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xlsx" ContentType="application/vnd.openxmlformats-officedocument.spreadsheetml.sheet"/>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1.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3.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4.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6.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7.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756" r:id="rId3"/>
    <p:sldMasterId id="2147483784" r:id="rId4"/>
    <p:sldMasterId id="2147483808" r:id="rId5"/>
    <p:sldMasterId id="2147483909" r:id="rId6"/>
    <p:sldMasterId id="2147483915" r:id="rId7"/>
    <p:sldMasterId id="2147483953" r:id="rId8"/>
    <p:sldMasterId id="2147483980" r:id="rId9"/>
    <p:sldMasterId id="2147484012" r:id="rId10"/>
    <p:sldMasterId id="2147484024" r:id="rId11"/>
    <p:sldMasterId id="2147484030" r:id="rId12"/>
    <p:sldMasterId id="2147484045" r:id="rId13"/>
    <p:sldMasterId id="2147484050" r:id="rId14"/>
    <p:sldMasterId id="2147484055" r:id="rId15"/>
    <p:sldMasterId id="2147484060" r:id="rId16"/>
    <p:sldMasterId id="2147484065" r:id="rId17"/>
    <p:sldMasterId id="2147484075" r:id="rId18"/>
    <p:sldMasterId id="2147484081" r:id="rId19"/>
    <p:sldMasterId id="2147484087" r:id="rId20"/>
  </p:sldMasterIdLst>
  <p:notesMasterIdLst>
    <p:notesMasterId r:id="rId124"/>
  </p:notesMasterIdLst>
  <p:sldIdLst>
    <p:sldId id="257" r:id="rId21"/>
    <p:sldId id="499" r:id="rId22"/>
    <p:sldId id="500" r:id="rId23"/>
    <p:sldId id="501" r:id="rId24"/>
    <p:sldId id="502" r:id="rId25"/>
    <p:sldId id="503" r:id="rId26"/>
    <p:sldId id="504" r:id="rId27"/>
    <p:sldId id="505" r:id="rId28"/>
    <p:sldId id="506" r:id="rId29"/>
    <p:sldId id="507" r:id="rId30"/>
    <p:sldId id="508" r:id="rId31"/>
    <p:sldId id="449" r:id="rId32"/>
    <p:sldId id="450" r:id="rId33"/>
    <p:sldId id="312" r:id="rId34"/>
    <p:sldId id="393" r:id="rId35"/>
    <p:sldId id="457" r:id="rId36"/>
    <p:sldId id="448" r:id="rId37"/>
    <p:sldId id="335" r:id="rId38"/>
    <p:sldId id="404" r:id="rId39"/>
    <p:sldId id="406" r:id="rId40"/>
    <p:sldId id="458" r:id="rId41"/>
    <p:sldId id="611" r:id="rId42"/>
    <p:sldId id="511" r:id="rId43"/>
    <p:sldId id="590" r:id="rId44"/>
    <p:sldId id="591" r:id="rId45"/>
    <p:sldId id="592" r:id="rId46"/>
    <p:sldId id="593" r:id="rId47"/>
    <p:sldId id="594" r:id="rId48"/>
    <p:sldId id="514" r:id="rId49"/>
    <p:sldId id="340" r:id="rId50"/>
    <p:sldId id="515" r:id="rId51"/>
    <p:sldId id="516" r:id="rId52"/>
    <p:sldId id="595" r:id="rId53"/>
    <p:sldId id="596" r:id="rId54"/>
    <p:sldId id="597" r:id="rId55"/>
    <p:sldId id="598" r:id="rId56"/>
    <p:sldId id="600" r:id="rId57"/>
    <p:sldId id="601" r:id="rId58"/>
    <p:sldId id="602" r:id="rId59"/>
    <p:sldId id="609" r:id="rId60"/>
    <p:sldId id="603" r:id="rId61"/>
    <p:sldId id="604" r:id="rId62"/>
    <p:sldId id="610" r:id="rId63"/>
    <p:sldId id="606" r:id="rId64"/>
    <p:sldId id="607" r:id="rId65"/>
    <p:sldId id="586" r:id="rId66"/>
    <p:sldId id="587" r:id="rId67"/>
    <p:sldId id="588" r:id="rId68"/>
    <p:sldId id="589" r:id="rId69"/>
    <p:sldId id="528" r:id="rId70"/>
    <p:sldId id="529" r:id="rId71"/>
    <p:sldId id="530" r:id="rId72"/>
    <p:sldId id="531" r:id="rId73"/>
    <p:sldId id="532" r:id="rId74"/>
    <p:sldId id="533" r:id="rId75"/>
    <p:sldId id="534" r:id="rId76"/>
    <p:sldId id="535" r:id="rId77"/>
    <p:sldId id="536" r:id="rId78"/>
    <p:sldId id="537" r:id="rId79"/>
    <p:sldId id="539" r:id="rId80"/>
    <p:sldId id="540" r:id="rId81"/>
    <p:sldId id="541" r:id="rId82"/>
    <p:sldId id="542" r:id="rId83"/>
    <p:sldId id="543" r:id="rId84"/>
    <p:sldId id="544" r:id="rId85"/>
    <p:sldId id="545" r:id="rId86"/>
    <p:sldId id="546" r:id="rId87"/>
    <p:sldId id="547" r:id="rId88"/>
    <p:sldId id="549" r:id="rId89"/>
    <p:sldId id="550" r:id="rId90"/>
    <p:sldId id="548" r:id="rId91"/>
    <p:sldId id="579" r:id="rId92"/>
    <p:sldId id="612" r:id="rId93"/>
    <p:sldId id="580" r:id="rId94"/>
    <p:sldId id="552" r:id="rId95"/>
    <p:sldId id="581" r:id="rId96"/>
    <p:sldId id="553" r:id="rId97"/>
    <p:sldId id="554" r:id="rId98"/>
    <p:sldId id="555" r:id="rId99"/>
    <p:sldId id="556" r:id="rId100"/>
    <p:sldId id="557" r:id="rId101"/>
    <p:sldId id="558" r:id="rId102"/>
    <p:sldId id="559" r:id="rId103"/>
    <p:sldId id="560" r:id="rId104"/>
    <p:sldId id="561" r:id="rId105"/>
    <p:sldId id="562" r:id="rId106"/>
    <p:sldId id="563" r:id="rId107"/>
    <p:sldId id="564" r:id="rId108"/>
    <p:sldId id="565" r:id="rId109"/>
    <p:sldId id="566" r:id="rId110"/>
    <p:sldId id="567" r:id="rId111"/>
    <p:sldId id="568" r:id="rId112"/>
    <p:sldId id="569" r:id="rId113"/>
    <p:sldId id="570" r:id="rId114"/>
    <p:sldId id="571" r:id="rId115"/>
    <p:sldId id="572" r:id="rId116"/>
    <p:sldId id="573" r:id="rId117"/>
    <p:sldId id="574" r:id="rId118"/>
    <p:sldId id="575" r:id="rId119"/>
    <p:sldId id="576" r:id="rId120"/>
    <p:sldId id="577" r:id="rId121"/>
    <p:sldId id="582" r:id="rId122"/>
    <p:sldId id="613" r:id="rId1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nna Wacklin" initials="P"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4CA"/>
    <a:srgbClr val="00FF00"/>
    <a:srgbClr val="018ABC"/>
    <a:srgbClr val="D996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33" autoAdjust="0"/>
    <p:restoredTop sz="97284" autoAdjust="0"/>
  </p:normalViewPr>
  <p:slideViewPr>
    <p:cSldViewPr snapToGrid="0" snapToObjects="1">
      <p:cViewPr varScale="1">
        <p:scale>
          <a:sx n="113" d="100"/>
          <a:sy n="113" d="100"/>
        </p:scale>
        <p:origin x="1264"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40.xml"/><Relationship Id="rId61" Type="http://schemas.openxmlformats.org/officeDocument/2006/relationships/slide" Target="slides/slide41.xml"/><Relationship Id="rId62" Type="http://schemas.openxmlformats.org/officeDocument/2006/relationships/slide" Target="slides/slide42.xml"/><Relationship Id="rId63" Type="http://schemas.openxmlformats.org/officeDocument/2006/relationships/slide" Target="slides/slide43.xml"/><Relationship Id="rId64" Type="http://schemas.openxmlformats.org/officeDocument/2006/relationships/slide" Target="slides/slide44.xml"/><Relationship Id="rId65" Type="http://schemas.openxmlformats.org/officeDocument/2006/relationships/slide" Target="slides/slide45.xml"/><Relationship Id="rId66" Type="http://schemas.openxmlformats.org/officeDocument/2006/relationships/slide" Target="slides/slide46.xml"/><Relationship Id="rId67" Type="http://schemas.openxmlformats.org/officeDocument/2006/relationships/slide" Target="slides/slide47.xml"/><Relationship Id="rId68" Type="http://schemas.openxmlformats.org/officeDocument/2006/relationships/slide" Target="slides/slide48.xml"/><Relationship Id="rId69" Type="http://schemas.openxmlformats.org/officeDocument/2006/relationships/slide" Target="slides/slide49.xml"/><Relationship Id="rId120" Type="http://schemas.openxmlformats.org/officeDocument/2006/relationships/slide" Target="slides/slide100.xml"/><Relationship Id="rId121" Type="http://schemas.openxmlformats.org/officeDocument/2006/relationships/slide" Target="slides/slide101.xml"/><Relationship Id="rId122" Type="http://schemas.openxmlformats.org/officeDocument/2006/relationships/slide" Target="slides/slide102.xml"/><Relationship Id="rId123" Type="http://schemas.openxmlformats.org/officeDocument/2006/relationships/slide" Target="slides/slide103.xml"/><Relationship Id="rId124" Type="http://schemas.openxmlformats.org/officeDocument/2006/relationships/notesMaster" Target="notesMasters/notesMaster1.xml"/><Relationship Id="rId125" Type="http://schemas.openxmlformats.org/officeDocument/2006/relationships/commentAuthors" Target="commentAuthors.xml"/><Relationship Id="rId126" Type="http://schemas.openxmlformats.org/officeDocument/2006/relationships/presProps" Target="presProps.xml"/><Relationship Id="rId127" Type="http://schemas.openxmlformats.org/officeDocument/2006/relationships/viewProps" Target="viewProps.xml"/><Relationship Id="rId128" Type="http://schemas.openxmlformats.org/officeDocument/2006/relationships/theme" Target="theme/theme1.xml"/><Relationship Id="rId129" Type="http://schemas.openxmlformats.org/officeDocument/2006/relationships/tableStyles" Target="tableStyles.xml"/><Relationship Id="rId40" Type="http://schemas.openxmlformats.org/officeDocument/2006/relationships/slide" Target="slides/slide20.xml"/><Relationship Id="rId41" Type="http://schemas.openxmlformats.org/officeDocument/2006/relationships/slide" Target="slides/slide21.xml"/><Relationship Id="rId42" Type="http://schemas.openxmlformats.org/officeDocument/2006/relationships/slide" Target="slides/slide22.xml"/><Relationship Id="rId90" Type="http://schemas.openxmlformats.org/officeDocument/2006/relationships/slide" Target="slides/slide70.xml"/><Relationship Id="rId91" Type="http://schemas.openxmlformats.org/officeDocument/2006/relationships/slide" Target="slides/slide71.xml"/><Relationship Id="rId92" Type="http://schemas.openxmlformats.org/officeDocument/2006/relationships/slide" Target="slides/slide72.xml"/><Relationship Id="rId93" Type="http://schemas.openxmlformats.org/officeDocument/2006/relationships/slide" Target="slides/slide73.xml"/><Relationship Id="rId94" Type="http://schemas.openxmlformats.org/officeDocument/2006/relationships/slide" Target="slides/slide74.xml"/><Relationship Id="rId95" Type="http://schemas.openxmlformats.org/officeDocument/2006/relationships/slide" Target="slides/slide75.xml"/><Relationship Id="rId96" Type="http://schemas.openxmlformats.org/officeDocument/2006/relationships/slide" Target="slides/slide76.xml"/><Relationship Id="rId101" Type="http://schemas.openxmlformats.org/officeDocument/2006/relationships/slide" Target="slides/slide81.xml"/><Relationship Id="rId102" Type="http://schemas.openxmlformats.org/officeDocument/2006/relationships/slide" Target="slides/slide82.xml"/><Relationship Id="rId103" Type="http://schemas.openxmlformats.org/officeDocument/2006/relationships/slide" Target="slides/slide83.xml"/><Relationship Id="rId104" Type="http://schemas.openxmlformats.org/officeDocument/2006/relationships/slide" Target="slides/slide84.xml"/><Relationship Id="rId105" Type="http://schemas.openxmlformats.org/officeDocument/2006/relationships/slide" Target="slides/slide85.xml"/><Relationship Id="rId106" Type="http://schemas.openxmlformats.org/officeDocument/2006/relationships/slide" Target="slides/slide86.xml"/><Relationship Id="rId107" Type="http://schemas.openxmlformats.org/officeDocument/2006/relationships/slide" Target="slides/slide87.xml"/><Relationship Id="rId108" Type="http://schemas.openxmlformats.org/officeDocument/2006/relationships/slide" Target="slides/slide88.xml"/><Relationship Id="rId109" Type="http://schemas.openxmlformats.org/officeDocument/2006/relationships/slide" Target="slides/slide89.xml"/><Relationship Id="rId97" Type="http://schemas.openxmlformats.org/officeDocument/2006/relationships/slide" Target="slides/slide77.xml"/><Relationship Id="rId98" Type="http://schemas.openxmlformats.org/officeDocument/2006/relationships/slide" Target="slides/slide78.xml"/><Relationship Id="rId99" Type="http://schemas.openxmlformats.org/officeDocument/2006/relationships/slide" Target="slides/slide79.xml"/><Relationship Id="rId43" Type="http://schemas.openxmlformats.org/officeDocument/2006/relationships/slide" Target="slides/slide23.xml"/><Relationship Id="rId44" Type="http://schemas.openxmlformats.org/officeDocument/2006/relationships/slide" Target="slides/slide24.xml"/><Relationship Id="rId45" Type="http://schemas.openxmlformats.org/officeDocument/2006/relationships/slide" Target="slides/slide25.xml"/><Relationship Id="rId46" Type="http://schemas.openxmlformats.org/officeDocument/2006/relationships/slide" Target="slides/slide26.xml"/><Relationship Id="rId47" Type="http://schemas.openxmlformats.org/officeDocument/2006/relationships/slide" Target="slides/slide27.xml"/><Relationship Id="rId48" Type="http://schemas.openxmlformats.org/officeDocument/2006/relationships/slide" Target="slides/slide28.xml"/><Relationship Id="rId49" Type="http://schemas.openxmlformats.org/officeDocument/2006/relationships/slide" Target="slides/slide29.xml"/><Relationship Id="rId100" Type="http://schemas.openxmlformats.org/officeDocument/2006/relationships/slide" Target="slides/slide80.xml"/><Relationship Id="rId20" Type="http://schemas.openxmlformats.org/officeDocument/2006/relationships/slideMaster" Target="slideMasters/slideMaster20.xml"/><Relationship Id="rId21" Type="http://schemas.openxmlformats.org/officeDocument/2006/relationships/slide" Target="slides/slide1.xml"/><Relationship Id="rId22" Type="http://schemas.openxmlformats.org/officeDocument/2006/relationships/slide" Target="slides/slide2.xml"/><Relationship Id="rId70" Type="http://schemas.openxmlformats.org/officeDocument/2006/relationships/slide" Target="slides/slide50.xml"/><Relationship Id="rId71" Type="http://schemas.openxmlformats.org/officeDocument/2006/relationships/slide" Target="slides/slide51.xml"/><Relationship Id="rId72" Type="http://schemas.openxmlformats.org/officeDocument/2006/relationships/slide" Target="slides/slide52.xml"/><Relationship Id="rId73" Type="http://schemas.openxmlformats.org/officeDocument/2006/relationships/slide" Target="slides/slide53.xml"/><Relationship Id="rId74" Type="http://schemas.openxmlformats.org/officeDocument/2006/relationships/slide" Target="slides/slide54.xml"/><Relationship Id="rId75" Type="http://schemas.openxmlformats.org/officeDocument/2006/relationships/slide" Target="slides/slide55.xml"/><Relationship Id="rId76" Type="http://schemas.openxmlformats.org/officeDocument/2006/relationships/slide" Target="slides/slide56.xml"/><Relationship Id="rId77" Type="http://schemas.openxmlformats.org/officeDocument/2006/relationships/slide" Target="slides/slide57.xml"/><Relationship Id="rId78" Type="http://schemas.openxmlformats.org/officeDocument/2006/relationships/slide" Target="slides/slide58.xml"/><Relationship Id="rId79" Type="http://schemas.openxmlformats.org/officeDocument/2006/relationships/slide" Target="slides/slide59.xml"/><Relationship Id="rId23" Type="http://schemas.openxmlformats.org/officeDocument/2006/relationships/slide" Target="slides/slide3.xml"/><Relationship Id="rId24" Type="http://schemas.openxmlformats.org/officeDocument/2006/relationships/slide" Target="slides/slide4.xml"/><Relationship Id="rId25" Type="http://schemas.openxmlformats.org/officeDocument/2006/relationships/slide" Target="slides/slide5.xml"/><Relationship Id="rId26" Type="http://schemas.openxmlformats.org/officeDocument/2006/relationships/slide" Target="slides/slide6.xml"/><Relationship Id="rId27" Type="http://schemas.openxmlformats.org/officeDocument/2006/relationships/slide" Target="slides/slide7.xml"/><Relationship Id="rId28" Type="http://schemas.openxmlformats.org/officeDocument/2006/relationships/slide" Target="slides/slide8.xml"/><Relationship Id="rId29" Type="http://schemas.openxmlformats.org/officeDocument/2006/relationships/slide" Target="slides/slide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0.xml"/><Relationship Id="rId51" Type="http://schemas.openxmlformats.org/officeDocument/2006/relationships/slide" Target="slides/slide31.xml"/><Relationship Id="rId52" Type="http://schemas.openxmlformats.org/officeDocument/2006/relationships/slide" Target="slides/slide32.xml"/><Relationship Id="rId53" Type="http://schemas.openxmlformats.org/officeDocument/2006/relationships/slide" Target="slides/slide33.xml"/><Relationship Id="rId54" Type="http://schemas.openxmlformats.org/officeDocument/2006/relationships/slide" Target="slides/slide34.xml"/><Relationship Id="rId55" Type="http://schemas.openxmlformats.org/officeDocument/2006/relationships/slide" Target="slides/slide35.xml"/><Relationship Id="rId56" Type="http://schemas.openxmlformats.org/officeDocument/2006/relationships/slide" Target="slides/slide36.xml"/><Relationship Id="rId57" Type="http://schemas.openxmlformats.org/officeDocument/2006/relationships/slide" Target="slides/slide37.xml"/><Relationship Id="rId58" Type="http://schemas.openxmlformats.org/officeDocument/2006/relationships/slide" Target="slides/slide38.xml"/><Relationship Id="rId59" Type="http://schemas.openxmlformats.org/officeDocument/2006/relationships/slide" Target="slides/slide39.xml"/><Relationship Id="rId110" Type="http://schemas.openxmlformats.org/officeDocument/2006/relationships/slide" Target="slides/slide90.xml"/><Relationship Id="rId111" Type="http://schemas.openxmlformats.org/officeDocument/2006/relationships/slide" Target="slides/slide91.xml"/><Relationship Id="rId112" Type="http://schemas.openxmlformats.org/officeDocument/2006/relationships/slide" Target="slides/slide92.xml"/><Relationship Id="rId113" Type="http://schemas.openxmlformats.org/officeDocument/2006/relationships/slide" Target="slides/slide93.xml"/><Relationship Id="rId114" Type="http://schemas.openxmlformats.org/officeDocument/2006/relationships/slide" Target="slides/slide94.xml"/><Relationship Id="rId115" Type="http://schemas.openxmlformats.org/officeDocument/2006/relationships/slide" Target="slides/slide95.xml"/><Relationship Id="rId116" Type="http://schemas.openxmlformats.org/officeDocument/2006/relationships/slide" Target="slides/slide96.xml"/><Relationship Id="rId117" Type="http://schemas.openxmlformats.org/officeDocument/2006/relationships/slide" Target="slides/slide97.xml"/><Relationship Id="rId118" Type="http://schemas.openxmlformats.org/officeDocument/2006/relationships/slide" Target="slides/slide98.xml"/><Relationship Id="rId119" Type="http://schemas.openxmlformats.org/officeDocument/2006/relationships/slide" Target="slides/slide99.xml"/><Relationship Id="rId30" Type="http://schemas.openxmlformats.org/officeDocument/2006/relationships/slide" Target="slides/slide10.xml"/><Relationship Id="rId31" Type="http://schemas.openxmlformats.org/officeDocument/2006/relationships/slide" Target="slides/slide11.xml"/><Relationship Id="rId32" Type="http://schemas.openxmlformats.org/officeDocument/2006/relationships/slide" Target="slides/slide12.xml"/><Relationship Id="rId33" Type="http://schemas.openxmlformats.org/officeDocument/2006/relationships/slide" Target="slides/slide13.xml"/><Relationship Id="rId34" Type="http://schemas.openxmlformats.org/officeDocument/2006/relationships/slide" Target="slides/slide14.xml"/><Relationship Id="rId35" Type="http://schemas.openxmlformats.org/officeDocument/2006/relationships/slide" Target="slides/slide15.xml"/><Relationship Id="rId36" Type="http://schemas.openxmlformats.org/officeDocument/2006/relationships/slide" Target="slides/slide16.xml"/><Relationship Id="rId37" Type="http://schemas.openxmlformats.org/officeDocument/2006/relationships/slide" Target="slides/slide17.xml"/><Relationship Id="rId38" Type="http://schemas.openxmlformats.org/officeDocument/2006/relationships/slide" Target="slides/slide18.xml"/><Relationship Id="rId39" Type="http://schemas.openxmlformats.org/officeDocument/2006/relationships/slide" Target="slides/slide19.xml"/><Relationship Id="rId80" Type="http://schemas.openxmlformats.org/officeDocument/2006/relationships/slide" Target="slides/slide60.xml"/><Relationship Id="rId81" Type="http://schemas.openxmlformats.org/officeDocument/2006/relationships/slide" Target="slides/slide61.xml"/><Relationship Id="rId82" Type="http://schemas.openxmlformats.org/officeDocument/2006/relationships/slide" Target="slides/slide62.xml"/><Relationship Id="rId83" Type="http://schemas.openxmlformats.org/officeDocument/2006/relationships/slide" Target="slides/slide63.xml"/><Relationship Id="rId84" Type="http://schemas.openxmlformats.org/officeDocument/2006/relationships/slide" Target="slides/slide64.xml"/><Relationship Id="rId85" Type="http://schemas.openxmlformats.org/officeDocument/2006/relationships/slide" Target="slides/slide65.xml"/><Relationship Id="rId86" Type="http://schemas.openxmlformats.org/officeDocument/2006/relationships/slide" Target="slides/slide66.xml"/><Relationship Id="rId87" Type="http://schemas.openxmlformats.org/officeDocument/2006/relationships/slide" Target="slides/slide67.xml"/><Relationship Id="rId88" Type="http://schemas.openxmlformats.org/officeDocument/2006/relationships/slide" Target="slides/slide68.xml"/><Relationship Id="rId89" Type="http://schemas.openxmlformats.org/officeDocument/2006/relationships/slide" Target="slides/slide69.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arnohiess:Desktop:staff_plan_170203.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arnohiess:Library:Containers:com.apple.mail:Data:Library:Mail%20Downloads:31556DF9-FC0D-4B95-A81D-EBE25609F884:SAD%20construction%20VS%20init%20ops.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Sheet1!$A$36</c:f>
              <c:strCache>
                <c:ptCount val="1"/>
                <c:pt idx="0">
                  <c:v>eng</c:v>
                </c:pt>
              </c:strCache>
            </c:strRef>
          </c:tx>
          <c:invertIfNegative val="0"/>
          <c:cat>
            <c:strRef>
              <c:f>Sheet1!$B$35:$K$35</c:f>
              <c:strCache>
                <c:ptCount val="10"/>
                <c:pt idx="0">
                  <c:v>2016</c:v>
                </c:pt>
                <c:pt idx="1">
                  <c:v>2017</c:v>
                </c:pt>
                <c:pt idx="2">
                  <c:v>2018</c:v>
                </c:pt>
                <c:pt idx="3">
                  <c:v>2019</c:v>
                </c:pt>
                <c:pt idx="4">
                  <c:v>2020</c:v>
                </c:pt>
                <c:pt idx="5">
                  <c:v>2021</c:v>
                </c:pt>
                <c:pt idx="6">
                  <c:v>2022</c:v>
                </c:pt>
                <c:pt idx="7">
                  <c:v>2023</c:v>
                </c:pt>
                <c:pt idx="9">
                  <c:v>STEADY</c:v>
                </c:pt>
              </c:strCache>
            </c:strRef>
          </c:cat>
          <c:val>
            <c:numRef>
              <c:f>Sheet1!$B$36:$K$36</c:f>
              <c:numCache>
                <c:formatCode>General</c:formatCode>
                <c:ptCount val="10"/>
                <c:pt idx="0">
                  <c:v>5.0</c:v>
                </c:pt>
                <c:pt idx="1">
                  <c:v>5.0</c:v>
                </c:pt>
                <c:pt idx="2">
                  <c:v>5.0</c:v>
                </c:pt>
                <c:pt idx="3">
                  <c:v>5.0</c:v>
                </c:pt>
                <c:pt idx="4">
                  <c:v>5.0</c:v>
                </c:pt>
                <c:pt idx="5">
                  <c:v>5.0</c:v>
                </c:pt>
                <c:pt idx="6">
                  <c:v>6.0</c:v>
                </c:pt>
                <c:pt idx="7">
                  <c:v>7.0</c:v>
                </c:pt>
                <c:pt idx="8">
                  <c:v>0.0</c:v>
                </c:pt>
                <c:pt idx="9">
                  <c:v>8.0</c:v>
                </c:pt>
              </c:numCache>
            </c:numRef>
          </c:val>
        </c:ser>
        <c:ser>
          <c:idx val="1"/>
          <c:order val="1"/>
          <c:tx>
            <c:strRef>
              <c:f>Sheet1!$A$37</c:f>
              <c:strCache>
                <c:ptCount val="1"/>
                <c:pt idx="0">
                  <c:v>tex</c:v>
                </c:pt>
              </c:strCache>
            </c:strRef>
          </c:tx>
          <c:invertIfNegative val="0"/>
          <c:cat>
            <c:strRef>
              <c:f>Sheet1!$B$35:$K$35</c:f>
              <c:strCache>
                <c:ptCount val="10"/>
                <c:pt idx="0">
                  <c:v>2016</c:v>
                </c:pt>
                <c:pt idx="1">
                  <c:v>2017</c:v>
                </c:pt>
                <c:pt idx="2">
                  <c:v>2018</c:v>
                </c:pt>
                <c:pt idx="3">
                  <c:v>2019</c:v>
                </c:pt>
                <c:pt idx="4">
                  <c:v>2020</c:v>
                </c:pt>
                <c:pt idx="5">
                  <c:v>2021</c:v>
                </c:pt>
                <c:pt idx="6">
                  <c:v>2022</c:v>
                </c:pt>
                <c:pt idx="7">
                  <c:v>2023</c:v>
                </c:pt>
                <c:pt idx="9">
                  <c:v>STEADY</c:v>
                </c:pt>
              </c:strCache>
            </c:strRef>
          </c:cat>
          <c:val>
            <c:numRef>
              <c:f>Sheet1!$B$37:$K$37</c:f>
              <c:numCache>
                <c:formatCode>General</c:formatCode>
                <c:ptCount val="10"/>
                <c:pt idx="0">
                  <c:v>0.0</c:v>
                </c:pt>
                <c:pt idx="1">
                  <c:v>2.0</c:v>
                </c:pt>
                <c:pt idx="2">
                  <c:v>3.0</c:v>
                </c:pt>
                <c:pt idx="3">
                  <c:v>6.0</c:v>
                </c:pt>
                <c:pt idx="4">
                  <c:v>7.0</c:v>
                </c:pt>
                <c:pt idx="5">
                  <c:v>8.0</c:v>
                </c:pt>
                <c:pt idx="6">
                  <c:v>8.0</c:v>
                </c:pt>
                <c:pt idx="7">
                  <c:v>10.0</c:v>
                </c:pt>
                <c:pt idx="8">
                  <c:v>0.0</c:v>
                </c:pt>
                <c:pt idx="9">
                  <c:v>12.0</c:v>
                </c:pt>
              </c:numCache>
            </c:numRef>
          </c:val>
        </c:ser>
        <c:dLbls>
          <c:showLegendKey val="0"/>
          <c:showVal val="0"/>
          <c:showCatName val="0"/>
          <c:showSerName val="0"/>
          <c:showPercent val="0"/>
          <c:showBubbleSize val="0"/>
        </c:dLbls>
        <c:gapWidth val="150"/>
        <c:overlap val="100"/>
        <c:axId val="13972816"/>
        <c:axId val="14106464"/>
      </c:barChart>
      <c:catAx>
        <c:axId val="13972816"/>
        <c:scaling>
          <c:orientation val="minMax"/>
        </c:scaling>
        <c:delete val="0"/>
        <c:axPos val="b"/>
        <c:numFmt formatCode="General" sourceLinked="0"/>
        <c:majorTickMark val="out"/>
        <c:minorTickMark val="none"/>
        <c:tickLblPos val="nextTo"/>
        <c:crossAx val="14106464"/>
        <c:crosses val="autoZero"/>
        <c:auto val="1"/>
        <c:lblAlgn val="ctr"/>
        <c:lblOffset val="100"/>
        <c:noMultiLvlLbl val="0"/>
      </c:catAx>
      <c:valAx>
        <c:axId val="14106464"/>
        <c:scaling>
          <c:orientation val="minMax"/>
        </c:scaling>
        <c:delete val="0"/>
        <c:axPos val="l"/>
        <c:majorGridlines/>
        <c:numFmt formatCode="General" sourceLinked="1"/>
        <c:majorTickMark val="out"/>
        <c:minorTickMark val="none"/>
        <c:tickLblPos val="nextTo"/>
        <c:crossAx val="13972816"/>
        <c:crosses val="autoZero"/>
        <c:crossBetween val="between"/>
      </c:valAx>
    </c:plotArea>
    <c:legend>
      <c:legendPos val="r"/>
      <c:overlay val="0"/>
    </c:legend>
    <c:plotVisOnly val="1"/>
    <c:dispBlanksAs val="gap"/>
    <c:showDLblsOverMax val="0"/>
  </c:chart>
  <c:txPr>
    <a:bodyPr/>
    <a:lstStyle/>
    <a:p>
      <a:pPr>
        <a:defRPr sz="16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sv-SE" dirty="0"/>
              <a:t>SAD </a:t>
            </a:r>
            <a:r>
              <a:rPr lang="sv-SE" dirty="0" smtClean="0"/>
              <a:t>Construction vs. initial </a:t>
            </a:r>
            <a:r>
              <a:rPr lang="sv-SE" dirty="0" err="1" smtClean="0"/>
              <a:t>ops</a:t>
            </a:r>
            <a:r>
              <a:rPr lang="sv-SE" dirty="0" smtClean="0"/>
              <a:t> –</a:t>
            </a:r>
            <a:r>
              <a:rPr lang="sv-SE" baseline="0" dirty="0" smtClean="0"/>
              <a:t> All SSS</a:t>
            </a:r>
            <a:endParaRPr lang="sv-SE" dirty="0"/>
          </a:p>
        </c:rich>
      </c:tx>
      <c:layout>
        <c:manualLayout>
          <c:xMode val="edge"/>
          <c:yMode val="edge"/>
          <c:x val="0.0878524017411927"/>
          <c:y val="0.0305556129197312"/>
        </c:manualLayout>
      </c:layout>
      <c:overlay val="0"/>
    </c:title>
    <c:autoTitleDeleted val="0"/>
    <c:plotArea>
      <c:layout>
        <c:manualLayout>
          <c:layoutTarget val="inner"/>
          <c:xMode val="edge"/>
          <c:yMode val="edge"/>
          <c:x val="0.206442635553492"/>
          <c:y val="0.143865125699396"/>
          <c:w val="0.509463324508883"/>
          <c:h val="0.677502343223854"/>
        </c:manualLayout>
      </c:layout>
      <c:barChart>
        <c:barDir val="col"/>
        <c:grouping val="stacked"/>
        <c:varyColors val="0"/>
        <c:ser>
          <c:idx val="0"/>
          <c:order val="0"/>
          <c:tx>
            <c:strRef>
              <c:f>Sheet1!$A$37</c:f>
              <c:strCache>
                <c:ptCount val="1"/>
                <c:pt idx="0">
                  <c:v>Construction - Labor</c:v>
                </c:pt>
              </c:strCache>
            </c:strRef>
          </c:tx>
          <c:spPr>
            <a:solidFill>
              <a:schemeClr val="accent2">
                <a:lumMod val="60000"/>
                <a:lumOff val="40000"/>
              </a:schemeClr>
            </a:solidFill>
          </c:spPr>
          <c:invertIfNegative val="0"/>
          <c:cat>
            <c:strRef>
              <c:f>Sheet1!$B$36:$O$36</c:f>
              <c:strCache>
                <c:ptCount val="14"/>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SS</c:v>
                </c:pt>
              </c:strCache>
            </c:strRef>
          </c:cat>
          <c:val>
            <c:numRef>
              <c:f>Sheet1!$B$37:$O$37</c:f>
              <c:numCache>
                <c:formatCode>#,##0</c:formatCode>
                <c:ptCount val="14"/>
                <c:pt idx="0">
                  <c:v>215581.0</c:v>
                </c:pt>
                <c:pt idx="1">
                  <c:v>580510.33</c:v>
                </c:pt>
                <c:pt idx="2">
                  <c:v>740076.61</c:v>
                </c:pt>
                <c:pt idx="3">
                  <c:v>828005.66</c:v>
                </c:pt>
                <c:pt idx="4">
                  <c:v>927951.26</c:v>
                </c:pt>
                <c:pt idx="5">
                  <c:v>1.0502929E6</c:v>
                </c:pt>
                <c:pt idx="6">
                  <c:v>976276.7</c:v>
                </c:pt>
                <c:pt idx="7">
                  <c:v>568569.92</c:v>
                </c:pt>
                <c:pt idx="8">
                  <c:v>526225.37</c:v>
                </c:pt>
                <c:pt idx="9">
                  <c:v>427270.03</c:v>
                </c:pt>
                <c:pt idx="10">
                  <c:v>282013.81</c:v>
                </c:pt>
                <c:pt idx="11">
                  <c:v>0.0</c:v>
                </c:pt>
                <c:pt idx="12">
                  <c:v>0.0</c:v>
                </c:pt>
                <c:pt idx="13">
                  <c:v>0.0</c:v>
                </c:pt>
              </c:numCache>
            </c:numRef>
          </c:val>
        </c:ser>
        <c:ser>
          <c:idx val="1"/>
          <c:order val="1"/>
          <c:tx>
            <c:strRef>
              <c:f>Sheet1!$A$38</c:f>
              <c:strCache>
                <c:ptCount val="1"/>
                <c:pt idx="0">
                  <c:v>Construction - Non labor</c:v>
                </c:pt>
              </c:strCache>
            </c:strRef>
          </c:tx>
          <c:spPr>
            <a:solidFill>
              <a:schemeClr val="accent2">
                <a:lumMod val="40000"/>
                <a:lumOff val="60000"/>
              </a:schemeClr>
            </a:solidFill>
          </c:spPr>
          <c:invertIfNegative val="0"/>
          <c:val>
            <c:numRef>
              <c:f>Sheet1!$B$38:$O$38</c:f>
              <c:numCache>
                <c:formatCode>#,##0</c:formatCode>
                <c:ptCount val="14"/>
                <c:pt idx="0">
                  <c:v>635593.0</c:v>
                </c:pt>
                <c:pt idx="1">
                  <c:v>894031.15</c:v>
                </c:pt>
                <c:pt idx="2">
                  <c:v>794927.85</c:v>
                </c:pt>
                <c:pt idx="3">
                  <c:v>1.54754133E6</c:v>
                </c:pt>
                <c:pt idx="4">
                  <c:v>1.65070843E6</c:v>
                </c:pt>
                <c:pt idx="5">
                  <c:v>3.69245694E6</c:v>
                </c:pt>
                <c:pt idx="6">
                  <c:v>3.85147247E6</c:v>
                </c:pt>
                <c:pt idx="7">
                  <c:v>2.5564211E6</c:v>
                </c:pt>
                <c:pt idx="8">
                  <c:v>1.36438053E6</c:v>
                </c:pt>
                <c:pt idx="9">
                  <c:v>964202.6</c:v>
                </c:pt>
                <c:pt idx="10">
                  <c:v>0.0</c:v>
                </c:pt>
                <c:pt idx="11">
                  <c:v>0.0</c:v>
                </c:pt>
                <c:pt idx="12">
                  <c:v>0.0</c:v>
                </c:pt>
                <c:pt idx="13">
                  <c:v>0.0</c:v>
                </c:pt>
              </c:numCache>
            </c:numRef>
          </c:val>
        </c:ser>
        <c:ser>
          <c:idx val="2"/>
          <c:order val="2"/>
          <c:tx>
            <c:v>Init Ops / SS - Labor</c:v>
          </c:tx>
          <c:spPr>
            <a:solidFill>
              <a:schemeClr val="tx2">
                <a:lumMod val="60000"/>
                <a:lumOff val="40000"/>
              </a:schemeClr>
            </a:solidFill>
          </c:spPr>
          <c:invertIfNegative val="0"/>
          <c:val>
            <c:numRef>
              <c:f>Sheet1!$B$39:$O$39</c:f>
              <c:numCache>
                <c:formatCode>#,##0</c:formatCode>
                <c:ptCount val="14"/>
                <c:pt idx="0">
                  <c:v>0.0</c:v>
                </c:pt>
                <c:pt idx="1">
                  <c:v>0.0</c:v>
                </c:pt>
                <c:pt idx="2">
                  <c:v>0.0</c:v>
                </c:pt>
                <c:pt idx="3">
                  <c:v>0.0</c:v>
                </c:pt>
                <c:pt idx="4">
                  <c:v>0.0</c:v>
                </c:pt>
                <c:pt idx="5">
                  <c:v>0.0</c:v>
                </c:pt>
                <c:pt idx="6">
                  <c:v>669600.0</c:v>
                </c:pt>
                <c:pt idx="7">
                  <c:v>1.08432E6</c:v>
                </c:pt>
                <c:pt idx="8">
                  <c:v>1.39572E6</c:v>
                </c:pt>
                <c:pt idx="9">
                  <c:v>2.78064E6</c:v>
                </c:pt>
                <c:pt idx="10">
                  <c:v>3.44304E6</c:v>
                </c:pt>
                <c:pt idx="11">
                  <c:v>3.90204E6</c:v>
                </c:pt>
                <c:pt idx="12">
                  <c:v>3.99743999E6</c:v>
                </c:pt>
                <c:pt idx="13">
                  <c:v>0.0</c:v>
                </c:pt>
              </c:numCache>
            </c:numRef>
          </c:val>
        </c:ser>
        <c:ser>
          <c:idx val="3"/>
          <c:order val="3"/>
          <c:tx>
            <c:v>Init Ops / SS - Non labor</c:v>
          </c:tx>
          <c:spPr>
            <a:solidFill>
              <a:schemeClr val="tx2">
                <a:lumMod val="40000"/>
                <a:lumOff val="60000"/>
              </a:schemeClr>
            </a:solidFill>
          </c:spPr>
          <c:invertIfNegative val="0"/>
          <c:val>
            <c:numRef>
              <c:f>Sheet1!$B$40:$O$40</c:f>
              <c:numCache>
                <c:formatCode>#,##0</c:formatCode>
                <c:ptCount val="14"/>
                <c:pt idx="0">
                  <c:v>0.0</c:v>
                </c:pt>
                <c:pt idx="1">
                  <c:v>0.0</c:v>
                </c:pt>
                <c:pt idx="2">
                  <c:v>0.0</c:v>
                </c:pt>
                <c:pt idx="3">
                  <c:v>0.0</c:v>
                </c:pt>
                <c:pt idx="4">
                  <c:v>0.0</c:v>
                </c:pt>
                <c:pt idx="5">
                  <c:v>0.0</c:v>
                </c:pt>
                <c:pt idx="6">
                  <c:v>677563.7899999968</c:v>
                </c:pt>
                <c:pt idx="7">
                  <c:v>981245.1699999989</c:v>
                </c:pt>
                <c:pt idx="8">
                  <c:v>1.19124517E6</c:v>
                </c:pt>
                <c:pt idx="9">
                  <c:v>2.24771145E6</c:v>
                </c:pt>
                <c:pt idx="10">
                  <c:v>2.56469494E6</c:v>
                </c:pt>
                <c:pt idx="11">
                  <c:v>2.9958663E6</c:v>
                </c:pt>
                <c:pt idx="12">
                  <c:v>3.85208316E6</c:v>
                </c:pt>
                <c:pt idx="13">
                  <c:v>0.0</c:v>
                </c:pt>
              </c:numCache>
            </c:numRef>
          </c:val>
        </c:ser>
        <c:ser>
          <c:idx val="4"/>
          <c:order val="4"/>
          <c:tx>
            <c:v>Init Ops / SS - User reimbursement</c:v>
          </c:tx>
          <c:spPr>
            <a:solidFill>
              <a:srgbClr val="00FF00"/>
            </a:solidFill>
          </c:spPr>
          <c:invertIfNegative val="0"/>
          <c:val>
            <c:numRef>
              <c:f>Sheet1!$B$41:$O$41</c:f>
              <c:numCache>
                <c:formatCode>#,##0</c:formatCode>
                <c:ptCount val="14"/>
                <c:pt idx="0">
                  <c:v>0.0</c:v>
                </c:pt>
                <c:pt idx="1">
                  <c:v>0.0</c:v>
                </c:pt>
                <c:pt idx="2">
                  <c:v>0.0</c:v>
                </c:pt>
                <c:pt idx="3">
                  <c:v>0.0</c:v>
                </c:pt>
                <c:pt idx="4">
                  <c:v>0.0</c:v>
                </c:pt>
                <c:pt idx="5">
                  <c:v>0.0</c:v>
                </c:pt>
                <c:pt idx="6">
                  <c:v>0.0</c:v>
                </c:pt>
                <c:pt idx="7">
                  <c:v>0.0</c:v>
                </c:pt>
                <c:pt idx="8">
                  <c:v>10000.0</c:v>
                </c:pt>
                <c:pt idx="9">
                  <c:v>65000.0</c:v>
                </c:pt>
                <c:pt idx="10">
                  <c:v>529000.0</c:v>
                </c:pt>
                <c:pt idx="11">
                  <c:v>626000.0</c:v>
                </c:pt>
                <c:pt idx="12">
                  <c:v>778000.0</c:v>
                </c:pt>
                <c:pt idx="13">
                  <c:v>0.0</c:v>
                </c:pt>
              </c:numCache>
            </c:numRef>
          </c:val>
        </c:ser>
        <c:ser>
          <c:idx val="5"/>
          <c:order val="5"/>
          <c:tx>
            <c:strRef>
              <c:f>Sheet1!$A$42</c:f>
              <c:strCache>
                <c:ptCount val="1"/>
                <c:pt idx="0">
                  <c:v>Steady State - Labor</c:v>
                </c:pt>
              </c:strCache>
            </c:strRef>
          </c:tx>
          <c:spPr>
            <a:solidFill>
              <a:schemeClr val="tx2">
                <a:lumMod val="60000"/>
                <a:lumOff val="40000"/>
              </a:schemeClr>
            </a:solidFill>
          </c:spPr>
          <c:invertIfNegative val="0"/>
          <c:val>
            <c:numRef>
              <c:f>Sheet1!$B$42:$O$42</c:f>
              <c:numCache>
                <c:formatCode>#,##0</c:formatCode>
                <c:ptCount val="14"/>
                <c:pt idx="0">
                  <c:v>0.0</c:v>
                </c:pt>
                <c:pt idx="1">
                  <c:v>0.0</c:v>
                </c:pt>
                <c:pt idx="2">
                  <c:v>0.0</c:v>
                </c:pt>
                <c:pt idx="3">
                  <c:v>0.0</c:v>
                </c:pt>
                <c:pt idx="4">
                  <c:v>0.0</c:v>
                </c:pt>
                <c:pt idx="5">
                  <c:v>0.0</c:v>
                </c:pt>
                <c:pt idx="6">
                  <c:v>0.0</c:v>
                </c:pt>
                <c:pt idx="7">
                  <c:v>0.0</c:v>
                </c:pt>
                <c:pt idx="8">
                  <c:v>0.0</c:v>
                </c:pt>
                <c:pt idx="9">
                  <c:v>0.0</c:v>
                </c:pt>
                <c:pt idx="10">
                  <c:v>0.0</c:v>
                </c:pt>
                <c:pt idx="11">
                  <c:v>0.0</c:v>
                </c:pt>
                <c:pt idx="12">
                  <c:v>0.0</c:v>
                </c:pt>
                <c:pt idx="13">
                  <c:v>3.945E6</c:v>
                </c:pt>
              </c:numCache>
            </c:numRef>
          </c:val>
        </c:ser>
        <c:ser>
          <c:idx val="6"/>
          <c:order val="6"/>
          <c:tx>
            <c:strRef>
              <c:f>Sheet1!$A$43</c:f>
              <c:strCache>
                <c:ptCount val="1"/>
                <c:pt idx="0">
                  <c:v>Steady State - non labor</c:v>
                </c:pt>
              </c:strCache>
            </c:strRef>
          </c:tx>
          <c:spPr>
            <a:solidFill>
              <a:schemeClr val="tx2">
                <a:lumMod val="40000"/>
                <a:lumOff val="60000"/>
              </a:schemeClr>
            </a:solidFill>
          </c:spPr>
          <c:invertIfNegative val="0"/>
          <c:val>
            <c:numRef>
              <c:f>Sheet1!$B$43:$O$43</c:f>
              <c:numCache>
                <c:formatCode>#,##0</c:formatCode>
                <c:ptCount val="14"/>
                <c:pt idx="0">
                  <c:v>0.0</c:v>
                </c:pt>
                <c:pt idx="1">
                  <c:v>0.0</c:v>
                </c:pt>
                <c:pt idx="2">
                  <c:v>0.0</c:v>
                </c:pt>
                <c:pt idx="3">
                  <c:v>0.0</c:v>
                </c:pt>
                <c:pt idx="4">
                  <c:v>0.0</c:v>
                </c:pt>
                <c:pt idx="5">
                  <c:v>0.0</c:v>
                </c:pt>
                <c:pt idx="6">
                  <c:v>0.0</c:v>
                </c:pt>
                <c:pt idx="7">
                  <c:v>0.0</c:v>
                </c:pt>
                <c:pt idx="8">
                  <c:v>0.0</c:v>
                </c:pt>
                <c:pt idx="9">
                  <c:v>0.0</c:v>
                </c:pt>
                <c:pt idx="10">
                  <c:v>0.0</c:v>
                </c:pt>
                <c:pt idx="11">
                  <c:v>0.0</c:v>
                </c:pt>
                <c:pt idx="12">
                  <c:v>0.0</c:v>
                </c:pt>
                <c:pt idx="13">
                  <c:v>4.624E6</c:v>
                </c:pt>
              </c:numCache>
            </c:numRef>
          </c:val>
        </c:ser>
        <c:ser>
          <c:idx val="7"/>
          <c:order val="7"/>
          <c:tx>
            <c:strRef>
              <c:f>Sheet1!$A$44</c:f>
              <c:strCache>
                <c:ptCount val="1"/>
                <c:pt idx="0">
                  <c:v>Steady State - user reimbursement</c:v>
                </c:pt>
              </c:strCache>
            </c:strRef>
          </c:tx>
          <c:spPr>
            <a:solidFill>
              <a:srgbClr val="00FF00"/>
            </a:solidFill>
          </c:spPr>
          <c:invertIfNegative val="0"/>
          <c:val>
            <c:numRef>
              <c:f>Sheet1!$B$44:$O$44</c:f>
              <c:numCache>
                <c:formatCode>#,##0</c:formatCode>
                <c:ptCount val="14"/>
                <c:pt idx="0">
                  <c:v>0.0</c:v>
                </c:pt>
                <c:pt idx="1">
                  <c:v>0.0</c:v>
                </c:pt>
                <c:pt idx="2">
                  <c:v>0.0</c:v>
                </c:pt>
                <c:pt idx="3">
                  <c:v>0.0</c:v>
                </c:pt>
                <c:pt idx="4">
                  <c:v>0.0</c:v>
                </c:pt>
                <c:pt idx="5">
                  <c:v>0.0</c:v>
                </c:pt>
                <c:pt idx="6">
                  <c:v>0.0</c:v>
                </c:pt>
                <c:pt idx="7">
                  <c:v>0.0</c:v>
                </c:pt>
                <c:pt idx="8">
                  <c:v>0.0</c:v>
                </c:pt>
                <c:pt idx="9">
                  <c:v>0.0</c:v>
                </c:pt>
                <c:pt idx="10">
                  <c:v>0.0</c:v>
                </c:pt>
                <c:pt idx="11">
                  <c:v>0.0</c:v>
                </c:pt>
                <c:pt idx="12">
                  <c:v>0.0</c:v>
                </c:pt>
                <c:pt idx="13">
                  <c:v>1.267E6</c:v>
                </c:pt>
              </c:numCache>
            </c:numRef>
          </c:val>
        </c:ser>
        <c:dLbls>
          <c:showLegendKey val="0"/>
          <c:showVal val="0"/>
          <c:showCatName val="0"/>
          <c:showSerName val="0"/>
          <c:showPercent val="0"/>
          <c:showBubbleSize val="0"/>
        </c:dLbls>
        <c:gapWidth val="150"/>
        <c:overlap val="100"/>
        <c:axId val="130086560"/>
        <c:axId val="131008176"/>
      </c:barChart>
      <c:catAx>
        <c:axId val="130086560"/>
        <c:scaling>
          <c:orientation val="minMax"/>
        </c:scaling>
        <c:delete val="0"/>
        <c:axPos val="b"/>
        <c:title>
          <c:tx>
            <c:rich>
              <a:bodyPr/>
              <a:lstStyle/>
              <a:p>
                <a:pPr>
                  <a:defRPr sz="1600"/>
                </a:pPr>
                <a:r>
                  <a:rPr lang="en-US" sz="1600"/>
                  <a:t>Years</a:t>
                </a:r>
              </a:p>
            </c:rich>
          </c:tx>
          <c:overlay val="0"/>
        </c:title>
        <c:numFmt formatCode="General" sourceLinked="0"/>
        <c:majorTickMark val="out"/>
        <c:minorTickMark val="none"/>
        <c:tickLblPos val="nextTo"/>
        <c:txPr>
          <a:bodyPr/>
          <a:lstStyle/>
          <a:p>
            <a:pPr>
              <a:defRPr sz="1200"/>
            </a:pPr>
            <a:endParaRPr lang="en-US"/>
          </a:p>
        </c:txPr>
        <c:crossAx val="131008176"/>
        <c:crosses val="autoZero"/>
        <c:auto val="1"/>
        <c:lblAlgn val="ctr"/>
        <c:lblOffset val="100"/>
        <c:noMultiLvlLbl val="0"/>
      </c:catAx>
      <c:valAx>
        <c:axId val="131008176"/>
        <c:scaling>
          <c:orientation val="minMax"/>
        </c:scaling>
        <c:delete val="0"/>
        <c:axPos val="l"/>
        <c:majorGridlines/>
        <c:title>
          <c:tx>
            <c:rich>
              <a:bodyPr rot="-5400000" vert="horz"/>
              <a:lstStyle/>
              <a:p>
                <a:pPr>
                  <a:defRPr sz="1600"/>
                </a:pPr>
                <a:r>
                  <a:rPr lang="sv-SE" sz="1600"/>
                  <a:t>Budget</a:t>
                </a:r>
              </a:p>
            </c:rich>
          </c:tx>
          <c:overlay val="0"/>
        </c:title>
        <c:numFmt formatCode="#,##0\ [$€-81D]" sourceLinked="0"/>
        <c:majorTickMark val="out"/>
        <c:minorTickMark val="none"/>
        <c:tickLblPos val="nextTo"/>
        <c:crossAx val="130086560"/>
        <c:crosses val="autoZero"/>
        <c:crossBetween val="between"/>
      </c:valAx>
    </c:plotArea>
    <c:legend>
      <c:legendPos val="r"/>
      <c:legendEntry>
        <c:idx val="0"/>
        <c:delete val="1"/>
      </c:legendEntry>
      <c:legendEntry>
        <c:idx val="1"/>
        <c:delete val="1"/>
      </c:legendEntry>
      <c:legendEntry>
        <c:idx val="2"/>
        <c:delete val="1"/>
      </c:legendEntry>
      <c:layout>
        <c:manualLayout>
          <c:xMode val="edge"/>
          <c:yMode val="edge"/>
          <c:x val="0.219239967501971"/>
          <c:y val="0.149440421002738"/>
          <c:w val="0.40266745257592"/>
          <c:h val="0.280250318164214"/>
        </c:manualLayout>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b="0" dirty="0" smtClean="0"/>
              <a:t>Non-local </a:t>
            </a:r>
          </a:p>
          <a:p>
            <a:pPr>
              <a:defRPr/>
            </a:pPr>
            <a:r>
              <a:rPr lang="en-US" b="0" dirty="0" smtClean="0"/>
              <a:t>user days</a:t>
            </a:r>
            <a:endParaRPr lang="en-US" b="0" dirty="0"/>
          </a:p>
        </c:rich>
      </c:tx>
      <c:layout>
        <c:manualLayout>
          <c:xMode val="edge"/>
          <c:yMode val="edge"/>
          <c:x val="0.351402477089927"/>
          <c:y val="0.166844448232561"/>
        </c:manualLayout>
      </c:layout>
      <c:overlay val="0"/>
    </c:title>
    <c:autoTitleDeleted val="0"/>
    <c:plotArea>
      <c:layout>
        <c:manualLayout>
          <c:layoutTarget val="inner"/>
          <c:xMode val="edge"/>
          <c:yMode val="edge"/>
          <c:x val="0.324958477050056"/>
          <c:y val="0.165379152166174"/>
          <c:w val="0.609402220882527"/>
          <c:h val="0.531391076401428"/>
        </c:manualLayout>
      </c:layout>
      <c:barChart>
        <c:barDir val="col"/>
        <c:grouping val="clustered"/>
        <c:varyColors val="0"/>
        <c:ser>
          <c:idx val="0"/>
          <c:order val="0"/>
          <c:tx>
            <c:strRef>
              <c:f>Sheet1!$B$1</c:f>
              <c:strCache>
                <c:ptCount val="1"/>
                <c:pt idx="0">
                  <c:v>Series 1</c:v>
                </c:pt>
              </c:strCache>
            </c:strRef>
          </c:tx>
          <c:invertIfNegative val="0"/>
          <c:cat>
            <c:strRef>
              <c:f>Sheet1!$A$2:$A$7</c:f>
              <c:strCache>
                <c:ptCount val="6"/>
                <c:pt idx="0">
                  <c:v>21</c:v>
                </c:pt>
                <c:pt idx="1">
                  <c:v>22</c:v>
                </c:pt>
                <c:pt idx="2">
                  <c:v>23</c:v>
                </c:pt>
                <c:pt idx="3">
                  <c:v>24</c:v>
                </c:pt>
                <c:pt idx="4">
                  <c:v>25</c:v>
                </c:pt>
                <c:pt idx="5">
                  <c:v>STEADY</c:v>
                </c:pt>
              </c:strCache>
            </c:strRef>
          </c:cat>
          <c:val>
            <c:numRef>
              <c:f>Sheet1!$B$2:$B$7</c:f>
              <c:numCache>
                <c:formatCode>General</c:formatCode>
                <c:ptCount val="6"/>
                <c:pt idx="0">
                  <c:v>48.0</c:v>
                </c:pt>
                <c:pt idx="1">
                  <c:v>291.0</c:v>
                </c:pt>
                <c:pt idx="2">
                  <c:v>2822.0</c:v>
                </c:pt>
                <c:pt idx="3">
                  <c:v>3379.0</c:v>
                </c:pt>
                <c:pt idx="4">
                  <c:v>4915.0</c:v>
                </c:pt>
                <c:pt idx="5">
                  <c:v>8848.0</c:v>
                </c:pt>
              </c:numCache>
            </c:numRef>
          </c:val>
        </c:ser>
        <c:dLbls>
          <c:showLegendKey val="0"/>
          <c:showVal val="0"/>
          <c:showCatName val="0"/>
          <c:showSerName val="0"/>
          <c:showPercent val="0"/>
          <c:showBubbleSize val="0"/>
        </c:dLbls>
        <c:gapWidth val="150"/>
        <c:axId val="132465312"/>
        <c:axId val="132469248"/>
      </c:barChart>
      <c:catAx>
        <c:axId val="132465312"/>
        <c:scaling>
          <c:orientation val="minMax"/>
        </c:scaling>
        <c:delete val="0"/>
        <c:axPos val="b"/>
        <c:numFmt formatCode="General" sourceLinked="1"/>
        <c:majorTickMark val="out"/>
        <c:minorTickMark val="none"/>
        <c:tickLblPos val="nextTo"/>
        <c:crossAx val="132469248"/>
        <c:crosses val="autoZero"/>
        <c:auto val="1"/>
        <c:lblAlgn val="ctr"/>
        <c:lblOffset val="100"/>
        <c:noMultiLvlLbl val="0"/>
      </c:catAx>
      <c:valAx>
        <c:axId val="132469248"/>
        <c:scaling>
          <c:orientation val="minMax"/>
        </c:scaling>
        <c:delete val="0"/>
        <c:axPos val="l"/>
        <c:majorGridlines/>
        <c:numFmt formatCode="General" sourceLinked="1"/>
        <c:majorTickMark val="out"/>
        <c:minorTickMark val="none"/>
        <c:tickLblPos val="nextTo"/>
        <c:crossAx val="13246531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67A505-E6FE-4C4E-B7A4-604E16A653CA}"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7ECD05C3-C221-5749-9F31-6D79CB7000EB}">
      <dgm:prSet phldrT="[Text]" custT="1"/>
      <dgm:spPr>
        <a:solidFill>
          <a:srgbClr val="0094CA">
            <a:alpha val="45000"/>
          </a:srgbClr>
        </a:solidFill>
      </dgm:spPr>
      <dgm:t>
        <a:bodyPr/>
        <a:lstStyle/>
        <a:p>
          <a:pPr>
            <a:lnSpc>
              <a:spcPct val="60000"/>
            </a:lnSpc>
          </a:pPr>
          <a:r>
            <a:rPr lang="en-US" sz="2400" b="1" dirty="0" smtClean="0">
              <a:solidFill>
                <a:srgbClr val="FF0000"/>
              </a:solidFill>
            </a:rPr>
            <a:t>Neutrons</a:t>
          </a:r>
        </a:p>
      </dgm:t>
    </dgm:pt>
    <dgm:pt modelId="{D58853DB-C1BD-A54D-BBC2-04FC16694EC5}" type="parTrans" cxnId="{A7D7432E-0C8C-5040-94FF-EB78065CFFA5}">
      <dgm:prSet/>
      <dgm:spPr/>
      <dgm:t>
        <a:bodyPr/>
        <a:lstStyle/>
        <a:p>
          <a:endParaRPr lang="en-US"/>
        </a:p>
      </dgm:t>
    </dgm:pt>
    <dgm:pt modelId="{0B559F11-D7D0-B44D-9D53-7B8197524E24}" type="sibTrans" cxnId="{A7D7432E-0C8C-5040-94FF-EB78065CFFA5}">
      <dgm:prSet/>
      <dgm:spPr/>
      <dgm:t>
        <a:bodyPr/>
        <a:lstStyle/>
        <a:p>
          <a:endParaRPr lang="en-US" dirty="0"/>
        </a:p>
      </dgm:t>
    </dgm:pt>
    <dgm:pt modelId="{EA324E8D-68EC-5A4F-9C75-24FF32396F68}">
      <dgm:prSet phldrT="[Text]" custT="1"/>
      <dgm:spPr>
        <a:solidFill>
          <a:srgbClr val="0094CA">
            <a:alpha val="45000"/>
          </a:srgbClr>
        </a:solidFill>
      </dgm:spPr>
      <dgm:t>
        <a:bodyPr/>
        <a:lstStyle/>
        <a:p>
          <a:pPr>
            <a:lnSpc>
              <a:spcPct val="60000"/>
            </a:lnSpc>
          </a:pPr>
          <a:r>
            <a:rPr lang="en-US" sz="2400" b="1" dirty="0" smtClean="0">
              <a:solidFill>
                <a:srgbClr val="00FF00"/>
              </a:solidFill>
            </a:rPr>
            <a:t>User</a:t>
          </a:r>
        </a:p>
      </dgm:t>
    </dgm:pt>
    <dgm:pt modelId="{CC97BADF-FAA8-7B46-BEE6-074749340426}" type="parTrans" cxnId="{446DC897-2424-3643-9C2C-316F29FB5D76}">
      <dgm:prSet/>
      <dgm:spPr/>
      <dgm:t>
        <a:bodyPr/>
        <a:lstStyle/>
        <a:p>
          <a:endParaRPr lang="en-US"/>
        </a:p>
      </dgm:t>
    </dgm:pt>
    <dgm:pt modelId="{5CD06EA5-4704-434B-B6BF-5211D29DB579}" type="sibTrans" cxnId="{446DC897-2424-3643-9C2C-316F29FB5D76}">
      <dgm:prSet/>
      <dgm:spPr/>
      <dgm:t>
        <a:bodyPr/>
        <a:lstStyle/>
        <a:p>
          <a:endParaRPr lang="en-US" dirty="0"/>
        </a:p>
      </dgm:t>
    </dgm:pt>
    <dgm:pt modelId="{2512B9EA-147E-1F47-B79C-D86F371ADAE8}">
      <dgm:prSet phldrT="[Text]" custT="1"/>
      <dgm:spPr>
        <a:solidFill>
          <a:srgbClr val="0094CA">
            <a:alpha val="45000"/>
          </a:srgbClr>
        </a:solidFill>
      </dgm:spPr>
      <dgm:t>
        <a:bodyPr/>
        <a:lstStyle/>
        <a:p>
          <a:pPr>
            <a:lnSpc>
              <a:spcPct val="60000"/>
            </a:lnSpc>
          </a:pPr>
          <a:r>
            <a:rPr lang="en-US" sz="2400" b="1" dirty="0" smtClean="0">
              <a:solidFill>
                <a:srgbClr val="0000FF"/>
              </a:solidFill>
            </a:rPr>
            <a:t>Science</a:t>
          </a:r>
        </a:p>
      </dgm:t>
    </dgm:pt>
    <dgm:pt modelId="{AA3D366C-CA8E-DD46-80D9-93C9B972C98D}" type="parTrans" cxnId="{B0D03403-5588-5340-BECA-55C8551CA31D}">
      <dgm:prSet/>
      <dgm:spPr/>
      <dgm:t>
        <a:bodyPr/>
        <a:lstStyle/>
        <a:p>
          <a:endParaRPr lang="en-US"/>
        </a:p>
      </dgm:t>
    </dgm:pt>
    <dgm:pt modelId="{71169103-15BB-4043-834E-224A8E46AEBE}" type="sibTrans" cxnId="{B0D03403-5588-5340-BECA-55C8551CA31D}">
      <dgm:prSet/>
      <dgm:spPr/>
      <dgm:t>
        <a:bodyPr/>
        <a:lstStyle/>
        <a:p>
          <a:endParaRPr lang="en-US" dirty="0"/>
        </a:p>
      </dgm:t>
    </dgm:pt>
    <dgm:pt modelId="{215A6B0F-42DF-5E46-A33F-6298B882F75C}" type="pres">
      <dgm:prSet presAssocID="{0A67A505-E6FE-4C4E-B7A4-604E16A653CA}" presName="Name0" presStyleCnt="0">
        <dgm:presLayoutVars>
          <dgm:dir/>
          <dgm:resizeHandles val="exact"/>
        </dgm:presLayoutVars>
      </dgm:prSet>
      <dgm:spPr/>
      <dgm:t>
        <a:bodyPr/>
        <a:lstStyle/>
        <a:p>
          <a:endParaRPr lang="en-US"/>
        </a:p>
      </dgm:t>
    </dgm:pt>
    <dgm:pt modelId="{EE0A607D-5F04-A74B-BBE1-CC8B6054DE9C}" type="pres">
      <dgm:prSet presAssocID="{7ECD05C3-C221-5749-9F31-6D79CB7000EB}" presName="node" presStyleLbl="node1" presStyleIdx="0" presStyleCnt="3" custScaleX="128470">
        <dgm:presLayoutVars>
          <dgm:bulletEnabled val="1"/>
        </dgm:presLayoutVars>
      </dgm:prSet>
      <dgm:spPr/>
      <dgm:t>
        <a:bodyPr/>
        <a:lstStyle/>
        <a:p>
          <a:endParaRPr lang="en-US"/>
        </a:p>
      </dgm:t>
    </dgm:pt>
    <dgm:pt modelId="{73CAF769-F0C4-F148-B0D5-AF9A896156D8}" type="pres">
      <dgm:prSet presAssocID="{0B559F11-D7D0-B44D-9D53-7B8197524E24}" presName="sibTrans" presStyleLbl="sibTrans2D1" presStyleIdx="0" presStyleCnt="3"/>
      <dgm:spPr/>
      <dgm:t>
        <a:bodyPr/>
        <a:lstStyle/>
        <a:p>
          <a:endParaRPr lang="en-US"/>
        </a:p>
      </dgm:t>
    </dgm:pt>
    <dgm:pt modelId="{857585AD-0AF6-8049-BEB6-F5B1A6CB81DB}" type="pres">
      <dgm:prSet presAssocID="{0B559F11-D7D0-B44D-9D53-7B8197524E24}" presName="connectorText" presStyleLbl="sibTrans2D1" presStyleIdx="0" presStyleCnt="3"/>
      <dgm:spPr/>
      <dgm:t>
        <a:bodyPr/>
        <a:lstStyle/>
        <a:p>
          <a:endParaRPr lang="en-US"/>
        </a:p>
      </dgm:t>
    </dgm:pt>
    <dgm:pt modelId="{AF223169-13C2-1446-9872-8E7F02C9707D}" type="pres">
      <dgm:prSet presAssocID="{EA324E8D-68EC-5A4F-9C75-24FF32396F68}" presName="node" presStyleLbl="node1" presStyleIdx="1" presStyleCnt="3">
        <dgm:presLayoutVars>
          <dgm:bulletEnabled val="1"/>
        </dgm:presLayoutVars>
      </dgm:prSet>
      <dgm:spPr/>
      <dgm:t>
        <a:bodyPr/>
        <a:lstStyle/>
        <a:p>
          <a:endParaRPr lang="en-US"/>
        </a:p>
      </dgm:t>
    </dgm:pt>
    <dgm:pt modelId="{A624062B-6DAE-6B4C-A646-EBA1DA9772FB}" type="pres">
      <dgm:prSet presAssocID="{5CD06EA5-4704-434B-B6BF-5211D29DB579}" presName="sibTrans" presStyleLbl="sibTrans2D1" presStyleIdx="1" presStyleCnt="3"/>
      <dgm:spPr/>
      <dgm:t>
        <a:bodyPr/>
        <a:lstStyle/>
        <a:p>
          <a:endParaRPr lang="en-US"/>
        </a:p>
      </dgm:t>
    </dgm:pt>
    <dgm:pt modelId="{56E37655-FD3B-D14D-9F30-98A153821F7E}" type="pres">
      <dgm:prSet presAssocID="{5CD06EA5-4704-434B-B6BF-5211D29DB579}" presName="connectorText" presStyleLbl="sibTrans2D1" presStyleIdx="1" presStyleCnt="3"/>
      <dgm:spPr/>
      <dgm:t>
        <a:bodyPr/>
        <a:lstStyle/>
        <a:p>
          <a:endParaRPr lang="en-US"/>
        </a:p>
      </dgm:t>
    </dgm:pt>
    <dgm:pt modelId="{393C1E26-3E78-5448-9434-F64A98A319C9}" type="pres">
      <dgm:prSet presAssocID="{2512B9EA-147E-1F47-B79C-D86F371ADAE8}" presName="node" presStyleLbl="node1" presStyleIdx="2" presStyleCnt="3">
        <dgm:presLayoutVars>
          <dgm:bulletEnabled val="1"/>
        </dgm:presLayoutVars>
      </dgm:prSet>
      <dgm:spPr/>
      <dgm:t>
        <a:bodyPr/>
        <a:lstStyle/>
        <a:p>
          <a:endParaRPr lang="en-US"/>
        </a:p>
      </dgm:t>
    </dgm:pt>
    <dgm:pt modelId="{3963159D-A814-7D47-A7E0-680C00434775}" type="pres">
      <dgm:prSet presAssocID="{71169103-15BB-4043-834E-224A8E46AEBE}" presName="sibTrans" presStyleLbl="sibTrans2D1" presStyleIdx="2" presStyleCnt="3"/>
      <dgm:spPr/>
      <dgm:t>
        <a:bodyPr/>
        <a:lstStyle/>
        <a:p>
          <a:endParaRPr lang="en-US"/>
        </a:p>
      </dgm:t>
    </dgm:pt>
    <dgm:pt modelId="{951D6CB1-AF09-4E45-99FD-52C70A93DDCF}" type="pres">
      <dgm:prSet presAssocID="{71169103-15BB-4043-834E-224A8E46AEBE}" presName="connectorText" presStyleLbl="sibTrans2D1" presStyleIdx="2" presStyleCnt="3"/>
      <dgm:spPr/>
      <dgm:t>
        <a:bodyPr/>
        <a:lstStyle/>
        <a:p>
          <a:endParaRPr lang="en-US"/>
        </a:p>
      </dgm:t>
    </dgm:pt>
  </dgm:ptLst>
  <dgm:cxnLst>
    <dgm:cxn modelId="{A5243479-3A87-244F-8EA7-9573B5E6C2FB}" type="presOf" srcId="{0B559F11-D7D0-B44D-9D53-7B8197524E24}" destId="{857585AD-0AF6-8049-BEB6-F5B1A6CB81DB}" srcOrd="1" destOrd="0" presId="urn:microsoft.com/office/officeart/2005/8/layout/cycle7"/>
    <dgm:cxn modelId="{1E718BC6-E00A-C249-93AF-F4C569BBED8F}" type="presOf" srcId="{5CD06EA5-4704-434B-B6BF-5211D29DB579}" destId="{A624062B-6DAE-6B4C-A646-EBA1DA9772FB}" srcOrd="0" destOrd="0" presId="urn:microsoft.com/office/officeart/2005/8/layout/cycle7"/>
    <dgm:cxn modelId="{7663475C-9498-3940-8709-39396715AC93}" type="presOf" srcId="{7ECD05C3-C221-5749-9F31-6D79CB7000EB}" destId="{EE0A607D-5F04-A74B-BBE1-CC8B6054DE9C}" srcOrd="0" destOrd="0" presId="urn:microsoft.com/office/officeart/2005/8/layout/cycle7"/>
    <dgm:cxn modelId="{1FA08081-DD0E-5949-AC18-149A1AA71D81}" type="presOf" srcId="{2512B9EA-147E-1F47-B79C-D86F371ADAE8}" destId="{393C1E26-3E78-5448-9434-F64A98A319C9}" srcOrd="0" destOrd="0" presId="urn:microsoft.com/office/officeart/2005/8/layout/cycle7"/>
    <dgm:cxn modelId="{DD051349-162E-B143-805A-174F2F76CD16}" type="presOf" srcId="{0A67A505-E6FE-4C4E-B7A4-604E16A653CA}" destId="{215A6B0F-42DF-5E46-A33F-6298B882F75C}" srcOrd="0" destOrd="0" presId="urn:microsoft.com/office/officeart/2005/8/layout/cycle7"/>
    <dgm:cxn modelId="{0461ECD4-E89D-6E43-B6B5-6BAAAE6E8AB2}" type="presOf" srcId="{71169103-15BB-4043-834E-224A8E46AEBE}" destId="{951D6CB1-AF09-4E45-99FD-52C70A93DDCF}" srcOrd="1" destOrd="0" presId="urn:microsoft.com/office/officeart/2005/8/layout/cycle7"/>
    <dgm:cxn modelId="{B0D03403-5588-5340-BECA-55C8551CA31D}" srcId="{0A67A505-E6FE-4C4E-B7A4-604E16A653CA}" destId="{2512B9EA-147E-1F47-B79C-D86F371ADAE8}" srcOrd="2" destOrd="0" parTransId="{AA3D366C-CA8E-DD46-80D9-93C9B972C98D}" sibTransId="{71169103-15BB-4043-834E-224A8E46AEBE}"/>
    <dgm:cxn modelId="{BDCAA399-22E7-E64A-B103-FF7ED512D87E}" type="presOf" srcId="{5CD06EA5-4704-434B-B6BF-5211D29DB579}" destId="{56E37655-FD3B-D14D-9F30-98A153821F7E}" srcOrd="1" destOrd="0" presId="urn:microsoft.com/office/officeart/2005/8/layout/cycle7"/>
    <dgm:cxn modelId="{21193F12-21B6-B340-9B98-BE56F871E7F6}" type="presOf" srcId="{0B559F11-D7D0-B44D-9D53-7B8197524E24}" destId="{73CAF769-F0C4-F148-B0D5-AF9A896156D8}" srcOrd="0" destOrd="0" presId="urn:microsoft.com/office/officeart/2005/8/layout/cycle7"/>
    <dgm:cxn modelId="{446DC897-2424-3643-9C2C-316F29FB5D76}" srcId="{0A67A505-E6FE-4C4E-B7A4-604E16A653CA}" destId="{EA324E8D-68EC-5A4F-9C75-24FF32396F68}" srcOrd="1" destOrd="0" parTransId="{CC97BADF-FAA8-7B46-BEE6-074749340426}" sibTransId="{5CD06EA5-4704-434B-B6BF-5211D29DB579}"/>
    <dgm:cxn modelId="{A7D7432E-0C8C-5040-94FF-EB78065CFFA5}" srcId="{0A67A505-E6FE-4C4E-B7A4-604E16A653CA}" destId="{7ECD05C3-C221-5749-9F31-6D79CB7000EB}" srcOrd="0" destOrd="0" parTransId="{D58853DB-C1BD-A54D-BBC2-04FC16694EC5}" sibTransId="{0B559F11-D7D0-B44D-9D53-7B8197524E24}"/>
    <dgm:cxn modelId="{4D124BAD-59B0-CD48-A6E4-9D20788817BC}" type="presOf" srcId="{EA324E8D-68EC-5A4F-9C75-24FF32396F68}" destId="{AF223169-13C2-1446-9872-8E7F02C9707D}" srcOrd="0" destOrd="0" presId="urn:microsoft.com/office/officeart/2005/8/layout/cycle7"/>
    <dgm:cxn modelId="{32F7C08A-008C-C448-B4A7-E993531CB986}" type="presOf" srcId="{71169103-15BB-4043-834E-224A8E46AEBE}" destId="{3963159D-A814-7D47-A7E0-680C00434775}" srcOrd="0" destOrd="0" presId="urn:microsoft.com/office/officeart/2005/8/layout/cycle7"/>
    <dgm:cxn modelId="{1441FFE4-D5E7-834F-A942-7EBE0027F718}" type="presParOf" srcId="{215A6B0F-42DF-5E46-A33F-6298B882F75C}" destId="{EE0A607D-5F04-A74B-BBE1-CC8B6054DE9C}" srcOrd="0" destOrd="0" presId="urn:microsoft.com/office/officeart/2005/8/layout/cycle7"/>
    <dgm:cxn modelId="{D69F18E5-D799-994C-BF04-6BCC0FD68F95}" type="presParOf" srcId="{215A6B0F-42DF-5E46-A33F-6298B882F75C}" destId="{73CAF769-F0C4-F148-B0D5-AF9A896156D8}" srcOrd="1" destOrd="0" presId="urn:microsoft.com/office/officeart/2005/8/layout/cycle7"/>
    <dgm:cxn modelId="{AFB22B68-DCD1-8945-8E0A-FCCBBC0EF0F6}" type="presParOf" srcId="{73CAF769-F0C4-F148-B0D5-AF9A896156D8}" destId="{857585AD-0AF6-8049-BEB6-F5B1A6CB81DB}" srcOrd="0" destOrd="0" presId="urn:microsoft.com/office/officeart/2005/8/layout/cycle7"/>
    <dgm:cxn modelId="{16C3F647-0715-6749-A147-EC11D8CF1915}" type="presParOf" srcId="{215A6B0F-42DF-5E46-A33F-6298B882F75C}" destId="{AF223169-13C2-1446-9872-8E7F02C9707D}" srcOrd="2" destOrd="0" presId="urn:microsoft.com/office/officeart/2005/8/layout/cycle7"/>
    <dgm:cxn modelId="{DE56215E-D9D7-B441-B1F6-017CD0C01FBA}" type="presParOf" srcId="{215A6B0F-42DF-5E46-A33F-6298B882F75C}" destId="{A624062B-6DAE-6B4C-A646-EBA1DA9772FB}" srcOrd="3" destOrd="0" presId="urn:microsoft.com/office/officeart/2005/8/layout/cycle7"/>
    <dgm:cxn modelId="{292701B5-BBE9-9C40-B191-0121D371AE7D}" type="presParOf" srcId="{A624062B-6DAE-6B4C-A646-EBA1DA9772FB}" destId="{56E37655-FD3B-D14D-9F30-98A153821F7E}" srcOrd="0" destOrd="0" presId="urn:microsoft.com/office/officeart/2005/8/layout/cycle7"/>
    <dgm:cxn modelId="{89F29E73-31DF-AB46-90A5-0B0F77E4026B}" type="presParOf" srcId="{215A6B0F-42DF-5E46-A33F-6298B882F75C}" destId="{393C1E26-3E78-5448-9434-F64A98A319C9}" srcOrd="4" destOrd="0" presId="urn:microsoft.com/office/officeart/2005/8/layout/cycle7"/>
    <dgm:cxn modelId="{8D9B0B6F-1B2D-3E4D-B057-FA0A0A8BFD5D}" type="presParOf" srcId="{215A6B0F-42DF-5E46-A33F-6298B882F75C}" destId="{3963159D-A814-7D47-A7E0-680C00434775}" srcOrd="5" destOrd="0" presId="urn:microsoft.com/office/officeart/2005/8/layout/cycle7"/>
    <dgm:cxn modelId="{D35C0864-5D9F-6144-9321-62453B9E9274}" type="presParOf" srcId="{3963159D-A814-7D47-A7E0-680C00434775}" destId="{951D6CB1-AF09-4E45-99FD-52C70A93DDCF}"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5AEFD1-55F7-B446-8C8E-766C07057C86}" type="doc">
      <dgm:prSet loTypeId="urn:microsoft.com/office/officeart/2005/8/layout/process1" loCatId="" qsTypeId="urn:microsoft.com/office/officeart/2005/8/quickstyle/simple4" qsCatId="simple" csTypeId="urn:microsoft.com/office/officeart/2005/8/colors/accent1_2" csCatId="accent1" phldr="1"/>
      <dgm:spPr/>
    </dgm:pt>
    <dgm:pt modelId="{189F5E07-90E9-EF4D-8796-194066B6F2E8}">
      <dgm:prSet phldrT="[Text]" custT="1"/>
      <dgm:spPr>
        <a:solidFill>
          <a:srgbClr val="0094CA">
            <a:alpha val="55000"/>
          </a:srgbClr>
        </a:solidFill>
        <a:ln>
          <a:noFill/>
        </a:ln>
      </dgm:spPr>
      <dgm:t>
        <a:bodyPr/>
        <a:lstStyle/>
        <a:p>
          <a:pPr>
            <a:lnSpc>
              <a:spcPct val="70000"/>
            </a:lnSpc>
          </a:pPr>
          <a:r>
            <a:rPr lang="en-US" sz="1800" b="1" dirty="0" smtClean="0">
              <a:solidFill>
                <a:srgbClr val="00FF00"/>
              </a:solidFill>
            </a:rPr>
            <a:t>idea</a:t>
          </a:r>
        </a:p>
      </dgm:t>
    </dgm:pt>
    <dgm:pt modelId="{0571DFD5-B942-7546-8AE3-CC3FE9700495}" type="parTrans" cxnId="{137DFB0D-828B-5A40-A21D-A99C63438A18}">
      <dgm:prSet/>
      <dgm:spPr/>
      <dgm:t>
        <a:bodyPr/>
        <a:lstStyle/>
        <a:p>
          <a:endParaRPr lang="en-US"/>
        </a:p>
      </dgm:t>
    </dgm:pt>
    <dgm:pt modelId="{B0708463-08EF-2043-BFCA-3A18AE6A502D}" type="sibTrans" cxnId="{137DFB0D-828B-5A40-A21D-A99C63438A18}">
      <dgm:prSet/>
      <dgm:spPr/>
      <dgm:t>
        <a:bodyPr/>
        <a:lstStyle/>
        <a:p>
          <a:endParaRPr lang="en-US" dirty="0"/>
        </a:p>
      </dgm:t>
    </dgm:pt>
    <dgm:pt modelId="{BB8AB524-BF42-C244-B74A-3C1DF750A769}">
      <dgm:prSet phldrT="[Text]" custT="1"/>
      <dgm:spPr>
        <a:solidFill>
          <a:srgbClr val="0094CA">
            <a:alpha val="55000"/>
          </a:srgbClr>
        </a:solidFill>
        <a:ln>
          <a:noFill/>
        </a:ln>
      </dgm:spPr>
      <dgm:t>
        <a:bodyPr/>
        <a:lstStyle/>
        <a:p>
          <a:pPr>
            <a:lnSpc>
              <a:spcPct val="70000"/>
            </a:lnSpc>
          </a:pPr>
          <a:r>
            <a:rPr lang="en-US" sz="1800" b="1" dirty="0" smtClean="0">
              <a:solidFill>
                <a:schemeClr val="bg1"/>
              </a:solidFill>
            </a:rPr>
            <a:t>proposal,  </a:t>
          </a:r>
        </a:p>
        <a:p>
          <a:pPr>
            <a:lnSpc>
              <a:spcPct val="70000"/>
            </a:lnSpc>
          </a:pPr>
          <a:r>
            <a:rPr lang="en-US" sz="1800" b="1" dirty="0" smtClean="0">
              <a:solidFill>
                <a:schemeClr val="bg1"/>
              </a:solidFill>
            </a:rPr>
            <a:t>sample, labs</a:t>
          </a:r>
          <a:endParaRPr lang="en-US" sz="1800" b="1" dirty="0">
            <a:solidFill>
              <a:schemeClr val="bg1"/>
            </a:solidFill>
          </a:endParaRPr>
        </a:p>
      </dgm:t>
    </dgm:pt>
    <dgm:pt modelId="{8FC52E5B-F4D0-0440-B641-C1A4455CC3A5}" type="parTrans" cxnId="{C0DE0E75-51E6-F649-AD55-22D6D605BA92}">
      <dgm:prSet/>
      <dgm:spPr/>
      <dgm:t>
        <a:bodyPr/>
        <a:lstStyle/>
        <a:p>
          <a:endParaRPr lang="en-US"/>
        </a:p>
      </dgm:t>
    </dgm:pt>
    <dgm:pt modelId="{D66F8DF5-C100-2C45-9369-EE7A429E5371}" type="sibTrans" cxnId="{C0DE0E75-51E6-F649-AD55-22D6D605BA92}">
      <dgm:prSet/>
      <dgm:spPr/>
      <dgm:t>
        <a:bodyPr/>
        <a:lstStyle/>
        <a:p>
          <a:endParaRPr lang="en-US" dirty="0"/>
        </a:p>
      </dgm:t>
    </dgm:pt>
    <dgm:pt modelId="{41F71CF3-6419-1841-BEF0-779445020399}">
      <dgm:prSet phldrT="[Text]" custT="1"/>
      <dgm:spPr>
        <a:solidFill>
          <a:srgbClr val="0094CA">
            <a:alpha val="55000"/>
          </a:srgbClr>
        </a:solidFill>
        <a:ln>
          <a:noFill/>
        </a:ln>
      </dgm:spPr>
      <dgm:t>
        <a:bodyPr/>
        <a:lstStyle/>
        <a:p>
          <a:pPr>
            <a:lnSpc>
              <a:spcPct val="70000"/>
            </a:lnSpc>
          </a:pPr>
          <a:r>
            <a:rPr lang="en-US" sz="1800" dirty="0" smtClean="0">
              <a:solidFill>
                <a:srgbClr val="FFFFFF"/>
              </a:solidFill>
            </a:rPr>
            <a:t>experiment,</a:t>
          </a:r>
        </a:p>
        <a:p>
          <a:pPr>
            <a:lnSpc>
              <a:spcPct val="70000"/>
            </a:lnSpc>
          </a:pPr>
          <a:r>
            <a:rPr lang="en-US" sz="1800" b="1" dirty="0" smtClean="0">
              <a:solidFill>
                <a:srgbClr val="FFFFFF"/>
              </a:solidFill>
            </a:rPr>
            <a:t>sample </a:t>
          </a:r>
          <a:r>
            <a:rPr lang="en-US" sz="1800" b="1" dirty="0" err="1" smtClean="0">
              <a:solidFill>
                <a:srgbClr val="FFFFFF"/>
              </a:solidFill>
            </a:rPr>
            <a:t>env</a:t>
          </a:r>
          <a:r>
            <a:rPr lang="en-US" sz="1800" b="1" dirty="0" smtClean="0">
              <a:solidFill>
                <a:srgbClr val="FFFFFF"/>
              </a:solidFill>
            </a:rPr>
            <a:t>.</a:t>
          </a:r>
          <a:endParaRPr lang="en-US" sz="1800" b="1" dirty="0">
            <a:solidFill>
              <a:srgbClr val="000000"/>
            </a:solidFill>
          </a:endParaRPr>
        </a:p>
      </dgm:t>
    </dgm:pt>
    <dgm:pt modelId="{EECFF719-5481-DE4C-9D7B-C9AFF6DD6EF8}" type="parTrans" cxnId="{9E5AF5D3-4F2D-A440-9C01-41A67EA4F39C}">
      <dgm:prSet/>
      <dgm:spPr/>
      <dgm:t>
        <a:bodyPr/>
        <a:lstStyle/>
        <a:p>
          <a:endParaRPr lang="en-US"/>
        </a:p>
      </dgm:t>
    </dgm:pt>
    <dgm:pt modelId="{E8F62FC4-0CC8-E445-BB09-6139874192C9}" type="sibTrans" cxnId="{9E5AF5D3-4F2D-A440-9C01-41A67EA4F39C}">
      <dgm:prSet/>
      <dgm:spPr/>
      <dgm:t>
        <a:bodyPr/>
        <a:lstStyle/>
        <a:p>
          <a:endParaRPr lang="en-US"/>
        </a:p>
      </dgm:t>
    </dgm:pt>
    <dgm:pt modelId="{589742FB-AD56-4144-B66F-D195EACA21F3}">
      <dgm:prSet phldrT="[Text]" custT="1"/>
      <dgm:spPr>
        <a:solidFill>
          <a:srgbClr val="0094CA">
            <a:alpha val="55000"/>
          </a:srgbClr>
        </a:solidFill>
        <a:ln>
          <a:noFill/>
        </a:ln>
      </dgm:spPr>
      <dgm:t>
        <a:bodyPr/>
        <a:lstStyle/>
        <a:p>
          <a:pPr>
            <a:lnSpc>
              <a:spcPct val="70000"/>
            </a:lnSpc>
          </a:pPr>
          <a:r>
            <a:rPr lang="en-US" sz="1800" dirty="0" smtClean="0">
              <a:solidFill>
                <a:srgbClr val="FFFFFF"/>
              </a:solidFill>
            </a:rPr>
            <a:t>data,</a:t>
          </a:r>
        </a:p>
        <a:p>
          <a:pPr>
            <a:lnSpc>
              <a:spcPct val="70000"/>
            </a:lnSpc>
          </a:pPr>
          <a:r>
            <a:rPr lang="en-US" sz="1800" dirty="0" smtClean="0">
              <a:solidFill>
                <a:srgbClr val="FFFFFF"/>
              </a:solidFill>
            </a:rPr>
            <a:t>modeling</a:t>
          </a:r>
          <a:endParaRPr lang="en-US" sz="1800" dirty="0">
            <a:solidFill>
              <a:srgbClr val="FFFFFF"/>
            </a:solidFill>
          </a:endParaRPr>
        </a:p>
      </dgm:t>
    </dgm:pt>
    <dgm:pt modelId="{12E56976-F80C-3749-A709-8B023A450E1B}" type="parTrans" cxnId="{53C0A9DC-7E8E-CB42-B6E2-EA745AA871B4}">
      <dgm:prSet/>
      <dgm:spPr/>
      <dgm:t>
        <a:bodyPr/>
        <a:lstStyle/>
        <a:p>
          <a:endParaRPr lang="en-US"/>
        </a:p>
      </dgm:t>
    </dgm:pt>
    <dgm:pt modelId="{098EC01E-6ACA-4C41-99BB-44C87415DF72}" type="sibTrans" cxnId="{53C0A9DC-7E8E-CB42-B6E2-EA745AA871B4}">
      <dgm:prSet/>
      <dgm:spPr/>
      <dgm:t>
        <a:bodyPr/>
        <a:lstStyle/>
        <a:p>
          <a:endParaRPr lang="en-US"/>
        </a:p>
      </dgm:t>
    </dgm:pt>
    <dgm:pt modelId="{F4BDB3A3-C427-7742-A921-6F0033F270E1}">
      <dgm:prSet phldrT="[Text]" custT="1"/>
      <dgm:spPr>
        <a:solidFill>
          <a:srgbClr val="0094CA">
            <a:alpha val="55000"/>
          </a:srgbClr>
        </a:solidFill>
        <a:ln>
          <a:noFill/>
        </a:ln>
      </dgm:spPr>
      <dgm:t>
        <a:bodyPr/>
        <a:lstStyle/>
        <a:p>
          <a:pPr>
            <a:lnSpc>
              <a:spcPct val="70000"/>
            </a:lnSpc>
          </a:pPr>
          <a:r>
            <a:rPr lang="en-US" sz="1800" b="1" dirty="0" smtClean="0">
              <a:solidFill>
                <a:srgbClr val="00FF00"/>
              </a:solidFill>
            </a:rPr>
            <a:t>publication</a:t>
          </a:r>
        </a:p>
      </dgm:t>
    </dgm:pt>
    <dgm:pt modelId="{EBD5E3B2-5877-154F-BD1A-C8E0BCE26D7E}" type="parTrans" cxnId="{F87DDB60-2157-6542-868F-809CD1951B6D}">
      <dgm:prSet/>
      <dgm:spPr/>
      <dgm:t>
        <a:bodyPr/>
        <a:lstStyle/>
        <a:p>
          <a:endParaRPr lang="en-US"/>
        </a:p>
      </dgm:t>
    </dgm:pt>
    <dgm:pt modelId="{D47F21F1-7EDD-9244-B1D3-2520394F6417}" type="sibTrans" cxnId="{F87DDB60-2157-6542-868F-809CD1951B6D}">
      <dgm:prSet/>
      <dgm:spPr/>
      <dgm:t>
        <a:bodyPr/>
        <a:lstStyle/>
        <a:p>
          <a:endParaRPr lang="en-US"/>
        </a:p>
      </dgm:t>
    </dgm:pt>
    <dgm:pt modelId="{E227DEA6-C62D-284A-AC38-48225F8EF6FF}" type="pres">
      <dgm:prSet presAssocID="{715AEFD1-55F7-B446-8C8E-766C07057C86}" presName="Name0" presStyleCnt="0">
        <dgm:presLayoutVars>
          <dgm:dir/>
          <dgm:resizeHandles val="exact"/>
        </dgm:presLayoutVars>
      </dgm:prSet>
      <dgm:spPr/>
    </dgm:pt>
    <dgm:pt modelId="{62BEE417-1CDA-4E43-8D79-5E1A88D75494}" type="pres">
      <dgm:prSet presAssocID="{189F5E07-90E9-EF4D-8796-194066B6F2E8}" presName="node" presStyleLbl="node1" presStyleIdx="0" presStyleCnt="5">
        <dgm:presLayoutVars>
          <dgm:bulletEnabled val="1"/>
        </dgm:presLayoutVars>
      </dgm:prSet>
      <dgm:spPr/>
      <dgm:t>
        <a:bodyPr/>
        <a:lstStyle/>
        <a:p>
          <a:endParaRPr lang="en-US"/>
        </a:p>
      </dgm:t>
    </dgm:pt>
    <dgm:pt modelId="{582A0272-C3EB-FF44-A270-B8DB61548883}" type="pres">
      <dgm:prSet presAssocID="{B0708463-08EF-2043-BFCA-3A18AE6A502D}" presName="sibTrans" presStyleLbl="sibTrans2D1" presStyleIdx="0" presStyleCnt="4"/>
      <dgm:spPr/>
      <dgm:t>
        <a:bodyPr/>
        <a:lstStyle/>
        <a:p>
          <a:endParaRPr lang="en-US"/>
        </a:p>
      </dgm:t>
    </dgm:pt>
    <dgm:pt modelId="{7C70B717-58FA-3843-A9B6-E14D694223DE}" type="pres">
      <dgm:prSet presAssocID="{B0708463-08EF-2043-BFCA-3A18AE6A502D}" presName="connectorText" presStyleLbl="sibTrans2D1" presStyleIdx="0" presStyleCnt="4"/>
      <dgm:spPr/>
      <dgm:t>
        <a:bodyPr/>
        <a:lstStyle/>
        <a:p>
          <a:endParaRPr lang="en-US"/>
        </a:p>
      </dgm:t>
    </dgm:pt>
    <dgm:pt modelId="{A63BCA1F-78C8-3F47-A3FA-0D7DF076EF7A}" type="pres">
      <dgm:prSet presAssocID="{BB8AB524-BF42-C244-B74A-3C1DF750A769}" presName="node" presStyleLbl="node1" presStyleIdx="1" presStyleCnt="5">
        <dgm:presLayoutVars>
          <dgm:bulletEnabled val="1"/>
        </dgm:presLayoutVars>
      </dgm:prSet>
      <dgm:spPr/>
      <dgm:t>
        <a:bodyPr/>
        <a:lstStyle/>
        <a:p>
          <a:endParaRPr lang="en-US"/>
        </a:p>
      </dgm:t>
    </dgm:pt>
    <dgm:pt modelId="{C9E61A78-9B3B-124F-A638-253AEA8018DA}" type="pres">
      <dgm:prSet presAssocID="{D66F8DF5-C100-2C45-9369-EE7A429E5371}" presName="sibTrans" presStyleLbl="sibTrans2D1" presStyleIdx="1" presStyleCnt="4"/>
      <dgm:spPr/>
      <dgm:t>
        <a:bodyPr/>
        <a:lstStyle/>
        <a:p>
          <a:endParaRPr lang="en-US"/>
        </a:p>
      </dgm:t>
    </dgm:pt>
    <dgm:pt modelId="{F8F4A228-F686-D645-8D1B-578B18D78EC6}" type="pres">
      <dgm:prSet presAssocID="{D66F8DF5-C100-2C45-9369-EE7A429E5371}" presName="connectorText" presStyleLbl="sibTrans2D1" presStyleIdx="1" presStyleCnt="4"/>
      <dgm:spPr/>
      <dgm:t>
        <a:bodyPr/>
        <a:lstStyle/>
        <a:p>
          <a:endParaRPr lang="en-US"/>
        </a:p>
      </dgm:t>
    </dgm:pt>
    <dgm:pt modelId="{12676404-A483-2B45-8635-6F94B2F1A831}" type="pres">
      <dgm:prSet presAssocID="{41F71CF3-6419-1841-BEF0-779445020399}" presName="node" presStyleLbl="node1" presStyleIdx="2" presStyleCnt="5">
        <dgm:presLayoutVars>
          <dgm:bulletEnabled val="1"/>
        </dgm:presLayoutVars>
      </dgm:prSet>
      <dgm:spPr/>
      <dgm:t>
        <a:bodyPr/>
        <a:lstStyle/>
        <a:p>
          <a:endParaRPr lang="en-US"/>
        </a:p>
      </dgm:t>
    </dgm:pt>
    <dgm:pt modelId="{1A3ABD92-260C-584C-B421-FFE2797C75BA}" type="pres">
      <dgm:prSet presAssocID="{E8F62FC4-0CC8-E445-BB09-6139874192C9}" presName="sibTrans" presStyleLbl="sibTrans2D1" presStyleIdx="2" presStyleCnt="4"/>
      <dgm:spPr/>
      <dgm:t>
        <a:bodyPr/>
        <a:lstStyle/>
        <a:p>
          <a:endParaRPr lang="en-US"/>
        </a:p>
      </dgm:t>
    </dgm:pt>
    <dgm:pt modelId="{730F934D-287F-334E-A508-6C7054BB52BF}" type="pres">
      <dgm:prSet presAssocID="{E8F62FC4-0CC8-E445-BB09-6139874192C9}" presName="connectorText" presStyleLbl="sibTrans2D1" presStyleIdx="2" presStyleCnt="4"/>
      <dgm:spPr/>
      <dgm:t>
        <a:bodyPr/>
        <a:lstStyle/>
        <a:p>
          <a:endParaRPr lang="en-US"/>
        </a:p>
      </dgm:t>
    </dgm:pt>
    <dgm:pt modelId="{32A83A85-78B2-F84C-AC68-A2ACF58EA07B}" type="pres">
      <dgm:prSet presAssocID="{589742FB-AD56-4144-B66F-D195EACA21F3}" presName="node" presStyleLbl="node1" presStyleIdx="3" presStyleCnt="5">
        <dgm:presLayoutVars>
          <dgm:bulletEnabled val="1"/>
        </dgm:presLayoutVars>
      </dgm:prSet>
      <dgm:spPr/>
      <dgm:t>
        <a:bodyPr/>
        <a:lstStyle/>
        <a:p>
          <a:endParaRPr lang="en-US"/>
        </a:p>
      </dgm:t>
    </dgm:pt>
    <dgm:pt modelId="{E9B97229-D5BE-3540-9E37-790229A1CDC0}" type="pres">
      <dgm:prSet presAssocID="{098EC01E-6ACA-4C41-99BB-44C87415DF72}" presName="sibTrans" presStyleLbl="sibTrans2D1" presStyleIdx="3" presStyleCnt="4"/>
      <dgm:spPr/>
      <dgm:t>
        <a:bodyPr/>
        <a:lstStyle/>
        <a:p>
          <a:endParaRPr lang="en-US"/>
        </a:p>
      </dgm:t>
    </dgm:pt>
    <dgm:pt modelId="{CC1547C1-B395-E34E-AE50-A4B406A5FCE5}" type="pres">
      <dgm:prSet presAssocID="{098EC01E-6ACA-4C41-99BB-44C87415DF72}" presName="connectorText" presStyleLbl="sibTrans2D1" presStyleIdx="3" presStyleCnt="4"/>
      <dgm:spPr/>
      <dgm:t>
        <a:bodyPr/>
        <a:lstStyle/>
        <a:p>
          <a:endParaRPr lang="en-US"/>
        </a:p>
      </dgm:t>
    </dgm:pt>
    <dgm:pt modelId="{A15AA19B-1E3E-4045-A1BB-4B8E906C7FD0}" type="pres">
      <dgm:prSet presAssocID="{F4BDB3A3-C427-7742-A921-6F0033F270E1}" presName="node" presStyleLbl="node1" presStyleIdx="4" presStyleCnt="5">
        <dgm:presLayoutVars>
          <dgm:bulletEnabled val="1"/>
        </dgm:presLayoutVars>
      </dgm:prSet>
      <dgm:spPr/>
      <dgm:t>
        <a:bodyPr/>
        <a:lstStyle/>
        <a:p>
          <a:endParaRPr lang="en-US"/>
        </a:p>
      </dgm:t>
    </dgm:pt>
  </dgm:ptLst>
  <dgm:cxnLst>
    <dgm:cxn modelId="{C0DE0E75-51E6-F649-AD55-22D6D605BA92}" srcId="{715AEFD1-55F7-B446-8C8E-766C07057C86}" destId="{BB8AB524-BF42-C244-B74A-3C1DF750A769}" srcOrd="1" destOrd="0" parTransId="{8FC52E5B-F4D0-0440-B641-C1A4455CC3A5}" sibTransId="{D66F8DF5-C100-2C45-9369-EE7A429E5371}"/>
    <dgm:cxn modelId="{47B22D4C-4DCB-B84E-A24C-20F6B059B54E}" type="presOf" srcId="{E8F62FC4-0CC8-E445-BB09-6139874192C9}" destId="{1A3ABD92-260C-584C-B421-FFE2797C75BA}" srcOrd="0" destOrd="0" presId="urn:microsoft.com/office/officeart/2005/8/layout/process1"/>
    <dgm:cxn modelId="{B564520B-CDE7-1D40-BF86-831B42CE5D45}" type="presOf" srcId="{098EC01E-6ACA-4C41-99BB-44C87415DF72}" destId="{E9B97229-D5BE-3540-9E37-790229A1CDC0}" srcOrd="0" destOrd="0" presId="urn:microsoft.com/office/officeart/2005/8/layout/process1"/>
    <dgm:cxn modelId="{C2883C12-745A-B142-BADD-E7528B34DA4B}" type="presOf" srcId="{F4BDB3A3-C427-7742-A921-6F0033F270E1}" destId="{A15AA19B-1E3E-4045-A1BB-4B8E906C7FD0}" srcOrd="0" destOrd="0" presId="urn:microsoft.com/office/officeart/2005/8/layout/process1"/>
    <dgm:cxn modelId="{C695FBFC-F3C9-0540-BBFA-EED9287AF674}" type="presOf" srcId="{589742FB-AD56-4144-B66F-D195EACA21F3}" destId="{32A83A85-78B2-F84C-AC68-A2ACF58EA07B}" srcOrd="0" destOrd="0" presId="urn:microsoft.com/office/officeart/2005/8/layout/process1"/>
    <dgm:cxn modelId="{3FB4D180-F66D-FA43-B5F0-617734DCEC47}" type="presOf" srcId="{715AEFD1-55F7-B446-8C8E-766C07057C86}" destId="{E227DEA6-C62D-284A-AC38-48225F8EF6FF}" srcOrd="0" destOrd="0" presId="urn:microsoft.com/office/officeart/2005/8/layout/process1"/>
    <dgm:cxn modelId="{67558D2F-B66B-8B42-B5FC-6280DC16D51E}" type="presOf" srcId="{D66F8DF5-C100-2C45-9369-EE7A429E5371}" destId="{F8F4A228-F686-D645-8D1B-578B18D78EC6}" srcOrd="1" destOrd="0" presId="urn:microsoft.com/office/officeart/2005/8/layout/process1"/>
    <dgm:cxn modelId="{AE5FFC19-2DE6-4B4B-84E9-01071DBFF16B}" type="presOf" srcId="{41F71CF3-6419-1841-BEF0-779445020399}" destId="{12676404-A483-2B45-8635-6F94B2F1A831}" srcOrd="0" destOrd="0" presId="urn:microsoft.com/office/officeart/2005/8/layout/process1"/>
    <dgm:cxn modelId="{45D4245D-197E-F149-9DB8-9549FF65F9D8}" type="presOf" srcId="{E8F62FC4-0CC8-E445-BB09-6139874192C9}" destId="{730F934D-287F-334E-A508-6C7054BB52BF}" srcOrd="1" destOrd="0" presId="urn:microsoft.com/office/officeart/2005/8/layout/process1"/>
    <dgm:cxn modelId="{9E5AF5D3-4F2D-A440-9C01-41A67EA4F39C}" srcId="{715AEFD1-55F7-B446-8C8E-766C07057C86}" destId="{41F71CF3-6419-1841-BEF0-779445020399}" srcOrd="2" destOrd="0" parTransId="{EECFF719-5481-DE4C-9D7B-C9AFF6DD6EF8}" sibTransId="{E8F62FC4-0CC8-E445-BB09-6139874192C9}"/>
    <dgm:cxn modelId="{5927DF79-BA05-A443-9C04-B0DE998D3188}" type="presOf" srcId="{098EC01E-6ACA-4C41-99BB-44C87415DF72}" destId="{CC1547C1-B395-E34E-AE50-A4B406A5FCE5}" srcOrd="1" destOrd="0" presId="urn:microsoft.com/office/officeart/2005/8/layout/process1"/>
    <dgm:cxn modelId="{F87DDB60-2157-6542-868F-809CD1951B6D}" srcId="{715AEFD1-55F7-B446-8C8E-766C07057C86}" destId="{F4BDB3A3-C427-7742-A921-6F0033F270E1}" srcOrd="4" destOrd="0" parTransId="{EBD5E3B2-5877-154F-BD1A-C8E0BCE26D7E}" sibTransId="{D47F21F1-7EDD-9244-B1D3-2520394F6417}"/>
    <dgm:cxn modelId="{1BD0A4D3-691D-8241-AF33-27DA64201AB5}" type="presOf" srcId="{189F5E07-90E9-EF4D-8796-194066B6F2E8}" destId="{62BEE417-1CDA-4E43-8D79-5E1A88D75494}" srcOrd="0" destOrd="0" presId="urn:microsoft.com/office/officeart/2005/8/layout/process1"/>
    <dgm:cxn modelId="{F9947BD3-47D8-974A-8090-9AAC8FD5D182}" type="presOf" srcId="{D66F8DF5-C100-2C45-9369-EE7A429E5371}" destId="{C9E61A78-9B3B-124F-A638-253AEA8018DA}" srcOrd="0" destOrd="0" presId="urn:microsoft.com/office/officeart/2005/8/layout/process1"/>
    <dgm:cxn modelId="{0772ACE6-A9E4-6749-AA96-B17D3DBAE4F9}" type="presOf" srcId="{B0708463-08EF-2043-BFCA-3A18AE6A502D}" destId="{7C70B717-58FA-3843-A9B6-E14D694223DE}" srcOrd="1" destOrd="0" presId="urn:microsoft.com/office/officeart/2005/8/layout/process1"/>
    <dgm:cxn modelId="{53C0A9DC-7E8E-CB42-B6E2-EA745AA871B4}" srcId="{715AEFD1-55F7-B446-8C8E-766C07057C86}" destId="{589742FB-AD56-4144-B66F-D195EACA21F3}" srcOrd="3" destOrd="0" parTransId="{12E56976-F80C-3749-A709-8B023A450E1B}" sibTransId="{098EC01E-6ACA-4C41-99BB-44C87415DF72}"/>
    <dgm:cxn modelId="{137DFB0D-828B-5A40-A21D-A99C63438A18}" srcId="{715AEFD1-55F7-B446-8C8E-766C07057C86}" destId="{189F5E07-90E9-EF4D-8796-194066B6F2E8}" srcOrd="0" destOrd="0" parTransId="{0571DFD5-B942-7546-8AE3-CC3FE9700495}" sibTransId="{B0708463-08EF-2043-BFCA-3A18AE6A502D}"/>
    <dgm:cxn modelId="{7E03A726-04EF-754E-8499-D86F22EAB975}" type="presOf" srcId="{B0708463-08EF-2043-BFCA-3A18AE6A502D}" destId="{582A0272-C3EB-FF44-A270-B8DB61548883}" srcOrd="0" destOrd="0" presId="urn:microsoft.com/office/officeart/2005/8/layout/process1"/>
    <dgm:cxn modelId="{BB041D76-5D0D-1F49-9494-7B9AA05EA374}" type="presOf" srcId="{BB8AB524-BF42-C244-B74A-3C1DF750A769}" destId="{A63BCA1F-78C8-3F47-A3FA-0D7DF076EF7A}" srcOrd="0" destOrd="0" presId="urn:microsoft.com/office/officeart/2005/8/layout/process1"/>
    <dgm:cxn modelId="{E900B8F0-5ABD-C945-AAE5-C3863C145077}" type="presParOf" srcId="{E227DEA6-C62D-284A-AC38-48225F8EF6FF}" destId="{62BEE417-1CDA-4E43-8D79-5E1A88D75494}" srcOrd="0" destOrd="0" presId="urn:microsoft.com/office/officeart/2005/8/layout/process1"/>
    <dgm:cxn modelId="{AE29C70A-865A-684A-859D-B4F476C847D0}" type="presParOf" srcId="{E227DEA6-C62D-284A-AC38-48225F8EF6FF}" destId="{582A0272-C3EB-FF44-A270-B8DB61548883}" srcOrd="1" destOrd="0" presId="urn:microsoft.com/office/officeart/2005/8/layout/process1"/>
    <dgm:cxn modelId="{B31A43C2-B3CC-8A41-8F1A-D66CCC79BED5}" type="presParOf" srcId="{582A0272-C3EB-FF44-A270-B8DB61548883}" destId="{7C70B717-58FA-3843-A9B6-E14D694223DE}" srcOrd="0" destOrd="0" presId="urn:microsoft.com/office/officeart/2005/8/layout/process1"/>
    <dgm:cxn modelId="{D145B2B8-A24C-544C-BB46-59EBDA312B3B}" type="presParOf" srcId="{E227DEA6-C62D-284A-AC38-48225F8EF6FF}" destId="{A63BCA1F-78C8-3F47-A3FA-0D7DF076EF7A}" srcOrd="2" destOrd="0" presId="urn:microsoft.com/office/officeart/2005/8/layout/process1"/>
    <dgm:cxn modelId="{53907EAB-6981-8D46-944C-33AAC7404ACA}" type="presParOf" srcId="{E227DEA6-C62D-284A-AC38-48225F8EF6FF}" destId="{C9E61A78-9B3B-124F-A638-253AEA8018DA}" srcOrd="3" destOrd="0" presId="urn:microsoft.com/office/officeart/2005/8/layout/process1"/>
    <dgm:cxn modelId="{EC539A32-C72B-174C-A0F8-45952EDD7E09}" type="presParOf" srcId="{C9E61A78-9B3B-124F-A638-253AEA8018DA}" destId="{F8F4A228-F686-D645-8D1B-578B18D78EC6}" srcOrd="0" destOrd="0" presId="urn:microsoft.com/office/officeart/2005/8/layout/process1"/>
    <dgm:cxn modelId="{2B0D2B33-13A0-9948-8365-15DDCAC3988C}" type="presParOf" srcId="{E227DEA6-C62D-284A-AC38-48225F8EF6FF}" destId="{12676404-A483-2B45-8635-6F94B2F1A831}" srcOrd="4" destOrd="0" presId="urn:microsoft.com/office/officeart/2005/8/layout/process1"/>
    <dgm:cxn modelId="{F6D2A141-D25E-FB43-A3A2-F64B262297B8}" type="presParOf" srcId="{E227DEA6-C62D-284A-AC38-48225F8EF6FF}" destId="{1A3ABD92-260C-584C-B421-FFE2797C75BA}" srcOrd="5" destOrd="0" presId="urn:microsoft.com/office/officeart/2005/8/layout/process1"/>
    <dgm:cxn modelId="{091EF51D-4E9B-994A-8ECB-CDBE04A5BF84}" type="presParOf" srcId="{1A3ABD92-260C-584C-B421-FFE2797C75BA}" destId="{730F934D-287F-334E-A508-6C7054BB52BF}" srcOrd="0" destOrd="0" presId="urn:microsoft.com/office/officeart/2005/8/layout/process1"/>
    <dgm:cxn modelId="{B30E0C82-7CF8-8848-ADC0-1195FFFC1DF6}" type="presParOf" srcId="{E227DEA6-C62D-284A-AC38-48225F8EF6FF}" destId="{32A83A85-78B2-F84C-AC68-A2ACF58EA07B}" srcOrd="6" destOrd="0" presId="urn:microsoft.com/office/officeart/2005/8/layout/process1"/>
    <dgm:cxn modelId="{74140DA5-3061-6E47-A6A8-8D55F83216CC}" type="presParOf" srcId="{E227DEA6-C62D-284A-AC38-48225F8EF6FF}" destId="{E9B97229-D5BE-3540-9E37-790229A1CDC0}" srcOrd="7" destOrd="0" presId="urn:microsoft.com/office/officeart/2005/8/layout/process1"/>
    <dgm:cxn modelId="{3AFAA316-EDB0-754B-B361-FB9F4C968907}" type="presParOf" srcId="{E9B97229-D5BE-3540-9E37-790229A1CDC0}" destId="{CC1547C1-B395-E34E-AE50-A4B406A5FCE5}" srcOrd="0" destOrd="0" presId="urn:microsoft.com/office/officeart/2005/8/layout/process1"/>
    <dgm:cxn modelId="{493D90B1-778B-064F-8F95-633D75EB8DA8}" type="presParOf" srcId="{E227DEA6-C62D-284A-AC38-48225F8EF6FF}" destId="{A15AA19B-1E3E-4045-A1BB-4B8E906C7FD0}" srcOrd="8"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DB7FF2-FE2C-864E-98A3-D59B2D60B38C}"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US"/>
        </a:p>
      </dgm:t>
    </dgm:pt>
    <dgm:pt modelId="{F839473A-A2E9-164F-B08B-92062425B337}">
      <dgm:prSet phldrT="[Text]" custT="1"/>
      <dgm:spPr>
        <a:solidFill>
          <a:srgbClr val="3F9CBB"/>
        </a:solidFill>
      </dgm:spPr>
      <dgm:t>
        <a:bodyPr/>
        <a:lstStyle/>
        <a:p>
          <a:r>
            <a:rPr lang="en-US" sz="1800" dirty="0" smtClean="0"/>
            <a:t>Science Support Systems</a:t>
          </a:r>
          <a:endParaRPr lang="en-US" sz="1800" dirty="0"/>
        </a:p>
      </dgm:t>
    </dgm:pt>
    <dgm:pt modelId="{DF146C2A-4DA7-CA44-8603-015C7333D568}" type="parTrans" cxnId="{20260A27-91C2-6740-B224-91C802B50F7D}">
      <dgm:prSet/>
      <dgm:spPr/>
      <dgm:t>
        <a:bodyPr/>
        <a:lstStyle/>
        <a:p>
          <a:endParaRPr lang="en-US"/>
        </a:p>
      </dgm:t>
    </dgm:pt>
    <dgm:pt modelId="{520E9950-A796-994D-84B3-EB854CCA4170}" type="sibTrans" cxnId="{20260A27-91C2-6740-B224-91C802B50F7D}">
      <dgm:prSet/>
      <dgm:spPr/>
      <dgm:t>
        <a:bodyPr/>
        <a:lstStyle/>
        <a:p>
          <a:endParaRPr lang="en-US"/>
        </a:p>
      </dgm:t>
    </dgm:pt>
    <dgm:pt modelId="{DD57FFA8-DD99-DF42-9E21-587BCA2DE9AC}">
      <dgm:prSet phldrT="[Text]" custT="1"/>
      <dgm:spPr>
        <a:solidFill>
          <a:srgbClr val="FBD5B6">
            <a:alpha val="90000"/>
          </a:srgbClr>
        </a:solidFill>
        <a:ln>
          <a:noFill/>
        </a:ln>
      </dgm:spPr>
      <dgm:t>
        <a:bodyPr/>
        <a:lstStyle/>
        <a:p>
          <a:pPr>
            <a:lnSpc>
              <a:spcPct val="60000"/>
            </a:lnSpc>
          </a:pPr>
          <a:r>
            <a:rPr lang="en-US" sz="1800" dirty="0" smtClean="0">
              <a:solidFill>
                <a:schemeClr val="bg1">
                  <a:lumMod val="75000"/>
                </a:schemeClr>
              </a:solidFill>
            </a:rPr>
            <a:t>Scientific </a:t>
          </a:r>
          <a:r>
            <a:rPr lang="en-US" sz="1800" dirty="0" err="1" smtClean="0">
              <a:solidFill>
                <a:schemeClr val="bg1">
                  <a:lumMod val="75000"/>
                </a:schemeClr>
              </a:solidFill>
            </a:rPr>
            <a:t>Coord</a:t>
          </a:r>
          <a:r>
            <a:rPr lang="en-US" sz="1800" dirty="0" smtClean="0">
              <a:solidFill>
                <a:schemeClr val="bg1">
                  <a:lumMod val="75000"/>
                </a:schemeClr>
              </a:solidFill>
            </a:rPr>
            <a:t>.</a:t>
          </a:r>
        </a:p>
        <a:p>
          <a:pPr>
            <a:lnSpc>
              <a:spcPct val="60000"/>
            </a:lnSpc>
          </a:pPr>
          <a:r>
            <a:rPr lang="en-US" sz="1800" dirty="0" smtClean="0">
              <a:solidFill>
                <a:schemeClr val="bg1">
                  <a:lumMod val="75000"/>
                </a:schemeClr>
              </a:solidFill>
            </a:rPr>
            <a:t>User Office</a:t>
          </a:r>
          <a:endParaRPr lang="en-US" sz="1800" dirty="0">
            <a:solidFill>
              <a:schemeClr val="bg1">
                <a:lumMod val="75000"/>
              </a:schemeClr>
            </a:solidFill>
          </a:endParaRPr>
        </a:p>
      </dgm:t>
    </dgm:pt>
    <dgm:pt modelId="{1C75DEB3-675D-1B44-ADC4-FA4523ABC864}" type="parTrans" cxnId="{F1AE4BC5-8426-8740-8F2F-6F2195D61903}">
      <dgm:prSet/>
      <dgm:spPr/>
      <dgm:t>
        <a:bodyPr/>
        <a:lstStyle/>
        <a:p>
          <a:endParaRPr lang="en-US"/>
        </a:p>
      </dgm:t>
    </dgm:pt>
    <dgm:pt modelId="{3D5AA0FF-3E88-7745-ADBF-BFDC7EA1C87C}" type="sibTrans" cxnId="{F1AE4BC5-8426-8740-8F2F-6F2195D61903}">
      <dgm:prSet/>
      <dgm:spPr/>
      <dgm:t>
        <a:bodyPr/>
        <a:lstStyle/>
        <a:p>
          <a:endParaRPr lang="en-US"/>
        </a:p>
      </dgm:t>
    </dgm:pt>
    <dgm:pt modelId="{DC89B657-E856-444A-BDFE-70A1E6E82F73}">
      <dgm:prSet custT="1"/>
      <dgm:spPr>
        <a:solidFill>
          <a:srgbClr val="FF6600">
            <a:alpha val="90000"/>
          </a:srgbClr>
        </a:solidFill>
        <a:ln>
          <a:noFill/>
        </a:ln>
      </dgm:spPr>
      <dgm:t>
        <a:bodyPr/>
        <a:lstStyle/>
        <a:p>
          <a:pPr>
            <a:lnSpc>
              <a:spcPct val="60000"/>
            </a:lnSpc>
          </a:pPr>
          <a:r>
            <a:rPr lang="en-US" sz="1800" dirty="0" smtClean="0">
              <a:solidFill>
                <a:srgbClr val="FFFFFF"/>
              </a:solidFill>
            </a:rPr>
            <a:t>Temperature </a:t>
          </a:r>
        </a:p>
        <a:p>
          <a:pPr>
            <a:lnSpc>
              <a:spcPct val="60000"/>
            </a:lnSpc>
          </a:pPr>
          <a:r>
            <a:rPr lang="en-US" sz="1800" dirty="0" smtClean="0">
              <a:solidFill>
                <a:srgbClr val="FFFFFF"/>
              </a:solidFill>
            </a:rPr>
            <a:t>Field</a:t>
          </a:r>
          <a:endParaRPr lang="en-US" sz="1800" dirty="0">
            <a:solidFill>
              <a:srgbClr val="FFFFFF"/>
            </a:solidFill>
          </a:endParaRPr>
        </a:p>
      </dgm:t>
    </dgm:pt>
    <dgm:pt modelId="{F447FE0B-E05E-FC45-8404-4CAE87BD1203}" type="parTrans" cxnId="{E8873CBA-2AA2-734A-B33D-22C0480265D9}">
      <dgm:prSet/>
      <dgm:spPr/>
      <dgm:t>
        <a:bodyPr/>
        <a:lstStyle/>
        <a:p>
          <a:endParaRPr lang="en-US"/>
        </a:p>
      </dgm:t>
    </dgm:pt>
    <dgm:pt modelId="{22EC3281-0543-A540-B111-EECBFD6B23C6}" type="sibTrans" cxnId="{E8873CBA-2AA2-734A-B33D-22C0480265D9}">
      <dgm:prSet/>
      <dgm:spPr/>
      <dgm:t>
        <a:bodyPr/>
        <a:lstStyle/>
        <a:p>
          <a:endParaRPr lang="en-US"/>
        </a:p>
      </dgm:t>
    </dgm:pt>
    <dgm:pt modelId="{6EBBC29F-5CCC-6641-A67C-6D41C2A1C84A}">
      <dgm:prSet custT="1"/>
      <dgm:spPr>
        <a:solidFill>
          <a:srgbClr val="008000">
            <a:alpha val="90000"/>
          </a:srgbClr>
        </a:solidFill>
        <a:ln>
          <a:noFill/>
        </a:ln>
      </dgm:spPr>
      <dgm:t>
        <a:bodyPr/>
        <a:lstStyle/>
        <a:p>
          <a:pPr>
            <a:lnSpc>
              <a:spcPct val="60000"/>
            </a:lnSpc>
          </a:pPr>
          <a:r>
            <a:rPr lang="en-US" sz="1800" dirty="0" smtClean="0">
              <a:solidFill>
                <a:srgbClr val="FFFFFF"/>
              </a:solidFill>
            </a:rPr>
            <a:t>High Pressure </a:t>
          </a:r>
        </a:p>
        <a:p>
          <a:pPr>
            <a:lnSpc>
              <a:spcPct val="60000"/>
            </a:lnSpc>
          </a:pPr>
          <a:r>
            <a:rPr lang="en-US" sz="1800" dirty="0" smtClean="0">
              <a:solidFill>
                <a:srgbClr val="FFFFFF"/>
              </a:solidFill>
            </a:rPr>
            <a:t>Mech. Proc.</a:t>
          </a:r>
          <a:endParaRPr lang="en-US" sz="1800" dirty="0">
            <a:solidFill>
              <a:srgbClr val="FFFFFF"/>
            </a:solidFill>
          </a:endParaRPr>
        </a:p>
      </dgm:t>
    </dgm:pt>
    <dgm:pt modelId="{4235DAA3-4BFE-C54D-A43F-994908CFD58C}" type="parTrans" cxnId="{13609EE1-5A97-1E46-B83D-D237A8A43F47}">
      <dgm:prSet/>
      <dgm:spPr/>
      <dgm:t>
        <a:bodyPr/>
        <a:lstStyle/>
        <a:p>
          <a:endParaRPr lang="en-US"/>
        </a:p>
      </dgm:t>
    </dgm:pt>
    <dgm:pt modelId="{190A65FD-CDE8-A344-A701-64D4A2A761BF}" type="sibTrans" cxnId="{13609EE1-5A97-1E46-B83D-D237A8A43F47}">
      <dgm:prSet/>
      <dgm:spPr/>
      <dgm:t>
        <a:bodyPr/>
        <a:lstStyle/>
        <a:p>
          <a:endParaRPr lang="en-US"/>
        </a:p>
      </dgm:t>
    </dgm:pt>
    <dgm:pt modelId="{451EC36C-F3E3-124F-8C8E-AE9BD44906C4}">
      <dgm:prSet custT="1"/>
      <dgm:spPr>
        <a:solidFill>
          <a:schemeClr val="accent6">
            <a:lumMod val="40000"/>
            <a:lumOff val="60000"/>
            <a:alpha val="90000"/>
          </a:schemeClr>
        </a:solidFill>
        <a:ln>
          <a:noFill/>
        </a:ln>
      </dgm:spPr>
      <dgm:t>
        <a:bodyPr/>
        <a:lstStyle/>
        <a:p>
          <a:pPr>
            <a:lnSpc>
              <a:spcPct val="60000"/>
            </a:lnSpc>
          </a:pPr>
          <a:r>
            <a:rPr lang="en-US" sz="1800" dirty="0" smtClean="0">
              <a:solidFill>
                <a:schemeClr val="bg1"/>
              </a:solidFill>
            </a:rPr>
            <a:t>Fluids incl. gases, </a:t>
          </a:r>
        </a:p>
        <a:p>
          <a:pPr>
            <a:lnSpc>
              <a:spcPct val="60000"/>
            </a:lnSpc>
          </a:pPr>
          <a:r>
            <a:rPr lang="en-US" sz="1800" dirty="0" smtClean="0">
              <a:solidFill>
                <a:schemeClr val="bg1"/>
              </a:solidFill>
            </a:rPr>
            <a:t>vapor, </a:t>
          </a:r>
          <a:r>
            <a:rPr lang="en-US" sz="1800" dirty="0" err="1" smtClean="0">
              <a:solidFill>
                <a:schemeClr val="bg1"/>
              </a:solidFill>
            </a:rPr>
            <a:t>compl</a:t>
          </a:r>
          <a:r>
            <a:rPr lang="en-US" sz="1800" dirty="0" smtClean="0">
              <a:solidFill>
                <a:schemeClr val="bg1"/>
              </a:solidFill>
            </a:rPr>
            <a:t>. fl.</a:t>
          </a:r>
          <a:endParaRPr lang="en-US" sz="1800" dirty="0">
            <a:solidFill>
              <a:schemeClr val="bg1"/>
            </a:solidFill>
          </a:endParaRPr>
        </a:p>
      </dgm:t>
    </dgm:pt>
    <dgm:pt modelId="{1314CD00-D8E1-B140-A297-CC505230344A}" type="parTrans" cxnId="{5DBCC228-A6A8-604B-8BCB-4A0B5374D064}">
      <dgm:prSet/>
      <dgm:spPr/>
      <dgm:t>
        <a:bodyPr/>
        <a:lstStyle/>
        <a:p>
          <a:endParaRPr lang="en-US"/>
        </a:p>
      </dgm:t>
    </dgm:pt>
    <dgm:pt modelId="{61DF12E9-E432-6B47-A7FD-5F4DDF6A216D}" type="sibTrans" cxnId="{5DBCC228-A6A8-604B-8BCB-4A0B5374D064}">
      <dgm:prSet/>
      <dgm:spPr/>
      <dgm:t>
        <a:bodyPr/>
        <a:lstStyle/>
        <a:p>
          <a:endParaRPr lang="en-US"/>
        </a:p>
      </dgm:t>
    </dgm:pt>
    <dgm:pt modelId="{582B6375-21FE-8545-AF4A-556C6D473434}">
      <dgm:prSet custT="1"/>
      <dgm:spPr>
        <a:solidFill>
          <a:srgbClr val="CCFFCC">
            <a:alpha val="90000"/>
          </a:srgbClr>
        </a:solidFill>
        <a:ln>
          <a:noFill/>
        </a:ln>
      </dgm:spPr>
      <dgm:t>
        <a:bodyPr/>
        <a:lstStyle/>
        <a:p>
          <a:pPr>
            <a:lnSpc>
              <a:spcPct val="60000"/>
            </a:lnSpc>
          </a:pPr>
          <a:r>
            <a:rPr lang="en-US" sz="1800" dirty="0" err="1" smtClean="0">
              <a:solidFill>
                <a:schemeClr val="bg1">
                  <a:lumMod val="65000"/>
                </a:schemeClr>
              </a:solidFill>
            </a:rPr>
            <a:t>Deuteration</a:t>
          </a:r>
          <a:r>
            <a:rPr lang="en-US" sz="1800" dirty="0" smtClean="0">
              <a:solidFill>
                <a:schemeClr val="bg1">
                  <a:lumMod val="65000"/>
                </a:schemeClr>
              </a:solidFill>
            </a:rPr>
            <a:t> </a:t>
          </a:r>
        </a:p>
        <a:p>
          <a:pPr>
            <a:lnSpc>
              <a:spcPct val="60000"/>
            </a:lnSpc>
          </a:pPr>
          <a:r>
            <a:rPr lang="en-US" sz="1800" dirty="0" smtClean="0">
              <a:solidFill>
                <a:schemeClr val="bg1">
                  <a:lumMod val="65000"/>
                </a:schemeClr>
              </a:solidFill>
            </a:rPr>
            <a:t>Crystallization</a:t>
          </a:r>
          <a:endParaRPr lang="en-US" sz="1800" dirty="0">
            <a:solidFill>
              <a:schemeClr val="bg1">
                <a:lumMod val="65000"/>
              </a:schemeClr>
            </a:solidFill>
          </a:endParaRPr>
        </a:p>
      </dgm:t>
    </dgm:pt>
    <dgm:pt modelId="{FF60AEDF-EB0B-BE41-A4C6-C108C1BEFB72}" type="parTrans" cxnId="{4462A735-C034-9345-92D7-2C6365AEEB9F}">
      <dgm:prSet/>
      <dgm:spPr/>
      <dgm:t>
        <a:bodyPr/>
        <a:lstStyle/>
        <a:p>
          <a:endParaRPr lang="en-US"/>
        </a:p>
      </dgm:t>
    </dgm:pt>
    <dgm:pt modelId="{359F484C-BA42-2A48-A9A9-265AC35AFF06}" type="sibTrans" cxnId="{4462A735-C034-9345-92D7-2C6365AEEB9F}">
      <dgm:prSet/>
      <dgm:spPr/>
      <dgm:t>
        <a:bodyPr/>
        <a:lstStyle/>
        <a:p>
          <a:endParaRPr lang="en-US"/>
        </a:p>
      </dgm:t>
    </dgm:pt>
    <dgm:pt modelId="{3D5560DD-0510-524C-8D73-40D29C26C8D2}">
      <dgm:prSet custT="1"/>
      <dgm:spPr>
        <a:solidFill>
          <a:srgbClr val="AFA988">
            <a:alpha val="90000"/>
          </a:srgbClr>
        </a:solidFill>
        <a:ln>
          <a:noFill/>
        </a:ln>
      </dgm:spPr>
      <dgm:t>
        <a:bodyPr/>
        <a:lstStyle/>
        <a:p>
          <a:pPr>
            <a:lnSpc>
              <a:spcPct val="60000"/>
            </a:lnSpc>
          </a:pPr>
          <a:r>
            <a:rPr lang="en-US" sz="1800" dirty="0" smtClean="0">
              <a:solidFill>
                <a:srgbClr val="A6A6A6"/>
              </a:solidFill>
            </a:rPr>
            <a:t>Sample handling </a:t>
          </a:r>
        </a:p>
        <a:p>
          <a:pPr>
            <a:lnSpc>
              <a:spcPct val="60000"/>
            </a:lnSpc>
          </a:pPr>
          <a:r>
            <a:rPr lang="en-US" sz="1800" dirty="0" smtClean="0">
              <a:solidFill>
                <a:srgbClr val="A6A6A6"/>
              </a:solidFill>
            </a:rPr>
            <a:t>general labs</a:t>
          </a:r>
          <a:endParaRPr lang="en-US" sz="1800" dirty="0">
            <a:solidFill>
              <a:srgbClr val="A6A6A6"/>
            </a:solidFill>
          </a:endParaRPr>
        </a:p>
      </dgm:t>
    </dgm:pt>
    <dgm:pt modelId="{E755A8AE-D794-D34A-9018-2E7A8F937738}" type="parTrans" cxnId="{A06F3306-6F09-F241-9A42-1D5118C28C45}">
      <dgm:prSet/>
      <dgm:spPr/>
      <dgm:t>
        <a:bodyPr/>
        <a:lstStyle/>
        <a:p>
          <a:endParaRPr lang="en-US"/>
        </a:p>
      </dgm:t>
    </dgm:pt>
    <dgm:pt modelId="{B4E4812E-7505-4B4A-A247-1E0D8DD58E1C}" type="sibTrans" cxnId="{A06F3306-6F09-F241-9A42-1D5118C28C45}">
      <dgm:prSet/>
      <dgm:spPr/>
      <dgm:t>
        <a:bodyPr/>
        <a:lstStyle/>
        <a:p>
          <a:endParaRPr lang="en-US"/>
        </a:p>
      </dgm:t>
    </dgm:pt>
    <dgm:pt modelId="{D4A4F3D7-64B7-0B49-B532-128C189177F4}">
      <dgm:prSet custT="1"/>
      <dgm:spPr>
        <a:solidFill>
          <a:srgbClr val="0000FF">
            <a:alpha val="90000"/>
          </a:srgbClr>
        </a:solidFill>
        <a:ln>
          <a:noFill/>
        </a:ln>
      </dgm:spPr>
      <dgm:t>
        <a:bodyPr/>
        <a:lstStyle/>
        <a:p>
          <a:pPr>
            <a:lnSpc>
              <a:spcPct val="60000"/>
            </a:lnSpc>
          </a:pPr>
          <a:r>
            <a:rPr lang="en-US" sz="1800" dirty="0" smtClean="0">
              <a:solidFill>
                <a:srgbClr val="FFFFFF"/>
              </a:solidFill>
            </a:rPr>
            <a:t>Sample Environ.</a:t>
          </a:r>
        </a:p>
        <a:p>
          <a:pPr>
            <a:lnSpc>
              <a:spcPct val="60000"/>
            </a:lnSpc>
          </a:pPr>
          <a:r>
            <a:rPr lang="en-US" sz="1800" dirty="0" smtClean="0">
              <a:solidFill>
                <a:srgbClr val="FFFFFF"/>
              </a:solidFill>
            </a:rPr>
            <a:t>Syst. Integration</a:t>
          </a:r>
          <a:endParaRPr lang="en-US" sz="1800" dirty="0">
            <a:solidFill>
              <a:srgbClr val="FFFFFF"/>
            </a:solidFill>
          </a:endParaRPr>
        </a:p>
      </dgm:t>
    </dgm:pt>
    <dgm:pt modelId="{74170DCF-91AC-B641-81DE-EC61E1CB007D}" type="parTrans" cxnId="{13D24B34-904B-AF43-B85B-B4C3088D981C}">
      <dgm:prSet/>
      <dgm:spPr/>
      <dgm:t>
        <a:bodyPr/>
        <a:lstStyle/>
        <a:p>
          <a:endParaRPr lang="en-US"/>
        </a:p>
      </dgm:t>
    </dgm:pt>
    <dgm:pt modelId="{6DA9D0C2-2667-144A-A50E-2EACC0E29E7C}" type="sibTrans" cxnId="{13D24B34-904B-AF43-B85B-B4C3088D981C}">
      <dgm:prSet/>
      <dgm:spPr/>
      <dgm:t>
        <a:bodyPr/>
        <a:lstStyle/>
        <a:p>
          <a:endParaRPr lang="en-US"/>
        </a:p>
      </dgm:t>
    </dgm:pt>
    <dgm:pt modelId="{84618D83-D5A7-AC44-9548-A1F6F0DAF0F1}" type="pres">
      <dgm:prSet presAssocID="{6CDB7FF2-FE2C-864E-98A3-D59B2D60B38C}" presName="diagram" presStyleCnt="0">
        <dgm:presLayoutVars>
          <dgm:chPref val="1"/>
          <dgm:dir/>
          <dgm:animOne val="branch"/>
          <dgm:animLvl val="lvl"/>
          <dgm:resizeHandles/>
        </dgm:presLayoutVars>
      </dgm:prSet>
      <dgm:spPr/>
      <dgm:t>
        <a:bodyPr/>
        <a:lstStyle/>
        <a:p>
          <a:endParaRPr lang="en-US"/>
        </a:p>
      </dgm:t>
    </dgm:pt>
    <dgm:pt modelId="{205FD9EB-7FAA-E64C-940A-7E1CFE66B1DE}" type="pres">
      <dgm:prSet presAssocID="{F839473A-A2E9-164F-B08B-92062425B337}" presName="root" presStyleCnt="0"/>
      <dgm:spPr/>
    </dgm:pt>
    <dgm:pt modelId="{CDE916F4-C1AF-254F-88B2-7E99ED5584F4}" type="pres">
      <dgm:prSet presAssocID="{F839473A-A2E9-164F-B08B-92062425B337}" presName="rootComposite" presStyleCnt="0"/>
      <dgm:spPr/>
    </dgm:pt>
    <dgm:pt modelId="{CD8F8359-7FC1-AE47-A4E4-76A1D8771311}" type="pres">
      <dgm:prSet presAssocID="{F839473A-A2E9-164F-B08B-92062425B337}" presName="rootText" presStyleLbl="node1" presStyleIdx="0" presStyleCnt="1" custScaleX="144493"/>
      <dgm:spPr/>
      <dgm:t>
        <a:bodyPr/>
        <a:lstStyle/>
        <a:p>
          <a:endParaRPr lang="en-US"/>
        </a:p>
      </dgm:t>
    </dgm:pt>
    <dgm:pt modelId="{B1D1AF5B-1021-7D4E-ABB8-4BDCF05034C1}" type="pres">
      <dgm:prSet presAssocID="{F839473A-A2E9-164F-B08B-92062425B337}" presName="rootConnector" presStyleLbl="node1" presStyleIdx="0" presStyleCnt="1"/>
      <dgm:spPr/>
      <dgm:t>
        <a:bodyPr/>
        <a:lstStyle/>
        <a:p>
          <a:endParaRPr lang="en-US"/>
        </a:p>
      </dgm:t>
    </dgm:pt>
    <dgm:pt modelId="{1B21CA97-E4B8-3B46-9CD5-933704F16B35}" type="pres">
      <dgm:prSet presAssocID="{F839473A-A2E9-164F-B08B-92062425B337}" presName="childShape" presStyleCnt="0"/>
      <dgm:spPr/>
    </dgm:pt>
    <dgm:pt modelId="{609464EF-A4B8-0A4C-9A57-B22203CF48DD}" type="pres">
      <dgm:prSet presAssocID="{FF60AEDF-EB0B-BE41-A4C6-C108C1BEFB72}" presName="Name13" presStyleLbl="parChTrans1D2" presStyleIdx="0" presStyleCnt="7"/>
      <dgm:spPr/>
      <dgm:t>
        <a:bodyPr/>
        <a:lstStyle/>
        <a:p>
          <a:endParaRPr lang="en-US"/>
        </a:p>
      </dgm:t>
    </dgm:pt>
    <dgm:pt modelId="{DA6F13E9-7F4F-BB4D-BDB1-537B871DE135}" type="pres">
      <dgm:prSet presAssocID="{582B6375-21FE-8545-AF4A-556C6D473434}" presName="childText" presStyleLbl="bgAcc1" presStyleIdx="0" presStyleCnt="7" custScaleX="192687">
        <dgm:presLayoutVars>
          <dgm:bulletEnabled val="1"/>
        </dgm:presLayoutVars>
      </dgm:prSet>
      <dgm:spPr/>
      <dgm:t>
        <a:bodyPr/>
        <a:lstStyle/>
        <a:p>
          <a:endParaRPr lang="en-US"/>
        </a:p>
      </dgm:t>
    </dgm:pt>
    <dgm:pt modelId="{D2F9A385-62A0-8F46-BC90-ACC2B13C2A1A}" type="pres">
      <dgm:prSet presAssocID="{E755A8AE-D794-D34A-9018-2E7A8F937738}" presName="Name13" presStyleLbl="parChTrans1D2" presStyleIdx="1" presStyleCnt="7"/>
      <dgm:spPr/>
      <dgm:t>
        <a:bodyPr/>
        <a:lstStyle/>
        <a:p>
          <a:endParaRPr lang="en-US"/>
        </a:p>
      </dgm:t>
    </dgm:pt>
    <dgm:pt modelId="{99D8572B-AE4B-034C-A550-056C612DAE58}" type="pres">
      <dgm:prSet presAssocID="{3D5560DD-0510-524C-8D73-40D29C26C8D2}" presName="childText" presStyleLbl="bgAcc1" presStyleIdx="1" presStyleCnt="7" custScaleX="192687">
        <dgm:presLayoutVars>
          <dgm:bulletEnabled val="1"/>
        </dgm:presLayoutVars>
      </dgm:prSet>
      <dgm:spPr/>
      <dgm:t>
        <a:bodyPr/>
        <a:lstStyle/>
        <a:p>
          <a:endParaRPr lang="en-US"/>
        </a:p>
      </dgm:t>
    </dgm:pt>
    <dgm:pt modelId="{6B6F97F3-9E7B-584A-9D95-38B533486578}" type="pres">
      <dgm:prSet presAssocID="{F447FE0B-E05E-FC45-8404-4CAE87BD1203}" presName="Name13" presStyleLbl="parChTrans1D2" presStyleIdx="2" presStyleCnt="7"/>
      <dgm:spPr/>
      <dgm:t>
        <a:bodyPr/>
        <a:lstStyle/>
        <a:p>
          <a:endParaRPr lang="en-US"/>
        </a:p>
      </dgm:t>
    </dgm:pt>
    <dgm:pt modelId="{701D01A0-A9EB-5A45-9290-AAFD57046E77}" type="pres">
      <dgm:prSet presAssocID="{DC89B657-E856-444A-BDFE-70A1E6E82F73}" presName="childText" presStyleLbl="bgAcc1" presStyleIdx="2" presStyleCnt="7" custScaleX="192687">
        <dgm:presLayoutVars>
          <dgm:bulletEnabled val="1"/>
        </dgm:presLayoutVars>
      </dgm:prSet>
      <dgm:spPr/>
      <dgm:t>
        <a:bodyPr/>
        <a:lstStyle/>
        <a:p>
          <a:endParaRPr lang="en-US"/>
        </a:p>
      </dgm:t>
    </dgm:pt>
    <dgm:pt modelId="{DA911379-D137-CC46-84F7-458D317FBFAE}" type="pres">
      <dgm:prSet presAssocID="{4235DAA3-4BFE-C54D-A43F-994908CFD58C}" presName="Name13" presStyleLbl="parChTrans1D2" presStyleIdx="3" presStyleCnt="7"/>
      <dgm:spPr/>
      <dgm:t>
        <a:bodyPr/>
        <a:lstStyle/>
        <a:p>
          <a:endParaRPr lang="en-US"/>
        </a:p>
      </dgm:t>
    </dgm:pt>
    <dgm:pt modelId="{73BD95A5-1562-A54E-A7D7-871E9924F89E}" type="pres">
      <dgm:prSet presAssocID="{6EBBC29F-5CCC-6641-A67C-6D41C2A1C84A}" presName="childText" presStyleLbl="bgAcc1" presStyleIdx="3" presStyleCnt="7" custScaleX="192687">
        <dgm:presLayoutVars>
          <dgm:bulletEnabled val="1"/>
        </dgm:presLayoutVars>
      </dgm:prSet>
      <dgm:spPr/>
      <dgm:t>
        <a:bodyPr/>
        <a:lstStyle/>
        <a:p>
          <a:endParaRPr lang="en-US"/>
        </a:p>
      </dgm:t>
    </dgm:pt>
    <dgm:pt modelId="{FA12D736-4E99-2C47-AA8C-C6AB794E4AA2}" type="pres">
      <dgm:prSet presAssocID="{1314CD00-D8E1-B140-A297-CC505230344A}" presName="Name13" presStyleLbl="parChTrans1D2" presStyleIdx="4" presStyleCnt="7"/>
      <dgm:spPr/>
      <dgm:t>
        <a:bodyPr/>
        <a:lstStyle/>
        <a:p>
          <a:endParaRPr lang="en-US"/>
        </a:p>
      </dgm:t>
    </dgm:pt>
    <dgm:pt modelId="{BFD91FAD-41BC-0A4F-A72B-5979F5749FFD}" type="pres">
      <dgm:prSet presAssocID="{451EC36C-F3E3-124F-8C8E-AE9BD44906C4}" presName="childText" presStyleLbl="bgAcc1" presStyleIdx="4" presStyleCnt="7" custScaleX="192687">
        <dgm:presLayoutVars>
          <dgm:bulletEnabled val="1"/>
        </dgm:presLayoutVars>
      </dgm:prSet>
      <dgm:spPr/>
      <dgm:t>
        <a:bodyPr/>
        <a:lstStyle/>
        <a:p>
          <a:endParaRPr lang="en-US"/>
        </a:p>
      </dgm:t>
    </dgm:pt>
    <dgm:pt modelId="{28D23757-7C96-E14E-BB28-FCB2E9EB33D6}" type="pres">
      <dgm:prSet presAssocID="{74170DCF-91AC-B641-81DE-EC61E1CB007D}" presName="Name13" presStyleLbl="parChTrans1D2" presStyleIdx="5" presStyleCnt="7"/>
      <dgm:spPr/>
      <dgm:t>
        <a:bodyPr/>
        <a:lstStyle/>
        <a:p>
          <a:endParaRPr lang="en-US"/>
        </a:p>
      </dgm:t>
    </dgm:pt>
    <dgm:pt modelId="{9157523E-9D4F-A941-A63B-DABB0551ED92}" type="pres">
      <dgm:prSet presAssocID="{D4A4F3D7-64B7-0B49-B532-128C189177F4}" presName="childText" presStyleLbl="bgAcc1" presStyleIdx="5" presStyleCnt="7" custScaleX="192687">
        <dgm:presLayoutVars>
          <dgm:bulletEnabled val="1"/>
        </dgm:presLayoutVars>
      </dgm:prSet>
      <dgm:spPr/>
      <dgm:t>
        <a:bodyPr/>
        <a:lstStyle/>
        <a:p>
          <a:endParaRPr lang="en-US"/>
        </a:p>
      </dgm:t>
    </dgm:pt>
    <dgm:pt modelId="{C4B06EAA-70EA-CA48-84C5-A846B72B0B73}" type="pres">
      <dgm:prSet presAssocID="{1C75DEB3-675D-1B44-ADC4-FA4523ABC864}" presName="Name13" presStyleLbl="parChTrans1D2" presStyleIdx="6" presStyleCnt="7"/>
      <dgm:spPr/>
      <dgm:t>
        <a:bodyPr/>
        <a:lstStyle/>
        <a:p>
          <a:endParaRPr lang="en-US"/>
        </a:p>
      </dgm:t>
    </dgm:pt>
    <dgm:pt modelId="{0EB00906-2E99-1542-8D81-3A4074F0B574}" type="pres">
      <dgm:prSet presAssocID="{DD57FFA8-DD99-DF42-9E21-587BCA2DE9AC}" presName="childText" presStyleLbl="bgAcc1" presStyleIdx="6" presStyleCnt="7" custScaleX="192687">
        <dgm:presLayoutVars>
          <dgm:bulletEnabled val="1"/>
        </dgm:presLayoutVars>
      </dgm:prSet>
      <dgm:spPr/>
      <dgm:t>
        <a:bodyPr/>
        <a:lstStyle/>
        <a:p>
          <a:endParaRPr lang="en-US"/>
        </a:p>
      </dgm:t>
    </dgm:pt>
  </dgm:ptLst>
  <dgm:cxnLst>
    <dgm:cxn modelId="{20260A27-91C2-6740-B224-91C802B50F7D}" srcId="{6CDB7FF2-FE2C-864E-98A3-D59B2D60B38C}" destId="{F839473A-A2E9-164F-B08B-92062425B337}" srcOrd="0" destOrd="0" parTransId="{DF146C2A-4DA7-CA44-8603-015C7333D568}" sibTransId="{520E9950-A796-994D-84B3-EB854CCA4170}"/>
    <dgm:cxn modelId="{5DBCC228-A6A8-604B-8BCB-4A0B5374D064}" srcId="{F839473A-A2E9-164F-B08B-92062425B337}" destId="{451EC36C-F3E3-124F-8C8E-AE9BD44906C4}" srcOrd="4" destOrd="0" parTransId="{1314CD00-D8E1-B140-A297-CC505230344A}" sibTransId="{61DF12E9-E432-6B47-A7FD-5F4DDF6A216D}"/>
    <dgm:cxn modelId="{B95EBDF0-0C9B-6F45-B66B-F0A5EEE545FF}" type="presOf" srcId="{3D5560DD-0510-524C-8D73-40D29C26C8D2}" destId="{99D8572B-AE4B-034C-A550-056C612DAE58}" srcOrd="0" destOrd="0" presId="urn:microsoft.com/office/officeart/2005/8/layout/hierarchy3"/>
    <dgm:cxn modelId="{36A11BEA-A7D1-5844-8520-885622BDB02F}" type="presOf" srcId="{F839473A-A2E9-164F-B08B-92062425B337}" destId="{CD8F8359-7FC1-AE47-A4E4-76A1D8771311}" srcOrd="0" destOrd="0" presId="urn:microsoft.com/office/officeart/2005/8/layout/hierarchy3"/>
    <dgm:cxn modelId="{9E746A9E-DE0A-1C47-A97E-E55920DD91AC}" type="presOf" srcId="{451EC36C-F3E3-124F-8C8E-AE9BD44906C4}" destId="{BFD91FAD-41BC-0A4F-A72B-5979F5749FFD}" srcOrd="0" destOrd="0" presId="urn:microsoft.com/office/officeart/2005/8/layout/hierarchy3"/>
    <dgm:cxn modelId="{F0804DEE-19BF-C64C-91D8-D15E61959E66}" type="presOf" srcId="{6EBBC29F-5CCC-6641-A67C-6D41C2A1C84A}" destId="{73BD95A5-1562-A54E-A7D7-871E9924F89E}" srcOrd="0" destOrd="0" presId="urn:microsoft.com/office/officeart/2005/8/layout/hierarchy3"/>
    <dgm:cxn modelId="{B7B8A6A8-8772-D040-8BA1-10E8B0155E67}" type="presOf" srcId="{582B6375-21FE-8545-AF4A-556C6D473434}" destId="{DA6F13E9-7F4F-BB4D-BDB1-537B871DE135}" srcOrd="0" destOrd="0" presId="urn:microsoft.com/office/officeart/2005/8/layout/hierarchy3"/>
    <dgm:cxn modelId="{13609EE1-5A97-1E46-B83D-D237A8A43F47}" srcId="{F839473A-A2E9-164F-B08B-92062425B337}" destId="{6EBBC29F-5CCC-6641-A67C-6D41C2A1C84A}" srcOrd="3" destOrd="0" parTransId="{4235DAA3-4BFE-C54D-A43F-994908CFD58C}" sibTransId="{190A65FD-CDE8-A344-A701-64D4A2A761BF}"/>
    <dgm:cxn modelId="{A06F3306-6F09-F241-9A42-1D5118C28C45}" srcId="{F839473A-A2E9-164F-B08B-92062425B337}" destId="{3D5560DD-0510-524C-8D73-40D29C26C8D2}" srcOrd="1" destOrd="0" parTransId="{E755A8AE-D794-D34A-9018-2E7A8F937738}" sibTransId="{B4E4812E-7505-4B4A-A247-1E0D8DD58E1C}"/>
    <dgm:cxn modelId="{3288ED00-B5D8-9249-81F4-1C9623A1DB39}" type="presOf" srcId="{4235DAA3-4BFE-C54D-A43F-994908CFD58C}" destId="{DA911379-D137-CC46-84F7-458D317FBFAE}" srcOrd="0" destOrd="0" presId="urn:microsoft.com/office/officeart/2005/8/layout/hierarchy3"/>
    <dgm:cxn modelId="{2A92CE07-EDEE-5042-A61A-10EAA453C7AF}" type="presOf" srcId="{1314CD00-D8E1-B140-A297-CC505230344A}" destId="{FA12D736-4E99-2C47-AA8C-C6AB794E4AA2}" srcOrd="0" destOrd="0" presId="urn:microsoft.com/office/officeart/2005/8/layout/hierarchy3"/>
    <dgm:cxn modelId="{F1AE4BC5-8426-8740-8F2F-6F2195D61903}" srcId="{F839473A-A2E9-164F-B08B-92062425B337}" destId="{DD57FFA8-DD99-DF42-9E21-587BCA2DE9AC}" srcOrd="6" destOrd="0" parTransId="{1C75DEB3-675D-1B44-ADC4-FA4523ABC864}" sibTransId="{3D5AA0FF-3E88-7745-ADBF-BFDC7EA1C87C}"/>
    <dgm:cxn modelId="{3061E834-FE06-7643-B984-DB86DD265C2B}" type="presOf" srcId="{1C75DEB3-675D-1B44-ADC4-FA4523ABC864}" destId="{C4B06EAA-70EA-CA48-84C5-A846B72B0B73}" srcOrd="0" destOrd="0" presId="urn:microsoft.com/office/officeart/2005/8/layout/hierarchy3"/>
    <dgm:cxn modelId="{92EB00FC-1ECE-C04C-8EBB-8CED9D6EBD09}" type="presOf" srcId="{F839473A-A2E9-164F-B08B-92062425B337}" destId="{B1D1AF5B-1021-7D4E-ABB8-4BDCF05034C1}" srcOrd="1" destOrd="0" presId="urn:microsoft.com/office/officeart/2005/8/layout/hierarchy3"/>
    <dgm:cxn modelId="{2273ECE0-E334-224A-A965-49DA25EDCF5D}" type="presOf" srcId="{DC89B657-E856-444A-BDFE-70A1E6E82F73}" destId="{701D01A0-A9EB-5A45-9290-AAFD57046E77}" srcOrd="0" destOrd="0" presId="urn:microsoft.com/office/officeart/2005/8/layout/hierarchy3"/>
    <dgm:cxn modelId="{D20CB1D0-893B-0948-9B4B-6015AAACE5A6}" type="presOf" srcId="{E755A8AE-D794-D34A-9018-2E7A8F937738}" destId="{D2F9A385-62A0-8F46-BC90-ACC2B13C2A1A}" srcOrd="0" destOrd="0" presId="urn:microsoft.com/office/officeart/2005/8/layout/hierarchy3"/>
    <dgm:cxn modelId="{D8A39E2E-D507-3446-A36A-0F8B75494EE9}" type="presOf" srcId="{DD57FFA8-DD99-DF42-9E21-587BCA2DE9AC}" destId="{0EB00906-2E99-1542-8D81-3A4074F0B574}" srcOrd="0" destOrd="0" presId="urn:microsoft.com/office/officeart/2005/8/layout/hierarchy3"/>
    <dgm:cxn modelId="{C9CE35BE-1A9C-8245-B992-249D4C4967E6}" type="presOf" srcId="{F447FE0B-E05E-FC45-8404-4CAE87BD1203}" destId="{6B6F97F3-9E7B-584A-9D95-38B533486578}" srcOrd="0" destOrd="0" presId="urn:microsoft.com/office/officeart/2005/8/layout/hierarchy3"/>
    <dgm:cxn modelId="{13D24B34-904B-AF43-B85B-B4C3088D981C}" srcId="{F839473A-A2E9-164F-B08B-92062425B337}" destId="{D4A4F3D7-64B7-0B49-B532-128C189177F4}" srcOrd="5" destOrd="0" parTransId="{74170DCF-91AC-B641-81DE-EC61E1CB007D}" sibTransId="{6DA9D0C2-2667-144A-A50E-2EACC0E29E7C}"/>
    <dgm:cxn modelId="{4F3634A7-B008-AE4F-A37D-A91385B94171}" type="presOf" srcId="{D4A4F3D7-64B7-0B49-B532-128C189177F4}" destId="{9157523E-9D4F-A941-A63B-DABB0551ED92}" srcOrd="0" destOrd="0" presId="urn:microsoft.com/office/officeart/2005/8/layout/hierarchy3"/>
    <dgm:cxn modelId="{2F1D3461-315C-2A4C-9556-8FF050E4B568}" type="presOf" srcId="{FF60AEDF-EB0B-BE41-A4C6-C108C1BEFB72}" destId="{609464EF-A4B8-0A4C-9A57-B22203CF48DD}" srcOrd="0" destOrd="0" presId="urn:microsoft.com/office/officeart/2005/8/layout/hierarchy3"/>
    <dgm:cxn modelId="{8B0455B6-B21D-1B4E-B59A-19BA22995395}" type="presOf" srcId="{6CDB7FF2-FE2C-864E-98A3-D59B2D60B38C}" destId="{84618D83-D5A7-AC44-9548-A1F6F0DAF0F1}" srcOrd="0" destOrd="0" presId="urn:microsoft.com/office/officeart/2005/8/layout/hierarchy3"/>
    <dgm:cxn modelId="{C1B96CEF-4587-8942-A3C7-76284E506F0C}" type="presOf" srcId="{74170DCF-91AC-B641-81DE-EC61E1CB007D}" destId="{28D23757-7C96-E14E-BB28-FCB2E9EB33D6}" srcOrd="0" destOrd="0" presId="urn:microsoft.com/office/officeart/2005/8/layout/hierarchy3"/>
    <dgm:cxn modelId="{4462A735-C034-9345-92D7-2C6365AEEB9F}" srcId="{F839473A-A2E9-164F-B08B-92062425B337}" destId="{582B6375-21FE-8545-AF4A-556C6D473434}" srcOrd="0" destOrd="0" parTransId="{FF60AEDF-EB0B-BE41-A4C6-C108C1BEFB72}" sibTransId="{359F484C-BA42-2A48-A9A9-265AC35AFF06}"/>
    <dgm:cxn modelId="{E8873CBA-2AA2-734A-B33D-22C0480265D9}" srcId="{F839473A-A2E9-164F-B08B-92062425B337}" destId="{DC89B657-E856-444A-BDFE-70A1E6E82F73}" srcOrd="2" destOrd="0" parTransId="{F447FE0B-E05E-FC45-8404-4CAE87BD1203}" sibTransId="{22EC3281-0543-A540-B111-EECBFD6B23C6}"/>
    <dgm:cxn modelId="{96914AB7-6F9C-8F4A-91C2-08D935773E15}" type="presParOf" srcId="{84618D83-D5A7-AC44-9548-A1F6F0DAF0F1}" destId="{205FD9EB-7FAA-E64C-940A-7E1CFE66B1DE}" srcOrd="0" destOrd="0" presId="urn:microsoft.com/office/officeart/2005/8/layout/hierarchy3"/>
    <dgm:cxn modelId="{AE2C56DB-3A69-6F4F-92ED-596003E5D47B}" type="presParOf" srcId="{205FD9EB-7FAA-E64C-940A-7E1CFE66B1DE}" destId="{CDE916F4-C1AF-254F-88B2-7E99ED5584F4}" srcOrd="0" destOrd="0" presId="urn:microsoft.com/office/officeart/2005/8/layout/hierarchy3"/>
    <dgm:cxn modelId="{2F2270BD-EAFA-784E-8FB0-B5F6BBC98F0D}" type="presParOf" srcId="{CDE916F4-C1AF-254F-88B2-7E99ED5584F4}" destId="{CD8F8359-7FC1-AE47-A4E4-76A1D8771311}" srcOrd="0" destOrd="0" presId="urn:microsoft.com/office/officeart/2005/8/layout/hierarchy3"/>
    <dgm:cxn modelId="{60EC89A9-1D7B-6644-A7A2-8E43972EC196}" type="presParOf" srcId="{CDE916F4-C1AF-254F-88B2-7E99ED5584F4}" destId="{B1D1AF5B-1021-7D4E-ABB8-4BDCF05034C1}" srcOrd="1" destOrd="0" presId="urn:microsoft.com/office/officeart/2005/8/layout/hierarchy3"/>
    <dgm:cxn modelId="{CDF38E5B-1EC3-084E-BA1C-5F5C296883D5}" type="presParOf" srcId="{205FD9EB-7FAA-E64C-940A-7E1CFE66B1DE}" destId="{1B21CA97-E4B8-3B46-9CD5-933704F16B35}" srcOrd="1" destOrd="0" presId="urn:microsoft.com/office/officeart/2005/8/layout/hierarchy3"/>
    <dgm:cxn modelId="{A2BAF293-7C4B-6B42-B2D6-C7AA90054D91}" type="presParOf" srcId="{1B21CA97-E4B8-3B46-9CD5-933704F16B35}" destId="{609464EF-A4B8-0A4C-9A57-B22203CF48DD}" srcOrd="0" destOrd="0" presId="urn:microsoft.com/office/officeart/2005/8/layout/hierarchy3"/>
    <dgm:cxn modelId="{822C9E74-CA4E-3A48-B1DC-96EFC72105A7}" type="presParOf" srcId="{1B21CA97-E4B8-3B46-9CD5-933704F16B35}" destId="{DA6F13E9-7F4F-BB4D-BDB1-537B871DE135}" srcOrd="1" destOrd="0" presId="urn:microsoft.com/office/officeart/2005/8/layout/hierarchy3"/>
    <dgm:cxn modelId="{A0D6AAF2-B74F-1F48-896C-100E5DDA4C1A}" type="presParOf" srcId="{1B21CA97-E4B8-3B46-9CD5-933704F16B35}" destId="{D2F9A385-62A0-8F46-BC90-ACC2B13C2A1A}" srcOrd="2" destOrd="0" presId="urn:microsoft.com/office/officeart/2005/8/layout/hierarchy3"/>
    <dgm:cxn modelId="{1B5791FC-105F-F646-8988-68F90FFB77CE}" type="presParOf" srcId="{1B21CA97-E4B8-3B46-9CD5-933704F16B35}" destId="{99D8572B-AE4B-034C-A550-056C612DAE58}" srcOrd="3" destOrd="0" presId="urn:microsoft.com/office/officeart/2005/8/layout/hierarchy3"/>
    <dgm:cxn modelId="{71257E95-FDD8-0446-B257-C0333DCD2BAE}" type="presParOf" srcId="{1B21CA97-E4B8-3B46-9CD5-933704F16B35}" destId="{6B6F97F3-9E7B-584A-9D95-38B533486578}" srcOrd="4" destOrd="0" presId="urn:microsoft.com/office/officeart/2005/8/layout/hierarchy3"/>
    <dgm:cxn modelId="{5BC79A44-D396-9547-95AC-FADDCBB6EE56}" type="presParOf" srcId="{1B21CA97-E4B8-3B46-9CD5-933704F16B35}" destId="{701D01A0-A9EB-5A45-9290-AAFD57046E77}" srcOrd="5" destOrd="0" presId="urn:microsoft.com/office/officeart/2005/8/layout/hierarchy3"/>
    <dgm:cxn modelId="{81F5DA83-4F02-114B-8B6A-335FA6F53ABF}" type="presParOf" srcId="{1B21CA97-E4B8-3B46-9CD5-933704F16B35}" destId="{DA911379-D137-CC46-84F7-458D317FBFAE}" srcOrd="6" destOrd="0" presId="urn:microsoft.com/office/officeart/2005/8/layout/hierarchy3"/>
    <dgm:cxn modelId="{FDB54F03-81E1-8B4B-A85A-4A9CFE01FF61}" type="presParOf" srcId="{1B21CA97-E4B8-3B46-9CD5-933704F16B35}" destId="{73BD95A5-1562-A54E-A7D7-871E9924F89E}" srcOrd="7" destOrd="0" presId="urn:microsoft.com/office/officeart/2005/8/layout/hierarchy3"/>
    <dgm:cxn modelId="{C81A3B7D-1561-DF42-B750-DA3AE5BE367A}" type="presParOf" srcId="{1B21CA97-E4B8-3B46-9CD5-933704F16B35}" destId="{FA12D736-4E99-2C47-AA8C-C6AB794E4AA2}" srcOrd="8" destOrd="0" presId="urn:microsoft.com/office/officeart/2005/8/layout/hierarchy3"/>
    <dgm:cxn modelId="{CC84A2DA-5AC0-A04F-82DD-CC0F3D833CBA}" type="presParOf" srcId="{1B21CA97-E4B8-3B46-9CD5-933704F16B35}" destId="{BFD91FAD-41BC-0A4F-A72B-5979F5749FFD}" srcOrd="9" destOrd="0" presId="urn:microsoft.com/office/officeart/2005/8/layout/hierarchy3"/>
    <dgm:cxn modelId="{9665333A-6EBF-674B-9818-20DFB3D0CF3D}" type="presParOf" srcId="{1B21CA97-E4B8-3B46-9CD5-933704F16B35}" destId="{28D23757-7C96-E14E-BB28-FCB2E9EB33D6}" srcOrd="10" destOrd="0" presId="urn:microsoft.com/office/officeart/2005/8/layout/hierarchy3"/>
    <dgm:cxn modelId="{6C18DDE3-1943-2A4E-80C0-FFC838570037}" type="presParOf" srcId="{1B21CA97-E4B8-3B46-9CD5-933704F16B35}" destId="{9157523E-9D4F-A941-A63B-DABB0551ED92}" srcOrd="11" destOrd="0" presId="urn:microsoft.com/office/officeart/2005/8/layout/hierarchy3"/>
    <dgm:cxn modelId="{1707F326-DB5B-914C-BC53-A865405525FF}" type="presParOf" srcId="{1B21CA97-E4B8-3B46-9CD5-933704F16B35}" destId="{C4B06EAA-70EA-CA48-84C5-A846B72B0B73}" srcOrd="12" destOrd="0" presId="urn:microsoft.com/office/officeart/2005/8/layout/hierarchy3"/>
    <dgm:cxn modelId="{2A68F2AB-A6A4-734F-8835-A03387857A0B}" type="presParOf" srcId="{1B21CA97-E4B8-3B46-9CD5-933704F16B35}" destId="{0EB00906-2E99-1542-8D81-3A4074F0B574}" srcOrd="1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DB7FF2-FE2C-864E-98A3-D59B2D60B38C}"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US"/>
        </a:p>
      </dgm:t>
    </dgm:pt>
    <dgm:pt modelId="{F839473A-A2E9-164F-B08B-92062425B337}">
      <dgm:prSet phldrT="[Text]" custT="1"/>
      <dgm:spPr>
        <a:solidFill>
          <a:srgbClr val="3F9CBB"/>
        </a:solidFill>
      </dgm:spPr>
      <dgm:t>
        <a:bodyPr/>
        <a:lstStyle/>
        <a:p>
          <a:r>
            <a:rPr lang="en-US" sz="1800" dirty="0" smtClean="0"/>
            <a:t>Science Support Systems</a:t>
          </a:r>
          <a:endParaRPr lang="en-US" sz="1800" dirty="0"/>
        </a:p>
      </dgm:t>
    </dgm:pt>
    <dgm:pt modelId="{DF146C2A-4DA7-CA44-8603-015C7333D568}" type="parTrans" cxnId="{20260A27-91C2-6740-B224-91C802B50F7D}">
      <dgm:prSet/>
      <dgm:spPr/>
      <dgm:t>
        <a:bodyPr/>
        <a:lstStyle/>
        <a:p>
          <a:endParaRPr lang="en-US"/>
        </a:p>
      </dgm:t>
    </dgm:pt>
    <dgm:pt modelId="{520E9950-A796-994D-84B3-EB854CCA4170}" type="sibTrans" cxnId="{20260A27-91C2-6740-B224-91C802B50F7D}">
      <dgm:prSet/>
      <dgm:spPr/>
      <dgm:t>
        <a:bodyPr/>
        <a:lstStyle/>
        <a:p>
          <a:endParaRPr lang="en-US"/>
        </a:p>
      </dgm:t>
    </dgm:pt>
    <dgm:pt modelId="{DD57FFA8-DD99-DF42-9E21-587BCA2DE9AC}">
      <dgm:prSet phldrT="[Text]" custT="1"/>
      <dgm:spPr>
        <a:solidFill>
          <a:srgbClr val="FBD5B6">
            <a:alpha val="90000"/>
          </a:srgbClr>
        </a:solidFill>
        <a:ln>
          <a:noFill/>
        </a:ln>
      </dgm:spPr>
      <dgm:t>
        <a:bodyPr/>
        <a:lstStyle/>
        <a:p>
          <a:pPr>
            <a:lnSpc>
              <a:spcPct val="60000"/>
            </a:lnSpc>
          </a:pPr>
          <a:r>
            <a:rPr lang="en-US" sz="1800" dirty="0" smtClean="0">
              <a:solidFill>
                <a:schemeClr val="bg1">
                  <a:lumMod val="75000"/>
                </a:schemeClr>
              </a:solidFill>
            </a:rPr>
            <a:t>Scientific </a:t>
          </a:r>
          <a:r>
            <a:rPr lang="en-US" sz="1800" dirty="0" err="1" smtClean="0">
              <a:solidFill>
                <a:schemeClr val="bg1">
                  <a:lumMod val="75000"/>
                </a:schemeClr>
              </a:solidFill>
            </a:rPr>
            <a:t>Coord</a:t>
          </a:r>
          <a:r>
            <a:rPr lang="en-US" sz="1800" dirty="0" smtClean="0">
              <a:solidFill>
                <a:schemeClr val="bg1">
                  <a:lumMod val="75000"/>
                </a:schemeClr>
              </a:solidFill>
            </a:rPr>
            <a:t>.</a:t>
          </a:r>
        </a:p>
        <a:p>
          <a:pPr>
            <a:lnSpc>
              <a:spcPct val="60000"/>
            </a:lnSpc>
          </a:pPr>
          <a:r>
            <a:rPr lang="en-US" sz="1800" dirty="0" smtClean="0">
              <a:solidFill>
                <a:schemeClr val="bg1">
                  <a:lumMod val="75000"/>
                </a:schemeClr>
              </a:solidFill>
            </a:rPr>
            <a:t>User Office</a:t>
          </a:r>
          <a:endParaRPr lang="en-US" sz="1800" dirty="0">
            <a:solidFill>
              <a:schemeClr val="bg1">
                <a:lumMod val="75000"/>
              </a:schemeClr>
            </a:solidFill>
          </a:endParaRPr>
        </a:p>
      </dgm:t>
    </dgm:pt>
    <dgm:pt modelId="{1C75DEB3-675D-1B44-ADC4-FA4523ABC864}" type="parTrans" cxnId="{F1AE4BC5-8426-8740-8F2F-6F2195D61903}">
      <dgm:prSet/>
      <dgm:spPr/>
      <dgm:t>
        <a:bodyPr/>
        <a:lstStyle/>
        <a:p>
          <a:endParaRPr lang="en-US"/>
        </a:p>
      </dgm:t>
    </dgm:pt>
    <dgm:pt modelId="{3D5AA0FF-3E88-7745-ADBF-BFDC7EA1C87C}" type="sibTrans" cxnId="{F1AE4BC5-8426-8740-8F2F-6F2195D61903}">
      <dgm:prSet/>
      <dgm:spPr/>
      <dgm:t>
        <a:bodyPr/>
        <a:lstStyle/>
        <a:p>
          <a:endParaRPr lang="en-US"/>
        </a:p>
      </dgm:t>
    </dgm:pt>
    <dgm:pt modelId="{DC89B657-E856-444A-BDFE-70A1E6E82F73}">
      <dgm:prSet custT="1"/>
      <dgm:spPr>
        <a:solidFill>
          <a:srgbClr val="FF6600">
            <a:alpha val="90000"/>
          </a:srgbClr>
        </a:solidFill>
        <a:ln>
          <a:noFill/>
        </a:ln>
      </dgm:spPr>
      <dgm:t>
        <a:bodyPr/>
        <a:lstStyle/>
        <a:p>
          <a:pPr>
            <a:lnSpc>
              <a:spcPct val="60000"/>
            </a:lnSpc>
          </a:pPr>
          <a:r>
            <a:rPr lang="en-US" sz="1800" dirty="0" smtClean="0">
              <a:solidFill>
                <a:srgbClr val="FFFFFF"/>
              </a:solidFill>
            </a:rPr>
            <a:t>Temperature </a:t>
          </a:r>
        </a:p>
        <a:p>
          <a:pPr>
            <a:lnSpc>
              <a:spcPct val="60000"/>
            </a:lnSpc>
          </a:pPr>
          <a:r>
            <a:rPr lang="en-US" sz="1800" dirty="0" smtClean="0">
              <a:solidFill>
                <a:srgbClr val="FFFFFF"/>
              </a:solidFill>
            </a:rPr>
            <a:t>Field</a:t>
          </a:r>
          <a:endParaRPr lang="en-US" sz="1800" dirty="0">
            <a:solidFill>
              <a:srgbClr val="FFFFFF"/>
            </a:solidFill>
          </a:endParaRPr>
        </a:p>
      </dgm:t>
    </dgm:pt>
    <dgm:pt modelId="{F447FE0B-E05E-FC45-8404-4CAE87BD1203}" type="parTrans" cxnId="{E8873CBA-2AA2-734A-B33D-22C0480265D9}">
      <dgm:prSet/>
      <dgm:spPr/>
      <dgm:t>
        <a:bodyPr/>
        <a:lstStyle/>
        <a:p>
          <a:endParaRPr lang="en-US"/>
        </a:p>
      </dgm:t>
    </dgm:pt>
    <dgm:pt modelId="{22EC3281-0543-A540-B111-EECBFD6B23C6}" type="sibTrans" cxnId="{E8873CBA-2AA2-734A-B33D-22C0480265D9}">
      <dgm:prSet/>
      <dgm:spPr/>
      <dgm:t>
        <a:bodyPr/>
        <a:lstStyle/>
        <a:p>
          <a:endParaRPr lang="en-US"/>
        </a:p>
      </dgm:t>
    </dgm:pt>
    <dgm:pt modelId="{6EBBC29F-5CCC-6641-A67C-6D41C2A1C84A}">
      <dgm:prSet custT="1"/>
      <dgm:spPr>
        <a:solidFill>
          <a:srgbClr val="008000">
            <a:alpha val="90000"/>
          </a:srgbClr>
        </a:solidFill>
        <a:ln>
          <a:noFill/>
        </a:ln>
      </dgm:spPr>
      <dgm:t>
        <a:bodyPr/>
        <a:lstStyle/>
        <a:p>
          <a:pPr>
            <a:lnSpc>
              <a:spcPct val="60000"/>
            </a:lnSpc>
          </a:pPr>
          <a:r>
            <a:rPr lang="en-US" sz="1800" dirty="0" smtClean="0">
              <a:solidFill>
                <a:srgbClr val="FFFFFF"/>
              </a:solidFill>
            </a:rPr>
            <a:t>High Pressure </a:t>
          </a:r>
        </a:p>
        <a:p>
          <a:pPr>
            <a:lnSpc>
              <a:spcPct val="60000"/>
            </a:lnSpc>
          </a:pPr>
          <a:r>
            <a:rPr lang="en-US" sz="1800" dirty="0" smtClean="0">
              <a:solidFill>
                <a:srgbClr val="FFFFFF"/>
              </a:solidFill>
            </a:rPr>
            <a:t>Mech. Proc.</a:t>
          </a:r>
          <a:endParaRPr lang="en-US" sz="1800" dirty="0">
            <a:solidFill>
              <a:srgbClr val="FFFFFF"/>
            </a:solidFill>
          </a:endParaRPr>
        </a:p>
      </dgm:t>
    </dgm:pt>
    <dgm:pt modelId="{4235DAA3-4BFE-C54D-A43F-994908CFD58C}" type="parTrans" cxnId="{13609EE1-5A97-1E46-B83D-D237A8A43F47}">
      <dgm:prSet/>
      <dgm:spPr/>
      <dgm:t>
        <a:bodyPr/>
        <a:lstStyle/>
        <a:p>
          <a:endParaRPr lang="en-US"/>
        </a:p>
      </dgm:t>
    </dgm:pt>
    <dgm:pt modelId="{190A65FD-CDE8-A344-A701-64D4A2A761BF}" type="sibTrans" cxnId="{13609EE1-5A97-1E46-B83D-D237A8A43F47}">
      <dgm:prSet/>
      <dgm:spPr/>
      <dgm:t>
        <a:bodyPr/>
        <a:lstStyle/>
        <a:p>
          <a:endParaRPr lang="en-US"/>
        </a:p>
      </dgm:t>
    </dgm:pt>
    <dgm:pt modelId="{451EC36C-F3E3-124F-8C8E-AE9BD44906C4}">
      <dgm:prSet custT="1"/>
      <dgm:spPr>
        <a:solidFill>
          <a:schemeClr val="accent6">
            <a:lumMod val="40000"/>
            <a:lumOff val="60000"/>
            <a:alpha val="90000"/>
          </a:schemeClr>
        </a:solidFill>
        <a:ln>
          <a:noFill/>
        </a:ln>
      </dgm:spPr>
      <dgm:t>
        <a:bodyPr/>
        <a:lstStyle/>
        <a:p>
          <a:pPr>
            <a:lnSpc>
              <a:spcPct val="60000"/>
            </a:lnSpc>
          </a:pPr>
          <a:r>
            <a:rPr lang="en-US" sz="1800" dirty="0" smtClean="0">
              <a:solidFill>
                <a:schemeClr val="bg1"/>
              </a:solidFill>
            </a:rPr>
            <a:t>Fluids incl. gases, </a:t>
          </a:r>
        </a:p>
        <a:p>
          <a:pPr>
            <a:lnSpc>
              <a:spcPct val="60000"/>
            </a:lnSpc>
          </a:pPr>
          <a:r>
            <a:rPr lang="en-US" sz="1800" dirty="0" smtClean="0">
              <a:solidFill>
                <a:schemeClr val="bg1"/>
              </a:solidFill>
            </a:rPr>
            <a:t>vapor, </a:t>
          </a:r>
          <a:r>
            <a:rPr lang="en-US" sz="1800" dirty="0" err="1" smtClean="0">
              <a:solidFill>
                <a:schemeClr val="bg1"/>
              </a:solidFill>
            </a:rPr>
            <a:t>compl</a:t>
          </a:r>
          <a:r>
            <a:rPr lang="en-US" sz="1800" dirty="0" smtClean="0">
              <a:solidFill>
                <a:schemeClr val="bg1"/>
              </a:solidFill>
            </a:rPr>
            <a:t>. fl.</a:t>
          </a:r>
          <a:endParaRPr lang="en-US" sz="1800" dirty="0">
            <a:solidFill>
              <a:schemeClr val="bg1"/>
            </a:solidFill>
          </a:endParaRPr>
        </a:p>
      </dgm:t>
    </dgm:pt>
    <dgm:pt modelId="{1314CD00-D8E1-B140-A297-CC505230344A}" type="parTrans" cxnId="{5DBCC228-A6A8-604B-8BCB-4A0B5374D064}">
      <dgm:prSet/>
      <dgm:spPr/>
      <dgm:t>
        <a:bodyPr/>
        <a:lstStyle/>
        <a:p>
          <a:endParaRPr lang="en-US"/>
        </a:p>
      </dgm:t>
    </dgm:pt>
    <dgm:pt modelId="{61DF12E9-E432-6B47-A7FD-5F4DDF6A216D}" type="sibTrans" cxnId="{5DBCC228-A6A8-604B-8BCB-4A0B5374D064}">
      <dgm:prSet/>
      <dgm:spPr/>
      <dgm:t>
        <a:bodyPr/>
        <a:lstStyle/>
        <a:p>
          <a:endParaRPr lang="en-US"/>
        </a:p>
      </dgm:t>
    </dgm:pt>
    <dgm:pt modelId="{582B6375-21FE-8545-AF4A-556C6D473434}">
      <dgm:prSet custT="1"/>
      <dgm:spPr>
        <a:solidFill>
          <a:srgbClr val="CCFFCC">
            <a:alpha val="90000"/>
          </a:srgbClr>
        </a:solidFill>
        <a:ln>
          <a:noFill/>
        </a:ln>
      </dgm:spPr>
      <dgm:t>
        <a:bodyPr/>
        <a:lstStyle/>
        <a:p>
          <a:pPr>
            <a:lnSpc>
              <a:spcPct val="60000"/>
            </a:lnSpc>
          </a:pPr>
          <a:r>
            <a:rPr lang="en-US" sz="1800" dirty="0" err="1" smtClean="0">
              <a:solidFill>
                <a:schemeClr val="bg1">
                  <a:lumMod val="65000"/>
                </a:schemeClr>
              </a:solidFill>
            </a:rPr>
            <a:t>Deuteration</a:t>
          </a:r>
          <a:r>
            <a:rPr lang="en-US" sz="1800" dirty="0" smtClean="0">
              <a:solidFill>
                <a:schemeClr val="bg1">
                  <a:lumMod val="65000"/>
                </a:schemeClr>
              </a:solidFill>
            </a:rPr>
            <a:t> </a:t>
          </a:r>
        </a:p>
        <a:p>
          <a:pPr>
            <a:lnSpc>
              <a:spcPct val="60000"/>
            </a:lnSpc>
          </a:pPr>
          <a:r>
            <a:rPr lang="en-US" sz="1800" dirty="0" smtClean="0">
              <a:solidFill>
                <a:schemeClr val="bg1">
                  <a:lumMod val="65000"/>
                </a:schemeClr>
              </a:solidFill>
            </a:rPr>
            <a:t>Crystallization</a:t>
          </a:r>
          <a:endParaRPr lang="en-US" sz="1800" dirty="0">
            <a:solidFill>
              <a:schemeClr val="bg1">
                <a:lumMod val="65000"/>
              </a:schemeClr>
            </a:solidFill>
          </a:endParaRPr>
        </a:p>
      </dgm:t>
    </dgm:pt>
    <dgm:pt modelId="{FF60AEDF-EB0B-BE41-A4C6-C108C1BEFB72}" type="parTrans" cxnId="{4462A735-C034-9345-92D7-2C6365AEEB9F}">
      <dgm:prSet/>
      <dgm:spPr/>
      <dgm:t>
        <a:bodyPr/>
        <a:lstStyle/>
        <a:p>
          <a:endParaRPr lang="en-US"/>
        </a:p>
      </dgm:t>
    </dgm:pt>
    <dgm:pt modelId="{359F484C-BA42-2A48-A9A9-265AC35AFF06}" type="sibTrans" cxnId="{4462A735-C034-9345-92D7-2C6365AEEB9F}">
      <dgm:prSet/>
      <dgm:spPr/>
      <dgm:t>
        <a:bodyPr/>
        <a:lstStyle/>
        <a:p>
          <a:endParaRPr lang="en-US"/>
        </a:p>
      </dgm:t>
    </dgm:pt>
    <dgm:pt modelId="{3D5560DD-0510-524C-8D73-40D29C26C8D2}">
      <dgm:prSet custT="1"/>
      <dgm:spPr>
        <a:solidFill>
          <a:srgbClr val="AFA988">
            <a:alpha val="90000"/>
          </a:srgbClr>
        </a:solidFill>
        <a:ln>
          <a:noFill/>
        </a:ln>
      </dgm:spPr>
      <dgm:t>
        <a:bodyPr/>
        <a:lstStyle/>
        <a:p>
          <a:pPr>
            <a:lnSpc>
              <a:spcPct val="60000"/>
            </a:lnSpc>
          </a:pPr>
          <a:r>
            <a:rPr lang="en-US" sz="1800" dirty="0" smtClean="0">
              <a:solidFill>
                <a:srgbClr val="A6A6A6"/>
              </a:solidFill>
            </a:rPr>
            <a:t>Sample handling </a:t>
          </a:r>
        </a:p>
        <a:p>
          <a:pPr>
            <a:lnSpc>
              <a:spcPct val="60000"/>
            </a:lnSpc>
          </a:pPr>
          <a:r>
            <a:rPr lang="en-US" sz="1800" dirty="0" smtClean="0">
              <a:solidFill>
                <a:srgbClr val="A6A6A6"/>
              </a:solidFill>
            </a:rPr>
            <a:t>general labs</a:t>
          </a:r>
          <a:endParaRPr lang="en-US" sz="1800" dirty="0">
            <a:solidFill>
              <a:srgbClr val="A6A6A6"/>
            </a:solidFill>
          </a:endParaRPr>
        </a:p>
      </dgm:t>
    </dgm:pt>
    <dgm:pt modelId="{E755A8AE-D794-D34A-9018-2E7A8F937738}" type="parTrans" cxnId="{A06F3306-6F09-F241-9A42-1D5118C28C45}">
      <dgm:prSet/>
      <dgm:spPr/>
      <dgm:t>
        <a:bodyPr/>
        <a:lstStyle/>
        <a:p>
          <a:endParaRPr lang="en-US"/>
        </a:p>
      </dgm:t>
    </dgm:pt>
    <dgm:pt modelId="{B4E4812E-7505-4B4A-A247-1E0D8DD58E1C}" type="sibTrans" cxnId="{A06F3306-6F09-F241-9A42-1D5118C28C45}">
      <dgm:prSet/>
      <dgm:spPr/>
      <dgm:t>
        <a:bodyPr/>
        <a:lstStyle/>
        <a:p>
          <a:endParaRPr lang="en-US"/>
        </a:p>
      </dgm:t>
    </dgm:pt>
    <dgm:pt modelId="{D4A4F3D7-64B7-0B49-B532-128C189177F4}">
      <dgm:prSet custT="1"/>
      <dgm:spPr>
        <a:solidFill>
          <a:srgbClr val="0000FF">
            <a:alpha val="90000"/>
          </a:srgbClr>
        </a:solidFill>
        <a:ln>
          <a:noFill/>
        </a:ln>
      </dgm:spPr>
      <dgm:t>
        <a:bodyPr/>
        <a:lstStyle/>
        <a:p>
          <a:pPr>
            <a:lnSpc>
              <a:spcPct val="60000"/>
            </a:lnSpc>
          </a:pPr>
          <a:r>
            <a:rPr lang="en-US" sz="1800" dirty="0" smtClean="0">
              <a:solidFill>
                <a:srgbClr val="FFFFFF"/>
              </a:solidFill>
            </a:rPr>
            <a:t>Sample Environ.</a:t>
          </a:r>
        </a:p>
        <a:p>
          <a:pPr>
            <a:lnSpc>
              <a:spcPct val="60000"/>
            </a:lnSpc>
          </a:pPr>
          <a:r>
            <a:rPr lang="en-US" sz="1800" dirty="0" smtClean="0">
              <a:solidFill>
                <a:srgbClr val="FFFFFF"/>
              </a:solidFill>
            </a:rPr>
            <a:t>Syst. Integration</a:t>
          </a:r>
          <a:endParaRPr lang="en-US" sz="1800" dirty="0">
            <a:solidFill>
              <a:srgbClr val="FFFFFF"/>
            </a:solidFill>
          </a:endParaRPr>
        </a:p>
      </dgm:t>
    </dgm:pt>
    <dgm:pt modelId="{74170DCF-91AC-B641-81DE-EC61E1CB007D}" type="parTrans" cxnId="{13D24B34-904B-AF43-B85B-B4C3088D981C}">
      <dgm:prSet/>
      <dgm:spPr/>
      <dgm:t>
        <a:bodyPr/>
        <a:lstStyle/>
        <a:p>
          <a:endParaRPr lang="en-US"/>
        </a:p>
      </dgm:t>
    </dgm:pt>
    <dgm:pt modelId="{6DA9D0C2-2667-144A-A50E-2EACC0E29E7C}" type="sibTrans" cxnId="{13D24B34-904B-AF43-B85B-B4C3088D981C}">
      <dgm:prSet/>
      <dgm:spPr/>
      <dgm:t>
        <a:bodyPr/>
        <a:lstStyle/>
        <a:p>
          <a:endParaRPr lang="en-US"/>
        </a:p>
      </dgm:t>
    </dgm:pt>
    <dgm:pt modelId="{84618D83-D5A7-AC44-9548-A1F6F0DAF0F1}" type="pres">
      <dgm:prSet presAssocID="{6CDB7FF2-FE2C-864E-98A3-D59B2D60B38C}" presName="diagram" presStyleCnt="0">
        <dgm:presLayoutVars>
          <dgm:chPref val="1"/>
          <dgm:dir/>
          <dgm:animOne val="branch"/>
          <dgm:animLvl val="lvl"/>
          <dgm:resizeHandles/>
        </dgm:presLayoutVars>
      </dgm:prSet>
      <dgm:spPr/>
      <dgm:t>
        <a:bodyPr/>
        <a:lstStyle/>
        <a:p>
          <a:endParaRPr lang="en-US"/>
        </a:p>
      </dgm:t>
    </dgm:pt>
    <dgm:pt modelId="{205FD9EB-7FAA-E64C-940A-7E1CFE66B1DE}" type="pres">
      <dgm:prSet presAssocID="{F839473A-A2E9-164F-B08B-92062425B337}" presName="root" presStyleCnt="0"/>
      <dgm:spPr/>
    </dgm:pt>
    <dgm:pt modelId="{CDE916F4-C1AF-254F-88B2-7E99ED5584F4}" type="pres">
      <dgm:prSet presAssocID="{F839473A-A2E9-164F-B08B-92062425B337}" presName="rootComposite" presStyleCnt="0"/>
      <dgm:spPr/>
    </dgm:pt>
    <dgm:pt modelId="{CD8F8359-7FC1-AE47-A4E4-76A1D8771311}" type="pres">
      <dgm:prSet presAssocID="{F839473A-A2E9-164F-B08B-92062425B337}" presName="rootText" presStyleLbl="node1" presStyleIdx="0" presStyleCnt="1" custScaleX="144493"/>
      <dgm:spPr/>
      <dgm:t>
        <a:bodyPr/>
        <a:lstStyle/>
        <a:p>
          <a:endParaRPr lang="en-US"/>
        </a:p>
      </dgm:t>
    </dgm:pt>
    <dgm:pt modelId="{B1D1AF5B-1021-7D4E-ABB8-4BDCF05034C1}" type="pres">
      <dgm:prSet presAssocID="{F839473A-A2E9-164F-B08B-92062425B337}" presName="rootConnector" presStyleLbl="node1" presStyleIdx="0" presStyleCnt="1"/>
      <dgm:spPr/>
      <dgm:t>
        <a:bodyPr/>
        <a:lstStyle/>
        <a:p>
          <a:endParaRPr lang="en-US"/>
        </a:p>
      </dgm:t>
    </dgm:pt>
    <dgm:pt modelId="{1B21CA97-E4B8-3B46-9CD5-933704F16B35}" type="pres">
      <dgm:prSet presAssocID="{F839473A-A2E9-164F-B08B-92062425B337}" presName="childShape" presStyleCnt="0"/>
      <dgm:spPr/>
    </dgm:pt>
    <dgm:pt modelId="{609464EF-A4B8-0A4C-9A57-B22203CF48DD}" type="pres">
      <dgm:prSet presAssocID="{FF60AEDF-EB0B-BE41-A4C6-C108C1BEFB72}" presName="Name13" presStyleLbl="parChTrans1D2" presStyleIdx="0" presStyleCnt="7"/>
      <dgm:spPr/>
      <dgm:t>
        <a:bodyPr/>
        <a:lstStyle/>
        <a:p>
          <a:endParaRPr lang="en-US"/>
        </a:p>
      </dgm:t>
    </dgm:pt>
    <dgm:pt modelId="{DA6F13E9-7F4F-BB4D-BDB1-537B871DE135}" type="pres">
      <dgm:prSet presAssocID="{582B6375-21FE-8545-AF4A-556C6D473434}" presName="childText" presStyleLbl="bgAcc1" presStyleIdx="0" presStyleCnt="7" custScaleX="192687">
        <dgm:presLayoutVars>
          <dgm:bulletEnabled val="1"/>
        </dgm:presLayoutVars>
      </dgm:prSet>
      <dgm:spPr/>
      <dgm:t>
        <a:bodyPr/>
        <a:lstStyle/>
        <a:p>
          <a:endParaRPr lang="en-US"/>
        </a:p>
      </dgm:t>
    </dgm:pt>
    <dgm:pt modelId="{D2F9A385-62A0-8F46-BC90-ACC2B13C2A1A}" type="pres">
      <dgm:prSet presAssocID="{E755A8AE-D794-D34A-9018-2E7A8F937738}" presName="Name13" presStyleLbl="parChTrans1D2" presStyleIdx="1" presStyleCnt="7"/>
      <dgm:spPr/>
      <dgm:t>
        <a:bodyPr/>
        <a:lstStyle/>
        <a:p>
          <a:endParaRPr lang="en-US"/>
        </a:p>
      </dgm:t>
    </dgm:pt>
    <dgm:pt modelId="{99D8572B-AE4B-034C-A550-056C612DAE58}" type="pres">
      <dgm:prSet presAssocID="{3D5560DD-0510-524C-8D73-40D29C26C8D2}" presName="childText" presStyleLbl="bgAcc1" presStyleIdx="1" presStyleCnt="7" custScaleX="192687">
        <dgm:presLayoutVars>
          <dgm:bulletEnabled val="1"/>
        </dgm:presLayoutVars>
      </dgm:prSet>
      <dgm:spPr/>
      <dgm:t>
        <a:bodyPr/>
        <a:lstStyle/>
        <a:p>
          <a:endParaRPr lang="en-US"/>
        </a:p>
      </dgm:t>
    </dgm:pt>
    <dgm:pt modelId="{6B6F97F3-9E7B-584A-9D95-38B533486578}" type="pres">
      <dgm:prSet presAssocID="{F447FE0B-E05E-FC45-8404-4CAE87BD1203}" presName="Name13" presStyleLbl="parChTrans1D2" presStyleIdx="2" presStyleCnt="7"/>
      <dgm:spPr/>
      <dgm:t>
        <a:bodyPr/>
        <a:lstStyle/>
        <a:p>
          <a:endParaRPr lang="en-US"/>
        </a:p>
      </dgm:t>
    </dgm:pt>
    <dgm:pt modelId="{701D01A0-A9EB-5A45-9290-AAFD57046E77}" type="pres">
      <dgm:prSet presAssocID="{DC89B657-E856-444A-BDFE-70A1E6E82F73}" presName="childText" presStyleLbl="bgAcc1" presStyleIdx="2" presStyleCnt="7" custScaleX="192687">
        <dgm:presLayoutVars>
          <dgm:bulletEnabled val="1"/>
        </dgm:presLayoutVars>
      </dgm:prSet>
      <dgm:spPr/>
      <dgm:t>
        <a:bodyPr/>
        <a:lstStyle/>
        <a:p>
          <a:endParaRPr lang="en-US"/>
        </a:p>
      </dgm:t>
    </dgm:pt>
    <dgm:pt modelId="{DA911379-D137-CC46-84F7-458D317FBFAE}" type="pres">
      <dgm:prSet presAssocID="{4235DAA3-4BFE-C54D-A43F-994908CFD58C}" presName="Name13" presStyleLbl="parChTrans1D2" presStyleIdx="3" presStyleCnt="7"/>
      <dgm:spPr/>
      <dgm:t>
        <a:bodyPr/>
        <a:lstStyle/>
        <a:p>
          <a:endParaRPr lang="en-US"/>
        </a:p>
      </dgm:t>
    </dgm:pt>
    <dgm:pt modelId="{73BD95A5-1562-A54E-A7D7-871E9924F89E}" type="pres">
      <dgm:prSet presAssocID="{6EBBC29F-5CCC-6641-A67C-6D41C2A1C84A}" presName="childText" presStyleLbl="bgAcc1" presStyleIdx="3" presStyleCnt="7" custScaleX="192687">
        <dgm:presLayoutVars>
          <dgm:bulletEnabled val="1"/>
        </dgm:presLayoutVars>
      </dgm:prSet>
      <dgm:spPr/>
      <dgm:t>
        <a:bodyPr/>
        <a:lstStyle/>
        <a:p>
          <a:endParaRPr lang="en-US"/>
        </a:p>
      </dgm:t>
    </dgm:pt>
    <dgm:pt modelId="{FA12D736-4E99-2C47-AA8C-C6AB794E4AA2}" type="pres">
      <dgm:prSet presAssocID="{1314CD00-D8E1-B140-A297-CC505230344A}" presName="Name13" presStyleLbl="parChTrans1D2" presStyleIdx="4" presStyleCnt="7"/>
      <dgm:spPr/>
      <dgm:t>
        <a:bodyPr/>
        <a:lstStyle/>
        <a:p>
          <a:endParaRPr lang="en-US"/>
        </a:p>
      </dgm:t>
    </dgm:pt>
    <dgm:pt modelId="{BFD91FAD-41BC-0A4F-A72B-5979F5749FFD}" type="pres">
      <dgm:prSet presAssocID="{451EC36C-F3E3-124F-8C8E-AE9BD44906C4}" presName="childText" presStyleLbl="bgAcc1" presStyleIdx="4" presStyleCnt="7" custScaleX="192687">
        <dgm:presLayoutVars>
          <dgm:bulletEnabled val="1"/>
        </dgm:presLayoutVars>
      </dgm:prSet>
      <dgm:spPr/>
      <dgm:t>
        <a:bodyPr/>
        <a:lstStyle/>
        <a:p>
          <a:endParaRPr lang="en-US"/>
        </a:p>
      </dgm:t>
    </dgm:pt>
    <dgm:pt modelId="{28D23757-7C96-E14E-BB28-FCB2E9EB33D6}" type="pres">
      <dgm:prSet presAssocID="{74170DCF-91AC-B641-81DE-EC61E1CB007D}" presName="Name13" presStyleLbl="parChTrans1D2" presStyleIdx="5" presStyleCnt="7"/>
      <dgm:spPr/>
      <dgm:t>
        <a:bodyPr/>
        <a:lstStyle/>
        <a:p>
          <a:endParaRPr lang="en-US"/>
        </a:p>
      </dgm:t>
    </dgm:pt>
    <dgm:pt modelId="{9157523E-9D4F-A941-A63B-DABB0551ED92}" type="pres">
      <dgm:prSet presAssocID="{D4A4F3D7-64B7-0B49-B532-128C189177F4}" presName="childText" presStyleLbl="bgAcc1" presStyleIdx="5" presStyleCnt="7" custScaleX="192687">
        <dgm:presLayoutVars>
          <dgm:bulletEnabled val="1"/>
        </dgm:presLayoutVars>
      </dgm:prSet>
      <dgm:spPr/>
      <dgm:t>
        <a:bodyPr/>
        <a:lstStyle/>
        <a:p>
          <a:endParaRPr lang="en-US"/>
        </a:p>
      </dgm:t>
    </dgm:pt>
    <dgm:pt modelId="{C4B06EAA-70EA-CA48-84C5-A846B72B0B73}" type="pres">
      <dgm:prSet presAssocID="{1C75DEB3-675D-1B44-ADC4-FA4523ABC864}" presName="Name13" presStyleLbl="parChTrans1D2" presStyleIdx="6" presStyleCnt="7"/>
      <dgm:spPr/>
      <dgm:t>
        <a:bodyPr/>
        <a:lstStyle/>
        <a:p>
          <a:endParaRPr lang="en-US"/>
        </a:p>
      </dgm:t>
    </dgm:pt>
    <dgm:pt modelId="{0EB00906-2E99-1542-8D81-3A4074F0B574}" type="pres">
      <dgm:prSet presAssocID="{DD57FFA8-DD99-DF42-9E21-587BCA2DE9AC}" presName="childText" presStyleLbl="bgAcc1" presStyleIdx="6" presStyleCnt="7" custScaleX="192687">
        <dgm:presLayoutVars>
          <dgm:bulletEnabled val="1"/>
        </dgm:presLayoutVars>
      </dgm:prSet>
      <dgm:spPr/>
      <dgm:t>
        <a:bodyPr/>
        <a:lstStyle/>
        <a:p>
          <a:endParaRPr lang="en-US"/>
        </a:p>
      </dgm:t>
    </dgm:pt>
  </dgm:ptLst>
  <dgm:cxnLst>
    <dgm:cxn modelId="{145E3264-AC42-1A48-96F3-E4C362ACF21F}" type="presOf" srcId="{F839473A-A2E9-164F-B08B-92062425B337}" destId="{B1D1AF5B-1021-7D4E-ABB8-4BDCF05034C1}" srcOrd="1" destOrd="0" presId="urn:microsoft.com/office/officeart/2005/8/layout/hierarchy3"/>
    <dgm:cxn modelId="{8CD36A2A-79F7-3242-96A5-D60ECB80518C}" type="presOf" srcId="{74170DCF-91AC-B641-81DE-EC61E1CB007D}" destId="{28D23757-7C96-E14E-BB28-FCB2E9EB33D6}" srcOrd="0" destOrd="0" presId="urn:microsoft.com/office/officeart/2005/8/layout/hierarchy3"/>
    <dgm:cxn modelId="{E8873CBA-2AA2-734A-B33D-22C0480265D9}" srcId="{F839473A-A2E9-164F-B08B-92062425B337}" destId="{DC89B657-E856-444A-BDFE-70A1E6E82F73}" srcOrd="2" destOrd="0" parTransId="{F447FE0B-E05E-FC45-8404-4CAE87BD1203}" sibTransId="{22EC3281-0543-A540-B111-EECBFD6B23C6}"/>
    <dgm:cxn modelId="{92C4B974-3028-BC43-9172-BDB39FE61B7D}" type="presOf" srcId="{DC89B657-E856-444A-BDFE-70A1E6E82F73}" destId="{701D01A0-A9EB-5A45-9290-AAFD57046E77}" srcOrd="0" destOrd="0" presId="urn:microsoft.com/office/officeart/2005/8/layout/hierarchy3"/>
    <dgm:cxn modelId="{445AC7EF-B34A-3C4B-89F4-C7BF75D44FFE}" type="presOf" srcId="{E755A8AE-D794-D34A-9018-2E7A8F937738}" destId="{D2F9A385-62A0-8F46-BC90-ACC2B13C2A1A}" srcOrd="0" destOrd="0" presId="urn:microsoft.com/office/officeart/2005/8/layout/hierarchy3"/>
    <dgm:cxn modelId="{F2D0E4C5-7C8C-5D44-9C73-97BAFDA3E123}" type="presOf" srcId="{6EBBC29F-5CCC-6641-A67C-6D41C2A1C84A}" destId="{73BD95A5-1562-A54E-A7D7-871E9924F89E}" srcOrd="0" destOrd="0" presId="urn:microsoft.com/office/officeart/2005/8/layout/hierarchy3"/>
    <dgm:cxn modelId="{A5A74886-2E53-2D4A-8900-01736CDEE369}" type="presOf" srcId="{4235DAA3-4BFE-C54D-A43F-994908CFD58C}" destId="{DA911379-D137-CC46-84F7-458D317FBFAE}" srcOrd="0" destOrd="0" presId="urn:microsoft.com/office/officeart/2005/8/layout/hierarchy3"/>
    <dgm:cxn modelId="{20260A27-91C2-6740-B224-91C802B50F7D}" srcId="{6CDB7FF2-FE2C-864E-98A3-D59B2D60B38C}" destId="{F839473A-A2E9-164F-B08B-92062425B337}" srcOrd="0" destOrd="0" parTransId="{DF146C2A-4DA7-CA44-8603-015C7333D568}" sibTransId="{520E9950-A796-994D-84B3-EB854CCA4170}"/>
    <dgm:cxn modelId="{A06F3306-6F09-F241-9A42-1D5118C28C45}" srcId="{F839473A-A2E9-164F-B08B-92062425B337}" destId="{3D5560DD-0510-524C-8D73-40D29C26C8D2}" srcOrd="1" destOrd="0" parTransId="{E755A8AE-D794-D34A-9018-2E7A8F937738}" sibTransId="{B4E4812E-7505-4B4A-A247-1E0D8DD58E1C}"/>
    <dgm:cxn modelId="{F1AE4BC5-8426-8740-8F2F-6F2195D61903}" srcId="{F839473A-A2E9-164F-B08B-92062425B337}" destId="{DD57FFA8-DD99-DF42-9E21-587BCA2DE9AC}" srcOrd="6" destOrd="0" parTransId="{1C75DEB3-675D-1B44-ADC4-FA4523ABC864}" sibTransId="{3D5AA0FF-3E88-7745-ADBF-BFDC7EA1C87C}"/>
    <dgm:cxn modelId="{13609EE1-5A97-1E46-B83D-D237A8A43F47}" srcId="{F839473A-A2E9-164F-B08B-92062425B337}" destId="{6EBBC29F-5CCC-6641-A67C-6D41C2A1C84A}" srcOrd="3" destOrd="0" parTransId="{4235DAA3-4BFE-C54D-A43F-994908CFD58C}" sibTransId="{190A65FD-CDE8-A344-A701-64D4A2A761BF}"/>
    <dgm:cxn modelId="{2A338374-FF8D-6D4E-B037-9C2C3269718D}" type="presOf" srcId="{451EC36C-F3E3-124F-8C8E-AE9BD44906C4}" destId="{BFD91FAD-41BC-0A4F-A72B-5979F5749FFD}" srcOrd="0" destOrd="0" presId="urn:microsoft.com/office/officeart/2005/8/layout/hierarchy3"/>
    <dgm:cxn modelId="{8CC521C9-F8A4-334E-BBC4-9462C34D09D1}" type="presOf" srcId="{F447FE0B-E05E-FC45-8404-4CAE87BD1203}" destId="{6B6F97F3-9E7B-584A-9D95-38B533486578}" srcOrd="0" destOrd="0" presId="urn:microsoft.com/office/officeart/2005/8/layout/hierarchy3"/>
    <dgm:cxn modelId="{13D24B34-904B-AF43-B85B-B4C3088D981C}" srcId="{F839473A-A2E9-164F-B08B-92062425B337}" destId="{D4A4F3D7-64B7-0B49-B532-128C189177F4}" srcOrd="5" destOrd="0" parTransId="{74170DCF-91AC-B641-81DE-EC61E1CB007D}" sibTransId="{6DA9D0C2-2667-144A-A50E-2EACC0E29E7C}"/>
    <dgm:cxn modelId="{6C1CE406-03CA-8D49-A285-2589B0401F45}" type="presOf" srcId="{DD57FFA8-DD99-DF42-9E21-587BCA2DE9AC}" destId="{0EB00906-2E99-1542-8D81-3A4074F0B574}" srcOrd="0" destOrd="0" presId="urn:microsoft.com/office/officeart/2005/8/layout/hierarchy3"/>
    <dgm:cxn modelId="{4462A735-C034-9345-92D7-2C6365AEEB9F}" srcId="{F839473A-A2E9-164F-B08B-92062425B337}" destId="{582B6375-21FE-8545-AF4A-556C6D473434}" srcOrd="0" destOrd="0" parTransId="{FF60AEDF-EB0B-BE41-A4C6-C108C1BEFB72}" sibTransId="{359F484C-BA42-2A48-A9A9-265AC35AFF06}"/>
    <dgm:cxn modelId="{E9D45EA7-2BFF-E94C-B1C7-324E04963041}" type="presOf" srcId="{6CDB7FF2-FE2C-864E-98A3-D59B2D60B38C}" destId="{84618D83-D5A7-AC44-9548-A1F6F0DAF0F1}" srcOrd="0" destOrd="0" presId="urn:microsoft.com/office/officeart/2005/8/layout/hierarchy3"/>
    <dgm:cxn modelId="{59725FB7-AADC-474D-9CA0-1E84BCF2D500}" type="presOf" srcId="{582B6375-21FE-8545-AF4A-556C6D473434}" destId="{DA6F13E9-7F4F-BB4D-BDB1-537B871DE135}" srcOrd="0" destOrd="0" presId="urn:microsoft.com/office/officeart/2005/8/layout/hierarchy3"/>
    <dgm:cxn modelId="{4EF2C2A4-6679-F345-95D2-04B37272180A}" type="presOf" srcId="{F839473A-A2E9-164F-B08B-92062425B337}" destId="{CD8F8359-7FC1-AE47-A4E4-76A1D8771311}" srcOrd="0" destOrd="0" presId="urn:microsoft.com/office/officeart/2005/8/layout/hierarchy3"/>
    <dgm:cxn modelId="{1AE15FB4-C52A-FA49-A82A-128B3B59A3CD}" type="presOf" srcId="{FF60AEDF-EB0B-BE41-A4C6-C108C1BEFB72}" destId="{609464EF-A4B8-0A4C-9A57-B22203CF48DD}" srcOrd="0" destOrd="0" presId="urn:microsoft.com/office/officeart/2005/8/layout/hierarchy3"/>
    <dgm:cxn modelId="{A0D45D40-1370-7248-84CB-09FDE12CF830}" type="presOf" srcId="{1C75DEB3-675D-1B44-ADC4-FA4523ABC864}" destId="{C4B06EAA-70EA-CA48-84C5-A846B72B0B73}" srcOrd="0" destOrd="0" presId="urn:microsoft.com/office/officeart/2005/8/layout/hierarchy3"/>
    <dgm:cxn modelId="{0C21B5DB-6563-DA45-8A45-785CAAA38DA0}" type="presOf" srcId="{1314CD00-D8E1-B140-A297-CC505230344A}" destId="{FA12D736-4E99-2C47-AA8C-C6AB794E4AA2}" srcOrd="0" destOrd="0" presId="urn:microsoft.com/office/officeart/2005/8/layout/hierarchy3"/>
    <dgm:cxn modelId="{851D6776-B23F-8140-AFF3-0ED5CE3E4652}" type="presOf" srcId="{D4A4F3D7-64B7-0B49-B532-128C189177F4}" destId="{9157523E-9D4F-A941-A63B-DABB0551ED92}" srcOrd="0" destOrd="0" presId="urn:microsoft.com/office/officeart/2005/8/layout/hierarchy3"/>
    <dgm:cxn modelId="{746C9944-5D75-3F4F-B706-4A959228CB28}" type="presOf" srcId="{3D5560DD-0510-524C-8D73-40D29C26C8D2}" destId="{99D8572B-AE4B-034C-A550-056C612DAE58}" srcOrd="0" destOrd="0" presId="urn:microsoft.com/office/officeart/2005/8/layout/hierarchy3"/>
    <dgm:cxn modelId="{5DBCC228-A6A8-604B-8BCB-4A0B5374D064}" srcId="{F839473A-A2E9-164F-B08B-92062425B337}" destId="{451EC36C-F3E3-124F-8C8E-AE9BD44906C4}" srcOrd="4" destOrd="0" parTransId="{1314CD00-D8E1-B140-A297-CC505230344A}" sibTransId="{61DF12E9-E432-6B47-A7FD-5F4DDF6A216D}"/>
    <dgm:cxn modelId="{BE6949D5-F1A7-5B48-9DA7-292FCC154322}" type="presParOf" srcId="{84618D83-D5A7-AC44-9548-A1F6F0DAF0F1}" destId="{205FD9EB-7FAA-E64C-940A-7E1CFE66B1DE}" srcOrd="0" destOrd="0" presId="urn:microsoft.com/office/officeart/2005/8/layout/hierarchy3"/>
    <dgm:cxn modelId="{D93C150D-FBEC-F14E-8E00-7AA7CAB70E7F}" type="presParOf" srcId="{205FD9EB-7FAA-E64C-940A-7E1CFE66B1DE}" destId="{CDE916F4-C1AF-254F-88B2-7E99ED5584F4}" srcOrd="0" destOrd="0" presId="urn:microsoft.com/office/officeart/2005/8/layout/hierarchy3"/>
    <dgm:cxn modelId="{E74B3761-A8E1-7C4B-84FB-FC9FEEDD4E5C}" type="presParOf" srcId="{CDE916F4-C1AF-254F-88B2-7E99ED5584F4}" destId="{CD8F8359-7FC1-AE47-A4E4-76A1D8771311}" srcOrd="0" destOrd="0" presId="urn:microsoft.com/office/officeart/2005/8/layout/hierarchy3"/>
    <dgm:cxn modelId="{605F0891-6C69-334D-9101-0923678D8315}" type="presParOf" srcId="{CDE916F4-C1AF-254F-88B2-7E99ED5584F4}" destId="{B1D1AF5B-1021-7D4E-ABB8-4BDCF05034C1}" srcOrd="1" destOrd="0" presId="urn:microsoft.com/office/officeart/2005/8/layout/hierarchy3"/>
    <dgm:cxn modelId="{F923F220-7DF3-9E43-85BB-81562F919827}" type="presParOf" srcId="{205FD9EB-7FAA-E64C-940A-7E1CFE66B1DE}" destId="{1B21CA97-E4B8-3B46-9CD5-933704F16B35}" srcOrd="1" destOrd="0" presId="urn:microsoft.com/office/officeart/2005/8/layout/hierarchy3"/>
    <dgm:cxn modelId="{BDDF8A14-FA39-9B42-8E47-B73FA6903879}" type="presParOf" srcId="{1B21CA97-E4B8-3B46-9CD5-933704F16B35}" destId="{609464EF-A4B8-0A4C-9A57-B22203CF48DD}" srcOrd="0" destOrd="0" presId="urn:microsoft.com/office/officeart/2005/8/layout/hierarchy3"/>
    <dgm:cxn modelId="{F55F13BF-8289-EF4D-897D-F133DF79E363}" type="presParOf" srcId="{1B21CA97-E4B8-3B46-9CD5-933704F16B35}" destId="{DA6F13E9-7F4F-BB4D-BDB1-537B871DE135}" srcOrd="1" destOrd="0" presId="urn:microsoft.com/office/officeart/2005/8/layout/hierarchy3"/>
    <dgm:cxn modelId="{B8A07514-9B40-1644-B832-AB941544D34D}" type="presParOf" srcId="{1B21CA97-E4B8-3B46-9CD5-933704F16B35}" destId="{D2F9A385-62A0-8F46-BC90-ACC2B13C2A1A}" srcOrd="2" destOrd="0" presId="urn:microsoft.com/office/officeart/2005/8/layout/hierarchy3"/>
    <dgm:cxn modelId="{9B4DDDB1-EA12-574F-A320-E8C5216BF500}" type="presParOf" srcId="{1B21CA97-E4B8-3B46-9CD5-933704F16B35}" destId="{99D8572B-AE4B-034C-A550-056C612DAE58}" srcOrd="3" destOrd="0" presId="urn:microsoft.com/office/officeart/2005/8/layout/hierarchy3"/>
    <dgm:cxn modelId="{047E532C-8A80-7A4E-8FAA-E1C1DC7446A1}" type="presParOf" srcId="{1B21CA97-E4B8-3B46-9CD5-933704F16B35}" destId="{6B6F97F3-9E7B-584A-9D95-38B533486578}" srcOrd="4" destOrd="0" presId="urn:microsoft.com/office/officeart/2005/8/layout/hierarchy3"/>
    <dgm:cxn modelId="{4771BB51-656E-F04F-B95C-3DBB7D33337C}" type="presParOf" srcId="{1B21CA97-E4B8-3B46-9CD5-933704F16B35}" destId="{701D01A0-A9EB-5A45-9290-AAFD57046E77}" srcOrd="5" destOrd="0" presId="urn:microsoft.com/office/officeart/2005/8/layout/hierarchy3"/>
    <dgm:cxn modelId="{7F931F23-CC08-6144-B327-D46BDCAE2F33}" type="presParOf" srcId="{1B21CA97-E4B8-3B46-9CD5-933704F16B35}" destId="{DA911379-D137-CC46-84F7-458D317FBFAE}" srcOrd="6" destOrd="0" presId="urn:microsoft.com/office/officeart/2005/8/layout/hierarchy3"/>
    <dgm:cxn modelId="{F344CD57-7683-4F4F-B7AE-553FD26454CE}" type="presParOf" srcId="{1B21CA97-E4B8-3B46-9CD5-933704F16B35}" destId="{73BD95A5-1562-A54E-A7D7-871E9924F89E}" srcOrd="7" destOrd="0" presId="urn:microsoft.com/office/officeart/2005/8/layout/hierarchy3"/>
    <dgm:cxn modelId="{F0D3641B-3F17-904F-959B-75241D556BDA}" type="presParOf" srcId="{1B21CA97-E4B8-3B46-9CD5-933704F16B35}" destId="{FA12D736-4E99-2C47-AA8C-C6AB794E4AA2}" srcOrd="8" destOrd="0" presId="urn:microsoft.com/office/officeart/2005/8/layout/hierarchy3"/>
    <dgm:cxn modelId="{1A48A7F6-7BFE-BC45-A6EC-AD4C64DDCB96}" type="presParOf" srcId="{1B21CA97-E4B8-3B46-9CD5-933704F16B35}" destId="{BFD91FAD-41BC-0A4F-A72B-5979F5749FFD}" srcOrd="9" destOrd="0" presId="urn:microsoft.com/office/officeart/2005/8/layout/hierarchy3"/>
    <dgm:cxn modelId="{E95FBE7A-3310-9749-ACE5-95DF5D33DF75}" type="presParOf" srcId="{1B21CA97-E4B8-3B46-9CD5-933704F16B35}" destId="{28D23757-7C96-E14E-BB28-FCB2E9EB33D6}" srcOrd="10" destOrd="0" presId="urn:microsoft.com/office/officeart/2005/8/layout/hierarchy3"/>
    <dgm:cxn modelId="{D9A62A5D-1F59-CB49-BB8F-5253BA1D9464}" type="presParOf" srcId="{1B21CA97-E4B8-3B46-9CD5-933704F16B35}" destId="{9157523E-9D4F-A941-A63B-DABB0551ED92}" srcOrd="11" destOrd="0" presId="urn:microsoft.com/office/officeart/2005/8/layout/hierarchy3"/>
    <dgm:cxn modelId="{756BC8D0-AB03-C242-835F-7FC59C179E82}" type="presParOf" srcId="{1B21CA97-E4B8-3B46-9CD5-933704F16B35}" destId="{C4B06EAA-70EA-CA48-84C5-A846B72B0B73}" srcOrd="12" destOrd="0" presId="urn:microsoft.com/office/officeart/2005/8/layout/hierarchy3"/>
    <dgm:cxn modelId="{6901E2B7-3A30-A549-9705-16630AC65D1E}" type="presParOf" srcId="{1B21CA97-E4B8-3B46-9CD5-933704F16B35}" destId="{0EB00906-2E99-1542-8D81-3A4074F0B574}" srcOrd="1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DB7FF2-FE2C-864E-98A3-D59B2D60B38C}"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US"/>
        </a:p>
      </dgm:t>
    </dgm:pt>
    <dgm:pt modelId="{F839473A-A2E9-164F-B08B-92062425B337}">
      <dgm:prSet phldrT="[Text]" custT="1"/>
      <dgm:spPr>
        <a:solidFill>
          <a:srgbClr val="3F9CBB"/>
        </a:solidFill>
      </dgm:spPr>
      <dgm:t>
        <a:bodyPr/>
        <a:lstStyle/>
        <a:p>
          <a:r>
            <a:rPr lang="en-US" sz="1800" dirty="0" smtClean="0"/>
            <a:t>Science Support Systems</a:t>
          </a:r>
          <a:endParaRPr lang="en-US" sz="1800" dirty="0"/>
        </a:p>
      </dgm:t>
    </dgm:pt>
    <dgm:pt modelId="{DF146C2A-4DA7-CA44-8603-015C7333D568}" type="parTrans" cxnId="{20260A27-91C2-6740-B224-91C802B50F7D}">
      <dgm:prSet/>
      <dgm:spPr/>
      <dgm:t>
        <a:bodyPr/>
        <a:lstStyle/>
        <a:p>
          <a:endParaRPr lang="en-US"/>
        </a:p>
      </dgm:t>
    </dgm:pt>
    <dgm:pt modelId="{520E9950-A796-994D-84B3-EB854CCA4170}" type="sibTrans" cxnId="{20260A27-91C2-6740-B224-91C802B50F7D}">
      <dgm:prSet/>
      <dgm:spPr/>
      <dgm:t>
        <a:bodyPr/>
        <a:lstStyle/>
        <a:p>
          <a:endParaRPr lang="en-US"/>
        </a:p>
      </dgm:t>
    </dgm:pt>
    <dgm:pt modelId="{DD57FFA8-DD99-DF42-9E21-587BCA2DE9AC}">
      <dgm:prSet phldrT="[Text]" custT="1"/>
      <dgm:spPr>
        <a:solidFill>
          <a:srgbClr val="FBD5B6">
            <a:alpha val="90000"/>
          </a:srgbClr>
        </a:solidFill>
        <a:ln>
          <a:noFill/>
        </a:ln>
      </dgm:spPr>
      <dgm:t>
        <a:bodyPr/>
        <a:lstStyle/>
        <a:p>
          <a:pPr>
            <a:lnSpc>
              <a:spcPct val="60000"/>
            </a:lnSpc>
          </a:pPr>
          <a:r>
            <a:rPr lang="en-US" sz="1800" dirty="0" smtClean="0">
              <a:solidFill>
                <a:schemeClr val="bg1">
                  <a:lumMod val="75000"/>
                </a:schemeClr>
              </a:solidFill>
            </a:rPr>
            <a:t>Scientific </a:t>
          </a:r>
          <a:r>
            <a:rPr lang="en-US" sz="1800" dirty="0" err="1" smtClean="0">
              <a:solidFill>
                <a:schemeClr val="bg1">
                  <a:lumMod val="75000"/>
                </a:schemeClr>
              </a:solidFill>
            </a:rPr>
            <a:t>Coord</a:t>
          </a:r>
          <a:r>
            <a:rPr lang="en-US" sz="1800" dirty="0" smtClean="0">
              <a:solidFill>
                <a:schemeClr val="bg1">
                  <a:lumMod val="75000"/>
                </a:schemeClr>
              </a:solidFill>
            </a:rPr>
            <a:t>.</a:t>
          </a:r>
        </a:p>
        <a:p>
          <a:pPr>
            <a:lnSpc>
              <a:spcPct val="60000"/>
            </a:lnSpc>
          </a:pPr>
          <a:r>
            <a:rPr lang="en-US" sz="1800" dirty="0" smtClean="0">
              <a:solidFill>
                <a:schemeClr val="bg1">
                  <a:lumMod val="75000"/>
                </a:schemeClr>
              </a:solidFill>
            </a:rPr>
            <a:t>User Office</a:t>
          </a:r>
          <a:endParaRPr lang="en-US" sz="1800" dirty="0">
            <a:solidFill>
              <a:schemeClr val="bg1">
                <a:lumMod val="75000"/>
              </a:schemeClr>
            </a:solidFill>
          </a:endParaRPr>
        </a:p>
      </dgm:t>
    </dgm:pt>
    <dgm:pt modelId="{1C75DEB3-675D-1B44-ADC4-FA4523ABC864}" type="parTrans" cxnId="{F1AE4BC5-8426-8740-8F2F-6F2195D61903}">
      <dgm:prSet/>
      <dgm:spPr/>
      <dgm:t>
        <a:bodyPr/>
        <a:lstStyle/>
        <a:p>
          <a:endParaRPr lang="en-US"/>
        </a:p>
      </dgm:t>
    </dgm:pt>
    <dgm:pt modelId="{3D5AA0FF-3E88-7745-ADBF-BFDC7EA1C87C}" type="sibTrans" cxnId="{F1AE4BC5-8426-8740-8F2F-6F2195D61903}">
      <dgm:prSet/>
      <dgm:spPr/>
      <dgm:t>
        <a:bodyPr/>
        <a:lstStyle/>
        <a:p>
          <a:endParaRPr lang="en-US"/>
        </a:p>
      </dgm:t>
    </dgm:pt>
    <dgm:pt modelId="{DC89B657-E856-444A-BDFE-70A1E6E82F73}">
      <dgm:prSet custT="1"/>
      <dgm:spPr>
        <a:solidFill>
          <a:srgbClr val="FF6600">
            <a:alpha val="90000"/>
          </a:srgbClr>
        </a:solidFill>
        <a:ln>
          <a:noFill/>
        </a:ln>
      </dgm:spPr>
      <dgm:t>
        <a:bodyPr/>
        <a:lstStyle/>
        <a:p>
          <a:pPr>
            <a:lnSpc>
              <a:spcPct val="60000"/>
            </a:lnSpc>
          </a:pPr>
          <a:r>
            <a:rPr lang="en-US" sz="1800" dirty="0" smtClean="0">
              <a:solidFill>
                <a:srgbClr val="FFFFFF"/>
              </a:solidFill>
            </a:rPr>
            <a:t>Temperature </a:t>
          </a:r>
        </a:p>
        <a:p>
          <a:pPr>
            <a:lnSpc>
              <a:spcPct val="60000"/>
            </a:lnSpc>
          </a:pPr>
          <a:r>
            <a:rPr lang="en-US" sz="1800" dirty="0" smtClean="0">
              <a:solidFill>
                <a:srgbClr val="FFFFFF"/>
              </a:solidFill>
            </a:rPr>
            <a:t>Field</a:t>
          </a:r>
          <a:endParaRPr lang="en-US" sz="1800" dirty="0">
            <a:solidFill>
              <a:srgbClr val="FFFFFF"/>
            </a:solidFill>
          </a:endParaRPr>
        </a:p>
      </dgm:t>
    </dgm:pt>
    <dgm:pt modelId="{F447FE0B-E05E-FC45-8404-4CAE87BD1203}" type="parTrans" cxnId="{E8873CBA-2AA2-734A-B33D-22C0480265D9}">
      <dgm:prSet/>
      <dgm:spPr/>
      <dgm:t>
        <a:bodyPr/>
        <a:lstStyle/>
        <a:p>
          <a:endParaRPr lang="en-US"/>
        </a:p>
      </dgm:t>
    </dgm:pt>
    <dgm:pt modelId="{22EC3281-0543-A540-B111-EECBFD6B23C6}" type="sibTrans" cxnId="{E8873CBA-2AA2-734A-B33D-22C0480265D9}">
      <dgm:prSet/>
      <dgm:spPr/>
      <dgm:t>
        <a:bodyPr/>
        <a:lstStyle/>
        <a:p>
          <a:endParaRPr lang="en-US"/>
        </a:p>
      </dgm:t>
    </dgm:pt>
    <dgm:pt modelId="{6EBBC29F-5CCC-6641-A67C-6D41C2A1C84A}">
      <dgm:prSet custT="1"/>
      <dgm:spPr>
        <a:solidFill>
          <a:srgbClr val="008000">
            <a:alpha val="90000"/>
          </a:srgbClr>
        </a:solidFill>
        <a:ln>
          <a:noFill/>
        </a:ln>
      </dgm:spPr>
      <dgm:t>
        <a:bodyPr/>
        <a:lstStyle/>
        <a:p>
          <a:pPr>
            <a:lnSpc>
              <a:spcPct val="60000"/>
            </a:lnSpc>
          </a:pPr>
          <a:r>
            <a:rPr lang="en-US" sz="1800" dirty="0" smtClean="0">
              <a:solidFill>
                <a:srgbClr val="FFFFFF"/>
              </a:solidFill>
            </a:rPr>
            <a:t>High Pressure </a:t>
          </a:r>
        </a:p>
        <a:p>
          <a:pPr>
            <a:lnSpc>
              <a:spcPct val="60000"/>
            </a:lnSpc>
          </a:pPr>
          <a:r>
            <a:rPr lang="en-US" sz="1800" dirty="0" smtClean="0">
              <a:solidFill>
                <a:srgbClr val="FFFFFF"/>
              </a:solidFill>
            </a:rPr>
            <a:t>Mech. Proc.</a:t>
          </a:r>
          <a:endParaRPr lang="en-US" sz="1800" dirty="0">
            <a:solidFill>
              <a:srgbClr val="FFFFFF"/>
            </a:solidFill>
          </a:endParaRPr>
        </a:p>
      </dgm:t>
    </dgm:pt>
    <dgm:pt modelId="{4235DAA3-4BFE-C54D-A43F-994908CFD58C}" type="parTrans" cxnId="{13609EE1-5A97-1E46-B83D-D237A8A43F47}">
      <dgm:prSet/>
      <dgm:spPr/>
      <dgm:t>
        <a:bodyPr/>
        <a:lstStyle/>
        <a:p>
          <a:endParaRPr lang="en-US"/>
        </a:p>
      </dgm:t>
    </dgm:pt>
    <dgm:pt modelId="{190A65FD-CDE8-A344-A701-64D4A2A761BF}" type="sibTrans" cxnId="{13609EE1-5A97-1E46-B83D-D237A8A43F47}">
      <dgm:prSet/>
      <dgm:spPr/>
      <dgm:t>
        <a:bodyPr/>
        <a:lstStyle/>
        <a:p>
          <a:endParaRPr lang="en-US"/>
        </a:p>
      </dgm:t>
    </dgm:pt>
    <dgm:pt modelId="{451EC36C-F3E3-124F-8C8E-AE9BD44906C4}">
      <dgm:prSet custT="1"/>
      <dgm:spPr>
        <a:solidFill>
          <a:schemeClr val="accent6">
            <a:lumMod val="40000"/>
            <a:lumOff val="60000"/>
            <a:alpha val="90000"/>
          </a:schemeClr>
        </a:solidFill>
        <a:ln>
          <a:noFill/>
        </a:ln>
      </dgm:spPr>
      <dgm:t>
        <a:bodyPr/>
        <a:lstStyle/>
        <a:p>
          <a:pPr>
            <a:lnSpc>
              <a:spcPct val="60000"/>
            </a:lnSpc>
          </a:pPr>
          <a:r>
            <a:rPr lang="en-US" sz="1800" dirty="0" smtClean="0">
              <a:solidFill>
                <a:schemeClr val="bg1"/>
              </a:solidFill>
            </a:rPr>
            <a:t>Fluids incl. gases, </a:t>
          </a:r>
        </a:p>
        <a:p>
          <a:pPr>
            <a:lnSpc>
              <a:spcPct val="60000"/>
            </a:lnSpc>
          </a:pPr>
          <a:r>
            <a:rPr lang="en-US" sz="1800" dirty="0" smtClean="0">
              <a:solidFill>
                <a:schemeClr val="bg1"/>
              </a:solidFill>
            </a:rPr>
            <a:t>vapor, </a:t>
          </a:r>
          <a:r>
            <a:rPr lang="en-US" sz="1800" dirty="0" err="1" smtClean="0">
              <a:solidFill>
                <a:schemeClr val="bg1"/>
              </a:solidFill>
            </a:rPr>
            <a:t>compl</a:t>
          </a:r>
          <a:r>
            <a:rPr lang="en-US" sz="1800" dirty="0" smtClean="0">
              <a:solidFill>
                <a:schemeClr val="bg1"/>
              </a:solidFill>
            </a:rPr>
            <a:t>. fl.</a:t>
          </a:r>
          <a:endParaRPr lang="en-US" sz="1800" dirty="0">
            <a:solidFill>
              <a:schemeClr val="bg1"/>
            </a:solidFill>
          </a:endParaRPr>
        </a:p>
      </dgm:t>
    </dgm:pt>
    <dgm:pt modelId="{1314CD00-D8E1-B140-A297-CC505230344A}" type="parTrans" cxnId="{5DBCC228-A6A8-604B-8BCB-4A0B5374D064}">
      <dgm:prSet/>
      <dgm:spPr/>
      <dgm:t>
        <a:bodyPr/>
        <a:lstStyle/>
        <a:p>
          <a:endParaRPr lang="en-US"/>
        </a:p>
      </dgm:t>
    </dgm:pt>
    <dgm:pt modelId="{61DF12E9-E432-6B47-A7FD-5F4DDF6A216D}" type="sibTrans" cxnId="{5DBCC228-A6A8-604B-8BCB-4A0B5374D064}">
      <dgm:prSet/>
      <dgm:spPr/>
      <dgm:t>
        <a:bodyPr/>
        <a:lstStyle/>
        <a:p>
          <a:endParaRPr lang="en-US"/>
        </a:p>
      </dgm:t>
    </dgm:pt>
    <dgm:pt modelId="{582B6375-21FE-8545-AF4A-556C6D473434}">
      <dgm:prSet custT="1"/>
      <dgm:spPr>
        <a:solidFill>
          <a:srgbClr val="CCFFCC">
            <a:alpha val="90000"/>
          </a:srgbClr>
        </a:solidFill>
        <a:ln>
          <a:noFill/>
        </a:ln>
      </dgm:spPr>
      <dgm:t>
        <a:bodyPr/>
        <a:lstStyle/>
        <a:p>
          <a:pPr>
            <a:lnSpc>
              <a:spcPct val="60000"/>
            </a:lnSpc>
          </a:pPr>
          <a:r>
            <a:rPr lang="en-US" sz="1800" dirty="0" err="1" smtClean="0">
              <a:solidFill>
                <a:schemeClr val="bg1">
                  <a:lumMod val="65000"/>
                </a:schemeClr>
              </a:solidFill>
            </a:rPr>
            <a:t>Deuteration</a:t>
          </a:r>
          <a:r>
            <a:rPr lang="en-US" sz="1800" dirty="0" smtClean="0">
              <a:solidFill>
                <a:schemeClr val="bg1">
                  <a:lumMod val="65000"/>
                </a:schemeClr>
              </a:solidFill>
            </a:rPr>
            <a:t> </a:t>
          </a:r>
        </a:p>
        <a:p>
          <a:pPr>
            <a:lnSpc>
              <a:spcPct val="60000"/>
            </a:lnSpc>
          </a:pPr>
          <a:r>
            <a:rPr lang="en-US" sz="1800" dirty="0" smtClean="0">
              <a:solidFill>
                <a:schemeClr val="bg1">
                  <a:lumMod val="65000"/>
                </a:schemeClr>
              </a:solidFill>
            </a:rPr>
            <a:t>Crystallization</a:t>
          </a:r>
          <a:endParaRPr lang="en-US" sz="1800" dirty="0">
            <a:solidFill>
              <a:schemeClr val="bg1">
                <a:lumMod val="65000"/>
              </a:schemeClr>
            </a:solidFill>
          </a:endParaRPr>
        </a:p>
      </dgm:t>
    </dgm:pt>
    <dgm:pt modelId="{FF60AEDF-EB0B-BE41-A4C6-C108C1BEFB72}" type="parTrans" cxnId="{4462A735-C034-9345-92D7-2C6365AEEB9F}">
      <dgm:prSet/>
      <dgm:spPr/>
      <dgm:t>
        <a:bodyPr/>
        <a:lstStyle/>
        <a:p>
          <a:endParaRPr lang="en-US"/>
        </a:p>
      </dgm:t>
    </dgm:pt>
    <dgm:pt modelId="{359F484C-BA42-2A48-A9A9-265AC35AFF06}" type="sibTrans" cxnId="{4462A735-C034-9345-92D7-2C6365AEEB9F}">
      <dgm:prSet/>
      <dgm:spPr/>
      <dgm:t>
        <a:bodyPr/>
        <a:lstStyle/>
        <a:p>
          <a:endParaRPr lang="en-US"/>
        </a:p>
      </dgm:t>
    </dgm:pt>
    <dgm:pt modelId="{3D5560DD-0510-524C-8D73-40D29C26C8D2}">
      <dgm:prSet custT="1"/>
      <dgm:spPr>
        <a:solidFill>
          <a:srgbClr val="AFA988">
            <a:alpha val="90000"/>
          </a:srgbClr>
        </a:solidFill>
        <a:ln>
          <a:noFill/>
        </a:ln>
      </dgm:spPr>
      <dgm:t>
        <a:bodyPr/>
        <a:lstStyle/>
        <a:p>
          <a:pPr>
            <a:lnSpc>
              <a:spcPct val="60000"/>
            </a:lnSpc>
          </a:pPr>
          <a:r>
            <a:rPr lang="en-US" sz="1800" dirty="0" smtClean="0">
              <a:solidFill>
                <a:srgbClr val="A6A6A6"/>
              </a:solidFill>
            </a:rPr>
            <a:t>Sample handling </a:t>
          </a:r>
        </a:p>
        <a:p>
          <a:pPr>
            <a:lnSpc>
              <a:spcPct val="60000"/>
            </a:lnSpc>
          </a:pPr>
          <a:r>
            <a:rPr lang="en-US" sz="1800" dirty="0" smtClean="0">
              <a:solidFill>
                <a:srgbClr val="A6A6A6"/>
              </a:solidFill>
            </a:rPr>
            <a:t>general labs</a:t>
          </a:r>
          <a:endParaRPr lang="en-US" sz="1800" dirty="0">
            <a:solidFill>
              <a:srgbClr val="A6A6A6"/>
            </a:solidFill>
          </a:endParaRPr>
        </a:p>
      </dgm:t>
    </dgm:pt>
    <dgm:pt modelId="{E755A8AE-D794-D34A-9018-2E7A8F937738}" type="parTrans" cxnId="{A06F3306-6F09-F241-9A42-1D5118C28C45}">
      <dgm:prSet/>
      <dgm:spPr/>
      <dgm:t>
        <a:bodyPr/>
        <a:lstStyle/>
        <a:p>
          <a:endParaRPr lang="en-US"/>
        </a:p>
      </dgm:t>
    </dgm:pt>
    <dgm:pt modelId="{B4E4812E-7505-4B4A-A247-1E0D8DD58E1C}" type="sibTrans" cxnId="{A06F3306-6F09-F241-9A42-1D5118C28C45}">
      <dgm:prSet/>
      <dgm:spPr/>
      <dgm:t>
        <a:bodyPr/>
        <a:lstStyle/>
        <a:p>
          <a:endParaRPr lang="en-US"/>
        </a:p>
      </dgm:t>
    </dgm:pt>
    <dgm:pt modelId="{D4A4F3D7-64B7-0B49-B532-128C189177F4}">
      <dgm:prSet custT="1"/>
      <dgm:spPr>
        <a:solidFill>
          <a:srgbClr val="0000FF">
            <a:alpha val="90000"/>
          </a:srgbClr>
        </a:solidFill>
        <a:ln>
          <a:noFill/>
        </a:ln>
      </dgm:spPr>
      <dgm:t>
        <a:bodyPr/>
        <a:lstStyle/>
        <a:p>
          <a:pPr>
            <a:lnSpc>
              <a:spcPct val="60000"/>
            </a:lnSpc>
          </a:pPr>
          <a:r>
            <a:rPr lang="en-US" sz="1800" dirty="0" smtClean="0">
              <a:solidFill>
                <a:srgbClr val="FFFFFF"/>
              </a:solidFill>
            </a:rPr>
            <a:t>Sample Environ.</a:t>
          </a:r>
        </a:p>
        <a:p>
          <a:pPr>
            <a:lnSpc>
              <a:spcPct val="60000"/>
            </a:lnSpc>
          </a:pPr>
          <a:r>
            <a:rPr lang="en-US" sz="1800" dirty="0" smtClean="0">
              <a:solidFill>
                <a:srgbClr val="FFFFFF"/>
              </a:solidFill>
            </a:rPr>
            <a:t>Syst. Integration</a:t>
          </a:r>
          <a:endParaRPr lang="en-US" sz="1800" dirty="0">
            <a:solidFill>
              <a:srgbClr val="FFFFFF"/>
            </a:solidFill>
          </a:endParaRPr>
        </a:p>
      </dgm:t>
    </dgm:pt>
    <dgm:pt modelId="{74170DCF-91AC-B641-81DE-EC61E1CB007D}" type="parTrans" cxnId="{13D24B34-904B-AF43-B85B-B4C3088D981C}">
      <dgm:prSet/>
      <dgm:spPr/>
      <dgm:t>
        <a:bodyPr/>
        <a:lstStyle/>
        <a:p>
          <a:endParaRPr lang="en-US"/>
        </a:p>
      </dgm:t>
    </dgm:pt>
    <dgm:pt modelId="{6DA9D0C2-2667-144A-A50E-2EACC0E29E7C}" type="sibTrans" cxnId="{13D24B34-904B-AF43-B85B-B4C3088D981C}">
      <dgm:prSet/>
      <dgm:spPr/>
      <dgm:t>
        <a:bodyPr/>
        <a:lstStyle/>
        <a:p>
          <a:endParaRPr lang="en-US"/>
        </a:p>
      </dgm:t>
    </dgm:pt>
    <dgm:pt modelId="{84618D83-D5A7-AC44-9548-A1F6F0DAF0F1}" type="pres">
      <dgm:prSet presAssocID="{6CDB7FF2-FE2C-864E-98A3-D59B2D60B38C}" presName="diagram" presStyleCnt="0">
        <dgm:presLayoutVars>
          <dgm:chPref val="1"/>
          <dgm:dir/>
          <dgm:animOne val="branch"/>
          <dgm:animLvl val="lvl"/>
          <dgm:resizeHandles/>
        </dgm:presLayoutVars>
      </dgm:prSet>
      <dgm:spPr/>
      <dgm:t>
        <a:bodyPr/>
        <a:lstStyle/>
        <a:p>
          <a:endParaRPr lang="en-US"/>
        </a:p>
      </dgm:t>
    </dgm:pt>
    <dgm:pt modelId="{205FD9EB-7FAA-E64C-940A-7E1CFE66B1DE}" type="pres">
      <dgm:prSet presAssocID="{F839473A-A2E9-164F-B08B-92062425B337}" presName="root" presStyleCnt="0"/>
      <dgm:spPr/>
    </dgm:pt>
    <dgm:pt modelId="{CDE916F4-C1AF-254F-88B2-7E99ED5584F4}" type="pres">
      <dgm:prSet presAssocID="{F839473A-A2E9-164F-B08B-92062425B337}" presName="rootComposite" presStyleCnt="0"/>
      <dgm:spPr/>
    </dgm:pt>
    <dgm:pt modelId="{CD8F8359-7FC1-AE47-A4E4-76A1D8771311}" type="pres">
      <dgm:prSet presAssocID="{F839473A-A2E9-164F-B08B-92062425B337}" presName="rootText" presStyleLbl="node1" presStyleIdx="0" presStyleCnt="1" custScaleX="144493"/>
      <dgm:spPr/>
      <dgm:t>
        <a:bodyPr/>
        <a:lstStyle/>
        <a:p>
          <a:endParaRPr lang="en-US"/>
        </a:p>
      </dgm:t>
    </dgm:pt>
    <dgm:pt modelId="{B1D1AF5B-1021-7D4E-ABB8-4BDCF05034C1}" type="pres">
      <dgm:prSet presAssocID="{F839473A-A2E9-164F-B08B-92062425B337}" presName="rootConnector" presStyleLbl="node1" presStyleIdx="0" presStyleCnt="1"/>
      <dgm:spPr/>
      <dgm:t>
        <a:bodyPr/>
        <a:lstStyle/>
        <a:p>
          <a:endParaRPr lang="en-US"/>
        </a:p>
      </dgm:t>
    </dgm:pt>
    <dgm:pt modelId="{1B21CA97-E4B8-3B46-9CD5-933704F16B35}" type="pres">
      <dgm:prSet presAssocID="{F839473A-A2E9-164F-B08B-92062425B337}" presName="childShape" presStyleCnt="0"/>
      <dgm:spPr/>
    </dgm:pt>
    <dgm:pt modelId="{609464EF-A4B8-0A4C-9A57-B22203CF48DD}" type="pres">
      <dgm:prSet presAssocID="{FF60AEDF-EB0B-BE41-A4C6-C108C1BEFB72}" presName="Name13" presStyleLbl="parChTrans1D2" presStyleIdx="0" presStyleCnt="7"/>
      <dgm:spPr/>
      <dgm:t>
        <a:bodyPr/>
        <a:lstStyle/>
        <a:p>
          <a:endParaRPr lang="en-US"/>
        </a:p>
      </dgm:t>
    </dgm:pt>
    <dgm:pt modelId="{DA6F13E9-7F4F-BB4D-BDB1-537B871DE135}" type="pres">
      <dgm:prSet presAssocID="{582B6375-21FE-8545-AF4A-556C6D473434}" presName="childText" presStyleLbl="bgAcc1" presStyleIdx="0" presStyleCnt="7" custScaleX="192687">
        <dgm:presLayoutVars>
          <dgm:bulletEnabled val="1"/>
        </dgm:presLayoutVars>
      </dgm:prSet>
      <dgm:spPr/>
      <dgm:t>
        <a:bodyPr/>
        <a:lstStyle/>
        <a:p>
          <a:endParaRPr lang="en-US"/>
        </a:p>
      </dgm:t>
    </dgm:pt>
    <dgm:pt modelId="{D2F9A385-62A0-8F46-BC90-ACC2B13C2A1A}" type="pres">
      <dgm:prSet presAssocID="{E755A8AE-D794-D34A-9018-2E7A8F937738}" presName="Name13" presStyleLbl="parChTrans1D2" presStyleIdx="1" presStyleCnt="7"/>
      <dgm:spPr/>
      <dgm:t>
        <a:bodyPr/>
        <a:lstStyle/>
        <a:p>
          <a:endParaRPr lang="en-US"/>
        </a:p>
      </dgm:t>
    </dgm:pt>
    <dgm:pt modelId="{99D8572B-AE4B-034C-A550-056C612DAE58}" type="pres">
      <dgm:prSet presAssocID="{3D5560DD-0510-524C-8D73-40D29C26C8D2}" presName="childText" presStyleLbl="bgAcc1" presStyleIdx="1" presStyleCnt="7" custScaleX="192687">
        <dgm:presLayoutVars>
          <dgm:bulletEnabled val="1"/>
        </dgm:presLayoutVars>
      </dgm:prSet>
      <dgm:spPr/>
      <dgm:t>
        <a:bodyPr/>
        <a:lstStyle/>
        <a:p>
          <a:endParaRPr lang="en-US"/>
        </a:p>
      </dgm:t>
    </dgm:pt>
    <dgm:pt modelId="{6B6F97F3-9E7B-584A-9D95-38B533486578}" type="pres">
      <dgm:prSet presAssocID="{F447FE0B-E05E-FC45-8404-4CAE87BD1203}" presName="Name13" presStyleLbl="parChTrans1D2" presStyleIdx="2" presStyleCnt="7"/>
      <dgm:spPr/>
      <dgm:t>
        <a:bodyPr/>
        <a:lstStyle/>
        <a:p>
          <a:endParaRPr lang="en-US"/>
        </a:p>
      </dgm:t>
    </dgm:pt>
    <dgm:pt modelId="{701D01A0-A9EB-5A45-9290-AAFD57046E77}" type="pres">
      <dgm:prSet presAssocID="{DC89B657-E856-444A-BDFE-70A1E6E82F73}" presName="childText" presStyleLbl="bgAcc1" presStyleIdx="2" presStyleCnt="7" custScaleX="192687">
        <dgm:presLayoutVars>
          <dgm:bulletEnabled val="1"/>
        </dgm:presLayoutVars>
      </dgm:prSet>
      <dgm:spPr/>
      <dgm:t>
        <a:bodyPr/>
        <a:lstStyle/>
        <a:p>
          <a:endParaRPr lang="en-US"/>
        </a:p>
      </dgm:t>
    </dgm:pt>
    <dgm:pt modelId="{DA911379-D137-CC46-84F7-458D317FBFAE}" type="pres">
      <dgm:prSet presAssocID="{4235DAA3-4BFE-C54D-A43F-994908CFD58C}" presName="Name13" presStyleLbl="parChTrans1D2" presStyleIdx="3" presStyleCnt="7"/>
      <dgm:spPr/>
      <dgm:t>
        <a:bodyPr/>
        <a:lstStyle/>
        <a:p>
          <a:endParaRPr lang="en-US"/>
        </a:p>
      </dgm:t>
    </dgm:pt>
    <dgm:pt modelId="{73BD95A5-1562-A54E-A7D7-871E9924F89E}" type="pres">
      <dgm:prSet presAssocID="{6EBBC29F-5CCC-6641-A67C-6D41C2A1C84A}" presName="childText" presStyleLbl="bgAcc1" presStyleIdx="3" presStyleCnt="7" custScaleX="192687">
        <dgm:presLayoutVars>
          <dgm:bulletEnabled val="1"/>
        </dgm:presLayoutVars>
      </dgm:prSet>
      <dgm:spPr/>
      <dgm:t>
        <a:bodyPr/>
        <a:lstStyle/>
        <a:p>
          <a:endParaRPr lang="en-US"/>
        </a:p>
      </dgm:t>
    </dgm:pt>
    <dgm:pt modelId="{FA12D736-4E99-2C47-AA8C-C6AB794E4AA2}" type="pres">
      <dgm:prSet presAssocID="{1314CD00-D8E1-B140-A297-CC505230344A}" presName="Name13" presStyleLbl="parChTrans1D2" presStyleIdx="4" presStyleCnt="7"/>
      <dgm:spPr/>
      <dgm:t>
        <a:bodyPr/>
        <a:lstStyle/>
        <a:p>
          <a:endParaRPr lang="en-US"/>
        </a:p>
      </dgm:t>
    </dgm:pt>
    <dgm:pt modelId="{BFD91FAD-41BC-0A4F-A72B-5979F5749FFD}" type="pres">
      <dgm:prSet presAssocID="{451EC36C-F3E3-124F-8C8E-AE9BD44906C4}" presName="childText" presStyleLbl="bgAcc1" presStyleIdx="4" presStyleCnt="7" custScaleX="192687">
        <dgm:presLayoutVars>
          <dgm:bulletEnabled val="1"/>
        </dgm:presLayoutVars>
      </dgm:prSet>
      <dgm:spPr/>
      <dgm:t>
        <a:bodyPr/>
        <a:lstStyle/>
        <a:p>
          <a:endParaRPr lang="en-US"/>
        </a:p>
      </dgm:t>
    </dgm:pt>
    <dgm:pt modelId="{28D23757-7C96-E14E-BB28-FCB2E9EB33D6}" type="pres">
      <dgm:prSet presAssocID="{74170DCF-91AC-B641-81DE-EC61E1CB007D}" presName="Name13" presStyleLbl="parChTrans1D2" presStyleIdx="5" presStyleCnt="7"/>
      <dgm:spPr/>
      <dgm:t>
        <a:bodyPr/>
        <a:lstStyle/>
        <a:p>
          <a:endParaRPr lang="en-US"/>
        </a:p>
      </dgm:t>
    </dgm:pt>
    <dgm:pt modelId="{9157523E-9D4F-A941-A63B-DABB0551ED92}" type="pres">
      <dgm:prSet presAssocID="{D4A4F3D7-64B7-0B49-B532-128C189177F4}" presName="childText" presStyleLbl="bgAcc1" presStyleIdx="5" presStyleCnt="7" custScaleX="192687">
        <dgm:presLayoutVars>
          <dgm:bulletEnabled val="1"/>
        </dgm:presLayoutVars>
      </dgm:prSet>
      <dgm:spPr/>
      <dgm:t>
        <a:bodyPr/>
        <a:lstStyle/>
        <a:p>
          <a:endParaRPr lang="en-US"/>
        </a:p>
      </dgm:t>
    </dgm:pt>
    <dgm:pt modelId="{C4B06EAA-70EA-CA48-84C5-A846B72B0B73}" type="pres">
      <dgm:prSet presAssocID="{1C75DEB3-675D-1B44-ADC4-FA4523ABC864}" presName="Name13" presStyleLbl="parChTrans1D2" presStyleIdx="6" presStyleCnt="7"/>
      <dgm:spPr/>
      <dgm:t>
        <a:bodyPr/>
        <a:lstStyle/>
        <a:p>
          <a:endParaRPr lang="en-US"/>
        </a:p>
      </dgm:t>
    </dgm:pt>
    <dgm:pt modelId="{0EB00906-2E99-1542-8D81-3A4074F0B574}" type="pres">
      <dgm:prSet presAssocID="{DD57FFA8-DD99-DF42-9E21-587BCA2DE9AC}" presName="childText" presStyleLbl="bgAcc1" presStyleIdx="6" presStyleCnt="7" custScaleX="192687">
        <dgm:presLayoutVars>
          <dgm:bulletEnabled val="1"/>
        </dgm:presLayoutVars>
      </dgm:prSet>
      <dgm:spPr/>
      <dgm:t>
        <a:bodyPr/>
        <a:lstStyle/>
        <a:p>
          <a:endParaRPr lang="en-US"/>
        </a:p>
      </dgm:t>
    </dgm:pt>
  </dgm:ptLst>
  <dgm:cxnLst>
    <dgm:cxn modelId="{BB3D040E-542A-EC4E-9B72-5938BEC22DED}" type="presOf" srcId="{DD57FFA8-DD99-DF42-9E21-587BCA2DE9AC}" destId="{0EB00906-2E99-1542-8D81-3A4074F0B574}" srcOrd="0" destOrd="0" presId="urn:microsoft.com/office/officeart/2005/8/layout/hierarchy3"/>
    <dgm:cxn modelId="{20260A27-91C2-6740-B224-91C802B50F7D}" srcId="{6CDB7FF2-FE2C-864E-98A3-D59B2D60B38C}" destId="{F839473A-A2E9-164F-B08B-92062425B337}" srcOrd="0" destOrd="0" parTransId="{DF146C2A-4DA7-CA44-8603-015C7333D568}" sibTransId="{520E9950-A796-994D-84B3-EB854CCA4170}"/>
    <dgm:cxn modelId="{6FA97390-C3EF-F146-8FF9-FF4D1FEA9FB6}" type="presOf" srcId="{FF60AEDF-EB0B-BE41-A4C6-C108C1BEFB72}" destId="{609464EF-A4B8-0A4C-9A57-B22203CF48DD}" srcOrd="0" destOrd="0" presId="urn:microsoft.com/office/officeart/2005/8/layout/hierarchy3"/>
    <dgm:cxn modelId="{5DBCC228-A6A8-604B-8BCB-4A0B5374D064}" srcId="{F839473A-A2E9-164F-B08B-92062425B337}" destId="{451EC36C-F3E3-124F-8C8E-AE9BD44906C4}" srcOrd="4" destOrd="0" parTransId="{1314CD00-D8E1-B140-A297-CC505230344A}" sibTransId="{61DF12E9-E432-6B47-A7FD-5F4DDF6A216D}"/>
    <dgm:cxn modelId="{63A250B4-268B-3C4D-AFE0-B57CE9E4E8C0}" type="presOf" srcId="{F839473A-A2E9-164F-B08B-92062425B337}" destId="{B1D1AF5B-1021-7D4E-ABB8-4BDCF05034C1}" srcOrd="1" destOrd="0" presId="urn:microsoft.com/office/officeart/2005/8/layout/hierarchy3"/>
    <dgm:cxn modelId="{7C8B408C-618D-1B4E-8BA0-C49F484BC30F}" type="presOf" srcId="{582B6375-21FE-8545-AF4A-556C6D473434}" destId="{DA6F13E9-7F4F-BB4D-BDB1-537B871DE135}" srcOrd="0" destOrd="0" presId="urn:microsoft.com/office/officeart/2005/8/layout/hierarchy3"/>
    <dgm:cxn modelId="{3740B049-3859-E142-8CDF-8926A8C76AF2}" type="presOf" srcId="{6EBBC29F-5CCC-6641-A67C-6D41C2A1C84A}" destId="{73BD95A5-1562-A54E-A7D7-871E9924F89E}" srcOrd="0" destOrd="0" presId="urn:microsoft.com/office/officeart/2005/8/layout/hierarchy3"/>
    <dgm:cxn modelId="{13609EE1-5A97-1E46-B83D-D237A8A43F47}" srcId="{F839473A-A2E9-164F-B08B-92062425B337}" destId="{6EBBC29F-5CCC-6641-A67C-6D41C2A1C84A}" srcOrd="3" destOrd="0" parTransId="{4235DAA3-4BFE-C54D-A43F-994908CFD58C}" sibTransId="{190A65FD-CDE8-A344-A701-64D4A2A761BF}"/>
    <dgm:cxn modelId="{A06F3306-6F09-F241-9A42-1D5118C28C45}" srcId="{F839473A-A2E9-164F-B08B-92062425B337}" destId="{3D5560DD-0510-524C-8D73-40D29C26C8D2}" srcOrd="1" destOrd="0" parTransId="{E755A8AE-D794-D34A-9018-2E7A8F937738}" sibTransId="{B4E4812E-7505-4B4A-A247-1E0D8DD58E1C}"/>
    <dgm:cxn modelId="{B9B9CB2F-91AD-5E47-9B1A-474F16105021}" type="presOf" srcId="{1314CD00-D8E1-B140-A297-CC505230344A}" destId="{FA12D736-4E99-2C47-AA8C-C6AB794E4AA2}" srcOrd="0" destOrd="0" presId="urn:microsoft.com/office/officeart/2005/8/layout/hierarchy3"/>
    <dgm:cxn modelId="{F1AE4BC5-8426-8740-8F2F-6F2195D61903}" srcId="{F839473A-A2E9-164F-B08B-92062425B337}" destId="{DD57FFA8-DD99-DF42-9E21-587BCA2DE9AC}" srcOrd="6" destOrd="0" parTransId="{1C75DEB3-675D-1B44-ADC4-FA4523ABC864}" sibTransId="{3D5AA0FF-3E88-7745-ADBF-BFDC7EA1C87C}"/>
    <dgm:cxn modelId="{30FAE21D-57FE-694C-8CE1-5F905D0A06AA}" type="presOf" srcId="{3D5560DD-0510-524C-8D73-40D29C26C8D2}" destId="{99D8572B-AE4B-034C-A550-056C612DAE58}" srcOrd="0" destOrd="0" presId="urn:microsoft.com/office/officeart/2005/8/layout/hierarchy3"/>
    <dgm:cxn modelId="{08AD3160-E0CE-B946-BA65-50ED26F376FF}" type="presOf" srcId="{D4A4F3D7-64B7-0B49-B532-128C189177F4}" destId="{9157523E-9D4F-A941-A63B-DABB0551ED92}" srcOrd="0" destOrd="0" presId="urn:microsoft.com/office/officeart/2005/8/layout/hierarchy3"/>
    <dgm:cxn modelId="{C3A96F8F-30A1-6D4A-A9B5-5DC94F6388F5}" type="presOf" srcId="{F839473A-A2E9-164F-B08B-92062425B337}" destId="{CD8F8359-7FC1-AE47-A4E4-76A1D8771311}" srcOrd="0" destOrd="0" presId="urn:microsoft.com/office/officeart/2005/8/layout/hierarchy3"/>
    <dgm:cxn modelId="{7E538D29-8625-FC4D-BF37-B0BC0AE35C2E}" type="presOf" srcId="{6CDB7FF2-FE2C-864E-98A3-D59B2D60B38C}" destId="{84618D83-D5A7-AC44-9548-A1F6F0DAF0F1}" srcOrd="0" destOrd="0" presId="urn:microsoft.com/office/officeart/2005/8/layout/hierarchy3"/>
    <dgm:cxn modelId="{4C59EF1E-0DA4-BA4D-9BEA-551E4250835A}" type="presOf" srcId="{451EC36C-F3E3-124F-8C8E-AE9BD44906C4}" destId="{BFD91FAD-41BC-0A4F-A72B-5979F5749FFD}" srcOrd="0" destOrd="0" presId="urn:microsoft.com/office/officeart/2005/8/layout/hierarchy3"/>
    <dgm:cxn modelId="{13D24B34-904B-AF43-B85B-B4C3088D981C}" srcId="{F839473A-A2E9-164F-B08B-92062425B337}" destId="{D4A4F3D7-64B7-0B49-B532-128C189177F4}" srcOrd="5" destOrd="0" parTransId="{74170DCF-91AC-B641-81DE-EC61E1CB007D}" sibTransId="{6DA9D0C2-2667-144A-A50E-2EACC0E29E7C}"/>
    <dgm:cxn modelId="{48A476E9-FE15-7049-BED1-500071E12B56}" type="presOf" srcId="{1C75DEB3-675D-1B44-ADC4-FA4523ABC864}" destId="{C4B06EAA-70EA-CA48-84C5-A846B72B0B73}" srcOrd="0" destOrd="0" presId="urn:microsoft.com/office/officeart/2005/8/layout/hierarchy3"/>
    <dgm:cxn modelId="{0EE04DB3-108E-0047-B09A-08702AA333DB}" type="presOf" srcId="{4235DAA3-4BFE-C54D-A43F-994908CFD58C}" destId="{DA911379-D137-CC46-84F7-458D317FBFAE}" srcOrd="0" destOrd="0" presId="urn:microsoft.com/office/officeart/2005/8/layout/hierarchy3"/>
    <dgm:cxn modelId="{AF40A5DC-C504-214D-BDC1-9598F4D03BC6}" type="presOf" srcId="{F447FE0B-E05E-FC45-8404-4CAE87BD1203}" destId="{6B6F97F3-9E7B-584A-9D95-38B533486578}" srcOrd="0" destOrd="0" presId="urn:microsoft.com/office/officeart/2005/8/layout/hierarchy3"/>
    <dgm:cxn modelId="{D9FA3B20-2AE7-704A-BA1D-ACC4E5B9E490}" type="presOf" srcId="{74170DCF-91AC-B641-81DE-EC61E1CB007D}" destId="{28D23757-7C96-E14E-BB28-FCB2E9EB33D6}" srcOrd="0" destOrd="0" presId="urn:microsoft.com/office/officeart/2005/8/layout/hierarchy3"/>
    <dgm:cxn modelId="{7CF16EF4-1A5C-7A48-802F-28C64F4A15BB}" type="presOf" srcId="{DC89B657-E856-444A-BDFE-70A1E6E82F73}" destId="{701D01A0-A9EB-5A45-9290-AAFD57046E77}" srcOrd="0" destOrd="0" presId="urn:microsoft.com/office/officeart/2005/8/layout/hierarchy3"/>
    <dgm:cxn modelId="{4462A735-C034-9345-92D7-2C6365AEEB9F}" srcId="{F839473A-A2E9-164F-B08B-92062425B337}" destId="{582B6375-21FE-8545-AF4A-556C6D473434}" srcOrd="0" destOrd="0" parTransId="{FF60AEDF-EB0B-BE41-A4C6-C108C1BEFB72}" sibTransId="{359F484C-BA42-2A48-A9A9-265AC35AFF06}"/>
    <dgm:cxn modelId="{E8873CBA-2AA2-734A-B33D-22C0480265D9}" srcId="{F839473A-A2E9-164F-B08B-92062425B337}" destId="{DC89B657-E856-444A-BDFE-70A1E6E82F73}" srcOrd="2" destOrd="0" parTransId="{F447FE0B-E05E-FC45-8404-4CAE87BD1203}" sibTransId="{22EC3281-0543-A540-B111-EECBFD6B23C6}"/>
    <dgm:cxn modelId="{09C4930B-C848-0243-9A57-83DF95424DF8}" type="presOf" srcId="{E755A8AE-D794-D34A-9018-2E7A8F937738}" destId="{D2F9A385-62A0-8F46-BC90-ACC2B13C2A1A}" srcOrd="0" destOrd="0" presId="urn:microsoft.com/office/officeart/2005/8/layout/hierarchy3"/>
    <dgm:cxn modelId="{60E9A5D6-FE8C-604C-83DA-899951ABF969}" type="presParOf" srcId="{84618D83-D5A7-AC44-9548-A1F6F0DAF0F1}" destId="{205FD9EB-7FAA-E64C-940A-7E1CFE66B1DE}" srcOrd="0" destOrd="0" presId="urn:microsoft.com/office/officeart/2005/8/layout/hierarchy3"/>
    <dgm:cxn modelId="{3D32991C-7F69-434F-AE78-D07C0DA64346}" type="presParOf" srcId="{205FD9EB-7FAA-E64C-940A-7E1CFE66B1DE}" destId="{CDE916F4-C1AF-254F-88B2-7E99ED5584F4}" srcOrd="0" destOrd="0" presId="urn:microsoft.com/office/officeart/2005/8/layout/hierarchy3"/>
    <dgm:cxn modelId="{175D9ACC-54A7-CB42-8AC2-91872FAA5EA4}" type="presParOf" srcId="{CDE916F4-C1AF-254F-88B2-7E99ED5584F4}" destId="{CD8F8359-7FC1-AE47-A4E4-76A1D8771311}" srcOrd="0" destOrd="0" presId="urn:microsoft.com/office/officeart/2005/8/layout/hierarchy3"/>
    <dgm:cxn modelId="{5A3C2EF6-8EB0-4341-9FB0-BAD2C40B8D84}" type="presParOf" srcId="{CDE916F4-C1AF-254F-88B2-7E99ED5584F4}" destId="{B1D1AF5B-1021-7D4E-ABB8-4BDCF05034C1}" srcOrd="1" destOrd="0" presId="urn:microsoft.com/office/officeart/2005/8/layout/hierarchy3"/>
    <dgm:cxn modelId="{38DB7478-8987-DB4B-83C1-1F24DE3AA3FE}" type="presParOf" srcId="{205FD9EB-7FAA-E64C-940A-7E1CFE66B1DE}" destId="{1B21CA97-E4B8-3B46-9CD5-933704F16B35}" srcOrd="1" destOrd="0" presId="urn:microsoft.com/office/officeart/2005/8/layout/hierarchy3"/>
    <dgm:cxn modelId="{33A71023-3A21-1243-9EA6-3E45BA0492A2}" type="presParOf" srcId="{1B21CA97-E4B8-3B46-9CD5-933704F16B35}" destId="{609464EF-A4B8-0A4C-9A57-B22203CF48DD}" srcOrd="0" destOrd="0" presId="urn:microsoft.com/office/officeart/2005/8/layout/hierarchy3"/>
    <dgm:cxn modelId="{E47FE46A-2C6D-5B49-BBDD-6FB482B87C68}" type="presParOf" srcId="{1B21CA97-E4B8-3B46-9CD5-933704F16B35}" destId="{DA6F13E9-7F4F-BB4D-BDB1-537B871DE135}" srcOrd="1" destOrd="0" presId="urn:microsoft.com/office/officeart/2005/8/layout/hierarchy3"/>
    <dgm:cxn modelId="{1C838A29-C77B-CC4C-B835-6210992754E8}" type="presParOf" srcId="{1B21CA97-E4B8-3B46-9CD5-933704F16B35}" destId="{D2F9A385-62A0-8F46-BC90-ACC2B13C2A1A}" srcOrd="2" destOrd="0" presId="urn:microsoft.com/office/officeart/2005/8/layout/hierarchy3"/>
    <dgm:cxn modelId="{E9F5EE56-A84E-E84B-8FA1-389416B55703}" type="presParOf" srcId="{1B21CA97-E4B8-3B46-9CD5-933704F16B35}" destId="{99D8572B-AE4B-034C-A550-056C612DAE58}" srcOrd="3" destOrd="0" presId="urn:microsoft.com/office/officeart/2005/8/layout/hierarchy3"/>
    <dgm:cxn modelId="{8D1DB5BF-A4AE-A442-8BB3-61FDB55F184C}" type="presParOf" srcId="{1B21CA97-E4B8-3B46-9CD5-933704F16B35}" destId="{6B6F97F3-9E7B-584A-9D95-38B533486578}" srcOrd="4" destOrd="0" presId="urn:microsoft.com/office/officeart/2005/8/layout/hierarchy3"/>
    <dgm:cxn modelId="{BD48B923-48BB-4440-9531-CF62D287EB23}" type="presParOf" srcId="{1B21CA97-E4B8-3B46-9CD5-933704F16B35}" destId="{701D01A0-A9EB-5A45-9290-AAFD57046E77}" srcOrd="5" destOrd="0" presId="urn:microsoft.com/office/officeart/2005/8/layout/hierarchy3"/>
    <dgm:cxn modelId="{0CD383B6-5FB5-8F48-BE22-FE267E5A47F4}" type="presParOf" srcId="{1B21CA97-E4B8-3B46-9CD5-933704F16B35}" destId="{DA911379-D137-CC46-84F7-458D317FBFAE}" srcOrd="6" destOrd="0" presId="urn:microsoft.com/office/officeart/2005/8/layout/hierarchy3"/>
    <dgm:cxn modelId="{E7793C85-E10B-9646-922D-4817EDDCF518}" type="presParOf" srcId="{1B21CA97-E4B8-3B46-9CD5-933704F16B35}" destId="{73BD95A5-1562-A54E-A7D7-871E9924F89E}" srcOrd="7" destOrd="0" presId="urn:microsoft.com/office/officeart/2005/8/layout/hierarchy3"/>
    <dgm:cxn modelId="{713CC18A-3CEC-6E44-8561-95942853C334}" type="presParOf" srcId="{1B21CA97-E4B8-3B46-9CD5-933704F16B35}" destId="{FA12D736-4E99-2C47-AA8C-C6AB794E4AA2}" srcOrd="8" destOrd="0" presId="urn:microsoft.com/office/officeart/2005/8/layout/hierarchy3"/>
    <dgm:cxn modelId="{D818D060-248B-664A-B5C8-929DFC47C559}" type="presParOf" srcId="{1B21CA97-E4B8-3B46-9CD5-933704F16B35}" destId="{BFD91FAD-41BC-0A4F-A72B-5979F5749FFD}" srcOrd="9" destOrd="0" presId="urn:microsoft.com/office/officeart/2005/8/layout/hierarchy3"/>
    <dgm:cxn modelId="{61ACE7ED-D613-B64E-B413-3DEF2CB85D5E}" type="presParOf" srcId="{1B21CA97-E4B8-3B46-9CD5-933704F16B35}" destId="{28D23757-7C96-E14E-BB28-FCB2E9EB33D6}" srcOrd="10" destOrd="0" presId="urn:microsoft.com/office/officeart/2005/8/layout/hierarchy3"/>
    <dgm:cxn modelId="{1FCF9B1C-67C5-3642-8347-51D5464963A7}" type="presParOf" srcId="{1B21CA97-E4B8-3B46-9CD5-933704F16B35}" destId="{9157523E-9D4F-A941-A63B-DABB0551ED92}" srcOrd="11" destOrd="0" presId="urn:microsoft.com/office/officeart/2005/8/layout/hierarchy3"/>
    <dgm:cxn modelId="{75A9288D-9F2B-DF45-B7CD-4EB09D2E6799}" type="presParOf" srcId="{1B21CA97-E4B8-3B46-9CD5-933704F16B35}" destId="{C4B06EAA-70EA-CA48-84C5-A846B72B0B73}" srcOrd="12" destOrd="0" presId="urn:microsoft.com/office/officeart/2005/8/layout/hierarchy3"/>
    <dgm:cxn modelId="{A279193A-41C3-9A4C-97C1-A5871139A86D}" type="presParOf" srcId="{1B21CA97-E4B8-3B46-9CD5-933704F16B35}" destId="{0EB00906-2E99-1542-8D81-3A4074F0B574}" srcOrd="1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CDB7FF2-FE2C-864E-98A3-D59B2D60B38C}"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US"/>
        </a:p>
      </dgm:t>
    </dgm:pt>
    <dgm:pt modelId="{F839473A-A2E9-164F-B08B-92062425B337}">
      <dgm:prSet phldrT="[Text]" custT="1"/>
      <dgm:spPr>
        <a:solidFill>
          <a:srgbClr val="3F9CBB"/>
        </a:solidFill>
      </dgm:spPr>
      <dgm:t>
        <a:bodyPr/>
        <a:lstStyle/>
        <a:p>
          <a:r>
            <a:rPr lang="en-US" sz="1800" dirty="0" smtClean="0"/>
            <a:t>Science Support Systems</a:t>
          </a:r>
          <a:endParaRPr lang="en-US" sz="1800" dirty="0"/>
        </a:p>
      </dgm:t>
    </dgm:pt>
    <dgm:pt modelId="{DF146C2A-4DA7-CA44-8603-015C7333D568}" type="parTrans" cxnId="{20260A27-91C2-6740-B224-91C802B50F7D}">
      <dgm:prSet/>
      <dgm:spPr/>
      <dgm:t>
        <a:bodyPr/>
        <a:lstStyle/>
        <a:p>
          <a:endParaRPr lang="en-US"/>
        </a:p>
      </dgm:t>
    </dgm:pt>
    <dgm:pt modelId="{520E9950-A796-994D-84B3-EB854CCA4170}" type="sibTrans" cxnId="{20260A27-91C2-6740-B224-91C802B50F7D}">
      <dgm:prSet/>
      <dgm:spPr/>
      <dgm:t>
        <a:bodyPr/>
        <a:lstStyle/>
        <a:p>
          <a:endParaRPr lang="en-US"/>
        </a:p>
      </dgm:t>
    </dgm:pt>
    <dgm:pt modelId="{DD57FFA8-DD99-DF42-9E21-587BCA2DE9AC}">
      <dgm:prSet phldrT="[Text]" custT="1"/>
      <dgm:spPr>
        <a:solidFill>
          <a:srgbClr val="FBD5B6">
            <a:alpha val="90000"/>
          </a:srgbClr>
        </a:solidFill>
        <a:ln>
          <a:noFill/>
        </a:ln>
      </dgm:spPr>
      <dgm:t>
        <a:bodyPr/>
        <a:lstStyle/>
        <a:p>
          <a:pPr>
            <a:lnSpc>
              <a:spcPct val="60000"/>
            </a:lnSpc>
          </a:pPr>
          <a:r>
            <a:rPr lang="en-US" sz="1800" dirty="0" smtClean="0">
              <a:solidFill>
                <a:srgbClr val="7F7F7F"/>
              </a:solidFill>
            </a:rPr>
            <a:t>Scientific </a:t>
          </a:r>
          <a:r>
            <a:rPr lang="en-US" sz="1800" dirty="0" err="1" smtClean="0">
              <a:solidFill>
                <a:srgbClr val="7F7F7F"/>
              </a:solidFill>
            </a:rPr>
            <a:t>Coord</a:t>
          </a:r>
          <a:r>
            <a:rPr lang="en-US" sz="1800" dirty="0" smtClean="0">
              <a:solidFill>
                <a:srgbClr val="7F7F7F"/>
              </a:solidFill>
            </a:rPr>
            <a:t>.</a:t>
          </a:r>
        </a:p>
        <a:p>
          <a:pPr>
            <a:lnSpc>
              <a:spcPct val="60000"/>
            </a:lnSpc>
          </a:pPr>
          <a:r>
            <a:rPr lang="en-US" sz="1800" dirty="0" smtClean="0">
              <a:solidFill>
                <a:srgbClr val="7F7F7F"/>
              </a:solidFill>
            </a:rPr>
            <a:t>User Office</a:t>
          </a:r>
          <a:endParaRPr lang="en-US" sz="1800" dirty="0">
            <a:solidFill>
              <a:srgbClr val="7F7F7F"/>
            </a:solidFill>
          </a:endParaRPr>
        </a:p>
      </dgm:t>
    </dgm:pt>
    <dgm:pt modelId="{1C75DEB3-675D-1B44-ADC4-FA4523ABC864}" type="parTrans" cxnId="{F1AE4BC5-8426-8740-8F2F-6F2195D61903}">
      <dgm:prSet/>
      <dgm:spPr/>
      <dgm:t>
        <a:bodyPr/>
        <a:lstStyle/>
        <a:p>
          <a:endParaRPr lang="en-US"/>
        </a:p>
      </dgm:t>
    </dgm:pt>
    <dgm:pt modelId="{3D5AA0FF-3E88-7745-ADBF-BFDC7EA1C87C}" type="sibTrans" cxnId="{F1AE4BC5-8426-8740-8F2F-6F2195D61903}">
      <dgm:prSet/>
      <dgm:spPr/>
      <dgm:t>
        <a:bodyPr/>
        <a:lstStyle/>
        <a:p>
          <a:endParaRPr lang="en-US"/>
        </a:p>
      </dgm:t>
    </dgm:pt>
    <dgm:pt modelId="{DC89B657-E856-444A-BDFE-70A1E6E82F73}">
      <dgm:prSet custT="1"/>
      <dgm:spPr>
        <a:solidFill>
          <a:srgbClr val="FF6600">
            <a:alpha val="90000"/>
          </a:srgbClr>
        </a:solidFill>
        <a:ln>
          <a:noFill/>
        </a:ln>
      </dgm:spPr>
      <dgm:t>
        <a:bodyPr/>
        <a:lstStyle/>
        <a:p>
          <a:pPr>
            <a:lnSpc>
              <a:spcPct val="60000"/>
            </a:lnSpc>
          </a:pPr>
          <a:r>
            <a:rPr lang="en-US" sz="1800" dirty="0" smtClean="0">
              <a:solidFill>
                <a:srgbClr val="FFFFFF"/>
              </a:solidFill>
            </a:rPr>
            <a:t>Temperature </a:t>
          </a:r>
        </a:p>
        <a:p>
          <a:pPr>
            <a:lnSpc>
              <a:spcPct val="60000"/>
            </a:lnSpc>
          </a:pPr>
          <a:r>
            <a:rPr lang="en-US" sz="1800" dirty="0" smtClean="0">
              <a:solidFill>
                <a:srgbClr val="FFFFFF"/>
              </a:solidFill>
            </a:rPr>
            <a:t>Field</a:t>
          </a:r>
          <a:endParaRPr lang="en-US" sz="1800" dirty="0">
            <a:solidFill>
              <a:srgbClr val="FFFFFF"/>
            </a:solidFill>
          </a:endParaRPr>
        </a:p>
      </dgm:t>
    </dgm:pt>
    <dgm:pt modelId="{F447FE0B-E05E-FC45-8404-4CAE87BD1203}" type="parTrans" cxnId="{E8873CBA-2AA2-734A-B33D-22C0480265D9}">
      <dgm:prSet/>
      <dgm:spPr/>
      <dgm:t>
        <a:bodyPr/>
        <a:lstStyle/>
        <a:p>
          <a:endParaRPr lang="en-US"/>
        </a:p>
      </dgm:t>
    </dgm:pt>
    <dgm:pt modelId="{22EC3281-0543-A540-B111-EECBFD6B23C6}" type="sibTrans" cxnId="{E8873CBA-2AA2-734A-B33D-22C0480265D9}">
      <dgm:prSet/>
      <dgm:spPr/>
      <dgm:t>
        <a:bodyPr/>
        <a:lstStyle/>
        <a:p>
          <a:endParaRPr lang="en-US"/>
        </a:p>
      </dgm:t>
    </dgm:pt>
    <dgm:pt modelId="{6EBBC29F-5CCC-6641-A67C-6D41C2A1C84A}">
      <dgm:prSet custT="1"/>
      <dgm:spPr>
        <a:solidFill>
          <a:srgbClr val="008000">
            <a:alpha val="90000"/>
          </a:srgbClr>
        </a:solidFill>
        <a:ln>
          <a:noFill/>
        </a:ln>
      </dgm:spPr>
      <dgm:t>
        <a:bodyPr/>
        <a:lstStyle/>
        <a:p>
          <a:pPr>
            <a:lnSpc>
              <a:spcPct val="60000"/>
            </a:lnSpc>
          </a:pPr>
          <a:r>
            <a:rPr lang="en-US" sz="1800" dirty="0" smtClean="0">
              <a:solidFill>
                <a:srgbClr val="FFFFFF"/>
              </a:solidFill>
            </a:rPr>
            <a:t>High Pressure </a:t>
          </a:r>
        </a:p>
        <a:p>
          <a:pPr>
            <a:lnSpc>
              <a:spcPct val="60000"/>
            </a:lnSpc>
          </a:pPr>
          <a:r>
            <a:rPr lang="en-US" sz="1800" dirty="0" smtClean="0">
              <a:solidFill>
                <a:srgbClr val="FFFFFF"/>
              </a:solidFill>
            </a:rPr>
            <a:t>Mech. Proc.</a:t>
          </a:r>
          <a:endParaRPr lang="en-US" sz="1800" dirty="0">
            <a:solidFill>
              <a:srgbClr val="FFFFFF"/>
            </a:solidFill>
          </a:endParaRPr>
        </a:p>
      </dgm:t>
    </dgm:pt>
    <dgm:pt modelId="{4235DAA3-4BFE-C54D-A43F-994908CFD58C}" type="parTrans" cxnId="{13609EE1-5A97-1E46-B83D-D237A8A43F47}">
      <dgm:prSet/>
      <dgm:spPr/>
      <dgm:t>
        <a:bodyPr/>
        <a:lstStyle/>
        <a:p>
          <a:endParaRPr lang="en-US"/>
        </a:p>
      </dgm:t>
    </dgm:pt>
    <dgm:pt modelId="{190A65FD-CDE8-A344-A701-64D4A2A761BF}" type="sibTrans" cxnId="{13609EE1-5A97-1E46-B83D-D237A8A43F47}">
      <dgm:prSet/>
      <dgm:spPr/>
      <dgm:t>
        <a:bodyPr/>
        <a:lstStyle/>
        <a:p>
          <a:endParaRPr lang="en-US"/>
        </a:p>
      </dgm:t>
    </dgm:pt>
    <dgm:pt modelId="{451EC36C-F3E3-124F-8C8E-AE9BD44906C4}">
      <dgm:prSet custT="1"/>
      <dgm:spPr>
        <a:solidFill>
          <a:schemeClr val="accent6">
            <a:lumMod val="40000"/>
            <a:lumOff val="60000"/>
            <a:alpha val="90000"/>
          </a:schemeClr>
        </a:solidFill>
        <a:ln>
          <a:noFill/>
        </a:ln>
      </dgm:spPr>
      <dgm:t>
        <a:bodyPr/>
        <a:lstStyle/>
        <a:p>
          <a:pPr>
            <a:lnSpc>
              <a:spcPct val="60000"/>
            </a:lnSpc>
          </a:pPr>
          <a:r>
            <a:rPr lang="en-US" sz="1800" dirty="0" smtClean="0"/>
            <a:t>Fluids incl. gases, </a:t>
          </a:r>
        </a:p>
        <a:p>
          <a:pPr>
            <a:lnSpc>
              <a:spcPct val="60000"/>
            </a:lnSpc>
          </a:pPr>
          <a:r>
            <a:rPr lang="en-US" sz="1800" dirty="0" smtClean="0"/>
            <a:t>vapor, </a:t>
          </a:r>
          <a:r>
            <a:rPr lang="en-US" sz="1800" dirty="0" err="1" smtClean="0"/>
            <a:t>compl</a:t>
          </a:r>
          <a:r>
            <a:rPr lang="en-US" sz="1800" dirty="0" smtClean="0"/>
            <a:t>. fl.</a:t>
          </a:r>
          <a:endParaRPr lang="en-US" sz="1800" dirty="0"/>
        </a:p>
      </dgm:t>
    </dgm:pt>
    <dgm:pt modelId="{1314CD00-D8E1-B140-A297-CC505230344A}" type="parTrans" cxnId="{5DBCC228-A6A8-604B-8BCB-4A0B5374D064}">
      <dgm:prSet/>
      <dgm:spPr/>
      <dgm:t>
        <a:bodyPr/>
        <a:lstStyle/>
        <a:p>
          <a:endParaRPr lang="en-US"/>
        </a:p>
      </dgm:t>
    </dgm:pt>
    <dgm:pt modelId="{61DF12E9-E432-6B47-A7FD-5F4DDF6A216D}" type="sibTrans" cxnId="{5DBCC228-A6A8-604B-8BCB-4A0B5374D064}">
      <dgm:prSet/>
      <dgm:spPr/>
      <dgm:t>
        <a:bodyPr/>
        <a:lstStyle/>
        <a:p>
          <a:endParaRPr lang="en-US"/>
        </a:p>
      </dgm:t>
    </dgm:pt>
    <dgm:pt modelId="{582B6375-21FE-8545-AF4A-556C6D473434}">
      <dgm:prSet custT="1"/>
      <dgm:spPr>
        <a:solidFill>
          <a:srgbClr val="CCFFCC">
            <a:alpha val="90000"/>
          </a:srgbClr>
        </a:solidFill>
        <a:ln>
          <a:noFill/>
        </a:ln>
      </dgm:spPr>
      <dgm:t>
        <a:bodyPr/>
        <a:lstStyle/>
        <a:p>
          <a:pPr>
            <a:lnSpc>
              <a:spcPct val="60000"/>
            </a:lnSpc>
          </a:pPr>
          <a:r>
            <a:rPr lang="en-US" sz="1800" dirty="0" err="1" smtClean="0">
              <a:solidFill>
                <a:srgbClr val="7F7F7F"/>
              </a:solidFill>
            </a:rPr>
            <a:t>Deuteration</a:t>
          </a:r>
          <a:r>
            <a:rPr lang="en-US" sz="1800" dirty="0" smtClean="0">
              <a:solidFill>
                <a:srgbClr val="7F7F7F"/>
              </a:solidFill>
            </a:rPr>
            <a:t> </a:t>
          </a:r>
        </a:p>
        <a:p>
          <a:pPr>
            <a:lnSpc>
              <a:spcPct val="60000"/>
            </a:lnSpc>
          </a:pPr>
          <a:r>
            <a:rPr lang="en-US" sz="1800" dirty="0" smtClean="0">
              <a:solidFill>
                <a:srgbClr val="7F7F7F"/>
              </a:solidFill>
            </a:rPr>
            <a:t>Crystallization</a:t>
          </a:r>
          <a:endParaRPr lang="en-US" sz="1800" dirty="0">
            <a:solidFill>
              <a:srgbClr val="7F7F7F"/>
            </a:solidFill>
          </a:endParaRPr>
        </a:p>
      </dgm:t>
    </dgm:pt>
    <dgm:pt modelId="{FF60AEDF-EB0B-BE41-A4C6-C108C1BEFB72}" type="parTrans" cxnId="{4462A735-C034-9345-92D7-2C6365AEEB9F}">
      <dgm:prSet/>
      <dgm:spPr/>
      <dgm:t>
        <a:bodyPr/>
        <a:lstStyle/>
        <a:p>
          <a:endParaRPr lang="en-US"/>
        </a:p>
      </dgm:t>
    </dgm:pt>
    <dgm:pt modelId="{359F484C-BA42-2A48-A9A9-265AC35AFF06}" type="sibTrans" cxnId="{4462A735-C034-9345-92D7-2C6365AEEB9F}">
      <dgm:prSet/>
      <dgm:spPr/>
      <dgm:t>
        <a:bodyPr/>
        <a:lstStyle/>
        <a:p>
          <a:endParaRPr lang="en-US"/>
        </a:p>
      </dgm:t>
    </dgm:pt>
    <dgm:pt modelId="{3D5560DD-0510-524C-8D73-40D29C26C8D2}">
      <dgm:prSet custT="1"/>
      <dgm:spPr>
        <a:solidFill>
          <a:srgbClr val="AFA988">
            <a:alpha val="90000"/>
          </a:srgbClr>
        </a:solidFill>
        <a:ln>
          <a:noFill/>
        </a:ln>
      </dgm:spPr>
      <dgm:t>
        <a:bodyPr/>
        <a:lstStyle/>
        <a:p>
          <a:pPr>
            <a:lnSpc>
              <a:spcPct val="60000"/>
            </a:lnSpc>
          </a:pPr>
          <a:r>
            <a:rPr lang="en-US" sz="1800" dirty="0" smtClean="0">
              <a:solidFill>
                <a:srgbClr val="7F7F7F"/>
              </a:solidFill>
            </a:rPr>
            <a:t>Sample handling </a:t>
          </a:r>
        </a:p>
        <a:p>
          <a:pPr>
            <a:lnSpc>
              <a:spcPct val="60000"/>
            </a:lnSpc>
          </a:pPr>
          <a:r>
            <a:rPr lang="en-US" sz="1800" dirty="0" smtClean="0">
              <a:solidFill>
                <a:srgbClr val="7F7F7F"/>
              </a:solidFill>
            </a:rPr>
            <a:t>general labs</a:t>
          </a:r>
          <a:endParaRPr lang="en-US" sz="1800" dirty="0">
            <a:solidFill>
              <a:srgbClr val="7F7F7F"/>
            </a:solidFill>
          </a:endParaRPr>
        </a:p>
      </dgm:t>
    </dgm:pt>
    <dgm:pt modelId="{E755A8AE-D794-D34A-9018-2E7A8F937738}" type="parTrans" cxnId="{A06F3306-6F09-F241-9A42-1D5118C28C45}">
      <dgm:prSet/>
      <dgm:spPr/>
      <dgm:t>
        <a:bodyPr/>
        <a:lstStyle/>
        <a:p>
          <a:endParaRPr lang="en-US"/>
        </a:p>
      </dgm:t>
    </dgm:pt>
    <dgm:pt modelId="{B4E4812E-7505-4B4A-A247-1E0D8DD58E1C}" type="sibTrans" cxnId="{A06F3306-6F09-F241-9A42-1D5118C28C45}">
      <dgm:prSet/>
      <dgm:spPr/>
      <dgm:t>
        <a:bodyPr/>
        <a:lstStyle/>
        <a:p>
          <a:endParaRPr lang="en-US"/>
        </a:p>
      </dgm:t>
    </dgm:pt>
    <dgm:pt modelId="{D4A4F3D7-64B7-0B49-B532-128C189177F4}">
      <dgm:prSet custT="1"/>
      <dgm:spPr>
        <a:solidFill>
          <a:srgbClr val="0000FF">
            <a:alpha val="90000"/>
          </a:srgbClr>
        </a:solidFill>
        <a:ln>
          <a:noFill/>
        </a:ln>
      </dgm:spPr>
      <dgm:t>
        <a:bodyPr/>
        <a:lstStyle/>
        <a:p>
          <a:pPr>
            <a:lnSpc>
              <a:spcPct val="60000"/>
            </a:lnSpc>
          </a:pPr>
          <a:r>
            <a:rPr lang="en-US" sz="1800" dirty="0" smtClean="0">
              <a:solidFill>
                <a:srgbClr val="FFFFFF"/>
              </a:solidFill>
            </a:rPr>
            <a:t>Sample </a:t>
          </a:r>
          <a:r>
            <a:rPr lang="en-US" sz="1800" dirty="0" err="1" smtClean="0">
              <a:solidFill>
                <a:srgbClr val="FFFFFF"/>
              </a:solidFill>
            </a:rPr>
            <a:t>Env</a:t>
          </a:r>
          <a:r>
            <a:rPr lang="en-US" sz="1800" dirty="0" smtClean="0">
              <a:solidFill>
                <a:srgbClr val="FFFFFF"/>
              </a:solidFill>
            </a:rPr>
            <a:t>.</a:t>
          </a:r>
        </a:p>
        <a:p>
          <a:pPr>
            <a:lnSpc>
              <a:spcPct val="60000"/>
            </a:lnSpc>
          </a:pPr>
          <a:r>
            <a:rPr lang="en-US" sz="1800" dirty="0" smtClean="0">
              <a:solidFill>
                <a:srgbClr val="FFFFFF"/>
              </a:solidFill>
            </a:rPr>
            <a:t>Syst. Integration</a:t>
          </a:r>
          <a:endParaRPr lang="en-US" sz="1800" dirty="0">
            <a:solidFill>
              <a:srgbClr val="FFFFFF"/>
            </a:solidFill>
          </a:endParaRPr>
        </a:p>
      </dgm:t>
    </dgm:pt>
    <dgm:pt modelId="{74170DCF-91AC-B641-81DE-EC61E1CB007D}" type="parTrans" cxnId="{13D24B34-904B-AF43-B85B-B4C3088D981C}">
      <dgm:prSet/>
      <dgm:spPr/>
      <dgm:t>
        <a:bodyPr/>
        <a:lstStyle/>
        <a:p>
          <a:endParaRPr lang="en-US"/>
        </a:p>
      </dgm:t>
    </dgm:pt>
    <dgm:pt modelId="{6DA9D0C2-2667-144A-A50E-2EACC0E29E7C}" type="sibTrans" cxnId="{13D24B34-904B-AF43-B85B-B4C3088D981C}">
      <dgm:prSet/>
      <dgm:spPr/>
      <dgm:t>
        <a:bodyPr/>
        <a:lstStyle/>
        <a:p>
          <a:endParaRPr lang="en-US"/>
        </a:p>
      </dgm:t>
    </dgm:pt>
    <dgm:pt modelId="{84618D83-D5A7-AC44-9548-A1F6F0DAF0F1}" type="pres">
      <dgm:prSet presAssocID="{6CDB7FF2-FE2C-864E-98A3-D59B2D60B38C}" presName="diagram" presStyleCnt="0">
        <dgm:presLayoutVars>
          <dgm:chPref val="1"/>
          <dgm:dir/>
          <dgm:animOne val="branch"/>
          <dgm:animLvl val="lvl"/>
          <dgm:resizeHandles/>
        </dgm:presLayoutVars>
      </dgm:prSet>
      <dgm:spPr/>
      <dgm:t>
        <a:bodyPr/>
        <a:lstStyle/>
        <a:p>
          <a:endParaRPr lang="en-US"/>
        </a:p>
      </dgm:t>
    </dgm:pt>
    <dgm:pt modelId="{205FD9EB-7FAA-E64C-940A-7E1CFE66B1DE}" type="pres">
      <dgm:prSet presAssocID="{F839473A-A2E9-164F-B08B-92062425B337}" presName="root" presStyleCnt="0"/>
      <dgm:spPr/>
    </dgm:pt>
    <dgm:pt modelId="{CDE916F4-C1AF-254F-88B2-7E99ED5584F4}" type="pres">
      <dgm:prSet presAssocID="{F839473A-A2E9-164F-B08B-92062425B337}" presName="rootComposite" presStyleCnt="0"/>
      <dgm:spPr/>
    </dgm:pt>
    <dgm:pt modelId="{CD8F8359-7FC1-AE47-A4E4-76A1D8771311}" type="pres">
      <dgm:prSet presAssocID="{F839473A-A2E9-164F-B08B-92062425B337}" presName="rootText" presStyleLbl="node1" presStyleIdx="0" presStyleCnt="1" custScaleX="144493"/>
      <dgm:spPr/>
      <dgm:t>
        <a:bodyPr/>
        <a:lstStyle/>
        <a:p>
          <a:endParaRPr lang="en-US"/>
        </a:p>
      </dgm:t>
    </dgm:pt>
    <dgm:pt modelId="{B1D1AF5B-1021-7D4E-ABB8-4BDCF05034C1}" type="pres">
      <dgm:prSet presAssocID="{F839473A-A2E9-164F-B08B-92062425B337}" presName="rootConnector" presStyleLbl="node1" presStyleIdx="0" presStyleCnt="1"/>
      <dgm:spPr/>
      <dgm:t>
        <a:bodyPr/>
        <a:lstStyle/>
        <a:p>
          <a:endParaRPr lang="en-US"/>
        </a:p>
      </dgm:t>
    </dgm:pt>
    <dgm:pt modelId="{1B21CA97-E4B8-3B46-9CD5-933704F16B35}" type="pres">
      <dgm:prSet presAssocID="{F839473A-A2E9-164F-B08B-92062425B337}" presName="childShape" presStyleCnt="0"/>
      <dgm:spPr/>
    </dgm:pt>
    <dgm:pt modelId="{609464EF-A4B8-0A4C-9A57-B22203CF48DD}" type="pres">
      <dgm:prSet presAssocID="{FF60AEDF-EB0B-BE41-A4C6-C108C1BEFB72}" presName="Name13" presStyleLbl="parChTrans1D2" presStyleIdx="0" presStyleCnt="7"/>
      <dgm:spPr/>
      <dgm:t>
        <a:bodyPr/>
        <a:lstStyle/>
        <a:p>
          <a:endParaRPr lang="en-US"/>
        </a:p>
      </dgm:t>
    </dgm:pt>
    <dgm:pt modelId="{DA6F13E9-7F4F-BB4D-BDB1-537B871DE135}" type="pres">
      <dgm:prSet presAssocID="{582B6375-21FE-8545-AF4A-556C6D473434}" presName="childText" presStyleLbl="bgAcc1" presStyleIdx="0" presStyleCnt="7" custScaleX="192687">
        <dgm:presLayoutVars>
          <dgm:bulletEnabled val="1"/>
        </dgm:presLayoutVars>
      </dgm:prSet>
      <dgm:spPr/>
      <dgm:t>
        <a:bodyPr/>
        <a:lstStyle/>
        <a:p>
          <a:endParaRPr lang="en-US"/>
        </a:p>
      </dgm:t>
    </dgm:pt>
    <dgm:pt modelId="{D2F9A385-62A0-8F46-BC90-ACC2B13C2A1A}" type="pres">
      <dgm:prSet presAssocID="{E755A8AE-D794-D34A-9018-2E7A8F937738}" presName="Name13" presStyleLbl="parChTrans1D2" presStyleIdx="1" presStyleCnt="7"/>
      <dgm:spPr/>
      <dgm:t>
        <a:bodyPr/>
        <a:lstStyle/>
        <a:p>
          <a:endParaRPr lang="en-US"/>
        </a:p>
      </dgm:t>
    </dgm:pt>
    <dgm:pt modelId="{99D8572B-AE4B-034C-A550-056C612DAE58}" type="pres">
      <dgm:prSet presAssocID="{3D5560DD-0510-524C-8D73-40D29C26C8D2}" presName="childText" presStyleLbl="bgAcc1" presStyleIdx="1" presStyleCnt="7" custScaleX="192687">
        <dgm:presLayoutVars>
          <dgm:bulletEnabled val="1"/>
        </dgm:presLayoutVars>
      </dgm:prSet>
      <dgm:spPr/>
      <dgm:t>
        <a:bodyPr/>
        <a:lstStyle/>
        <a:p>
          <a:endParaRPr lang="en-US"/>
        </a:p>
      </dgm:t>
    </dgm:pt>
    <dgm:pt modelId="{6B6F97F3-9E7B-584A-9D95-38B533486578}" type="pres">
      <dgm:prSet presAssocID="{F447FE0B-E05E-FC45-8404-4CAE87BD1203}" presName="Name13" presStyleLbl="parChTrans1D2" presStyleIdx="2" presStyleCnt="7"/>
      <dgm:spPr/>
      <dgm:t>
        <a:bodyPr/>
        <a:lstStyle/>
        <a:p>
          <a:endParaRPr lang="en-US"/>
        </a:p>
      </dgm:t>
    </dgm:pt>
    <dgm:pt modelId="{701D01A0-A9EB-5A45-9290-AAFD57046E77}" type="pres">
      <dgm:prSet presAssocID="{DC89B657-E856-444A-BDFE-70A1E6E82F73}" presName="childText" presStyleLbl="bgAcc1" presStyleIdx="2" presStyleCnt="7" custScaleX="192687">
        <dgm:presLayoutVars>
          <dgm:bulletEnabled val="1"/>
        </dgm:presLayoutVars>
      </dgm:prSet>
      <dgm:spPr/>
      <dgm:t>
        <a:bodyPr/>
        <a:lstStyle/>
        <a:p>
          <a:endParaRPr lang="en-US"/>
        </a:p>
      </dgm:t>
    </dgm:pt>
    <dgm:pt modelId="{DA911379-D137-CC46-84F7-458D317FBFAE}" type="pres">
      <dgm:prSet presAssocID="{4235DAA3-4BFE-C54D-A43F-994908CFD58C}" presName="Name13" presStyleLbl="parChTrans1D2" presStyleIdx="3" presStyleCnt="7"/>
      <dgm:spPr/>
      <dgm:t>
        <a:bodyPr/>
        <a:lstStyle/>
        <a:p>
          <a:endParaRPr lang="en-US"/>
        </a:p>
      </dgm:t>
    </dgm:pt>
    <dgm:pt modelId="{73BD95A5-1562-A54E-A7D7-871E9924F89E}" type="pres">
      <dgm:prSet presAssocID="{6EBBC29F-5CCC-6641-A67C-6D41C2A1C84A}" presName="childText" presStyleLbl="bgAcc1" presStyleIdx="3" presStyleCnt="7" custScaleX="192687">
        <dgm:presLayoutVars>
          <dgm:bulletEnabled val="1"/>
        </dgm:presLayoutVars>
      </dgm:prSet>
      <dgm:spPr/>
      <dgm:t>
        <a:bodyPr/>
        <a:lstStyle/>
        <a:p>
          <a:endParaRPr lang="en-US"/>
        </a:p>
      </dgm:t>
    </dgm:pt>
    <dgm:pt modelId="{FA12D736-4E99-2C47-AA8C-C6AB794E4AA2}" type="pres">
      <dgm:prSet presAssocID="{1314CD00-D8E1-B140-A297-CC505230344A}" presName="Name13" presStyleLbl="parChTrans1D2" presStyleIdx="4" presStyleCnt="7"/>
      <dgm:spPr/>
      <dgm:t>
        <a:bodyPr/>
        <a:lstStyle/>
        <a:p>
          <a:endParaRPr lang="en-US"/>
        </a:p>
      </dgm:t>
    </dgm:pt>
    <dgm:pt modelId="{BFD91FAD-41BC-0A4F-A72B-5979F5749FFD}" type="pres">
      <dgm:prSet presAssocID="{451EC36C-F3E3-124F-8C8E-AE9BD44906C4}" presName="childText" presStyleLbl="bgAcc1" presStyleIdx="4" presStyleCnt="7" custScaleX="192687">
        <dgm:presLayoutVars>
          <dgm:bulletEnabled val="1"/>
        </dgm:presLayoutVars>
      </dgm:prSet>
      <dgm:spPr/>
      <dgm:t>
        <a:bodyPr/>
        <a:lstStyle/>
        <a:p>
          <a:endParaRPr lang="en-US"/>
        </a:p>
      </dgm:t>
    </dgm:pt>
    <dgm:pt modelId="{28D23757-7C96-E14E-BB28-FCB2E9EB33D6}" type="pres">
      <dgm:prSet presAssocID="{74170DCF-91AC-B641-81DE-EC61E1CB007D}" presName="Name13" presStyleLbl="parChTrans1D2" presStyleIdx="5" presStyleCnt="7"/>
      <dgm:spPr/>
      <dgm:t>
        <a:bodyPr/>
        <a:lstStyle/>
        <a:p>
          <a:endParaRPr lang="en-US"/>
        </a:p>
      </dgm:t>
    </dgm:pt>
    <dgm:pt modelId="{9157523E-9D4F-A941-A63B-DABB0551ED92}" type="pres">
      <dgm:prSet presAssocID="{D4A4F3D7-64B7-0B49-B532-128C189177F4}" presName="childText" presStyleLbl="bgAcc1" presStyleIdx="5" presStyleCnt="7" custScaleX="192687">
        <dgm:presLayoutVars>
          <dgm:bulletEnabled val="1"/>
        </dgm:presLayoutVars>
      </dgm:prSet>
      <dgm:spPr/>
      <dgm:t>
        <a:bodyPr/>
        <a:lstStyle/>
        <a:p>
          <a:endParaRPr lang="en-US"/>
        </a:p>
      </dgm:t>
    </dgm:pt>
    <dgm:pt modelId="{C4B06EAA-70EA-CA48-84C5-A846B72B0B73}" type="pres">
      <dgm:prSet presAssocID="{1C75DEB3-675D-1B44-ADC4-FA4523ABC864}" presName="Name13" presStyleLbl="parChTrans1D2" presStyleIdx="6" presStyleCnt="7"/>
      <dgm:spPr/>
      <dgm:t>
        <a:bodyPr/>
        <a:lstStyle/>
        <a:p>
          <a:endParaRPr lang="en-US"/>
        </a:p>
      </dgm:t>
    </dgm:pt>
    <dgm:pt modelId="{0EB00906-2E99-1542-8D81-3A4074F0B574}" type="pres">
      <dgm:prSet presAssocID="{DD57FFA8-DD99-DF42-9E21-587BCA2DE9AC}" presName="childText" presStyleLbl="bgAcc1" presStyleIdx="6" presStyleCnt="7" custScaleX="192687">
        <dgm:presLayoutVars>
          <dgm:bulletEnabled val="1"/>
        </dgm:presLayoutVars>
      </dgm:prSet>
      <dgm:spPr/>
      <dgm:t>
        <a:bodyPr/>
        <a:lstStyle/>
        <a:p>
          <a:endParaRPr lang="en-US"/>
        </a:p>
      </dgm:t>
    </dgm:pt>
  </dgm:ptLst>
  <dgm:cxnLst>
    <dgm:cxn modelId="{68A6F9ED-7606-6B41-8927-A96D14C6530B}" type="presOf" srcId="{582B6375-21FE-8545-AF4A-556C6D473434}" destId="{DA6F13E9-7F4F-BB4D-BDB1-537B871DE135}" srcOrd="0" destOrd="0" presId="urn:microsoft.com/office/officeart/2005/8/layout/hierarchy3"/>
    <dgm:cxn modelId="{2D165DDD-2791-1A43-B334-7E4F6CF2F74C}" type="presOf" srcId="{4235DAA3-4BFE-C54D-A43F-994908CFD58C}" destId="{DA911379-D137-CC46-84F7-458D317FBFAE}" srcOrd="0" destOrd="0" presId="urn:microsoft.com/office/officeart/2005/8/layout/hierarchy3"/>
    <dgm:cxn modelId="{12F7A122-83BE-8E46-A191-530CA3350B33}" type="presOf" srcId="{F839473A-A2E9-164F-B08B-92062425B337}" destId="{CD8F8359-7FC1-AE47-A4E4-76A1D8771311}" srcOrd="0" destOrd="0" presId="urn:microsoft.com/office/officeart/2005/8/layout/hierarchy3"/>
    <dgm:cxn modelId="{E8873CBA-2AA2-734A-B33D-22C0480265D9}" srcId="{F839473A-A2E9-164F-B08B-92062425B337}" destId="{DC89B657-E856-444A-BDFE-70A1E6E82F73}" srcOrd="2" destOrd="0" parTransId="{F447FE0B-E05E-FC45-8404-4CAE87BD1203}" sibTransId="{22EC3281-0543-A540-B111-EECBFD6B23C6}"/>
    <dgm:cxn modelId="{5283D959-FD8B-184F-BCC3-1174CDE98BAB}" type="presOf" srcId="{F447FE0B-E05E-FC45-8404-4CAE87BD1203}" destId="{6B6F97F3-9E7B-584A-9D95-38B533486578}" srcOrd="0" destOrd="0" presId="urn:microsoft.com/office/officeart/2005/8/layout/hierarchy3"/>
    <dgm:cxn modelId="{5E094679-9D14-9541-8BAF-FB6669063D02}" type="presOf" srcId="{DD57FFA8-DD99-DF42-9E21-587BCA2DE9AC}" destId="{0EB00906-2E99-1542-8D81-3A4074F0B574}" srcOrd="0" destOrd="0" presId="urn:microsoft.com/office/officeart/2005/8/layout/hierarchy3"/>
    <dgm:cxn modelId="{C742DDDD-A446-0044-829C-8FCF324FFA8B}" type="presOf" srcId="{D4A4F3D7-64B7-0B49-B532-128C189177F4}" destId="{9157523E-9D4F-A941-A63B-DABB0551ED92}" srcOrd="0" destOrd="0" presId="urn:microsoft.com/office/officeart/2005/8/layout/hierarchy3"/>
    <dgm:cxn modelId="{FBB8C3F4-C236-004A-ACBB-CC6ABF9848FA}" type="presOf" srcId="{F839473A-A2E9-164F-B08B-92062425B337}" destId="{B1D1AF5B-1021-7D4E-ABB8-4BDCF05034C1}" srcOrd="1" destOrd="0" presId="urn:microsoft.com/office/officeart/2005/8/layout/hierarchy3"/>
    <dgm:cxn modelId="{20260A27-91C2-6740-B224-91C802B50F7D}" srcId="{6CDB7FF2-FE2C-864E-98A3-D59B2D60B38C}" destId="{F839473A-A2E9-164F-B08B-92062425B337}" srcOrd="0" destOrd="0" parTransId="{DF146C2A-4DA7-CA44-8603-015C7333D568}" sibTransId="{520E9950-A796-994D-84B3-EB854CCA4170}"/>
    <dgm:cxn modelId="{A06F3306-6F09-F241-9A42-1D5118C28C45}" srcId="{F839473A-A2E9-164F-B08B-92062425B337}" destId="{3D5560DD-0510-524C-8D73-40D29C26C8D2}" srcOrd="1" destOrd="0" parTransId="{E755A8AE-D794-D34A-9018-2E7A8F937738}" sibTransId="{B4E4812E-7505-4B4A-A247-1E0D8DD58E1C}"/>
    <dgm:cxn modelId="{AA3A9465-0237-AE47-9BD1-351C02F8F858}" type="presOf" srcId="{DC89B657-E856-444A-BDFE-70A1E6E82F73}" destId="{701D01A0-A9EB-5A45-9290-AAFD57046E77}" srcOrd="0" destOrd="0" presId="urn:microsoft.com/office/officeart/2005/8/layout/hierarchy3"/>
    <dgm:cxn modelId="{D405A1F7-B760-A448-BEFC-0102E162D6B1}" type="presOf" srcId="{6CDB7FF2-FE2C-864E-98A3-D59B2D60B38C}" destId="{84618D83-D5A7-AC44-9548-A1F6F0DAF0F1}" srcOrd="0" destOrd="0" presId="urn:microsoft.com/office/officeart/2005/8/layout/hierarchy3"/>
    <dgm:cxn modelId="{D763CD66-0C13-854B-8FB5-154E61744DF2}" type="presOf" srcId="{1C75DEB3-675D-1B44-ADC4-FA4523ABC864}" destId="{C4B06EAA-70EA-CA48-84C5-A846B72B0B73}" srcOrd="0" destOrd="0" presId="urn:microsoft.com/office/officeart/2005/8/layout/hierarchy3"/>
    <dgm:cxn modelId="{F1AE4BC5-8426-8740-8F2F-6F2195D61903}" srcId="{F839473A-A2E9-164F-B08B-92062425B337}" destId="{DD57FFA8-DD99-DF42-9E21-587BCA2DE9AC}" srcOrd="6" destOrd="0" parTransId="{1C75DEB3-675D-1B44-ADC4-FA4523ABC864}" sibTransId="{3D5AA0FF-3E88-7745-ADBF-BFDC7EA1C87C}"/>
    <dgm:cxn modelId="{13609EE1-5A97-1E46-B83D-D237A8A43F47}" srcId="{F839473A-A2E9-164F-B08B-92062425B337}" destId="{6EBBC29F-5CCC-6641-A67C-6D41C2A1C84A}" srcOrd="3" destOrd="0" parTransId="{4235DAA3-4BFE-C54D-A43F-994908CFD58C}" sibTransId="{190A65FD-CDE8-A344-A701-64D4A2A761BF}"/>
    <dgm:cxn modelId="{051194D7-0DF5-5942-AF56-0F7EEA0D98FA}" type="presOf" srcId="{451EC36C-F3E3-124F-8C8E-AE9BD44906C4}" destId="{BFD91FAD-41BC-0A4F-A72B-5979F5749FFD}" srcOrd="0" destOrd="0" presId="urn:microsoft.com/office/officeart/2005/8/layout/hierarchy3"/>
    <dgm:cxn modelId="{2F606424-9DC0-9F45-BE59-41648C016936}" type="presOf" srcId="{74170DCF-91AC-B641-81DE-EC61E1CB007D}" destId="{28D23757-7C96-E14E-BB28-FCB2E9EB33D6}" srcOrd="0" destOrd="0" presId="urn:microsoft.com/office/officeart/2005/8/layout/hierarchy3"/>
    <dgm:cxn modelId="{13D24B34-904B-AF43-B85B-B4C3088D981C}" srcId="{F839473A-A2E9-164F-B08B-92062425B337}" destId="{D4A4F3D7-64B7-0B49-B532-128C189177F4}" srcOrd="5" destOrd="0" parTransId="{74170DCF-91AC-B641-81DE-EC61E1CB007D}" sibTransId="{6DA9D0C2-2667-144A-A50E-2EACC0E29E7C}"/>
    <dgm:cxn modelId="{E7F911D8-6637-9C4B-A661-425940EC21B8}" type="presOf" srcId="{FF60AEDF-EB0B-BE41-A4C6-C108C1BEFB72}" destId="{609464EF-A4B8-0A4C-9A57-B22203CF48DD}" srcOrd="0" destOrd="0" presId="urn:microsoft.com/office/officeart/2005/8/layout/hierarchy3"/>
    <dgm:cxn modelId="{4462A735-C034-9345-92D7-2C6365AEEB9F}" srcId="{F839473A-A2E9-164F-B08B-92062425B337}" destId="{582B6375-21FE-8545-AF4A-556C6D473434}" srcOrd="0" destOrd="0" parTransId="{FF60AEDF-EB0B-BE41-A4C6-C108C1BEFB72}" sibTransId="{359F484C-BA42-2A48-A9A9-265AC35AFF06}"/>
    <dgm:cxn modelId="{E9B21056-E2BC-6349-AF6F-856F05A28CA1}" type="presOf" srcId="{1314CD00-D8E1-B140-A297-CC505230344A}" destId="{FA12D736-4E99-2C47-AA8C-C6AB794E4AA2}" srcOrd="0" destOrd="0" presId="urn:microsoft.com/office/officeart/2005/8/layout/hierarchy3"/>
    <dgm:cxn modelId="{A7B48AE7-C3E6-824A-B40B-280D0776771E}" type="presOf" srcId="{3D5560DD-0510-524C-8D73-40D29C26C8D2}" destId="{99D8572B-AE4B-034C-A550-056C612DAE58}" srcOrd="0" destOrd="0" presId="urn:microsoft.com/office/officeart/2005/8/layout/hierarchy3"/>
    <dgm:cxn modelId="{236CA776-3053-0D41-85D1-FFAD768FFB25}" type="presOf" srcId="{E755A8AE-D794-D34A-9018-2E7A8F937738}" destId="{D2F9A385-62A0-8F46-BC90-ACC2B13C2A1A}" srcOrd="0" destOrd="0" presId="urn:microsoft.com/office/officeart/2005/8/layout/hierarchy3"/>
    <dgm:cxn modelId="{5DBCC228-A6A8-604B-8BCB-4A0B5374D064}" srcId="{F839473A-A2E9-164F-B08B-92062425B337}" destId="{451EC36C-F3E3-124F-8C8E-AE9BD44906C4}" srcOrd="4" destOrd="0" parTransId="{1314CD00-D8E1-B140-A297-CC505230344A}" sibTransId="{61DF12E9-E432-6B47-A7FD-5F4DDF6A216D}"/>
    <dgm:cxn modelId="{969DC379-BCEE-4B4C-BA3F-BC17098017B9}" type="presOf" srcId="{6EBBC29F-5CCC-6641-A67C-6D41C2A1C84A}" destId="{73BD95A5-1562-A54E-A7D7-871E9924F89E}" srcOrd="0" destOrd="0" presId="urn:microsoft.com/office/officeart/2005/8/layout/hierarchy3"/>
    <dgm:cxn modelId="{DD6B695A-76A0-B047-8038-09D4F2563D22}" type="presParOf" srcId="{84618D83-D5A7-AC44-9548-A1F6F0DAF0F1}" destId="{205FD9EB-7FAA-E64C-940A-7E1CFE66B1DE}" srcOrd="0" destOrd="0" presId="urn:microsoft.com/office/officeart/2005/8/layout/hierarchy3"/>
    <dgm:cxn modelId="{CC42E8F8-CD2D-3646-80B7-91933FD610C7}" type="presParOf" srcId="{205FD9EB-7FAA-E64C-940A-7E1CFE66B1DE}" destId="{CDE916F4-C1AF-254F-88B2-7E99ED5584F4}" srcOrd="0" destOrd="0" presId="urn:microsoft.com/office/officeart/2005/8/layout/hierarchy3"/>
    <dgm:cxn modelId="{AC9FC457-4B7A-AE46-94A0-66B17A90497B}" type="presParOf" srcId="{CDE916F4-C1AF-254F-88B2-7E99ED5584F4}" destId="{CD8F8359-7FC1-AE47-A4E4-76A1D8771311}" srcOrd="0" destOrd="0" presId="urn:microsoft.com/office/officeart/2005/8/layout/hierarchy3"/>
    <dgm:cxn modelId="{AB0142AE-6777-C748-834E-F57917A43A5A}" type="presParOf" srcId="{CDE916F4-C1AF-254F-88B2-7E99ED5584F4}" destId="{B1D1AF5B-1021-7D4E-ABB8-4BDCF05034C1}" srcOrd="1" destOrd="0" presId="urn:microsoft.com/office/officeart/2005/8/layout/hierarchy3"/>
    <dgm:cxn modelId="{EF6D10E0-17CD-1744-9024-61D567FDCEB3}" type="presParOf" srcId="{205FD9EB-7FAA-E64C-940A-7E1CFE66B1DE}" destId="{1B21CA97-E4B8-3B46-9CD5-933704F16B35}" srcOrd="1" destOrd="0" presId="urn:microsoft.com/office/officeart/2005/8/layout/hierarchy3"/>
    <dgm:cxn modelId="{89DCA948-5FC8-7548-B263-0DB6BBA11F77}" type="presParOf" srcId="{1B21CA97-E4B8-3B46-9CD5-933704F16B35}" destId="{609464EF-A4B8-0A4C-9A57-B22203CF48DD}" srcOrd="0" destOrd="0" presId="urn:microsoft.com/office/officeart/2005/8/layout/hierarchy3"/>
    <dgm:cxn modelId="{DFC671DE-5144-044C-9AFC-EE350D5064A4}" type="presParOf" srcId="{1B21CA97-E4B8-3B46-9CD5-933704F16B35}" destId="{DA6F13E9-7F4F-BB4D-BDB1-537B871DE135}" srcOrd="1" destOrd="0" presId="urn:microsoft.com/office/officeart/2005/8/layout/hierarchy3"/>
    <dgm:cxn modelId="{4096E2BD-427D-7C4F-8F2D-0B221B400060}" type="presParOf" srcId="{1B21CA97-E4B8-3B46-9CD5-933704F16B35}" destId="{D2F9A385-62A0-8F46-BC90-ACC2B13C2A1A}" srcOrd="2" destOrd="0" presId="urn:microsoft.com/office/officeart/2005/8/layout/hierarchy3"/>
    <dgm:cxn modelId="{60DE9113-289E-9E48-B9CD-301F66A8CAF8}" type="presParOf" srcId="{1B21CA97-E4B8-3B46-9CD5-933704F16B35}" destId="{99D8572B-AE4B-034C-A550-056C612DAE58}" srcOrd="3" destOrd="0" presId="urn:microsoft.com/office/officeart/2005/8/layout/hierarchy3"/>
    <dgm:cxn modelId="{80DECAE5-BBAB-9E4B-AE81-340CE8A2EF57}" type="presParOf" srcId="{1B21CA97-E4B8-3B46-9CD5-933704F16B35}" destId="{6B6F97F3-9E7B-584A-9D95-38B533486578}" srcOrd="4" destOrd="0" presId="urn:microsoft.com/office/officeart/2005/8/layout/hierarchy3"/>
    <dgm:cxn modelId="{810DD4DA-1F1F-454B-9583-844C885C238B}" type="presParOf" srcId="{1B21CA97-E4B8-3B46-9CD5-933704F16B35}" destId="{701D01A0-A9EB-5A45-9290-AAFD57046E77}" srcOrd="5" destOrd="0" presId="urn:microsoft.com/office/officeart/2005/8/layout/hierarchy3"/>
    <dgm:cxn modelId="{231318FD-2882-584A-9C1C-9F5F5808C748}" type="presParOf" srcId="{1B21CA97-E4B8-3B46-9CD5-933704F16B35}" destId="{DA911379-D137-CC46-84F7-458D317FBFAE}" srcOrd="6" destOrd="0" presId="urn:microsoft.com/office/officeart/2005/8/layout/hierarchy3"/>
    <dgm:cxn modelId="{95B38B00-247F-2149-AE10-440B683D7810}" type="presParOf" srcId="{1B21CA97-E4B8-3B46-9CD5-933704F16B35}" destId="{73BD95A5-1562-A54E-A7D7-871E9924F89E}" srcOrd="7" destOrd="0" presId="urn:microsoft.com/office/officeart/2005/8/layout/hierarchy3"/>
    <dgm:cxn modelId="{31867646-2202-6742-A7FE-0BA2EC7E0F5A}" type="presParOf" srcId="{1B21CA97-E4B8-3B46-9CD5-933704F16B35}" destId="{FA12D736-4E99-2C47-AA8C-C6AB794E4AA2}" srcOrd="8" destOrd="0" presId="urn:microsoft.com/office/officeart/2005/8/layout/hierarchy3"/>
    <dgm:cxn modelId="{506C67FA-D22D-574A-9BE5-6EBE89B782EB}" type="presParOf" srcId="{1B21CA97-E4B8-3B46-9CD5-933704F16B35}" destId="{BFD91FAD-41BC-0A4F-A72B-5979F5749FFD}" srcOrd="9" destOrd="0" presId="urn:microsoft.com/office/officeart/2005/8/layout/hierarchy3"/>
    <dgm:cxn modelId="{510ECF7C-8F5B-8946-B9DD-51FEC81E48E3}" type="presParOf" srcId="{1B21CA97-E4B8-3B46-9CD5-933704F16B35}" destId="{28D23757-7C96-E14E-BB28-FCB2E9EB33D6}" srcOrd="10" destOrd="0" presId="urn:microsoft.com/office/officeart/2005/8/layout/hierarchy3"/>
    <dgm:cxn modelId="{E7179212-00AF-5542-9ACD-434BA9B584C1}" type="presParOf" srcId="{1B21CA97-E4B8-3B46-9CD5-933704F16B35}" destId="{9157523E-9D4F-A941-A63B-DABB0551ED92}" srcOrd="11" destOrd="0" presId="urn:microsoft.com/office/officeart/2005/8/layout/hierarchy3"/>
    <dgm:cxn modelId="{2619BCB0-AADD-2E45-B451-27068F1D1F39}" type="presParOf" srcId="{1B21CA97-E4B8-3B46-9CD5-933704F16B35}" destId="{C4B06EAA-70EA-CA48-84C5-A846B72B0B73}" srcOrd="12" destOrd="0" presId="urn:microsoft.com/office/officeart/2005/8/layout/hierarchy3"/>
    <dgm:cxn modelId="{5115A1DE-E6C0-5F43-AFB1-5DA832EC0249}" type="presParOf" srcId="{1B21CA97-E4B8-3B46-9CD5-933704F16B35}" destId="{0EB00906-2E99-1542-8D81-3A4074F0B574}" srcOrd="1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A607D-5F04-A74B-BBE1-CC8B6054DE9C}">
      <dsp:nvSpPr>
        <dsp:cNvPr id="0" name=""/>
        <dsp:cNvSpPr/>
      </dsp:nvSpPr>
      <dsp:spPr>
        <a:xfrm>
          <a:off x="954741" y="133680"/>
          <a:ext cx="1793015" cy="697834"/>
        </a:xfrm>
        <a:prstGeom prst="roundRect">
          <a:avLst>
            <a:gd name="adj" fmla="val 10000"/>
          </a:avLst>
        </a:prstGeom>
        <a:solidFill>
          <a:srgbClr val="0094CA">
            <a:alpha val="4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60000"/>
            </a:lnSpc>
            <a:spcBef>
              <a:spcPct val="0"/>
            </a:spcBef>
            <a:spcAft>
              <a:spcPct val="35000"/>
            </a:spcAft>
          </a:pPr>
          <a:r>
            <a:rPr lang="en-US" sz="2400" b="1" kern="1200" dirty="0" smtClean="0">
              <a:solidFill>
                <a:srgbClr val="FF0000"/>
              </a:solidFill>
            </a:rPr>
            <a:t>Neutrons</a:t>
          </a:r>
        </a:p>
      </dsp:txBody>
      <dsp:txXfrm>
        <a:off x="975180" y="154119"/>
        <a:ext cx="1752137" cy="656956"/>
      </dsp:txXfrm>
    </dsp:sp>
    <dsp:sp modelId="{73CAF769-F0C4-F148-B0D5-AF9A896156D8}">
      <dsp:nvSpPr>
        <dsp:cNvPr id="0" name=""/>
        <dsp:cNvSpPr/>
      </dsp:nvSpPr>
      <dsp:spPr>
        <a:xfrm rot="3600000">
          <a:off x="2063698" y="1358767"/>
          <a:ext cx="727827" cy="244241"/>
        </a:xfrm>
        <a:prstGeom prst="lef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136970" y="1407615"/>
        <a:ext cx="581283" cy="146545"/>
      </dsp:txXfrm>
    </dsp:sp>
    <dsp:sp modelId="{AF223169-13C2-1446-9872-8E7F02C9707D}">
      <dsp:nvSpPr>
        <dsp:cNvPr id="0" name=""/>
        <dsp:cNvSpPr/>
      </dsp:nvSpPr>
      <dsp:spPr>
        <a:xfrm>
          <a:off x="2306141" y="2130261"/>
          <a:ext cx="1395668" cy="697834"/>
        </a:xfrm>
        <a:prstGeom prst="roundRect">
          <a:avLst>
            <a:gd name="adj" fmla="val 10000"/>
          </a:avLst>
        </a:prstGeom>
        <a:solidFill>
          <a:srgbClr val="0094CA">
            <a:alpha val="4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60000"/>
            </a:lnSpc>
            <a:spcBef>
              <a:spcPct val="0"/>
            </a:spcBef>
            <a:spcAft>
              <a:spcPct val="35000"/>
            </a:spcAft>
          </a:pPr>
          <a:r>
            <a:rPr lang="en-US" sz="2400" b="1" kern="1200" dirty="0" smtClean="0">
              <a:solidFill>
                <a:srgbClr val="00FF00"/>
              </a:solidFill>
            </a:rPr>
            <a:t>User</a:t>
          </a:r>
        </a:p>
      </dsp:txBody>
      <dsp:txXfrm>
        <a:off x="2326580" y="2150700"/>
        <a:ext cx="1354790" cy="656956"/>
      </dsp:txXfrm>
    </dsp:sp>
    <dsp:sp modelId="{A624062B-6DAE-6B4C-A646-EBA1DA9772FB}">
      <dsp:nvSpPr>
        <dsp:cNvPr id="0" name=""/>
        <dsp:cNvSpPr/>
      </dsp:nvSpPr>
      <dsp:spPr>
        <a:xfrm rot="10800000">
          <a:off x="1487335" y="2357057"/>
          <a:ext cx="727827" cy="244241"/>
        </a:xfrm>
        <a:prstGeom prst="lef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10800000">
        <a:off x="1560607" y="2405905"/>
        <a:ext cx="581283" cy="146545"/>
      </dsp:txXfrm>
    </dsp:sp>
    <dsp:sp modelId="{393C1E26-3E78-5448-9434-F64A98A319C9}">
      <dsp:nvSpPr>
        <dsp:cNvPr id="0" name=""/>
        <dsp:cNvSpPr/>
      </dsp:nvSpPr>
      <dsp:spPr>
        <a:xfrm>
          <a:off x="688" y="2130261"/>
          <a:ext cx="1395668" cy="697834"/>
        </a:xfrm>
        <a:prstGeom prst="roundRect">
          <a:avLst>
            <a:gd name="adj" fmla="val 10000"/>
          </a:avLst>
        </a:prstGeom>
        <a:solidFill>
          <a:srgbClr val="0094CA">
            <a:alpha val="4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60000"/>
            </a:lnSpc>
            <a:spcBef>
              <a:spcPct val="0"/>
            </a:spcBef>
            <a:spcAft>
              <a:spcPct val="35000"/>
            </a:spcAft>
          </a:pPr>
          <a:r>
            <a:rPr lang="en-US" sz="2400" b="1" kern="1200" dirty="0" smtClean="0">
              <a:solidFill>
                <a:srgbClr val="0000FF"/>
              </a:solidFill>
            </a:rPr>
            <a:t>Science</a:t>
          </a:r>
        </a:p>
      </dsp:txBody>
      <dsp:txXfrm>
        <a:off x="21127" y="2150700"/>
        <a:ext cx="1354790" cy="656956"/>
      </dsp:txXfrm>
    </dsp:sp>
    <dsp:sp modelId="{3963159D-A814-7D47-A7E0-680C00434775}">
      <dsp:nvSpPr>
        <dsp:cNvPr id="0" name=""/>
        <dsp:cNvSpPr/>
      </dsp:nvSpPr>
      <dsp:spPr>
        <a:xfrm rot="18000000">
          <a:off x="910972" y="1358767"/>
          <a:ext cx="727827" cy="244241"/>
        </a:xfrm>
        <a:prstGeom prst="lef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984244" y="1407615"/>
        <a:ext cx="581283" cy="1465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EE417-1CDA-4E43-8D79-5E1A88D75494}">
      <dsp:nvSpPr>
        <dsp:cNvPr id="0" name=""/>
        <dsp:cNvSpPr/>
      </dsp:nvSpPr>
      <dsp:spPr>
        <a:xfrm>
          <a:off x="8925" y="0"/>
          <a:ext cx="1382749" cy="654216"/>
        </a:xfrm>
        <a:prstGeom prst="roundRect">
          <a:avLst>
            <a:gd name="adj" fmla="val 10000"/>
          </a:avLst>
        </a:prstGeom>
        <a:solidFill>
          <a:srgbClr val="0094CA">
            <a:alpha val="5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70000"/>
            </a:lnSpc>
            <a:spcBef>
              <a:spcPct val="0"/>
            </a:spcBef>
            <a:spcAft>
              <a:spcPct val="35000"/>
            </a:spcAft>
          </a:pPr>
          <a:r>
            <a:rPr lang="en-US" sz="1800" b="1" kern="1200" dirty="0" smtClean="0">
              <a:solidFill>
                <a:srgbClr val="00FF00"/>
              </a:solidFill>
            </a:rPr>
            <a:t>idea</a:t>
          </a:r>
        </a:p>
      </dsp:txBody>
      <dsp:txXfrm>
        <a:off x="28086" y="19161"/>
        <a:ext cx="1344427" cy="615894"/>
      </dsp:txXfrm>
    </dsp:sp>
    <dsp:sp modelId="{582A0272-C3EB-FF44-A270-B8DB61548883}">
      <dsp:nvSpPr>
        <dsp:cNvPr id="0" name=""/>
        <dsp:cNvSpPr/>
      </dsp:nvSpPr>
      <dsp:spPr>
        <a:xfrm>
          <a:off x="1529950" y="155647"/>
          <a:ext cx="293142" cy="342921"/>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1529950" y="224231"/>
        <a:ext cx="205199" cy="205753"/>
      </dsp:txXfrm>
    </dsp:sp>
    <dsp:sp modelId="{A63BCA1F-78C8-3F47-A3FA-0D7DF076EF7A}">
      <dsp:nvSpPr>
        <dsp:cNvPr id="0" name=""/>
        <dsp:cNvSpPr/>
      </dsp:nvSpPr>
      <dsp:spPr>
        <a:xfrm>
          <a:off x="1944775" y="0"/>
          <a:ext cx="1382749" cy="654216"/>
        </a:xfrm>
        <a:prstGeom prst="roundRect">
          <a:avLst>
            <a:gd name="adj" fmla="val 10000"/>
          </a:avLst>
        </a:prstGeom>
        <a:solidFill>
          <a:srgbClr val="0094CA">
            <a:alpha val="5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70000"/>
            </a:lnSpc>
            <a:spcBef>
              <a:spcPct val="0"/>
            </a:spcBef>
            <a:spcAft>
              <a:spcPct val="35000"/>
            </a:spcAft>
          </a:pPr>
          <a:r>
            <a:rPr lang="en-US" sz="1800" b="1" kern="1200" dirty="0" smtClean="0">
              <a:solidFill>
                <a:schemeClr val="bg1"/>
              </a:solidFill>
            </a:rPr>
            <a:t>proposal,  </a:t>
          </a:r>
        </a:p>
        <a:p>
          <a:pPr lvl="0" algn="ctr" defTabSz="800100">
            <a:lnSpc>
              <a:spcPct val="70000"/>
            </a:lnSpc>
            <a:spcBef>
              <a:spcPct val="0"/>
            </a:spcBef>
            <a:spcAft>
              <a:spcPct val="35000"/>
            </a:spcAft>
          </a:pPr>
          <a:r>
            <a:rPr lang="en-US" sz="1800" b="1" kern="1200" dirty="0" smtClean="0">
              <a:solidFill>
                <a:schemeClr val="bg1"/>
              </a:solidFill>
            </a:rPr>
            <a:t>sample, labs</a:t>
          </a:r>
          <a:endParaRPr lang="en-US" sz="1800" b="1" kern="1200" dirty="0">
            <a:solidFill>
              <a:schemeClr val="bg1"/>
            </a:solidFill>
          </a:endParaRPr>
        </a:p>
      </dsp:txBody>
      <dsp:txXfrm>
        <a:off x="1963936" y="19161"/>
        <a:ext cx="1344427" cy="615894"/>
      </dsp:txXfrm>
    </dsp:sp>
    <dsp:sp modelId="{C9E61A78-9B3B-124F-A638-253AEA8018DA}">
      <dsp:nvSpPr>
        <dsp:cNvPr id="0" name=""/>
        <dsp:cNvSpPr/>
      </dsp:nvSpPr>
      <dsp:spPr>
        <a:xfrm>
          <a:off x="3465800" y="155647"/>
          <a:ext cx="293142" cy="342921"/>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3465800" y="224231"/>
        <a:ext cx="205199" cy="205753"/>
      </dsp:txXfrm>
    </dsp:sp>
    <dsp:sp modelId="{12676404-A483-2B45-8635-6F94B2F1A831}">
      <dsp:nvSpPr>
        <dsp:cNvPr id="0" name=""/>
        <dsp:cNvSpPr/>
      </dsp:nvSpPr>
      <dsp:spPr>
        <a:xfrm>
          <a:off x="3880625" y="0"/>
          <a:ext cx="1382749" cy="654216"/>
        </a:xfrm>
        <a:prstGeom prst="roundRect">
          <a:avLst>
            <a:gd name="adj" fmla="val 10000"/>
          </a:avLst>
        </a:prstGeom>
        <a:solidFill>
          <a:srgbClr val="0094CA">
            <a:alpha val="5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70000"/>
            </a:lnSpc>
            <a:spcBef>
              <a:spcPct val="0"/>
            </a:spcBef>
            <a:spcAft>
              <a:spcPct val="35000"/>
            </a:spcAft>
          </a:pPr>
          <a:r>
            <a:rPr lang="en-US" sz="1800" kern="1200" dirty="0" smtClean="0">
              <a:solidFill>
                <a:srgbClr val="FFFFFF"/>
              </a:solidFill>
            </a:rPr>
            <a:t>experiment,</a:t>
          </a:r>
        </a:p>
        <a:p>
          <a:pPr lvl="0" algn="ctr" defTabSz="800100">
            <a:lnSpc>
              <a:spcPct val="70000"/>
            </a:lnSpc>
            <a:spcBef>
              <a:spcPct val="0"/>
            </a:spcBef>
            <a:spcAft>
              <a:spcPct val="35000"/>
            </a:spcAft>
          </a:pPr>
          <a:r>
            <a:rPr lang="en-US" sz="1800" b="1" kern="1200" dirty="0" smtClean="0">
              <a:solidFill>
                <a:srgbClr val="FFFFFF"/>
              </a:solidFill>
            </a:rPr>
            <a:t>sample </a:t>
          </a:r>
          <a:r>
            <a:rPr lang="en-US" sz="1800" b="1" kern="1200" dirty="0" err="1" smtClean="0">
              <a:solidFill>
                <a:srgbClr val="FFFFFF"/>
              </a:solidFill>
            </a:rPr>
            <a:t>env</a:t>
          </a:r>
          <a:r>
            <a:rPr lang="en-US" sz="1800" b="1" kern="1200" dirty="0" smtClean="0">
              <a:solidFill>
                <a:srgbClr val="FFFFFF"/>
              </a:solidFill>
            </a:rPr>
            <a:t>.</a:t>
          </a:r>
          <a:endParaRPr lang="en-US" sz="1800" b="1" kern="1200" dirty="0">
            <a:solidFill>
              <a:srgbClr val="000000"/>
            </a:solidFill>
          </a:endParaRPr>
        </a:p>
      </dsp:txBody>
      <dsp:txXfrm>
        <a:off x="3899786" y="19161"/>
        <a:ext cx="1344427" cy="615894"/>
      </dsp:txXfrm>
    </dsp:sp>
    <dsp:sp modelId="{1A3ABD92-260C-584C-B421-FFE2797C75BA}">
      <dsp:nvSpPr>
        <dsp:cNvPr id="0" name=""/>
        <dsp:cNvSpPr/>
      </dsp:nvSpPr>
      <dsp:spPr>
        <a:xfrm>
          <a:off x="5401649" y="155647"/>
          <a:ext cx="293142" cy="342921"/>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5401649" y="224231"/>
        <a:ext cx="205199" cy="205753"/>
      </dsp:txXfrm>
    </dsp:sp>
    <dsp:sp modelId="{32A83A85-78B2-F84C-AC68-A2ACF58EA07B}">
      <dsp:nvSpPr>
        <dsp:cNvPr id="0" name=""/>
        <dsp:cNvSpPr/>
      </dsp:nvSpPr>
      <dsp:spPr>
        <a:xfrm>
          <a:off x="5816474" y="0"/>
          <a:ext cx="1382749" cy="654216"/>
        </a:xfrm>
        <a:prstGeom prst="roundRect">
          <a:avLst>
            <a:gd name="adj" fmla="val 10000"/>
          </a:avLst>
        </a:prstGeom>
        <a:solidFill>
          <a:srgbClr val="0094CA">
            <a:alpha val="5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70000"/>
            </a:lnSpc>
            <a:spcBef>
              <a:spcPct val="0"/>
            </a:spcBef>
            <a:spcAft>
              <a:spcPct val="35000"/>
            </a:spcAft>
          </a:pPr>
          <a:r>
            <a:rPr lang="en-US" sz="1800" kern="1200" dirty="0" smtClean="0">
              <a:solidFill>
                <a:srgbClr val="FFFFFF"/>
              </a:solidFill>
            </a:rPr>
            <a:t>data,</a:t>
          </a:r>
        </a:p>
        <a:p>
          <a:pPr lvl="0" algn="ctr" defTabSz="800100">
            <a:lnSpc>
              <a:spcPct val="70000"/>
            </a:lnSpc>
            <a:spcBef>
              <a:spcPct val="0"/>
            </a:spcBef>
            <a:spcAft>
              <a:spcPct val="35000"/>
            </a:spcAft>
          </a:pPr>
          <a:r>
            <a:rPr lang="en-US" sz="1800" kern="1200" dirty="0" smtClean="0">
              <a:solidFill>
                <a:srgbClr val="FFFFFF"/>
              </a:solidFill>
            </a:rPr>
            <a:t>modeling</a:t>
          </a:r>
          <a:endParaRPr lang="en-US" sz="1800" kern="1200" dirty="0">
            <a:solidFill>
              <a:srgbClr val="FFFFFF"/>
            </a:solidFill>
          </a:endParaRPr>
        </a:p>
      </dsp:txBody>
      <dsp:txXfrm>
        <a:off x="5835635" y="19161"/>
        <a:ext cx="1344427" cy="615894"/>
      </dsp:txXfrm>
    </dsp:sp>
    <dsp:sp modelId="{E9B97229-D5BE-3540-9E37-790229A1CDC0}">
      <dsp:nvSpPr>
        <dsp:cNvPr id="0" name=""/>
        <dsp:cNvSpPr/>
      </dsp:nvSpPr>
      <dsp:spPr>
        <a:xfrm>
          <a:off x="7337499" y="155647"/>
          <a:ext cx="293142" cy="342921"/>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7337499" y="224231"/>
        <a:ext cx="205199" cy="205753"/>
      </dsp:txXfrm>
    </dsp:sp>
    <dsp:sp modelId="{A15AA19B-1E3E-4045-A1BB-4B8E906C7FD0}">
      <dsp:nvSpPr>
        <dsp:cNvPr id="0" name=""/>
        <dsp:cNvSpPr/>
      </dsp:nvSpPr>
      <dsp:spPr>
        <a:xfrm>
          <a:off x="7752324" y="0"/>
          <a:ext cx="1382749" cy="654216"/>
        </a:xfrm>
        <a:prstGeom prst="roundRect">
          <a:avLst>
            <a:gd name="adj" fmla="val 10000"/>
          </a:avLst>
        </a:prstGeom>
        <a:solidFill>
          <a:srgbClr val="0094CA">
            <a:alpha val="5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70000"/>
            </a:lnSpc>
            <a:spcBef>
              <a:spcPct val="0"/>
            </a:spcBef>
            <a:spcAft>
              <a:spcPct val="35000"/>
            </a:spcAft>
          </a:pPr>
          <a:r>
            <a:rPr lang="en-US" sz="1800" b="1" kern="1200" dirty="0" smtClean="0">
              <a:solidFill>
                <a:srgbClr val="00FF00"/>
              </a:solidFill>
            </a:rPr>
            <a:t>publication</a:t>
          </a:r>
        </a:p>
      </dsp:txBody>
      <dsp:txXfrm>
        <a:off x="7771485" y="19161"/>
        <a:ext cx="1344427" cy="6158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F8359-7FC1-AE47-A4E4-76A1D8771311}">
      <dsp:nvSpPr>
        <dsp:cNvPr id="0" name=""/>
        <dsp:cNvSpPr/>
      </dsp:nvSpPr>
      <dsp:spPr>
        <a:xfrm>
          <a:off x="32681" y="3477"/>
          <a:ext cx="1605733" cy="555644"/>
        </a:xfrm>
        <a:prstGeom prst="roundRect">
          <a:avLst>
            <a:gd name="adj" fmla="val 10000"/>
          </a:avLst>
        </a:prstGeom>
        <a:solidFill>
          <a:srgbClr val="3F9CB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Science Support Systems</a:t>
          </a:r>
          <a:endParaRPr lang="en-US" sz="1800" kern="1200" dirty="0"/>
        </a:p>
      </dsp:txBody>
      <dsp:txXfrm>
        <a:off x="48955" y="19751"/>
        <a:ext cx="1573185" cy="523096"/>
      </dsp:txXfrm>
    </dsp:sp>
    <dsp:sp modelId="{609464EF-A4B8-0A4C-9A57-B22203CF48DD}">
      <dsp:nvSpPr>
        <dsp:cNvPr id="0" name=""/>
        <dsp:cNvSpPr/>
      </dsp:nvSpPr>
      <dsp:spPr>
        <a:xfrm>
          <a:off x="193254" y="559122"/>
          <a:ext cx="160573" cy="416733"/>
        </a:xfrm>
        <a:custGeom>
          <a:avLst/>
          <a:gdLst/>
          <a:ahLst/>
          <a:cxnLst/>
          <a:rect l="0" t="0" r="0" b="0"/>
          <a:pathLst>
            <a:path>
              <a:moveTo>
                <a:pt x="0" y="0"/>
              </a:moveTo>
              <a:lnTo>
                <a:pt x="0" y="416733"/>
              </a:lnTo>
              <a:lnTo>
                <a:pt x="160573" y="41673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6F13E9-7F4F-BB4D-BDB1-537B871DE135}">
      <dsp:nvSpPr>
        <dsp:cNvPr id="0" name=""/>
        <dsp:cNvSpPr/>
      </dsp:nvSpPr>
      <dsp:spPr>
        <a:xfrm>
          <a:off x="353828" y="698033"/>
          <a:ext cx="1713046" cy="555644"/>
        </a:xfrm>
        <a:prstGeom prst="roundRect">
          <a:avLst>
            <a:gd name="adj" fmla="val 10000"/>
          </a:avLst>
        </a:prstGeom>
        <a:solidFill>
          <a:srgbClr val="CCFFCC">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err="1" smtClean="0">
              <a:solidFill>
                <a:schemeClr val="bg1">
                  <a:lumMod val="65000"/>
                </a:schemeClr>
              </a:solidFill>
            </a:rPr>
            <a:t>Deuteration</a:t>
          </a:r>
          <a:r>
            <a:rPr lang="en-US" sz="1800" kern="1200" dirty="0" smtClean="0">
              <a:solidFill>
                <a:schemeClr val="bg1">
                  <a:lumMod val="65000"/>
                </a:schemeClr>
              </a:solidFill>
            </a:rPr>
            <a:t> </a:t>
          </a:r>
        </a:p>
        <a:p>
          <a:pPr lvl="0" algn="ctr" defTabSz="800100">
            <a:lnSpc>
              <a:spcPct val="60000"/>
            </a:lnSpc>
            <a:spcBef>
              <a:spcPct val="0"/>
            </a:spcBef>
            <a:spcAft>
              <a:spcPct val="35000"/>
            </a:spcAft>
          </a:pPr>
          <a:r>
            <a:rPr lang="en-US" sz="1800" kern="1200" dirty="0" smtClean="0">
              <a:solidFill>
                <a:schemeClr val="bg1">
                  <a:lumMod val="65000"/>
                </a:schemeClr>
              </a:solidFill>
            </a:rPr>
            <a:t>Crystallization</a:t>
          </a:r>
          <a:endParaRPr lang="en-US" sz="1800" kern="1200" dirty="0">
            <a:solidFill>
              <a:schemeClr val="bg1">
                <a:lumMod val="65000"/>
              </a:schemeClr>
            </a:solidFill>
          </a:endParaRPr>
        </a:p>
      </dsp:txBody>
      <dsp:txXfrm>
        <a:off x="370102" y="714307"/>
        <a:ext cx="1680498" cy="523096"/>
      </dsp:txXfrm>
    </dsp:sp>
    <dsp:sp modelId="{D2F9A385-62A0-8F46-BC90-ACC2B13C2A1A}">
      <dsp:nvSpPr>
        <dsp:cNvPr id="0" name=""/>
        <dsp:cNvSpPr/>
      </dsp:nvSpPr>
      <dsp:spPr>
        <a:xfrm>
          <a:off x="193254" y="559122"/>
          <a:ext cx="160573" cy="1111288"/>
        </a:xfrm>
        <a:custGeom>
          <a:avLst/>
          <a:gdLst/>
          <a:ahLst/>
          <a:cxnLst/>
          <a:rect l="0" t="0" r="0" b="0"/>
          <a:pathLst>
            <a:path>
              <a:moveTo>
                <a:pt x="0" y="0"/>
              </a:moveTo>
              <a:lnTo>
                <a:pt x="0" y="1111288"/>
              </a:lnTo>
              <a:lnTo>
                <a:pt x="160573" y="11112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D8572B-AE4B-034C-A550-056C612DAE58}">
      <dsp:nvSpPr>
        <dsp:cNvPr id="0" name=""/>
        <dsp:cNvSpPr/>
      </dsp:nvSpPr>
      <dsp:spPr>
        <a:xfrm>
          <a:off x="353828" y="1392588"/>
          <a:ext cx="1713046" cy="555644"/>
        </a:xfrm>
        <a:prstGeom prst="roundRect">
          <a:avLst>
            <a:gd name="adj" fmla="val 10000"/>
          </a:avLst>
        </a:prstGeom>
        <a:solidFill>
          <a:srgbClr val="AFA98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rgbClr val="A6A6A6"/>
              </a:solidFill>
            </a:rPr>
            <a:t>Sample handling </a:t>
          </a:r>
        </a:p>
        <a:p>
          <a:pPr lvl="0" algn="ctr" defTabSz="800100">
            <a:lnSpc>
              <a:spcPct val="60000"/>
            </a:lnSpc>
            <a:spcBef>
              <a:spcPct val="0"/>
            </a:spcBef>
            <a:spcAft>
              <a:spcPct val="35000"/>
            </a:spcAft>
          </a:pPr>
          <a:r>
            <a:rPr lang="en-US" sz="1800" kern="1200" dirty="0" smtClean="0">
              <a:solidFill>
                <a:srgbClr val="A6A6A6"/>
              </a:solidFill>
            </a:rPr>
            <a:t>general labs</a:t>
          </a:r>
          <a:endParaRPr lang="en-US" sz="1800" kern="1200" dirty="0">
            <a:solidFill>
              <a:srgbClr val="A6A6A6"/>
            </a:solidFill>
          </a:endParaRPr>
        </a:p>
      </dsp:txBody>
      <dsp:txXfrm>
        <a:off x="370102" y="1408862"/>
        <a:ext cx="1680498" cy="523096"/>
      </dsp:txXfrm>
    </dsp:sp>
    <dsp:sp modelId="{6B6F97F3-9E7B-584A-9D95-38B533486578}">
      <dsp:nvSpPr>
        <dsp:cNvPr id="0" name=""/>
        <dsp:cNvSpPr/>
      </dsp:nvSpPr>
      <dsp:spPr>
        <a:xfrm>
          <a:off x="193254" y="559122"/>
          <a:ext cx="160573" cy="1805843"/>
        </a:xfrm>
        <a:custGeom>
          <a:avLst/>
          <a:gdLst/>
          <a:ahLst/>
          <a:cxnLst/>
          <a:rect l="0" t="0" r="0" b="0"/>
          <a:pathLst>
            <a:path>
              <a:moveTo>
                <a:pt x="0" y="0"/>
              </a:moveTo>
              <a:lnTo>
                <a:pt x="0" y="1805843"/>
              </a:lnTo>
              <a:lnTo>
                <a:pt x="160573" y="18058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1D01A0-A9EB-5A45-9290-AAFD57046E77}">
      <dsp:nvSpPr>
        <dsp:cNvPr id="0" name=""/>
        <dsp:cNvSpPr/>
      </dsp:nvSpPr>
      <dsp:spPr>
        <a:xfrm>
          <a:off x="353828" y="2087143"/>
          <a:ext cx="1713046" cy="555644"/>
        </a:xfrm>
        <a:prstGeom prst="roundRect">
          <a:avLst>
            <a:gd name="adj" fmla="val 10000"/>
          </a:avLst>
        </a:prstGeom>
        <a:solidFill>
          <a:srgbClr val="FF66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rgbClr val="FFFFFF"/>
              </a:solidFill>
            </a:rPr>
            <a:t>Temperature </a:t>
          </a:r>
        </a:p>
        <a:p>
          <a:pPr lvl="0" algn="ctr" defTabSz="800100">
            <a:lnSpc>
              <a:spcPct val="60000"/>
            </a:lnSpc>
            <a:spcBef>
              <a:spcPct val="0"/>
            </a:spcBef>
            <a:spcAft>
              <a:spcPct val="35000"/>
            </a:spcAft>
          </a:pPr>
          <a:r>
            <a:rPr lang="en-US" sz="1800" kern="1200" dirty="0" smtClean="0">
              <a:solidFill>
                <a:srgbClr val="FFFFFF"/>
              </a:solidFill>
            </a:rPr>
            <a:t>Field</a:t>
          </a:r>
          <a:endParaRPr lang="en-US" sz="1800" kern="1200" dirty="0">
            <a:solidFill>
              <a:srgbClr val="FFFFFF"/>
            </a:solidFill>
          </a:endParaRPr>
        </a:p>
      </dsp:txBody>
      <dsp:txXfrm>
        <a:off x="370102" y="2103417"/>
        <a:ext cx="1680498" cy="523096"/>
      </dsp:txXfrm>
    </dsp:sp>
    <dsp:sp modelId="{DA911379-D137-CC46-84F7-458D317FBFAE}">
      <dsp:nvSpPr>
        <dsp:cNvPr id="0" name=""/>
        <dsp:cNvSpPr/>
      </dsp:nvSpPr>
      <dsp:spPr>
        <a:xfrm>
          <a:off x="193254" y="559122"/>
          <a:ext cx="160573" cy="2500398"/>
        </a:xfrm>
        <a:custGeom>
          <a:avLst/>
          <a:gdLst/>
          <a:ahLst/>
          <a:cxnLst/>
          <a:rect l="0" t="0" r="0" b="0"/>
          <a:pathLst>
            <a:path>
              <a:moveTo>
                <a:pt x="0" y="0"/>
              </a:moveTo>
              <a:lnTo>
                <a:pt x="0" y="2500398"/>
              </a:lnTo>
              <a:lnTo>
                <a:pt x="160573" y="25003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BD95A5-1562-A54E-A7D7-871E9924F89E}">
      <dsp:nvSpPr>
        <dsp:cNvPr id="0" name=""/>
        <dsp:cNvSpPr/>
      </dsp:nvSpPr>
      <dsp:spPr>
        <a:xfrm>
          <a:off x="353828" y="2781699"/>
          <a:ext cx="1713046" cy="555644"/>
        </a:xfrm>
        <a:prstGeom prst="roundRect">
          <a:avLst>
            <a:gd name="adj" fmla="val 10000"/>
          </a:avLst>
        </a:prstGeom>
        <a:solidFill>
          <a:srgbClr val="0080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rgbClr val="FFFFFF"/>
              </a:solidFill>
            </a:rPr>
            <a:t>High Pressure </a:t>
          </a:r>
        </a:p>
        <a:p>
          <a:pPr lvl="0" algn="ctr" defTabSz="800100">
            <a:lnSpc>
              <a:spcPct val="60000"/>
            </a:lnSpc>
            <a:spcBef>
              <a:spcPct val="0"/>
            </a:spcBef>
            <a:spcAft>
              <a:spcPct val="35000"/>
            </a:spcAft>
          </a:pPr>
          <a:r>
            <a:rPr lang="en-US" sz="1800" kern="1200" dirty="0" smtClean="0">
              <a:solidFill>
                <a:srgbClr val="FFFFFF"/>
              </a:solidFill>
            </a:rPr>
            <a:t>Mech. Proc.</a:t>
          </a:r>
          <a:endParaRPr lang="en-US" sz="1800" kern="1200" dirty="0">
            <a:solidFill>
              <a:srgbClr val="FFFFFF"/>
            </a:solidFill>
          </a:endParaRPr>
        </a:p>
      </dsp:txBody>
      <dsp:txXfrm>
        <a:off x="370102" y="2797973"/>
        <a:ext cx="1680498" cy="523096"/>
      </dsp:txXfrm>
    </dsp:sp>
    <dsp:sp modelId="{FA12D736-4E99-2C47-AA8C-C6AB794E4AA2}">
      <dsp:nvSpPr>
        <dsp:cNvPr id="0" name=""/>
        <dsp:cNvSpPr/>
      </dsp:nvSpPr>
      <dsp:spPr>
        <a:xfrm>
          <a:off x="193254" y="559122"/>
          <a:ext cx="160573" cy="3194954"/>
        </a:xfrm>
        <a:custGeom>
          <a:avLst/>
          <a:gdLst/>
          <a:ahLst/>
          <a:cxnLst/>
          <a:rect l="0" t="0" r="0" b="0"/>
          <a:pathLst>
            <a:path>
              <a:moveTo>
                <a:pt x="0" y="0"/>
              </a:moveTo>
              <a:lnTo>
                <a:pt x="0" y="3194954"/>
              </a:lnTo>
              <a:lnTo>
                <a:pt x="160573" y="31949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D91FAD-41BC-0A4F-A72B-5979F5749FFD}">
      <dsp:nvSpPr>
        <dsp:cNvPr id="0" name=""/>
        <dsp:cNvSpPr/>
      </dsp:nvSpPr>
      <dsp:spPr>
        <a:xfrm>
          <a:off x="353828" y="3476254"/>
          <a:ext cx="1713046" cy="555644"/>
        </a:xfrm>
        <a:prstGeom prst="roundRect">
          <a:avLst>
            <a:gd name="adj" fmla="val 10000"/>
          </a:avLst>
        </a:prstGeom>
        <a:solidFill>
          <a:schemeClr val="accent6">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chemeClr val="bg1"/>
              </a:solidFill>
            </a:rPr>
            <a:t>Fluids incl. gases, </a:t>
          </a:r>
        </a:p>
        <a:p>
          <a:pPr lvl="0" algn="ctr" defTabSz="800100">
            <a:lnSpc>
              <a:spcPct val="60000"/>
            </a:lnSpc>
            <a:spcBef>
              <a:spcPct val="0"/>
            </a:spcBef>
            <a:spcAft>
              <a:spcPct val="35000"/>
            </a:spcAft>
          </a:pPr>
          <a:r>
            <a:rPr lang="en-US" sz="1800" kern="1200" dirty="0" smtClean="0">
              <a:solidFill>
                <a:schemeClr val="bg1"/>
              </a:solidFill>
            </a:rPr>
            <a:t>vapor, </a:t>
          </a:r>
          <a:r>
            <a:rPr lang="en-US" sz="1800" kern="1200" dirty="0" err="1" smtClean="0">
              <a:solidFill>
                <a:schemeClr val="bg1"/>
              </a:solidFill>
            </a:rPr>
            <a:t>compl</a:t>
          </a:r>
          <a:r>
            <a:rPr lang="en-US" sz="1800" kern="1200" dirty="0" smtClean="0">
              <a:solidFill>
                <a:schemeClr val="bg1"/>
              </a:solidFill>
            </a:rPr>
            <a:t>. fl.</a:t>
          </a:r>
          <a:endParaRPr lang="en-US" sz="1800" kern="1200" dirty="0">
            <a:solidFill>
              <a:schemeClr val="bg1"/>
            </a:solidFill>
          </a:endParaRPr>
        </a:p>
      </dsp:txBody>
      <dsp:txXfrm>
        <a:off x="370102" y="3492528"/>
        <a:ext cx="1680498" cy="523096"/>
      </dsp:txXfrm>
    </dsp:sp>
    <dsp:sp modelId="{28D23757-7C96-E14E-BB28-FCB2E9EB33D6}">
      <dsp:nvSpPr>
        <dsp:cNvPr id="0" name=""/>
        <dsp:cNvSpPr/>
      </dsp:nvSpPr>
      <dsp:spPr>
        <a:xfrm>
          <a:off x="193254" y="559122"/>
          <a:ext cx="160573" cy="3889509"/>
        </a:xfrm>
        <a:custGeom>
          <a:avLst/>
          <a:gdLst/>
          <a:ahLst/>
          <a:cxnLst/>
          <a:rect l="0" t="0" r="0" b="0"/>
          <a:pathLst>
            <a:path>
              <a:moveTo>
                <a:pt x="0" y="0"/>
              </a:moveTo>
              <a:lnTo>
                <a:pt x="0" y="3889509"/>
              </a:lnTo>
              <a:lnTo>
                <a:pt x="160573" y="38895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57523E-9D4F-A941-A63B-DABB0551ED92}">
      <dsp:nvSpPr>
        <dsp:cNvPr id="0" name=""/>
        <dsp:cNvSpPr/>
      </dsp:nvSpPr>
      <dsp:spPr>
        <a:xfrm>
          <a:off x="353828" y="4170809"/>
          <a:ext cx="1713046" cy="555644"/>
        </a:xfrm>
        <a:prstGeom prst="roundRect">
          <a:avLst>
            <a:gd name="adj" fmla="val 10000"/>
          </a:avLst>
        </a:prstGeom>
        <a:solidFill>
          <a:srgbClr val="0000FF">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rgbClr val="FFFFFF"/>
              </a:solidFill>
            </a:rPr>
            <a:t>Sample Environ.</a:t>
          </a:r>
        </a:p>
        <a:p>
          <a:pPr lvl="0" algn="ctr" defTabSz="800100">
            <a:lnSpc>
              <a:spcPct val="60000"/>
            </a:lnSpc>
            <a:spcBef>
              <a:spcPct val="0"/>
            </a:spcBef>
            <a:spcAft>
              <a:spcPct val="35000"/>
            </a:spcAft>
          </a:pPr>
          <a:r>
            <a:rPr lang="en-US" sz="1800" kern="1200" dirty="0" smtClean="0">
              <a:solidFill>
                <a:srgbClr val="FFFFFF"/>
              </a:solidFill>
            </a:rPr>
            <a:t>Syst. Integration</a:t>
          </a:r>
          <a:endParaRPr lang="en-US" sz="1800" kern="1200" dirty="0">
            <a:solidFill>
              <a:srgbClr val="FFFFFF"/>
            </a:solidFill>
          </a:endParaRPr>
        </a:p>
      </dsp:txBody>
      <dsp:txXfrm>
        <a:off x="370102" y="4187083"/>
        <a:ext cx="1680498" cy="523096"/>
      </dsp:txXfrm>
    </dsp:sp>
    <dsp:sp modelId="{C4B06EAA-70EA-CA48-84C5-A846B72B0B73}">
      <dsp:nvSpPr>
        <dsp:cNvPr id="0" name=""/>
        <dsp:cNvSpPr/>
      </dsp:nvSpPr>
      <dsp:spPr>
        <a:xfrm>
          <a:off x="193254" y="559122"/>
          <a:ext cx="160573" cy="4584064"/>
        </a:xfrm>
        <a:custGeom>
          <a:avLst/>
          <a:gdLst/>
          <a:ahLst/>
          <a:cxnLst/>
          <a:rect l="0" t="0" r="0" b="0"/>
          <a:pathLst>
            <a:path>
              <a:moveTo>
                <a:pt x="0" y="0"/>
              </a:moveTo>
              <a:lnTo>
                <a:pt x="0" y="4584064"/>
              </a:lnTo>
              <a:lnTo>
                <a:pt x="160573" y="45840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B00906-2E99-1542-8D81-3A4074F0B574}">
      <dsp:nvSpPr>
        <dsp:cNvPr id="0" name=""/>
        <dsp:cNvSpPr/>
      </dsp:nvSpPr>
      <dsp:spPr>
        <a:xfrm>
          <a:off x="353828" y="4865364"/>
          <a:ext cx="1713046" cy="555644"/>
        </a:xfrm>
        <a:prstGeom prst="roundRect">
          <a:avLst>
            <a:gd name="adj" fmla="val 10000"/>
          </a:avLst>
        </a:prstGeom>
        <a:solidFill>
          <a:srgbClr val="FBD5B6">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chemeClr val="bg1">
                  <a:lumMod val="75000"/>
                </a:schemeClr>
              </a:solidFill>
            </a:rPr>
            <a:t>Scientific </a:t>
          </a:r>
          <a:r>
            <a:rPr lang="en-US" sz="1800" kern="1200" dirty="0" err="1" smtClean="0">
              <a:solidFill>
                <a:schemeClr val="bg1">
                  <a:lumMod val="75000"/>
                </a:schemeClr>
              </a:solidFill>
            </a:rPr>
            <a:t>Coord</a:t>
          </a:r>
          <a:r>
            <a:rPr lang="en-US" sz="1800" kern="1200" dirty="0" smtClean="0">
              <a:solidFill>
                <a:schemeClr val="bg1">
                  <a:lumMod val="75000"/>
                </a:schemeClr>
              </a:solidFill>
            </a:rPr>
            <a:t>.</a:t>
          </a:r>
        </a:p>
        <a:p>
          <a:pPr lvl="0" algn="ctr" defTabSz="800100">
            <a:lnSpc>
              <a:spcPct val="60000"/>
            </a:lnSpc>
            <a:spcBef>
              <a:spcPct val="0"/>
            </a:spcBef>
            <a:spcAft>
              <a:spcPct val="35000"/>
            </a:spcAft>
          </a:pPr>
          <a:r>
            <a:rPr lang="en-US" sz="1800" kern="1200" dirty="0" smtClean="0">
              <a:solidFill>
                <a:schemeClr val="bg1">
                  <a:lumMod val="75000"/>
                </a:schemeClr>
              </a:solidFill>
            </a:rPr>
            <a:t>User Office</a:t>
          </a:r>
          <a:endParaRPr lang="en-US" sz="1800" kern="1200" dirty="0">
            <a:solidFill>
              <a:schemeClr val="bg1">
                <a:lumMod val="75000"/>
              </a:schemeClr>
            </a:solidFill>
          </a:endParaRPr>
        </a:p>
      </dsp:txBody>
      <dsp:txXfrm>
        <a:off x="370102" y="4881638"/>
        <a:ext cx="1680498" cy="5230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F8359-7FC1-AE47-A4E4-76A1D8771311}">
      <dsp:nvSpPr>
        <dsp:cNvPr id="0" name=""/>
        <dsp:cNvSpPr/>
      </dsp:nvSpPr>
      <dsp:spPr>
        <a:xfrm>
          <a:off x="32681" y="3477"/>
          <a:ext cx="1605733" cy="555644"/>
        </a:xfrm>
        <a:prstGeom prst="roundRect">
          <a:avLst>
            <a:gd name="adj" fmla="val 10000"/>
          </a:avLst>
        </a:prstGeom>
        <a:solidFill>
          <a:srgbClr val="3F9CB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Science Support Systems</a:t>
          </a:r>
          <a:endParaRPr lang="en-US" sz="1800" kern="1200" dirty="0"/>
        </a:p>
      </dsp:txBody>
      <dsp:txXfrm>
        <a:off x="48955" y="19751"/>
        <a:ext cx="1573185" cy="523096"/>
      </dsp:txXfrm>
    </dsp:sp>
    <dsp:sp modelId="{609464EF-A4B8-0A4C-9A57-B22203CF48DD}">
      <dsp:nvSpPr>
        <dsp:cNvPr id="0" name=""/>
        <dsp:cNvSpPr/>
      </dsp:nvSpPr>
      <dsp:spPr>
        <a:xfrm>
          <a:off x="193254" y="559122"/>
          <a:ext cx="160573" cy="416733"/>
        </a:xfrm>
        <a:custGeom>
          <a:avLst/>
          <a:gdLst/>
          <a:ahLst/>
          <a:cxnLst/>
          <a:rect l="0" t="0" r="0" b="0"/>
          <a:pathLst>
            <a:path>
              <a:moveTo>
                <a:pt x="0" y="0"/>
              </a:moveTo>
              <a:lnTo>
                <a:pt x="0" y="416733"/>
              </a:lnTo>
              <a:lnTo>
                <a:pt x="160573" y="41673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6F13E9-7F4F-BB4D-BDB1-537B871DE135}">
      <dsp:nvSpPr>
        <dsp:cNvPr id="0" name=""/>
        <dsp:cNvSpPr/>
      </dsp:nvSpPr>
      <dsp:spPr>
        <a:xfrm>
          <a:off x="353828" y="698033"/>
          <a:ext cx="1713046" cy="555644"/>
        </a:xfrm>
        <a:prstGeom prst="roundRect">
          <a:avLst>
            <a:gd name="adj" fmla="val 10000"/>
          </a:avLst>
        </a:prstGeom>
        <a:solidFill>
          <a:srgbClr val="CCFFCC">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err="1" smtClean="0">
              <a:solidFill>
                <a:schemeClr val="bg1">
                  <a:lumMod val="65000"/>
                </a:schemeClr>
              </a:solidFill>
            </a:rPr>
            <a:t>Deuteration</a:t>
          </a:r>
          <a:r>
            <a:rPr lang="en-US" sz="1800" kern="1200" dirty="0" smtClean="0">
              <a:solidFill>
                <a:schemeClr val="bg1">
                  <a:lumMod val="65000"/>
                </a:schemeClr>
              </a:solidFill>
            </a:rPr>
            <a:t> </a:t>
          </a:r>
        </a:p>
        <a:p>
          <a:pPr lvl="0" algn="ctr" defTabSz="800100">
            <a:lnSpc>
              <a:spcPct val="60000"/>
            </a:lnSpc>
            <a:spcBef>
              <a:spcPct val="0"/>
            </a:spcBef>
            <a:spcAft>
              <a:spcPct val="35000"/>
            </a:spcAft>
          </a:pPr>
          <a:r>
            <a:rPr lang="en-US" sz="1800" kern="1200" dirty="0" smtClean="0">
              <a:solidFill>
                <a:schemeClr val="bg1">
                  <a:lumMod val="65000"/>
                </a:schemeClr>
              </a:solidFill>
            </a:rPr>
            <a:t>Crystallization</a:t>
          </a:r>
          <a:endParaRPr lang="en-US" sz="1800" kern="1200" dirty="0">
            <a:solidFill>
              <a:schemeClr val="bg1">
                <a:lumMod val="65000"/>
              </a:schemeClr>
            </a:solidFill>
          </a:endParaRPr>
        </a:p>
      </dsp:txBody>
      <dsp:txXfrm>
        <a:off x="370102" y="714307"/>
        <a:ext cx="1680498" cy="523096"/>
      </dsp:txXfrm>
    </dsp:sp>
    <dsp:sp modelId="{D2F9A385-62A0-8F46-BC90-ACC2B13C2A1A}">
      <dsp:nvSpPr>
        <dsp:cNvPr id="0" name=""/>
        <dsp:cNvSpPr/>
      </dsp:nvSpPr>
      <dsp:spPr>
        <a:xfrm>
          <a:off x="193254" y="559122"/>
          <a:ext cx="160573" cy="1111288"/>
        </a:xfrm>
        <a:custGeom>
          <a:avLst/>
          <a:gdLst/>
          <a:ahLst/>
          <a:cxnLst/>
          <a:rect l="0" t="0" r="0" b="0"/>
          <a:pathLst>
            <a:path>
              <a:moveTo>
                <a:pt x="0" y="0"/>
              </a:moveTo>
              <a:lnTo>
                <a:pt x="0" y="1111288"/>
              </a:lnTo>
              <a:lnTo>
                <a:pt x="160573" y="11112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D8572B-AE4B-034C-A550-056C612DAE58}">
      <dsp:nvSpPr>
        <dsp:cNvPr id="0" name=""/>
        <dsp:cNvSpPr/>
      </dsp:nvSpPr>
      <dsp:spPr>
        <a:xfrm>
          <a:off x="353828" y="1392588"/>
          <a:ext cx="1713046" cy="555644"/>
        </a:xfrm>
        <a:prstGeom prst="roundRect">
          <a:avLst>
            <a:gd name="adj" fmla="val 10000"/>
          </a:avLst>
        </a:prstGeom>
        <a:solidFill>
          <a:srgbClr val="AFA98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rgbClr val="A6A6A6"/>
              </a:solidFill>
            </a:rPr>
            <a:t>Sample handling </a:t>
          </a:r>
        </a:p>
        <a:p>
          <a:pPr lvl="0" algn="ctr" defTabSz="800100">
            <a:lnSpc>
              <a:spcPct val="60000"/>
            </a:lnSpc>
            <a:spcBef>
              <a:spcPct val="0"/>
            </a:spcBef>
            <a:spcAft>
              <a:spcPct val="35000"/>
            </a:spcAft>
          </a:pPr>
          <a:r>
            <a:rPr lang="en-US" sz="1800" kern="1200" dirty="0" smtClean="0">
              <a:solidFill>
                <a:srgbClr val="A6A6A6"/>
              </a:solidFill>
            </a:rPr>
            <a:t>general labs</a:t>
          </a:r>
          <a:endParaRPr lang="en-US" sz="1800" kern="1200" dirty="0">
            <a:solidFill>
              <a:srgbClr val="A6A6A6"/>
            </a:solidFill>
          </a:endParaRPr>
        </a:p>
      </dsp:txBody>
      <dsp:txXfrm>
        <a:off x="370102" y="1408862"/>
        <a:ext cx="1680498" cy="523096"/>
      </dsp:txXfrm>
    </dsp:sp>
    <dsp:sp modelId="{6B6F97F3-9E7B-584A-9D95-38B533486578}">
      <dsp:nvSpPr>
        <dsp:cNvPr id="0" name=""/>
        <dsp:cNvSpPr/>
      </dsp:nvSpPr>
      <dsp:spPr>
        <a:xfrm>
          <a:off x="193254" y="559122"/>
          <a:ext cx="160573" cy="1805843"/>
        </a:xfrm>
        <a:custGeom>
          <a:avLst/>
          <a:gdLst/>
          <a:ahLst/>
          <a:cxnLst/>
          <a:rect l="0" t="0" r="0" b="0"/>
          <a:pathLst>
            <a:path>
              <a:moveTo>
                <a:pt x="0" y="0"/>
              </a:moveTo>
              <a:lnTo>
                <a:pt x="0" y="1805843"/>
              </a:lnTo>
              <a:lnTo>
                <a:pt x="160573" y="18058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1D01A0-A9EB-5A45-9290-AAFD57046E77}">
      <dsp:nvSpPr>
        <dsp:cNvPr id="0" name=""/>
        <dsp:cNvSpPr/>
      </dsp:nvSpPr>
      <dsp:spPr>
        <a:xfrm>
          <a:off x="353828" y="2087143"/>
          <a:ext cx="1713046" cy="555644"/>
        </a:xfrm>
        <a:prstGeom prst="roundRect">
          <a:avLst>
            <a:gd name="adj" fmla="val 10000"/>
          </a:avLst>
        </a:prstGeom>
        <a:solidFill>
          <a:srgbClr val="FF66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rgbClr val="FFFFFF"/>
              </a:solidFill>
            </a:rPr>
            <a:t>Temperature </a:t>
          </a:r>
        </a:p>
        <a:p>
          <a:pPr lvl="0" algn="ctr" defTabSz="800100">
            <a:lnSpc>
              <a:spcPct val="60000"/>
            </a:lnSpc>
            <a:spcBef>
              <a:spcPct val="0"/>
            </a:spcBef>
            <a:spcAft>
              <a:spcPct val="35000"/>
            </a:spcAft>
          </a:pPr>
          <a:r>
            <a:rPr lang="en-US" sz="1800" kern="1200" dirty="0" smtClean="0">
              <a:solidFill>
                <a:srgbClr val="FFFFFF"/>
              </a:solidFill>
            </a:rPr>
            <a:t>Field</a:t>
          </a:r>
          <a:endParaRPr lang="en-US" sz="1800" kern="1200" dirty="0">
            <a:solidFill>
              <a:srgbClr val="FFFFFF"/>
            </a:solidFill>
          </a:endParaRPr>
        </a:p>
      </dsp:txBody>
      <dsp:txXfrm>
        <a:off x="370102" y="2103417"/>
        <a:ext cx="1680498" cy="523096"/>
      </dsp:txXfrm>
    </dsp:sp>
    <dsp:sp modelId="{DA911379-D137-CC46-84F7-458D317FBFAE}">
      <dsp:nvSpPr>
        <dsp:cNvPr id="0" name=""/>
        <dsp:cNvSpPr/>
      </dsp:nvSpPr>
      <dsp:spPr>
        <a:xfrm>
          <a:off x="193254" y="559122"/>
          <a:ext cx="160573" cy="2500398"/>
        </a:xfrm>
        <a:custGeom>
          <a:avLst/>
          <a:gdLst/>
          <a:ahLst/>
          <a:cxnLst/>
          <a:rect l="0" t="0" r="0" b="0"/>
          <a:pathLst>
            <a:path>
              <a:moveTo>
                <a:pt x="0" y="0"/>
              </a:moveTo>
              <a:lnTo>
                <a:pt x="0" y="2500398"/>
              </a:lnTo>
              <a:lnTo>
                <a:pt x="160573" y="25003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BD95A5-1562-A54E-A7D7-871E9924F89E}">
      <dsp:nvSpPr>
        <dsp:cNvPr id="0" name=""/>
        <dsp:cNvSpPr/>
      </dsp:nvSpPr>
      <dsp:spPr>
        <a:xfrm>
          <a:off x="353828" y="2781699"/>
          <a:ext cx="1713046" cy="555644"/>
        </a:xfrm>
        <a:prstGeom prst="roundRect">
          <a:avLst>
            <a:gd name="adj" fmla="val 10000"/>
          </a:avLst>
        </a:prstGeom>
        <a:solidFill>
          <a:srgbClr val="0080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rgbClr val="FFFFFF"/>
              </a:solidFill>
            </a:rPr>
            <a:t>High Pressure </a:t>
          </a:r>
        </a:p>
        <a:p>
          <a:pPr lvl="0" algn="ctr" defTabSz="800100">
            <a:lnSpc>
              <a:spcPct val="60000"/>
            </a:lnSpc>
            <a:spcBef>
              <a:spcPct val="0"/>
            </a:spcBef>
            <a:spcAft>
              <a:spcPct val="35000"/>
            </a:spcAft>
          </a:pPr>
          <a:r>
            <a:rPr lang="en-US" sz="1800" kern="1200" dirty="0" smtClean="0">
              <a:solidFill>
                <a:srgbClr val="FFFFFF"/>
              </a:solidFill>
            </a:rPr>
            <a:t>Mech. Proc.</a:t>
          </a:r>
          <a:endParaRPr lang="en-US" sz="1800" kern="1200" dirty="0">
            <a:solidFill>
              <a:srgbClr val="FFFFFF"/>
            </a:solidFill>
          </a:endParaRPr>
        </a:p>
      </dsp:txBody>
      <dsp:txXfrm>
        <a:off x="370102" y="2797973"/>
        <a:ext cx="1680498" cy="523096"/>
      </dsp:txXfrm>
    </dsp:sp>
    <dsp:sp modelId="{FA12D736-4E99-2C47-AA8C-C6AB794E4AA2}">
      <dsp:nvSpPr>
        <dsp:cNvPr id="0" name=""/>
        <dsp:cNvSpPr/>
      </dsp:nvSpPr>
      <dsp:spPr>
        <a:xfrm>
          <a:off x="193254" y="559122"/>
          <a:ext cx="160573" cy="3194954"/>
        </a:xfrm>
        <a:custGeom>
          <a:avLst/>
          <a:gdLst/>
          <a:ahLst/>
          <a:cxnLst/>
          <a:rect l="0" t="0" r="0" b="0"/>
          <a:pathLst>
            <a:path>
              <a:moveTo>
                <a:pt x="0" y="0"/>
              </a:moveTo>
              <a:lnTo>
                <a:pt x="0" y="3194954"/>
              </a:lnTo>
              <a:lnTo>
                <a:pt x="160573" y="31949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D91FAD-41BC-0A4F-A72B-5979F5749FFD}">
      <dsp:nvSpPr>
        <dsp:cNvPr id="0" name=""/>
        <dsp:cNvSpPr/>
      </dsp:nvSpPr>
      <dsp:spPr>
        <a:xfrm>
          <a:off x="353828" y="3476254"/>
          <a:ext cx="1713046" cy="555644"/>
        </a:xfrm>
        <a:prstGeom prst="roundRect">
          <a:avLst>
            <a:gd name="adj" fmla="val 10000"/>
          </a:avLst>
        </a:prstGeom>
        <a:solidFill>
          <a:schemeClr val="accent6">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chemeClr val="bg1"/>
              </a:solidFill>
            </a:rPr>
            <a:t>Fluids incl. gases, </a:t>
          </a:r>
        </a:p>
        <a:p>
          <a:pPr lvl="0" algn="ctr" defTabSz="800100">
            <a:lnSpc>
              <a:spcPct val="60000"/>
            </a:lnSpc>
            <a:spcBef>
              <a:spcPct val="0"/>
            </a:spcBef>
            <a:spcAft>
              <a:spcPct val="35000"/>
            </a:spcAft>
          </a:pPr>
          <a:r>
            <a:rPr lang="en-US" sz="1800" kern="1200" dirty="0" smtClean="0">
              <a:solidFill>
                <a:schemeClr val="bg1"/>
              </a:solidFill>
            </a:rPr>
            <a:t>vapor, </a:t>
          </a:r>
          <a:r>
            <a:rPr lang="en-US" sz="1800" kern="1200" dirty="0" err="1" smtClean="0">
              <a:solidFill>
                <a:schemeClr val="bg1"/>
              </a:solidFill>
            </a:rPr>
            <a:t>compl</a:t>
          </a:r>
          <a:r>
            <a:rPr lang="en-US" sz="1800" kern="1200" dirty="0" smtClean="0">
              <a:solidFill>
                <a:schemeClr val="bg1"/>
              </a:solidFill>
            </a:rPr>
            <a:t>. fl.</a:t>
          </a:r>
          <a:endParaRPr lang="en-US" sz="1800" kern="1200" dirty="0">
            <a:solidFill>
              <a:schemeClr val="bg1"/>
            </a:solidFill>
          </a:endParaRPr>
        </a:p>
      </dsp:txBody>
      <dsp:txXfrm>
        <a:off x="370102" y="3492528"/>
        <a:ext cx="1680498" cy="523096"/>
      </dsp:txXfrm>
    </dsp:sp>
    <dsp:sp modelId="{28D23757-7C96-E14E-BB28-FCB2E9EB33D6}">
      <dsp:nvSpPr>
        <dsp:cNvPr id="0" name=""/>
        <dsp:cNvSpPr/>
      </dsp:nvSpPr>
      <dsp:spPr>
        <a:xfrm>
          <a:off x="193254" y="559122"/>
          <a:ext cx="160573" cy="3889509"/>
        </a:xfrm>
        <a:custGeom>
          <a:avLst/>
          <a:gdLst/>
          <a:ahLst/>
          <a:cxnLst/>
          <a:rect l="0" t="0" r="0" b="0"/>
          <a:pathLst>
            <a:path>
              <a:moveTo>
                <a:pt x="0" y="0"/>
              </a:moveTo>
              <a:lnTo>
                <a:pt x="0" y="3889509"/>
              </a:lnTo>
              <a:lnTo>
                <a:pt x="160573" y="38895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57523E-9D4F-A941-A63B-DABB0551ED92}">
      <dsp:nvSpPr>
        <dsp:cNvPr id="0" name=""/>
        <dsp:cNvSpPr/>
      </dsp:nvSpPr>
      <dsp:spPr>
        <a:xfrm>
          <a:off x="353828" y="4170809"/>
          <a:ext cx="1713046" cy="555644"/>
        </a:xfrm>
        <a:prstGeom prst="roundRect">
          <a:avLst>
            <a:gd name="adj" fmla="val 10000"/>
          </a:avLst>
        </a:prstGeom>
        <a:solidFill>
          <a:srgbClr val="0000FF">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rgbClr val="FFFFFF"/>
              </a:solidFill>
            </a:rPr>
            <a:t>Sample Environ.</a:t>
          </a:r>
        </a:p>
        <a:p>
          <a:pPr lvl="0" algn="ctr" defTabSz="800100">
            <a:lnSpc>
              <a:spcPct val="60000"/>
            </a:lnSpc>
            <a:spcBef>
              <a:spcPct val="0"/>
            </a:spcBef>
            <a:spcAft>
              <a:spcPct val="35000"/>
            </a:spcAft>
          </a:pPr>
          <a:r>
            <a:rPr lang="en-US" sz="1800" kern="1200" dirty="0" smtClean="0">
              <a:solidFill>
                <a:srgbClr val="FFFFFF"/>
              </a:solidFill>
            </a:rPr>
            <a:t>Syst. Integration</a:t>
          </a:r>
          <a:endParaRPr lang="en-US" sz="1800" kern="1200" dirty="0">
            <a:solidFill>
              <a:srgbClr val="FFFFFF"/>
            </a:solidFill>
          </a:endParaRPr>
        </a:p>
      </dsp:txBody>
      <dsp:txXfrm>
        <a:off x="370102" y="4187083"/>
        <a:ext cx="1680498" cy="523096"/>
      </dsp:txXfrm>
    </dsp:sp>
    <dsp:sp modelId="{C4B06EAA-70EA-CA48-84C5-A846B72B0B73}">
      <dsp:nvSpPr>
        <dsp:cNvPr id="0" name=""/>
        <dsp:cNvSpPr/>
      </dsp:nvSpPr>
      <dsp:spPr>
        <a:xfrm>
          <a:off x="193254" y="559122"/>
          <a:ext cx="160573" cy="4584064"/>
        </a:xfrm>
        <a:custGeom>
          <a:avLst/>
          <a:gdLst/>
          <a:ahLst/>
          <a:cxnLst/>
          <a:rect l="0" t="0" r="0" b="0"/>
          <a:pathLst>
            <a:path>
              <a:moveTo>
                <a:pt x="0" y="0"/>
              </a:moveTo>
              <a:lnTo>
                <a:pt x="0" y="4584064"/>
              </a:lnTo>
              <a:lnTo>
                <a:pt x="160573" y="45840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B00906-2E99-1542-8D81-3A4074F0B574}">
      <dsp:nvSpPr>
        <dsp:cNvPr id="0" name=""/>
        <dsp:cNvSpPr/>
      </dsp:nvSpPr>
      <dsp:spPr>
        <a:xfrm>
          <a:off x="353828" y="4865364"/>
          <a:ext cx="1713046" cy="555644"/>
        </a:xfrm>
        <a:prstGeom prst="roundRect">
          <a:avLst>
            <a:gd name="adj" fmla="val 10000"/>
          </a:avLst>
        </a:prstGeom>
        <a:solidFill>
          <a:srgbClr val="FBD5B6">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chemeClr val="bg1">
                  <a:lumMod val="75000"/>
                </a:schemeClr>
              </a:solidFill>
            </a:rPr>
            <a:t>Scientific </a:t>
          </a:r>
          <a:r>
            <a:rPr lang="en-US" sz="1800" kern="1200" dirty="0" err="1" smtClean="0">
              <a:solidFill>
                <a:schemeClr val="bg1">
                  <a:lumMod val="75000"/>
                </a:schemeClr>
              </a:solidFill>
            </a:rPr>
            <a:t>Coord</a:t>
          </a:r>
          <a:r>
            <a:rPr lang="en-US" sz="1800" kern="1200" dirty="0" smtClean="0">
              <a:solidFill>
                <a:schemeClr val="bg1">
                  <a:lumMod val="75000"/>
                </a:schemeClr>
              </a:solidFill>
            </a:rPr>
            <a:t>.</a:t>
          </a:r>
        </a:p>
        <a:p>
          <a:pPr lvl="0" algn="ctr" defTabSz="800100">
            <a:lnSpc>
              <a:spcPct val="60000"/>
            </a:lnSpc>
            <a:spcBef>
              <a:spcPct val="0"/>
            </a:spcBef>
            <a:spcAft>
              <a:spcPct val="35000"/>
            </a:spcAft>
          </a:pPr>
          <a:r>
            <a:rPr lang="en-US" sz="1800" kern="1200" dirty="0" smtClean="0">
              <a:solidFill>
                <a:schemeClr val="bg1">
                  <a:lumMod val="75000"/>
                </a:schemeClr>
              </a:solidFill>
            </a:rPr>
            <a:t>User Office</a:t>
          </a:r>
          <a:endParaRPr lang="en-US" sz="1800" kern="1200" dirty="0">
            <a:solidFill>
              <a:schemeClr val="bg1">
                <a:lumMod val="75000"/>
              </a:schemeClr>
            </a:solidFill>
          </a:endParaRPr>
        </a:p>
      </dsp:txBody>
      <dsp:txXfrm>
        <a:off x="370102" y="4881638"/>
        <a:ext cx="1680498" cy="5230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F8359-7FC1-AE47-A4E4-76A1D8771311}">
      <dsp:nvSpPr>
        <dsp:cNvPr id="0" name=""/>
        <dsp:cNvSpPr/>
      </dsp:nvSpPr>
      <dsp:spPr>
        <a:xfrm>
          <a:off x="32681" y="3477"/>
          <a:ext cx="1605733" cy="555644"/>
        </a:xfrm>
        <a:prstGeom prst="roundRect">
          <a:avLst>
            <a:gd name="adj" fmla="val 10000"/>
          </a:avLst>
        </a:prstGeom>
        <a:solidFill>
          <a:srgbClr val="3F9CB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Science Support Systems</a:t>
          </a:r>
          <a:endParaRPr lang="en-US" sz="1800" kern="1200" dirty="0"/>
        </a:p>
      </dsp:txBody>
      <dsp:txXfrm>
        <a:off x="48955" y="19751"/>
        <a:ext cx="1573185" cy="523096"/>
      </dsp:txXfrm>
    </dsp:sp>
    <dsp:sp modelId="{609464EF-A4B8-0A4C-9A57-B22203CF48DD}">
      <dsp:nvSpPr>
        <dsp:cNvPr id="0" name=""/>
        <dsp:cNvSpPr/>
      </dsp:nvSpPr>
      <dsp:spPr>
        <a:xfrm>
          <a:off x="193254" y="559122"/>
          <a:ext cx="160573" cy="416733"/>
        </a:xfrm>
        <a:custGeom>
          <a:avLst/>
          <a:gdLst/>
          <a:ahLst/>
          <a:cxnLst/>
          <a:rect l="0" t="0" r="0" b="0"/>
          <a:pathLst>
            <a:path>
              <a:moveTo>
                <a:pt x="0" y="0"/>
              </a:moveTo>
              <a:lnTo>
                <a:pt x="0" y="416733"/>
              </a:lnTo>
              <a:lnTo>
                <a:pt x="160573" y="41673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6F13E9-7F4F-BB4D-BDB1-537B871DE135}">
      <dsp:nvSpPr>
        <dsp:cNvPr id="0" name=""/>
        <dsp:cNvSpPr/>
      </dsp:nvSpPr>
      <dsp:spPr>
        <a:xfrm>
          <a:off x="353828" y="698033"/>
          <a:ext cx="1713046" cy="555644"/>
        </a:xfrm>
        <a:prstGeom prst="roundRect">
          <a:avLst>
            <a:gd name="adj" fmla="val 10000"/>
          </a:avLst>
        </a:prstGeom>
        <a:solidFill>
          <a:srgbClr val="CCFFCC">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err="1" smtClean="0">
              <a:solidFill>
                <a:schemeClr val="bg1">
                  <a:lumMod val="65000"/>
                </a:schemeClr>
              </a:solidFill>
            </a:rPr>
            <a:t>Deuteration</a:t>
          </a:r>
          <a:r>
            <a:rPr lang="en-US" sz="1800" kern="1200" dirty="0" smtClean="0">
              <a:solidFill>
                <a:schemeClr val="bg1">
                  <a:lumMod val="65000"/>
                </a:schemeClr>
              </a:solidFill>
            </a:rPr>
            <a:t> </a:t>
          </a:r>
        </a:p>
        <a:p>
          <a:pPr lvl="0" algn="ctr" defTabSz="800100">
            <a:lnSpc>
              <a:spcPct val="60000"/>
            </a:lnSpc>
            <a:spcBef>
              <a:spcPct val="0"/>
            </a:spcBef>
            <a:spcAft>
              <a:spcPct val="35000"/>
            </a:spcAft>
          </a:pPr>
          <a:r>
            <a:rPr lang="en-US" sz="1800" kern="1200" dirty="0" smtClean="0">
              <a:solidFill>
                <a:schemeClr val="bg1">
                  <a:lumMod val="65000"/>
                </a:schemeClr>
              </a:solidFill>
            </a:rPr>
            <a:t>Crystallization</a:t>
          </a:r>
          <a:endParaRPr lang="en-US" sz="1800" kern="1200" dirty="0">
            <a:solidFill>
              <a:schemeClr val="bg1">
                <a:lumMod val="65000"/>
              </a:schemeClr>
            </a:solidFill>
          </a:endParaRPr>
        </a:p>
      </dsp:txBody>
      <dsp:txXfrm>
        <a:off x="370102" y="714307"/>
        <a:ext cx="1680498" cy="523096"/>
      </dsp:txXfrm>
    </dsp:sp>
    <dsp:sp modelId="{D2F9A385-62A0-8F46-BC90-ACC2B13C2A1A}">
      <dsp:nvSpPr>
        <dsp:cNvPr id="0" name=""/>
        <dsp:cNvSpPr/>
      </dsp:nvSpPr>
      <dsp:spPr>
        <a:xfrm>
          <a:off x="193254" y="559122"/>
          <a:ext cx="160573" cy="1111288"/>
        </a:xfrm>
        <a:custGeom>
          <a:avLst/>
          <a:gdLst/>
          <a:ahLst/>
          <a:cxnLst/>
          <a:rect l="0" t="0" r="0" b="0"/>
          <a:pathLst>
            <a:path>
              <a:moveTo>
                <a:pt x="0" y="0"/>
              </a:moveTo>
              <a:lnTo>
                <a:pt x="0" y="1111288"/>
              </a:lnTo>
              <a:lnTo>
                <a:pt x="160573" y="11112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D8572B-AE4B-034C-A550-056C612DAE58}">
      <dsp:nvSpPr>
        <dsp:cNvPr id="0" name=""/>
        <dsp:cNvSpPr/>
      </dsp:nvSpPr>
      <dsp:spPr>
        <a:xfrm>
          <a:off x="353828" y="1392588"/>
          <a:ext cx="1713046" cy="555644"/>
        </a:xfrm>
        <a:prstGeom prst="roundRect">
          <a:avLst>
            <a:gd name="adj" fmla="val 10000"/>
          </a:avLst>
        </a:prstGeom>
        <a:solidFill>
          <a:srgbClr val="AFA98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rgbClr val="A6A6A6"/>
              </a:solidFill>
            </a:rPr>
            <a:t>Sample handling </a:t>
          </a:r>
        </a:p>
        <a:p>
          <a:pPr lvl="0" algn="ctr" defTabSz="800100">
            <a:lnSpc>
              <a:spcPct val="60000"/>
            </a:lnSpc>
            <a:spcBef>
              <a:spcPct val="0"/>
            </a:spcBef>
            <a:spcAft>
              <a:spcPct val="35000"/>
            </a:spcAft>
          </a:pPr>
          <a:r>
            <a:rPr lang="en-US" sz="1800" kern="1200" dirty="0" smtClean="0">
              <a:solidFill>
                <a:srgbClr val="A6A6A6"/>
              </a:solidFill>
            </a:rPr>
            <a:t>general labs</a:t>
          </a:r>
          <a:endParaRPr lang="en-US" sz="1800" kern="1200" dirty="0">
            <a:solidFill>
              <a:srgbClr val="A6A6A6"/>
            </a:solidFill>
          </a:endParaRPr>
        </a:p>
      </dsp:txBody>
      <dsp:txXfrm>
        <a:off x="370102" y="1408862"/>
        <a:ext cx="1680498" cy="523096"/>
      </dsp:txXfrm>
    </dsp:sp>
    <dsp:sp modelId="{6B6F97F3-9E7B-584A-9D95-38B533486578}">
      <dsp:nvSpPr>
        <dsp:cNvPr id="0" name=""/>
        <dsp:cNvSpPr/>
      </dsp:nvSpPr>
      <dsp:spPr>
        <a:xfrm>
          <a:off x="193254" y="559122"/>
          <a:ext cx="160573" cy="1805843"/>
        </a:xfrm>
        <a:custGeom>
          <a:avLst/>
          <a:gdLst/>
          <a:ahLst/>
          <a:cxnLst/>
          <a:rect l="0" t="0" r="0" b="0"/>
          <a:pathLst>
            <a:path>
              <a:moveTo>
                <a:pt x="0" y="0"/>
              </a:moveTo>
              <a:lnTo>
                <a:pt x="0" y="1805843"/>
              </a:lnTo>
              <a:lnTo>
                <a:pt x="160573" y="18058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1D01A0-A9EB-5A45-9290-AAFD57046E77}">
      <dsp:nvSpPr>
        <dsp:cNvPr id="0" name=""/>
        <dsp:cNvSpPr/>
      </dsp:nvSpPr>
      <dsp:spPr>
        <a:xfrm>
          <a:off x="353828" y="2087143"/>
          <a:ext cx="1713046" cy="555644"/>
        </a:xfrm>
        <a:prstGeom prst="roundRect">
          <a:avLst>
            <a:gd name="adj" fmla="val 10000"/>
          </a:avLst>
        </a:prstGeom>
        <a:solidFill>
          <a:srgbClr val="FF66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rgbClr val="FFFFFF"/>
              </a:solidFill>
            </a:rPr>
            <a:t>Temperature </a:t>
          </a:r>
        </a:p>
        <a:p>
          <a:pPr lvl="0" algn="ctr" defTabSz="800100">
            <a:lnSpc>
              <a:spcPct val="60000"/>
            </a:lnSpc>
            <a:spcBef>
              <a:spcPct val="0"/>
            </a:spcBef>
            <a:spcAft>
              <a:spcPct val="35000"/>
            </a:spcAft>
          </a:pPr>
          <a:r>
            <a:rPr lang="en-US" sz="1800" kern="1200" dirty="0" smtClean="0">
              <a:solidFill>
                <a:srgbClr val="FFFFFF"/>
              </a:solidFill>
            </a:rPr>
            <a:t>Field</a:t>
          </a:r>
          <a:endParaRPr lang="en-US" sz="1800" kern="1200" dirty="0">
            <a:solidFill>
              <a:srgbClr val="FFFFFF"/>
            </a:solidFill>
          </a:endParaRPr>
        </a:p>
      </dsp:txBody>
      <dsp:txXfrm>
        <a:off x="370102" y="2103417"/>
        <a:ext cx="1680498" cy="523096"/>
      </dsp:txXfrm>
    </dsp:sp>
    <dsp:sp modelId="{DA911379-D137-CC46-84F7-458D317FBFAE}">
      <dsp:nvSpPr>
        <dsp:cNvPr id="0" name=""/>
        <dsp:cNvSpPr/>
      </dsp:nvSpPr>
      <dsp:spPr>
        <a:xfrm>
          <a:off x="193254" y="559122"/>
          <a:ext cx="160573" cy="2500398"/>
        </a:xfrm>
        <a:custGeom>
          <a:avLst/>
          <a:gdLst/>
          <a:ahLst/>
          <a:cxnLst/>
          <a:rect l="0" t="0" r="0" b="0"/>
          <a:pathLst>
            <a:path>
              <a:moveTo>
                <a:pt x="0" y="0"/>
              </a:moveTo>
              <a:lnTo>
                <a:pt x="0" y="2500398"/>
              </a:lnTo>
              <a:lnTo>
                <a:pt x="160573" y="25003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BD95A5-1562-A54E-A7D7-871E9924F89E}">
      <dsp:nvSpPr>
        <dsp:cNvPr id="0" name=""/>
        <dsp:cNvSpPr/>
      </dsp:nvSpPr>
      <dsp:spPr>
        <a:xfrm>
          <a:off x="353828" y="2781699"/>
          <a:ext cx="1713046" cy="555644"/>
        </a:xfrm>
        <a:prstGeom prst="roundRect">
          <a:avLst>
            <a:gd name="adj" fmla="val 10000"/>
          </a:avLst>
        </a:prstGeom>
        <a:solidFill>
          <a:srgbClr val="0080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rgbClr val="FFFFFF"/>
              </a:solidFill>
            </a:rPr>
            <a:t>High Pressure </a:t>
          </a:r>
        </a:p>
        <a:p>
          <a:pPr lvl="0" algn="ctr" defTabSz="800100">
            <a:lnSpc>
              <a:spcPct val="60000"/>
            </a:lnSpc>
            <a:spcBef>
              <a:spcPct val="0"/>
            </a:spcBef>
            <a:spcAft>
              <a:spcPct val="35000"/>
            </a:spcAft>
          </a:pPr>
          <a:r>
            <a:rPr lang="en-US" sz="1800" kern="1200" dirty="0" smtClean="0">
              <a:solidFill>
                <a:srgbClr val="FFFFFF"/>
              </a:solidFill>
            </a:rPr>
            <a:t>Mech. Proc.</a:t>
          </a:r>
          <a:endParaRPr lang="en-US" sz="1800" kern="1200" dirty="0">
            <a:solidFill>
              <a:srgbClr val="FFFFFF"/>
            </a:solidFill>
          </a:endParaRPr>
        </a:p>
      </dsp:txBody>
      <dsp:txXfrm>
        <a:off x="370102" y="2797973"/>
        <a:ext cx="1680498" cy="523096"/>
      </dsp:txXfrm>
    </dsp:sp>
    <dsp:sp modelId="{FA12D736-4E99-2C47-AA8C-C6AB794E4AA2}">
      <dsp:nvSpPr>
        <dsp:cNvPr id="0" name=""/>
        <dsp:cNvSpPr/>
      </dsp:nvSpPr>
      <dsp:spPr>
        <a:xfrm>
          <a:off x="193254" y="559122"/>
          <a:ext cx="160573" cy="3194954"/>
        </a:xfrm>
        <a:custGeom>
          <a:avLst/>
          <a:gdLst/>
          <a:ahLst/>
          <a:cxnLst/>
          <a:rect l="0" t="0" r="0" b="0"/>
          <a:pathLst>
            <a:path>
              <a:moveTo>
                <a:pt x="0" y="0"/>
              </a:moveTo>
              <a:lnTo>
                <a:pt x="0" y="3194954"/>
              </a:lnTo>
              <a:lnTo>
                <a:pt x="160573" y="31949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D91FAD-41BC-0A4F-A72B-5979F5749FFD}">
      <dsp:nvSpPr>
        <dsp:cNvPr id="0" name=""/>
        <dsp:cNvSpPr/>
      </dsp:nvSpPr>
      <dsp:spPr>
        <a:xfrm>
          <a:off x="353828" y="3476254"/>
          <a:ext cx="1713046" cy="555644"/>
        </a:xfrm>
        <a:prstGeom prst="roundRect">
          <a:avLst>
            <a:gd name="adj" fmla="val 10000"/>
          </a:avLst>
        </a:prstGeom>
        <a:solidFill>
          <a:schemeClr val="accent6">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chemeClr val="bg1"/>
              </a:solidFill>
            </a:rPr>
            <a:t>Fluids incl. gases, </a:t>
          </a:r>
        </a:p>
        <a:p>
          <a:pPr lvl="0" algn="ctr" defTabSz="800100">
            <a:lnSpc>
              <a:spcPct val="60000"/>
            </a:lnSpc>
            <a:spcBef>
              <a:spcPct val="0"/>
            </a:spcBef>
            <a:spcAft>
              <a:spcPct val="35000"/>
            </a:spcAft>
          </a:pPr>
          <a:r>
            <a:rPr lang="en-US" sz="1800" kern="1200" dirty="0" smtClean="0">
              <a:solidFill>
                <a:schemeClr val="bg1"/>
              </a:solidFill>
            </a:rPr>
            <a:t>vapor, </a:t>
          </a:r>
          <a:r>
            <a:rPr lang="en-US" sz="1800" kern="1200" dirty="0" err="1" smtClean="0">
              <a:solidFill>
                <a:schemeClr val="bg1"/>
              </a:solidFill>
            </a:rPr>
            <a:t>compl</a:t>
          </a:r>
          <a:r>
            <a:rPr lang="en-US" sz="1800" kern="1200" dirty="0" smtClean="0">
              <a:solidFill>
                <a:schemeClr val="bg1"/>
              </a:solidFill>
            </a:rPr>
            <a:t>. fl.</a:t>
          </a:r>
          <a:endParaRPr lang="en-US" sz="1800" kern="1200" dirty="0">
            <a:solidFill>
              <a:schemeClr val="bg1"/>
            </a:solidFill>
          </a:endParaRPr>
        </a:p>
      </dsp:txBody>
      <dsp:txXfrm>
        <a:off x="370102" y="3492528"/>
        <a:ext cx="1680498" cy="523096"/>
      </dsp:txXfrm>
    </dsp:sp>
    <dsp:sp modelId="{28D23757-7C96-E14E-BB28-FCB2E9EB33D6}">
      <dsp:nvSpPr>
        <dsp:cNvPr id="0" name=""/>
        <dsp:cNvSpPr/>
      </dsp:nvSpPr>
      <dsp:spPr>
        <a:xfrm>
          <a:off x="193254" y="559122"/>
          <a:ext cx="160573" cy="3889509"/>
        </a:xfrm>
        <a:custGeom>
          <a:avLst/>
          <a:gdLst/>
          <a:ahLst/>
          <a:cxnLst/>
          <a:rect l="0" t="0" r="0" b="0"/>
          <a:pathLst>
            <a:path>
              <a:moveTo>
                <a:pt x="0" y="0"/>
              </a:moveTo>
              <a:lnTo>
                <a:pt x="0" y="3889509"/>
              </a:lnTo>
              <a:lnTo>
                <a:pt x="160573" y="38895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57523E-9D4F-A941-A63B-DABB0551ED92}">
      <dsp:nvSpPr>
        <dsp:cNvPr id="0" name=""/>
        <dsp:cNvSpPr/>
      </dsp:nvSpPr>
      <dsp:spPr>
        <a:xfrm>
          <a:off x="353828" y="4170809"/>
          <a:ext cx="1713046" cy="555644"/>
        </a:xfrm>
        <a:prstGeom prst="roundRect">
          <a:avLst>
            <a:gd name="adj" fmla="val 10000"/>
          </a:avLst>
        </a:prstGeom>
        <a:solidFill>
          <a:srgbClr val="0000FF">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rgbClr val="FFFFFF"/>
              </a:solidFill>
            </a:rPr>
            <a:t>Sample Environ.</a:t>
          </a:r>
        </a:p>
        <a:p>
          <a:pPr lvl="0" algn="ctr" defTabSz="800100">
            <a:lnSpc>
              <a:spcPct val="60000"/>
            </a:lnSpc>
            <a:spcBef>
              <a:spcPct val="0"/>
            </a:spcBef>
            <a:spcAft>
              <a:spcPct val="35000"/>
            </a:spcAft>
          </a:pPr>
          <a:r>
            <a:rPr lang="en-US" sz="1800" kern="1200" dirty="0" smtClean="0">
              <a:solidFill>
                <a:srgbClr val="FFFFFF"/>
              </a:solidFill>
            </a:rPr>
            <a:t>Syst. Integration</a:t>
          </a:r>
          <a:endParaRPr lang="en-US" sz="1800" kern="1200" dirty="0">
            <a:solidFill>
              <a:srgbClr val="FFFFFF"/>
            </a:solidFill>
          </a:endParaRPr>
        </a:p>
      </dsp:txBody>
      <dsp:txXfrm>
        <a:off x="370102" y="4187083"/>
        <a:ext cx="1680498" cy="523096"/>
      </dsp:txXfrm>
    </dsp:sp>
    <dsp:sp modelId="{C4B06EAA-70EA-CA48-84C5-A846B72B0B73}">
      <dsp:nvSpPr>
        <dsp:cNvPr id="0" name=""/>
        <dsp:cNvSpPr/>
      </dsp:nvSpPr>
      <dsp:spPr>
        <a:xfrm>
          <a:off x="193254" y="559122"/>
          <a:ext cx="160573" cy="4584064"/>
        </a:xfrm>
        <a:custGeom>
          <a:avLst/>
          <a:gdLst/>
          <a:ahLst/>
          <a:cxnLst/>
          <a:rect l="0" t="0" r="0" b="0"/>
          <a:pathLst>
            <a:path>
              <a:moveTo>
                <a:pt x="0" y="0"/>
              </a:moveTo>
              <a:lnTo>
                <a:pt x="0" y="4584064"/>
              </a:lnTo>
              <a:lnTo>
                <a:pt x="160573" y="45840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B00906-2E99-1542-8D81-3A4074F0B574}">
      <dsp:nvSpPr>
        <dsp:cNvPr id="0" name=""/>
        <dsp:cNvSpPr/>
      </dsp:nvSpPr>
      <dsp:spPr>
        <a:xfrm>
          <a:off x="353828" y="4865364"/>
          <a:ext cx="1713046" cy="555644"/>
        </a:xfrm>
        <a:prstGeom prst="roundRect">
          <a:avLst>
            <a:gd name="adj" fmla="val 10000"/>
          </a:avLst>
        </a:prstGeom>
        <a:solidFill>
          <a:srgbClr val="FBD5B6">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chemeClr val="bg1">
                  <a:lumMod val="75000"/>
                </a:schemeClr>
              </a:solidFill>
            </a:rPr>
            <a:t>Scientific </a:t>
          </a:r>
          <a:r>
            <a:rPr lang="en-US" sz="1800" kern="1200" dirty="0" err="1" smtClean="0">
              <a:solidFill>
                <a:schemeClr val="bg1">
                  <a:lumMod val="75000"/>
                </a:schemeClr>
              </a:solidFill>
            </a:rPr>
            <a:t>Coord</a:t>
          </a:r>
          <a:r>
            <a:rPr lang="en-US" sz="1800" kern="1200" dirty="0" smtClean="0">
              <a:solidFill>
                <a:schemeClr val="bg1">
                  <a:lumMod val="75000"/>
                </a:schemeClr>
              </a:solidFill>
            </a:rPr>
            <a:t>.</a:t>
          </a:r>
        </a:p>
        <a:p>
          <a:pPr lvl="0" algn="ctr" defTabSz="800100">
            <a:lnSpc>
              <a:spcPct val="60000"/>
            </a:lnSpc>
            <a:spcBef>
              <a:spcPct val="0"/>
            </a:spcBef>
            <a:spcAft>
              <a:spcPct val="35000"/>
            </a:spcAft>
          </a:pPr>
          <a:r>
            <a:rPr lang="en-US" sz="1800" kern="1200" dirty="0" smtClean="0">
              <a:solidFill>
                <a:schemeClr val="bg1">
                  <a:lumMod val="75000"/>
                </a:schemeClr>
              </a:solidFill>
            </a:rPr>
            <a:t>User Office</a:t>
          </a:r>
          <a:endParaRPr lang="en-US" sz="1800" kern="1200" dirty="0">
            <a:solidFill>
              <a:schemeClr val="bg1">
                <a:lumMod val="75000"/>
              </a:schemeClr>
            </a:solidFill>
          </a:endParaRPr>
        </a:p>
      </dsp:txBody>
      <dsp:txXfrm>
        <a:off x="370102" y="4881638"/>
        <a:ext cx="1680498" cy="5230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F8359-7FC1-AE47-A4E4-76A1D8771311}">
      <dsp:nvSpPr>
        <dsp:cNvPr id="0" name=""/>
        <dsp:cNvSpPr/>
      </dsp:nvSpPr>
      <dsp:spPr>
        <a:xfrm>
          <a:off x="32681" y="3477"/>
          <a:ext cx="1605733" cy="555644"/>
        </a:xfrm>
        <a:prstGeom prst="roundRect">
          <a:avLst>
            <a:gd name="adj" fmla="val 10000"/>
          </a:avLst>
        </a:prstGeom>
        <a:solidFill>
          <a:srgbClr val="3F9CB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Science Support Systems</a:t>
          </a:r>
          <a:endParaRPr lang="en-US" sz="1800" kern="1200" dirty="0"/>
        </a:p>
      </dsp:txBody>
      <dsp:txXfrm>
        <a:off x="48955" y="19751"/>
        <a:ext cx="1573185" cy="523096"/>
      </dsp:txXfrm>
    </dsp:sp>
    <dsp:sp modelId="{609464EF-A4B8-0A4C-9A57-B22203CF48DD}">
      <dsp:nvSpPr>
        <dsp:cNvPr id="0" name=""/>
        <dsp:cNvSpPr/>
      </dsp:nvSpPr>
      <dsp:spPr>
        <a:xfrm>
          <a:off x="193254" y="559122"/>
          <a:ext cx="160573" cy="416733"/>
        </a:xfrm>
        <a:custGeom>
          <a:avLst/>
          <a:gdLst/>
          <a:ahLst/>
          <a:cxnLst/>
          <a:rect l="0" t="0" r="0" b="0"/>
          <a:pathLst>
            <a:path>
              <a:moveTo>
                <a:pt x="0" y="0"/>
              </a:moveTo>
              <a:lnTo>
                <a:pt x="0" y="416733"/>
              </a:lnTo>
              <a:lnTo>
                <a:pt x="160573" y="41673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6F13E9-7F4F-BB4D-BDB1-537B871DE135}">
      <dsp:nvSpPr>
        <dsp:cNvPr id="0" name=""/>
        <dsp:cNvSpPr/>
      </dsp:nvSpPr>
      <dsp:spPr>
        <a:xfrm>
          <a:off x="353828" y="698033"/>
          <a:ext cx="1713046" cy="555644"/>
        </a:xfrm>
        <a:prstGeom prst="roundRect">
          <a:avLst>
            <a:gd name="adj" fmla="val 10000"/>
          </a:avLst>
        </a:prstGeom>
        <a:solidFill>
          <a:srgbClr val="CCFFCC">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err="1" smtClean="0">
              <a:solidFill>
                <a:srgbClr val="7F7F7F"/>
              </a:solidFill>
            </a:rPr>
            <a:t>Deuteration</a:t>
          </a:r>
          <a:r>
            <a:rPr lang="en-US" sz="1800" kern="1200" dirty="0" smtClean="0">
              <a:solidFill>
                <a:srgbClr val="7F7F7F"/>
              </a:solidFill>
            </a:rPr>
            <a:t> </a:t>
          </a:r>
        </a:p>
        <a:p>
          <a:pPr lvl="0" algn="ctr" defTabSz="800100">
            <a:lnSpc>
              <a:spcPct val="60000"/>
            </a:lnSpc>
            <a:spcBef>
              <a:spcPct val="0"/>
            </a:spcBef>
            <a:spcAft>
              <a:spcPct val="35000"/>
            </a:spcAft>
          </a:pPr>
          <a:r>
            <a:rPr lang="en-US" sz="1800" kern="1200" dirty="0" smtClean="0">
              <a:solidFill>
                <a:srgbClr val="7F7F7F"/>
              </a:solidFill>
            </a:rPr>
            <a:t>Crystallization</a:t>
          </a:r>
          <a:endParaRPr lang="en-US" sz="1800" kern="1200" dirty="0">
            <a:solidFill>
              <a:srgbClr val="7F7F7F"/>
            </a:solidFill>
          </a:endParaRPr>
        </a:p>
      </dsp:txBody>
      <dsp:txXfrm>
        <a:off x="370102" y="714307"/>
        <a:ext cx="1680498" cy="523096"/>
      </dsp:txXfrm>
    </dsp:sp>
    <dsp:sp modelId="{D2F9A385-62A0-8F46-BC90-ACC2B13C2A1A}">
      <dsp:nvSpPr>
        <dsp:cNvPr id="0" name=""/>
        <dsp:cNvSpPr/>
      </dsp:nvSpPr>
      <dsp:spPr>
        <a:xfrm>
          <a:off x="193254" y="559122"/>
          <a:ext cx="160573" cy="1111288"/>
        </a:xfrm>
        <a:custGeom>
          <a:avLst/>
          <a:gdLst/>
          <a:ahLst/>
          <a:cxnLst/>
          <a:rect l="0" t="0" r="0" b="0"/>
          <a:pathLst>
            <a:path>
              <a:moveTo>
                <a:pt x="0" y="0"/>
              </a:moveTo>
              <a:lnTo>
                <a:pt x="0" y="1111288"/>
              </a:lnTo>
              <a:lnTo>
                <a:pt x="160573" y="11112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D8572B-AE4B-034C-A550-056C612DAE58}">
      <dsp:nvSpPr>
        <dsp:cNvPr id="0" name=""/>
        <dsp:cNvSpPr/>
      </dsp:nvSpPr>
      <dsp:spPr>
        <a:xfrm>
          <a:off x="353828" y="1392588"/>
          <a:ext cx="1713046" cy="555644"/>
        </a:xfrm>
        <a:prstGeom prst="roundRect">
          <a:avLst>
            <a:gd name="adj" fmla="val 10000"/>
          </a:avLst>
        </a:prstGeom>
        <a:solidFill>
          <a:srgbClr val="AFA98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rgbClr val="7F7F7F"/>
              </a:solidFill>
            </a:rPr>
            <a:t>Sample handling </a:t>
          </a:r>
        </a:p>
        <a:p>
          <a:pPr lvl="0" algn="ctr" defTabSz="800100">
            <a:lnSpc>
              <a:spcPct val="60000"/>
            </a:lnSpc>
            <a:spcBef>
              <a:spcPct val="0"/>
            </a:spcBef>
            <a:spcAft>
              <a:spcPct val="35000"/>
            </a:spcAft>
          </a:pPr>
          <a:r>
            <a:rPr lang="en-US" sz="1800" kern="1200" dirty="0" smtClean="0">
              <a:solidFill>
                <a:srgbClr val="7F7F7F"/>
              </a:solidFill>
            </a:rPr>
            <a:t>general labs</a:t>
          </a:r>
          <a:endParaRPr lang="en-US" sz="1800" kern="1200" dirty="0">
            <a:solidFill>
              <a:srgbClr val="7F7F7F"/>
            </a:solidFill>
          </a:endParaRPr>
        </a:p>
      </dsp:txBody>
      <dsp:txXfrm>
        <a:off x="370102" y="1408862"/>
        <a:ext cx="1680498" cy="523096"/>
      </dsp:txXfrm>
    </dsp:sp>
    <dsp:sp modelId="{6B6F97F3-9E7B-584A-9D95-38B533486578}">
      <dsp:nvSpPr>
        <dsp:cNvPr id="0" name=""/>
        <dsp:cNvSpPr/>
      </dsp:nvSpPr>
      <dsp:spPr>
        <a:xfrm>
          <a:off x="193254" y="559122"/>
          <a:ext cx="160573" cy="1805843"/>
        </a:xfrm>
        <a:custGeom>
          <a:avLst/>
          <a:gdLst/>
          <a:ahLst/>
          <a:cxnLst/>
          <a:rect l="0" t="0" r="0" b="0"/>
          <a:pathLst>
            <a:path>
              <a:moveTo>
                <a:pt x="0" y="0"/>
              </a:moveTo>
              <a:lnTo>
                <a:pt x="0" y="1805843"/>
              </a:lnTo>
              <a:lnTo>
                <a:pt x="160573" y="18058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1D01A0-A9EB-5A45-9290-AAFD57046E77}">
      <dsp:nvSpPr>
        <dsp:cNvPr id="0" name=""/>
        <dsp:cNvSpPr/>
      </dsp:nvSpPr>
      <dsp:spPr>
        <a:xfrm>
          <a:off x="353828" y="2087143"/>
          <a:ext cx="1713046" cy="555644"/>
        </a:xfrm>
        <a:prstGeom prst="roundRect">
          <a:avLst>
            <a:gd name="adj" fmla="val 10000"/>
          </a:avLst>
        </a:prstGeom>
        <a:solidFill>
          <a:srgbClr val="FF66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rgbClr val="FFFFFF"/>
              </a:solidFill>
            </a:rPr>
            <a:t>Temperature </a:t>
          </a:r>
        </a:p>
        <a:p>
          <a:pPr lvl="0" algn="ctr" defTabSz="800100">
            <a:lnSpc>
              <a:spcPct val="60000"/>
            </a:lnSpc>
            <a:spcBef>
              <a:spcPct val="0"/>
            </a:spcBef>
            <a:spcAft>
              <a:spcPct val="35000"/>
            </a:spcAft>
          </a:pPr>
          <a:r>
            <a:rPr lang="en-US" sz="1800" kern="1200" dirty="0" smtClean="0">
              <a:solidFill>
                <a:srgbClr val="FFFFFF"/>
              </a:solidFill>
            </a:rPr>
            <a:t>Field</a:t>
          </a:r>
          <a:endParaRPr lang="en-US" sz="1800" kern="1200" dirty="0">
            <a:solidFill>
              <a:srgbClr val="FFFFFF"/>
            </a:solidFill>
          </a:endParaRPr>
        </a:p>
      </dsp:txBody>
      <dsp:txXfrm>
        <a:off x="370102" y="2103417"/>
        <a:ext cx="1680498" cy="523096"/>
      </dsp:txXfrm>
    </dsp:sp>
    <dsp:sp modelId="{DA911379-D137-CC46-84F7-458D317FBFAE}">
      <dsp:nvSpPr>
        <dsp:cNvPr id="0" name=""/>
        <dsp:cNvSpPr/>
      </dsp:nvSpPr>
      <dsp:spPr>
        <a:xfrm>
          <a:off x="193254" y="559122"/>
          <a:ext cx="160573" cy="2500398"/>
        </a:xfrm>
        <a:custGeom>
          <a:avLst/>
          <a:gdLst/>
          <a:ahLst/>
          <a:cxnLst/>
          <a:rect l="0" t="0" r="0" b="0"/>
          <a:pathLst>
            <a:path>
              <a:moveTo>
                <a:pt x="0" y="0"/>
              </a:moveTo>
              <a:lnTo>
                <a:pt x="0" y="2500398"/>
              </a:lnTo>
              <a:lnTo>
                <a:pt x="160573" y="25003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BD95A5-1562-A54E-A7D7-871E9924F89E}">
      <dsp:nvSpPr>
        <dsp:cNvPr id="0" name=""/>
        <dsp:cNvSpPr/>
      </dsp:nvSpPr>
      <dsp:spPr>
        <a:xfrm>
          <a:off x="353828" y="2781699"/>
          <a:ext cx="1713046" cy="555644"/>
        </a:xfrm>
        <a:prstGeom prst="roundRect">
          <a:avLst>
            <a:gd name="adj" fmla="val 10000"/>
          </a:avLst>
        </a:prstGeom>
        <a:solidFill>
          <a:srgbClr val="0080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rgbClr val="FFFFFF"/>
              </a:solidFill>
            </a:rPr>
            <a:t>High Pressure </a:t>
          </a:r>
        </a:p>
        <a:p>
          <a:pPr lvl="0" algn="ctr" defTabSz="800100">
            <a:lnSpc>
              <a:spcPct val="60000"/>
            </a:lnSpc>
            <a:spcBef>
              <a:spcPct val="0"/>
            </a:spcBef>
            <a:spcAft>
              <a:spcPct val="35000"/>
            </a:spcAft>
          </a:pPr>
          <a:r>
            <a:rPr lang="en-US" sz="1800" kern="1200" dirty="0" smtClean="0">
              <a:solidFill>
                <a:srgbClr val="FFFFFF"/>
              </a:solidFill>
            </a:rPr>
            <a:t>Mech. Proc.</a:t>
          </a:r>
          <a:endParaRPr lang="en-US" sz="1800" kern="1200" dirty="0">
            <a:solidFill>
              <a:srgbClr val="FFFFFF"/>
            </a:solidFill>
          </a:endParaRPr>
        </a:p>
      </dsp:txBody>
      <dsp:txXfrm>
        <a:off x="370102" y="2797973"/>
        <a:ext cx="1680498" cy="523096"/>
      </dsp:txXfrm>
    </dsp:sp>
    <dsp:sp modelId="{FA12D736-4E99-2C47-AA8C-C6AB794E4AA2}">
      <dsp:nvSpPr>
        <dsp:cNvPr id="0" name=""/>
        <dsp:cNvSpPr/>
      </dsp:nvSpPr>
      <dsp:spPr>
        <a:xfrm>
          <a:off x="193254" y="559122"/>
          <a:ext cx="160573" cy="3194954"/>
        </a:xfrm>
        <a:custGeom>
          <a:avLst/>
          <a:gdLst/>
          <a:ahLst/>
          <a:cxnLst/>
          <a:rect l="0" t="0" r="0" b="0"/>
          <a:pathLst>
            <a:path>
              <a:moveTo>
                <a:pt x="0" y="0"/>
              </a:moveTo>
              <a:lnTo>
                <a:pt x="0" y="3194954"/>
              </a:lnTo>
              <a:lnTo>
                <a:pt x="160573" y="31949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D91FAD-41BC-0A4F-A72B-5979F5749FFD}">
      <dsp:nvSpPr>
        <dsp:cNvPr id="0" name=""/>
        <dsp:cNvSpPr/>
      </dsp:nvSpPr>
      <dsp:spPr>
        <a:xfrm>
          <a:off x="353828" y="3476254"/>
          <a:ext cx="1713046" cy="555644"/>
        </a:xfrm>
        <a:prstGeom prst="roundRect">
          <a:avLst>
            <a:gd name="adj" fmla="val 10000"/>
          </a:avLst>
        </a:prstGeom>
        <a:solidFill>
          <a:schemeClr val="accent6">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t>Fluids incl. gases, </a:t>
          </a:r>
        </a:p>
        <a:p>
          <a:pPr lvl="0" algn="ctr" defTabSz="800100">
            <a:lnSpc>
              <a:spcPct val="60000"/>
            </a:lnSpc>
            <a:spcBef>
              <a:spcPct val="0"/>
            </a:spcBef>
            <a:spcAft>
              <a:spcPct val="35000"/>
            </a:spcAft>
          </a:pPr>
          <a:r>
            <a:rPr lang="en-US" sz="1800" kern="1200" dirty="0" smtClean="0"/>
            <a:t>vapor, </a:t>
          </a:r>
          <a:r>
            <a:rPr lang="en-US" sz="1800" kern="1200" dirty="0" err="1" smtClean="0"/>
            <a:t>compl</a:t>
          </a:r>
          <a:r>
            <a:rPr lang="en-US" sz="1800" kern="1200" dirty="0" smtClean="0"/>
            <a:t>. fl.</a:t>
          </a:r>
          <a:endParaRPr lang="en-US" sz="1800" kern="1200" dirty="0"/>
        </a:p>
      </dsp:txBody>
      <dsp:txXfrm>
        <a:off x="370102" y="3492528"/>
        <a:ext cx="1680498" cy="523096"/>
      </dsp:txXfrm>
    </dsp:sp>
    <dsp:sp modelId="{28D23757-7C96-E14E-BB28-FCB2E9EB33D6}">
      <dsp:nvSpPr>
        <dsp:cNvPr id="0" name=""/>
        <dsp:cNvSpPr/>
      </dsp:nvSpPr>
      <dsp:spPr>
        <a:xfrm>
          <a:off x="193254" y="559122"/>
          <a:ext cx="160573" cy="3889509"/>
        </a:xfrm>
        <a:custGeom>
          <a:avLst/>
          <a:gdLst/>
          <a:ahLst/>
          <a:cxnLst/>
          <a:rect l="0" t="0" r="0" b="0"/>
          <a:pathLst>
            <a:path>
              <a:moveTo>
                <a:pt x="0" y="0"/>
              </a:moveTo>
              <a:lnTo>
                <a:pt x="0" y="3889509"/>
              </a:lnTo>
              <a:lnTo>
                <a:pt x="160573" y="38895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57523E-9D4F-A941-A63B-DABB0551ED92}">
      <dsp:nvSpPr>
        <dsp:cNvPr id="0" name=""/>
        <dsp:cNvSpPr/>
      </dsp:nvSpPr>
      <dsp:spPr>
        <a:xfrm>
          <a:off x="353828" y="4170809"/>
          <a:ext cx="1713046" cy="555644"/>
        </a:xfrm>
        <a:prstGeom prst="roundRect">
          <a:avLst>
            <a:gd name="adj" fmla="val 10000"/>
          </a:avLst>
        </a:prstGeom>
        <a:solidFill>
          <a:srgbClr val="0000FF">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rgbClr val="FFFFFF"/>
              </a:solidFill>
            </a:rPr>
            <a:t>Sample </a:t>
          </a:r>
          <a:r>
            <a:rPr lang="en-US" sz="1800" kern="1200" dirty="0" err="1" smtClean="0">
              <a:solidFill>
                <a:srgbClr val="FFFFFF"/>
              </a:solidFill>
            </a:rPr>
            <a:t>Env</a:t>
          </a:r>
          <a:r>
            <a:rPr lang="en-US" sz="1800" kern="1200" dirty="0" smtClean="0">
              <a:solidFill>
                <a:srgbClr val="FFFFFF"/>
              </a:solidFill>
            </a:rPr>
            <a:t>.</a:t>
          </a:r>
        </a:p>
        <a:p>
          <a:pPr lvl="0" algn="ctr" defTabSz="800100">
            <a:lnSpc>
              <a:spcPct val="60000"/>
            </a:lnSpc>
            <a:spcBef>
              <a:spcPct val="0"/>
            </a:spcBef>
            <a:spcAft>
              <a:spcPct val="35000"/>
            </a:spcAft>
          </a:pPr>
          <a:r>
            <a:rPr lang="en-US" sz="1800" kern="1200" dirty="0" smtClean="0">
              <a:solidFill>
                <a:srgbClr val="FFFFFF"/>
              </a:solidFill>
            </a:rPr>
            <a:t>Syst. Integration</a:t>
          </a:r>
          <a:endParaRPr lang="en-US" sz="1800" kern="1200" dirty="0">
            <a:solidFill>
              <a:srgbClr val="FFFFFF"/>
            </a:solidFill>
          </a:endParaRPr>
        </a:p>
      </dsp:txBody>
      <dsp:txXfrm>
        <a:off x="370102" y="4187083"/>
        <a:ext cx="1680498" cy="523096"/>
      </dsp:txXfrm>
    </dsp:sp>
    <dsp:sp modelId="{C4B06EAA-70EA-CA48-84C5-A846B72B0B73}">
      <dsp:nvSpPr>
        <dsp:cNvPr id="0" name=""/>
        <dsp:cNvSpPr/>
      </dsp:nvSpPr>
      <dsp:spPr>
        <a:xfrm>
          <a:off x="193254" y="559122"/>
          <a:ext cx="160573" cy="4584064"/>
        </a:xfrm>
        <a:custGeom>
          <a:avLst/>
          <a:gdLst/>
          <a:ahLst/>
          <a:cxnLst/>
          <a:rect l="0" t="0" r="0" b="0"/>
          <a:pathLst>
            <a:path>
              <a:moveTo>
                <a:pt x="0" y="0"/>
              </a:moveTo>
              <a:lnTo>
                <a:pt x="0" y="4584064"/>
              </a:lnTo>
              <a:lnTo>
                <a:pt x="160573" y="45840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B00906-2E99-1542-8D81-3A4074F0B574}">
      <dsp:nvSpPr>
        <dsp:cNvPr id="0" name=""/>
        <dsp:cNvSpPr/>
      </dsp:nvSpPr>
      <dsp:spPr>
        <a:xfrm>
          <a:off x="353828" y="4865364"/>
          <a:ext cx="1713046" cy="555644"/>
        </a:xfrm>
        <a:prstGeom prst="roundRect">
          <a:avLst>
            <a:gd name="adj" fmla="val 10000"/>
          </a:avLst>
        </a:prstGeom>
        <a:solidFill>
          <a:srgbClr val="FBD5B6">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rgbClr val="7F7F7F"/>
              </a:solidFill>
            </a:rPr>
            <a:t>Scientific </a:t>
          </a:r>
          <a:r>
            <a:rPr lang="en-US" sz="1800" kern="1200" dirty="0" err="1" smtClean="0">
              <a:solidFill>
                <a:srgbClr val="7F7F7F"/>
              </a:solidFill>
            </a:rPr>
            <a:t>Coord</a:t>
          </a:r>
          <a:r>
            <a:rPr lang="en-US" sz="1800" kern="1200" dirty="0" smtClean="0">
              <a:solidFill>
                <a:srgbClr val="7F7F7F"/>
              </a:solidFill>
            </a:rPr>
            <a:t>.</a:t>
          </a:r>
        </a:p>
        <a:p>
          <a:pPr lvl="0" algn="ctr" defTabSz="800100">
            <a:lnSpc>
              <a:spcPct val="60000"/>
            </a:lnSpc>
            <a:spcBef>
              <a:spcPct val="0"/>
            </a:spcBef>
            <a:spcAft>
              <a:spcPct val="35000"/>
            </a:spcAft>
          </a:pPr>
          <a:r>
            <a:rPr lang="en-US" sz="1800" kern="1200" dirty="0" smtClean="0">
              <a:solidFill>
                <a:srgbClr val="7F7F7F"/>
              </a:solidFill>
            </a:rPr>
            <a:t>User Office</a:t>
          </a:r>
          <a:endParaRPr lang="en-US" sz="1800" kern="1200" dirty="0">
            <a:solidFill>
              <a:srgbClr val="7F7F7F"/>
            </a:solidFill>
          </a:endParaRPr>
        </a:p>
      </dsp:txBody>
      <dsp:txXfrm>
        <a:off x="370102" y="4881638"/>
        <a:ext cx="1680498" cy="523096"/>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C83209-AB1F-9547-9FD0-9C870F55280B}" type="datetimeFigureOut">
              <a:rPr lang="en-US" smtClean="0"/>
              <a:t>5/18/17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6A3649-C1BE-0348-9AF9-CB749DEB2DF2}" type="slidenum">
              <a:rPr lang="en-US" smtClean="0"/>
              <a:t>‹#›</a:t>
            </a:fld>
            <a:endParaRPr lang="en-US"/>
          </a:p>
        </p:txBody>
      </p:sp>
    </p:spTree>
    <p:extLst>
      <p:ext uri="{BB962C8B-B14F-4D97-AF65-F5344CB8AC3E}">
        <p14:creationId xmlns:p14="http://schemas.microsoft.com/office/powerpoint/2010/main" val="19024674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AN OUTLINE REFERING TO SAC / STAP</a:t>
            </a:r>
            <a:r>
              <a:rPr lang="en-US" baseline="0" dirty="0" smtClean="0"/>
              <a:t> TOPICS.</a:t>
            </a:r>
            <a:endParaRPr lang="en-US" dirty="0"/>
          </a:p>
        </p:txBody>
      </p:sp>
      <p:sp>
        <p:nvSpPr>
          <p:cNvPr id="4" name="Slide Number Placeholder 3"/>
          <p:cNvSpPr>
            <a:spLocks noGrp="1"/>
          </p:cNvSpPr>
          <p:nvPr>
            <p:ph type="sldNum" sz="quarter" idx="10"/>
          </p:nvPr>
        </p:nvSpPr>
        <p:spPr/>
        <p:txBody>
          <a:bodyPr/>
          <a:lstStyle/>
          <a:p>
            <a:fld id="{0D391592-4F76-2344-B396-E383D5B98B8A}" type="slidenum">
              <a:rPr lang="en-US" smtClean="0">
                <a:solidFill>
                  <a:prstClr val="black"/>
                </a:solidFill>
                <a:latin typeface="Calibri"/>
              </a:rPr>
              <a:pPr/>
              <a:t>1</a:t>
            </a:fld>
            <a:endParaRPr lang="en-US" dirty="0">
              <a:solidFill>
                <a:prstClr val="black"/>
              </a:solidFill>
              <a:latin typeface="Calibri"/>
            </a:endParaRPr>
          </a:p>
        </p:txBody>
      </p:sp>
    </p:spTree>
    <p:extLst>
      <p:ext uri="{BB962C8B-B14F-4D97-AF65-F5344CB8AC3E}">
        <p14:creationId xmlns:p14="http://schemas.microsoft.com/office/powerpoint/2010/main" val="104190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FD14BCC4-1883-A943-9A98-AF3049849382}" type="datetime1">
              <a:rPr lang="en-US" smtClean="0">
                <a:solidFill>
                  <a:prstClr val="black"/>
                </a:solidFill>
                <a:latin typeface="Calibri"/>
              </a:rPr>
              <a:pPr/>
              <a:t>5/18/17</a:t>
            </a:fld>
            <a:endParaRPr lang="sv-SE" dirty="0">
              <a:solidFill>
                <a:prstClr val="black"/>
              </a:solidFill>
              <a:latin typeface="Calibri"/>
            </a:endParaRPr>
          </a:p>
        </p:txBody>
      </p:sp>
      <p:sp>
        <p:nvSpPr>
          <p:cNvPr id="5" name="Slide Number Placeholder 4"/>
          <p:cNvSpPr>
            <a:spLocks noGrp="1"/>
          </p:cNvSpPr>
          <p:nvPr>
            <p:ph type="sldNum" sz="quarter" idx="11"/>
          </p:nvPr>
        </p:nvSpPr>
        <p:spPr/>
        <p:txBody>
          <a:bodyPr/>
          <a:lstStyle/>
          <a:p>
            <a:fld id="{161A53A7-64CD-4D0E-AAE8-1AC9C79D7085}" type="slidenum">
              <a:rPr lang="sv-SE" smtClean="0">
                <a:solidFill>
                  <a:prstClr val="black"/>
                </a:solidFill>
                <a:latin typeface="Calibri"/>
              </a:rPr>
              <a:pPr/>
              <a:t>19</a:t>
            </a:fld>
            <a:endParaRPr lang="sv-SE" dirty="0">
              <a:solidFill>
                <a:prstClr val="black"/>
              </a:solidFill>
              <a:latin typeface="Calibri"/>
            </a:endParaRPr>
          </a:p>
        </p:txBody>
      </p:sp>
    </p:spTree>
    <p:extLst>
      <p:ext uri="{BB962C8B-B14F-4D97-AF65-F5344CB8AC3E}">
        <p14:creationId xmlns:p14="http://schemas.microsoft.com/office/powerpoint/2010/main" val="1027093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A3649-C1BE-0348-9AF9-CB749DEB2DF2}" type="slidenum">
              <a:rPr lang="en-US" smtClean="0"/>
              <a:t>20</a:t>
            </a:fld>
            <a:endParaRPr lang="en-US"/>
          </a:p>
        </p:txBody>
      </p:sp>
    </p:spTree>
    <p:extLst>
      <p:ext uri="{BB962C8B-B14F-4D97-AF65-F5344CB8AC3E}">
        <p14:creationId xmlns:p14="http://schemas.microsoft.com/office/powerpoint/2010/main" val="2906660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A3649-C1BE-0348-9AF9-CB749DEB2DF2}"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1517383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A3649-C1BE-0348-9AF9-CB749DEB2DF2}"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2859700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A3649-C1BE-0348-9AF9-CB749DEB2DF2}"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1631335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A3649-C1BE-0348-9AF9-CB749DEB2DF2}"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1631335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A3649-C1BE-0348-9AF9-CB749DEB2DF2}"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1631335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A3649-C1BE-0348-9AF9-CB749DEB2DF2}"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3607493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46</a:t>
            </a:fld>
            <a:endParaRPr lang="sv-SE" dirty="0">
              <a:solidFill>
                <a:prstClr val="black"/>
              </a:solidFill>
              <a:latin typeface="Calibri"/>
            </a:endParaRPr>
          </a:p>
        </p:txBody>
      </p:sp>
    </p:spTree>
    <p:extLst>
      <p:ext uri="{BB962C8B-B14F-4D97-AF65-F5344CB8AC3E}">
        <p14:creationId xmlns:p14="http://schemas.microsoft.com/office/powerpoint/2010/main" val="1532630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47</a:t>
            </a:fld>
            <a:endParaRPr lang="sv-SE" dirty="0">
              <a:solidFill>
                <a:prstClr val="black"/>
              </a:solidFill>
              <a:latin typeface="Calibri"/>
            </a:endParaRPr>
          </a:p>
        </p:txBody>
      </p:sp>
    </p:spTree>
    <p:extLst>
      <p:ext uri="{BB962C8B-B14F-4D97-AF65-F5344CB8AC3E}">
        <p14:creationId xmlns:p14="http://schemas.microsoft.com/office/powerpoint/2010/main" val="2625516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48</a:t>
            </a:fld>
            <a:endParaRPr lang="sv-SE" dirty="0">
              <a:solidFill>
                <a:prstClr val="black"/>
              </a:solidFill>
              <a:latin typeface="Calibri"/>
            </a:endParaRPr>
          </a:p>
        </p:txBody>
      </p:sp>
    </p:spTree>
    <p:extLst>
      <p:ext uri="{BB962C8B-B14F-4D97-AF65-F5344CB8AC3E}">
        <p14:creationId xmlns:p14="http://schemas.microsoft.com/office/powerpoint/2010/main" val="1001606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1448746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1448746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59</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1448746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A3649-C1BE-0348-9AF9-CB749DEB2DF2}"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24646390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A3649-C1BE-0348-9AF9-CB749DEB2DF2}" type="slidenum">
              <a:rPr lang="en-US" smtClean="0">
                <a:solidFill>
                  <a:prstClr val="black"/>
                </a:solidFill>
                <a:latin typeface="Calibri"/>
              </a:rPr>
              <a:pPr/>
              <a:t>64</a:t>
            </a:fld>
            <a:endParaRPr lang="en-US">
              <a:solidFill>
                <a:prstClr val="black"/>
              </a:solidFill>
              <a:latin typeface="Calibri"/>
            </a:endParaRPr>
          </a:p>
        </p:txBody>
      </p:sp>
    </p:spTree>
    <p:extLst>
      <p:ext uri="{BB962C8B-B14F-4D97-AF65-F5344CB8AC3E}">
        <p14:creationId xmlns:p14="http://schemas.microsoft.com/office/powerpoint/2010/main" val="2153494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68</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Disolve</a:t>
            </a:r>
            <a:r>
              <a:rPr lang="en-US" dirty="0" smtClean="0"/>
              <a:t> this slide or use as summary;</a:t>
            </a:r>
            <a:r>
              <a:rPr lang="en-US" baseline="0" dirty="0" smtClean="0"/>
              <a:t> link to SAC comments</a:t>
            </a:r>
          </a:p>
          <a:p>
            <a:endParaRPr lang="en-US" baseline="0" dirty="0" smtClean="0"/>
          </a:p>
          <a:p>
            <a:r>
              <a:rPr lang="en-US" baseline="0" dirty="0" smtClean="0"/>
              <a:t>Needs to </a:t>
            </a:r>
            <a:r>
              <a:rPr lang="en-US" baseline="0" dirty="0" err="1" smtClean="0"/>
              <a:t>specifc</a:t>
            </a:r>
            <a:r>
              <a:rPr lang="en-US" baseline="0" dirty="0" smtClean="0"/>
              <a:t> what it want from the pool and what they build for their instrument.</a:t>
            </a:r>
          </a:p>
          <a:p>
            <a:r>
              <a:rPr lang="en-US" baseline="0" dirty="0" err="1" smtClean="0"/>
              <a:t>Instrumet</a:t>
            </a:r>
            <a:r>
              <a:rPr lang="en-US" baseline="0" dirty="0" smtClean="0"/>
              <a:t> team takes team during construction  (and potentially in operation)</a:t>
            </a:r>
            <a:endParaRPr lang="en-US" dirty="0"/>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69</a:t>
            </a:fld>
            <a:endParaRPr lang="en-US">
              <a:solidFill>
                <a:prstClr val="black"/>
              </a:solidFill>
              <a:latin typeface="Calibri"/>
            </a:endParaRPr>
          </a:p>
        </p:txBody>
      </p:sp>
    </p:spTree>
    <p:extLst>
      <p:ext uri="{BB962C8B-B14F-4D97-AF65-F5344CB8AC3E}">
        <p14:creationId xmlns:p14="http://schemas.microsoft.com/office/powerpoint/2010/main" val="1448746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Disolve</a:t>
            </a:r>
            <a:r>
              <a:rPr lang="en-US" dirty="0" smtClean="0"/>
              <a:t> this slide or use as summary;</a:t>
            </a:r>
            <a:r>
              <a:rPr lang="en-US" baseline="0" dirty="0" smtClean="0"/>
              <a:t> link to SAC comments</a:t>
            </a:r>
          </a:p>
          <a:p>
            <a:endParaRPr lang="en-US" baseline="0" dirty="0" smtClean="0"/>
          </a:p>
          <a:p>
            <a:r>
              <a:rPr lang="en-US" baseline="0" dirty="0" smtClean="0"/>
              <a:t>Needs to </a:t>
            </a:r>
            <a:r>
              <a:rPr lang="en-US" baseline="0" dirty="0" err="1" smtClean="0"/>
              <a:t>specifc</a:t>
            </a:r>
            <a:r>
              <a:rPr lang="en-US" baseline="0" dirty="0" smtClean="0"/>
              <a:t> what it want from the pool and what they build for their instrument.</a:t>
            </a:r>
          </a:p>
          <a:p>
            <a:r>
              <a:rPr lang="en-US" baseline="0" dirty="0" err="1" smtClean="0"/>
              <a:t>Instrumet</a:t>
            </a:r>
            <a:r>
              <a:rPr lang="en-US" baseline="0" dirty="0" smtClean="0"/>
              <a:t> team takes team during construction  (and potentially in operation)</a:t>
            </a:r>
            <a:endParaRPr lang="en-US" dirty="0"/>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70</a:t>
            </a:fld>
            <a:endParaRPr lang="en-US">
              <a:solidFill>
                <a:prstClr val="black"/>
              </a:solidFill>
              <a:latin typeface="Calibri"/>
            </a:endParaRPr>
          </a:p>
        </p:txBody>
      </p:sp>
    </p:spTree>
    <p:extLst>
      <p:ext uri="{BB962C8B-B14F-4D97-AF65-F5344CB8AC3E}">
        <p14:creationId xmlns:p14="http://schemas.microsoft.com/office/powerpoint/2010/main" val="1448746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A3649-C1BE-0348-9AF9-CB749DEB2DF2}" type="slidenum">
              <a:rPr lang="en-US" smtClean="0">
                <a:solidFill>
                  <a:prstClr val="black"/>
                </a:solidFill>
                <a:latin typeface="Calibri"/>
              </a:rPr>
              <a:pPr/>
              <a:t>71</a:t>
            </a:fld>
            <a:endParaRPr lang="en-US">
              <a:solidFill>
                <a:prstClr val="black"/>
              </a:solidFill>
              <a:latin typeface="Calibri"/>
            </a:endParaRPr>
          </a:p>
        </p:txBody>
      </p:sp>
    </p:spTree>
    <p:extLst>
      <p:ext uri="{BB962C8B-B14F-4D97-AF65-F5344CB8AC3E}">
        <p14:creationId xmlns:p14="http://schemas.microsoft.com/office/powerpoint/2010/main" val="428967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experience: </a:t>
            </a:r>
            <a:r>
              <a:rPr lang="en-US" dirty="0" err="1" smtClean="0"/>
              <a:t>fragementation</a:t>
            </a:r>
            <a:r>
              <a:rPr lang="en-US" dirty="0" smtClean="0"/>
              <a:t>,</a:t>
            </a:r>
            <a:r>
              <a:rPr lang="en-US" baseline="0" dirty="0" smtClean="0"/>
              <a:t> only partly supporting all topics … </a:t>
            </a:r>
          </a:p>
          <a:p>
            <a:r>
              <a:rPr lang="en-US" baseline="0" dirty="0" smtClean="0"/>
              <a:t>New approach …maintaining balance; bringing it close to the user </a:t>
            </a:r>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72</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experience: </a:t>
            </a:r>
            <a:r>
              <a:rPr lang="en-US" dirty="0" err="1" smtClean="0"/>
              <a:t>fragementation</a:t>
            </a:r>
            <a:r>
              <a:rPr lang="en-US" dirty="0" smtClean="0"/>
              <a:t>,</a:t>
            </a:r>
            <a:r>
              <a:rPr lang="en-US" baseline="0" dirty="0" smtClean="0"/>
              <a:t> only partly supporting all topics … </a:t>
            </a:r>
          </a:p>
          <a:p>
            <a:r>
              <a:rPr lang="en-US" baseline="0" dirty="0" smtClean="0"/>
              <a:t>New approach …maintaining balance; bringing it close to the user </a:t>
            </a:r>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73</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experience: </a:t>
            </a:r>
            <a:r>
              <a:rPr lang="en-US" dirty="0" err="1" smtClean="0"/>
              <a:t>fragementation</a:t>
            </a:r>
            <a:r>
              <a:rPr lang="en-US" dirty="0" smtClean="0"/>
              <a:t>,</a:t>
            </a:r>
            <a:r>
              <a:rPr lang="en-US" baseline="0" dirty="0" smtClean="0"/>
              <a:t> only partly supporting all topics … </a:t>
            </a:r>
          </a:p>
          <a:p>
            <a:r>
              <a:rPr lang="en-US" baseline="0" dirty="0" smtClean="0"/>
              <a:t>New approach …maintaining balance; bringing it close to the user </a:t>
            </a:r>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74</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experience: </a:t>
            </a:r>
            <a:r>
              <a:rPr lang="en-US" dirty="0" err="1" smtClean="0"/>
              <a:t>fragementation</a:t>
            </a:r>
            <a:r>
              <a:rPr lang="en-US" dirty="0" smtClean="0"/>
              <a:t>,</a:t>
            </a:r>
            <a:r>
              <a:rPr lang="en-US" baseline="0" dirty="0" smtClean="0"/>
              <a:t> only partly supporting all topics … </a:t>
            </a:r>
          </a:p>
          <a:p>
            <a:r>
              <a:rPr lang="en-US" baseline="0" dirty="0" smtClean="0"/>
              <a:t>New approach …maintaining balance; bringing it close to the user </a:t>
            </a:r>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75</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76</a:t>
            </a:fld>
            <a:endParaRPr lang="en-US">
              <a:solidFill>
                <a:prstClr val="black"/>
              </a:solidFill>
              <a:latin typeface="Calibri"/>
            </a:endParaRPr>
          </a:p>
        </p:txBody>
      </p:sp>
    </p:spTree>
    <p:extLst>
      <p:ext uri="{BB962C8B-B14F-4D97-AF65-F5344CB8AC3E}">
        <p14:creationId xmlns:p14="http://schemas.microsoft.com/office/powerpoint/2010/main" val="1448746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A3649-C1BE-0348-9AF9-CB749DEB2DF2}"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24646390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experience: </a:t>
            </a:r>
            <a:r>
              <a:rPr lang="en-US" dirty="0" err="1" smtClean="0"/>
              <a:t>fragemtnation</a:t>
            </a:r>
            <a:r>
              <a:rPr lang="en-US" dirty="0" smtClean="0"/>
              <a:t>,</a:t>
            </a:r>
            <a:r>
              <a:rPr lang="en-US" baseline="0" dirty="0" smtClean="0"/>
              <a:t> only partly supporting all topics … </a:t>
            </a:r>
          </a:p>
          <a:p>
            <a:r>
              <a:rPr lang="en-US" baseline="0" dirty="0" smtClean="0"/>
              <a:t>New approach …</a:t>
            </a:r>
            <a:r>
              <a:rPr lang="en-US" baseline="0" dirty="0" err="1" smtClean="0"/>
              <a:t>mainaining</a:t>
            </a:r>
            <a:r>
              <a:rPr lang="en-US" baseline="0" dirty="0" smtClean="0"/>
              <a:t> balance; bringing it </a:t>
            </a:r>
            <a:r>
              <a:rPr lang="en-US" baseline="0" dirty="0" err="1" smtClean="0"/>
              <a:t>colse</a:t>
            </a:r>
            <a:r>
              <a:rPr lang="en-US" baseline="0" dirty="0" smtClean="0"/>
              <a:t> to the user </a:t>
            </a:r>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77</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experience: </a:t>
            </a:r>
            <a:r>
              <a:rPr lang="en-US" dirty="0" err="1" smtClean="0"/>
              <a:t>fragemtnation</a:t>
            </a:r>
            <a:r>
              <a:rPr lang="en-US" dirty="0" smtClean="0"/>
              <a:t>,</a:t>
            </a:r>
            <a:r>
              <a:rPr lang="en-US" baseline="0" dirty="0" smtClean="0"/>
              <a:t> only partly supporting all topics … </a:t>
            </a:r>
          </a:p>
          <a:p>
            <a:r>
              <a:rPr lang="en-US" baseline="0" dirty="0" smtClean="0"/>
              <a:t>New approach …</a:t>
            </a:r>
            <a:r>
              <a:rPr lang="en-US" baseline="0" dirty="0" err="1" smtClean="0"/>
              <a:t>mainaining</a:t>
            </a:r>
            <a:r>
              <a:rPr lang="en-US" baseline="0" dirty="0" smtClean="0"/>
              <a:t> balance; bringing it </a:t>
            </a:r>
            <a:r>
              <a:rPr lang="en-US" baseline="0" dirty="0" err="1" smtClean="0"/>
              <a:t>colse</a:t>
            </a:r>
            <a:r>
              <a:rPr lang="en-US" baseline="0" dirty="0" smtClean="0"/>
              <a:t> to the user </a:t>
            </a:r>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78</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experience: </a:t>
            </a:r>
            <a:r>
              <a:rPr lang="en-US" dirty="0" err="1" smtClean="0"/>
              <a:t>fragemtnation</a:t>
            </a:r>
            <a:r>
              <a:rPr lang="en-US" dirty="0" smtClean="0"/>
              <a:t>,</a:t>
            </a:r>
            <a:r>
              <a:rPr lang="en-US" baseline="0" dirty="0" smtClean="0"/>
              <a:t> only partly supporting all topics … </a:t>
            </a:r>
          </a:p>
          <a:p>
            <a:r>
              <a:rPr lang="en-US" baseline="0" dirty="0" smtClean="0"/>
              <a:t>New approach …</a:t>
            </a:r>
            <a:r>
              <a:rPr lang="en-US" baseline="0" dirty="0" err="1" smtClean="0"/>
              <a:t>mainaining</a:t>
            </a:r>
            <a:r>
              <a:rPr lang="en-US" baseline="0" dirty="0" smtClean="0"/>
              <a:t> balance; bringing it </a:t>
            </a:r>
            <a:r>
              <a:rPr lang="en-US" baseline="0" dirty="0" err="1" smtClean="0"/>
              <a:t>colse</a:t>
            </a:r>
            <a:r>
              <a:rPr lang="en-US" baseline="0" dirty="0" smtClean="0"/>
              <a:t> to the user </a:t>
            </a:r>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79</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experience: </a:t>
            </a:r>
            <a:r>
              <a:rPr lang="en-US" dirty="0" err="1" smtClean="0"/>
              <a:t>fragemtnation</a:t>
            </a:r>
            <a:r>
              <a:rPr lang="en-US" dirty="0" smtClean="0"/>
              <a:t>,</a:t>
            </a:r>
            <a:r>
              <a:rPr lang="en-US" baseline="0" dirty="0" smtClean="0"/>
              <a:t> only partly supporting all topics … </a:t>
            </a:r>
          </a:p>
          <a:p>
            <a:r>
              <a:rPr lang="en-US" baseline="0" dirty="0" smtClean="0"/>
              <a:t>New approach …</a:t>
            </a:r>
            <a:r>
              <a:rPr lang="en-US" baseline="0" dirty="0" err="1" smtClean="0"/>
              <a:t>mainaining</a:t>
            </a:r>
            <a:r>
              <a:rPr lang="en-US" baseline="0" dirty="0" smtClean="0"/>
              <a:t> balance; bringing it </a:t>
            </a:r>
            <a:r>
              <a:rPr lang="en-US" baseline="0" dirty="0" err="1" smtClean="0"/>
              <a:t>colse</a:t>
            </a:r>
            <a:r>
              <a:rPr lang="en-US" baseline="0" dirty="0" smtClean="0"/>
              <a:t> to the user </a:t>
            </a:r>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80</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experience: </a:t>
            </a:r>
            <a:r>
              <a:rPr lang="en-US" dirty="0" err="1" smtClean="0"/>
              <a:t>fragemtnation</a:t>
            </a:r>
            <a:r>
              <a:rPr lang="en-US" dirty="0" smtClean="0"/>
              <a:t>,</a:t>
            </a:r>
            <a:r>
              <a:rPr lang="en-US" baseline="0" dirty="0" smtClean="0"/>
              <a:t> only partly supporting all topics … </a:t>
            </a:r>
          </a:p>
          <a:p>
            <a:r>
              <a:rPr lang="en-US" baseline="0" dirty="0" smtClean="0"/>
              <a:t>New approach …</a:t>
            </a:r>
            <a:r>
              <a:rPr lang="en-US" baseline="0" dirty="0" err="1" smtClean="0"/>
              <a:t>mainaining</a:t>
            </a:r>
            <a:r>
              <a:rPr lang="en-US" baseline="0" dirty="0" smtClean="0"/>
              <a:t> balance; bringing it </a:t>
            </a:r>
            <a:r>
              <a:rPr lang="en-US" baseline="0" dirty="0" err="1" smtClean="0"/>
              <a:t>colse</a:t>
            </a:r>
            <a:r>
              <a:rPr lang="en-US" baseline="0" dirty="0" smtClean="0"/>
              <a:t> to the user </a:t>
            </a:r>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81</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experience: </a:t>
            </a:r>
            <a:r>
              <a:rPr lang="en-US" dirty="0" err="1" smtClean="0"/>
              <a:t>fragemtnation</a:t>
            </a:r>
            <a:r>
              <a:rPr lang="en-US" dirty="0" smtClean="0"/>
              <a:t>,</a:t>
            </a:r>
            <a:r>
              <a:rPr lang="en-US" baseline="0" dirty="0" smtClean="0"/>
              <a:t> only partly supporting all topics … </a:t>
            </a:r>
          </a:p>
          <a:p>
            <a:r>
              <a:rPr lang="en-US" baseline="0" dirty="0" smtClean="0"/>
              <a:t>New approach …</a:t>
            </a:r>
            <a:r>
              <a:rPr lang="en-US" baseline="0" dirty="0" err="1" smtClean="0"/>
              <a:t>mainaining</a:t>
            </a:r>
            <a:r>
              <a:rPr lang="en-US" baseline="0" dirty="0" smtClean="0"/>
              <a:t> balance; bringing it </a:t>
            </a:r>
            <a:r>
              <a:rPr lang="en-US" baseline="0" dirty="0" err="1" smtClean="0"/>
              <a:t>colse</a:t>
            </a:r>
            <a:r>
              <a:rPr lang="en-US" baseline="0" dirty="0" smtClean="0"/>
              <a:t> to the user </a:t>
            </a:r>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82</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experience: </a:t>
            </a:r>
            <a:r>
              <a:rPr lang="en-US" dirty="0" err="1" smtClean="0"/>
              <a:t>fragemtnation</a:t>
            </a:r>
            <a:r>
              <a:rPr lang="en-US" dirty="0" smtClean="0"/>
              <a:t>,</a:t>
            </a:r>
            <a:r>
              <a:rPr lang="en-US" baseline="0" dirty="0" smtClean="0"/>
              <a:t> only partly supporting all topics … </a:t>
            </a:r>
          </a:p>
          <a:p>
            <a:r>
              <a:rPr lang="en-US" baseline="0" dirty="0" smtClean="0"/>
              <a:t>New approach …</a:t>
            </a:r>
            <a:r>
              <a:rPr lang="en-US" baseline="0" dirty="0" err="1" smtClean="0"/>
              <a:t>mainaining</a:t>
            </a:r>
            <a:r>
              <a:rPr lang="en-US" baseline="0" dirty="0" smtClean="0"/>
              <a:t> balance; bringing it </a:t>
            </a:r>
            <a:r>
              <a:rPr lang="en-US" baseline="0" dirty="0" err="1" smtClean="0"/>
              <a:t>colse</a:t>
            </a:r>
            <a:r>
              <a:rPr lang="en-US" baseline="0" dirty="0" smtClean="0"/>
              <a:t> to the user </a:t>
            </a:r>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83</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experience: </a:t>
            </a:r>
            <a:r>
              <a:rPr lang="en-US" dirty="0" err="1" smtClean="0"/>
              <a:t>fragemtnation</a:t>
            </a:r>
            <a:r>
              <a:rPr lang="en-US" dirty="0" smtClean="0"/>
              <a:t>,</a:t>
            </a:r>
            <a:r>
              <a:rPr lang="en-US" baseline="0" dirty="0" smtClean="0"/>
              <a:t> only partly supporting all topics … </a:t>
            </a:r>
          </a:p>
          <a:p>
            <a:r>
              <a:rPr lang="en-US" baseline="0" dirty="0" smtClean="0"/>
              <a:t>New approach …</a:t>
            </a:r>
            <a:r>
              <a:rPr lang="en-US" baseline="0" dirty="0" err="1" smtClean="0"/>
              <a:t>mainaining</a:t>
            </a:r>
            <a:r>
              <a:rPr lang="en-US" baseline="0" dirty="0" smtClean="0"/>
              <a:t> balance; bringing it </a:t>
            </a:r>
            <a:r>
              <a:rPr lang="en-US" baseline="0" dirty="0" err="1" smtClean="0"/>
              <a:t>colse</a:t>
            </a:r>
            <a:r>
              <a:rPr lang="en-US" baseline="0" dirty="0" smtClean="0"/>
              <a:t> to the user </a:t>
            </a:r>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84</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experience: </a:t>
            </a:r>
            <a:r>
              <a:rPr lang="en-US" dirty="0" err="1" smtClean="0"/>
              <a:t>fragemtnation</a:t>
            </a:r>
            <a:r>
              <a:rPr lang="en-US" dirty="0" smtClean="0"/>
              <a:t>,</a:t>
            </a:r>
            <a:r>
              <a:rPr lang="en-US" baseline="0" dirty="0" smtClean="0"/>
              <a:t> only partly supporting all topics … </a:t>
            </a:r>
          </a:p>
          <a:p>
            <a:r>
              <a:rPr lang="en-US" baseline="0" dirty="0" smtClean="0"/>
              <a:t>New approach …</a:t>
            </a:r>
            <a:r>
              <a:rPr lang="en-US" baseline="0" dirty="0" err="1" smtClean="0"/>
              <a:t>mainaining</a:t>
            </a:r>
            <a:r>
              <a:rPr lang="en-US" baseline="0" dirty="0" smtClean="0"/>
              <a:t> balance; bringing it </a:t>
            </a:r>
            <a:r>
              <a:rPr lang="en-US" baseline="0" dirty="0" err="1" smtClean="0"/>
              <a:t>colse</a:t>
            </a:r>
            <a:r>
              <a:rPr lang="en-US" baseline="0" dirty="0" smtClean="0"/>
              <a:t> to the user </a:t>
            </a:r>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85</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experience: </a:t>
            </a:r>
            <a:r>
              <a:rPr lang="en-US" dirty="0" err="1" smtClean="0"/>
              <a:t>fragemtnation</a:t>
            </a:r>
            <a:r>
              <a:rPr lang="en-US" dirty="0" smtClean="0"/>
              <a:t>,</a:t>
            </a:r>
            <a:r>
              <a:rPr lang="en-US" baseline="0" dirty="0" smtClean="0"/>
              <a:t> only partly supporting all topics … </a:t>
            </a:r>
          </a:p>
          <a:p>
            <a:r>
              <a:rPr lang="en-US" baseline="0" dirty="0" smtClean="0"/>
              <a:t>New approach …</a:t>
            </a:r>
            <a:r>
              <a:rPr lang="en-US" baseline="0" dirty="0" err="1" smtClean="0"/>
              <a:t>mainaining</a:t>
            </a:r>
            <a:r>
              <a:rPr lang="en-US" baseline="0" dirty="0" smtClean="0"/>
              <a:t> balance; bringing it </a:t>
            </a:r>
            <a:r>
              <a:rPr lang="en-US" baseline="0" dirty="0" err="1" smtClean="0"/>
              <a:t>colse</a:t>
            </a:r>
            <a:r>
              <a:rPr lang="en-US" baseline="0" dirty="0" smtClean="0"/>
              <a:t> to the user </a:t>
            </a:r>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86</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A3649-C1BE-0348-9AF9-CB749DEB2DF2}"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24646390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87</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88</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experience: </a:t>
            </a:r>
            <a:r>
              <a:rPr lang="en-US" dirty="0" err="1" smtClean="0"/>
              <a:t>fragemtnation</a:t>
            </a:r>
            <a:r>
              <a:rPr lang="en-US" dirty="0" smtClean="0"/>
              <a:t>,</a:t>
            </a:r>
            <a:r>
              <a:rPr lang="en-US" baseline="0" dirty="0" smtClean="0"/>
              <a:t> only partly supporting all topics … </a:t>
            </a:r>
          </a:p>
          <a:p>
            <a:r>
              <a:rPr lang="en-US" baseline="0" dirty="0" smtClean="0"/>
              <a:t>New approach …</a:t>
            </a:r>
            <a:r>
              <a:rPr lang="en-US" baseline="0" dirty="0" err="1" smtClean="0"/>
              <a:t>mainaining</a:t>
            </a:r>
            <a:r>
              <a:rPr lang="en-US" baseline="0" dirty="0" smtClean="0"/>
              <a:t> balance; bringing it </a:t>
            </a:r>
            <a:r>
              <a:rPr lang="en-US" baseline="0" dirty="0" err="1" smtClean="0"/>
              <a:t>colse</a:t>
            </a:r>
            <a:r>
              <a:rPr lang="en-US" baseline="0" dirty="0" smtClean="0"/>
              <a:t> to the user </a:t>
            </a:r>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89</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experience: </a:t>
            </a:r>
            <a:r>
              <a:rPr lang="en-US" dirty="0" err="1" smtClean="0"/>
              <a:t>fragemtnation</a:t>
            </a:r>
            <a:r>
              <a:rPr lang="en-US" dirty="0" smtClean="0"/>
              <a:t>,</a:t>
            </a:r>
            <a:r>
              <a:rPr lang="en-US" baseline="0" dirty="0" smtClean="0"/>
              <a:t> only partly supporting all topics … </a:t>
            </a:r>
          </a:p>
          <a:p>
            <a:r>
              <a:rPr lang="en-US" baseline="0" dirty="0" smtClean="0"/>
              <a:t>New approach …</a:t>
            </a:r>
            <a:r>
              <a:rPr lang="en-US" baseline="0" dirty="0" err="1" smtClean="0"/>
              <a:t>mainaining</a:t>
            </a:r>
            <a:r>
              <a:rPr lang="en-US" baseline="0" dirty="0" smtClean="0"/>
              <a:t> balance; bringing it </a:t>
            </a:r>
            <a:r>
              <a:rPr lang="en-US" baseline="0" dirty="0" err="1" smtClean="0"/>
              <a:t>colse</a:t>
            </a:r>
            <a:r>
              <a:rPr lang="en-US" baseline="0" dirty="0" smtClean="0"/>
              <a:t> to the user </a:t>
            </a:r>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90</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3600" b="0" dirty="0" smtClean="0">
                <a:latin typeface="+mn-lt"/>
              </a:rPr>
              <a:t>Proposal</a:t>
            </a:r>
            <a:r>
              <a:rPr lang="en-US" sz="3600" b="0" baseline="0" dirty="0" smtClean="0">
                <a:latin typeface="+mn-lt"/>
              </a:rPr>
              <a:t> selection criteria ALL</a:t>
            </a:r>
          </a:p>
          <a:p>
            <a:pPr>
              <a:lnSpc>
                <a:spcPct val="90000"/>
              </a:lnSpc>
            </a:pPr>
            <a:r>
              <a:rPr lang="en-US" sz="3600" b="0" baseline="0" dirty="0" err="1" smtClean="0">
                <a:latin typeface="+mn-lt"/>
              </a:rPr>
              <a:t>Propriretary</a:t>
            </a:r>
            <a:r>
              <a:rPr lang="en-US" sz="3600" b="0" baseline="0" dirty="0" smtClean="0">
                <a:latin typeface="+mn-lt"/>
              </a:rPr>
              <a:t>, feasibility and on-success ISIS, SINE</a:t>
            </a:r>
          </a:p>
          <a:p>
            <a:pPr>
              <a:lnSpc>
                <a:spcPct val="90000"/>
              </a:lnSpc>
            </a:pPr>
            <a:r>
              <a:rPr lang="en-US" sz="3600" b="0" dirty="0" smtClean="0">
                <a:latin typeface="+mn-lt"/>
              </a:rPr>
              <a:t>Pre-competitive method developments</a:t>
            </a:r>
            <a:r>
              <a:rPr lang="en-US" sz="3600" b="0" baseline="0" dirty="0" smtClean="0">
                <a:latin typeface="+mn-lt"/>
              </a:rPr>
              <a:t> NSOFT</a:t>
            </a:r>
            <a:endParaRPr lang="en-US" sz="3600" b="0" dirty="0" smtClean="0">
              <a:latin typeface="+mn-lt"/>
            </a:endParaRPr>
          </a:p>
          <a:p>
            <a:pPr>
              <a:lnSpc>
                <a:spcPct val="90000"/>
              </a:lnSpc>
            </a:pPr>
            <a:endParaRPr lang="en-US" sz="1800" b="0" dirty="0" smtClean="0">
              <a:latin typeface="+mn-lt"/>
            </a:endParaRPr>
          </a:p>
          <a:p>
            <a:pPr>
              <a:lnSpc>
                <a:spcPct val="90000"/>
              </a:lnSpc>
            </a:pPr>
            <a:endParaRPr lang="en-US" sz="1800" b="1" dirty="0" smtClean="0">
              <a:latin typeface="+mn-lt"/>
            </a:endParaRPr>
          </a:p>
          <a:p>
            <a:pPr>
              <a:lnSpc>
                <a:spcPct val="90000"/>
              </a:lnSpc>
            </a:pPr>
            <a:endParaRPr lang="en-US" b="1" dirty="0" smtClean="0">
              <a:latin typeface="+mn-lt"/>
            </a:endParaRPr>
          </a:p>
          <a:p>
            <a:pPr>
              <a:lnSpc>
                <a:spcPct val="90000"/>
              </a:lnSpc>
            </a:pPr>
            <a:r>
              <a:rPr lang="en-US" b="1" dirty="0" smtClean="0">
                <a:latin typeface="+mn-lt"/>
              </a:rPr>
              <a:t>Requirements and Functions:</a:t>
            </a:r>
          </a:p>
          <a:p>
            <a:pPr marL="342900" indent="-342900">
              <a:lnSpc>
                <a:spcPct val="90000"/>
              </a:lnSpc>
              <a:buFont typeface="Arial"/>
              <a:buChar char="•"/>
            </a:pPr>
            <a:r>
              <a:rPr lang="en-US" dirty="0" smtClean="0">
                <a:latin typeface="+mn-lt"/>
              </a:rPr>
              <a:t>User access based on scientific excellence and others criteria (innovation, proprietary).</a:t>
            </a:r>
          </a:p>
          <a:p>
            <a:pPr marL="342900" indent="-342900">
              <a:lnSpc>
                <a:spcPct val="90000"/>
              </a:lnSpc>
              <a:buFont typeface="Arial"/>
              <a:buChar char="•"/>
            </a:pPr>
            <a:r>
              <a:rPr lang="en-US" dirty="0" smtClean="0"/>
              <a:t>Encourage internal and collaborative scientific activities.</a:t>
            </a:r>
          </a:p>
          <a:p>
            <a:pPr marL="342900" indent="-342900">
              <a:lnSpc>
                <a:spcPct val="90000"/>
              </a:lnSpc>
              <a:buFont typeface="Arial"/>
              <a:buChar char="•"/>
            </a:pPr>
            <a:r>
              <a:rPr lang="en-US" dirty="0" smtClean="0"/>
              <a:t>Enhance neutron usage by young researchers.</a:t>
            </a:r>
          </a:p>
          <a:p>
            <a:pPr marL="342900" indent="-342900">
              <a:lnSpc>
                <a:spcPct val="90000"/>
              </a:lnSpc>
              <a:buFont typeface="Arial"/>
              <a:buChar char="•"/>
            </a:pPr>
            <a:r>
              <a:rPr lang="en-US" dirty="0" smtClean="0"/>
              <a:t>Community interaction incl. user meetings and science symposia.</a:t>
            </a:r>
          </a:p>
          <a:p>
            <a:pPr>
              <a:lnSpc>
                <a:spcPct val="90000"/>
              </a:lnSpc>
            </a:pPr>
            <a:endParaRPr lang="en-US" sz="800" dirty="0" smtClean="0">
              <a:latin typeface="+mn-lt"/>
            </a:endParaRPr>
          </a:p>
          <a:p>
            <a:pPr>
              <a:lnSpc>
                <a:spcPct val="90000"/>
              </a:lnSpc>
            </a:pPr>
            <a:r>
              <a:rPr lang="en-US" b="1" dirty="0" smtClean="0">
                <a:latin typeface="+mn-lt"/>
              </a:rPr>
              <a:t>Scope, Features and Quality Objectives:	</a:t>
            </a:r>
          </a:p>
          <a:p>
            <a:pPr marL="342900" indent="-342900">
              <a:lnSpc>
                <a:spcPct val="90000"/>
              </a:lnSpc>
              <a:buFont typeface="Arial"/>
              <a:buChar char="•"/>
            </a:pPr>
            <a:r>
              <a:rPr lang="en-US" dirty="0" smtClean="0">
                <a:latin typeface="+mn-lt"/>
              </a:rPr>
              <a:t>Manage user </a:t>
            </a:r>
            <a:r>
              <a:rPr lang="en-US" dirty="0" err="1" smtClean="0">
                <a:latin typeface="+mn-lt"/>
              </a:rPr>
              <a:t>programme</a:t>
            </a:r>
            <a:r>
              <a:rPr lang="en-US" dirty="0" smtClean="0">
                <a:latin typeface="+mn-lt"/>
              </a:rPr>
              <a:t> incl. proposals, feasibility, scheduling, user visits, reporting.</a:t>
            </a:r>
          </a:p>
          <a:p>
            <a:pPr marL="342900" indent="-342900">
              <a:lnSpc>
                <a:spcPct val="90000"/>
              </a:lnSpc>
              <a:buFont typeface="Arial"/>
              <a:buChar char="•"/>
            </a:pPr>
            <a:r>
              <a:rPr lang="en-US" dirty="0" smtClean="0">
                <a:latin typeface="+mn-lt"/>
              </a:rPr>
              <a:t>Coordinate industrial access and training activities with RI incl. MAX IV and others.</a:t>
            </a:r>
          </a:p>
          <a:p>
            <a:pPr marL="342900" indent="-342900">
              <a:lnSpc>
                <a:spcPct val="90000"/>
              </a:lnSpc>
              <a:buFont typeface="Arial"/>
              <a:buChar char="•"/>
            </a:pPr>
            <a:r>
              <a:rPr lang="en-US" dirty="0" smtClean="0">
                <a:latin typeface="+mn-lt"/>
              </a:rPr>
              <a:t>Participate in scheduling and minimizing beam time losses ensuring high availability.</a:t>
            </a:r>
          </a:p>
          <a:p>
            <a:pPr marL="342900" indent="-342900">
              <a:lnSpc>
                <a:spcPct val="90000"/>
              </a:lnSpc>
              <a:buFont typeface="Arial"/>
              <a:buChar char="•"/>
            </a:pPr>
            <a:r>
              <a:rPr lang="en-US" dirty="0" smtClean="0"/>
              <a:t>Coordinate internal scientific exchange: science focus teams,  scientific </a:t>
            </a:r>
            <a:r>
              <a:rPr lang="en-US" kern="0" dirty="0" smtClean="0">
                <a:solidFill>
                  <a:prstClr val="black"/>
                </a:solidFill>
              </a:rPr>
              <a:t>seminars and events. </a:t>
            </a:r>
          </a:p>
          <a:p>
            <a:pPr marL="342900" indent="-342900" defTabSz="914400">
              <a:buFont typeface="Arial"/>
              <a:buChar char="•"/>
              <a:defRPr/>
            </a:pPr>
            <a:r>
              <a:rPr lang="en-US" dirty="0" smtClean="0"/>
              <a:t>Coordinate training activities &amp; PhD </a:t>
            </a:r>
            <a:r>
              <a:rPr lang="en-US" dirty="0" err="1" smtClean="0"/>
              <a:t>programme</a:t>
            </a:r>
            <a:r>
              <a:rPr lang="en-US" dirty="0" smtClean="0"/>
              <a:t>.</a:t>
            </a:r>
            <a:endParaRPr lang="en-US" kern="0" dirty="0" smtClean="0">
              <a:solidFill>
                <a:prstClr val="black"/>
              </a:solidFill>
            </a:endParaRPr>
          </a:p>
          <a:p>
            <a:pPr marL="342900" lvl="0" indent="-342900" defTabSz="914400">
              <a:buFont typeface="Arial"/>
              <a:buChar char="•"/>
              <a:defRPr/>
            </a:pPr>
            <a:r>
              <a:rPr lang="en-US" kern="0" dirty="0" smtClean="0">
                <a:solidFill>
                  <a:prstClr val="black"/>
                </a:solidFill>
              </a:rPr>
              <a:t>Advise on outreach activities, scientific priorities, innovation and societal impact. </a:t>
            </a:r>
            <a:endParaRPr lang="en-US" dirty="0" smtClean="0"/>
          </a:p>
          <a:p>
            <a:pPr>
              <a:lnSpc>
                <a:spcPct val="90000"/>
              </a:lnSpc>
            </a:pPr>
            <a:endParaRPr lang="en-US" sz="800" dirty="0" smtClean="0">
              <a:latin typeface="+mn-lt"/>
            </a:endParaRPr>
          </a:p>
          <a:p>
            <a:pPr>
              <a:lnSpc>
                <a:spcPct val="90000"/>
              </a:lnSpc>
            </a:pPr>
            <a:r>
              <a:rPr lang="en-US" b="1" dirty="0" smtClean="0">
                <a:latin typeface="+mn-lt"/>
              </a:rPr>
              <a:t>Scope Exclusions, Interfaces and Responsibilities:</a:t>
            </a:r>
          </a:p>
          <a:p>
            <a:pPr marL="285750" indent="-285750">
              <a:lnSpc>
                <a:spcPct val="90000"/>
              </a:lnSpc>
              <a:buFont typeface="Arial"/>
              <a:buChar char="•"/>
            </a:pPr>
            <a:r>
              <a:rPr lang="en-US" dirty="0" smtClean="0">
                <a:latin typeface="+mn-lt"/>
              </a:rPr>
              <a:t>SCUO software maintenance 											[DMSC] </a:t>
            </a:r>
          </a:p>
          <a:p>
            <a:pPr marL="285750" indent="-285750">
              <a:lnSpc>
                <a:spcPct val="90000"/>
              </a:lnSpc>
              <a:buFont typeface="Arial"/>
              <a:buChar char="•"/>
            </a:pPr>
            <a:r>
              <a:rPr lang="en-US" dirty="0" smtClean="0">
                <a:latin typeface="+mn-lt"/>
              </a:rPr>
              <a:t>general external relations + legal support incl. ILO network					[ADMIN] </a:t>
            </a:r>
          </a:p>
          <a:p>
            <a:pPr marL="285750" indent="-285750">
              <a:lnSpc>
                <a:spcPct val="90000"/>
              </a:lnSpc>
              <a:buFont typeface="Arial"/>
              <a:buChar char="•"/>
            </a:pPr>
            <a:r>
              <a:rPr lang="en-US" dirty="0" smtClean="0">
                <a:latin typeface="+mn-lt"/>
              </a:rPr>
              <a:t>user safety training 													[ESH]</a:t>
            </a:r>
          </a:p>
          <a:p>
            <a:pPr marL="285750" indent="-285750">
              <a:lnSpc>
                <a:spcPct val="90000"/>
              </a:lnSpc>
              <a:buFont typeface="Arial"/>
              <a:buChar char="•"/>
            </a:pPr>
            <a:r>
              <a:rPr lang="en-US" dirty="0" smtClean="0">
                <a:latin typeface="+mn-lt"/>
              </a:rPr>
              <a:t>site access </a:t>
            </a:r>
            <a:r>
              <a:rPr lang="en-US" sz="1100" dirty="0" smtClean="0">
                <a:latin typeface="+mn-lt"/>
              </a:rPr>
              <a:t>incl. travel, accommodation, security, work ability 						</a:t>
            </a:r>
            <a:r>
              <a:rPr lang="en-US" dirty="0" smtClean="0">
                <a:latin typeface="+mn-lt"/>
              </a:rPr>
              <a:t>[WELCOME]</a:t>
            </a:r>
          </a:p>
          <a:p>
            <a:pPr marL="285750" indent="-285750">
              <a:lnSpc>
                <a:spcPct val="90000"/>
              </a:lnSpc>
              <a:buFont typeface="Arial"/>
              <a:buChar char="•"/>
            </a:pPr>
            <a:r>
              <a:rPr lang="en-US" dirty="0" smtClean="0"/>
              <a:t>Individual and collaborative scientific projects 							[NID]</a:t>
            </a:r>
          </a:p>
          <a:p>
            <a:pPr marL="285750" indent="-285750">
              <a:lnSpc>
                <a:spcPct val="90000"/>
              </a:lnSpc>
              <a:buFont typeface="Arial"/>
              <a:buChar char="•"/>
            </a:pPr>
            <a:r>
              <a:rPr lang="en-US" dirty="0" smtClean="0"/>
              <a:t>Support for general scientific conferences and national neutron associations.	[EXTERNAL]</a:t>
            </a:r>
            <a:endParaRPr lang="en-US" dirty="0"/>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92</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2FTE Scientists with different profiles</a:t>
            </a:r>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93</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94</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FD14BCC4-1883-A943-9A98-AF3049849382}" type="datetime1">
              <a:rPr lang="en-US" smtClean="0">
                <a:solidFill>
                  <a:prstClr val="black"/>
                </a:solidFill>
                <a:latin typeface="Calibri"/>
              </a:rPr>
              <a:pPr/>
              <a:t>5/18/17</a:t>
            </a:fld>
            <a:endParaRPr lang="sv-SE" dirty="0">
              <a:solidFill>
                <a:prstClr val="black"/>
              </a:solidFill>
              <a:latin typeface="Calibri"/>
            </a:endParaRPr>
          </a:p>
        </p:txBody>
      </p:sp>
      <p:sp>
        <p:nvSpPr>
          <p:cNvPr id="5" name="Slide Number Placeholder 4"/>
          <p:cNvSpPr>
            <a:spLocks noGrp="1"/>
          </p:cNvSpPr>
          <p:nvPr>
            <p:ph type="sldNum" sz="quarter" idx="11"/>
          </p:nvPr>
        </p:nvSpPr>
        <p:spPr/>
        <p:txBody>
          <a:bodyPr/>
          <a:lstStyle/>
          <a:p>
            <a:fld id="{161A53A7-64CD-4D0E-AAE8-1AC9C79D7085}" type="slidenum">
              <a:rPr lang="sv-SE" smtClean="0">
                <a:solidFill>
                  <a:prstClr val="black"/>
                </a:solidFill>
                <a:latin typeface="Calibri"/>
              </a:rPr>
              <a:pPr/>
              <a:t>95</a:t>
            </a:fld>
            <a:endParaRPr lang="sv-SE" dirty="0">
              <a:solidFill>
                <a:prstClr val="black"/>
              </a:solidFill>
              <a:latin typeface="Calibri"/>
            </a:endParaRPr>
          </a:p>
        </p:txBody>
      </p:sp>
    </p:spTree>
    <p:extLst>
      <p:ext uri="{BB962C8B-B14F-4D97-AF65-F5344CB8AC3E}">
        <p14:creationId xmlns:p14="http://schemas.microsoft.com/office/powerpoint/2010/main" val="10270935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FD14BCC4-1883-A943-9A98-AF3049849382}" type="datetime1">
              <a:rPr lang="en-US" smtClean="0">
                <a:solidFill>
                  <a:prstClr val="black"/>
                </a:solidFill>
                <a:latin typeface="Calibri"/>
              </a:rPr>
              <a:pPr/>
              <a:t>5/18/17</a:t>
            </a:fld>
            <a:endParaRPr lang="sv-SE" dirty="0">
              <a:solidFill>
                <a:prstClr val="black"/>
              </a:solidFill>
              <a:latin typeface="Calibri"/>
            </a:endParaRPr>
          </a:p>
        </p:txBody>
      </p:sp>
      <p:sp>
        <p:nvSpPr>
          <p:cNvPr id="5" name="Slide Number Placeholder 4"/>
          <p:cNvSpPr>
            <a:spLocks noGrp="1"/>
          </p:cNvSpPr>
          <p:nvPr>
            <p:ph type="sldNum" sz="quarter" idx="11"/>
          </p:nvPr>
        </p:nvSpPr>
        <p:spPr/>
        <p:txBody>
          <a:bodyPr/>
          <a:lstStyle/>
          <a:p>
            <a:fld id="{161A53A7-64CD-4D0E-AAE8-1AC9C79D7085}" type="slidenum">
              <a:rPr lang="sv-SE" smtClean="0">
                <a:solidFill>
                  <a:prstClr val="black"/>
                </a:solidFill>
                <a:latin typeface="Calibri"/>
              </a:rPr>
              <a:pPr/>
              <a:t>96</a:t>
            </a:fld>
            <a:endParaRPr lang="sv-SE" dirty="0">
              <a:solidFill>
                <a:prstClr val="black"/>
              </a:solidFill>
              <a:latin typeface="Calibri"/>
            </a:endParaRPr>
          </a:p>
        </p:txBody>
      </p:sp>
    </p:spTree>
    <p:extLst>
      <p:ext uri="{BB962C8B-B14F-4D97-AF65-F5344CB8AC3E}">
        <p14:creationId xmlns:p14="http://schemas.microsoft.com/office/powerpoint/2010/main" val="10270935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FD14BCC4-1883-A943-9A98-AF3049849382}" type="datetime1">
              <a:rPr lang="en-US" smtClean="0">
                <a:solidFill>
                  <a:prstClr val="black"/>
                </a:solidFill>
                <a:latin typeface="Calibri"/>
              </a:rPr>
              <a:pPr/>
              <a:t>5/18/17</a:t>
            </a:fld>
            <a:endParaRPr lang="sv-SE" dirty="0">
              <a:solidFill>
                <a:prstClr val="black"/>
              </a:solidFill>
              <a:latin typeface="Calibri"/>
            </a:endParaRPr>
          </a:p>
        </p:txBody>
      </p:sp>
      <p:sp>
        <p:nvSpPr>
          <p:cNvPr id="5" name="Slide Number Placeholder 4"/>
          <p:cNvSpPr>
            <a:spLocks noGrp="1"/>
          </p:cNvSpPr>
          <p:nvPr>
            <p:ph type="sldNum" sz="quarter" idx="11"/>
          </p:nvPr>
        </p:nvSpPr>
        <p:spPr/>
        <p:txBody>
          <a:bodyPr/>
          <a:lstStyle/>
          <a:p>
            <a:fld id="{161A53A7-64CD-4D0E-AAE8-1AC9C79D7085}" type="slidenum">
              <a:rPr lang="sv-SE" smtClean="0">
                <a:solidFill>
                  <a:prstClr val="black"/>
                </a:solidFill>
                <a:latin typeface="Calibri"/>
              </a:rPr>
              <a:pPr/>
              <a:t>97</a:t>
            </a:fld>
            <a:endParaRPr lang="sv-SE" dirty="0">
              <a:solidFill>
                <a:prstClr val="black"/>
              </a:solidFill>
              <a:latin typeface="Calibri"/>
            </a:endParaRPr>
          </a:p>
        </p:txBody>
      </p:sp>
    </p:spTree>
    <p:extLst>
      <p:ext uri="{BB962C8B-B14F-4D97-AF65-F5344CB8AC3E}">
        <p14:creationId xmlns:p14="http://schemas.microsoft.com/office/powerpoint/2010/main" val="1027093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A3649-C1BE-0348-9AF9-CB749DEB2DF2}"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24646390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FD14BCC4-1883-A943-9A98-AF3049849382}" type="datetime1">
              <a:rPr lang="en-US" smtClean="0">
                <a:solidFill>
                  <a:prstClr val="black"/>
                </a:solidFill>
                <a:latin typeface="Calibri"/>
              </a:rPr>
              <a:pPr/>
              <a:t>5/18/17</a:t>
            </a:fld>
            <a:endParaRPr lang="sv-SE" dirty="0">
              <a:solidFill>
                <a:prstClr val="black"/>
              </a:solidFill>
              <a:latin typeface="Calibri"/>
            </a:endParaRPr>
          </a:p>
        </p:txBody>
      </p:sp>
      <p:sp>
        <p:nvSpPr>
          <p:cNvPr id="5" name="Slide Number Placeholder 4"/>
          <p:cNvSpPr>
            <a:spLocks noGrp="1"/>
          </p:cNvSpPr>
          <p:nvPr>
            <p:ph type="sldNum" sz="quarter" idx="11"/>
          </p:nvPr>
        </p:nvSpPr>
        <p:spPr/>
        <p:txBody>
          <a:bodyPr/>
          <a:lstStyle/>
          <a:p>
            <a:fld id="{161A53A7-64CD-4D0E-AAE8-1AC9C79D7085}" type="slidenum">
              <a:rPr lang="sv-SE" smtClean="0">
                <a:solidFill>
                  <a:prstClr val="black"/>
                </a:solidFill>
                <a:latin typeface="Calibri"/>
              </a:rPr>
              <a:pPr/>
              <a:t>98</a:t>
            </a:fld>
            <a:endParaRPr lang="sv-SE" dirty="0">
              <a:solidFill>
                <a:prstClr val="black"/>
              </a:solidFill>
              <a:latin typeface="Calibri"/>
            </a:endParaRPr>
          </a:p>
        </p:txBody>
      </p:sp>
    </p:spTree>
    <p:extLst>
      <p:ext uri="{BB962C8B-B14F-4D97-AF65-F5344CB8AC3E}">
        <p14:creationId xmlns:p14="http://schemas.microsoft.com/office/powerpoint/2010/main" val="10270935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FD14BCC4-1883-A943-9A98-AF3049849382}" type="datetime1">
              <a:rPr lang="en-US" smtClean="0">
                <a:solidFill>
                  <a:prstClr val="black"/>
                </a:solidFill>
                <a:latin typeface="Calibri"/>
              </a:rPr>
              <a:pPr/>
              <a:t>5/18/17</a:t>
            </a:fld>
            <a:endParaRPr lang="sv-SE" dirty="0">
              <a:solidFill>
                <a:prstClr val="black"/>
              </a:solidFill>
              <a:latin typeface="Calibri"/>
            </a:endParaRPr>
          </a:p>
        </p:txBody>
      </p:sp>
      <p:sp>
        <p:nvSpPr>
          <p:cNvPr id="5" name="Slide Number Placeholder 4"/>
          <p:cNvSpPr>
            <a:spLocks noGrp="1"/>
          </p:cNvSpPr>
          <p:nvPr>
            <p:ph type="sldNum" sz="quarter" idx="11"/>
          </p:nvPr>
        </p:nvSpPr>
        <p:spPr/>
        <p:txBody>
          <a:bodyPr/>
          <a:lstStyle/>
          <a:p>
            <a:fld id="{161A53A7-64CD-4D0E-AAE8-1AC9C79D7085}" type="slidenum">
              <a:rPr lang="sv-SE" smtClean="0">
                <a:solidFill>
                  <a:prstClr val="black"/>
                </a:solidFill>
                <a:latin typeface="Calibri"/>
              </a:rPr>
              <a:pPr/>
              <a:t>99</a:t>
            </a:fld>
            <a:endParaRPr lang="sv-SE" dirty="0">
              <a:solidFill>
                <a:prstClr val="black"/>
              </a:solidFill>
              <a:latin typeface="Calibri"/>
            </a:endParaRPr>
          </a:p>
        </p:txBody>
      </p:sp>
    </p:spTree>
    <p:extLst>
      <p:ext uri="{BB962C8B-B14F-4D97-AF65-F5344CB8AC3E}">
        <p14:creationId xmlns:p14="http://schemas.microsoft.com/office/powerpoint/2010/main" val="10270935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FD14BCC4-1883-A943-9A98-AF3049849382}" type="datetime1">
              <a:rPr lang="en-US" smtClean="0">
                <a:solidFill>
                  <a:prstClr val="black"/>
                </a:solidFill>
                <a:latin typeface="Calibri"/>
              </a:rPr>
              <a:pPr/>
              <a:t>5/18/17</a:t>
            </a:fld>
            <a:endParaRPr lang="sv-SE" dirty="0">
              <a:solidFill>
                <a:prstClr val="black"/>
              </a:solidFill>
              <a:latin typeface="Calibri"/>
            </a:endParaRPr>
          </a:p>
        </p:txBody>
      </p:sp>
      <p:sp>
        <p:nvSpPr>
          <p:cNvPr id="5" name="Slide Number Placeholder 4"/>
          <p:cNvSpPr>
            <a:spLocks noGrp="1"/>
          </p:cNvSpPr>
          <p:nvPr>
            <p:ph type="sldNum" sz="quarter" idx="11"/>
          </p:nvPr>
        </p:nvSpPr>
        <p:spPr/>
        <p:txBody>
          <a:bodyPr/>
          <a:lstStyle/>
          <a:p>
            <a:fld id="{161A53A7-64CD-4D0E-AAE8-1AC9C79D7085}" type="slidenum">
              <a:rPr lang="sv-SE" smtClean="0">
                <a:solidFill>
                  <a:prstClr val="black"/>
                </a:solidFill>
                <a:latin typeface="Calibri"/>
              </a:rPr>
              <a:pPr/>
              <a:t>100</a:t>
            </a:fld>
            <a:endParaRPr lang="sv-SE" dirty="0">
              <a:solidFill>
                <a:prstClr val="black"/>
              </a:solidFill>
              <a:latin typeface="Calibri"/>
            </a:endParaRPr>
          </a:p>
        </p:txBody>
      </p:sp>
    </p:spTree>
    <p:extLst>
      <p:ext uri="{BB962C8B-B14F-4D97-AF65-F5344CB8AC3E}">
        <p14:creationId xmlns:p14="http://schemas.microsoft.com/office/powerpoint/2010/main" val="10270935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FD14BCC4-1883-A943-9A98-AF3049849382}" type="datetime1">
              <a:rPr lang="en-US" smtClean="0">
                <a:solidFill>
                  <a:prstClr val="black"/>
                </a:solidFill>
                <a:latin typeface="Calibri"/>
              </a:rPr>
              <a:pPr/>
              <a:t>5/18/17</a:t>
            </a:fld>
            <a:endParaRPr lang="sv-SE" dirty="0">
              <a:solidFill>
                <a:prstClr val="black"/>
              </a:solidFill>
              <a:latin typeface="Calibri"/>
            </a:endParaRPr>
          </a:p>
        </p:txBody>
      </p:sp>
      <p:sp>
        <p:nvSpPr>
          <p:cNvPr id="5" name="Slide Number Placeholder 4"/>
          <p:cNvSpPr>
            <a:spLocks noGrp="1"/>
          </p:cNvSpPr>
          <p:nvPr>
            <p:ph type="sldNum" sz="quarter" idx="11"/>
          </p:nvPr>
        </p:nvSpPr>
        <p:spPr/>
        <p:txBody>
          <a:bodyPr/>
          <a:lstStyle/>
          <a:p>
            <a:fld id="{161A53A7-64CD-4D0E-AAE8-1AC9C79D7085}" type="slidenum">
              <a:rPr lang="sv-SE" smtClean="0">
                <a:solidFill>
                  <a:prstClr val="black"/>
                </a:solidFill>
                <a:latin typeface="Calibri"/>
              </a:rPr>
              <a:pPr/>
              <a:t>101</a:t>
            </a:fld>
            <a:endParaRPr lang="sv-SE" dirty="0">
              <a:solidFill>
                <a:prstClr val="black"/>
              </a:solidFill>
              <a:latin typeface="Calibri"/>
            </a:endParaRPr>
          </a:p>
        </p:txBody>
      </p:sp>
    </p:spTree>
    <p:extLst>
      <p:ext uri="{BB962C8B-B14F-4D97-AF65-F5344CB8AC3E}">
        <p14:creationId xmlns:p14="http://schemas.microsoft.com/office/powerpoint/2010/main" val="10270935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102</a:t>
            </a:fld>
            <a:endParaRPr lang="en-US">
              <a:solidFill>
                <a:prstClr val="black"/>
              </a:solidFill>
              <a:latin typeface="Calibri"/>
            </a:endParaRPr>
          </a:p>
        </p:txBody>
      </p:sp>
    </p:spTree>
    <p:extLst>
      <p:ext uri="{BB962C8B-B14F-4D97-AF65-F5344CB8AC3E}">
        <p14:creationId xmlns:p14="http://schemas.microsoft.com/office/powerpoint/2010/main" val="1448746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3799053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experience: </a:t>
            </a:r>
            <a:r>
              <a:rPr lang="en-US" dirty="0" err="1" smtClean="0"/>
              <a:t>fragemtnation</a:t>
            </a:r>
            <a:r>
              <a:rPr lang="en-US" dirty="0" smtClean="0"/>
              <a:t>,</a:t>
            </a:r>
            <a:r>
              <a:rPr lang="en-US" baseline="0" dirty="0" smtClean="0"/>
              <a:t> only partly supporting all topics … </a:t>
            </a:r>
          </a:p>
          <a:p>
            <a:r>
              <a:rPr lang="en-US" baseline="0" dirty="0" smtClean="0"/>
              <a:t>New approach …</a:t>
            </a:r>
            <a:r>
              <a:rPr lang="en-US" baseline="0" dirty="0" err="1" smtClean="0"/>
              <a:t>mainaining</a:t>
            </a:r>
            <a:r>
              <a:rPr lang="en-US" baseline="0" dirty="0" smtClean="0"/>
              <a:t> balance; bringing it </a:t>
            </a:r>
            <a:r>
              <a:rPr lang="en-US" baseline="0" dirty="0" err="1" smtClean="0"/>
              <a:t>colse</a:t>
            </a:r>
            <a:r>
              <a:rPr lang="en-US" baseline="0" dirty="0" smtClean="0"/>
              <a:t> to the user </a:t>
            </a:r>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experience: </a:t>
            </a:r>
            <a:r>
              <a:rPr lang="en-US" dirty="0" err="1" smtClean="0"/>
              <a:t>fragemtnation</a:t>
            </a:r>
            <a:r>
              <a:rPr lang="en-US" dirty="0" smtClean="0"/>
              <a:t>,</a:t>
            </a:r>
            <a:r>
              <a:rPr lang="en-US" baseline="0" dirty="0" smtClean="0"/>
              <a:t> only partly supporting all topics … </a:t>
            </a:r>
          </a:p>
          <a:p>
            <a:r>
              <a:rPr lang="en-US" baseline="0" dirty="0" smtClean="0"/>
              <a:t>New approach …</a:t>
            </a:r>
            <a:r>
              <a:rPr lang="en-US" baseline="0" dirty="0" err="1" smtClean="0"/>
              <a:t>mainaining</a:t>
            </a:r>
            <a:r>
              <a:rPr lang="en-US" baseline="0" dirty="0" smtClean="0"/>
              <a:t> balance; bringing it </a:t>
            </a:r>
            <a:r>
              <a:rPr lang="en-US" baseline="0" dirty="0" err="1" smtClean="0"/>
              <a:t>colse</a:t>
            </a:r>
            <a:r>
              <a:rPr lang="en-US" baseline="0" dirty="0" smtClean="0"/>
              <a:t> to the user </a:t>
            </a:r>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1.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1.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1.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1.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1.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1.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5813703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6633322"/>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GB">
              <a:solidFill>
                <a:srgbClr val="0094CA"/>
              </a:solidFill>
              <a:latin typeface="Calibri"/>
            </a:endParaRPr>
          </a:p>
        </p:txBody>
      </p:sp>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smtClean="0">
                <a:solidFill>
                  <a:prstClr val="black">
                    <a:tint val="75000"/>
                  </a:prstClr>
                </a:solidFill>
                <a:latin typeface="Calibri"/>
              </a:rPr>
              <a:pPr/>
              <a:t>18/05/2017</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6471784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GB">
              <a:solidFill>
                <a:srgbClr val="0094CA"/>
              </a:solidFill>
              <a:latin typeface="Calibri"/>
            </a:endParaRPr>
          </a:p>
        </p:txBody>
      </p:sp>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5" name="Date Placeholder 4"/>
          <p:cNvSpPr>
            <a:spLocks noGrp="1"/>
          </p:cNvSpPr>
          <p:nvPr>
            <p:ph type="dt" sz="half" idx="10"/>
          </p:nvPr>
        </p:nvSpPr>
        <p:spPr/>
        <p:txBody>
          <a:bodyPr/>
          <a:lstStyle/>
          <a:p>
            <a:fld id="{42E66B7F-8271-49DA-A25A-F4BB9F476347}" type="datetime1">
              <a:rPr lang="en-GB" smtClean="0">
                <a:solidFill>
                  <a:prstClr val="black">
                    <a:tint val="75000"/>
                  </a:prstClr>
                </a:solidFill>
                <a:latin typeface="Calibri"/>
              </a:rPr>
              <a:pPr/>
              <a:t>18/05/2017</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4829096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7" name="Date Placeholder 6"/>
          <p:cNvSpPr>
            <a:spLocks noGrp="1"/>
          </p:cNvSpPr>
          <p:nvPr>
            <p:ph type="dt" sz="half" idx="10"/>
          </p:nvPr>
        </p:nvSpPr>
        <p:spPr/>
        <p:txBody>
          <a:bodyPr/>
          <a:lstStyle/>
          <a:p>
            <a:fld id="{3C7D23FA-05C4-4CC1-B281-2F815585BC1C}" type="datetime1">
              <a:rPr lang="en-GB" smtClean="0">
                <a:solidFill>
                  <a:prstClr val="black">
                    <a:tint val="75000"/>
                  </a:prstClr>
                </a:solidFill>
                <a:latin typeface="Calibri"/>
              </a:rPr>
              <a:pPr/>
              <a:t>18/05/2017</a:t>
            </a:fld>
            <a:endParaRPr lang="en-GB">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GB">
              <a:solidFill>
                <a:srgbClr val="0094CA"/>
              </a:solidFill>
              <a:latin typeface="Calibri"/>
            </a:endParaRPr>
          </a:p>
        </p:txBody>
      </p:sp>
    </p:spTree>
    <p:extLst>
      <p:ext uri="{BB962C8B-B14F-4D97-AF65-F5344CB8AC3E}">
        <p14:creationId xmlns:p14="http://schemas.microsoft.com/office/powerpoint/2010/main" val="33678067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16598742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23049157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423502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42023542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15221260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28116019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376107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3641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364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7906783"/>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28098553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8546358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6211152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39562968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6566859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01110C-50C5-3242-B120-743828EC6473}" type="datetimeFigureOut">
              <a:rPr lang="en-US" smtClean="0">
                <a:solidFill>
                  <a:prstClr val="black">
                    <a:tint val="75000"/>
                  </a:prstClr>
                </a:solidFill>
                <a:latin typeface="Calibri"/>
              </a:rPr>
              <a:pPr/>
              <a:t>5/18/17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2439F1E-2A30-BF4C-8D54-625AB453B4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54465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2878399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40797516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8467228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1188949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8CF0C4D-071D-F543-B2CA-09E6BAC61C06}" type="slidenum">
              <a:rPr lang="en-US">
                <a:latin typeface="Calibri"/>
              </a:rPr>
              <a:pPr/>
              <a:t>‹#›</a:t>
            </a:fld>
            <a:endParaRPr lang="en-US">
              <a:latin typeface="Calibri"/>
            </a:endParaRPr>
          </a:p>
        </p:txBody>
      </p:sp>
    </p:spTree>
    <p:extLst>
      <p:ext uri="{BB962C8B-B14F-4D97-AF65-F5344CB8AC3E}">
        <p14:creationId xmlns:p14="http://schemas.microsoft.com/office/powerpoint/2010/main" val="2023134263"/>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01110C-50C5-3242-B120-743828EC6473}" type="datetimeFigureOut">
              <a:rPr lang="en-US" smtClean="0">
                <a:solidFill>
                  <a:prstClr val="black">
                    <a:tint val="75000"/>
                  </a:prstClr>
                </a:solidFill>
                <a:latin typeface="Calibri"/>
              </a:rPr>
              <a:pPr/>
              <a:t>5/18/17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2439F1E-2A30-BF4C-8D54-625AB453B4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7396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18363845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35675982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38422547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1293262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9CBD1C7-3C66-504C-8F7D-7FCE90B09C2E}" type="slidenum">
              <a:rPr lang="en-US">
                <a:latin typeface="Calibri"/>
              </a:rPr>
              <a:pPr/>
              <a:t>‹#›</a:t>
            </a:fld>
            <a:endParaRPr lang="en-US">
              <a:latin typeface="Calibri"/>
            </a:endParaRPr>
          </a:p>
        </p:txBody>
      </p:sp>
    </p:spTree>
    <p:extLst>
      <p:ext uri="{BB962C8B-B14F-4D97-AF65-F5344CB8AC3E}">
        <p14:creationId xmlns:p14="http://schemas.microsoft.com/office/powerpoint/2010/main" val="335590037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D1F13C24-E834-B24C-BD3F-FC8FA9D872B4}" type="slidenum">
              <a:rPr lang="en-US">
                <a:latin typeface="Calibri"/>
              </a:rPr>
              <a:pPr/>
              <a:t>‹#›</a:t>
            </a:fld>
            <a:endParaRPr lang="en-US">
              <a:latin typeface="Calibri"/>
            </a:endParaRPr>
          </a:p>
        </p:txBody>
      </p:sp>
    </p:spTree>
    <p:extLst>
      <p:ext uri="{BB962C8B-B14F-4D97-AF65-F5344CB8AC3E}">
        <p14:creationId xmlns:p14="http://schemas.microsoft.com/office/powerpoint/2010/main" val="335063613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9913" y="1963738"/>
            <a:ext cx="3190875"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13188" y="1963738"/>
            <a:ext cx="3192462"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291DDF82-AC31-914C-BD37-F639EE57482E}" type="slidenum">
              <a:rPr lang="en-US">
                <a:latin typeface="Calibri"/>
              </a:rPr>
              <a:pPr/>
              <a:t>‹#›</a:t>
            </a:fld>
            <a:endParaRPr lang="en-US">
              <a:latin typeface="Calibri"/>
            </a:endParaRPr>
          </a:p>
        </p:txBody>
      </p:sp>
    </p:spTree>
    <p:extLst>
      <p:ext uri="{BB962C8B-B14F-4D97-AF65-F5344CB8AC3E}">
        <p14:creationId xmlns:p14="http://schemas.microsoft.com/office/powerpoint/2010/main" val="224729469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D2BC0861-76D6-3E43-8738-66166A1A5977}" type="slidenum">
              <a:rPr lang="en-US">
                <a:latin typeface="Calibri"/>
              </a:rPr>
              <a:pPr/>
              <a:t>‹#›</a:t>
            </a:fld>
            <a:endParaRPr lang="en-US">
              <a:latin typeface="Calibri"/>
            </a:endParaRPr>
          </a:p>
        </p:txBody>
      </p:sp>
    </p:spTree>
    <p:extLst>
      <p:ext uri="{BB962C8B-B14F-4D97-AF65-F5344CB8AC3E}">
        <p14:creationId xmlns:p14="http://schemas.microsoft.com/office/powerpoint/2010/main" val="330651068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2688D5F-34F2-0141-86EC-BBC9B76FC421}" type="slidenum">
              <a:rPr lang="en-US">
                <a:latin typeface="Calibri"/>
              </a:rPr>
              <a:pPr/>
              <a:t>‹#›</a:t>
            </a:fld>
            <a:endParaRPr lang="en-US">
              <a:latin typeface="Calibri"/>
            </a:endParaRPr>
          </a:p>
        </p:txBody>
      </p:sp>
    </p:spTree>
    <p:extLst>
      <p:ext uri="{BB962C8B-B14F-4D97-AF65-F5344CB8AC3E}">
        <p14:creationId xmlns:p14="http://schemas.microsoft.com/office/powerpoint/2010/main" val="24486312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CAE349E-91B8-3E4C-A1ED-8C4C296A6EDA}" type="slidenum">
              <a:rPr lang="en-US">
                <a:latin typeface="Calibri"/>
              </a:rPr>
              <a:pPr/>
              <a:t>‹#›</a:t>
            </a:fld>
            <a:endParaRPr lang="en-US">
              <a:latin typeface="Calibri"/>
            </a:endParaRPr>
          </a:p>
        </p:txBody>
      </p:sp>
    </p:spTree>
    <p:extLst>
      <p:ext uri="{BB962C8B-B14F-4D97-AF65-F5344CB8AC3E}">
        <p14:creationId xmlns:p14="http://schemas.microsoft.com/office/powerpoint/2010/main" val="12217127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33321F3-C2D3-2D40-85C0-863C3F98A3AD}" type="slidenum">
              <a:rPr lang="en-US">
                <a:latin typeface="Calibri"/>
              </a:rPr>
              <a:pPr/>
              <a:t>‹#›</a:t>
            </a:fld>
            <a:endParaRPr lang="en-US">
              <a:latin typeface="Calibri"/>
            </a:endParaRPr>
          </a:p>
        </p:txBody>
      </p:sp>
    </p:spTree>
    <p:extLst>
      <p:ext uri="{BB962C8B-B14F-4D97-AF65-F5344CB8AC3E}">
        <p14:creationId xmlns:p14="http://schemas.microsoft.com/office/powerpoint/2010/main" val="374599965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936779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7FD1A4A-ADFF-E646-B8AE-C3EB459CB7A2}" type="slidenum">
              <a:rPr lang="en-US">
                <a:latin typeface="Calibri"/>
              </a:rPr>
              <a:pPr/>
              <a:t>‹#›</a:t>
            </a:fld>
            <a:endParaRPr lang="en-US">
              <a:latin typeface="Calibri"/>
            </a:endParaRPr>
          </a:p>
        </p:txBody>
      </p:sp>
    </p:spTree>
    <p:extLst>
      <p:ext uri="{BB962C8B-B14F-4D97-AF65-F5344CB8AC3E}">
        <p14:creationId xmlns:p14="http://schemas.microsoft.com/office/powerpoint/2010/main" val="91621988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43E73C1-EB8B-5B45-A083-3419402BC7A8}" type="slidenum">
              <a:rPr lang="en-US">
                <a:latin typeface="Calibri"/>
              </a:rPr>
              <a:pPr/>
              <a:t>‹#›</a:t>
            </a:fld>
            <a:endParaRPr lang="en-US">
              <a:latin typeface="Calibri"/>
            </a:endParaRPr>
          </a:p>
        </p:txBody>
      </p:sp>
    </p:spTree>
    <p:extLst>
      <p:ext uri="{BB962C8B-B14F-4D97-AF65-F5344CB8AC3E}">
        <p14:creationId xmlns:p14="http://schemas.microsoft.com/office/powerpoint/2010/main" val="90019778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72113" y="0"/>
            <a:ext cx="1633537"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9913" y="0"/>
            <a:ext cx="47498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297128D-85BB-5B40-82A7-FDB9D3BD510A}" type="slidenum">
              <a:rPr lang="en-US">
                <a:latin typeface="Calibri"/>
              </a:rPr>
              <a:pPr/>
              <a:t>‹#›</a:t>
            </a:fld>
            <a:endParaRPr lang="en-US">
              <a:latin typeface="Calibri"/>
            </a:endParaRPr>
          </a:p>
        </p:txBody>
      </p:sp>
    </p:spTree>
    <p:extLst>
      <p:ext uri="{BB962C8B-B14F-4D97-AF65-F5344CB8AC3E}">
        <p14:creationId xmlns:p14="http://schemas.microsoft.com/office/powerpoint/2010/main" val="406749313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cxnSp>
        <p:nvCxnSpPr>
          <p:cNvPr id="3"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97606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593513" y="1955801"/>
            <a:ext cx="4766944" cy="3780620"/>
          </a:xfrm>
        </p:spPr>
        <p:txBody>
          <a:bodyPr lIns="0" tIns="0" rIns="0" bIns="0">
            <a:noAutofit/>
          </a:bodyPr>
          <a:lstStyle>
            <a:lvl1pPr marL="342900" indent="-342900" algn="l">
              <a:lnSpc>
                <a:spcPct val="90000"/>
              </a:lnSpc>
              <a:buFont typeface="Arial"/>
              <a:buChar char="•"/>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sp>
        <p:nvSpPr>
          <p:cNvPr id="6" name="Rektangel med rundade hörn 5"/>
          <p:cNvSpPr/>
          <p:nvPr userDrawn="1"/>
        </p:nvSpPr>
        <p:spPr>
          <a:xfrm>
            <a:off x="6205857" y="1955801"/>
            <a:ext cx="2479040" cy="2479040"/>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prstClr val="white"/>
              </a:solidFill>
              <a:latin typeface="Calibri"/>
            </a:endParaRPr>
          </a:p>
        </p:txBody>
      </p:sp>
      <p:cxnSp>
        <p:nvCxnSpPr>
          <p:cNvPr id="7"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0868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chemeClr val="bg1"/>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FFFFFF"/>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93516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1133464"/>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13" y="0"/>
            <a:ext cx="6067426" cy="1441531"/>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69993" y="1964945"/>
            <a:ext cx="6536399" cy="40389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45A6A15-A2C2-0E41-9DE4-010C0B0B3333}" type="datetime1">
              <a:rPr lang="sv-SE" smtClean="0">
                <a:latin typeface="Calibri"/>
              </a:rPr>
              <a:pPr/>
              <a:t>2017-05-18</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1111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4CAB1DA-B944-6140-B7F5-AB5049DAE69B}" type="datetime1">
              <a:rPr lang="sv-SE" smtClean="0">
                <a:latin typeface="Calibri"/>
              </a:rPr>
              <a:pPr/>
              <a:t>2017-05-18</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3345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17569FA7-588D-F242-B226-5AB564D508AA}" type="datetime1">
              <a:rPr lang="sv-SE" smtClean="0">
                <a:latin typeface="Calibri"/>
              </a:rPr>
              <a:pPr/>
              <a:t>2017-05-18</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4294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1673773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3CFDDC82-EAE6-AF49-8201-FFCF32064398}" type="datetime1">
              <a:rPr lang="sv-SE" smtClean="0">
                <a:latin typeface="Calibri"/>
              </a:rPr>
              <a:pPr/>
              <a:t>2017-05-18</a:t>
            </a:fld>
            <a:endParaRPr lang="sv-SE">
              <a:latin typeface="Calibri"/>
            </a:endParaRPr>
          </a:p>
        </p:txBody>
      </p:sp>
      <p:sp>
        <p:nvSpPr>
          <p:cNvPr id="8" name="Platshållare för sidfot 7"/>
          <p:cNvSpPr>
            <a:spLocks noGrp="1"/>
          </p:cNvSpPr>
          <p:nvPr>
            <p:ph type="ftr" sz="quarter" idx="11"/>
          </p:nvPr>
        </p:nvSpPr>
        <p:spPr/>
        <p:txBody>
          <a:bodyPr/>
          <a:lstStyle/>
          <a:p>
            <a:endParaRPr lang="sv-SE">
              <a:latin typeface="Calibri"/>
            </a:endParaRPr>
          </a:p>
        </p:txBody>
      </p:sp>
      <p:sp>
        <p:nvSpPr>
          <p:cNvPr id="9" name="Platshållare för bildnummer 8"/>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10"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1715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485DCD4-91F4-4C4C-B804-E8D3D9779EF3}" type="datetime1">
              <a:rPr lang="sv-SE" smtClean="0">
                <a:latin typeface="Calibri"/>
              </a:rPr>
              <a:pPr/>
              <a:t>2017-05-18</a:t>
            </a:fld>
            <a:endParaRPr lang="sv-SE">
              <a:latin typeface="Calibri"/>
            </a:endParaRPr>
          </a:p>
        </p:txBody>
      </p:sp>
      <p:sp>
        <p:nvSpPr>
          <p:cNvPr id="4" name="Platshållare för sidfot 3"/>
          <p:cNvSpPr>
            <a:spLocks noGrp="1"/>
          </p:cNvSpPr>
          <p:nvPr>
            <p:ph type="ftr" sz="quarter" idx="11"/>
          </p:nvPr>
        </p:nvSpPr>
        <p:spPr/>
        <p:txBody>
          <a:bodyPr/>
          <a:lstStyle/>
          <a:p>
            <a:endParaRPr lang="sv-SE">
              <a:latin typeface="Calibri"/>
            </a:endParaRPr>
          </a:p>
        </p:txBody>
      </p:sp>
      <p:sp>
        <p:nvSpPr>
          <p:cNvPr id="5" name="Platshållare för bildnummer 4"/>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6"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93466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1AB6FA8-2747-8B48-B875-7188D7D52357}" type="datetime1">
              <a:rPr lang="sv-SE" smtClean="0">
                <a:latin typeface="Calibri"/>
              </a:rPr>
              <a:pPr/>
              <a:t>2017-05-18</a:t>
            </a:fld>
            <a:endParaRPr lang="sv-SE">
              <a:latin typeface="Calibri"/>
            </a:endParaRPr>
          </a:p>
        </p:txBody>
      </p:sp>
      <p:sp>
        <p:nvSpPr>
          <p:cNvPr id="3" name="Platshållare för sidfot 2"/>
          <p:cNvSpPr>
            <a:spLocks noGrp="1"/>
          </p:cNvSpPr>
          <p:nvPr>
            <p:ph type="ftr" sz="quarter" idx="11"/>
          </p:nvPr>
        </p:nvSpPr>
        <p:spPr/>
        <p:txBody>
          <a:bodyPr/>
          <a:lstStyle/>
          <a:p>
            <a:endParaRPr lang="sv-SE">
              <a:latin typeface="Calibri"/>
            </a:endParaRPr>
          </a:p>
        </p:txBody>
      </p:sp>
      <p:sp>
        <p:nvSpPr>
          <p:cNvPr id="4" name="Platshållare för bildnummer 3"/>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9735921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68581D5-AA54-714D-95DB-FC2D521B139D}" type="datetime1">
              <a:rPr lang="sv-SE" smtClean="0">
                <a:latin typeface="Calibri"/>
              </a:rPr>
              <a:pPr/>
              <a:t>2017-05-18</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6845884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DB87EBA-003E-894C-98C0-8C1EF1E9C0CE}" type="datetime1">
              <a:rPr lang="sv-SE" smtClean="0">
                <a:latin typeface="Calibri"/>
              </a:rPr>
              <a:pPr/>
              <a:t>2017-05-18</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5008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FF401DC-9CB6-C94C-A035-AE4D557374BC}" type="datetime1">
              <a:rPr lang="sv-SE" smtClean="0">
                <a:latin typeface="Calibri"/>
              </a:rPr>
              <a:pPr/>
              <a:t>2017-05-18</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071893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F5BB0AE-5A3A-F04D-A9F3-EAE846CBBB6B}" type="datetime1">
              <a:rPr lang="sv-SE" smtClean="0">
                <a:latin typeface="Calibri"/>
              </a:rPr>
              <a:pPr/>
              <a:t>2017-05-18</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9778586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0"/>
            <a:ext cx="9144000" cy="168274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latin typeface="Calibri"/>
            </a:endParaRPr>
          </a:p>
        </p:txBody>
      </p:sp>
      <p:pic>
        <p:nvPicPr>
          <p:cNvPr id="11" name="Bildobjekt 10" descr="ESS-logga-bl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02756" y="362809"/>
            <a:ext cx="1728000" cy="924480"/>
          </a:xfrm>
          <a:prstGeom prst="rect">
            <a:avLst/>
          </a:prstGeom>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EA79773-FC84-AC4D-9D28-F5B786E3C95F}" type="datetime1">
              <a:rPr lang="sv-SE" smtClean="0">
                <a:latin typeface="Calibri"/>
              </a:rPr>
              <a:pPr/>
              <a:t>2017-05-18</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
        <p:nvSpPr>
          <p:cNvPr id="9" name="Rubrik 1"/>
          <p:cNvSpPr>
            <a:spLocks noGrp="1"/>
          </p:cNvSpPr>
          <p:nvPr>
            <p:ph type="ctrTitle"/>
          </p:nvPr>
        </p:nvSpPr>
        <p:spPr>
          <a:xfrm>
            <a:off x="622138" y="130718"/>
            <a:ext cx="6290083" cy="1470025"/>
          </a:xfrm>
          <a:prstGeom prst="rect">
            <a:avLst/>
          </a:prstGeom>
          <a:noFill/>
        </p:spPr>
        <p:txBody>
          <a:bodyPr>
            <a:normAutofit/>
          </a:bodyPr>
          <a:lstStyle>
            <a:lvl1pPr algn="l">
              <a:defRPr sz="4000">
                <a:solidFill>
                  <a:srgbClr val="0094CA"/>
                </a:solidFill>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495075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8CF0C4D-071D-F543-B2CA-09E6BAC61C06}" type="slidenum">
              <a:rPr lang="en-US">
                <a:latin typeface="Calibri"/>
              </a:rPr>
              <a:pPr/>
              <a:t>‹#›</a:t>
            </a:fld>
            <a:endParaRPr lang="en-US">
              <a:latin typeface="Calibri"/>
            </a:endParaRPr>
          </a:p>
        </p:txBody>
      </p:sp>
    </p:spTree>
    <p:extLst>
      <p:ext uri="{BB962C8B-B14F-4D97-AF65-F5344CB8AC3E}">
        <p14:creationId xmlns:p14="http://schemas.microsoft.com/office/powerpoint/2010/main" val="333937369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9CBD1C7-3C66-504C-8F7D-7FCE90B09C2E}" type="slidenum">
              <a:rPr lang="en-US">
                <a:latin typeface="Calibri"/>
              </a:rPr>
              <a:pPr/>
              <a:t>‹#›</a:t>
            </a:fld>
            <a:endParaRPr lang="en-US">
              <a:latin typeface="Calibri"/>
            </a:endParaRPr>
          </a:p>
        </p:txBody>
      </p:sp>
    </p:spTree>
    <p:extLst>
      <p:ext uri="{BB962C8B-B14F-4D97-AF65-F5344CB8AC3E}">
        <p14:creationId xmlns:p14="http://schemas.microsoft.com/office/powerpoint/2010/main" val="174172628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371600" y="3886200"/>
            <a:ext cx="3124200" cy="175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886200"/>
            <a:ext cx="3124200" cy="175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281421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D1F13C24-E834-B24C-BD3F-FC8FA9D872B4}" type="slidenum">
              <a:rPr lang="en-US">
                <a:latin typeface="Calibri"/>
              </a:rPr>
              <a:pPr/>
              <a:t>‹#›</a:t>
            </a:fld>
            <a:endParaRPr lang="en-US">
              <a:latin typeface="Calibri"/>
            </a:endParaRPr>
          </a:p>
        </p:txBody>
      </p:sp>
    </p:spTree>
    <p:extLst>
      <p:ext uri="{BB962C8B-B14F-4D97-AF65-F5344CB8AC3E}">
        <p14:creationId xmlns:p14="http://schemas.microsoft.com/office/powerpoint/2010/main" val="175994553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9963" y="1963738"/>
            <a:ext cx="3190875"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13191" y="1963738"/>
            <a:ext cx="3192462"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291DDF82-AC31-914C-BD37-F639EE57482E}" type="slidenum">
              <a:rPr lang="en-US">
                <a:latin typeface="Calibri"/>
              </a:rPr>
              <a:pPr/>
              <a:t>‹#›</a:t>
            </a:fld>
            <a:endParaRPr lang="en-US">
              <a:latin typeface="Calibri"/>
            </a:endParaRPr>
          </a:p>
        </p:txBody>
      </p:sp>
    </p:spTree>
    <p:extLst>
      <p:ext uri="{BB962C8B-B14F-4D97-AF65-F5344CB8AC3E}">
        <p14:creationId xmlns:p14="http://schemas.microsoft.com/office/powerpoint/2010/main" val="59812152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D2BC0861-76D6-3E43-8738-66166A1A5977}" type="slidenum">
              <a:rPr lang="en-US">
                <a:latin typeface="Calibri"/>
              </a:rPr>
              <a:pPr/>
              <a:t>‹#›</a:t>
            </a:fld>
            <a:endParaRPr lang="en-US">
              <a:latin typeface="Calibri"/>
            </a:endParaRPr>
          </a:p>
        </p:txBody>
      </p:sp>
    </p:spTree>
    <p:extLst>
      <p:ext uri="{BB962C8B-B14F-4D97-AF65-F5344CB8AC3E}">
        <p14:creationId xmlns:p14="http://schemas.microsoft.com/office/powerpoint/2010/main" val="410951286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2688D5F-34F2-0141-86EC-BBC9B76FC421}" type="slidenum">
              <a:rPr lang="en-US">
                <a:latin typeface="Calibri"/>
              </a:rPr>
              <a:pPr/>
              <a:t>‹#›</a:t>
            </a:fld>
            <a:endParaRPr lang="en-US">
              <a:latin typeface="Calibri"/>
            </a:endParaRPr>
          </a:p>
        </p:txBody>
      </p:sp>
    </p:spTree>
    <p:extLst>
      <p:ext uri="{BB962C8B-B14F-4D97-AF65-F5344CB8AC3E}">
        <p14:creationId xmlns:p14="http://schemas.microsoft.com/office/powerpoint/2010/main" val="29798031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CAE349E-91B8-3E4C-A1ED-8C4C296A6EDA}" type="slidenum">
              <a:rPr lang="en-US">
                <a:latin typeface="Calibri"/>
              </a:rPr>
              <a:pPr/>
              <a:t>‹#›</a:t>
            </a:fld>
            <a:endParaRPr lang="en-US">
              <a:latin typeface="Calibri"/>
            </a:endParaRPr>
          </a:p>
        </p:txBody>
      </p:sp>
    </p:spTree>
    <p:extLst>
      <p:ext uri="{BB962C8B-B14F-4D97-AF65-F5344CB8AC3E}">
        <p14:creationId xmlns:p14="http://schemas.microsoft.com/office/powerpoint/2010/main" val="356871658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1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33321F3-C2D3-2D40-85C0-863C3F98A3AD}" type="slidenum">
              <a:rPr lang="en-US">
                <a:latin typeface="Calibri"/>
              </a:rPr>
              <a:pPr/>
              <a:t>‹#›</a:t>
            </a:fld>
            <a:endParaRPr lang="en-US">
              <a:latin typeface="Calibri"/>
            </a:endParaRPr>
          </a:p>
        </p:txBody>
      </p:sp>
    </p:spTree>
    <p:extLst>
      <p:ext uri="{BB962C8B-B14F-4D97-AF65-F5344CB8AC3E}">
        <p14:creationId xmlns:p14="http://schemas.microsoft.com/office/powerpoint/2010/main" val="94517166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7FD1A4A-ADFF-E646-B8AE-C3EB459CB7A2}" type="slidenum">
              <a:rPr lang="en-US">
                <a:latin typeface="Calibri"/>
              </a:rPr>
              <a:pPr/>
              <a:t>‹#›</a:t>
            </a:fld>
            <a:endParaRPr lang="en-US">
              <a:latin typeface="Calibri"/>
            </a:endParaRPr>
          </a:p>
        </p:txBody>
      </p:sp>
    </p:spTree>
    <p:extLst>
      <p:ext uri="{BB962C8B-B14F-4D97-AF65-F5344CB8AC3E}">
        <p14:creationId xmlns:p14="http://schemas.microsoft.com/office/powerpoint/2010/main" val="286993888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43E73C1-EB8B-5B45-A083-3419402BC7A8}" type="slidenum">
              <a:rPr lang="en-US">
                <a:latin typeface="Calibri"/>
              </a:rPr>
              <a:pPr/>
              <a:t>‹#›</a:t>
            </a:fld>
            <a:endParaRPr lang="en-US">
              <a:latin typeface="Calibri"/>
            </a:endParaRPr>
          </a:p>
        </p:txBody>
      </p:sp>
    </p:spTree>
    <p:extLst>
      <p:ext uri="{BB962C8B-B14F-4D97-AF65-F5344CB8AC3E}">
        <p14:creationId xmlns:p14="http://schemas.microsoft.com/office/powerpoint/2010/main" val="66802543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72163" y="0"/>
            <a:ext cx="1633537"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9918" y="0"/>
            <a:ext cx="47498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297128D-85BB-5B40-82A7-FDB9D3BD510A}" type="slidenum">
              <a:rPr lang="en-US">
                <a:latin typeface="Calibri"/>
              </a:rPr>
              <a:pPr/>
              <a:t>‹#›</a:t>
            </a:fld>
            <a:endParaRPr lang="en-US">
              <a:latin typeface="Calibri"/>
            </a:endParaRPr>
          </a:p>
        </p:txBody>
      </p:sp>
    </p:spTree>
    <p:extLst>
      <p:ext uri="{BB962C8B-B14F-4D97-AF65-F5344CB8AC3E}">
        <p14:creationId xmlns:p14="http://schemas.microsoft.com/office/powerpoint/2010/main" val="35672851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3288827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68719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3785925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3901477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23831504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sv-SE" dirty="0"/>
          </a:p>
        </p:txBody>
      </p:sp>
      <p:sp>
        <p:nvSpPr>
          <p:cNvPr id="4" name="Date Placeholder 3"/>
          <p:cNvSpPr>
            <a:spLocks noGrp="1"/>
          </p:cNvSpPr>
          <p:nvPr>
            <p:ph type="dt" sz="half" idx="10"/>
          </p:nvPr>
        </p:nvSpPr>
        <p:spPr/>
        <p:txBody>
          <a:bodyPr/>
          <a:lstStyle/>
          <a:p>
            <a:fld id="{3D24F80D-9FEF-9843-9217-39D9BEBB2FB8}" type="datetime1">
              <a:rPr lang="en-US" smtClean="0">
                <a:solidFill>
                  <a:prstClr val="black">
                    <a:tint val="75000"/>
                  </a:prstClr>
                </a:solidFill>
                <a:latin typeface="Calibri"/>
              </a:rPr>
              <a:pPr/>
              <a:t>5/18/17</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sv-SE" smtClean="0">
                <a:latin typeface="Calibri"/>
              </a:rPr>
              <a:t>&lt;Slide summary&gt; &lt;name&gt; November 2016 ESS Operations Cost Review</a:t>
            </a:r>
            <a:endParaRPr lang="sv-SE" dirty="0">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26616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E90BD6AE-68E3-A74D-817E-ADD0CF6A0E9F}" type="datetime1">
              <a:rPr lang="en-US" smtClean="0">
                <a:solidFill>
                  <a:prstClr val="black">
                    <a:tint val="75000"/>
                  </a:prstClr>
                </a:solidFill>
                <a:latin typeface="Calibri"/>
              </a:rPr>
              <a:pPr/>
              <a:t>5/18/17</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sv-SE" smtClean="0">
                <a:latin typeface="Calibri"/>
              </a:rPr>
              <a:t>&lt;Slide summary&gt; &lt;name&gt; November 2016 ESS Operations Cost Review</a:t>
            </a:r>
            <a:endParaRPr lang="sv-SE" dirty="0">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8002901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36889A7-86F7-3D4A-A7F0-3538BA468BFD}" type="datetime1">
              <a:rPr lang="en-US" smtClean="0">
                <a:solidFill>
                  <a:prstClr val="black">
                    <a:tint val="75000"/>
                  </a:prstClr>
                </a:solidFill>
                <a:latin typeface="Calibri"/>
              </a:rPr>
              <a:pPr/>
              <a:t>5/18/17</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sv-SE" smtClean="0">
                <a:latin typeface="Calibri"/>
              </a:rPr>
              <a:t>&lt;Slide summary&gt; &lt;name&gt; November 2016 ESS Operations Cost Review</a:t>
            </a:r>
            <a:endParaRPr lang="sv-SE" dirty="0">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29909369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D330A6E0-41BE-6546-9A6A-AEDC770ACB14}" type="datetime1">
              <a:rPr lang="en-US" smtClean="0">
                <a:solidFill>
                  <a:prstClr val="black">
                    <a:tint val="75000"/>
                  </a:prstClr>
                </a:solidFill>
                <a:latin typeface="Calibri"/>
              </a:rPr>
              <a:pPr/>
              <a:t>5/18/17</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sv-SE" smtClean="0">
                <a:latin typeface="Calibri"/>
              </a:rPr>
              <a:t>&lt;Slide summary&gt; &lt;name&gt; November 2016 ESS Operations Cost Review</a:t>
            </a:r>
            <a:endParaRPr lang="sv-SE" dirty="0">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5259521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11563376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5545976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2486043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51111887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13000421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1473494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6990124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37692157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39205963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68"/>
            <a:ext cx="7772400" cy="1470025"/>
          </a:xfrm>
        </p:spPr>
        <p:txBody>
          <a:bodyPr/>
          <a:lstStyle>
            <a:lvl1pPr>
              <a:defRPr>
                <a:latin typeface="Helvetica"/>
                <a:cs typeface="Helvetica"/>
              </a:defRPr>
            </a:lvl1p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Helvetica"/>
                <a:cs typeface="Helvetica"/>
              </a:defRPr>
            </a:lvl1pPr>
            <a:lvl2pPr marL="514258" indent="0" algn="ctr">
              <a:buNone/>
              <a:defRPr>
                <a:solidFill>
                  <a:schemeClr val="tx1">
                    <a:tint val="75000"/>
                  </a:schemeClr>
                </a:solidFill>
              </a:defRPr>
            </a:lvl2pPr>
            <a:lvl3pPr marL="1028519" indent="0" algn="ctr">
              <a:buNone/>
              <a:defRPr>
                <a:solidFill>
                  <a:schemeClr val="tx1">
                    <a:tint val="75000"/>
                  </a:schemeClr>
                </a:solidFill>
              </a:defRPr>
            </a:lvl3pPr>
            <a:lvl4pPr marL="1542787" indent="0" algn="ctr">
              <a:buNone/>
              <a:defRPr>
                <a:solidFill>
                  <a:schemeClr val="tx1">
                    <a:tint val="75000"/>
                  </a:schemeClr>
                </a:solidFill>
              </a:defRPr>
            </a:lvl4pPr>
            <a:lvl5pPr marL="2057042" indent="0" algn="ctr">
              <a:buNone/>
              <a:defRPr>
                <a:solidFill>
                  <a:schemeClr val="tx1">
                    <a:tint val="75000"/>
                  </a:schemeClr>
                </a:solidFill>
              </a:defRPr>
            </a:lvl5pPr>
            <a:lvl6pPr marL="2571316" indent="0" algn="ctr">
              <a:buNone/>
              <a:defRPr>
                <a:solidFill>
                  <a:schemeClr val="tx1">
                    <a:tint val="75000"/>
                  </a:schemeClr>
                </a:solidFill>
              </a:defRPr>
            </a:lvl6pPr>
            <a:lvl7pPr marL="3085574" indent="0" algn="ctr">
              <a:buNone/>
              <a:defRPr>
                <a:solidFill>
                  <a:schemeClr val="tx1">
                    <a:tint val="75000"/>
                  </a:schemeClr>
                </a:solidFill>
              </a:defRPr>
            </a:lvl7pPr>
            <a:lvl8pPr marL="3599838" indent="0" algn="ctr">
              <a:buNone/>
              <a:defRPr>
                <a:solidFill>
                  <a:schemeClr val="tx1">
                    <a:tint val="75000"/>
                  </a:schemeClr>
                </a:solidFill>
              </a:defRPr>
            </a:lvl8pPr>
            <a:lvl9pPr marL="4114101"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lvl1pPr>
              <a:defRPr>
                <a:latin typeface="Helvetica"/>
                <a:cs typeface="Helvetica"/>
              </a:defRPr>
            </a:lvl1pPr>
          </a:lstStyle>
          <a:p>
            <a:fld id="{5ED7AC81-318B-4D49-A602-9E30227C87EC}" type="datetime1">
              <a:rPr lang="sv-SE" smtClean="0">
                <a:solidFill>
                  <a:prstClr val="black">
                    <a:tint val="75000"/>
                  </a:prstClr>
                </a:solidFill>
              </a:rPr>
              <a:pPr/>
              <a:t>2017-05-18</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24334" y="260651"/>
            <a:ext cx="1440160" cy="886060"/>
          </a:xfrm>
          <a:prstGeom prst="rect">
            <a:avLst/>
          </a:prstGeom>
        </p:spPr>
      </p:pic>
    </p:spTree>
    <p:extLst>
      <p:ext uri="{BB962C8B-B14F-4D97-AF65-F5344CB8AC3E}">
        <p14:creationId xmlns:p14="http://schemas.microsoft.com/office/powerpoint/2010/main" val="11633930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68"/>
            <a:ext cx="7772400" cy="1470025"/>
          </a:xfrm>
        </p:spPr>
        <p:txBody>
          <a:bodyPr/>
          <a:lstStyle>
            <a:lvl1pPr>
              <a:defRPr>
                <a:latin typeface="Helvetica"/>
                <a:cs typeface="Helvetica"/>
              </a:defRPr>
            </a:lvl1p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Helvetica"/>
                <a:cs typeface="Helvetica"/>
              </a:defRPr>
            </a:lvl1pPr>
            <a:lvl2pPr marL="514258" indent="0" algn="ctr">
              <a:buNone/>
              <a:defRPr>
                <a:solidFill>
                  <a:schemeClr val="tx1">
                    <a:tint val="75000"/>
                  </a:schemeClr>
                </a:solidFill>
              </a:defRPr>
            </a:lvl2pPr>
            <a:lvl3pPr marL="1028519" indent="0" algn="ctr">
              <a:buNone/>
              <a:defRPr>
                <a:solidFill>
                  <a:schemeClr val="tx1">
                    <a:tint val="75000"/>
                  </a:schemeClr>
                </a:solidFill>
              </a:defRPr>
            </a:lvl3pPr>
            <a:lvl4pPr marL="1542787" indent="0" algn="ctr">
              <a:buNone/>
              <a:defRPr>
                <a:solidFill>
                  <a:schemeClr val="tx1">
                    <a:tint val="75000"/>
                  </a:schemeClr>
                </a:solidFill>
              </a:defRPr>
            </a:lvl4pPr>
            <a:lvl5pPr marL="2057042" indent="0" algn="ctr">
              <a:buNone/>
              <a:defRPr>
                <a:solidFill>
                  <a:schemeClr val="tx1">
                    <a:tint val="75000"/>
                  </a:schemeClr>
                </a:solidFill>
              </a:defRPr>
            </a:lvl5pPr>
            <a:lvl6pPr marL="2571316" indent="0" algn="ctr">
              <a:buNone/>
              <a:defRPr>
                <a:solidFill>
                  <a:schemeClr val="tx1">
                    <a:tint val="75000"/>
                  </a:schemeClr>
                </a:solidFill>
              </a:defRPr>
            </a:lvl6pPr>
            <a:lvl7pPr marL="3085574" indent="0" algn="ctr">
              <a:buNone/>
              <a:defRPr>
                <a:solidFill>
                  <a:schemeClr val="tx1">
                    <a:tint val="75000"/>
                  </a:schemeClr>
                </a:solidFill>
              </a:defRPr>
            </a:lvl7pPr>
            <a:lvl8pPr marL="3599838" indent="0" algn="ctr">
              <a:buNone/>
              <a:defRPr>
                <a:solidFill>
                  <a:schemeClr val="tx1">
                    <a:tint val="75000"/>
                  </a:schemeClr>
                </a:solidFill>
              </a:defRPr>
            </a:lvl8pPr>
            <a:lvl9pPr marL="4114101"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lvl1pPr>
              <a:defRPr>
                <a:latin typeface="Helvetica"/>
                <a:cs typeface="Helvetica"/>
              </a:defRPr>
            </a:lvl1pPr>
          </a:lstStyle>
          <a:p>
            <a:fld id="{5ED7AC81-318B-4D49-A602-9E30227C87EC}" type="datetime1">
              <a:rPr lang="sv-SE" smtClean="0">
                <a:solidFill>
                  <a:prstClr val="black">
                    <a:tint val="75000"/>
                  </a:prstClr>
                </a:solidFill>
              </a:rPr>
              <a:pPr/>
              <a:t>2017-05-18</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7" name="Bildobjekt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8310" y="260651"/>
            <a:ext cx="1372239" cy="886060"/>
          </a:xfrm>
          <a:prstGeom prst="rect">
            <a:avLst/>
          </a:prstGeom>
        </p:spPr>
      </p:pic>
    </p:spTree>
    <p:extLst>
      <p:ext uri="{BB962C8B-B14F-4D97-AF65-F5344CB8AC3E}">
        <p14:creationId xmlns:p14="http://schemas.microsoft.com/office/powerpoint/2010/main" val="40279388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199"/>
            <a:ext cx="9144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2851" tIns="51428" rIns="102851" bIns="51428" rtlCol="0" anchor="ctr"/>
          <a:lstStyle/>
          <a:p>
            <a:pPr algn="ctr" defTabSz="1028519"/>
            <a:endParaRPr lang="sv-SE" sz="2000" dirty="0">
              <a:solidFill>
                <a:srgbClr val="0094CA"/>
              </a:solidFill>
              <a:latin typeface="Helvetica"/>
              <a:cs typeface="Helvetica"/>
              <a:sym typeface="Calibri"/>
            </a:endParaRPr>
          </a:p>
        </p:txBody>
      </p:sp>
      <p:sp>
        <p:nvSpPr>
          <p:cNvPr id="2" name="Title 1"/>
          <p:cNvSpPr>
            <a:spLocks noGrp="1"/>
          </p:cNvSpPr>
          <p:nvPr>
            <p:ph type="title"/>
          </p:nvPr>
        </p:nvSpPr>
        <p:spPr/>
        <p:txBody>
          <a:bodyPr/>
          <a:lstStyle>
            <a:lvl1pPr>
              <a:defRPr>
                <a:latin typeface="Helvetica"/>
                <a:cs typeface="Helvetica"/>
              </a:defRPr>
            </a:lvl1pPr>
          </a:lstStyle>
          <a:p>
            <a:r>
              <a:rPr lang="en-US" smtClean="0"/>
              <a:t>Click to edit Master title style</a:t>
            </a:r>
            <a:endParaRPr lang="sv-SE"/>
          </a:p>
        </p:txBody>
      </p:sp>
      <p:sp>
        <p:nvSpPr>
          <p:cNvPr id="3" name="Content Placeholder 2"/>
          <p:cNvSpPr>
            <a:spLocks noGrp="1"/>
          </p:cNvSpPr>
          <p:nvPr>
            <p:ph idx="1"/>
          </p:nvPr>
        </p:nvSpPr>
        <p:spPr/>
        <p:txBody>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lvl1pPr>
              <a:defRPr>
                <a:latin typeface="Helvetica"/>
                <a:cs typeface="Helvetica"/>
              </a:defRPr>
            </a:lvl1pPr>
          </a:lstStyle>
          <a:p>
            <a:fld id="{6EB99CB0-346B-43FA-9EE6-F90C3F3BC0BA}" type="datetime1">
              <a:rPr lang="sv-SE" smtClean="0">
                <a:solidFill>
                  <a:prstClr val="black">
                    <a:tint val="75000"/>
                  </a:prstClr>
                </a:solidFill>
              </a:rPr>
              <a:pPr/>
              <a:t>2017-05-18</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24334" y="260651"/>
            <a:ext cx="1440160" cy="886060"/>
          </a:xfrm>
          <a:prstGeom prst="rect">
            <a:avLst/>
          </a:prstGeom>
        </p:spPr>
      </p:pic>
    </p:spTree>
    <p:extLst>
      <p:ext uri="{BB962C8B-B14F-4D97-AF65-F5344CB8AC3E}">
        <p14:creationId xmlns:p14="http://schemas.microsoft.com/office/powerpoint/2010/main" val="3960905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199"/>
            <a:ext cx="9144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2851" tIns="51428" rIns="102851" bIns="51428" rtlCol="0" anchor="ctr"/>
          <a:lstStyle/>
          <a:p>
            <a:pPr algn="ctr" defTabSz="1028519"/>
            <a:endParaRPr lang="sv-SE" sz="2000" dirty="0">
              <a:solidFill>
                <a:srgbClr val="0094CA"/>
              </a:solidFill>
              <a:latin typeface="Helvetica"/>
              <a:cs typeface="Helvetica"/>
              <a:sym typeface="Calibri"/>
            </a:endParaRPr>
          </a:p>
        </p:txBody>
      </p:sp>
      <p:sp>
        <p:nvSpPr>
          <p:cNvPr id="2" name="Title 1"/>
          <p:cNvSpPr>
            <a:spLocks noGrp="1"/>
          </p:cNvSpPr>
          <p:nvPr>
            <p:ph type="title"/>
          </p:nvPr>
        </p:nvSpPr>
        <p:spPr/>
        <p:txBody>
          <a:bodyPr/>
          <a:lstStyle>
            <a:lvl1pPr>
              <a:defRPr>
                <a:latin typeface="Helvetica"/>
                <a:cs typeface="Helvetica"/>
              </a:defRPr>
            </a:lvl1pPr>
          </a:lstStyle>
          <a:p>
            <a:r>
              <a:rPr lang="en-US" smtClean="0"/>
              <a:t>Click to edit Master title style</a:t>
            </a:r>
            <a:endParaRPr lang="sv-SE"/>
          </a:p>
        </p:txBody>
      </p:sp>
      <p:sp>
        <p:nvSpPr>
          <p:cNvPr id="3" name="Content Placeholder 2"/>
          <p:cNvSpPr>
            <a:spLocks noGrp="1"/>
          </p:cNvSpPr>
          <p:nvPr>
            <p:ph sz="half" idx="1"/>
          </p:nvPr>
        </p:nvSpPr>
        <p:spPr>
          <a:xfrm>
            <a:off x="457200" y="1600206"/>
            <a:ext cx="4038600" cy="4525963"/>
          </a:xfrm>
        </p:spPr>
        <p:txBody>
          <a:bodyPr/>
          <a:lstStyle>
            <a:lvl1pPr>
              <a:defRPr sz="3200">
                <a:latin typeface="Helvetica"/>
                <a:cs typeface="Helvetica"/>
              </a:defRPr>
            </a:lvl1pPr>
            <a:lvl2pPr>
              <a:defRPr sz="2700">
                <a:latin typeface="Helvetica"/>
                <a:cs typeface="Helvetica"/>
              </a:defRPr>
            </a:lvl2pPr>
            <a:lvl3pPr>
              <a:defRPr sz="2300">
                <a:latin typeface="Helvetica"/>
                <a:cs typeface="Helvetica"/>
              </a:defRPr>
            </a:lvl3pPr>
            <a:lvl4pPr>
              <a:defRPr sz="2000">
                <a:latin typeface="Helvetica"/>
                <a:cs typeface="Helvetica"/>
              </a:defRPr>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6"/>
            <a:ext cx="4038600" cy="4525963"/>
          </a:xfrm>
        </p:spPr>
        <p:txBody>
          <a:bodyPr/>
          <a:lstStyle>
            <a:lvl1pPr>
              <a:defRPr sz="3200">
                <a:latin typeface="Helvetica"/>
                <a:cs typeface="Helvetica"/>
              </a:defRPr>
            </a:lvl1pPr>
            <a:lvl2pPr>
              <a:defRPr sz="2700">
                <a:latin typeface="Helvetica"/>
                <a:cs typeface="Helvetica"/>
              </a:defRPr>
            </a:lvl2pPr>
            <a:lvl3pPr>
              <a:defRPr sz="2300">
                <a:latin typeface="Helvetica"/>
                <a:cs typeface="Helvetica"/>
              </a:defRPr>
            </a:lvl3pPr>
            <a:lvl4pPr>
              <a:defRPr sz="2000">
                <a:latin typeface="Helvetica"/>
                <a:cs typeface="Helvetica"/>
              </a:defRPr>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lvl1pPr>
              <a:defRPr>
                <a:latin typeface="Helvetica"/>
                <a:cs typeface="Helvetica"/>
              </a:defRPr>
            </a:lvl1pPr>
          </a:lstStyle>
          <a:p>
            <a:fld id="{42E66B7F-8271-49DA-A25A-F4BB9F476347}" type="datetime1">
              <a:rPr lang="sv-SE" smtClean="0">
                <a:solidFill>
                  <a:prstClr val="black">
                    <a:tint val="75000"/>
                  </a:prstClr>
                </a:solidFill>
              </a:rPr>
              <a:pPr/>
              <a:t>2017-05-18</a:t>
            </a:fld>
            <a:endParaRPr lang="sv-SE"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10"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24334" y="260651"/>
            <a:ext cx="1440160" cy="886060"/>
          </a:xfrm>
          <a:prstGeom prst="rect">
            <a:avLst/>
          </a:prstGeom>
        </p:spPr>
      </p:pic>
    </p:spTree>
    <p:extLst>
      <p:ext uri="{BB962C8B-B14F-4D97-AF65-F5344CB8AC3E}">
        <p14:creationId xmlns:p14="http://schemas.microsoft.com/office/powerpoint/2010/main" val="40571013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a:cs typeface="Helvetica"/>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9"/>
            <a:ext cx="4040188" cy="639763"/>
          </a:xfrm>
        </p:spPr>
        <p:txBody>
          <a:bodyPr anchor="b"/>
          <a:lstStyle>
            <a:lvl1pPr marL="0" indent="0">
              <a:buNone/>
              <a:defRPr sz="2700" b="1">
                <a:latin typeface="Helvetica"/>
                <a:cs typeface="Helvetica"/>
              </a:defRPr>
            </a:lvl1pPr>
            <a:lvl2pPr marL="514258" indent="0">
              <a:buNone/>
              <a:defRPr sz="2300" b="1"/>
            </a:lvl2pPr>
            <a:lvl3pPr marL="1028519" indent="0">
              <a:buNone/>
              <a:defRPr sz="2000" b="1"/>
            </a:lvl3pPr>
            <a:lvl4pPr marL="1542787" indent="0">
              <a:buNone/>
              <a:defRPr sz="1800" b="1"/>
            </a:lvl4pPr>
            <a:lvl5pPr marL="2057042" indent="0">
              <a:buNone/>
              <a:defRPr sz="1800" b="1"/>
            </a:lvl5pPr>
            <a:lvl6pPr marL="2571316" indent="0">
              <a:buNone/>
              <a:defRPr sz="1800" b="1"/>
            </a:lvl6pPr>
            <a:lvl7pPr marL="3085574" indent="0">
              <a:buNone/>
              <a:defRPr sz="1800" b="1"/>
            </a:lvl7pPr>
            <a:lvl8pPr marL="3599838" indent="0">
              <a:buNone/>
              <a:defRPr sz="1800" b="1"/>
            </a:lvl8pPr>
            <a:lvl9pPr marL="4114101"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700">
                <a:latin typeface="Helvetica"/>
                <a:cs typeface="Helvetica"/>
              </a:defRPr>
            </a:lvl1pPr>
            <a:lvl2pPr>
              <a:defRPr sz="2300">
                <a:latin typeface="Helvetica"/>
                <a:cs typeface="Helvetica"/>
              </a:defRPr>
            </a:lvl2pPr>
            <a:lvl3pPr>
              <a:defRPr sz="2000">
                <a:latin typeface="Helvetica"/>
                <a:cs typeface="Helvetica"/>
              </a:defRPr>
            </a:lvl3pPr>
            <a:lvl4pPr>
              <a:defRPr sz="1800">
                <a:latin typeface="Helvetica"/>
                <a:cs typeface="Helvetica"/>
              </a:defRPr>
            </a:lvl4pPr>
            <a:lvl5pPr>
              <a:defRPr sz="1800">
                <a:latin typeface="Helvetica"/>
                <a:cs typeface="Helvetic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39" y="1535119"/>
            <a:ext cx="4041775" cy="639763"/>
          </a:xfrm>
        </p:spPr>
        <p:txBody>
          <a:bodyPr anchor="b"/>
          <a:lstStyle>
            <a:lvl1pPr marL="0" indent="0">
              <a:buNone/>
              <a:defRPr sz="2700" b="1">
                <a:latin typeface="Helvetica"/>
                <a:cs typeface="Helvetica"/>
              </a:defRPr>
            </a:lvl1pPr>
            <a:lvl2pPr marL="514258" indent="0">
              <a:buNone/>
              <a:defRPr sz="2300" b="1"/>
            </a:lvl2pPr>
            <a:lvl3pPr marL="1028519" indent="0">
              <a:buNone/>
              <a:defRPr sz="2000" b="1"/>
            </a:lvl3pPr>
            <a:lvl4pPr marL="1542787" indent="0">
              <a:buNone/>
              <a:defRPr sz="1800" b="1"/>
            </a:lvl4pPr>
            <a:lvl5pPr marL="2057042" indent="0">
              <a:buNone/>
              <a:defRPr sz="1800" b="1"/>
            </a:lvl5pPr>
            <a:lvl6pPr marL="2571316" indent="0">
              <a:buNone/>
              <a:defRPr sz="1800" b="1"/>
            </a:lvl6pPr>
            <a:lvl7pPr marL="3085574" indent="0">
              <a:buNone/>
              <a:defRPr sz="1800" b="1"/>
            </a:lvl7pPr>
            <a:lvl8pPr marL="3599838" indent="0">
              <a:buNone/>
              <a:defRPr sz="1800" b="1"/>
            </a:lvl8pPr>
            <a:lvl9pPr marL="4114101"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700">
                <a:latin typeface="Helvetica"/>
                <a:cs typeface="Helvetica"/>
              </a:defRPr>
            </a:lvl1pPr>
            <a:lvl2pPr>
              <a:defRPr sz="2300">
                <a:latin typeface="Helvetica"/>
                <a:cs typeface="Helvetica"/>
              </a:defRPr>
            </a:lvl2pPr>
            <a:lvl3pPr>
              <a:defRPr sz="2000">
                <a:latin typeface="Helvetica"/>
                <a:cs typeface="Helvetica"/>
              </a:defRPr>
            </a:lvl3pPr>
            <a:lvl4pPr>
              <a:defRPr sz="1800">
                <a:latin typeface="Helvetica"/>
                <a:cs typeface="Helvetica"/>
              </a:defRPr>
            </a:lvl4pPr>
            <a:lvl5pPr>
              <a:defRPr sz="1800">
                <a:latin typeface="Helvetica"/>
                <a:cs typeface="Helvetic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lvl1pPr>
              <a:defRPr>
                <a:latin typeface="Helvetica"/>
                <a:cs typeface="Helvetica"/>
              </a:defRPr>
            </a:lvl1pPr>
          </a:lstStyle>
          <a:p>
            <a:fld id="{3C7D23FA-05C4-4CC1-B281-2F815585BC1C}" type="datetime1">
              <a:rPr lang="sv-SE" smtClean="0">
                <a:solidFill>
                  <a:prstClr val="black">
                    <a:tint val="75000"/>
                  </a:prstClr>
                </a:solidFill>
              </a:rPr>
              <a:pPr/>
              <a:t>2017-05-18</a:t>
            </a:fld>
            <a:endParaRPr lang="sv-SE"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sp>
        <p:nvSpPr>
          <p:cNvPr id="10" name="Rektangel 6"/>
          <p:cNvSpPr/>
          <p:nvPr userDrawn="1"/>
        </p:nvSpPr>
        <p:spPr>
          <a:xfrm>
            <a:off x="0" y="199"/>
            <a:ext cx="9144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2851" tIns="51428" rIns="102851" bIns="51428" rtlCol="0" anchor="ctr"/>
          <a:lstStyle/>
          <a:p>
            <a:pPr algn="ctr" defTabSz="1028519"/>
            <a:endParaRPr lang="sv-SE" sz="2000" dirty="0">
              <a:solidFill>
                <a:srgbClr val="0094CA"/>
              </a:solidFill>
              <a:latin typeface="Helvetica"/>
              <a:cs typeface="Helvetica"/>
              <a:sym typeface="Calibri"/>
            </a:endParaRPr>
          </a:p>
        </p:txBody>
      </p:sp>
      <p:pic>
        <p:nvPicPr>
          <p:cNvPr id="11"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24334" y="260651"/>
            <a:ext cx="1440160" cy="886060"/>
          </a:xfrm>
          <a:prstGeom prst="rect">
            <a:avLst/>
          </a:prstGeom>
        </p:spPr>
      </p:pic>
    </p:spTree>
    <p:extLst>
      <p:ext uri="{BB962C8B-B14F-4D97-AF65-F5344CB8AC3E}">
        <p14:creationId xmlns:p14="http://schemas.microsoft.com/office/powerpoint/2010/main" val="278585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047505"/>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454"/>
            <a:ext cx="5762624" cy="1441451"/>
          </a:xfrm>
        </p:spPr>
        <p:txBody>
          <a:bodyPr/>
          <a:lstStyle/>
          <a:p>
            <a:r>
              <a:rPr lang="sv-SE" smtClean="0"/>
              <a:t>Klicka här för att ändra format</a:t>
            </a:r>
            <a:endParaRPr lang="sv-SE"/>
          </a:p>
        </p:txBody>
      </p:sp>
      <p:cxnSp>
        <p:nvCxnSpPr>
          <p:cNvPr id="3" name="Rak 7"/>
          <p:cNvCxnSpPr/>
          <p:nvPr userDrawn="1"/>
        </p:nvCxnSpPr>
        <p:spPr>
          <a:xfrm>
            <a:off x="-326068" y="1452400"/>
            <a:ext cx="9696395"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83765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7188B14-C3F3-4F67-881D-76EFD1430896}" type="datetimeFigureOut">
              <a:rPr lang="en-GB" smtClean="0">
                <a:solidFill>
                  <a:prstClr val="black">
                    <a:tint val="75000"/>
                  </a:prstClr>
                </a:solidFill>
                <a:latin typeface="Calibri"/>
              </a:rPr>
              <a:pPr/>
              <a:t>18/05/2017</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384BE8-C723-4C5B-83C4-A14AC9732267}"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1160066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188B14-C3F3-4F67-881D-76EFD1430896}" type="datetimeFigureOut">
              <a:rPr lang="en-GB" smtClean="0">
                <a:solidFill>
                  <a:prstClr val="black">
                    <a:tint val="75000"/>
                  </a:prstClr>
                </a:solidFill>
                <a:latin typeface="Calibri"/>
              </a:rPr>
              <a:pPr/>
              <a:t>18/05/2017</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384BE8-C723-4C5B-83C4-A14AC9732267}"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9365085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188B14-C3F3-4F67-881D-76EFD1430896}" type="datetimeFigureOut">
              <a:rPr lang="en-GB" smtClean="0">
                <a:solidFill>
                  <a:prstClr val="black">
                    <a:tint val="75000"/>
                  </a:prstClr>
                </a:solidFill>
                <a:latin typeface="Calibri"/>
              </a:rPr>
              <a:pPr/>
              <a:t>18/05/2017</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384BE8-C723-4C5B-83C4-A14AC9732267}"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7026839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7188B14-C3F3-4F67-881D-76EFD1430896}" type="datetimeFigureOut">
              <a:rPr lang="en-GB" smtClean="0">
                <a:solidFill>
                  <a:prstClr val="black">
                    <a:tint val="75000"/>
                  </a:prstClr>
                </a:solidFill>
                <a:latin typeface="Calibri"/>
              </a:rPr>
              <a:pPr/>
              <a:t>18/05/2017</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0384BE8-C723-4C5B-83C4-A14AC9732267}"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366129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7188B14-C3F3-4F67-881D-76EFD1430896}" type="datetimeFigureOut">
              <a:rPr lang="en-GB" smtClean="0">
                <a:solidFill>
                  <a:prstClr val="black">
                    <a:tint val="75000"/>
                  </a:prstClr>
                </a:solidFill>
                <a:latin typeface="Calibri"/>
              </a:rPr>
              <a:pPr/>
              <a:t>18/05/2017</a:t>
            </a:fld>
            <a:endParaRPr lang="en-GB">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0384BE8-C723-4C5B-83C4-A14AC9732267}"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2650160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7188B14-C3F3-4F67-881D-76EFD1430896}" type="datetimeFigureOut">
              <a:rPr lang="en-GB" smtClean="0">
                <a:solidFill>
                  <a:prstClr val="black">
                    <a:tint val="75000"/>
                  </a:prstClr>
                </a:solidFill>
                <a:latin typeface="Calibri"/>
              </a:rPr>
              <a:pPr/>
              <a:t>18/05/2017</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0384BE8-C723-4C5B-83C4-A14AC9732267}"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0862627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188B14-C3F3-4F67-881D-76EFD1430896}" type="datetimeFigureOut">
              <a:rPr lang="en-GB" smtClean="0">
                <a:solidFill>
                  <a:prstClr val="black">
                    <a:tint val="75000"/>
                  </a:prstClr>
                </a:solidFill>
                <a:latin typeface="Calibri"/>
              </a:rPr>
              <a:pPr/>
              <a:t>18/05/2017</a:t>
            </a:fld>
            <a:endParaRPr lang="en-GB">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0384BE8-C723-4C5B-83C4-A14AC9732267}"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0500199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188B14-C3F3-4F67-881D-76EFD1430896}" type="datetimeFigureOut">
              <a:rPr lang="en-GB" smtClean="0">
                <a:solidFill>
                  <a:prstClr val="black">
                    <a:tint val="75000"/>
                  </a:prstClr>
                </a:solidFill>
                <a:latin typeface="Calibri"/>
              </a:rPr>
              <a:pPr/>
              <a:t>18/05/2017</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0384BE8-C723-4C5B-83C4-A14AC9732267}"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0194448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188B14-C3F3-4F67-881D-76EFD1430896}" type="datetimeFigureOut">
              <a:rPr lang="en-GB" smtClean="0">
                <a:solidFill>
                  <a:prstClr val="black">
                    <a:tint val="75000"/>
                  </a:prstClr>
                </a:solidFill>
                <a:latin typeface="Calibri"/>
              </a:rPr>
              <a:pPr/>
              <a:t>18/05/2017</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0384BE8-C723-4C5B-83C4-A14AC9732267}"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026900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0182904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188B14-C3F3-4F67-881D-76EFD1430896}" type="datetimeFigureOut">
              <a:rPr lang="en-GB" smtClean="0">
                <a:solidFill>
                  <a:prstClr val="black">
                    <a:tint val="75000"/>
                  </a:prstClr>
                </a:solidFill>
                <a:latin typeface="Calibri"/>
              </a:rPr>
              <a:pPr/>
              <a:t>18/05/2017</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384BE8-C723-4C5B-83C4-A14AC9732267}"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2551088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188B14-C3F3-4F67-881D-76EFD1430896}" type="datetimeFigureOut">
              <a:rPr lang="en-GB" smtClean="0">
                <a:solidFill>
                  <a:prstClr val="black">
                    <a:tint val="75000"/>
                  </a:prstClr>
                </a:solidFill>
                <a:latin typeface="Calibri"/>
              </a:rPr>
              <a:pPr/>
              <a:t>18/05/2017</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384BE8-C723-4C5B-83C4-A14AC9732267}"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8424063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sv-SE" dirty="0"/>
          </a:p>
        </p:txBody>
      </p:sp>
      <p:sp>
        <p:nvSpPr>
          <p:cNvPr id="4" name="Date Placeholder 3"/>
          <p:cNvSpPr>
            <a:spLocks noGrp="1"/>
          </p:cNvSpPr>
          <p:nvPr>
            <p:ph type="dt" sz="half" idx="10"/>
          </p:nvPr>
        </p:nvSpPr>
        <p:spPr/>
        <p:txBody>
          <a:bodyPr/>
          <a:lstStyle/>
          <a:p>
            <a:fld id="{3D24F80D-9FEF-9843-9217-39D9BEBB2FB8}" type="datetime1">
              <a:rPr lang="en-US" smtClean="0">
                <a:solidFill>
                  <a:prstClr val="black">
                    <a:tint val="75000"/>
                  </a:prstClr>
                </a:solidFill>
                <a:latin typeface="Calibri"/>
              </a:rPr>
              <a:pPr/>
              <a:t>5/18/17</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sv-SE" smtClean="0">
                <a:latin typeface="Calibri"/>
              </a:rPr>
              <a:t>&lt;Slide summary&gt; &lt;name&gt; November 2016 ESS Operations Cost Review</a:t>
            </a:r>
            <a:endParaRPr lang="sv-SE" dirty="0">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17505748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E90BD6AE-68E3-A74D-817E-ADD0CF6A0E9F}" type="datetime1">
              <a:rPr lang="en-US" smtClean="0">
                <a:solidFill>
                  <a:prstClr val="black">
                    <a:tint val="75000"/>
                  </a:prstClr>
                </a:solidFill>
                <a:latin typeface="Calibri"/>
              </a:rPr>
              <a:pPr/>
              <a:t>5/18/17</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sv-SE" smtClean="0">
                <a:latin typeface="Calibri"/>
              </a:rPr>
              <a:t>&lt;Slide summary&gt; &lt;name&gt; November 2016 ESS Operations Cost Review</a:t>
            </a:r>
            <a:endParaRPr lang="sv-SE" dirty="0">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3558063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36889A7-86F7-3D4A-A7F0-3538BA468BFD}" type="datetime1">
              <a:rPr lang="en-US" smtClean="0">
                <a:solidFill>
                  <a:prstClr val="black">
                    <a:tint val="75000"/>
                  </a:prstClr>
                </a:solidFill>
                <a:latin typeface="Calibri"/>
              </a:rPr>
              <a:pPr/>
              <a:t>5/18/17</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sv-SE" smtClean="0">
                <a:latin typeface="Calibri"/>
              </a:rPr>
              <a:t>&lt;Slide summary&gt; &lt;name&gt; November 2016 ESS Operations Cost Review</a:t>
            </a:r>
            <a:endParaRPr lang="sv-SE" dirty="0">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37138521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D330A6E0-41BE-6546-9A6A-AEDC770ACB14}" type="datetime1">
              <a:rPr lang="en-US" smtClean="0">
                <a:solidFill>
                  <a:prstClr val="black">
                    <a:tint val="75000"/>
                  </a:prstClr>
                </a:solidFill>
                <a:latin typeface="Calibri"/>
              </a:rPr>
              <a:pPr/>
              <a:t>5/18/17</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sv-SE" smtClean="0">
                <a:latin typeface="Calibri"/>
              </a:rPr>
              <a:t>&lt;Slide summary&gt; &lt;name&gt; November 2016 ESS Operations Cost Review</a:t>
            </a:r>
            <a:endParaRPr lang="sv-SE" dirty="0">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20153605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EG Top">
    <p:spTree>
      <p:nvGrpSpPr>
        <p:cNvPr id="1" name=""/>
        <p:cNvGrpSpPr/>
        <p:nvPr/>
      </p:nvGrpSpPr>
      <p:grpSpPr>
        <a:xfrm>
          <a:off x="0" y="0"/>
          <a:ext cx="0" cy="0"/>
          <a:chOff x="0" y="0"/>
          <a:chExt cx="0" cy="0"/>
        </a:xfrm>
      </p:grpSpPr>
      <p:sp>
        <p:nvSpPr>
          <p:cNvPr id="10" name="Rektangel 6"/>
          <p:cNvSpPr/>
          <p:nvPr userDrawn="1"/>
        </p:nvSpPr>
        <p:spPr>
          <a:xfrm>
            <a:off x="-18580" y="0"/>
            <a:ext cx="9162580" cy="476672"/>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914400"/>
            <a:endParaRPr lang="sv-SE" dirty="0">
              <a:solidFill>
                <a:srgbClr val="0094CA"/>
              </a:solidFill>
              <a:latin typeface="Calibri"/>
            </a:endParaRPr>
          </a:p>
        </p:txBody>
      </p:sp>
      <p:sp>
        <p:nvSpPr>
          <p:cNvPr id="15" name="Title 1"/>
          <p:cNvSpPr>
            <a:spLocks noGrp="1"/>
          </p:cNvSpPr>
          <p:nvPr>
            <p:ph type="title"/>
          </p:nvPr>
        </p:nvSpPr>
        <p:spPr>
          <a:xfrm>
            <a:off x="-18580" y="0"/>
            <a:ext cx="6084168" cy="476672"/>
          </a:xfrm>
        </p:spPr>
        <p:txBody>
          <a:bodyPr>
            <a:normAutofit/>
          </a:bodyPr>
          <a:lstStyle>
            <a:lvl1pPr>
              <a:defRPr sz="2000" b="0"/>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sv-SE"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2320" y="119728"/>
            <a:ext cx="1460059" cy="278306"/>
          </a:xfrm>
          <a:prstGeom prst="rect">
            <a:avLst/>
          </a:prstGeom>
        </p:spPr>
      </p:pic>
    </p:spTree>
    <p:extLst>
      <p:ext uri="{BB962C8B-B14F-4D97-AF65-F5344CB8AC3E}">
        <p14:creationId xmlns:p14="http://schemas.microsoft.com/office/powerpoint/2010/main" val="360906335"/>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11224160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34412961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3034297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43746132"/>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1790698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5"/>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10" y="260748"/>
            <a:ext cx="1656184" cy="886059"/>
          </a:xfrm>
          <a:prstGeom prst="rect">
            <a:avLst/>
          </a:prstGeom>
        </p:spPr>
      </p:pic>
    </p:spTree>
    <p:extLst>
      <p:ext uri="{BB962C8B-B14F-4D97-AF65-F5344CB8AC3E}">
        <p14:creationId xmlns:p14="http://schemas.microsoft.com/office/powerpoint/2010/main" val="1044634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10" y="319530"/>
            <a:ext cx="1370480" cy="733206"/>
          </a:xfrm>
          <a:prstGeom prst="rect">
            <a:avLst/>
          </a:prstGeom>
        </p:spPr>
      </p:pic>
    </p:spTree>
    <p:extLst>
      <p:ext uri="{BB962C8B-B14F-4D97-AF65-F5344CB8AC3E}">
        <p14:creationId xmlns:p14="http://schemas.microsoft.com/office/powerpoint/2010/main" val="7284646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5" y="260748"/>
            <a:ext cx="1359826" cy="727507"/>
          </a:xfrm>
          <a:prstGeom prst="rect">
            <a:avLst/>
          </a:prstGeom>
        </p:spPr>
      </p:pic>
    </p:spTree>
    <p:extLst>
      <p:ext uri="{BB962C8B-B14F-4D97-AF65-F5344CB8AC3E}">
        <p14:creationId xmlns:p14="http://schemas.microsoft.com/office/powerpoint/2010/main" val="33386654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19237067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9047743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25849066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0515018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2017-05-18</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40620570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0" smtClean="0"/>
              <a:t>Click to edit Master title style</a:t>
            </a:r>
            <a:endParaRPr lang="en-GB" noProof="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a:p>
        </p:txBody>
      </p:sp>
      <p:sp>
        <p:nvSpPr>
          <p:cNvPr id="4" name="Date Placeholder 3"/>
          <p:cNvSpPr>
            <a:spLocks noGrp="1"/>
          </p:cNvSpPr>
          <p:nvPr>
            <p:ph type="dt" sz="half" idx="10"/>
          </p:nvPr>
        </p:nvSpPr>
        <p:spPr/>
        <p:txBody>
          <a:bodyPr/>
          <a:lstStyle/>
          <a:p>
            <a:fld id="{5ED7AC81-318B-4D49-A602-9E30227C87EC}" type="datetime1">
              <a:rPr lang="en-GB" smtClean="0">
                <a:solidFill>
                  <a:prstClr val="black">
                    <a:tint val="75000"/>
                  </a:prstClr>
                </a:solidFill>
                <a:latin typeface="Calibri"/>
              </a:rPr>
              <a:pPr/>
              <a:t>18/05/2017</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7442519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10.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theme" Target="../theme/theme11.xml"/><Relationship Id="rId1" Type="http://schemas.openxmlformats.org/officeDocument/2006/relationships/slideLayout" Target="../slideLayouts/slideLayout82.xml"/><Relationship Id="rId2" Type="http://schemas.openxmlformats.org/officeDocument/2006/relationships/slideLayout" Target="../slideLayouts/slideLayout8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theme" Target="../theme/theme12.xml"/><Relationship Id="rId1" Type="http://schemas.openxmlformats.org/officeDocument/2006/relationships/slideLayout" Target="../slideLayouts/slideLayout87.xml"/><Relationship Id="rId2" Type="http://schemas.openxmlformats.org/officeDocument/2006/relationships/slideLayout" Target="../slideLayouts/slideLayout88.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theme" Target="../theme/theme13.xml"/><Relationship Id="rId1" Type="http://schemas.openxmlformats.org/officeDocument/2006/relationships/slideLayout" Target="../slideLayouts/slideLayout91.xml"/><Relationship Id="rId2" Type="http://schemas.openxmlformats.org/officeDocument/2006/relationships/slideLayout" Target="../slideLayouts/slideLayout92.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theme" Target="../theme/theme14.xml"/><Relationship Id="rId1" Type="http://schemas.openxmlformats.org/officeDocument/2006/relationships/slideLayout" Target="../slideLayouts/slideLayout95.xml"/><Relationship Id="rId2" Type="http://schemas.openxmlformats.org/officeDocument/2006/relationships/slideLayout" Target="../slideLayouts/slideLayout96.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01.xml"/><Relationship Id="rId4" Type="http://schemas.openxmlformats.org/officeDocument/2006/relationships/slideLayout" Target="../slideLayouts/slideLayout102.xml"/><Relationship Id="rId5" Type="http://schemas.openxmlformats.org/officeDocument/2006/relationships/theme" Target="../theme/theme15.xml"/><Relationship Id="rId1" Type="http://schemas.openxmlformats.org/officeDocument/2006/relationships/slideLayout" Target="../slideLayouts/slideLayout99.xml"/><Relationship Id="rId2" Type="http://schemas.openxmlformats.org/officeDocument/2006/relationships/slideLayout" Target="../slideLayouts/slideLayout100.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theme" Target="../theme/theme16.xml"/><Relationship Id="rId1" Type="http://schemas.openxmlformats.org/officeDocument/2006/relationships/slideLayout" Target="../slideLayouts/slideLayout103.xml"/><Relationship Id="rId2" Type="http://schemas.openxmlformats.org/officeDocument/2006/relationships/slideLayout" Target="../slideLayouts/slideLayout104.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theme" Target="../theme/theme17.xml"/><Relationship Id="rId1" Type="http://schemas.openxmlformats.org/officeDocument/2006/relationships/slideLayout" Target="../slideLayouts/slideLayout107.xml"/><Relationship Id="rId2" Type="http://schemas.openxmlformats.org/officeDocument/2006/relationships/slideLayout" Target="../slideLayouts/slideLayout108.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theme" Target="../theme/theme18.xml"/><Relationship Id="rId1" Type="http://schemas.openxmlformats.org/officeDocument/2006/relationships/slideLayout" Target="../slideLayouts/slideLayout111.xml"/><Relationship Id="rId2" Type="http://schemas.openxmlformats.org/officeDocument/2006/relationships/slideLayout" Target="../slideLayouts/slideLayout112.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18.xml"/><Relationship Id="rId4" Type="http://schemas.openxmlformats.org/officeDocument/2006/relationships/slideLayout" Target="../slideLayouts/slideLayout119.xml"/><Relationship Id="rId5" Type="http://schemas.openxmlformats.org/officeDocument/2006/relationships/slideLayout" Target="../slideLayouts/slideLayout120.xml"/><Relationship Id="rId6" Type="http://schemas.openxmlformats.org/officeDocument/2006/relationships/theme" Target="../theme/theme19.xml"/><Relationship Id="rId1" Type="http://schemas.openxmlformats.org/officeDocument/2006/relationships/slideLayout" Target="../slideLayouts/slideLayout116.xml"/><Relationship Id="rId2"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theme" Target="../theme/theme20.xml"/><Relationship Id="rId1" Type="http://schemas.openxmlformats.org/officeDocument/2006/relationships/slideLayout" Target="../slideLayouts/slideLayout121.xml"/><Relationship Id="rId2" Type="http://schemas.openxmlformats.org/officeDocument/2006/relationships/slideLayout" Target="../slideLayouts/slideLayout1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theme" Target="../theme/theme3.xml"/><Relationship Id="rId17" Type="http://schemas.openxmlformats.org/officeDocument/2006/relationships/image" Target="../media/image1.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5.xml"/><Relationship Id="rId4" Type="http://schemas.openxmlformats.org/officeDocument/2006/relationships/slideLayout" Target="../slideLayouts/slideLayout56.xml"/><Relationship Id="rId5" Type="http://schemas.openxmlformats.org/officeDocument/2006/relationships/theme" Target="../theme/theme6.xml"/><Relationship Id="rId1" Type="http://schemas.openxmlformats.org/officeDocument/2006/relationships/slideLayout" Target="../slideLayouts/slideLayout53.xml"/><Relationship Id="rId2"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theme" Target="../theme/theme7.xml"/><Relationship Id="rId1" Type="http://schemas.openxmlformats.org/officeDocument/2006/relationships/slideLayout" Target="../slideLayouts/slideLayout57.xml"/><Relationship Id="rId2"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theme" Target="../theme/theme8.xml"/><Relationship Id="rId1" Type="http://schemas.openxmlformats.org/officeDocument/2006/relationships/slideLayout" Target="../slideLayouts/slideLayout61.xml"/><Relationship Id="rId2"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theme" Target="../theme/theme9.xml"/><Relationship Id="rId1" Type="http://schemas.openxmlformats.org/officeDocument/2006/relationships/slideLayout" Target="../slideLayouts/slideLayout65.xml"/><Relationship Id="rId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1371600" y="3886200"/>
            <a:ext cx="6400800" cy="17526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38100" tIns="38100" rIns="38100" bIns="381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Tree>
    <p:extLst>
      <p:ext uri="{BB962C8B-B14F-4D97-AF65-F5344CB8AC3E}">
        <p14:creationId xmlns:p14="http://schemas.microsoft.com/office/powerpoint/2010/main" val="3944428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fontAlgn="base">
        <a:spcBef>
          <a:spcPct val="0"/>
        </a:spcBef>
        <a:spcAft>
          <a:spcPct val="0"/>
        </a:spcAft>
        <a:defRPr sz="4400">
          <a:solidFill>
            <a:schemeClr val="tx1"/>
          </a:solidFill>
          <a:latin typeface="+mj-lt"/>
          <a:ea typeface="+mj-ea"/>
          <a:cs typeface="+mj-cs"/>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p:titleStyle>
    <p:bodyStyle>
      <a:lvl1pPr algn="ctr" rtl="0" fontAlgn="base">
        <a:spcBef>
          <a:spcPts val="800"/>
        </a:spcBef>
        <a:spcAft>
          <a:spcPct val="0"/>
        </a:spcAft>
        <a:defRPr sz="3200">
          <a:solidFill>
            <a:srgbClr val="878787"/>
          </a:solidFill>
          <a:latin typeface="+mn-lt"/>
          <a:ea typeface="+mn-ea"/>
          <a:cs typeface="+mn-cs"/>
          <a:sym typeface="Calibri" charset="0"/>
        </a:defRPr>
      </a:lvl1pPr>
      <a:lvl2pPr marL="419100" algn="ctr" rtl="0" fontAlgn="base">
        <a:spcBef>
          <a:spcPts val="700"/>
        </a:spcBef>
        <a:spcAft>
          <a:spcPct val="0"/>
        </a:spcAft>
        <a:defRPr sz="2800">
          <a:solidFill>
            <a:srgbClr val="878787"/>
          </a:solidFill>
          <a:latin typeface="+mn-lt"/>
          <a:ea typeface="+mn-ea"/>
          <a:cs typeface="+mn-cs"/>
          <a:sym typeface="Calibri" charset="0"/>
        </a:defRPr>
      </a:lvl2pPr>
      <a:lvl3pPr marL="876300" algn="ctr" rtl="0" fontAlgn="base">
        <a:spcBef>
          <a:spcPts val="600"/>
        </a:spcBef>
        <a:spcAft>
          <a:spcPct val="0"/>
        </a:spcAft>
        <a:defRPr sz="2400">
          <a:solidFill>
            <a:srgbClr val="878787"/>
          </a:solidFill>
          <a:latin typeface="+mn-lt"/>
          <a:ea typeface="+mn-ea"/>
          <a:cs typeface="+mn-cs"/>
          <a:sym typeface="Calibri" charset="0"/>
        </a:defRPr>
      </a:lvl3pPr>
      <a:lvl4pPr marL="1333500" algn="ctr" rtl="0" fontAlgn="base">
        <a:spcBef>
          <a:spcPts val="500"/>
        </a:spcBef>
        <a:spcAft>
          <a:spcPct val="0"/>
        </a:spcAft>
        <a:defRPr sz="2000">
          <a:solidFill>
            <a:srgbClr val="878787"/>
          </a:solidFill>
          <a:latin typeface="+mn-lt"/>
          <a:ea typeface="+mn-ea"/>
          <a:cs typeface="+mn-cs"/>
          <a:sym typeface="Calibri" charset="0"/>
        </a:defRPr>
      </a:lvl4pPr>
      <a:lvl5pPr marL="1790700" algn="ctr" rtl="0" fontAlgn="base">
        <a:spcBef>
          <a:spcPts val="500"/>
        </a:spcBef>
        <a:spcAft>
          <a:spcPct val="0"/>
        </a:spcAft>
        <a:defRPr sz="2000">
          <a:solidFill>
            <a:srgbClr val="878787"/>
          </a:solidFill>
          <a:latin typeface="+mn-lt"/>
          <a:ea typeface="+mn-ea"/>
          <a:cs typeface="+mn-cs"/>
          <a:sym typeface="Calibri" charset="0"/>
        </a:defRPr>
      </a:lvl5pPr>
      <a:lvl6pPr marL="2247900" algn="ctr" rtl="0" fontAlgn="base">
        <a:spcBef>
          <a:spcPts val="500"/>
        </a:spcBef>
        <a:spcAft>
          <a:spcPct val="0"/>
        </a:spcAft>
        <a:defRPr sz="2000">
          <a:solidFill>
            <a:srgbClr val="878787"/>
          </a:solidFill>
          <a:latin typeface="+mn-lt"/>
          <a:ea typeface="+mn-ea"/>
          <a:cs typeface="+mn-cs"/>
          <a:sym typeface="Calibri" charset="0"/>
        </a:defRPr>
      </a:lvl6pPr>
      <a:lvl7pPr marL="2705100" algn="ctr" rtl="0" fontAlgn="base">
        <a:spcBef>
          <a:spcPts val="500"/>
        </a:spcBef>
        <a:spcAft>
          <a:spcPct val="0"/>
        </a:spcAft>
        <a:defRPr sz="2000">
          <a:solidFill>
            <a:srgbClr val="878787"/>
          </a:solidFill>
          <a:latin typeface="+mn-lt"/>
          <a:ea typeface="+mn-ea"/>
          <a:cs typeface="+mn-cs"/>
          <a:sym typeface="Calibri" charset="0"/>
        </a:defRPr>
      </a:lvl7pPr>
      <a:lvl8pPr marL="3162300" algn="ctr" rtl="0" fontAlgn="base">
        <a:spcBef>
          <a:spcPts val="500"/>
        </a:spcBef>
        <a:spcAft>
          <a:spcPct val="0"/>
        </a:spcAft>
        <a:defRPr sz="2000">
          <a:solidFill>
            <a:srgbClr val="878787"/>
          </a:solidFill>
          <a:latin typeface="+mn-lt"/>
          <a:ea typeface="+mn-ea"/>
          <a:cs typeface="+mn-cs"/>
          <a:sym typeface="Calibri" charset="0"/>
        </a:defRPr>
      </a:lvl8pPr>
      <a:lvl9pPr marL="3619500" algn="ctr" rtl="0" fontAlgn="base">
        <a:spcBef>
          <a:spcPts val="500"/>
        </a:spcBef>
        <a:spcAft>
          <a:spcPct val="0"/>
        </a:spcAft>
        <a:defRPr sz="2000">
          <a:solidFill>
            <a:srgbClr val="878787"/>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7188B14-C3F3-4F67-881D-76EFD1430896}" type="datetimeFigureOut">
              <a:rPr lang="en-GB" smtClean="0">
                <a:solidFill>
                  <a:prstClr val="black">
                    <a:tint val="75000"/>
                  </a:prstClr>
                </a:solidFill>
                <a:latin typeface="Calibri"/>
              </a:rPr>
              <a:pPr defTabSz="914400"/>
              <a:t>18/05/2017</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0384BE8-C723-4C5B-83C4-A14AC9732267}" type="slidenum">
              <a:rPr lang="en-GB" smtClean="0">
                <a:solidFill>
                  <a:prstClr val="black">
                    <a:tint val="75000"/>
                  </a:prstClr>
                </a:solidFill>
                <a:latin typeface="Calibri"/>
              </a:rPr>
              <a:pPr defTabSz="914400"/>
              <a:t>‹#›</a:t>
            </a:fld>
            <a:endParaRPr lang="en-GB">
              <a:solidFill>
                <a:prstClr val="black">
                  <a:tint val="75000"/>
                </a:prstClr>
              </a:solidFill>
              <a:latin typeface="Calibri"/>
            </a:endParaRPr>
          </a:p>
        </p:txBody>
      </p:sp>
    </p:spTree>
    <p:extLst>
      <p:ext uri="{BB962C8B-B14F-4D97-AF65-F5344CB8AC3E}">
        <p14:creationId xmlns:p14="http://schemas.microsoft.com/office/powerpoint/2010/main" val="2022387806"/>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6510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946448"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12BEA53-3ECD-0646-ABA9-C9531346CE82}" type="datetime1">
              <a:rPr lang="en-US" smtClean="0">
                <a:solidFill>
                  <a:prstClr val="black">
                    <a:tint val="75000"/>
                  </a:prstClr>
                </a:solidFill>
                <a:latin typeface="Calibri"/>
              </a:rPr>
              <a:pPr defTabSz="914400"/>
              <a:t>5/18/17</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1691680" y="6309320"/>
            <a:ext cx="6048672" cy="365125"/>
          </a:xfrm>
          <a:prstGeom prst="rect">
            <a:avLst/>
          </a:prstGeom>
        </p:spPr>
        <p:txBody>
          <a:bodyPr vert="horz" lIns="91440" tIns="45720" rIns="91440" bIns="45720" rtlCol="0" anchor="ctr"/>
          <a:lstStyle>
            <a:lvl1pPr algn="ctr">
              <a:defRPr sz="2000">
                <a:solidFill>
                  <a:srgbClr val="000000"/>
                </a:solidFill>
              </a:defRPr>
            </a:lvl1pPr>
          </a:lstStyle>
          <a:p>
            <a:pPr defTabSz="914400"/>
            <a:r>
              <a:rPr lang="sv-SE" smtClean="0">
                <a:latin typeface="Calibri"/>
              </a:rPr>
              <a:t>&lt;Slide summary&gt; &lt;name&gt; November 2016 ESS Operations Cost Review</a:t>
            </a:r>
            <a:endParaRPr lang="sv-SE" sz="1000" dirty="0">
              <a:latin typeface="Calibri"/>
            </a:endParaRPr>
          </a:p>
        </p:txBody>
      </p:sp>
      <p:sp>
        <p:nvSpPr>
          <p:cNvPr id="6" name="Slide Number Placeholder 5"/>
          <p:cNvSpPr>
            <a:spLocks noGrp="1"/>
          </p:cNvSpPr>
          <p:nvPr>
            <p:ph type="sldNum" sz="quarter" idx="4"/>
          </p:nvPr>
        </p:nvSpPr>
        <p:spPr>
          <a:xfrm>
            <a:off x="7812360" y="6356350"/>
            <a:ext cx="87444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2818251610"/>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Lst>
  <p:hf hdr="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2017-05-18</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1965133654"/>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4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2017-05-18</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4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3372968344"/>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2017-05-18</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4232588993"/>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en-GB" smtClean="0">
                <a:solidFill>
                  <a:prstClr val="black">
                    <a:tint val="75000"/>
                  </a:prstClr>
                </a:solidFill>
                <a:latin typeface="Calibri"/>
              </a:rPr>
              <a:pPr defTabSz="914400"/>
              <a:t>18/05/2017</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en-GB" smtClean="0">
                <a:solidFill>
                  <a:prstClr val="black">
                    <a:tint val="75000"/>
                  </a:prstClr>
                </a:solidFill>
                <a:latin typeface="Calibri"/>
              </a:rPr>
              <a:pPr defTabSz="914400"/>
              <a:t>‹#›</a:t>
            </a:fld>
            <a:endParaRPr lang="en-GB">
              <a:solidFill>
                <a:prstClr val="black">
                  <a:tint val="75000"/>
                </a:prstClr>
              </a:solidFill>
              <a:latin typeface="Calibri"/>
            </a:endParaRPr>
          </a:p>
        </p:txBody>
      </p:sp>
    </p:spTree>
    <p:extLst>
      <p:ext uri="{BB962C8B-B14F-4D97-AF65-F5344CB8AC3E}">
        <p14:creationId xmlns:p14="http://schemas.microsoft.com/office/powerpoint/2010/main" val="1325021208"/>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2017-05-18</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150000342"/>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2017-05-18</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1611509140"/>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2017-05-18</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1809950892"/>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2017-05-18</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1653324617"/>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577850" y="0"/>
            <a:ext cx="6067425" cy="14414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0" tIns="0" rIns="0" bIns="0" numCol="1" anchor="ctr" anchorCtr="0" compatLnSpc="1">
            <a:prstTxWarp prst="textNoShape">
              <a:avLst/>
            </a:prstTxWarp>
          </a:bodyPr>
          <a:lstStyle/>
          <a:p>
            <a:pPr lvl="0"/>
            <a:r>
              <a:rPr lang="en-US">
                <a:sym typeface="Calibri" charset="0"/>
              </a:rPr>
              <a:t>Click to edit Master title style</a:t>
            </a:r>
          </a:p>
        </p:txBody>
      </p:sp>
      <p:sp>
        <p:nvSpPr>
          <p:cNvPr id="2050" name="Rectangle 2"/>
          <p:cNvSpPr>
            <a:spLocks noGrp="1" noChangeArrowheads="1"/>
          </p:cNvSpPr>
          <p:nvPr>
            <p:ph type="body" idx="1"/>
          </p:nvPr>
        </p:nvSpPr>
        <p:spPr bwMode="auto">
          <a:xfrm>
            <a:off x="569913" y="1963738"/>
            <a:ext cx="6535737" cy="4894262"/>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0" tIns="0" rIns="0" bIns="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2051" name="Text Box 3"/>
          <p:cNvSpPr txBox="1">
            <a:spLocks noGrp="1" noChangeArrowheads="1"/>
          </p:cNvSpPr>
          <p:nvPr>
            <p:ph type="sldNum" sz="quarter" idx="4"/>
          </p:nvPr>
        </p:nvSpPr>
        <p:spPr bwMode="auto">
          <a:xfrm>
            <a:off x="8442325" y="6467475"/>
            <a:ext cx="244475" cy="25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rgbClr val="0094CA"/>
                </a:solidFill>
                <a:latin typeface="+mn-lt"/>
                <a:ea typeface="ＭＳ Ｐゴシック" charset="0"/>
                <a:cs typeface="Calibri" charset="0"/>
                <a:sym typeface="Calibri"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defTabSz="914400" fontAlgn="base">
              <a:spcBef>
                <a:spcPct val="0"/>
              </a:spcBef>
              <a:spcAft>
                <a:spcPct val="0"/>
              </a:spcAft>
            </a:pPr>
            <a:fld id="{2A74E5D3-6E14-DB4C-A2E8-1A210CE74077}" type="slidenum">
              <a:rPr lang="en-US">
                <a:latin typeface="Calibri"/>
              </a:rPr>
              <a:pPr defTabSz="914400" fontAlgn="base">
                <a:spcBef>
                  <a:spcPct val="0"/>
                </a:spcBef>
                <a:spcAft>
                  <a:spcPct val="0"/>
                </a:spcAft>
              </a:pPr>
              <a:t>‹#›</a:t>
            </a:fld>
            <a:endParaRPr lang="en-US">
              <a:latin typeface="Calibri"/>
            </a:endParaRPr>
          </a:p>
        </p:txBody>
      </p:sp>
    </p:spTree>
    <p:extLst>
      <p:ext uri="{BB962C8B-B14F-4D97-AF65-F5344CB8AC3E}">
        <p14:creationId xmlns:p14="http://schemas.microsoft.com/office/powerpoint/2010/main" val="10833020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hdr="0" ftr="0" dt="0"/>
  <p:txStyles>
    <p:titleStyle>
      <a:lvl1pPr algn="l" rtl="0" fontAlgn="base">
        <a:spcBef>
          <a:spcPct val="0"/>
        </a:spcBef>
        <a:spcAft>
          <a:spcPct val="0"/>
        </a:spcAft>
        <a:defRPr sz="2800">
          <a:solidFill>
            <a:srgbClr val="FFFFFF"/>
          </a:solidFill>
          <a:latin typeface="+mj-lt"/>
          <a:ea typeface="+mj-ea"/>
          <a:cs typeface="+mj-cs"/>
          <a:sym typeface="Calibri" charset="0"/>
        </a:defRPr>
      </a:lvl1pPr>
      <a:lvl2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2pPr>
      <a:lvl3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3pPr>
      <a:lvl4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4pPr>
      <a:lvl5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5pPr>
      <a:lvl6pPr marL="457200"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6pPr>
      <a:lvl7pPr marL="914400"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7pPr>
      <a:lvl8pPr marL="1371600"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8pPr>
      <a:lvl9pPr marL="1828800"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9pPr>
    </p:titleStyle>
    <p:bodyStyle>
      <a:lvl1pPr algn="l" rtl="0" fontAlgn="base">
        <a:lnSpc>
          <a:spcPts val="2400"/>
        </a:lnSpc>
        <a:spcBef>
          <a:spcPts val="1200"/>
        </a:spcBef>
        <a:spcAft>
          <a:spcPct val="0"/>
        </a:spcAft>
        <a:defRPr sz="2000">
          <a:solidFill>
            <a:srgbClr val="0094CA"/>
          </a:solidFill>
          <a:latin typeface="+mn-lt"/>
          <a:ea typeface="+mn-ea"/>
          <a:cs typeface="+mn-cs"/>
          <a:sym typeface="Calibri" charset="0"/>
        </a:defRPr>
      </a:lvl1pPr>
      <a:lvl2pPr marL="457200" algn="l" rtl="0" fontAlgn="base">
        <a:spcBef>
          <a:spcPts val="500"/>
        </a:spcBef>
        <a:spcAft>
          <a:spcPct val="0"/>
        </a:spcAft>
        <a:defRPr sz="2000">
          <a:solidFill>
            <a:srgbClr val="0094CA"/>
          </a:solidFill>
          <a:latin typeface="+mn-lt"/>
          <a:ea typeface="+mn-ea"/>
          <a:cs typeface="+mn-cs"/>
          <a:sym typeface="Calibri" charset="0"/>
        </a:defRPr>
      </a:lvl2pPr>
      <a:lvl3pPr marL="914400" algn="l" rtl="0" fontAlgn="base">
        <a:spcBef>
          <a:spcPts val="500"/>
        </a:spcBef>
        <a:spcAft>
          <a:spcPct val="0"/>
        </a:spcAft>
        <a:defRPr sz="2000">
          <a:solidFill>
            <a:srgbClr val="0094CA"/>
          </a:solidFill>
          <a:latin typeface="+mn-lt"/>
          <a:ea typeface="+mn-ea"/>
          <a:cs typeface="+mn-cs"/>
          <a:sym typeface="Calibri" charset="0"/>
        </a:defRPr>
      </a:lvl3pPr>
      <a:lvl4pPr marL="1371600" algn="l" rtl="0" fontAlgn="base">
        <a:spcBef>
          <a:spcPts val="500"/>
        </a:spcBef>
        <a:spcAft>
          <a:spcPct val="0"/>
        </a:spcAft>
        <a:defRPr sz="2000">
          <a:solidFill>
            <a:srgbClr val="0094CA"/>
          </a:solidFill>
          <a:latin typeface="+mn-lt"/>
          <a:ea typeface="+mn-ea"/>
          <a:cs typeface="+mn-cs"/>
          <a:sym typeface="Calibri" charset="0"/>
        </a:defRPr>
      </a:lvl4pPr>
      <a:lvl5pPr marL="1828800" algn="l" rtl="0" fontAlgn="base">
        <a:spcBef>
          <a:spcPts val="500"/>
        </a:spcBef>
        <a:spcAft>
          <a:spcPct val="0"/>
        </a:spcAft>
        <a:defRPr sz="2000">
          <a:solidFill>
            <a:srgbClr val="0094CA"/>
          </a:solidFill>
          <a:latin typeface="+mn-lt"/>
          <a:ea typeface="+mn-ea"/>
          <a:cs typeface="+mn-cs"/>
          <a:sym typeface="Calibri" charset="0"/>
        </a:defRPr>
      </a:lvl5pPr>
      <a:lvl6pPr marL="2286000" algn="l" rtl="0" fontAlgn="base">
        <a:spcBef>
          <a:spcPts val="500"/>
        </a:spcBef>
        <a:spcAft>
          <a:spcPct val="0"/>
        </a:spcAft>
        <a:defRPr sz="2000">
          <a:solidFill>
            <a:srgbClr val="0094CA"/>
          </a:solidFill>
          <a:latin typeface="+mn-lt"/>
          <a:ea typeface="+mn-ea"/>
          <a:cs typeface="+mn-cs"/>
          <a:sym typeface="Calibri" charset="0"/>
        </a:defRPr>
      </a:lvl6pPr>
      <a:lvl7pPr marL="2743200" algn="l" rtl="0" fontAlgn="base">
        <a:spcBef>
          <a:spcPts val="500"/>
        </a:spcBef>
        <a:spcAft>
          <a:spcPct val="0"/>
        </a:spcAft>
        <a:defRPr sz="2000">
          <a:solidFill>
            <a:srgbClr val="0094CA"/>
          </a:solidFill>
          <a:latin typeface="+mn-lt"/>
          <a:ea typeface="+mn-ea"/>
          <a:cs typeface="+mn-cs"/>
          <a:sym typeface="Calibri" charset="0"/>
        </a:defRPr>
      </a:lvl7pPr>
      <a:lvl8pPr marL="3200400" algn="l" rtl="0" fontAlgn="base">
        <a:spcBef>
          <a:spcPts val="500"/>
        </a:spcBef>
        <a:spcAft>
          <a:spcPct val="0"/>
        </a:spcAft>
        <a:defRPr sz="2000">
          <a:solidFill>
            <a:srgbClr val="0094CA"/>
          </a:solidFill>
          <a:latin typeface="+mn-lt"/>
          <a:ea typeface="+mn-ea"/>
          <a:cs typeface="+mn-cs"/>
          <a:sym typeface="Calibri" charset="0"/>
        </a:defRPr>
      </a:lvl8pPr>
      <a:lvl9pPr marL="3657600" algn="l" rtl="0" fontAlgn="base">
        <a:spcBef>
          <a:spcPts val="500"/>
        </a:spcBef>
        <a:spcAft>
          <a:spcPct val="0"/>
        </a:spcAft>
        <a:defRPr sz="2000">
          <a:solidFill>
            <a:srgbClr val="0094CA"/>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2017-05-18</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1020121393"/>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593511" y="1964945"/>
            <a:ext cx="6536399" cy="4038981"/>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94CA"/>
                </a:solidFill>
              </a:defRPr>
            </a:lvl1pPr>
          </a:lstStyle>
          <a:p>
            <a:fld id="{536FF277-5E8C-C849-958D-3EBBE89D3841}" type="datetime1">
              <a:rPr lang="sv-SE" smtClean="0">
                <a:latin typeface="Calibri"/>
              </a:rPr>
              <a:pPr/>
              <a:t>2017-05-18</a:t>
            </a:fld>
            <a:endParaRPr lang="sv-SE">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94CA"/>
                </a:solidFill>
              </a:defRPr>
            </a:lvl1pPr>
          </a:lstStyle>
          <a:p>
            <a:endParaRPr lang="sv-SE">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94CA"/>
                </a:solidFill>
              </a:defRPr>
            </a:lvl1pPr>
          </a:lstStyle>
          <a:p>
            <a:fld id="{038C62C7-F79B-CD4A-A5DF-5683BBEC4A65}" type="slidenum">
              <a:rPr lang="sv-SE" smtClean="0">
                <a:latin typeface="Calibri"/>
              </a:rPr>
              <a:pPr/>
              <a:t>‹#›</a:t>
            </a:fld>
            <a:endParaRPr lang="sv-SE">
              <a:latin typeface="Calibri"/>
            </a:endParaRPr>
          </a:p>
        </p:txBody>
      </p:sp>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latin typeface="Calibri"/>
            </a:endParaRPr>
          </a:p>
        </p:txBody>
      </p:sp>
      <p:pic>
        <p:nvPicPr>
          <p:cNvPr id="8" name="Bildobjekt 7" descr="ESS-vit-logga.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326974" y="378759"/>
            <a:ext cx="1359826" cy="727507"/>
          </a:xfrm>
          <a:prstGeom prst="rect">
            <a:avLst/>
          </a:prstGeom>
        </p:spPr>
      </p:pic>
      <p:sp>
        <p:nvSpPr>
          <p:cNvPr id="11" name="Platshållare för rubrik 10"/>
          <p:cNvSpPr>
            <a:spLocks noGrp="1"/>
          </p:cNvSpPr>
          <p:nvPr>
            <p:ph type="title"/>
          </p:nvPr>
        </p:nvSpPr>
        <p:spPr>
          <a:xfrm>
            <a:off x="593512" y="-1"/>
            <a:ext cx="5762624" cy="1441451"/>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375289317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Lst>
  <p:hf hdr="0" ftr="0" dt="0"/>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0" indent="0" algn="l" defTabSz="457200"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200" indent="0" algn="l" defTabSz="457200" rtl="0" eaLnBrk="1" latinLnBrk="0" hangingPunct="1">
        <a:spcBef>
          <a:spcPct val="20000"/>
        </a:spcBef>
        <a:buFont typeface="Wingdings" charset="2"/>
        <a:buNone/>
        <a:defRPr sz="2000" kern="1200">
          <a:solidFill>
            <a:srgbClr val="0094CA"/>
          </a:solidFill>
          <a:latin typeface="+mn-lt"/>
          <a:ea typeface="+mn-ea"/>
          <a:cs typeface="+mn-cs"/>
        </a:defRPr>
      </a:lvl2pPr>
      <a:lvl3pPr marL="914400" indent="0" algn="l" defTabSz="457200" rtl="0" eaLnBrk="1" latinLnBrk="0" hangingPunct="1">
        <a:spcBef>
          <a:spcPct val="20000"/>
        </a:spcBef>
        <a:buFont typeface="Wingdings" charset="2"/>
        <a:buNone/>
        <a:defRPr sz="2000" kern="1200">
          <a:solidFill>
            <a:srgbClr val="0094CA"/>
          </a:solidFill>
          <a:latin typeface="+mn-lt"/>
          <a:ea typeface="+mn-ea"/>
          <a:cs typeface="+mn-cs"/>
        </a:defRPr>
      </a:lvl3pPr>
      <a:lvl4pPr marL="1371600" indent="0" algn="l" defTabSz="457200" rtl="0" eaLnBrk="1" latinLnBrk="0" hangingPunct="1">
        <a:spcBef>
          <a:spcPct val="20000"/>
        </a:spcBef>
        <a:buFont typeface="Wingdings" charset="2"/>
        <a:buNone/>
        <a:defRPr sz="2000" kern="1200">
          <a:solidFill>
            <a:srgbClr val="0094CA"/>
          </a:solidFill>
          <a:latin typeface="+mn-lt"/>
          <a:ea typeface="+mn-ea"/>
          <a:cs typeface="+mn-cs"/>
        </a:defRPr>
      </a:lvl4pPr>
      <a:lvl5pPr marL="1828800" indent="0" algn="l" defTabSz="457200" rtl="0" eaLnBrk="1" latinLnBrk="0" hangingPunct="1">
        <a:spcBef>
          <a:spcPct val="20000"/>
        </a:spcBef>
        <a:buFont typeface="Wingdings" charset="2"/>
        <a:buNone/>
        <a:defRPr sz="2000" kern="1200">
          <a:solidFill>
            <a:srgbClr val="0094C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577856" y="0"/>
            <a:ext cx="6067425" cy="14414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0" tIns="0" rIns="0" bIns="0" numCol="1" anchor="ctr" anchorCtr="0" compatLnSpc="1">
            <a:prstTxWarp prst="textNoShape">
              <a:avLst/>
            </a:prstTxWarp>
          </a:bodyPr>
          <a:lstStyle/>
          <a:p>
            <a:pPr lvl="0"/>
            <a:r>
              <a:rPr lang="en-US">
                <a:sym typeface="Calibri" charset="0"/>
              </a:rPr>
              <a:t>Click to edit Master title style</a:t>
            </a:r>
          </a:p>
        </p:txBody>
      </p:sp>
      <p:sp>
        <p:nvSpPr>
          <p:cNvPr id="2050" name="Rectangle 2"/>
          <p:cNvSpPr>
            <a:spLocks noGrp="1" noChangeArrowheads="1"/>
          </p:cNvSpPr>
          <p:nvPr>
            <p:ph type="body" idx="1"/>
          </p:nvPr>
        </p:nvSpPr>
        <p:spPr bwMode="auto">
          <a:xfrm>
            <a:off x="569913" y="1963738"/>
            <a:ext cx="6535737" cy="4894262"/>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0" tIns="0" rIns="0" bIns="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2051" name="Text Box 3"/>
          <p:cNvSpPr txBox="1">
            <a:spLocks noGrp="1" noChangeArrowheads="1"/>
          </p:cNvSpPr>
          <p:nvPr>
            <p:ph type="sldNum" sz="quarter" idx="4"/>
          </p:nvPr>
        </p:nvSpPr>
        <p:spPr bwMode="auto">
          <a:xfrm>
            <a:off x="8442331" y="6467475"/>
            <a:ext cx="244475" cy="25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rgbClr val="0094CA"/>
                </a:solidFill>
                <a:latin typeface="+mn-lt"/>
                <a:ea typeface="ＭＳ Ｐゴシック" charset="0"/>
                <a:cs typeface="Calibri" charset="0"/>
                <a:sym typeface="Calibri"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defTabSz="914400" fontAlgn="base">
              <a:spcBef>
                <a:spcPct val="0"/>
              </a:spcBef>
              <a:spcAft>
                <a:spcPct val="0"/>
              </a:spcAft>
            </a:pPr>
            <a:fld id="{2A74E5D3-6E14-DB4C-A2E8-1A210CE74077}" type="slidenum">
              <a:rPr lang="en-US">
                <a:latin typeface="Calibri"/>
              </a:rPr>
              <a:pPr defTabSz="914400" fontAlgn="base">
                <a:spcBef>
                  <a:spcPct val="0"/>
                </a:spcBef>
                <a:spcAft>
                  <a:spcPct val="0"/>
                </a:spcAft>
              </a:pPr>
              <a:t>‹#›</a:t>
            </a:fld>
            <a:endParaRPr lang="en-US">
              <a:latin typeface="Calibri"/>
            </a:endParaRPr>
          </a:p>
        </p:txBody>
      </p:sp>
    </p:spTree>
    <p:extLst>
      <p:ext uri="{BB962C8B-B14F-4D97-AF65-F5344CB8AC3E}">
        <p14:creationId xmlns:p14="http://schemas.microsoft.com/office/powerpoint/2010/main" val="177825140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ransition/>
  <p:hf hdr="0" ftr="0" dt="0"/>
  <p:txStyles>
    <p:titleStyle>
      <a:lvl1pPr algn="l" rtl="0" fontAlgn="base">
        <a:spcBef>
          <a:spcPct val="0"/>
        </a:spcBef>
        <a:spcAft>
          <a:spcPct val="0"/>
        </a:spcAft>
        <a:defRPr sz="2800">
          <a:solidFill>
            <a:srgbClr val="FFFFFF"/>
          </a:solidFill>
          <a:latin typeface="+mj-lt"/>
          <a:ea typeface="+mj-ea"/>
          <a:cs typeface="+mj-cs"/>
          <a:sym typeface="Calibri" charset="0"/>
        </a:defRPr>
      </a:lvl1pPr>
      <a:lvl2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2pPr>
      <a:lvl3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3pPr>
      <a:lvl4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4pPr>
      <a:lvl5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5pPr>
      <a:lvl6pPr marL="457200"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6pPr>
      <a:lvl7pPr marL="914400"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7pPr>
      <a:lvl8pPr marL="1371600"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8pPr>
      <a:lvl9pPr marL="1828800"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9pPr>
    </p:titleStyle>
    <p:bodyStyle>
      <a:lvl1pPr algn="l" rtl="0" fontAlgn="base">
        <a:lnSpc>
          <a:spcPts val="2400"/>
        </a:lnSpc>
        <a:spcBef>
          <a:spcPts val="1200"/>
        </a:spcBef>
        <a:spcAft>
          <a:spcPct val="0"/>
        </a:spcAft>
        <a:defRPr sz="2000">
          <a:solidFill>
            <a:srgbClr val="0094CA"/>
          </a:solidFill>
          <a:latin typeface="+mn-lt"/>
          <a:ea typeface="+mn-ea"/>
          <a:cs typeface="+mn-cs"/>
          <a:sym typeface="Calibri" charset="0"/>
        </a:defRPr>
      </a:lvl1pPr>
      <a:lvl2pPr marL="457200" algn="l" rtl="0" fontAlgn="base">
        <a:spcBef>
          <a:spcPts val="500"/>
        </a:spcBef>
        <a:spcAft>
          <a:spcPct val="0"/>
        </a:spcAft>
        <a:defRPr sz="2000">
          <a:solidFill>
            <a:srgbClr val="0094CA"/>
          </a:solidFill>
          <a:latin typeface="+mn-lt"/>
          <a:ea typeface="+mn-ea"/>
          <a:cs typeface="+mn-cs"/>
          <a:sym typeface="Calibri" charset="0"/>
        </a:defRPr>
      </a:lvl2pPr>
      <a:lvl3pPr marL="914400" algn="l" rtl="0" fontAlgn="base">
        <a:spcBef>
          <a:spcPts val="500"/>
        </a:spcBef>
        <a:spcAft>
          <a:spcPct val="0"/>
        </a:spcAft>
        <a:defRPr sz="2000">
          <a:solidFill>
            <a:srgbClr val="0094CA"/>
          </a:solidFill>
          <a:latin typeface="+mn-lt"/>
          <a:ea typeface="+mn-ea"/>
          <a:cs typeface="+mn-cs"/>
          <a:sym typeface="Calibri" charset="0"/>
        </a:defRPr>
      </a:lvl3pPr>
      <a:lvl4pPr marL="1371600" algn="l" rtl="0" fontAlgn="base">
        <a:spcBef>
          <a:spcPts val="500"/>
        </a:spcBef>
        <a:spcAft>
          <a:spcPct val="0"/>
        </a:spcAft>
        <a:defRPr sz="2000">
          <a:solidFill>
            <a:srgbClr val="0094CA"/>
          </a:solidFill>
          <a:latin typeface="+mn-lt"/>
          <a:ea typeface="+mn-ea"/>
          <a:cs typeface="+mn-cs"/>
          <a:sym typeface="Calibri" charset="0"/>
        </a:defRPr>
      </a:lvl4pPr>
      <a:lvl5pPr marL="1828800" algn="l" rtl="0" fontAlgn="base">
        <a:spcBef>
          <a:spcPts val="500"/>
        </a:spcBef>
        <a:spcAft>
          <a:spcPct val="0"/>
        </a:spcAft>
        <a:defRPr sz="2000">
          <a:solidFill>
            <a:srgbClr val="0094CA"/>
          </a:solidFill>
          <a:latin typeface="+mn-lt"/>
          <a:ea typeface="+mn-ea"/>
          <a:cs typeface="+mn-cs"/>
          <a:sym typeface="Calibri" charset="0"/>
        </a:defRPr>
      </a:lvl5pPr>
      <a:lvl6pPr marL="2286000" algn="l" rtl="0" fontAlgn="base">
        <a:spcBef>
          <a:spcPts val="500"/>
        </a:spcBef>
        <a:spcAft>
          <a:spcPct val="0"/>
        </a:spcAft>
        <a:defRPr sz="2000">
          <a:solidFill>
            <a:srgbClr val="0094CA"/>
          </a:solidFill>
          <a:latin typeface="+mn-lt"/>
          <a:ea typeface="+mn-ea"/>
          <a:cs typeface="+mn-cs"/>
          <a:sym typeface="Calibri" charset="0"/>
        </a:defRPr>
      </a:lvl6pPr>
      <a:lvl7pPr marL="2743200" algn="l" rtl="0" fontAlgn="base">
        <a:spcBef>
          <a:spcPts val="500"/>
        </a:spcBef>
        <a:spcAft>
          <a:spcPct val="0"/>
        </a:spcAft>
        <a:defRPr sz="2000">
          <a:solidFill>
            <a:srgbClr val="0094CA"/>
          </a:solidFill>
          <a:latin typeface="+mn-lt"/>
          <a:ea typeface="+mn-ea"/>
          <a:cs typeface="+mn-cs"/>
          <a:sym typeface="Calibri" charset="0"/>
        </a:defRPr>
      </a:lvl7pPr>
      <a:lvl8pPr marL="3200400" algn="l" rtl="0" fontAlgn="base">
        <a:spcBef>
          <a:spcPts val="500"/>
        </a:spcBef>
        <a:spcAft>
          <a:spcPct val="0"/>
        </a:spcAft>
        <a:defRPr sz="2000">
          <a:solidFill>
            <a:srgbClr val="0094CA"/>
          </a:solidFill>
          <a:latin typeface="+mn-lt"/>
          <a:ea typeface="+mn-ea"/>
          <a:cs typeface="+mn-cs"/>
          <a:sym typeface="Calibri" charset="0"/>
        </a:defRPr>
      </a:lvl8pPr>
      <a:lvl9pPr marL="3657600" algn="l" rtl="0" fontAlgn="base">
        <a:spcBef>
          <a:spcPts val="500"/>
        </a:spcBef>
        <a:spcAft>
          <a:spcPct val="0"/>
        </a:spcAft>
        <a:defRPr sz="2000">
          <a:solidFill>
            <a:srgbClr val="0094CA"/>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2017-05-18</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269852421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6510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946448"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12BEA53-3ECD-0646-ABA9-C9531346CE82}" type="datetime1">
              <a:rPr lang="en-US" smtClean="0">
                <a:solidFill>
                  <a:prstClr val="black">
                    <a:tint val="75000"/>
                  </a:prstClr>
                </a:solidFill>
                <a:latin typeface="Calibri"/>
              </a:rPr>
              <a:pPr defTabSz="914400"/>
              <a:t>5/18/17</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1691680" y="6309320"/>
            <a:ext cx="6048672" cy="365125"/>
          </a:xfrm>
          <a:prstGeom prst="rect">
            <a:avLst/>
          </a:prstGeom>
        </p:spPr>
        <p:txBody>
          <a:bodyPr vert="horz" lIns="91440" tIns="45720" rIns="91440" bIns="45720" rtlCol="0" anchor="ctr"/>
          <a:lstStyle>
            <a:lvl1pPr algn="ctr">
              <a:defRPr sz="2000">
                <a:solidFill>
                  <a:srgbClr val="000000"/>
                </a:solidFill>
              </a:defRPr>
            </a:lvl1pPr>
          </a:lstStyle>
          <a:p>
            <a:pPr defTabSz="914400"/>
            <a:r>
              <a:rPr lang="sv-SE" smtClean="0">
                <a:latin typeface="Calibri"/>
              </a:rPr>
              <a:t>&lt;Slide summary&gt; &lt;name&gt; November 2016 ESS Operations Cost Review</a:t>
            </a:r>
            <a:endParaRPr lang="sv-SE" sz="1000" dirty="0">
              <a:latin typeface="Calibri"/>
            </a:endParaRPr>
          </a:p>
        </p:txBody>
      </p:sp>
      <p:sp>
        <p:nvSpPr>
          <p:cNvPr id="6" name="Slide Number Placeholder 5"/>
          <p:cNvSpPr>
            <a:spLocks noGrp="1"/>
          </p:cNvSpPr>
          <p:nvPr>
            <p:ph type="sldNum" sz="quarter" idx="4"/>
          </p:nvPr>
        </p:nvSpPr>
        <p:spPr>
          <a:xfrm>
            <a:off x="7812360" y="6356350"/>
            <a:ext cx="87444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245565278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Lst>
  <p:hf hdr="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2017-05-18</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2323874140"/>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2017-05-18</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1644069549"/>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7139136" cy="1143000"/>
          </a:xfrm>
          <a:prstGeom prst="rect">
            <a:avLst/>
          </a:prstGeom>
        </p:spPr>
        <p:txBody>
          <a:bodyPr vert="horz" lIns="102851" tIns="51428" rIns="102851" bIns="51428"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6"/>
            <a:ext cx="8229600" cy="4525963"/>
          </a:xfrm>
          <a:prstGeom prst="rect">
            <a:avLst/>
          </a:prstGeom>
        </p:spPr>
        <p:txBody>
          <a:bodyPr vert="horz" lIns="102851" tIns="51428" rIns="102851" bIns="5142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594"/>
            <a:ext cx="2133600" cy="365125"/>
          </a:xfrm>
          <a:prstGeom prst="rect">
            <a:avLst/>
          </a:prstGeom>
        </p:spPr>
        <p:txBody>
          <a:bodyPr vert="horz" lIns="102851" tIns="51428" rIns="102851" bIns="51428" rtlCol="0" anchor="ctr"/>
          <a:lstStyle>
            <a:lvl1pPr algn="l">
              <a:defRPr sz="1400">
                <a:solidFill>
                  <a:schemeClr val="tx1">
                    <a:tint val="75000"/>
                  </a:schemeClr>
                </a:solidFill>
              </a:defRPr>
            </a:lvl1pPr>
          </a:lstStyle>
          <a:p>
            <a:pPr defTabSz="1028519"/>
            <a:fld id="{7103233B-D569-4A6E-878F-CDE152514C47}" type="datetime1">
              <a:rPr lang="sv-SE" smtClean="0">
                <a:solidFill>
                  <a:prstClr val="black">
                    <a:tint val="75000"/>
                  </a:prstClr>
                </a:solidFill>
                <a:latin typeface="Calibri"/>
                <a:ea typeface="Calibri"/>
                <a:cs typeface="Calibri"/>
                <a:sym typeface="Calibri"/>
              </a:rPr>
              <a:pPr defTabSz="1028519"/>
              <a:t>2017-05-18</a:t>
            </a:fld>
            <a:endParaRPr lang="sv-SE" dirty="0">
              <a:solidFill>
                <a:prstClr val="black">
                  <a:tint val="75000"/>
                </a:prstClr>
              </a:solidFill>
              <a:latin typeface="Calibri"/>
              <a:ea typeface="Calibri"/>
              <a:cs typeface="Calibri"/>
              <a:sym typeface="Calibri"/>
            </a:endParaRPr>
          </a:p>
        </p:txBody>
      </p:sp>
      <p:sp>
        <p:nvSpPr>
          <p:cNvPr id="5" name="Footer Placeholder 4"/>
          <p:cNvSpPr>
            <a:spLocks noGrp="1"/>
          </p:cNvSpPr>
          <p:nvPr>
            <p:ph type="ftr" sz="quarter" idx="3"/>
          </p:nvPr>
        </p:nvSpPr>
        <p:spPr>
          <a:xfrm>
            <a:off x="3124200" y="6356594"/>
            <a:ext cx="2895600" cy="365125"/>
          </a:xfrm>
          <a:prstGeom prst="rect">
            <a:avLst/>
          </a:prstGeom>
        </p:spPr>
        <p:txBody>
          <a:bodyPr vert="horz" lIns="102851" tIns="51428" rIns="102851" bIns="51428" rtlCol="0" anchor="ctr"/>
          <a:lstStyle>
            <a:lvl1pPr algn="ctr">
              <a:defRPr sz="1400">
                <a:solidFill>
                  <a:schemeClr val="tx1">
                    <a:tint val="75000"/>
                  </a:schemeClr>
                </a:solidFill>
              </a:defRPr>
            </a:lvl1pPr>
          </a:lstStyle>
          <a:p>
            <a:pPr defTabSz="1028519"/>
            <a:endParaRPr lang="sv-SE" dirty="0">
              <a:solidFill>
                <a:prstClr val="black">
                  <a:tint val="75000"/>
                </a:prstClr>
              </a:solidFill>
              <a:latin typeface="Calibri"/>
              <a:ea typeface="Calibri"/>
              <a:cs typeface="Calibri"/>
              <a:sym typeface="Calibri"/>
            </a:endParaRPr>
          </a:p>
        </p:txBody>
      </p:sp>
      <p:sp>
        <p:nvSpPr>
          <p:cNvPr id="6" name="Slide Number Placeholder 5"/>
          <p:cNvSpPr>
            <a:spLocks noGrp="1"/>
          </p:cNvSpPr>
          <p:nvPr>
            <p:ph type="sldNum" sz="quarter" idx="4"/>
          </p:nvPr>
        </p:nvSpPr>
        <p:spPr>
          <a:xfrm>
            <a:off x="6553200" y="6356594"/>
            <a:ext cx="2133600" cy="365125"/>
          </a:xfrm>
          <a:prstGeom prst="rect">
            <a:avLst/>
          </a:prstGeom>
        </p:spPr>
        <p:txBody>
          <a:bodyPr vert="horz" lIns="102851" tIns="51428" rIns="102851" bIns="51428" rtlCol="0" anchor="ctr"/>
          <a:lstStyle>
            <a:lvl1pPr algn="r">
              <a:defRPr sz="1400">
                <a:solidFill>
                  <a:schemeClr val="tx1">
                    <a:tint val="75000"/>
                  </a:schemeClr>
                </a:solidFill>
              </a:defRPr>
            </a:lvl1pPr>
          </a:lstStyle>
          <a:p>
            <a:pPr defTabSz="1028519"/>
            <a:fld id="{551115BC-487E-4422-894C-CB7CD3E79223}" type="slidenum">
              <a:rPr lang="sv-SE" smtClean="0">
                <a:solidFill>
                  <a:prstClr val="black">
                    <a:tint val="75000"/>
                  </a:prstClr>
                </a:solidFill>
                <a:latin typeface="Calibri"/>
                <a:ea typeface="Calibri"/>
                <a:cs typeface="Calibri"/>
                <a:sym typeface="Calibri"/>
              </a:rPr>
              <a:pPr defTabSz="1028519"/>
              <a:t>‹#›</a:t>
            </a:fld>
            <a:endParaRPr lang="sv-SE" dirty="0">
              <a:solidFill>
                <a:prstClr val="black">
                  <a:tint val="75000"/>
                </a:prstClr>
              </a:solidFill>
              <a:latin typeface="Calibri"/>
              <a:ea typeface="Calibri"/>
              <a:cs typeface="Calibri"/>
              <a:sym typeface="Calibri"/>
            </a:endParaRPr>
          </a:p>
        </p:txBody>
      </p:sp>
    </p:spTree>
    <p:extLst>
      <p:ext uri="{BB962C8B-B14F-4D97-AF65-F5344CB8AC3E}">
        <p14:creationId xmlns:p14="http://schemas.microsoft.com/office/powerpoint/2010/main" val="2391515089"/>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Lst>
  <p:hf hdr="0" ftr="0" dt="0"/>
  <p:txStyles>
    <p:titleStyle>
      <a:lvl1pPr algn="l" defTabSz="1028519" rtl="0" eaLnBrk="1" latinLnBrk="0" hangingPunct="1">
        <a:spcBef>
          <a:spcPct val="0"/>
        </a:spcBef>
        <a:buNone/>
        <a:defRPr sz="3600" kern="1200" baseline="0">
          <a:solidFill>
            <a:schemeClr val="bg1"/>
          </a:solidFill>
          <a:latin typeface="+mj-lt"/>
          <a:ea typeface="+mj-ea"/>
          <a:cs typeface="+mj-cs"/>
        </a:defRPr>
      </a:lvl1pPr>
    </p:titleStyle>
    <p:bodyStyle>
      <a:lvl1pPr marL="385702" indent="-385702" algn="l" defTabSz="1028519" rtl="0" eaLnBrk="1" latinLnBrk="0" hangingPunct="1">
        <a:spcBef>
          <a:spcPct val="20000"/>
        </a:spcBef>
        <a:buFont typeface="Arial" panose="020B0604020202020204" pitchFamily="34" charset="0"/>
        <a:buChar char="•"/>
        <a:defRPr sz="3200" kern="1200" baseline="0">
          <a:solidFill>
            <a:schemeClr val="bg1">
              <a:lumMod val="50000"/>
            </a:schemeClr>
          </a:solidFill>
          <a:latin typeface="+mn-lt"/>
          <a:ea typeface="+mn-ea"/>
          <a:cs typeface="+mn-cs"/>
        </a:defRPr>
      </a:lvl1pPr>
      <a:lvl2pPr marL="835680" indent="-321414" algn="l" defTabSz="1028519" rtl="0" eaLnBrk="1" latinLnBrk="0" hangingPunct="1">
        <a:spcBef>
          <a:spcPct val="20000"/>
        </a:spcBef>
        <a:buFont typeface="Arial" panose="020B0604020202020204" pitchFamily="34" charset="0"/>
        <a:buChar char="–"/>
        <a:defRPr sz="2700" kern="1200" baseline="0">
          <a:solidFill>
            <a:schemeClr val="bg1">
              <a:lumMod val="50000"/>
            </a:schemeClr>
          </a:solidFill>
          <a:latin typeface="+mn-lt"/>
          <a:ea typeface="+mn-ea"/>
          <a:cs typeface="+mn-cs"/>
        </a:defRPr>
      </a:lvl2pPr>
      <a:lvl3pPr marL="1285656" indent="-257134" algn="l" defTabSz="1028519" rtl="0" eaLnBrk="1" latinLnBrk="0" hangingPunct="1">
        <a:spcBef>
          <a:spcPct val="20000"/>
        </a:spcBef>
        <a:buFont typeface="Arial" panose="020B0604020202020204" pitchFamily="34" charset="0"/>
        <a:buChar char="•"/>
        <a:defRPr sz="2300" kern="1200" baseline="0">
          <a:solidFill>
            <a:schemeClr val="bg1">
              <a:lumMod val="50000"/>
            </a:schemeClr>
          </a:solidFill>
          <a:latin typeface="+mn-lt"/>
          <a:ea typeface="+mn-ea"/>
          <a:cs typeface="+mn-cs"/>
        </a:defRPr>
      </a:lvl3pPr>
      <a:lvl4pPr marL="1799920" indent="-257134" algn="l" defTabSz="1028519"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4pPr>
      <a:lvl5pPr marL="2314192" indent="-257134" algn="l" defTabSz="102851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28441" indent="-257134" algn="l" defTabSz="102851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42723" indent="-257134" algn="l" defTabSz="102851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56971" indent="-257134" algn="l" defTabSz="102851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71235" indent="-257134" algn="l" defTabSz="102851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sv-SE"/>
      </a:defPPr>
      <a:lvl1pPr marL="0" algn="l" defTabSz="1028519" rtl="0" eaLnBrk="1" latinLnBrk="0" hangingPunct="1">
        <a:defRPr sz="2000" kern="1200">
          <a:solidFill>
            <a:schemeClr val="tx1"/>
          </a:solidFill>
          <a:latin typeface="+mn-lt"/>
          <a:ea typeface="+mn-ea"/>
          <a:cs typeface="+mn-cs"/>
        </a:defRPr>
      </a:lvl1pPr>
      <a:lvl2pPr marL="514258" algn="l" defTabSz="1028519" rtl="0" eaLnBrk="1" latinLnBrk="0" hangingPunct="1">
        <a:defRPr sz="2000" kern="1200">
          <a:solidFill>
            <a:schemeClr val="tx1"/>
          </a:solidFill>
          <a:latin typeface="+mn-lt"/>
          <a:ea typeface="+mn-ea"/>
          <a:cs typeface="+mn-cs"/>
        </a:defRPr>
      </a:lvl2pPr>
      <a:lvl3pPr marL="1028519" algn="l" defTabSz="1028519" rtl="0" eaLnBrk="1" latinLnBrk="0" hangingPunct="1">
        <a:defRPr sz="2000" kern="1200">
          <a:solidFill>
            <a:schemeClr val="tx1"/>
          </a:solidFill>
          <a:latin typeface="+mn-lt"/>
          <a:ea typeface="+mn-ea"/>
          <a:cs typeface="+mn-cs"/>
        </a:defRPr>
      </a:lvl3pPr>
      <a:lvl4pPr marL="1542787" algn="l" defTabSz="1028519" rtl="0" eaLnBrk="1" latinLnBrk="0" hangingPunct="1">
        <a:defRPr sz="2000" kern="1200">
          <a:solidFill>
            <a:schemeClr val="tx1"/>
          </a:solidFill>
          <a:latin typeface="+mn-lt"/>
          <a:ea typeface="+mn-ea"/>
          <a:cs typeface="+mn-cs"/>
        </a:defRPr>
      </a:lvl4pPr>
      <a:lvl5pPr marL="2057042" algn="l" defTabSz="1028519" rtl="0" eaLnBrk="1" latinLnBrk="0" hangingPunct="1">
        <a:defRPr sz="2000" kern="1200">
          <a:solidFill>
            <a:schemeClr val="tx1"/>
          </a:solidFill>
          <a:latin typeface="+mn-lt"/>
          <a:ea typeface="+mn-ea"/>
          <a:cs typeface="+mn-cs"/>
        </a:defRPr>
      </a:lvl5pPr>
      <a:lvl6pPr marL="2571316" algn="l" defTabSz="1028519" rtl="0" eaLnBrk="1" latinLnBrk="0" hangingPunct="1">
        <a:defRPr sz="2000" kern="1200">
          <a:solidFill>
            <a:schemeClr val="tx1"/>
          </a:solidFill>
          <a:latin typeface="+mn-lt"/>
          <a:ea typeface="+mn-ea"/>
          <a:cs typeface="+mn-cs"/>
        </a:defRPr>
      </a:lvl6pPr>
      <a:lvl7pPr marL="3085574" algn="l" defTabSz="1028519" rtl="0" eaLnBrk="1" latinLnBrk="0" hangingPunct="1">
        <a:defRPr sz="2000" kern="1200">
          <a:solidFill>
            <a:schemeClr val="tx1"/>
          </a:solidFill>
          <a:latin typeface="+mn-lt"/>
          <a:ea typeface="+mn-ea"/>
          <a:cs typeface="+mn-cs"/>
        </a:defRPr>
      </a:lvl7pPr>
      <a:lvl8pPr marL="3599838" algn="l" defTabSz="1028519" rtl="0" eaLnBrk="1" latinLnBrk="0" hangingPunct="1">
        <a:defRPr sz="2000" kern="1200">
          <a:solidFill>
            <a:schemeClr val="tx1"/>
          </a:solidFill>
          <a:latin typeface="+mn-lt"/>
          <a:ea typeface="+mn-ea"/>
          <a:cs typeface="+mn-cs"/>
        </a:defRPr>
      </a:lvl8pPr>
      <a:lvl9pPr marL="4114101" algn="l" defTabSz="1028519"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hyperlink" Target="http://www.europeanspallationsource.se" TargetMode="External"/><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image" Target="../media/image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11" Type="http://schemas.openxmlformats.org/officeDocument/2006/relationships/diagramQuickStyle" Target="../diagrams/quickStyle2.xml"/><Relationship Id="rId12" Type="http://schemas.openxmlformats.org/officeDocument/2006/relationships/diagramColors" Target="../diagrams/colors2.xml"/><Relationship Id="rId13" Type="http://schemas.microsoft.com/office/2007/relationships/diagramDrawing" Target="../diagrams/drawing2.xml"/><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diagramData" Target="../diagrams/data2.xml"/><Relationship Id="rId10"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11" Type="http://schemas.openxmlformats.org/officeDocument/2006/relationships/image" Target="../media/image16.jpeg"/><Relationship Id="rId12" Type="http://schemas.openxmlformats.org/officeDocument/2006/relationships/image" Target="../media/image17.png"/><Relationship Id="rId13" Type="http://schemas.openxmlformats.org/officeDocument/2006/relationships/image" Target="../media/image18.jpe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7"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9" Type="http://schemas.openxmlformats.org/officeDocument/2006/relationships/image" Target="../media/image14.png"/><Relationship Id="rId10" Type="http://schemas.openxmlformats.org/officeDocument/2006/relationships/image" Target="../media/image15.png"/></Relationships>
</file>

<file path=ppt/slides/_rels/slide16.xml.rels><?xml version="1.0" encoding="UTF-8" standalone="yes"?>
<Relationships xmlns="http://schemas.openxmlformats.org/package/2006/relationships"><Relationship Id="rId11" Type="http://schemas.openxmlformats.org/officeDocument/2006/relationships/image" Target="../media/image16.jpeg"/><Relationship Id="rId12" Type="http://schemas.openxmlformats.org/officeDocument/2006/relationships/image" Target="../media/image17.png"/><Relationship Id="rId13" Type="http://schemas.openxmlformats.org/officeDocument/2006/relationships/image" Target="../media/image18.jpeg"/><Relationship Id="rId14" Type="http://schemas.openxmlformats.org/officeDocument/2006/relationships/image" Target="../media/image21.png"/><Relationship Id="rId15"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diagramData" Target="../diagrams/data4.xml"/><Relationship Id="rId5" Type="http://schemas.openxmlformats.org/officeDocument/2006/relationships/diagramLayout" Target="../diagrams/layout4.xml"/><Relationship Id="rId6" Type="http://schemas.openxmlformats.org/officeDocument/2006/relationships/diagramQuickStyle" Target="../diagrams/quickStyle4.xml"/><Relationship Id="rId7" Type="http://schemas.openxmlformats.org/officeDocument/2006/relationships/diagramColors" Target="../diagrams/colors4.xml"/><Relationship Id="rId8" Type="http://schemas.microsoft.com/office/2007/relationships/diagramDrawing" Target="../diagrams/drawing4.xml"/><Relationship Id="rId9" Type="http://schemas.openxmlformats.org/officeDocument/2006/relationships/image" Target="../media/image14.png"/><Relationship Id="rId10" Type="http://schemas.openxmlformats.org/officeDocument/2006/relationships/image" Target="../media/image15.png"/></Relationships>
</file>

<file path=ppt/slides/_rels/slide17.xml.rels><?xml version="1.0" encoding="UTF-8" standalone="yes"?>
<Relationships xmlns="http://schemas.openxmlformats.org/package/2006/relationships"><Relationship Id="rId11" Type="http://schemas.openxmlformats.org/officeDocument/2006/relationships/image" Target="../media/image16.jpeg"/><Relationship Id="rId12" Type="http://schemas.openxmlformats.org/officeDocument/2006/relationships/image" Target="../media/image17.png"/><Relationship Id="rId13" Type="http://schemas.openxmlformats.org/officeDocument/2006/relationships/image" Target="../media/image18.jpe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7"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diagramData" Target="../diagrams/data5.xml"/><Relationship Id="rId5" Type="http://schemas.openxmlformats.org/officeDocument/2006/relationships/diagramLayout" Target="../diagrams/layout5.xml"/><Relationship Id="rId6" Type="http://schemas.openxmlformats.org/officeDocument/2006/relationships/diagramQuickStyle" Target="../diagrams/quickStyle5.xml"/><Relationship Id="rId7" Type="http://schemas.openxmlformats.org/officeDocument/2006/relationships/diagramColors" Target="../diagrams/colors5.xml"/><Relationship Id="rId8" Type="http://schemas.microsoft.com/office/2007/relationships/diagramDrawing" Target="../diagrams/drawing5.xml"/><Relationship Id="rId9" Type="http://schemas.openxmlformats.org/officeDocument/2006/relationships/image" Target="../media/image14.png"/><Relationship Id="rId10"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1" Type="http://schemas.openxmlformats.org/officeDocument/2006/relationships/slideLayout" Target="../slideLayouts/slideLayout39.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4" Type="http://schemas.microsoft.com/office/2007/relationships/hdphoto" Target="../media/hdphoto1.wdp"/><Relationship Id="rId1" Type="http://schemas.openxmlformats.org/officeDocument/2006/relationships/slideLayout" Target="../slideLayouts/slideLayout54.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23.png"/><Relationship Id="rId7" Type="http://schemas.openxmlformats.org/officeDocument/2006/relationships/image" Target="../media/image27.png"/><Relationship Id="rId8" Type="http://schemas.openxmlformats.org/officeDocument/2006/relationships/image" Target="../media/image25.png"/><Relationship Id="rId1" Type="http://schemas.openxmlformats.org/officeDocument/2006/relationships/slideLayout" Target="../slideLayouts/slideLayout39.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16.xml"/><Relationship Id="rId3" Type="http://schemas.openxmlformats.org/officeDocument/2006/relationships/image" Target="../media/image3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33.emf"/><Relationship Id="rId3" Type="http://schemas.openxmlformats.org/officeDocument/2006/relationships/image" Target="../media/image34.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image" Target="../media/image3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image" Target="../media/image3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3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7.xml"/><Relationship Id="rId3" Type="http://schemas.openxmlformats.org/officeDocument/2006/relationships/image" Target="../media/image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8.xml"/><Relationship Id="rId3" Type="http://schemas.openxmlformats.org/officeDocument/2006/relationships/image" Target="../media/image3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9.xml"/><Relationship Id="rId3" Type="http://schemas.openxmlformats.org/officeDocument/2006/relationships/image" Target="../media/image3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3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image" Target="../media/image39.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23.png"/><Relationship Id="rId7" Type="http://schemas.openxmlformats.org/officeDocument/2006/relationships/image" Target="../media/image27.png"/><Relationship Id="rId8" Type="http://schemas.openxmlformats.org/officeDocument/2006/relationships/image" Target="../media/image25.png"/><Relationship Id="rId1" Type="http://schemas.openxmlformats.org/officeDocument/2006/relationships/slideLayout" Target="../slideLayouts/slideLayout39.xml"/><Relationship Id="rId2" Type="http://schemas.openxmlformats.org/officeDocument/2006/relationships/notesSlide" Target="../notesSlides/notesSlide24.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JPG"/><Relationship Id="rId1" Type="http://schemas.openxmlformats.org/officeDocument/2006/relationships/slideLayout" Target="../slideLayouts/slideLayout92.xml"/><Relationship Id="rId2" Type="http://schemas.openxmlformats.org/officeDocument/2006/relationships/image" Target="../media/image4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48.png"/><Relationship Id="rId3" Type="http://schemas.openxmlformats.org/officeDocument/2006/relationships/image" Target="../media/image4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50.JPG"/><Relationship Id="rId3" Type="http://schemas.openxmlformats.org/officeDocument/2006/relationships/image" Target="../media/image5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47.JPG"/></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eg"/><Relationship Id="rId5" Type="http://schemas.microsoft.com/office/2007/relationships/hdphoto" Target="../media/hdphoto2.wdp"/><Relationship Id="rId6" Type="http://schemas.openxmlformats.org/officeDocument/2006/relationships/image" Target="../media/image54.jpg"/><Relationship Id="rId7" Type="http://schemas.openxmlformats.org/officeDocument/2006/relationships/image" Target="../media/image5.png"/><Relationship Id="rId8" Type="http://schemas.openxmlformats.org/officeDocument/2006/relationships/image" Target="../media/image55.jpeg"/><Relationship Id="rId9" Type="http://schemas.openxmlformats.org/officeDocument/2006/relationships/image" Target="../media/image56.jpeg"/><Relationship Id="rId1" Type="http://schemas.openxmlformats.org/officeDocument/2006/relationships/slideLayout" Target="../slideLayouts/slideLayout39.xml"/><Relationship Id="rId2" Type="http://schemas.openxmlformats.org/officeDocument/2006/relationships/notesSlide" Target="../notesSlides/notesSlide25.xml"/></Relationships>
</file>

<file path=ppt/slides/_rels/slide57.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emf"/><Relationship Id="rId5" Type="http://schemas.openxmlformats.org/officeDocument/2006/relationships/image" Target="../media/image5.png"/><Relationship Id="rId6" Type="http://schemas.openxmlformats.org/officeDocument/2006/relationships/image" Target="../media/image59.JPG"/><Relationship Id="rId1" Type="http://schemas.openxmlformats.org/officeDocument/2006/relationships/slideLayout" Target="../slideLayouts/slideLayout39.xml"/><Relationship Id="rId2" Type="http://schemas.openxmlformats.org/officeDocument/2006/relationships/notesSlide" Target="../notesSlides/notesSlide26.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23.png"/><Relationship Id="rId7" Type="http://schemas.openxmlformats.org/officeDocument/2006/relationships/image" Target="../media/image27.png"/><Relationship Id="rId8" Type="http://schemas.openxmlformats.org/officeDocument/2006/relationships/image" Target="../media/image25.png"/><Relationship Id="rId1" Type="http://schemas.openxmlformats.org/officeDocument/2006/relationships/slideLayout" Target="../slideLayouts/slideLayout39.xml"/><Relationship Id="rId2" Type="http://schemas.openxmlformats.org/officeDocument/2006/relationships/notesSlide" Target="../notesSlides/notesSlide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62.tiff"/><Relationship Id="rId5" Type="http://schemas.openxmlformats.org/officeDocument/2006/relationships/image" Target="../media/image63.jpeg"/><Relationship Id="rId6" Type="http://schemas.openxmlformats.org/officeDocument/2006/relationships/image" Target="../media/image64.tiff"/><Relationship Id="rId1" Type="http://schemas.openxmlformats.org/officeDocument/2006/relationships/slideLayout" Target="../slideLayouts/slideLayout100.xml"/><Relationship Id="rId2" Type="http://schemas.openxmlformats.org/officeDocument/2006/relationships/image" Target="../media/image60.emf"/></Relationships>
</file>

<file path=ppt/slides/_rels/slide62.xml.rels><?xml version="1.0" encoding="UTF-8" standalone="yes"?>
<Relationships xmlns="http://schemas.openxmlformats.org/package/2006/relationships"><Relationship Id="rId3" Type="http://schemas.openxmlformats.org/officeDocument/2006/relationships/image" Target="../media/image66.tiff"/><Relationship Id="rId4" Type="http://schemas.openxmlformats.org/officeDocument/2006/relationships/image" Target="../media/image67.tiff"/><Relationship Id="rId5" Type="http://schemas.openxmlformats.org/officeDocument/2006/relationships/image" Target="../media/image68.tiff"/><Relationship Id="rId6" Type="http://schemas.openxmlformats.org/officeDocument/2006/relationships/image" Target="../media/image62.tiff"/><Relationship Id="rId1" Type="http://schemas.openxmlformats.org/officeDocument/2006/relationships/slideLayout" Target="../slideLayouts/slideLayout92.xml"/><Relationship Id="rId2" Type="http://schemas.openxmlformats.org/officeDocument/2006/relationships/image" Target="../media/image65.tiff"/></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png"/><Relationship Id="rId5" Type="http://schemas.openxmlformats.org/officeDocument/2006/relationships/image" Target="../media/image71.jpeg"/><Relationship Id="rId1" Type="http://schemas.openxmlformats.org/officeDocument/2006/relationships/slideLayout" Target="../slideLayouts/slideLayout92.xml"/><Relationship Id="rId2" Type="http://schemas.openxmlformats.org/officeDocument/2006/relationships/image" Target="../media/image37.jpeg"/></Relationships>
</file>

<file path=ppt/slides/_rels/slide64.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image" Target="../media/image73.jpg"/><Relationship Id="rId5" Type="http://schemas.openxmlformats.org/officeDocument/2006/relationships/image" Target="../media/image74.jpg"/><Relationship Id="rId6" Type="http://schemas.openxmlformats.org/officeDocument/2006/relationships/image" Target="../media/image75.png"/><Relationship Id="rId7" Type="http://schemas.openxmlformats.org/officeDocument/2006/relationships/image" Target="../media/image76.jpg"/><Relationship Id="rId8" Type="http://schemas.openxmlformats.org/officeDocument/2006/relationships/image" Target="../media/image77.tiff"/><Relationship Id="rId9" Type="http://schemas.openxmlformats.org/officeDocument/2006/relationships/image" Target="../media/image78.tiff"/><Relationship Id="rId10" Type="http://schemas.openxmlformats.org/officeDocument/2006/relationships/image" Target="../media/image79.tiff"/><Relationship Id="rId1" Type="http://schemas.openxmlformats.org/officeDocument/2006/relationships/slideLayout" Target="../slideLayouts/slideLayout92.xml"/><Relationship Id="rId2" Type="http://schemas.openxmlformats.org/officeDocument/2006/relationships/notesSlide" Target="../notesSlides/notesSlide30.xml"/></Relationships>
</file>

<file path=ppt/slides/_rels/slide65.xml.rels><?xml version="1.0" encoding="UTF-8" standalone="yes"?>
<Relationships xmlns="http://schemas.openxmlformats.org/package/2006/relationships"><Relationship Id="rId3" Type="http://schemas.openxmlformats.org/officeDocument/2006/relationships/image" Target="../media/image79.tiff"/><Relationship Id="rId4" Type="http://schemas.openxmlformats.org/officeDocument/2006/relationships/image" Target="../media/image75.png"/><Relationship Id="rId5" Type="http://schemas.openxmlformats.org/officeDocument/2006/relationships/image" Target="../media/image80.png"/><Relationship Id="rId1" Type="http://schemas.openxmlformats.org/officeDocument/2006/relationships/slideLayout" Target="../slideLayouts/slideLayout104.xml"/><Relationship Id="rId2" Type="http://schemas.openxmlformats.org/officeDocument/2006/relationships/image" Target="../media/image78.tiff"/></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104.xml"/><Relationship Id="rId2" Type="http://schemas.openxmlformats.org/officeDocument/2006/relationships/image" Target="../media/image79.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image" Target="../media/image84.tiff"/><Relationship Id="rId3" Type="http://schemas.openxmlformats.org/officeDocument/2006/relationships/image" Target="../media/image79.tiff"/></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23.png"/><Relationship Id="rId7" Type="http://schemas.openxmlformats.org/officeDocument/2006/relationships/image" Target="../media/image27.png"/><Relationship Id="rId8" Type="http://schemas.openxmlformats.org/officeDocument/2006/relationships/image" Target="../media/image25.png"/><Relationship Id="rId9" Type="http://schemas.openxmlformats.org/officeDocument/2006/relationships/image" Target="../media/image85.gif"/><Relationship Id="rId1" Type="http://schemas.openxmlformats.org/officeDocument/2006/relationships/slideLayout" Target="../slideLayouts/slideLayout39.xml"/><Relationship Id="rId2" Type="http://schemas.openxmlformats.org/officeDocument/2006/relationships/notesSlide" Target="../notesSlides/notesSlide3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chart" Target="../charts/chart1.xml"/><Relationship Id="rId5" Type="http://schemas.openxmlformats.org/officeDocument/2006/relationships/chart" Target="../charts/chart2.xml"/><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diagramData" Target="../diagrams/data6.xml"/><Relationship Id="rId5" Type="http://schemas.openxmlformats.org/officeDocument/2006/relationships/diagramLayout" Target="../diagrams/layout6.xml"/><Relationship Id="rId6" Type="http://schemas.openxmlformats.org/officeDocument/2006/relationships/diagramQuickStyle" Target="../diagrams/quickStyle6.xml"/><Relationship Id="rId7" Type="http://schemas.openxmlformats.org/officeDocument/2006/relationships/diagramColors" Target="../diagrams/colors6.xml"/><Relationship Id="rId8" Type="http://schemas.microsoft.com/office/2007/relationships/diagramDrawing" Target="../diagrams/drawing6.xml"/><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6.jpeg"/><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7.png"/><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7.png"/><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7.png"/><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7.png"/><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7.pn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7.png"/><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7.pn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7.png"/><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7.png"/><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7.png"/><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7.png"/><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7.png"/><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7.png"/><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7.png"/><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chart" Target="../charts/chart3.xml"/></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7.png"/><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7.png"/><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3525" y="407988"/>
            <a:ext cx="2082800"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8194" name="Rectangle 2"/>
          <p:cNvSpPr>
            <a:spLocks/>
          </p:cNvSpPr>
          <p:nvPr/>
        </p:nvSpPr>
        <p:spPr bwMode="auto">
          <a:xfrm>
            <a:off x="-11113" y="1393072"/>
            <a:ext cx="9155113" cy="2829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lIns="38100" tIns="38100" rIns="38100" bIns="38100"/>
          <a:lstStyle/>
          <a:p>
            <a:pPr algn="ctr" defTabSz="914400" fontAlgn="base">
              <a:spcBef>
                <a:spcPct val="0"/>
              </a:spcBef>
              <a:spcAft>
                <a:spcPct val="0"/>
              </a:spcAft>
            </a:pPr>
            <a:r>
              <a:rPr lang="en-US" sz="3600" dirty="0" smtClean="0">
                <a:solidFill>
                  <a:srgbClr val="FFFFFF"/>
                </a:solidFill>
                <a:latin typeface="Calibri" charset="0"/>
                <a:ea typeface="ＭＳ Ｐゴシック" charset="0"/>
                <a:cs typeface="Calibri" charset="0"/>
                <a:sym typeface="Calibri" charset="0"/>
              </a:rPr>
              <a:t>Status of </a:t>
            </a:r>
          </a:p>
          <a:p>
            <a:pPr algn="ctr" defTabSz="914400" fontAlgn="base">
              <a:spcBef>
                <a:spcPct val="0"/>
              </a:spcBef>
              <a:spcAft>
                <a:spcPct val="0"/>
              </a:spcAft>
            </a:pPr>
            <a:r>
              <a:rPr lang="en-US" sz="3600" b="1" dirty="0" smtClean="0">
                <a:solidFill>
                  <a:srgbClr val="FFFFFF"/>
                </a:solidFill>
                <a:latin typeface="Calibri" charset="0"/>
                <a:ea typeface="ＭＳ Ｐゴシック" charset="0"/>
                <a:cs typeface="Calibri" charset="0"/>
                <a:sym typeface="Calibri" charset="0"/>
              </a:rPr>
              <a:t>Sample Environment</a:t>
            </a:r>
          </a:p>
        </p:txBody>
      </p:sp>
      <p:sp>
        <p:nvSpPr>
          <p:cNvPr id="8195" name="Rectangle 3"/>
          <p:cNvSpPr>
            <a:spLocks/>
          </p:cNvSpPr>
          <p:nvPr/>
        </p:nvSpPr>
        <p:spPr bwMode="auto">
          <a:xfrm>
            <a:off x="0" y="5641480"/>
            <a:ext cx="9156700" cy="1216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lIns="38100" tIns="38100" rIns="38100" bIns="38100"/>
          <a:lstStyle/>
          <a:p>
            <a:pPr algn="ctr" defTabSz="914400" fontAlgn="base">
              <a:spcBef>
                <a:spcPct val="0"/>
              </a:spcBef>
              <a:spcAft>
                <a:spcPct val="0"/>
              </a:spcAft>
            </a:pPr>
            <a:r>
              <a:rPr lang="en-US" sz="2400" dirty="0" smtClean="0">
                <a:solidFill>
                  <a:srgbClr val="FFFFFF"/>
                </a:solidFill>
                <a:latin typeface="Calibri" charset="0"/>
                <a:ea typeface="ＭＳ Ｐゴシック" charset="0"/>
                <a:cs typeface="Calibri" charset="0"/>
                <a:sym typeface="Calibri" charset="0"/>
              </a:rPr>
              <a:t>Arno Hiess </a:t>
            </a:r>
          </a:p>
          <a:p>
            <a:pPr algn="ctr" defTabSz="914400" fontAlgn="base">
              <a:spcBef>
                <a:spcPct val="0"/>
              </a:spcBef>
              <a:spcAft>
                <a:spcPct val="0"/>
              </a:spcAft>
            </a:pPr>
            <a:r>
              <a:rPr lang="en-US" sz="2400" dirty="0" smtClean="0">
                <a:solidFill>
                  <a:srgbClr val="FFFFFF"/>
                </a:solidFill>
                <a:latin typeface="Calibri" charset="0"/>
                <a:ea typeface="ＭＳ Ｐゴシック" charset="0"/>
                <a:cs typeface="Calibri" charset="0"/>
                <a:sym typeface="Calibri" charset="0"/>
              </a:rPr>
              <a:t>Scientific </a:t>
            </a:r>
            <a:r>
              <a:rPr lang="en-US" sz="2400" dirty="0">
                <a:solidFill>
                  <a:srgbClr val="FFFFFF"/>
                </a:solidFill>
                <a:latin typeface="Calibri" charset="0"/>
                <a:ea typeface="ＭＳ Ｐゴシック" charset="0"/>
                <a:cs typeface="Calibri" charset="0"/>
                <a:sym typeface="Calibri" charset="0"/>
              </a:rPr>
              <a:t>Activities </a:t>
            </a:r>
            <a:r>
              <a:rPr lang="en-US" sz="2400" dirty="0" smtClean="0">
                <a:solidFill>
                  <a:srgbClr val="FFFFFF"/>
                </a:solidFill>
                <a:latin typeface="Calibri" charset="0"/>
                <a:ea typeface="ＭＳ Ｐゴシック" charset="0"/>
                <a:cs typeface="Calibri" charset="0"/>
                <a:sym typeface="Calibri" charset="0"/>
              </a:rPr>
              <a:t>Division</a:t>
            </a:r>
            <a:endParaRPr lang="en-US" sz="2400" dirty="0">
              <a:solidFill>
                <a:srgbClr val="FFFFFF"/>
              </a:solidFill>
              <a:latin typeface="Calibri" charset="0"/>
              <a:ea typeface="ＭＳ Ｐゴシック" charset="0"/>
              <a:cs typeface="Calibri" charset="0"/>
              <a:sym typeface="Calibri" charset="0"/>
            </a:endParaRPr>
          </a:p>
          <a:p>
            <a:pPr algn="ctr" defTabSz="914400" fontAlgn="base">
              <a:spcBef>
                <a:spcPct val="0"/>
              </a:spcBef>
              <a:spcAft>
                <a:spcPct val="0"/>
              </a:spcAft>
            </a:pPr>
            <a:r>
              <a:rPr lang="en-US" u="sng" dirty="0">
                <a:solidFill>
                  <a:srgbClr val="FFFFFF"/>
                </a:solidFill>
                <a:latin typeface="Calibri" charset="0"/>
                <a:ea typeface="ＭＳ Ｐゴシック" charset="0"/>
                <a:cs typeface="Calibri" charset="0"/>
                <a:sym typeface="Calibri" charset="0"/>
                <a:hlinkClick r:id="rId4"/>
              </a:rPr>
              <a:t>www.europeanspallationsource.se</a:t>
            </a:r>
            <a:endParaRPr lang="en-US" dirty="0">
              <a:solidFill>
                <a:srgbClr val="000000"/>
              </a:solidFill>
              <a:latin typeface="Calibri" charset="0"/>
              <a:ea typeface="ＭＳ Ｐゴシック" charset="0"/>
              <a:cs typeface="Calibri" charset="0"/>
              <a:sym typeface="Calibri" charset="0"/>
            </a:endParaRPr>
          </a:p>
          <a:p>
            <a:pPr algn="ctr" defTabSz="914400" fontAlgn="base">
              <a:lnSpc>
                <a:spcPct val="120000"/>
              </a:lnSpc>
              <a:spcBef>
                <a:spcPct val="0"/>
              </a:spcBef>
              <a:spcAft>
                <a:spcPct val="0"/>
              </a:spcAft>
            </a:pPr>
            <a:endParaRPr lang="en-US" dirty="0">
              <a:solidFill>
                <a:srgbClr val="000000"/>
              </a:solidFill>
              <a:latin typeface="Calibri" charset="0"/>
              <a:ea typeface="ＭＳ Ｐゴシック" charset="0"/>
              <a:cs typeface="Calibri" charset="0"/>
              <a:sym typeface="Calibri" charset="0"/>
            </a:endParaRPr>
          </a:p>
        </p:txBody>
      </p:sp>
      <p:sp>
        <p:nvSpPr>
          <p:cNvPr id="2" name="TextBox 1"/>
          <p:cNvSpPr txBox="1"/>
          <p:nvPr/>
        </p:nvSpPr>
        <p:spPr>
          <a:xfrm>
            <a:off x="6893906" y="2015577"/>
            <a:ext cx="184666" cy="369332"/>
          </a:xfrm>
          <a:prstGeom prst="rect">
            <a:avLst/>
          </a:prstGeom>
          <a:noFill/>
        </p:spPr>
        <p:txBody>
          <a:bodyPr wrap="none" rtlCol="0">
            <a:spAutoFit/>
          </a:bodyPr>
          <a:lstStyle/>
          <a:p>
            <a:endParaRPr lang="en-US" dirty="0">
              <a:solidFill>
                <a:srgbClr val="000000"/>
              </a:solidFill>
              <a:latin typeface="Calibri"/>
              <a:ea typeface="ヒラギノ角ゴ ProN W3"/>
              <a:cs typeface="ヒラギノ角ゴ ProN W3"/>
            </a:endParaRPr>
          </a:p>
        </p:txBody>
      </p:sp>
      <p:grpSp>
        <p:nvGrpSpPr>
          <p:cNvPr id="9" name="Group 8"/>
          <p:cNvGrpSpPr/>
          <p:nvPr/>
        </p:nvGrpSpPr>
        <p:grpSpPr>
          <a:xfrm>
            <a:off x="0" y="4354940"/>
            <a:ext cx="9143999" cy="1044264"/>
            <a:chOff x="0" y="4171775"/>
            <a:chExt cx="9143999" cy="1044264"/>
          </a:xfrm>
        </p:grpSpPr>
        <p:sp>
          <p:nvSpPr>
            <p:cNvPr id="3" name="Rectangle 2"/>
            <p:cNvSpPr/>
            <p:nvPr/>
          </p:nvSpPr>
          <p:spPr bwMode="auto">
            <a:xfrm>
              <a:off x="0" y="4171775"/>
              <a:ext cx="9143999" cy="1044264"/>
            </a:xfrm>
            <a:prstGeom prst="rect">
              <a:avLst/>
            </a:prstGeom>
            <a:solidFill>
              <a:schemeClr val="accent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grpSp>
          <p:nvGrpSpPr>
            <p:cNvPr id="23" name="Group 22"/>
            <p:cNvGrpSpPr/>
            <p:nvPr/>
          </p:nvGrpSpPr>
          <p:grpSpPr>
            <a:xfrm>
              <a:off x="509655" y="4192257"/>
              <a:ext cx="8124688" cy="1003300"/>
              <a:chOff x="729022" y="3698203"/>
              <a:chExt cx="8124688" cy="1003300"/>
            </a:xfrm>
            <a:noFill/>
          </p:grpSpPr>
          <p:pic>
            <p:nvPicPr>
              <p:cNvPr id="4" name="Picture 3" descr="archeology_pos_ESS_science_icons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3068" y="3698203"/>
                <a:ext cx="1003300" cy="1003300"/>
              </a:xfrm>
              <a:prstGeom prst="rect">
                <a:avLst/>
              </a:prstGeom>
              <a:grpFill/>
            </p:spPr>
          </p:pic>
          <p:pic>
            <p:nvPicPr>
              <p:cNvPr id="5" name="Picture 4" descr="chemistry_pos_ESS_science_icons_201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3704" y="3698203"/>
                <a:ext cx="1003300" cy="1003300"/>
              </a:xfrm>
              <a:prstGeom prst="rect">
                <a:avLst/>
              </a:prstGeom>
              <a:grpFill/>
            </p:spPr>
          </p:pic>
          <p:pic>
            <p:nvPicPr>
              <p:cNvPr id="6" name="Picture 5" descr="energy_pos_ESS_science_icons_201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1045" y="3698203"/>
                <a:ext cx="1003300" cy="1003300"/>
              </a:xfrm>
              <a:prstGeom prst="rect">
                <a:avLst/>
              </a:prstGeom>
              <a:grpFill/>
            </p:spPr>
          </p:pic>
          <p:pic>
            <p:nvPicPr>
              <p:cNvPr id="7" name="Picture 6" descr="engineering_pos_ESS_science_icons_201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5727" y="3698203"/>
                <a:ext cx="1003300" cy="1003300"/>
              </a:xfrm>
              <a:prstGeom prst="rect">
                <a:avLst/>
              </a:prstGeom>
              <a:grpFill/>
            </p:spPr>
          </p:pic>
          <p:pic>
            <p:nvPicPr>
              <p:cNvPr id="16" name="Picture 15" descr="physics_pos_ESS_science_icons_201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50410" y="3698203"/>
                <a:ext cx="1003300" cy="1003300"/>
              </a:xfrm>
              <a:prstGeom prst="rect">
                <a:avLst/>
              </a:prstGeom>
              <a:grpFill/>
            </p:spPr>
          </p:pic>
          <p:pic>
            <p:nvPicPr>
              <p:cNvPr id="19" name="Picture 18" descr="softmatter_pos_ESS_science_icons_2015.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46363" y="3698203"/>
                <a:ext cx="1003300" cy="1003300"/>
              </a:xfrm>
              <a:prstGeom prst="rect">
                <a:avLst/>
              </a:prstGeom>
              <a:grpFill/>
            </p:spPr>
          </p:pic>
          <p:pic>
            <p:nvPicPr>
              <p:cNvPr id="20" name="Picture 19" descr="lifescience_pos_ESS_science_icons_2015.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9022" y="3698203"/>
                <a:ext cx="1003300" cy="1003300"/>
              </a:xfrm>
              <a:prstGeom prst="rect">
                <a:avLst/>
              </a:prstGeom>
              <a:grpFill/>
            </p:spPr>
          </p:pic>
          <p:pic>
            <p:nvPicPr>
              <p:cNvPr id="22" name="Picture 21" descr="magnetism_pos_ESS_science_icons_2015.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98386" y="3698203"/>
                <a:ext cx="1003300" cy="1003300"/>
              </a:xfrm>
              <a:prstGeom prst="rect">
                <a:avLst/>
              </a:prstGeom>
              <a:grpFill/>
            </p:spPr>
          </p:pic>
        </p:grpSp>
      </p:grpSp>
    </p:spTree>
    <p:extLst>
      <p:ext uri="{BB962C8B-B14F-4D97-AF65-F5344CB8AC3E}">
        <p14:creationId xmlns:p14="http://schemas.microsoft.com/office/powerpoint/2010/main" val="227857260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Feedback STAP – April 2017</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10</a:t>
            </a:fld>
            <a:endParaRPr lang="sv-SE" dirty="0">
              <a:solidFill>
                <a:prstClr val="black">
                  <a:tint val="75000"/>
                </a:prstClr>
              </a:solidFill>
              <a:latin typeface="Calibri"/>
            </a:endParaRPr>
          </a:p>
        </p:txBody>
      </p:sp>
      <p:sp>
        <p:nvSpPr>
          <p:cNvPr id="7" name="TextBox 6"/>
          <p:cNvSpPr txBox="1"/>
          <p:nvPr/>
        </p:nvSpPr>
        <p:spPr>
          <a:xfrm>
            <a:off x="152402" y="1704666"/>
            <a:ext cx="8817508" cy="2677656"/>
          </a:xfrm>
          <a:prstGeom prst="rect">
            <a:avLst/>
          </a:prstGeom>
          <a:noFill/>
        </p:spPr>
        <p:txBody>
          <a:bodyPr wrap="square" rtlCol="0">
            <a:spAutoFit/>
          </a:bodyPr>
          <a:lstStyle/>
          <a:p>
            <a:pPr marL="457200" indent="-457200">
              <a:buFont typeface="Arial" panose="020B0604020202020204" pitchFamily="34" charset="0"/>
              <a:buChar char="•"/>
            </a:pPr>
            <a:r>
              <a:rPr lang="en-GB" sz="2400" dirty="0">
                <a:solidFill>
                  <a:prstClr val="black"/>
                </a:solidFill>
                <a:latin typeface="Calibri"/>
              </a:rPr>
              <a:t>Shielding equipment to reduce background – who owns on a case by case basis?</a:t>
            </a:r>
          </a:p>
          <a:p>
            <a:pPr marL="457200" indent="-457200">
              <a:buFont typeface="Arial" panose="020B0604020202020204" pitchFamily="34" charset="0"/>
              <a:buChar char="•"/>
            </a:pPr>
            <a:r>
              <a:rPr lang="en-GB" sz="2400" dirty="0">
                <a:solidFill>
                  <a:prstClr val="black"/>
                </a:solidFill>
                <a:latin typeface="Calibri"/>
              </a:rPr>
              <a:t>Scientific needs – engineering user community.  Ask Imaging and Engineering STAP to meet to go through requirements.</a:t>
            </a:r>
          </a:p>
          <a:p>
            <a:pPr marL="457200" indent="-457200">
              <a:buFont typeface="Arial" panose="020B0604020202020204" pitchFamily="34" charset="0"/>
              <a:buChar char="•"/>
            </a:pPr>
            <a:r>
              <a:rPr lang="en-GB" sz="2400" dirty="0">
                <a:solidFill>
                  <a:prstClr val="black"/>
                </a:solidFill>
                <a:latin typeface="Calibri"/>
              </a:rPr>
              <a:t>R&amp;D – insufficient staff to focus </a:t>
            </a:r>
            <a:r>
              <a:rPr lang="en-GB" sz="2400" i="1" dirty="0">
                <a:solidFill>
                  <a:prstClr val="black"/>
                </a:solidFill>
                <a:latin typeface="Calibri"/>
              </a:rPr>
              <a:t>in-house</a:t>
            </a:r>
            <a:r>
              <a:rPr lang="en-GB" sz="2400" dirty="0">
                <a:solidFill>
                  <a:prstClr val="black"/>
                </a:solidFill>
                <a:latin typeface="Calibri"/>
              </a:rPr>
              <a:t> on new projects, but collaborations to be welcomed and going well</a:t>
            </a:r>
            <a:r>
              <a:rPr lang="en-GB" sz="2400" dirty="0" smtClean="0">
                <a:solidFill>
                  <a:prstClr val="black"/>
                </a:solidFill>
                <a:latin typeface="Calibri"/>
              </a:rPr>
              <a:t>.</a:t>
            </a:r>
          </a:p>
          <a:p>
            <a:pPr marL="457200" indent="-457200">
              <a:buFont typeface="Arial" panose="020B0604020202020204" pitchFamily="34" charset="0"/>
              <a:buChar char="•"/>
            </a:pPr>
            <a:endParaRPr lang="en-GB" sz="2400" dirty="0">
              <a:solidFill>
                <a:prstClr val="black"/>
              </a:solidFill>
              <a:latin typeface="Calibri"/>
            </a:endParaRPr>
          </a:p>
        </p:txBody>
      </p:sp>
    </p:spTree>
    <p:extLst>
      <p:ext uri="{BB962C8B-B14F-4D97-AF65-F5344CB8AC3E}">
        <p14:creationId xmlns:p14="http://schemas.microsoft.com/office/powerpoint/2010/main" val="5144959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Comparison with Other Facilities</a:t>
            </a:r>
            <a:endParaRPr lang="en-GB" sz="2400" noProof="0" dirty="0"/>
          </a:p>
        </p:txBody>
      </p:sp>
      <p:graphicFrame>
        <p:nvGraphicFramePr>
          <p:cNvPr id="8" name="Table 7"/>
          <p:cNvGraphicFramePr>
            <a:graphicFrameLocks noGrp="1"/>
          </p:cNvGraphicFramePr>
          <p:nvPr>
            <p:extLst>
              <p:ext uri="{D42A27DB-BD31-4B8C-83A1-F6EECF244321}">
                <p14:modId xmlns:p14="http://schemas.microsoft.com/office/powerpoint/2010/main" val="2930346654"/>
              </p:ext>
            </p:extLst>
          </p:nvPr>
        </p:nvGraphicFramePr>
        <p:xfrm>
          <a:off x="324045" y="1461989"/>
          <a:ext cx="8496366" cy="5125720"/>
        </p:xfrm>
        <a:graphic>
          <a:graphicData uri="http://schemas.openxmlformats.org/drawingml/2006/table">
            <a:tbl>
              <a:tblPr firstRow="1" bandRow="1">
                <a:tableStyleId>{5C22544A-7EE6-4342-B048-85BDC9FD1C3A}</a:tableStyleId>
              </a:tblPr>
              <a:tblGrid>
                <a:gridCol w="3896981"/>
                <a:gridCol w="873205"/>
                <a:gridCol w="995756"/>
                <a:gridCol w="1039050"/>
                <a:gridCol w="894737"/>
                <a:gridCol w="796637"/>
              </a:tblGrid>
              <a:tr h="370840">
                <a:tc>
                  <a:txBody>
                    <a:bodyPr/>
                    <a:lstStyle/>
                    <a:p>
                      <a:pPr algn="l"/>
                      <a:endParaRPr lang="en-US" sz="1800" dirty="0"/>
                    </a:p>
                  </a:txBody>
                  <a:tcPr/>
                </a:tc>
                <a:tc>
                  <a:txBody>
                    <a:bodyPr/>
                    <a:lstStyle/>
                    <a:p>
                      <a:pPr algn="ctr"/>
                      <a:r>
                        <a:rPr lang="en-US" sz="1800" dirty="0" err="1" smtClean="0"/>
                        <a:t>ESS</a:t>
                      </a:r>
                      <a:r>
                        <a:rPr lang="en-US" sz="1800" baseline="30000" dirty="0" err="1" smtClean="0"/>
                        <a:t>a</a:t>
                      </a:r>
                      <a:endParaRPr lang="en-US" sz="1800" baseline="30000" dirty="0"/>
                    </a:p>
                  </a:txBody>
                  <a:tcPr/>
                </a:tc>
                <a:tc>
                  <a:txBody>
                    <a:bodyPr/>
                    <a:lstStyle/>
                    <a:p>
                      <a:pPr algn="ctr"/>
                      <a:r>
                        <a:rPr lang="en-US" sz="1800" dirty="0" err="1" smtClean="0"/>
                        <a:t>ILL</a:t>
                      </a:r>
                      <a:r>
                        <a:rPr lang="en-US" sz="1800" baseline="30000" dirty="0" err="1" smtClean="0"/>
                        <a:t>b</a:t>
                      </a:r>
                      <a:endParaRPr lang="en-US" sz="1800" baseline="30000" dirty="0"/>
                    </a:p>
                  </a:txBody>
                  <a:tcPr/>
                </a:tc>
                <a:tc>
                  <a:txBody>
                    <a:bodyPr/>
                    <a:lstStyle/>
                    <a:p>
                      <a:pPr algn="ctr"/>
                      <a:r>
                        <a:rPr lang="en-US" sz="1800" dirty="0" err="1" smtClean="0"/>
                        <a:t>ESRF</a:t>
                      </a:r>
                      <a:r>
                        <a:rPr lang="en-US" sz="1800" baseline="30000" dirty="0" err="1" smtClean="0"/>
                        <a:t>c</a:t>
                      </a:r>
                      <a:endParaRPr lang="en-US" sz="1800" baseline="30000" dirty="0"/>
                    </a:p>
                  </a:txBody>
                  <a:tcPr/>
                </a:tc>
                <a:tc>
                  <a:txBody>
                    <a:bodyPr/>
                    <a:lstStyle/>
                    <a:p>
                      <a:pPr algn="ctr"/>
                      <a:r>
                        <a:rPr lang="en-US" sz="1800" dirty="0" err="1" smtClean="0"/>
                        <a:t>ISIS</a:t>
                      </a:r>
                      <a:r>
                        <a:rPr lang="en-US" sz="1800" baseline="30000" dirty="0" err="1" smtClean="0"/>
                        <a:t>d</a:t>
                      </a:r>
                      <a:endParaRPr lang="en-US" sz="1800" baseline="30000" dirty="0"/>
                    </a:p>
                  </a:txBody>
                  <a:tcPr/>
                </a:tc>
                <a:tc>
                  <a:txBody>
                    <a:bodyPr/>
                    <a:lstStyle/>
                    <a:p>
                      <a:pPr algn="ctr"/>
                      <a:r>
                        <a:rPr lang="en-US" sz="1800" dirty="0" err="1" smtClean="0"/>
                        <a:t>SNS</a:t>
                      </a:r>
                      <a:r>
                        <a:rPr lang="en-US" sz="1800" baseline="30000" dirty="0" err="1" smtClean="0"/>
                        <a:t>e</a:t>
                      </a:r>
                      <a:endParaRPr lang="en-US" sz="1800" baseline="30000" dirty="0"/>
                    </a:p>
                  </a:txBody>
                  <a:tcPr/>
                </a:tc>
              </a:tr>
              <a:tr h="370840">
                <a:tc>
                  <a:txBody>
                    <a:bodyPr/>
                    <a:lstStyle/>
                    <a:p>
                      <a:pPr algn="l"/>
                      <a:r>
                        <a:rPr lang="en-US" sz="2000" dirty="0" smtClean="0"/>
                        <a:t>Instruments (incl. CRGs/3)</a:t>
                      </a:r>
                      <a:endParaRPr lang="en-US" sz="2000" dirty="0"/>
                    </a:p>
                  </a:txBody>
                  <a:tcPr/>
                </a:tc>
                <a:tc>
                  <a:txBody>
                    <a:bodyPr/>
                    <a:lstStyle/>
                    <a:p>
                      <a:pPr algn="ctr"/>
                      <a:r>
                        <a:rPr lang="en-US" sz="2000" dirty="0" smtClean="0"/>
                        <a:t>22</a:t>
                      </a:r>
                      <a:endParaRPr lang="en-US" sz="2000" dirty="0"/>
                    </a:p>
                  </a:txBody>
                  <a:tcPr/>
                </a:tc>
                <a:tc>
                  <a:txBody>
                    <a:bodyPr/>
                    <a:lstStyle/>
                    <a:p>
                      <a:pPr algn="ctr"/>
                      <a:r>
                        <a:rPr lang="en-US" sz="2000" dirty="0" smtClean="0"/>
                        <a:t>31</a:t>
                      </a:r>
                      <a:endParaRPr lang="en-US" sz="2000" baseline="30000" dirty="0"/>
                    </a:p>
                  </a:txBody>
                  <a:tcPr/>
                </a:tc>
                <a:tc>
                  <a:txBody>
                    <a:bodyPr/>
                    <a:lstStyle/>
                    <a:p>
                      <a:pPr algn="ctr"/>
                      <a:r>
                        <a:rPr lang="en-US" sz="2000" dirty="0" smtClean="0"/>
                        <a:t>35.6</a:t>
                      </a:r>
                      <a:endParaRPr lang="en-US" sz="2000" dirty="0"/>
                    </a:p>
                  </a:txBody>
                  <a:tcPr/>
                </a:tc>
                <a:tc>
                  <a:txBody>
                    <a:bodyPr/>
                    <a:lstStyle/>
                    <a:p>
                      <a:pPr algn="ctr"/>
                      <a:r>
                        <a:rPr lang="en-US" sz="2000" dirty="0" smtClean="0"/>
                        <a:t>30</a:t>
                      </a:r>
                      <a:endParaRPr lang="en-US" sz="2000" dirty="0"/>
                    </a:p>
                  </a:txBody>
                  <a:tcPr/>
                </a:tc>
                <a:tc>
                  <a:txBody>
                    <a:bodyPr/>
                    <a:lstStyle/>
                    <a:p>
                      <a:pPr algn="ctr"/>
                      <a:r>
                        <a:rPr lang="en-US" sz="2000" dirty="0" smtClean="0"/>
                        <a:t>18.3</a:t>
                      </a:r>
                      <a:endParaRPr lang="en-US" sz="2000" dirty="0"/>
                    </a:p>
                  </a:txBody>
                  <a:tcPr/>
                </a:tc>
              </a:tr>
              <a:tr h="370840">
                <a:tc>
                  <a:txBody>
                    <a:bodyPr/>
                    <a:lstStyle/>
                    <a:p>
                      <a:pPr algn="l"/>
                      <a:r>
                        <a:rPr lang="en-US" sz="2000" dirty="0" smtClean="0"/>
                        <a:t>Beam days for user </a:t>
                      </a:r>
                      <a:r>
                        <a:rPr lang="en-US" sz="2000" dirty="0" err="1" smtClean="0"/>
                        <a:t>programme</a:t>
                      </a:r>
                      <a:endParaRPr lang="en-US" sz="2000" dirty="0"/>
                    </a:p>
                  </a:txBody>
                  <a:tcPr/>
                </a:tc>
                <a:tc>
                  <a:txBody>
                    <a:bodyPr/>
                    <a:lstStyle/>
                    <a:p>
                      <a:pPr algn="ctr"/>
                      <a:r>
                        <a:rPr lang="en-US" sz="2000" dirty="0" smtClean="0"/>
                        <a:t>3520</a:t>
                      </a:r>
                      <a:endParaRPr lang="en-US" sz="2000" dirty="0"/>
                    </a:p>
                  </a:txBody>
                  <a:tcPr/>
                </a:tc>
                <a:tc>
                  <a:txBody>
                    <a:bodyPr/>
                    <a:lstStyle/>
                    <a:p>
                      <a:pPr algn="ctr"/>
                      <a:r>
                        <a:rPr lang="en-US" sz="2000" dirty="0" smtClean="0"/>
                        <a:t>3899</a:t>
                      </a:r>
                      <a:endParaRPr lang="en-US" sz="2000" dirty="0"/>
                    </a:p>
                  </a:txBody>
                  <a:tcPr/>
                </a:tc>
                <a:tc>
                  <a:txBody>
                    <a:bodyPr/>
                    <a:lstStyle/>
                    <a:p>
                      <a:pPr algn="ctr"/>
                      <a:r>
                        <a:rPr lang="en-US" sz="2000" dirty="0" smtClean="0"/>
                        <a:t>4404</a:t>
                      </a:r>
                      <a:endParaRPr lang="en-US" sz="2000" dirty="0"/>
                    </a:p>
                  </a:txBody>
                  <a:tcPr/>
                </a:tc>
                <a:tc>
                  <a:txBody>
                    <a:bodyPr/>
                    <a:lstStyle/>
                    <a:p>
                      <a:pPr algn="ctr"/>
                      <a:r>
                        <a:rPr lang="en-US" sz="2000" i="1" dirty="0" smtClean="0"/>
                        <a:t>2678</a:t>
                      </a:r>
                      <a:endParaRPr lang="en-US" sz="2000" i="1" dirty="0"/>
                    </a:p>
                  </a:txBody>
                  <a:tcPr/>
                </a:tc>
                <a:tc>
                  <a:txBody>
                    <a:bodyPr/>
                    <a:lstStyle/>
                    <a:p>
                      <a:pPr algn="ctr"/>
                      <a:r>
                        <a:rPr lang="en-US" sz="2000" i="1" dirty="0" smtClean="0"/>
                        <a:t>2525</a:t>
                      </a:r>
                      <a:endParaRPr lang="en-US" sz="2000" i="1" dirty="0"/>
                    </a:p>
                  </a:txBody>
                  <a:tcPr/>
                </a:tc>
              </a:tr>
              <a:tr h="370840">
                <a:tc>
                  <a:txBody>
                    <a:bodyPr/>
                    <a:lstStyle/>
                    <a:p>
                      <a:pPr algn="l"/>
                      <a:r>
                        <a:rPr lang="en-US" sz="2000" dirty="0" smtClean="0"/>
                        <a:t>          per instrument</a:t>
                      </a:r>
                      <a:endParaRPr lang="en-US" sz="2000" dirty="0"/>
                    </a:p>
                  </a:txBody>
                  <a:tcPr/>
                </a:tc>
                <a:tc>
                  <a:txBody>
                    <a:bodyPr/>
                    <a:lstStyle/>
                    <a:p>
                      <a:pPr algn="ctr"/>
                      <a:r>
                        <a:rPr lang="en-US" sz="2000" dirty="0" smtClean="0"/>
                        <a:t>160</a:t>
                      </a:r>
                      <a:endParaRPr lang="en-US" sz="2000" dirty="0"/>
                    </a:p>
                  </a:txBody>
                  <a:tcPr/>
                </a:tc>
                <a:tc>
                  <a:txBody>
                    <a:bodyPr/>
                    <a:lstStyle/>
                    <a:p>
                      <a:pPr algn="ctr"/>
                      <a:r>
                        <a:rPr lang="en-US" sz="2000" dirty="0" smtClean="0"/>
                        <a:t>126</a:t>
                      </a:r>
                      <a:endParaRPr lang="en-US" sz="2000" dirty="0"/>
                    </a:p>
                  </a:txBody>
                  <a:tcPr/>
                </a:tc>
                <a:tc>
                  <a:txBody>
                    <a:bodyPr/>
                    <a:lstStyle/>
                    <a:p>
                      <a:pPr algn="ctr"/>
                      <a:r>
                        <a:rPr lang="en-US" sz="2000" dirty="0" smtClean="0"/>
                        <a:t>124</a:t>
                      </a:r>
                      <a:endParaRPr lang="en-US" sz="2000" dirty="0"/>
                    </a:p>
                  </a:txBody>
                  <a:tcPr/>
                </a:tc>
                <a:tc>
                  <a:txBody>
                    <a:bodyPr/>
                    <a:lstStyle/>
                    <a:p>
                      <a:pPr algn="ctr"/>
                      <a:r>
                        <a:rPr lang="en-US" sz="2000" i="1" dirty="0" smtClean="0"/>
                        <a:t>89</a:t>
                      </a:r>
                      <a:endParaRPr lang="en-US" sz="2000" i="1" dirty="0"/>
                    </a:p>
                  </a:txBody>
                  <a:tcPr/>
                </a:tc>
                <a:tc>
                  <a:txBody>
                    <a:bodyPr/>
                    <a:lstStyle/>
                    <a:p>
                      <a:pPr algn="ctr"/>
                      <a:r>
                        <a:rPr lang="en-US" sz="2000" i="1" dirty="0" smtClean="0"/>
                        <a:t>138</a:t>
                      </a:r>
                      <a:endParaRPr lang="en-US" sz="2000" i="1" dirty="0"/>
                    </a:p>
                  </a:txBody>
                  <a:tcPr/>
                </a:tc>
              </a:tr>
              <a:tr h="370840">
                <a:tc>
                  <a:txBody>
                    <a:bodyPr/>
                    <a:lstStyle/>
                    <a:p>
                      <a:pPr algn="l"/>
                      <a:r>
                        <a:rPr lang="en-US" sz="2000" dirty="0" smtClean="0"/>
                        <a:t>Number</a:t>
                      </a:r>
                      <a:r>
                        <a:rPr lang="en-US" sz="2000" baseline="0" dirty="0" smtClean="0"/>
                        <a:t> of operational days</a:t>
                      </a:r>
                      <a:endParaRPr lang="en-US" sz="2000" dirty="0"/>
                    </a:p>
                  </a:txBody>
                  <a:tcPr/>
                </a:tc>
                <a:tc>
                  <a:txBody>
                    <a:bodyPr/>
                    <a:lstStyle/>
                    <a:p>
                      <a:pPr algn="ctr"/>
                      <a:r>
                        <a:rPr lang="en-US" sz="2000" dirty="0" smtClean="0"/>
                        <a:t>200</a:t>
                      </a:r>
                      <a:endParaRPr lang="en-US" sz="2000" dirty="0"/>
                    </a:p>
                  </a:txBody>
                  <a:tcPr/>
                </a:tc>
                <a:tc>
                  <a:txBody>
                    <a:bodyPr/>
                    <a:lstStyle/>
                    <a:p>
                      <a:pPr algn="ctr"/>
                      <a:r>
                        <a:rPr lang="en-US" sz="2000" dirty="0" smtClean="0"/>
                        <a:t>158</a:t>
                      </a:r>
                      <a:endParaRPr lang="en-US" sz="2000" dirty="0"/>
                    </a:p>
                  </a:txBody>
                  <a:tcPr/>
                </a:tc>
                <a:tc>
                  <a:txBody>
                    <a:bodyPr/>
                    <a:lstStyle/>
                    <a:p>
                      <a:pPr algn="ctr"/>
                      <a:r>
                        <a:rPr lang="en-US" sz="2000" dirty="0" smtClean="0"/>
                        <a:t>225</a:t>
                      </a:r>
                      <a:endParaRPr lang="en-US" sz="2000" dirty="0"/>
                    </a:p>
                  </a:txBody>
                  <a:tcPr/>
                </a:tc>
                <a:tc>
                  <a:txBody>
                    <a:bodyPr/>
                    <a:lstStyle/>
                    <a:p>
                      <a:pPr algn="ctr"/>
                      <a:r>
                        <a:rPr lang="en-US" sz="2000" i="1" dirty="0" smtClean="0"/>
                        <a:t>130</a:t>
                      </a:r>
                      <a:endParaRPr lang="en-US" sz="2000" i="1" dirty="0"/>
                    </a:p>
                  </a:txBody>
                  <a:tcPr/>
                </a:tc>
                <a:tc>
                  <a:txBody>
                    <a:bodyPr/>
                    <a:lstStyle/>
                    <a:p>
                      <a:pPr algn="ctr"/>
                      <a:r>
                        <a:rPr lang="en-US" sz="2000" i="1" dirty="0" smtClean="0"/>
                        <a:t>184</a:t>
                      </a:r>
                      <a:endParaRPr lang="en-US" sz="2000" i="1" dirty="0"/>
                    </a:p>
                  </a:txBody>
                  <a:tcPr/>
                </a:tc>
              </a:tr>
              <a:tr h="370840">
                <a:tc>
                  <a:txBody>
                    <a:bodyPr/>
                    <a:lstStyle/>
                    <a:p>
                      <a:pPr algn="l"/>
                      <a:r>
                        <a:rPr lang="en-US" sz="2000" dirty="0" smtClean="0"/>
                        <a:t>Number</a:t>
                      </a:r>
                      <a:r>
                        <a:rPr lang="en-US" sz="2000" baseline="0" dirty="0" smtClean="0"/>
                        <a:t> of e</a:t>
                      </a:r>
                      <a:r>
                        <a:rPr lang="en-US" sz="2000" dirty="0" smtClean="0"/>
                        <a:t>xperiments</a:t>
                      </a:r>
                      <a:endParaRPr lang="en-US" sz="2000" dirty="0"/>
                    </a:p>
                  </a:txBody>
                  <a:tcPr/>
                </a:tc>
                <a:tc>
                  <a:txBody>
                    <a:bodyPr/>
                    <a:lstStyle/>
                    <a:p>
                      <a:pPr algn="ctr"/>
                      <a:r>
                        <a:rPr lang="en-US" sz="2000" dirty="0" smtClean="0"/>
                        <a:t>1173</a:t>
                      </a:r>
                      <a:endParaRPr lang="en-US" sz="2000" dirty="0"/>
                    </a:p>
                  </a:txBody>
                  <a:tcPr/>
                </a:tc>
                <a:tc>
                  <a:txBody>
                    <a:bodyPr/>
                    <a:lstStyle/>
                    <a:p>
                      <a:pPr algn="ctr"/>
                      <a:r>
                        <a:rPr lang="en-US" sz="2000" dirty="0" smtClean="0"/>
                        <a:t>785</a:t>
                      </a:r>
                      <a:endParaRPr lang="en-US" sz="2000" baseline="30000" dirty="0"/>
                    </a:p>
                  </a:txBody>
                  <a:tcPr/>
                </a:tc>
                <a:tc>
                  <a:txBody>
                    <a:bodyPr/>
                    <a:lstStyle/>
                    <a:p>
                      <a:pPr algn="ctr"/>
                      <a:r>
                        <a:rPr lang="en-US" sz="2000" dirty="0" smtClean="0"/>
                        <a:t>1358</a:t>
                      </a:r>
                      <a:endParaRPr lang="en-US" sz="2000" dirty="0"/>
                    </a:p>
                  </a:txBody>
                  <a:tcPr/>
                </a:tc>
                <a:tc>
                  <a:txBody>
                    <a:bodyPr/>
                    <a:lstStyle/>
                    <a:p>
                      <a:pPr algn="ctr"/>
                      <a:r>
                        <a:rPr lang="en-US" sz="2000" i="1" dirty="0" smtClean="0"/>
                        <a:t>766</a:t>
                      </a:r>
                      <a:endParaRPr lang="en-US" sz="2000" i="1" dirty="0"/>
                    </a:p>
                  </a:txBody>
                  <a:tcPr/>
                </a:tc>
                <a:tc>
                  <a:txBody>
                    <a:bodyPr/>
                    <a:lstStyle/>
                    <a:p>
                      <a:pPr algn="ctr"/>
                      <a:r>
                        <a:rPr lang="en-US" sz="2000" i="1" dirty="0" smtClean="0"/>
                        <a:t>681</a:t>
                      </a:r>
                      <a:endParaRPr lang="en-US" sz="2000" i="1" dirty="0"/>
                    </a:p>
                  </a:txBody>
                  <a:tcPr/>
                </a:tc>
              </a:tr>
              <a:tr h="370840">
                <a:tc>
                  <a:txBody>
                    <a:bodyPr/>
                    <a:lstStyle/>
                    <a:p>
                      <a:pPr algn="l"/>
                      <a:r>
                        <a:rPr lang="en-US" sz="2000" dirty="0" smtClean="0"/>
                        <a:t>Average Experiment Length [days]</a:t>
                      </a:r>
                      <a:endParaRPr lang="en-US" sz="2000" dirty="0"/>
                    </a:p>
                  </a:txBody>
                  <a:tcPr/>
                </a:tc>
                <a:tc>
                  <a:txBody>
                    <a:bodyPr/>
                    <a:lstStyle/>
                    <a:p>
                      <a:pPr algn="ctr"/>
                      <a:r>
                        <a:rPr lang="en-US" sz="2000" dirty="0" smtClean="0"/>
                        <a:t>3.0</a:t>
                      </a:r>
                      <a:endParaRPr lang="en-US" sz="2000" baseline="30000" dirty="0"/>
                    </a:p>
                  </a:txBody>
                  <a:tcPr/>
                </a:tc>
                <a:tc>
                  <a:txBody>
                    <a:bodyPr/>
                    <a:lstStyle/>
                    <a:p>
                      <a:pPr algn="ctr"/>
                      <a:r>
                        <a:rPr lang="en-US" sz="2000" dirty="0" smtClean="0"/>
                        <a:t>5.0</a:t>
                      </a:r>
                      <a:endParaRPr lang="en-US" sz="2000" dirty="0"/>
                    </a:p>
                  </a:txBody>
                  <a:tcPr/>
                </a:tc>
                <a:tc>
                  <a:txBody>
                    <a:bodyPr/>
                    <a:lstStyle/>
                    <a:p>
                      <a:pPr algn="ctr"/>
                      <a:r>
                        <a:rPr lang="en-US" sz="2000" dirty="0" smtClean="0"/>
                        <a:t>3.2</a:t>
                      </a:r>
                      <a:endParaRPr lang="en-US" sz="2000" dirty="0"/>
                    </a:p>
                  </a:txBody>
                  <a:tcPr/>
                </a:tc>
                <a:tc>
                  <a:txBody>
                    <a:bodyPr/>
                    <a:lstStyle/>
                    <a:p>
                      <a:pPr algn="ctr"/>
                      <a:r>
                        <a:rPr lang="en-US" sz="2000" dirty="0" smtClean="0"/>
                        <a:t>3.5</a:t>
                      </a:r>
                      <a:endParaRPr lang="en-US" sz="2000" dirty="0"/>
                    </a:p>
                  </a:txBody>
                  <a:tcPr/>
                </a:tc>
                <a:tc>
                  <a:txBody>
                    <a:bodyPr/>
                    <a:lstStyle/>
                    <a:p>
                      <a:pPr algn="ctr"/>
                      <a:r>
                        <a:rPr lang="en-US" sz="2000" i="1" dirty="0" smtClean="0"/>
                        <a:t>3.7</a:t>
                      </a:r>
                      <a:endParaRPr lang="en-US" sz="2000" i="1" dirty="0"/>
                    </a:p>
                  </a:txBody>
                  <a:tcPr/>
                </a:tc>
              </a:tr>
              <a:tr h="370840">
                <a:tc>
                  <a:txBody>
                    <a:bodyPr/>
                    <a:lstStyle/>
                    <a:p>
                      <a:pPr algn="l"/>
                      <a:r>
                        <a:rPr lang="en-US" sz="2000" dirty="0" smtClean="0"/>
                        <a:t>Local</a:t>
                      </a:r>
                      <a:r>
                        <a:rPr lang="en-US" sz="2000" baseline="0" dirty="0" smtClean="0"/>
                        <a:t> Contacts / Instrument</a:t>
                      </a:r>
                      <a:endParaRPr lang="en-US" sz="2000" dirty="0"/>
                    </a:p>
                  </a:txBody>
                  <a:tcPr/>
                </a:tc>
                <a:tc>
                  <a:txBody>
                    <a:bodyPr/>
                    <a:lstStyle/>
                    <a:p>
                      <a:pPr algn="ctr"/>
                      <a:r>
                        <a:rPr lang="en-US" sz="2000" baseline="0" dirty="0" smtClean="0"/>
                        <a:t>2.7</a:t>
                      </a:r>
                      <a:endParaRPr lang="en-US" sz="2000" baseline="0" dirty="0"/>
                    </a:p>
                  </a:txBody>
                  <a:tcPr/>
                </a:tc>
                <a:tc>
                  <a:txBody>
                    <a:bodyPr/>
                    <a:lstStyle/>
                    <a:p>
                      <a:pPr algn="ctr"/>
                      <a:r>
                        <a:rPr lang="en-US" sz="2000" baseline="0" dirty="0" smtClean="0"/>
                        <a:t>2.2</a:t>
                      </a:r>
                      <a:endParaRPr lang="en-US" sz="2000" baseline="0" dirty="0"/>
                    </a:p>
                  </a:txBody>
                  <a:tcPr/>
                </a:tc>
                <a:tc>
                  <a:txBody>
                    <a:bodyPr/>
                    <a:lstStyle/>
                    <a:p>
                      <a:pPr algn="ctr"/>
                      <a:r>
                        <a:rPr lang="en-US" sz="2000" baseline="0" dirty="0" smtClean="0"/>
                        <a:t>3.4</a:t>
                      </a:r>
                      <a:endParaRPr lang="en-US" sz="2000" baseline="0" dirty="0"/>
                    </a:p>
                  </a:txBody>
                  <a:tcPr/>
                </a:tc>
                <a:tc>
                  <a:txBody>
                    <a:bodyPr/>
                    <a:lstStyle/>
                    <a:p>
                      <a:pPr algn="ctr"/>
                      <a:r>
                        <a:rPr lang="en-US" sz="2000" baseline="0" dirty="0" smtClean="0"/>
                        <a:t>2.2</a:t>
                      </a:r>
                      <a:endParaRPr lang="en-US" sz="2000" baseline="0" dirty="0"/>
                    </a:p>
                  </a:txBody>
                  <a:tcPr/>
                </a:tc>
                <a:tc>
                  <a:txBody>
                    <a:bodyPr/>
                    <a:lstStyle/>
                    <a:p>
                      <a:pPr algn="ctr"/>
                      <a:r>
                        <a:rPr lang="en-US" sz="2000" i="0" baseline="0" dirty="0" smtClean="0"/>
                        <a:t>2.6</a:t>
                      </a:r>
                      <a:endParaRPr lang="en-US" sz="2000" i="0" baseline="0" dirty="0"/>
                    </a:p>
                  </a:txBody>
                  <a:tcPr/>
                </a:tc>
              </a:tr>
              <a:tr h="370840">
                <a:tc>
                  <a:txBody>
                    <a:bodyPr/>
                    <a:lstStyle/>
                    <a:p>
                      <a:pPr algn="l"/>
                      <a:r>
                        <a:rPr lang="en-US" sz="2000" dirty="0" smtClean="0"/>
                        <a:t>Instrument Support Staff / Instr.</a:t>
                      </a:r>
                      <a:endParaRPr lang="en-US" sz="2000" dirty="0"/>
                    </a:p>
                  </a:txBody>
                  <a:tcPr/>
                </a:tc>
                <a:tc>
                  <a:txBody>
                    <a:bodyPr/>
                    <a:lstStyle/>
                    <a:p>
                      <a:pPr algn="ctr"/>
                      <a:r>
                        <a:rPr lang="en-US" sz="2000" baseline="0" dirty="0" smtClean="0"/>
                        <a:t>1.0</a:t>
                      </a:r>
                      <a:endParaRPr lang="en-US" sz="2000" baseline="0" dirty="0"/>
                    </a:p>
                  </a:txBody>
                  <a:tcPr/>
                </a:tc>
                <a:tc>
                  <a:txBody>
                    <a:bodyPr/>
                    <a:lstStyle/>
                    <a:p>
                      <a:pPr algn="ctr"/>
                      <a:r>
                        <a:rPr lang="en-US" sz="2000" baseline="0" dirty="0" smtClean="0"/>
                        <a:t>1.0</a:t>
                      </a:r>
                      <a:endParaRPr lang="en-US" sz="2000" baseline="0" dirty="0"/>
                    </a:p>
                  </a:txBody>
                  <a:tcPr/>
                </a:tc>
                <a:tc>
                  <a:txBody>
                    <a:bodyPr/>
                    <a:lstStyle/>
                    <a:p>
                      <a:pPr algn="ctr"/>
                      <a:r>
                        <a:rPr lang="en-US" sz="2000" baseline="0" dirty="0" smtClean="0"/>
                        <a:t>1.6</a:t>
                      </a:r>
                      <a:endParaRPr lang="en-US" sz="2000" baseline="0" dirty="0"/>
                    </a:p>
                  </a:txBody>
                  <a:tcPr/>
                </a:tc>
                <a:tc>
                  <a:txBody>
                    <a:bodyPr/>
                    <a:lstStyle/>
                    <a:p>
                      <a:pPr algn="ctr"/>
                      <a:endParaRPr lang="en-US" sz="2000" baseline="0" dirty="0"/>
                    </a:p>
                  </a:txBody>
                  <a:tcPr/>
                </a:tc>
                <a:tc>
                  <a:txBody>
                    <a:bodyPr/>
                    <a:lstStyle/>
                    <a:p>
                      <a:pPr algn="ctr"/>
                      <a:r>
                        <a:rPr lang="en-US" sz="2000" i="0" baseline="0" dirty="0" smtClean="0"/>
                        <a:t>0.9</a:t>
                      </a:r>
                      <a:endParaRPr lang="en-US" sz="2000" i="0" baseline="0" dirty="0"/>
                    </a:p>
                  </a:txBody>
                  <a:tcPr/>
                </a:tc>
              </a:tr>
              <a:tr h="370840">
                <a:tc>
                  <a:txBody>
                    <a:bodyPr/>
                    <a:lstStyle/>
                    <a:p>
                      <a:pPr algn="l"/>
                      <a:r>
                        <a:rPr lang="en-US" sz="2000" dirty="0" smtClean="0"/>
                        <a:t>Sample Environment Staff / Instr.</a:t>
                      </a:r>
                      <a:endParaRPr lang="en-US" sz="2000" dirty="0"/>
                    </a:p>
                  </a:txBody>
                  <a:tcPr/>
                </a:tc>
                <a:tc>
                  <a:txBody>
                    <a:bodyPr/>
                    <a:lstStyle/>
                    <a:p>
                      <a:pPr algn="ctr"/>
                      <a:r>
                        <a:rPr lang="en-US" sz="2000" baseline="0" dirty="0" smtClean="0"/>
                        <a:t>0.9</a:t>
                      </a:r>
                      <a:endParaRPr lang="en-US" sz="2000" baseline="0" dirty="0"/>
                    </a:p>
                  </a:txBody>
                  <a:tcPr/>
                </a:tc>
                <a:tc>
                  <a:txBody>
                    <a:bodyPr/>
                    <a:lstStyle/>
                    <a:p>
                      <a:pPr algn="ctr"/>
                      <a:r>
                        <a:rPr lang="en-US" sz="2000" baseline="0" dirty="0" smtClean="0"/>
                        <a:t>0.5</a:t>
                      </a:r>
                      <a:endParaRPr lang="en-US" sz="2000" baseline="0" dirty="0"/>
                    </a:p>
                  </a:txBody>
                  <a:tcPr/>
                </a:tc>
                <a:tc>
                  <a:txBody>
                    <a:bodyPr/>
                    <a:lstStyle/>
                    <a:p>
                      <a:pPr algn="ctr"/>
                      <a:endParaRPr lang="en-US" sz="2000" baseline="0" dirty="0"/>
                    </a:p>
                  </a:txBody>
                  <a:tcPr/>
                </a:tc>
                <a:tc>
                  <a:txBody>
                    <a:bodyPr/>
                    <a:lstStyle/>
                    <a:p>
                      <a:pPr algn="ctr"/>
                      <a:r>
                        <a:rPr lang="en-US" sz="2000" baseline="0" dirty="0" smtClean="0"/>
                        <a:t>0.6</a:t>
                      </a:r>
                      <a:endParaRPr lang="en-US" sz="2000" baseline="0" dirty="0"/>
                    </a:p>
                  </a:txBody>
                  <a:tcPr/>
                </a:tc>
                <a:tc>
                  <a:txBody>
                    <a:bodyPr/>
                    <a:lstStyle/>
                    <a:p>
                      <a:pPr algn="ctr"/>
                      <a:r>
                        <a:rPr lang="en-US" sz="2000" i="0" baseline="0" dirty="0" smtClean="0"/>
                        <a:t>0.9</a:t>
                      </a:r>
                      <a:endParaRPr lang="en-US" sz="2000" i="0" baseline="0" dirty="0"/>
                    </a:p>
                  </a:txBody>
                  <a:tcPr/>
                </a:tc>
              </a:tr>
              <a:tr h="370840">
                <a:tc>
                  <a:txBody>
                    <a:bodyPr/>
                    <a:lstStyle/>
                    <a:p>
                      <a:pPr algn="l"/>
                      <a:r>
                        <a:rPr lang="en-US" sz="2000" dirty="0" smtClean="0"/>
                        <a:t>Other Tech.</a:t>
                      </a:r>
                      <a:r>
                        <a:rPr lang="en-US" sz="2000" baseline="0" dirty="0" smtClean="0"/>
                        <a:t> Support / Instrument</a:t>
                      </a:r>
                      <a:endParaRPr lang="en-US" sz="2000" dirty="0"/>
                    </a:p>
                  </a:txBody>
                  <a:tcPr/>
                </a:tc>
                <a:tc>
                  <a:txBody>
                    <a:bodyPr/>
                    <a:lstStyle/>
                    <a:p>
                      <a:pPr algn="ctr"/>
                      <a:r>
                        <a:rPr lang="en-US" sz="2000" baseline="0" dirty="0" smtClean="0"/>
                        <a:t>4.9</a:t>
                      </a:r>
                      <a:endParaRPr lang="en-US" sz="2000" baseline="0" dirty="0"/>
                    </a:p>
                  </a:txBody>
                  <a:tcPr/>
                </a:tc>
                <a:tc>
                  <a:txBody>
                    <a:bodyPr/>
                    <a:lstStyle/>
                    <a:p>
                      <a:pPr algn="ctr"/>
                      <a:r>
                        <a:rPr lang="en-US" sz="2000" baseline="0" dirty="0" smtClean="0"/>
                        <a:t>3.6</a:t>
                      </a:r>
                      <a:endParaRPr lang="en-US" sz="2000" baseline="0" dirty="0"/>
                    </a:p>
                  </a:txBody>
                  <a:tcPr/>
                </a:tc>
                <a:tc>
                  <a:txBody>
                    <a:bodyPr/>
                    <a:lstStyle/>
                    <a:p>
                      <a:pPr algn="ctr"/>
                      <a:r>
                        <a:rPr lang="en-US" sz="2000" baseline="0" dirty="0" smtClean="0"/>
                        <a:t>4.1</a:t>
                      </a:r>
                      <a:endParaRPr lang="en-US" sz="2000" baseline="0" dirty="0"/>
                    </a:p>
                  </a:txBody>
                  <a:tcPr/>
                </a:tc>
                <a:tc>
                  <a:txBody>
                    <a:bodyPr/>
                    <a:lstStyle/>
                    <a:p>
                      <a:pPr algn="ctr"/>
                      <a:r>
                        <a:rPr lang="en-US" sz="2000" baseline="0" dirty="0" smtClean="0"/>
                        <a:t>3.0</a:t>
                      </a:r>
                      <a:endParaRPr lang="en-US" sz="2000" baseline="0" dirty="0"/>
                    </a:p>
                  </a:txBody>
                  <a:tcPr/>
                </a:tc>
                <a:tc>
                  <a:txBody>
                    <a:bodyPr/>
                    <a:lstStyle/>
                    <a:p>
                      <a:pPr algn="ctr"/>
                      <a:r>
                        <a:rPr lang="en-US" sz="2000" i="0" baseline="0" dirty="0" smtClean="0"/>
                        <a:t>6.5</a:t>
                      </a:r>
                      <a:endParaRPr lang="en-US" sz="2000" i="0" baseline="0" dirty="0"/>
                    </a:p>
                  </a:txBody>
                  <a:tcPr/>
                </a:tc>
              </a:tr>
              <a:tr h="370840">
                <a:tc>
                  <a:txBody>
                    <a:bodyPr/>
                    <a:lstStyle/>
                    <a:p>
                      <a:pPr algn="l"/>
                      <a:r>
                        <a:rPr lang="en-US" sz="2000" b="1" dirty="0" smtClean="0"/>
                        <a:t>Total Staff / Instrument</a:t>
                      </a:r>
                      <a:endParaRPr lang="en-US" sz="2000" b="1" dirty="0"/>
                    </a:p>
                  </a:txBody>
                  <a:tcPr/>
                </a:tc>
                <a:tc>
                  <a:txBody>
                    <a:bodyPr/>
                    <a:lstStyle/>
                    <a:p>
                      <a:pPr algn="ctr"/>
                      <a:r>
                        <a:rPr lang="en-US" sz="2000" b="1" baseline="0" dirty="0" smtClean="0"/>
                        <a:t>9.5</a:t>
                      </a:r>
                      <a:endParaRPr lang="en-US" sz="2000" b="1" baseline="0" dirty="0"/>
                    </a:p>
                  </a:txBody>
                  <a:tcPr/>
                </a:tc>
                <a:tc>
                  <a:txBody>
                    <a:bodyPr/>
                    <a:lstStyle/>
                    <a:p>
                      <a:pPr algn="ctr"/>
                      <a:r>
                        <a:rPr lang="en-US" sz="2000" b="1" baseline="0" dirty="0" smtClean="0"/>
                        <a:t>7.2</a:t>
                      </a:r>
                      <a:endParaRPr lang="en-US" sz="2000" b="1" baseline="0" dirty="0"/>
                    </a:p>
                  </a:txBody>
                  <a:tcPr/>
                </a:tc>
                <a:tc>
                  <a:txBody>
                    <a:bodyPr/>
                    <a:lstStyle/>
                    <a:p>
                      <a:pPr algn="ctr"/>
                      <a:r>
                        <a:rPr lang="en-US" sz="2000" b="1" baseline="0" dirty="0" smtClean="0"/>
                        <a:t>9.0</a:t>
                      </a:r>
                      <a:endParaRPr lang="en-US" sz="2000" b="1" baseline="0" dirty="0"/>
                    </a:p>
                  </a:txBody>
                  <a:tcPr/>
                </a:tc>
                <a:tc>
                  <a:txBody>
                    <a:bodyPr/>
                    <a:lstStyle/>
                    <a:p>
                      <a:pPr algn="ctr"/>
                      <a:r>
                        <a:rPr lang="en-US" sz="2000" b="1" baseline="0" dirty="0" smtClean="0"/>
                        <a:t>5.9</a:t>
                      </a:r>
                      <a:endParaRPr lang="en-US" sz="2000" b="1" baseline="0" dirty="0"/>
                    </a:p>
                  </a:txBody>
                  <a:tcPr/>
                </a:tc>
                <a:tc>
                  <a:txBody>
                    <a:bodyPr/>
                    <a:lstStyle/>
                    <a:p>
                      <a:pPr algn="ctr"/>
                      <a:r>
                        <a:rPr lang="en-US" sz="2000" b="1" i="0" baseline="0" dirty="0" smtClean="0"/>
                        <a:t>10.8</a:t>
                      </a:r>
                      <a:endParaRPr lang="en-US" sz="2000" b="1" i="0" baseline="0" dirty="0"/>
                    </a:p>
                  </a:txBody>
                  <a:tcPr/>
                </a:tc>
              </a:tr>
              <a:tr h="370840">
                <a:tc>
                  <a:txBody>
                    <a:bodyPr/>
                    <a:lstStyle/>
                    <a:p>
                      <a:pPr algn="l"/>
                      <a:r>
                        <a:rPr lang="en-US" sz="2000" b="1" dirty="0" smtClean="0"/>
                        <a:t>Total Staff / Experiment</a:t>
                      </a:r>
                      <a:endParaRPr lang="en-US" sz="2000" b="1" dirty="0"/>
                    </a:p>
                  </a:txBody>
                  <a:tcPr/>
                </a:tc>
                <a:tc>
                  <a:txBody>
                    <a:bodyPr/>
                    <a:lstStyle/>
                    <a:p>
                      <a:pPr algn="ctr"/>
                      <a:r>
                        <a:rPr lang="en-US" sz="2000" b="1" baseline="0" dirty="0" smtClean="0"/>
                        <a:t>0.18</a:t>
                      </a:r>
                      <a:endParaRPr lang="en-US" sz="2000" b="1" baseline="0" dirty="0"/>
                    </a:p>
                  </a:txBody>
                  <a:tcPr/>
                </a:tc>
                <a:tc>
                  <a:txBody>
                    <a:bodyPr/>
                    <a:lstStyle/>
                    <a:p>
                      <a:pPr algn="ctr"/>
                      <a:r>
                        <a:rPr lang="en-US" sz="2000" b="1" baseline="0" dirty="0" smtClean="0"/>
                        <a:t>0.28</a:t>
                      </a:r>
                      <a:endParaRPr lang="en-US" sz="2000" b="1" baseline="0" dirty="0"/>
                    </a:p>
                  </a:txBody>
                  <a:tcPr/>
                </a:tc>
                <a:tc>
                  <a:txBody>
                    <a:bodyPr/>
                    <a:lstStyle/>
                    <a:p>
                      <a:pPr algn="ctr"/>
                      <a:r>
                        <a:rPr lang="en-US" sz="2000" b="1" baseline="0" dirty="0" smtClean="0"/>
                        <a:t>0.24</a:t>
                      </a:r>
                      <a:endParaRPr lang="en-US" sz="2000" b="1" baseline="0" dirty="0"/>
                    </a:p>
                  </a:txBody>
                  <a:tcPr/>
                </a:tc>
                <a:tc>
                  <a:txBody>
                    <a:bodyPr/>
                    <a:lstStyle/>
                    <a:p>
                      <a:pPr algn="ctr"/>
                      <a:r>
                        <a:rPr lang="en-US" sz="2000" b="1" baseline="0" dirty="0" smtClean="0"/>
                        <a:t>0.23</a:t>
                      </a:r>
                      <a:endParaRPr lang="en-US" sz="2000" b="1" baseline="0" dirty="0"/>
                    </a:p>
                  </a:txBody>
                  <a:tcPr/>
                </a:tc>
                <a:tc>
                  <a:txBody>
                    <a:bodyPr/>
                    <a:lstStyle/>
                    <a:p>
                      <a:pPr algn="ctr"/>
                      <a:r>
                        <a:rPr lang="en-US" sz="2000" b="1" i="0" baseline="0" dirty="0" smtClean="0"/>
                        <a:t>0.29</a:t>
                      </a:r>
                      <a:endParaRPr lang="en-US" sz="2000" b="1" i="0" baseline="0" dirty="0"/>
                    </a:p>
                  </a:txBody>
                  <a:tcPr/>
                </a:tc>
              </a:tr>
            </a:tbl>
          </a:graphicData>
        </a:graphic>
      </p:graphicFrame>
    </p:spTree>
    <p:extLst>
      <p:ext uri="{BB962C8B-B14F-4D97-AF65-F5344CB8AC3E}">
        <p14:creationId xmlns:p14="http://schemas.microsoft.com/office/powerpoint/2010/main" val="30238442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dirty="0" smtClean="0"/>
              <a:t>Comparison with Other Facilities: Recurrent Costs</a:t>
            </a:r>
            <a:endParaRPr lang="en-GB" sz="2400" noProof="0" dirty="0"/>
          </a:p>
        </p:txBody>
      </p:sp>
      <p:sp>
        <p:nvSpPr>
          <p:cNvPr id="4" name="Slide Number Placeholder 3"/>
          <p:cNvSpPr>
            <a:spLocks noGrp="1"/>
          </p:cNvSpPr>
          <p:nvPr>
            <p:ph type="sldNum" sz="quarter" idx="12"/>
          </p:nvPr>
        </p:nvSpPr>
        <p:spPr/>
        <p:txBody>
          <a:bodyPr/>
          <a:lstStyle/>
          <a:p>
            <a:fld id="{551115BC-487E-4422-894C-CB7CD3E79223}" type="slidenum">
              <a:rPr lang="en-GB" smtClean="0">
                <a:solidFill>
                  <a:prstClr val="black">
                    <a:tint val="75000"/>
                  </a:prstClr>
                </a:solidFill>
                <a:latin typeface="Calibri"/>
              </a:rPr>
              <a:pPr/>
              <a:t>101</a:t>
            </a:fld>
            <a:endParaRPr lang="en-GB">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dirty="0" smtClean="0">
                <a:solidFill>
                  <a:prstClr val="black">
                    <a:tint val="75000"/>
                  </a:prstClr>
                </a:solidFill>
                <a:latin typeface="Calibri"/>
              </a:rPr>
              <a:t>25/10/16</a:t>
            </a:r>
            <a:endParaRPr lang="sv-SE" dirty="0">
              <a:solidFill>
                <a:prstClr val="black">
                  <a:tint val="75000"/>
                </a:prstClr>
              </a:solidFill>
              <a:latin typeface="Calibri"/>
            </a:endParaRPr>
          </a:p>
        </p:txBody>
      </p:sp>
      <p:graphicFrame>
        <p:nvGraphicFramePr>
          <p:cNvPr id="8" name="Table 7"/>
          <p:cNvGraphicFramePr>
            <a:graphicFrameLocks noGrp="1"/>
          </p:cNvGraphicFramePr>
          <p:nvPr>
            <p:extLst>
              <p:ext uri="{D42A27DB-BD31-4B8C-83A1-F6EECF244321}">
                <p14:modId xmlns:p14="http://schemas.microsoft.com/office/powerpoint/2010/main" val="2441263255"/>
              </p:ext>
            </p:extLst>
          </p:nvPr>
        </p:nvGraphicFramePr>
        <p:xfrm>
          <a:off x="324045" y="1665189"/>
          <a:ext cx="8496366" cy="3144520"/>
        </p:xfrm>
        <a:graphic>
          <a:graphicData uri="http://schemas.openxmlformats.org/drawingml/2006/table">
            <a:tbl>
              <a:tblPr firstRow="1" bandRow="1">
                <a:tableStyleId>{5C22544A-7EE6-4342-B048-85BDC9FD1C3A}</a:tableStyleId>
              </a:tblPr>
              <a:tblGrid>
                <a:gridCol w="4231022"/>
                <a:gridCol w="897466"/>
                <a:gridCol w="914400"/>
                <a:gridCol w="863600"/>
                <a:gridCol w="829734"/>
                <a:gridCol w="760144"/>
              </a:tblGrid>
              <a:tr h="370840">
                <a:tc>
                  <a:txBody>
                    <a:bodyPr/>
                    <a:lstStyle/>
                    <a:p>
                      <a:pPr algn="l"/>
                      <a:endParaRPr lang="en-US" sz="1800" dirty="0"/>
                    </a:p>
                  </a:txBody>
                  <a:tcPr/>
                </a:tc>
                <a:tc>
                  <a:txBody>
                    <a:bodyPr/>
                    <a:lstStyle/>
                    <a:p>
                      <a:pPr algn="ctr"/>
                      <a:r>
                        <a:rPr lang="en-US" sz="1800" dirty="0" smtClean="0"/>
                        <a:t>ESS</a:t>
                      </a:r>
                      <a:endParaRPr lang="en-US" sz="1800" baseline="30000" dirty="0"/>
                    </a:p>
                  </a:txBody>
                  <a:tcPr/>
                </a:tc>
                <a:tc>
                  <a:txBody>
                    <a:bodyPr/>
                    <a:lstStyle/>
                    <a:p>
                      <a:pPr algn="ctr"/>
                      <a:r>
                        <a:rPr lang="en-US" sz="1800" dirty="0" smtClean="0"/>
                        <a:t>ILL</a:t>
                      </a:r>
                      <a:endParaRPr lang="en-US" sz="1800" baseline="30000" dirty="0"/>
                    </a:p>
                  </a:txBody>
                  <a:tcPr/>
                </a:tc>
                <a:tc>
                  <a:txBody>
                    <a:bodyPr/>
                    <a:lstStyle/>
                    <a:p>
                      <a:pPr algn="ctr"/>
                      <a:r>
                        <a:rPr lang="en-US" sz="1800" dirty="0" smtClean="0"/>
                        <a:t>ESRF</a:t>
                      </a:r>
                      <a:endParaRPr lang="en-US" sz="1800" baseline="30000" dirty="0"/>
                    </a:p>
                  </a:txBody>
                  <a:tcPr/>
                </a:tc>
                <a:tc>
                  <a:txBody>
                    <a:bodyPr/>
                    <a:lstStyle/>
                    <a:p>
                      <a:pPr algn="ctr"/>
                      <a:r>
                        <a:rPr lang="en-US" sz="1800" dirty="0" smtClean="0"/>
                        <a:t>ISIS</a:t>
                      </a:r>
                      <a:endParaRPr lang="en-US" sz="1800" baseline="30000" dirty="0"/>
                    </a:p>
                  </a:txBody>
                  <a:tcPr/>
                </a:tc>
                <a:tc>
                  <a:txBody>
                    <a:bodyPr/>
                    <a:lstStyle/>
                    <a:p>
                      <a:pPr algn="ctr"/>
                      <a:r>
                        <a:rPr lang="en-US" sz="1800" dirty="0" smtClean="0"/>
                        <a:t>SNS</a:t>
                      </a:r>
                      <a:endParaRPr lang="en-US" sz="1800" baseline="30000" dirty="0"/>
                    </a:p>
                  </a:txBody>
                  <a:tcPr/>
                </a:tc>
              </a:tr>
              <a:tr h="370840">
                <a:tc>
                  <a:txBody>
                    <a:bodyPr/>
                    <a:lstStyle/>
                    <a:p>
                      <a:pPr algn="l"/>
                      <a:r>
                        <a:rPr lang="en-US" sz="2000" dirty="0" smtClean="0"/>
                        <a:t>Instruments (incl. CRGs/3)</a:t>
                      </a:r>
                      <a:endParaRPr lang="en-US" sz="2000" dirty="0"/>
                    </a:p>
                  </a:txBody>
                  <a:tcPr/>
                </a:tc>
                <a:tc>
                  <a:txBody>
                    <a:bodyPr/>
                    <a:lstStyle/>
                    <a:p>
                      <a:pPr algn="r"/>
                      <a:r>
                        <a:rPr lang="en-US" sz="2000" dirty="0" smtClean="0"/>
                        <a:t>22</a:t>
                      </a:r>
                      <a:endParaRPr lang="en-US" sz="2000" dirty="0"/>
                    </a:p>
                  </a:txBody>
                  <a:tcPr/>
                </a:tc>
                <a:tc>
                  <a:txBody>
                    <a:bodyPr/>
                    <a:lstStyle/>
                    <a:p>
                      <a:pPr algn="r"/>
                      <a:r>
                        <a:rPr lang="en-US" sz="2000" dirty="0" smtClean="0"/>
                        <a:t>31</a:t>
                      </a:r>
                      <a:endParaRPr lang="en-US" sz="2000" baseline="30000" dirty="0"/>
                    </a:p>
                  </a:txBody>
                  <a:tcPr/>
                </a:tc>
                <a:tc>
                  <a:txBody>
                    <a:bodyPr/>
                    <a:lstStyle/>
                    <a:p>
                      <a:pPr algn="r"/>
                      <a:r>
                        <a:rPr lang="en-US" sz="2000" dirty="0" smtClean="0"/>
                        <a:t>35.6</a:t>
                      </a:r>
                      <a:endParaRPr lang="en-US" sz="2000" dirty="0"/>
                    </a:p>
                  </a:txBody>
                  <a:tcPr/>
                </a:tc>
                <a:tc>
                  <a:txBody>
                    <a:bodyPr/>
                    <a:lstStyle/>
                    <a:p>
                      <a:pPr algn="r"/>
                      <a:r>
                        <a:rPr lang="en-US" sz="2000" dirty="0" smtClean="0"/>
                        <a:t>30</a:t>
                      </a:r>
                      <a:endParaRPr lang="en-US" sz="2000" dirty="0"/>
                    </a:p>
                  </a:txBody>
                  <a:tcPr/>
                </a:tc>
                <a:tc>
                  <a:txBody>
                    <a:bodyPr/>
                    <a:lstStyle/>
                    <a:p>
                      <a:pPr algn="r"/>
                      <a:r>
                        <a:rPr lang="en-US" sz="2000" dirty="0" smtClean="0"/>
                        <a:t>18.3</a:t>
                      </a:r>
                      <a:endParaRPr lang="en-US" sz="2000" dirty="0"/>
                    </a:p>
                  </a:txBody>
                  <a:tcPr/>
                </a:tc>
              </a:tr>
              <a:tr h="370840">
                <a:tc>
                  <a:txBody>
                    <a:bodyPr/>
                    <a:lstStyle/>
                    <a:p>
                      <a:pPr algn="l"/>
                      <a:r>
                        <a:rPr lang="en-US" sz="2000" dirty="0" smtClean="0"/>
                        <a:t>Out</a:t>
                      </a:r>
                      <a:r>
                        <a:rPr lang="en-US" sz="2000" baseline="0" dirty="0" smtClean="0"/>
                        <a:t> of hours support (k€)</a:t>
                      </a:r>
                      <a:endParaRPr lang="en-US" sz="2000" dirty="0"/>
                    </a:p>
                  </a:txBody>
                  <a:tcPr/>
                </a:tc>
                <a:tc>
                  <a:txBody>
                    <a:bodyPr/>
                    <a:lstStyle/>
                    <a:p>
                      <a:pPr algn="r"/>
                      <a:r>
                        <a:rPr lang="en-US" sz="2000" dirty="0" smtClean="0"/>
                        <a:t>752</a:t>
                      </a:r>
                      <a:endParaRPr lang="en-US" sz="2000" dirty="0"/>
                    </a:p>
                  </a:txBody>
                  <a:tcPr/>
                </a:tc>
                <a:tc>
                  <a:txBody>
                    <a:bodyPr/>
                    <a:lstStyle/>
                    <a:p>
                      <a:pPr algn="r"/>
                      <a:r>
                        <a:rPr lang="en-US" sz="2000" dirty="0" smtClean="0"/>
                        <a:t>500</a:t>
                      </a:r>
                      <a:endParaRPr lang="en-US" sz="2000" dirty="0"/>
                    </a:p>
                  </a:txBody>
                  <a:tcPr/>
                </a:tc>
                <a:tc>
                  <a:txBody>
                    <a:bodyPr/>
                    <a:lstStyle/>
                    <a:p>
                      <a:pPr algn="r"/>
                      <a:r>
                        <a:rPr lang="en-US" sz="2000" dirty="0" smtClean="0"/>
                        <a:t>650</a:t>
                      </a:r>
                      <a:endParaRPr lang="en-US" sz="2000" dirty="0"/>
                    </a:p>
                  </a:txBody>
                  <a:tcPr/>
                </a:tc>
                <a:tc>
                  <a:txBody>
                    <a:bodyPr/>
                    <a:lstStyle/>
                    <a:p>
                      <a:pPr algn="r"/>
                      <a:endParaRPr lang="en-US" sz="2000" dirty="0"/>
                    </a:p>
                  </a:txBody>
                  <a:tcPr/>
                </a:tc>
                <a:tc>
                  <a:txBody>
                    <a:bodyPr/>
                    <a:lstStyle/>
                    <a:p>
                      <a:pPr algn="r"/>
                      <a:endParaRPr lang="en-US" sz="2000" dirty="0"/>
                    </a:p>
                  </a:txBody>
                  <a:tcPr/>
                </a:tc>
              </a:tr>
              <a:tr h="370840">
                <a:tc>
                  <a:txBody>
                    <a:bodyPr/>
                    <a:lstStyle/>
                    <a:p>
                      <a:pPr algn="l"/>
                      <a:r>
                        <a:rPr lang="en-US" sz="2000" dirty="0" smtClean="0"/>
                        <a:t>          per instrument </a:t>
                      </a:r>
                      <a:r>
                        <a:rPr lang="en-US" sz="2000" baseline="0" dirty="0" smtClean="0"/>
                        <a:t>(k€)</a:t>
                      </a:r>
                      <a:endParaRPr lang="en-US" sz="2000" dirty="0"/>
                    </a:p>
                  </a:txBody>
                  <a:tcPr/>
                </a:tc>
                <a:tc>
                  <a:txBody>
                    <a:bodyPr/>
                    <a:lstStyle/>
                    <a:p>
                      <a:pPr algn="r"/>
                      <a:r>
                        <a:rPr lang="en-US" sz="2000" dirty="0" smtClean="0"/>
                        <a:t>34</a:t>
                      </a:r>
                      <a:endParaRPr lang="en-US" sz="2000" dirty="0"/>
                    </a:p>
                  </a:txBody>
                  <a:tcPr/>
                </a:tc>
                <a:tc>
                  <a:txBody>
                    <a:bodyPr/>
                    <a:lstStyle/>
                    <a:p>
                      <a:pPr algn="r"/>
                      <a:r>
                        <a:rPr lang="en-US" sz="2000" dirty="0" smtClean="0"/>
                        <a:t>16</a:t>
                      </a:r>
                      <a:endParaRPr lang="en-US" sz="2000" dirty="0"/>
                    </a:p>
                  </a:txBody>
                  <a:tcPr/>
                </a:tc>
                <a:tc>
                  <a:txBody>
                    <a:bodyPr/>
                    <a:lstStyle/>
                    <a:p>
                      <a:pPr algn="r"/>
                      <a:r>
                        <a:rPr lang="en-US" sz="2000" dirty="0" smtClean="0"/>
                        <a:t>18</a:t>
                      </a:r>
                      <a:endParaRPr lang="en-US" sz="2000" dirty="0"/>
                    </a:p>
                  </a:txBody>
                  <a:tcPr/>
                </a:tc>
                <a:tc>
                  <a:txBody>
                    <a:bodyPr/>
                    <a:lstStyle/>
                    <a:p>
                      <a:pPr algn="r"/>
                      <a:endParaRPr lang="en-US" sz="2000" dirty="0"/>
                    </a:p>
                  </a:txBody>
                  <a:tcPr/>
                </a:tc>
                <a:tc>
                  <a:txBody>
                    <a:bodyPr/>
                    <a:lstStyle/>
                    <a:p>
                      <a:pPr algn="r"/>
                      <a:endParaRPr lang="en-US" sz="2000" dirty="0"/>
                    </a:p>
                  </a:txBody>
                  <a:tcPr/>
                </a:tc>
              </a:tr>
              <a:tr h="370840">
                <a:tc>
                  <a:txBody>
                    <a:bodyPr/>
                    <a:lstStyle/>
                    <a:p>
                      <a:pPr algn="l"/>
                      <a:r>
                        <a:rPr lang="en-US" sz="2000" dirty="0" smtClean="0"/>
                        <a:t>“group budget” per instrument </a:t>
                      </a:r>
                      <a:r>
                        <a:rPr lang="en-US" sz="2000" baseline="0" dirty="0" smtClean="0"/>
                        <a:t>(k€)</a:t>
                      </a:r>
                      <a:endParaRPr lang="en-US" sz="2000" dirty="0"/>
                    </a:p>
                  </a:txBody>
                  <a:tcPr/>
                </a:tc>
                <a:tc>
                  <a:txBody>
                    <a:bodyPr/>
                    <a:lstStyle/>
                    <a:p>
                      <a:pPr algn="r"/>
                      <a:r>
                        <a:rPr lang="en-US" sz="2000" dirty="0" smtClean="0"/>
                        <a:t>42</a:t>
                      </a:r>
                      <a:endParaRPr lang="en-US" sz="2000" dirty="0"/>
                    </a:p>
                  </a:txBody>
                  <a:tcPr/>
                </a:tc>
                <a:tc>
                  <a:txBody>
                    <a:bodyPr/>
                    <a:lstStyle/>
                    <a:p>
                      <a:pPr algn="r"/>
                      <a:r>
                        <a:rPr lang="en-US" sz="2000" dirty="0" smtClean="0"/>
                        <a:t>43</a:t>
                      </a:r>
                      <a:endParaRPr lang="en-US" sz="2000" dirty="0"/>
                    </a:p>
                  </a:txBody>
                  <a:tcPr/>
                </a:tc>
                <a:tc>
                  <a:txBody>
                    <a:bodyPr/>
                    <a:lstStyle/>
                    <a:p>
                      <a:pPr algn="r"/>
                      <a:endParaRPr lang="en-US" sz="2000" dirty="0"/>
                    </a:p>
                  </a:txBody>
                  <a:tcPr/>
                </a:tc>
                <a:tc>
                  <a:txBody>
                    <a:bodyPr/>
                    <a:lstStyle/>
                    <a:p>
                      <a:pPr algn="r"/>
                      <a:r>
                        <a:rPr lang="en-US" sz="2000" dirty="0" smtClean="0"/>
                        <a:t>43</a:t>
                      </a:r>
                    </a:p>
                  </a:txBody>
                  <a:tcPr/>
                </a:tc>
                <a:tc>
                  <a:txBody>
                    <a:bodyPr/>
                    <a:lstStyle/>
                    <a:p>
                      <a:pPr algn="r"/>
                      <a:endParaRPr lang="en-US" sz="2000" dirty="0"/>
                    </a:p>
                  </a:txBody>
                  <a:tcPr/>
                </a:tc>
              </a:tr>
              <a:tr h="370840">
                <a:tc>
                  <a:txBody>
                    <a:bodyPr/>
                    <a:lstStyle/>
                    <a:p>
                      <a:pPr algn="l"/>
                      <a:r>
                        <a:rPr lang="en-US" sz="2000" dirty="0" smtClean="0"/>
                        <a:t>Division-level budget </a:t>
                      </a:r>
                      <a:r>
                        <a:rPr lang="en-US" sz="2000" baseline="0" dirty="0" smtClean="0"/>
                        <a:t>(k€)</a:t>
                      </a:r>
                      <a:endParaRPr lang="en-US" sz="2000" dirty="0"/>
                    </a:p>
                  </a:txBody>
                  <a:tcPr/>
                </a:tc>
                <a:tc>
                  <a:txBody>
                    <a:bodyPr/>
                    <a:lstStyle/>
                    <a:p>
                      <a:pPr algn="r"/>
                      <a:r>
                        <a:rPr lang="en-US" sz="2000" dirty="0" smtClean="0"/>
                        <a:t>60</a:t>
                      </a:r>
                      <a:endParaRPr lang="en-US" sz="2000" dirty="0"/>
                    </a:p>
                  </a:txBody>
                  <a:tcPr/>
                </a:tc>
                <a:tc>
                  <a:txBody>
                    <a:bodyPr/>
                    <a:lstStyle/>
                    <a:p>
                      <a:pPr algn="r"/>
                      <a:endParaRPr lang="en-US" sz="2000" baseline="30000" dirty="0"/>
                    </a:p>
                  </a:txBody>
                  <a:tcPr/>
                </a:tc>
                <a:tc>
                  <a:txBody>
                    <a:bodyPr/>
                    <a:lstStyle/>
                    <a:p>
                      <a:pPr algn="r"/>
                      <a:endParaRPr lang="en-US" sz="2000" dirty="0"/>
                    </a:p>
                  </a:txBody>
                  <a:tcPr/>
                </a:tc>
                <a:tc>
                  <a:txBody>
                    <a:bodyPr/>
                    <a:lstStyle/>
                    <a:p>
                      <a:pPr algn="r"/>
                      <a:endParaRPr lang="en-US" sz="2000" dirty="0"/>
                    </a:p>
                  </a:txBody>
                  <a:tcPr/>
                </a:tc>
                <a:tc>
                  <a:txBody>
                    <a:bodyPr/>
                    <a:lstStyle/>
                    <a:p>
                      <a:pPr algn="r"/>
                      <a:endParaRPr lang="en-US" sz="2000" dirty="0"/>
                    </a:p>
                  </a:txBody>
                  <a:tcPr/>
                </a:tc>
              </a:tr>
              <a:tr h="370840">
                <a:tc>
                  <a:txBody>
                    <a:bodyPr/>
                    <a:lstStyle/>
                    <a:p>
                      <a:pPr algn="l"/>
                      <a:r>
                        <a:rPr lang="en-US" sz="2000" baseline="0" dirty="0" smtClean="0"/>
                        <a:t>Instrument-specific spares (k€)</a:t>
                      </a:r>
                      <a:endParaRPr lang="en-US" sz="2000" baseline="30000" dirty="0"/>
                    </a:p>
                  </a:txBody>
                  <a:tcPr/>
                </a:tc>
                <a:tc>
                  <a:txBody>
                    <a:bodyPr/>
                    <a:lstStyle/>
                    <a:p>
                      <a:pPr algn="r"/>
                      <a:r>
                        <a:rPr lang="en-US" sz="2000" baseline="0" dirty="0" smtClean="0"/>
                        <a:t>3,960</a:t>
                      </a:r>
                      <a:endParaRPr lang="en-US" sz="2000" baseline="0" dirty="0"/>
                    </a:p>
                  </a:txBody>
                  <a:tcPr/>
                </a:tc>
                <a:tc>
                  <a:txBody>
                    <a:bodyPr/>
                    <a:lstStyle/>
                    <a:p>
                      <a:pPr algn="r"/>
                      <a:endParaRPr lang="en-US" sz="2000" baseline="0" dirty="0"/>
                    </a:p>
                  </a:txBody>
                  <a:tcPr/>
                </a:tc>
                <a:tc>
                  <a:txBody>
                    <a:bodyPr/>
                    <a:lstStyle/>
                    <a:p>
                      <a:pPr algn="r"/>
                      <a:endParaRPr lang="en-US" sz="2000" baseline="0" dirty="0"/>
                    </a:p>
                  </a:txBody>
                  <a:tcPr/>
                </a:tc>
                <a:tc>
                  <a:txBody>
                    <a:bodyPr/>
                    <a:lstStyle/>
                    <a:p>
                      <a:pPr algn="r"/>
                      <a:endParaRPr lang="en-US" sz="2000" baseline="0" dirty="0"/>
                    </a:p>
                  </a:txBody>
                  <a:tcPr/>
                </a:tc>
                <a:tc>
                  <a:txBody>
                    <a:bodyPr/>
                    <a:lstStyle/>
                    <a:p>
                      <a:pPr algn="r"/>
                      <a:endParaRPr lang="en-US" sz="2000" baseline="0" dirty="0"/>
                    </a:p>
                  </a:txBody>
                  <a:tcPr/>
                </a:tc>
              </a:tr>
              <a:tr h="370840">
                <a:tc>
                  <a:txBody>
                    <a:bodyPr/>
                    <a:lstStyle/>
                    <a:p>
                      <a:pPr algn="l"/>
                      <a:r>
                        <a:rPr lang="en-US" sz="2000" dirty="0" smtClean="0"/>
                        <a:t>Emergency spares &amp; consumables </a:t>
                      </a:r>
                      <a:r>
                        <a:rPr lang="en-US" sz="2000" baseline="0" dirty="0" smtClean="0"/>
                        <a:t>(k€)</a:t>
                      </a:r>
                      <a:endParaRPr lang="en-US" sz="2000" dirty="0"/>
                    </a:p>
                  </a:txBody>
                  <a:tcPr/>
                </a:tc>
                <a:tc>
                  <a:txBody>
                    <a:bodyPr/>
                    <a:lstStyle/>
                    <a:p>
                      <a:pPr algn="r"/>
                      <a:r>
                        <a:rPr lang="en-US" sz="2000" dirty="0" smtClean="0"/>
                        <a:t>90</a:t>
                      </a:r>
                      <a:endParaRPr lang="en-US" sz="2000" baseline="30000" dirty="0"/>
                    </a:p>
                  </a:txBody>
                  <a:tcPr/>
                </a:tc>
                <a:tc>
                  <a:txBody>
                    <a:bodyPr/>
                    <a:lstStyle/>
                    <a:p>
                      <a:pPr algn="r"/>
                      <a:endParaRPr lang="en-US" sz="2000" dirty="0"/>
                    </a:p>
                  </a:txBody>
                  <a:tcPr/>
                </a:tc>
                <a:tc>
                  <a:txBody>
                    <a:bodyPr/>
                    <a:lstStyle/>
                    <a:p>
                      <a:pPr algn="r"/>
                      <a:endParaRPr lang="en-US" sz="2000" dirty="0"/>
                    </a:p>
                  </a:txBody>
                  <a:tcPr/>
                </a:tc>
                <a:tc>
                  <a:txBody>
                    <a:bodyPr/>
                    <a:lstStyle/>
                    <a:p>
                      <a:pPr algn="r"/>
                      <a:endParaRPr lang="en-US" sz="2000" dirty="0"/>
                    </a:p>
                  </a:txBody>
                  <a:tcPr/>
                </a:tc>
                <a:tc>
                  <a:txBody>
                    <a:bodyPr/>
                    <a:lstStyle/>
                    <a:p>
                      <a:pPr algn="r"/>
                      <a:endParaRPr lang="en-US" sz="2000" dirty="0"/>
                    </a:p>
                  </a:txBody>
                  <a:tcPr/>
                </a:tc>
              </a:tr>
            </a:tbl>
          </a:graphicData>
        </a:graphic>
      </p:graphicFrame>
      <p:sp>
        <p:nvSpPr>
          <p:cNvPr id="11" name="Footer Placeholder 4"/>
          <p:cNvSpPr>
            <a:spLocks noGrp="1"/>
          </p:cNvSpPr>
          <p:nvPr>
            <p:ph type="ftr" sz="quarter" idx="11"/>
          </p:nvPr>
        </p:nvSpPr>
        <p:spPr>
          <a:xfrm>
            <a:off x="1187624" y="6309320"/>
            <a:ext cx="7056784" cy="365125"/>
          </a:xfrm>
        </p:spPr>
        <p:txBody>
          <a:bodyPr/>
          <a:lstStyle/>
          <a:p>
            <a:pPr algn="l"/>
            <a:r>
              <a:rPr lang="sv-SE" dirty="0" err="1" smtClean="0">
                <a:latin typeface="Calibri"/>
              </a:rPr>
              <a:t>Recurrent</a:t>
            </a:r>
            <a:r>
              <a:rPr lang="sv-SE" dirty="0" smtClean="0">
                <a:latin typeface="Calibri"/>
              </a:rPr>
              <a:t> </a:t>
            </a:r>
            <a:r>
              <a:rPr lang="sv-SE" dirty="0" err="1" smtClean="0">
                <a:latin typeface="Calibri"/>
              </a:rPr>
              <a:t>Costs</a:t>
            </a:r>
            <a:r>
              <a:rPr lang="sv-SE" dirty="0" smtClean="0">
                <a:latin typeface="Calibri"/>
              </a:rPr>
              <a:t> </a:t>
            </a:r>
            <a:r>
              <a:rPr lang="sv-SE" dirty="0" err="1" smtClean="0">
                <a:latin typeface="Calibri"/>
              </a:rPr>
              <a:t>Comparison</a:t>
            </a:r>
            <a:r>
              <a:rPr lang="sv-SE" dirty="0" smtClean="0">
                <a:latin typeface="Calibri"/>
              </a:rPr>
              <a:t> </a:t>
            </a:r>
            <a:r>
              <a:rPr lang="sv-SE" sz="1000" dirty="0" smtClean="0">
                <a:latin typeface="Calibri"/>
              </a:rPr>
              <a:t>Ken Andersen </a:t>
            </a:r>
            <a:r>
              <a:rPr lang="sv-SE" sz="1000" dirty="0" err="1" smtClean="0">
                <a:latin typeface="Calibri"/>
              </a:rPr>
              <a:t>October</a:t>
            </a:r>
            <a:r>
              <a:rPr lang="sv-SE" sz="1000" dirty="0" smtClean="0">
                <a:latin typeface="Calibri"/>
              </a:rPr>
              <a:t> 2016 ESS Operations </a:t>
            </a:r>
            <a:r>
              <a:rPr lang="sv-SE" sz="1000" dirty="0" err="1" smtClean="0">
                <a:latin typeface="Calibri"/>
              </a:rPr>
              <a:t>Cost</a:t>
            </a:r>
            <a:r>
              <a:rPr lang="sv-SE" sz="1000" dirty="0" smtClean="0">
                <a:latin typeface="Calibri"/>
              </a:rPr>
              <a:t> Review</a:t>
            </a:r>
            <a:endParaRPr lang="sv-SE" sz="1000" dirty="0">
              <a:latin typeface="Calibri"/>
            </a:endParaRPr>
          </a:p>
        </p:txBody>
      </p:sp>
    </p:spTree>
    <p:extLst>
      <p:ext uri="{BB962C8B-B14F-4D97-AF65-F5344CB8AC3E}">
        <p14:creationId xmlns:p14="http://schemas.microsoft.com/office/powerpoint/2010/main" val="27283069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1D37BB07-EDFC-D243-BB7C-1FD40E044A92}" type="slidenum">
              <a:rPr lang="en-US">
                <a:latin typeface="Calibri"/>
              </a:rPr>
              <a:pPr/>
              <a:t>102</a:t>
            </a:fld>
            <a:endParaRPr lang="en-US">
              <a:latin typeface="Calibri"/>
            </a:endParaRPr>
          </a:p>
        </p:txBody>
      </p:sp>
      <p:sp>
        <p:nvSpPr>
          <p:cNvPr id="45057"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a:solidFill>
                <a:srgbClr val="000000"/>
              </a:solidFill>
              <a:latin typeface="Calibri"/>
              <a:ea typeface="ヒラギノ角ゴ ProN W3"/>
              <a:cs typeface="ヒラギノ角ゴ ProN W3"/>
            </a:endParaRP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45059" name="Line 3"/>
          <p:cNvSpPr>
            <a:spLocks noChangeShapeType="1"/>
          </p:cNvSpPr>
          <p:nvPr/>
        </p:nvSpPr>
        <p:spPr bwMode="auto">
          <a:xfrm>
            <a:off x="-325438"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solidFill>
                <a:srgbClr val="000000"/>
              </a:solidFill>
              <a:latin typeface="Calibri"/>
              <a:ea typeface="ヒラギノ角ゴ ProN W3"/>
              <a:cs typeface="ヒラギノ角ゴ ProN W3"/>
            </a:endParaRPr>
          </a:p>
        </p:txBody>
      </p:sp>
      <p:sp>
        <p:nvSpPr>
          <p:cNvPr id="45061" name="Rectangle 5"/>
          <p:cNvSpPr>
            <a:spLocks noGrp="1" noChangeArrowheads="1"/>
          </p:cNvSpPr>
          <p:nvPr>
            <p:ph type="title"/>
          </p:nvPr>
        </p:nvSpPr>
        <p:spPr>
          <a:xfrm>
            <a:off x="457200" y="186414"/>
            <a:ext cx="8229600" cy="1106833"/>
          </a:xfrm>
          <a:ln/>
        </p:spPr>
        <p:txBody>
          <a:bodyPr lIns="38100" tIns="38100" rIns="38100" bIns="38100"/>
          <a:lstStyle/>
          <a:p>
            <a:r>
              <a:rPr lang="en-US" sz="3000" dirty="0" smtClean="0"/>
              <a:t>Accomplishments 2016 </a:t>
            </a:r>
            <a:br>
              <a:rPr lang="en-US" sz="3000" dirty="0" smtClean="0"/>
            </a:br>
            <a:r>
              <a:rPr lang="en-US" sz="3000" dirty="0" smtClean="0"/>
              <a:t>Next Steps in 2017</a:t>
            </a:r>
            <a:endParaRPr lang="en-US" sz="3000" dirty="0"/>
          </a:p>
        </p:txBody>
      </p:sp>
      <p:sp>
        <p:nvSpPr>
          <p:cNvPr id="45062" name="Rectangle 6"/>
          <p:cNvSpPr>
            <a:spLocks noGrp="1" noChangeArrowheads="1"/>
          </p:cNvSpPr>
          <p:nvPr>
            <p:ph type="body" idx="1"/>
          </p:nvPr>
        </p:nvSpPr>
        <p:spPr>
          <a:xfrm>
            <a:off x="15117" y="1593421"/>
            <a:ext cx="9144001" cy="5128054"/>
          </a:xfrm>
          <a:ln/>
        </p:spPr>
        <p:txBody>
          <a:bodyPr lIns="38100" tIns="38100" rIns="38100" bIns="38100"/>
          <a:lstStyle/>
          <a:p>
            <a:pPr marL="304800" indent="-306000">
              <a:lnSpc>
                <a:spcPct val="100000"/>
              </a:lnSpc>
              <a:spcBef>
                <a:spcPts val="0"/>
              </a:spcBef>
              <a:spcAft>
                <a:spcPts val="600"/>
              </a:spcAft>
              <a:buFont typeface="Arial" charset="0"/>
              <a:buChar char="•"/>
            </a:pPr>
            <a:r>
              <a:rPr lang="en-US" sz="2200" b="1" dirty="0" smtClean="0">
                <a:solidFill>
                  <a:srgbClr val="000000"/>
                </a:solidFill>
              </a:rPr>
              <a:t>Core team </a:t>
            </a:r>
            <a:r>
              <a:rPr lang="en-US" sz="2200" dirty="0" smtClean="0">
                <a:solidFill>
                  <a:srgbClr val="000000"/>
                </a:solidFill>
              </a:rPr>
              <a:t>helps instr. teams through TG2; </a:t>
            </a:r>
            <a:r>
              <a:rPr lang="en-US" sz="2200" b="1" dirty="0" smtClean="0">
                <a:solidFill>
                  <a:srgbClr val="000000"/>
                </a:solidFill>
              </a:rPr>
              <a:t>covers </a:t>
            </a:r>
            <a:r>
              <a:rPr lang="en-US" sz="2200" dirty="0" smtClean="0">
                <a:solidFill>
                  <a:srgbClr val="000000"/>
                </a:solidFill>
              </a:rPr>
              <a:t>ESS</a:t>
            </a:r>
            <a:r>
              <a:rPr lang="en-US" sz="2200" b="1" dirty="0" smtClean="0">
                <a:solidFill>
                  <a:srgbClr val="000000"/>
                </a:solidFill>
              </a:rPr>
              <a:t> interfaces </a:t>
            </a:r>
            <a:r>
              <a:rPr lang="en-US" sz="2200" dirty="0" smtClean="0">
                <a:solidFill>
                  <a:srgbClr val="000000"/>
                </a:solidFill>
              </a:rPr>
              <a:t>and</a:t>
            </a:r>
            <a:r>
              <a:rPr lang="en-US" sz="2200" b="1" dirty="0" smtClean="0">
                <a:solidFill>
                  <a:srgbClr val="000000"/>
                </a:solidFill>
              </a:rPr>
              <a:t> in-kind</a:t>
            </a:r>
            <a:r>
              <a:rPr lang="en-US" sz="2200" dirty="0" smtClean="0">
                <a:solidFill>
                  <a:srgbClr val="000000"/>
                </a:solidFill>
              </a:rPr>
              <a:t>.</a:t>
            </a:r>
          </a:p>
          <a:p>
            <a:pPr marL="304800" indent="-306000">
              <a:lnSpc>
                <a:spcPct val="100000"/>
              </a:lnSpc>
              <a:spcBef>
                <a:spcPts val="0"/>
              </a:spcBef>
              <a:spcAft>
                <a:spcPts val="600"/>
              </a:spcAft>
              <a:buFont typeface="Arial" charset="0"/>
              <a:buChar char="•"/>
            </a:pPr>
            <a:r>
              <a:rPr lang="en-US" sz="2200" dirty="0" smtClean="0">
                <a:solidFill>
                  <a:srgbClr val="000000"/>
                </a:solidFill>
              </a:rPr>
              <a:t>Initial </a:t>
            </a:r>
            <a:r>
              <a:rPr lang="en-US" sz="2200" b="1" dirty="0" smtClean="0">
                <a:solidFill>
                  <a:srgbClr val="000000"/>
                </a:solidFill>
              </a:rPr>
              <a:t>sample </a:t>
            </a:r>
            <a:r>
              <a:rPr lang="en-US" sz="2200" b="1" dirty="0">
                <a:solidFill>
                  <a:srgbClr val="000000"/>
                </a:solidFill>
              </a:rPr>
              <a:t>environment suite </a:t>
            </a:r>
            <a:r>
              <a:rPr lang="en-US" sz="2200" b="1" dirty="0" smtClean="0">
                <a:solidFill>
                  <a:srgbClr val="000000"/>
                </a:solidFill>
              </a:rPr>
              <a:t>defined</a:t>
            </a:r>
            <a:r>
              <a:rPr lang="en-US" sz="2200" dirty="0">
                <a:solidFill>
                  <a:srgbClr val="000000"/>
                </a:solidFill>
              </a:rPr>
              <a:t>; </a:t>
            </a:r>
            <a:r>
              <a:rPr lang="en-US" sz="2200" dirty="0" smtClean="0">
                <a:solidFill>
                  <a:srgbClr val="000000"/>
                </a:solidFill>
              </a:rPr>
              <a:t>developmental </a:t>
            </a:r>
            <a:r>
              <a:rPr lang="en-US" sz="2200" dirty="0">
                <a:solidFill>
                  <a:srgbClr val="000000"/>
                </a:solidFill>
              </a:rPr>
              <a:t>activities </a:t>
            </a:r>
            <a:r>
              <a:rPr lang="en-US" sz="2200" dirty="0" smtClean="0">
                <a:solidFill>
                  <a:srgbClr val="000000"/>
                </a:solidFill>
              </a:rPr>
              <a:t>on</a:t>
            </a:r>
            <a:r>
              <a:rPr lang="en-US" sz="2200" dirty="0">
                <a:solidFill>
                  <a:srgbClr val="000000"/>
                </a:solidFill>
              </a:rPr>
              <a:t>-going. </a:t>
            </a:r>
            <a:r>
              <a:rPr lang="en-US" sz="2200" b="1" dirty="0" smtClean="0">
                <a:solidFill>
                  <a:srgbClr val="000000"/>
                </a:solidFill>
              </a:rPr>
              <a:t>MV labs and </a:t>
            </a:r>
            <a:r>
              <a:rPr lang="en-US" sz="2200" b="1" dirty="0" err="1" smtClean="0">
                <a:solidFill>
                  <a:srgbClr val="000000"/>
                </a:solidFill>
              </a:rPr>
              <a:t>Utgard</a:t>
            </a:r>
            <a:r>
              <a:rPr lang="en-US" sz="2200" b="1" dirty="0" smtClean="0">
                <a:solidFill>
                  <a:srgbClr val="000000"/>
                </a:solidFill>
              </a:rPr>
              <a:t> Workshop set-up </a:t>
            </a:r>
            <a:r>
              <a:rPr lang="en-US" sz="2200" dirty="0" smtClean="0">
                <a:solidFill>
                  <a:srgbClr val="000000"/>
                </a:solidFill>
              </a:rPr>
              <a:t>for integration and testing.</a:t>
            </a:r>
          </a:p>
          <a:p>
            <a:pPr marL="304800" indent="-306000">
              <a:lnSpc>
                <a:spcPct val="100000"/>
              </a:lnSpc>
              <a:spcBef>
                <a:spcPts val="0"/>
              </a:spcBef>
              <a:spcAft>
                <a:spcPts val="600"/>
              </a:spcAft>
              <a:buFont typeface="Arial" charset="0"/>
              <a:buChar char="•"/>
            </a:pPr>
            <a:r>
              <a:rPr lang="en-US" sz="2200" dirty="0" smtClean="0">
                <a:solidFill>
                  <a:srgbClr val="000000"/>
                </a:solidFill>
              </a:rPr>
              <a:t>Reference docs on </a:t>
            </a:r>
            <a:r>
              <a:rPr lang="en-US" sz="2200" b="1" dirty="0" smtClean="0">
                <a:solidFill>
                  <a:srgbClr val="000000"/>
                </a:solidFill>
              </a:rPr>
              <a:t>mech. interfaces, supplies, controls, safety </a:t>
            </a:r>
            <a:r>
              <a:rPr lang="en-US" sz="2200" dirty="0" smtClean="0">
                <a:solidFill>
                  <a:srgbClr val="000000"/>
                </a:solidFill>
              </a:rPr>
              <a:t>available; Equipment currently designed / built incl. prototyping on-site </a:t>
            </a:r>
            <a:r>
              <a:rPr lang="en-US" sz="2200" dirty="0">
                <a:solidFill>
                  <a:srgbClr val="000000"/>
                </a:solidFill>
              </a:rPr>
              <a:t>infrastructure </a:t>
            </a:r>
            <a:endParaRPr lang="en-US" sz="2200" dirty="0" smtClean="0">
              <a:solidFill>
                <a:srgbClr val="000000"/>
              </a:solidFill>
            </a:endParaRPr>
          </a:p>
          <a:p>
            <a:pPr marL="304800" indent="-306000">
              <a:lnSpc>
                <a:spcPct val="100000"/>
              </a:lnSpc>
              <a:spcBef>
                <a:spcPts val="0"/>
              </a:spcBef>
              <a:spcAft>
                <a:spcPts val="600"/>
              </a:spcAft>
              <a:buFont typeface="Arial" charset="0"/>
              <a:buChar char="•"/>
            </a:pPr>
            <a:r>
              <a:rPr lang="en-US" sz="2200" dirty="0" smtClean="0">
                <a:solidFill>
                  <a:srgbClr val="000000"/>
                </a:solidFill>
              </a:rPr>
              <a:t>CF and ESH interface on zoning of exp. hall &amp; labs for smooth operation.</a:t>
            </a:r>
          </a:p>
          <a:p>
            <a:pPr marL="304800" indent="-306000">
              <a:lnSpc>
                <a:spcPct val="100000"/>
              </a:lnSpc>
              <a:spcBef>
                <a:spcPts val="0"/>
              </a:spcBef>
              <a:spcAft>
                <a:spcPts val="600"/>
              </a:spcAft>
              <a:buFont typeface="Arial" charset="0"/>
              <a:buChar char="•"/>
            </a:pPr>
            <a:r>
              <a:rPr lang="en-US" sz="2200" dirty="0" smtClean="0">
                <a:solidFill>
                  <a:srgbClr val="000000"/>
                </a:solidFill>
              </a:rPr>
              <a:t>Several </a:t>
            </a:r>
            <a:r>
              <a:rPr lang="en-US" sz="2200" b="1" dirty="0" smtClean="0">
                <a:solidFill>
                  <a:srgbClr val="000000"/>
                </a:solidFill>
              </a:rPr>
              <a:t>IK projects </a:t>
            </a:r>
            <a:r>
              <a:rPr lang="en-US" sz="2200" dirty="0" smtClean="0">
                <a:solidFill>
                  <a:srgbClr val="000000"/>
                </a:solidFill>
              </a:rPr>
              <a:t>started, collaboration agreement in place, work plans for all (potential) in-kind contributions written but agreements to be finalized.</a:t>
            </a:r>
          </a:p>
          <a:p>
            <a:pPr marL="304800" indent="-306000">
              <a:lnSpc>
                <a:spcPct val="100000"/>
              </a:lnSpc>
              <a:spcBef>
                <a:spcPts val="0"/>
              </a:spcBef>
              <a:spcAft>
                <a:spcPts val="600"/>
              </a:spcAft>
              <a:buFont typeface="Arial" charset="0"/>
              <a:buChar char="•"/>
            </a:pPr>
            <a:endParaRPr lang="en-US" sz="2200" dirty="0">
              <a:solidFill>
                <a:srgbClr val="000000"/>
              </a:solidFill>
            </a:endParaRPr>
          </a:p>
          <a:p>
            <a:pPr marL="304800" indent="-306000">
              <a:lnSpc>
                <a:spcPct val="100000"/>
              </a:lnSpc>
              <a:spcBef>
                <a:spcPts val="0"/>
              </a:spcBef>
              <a:spcAft>
                <a:spcPts val="600"/>
              </a:spcAft>
              <a:buFont typeface="Arial" charset="0"/>
              <a:buChar char="•"/>
            </a:pPr>
            <a:r>
              <a:rPr lang="en-US" sz="2200" dirty="0" smtClean="0">
                <a:solidFill>
                  <a:srgbClr val="000000"/>
                </a:solidFill>
              </a:rPr>
              <a:t>Revise </a:t>
            </a:r>
            <a:r>
              <a:rPr lang="en-US" sz="2200" b="1" dirty="0" smtClean="0">
                <a:solidFill>
                  <a:srgbClr val="000000"/>
                </a:solidFill>
              </a:rPr>
              <a:t>IK work plans</a:t>
            </a:r>
            <a:r>
              <a:rPr lang="en-US" sz="2200" dirty="0" smtClean="0">
                <a:solidFill>
                  <a:srgbClr val="000000"/>
                </a:solidFill>
              </a:rPr>
              <a:t>, engage with partners, start execution / commissioning.</a:t>
            </a:r>
          </a:p>
          <a:p>
            <a:pPr marL="304800" indent="-306000">
              <a:lnSpc>
                <a:spcPct val="100000"/>
              </a:lnSpc>
              <a:spcBef>
                <a:spcPts val="0"/>
              </a:spcBef>
              <a:spcAft>
                <a:spcPts val="600"/>
              </a:spcAft>
              <a:buFont typeface="Arial" charset="0"/>
              <a:buChar char="•"/>
            </a:pPr>
            <a:r>
              <a:rPr lang="en-US" sz="2200" dirty="0" smtClean="0">
                <a:solidFill>
                  <a:srgbClr val="000000"/>
                </a:solidFill>
              </a:rPr>
              <a:t>Recruit </a:t>
            </a:r>
            <a:r>
              <a:rPr lang="en-US" sz="2200" b="1" dirty="0" smtClean="0">
                <a:solidFill>
                  <a:srgbClr val="000000"/>
                </a:solidFill>
              </a:rPr>
              <a:t>technical resources </a:t>
            </a:r>
            <a:r>
              <a:rPr lang="en-US" sz="2200" dirty="0" smtClean="0">
                <a:solidFill>
                  <a:srgbClr val="000000"/>
                </a:solidFill>
              </a:rPr>
              <a:t>to ensure timely training. </a:t>
            </a:r>
          </a:p>
          <a:p>
            <a:pPr marL="304800" indent="-306000">
              <a:lnSpc>
                <a:spcPct val="100000"/>
              </a:lnSpc>
              <a:spcBef>
                <a:spcPts val="0"/>
              </a:spcBef>
              <a:spcAft>
                <a:spcPts val="600"/>
              </a:spcAft>
              <a:buFont typeface="Arial" charset="0"/>
              <a:buChar char="•"/>
            </a:pPr>
            <a:r>
              <a:rPr lang="en-US" sz="2200" dirty="0" smtClean="0">
                <a:solidFill>
                  <a:srgbClr val="000000"/>
                </a:solidFill>
              </a:rPr>
              <a:t>Complete </a:t>
            </a:r>
            <a:r>
              <a:rPr lang="en-US" sz="2200" b="1" dirty="0" smtClean="0">
                <a:solidFill>
                  <a:srgbClr val="000000"/>
                </a:solidFill>
              </a:rPr>
              <a:t>R&amp;D projects </a:t>
            </a:r>
            <a:r>
              <a:rPr lang="en-US" sz="2200" dirty="0" smtClean="0">
                <a:solidFill>
                  <a:srgbClr val="000000"/>
                </a:solidFill>
              </a:rPr>
              <a:t>in Sample Environment platforms. </a:t>
            </a:r>
          </a:p>
          <a:p>
            <a:pPr marL="304800" indent="-306000">
              <a:lnSpc>
                <a:spcPct val="100000"/>
              </a:lnSpc>
              <a:spcBef>
                <a:spcPts val="0"/>
              </a:spcBef>
              <a:spcAft>
                <a:spcPts val="600"/>
              </a:spcAft>
              <a:buFont typeface="Arial" charset="0"/>
              <a:buChar char="•"/>
            </a:pPr>
            <a:r>
              <a:rPr lang="en-US" sz="2200" b="1" dirty="0">
                <a:solidFill>
                  <a:srgbClr val="000000"/>
                </a:solidFill>
              </a:rPr>
              <a:t>T</a:t>
            </a:r>
            <a:r>
              <a:rPr lang="en-US" sz="2200" b="1" dirty="0" smtClean="0">
                <a:solidFill>
                  <a:srgbClr val="000000"/>
                </a:solidFill>
              </a:rPr>
              <a:t>ransition</a:t>
            </a:r>
            <a:r>
              <a:rPr lang="en-US" sz="2200" dirty="0" smtClean="0">
                <a:solidFill>
                  <a:srgbClr val="000000"/>
                </a:solidFill>
              </a:rPr>
              <a:t> lab platforms SULF and DEMAX into </a:t>
            </a:r>
            <a:r>
              <a:rPr lang="en-US" sz="2200" b="1" dirty="0" smtClean="0">
                <a:solidFill>
                  <a:srgbClr val="000000"/>
                </a:solidFill>
              </a:rPr>
              <a:t>operation</a:t>
            </a:r>
            <a:r>
              <a:rPr lang="en-US" sz="2200" dirty="0" smtClean="0">
                <a:solidFill>
                  <a:srgbClr val="000000"/>
                </a:solidFill>
              </a:rPr>
              <a:t>.</a:t>
            </a:r>
          </a:p>
        </p:txBody>
      </p:sp>
      <p:sp>
        <p:nvSpPr>
          <p:cNvPr id="45063" name="Text Box 7"/>
          <p:cNvSpPr txBox="1">
            <a:spLocks noChangeArrowheads="1"/>
          </p:cNvSpPr>
          <p:nvPr/>
        </p:nvSpPr>
        <p:spPr bwMode="auto">
          <a:xfrm>
            <a:off x="8442325" y="6467475"/>
            <a:ext cx="244475"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E508549B-6E10-144D-9C5B-9548277C694D}" type="slidenum">
              <a:rPr lang="en-US">
                <a:solidFill>
                  <a:srgbClr val="0094CA"/>
                </a:solidFill>
                <a:latin typeface="Calibri" charset="0"/>
                <a:cs typeface="Calibri" charset="0"/>
                <a:sym typeface="Calibri" charset="0"/>
              </a:rPr>
              <a:pPr algn="r"/>
              <a:t>102</a:t>
            </a:fld>
            <a:endParaRPr lang="en-US">
              <a:solidFill>
                <a:srgbClr val="0094CA"/>
              </a:solidFill>
              <a:latin typeface="Calibri" charset="0"/>
              <a:cs typeface="Calibri" charset="0"/>
              <a:sym typeface="Calibri" charset="0"/>
            </a:endParaRPr>
          </a:p>
        </p:txBody>
      </p:sp>
    </p:spTree>
    <p:extLst>
      <p:ext uri="{BB962C8B-B14F-4D97-AF65-F5344CB8AC3E}">
        <p14:creationId xmlns:p14="http://schemas.microsoft.com/office/powerpoint/2010/main" val="3770045909"/>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103</a:t>
            </a:fld>
            <a:endParaRPr lang="sv-SE" dirty="0">
              <a:solidFill>
                <a:prstClr val="black">
                  <a:tint val="75000"/>
                </a:prstClr>
              </a:solidFill>
              <a:latin typeface="Calibri"/>
            </a:endParaRPr>
          </a:p>
        </p:txBody>
      </p:sp>
      <p:sp>
        <p:nvSpPr>
          <p:cNvPr id="7" name="TextBox 6"/>
          <p:cNvSpPr txBox="1"/>
          <p:nvPr/>
        </p:nvSpPr>
        <p:spPr>
          <a:xfrm>
            <a:off x="118983" y="1832034"/>
            <a:ext cx="8991599" cy="4739759"/>
          </a:xfrm>
          <a:prstGeom prst="rect">
            <a:avLst/>
          </a:prstGeom>
          <a:noFill/>
        </p:spPr>
        <p:txBody>
          <a:bodyPr wrap="square" rtlCol="0">
            <a:spAutoFit/>
          </a:bodyPr>
          <a:lstStyle/>
          <a:p>
            <a:pPr defTabSz="914400"/>
            <a:r>
              <a:rPr lang="en-GB" sz="2200" b="1" dirty="0" smtClean="0">
                <a:solidFill>
                  <a:prstClr val="black"/>
                </a:solidFill>
                <a:latin typeface="Calibri"/>
                <a:cs typeface="Calibri"/>
              </a:rPr>
              <a:t>Mission and Vision : 		Defining a Path to Success</a:t>
            </a:r>
          </a:p>
          <a:p>
            <a:pPr defTabSz="914400"/>
            <a:r>
              <a:rPr lang="en-GB" dirty="0" smtClean="0">
                <a:solidFill>
                  <a:prstClr val="black"/>
                </a:solidFill>
                <a:cs typeface="Calibri"/>
              </a:rPr>
              <a:t>STAP established and ensures that p</a:t>
            </a:r>
            <a:r>
              <a:rPr lang="en-GB" dirty="0" smtClean="0">
                <a:solidFill>
                  <a:prstClr val="black"/>
                </a:solidFill>
                <a:latin typeface="Calibri"/>
                <a:cs typeface="Calibri"/>
              </a:rPr>
              <a:t>roject is aligned with clearly formulated mission / vision</a:t>
            </a:r>
          </a:p>
          <a:p>
            <a:pPr defTabSz="914400"/>
            <a:endParaRPr lang="en-GB" sz="2200" dirty="0">
              <a:solidFill>
                <a:prstClr val="black"/>
              </a:solidFill>
              <a:latin typeface="Calibri"/>
              <a:cs typeface="Calibri"/>
            </a:endParaRPr>
          </a:p>
          <a:p>
            <a:pPr defTabSz="914400"/>
            <a:r>
              <a:rPr lang="en-GB" sz="2200" b="1" dirty="0" smtClean="0">
                <a:solidFill>
                  <a:prstClr val="black"/>
                </a:solidFill>
                <a:latin typeface="Calibri"/>
                <a:cs typeface="Calibri"/>
              </a:rPr>
              <a:t>Sample Environment Suite : 	Meet Instrument and User Needs </a:t>
            </a:r>
          </a:p>
          <a:p>
            <a:pPr defTabSz="914400"/>
            <a:r>
              <a:rPr lang="en-GB" dirty="0" smtClean="0">
                <a:solidFill>
                  <a:prstClr val="black"/>
                </a:solidFill>
                <a:cs typeface="Calibri"/>
              </a:rPr>
              <a:t>Reference suite matching scientific need and construction schedule of first 8 instruments</a:t>
            </a:r>
          </a:p>
          <a:p>
            <a:pPr defTabSz="914400"/>
            <a:endParaRPr lang="en-GB" sz="2200" dirty="0">
              <a:solidFill>
                <a:prstClr val="black"/>
              </a:solidFill>
              <a:latin typeface="Calibri"/>
              <a:cs typeface="Calibri"/>
            </a:endParaRPr>
          </a:p>
          <a:p>
            <a:pPr defTabSz="914400"/>
            <a:r>
              <a:rPr lang="en-GB" sz="2200" b="1" dirty="0" smtClean="0">
                <a:solidFill>
                  <a:prstClr val="black"/>
                </a:solidFill>
                <a:latin typeface="Calibri"/>
                <a:cs typeface="Calibri"/>
              </a:rPr>
              <a:t>Ensuring Interconnectivity :	Interactions </a:t>
            </a:r>
            <a:r>
              <a:rPr lang="en-GB" sz="2200" b="1" dirty="0">
                <a:solidFill>
                  <a:prstClr val="black"/>
                </a:solidFill>
                <a:latin typeface="Calibri"/>
                <a:cs typeface="Calibri"/>
              </a:rPr>
              <a:t>supporting </a:t>
            </a:r>
            <a:r>
              <a:rPr lang="en-GB" sz="2200" b="1" dirty="0" smtClean="0">
                <a:solidFill>
                  <a:prstClr val="black"/>
                </a:solidFill>
                <a:latin typeface="Calibri"/>
                <a:cs typeface="Calibri"/>
              </a:rPr>
              <a:t>Instr. Construction</a:t>
            </a:r>
          </a:p>
          <a:p>
            <a:pPr defTabSz="914400"/>
            <a:r>
              <a:rPr lang="en-GB" dirty="0" smtClean="0">
                <a:solidFill>
                  <a:prstClr val="black"/>
                </a:solidFill>
                <a:latin typeface="Calibri"/>
                <a:cs typeface="Calibri"/>
              </a:rPr>
              <a:t>Structured interactions with instruments teams in place; integrations projects progressing well</a:t>
            </a:r>
          </a:p>
          <a:p>
            <a:pPr defTabSz="914400"/>
            <a:r>
              <a:rPr lang="en-GB" dirty="0" smtClean="0">
                <a:solidFill>
                  <a:prstClr val="black"/>
                </a:solidFill>
                <a:latin typeface="Calibri"/>
                <a:cs typeface="Calibri"/>
              </a:rPr>
              <a:t> </a:t>
            </a:r>
            <a:endParaRPr lang="en-GB" sz="2200" dirty="0" smtClean="0">
              <a:solidFill>
                <a:prstClr val="black"/>
              </a:solidFill>
              <a:latin typeface="Calibri"/>
              <a:cs typeface="Calibri"/>
            </a:endParaRPr>
          </a:p>
          <a:p>
            <a:pPr defTabSz="914400"/>
            <a:r>
              <a:rPr lang="en-GB" sz="2200" b="1" dirty="0" smtClean="0">
                <a:solidFill>
                  <a:prstClr val="black"/>
                </a:solidFill>
                <a:latin typeface="Calibri"/>
                <a:cs typeface="Calibri"/>
              </a:rPr>
              <a:t>Developmental Activities :	Addressing the ESS Challenges</a:t>
            </a:r>
          </a:p>
          <a:p>
            <a:pPr defTabSz="914400"/>
            <a:r>
              <a:rPr lang="en-US" dirty="0" smtClean="0">
                <a:solidFill>
                  <a:prstClr val="black"/>
                </a:solidFill>
                <a:latin typeface="Calibri"/>
                <a:cs typeface="Calibri"/>
              </a:rPr>
              <a:t>Several R&amp;D</a:t>
            </a:r>
            <a:r>
              <a:rPr lang="is-IS" dirty="0">
                <a:solidFill>
                  <a:prstClr val="black"/>
                </a:solidFill>
                <a:latin typeface="Calibri"/>
                <a:cs typeface="Calibri"/>
              </a:rPr>
              <a:t> </a:t>
            </a:r>
            <a:r>
              <a:rPr lang="is-IS" dirty="0" smtClean="0">
                <a:solidFill>
                  <a:prstClr val="black"/>
                </a:solidFill>
                <a:latin typeface="Calibri"/>
                <a:cs typeface="Calibri"/>
              </a:rPr>
              <a:t>projects addressing future challenges on-going with partners</a:t>
            </a:r>
            <a:endParaRPr lang="en-GB" dirty="0">
              <a:solidFill>
                <a:prstClr val="black"/>
              </a:solidFill>
              <a:latin typeface="Calibri"/>
              <a:cs typeface="Calibri"/>
            </a:endParaRPr>
          </a:p>
          <a:p>
            <a:pPr defTabSz="914400"/>
            <a:endParaRPr lang="en-GB" sz="2200" dirty="0">
              <a:solidFill>
                <a:prstClr val="black"/>
              </a:solidFill>
              <a:latin typeface="Calibri"/>
              <a:cs typeface="Calibri"/>
            </a:endParaRPr>
          </a:p>
          <a:p>
            <a:pPr defTabSz="914400"/>
            <a:r>
              <a:rPr lang="en-GB" sz="2200" b="1" dirty="0" smtClean="0">
                <a:solidFill>
                  <a:prstClr val="black"/>
                </a:solidFill>
                <a:latin typeface="Calibri"/>
                <a:cs typeface="Calibri"/>
              </a:rPr>
              <a:t>Moving to (Initial) Operation :  	Enabling </a:t>
            </a:r>
            <a:r>
              <a:rPr lang="en-GB" sz="2200" b="1" dirty="0">
                <a:solidFill>
                  <a:prstClr val="black"/>
                </a:solidFill>
                <a:latin typeface="Calibri"/>
                <a:cs typeface="Calibri"/>
              </a:rPr>
              <a:t>Early Science Success </a:t>
            </a:r>
            <a:r>
              <a:rPr lang="en-GB" sz="2200" b="1" dirty="0" smtClean="0">
                <a:solidFill>
                  <a:prstClr val="black"/>
                </a:solidFill>
                <a:latin typeface="Calibri"/>
                <a:cs typeface="Calibri"/>
              </a:rPr>
              <a:t> </a:t>
            </a:r>
          </a:p>
          <a:p>
            <a:pPr defTabSz="914400"/>
            <a:r>
              <a:rPr lang="en-GB" dirty="0">
                <a:solidFill>
                  <a:prstClr val="black"/>
                </a:solidFill>
                <a:latin typeface="Calibri"/>
                <a:cs typeface="Calibri"/>
              </a:rPr>
              <a:t>D</a:t>
            </a:r>
            <a:r>
              <a:rPr lang="en-GB" dirty="0" smtClean="0">
                <a:solidFill>
                  <a:prstClr val="black"/>
                </a:solidFill>
                <a:latin typeface="Calibri"/>
                <a:cs typeface="Calibri"/>
              </a:rPr>
              <a:t>eliverables, milestones, staff ramp up and budget for initial and steady state operation in place; focus on early science success. </a:t>
            </a:r>
            <a:endParaRPr lang="en-GB" dirty="0">
              <a:solidFill>
                <a:prstClr val="black"/>
              </a:solidFill>
              <a:latin typeface="Calibri"/>
              <a:cs typeface="Calibri"/>
            </a:endParaRPr>
          </a:p>
        </p:txBody>
      </p:sp>
    </p:spTree>
    <p:extLst>
      <p:ext uri="{BB962C8B-B14F-4D97-AF65-F5344CB8AC3E}">
        <p14:creationId xmlns:p14="http://schemas.microsoft.com/office/powerpoint/2010/main" val="67744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Feedback STAP – April 2017</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11</a:t>
            </a:fld>
            <a:endParaRPr lang="sv-SE" dirty="0">
              <a:solidFill>
                <a:prstClr val="black">
                  <a:tint val="75000"/>
                </a:prstClr>
              </a:solidFill>
              <a:latin typeface="Calibri"/>
            </a:endParaRPr>
          </a:p>
        </p:txBody>
      </p:sp>
      <p:sp>
        <p:nvSpPr>
          <p:cNvPr id="7" name="TextBox 6"/>
          <p:cNvSpPr txBox="1"/>
          <p:nvPr/>
        </p:nvSpPr>
        <p:spPr>
          <a:xfrm>
            <a:off x="152401" y="1434702"/>
            <a:ext cx="8991599" cy="3785652"/>
          </a:xfrm>
          <a:prstGeom prst="rect">
            <a:avLst/>
          </a:prstGeom>
          <a:noFill/>
        </p:spPr>
        <p:txBody>
          <a:bodyPr wrap="square" rtlCol="0">
            <a:spAutoFit/>
          </a:bodyPr>
          <a:lstStyle/>
          <a:p>
            <a:pPr marL="457200" indent="-457200">
              <a:buFont typeface="Arial" panose="020B0604020202020204" pitchFamily="34" charset="0"/>
              <a:buChar char="•"/>
            </a:pPr>
            <a:r>
              <a:rPr lang="en-GB" sz="2400" dirty="0">
                <a:solidFill>
                  <a:prstClr val="black"/>
                </a:solidFill>
                <a:latin typeface="Calibri"/>
              </a:rPr>
              <a:t>Workshops and labs – stocking and running.</a:t>
            </a:r>
          </a:p>
          <a:p>
            <a:pPr marL="457200" indent="-457200">
              <a:buFont typeface="Arial" panose="020B0604020202020204" pitchFamily="34" charset="0"/>
              <a:buChar char="•"/>
            </a:pPr>
            <a:r>
              <a:rPr lang="en-GB" sz="2400" dirty="0">
                <a:solidFill>
                  <a:prstClr val="black"/>
                </a:solidFill>
                <a:latin typeface="Calibri"/>
              </a:rPr>
              <a:t>Firm up dates for procurement. </a:t>
            </a:r>
          </a:p>
          <a:p>
            <a:pPr marL="457200" indent="-457200">
              <a:buFont typeface="Arial" panose="020B0604020202020204" pitchFamily="34" charset="0"/>
              <a:buChar char="•"/>
            </a:pPr>
            <a:r>
              <a:rPr lang="en-GB" sz="2400" dirty="0">
                <a:solidFill>
                  <a:prstClr val="black"/>
                </a:solidFill>
                <a:latin typeface="Calibri"/>
              </a:rPr>
              <a:t>Staff ramp up - the plan to move to 3 technicians by end of 2017 is good.</a:t>
            </a:r>
          </a:p>
          <a:p>
            <a:pPr marL="457200" indent="-457200">
              <a:buFont typeface="Arial" panose="020B0604020202020204" pitchFamily="34" charset="0"/>
              <a:buChar char="•"/>
            </a:pPr>
            <a:endParaRPr lang="en-GB" sz="2400" dirty="0">
              <a:solidFill>
                <a:prstClr val="black"/>
              </a:solidFill>
              <a:latin typeface="Calibri"/>
            </a:endParaRPr>
          </a:p>
          <a:p>
            <a:pPr marL="457200" indent="-457200">
              <a:buFont typeface="Arial" panose="020B0604020202020204" pitchFamily="34" charset="0"/>
              <a:buChar char="•"/>
            </a:pPr>
            <a:r>
              <a:rPr lang="en-GB" sz="2400" dirty="0">
                <a:solidFill>
                  <a:prstClr val="black"/>
                </a:solidFill>
                <a:latin typeface="Calibri"/>
              </a:rPr>
              <a:t>Develop clear short-term timetable (e.g. quarterly milestones) and steps to achieve aims.  Our suggestion – focus on Day 1; identify a common project to work on together from repair to operation in mock-cave (e.g. auto Orange cryostat); broaden skills-base (e.g. training in CAD, machining, …)</a:t>
            </a:r>
          </a:p>
        </p:txBody>
      </p:sp>
    </p:spTree>
    <p:extLst>
      <p:ext uri="{BB962C8B-B14F-4D97-AF65-F5344CB8AC3E}">
        <p14:creationId xmlns:p14="http://schemas.microsoft.com/office/powerpoint/2010/main" val="35002738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 – Based on STAP and SAC advice</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12</a:t>
            </a:fld>
            <a:endParaRPr lang="sv-SE" dirty="0">
              <a:solidFill>
                <a:prstClr val="black">
                  <a:tint val="75000"/>
                </a:prstClr>
              </a:solidFill>
              <a:latin typeface="Calibri"/>
            </a:endParaRPr>
          </a:p>
        </p:txBody>
      </p:sp>
      <p:sp>
        <p:nvSpPr>
          <p:cNvPr id="5" name="TextBox 4"/>
          <p:cNvSpPr txBox="1"/>
          <p:nvPr/>
        </p:nvSpPr>
        <p:spPr>
          <a:xfrm>
            <a:off x="118983" y="1832034"/>
            <a:ext cx="8991599" cy="4462760"/>
          </a:xfrm>
          <a:prstGeom prst="rect">
            <a:avLst/>
          </a:prstGeom>
          <a:noFill/>
        </p:spPr>
        <p:txBody>
          <a:bodyPr wrap="square" rtlCol="0">
            <a:spAutoFit/>
          </a:bodyPr>
          <a:lstStyle/>
          <a:p>
            <a:pPr defTabSz="914400"/>
            <a:r>
              <a:rPr lang="en-GB" sz="2200" b="1" dirty="0" smtClean="0">
                <a:solidFill>
                  <a:prstClr val="black"/>
                </a:solidFill>
                <a:latin typeface="Calibri"/>
                <a:cs typeface="Calibri"/>
              </a:rPr>
              <a:t>Mission and Vision : 		Defining a Path to Success</a:t>
            </a:r>
          </a:p>
          <a:p>
            <a:pPr defTabSz="914400"/>
            <a:endParaRPr lang="en-GB" dirty="0" smtClean="0">
              <a:solidFill>
                <a:prstClr val="black"/>
              </a:solidFill>
              <a:cs typeface="Calibri"/>
            </a:endParaRPr>
          </a:p>
          <a:p>
            <a:pPr defTabSz="914400"/>
            <a:endParaRPr lang="en-GB" sz="2200" dirty="0">
              <a:solidFill>
                <a:prstClr val="black"/>
              </a:solidFill>
              <a:latin typeface="Calibri"/>
              <a:cs typeface="Calibri"/>
            </a:endParaRPr>
          </a:p>
          <a:p>
            <a:pPr defTabSz="914400"/>
            <a:r>
              <a:rPr lang="en-GB" sz="2200" b="1" dirty="0" smtClean="0">
                <a:solidFill>
                  <a:prstClr val="black"/>
                </a:solidFill>
                <a:latin typeface="Calibri"/>
                <a:cs typeface="Calibri"/>
              </a:rPr>
              <a:t>Sample Environment Suite : 	Meet Instrument and User Needs </a:t>
            </a:r>
          </a:p>
          <a:p>
            <a:pPr defTabSz="914400"/>
            <a:endParaRPr lang="en-GB" dirty="0" smtClean="0">
              <a:solidFill>
                <a:prstClr val="black"/>
              </a:solidFill>
              <a:cs typeface="Calibri"/>
            </a:endParaRPr>
          </a:p>
          <a:p>
            <a:pPr defTabSz="914400"/>
            <a:endParaRPr lang="en-GB" sz="2200" dirty="0">
              <a:solidFill>
                <a:prstClr val="black"/>
              </a:solidFill>
              <a:latin typeface="Calibri"/>
              <a:cs typeface="Calibri"/>
            </a:endParaRPr>
          </a:p>
          <a:p>
            <a:pPr defTabSz="914400"/>
            <a:r>
              <a:rPr lang="en-GB" sz="2200" b="1" dirty="0" smtClean="0">
                <a:solidFill>
                  <a:prstClr val="black"/>
                </a:solidFill>
                <a:latin typeface="Calibri"/>
                <a:cs typeface="Calibri"/>
              </a:rPr>
              <a:t>Ensuring Interconnectivity :	Interactions </a:t>
            </a:r>
            <a:r>
              <a:rPr lang="en-GB" sz="2200" b="1" dirty="0">
                <a:solidFill>
                  <a:prstClr val="black"/>
                </a:solidFill>
                <a:latin typeface="Calibri"/>
                <a:cs typeface="Calibri"/>
              </a:rPr>
              <a:t>supporting </a:t>
            </a:r>
            <a:r>
              <a:rPr lang="en-GB" sz="2200" b="1" dirty="0" smtClean="0">
                <a:solidFill>
                  <a:prstClr val="black"/>
                </a:solidFill>
                <a:latin typeface="Calibri"/>
                <a:cs typeface="Calibri"/>
              </a:rPr>
              <a:t>Instr. Construction</a:t>
            </a:r>
          </a:p>
          <a:p>
            <a:pPr defTabSz="914400"/>
            <a:endParaRPr lang="en-GB" dirty="0" smtClean="0">
              <a:solidFill>
                <a:prstClr val="black"/>
              </a:solidFill>
              <a:latin typeface="Calibri"/>
              <a:cs typeface="Calibri"/>
            </a:endParaRPr>
          </a:p>
          <a:p>
            <a:pPr defTabSz="914400"/>
            <a:r>
              <a:rPr lang="en-GB" dirty="0" smtClean="0">
                <a:solidFill>
                  <a:prstClr val="black"/>
                </a:solidFill>
                <a:latin typeface="Calibri"/>
                <a:cs typeface="Calibri"/>
              </a:rPr>
              <a:t> </a:t>
            </a:r>
            <a:endParaRPr lang="en-GB" sz="2200" dirty="0" smtClean="0">
              <a:solidFill>
                <a:prstClr val="black"/>
              </a:solidFill>
              <a:latin typeface="Calibri"/>
              <a:cs typeface="Calibri"/>
            </a:endParaRPr>
          </a:p>
          <a:p>
            <a:pPr defTabSz="914400"/>
            <a:r>
              <a:rPr lang="en-GB" sz="2200" b="1" dirty="0" smtClean="0">
                <a:solidFill>
                  <a:prstClr val="black"/>
                </a:solidFill>
                <a:latin typeface="Calibri"/>
                <a:cs typeface="Calibri"/>
              </a:rPr>
              <a:t>Developmental Activities :	Addressing the ESS Challenges</a:t>
            </a:r>
          </a:p>
          <a:p>
            <a:pPr defTabSz="914400"/>
            <a:endParaRPr lang="en-US" dirty="0" smtClean="0">
              <a:solidFill>
                <a:prstClr val="black"/>
              </a:solidFill>
              <a:latin typeface="Calibri"/>
              <a:cs typeface="Calibri"/>
            </a:endParaRPr>
          </a:p>
          <a:p>
            <a:pPr defTabSz="914400"/>
            <a:endParaRPr lang="en-GB" sz="2200" dirty="0">
              <a:solidFill>
                <a:prstClr val="black"/>
              </a:solidFill>
              <a:latin typeface="Calibri"/>
              <a:cs typeface="Calibri"/>
            </a:endParaRPr>
          </a:p>
          <a:p>
            <a:pPr defTabSz="914400"/>
            <a:r>
              <a:rPr lang="en-GB" sz="2200" b="1" dirty="0" smtClean="0">
                <a:solidFill>
                  <a:prstClr val="black"/>
                </a:solidFill>
                <a:latin typeface="Calibri"/>
                <a:cs typeface="Calibri"/>
              </a:rPr>
              <a:t>Moving to (Initial) Operation :  	Enabling </a:t>
            </a:r>
            <a:r>
              <a:rPr lang="en-GB" sz="2200" b="1" dirty="0">
                <a:solidFill>
                  <a:prstClr val="black"/>
                </a:solidFill>
                <a:latin typeface="Calibri"/>
                <a:cs typeface="Calibri"/>
              </a:rPr>
              <a:t>Early Science Success </a:t>
            </a:r>
            <a:r>
              <a:rPr lang="en-GB" sz="2200" b="1" dirty="0" smtClean="0">
                <a:solidFill>
                  <a:prstClr val="black"/>
                </a:solidFill>
                <a:latin typeface="Calibri"/>
                <a:cs typeface="Calibri"/>
              </a:rPr>
              <a:t> </a:t>
            </a:r>
          </a:p>
          <a:p>
            <a:pPr defTabSz="914400"/>
            <a:endParaRPr lang="en-GB" dirty="0">
              <a:solidFill>
                <a:prstClr val="black"/>
              </a:solidFill>
              <a:latin typeface="Calibri"/>
              <a:cs typeface="Calibri"/>
            </a:endParaRPr>
          </a:p>
        </p:txBody>
      </p:sp>
    </p:spTree>
    <p:extLst>
      <p:ext uri="{BB962C8B-B14F-4D97-AF65-F5344CB8AC3E}">
        <p14:creationId xmlns:p14="http://schemas.microsoft.com/office/powerpoint/2010/main" val="3155509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 – Based on STAP and SAC advice</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13</a:t>
            </a:fld>
            <a:endParaRPr lang="sv-SE" dirty="0">
              <a:solidFill>
                <a:prstClr val="black">
                  <a:tint val="75000"/>
                </a:prstClr>
              </a:solidFill>
              <a:latin typeface="Calibri"/>
            </a:endParaRPr>
          </a:p>
        </p:txBody>
      </p:sp>
      <p:sp>
        <p:nvSpPr>
          <p:cNvPr id="7" name="TextBox 6"/>
          <p:cNvSpPr txBox="1"/>
          <p:nvPr/>
        </p:nvSpPr>
        <p:spPr>
          <a:xfrm>
            <a:off x="118983" y="1832034"/>
            <a:ext cx="8991599" cy="4739759"/>
          </a:xfrm>
          <a:prstGeom prst="rect">
            <a:avLst/>
          </a:prstGeom>
          <a:noFill/>
        </p:spPr>
        <p:txBody>
          <a:bodyPr wrap="square" rtlCol="0">
            <a:spAutoFit/>
          </a:bodyPr>
          <a:lstStyle/>
          <a:p>
            <a:pPr defTabSz="914400"/>
            <a:r>
              <a:rPr lang="en-GB" sz="2200" b="1" dirty="0" smtClean="0">
                <a:solidFill>
                  <a:prstClr val="black"/>
                </a:solidFill>
                <a:latin typeface="Calibri"/>
                <a:cs typeface="Calibri"/>
              </a:rPr>
              <a:t>Mission and Vision : 		Defining a Path to Success</a:t>
            </a:r>
          </a:p>
          <a:p>
            <a:pPr defTabSz="914400"/>
            <a:r>
              <a:rPr lang="en-GB" dirty="0" smtClean="0">
                <a:solidFill>
                  <a:prstClr val="black"/>
                </a:solidFill>
                <a:cs typeface="Calibri"/>
              </a:rPr>
              <a:t>STAP established and ensures that p</a:t>
            </a:r>
            <a:r>
              <a:rPr lang="en-GB" dirty="0" smtClean="0">
                <a:solidFill>
                  <a:prstClr val="black"/>
                </a:solidFill>
                <a:latin typeface="Calibri"/>
                <a:cs typeface="Calibri"/>
              </a:rPr>
              <a:t>roject is aligned with clearly formulated mission / vision</a:t>
            </a:r>
          </a:p>
          <a:p>
            <a:pPr defTabSz="914400"/>
            <a:endParaRPr lang="en-GB" sz="2200" dirty="0">
              <a:solidFill>
                <a:prstClr val="black"/>
              </a:solidFill>
              <a:latin typeface="Calibri"/>
              <a:cs typeface="Calibri"/>
            </a:endParaRPr>
          </a:p>
          <a:p>
            <a:pPr defTabSz="914400"/>
            <a:r>
              <a:rPr lang="en-GB" sz="2200" b="1" dirty="0" smtClean="0">
                <a:solidFill>
                  <a:prstClr val="black"/>
                </a:solidFill>
                <a:latin typeface="Calibri"/>
                <a:cs typeface="Calibri"/>
              </a:rPr>
              <a:t>Sample Environment Suite : 	Meet Instrument and User Needs </a:t>
            </a:r>
          </a:p>
          <a:p>
            <a:pPr defTabSz="914400"/>
            <a:r>
              <a:rPr lang="en-GB" dirty="0" smtClean="0">
                <a:solidFill>
                  <a:prstClr val="black"/>
                </a:solidFill>
                <a:cs typeface="Calibri"/>
              </a:rPr>
              <a:t>Reference suite matching scientific need </a:t>
            </a:r>
            <a:r>
              <a:rPr lang="en-GB" smtClean="0">
                <a:solidFill>
                  <a:prstClr val="black"/>
                </a:solidFill>
                <a:cs typeface="Calibri"/>
              </a:rPr>
              <a:t>and construction </a:t>
            </a:r>
            <a:r>
              <a:rPr lang="en-GB" dirty="0" smtClean="0">
                <a:solidFill>
                  <a:prstClr val="black"/>
                </a:solidFill>
                <a:cs typeface="Calibri"/>
              </a:rPr>
              <a:t>schedule of first 8 instruments</a:t>
            </a:r>
          </a:p>
          <a:p>
            <a:pPr defTabSz="914400"/>
            <a:endParaRPr lang="en-GB" sz="2200" dirty="0">
              <a:solidFill>
                <a:prstClr val="black"/>
              </a:solidFill>
              <a:latin typeface="Calibri"/>
              <a:cs typeface="Calibri"/>
            </a:endParaRPr>
          </a:p>
          <a:p>
            <a:pPr defTabSz="914400"/>
            <a:r>
              <a:rPr lang="en-GB" sz="2200" b="1" dirty="0" smtClean="0">
                <a:solidFill>
                  <a:prstClr val="black"/>
                </a:solidFill>
                <a:latin typeface="Calibri"/>
                <a:cs typeface="Calibri"/>
              </a:rPr>
              <a:t>Ensuring Interconnectivity :	Interactions </a:t>
            </a:r>
            <a:r>
              <a:rPr lang="en-GB" sz="2200" b="1" dirty="0">
                <a:solidFill>
                  <a:prstClr val="black"/>
                </a:solidFill>
                <a:latin typeface="Calibri"/>
                <a:cs typeface="Calibri"/>
              </a:rPr>
              <a:t>supporting </a:t>
            </a:r>
            <a:r>
              <a:rPr lang="en-GB" sz="2200" b="1" dirty="0" smtClean="0">
                <a:solidFill>
                  <a:prstClr val="black"/>
                </a:solidFill>
                <a:latin typeface="Calibri"/>
                <a:cs typeface="Calibri"/>
              </a:rPr>
              <a:t>Instr. Construction</a:t>
            </a:r>
          </a:p>
          <a:p>
            <a:pPr defTabSz="914400"/>
            <a:r>
              <a:rPr lang="en-GB" dirty="0" smtClean="0">
                <a:solidFill>
                  <a:prstClr val="black"/>
                </a:solidFill>
                <a:latin typeface="Calibri"/>
                <a:cs typeface="Calibri"/>
              </a:rPr>
              <a:t>Structured interactions with instruments teams in place; integrations projects progressing well</a:t>
            </a:r>
          </a:p>
          <a:p>
            <a:pPr defTabSz="914400"/>
            <a:r>
              <a:rPr lang="en-GB" dirty="0" smtClean="0">
                <a:solidFill>
                  <a:prstClr val="black"/>
                </a:solidFill>
                <a:latin typeface="Calibri"/>
                <a:cs typeface="Calibri"/>
              </a:rPr>
              <a:t> </a:t>
            </a:r>
            <a:endParaRPr lang="en-GB" sz="2200" dirty="0" smtClean="0">
              <a:solidFill>
                <a:prstClr val="black"/>
              </a:solidFill>
              <a:latin typeface="Calibri"/>
              <a:cs typeface="Calibri"/>
            </a:endParaRPr>
          </a:p>
          <a:p>
            <a:pPr defTabSz="914400"/>
            <a:r>
              <a:rPr lang="en-GB" sz="2200" b="1" dirty="0" smtClean="0">
                <a:solidFill>
                  <a:prstClr val="black"/>
                </a:solidFill>
                <a:latin typeface="Calibri"/>
                <a:cs typeface="Calibri"/>
              </a:rPr>
              <a:t>Developmental Activities :	Addressing the ESS Challenges</a:t>
            </a:r>
          </a:p>
          <a:p>
            <a:pPr defTabSz="914400"/>
            <a:r>
              <a:rPr lang="en-US" dirty="0" smtClean="0">
                <a:solidFill>
                  <a:prstClr val="black"/>
                </a:solidFill>
                <a:latin typeface="Calibri"/>
                <a:cs typeface="Calibri"/>
              </a:rPr>
              <a:t>Several R&amp;D</a:t>
            </a:r>
            <a:r>
              <a:rPr lang="is-IS" dirty="0">
                <a:solidFill>
                  <a:prstClr val="black"/>
                </a:solidFill>
                <a:latin typeface="Calibri"/>
                <a:cs typeface="Calibri"/>
              </a:rPr>
              <a:t> </a:t>
            </a:r>
            <a:r>
              <a:rPr lang="is-IS" dirty="0" smtClean="0">
                <a:solidFill>
                  <a:prstClr val="black"/>
                </a:solidFill>
                <a:latin typeface="Calibri"/>
                <a:cs typeface="Calibri"/>
              </a:rPr>
              <a:t>projects addressing future challenges on-going with partners</a:t>
            </a:r>
            <a:endParaRPr lang="en-GB" dirty="0">
              <a:solidFill>
                <a:prstClr val="black"/>
              </a:solidFill>
              <a:latin typeface="Calibri"/>
              <a:cs typeface="Calibri"/>
            </a:endParaRPr>
          </a:p>
          <a:p>
            <a:pPr defTabSz="914400"/>
            <a:endParaRPr lang="en-GB" sz="2200" dirty="0">
              <a:solidFill>
                <a:prstClr val="black"/>
              </a:solidFill>
              <a:latin typeface="Calibri"/>
              <a:cs typeface="Calibri"/>
            </a:endParaRPr>
          </a:p>
          <a:p>
            <a:pPr defTabSz="914400"/>
            <a:r>
              <a:rPr lang="en-GB" sz="2200" b="1" dirty="0" smtClean="0">
                <a:solidFill>
                  <a:prstClr val="black"/>
                </a:solidFill>
                <a:latin typeface="Calibri"/>
                <a:cs typeface="Calibri"/>
              </a:rPr>
              <a:t>Moving to (Initial) Operation :  	Enabling </a:t>
            </a:r>
            <a:r>
              <a:rPr lang="en-GB" sz="2200" b="1" dirty="0">
                <a:solidFill>
                  <a:prstClr val="black"/>
                </a:solidFill>
                <a:latin typeface="Calibri"/>
                <a:cs typeface="Calibri"/>
              </a:rPr>
              <a:t>Early Science Success </a:t>
            </a:r>
            <a:r>
              <a:rPr lang="en-GB" sz="2200" b="1" dirty="0" smtClean="0">
                <a:solidFill>
                  <a:prstClr val="black"/>
                </a:solidFill>
                <a:latin typeface="Calibri"/>
                <a:cs typeface="Calibri"/>
              </a:rPr>
              <a:t> </a:t>
            </a:r>
          </a:p>
          <a:p>
            <a:pPr defTabSz="914400"/>
            <a:r>
              <a:rPr lang="en-GB" dirty="0">
                <a:solidFill>
                  <a:prstClr val="black"/>
                </a:solidFill>
                <a:latin typeface="Calibri"/>
                <a:cs typeface="Calibri"/>
              </a:rPr>
              <a:t>D</a:t>
            </a:r>
            <a:r>
              <a:rPr lang="en-GB" dirty="0" smtClean="0">
                <a:solidFill>
                  <a:prstClr val="black"/>
                </a:solidFill>
                <a:latin typeface="Calibri"/>
                <a:cs typeface="Calibri"/>
              </a:rPr>
              <a:t>eliverables, milestones, staff ramp up and budget for initial and steady state operation in place; focus on early science success. </a:t>
            </a:r>
            <a:endParaRPr lang="en-GB" dirty="0">
              <a:solidFill>
                <a:prstClr val="black"/>
              </a:solidFill>
              <a:latin typeface="Calibri"/>
              <a:cs typeface="Calibri"/>
            </a:endParaRPr>
          </a:p>
        </p:txBody>
      </p:sp>
    </p:spTree>
    <p:extLst>
      <p:ext uri="{BB962C8B-B14F-4D97-AF65-F5344CB8AC3E}">
        <p14:creationId xmlns:p14="http://schemas.microsoft.com/office/powerpoint/2010/main" val="2797096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ln/>
        </p:spPr>
        <p:txBody>
          <a:bodyPr/>
          <a:lstStyle/>
          <a:p>
            <a:r>
              <a:rPr lang="en-US" sz="3000" dirty="0" smtClean="0"/>
              <a:t>Vision for Science Support Systems</a:t>
            </a:r>
            <a:endParaRPr lang="en-US" sz="3000" dirty="0"/>
          </a:p>
        </p:txBody>
      </p:sp>
      <p:sp>
        <p:nvSpPr>
          <p:cNvPr id="3" name="Rectangle 2"/>
          <p:cNvSpPr/>
          <p:nvPr/>
        </p:nvSpPr>
        <p:spPr>
          <a:xfrm>
            <a:off x="4233333" y="1493907"/>
            <a:ext cx="4910667" cy="4214487"/>
          </a:xfrm>
          <a:prstGeom prst="rect">
            <a:avLst/>
          </a:prstGeom>
        </p:spPr>
        <p:txBody>
          <a:bodyPr wrap="square">
            <a:spAutoFit/>
          </a:bodyPr>
          <a:lstStyle/>
          <a:p>
            <a:pPr>
              <a:lnSpc>
                <a:spcPct val="120000"/>
              </a:lnSpc>
            </a:pPr>
            <a:r>
              <a:rPr lang="en-GB" sz="2800" dirty="0"/>
              <a:t>P</a:t>
            </a:r>
            <a:r>
              <a:rPr lang="en-GB" sz="2800" dirty="0" smtClean="0"/>
              <a:t>rovide </a:t>
            </a:r>
            <a:r>
              <a:rPr lang="en-GB" sz="2800" dirty="0"/>
              <a:t>a coherent scientific service and collaborative </a:t>
            </a:r>
            <a:r>
              <a:rPr lang="en-GB" sz="2800" dirty="0" smtClean="0"/>
              <a:t>environment </a:t>
            </a:r>
            <a:r>
              <a:rPr lang="en-GB" sz="2800" dirty="0"/>
              <a:t>that makes </a:t>
            </a:r>
            <a:r>
              <a:rPr lang="en-GB" sz="2800" b="1" dirty="0" smtClean="0">
                <a:solidFill>
                  <a:srgbClr val="FF0000"/>
                </a:solidFill>
              </a:rPr>
              <a:t>NEUTRONS </a:t>
            </a:r>
            <a:r>
              <a:rPr lang="en-GB" sz="2800" dirty="0" smtClean="0"/>
              <a:t>more </a:t>
            </a:r>
            <a:r>
              <a:rPr lang="en-GB" sz="2800" dirty="0"/>
              <a:t>accessible, powerful and efficient to </a:t>
            </a:r>
            <a:r>
              <a:rPr lang="en-GB" sz="2800" b="1" dirty="0" smtClean="0">
                <a:solidFill>
                  <a:srgbClr val="00FF00"/>
                </a:solidFill>
              </a:rPr>
              <a:t>USERS</a:t>
            </a:r>
            <a:r>
              <a:rPr lang="en-GB" sz="2800" dirty="0" smtClean="0">
                <a:solidFill>
                  <a:srgbClr val="00FF00"/>
                </a:solidFill>
              </a:rPr>
              <a:t> </a:t>
            </a:r>
            <a:r>
              <a:rPr lang="en-GB" sz="2800" dirty="0"/>
              <a:t>from </a:t>
            </a:r>
            <a:r>
              <a:rPr lang="en-GB" sz="2800" dirty="0" smtClean="0"/>
              <a:t>diverse </a:t>
            </a:r>
            <a:r>
              <a:rPr lang="en-GB" sz="2800" b="1" dirty="0" smtClean="0">
                <a:solidFill>
                  <a:srgbClr val="0000FF"/>
                </a:solidFill>
              </a:rPr>
              <a:t>SCIENTIFIC FIELDS </a:t>
            </a:r>
            <a:r>
              <a:rPr lang="en-GB" sz="2800" dirty="0" smtClean="0"/>
              <a:t>and </a:t>
            </a:r>
            <a:r>
              <a:rPr lang="en-GB" sz="2800" dirty="0"/>
              <a:t>to harness the full scientific potential of the </a:t>
            </a:r>
            <a:r>
              <a:rPr lang="en-GB" sz="2800" b="1" dirty="0">
                <a:solidFill>
                  <a:srgbClr val="0094CA"/>
                </a:solidFill>
              </a:rPr>
              <a:t>ESS </a:t>
            </a:r>
            <a:r>
              <a:rPr lang="en-GB" sz="2800" b="1" dirty="0" smtClean="0">
                <a:solidFill>
                  <a:srgbClr val="0094CA"/>
                </a:solidFill>
              </a:rPr>
              <a:t>facility</a:t>
            </a:r>
            <a:r>
              <a:rPr lang="en-GB" sz="2800" dirty="0" smtClean="0"/>
              <a:t>.</a:t>
            </a:r>
            <a:endParaRPr lang="en-US" sz="2800" dirty="0"/>
          </a:p>
        </p:txBody>
      </p:sp>
      <p:graphicFrame>
        <p:nvGraphicFramePr>
          <p:cNvPr id="2" name="Diagram 1"/>
          <p:cNvGraphicFramePr/>
          <p:nvPr>
            <p:extLst>
              <p:ext uri="{D42A27DB-BD31-4B8C-83A1-F6EECF244321}">
                <p14:modId xmlns:p14="http://schemas.microsoft.com/office/powerpoint/2010/main" val="4166609029"/>
              </p:ext>
            </p:extLst>
          </p:nvPr>
        </p:nvGraphicFramePr>
        <p:xfrm>
          <a:off x="32636" y="2120245"/>
          <a:ext cx="3702499" cy="29617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 3"/>
          <p:cNvGraphicFramePr/>
          <p:nvPr>
            <p:extLst>
              <p:ext uri="{D42A27DB-BD31-4B8C-83A1-F6EECF244321}">
                <p14:modId xmlns:p14="http://schemas.microsoft.com/office/powerpoint/2010/main" val="1774267383"/>
              </p:ext>
            </p:extLst>
          </p:nvPr>
        </p:nvGraphicFramePr>
        <p:xfrm>
          <a:off x="0" y="5997936"/>
          <a:ext cx="9144000" cy="65421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5124629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32867" y="0"/>
            <a:ext cx="7308560" cy="1441450"/>
          </a:xfrm>
          <a:ln/>
        </p:spPr>
        <p:txBody>
          <a:bodyPr/>
          <a:lstStyle/>
          <a:p>
            <a:r>
              <a:rPr lang="en-US" sz="3000" dirty="0" smtClean="0"/>
              <a:t>  Mission: 	Delivering Sample </a:t>
            </a:r>
            <a:r>
              <a:rPr lang="en-US" sz="3000" dirty="0"/>
              <a:t>E</a:t>
            </a:r>
            <a:r>
              <a:rPr lang="en-US" sz="3000" dirty="0" smtClean="0"/>
              <a:t>nvironment                         		as part of Science Support Systems</a:t>
            </a:r>
            <a:endParaRPr lang="en-US" sz="3000" dirty="0"/>
          </a:p>
        </p:txBody>
      </p:sp>
      <p:grpSp>
        <p:nvGrpSpPr>
          <p:cNvPr id="5" name="Group 4"/>
          <p:cNvGrpSpPr/>
          <p:nvPr/>
        </p:nvGrpSpPr>
        <p:grpSpPr>
          <a:xfrm>
            <a:off x="185264" y="1344984"/>
            <a:ext cx="2231711" cy="5431500"/>
            <a:chOff x="42727" y="1334122"/>
            <a:chExt cx="2231711" cy="5431500"/>
          </a:xfrm>
        </p:grpSpPr>
        <p:sp>
          <p:nvSpPr>
            <p:cNvPr id="2" name="Rectangle 1"/>
            <p:cNvSpPr/>
            <p:nvPr/>
          </p:nvSpPr>
          <p:spPr bwMode="auto">
            <a:xfrm>
              <a:off x="55499" y="1441450"/>
              <a:ext cx="2218939" cy="5324172"/>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graphicFrame>
          <p:nvGraphicFramePr>
            <p:cNvPr id="26" name="Diagram 25"/>
            <p:cNvGraphicFramePr/>
            <p:nvPr>
              <p:extLst>
                <p:ext uri="{D42A27DB-BD31-4B8C-83A1-F6EECF244321}">
                  <p14:modId xmlns:p14="http://schemas.microsoft.com/office/powerpoint/2010/main" val="4254548392"/>
                </p:ext>
              </p:extLst>
            </p:nvPr>
          </p:nvGraphicFramePr>
          <p:xfrm>
            <a:off x="42727" y="1334122"/>
            <a:ext cx="2099556" cy="54244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sp>
        <p:nvSpPr>
          <p:cNvPr id="27" name="Rounded Rectangle 26"/>
          <p:cNvSpPr/>
          <p:nvPr/>
        </p:nvSpPr>
        <p:spPr bwMode="auto">
          <a:xfrm>
            <a:off x="67418" y="3388313"/>
            <a:ext cx="3438770" cy="2778239"/>
          </a:xfrm>
          <a:prstGeom prst="roundRect">
            <a:avLst>
              <a:gd name="adj" fmla="val 3429"/>
            </a:avLst>
          </a:prstGeom>
          <a:noFill/>
          <a:ln w="25400" cap="flat" cmpd="sng" algn="ctr">
            <a:solidFill>
              <a:srgbClr val="0094CA"/>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8" name="TextBox 27"/>
          <p:cNvSpPr txBox="1"/>
          <p:nvPr/>
        </p:nvSpPr>
        <p:spPr>
          <a:xfrm rot="16200000">
            <a:off x="-1084316" y="4494116"/>
            <a:ext cx="2615958" cy="369332"/>
          </a:xfrm>
          <a:prstGeom prst="rect">
            <a:avLst/>
          </a:prstGeom>
          <a:noFill/>
        </p:spPr>
        <p:txBody>
          <a:bodyPr wrap="none" rtlCol="0">
            <a:spAutoFit/>
          </a:bodyPr>
          <a:lstStyle/>
          <a:p>
            <a:r>
              <a:rPr lang="en-US" b="1" dirty="0" smtClean="0"/>
              <a:t>SAMPLE  ENVIRONMENT  </a:t>
            </a:r>
            <a:endParaRPr lang="en-US" b="1" dirty="0"/>
          </a:p>
        </p:txBody>
      </p:sp>
      <p:pic>
        <p:nvPicPr>
          <p:cNvPr id="29" name="Picture 28"/>
          <p:cNvPicPr>
            <a:picLocks noChangeAspect="1"/>
          </p:cNvPicPr>
          <p:nvPr/>
        </p:nvPicPr>
        <p:blipFill>
          <a:blip r:embed="rId9"/>
          <a:stretch>
            <a:fillRect/>
          </a:stretch>
        </p:blipFill>
        <p:spPr>
          <a:xfrm>
            <a:off x="2287418" y="4130378"/>
            <a:ext cx="540000" cy="540000"/>
          </a:xfrm>
          <a:prstGeom prst="rect">
            <a:avLst/>
          </a:prstGeom>
        </p:spPr>
      </p:pic>
      <p:pic>
        <p:nvPicPr>
          <p:cNvPr id="30" name="Picture 29"/>
          <p:cNvPicPr>
            <a:picLocks noChangeAspect="1"/>
          </p:cNvPicPr>
          <p:nvPr/>
        </p:nvPicPr>
        <p:blipFill rotWithShape="1">
          <a:blip r:embed="rId10"/>
          <a:srcRect l="20886" t="671" r="23469" b="30997"/>
          <a:stretch/>
        </p:blipFill>
        <p:spPr>
          <a:xfrm>
            <a:off x="2381144" y="5518779"/>
            <a:ext cx="383875" cy="540000"/>
          </a:xfrm>
          <a:prstGeom prst="rect">
            <a:avLst/>
          </a:prstGeom>
        </p:spPr>
      </p:pic>
      <p:pic>
        <p:nvPicPr>
          <p:cNvPr id="31" name="Picture 1"/>
          <p:cNvPicPr>
            <a:picLocks noChangeAspect="1" noChangeArrowheads="1"/>
          </p:cNvPicPr>
          <p:nvPr/>
        </p:nvPicPr>
        <p:blipFill rotWithShape="1">
          <a:blip r:embed="rId11">
            <a:extLst>
              <a:ext uri="{28A0092B-C50C-407E-A947-70E740481C1C}">
                <a14:useLocalDpi xmlns:a14="http://schemas.microsoft.com/office/drawing/2010/main" val="0"/>
              </a:ext>
            </a:extLst>
          </a:blip>
          <a:srcRect t="10218" r="18325"/>
          <a:stretch/>
        </p:blipFill>
        <p:spPr bwMode="auto">
          <a:xfrm>
            <a:off x="2390880" y="4820147"/>
            <a:ext cx="367564" cy="540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32" name="Picture 31"/>
          <p:cNvPicPr>
            <a:picLocks noChangeAspect="1"/>
          </p:cNvPicPr>
          <p:nvPr/>
        </p:nvPicPr>
        <p:blipFill>
          <a:blip r:embed="rId12"/>
          <a:stretch>
            <a:fillRect/>
          </a:stretch>
        </p:blipFill>
        <p:spPr>
          <a:xfrm>
            <a:off x="2367359" y="3445429"/>
            <a:ext cx="406849" cy="540000"/>
          </a:xfrm>
          <a:prstGeom prst="rect">
            <a:avLst/>
          </a:prstGeom>
        </p:spPr>
      </p:pic>
      <p:pic>
        <p:nvPicPr>
          <p:cNvPr id="33" name="Picture 1" descr="lier058"/>
          <p:cNvPicPr>
            <a:picLocks noChangeAspect="1" noChangeArrowheads="1"/>
          </p:cNvPicPr>
          <p:nvPr/>
        </p:nvPicPr>
        <p:blipFill>
          <a:blip r:embed="rId13">
            <a:extLst>
              <a:ext uri="{28A0092B-C50C-407E-A947-70E740481C1C}">
                <a14:useLocalDpi xmlns:a14="http://schemas.microsoft.com/office/drawing/2010/main" val="0"/>
              </a:ext>
            </a:extLst>
          </a:blip>
          <a:srcRect l="27728" r="37814" b="31639"/>
          <a:stretch>
            <a:fillRect/>
          </a:stretch>
        </p:blipFill>
        <p:spPr bwMode="auto">
          <a:xfrm>
            <a:off x="2880306" y="5518779"/>
            <a:ext cx="406623" cy="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Rectangle 33"/>
          <p:cNvSpPr/>
          <p:nvPr/>
        </p:nvSpPr>
        <p:spPr>
          <a:xfrm>
            <a:off x="3860801" y="1613388"/>
            <a:ext cx="5215467" cy="2277547"/>
          </a:xfrm>
          <a:prstGeom prst="rect">
            <a:avLst/>
          </a:prstGeom>
        </p:spPr>
        <p:txBody>
          <a:bodyPr wrap="square">
            <a:spAutoFit/>
          </a:bodyPr>
          <a:lstStyle/>
          <a:p>
            <a:pPr algn="ctr">
              <a:spcAft>
                <a:spcPts val="1200"/>
              </a:spcAft>
            </a:pPr>
            <a:r>
              <a:rPr lang="en-US" sz="2800" b="1" dirty="0" smtClean="0">
                <a:solidFill>
                  <a:srgbClr val="000000"/>
                </a:solidFill>
                <a:latin typeface="Arial"/>
                <a:ea typeface="ヒラギノ角ゴ ProN W3"/>
                <a:cs typeface="Arial"/>
              </a:rPr>
              <a:t>Science Support Systems: </a:t>
            </a:r>
          </a:p>
          <a:p>
            <a:pPr marL="762000" lvl="1" indent="-306000">
              <a:spcAft>
                <a:spcPts val="1200"/>
              </a:spcAft>
              <a:buFont typeface="Arial" charset="0"/>
              <a:buChar char="•"/>
            </a:pPr>
            <a:r>
              <a:rPr lang="en-US" sz="2800" b="1" dirty="0" smtClean="0">
                <a:solidFill>
                  <a:srgbClr val="0094CA"/>
                </a:solidFill>
                <a:latin typeface="Arial"/>
                <a:cs typeface="Arial"/>
              </a:rPr>
              <a:t>sample environment</a:t>
            </a:r>
          </a:p>
          <a:p>
            <a:pPr marL="762000" lvl="1" indent="-306000">
              <a:spcAft>
                <a:spcPts val="1200"/>
              </a:spcAft>
              <a:buFont typeface="Arial" charset="0"/>
              <a:buChar char="•"/>
            </a:pPr>
            <a:r>
              <a:rPr lang="en-US" sz="2800" b="1" dirty="0" smtClean="0">
                <a:solidFill>
                  <a:srgbClr val="000000"/>
                </a:solidFill>
                <a:latin typeface="Arial"/>
                <a:cs typeface="Arial"/>
              </a:rPr>
              <a:t>scientific labs</a:t>
            </a:r>
            <a:endParaRPr lang="en-US" sz="2800" dirty="0" smtClean="0">
              <a:solidFill>
                <a:srgbClr val="000000"/>
              </a:solidFill>
              <a:latin typeface="Arial"/>
              <a:cs typeface="Arial"/>
            </a:endParaRPr>
          </a:p>
          <a:p>
            <a:pPr marL="762000" lvl="1" indent="-306000">
              <a:spcAft>
                <a:spcPts val="1200"/>
              </a:spcAft>
              <a:buFont typeface="Arial" charset="0"/>
              <a:buChar char="•"/>
            </a:pPr>
            <a:r>
              <a:rPr lang="en-US" sz="2800" b="1" dirty="0" smtClean="0">
                <a:solidFill>
                  <a:srgbClr val="000000"/>
                </a:solidFill>
                <a:latin typeface="Arial"/>
                <a:cs typeface="Arial"/>
              </a:rPr>
              <a:t>user office</a:t>
            </a:r>
            <a:r>
              <a:rPr lang="en-US" sz="2800" dirty="0" smtClean="0">
                <a:solidFill>
                  <a:srgbClr val="000000"/>
                </a:solidFill>
                <a:latin typeface="Arial"/>
                <a:cs typeface="Arial"/>
              </a:rPr>
              <a:t> </a:t>
            </a:r>
          </a:p>
        </p:txBody>
      </p:sp>
      <p:pic>
        <p:nvPicPr>
          <p:cNvPr id="35" name="Picture 34"/>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433062" y="6440295"/>
            <a:ext cx="481538" cy="391965"/>
          </a:xfrm>
          <a:prstGeom prst="rect">
            <a:avLst/>
          </a:prstGeom>
        </p:spPr>
      </p:pic>
      <p:pic>
        <p:nvPicPr>
          <p:cNvPr id="36" name="Picture 35"/>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221503" y="6035554"/>
            <a:ext cx="897244" cy="371236"/>
          </a:xfrm>
          <a:prstGeom prst="rect">
            <a:avLst/>
          </a:prstGeom>
        </p:spPr>
      </p:pic>
      <p:pic>
        <p:nvPicPr>
          <p:cNvPr id="19" name="Picture 18"/>
          <p:cNvPicPr>
            <a:picLocks noChangeAspect="1"/>
          </p:cNvPicPr>
          <p:nvPr/>
        </p:nvPicPr>
        <p:blipFill>
          <a:blip r:embed="rId16"/>
          <a:stretch>
            <a:fillRect/>
          </a:stretch>
        </p:blipFill>
        <p:spPr>
          <a:xfrm>
            <a:off x="2853830" y="3445429"/>
            <a:ext cx="459575" cy="540000"/>
          </a:xfrm>
          <a:prstGeom prst="rect">
            <a:avLst/>
          </a:prstGeom>
        </p:spPr>
      </p:pic>
      <p:pic>
        <p:nvPicPr>
          <p:cNvPr id="20" name="Picture 19"/>
          <p:cNvPicPr>
            <a:picLocks noChangeAspect="1"/>
          </p:cNvPicPr>
          <p:nvPr/>
        </p:nvPicPr>
        <p:blipFill>
          <a:blip r:embed="rId17"/>
          <a:stretch>
            <a:fillRect/>
          </a:stretch>
        </p:blipFill>
        <p:spPr>
          <a:xfrm>
            <a:off x="2853830" y="4130378"/>
            <a:ext cx="459575" cy="540000"/>
          </a:xfrm>
          <a:prstGeom prst="rect">
            <a:avLst/>
          </a:prstGeom>
        </p:spPr>
      </p:pic>
    </p:spTree>
    <p:extLst>
      <p:ext uri="{BB962C8B-B14F-4D97-AF65-F5344CB8AC3E}">
        <p14:creationId xmlns:p14="http://schemas.microsoft.com/office/powerpoint/2010/main" val="306981009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32867" y="0"/>
            <a:ext cx="7308560" cy="1441450"/>
          </a:xfrm>
          <a:ln/>
        </p:spPr>
        <p:txBody>
          <a:bodyPr/>
          <a:lstStyle/>
          <a:p>
            <a:r>
              <a:rPr lang="en-US" sz="3000" dirty="0" smtClean="0"/>
              <a:t>  Mission: 	Delivering Sample </a:t>
            </a:r>
            <a:r>
              <a:rPr lang="en-US" sz="3000" dirty="0"/>
              <a:t>E</a:t>
            </a:r>
            <a:r>
              <a:rPr lang="en-US" sz="3000" dirty="0" smtClean="0"/>
              <a:t>nvironment                         		as part of Science Support Systems</a:t>
            </a:r>
            <a:endParaRPr lang="en-US" sz="3000" dirty="0"/>
          </a:p>
        </p:txBody>
      </p:sp>
      <p:grpSp>
        <p:nvGrpSpPr>
          <p:cNvPr id="5" name="Group 4"/>
          <p:cNvGrpSpPr/>
          <p:nvPr/>
        </p:nvGrpSpPr>
        <p:grpSpPr>
          <a:xfrm>
            <a:off x="185264" y="1344984"/>
            <a:ext cx="2231711" cy="5431500"/>
            <a:chOff x="42727" y="1334122"/>
            <a:chExt cx="2231711" cy="5431500"/>
          </a:xfrm>
        </p:grpSpPr>
        <p:sp>
          <p:nvSpPr>
            <p:cNvPr id="2" name="Rectangle 1"/>
            <p:cNvSpPr/>
            <p:nvPr/>
          </p:nvSpPr>
          <p:spPr bwMode="auto">
            <a:xfrm>
              <a:off x="55499" y="1441450"/>
              <a:ext cx="2218939" cy="5324172"/>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graphicFrame>
          <p:nvGraphicFramePr>
            <p:cNvPr id="26" name="Diagram 25"/>
            <p:cNvGraphicFramePr/>
            <p:nvPr>
              <p:extLst>
                <p:ext uri="{D42A27DB-BD31-4B8C-83A1-F6EECF244321}">
                  <p14:modId xmlns:p14="http://schemas.microsoft.com/office/powerpoint/2010/main" val="486502164"/>
                </p:ext>
              </p:extLst>
            </p:nvPr>
          </p:nvGraphicFramePr>
          <p:xfrm>
            <a:off x="42727" y="1334122"/>
            <a:ext cx="2099556" cy="54244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sp>
        <p:nvSpPr>
          <p:cNvPr id="27" name="Rounded Rectangle 26"/>
          <p:cNvSpPr/>
          <p:nvPr/>
        </p:nvSpPr>
        <p:spPr bwMode="auto">
          <a:xfrm>
            <a:off x="67418" y="3388313"/>
            <a:ext cx="3438770" cy="2778239"/>
          </a:xfrm>
          <a:prstGeom prst="roundRect">
            <a:avLst>
              <a:gd name="adj" fmla="val 3429"/>
            </a:avLst>
          </a:prstGeom>
          <a:noFill/>
          <a:ln w="25400" cap="flat" cmpd="sng" algn="ctr">
            <a:solidFill>
              <a:srgbClr val="0094CA"/>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8" name="TextBox 27"/>
          <p:cNvSpPr txBox="1"/>
          <p:nvPr/>
        </p:nvSpPr>
        <p:spPr>
          <a:xfrm rot="16200000">
            <a:off x="-1084316" y="4494116"/>
            <a:ext cx="2615958" cy="369332"/>
          </a:xfrm>
          <a:prstGeom prst="rect">
            <a:avLst/>
          </a:prstGeom>
          <a:noFill/>
        </p:spPr>
        <p:txBody>
          <a:bodyPr wrap="none" rtlCol="0">
            <a:spAutoFit/>
          </a:bodyPr>
          <a:lstStyle/>
          <a:p>
            <a:r>
              <a:rPr lang="en-US" b="1" dirty="0" smtClean="0"/>
              <a:t>SAMPLE  ENVIRONMENT  </a:t>
            </a:r>
            <a:endParaRPr lang="en-US" b="1" dirty="0"/>
          </a:p>
        </p:txBody>
      </p:sp>
      <p:pic>
        <p:nvPicPr>
          <p:cNvPr id="29" name="Picture 28"/>
          <p:cNvPicPr>
            <a:picLocks noChangeAspect="1"/>
          </p:cNvPicPr>
          <p:nvPr/>
        </p:nvPicPr>
        <p:blipFill>
          <a:blip r:embed="rId9"/>
          <a:stretch>
            <a:fillRect/>
          </a:stretch>
        </p:blipFill>
        <p:spPr>
          <a:xfrm>
            <a:off x="2287418" y="4130378"/>
            <a:ext cx="540000" cy="540000"/>
          </a:xfrm>
          <a:prstGeom prst="rect">
            <a:avLst/>
          </a:prstGeom>
        </p:spPr>
      </p:pic>
      <p:pic>
        <p:nvPicPr>
          <p:cNvPr id="30" name="Picture 29"/>
          <p:cNvPicPr>
            <a:picLocks noChangeAspect="1"/>
          </p:cNvPicPr>
          <p:nvPr/>
        </p:nvPicPr>
        <p:blipFill rotWithShape="1">
          <a:blip r:embed="rId10"/>
          <a:srcRect l="20886" t="671" r="23469" b="30997"/>
          <a:stretch/>
        </p:blipFill>
        <p:spPr>
          <a:xfrm>
            <a:off x="2381144" y="5518779"/>
            <a:ext cx="383875" cy="540000"/>
          </a:xfrm>
          <a:prstGeom prst="rect">
            <a:avLst/>
          </a:prstGeom>
        </p:spPr>
      </p:pic>
      <p:pic>
        <p:nvPicPr>
          <p:cNvPr id="31" name="Picture 1"/>
          <p:cNvPicPr>
            <a:picLocks noChangeAspect="1" noChangeArrowheads="1"/>
          </p:cNvPicPr>
          <p:nvPr/>
        </p:nvPicPr>
        <p:blipFill rotWithShape="1">
          <a:blip r:embed="rId11">
            <a:extLst>
              <a:ext uri="{28A0092B-C50C-407E-A947-70E740481C1C}">
                <a14:useLocalDpi xmlns:a14="http://schemas.microsoft.com/office/drawing/2010/main" val="0"/>
              </a:ext>
            </a:extLst>
          </a:blip>
          <a:srcRect t="10218" r="18325"/>
          <a:stretch/>
        </p:blipFill>
        <p:spPr bwMode="auto">
          <a:xfrm>
            <a:off x="2390880" y="4820147"/>
            <a:ext cx="367564" cy="540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32" name="Picture 31"/>
          <p:cNvPicPr>
            <a:picLocks noChangeAspect="1"/>
          </p:cNvPicPr>
          <p:nvPr/>
        </p:nvPicPr>
        <p:blipFill>
          <a:blip r:embed="rId12"/>
          <a:stretch>
            <a:fillRect/>
          </a:stretch>
        </p:blipFill>
        <p:spPr>
          <a:xfrm>
            <a:off x="2367359" y="3445429"/>
            <a:ext cx="406849" cy="540000"/>
          </a:xfrm>
          <a:prstGeom prst="rect">
            <a:avLst/>
          </a:prstGeom>
        </p:spPr>
      </p:pic>
      <p:pic>
        <p:nvPicPr>
          <p:cNvPr id="33" name="Picture 1" descr="lier058"/>
          <p:cNvPicPr>
            <a:picLocks noChangeAspect="1" noChangeArrowheads="1"/>
          </p:cNvPicPr>
          <p:nvPr/>
        </p:nvPicPr>
        <p:blipFill>
          <a:blip r:embed="rId13">
            <a:extLst>
              <a:ext uri="{28A0092B-C50C-407E-A947-70E740481C1C}">
                <a14:useLocalDpi xmlns:a14="http://schemas.microsoft.com/office/drawing/2010/main" val="0"/>
              </a:ext>
            </a:extLst>
          </a:blip>
          <a:srcRect l="27728" r="37814" b="31639"/>
          <a:stretch>
            <a:fillRect/>
          </a:stretch>
        </p:blipFill>
        <p:spPr bwMode="auto">
          <a:xfrm>
            <a:off x="2880306" y="5518779"/>
            <a:ext cx="406623" cy="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p:cNvPicPr>
            <a:picLocks noChangeAspect="1"/>
          </p:cNvPicPr>
          <p:nvPr/>
        </p:nvPicPr>
        <p:blipFill>
          <a:blip r:embed="rId14"/>
          <a:stretch>
            <a:fillRect/>
          </a:stretch>
        </p:blipFill>
        <p:spPr>
          <a:xfrm>
            <a:off x="2853830" y="3445429"/>
            <a:ext cx="459575" cy="540000"/>
          </a:xfrm>
          <a:prstGeom prst="rect">
            <a:avLst/>
          </a:prstGeom>
        </p:spPr>
      </p:pic>
      <p:pic>
        <p:nvPicPr>
          <p:cNvPr id="20" name="Picture 19"/>
          <p:cNvPicPr>
            <a:picLocks noChangeAspect="1"/>
          </p:cNvPicPr>
          <p:nvPr/>
        </p:nvPicPr>
        <p:blipFill>
          <a:blip r:embed="rId15"/>
          <a:stretch>
            <a:fillRect/>
          </a:stretch>
        </p:blipFill>
        <p:spPr>
          <a:xfrm>
            <a:off x="2853830" y="4130378"/>
            <a:ext cx="459575" cy="540000"/>
          </a:xfrm>
          <a:prstGeom prst="rect">
            <a:avLst/>
          </a:prstGeom>
        </p:spPr>
      </p:pic>
      <p:sp>
        <p:nvSpPr>
          <p:cNvPr id="21" name="Rectangle 20"/>
          <p:cNvSpPr/>
          <p:nvPr/>
        </p:nvSpPr>
        <p:spPr>
          <a:xfrm>
            <a:off x="3860801" y="1613388"/>
            <a:ext cx="5215467" cy="5201424"/>
          </a:xfrm>
          <a:prstGeom prst="rect">
            <a:avLst/>
          </a:prstGeom>
        </p:spPr>
        <p:txBody>
          <a:bodyPr wrap="square">
            <a:spAutoFit/>
          </a:bodyPr>
          <a:lstStyle/>
          <a:p>
            <a:pPr algn="ctr">
              <a:spcAft>
                <a:spcPts val="1200"/>
              </a:spcAft>
            </a:pPr>
            <a:r>
              <a:rPr lang="en-US" sz="2800" b="1" dirty="0" smtClean="0">
                <a:solidFill>
                  <a:srgbClr val="000000"/>
                </a:solidFill>
                <a:latin typeface="Arial"/>
                <a:ea typeface="ヒラギノ角ゴ ProN W3"/>
                <a:cs typeface="Arial"/>
              </a:rPr>
              <a:t>Science Support Systems: </a:t>
            </a:r>
          </a:p>
          <a:p>
            <a:pPr marL="762000" lvl="1" indent="-306000">
              <a:spcAft>
                <a:spcPts val="1200"/>
              </a:spcAft>
              <a:buFont typeface="Arial" charset="0"/>
              <a:buChar char="•"/>
            </a:pPr>
            <a:r>
              <a:rPr lang="en-US" sz="2800" b="1" dirty="0" smtClean="0">
                <a:solidFill>
                  <a:srgbClr val="0094CA"/>
                </a:solidFill>
                <a:latin typeface="Arial"/>
                <a:cs typeface="Arial"/>
              </a:rPr>
              <a:t>sample environment</a:t>
            </a:r>
          </a:p>
          <a:p>
            <a:pPr marL="762000" lvl="1" indent="-306000">
              <a:spcAft>
                <a:spcPts val="1200"/>
              </a:spcAft>
              <a:buFont typeface="Arial" charset="0"/>
              <a:buChar char="•"/>
            </a:pPr>
            <a:r>
              <a:rPr lang="en-US" sz="2800" b="1" dirty="0" smtClean="0">
                <a:solidFill>
                  <a:srgbClr val="000000"/>
                </a:solidFill>
                <a:latin typeface="Arial"/>
                <a:cs typeface="Arial"/>
              </a:rPr>
              <a:t>scientific labs</a:t>
            </a:r>
            <a:endParaRPr lang="en-US" sz="2800" dirty="0" smtClean="0">
              <a:solidFill>
                <a:srgbClr val="000000"/>
              </a:solidFill>
              <a:latin typeface="Arial"/>
              <a:cs typeface="Arial"/>
            </a:endParaRPr>
          </a:p>
          <a:p>
            <a:pPr marL="762000" lvl="1" indent="-306000">
              <a:spcAft>
                <a:spcPts val="1200"/>
              </a:spcAft>
              <a:buFont typeface="Arial" charset="0"/>
              <a:buChar char="•"/>
            </a:pPr>
            <a:r>
              <a:rPr lang="en-US" sz="2800" b="1" dirty="0" smtClean="0">
                <a:solidFill>
                  <a:srgbClr val="000000"/>
                </a:solidFill>
                <a:latin typeface="Arial"/>
                <a:cs typeface="Arial"/>
              </a:rPr>
              <a:t>user office</a:t>
            </a:r>
            <a:r>
              <a:rPr lang="en-US" sz="2800" dirty="0" smtClean="0">
                <a:solidFill>
                  <a:srgbClr val="000000"/>
                </a:solidFill>
                <a:latin typeface="Arial"/>
                <a:cs typeface="Arial"/>
              </a:rPr>
              <a:t> </a:t>
            </a:r>
          </a:p>
          <a:p>
            <a:pPr algn="ctr">
              <a:spcAft>
                <a:spcPts val="1200"/>
              </a:spcAft>
            </a:pPr>
            <a:endParaRPr lang="en-US" sz="2800" b="1" i="1" dirty="0" smtClean="0">
              <a:solidFill>
                <a:srgbClr val="FF6600"/>
              </a:solidFill>
              <a:latin typeface="Arial"/>
              <a:cs typeface="Arial"/>
            </a:endParaRPr>
          </a:p>
          <a:p>
            <a:pPr algn="ctr">
              <a:spcAft>
                <a:spcPts val="1200"/>
              </a:spcAft>
            </a:pPr>
            <a:r>
              <a:rPr lang="en-US" sz="2800" b="1" i="1" dirty="0" smtClean="0">
                <a:solidFill>
                  <a:srgbClr val="FF6600"/>
                </a:solidFill>
                <a:latin typeface="Arial"/>
                <a:cs typeface="Arial"/>
              </a:rPr>
              <a:t>for </a:t>
            </a:r>
            <a:r>
              <a:rPr lang="en-US" sz="2800" b="1" i="1" dirty="0">
                <a:solidFill>
                  <a:srgbClr val="FF6600"/>
                </a:solidFill>
                <a:latin typeface="Arial"/>
                <a:cs typeface="Arial"/>
              </a:rPr>
              <a:t>first 8 instruments</a:t>
            </a:r>
          </a:p>
          <a:p>
            <a:pPr algn="ctr">
              <a:spcAft>
                <a:spcPts val="1200"/>
              </a:spcAft>
            </a:pPr>
            <a:r>
              <a:rPr lang="en-US" sz="2800" i="1" dirty="0">
                <a:solidFill>
                  <a:srgbClr val="FF6600"/>
                </a:solidFill>
                <a:latin typeface="Arial"/>
                <a:cs typeface="Arial"/>
              </a:rPr>
              <a:t>as part of </a:t>
            </a:r>
            <a:r>
              <a:rPr lang="en-US" sz="2800" b="1" i="1" dirty="0">
                <a:solidFill>
                  <a:srgbClr val="FF6600"/>
                </a:solidFill>
                <a:latin typeface="Arial"/>
                <a:cs typeface="Arial"/>
              </a:rPr>
              <a:t>increased</a:t>
            </a:r>
            <a:r>
              <a:rPr lang="en-US" sz="2800" i="1" dirty="0">
                <a:solidFill>
                  <a:srgbClr val="FF6600"/>
                </a:solidFill>
                <a:latin typeface="Arial"/>
                <a:cs typeface="Arial"/>
              </a:rPr>
              <a:t> (+5M€)</a:t>
            </a:r>
          </a:p>
          <a:p>
            <a:pPr algn="ctr">
              <a:spcAft>
                <a:spcPts val="1200"/>
              </a:spcAft>
            </a:pPr>
            <a:r>
              <a:rPr lang="en-US" sz="2800" b="1" i="1" dirty="0">
                <a:solidFill>
                  <a:srgbClr val="FF6600"/>
                </a:solidFill>
                <a:latin typeface="Arial"/>
                <a:cs typeface="Arial"/>
              </a:rPr>
              <a:t>NSS construction budget </a:t>
            </a:r>
          </a:p>
          <a:p>
            <a:pPr marL="456000" lvl="1">
              <a:spcAft>
                <a:spcPts val="1200"/>
              </a:spcAft>
            </a:pPr>
            <a:endParaRPr lang="en-US" sz="2800" dirty="0" smtClean="0">
              <a:solidFill>
                <a:srgbClr val="000000"/>
              </a:solidFill>
              <a:latin typeface="Arial"/>
              <a:cs typeface="Arial"/>
            </a:endParaRPr>
          </a:p>
        </p:txBody>
      </p:sp>
    </p:spTree>
    <p:extLst>
      <p:ext uri="{BB962C8B-B14F-4D97-AF65-F5344CB8AC3E}">
        <p14:creationId xmlns:p14="http://schemas.microsoft.com/office/powerpoint/2010/main" val="292981885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85264" y="0"/>
            <a:ext cx="7308560" cy="1441450"/>
          </a:xfrm>
          <a:ln/>
        </p:spPr>
        <p:txBody>
          <a:bodyPr/>
          <a:lstStyle/>
          <a:p>
            <a:r>
              <a:rPr lang="en-US" sz="3000" dirty="0"/>
              <a:t>S</a:t>
            </a:r>
            <a:r>
              <a:rPr lang="en-US" sz="3000" dirty="0" smtClean="0"/>
              <a:t>ample </a:t>
            </a:r>
            <a:r>
              <a:rPr lang="en-US" sz="3000" dirty="0"/>
              <a:t>E</a:t>
            </a:r>
            <a:r>
              <a:rPr lang="en-US" sz="3000" dirty="0" smtClean="0"/>
              <a:t>nvironment – </a:t>
            </a:r>
            <a:br>
              <a:rPr lang="en-US" sz="3000" dirty="0" smtClean="0"/>
            </a:br>
            <a:r>
              <a:rPr lang="en-US" sz="3000" dirty="0" smtClean="0"/>
              <a:t>	current tasks and resources</a:t>
            </a:r>
            <a:endParaRPr lang="en-US" sz="3000" dirty="0"/>
          </a:p>
        </p:txBody>
      </p:sp>
      <p:grpSp>
        <p:nvGrpSpPr>
          <p:cNvPr id="5" name="Group 4"/>
          <p:cNvGrpSpPr/>
          <p:nvPr/>
        </p:nvGrpSpPr>
        <p:grpSpPr>
          <a:xfrm>
            <a:off x="185264" y="1344984"/>
            <a:ext cx="2231711" cy="5431500"/>
            <a:chOff x="42727" y="1334122"/>
            <a:chExt cx="2231711" cy="5431500"/>
          </a:xfrm>
        </p:grpSpPr>
        <p:sp>
          <p:nvSpPr>
            <p:cNvPr id="2" name="Rectangle 1"/>
            <p:cNvSpPr/>
            <p:nvPr/>
          </p:nvSpPr>
          <p:spPr bwMode="auto">
            <a:xfrm>
              <a:off x="55499" y="1441450"/>
              <a:ext cx="2218939" cy="5324172"/>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graphicFrame>
          <p:nvGraphicFramePr>
            <p:cNvPr id="26" name="Diagram 25"/>
            <p:cNvGraphicFramePr/>
            <p:nvPr>
              <p:extLst>
                <p:ext uri="{D42A27DB-BD31-4B8C-83A1-F6EECF244321}">
                  <p14:modId xmlns:p14="http://schemas.microsoft.com/office/powerpoint/2010/main" val="4134974664"/>
                </p:ext>
              </p:extLst>
            </p:nvPr>
          </p:nvGraphicFramePr>
          <p:xfrm>
            <a:off x="42727" y="1334122"/>
            <a:ext cx="2099556" cy="54244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sp>
        <p:nvSpPr>
          <p:cNvPr id="27" name="Rounded Rectangle 26"/>
          <p:cNvSpPr/>
          <p:nvPr/>
        </p:nvSpPr>
        <p:spPr bwMode="auto">
          <a:xfrm>
            <a:off x="67418" y="3388313"/>
            <a:ext cx="3438770" cy="2778239"/>
          </a:xfrm>
          <a:prstGeom prst="roundRect">
            <a:avLst>
              <a:gd name="adj" fmla="val 3429"/>
            </a:avLst>
          </a:prstGeom>
          <a:noFill/>
          <a:ln w="25400" cap="flat" cmpd="sng" algn="ctr">
            <a:solidFill>
              <a:srgbClr val="0094CA"/>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8" name="TextBox 27"/>
          <p:cNvSpPr txBox="1"/>
          <p:nvPr/>
        </p:nvSpPr>
        <p:spPr>
          <a:xfrm rot="16200000">
            <a:off x="-1084316" y="4494116"/>
            <a:ext cx="2615958" cy="369332"/>
          </a:xfrm>
          <a:prstGeom prst="rect">
            <a:avLst/>
          </a:prstGeom>
          <a:noFill/>
        </p:spPr>
        <p:txBody>
          <a:bodyPr wrap="none" rtlCol="0">
            <a:spAutoFit/>
          </a:bodyPr>
          <a:lstStyle/>
          <a:p>
            <a:r>
              <a:rPr lang="en-US" b="1" dirty="0" smtClean="0"/>
              <a:t>SAMPLE  ENVIRONMENT  </a:t>
            </a:r>
            <a:endParaRPr lang="en-US" b="1" dirty="0"/>
          </a:p>
        </p:txBody>
      </p:sp>
      <p:pic>
        <p:nvPicPr>
          <p:cNvPr id="29" name="Picture 28"/>
          <p:cNvPicPr>
            <a:picLocks noChangeAspect="1"/>
          </p:cNvPicPr>
          <p:nvPr/>
        </p:nvPicPr>
        <p:blipFill>
          <a:blip r:embed="rId9"/>
          <a:stretch>
            <a:fillRect/>
          </a:stretch>
        </p:blipFill>
        <p:spPr>
          <a:xfrm>
            <a:off x="2287418" y="4130378"/>
            <a:ext cx="540000" cy="540000"/>
          </a:xfrm>
          <a:prstGeom prst="rect">
            <a:avLst/>
          </a:prstGeom>
        </p:spPr>
      </p:pic>
      <p:pic>
        <p:nvPicPr>
          <p:cNvPr id="30" name="Picture 29"/>
          <p:cNvPicPr>
            <a:picLocks noChangeAspect="1"/>
          </p:cNvPicPr>
          <p:nvPr/>
        </p:nvPicPr>
        <p:blipFill rotWithShape="1">
          <a:blip r:embed="rId10"/>
          <a:srcRect l="20886" t="671" r="23469" b="30997"/>
          <a:stretch/>
        </p:blipFill>
        <p:spPr>
          <a:xfrm>
            <a:off x="2381144" y="5518779"/>
            <a:ext cx="383875" cy="540000"/>
          </a:xfrm>
          <a:prstGeom prst="rect">
            <a:avLst/>
          </a:prstGeom>
        </p:spPr>
      </p:pic>
      <p:pic>
        <p:nvPicPr>
          <p:cNvPr id="31" name="Picture 1"/>
          <p:cNvPicPr>
            <a:picLocks noChangeAspect="1" noChangeArrowheads="1"/>
          </p:cNvPicPr>
          <p:nvPr/>
        </p:nvPicPr>
        <p:blipFill rotWithShape="1">
          <a:blip r:embed="rId11">
            <a:extLst>
              <a:ext uri="{28A0092B-C50C-407E-A947-70E740481C1C}">
                <a14:useLocalDpi xmlns:a14="http://schemas.microsoft.com/office/drawing/2010/main" val="0"/>
              </a:ext>
            </a:extLst>
          </a:blip>
          <a:srcRect t="10218" r="18325"/>
          <a:stretch/>
        </p:blipFill>
        <p:spPr bwMode="auto">
          <a:xfrm>
            <a:off x="2390880" y="4820147"/>
            <a:ext cx="367564" cy="540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32" name="Picture 31"/>
          <p:cNvPicPr>
            <a:picLocks noChangeAspect="1"/>
          </p:cNvPicPr>
          <p:nvPr/>
        </p:nvPicPr>
        <p:blipFill>
          <a:blip r:embed="rId12"/>
          <a:stretch>
            <a:fillRect/>
          </a:stretch>
        </p:blipFill>
        <p:spPr>
          <a:xfrm>
            <a:off x="2367359" y="3445429"/>
            <a:ext cx="406849" cy="540000"/>
          </a:xfrm>
          <a:prstGeom prst="rect">
            <a:avLst/>
          </a:prstGeom>
        </p:spPr>
      </p:pic>
      <p:pic>
        <p:nvPicPr>
          <p:cNvPr id="33" name="Picture 1" descr="lier058"/>
          <p:cNvPicPr>
            <a:picLocks noChangeAspect="1" noChangeArrowheads="1"/>
          </p:cNvPicPr>
          <p:nvPr/>
        </p:nvPicPr>
        <p:blipFill>
          <a:blip r:embed="rId13">
            <a:extLst>
              <a:ext uri="{28A0092B-C50C-407E-A947-70E740481C1C}">
                <a14:useLocalDpi xmlns:a14="http://schemas.microsoft.com/office/drawing/2010/main" val="0"/>
              </a:ext>
            </a:extLst>
          </a:blip>
          <a:srcRect l="27728" r="37814" b="31639"/>
          <a:stretch>
            <a:fillRect/>
          </a:stretch>
        </p:blipFill>
        <p:spPr bwMode="auto">
          <a:xfrm>
            <a:off x="2880306" y="5518779"/>
            <a:ext cx="406623" cy="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Rectangle 33"/>
          <p:cNvSpPr/>
          <p:nvPr/>
        </p:nvSpPr>
        <p:spPr>
          <a:xfrm>
            <a:off x="3438455" y="1535187"/>
            <a:ext cx="5897104" cy="5355313"/>
          </a:xfrm>
          <a:prstGeom prst="rect">
            <a:avLst/>
          </a:prstGeom>
        </p:spPr>
        <p:txBody>
          <a:bodyPr wrap="square">
            <a:spAutoFit/>
          </a:bodyPr>
          <a:lstStyle/>
          <a:p>
            <a:pPr marL="285750" indent="-285750">
              <a:spcAft>
                <a:spcPts val="1200"/>
              </a:spcAft>
              <a:buFont typeface="Arial"/>
              <a:buChar char="•"/>
            </a:pPr>
            <a:r>
              <a:rPr lang="en-US" b="1" dirty="0" smtClean="0">
                <a:solidFill>
                  <a:srgbClr val="000000"/>
                </a:solidFill>
                <a:latin typeface="Arial"/>
                <a:ea typeface="ヒラギノ角ゴ ProN W3"/>
                <a:cs typeface="Arial"/>
              </a:rPr>
              <a:t>Interact</a:t>
            </a:r>
            <a:r>
              <a:rPr lang="en-US" dirty="0" smtClean="0">
                <a:solidFill>
                  <a:srgbClr val="000000"/>
                </a:solidFill>
                <a:latin typeface="Arial"/>
                <a:ea typeface="ヒラギノ角ゴ ProN W3"/>
                <a:cs typeface="Arial"/>
              </a:rPr>
              <a:t> </a:t>
            </a:r>
            <a:r>
              <a:rPr lang="en-US" b="1" dirty="0" smtClean="0">
                <a:solidFill>
                  <a:srgbClr val="000000"/>
                </a:solidFill>
                <a:latin typeface="Arial"/>
                <a:ea typeface="ヒラギノ角ゴ ProN W3"/>
                <a:cs typeface="Arial"/>
              </a:rPr>
              <a:t>with Instrument </a:t>
            </a:r>
            <a:r>
              <a:rPr lang="en-US" b="1" dirty="0">
                <a:solidFill>
                  <a:srgbClr val="000000"/>
                </a:solidFill>
                <a:latin typeface="Arial"/>
                <a:ea typeface="ヒラギノ角ゴ ProN W3"/>
                <a:cs typeface="Arial"/>
              </a:rPr>
              <a:t>T</a:t>
            </a:r>
            <a:r>
              <a:rPr lang="en-US" b="1" dirty="0" smtClean="0">
                <a:solidFill>
                  <a:srgbClr val="000000"/>
                </a:solidFill>
                <a:latin typeface="Arial"/>
                <a:ea typeface="ヒラギノ角ゴ ProN W3"/>
                <a:cs typeface="Arial"/>
              </a:rPr>
              <a:t>eams </a:t>
            </a:r>
          </a:p>
          <a:p>
            <a:pPr marL="304800" indent="-306000">
              <a:spcAft>
                <a:spcPts val="1200"/>
              </a:spcAft>
              <a:buFont typeface="Arial" charset="0"/>
              <a:buChar char="•"/>
            </a:pPr>
            <a:r>
              <a:rPr lang="en-US" b="1" dirty="0" smtClean="0">
                <a:solidFill>
                  <a:srgbClr val="000000"/>
                </a:solidFill>
                <a:latin typeface="Arial"/>
                <a:ea typeface="ヒラギノ角ゴ ProN W3"/>
                <a:cs typeface="Arial"/>
              </a:rPr>
              <a:t>Set-up</a:t>
            </a:r>
            <a:r>
              <a:rPr lang="en-US" dirty="0" smtClean="0">
                <a:solidFill>
                  <a:srgbClr val="000000"/>
                </a:solidFill>
                <a:latin typeface="Arial"/>
                <a:ea typeface="ヒラギノ角ゴ ProN W3"/>
                <a:cs typeface="Arial"/>
              </a:rPr>
              <a:t> </a:t>
            </a:r>
            <a:r>
              <a:rPr lang="en-US" b="1" dirty="0" smtClean="0">
                <a:solidFill>
                  <a:srgbClr val="000000"/>
                </a:solidFill>
                <a:latin typeface="Arial"/>
                <a:ea typeface="ヒラギノ角ゴ ProN W3"/>
                <a:cs typeface="Arial"/>
              </a:rPr>
              <a:t>Infrastructure</a:t>
            </a:r>
            <a:r>
              <a:rPr lang="en-US" dirty="0" smtClean="0">
                <a:solidFill>
                  <a:srgbClr val="000000"/>
                </a:solidFill>
                <a:latin typeface="Arial"/>
                <a:ea typeface="ヒラギノ角ゴ ProN W3"/>
                <a:cs typeface="Arial"/>
              </a:rPr>
              <a:t> / </a:t>
            </a:r>
            <a:r>
              <a:rPr lang="en-US" b="1" dirty="0" smtClean="0">
                <a:solidFill>
                  <a:srgbClr val="000000"/>
                </a:solidFill>
                <a:latin typeface="Arial"/>
                <a:ea typeface="ヒラギノ角ゴ ProN W3"/>
                <a:cs typeface="Arial"/>
              </a:rPr>
              <a:t>Workshops</a:t>
            </a:r>
            <a:endParaRPr lang="en-US" b="1" dirty="0" smtClean="0">
              <a:solidFill>
                <a:srgbClr val="000000"/>
              </a:solidFill>
              <a:latin typeface="Arial"/>
              <a:cs typeface="Arial"/>
            </a:endParaRPr>
          </a:p>
          <a:p>
            <a:pPr marL="304800" indent="-306000">
              <a:spcAft>
                <a:spcPts val="1200"/>
              </a:spcAft>
              <a:buFont typeface="Arial" charset="0"/>
              <a:buChar char="•"/>
            </a:pPr>
            <a:r>
              <a:rPr lang="en-US" b="1" dirty="0" smtClean="0">
                <a:solidFill>
                  <a:srgbClr val="000000"/>
                </a:solidFill>
                <a:latin typeface="Arial"/>
                <a:cs typeface="Arial"/>
              </a:rPr>
              <a:t>Advance</a:t>
            </a:r>
            <a:r>
              <a:rPr lang="en-US" dirty="0" smtClean="0">
                <a:solidFill>
                  <a:srgbClr val="000000"/>
                </a:solidFill>
                <a:latin typeface="Arial"/>
                <a:cs typeface="Arial"/>
              </a:rPr>
              <a:t> </a:t>
            </a:r>
            <a:r>
              <a:rPr lang="en-US" b="1" dirty="0" smtClean="0">
                <a:solidFill>
                  <a:srgbClr val="000000"/>
                </a:solidFill>
                <a:latin typeface="Arial"/>
                <a:cs typeface="Arial"/>
              </a:rPr>
              <a:t>Instrument </a:t>
            </a:r>
            <a:r>
              <a:rPr lang="en-US" b="1" dirty="0">
                <a:solidFill>
                  <a:srgbClr val="000000"/>
                </a:solidFill>
                <a:latin typeface="Arial"/>
                <a:cs typeface="Arial"/>
              </a:rPr>
              <a:t>I</a:t>
            </a:r>
            <a:r>
              <a:rPr lang="en-US" b="1" dirty="0" smtClean="0">
                <a:solidFill>
                  <a:srgbClr val="000000"/>
                </a:solidFill>
                <a:latin typeface="Arial"/>
                <a:cs typeface="Arial"/>
              </a:rPr>
              <a:t>ntegration Project: </a:t>
            </a:r>
            <a:r>
              <a:rPr lang="en-US" dirty="0" smtClean="0">
                <a:solidFill>
                  <a:srgbClr val="000000"/>
                </a:solidFill>
                <a:latin typeface="Arial"/>
                <a:cs typeface="Arial"/>
              </a:rPr>
              <a:t>standards on supp</a:t>
            </a:r>
            <a:r>
              <a:rPr lang="en-US" dirty="0">
                <a:solidFill>
                  <a:srgbClr val="000000"/>
                </a:solidFill>
                <a:latin typeface="Arial"/>
                <a:cs typeface="Arial"/>
              </a:rPr>
              <a:t>l</a:t>
            </a:r>
            <a:r>
              <a:rPr lang="en-US" dirty="0" smtClean="0">
                <a:solidFill>
                  <a:srgbClr val="000000"/>
                </a:solidFill>
                <a:latin typeface="Arial"/>
                <a:cs typeface="Arial"/>
              </a:rPr>
              <a:t>ies, kinematic </a:t>
            </a:r>
            <a:r>
              <a:rPr lang="en-US" dirty="0">
                <a:solidFill>
                  <a:srgbClr val="000000"/>
                </a:solidFill>
                <a:latin typeface="Arial"/>
                <a:cs typeface="Arial"/>
              </a:rPr>
              <a:t>mounts, </a:t>
            </a:r>
            <a:r>
              <a:rPr lang="en-US" dirty="0" smtClean="0">
                <a:solidFill>
                  <a:srgbClr val="000000"/>
                </a:solidFill>
                <a:latin typeface="Arial"/>
                <a:cs typeface="Arial"/>
              </a:rPr>
              <a:t>controls</a:t>
            </a:r>
          </a:p>
          <a:p>
            <a:pPr marL="304800" indent="-306000">
              <a:spcAft>
                <a:spcPts val="1200"/>
              </a:spcAft>
              <a:buFont typeface="Arial" charset="0"/>
              <a:buChar char="•"/>
            </a:pPr>
            <a:r>
              <a:rPr lang="en-US" b="1" dirty="0" smtClean="0">
                <a:solidFill>
                  <a:srgbClr val="000000"/>
                </a:solidFill>
                <a:latin typeface="Arial"/>
                <a:ea typeface="ヒラギノ角ゴ ProN W3"/>
                <a:cs typeface="Arial"/>
              </a:rPr>
              <a:t>Procure</a:t>
            </a:r>
            <a:r>
              <a:rPr lang="en-US" dirty="0" smtClean="0">
                <a:solidFill>
                  <a:srgbClr val="000000"/>
                </a:solidFill>
                <a:latin typeface="Arial"/>
                <a:ea typeface="ヒラギノ角ゴ ProN W3"/>
                <a:cs typeface="Arial"/>
              </a:rPr>
              <a:t> </a:t>
            </a:r>
            <a:r>
              <a:rPr lang="en-US" b="1" dirty="0" smtClean="0">
                <a:solidFill>
                  <a:srgbClr val="000000"/>
                </a:solidFill>
                <a:latin typeface="Arial"/>
                <a:ea typeface="ヒラギノ角ゴ ProN W3"/>
                <a:cs typeface="Arial"/>
              </a:rPr>
              <a:t>SE</a:t>
            </a:r>
            <a:r>
              <a:rPr lang="en-US" dirty="0" smtClean="0">
                <a:solidFill>
                  <a:srgbClr val="000000"/>
                </a:solidFill>
                <a:latin typeface="Arial"/>
                <a:ea typeface="ヒラギノ角ゴ ProN W3"/>
                <a:cs typeface="Arial"/>
              </a:rPr>
              <a:t> </a:t>
            </a:r>
            <a:r>
              <a:rPr lang="en-US" b="1" dirty="0" smtClean="0">
                <a:solidFill>
                  <a:srgbClr val="000000"/>
                </a:solidFill>
                <a:latin typeface="Arial"/>
                <a:ea typeface="ヒラギノ角ゴ ProN W3"/>
                <a:cs typeface="Arial"/>
              </a:rPr>
              <a:t>Equipment, </a:t>
            </a:r>
            <a:r>
              <a:rPr lang="en-US" dirty="0" smtClean="0">
                <a:solidFill>
                  <a:srgbClr val="000000"/>
                </a:solidFill>
                <a:latin typeface="Arial"/>
                <a:ea typeface="ヒラギノ角ゴ ProN W3"/>
                <a:cs typeface="Arial"/>
              </a:rPr>
              <a:t>manage IK collaborations</a:t>
            </a:r>
          </a:p>
          <a:p>
            <a:pPr marL="304800" indent="-306000">
              <a:spcAft>
                <a:spcPts val="1200"/>
              </a:spcAft>
              <a:buFont typeface="Arial" charset="0"/>
              <a:buChar char="•"/>
            </a:pPr>
            <a:r>
              <a:rPr lang="en-US" b="1" dirty="0" smtClean="0">
                <a:solidFill>
                  <a:srgbClr val="000000"/>
                </a:solidFill>
                <a:latin typeface="Arial"/>
                <a:ea typeface="ヒラギノ角ゴ ProN W3"/>
                <a:cs typeface="Arial"/>
              </a:rPr>
              <a:t>Manage Helium Cycle</a:t>
            </a:r>
            <a:r>
              <a:rPr lang="en-US" dirty="0" smtClean="0">
                <a:solidFill>
                  <a:srgbClr val="000000"/>
                </a:solidFill>
                <a:latin typeface="Arial"/>
                <a:ea typeface="ヒラギノ角ゴ ProN W3"/>
                <a:cs typeface="Arial"/>
              </a:rPr>
              <a:t>; </a:t>
            </a:r>
            <a:r>
              <a:rPr lang="en-US" dirty="0" smtClean="0">
                <a:solidFill>
                  <a:srgbClr val="000000"/>
                </a:solidFill>
                <a:latin typeface="Arial"/>
                <a:cs typeface="Arial"/>
              </a:rPr>
              <a:t>synergy </a:t>
            </a:r>
            <a:r>
              <a:rPr lang="en-US" dirty="0" smtClean="0">
                <a:solidFill>
                  <a:srgbClr val="000000"/>
                </a:solidFill>
                <a:latin typeface="Arial"/>
                <a:ea typeface="ヒラギノ角ゴ ProN W3"/>
                <a:cs typeface="Arial"/>
              </a:rPr>
              <a:t>ACC, MAX IV, SVS</a:t>
            </a:r>
          </a:p>
          <a:p>
            <a:pPr marL="304800" indent="-306000">
              <a:spcAft>
                <a:spcPts val="1200"/>
              </a:spcAft>
              <a:buFont typeface="Arial" charset="0"/>
              <a:buChar char="•"/>
            </a:pPr>
            <a:r>
              <a:rPr lang="en-US" b="1" dirty="0" smtClean="0">
                <a:solidFill>
                  <a:srgbClr val="000000"/>
                </a:solidFill>
                <a:latin typeface="Arial"/>
                <a:ea typeface="ヒラギノ角ゴ ProN W3"/>
                <a:cs typeface="Arial"/>
              </a:rPr>
              <a:t>Execute R&amp;D </a:t>
            </a:r>
            <a:r>
              <a:rPr lang="en-US" dirty="0" smtClean="0">
                <a:solidFill>
                  <a:srgbClr val="000000"/>
                </a:solidFill>
                <a:latin typeface="Arial"/>
                <a:ea typeface="ヒラギノ角ゴ ProN W3"/>
                <a:cs typeface="Arial"/>
              </a:rPr>
              <a:t>projects on ESS challenges</a:t>
            </a:r>
          </a:p>
          <a:p>
            <a:pPr marL="304800" indent="-306000">
              <a:spcAft>
                <a:spcPts val="1200"/>
              </a:spcAft>
              <a:buFont typeface="Arial" charset="0"/>
              <a:buChar char="•"/>
            </a:pPr>
            <a:r>
              <a:rPr lang="en-US" b="1" dirty="0" smtClean="0">
                <a:solidFill>
                  <a:srgbClr val="000000"/>
                </a:solidFill>
                <a:latin typeface="Arial"/>
                <a:ea typeface="ヒラギノ角ゴ ProN W3"/>
                <a:cs typeface="Arial"/>
              </a:rPr>
              <a:t>Develop Control Systems </a:t>
            </a:r>
            <a:r>
              <a:rPr lang="en-US" dirty="0" smtClean="0">
                <a:solidFill>
                  <a:srgbClr val="000000"/>
                </a:solidFill>
                <a:latin typeface="Arial"/>
                <a:ea typeface="ヒラギノ角ゴ ProN W3"/>
                <a:cs typeface="Arial"/>
              </a:rPr>
              <a:t>incl. Sample </a:t>
            </a:r>
            <a:r>
              <a:rPr lang="en-US" dirty="0">
                <a:solidFill>
                  <a:srgbClr val="000000"/>
                </a:solidFill>
                <a:latin typeface="Arial"/>
                <a:ea typeface="ヒラギノ角ゴ ProN W3"/>
                <a:cs typeface="Arial"/>
              </a:rPr>
              <a:t>E</a:t>
            </a:r>
            <a:r>
              <a:rPr lang="en-US" dirty="0" smtClean="0">
                <a:solidFill>
                  <a:srgbClr val="000000"/>
                </a:solidFill>
                <a:latin typeface="Arial"/>
                <a:ea typeface="ヒラギノ角ゴ ProN W3"/>
                <a:cs typeface="Arial"/>
              </a:rPr>
              <a:t>nviron. Communication </a:t>
            </a:r>
            <a:r>
              <a:rPr lang="en-US" dirty="0">
                <a:solidFill>
                  <a:srgbClr val="000000"/>
                </a:solidFill>
                <a:latin typeface="Arial"/>
                <a:ea typeface="ヒラギノ角ゴ ProN W3"/>
                <a:cs typeface="Arial"/>
              </a:rPr>
              <a:t>P</a:t>
            </a:r>
            <a:r>
              <a:rPr lang="en-US" dirty="0" smtClean="0">
                <a:solidFill>
                  <a:srgbClr val="000000"/>
                </a:solidFill>
                <a:latin typeface="Arial"/>
                <a:ea typeface="ヒラギノ角ゴ ProN W3"/>
                <a:cs typeface="Arial"/>
              </a:rPr>
              <a:t>rotocol </a:t>
            </a:r>
            <a:r>
              <a:rPr lang="en-US" dirty="0" err="1" smtClean="0">
                <a:solidFill>
                  <a:srgbClr val="000000"/>
                </a:solidFill>
                <a:latin typeface="Arial"/>
                <a:ea typeface="ヒラギノ角ゴ ProN W3"/>
                <a:cs typeface="Arial"/>
              </a:rPr>
              <a:t>SECoP</a:t>
            </a:r>
            <a:r>
              <a:rPr lang="en-US" dirty="0" smtClean="0">
                <a:solidFill>
                  <a:srgbClr val="000000"/>
                </a:solidFill>
                <a:latin typeface="Arial"/>
                <a:ea typeface="ヒラギノ角ゴ ProN W3"/>
                <a:cs typeface="Arial"/>
              </a:rPr>
              <a:t> (SINE2020 grant)</a:t>
            </a:r>
          </a:p>
          <a:p>
            <a:pPr marL="304800" indent="-306000">
              <a:spcAft>
                <a:spcPts val="1200"/>
              </a:spcAft>
              <a:buFont typeface="Arial" charset="0"/>
              <a:buChar char="•"/>
            </a:pPr>
            <a:r>
              <a:rPr lang="en-US" b="1" dirty="0">
                <a:solidFill>
                  <a:srgbClr val="000000"/>
                </a:solidFill>
                <a:latin typeface="Arial"/>
                <a:cs typeface="Arial"/>
              </a:rPr>
              <a:t>Train</a:t>
            </a:r>
            <a:r>
              <a:rPr lang="en-US" dirty="0">
                <a:solidFill>
                  <a:srgbClr val="000000"/>
                </a:solidFill>
                <a:latin typeface="Arial"/>
                <a:cs typeface="Arial"/>
              </a:rPr>
              <a:t> </a:t>
            </a:r>
            <a:r>
              <a:rPr lang="en-US" dirty="0" smtClean="0">
                <a:solidFill>
                  <a:srgbClr val="000000"/>
                </a:solidFill>
                <a:latin typeface="Arial"/>
                <a:cs typeface="Arial"/>
              </a:rPr>
              <a:t>for </a:t>
            </a:r>
            <a:r>
              <a:rPr lang="en-US" dirty="0">
                <a:solidFill>
                  <a:srgbClr val="000000"/>
                </a:solidFill>
                <a:latin typeface="Arial"/>
                <a:cs typeface="Arial"/>
              </a:rPr>
              <a:t>user </a:t>
            </a:r>
            <a:r>
              <a:rPr lang="en-US" dirty="0" err="1" smtClean="0">
                <a:solidFill>
                  <a:srgbClr val="000000"/>
                </a:solidFill>
                <a:latin typeface="Arial"/>
                <a:cs typeface="Arial"/>
              </a:rPr>
              <a:t>programme</a:t>
            </a:r>
            <a:endParaRPr lang="en-US" kern="0" dirty="0" smtClean="0">
              <a:solidFill>
                <a:srgbClr val="0094CA"/>
              </a:solidFill>
              <a:latin typeface="Arial"/>
              <a:ea typeface="ヒラギノ角ゴ ProN W3"/>
              <a:cs typeface="Arial"/>
              <a:sym typeface="Calibri" charset="0"/>
            </a:endParaRPr>
          </a:p>
          <a:p>
            <a:pPr marL="304800" indent="-306000" defTabSz="914400" fontAlgn="base">
              <a:spcAft>
                <a:spcPts val="1200"/>
              </a:spcAft>
              <a:buFont typeface="Arial" charset="0"/>
              <a:buChar char="•"/>
            </a:pPr>
            <a:endParaRPr lang="en-US" kern="0" dirty="0" smtClean="0">
              <a:solidFill>
                <a:srgbClr val="0094CA"/>
              </a:solidFill>
              <a:latin typeface="Arial"/>
              <a:ea typeface="ヒラギノ角ゴ ProN W3"/>
              <a:cs typeface="Arial"/>
              <a:sym typeface="Calibri" charset="0"/>
            </a:endParaRPr>
          </a:p>
          <a:p>
            <a:pPr marL="304800" indent="-306000" defTabSz="914400" fontAlgn="base">
              <a:spcAft>
                <a:spcPts val="1200"/>
              </a:spcAft>
              <a:buFont typeface="Arial" charset="0"/>
              <a:buChar char="•"/>
            </a:pPr>
            <a:r>
              <a:rPr lang="en-US" kern="0" dirty="0" smtClean="0">
                <a:solidFill>
                  <a:srgbClr val="0094CA"/>
                </a:solidFill>
                <a:latin typeface="Arial"/>
                <a:ea typeface="ヒラギノ角ゴ ProN W3"/>
                <a:cs typeface="Arial"/>
                <a:sym typeface="Calibri" charset="0"/>
              </a:rPr>
              <a:t>TOTAL: 	3.5 </a:t>
            </a:r>
            <a:r>
              <a:rPr lang="en-US" kern="0" dirty="0">
                <a:solidFill>
                  <a:srgbClr val="0094CA"/>
                </a:solidFill>
                <a:latin typeface="Arial"/>
                <a:ea typeface="ヒラギノ角ゴ ProN W3"/>
                <a:cs typeface="Arial"/>
                <a:sym typeface="Calibri" charset="0"/>
              </a:rPr>
              <a:t>FTE </a:t>
            </a:r>
            <a:r>
              <a:rPr lang="en-US" kern="0" dirty="0" smtClean="0">
                <a:solidFill>
                  <a:srgbClr val="0094CA"/>
                </a:solidFill>
                <a:latin typeface="Arial"/>
                <a:ea typeface="ヒラギノ角ゴ ProN W3"/>
                <a:cs typeface="Arial"/>
                <a:sym typeface="Calibri" charset="0"/>
              </a:rPr>
              <a:t>in NSS 			plus 	1.0 FTE by SINE2020		              	plus	2.0 FTE interns</a:t>
            </a:r>
            <a:r>
              <a:rPr lang="en-US" kern="0" dirty="0">
                <a:solidFill>
                  <a:srgbClr val="0094CA"/>
                </a:solidFill>
                <a:latin typeface="Arial"/>
                <a:ea typeface="ヒラギノ角ゴ ProN W3"/>
                <a:cs typeface="Arial"/>
                <a:sym typeface="Calibri" charset="0"/>
              </a:rPr>
              <a:t> </a:t>
            </a:r>
            <a:r>
              <a:rPr lang="en-US" kern="0" dirty="0" smtClean="0">
                <a:solidFill>
                  <a:srgbClr val="0094CA"/>
                </a:solidFill>
                <a:latin typeface="Arial"/>
                <a:ea typeface="ヒラギノ角ゴ ProN W3"/>
                <a:cs typeface="Arial"/>
                <a:sym typeface="Calibri" charset="0"/>
              </a:rPr>
              <a:t>/ trainees</a:t>
            </a:r>
            <a:endParaRPr lang="en-US" dirty="0" smtClean="0">
              <a:solidFill>
                <a:srgbClr val="000000"/>
              </a:solidFill>
              <a:latin typeface="Arial"/>
              <a:ea typeface="ヒラギノ角ゴ ProN W3"/>
              <a:cs typeface="Arial"/>
            </a:endParaRPr>
          </a:p>
        </p:txBody>
      </p:sp>
      <p:pic>
        <p:nvPicPr>
          <p:cNvPr id="35" name="Picture 34"/>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433062" y="6389496"/>
            <a:ext cx="481538" cy="391965"/>
          </a:xfrm>
          <a:prstGeom prst="rect">
            <a:avLst/>
          </a:prstGeom>
        </p:spPr>
      </p:pic>
      <p:pic>
        <p:nvPicPr>
          <p:cNvPr id="36" name="Picture 35"/>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221503" y="5984755"/>
            <a:ext cx="897244" cy="371236"/>
          </a:xfrm>
          <a:prstGeom prst="rect">
            <a:avLst/>
          </a:prstGeom>
        </p:spPr>
      </p:pic>
      <p:pic>
        <p:nvPicPr>
          <p:cNvPr id="19" name="Picture 18"/>
          <p:cNvPicPr>
            <a:picLocks noChangeAspect="1"/>
          </p:cNvPicPr>
          <p:nvPr/>
        </p:nvPicPr>
        <p:blipFill>
          <a:blip r:embed="rId16"/>
          <a:stretch>
            <a:fillRect/>
          </a:stretch>
        </p:blipFill>
        <p:spPr>
          <a:xfrm>
            <a:off x="2853830" y="3445429"/>
            <a:ext cx="459575" cy="540000"/>
          </a:xfrm>
          <a:prstGeom prst="rect">
            <a:avLst/>
          </a:prstGeom>
        </p:spPr>
      </p:pic>
      <p:pic>
        <p:nvPicPr>
          <p:cNvPr id="20" name="Picture 19"/>
          <p:cNvPicPr>
            <a:picLocks noChangeAspect="1"/>
          </p:cNvPicPr>
          <p:nvPr/>
        </p:nvPicPr>
        <p:blipFill>
          <a:blip r:embed="rId17"/>
          <a:stretch>
            <a:fillRect/>
          </a:stretch>
        </p:blipFill>
        <p:spPr>
          <a:xfrm>
            <a:off x="2853830" y="4130378"/>
            <a:ext cx="459575" cy="540000"/>
          </a:xfrm>
          <a:prstGeom prst="rect">
            <a:avLst/>
          </a:prstGeom>
        </p:spPr>
      </p:pic>
    </p:spTree>
    <p:extLst>
      <p:ext uri="{BB962C8B-B14F-4D97-AF65-F5344CB8AC3E}">
        <p14:creationId xmlns:p14="http://schemas.microsoft.com/office/powerpoint/2010/main" val="362173481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0" y="10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9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6"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13973" y="-16280"/>
            <a:ext cx="7212343" cy="1441450"/>
          </a:xfrm>
          <a:ln/>
        </p:spPr>
        <p:txBody>
          <a:bodyPr/>
          <a:lstStyle/>
          <a:p>
            <a:r>
              <a:rPr lang="en-US" sz="3000" dirty="0" smtClean="0"/>
              <a:t>Towards an integrated ESS: </a:t>
            </a:r>
            <a:br>
              <a:rPr lang="en-US" sz="3000" dirty="0" smtClean="0"/>
            </a:br>
            <a:r>
              <a:rPr lang="en-US" sz="3000" dirty="0" smtClean="0"/>
              <a:t>Science Support Systems in Operations </a:t>
            </a:r>
            <a:endParaRPr lang="en-US" sz="3000" dirty="0"/>
          </a:p>
        </p:txBody>
      </p:sp>
      <p:grpSp>
        <p:nvGrpSpPr>
          <p:cNvPr id="16" name="Group 15"/>
          <p:cNvGrpSpPr/>
          <p:nvPr/>
        </p:nvGrpSpPr>
        <p:grpSpPr>
          <a:xfrm>
            <a:off x="2688140" y="3661767"/>
            <a:ext cx="7028231" cy="1180353"/>
            <a:chOff x="2688133" y="3901654"/>
            <a:chExt cx="7028231" cy="1180353"/>
          </a:xfrm>
        </p:grpSpPr>
        <p:grpSp>
          <p:nvGrpSpPr>
            <p:cNvPr id="10" name="Group 9"/>
            <p:cNvGrpSpPr/>
            <p:nvPr/>
          </p:nvGrpSpPr>
          <p:grpSpPr>
            <a:xfrm>
              <a:off x="3186689" y="3901654"/>
              <a:ext cx="825788" cy="810134"/>
              <a:chOff x="3186689" y="3901654"/>
              <a:chExt cx="825788" cy="810134"/>
            </a:xfrm>
          </p:grpSpPr>
          <p:pic>
            <p:nvPicPr>
              <p:cNvPr id="29" name="Picture 28" descr="2__#$!@%!#__imgres.png"/>
              <p:cNvPicPr>
                <a:picLocks noChangeAspect="1"/>
              </p:cNvPicPr>
              <p:nvPr/>
            </p:nvPicPr>
            <p:blipFill>
              <a:blip r:embed="rId4">
                <a:duotone>
                  <a:srgbClr val="9BBB59">
                    <a:shade val="45000"/>
                    <a:satMod val="135000"/>
                  </a:srgbClr>
                  <a:prstClr val="white"/>
                </a:duotone>
                <a:extLst>
                  <a:ext uri="{28A0092B-C50C-407E-A947-70E740481C1C}">
                    <a14:useLocalDpi xmlns:a14="http://schemas.microsoft.com/office/drawing/2010/main" val="0"/>
                  </a:ext>
                </a:extLst>
              </a:blip>
              <a:stretch>
                <a:fillRect/>
              </a:stretch>
            </p:blipFill>
            <p:spPr>
              <a:xfrm>
                <a:off x="3219721" y="3933904"/>
                <a:ext cx="759725" cy="745633"/>
              </a:xfrm>
              <a:prstGeom prst="rect">
                <a:avLst/>
              </a:prstGeom>
            </p:spPr>
          </p:pic>
          <p:sp>
            <p:nvSpPr>
              <p:cNvPr id="30" name="Rounded Rectangle 29"/>
              <p:cNvSpPr/>
              <p:nvPr/>
            </p:nvSpPr>
            <p:spPr>
              <a:xfrm>
                <a:off x="3186689" y="3901654"/>
                <a:ext cx="825788" cy="810134"/>
              </a:xfrm>
              <a:prstGeom prst="roundRect">
                <a:avLst/>
              </a:prstGeom>
              <a:noFill/>
              <a:ln w="101600" cap="flat" cmpd="sng" algn="ctr">
                <a:solidFill>
                  <a:srgbClr val="5B7F1C"/>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22" name="Left-Up Arrow 21"/>
            <p:cNvSpPr/>
            <p:nvPr/>
          </p:nvSpPr>
          <p:spPr>
            <a:xfrm>
              <a:off x="4148425" y="4023906"/>
              <a:ext cx="397219" cy="380068"/>
            </a:xfrm>
            <a:prstGeom prst="leftUpArrow">
              <a:avLst>
                <a:gd name="adj1" fmla="val 18019"/>
                <a:gd name="adj2" fmla="val 25000"/>
                <a:gd name="adj3" fmla="val 25000"/>
              </a:avLst>
            </a:prstGeom>
            <a:solidFill>
              <a:sysClr val="windowText" lastClr="000000">
                <a:lumMod val="50000"/>
                <a:lumOff val="50000"/>
              </a:sysClr>
            </a:solidFill>
            <a:ln w="9525" cap="flat" cmpd="sng" algn="ctr">
              <a:noFill/>
              <a:prstDash val="solid"/>
            </a:ln>
            <a:effectLst/>
          </p:spPr>
          <p:txBody>
            <a:bodyPr rtlCol="0" anchor="ctr"/>
            <a:lstStyle/>
            <a:p>
              <a:pPr algn="ctr" defTabSz="914400">
                <a:defRPr/>
              </a:pPr>
              <a:endParaRPr lang="en-US" kern="0">
                <a:solidFill>
                  <a:sysClr val="windowText" lastClr="000000"/>
                </a:solidFill>
                <a:latin typeface="Calibri"/>
                <a:ea typeface="ヒラギノ角ゴ ProN W3"/>
                <a:cs typeface="ヒラギノ角ゴ ProN W3"/>
              </a:endParaRPr>
            </a:p>
          </p:txBody>
        </p:sp>
        <p:sp>
          <p:nvSpPr>
            <p:cNvPr id="23" name="Left-Up Arrow 22"/>
            <p:cNvSpPr/>
            <p:nvPr/>
          </p:nvSpPr>
          <p:spPr>
            <a:xfrm rot="5400000">
              <a:off x="2686833" y="4015424"/>
              <a:ext cx="389851" cy="387251"/>
            </a:xfrm>
            <a:prstGeom prst="leftUpArrow">
              <a:avLst>
                <a:gd name="adj1" fmla="val 18019"/>
                <a:gd name="adj2" fmla="val 25000"/>
                <a:gd name="adj3" fmla="val 25000"/>
              </a:avLst>
            </a:prstGeom>
            <a:solidFill>
              <a:sysClr val="windowText" lastClr="000000">
                <a:lumMod val="50000"/>
                <a:lumOff val="50000"/>
              </a:sysClr>
            </a:solidFill>
            <a:ln w="9525" cap="flat" cmpd="sng" algn="ctr">
              <a:noFill/>
              <a:prstDash val="solid"/>
            </a:ln>
            <a:effectLst/>
          </p:spPr>
          <p:txBody>
            <a:bodyPr rtlCol="0" anchor="ctr"/>
            <a:lstStyle/>
            <a:p>
              <a:pPr algn="ctr" defTabSz="914400">
                <a:defRPr/>
              </a:pPr>
              <a:endParaRPr lang="en-US" kern="0">
                <a:solidFill>
                  <a:sysClr val="windowText" lastClr="000000"/>
                </a:solidFill>
                <a:latin typeface="Calibri"/>
                <a:ea typeface="ヒラギノ角ゴ ProN W3"/>
                <a:cs typeface="ヒラギノ角ゴ ProN W3"/>
              </a:endParaRPr>
            </a:p>
          </p:txBody>
        </p:sp>
        <p:sp>
          <p:nvSpPr>
            <p:cNvPr id="36" name="Rectangle 35"/>
            <p:cNvSpPr/>
            <p:nvPr/>
          </p:nvSpPr>
          <p:spPr>
            <a:xfrm>
              <a:off x="4529965" y="4373761"/>
              <a:ext cx="1930823" cy="400110"/>
            </a:xfrm>
            <a:prstGeom prst="rect">
              <a:avLst/>
            </a:prstGeom>
          </p:spPr>
          <p:txBody>
            <a:bodyPr wrap="square">
              <a:spAutoFit/>
            </a:bodyPr>
            <a:lstStyle/>
            <a:p>
              <a:r>
                <a:rPr lang="en-US" sz="2000" b="1" dirty="0">
                  <a:solidFill>
                    <a:srgbClr val="5B7F1C"/>
                  </a:solidFill>
                  <a:latin typeface="Calibri"/>
                  <a:ea typeface="ヒラギノ角ゴ ProN W3"/>
                  <a:cs typeface="ヒラギノ角ゴ ProN W3"/>
                </a:rPr>
                <a:t>Sample Change</a:t>
              </a:r>
            </a:p>
          </p:txBody>
        </p:sp>
        <p:sp>
          <p:nvSpPr>
            <p:cNvPr id="4" name="Rectangle 3"/>
            <p:cNvSpPr/>
            <p:nvPr/>
          </p:nvSpPr>
          <p:spPr>
            <a:xfrm>
              <a:off x="6489010" y="4374121"/>
              <a:ext cx="3227354" cy="707886"/>
            </a:xfrm>
            <a:prstGeom prst="rect">
              <a:avLst/>
            </a:prstGeom>
          </p:spPr>
          <p:txBody>
            <a:bodyPr wrap="square">
              <a:spAutoFit/>
            </a:bodyPr>
            <a:lstStyle/>
            <a:p>
              <a:r>
                <a:rPr lang="en-US" sz="2000" dirty="0">
                  <a:solidFill>
                    <a:srgbClr val="008000"/>
                  </a:solidFill>
                  <a:latin typeface="Calibri"/>
                  <a:ea typeface="ヒラギノ角ゴ ProN W3"/>
                  <a:cs typeface="ヒラギノ角ゴ ProN W3"/>
                </a:rPr>
                <a:t>Positioning precision</a:t>
              </a:r>
            </a:p>
            <a:p>
              <a:r>
                <a:rPr lang="en-US" sz="2000" dirty="0">
                  <a:solidFill>
                    <a:srgbClr val="008000"/>
                  </a:solidFill>
                  <a:latin typeface="Calibri"/>
                  <a:ea typeface="ヒラギノ角ゴ ProN W3"/>
                  <a:cs typeface="ヒラギノ角ゴ ProN W3"/>
                </a:rPr>
                <a:t>Reliability, speediness</a:t>
              </a:r>
              <a:endParaRPr lang="en-US" sz="2000" dirty="0">
                <a:solidFill>
                  <a:srgbClr val="000000"/>
                </a:solidFill>
                <a:latin typeface="Calibri"/>
                <a:ea typeface="ヒラギノ角ゴ ProN W3"/>
                <a:cs typeface="ヒラギノ角ゴ ProN W3"/>
              </a:endParaRPr>
            </a:p>
          </p:txBody>
        </p:sp>
      </p:grpSp>
      <p:grpSp>
        <p:nvGrpSpPr>
          <p:cNvPr id="15" name="Group 14"/>
          <p:cNvGrpSpPr/>
          <p:nvPr/>
        </p:nvGrpSpPr>
        <p:grpSpPr>
          <a:xfrm>
            <a:off x="421289" y="2315219"/>
            <a:ext cx="2743424" cy="2997592"/>
            <a:chOff x="421289" y="2555106"/>
            <a:chExt cx="2743424" cy="2997592"/>
          </a:xfrm>
        </p:grpSpPr>
        <p:grpSp>
          <p:nvGrpSpPr>
            <p:cNvPr id="9" name="Group 8"/>
            <p:cNvGrpSpPr/>
            <p:nvPr/>
          </p:nvGrpSpPr>
          <p:grpSpPr>
            <a:xfrm>
              <a:off x="2338925" y="3066511"/>
              <a:ext cx="825788" cy="810134"/>
              <a:chOff x="2338925" y="3066511"/>
              <a:chExt cx="825788" cy="810134"/>
            </a:xfrm>
          </p:grpSpPr>
          <p:pic>
            <p:nvPicPr>
              <p:cNvPr id="31" name="Picture 30" descr="1__#$!@%!#__imgres.png"/>
              <p:cNvPicPr>
                <a:picLocks noChangeAspect="1"/>
              </p:cNvPicPr>
              <p:nvPr/>
            </p:nvPicPr>
            <p:blipFill rotWithShape="1">
              <a:blip r:embed="rId5">
                <a:extLst>
                  <a:ext uri="{28A0092B-C50C-407E-A947-70E740481C1C}">
                    <a14:useLocalDpi xmlns:a14="http://schemas.microsoft.com/office/drawing/2010/main" val="0"/>
                  </a:ext>
                </a:extLst>
              </a:blip>
              <a:srcRect l="16125" t="5956" r="17148" b="5787"/>
              <a:stretch/>
            </p:blipFill>
            <p:spPr>
              <a:xfrm>
                <a:off x="2378593" y="3108209"/>
                <a:ext cx="746453" cy="726738"/>
              </a:xfrm>
              <a:prstGeom prst="rect">
                <a:avLst/>
              </a:prstGeom>
            </p:spPr>
          </p:pic>
          <p:sp>
            <p:nvSpPr>
              <p:cNvPr id="32" name="Rounded Rectangle 31"/>
              <p:cNvSpPr/>
              <p:nvPr/>
            </p:nvSpPr>
            <p:spPr>
              <a:xfrm>
                <a:off x="2338925" y="3066511"/>
                <a:ext cx="825788" cy="810134"/>
              </a:xfrm>
              <a:prstGeom prst="roundRect">
                <a:avLst/>
              </a:prstGeom>
              <a:noFill/>
              <a:ln w="101600" cap="flat" cmpd="sng" algn="ctr">
                <a:solidFill>
                  <a:srgbClr val="D98718"/>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25" name="Bent-Up Arrow 24"/>
            <p:cNvSpPr/>
            <p:nvPr/>
          </p:nvSpPr>
          <p:spPr>
            <a:xfrm rot="10800000">
              <a:off x="2699948" y="2555106"/>
              <a:ext cx="364187" cy="309068"/>
            </a:xfrm>
            <a:prstGeom prst="bentUpArrow">
              <a:avLst>
                <a:gd name="adj1" fmla="val 25000"/>
                <a:gd name="adj2" fmla="val 28338"/>
                <a:gd name="adj3" fmla="val 29768"/>
              </a:avLst>
            </a:prstGeom>
            <a:solidFill>
              <a:srgbClr val="7F7F7F"/>
            </a:solidFill>
            <a:ln w="9525" cap="flat" cmpd="sng" algn="ctr">
              <a:no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sp>
          <p:nvSpPr>
            <p:cNvPr id="37" name="Rectangle 36"/>
            <p:cNvSpPr/>
            <p:nvPr/>
          </p:nvSpPr>
          <p:spPr>
            <a:xfrm>
              <a:off x="421290" y="3154080"/>
              <a:ext cx="1854598" cy="707886"/>
            </a:xfrm>
            <a:prstGeom prst="rect">
              <a:avLst/>
            </a:prstGeom>
          </p:spPr>
          <p:txBody>
            <a:bodyPr wrap="square">
              <a:spAutoFit/>
            </a:bodyPr>
            <a:lstStyle/>
            <a:p>
              <a:r>
                <a:rPr lang="en-US" sz="2000" b="1" dirty="0">
                  <a:solidFill>
                    <a:srgbClr val="D98718"/>
                  </a:solidFill>
                  <a:latin typeface="Calibri"/>
                  <a:ea typeface="ヒラギノ角ゴ ProN W3"/>
                  <a:cs typeface="ヒラギノ角ゴ ProN W3"/>
                </a:rPr>
                <a:t>Equipment </a:t>
              </a:r>
            </a:p>
            <a:p>
              <a:r>
                <a:rPr lang="en-US" sz="2000" b="1" dirty="0">
                  <a:solidFill>
                    <a:srgbClr val="D98718"/>
                  </a:solidFill>
                  <a:latin typeface="Calibri"/>
                  <a:ea typeface="ヒラギノ角ゴ ProN W3"/>
                  <a:cs typeface="ヒラギノ角ゴ ProN W3"/>
                </a:rPr>
                <a:t>Change-over</a:t>
              </a:r>
            </a:p>
          </p:txBody>
        </p:sp>
        <p:sp>
          <p:nvSpPr>
            <p:cNvPr id="6" name="Rectangle 5"/>
            <p:cNvSpPr/>
            <p:nvPr/>
          </p:nvSpPr>
          <p:spPr>
            <a:xfrm>
              <a:off x="421289" y="3921482"/>
              <a:ext cx="2628242" cy="1631216"/>
            </a:xfrm>
            <a:prstGeom prst="rect">
              <a:avLst/>
            </a:prstGeom>
          </p:spPr>
          <p:txBody>
            <a:bodyPr wrap="square">
              <a:spAutoFit/>
            </a:bodyPr>
            <a:lstStyle/>
            <a:p>
              <a:r>
                <a:rPr lang="en-US" sz="2000" dirty="0">
                  <a:solidFill>
                    <a:srgbClr val="D98718"/>
                  </a:solidFill>
                  <a:latin typeface="Calibri"/>
                  <a:ea typeface="ヒラギノ角ゴ ProN W3"/>
                  <a:cs typeface="ヒラギノ角ゴ ProN W3"/>
                </a:rPr>
                <a:t>Mobility</a:t>
              </a:r>
            </a:p>
            <a:p>
              <a:r>
                <a:rPr lang="en-US" sz="2000" dirty="0">
                  <a:solidFill>
                    <a:srgbClr val="D98718"/>
                  </a:solidFill>
                  <a:latin typeface="Calibri"/>
                  <a:ea typeface="ヒラギノ角ゴ ProN W3"/>
                  <a:cs typeface="ヒラギノ角ゴ ProN W3"/>
                </a:rPr>
                <a:t>Modularity</a:t>
              </a:r>
            </a:p>
            <a:p>
              <a:r>
                <a:rPr lang="en-US" sz="2000" dirty="0">
                  <a:solidFill>
                    <a:srgbClr val="D98718"/>
                  </a:solidFill>
                  <a:latin typeface="Calibri"/>
                  <a:ea typeface="ヒラギノ角ゴ ProN W3"/>
                  <a:cs typeface="ヒラギノ角ゴ ProN W3"/>
                </a:rPr>
                <a:t>Rapidity</a:t>
              </a:r>
            </a:p>
            <a:p>
              <a:r>
                <a:rPr lang="en-US" sz="2000" dirty="0">
                  <a:solidFill>
                    <a:srgbClr val="D98718"/>
                  </a:solidFill>
                  <a:latin typeface="Calibri"/>
                  <a:ea typeface="ヒラギノ角ゴ ProN W3"/>
                  <a:cs typeface="ヒラギノ角ゴ ProN W3"/>
                </a:rPr>
                <a:t>Reproducibility</a:t>
              </a:r>
            </a:p>
            <a:p>
              <a:r>
                <a:rPr lang="en-US" sz="2000" dirty="0">
                  <a:solidFill>
                    <a:srgbClr val="D98718"/>
                  </a:solidFill>
                  <a:latin typeface="Calibri"/>
                  <a:ea typeface="ヒラギノ角ゴ ProN W3"/>
                  <a:cs typeface="ヒラギノ角ゴ ProN W3"/>
                </a:rPr>
                <a:t>Work flow</a:t>
              </a:r>
            </a:p>
          </p:txBody>
        </p:sp>
      </p:grpSp>
      <p:grpSp>
        <p:nvGrpSpPr>
          <p:cNvPr id="39" name="Group 38"/>
          <p:cNvGrpSpPr/>
          <p:nvPr/>
        </p:nvGrpSpPr>
        <p:grpSpPr>
          <a:xfrm>
            <a:off x="3219771" y="4630456"/>
            <a:ext cx="6807044" cy="1479478"/>
            <a:chOff x="3219721" y="4870343"/>
            <a:chExt cx="6807044" cy="1479478"/>
          </a:xfrm>
        </p:grpSpPr>
        <p:sp>
          <p:nvSpPr>
            <p:cNvPr id="50" name="Rectangle 49"/>
            <p:cNvSpPr/>
            <p:nvPr/>
          </p:nvSpPr>
          <p:spPr>
            <a:xfrm>
              <a:off x="4407980" y="5431173"/>
              <a:ext cx="1104280" cy="400110"/>
            </a:xfrm>
            <a:prstGeom prst="rect">
              <a:avLst/>
            </a:prstGeom>
          </p:spPr>
          <p:txBody>
            <a:bodyPr wrap="square">
              <a:spAutoFit/>
            </a:bodyPr>
            <a:lstStyle/>
            <a:p>
              <a:r>
                <a:rPr lang="en-US" sz="2000" b="1" dirty="0">
                  <a:solidFill>
                    <a:srgbClr val="0A5A97"/>
                  </a:solidFill>
                  <a:latin typeface="Calibri"/>
                  <a:ea typeface="ヒラギノ角ゴ ProN W3"/>
                  <a:cs typeface="ヒラギノ角ゴ ProN W3"/>
                </a:rPr>
                <a:t>Labs</a:t>
              </a:r>
            </a:p>
          </p:txBody>
        </p:sp>
        <p:grpSp>
          <p:nvGrpSpPr>
            <p:cNvPr id="26" name="Group 25"/>
            <p:cNvGrpSpPr/>
            <p:nvPr/>
          </p:nvGrpSpPr>
          <p:grpSpPr>
            <a:xfrm>
              <a:off x="3219721" y="4870343"/>
              <a:ext cx="6807044" cy="1479478"/>
              <a:chOff x="3219721" y="4870343"/>
              <a:chExt cx="6807044" cy="1479478"/>
            </a:xfrm>
          </p:grpSpPr>
          <p:grpSp>
            <p:nvGrpSpPr>
              <p:cNvPr id="12" name="Group 11"/>
              <p:cNvGrpSpPr/>
              <p:nvPr/>
            </p:nvGrpSpPr>
            <p:grpSpPr>
              <a:xfrm>
                <a:off x="3219721" y="5557821"/>
                <a:ext cx="792000" cy="792000"/>
                <a:chOff x="3219721" y="5557821"/>
                <a:chExt cx="792000" cy="792000"/>
              </a:xfrm>
            </p:grpSpPr>
            <p:pic>
              <p:nvPicPr>
                <p:cNvPr id="47" name="Picture 46"/>
                <p:cNvPicPr>
                  <a:picLocks noChangeAspect="1"/>
                </p:cNvPicPr>
                <p:nvPr/>
              </p:nvPicPr>
              <p:blipFill>
                <a:blip r:embed="rId6">
                  <a:duotone>
                    <a:schemeClr val="accent1">
                      <a:shade val="45000"/>
                      <a:satMod val="135000"/>
                    </a:schemeClr>
                    <a:prstClr val="white"/>
                  </a:duotone>
                </a:blip>
                <a:stretch>
                  <a:fillRect/>
                </a:stretch>
              </p:blipFill>
              <p:spPr>
                <a:xfrm>
                  <a:off x="3350010" y="5687999"/>
                  <a:ext cx="531422" cy="531643"/>
                </a:xfrm>
                <a:prstGeom prst="rect">
                  <a:avLst/>
                </a:prstGeom>
              </p:spPr>
            </p:pic>
            <p:sp>
              <p:nvSpPr>
                <p:cNvPr id="48" name="Rounded Rectangle 47"/>
                <p:cNvSpPr/>
                <p:nvPr/>
              </p:nvSpPr>
              <p:spPr>
                <a:xfrm>
                  <a:off x="3219721" y="5557821"/>
                  <a:ext cx="792000" cy="792000"/>
                </a:xfrm>
                <a:prstGeom prst="roundRect">
                  <a:avLst/>
                </a:prstGeom>
                <a:noFill/>
                <a:ln w="101600" cap="flat" cmpd="sng" algn="ctr">
                  <a:solidFill>
                    <a:srgbClr val="0A5A97"/>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49" name="Left-Right Arrow 48"/>
              <p:cNvSpPr/>
              <p:nvPr/>
            </p:nvSpPr>
            <p:spPr bwMode="auto">
              <a:xfrm rot="16200000">
                <a:off x="3350909" y="5027500"/>
                <a:ext cx="502936" cy="188622"/>
              </a:xfrm>
              <a:prstGeom prst="leftRightArrow">
                <a:avLst/>
              </a:prstGeom>
              <a:solidFill>
                <a:schemeClr val="bg1">
                  <a:lumMod val="50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7" name="Rectangle 6"/>
              <p:cNvSpPr/>
              <p:nvPr/>
            </p:nvSpPr>
            <p:spPr>
              <a:xfrm>
                <a:off x="4926348" y="5487617"/>
                <a:ext cx="5100417" cy="855790"/>
              </a:xfrm>
              <a:prstGeom prst="rect">
                <a:avLst/>
              </a:prstGeom>
            </p:spPr>
            <p:txBody>
              <a:bodyPr wrap="square">
                <a:spAutoFit/>
              </a:bodyPr>
              <a:lstStyle/>
              <a:p>
                <a:pPr lvl="1">
                  <a:lnSpc>
                    <a:spcPts val="1960"/>
                  </a:lnSpc>
                </a:pPr>
                <a:r>
                  <a:rPr lang="en-US" sz="2000" dirty="0">
                    <a:solidFill>
                      <a:srgbClr val="0A5A97"/>
                    </a:solidFill>
                    <a:latin typeface="Calibri"/>
                    <a:ea typeface="ヒラギノ角ゴ ProN W3"/>
                    <a:cs typeface="ヒラギノ角ゴ ProN W3"/>
                  </a:rPr>
                  <a:t>Prepare and characterize</a:t>
                </a:r>
              </a:p>
              <a:p>
                <a:pPr lvl="1">
                  <a:lnSpc>
                    <a:spcPts val="1960"/>
                  </a:lnSpc>
                </a:pPr>
                <a:r>
                  <a:rPr lang="en-US" sz="2000" dirty="0">
                    <a:solidFill>
                      <a:srgbClr val="0A5A97"/>
                    </a:solidFill>
                    <a:latin typeface="Calibri"/>
                    <a:ea typeface="ヒラギノ角ゴ ProN W3"/>
                    <a:cs typeface="ヒラギノ角ゴ ProN W3"/>
                  </a:rPr>
                  <a:t>Align, condition, mount</a:t>
                </a:r>
              </a:p>
              <a:p>
                <a:pPr lvl="1">
                  <a:lnSpc>
                    <a:spcPts val="1960"/>
                  </a:lnSpc>
                </a:pPr>
                <a:r>
                  <a:rPr lang="en-US" sz="2000" dirty="0">
                    <a:solidFill>
                      <a:srgbClr val="0A5A97"/>
                    </a:solidFill>
                    <a:latin typeface="Calibri"/>
                    <a:ea typeface="ヒラギノ角ゴ ProN W3"/>
                    <a:cs typeface="ヒラギノ角ゴ ProN W3"/>
                  </a:rPr>
                  <a:t>Register, tag, store, ship, dispose</a:t>
                </a:r>
              </a:p>
            </p:txBody>
          </p:sp>
        </p:grpSp>
      </p:grpSp>
      <p:grpSp>
        <p:nvGrpSpPr>
          <p:cNvPr id="13" name="Group 12"/>
          <p:cNvGrpSpPr/>
          <p:nvPr/>
        </p:nvGrpSpPr>
        <p:grpSpPr>
          <a:xfrm>
            <a:off x="4015944" y="2478625"/>
            <a:ext cx="5128107" cy="1609842"/>
            <a:chOff x="4015894" y="2718512"/>
            <a:chExt cx="5128107" cy="1609842"/>
          </a:xfrm>
        </p:grpSpPr>
        <p:grpSp>
          <p:nvGrpSpPr>
            <p:cNvPr id="11" name="Group 10"/>
            <p:cNvGrpSpPr/>
            <p:nvPr/>
          </p:nvGrpSpPr>
          <p:grpSpPr>
            <a:xfrm>
              <a:off x="4015894" y="3066343"/>
              <a:ext cx="825788" cy="810470"/>
              <a:chOff x="4015894" y="3066343"/>
              <a:chExt cx="825788" cy="810470"/>
            </a:xfrm>
          </p:grpSpPr>
          <p:pic>
            <p:nvPicPr>
              <p:cNvPr id="33" name="Picture 32" descr="3__#$!@%!#__imgres.png"/>
              <p:cNvPicPr>
                <a:picLocks noChangeAspect="1"/>
              </p:cNvPicPr>
              <p:nvPr/>
            </p:nvPicPr>
            <p:blipFill>
              <a:blip r:embed="rId7">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4015894" y="3066343"/>
                <a:ext cx="825788" cy="810470"/>
              </a:xfrm>
              <a:prstGeom prst="rect">
                <a:avLst/>
              </a:prstGeom>
            </p:spPr>
          </p:pic>
          <p:sp>
            <p:nvSpPr>
              <p:cNvPr id="34" name="Rounded Rectangle 33"/>
              <p:cNvSpPr/>
              <p:nvPr/>
            </p:nvSpPr>
            <p:spPr>
              <a:xfrm>
                <a:off x="4015894" y="3066511"/>
                <a:ext cx="825788" cy="810134"/>
              </a:xfrm>
              <a:prstGeom prst="roundRect">
                <a:avLst/>
              </a:prstGeom>
              <a:noFill/>
              <a:ln w="101600" cap="flat" cmpd="sng" algn="ctr">
                <a:solidFill>
                  <a:srgbClr val="7F1617"/>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38" name="Rectangle 37"/>
            <p:cNvSpPr/>
            <p:nvPr/>
          </p:nvSpPr>
          <p:spPr>
            <a:xfrm>
              <a:off x="4976137" y="3292579"/>
              <a:ext cx="1457341" cy="400110"/>
            </a:xfrm>
            <a:prstGeom prst="rect">
              <a:avLst/>
            </a:prstGeom>
          </p:spPr>
          <p:txBody>
            <a:bodyPr wrap="square">
              <a:spAutoFit/>
            </a:bodyPr>
            <a:lstStyle/>
            <a:p>
              <a:r>
                <a:rPr lang="en-US" sz="2000" b="1" dirty="0">
                  <a:solidFill>
                    <a:srgbClr val="7F1617"/>
                  </a:solidFill>
                  <a:latin typeface="Calibri"/>
                  <a:ea typeface="ヒラギノ角ゴ ProN W3"/>
                  <a:cs typeface="ヒラギノ角ゴ ProN W3"/>
                </a:rPr>
                <a:t>Parameters</a:t>
              </a:r>
            </a:p>
          </p:txBody>
        </p:sp>
        <p:sp>
          <p:nvSpPr>
            <p:cNvPr id="8" name="Rectangle 7"/>
            <p:cNvSpPr/>
            <p:nvPr/>
          </p:nvSpPr>
          <p:spPr>
            <a:xfrm>
              <a:off x="6036723" y="2718512"/>
              <a:ext cx="3107278" cy="1609842"/>
            </a:xfrm>
            <a:prstGeom prst="rect">
              <a:avLst/>
            </a:prstGeom>
          </p:spPr>
          <p:txBody>
            <a:bodyPr wrap="square">
              <a:spAutoFit/>
            </a:bodyPr>
            <a:lstStyle/>
            <a:p>
              <a:pPr lvl="1">
                <a:lnSpc>
                  <a:spcPts val="1960"/>
                </a:lnSpc>
              </a:pPr>
              <a:r>
                <a:rPr lang="en-US" sz="2000" dirty="0">
                  <a:solidFill>
                    <a:srgbClr val="7F1617"/>
                  </a:solidFill>
                  <a:latin typeface="Calibri"/>
                  <a:ea typeface="ヒラギノ角ゴ ProN W3"/>
                  <a:cs typeface="ヒラギノ角ゴ ProN W3"/>
                </a:rPr>
                <a:t>Maximal range</a:t>
              </a:r>
            </a:p>
            <a:p>
              <a:pPr lvl="1">
                <a:lnSpc>
                  <a:spcPts val="1960"/>
                </a:lnSpc>
              </a:pPr>
              <a:r>
                <a:rPr lang="en-US" sz="2000" dirty="0">
                  <a:solidFill>
                    <a:srgbClr val="7F1617"/>
                  </a:solidFill>
                  <a:latin typeface="Calibri"/>
                  <a:ea typeface="ヒラギノ角ゴ ProN W3"/>
                  <a:cs typeface="ヒラギノ角ゴ ProN W3"/>
                </a:rPr>
                <a:t>Multiple parameters </a:t>
              </a:r>
            </a:p>
            <a:p>
              <a:pPr lvl="1">
                <a:lnSpc>
                  <a:spcPts val="1960"/>
                </a:lnSpc>
              </a:pPr>
              <a:r>
                <a:rPr lang="en-US" sz="2000" dirty="0">
                  <a:solidFill>
                    <a:srgbClr val="7F1617"/>
                  </a:solidFill>
                  <a:latin typeface="Calibri"/>
                  <a:ea typeface="ヒラギノ角ゴ ProN W3"/>
                  <a:cs typeface="ヒラギノ角ゴ ProN W3"/>
                </a:rPr>
                <a:t>Precision, accuracy </a:t>
              </a:r>
            </a:p>
            <a:p>
              <a:pPr lvl="1">
                <a:lnSpc>
                  <a:spcPts val="1960"/>
                </a:lnSpc>
              </a:pPr>
              <a:r>
                <a:rPr lang="en-US" sz="2000" dirty="0">
                  <a:solidFill>
                    <a:srgbClr val="7F1617"/>
                  </a:solidFill>
                  <a:latin typeface="Calibri"/>
                  <a:ea typeface="ヒラギノ角ゴ ProN W3"/>
                  <a:cs typeface="ヒラギノ角ゴ ProN W3"/>
                </a:rPr>
                <a:t>Stability, control speed</a:t>
              </a:r>
            </a:p>
            <a:p>
              <a:pPr lvl="1">
                <a:lnSpc>
                  <a:spcPts val="1960"/>
                </a:lnSpc>
              </a:pPr>
              <a:r>
                <a:rPr lang="en-US" sz="2000" dirty="0">
                  <a:solidFill>
                    <a:srgbClr val="7F1617"/>
                  </a:solidFill>
                  <a:latin typeface="Calibri"/>
                  <a:ea typeface="ヒラギノ角ゴ ProN W3"/>
                  <a:cs typeface="ヒラギノ角ゴ ProN W3"/>
                </a:rPr>
                <a:t>Total range sweep </a:t>
              </a:r>
            </a:p>
            <a:p>
              <a:pPr lvl="1">
                <a:lnSpc>
                  <a:spcPts val="1960"/>
                </a:lnSpc>
              </a:pPr>
              <a:r>
                <a:rPr lang="en-US" sz="2000" dirty="0">
                  <a:solidFill>
                    <a:srgbClr val="7F1617"/>
                  </a:solidFill>
                  <a:latin typeface="Calibri"/>
                  <a:ea typeface="ヒラギノ角ゴ ProN W3"/>
                  <a:cs typeface="ヒラギノ角ゴ ProN W3"/>
                </a:rPr>
                <a:t>Return to ‘off’</a:t>
              </a:r>
            </a:p>
          </p:txBody>
        </p:sp>
      </p:grpSp>
      <p:grpSp>
        <p:nvGrpSpPr>
          <p:cNvPr id="14" name="Group 13"/>
          <p:cNvGrpSpPr/>
          <p:nvPr/>
        </p:nvGrpSpPr>
        <p:grpSpPr>
          <a:xfrm>
            <a:off x="1777113" y="1520388"/>
            <a:ext cx="7281260" cy="1269410"/>
            <a:chOff x="1777113" y="1760275"/>
            <a:chExt cx="7281260" cy="1269410"/>
          </a:xfrm>
        </p:grpSpPr>
        <p:grpSp>
          <p:nvGrpSpPr>
            <p:cNvPr id="5" name="Group 4"/>
            <p:cNvGrpSpPr/>
            <p:nvPr/>
          </p:nvGrpSpPr>
          <p:grpSpPr>
            <a:xfrm>
              <a:off x="3186689" y="2219551"/>
              <a:ext cx="825788" cy="810134"/>
              <a:chOff x="3186689" y="2219551"/>
              <a:chExt cx="825788" cy="810134"/>
            </a:xfrm>
          </p:grpSpPr>
          <p:pic>
            <p:nvPicPr>
              <p:cNvPr id="27" name="Picture 26" descr="imgres.png"/>
              <p:cNvPicPr>
                <a:picLocks noChangeAspect="1"/>
              </p:cNvPicPr>
              <p:nvPr/>
            </p:nvPicPr>
            <p:blipFill rotWithShape="1">
              <a:blip r:embed="rId8">
                <a:extLst>
                  <a:ext uri="{28A0092B-C50C-407E-A947-70E740481C1C}">
                    <a14:useLocalDpi xmlns:a14="http://schemas.microsoft.com/office/drawing/2010/main" val="0"/>
                  </a:ext>
                </a:extLst>
              </a:blip>
              <a:srcRect l="19840" t="19153" r="20245" b="20587"/>
              <a:stretch/>
            </p:blipFill>
            <p:spPr>
              <a:xfrm>
                <a:off x="3205116" y="2240400"/>
                <a:ext cx="788934" cy="768436"/>
              </a:xfrm>
              <a:prstGeom prst="rect">
                <a:avLst/>
              </a:prstGeom>
            </p:spPr>
          </p:pic>
          <p:sp>
            <p:nvSpPr>
              <p:cNvPr id="28" name="Rounded Rectangle 27"/>
              <p:cNvSpPr/>
              <p:nvPr/>
            </p:nvSpPr>
            <p:spPr>
              <a:xfrm>
                <a:off x="3186689" y="2219551"/>
                <a:ext cx="825788" cy="810134"/>
              </a:xfrm>
              <a:prstGeom prst="roundRect">
                <a:avLst/>
              </a:prstGeom>
              <a:noFill/>
              <a:ln w="101600" cap="flat" cmpd="sng" algn="ctr">
                <a:solidFill>
                  <a:srgbClr val="163F61"/>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24" name="Bent-Up Arrow 23"/>
            <p:cNvSpPr/>
            <p:nvPr/>
          </p:nvSpPr>
          <p:spPr>
            <a:xfrm rot="16200000">
              <a:off x="4127164" y="2552185"/>
              <a:ext cx="357432" cy="314909"/>
            </a:xfrm>
            <a:prstGeom prst="bentUpArrow">
              <a:avLst>
                <a:gd name="adj1" fmla="val 25000"/>
                <a:gd name="adj2" fmla="val 28338"/>
                <a:gd name="adj3" fmla="val 29768"/>
              </a:avLst>
            </a:prstGeom>
            <a:solidFill>
              <a:srgbClr val="7F7F7F"/>
            </a:solidFill>
            <a:ln w="9525" cap="flat" cmpd="sng" algn="ctr">
              <a:no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sp>
          <p:nvSpPr>
            <p:cNvPr id="35" name="Rectangle 34"/>
            <p:cNvSpPr/>
            <p:nvPr/>
          </p:nvSpPr>
          <p:spPr>
            <a:xfrm>
              <a:off x="1777113" y="1761125"/>
              <a:ext cx="1414066" cy="707886"/>
            </a:xfrm>
            <a:prstGeom prst="rect">
              <a:avLst/>
            </a:prstGeom>
          </p:spPr>
          <p:txBody>
            <a:bodyPr wrap="square">
              <a:spAutoFit/>
            </a:bodyPr>
            <a:lstStyle/>
            <a:p>
              <a:r>
                <a:rPr lang="en-US" sz="2000" b="1" dirty="0">
                  <a:solidFill>
                    <a:srgbClr val="163F61"/>
                  </a:solidFill>
                  <a:latin typeface="Calibri"/>
                  <a:ea typeface="ヒラギノ角ゴ ProN W3"/>
                  <a:cs typeface="ヒラギノ角ゴ ProN W3"/>
                </a:rPr>
                <a:t>Equipment</a:t>
              </a:r>
            </a:p>
            <a:p>
              <a:r>
                <a:rPr lang="en-US" sz="2000" b="1" dirty="0">
                  <a:solidFill>
                    <a:srgbClr val="163F61"/>
                  </a:solidFill>
                  <a:latin typeface="Calibri"/>
                  <a:ea typeface="ヒラギノ角ゴ ProN W3"/>
                  <a:cs typeface="ヒラギノ角ゴ ProN W3"/>
                </a:rPr>
                <a:t>Availability </a:t>
              </a:r>
            </a:p>
          </p:txBody>
        </p:sp>
        <p:sp>
          <p:nvSpPr>
            <p:cNvPr id="2" name="Rectangle 1"/>
            <p:cNvSpPr/>
            <p:nvPr/>
          </p:nvSpPr>
          <p:spPr>
            <a:xfrm>
              <a:off x="4082678" y="1760275"/>
              <a:ext cx="4975695" cy="707886"/>
            </a:xfrm>
            <a:prstGeom prst="rect">
              <a:avLst/>
            </a:prstGeom>
          </p:spPr>
          <p:txBody>
            <a:bodyPr wrap="square">
              <a:spAutoFit/>
            </a:bodyPr>
            <a:lstStyle/>
            <a:p>
              <a:r>
                <a:rPr lang="en-US" sz="2000" dirty="0">
                  <a:solidFill>
                    <a:srgbClr val="163F61"/>
                  </a:solidFill>
                  <a:latin typeface="Calibri"/>
                  <a:ea typeface="ヒラギノ角ゴ ProN W3"/>
                  <a:cs typeface="ヒラギノ角ゴ ProN W3"/>
                </a:rPr>
                <a:t>Safety, Robustness, Reliability, Ease-of-use</a:t>
              </a:r>
            </a:p>
            <a:p>
              <a:r>
                <a:rPr lang="en-US" sz="2000" dirty="0">
                  <a:solidFill>
                    <a:srgbClr val="163F61"/>
                  </a:solidFill>
                  <a:latin typeface="Calibri"/>
                  <a:ea typeface="ヒラギノ角ゴ ProN W3"/>
                  <a:cs typeface="ヒラギノ角ゴ ProN W3"/>
                </a:rPr>
                <a:t>Maintenance, Workflow, Cost, Schedule </a:t>
              </a:r>
            </a:p>
          </p:txBody>
        </p:sp>
      </p:grpSp>
      <p:sp>
        <p:nvSpPr>
          <p:cNvPr id="42" name="TextBox 41"/>
          <p:cNvSpPr txBox="1"/>
          <p:nvPr/>
        </p:nvSpPr>
        <p:spPr>
          <a:xfrm>
            <a:off x="113974" y="6265547"/>
            <a:ext cx="8802308" cy="646331"/>
          </a:xfrm>
          <a:prstGeom prst="rect">
            <a:avLst/>
          </a:prstGeom>
          <a:noFill/>
          <a:ln>
            <a:noFill/>
          </a:ln>
        </p:spPr>
        <p:txBody>
          <a:bodyPr wrap="square" rtlCol="0">
            <a:spAutoFit/>
          </a:bodyPr>
          <a:lstStyle/>
          <a:p>
            <a:r>
              <a:rPr lang="en-US" b="1" dirty="0" smtClean="0">
                <a:solidFill>
                  <a:srgbClr val="0094CA"/>
                </a:solidFill>
                <a:latin typeface="Calibri"/>
                <a:ea typeface="ヒラギノ角ゴ ProN W3"/>
                <a:cs typeface="ヒラギノ角ゴ ProN W3"/>
              </a:rPr>
              <a:t>Sample Environment Suite 	= 	Pool equipment 	+ 	Instrument Specific Devices</a:t>
            </a:r>
          </a:p>
          <a:p>
            <a:r>
              <a:rPr lang="en-US" b="1" dirty="0" smtClean="0">
                <a:solidFill>
                  <a:srgbClr val="0094CA"/>
                </a:solidFill>
                <a:latin typeface="Calibri"/>
                <a:ea typeface="ヒラギノ角ゴ ProN W3"/>
                <a:cs typeface="ヒラギノ角ゴ ProN W3"/>
              </a:rPr>
              <a:t>Laboratory Suite			=	General User Labs	+	Instrument Labs and Prep. Areas</a:t>
            </a:r>
            <a:endParaRPr lang="en-US" b="1" dirty="0">
              <a:solidFill>
                <a:srgbClr val="0094CA"/>
              </a:solidFill>
              <a:latin typeface="Calibri"/>
              <a:ea typeface="ヒラギノ角ゴ ProN W3"/>
              <a:cs typeface="ヒラギノ角ゴ ProN W3"/>
            </a:endParaRPr>
          </a:p>
        </p:txBody>
      </p:sp>
      <p:sp>
        <p:nvSpPr>
          <p:cNvPr id="43" name="Rounded Rectangle 42"/>
          <p:cNvSpPr/>
          <p:nvPr/>
        </p:nvSpPr>
        <p:spPr bwMode="auto">
          <a:xfrm>
            <a:off x="4308211" y="5183786"/>
            <a:ext cx="900482" cy="504460"/>
          </a:xfrm>
          <a:prstGeom prst="roundRect">
            <a:avLst>
              <a:gd name="adj" fmla="val 3429"/>
            </a:avLst>
          </a:prstGeom>
          <a:noFill/>
          <a:ln w="25400" cap="flat" cmpd="sng" algn="ctr">
            <a:solidFill>
              <a:srgbClr val="0094CA"/>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600736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latshållare för innehåll 4"/>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32296" y="1594852"/>
            <a:ext cx="7281965" cy="4853462"/>
          </a:xfrm>
          <a:prstGeom prst="rect">
            <a:avLst/>
          </a:prstGeom>
        </p:spPr>
      </p:pic>
      <p:sp>
        <p:nvSpPr>
          <p:cNvPr id="2" name="Title 1"/>
          <p:cNvSpPr>
            <a:spLocks noGrp="1"/>
          </p:cNvSpPr>
          <p:nvPr>
            <p:ph type="title"/>
          </p:nvPr>
        </p:nvSpPr>
        <p:spPr/>
        <p:txBody>
          <a:bodyPr/>
          <a:lstStyle/>
          <a:p>
            <a:r>
              <a:rPr lang="en-GB" noProof="0" dirty="0" smtClean="0"/>
              <a:t>User</a:t>
            </a:r>
            <a:r>
              <a:rPr lang="en-GB" dirty="0"/>
              <a:t> </a:t>
            </a:r>
            <a:r>
              <a:rPr lang="en-GB" noProof="0" dirty="0" smtClean="0"/>
              <a:t>Laboratories and Sample Environment Workshops at Exp. Halls</a:t>
            </a:r>
            <a:endParaRPr lang="en-GB" sz="2400" noProof="0" dirty="0"/>
          </a:p>
        </p:txBody>
      </p:sp>
      <p:sp>
        <p:nvSpPr>
          <p:cNvPr id="4" name="Slide Number Placeholder 3"/>
          <p:cNvSpPr>
            <a:spLocks noGrp="1"/>
          </p:cNvSpPr>
          <p:nvPr>
            <p:ph type="sldNum" sz="quarter" idx="12"/>
          </p:nvPr>
        </p:nvSpPr>
        <p:spPr/>
        <p:txBody>
          <a:bodyPr/>
          <a:lstStyle/>
          <a:p>
            <a:fld id="{551115BC-487E-4422-894C-CB7CD3E79223}" type="slidenum">
              <a:rPr lang="en-GB" smtClean="0">
                <a:solidFill>
                  <a:prstClr val="black">
                    <a:tint val="75000"/>
                  </a:prstClr>
                </a:solidFill>
                <a:latin typeface="Calibri"/>
              </a:rPr>
              <a:pPr/>
              <a:t>19</a:t>
            </a:fld>
            <a:endParaRPr lang="en-GB">
              <a:solidFill>
                <a:prstClr val="black">
                  <a:tint val="75000"/>
                </a:prstClr>
              </a:solidFill>
              <a:latin typeface="Calibri"/>
            </a:endParaRPr>
          </a:p>
        </p:txBody>
      </p:sp>
      <p:sp>
        <p:nvSpPr>
          <p:cNvPr id="6" name="Date Placeholder 5"/>
          <p:cNvSpPr>
            <a:spLocks noGrp="1"/>
          </p:cNvSpPr>
          <p:nvPr>
            <p:ph type="dt" sz="half" idx="10"/>
          </p:nvPr>
        </p:nvSpPr>
        <p:spPr/>
        <p:txBody>
          <a:bodyPr/>
          <a:lstStyle/>
          <a:p>
            <a:fld id="{BE7F1480-C240-7241-B16F-974441BA4F7A}" type="datetime1">
              <a:rPr lang="en-US" smtClean="0">
                <a:solidFill>
                  <a:prstClr val="black">
                    <a:tint val="75000"/>
                  </a:prstClr>
                </a:solidFill>
                <a:latin typeface="Calibri"/>
              </a:rPr>
              <a:pPr/>
              <a:t>5/18/17</a:t>
            </a:fld>
            <a:endParaRPr lang="sv-SE" dirty="0">
              <a:solidFill>
                <a:prstClr val="black">
                  <a:tint val="75000"/>
                </a:prstClr>
              </a:solidFill>
              <a:latin typeface="Calibri"/>
            </a:endParaRPr>
          </a:p>
        </p:txBody>
      </p:sp>
      <p:sp>
        <p:nvSpPr>
          <p:cNvPr id="11" name="Rectangle 10"/>
          <p:cNvSpPr/>
          <p:nvPr/>
        </p:nvSpPr>
        <p:spPr>
          <a:xfrm rot="17911138">
            <a:off x="2260890" y="3232145"/>
            <a:ext cx="266656" cy="180580"/>
          </a:xfrm>
          <a:prstGeom prst="rect">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ectangle 14"/>
          <p:cNvSpPr/>
          <p:nvPr/>
        </p:nvSpPr>
        <p:spPr>
          <a:xfrm rot="19543243">
            <a:off x="2586048" y="2993704"/>
            <a:ext cx="266656" cy="103600"/>
          </a:xfrm>
          <a:prstGeom prst="rect">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Block Arc 13"/>
          <p:cNvSpPr>
            <a:spLocks noChangeAspect="1"/>
          </p:cNvSpPr>
          <p:nvPr/>
        </p:nvSpPr>
        <p:spPr>
          <a:xfrm>
            <a:off x="2214786" y="2866653"/>
            <a:ext cx="2376256" cy="2376237"/>
          </a:xfrm>
          <a:prstGeom prst="blockArc">
            <a:avLst>
              <a:gd name="adj1" fmla="val 12388890"/>
              <a:gd name="adj2" fmla="val 15283935"/>
              <a:gd name="adj3" fmla="val 6926"/>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black"/>
              </a:solidFill>
              <a:latin typeface="Calibri"/>
            </a:endParaRPr>
          </a:p>
        </p:txBody>
      </p:sp>
      <p:sp>
        <p:nvSpPr>
          <p:cNvPr id="16" name="Rectangle 15"/>
          <p:cNvSpPr/>
          <p:nvPr/>
        </p:nvSpPr>
        <p:spPr>
          <a:xfrm rot="15601542">
            <a:off x="2731733" y="4296276"/>
            <a:ext cx="184597" cy="115281"/>
          </a:xfrm>
          <a:prstGeom prst="rect">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p:cNvSpPr/>
          <p:nvPr/>
        </p:nvSpPr>
        <p:spPr>
          <a:xfrm rot="16876850">
            <a:off x="3686847" y="4288227"/>
            <a:ext cx="168187" cy="115281"/>
          </a:xfrm>
          <a:prstGeom prst="rect">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Rectangle 17"/>
          <p:cNvSpPr/>
          <p:nvPr/>
        </p:nvSpPr>
        <p:spPr>
          <a:xfrm rot="15494364">
            <a:off x="3743953" y="3796792"/>
            <a:ext cx="139468" cy="129948"/>
          </a:xfrm>
          <a:prstGeom prst="rect">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Rectangle 18"/>
          <p:cNvSpPr/>
          <p:nvPr/>
        </p:nvSpPr>
        <p:spPr>
          <a:xfrm rot="15793565">
            <a:off x="3446530" y="4383940"/>
            <a:ext cx="168187" cy="223859"/>
          </a:xfrm>
          <a:prstGeom prst="rect">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Freeform 11"/>
          <p:cNvSpPr/>
          <p:nvPr/>
        </p:nvSpPr>
        <p:spPr>
          <a:xfrm>
            <a:off x="2873375" y="4127500"/>
            <a:ext cx="879475" cy="355600"/>
          </a:xfrm>
          <a:custGeom>
            <a:avLst/>
            <a:gdLst>
              <a:gd name="connsiteX0" fmla="*/ 0 w 879475"/>
              <a:gd name="connsiteY0" fmla="*/ 28575 h 355600"/>
              <a:gd name="connsiteX1" fmla="*/ 209550 w 879475"/>
              <a:gd name="connsiteY1" fmla="*/ 28575 h 355600"/>
              <a:gd name="connsiteX2" fmla="*/ 209550 w 879475"/>
              <a:gd name="connsiteY2" fmla="*/ 0 h 355600"/>
              <a:gd name="connsiteX3" fmla="*/ 879475 w 879475"/>
              <a:gd name="connsiteY3" fmla="*/ 3175 h 355600"/>
              <a:gd name="connsiteX4" fmla="*/ 879475 w 879475"/>
              <a:gd name="connsiteY4" fmla="*/ 355600 h 355600"/>
              <a:gd name="connsiteX5" fmla="*/ 0 w 879475"/>
              <a:gd name="connsiteY5" fmla="*/ 352425 h 355600"/>
              <a:gd name="connsiteX6" fmla="*/ 0 w 879475"/>
              <a:gd name="connsiteY6" fmla="*/ 28575 h 3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9475" h="355600">
                <a:moveTo>
                  <a:pt x="0" y="28575"/>
                </a:moveTo>
                <a:lnTo>
                  <a:pt x="209550" y="28575"/>
                </a:lnTo>
                <a:lnTo>
                  <a:pt x="209550" y="0"/>
                </a:lnTo>
                <a:lnTo>
                  <a:pt x="879475" y="3175"/>
                </a:lnTo>
                <a:lnTo>
                  <a:pt x="879475" y="355600"/>
                </a:lnTo>
                <a:lnTo>
                  <a:pt x="0" y="352425"/>
                </a:lnTo>
                <a:cubicBezTo>
                  <a:pt x="1058" y="243417"/>
                  <a:pt x="2117" y="134408"/>
                  <a:pt x="0" y="28575"/>
                </a:cubicBezTo>
                <a:close/>
              </a:path>
            </a:pathLst>
          </a:cu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3" name="Freeform 12"/>
          <p:cNvSpPr/>
          <p:nvPr/>
        </p:nvSpPr>
        <p:spPr>
          <a:xfrm>
            <a:off x="2873375" y="3781425"/>
            <a:ext cx="876300" cy="200025"/>
          </a:xfrm>
          <a:custGeom>
            <a:avLst/>
            <a:gdLst>
              <a:gd name="connsiteX0" fmla="*/ 0 w 876300"/>
              <a:gd name="connsiteY0" fmla="*/ 171450 h 200025"/>
              <a:gd name="connsiteX1" fmla="*/ 212725 w 876300"/>
              <a:gd name="connsiteY1" fmla="*/ 171450 h 200025"/>
              <a:gd name="connsiteX2" fmla="*/ 212725 w 876300"/>
              <a:gd name="connsiteY2" fmla="*/ 200025 h 200025"/>
              <a:gd name="connsiteX3" fmla="*/ 876300 w 876300"/>
              <a:gd name="connsiteY3" fmla="*/ 200025 h 200025"/>
              <a:gd name="connsiteX4" fmla="*/ 876300 w 876300"/>
              <a:gd name="connsiteY4" fmla="*/ 0 h 200025"/>
              <a:gd name="connsiteX5" fmla="*/ 0 w 876300"/>
              <a:gd name="connsiteY5" fmla="*/ 0 h 200025"/>
              <a:gd name="connsiteX6" fmla="*/ 0 w 876300"/>
              <a:gd name="connsiteY6" fmla="*/ 17145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300" h="200025">
                <a:moveTo>
                  <a:pt x="0" y="171450"/>
                </a:moveTo>
                <a:lnTo>
                  <a:pt x="212725" y="171450"/>
                </a:lnTo>
                <a:lnTo>
                  <a:pt x="212725" y="200025"/>
                </a:lnTo>
                <a:lnTo>
                  <a:pt x="876300" y="200025"/>
                </a:lnTo>
                <a:lnTo>
                  <a:pt x="876300" y="0"/>
                </a:lnTo>
                <a:lnTo>
                  <a:pt x="0" y="0"/>
                </a:lnTo>
                <a:lnTo>
                  <a:pt x="0" y="171450"/>
                </a:lnTo>
                <a:close/>
              </a:path>
            </a:pathLst>
          </a:cu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0" name="Rectangle 19"/>
          <p:cNvSpPr/>
          <p:nvPr/>
        </p:nvSpPr>
        <p:spPr>
          <a:xfrm rot="19680974">
            <a:off x="2097224" y="4447483"/>
            <a:ext cx="149559" cy="67644"/>
          </a:xfrm>
          <a:prstGeom prst="rect">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6333659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3006" y="388281"/>
            <a:ext cx="7114763" cy="603264"/>
          </a:xfrm>
        </p:spPr>
        <p:txBody>
          <a:bodyPr lIns="85699" tIns="42850" rIns="85699" bIns="42850">
            <a:normAutofit fontScale="90000"/>
          </a:bodyPr>
          <a:lstStyle/>
          <a:p>
            <a:r>
              <a:rPr lang="en-US" sz="3200" dirty="0" smtClean="0"/>
              <a:t>Recommendations from Annual Review 2015</a:t>
            </a:r>
            <a:endParaRPr lang="en-US" sz="32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2</a:t>
            </a:fld>
            <a:endParaRPr lang="sv-SE">
              <a:latin typeface="Calibri"/>
            </a:endParaRPr>
          </a:p>
        </p:txBody>
      </p:sp>
      <p:sp>
        <p:nvSpPr>
          <p:cNvPr id="6" name="TextBox 5"/>
          <p:cNvSpPr txBox="1"/>
          <p:nvPr/>
        </p:nvSpPr>
        <p:spPr>
          <a:xfrm>
            <a:off x="316949" y="2236628"/>
            <a:ext cx="8557379" cy="4247317"/>
          </a:xfrm>
          <a:prstGeom prst="rect">
            <a:avLst/>
          </a:prstGeom>
          <a:noFill/>
        </p:spPr>
        <p:txBody>
          <a:bodyPr wrap="square" rtlCol="0">
            <a:spAutoFit/>
          </a:bodyPr>
          <a:lstStyle/>
          <a:p>
            <a:pPr marL="30541">
              <a:buFont typeface="Courier New" pitchFamily="49" charset="0"/>
              <a:buChar char="o"/>
            </a:pPr>
            <a:r>
              <a:rPr lang="en-US" dirty="0" smtClean="0">
                <a:solidFill>
                  <a:prstClr val="black"/>
                </a:solidFill>
                <a:latin typeface="Calibri"/>
              </a:rPr>
              <a:t> NSS 4.2: 	</a:t>
            </a:r>
            <a:r>
              <a:rPr lang="en-GB" dirty="0" smtClean="0">
                <a:solidFill>
                  <a:prstClr val="black"/>
                </a:solidFill>
                <a:latin typeface="Calibri"/>
              </a:rPr>
              <a:t>Clarify </a:t>
            </a:r>
            <a:r>
              <a:rPr lang="en-GB" dirty="0">
                <a:solidFill>
                  <a:prstClr val="black"/>
                </a:solidFill>
                <a:latin typeface="Calibri"/>
              </a:rPr>
              <a:t>within the budget of each instrument what is provided by whom</a:t>
            </a:r>
            <a:r>
              <a:rPr lang="en-GB" dirty="0" smtClean="0">
                <a:solidFill>
                  <a:prstClr val="black"/>
                </a:solidFill>
                <a:latin typeface="Calibri"/>
              </a:rPr>
              <a:t>: 		</a:t>
            </a:r>
            <a:r>
              <a:rPr lang="en-GB" dirty="0">
                <a:solidFill>
                  <a:prstClr val="black"/>
                </a:solidFill>
                <a:latin typeface="Calibri"/>
              </a:rPr>
              <a:t> </a:t>
            </a:r>
            <a:r>
              <a:rPr lang="en-GB" dirty="0" smtClean="0">
                <a:solidFill>
                  <a:prstClr val="black"/>
                </a:solidFill>
                <a:latin typeface="Calibri"/>
              </a:rPr>
              <a:t>		(…) </a:t>
            </a:r>
            <a:r>
              <a:rPr lang="en-GB" b="1" dirty="0" smtClean="0">
                <a:solidFill>
                  <a:prstClr val="black"/>
                </a:solidFill>
                <a:latin typeface="Calibri"/>
              </a:rPr>
              <a:t>Ensure</a:t>
            </a:r>
            <a:r>
              <a:rPr lang="en-GB" dirty="0" smtClean="0">
                <a:solidFill>
                  <a:prstClr val="black"/>
                </a:solidFill>
                <a:latin typeface="Calibri"/>
              </a:rPr>
              <a:t> (…) </a:t>
            </a:r>
            <a:r>
              <a:rPr lang="en-GB" b="1" dirty="0">
                <a:solidFill>
                  <a:prstClr val="black"/>
                </a:solidFill>
                <a:latin typeface="Calibri"/>
              </a:rPr>
              <a:t>compliance with ESS </a:t>
            </a:r>
            <a:r>
              <a:rPr lang="en-GB" b="1" dirty="0" smtClean="0">
                <a:solidFill>
                  <a:prstClr val="black"/>
                </a:solidFill>
                <a:latin typeface="Calibri"/>
              </a:rPr>
              <a:t>standards</a:t>
            </a:r>
            <a:r>
              <a:rPr lang="en-GB" dirty="0" smtClean="0">
                <a:solidFill>
                  <a:prstClr val="black"/>
                </a:solidFill>
                <a:latin typeface="Calibri"/>
              </a:rPr>
              <a:t>. </a:t>
            </a:r>
          </a:p>
          <a:p>
            <a:pPr marL="30541">
              <a:buFont typeface="Courier New" pitchFamily="49" charset="0"/>
              <a:buChar char="o"/>
            </a:pPr>
            <a:endParaRPr lang="en-GB" dirty="0">
              <a:solidFill>
                <a:prstClr val="black"/>
              </a:solidFill>
              <a:latin typeface="Calibri"/>
            </a:endParaRPr>
          </a:p>
          <a:p>
            <a:pPr marL="30541">
              <a:buFont typeface="Courier New" pitchFamily="49" charset="0"/>
              <a:buChar char="o"/>
            </a:pPr>
            <a:r>
              <a:rPr lang="en-US" dirty="0" smtClean="0">
                <a:solidFill>
                  <a:prstClr val="black"/>
                </a:solidFill>
                <a:latin typeface="Calibri"/>
              </a:rPr>
              <a:t> NSS 4.6:	</a:t>
            </a:r>
            <a:r>
              <a:rPr lang="en-US" b="1" dirty="0">
                <a:solidFill>
                  <a:prstClr val="black"/>
                </a:solidFill>
                <a:latin typeface="Calibri"/>
              </a:rPr>
              <a:t>Develop an operations plan </a:t>
            </a:r>
            <a:r>
              <a:rPr lang="en-US" dirty="0">
                <a:solidFill>
                  <a:prstClr val="black"/>
                </a:solidFill>
                <a:latin typeface="Calibri"/>
              </a:rPr>
              <a:t>to ensure efficient and effective delivery of </a:t>
            </a:r>
            <a:r>
              <a:rPr lang="en-US" dirty="0" smtClean="0">
                <a:solidFill>
                  <a:prstClr val="black"/>
                </a:solidFill>
                <a:latin typeface="Calibri"/>
              </a:rPr>
              <a:t>			 	science </a:t>
            </a:r>
            <a:r>
              <a:rPr lang="en-US" dirty="0">
                <a:solidFill>
                  <a:prstClr val="black"/>
                </a:solidFill>
                <a:latin typeface="Calibri"/>
              </a:rPr>
              <a:t>by the start of user operations. A crucial element of this will be </a:t>
            </a:r>
            <a:r>
              <a:rPr lang="en-US" dirty="0" smtClean="0">
                <a:solidFill>
                  <a:prstClr val="black"/>
                </a:solidFill>
                <a:latin typeface="Calibri"/>
              </a:rPr>
              <a:t>			 	to </a:t>
            </a:r>
            <a:r>
              <a:rPr lang="en-US" dirty="0">
                <a:solidFill>
                  <a:prstClr val="black"/>
                </a:solidFill>
                <a:latin typeface="Calibri"/>
              </a:rPr>
              <a:t>ensure that </a:t>
            </a:r>
            <a:r>
              <a:rPr lang="en-US" b="1" dirty="0">
                <a:solidFill>
                  <a:prstClr val="black"/>
                </a:solidFill>
                <a:latin typeface="Calibri"/>
              </a:rPr>
              <a:t>sufficient, staff with the right skills are in place </a:t>
            </a:r>
            <a:r>
              <a:rPr lang="en-US" dirty="0">
                <a:solidFill>
                  <a:prstClr val="black"/>
                </a:solidFill>
                <a:latin typeface="Calibri"/>
              </a:rPr>
              <a:t>well in </a:t>
            </a:r>
            <a:r>
              <a:rPr lang="en-US" dirty="0" smtClean="0">
                <a:solidFill>
                  <a:prstClr val="black"/>
                </a:solidFill>
                <a:latin typeface="Calibri"/>
              </a:rPr>
              <a:t>			 	advance </a:t>
            </a:r>
            <a:r>
              <a:rPr lang="en-US" dirty="0">
                <a:solidFill>
                  <a:prstClr val="black"/>
                </a:solidFill>
                <a:latin typeface="Calibri"/>
              </a:rPr>
              <a:t>of this date</a:t>
            </a:r>
            <a:r>
              <a:rPr lang="en-US" dirty="0" smtClean="0">
                <a:solidFill>
                  <a:prstClr val="black"/>
                </a:solidFill>
                <a:latin typeface="Calibri"/>
              </a:rPr>
              <a:t>.</a:t>
            </a:r>
          </a:p>
          <a:p>
            <a:pPr marL="30541">
              <a:buFont typeface="Courier New" pitchFamily="49" charset="0"/>
              <a:buChar char="o"/>
            </a:pPr>
            <a:endParaRPr lang="en-US" dirty="0" smtClean="0">
              <a:solidFill>
                <a:prstClr val="black"/>
              </a:solidFill>
              <a:latin typeface="Calibri"/>
            </a:endParaRPr>
          </a:p>
          <a:p>
            <a:pPr marL="30541">
              <a:buFont typeface="Courier New" pitchFamily="49" charset="0"/>
              <a:buChar char="o"/>
            </a:pPr>
            <a:r>
              <a:rPr lang="en-US" dirty="0">
                <a:solidFill>
                  <a:prstClr val="black"/>
                </a:solidFill>
                <a:latin typeface="Calibri"/>
              </a:rPr>
              <a:t> </a:t>
            </a:r>
            <a:r>
              <a:rPr lang="en-US" dirty="0" smtClean="0">
                <a:solidFill>
                  <a:prstClr val="black"/>
                </a:solidFill>
                <a:latin typeface="Calibri"/>
              </a:rPr>
              <a:t>NSS 4.7:	</a:t>
            </a:r>
            <a:r>
              <a:rPr lang="en-US" dirty="0">
                <a:solidFill>
                  <a:prstClr val="black"/>
                </a:solidFill>
                <a:latin typeface="Calibri"/>
              </a:rPr>
              <a:t>Develop a plan to address current staffing gaps in key areas, particularly </a:t>
            </a:r>
            <a:r>
              <a:rPr lang="en-US" dirty="0" smtClean="0">
                <a:solidFill>
                  <a:prstClr val="black"/>
                </a:solidFill>
                <a:latin typeface="Calibri"/>
              </a:rPr>
              <a:t>			 	in (…) </a:t>
            </a:r>
            <a:r>
              <a:rPr lang="en-US" dirty="0">
                <a:solidFill>
                  <a:prstClr val="black"/>
                </a:solidFill>
                <a:latin typeface="Calibri"/>
              </a:rPr>
              <a:t>support for scientific </a:t>
            </a:r>
            <a:r>
              <a:rPr lang="en-US" dirty="0" smtClean="0">
                <a:solidFill>
                  <a:prstClr val="black"/>
                </a:solidFill>
                <a:latin typeface="Calibri"/>
              </a:rPr>
              <a:t>operations. </a:t>
            </a:r>
            <a:r>
              <a:rPr lang="en-US" dirty="0">
                <a:solidFill>
                  <a:prstClr val="black"/>
                </a:solidFill>
                <a:latin typeface="Calibri"/>
              </a:rPr>
              <a:t>Formally incorporate</a:t>
            </a:r>
            <a:r>
              <a:rPr lang="en-US" b="1" dirty="0">
                <a:solidFill>
                  <a:prstClr val="black"/>
                </a:solidFill>
                <a:latin typeface="Calibri"/>
              </a:rPr>
              <a:t> safety </a:t>
            </a:r>
            <a:r>
              <a:rPr lang="en-US" b="1" dirty="0" smtClean="0">
                <a:solidFill>
                  <a:prstClr val="black"/>
                </a:solidFill>
                <a:latin typeface="Calibri"/>
              </a:rPr>
              <a:t>			</a:t>
            </a:r>
            <a:r>
              <a:rPr lang="en-US" b="1" dirty="0">
                <a:solidFill>
                  <a:prstClr val="black"/>
                </a:solidFill>
                <a:latin typeface="Calibri"/>
              </a:rPr>
              <a:t> </a:t>
            </a:r>
            <a:r>
              <a:rPr lang="en-US" b="1" dirty="0" smtClean="0">
                <a:solidFill>
                  <a:prstClr val="black"/>
                </a:solidFill>
                <a:latin typeface="Calibri"/>
              </a:rPr>
              <a:t>		considerations</a:t>
            </a:r>
            <a:r>
              <a:rPr lang="en-US" dirty="0" smtClean="0">
                <a:solidFill>
                  <a:prstClr val="black"/>
                </a:solidFill>
                <a:latin typeface="Calibri"/>
              </a:rPr>
              <a:t> </a:t>
            </a:r>
            <a:r>
              <a:rPr lang="en-US" dirty="0">
                <a:solidFill>
                  <a:prstClr val="black"/>
                </a:solidFill>
                <a:latin typeface="Calibri"/>
              </a:rPr>
              <a:t>early in instrument design via a </a:t>
            </a:r>
            <a:r>
              <a:rPr lang="en-US" b="1" dirty="0">
                <a:solidFill>
                  <a:prstClr val="black"/>
                </a:solidFill>
                <a:latin typeface="Calibri"/>
              </a:rPr>
              <a:t>rigorous hazards analysis</a:t>
            </a:r>
            <a:r>
              <a:rPr lang="en-US" dirty="0" smtClean="0">
                <a:solidFill>
                  <a:prstClr val="black"/>
                </a:solidFill>
                <a:latin typeface="Calibri"/>
              </a:rPr>
              <a:t>.</a:t>
            </a:r>
          </a:p>
          <a:p>
            <a:pPr marL="30541">
              <a:buFont typeface="Courier New" pitchFamily="49" charset="0"/>
              <a:buChar char="o"/>
            </a:pPr>
            <a:endParaRPr lang="en-US" dirty="0">
              <a:solidFill>
                <a:prstClr val="black"/>
              </a:solidFill>
              <a:latin typeface="Calibri"/>
            </a:endParaRPr>
          </a:p>
          <a:p>
            <a:pPr marL="30541">
              <a:buFont typeface="Courier New" pitchFamily="49" charset="0"/>
              <a:buChar char="o"/>
            </a:pPr>
            <a:endParaRPr lang="en-US" dirty="0">
              <a:solidFill>
                <a:prstClr val="black"/>
              </a:solidFill>
              <a:latin typeface="Calibri"/>
            </a:endParaRPr>
          </a:p>
          <a:p>
            <a:pPr marL="30541">
              <a:buFont typeface="Courier New" pitchFamily="49" charset="0"/>
              <a:buChar char="o"/>
            </a:pPr>
            <a:endParaRPr lang="en-US" dirty="0" smtClean="0">
              <a:solidFill>
                <a:prstClr val="black"/>
              </a:solidFill>
              <a:latin typeface="Calibri"/>
            </a:endParaRPr>
          </a:p>
          <a:p>
            <a:pPr marL="30541">
              <a:buFont typeface="Courier New" pitchFamily="49" charset="0"/>
              <a:buChar char="o"/>
            </a:pPr>
            <a:r>
              <a:rPr lang="en-US" i="1" dirty="0">
                <a:solidFill>
                  <a:prstClr val="black"/>
                </a:solidFill>
                <a:latin typeface="Calibri"/>
              </a:rPr>
              <a:t> </a:t>
            </a:r>
            <a:r>
              <a:rPr lang="en-US" i="1" dirty="0" smtClean="0">
                <a:solidFill>
                  <a:prstClr val="black"/>
                </a:solidFill>
                <a:latin typeface="Calibri"/>
              </a:rPr>
              <a:t>OTHER		additional recommendations from SAC and STAP.</a:t>
            </a:r>
            <a:endParaRPr lang="en-US" i="1" dirty="0">
              <a:solidFill>
                <a:prstClr val="black"/>
              </a:solidFill>
              <a:latin typeface="Calibri"/>
            </a:endParaRPr>
          </a:p>
        </p:txBody>
      </p:sp>
    </p:spTree>
    <p:extLst>
      <p:ext uri="{BB962C8B-B14F-4D97-AF65-F5344CB8AC3E}">
        <p14:creationId xmlns:p14="http://schemas.microsoft.com/office/powerpoint/2010/main" val="1355979401"/>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0" name="Group 49"/>
          <p:cNvGrpSpPr>
            <a:grpSpLocks noChangeAspect="1"/>
          </p:cNvGrpSpPr>
          <p:nvPr/>
        </p:nvGrpSpPr>
        <p:grpSpPr>
          <a:xfrm>
            <a:off x="2339752" y="1656183"/>
            <a:ext cx="6735601" cy="5157193"/>
            <a:chOff x="2483768" y="1745987"/>
            <a:chExt cx="6676593" cy="5112013"/>
          </a:xfrm>
        </p:grpSpPr>
        <p:grpSp>
          <p:nvGrpSpPr>
            <p:cNvPr id="47" name="Group 46"/>
            <p:cNvGrpSpPr/>
            <p:nvPr/>
          </p:nvGrpSpPr>
          <p:grpSpPr>
            <a:xfrm>
              <a:off x="2483768" y="1745987"/>
              <a:ext cx="6676593" cy="5067389"/>
              <a:chOff x="2483768" y="1745987"/>
              <a:chExt cx="6676593" cy="5067389"/>
            </a:xfrm>
          </p:grpSpPr>
          <p:grpSp>
            <p:nvGrpSpPr>
              <p:cNvPr id="45" name="Group 44"/>
              <p:cNvGrpSpPr/>
              <p:nvPr/>
            </p:nvGrpSpPr>
            <p:grpSpPr>
              <a:xfrm>
                <a:off x="2483768" y="1772816"/>
                <a:ext cx="6676593" cy="5040560"/>
                <a:chOff x="2483768" y="1484784"/>
                <a:chExt cx="6676593" cy="5040560"/>
              </a:xfrm>
            </p:grpSpPr>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l="3034" t="3409" r="12300"/>
                <a:stretch/>
              </p:blipFill>
              <p:spPr>
                <a:xfrm>
                  <a:off x="4556110" y="1564977"/>
                  <a:ext cx="4604251" cy="4960367"/>
                </a:xfrm>
                <a:prstGeom prst="rect">
                  <a:avLst/>
                </a:prstGeom>
              </p:spPr>
            </p:pic>
            <p:sp>
              <p:nvSpPr>
                <p:cNvPr id="44" name="Rectangle 43"/>
                <p:cNvSpPr/>
                <p:nvPr/>
              </p:nvSpPr>
              <p:spPr>
                <a:xfrm>
                  <a:off x="2483768" y="1484784"/>
                  <a:ext cx="2952328" cy="7920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sp>
            <p:nvSpPr>
              <p:cNvPr id="46" name="Rectangle 45"/>
              <p:cNvSpPr/>
              <p:nvPr/>
            </p:nvSpPr>
            <p:spPr>
              <a:xfrm rot="19559597">
                <a:off x="4789991" y="1745987"/>
                <a:ext cx="1138465" cy="6500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sp>
          <p:nvSpPr>
            <p:cNvPr id="48" name="Rectangle 47"/>
            <p:cNvSpPr/>
            <p:nvPr/>
          </p:nvSpPr>
          <p:spPr>
            <a:xfrm>
              <a:off x="4355976" y="4715860"/>
              <a:ext cx="1368152" cy="21421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9" name="Rectangle 48"/>
            <p:cNvSpPr/>
            <p:nvPr/>
          </p:nvSpPr>
          <p:spPr>
            <a:xfrm>
              <a:off x="4572000" y="5589240"/>
              <a:ext cx="1368152" cy="98911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sp>
        <p:nvSpPr>
          <p:cNvPr id="2" name="Title 1"/>
          <p:cNvSpPr>
            <a:spLocks noGrp="1"/>
          </p:cNvSpPr>
          <p:nvPr>
            <p:ph type="title"/>
          </p:nvPr>
        </p:nvSpPr>
        <p:spPr/>
        <p:txBody>
          <a:bodyPr/>
          <a:lstStyle/>
          <a:p>
            <a:r>
              <a:rPr lang="en-GB" dirty="0" smtClean="0">
                <a:solidFill>
                  <a:srgbClr val="FFFFFF"/>
                </a:solidFill>
              </a:rPr>
              <a:t>Zoning and Safety Functions</a:t>
            </a:r>
            <a:endParaRPr lang="en-GB" noProof="0" dirty="0"/>
          </a:p>
        </p:txBody>
      </p:sp>
      <p:sp>
        <p:nvSpPr>
          <p:cNvPr id="3" name="Content Placeholder 2"/>
          <p:cNvSpPr>
            <a:spLocks noGrp="1"/>
          </p:cNvSpPr>
          <p:nvPr>
            <p:ph idx="1"/>
          </p:nvPr>
        </p:nvSpPr>
        <p:spPr>
          <a:xfrm>
            <a:off x="-36512" y="1412776"/>
            <a:ext cx="4466921" cy="5544616"/>
          </a:xfrm>
        </p:spPr>
        <p:txBody>
          <a:bodyPr>
            <a:noAutofit/>
          </a:bodyPr>
          <a:lstStyle/>
          <a:p>
            <a:pPr fontAlgn="base">
              <a:spcBef>
                <a:spcPts val="750"/>
              </a:spcBef>
              <a:spcAft>
                <a:spcPct val="0"/>
              </a:spcAft>
            </a:pPr>
            <a:r>
              <a:rPr lang="x-none" altLang="ja-JP" sz="2100" dirty="0" smtClean="0">
                <a:solidFill>
                  <a:srgbClr val="000000"/>
                </a:solidFill>
                <a:ea typeface="ＭＳ Ｐゴシック" charset="0"/>
                <a:cs typeface="Tahoma" charset="0"/>
                <a:sym typeface="Tahoma" charset="0"/>
              </a:rPr>
              <a:t>Experimental halls</a:t>
            </a:r>
            <a:r>
              <a:rPr lang="en-US" altLang="ja-JP" sz="2100" dirty="0" smtClean="0">
                <a:solidFill>
                  <a:srgbClr val="000000"/>
                </a:solidFill>
                <a:ea typeface="ＭＳ Ｐゴシック" charset="0"/>
                <a:cs typeface="Tahoma" charset="0"/>
                <a:sym typeface="Tahoma" charset="0"/>
              </a:rPr>
              <a:t>,</a:t>
            </a:r>
            <a:r>
              <a:rPr lang="x-none" altLang="ja-JP" sz="2100" dirty="0" smtClean="0">
                <a:solidFill>
                  <a:srgbClr val="000000"/>
                </a:solidFill>
                <a:ea typeface="ＭＳ Ｐゴシック" charset="0"/>
                <a:cs typeface="Tahoma" charset="0"/>
                <a:sym typeface="Tahoma" charset="0"/>
              </a:rPr>
              <a:t> workshop</a:t>
            </a:r>
            <a:r>
              <a:rPr lang="en-US" altLang="ja-JP" sz="2100" dirty="0" smtClean="0">
                <a:solidFill>
                  <a:srgbClr val="000000"/>
                </a:solidFill>
                <a:ea typeface="ＭＳ Ｐゴシック" charset="0"/>
                <a:cs typeface="Tahoma" charset="0"/>
                <a:sym typeface="Tahoma" charset="0"/>
              </a:rPr>
              <a:t>s</a:t>
            </a:r>
            <a:r>
              <a:rPr lang="x-none" altLang="ja-JP" sz="2100" dirty="0" smtClean="0">
                <a:solidFill>
                  <a:srgbClr val="000000"/>
                </a:solidFill>
                <a:ea typeface="ＭＳ Ｐゴシック" charset="0"/>
                <a:cs typeface="Tahoma" charset="0"/>
                <a:sym typeface="Tahoma" charset="0"/>
              </a:rPr>
              <a:t> and labs </a:t>
            </a:r>
            <a:r>
              <a:rPr lang="en-US" altLang="ja-JP" sz="2100" dirty="0" smtClean="0">
                <a:solidFill>
                  <a:srgbClr val="000000"/>
                </a:solidFill>
                <a:ea typeface="ＭＳ Ｐゴシック" charset="0"/>
                <a:cs typeface="Tahoma" charset="0"/>
                <a:sym typeface="Tahoma" charset="0"/>
              </a:rPr>
              <a:t>are</a:t>
            </a:r>
            <a:r>
              <a:rPr lang="x-none" altLang="ja-JP" sz="2100" dirty="0" smtClean="0">
                <a:solidFill>
                  <a:srgbClr val="000000"/>
                </a:solidFill>
                <a:ea typeface="ＭＳ Ｐゴシック" charset="0"/>
                <a:cs typeface="Tahoma" charset="0"/>
                <a:sym typeface="Tahoma" charset="0"/>
              </a:rPr>
              <a:t> </a:t>
            </a:r>
            <a:r>
              <a:rPr lang="x-none" altLang="ja-JP" sz="2100" b="1" dirty="0" smtClean="0">
                <a:solidFill>
                  <a:srgbClr val="000000"/>
                </a:solidFill>
                <a:ea typeface="ＭＳ Ｐゴシック" charset="0"/>
                <a:cs typeface="Tahoma" charset="0"/>
                <a:sym typeface="Tahoma" charset="0"/>
              </a:rPr>
              <a:t>single supervised zone </a:t>
            </a:r>
            <a:r>
              <a:rPr lang="x-none" altLang="ja-JP" sz="2100" dirty="0" smtClean="0">
                <a:solidFill>
                  <a:srgbClr val="000000"/>
                </a:solidFill>
                <a:ea typeface="ＭＳ Ｐゴシック" charset="0"/>
                <a:cs typeface="Tahoma" charset="0"/>
                <a:sym typeface="Tahoma" charset="0"/>
              </a:rPr>
              <a:t>(portal monitor</a:t>
            </a:r>
            <a:r>
              <a:rPr lang="en-US" altLang="ja-JP" sz="2100" dirty="0" smtClean="0">
                <a:solidFill>
                  <a:srgbClr val="000000"/>
                </a:solidFill>
                <a:ea typeface="ＭＳ Ｐゴシック" charset="0"/>
                <a:cs typeface="Tahoma" charset="0"/>
                <a:sym typeface="Tahoma" charset="0"/>
              </a:rPr>
              <a:t>     </a:t>
            </a:r>
            <a:r>
              <a:rPr lang="x-none" altLang="ja-JP" sz="2100" dirty="0" smtClean="0">
                <a:solidFill>
                  <a:srgbClr val="000000"/>
                </a:solidFill>
                <a:ea typeface="ＭＳ Ｐゴシック" charset="0"/>
                <a:cs typeface="Tahoma" charset="0"/>
                <a:sym typeface="Tahoma" charset="0"/>
              </a:rPr>
              <a:t>,</a:t>
            </a:r>
            <a:r>
              <a:rPr lang="en-US" altLang="ja-JP" sz="2100" dirty="0" smtClean="0">
                <a:solidFill>
                  <a:srgbClr val="000000"/>
                </a:solidFill>
                <a:ea typeface="ＭＳ Ｐゴシック" charset="0"/>
                <a:cs typeface="Tahoma" charset="0"/>
                <a:sym typeface="Tahoma" charset="0"/>
              </a:rPr>
              <a:t> </a:t>
            </a:r>
            <a:r>
              <a:rPr lang="x-none" altLang="ja-JP" sz="2100" dirty="0" smtClean="0">
                <a:solidFill>
                  <a:srgbClr val="000000"/>
                </a:solidFill>
                <a:ea typeface="ＭＳ Ｐゴシック" charset="0"/>
                <a:cs typeface="Tahoma" charset="0"/>
                <a:sym typeface="Tahoma" charset="0"/>
              </a:rPr>
              <a:t>access ctrl.) </a:t>
            </a:r>
            <a:r>
              <a:rPr lang="x-none" altLang="ja-JP" sz="2100" b="1" dirty="0" smtClean="0">
                <a:solidFill>
                  <a:srgbClr val="000000"/>
                </a:solidFill>
                <a:ea typeface="ＭＳ Ｐゴシック" charset="0"/>
                <a:cs typeface="Tahoma" charset="0"/>
                <a:sym typeface="Tahoma" charset="0"/>
              </a:rPr>
              <a:t>containing several controlled zones</a:t>
            </a:r>
            <a:r>
              <a:rPr lang="en-US" altLang="ja-JP" sz="2100" b="1" dirty="0" smtClean="0">
                <a:solidFill>
                  <a:srgbClr val="000000"/>
                </a:solidFill>
                <a:ea typeface="ＭＳ Ｐゴシック" charset="0"/>
                <a:cs typeface="Tahoma" charset="0"/>
                <a:sym typeface="Tahoma" charset="0"/>
              </a:rPr>
              <a:t>, e.g.</a:t>
            </a:r>
            <a:r>
              <a:rPr lang="x-none" altLang="ja-JP" sz="2100" dirty="0" smtClean="0">
                <a:solidFill>
                  <a:srgbClr val="000000"/>
                </a:solidFill>
                <a:ea typeface="ＭＳ Ｐゴシック" charset="0"/>
                <a:cs typeface="Tahoma" charset="0"/>
                <a:sym typeface="Tahoma" charset="0"/>
              </a:rPr>
              <a:t> </a:t>
            </a:r>
          </a:p>
          <a:p>
            <a:pPr lvl="1" fontAlgn="base">
              <a:lnSpc>
                <a:spcPct val="70000"/>
              </a:lnSpc>
              <a:spcBef>
                <a:spcPts val="750"/>
              </a:spcBef>
              <a:spcAft>
                <a:spcPct val="0"/>
              </a:spcAft>
            </a:pPr>
            <a:r>
              <a:rPr lang="x-none" altLang="ja-JP" sz="2000" dirty="0" smtClean="0">
                <a:solidFill>
                  <a:srgbClr val="000000"/>
                </a:solidFill>
                <a:ea typeface="ＭＳ Ｐゴシック" charset="0"/>
                <a:cs typeface="Tahoma" charset="0"/>
                <a:sym typeface="Tahoma" charset="0"/>
              </a:rPr>
              <a:t>Radioactive Materials Lab. </a:t>
            </a:r>
          </a:p>
          <a:p>
            <a:pPr lvl="1" fontAlgn="base">
              <a:lnSpc>
                <a:spcPct val="70000"/>
              </a:lnSpc>
              <a:spcBef>
                <a:spcPts val="750"/>
              </a:spcBef>
              <a:spcAft>
                <a:spcPct val="0"/>
              </a:spcAft>
            </a:pPr>
            <a:r>
              <a:rPr lang="x-none" altLang="ja-JP" sz="2000" dirty="0" smtClean="0">
                <a:solidFill>
                  <a:schemeClr val="accent4">
                    <a:lumMod val="75000"/>
                  </a:schemeClr>
                </a:solidFill>
                <a:ea typeface="ＭＳ Ｐゴシック" charset="0"/>
                <a:cs typeface="Tahoma" charset="0"/>
                <a:sym typeface="Tahoma" charset="0"/>
              </a:rPr>
              <a:t>sample area </a:t>
            </a:r>
            <a:r>
              <a:rPr lang="x-none" altLang="ja-JP" sz="2000" dirty="0" smtClean="0">
                <a:solidFill>
                  <a:srgbClr val="000000"/>
                </a:solidFill>
                <a:ea typeface="ＭＳ Ｐゴシック" charset="0"/>
                <a:cs typeface="Tahoma" charset="0"/>
                <a:sym typeface="Tahoma" charset="0"/>
              </a:rPr>
              <a:t>in </a:t>
            </a:r>
            <a:r>
              <a:rPr lang="x-none" altLang="ja-JP" sz="2000" dirty="0" smtClean="0">
                <a:solidFill>
                  <a:srgbClr val="008000"/>
                </a:solidFill>
                <a:ea typeface="ＭＳ Ｐゴシック" charset="0"/>
                <a:cs typeface="Tahoma" charset="0"/>
                <a:sym typeface="Tahoma" charset="0"/>
              </a:rPr>
              <a:t>experim</a:t>
            </a:r>
            <a:r>
              <a:rPr lang="en-US" altLang="ja-JP" sz="2000" dirty="0" smtClean="0">
                <a:solidFill>
                  <a:srgbClr val="008000"/>
                </a:solidFill>
                <a:ea typeface="ＭＳ Ｐゴシック" charset="0"/>
                <a:cs typeface="Tahoma" charset="0"/>
                <a:sym typeface="Tahoma" charset="0"/>
              </a:rPr>
              <a:t>e</a:t>
            </a:r>
            <a:r>
              <a:rPr lang="x-none" altLang="ja-JP" sz="2000" dirty="0" smtClean="0">
                <a:solidFill>
                  <a:srgbClr val="008000"/>
                </a:solidFill>
                <a:ea typeface="ＭＳ Ｐゴシック" charset="0"/>
                <a:cs typeface="Tahoma" charset="0"/>
                <a:sym typeface="Tahoma" charset="0"/>
              </a:rPr>
              <a:t>ntal cave</a:t>
            </a:r>
            <a:endParaRPr lang="en-US" altLang="ja-JP" sz="2000" dirty="0" smtClean="0">
              <a:solidFill>
                <a:srgbClr val="008000"/>
              </a:solidFill>
              <a:ea typeface="ＭＳ Ｐゴシック" charset="0"/>
              <a:cs typeface="Tahoma" charset="0"/>
              <a:sym typeface="Tahoma" charset="0"/>
            </a:endParaRPr>
          </a:p>
          <a:p>
            <a:pPr lvl="1" fontAlgn="base">
              <a:lnSpc>
                <a:spcPct val="70000"/>
              </a:lnSpc>
              <a:spcBef>
                <a:spcPts val="750"/>
              </a:spcBef>
              <a:spcAft>
                <a:spcPct val="0"/>
              </a:spcAft>
            </a:pPr>
            <a:r>
              <a:rPr lang="en-US" altLang="ja-JP" sz="2000" dirty="0" err="1" smtClean="0">
                <a:ea typeface="ＭＳ Ｐゴシック" charset="0"/>
                <a:cs typeface="Tahoma" charset="0"/>
                <a:sym typeface="Tahoma" charset="0"/>
              </a:rPr>
              <a:t>beamlines</a:t>
            </a:r>
            <a:endParaRPr lang="x-none" altLang="ja-JP" sz="2000" dirty="0" smtClean="0">
              <a:ea typeface="ＭＳ Ｐゴシック" charset="0"/>
              <a:cs typeface="Tahoma" charset="0"/>
              <a:sym typeface="Tahoma" charset="0"/>
            </a:endParaRPr>
          </a:p>
        </p:txBody>
      </p:sp>
      <p:grpSp>
        <p:nvGrpSpPr>
          <p:cNvPr id="39" name="Group 38"/>
          <p:cNvGrpSpPr/>
          <p:nvPr/>
        </p:nvGrpSpPr>
        <p:grpSpPr>
          <a:xfrm>
            <a:off x="2339751" y="4491767"/>
            <a:ext cx="1944217" cy="1389395"/>
            <a:chOff x="518764" y="2046220"/>
            <a:chExt cx="3823335" cy="2469515"/>
          </a:xfrm>
        </p:grpSpPr>
        <p:sp>
          <p:nvSpPr>
            <p:cNvPr id="40" name="Rounded Rectangle 39"/>
            <p:cNvSpPr/>
            <p:nvPr/>
          </p:nvSpPr>
          <p:spPr>
            <a:xfrm>
              <a:off x="518764" y="2046220"/>
              <a:ext cx="3823335" cy="246951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r" defTabSz="914400">
                <a:lnSpc>
                  <a:spcPts val="1400"/>
                </a:lnSpc>
                <a:spcAft>
                  <a:spcPts val="1200"/>
                </a:spcAft>
              </a:pPr>
              <a:r>
                <a:rPr lang="en-GB" sz="2000" dirty="0">
                  <a:solidFill>
                    <a:prstClr val="white"/>
                  </a:solidFill>
                  <a:latin typeface="Calibri"/>
                  <a:ea typeface="Calibri"/>
                  <a:cs typeface="Times New Roman"/>
                </a:rPr>
                <a:t>Experimental</a:t>
              </a:r>
            </a:p>
            <a:p>
              <a:pPr algn="r" defTabSz="914400">
                <a:lnSpc>
                  <a:spcPts val="1400"/>
                </a:lnSpc>
                <a:spcAft>
                  <a:spcPts val="1200"/>
                </a:spcAft>
              </a:pPr>
              <a:r>
                <a:rPr lang="en-GB" sz="2000" dirty="0">
                  <a:solidFill>
                    <a:prstClr val="white"/>
                  </a:solidFill>
                  <a:latin typeface="Calibri"/>
                  <a:ea typeface="Calibri"/>
                  <a:cs typeface="Times New Roman"/>
                </a:rPr>
                <a:t>  Cave - </a:t>
              </a:r>
            </a:p>
            <a:p>
              <a:pPr algn="r" defTabSz="914400">
                <a:lnSpc>
                  <a:spcPts val="1400"/>
                </a:lnSpc>
                <a:spcAft>
                  <a:spcPts val="1200"/>
                </a:spcAft>
              </a:pPr>
              <a:r>
                <a:rPr lang="en-GB" sz="2000" i="1" dirty="0">
                  <a:solidFill>
                    <a:prstClr val="white"/>
                  </a:solidFill>
                  <a:latin typeface="Calibri"/>
                  <a:ea typeface="Calibri"/>
                  <a:cs typeface="Times New Roman"/>
                </a:rPr>
                <a:t>Closed</a:t>
              </a:r>
            </a:p>
            <a:p>
              <a:pPr algn="r" defTabSz="914400">
                <a:lnSpc>
                  <a:spcPts val="1400"/>
                </a:lnSpc>
                <a:spcAft>
                  <a:spcPts val="1200"/>
                </a:spcAft>
              </a:pPr>
              <a:r>
                <a:rPr lang="en-GB" sz="2000" i="1" dirty="0">
                  <a:solidFill>
                    <a:prstClr val="white"/>
                  </a:solidFill>
                  <a:latin typeface="Calibri"/>
                  <a:ea typeface="Calibri"/>
                  <a:cs typeface="Times New Roman"/>
                </a:rPr>
                <a:t>Shutter</a:t>
              </a:r>
              <a:endParaRPr lang="en-US" sz="2000" i="1" dirty="0">
                <a:solidFill>
                  <a:prstClr val="white"/>
                </a:solidFill>
                <a:latin typeface="Calibri"/>
                <a:ea typeface="Calibri"/>
                <a:cs typeface="Times New Roman"/>
              </a:endParaRPr>
            </a:p>
          </p:txBody>
        </p:sp>
        <p:sp>
          <p:nvSpPr>
            <p:cNvPr id="41" name="Oval 40"/>
            <p:cNvSpPr/>
            <p:nvPr/>
          </p:nvSpPr>
          <p:spPr>
            <a:xfrm>
              <a:off x="535833" y="2937191"/>
              <a:ext cx="1772575" cy="154078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ts val="1400"/>
                </a:lnSpc>
                <a:spcAft>
                  <a:spcPts val="1200"/>
                </a:spcAft>
              </a:pPr>
              <a:r>
                <a:rPr lang="en-GB" sz="2000" dirty="0">
                  <a:solidFill>
                    <a:prstClr val="white"/>
                  </a:solidFill>
                  <a:latin typeface="Calibri"/>
                  <a:ea typeface="Calibri"/>
                  <a:cs typeface="Times New Roman"/>
                </a:rPr>
                <a:t>sample</a:t>
              </a:r>
              <a:endParaRPr lang="en-US" sz="2000" dirty="0">
                <a:solidFill>
                  <a:prstClr val="white"/>
                </a:solidFill>
                <a:latin typeface="Calibri"/>
                <a:ea typeface="Calibri"/>
                <a:cs typeface="Times New Roman"/>
              </a:endParaRPr>
            </a:p>
          </p:txBody>
        </p:sp>
      </p:grpSp>
      <p:sp>
        <p:nvSpPr>
          <p:cNvPr id="42" name="Rounded Rectangle 41"/>
          <p:cNvSpPr/>
          <p:nvPr/>
        </p:nvSpPr>
        <p:spPr>
          <a:xfrm>
            <a:off x="504055" y="5150461"/>
            <a:ext cx="1800200" cy="504056"/>
          </a:xfrm>
          <a:prstGeom prst="roundRect">
            <a:avLst/>
          </a:prstGeom>
          <a:ln w="69850">
            <a:solidFill>
              <a:schemeClr val="bg1">
                <a:lumMod val="75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defTabSz="914400"/>
            <a:r>
              <a:rPr lang="en-US" dirty="0">
                <a:solidFill>
                  <a:prstClr val="white"/>
                </a:solidFill>
                <a:latin typeface="Calibri"/>
              </a:rPr>
              <a:t>beamline</a:t>
            </a:r>
          </a:p>
        </p:txBody>
      </p:sp>
      <p:sp>
        <p:nvSpPr>
          <p:cNvPr id="43" name="5-Point Star 42"/>
          <p:cNvSpPr/>
          <p:nvPr/>
        </p:nvSpPr>
        <p:spPr>
          <a:xfrm>
            <a:off x="3576461" y="3049630"/>
            <a:ext cx="288032" cy="28803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7" name="5-Point Star 16"/>
          <p:cNvSpPr/>
          <p:nvPr/>
        </p:nvSpPr>
        <p:spPr>
          <a:xfrm>
            <a:off x="2076865" y="2090110"/>
            <a:ext cx="288032" cy="28803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Tree>
    <p:extLst>
      <p:ext uri="{BB962C8B-B14F-4D97-AF65-F5344CB8AC3E}">
        <p14:creationId xmlns:p14="http://schemas.microsoft.com/office/powerpoint/2010/main" val="15127719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alphaModFix amt="66000"/>
          </a:blip>
          <a:srcRect t="9682" b="9682"/>
          <a:stretch>
            <a:fillRect/>
          </a:stretch>
        </p:blipFill>
        <p:spPr>
          <a:xfrm>
            <a:off x="0" y="1456797"/>
            <a:ext cx="9144000" cy="5028847"/>
          </a:xfrm>
        </p:spPr>
      </p:pic>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21</a:t>
            </a:fld>
            <a:endParaRPr lang="sv-SE" dirty="0">
              <a:solidFill>
                <a:prstClr val="black">
                  <a:tint val="75000"/>
                </a:prstClr>
              </a:solidFill>
            </a:endParaRPr>
          </a:p>
        </p:txBody>
      </p:sp>
      <p:grpSp>
        <p:nvGrpSpPr>
          <p:cNvPr id="6" name="Group 5"/>
          <p:cNvGrpSpPr>
            <a:grpSpLocks noChangeAspect="1"/>
          </p:cNvGrpSpPr>
          <p:nvPr/>
        </p:nvGrpSpPr>
        <p:grpSpPr>
          <a:xfrm>
            <a:off x="2297714" y="1680608"/>
            <a:ext cx="6834079" cy="4750705"/>
            <a:chOff x="4518901" y="1514775"/>
            <a:chExt cx="7514106" cy="5223424"/>
          </a:xfrm>
        </p:grpSpPr>
        <p:sp>
          <p:nvSpPr>
            <p:cNvPr id="8" name="TextBox 7"/>
            <p:cNvSpPr txBox="1"/>
            <p:nvPr/>
          </p:nvSpPr>
          <p:spPr>
            <a:xfrm>
              <a:off x="5635427" y="3137510"/>
              <a:ext cx="643627"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ODIN</a:t>
              </a:r>
            </a:p>
          </p:txBody>
        </p:sp>
        <p:sp>
          <p:nvSpPr>
            <p:cNvPr id="9" name="TextBox 8"/>
            <p:cNvSpPr txBox="1"/>
            <p:nvPr/>
          </p:nvSpPr>
          <p:spPr>
            <a:xfrm>
              <a:off x="4664142" y="3713326"/>
              <a:ext cx="827052"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DREAM</a:t>
              </a:r>
            </a:p>
          </p:txBody>
        </p:sp>
        <p:sp>
          <p:nvSpPr>
            <p:cNvPr id="10" name="TextBox 9"/>
            <p:cNvSpPr txBox="1"/>
            <p:nvPr/>
          </p:nvSpPr>
          <p:spPr>
            <a:xfrm>
              <a:off x="7956687" y="1514775"/>
              <a:ext cx="614326"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NMX</a:t>
              </a:r>
            </a:p>
          </p:txBody>
        </p:sp>
        <p:sp>
          <p:nvSpPr>
            <p:cNvPr id="11" name="TextBox 10"/>
            <p:cNvSpPr txBox="1"/>
            <p:nvPr/>
          </p:nvSpPr>
          <p:spPr>
            <a:xfrm>
              <a:off x="10267778" y="2237117"/>
              <a:ext cx="1036501"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MIRACLES</a:t>
              </a:r>
            </a:p>
          </p:txBody>
        </p:sp>
        <p:sp>
          <p:nvSpPr>
            <p:cNvPr id="12" name="TextBox 11"/>
            <p:cNvSpPr txBox="1"/>
            <p:nvPr/>
          </p:nvSpPr>
          <p:spPr>
            <a:xfrm>
              <a:off x="8498496" y="1746491"/>
              <a:ext cx="617410"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BEER</a:t>
              </a:r>
            </a:p>
          </p:txBody>
        </p:sp>
        <p:sp>
          <p:nvSpPr>
            <p:cNvPr id="13" name="TextBox 12"/>
            <p:cNvSpPr txBox="1"/>
            <p:nvPr/>
          </p:nvSpPr>
          <p:spPr>
            <a:xfrm>
              <a:off x="9300026" y="1771404"/>
              <a:ext cx="781145"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C-SPEC</a:t>
              </a:r>
            </a:p>
          </p:txBody>
        </p:sp>
        <p:sp>
          <p:nvSpPr>
            <p:cNvPr id="14" name="TextBox 13"/>
            <p:cNvSpPr txBox="1"/>
            <p:nvPr/>
          </p:nvSpPr>
          <p:spPr>
            <a:xfrm>
              <a:off x="11168989" y="2913921"/>
              <a:ext cx="677363"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T-REX</a:t>
              </a:r>
            </a:p>
          </p:txBody>
        </p:sp>
        <p:sp>
          <p:nvSpPr>
            <p:cNvPr id="15" name="TextBox 14"/>
            <p:cNvSpPr txBox="1"/>
            <p:nvPr/>
          </p:nvSpPr>
          <p:spPr>
            <a:xfrm>
              <a:off x="10571963" y="2520137"/>
              <a:ext cx="781145"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MAGIC</a:t>
              </a:r>
            </a:p>
          </p:txBody>
        </p:sp>
        <p:sp>
          <p:nvSpPr>
            <p:cNvPr id="16" name="TextBox 15"/>
            <p:cNvSpPr txBox="1"/>
            <p:nvPr/>
          </p:nvSpPr>
          <p:spPr>
            <a:xfrm>
              <a:off x="9747209" y="2021759"/>
              <a:ext cx="893945"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BIFROST</a:t>
              </a:r>
            </a:p>
          </p:txBody>
        </p:sp>
        <p:sp>
          <p:nvSpPr>
            <p:cNvPr id="17" name="TextBox 16"/>
            <p:cNvSpPr txBox="1"/>
            <p:nvPr/>
          </p:nvSpPr>
          <p:spPr>
            <a:xfrm>
              <a:off x="11054463" y="3647967"/>
              <a:ext cx="978544"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HEIMDAL</a:t>
              </a:r>
            </a:p>
          </p:txBody>
        </p:sp>
        <p:sp>
          <p:nvSpPr>
            <p:cNvPr id="18" name="TextBox 17"/>
            <p:cNvSpPr txBox="1"/>
            <p:nvPr/>
          </p:nvSpPr>
          <p:spPr>
            <a:xfrm>
              <a:off x="6957460" y="5236238"/>
              <a:ext cx="682444"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FREIA</a:t>
              </a:r>
            </a:p>
          </p:txBody>
        </p:sp>
        <p:sp>
          <p:nvSpPr>
            <p:cNvPr id="19" name="TextBox 18"/>
            <p:cNvSpPr txBox="1"/>
            <p:nvPr/>
          </p:nvSpPr>
          <p:spPr>
            <a:xfrm>
              <a:off x="7245747" y="4562381"/>
              <a:ext cx="749400" cy="338402"/>
            </a:xfrm>
            <a:prstGeom prst="rect">
              <a:avLst/>
            </a:prstGeom>
            <a:noFill/>
            <a:ln>
              <a:noFill/>
            </a:ln>
          </p:spPr>
          <p:txBody>
            <a:bodyPr wrap="square" rtlCol="0">
              <a:spAutoFit/>
            </a:bodyPr>
            <a:lstStyle/>
            <a:p>
              <a:pPr defTabSz="457059" hangingPunct="0"/>
              <a:r>
                <a:rPr lang="en-US" sz="1400" b="1" kern="0" dirty="0" err="1">
                  <a:solidFill>
                    <a:srgbClr val="FFFF00"/>
                  </a:solidFill>
                  <a:effectLst>
                    <a:outerShdw blurRad="50800" dist="38100" dir="2700000" algn="tl" rotWithShape="0">
                      <a:srgbClr val="000000">
                        <a:alpha val="43000"/>
                      </a:srgbClr>
                    </a:outerShdw>
                  </a:effectLst>
                  <a:latin typeface="Calibri"/>
                  <a:ea typeface="Calibri"/>
                  <a:cs typeface="Calibri"/>
                  <a:sym typeface="Calibri"/>
                </a:rPr>
                <a:t>LoKI</a:t>
              </a:r>
              <a:endPar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endParaRPr>
            </a:p>
          </p:txBody>
        </p:sp>
        <p:sp>
          <p:nvSpPr>
            <p:cNvPr id="20" name="TextBox 19"/>
            <p:cNvSpPr txBox="1"/>
            <p:nvPr/>
          </p:nvSpPr>
          <p:spPr>
            <a:xfrm>
              <a:off x="4518901" y="5516493"/>
              <a:ext cx="700978"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SKADI</a:t>
              </a:r>
            </a:p>
          </p:txBody>
        </p:sp>
        <p:sp>
          <p:nvSpPr>
            <p:cNvPr id="21" name="TextBox 20"/>
            <p:cNvSpPr txBox="1"/>
            <p:nvPr/>
          </p:nvSpPr>
          <p:spPr>
            <a:xfrm>
              <a:off x="4563201" y="4765225"/>
              <a:ext cx="738845"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VESPA</a:t>
              </a:r>
            </a:p>
          </p:txBody>
        </p:sp>
        <p:sp>
          <p:nvSpPr>
            <p:cNvPr id="22" name="TextBox 21"/>
            <p:cNvSpPr txBox="1"/>
            <p:nvPr/>
          </p:nvSpPr>
          <p:spPr>
            <a:xfrm>
              <a:off x="5944881" y="5584075"/>
              <a:ext cx="668344"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ESTIA</a:t>
              </a:r>
            </a:p>
          </p:txBody>
        </p:sp>
        <p:cxnSp>
          <p:nvCxnSpPr>
            <p:cNvPr id="24" name="Straight Connector 23"/>
            <p:cNvCxnSpPr/>
            <p:nvPr/>
          </p:nvCxnSpPr>
          <p:spPr>
            <a:xfrm>
              <a:off x="4524351" y="6643973"/>
              <a:ext cx="4475982" cy="0"/>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524351" y="6554363"/>
              <a:ext cx="0" cy="1728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885049" y="6565361"/>
              <a:ext cx="0" cy="1728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7245747" y="6565361"/>
              <a:ext cx="0" cy="1728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8571012" y="6565361"/>
              <a:ext cx="0" cy="172838"/>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885124" y="5584075"/>
              <a:ext cx="787860" cy="287642"/>
            </a:xfrm>
            <a:prstGeom prst="rect">
              <a:avLst/>
            </a:prstGeom>
            <a:noFill/>
            <a:ln>
              <a:noFill/>
            </a:ln>
          </p:spPr>
          <p:txBody>
            <a:bodyPr wrap="square" rtlCol="0">
              <a:spAutoFit/>
            </a:bodyPr>
            <a:lstStyle/>
            <a:p>
              <a:pPr algn="ctr" defTabSz="457059" hangingPunct="0"/>
              <a:r>
                <a:rPr lang="en-US" sz="1100" kern="0" dirty="0">
                  <a:solidFill>
                    <a:srgbClr val="4F81BD">
                      <a:lumMod val="75000"/>
                    </a:srgbClr>
                  </a:solidFill>
                  <a:latin typeface="Calibri"/>
                  <a:ea typeface="Calibri"/>
                  <a:cs typeface="Calibri"/>
                  <a:sym typeface="Calibri"/>
                </a:rPr>
                <a:t>50 m</a:t>
              </a:r>
            </a:p>
          </p:txBody>
        </p:sp>
        <p:sp>
          <p:nvSpPr>
            <p:cNvPr id="30" name="TextBox 29"/>
            <p:cNvSpPr txBox="1"/>
            <p:nvPr/>
          </p:nvSpPr>
          <p:spPr>
            <a:xfrm>
              <a:off x="6852044" y="6246223"/>
              <a:ext cx="787860" cy="287642"/>
            </a:xfrm>
            <a:prstGeom prst="rect">
              <a:avLst/>
            </a:prstGeom>
            <a:noFill/>
            <a:ln>
              <a:noFill/>
            </a:ln>
          </p:spPr>
          <p:txBody>
            <a:bodyPr wrap="square" rtlCol="0">
              <a:spAutoFit/>
            </a:bodyPr>
            <a:lstStyle/>
            <a:p>
              <a:pPr algn="ctr" defTabSz="457059" hangingPunct="0"/>
              <a:r>
                <a:rPr lang="en-US" sz="1100" kern="0" dirty="0">
                  <a:solidFill>
                    <a:srgbClr val="4F81BD">
                      <a:lumMod val="75000"/>
                    </a:srgbClr>
                  </a:solidFill>
                  <a:latin typeface="Calibri"/>
                  <a:ea typeface="Calibri"/>
                  <a:cs typeface="Calibri"/>
                  <a:sym typeface="Calibri"/>
                </a:rPr>
                <a:t>100 m</a:t>
              </a:r>
            </a:p>
          </p:txBody>
        </p:sp>
        <p:sp>
          <p:nvSpPr>
            <p:cNvPr id="31" name="TextBox 30"/>
            <p:cNvSpPr txBox="1"/>
            <p:nvPr/>
          </p:nvSpPr>
          <p:spPr>
            <a:xfrm>
              <a:off x="8160550" y="6236904"/>
              <a:ext cx="787860" cy="287642"/>
            </a:xfrm>
            <a:prstGeom prst="rect">
              <a:avLst/>
            </a:prstGeom>
            <a:noFill/>
            <a:ln>
              <a:noFill/>
            </a:ln>
          </p:spPr>
          <p:txBody>
            <a:bodyPr wrap="square" rtlCol="0">
              <a:spAutoFit/>
            </a:bodyPr>
            <a:lstStyle/>
            <a:p>
              <a:pPr algn="ctr" defTabSz="457059" hangingPunct="0"/>
              <a:r>
                <a:rPr lang="en-US" sz="1100" kern="0" dirty="0">
                  <a:solidFill>
                    <a:srgbClr val="4F81BD">
                      <a:lumMod val="75000"/>
                    </a:srgbClr>
                  </a:solidFill>
                  <a:latin typeface="Calibri"/>
                  <a:ea typeface="Calibri"/>
                  <a:cs typeface="Calibri"/>
                  <a:sym typeface="Calibri"/>
                </a:rPr>
                <a:t>150 m</a:t>
              </a:r>
            </a:p>
          </p:txBody>
        </p:sp>
      </p:grpSp>
      <p:sp>
        <p:nvSpPr>
          <p:cNvPr id="32" name="TextBox 31"/>
          <p:cNvSpPr txBox="1"/>
          <p:nvPr/>
        </p:nvSpPr>
        <p:spPr>
          <a:xfrm>
            <a:off x="6736778" y="3642437"/>
            <a:ext cx="2472867" cy="2062042"/>
          </a:xfrm>
          <a:prstGeom prst="rect">
            <a:avLst/>
          </a:prstGeom>
          <a:noFill/>
        </p:spPr>
        <p:txBody>
          <a:bodyPr wrap="square" lIns="91374" tIns="45690" rIns="91374" bIns="45690" rtlCol="0">
            <a:spAutoFit/>
          </a:bodyPr>
          <a:lstStyle/>
          <a:p>
            <a:pPr defTabSz="913740" hangingPunct="0"/>
            <a:r>
              <a:rPr lang="en-US" sz="1600" b="1" kern="0" dirty="0" smtClean="0">
                <a:solidFill>
                  <a:srgbClr val="000000"/>
                </a:solidFill>
                <a:latin typeface="Calibri"/>
                <a:ea typeface="Calibri"/>
                <a:cs typeface="Calibri"/>
                <a:sym typeface="Calibri"/>
              </a:rPr>
              <a:t>         Hall3</a:t>
            </a:r>
            <a:endParaRPr lang="en-US" sz="1600" b="1" kern="0" dirty="0">
              <a:solidFill>
                <a:srgbClr val="000000"/>
              </a:solidFill>
              <a:latin typeface="Calibri"/>
              <a:ea typeface="Calibri"/>
              <a:cs typeface="Calibri"/>
              <a:sym typeface="Calibri"/>
            </a:endParaRPr>
          </a:p>
          <a:p>
            <a:pPr defTabSz="913740" hangingPunct="0"/>
            <a:r>
              <a:rPr lang="en-US" sz="1600" b="1" kern="0" dirty="0">
                <a:solidFill>
                  <a:prstClr val="black"/>
                </a:solidFill>
                <a:latin typeface="Calibri"/>
                <a:ea typeface="Calibri"/>
                <a:cs typeface="Calibri"/>
                <a:sym typeface="Calibri"/>
              </a:rPr>
              <a:t>E03 </a:t>
            </a:r>
            <a:r>
              <a:rPr lang="en-US" sz="1600" kern="0" dirty="0">
                <a:solidFill>
                  <a:prstClr val="black"/>
                </a:solidFill>
                <a:latin typeface="Calibri"/>
                <a:ea typeface="Calibri"/>
                <a:cs typeface="Calibri"/>
                <a:sym typeface="Calibri"/>
              </a:rPr>
              <a:t>1 × </a:t>
            </a:r>
            <a:r>
              <a:rPr lang="en-US" sz="1600" kern="0" dirty="0" smtClean="0">
                <a:solidFill>
                  <a:prstClr val="black"/>
                </a:solidFill>
                <a:latin typeface="Calibri"/>
                <a:ea typeface="Calibri"/>
                <a:cs typeface="Calibri"/>
                <a:sym typeface="Calibri"/>
              </a:rPr>
              <a:t>Engineering</a:t>
            </a:r>
          </a:p>
          <a:p>
            <a:pPr defTabSz="913740" hangingPunct="0"/>
            <a:r>
              <a:rPr lang="en-US" sz="1600" kern="0" dirty="0">
                <a:solidFill>
                  <a:prstClr val="black"/>
                </a:solidFill>
                <a:ea typeface="Calibri"/>
                <a:cs typeface="Calibri"/>
                <a:sym typeface="Calibri"/>
              </a:rPr>
              <a:t> </a:t>
            </a:r>
            <a:r>
              <a:rPr lang="en-US" sz="1600" kern="0" dirty="0" smtClean="0">
                <a:solidFill>
                  <a:prstClr val="black"/>
                </a:solidFill>
                <a:ea typeface="Calibri"/>
                <a:cs typeface="Calibri"/>
                <a:sym typeface="Calibri"/>
              </a:rPr>
              <a:t>       </a:t>
            </a:r>
            <a:r>
              <a:rPr lang="en-US" sz="1600" kern="0" dirty="0" smtClean="0">
                <a:solidFill>
                  <a:srgbClr val="FF0000"/>
                </a:solidFill>
                <a:ea typeface="Calibri"/>
                <a:cs typeface="Calibri"/>
                <a:sym typeface="Calibri"/>
              </a:rPr>
              <a:t>1 </a:t>
            </a:r>
            <a:r>
              <a:rPr lang="en-US" sz="1600" kern="0" dirty="0">
                <a:solidFill>
                  <a:srgbClr val="FF0000"/>
                </a:solidFill>
                <a:ea typeface="Calibri"/>
                <a:cs typeface="Calibri"/>
                <a:sym typeface="Calibri"/>
              </a:rPr>
              <a:t>x Sample </a:t>
            </a:r>
            <a:r>
              <a:rPr lang="en-US" sz="1600" kern="0" dirty="0" err="1">
                <a:solidFill>
                  <a:srgbClr val="FF0000"/>
                </a:solidFill>
                <a:ea typeface="Calibri"/>
                <a:cs typeface="Calibri"/>
                <a:sym typeface="Calibri"/>
              </a:rPr>
              <a:t>Env</a:t>
            </a:r>
            <a:r>
              <a:rPr lang="en-US" sz="1600" kern="0" dirty="0">
                <a:solidFill>
                  <a:srgbClr val="FF0000"/>
                </a:solidFill>
                <a:ea typeface="Calibri"/>
                <a:cs typeface="Calibri"/>
                <a:sym typeface="Calibri"/>
              </a:rPr>
              <a:t>. Work</a:t>
            </a:r>
            <a:r>
              <a:rPr lang="en-US" sz="1600" kern="0" dirty="0" smtClean="0">
                <a:solidFill>
                  <a:srgbClr val="FF0000"/>
                </a:solidFill>
                <a:ea typeface="Calibri"/>
                <a:cs typeface="Calibri"/>
                <a:sym typeface="Calibri"/>
              </a:rPr>
              <a:t>.</a:t>
            </a:r>
            <a:endParaRPr lang="en-US" sz="1600" b="1" kern="0" dirty="0" smtClean="0">
              <a:solidFill>
                <a:srgbClr val="FF0000"/>
              </a:solidFill>
              <a:latin typeface="Calibri"/>
              <a:ea typeface="Calibri"/>
              <a:cs typeface="Calibri"/>
              <a:sym typeface="Calibri"/>
            </a:endParaRPr>
          </a:p>
          <a:p>
            <a:pPr defTabSz="913740" hangingPunct="0"/>
            <a:r>
              <a:rPr lang="en-US" sz="1600" b="1" kern="0" dirty="0" smtClean="0">
                <a:solidFill>
                  <a:prstClr val="black"/>
                </a:solidFill>
                <a:latin typeface="Calibri"/>
                <a:ea typeface="Calibri"/>
                <a:cs typeface="Calibri"/>
                <a:sym typeface="Calibri"/>
              </a:rPr>
              <a:t>E04 </a:t>
            </a:r>
            <a:r>
              <a:rPr lang="en-US" sz="1600" kern="0" dirty="0">
                <a:solidFill>
                  <a:prstClr val="black"/>
                </a:solidFill>
                <a:latin typeface="Calibri"/>
                <a:ea typeface="Calibri"/>
                <a:cs typeface="Calibri"/>
                <a:sym typeface="Calibri"/>
              </a:rPr>
              <a:t>1 × Life Science, </a:t>
            </a:r>
          </a:p>
          <a:p>
            <a:pPr defTabSz="913740" hangingPunct="0"/>
            <a:r>
              <a:rPr lang="en-US" sz="1600" kern="0" dirty="0">
                <a:solidFill>
                  <a:prstClr val="black"/>
                </a:solidFill>
                <a:latin typeface="Calibri"/>
                <a:ea typeface="Calibri"/>
                <a:cs typeface="Calibri"/>
                <a:sym typeface="Calibri"/>
              </a:rPr>
              <a:t>        1 × Cold room</a:t>
            </a:r>
          </a:p>
          <a:p>
            <a:pPr defTabSz="913740" hangingPunct="0"/>
            <a:r>
              <a:rPr lang="en-US" sz="1600" kern="0" dirty="0">
                <a:solidFill>
                  <a:prstClr val="black"/>
                </a:solidFill>
                <a:latin typeface="Calibri"/>
                <a:ea typeface="Calibri"/>
                <a:cs typeface="Calibri"/>
                <a:sym typeface="Calibri"/>
              </a:rPr>
              <a:t>        1 × Instrument room</a:t>
            </a:r>
          </a:p>
          <a:p>
            <a:pPr defTabSz="913740" hangingPunct="0"/>
            <a:r>
              <a:rPr lang="en-US" sz="1600" kern="0" dirty="0">
                <a:solidFill>
                  <a:prstClr val="black"/>
                </a:solidFill>
                <a:latin typeface="Calibri"/>
                <a:ea typeface="Calibri"/>
                <a:cs typeface="Calibri"/>
                <a:sym typeface="Calibri"/>
              </a:rPr>
              <a:t>        1 × Chemistry, </a:t>
            </a:r>
          </a:p>
          <a:p>
            <a:pPr defTabSz="913740" hangingPunct="0"/>
            <a:r>
              <a:rPr lang="en-US" sz="1600" kern="0" dirty="0">
                <a:solidFill>
                  <a:prstClr val="black"/>
                </a:solidFill>
                <a:latin typeface="Calibri"/>
                <a:ea typeface="Calibri"/>
                <a:cs typeface="Calibri"/>
                <a:sym typeface="Calibri"/>
              </a:rPr>
              <a:t>        1 × Characterization</a:t>
            </a:r>
          </a:p>
        </p:txBody>
      </p:sp>
      <p:sp>
        <p:nvSpPr>
          <p:cNvPr id="34" name="TextBox 33"/>
          <p:cNvSpPr txBox="1"/>
          <p:nvPr/>
        </p:nvSpPr>
        <p:spPr>
          <a:xfrm>
            <a:off x="6060074" y="5455607"/>
            <a:ext cx="2407297" cy="1077157"/>
          </a:xfrm>
          <a:prstGeom prst="rect">
            <a:avLst/>
          </a:prstGeom>
          <a:noFill/>
        </p:spPr>
        <p:txBody>
          <a:bodyPr wrap="none" lIns="91374" tIns="45690" rIns="91374" bIns="45690" rtlCol="0">
            <a:spAutoFit/>
          </a:bodyPr>
          <a:lstStyle/>
          <a:p>
            <a:pPr defTabSz="913740" hangingPunct="0"/>
            <a:r>
              <a:rPr lang="en-US" sz="1600" b="1" kern="0" dirty="0">
                <a:solidFill>
                  <a:srgbClr val="000000"/>
                </a:solidFill>
                <a:latin typeface="Calibri"/>
                <a:ea typeface="Calibri"/>
                <a:cs typeface="Calibri"/>
                <a:sym typeface="Calibri"/>
              </a:rPr>
              <a:t>Hall 2</a:t>
            </a:r>
            <a:r>
              <a:rPr lang="en-US" sz="1600" kern="0" dirty="0">
                <a:solidFill>
                  <a:srgbClr val="000000"/>
                </a:solidFill>
                <a:latin typeface="Calibri"/>
                <a:ea typeface="Calibri"/>
                <a:cs typeface="Calibri"/>
                <a:sym typeface="Calibri"/>
              </a:rPr>
              <a:t> </a:t>
            </a:r>
            <a:endParaRPr lang="en-US" sz="1600" b="1" kern="0" dirty="0">
              <a:solidFill>
                <a:srgbClr val="000000"/>
              </a:solidFill>
              <a:latin typeface="Calibri"/>
              <a:ea typeface="Calibri"/>
              <a:cs typeface="Calibri"/>
              <a:sym typeface="Calibri"/>
            </a:endParaRPr>
          </a:p>
          <a:p>
            <a:pPr defTabSz="913740" hangingPunct="0"/>
            <a:r>
              <a:rPr lang="en-US" sz="1600" b="1" kern="0" dirty="0">
                <a:solidFill>
                  <a:prstClr val="black"/>
                </a:solidFill>
                <a:latin typeface="Calibri"/>
                <a:ea typeface="Calibri"/>
                <a:cs typeface="Calibri"/>
                <a:sym typeface="Calibri"/>
              </a:rPr>
              <a:t>D04 </a:t>
            </a:r>
            <a:r>
              <a:rPr lang="en-US" sz="1600" kern="0" dirty="0">
                <a:solidFill>
                  <a:prstClr val="black"/>
                </a:solidFill>
                <a:latin typeface="Calibri"/>
                <a:ea typeface="Calibri"/>
                <a:cs typeface="Calibri"/>
                <a:sym typeface="Calibri"/>
              </a:rPr>
              <a:t>1 × Life Science, </a:t>
            </a:r>
          </a:p>
          <a:p>
            <a:pPr defTabSz="913740" hangingPunct="0"/>
            <a:r>
              <a:rPr lang="en-US" sz="1600" kern="0" dirty="0">
                <a:solidFill>
                  <a:prstClr val="black"/>
                </a:solidFill>
                <a:latin typeface="Calibri"/>
                <a:ea typeface="Calibri"/>
                <a:cs typeface="Calibri"/>
                <a:sym typeface="Calibri"/>
              </a:rPr>
              <a:t>        1 × Cold room</a:t>
            </a:r>
          </a:p>
          <a:p>
            <a:pPr defTabSz="913740" hangingPunct="0"/>
            <a:r>
              <a:rPr lang="en-US" sz="1600" kern="0" dirty="0">
                <a:solidFill>
                  <a:prstClr val="black"/>
                </a:solidFill>
                <a:latin typeface="Calibri"/>
                <a:ea typeface="Calibri"/>
                <a:cs typeface="Calibri"/>
                <a:sym typeface="Calibri"/>
              </a:rPr>
              <a:t>      </a:t>
            </a:r>
            <a:r>
              <a:rPr lang="en-US" sz="1600" kern="0" dirty="0" smtClean="0">
                <a:solidFill>
                  <a:prstClr val="black"/>
                </a:solidFill>
                <a:latin typeface="Calibri"/>
                <a:ea typeface="Calibri"/>
                <a:cs typeface="Calibri"/>
                <a:sym typeface="Calibri"/>
              </a:rPr>
              <a:t> </a:t>
            </a:r>
            <a:r>
              <a:rPr lang="en-US" sz="1600" kern="0" dirty="0" smtClean="0">
                <a:solidFill>
                  <a:prstClr val="black"/>
                </a:solidFill>
                <a:ea typeface="Calibri"/>
                <a:cs typeface="Calibri"/>
                <a:sym typeface="Calibri"/>
              </a:rPr>
              <a:t> </a:t>
            </a:r>
            <a:r>
              <a:rPr lang="en-US" sz="1600" kern="0" dirty="0">
                <a:solidFill>
                  <a:srgbClr val="FF0000"/>
                </a:solidFill>
                <a:ea typeface="Calibri"/>
                <a:cs typeface="Calibri"/>
                <a:sym typeface="Calibri"/>
              </a:rPr>
              <a:t>1 x Sample </a:t>
            </a:r>
            <a:r>
              <a:rPr lang="en-US" sz="1600" kern="0" dirty="0" err="1">
                <a:solidFill>
                  <a:srgbClr val="FF0000"/>
                </a:solidFill>
                <a:ea typeface="Calibri"/>
                <a:cs typeface="Calibri"/>
                <a:sym typeface="Calibri"/>
              </a:rPr>
              <a:t>Env</a:t>
            </a:r>
            <a:r>
              <a:rPr lang="en-US" sz="1600" kern="0" dirty="0">
                <a:solidFill>
                  <a:srgbClr val="FF0000"/>
                </a:solidFill>
                <a:ea typeface="Calibri"/>
                <a:cs typeface="Calibri"/>
                <a:sym typeface="Calibri"/>
              </a:rPr>
              <a:t>. Work.</a:t>
            </a:r>
            <a:endParaRPr lang="en-US" sz="1600" kern="0" dirty="0">
              <a:solidFill>
                <a:srgbClr val="FF0000"/>
              </a:solidFill>
              <a:latin typeface="Calibri"/>
              <a:ea typeface="Calibri"/>
              <a:cs typeface="Calibri"/>
              <a:sym typeface="Calibri"/>
            </a:endParaRPr>
          </a:p>
        </p:txBody>
      </p:sp>
      <p:sp>
        <p:nvSpPr>
          <p:cNvPr id="35" name="TextBox 34"/>
          <p:cNvSpPr txBox="1"/>
          <p:nvPr/>
        </p:nvSpPr>
        <p:spPr>
          <a:xfrm>
            <a:off x="0" y="1782102"/>
            <a:ext cx="2433245" cy="2062042"/>
          </a:xfrm>
          <a:prstGeom prst="rect">
            <a:avLst/>
          </a:prstGeom>
          <a:noFill/>
        </p:spPr>
        <p:txBody>
          <a:bodyPr wrap="none" lIns="91374" tIns="45690" rIns="91374" bIns="45690" rtlCol="0">
            <a:spAutoFit/>
          </a:bodyPr>
          <a:lstStyle/>
          <a:p>
            <a:pPr defTabSz="913740" hangingPunct="0"/>
            <a:r>
              <a:rPr lang="en-US" sz="1600" b="1" kern="0" dirty="0">
                <a:latin typeface="Calibri"/>
                <a:ea typeface="Calibri"/>
                <a:cs typeface="Calibri"/>
                <a:sym typeface="Calibri"/>
              </a:rPr>
              <a:t>Hall 1</a:t>
            </a:r>
          </a:p>
          <a:p>
            <a:pPr defTabSz="913740" hangingPunct="0"/>
            <a:endParaRPr lang="en-US" sz="1600" b="1" kern="0" dirty="0" smtClean="0">
              <a:solidFill>
                <a:prstClr val="black"/>
              </a:solidFill>
              <a:latin typeface="Calibri"/>
              <a:ea typeface="Calibri"/>
              <a:cs typeface="Calibri"/>
              <a:sym typeface="Calibri"/>
            </a:endParaRPr>
          </a:p>
          <a:p>
            <a:pPr defTabSz="913740" hangingPunct="0"/>
            <a:r>
              <a:rPr lang="en-US" sz="1600" b="1" kern="0" dirty="0" smtClean="0">
                <a:latin typeface="Calibri"/>
                <a:ea typeface="Calibri"/>
                <a:cs typeface="Calibri"/>
                <a:sym typeface="Calibri"/>
              </a:rPr>
              <a:t>D07 </a:t>
            </a:r>
            <a:r>
              <a:rPr lang="en-US" sz="1600" kern="0" dirty="0">
                <a:solidFill>
                  <a:prstClr val="black"/>
                </a:solidFill>
                <a:latin typeface="Calibri"/>
                <a:ea typeface="Calibri"/>
                <a:cs typeface="Calibri"/>
                <a:sym typeface="Calibri"/>
              </a:rPr>
              <a:t>1 × Life Science, </a:t>
            </a:r>
          </a:p>
          <a:p>
            <a:pPr defTabSz="913740" hangingPunct="0"/>
            <a:r>
              <a:rPr lang="en-US" sz="1600" kern="0" dirty="0">
                <a:solidFill>
                  <a:prstClr val="black"/>
                </a:solidFill>
                <a:latin typeface="Calibri"/>
                <a:ea typeface="Calibri"/>
                <a:cs typeface="Calibri"/>
                <a:sym typeface="Calibri"/>
              </a:rPr>
              <a:t>        1 × Cold </a:t>
            </a:r>
            <a:r>
              <a:rPr lang="en-US" sz="1600" kern="0" dirty="0" smtClean="0">
                <a:solidFill>
                  <a:prstClr val="black"/>
                </a:solidFill>
                <a:latin typeface="Calibri"/>
                <a:ea typeface="Calibri"/>
                <a:cs typeface="Calibri"/>
                <a:sym typeface="Calibri"/>
              </a:rPr>
              <a:t>room</a:t>
            </a:r>
          </a:p>
          <a:p>
            <a:pPr defTabSz="913740" hangingPunct="0"/>
            <a:endParaRPr lang="en-US" sz="1600" kern="0" dirty="0">
              <a:solidFill>
                <a:prstClr val="black"/>
              </a:solidFill>
              <a:latin typeface="Calibri"/>
              <a:ea typeface="Calibri"/>
              <a:cs typeface="Calibri"/>
              <a:sym typeface="Calibri"/>
            </a:endParaRPr>
          </a:p>
          <a:p>
            <a:pPr defTabSz="913740" hangingPunct="0"/>
            <a:r>
              <a:rPr lang="en-US" sz="1600" b="1" kern="0" dirty="0">
                <a:solidFill>
                  <a:prstClr val="black"/>
                </a:solidFill>
                <a:latin typeface="Calibri"/>
                <a:ea typeface="Calibri"/>
                <a:cs typeface="Calibri"/>
                <a:sym typeface="Calibri"/>
              </a:rPr>
              <a:t>D08 </a:t>
            </a:r>
            <a:r>
              <a:rPr lang="en-US" sz="1600" kern="0" dirty="0">
                <a:solidFill>
                  <a:prstClr val="black"/>
                </a:solidFill>
                <a:latin typeface="Calibri"/>
                <a:ea typeface="Calibri"/>
                <a:cs typeface="Calibri"/>
                <a:sym typeface="Calibri"/>
              </a:rPr>
              <a:t>1 × </a:t>
            </a:r>
            <a:r>
              <a:rPr lang="en-US" sz="1600" kern="0" dirty="0" smtClean="0">
                <a:solidFill>
                  <a:prstClr val="black"/>
                </a:solidFill>
                <a:latin typeface="Calibri"/>
                <a:ea typeface="Calibri"/>
                <a:cs typeface="Calibri"/>
                <a:sym typeface="Calibri"/>
              </a:rPr>
              <a:t>Chemistry</a:t>
            </a:r>
            <a:endParaRPr lang="en-US" sz="1600" kern="0" dirty="0">
              <a:solidFill>
                <a:prstClr val="black"/>
              </a:solidFill>
              <a:latin typeface="Calibri"/>
              <a:ea typeface="Calibri"/>
              <a:cs typeface="Calibri"/>
              <a:sym typeface="Calibri"/>
            </a:endParaRPr>
          </a:p>
          <a:p>
            <a:pPr defTabSz="913740" hangingPunct="0"/>
            <a:r>
              <a:rPr lang="en-US" sz="1600" kern="0" dirty="0">
                <a:solidFill>
                  <a:prstClr val="black"/>
                </a:solidFill>
                <a:latin typeface="Calibri"/>
                <a:ea typeface="Calibri"/>
                <a:cs typeface="Calibri"/>
                <a:sym typeface="Calibri"/>
              </a:rPr>
              <a:t>       </a:t>
            </a:r>
            <a:r>
              <a:rPr lang="en-US" sz="1600" kern="0" dirty="0">
                <a:solidFill>
                  <a:srgbClr val="FF6600"/>
                </a:solidFill>
                <a:latin typeface="Calibri"/>
                <a:ea typeface="Calibri"/>
                <a:cs typeface="Calibri"/>
                <a:sym typeface="Calibri"/>
              </a:rPr>
              <a:t> 1 x Radioactive Mat. L</a:t>
            </a:r>
            <a:r>
              <a:rPr lang="en-US" sz="1600" kern="0" dirty="0" smtClean="0">
                <a:solidFill>
                  <a:srgbClr val="FF6600"/>
                </a:solidFill>
                <a:latin typeface="Calibri"/>
                <a:ea typeface="Calibri"/>
                <a:cs typeface="Calibri"/>
                <a:sym typeface="Calibri"/>
              </a:rPr>
              <a:t>.</a:t>
            </a:r>
          </a:p>
          <a:p>
            <a:pPr defTabSz="913740" hangingPunct="0"/>
            <a:r>
              <a:rPr lang="en-US" sz="1600" kern="0" dirty="0">
                <a:solidFill>
                  <a:prstClr val="black"/>
                </a:solidFill>
                <a:ea typeface="Calibri"/>
                <a:cs typeface="Calibri"/>
                <a:sym typeface="Calibri"/>
              </a:rPr>
              <a:t> </a:t>
            </a:r>
            <a:r>
              <a:rPr lang="en-US" sz="1600" kern="0" dirty="0" smtClean="0">
                <a:solidFill>
                  <a:prstClr val="black"/>
                </a:solidFill>
                <a:ea typeface="Calibri"/>
                <a:cs typeface="Calibri"/>
                <a:sym typeface="Calibri"/>
              </a:rPr>
              <a:t>       </a:t>
            </a:r>
            <a:r>
              <a:rPr lang="en-US" sz="1600" kern="0" dirty="0" smtClean="0">
                <a:solidFill>
                  <a:srgbClr val="FF0000"/>
                </a:solidFill>
                <a:ea typeface="Calibri"/>
                <a:cs typeface="Calibri"/>
                <a:sym typeface="Calibri"/>
              </a:rPr>
              <a:t>1 </a:t>
            </a:r>
            <a:r>
              <a:rPr lang="en-US" sz="1600" kern="0" dirty="0">
                <a:solidFill>
                  <a:srgbClr val="FF0000"/>
                </a:solidFill>
                <a:ea typeface="Calibri"/>
                <a:cs typeface="Calibri"/>
                <a:sym typeface="Calibri"/>
              </a:rPr>
              <a:t>x </a:t>
            </a:r>
            <a:r>
              <a:rPr lang="en-US" sz="1600" kern="0" dirty="0" smtClean="0">
                <a:solidFill>
                  <a:srgbClr val="FF0000"/>
                </a:solidFill>
                <a:ea typeface="Calibri"/>
                <a:cs typeface="Calibri"/>
                <a:sym typeface="Calibri"/>
              </a:rPr>
              <a:t>Sample </a:t>
            </a:r>
            <a:r>
              <a:rPr lang="en-US" sz="1600" kern="0" dirty="0" err="1" smtClean="0">
                <a:solidFill>
                  <a:srgbClr val="FF0000"/>
                </a:solidFill>
                <a:ea typeface="Calibri"/>
                <a:cs typeface="Calibri"/>
                <a:sym typeface="Calibri"/>
              </a:rPr>
              <a:t>Env</a:t>
            </a:r>
            <a:r>
              <a:rPr lang="en-US" sz="1600" kern="0" dirty="0" smtClean="0">
                <a:solidFill>
                  <a:srgbClr val="FF0000"/>
                </a:solidFill>
                <a:ea typeface="Calibri"/>
                <a:cs typeface="Calibri"/>
                <a:sym typeface="Calibri"/>
              </a:rPr>
              <a:t>. Work.</a:t>
            </a:r>
            <a:endParaRPr lang="en-US" sz="1600" kern="0" dirty="0">
              <a:solidFill>
                <a:srgbClr val="FF0000"/>
              </a:solidFill>
              <a:latin typeface="Calibri"/>
              <a:ea typeface="Calibri"/>
              <a:cs typeface="Calibri"/>
              <a:sym typeface="Calibri"/>
            </a:endParaRPr>
          </a:p>
        </p:txBody>
      </p:sp>
      <p:sp>
        <p:nvSpPr>
          <p:cNvPr id="36" name="Title 1"/>
          <p:cNvSpPr>
            <a:spLocks noGrp="1"/>
          </p:cNvSpPr>
          <p:nvPr>
            <p:ph type="title"/>
          </p:nvPr>
        </p:nvSpPr>
        <p:spPr>
          <a:xfrm>
            <a:off x="105155" y="148889"/>
            <a:ext cx="7408703" cy="1143000"/>
          </a:xfrm>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effectLst/>
                <a:uLnTx/>
                <a:uFillTx/>
              </a:rPr>
              <a:t>ESS Neutron Instruments #1 - #15</a:t>
            </a:r>
            <a:br>
              <a:rPr kumimoji="0" lang="en-US" sz="2800" b="0" i="0" u="none" strike="noStrike" kern="0" cap="none" spc="0" normalizeH="0" baseline="0" noProof="0" dirty="0" smtClean="0">
                <a:ln>
                  <a:noFill/>
                </a:ln>
                <a:effectLst/>
                <a:uLnTx/>
                <a:uFillTx/>
              </a:rPr>
            </a:br>
            <a:r>
              <a:rPr lang="en-US" sz="2800" kern="0" dirty="0" smtClean="0"/>
              <a:t>and support infrastructure incl. SE workshops</a:t>
            </a:r>
            <a:endParaRPr kumimoji="0" lang="en-US" sz="2800" b="0" i="0" u="none" strike="noStrike" kern="0" cap="none" spc="0" normalizeH="0" baseline="0" noProof="0" dirty="0">
              <a:ln>
                <a:noFill/>
              </a:ln>
              <a:effectLst/>
              <a:uLnTx/>
              <a:uFillTx/>
            </a:endParaRPr>
          </a:p>
        </p:txBody>
      </p:sp>
      <p:sp>
        <p:nvSpPr>
          <p:cNvPr id="3" name="TextBox 2"/>
          <p:cNvSpPr txBox="1"/>
          <p:nvPr/>
        </p:nvSpPr>
        <p:spPr>
          <a:xfrm>
            <a:off x="8155435" y="2066430"/>
            <a:ext cx="531365" cy="369332"/>
          </a:xfrm>
          <a:prstGeom prst="rect">
            <a:avLst/>
          </a:prstGeom>
          <a:noFill/>
        </p:spPr>
        <p:txBody>
          <a:bodyPr wrap="none" rtlCol="0">
            <a:spAutoFit/>
          </a:bodyPr>
          <a:lstStyle/>
          <a:p>
            <a:pPr defTabSz="455736" hangingPunct="0"/>
            <a:r>
              <a:rPr lang="en-US" kern="0" dirty="0" smtClean="0">
                <a:solidFill>
                  <a:srgbClr val="000000"/>
                </a:solidFill>
                <a:latin typeface="Calibri"/>
                <a:ea typeface="Calibri"/>
                <a:cs typeface="Calibri"/>
                <a:sym typeface="Calibri"/>
              </a:rPr>
              <a:t>E04</a:t>
            </a:r>
            <a:endParaRPr lang="en-US" kern="0" dirty="0">
              <a:solidFill>
                <a:srgbClr val="000000"/>
              </a:solidFill>
              <a:latin typeface="Calibri"/>
              <a:ea typeface="Calibri"/>
              <a:cs typeface="Calibri"/>
              <a:sym typeface="Calibri"/>
            </a:endParaRPr>
          </a:p>
        </p:txBody>
      </p:sp>
      <p:sp>
        <p:nvSpPr>
          <p:cNvPr id="7" name="TextBox 6"/>
          <p:cNvSpPr txBox="1"/>
          <p:nvPr/>
        </p:nvSpPr>
        <p:spPr>
          <a:xfrm>
            <a:off x="5469146" y="5620069"/>
            <a:ext cx="560670" cy="369332"/>
          </a:xfrm>
          <a:prstGeom prst="rect">
            <a:avLst/>
          </a:prstGeom>
          <a:noFill/>
        </p:spPr>
        <p:txBody>
          <a:bodyPr wrap="none" rtlCol="0">
            <a:spAutoFit/>
          </a:bodyPr>
          <a:lstStyle/>
          <a:p>
            <a:pPr defTabSz="455736" hangingPunct="0"/>
            <a:r>
              <a:rPr lang="en-US" kern="0" dirty="0" smtClean="0">
                <a:solidFill>
                  <a:srgbClr val="000000"/>
                </a:solidFill>
                <a:latin typeface="Calibri"/>
                <a:ea typeface="Calibri"/>
                <a:cs typeface="Calibri"/>
                <a:sym typeface="Calibri"/>
              </a:rPr>
              <a:t>D04</a:t>
            </a:r>
            <a:endParaRPr lang="en-US" kern="0" dirty="0">
              <a:solidFill>
                <a:srgbClr val="000000"/>
              </a:solidFill>
              <a:latin typeface="Calibri"/>
              <a:ea typeface="Calibri"/>
              <a:cs typeface="Calibri"/>
              <a:sym typeface="Calibri"/>
            </a:endParaRPr>
          </a:p>
        </p:txBody>
      </p:sp>
      <p:sp>
        <p:nvSpPr>
          <p:cNvPr id="23" name="TextBox 22"/>
          <p:cNvSpPr txBox="1"/>
          <p:nvPr/>
        </p:nvSpPr>
        <p:spPr>
          <a:xfrm>
            <a:off x="1193444" y="4944670"/>
            <a:ext cx="560670" cy="369332"/>
          </a:xfrm>
          <a:prstGeom prst="rect">
            <a:avLst/>
          </a:prstGeom>
          <a:noFill/>
        </p:spPr>
        <p:txBody>
          <a:bodyPr wrap="none" rtlCol="0">
            <a:spAutoFit/>
          </a:bodyPr>
          <a:lstStyle/>
          <a:p>
            <a:pPr defTabSz="455736" hangingPunct="0"/>
            <a:r>
              <a:rPr lang="en-US" kern="0" dirty="0" smtClean="0">
                <a:solidFill>
                  <a:srgbClr val="000000"/>
                </a:solidFill>
                <a:latin typeface="Calibri"/>
                <a:ea typeface="Calibri"/>
                <a:cs typeface="Calibri"/>
                <a:sym typeface="Calibri"/>
              </a:rPr>
              <a:t>D07</a:t>
            </a:r>
            <a:endParaRPr lang="en-US" kern="0" dirty="0">
              <a:solidFill>
                <a:srgbClr val="000000"/>
              </a:solidFill>
              <a:latin typeface="Calibri"/>
              <a:ea typeface="Calibri"/>
              <a:cs typeface="Calibri"/>
              <a:sym typeface="Calibri"/>
            </a:endParaRPr>
          </a:p>
        </p:txBody>
      </p:sp>
      <p:sp>
        <p:nvSpPr>
          <p:cNvPr id="33" name="TextBox 32"/>
          <p:cNvSpPr txBox="1"/>
          <p:nvPr/>
        </p:nvSpPr>
        <p:spPr>
          <a:xfrm>
            <a:off x="2662298" y="2129995"/>
            <a:ext cx="560670" cy="369332"/>
          </a:xfrm>
          <a:prstGeom prst="rect">
            <a:avLst/>
          </a:prstGeom>
          <a:noFill/>
        </p:spPr>
        <p:txBody>
          <a:bodyPr wrap="none" rtlCol="0">
            <a:spAutoFit/>
          </a:bodyPr>
          <a:lstStyle/>
          <a:p>
            <a:pPr defTabSz="455736" hangingPunct="0"/>
            <a:r>
              <a:rPr lang="en-US" kern="0" dirty="0" smtClean="0">
                <a:solidFill>
                  <a:srgbClr val="000000"/>
                </a:solidFill>
                <a:latin typeface="Calibri"/>
                <a:ea typeface="Calibri"/>
                <a:cs typeface="Calibri"/>
                <a:sym typeface="Calibri"/>
              </a:rPr>
              <a:t>D08</a:t>
            </a:r>
            <a:endParaRPr lang="en-US" kern="0" dirty="0">
              <a:solidFill>
                <a:srgbClr val="000000"/>
              </a:solidFill>
              <a:latin typeface="Calibri"/>
              <a:ea typeface="Calibri"/>
              <a:cs typeface="Calibri"/>
              <a:sym typeface="Calibri"/>
            </a:endParaRPr>
          </a:p>
        </p:txBody>
      </p:sp>
      <p:sp>
        <p:nvSpPr>
          <p:cNvPr id="39" name="TextBox 38"/>
          <p:cNvSpPr txBox="1"/>
          <p:nvPr/>
        </p:nvSpPr>
        <p:spPr>
          <a:xfrm>
            <a:off x="7312103" y="1502936"/>
            <a:ext cx="531365" cy="369332"/>
          </a:xfrm>
          <a:prstGeom prst="rect">
            <a:avLst/>
          </a:prstGeom>
          <a:noFill/>
        </p:spPr>
        <p:txBody>
          <a:bodyPr wrap="none" rtlCol="0">
            <a:spAutoFit/>
          </a:bodyPr>
          <a:lstStyle/>
          <a:p>
            <a:pPr defTabSz="455736" hangingPunct="0"/>
            <a:r>
              <a:rPr lang="en-US" kern="0" dirty="0" smtClean="0">
                <a:solidFill>
                  <a:srgbClr val="000000"/>
                </a:solidFill>
                <a:latin typeface="Calibri"/>
                <a:ea typeface="Calibri"/>
                <a:cs typeface="Calibri"/>
                <a:sym typeface="Calibri"/>
              </a:rPr>
              <a:t>E03</a:t>
            </a:r>
            <a:endParaRPr lang="en-US" kern="0" dirty="0">
              <a:solidFill>
                <a:srgbClr val="000000"/>
              </a:solidFill>
              <a:latin typeface="Calibri"/>
              <a:ea typeface="Calibri"/>
              <a:cs typeface="Calibri"/>
              <a:sym typeface="Calibri"/>
            </a:endParaRPr>
          </a:p>
        </p:txBody>
      </p:sp>
      <p:sp>
        <p:nvSpPr>
          <p:cNvPr id="40" name="Rectangle 39"/>
          <p:cNvSpPr/>
          <p:nvPr/>
        </p:nvSpPr>
        <p:spPr>
          <a:xfrm rot="21180000">
            <a:off x="3152236" y="2519679"/>
            <a:ext cx="260436" cy="398924"/>
          </a:xfrm>
          <a:prstGeom prst="rect">
            <a:avLst/>
          </a:prstGeom>
          <a:solidFill>
            <a:srgbClr val="FF00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Rectangle 40"/>
          <p:cNvSpPr/>
          <p:nvPr/>
        </p:nvSpPr>
        <p:spPr>
          <a:xfrm rot="1320000">
            <a:off x="6590414" y="1503664"/>
            <a:ext cx="218013" cy="340154"/>
          </a:xfrm>
          <a:prstGeom prst="rect">
            <a:avLst/>
          </a:prstGeom>
          <a:solidFill>
            <a:srgbClr val="FF00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Rectangle 41"/>
          <p:cNvSpPr/>
          <p:nvPr/>
        </p:nvSpPr>
        <p:spPr>
          <a:xfrm rot="21180000">
            <a:off x="4884907" y="5775923"/>
            <a:ext cx="260436" cy="398924"/>
          </a:xfrm>
          <a:prstGeom prst="rect">
            <a:avLst/>
          </a:prstGeom>
          <a:solidFill>
            <a:srgbClr val="FF00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Rectangle 42"/>
          <p:cNvSpPr/>
          <p:nvPr/>
        </p:nvSpPr>
        <p:spPr>
          <a:xfrm rot="21180000">
            <a:off x="2708269" y="2658654"/>
            <a:ext cx="236722" cy="302062"/>
          </a:xfrm>
          <a:prstGeom prst="rect">
            <a:avLst/>
          </a:prstGeom>
          <a:solidFill>
            <a:srgbClr val="FF66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latin typeface="Calibri"/>
            </a:endParaRPr>
          </a:p>
        </p:txBody>
      </p:sp>
    </p:spTree>
    <p:extLst>
      <p:ext uri="{BB962C8B-B14F-4D97-AF65-F5344CB8AC3E}">
        <p14:creationId xmlns:p14="http://schemas.microsoft.com/office/powerpoint/2010/main" val="22900312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rcRect t="9682" b="9682"/>
          <a:stretch>
            <a:fillRect/>
          </a:stretch>
        </p:blipFill>
        <p:spPr>
          <a:xfrm>
            <a:off x="0" y="1456797"/>
            <a:ext cx="9144000" cy="5028847"/>
          </a:xfrm>
        </p:spPr>
      </p:pic>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22</a:t>
            </a:fld>
            <a:endParaRPr lang="sv-SE" dirty="0">
              <a:solidFill>
                <a:prstClr val="black">
                  <a:tint val="75000"/>
                </a:prstClr>
              </a:solidFill>
            </a:endParaRPr>
          </a:p>
        </p:txBody>
      </p:sp>
      <p:grpSp>
        <p:nvGrpSpPr>
          <p:cNvPr id="6" name="Group 5"/>
          <p:cNvGrpSpPr>
            <a:grpSpLocks noChangeAspect="1"/>
          </p:cNvGrpSpPr>
          <p:nvPr/>
        </p:nvGrpSpPr>
        <p:grpSpPr>
          <a:xfrm>
            <a:off x="2297714" y="1680608"/>
            <a:ext cx="6834079" cy="4750705"/>
            <a:chOff x="4518901" y="1514775"/>
            <a:chExt cx="7514106" cy="5223424"/>
          </a:xfrm>
        </p:grpSpPr>
        <p:sp>
          <p:nvSpPr>
            <p:cNvPr id="8" name="TextBox 7"/>
            <p:cNvSpPr txBox="1"/>
            <p:nvPr/>
          </p:nvSpPr>
          <p:spPr>
            <a:xfrm>
              <a:off x="5635427" y="3137510"/>
              <a:ext cx="643627"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ODIN</a:t>
              </a:r>
            </a:p>
          </p:txBody>
        </p:sp>
        <p:sp>
          <p:nvSpPr>
            <p:cNvPr id="9" name="TextBox 8"/>
            <p:cNvSpPr txBox="1"/>
            <p:nvPr/>
          </p:nvSpPr>
          <p:spPr>
            <a:xfrm>
              <a:off x="4664142" y="3713326"/>
              <a:ext cx="827052"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DREAM</a:t>
              </a:r>
            </a:p>
          </p:txBody>
        </p:sp>
        <p:sp>
          <p:nvSpPr>
            <p:cNvPr id="10" name="TextBox 9"/>
            <p:cNvSpPr txBox="1"/>
            <p:nvPr/>
          </p:nvSpPr>
          <p:spPr>
            <a:xfrm>
              <a:off x="7956687" y="1514775"/>
              <a:ext cx="614326"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NMX</a:t>
              </a:r>
            </a:p>
          </p:txBody>
        </p:sp>
        <p:sp>
          <p:nvSpPr>
            <p:cNvPr id="11" name="TextBox 10"/>
            <p:cNvSpPr txBox="1"/>
            <p:nvPr/>
          </p:nvSpPr>
          <p:spPr>
            <a:xfrm>
              <a:off x="10267778" y="2237117"/>
              <a:ext cx="1036501"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MIRACLES</a:t>
              </a:r>
            </a:p>
          </p:txBody>
        </p:sp>
        <p:sp>
          <p:nvSpPr>
            <p:cNvPr id="12" name="TextBox 11"/>
            <p:cNvSpPr txBox="1"/>
            <p:nvPr/>
          </p:nvSpPr>
          <p:spPr>
            <a:xfrm>
              <a:off x="8498496" y="1746491"/>
              <a:ext cx="617410"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BEER</a:t>
              </a:r>
            </a:p>
          </p:txBody>
        </p:sp>
        <p:sp>
          <p:nvSpPr>
            <p:cNvPr id="13" name="TextBox 12"/>
            <p:cNvSpPr txBox="1"/>
            <p:nvPr/>
          </p:nvSpPr>
          <p:spPr>
            <a:xfrm>
              <a:off x="9300026" y="1771404"/>
              <a:ext cx="781145"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C-SPEC</a:t>
              </a:r>
            </a:p>
          </p:txBody>
        </p:sp>
        <p:sp>
          <p:nvSpPr>
            <p:cNvPr id="14" name="TextBox 13"/>
            <p:cNvSpPr txBox="1"/>
            <p:nvPr/>
          </p:nvSpPr>
          <p:spPr>
            <a:xfrm>
              <a:off x="11168989" y="2913921"/>
              <a:ext cx="677363"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T-REX</a:t>
              </a:r>
            </a:p>
          </p:txBody>
        </p:sp>
        <p:sp>
          <p:nvSpPr>
            <p:cNvPr id="15" name="TextBox 14"/>
            <p:cNvSpPr txBox="1"/>
            <p:nvPr/>
          </p:nvSpPr>
          <p:spPr>
            <a:xfrm>
              <a:off x="10571963" y="2520137"/>
              <a:ext cx="781145"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MAGIC</a:t>
              </a:r>
            </a:p>
          </p:txBody>
        </p:sp>
        <p:sp>
          <p:nvSpPr>
            <p:cNvPr id="16" name="TextBox 15"/>
            <p:cNvSpPr txBox="1"/>
            <p:nvPr/>
          </p:nvSpPr>
          <p:spPr>
            <a:xfrm>
              <a:off x="9747209" y="2021759"/>
              <a:ext cx="893945"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BIFROST</a:t>
              </a:r>
            </a:p>
          </p:txBody>
        </p:sp>
        <p:sp>
          <p:nvSpPr>
            <p:cNvPr id="17" name="TextBox 16"/>
            <p:cNvSpPr txBox="1"/>
            <p:nvPr/>
          </p:nvSpPr>
          <p:spPr>
            <a:xfrm>
              <a:off x="11054463" y="3647967"/>
              <a:ext cx="978544"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HEIMDAL</a:t>
              </a:r>
            </a:p>
          </p:txBody>
        </p:sp>
        <p:sp>
          <p:nvSpPr>
            <p:cNvPr id="18" name="TextBox 17"/>
            <p:cNvSpPr txBox="1"/>
            <p:nvPr/>
          </p:nvSpPr>
          <p:spPr>
            <a:xfrm>
              <a:off x="6957460" y="5236238"/>
              <a:ext cx="682444"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FREIA</a:t>
              </a:r>
            </a:p>
          </p:txBody>
        </p:sp>
        <p:sp>
          <p:nvSpPr>
            <p:cNvPr id="19" name="TextBox 18"/>
            <p:cNvSpPr txBox="1"/>
            <p:nvPr/>
          </p:nvSpPr>
          <p:spPr>
            <a:xfrm>
              <a:off x="7245747" y="4562381"/>
              <a:ext cx="749400" cy="338402"/>
            </a:xfrm>
            <a:prstGeom prst="rect">
              <a:avLst/>
            </a:prstGeom>
            <a:noFill/>
            <a:ln>
              <a:noFill/>
            </a:ln>
          </p:spPr>
          <p:txBody>
            <a:bodyPr wrap="square" rtlCol="0">
              <a:spAutoFit/>
            </a:bodyPr>
            <a:lstStyle/>
            <a:p>
              <a:pPr defTabSz="457059" hangingPunct="0"/>
              <a:r>
                <a:rPr lang="en-US" sz="1400" b="1" kern="0" dirty="0" err="1">
                  <a:solidFill>
                    <a:srgbClr val="FFFF00"/>
                  </a:solidFill>
                  <a:effectLst>
                    <a:outerShdw blurRad="50800" dist="38100" dir="2700000" algn="tl" rotWithShape="0">
                      <a:srgbClr val="000000">
                        <a:alpha val="43000"/>
                      </a:srgbClr>
                    </a:outerShdw>
                  </a:effectLst>
                  <a:latin typeface="Calibri"/>
                  <a:ea typeface="Calibri"/>
                  <a:cs typeface="Calibri"/>
                  <a:sym typeface="Calibri"/>
                </a:rPr>
                <a:t>LoKI</a:t>
              </a:r>
              <a:endPar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endParaRPr>
            </a:p>
          </p:txBody>
        </p:sp>
        <p:sp>
          <p:nvSpPr>
            <p:cNvPr id="20" name="TextBox 19"/>
            <p:cNvSpPr txBox="1"/>
            <p:nvPr/>
          </p:nvSpPr>
          <p:spPr>
            <a:xfrm>
              <a:off x="4518901" y="5516493"/>
              <a:ext cx="700978"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SKADI</a:t>
              </a:r>
            </a:p>
          </p:txBody>
        </p:sp>
        <p:sp>
          <p:nvSpPr>
            <p:cNvPr id="21" name="TextBox 20"/>
            <p:cNvSpPr txBox="1"/>
            <p:nvPr/>
          </p:nvSpPr>
          <p:spPr>
            <a:xfrm>
              <a:off x="4563201" y="4765225"/>
              <a:ext cx="738845"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VESPA</a:t>
              </a:r>
            </a:p>
          </p:txBody>
        </p:sp>
        <p:sp>
          <p:nvSpPr>
            <p:cNvPr id="22" name="TextBox 21"/>
            <p:cNvSpPr txBox="1"/>
            <p:nvPr/>
          </p:nvSpPr>
          <p:spPr>
            <a:xfrm>
              <a:off x="5944881" y="5584075"/>
              <a:ext cx="668344" cy="338402"/>
            </a:xfrm>
            <a:prstGeom prst="rect">
              <a:avLst/>
            </a:prstGeom>
            <a:noFill/>
            <a:ln>
              <a:noFill/>
            </a:ln>
          </p:spPr>
          <p:txBody>
            <a:bodyPr wrap="none" rtlCol="0">
              <a:spAutoFit/>
            </a:bodyPr>
            <a:lstStyle/>
            <a:p>
              <a:pPr defTabSz="457059" hangingPunct="0"/>
              <a:r>
                <a:rPr lang="en-US" sz="1400" b="1" kern="0" dirty="0">
                  <a:solidFill>
                    <a:srgbClr val="FFFF00"/>
                  </a:solidFill>
                  <a:effectLst>
                    <a:outerShdw blurRad="50800" dist="38100" dir="2700000" algn="tl" rotWithShape="0">
                      <a:srgbClr val="000000">
                        <a:alpha val="43000"/>
                      </a:srgbClr>
                    </a:outerShdw>
                  </a:effectLst>
                  <a:latin typeface="Calibri"/>
                  <a:ea typeface="Calibri"/>
                  <a:cs typeface="Calibri"/>
                  <a:sym typeface="Calibri"/>
                </a:rPr>
                <a:t>ESTIA</a:t>
              </a:r>
            </a:p>
          </p:txBody>
        </p:sp>
        <p:cxnSp>
          <p:nvCxnSpPr>
            <p:cNvPr id="24" name="Straight Connector 23"/>
            <p:cNvCxnSpPr/>
            <p:nvPr/>
          </p:nvCxnSpPr>
          <p:spPr>
            <a:xfrm>
              <a:off x="4524351" y="6643973"/>
              <a:ext cx="4475982" cy="0"/>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524351" y="6554363"/>
              <a:ext cx="0" cy="1728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885049" y="6565361"/>
              <a:ext cx="0" cy="1728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7245747" y="6565361"/>
              <a:ext cx="0" cy="1728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8571012" y="6565361"/>
              <a:ext cx="0" cy="172838"/>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885124" y="5584075"/>
              <a:ext cx="787860" cy="287642"/>
            </a:xfrm>
            <a:prstGeom prst="rect">
              <a:avLst/>
            </a:prstGeom>
            <a:noFill/>
            <a:ln>
              <a:noFill/>
            </a:ln>
          </p:spPr>
          <p:txBody>
            <a:bodyPr wrap="square" rtlCol="0">
              <a:spAutoFit/>
            </a:bodyPr>
            <a:lstStyle/>
            <a:p>
              <a:pPr algn="ctr" defTabSz="457059" hangingPunct="0"/>
              <a:r>
                <a:rPr lang="en-US" sz="1100" kern="0" dirty="0">
                  <a:solidFill>
                    <a:srgbClr val="4F81BD">
                      <a:lumMod val="75000"/>
                    </a:srgbClr>
                  </a:solidFill>
                  <a:latin typeface="Calibri"/>
                  <a:ea typeface="Calibri"/>
                  <a:cs typeface="Calibri"/>
                  <a:sym typeface="Calibri"/>
                </a:rPr>
                <a:t>50 m</a:t>
              </a:r>
            </a:p>
          </p:txBody>
        </p:sp>
        <p:sp>
          <p:nvSpPr>
            <p:cNvPr id="30" name="TextBox 29"/>
            <p:cNvSpPr txBox="1"/>
            <p:nvPr/>
          </p:nvSpPr>
          <p:spPr>
            <a:xfrm>
              <a:off x="6852044" y="6246223"/>
              <a:ext cx="787860" cy="287642"/>
            </a:xfrm>
            <a:prstGeom prst="rect">
              <a:avLst/>
            </a:prstGeom>
            <a:noFill/>
            <a:ln>
              <a:noFill/>
            </a:ln>
          </p:spPr>
          <p:txBody>
            <a:bodyPr wrap="square" rtlCol="0">
              <a:spAutoFit/>
            </a:bodyPr>
            <a:lstStyle/>
            <a:p>
              <a:pPr algn="ctr" defTabSz="457059" hangingPunct="0"/>
              <a:r>
                <a:rPr lang="en-US" sz="1100" kern="0" dirty="0">
                  <a:solidFill>
                    <a:srgbClr val="4F81BD">
                      <a:lumMod val="75000"/>
                    </a:srgbClr>
                  </a:solidFill>
                  <a:latin typeface="Calibri"/>
                  <a:ea typeface="Calibri"/>
                  <a:cs typeface="Calibri"/>
                  <a:sym typeface="Calibri"/>
                </a:rPr>
                <a:t>100 m</a:t>
              </a:r>
            </a:p>
          </p:txBody>
        </p:sp>
        <p:sp>
          <p:nvSpPr>
            <p:cNvPr id="31" name="TextBox 30"/>
            <p:cNvSpPr txBox="1"/>
            <p:nvPr/>
          </p:nvSpPr>
          <p:spPr>
            <a:xfrm>
              <a:off x="8160550" y="6236904"/>
              <a:ext cx="787860" cy="287642"/>
            </a:xfrm>
            <a:prstGeom prst="rect">
              <a:avLst/>
            </a:prstGeom>
            <a:noFill/>
            <a:ln>
              <a:noFill/>
            </a:ln>
          </p:spPr>
          <p:txBody>
            <a:bodyPr wrap="square" rtlCol="0">
              <a:spAutoFit/>
            </a:bodyPr>
            <a:lstStyle/>
            <a:p>
              <a:pPr algn="ctr" defTabSz="457059" hangingPunct="0"/>
              <a:r>
                <a:rPr lang="en-US" sz="1100" kern="0" dirty="0">
                  <a:solidFill>
                    <a:srgbClr val="4F81BD">
                      <a:lumMod val="75000"/>
                    </a:srgbClr>
                  </a:solidFill>
                  <a:latin typeface="Calibri"/>
                  <a:ea typeface="Calibri"/>
                  <a:cs typeface="Calibri"/>
                  <a:sym typeface="Calibri"/>
                </a:rPr>
                <a:t>150 m</a:t>
              </a:r>
            </a:p>
          </p:txBody>
        </p:sp>
      </p:grpSp>
      <p:sp>
        <p:nvSpPr>
          <p:cNvPr id="32" name="TextBox 31"/>
          <p:cNvSpPr txBox="1"/>
          <p:nvPr/>
        </p:nvSpPr>
        <p:spPr>
          <a:xfrm>
            <a:off x="6736778" y="3642437"/>
            <a:ext cx="2472867" cy="2062042"/>
          </a:xfrm>
          <a:prstGeom prst="rect">
            <a:avLst/>
          </a:prstGeom>
          <a:noFill/>
        </p:spPr>
        <p:txBody>
          <a:bodyPr wrap="square" lIns="91374" tIns="45690" rIns="91374" bIns="45690" rtlCol="0">
            <a:spAutoFit/>
          </a:bodyPr>
          <a:lstStyle/>
          <a:p>
            <a:pPr defTabSz="913740" hangingPunct="0"/>
            <a:r>
              <a:rPr lang="en-US" sz="1600" b="1" kern="0" dirty="0" smtClean="0">
                <a:solidFill>
                  <a:srgbClr val="FF0000"/>
                </a:solidFill>
                <a:latin typeface="Calibri"/>
                <a:ea typeface="Calibri"/>
                <a:cs typeface="Calibri"/>
                <a:sym typeface="Calibri"/>
              </a:rPr>
              <a:t>         Hall3</a:t>
            </a:r>
            <a:endParaRPr lang="en-US" sz="1600" b="1" kern="0" dirty="0">
              <a:solidFill>
                <a:prstClr val="black"/>
              </a:solidFill>
              <a:latin typeface="Calibri"/>
              <a:ea typeface="Calibri"/>
              <a:cs typeface="Calibri"/>
              <a:sym typeface="Calibri"/>
            </a:endParaRPr>
          </a:p>
          <a:p>
            <a:pPr defTabSz="913740" hangingPunct="0"/>
            <a:r>
              <a:rPr lang="en-US" sz="1600" b="1" kern="0" dirty="0">
                <a:solidFill>
                  <a:prstClr val="black"/>
                </a:solidFill>
                <a:latin typeface="Calibri"/>
                <a:ea typeface="Calibri"/>
                <a:cs typeface="Calibri"/>
                <a:sym typeface="Calibri"/>
              </a:rPr>
              <a:t>E03 </a:t>
            </a:r>
            <a:r>
              <a:rPr lang="en-US" sz="1600" kern="0" dirty="0">
                <a:solidFill>
                  <a:prstClr val="black"/>
                </a:solidFill>
                <a:latin typeface="Calibri"/>
                <a:ea typeface="Calibri"/>
                <a:cs typeface="Calibri"/>
                <a:sym typeface="Calibri"/>
              </a:rPr>
              <a:t>1 × </a:t>
            </a:r>
            <a:r>
              <a:rPr lang="en-US" sz="1600" kern="0" dirty="0" smtClean="0">
                <a:solidFill>
                  <a:prstClr val="black"/>
                </a:solidFill>
                <a:latin typeface="Calibri"/>
                <a:ea typeface="Calibri"/>
                <a:cs typeface="Calibri"/>
                <a:sym typeface="Calibri"/>
              </a:rPr>
              <a:t>Engineering</a:t>
            </a:r>
          </a:p>
          <a:p>
            <a:pPr defTabSz="913740" hangingPunct="0"/>
            <a:r>
              <a:rPr lang="en-US" sz="1600" kern="0" dirty="0">
                <a:solidFill>
                  <a:prstClr val="black"/>
                </a:solidFill>
                <a:ea typeface="Calibri"/>
                <a:cs typeface="Calibri"/>
                <a:sym typeface="Calibri"/>
              </a:rPr>
              <a:t> </a:t>
            </a:r>
            <a:r>
              <a:rPr lang="en-US" sz="1600" kern="0" dirty="0" smtClean="0">
                <a:solidFill>
                  <a:prstClr val="black"/>
                </a:solidFill>
                <a:ea typeface="Calibri"/>
                <a:cs typeface="Calibri"/>
                <a:sym typeface="Calibri"/>
              </a:rPr>
              <a:t>       </a:t>
            </a:r>
            <a:r>
              <a:rPr lang="en-US" sz="1600" kern="0" dirty="0" smtClean="0">
                <a:solidFill>
                  <a:srgbClr val="FFFF00"/>
                </a:solidFill>
                <a:ea typeface="Calibri"/>
                <a:cs typeface="Calibri"/>
                <a:sym typeface="Calibri"/>
              </a:rPr>
              <a:t>1 </a:t>
            </a:r>
            <a:r>
              <a:rPr lang="en-US" sz="1600" kern="0" dirty="0">
                <a:solidFill>
                  <a:srgbClr val="FFFF00"/>
                </a:solidFill>
                <a:ea typeface="Calibri"/>
                <a:cs typeface="Calibri"/>
                <a:sym typeface="Calibri"/>
              </a:rPr>
              <a:t>x Sample </a:t>
            </a:r>
            <a:r>
              <a:rPr lang="en-US" sz="1600" kern="0" dirty="0" err="1">
                <a:solidFill>
                  <a:srgbClr val="FFFF00"/>
                </a:solidFill>
                <a:ea typeface="Calibri"/>
                <a:cs typeface="Calibri"/>
                <a:sym typeface="Calibri"/>
              </a:rPr>
              <a:t>Env</a:t>
            </a:r>
            <a:r>
              <a:rPr lang="en-US" sz="1600" kern="0" dirty="0">
                <a:solidFill>
                  <a:srgbClr val="FFFF00"/>
                </a:solidFill>
                <a:ea typeface="Calibri"/>
                <a:cs typeface="Calibri"/>
                <a:sym typeface="Calibri"/>
              </a:rPr>
              <a:t>. Work</a:t>
            </a:r>
            <a:r>
              <a:rPr lang="en-US" sz="1600" kern="0" dirty="0" smtClean="0">
                <a:solidFill>
                  <a:srgbClr val="FFFF00"/>
                </a:solidFill>
                <a:ea typeface="Calibri"/>
                <a:cs typeface="Calibri"/>
                <a:sym typeface="Calibri"/>
              </a:rPr>
              <a:t>.</a:t>
            </a:r>
            <a:endParaRPr lang="en-US" sz="1600" b="1" kern="0" dirty="0" smtClean="0">
              <a:solidFill>
                <a:prstClr val="black"/>
              </a:solidFill>
              <a:latin typeface="Calibri"/>
              <a:ea typeface="Calibri"/>
              <a:cs typeface="Calibri"/>
              <a:sym typeface="Calibri"/>
            </a:endParaRPr>
          </a:p>
          <a:p>
            <a:pPr defTabSz="913740" hangingPunct="0"/>
            <a:r>
              <a:rPr lang="en-US" sz="1600" b="1" kern="0" dirty="0" smtClean="0">
                <a:solidFill>
                  <a:prstClr val="black"/>
                </a:solidFill>
                <a:latin typeface="Calibri"/>
                <a:ea typeface="Calibri"/>
                <a:cs typeface="Calibri"/>
                <a:sym typeface="Calibri"/>
              </a:rPr>
              <a:t>E04 </a:t>
            </a:r>
            <a:r>
              <a:rPr lang="en-US" sz="1600" kern="0" dirty="0">
                <a:solidFill>
                  <a:prstClr val="black"/>
                </a:solidFill>
                <a:latin typeface="Calibri"/>
                <a:ea typeface="Calibri"/>
                <a:cs typeface="Calibri"/>
                <a:sym typeface="Calibri"/>
              </a:rPr>
              <a:t>1 × Life Science, </a:t>
            </a:r>
          </a:p>
          <a:p>
            <a:pPr defTabSz="913740" hangingPunct="0"/>
            <a:r>
              <a:rPr lang="en-US" sz="1600" kern="0" dirty="0">
                <a:solidFill>
                  <a:prstClr val="black"/>
                </a:solidFill>
                <a:latin typeface="Calibri"/>
                <a:ea typeface="Calibri"/>
                <a:cs typeface="Calibri"/>
                <a:sym typeface="Calibri"/>
              </a:rPr>
              <a:t>        1 × Cold room</a:t>
            </a:r>
          </a:p>
          <a:p>
            <a:pPr defTabSz="913740" hangingPunct="0"/>
            <a:r>
              <a:rPr lang="en-US" sz="1600" kern="0" dirty="0">
                <a:solidFill>
                  <a:prstClr val="black"/>
                </a:solidFill>
                <a:latin typeface="Calibri"/>
                <a:ea typeface="Calibri"/>
                <a:cs typeface="Calibri"/>
                <a:sym typeface="Calibri"/>
              </a:rPr>
              <a:t>        1 × Instrument room</a:t>
            </a:r>
          </a:p>
          <a:p>
            <a:pPr defTabSz="913740" hangingPunct="0"/>
            <a:r>
              <a:rPr lang="en-US" sz="1600" kern="0" dirty="0">
                <a:solidFill>
                  <a:prstClr val="black"/>
                </a:solidFill>
                <a:latin typeface="Calibri"/>
                <a:ea typeface="Calibri"/>
                <a:cs typeface="Calibri"/>
                <a:sym typeface="Calibri"/>
              </a:rPr>
              <a:t>        1 × Chemistry, </a:t>
            </a:r>
          </a:p>
          <a:p>
            <a:pPr defTabSz="913740" hangingPunct="0"/>
            <a:r>
              <a:rPr lang="en-US" sz="1600" kern="0" dirty="0">
                <a:solidFill>
                  <a:prstClr val="black"/>
                </a:solidFill>
                <a:latin typeface="Calibri"/>
                <a:ea typeface="Calibri"/>
                <a:cs typeface="Calibri"/>
                <a:sym typeface="Calibri"/>
              </a:rPr>
              <a:t>        1 × Characterization</a:t>
            </a:r>
          </a:p>
        </p:txBody>
      </p:sp>
      <p:sp>
        <p:nvSpPr>
          <p:cNvPr id="34" name="TextBox 33"/>
          <p:cNvSpPr txBox="1"/>
          <p:nvPr/>
        </p:nvSpPr>
        <p:spPr>
          <a:xfrm>
            <a:off x="6060074" y="5455607"/>
            <a:ext cx="2407297" cy="1077157"/>
          </a:xfrm>
          <a:prstGeom prst="rect">
            <a:avLst/>
          </a:prstGeom>
          <a:noFill/>
        </p:spPr>
        <p:txBody>
          <a:bodyPr wrap="none" lIns="91374" tIns="45690" rIns="91374" bIns="45690" rtlCol="0">
            <a:spAutoFit/>
          </a:bodyPr>
          <a:lstStyle/>
          <a:p>
            <a:pPr defTabSz="913740" hangingPunct="0"/>
            <a:r>
              <a:rPr lang="en-US" sz="1600" b="1" kern="0" dirty="0">
                <a:solidFill>
                  <a:srgbClr val="FF0000"/>
                </a:solidFill>
                <a:latin typeface="Calibri"/>
                <a:ea typeface="Calibri"/>
                <a:cs typeface="Calibri"/>
                <a:sym typeface="Calibri"/>
              </a:rPr>
              <a:t>Hall 2</a:t>
            </a:r>
            <a:r>
              <a:rPr lang="en-US" sz="1600" kern="0" dirty="0">
                <a:solidFill>
                  <a:srgbClr val="7F7F7F"/>
                </a:solidFill>
                <a:latin typeface="Calibri"/>
                <a:ea typeface="Calibri"/>
                <a:cs typeface="Calibri"/>
                <a:sym typeface="Calibri"/>
              </a:rPr>
              <a:t> </a:t>
            </a:r>
            <a:endParaRPr lang="en-US" sz="1600" b="1" kern="0" dirty="0">
              <a:solidFill>
                <a:prstClr val="black"/>
              </a:solidFill>
              <a:latin typeface="Calibri"/>
              <a:ea typeface="Calibri"/>
              <a:cs typeface="Calibri"/>
              <a:sym typeface="Calibri"/>
            </a:endParaRPr>
          </a:p>
          <a:p>
            <a:pPr defTabSz="913740" hangingPunct="0"/>
            <a:r>
              <a:rPr lang="en-US" sz="1600" b="1" kern="0" dirty="0">
                <a:solidFill>
                  <a:prstClr val="black"/>
                </a:solidFill>
                <a:latin typeface="Calibri"/>
                <a:ea typeface="Calibri"/>
                <a:cs typeface="Calibri"/>
                <a:sym typeface="Calibri"/>
              </a:rPr>
              <a:t>D04 </a:t>
            </a:r>
            <a:r>
              <a:rPr lang="en-US" sz="1600" kern="0" dirty="0">
                <a:solidFill>
                  <a:prstClr val="black"/>
                </a:solidFill>
                <a:latin typeface="Calibri"/>
                <a:ea typeface="Calibri"/>
                <a:cs typeface="Calibri"/>
                <a:sym typeface="Calibri"/>
              </a:rPr>
              <a:t>1 × Life Science, </a:t>
            </a:r>
          </a:p>
          <a:p>
            <a:pPr defTabSz="913740" hangingPunct="0"/>
            <a:r>
              <a:rPr lang="en-US" sz="1600" kern="0" dirty="0">
                <a:solidFill>
                  <a:prstClr val="black"/>
                </a:solidFill>
                <a:latin typeface="Calibri"/>
                <a:ea typeface="Calibri"/>
                <a:cs typeface="Calibri"/>
                <a:sym typeface="Calibri"/>
              </a:rPr>
              <a:t>        1 × Cold room</a:t>
            </a:r>
          </a:p>
          <a:p>
            <a:pPr defTabSz="913740" hangingPunct="0"/>
            <a:r>
              <a:rPr lang="en-US" sz="1600" kern="0" dirty="0">
                <a:solidFill>
                  <a:prstClr val="black"/>
                </a:solidFill>
                <a:latin typeface="Calibri"/>
                <a:ea typeface="Calibri"/>
                <a:cs typeface="Calibri"/>
                <a:sym typeface="Calibri"/>
              </a:rPr>
              <a:t>      </a:t>
            </a:r>
            <a:r>
              <a:rPr lang="en-US" sz="1600" kern="0" dirty="0" smtClean="0">
                <a:solidFill>
                  <a:prstClr val="black"/>
                </a:solidFill>
                <a:latin typeface="Calibri"/>
                <a:ea typeface="Calibri"/>
                <a:cs typeface="Calibri"/>
                <a:sym typeface="Calibri"/>
              </a:rPr>
              <a:t> </a:t>
            </a:r>
            <a:r>
              <a:rPr lang="en-US" sz="1600" kern="0" dirty="0" smtClean="0">
                <a:solidFill>
                  <a:prstClr val="black"/>
                </a:solidFill>
                <a:ea typeface="Calibri"/>
                <a:cs typeface="Calibri"/>
                <a:sym typeface="Calibri"/>
              </a:rPr>
              <a:t> </a:t>
            </a:r>
            <a:r>
              <a:rPr lang="en-US" sz="1600" kern="0" dirty="0">
                <a:solidFill>
                  <a:srgbClr val="FFFF00"/>
                </a:solidFill>
                <a:ea typeface="Calibri"/>
                <a:cs typeface="Calibri"/>
                <a:sym typeface="Calibri"/>
              </a:rPr>
              <a:t>1 x Sample </a:t>
            </a:r>
            <a:r>
              <a:rPr lang="en-US" sz="1600" kern="0" dirty="0" err="1">
                <a:solidFill>
                  <a:srgbClr val="FFFF00"/>
                </a:solidFill>
                <a:ea typeface="Calibri"/>
                <a:cs typeface="Calibri"/>
                <a:sym typeface="Calibri"/>
              </a:rPr>
              <a:t>Env</a:t>
            </a:r>
            <a:r>
              <a:rPr lang="en-US" sz="1600" kern="0" dirty="0">
                <a:solidFill>
                  <a:srgbClr val="FFFF00"/>
                </a:solidFill>
                <a:ea typeface="Calibri"/>
                <a:cs typeface="Calibri"/>
                <a:sym typeface="Calibri"/>
              </a:rPr>
              <a:t>. Work.</a:t>
            </a:r>
            <a:endParaRPr lang="en-US" sz="1600" kern="0" dirty="0">
              <a:solidFill>
                <a:prstClr val="black"/>
              </a:solidFill>
              <a:latin typeface="Calibri"/>
              <a:ea typeface="Calibri"/>
              <a:cs typeface="Calibri"/>
              <a:sym typeface="Calibri"/>
            </a:endParaRPr>
          </a:p>
        </p:txBody>
      </p:sp>
      <p:sp>
        <p:nvSpPr>
          <p:cNvPr id="35" name="TextBox 34"/>
          <p:cNvSpPr txBox="1"/>
          <p:nvPr/>
        </p:nvSpPr>
        <p:spPr>
          <a:xfrm>
            <a:off x="0" y="1782102"/>
            <a:ext cx="2433245" cy="2062042"/>
          </a:xfrm>
          <a:prstGeom prst="rect">
            <a:avLst/>
          </a:prstGeom>
          <a:noFill/>
        </p:spPr>
        <p:txBody>
          <a:bodyPr wrap="none" lIns="91374" tIns="45690" rIns="91374" bIns="45690" rtlCol="0">
            <a:spAutoFit/>
          </a:bodyPr>
          <a:lstStyle/>
          <a:p>
            <a:pPr defTabSz="913740" hangingPunct="0"/>
            <a:r>
              <a:rPr lang="en-US" sz="1600" b="1" kern="0" dirty="0">
                <a:solidFill>
                  <a:srgbClr val="FF0000"/>
                </a:solidFill>
                <a:latin typeface="Calibri"/>
                <a:ea typeface="Calibri"/>
                <a:cs typeface="Calibri"/>
                <a:sym typeface="Calibri"/>
              </a:rPr>
              <a:t>Hall 1</a:t>
            </a:r>
            <a:endParaRPr lang="en-US" sz="1600" b="1" kern="0" dirty="0">
              <a:solidFill>
                <a:prstClr val="black"/>
              </a:solidFill>
              <a:latin typeface="Calibri"/>
              <a:ea typeface="Calibri"/>
              <a:cs typeface="Calibri"/>
              <a:sym typeface="Calibri"/>
            </a:endParaRPr>
          </a:p>
          <a:p>
            <a:pPr defTabSz="913740" hangingPunct="0"/>
            <a:endParaRPr lang="en-US" sz="1600" b="1" kern="0" dirty="0" smtClean="0">
              <a:solidFill>
                <a:prstClr val="black"/>
              </a:solidFill>
              <a:latin typeface="Calibri"/>
              <a:ea typeface="Calibri"/>
              <a:cs typeface="Calibri"/>
              <a:sym typeface="Calibri"/>
            </a:endParaRPr>
          </a:p>
          <a:p>
            <a:pPr defTabSz="913740" hangingPunct="0"/>
            <a:r>
              <a:rPr lang="en-US" sz="1600" b="1" kern="0" dirty="0" smtClean="0">
                <a:solidFill>
                  <a:srgbClr val="00FF00"/>
                </a:solidFill>
                <a:latin typeface="Calibri"/>
                <a:ea typeface="Calibri"/>
                <a:cs typeface="Calibri"/>
                <a:sym typeface="Calibri"/>
              </a:rPr>
              <a:t>D07</a:t>
            </a:r>
            <a:r>
              <a:rPr lang="en-US" sz="1600" b="1" kern="0" dirty="0" smtClean="0">
                <a:solidFill>
                  <a:prstClr val="black"/>
                </a:solidFill>
                <a:latin typeface="Calibri"/>
                <a:ea typeface="Calibri"/>
                <a:cs typeface="Calibri"/>
                <a:sym typeface="Calibri"/>
              </a:rPr>
              <a:t> </a:t>
            </a:r>
            <a:r>
              <a:rPr lang="en-US" sz="1600" kern="0" dirty="0">
                <a:solidFill>
                  <a:prstClr val="black"/>
                </a:solidFill>
                <a:latin typeface="Calibri"/>
                <a:ea typeface="Calibri"/>
                <a:cs typeface="Calibri"/>
                <a:sym typeface="Calibri"/>
              </a:rPr>
              <a:t>1 × Life Science, </a:t>
            </a:r>
          </a:p>
          <a:p>
            <a:pPr defTabSz="913740" hangingPunct="0"/>
            <a:r>
              <a:rPr lang="en-US" sz="1600" kern="0" dirty="0">
                <a:solidFill>
                  <a:prstClr val="black"/>
                </a:solidFill>
                <a:latin typeface="Calibri"/>
                <a:ea typeface="Calibri"/>
                <a:cs typeface="Calibri"/>
                <a:sym typeface="Calibri"/>
              </a:rPr>
              <a:t>        1 × Cold </a:t>
            </a:r>
            <a:r>
              <a:rPr lang="en-US" sz="1600" kern="0" dirty="0" smtClean="0">
                <a:solidFill>
                  <a:prstClr val="black"/>
                </a:solidFill>
                <a:latin typeface="Calibri"/>
                <a:ea typeface="Calibri"/>
                <a:cs typeface="Calibri"/>
                <a:sym typeface="Calibri"/>
              </a:rPr>
              <a:t>room</a:t>
            </a:r>
          </a:p>
          <a:p>
            <a:pPr defTabSz="913740" hangingPunct="0"/>
            <a:endParaRPr lang="en-US" sz="1600" kern="0" dirty="0">
              <a:solidFill>
                <a:prstClr val="black"/>
              </a:solidFill>
              <a:latin typeface="Calibri"/>
              <a:ea typeface="Calibri"/>
              <a:cs typeface="Calibri"/>
              <a:sym typeface="Calibri"/>
            </a:endParaRPr>
          </a:p>
          <a:p>
            <a:pPr defTabSz="913740" hangingPunct="0"/>
            <a:r>
              <a:rPr lang="en-US" sz="1600" b="1" kern="0" dirty="0">
                <a:solidFill>
                  <a:prstClr val="black"/>
                </a:solidFill>
                <a:latin typeface="Calibri"/>
                <a:ea typeface="Calibri"/>
                <a:cs typeface="Calibri"/>
                <a:sym typeface="Calibri"/>
              </a:rPr>
              <a:t>D08 </a:t>
            </a:r>
            <a:r>
              <a:rPr lang="en-US" sz="1600" kern="0" dirty="0">
                <a:solidFill>
                  <a:prstClr val="black"/>
                </a:solidFill>
                <a:latin typeface="Calibri"/>
                <a:ea typeface="Calibri"/>
                <a:cs typeface="Calibri"/>
                <a:sym typeface="Calibri"/>
              </a:rPr>
              <a:t>1 × </a:t>
            </a:r>
            <a:r>
              <a:rPr lang="en-US" sz="1600" kern="0" dirty="0" smtClean="0">
                <a:solidFill>
                  <a:prstClr val="black"/>
                </a:solidFill>
                <a:latin typeface="Calibri"/>
                <a:ea typeface="Calibri"/>
                <a:cs typeface="Calibri"/>
                <a:sym typeface="Calibri"/>
              </a:rPr>
              <a:t>Chemistry</a:t>
            </a:r>
            <a:endParaRPr lang="en-US" sz="1600" kern="0" dirty="0">
              <a:solidFill>
                <a:prstClr val="black"/>
              </a:solidFill>
              <a:latin typeface="Calibri"/>
              <a:ea typeface="Calibri"/>
              <a:cs typeface="Calibri"/>
              <a:sym typeface="Calibri"/>
            </a:endParaRPr>
          </a:p>
          <a:p>
            <a:pPr defTabSz="913740" hangingPunct="0"/>
            <a:r>
              <a:rPr lang="en-US" sz="1600" kern="0" dirty="0">
                <a:solidFill>
                  <a:prstClr val="black"/>
                </a:solidFill>
                <a:latin typeface="Calibri"/>
                <a:ea typeface="Calibri"/>
                <a:cs typeface="Calibri"/>
                <a:sym typeface="Calibri"/>
              </a:rPr>
              <a:t>       </a:t>
            </a:r>
            <a:r>
              <a:rPr lang="en-US" sz="1600" kern="0" dirty="0">
                <a:solidFill>
                  <a:srgbClr val="FF6600"/>
                </a:solidFill>
                <a:latin typeface="Calibri"/>
                <a:ea typeface="Calibri"/>
                <a:cs typeface="Calibri"/>
                <a:sym typeface="Calibri"/>
              </a:rPr>
              <a:t> 1 x Radioactive Mat. L</a:t>
            </a:r>
            <a:r>
              <a:rPr lang="en-US" sz="1600" kern="0" dirty="0" smtClean="0">
                <a:solidFill>
                  <a:srgbClr val="FF6600"/>
                </a:solidFill>
                <a:latin typeface="Calibri"/>
                <a:ea typeface="Calibri"/>
                <a:cs typeface="Calibri"/>
                <a:sym typeface="Calibri"/>
              </a:rPr>
              <a:t>.</a:t>
            </a:r>
          </a:p>
          <a:p>
            <a:pPr defTabSz="913740" hangingPunct="0"/>
            <a:r>
              <a:rPr lang="en-US" sz="1600" kern="0" dirty="0">
                <a:solidFill>
                  <a:prstClr val="black"/>
                </a:solidFill>
                <a:ea typeface="Calibri"/>
                <a:cs typeface="Calibri"/>
                <a:sym typeface="Calibri"/>
              </a:rPr>
              <a:t> </a:t>
            </a:r>
            <a:r>
              <a:rPr lang="en-US" sz="1600" kern="0" dirty="0" smtClean="0">
                <a:solidFill>
                  <a:prstClr val="black"/>
                </a:solidFill>
                <a:ea typeface="Calibri"/>
                <a:cs typeface="Calibri"/>
                <a:sym typeface="Calibri"/>
              </a:rPr>
              <a:t>       </a:t>
            </a:r>
            <a:r>
              <a:rPr lang="en-US" sz="1600" kern="0" dirty="0" smtClean="0">
                <a:solidFill>
                  <a:srgbClr val="FFFF00"/>
                </a:solidFill>
                <a:ea typeface="Calibri"/>
                <a:cs typeface="Calibri"/>
                <a:sym typeface="Calibri"/>
              </a:rPr>
              <a:t>1 </a:t>
            </a:r>
            <a:r>
              <a:rPr lang="en-US" sz="1600" kern="0" dirty="0">
                <a:solidFill>
                  <a:srgbClr val="FFFF00"/>
                </a:solidFill>
                <a:ea typeface="Calibri"/>
                <a:cs typeface="Calibri"/>
                <a:sym typeface="Calibri"/>
              </a:rPr>
              <a:t>x </a:t>
            </a:r>
            <a:r>
              <a:rPr lang="en-US" sz="1600" kern="0" dirty="0" smtClean="0">
                <a:solidFill>
                  <a:srgbClr val="FFFF00"/>
                </a:solidFill>
                <a:ea typeface="Calibri"/>
                <a:cs typeface="Calibri"/>
                <a:sym typeface="Calibri"/>
              </a:rPr>
              <a:t>Sample </a:t>
            </a:r>
            <a:r>
              <a:rPr lang="en-US" sz="1600" kern="0" dirty="0" err="1" smtClean="0">
                <a:solidFill>
                  <a:srgbClr val="FFFF00"/>
                </a:solidFill>
                <a:ea typeface="Calibri"/>
                <a:cs typeface="Calibri"/>
                <a:sym typeface="Calibri"/>
              </a:rPr>
              <a:t>Env</a:t>
            </a:r>
            <a:r>
              <a:rPr lang="en-US" sz="1600" kern="0" dirty="0" smtClean="0">
                <a:solidFill>
                  <a:srgbClr val="FFFF00"/>
                </a:solidFill>
                <a:ea typeface="Calibri"/>
                <a:cs typeface="Calibri"/>
                <a:sym typeface="Calibri"/>
              </a:rPr>
              <a:t>. Work.</a:t>
            </a:r>
            <a:endParaRPr lang="en-US" sz="1600" kern="0" dirty="0">
              <a:solidFill>
                <a:srgbClr val="FFFF00"/>
              </a:solidFill>
              <a:latin typeface="Calibri"/>
              <a:ea typeface="Calibri"/>
              <a:cs typeface="Calibri"/>
              <a:sym typeface="Calibri"/>
            </a:endParaRPr>
          </a:p>
        </p:txBody>
      </p:sp>
      <p:sp>
        <p:nvSpPr>
          <p:cNvPr id="36" name="Title 1"/>
          <p:cNvSpPr>
            <a:spLocks noGrp="1"/>
          </p:cNvSpPr>
          <p:nvPr>
            <p:ph type="title"/>
          </p:nvPr>
        </p:nvSpPr>
        <p:spPr>
          <a:xfrm>
            <a:off x="105155" y="148889"/>
            <a:ext cx="7408703" cy="1143000"/>
          </a:xfrm>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effectLst/>
                <a:uLnTx/>
                <a:uFillTx/>
              </a:rPr>
              <a:t>ESS Neutron Instruments #1 - #15</a:t>
            </a:r>
            <a:br>
              <a:rPr kumimoji="0" lang="en-US" sz="2800" b="0" i="0" u="none" strike="noStrike" kern="0" cap="none" spc="0" normalizeH="0" baseline="0" noProof="0" dirty="0" smtClean="0">
                <a:ln>
                  <a:noFill/>
                </a:ln>
                <a:effectLst/>
                <a:uLnTx/>
                <a:uFillTx/>
              </a:rPr>
            </a:br>
            <a:r>
              <a:rPr lang="en-US" sz="2800" kern="0" dirty="0" smtClean="0"/>
              <a:t>and support infrastructure </a:t>
            </a:r>
            <a:r>
              <a:rPr lang="en-US" sz="2800" kern="0" dirty="0" smtClean="0">
                <a:solidFill>
                  <a:srgbClr val="FFFF00"/>
                </a:solidFill>
              </a:rPr>
              <a:t>incl. SE workshops</a:t>
            </a:r>
            <a:endParaRPr kumimoji="0" lang="en-US" sz="2800" b="0" i="0" u="none" strike="noStrike" kern="0" cap="none" spc="0" normalizeH="0" baseline="0" noProof="0" dirty="0">
              <a:ln>
                <a:noFill/>
              </a:ln>
              <a:solidFill>
                <a:srgbClr val="FFFF00"/>
              </a:solidFill>
              <a:effectLst/>
              <a:uLnTx/>
              <a:uFillTx/>
            </a:endParaRPr>
          </a:p>
        </p:txBody>
      </p:sp>
      <p:sp>
        <p:nvSpPr>
          <p:cNvPr id="2" name="TextBox 1"/>
          <p:cNvSpPr txBox="1"/>
          <p:nvPr/>
        </p:nvSpPr>
        <p:spPr>
          <a:xfrm>
            <a:off x="-7234" y="5336114"/>
            <a:ext cx="2401356" cy="1200329"/>
          </a:xfrm>
          <a:prstGeom prst="rect">
            <a:avLst/>
          </a:prstGeom>
          <a:noFill/>
        </p:spPr>
        <p:txBody>
          <a:bodyPr wrap="none" rtlCol="0">
            <a:spAutoFit/>
          </a:bodyPr>
          <a:lstStyle/>
          <a:p>
            <a:pPr defTabSz="455736" hangingPunct="0"/>
            <a:r>
              <a:rPr lang="en-US" kern="0" dirty="0" smtClean="0">
                <a:solidFill>
                  <a:srgbClr val="00FF00"/>
                </a:solidFill>
                <a:latin typeface="Calibri"/>
                <a:ea typeface="Calibri"/>
                <a:cs typeface="Calibri"/>
                <a:sym typeface="Calibri"/>
              </a:rPr>
              <a:t>Value Engineering:</a:t>
            </a:r>
          </a:p>
          <a:p>
            <a:pPr defTabSz="455736" hangingPunct="0"/>
            <a:r>
              <a:rPr lang="en-US" kern="0" dirty="0" smtClean="0">
                <a:solidFill>
                  <a:srgbClr val="00FF00"/>
                </a:solidFill>
                <a:latin typeface="Calibri"/>
                <a:ea typeface="Calibri"/>
                <a:cs typeface="Calibri"/>
                <a:sym typeface="Calibri"/>
              </a:rPr>
              <a:t>Defer D07 to initial ops,</a:t>
            </a:r>
          </a:p>
          <a:p>
            <a:pPr defTabSz="455736" hangingPunct="0"/>
            <a:r>
              <a:rPr lang="en-US" i="1" kern="0" dirty="0" smtClean="0">
                <a:solidFill>
                  <a:srgbClr val="00FF00"/>
                </a:solidFill>
                <a:latin typeface="Calibri"/>
                <a:ea typeface="Calibri"/>
                <a:cs typeface="Calibri"/>
                <a:sym typeface="Calibri"/>
              </a:rPr>
              <a:t>not build upper floors</a:t>
            </a:r>
          </a:p>
          <a:p>
            <a:pPr defTabSz="455736" hangingPunct="0"/>
            <a:r>
              <a:rPr lang="en-US" i="1" kern="0" dirty="0" smtClean="0">
                <a:solidFill>
                  <a:srgbClr val="00FF00"/>
                </a:solidFill>
                <a:latin typeface="Calibri"/>
                <a:ea typeface="Calibri"/>
                <a:cs typeface="Calibri"/>
                <a:sym typeface="Calibri"/>
              </a:rPr>
              <a:t>of D08, D04, E04</a:t>
            </a:r>
            <a:endParaRPr lang="en-US" i="1" kern="0" dirty="0">
              <a:solidFill>
                <a:srgbClr val="00FF00"/>
              </a:solidFill>
              <a:latin typeface="Calibri"/>
              <a:ea typeface="Calibri"/>
              <a:cs typeface="Calibri"/>
              <a:sym typeface="Calibri"/>
            </a:endParaRPr>
          </a:p>
        </p:txBody>
      </p:sp>
      <p:sp>
        <p:nvSpPr>
          <p:cNvPr id="3" name="TextBox 2"/>
          <p:cNvSpPr txBox="1"/>
          <p:nvPr/>
        </p:nvSpPr>
        <p:spPr>
          <a:xfrm>
            <a:off x="8155435" y="2066430"/>
            <a:ext cx="531365" cy="369332"/>
          </a:xfrm>
          <a:prstGeom prst="rect">
            <a:avLst/>
          </a:prstGeom>
          <a:noFill/>
        </p:spPr>
        <p:txBody>
          <a:bodyPr wrap="none" rtlCol="0">
            <a:spAutoFit/>
          </a:bodyPr>
          <a:lstStyle/>
          <a:p>
            <a:pPr defTabSz="455736" hangingPunct="0"/>
            <a:r>
              <a:rPr lang="en-US" kern="0" dirty="0" smtClean="0">
                <a:solidFill>
                  <a:srgbClr val="000000"/>
                </a:solidFill>
                <a:latin typeface="Calibri"/>
                <a:ea typeface="Calibri"/>
                <a:cs typeface="Calibri"/>
                <a:sym typeface="Calibri"/>
              </a:rPr>
              <a:t>E04</a:t>
            </a:r>
            <a:endParaRPr lang="en-US" kern="0" dirty="0">
              <a:solidFill>
                <a:srgbClr val="000000"/>
              </a:solidFill>
              <a:latin typeface="Calibri"/>
              <a:ea typeface="Calibri"/>
              <a:cs typeface="Calibri"/>
              <a:sym typeface="Calibri"/>
            </a:endParaRPr>
          </a:p>
        </p:txBody>
      </p:sp>
      <p:sp>
        <p:nvSpPr>
          <p:cNvPr id="7" name="TextBox 6"/>
          <p:cNvSpPr txBox="1"/>
          <p:nvPr/>
        </p:nvSpPr>
        <p:spPr>
          <a:xfrm>
            <a:off x="5469146" y="5620069"/>
            <a:ext cx="560670" cy="369332"/>
          </a:xfrm>
          <a:prstGeom prst="rect">
            <a:avLst/>
          </a:prstGeom>
          <a:noFill/>
        </p:spPr>
        <p:txBody>
          <a:bodyPr wrap="none" rtlCol="0">
            <a:spAutoFit/>
          </a:bodyPr>
          <a:lstStyle/>
          <a:p>
            <a:pPr defTabSz="455736" hangingPunct="0"/>
            <a:r>
              <a:rPr lang="en-US" kern="0" dirty="0" smtClean="0">
                <a:solidFill>
                  <a:srgbClr val="000000"/>
                </a:solidFill>
                <a:latin typeface="Calibri"/>
                <a:ea typeface="Calibri"/>
                <a:cs typeface="Calibri"/>
                <a:sym typeface="Calibri"/>
              </a:rPr>
              <a:t>D04</a:t>
            </a:r>
            <a:endParaRPr lang="en-US" kern="0" dirty="0">
              <a:solidFill>
                <a:srgbClr val="000000"/>
              </a:solidFill>
              <a:latin typeface="Calibri"/>
              <a:ea typeface="Calibri"/>
              <a:cs typeface="Calibri"/>
              <a:sym typeface="Calibri"/>
            </a:endParaRPr>
          </a:p>
        </p:txBody>
      </p:sp>
      <p:sp>
        <p:nvSpPr>
          <p:cNvPr id="23" name="TextBox 22"/>
          <p:cNvSpPr txBox="1"/>
          <p:nvPr/>
        </p:nvSpPr>
        <p:spPr>
          <a:xfrm>
            <a:off x="1193444" y="4944670"/>
            <a:ext cx="560670" cy="369332"/>
          </a:xfrm>
          <a:prstGeom prst="rect">
            <a:avLst/>
          </a:prstGeom>
          <a:noFill/>
        </p:spPr>
        <p:txBody>
          <a:bodyPr wrap="none" rtlCol="0">
            <a:spAutoFit/>
          </a:bodyPr>
          <a:lstStyle/>
          <a:p>
            <a:pPr defTabSz="455736" hangingPunct="0"/>
            <a:r>
              <a:rPr lang="en-US" kern="0" dirty="0" smtClean="0">
                <a:solidFill>
                  <a:srgbClr val="00FF00"/>
                </a:solidFill>
                <a:latin typeface="Calibri"/>
                <a:ea typeface="Calibri"/>
                <a:cs typeface="Calibri"/>
                <a:sym typeface="Calibri"/>
              </a:rPr>
              <a:t>D07</a:t>
            </a:r>
            <a:endParaRPr lang="en-US" kern="0" dirty="0">
              <a:solidFill>
                <a:srgbClr val="00FF00"/>
              </a:solidFill>
              <a:latin typeface="Calibri"/>
              <a:ea typeface="Calibri"/>
              <a:cs typeface="Calibri"/>
              <a:sym typeface="Calibri"/>
            </a:endParaRPr>
          </a:p>
        </p:txBody>
      </p:sp>
      <p:sp>
        <p:nvSpPr>
          <p:cNvPr id="33" name="TextBox 32"/>
          <p:cNvSpPr txBox="1"/>
          <p:nvPr/>
        </p:nvSpPr>
        <p:spPr>
          <a:xfrm>
            <a:off x="2662298" y="2129995"/>
            <a:ext cx="560670" cy="369332"/>
          </a:xfrm>
          <a:prstGeom prst="rect">
            <a:avLst/>
          </a:prstGeom>
          <a:noFill/>
        </p:spPr>
        <p:txBody>
          <a:bodyPr wrap="none" rtlCol="0">
            <a:spAutoFit/>
          </a:bodyPr>
          <a:lstStyle/>
          <a:p>
            <a:pPr defTabSz="455736" hangingPunct="0"/>
            <a:r>
              <a:rPr lang="en-US" kern="0" dirty="0" smtClean="0">
                <a:solidFill>
                  <a:srgbClr val="000000"/>
                </a:solidFill>
                <a:latin typeface="Calibri"/>
                <a:ea typeface="Calibri"/>
                <a:cs typeface="Calibri"/>
                <a:sym typeface="Calibri"/>
              </a:rPr>
              <a:t>D08</a:t>
            </a:r>
            <a:endParaRPr lang="en-US" kern="0" dirty="0">
              <a:solidFill>
                <a:srgbClr val="000000"/>
              </a:solidFill>
              <a:latin typeface="Calibri"/>
              <a:ea typeface="Calibri"/>
              <a:cs typeface="Calibri"/>
              <a:sym typeface="Calibri"/>
            </a:endParaRPr>
          </a:p>
        </p:txBody>
      </p:sp>
      <p:sp>
        <p:nvSpPr>
          <p:cNvPr id="39" name="TextBox 38"/>
          <p:cNvSpPr txBox="1"/>
          <p:nvPr/>
        </p:nvSpPr>
        <p:spPr>
          <a:xfrm>
            <a:off x="7312103" y="1502936"/>
            <a:ext cx="531365" cy="369332"/>
          </a:xfrm>
          <a:prstGeom prst="rect">
            <a:avLst/>
          </a:prstGeom>
          <a:noFill/>
        </p:spPr>
        <p:txBody>
          <a:bodyPr wrap="none" rtlCol="0">
            <a:spAutoFit/>
          </a:bodyPr>
          <a:lstStyle/>
          <a:p>
            <a:pPr defTabSz="455736" hangingPunct="0"/>
            <a:r>
              <a:rPr lang="en-US" kern="0" dirty="0" smtClean="0">
                <a:solidFill>
                  <a:srgbClr val="000000"/>
                </a:solidFill>
                <a:latin typeface="Calibri"/>
                <a:ea typeface="Calibri"/>
                <a:cs typeface="Calibri"/>
                <a:sym typeface="Calibri"/>
              </a:rPr>
              <a:t>E03</a:t>
            </a:r>
            <a:endParaRPr lang="en-US" kern="0" dirty="0">
              <a:solidFill>
                <a:srgbClr val="000000"/>
              </a:solidFill>
              <a:latin typeface="Calibri"/>
              <a:ea typeface="Calibri"/>
              <a:cs typeface="Calibri"/>
              <a:sym typeface="Calibri"/>
            </a:endParaRPr>
          </a:p>
        </p:txBody>
      </p:sp>
      <p:sp>
        <p:nvSpPr>
          <p:cNvPr id="40" name="Rectangle 39"/>
          <p:cNvSpPr/>
          <p:nvPr/>
        </p:nvSpPr>
        <p:spPr>
          <a:xfrm rot="21180000">
            <a:off x="3152236" y="2519679"/>
            <a:ext cx="260436" cy="398924"/>
          </a:xfrm>
          <a:prstGeom prst="rect">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Rectangle 40"/>
          <p:cNvSpPr/>
          <p:nvPr/>
        </p:nvSpPr>
        <p:spPr>
          <a:xfrm rot="1320000">
            <a:off x="6590414" y="1503664"/>
            <a:ext cx="218013" cy="340154"/>
          </a:xfrm>
          <a:prstGeom prst="rect">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Rectangle 41"/>
          <p:cNvSpPr/>
          <p:nvPr/>
        </p:nvSpPr>
        <p:spPr>
          <a:xfrm rot="21180000">
            <a:off x="4884907" y="5775923"/>
            <a:ext cx="260436" cy="398924"/>
          </a:xfrm>
          <a:prstGeom prst="rect">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Rectangle 42"/>
          <p:cNvSpPr/>
          <p:nvPr/>
        </p:nvSpPr>
        <p:spPr>
          <a:xfrm rot="21180000">
            <a:off x="2708269" y="2658654"/>
            <a:ext cx="236722" cy="302062"/>
          </a:xfrm>
          <a:prstGeom prst="rect">
            <a:avLst/>
          </a:prstGeom>
          <a:solidFill>
            <a:srgbClr val="FF66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latin typeface="Calibri"/>
            </a:endParaRPr>
          </a:p>
        </p:txBody>
      </p:sp>
    </p:spTree>
    <p:extLst>
      <p:ext uri="{BB962C8B-B14F-4D97-AF65-F5344CB8AC3E}">
        <p14:creationId xmlns:p14="http://schemas.microsoft.com/office/powerpoint/2010/main" val="42599276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dirty="0" smtClean="0"/>
              <a:t>2019/2020: NSS Proposed Access Dates </a:t>
            </a:r>
            <a:endParaRPr lang="en-GB" sz="1300"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041" y="759881"/>
            <a:ext cx="6686456" cy="61157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Freeform 7"/>
          <p:cNvSpPr/>
          <p:nvPr/>
        </p:nvSpPr>
        <p:spPr>
          <a:xfrm>
            <a:off x="2599848" y="4321770"/>
            <a:ext cx="3732245" cy="920338"/>
          </a:xfrm>
          <a:custGeom>
            <a:avLst/>
            <a:gdLst>
              <a:gd name="connsiteX0" fmla="*/ 5219205 w 5225143"/>
              <a:gd name="connsiteY0" fmla="*/ 421574 h 1288473"/>
              <a:gd name="connsiteX1" fmla="*/ 2078182 w 5225143"/>
              <a:gd name="connsiteY1" fmla="*/ 427512 h 1288473"/>
              <a:gd name="connsiteX2" fmla="*/ 2066307 w 5225143"/>
              <a:gd name="connsiteY2" fmla="*/ 326571 h 1288473"/>
              <a:gd name="connsiteX3" fmla="*/ 1098468 w 5225143"/>
              <a:gd name="connsiteY3" fmla="*/ 326571 h 1288473"/>
              <a:gd name="connsiteX4" fmla="*/ 1092530 w 5225143"/>
              <a:gd name="connsiteY4" fmla="*/ 112816 h 1288473"/>
              <a:gd name="connsiteX5" fmla="*/ 754083 w 5225143"/>
              <a:gd name="connsiteY5" fmla="*/ 112816 h 1288473"/>
              <a:gd name="connsiteX6" fmla="*/ 694707 w 5225143"/>
              <a:gd name="connsiteY6" fmla="*/ 0 h 1288473"/>
              <a:gd name="connsiteX7" fmla="*/ 308758 w 5225143"/>
              <a:gd name="connsiteY7" fmla="*/ 190005 h 1288473"/>
              <a:gd name="connsiteX8" fmla="*/ 338447 w 5225143"/>
              <a:gd name="connsiteY8" fmla="*/ 255319 h 1288473"/>
              <a:gd name="connsiteX9" fmla="*/ 0 w 5225143"/>
              <a:gd name="connsiteY9" fmla="*/ 255319 h 1288473"/>
              <a:gd name="connsiteX10" fmla="*/ 0 w 5225143"/>
              <a:gd name="connsiteY10" fmla="*/ 427512 h 1288473"/>
              <a:gd name="connsiteX11" fmla="*/ 47501 w 5225143"/>
              <a:gd name="connsiteY11" fmla="*/ 427512 h 1288473"/>
              <a:gd name="connsiteX12" fmla="*/ 47501 w 5225143"/>
              <a:gd name="connsiteY12" fmla="*/ 1282535 h 1288473"/>
              <a:gd name="connsiteX13" fmla="*/ 1086592 w 5225143"/>
              <a:gd name="connsiteY13" fmla="*/ 1288473 h 1288473"/>
              <a:gd name="connsiteX14" fmla="*/ 1086592 w 5225143"/>
              <a:gd name="connsiteY14" fmla="*/ 1211283 h 1288473"/>
              <a:gd name="connsiteX15" fmla="*/ 2078182 w 5225143"/>
              <a:gd name="connsiteY15" fmla="*/ 1217221 h 1288473"/>
              <a:gd name="connsiteX16" fmla="*/ 2072244 w 5225143"/>
              <a:gd name="connsiteY16" fmla="*/ 1122218 h 1288473"/>
              <a:gd name="connsiteX17" fmla="*/ 5225143 w 5225143"/>
              <a:gd name="connsiteY17" fmla="*/ 1122218 h 1288473"/>
              <a:gd name="connsiteX18" fmla="*/ 5219205 w 5225143"/>
              <a:gd name="connsiteY18" fmla="*/ 421574 h 128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25143" h="1288473">
                <a:moveTo>
                  <a:pt x="5219205" y="421574"/>
                </a:moveTo>
                <a:lnTo>
                  <a:pt x="2078182" y="427512"/>
                </a:lnTo>
                <a:lnTo>
                  <a:pt x="2066307" y="326571"/>
                </a:lnTo>
                <a:lnTo>
                  <a:pt x="1098468" y="326571"/>
                </a:lnTo>
                <a:lnTo>
                  <a:pt x="1092530" y="112816"/>
                </a:lnTo>
                <a:lnTo>
                  <a:pt x="754083" y="112816"/>
                </a:lnTo>
                <a:lnTo>
                  <a:pt x="694707" y="0"/>
                </a:lnTo>
                <a:lnTo>
                  <a:pt x="308758" y="190005"/>
                </a:lnTo>
                <a:lnTo>
                  <a:pt x="338447" y="255319"/>
                </a:lnTo>
                <a:lnTo>
                  <a:pt x="0" y="255319"/>
                </a:lnTo>
                <a:lnTo>
                  <a:pt x="0" y="427512"/>
                </a:lnTo>
                <a:lnTo>
                  <a:pt x="47501" y="427512"/>
                </a:lnTo>
                <a:lnTo>
                  <a:pt x="47501" y="1282535"/>
                </a:lnTo>
                <a:lnTo>
                  <a:pt x="1086592" y="1288473"/>
                </a:lnTo>
                <a:lnTo>
                  <a:pt x="1086592" y="1211283"/>
                </a:lnTo>
                <a:lnTo>
                  <a:pt x="2078182" y="1217221"/>
                </a:lnTo>
                <a:lnTo>
                  <a:pt x="2072244" y="1122218"/>
                </a:lnTo>
                <a:lnTo>
                  <a:pt x="5225143" y="1122218"/>
                </a:lnTo>
                <a:cubicBezTo>
                  <a:pt x="5223164" y="892628"/>
                  <a:pt x="5221184" y="663039"/>
                  <a:pt x="5219205" y="421574"/>
                </a:cubicBezTo>
                <a:close/>
              </a:path>
            </a:pathLst>
          </a:custGeom>
          <a:solidFill>
            <a:schemeClr val="bg1">
              <a:lumMod val="75000"/>
              <a:alpha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43" name="Freeform 42"/>
          <p:cNvSpPr/>
          <p:nvPr/>
        </p:nvSpPr>
        <p:spPr>
          <a:xfrm>
            <a:off x="3329079" y="1028457"/>
            <a:ext cx="906601" cy="760375"/>
          </a:xfrm>
          <a:custGeom>
            <a:avLst/>
            <a:gdLst>
              <a:gd name="connsiteX0" fmla="*/ 0 w 1269242"/>
              <a:gd name="connsiteY0" fmla="*/ 416257 h 1064525"/>
              <a:gd name="connsiteX1" fmla="*/ 320723 w 1269242"/>
              <a:gd name="connsiteY1" fmla="*/ 1064525 h 1064525"/>
              <a:gd name="connsiteX2" fmla="*/ 532263 w 1269242"/>
              <a:gd name="connsiteY2" fmla="*/ 962167 h 1064525"/>
              <a:gd name="connsiteX3" fmla="*/ 873457 w 1269242"/>
              <a:gd name="connsiteY3" fmla="*/ 832513 h 1064525"/>
              <a:gd name="connsiteX4" fmla="*/ 1269242 w 1269242"/>
              <a:gd name="connsiteY4" fmla="*/ 702860 h 1064525"/>
              <a:gd name="connsiteX5" fmla="*/ 1084997 w 1269242"/>
              <a:gd name="connsiteY5" fmla="*/ 0 h 1064525"/>
              <a:gd name="connsiteX6" fmla="*/ 784747 w 1269242"/>
              <a:gd name="connsiteY6" fmla="*/ 88710 h 1064525"/>
              <a:gd name="connsiteX7" fmla="*/ 477672 w 1269242"/>
              <a:gd name="connsiteY7" fmla="*/ 197892 h 1064525"/>
              <a:gd name="connsiteX8" fmla="*/ 129654 w 1269242"/>
              <a:gd name="connsiteY8" fmla="*/ 354842 h 1064525"/>
              <a:gd name="connsiteX9" fmla="*/ 0 w 1269242"/>
              <a:gd name="connsiteY9" fmla="*/ 416257 h 106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242" h="1064525">
                <a:moveTo>
                  <a:pt x="0" y="416257"/>
                </a:moveTo>
                <a:lnTo>
                  <a:pt x="320723" y="1064525"/>
                </a:lnTo>
                <a:lnTo>
                  <a:pt x="532263" y="962167"/>
                </a:lnTo>
                <a:lnTo>
                  <a:pt x="873457" y="832513"/>
                </a:lnTo>
                <a:lnTo>
                  <a:pt x="1269242" y="702860"/>
                </a:lnTo>
                <a:lnTo>
                  <a:pt x="1084997" y="0"/>
                </a:lnTo>
                <a:lnTo>
                  <a:pt x="784747" y="88710"/>
                </a:lnTo>
                <a:lnTo>
                  <a:pt x="477672" y="197892"/>
                </a:lnTo>
                <a:lnTo>
                  <a:pt x="129654" y="354842"/>
                </a:lnTo>
                <a:lnTo>
                  <a:pt x="0" y="416257"/>
                </a:lnTo>
                <a:close/>
              </a:path>
            </a:pathLst>
          </a:custGeom>
          <a:solidFill>
            <a:srgbClr val="FFFF00">
              <a:alpha val="60000"/>
            </a:srgbClr>
          </a:solidFill>
          <a:ln w="635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44" name="Freeform 43"/>
          <p:cNvSpPr/>
          <p:nvPr/>
        </p:nvSpPr>
        <p:spPr>
          <a:xfrm>
            <a:off x="2320119" y="1320909"/>
            <a:ext cx="1233173" cy="1101569"/>
          </a:xfrm>
          <a:custGeom>
            <a:avLst/>
            <a:gdLst>
              <a:gd name="connsiteX0" fmla="*/ 1405720 w 1726442"/>
              <a:gd name="connsiteY0" fmla="*/ 0 h 1542197"/>
              <a:gd name="connsiteX1" fmla="*/ 934872 w 1726442"/>
              <a:gd name="connsiteY1" fmla="*/ 272955 h 1542197"/>
              <a:gd name="connsiteX2" fmla="*/ 627797 w 1726442"/>
              <a:gd name="connsiteY2" fmla="*/ 498143 h 1542197"/>
              <a:gd name="connsiteX3" fmla="*/ 286603 w 1726442"/>
              <a:gd name="connsiteY3" fmla="*/ 764274 h 1542197"/>
              <a:gd name="connsiteX4" fmla="*/ 0 w 1726442"/>
              <a:gd name="connsiteY4" fmla="*/ 1037229 h 1542197"/>
              <a:gd name="connsiteX5" fmla="*/ 504967 w 1726442"/>
              <a:gd name="connsiteY5" fmla="*/ 1542197 h 1542197"/>
              <a:gd name="connsiteX6" fmla="*/ 750627 w 1726442"/>
              <a:gd name="connsiteY6" fmla="*/ 1317009 h 1542197"/>
              <a:gd name="connsiteX7" fmla="*/ 1030406 w 1726442"/>
              <a:gd name="connsiteY7" fmla="*/ 1098644 h 1542197"/>
              <a:gd name="connsiteX8" fmla="*/ 1412543 w 1726442"/>
              <a:gd name="connsiteY8" fmla="*/ 839337 h 1542197"/>
              <a:gd name="connsiteX9" fmla="*/ 1726442 w 1726442"/>
              <a:gd name="connsiteY9" fmla="*/ 655092 h 1542197"/>
              <a:gd name="connsiteX10" fmla="*/ 1405720 w 1726442"/>
              <a:gd name="connsiteY10" fmla="*/ 0 h 154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6442" h="1542197">
                <a:moveTo>
                  <a:pt x="1405720" y="0"/>
                </a:moveTo>
                <a:lnTo>
                  <a:pt x="934872" y="272955"/>
                </a:lnTo>
                <a:lnTo>
                  <a:pt x="627797" y="498143"/>
                </a:lnTo>
                <a:lnTo>
                  <a:pt x="286603" y="764274"/>
                </a:lnTo>
                <a:lnTo>
                  <a:pt x="0" y="1037229"/>
                </a:lnTo>
                <a:lnTo>
                  <a:pt x="504967" y="1542197"/>
                </a:lnTo>
                <a:lnTo>
                  <a:pt x="750627" y="1317009"/>
                </a:lnTo>
                <a:lnTo>
                  <a:pt x="1030406" y="1098644"/>
                </a:lnTo>
                <a:lnTo>
                  <a:pt x="1412543" y="839337"/>
                </a:lnTo>
                <a:lnTo>
                  <a:pt x="1726442" y="655092"/>
                </a:lnTo>
                <a:lnTo>
                  <a:pt x="1405720" y="0"/>
                </a:lnTo>
                <a:close/>
              </a:path>
            </a:pathLst>
          </a:custGeom>
          <a:solidFill>
            <a:srgbClr val="FFFF00">
              <a:alpha val="60000"/>
            </a:srgbClr>
          </a:solidFill>
          <a:ln w="635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45" name="Freeform 44"/>
          <p:cNvSpPr/>
          <p:nvPr/>
        </p:nvSpPr>
        <p:spPr>
          <a:xfrm>
            <a:off x="1584116" y="2061786"/>
            <a:ext cx="1101569" cy="1262419"/>
          </a:xfrm>
          <a:custGeom>
            <a:avLst/>
            <a:gdLst>
              <a:gd name="connsiteX0" fmla="*/ 1030406 w 1542197"/>
              <a:gd name="connsiteY0" fmla="*/ 0 h 1767386"/>
              <a:gd name="connsiteX1" fmla="*/ 859809 w 1542197"/>
              <a:gd name="connsiteY1" fmla="*/ 191069 h 1767386"/>
              <a:gd name="connsiteX2" fmla="*/ 627797 w 1542197"/>
              <a:gd name="connsiteY2" fmla="*/ 464024 h 1767386"/>
              <a:gd name="connsiteX3" fmla="*/ 416257 w 1542197"/>
              <a:gd name="connsiteY3" fmla="*/ 730156 h 1767386"/>
              <a:gd name="connsiteX4" fmla="*/ 163773 w 1542197"/>
              <a:gd name="connsiteY4" fmla="*/ 1139589 h 1767386"/>
              <a:gd name="connsiteX5" fmla="*/ 0 w 1542197"/>
              <a:gd name="connsiteY5" fmla="*/ 1433015 h 1767386"/>
              <a:gd name="connsiteX6" fmla="*/ 661917 w 1542197"/>
              <a:gd name="connsiteY6" fmla="*/ 1767386 h 1767386"/>
              <a:gd name="connsiteX7" fmla="*/ 818866 w 1542197"/>
              <a:gd name="connsiteY7" fmla="*/ 1446663 h 1767386"/>
              <a:gd name="connsiteX8" fmla="*/ 1009935 w 1542197"/>
              <a:gd name="connsiteY8" fmla="*/ 1146412 h 1767386"/>
              <a:gd name="connsiteX9" fmla="*/ 1228299 w 1542197"/>
              <a:gd name="connsiteY9" fmla="*/ 873457 h 1767386"/>
              <a:gd name="connsiteX10" fmla="*/ 1371600 w 1542197"/>
              <a:gd name="connsiteY10" fmla="*/ 689212 h 1767386"/>
              <a:gd name="connsiteX11" fmla="*/ 1542197 w 1542197"/>
              <a:gd name="connsiteY11" fmla="*/ 511792 h 1767386"/>
              <a:gd name="connsiteX12" fmla="*/ 1030406 w 1542197"/>
              <a:gd name="connsiteY12" fmla="*/ 0 h 176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2197" h="1767386">
                <a:moveTo>
                  <a:pt x="1030406" y="0"/>
                </a:moveTo>
                <a:lnTo>
                  <a:pt x="859809" y="191069"/>
                </a:lnTo>
                <a:lnTo>
                  <a:pt x="627797" y="464024"/>
                </a:lnTo>
                <a:lnTo>
                  <a:pt x="416257" y="730156"/>
                </a:lnTo>
                <a:lnTo>
                  <a:pt x="163773" y="1139589"/>
                </a:lnTo>
                <a:lnTo>
                  <a:pt x="0" y="1433015"/>
                </a:lnTo>
                <a:lnTo>
                  <a:pt x="661917" y="1767386"/>
                </a:lnTo>
                <a:lnTo>
                  <a:pt x="818866" y="1446663"/>
                </a:lnTo>
                <a:lnTo>
                  <a:pt x="1009935" y="1146412"/>
                </a:lnTo>
                <a:lnTo>
                  <a:pt x="1228299" y="873457"/>
                </a:lnTo>
                <a:lnTo>
                  <a:pt x="1371600" y="689212"/>
                </a:lnTo>
                <a:lnTo>
                  <a:pt x="1542197" y="511792"/>
                </a:lnTo>
                <a:lnTo>
                  <a:pt x="1030406" y="0"/>
                </a:lnTo>
                <a:close/>
              </a:path>
            </a:pathLst>
          </a:custGeom>
          <a:solidFill>
            <a:srgbClr val="FFFF00">
              <a:alpha val="60000"/>
            </a:srgbClr>
          </a:solidFill>
          <a:ln w="635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47" name="Freeform 46"/>
          <p:cNvSpPr/>
          <p:nvPr/>
        </p:nvSpPr>
        <p:spPr>
          <a:xfrm>
            <a:off x="2070678" y="1596970"/>
            <a:ext cx="2153219" cy="1923541"/>
          </a:xfrm>
          <a:custGeom>
            <a:avLst/>
            <a:gdLst>
              <a:gd name="connsiteX0" fmla="*/ 0 w 3014506"/>
              <a:gd name="connsiteY0" fmla="*/ 2371411 h 2692958"/>
              <a:gd name="connsiteX1" fmla="*/ 145702 w 3014506"/>
              <a:gd name="connsiteY1" fmla="*/ 2080009 h 2692958"/>
              <a:gd name="connsiteX2" fmla="*/ 341644 w 3014506"/>
              <a:gd name="connsiteY2" fmla="*/ 1773534 h 2692958"/>
              <a:gd name="connsiteX3" fmla="*/ 527539 w 3014506"/>
              <a:gd name="connsiteY3" fmla="*/ 1547446 h 2692958"/>
              <a:gd name="connsiteX4" fmla="*/ 638071 w 3014506"/>
              <a:gd name="connsiteY4" fmla="*/ 1406769 h 2692958"/>
              <a:gd name="connsiteX5" fmla="*/ 869183 w 3014506"/>
              <a:gd name="connsiteY5" fmla="*/ 1160585 h 2692958"/>
              <a:gd name="connsiteX6" fmla="*/ 1100295 w 3014506"/>
              <a:gd name="connsiteY6" fmla="*/ 934497 h 2692958"/>
              <a:gd name="connsiteX7" fmla="*/ 1386673 w 3014506"/>
              <a:gd name="connsiteY7" fmla="*/ 703385 h 2692958"/>
              <a:gd name="connsiteX8" fmla="*/ 1783583 w 3014506"/>
              <a:gd name="connsiteY8" fmla="*/ 437104 h 2692958"/>
              <a:gd name="connsiteX9" fmla="*/ 2090058 w 3014506"/>
              <a:gd name="connsiteY9" fmla="*/ 266282 h 2692958"/>
              <a:gd name="connsiteX10" fmla="*/ 2286000 w 3014506"/>
              <a:gd name="connsiteY10" fmla="*/ 170822 h 2692958"/>
              <a:gd name="connsiteX11" fmla="*/ 2743200 w 3014506"/>
              <a:gd name="connsiteY11" fmla="*/ 0 h 2692958"/>
              <a:gd name="connsiteX12" fmla="*/ 3014506 w 3014506"/>
              <a:gd name="connsiteY12" fmla="*/ 743578 h 2692958"/>
              <a:gd name="connsiteX13" fmla="*/ 2441750 w 3014506"/>
              <a:gd name="connsiteY13" fmla="*/ 989763 h 2692958"/>
              <a:gd name="connsiteX14" fmla="*/ 1738365 w 3014506"/>
              <a:gd name="connsiteY14" fmla="*/ 1446963 h 2692958"/>
              <a:gd name="connsiteX15" fmla="*/ 1150537 w 3014506"/>
              <a:gd name="connsiteY15" fmla="*/ 2054888 h 2692958"/>
              <a:gd name="connsiteX16" fmla="*/ 718458 w 3014506"/>
              <a:gd name="connsiteY16" fmla="*/ 2692958 h 2692958"/>
              <a:gd name="connsiteX17" fmla="*/ 145702 w 3014506"/>
              <a:gd name="connsiteY17" fmla="*/ 2366387 h 2692958"/>
              <a:gd name="connsiteX18" fmla="*/ 100484 w 3014506"/>
              <a:gd name="connsiteY18" fmla="*/ 2431701 h 2692958"/>
              <a:gd name="connsiteX19" fmla="*/ 0 w 3014506"/>
              <a:gd name="connsiteY19" fmla="*/ 2371411 h 269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14506" h="2692958">
                <a:moveTo>
                  <a:pt x="0" y="2371411"/>
                </a:moveTo>
                <a:lnTo>
                  <a:pt x="145702" y="2080009"/>
                </a:lnTo>
                <a:lnTo>
                  <a:pt x="341644" y="1773534"/>
                </a:lnTo>
                <a:lnTo>
                  <a:pt x="527539" y="1547446"/>
                </a:lnTo>
                <a:lnTo>
                  <a:pt x="638071" y="1406769"/>
                </a:lnTo>
                <a:lnTo>
                  <a:pt x="869183" y="1160585"/>
                </a:lnTo>
                <a:lnTo>
                  <a:pt x="1100295" y="934497"/>
                </a:lnTo>
                <a:lnTo>
                  <a:pt x="1386673" y="703385"/>
                </a:lnTo>
                <a:lnTo>
                  <a:pt x="1783583" y="437104"/>
                </a:lnTo>
                <a:lnTo>
                  <a:pt x="2090058" y="266282"/>
                </a:lnTo>
                <a:lnTo>
                  <a:pt x="2286000" y="170822"/>
                </a:lnTo>
                <a:lnTo>
                  <a:pt x="2743200" y="0"/>
                </a:lnTo>
                <a:lnTo>
                  <a:pt x="3014506" y="743578"/>
                </a:lnTo>
                <a:lnTo>
                  <a:pt x="2441750" y="989763"/>
                </a:lnTo>
                <a:lnTo>
                  <a:pt x="1738365" y="1446963"/>
                </a:lnTo>
                <a:lnTo>
                  <a:pt x="1150537" y="2054888"/>
                </a:lnTo>
                <a:lnTo>
                  <a:pt x="718458" y="2692958"/>
                </a:lnTo>
                <a:lnTo>
                  <a:pt x="145702" y="2366387"/>
                </a:lnTo>
                <a:lnTo>
                  <a:pt x="100484" y="2431701"/>
                </a:lnTo>
                <a:lnTo>
                  <a:pt x="0" y="2371411"/>
                </a:lnTo>
                <a:close/>
              </a:path>
            </a:pathLst>
          </a:custGeom>
          <a:solidFill>
            <a:srgbClr val="FFFF00">
              <a:alpha val="60000"/>
            </a:srgbClr>
          </a:solidFill>
          <a:ln w="635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49" name="Freeform 48"/>
          <p:cNvSpPr/>
          <p:nvPr/>
        </p:nvSpPr>
        <p:spPr>
          <a:xfrm>
            <a:off x="2583863" y="2128097"/>
            <a:ext cx="1819469" cy="1661567"/>
          </a:xfrm>
          <a:custGeom>
            <a:avLst/>
            <a:gdLst>
              <a:gd name="connsiteX0" fmla="*/ 0 w 2547257"/>
              <a:gd name="connsiteY0" fmla="*/ 1944356 h 2326194"/>
              <a:gd name="connsiteX1" fmla="*/ 427055 w 2547257"/>
              <a:gd name="connsiteY1" fmla="*/ 1321359 h 2326194"/>
              <a:gd name="connsiteX2" fmla="*/ 1019907 w 2547257"/>
              <a:gd name="connsiteY2" fmla="*/ 703385 h 2326194"/>
              <a:gd name="connsiteX3" fmla="*/ 1738364 w 2547257"/>
              <a:gd name="connsiteY3" fmla="*/ 246185 h 2326194"/>
              <a:gd name="connsiteX4" fmla="*/ 2296048 w 2547257"/>
              <a:gd name="connsiteY4" fmla="*/ 0 h 2326194"/>
              <a:gd name="connsiteX5" fmla="*/ 2547257 w 2547257"/>
              <a:gd name="connsiteY5" fmla="*/ 713433 h 2326194"/>
              <a:gd name="connsiteX6" fmla="*/ 2090057 w 2547257"/>
              <a:gd name="connsiteY6" fmla="*/ 914400 h 2326194"/>
              <a:gd name="connsiteX7" fmla="*/ 1507252 w 2547257"/>
              <a:gd name="connsiteY7" fmla="*/ 1291213 h 2326194"/>
              <a:gd name="connsiteX8" fmla="*/ 1029956 w 2547257"/>
              <a:gd name="connsiteY8" fmla="*/ 1778559 h 2326194"/>
              <a:gd name="connsiteX9" fmla="*/ 648118 w 2547257"/>
              <a:gd name="connsiteY9" fmla="*/ 2326194 h 2326194"/>
              <a:gd name="connsiteX10" fmla="*/ 0 w 2547257"/>
              <a:gd name="connsiteY10" fmla="*/ 1944356 h 232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7257" h="2326194">
                <a:moveTo>
                  <a:pt x="0" y="1944356"/>
                </a:moveTo>
                <a:lnTo>
                  <a:pt x="427055" y="1321359"/>
                </a:lnTo>
                <a:lnTo>
                  <a:pt x="1019907" y="703385"/>
                </a:lnTo>
                <a:lnTo>
                  <a:pt x="1738364" y="246185"/>
                </a:lnTo>
                <a:lnTo>
                  <a:pt x="2296048" y="0"/>
                </a:lnTo>
                <a:lnTo>
                  <a:pt x="2547257" y="713433"/>
                </a:lnTo>
                <a:lnTo>
                  <a:pt x="2090057" y="914400"/>
                </a:lnTo>
                <a:lnTo>
                  <a:pt x="1507252" y="1291213"/>
                </a:lnTo>
                <a:lnTo>
                  <a:pt x="1029956" y="1778559"/>
                </a:lnTo>
                <a:lnTo>
                  <a:pt x="648118" y="2326194"/>
                </a:lnTo>
                <a:lnTo>
                  <a:pt x="0" y="1944356"/>
                </a:lnTo>
                <a:close/>
              </a:path>
            </a:pathLst>
          </a:custGeom>
          <a:solidFill>
            <a:srgbClr val="FFFF00">
              <a:alpha val="60000"/>
            </a:srgbClr>
          </a:solidFill>
          <a:ln w="635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57" name="Freeform 56"/>
          <p:cNvSpPr/>
          <p:nvPr/>
        </p:nvSpPr>
        <p:spPr>
          <a:xfrm>
            <a:off x="3556399" y="3150876"/>
            <a:ext cx="1324229" cy="800280"/>
          </a:xfrm>
          <a:custGeom>
            <a:avLst/>
            <a:gdLst>
              <a:gd name="connsiteX0" fmla="*/ 0 w 1853921"/>
              <a:gd name="connsiteY0" fmla="*/ 1115367 h 1120392"/>
              <a:gd name="connsiteX1" fmla="*/ 261257 w 1853921"/>
              <a:gd name="connsiteY1" fmla="*/ 813917 h 1120392"/>
              <a:gd name="connsiteX2" fmla="*/ 617974 w 1853921"/>
              <a:gd name="connsiteY2" fmla="*/ 452176 h 1120392"/>
              <a:gd name="connsiteX3" fmla="*/ 1065126 w 1853921"/>
              <a:gd name="connsiteY3" fmla="*/ 160774 h 1120392"/>
              <a:gd name="connsiteX4" fmla="*/ 1451987 w 1853921"/>
              <a:gd name="connsiteY4" fmla="*/ 0 h 1120392"/>
              <a:gd name="connsiteX5" fmla="*/ 1853921 w 1853921"/>
              <a:gd name="connsiteY5" fmla="*/ 1120392 h 1120392"/>
              <a:gd name="connsiteX6" fmla="*/ 0 w 1853921"/>
              <a:gd name="connsiteY6" fmla="*/ 1115367 h 11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3921" h="1120392">
                <a:moveTo>
                  <a:pt x="0" y="1115367"/>
                </a:moveTo>
                <a:lnTo>
                  <a:pt x="261257" y="813917"/>
                </a:lnTo>
                <a:lnTo>
                  <a:pt x="617974" y="452176"/>
                </a:lnTo>
                <a:lnTo>
                  <a:pt x="1065126" y="160774"/>
                </a:lnTo>
                <a:lnTo>
                  <a:pt x="1451987" y="0"/>
                </a:lnTo>
                <a:lnTo>
                  <a:pt x="1853921" y="1120392"/>
                </a:lnTo>
                <a:lnTo>
                  <a:pt x="0" y="1115367"/>
                </a:lnTo>
                <a:close/>
              </a:path>
            </a:pathLst>
          </a:custGeom>
          <a:solidFill>
            <a:schemeClr val="bg2">
              <a:lumMod val="50000"/>
              <a:alpha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62" name="Freeform 61"/>
          <p:cNvSpPr/>
          <p:nvPr/>
        </p:nvSpPr>
        <p:spPr>
          <a:xfrm>
            <a:off x="3050392" y="2637692"/>
            <a:ext cx="1539551" cy="1334996"/>
          </a:xfrm>
          <a:custGeom>
            <a:avLst/>
            <a:gdLst>
              <a:gd name="connsiteX0" fmla="*/ 0 w 2155372"/>
              <a:gd name="connsiteY0" fmla="*/ 1612761 h 1868994"/>
              <a:gd name="connsiteX1" fmla="*/ 376814 w 2155372"/>
              <a:gd name="connsiteY1" fmla="*/ 1075174 h 1868994"/>
              <a:gd name="connsiteX2" fmla="*/ 849086 w 2155372"/>
              <a:gd name="connsiteY2" fmla="*/ 582805 h 1868994"/>
              <a:gd name="connsiteX3" fmla="*/ 1441939 w 2155372"/>
              <a:gd name="connsiteY3" fmla="*/ 205991 h 1868994"/>
              <a:gd name="connsiteX4" fmla="*/ 1904163 w 2155372"/>
              <a:gd name="connsiteY4" fmla="*/ 0 h 1868994"/>
              <a:gd name="connsiteX5" fmla="*/ 2155372 w 2155372"/>
              <a:gd name="connsiteY5" fmla="*/ 718457 h 1868994"/>
              <a:gd name="connsiteX6" fmla="*/ 1778559 w 2155372"/>
              <a:gd name="connsiteY6" fmla="*/ 874207 h 1868994"/>
              <a:gd name="connsiteX7" fmla="*/ 1336431 w 2155372"/>
              <a:gd name="connsiteY7" fmla="*/ 1160585 h 1868994"/>
              <a:gd name="connsiteX8" fmla="*/ 954594 w 2155372"/>
              <a:gd name="connsiteY8" fmla="*/ 1552471 h 1868994"/>
              <a:gd name="connsiteX9" fmla="*/ 708409 w 2155372"/>
              <a:gd name="connsiteY9" fmla="*/ 1833824 h 1868994"/>
              <a:gd name="connsiteX10" fmla="*/ 467249 w 2155372"/>
              <a:gd name="connsiteY10" fmla="*/ 1843873 h 1868994"/>
              <a:gd name="connsiteX11" fmla="*/ 462225 w 2155372"/>
              <a:gd name="connsiteY11" fmla="*/ 1868994 h 1868994"/>
              <a:gd name="connsiteX12" fmla="*/ 0 w 2155372"/>
              <a:gd name="connsiteY12" fmla="*/ 1612761 h 186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5372" h="1868994">
                <a:moveTo>
                  <a:pt x="0" y="1612761"/>
                </a:moveTo>
                <a:lnTo>
                  <a:pt x="376814" y="1075174"/>
                </a:lnTo>
                <a:lnTo>
                  <a:pt x="849086" y="582805"/>
                </a:lnTo>
                <a:lnTo>
                  <a:pt x="1441939" y="205991"/>
                </a:lnTo>
                <a:lnTo>
                  <a:pt x="1904163" y="0"/>
                </a:lnTo>
                <a:lnTo>
                  <a:pt x="2155372" y="718457"/>
                </a:lnTo>
                <a:lnTo>
                  <a:pt x="1778559" y="874207"/>
                </a:lnTo>
                <a:lnTo>
                  <a:pt x="1336431" y="1160585"/>
                </a:lnTo>
                <a:lnTo>
                  <a:pt x="954594" y="1552471"/>
                </a:lnTo>
                <a:lnTo>
                  <a:pt x="708409" y="1833824"/>
                </a:lnTo>
                <a:lnTo>
                  <a:pt x="467249" y="1843873"/>
                </a:lnTo>
                <a:lnTo>
                  <a:pt x="462225" y="1868994"/>
                </a:lnTo>
                <a:lnTo>
                  <a:pt x="0" y="1612761"/>
                </a:lnTo>
                <a:close/>
              </a:path>
            </a:pathLst>
          </a:custGeom>
          <a:solidFill>
            <a:schemeClr val="bg2">
              <a:lumMod val="50000"/>
              <a:alpha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63" name="Freeform 62"/>
          <p:cNvSpPr/>
          <p:nvPr/>
        </p:nvSpPr>
        <p:spPr>
          <a:xfrm>
            <a:off x="3044214" y="2629610"/>
            <a:ext cx="1363081" cy="1164298"/>
          </a:xfrm>
          <a:custGeom>
            <a:avLst/>
            <a:gdLst>
              <a:gd name="connsiteX0" fmla="*/ 0 w 1908313"/>
              <a:gd name="connsiteY0" fmla="*/ 1630017 h 1630017"/>
              <a:gd name="connsiteX1" fmla="*/ 373711 w 1908313"/>
              <a:gd name="connsiteY1" fmla="*/ 1097280 h 1630017"/>
              <a:gd name="connsiteX2" fmla="*/ 866692 w 1908313"/>
              <a:gd name="connsiteY2" fmla="*/ 588396 h 1630017"/>
              <a:gd name="connsiteX3" fmla="*/ 1423284 w 1908313"/>
              <a:gd name="connsiteY3" fmla="*/ 230588 h 1630017"/>
              <a:gd name="connsiteX4" fmla="*/ 1908313 w 1908313"/>
              <a:gd name="connsiteY4" fmla="*/ 0 h 163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313" h="1630017">
                <a:moveTo>
                  <a:pt x="0" y="1630017"/>
                </a:moveTo>
                <a:lnTo>
                  <a:pt x="373711" y="1097280"/>
                </a:lnTo>
                <a:lnTo>
                  <a:pt x="866692" y="588396"/>
                </a:lnTo>
                <a:lnTo>
                  <a:pt x="1423284" y="230588"/>
                </a:lnTo>
                <a:lnTo>
                  <a:pt x="1908313" y="0"/>
                </a:ln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85" name="TextBox 84"/>
          <p:cNvSpPr txBox="1"/>
          <p:nvPr/>
        </p:nvSpPr>
        <p:spPr>
          <a:xfrm>
            <a:off x="3348761" y="2836907"/>
            <a:ext cx="308606" cy="175872"/>
          </a:xfrm>
          <a:prstGeom prst="rect">
            <a:avLst/>
          </a:prstGeom>
          <a:solidFill>
            <a:schemeClr val="bg1"/>
          </a:solidFill>
          <a:ln w="3175">
            <a:solidFill>
              <a:schemeClr val="tx1"/>
            </a:solidFill>
          </a:ln>
        </p:spPr>
        <p:txBody>
          <a:bodyPr wrap="square" lIns="65306" tIns="32653" rIns="65306" bIns="32653" rtlCol="0">
            <a:spAutoFit/>
          </a:bodyPr>
          <a:lstStyle/>
          <a:p>
            <a:pPr algn="ctr" defTabSz="914400"/>
            <a:r>
              <a:rPr lang="sv-SE" sz="700" dirty="0">
                <a:solidFill>
                  <a:prstClr val="black"/>
                </a:solidFill>
                <a:latin typeface="Calibri"/>
              </a:rPr>
              <a:t>E02</a:t>
            </a:r>
            <a:endParaRPr lang="en-GB" sz="700" dirty="0">
              <a:solidFill>
                <a:prstClr val="black"/>
              </a:solidFill>
              <a:latin typeface="Calibri"/>
            </a:endParaRPr>
          </a:p>
        </p:txBody>
      </p:sp>
      <p:sp>
        <p:nvSpPr>
          <p:cNvPr id="86" name="TextBox 85"/>
          <p:cNvSpPr txBox="1"/>
          <p:nvPr/>
        </p:nvSpPr>
        <p:spPr>
          <a:xfrm>
            <a:off x="1543072" y="2249757"/>
            <a:ext cx="308606" cy="189054"/>
          </a:xfrm>
          <a:prstGeom prst="rect">
            <a:avLst/>
          </a:prstGeom>
          <a:solidFill>
            <a:schemeClr val="accent4">
              <a:lumMod val="75000"/>
            </a:schemeClr>
          </a:solidFill>
          <a:ln w="3175">
            <a:solidFill>
              <a:schemeClr val="tx1"/>
            </a:solidFill>
          </a:ln>
        </p:spPr>
        <p:txBody>
          <a:bodyPr wrap="square" lIns="65306" tIns="32653" rIns="65306" bIns="32653" rtlCol="0">
            <a:spAutoFit/>
          </a:bodyPr>
          <a:lstStyle>
            <a:defPPr>
              <a:defRPr lang="sv-SE"/>
            </a:defPPr>
            <a:lvl1pPr algn="ctr">
              <a:defRPr sz="800" b="1">
                <a:solidFill>
                  <a:schemeClr val="bg1"/>
                </a:solidFill>
              </a:defRPr>
            </a:lvl1pPr>
          </a:lstStyle>
          <a:p>
            <a:pPr defTabSz="914400"/>
            <a:r>
              <a:rPr lang="sv-SE" dirty="0">
                <a:solidFill>
                  <a:prstClr val="white"/>
                </a:solidFill>
                <a:latin typeface="Calibri"/>
              </a:rPr>
              <a:t>E03</a:t>
            </a:r>
            <a:endParaRPr lang="en-GB" dirty="0">
              <a:solidFill>
                <a:prstClr val="white"/>
              </a:solidFill>
              <a:latin typeface="Calibri"/>
            </a:endParaRPr>
          </a:p>
        </p:txBody>
      </p:sp>
      <p:sp>
        <p:nvSpPr>
          <p:cNvPr id="87" name="TextBox 86"/>
          <p:cNvSpPr txBox="1"/>
          <p:nvPr/>
        </p:nvSpPr>
        <p:spPr>
          <a:xfrm>
            <a:off x="2704301" y="1323940"/>
            <a:ext cx="308606" cy="189054"/>
          </a:xfrm>
          <a:prstGeom prst="rect">
            <a:avLst/>
          </a:prstGeom>
          <a:solidFill>
            <a:schemeClr val="accent4">
              <a:lumMod val="75000"/>
            </a:schemeClr>
          </a:solidFill>
          <a:ln w="3175">
            <a:solidFill>
              <a:schemeClr val="tx1"/>
            </a:solidFill>
          </a:ln>
        </p:spPr>
        <p:txBody>
          <a:bodyPr wrap="square" lIns="65306" tIns="32653" rIns="65306" bIns="32653" rtlCol="0">
            <a:spAutoFit/>
          </a:bodyPr>
          <a:lstStyle>
            <a:defPPr>
              <a:defRPr lang="sv-SE"/>
            </a:defPPr>
            <a:lvl1pPr algn="ctr">
              <a:defRPr sz="800" b="1">
                <a:solidFill>
                  <a:schemeClr val="bg1"/>
                </a:solidFill>
              </a:defRPr>
            </a:lvl1pPr>
          </a:lstStyle>
          <a:p>
            <a:pPr defTabSz="914400"/>
            <a:r>
              <a:rPr lang="sv-SE" dirty="0">
                <a:solidFill>
                  <a:prstClr val="white"/>
                </a:solidFill>
                <a:latin typeface="Calibri"/>
              </a:rPr>
              <a:t>E04</a:t>
            </a:r>
            <a:endParaRPr lang="en-GB" dirty="0">
              <a:solidFill>
                <a:prstClr val="white"/>
              </a:solidFill>
              <a:latin typeface="Calibri"/>
            </a:endParaRPr>
          </a:p>
        </p:txBody>
      </p:sp>
      <p:sp>
        <p:nvSpPr>
          <p:cNvPr id="88" name="TextBox 87"/>
          <p:cNvSpPr txBox="1"/>
          <p:nvPr/>
        </p:nvSpPr>
        <p:spPr>
          <a:xfrm>
            <a:off x="3782202" y="716292"/>
            <a:ext cx="276336" cy="312165"/>
          </a:xfrm>
          <a:prstGeom prst="rect">
            <a:avLst/>
          </a:prstGeom>
          <a:solidFill>
            <a:schemeClr val="accent4">
              <a:lumMod val="75000"/>
            </a:schemeClr>
          </a:solidFill>
          <a:ln w="3175">
            <a:solidFill>
              <a:schemeClr val="tx1"/>
            </a:solidFill>
          </a:ln>
        </p:spPr>
        <p:txBody>
          <a:bodyPr wrap="square" lIns="65306" tIns="32653" rIns="65306" bIns="32653" rtlCol="0">
            <a:spAutoFit/>
          </a:bodyPr>
          <a:lstStyle>
            <a:defPPr>
              <a:defRPr lang="sv-SE"/>
            </a:defPPr>
            <a:lvl1pPr algn="ctr">
              <a:defRPr sz="800" b="1">
                <a:solidFill>
                  <a:schemeClr val="bg1"/>
                </a:solidFill>
              </a:defRPr>
            </a:lvl1pPr>
          </a:lstStyle>
          <a:p>
            <a:pPr defTabSz="914400"/>
            <a:r>
              <a:rPr lang="sv-SE" dirty="0">
                <a:solidFill>
                  <a:prstClr val="white"/>
                </a:solidFill>
                <a:latin typeface="Calibri"/>
              </a:rPr>
              <a:t>E05</a:t>
            </a:r>
            <a:endParaRPr lang="en-GB" dirty="0">
              <a:solidFill>
                <a:prstClr val="white"/>
              </a:solidFill>
              <a:latin typeface="Calibri"/>
            </a:endParaRPr>
          </a:p>
        </p:txBody>
      </p:sp>
      <p:sp>
        <p:nvSpPr>
          <p:cNvPr id="89" name="TextBox 88"/>
          <p:cNvSpPr txBox="1"/>
          <p:nvPr/>
        </p:nvSpPr>
        <p:spPr>
          <a:xfrm>
            <a:off x="2803063" y="1836487"/>
            <a:ext cx="308606" cy="175872"/>
          </a:xfrm>
          <a:prstGeom prst="rect">
            <a:avLst/>
          </a:prstGeom>
          <a:solidFill>
            <a:schemeClr val="bg1"/>
          </a:solidFill>
          <a:ln w="3175">
            <a:solidFill>
              <a:schemeClr val="tx1"/>
            </a:solidFill>
          </a:ln>
        </p:spPr>
        <p:txBody>
          <a:bodyPr wrap="square" lIns="65306" tIns="32653" rIns="65306" bIns="32653" rtlCol="0">
            <a:spAutoFit/>
          </a:bodyPr>
          <a:lstStyle/>
          <a:p>
            <a:pPr algn="ctr" defTabSz="914400"/>
            <a:r>
              <a:rPr lang="sv-SE" sz="700" dirty="0">
                <a:solidFill>
                  <a:prstClr val="black"/>
                </a:solidFill>
                <a:latin typeface="Calibri"/>
              </a:rPr>
              <a:t>E01</a:t>
            </a:r>
            <a:endParaRPr lang="en-GB" sz="700" dirty="0">
              <a:solidFill>
                <a:prstClr val="black"/>
              </a:solidFill>
              <a:latin typeface="Calibri"/>
            </a:endParaRPr>
          </a:p>
        </p:txBody>
      </p:sp>
      <p:sp>
        <p:nvSpPr>
          <p:cNvPr id="90" name="TextBox 89"/>
          <p:cNvSpPr txBox="1"/>
          <p:nvPr/>
        </p:nvSpPr>
        <p:spPr>
          <a:xfrm>
            <a:off x="5789429" y="3775650"/>
            <a:ext cx="276336" cy="158277"/>
          </a:xfrm>
          <a:prstGeom prst="rect">
            <a:avLst/>
          </a:prstGeom>
          <a:solidFill>
            <a:schemeClr val="accent4">
              <a:lumMod val="75000"/>
            </a:schemeClr>
          </a:solidFill>
          <a:ln w="3175">
            <a:solidFill>
              <a:schemeClr val="tx1"/>
            </a:solidFill>
          </a:ln>
        </p:spPr>
        <p:txBody>
          <a:bodyPr wrap="square" lIns="65306" tIns="32653" rIns="65306" bIns="32653" rtlCol="0">
            <a:spAutoFit/>
          </a:bodyPr>
          <a:lstStyle/>
          <a:p>
            <a:pPr algn="ctr" defTabSz="914400"/>
            <a:r>
              <a:rPr lang="sv-SE" sz="600" b="1" dirty="0">
                <a:solidFill>
                  <a:prstClr val="white"/>
                </a:solidFill>
                <a:latin typeface="Calibri"/>
              </a:rPr>
              <a:t>D05</a:t>
            </a:r>
            <a:endParaRPr lang="en-GB" sz="600" b="1" dirty="0">
              <a:solidFill>
                <a:prstClr val="white"/>
              </a:solidFill>
              <a:latin typeface="Calibri"/>
            </a:endParaRPr>
          </a:p>
        </p:txBody>
      </p:sp>
      <p:sp>
        <p:nvSpPr>
          <p:cNvPr id="91" name="TextBox 90"/>
          <p:cNvSpPr txBox="1"/>
          <p:nvPr/>
        </p:nvSpPr>
        <p:spPr>
          <a:xfrm>
            <a:off x="6819332" y="3864314"/>
            <a:ext cx="276336" cy="158277"/>
          </a:xfrm>
          <a:prstGeom prst="rect">
            <a:avLst/>
          </a:prstGeom>
          <a:solidFill>
            <a:schemeClr val="accent4">
              <a:lumMod val="75000"/>
            </a:schemeClr>
          </a:solidFill>
          <a:ln w="3175">
            <a:solidFill>
              <a:schemeClr val="tx1"/>
            </a:solidFill>
          </a:ln>
        </p:spPr>
        <p:txBody>
          <a:bodyPr wrap="square" lIns="65306" tIns="32653" rIns="65306" bIns="32653" rtlCol="0">
            <a:spAutoFit/>
          </a:bodyPr>
          <a:lstStyle/>
          <a:p>
            <a:pPr algn="ctr" defTabSz="914400"/>
            <a:r>
              <a:rPr lang="sv-SE" sz="600" b="1" dirty="0">
                <a:solidFill>
                  <a:prstClr val="white"/>
                </a:solidFill>
                <a:latin typeface="Calibri"/>
              </a:rPr>
              <a:t>D04</a:t>
            </a:r>
            <a:endParaRPr lang="en-GB" sz="600" b="1" dirty="0">
              <a:solidFill>
                <a:prstClr val="white"/>
              </a:solidFill>
              <a:latin typeface="Calibri"/>
            </a:endParaRPr>
          </a:p>
        </p:txBody>
      </p:sp>
      <p:sp>
        <p:nvSpPr>
          <p:cNvPr id="92" name="TextBox 91"/>
          <p:cNvSpPr txBox="1"/>
          <p:nvPr/>
        </p:nvSpPr>
        <p:spPr>
          <a:xfrm>
            <a:off x="6654518" y="5383503"/>
            <a:ext cx="276336" cy="158277"/>
          </a:xfrm>
          <a:prstGeom prst="rect">
            <a:avLst/>
          </a:prstGeom>
          <a:solidFill>
            <a:schemeClr val="accent4">
              <a:lumMod val="75000"/>
            </a:schemeClr>
          </a:solidFill>
          <a:ln w="3175">
            <a:solidFill>
              <a:schemeClr val="tx1"/>
            </a:solidFill>
          </a:ln>
        </p:spPr>
        <p:txBody>
          <a:bodyPr wrap="square" lIns="65306" tIns="32653" rIns="65306" bIns="32653" rtlCol="0">
            <a:spAutoFit/>
          </a:bodyPr>
          <a:lstStyle/>
          <a:p>
            <a:pPr algn="ctr" defTabSz="914400"/>
            <a:r>
              <a:rPr lang="sv-SE" sz="600" b="1" dirty="0">
                <a:solidFill>
                  <a:prstClr val="white"/>
                </a:solidFill>
                <a:latin typeface="Calibri"/>
              </a:rPr>
              <a:t>D06</a:t>
            </a:r>
            <a:endParaRPr lang="en-GB" sz="600" b="1" dirty="0">
              <a:solidFill>
                <a:prstClr val="white"/>
              </a:solidFill>
              <a:latin typeface="Calibri"/>
            </a:endParaRPr>
          </a:p>
        </p:txBody>
      </p:sp>
      <p:sp>
        <p:nvSpPr>
          <p:cNvPr id="93" name="TextBox 92"/>
          <p:cNvSpPr txBox="1"/>
          <p:nvPr/>
        </p:nvSpPr>
        <p:spPr>
          <a:xfrm>
            <a:off x="5619296" y="6704111"/>
            <a:ext cx="276336" cy="158277"/>
          </a:xfrm>
          <a:prstGeom prst="rect">
            <a:avLst/>
          </a:prstGeom>
          <a:solidFill>
            <a:schemeClr val="accent4">
              <a:lumMod val="75000"/>
            </a:schemeClr>
          </a:solidFill>
          <a:ln w="3175">
            <a:solidFill>
              <a:schemeClr val="tx1"/>
            </a:solidFill>
          </a:ln>
        </p:spPr>
        <p:txBody>
          <a:bodyPr wrap="square" lIns="65306" tIns="32653" rIns="65306" bIns="32653" rtlCol="0">
            <a:spAutoFit/>
          </a:bodyPr>
          <a:lstStyle/>
          <a:p>
            <a:pPr algn="ctr" defTabSz="914400"/>
            <a:r>
              <a:rPr lang="sv-SE" sz="600" b="1" dirty="0">
                <a:solidFill>
                  <a:prstClr val="white"/>
                </a:solidFill>
                <a:latin typeface="Calibri"/>
              </a:rPr>
              <a:t>D07</a:t>
            </a:r>
            <a:endParaRPr lang="en-GB" sz="600" b="1" dirty="0">
              <a:solidFill>
                <a:prstClr val="white"/>
              </a:solidFill>
              <a:latin typeface="Calibri"/>
            </a:endParaRPr>
          </a:p>
        </p:txBody>
      </p:sp>
      <p:sp>
        <p:nvSpPr>
          <p:cNvPr id="94" name="TextBox 93"/>
          <p:cNvSpPr txBox="1"/>
          <p:nvPr/>
        </p:nvSpPr>
        <p:spPr>
          <a:xfrm>
            <a:off x="2901499" y="5385703"/>
            <a:ext cx="276336" cy="158277"/>
          </a:xfrm>
          <a:prstGeom prst="rect">
            <a:avLst/>
          </a:prstGeom>
          <a:solidFill>
            <a:schemeClr val="accent4">
              <a:lumMod val="75000"/>
            </a:schemeClr>
          </a:solidFill>
          <a:ln w="3175">
            <a:solidFill>
              <a:schemeClr val="tx1"/>
            </a:solidFill>
          </a:ln>
        </p:spPr>
        <p:txBody>
          <a:bodyPr wrap="square" lIns="65306" tIns="32653" rIns="65306" bIns="32653" rtlCol="0">
            <a:spAutoFit/>
          </a:bodyPr>
          <a:lstStyle/>
          <a:p>
            <a:pPr algn="ctr" defTabSz="914400"/>
            <a:r>
              <a:rPr lang="sv-SE" sz="600" b="1" dirty="0">
                <a:solidFill>
                  <a:prstClr val="white"/>
                </a:solidFill>
                <a:latin typeface="Calibri"/>
              </a:rPr>
              <a:t>D08</a:t>
            </a:r>
            <a:endParaRPr lang="en-GB" sz="600" b="1" dirty="0">
              <a:solidFill>
                <a:prstClr val="white"/>
              </a:solidFill>
              <a:latin typeface="Calibri"/>
            </a:endParaRPr>
          </a:p>
        </p:txBody>
      </p:sp>
      <p:sp>
        <p:nvSpPr>
          <p:cNvPr id="73" name="Freeform 72"/>
          <p:cNvSpPr/>
          <p:nvPr/>
        </p:nvSpPr>
        <p:spPr>
          <a:xfrm>
            <a:off x="3375985" y="3952787"/>
            <a:ext cx="2947626" cy="670108"/>
          </a:xfrm>
          <a:custGeom>
            <a:avLst/>
            <a:gdLst>
              <a:gd name="connsiteX0" fmla="*/ 0 w 4126676"/>
              <a:gd name="connsiteY0" fmla="*/ 5938 h 938151"/>
              <a:gd name="connsiteX1" fmla="*/ 4126676 w 4126676"/>
              <a:gd name="connsiteY1" fmla="*/ 0 h 938151"/>
              <a:gd name="connsiteX2" fmla="*/ 4126676 w 4126676"/>
              <a:gd name="connsiteY2" fmla="*/ 938151 h 938151"/>
              <a:gd name="connsiteX3" fmla="*/ 979715 w 4126676"/>
              <a:gd name="connsiteY3" fmla="*/ 938151 h 938151"/>
              <a:gd name="connsiteX4" fmla="*/ 979715 w 4126676"/>
              <a:gd name="connsiteY4" fmla="*/ 843148 h 938151"/>
              <a:gd name="connsiteX5" fmla="*/ 5938 w 4126676"/>
              <a:gd name="connsiteY5" fmla="*/ 837211 h 938151"/>
              <a:gd name="connsiteX6" fmla="*/ 0 w 4126676"/>
              <a:gd name="connsiteY6" fmla="*/ 5938 h 93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6676" h="938151">
                <a:moveTo>
                  <a:pt x="0" y="5938"/>
                </a:moveTo>
                <a:lnTo>
                  <a:pt x="4126676" y="0"/>
                </a:lnTo>
                <a:lnTo>
                  <a:pt x="4126676" y="938151"/>
                </a:lnTo>
                <a:lnTo>
                  <a:pt x="979715" y="938151"/>
                </a:lnTo>
                <a:lnTo>
                  <a:pt x="979715" y="843148"/>
                </a:lnTo>
                <a:lnTo>
                  <a:pt x="5938" y="837211"/>
                </a:lnTo>
                <a:cubicBezTo>
                  <a:pt x="3959" y="562099"/>
                  <a:pt x="1979" y="286988"/>
                  <a:pt x="0" y="5938"/>
                </a:cubicBezTo>
                <a:close/>
              </a:path>
            </a:pathLst>
          </a:custGeom>
          <a:solidFill>
            <a:srgbClr val="190AE0">
              <a:alpha val="60000"/>
            </a:srgbClr>
          </a:solidFill>
          <a:ln w="635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96" name="Rectangle 95"/>
          <p:cNvSpPr/>
          <p:nvPr/>
        </p:nvSpPr>
        <p:spPr>
          <a:xfrm>
            <a:off x="4484773" y="5117143"/>
            <a:ext cx="1834596" cy="1182857"/>
          </a:xfrm>
          <a:prstGeom prst="rect">
            <a:avLst/>
          </a:prstGeom>
          <a:solidFill>
            <a:srgbClr val="0094CA">
              <a:alpha val="30000"/>
            </a:srgbClr>
          </a:solidFill>
          <a:ln w="635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12" name="Rectangle 11"/>
          <p:cNvSpPr/>
          <p:nvPr/>
        </p:nvSpPr>
        <p:spPr>
          <a:xfrm>
            <a:off x="4484773" y="5117143"/>
            <a:ext cx="1013044" cy="497193"/>
          </a:xfrm>
          <a:prstGeom prst="rect">
            <a:avLst/>
          </a:prstGeom>
          <a:solidFill>
            <a:srgbClr val="D513AB">
              <a:alpha val="70000"/>
            </a:srgbClr>
          </a:solidFill>
          <a:ln w="635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101" name="Rectangle 100"/>
          <p:cNvSpPr/>
          <p:nvPr/>
        </p:nvSpPr>
        <p:spPr>
          <a:xfrm>
            <a:off x="4464905" y="4144614"/>
            <a:ext cx="1013044" cy="485744"/>
          </a:xfrm>
          <a:prstGeom prst="rect">
            <a:avLst/>
          </a:prstGeom>
          <a:solidFill>
            <a:srgbClr val="D513AB">
              <a:alpha val="70000"/>
            </a:srgbClr>
          </a:solidFill>
          <a:ln w="635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13" name="Rectangle 12"/>
          <p:cNvSpPr/>
          <p:nvPr/>
        </p:nvSpPr>
        <p:spPr>
          <a:xfrm>
            <a:off x="5477950" y="4144614"/>
            <a:ext cx="397815" cy="478281"/>
          </a:xfrm>
          <a:prstGeom prst="rect">
            <a:avLst/>
          </a:prstGeom>
          <a:solidFill>
            <a:srgbClr val="FFC000">
              <a:alpha val="70000"/>
            </a:srgbClr>
          </a:solidFill>
          <a:ln w="635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102" name="Rectangle 101"/>
          <p:cNvSpPr/>
          <p:nvPr/>
        </p:nvSpPr>
        <p:spPr>
          <a:xfrm>
            <a:off x="5497818" y="5117144"/>
            <a:ext cx="397815" cy="497193"/>
          </a:xfrm>
          <a:prstGeom prst="rect">
            <a:avLst/>
          </a:prstGeom>
          <a:solidFill>
            <a:srgbClr val="FFC000">
              <a:alpha val="70000"/>
            </a:srgbClr>
          </a:solidFill>
          <a:ln w="635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grpSp>
        <p:nvGrpSpPr>
          <p:cNvPr id="104" name="Group 103"/>
          <p:cNvGrpSpPr/>
          <p:nvPr/>
        </p:nvGrpSpPr>
        <p:grpSpPr>
          <a:xfrm>
            <a:off x="2979360" y="2422479"/>
            <a:ext cx="310151" cy="492443"/>
            <a:chOff x="363172" y="7817246"/>
            <a:chExt cx="434212" cy="689419"/>
          </a:xfrm>
        </p:grpSpPr>
        <p:sp>
          <p:nvSpPr>
            <p:cNvPr id="105" name="Oval 104"/>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106" name="TextBox 105"/>
            <p:cNvSpPr txBox="1"/>
            <p:nvPr/>
          </p:nvSpPr>
          <p:spPr>
            <a:xfrm>
              <a:off x="363172" y="7817246"/>
              <a:ext cx="434212" cy="689419"/>
            </a:xfrm>
            <a:prstGeom prst="rect">
              <a:avLst/>
            </a:prstGeom>
            <a:noFill/>
          </p:spPr>
          <p:txBody>
            <a:bodyPr wrap="square" rtlCol="0">
              <a:spAutoFit/>
            </a:bodyPr>
            <a:lstStyle/>
            <a:p>
              <a:pPr algn="ctr" defTabSz="914400"/>
              <a:r>
                <a:rPr lang="sv-SE" sz="1300" b="1" dirty="0">
                  <a:solidFill>
                    <a:prstClr val="black"/>
                  </a:solidFill>
                  <a:latin typeface="Calibri"/>
                </a:rPr>
                <a:t>2b</a:t>
              </a:r>
              <a:endParaRPr lang="en-GB" sz="1300" b="1" dirty="0">
                <a:solidFill>
                  <a:prstClr val="black"/>
                </a:solidFill>
                <a:latin typeface="Calibri"/>
              </a:endParaRPr>
            </a:p>
          </p:txBody>
        </p:sp>
      </p:grpSp>
      <p:grpSp>
        <p:nvGrpSpPr>
          <p:cNvPr id="107" name="Group 106"/>
          <p:cNvGrpSpPr/>
          <p:nvPr/>
        </p:nvGrpSpPr>
        <p:grpSpPr>
          <a:xfrm>
            <a:off x="5143297" y="5847550"/>
            <a:ext cx="257143" cy="292388"/>
            <a:chOff x="400278" y="7817246"/>
            <a:chExt cx="360000" cy="409343"/>
          </a:xfrm>
        </p:grpSpPr>
        <p:sp>
          <p:nvSpPr>
            <p:cNvPr id="108" name="Oval 107"/>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109" name="TextBox 108"/>
            <p:cNvSpPr txBox="1"/>
            <p:nvPr/>
          </p:nvSpPr>
          <p:spPr>
            <a:xfrm>
              <a:off x="436262" y="7817246"/>
              <a:ext cx="288032" cy="409343"/>
            </a:xfrm>
            <a:prstGeom prst="rect">
              <a:avLst/>
            </a:prstGeom>
            <a:noFill/>
          </p:spPr>
          <p:txBody>
            <a:bodyPr wrap="square" rtlCol="0">
              <a:spAutoFit/>
            </a:bodyPr>
            <a:lstStyle/>
            <a:p>
              <a:pPr algn="ctr" defTabSz="914400"/>
              <a:r>
                <a:rPr lang="sv-SE" sz="1300" b="1" dirty="0">
                  <a:solidFill>
                    <a:prstClr val="black"/>
                  </a:solidFill>
                  <a:latin typeface="Calibri"/>
                </a:rPr>
                <a:t>7</a:t>
              </a:r>
              <a:endParaRPr lang="en-GB" sz="1300" b="1" dirty="0">
                <a:solidFill>
                  <a:prstClr val="black"/>
                </a:solidFill>
                <a:latin typeface="Calibri"/>
              </a:endParaRPr>
            </a:p>
          </p:txBody>
        </p:sp>
      </p:grpSp>
      <p:grpSp>
        <p:nvGrpSpPr>
          <p:cNvPr id="110" name="Group 109"/>
          <p:cNvGrpSpPr/>
          <p:nvPr/>
        </p:nvGrpSpPr>
        <p:grpSpPr>
          <a:xfrm>
            <a:off x="3796447" y="4076467"/>
            <a:ext cx="257143" cy="292388"/>
            <a:chOff x="400278" y="7817246"/>
            <a:chExt cx="360000" cy="409343"/>
          </a:xfrm>
        </p:grpSpPr>
        <p:sp>
          <p:nvSpPr>
            <p:cNvPr id="111" name="Oval 110"/>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112" name="TextBox 111"/>
            <p:cNvSpPr txBox="1"/>
            <p:nvPr/>
          </p:nvSpPr>
          <p:spPr>
            <a:xfrm>
              <a:off x="436262" y="7817246"/>
              <a:ext cx="288032" cy="409343"/>
            </a:xfrm>
            <a:prstGeom prst="rect">
              <a:avLst/>
            </a:prstGeom>
            <a:noFill/>
          </p:spPr>
          <p:txBody>
            <a:bodyPr wrap="square" rtlCol="0">
              <a:spAutoFit/>
            </a:bodyPr>
            <a:lstStyle/>
            <a:p>
              <a:pPr algn="ctr" defTabSz="914400"/>
              <a:r>
                <a:rPr lang="sv-SE" sz="1300" b="1" dirty="0">
                  <a:solidFill>
                    <a:prstClr val="black"/>
                  </a:solidFill>
                  <a:latin typeface="Calibri"/>
                </a:rPr>
                <a:t>6</a:t>
              </a:r>
              <a:endParaRPr lang="en-GB" sz="1300" b="1" dirty="0">
                <a:solidFill>
                  <a:prstClr val="black"/>
                </a:solidFill>
                <a:latin typeface="Calibri"/>
              </a:endParaRPr>
            </a:p>
          </p:txBody>
        </p:sp>
      </p:grpSp>
      <p:grpSp>
        <p:nvGrpSpPr>
          <p:cNvPr id="113" name="Group 112"/>
          <p:cNvGrpSpPr/>
          <p:nvPr/>
        </p:nvGrpSpPr>
        <p:grpSpPr>
          <a:xfrm>
            <a:off x="3925018" y="3340798"/>
            <a:ext cx="257143" cy="292388"/>
            <a:chOff x="400278" y="7817246"/>
            <a:chExt cx="360000" cy="409343"/>
          </a:xfrm>
        </p:grpSpPr>
        <p:sp>
          <p:nvSpPr>
            <p:cNvPr id="114" name="Oval 113"/>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115" name="TextBox 114"/>
            <p:cNvSpPr txBox="1"/>
            <p:nvPr/>
          </p:nvSpPr>
          <p:spPr>
            <a:xfrm>
              <a:off x="436262" y="7817246"/>
              <a:ext cx="288032" cy="409343"/>
            </a:xfrm>
            <a:prstGeom prst="rect">
              <a:avLst/>
            </a:prstGeom>
            <a:noFill/>
          </p:spPr>
          <p:txBody>
            <a:bodyPr wrap="square" rtlCol="0">
              <a:spAutoFit/>
            </a:bodyPr>
            <a:lstStyle/>
            <a:p>
              <a:pPr algn="ctr" defTabSz="914400"/>
              <a:r>
                <a:rPr lang="sv-SE" sz="1300" b="1" dirty="0">
                  <a:solidFill>
                    <a:prstClr val="black"/>
                  </a:solidFill>
                  <a:latin typeface="Calibri"/>
                </a:rPr>
                <a:t>5</a:t>
              </a:r>
              <a:endParaRPr lang="en-GB" sz="1300" b="1" dirty="0">
                <a:solidFill>
                  <a:prstClr val="black"/>
                </a:solidFill>
                <a:latin typeface="Calibri"/>
              </a:endParaRPr>
            </a:p>
          </p:txBody>
        </p:sp>
      </p:grpSp>
      <p:grpSp>
        <p:nvGrpSpPr>
          <p:cNvPr id="116" name="Group 115"/>
          <p:cNvGrpSpPr/>
          <p:nvPr/>
        </p:nvGrpSpPr>
        <p:grpSpPr>
          <a:xfrm>
            <a:off x="4922047" y="5251592"/>
            <a:ext cx="257143" cy="292388"/>
            <a:chOff x="400278" y="7817246"/>
            <a:chExt cx="360000" cy="409343"/>
          </a:xfrm>
        </p:grpSpPr>
        <p:sp>
          <p:nvSpPr>
            <p:cNvPr id="117" name="Oval 116"/>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118" name="TextBox 117"/>
            <p:cNvSpPr txBox="1"/>
            <p:nvPr/>
          </p:nvSpPr>
          <p:spPr>
            <a:xfrm>
              <a:off x="436262" y="7817246"/>
              <a:ext cx="288032" cy="409343"/>
            </a:xfrm>
            <a:prstGeom prst="rect">
              <a:avLst/>
            </a:prstGeom>
            <a:noFill/>
          </p:spPr>
          <p:txBody>
            <a:bodyPr wrap="square" rtlCol="0">
              <a:spAutoFit/>
            </a:bodyPr>
            <a:lstStyle/>
            <a:p>
              <a:pPr algn="ctr" defTabSz="914400"/>
              <a:r>
                <a:rPr lang="sv-SE" sz="1300" b="1" dirty="0">
                  <a:solidFill>
                    <a:prstClr val="black"/>
                  </a:solidFill>
                  <a:latin typeface="Calibri"/>
                </a:rPr>
                <a:t>4</a:t>
              </a:r>
              <a:endParaRPr lang="en-GB" sz="1300" b="1" dirty="0">
                <a:solidFill>
                  <a:prstClr val="black"/>
                </a:solidFill>
                <a:latin typeface="Calibri"/>
              </a:endParaRPr>
            </a:p>
          </p:txBody>
        </p:sp>
      </p:grpSp>
      <p:grpSp>
        <p:nvGrpSpPr>
          <p:cNvPr id="119" name="Group 118"/>
          <p:cNvGrpSpPr/>
          <p:nvPr/>
        </p:nvGrpSpPr>
        <p:grpSpPr>
          <a:xfrm>
            <a:off x="4886154" y="4287834"/>
            <a:ext cx="257143" cy="292388"/>
            <a:chOff x="400278" y="7817246"/>
            <a:chExt cx="360000" cy="409343"/>
          </a:xfrm>
        </p:grpSpPr>
        <p:sp>
          <p:nvSpPr>
            <p:cNvPr id="120" name="Oval 119"/>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121" name="TextBox 120"/>
            <p:cNvSpPr txBox="1"/>
            <p:nvPr/>
          </p:nvSpPr>
          <p:spPr>
            <a:xfrm>
              <a:off x="436262" y="7817246"/>
              <a:ext cx="288032" cy="409343"/>
            </a:xfrm>
            <a:prstGeom prst="rect">
              <a:avLst/>
            </a:prstGeom>
            <a:noFill/>
          </p:spPr>
          <p:txBody>
            <a:bodyPr wrap="square" rtlCol="0">
              <a:spAutoFit/>
            </a:bodyPr>
            <a:lstStyle/>
            <a:p>
              <a:pPr algn="ctr" defTabSz="914400"/>
              <a:r>
                <a:rPr lang="sv-SE" sz="1300" b="1" dirty="0">
                  <a:solidFill>
                    <a:prstClr val="black"/>
                  </a:solidFill>
                  <a:latin typeface="Calibri"/>
                </a:rPr>
                <a:t>3</a:t>
              </a:r>
              <a:endParaRPr lang="en-GB" sz="1300" b="1" dirty="0">
                <a:solidFill>
                  <a:prstClr val="black"/>
                </a:solidFill>
                <a:latin typeface="Calibri"/>
              </a:endParaRPr>
            </a:p>
          </p:txBody>
        </p:sp>
      </p:grpSp>
      <p:sp>
        <p:nvSpPr>
          <p:cNvPr id="18" name="Freeform 17"/>
          <p:cNvSpPr/>
          <p:nvPr/>
        </p:nvSpPr>
        <p:spPr>
          <a:xfrm>
            <a:off x="1579695" y="1025283"/>
            <a:ext cx="2658139" cy="2293595"/>
          </a:xfrm>
          <a:custGeom>
            <a:avLst/>
            <a:gdLst>
              <a:gd name="connsiteX0" fmla="*/ 669851 w 3721395"/>
              <a:gd name="connsiteY0" fmla="*/ 3211033 h 3211033"/>
              <a:gd name="connsiteX1" fmla="*/ 925033 w 3721395"/>
              <a:gd name="connsiteY1" fmla="*/ 2732568 h 3211033"/>
              <a:gd name="connsiteX2" fmla="*/ 1190847 w 3721395"/>
              <a:gd name="connsiteY2" fmla="*/ 2360428 h 3211033"/>
              <a:gd name="connsiteX3" fmla="*/ 1552354 w 3721395"/>
              <a:gd name="connsiteY3" fmla="*/ 1956391 h 3211033"/>
              <a:gd name="connsiteX4" fmla="*/ 1967023 w 3721395"/>
              <a:gd name="connsiteY4" fmla="*/ 1605517 h 3211033"/>
              <a:gd name="connsiteX5" fmla="*/ 2413591 w 3721395"/>
              <a:gd name="connsiteY5" fmla="*/ 1265275 h 3211033"/>
              <a:gd name="connsiteX6" fmla="*/ 2892056 w 3721395"/>
              <a:gd name="connsiteY6" fmla="*/ 1020726 h 3211033"/>
              <a:gd name="connsiteX7" fmla="*/ 3455581 w 3721395"/>
              <a:gd name="connsiteY7" fmla="*/ 786810 h 3211033"/>
              <a:gd name="connsiteX8" fmla="*/ 3721395 w 3721395"/>
              <a:gd name="connsiteY8" fmla="*/ 712382 h 3211033"/>
              <a:gd name="connsiteX9" fmla="*/ 3540642 w 3721395"/>
              <a:gd name="connsiteY9" fmla="*/ 0 h 3211033"/>
              <a:gd name="connsiteX10" fmla="*/ 2977116 w 3721395"/>
              <a:gd name="connsiteY10" fmla="*/ 170121 h 3211033"/>
              <a:gd name="connsiteX11" fmla="*/ 2339163 w 3721395"/>
              <a:gd name="connsiteY11" fmla="*/ 467833 h 3211033"/>
              <a:gd name="connsiteX12" fmla="*/ 1828800 w 3721395"/>
              <a:gd name="connsiteY12" fmla="*/ 776177 h 3211033"/>
              <a:gd name="connsiteX13" fmla="*/ 1318437 w 3721395"/>
              <a:gd name="connsiteY13" fmla="*/ 1169582 h 3211033"/>
              <a:gd name="connsiteX14" fmla="*/ 935665 w 3721395"/>
              <a:gd name="connsiteY14" fmla="*/ 1552354 h 3211033"/>
              <a:gd name="connsiteX15" fmla="*/ 584791 w 3721395"/>
              <a:gd name="connsiteY15" fmla="*/ 1977656 h 3211033"/>
              <a:gd name="connsiteX16" fmla="*/ 255181 w 3721395"/>
              <a:gd name="connsiteY16" fmla="*/ 2424224 h 3211033"/>
              <a:gd name="connsiteX17" fmla="*/ 0 w 3721395"/>
              <a:gd name="connsiteY17" fmla="*/ 2913321 h 3211033"/>
              <a:gd name="connsiteX18" fmla="*/ 669851 w 3721395"/>
              <a:gd name="connsiteY18" fmla="*/ 3211033 h 321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21395" h="3211033">
                <a:moveTo>
                  <a:pt x="669851" y="3211033"/>
                </a:moveTo>
                <a:lnTo>
                  <a:pt x="925033" y="2732568"/>
                </a:lnTo>
                <a:lnTo>
                  <a:pt x="1190847" y="2360428"/>
                </a:lnTo>
                <a:lnTo>
                  <a:pt x="1552354" y="1956391"/>
                </a:lnTo>
                <a:lnTo>
                  <a:pt x="1967023" y="1605517"/>
                </a:lnTo>
                <a:lnTo>
                  <a:pt x="2413591" y="1265275"/>
                </a:lnTo>
                <a:lnTo>
                  <a:pt x="2892056" y="1020726"/>
                </a:lnTo>
                <a:lnTo>
                  <a:pt x="3455581" y="786810"/>
                </a:lnTo>
                <a:lnTo>
                  <a:pt x="3721395" y="712382"/>
                </a:lnTo>
                <a:lnTo>
                  <a:pt x="3540642" y="0"/>
                </a:lnTo>
                <a:lnTo>
                  <a:pt x="2977116" y="170121"/>
                </a:lnTo>
                <a:lnTo>
                  <a:pt x="2339163" y="467833"/>
                </a:lnTo>
                <a:lnTo>
                  <a:pt x="1828800" y="776177"/>
                </a:lnTo>
                <a:lnTo>
                  <a:pt x="1318437" y="1169582"/>
                </a:lnTo>
                <a:lnTo>
                  <a:pt x="935665" y="1552354"/>
                </a:lnTo>
                <a:lnTo>
                  <a:pt x="584791" y="1977656"/>
                </a:lnTo>
                <a:lnTo>
                  <a:pt x="255181" y="2424224"/>
                </a:lnTo>
                <a:lnTo>
                  <a:pt x="0" y="2913321"/>
                </a:lnTo>
                <a:lnTo>
                  <a:pt x="669851" y="3211033"/>
                </a:lnTo>
                <a:close/>
              </a:path>
            </a:pathLst>
          </a:custGeom>
          <a:noFill/>
          <a:ln w="38100">
            <a:solidFill>
              <a:srgbClr val="190AE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grpSp>
        <p:nvGrpSpPr>
          <p:cNvPr id="122" name="Group 121"/>
          <p:cNvGrpSpPr/>
          <p:nvPr/>
        </p:nvGrpSpPr>
        <p:grpSpPr>
          <a:xfrm>
            <a:off x="2394150" y="2040176"/>
            <a:ext cx="310151" cy="492443"/>
            <a:chOff x="363172" y="7817246"/>
            <a:chExt cx="434212" cy="689419"/>
          </a:xfrm>
        </p:grpSpPr>
        <p:sp>
          <p:nvSpPr>
            <p:cNvPr id="123" name="Oval 122"/>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124" name="TextBox 123"/>
            <p:cNvSpPr txBox="1"/>
            <p:nvPr/>
          </p:nvSpPr>
          <p:spPr>
            <a:xfrm>
              <a:off x="363172" y="7817246"/>
              <a:ext cx="434212" cy="689419"/>
            </a:xfrm>
            <a:prstGeom prst="rect">
              <a:avLst/>
            </a:prstGeom>
            <a:noFill/>
          </p:spPr>
          <p:txBody>
            <a:bodyPr wrap="square" rtlCol="0">
              <a:spAutoFit/>
            </a:bodyPr>
            <a:lstStyle/>
            <a:p>
              <a:pPr algn="ctr" defTabSz="914400"/>
              <a:r>
                <a:rPr lang="sv-SE" sz="1300" b="1" dirty="0">
                  <a:solidFill>
                    <a:prstClr val="black"/>
                  </a:solidFill>
                  <a:latin typeface="Calibri"/>
                </a:rPr>
                <a:t>2a</a:t>
              </a:r>
              <a:endParaRPr lang="en-GB" sz="1300" b="1" dirty="0">
                <a:solidFill>
                  <a:prstClr val="black"/>
                </a:solidFill>
                <a:latin typeface="Calibri"/>
              </a:endParaRPr>
            </a:p>
          </p:txBody>
        </p:sp>
      </p:grpSp>
      <p:sp>
        <p:nvSpPr>
          <p:cNvPr id="19" name="Freeform 18"/>
          <p:cNvSpPr/>
          <p:nvPr/>
        </p:nvSpPr>
        <p:spPr>
          <a:xfrm>
            <a:off x="4063869" y="742279"/>
            <a:ext cx="3979614" cy="3004748"/>
          </a:xfrm>
          <a:custGeom>
            <a:avLst/>
            <a:gdLst>
              <a:gd name="connsiteX0" fmla="*/ 0 w 5571460"/>
              <a:gd name="connsiteY0" fmla="*/ 42530 h 4136065"/>
              <a:gd name="connsiteX1" fmla="*/ 1265274 w 5571460"/>
              <a:gd name="connsiteY1" fmla="*/ 4136065 h 4136065"/>
              <a:gd name="connsiteX2" fmla="*/ 5571460 w 5571460"/>
              <a:gd name="connsiteY2" fmla="*/ 4136065 h 4136065"/>
              <a:gd name="connsiteX3" fmla="*/ 5550195 w 5571460"/>
              <a:gd name="connsiteY3" fmla="*/ 0 h 4136065"/>
              <a:gd name="connsiteX4" fmla="*/ 0 w 5571460"/>
              <a:gd name="connsiteY4" fmla="*/ 42530 h 4136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1460" h="4136065">
                <a:moveTo>
                  <a:pt x="0" y="42530"/>
                </a:moveTo>
                <a:lnTo>
                  <a:pt x="1265274" y="4136065"/>
                </a:lnTo>
                <a:lnTo>
                  <a:pt x="5571460" y="4136065"/>
                </a:lnTo>
                <a:lnTo>
                  <a:pt x="5550195" y="0"/>
                </a:lnTo>
                <a:lnTo>
                  <a:pt x="0" y="42530"/>
                </a:ln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203" name="Rectangle 202"/>
          <p:cNvSpPr/>
          <p:nvPr/>
        </p:nvSpPr>
        <p:spPr>
          <a:xfrm>
            <a:off x="5338494" y="973038"/>
            <a:ext cx="411474" cy="257171"/>
          </a:xfrm>
          <a:prstGeom prst="rect">
            <a:avLst/>
          </a:prstGeom>
          <a:solidFill>
            <a:srgbClr val="FFFF00"/>
          </a:solidFill>
          <a:ln w="31750">
            <a:solidFill>
              <a:srgbClr val="411BC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204" name="Rectangle 203"/>
          <p:cNvSpPr/>
          <p:nvPr/>
        </p:nvSpPr>
        <p:spPr>
          <a:xfrm>
            <a:off x="5332779" y="1668602"/>
            <a:ext cx="411474" cy="257171"/>
          </a:xfrm>
          <a:prstGeom prst="rect">
            <a:avLst/>
          </a:prstGeom>
          <a:solidFill>
            <a:srgbClr val="D513AB"/>
          </a:solidFill>
          <a:ln w="635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205" name="TextBox 204"/>
          <p:cNvSpPr txBox="1"/>
          <p:nvPr/>
        </p:nvSpPr>
        <p:spPr>
          <a:xfrm>
            <a:off x="5782032" y="980712"/>
            <a:ext cx="2651986" cy="219841"/>
          </a:xfrm>
          <a:prstGeom prst="rect">
            <a:avLst/>
          </a:prstGeom>
          <a:noFill/>
        </p:spPr>
        <p:txBody>
          <a:bodyPr wrap="square" lIns="65306" tIns="32653" rIns="65306" bIns="32653" rtlCol="0">
            <a:spAutoFit/>
          </a:bodyPr>
          <a:lstStyle/>
          <a:p>
            <a:pPr defTabSz="914400"/>
            <a:r>
              <a:rPr lang="sv-SE" sz="1000" b="1" dirty="0">
                <a:solidFill>
                  <a:srgbClr val="FF0000"/>
                </a:solidFill>
                <a:latin typeface="Calibri"/>
              </a:rPr>
              <a:t>E01 – Full Access 27-Apr-19 (</a:t>
            </a:r>
            <a:r>
              <a:rPr lang="sv-SE" sz="1000" b="1" dirty="0" err="1">
                <a:solidFill>
                  <a:srgbClr val="FF0000"/>
                </a:solidFill>
                <a:latin typeface="Calibri"/>
              </a:rPr>
              <a:t>Level</a:t>
            </a:r>
            <a:r>
              <a:rPr lang="sv-SE" sz="1000" b="1" dirty="0">
                <a:solidFill>
                  <a:srgbClr val="FF0000"/>
                </a:solidFill>
                <a:latin typeface="Calibri"/>
              </a:rPr>
              <a:t> 1 MS)</a:t>
            </a:r>
            <a:endParaRPr lang="en-GB" sz="1000" b="1" dirty="0">
              <a:solidFill>
                <a:srgbClr val="FF0000"/>
              </a:solidFill>
              <a:latin typeface="Calibri"/>
            </a:endParaRPr>
          </a:p>
        </p:txBody>
      </p:sp>
      <p:sp>
        <p:nvSpPr>
          <p:cNvPr id="206" name="Rectangle 205"/>
          <p:cNvSpPr/>
          <p:nvPr/>
        </p:nvSpPr>
        <p:spPr>
          <a:xfrm>
            <a:off x="5338494" y="1308662"/>
            <a:ext cx="411474" cy="257171"/>
          </a:xfrm>
          <a:prstGeom prst="rect">
            <a:avLst/>
          </a:prstGeom>
          <a:solidFill>
            <a:srgbClr val="FFFF00"/>
          </a:solidFill>
          <a:ln w="635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grpSp>
        <p:nvGrpSpPr>
          <p:cNvPr id="207" name="Group 206"/>
          <p:cNvGrpSpPr/>
          <p:nvPr/>
        </p:nvGrpSpPr>
        <p:grpSpPr>
          <a:xfrm>
            <a:off x="5028343" y="958728"/>
            <a:ext cx="310151" cy="492443"/>
            <a:chOff x="363172" y="7817246"/>
            <a:chExt cx="434212" cy="689419"/>
          </a:xfrm>
        </p:grpSpPr>
        <p:sp>
          <p:nvSpPr>
            <p:cNvPr id="208" name="Oval 207"/>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209" name="TextBox 208"/>
            <p:cNvSpPr txBox="1"/>
            <p:nvPr/>
          </p:nvSpPr>
          <p:spPr>
            <a:xfrm>
              <a:off x="363172" y="7817246"/>
              <a:ext cx="434212" cy="689419"/>
            </a:xfrm>
            <a:prstGeom prst="rect">
              <a:avLst/>
            </a:prstGeom>
            <a:noFill/>
          </p:spPr>
          <p:txBody>
            <a:bodyPr wrap="square" rtlCol="0">
              <a:spAutoFit/>
            </a:bodyPr>
            <a:lstStyle/>
            <a:p>
              <a:pPr algn="ctr" defTabSz="914400"/>
              <a:r>
                <a:rPr lang="sv-SE" sz="1300" b="1" dirty="0">
                  <a:solidFill>
                    <a:prstClr val="black"/>
                  </a:solidFill>
                  <a:latin typeface="Calibri"/>
                </a:rPr>
                <a:t>2a</a:t>
              </a:r>
              <a:endParaRPr lang="en-GB" sz="1300" b="1" dirty="0">
                <a:solidFill>
                  <a:prstClr val="black"/>
                </a:solidFill>
                <a:latin typeface="Calibri"/>
              </a:endParaRPr>
            </a:p>
          </p:txBody>
        </p:sp>
      </p:grpSp>
      <p:grpSp>
        <p:nvGrpSpPr>
          <p:cNvPr id="210" name="Group 209"/>
          <p:cNvGrpSpPr/>
          <p:nvPr/>
        </p:nvGrpSpPr>
        <p:grpSpPr>
          <a:xfrm>
            <a:off x="5039420" y="1308662"/>
            <a:ext cx="310151" cy="492443"/>
            <a:chOff x="363172" y="7817246"/>
            <a:chExt cx="434212" cy="689419"/>
          </a:xfrm>
        </p:grpSpPr>
        <p:sp>
          <p:nvSpPr>
            <p:cNvPr id="211" name="Oval 210"/>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212" name="TextBox 211"/>
            <p:cNvSpPr txBox="1"/>
            <p:nvPr/>
          </p:nvSpPr>
          <p:spPr>
            <a:xfrm>
              <a:off x="363172" y="7817246"/>
              <a:ext cx="434212" cy="689419"/>
            </a:xfrm>
            <a:prstGeom prst="rect">
              <a:avLst/>
            </a:prstGeom>
            <a:noFill/>
          </p:spPr>
          <p:txBody>
            <a:bodyPr wrap="square" rtlCol="0">
              <a:spAutoFit/>
            </a:bodyPr>
            <a:lstStyle/>
            <a:p>
              <a:pPr algn="ctr" defTabSz="914400"/>
              <a:r>
                <a:rPr lang="sv-SE" sz="1300" b="1" dirty="0">
                  <a:solidFill>
                    <a:prstClr val="black"/>
                  </a:solidFill>
                  <a:latin typeface="Calibri"/>
                </a:rPr>
                <a:t>2b</a:t>
              </a:r>
              <a:endParaRPr lang="en-GB" sz="1300" b="1" dirty="0">
                <a:solidFill>
                  <a:prstClr val="black"/>
                </a:solidFill>
                <a:latin typeface="Calibri"/>
              </a:endParaRPr>
            </a:p>
          </p:txBody>
        </p:sp>
      </p:grpSp>
      <p:sp>
        <p:nvSpPr>
          <p:cNvPr id="213" name="TextBox 212"/>
          <p:cNvSpPr txBox="1"/>
          <p:nvPr/>
        </p:nvSpPr>
        <p:spPr>
          <a:xfrm>
            <a:off x="5789429" y="1327327"/>
            <a:ext cx="3266863" cy="219841"/>
          </a:xfrm>
          <a:prstGeom prst="rect">
            <a:avLst/>
          </a:prstGeom>
          <a:noFill/>
        </p:spPr>
        <p:txBody>
          <a:bodyPr wrap="square" lIns="65306" tIns="32653" rIns="65306" bIns="32653" rtlCol="0">
            <a:spAutoFit/>
          </a:bodyPr>
          <a:lstStyle/>
          <a:p>
            <a:pPr defTabSz="914400"/>
            <a:r>
              <a:rPr lang="sv-SE" sz="1000" b="1" dirty="0">
                <a:solidFill>
                  <a:srgbClr val="FF0000"/>
                </a:solidFill>
                <a:latin typeface="Calibri"/>
              </a:rPr>
              <a:t>E02 Area 1 – Partial Access 27-Apr-19 (</a:t>
            </a:r>
            <a:r>
              <a:rPr lang="sv-SE" sz="1000" b="1" dirty="0" err="1">
                <a:solidFill>
                  <a:srgbClr val="FF0000"/>
                </a:solidFill>
                <a:latin typeface="Calibri"/>
              </a:rPr>
              <a:t>Level</a:t>
            </a:r>
            <a:r>
              <a:rPr lang="sv-SE" sz="1000" b="1" dirty="0">
                <a:solidFill>
                  <a:srgbClr val="FF0000"/>
                </a:solidFill>
                <a:latin typeface="Calibri"/>
              </a:rPr>
              <a:t> 1 MS)</a:t>
            </a:r>
            <a:endParaRPr lang="en-GB" sz="1000" b="1" dirty="0">
              <a:solidFill>
                <a:srgbClr val="FF0000"/>
              </a:solidFill>
              <a:latin typeface="Calibri"/>
            </a:endParaRPr>
          </a:p>
        </p:txBody>
      </p:sp>
      <p:grpSp>
        <p:nvGrpSpPr>
          <p:cNvPr id="214" name="Group 213"/>
          <p:cNvGrpSpPr/>
          <p:nvPr/>
        </p:nvGrpSpPr>
        <p:grpSpPr>
          <a:xfrm>
            <a:off x="5070876" y="1668596"/>
            <a:ext cx="257143" cy="292388"/>
            <a:chOff x="400278" y="7817246"/>
            <a:chExt cx="360000" cy="409343"/>
          </a:xfrm>
        </p:grpSpPr>
        <p:sp>
          <p:nvSpPr>
            <p:cNvPr id="215" name="Oval 214"/>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216" name="TextBox 215"/>
            <p:cNvSpPr txBox="1"/>
            <p:nvPr/>
          </p:nvSpPr>
          <p:spPr>
            <a:xfrm>
              <a:off x="436262" y="7817246"/>
              <a:ext cx="288032" cy="409343"/>
            </a:xfrm>
            <a:prstGeom prst="rect">
              <a:avLst/>
            </a:prstGeom>
            <a:noFill/>
          </p:spPr>
          <p:txBody>
            <a:bodyPr wrap="square" rtlCol="0">
              <a:spAutoFit/>
            </a:bodyPr>
            <a:lstStyle/>
            <a:p>
              <a:pPr algn="ctr" defTabSz="914400"/>
              <a:r>
                <a:rPr lang="sv-SE" sz="1300" b="1" dirty="0">
                  <a:solidFill>
                    <a:prstClr val="black"/>
                  </a:solidFill>
                  <a:latin typeface="Calibri"/>
                </a:rPr>
                <a:t>3</a:t>
              </a:r>
              <a:endParaRPr lang="en-GB" sz="1300" b="1" dirty="0">
                <a:solidFill>
                  <a:prstClr val="black"/>
                </a:solidFill>
                <a:latin typeface="Calibri"/>
              </a:endParaRPr>
            </a:p>
          </p:txBody>
        </p:sp>
      </p:grpSp>
      <p:sp>
        <p:nvSpPr>
          <p:cNvPr id="217" name="TextBox 216"/>
          <p:cNvSpPr txBox="1"/>
          <p:nvPr/>
        </p:nvSpPr>
        <p:spPr>
          <a:xfrm>
            <a:off x="5776026" y="1702586"/>
            <a:ext cx="3266863" cy="219841"/>
          </a:xfrm>
          <a:prstGeom prst="rect">
            <a:avLst/>
          </a:prstGeom>
          <a:noFill/>
        </p:spPr>
        <p:txBody>
          <a:bodyPr wrap="square" lIns="65306" tIns="32653" rIns="65306" bIns="32653" rtlCol="0">
            <a:spAutoFit/>
          </a:bodyPr>
          <a:lstStyle/>
          <a:p>
            <a:pPr defTabSz="914400"/>
            <a:r>
              <a:rPr lang="sv-SE" sz="1000" b="1" dirty="0">
                <a:solidFill>
                  <a:srgbClr val="FF0000"/>
                </a:solidFill>
                <a:latin typeface="Calibri"/>
              </a:rPr>
              <a:t>D03 Bunker – * </a:t>
            </a:r>
            <a:r>
              <a:rPr lang="sv-SE" sz="1000" b="1" dirty="0" err="1">
                <a:solidFill>
                  <a:srgbClr val="FF0000"/>
                </a:solidFill>
                <a:latin typeface="Calibri"/>
              </a:rPr>
              <a:t>Early</a:t>
            </a:r>
            <a:r>
              <a:rPr lang="sv-SE" sz="1000" b="1" dirty="0">
                <a:solidFill>
                  <a:srgbClr val="FF0000"/>
                </a:solidFill>
                <a:latin typeface="Calibri"/>
              </a:rPr>
              <a:t> Access 03-Jun-19 (</a:t>
            </a:r>
            <a:r>
              <a:rPr lang="sv-SE" sz="1000" b="1" dirty="0" err="1">
                <a:solidFill>
                  <a:srgbClr val="FF0000"/>
                </a:solidFill>
                <a:latin typeface="Calibri"/>
              </a:rPr>
              <a:t>Level</a:t>
            </a:r>
            <a:r>
              <a:rPr lang="sv-SE" sz="1000" b="1" dirty="0">
                <a:solidFill>
                  <a:srgbClr val="FF0000"/>
                </a:solidFill>
                <a:latin typeface="Calibri"/>
              </a:rPr>
              <a:t> 1 MS)</a:t>
            </a:r>
            <a:endParaRPr lang="en-GB" sz="1000" b="1" dirty="0">
              <a:solidFill>
                <a:srgbClr val="FF0000"/>
              </a:solidFill>
              <a:latin typeface="Calibri"/>
            </a:endParaRPr>
          </a:p>
        </p:txBody>
      </p:sp>
      <p:sp>
        <p:nvSpPr>
          <p:cNvPr id="218" name="Rectangle 217"/>
          <p:cNvSpPr/>
          <p:nvPr/>
        </p:nvSpPr>
        <p:spPr>
          <a:xfrm>
            <a:off x="5337221" y="2003066"/>
            <a:ext cx="411474" cy="257171"/>
          </a:xfrm>
          <a:prstGeom prst="rect">
            <a:avLst/>
          </a:prstGeom>
          <a:solidFill>
            <a:srgbClr val="D513AB"/>
          </a:solidFill>
          <a:ln w="635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219" name="TextBox 218"/>
          <p:cNvSpPr txBox="1"/>
          <p:nvPr/>
        </p:nvSpPr>
        <p:spPr>
          <a:xfrm>
            <a:off x="5782032" y="2031296"/>
            <a:ext cx="3266863" cy="219841"/>
          </a:xfrm>
          <a:prstGeom prst="rect">
            <a:avLst/>
          </a:prstGeom>
          <a:noFill/>
        </p:spPr>
        <p:txBody>
          <a:bodyPr wrap="square" lIns="65306" tIns="32653" rIns="65306" bIns="32653" rtlCol="0">
            <a:spAutoFit/>
          </a:bodyPr>
          <a:lstStyle/>
          <a:p>
            <a:pPr defTabSz="914400"/>
            <a:r>
              <a:rPr lang="sv-SE" sz="1000" b="1" dirty="0">
                <a:solidFill>
                  <a:srgbClr val="FF0000"/>
                </a:solidFill>
                <a:latin typeface="Calibri"/>
              </a:rPr>
              <a:t>D01 Bunker – * </a:t>
            </a:r>
            <a:r>
              <a:rPr lang="sv-SE" sz="1000" b="1" dirty="0" err="1">
                <a:solidFill>
                  <a:srgbClr val="FF0000"/>
                </a:solidFill>
                <a:latin typeface="Calibri"/>
              </a:rPr>
              <a:t>Early</a:t>
            </a:r>
            <a:r>
              <a:rPr lang="sv-SE" sz="1000" b="1" dirty="0">
                <a:solidFill>
                  <a:srgbClr val="FF0000"/>
                </a:solidFill>
                <a:latin typeface="Calibri"/>
              </a:rPr>
              <a:t> Access 14-Aug-19 (</a:t>
            </a:r>
            <a:r>
              <a:rPr lang="sv-SE" sz="1000" b="1" dirty="0" err="1">
                <a:solidFill>
                  <a:srgbClr val="FF0000"/>
                </a:solidFill>
                <a:latin typeface="Calibri"/>
              </a:rPr>
              <a:t>Level</a:t>
            </a:r>
            <a:r>
              <a:rPr lang="sv-SE" sz="1000" b="1" dirty="0">
                <a:solidFill>
                  <a:srgbClr val="FF0000"/>
                </a:solidFill>
                <a:latin typeface="Calibri"/>
              </a:rPr>
              <a:t> 1 MS)</a:t>
            </a:r>
            <a:endParaRPr lang="en-GB" sz="1000" b="1" dirty="0">
              <a:solidFill>
                <a:srgbClr val="FF0000"/>
              </a:solidFill>
              <a:latin typeface="Calibri"/>
            </a:endParaRPr>
          </a:p>
        </p:txBody>
      </p:sp>
      <p:grpSp>
        <p:nvGrpSpPr>
          <p:cNvPr id="220" name="Group 219"/>
          <p:cNvGrpSpPr/>
          <p:nvPr/>
        </p:nvGrpSpPr>
        <p:grpSpPr>
          <a:xfrm>
            <a:off x="5075679" y="1999741"/>
            <a:ext cx="257143" cy="292388"/>
            <a:chOff x="400278" y="7817246"/>
            <a:chExt cx="360000" cy="409343"/>
          </a:xfrm>
        </p:grpSpPr>
        <p:sp>
          <p:nvSpPr>
            <p:cNvPr id="221" name="Oval 220"/>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222" name="TextBox 221"/>
            <p:cNvSpPr txBox="1"/>
            <p:nvPr/>
          </p:nvSpPr>
          <p:spPr>
            <a:xfrm>
              <a:off x="436262" y="7817246"/>
              <a:ext cx="288032" cy="409343"/>
            </a:xfrm>
            <a:prstGeom prst="rect">
              <a:avLst/>
            </a:prstGeom>
            <a:noFill/>
          </p:spPr>
          <p:txBody>
            <a:bodyPr wrap="square" rtlCol="0">
              <a:spAutoFit/>
            </a:bodyPr>
            <a:lstStyle/>
            <a:p>
              <a:pPr algn="ctr" defTabSz="914400"/>
              <a:r>
                <a:rPr lang="sv-SE" sz="1300" b="1" dirty="0">
                  <a:solidFill>
                    <a:prstClr val="black"/>
                  </a:solidFill>
                  <a:latin typeface="Calibri"/>
                </a:rPr>
                <a:t>4</a:t>
              </a:r>
              <a:endParaRPr lang="en-GB" sz="1300" b="1" dirty="0">
                <a:solidFill>
                  <a:prstClr val="black"/>
                </a:solidFill>
                <a:latin typeface="Calibri"/>
              </a:endParaRPr>
            </a:p>
          </p:txBody>
        </p:sp>
      </p:grpSp>
      <p:sp>
        <p:nvSpPr>
          <p:cNvPr id="223" name="Rectangle 222"/>
          <p:cNvSpPr/>
          <p:nvPr/>
        </p:nvSpPr>
        <p:spPr>
          <a:xfrm>
            <a:off x="5339442" y="2329489"/>
            <a:ext cx="411474" cy="257171"/>
          </a:xfrm>
          <a:prstGeom prst="rect">
            <a:avLst/>
          </a:prstGeom>
          <a:solidFill>
            <a:schemeClr val="bg2">
              <a:lumMod val="5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224" name="TextBox 223"/>
          <p:cNvSpPr txBox="1"/>
          <p:nvPr/>
        </p:nvSpPr>
        <p:spPr>
          <a:xfrm>
            <a:off x="5782032" y="2348154"/>
            <a:ext cx="3266863" cy="219841"/>
          </a:xfrm>
          <a:prstGeom prst="rect">
            <a:avLst/>
          </a:prstGeom>
          <a:noFill/>
        </p:spPr>
        <p:txBody>
          <a:bodyPr wrap="square" lIns="65306" tIns="32653" rIns="65306" bIns="32653" rtlCol="0">
            <a:spAutoFit/>
          </a:bodyPr>
          <a:lstStyle/>
          <a:p>
            <a:pPr defTabSz="914400"/>
            <a:r>
              <a:rPr lang="sv-SE" sz="1000" b="1" dirty="0">
                <a:solidFill>
                  <a:prstClr val="black"/>
                </a:solidFill>
                <a:latin typeface="Calibri"/>
              </a:rPr>
              <a:t>E02 Area 2 – Partial Access 15-Oct-19 (</a:t>
            </a:r>
            <a:r>
              <a:rPr lang="sv-SE" sz="1000" b="1" dirty="0" err="1">
                <a:solidFill>
                  <a:prstClr val="black"/>
                </a:solidFill>
                <a:latin typeface="Calibri"/>
              </a:rPr>
              <a:t>Level</a:t>
            </a:r>
            <a:r>
              <a:rPr lang="sv-SE" sz="1000" b="1" dirty="0">
                <a:solidFill>
                  <a:prstClr val="black"/>
                </a:solidFill>
                <a:latin typeface="Calibri"/>
              </a:rPr>
              <a:t> 1b MS)</a:t>
            </a:r>
            <a:endParaRPr lang="en-GB" sz="1000" b="1" dirty="0">
              <a:solidFill>
                <a:prstClr val="black"/>
              </a:solidFill>
              <a:latin typeface="Calibri"/>
            </a:endParaRPr>
          </a:p>
        </p:txBody>
      </p:sp>
      <p:grpSp>
        <p:nvGrpSpPr>
          <p:cNvPr id="225" name="Group 224"/>
          <p:cNvGrpSpPr/>
          <p:nvPr/>
        </p:nvGrpSpPr>
        <p:grpSpPr>
          <a:xfrm>
            <a:off x="5072854" y="2322845"/>
            <a:ext cx="257143" cy="292388"/>
            <a:chOff x="400278" y="7817246"/>
            <a:chExt cx="360000" cy="409343"/>
          </a:xfrm>
        </p:grpSpPr>
        <p:sp>
          <p:nvSpPr>
            <p:cNvPr id="226" name="Oval 225"/>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227" name="TextBox 226"/>
            <p:cNvSpPr txBox="1"/>
            <p:nvPr/>
          </p:nvSpPr>
          <p:spPr>
            <a:xfrm>
              <a:off x="436262" y="7817246"/>
              <a:ext cx="288032" cy="409343"/>
            </a:xfrm>
            <a:prstGeom prst="rect">
              <a:avLst/>
            </a:prstGeom>
            <a:noFill/>
          </p:spPr>
          <p:txBody>
            <a:bodyPr wrap="square" rtlCol="0">
              <a:spAutoFit/>
            </a:bodyPr>
            <a:lstStyle/>
            <a:p>
              <a:pPr algn="ctr" defTabSz="914400"/>
              <a:r>
                <a:rPr lang="sv-SE" sz="1300" b="1" dirty="0">
                  <a:solidFill>
                    <a:prstClr val="black"/>
                  </a:solidFill>
                  <a:latin typeface="Calibri"/>
                </a:rPr>
                <a:t>5</a:t>
              </a:r>
              <a:endParaRPr lang="en-GB" sz="1300" b="1" dirty="0">
                <a:solidFill>
                  <a:prstClr val="black"/>
                </a:solidFill>
                <a:latin typeface="Calibri"/>
              </a:endParaRPr>
            </a:p>
          </p:txBody>
        </p:sp>
      </p:grpSp>
      <p:sp>
        <p:nvSpPr>
          <p:cNvPr id="228" name="Rectangle 227"/>
          <p:cNvSpPr/>
          <p:nvPr/>
        </p:nvSpPr>
        <p:spPr>
          <a:xfrm>
            <a:off x="5330024" y="2688847"/>
            <a:ext cx="411474" cy="257171"/>
          </a:xfrm>
          <a:prstGeom prst="rect">
            <a:avLst/>
          </a:prstGeom>
          <a:solidFill>
            <a:srgbClr val="190AE0"/>
          </a:solidFill>
          <a:ln w="635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229" name="TextBox 228"/>
          <p:cNvSpPr txBox="1"/>
          <p:nvPr/>
        </p:nvSpPr>
        <p:spPr>
          <a:xfrm>
            <a:off x="5789700" y="2701087"/>
            <a:ext cx="3551497" cy="219841"/>
          </a:xfrm>
          <a:prstGeom prst="rect">
            <a:avLst/>
          </a:prstGeom>
          <a:noFill/>
        </p:spPr>
        <p:txBody>
          <a:bodyPr wrap="square" lIns="65306" tIns="32653" rIns="65306" bIns="32653" rtlCol="0">
            <a:spAutoFit/>
          </a:bodyPr>
          <a:lstStyle/>
          <a:p>
            <a:pPr defTabSz="914400"/>
            <a:r>
              <a:rPr lang="sv-SE" sz="1000" b="1" dirty="0">
                <a:solidFill>
                  <a:prstClr val="black"/>
                </a:solidFill>
                <a:latin typeface="Calibri"/>
              </a:rPr>
              <a:t>D03 Main Hall – Partial Access 01-Nov-19 (</a:t>
            </a:r>
            <a:r>
              <a:rPr lang="sv-SE" sz="1000" b="1" dirty="0" err="1">
                <a:solidFill>
                  <a:prstClr val="black"/>
                </a:solidFill>
                <a:latin typeface="Calibri"/>
              </a:rPr>
              <a:t>Level</a:t>
            </a:r>
            <a:r>
              <a:rPr lang="sv-SE" sz="1000" b="1" dirty="0">
                <a:solidFill>
                  <a:prstClr val="black"/>
                </a:solidFill>
                <a:latin typeface="Calibri"/>
              </a:rPr>
              <a:t> 1b MS)</a:t>
            </a:r>
            <a:endParaRPr lang="en-GB" sz="1000" b="1" dirty="0">
              <a:solidFill>
                <a:prstClr val="black"/>
              </a:solidFill>
              <a:latin typeface="Calibri"/>
            </a:endParaRPr>
          </a:p>
        </p:txBody>
      </p:sp>
      <p:grpSp>
        <p:nvGrpSpPr>
          <p:cNvPr id="230" name="Group 229"/>
          <p:cNvGrpSpPr/>
          <p:nvPr/>
        </p:nvGrpSpPr>
        <p:grpSpPr>
          <a:xfrm>
            <a:off x="5061711" y="2689140"/>
            <a:ext cx="257143" cy="292388"/>
            <a:chOff x="400278" y="7817246"/>
            <a:chExt cx="360000" cy="409343"/>
          </a:xfrm>
        </p:grpSpPr>
        <p:sp>
          <p:nvSpPr>
            <p:cNvPr id="231" name="Oval 230"/>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232" name="TextBox 231"/>
            <p:cNvSpPr txBox="1"/>
            <p:nvPr/>
          </p:nvSpPr>
          <p:spPr>
            <a:xfrm>
              <a:off x="436262" y="7817246"/>
              <a:ext cx="288032" cy="409343"/>
            </a:xfrm>
            <a:prstGeom prst="rect">
              <a:avLst/>
            </a:prstGeom>
            <a:noFill/>
          </p:spPr>
          <p:txBody>
            <a:bodyPr wrap="square" rtlCol="0">
              <a:spAutoFit/>
            </a:bodyPr>
            <a:lstStyle/>
            <a:p>
              <a:pPr algn="ctr" defTabSz="914400"/>
              <a:r>
                <a:rPr lang="sv-SE" sz="1300" b="1" dirty="0">
                  <a:solidFill>
                    <a:prstClr val="black"/>
                  </a:solidFill>
                  <a:latin typeface="Calibri"/>
                </a:rPr>
                <a:t>6</a:t>
              </a:r>
              <a:endParaRPr lang="en-GB" sz="1300" b="1" dirty="0">
                <a:solidFill>
                  <a:prstClr val="black"/>
                </a:solidFill>
                <a:latin typeface="Calibri"/>
              </a:endParaRPr>
            </a:p>
          </p:txBody>
        </p:sp>
      </p:grpSp>
      <p:sp>
        <p:nvSpPr>
          <p:cNvPr id="233" name="Rectangle 232"/>
          <p:cNvSpPr/>
          <p:nvPr/>
        </p:nvSpPr>
        <p:spPr>
          <a:xfrm>
            <a:off x="5339442" y="3047202"/>
            <a:ext cx="411474" cy="257171"/>
          </a:xfrm>
          <a:prstGeom prst="rect">
            <a:avLst/>
          </a:prstGeom>
          <a:solidFill>
            <a:srgbClr val="0094CA">
              <a:alpha val="40000"/>
            </a:srgbClr>
          </a:solidFill>
          <a:ln w="635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234" name="TextBox 233"/>
          <p:cNvSpPr txBox="1"/>
          <p:nvPr/>
        </p:nvSpPr>
        <p:spPr>
          <a:xfrm>
            <a:off x="5791634" y="3069485"/>
            <a:ext cx="3266863" cy="219841"/>
          </a:xfrm>
          <a:prstGeom prst="rect">
            <a:avLst/>
          </a:prstGeom>
          <a:noFill/>
        </p:spPr>
        <p:txBody>
          <a:bodyPr wrap="square" lIns="65306" tIns="32653" rIns="65306" bIns="32653" rtlCol="0">
            <a:spAutoFit/>
          </a:bodyPr>
          <a:lstStyle/>
          <a:p>
            <a:pPr defTabSz="914400"/>
            <a:r>
              <a:rPr lang="sv-SE" sz="1000" b="1" dirty="0">
                <a:solidFill>
                  <a:prstClr val="black"/>
                </a:solidFill>
                <a:latin typeface="Calibri"/>
              </a:rPr>
              <a:t>D01 Main Hall </a:t>
            </a:r>
            <a:r>
              <a:rPr lang="sv-SE" sz="1000" b="1" dirty="0" err="1">
                <a:solidFill>
                  <a:prstClr val="black"/>
                </a:solidFill>
                <a:latin typeface="Calibri"/>
              </a:rPr>
              <a:t>Ph</a:t>
            </a:r>
            <a:r>
              <a:rPr lang="sv-SE" sz="1000" b="1" dirty="0">
                <a:solidFill>
                  <a:prstClr val="black"/>
                </a:solidFill>
                <a:latin typeface="Calibri"/>
              </a:rPr>
              <a:t> 1 – Partial Access 06-Jan-20 (</a:t>
            </a:r>
            <a:r>
              <a:rPr lang="sv-SE" sz="1000" b="1" dirty="0" err="1">
                <a:solidFill>
                  <a:prstClr val="black"/>
                </a:solidFill>
                <a:latin typeface="Calibri"/>
              </a:rPr>
              <a:t>Level</a:t>
            </a:r>
            <a:r>
              <a:rPr lang="sv-SE" sz="1000" b="1" dirty="0">
                <a:solidFill>
                  <a:prstClr val="black"/>
                </a:solidFill>
                <a:latin typeface="Calibri"/>
              </a:rPr>
              <a:t> 1b MS)</a:t>
            </a:r>
            <a:endParaRPr lang="en-GB" sz="1000" b="1" dirty="0">
              <a:solidFill>
                <a:prstClr val="black"/>
              </a:solidFill>
              <a:latin typeface="Calibri"/>
            </a:endParaRPr>
          </a:p>
        </p:txBody>
      </p:sp>
      <p:grpSp>
        <p:nvGrpSpPr>
          <p:cNvPr id="235" name="Group 234"/>
          <p:cNvGrpSpPr/>
          <p:nvPr/>
        </p:nvGrpSpPr>
        <p:grpSpPr>
          <a:xfrm>
            <a:off x="5071128" y="3047495"/>
            <a:ext cx="257143" cy="292388"/>
            <a:chOff x="400278" y="7817246"/>
            <a:chExt cx="360000" cy="409343"/>
          </a:xfrm>
        </p:grpSpPr>
        <p:sp>
          <p:nvSpPr>
            <p:cNvPr id="236" name="Oval 235"/>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237" name="TextBox 236"/>
            <p:cNvSpPr txBox="1"/>
            <p:nvPr/>
          </p:nvSpPr>
          <p:spPr>
            <a:xfrm>
              <a:off x="436262" y="7817246"/>
              <a:ext cx="288032" cy="409343"/>
            </a:xfrm>
            <a:prstGeom prst="rect">
              <a:avLst/>
            </a:prstGeom>
            <a:noFill/>
          </p:spPr>
          <p:txBody>
            <a:bodyPr wrap="square" rtlCol="0">
              <a:spAutoFit/>
            </a:bodyPr>
            <a:lstStyle/>
            <a:p>
              <a:pPr algn="ctr" defTabSz="914400"/>
              <a:r>
                <a:rPr lang="sv-SE" sz="1300" b="1" dirty="0">
                  <a:solidFill>
                    <a:prstClr val="black"/>
                  </a:solidFill>
                  <a:latin typeface="Calibri"/>
                </a:rPr>
                <a:t>7</a:t>
              </a:r>
              <a:endParaRPr lang="en-GB" sz="1300" b="1" dirty="0">
                <a:solidFill>
                  <a:prstClr val="black"/>
                </a:solidFill>
                <a:latin typeface="Calibri"/>
              </a:endParaRPr>
            </a:p>
          </p:txBody>
        </p:sp>
      </p:grpSp>
      <p:sp>
        <p:nvSpPr>
          <p:cNvPr id="238" name="Rectangle 237"/>
          <p:cNvSpPr/>
          <p:nvPr/>
        </p:nvSpPr>
        <p:spPr>
          <a:xfrm>
            <a:off x="5337221" y="3429820"/>
            <a:ext cx="411474" cy="257171"/>
          </a:xfrm>
          <a:prstGeom prst="rect">
            <a:avLst/>
          </a:prstGeom>
          <a:solidFill>
            <a:srgbClr val="22E622"/>
          </a:solidFill>
          <a:ln w="635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239" name="TextBox 238"/>
          <p:cNvSpPr txBox="1"/>
          <p:nvPr/>
        </p:nvSpPr>
        <p:spPr>
          <a:xfrm>
            <a:off x="5794280" y="3441095"/>
            <a:ext cx="3336342" cy="219841"/>
          </a:xfrm>
          <a:prstGeom prst="rect">
            <a:avLst/>
          </a:prstGeom>
          <a:noFill/>
        </p:spPr>
        <p:txBody>
          <a:bodyPr wrap="square" lIns="65306" tIns="32653" rIns="65306" bIns="32653" rtlCol="0">
            <a:spAutoFit/>
          </a:bodyPr>
          <a:lstStyle/>
          <a:p>
            <a:pPr defTabSz="914400"/>
            <a:r>
              <a:rPr lang="sv-SE" sz="1000" b="1" dirty="0">
                <a:solidFill>
                  <a:prstClr val="black"/>
                </a:solidFill>
                <a:latin typeface="Calibri"/>
              </a:rPr>
              <a:t>D01 Main Hall </a:t>
            </a:r>
            <a:r>
              <a:rPr lang="sv-SE" sz="1000" b="1" dirty="0" err="1">
                <a:solidFill>
                  <a:prstClr val="black"/>
                </a:solidFill>
                <a:latin typeface="Calibri"/>
              </a:rPr>
              <a:t>Ph</a:t>
            </a:r>
            <a:r>
              <a:rPr lang="sv-SE" sz="1000" b="1" dirty="0">
                <a:solidFill>
                  <a:prstClr val="black"/>
                </a:solidFill>
                <a:latin typeface="Calibri"/>
              </a:rPr>
              <a:t> 2 – Partial Access 02-Mar-20 (</a:t>
            </a:r>
            <a:r>
              <a:rPr lang="sv-SE" sz="1000" b="1" dirty="0" err="1">
                <a:solidFill>
                  <a:prstClr val="black"/>
                </a:solidFill>
                <a:latin typeface="Calibri"/>
              </a:rPr>
              <a:t>Level</a:t>
            </a:r>
            <a:r>
              <a:rPr lang="sv-SE" sz="1000" b="1" dirty="0">
                <a:solidFill>
                  <a:prstClr val="black"/>
                </a:solidFill>
                <a:latin typeface="Calibri"/>
              </a:rPr>
              <a:t> 1b MS)</a:t>
            </a:r>
            <a:endParaRPr lang="en-GB" sz="1000" b="1" dirty="0">
              <a:solidFill>
                <a:prstClr val="black"/>
              </a:solidFill>
              <a:latin typeface="Calibri"/>
            </a:endParaRPr>
          </a:p>
        </p:txBody>
      </p:sp>
      <p:grpSp>
        <p:nvGrpSpPr>
          <p:cNvPr id="240" name="Group 239"/>
          <p:cNvGrpSpPr/>
          <p:nvPr/>
        </p:nvGrpSpPr>
        <p:grpSpPr>
          <a:xfrm>
            <a:off x="5065623" y="3426495"/>
            <a:ext cx="257143" cy="292388"/>
            <a:chOff x="400278" y="7817246"/>
            <a:chExt cx="360000" cy="409343"/>
          </a:xfrm>
        </p:grpSpPr>
        <p:sp>
          <p:nvSpPr>
            <p:cNvPr id="241" name="Oval 240"/>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242" name="TextBox 241"/>
            <p:cNvSpPr txBox="1"/>
            <p:nvPr/>
          </p:nvSpPr>
          <p:spPr>
            <a:xfrm>
              <a:off x="436262" y="7817246"/>
              <a:ext cx="288032" cy="409343"/>
            </a:xfrm>
            <a:prstGeom prst="rect">
              <a:avLst/>
            </a:prstGeom>
            <a:noFill/>
          </p:spPr>
          <p:txBody>
            <a:bodyPr wrap="square" rtlCol="0">
              <a:spAutoFit/>
            </a:bodyPr>
            <a:lstStyle/>
            <a:p>
              <a:pPr algn="ctr" defTabSz="914400"/>
              <a:r>
                <a:rPr lang="sv-SE" sz="1300" b="1" dirty="0">
                  <a:solidFill>
                    <a:prstClr val="black"/>
                  </a:solidFill>
                  <a:latin typeface="Calibri"/>
                </a:rPr>
                <a:t>8</a:t>
              </a:r>
              <a:endParaRPr lang="en-GB" sz="1300" b="1" dirty="0">
                <a:solidFill>
                  <a:prstClr val="black"/>
                </a:solidFill>
                <a:latin typeface="Calibri"/>
              </a:endParaRPr>
            </a:p>
          </p:txBody>
        </p:sp>
      </p:grpSp>
      <p:sp>
        <p:nvSpPr>
          <p:cNvPr id="22" name="AutoShape 2" descr="Image result for draft"/>
          <p:cNvSpPr>
            <a:spLocks noChangeAspect="1" noChangeArrowheads="1"/>
          </p:cNvSpPr>
          <p:nvPr/>
        </p:nvSpPr>
        <p:spPr bwMode="auto">
          <a:xfrm>
            <a:off x="0" y="-103188"/>
            <a:ext cx="217714" cy="21771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5306" tIns="32653" rIns="65306" bIns="32653" numCol="1" anchor="t" anchorCtr="0" compatLnSpc="1">
            <a:prstTxWarp prst="textNoShape">
              <a:avLst/>
            </a:prstTxWarp>
          </a:bodyPr>
          <a:lstStyle/>
          <a:p>
            <a:pPr defTabSz="914400"/>
            <a:endParaRPr lang="en-GB">
              <a:solidFill>
                <a:prstClr val="black"/>
              </a:solidFill>
              <a:latin typeface="Calibri"/>
            </a:endParaRPr>
          </a:p>
        </p:txBody>
      </p:sp>
      <p:sp>
        <p:nvSpPr>
          <p:cNvPr id="7" name="Freeform 6"/>
          <p:cNvSpPr/>
          <p:nvPr/>
        </p:nvSpPr>
        <p:spPr>
          <a:xfrm>
            <a:off x="3373904" y="5124968"/>
            <a:ext cx="1113949" cy="1182068"/>
          </a:xfrm>
          <a:custGeom>
            <a:avLst/>
            <a:gdLst>
              <a:gd name="connsiteX0" fmla="*/ 1548309 w 1559529"/>
              <a:gd name="connsiteY0" fmla="*/ 0 h 1654895"/>
              <a:gd name="connsiteX1" fmla="*/ 987328 w 1559529"/>
              <a:gd name="connsiteY1" fmla="*/ 0 h 1654895"/>
              <a:gd name="connsiteX2" fmla="*/ 992937 w 1559529"/>
              <a:gd name="connsiteY2" fmla="*/ 95366 h 1654895"/>
              <a:gd name="connsiteX3" fmla="*/ 11220 w 1559529"/>
              <a:gd name="connsiteY3" fmla="*/ 89757 h 1654895"/>
              <a:gd name="connsiteX4" fmla="*/ 0 w 1559529"/>
              <a:gd name="connsiteY4" fmla="*/ 1649285 h 1654895"/>
              <a:gd name="connsiteX5" fmla="*/ 1559529 w 1559529"/>
              <a:gd name="connsiteY5" fmla="*/ 1654895 h 1654895"/>
              <a:gd name="connsiteX6" fmla="*/ 1548309 w 1559529"/>
              <a:gd name="connsiteY6" fmla="*/ 0 h 165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9" h="1654895">
                <a:moveTo>
                  <a:pt x="1548309" y="0"/>
                </a:moveTo>
                <a:lnTo>
                  <a:pt x="987328" y="0"/>
                </a:lnTo>
                <a:lnTo>
                  <a:pt x="992937" y="95366"/>
                </a:lnTo>
                <a:lnTo>
                  <a:pt x="11220" y="89757"/>
                </a:lnTo>
                <a:lnTo>
                  <a:pt x="0" y="1649285"/>
                </a:lnTo>
                <a:lnTo>
                  <a:pt x="1559529" y="1654895"/>
                </a:lnTo>
                <a:lnTo>
                  <a:pt x="1548309" y="0"/>
                </a:lnTo>
                <a:close/>
              </a:path>
            </a:pathLst>
          </a:custGeom>
          <a:solidFill>
            <a:srgbClr val="22E622">
              <a:alpha val="60000"/>
            </a:srgbClr>
          </a:solidFill>
          <a:ln w="635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126" name="Freeform 125"/>
          <p:cNvSpPr/>
          <p:nvPr/>
        </p:nvSpPr>
        <p:spPr>
          <a:xfrm>
            <a:off x="4479094" y="5128591"/>
            <a:ext cx="5679" cy="1187016"/>
          </a:xfrm>
          <a:custGeom>
            <a:avLst/>
            <a:gdLst>
              <a:gd name="connsiteX0" fmla="*/ 0 w 7951"/>
              <a:gd name="connsiteY0" fmla="*/ 0 h 1661822"/>
              <a:gd name="connsiteX1" fmla="*/ 7951 w 7951"/>
              <a:gd name="connsiteY1" fmla="*/ 1661822 h 1661822"/>
            </a:gdLst>
            <a:ahLst/>
            <a:cxnLst>
              <a:cxn ang="0">
                <a:pos x="connsiteX0" y="connsiteY0"/>
              </a:cxn>
              <a:cxn ang="0">
                <a:pos x="connsiteX1" y="connsiteY1"/>
              </a:cxn>
            </a:cxnLst>
            <a:rect l="l" t="t" r="r" b="b"/>
            <a:pathLst>
              <a:path w="7951" h="1661822">
                <a:moveTo>
                  <a:pt x="0" y="0"/>
                </a:moveTo>
                <a:cubicBezTo>
                  <a:pt x="2650" y="553941"/>
                  <a:pt x="5301" y="1107881"/>
                  <a:pt x="7951" y="1661822"/>
                </a:cubicBez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9" name="Freeform 8"/>
          <p:cNvSpPr/>
          <p:nvPr/>
        </p:nvSpPr>
        <p:spPr>
          <a:xfrm>
            <a:off x="2909090" y="5501627"/>
            <a:ext cx="464814" cy="773354"/>
          </a:xfrm>
          <a:custGeom>
            <a:avLst/>
            <a:gdLst>
              <a:gd name="connsiteX0" fmla="*/ 650739 w 650739"/>
              <a:gd name="connsiteY0" fmla="*/ 0 h 1082695"/>
              <a:gd name="connsiteX1" fmla="*/ 650739 w 650739"/>
              <a:gd name="connsiteY1" fmla="*/ 1004157 h 1082695"/>
              <a:gd name="connsiteX2" fmla="*/ 190734 w 650739"/>
              <a:gd name="connsiteY2" fmla="*/ 1082695 h 1082695"/>
              <a:gd name="connsiteX3" fmla="*/ 0 w 650739"/>
              <a:gd name="connsiteY3" fmla="*/ 151465 h 1082695"/>
              <a:gd name="connsiteX4" fmla="*/ 650739 w 650739"/>
              <a:gd name="connsiteY4" fmla="*/ 0 h 10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39" h="1082695">
                <a:moveTo>
                  <a:pt x="650739" y="0"/>
                </a:moveTo>
                <a:lnTo>
                  <a:pt x="650739" y="1004157"/>
                </a:lnTo>
                <a:lnTo>
                  <a:pt x="190734" y="1082695"/>
                </a:lnTo>
                <a:lnTo>
                  <a:pt x="0" y="151465"/>
                </a:lnTo>
                <a:lnTo>
                  <a:pt x="650739" y="0"/>
                </a:lnTo>
                <a:close/>
              </a:path>
            </a:pathLst>
          </a:custGeom>
          <a:solidFill>
            <a:srgbClr val="C00000">
              <a:alpha val="60000"/>
            </a:srgbClr>
          </a:solidFill>
          <a:ln w="6350"/>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grpSp>
        <p:nvGrpSpPr>
          <p:cNvPr id="127" name="Group 126"/>
          <p:cNvGrpSpPr/>
          <p:nvPr/>
        </p:nvGrpSpPr>
        <p:grpSpPr>
          <a:xfrm>
            <a:off x="3822150" y="5614330"/>
            <a:ext cx="257143" cy="292388"/>
            <a:chOff x="400278" y="7817246"/>
            <a:chExt cx="360000" cy="409343"/>
          </a:xfrm>
        </p:grpSpPr>
        <p:sp>
          <p:nvSpPr>
            <p:cNvPr id="128" name="Oval 127"/>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129" name="TextBox 128"/>
            <p:cNvSpPr txBox="1"/>
            <p:nvPr/>
          </p:nvSpPr>
          <p:spPr>
            <a:xfrm>
              <a:off x="436262" y="7817246"/>
              <a:ext cx="288032" cy="409343"/>
            </a:xfrm>
            <a:prstGeom prst="rect">
              <a:avLst/>
            </a:prstGeom>
            <a:noFill/>
          </p:spPr>
          <p:txBody>
            <a:bodyPr wrap="square" rtlCol="0">
              <a:spAutoFit/>
            </a:bodyPr>
            <a:lstStyle/>
            <a:p>
              <a:pPr algn="ctr" defTabSz="914400"/>
              <a:r>
                <a:rPr lang="sv-SE" sz="1300" b="1" dirty="0">
                  <a:solidFill>
                    <a:prstClr val="black"/>
                  </a:solidFill>
                  <a:latin typeface="Calibri"/>
                </a:rPr>
                <a:t>8</a:t>
              </a:r>
              <a:endParaRPr lang="en-GB" sz="1300" b="1" dirty="0">
                <a:solidFill>
                  <a:prstClr val="black"/>
                </a:solidFill>
                <a:latin typeface="Calibri"/>
              </a:endParaRPr>
            </a:p>
          </p:txBody>
        </p:sp>
      </p:grpSp>
      <p:grpSp>
        <p:nvGrpSpPr>
          <p:cNvPr id="130" name="Group 129"/>
          <p:cNvGrpSpPr/>
          <p:nvPr/>
        </p:nvGrpSpPr>
        <p:grpSpPr>
          <a:xfrm>
            <a:off x="3053657" y="5739568"/>
            <a:ext cx="257143" cy="292388"/>
            <a:chOff x="400278" y="7817246"/>
            <a:chExt cx="360000" cy="409343"/>
          </a:xfrm>
        </p:grpSpPr>
        <p:sp>
          <p:nvSpPr>
            <p:cNvPr id="131" name="Oval 130"/>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132" name="TextBox 131"/>
            <p:cNvSpPr txBox="1"/>
            <p:nvPr/>
          </p:nvSpPr>
          <p:spPr>
            <a:xfrm>
              <a:off x="436262" y="7817246"/>
              <a:ext cx="288032" cy="409343"/>
            </a:xfrm>
            <a:prstGeom prst="rect">
              <a:avLst/>
            </a:prstGeom>
            <a:noFill/>
          </p:spPr>
          <p:txBody>
            <a:bodyPr wrap="square" rtlCol="0">
              <a:spAutoFit/>
            </a:bodyPr>
            <a:lstStyle/>
            <a:p>
              <a:pPr algn="ctr" defTabSz="914400"/>
              <a:r>
                <a:rPr lang="sv-SE" sz="1300" b="1" dirty="0">
                  <a:solidFill>
                    <a:prstClr val="black"/>
                  </a:solidFill>
                  <a:latin typeface="Calibri"/>
                </a:rPr>
                <a:t>1</a:t>
              </a:r>
              <a:endParaRPr lang="en-GB" sz="1300" b="1" dirty="0">
                <a:solidFill>
                  <a:prstClr val="black"/>
                </a:solidFill>
                <a:latin typeface="Calibri"/>
              </a:endParaRPr>
            </a:p>
          </p:txBody>
        </p:sp>
      </p:grpSp>
      <p:sp>
        <p:nvSpPr>
          <p:cNvPr id="138" name="Rectangle 137"/>
          <p:cNvSpPr/>
          <p:nvPr/>
        </p:nvSpPr>
        <p:spPr>
          <a:xfrm>
            <a:off x="5337975" y="613693"/>
            <a:ext cx="411474" cy="257171"/>
          </a:xfrm>
          <a:prstGeom prst="rect">
            <a:avLst/>
          </a:prstGeom>
          <a:solidFill>
            <a:srgbClr val="C00000">
              <a:alpha val="60000"/>
            </a:srgbClr>
          </a:solid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defTabSz="914400"/>
            <a:endParaRPr lang="en-GB">
              <a:solidFill>
                <a:prstClr val="white"/>
              </a:solidFill>
              <a:latin typeface="Calibri"/>
            </a:endParaRPr>
          </a:p>
        </p:txBody>
      </p:sp>
      <p:grpSp>
        <p:nvGrpSpPr>
          <p:cNvPr id="139" name="Group 138"/>
          <p:cNvGrpSpPr/>
          <p:nvPr/>
        </p:nvGrpSpPr>
        <p:grpSpPr>
          <a:xfrm>
            <a:off x="5038900" y="613687"/>
            <a:ext cx="310151" cy="292388"/>
            <a:chOff x="363172" y="7817246"/>
            <a:chExt cx="434212" cy="409343"/>
          </a:xfrm>
        </p:grpSpPr>
        <p:sp>
          <p:nvSpPr>
            <p:cNvPr id="140" name="Oval 139"/>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141" name="TextBox 140"/>
            <p:cNvSpPr txBox="1"/>
            <p:nvPr/>
          </p:nvSpPr>
          <p:spPr>
            <a:xfrm>
              <a:off x="363172" y="7817246"/>
              <a:ext cx="434212" cy="409343"/>
            </a:xfrm>
            <a:prstGeom prst="rect">
              <a:avLst/>
            </a:prstGeom>
            <a:noFill/>
          </p:spPr>
          <p:txBody>
            <a:bodyPr wrap="square" rtlCol="0">
              <a:spAutoFit/>
            </a:bodyPr>
            <a:lstStyle/>
            <a:p>
              <a:pPr algn="ctr" defTabSz="914400"/>
              <a:r>
                <a:rPr lang="sv-SE" sz="1300" b="1" dirty="0">
                  <a:solidFill>
                    <a:prstClr val="black"/>
                  </a:solidFill>
                  <a:latin typeface="Calibri"/>
                </a:rPr>
                <a:t>1</a:t>
              </a:r>
              <a:endParaRPr lang="en-GB" sz="1300" b="1" dirty="0">
                <a:solidFill>
                  <a:prstClr val="black"/>
                </a:solidFill>
                <a:latin typeface="Calibri"/>
              </a:endParaRPr>
            </a:p>
          </p:txBody>
        </p:sp>
      </p:grpSp>
      <p:sp>
        <p:nvSpPr>
          <p:cNvPr id="142" name="TextBox 141"/>
          <p:cNvSpPr txBox="1"/>
          <p:nvPr/>
        </p:nvSpPr>
        <p:spPr>
          <a:xfrm>
            <a:off x="5788909" y="632358"/>
            <a:ext cx="3266863" cy="219841"/>
          </a:xfrm>
          <a:prstGeom prst="rect">
            <a:avLst/>
          </a:prstGeom>
          <a:noFill/>
        </p:spPr>
        <p:txBody>
          <a:bodyPr wrap="square" lIns="65306" tIns="32653" rIns="65306" bIns="32653" rtlCol="0">
            <a:spAutoFit/>
          </a:bodyPr>
          <a:lstStyle/>
          <a:p>
            <a:pPr defTabSz="914400"/>
            <a:r>
              <a:rPr lang="sv-SE" sz="1000" b="1" dirty="0">
                <a:solidFill>
                  <a:prstClr val="black"/>
                </a:solidFill>
                <a:latin typeface="Calibri"/>
              </a:rPr>
              <a:t>D08 RML Lab – </a:t>
            </a:r>
            <a:r>
              <a:rPr lang="sv-SE" sz="1000" b="1" dirty="0" err="1">
                <a:solidFill>
                  <a:prstClr val="black"/>
                </a:solidFill>
                <a:latin typeface="Calibri"/>
              </a:rPr>
              <a:t>Early</a:t>
            </a:r>
            <a:r>
              <a:rPr lang="sv-SE" sz="1000" b="1" dirty="0">
                <a:solidFill>
                  <a:prstClr val="black"/>
                </a:solidFill>
                <a:latin typeface="Calibri"/>
              </a:rPr>
              <a:t> Access 10-Jan-19 (</a:t>
            </a:r>
            <a:r>
              <a:rPr lang="sv-SE" sz="1000" b="1" dirty="0" err="1">
                <a:solidFill>
                  <a:prstClr val="black"/>
                </a:solidFill>
                <a:latin typeface="Calibri"/>
              </a:rPr>
              <a:t>Level</a:t>
            </a:r>
            <a:r>
              <a:rPr lang="sv-SE" sz="1000" b="1" dirty="0">
                <a:solidFill>
                  <a:prstClr val="black"/>
                </a:solidFill>
                <a:latin typeface="Calibri"/>
              </a:rPr>
              <a:t> 1b MS)</a:t>
            </a:r>
            <a:endParaRPr lang="en-GB" sz="1000" b="1" dirty="0">
              <a:solidFill>
                <a:prstClr val="black"/>
              </a:solidFill>
              <a:latin typeface="Calibri"/>
            </a:endParaRPr>
          </a:p>
        </p:txBody>
      </p:sp>
      <p:sp>
        <p:nvSpPr>
          <p:cNvPr id="4" name="Rectangle 3"/>
          <p:cNvSpPr/>
          <p:nvPr/>
        </p:nvSpPr>
        <p:spPr>
          <a:xfrm>
            <a:off x="5794281" y="5902516"/>
            <a:ext cx="525089" cy="395713"/>
          </a:xfrm>
          <a:prstGeom prst="rect">
            <a:avLst/>
          </a:prstGeom>
          <a:pattFill prst="wdDnDiag">
            <a:fgClr>
              <a:srgbClr val="FFC000"/>
            </a:fgClr>
            <a:bgClr>
              <a:schemeClr val="bg1"/>
            </a:bgClr>
          </a:patt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defTabSz="914400"/>
            <a:endParaRPr lang="en-GB">
              <a:solidFill>
                <a:prstClr val="white"/>
              </a:solidFill>
              <a:latin typeface="Calibri"/>
            </a:endParaRPr>
          </a:p>
        </p:txBody>
      </p:sp>
      <p:sp>
        <p:nvSpPr>
          <p:cNvPr id="125" name="TextBox 124"/>
          <p:cNvSpPr txBox="1"/>
          <p:nvPr/>
        </p:nvSpPr>
        <p:spPr>
          <a:xfrm>
            <a:off x="1021780" y="922067"/>
            <a:ext cx="1601114" cy="461665"/>
          </a:xfrm>
          <a:prstGeom prst="rect">
            <a:avLst/>
          </a:prstGeom>
          <a:solidFill>
            <a:srgbClr val="92D050"/>
          </a:solidFill>
          <a:ln w="3175">
            <a:solidFill>
              <a:schemeClr val="tx1"/>
            </a:solidFill>
          </a:ln>
        </p:spPr>
        <p:txBody>
          <a:bodyPr wrap="square" rtlCol="0">
            <a:spAutoFit/>
          </a:bodyPr>
          <a:lstStyle/>
          <a:p>
            <a:pPr defTabSz="914400"/>
            <a:r>
              <a:rPr lang="sv-SE" sz="2400" b="1" dirty="0" smtClean="0">
                <a:solidFill>
                  <a:prstClr val="black"/>
                </a:solidFill>
                <a:latin typeface="Calibri"/>
              </a:rPr>
              <a:t>May 2019</a:t>
            </a:r>
            <a:endParaRPr lang="en-GB" sz="2400" b="1" dirty="0">
              <a:solidFill>
                <a:prstClr val="black"/>
              </a:solidFill>
              <a:latin typeface="Calibri"/>
            </a:endParaRPr>
          </a:p>
        </p:txBody>
      </p:sp>
      <p:sp>
        <p:nvSpPr>
          <p:cNvPr id="133" name="TextBox 132"/>
          <p:cNvSpPr txBox="1"/>
          <p:nvPr/>
        </p:nvSpPr>
        <p:spPr>
          <a:xfrm>
            <a:off x="6957500" y="4152921"/>
            <a:ext cx="1601114" cy="461665"/>
          </a:xfrm>
          <a:prstGeom prst="rect">
            <a:avLst/>
          </a:prstGeom>
          <a:solidFill>
            <a:srgbClr val="92D050"/>
          </a:solidFill>
          <a:ln w="3175">
            <a:solidFill>
              <a:schemeClr val="tx1"/>
            </a:solidFill>
          </a:ln>
        </p:spPr>
        <p:txBody>
          <a:bodyPr wrap="square" rtlCol="0">
            <a:spAutoFit/>
          </a:bodyPr>
          <a:lstStyle/>
          <a:p>
            <a:pPr defTabSz="914400"/>
            <a:r>
              <a:rPr lang="sv-SE" sz="2400" b="1" dirty="0" smtClean="0">
                <a:solidFill>
                  <a:prstClr val="black"/>
                </a:solidFill>
                <a:latin typeface="Calibri"/>
              </a:rPr>
              <a:t>Aug. 2019</a:t>
            </a:r>
            <a:endParaRPr lang="en-GB" sz="2400" b="1" dirty="0">
              <a:solidFill>
                <a:prstClr val="black"/>
              </a:solidFill>
              <a:latin typeface="Calibri"/>
            </a:endParaRPr>
          </a:p>
        </p:txBody>
      </p:sp>
      <p:sp>
        <p:nvSpPr>
          <p:cNvPr id="135" name="TextBox 134"/>
          <p:cNvSpPr txBox="1"/>
          <p:nvPr/>
        </p:nvSpPr>
        <p:spPr>
          <a:xfrm>
            <a:off x="6548894" y="6298229"/>
            <a:ext cx="1601114" cy="461665"/>
          </a:xfrm>
          <a:prstGeom prst="rect">
            <a:avLst/>
          </a:prstGeom>
          <a:solidFill>
            <a:srgbClr val="92D050"/>
          </a:solidFill>
          <a:ln w="3175">
            <a:solidFill>
              <a:schemeClr val="tx1"/>
            </a:solidFill>
          </a:ln>
        </p:spPr>
        <p:txBody>
          <a:bodyPr wrap="square" rtlCol="0">
            <a:spAutoFit/>
          </a:bodyPr>
          <a:lstStyle/>
          <a:p>
            <a:pPr defTabSz="914400"/>
            <a:r>
              <a:rPr lang="sv-SE" sz="2400" b="1" dirty="0" smtClean="0">
                <a:solidFill>
                  <a:prstClr val="black"/>
                </a:solidFill>
                <a:latin typeface="Calibri"/>
              </a:rPr>
              <a:t>Dec. 2019</a:t>
            </a:r>
            <a:endParaRPr lang="en-GB" sz="2400" b="1" dirty="0">
              <a:solidFill>
                <a:prstClr val="black"/>
              </a:solidFill>
              <a:latin typeface="Calibri"/>
            </a:endParaRPr>
          </a:p>
        </p:txBody>
      </p:sp>
      <p:sp>
        <p:nvSpPr>
          <p:cNvPr id="136" name="TextBox 135"/>
          <p:cNvSpPr txBox="1"/>
          <p:nvPr/>
        </p:nvSpPr>
        <p:spPr>
          <a:xfrm>
            <a:off x="56685" y="5847550"/>
            <a:ext cx="2906860" cy="830997"/>
          </a:xfrm>
          <a:prstGeom prst="rect">
            <a:avLst/>
          </a:prstGeom>
          <a:solidFill>
            <a:srgbClr val="92D050"/>
          </a:solidFill>
          <a:ln w="3175">
            <a:solidFill>
              <a:schemeClr val="tx1"/>
            </a:solidFill>
          </a:ln>
        </p:spPr>
        <p:txBody>
          <a:bodyPr wrap="square" rtlCol="0">
            <a:spAutoFit/>
          </a:bodyPr>
          <a:lstStyle/>
          <a:p>
            <a:pPr defTabSz="914400"/>
            <a:r>
              <a:rPr lang="sv-SE" sz="2400" b="1" dirty="0" smtClean="0">
                <a:solidFill>
                  <a:prstClr val="black"/>
                </a:solidFill>
                <a:latin typeface="Calibri"/>
              </a:rPr>
              <a:t>Early acess: Jan 2019 </a:t>
            </a:r>
          </a:p>
          <a:p>
            <a:pPr defTabSz="914400"/>
            <a:r>
              <a:rPr lang="sv-SE" sz="2400" b="1" dirty="0" smtClean="0">
                <a:solidFill>
                  <a:prstClr val="black"/>
                </a:solidFill>
                <a:latin typeface="Calibri"/>
              </a:rPr>
              <a:t>Complete: Dec. 2019</a:t>
            </a:r>
            <a:endParaRPr lang="en-GB" sz="2400" b="1" dirty="0">
              <a:solidFill>
                <a:prstClr val="black"/>
              </a:solidFill>
              <a:latin typeface="Calibri"/>
            </a:endParaRPr>
          </a:p>
        </p:txBody>
      </p:sp>
      <p:sp>
        <p:nvSpPr>
          <p:cNvPr id="137" name="TextBox 136"/>
          <p:cNvSpPr txBox="1"/>
          <p:nvPr/>
        </p:nvSpPr>
        <p:spPr>
          <a:xfrm>
            <a:off x="96261" y="1669986"/>
            <a:ext cx="1601114" cy="461665"/>
          </a:xfrm>
          <a:prstGeom prst="rect">
            <a:avLst/>
          </a:prstGeom>
          <a:solidFill>
            <a:srgbClr val="92D050"/>
          </a:solidFill>
          <a:ln w="3175">
            <a:solidFill>
              <a:schemeClr val="tx1"/>
            </a:solidFill>
          </a:ln>
        </p:spPr>
        <p:txBody>
          <a:bodyPr wrap="square" rtlCol="0">
            <a:spAutoFit/>
          </a:bodyPr>
          <a:lstStyle/>
          <a:p>
            <a:pPr defTabSz="914400"/>
            <a:r>
              <a:rPr lang="sv-SE" sz="2400" b="1" dirty="0" smtClean="0">
                <a:solidFill>
                  <a:prstClr val="black"/>
                </a:solidFill>
                <a:latin typeface="Calibri"/>
              </a:rPr>
              <a:t>May 2019</a:t>
            </a:r>
            <a:endParaRPr lang="en-GB" sz="2400" b="1" dirty="0">
              <a:solidFill>
                <a:prstClr val="black"/>
              </a:solidFill>
              <a:latin typeface="Calibri"/>
            </a:endParaRPr>
          </a:p>
        </p:txBody>
      </p:sp>
    </p:spTree>
    <p:extLst>
      <p:ext uri="{BB962C8B-B14F-4D97-AF65-F5344CB8AC3E}">
        <p14:creationId xmlns:p14="http://schemas.microsoft.com/office/powerpoint/2010/main" val="41369061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04864" y="153507"/>
            <a:ext cx="7139136" cy="1143000"/>
          </a:xfrm>
        </p:spPr>
        <p:txBody>
          <a:bodyPr/>
          <a:lstStyle/>
          <a:p>
            <a:r>
              <a:rPr lang="en-US" dirty="0" smtClean="0"/>
              <a:t>Sample &amp; User Laboratories - </a:t>
            </a:r>
            <a:br>
              <a:rPr lang="en-US" dirty="0" smtClean="0"/>
            </a:br>
            <a:r>
              <a:rPr lang="en-US" dirty="0" err="1" smtClean="0"/>
              <a:t>Deuteration</a:t>
            </a:r>
            <a:r>
              <a:rPr lang="en-US" dirty="0" smtClean="0"/>
              <a:t> &amp; </a:t>
            </a:r>
            <a:r>
              <a:rPr lang="en-US" dirty="0" err="1"/>
              <a:t>C</a:t>
            </a:r>
            <a:r>
              <a:rPr lang="en-US" dirty="0" err="1" smtClean="0"/>
              <a:t>rystallisation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24</a:t>
            </a:fld>
            <a:endParaRPr lang="sv-SE" dirty="0">
              <a:solidFill>
                <a:prstClr val="black">
                  <a:tint val="75000"/>
                </a:prstClr>
              </a:solidFill>
              <a:latin typeface="Calibri"/>
            </a:endParaRPr>
          </a:p>
        </p:txBody>
      </p:sp>
      <p:graphicFrame>
        <p:nvGraphicFramePr>
          <p:cNvPr id="7" name="Content Placeholder 4"/>
          <p:cNvGraphicFramePr>
            <a:graphicFrameLocks/>
          </p:cNvGraphicFramePr>
          <p:nvPr>
            <p:extLst>
              <p:ext uri="{D42A27DB-BD31-4B8C-83A1-F6EECF244321}">
                <p14:modId xmlns:p14="http://schemas.microsoft.com/office/powerpoint/2010/main" val="478640776"/>
              </p:ext>
            </p:extLst>
          </p:nvPr>
        </p:nvGraphicFramePr>
        <p:xfrm>
          <a:off x="537273" y="1565710"/>
          <a:ext cx="5193552" cy="1759111"/>
        </p:xfrm>
        <a:graphic>
          <a:graphicData uri="http://schemas.openxmlformats.org/drawingml/2006/table">
            <a:tbl>
              <a:tblPr firstRow="1" bandRow="1">
                <a:tableStyleId>{5C22544A-7EE6-4342-B048-85BDC9FD1C3A}</a:tableStyleId>
              </a:tblPr>
              <a:tblGrid>
                <a:gridCol w="3708777"/>
                <a:gridCol w="777138"/>
                <a:gridCol w="707637"/>
              </a:tblGrid>
              <a:tr h="545875">
                <a:tc>
                  <a:txBody>
                    <a:bodyPr/>
                    <a:lstStyle/>
                    <a:p>
                      <a:pPr algn="l" fontAlgn="b">
                        <a:lnSpc>
                          <a:spcPct val="80000"/>
                        </a:lnSpc>
                      </a:pPr>
                      <a:r>
                        <a:rPr lang="sk-SK" sz="1800" b="0" i="0" u="none" strike="noStrike" dirty="0">
                          <a:solidFill>
                            <a:srgbClr val="000000"/>
                          </a:solidFill>
                          <a:effectLst/>
                          <a:latin typeface="Calibri"/>
                        </a:rPr>
                        <a:t> </a:t>
                      </a:r>
                    </a:p>
                  </a:txBody>
                  <a:tcPr marL="12700" marR="12700" marT="12700" marB="0"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Ready</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Start</a:t>
                      </a:r>
                      <a:endParaRPr lang="en-US" sz="1800" dirty="0" smtClean="0">
                        <a:solidFill>
                          <a:srgbClr val="FFFF00"/>
                        </a:solidFill>
                        <a:latin typeface="+mn-lt"/>
                        <a:cs typeface="Calibri"/>
                      </a:endParaRPr>
                    </a:p>
                  </a:txBody>
                  <a:tcPr anchor="ctr"/>
                </a:tc>
              </a:tr>
              <a:tr h="303309">
                <a:tc>
                  <a:txBody>
                    <a:bodyPr/>
                    <a:lstStyle/>
                    <a:p>
                      <a:pPr algn="l" fontAlgn="b">
                        <a:lnSpc>
                          <a:spcPct val="60000"/>
                        </a:lnSpc>
                      </a:pPr>
                      <a:r>
                        <a:rPr lang="en-US" sz="1800" b="0" i="0" u="none" strike="noStrike" dirty="0" smtClean="0">
                          <a:solidFill>
                            <a:srgbClr val="000000"/>
                          </a:solidFill>
                          <a:effectLst/>
                          <a:latin typeface="+mn-lt"/>
                        </a:rPr>
                        <a:t>DEMAX equipment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18 Q4</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r>
              <a:tr h="303309">
                <a:tc>
                  <a:txBody>
                    <a:bodyPr/>
                    <a:lstStyle/>
                    <a:p>
                      <a:pPr algn="l" fontAlgn="b">
                        <a:lnSpc>
                          <a:spcPct val="60000"/>
                        </a:lnSpc>
                      </a:pPr>
                      <a:r>
                        <a:rPr lang="en-US" sz="1800" b="0" i="0" u="none" strike="noStrike" dirty="0" smtClean="0">
                          <a:solidFill>
                            <a:srgbClr val="000000"/>
                          </a:solidFill>
                          <a:effectLst/>
                          <a:latin typeface="+mn-lt"/>
                        </a:rPr>
                        <a:t>SULF lab fitting</a:t>
                      </a:r>
                      <a:endParaRPr lang="en-US" sz="1800" b="0" i="1" u="none" strike="noStrike" dirty="0">
                        <a:solidFill>
                          <a:schemeClr val="tx1"/>
                        </a:solidFill>
                        <a:effectLst/>
                        <a:latin typeface="+mn-lt"/>
                      </a:endParaRPr>
                    </a:p>
                  </a:txBody>
                  <a:tcPr marL="12700" marR="12700" marT="12700" marB="0" anchor="ctr"/>
                </a:tc>
                <a:tc>
                  <a:txBody>
                    <a:bodyPr/>
                    <a:lstStyle/>
                    <a:p>
                      <a:pPr algn="r" fontAlgn="b">
                        <a:lnSpc>
                          <a:spcPct val="80000"/>
                        </a:lnSpc>
                      </a:pPr>
                      <a:r>
                        <a:rPr lang="en-US" sz="1800" b="0" i="0" u="none" strike="noStrike" baseline="0" dirty="0" smtClean="0">
                          <a:solidFill>
                            <a:srgbClr val="000000"/>
                          </a:solidFill>
                          <a:effectLst/>
                          <a:latin typeface="+mn-lt"/>
                        </a:rPr>
                        <a:t>19 </a:t>
                      </a:r>
                      <a:r>
                        <a:rPr lang="en-US" sz="1800" b="0" i="0" u="none" strike="noStrike" dirty="0" smtClean="0">
                          <a:solidFill>
                            <a:srgbClr val="000000"/>
                          </a:solidFill>
                          <a:effectLst/>
                          <a:latin typeface="+mn-lt"/>
                        </a:rPr>
                        <a:t>Q4</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r>
              <a:tr h="303309">
                <a:tc>
                  <a:txBody>
                    <a:bodyPr/>
                    <a:lstStyle/>
                    <a:p>
                      <a:pPr algn="l" fontAlgn="b">
                        <a:lnSpc>
                          <a:spcPct val="60000"/>
                        </a:lnSpc>
                      </a:pPr>
                      <a:r>
                        <a:rPr lang="en-US" sz="1800" b="0" i="0" u="none" strike="noStrike" dirty="0" smtClean="0">
                          <a:solidFill>
                            <a:srgbClr val="000000"/>
                          </a:solidFill>
                          <a:effectLst/>
                          <a:latin typeface="+mn-lt"/>
                        </a:rPr>
                        <a:t>SULF glove boxes</a:t>
                      </a:r>
                      <a:endParaRPr lang="en-US" sz="1800" b="0" i="0" u="none" strike="noStrike" dirty="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Q4</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started</a:t>
                      </a:r>
                    </a:p>
                  </a:txBody>
                  <a:tcPr marL="12700" marR="12700" marT="12700" marB="0" anchor="ctr"/>
                </a:tc>
              </a:tr>
              <a:tr h="303309">
                <a:tc>
                  <a:txBody>
                    <a:bodyPr/>
                    <a:lstStyle/>
                    <a:p>
                      <a:pPr algn="l" fontAlgn="b">
                        <a:lnSpc>
                          <a:spcPct val="60000"/>
                        </a:lnSpc>
                      </a:pPr>
                      <a:r>
                        <a:rPr lang="en-US" sz="1800" b="0" i="0" u="none" strike="noStrike" dirty="0" smtClean="0">
                          <a:solidFill>
                            <a:srgbClr val="000000"/>
                          </a:solidFill>
                          <a:effectLst/>
                          <a:latin typeface="+mn-lt"/>
                        </a:rPr>
                        <a:t>SULF radioactive material</a:t>
                      </a:r>
                      <a:r>
                        <a:rPr lang="en-US" sz="1800" b="0" i="0" u="none" strike="noStrike" baseline="0" dirty="0" smtClean="0">
                          <a:solidFill>
                            <a:srgbClr val="000000"/>
                          </a:solidFill>
                          <a:effectLst/>
                          <a:latin typeface="+mn-lt"/>
                        </a:rPr>
                        <a:t> lab</a:t>
                      </a:r>
                      <a:endParaRPr lang="en-US" sz="1800" b="0" i="0" u="none" strike="noStrike" dirty="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Q4</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17 Q2</a:t>
                      </a:r>
                    </a:p>
                  </a:txBody>
                  <a:tcPr marL="12700" marR="12700" marT="12700" marB="0" anchor="ctr"/>
                </a:tc>
              </a:tr>
            </a:tbl>
          </a:graphicData>
        </a:graphic>
      </p:graphicFrame>
      <p:pic>
        <p:nvPicPr>
          <p:cNvPr id="8" name="Picture 7" descr="alum_xtal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75241" cy="1443600"/>
          </a:xfrm>
          <a:prstGeom prst="rect">
            <a:avLst/>
          </a:prstGeom>
        </p:spPr>
      </p:pic>
    </p:spTree>
    <p:extLst>
      <p:ext uri="{BB962C8B-B14F-4D97-AF65-F5344CB8AC3E}">
        <p14:creationId xmlns:p14="http://schemas.microsoft.com/office/powerpoint/2010/main" val="3475185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04864" y="153507"/>
            <a:ext cx="7139136" cy="1143000"/>
          </a:xfrm>
        </p:spPr>
        <p:txBody>
          <a:bodyPr/>
          <a:lstStyle/>
          <a:p>
            <a:r>
              <a:rPr lang="en-US" dirty="0" smtClean="0"/>
              <a:t>Sample &amp; User Laboratories - </a:t>
            </a:r>
            <a:br>
              <a:rPr lang="en-US" dirty="0" smtClean="0"/>
            </a:br>
            <a:r>
              <a:rPr lang="en-US" dirty="0" err="1" smtClean="0"/>
              <a:t>Deuteration</a:t>
            </a:r>
            <a:r>
              <a:rPr lang="en-US" dirty="0" smtClean="0"/>
              <a:t> &amp; </a:t>
            </a:r>
            <a:r>
              <a:rPr lang="en-US" dirty="0" err="1"/>
              <a:t>C</a:t>
            </a:r>
            <a:r>
              <a:rPr lang="en-US" dirty="0" err="1" smtClean="0"/>
              <a:t>rystallisation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25</a:t>
            </a:fld>
            <a:endParaRPr lang="sv-SE" dirty="0">
              <a:solidFill>
                <a:prstClr val="black">
                  <a:tint val="75000"/>
                </a:prstClr>
              </a:solidFill>
              <a:latin typeface="Calibri"/>
            </a:endParaRPr>
          </a:p>
        </p:txBody>
      </p:sp>
      <p:graphicFrame>
        <p:nvGraphicFramePr>
          <p:cNvPr id="7" name="Content Placeholder 4"/>
          <p:cNvGraphicFramePr>
            <a:graphicFrameLocks/>
          </p:cNvGraphicFramePr>
          <p:nvPr>
            <p:extLst>
              <p:ext uri="{D42A27DB-BD31-4B8C-83A1-F6EECF244321}">
                <p14:modId xmlns:p14="http://schemas.microsoft.com/office/powerpoint/2010/main" val="301240953"/>
              </p:ext>
            </p:extLst>
          </p:nvPr>
        </p:nvGraphicFramePr>
        <p:xfrm>
          <a:off x="537273" y="1565710"/>
          <a:ext cx="6893145" cy="1759111"/>
        </p:xfrm>
        <a:graphic>
          <a:graphicData uri="http://schemas.openxmlformats.org/drawingml/2006/table">
            <a:tbl>
              <a:tblPr firstRow="1" bandRow="1">
                <a:tableStyleId>{5C22544A-7EE6-4342-B048-85BDC9FD1C3A}</a:tableStyleId>
              </a:tblPr>
              <a:tblGrid>
                <a:gridCol w="3708777"/>
                <a:gridCol w="777138"/>
                <a:gridCol w="707637"/>
                <a:gridCol w="1699593"/>
              </a:tblGrid>
              <a:tr h="545875">
                <a:tc>
                  <a:txBody>
                    <a:bodyPr/>
                    <a:lstStyle/>
                    <a:p>
                      <a:pPr algn="l" fontAlgn="b">
                        <a:lnSpc>
                          <a:spcPct val="80000"/>
                        </a:lnSpc>
                      </a:pPr>
                      <a:r>
                        <a:rPr lang="sk-SK" sz="1800" b="0" i="0" u="none" strike="noStrike" dirty="0">
                          <a:solidFill>
                            <a:srgbClr val="000000"/>
                          </a:solidFill>
                          <a:effectLst/>
                          <a:latin typeface="Calibri"/>
                        </a:rPr>
                        <a:t> </a:t>
                      </a:r>
                    </a:p>
                  </a:txBody>
                  <a:tcPr marL="12700" marR="12700" marT="12700" marB="0"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Ready</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Start</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In-kind partner</a:t>
                      </a:r>
                      <a:endParaRPr lang="en-US" sz="1800" dirty="0" smtClean="0">
                        <a:solidFill>
                          <a:srgbClr val="FFFF00"/>
                        </a:solidFill>
                        <a:latin typeface="+mn-lt"/>
                        <a:cs typeface="Calibri"/>
                      </a:endParaRPr>
                    </a:p>
                  </a:txBody>
                  <a:tcPr anchor="ctr"/>
                </a:tc>
              </a:tr>
              <a:tr h="303309">
                <a:tc>
                  <a:txBody>
                    <a:bodyPr/>
                    <a:lstStyle/>
                    <a:p>
                      <a:pPr algn="l" fontAlgn="b">
                        <a:lnSpc>
                          <a:spcPct val="60000"/>
                        </a:lnSpc>
                      </a:pPr>
                      <a:r>
                        <a:rPr lang="en-US" sz="1800" b="0" i="0" u="none" strike="noStrike" dirty="0" smtClean="0">
                          <a:solidFill>
                            <a:srgbClr val="000000"/>
                          </a:solidFill>
                          <a:effectLst/>
                          <a:latin typeface="+mn-lt"/>
                        </a:rPr>
                        <a:t>DEMAX equipment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18 Q4</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started (NO)</a:t>
                      </a:r>
                      <a:endParaRPr lang="en-US" sz="1800" b="0" i="0" u="none" strike="noStrike" dirty="0">
                        <a:solidFill>
                          <a:srgbClr val="000000"/>
                        </a:solidFill>
                        <a:effectLst/>
                        <a:latin typeface="+mn-lt"/>
                      </a:endParaRPr>
                    </a:p>
                  </a:txBody>
                  <a:tcPr marL="12700" marR="12700" marT="12700" marB="0" anchor="ctr"/>
                </a:tc>
              </a:tr>
              <a:tr h="303309">
                <a:tc>
                  <a:txBody>
                    <a:bodyPr/>
                    <a:lstStyle/>
                    <a:p>
                      <a:pPr algn="l" fontAlgn="b">
                        <a:lnSpc>
                          <a:spcPct val="60000"/>
                        </a:lnSpc>
                      </a:pPr>
                      <a:r>
                        <a:rPr lang="en-US" sz="1800" b="0" i="0" u="none" strike="noStrike" dirty="0" smtClean="0">
                          <a:solidFill>
                            <a:srgbClr val="000000"/>
                          </a:solidFill>
                          <a:effectLst/>
                          <a:latin typeface="+mn-lt"/>
                        </a:rPr>
                        <a:t>SULF lab fitting</a:t>
                      </a:r>
                      <a:endParaRPr lang="en-US" sz="1800" b="0" i="1" u="none" strike="noStrike" dirty="0">
                        <a:solidFill>
                          <a:schemeClr val="tx1"/>
                        </a:solidFill>
                        <a:effectLst/>
                        <a:latin typeface="+mn-lt"/>
                      </a:endParaRPr>
                    </a:p>
                  </a:txBody>
                  <a:tcPr marL="12700" marR="12700" marT="12700" marB="0" anchor="ctr"/>
                </a:tc>
                <a:tc>
                  <a:txBody>
                    <a:bodyPr/>
                    <a:lstStyle/>
                    <a:p>
                      <a:pPr algn="r" fontAlgn="b">
                        <a:lnSpc>
                          <a:spcPct val="80000"/>
                        </a:lnSpc>
                      </a:pPr>
                      <a:r>
                        <a:rPr lang="en-US" sz="1800" b="0" i="0" u="none" strike="noStrike" baseline="0" dirty="0" smtClean="0">
                          <a:solidFill>
                            <a:srgbClr val="000000"/>
                          </a:solidFill>
                          <a:effectLst/>
                          <a:latin typeface="+mn-lt"/>
                        </a:rPr>
                        <a:t>19 </a:t>
                      </a:r>
                      <a:r>
                        <a:rPr lang="en-US" sz="1800" b="0" i="0" u="none" strike="noStrike" dirty="0" smtClean="0">
                          <a:solidFill>
                            <a:srgbClr val="000000"/>
                          </a:solidFill>
                          <a:effectLst/>
                          <a:latin typeface="+mn-lt"/>
                        </a:rPr>
                        <a:t>Q4</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baseline="0" dirty="0" smtClean="0">
                          <a:solidFill>
                            <a:srgbClr val="000000"/>
                          </a:solidFill>
                          <a:effectLst/>
                          <a:latin typeface="+mn-lt"/>
                        </a:rPr>
                        <a:t>started (UK</a:t>
                      </a:r>
                      <a:r>
                        <a:rPr lang="en-US" sz="1800" b="0" i="0" u="none" strike="noStrike" dirty="0" smtClean="0">
                          <a:solidFill>
                            <a:srgbClr val="000000"/>
                          </a:solidFill>
                          <a:effectLst/>
                          <a:latin typeface="+mn-lt"/>
                        </a:rPr>
                        <a:t>)</a:t>
                      </a:r>
                      <a:endParaRPr lang="en-US" sz="1800" b="0" i="0" u="none" strike="noStrike" dirty="0">
                        <a:solidFill>
                          <a:srgbClr val="000000"/>
                        </a:solidFill>
                        <a:effectLst/>
                        <a:latin typeface="+mn-lt"/>
                      </a:endParaRPr>
                    </a:p>
                  </a:txBody>
                  <a:tcPr marL="12700" marR="12700" marT="12700" marB="0" anchor="ctr"/>
                </a:tc>
              </a:tr>
              <a:tr h="303309">
                <a:tc>
                  <a:txBody>
                    <a:bodyPr/>
                    <a:lstStyle/>
                    <a:p>
                      <a:pPr algn="l" fontAlgn="b">
                        <a:lnSpc>
                          <a:spcPct val="60000"/>
                        </a:lnSpc>
                      </a:pPr>
                      <a:r>
                        <a:rPr lang="en-US" sz="1800" b="0" i="0" u="none" strike="noStrike" dirty="0" smtClean="0">
                          <a:solidFill>
                            <a:srgbClr val="000000"/>
                          </a:solidFill>
                          <a:effectLst/>
                          <a:latin typeface="+mn-lt"/>
                        </a:rPr>
                        <a:t>SULF glove boxes</a:t>
                      </a:r>
                      <a:endParaRPr lang="en-US" sz="1800" b="0" i="0" u="none" strike="noStrike" dirty="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Q4</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started</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started</a:t>
                      </a:r>
                      <a:r>
                        <a:rPr lang="en-US" sz="1800" b="0" i="0" u="none" strike="noStrike" baseline="0" dirty="0" smtClean="0">
                          <a:solidFill>
                            <a:srgbClr val="000000"/>
                          </a:solidFill>
                          <a:effectLst/>
                          <a:latin typeface="+mn-lt"/>
                        </a:rPr>
                        <a:t> (EE)</a:t>
                      </a:r>
                      <a:endParaRPr lang="en-US" sz="1800" b="0" i="0" u="none" strike="noStrike" dirty="0" smtClean="0">
                        <a:solidFill>
                          <a:srgbClr val="000000"/>
                        </a:solidFill>
                        <a:effectLst/>
                        <a:latin typeface="+mn-lt"/>
                      </a:endParaRPr>
                    </a:p>
                  </a:txBody>
                  <a:tcPr marL="12700" marR="12700" marT="12700" marB="0" anchor="ctr"/>
                </a:tc>
              </a:tr>
              <a:tr h="303309">
                <a:tc>
                  <a:txBody>
                    <a:bodyPr/>
                    <a:lstStyle/>
                    <a:p>
                      <a:pPr algn="l" fontAlgn="b">
                        <a:lnSpc>
                          <a:spcPct val="60000"/>
                        </a:lnSpc>
                      </a:pPr>
                      <a:r>
                        <a:rPr lang="en-US" sz="1800" b="0" i="0" u="none" strike="noStrike" dirty="0" smtClean="0">
                          <a:solidFill>
                            <a:srgbClr val="000000"/>
                          </a:solidFill>
                          <a:effectLst/>
                          <a:latin typeface="+mn-lt"/>
                        </a:rPr>
                        <a:t>SULF radioactive material</a:t>
                      </a:r>
                      <a:r>
                        <a:rPr lang="en-US" sz="1800" b="0" i="0" u="none" strike="noStrike" baseline="0" dirty="0" smtClean="0">
                          <a:solidFill>
                            <a:srgbClr val="000000"/>
                          </a:solidFill>
                          <a:effectLst/>
                          <a:latin typeface="+mn-lt"/>
                        </a:rPr>
                        <a:t> lab</a:t>
                      </a:r>
                      <a:endParaRPr lang="en-US" sz="1800" b="0" i="0" u="none" strike="noStrike" dirty="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Q4</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17 Q2</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not identified</a:t>
                      </a:r>
                    </a:p>
                  </a:txBody>
                  <a:tcPr marL="12700" marR="12700" marT="12700" marB="0" anchor="ctr"/>
                </a:tc>
              </a:tr>
            </a:tbl>
          </a:graphicData>
        </a:graphic>
      </p:graphicFrame>
      <p:pic>
        <p:nvPicPr>
          <p:cNvPr id="8" name="Picture 7" descr="alum_xtal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75241" cy="1443600"/>
          </a:xfrm>
          <a:prstGeom prst="rect">
            <a:avLst/>
          </a:prstGeom>
        </p:spPr>
      </p:pic>
    </p:spTree>
    <p:extLst>
      <p:ext uri="{BB962C8B-B14F-4D97-AF65-F5344CB8AC3E}">
        <p14:creationId xmlns:p14="http://schemas.microsoft.com/office/powerpoint/2010/main" val="40812365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04864" y="153507"/>
            <a:ext cx="7139136" cy="1143000"/>
          </a:xfrm>
        </p:spPr>
        <p:txBody>
          <a:bodyPr/>
          <a:lstStyle/>
          <a:p>
            <a:r>
              <a:rPr lang="en-US" dirty="0" smtClean="0"/>
              <a:t>Sample &amp; User Laboratories - </a:t>
            </a:r>
            <a:br>
              <a:rPr lang="en-US" dirty="0" smtClean="0"/>
            </a:br>
            <a:r>
              <a:rPr lang="en-US" dirty="0" err="1" smtClean="0"/>
              <a:t>Deuteration</a:t>
            </a:r>
            <a:r>
              <a:rPr lang="en-US" dirty="0" smtClean="0"/>
              <a:t> &amp; </a:t>
            </a:r>
            <a:r>
              <a:rPr lang="en-US" dirty="0" err="1"/>
              <a:t>C</a:t>
            </a:r>
            <a:r>
              <a:rPr lang="en-US" dirty="0" err="1" smtClean="0"/>
              <a:t>rystallisation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26</a:t>
            </a:fld>
            <a:endParaRPr lang="sv-SE" dirty="0">
              <a:solidFill>
                <a:prstClr val="black">
                  <a:tint val="75000"/>
                </a:prstClr>
              </a:solidFill>
              <a:latin typeface="Calibri"/>
            </a:endParaRPr>
          </a:p>
        </p:txBody>
      </p:sp>
      <p:graphicFrame>
        <p:nvGraphicFramePr>
          <p:cNvPr id="7" name="Content Placeholder 4"/>
          <p:cNvGraphicFramePr>
            <a:graphicFrameLocks/>
          </p:cNvGraphicFramePr>
          <p:nvPr>
            <p:extLst>
              <p:ext uri="{D42A27DB-BD31-4B8C-83A1-F6EECF244321}">
                <p14:modId xmlns:p14="http://schemas.microsoft.com/office/powerpoint/2010/main" val="1225053297"/>
              </p:ext>
            </p:extLst>
          </p:nvPr>
        </p:nvGraphicFramePr>
        <p:xfrm>
          <a:off x="537273" y="1565710"/>
          <a:ext cx="6893145" cy="1759111"/>
        </p:xfrm>
        <a:graphic>
          <a:graphicData uri="http://schemas.openxmlformats.org/drawingml/2006/table">
            <a:tbl>
              <a:tblPr firstRow="1" bandRow="1">
                <a:tableStyleId>{5C22544A-7EE6-4342-B048-85BDC9FD1C3A}</a:tableStyleId>
              </a:tblPr>
              <a:tblGrid>
                <a:gridCol w="3708777"/>
                <a:gridCol w="777138"/>
                <a:gridCol w="707637"/>
                <a:gridCol w="1699593"/>
              </a:tblGrid>
              <a:tr h="545875">
                <a:tc>
                  <a:txBody>
                    <a:bodyPr/>
                    <a:lstStyle/>
                    <a:p>
                      <a:pPr algn="l" fontAlgn="b">
                        <a:lnSpc>
                          <a:spcPct val="80000"/>
                        </a:lnSpc>
                      </a:pPr>
                      <a:r>
                        <a:rPr lang="sk-SK" sz="1800" b="0" i="0" u="none" strike="noStrike" dirty="0">
                          <a:solidFill>
                            <a:srgbClr val="000000"/>
                          </a:solidFill>
                          <a:effectLst/>
                          <a:latin typeface="Calibri"/>
                        </a:rPr>
                        <a:t> </a:t>
                      </a:r>
                    </a:p>
                  </a:txBody>
                  <a:tcPr marL="12700" marR="12700" marT="12700" marB="0"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Ready</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Start</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In-kind partner</a:t>
                      </a:r>
                      <a:endParaRPr lang="en-US" sz="1800" dirty="0" smtClean="0">
                        <a:solidFill>
                          <a:srgbClr val="FFFF00"/>
                        </a:solidFill>
                        <a:latin typeface="+mn-lt"/>
                        <a:cs typeface="Calibri"/>
                      </a:endParaRPr>
                    </a:p>
                  </a:txBody>
                  <a:tcPr anchor="ctr"/>
                </a:tc>
              </a:tr>
              <a:tr h="303309">
                <a:tc>
                  <a:txBody>
                    <a:bodyPr/>
                    <a:lstStyle/>
                    <a:p>
                      <a:pPr algn="l" fontAlgn="b">
                        <a:lnSpc>
                          <a:spcPct val="60000"/>
                        </a:lnSpc>
                      </a:pPr>
                      <a:r>
                        <a:rPr lang="en-US" sz="1800" b="0" i="0" u="none" strike="noStrike" dirty="0" smtClean="0">
                          <a:solidFill>
                            <a:srgbClr val="000000"/>
                          </a:solidFill>
                          <a:effectLst/>
                          <a:latin typeface="+mn-lt"/>
                        </a:rPr>
                        <a:t>DEMAX equipment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18 Q4</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started (NO)</a:t>
                      </a:r>
                      <a:endParaRPr lang="en-US" sz="1800" b="0" i="0" u="none" strike="noStrike" dirty="0">
                        <a:solidFill>
                          <a:srgbClr val="000000"/>
                        </a:solidFill>
                        <a:effectLst/>
                        <a:latin typeface="+mn-lt"/>
                      </a:endParaRPr>
                    </a:p>
                  </a:txBody>
                  <a:tcPr marL="12700" marR="12700" marT="12700" marB="0" anchor="ctr"/>
                </a:tc>
              </a:tr>
              <a:tr h="303309">
                <a:tc>
                  <a:txBody>
                    <a:bodyPr/>
                    <a:lstStyle/>
                    <a:p>
                      <a:pPr algn="l" fontAlgn="b">
                        <a:lnSpc>
                          <a:spcPct val="60000"/>
                        </a:lnSpc>
                      </a:pPr>
                      <a:r>
                        <a:rPr lang="en-US" sz="1800" b="0" i="0" u="none" strike="noStrike" dirty="0" smtClean="0">
                          <a:solidFill>
                            <a:srgbClr val="000000"/>
                          </a:solidFill>
                          <a:effectLst/>
                          <a:latin typeface="+mn-lt"/>
                        </a:rPr>
                        <a:t>SULF lab fitting</a:t>
                      </a:r>
                      <a:endParaRPr lang="en-US" sz="1800" b="0" i="1" u="none" strike="noStrike" dirty="0">
                        <a:solidFill>
                          <a:schemeClr val="tx1"/>
                        </a:solidFill>
                        <a:effectLst/>
                        <a:latin typeface="+mn-lt"/>
                      </a:endParaRPr>
                    </a:p>
                  </a:txBody>
                  <a:tcPr marL="12700" marR="12700" marT="12700" marB="0" anchor="ctr"/>
                </a:tc>
                <a:tc>
                  <a:txBody>
                    <a:bodyPr/>
                    <a:lstStyle/>
                    <a:p>
                      <a:pPr algn="r" fontAlgn="b">
                        <a:lnSpc>
                          <a:spcPct val="80000"/>
                        </a:lnSpc>
                      </a:pPr>
                      <a:r>
                        <a:rPr lang="en-US" sz="1800" b="0" i="0" u="none" strike="noStrike" baseline="0" dirty="0" smtClean="0">
                          <a:solidFill>
                            <a:srgbClr val="000000"/>
                          </a:solidFill>
                          <a:effectLst/>
                          <a:latin typeface="+mn-lt"/>
                        </a:rPr>
                        <a:t>19 </a:t>
                      </a:r>
                      <a:r>
                        <a:rPr lang="en-US" sz="1800" b="0" i="0" u="none" strike="noStrike" dirty="0" smtClean="0">
                          <a:solidFill>
                            <a:srgbClr val="000000"/>
                          </a:solidFill>
                          <a:effectLst/>
                          <a:latin typeface="+mn-lt"/>
                        </a:rPr>
                        <a:t>Q4</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baseline="0" dirty="0" smtClean="0">
                          <a:solidFill>
                            <a:srgbClr val="000000"/>
                          </a:solidFill>
                          <a:effectLst/>
                          <a:latin typeface="+mn-lt"/>
                        </a:rPr>
                        <a:t>started (UK</a:t>
                      </a:r>
                      <a:r>
                        <a:rPr lang="en-US" sz="1800" b="0" i="0" u="none" strike="noStrike" dirty="0" smtClean="0">
                          <a:solidFill>
                            <a:srgbClr val="000000"/>
                          </a:solidFill>
                          <a:effectLst/>
                          <a:latin typeface="+mn-lt"/>
                        </a:rPr>
                        <a:t>)</a:t>
                      </a:r>
                      <a:endParaRPr lang="en-US" sz="1800" b="0" i="0" u="none" strike="noStrike" dirty="0">
                        <a:solidFill>
                          <a:srgbClr val="000000"/>
                        </a:solidFill>
                        <a:effectLst/>
                        <a:latin typeface="+mn-lt"/>
                      </a:endParaRPr>
                    </a:p>
                  </a:txBody>
                  <a:tcPr marL="12700" marR="12700" marT="12700" marB="0" anchor="ctr"/>
                </a:tc>
              </a:tr>
              <a:tr h="303309">
                <a:tc>
                  <a:txBody>
                    <a:bodyPr/>
                    <a:lstStyle/>
                    <a:p>
                      <a:pPr algn="l" fontAlgn="b">
                        <a:lnSpc>
                          <a:spcPct val="60000"/>
                        </a:lnSpc>
                      </a:pPr>
                      <a:r>
                        <a:rPr lang="en-US" sz="1800" b="0" i="0" u="none" strike="noStrike" dirty="0" smtClean="0">
                          <a:solidFill>
                            <a:srgbClr val="000000"/>
                          </a:solidFill>
                          <a:effectLst/>
                          <a:latin typeface="+mn-lt"/>
                        </a:rPr>
                        <a:t>SULF glove boxes</a:t>
                      </a:r>
                      <a:endParaRPr lang="en-US" sz="1800" b="0" i="0" u="none" strike="noStrike" dirty="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Q4</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started</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started</a:t>
                      </a:r>
                      <a:r>
                        <a:rPr lang="en-US" sz="1800" b="0" i="0" u="none" strike="noStrike" baseline="0" dirty="0" smtClean="0">
                          <a:solidFill>
                            <a:srgbClr val="000000"/>
                          </a:solidFill>
                          <a:effectLst/>
                          <a:latin typeface="+mn-lt"/>
                        </a:rPr>
                        <a:t> (EE)</a:t>
                      </a:r>
                      <a:endParaRPr lang="en-US" sz="1800" b="0" i="0" u="none" strike="noStrike" dirty="0" smtClean="0">
                        <a:solidFill>
                          <a:srgbClr val="000000"/>
                        </a:solidFill>
                        <a:effectLst/>
                        <a:latin typeface="+mn-lt"/>
                      </a:endParaRPr>
                    </a:p>
                  </a:txBody>
                  <a:tcPr marL="12700" marR="12700" marT="12700" marB="0" anchor="ctr"/>
                </a:tc>
              </a:tr>
              <a:tr h="303309">
                <a:tc>
                  <a:txBody>
                    <a:bodyPr/>
                    <a:lstStyle/>
                    <a:p>
                      <a:pPr algn="l" fontAlgn="b">
                        <a:lnSpc>
                          <a:spcPct val="60000"/>
                        </a:lnSpc>
                      </a:pPr>
                      <a:r>
                        <a:rPr lang="en-US" sz="1800" b="0" i="0" u="none" strike="noStrike" dirty="0" smtClean="0">
                          <a:solidFill>
                            <a:srgbClr val="000000"/>
                          </a:solidFill>
                          <a:effectLst/>
                          <a:latin typeface="+mn-lt"/>
                        </a:rPr>
                        <a:t>SULF radioactive material</a:t>
                      </a:r>
                      <a:r>
                        <a:rPr lang="en-US" sz="1800" b="0" i="0" u="none" strike="noStrike" baseline="0" dirty="0" smtClean="0">
                          <a:solidFill>
                            <a:srgbClr val="000000"/>
                          </a:solidFill>
                          <a:effectLst/>
                          <a:latin typeface="+mn-lt"/>
                        </a:rPr>
                        <a:t> lab</a:t>
                      </a:r>
                      <a:endParaRPr lang="en-US" sz="1800" b="0" i="0" u="none" strike="noStrike" dirty="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Q4</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17 Q2</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not identified</a:t>
                      </a:r>
                    </a:p>
                  </a:txBody>
                  <a:tcPr marL="12700" marR="12700" marT="12700" marB="0" anchor="ctr"/>
                </a:tc>
              </a:tr>
            </a:tbl>
          </a:graphicData>
        </a:graphic>
      </p:graphicFrame>
      <p:pic>
        <p:nvPicPr>
          <p:cNvPr id="8" name="Picture 7" descr="alum_xtal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75241" cy="1443600"/>
          </a:xfrm>
          <a:prstGeom prst="rect">
            <a:avLst/>
          </a:prstGeom>
        </p:spPr>
      </p:pic>
      <p:graphicFrame>
        <p:nvGraphicFramePr>
          <p:cNvPr id="6" name="Content Placeholder 4"/>
          <p:cNvGraphicFramePr>
            <a:graphicFrameLocks/>
          </p:cNvGraphicFramePr>
          <p:nvPr>
            <p:extLst>
              <p:ext uri="{D42A27DB-BD31-4B8C-83A1-F6EECF244321}">
                <p14:modId xmlns:p14="http://schemas.microsoft.com/office/powerpoint/2010/main" val="1541752842"/>
              </p:ext>
            </p:extLst>
          </p:nvPr>
        </p:nvGraphicFramePr>
        <p:xfrm>
          <a:off x="4262112" y="3732924"/>
          <a:ext cx="4424687" cy="2972347"/>
        </p:xfrm>
        <a:graphic>
          <a:graphicData uri="http://schemas.openxmlformats.org/drawingml/2006/table">
            <a:tbl>
              <a:tblPr firstRow="1" bandRow="1">
                <a:tableStyleId>{5C22544A-7EE6-4342-B048-85BDC9FD1C3A}</a:tableStyleId>
              </a:tblPr>
              <a:tblGrid>
                <a:gridCol w="861940"/>
                <a:gridCol w="695001"/>
                <a:gridCol w="1737502"/>
                <a:gridCol w="1130244"/>
              </a:tblGrid>
              <a:tr h="545875">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Level</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Start</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In-kind partner</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dirty="0" smtClean="0">
                          <a:solidFill>
                            <a:srgbClr val="FFFF00"/>
                          </a:solidFill>
                          <a:latin typeface="+mn-lt"/>
                          <a:cs typeface="Calibri"/>
                        </a:rPr>
                        <a:t>Start x IK</a:t>
                      </a:r>
                    </a:p>
                  </a:txBody>
                  <a:tcPr anchor="ctr"/>
                </a:tc>
              </a:tr>
              <a:tr h="303309">
                <a:tc>
                  <a:txBody>
                    <a:bodyPr/>
                    <a:lstStyle/>
                    <a:p>
                      <a:pPr algn="ctr" fontAlgn="b">
                        <a:lnSpc>
                          <a:spcPct val="80000"/>
                        </a:lnSpc>
                      </a:pPr>
                      <a:r>
                        <a:rPr lang="en-US" sz="1800" b="0" i="0" u="none" strike="noStrike" dirty="0" smtClean="0">
                          <a:solidFill>
                            <a:srgbClr val="000000"/>
                          </a:solidFill>
                          <a:effectLst/>
                          <a:latin typeface="+mn-lt"/>
                        </a:rPr>
                        <a:t>0</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Started / in-house</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endParaRPr lang="en-US" sz="1800" b="0" i="0" u="none" strike="noStrike" dirty="0">
                        <a:solidFill>
                          <a:srgbClr val="000000"/>
                        </a:solidFill>
                        <a:effectLst/>
                        <a:latin typeface="+mn-lt"/>
                      </a:endParaRPr>
                    </a:p>
                  </a:txBody>
                  <a:tcPr marL="12700" marR="12700" marT="12700" marB="0" anchor="ctr"/>
                </a:tc>
              </a:tr>
              <a:tr h="303309">
                <a:tc>
                  <a:txBody>
                    <a:bodyPr/>
                    <a:lstStyle/>
                    <a:p>
                      <a:pPr algn="ctr" fontAlgn="b">
                        <a:lnSpc>
                          <a:spcPct val="80000"/>
                        </a:lnSpc>
                      </a:pPr>
                      <a:r>
                        <a:rPr lang="en-US" sz="1800" b="0" i="0" u="none" strike="noStrike" baseline="0" dirty="0" smtClean="0">
                          <a:solidFill>
                            <a:srgbClr val="000000"/>
                          </a:solidFill>
                          <a:effectLst/>
                          <a:latin typeface="+mn-lt"/>
                        </a:rPr>
                        <a:t>1</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&gt; 12 m</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baseline="0" dirty="0" smtClean="0">
                          <a:solidFill>
                            <a:srgbClr val="000000"/>
                          </a:solidFill>
                          <a:effectLst/>
                          <a:latin typeface="+mn-lt"/>
                        </a:rPr>
                        <a:t>‘agreed’ / </a:t>
                      </a:r>
                      <a:r>
                        <a:rPr lang="en-US" sz="1800" b="0" i="0" u="none" strike="noStrike" baseline="0" dirty="0" err="1" smtClean="0">
                          <a:solidFill>
                            <a:srgbClr val="000000"/>
                          </a:solidFill>
                          <a:effectLst/>
                          <a:latin typeface="+mn-lt"/>
                        </a:rPr>
                        <a:t>MoU</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endParaRPr lang="en-US" sz="1800" b="0" i="0" u="none" strike="noStrike" dirty="0">
                        <a:solidFill>
                          <a:srgbClr val="000000"/>
                        </a:solidFill>
                        <a:effectLst/>
                        <a:latin typeface="+mn-lt"/>
                      </a:endParaRPr>
                    </a:p>
                  </a:txBody>
                  <a:tcPr marL="12700" marR="12700" marT="12700" marB="0" anchor="ctr"/>
                </a:tc>
              </a:tr>
              <a:tr h="303309">
                <a:tc>
                  <a:txBody>
                    <a:bodyPr/>
                    <a:lstStyle/>
                    <a:p>
                      <a:pPr marL="0" marR="0" indent="0" algn="ct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&gt; 6 m</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discussed</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r>
              <a:tr h="303309">
                <a:tc>
                  <a:txBody>
                    <a:bodyPr/>
                    <a:lstStyle/>
                    <a:p>
                      <a:pPr marL="0" marR="0" indent="0" algn="ct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3</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now</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not identified</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r>
              <a:tr h="303309">
                <a:tc>
                  <a:txBody>
                    <a:bodyPr/>
                    <a:lstStyle/>
                    <a:p>
                      <a:pPr marL="0" marR="0" indent="0" algn="ctr"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FFFFFF"/>
                          </a:solidFill>
                          <a:effectLst/>
                          <a:latin typeface="+mn-lt"/>
                        </a:rPr>
                        <a:t>0</a:t>
                      </a:r>
                    </a:p>
                  </a:txBody>
                  <a:tcPr marL="12700" marR="12700" marT="12700" marB="0" anchor="ctr">
                    <a:solidFill>
                      <a:srgbClr val="0000FF"/>
                    </a:solidFill>
                  </a:tcPr>
                </a:tc>
              </a:tr>
              <a:tr h="303309">
                <a:tc>
                  <a:txBody>
                    <a:bodyPr/>
                    <a:lstStyle/>
                    <a:p>
                      <a:pPr marL="0" marR="0" indent="0" algn="ctr"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FFFFFF"/>
                          </a:solidFill>
                          <a:effectLst/>
                          <a:latin typeface="+mn-lt"/>
                        </a:rPr>
                        <a:t>1 - 2</a:t>
                      </a:r>
                    </a:p>
                  </a:txBody>
                  <a:tcPr marL="12700" marR="12700" marT="12700" marB="0" anchor="ctr">
                    <a:solidFill>
                      <a:srgbClr val="008000"/>
                    </a:solidFill>
                  </a:tcPr>
                </a:tc>
              </a:tr>
              <a:tr h="303309">
                <a:tc>
                  <a:txBody>
                    <a:bodyPr/>
                    <a:lstStyle/>
                    <a:p>
                      <a:pPr marL="0" marR="0" indent="0" algn="ctr"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FFFFFF"/>
                          </a:solidFill>
                          <a:effectLst/>
                          <a:latin typeface="+mn-lt"/>
                        </a:rPr>
                        <a:t>3</a:t>
                      </a:r>
                    </a:p>
                  </a:txBody>
                  <a:tcPr marL="12700" marR="12700" marT="12700" marB="0" anchor="ctr">
                    <a:solidFill>
                      <a:srgbClr val="FF6600"/>
                    </a:solidFill>
                  </a:tcPr>
                </a:tc>
              </a:tr>
              <a:tr h="303309">
                <a:tc>
                  <a:txBody>
                    <a:bodyPr/>
                    <a:lstStyle/>
                    <a:p>
                      <a:pPr marL="0" marR="0" indent="0" algn="ctr"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FFFFFF"/>
                          </a:solidFill>
                          <a:effectLst/>
                          <a:latin typeface="+mn-lt"/>
                        </a:rPr>
                        <a:t>4 +</a:t>
                      </a:r>
                    </a:p>
                  </a:txBody>
                  <a:tcPr marL="12700" marR="12700" marT="12700" marB="0" anchor="ctr">
                    <a:solidFill>
                      <a:srgbClr val="FF0000"/>
                    </a:solidFill>
                  </a:tcPr>
                </a:tc>
              </a:tr>
            </a:tbl>
          </a:graphicData>
        </a:graphic>
      </p:graphicFrame>
      <p:sp>
        <p:nvSpPr>
          <p:cNvPr id="3" name="TextBox 2"/>
          <p:cNvSpPr txBox="1"/>
          <p:nvPr/>
        </p:nvSpPr>
        <p:spPr>
          <a:xfrm>
            <a:off x="3114150" y="3757346"/>
            <a:ext cx="871866" cy="369332"/>
          </a:xfrm>
          <a:prstGeom prst="rect">
            <a:avLst/>
          </a:prstGeom>
          <a:noFill/>
        </p:spPr>
        <p:txBody>
          <a:bodyPr wrap="none" rtlCol="0">
            <a:spAutoFit/>
          </a:bodyPr>
          <a:lstStyle/>
          <a:p>
            <a:r>
              <a:rPr lang="en-US" b="1" dirty="0" smtClean="0">
                <a:solidFill>
                  <a:prstClr val="black"/>
                </a:solidFill>
                <a:latin typeface="Calibri"/>
              </a:rPr>
              <a:t>Legend</a:t>
            </a:r>
            <a:endParaRPr lang="en-US" b="1" dirty="0">
              <a:solidFill>
                <a:prstClr val="black"/>
              </a:solidFill>
              <a:latin typeface="Calibri"/>
            </a:endParaRPr>
          </a:p>
        </p:txBody>
      </p:sp>
    </p:spTree>
    <p:extLst>
      <p:ext uri="{BB962C8B-B14F-4D97-AF65-F5344CB8AC3E}">
        <p14:creationId xmlns:p14="http://schemas.microsoft.com/office/powerpoint/2010/main" val="9099742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04864" y="153507"/>
            <a:ext cx="7139136" cy="1143000"/>
          </a:xfrm>
        </p:spPr>
        <p:txBody>
          <a:bodyPr/>
          <a:lstStyle/>
          <a:p>
            <a:r>
              <a:rPr lang="en-US" dirty="0" smtClean="0"/>
              <a:t>Sample &amp; User Laboratories - </a:t>
            </a:r>
            <a:br>
              <a:rPr lang="en-US" dirty="0" smtClean="0"/>
            </a:br>
            <a:r>
              <a:rPr lang="en-US" dirty="0" err="1" smtClean="0"/>
              <a:t>Deuteration</a:t>
            </a:r>
            <a:r>
              <a:rPr lang="en-US" dirty="0" smtClean="0"/>
              <a:t> &amp; </a:t>
            </a:r>
            <a:r>
              <a:rPr lang="en-US" dirty="0" err="1"/>
              <a:t>C</a:t>
            </a:r>
            <a:r>
              <a:rPr lang="en-US" dirty="0" err="1" smtClean="0"/>
              <a:t>rystallisation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27</a:t>
            </a:fld>
            <a:endParaRPr lang="sv-SE" dirty="0">
              <a:solidFill>
                <a:prstClr val="black">
                  <a:tint val="75000"/>
                </a:prstClr>
              </a:solidFill>
              <a:latin typeface="Calibri"/>
            </a:endParaRPr>
          </a:p>
        </p:txBody>
      </p:sp>
      <p:graphicFrame>
        <p:nvGraphicFramePr>
          <p:cNvPr id="7" name="Content Placeholder 4"/>
          <p:cNvGraphicFramePr>
            <a:graphicFrameLocks/>
          </p:cNvGraphicFramePr>
          <p:nvPr>
            <p:extLst>
              <p:ext uri="{D42A27DB-BD31-4B8C-83A1-F6EECF244321}">
                <p14:modId xmlns:p14="http://schemas.microsoft.com/office/powerpoint/2010/main" val="2255401090"/>
              </p:ext>
            </p:extLst>
          </p:nvPr>
        </p:nvGraphicFramePr>
        <p:xfrm>
          <a:off x="537273" y="1565710"/>
          <a:ext cx="7903117" cy="1759111"/>
        </p:xfrm>
        <a:graphic>
          <a:graphicData uri="http://schemas.openxmlformats.org/drawingml/2006/table">
            <a:tbl>
              <a:tblPr firstRow="1" bandRow="1">
                <a:tableStyleId>{5C22544A-7EE6-4342-B048-85BDC9FD1C3A}</a:tableStyleId>
              </a:tblPr>
              <a:tblGrid>
                <a:gridCol w="3708777"/>
                <a:gridCol w="777138"/>
                <a:gridCol w="707637"/>
                <a:gridCol w="1699593"/>
                <a:gridCol w="1009972"/>
              </a:tblGrid>
              <a:tr h="545875">
                <a:tc>
                  <a:txBody>
                    <a:bodyPr/>
                    <a:lstStyle/>
                    <a:p>
                      <a:pPr algn="l" fontAlgn="b">
                        <a:lnSpc>
                          <a:spcPct val="80000"/>
                        </a:lnSpc>
                      </a:pPr>
                      <a:r>
                        <a:rPr lang="sk-SK" sz="1800" b="0" i="0" u="none" strike="noStrike" dirty="0">
                          <a:solidFill>
                            <a:srgbClr val="000000"/>
                          </a:solidFill>
                          <a:effectLst/>
                          <a:latin typeface="Calibri"/>
                        </a:rPr>
                        <a:t> </a:t>
                      </a:r>
                    </a:p>
                  </a:txBody>
                  <a:tcPr marL="12700" marR="12700" marT="12700" marB="0"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Ready</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Start</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In-kind partner</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rgbClr val="FFFF00"/>
                        </a:solidFill>
                        <a:latin typeface="+mn-lt"/>
                        <a:cs typeface="Calibri"/>
                      </a:endParaRPr>
                    </a:p>
                  </a:txBody>
                  <a:tcPr anchor="ctr"/>
                </a:tc>
              </a:tr>
              <a:tr h="303309">
                <a:tc>
                  <a:txBody>
                    <a:bodyPr/>
                    <a:lstStyle/>
                    <a:p>
                      <a:pPr algn="l" fontAlgn="b">
                        <a:lnSpc>
                          <a:spcPct val="60000"/>
                        </a:lnSpc>
                      </a:pPr>
                      <a:r>
                        <a:rPr lang="en-US" sz="1800" b="0" i="0" u="none" strike="noStrike" dirty="0" smtClean="0">
                          <a:solidFill>
                            <a:srgbClr val="000000"/>
                          </a:solidFill>
                          <a:effectLst/>
                          <a:latin typeface="+mn-lt"/>
                        </a:rPr>
                        <a:t>DEMAX equipment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18 Q4</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started (NO)</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0" i="0" u="none" strike="noStrike" dirty="0" smtClean="0">
                          <a:solidFill>
                            <a:srgbClr val="FFFFFF"/>
                          </a:solidFill>
                          <a:effectLst/>
                          <a:latin typeface="+mn-lt"/>
                        </a:rPr>
                        <a:t>0 x 0</a:t>
                      </a:r>
                      <a:endParaRPr lang="en-US" sz="1800" b="0" i="0" u="none" strike="noStrike" dirty="0">
                        <a:solidFill>
                          <a:srgbClr val="FFFFFF"/>
                        </a:solidFill>
                        <a:effectLst/>
                        <a:latin typeface="+mn-lt"/>
                      </a:endParaRPr>
                    </a:p>
                  </a:txBody>
                  <a:tcPr marL="12700" marR="12700" marT="12700" marB="0" anchor="ctr">
                    <a:solidFill>
                      <a:srgbClr val="0000FF"/>
                    </a:solidFill>
                  </a:tcPr>
                </a:tc>
              </a:tr>
              <a:tr h="303309">
                <a:tc>
                  <a:txBody>
                    <a:bodyPr/>
                    <a:lstStyle/>
                    <a:p>
                      <a:pPr algn="l" fontAlgn="b">
                        <a:lnSpc>
                          <a:spcPct val="60000"/>
                        </a:lnSpc>
                      </a:pPr>
                      <a:r>
                        <a:rPr lang="en-US" sz="1800" b="0" i="0" u="none" strike="noStrike" dirty="0" smtClean="0">
                          <a:solidFill>
                            <a:srgbClr val="000000"/>
                          </a:solidFill>
                          <a:effectLst/>
                          <a:latin typeface="+mn-lt"/>
                        </a:rPr>
                        <a:t>SULF lab fitting</a:t>
                      </a:r>
                      <a:endParaRPr lang="en-US" sz="1800" b="0" i="1" u="none" strike="noStrike" dirty="0">
                        <a:solidFill>
                          <a:schemeClr val="tx1"/>
                        </a:solidFill>
                        <a:effectLst/>
                        <a:latin typeface="+mn-lt"/>
                      </a:endParaRPr>
                    </a:p>
                  </a:txBody>
                  <a:tcPr marL="12700" marR="12700" marT="12700" marB="0" anchor="ctr"/>
                </a:tc>
                <a:tc>
                  <a:txBody>
                    <a:bodyPr/>
                    <a:lstStyle/>
                    <a:p>
                      <a:pPr algn="r" fontAlgn="b">
                        <a:lnSpc>
                          <a:spcPct val="80000"/>
                        </a:lnSpc>
                      </a:pPr>
                      <a:r>
                        <a:rPr lang="en-US" sz="1800" b="0" i="0" u="none" strike="noStrike" baseline="0" dirty="0" smtClean="0">
                          <a:solidFill>
                            <a:srgbClr val="000000"/>
                          </a:solidFill>
                          <a:effectLst/>
                          <a:latin typeface="+mn-lt"/>
                        </a:rPr>
                        <a:t>19 </a:t>
                      </a:r>
                      <a:r>
                        <a:rPr lang="en-US" sz="1800" b="0" i="0" u="none" strike="noStrike" dirty="0" smtClean="0">
                          <a:solidFill>
                            <a:srgbClr val="000000"/>
                          </a:solidFill>
                          <a:effectLst/>
                          <a:latin typeface="+mn-lt"/>
                        </a:rPr>
                        <a:t>Q4</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baseline="0" dirty="0" smtClean="0">
                          <a:solidFill>
                            <a:srgbClr val="000000"/>
                          </a:solidFill>
                          <a:effectLst/>
                          <a:latin typeface="+mn-lt"/>
                        </a:rPr>
                        <a:t>started (UK</a:t>
                      </a:r>
                      <a:r>
                        <a:rPr lang="en-US" sz="1800" b="0" i="0" u="none" strike="noStrike" dirty="0" smtClean="0">
                          <a:solidFill>
                            <a:srgbClr val="000000"/>
                          </a:solidFill>
                          <a:effectLst/>
                          <a:latin typeface="+mn-lt"/>
                        </a:rPr>
                        <a: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0" i="0" u="none" strike="noStrike" dirty="0" smtClean="0">
                          <a:solidFill>
                            <a:srgbClr val="FFFFFF"/>
                          </a:solidFill>
                          <a:effectLst/>
                          <a:latin typeface="+mn-lt"/>
                        </a:rPr>
                        <a:t>0 x 0</a:t>
                      </a:r>
                      <a:endParaRPr lang="en-US" sz="1800" b="0" i="0" u="none" strike="noStrike" dirty="0">
                        <a:solidFill>
                          <a:srgbClr val="FFFFFF"/>
                        </a:solidFill>
                        <a:effectLst/>
                        <a:latin typeface="+mn-lt"/>
                      </a:endParaRPr>
                    </a:p>
                  </a:txBody>
                  <a:tcPr marL="12700" marR="12700" marT="12700" marB="0" anchor="ctr">
                    <a:solidFill>
                      <a:srgbClr val="0000FF"/>
                    </a:solidFill>
                  </a:tcPr>
                </a:tc>
              </a:tr>
              <a:tr h="303309">
                <a:tc>
                  <a:txBody>
                    <a:bodyPr/>
                    <a:lstStyle/>
                    <a:p>
                      <a:pPr algn="l" fontAlgn="b">
                        <a:lnSpc>
                          <a:spcPct val="60000"/>
                        </a:lnSpc>
                      </a:pPr>
                      <a:r>
                        <a:rPr lang="en-US" sz="1800" b="0" i="0" u="none" strike="noStrike" dirty="0" smtClean="0">
                          <a:solidFill>
                            <a:srgbClr val="000000"/>
                          </a:solidFill>
                          <a:effectLst/>
                          <a:latin typeface="+mn-lt"/>
                        </a:rPr>
                        <a:t>SULF glove boxes</a:t>
                      </a:r>
                      <a:endParaRPr lang="en-US" sz="1800" b="0" i="0" u="none" strike="noStrike" dirty="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Q4</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started</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started</a:t>
                      </a:r>
                      <a:r>
                        <a:rPr lang="en-US" sz="1800" b="0" i="0" u="none" strike="noStrike" baseline="0" dirty="0" smtClean="0">
                          <a:solidFill>
                            <a:srgbClr val="000000"/>
                          </a:solidFill>
                          <a:effectLst/>
                          <a:latin typeface="+mn-lt"/>
                        </a:rPr>
                        <a:t> (EE)</a:t>
                      </a: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FFFFFF"/>
                          </a:solidFill>
                          <a:effectLst/>
                          <a:latin typeface="+mn-lt"/>
                        </a:rPr>
                        <a:t>0 x 0</a:t>
                      </a:r>
                    </a:p>
                  </a:txBody>
                  <a:tcPr marL="12700" marR="12700" marT="12700" marB="0" anchor="ctr">
                    <a:solidFill>
                      <a:srgbClr val="0000FF"/>
                    </a:solidFill>
                  </a:tcPr>
                </a:tc>
              </a:tr>
              <a:tr h="303309">
                <a:tc>
                  <a:txBody>
                    <a:bodyPr/>
                    <a:lstStyle/>
                    <a:p>
                      <a:pPr algn="l" fontAlgn="b">
                        <a:lnSpc>
                          <a:spcPct val="60000"/>
                        </a:lnSpc>
                      </a:pPr>
                      <a:r>
                        <a:rPr lang="en-US" sz="1800" b="0" i="0" u="none" strike="noStrike" dirty="0" smtClean="0">
                          <a:solidFill>
                            <a:srgbClr val="000000"/>
                          </a:solidFill>
                          <a:effectLst/>
                          <a:latin typeface="+mn-lt"/>
                        </a:rPr>
                        <a:t>SULF radioactive material</a:t>
                      </a:r>
                      <a:r>
                        <a:rPr lang="en-US" sz="1800" b="0" i="0" u="none" strike="noStrike" baseline="0" dirty="0" smtClean="0">
                          <a:solidFill>
                            <a:srgbClr val="000000"/>
                          </a:solidFill>
                          <a:effectLst/>
                          <a:latin typeface="+mn-lt"/>
                        </a:rPr>
                        <a:t> lab</a:t>
                      </a:r>
                      <a:endParaRPr lang="en-US" sz="1800" b="0" i="0" u="none" strike="noStrike" dirty="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Q4</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17 Q2</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not identified</a:t>
                      </a:r>
                    </a:p>
                  </a:txBody>
                  <a:tcPr marL="12700" marR="12700" marT="12700"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FFFFFF"/>
                          </a:solidFill>
                          <a:effectLst/>
                          <a:latin typeface="+mn-lt"/>
                        </a:rPr>
                        <a:t>3 x 3</a:t>
                      </a:r>
                    </a:p>
                  </a:txBody>
                  <a:tcPr marL="12700" marR="12700" marT="12700" marB="0" anchor="ctr">
                    <a:solidFill>
                      <a:srgbClr val="FF0000"/>
                    </a:solidFill>
                  </a:tcPr>
                </a:tc>
              </a:tr>
            </a:tbl>
          </a:graphicData>
        </a:graphic>
      </p:graphicFrame>
      <p:pic>
        <p:nvPicPr>
          <p:cNvPr id="8" name="Picture 7" descr="alum_xtal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75241" cy="1443600"/>
          </a:xfrm>
          <a:prstGeom prst="rect">
            <a:avLst/>
          </a:prstGeom>
        </p:spPr>
      </p:pic>
      <p:graphicFrame>
        <p:nvGraphicFramePr>
          <p:cNvPr id="6" name="Content Placeholder 4"/>
          <p:cNvGraphicFramePr>
            <a:graphicFrameLocks/>
          </p:cNvGraphicFramePr>
          <p:nvPr>
            <p:extLst>
              <p:ext uri="{D42A27DB-BD31-4B8C-83A1-F6EECF244321}">
                <p14:modId xmlns:p14="http://schemas.microsoft.com/office/powerpoint/2010/main" val="1816805474"/>
              </p:ext>
            </p:extLst>
          </p:nvPr>
        </p:nvGraphicFramePr>
        <p:xfrm>
          <a:off x="4262112" y="3732924"/>
          <a:ext cx="4424687" cy="2972347"/>
        </p:xfrm>
        <a:graphic>
          <a:graphicData uri="http://schemas.openxmlformats.org/drawingml/2006/table">
            <a:tbl>
              <a:tblPr firstRow="1" bandRow="1">
                <a:tableStyleId>{5C22544A-7EE6-4342-B048-85BDC9FD1C3A}</a:tableStyleId>
              </a:tblPr>
              <a:tblGrid>
                <a:gridCol w="861940"/>
                <a:gridCol w="695001"/>
                <a:gridCol w="1737502"/>
                <a:gridCol w="1130244"/>
              </a:tblGrid>
              <a:tr h="545875">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Level</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Start</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In-kind partner</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dirty="0" smtClean="0">
                          <a:solidFill>
                            <a:srgbClr val="FFFF00"/>
                          </a:solidFill>
                          <a:latin typeface="+mn-lt"/>
                          <a:cs typeface="Calibri"/>
                        </a:rPr>
                        <a:t>Start x IK</a:t>
                      </a:r>
                    </a:p>
                  </a:txBody>
                  <a:tcPr anchor="ctr"/>
                </a:tc>
              </a:tr>
              <a:tr h="303309">
                <a:tc>
                  <a:txBody>
                    <a:bodyPr/>
                    <a:lstStyle/>
                    <a:p>
                      <a:pPr algn="ctr" fontAlgn="b">
                        <a:lnSpc>
                          <a:spcPct val="80000"/>
                        </a:lnSpc>
                      </a:pPr>
                      <a:r>
                        <a:rPr lang="en-US" sz="1800" b="0" i="0" u="none" strike="noStrike" dirty="0" smtClean="0">
                          <a:solidFill>
                            <a:srgbClr val="000000"/>
                          </a:solidFill>
                          <a:effectLst/>
                          <a:latin typeface="+mn-lt"/>
                        </a:rPr>
                        <a:t>0</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Started / in-house</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endParaRPr lang="en-US" sz="1800" b="0" i="0" u="none" strike="noStrike" dirty="0">
                        <a:solidFill>
                          <a:srgbClr val="000000"/>
                        </a:solidFill>
                        <a:effectLst/>
                        <a:latin typeface="+mn-lt"/>
                      </a:endParaRPr>
                    </a:p>
                  </a:txBody>
                  <a:tcPr marL="12700" marR="12700" marT="12700" marB="0" anchor="ctr"/>
                </a:tc>
              </a:tr>
              <a:tr h="303309">
                <a:tc>
                  <a:txBody>
                    <a:bodyPr/>
                    <a:lstStyle/>
                    <a:p>
                      <a:pPr algn="ctr" fontAlgn="b">
                        <a:lnSpc>
                          <a:spcPct val="80000"/>
                        </a:lnSpc>
                      </a:pPr>
                      <a:r>
                        <a:rPr lang="en-US" sz="1800" b="0" i="0" u="none" strike="noStrike" baseline="0" dirty="0" smtClean="0">
                          <a:solidFill>
                            <a:srgbClr val="000000"/>
                          </a:solidFill>
                          <a:effectLst/>
                          <a:latin typeface="+mn-lt"/>
                        </a:rPr>
                        <a:t>1</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&gt; 12 m</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baseline="0" dirty="0" smtClean="0">
                          <a:solidFill>
                            <a:srgbClr val="000000"/>
                          </a:solidFill>
                          <a:effectLst/>
                          <a:latin typeface="+mn-lt"/>
                        </a:rPr>
                        <a:t>‘agreed’ / </a:t>
                      </a:r>
                      <a:r>
                        <a:rPr lang="en-US" sz="1800" b="0" i="0" u="none" strike="noStrike" baseline="0" dirty="0" err="1" smtClean="0">
                          <a:solidFill>
                            <a:srgbClr val="000000"/>
                          </a:solidFill>
                          <a:effectLst/>
                          <a:latin typeface="+mn-lt"/>
                        </a:rPr>
                        <a:t>MoU</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endParaRPr lang="en-US" sz="1800" b="0" i="0" u="none" strike="noStrike" dirty="0">
                        <a:solidFill>
                          <a:srgbClr val="000000"/>
                        </a:solidFill>
                        <a:effectLst/>
                        <a:latin typeface="+mn-lt"/>
                      </a:endParaRPr>
                    </a:p>
                  </a:txBody>
                  <a:tcPr marL="12700" marR="12700" marT="12700" marB="0" anchor="ctr"/>
                </a:tc>
              </a:tr>
              <a:tr h="303309">
                <a:tc>
                  <a:txBody>
                    <a:bodyPr/>
                    <a:lstStyle/>
                    <a:p>
                      <a:pPr marL="0" marR="0" indent="0" algn="ct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&gt; 6 m</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discussed</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r>
              <a:tr h="303309">
                <a:tc>
                  <a:txBody>
                    <a:bodyPr/>
                    <a:lstStyle/>
                    <a:p>
                      <a:pPr marL="0" marR="0" indent="0" algn="ct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3</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now</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not identified</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r>
              <a:tr h="303309">
                <a:tc>
                  <a:txBody>
                    <a:bodyPr/>
                    <a:lstStyle/>
                    <a:p>
                      <a:pPr marL="0" marR="0" indent="0" algn="ctr"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FFFFFF"/>
                          </a:solidFill>
                          <a:effectLst/>
                          <a:latin typeface="+mn-lt"/>
                        </a:rPr>
                        <a:t>0</a:t>
                      </a:r>
                    </a:p>
                  </a:txBody>
                  <a:tcPr marL="12700" marR="12700" marT="12700" marB="0" anchor="ctr">
                    <a:solidFill>
                      <a:srgbClr val="0000FF"/>
                    </a:solidFill>
                  </a:tcPr>
                </a:tc>
              </a:tr>
              <a:tr h="303309">
                <a:tc>
                  <a:txBody>
                    <a:bodyPr/>
                    <a:lstStyle/>
                    <a:p>
                      <a:pPr marL="0" marR="0" indent="0" algn="ctr"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FFFFFF"/>
                          </a:solidFill>
                          <a:effectLst/>
                          <a:latin typeface="+mn-lt"/>
                        </a:rPr>
                        <a:t>1 - 2</a:t>
                      </a:r>
                    </a:p>
                  </a:txBody>
                  <a:tcPr marL="12700" marR="12700" marT="12700" marB="0" anchor="ctr">
                    <a:solidFill>
                      <a:srgbClr val="008000"/>
                    </a:solidFill>
                  </a:tcPr>
                </a:tc>
              </a:tr>
              <a:tr h="303309">
                <a:tc>
                  <a:txBody>
                    <a:bodyPr/>
                    <a:lstStyle/>
                    <a:p>
                      <a:pPr marL="0" marR="0" indent="0" algn="ctr"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FFFFFF"/>
                          </a:solidFill>
                          <a:effectLst/>
                          <a:latin typeface="+mn-lt"/>
                        </a:rPr>
                        <a:t>3</a:t>
                      </a:r>
                    </a:p>
                  </a:txBody>
                  <a:tcPr marL="12700" marR="12700" marT="12700" marB="0" anchor="ctr">
                    <a:solidFill>
                      <a:srgbClr val="FF6600"/>
                    </a:solidFill>
                  </a:tcPr>
                </a:tc>
              </a:tr>
              <a:tr h="303309">
                <a:tc>
                  <a:txBody>
                    <a:bodyPr/>
                    <a:lstStyle/>
                    <a:p>
                      <a:pPr marL="0" marR="0" indent="0" algn="ctr"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FFFFFF"/>
                          </a:solidFill>
                          <a:effectLst/>
                          <a:latin typeface="+mn-lt"/>
                        </a:rPr>
                        <a:t>4 +</a:t>
                      </a:r>
                    </a:p>
                  </a:txBody>
                  <a:tcPr marL="12700" marR="12700" marT="12700" marB="0" anchor="ctr">
                    <a:solidFill>
                      <a:srgbClr val="FF0000"/>
                    </a:solidFill>
                  </a:tcPr>
                </a:tc>
              </a:tr>
            </a:tbl>
          </a:graphicData>
        </a:graphic>
      </p:graphicFrame>
      <p:sp>
        <p:nvSpPr>
          <p:cNvPr id="9" name="TextBox 8"/>
          <p:cNvSpPr txBox="1"/>
          <p:nvPr/>
        </p:nvSpPr>
        <p:spPr>
          <a:xfrm>
            <a:off x="3114150" y="3757346"/>
            <a:ext cx="871866" cy="369332"/>
          </a:xfrm>
          <a:prstGeom prst="rect">
            <a:avLst/>
          </a:prstGeom>
          <a:noFill/>
        </p:spPr>
        <p:txBody>
          <a:bodyPr wrap="none" rtlCol="0">
            <a:spAutoFit/>
          </a:bodyPr>
          <a:lstStyle/>
          <a:p>
            <a:r>
              <a:rPr lang="en-US" b="1" dirty="0" smtClean="0">
                <a:solidFill>
                  <a:prstClr val="black"/>
                </a:solidFill>
                <a:latin typeface="Calibri"/>
              </a:rPr>
              <a:t>Legend</a:t>
            </a:r>
            <a:endParaRPr lang="en-US" b="1" dirty="0">
              <a:solidFill>
                <a:prstClr val="black"/>
              </a:solidFill>
              <a:latin typeface="Calibri"/>
            </a:endParaRPr>
          </a:p>
        </p:txBody>
      </p:sp>
    </p:spTree>
    <p:extLst>
      <p:ext uri="{BB962C8B-B14F-4D97-AF65-F5344CB8AC3E}">
        <p14:creationId xmlns:p14="http://schemas.microsoft.com/office/powerpoint/2010/main" val="42323743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04864" y="153507"/>
            <a:ext cx="7139136" cy="1143000"/>
          </a:xfrm>
        </p:spPr>
        <p:txBody>
          <a:bodyPr/>
          <a:lstStyle/>
          <a:p>
            <a:r>
              <a:rPr lang="en-US" dirty="0" smtClean="0"/>
              <a:t>Sample &amp; User Laboratories - </a:t>
            </a:r>
            <a:br>
              <a:rPr lang="en-US" dirty="0" smtClean="0"/>
            </a:br>
            <a:r>
              <a:rPr lang="en-US" dirty="0" err="1" smtClean="0"/>
              <a:t>Deuteration</a:t>
            </a:r>
            <a:r>
              <a:rPr lang="en-US" dirty="0" smtClean="0"/>
              <a:t> &amp; </a:t>
            </a:r>
            <a:r>
              <a:rPr lang="en-US" dirty="0" err="1"/>
              <a:t>C</a:t>
            </a:r>
            <a:r>
              <a:rPr lang="en-US" dirty="0" err="1" smtClean="0"/>
              <a:t>rystallisation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28</a:t>
            </a:fld>
            <a:endParaRPr lang="sv-SE" dirty="0">
              <a:solidFill>
                <a:prstClr val="black">
                  <a:tint val="75000"/>
                </a:prstClr>
              </a:solidFill>
              <a:latin typeface="Calibri"/>
            </a:endParaRPr>
          </a:p>
        </p:txBody>
      </p:sp>
      <p:graphicFrame>
        <p:nvGraphicFramePr>
          <p:cNvPr id="7" name="Content Placeholder 4"/>
          <p:cNvGraphicFramePr>
            <a:graphicFrameLocks/>
          </p:cNvGraphicFramePr>
          <p:nvPr>
            <p:extLst>
              <p:ext uri="{D42A27DB-BD31-4B8C-83A1-F6EECF244321}">
                <p14:modId xmlns:p14="http://schemas.microsoft.com/office/powerpoint/2010/main" val="2316566886"/>
              </p:ext>
            </p:extLst>
          </p:nvPr>
        </p:nvGraphicFramePr>
        <p:xfrm>
          <a:off x="537273" y="1565710"/>
          <a:ext cx="7903117" cy="1759111"/>
        </p:xfrm>
        <a:graphic>
          <a:graphicData uri="http://schemas.openxmlformats.org/drawingml/2006/table">
            <a:tbl>
              <a:tblPr firstRow="1" bandRow="1">
                <a:tableStyleId>{5C22544A-7EE6-4342-B048-85BDC9FD1C3A}</a:tableStyleId>
              </a:tblPr>
              <a:tblGrid>
                <a:gridCol w="3708777"/>
                <a:gridCol w="777138"/>
                <a:gridCol w="707637"/>
                <a:gridCol w="1699593"/>
                <a:gridCol w="1009972"/>
              </a:tblGrid>
              <a:tr h="545875">
                <a:tc>
                  <a:txBody>
                    <a:bodyPr/>
                    <a:lstStyle/>
                    <a:p>
                      <a:pPr algn="l" fontAlgn="b">
                        <a:lnSpc>
                          <a:spcPct val="80000"/>
                        </a:lnSpc>
                      </a:pPr>
                      <a:r>
                        <a:rPr lang="sk-SK" sz="1800" b="0" i="0" u="none" strike="noStrike" dirty="0">
                          <a:solidFill>
                            <a:srgbClr val="000000"/>
                          </a:solidFill>
                          <a:effectLst/>
                          <a:latin typeface="Calibri"/>
                        </a:rPr>
                        <a:t> </a:t>
                      </a:r>
                    </a:p>
                  </a:txBody>
                  <a:tcPr marL="12700" marR="12700" marT="12700" marB="0"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Ready</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Start</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In-kind partner</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rgbClr val="FFFF00"/>
                        </a:solidFill>
                        <a:latin typeface="+mn-lt"/>
                        <a:cs typeface="Calibri"/>
                      </a:endParaRPr>
                    </a:p>
                  </a:txBody>
                  <a:tcPr anchor="ctr"/>
                </a:tc>
              </a:tr>
              <a:tr h="303309">
                <a:tc>
                  <a:txBody>
                    <a:bodyPr/>
                    <a:lstStyle/>
                    <a:p>
                      <a:pPr algn="l" fontAlgn="b">
                        <a:lnSpc>
                          <a:spcPct val="60000"/>
                        </a:lnSpc>
                      </a:pPr>
                      <a:r>
                        <a:rPr lang="en-US" sz="1800" b="0" i="0" u="none" strike="noStrike" dirty="0" smtClean="0">
                          <a:solidFill>
                            <a:srgbClr val="000000"/>
                          </a:solidFill>
                          <a:effectLst/>
                          <a:latin typeface="+mn-lt"/>
                        </a:rPr>
                        <a:t>DEMAX equipment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18 Q4</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started (NO)</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0" i="0" u="none" strike="noStrike" dirty="0" smtClean="0">
                          <a:solidFill>
                            <a:srgbClr val="FFFFFF"/>
                          </a:solidFill>
                          <a:effectLst/>
                          <a:latin typeface="+mn-lt"/>
                        </a:rPr>
                        <a:t>0 x 0</a:t>
                      </a:r>
                      <a:endParaRPr lang="en-US" sz="1800" b="0" i="0" u="none" strike="noStrike" dirty="0">
                        <a:solidFill>
                          <a:srgbClr val="FFFFFF"/>
                        </a:solidFill>
                        <a:effectLst/>
                        <a:latin typeface="+mn-lt"/>
                      </a:endParaRPr>
                    </a:p>
                  </a:txBody>
                  <a:tcPr marL="12700" marR="12700" marT="12700" marB="0" anchor="ctr">
                    <a:solidFill>
                      <a:srgbClr val="0000FF"/>
                    </a:solidFill>
                  </a:tcPr>
                </a:tc>
              </a:tr>
              <a:tr h="303309">
                <a:tc>
                  <a:txBody>
                    <a:bodyPr/>
                    <a:lstStyle/>
                    <a:p>
                      <a:pPr algn="l" fontAlgn="b">
                        <a:lnSpc>
                          <a:spcPct val="60000"/>
                        </a:lnSpc>
                      </a:pPr>
                      <a:r>
                        <a:rPr lang="en-US" sz="1800" b="0" i="0" u="none" strike="noStrike" dirty="0" smtClean="0">
                          <a:solidFill>
                            <a:srgbClr val="000000"/>
                          </a:solidFill>
                          <a:effectLst/>
                          <a:latin typeface="+mn-lt"/>
                        </a:rPr>
                        <a:t>SULF lab fitting</a:t>
                      </a:r>
                      <a:endParaRPr lang="en-US" sz="1800" b="0" i="1" u="none" strike="noStrike" dirty="0">
                        <a:solidFill>
                          <a:schemeClr val="tx1"/>
                        </a:solidFill>
                        <a:effectLst/>
                        <a:latin typeface="+mn-lt"/>
                      </a:endParaRPr>
                    </a:p>
                  </a:txBody>
                  <a:tcPr marL="12700" marR="12700" marT="12700" marB="0" anchor="ctr"/>
                </a:tc>
                <a:tc>
                  <a:txBody>
                    <a:bodyPr/>
                    <a:lstStyle/>
                    <a:p>
                      <a:pPr algn="r" fontAlgn="b">
                        <a:lnSpc>
                          <a:spcPct val="80000"/>
                        </a:lnSpc>
                      </a:pPr>
                      <a:r>
                        <a:rPr lang="en-US" sz="1800" b="0" i="0" u="none" strike="noStrike" baseline="0" dirty="0" smtClean="0">
                          <a:solidFill>
                            <a:srgbClr val="000000"/>
                          </a:solidFill>
                          <a:effectLst/>
                          <a:latin typeface="+mn-lt"/>
                        </a:rPr>
                        <a:t>19 </a:t>
                      </a:r>
                      <a:r>
                        <a:rPr lang="en-US" sz="1800" b="0" i="0" u="none" strike="noStrike" dirty="0" smtClean="0">
                          <a:solidFill>
                            <a:srgbClr val="000000"/>
                          </a:solidFill>
                          <a:effectLst/>
                          <a:latin typeface="+mn-lt"/>
                        </a:rPr>
                        <a:t>Q4</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baseline="0" dirty="0" smtClean="0">
                          <a:solidFill>
                            <a:srgbClr val="000000"/>
                          </a:solidFill>
                          <a:effectLst/>
                          <a:latin typeface="+mn-lt"/>
                        </a:rPr>
                        <a:t>started (UK</a:t>
                      </a:r>
                      <a:r>
                        <a:rPr lang="en-US" sz="1800" b="0" i="0" u="none" strike="noStrike" dirty="0" smtClean="0">
                          <a:solidFill>
                            <a:srgbClr val="000000"/>
                          </a:solidFill>
                          <a:effectLst/>
                          <a:latin typeface="+mn-lt"/>
                        </a:rPr>
                        <a: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0" i="0" u="none" strike="noStrike" dirty="0" smtClean="0">
                          <a:solidFill>
                            <a:srgbClr val="FFFFFF"/>
                          </a:solidFill>
                          <a:effectLst/>
                          <a:latin typeface="+mn-lt"/>
                        </a:rPr>
                        <a:t>0 x 0</a:t>
                      </a:r>
                      <a:endParaRPr lang="en-US" sz="1800" b="0" i="0" u="none" strike="noStrike" dirty="0">
                        <a:solidFill>
                          <a:srgbClr val="FFFFFF"/>
                        </a:solidFill>
                        <a:effectLst/>
                        <a:latin typeface="+mn-lt"/>
                      </a:endParaRPr>
                    </a:p>
                  </a:txBody>
                  <a:tcPr marL="12700" marR="12700" marT="12700" marB="0" anchor="ctr">
                    <a:solidFill>
                      <a:srgbClr val="0000FF"/>
                    </a:solidFill>
                  </a:tcPr>
                </a:tc>
              </a:tr>
              <a:tr h="303309">
                <a:tc>
                  <a:txBody>
                    <a:bodyPr/>
                    <a:lstStyle/>
                    <a:p>
                      <a:pPr algn="l" fontAlgn="b">
                        <a:lnSpc>
                          <a:spcPct val="60000"/>
                        </a:lnSpc>
                      </a:pPr>
                      <a:r>
                        <a:rPr lang="en-US" sz="1800" b="0" i="0" u="none" strike="noStrike" dirty="0" smtClean="0">
                          <a:solidFill>
                            <a:srgbClr val="000000"/>
                          </a:solidFill>
                          <a:effectLst/>
                          <a:latin typeface="+mn-lt"/>
                        </a:rPr>
                        <a:t>SULF glove boxes</a:t>
                      </a:r>
                      <a:endParaRPr lang="en-US" sz="1800" b="0" i="0" u="none" strike="noStrike" dirty="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Q4</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started</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started</a:t>
                      </a:r>
                      <a:r>
                        <a:rPr lang="en-US" sz="1800" b="0" i="0" u="none" strike="noStrike" baseline="0" dirty="0" smtClean="0">
                          <a:solidFill>
                            <a:srgbClr val="000000"/>
                          </a:solidFill>
                          <a:effectLst/>
                          <a:latin typeface="+mn-lt"/>
                        </a:rPr>
                        <a:t> (EE)</a:t>
                      </a: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FFFFFF"/>
                          </a:solidFill>
                          <a:effectLst/>
                          <a:latin typeface="+mn-lt"/>
                        </a:rPr>
                        <a:t>0 x 0</a:t>
                      </a:r>
                    </a:p>
                  </a:txBody>
                  <a:tcPr marL="12700" marR="12700" marT="12700" marB="0" anchor="ctr">
                    <a:solidFill>
                      <a:srgbClr val="0000FF"/>
                    </a:solidFill>
                  </a:tcPr>
                </a:tc>
              </a:tr>
              <a:tr h="303309">
                <a:tc>
                  <a:txBody>
                    <a:bodyPr/>
                    <a:lstStyle/>
                    <a:p>
                      <a:pPr algn="l" fontAlgn="b">
                        <a:lnSpc>
                          <a:spcPct val="60000"/>
                        </a:lnSpc>
                      </a:pPr>
                      <a:r>
                        <a:rPr lang="en-US" sz="1800" b="0" i="0" u="none" strike="noStrike" dirty="0" smtClean="0">
                          <a:solidFill>
                            <a:srgbClr val="000000"/>
                          </a:solidFill>
                          <a:effectLst/>
                          <a:latin typeface="+mn-lt"/>
                        </a:rPr>
                        <a:t>SULF radioactive material</a:t>
                      </a:r>
                      <a:r>
                        <a:rPr lang="en-US" sz="1800" b="0" i="0" u="none" strike="noStrike" baseline="0" dirty="0" smtClean="0">
                          <a:solidFill>
                            <a:srgbClr val="000000"/>
                          </a:solidFill>
                          <a:effectLst/>
                          <a:latin typeface="+mn-lt"/>
                        </a:rPr>
                        <a:t> lab</a:t>
                      </a:r>
                      <a:endParaRPr lang="en-US" sz="1800" b="0" i="0" u="none" strike="noStrike" dirty="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Q4</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17 Q2</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in-house</a:t>
                      </a:r>
                    </a:p>
                  </a:txBody>
                  <a:tcPr marL="12700" marR="12700" marT="12700"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FFFFFF"/>
                          </a:solidFill>
                          <a:effectLst/>
                          <a:latin typeface="+mn-lt"/>
                        </a:rPr>
                        <a:t>3 x 0</a:t>
                      </a:r>
                    </a:p>
                  </a:txBody>
                  <a:tcPr marL="12700" marR="12700" marT="12700" marB="0" anchor="ctr">
                    <a:solidFill>
                      <a:srgbClr val="0000FF"/>
                    </a:solidFill>
                  </a:tcPr>
                </a:tc>
              </a:tr>
            </a:tbl>
          </a:graphicData>
        </a:graphic>
      </p:graphicFrame>
      <p:pic>
        <p:nvPicPr>
          <p:cNvPr id="8" name="Picture 7" descr="alum_xtal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75241" cy="1443600"/>
          </a:xfrm>
          <a:prstGeom prst="rect">
            <a:avLst/>
          </a:prstGeom>
        </p:spPr>
      </p:pic>
      <p:graphicFrame>
        <p:nvGraphicFramePr>
          <p:cNvPr id="6" name="Content Placeholder 4"/>
          <p:cNvGraphicFramePr>
            <a:graphicFrameLocks/>
          </p:cNvGraphicFramePr>
          <p:nvPr>
            <p:extLst>
              <p:ext uri="{D42A27DB-BD31-4B8C-83A1-F6EECF244321}">
                <p14:modId xmlns:p14="http://schemas.microsoft.com/office/powerpoint/2010/main" val="2306291873"/>
              </p:ext>
            </p:extLst>
          </p:nvPr>
        </p:nvGraphicFramePr>
        <p:xfrm>
          <a:off x="4262112" y="3732924"/>
          <a:ext cx="4424687" cy="2972347"/>
        </p:xfrm>
        <a:graphic>
          <a:graphicData uri="http://schemas.openxmlformats.org/drawingml/2006/table">
            <a:tbl>
              <a:tblPr firstRow="1" bandRow="1">
                <a:tableStyleId>{5C22544A-7EE6-4342-B048-85BDC9FD1C3A}</a:tableStyleId>
              </a:tblPr>
              <a:tblGrid>
                <a:gridCol w="861940"/>
                <a:gridCol w="695001"/>
                <a:gridCol w="1737502"/>
                <a:gridCol w="1130244"/>
              </a:tblGrid>
              <a:tr h="545875">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Level</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Start</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In-kind partner</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dirty="0" smtClean="0">
                          <a:solidFill>
                            <a:srgbClr val="FFFF00"/>
                          </a:solidFill>
                          <a:latin typeface="+mn-lt"/>
                          <a:cs typeface="Calibri"/>
                        </a:rPr>
                        <a:t>Start x IK</a:t>
                      </a:r>
                    </a:p>
                  </a:txBody>
                  <a:tcPr anchor="ctr"/>
                </a:tc>
              </a:tr>
              <a:tr h="303309">
                <a:tc>
                  <a:txBody>
                    <a:bodyPr/>
                    <a:lstStyle/>
                    <a:p>
                      <a:pPr algn="ctr" fontAlgn="b">
                        <a:lnSpc>
                          <a:spcPct val="80000"/>
                        </a:lnSpc>
                      </a:pPr>
                      <a:r>
                        <a:rPr lang="en-US" sz="1800" b="0" i="0" u="none" strike="noStrike" dirty="0" smtClean="0">
                          <a:solidFill>
                            <a:srgbClr val="000000"/>
                          </a:solidFill>
                          <a:effectLst/>
                          <a:latin typeface="+mn-lt"/>
                        </a:rPr>
                        <a:t>0</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Started / in-house</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endParaRPr lang="en-US" sz="1800" b="0" i="0" u="none" strike="noStrike" dirty="0">
                        <a:solidFill>
                          <a:srgbClr val="000000"/>
                        </a:solidFill>
                        <a:effectLst/>
                        <a:latin typeface="+mn-lt"/>
                      </a:endParaRPr>
                    </a:p>
                  </a:txBody>
                  <a:tcPr marL="12700" marR="12700" marT="12700" marB="0" anchor="ctr"/>
                </a:tc>
              </a:tr>
              <a:tr h="303309">
                <a:tc>
                  <a:txBody>
                    <a:bodyPr/>
                    <a:lstStyle/>
                    <a:p>
                      <a:pPr algn="ctr" fontAlgn="b">
                        <a:lnSpc>
                          <a:spcPct val="80000"/>
                        </a:lnSpc>
                      </a:pPr>
                      <a:r>
                        <a:rPr lang="en-US" sz="1800" b="0" i="0" u="none" strike="noStrike" baseline="0" dirty="0" smtClean="0">
                          <a:solidFill>
                            <a:srgbClr val="000000"/>
                          </a:solidFill>
                          <a:effectLst/>
                          <a:latin typeface="+mn-lt"/>
                        </a:rPr>
                        <a:t>1</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&gt; 12 m</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baseline="0" dirty="0" smtClean="0">
                          <a:solidFill>
                            <a:srgbClr val="000000"/>
                          </a:solidFill>
                          <a:effectLst/>
                          <a:latin typeface="+mn-lt"/>
                        </a:rPr>
                        <a:t>‘agreed’ / </a:t>
                      </a:r>
                      <a:r>
                        <a:rPr lang="en-US" sz="1800" b="0" i="0" u="none" strike="noStrike" baseline="0" dirty="0" err="1" smtClean="0">
                          <a:solidFill>
                            <a:srgbClr val="000000"/>
                          </a:solidFill>
                          <a:effectLst/>
                          <a:latin typeface="+mn-lt"/>
                        </a:rPr>
                        <a:t>MoU</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endParaRPr lang="en-US" sz="1800" b="0" i="0" u="none" strike="noStrike" dirty="0">
                        <a:solidFill>
                          <a:srgbClr val="000000"/>
                        </a:solidFill>
                        <a:effectLst/>
                        <a:latin typeface="+mn-lt"/>
                      </a:endParaRPr>
                    </a:p>
                  </a:txBody>
                  <a:tcPr marL="12700" marR="12700" marT="12700" marB="0" anchor="ctr"/>
                </a:tc>
              </a:tr>
              <a:tr h="303309">
                <a:tc>
                  <a:txBody>
                    <a:bodyPr/>
                    <a:lstStyle/>
                    <a:p>
                      <a:pPr marL="0" marR="0" indent="0" algn="ct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&gt; 6 m</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discussed</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r>
              <a:tr h="303309">
                <a:tc>
                  <a:txBody>
                    <a:bodyPr/>
                    <a:lstStyle/>
                    <a:p>
                      <a:pPr marL="0" marR="0" indent="0" algn="ct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3</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now</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not identified</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r>
              <a:tr h="303309">
                <a:tc>
                  <a:txBody>
                    <a:bodyPr/>
                    <a:lstStyle/>
                    <a:p>
                      <a:pPr marL="0" marR="0" indent="0" algn="ctr"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FFFFFF"/>
                          </a:solidFill>
                          <a:effectLst/>
                          <a:latin typeface="+mn-lt"/>
                        </a:rPr>
                        <a:t>0</a:t>
                      </a:r>
                    </a:p>
                  </a:txBody>
                  <a:tcPr marL="12700" marR="12700" marT="12700" marB="0" anchor="ctr">
                    <a:solidFill>
                      <a:srgbClr val="0000FF"/>
                    </a:solidFill>
                  </a:tcPr>
                </a:tc>
              </a:tr>
              <a:tr h="303309">
                <a:tc>
                  <a:txBody>
                    <a:bodyPr/>
                    <a:lstStyle/>
                    <a:p>
                      <a:pPr marL="0" marR="0" indent="0" algn="ctr"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FFFFFF"/>
                          </a:solidFill>
                          <a:effectLst/>
                          <a:latin typeface="+mn-lt"/>
                        </a:rPr>
                        <a:t>1 - 2</a:t>
                      </a:r>
                    </a:p>
                  </a:txBody>
                  <a:tcPr marL="12700" marR="12700" marT="12700" marB="0" anchor="ctr">
                    <a:solidFill>
                      <a:srgbClr val="008000"/>
                    </a:solidFill>
                  </a:tcPr>
                </a:tc>
              </a:tr>
              <a:tr h="303309">
                <a:tc>
                  <a:txBody>
                    <a:bodyPr/>
                    <a:lstStyle/>
                    <a:p>
                      <a:pPr marL="0" marR="0" indent="0" algn="ctr"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FFFFFF"/>
                          </a:solidFill>
                          <a:effectLst/>
                          <a:latin typeface="+mn-lt"/>
                        </a:rPr>
                        <a:t>3</a:t>
                      </a:r>
                    </a:p>
                  </a:txBody>
                  <a:tcPr marL="12700" marR="12700" marT="12700" marB="0" anchor="ctr">
                    <a:solidFill>
                      <a:srgbClr val="FF6600"/>
                    </a:solidFill>
                  </a:tcPr>
                </a:tc>
              </a:tr>
              <a:tr h="303309">
                <a:tc>
                  <a:txBody>
                    <a:bodyPr/>
                    <a:lstStyle/>
                    <a:p>
                      <a:pPr marL="0" marR="0" indent="0" algn="ctr"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FFFFFF"/>
                          </a:solidFill>
                          <a:effectLst/>
                          <a:latin typeface="+mn-lt"/>
                        </a:rPr>
                        <a:t>4 +</a:t>
                      </a:r>
                    </a:p>
                  </a:txBody>
                  <a:tcPr marL="12700" marR="12700" marT="12700" marB="0" anchor="ctr">
                    <a:solidFill>
                      <a:srgbClr val="FF0000"/>
                    </a:solidFill>
                  </a:tcPr>
                </a:tc>
              </a:tr>
            </a:tbl>
          </a:graphicData>
        </a:graphic>
      </p:graphicFrame>
      <p:sp>
        <p:nvSpPr>
          <p:cNvPr id="9" name="TextBox 8"/>
          <p:cNvSpPr txBox="1"/>
          <p:nvPr/>
        </p:nvSpPr>
        <p:spPr>
          <a:xfrm>
            <a:off x="3114150" y="3757346"/>
            <a:ext cx="871866" cy="369332"/>
          </a:xfrm>
          <a:prstGeom prst="rect">
            <a:avLst/>
          </a:prstGeom>
          <a:noFill/>
        </p:spPr>
        <p:txBody>
          <a:bodyPr wrap="none" rtlCol="0">
            <a:spAutoFit/>
          </a:bodyPr>
          <a:lstStyle/>
          <a:p>
            <a:r>
              <a:rPr lang="en-US" b="1" dirty="0" smtClean="0">
                <a:solidFill>
                  <a:prstClr val="black"/>
                </a:solidFill>
                <a:latin typeface="Calibri"/>
              </a:rPr>
              <a:t>Legend</a:t>
            </a:r>
            <a:endParaRPr lang="en-US" b="1" dirty="0">
              <a:solidFill>
                <a:prstClr val="black"/>
              </a:solidFill>
              <a:latin typeface="Calibri"/>
            </a:endParaRPr>
          </a:p>
        </p:txBody>
      </p:sp>
    </p:spTree>
    <p:extLst>
      <p:ext uri="{BB962C8B-B14F-4D97-AF65-F5344CB8AC3E}">
        <p14:creationId xmlns:p14="http://schemas.microsoft.com/office/powerpoint/2010/main" val="31856382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102411" y="6488668"/>
            <a:ext cx="8721848" cy="369332"/>
          </a:xfrm>
          <a:prstGeom prst="rect">
            <a:avLst/>
          </a:prstGeom>
          <a:noFill/>
          <a:ln>
            <a:noFill/>
          </a:ln>
        </p:spPr>
        <p:txBody>
          <a:bodyPr wrap="square" rtlCol="0">
            <a:spAutoFit/>
          </a:bodyPr>
          <a:lstStyle/>
          <a:p>
            <a:r>
              <a:rPr lang="en-US" b="1" dirty="0" smtClean="0">
                <a:solidFill>
                  <a:srgbClr val="0094CA"/>
                </a:solidFill>
                <a:latin typeface="Calibri"/>
                <a:ea typeface="ヒラギノ角ゴ ProN W3"/>
                <a:cs typeface="ヒラギノ角ゴ ProN W3"/>
              </a:rPr>
              <a:t>Instrument interaction 1 FTE (equivalent to 6 PM </a:t>
            </a:r>
            <a:r>
              <a:rPr lang="en-US" b="1" dirty="0">
                <a:solidFill>
                  <a:srgbClr val="0094CA"/>
                </a:solidFill>
                <a:latin typeface="Calibri"/>
                <a:ea typeface="ヒラギノ角ゴ ProN W3"/>
                <a:cs typeface="ヒラギノ角ゴ ProN W3"/>
              </a:rPr>
              <a:t>per instrument until hot </a:t>
            </a:r>
            <a:r>
              <a:rPr lang="en-US" b="1" dirty="0" smtClean="0">
                <a:solidFill>
                  <a:srgbClr val="0094CA"/>
                </a:solidFill>
                <a:latin typeface="Calibri"/>
                <a:ea typeface="ヒラギノ角ゴ ProN W3"/>
                <a:cs typeface="ヒラギノ角ゴ ProN W3"/>
              </a:rPr>
              <a:t>commissioning)</a:t>
            </a:r>
            <a:endParaRPr lang="en-US" b="1" dirty="0">
              <a:solidFill>
                <a:srgbClr val="0094CA"/>
              </a:solidFill>
              <a:latin typeface="Calibri"/>
              <a:ea typeface="ヒラギノ角ゴ ProN W3"/>
              <a:cs typeface="ヒラギノ角ゴ ProN W3"/>
            </a:endParaRPr>
          </a:p>
        </p:txBody>
      </p:sp>
      <p:sp>
        <p:nvSpPr>
          <p:cNvPr id="22529" name="Rectangle 1"/>
          <p:cNvSpPr>
            <a:spLocks/>
          </p:cNvSpPr>
          <p:nvPr/>
        </p:nvSpPr>
        <p:spPr bwMode="auto">
          <a:xfrm>
            <a:off x="0" y="10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9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6"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13973" y="-16280"/>
            <a:ext cx="7212343" cy="1441450"/>
          </a:xfrm>
          <a:ln/>
        </p:spPr>
        <p:txBody>
          <a:bodyPr/>
          <a:lstStyle/>
          <a:p>
            <a:r>
              <a:rPr lang="en-US" sz="3000" dirty="0" smtClean="0"/>
              <a:t>Towards an integrated ESS: </a:t>
            </a:r>
            <a:br>
              <a:rPr lang="en-US" sz="3000" dirty="0" smtClean="0"/>
            </a:br>
            <a:r>
              <a:rPr lang="en-US" sz="3000" dirty="0" smtClean="0"/>
              <a:t>Science Support Systems and Instruments</a:t>
            </a:r>
            <a:endParaRPr lang="en-US" sz="3000" dirty="0"/>
          </a:p>
        </p:txBody>
      </p:sp>
      <p:grpSp>
        <p:nvGrpSpPr>
          <p:cNvPr id="17" name="Group 16"/>
          <p:cNvGrpSpPr/>
          <p:nvPr/>
        </p:nvGrpSpPr>
        <p:grpSpPr>
          <a:xfrm>
            <a:off x="2338925" y="1979669"/>
            <a:ext cx="2502757" cy="2492237"/>
            <a:chOff x="2791990" y="2442666"/>
            <a:chExt cx="2838509" cy="2880000"/>
          </a:xfrm>
        </p:grpSpPr>
        <p:grpSp>
          <p:nvGrpSpPr>
            <p:cNvPr id="18" name="Group 17"/>
            <p:cNvGrpSpPr/>
            <p:nvPr/>
          </p:nvGrpSpPr>
          <p:grpSpPr>
            <a:xfrm>
              <a:off x="4693929" y="3421209"/>
              <a:ext cx="936570" cy="936570"/>
              <a:chOff x="134302" y="4777216"/>
              <a:chExt cx="1800000" cy="1800000"/>
            </a:xfrm>
          </p:grpSpPr>
          <p:pic>
            <p:nvPicPr>
              <p:cNvPr id="33" name="Picture 32" descr="3__#$!@%!#__imgres.png"/>
              <p:cNvPicPr>
                <a:picLocks noChangeAspect="1"/>
              </p:cNvPicPr>
              <p:nvPr/>
            </p:nvPicPr>
            <p:blipFill>
              <a:blip r:embed="rId4">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134302" y="4777216"/>
                <a:ext cx="1800000" cy="1800000"/>
              </a:xfrm>
              <a:prstGeom prst="rect">
                <a:avLst/>
              </a:prstGeom>
            </p:spPr>
          </p:pic>
          <p:sp>
            <p:nvSpPr>
              <p:cNvPr id="34" name="Rounded Rectangle 33"/>
              <p:cNvSpPr/>
              <p:nvPr/>
            </p:nvSpPr>
            <p:spPr>
              <a:xfrm>
                <a:off x="134302" y="4777590"/>
                <a:ext cx="1800000" cy="1799253"/>
              </a:xfrm>
              <a:prstGeom prst="roundRect">
                <a:avLst/>
              </a:prstGeom>
              <a:noFill/>
              <a:ln w="101600" cap="flat" cmpd="sng" algn="ctr">
                <a:solidFill>
                  <a:srgbClr val="7F1617"/>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grpSp>
          <p:nvGrpSpPr>
            <p:cNvPr id="19" name="Group 18"/>
            <p:cNvGrpSpPr/>
            <p:nvPr/>
          </p:nvGrpSpPr>
          <p:grpSpPr>
            <a:xfrm>
              <a:off x="2791990" y="3421403"/>
              <a:ext cx="936570" cy="936181"/>
              <a:chOff x="134302" y="1631824"/>
              <a:chExt cx="1800000" cy="1799253"/>
            </a:xfrm>
          </p:grpSpPr>
          <p:pic>
            <p:nvPicPr>
              <p:cNvPr id="31" name="Picture 30" descr="1__#$!@%!#__imgres.png"/>
              <p:cNvPicPr>
                <a:picLocks noChangeAspect="1"/>
              </p:cNvPicPr>
              <p:nvPr/>
            </p:nvPicPr>
            <p:blipFill rotWithShape="1">
              <a:blip r:embed="rId5">
                <a:extLst>
                  <a:ext uri="{28A0092B-C50C-407E-A947-70E740481C1C}">
                    <a14:useLocalDpi xmlns:a14="http://schemas.microsoft.com/office/drawing/2010/main" val="0"/>
                  </a:ext>
                </a:extLst>
              </a:blip>
              <a:srcRect l="16125" t="5956" r="17148" b="5787"/>
              <a:stretch/>
            </p:blipFill>
            <p:spPr>
              <a:xfrm>
                <a:off x="220767" y="1724432"/>
                <a:ext cx="1627070" cy="1614036"/>
              </a:xfrm>
              <a:prstGeom prst="rect">
                <a:avLst/>
              </a:prstGeom>
            </p:spPr>
          </p:pic>
          <p:sp>
            <p:nvSpPr>
              <p:cNvPr id="32" name="Rounded Rectangle 31"/>
              <p:cNvSpPr/>
              <p:nvPr/>
            </p:nvSpPr>
            <p:spPr>
              <a:xfrm>
                <a:off x="134302" y="1631824"/>
                <a:ext cx="1800000" cy="1799253"/>
              </a:xfrm>
              <a:prstGeom prst="roundRect">
                <a:avLst/>
              </a:prstGeom>
              <a:noFill/>
              <a:ln w="101600" cap="flat" cmpd="sng" algn="ctr">
                <a:solidFill>
                  <a:srgbClr val="D98718"/>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grpSp>
          <p:nvGrpSpPr>
            <p:cNvPr id="20" name="Group 19"/>
            <p:cNvGrpSpPr/>
            <p:nvPr/>
          </p:nvGrpSpPr>
          <p:grpSpPr>
            <a:xfrm>
              <a:off x="3753484" y="4386485"/>
              <a:ext cx="936570" cy="936181"/>
              <a:chOff x="2235219" y="3284029"/>
              <a:chExt cx="1800000" cy="1799253"/>
            </a:xfrm>
          </p:grpSpPr>
          <p:pic>
            <p:nvPicPr>
              <p:cNvPr id="29" name="Picture 28" descr="2__#$!@%!#__imgres.png"/>
              <p:cNvPicPr>
                <a:picLocks noChangeAspect="1"/>
              </p:cNvPicPr>
              <p:nvPr/>
            </p:nvPicPr>
            <p:blipFill>
              <a:blip r:embed="rId6">
                <a:duotone>
                  <a:srgbClr val="9BBB59">
                    <a:shade val="45000"/>
                    <a:satMod val="135000"/>
                  </a:srgbClr>
                  <a:prstClr val="white"/>
                </a:duotone>
                <a:extLst>
                  <a:ext uri="{28A0092B-C50C-407E-A947-70E740481C1C}">
                    <a14:useLocalDpi xmlns:a14="http://schemas.microsoft.com/office/drawing/2010/main" val="0"/>
                  </a:ext>
                </a:extLst>
              </a:blip>
              <a:stretch>
                <a:fillRect/>
              </a:stretch>
            </p:blipFill>
            <p:spPr>
              <a:xfrm>
                <a:off x="2307219" y="3355655"/>
                <a:ext cx="1656000" cy="1656000"/>
              </a:xfrm>
              <a:prstGeom prst="rect">
                <a:avLst/>
              </a:prstGeom>
            </p:spPr>
          </p:pic>
          <p:sp>
            <p:nvSpPr>
              <p:cNvPr id="30" name="Rounded Rectangle 29"/>
              <p:cNvSpPr/>
              <p:nvPr/>
            </p:nvSpPr>
            <p:spPr>
              <a:xfrm>
                <a:off x="2235219" y="3284029"/>
                <a:ext cx="1800000" cy="1799253"/>
              </a:xfrm>
              <a:prstGeom prst="roundRect">
                <a:avLst/>
              </a:prstGeom>
              <a:noFill/>
              <a:ln w="101600" cap="flat" cmpd="sng" algn="ctr">
                <a:solidFill>
                  <a:srgbClr val="5B7F1C"/>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grpSp>
          <p:nvGrpSpPr>
            <p:cNvPr id="21" name="Group 20"/>
            <p:cNvGrpSpPr/>
            <p:nvPr/>
          </p:nvGrpSpPr>
          <p:grpSpPr>
            <a:xfrm>
              <a:off x="3753484" y="2442666"/>
              <a:ext cx="936570" cy="936181"/>
              <a:chOff x="2292872" y="227256"/>
              <a:chExt cx="1800000" cy="1799253"/>
            </a:xfrm>
          </p:grpSpPr>
          <p:pic>
            <p:nvPicPr>
              <p:cNvPr id="27" name="Picture 26" descr="imgres.png"/>
              <p:cNvPicPr>
                <a:picLocks noChangeAspect="1"/>
              </p:cNvPicPr>
              <p:nvPr/>
            </p:nvPicPr>
            <p:blipFill rotWithShape="1">
              <a:blip r:embed="rId7">
                <a:extLst>
                  <a:ext uri="{28A0092B-C50C-407E-A947-70E740481C1C}">
                    <a14:useLocalDpi xmlns:a14="http://schemas.microsoft.com/office/drawing/2010/main" val="0"/>
                  </a:ext>
                </a:extLst>
              </a:blip>
              <a:srcRect l="19840" t="19153" r="20245" b="20587"/>
              <a:stretch/>
            </p:blipFill>
            <p:spPr>
              <a:xfrm>
                <a:off x="2333039" y="273560"/>
                <a:ext cx="1719667" cy="1706645"/>
              </a:xfrm>
              <a:prstGeom prst="rect">
                <a:avLst/>
              </a:prstGeom>
            </p:spPr>
          </p:pic>
          <p:sp>
            <p:nvSpPr>
              <p:cNvPr id="28" name="Rounded Rectangle 27"/>
              <p:cNvSpPr/>
              <p:nvPr/>
            </p:nvSpPr>
            <p:spPr>
              <a:xfrm>
                <a:off x="2292872" y="227256"/>
                <a:ext cx="1800000" cy="1799253"/>
              </a:xfrm>
              <a:prstGeom prst="roundRect">
                <a:avLst/>
              </a:prstGeom>
              <a:noFill/>
              <a:ln w="101600" cap="flat" cmpd="sng" algn="ctr">
                <a:solidFill>
                  <a:srgbClr val="163F61"/>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22" name="Left-Up Arrow 21"/>
            <p:cNvSpPr/>
            <p:nvPr/>
          </p:nvSpPr>
          <p:spPr>
            <a:xfrm>
              <a:off x="4844240" y="4527758"/>
              <a:ext cx="450507" cy="439202"/>
            </a:xfrm>
            <a:prstGeom prst="leftUpArrow">
              <a:avLst>
                <a:gd name="adj1" fmla="val 18019"/>
                <a:gd name="adj2" fmla="val 25000"/>
                <a:gd name="adj3" fmla="val 25000"/>
              </a:avLst>
            </a:prstGeom>
            <a:solidFill>
              <a:sysClr val="windowText" lastClr="000000">
                <a:lumMod val="50000"/>
                <a:lumOff val="50000"/>
              </a:sysClr>
            </a:solidFill>
            <a:ln w="9525" cap="flat" cmpd="sng" algn="ctr">
              <a:noFill/>
              <a:prstDash val="solid"/>
            </a:ln>
            <a:effectLst/>
          </p:spPr>
          <p:txBody>
            <a:bodyPr rtlCol="0" anchor="ctr"/>
            <a:lstStyle/>
            <a:p>
              <a:pPr algn="ctr" defTabSz="914400">
                <a:defRPr/>
              </a:pPr>
              <a:endParaRPr lang="en-US" kern="0">
                <a:solidFill>
                  <a:sysClr val="windowText" lastClr="000000"/>
                </a:solidFill>
                <a:latin typeface="Calibri"/>
                <a:ea typeface="ヒラギノ角ゴ ProN W3"/>
                <a:cs typeface="ヒラギノ角ゴ ProN W3"/>
              </a:endParaRPr>
            </a:p>
          </p:txBody>
        </p:sp>
        <p:sp>
          <p:nvSpPr>
            <p:cNvPr id="23" name="Left-Up Arrow 22"/>
            <p:cNvSpPr/>
            <p:nvPr/>
          </p:nvSpPr>
          <p:spPr>
            <a:xfrm rot="5400000">
              <a:off x="3182393" y="4522106"/>
              <a:ext cx="450507" cy="439202"/>
            </a:xfrm>
            <a:prstGeom prst="leftUpArrow">
              <a:avLst>
                <a:gd name="adj1" fmla="val 18019"/>
                <a:gd name="adj2" fmla="val 25000"/>
                <a:gd name="adj3" fmla="val 25000"/>
              </a:avLst>
            </a:prstGeom>
            <a:solidFill>
              <a:sysClr val="windowText" lastClr="000000">
                <a:lumMod val="50000"/>
                <a:lumOff val="50000"/>
              </a:sysClr>
            </a:solidFill>
            <a:ln w="9525" cap="flat" cmpd="sng" algn="ctr">
              <a:noFill/>
              <a:prstDash val="solid"/>
            </a:ln>
            <a:effectLst/>
          </p:spPr>
          <p:txBody>
            <a:bodyPr rtlCol="0" anchor="ctr"/>
            <a:lstStyle/>
            <a:p>
              <a:pPr algn="ctr" defTabSz="914400">
                <a:defRPr/>
              </a:pPr>
              <a:endParaRPr lang="en-US" kern="0">
                <a:solidFill>
                  <a:sysClr val="windowText" lastClr="000000"/>
                </a:solidFill>
                <a:latin typeface="Calibri"/>
                <a:ea typeface="ヒラギノ角ゴ ProN W3"/>
                <a:cs typeface="ヒラギノ角ゴ ProN W3"/>
              </a:endParaRPr>
            </a:p>
          </p:txBody>
        </p:sp>
        <p:sp>
          <p:nvSpPr>
            <p:cNvPr id="24" name="Bent-Up Arrow 23"/>
            <p:cNvSpPr/>
            <p:nvPr/>
          </p:nvSpPr>
          <p:spPr>
            <a:xfrm rot="16200000">
              <a:off x="4816295" y="2830429"/>
              <a:ext cx="413044" cy="357155"/>
            </a:xfrm>
            <a:prstGeom prst="bentUpArrow">
              <a:avLst>
                <a:gd name="adj1" fmla="val 25000"/>
                <a:gd name="adj2" fmla="val 28338"/>
                <a:gd name="adj3" fmla="val 29768"/>
              </a:avLst>
            </a:prstGeom>
            <a:solidFill>
              <a:srgbClr val="7F7F7F"/>
            </a:solidFill>
            <a:ln w="9525" cap="flat" cmpd="sng" algn="ctr">
              <a:no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sp>
          <p:nvSpPr>
            <p:cNvPr id="25" name="Bent-Up Arrow 24"/>
            <p:cNvSpPr/>
            <p:nvPr/>
          </p:nvSpPr>
          <p:spPr>
            <a:xfrm rot="10800000">
              <a:off x="3201445" y="2830429"/>
              <a:ext cx="413044" cy="357155"/>
            </a:xfrm>
            <a:prstGeom prst="bentUpArrow">
              <a:avLst>
                <a:gd name="adj1" fmla="val 25000"/>
                <a:gd name="adj2" fmla="val 28338"/>
                <a:gd name="adj3" fmla="val 29768"/>
              </a:avLst>
            </a:prstGeom>
            <a:solidFill>
              <a:srgbClr val="7F7F7F"/>
            </a:solidFill>
            <a:ln w="9525" cap="flat" cmpd="sng" algn="ctr">
              <a:no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35" name="Rectangle 34"/>
          <p:cNvSpPr/>
          <p:nvPr/>
        </p:nvSpPr>
        <p:spPr>
          <a:xfrm>
            <a:off x="1777117" y="1521238"/>
            <a:ext cx="1414066" cy="707886"/>
          </a:xfrm>
          <a:prstGeom prst="rect">
            <a:avLst/>
          </a:prstGeom>
        </p:spPr>
        <p:txBody>
          <a:bodyPr wrap="square">
            <a:spAutoFit/>
          </a:bodyPr>
          <a:lstStyle/>
          <a:p>
            <a:r>
              <a:rPr lang="en-US" sz="2000" b="1" dirty="0">
                <a:solidFill>
                  <a:srgbClr val="163F61"/>
                </a:solidFill>
                <a:latin typeface="Calibri"/>
                <a:ea typeface="ヒラギノ角ゴ ProN W3"/>
                <a:cs typeface="ヒラギノ角ゴ ProN W3"/>
              </a:rPr>
              <a:t>Equipment</a:t>
            </a:r>
          </a:p>
          <a:p>
            <a:r>
              <a:rPr lang="en-US" sz="2000" b="1" dirty="0">
                <a:solidFill>
                  <a:srgbClr val="163F61"/>
                </a:solidFill>
                <a:latin typeface="Calibri"/>
                <a:ea typeface="ヒラギノ角ゴ ProN W3"/>
                <a:cs typeface="ヒラギノ角ゴ ProN W3"/>
              </a:rPr>
              <a:t>Availability </a:t>
            </a:r>
          </a:p>
        </p:txBody>
      </p:sp>
      <p:sp>
        <p:nvSpPr>
          <p:cNvPr id="36" name="Rectangle 35"/>
          <p:cNvSpPr/>
          <p:nvPr/>
        </p:nvSpPr>
        <p:spPr>
          <a:xfrm>
            <a:off x="4530015" y="4133874"/>
            <a:ext cx="1930823" cy="400110"/>
          </a:xfrm>
          <a:prstGeom prst="rect">
            <a:avLst/>
          </a:prstGeom>
        </p:spPr>
        <p:txBody>
          <a:bodyPr wrap="square">
            <a:spAutoFit/>
          </a:bodyPr>
          <a:lstStyle/>
          <a:p>
            <a:r>
              <a:rPr lang="en-US" sz="2000" b="1" dirty="0">
                <a:solidFill>
                  <a:srgbClr val="5B7F1C"/>
                </a:solidFill>
                <a:latin typeface="Calibri"/>
                <a:ea typeface="ヒラギノ角ゴ ProN W3"/>
                <a:cs typeface="ヒラギノ角ゴ ProN W3"/>
              </a:rPr>
              <a:t>Sample Change</a:t>
            </a:r>
          </a:p>
        </p:txBody>
      </p:sp>
      <p:sp>
        <p:nvSpPr>
          <p:cNvPr id="37" name="Rectangle 36"/>
          <p:cNvSpPr/>
          <p:nvPr/>
        </p:nvSpPr>
        <p:spPr>
          <a:xfrm>
            <a:off x="167292" y="2914193"/>
            <a:ext cx="1854598" cy="707886"/>
          </a:xfrm>
          <a:prstGeom prst="rect">
            <a:avLst/>
          </a:prstGeom>
        </p:spPr>
        <p:txBody>
          <a:bodyPr wrap="square">
            <a:spAutoFit/>
          </a:bodyPr>
          <a:lstStyle/>
          <a:p>
            <a:r>
              <a:rPr lang="en-US" sz="2000" b="1" dirty="0">
                <a:solidFill>
                  <a:srgbClr val="D98718"/>
                </a:solidFill>
                <a:latin typeface="Calibri"/>
                <a:ea typeface="ヒラギノ角ゴ ProN W3"/>
                <a:cs typeface="ヒラギノ角ゴ ProN W3"/>
              </a:rPr>
              <a:t>Equipment </a:t>
            </a:r>
          </a:p>
          <a:p>
            <a:r>
              <a:rPr lang="en-US" sz="2000" b="1" dirty="0">
                <a:solidFill>
                  <a:srgbClr val="D98718"/>
                </a:solidFill>
                <a:latin typeface="Calibri"/>
                <a:ea typeface="ヒラギノ角ゴ ProN W3"/>
                <a:cs typeface="ヒラギノ角ゴ ProN W3"/>
              </a:rPr>
              <a:t>Change-over</a:t>
            </a:r>
          </a:p>
        </p:txBody>
      </p:sp>
      <p:sp>
        <p:nvSpPr>
          <p:cNvPr id="38" name="Rectangle 37"/>
          <p:cNvSpPr/>
          <p:nvPr/>
        </p:nvSpPr>
        <p:spPr>
          <a:xfrm>
            <a:off x="4976142" y="3052692"/>
            <a:ext cx="1457341" cy="400110"/>
          </a:xfrm>
          <a:prstGeom prst="rect">
            <a:avLst/>
          </a:prstGeom>
        </p:spPr>
        <p:txBody>
          <a:bodyPr wrap="square">
            <a:spAutoFit/>
          </a:bodyPr>
          <a:lstStyle/>
          <a:p>
            <a:r>
              <a:rPr lang="en-US" sz="2000" b="1" dirty="0">
                <a:solidFill>
                  <a:srgbClr val="7F1617"/>
                </a:solidFill>
                <a:latin typeface="Calibri"/>
                <a:ea typeface="ヒラギノ角ゴ ProN W3"/>
                <a:cs typeface="ヒラギノ角ゴ ProN W3"/>
              </a:rPr>
              <a:t>Parameters</a:t>
            </a:r>
          </a:p>
        </p:txBody>
      </p:sp>
      <p:grpSp>
        <p:nvGrpSpPr>
          <p:cNvPr id="46" name="Group 45"/>
          <p:cNvGrpSpPr/>
          <p:nvPr/>
        </p:nvGrpSpPr>
        <p:grpSpPr>
          <a:xfrm>
            <a:off x="3219721" y="5317934"/>
            <a:ext cx="792000" cy="792000"/>
            <a:chOff x="796772" y="4918411"/>
            <a:chExt cx="936570" cy="936181"/>
          </a:xfrm>
        </p:grpSpPr>
        <p:pic>
          <p:nvPicPr>
            <p:cNvPr id="47" name="Picture 46"/>
            <p:cNvPicPr>
              <a:picLocks noChangeAspect="1"/>
            </p:cNvPicPr>
            <p:nvPr/>
          </p:nvPicPr>
          <p:blipFill>
            <a:blip r:embed="rId8">
              <a:duotone>
                <a:schemeClr val="accent1">
                  <a:shade val="45000"/>
                  <a:satMod val="135000"/>
                </a:schemeClr>
                <a:prstClr val="white"/>
              </a:duotone>
            </a:blip>
            <a:stretch>
              <a:fillRect/>
            </a:stretch>
          </p:blipFill>
          <p:spPr>
            <a:xfrm>
              <a:off x="950844" y="5072288"/>
              <a:ext cx="628427" cy="628427"/>
            </a:xfrm>
            <a:prstGeom prst="rect">
              <a:avLst/>
            </a:prstGeom>
          </p:spPr>
        </p:pic>
        <p:sp>
          <p:nvSpPr>
            <p:cNvPr id="48" name="Rounded Rectangle 47"/>
            <p:cNvSpPr/>
            <p:nvPr/>
          </p:nvSpPr>
          <p:spPr>
            <a:xfrm>
              <a:off x="796772" y="4918411"/>
              <a:ext cx="936570" cy="936181"/>
            </a:xfrm>
            <a:prstGeom prst="roundRect">
              <a:avLst/>
            </a:prstGeom>
            <a:noFill/>
            <a:ln w="101600" cap="flat" cmpd="sng" algn="ctr">
              <a:solidFill>
                <a:srgbClr val="0A5A97"/>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49" name="Left-Right Arrow 48"/>
          <p:cNvSpPr/>
          <p:nvPr/>
        </p:nvSpPr>
        <p:spPr bwMode="auto">
          <a:xfrm rot="16200000">
            <a:off x="3350909" y="4787663"/>
            <a:ext cx="502936" cy="188622"/>
          </a:xfrm>
          <a:prstGeom prst="leftRightArrow">
            <a:avLst/>
          </a:prstGeom>
          <a:solidFill>
            <a:schemeClr val="bg1">
              <a:lumMod val="50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50" name="Rectangle 49"/>
          <p:cNvSpPr/>
          <p:nvPr/>
        </p:nvSpPr>
        <p:spPr>
          <a:xfrm>
            <a:off x="4520868" y="5332396"/>
            <a:ext cx="1104280" cy="400110"/>
          </a:xfrm>
          <a:prstGeom prst="rect">
            <a:avLst/>
          </a:prstGeom>
        </p:spPr>
        <p:txBody>
          <a:bodyPr wrap="square">
            <a:spAutoFit/>
          </a:bodyPr>
          <a:lstStyle/>
          <a:p>
            <a:r>
              <a:rPr lang="en-US" sz="2000" b="1" dirty="0">
                <a:solidFill>
                  <a:srgbClr val="0A5A97"/>
                </a:solidFill>
                <a:latin typeface="Calibri"/>
                <a:ea typeface="ヒラギノ角ゴ ProN W3"/>
                <a:cs typeface="ヒラギノ角ゴ ProN W3"/>
              </a:rPr>
              <a:t>Labs</a:t>
            </a:r>
          </a:p>
        </p:txBody>
      </p:sp>
      <p:sp>
        <p:nvSpPr>
          <p:cNvPr id="40" name="Rounded Rectangle 39"/>
          <p:cNvSpPr/>
          <p:nvPr/>
        </p:nvSpPr>
        <p:spPr bwMode="auto">
          <a:xfrm>
            <a:off x="1686901" y="1514836"/>
            <a:ext cx="1467867" cy="734130"/>
          </a:xfrm>
          <a:prstGeom prst="roundRect">
            <a:avLst>
              <a:gd name="adj" fmla="val 3429"/>
            </a:avLst>
          </a:prstGeom>
          <a:noFill/>
          <a:ln w="25400" cap="flat" cmpd="sng" algn="ctr">
            <a:solidFill>
              <a:srgbClr val="0094CA"/>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4723893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3006" y="388281"/>
            <a:ext cx="7114763" cy="603264"/>
          </a:xfrm>
        </p:spPr>
        <p:txBody>
          <a:bodyPr lIns="85699" tIns="42850" rIns="85699" bIns="42850">
            <a:normAutofit fontScale="90000"/>
          </a:bodyPr>
          <a:lstStyle/>
          <a:p>
            <a:r>
              <a:rPr lang="en-US" sz="3200" dirty="0" smtClean="0"/>
              <a:t>Recommendations from Annual Review 2016</a:t>
            </a:r>
            <a:endParaRPr lang="en-US" sz="32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3</a:t>
            </a:fld>
            <a:endParaRPr lang="sv-SE">
              <a:latin typeface="Calibri"/>
            </a:endParaRPr>
          </a:p>
        </p:txBody>
      </p:sp>
      <p:sp>
        <p:nvSpPr>
          <p:cNvPr id="6" name="TextBox 5"/>
          <p:cNvSpPr txBox="1"/>
          <p:nvPr/>
        </p:nvSpPr>
        <p:spPr>
          <a:xfrm>
            <a:off x="316949" y="2236628"/>
            <a:ext cx="8557379" cy="2862323"/>
          </a:xfrm>
          <a:prstGeom prst="rect">
            <a:avLst/>
          </a:prstGeom>
          <a:noFill/>
        </p:spPr>
        <p:txBody>
          <a:bodyPr wrap="square" rtlCol="0">
            <a:spAutoFit/>
          </a:bodyPr>
          <a:lstStyle/>
          <a:p>
            <a:pPr marL="30541">
              <a:buFont typeface="Courier New" pitchFamily="49" charset="0"/>
              <a:buChar char="o"/>
            </a:pPr>
            <a:r>
              <a:rPr lang="en-US" dirty="0" smtClean="0">
                <a:solidFill>
                  <a:prstClr val="black"/>
                </a:solidFill>
                <a:latin typeface="Calibri"/>
              </a:rPr>
              <a:t> </a:t>
            </a:r>
            <a:r>
              <a:rPr lang="x-none" dirty="0" smtClean="0">
                <a:solidFill>
                  <a:prstClr val="black"/>
                </a:solidFill>
                <a:latin typeface="Calibri"/>
              </a:rPr>
              <a:t>Need for coherent, project-wide, integrated approach to establish a safety culture.</a:t>
            </a:r>
          </a:p>
          <a:p>
            <a:pPr marL="30541">
              <a:buFont typeface="Courier New" pitchFamily="49" charset="0"/>
              <a:buChar char="o"/>
            </a:pPr>
            <a:endParaRPr lang="x-none" dirty="0" smtClean="0">
              <a:solidFill>
                <a:prstClr val="black"/>
              </a:solidFill>
              <a:latin typeface="Calibri"/>
            </a:endParaRPr>
          </a:p>
          <a:p>
            <a:pPr marL="30541">
              <a:buFont typeface="Courier New" pitchFamily="49" charset="0"/>
              <a:buChar char="o"/>
            </a:pPr>
            <a:r>
              <a:rPr lang="en-US" dirty="0" smtClean="0">
                <a:solidFill>
                  <a:prstClr val="black"/>
                </a:solidFill>
                <a:latin typeface="Calibri"/>
              </a:rPr>
              <a:t> De-scope instruments and scientific support w/o affecting initial scientific capabilities.</a:t>
            </a:r>
          </a:p>
          <a:p>
            <a:pPr marL="30541">
              <a:buFont typeface="Courier New" pitchFamily="49" charset="0"/>
              <a:buChar char="o"/>
            </a:pPr>
            <a:endParaRPr lang="en-US" dirty="0" smtClean="0">
              <a:solidFill>
                <a:prstClr val="black"/>
              </a:solidFill>
              <a:latin typeface="Calibri"/>
            </a:endParaRPr>
          </a:p>
          <a:p>
            <a:pPr marL="30541">
              <a:buFont typeface="Courier New" pitchFamily="49" charset="0"/>
              <a:buChar char="o"/>
            </a:pPr>
            <a:r>
              <a:rPr lang="en-US" dirty="0" smtClean="0">
                <a:solidFill>
                  <a:prstClr val="black"/>
                </a:solidFill>
                <a:latin typeface="Calibri"/>
              </a:rPr>
              <a:t> Clarify scope ownership including standards documents.</a:t>
            </a:r>
          </a:p>
          <a:p>
            <a:pPr marL="30541"/>
            <a:r>
              <a:rPr lang="en-US" dirty="0" smtClean="0">
                <a:solidFill>
                  <a:prstClr val="black"/>
                </a:solidFill>
                <a:latin typeface="Calibri"/>
              </a:rPr>
              <a:t> </a:t>
            </a:r>
          </a:p>
          <a:p>
            <a:pPr marL="30541">
              <a:buFont typeface="Courier New" pitchFamily="49" charset="0"/>
              <a:buChar char="o"/>
            </a:pPr>
            <a:r>
              <a:rPr lang="en-US" dirty="0" smtClean="0">
                <a:solidFill>
                  <a:prstClr val="black"/>
                </a:solidFill>
                <a:latin typeface="Calibri"/>
              </a:rPr>
              <a:t> Refine operational plan to deliver science early on: </a:t>
            </a:r>
          </a:p>
          <a:p>
            <a:pPr marL="487741" lvl="1">
              <a:buFont typeface="Courier New" pitchFamily="49" charset="0"/>
              <a:buChar char="o"/>
            </a:pPr>
            <a:r>
              <a:rPr lang="en-US" dirty="0" smtClean="0">
                <a:solidFill>
                  <a:prstClr val="black"/>
                </a:solidFill>
                <a:latin typeface="Calibri"/>
              </a:rPr>
              <a:t> Ensuring sufficient staff with right skills </a:t>
            </a:r>
            <a:endParaRPr lang="en-US" dirty="0">
              <a:solidFill>
                <a:prstClr val="black"/>
              </a:solidFill>
              <a:latin typeface="Calibri"/>
            </a:endParaRPr>
          </a:p>
          <a:p>
            <a:pPr marL="487741" lvl="1">
              <a:buFont typeface="Courier New" pitchFamily="49" charset="0"/>
              <a:buChar char="o"/>
            </a:pPr>
            <a:r>
              <a:rPr lang="en-US" dirty="0" smtClean="0">
                <a:solidFill>
                  <a:prstClr val="black"/>
                </a:solidFill>
                <a:latin typeface="Calibri"/>
              </a:rPr>
              <a:t> Including funds to procure sample environments and to complete instruments. </a:t>
            </a:r>
          </a:p>
          <a:p>
            <a:pPr marL="30541">
              <a:buFont typeface="Courier New" pitchFamily="49" charset="0"/>
              <a:buChar char="o"/>
            </a:pPr>
            <a:endParaRPr lang="en-US" dirty="0">
              <a:solidFill>
                <a:prstClr val="black"/>
              </a:solidFill>
              <a:latin typeface="Calibri"/>
            </a:endParaRPr>
          </a:p>
        </p:txBody>
      </p:sp>
    </p:spTree>
    <p:extLst>
      <p:ext uri="{BB962C8B-B14F-4D97-AF65-F5344CB8AC3E}">
        <p14:creationId xmlns:p14="http://schemas.microsoft.com/office/powerpoint/2010/main" val="868247650"/>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624" y="45699"/>
            <a:ext cx="7139136" cy="1143000"/>
          </a:xfrm>
        </p:spPr>
        <p:txBody>
          <a:bodyPr/>
          <a:lstStyle/>
          <a:p>
            <a:r>
              <a:rPr lang="en-US" dirty="0" smtClean="0"/>
              <a:t>Sample Environment Needs – </a:t>
            </a:r>
            <a:br>
              <a:rPr lang="en-US" dirty="0" smtClean="0"/>
            </a:br>
            <a:r>
              <a:rPr lang="en-US" dirty="0" smtClean="0"/>
              <a:t>Initial guess &amp; instrument responses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30</a:t>
            </a:fld>
            <a:endParaRPr lang="sv-SE" dirty="0">
              <a:solidFill>
                <a:prstClr val="black">
                  <a:tint val="75000"/>
                </a:prstClr>
              </a:solidFill>
              <a:latin typeface="Calibri"/>
            </a:endParaRPr>
          </a:p>
        </p:txBody>
      </p:sp>
      <p:graphicFrame>
        <p:nvGraphicFramePr>
          <p:cNvPr id="7" name="Table 6"/>
          <p:cNvGraphicFramePr>
            <a:graphicFrameLocks noGrp="1"/>
          </p:cNvGraphicFramePr>
          <p:nvPr>
            <p:extLst>
              <p:ext uri="{D42A27DB-BD31-4B8C-83A1-F6EECF244321}">
                <p14:modId xmlns:p14="http://schemas.microsoft.com/office/powerpoint/2010/main" val="1448162226"/>
              </p:ext>
            </p:extLst>
          </p:nvPr>
        </p:nvGraphicFramePr>
        <p:xfrm>
          <a:off x="-7" y="1322379"/>
          <a:ext cx="9144006" cy="5440359"/>
        </p:xfrm>
        <a:graphic>
          <a:graphicData uri="http://schemas.openxmlformats.org/drawingml/2006/table">
            <a:tbl>
              <a:tblPr/>
              <a:tblGrid>
                <a:gridCol w="406601"/>
                <a:gridCol w="2132395"/>
                <a:gridCol w="388530"/>
                <a:gridCol w="388530"/>
                <a:gridCol w="388530"/>
                <a:gridCol w="388530"/>
                <a:gridCol w="388530"/>
                <a:gridCol w="388530"/>
                <a:gridCol w="388530"/>
                <a:gridCol w="388530"/>
                <a:gridCol w="388530"/>
                <a:gridCol w="388530"/>
                <a:gridCol w="388530"/>
                <a:gridCol w="388530"/>
                <a:gridCol w="388530"/>
                <a:gridCol w="388530"/>
                <a:gridCol w="388530"/>
                <a:gridCol w="388530"/>
                <a:gridCol w="388530"/>
              </a:tblGrid>
              <a:tr h="301698">
                <a:tc>
                  <a:txBody>
                    <a:bodyPr/>
                    <a:lstStyle/>
                    <a:p>
                      <a:pPr algn="l" fontAlgn="b"/>
                      <a:endParaRPr lang="en-US" sz="600" b="0" i="0" u="none" strike="noStrike">
                        <a:solidFill>
                          <a:srgbClr val="000000"/>
                        </a:solidFill>
                        <a:effectLst/>
                        <a:latin typeface="Arial"/>
                      </a:endParaRP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Arial"/>
                      </a:endParaRP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a:solidFill>
                            <a:srgbClr val="000000"/>
                          </a:solidFill>
                          <a:effectLst/>
                          <a:latin typeface="Arial Narrow"/>
                          <a:cs typeface="Arial Narrow"/>
                        </a:rPr>
                        <a:t>BEER</a:t>
                      </a: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smtClean="0">
                          <a:solidFill>
                            <a:srgbClr val="000000"/>
                          </a:solidFill>
                          <a:effectLst/>
                          <a:latin typeface="Arial Narrow"/>
                          <a:cs typeface="Arial Narrow"/>
                        </a:rPr>
                        <a:t>BIFR</a:t>
                      </a:r>
                      <a:endParaRPr lang="en-US" sz="1200" b="1" i="0" u="none" strike="noStrike" dirty="0">
                        <a:solidFill>
                          <a:srgbClr val="000000"/>
                        </a:solidFill>
                        <a:effectLst/>
                        <a:latin typeface="Arial Narrow"/>
                        <a:cs typeface="Arial Narrow"/>
                      </a:endParaRPr>
                    </a:p>
                  </a:txBody>
                  <a:tcPr marL="8132" marR="8132" marT="8132" marB="0" anchor="b">
                    <a:lnL>
                      <a:noFill/>
                    </a:lnL>
                    <a:lnR>
                      <a:noFill/>
                    </a:lnR>
                    <a:lnT>
                      <a:noFill/>
                    </a:lnT>
                    <a:lnB>
                      <a:noFill/>
                    </a:lnB>
                  </a:tcPr>
                </a:tc>
                <a:tc>
                  <a:txBody>
                    <a:bodyPr/>
                    <a:lstStyle/>
                    <a:p>
                      <a:pPr algn="l" fontAlgn="b"/>
                      <a:r>
                        <a:rPr lang="en-US" sz="1200" b="1" i="0" u="none" strike="noStrike" dirty="0" smtClean="0">
                          <a:solidFill>
                            <a:srgbClr val="000000"/>
                          </a:solidFill>
                          <a:effectLst/>
                          <a:latin typeface="Arial Narrow"/>
                          <a:cs typeface="Arial Narrow"/>
                        </a:rPr>
                        <a:t>CSPC</a:t>
                      </a:r>
                      <a:endParaRPr lang="en-US" sz="1200" b="1" i="0" u="none" strike="noStrike" dirty="0">
                        <a:solidFill>
                          <a:srgbClr val="000000"/>
                        </a:solidFill>
                        <a:effectLst/>
                        <a:latin typeface="Arial Narrow"/>
                        <a:cs typeface="Arial Narrow"/>
                      </a:endParaRPr>
                    </a:p>
                  </a:txBody>
                  <a:tcPr marL="8132" marR="8132" marT="8132" marB="0" anchor="b">
                    <a:lnL>
                      <a:noFill/>
                    </a:lnL>
                    <a:lnR>
                      <a:noFill/>
                    </a:lnR>
                    <a:lnT>
                      <a:noFill/>
                    </a:lnT>
                    <a:lnB>
                      <a:noFill/>
                    </a:lnB>
                  </a:tcPr>
                </a:tc>
                <a:tc>
                  <a:txBody>
                    <a:bodyPr/>
                    <a:lstStyle/>
                    <a:p>
                      <a:pPr algn="l" fontAlgn="b"/>
                      <a:r>
                        <a:rPr lang="en-US" sz="1200" b="1" i="0" u="none" strike="noStrike" dirty="0" smtClean="0">
                          <a:solidFill>
                            <a:srgbClr val="000000"/>
                          </a:solidFill>
                          <a:effectLst/>
                          <a:latin typeface="Arial Narrow"/>
                          <a:cs typeface="Arial Narrow"/>
                        </a:rPr>
                        <a:t>DREA</a:t>
                      </a:r>
                      <a:endParaRPr lang="en-US" sz="1200" b="1" i="0" u="none" strike="noStrike" dirty="0">
                        <a:solidFill>
                          <a:srgbClr val="000000"/>
                        </a:solidFill>
                        <a:effectLst/>
                        <a:latin typeface="Arial Narrow"/>
                        <a:cs typeface="Arial Narrow"/>
                      </a:endParaRP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Arial Narrow"/>
                          <a:cs typeface="Arial Narrow"/>
                        </a:rPr>
                        <a:t>ESTIA</a:t>
                      </a:r>
                    </a:p>
                  </a:txBody>
                  <a:tcPr marL="8132" marR="8132" marT="8132" marB="0" anchor="b">
                    <a:lnL>
                      <a:noFill/>
                    </a:lnL>
                    <a:lnR>
                      <a:noFill/>
                    </a:lnR>
                    <a:lnT>
                      <a:noFill/>
                    </a:lnT>
                    <a:lnB>
                      <a:noFill/>
                    </a:lnB>
                  </a:tcPr>
                </a:tc>
                <a:tc>
                  <a:txBody>
                    <a:bodyPr/>
                    <a:lstStyle/>
                    <a:p>
                      <a:pPr algn="l" fontAlgn="b"/>
                      <a:r>
                        <a:rPr lang="en-US" sz="1200" b="0" i="0" u="none" strike="noStrike" dirty="0">
                          <a:solidFill>
                            <a:srgbClr val="000000"/>
                          </a:solidFill>
                          <a:effectLst/>
                          <a:latin typeface="Arial Narrow"/>
                          <a:cs typeface="Arial Narrow"/>
                        </a:rPr>
                        <a:t>FREIA</a:t>
                      </a: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smtClean="0">
                          <a:solidFill>
                            <a:srgbClr val="000000"/>
                          </a:solidFill>
                          <a:effectLst/>
                          <a:latin typeface="Arial Narrow"/>
                          <a:cs typeface="Arial Narrow"/>
                        </a:rPr>
                        <a:t>HEIM</a:t>
                      </a:r>
                      <a:endParaRPr lang="en-US" sz="1200" b="0" i="0" u="none" strike="noStrike" dirty="0">
                        <a:solidFill>
                          <a:srgbClr val="000000"/>
                        </a:solidFill>
                        <a:effectLst/>
                        <a:latin typeface="Arial Narrow"/>
                        <a:cs typeface="Arial Narrow"/>
                      </a:endParaRP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smtClean="0">
                          <a:solidFill>
                            <a:srgbClr val="000000"/>
                          </a:solidFill>
                          <a:effectLst/>
                          <a:latin typeface="Arial Narrow"/>
                          <a:cs typeface="Arial Narrow"/>
                        </a:rPr>
                        <a:t>NSE</a:t>
                      </a:r>
                      <a:endParaRPr lang="en-US" sz="1200" b="0" i="0" u="none" strike="noStrike" dirty="0">
                        <a:solidFill>
                          <a:srgbClr val="000000"/>
                        </a:solidFill>
                        <a:effectLst/>
                        <a:latin typeface="Arial Narrow"/>
                        <a:cs typeface="Arial Narrow"/>
                      </a:endParaRP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err="1">
                          <a:solidFill>
                            <a:srgbClr val="000000"/>
                          </a:solidFill>
                          <a:effectLst/>
                          <a:latin typeface="Arial Narrow"/>
                          <a:cs typeface="Arial Narrow"/>
                        </a:rPr>
                        <a:t>LoKI</a:t>
                      </a:r>
                      <a:endParaRPr lang="en-US" sz="1200" b="1" i="0" u="none" strike="noStrike" dirty="0">
                        <a:solidFill>
                          <a:srgbClr val="000000"/>
                        </a:solidFill>
                        <a:effectLst/>
                        <a:latin typeface="Arial Narrow"/>
                        <a:cs typeface="Arial Narrow"/>
                      </a:endParaRP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err="1" smtClean="0">
                          <a:solidFill>
                            <a:srgbClr val="000000"/>
                          </a:solidFill>
                          <a:effectLst/>
                          <a:latin typeface="Arial Narrow"/>
                          <a:cs typeface="Arial Narrow"/>
                        </a:rPr>
                        <a:t>MAGi</a:t>
                      </a:r>
                      <a:endParaRPr lang="en-US" sz="1200" b="1" i="0" u="none" strike="noStrike" dirty="0">
                        <a:solidFill>
                          <a:srgbClr val="000000"/>
                        </a:solidFill>
                        <a:effectLst/>
                        <a:latin typeface="Arial Narrow"/>
                        <a:cs typeface="Arial Narrow"/>
                      </a:endParaRPr>
                    </a:p>
                  </a:txBody>
                  <a:tcPr marL="8132" marR="8132" marT="8132" marB="0" anchor="b">
                    <a:lnL>
                      <a:noFill/>
                    </a:lnL>
                    <a:lnR>
                      <a:noFill/>
                    </a:lnR>
                    <a:lnT>
                      <a:noFill/>
                    </a:lnT>
                    <a:lnB>
                      <a:noFill/>
                    </a:lnB>
                  </a:tcPr>
                </a:tc>
                <a:tc>
                  <a:txBody>
                    <a:bodyPr/>
                    <a:lstStyle/>
                    <a:p>
                      <a:pPr algn="l" fontAlgn="b"/>
                      <a:r>
                        <a:rPr lang="en-US" sz="1200" b="0" i="0" u="none" strike="noStrike" dirty="0" smtClean="0">
                          <a:solidFill>
                            <a:srgbClr val="000000"/>
                          </a:solidFill>
                          <a:effectLst/>
                          <a:latin typeface="Arial Narrow"/>
                          <a:cs typeface="Arial Narrow"/>
                        </a:rPr>
                        <a:t>MIRA</a:t>
                      </a:r>
                      <a:endParaRPr lang="en-US" sz="1200" b="0" i="0" u="none" strike="noStrike" dirty="0">
                        <a:solidFill>
                          <a:srgbClr val="000000"/>
                        </a:solidFill>
                        <a:effectLst/>
                        <a:latin typeface="Arial Narrow"/>
                        <a:cs typeface="Arial Narrow"/>
                      </a:endParaRPr>
                    </a:p>
                  </a:txBody>
                  <a:tcPr marL="8132" marR="8132" marT="8132" marB="0" anchor="b">
                    <a:lnL>
                      <a:noFill/>
                    </a:lnL>
                    <a:lnR>
                      <a:noFill/>
                    </a:lnR>
                    <a:lnT>
                      <a:noFill/>
                    </a:lnT>
                    <a:lnB>
                      <a:noFill/>
                    </a:lnB>
                  </a:tcPr>
                </a:tc>
                <a:tc>
                  <a:txBody>
                    <a:bodyPr/>
                    <a:lstStyle/>
                    <a:p>
                      <a:pPr algn="l" fontAlgn="b"/>
                      <a:r>
                        <a:rPr lang="en-US" sz="1200" b="0" i="0" u="none" strike="noStrike">
                          <a:solidFill>
                            <a:srgbClr val="000000"/>
                          </a:solidFill>
                          <a:effectLst/>
                          <a:latin typeface="Arial Narrow"/>
                          <a:cs typeface="Arial Narrow"/>
                        </a:rPr>
                        <a:t>NMX</a:t>
                      </a: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Arial Narrow"/>
                          <a:cs typeface="Arial Narrow"/>
                        </a:rPr>
                        <a:t>ODIN</a:t>
                      </a:r>
                    </a:p>
                  </a:txBody>
                  <a:tcPr marL="8132" marR="8132" marT="8132" marB="0" anchor="b">
                    <a:lnL>
                      <a:noFill/>
                    </a:lnL>
                    <a:lnR>
                      <a:noFill/>
                    </a:lnR>
                    <a:lnT>
                      <a:noFill/>
                    </a:lnT>
                    <a:lnB>
                      <a:noFill/>
                    </a:lnB>
                  </a:tcPr>
                </a:tc>
                <a:tc>
                  <a:txBody>
                    <a:bodyPr/>
                    <a:lstStyle/>
                    <a:p>
                      <a:pPr algn="l" fontAlgn="b"/>
                      <a:r>
                        <a:rPr lang="en-US" sz="1200" b="0" i="0" u="none" strike="noStrike">
                          <a:solidFill>
                            <a:srgbClr val="000000"/>
                          </a:solidFill>
                          <a:effectLst/>
                          <a:latin typeface="Arial Narrow"/>
                          <a:cs typeface="Arial Narrow"/>
                        </a:rPr>
                        <a:t>SKADI</a:t>
                      </a: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Narrow"/>
                          <a:cs typeface="Arial Narrow"/>
                        </a:rPr>
                        <a:t>T-REX</a:t>
                      </a:r>
                    </a:p>
                  </a:txBody>
                  <a:tcPr marL="8132" marR="8132" marT="8132" marB="0" anchor="b">
                    <a:lnL>
                      <a:noFill/>
                    </a:lnL>
                    <a:lnR>
                      <a:noFill/>
                    </a:lnR>
                    <a:lnT>
                      <a:noFill/>
                    </a:lnT>
                    <a:lnB>
                      <a:noFill/>
                    </a:lnB>
                  </a:tcPr>
                </a:tc>
                <a:tc>
                  <a:txBody>
                    <a:bodyPr/>
                    <a:lstStyle/>
                    <a:p>
                      <a:pPr algn="l" fontAlgn="b"/>
                      <a:r>
                        <a:rPr lang="en-US" sz="1200" b="0" i="0" u="none" strike="noStrike" dirty="0" smtClean="0">
                          <a:solidFill>
                            <a:srgbClr val="000000"/>
                          </a:solidFill>
                          <a:effectLst/>
                          <a:latin typeface="Arial Narrow"/>
                          <a:cs typeface="Arial Narrow"/>
                        </a:rPr>
                        <a:t>VESP</a:t>
                      </a:r>
                      <a:endParaRPr lang="en-US" sz="1200" b="0" i="0" u="none" strike="noStrike" dirty="0">
                        <a:solidFill>
                          <a:srgbClr val="000000"/>
                        </a:solidFill>
                        <a:effectLst/>
                        <a:latin typeface="Arial Narrow"/>
                        <a:cs typeface="Arial Narrow"/>
                      </a:endParaRP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Narrow"/>
                          <a:cs typeface="Arial Narrow"/>
                        </a:rPr>
                        <a:t>VOR</a:t>
                      </a:r>
                    </a:p>
                  </a:txBody>
                  <a:tcPr marL="8132" marR="8132" marT="8132" marB="0" anchor="b">
                    <a:lnL>
                      <a:noFill/>
                    </a:lnL>
                    <a:lnR>
                      <a:noFill/>
                    </a:lnR>
                    <a:lnT>
                      <a:noFill/>
                    </a:lnT>
                    <a:lnB>
                      <a:noFill/>
                    </a:lnB>
                  </a:tcPr>
                </a:tc>
              </a:tr>
              <a:tr h="155717">
                <a:tc rowSpan="11">
                  <a:txBody>
                    <a:bodyPr/>
                    <a:lstStyle/>
                    <a:p>
                      <a:pPr algn="l" fontAlgn="ctr"/>
                      <a:r>
                        <a:rPr lang="en-US" sz="2400" b="0" i="0" u="none" strike="noStrike" dirty="0" smtClean="0">
                          <a:solidFill>
                            <a:srgbClr val="000000"/>
                          </a:solidFill>
                          <a:effectLst/>
                          <a:latin typeface="Arial Narrow"/>
                          <a:cs typeface="Arial Narrow"/>
                        </a:rPr>
                        <a:t>Temp.</a:t>
                      </a:r>
                      <a:r>
                        <a:rPr lang="en-US" sz="2400" b="0" i="0" u="none" strike="noStrike" baseline="0" dirty="0" smtClean="0">
                          <a:solidFill>
                            <a:srgbClr val="000000"/>
                          </a:solidFill>
                          <a:effectLst/>
                          <a:latin typeface="Arial Narrow"/>
                          <a:cs typeface="Arial Narrow"/>
                        </a:rPr>
                        <a:t> &amp; Field</a:t>
                      </a:r>
                      <a:endParaRPr lang="en-US" sz="2400" b="0" i="0" u="none" strike="noStrike" dirty="0">
                        <a:solidFill>
                          <a:srgbClr val="000000"/>
                        </a:solidFill>
                        <a:effectLst/>
                        <a:latin typeface="Arial Narrow"/>
                        <a:cs typeface="Arial Narrow"/>
                      </a:endParaRPr>
                    </a:p>
                  </a:txBody>
                  <a:tcPr marL="8132" marR="8132" marT="8132" marB="0" vert="vert27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80000"/>
                        </a:lnSpc>
                      </a:pPr>
                      <a:r>
                        <a:rPr lang="en-US" sz="1200" b="0" i="0" u="none" strike="noStrike" dirty="0">
                          <a:solidFill>
                            <a:srgbClr val="000000"/>
                          </a:solidFill>
                          <a:effectLst/>
                          <a:latin typeface="Arial Narrow"/>
                          <a:cs typeface="Arial Narrow"/>
                        </a:rPr>
                        <a:t>Horizontal </a:t>
                      </a:r>
                      <a:r>
                        <a:rPr lang="en-US" sz="1200" b="0" i="0" u="none" strike="noStrike" dirty="0" err="1">
                          <a:solidFill>
                            <a:srgbClr val="000000"/>
                          </a:solidFill>
                          <a:effectLst/>
                          <a:latin typeface="Arial Narrow"/>
                          <a:cs typeface="Arial Narrow"/>
                        </a:rPr>
                        <a:t>cryomag</a:t>
                      </a:r>
                      <a:r>
                        <a:rPr lang="en-US" sz="1200" b="0" i="0" u="none" strike="noStrike" dirty="0">
                          <a:solidFill>
                            <a:srgbClr val="000000"/>
                          </a:solidFill>
                          <a:effectLst/>
                          <a:latin typeface="Arial Narrow"/>
                          <a:cs typeface="Arial Narrow"/>
                        </a:rPr>
                        <a:t> 11T</a:t>
                      </a:r>
                    </a:p>
                  </a:txBody>
                  <a:tcPr marL="8132" marR="8132" marT="81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 b="0" i="0" u="none" strike="noStrike" dirty="0">
                          <a:solidFill>
                            <a:srgbClr val="000000"/>
                          </a:solidFill>
                          <a:effectLst/>
                          <a:latin typeface="Calibri"/>
                        </a:rPr>
                        <a:t> </a:t>
                      </a:r>
                    </a:p>
                  </a:txBody>
                  <a:tcPr marL="8132" marR="8132" marT="8132" marB="0" anchor="b">
                    <a:lnL>
                      <a:noFill/>
                    </a:lnL>
                    <a:lnR>
                      <a:noFill/>
                    </a:lnR>
                    <a:lnT w="6350" cap="flat" cmpd="sng" algn="ctr">
                      <a:solidFill>
                        <a:srgbClr val="000000"/>
                      </a:solidFill>
                      <a:prstDash val="solid"/>
                      <a:round/>
                      <a:headEnd type="none" w="med" len="med"/>
                      <a:tailEnd type="none" w="med" len="med"/>
                    </a:lnT>
                    <a:lnB>
                      <a:noFill/>
                    </a:lnB>
                    <a:solidFill>
                      <a:srgbClr val="FCE8B2"/>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rgbClr val="00000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w="6350" cap="flat" cmpd="sng" algn="ctr">
                      <a:solidFill>
                        <a:srgbClr val="000000"/>
                      </a:solidFill>
                      <a:prstDash val="solid"/>
                      <a:round/>
                      <a:headEnd type="none" w="med" len="med"/>
                      <a:tailEnd type="none" w="med" len="med"/>
                    </a:lnT>
                    <a:lnB>
                      <a:noFill/>
                    </a:lnB>
                    <a:solidFill>
                      <a:srgbClr val="F4C7C3"/>
                    </a:solidFill>
                  </a:tcPr>
                </a:tc>
                <a:tc>
                  <a:txBody>
                    <a:bodyPr/>
                    <a:lstStyle/>
                    <a:p>
                      <a:pPr algn="l" fontAlgn="b"/>
                      <a:r>
                        <a:rPr lang="en-US" sz="100" b="0" i="0" u="none" strike="noStrike" dirty="0">
                          <a:solidFill>
                            <a:srgbClr val="000000"/>
                          </a:solidFill>
                          <a:effectLst/>
                          <a:latin typeface="Calibri"/>
                        </a:rPr>
                        <a:t> </a:t>
                      </a:r>
                    </a:p>
                  </a:txBody>
                  <a:tcPr marL="8132" marR="8132" marT="8132" marB="0" anchor="b">
                    <a:lnL>
                      <a:noFill/>
                    </a:lnL>
                    <a:lnR>
                      <a:noFill/>
                    </a:lnR>
                    <a:lnT w="6350" cap="flat" cmpd="sng" algn="ctr">
                      <a:solidFill>
                        <a:srgbClr val="000000"/>
                      </a:solidFill>
                      <a:prstDash val="solid"/>
                      <a:round/>
                      <a:headEnd type="none" w="med" len="med"/>
                      <a:tailEnd type="none" w="med" len="med"/>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w="6350" cap="flat" cmpd="sng" algn="ctr">
                      <a:solidFill>
                        <a:srgbClr val="000000"/>
                      </a:solidFill>
                      <a:prstDash val="solid"/>
                      <a:round/>
                      <a:headEnd type="none" w="med" len="med"/>
                      <a:tailEnd type="none" w="med" len="med"/>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w="6350" cap="flat" cmpd="sng" algn="ctr">
                      <a:solidFill>
                        <a:srgbClr val="000000"/>
                      </a:solidFill>
                      <a:prstDash val="solid"/>
                      <a:round/>
                      <a:headEnd type="none" w="med" len="med"/>
                      <a:tailEnd type="none" w="med" len="med"/>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w="6350" cap="flat" cmpd="sng" algn="ctr">
                      <a:solidFill>
                        <a:srgbClr val="000000"/>
                      </a:solidFill>
                      <a:prstDash val="solid"/>
                      <a:round/>
                      <a:headEnd type="none" w="med" len="med"/>
                      <a:tailEnd type="none" w="med" len="med"/>
                    </a:lnT>
                    <a:lnB>
                      <a:noFill/>
                    </a:lnB>
                    <a:solidFill>
                      <a:srgbClr val="FCE8B2"/>
                    </a:solidFill>
                  </a:tcPr>
                </a:tc>
                <a:tc>
                  <a:txBody>
                    <a:bodyPr/>
                    <a:lstStyle/>
                    <a:p>
                      <a:pPr algn="l" fontAlgn="b"/>
                      <a:r>
                        <a:rPr lang="en-US" sz="100" b="0" i="0" u="none" strike="noStrike" dirty="0">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rgbClr val="000000"/>
                      </a:solidFill>
                      <a:prstDash val="solid"/>
                      <a:round/>
                      <a:headEnd type="none" w="med" len="med"/>
                      <a:tailEnd type="none" w="med" len="med"/>
                    </a:lnT>
                    <a:lnB>
                      <a:noFill/>
                    </a:lnB>
                    <a:solidFill>
                      <a:srgbClr val="B7E1CD"/>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w="6350" cap="flat" cmpd="sng" algn="ctr">
                      <a:solidFill>
                        <a:srgbClr val="000000"/>
                      </a:solidFill>
                      <a:prstDash val="solid"/>
                      <a:round/>
                      <a:headEnd type="none" w="med" len="med"/>
                      <a:tailEnd type="none" w="med" len="med"/>
                    </a:lnT>
                    <a:lnB>
                      <a:noFill/>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a:noFill/>
                    </a:lnB>
                    <a:solidFill>
                      <a:srgbClr val="F4C7C3"/>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Vertical </a:t>
                      </a:r>
                      <a:r>
                        <a:rPr lang="en-US" sz="1200" b="0" i="0" u="none" strike="noStrike" dirty="0" err="1">
                          <a:solidFill>
                            <a:srgbClr val="000000"/>
                          </a:solidFill>
                          <a:effectLst/>
                          <a:latin typeface="Arial Narrow"/>
                          <a:cs typeface="Arial Narrow"/>
                        </a:rPr>
                        <a:t>cryomag</a:t>
                      </a:r>
                      <a:r>
                        <a:rPr lang="en-US" sz="1200" b="0" i="0" u="none" strike="noStrike" dirty="0">
                          <a:solidFill>
                            <a:srgbClr val="000000"/>
                          </a:solidFill>
                          <a:effectLst/>
                          <a:latin typeface="Arial Narrow"/>
                          <a:cs typeface="Arial Narrow"/>
                        </a:rPr>
                        <a:t> 9T</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r>
              <a:tr h="155717">
                <a:tc vMerge="1">
                  <a:txBody>
                    <a:bodyPr/>
                    <a:lstStyle/>
                    <a:p>
                      <a:endParaRPr lang="en-US"/>
                    </a:p>
                  </a:txBody>
                  <a:tcPr/>
                </a:tc>
                <a:tc>
                  <a:txBody>
                    <a:bodyPr/>
                    <a:lstStyle/>
                    <a:p>
                      <a:pPr algn="l" fontAlgn="b">
                        <a:lnSpc>
                          <a:spcPct val="80000"/>
                        </a:lnSpc>
                      </a:pPr>
                      <a:r>
                        <a:rPr lang="en-US" sz="1200" b="0" i="0" u="none" strike="noStrike">
                          <a:solidFill>
                            <a:srgbClr val="000000"/>
                          </a:solidFill>
                          <a:effectLst/>
                          <a:latin typeface="Arial Narrow"/>
                          <a:cs typeface="Arial Narrow"/>
                        </a:rPr>
                        <a:t>Electromag</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dirty="0">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r>
              <a:tr h="155717">
                <a:tc vMerge="1">
                  <a:txBody>
                    <a:bodyPr/>
                    <a:lstStyle/>
                    <a:p>
                      <a:endParaRPr lang="en-US"/>
                    </a:p>
                  </a:txBody>
                  <a:tcPr/>
                </a:tc>
                <a:tc>
                  <a:txBody>
                    <a:bodyPr/>
                    <a:lstStyle/>
                    <a:p>
                      <a:pPr algn="l" fontAlgn="b">
                        <a:lnSpc>
                          <a:spcPct val="80000"/>
                        </a:lnSpc>
                      </a:pPr>
                      <a:r>
                        <a:rPr lang="en-US" sz="1200" b="0" i="0" u="none" strike="noStrike" dirty="0" smtClean="0">
                          <a:solidFill>
                            <a:srgbClr val="000000"/>
                          </a:solidFill>
                          <a:effectLst/>
                          <a:latin typeface="Arial Narrow"/>
                          <a:cs typeface="Arial Narrow"/>
                        </a:rPr>
                        <a:t>Pulsed Tube</a:t>
                      </a:r>
                      <a:r>
                        <a:rPr lang="en-US" sz="1200" b="0" i="0" u="none" strike="noStrike" baseline="0" dirty="0" smtClean="0">
                          <a:solidFill>
                            <a:srgbClr val="000000"/>
                          </a:solidFill>
                          <a:effectLst/>
                          <a:latin typeface="Arial Narrow"/>
                          <a:cs typeface="Arial Narrow"/>
                        </a:rPr>
                        <a:t> Refrigerator</a:t>
                      </a:r>
                      <a:endParaRPr lang="en-US" sz="1200" b="0" i="0" u="none" strike="noStrike" dirty="0">
                        <a:solidFill>
                          <a:srgbClr val="000000"/>
                        </a:solidFill>
                        <a:effectLst/>
                        <a:latin typeface="Arial Narrow"/>
                        <a:cs typeface="Arial Narrow"/>
                      </a:endParaRP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dirty="0">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Orange </a:t>
                      </a:r>
                      <a:r>
                        <a:rPr lang="en-US" sz="1200" b="0" i="0" u="none" strike="noStrike" dirty="0" err="1">
                          <a:solidFill>
                            <a:srgbClr val="000000"/>
                          </a:solidFill>
                          <a:effectLst/>
                          <a:latin typeface="Arial Narrow"/>
                          <a:cs typeface="Arial Narrow"/>
                        </a:rPr>
                        <a:t>CryoFurnace</a:t>
                      </a:r>
                      <a:endParaRPr lang="en-US" sz="1200" b="0" i="0" u="none" strike="noStrike" dirty="0">
                        <a:solidFill>
                          <a:srgbClr val="000000"/>
                        </a:solidFill>
                        <a:effectLst/>
                        <a:latin typeface="Arial Narrow"/>
                        <a:cs typeface="Arial Narrow"/>
                      </a:endParaRP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r>
              <a:tr h="155717">
                <a:tc vMerge="1">
                  <a:txBody>
                    <a:bodyPr/>
                    <a:lstStyle/>
                    <a:p>
                      <a:endParaRPr lang="en-US"/>
                    </a:p>
                  </a:txBody>
                  <a:tcPr/>
                </a:tc>
                <a:tc>
                  <a:txBody>
                    <a:bodyPr/>
                    <a:lstStyle/>
                    <a:p>
                      <a:pPr algn="l" fontAlgn="b">
                        <a:lnSpc>
                          <a:spcPct val="80000"/>
                        </a:lnSpc>
                      </a:pPr>
                      <a:r>
                        <a:rPr lang="en-US" sz="1200" b="0" i="0" u="none" strike="noStrike">
                          <a:solidFill>
                            <a:srgbClr val="000000"/>
                          </a:solidFill>
                          <a:effectLst/>
                          <a:latin typeface="Arial Narrow"/>
                          <a:cs typeface="Arial Narrow"/>
                        </a:rPr>
                        <a:t>Dilution</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r>
              <a:tr h="155717">
                <a:tc vMerge="1">
                  <a:txBody>
                    <a:bodyPr/>
                    <a:lstStyle/>
                    <a:p>
                      <a:endParaRPr lang="en-US"/>
                    </a:p>
                  </a:txBody>
                  <a:tcPr/>
                </a:tc>
                <a:tc>
                  <a:txBody>
                    <a:bodyPr/>
                    <a:lstStyle/>
                    <a:p>
                      <a:pPr algn="l" fontAlgn="b">
                        <a:lnSpc>
                          <a:spcPct val="80000"/>
                        </a:lnSpc>
                      </a:pPr>
                      <a:r>
                        <a:rPr lang="en-US" sz="1200" b="0" i="0" u="none" strike="noStrike">
                          <a:solidFill>
                            <a:srgbClr val="000000"/>
                          </a:solidFill>
                          <a:effectLst/>
                          <a:latin typeface="Arial Narrow"/>
                          <a:cs typeface="Arial Narrow"/>
                        </a:rPr>
                        <a:t>HT Furnace</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r>
              <a:tr h="155717">
                <a:tc vMerge="1">
                  <a:txBody>
                    <a:bodyPr/>
                    <a:lstStyle/>
                    <a:p>
                      <a:endParaRPr lang="en-US"/>
                    </a:p>
                  </a:txBody>
                  <a:tcPr/>
                </a:tc>
                <a:tc>
                  <a:txBody>
                    <a:bodyPr/>
                    <a:lstStyle/>
                    <a:p>
                      <a:pPr algn="l" fontAlgn="b">
                        <a:lnSpc>
                          <a:spcPct val="80000"/>
                        </a:lnSpc>
                      </a:pPr>
                      <a:r>
                        <a:rPr lang="en-US" sz="1200" b="0" i="0" u="none" strike="noStrike">
                          <a:solidFill>
                            <a:srgbClr val="000000"/>
                          </a:solidFill>
                          <a:effectLst/>
                          <a:latin typeface="Arial Narrow"/>
                          <a:cs typeface="Arial Narrow"/>
                        </a:rPr>
                        <a:t>IR Furnace</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He3 Sorption stick</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r>
              <a:tr h="155717">
                <a:tc vMerge="1">
                  <a:txBody>
                    <a:bodyPr/>
                    <a:lstStyle/>
                    <a:p>
                      <a:endParaRPr lang="en-US"/>
                    </a:p>
                  </a:txBody>
                  <a:tcPr/>
                </a:tc>
                <a:tc>
                  <a:txBody>
                    <a:bodyPr/>
                    <a:lstStyle/>
                    <a:p>
                      <a:pPr algn="l" fontAlgn="b">
                        <a:lnSpc>
                          <a:spcPct val="80000"/>
                        </a:lnSpc>
                      </a:pPr>
                      <a:r>
                        <a:rPr lang="en-US" sz="1200" b="0" i="0" u="none" strike="noStrike">
                          <a:solidFill>
                            <a:srgbClr val="000000"/>
                          </a:solidFill>
                          <a:effectLst/>
                          <a:latin typeface="Arial Narrow"/>
                          <a:cs typeface="Arial Narrow"/>
                        </a:rPr>
                        <a:t>6kV HV supply</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Pulsed magnet</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y</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B7E1CD"/>
                    </a:solidFill>
                  </a:tcPr>
                </a:tc>
                <a:tc>
                  <a:txBody>
                    <a:bodyPr/>
                    <a:lstStyle/>
                    <a:p>
                      <a:pPr algn="l" fontAlgn="b"/>
                      <a:r>
                        <a:rPr lang="en-US" sz="100" b="0" i="0" u="none" strike="noStrike" dirty="0">
                          <a:solidFill>
                            <a:srgbClr val="000000"/>
                          </a:solidFill>
                          <a:effectLst/>
                          <a:latin typeface="Calibri"/>
                        </a:rPr>
                        <a:t>y</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B7E1CD"/>
                    </a:solidFill>
                  </a:tcPr>
                </a:tc>
                <a:tc>
                  <a:txBody>
                    <a:bodyPr/>
                    <a:lstStyle/>
                    <a:p>
                      <a:pPr algn="l" fontAlgn="b"/>
                      <a:r>
                        <a:rPr lang="en-US" sz="100" b="0" i="0" u="none" strike="noStrike" dirty="0">
                          <a:solidFill>
                            <a:srgbClr val="000000"/>
                          </a:solidFill>
                          <a:effectLst/>
                          <a:latin typeface="Calibri"/>
                        </a:rPr>
                        <a:t> </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CE8B2"/>
                    </a:solidFill>
                  </a:tcPr>
                </a:tc>
                <a:tc>
                  <a:txBody>
                    <a:bodyPr/>
                    <a:lstStyle/>
                    <a:p>
                      <a:pPr algn="l" fontAlgn="b"/>
                      <a:r>
                        <a:rPr lang="en-US" sz="100" b="0" i="0" u="none" strike="noStrike" dirty="0">
                          <a:solidFill>
                            <a:srgbClr val="000000"/>
                          </a:solidFill>
                          <a:effectLst/>
                          <a:latin typeface="Calibri"/>
                        </a:rPr>
                        <a:t> </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y</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B7E1CD"/>
                    </a:solidFill>
                  </a:tcPr>
                </a:tc>
                <a:tc>
                  <a:txBody>
                    <a:bodyPr/>
                    <a:lstStyle/>
                    <a:p>
                      <a:pPr algn="l" fontAlgn="b"/>
                      <a:r>
                        <a:rPr lang="en-US" sz="100" b="0" i="0" u="none" strike="noStrike" dirty="0">
                          <a:solidFill>
                            <a:srgbClr val="000000"/>
                          </a:solidFill>
                          <a:effectLst/>
                          <a:latin typeface="Calibri"/>
                        </a:rPr>
                        <a:t> </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CE8B2"/>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 </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CE8B2"/>
                    </a:solidFill>
                  </a:tcPr>
                </a:tc>
                <a:tc>
                  <a:txBody>
                    <a:bodyPr/>
                    <a:lstStyle/>
                    <a:p>
                      <a:pPr algn="l" fontAlgn="b"/>
                      <a:r>
                        <a:rPr lang="en-US" sz="100" b="0" i="0" u="none" strike="noStrike" dirty="0">
                          <a:solidFill>
                            <a:srgbClr val="000000"/>
                          </a:solidFill>
                          <a:effectLst/>
                          <a:latin typeface="Calibri"/>
                        </a:rPr>
                        <a:t> </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CE8B2"/>
                    </a:solidFill>
                  </a:tcPr>
                </a:tc>
                <a:tc>
                  <a:txBody>
                    <a:bodyPr/>
                    <a:lstStyle/>
                    <a:p>
                      <a:pPr algn="l" fontAlgn="b"/>
                      <a:r>
                        <a:rPr lang="en-US" sz="100" b="0" i="0" u="none" strike="noStrike" dirty="0">
                          <a:solidFill>
                            <a:srgbClr val="000000"/>
                          </a:solidFill>
                          <a:effectLst/>
                          <a:latin typeface="Calibri"/>
                        </a:rPr>
                        <a:t>y</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B7E1CD"/>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y</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B7E1CD"/>
                    </a:solidFill>
                  </a:tcPr>
                </a:tc>
              </a:tr>
              <a:tr h="155717">
                <a:tc rowSpan="8">
                  <a:txBody>
                    <a:bodyPr/>
                    <a:lstStyle/>
                    <a:p>
                      <a:pPr algn="ctr" fontAlgn="ctr"/>
                      <a:r>
                        <a:rPr lang="en-US" sz="2400" b="0" i="0" u="none" strike="noStrike" dirty="0" smtClean="0">
                          <a:solidFill>
                            <a:srgbClr val="000000"/>
                          </a:solidFill>
                          <a:effectLst/>
                          <a:latin typeface="Arial Narrow"/>
                          <a:cs typeface="Arial Narrow"/>
                        </a:rPr>
                        <a:t>Pressure...</a:t>
                      </a:r>
                      <a:endParaRPr lang="en-US" sz="2400" b="0" i="0" u="none" strike="noStrike" dirty="0">
                        <a:solidFill>
                          <a:srgbClr val="000000"/>
                        </a:solidFill>
                        <a:effectLst/>
                        <a:latin typeface="Arial Narrow"/>
                        <a:cs typeface="Arial Narrow"/>
                      </a:endParaRPr>
                    </a:p>
                  </a:txBody>
                  <a:tcPr marL="8132" marR="8132" marT="8132" marB="0" vert="vert27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80000"/>
                        </a:lnSpc>
                      </a:pPr>
                      <a:r>
                        <a:rPr lang="en-US" sz="1200" b="0" i="0" u="none" strike="noStrike" dirty="0">
                          <a:solidFill>
                            <a:srgbClr val="000000"/>
                          </a:solidFill>
                          <a:effectLst/>
                          <a:latin typeface="Arial Narrow"/>
                          <a:cs typeface="Arial Narrow"/>
                        </a:rPr>
                        <a:t>DAC</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tcPr>
                </a:tc>
                <a:tc>
                  <a:txBody>
                    <a:bodyPr/>
                    <a:lstStyle/>
                    <a:p>
                      <a:pPr algn="l" fontAlgn="b"/>
                      <a:r>
                        <a:rPr lang="en-US" sz="100" b="0" i="0" u="none" strike="noStrike" dirty="0">
                          <a:solidFill>
                            <a:srgbClr val="000000"/>
                          </a:solidFill>
                          <a:effectLst/>
                          <a:latin typeface="Calibri"/>
                        </a:rPr>
                        <a:t> </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CE8B2"/>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CE8B2"/>
                    </a:solidFill>
                  </a:tcPr>
                </a:tc>
                <a:tc>
                  <a:txBody>
                    <a:bodyPr/>
                    <a:lstStyle/>
                    <a:p>
                      <a:pPr algn="l" fontAlgn="b"/>
                      <a:r>
                        <a:rPr lang="en-US" sz="100" b="0" i="0" u="none" strike="noStrike" dirty="0">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4C7C3"/>
                    </a:solidFill>
                  </a:tcPr>
                </a:tc>
                <a:tc>
                  <a:txBody>
                    <a:bodyPr/>
                    <a:lstStyle/>
                    <a:p>
                      <a:pPr algn="l" fontAlgn="b"/>
                      <a:r>
                        <a:rPr lang="en-US" sz="100" b="0" i="0" u="none" strike="noStrike" dirty="0">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dirty="0">
                          <a:solidFill>
                            <a:srgbClr val="000000"/>
                          </a:solidFill>
                          <a:effectLst/>
                          <a:latin typeface="Calibri"/>
                        </a:rPr>
                        <a:t> </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Paris-</a:t>
                      </a:r>
                      <a:r>
                        <a:rPr lang="en-US" sz="1200" b="0" i="0" u="none" strike="noStrike" dirty="0" err="1">
                          <a:solidFill>
                            <a:srgbClr val="000000"/>
                          </a:solidFill>
                          <a:effectLst/>
                          <a:latin typeface="Arial Narrow"/>
                          <a:cs typeface="Arial Narrow"/>
                        </a:rPr>
                        <a:t>Edin</a:t>
                      </a:r>
                      <a:r>
                        <a:rPr lang="en-US" sz="1200" b="0" i="0" u="none" strike="noStrike" dirty="0">
                          <a:solidFill>
                            <a:srgbClr val="000000"/>
                          </a:solidFill>
                          <a:effectLst/>
                          <a:latin typeface="Arial Narrow"/>
                          <a:cs typeface="Arial Narrow"/>
                        </a:rPr>
                        <a:t>.</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Clamp cells &lt;3GPa</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a:solidFill>
                            <a:srgbClr val="000000"/>
                          </a:solidFill>
                          <a:effectLst/>
                          <a:latin typeface="Arial Narrow"/>
                          <a:cs typeface="Arial Narrow"/>
                        </a:rPr>
                        <a:t>Gas cells &lt; 1GPa</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a:solidFill>
                            <a:srgbClr val="000000"/>
                          </a:solidFill>
                          <a:effectLst/>
                          <a:latin typeface="Arial Narrow"/>
                          <a:cs typeface="Arial Narrow"/>
                        </a:rPr>
                        <a:t>stress/strain rig (generic)</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Raman system</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dirty="0" err="1">
                          <a:solidFill>
                            <a:srgbClr val="000000"/>
                          </a:solidFill>
                          <a:effectLst/>
                          <a:latin typeface="Arial Narrow"/>
                          <a:cs typeface="Arial Narrow"/>
                        </a:rPr>
                        <a:t>Gleeble</a:t>
                      </a:r>
                      <a:endParaRPr lang="en-US" sz="1200" b="0" i="0" u="none" strike="noStrike" dirty="0">
                        <a:solidFill>
                          <a:srgbClr val="000000"/>
                        </a:solidFill>
                        <a:effectLst/>
                        <a:latin typeface="Arial Narrow"/>
                        <a:cs typeface="Arial Narrow"/>
                      </a:endParaRP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r>
              <a:tr h="155717">
                <a:tc vMerge="1">
                  <a:txBody>
                    <a:bodyPr/>
                    <a:lstStyle/>
                    <a:p>
                      <a:endParaRPr lang="en-US"/>
                    </a:p>
                  </a:txBody>
                  <a:tcPr/>
                </a:tc>
                <a:tc>
                  <a:txBody>
                    <a:bodyPr/>
                    <a:lstStyle/>
                    <a:p>
                      <a:pPr algn="l" fontAlgn="b">
                        <a:lnSpc>
                          <a:spcPct val="80000"/>
                        </a:lnSpc>
                      </a:pPr>
                      <a:r>
                        <a:rPr lang="en-US" sz="1200" b="0" i="0" u="none" strike="noStrike" dirty="0" smtClean="0">
                          <a:solidFill>
                            <a:srgbClr val="000000"/>
                          </a:solidFill>
                          <a:effectLst/>
                          <a:latin typeface="Arial Narrow"/>
                          <a:cs typeface="Arial Narrow"/>
                        </a:rPr>
                        <a:t>Portable laser heating assembly</a:t>
                      </a:r>
                      <a:endParaRPr lang="en-US" sz="1200" b="0" i="0" u="none" strike="noStrike" dirty="0">
                        <a:solidFill>
                          <a:srgbClr val="000000"/>
                        </a:solidFill>
                        <a:effectLst/>
                        <a:latin typeface="Arial Narrow"/>
                        <a:cs typeface="Arial Narrow"/>
                      </a:endParaRP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tcPr>
                </a:tc>
                <a:tc>
                  <a:txBody>
                    <a:bodyPr/>
                    <a:lstStyle/>
                    <a:p>
                      <a:pPr algn="l" fontAlgn="b"/>
                      <a:r>
                        <a:rPr lang="en-US" sz="100" b="0" i="0" u="none" strike="noStrike" dirty="0">
                          <a:solidFill>
                            <a:srgbClr val="000000"/>
                          </a:solidFill>
                          <a:effectLst/>
                          <a:latin typeface="Calibri"/>
                        </a:rPr>
                        <a:t>y</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B7E1CD"/>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 </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CE8B2"/>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r>
              <a:tr h="155717">
                <a:tc rowSpan="14">
                  <a:txBody>
                    <a:bodyPr/>
                    <a:lstStyle/>
                    <a:p>
                      <a:pPr algn="ctr" fontAlgn="ctr"/>
                      <a:r>
                        <a:rPr lang="en-US" sz="2400" b="0" i="0" u="none" strike="noStrike" dirty="0" smtClean="0">
                          <a:solidFill>
                            <a:srgbClr val="000000"/>
                          </a:solidFill>
                          <a:effectLst/>
                          <a:latin typeface="Arial Narrow"/>
                          <a:cs typeface="Arial Narrow"/>
                        </a:rPr>
                        <a:t>Fluids, Gases …</a:t>
                      </a:r>
                      <a:endParaRPr lang="en-US" sz="2400" b="0" i="0" u="none" strike="noStrike" dirty="0">
                        <a:solidFill>
                          <a:srgbClr val="000000"/>
                        </a:solidFill>
                        <a:effectLst/>
                        <a:latin typeface="Arial Narrow"/>
                        <a:cs typeface="Arial Narrow"/>
                      </a:endParaRPr>
                    </a:p>
                  </a:txBody>
                  <a:tcPr marL="8132" marR="8132" marT="8132" marB="0" vert="vert27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lnSpc>
                          <a:spcPct val="80000"/>
                        </a:lnSpc>
                      </a:pPr>
                      <a:r>
                        <a:rPr lang="en-US" sz="1200" b="0" i="0" u="none" strike="noStrike" dirty="0">
                          <a:solidFill>
                            <a:srgbClr val="000000"/>
                          </a:solidFill>
                          <a:effectLst/>
                          <a:latin typeface="Arial Narrow"/>
                          <a:cs typeface="Arial Narrow"/>
                        </a:rPr>
                        <a:t>Humidity chamber</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Stopped flow</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Pump probe</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In-situ light scattering</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 </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Shear cells</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Gas processing</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r>
              <a:tr h="155717">
                <a:tc vMerge="1">
                  <a:txBody>
                    <a:bodyPr/>
                    <a:lstStyle/>
                    <a:p>
                      <a:endParaRPr lang="en-US"/>
                    </a:p>
                  </a:txBody>
                  <a:tcPr/>
                </a:tc>
                <a:tc>
                  <a:txBody>
                    <a:bodyPr/>
                    <a:lstStyle/>
                    <a:p>
                      <a:pPr algn="l" fontAlgn="b">
                        <a:lnSpc>
                          <a:spcPct val="80000"/>
                        </a:lnSpc>
                      </a:pPr>
                      <a:r>
                        <a:rPr lang="en-US" sz="1200" b="0" i="0" u="none" strike="noStrike" dirty="0" err="1">
                          <a:solidFill>
                            <a:srgbClr val="000000"/>
                          </a:solidFill>
                          <a:effectLst/>
                          <a:latin typeface="Arial Narrow"/>
                          <a:cs typeface="Arial Narrow"/>
                        </a:rPr>
                        <a:t>Rheometer</a:t>
                      </a:r>
                      <a:endParaRPr lang="en-US" sz="1200" b="0" i="0" u="none" strike="noStrike" dirty="0">
                        <a:solidFill>
                          <a:srgbClr val="000000"/>
                        </a:solidFill>
                        <a:effectLst/>
                        <a:latin typeface="Arial Narrow"/>
                        <a:cs typeface="Arial Narrow"/>
                      </a:endParaRP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r>
              <a:tr h="155717">
                <a:tc vMerge="1">
                  <a:txBody>
                    <a:bodyPr/>
                    <a:lstStyle/>
                    <a:p>
                      <a:endParaRPr lang="en-US"/>
                    </a:p>
                  </a:txBody>
                  <a:tcPr/>
                </a:tc>
                <a:tc>
                  <a:txBody>
                    <a:bodyPr/>
                    <a:lstStyle/>
                    <a:p>
                      <a:pPr algn="l" fontAlgn="b">
                        <a:lnSpc>
                          <a:spcPct val="80000"/>
                        </a:lnSpc>
                      </a:pPr>
                      <a:r>
                        <a:rPr lang="en-US" sz="1200" b="0" i="0" u="none" strike="noStrike" dirty="0" err="1">
                          <a:solidFill>
                            <a:srgbClr val="000000"/>
                          </a:solidFill>
                          <a:effectLst/>
                          <a:latin typeface="Arial Narrow"/>
                          <a:cs typeface="Arial Narrow"/>
                        </a:rPr>
                        <a:t>Julabo</a:t>
                      </a:r>
                      <a:r>
                        <a:rPr lang="en-US" sz="1200" b="0" i="0" u="none" strike="noStrike" dirty="0">
                          <a:solidFill>
                            <a:srgbClr val="000000"/>
                          </a:solidFill>
                          <a:effectLst/>
                          <a:latin typeface="Arial Narrow"/>
                          <a:cs typeface="Arial Narrow"/>
                        </a:rPr>
                        <a:t>-type circulating chiller/heater</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Arial"/>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Arial"/>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Arial"/>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Liquid surface troughs</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in-situ gas adsorption meas.</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in-situ thermal analysis meas.</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dirty="0" smtClean="0">
                          <a:solidFill>
                            <a:srgbClr val="000000"/>
                          </a:solidFill>
                          <a:effectLst/>
                          <a:latin typeface="Arial Narrow"/>
                          <a:cs typeface="Arial Narrow"/>
                        </a:rPr>
                        <a:t>injection </a:t>
                      </a:r>
                      <a:r>
                        <a:rPr lang="en-US" sz="1200" b="0" i="0" u="none" strike="noStrike" dirty="0">
                          <a:solidFill>
                            <a:srgbClr val="000000"/>
                          </a:solidFill>
                          <a:effectLst/>
                          <a:latin typeface="Arial Narrow"/>
                          <a:cs typeface="Arial Narrow"/>
                        </a:rPr>
                        <a:t>systems, syringe pump</a:t>
                      </a:r>
                    </a:p>
                  </a:txBody>
                  <a:tcPr marL="8132" marR="8132" marT="8132" marB="0" anchor="b">
                    <a:lnL>
                      <a:noFill/>
                    </a:lnL>
                    <a:lnR>
                      <a:noFill/>
                    </a:lnR>
                    <a:lnT>
                      <a:noFill/>
                    </a:lnT>
                    <a:lnB>
                      <a:noFill/>
                    </a:lnB>
                  </a:tcPr>
                </a:tc>
                <a:tc>
                  <a:txBody>
                    <a:bodyPr/>
                    <a:lstStyle/>
                    <a:p>
                      <a:pPr algn="l" fontAlgn="b"/>
                      <a:r>
                        <a:rPr lang="en-US" sz="100" b="0" i="0" u="none" strike="noStrike" dirty="0">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SANS magazine 5*10</a:t>
                      </a:r>
                    </a:p>
                  </a:txBody>
                  <a:tcPr marL="8132" marR="8132" marT="8132" marB="0" anchor="b">
                    <a:lnL>
                      <a:noFill/>
                    </a:lnL>
                    <a:lnR>
                      <a:noFill/>
                    </a:lnR>
                    <a:lnT>
                      <a:noFill/>
                    </a:lnT>
                    <a:lnB>
                      <a:noFill/>
                    </a:lnB>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SANS magazine 5*10 </a:t>
                      </a:r>
                      <a:r>
                        <a:rPr lang="en-US" sz="1200" b="0" i="0" u="none" strike="noStrike" dirty="0" err="1" smtClean="0">
                          <a:solidFill>
                            <a:srgbClr val="000000"/>
                          </a:solidFill>
                          <a:effectLst/>
                          <a:latin typeface="Arial Narrow"/>
                          <a:cs typeface="Arial Narrow"/>
                        </a:rPr>
                        <a:t>indi</a:t>
                      </a:r>
                      <a:r>
                        <a:rPr lang="en-US" sz="1200" b="0" i="0" u="none" strike="noStrike" baseline="0" dirty="0" smtClean="0">
                          <a:solidFill>
                            <a:srgbClr val="000000"/>
                          </a:solidFill>
                          <a:effectLst/>
                          <a:latin typeface="Arial Narrow"/>
                          <a:cs typeface="Arial Narrow"/>
                        </a:rPr>
                        <a:t> T-ctrl</a:t>
                      </a:r>
                      <a:endParaRPr lang="en-US" sz="1200" b="0" i="0" u="none" strike="noStrike" dirty="0">
                        <a:solidFill>
                          <a:srgbClr val="000000"/>
                        </a:solidFill>
                        <a:effectLst/>
                        <a:latin typeface="Arial Narrow"/>
                        <a:cs typeface="Arial Narrow"/>
                      </a:endParaRP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a:noFill/>
                    </a:lnB>
                    <a:solidFill>
                      <a:srgbClr val="F4C7C3"/>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565982481"/>
              </p:ext>
            </p:extLst>
          </p:nvPr>
        </p:nvGraphicFramePr>
        <p:xfrm>
          <a:off x="6777852" y="296184"/>
          <a:ext cx="2308136" cy="769620"/>
        </p:xfrm>
        <a:graphic>
          <a:graphicData uri="http://schemas.openxmlformats.org/drawingml/2006/table">
            <a:tbl>
              <a:tblPr/>
              <a:tblGrid>
                <a:gridCol w="1154068"/>
                <a:gridCol w="1154068"/>
              </a:tblGrid>
              <a:tr h="0">
                <a:tc>
                  <a:txBody>
                    <a:bodyPr/>
                    <a:lstStyle/>
                    <a:p>
                      <a:pPr algn="l" fontAlgn="b"/>
                      <a:r>
                        <a:rPr lang="en-US" sz="1200" b="0" i="0" u="none" strike="noStrike">
                          <a:solidFill>
                            <a:srgbClr val="000000"/>
                          </a:solidFill>
                          <a:effectLst/>
                          <a:latin typeface="Calibri"/>
                        </a:rPr>
                        <a:t> </a:t>
                      </a:r>
                    </a:p>
                  </a:txBody>
                  <a:tcPr marL="12700" marR="12700" marT="12700" marB="0" anchor="b">
                    <a:lnL>
                      <a:noFill/>
                    </a:lnL>
                    <a:lnR>
                      <a:noFill/>
                    </a:lnR>
                    <a:lnT>
                      <a:noFill/>
                    </a:lnT>
                    <a:lnB>
                      <a:noFill/>
                    </a:lnB>
                    <a:solidFill>
                      <a:srgbClr val="B7E1CD"/>
                    </a:solidFill>
                  </a:tcPr>
                </a:tc>
                <a:tc>
                  <a:txBody>
                    <a:bodyPr/>
                    <a:lstStyle/>
                    <a:p>
                      <a:pPr algn="l" fontAlgn="b"/>
                      <a:r>
                        <a:rPr lang="en-US" sz="1600" b="0" i="0" u="none" strike="noStrike" dirty="0" smtClean="0">
                          <a:solidFill>
                            <a:srgbClr val="000000"/>
                          </a:solidFill>
                          <a:effectLst/>
                          <a:latin typeface="Arial Narrow"/>
                          <a:cs typeface="Arial Narrow"/>
                        </a:rPr>
                        <a:t>Needed</a:t>
                      </a:r>
                      <a:endParaRPr lang="en-US" sz="1600" b="0" i="0" u="none" strike="noStrike" dirty="0">
                        <a:solidFill>
                          <a:srgbClr val="000000"/>
                        </a:solidFill>
                        <a:effectLst/>
                        <a:latin typeface="Arial Narrow"/>
                        <a:cs typeface="Arial Narrow"/>
                      </a:endParaRPr>
                    </a:p>
                  </a:txBody>
                  <a:tcPr marL="12700" marR="12700" marT="12700" marB="0" anchor="b">
                    <a:lnL>
                      <a:noFill/>
                    </a:lnL>
                    <a:lnR>
                      <a:noFill/>
                    </a:lnR>
                    <a:lnT>
                      <a:noFill/>
                    </a:lnT>
                    <a:lnB>
                      <a:noFill/>
                    </a:lnB>
                    <a:solidFill>
                      <a:srgbClr val="FFFFFF"/>
                    </a:solidFill>
                  </a:tcPr>
                </a:tc>
              </a:tr>
              <a:tr h="200025">
                <a:tc>
                  <a:txBody>
                    <a:bodyPr/>
                    <a:lstStyle/>
                    <a:p>
                      <a:pPr algn="l" fontAlgn="b"/>
                      <a:r>
                        <a:rPr lang="en-US" sz="1200" b="0" i="0" u="none" strike="noStrike">
                          <a:solidFill>
                            <a:srgbClr val="000000"/>
                          </a:solidFill>
                          <a:effectLst/>
                          <a:latin typeface="Calibri"/>
                        </a:rPr>
                        <a:t> </a:t>
                      </a:r>
                    </a:p>
                  </a:txBody>
                  <a:tcPr marL="12700" marR="12700" marT="12700" marB="0" anchor="b">
                    <a:lnL>
                      <a:noFill/>
                    </a:lnL>
                    <a:lnR>
                      <a:noFill/>
                    </a:lnR>
                    <a:lnT>
                      <a:noFill/>
                    </a:lnT>
                    <a:lnB>
                      <a:noFill/>
                    </a:lnB>
                    <a:solidFill>
                      <a:srgbClr val="FCE8B2"/>
                    </a:solidFill>
                  </a:tcPr>
                </a:tc>
                <a:tc>
                  <a:txBody>
                    <a:bodyPr/>
                    <a:lstStyle/>
                    <a:p>
                      <a:pPr algn="l" fontAlgn="b"/>
                      <a:r>
                        <a:rPr lang="en-US" sz="1600" b="0" i="0" u="none" strike="noStrike" dirty="0" smtClean="0">
                          <a:solidFill>
                            <a:srgbClr val="000000"/>
                          </a:solidFill>
                          <a:effectLst/>
                          <a:latin typeface="Arial Narrow"/>
                          <a:cs typeface="Arial Narrow"/>
                        </a:rPr>
                        <a:t>Possible</a:t>
                      </a:r>
                      <a:endParaRPr lang="en-US" sz="1600" b="0" i="0" u="none" strike="noStrike" dirty="0">
                        <a:solidFill>
                          <a:srgbClr val="000000"/>
                        </a:solidFill>
                        <a:effectLst/>
                        <a:latin typeface="Arial Narrow"/>
                        <a:cs typeface="Arial Narrow"/>
                      </a:endParaRPr>
                    </a:p>
                  </a:txBody>
                  <a:tcPr marL="12700" marR="12700" marT="12700" marB="0" anchor="b">
                    <a:lnL>
                      <a:noFill/>
                    </a:lnL>
                    <a:lnR>
                      <a:noFill/>
                    </a:lnR>
                    <a:lnT>
                      <a:noFill/>
                    </a:lnT>
                    <a:lnB>
                      <a:noFill/>
                    </a:lnB>
                    <a:solidFill>
                      <a:srgbClr val="FFFFFF"/>
                    </a:solidFill>
                  </a:tcPr>
                </a:tc>
              </a:tr>
              <a:tr h="200025">
                <a:tc>
                  <a:txBody>
                    <a:bodyPr/>
                    <a:lstStyle/>
                    <a:p>
                      <a:pPr algn="l" fontAlgn="b"/>
                      <a:r>
                        <a:rPr lang="en-US" sz="1200" b="0" i="0" u="none" strike="noStrike" dirty="0">
                          <a:solidFill>
                            <a:srgbClr val="000000"/>
                          </a:solidFill>
                          <a:effectLst/>
                          <a:latin typeface="Calibri"/>
                        </a:rPr>
                        <a:t> </a:t>
                      </a:r>
                    </a:p>
                  </a:txBody>
                  <a:tcPr marL="12700" marR="12700" marT="12700" marB="0" anchor="b">
                    <a:lnL>
                      <a:noFill/>
                    </a:lnL>
                    <a:lnR>
                      <a:noFill/>
                    </a:lnR>
                    <a:lnT>
                      <a:noFill/>
                    </a:lnT>
                    <a:lnB>
                      <a:noFill/>
                    </a:lnB>
                    <a:solidFill>
                      <a:srgbClr val="F4C7C3"/>
                    </a:solidFill>
                  </a:tcPr>
                </a:tc>
                <a:tc>
                  <a:txBody>
                    <a:bodyPr/>
                    <a:lstStyle/>
                    <a:p>
                      <a:pPr algn="l" fontAlgn="b"/>
                      <a:r>
                        <a:rPr lang="en-US" sz="1600" b="0" i="0" u="none" strike="noStrike" dirty="0">
                          <a:solidFill>
                            <a:srgbClr val="000000"/>
                          </a:solidFill>
                          <a:effectLst/>
                          <a:latin typeface="Arial Narrow"/>
                          <a:cs typeface="Arial Narrow"/>
                        </a:rPr>
                        <a:t>not </a:t>
                      </a:r>
                      <a:r>
                        <a:rPr lang="en-US" sz="1600" b="0" i="0" u="none" strike="noStrike" dirty="0" smtClean="0">
                          <a:solidFill>
                            <a:srgbClr val="000000"/>
                          </a:solidFill>
                          <a:effectLst/>
                          <a:latin typeface="Arial Narrow"/>
                          <a:cs typeface="Arial Narrow"/>
                        </a:rPr>
                        <a:t>applicable</a:t>
                      </a:r>
                      <a:endParaRPr lang="en-US" sz="1600" b="0" i="0" u="none" strike="noStrike" dirty="0">
                        <a:solidFill>
                          <a:srgbClr val="000000"/>
                        </a:solidFill>
                        <a:effectLst/>
                        <a:latin typeface="Arial Narrow"/>
                        <a:cs typeface="Arial Narrow"/>
                      </a:endParaRPr>
                    </a:p>
                  </a:txBody>
                  <a:tcPr marL="12700" marR="12700" marT="12700" marB="0" anchor="b">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20178738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Sample Environment Reference Suite</a:t>
            </a:r>
            <a:br>
              <a:rPr lang="en-US" dirty="0" smtClean="0"/>
            </a:b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31</a:t>
            </a:fld>
            <a:endParaRPr lang="sv-SE" dirty="0">
              <a:solidFill>
                <a:prstClr val="black">
                  <a:tint val="75000"/>
                </a:prstClr>
              </a:solidFill>
              <a:latin typeface="Calibri"/>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92" t="1522" r="2220" b="90976"/>
          <a:stretch/>
        </p:blipFill>
        <p:spPr bwMode="auto">
          <a:xfrm>
            <a:off x="-1941054" y="993576"/>
            <a:ext cx="11160000" cy="1221764"/>
          </a:xfrm>
          <a:prstGeom prst="rect">
            <a:avLst/>
          </a:prstGeom>
          <a:noFill/>
          <a:ln>
            <a:noFill/>
          </a:ln>
        </p:spPr>
      </p:pic>
      <p:sp>
        <p:nvSpPr>
          <p:cNvPr id="7" name="Rectangle 6"/>
          <p:cNvSpPr txBox="1">
            <a:spLocks noChangeArrowheads="1"/>
          </p:cNvSpPr>
          <p:nvPr/>
        </p:nvSpPr>
        <p:spPr>
          <a:xfrm>
            <a:off x="96189" y="2504203"/>
            <a:ext cx="9144001" cy="4082172"/>
          </a:xfrm>
          <a:prstGeom prst="rect">
            <a:avLst/>
          </a:prstGeom>
          <a:ln/>
        </p:spPr>
        <p:txBody>
          <a:bodyPr vert="horz" lIns="38100" tIns="38100" rIns="38100" bIns="3810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04800" indent="-306000">
              <a:lnSpc>
                <a:spcPct val="130000"/>
              </a:lnSpc>
              <a:spcBef>
                <a:spcPts val="0"/>
              </a:spcBef>
              <a:spcAft>
                <a:spcPts val="600"/>
              </a:spcAft>
              <a:buFont typeface="Arial" charset="0"/>
              <a:buChar char="•"/>
            </a:pPr>
            <a:r>
              <a:rPr lang="en-US" sz="2200" dirty="0" smtClean="0">
                <a:solidFill>
                  <a:srgbClr val="000000"/>
                </a:solidFill>
                <a:latin typeface="Calibri"/>
              </a:rPr>
              <a:t>Sample Environment Reference Suite based on instrument needs.    Timelines determined by instrument construction </a:t>
            </a:r>
            <a:r>
              <a:rPr lang="en-US" sz="2200" dirty="0">
                <a:solidFill>
                  <a:srgbClr val="000000"/>
                </a:solidFill>
                <a:latin typeface="Calibri"/>
              </a:rPr>
              <a:t>schedule and lead time.</a:t>
            </a:r>
            <a:endParaRPr lang="en-US" sz="2200" dirty="0" smtClean="0">
              <a:solidFill>
                <a:srgbClr val="000000"/>
              </a:solidFill>
              <a:latin typeface="Calibri"/>
            </a:endParaRPr>
          </a:p>
          <a:p>
            <a:pPr marL="304800" indent="-306000">
              <a:lnSpc>
                <a:spcPct val="130000"/>
              </a:lnSpc>
              <a:spcBef>
                <a:spcPts val="0"/>
              </a:spcBef>
              <a:spcAft>
                <a:spcPts val="600"/>
              </a:spcAft>
              <a:buFont typeface="Arial" charset="0"/>
              <a:buChar char="•"/>
            </a:pPr>
            <a:r>
              <a:rPr lang="en-US" sz="2200" dirty="0" smtClean="0">
                <a:solidFill>
                  <a:srgbClr val="000000"/>
                </a:solidFill>
                <a:latin typeface="Calibri"/>
              </a:rPr>
              <a:t>NSS construction budget covers needs of first 8 instruments #1-#8. Additional budget provision for instruments #9-#15 in initial operation.</a:t>
            </a:r>
            <a:endParaRPr lang="en-US" sz="2200" dirty="0" smtClean="0">
              <a:solidFill>
                <a:srgbClr val="0000FF"/>
              </a:solidFill>
              <a:latin typeface="Calibri"/>
            </a:endParaRPr>
          </a:p>
          <a:p>
            <a:pPr marL="304800" indent="-306000">
              <a:lnSpc>
                <a:spcPct val="130000"/>
              </a:lnSpc>
              <a:spcBef>
                <a:spcPts val="0"/>
              </a:spcBef>
              <a:spcAft>
                <a:spcPts val="600"/>
              </a:spcAft>
              <a:buFont typeface="Arial" charset="0"/>
              <a:buChar char="•"/>
            </a:pPr>
            <a:r>
              <a:rPr lang="en-US" sz="2200" dirty="0" smtClean="0">
                <a:solidFill>
                  <a:srgbClr val="000000"/>
                </a:solidFill>
                <a:latin typeface="Calibri"/>
              </a:rPr>
              <a:t>Most Sample </a:t>
            </a:r>
            <a:r>
              <a:rPr lang="en-US" sz="2200" dirty="0" err="1" smtClean="0">
                <a:solidFill>
                  <a:srgbClr val="000000"/>
                </a:solidFill>
                <a:latin typeface="Calibri"/>
              </a:rPr>
              <a:t>Env</a:t>
            </a:r>
            <a:r>
              <a:rPr lang="en-US" sz="2200" dirty="0" smtClean="0">
                <a:solidFill>
                  <a:srgbClr val="000000"/>
                </a:solidFill>
                <a:latin typeface="Calibri"/>
              </a:rPr>
              <a:t>. Equipment is within SSS budget but some instrument specific equipment remains part of instrument construction.</a:t>
            </a:r>
          </a:p>
          <a:p>
            <a:pPr marL="304800" indent="-306000">
              <a:lnSpc>
                <a:spcPct val="130000"/>
              </a:lnSpc>
              <a:spcBef>
                <a:spcPts val="0"/>
              </a:spcBef>
              <a:spcAft>
                <a:spcPts val="600"/>
              </a:spcAft>
              <a:buFont typeface="Arial" charset="0"/>
              <a:buChar char="•"/>
            </a:pPr>
            <a:r>
              <a:rPr lang="en-US" sz="2200" dirty="0">
                <a:solidFill>
                  <a:srgbClr val="000000"/>
                </a:solidFill>
                <a:latin typeface="Calibri"/>
              </a:rPr>
              <a:t>Execution responsible involves expert team from partners incl. universities. </a:t>
            </a:r>
          </a:p>
          <a:p>
            <a:pPr marL="304800" indent="-306000">
              <a:lnSpc>
                <a:spcPct val="130000"/>
              </a:lnSpc>
              <a:spcBef>
                <a:spcPts val="0"/>
              </a:spcBef>
              <a:spcAft>
                <a:spcPts val="600"/>
              </a:spcAft>
              <a:buFont typeface="Arial" charset="0"/>
              <a:buChar char="•"/>
            </a:pPr>
            <a:r>
              <a:rPr lang="en-US" sz="2200" dirty="0" smtClean="0">
                <a:solidFill>
                  <a:srgbClr val="000000"/>
                </a:solidFill>
                <a:latin typeface="Calibri"/>
              </a:rPr>
              <a:t>Budget leverage: refurbished equipment; collaborative projects; grants.</a:t>
            </a:r>
          </a:p>
          <a:p>
            <a:pPr marL="0" indent="0">
              <a:lnSpc>
                <a:spcPct val="130000"/>
              </a:lnSpc>
              <a:spcBef>
                <a:spcPts val="0"/>
              </a:spcBef>
              <a:spcAft>
                <a:spcPts val="600"/>
              </a:spcAft>
              <a:buFont typeface="Arial" panose="020B0604020202020204" pitchFamily="34" charset="0"/>
              <a:buNone/>
            </a:pPr>
            <a:endParaRPr lang="en-US" sz="2200" dirty="0" smtClean="0">
              <a:solidFill>
                <a:srgbClr val="000000"/>
              </a:solidFill>
              <a:latin typeface="Calibri"/>
            </a:endParaRPr>
          </a:p>
        </p:txBody>
      </p:sp>
      <p:sp>
        <p:nvSpPr>
          <p:cNvPr id="3" name="Rectangle 2"/>
          <p:cNvSpPr/>
          <p:nvPr/>
        </p:nvSpPr>
        <p:spPr>
          <a:xfrm>
            <a:off x="464216" y="888423"/>
            <a:ext cx="7773576" cy="461665"/>
          </a:xfrm>
          <a:prstGeom prst="rect">
            <a:avLst/>
          </a:prstGeom>
        </p:spPr>
        <p:txBody>
          <a:bodyPr wrap="square">
            <a:spAutoFit/>
          </a:bodyPr>
          <a:lstStyle/>
          <a:p>
            <a:r>
              <a:rPr lang="en-US" sz="2400" dirty="0">
                <a:solidFill>
                  <a:srgbClr val="FFFFFF"/>
                </a:solidFill>
                <a:latin typeface="Calibri"/>
              </a:rPr>
              <a:t>https://1drv.ms/x/s!AuCQb_HPf3b9g8g2HHqvybpQKix-Lg</a:t>
            </a:r>
            <a:r>
              <a:rPr lang="en-US" sz="2400" dirty="0">
                <a:solidFill>
                  <a:prstClr val="black"/>
                </a:solidFill>
                <a:latin typeface="Calibri"/>
              </a:rPr>
              <a:t> </a:t>
            </a:r>
          </a:p>
        </p:txBody>
      </p:sp>
      <p:sp>
        <p:nvSpPr>
          <p:cNvPr id="6" name="Rectangle 5"/>
          <p:cNvSpPr/>
          <p:nvPr/>
        </p:nvSpPr>
        <p:spPr>
          <a:xfrm>
            <a:off x="0" y="1634707"/>
            <a:ext cx="9144000" cy="6211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6257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Environment Reference Suite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32</a:t>
            </a:fld>
            <a:endParaRPr lang="sv-SE" dirty="0">
              <a:solidFill>
                <a:prstClr val="black">
                  <a:tint val="75000"/>
                </a:prstClr>
              </a:solidFill>
              <a:latin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27" y="1133759"/>
            <a:ext cx="4324053" cy="6120000"/>
          </a:xfrm>
          <a:prstGeom prst="rect">
            <a:avLst/>
          </a:prstGeom>
          <a:noFill/>
          <a:ln>
            <a:no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0427" y="1582753"/>
            <a:ext cx="4324366" cy="6120000"/>
          </a:xfrm>
          <a:prstGeom prst="rect">
            <a:avLst/>
          </a:prstGeom>
          <a:noFill/>
          <a:ln>
            <a:noFill/>
          </a:ln>
        </p:spPr>
      </p:pic>
    </p:spTree>
    <p:extLst>
      <p:ext uri="{BB962C8B-B14F-4D97-AF65-F5344CB8AC3E}">
        <p14:creationId xmlns:p14="http://schemas.microsoft.com/office/powerpoint/2010/main" val="32281843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213" y="153508"/>
            <a:ext cx="5916651" cy="1143000"/>
          </a:xfrm>
        </p:spPr>
        <p:txBody>
          <a:bodyPr>
            <a:normAutofit fontScale="90000"/>
          </a:bodyPr>
          <a:lstStyle/>
          <a:p>
            <a:r>
              <a:rPr lang="en-US" dirty="0" smtClean="0"/>
              <a:t>Pressure and Mechanical Processing –  Suite for 8 by 2023 incl. infrastructure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33</a:t>
            </a:fld>
            <a:endParaRPr lang="sv-SE" dirty="0">
              <a:solidFill>
                <a:prstClr val="black">
                  <a:tint val="75000"/>
                </a:prstClr>
              </a:solidFill>
              <a:latin typeface="Calibri"/>
            </a:endParaRPr>
          </a:p>
        </p:txBody>
      </p:sp>
      <p:graphicFrame>
        <p:nvGraphicFramePr>
          <p:cNvPr id="9" name="Content Placeholder 4"/>
          <p:cNvGraphicFramePr>
            <a:graphicFrameLocks/>
          </p:cNvGraphicFramePr>
          <p:nvPr>
            <p:extLst>
              <p:ext uri="{D42A27DB-BD31-4B8C-83A1-F6EECF244321}">
                <p14:modId xmlns:p14="http://schemas.microsoft.com/office/powerpoint/2010/main" val="1675399284"/>
              </p:ext>
            </p:extLst>
          </p:nvPr>
        </p:nvGraphicFramePr>
        <p:xfrm>
          <a:off x="46302" y="1477714"/>
          <a:ext cx="9051890" cy="4133250"/>
        </p:xfrm>
        <a:graphic>
          <a:graphicData uri="http://schemas.openxmlformats.org/drawingml/2006/table">
            <a:tbl>
              <a:tblPr firstRow="1" bandRow="1">
                <a:tableStyleId>{5C22544A-7EE6-4342-B048-85BDC9FD1C3A}</a:tableStyleId>
              </a:tblPr>
              <a:tblGrid>
                <a:gridCol w="3624786"/>
                <a:gridCol w="246190"/>
                <a:gridCol w="5180914"/>
              </a:tblGrid>
              <a:tr h="392142">
                <a:tc>
                  <a:txBody>
                    <a:bodyPr/>
                    <a:lstStyle/>
                    <a:p>
                      <a:pPr algn="l" fontAlgn="b">
                        <a:lnSpc>
                          <a:spcPct val="80000"/>
                        </a:lnSpc>
                      </a:pPr>
                      <a:r>
                        <a:rPr lang="sk-SK" sz="1800" b="0" i="0" u="none" strike="noStrike" dirty="0">
                          <a:solidFill>
                            <a:srgbClr val="000000"/>
                          </a:solidFill>
                          <a:effectLst/>
                          <a:latin typeface="Calibri"/>
                        </a:rPr>
                        <a:t> </a:t>
                      </a:r>
                    </a:p>
                  </a:txBody>
                  <a:tcPr marL="12700" marR="12700" marT="12700" marB="0" anchor="ctr"/>
                </a:tc>
                <a:tc>
                  <a:txBody>
                    <a:bodyPr/>
                    <a:lstStyle/>
                    <a:p>
                      <a:pPr>
                        <a:lnSpc>
                          <a:spcPct val="80000"/>
                        </a:lnSpc>
                      </a:pPr>
                      <a:r>
                        <a:rPr lang="en-US" sz="1800" dirty="0" smtClean="0">
                          <a:latin typeface="Calibri"/>
                          <a:cs typeface="Calibri"/>
                        </a:rPr>
                        <a:t>#</a:t>
                      </a:r>
                      <a:endParaRPr lang="en-US" sz="1800" dirty="0">
                        <a:latin typeface="Calibri"/>
                        <a:cs typeface="Calibri"/>
                      </a:endParaRPr>
                    </a:p>
                  </a:txBody>
                  <a:tcPr anchor="ctr"/>
                </a:tc>
                <a:tc>
                  <a:txBody>
                    <a:bodyPr/>
                    <a:lstStyle/>
                    <a:p>
                      <a:pPr>
                        <a:lnSpc>
                          <a:spcPct val="60000"/>
                        </a:lnSpc>
                      </a:pPr>
                      <a:r>
                        <a:rPr lang="en-US" sz="1800" baseline="0" dirty="0" smtClean="0">
                          <a:solidFill>
                            <a:srgbClr val="FFFFFF"/>
                          </a:solidFill>
                          <a:latin typeface="Calibri"/>
                          <a:cs typeface="Calibri"/>
                        </a:rPr>
                        <a:t>Needed for </a:t>
                      </a:r>
                      <a:r>
                        <a:rPr lang="is-IS" sz="1800" baseline="0" dirty="0" smtClean="0">
                          <a:solidFill>
                            <a:srgbClr val="FFFFFF"/>
                          </a:solidFill>
                          <a:latin typeface="Calibri"/>
                          <a:cs typeface="Calibri"/>
                        </a:rPr>
                        <a:t>… out of first 8 Instruments</a:t>
                      </a:r>
                      <a:endParaRPr lang="en-US" sz="1800" dirty="0">
                        <a:solidFill>
                          <a:srgbClr val="FFFFFF"/>
                        </a:solidFill>
                        <a:latin typeface="Calibri"/>
                        <a:cs typeface="Calibri"/>
                      </a:endParaRPr>
                    </a:p>
                  </a:txBody>
                  <a:tcPr anchor="b"/>
                </a:tc>
              </a:tr>
              <a:tr h="311759">
                <a:tc>
                  <a:txBody>
                    <a:bodyPr/>
                    <a:lstStyle/>
                    <a:p>
                      <a:pPr algn="l" fontAlgn="b">
                        <a:lnSpc>
                          <a:spcPct val="80000"/>
                        </a:lnSpc>
                      </a:pPr>
                      <a:r>
                        <a:rPr lang="en-US" sz="1800" b="0" i="0" u="none" strike="noStrike" dirty="0" smtClean="0">
                          <a:solidFill>
                            <a:srgbClr val="000000"/>
                          </a:solidFill>
                          <a:effectLst/>
                          <a:latin typeface="+mn-lt"/>
                        </a:rPr>
                        <a:t>Diamond Anvil Cells (DAC)</a:t>
                      </a:r>
                      <a:r>
                        <a:rPr lang="en-US" sz="1800" b="0" i="0" u="none" strike="noStrike" baseline="0" dirty="0" smtClean="0">
                          <a:solidFill>
                            <a:srgbClr val="000000"/>
                          </a:solidFill>
                          <a:effectLst/>
                          <a:latin typeface="+mn-lt"/>
                        </a:rPr>
                        <a:t> </a:t>
                      </a:r>
                      <a:r>
                        <a:rPr lang="en-US" sz="1800" b="0" i="0" u="none" strike="noStrike" dirty="0" smtClean="0">
                          <a:solidFill>
                            <a:srgbClr val="000000"/>
                          </a:solidFill>
                          <a:effectLst/>
                          <a:latin typeface="+mn-lt"/>
                        </a:rPr>
                        <a:t>– system</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a:solidFill>
                            <a:schemeClr val="tx1"/>
                          </a:solidFill>
                          <a:effectLst/>
                          <a:latin typeface="+mn-lt"/>
                        </a:rPr>
                        <a:t>1</a:t>
                      </a:r>
                    </a:p>
                  </a:txBody>
                  <a:tcPr marL="12700" marR="12700" marT="12700" marB="0" anchor="ctr"/>
                </a:tc>
                <a:tc>
                  <a:txBody>
                    <a:bodyPr/>
                    <a:lstStyle/>
                    <a:p>
                      <a:pPr algn="l" fontAlgn="b">
                        <a:lnSpc>
                          <a:spcPct val="100000"/>
                        </a:lnSpc>
                      </a:pPr>
                      <a:r>
                        <a:rPr lang="en-US" sz="1800" b="0" i="1" u="none" strike="noStrike" baseline="0" dirty="0" smtClean="0">
                          <a:solidFill>
                            <a:srgbClr val="000000"/>
                          </a:solidFill>
                          <a:effectLst/>
                          <a:latin typeface="+mn-lt"/>
                        </a:rPr>
                        <a:t> Dream, Loki, Magic </a:t>
                      </a:r>
                      <a:endParaRPr lang="en-US" sz="1800" b="0" i="1" u="none" strike="noStrike" dirty="0">
                        <a:solidFill>
                          <a:srgbClr val="000000"/>
                        </a:solidFill>
                        <a:effectLst/>
                        <a:latin typeface="+mn-lt"/>
                      </a:endParaRPr>
                    </a:p>
                  </a:txBody>
                  <a:tcPr marL="12700" marR="12700" marT="12700" marB="0" anchor="ctr"/>
                </a:tc>
              </a:tr>
              <a:tr h="311759">
                <a:tc>
                  <a:txBody>
                    <a:bodyPr/>
                    <a:lstStyle/>
                    <a:p>
                      <a:pPr algn="l" fontAlgn="b">
                        <a:lnSpc>
                          <a:spcPct val="80000"/>
                        </a:lnSpc>
                      </a:pPr>
                      <a:r>
                        <a:rPr lang="en-US" sz="1800" b="0" i="0" u="none" strike="noStrike" dirty="0">
                          <a:solidFill>
                            <a:srgbClr val="000000"/>
                          </a:solidFill>
                          <a:effectLst/>
                          <a:latin typeface="+mn-lt"/>
                        </a:rPr>
                        <a:t>Paris-</a:t>
                      </a:r>
                      <a:r>
                        <a:rPr lang="en-US" sz="1800" b="0" i="0" u="none" strike="noStrike" dirty="0" smtClean="0">
                          <a:solidFill>
                            <a:srgbClr val="000000"/>
                          </a:solidFill>
                          <a:effectLst/>
                          <a:latin typeface="+mn-lt"/>
                        </a:rPr>
                        <a:t>Edinburgh</a:t>
                      </a:r>
                      <a:r>
                        <a:rPr lang="en-US" sz="1800" b="0" i="0" u="none" strike="noStrike" baseline="0" dirty="0" smtClean="0">
                          <a:solidFill>
                            <a:srgbClr val="000000"/>
                          </a:solidFill>
                          <a:effectLst/>
                          <a:latin typeface="+mn-lt"/>
                        </a:rPr>
                        <a:t> Cells – system</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chemeClr val="tx1"/>
                          </a:solidFill>
                          <a:effectLst/>
                          <a:latin typeface="+mn-lt"/>
                        </a:rPr>
                        <a:t>1</a:t>
                      </a:r>
                      <a:endParaRPr lang="en-US" sz="1800" b="0" i="0" u="none" strike="noStrike" dirty="0">
                        <a:solidFill>
                          <a:schemeClr val="tx1"/>
                        </a:solidFill>
                        <a:effectLst/>
                        <a:latin typeface="+mn-lt"/>
                      </a:endParaRPr>
                    </a:p>
                  </a:txBody>
                  <a:tcPr marL="12700" marR="12700" marT="12700" marB="0" anchor="ctr"/>
                </a:tc>
                <a:tc>
                  <a:txBody>
                    <a:bodyPr/>
                    <a:lstStyle/>
                    <a:p>
                      <a:pPr algn="l" fontAlgn="b">
                        <a:lnSpc>
                          <a:spcPct val="100000"/>
                        </a:lnSpc>
                      </a:pPr>
                      <a:r>
                        <a:rPr lang="en-US" sz="1800" b="1" i="0" u="none" strike="noStrike" dirty="0" smtClean="0">
                          <a:solidFill>
                            <a:srgbClr val="000000"/>
                          </a:solidFill>
                          <a:effectLst/>
                          <a:latin typeface="+mn-lt"/>
                        </a:rPr>
                        <a:t> </a:t>
                      </a:r>
                      <a:r>
                        <a:rPr lang="en-US" sz="1800" b="0" i="1" u="none" strike="noStrike" baseline="0" dirty="0" err="1" smtClean="0">
                          <a:solidFill>
                            <a:srgbClr val="000000"/>
                          </a:solidFill>
                          <a:effectLst/>
                          <a:latin typeface="+mn-lt"/>
                        </a:rPr>
                        <a:t>Bifrost</a:t>
                      </a:r>
                      <a:r>
                        <a:rPr lang="en-US" sz="1800" b="0" i="1" u="none" strike="noStrike" baseline="0" dirty="0" smtClean="0">
                          <a:solidFill>
                            <a:srgbClr val="000000"/>
                          </a:solidFill>
                          <a:effectLst/>
                          <a:latin typeface="+mn-lt"/>
                        </a:rPr>
                        <a:t>, C-Spec, Dream, Magic</a:t>
                      </a:r>
                      <a:r>
                        <a:rPr lang="en-US" sz="1800" b="0" i="1" u="none" strike="noStrike" dirty="0" smtClean="0">
                          <a:solidFill>
                            <a:srgbClr val="000000"/>
                          </a:solidFill>
                          <a:effectLst/>
                          <a:latin typeface="+mn-lt"/>
                        </a:rPr>
                        <a:t> </a:t>
                      </a:r>
                      <a:endParaRPr lang="en-US" sz="1800" b="0" i="1" u="none" strike="noStrike" dirty="0">
                        <a:solidFill>
                          <a:srgbClr val="000000"/>
                        </a:solidFill>
                        <a:effectLst/>
                        <a:latin typeface="+mn-lt"/>
                      </a:endParaRPr>
                    </a:p>
                  </a:txBody>
                  <a:tcPr marL="12700" marR="12700" marT="12700" marB="0" anchor="ctr"/>
                </a:tc>
              </a:tr>
              <a:tr h="311759">
                <a:tc>
                  <a:txBody>
                    <a:bodyPr/>
                    <a:lstStyle/>
                    <a:p>
                      <a:pPr algn="l" fontAlgn="b">
                        <a:lnSpc>
                          <a:spcPct val="80000"/>
                        </a:lnSpc>
                      </a:pPr>
                      <a:r>
                        <a:rPr lang="en-US" sz="1800" b="0" i="0" u="none" strike="noStrike" dirty="0">
                          <a:solidFill>
                            <a:srgbClr val="000000"/>
                          </a:solidFill>
                          <a:effectLst/>
                          <a:latin typeface="+mn-lt"/>
                        </a:rPr>
                        <a:t>Clamp cells </a:t>
                      </a:r>
                      <a:r>
                        <a:rPr lang="en-US" sz="1800" b="0" i="0" u="none" strike="noStrike" dirty="0" smtClean="0">
                          <a:solidFill>
                            <a:srgbClr val="000000"/>
                          </a:solidFill>
                          <a:effectLst/>
                          <a:latin typeface="+mn-lt"/>
                        </a:rPr>
                        <a:t>&lt; 3GPa –</a:t>
                      </a:r>
                      <a:r>
                        <a:rPr lang="en-US" sz="1800" b="0" i="0" u="none" strike="noStrike" baseline="0" dirty="0" smtClean="0">
                          <a:solidFill>
                            <a:srgbClr val="000000"/>
                          </a:solidFill>
                          <a:effectLst/>
                          <a:latin typeface="+mn-lt"/>
                        </a:rPr>
                        <a:t> s</a:t>
                      </a:r>
                      <a:r>
                        <a:rPr lang="en-US" sz="1800" b="0" i="0" u="none" strike="noStrike" dirty="0" smtClean="0">
                          <a:solidFill>
                            <a:srgbClr val="000000"/>
                          </a:solidFill>
                          <a:effectLst/>
                          <a:latin typeface="+mn-lt"/>
                        </a:rPr>
                        <a:t>ystem</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is-IS" sz="1800" b="0" i="0" u="none" strike="noStrike" dirty="0" smtClean="0">
                          <a:solidFill>
                            <a:schemeClr val="tx1"/>
                          </a:solidFill>
                          <a:effectLst/>
                          <a:latin typeface="+mn-lt"/>
                        </a:rPr>
                        <a:t>1</a:t>
                      </a:r>
                      <a:endParaRPr lang="is-IS" sz="1800" b="0" i="0" u="none" strike="noStrike" dirty="0">
                        <a:solidFill>
                          <a:schemeClr val="tx1"/>
                        </a:solidFill>
                        <a:effectLst/>
                        <a:latin typeface="+mn-lt"/>
                      </a:endParaRPr>
                    </a:p>
                  </a:txBody>
                  <a:tcPr marL="12700" marR="12700" marT="12700"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1" i="0" u="none" strike="noStrike" dirty="0" smtClean="0">
                          <a:solidFill>
                            <a:srgbClr val="000000"/>
                          </a:solidFill>
                          <a:effectLst/>
                          <a:latin typeface="+mn-lt"/>
                        </a:rPr>
                        <a:t> </a:t>
                      </a:r>
                      <a:r>
                        <a:rPr lang="en-US" sz="1800" b="0" i="1" u="none" strike="noStrike" baseline="0" dirty="0" err="1" smtClean="0">
                          <a:solidFill>
                            <a:srgbClr val="000000"/>
                          </a:solidFill>
                          <a:effectLst/>
                          <a:latin typeface="+mn-lt"/>
                        </a:rPr>
                        <a:t>Bifrost</a:t>
                      </a:r>
                      <a:r>
                        <a:rPr lang="en-US" sz="1800" b="0" i="1" u="none" strike="noStrike" baseline="0" dirty="0" smtClean="0">
                          <a:solidFill>
                            <a:srgbClr val="000000"/>
                          </a:solidFill>
                          <a:effectLst/>
                          <a:latin typeface="+mn-lt"/>
                        </a:rPr>
                        <a:t>, C-Spec, Dream, Magic</a:t>
                      </a:r>
                      <a:r>
                        <a:rPr lang="en-US" sz="1800" b="0" i="1" u="none" strike="noStrike" dirty="0" smtClean="0">
                          <a:solidFill>
                            <a:srgbClr val="000000"/>
                          </a:solidFill>
                          <a:effectLst/>
                          <a:latin typeface="+mn-lt"/>
                        </a:rPr>
                        <a:t> </a:t>
                      </a:r>
                    </a:p>
                  </a:txBody>
                  <a:tcPr marL="12700" marR="12700" marT="12700" marB="0" anchor="ctr"/>
                </a:tc>
              </a:tr>
              <a:tr h="311759">
                <a:tc>
                  <a:txBody>
                    <a:bodyPr/>
                    <a:lstStyle/>
                    <a:p>
                      <a:pPr algn="l" fontAlgn="b">
                        <a:lnSpc>
                          <a:spcPct val="80000"/>
                        </a:lnSpc>
                      </a:pPr>
                      <a:r>
                        <a:rPr lang="en-US" sz="1800" b="0" i="0" u="none" strike="noStrike" dirty="0">
                          <a:solidFill>
                            <a:srgbClr val="000000"/>
                          </a:solidFill>
                          <a:effectLst/>
                          <a:latin typeface="+mn-lt"/>
                        </a:rPr>
                        <a:t>Gas cells &lt; </a:t>
                      </a:r>
                      <a:r>
                        <a:rPr lang="en-US" sz="1800" b="0" i="0" u="none" strike="noStrike" dirty="0" smtClean="0">
                          <a:solidFill>
                            <a:srgbClr val="000000"/>
                          </a:solidFill>
                          <a:effectLst/>
                          <a:latin typeface="+mn-lt"/>
                        </a:rPr>
                        <a:t>1GPa –</a:t>
                      </a:r>
                      <a:r>
                        <a:rPr lang="en-US" sz="1800" b="0" i="0" u="none" strike="noStrike" baseline="0" dirty="0" smtClean="0">
                          <a:solidFill>
                            <a:srgbClr val="000000"/>
                          </a:solidFill>
                          <a:effectLst/>
                          <a:latin typeface="+mn-lt"/>
                        </a:rPr>
                        <a:t> s</a:t>
                      </a:r>
                      <a:r>
                        <a:rPr lang="en-US" sz="1800" b="0" i="0" u="none" strike="noStrike" dirty="0" smtClean="0">
                          <a:solidFill>
                            <a:srgbClr val="000000"/>
                          </a:solidFill>
                          <a:effectLst/>
                          <a:latin typeface="+mn-lt"/>
                        </a:rPr>
                        <a:t>ystem</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is-IS" sz="1800" b="0" i="0" u="none" strike="noStrike" dirty="0" smtClean="0">
                          <a:solidFill>
                            <a:schemeClr val="tx1"/>
                          </a:solidFill>
                          <a:effectLst/>
                          <a:latin typeface="+mn-lt"/>
                        </a:rPr>
                        <a:t>1</a:t>
                      </a:r>
                      <a:endParaRPr lang="is-IS" sz="1800" b="0" i="0" u="none" strike="noStrike" dirty="0">
                        <a:solidFill>
                          <a:schemeClr val="tx1"/>
                        </a:solidFill>
                        <a:effectLst/>
                        <a:latin typeface="+mn-lt"/>
                      </a:endParaRPr>
                    </a:p>
                  </a:txBody>
                  <a:tcPr marL="12700" marR="12700" marT="12700"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1" i="0" u="none" strike="noStrike" dirty="0" smtClean="0">
                          <a:solidFill>
                            <a:srgbClr val="000000"/>
                          </a:solidFill>
                          <a:effectLst/>
                          <a:latin typeface="+mn-lt"/>
                        </a:rPr>
                        <a:t> </a:t>
                      </a:r>
                      <a:r>
                        <a:rPr lang="en-US" sz="1800" b="0" i="1" u="none" strike="noStrike" baseline="0" dirty="0" err="1" smtClean="0">
                          <a:solidFill>
                            <a:srgbClr val="000000"/>
                          </a:solidFill>
                          <a:effectLst/>
                          <a:latin typeface="+mn-lt"/>
                        </a:rPr>
                        <a:t>Bifrost</a:t>
                      </a:r>
                      <a:r>
                        <a:rPr lang="en-US" sz="1800" b="0" i="1" u="none" strike="noStrike" baseline="0" dirty="0" smtClean="0">
                          <a:solidFill>
                            <a:srgbClr val="000000"/>
                          </a:solidFill>
                          <a:effectLst/>
                          <a:latin typeface="+mn-lt"/>
                        </a:rPr>
                        <a:t>, C-Spec, Dream, Magic</a:t>
                      </a:r>
                      <a:r>
                        <a:rPr lang="en-US" sz="1800" b="0" i="1" u="none" strike="noStrike" dirty="0" smtClean="0">
                          <a:solidFill>
                            <a:srgbClr val="000000"/>
                          </a:solidFill>
                          <a:effectLst/>
                          <a:latin typeface="+mn-lt"/>
                        </a:rPr>
                        <a:t> </a:t>
                      </a:r>
                    </a:p>
                  </a:txBody>
                  <a:tcPr marL="12700" marR="12700" marT="12700" marB="0" anchor="ctr"/>
                </a:tc>
              </a:tr>
              <a:tr h="311759">
                <a:tc>
                  <a:txBody>
                    <a:bodyPr/>
                    <a:lstStyle/>
                    <a:p>
                      <a:pPr algn="l" fontAlgn="b">
                        <a:lnSpc>
                          <a:spcPct val="80000"/>
                        </a:lnSpc>
                      </a:pPr>
                      <a:r>
                        <a:rPr lang="en-US" sz="1800" b="0" i="0" u="none" strike="noStrike" dirty="0">
                          <a:solidFill>
                            <a:srgbClr val="000000"/>
                          </a:solidFill>
                          <a:effectLst/>
                          <a:latin typeface="+mn-lt"/>
                        </a:rPr>
                        <a:t>stress/strain rig (generic)</a:t>
                      </a:r>
                    </a:p>
                  </a:txBody>
                  <a:tcPr marL="12700" marR="12700" marT="12700" marB="0" anchor="ctr"/>
                </a:tc>
                <a:tc>
                  <a:txBody>
                    <a:bodyPr/>
                    <a:lstStyle/>
                    <a:p>
                      <a:pPr algn="r" fontAlgn="b">
                        <a:lnSpc>
                          <a:spcPct val="80000"/>
                        </a:lnSpc>
                      </a:pPr>
                      <a:r>
                        <a:rPr lang="en-US" sz="1800" b="0" i="0" u="none" strike="noStrike" dirty="0">
                          <a:solidFill>
                            <a:schemeClr val="tx1"/>
                          </a:solidFill>
                          <a:effectLst/>
                          <a:latin typeface="+mn-lt"/>
                        </a:rPr>
                        <a:t>1</a:t>
                      </a:r>
                    </a:p>
                  </a:txBody>
                  <a:tcPr marL="12700" marR="12700" marT="12700" marB="0" anchor="ctr"/>
                </a:tc>
                <a:tc>
                  <a:txBody>
                    <a:bodyPr/>
                    <a:lstStyle/>
                    <a:p>
                      <a:pPr algn="l" fontAlgn="b">
                        <a:lnSpc>
                          <a:spcPct val="100000"/>
                        </a:lnSpc>
                      </a:pPr>
                      <a:r>
                        <a:rPr lang="en-US" sz="1800" b="1" i="0" u="none" strike="noStrike" dirty="0" smtClean="0">
                          <a:solidFill>
                            <a:srgbClr val="000000"/>
                          </a:solidFill>
                          <a:effectLst/>
                          <a:latin typeface="+mn-lt"/>
                        </a:rPr>
                        <a:t> </a:t>
                      </a:r>
                      <a:r>
                        <a:rPr lang="en-US" sz="1800" b="0" i="1" u="none" strike="noStrike" dirty="0" smtClean="0">
                          <a:solidFill>
                            <a:srgbClr val="000000"/>
                          </a:solidFill>
                          <a:effectLst/>
                          <a:latin typeface="+mn-lt"/>
                        </a:rPr>
                        <a:t>Beer, Loki, [Odin]</a:t>
                      </a:r>
                      <a:endParaRPr lang="en-US" sz="1800" b="0" i="1" u="none" strike="noStrike" dirty="0">
                        <a:solidFill>
                          <a:srgbClr val="000000"/>
                        </a:solidFill>
                        <a:effectLst/>
                        <a:latin typeface="+mn-lt"/>
                      </a:endParaRPr>
                    </a:p>
                  </a:txBody>
                  <a:tcPr marL="12700" marR="12700" marT="12700" marB="0" anchor="ctr"/>
                </a:tc>
              </a:tr>
              <a:tr h="311759">
                <a:tc>
                  <a:txBody>
                    <a:bodyPr/>
                    <a:lstStyle/>
                    <a:p>
                      <a:pPr algn="l" fontAlgn="b">
                        <a:lnSpc>
                          <a:spcPct val="80000"/>
                        </a:lnSpc>
                      </a:pPr>
                      <a:r>
                        <a:rPr lang="en-US" sz="1800" b="0" i="0" u="none" strike="noStrike" dirty="0">
                          <a:solidFill>
                            <a:srgbClr val="000000"/>
                          </a:solidFill>
                          <a:effectLst/>
                          <a:latin typeface="+mn-lt"/>
                        </a:rPr>
                        <a:t>Raman system</a:t>
                      </a:r>
                    </a:p>
                  </a:txBody>
                  <a:tcPr marL="12700" marR="12700" marT="12700" marB="0" anchor="ctr"/>
                </a:tc>
                <a:tc>
                  <a:txBody>
                    <a:bodyPr/>
                    <a:lstStyle/>
                    <a:p>
                      <a:pPr algn="r" fontAlgn="b">
                        <a:lnSpc>
                          <a:spcPct val="80000"/>
                        </a:lnSpc>
                      </a:pPr>
                      <a:r>
                        <a:rPr lang="en-US" sz="1800" b="0" i="0" u="none" strike="noStrike" dirty="0">
                          <a:solidFill>
                            <a:schemeClr val="tx1"/>
                          </a:solidFill>
                          <a:effectLst/>
                          <a:latin typeface="+mn-lt"/>
                        </a:rPr>
                        <a:t>1</a:t>
                      </a:r>
                    </a:p>
                  </a:txBody>
                  <a:tcPr marL="12700" marR="12700" marT="12700" marB="0" anchor="ctr"/>
                </a:tc>
                <a:tc>
                  <a:txBody>
                    <a:bodyPr/>
                    <a:lstStyle/>
                    <a:p>
                      <a:pPr algn="l" fontAlgn="b">
                        <a:lnSpc>
                          <a:spcPct val="100000"/>
                        </a:lnSpc>
                      </a:pPr>
                      <a:r>
                        <a:rPr lang="en-US" sz="1800" b="1" i="0" u="none" strike="noStrike" dirty="0" smtClean="0">
                          <a:solidFill>
                            <a:srgbClr val="000000"/>
                          </a:solidFill>
                          <a:effectLst/>
                          <a:latin typeface="+mn-lt"/>
                        </a:rPr>
                        <a:t> </a:t>
                      </a:r>
                      <a:r>
                        <a:rPr lang="en-US" sz="1800" b="0" i="1" u="none" strike="noStrike" dirty="0" smtClean="0">
                          <a:solidFill>
                            <a:srgbClr val="000000"/>
                          </a:solidFill>
                          <a:effectLst/>
                          <a:latin typeface="+mn-lt"/>
                        </a:rPr>
                        <a:t>C-Spec, Dream, Loki,</a:t>
                      </a:r>
                      <a:r>
                        <a:rPr lang="en-US" sz="1800" b="0" i="1" u="none" strike="noStrike" baseline="0" dirty="0" smtClean="0">
                          <a:solidFill>
                            <a:srgbClr val="000000"/>
                          </a:solidFill>
                          <a:effectLst/>
                          <a:latin typeface="+mn-lt"/>
                        </a:rPr>
                        <a:t> </a:t>
                      </a:r>
                      <a:r>
                        <a:rPr lang="en-US" sz="1800" b="0" i="1" u="none" strike="noStrike" dirty="0" smtClean="0">
                          <a:solidFill>
                            <a:srgbClr val="000000"/>
                          </a:solidFill>
                          <a:effectLst/>
                          <a:latin typeface="+mn-lt"/>
                        </a:rPr>
                        <a:t>Magic</a:t>
                      </a:r>
                      <a:endParaRPr lang="en-US" sz="1800" b="0" i="1" u="none" strike="noStrike" dirty="0">
                        <a:solidFill>
                          <a:srgbClr val="000000"/>
                        </a:solidFill>
                        <a:effectLst/>
                        <a:latin typeface="+mn-lt"/>
                      </a:endParaRPr>
                    </a:p>
                  </a:txBody>
                  <a:tcPr marL="12700" marR="12700" marT="12700" marB="0" anchor="ctr"/>
                </a:tc>
              </a:tr>
              <a:tr h="311759">
                <a:tc>
                  <a:txBody>
                    <a:bodyPr/>
                    <a:lstStyle/>
                    <a:p>
                      <a:pPr algn="l" fontAlgn="b">
                        <a:lnSpc>
                          <a:spcPct val="80000"/>
                        </a:lnSpc>
                      </a:pPr>
                      <a:r>
                        <a:rPr lang="en-US" sz="1800" b="0" i="0" u="none" strike="noStrike" dirty="0">
                          <a:solidFill>
                            <a:srgbClr val="000000"/>
                          </a:solidFill>
                          <a:effectLst/>
                          <a:latin typeface="+mn-lt"/>
                        </a:rPr>
                        <a:t>Portable laser </a:t>
                      </a:r>
                      <a:r>
                        <a:rPr lang="en-US" sz="1800" b="0" i="0" u="none" strike="noStrike" dirty="0" smtClean="0">
                          <a:solidFill>
                            <a:srgbClr val="000000"/>
                          </a:solidFill>
                          <a:effectLst/>
                          <a:latin typeface="+mn-lt"/>
                        </a:rPr>
                        <a:t>heating</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chemeClr val="tx1"/>
                          </a:solidFill>
                          <a:effectLst/>
                          <a:latin typeface="+mn-lt"/>
                        </a:rPr>
                        <a:t>1</a:t>
                      </a:r>
                      <a:endParaRPr lang="en-US" sz="1800" b="0" i="0" u="none" strike="noStrike" dirty="0">
                        <a:solidFill>
                          <a:schemeClr val="tx1"/>
                        </a:solidFill>
                        <a:effectLst/>
                        <a:latin typeface="+mn-lt"/>
                      </a:endParaRPr>
                    </a:p>
                  </a:txBody>
                  <a:tcPr marL="12700" marR="12700" marT="12700" marB="0" anchor="ctr"/>
                </a:tc>
                <a:tc>
                  <a:txBody>
                    <a:bodyPr/>
                    <a:lstStyle/>
                    <a:p>
                      <a:pPr algn="l" fontAlgn="b">
                        <a:lnSpc>
                          <a:spcPct val="100000"/>
                        </a:lnSpc>
                      </a:pPr>
                      <a:r>
                        <a:rPr lang="en-US" sz="1800" b="1" i="0" u="none" strike="noStrike" dirty="0" smtClean="0">
                          <a:solidFill>
                            <a:srgbClr val="000000"/>
                          </a:solidFill>
                          <a:effectLst/>
                          <a:latin typeface="+mn-lt"/>
                        </a:rPr>
                        <a:t> </a:t>
                      </a:r>
                      <a:r>
                        <a:rPr lang="en-US" sz="1800" b="0" i="1" u="none" strike="noStrike" baseline="0" dirty="0" smtClean="0">
                          <a:solidFill>
                            <a:srgbClr val="000000"/>
                          </a:solidFill>
                          <a:effectLst/>
                          <a:latin typeface="+mn-lt"/>
                        </a:rPr>
                        <a:t>Dream, Loki, Magic </a:t>
                      </a:r>
                      <a:endParaRPr lang="en-US" sz="1800" b="1" i="0" u="none" strike="noStrike" dirty="0">
                        <a:solidFill>
                          <a:srgbClr val="000000"/>
                        </a:solidFill>
                        <a:effectLst/>
                        <a:latin typeface="+mn-lt"/>
                      </a:endParaRPr>
                    </a:p>
                  </a:txBody>
                  <a:tcPr marL="12700" marR="12700" marT="12700" marB="0" anchor="ctr"/>
                </a:tc>
              </a:tr>
              <a:tr h="311759">
                <a:tc>
                  <a:txBody>
                    <a:bodyPr/>
                    <a:lstStyle/>
                    <a:p>
                      <a:pPr algn="l" fontAlgn="b">
                        <a:lnSpc>
                          <a:spcPct val="80000"/>
                        </a:lnSpc>
                      </a:pPr>
                      <a:r>
                        <a:rPr lang="en-US" sz="1800" b="0" i="0" u="none" strike="noStrike" dirty="0">
                          <a:solidFill>
                            <a:srgbClr val="000000"/>
                          </a:solidFill>
                          <a:effectLst/>
                          <a:latin typeface="+mn-lt"/>
                        </a:rPr>
                        <a:t>Corrosive gas manifold</a:t>
                      </a:r>
                    </a:p>
                  </a:txBody>
                  <a:tcPr marL="12700" marR="12700" marT="12700" marB="0" anchor="ctr"/>
                </a:tc>
                <a:tc>
                  <a:txBody>
                    <a:bodyPr/>
                    <a:lstStyle/>
                    <a:p>
                      <a:pPr algn="r" fontAlgn="b">
                        <a:lnSpc>
                          <a:spcPct val="80000"/>
                        </a:lnSpc>
                      </a:pPr>
                      <a:r>
                        <a:rPr lang="en-US" sz="1800" b="0" i="0" u="none" strike="noStrike" dirty="0" smtClean="0">
                          <a:solidFill>
                            <a:schemeClr val="tx1"/>
                          </a:solidFill>
                          <a:effectLst/>
                          <a:latin typeface="+mn-lt"/>
                        </a:rPr>
                        <a:t>1</a:t>
                      </a:r>
                      <a:endParaRPr lang="en-US" sz="1800" b="0" i="0" u="none" strike="noStrike" dirty="0">
                        <a:solidFill>
                          <a:schemeClr val="tx1"/>
                        </a:solidFill>
                        <a:effectLst/>
                        <a:latin typeface="+mn-lt"/>
                      </a:endParaRPr>
                    </a:p>
                  </a:txBody>
                  <a:tcPr marL="12700" marR="12700" marT="12700"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1" i="0" u="none" strike="noStrike" dirty="0" smtClean="0">
                          <a:solidFill>
                            <a:srgbClr val="000000"/>
                          </a:solidFill>
                          <a:effectLst/>
                          <a:latin typeface="+mn-lt"/>
                        </a:rPr>
                        <a:t> </a:t>
                      </a:r>
                      <a:r>
                        <a:rPr lang="en-US" sz="1800" b="0" i="1" u="none" strike="noStrike" baseline="0" dirty="0" err="1" smtClean="0">
                          <a:solidFill>
                            <a:srgbClr val="000000"/>
                          </a:solidFill>
                          <a:effectLst/>
                          <a:latin typeface="+mn-lt"/>
                        </a:rPr>
                        <a:t>Bifrost</a:t>
                      </a:r>
                      <a:r>
                        <a:rPr lang="en-US" sz="1800" b="0" i="1" u="none" strike="noStrike" baseline="0" dirty="0" smtClean="0">
                          <a:solidFill>
                            <a:srgbClr val="000000"/>
                          </a:solidFill>
                          <a:effectLst/>
                          <a:latin typeface="+mn-lt"/>
                        </a:rPr>
                        <a:t>, C-Spec, Dream, Magic</a:t>
                      </a:r>
                      <a:r>
                        <a:rPr lang="en-US" sz="1800" b="0" i="1" u="none" strike="noStrike" dirty="0" smtClean="0">
                          <a:solidFill>
                            <a:srgbClr val="000000"/>
                          </a:solidFill>
                          <a:effectLst/>
                          <a:latin typeface="+mn-lt"/>
                        </a:rPr>
                        <a:t> </a:t>
                      </a:r>
                    </a:p>
                  </a:txBody>
                  <a:tcPr marL="12700" marR="12700" marT="12700" marB="0" anchor="ctr"/>
                </a:tc>
              </a:tr>
              <a:tr h="311759">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Cryostats</a:t>
                      </a:r>
                    </a:p>
                  </a:txBody>
                  <a:tcPr marL="12700" marR="12700" marT="12700" marB="0" anchor="ctr"/>
                </a:tc>
                <a:tc>
                  <a:txBody>
                    <a:bodyPr/>
                    <a:lstStyle/>
                    <a:p>
                      <a:pPr algn="r" fontAlgn="b">
                        <a:lnSpc>
                          <a:spcPct val="80000"/>
                        </a:lnSpc>
                      </a:pPr>
                      <a:r>
                        <a:rPr lang="is-IS" sz="1800" b="0" i="0" u="none" strike="noStrike" dirty="0" smtClean="0">
                          <a:solidFill>
                            <a:schemeClr val="tx1"/>
                          </a:solidFill>
                          <a:effectLst/>
                          <a:latin typeface="+mn-lt"/>
                        </a:rPr>
                        <a:t>1</a:t>
                      </a:r>
                      <a:endParaRPr lang="is-IS" sz="1800" b="0" i="0" u="none" strike="noStrike" dirty="0">
                        <a:solidFill>
                          <a:schemeClr val="tx1"/>
                        </a:solidFill>
                        <a:effectLst/>
                        <a:latin typeface="+mn-lt"/>
                      </a:endParaRPr>
                    </a:p>
                  </a:txBody>
                  <a:tcPr marL="12700" marR="12700" marT="12700" marB="0" anchor="ctr"/>
                </a:tc>
                <a:tc>
                  <a:txBody>
                    <a:bodyPr/>
                    <a:lstStyle/>
                    <a:p>
                      <a:pPr algn="l" fontAlgn="b">
                        <a:lnSpc>
                          <a:spcPct val="60000"/>
                        </a:lnSpc>
                      </a:pPr>
                      <a:r>
                        <a:rPr lang="en-US" sz="1800" b="0" i="1" u="none" strike="noStrike" baseline="0" dirty="0" smtClean="0">
                          <a:solidFill>
                            <a:srgbClr val="000000"/>
                          </a:solidFill>
                          <a:effectLst/>
                          <a:latin typeface="+mn-lt"/>
                        </a:rPr>
                        <a:t> </a:t>
                      </a:r>
                      <a:r>
                        <a:rPr lang="en-US" sz="1800" b="0" i="1" u="none" strike="noStrike" baseline="0" dirty="0" err="1" smtClean="0">
                          <a:solidFill>
                            <a:srgbClr val="000000"/>
                          </a:solidFill>
                          <a:effectLst/>
                          <a:latin typeface="+mn-lt"/>
                        </a:rPr>
                        <a:t>Bifrost</a:t>
                      </a:r>
                      <a:r>
                        <a:rPr lang="en-US" sz="1800" b="0" i="1" u="none" strike="noStrike" baseline="0" dirty="0" smtClean="0">
                          <a:solidFill>
                            <a:srgbClr val="000000"/>
                          </a:solidFill>
                          <a:effectLst/>
                          <a:latin typeface="+mn-lt"/>
                        </a:rPr>
                        <a:t>, C-Spec, Dream, Magic</a:t>
                      </a:r>
                      <a:r>
                        <a:rPr lang="en-US" sz="1800" b="0" i="1" u="none" strike="noStrike" dirty="0" smtClean="0">
                          <a:solidFill>
                            <a:srgbClr val="000000"/>
                          </a:solidFill>
                          <a:effectLst/>
                          <a:latin typeface="+mn-lt"/>
                        </a:rPr>
                        <a:t> </a:t>
                      </a:r>
                      <a:endParaRPr lang="en-US" sz="1800" b="0" i="0" u="none" strike="noStrike" dirty="0">
                        <a:solidFill>
                          <a:srgbClr val="000000"/>
                        </a:solidFill>
                        <a:effectLst/>
                        <a:latin typeface="+mn-lt"/>
                      </a:endParaRPr>
                    </a:p>
                  </a:txBody>
                  <a:tcPr marL="12700" marR="12700" marT="12700" marB="0" anchor="ctr"/>
                </a:tc>
              </a:tr>
              <a:tr h="311759">
                <a:tc>
                  <a:txBody>
                    <a:bodyPr/>
                    <a:lstStyle/>
                    <a:p>
                      <a:pPr algn="l" fontAlgn="b">
                        <a:lnSpc>
                          <a:spcPct val="80000"/>
                        </a:lnSpc>
                      </a:pPr>
                      <a:r>
                        <a:rPr lang="en-US" sz="1800" b="0" i="0" u="none" strike="noStrike" dirty="0" smtClean="0">
                          <a:solidFill>
                            <a:srgbClr val="000000"/>
                          </a:solidFill>
                          <a:effectLst/>
                          <a:latin typeface="+mn-lt"/>
                        </a:rPr>
                        <a:t>Stress strain rig (high load)</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chemeClr val="tx1"/>
                          </a:solidFill>
                          <a:effectLst/>
                          <a:latin typeface="+mn-lt"/>
                        </a:rPr>
                        <a:t>1</a:t>
                      </a:r>
                      <a:endParaRPr lang="en-US" sz="1800" b="0" i="0" u="none" strike="noStrike" dirty="0">
                        <a:solidFill>
                          <a:schemeClr val="tx1"/>
                        </a:solidFill>
                        <a:effectLst/>
                        <a:latin typeface="+mn-lt"/>
                      </a:endParaRPr>
                    </a:p>
                  </a:txBody>
                  <a:tcPr marL="12700" marR="12700" marT="12700" marB="0" anchor="ctr"/>
                </a:tc>
                <a:tc>
                  <a:txBody>
                    <a:bodyPr/>
                    <a:lstStyle/>
                    <a:p>
                      <a:pPr algn="l" fontAlgn="b">
                        <a:lnSpc>
                          <a:spcPct val="60000"/>
                        </a:lnSpc>
                      </a:pPr>
                      <a:r>
                        <a:rPr lang="en-US" sz="1800" b="0" i="1" u="none" strike="noStrike" baseline="0" dirty="0" smtClean="0">
                          <a:solidFill>
                            <a:srgbClr val="000000"/>
                          </a:solidFill>
                          <a:effectLst/>
                          <a:latin typeface="+mn-lt"/>
                        </a:rPr>
                        <a:t> Beer</a:t>
                      </a:r>
                      <a:endParaRPr lang="en-US" sz="1800" b="0" i="0" u="none" strike="noStrike" dirty="0">
                        <a:solidFill>
                          <a:srgbClr val="000000"/>
                        </a:solidFill>
                        <a:effectLst/>
                        <a:latin typeface="+mn-lt"/>
                      </a:endParaRPr>
                    </a:p>
                  </a:txBody>
                  <a:tcPr marL="12700" marR="12700" marT="12700" marB="0" anchor="ctr"/>
                </a:tc>
              </a:tr>
              <a:tr h="311759">
                <a:tc>
                  <a:txBody>
                    <a:bodyPr/>
                    <a:lstStyle/>
                    <a:p>
                      <a:pPr algn="l" fontAlgn="b">
                        <a:lnSpc>
                          <a:spcPct val="80000"/>
                        </a:lnSpc>
                      </a:pPr>
                      <a:r>
                        <a:rPr lang="en-US" sz="1800" b="0" i="0" u="none" strike="noStrike" dirty="0" smtClean="0">
                          <a:solidFill>
                            <a:srgbClr val="000000"/>
                          </a:solidFill>
                          <a:effectLst/>
                          <a:latin typeface="+mn-lt"/>
                        </a:rPr>
                        <a:t>Dilatation</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chemeClr val="tx1"/>
                          </a:solidFill>
                          <a:effectLst/>
                          <a:latin typeface="+mn-lt"/>
                        </a:rPr>
                        <a:t>1</a:t>
                      </a:r>
                      <a:endParaRPr lang="en-US" sz="1800" b="0" i="0" u="none" strike="noStrike" dirty="0">
                        <a:solidFill>
                          <a:schemeClr val="tx1"/>
                        </a:solidFill>
                        <a:effectLst/>
                        <a:latin typeface="+mn-lt"/>
                      </a:endParaRPr>
                    </a:p>
                  </a:txBody>
                  <a:tcPr marL="12700" marR="12700" marT="12700" marB="0" anchor="ctr"/>
                </a:tc>
                <a:tc>
                  <a:txBody>
                    <a:bodyPr/>
                    <a:lstStyle/>
                    <a:p>
                      <a:pPr algn="l" fontAlgn="b">
                        <a:lnSpc>
                          <a:spcPct val="60000"/>
                        </a:lnSpc>
                      </a:pPr>
                      <a:r>
                        <a:rPr lang="en-US" sz="1800" b="1" i="0" u="none" strike="noStrike" dirty="0" smtClean="0">
                          <a:solidFill>
                            <a:srgbClr val="000000"/>
                          </a:solidFill>
                          <a:effectLst/>
                          <a:latin typeface="+mn-lt"/>
                        </a:rPr>
                        <a:t> </a:t>
                      </a:r>
                      <a:r>
                        <a:rPr lang="en-US" sz="1800" b="0" i="1" u="none" strike="noStrike" baseline="0" dirty="0" smtClean="0">
                          <a:solidFill>
                            <a:srgbClr val="000000"/>
                          </a:solidFill>
                          <a:effectLst/>
                          <a:latin typeface="+mn-lt"/>
                        </a:rPr>
                        <a:t>Beer</a:t>
                      </a:r>
                      <a:endParaRPr lang="en-US" sz="1800" b="0" i="0" u="none" strike="noStrike" dirty="0">
                        <a:solidFill>
                          <a:srgbClr val="000000"/>
                        </a:solidFill>
                        <a:effectLst/>
                        <a:latin typeface="+mn-lt"/>
                      </a:endParaRPr>
                    </a:p>
                  </a:txBody>
                  <a:tcPr marL="12700" marR="12700" marT="12700" marB="0" anchor="ctr"/>
                </a:tc>
              </a:tr>
              <a:tr h="311759">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Welding</a:t>
                      </a:r>
                      <a:endParaRPr lang="en-US" sz="1800" b="0" i="1" u="none" strike="noStrike" dirty="0" smtClean="0">
                        <a:solidFill>
                          <a:srgbClr val="000000"/>
                        </a:solidFill>
                        <a:effectLst/>
                        <a:latin typeface="+mn-lt"/>
                      </a:endParaRPr>
                    </a:p>
                  </a:txBody>
                  <a:tcPr marL="12700" marR="12700" marT="12700" marB="0" anchor="ctr"/>
                </a:tc>
                <a:tc>
                  <a:txBody>
                    <a:bodyPr/>
                    <a:lstStyle/>
                    <a:p>
                      <a:pPr algn="r" fontAlgn="b">
                        <a:lnSpc>
                          <a:spcPct val="80000"/>
                        </a:lnSpc>
                      </a:pPr>
                      <a:r>
                        <a:rPr lang="is-IS" sz="1800" b="0" i="0" u="none" strike="noStrike" dirty="0" smtClean="0">
                          <a:solidFill>
                            <a:schemeClr val="tx1"/>
                          </a:solidFill>
                          <a:effectLst/>
                          <a:latin typeface="+mn-lt"/>
                        </a:rPr>
                        <a:t>1</a:t>
                      </a:r>
                      <a:endParaRPr lang="is-IS" sz="1800" b="0" i="0" u="none" strike="noStrike" dirty="0">
                        <a:solidFill>
                          <a:schemeClr val="tx1"/>
                        </a:solidFill>
                        <a:effectLst/>
                        <a:latin typeface="+mn-lt"/>
                      </a:endParaRPr>
                    </a:p>
                  </a:txBody>
                  <a:tcPr marL="12700" marR="12700" marT="12700" marB="0" anchor="ctr"/>
                </a:tc>
                <a:tc>
                  <a:txBody>
                    <a:bodyPr/>
                    <a:lstStyle/>
                    <a:p>
                      <a:pPr algn="l" fontAlgn="b">
                        <a:lnSpc>
                          <a:spcPct val="60000"/>
                        </a:lnSpc>
                      </a:pPr>
                      <a:r>
                        <a:rPr lang="en-US" sz="1800" b="0" i="1" u="none" strike="noStrike" baseline="0" dirty="0" smtClean="0">
                          <a:solidFill>
                            <a:srgbClr val="000000"/>
                          </a:solidFill>
                          <a:effectLst/>
                          <a:latin typeface="+mn-lt"/>
                        </a:rPr>
                        <a:t> Beer </a:t>
                      </a:r>
                      <a:endParaRPr lang="en-US" sz="1800" b="0" i="1" u="none" strike="noStrike" dirty="0">
                        <a:solidFill>
                          <a:srgbClr val="000000"/>
                        </a:solidFill>
                        <a:effectLst/>
                        <a:latin typeface="+mn-lt"/>
                      </a:endParaRPr>
                    </a:p>
                  </a:txBody>
                  <a:tcPr marL="12700" marR="12700" marT="12700" marB="0" anchor="ctr"/>
                </a:tc>
              </a:tr>
            </a:tbl>
          </a:graphicData>
        </a:graphic>
      </p:graphicFrame>
      <p:pic>
        <p:nvPicPr>
          <p:cNvPr id="3" name="Picture 2" descr="IMG_3071.JPG"/>
          <p:cNvPicPr>
            <a:picLocks noChangeAspect="1"/>
          </p:cNvPicPr>
          <p:nvPr/>
        </p:nvPicPr>
        <p:blipFill rotWithShape="1">
          <a:blip r:embed="rId2">
            <a:extLst>
              <a:ext uri="{28A0092B-C50C-407E-A947-70E740481C1C}">
                <a14:useLocalDpi xmlns:a14="http://schemas.microsoft.com/office/drawing/2010/main" val="0"/>
              </a:ext>
            </a:extLst>
          </a:blip>
          <a:srcRect l="26000" r="5604"/>
          <a:stretch/>
        </p:blipFill>
        <p:spPr>
          <a:xfrm>
            <a:off x="0" y="0"/>
            <a:ext cx="1316213" cy="1443283"/>
          </a:xfrm>
          <a:prstGeom prst="rect">
            <a:avLst/>
          </a:prstGeom>
        </p:spPr>
      </p:pic>
    </p:spTree>
    <p:extLst>
      <p:ext uri="{BB962C8B-B14F-4D97-AF65-F5344CB8AC3E}">
        <p14:creationId xmlns:p14="http://schemas.microsoft.com/office/powerpoint/2010/main" val="18669195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213" y="153508"/>
            <a:ext cx="5916651" cy="1143000"/>
          </a:xfrm>
        </p:spPr>
        <p:txBody>
          <a:bodyPr>
            <a:normAutofit fontScale="90000"/>
          </a:bodyPr>
          <a:lstStyle/>
          <a:p>
            <a:r>
              <a:rPr lang="en-US" dirty="0" smtClean="0"/>
              <a:t>Pressure and Mechanical Processing –  Suite for 8 by 2023 incl. infrastructure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34</a:t>
            </a:fld>
            <a:endParaRPr lang="sv-SE" dirty="0">
              <a:solidFill>
                <a:prstClr val="black">
                  <a:tint val="75000"/>
                </a:prstClr>
              </a:solidFill>
              <a:latin typeface="Calibri"/>
            </a:endParaRPr>
          </a:p>
        </p:txBody>
      </p:sp>
      <p:graphicFrame>
        <p:nvGraphicFramePr>
          <p:cNvPr id="9" name="Content Placeholder 4"/>
          <p:cNvGraphicFramePr>
            <a:graphicFrameLocks/>
          </p:cNvGraphicFramePr>
          <p:nvPr>
            <p:extLst>
              <p:ext uri="{D42A27DB-BD31-4B8C-83A1-F6EECF244321}">
                <p14:modId xmlns:p14="http://schemas.microsoft.com/office/powerpoint/2010/main" val="2878047403"/>
              </p:ext>
            </p:extLst>
          </p:nvPr>
        </p:nvGraphicFramePr>
        <p:xfrm>
          <a:off x="46302" y="1477714"/>
          <a:ext cx="6303479" cy="5380286"/>
        </p:xfrm>
        <a:graphic>
          <a:graphicData uri="http://schemas.openxmlformats.org/drawingml/2006/table">
            <a:tbl>
              <a:tblPr firstRow="1" bandRow="1">
                <a:tableStyleId>{5C22544A-7EE6-4342-B048-85BDC9FD1C3A}</a:tableStyleId>
              </a:tblPr>
              <a:tblGrid>
                <a:gridCol w="3662475"/>
                <a:gridCol w="271682"/>
                <a:gridCol w="884547"/>
                <a:gridCol w="777137"/>
                <a:gridCol w="707638"/>
              </a:tblGrid>
              <a:tr h="392142">
                <a:tc>
                  <a:txBody>
                    <a:bodyPr/>
                    <a:lstStyle/>
                    <a:p>
                      <a:pPr algn="l" fontAlgn="b">
                        <a:lnSpc>
                          <a:spcPct val="80000"/>
                        </a:lnSpc>
                      </a:pPr>
                      <a:r>
                        <a:rPr lang="sk-SK" sz="1800" b="0" i="0" u="none" strike="noStrike" dirty="0">
                          <a:solidFill>
                            <a:srgbClr val="000000"/>
                          </a:solidFill>
                          <a:effectLst/>
                          <a:latin typeface="Calibri"/>
                        </a:rPr>
                        <a:t> </a:t>
                      </a:r>
                    </a:p>
                  </a:txBody>
                  <a:tcPr marL="12700" marR="12700" marT="12700" marB="0" anchor="ctr"/>
                </a:tc>
                <a:tc>
                  <a:txBody>
                    <a:bodyPr/>
                    <a:lstStyle/>
                    <a:p>
                      <a:pPr>
                        <a:lnSpc>
                          <a:spcPct val="80000"/>
                        </a:lnSpc>
                      </a:pPr>
                      <a:r>
                        <a:rPr lang="en-US" sz="1800" dirty="0" smtClean="0">
                          <a:latin typeface="Calibri"/>
                          <a:cs typeface="Calibri"/>
                        </a:rPr>
                        <a:t>#</a:t>
                      </a:r>
                      <a:endParaRPr lang="en-US" sz="1800" dirty="0">
                        <a:latin typeface="Calibri"/>
                        <a:cs typeface="Calibri"/>
                      </a:endParaRPr>
                    </a:p>
                  </a:txBody>
                  <a:tcPr anchor="ctr"/>
                </a:tc>
                <a:tc>
                  <a:txBody>
                    <a:bodyPr/>
                    <a:lstStyle/>
                    <a:p>
                      <a:pPr>
                        <a:lnSpc>
                          <a:spcPct val="80000"/>
                        </a:lnSpc>
                      </a:pPr>
                      <a:r>
                        <a:rPr lang="en-US" sz="1800" baseline="0" dirty="0" smtClean="0">
                          <a:latin typeface="Calibri"/>
                          <a:cs typeface="Calibri"/>
                        </a:rPr>
                        <a:t>Cost k€</a:t>
                      </a:r>
                      <a:endParaRPr lang="en-US" sz="1800" dirty="0">
                        <a:solidFill>
                          <a:srgbClr val="FFFF00"/>
                        </a:solidFill>
                        <a:latin typeface="Calibri"/>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Ready</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Start</a:t>
                      </a:r>
                      <a:endParaRPr lang="en-US" sz="1800" dirty="0" smtClean="0">
                        <a:solidFill>
                          <a:srgbClr val="FFFF00"/>
                        </a:solidFill>
                        <a:latin typeface="+mn-lt"/>
                        <a:cs typeface="Calibri"/>
                      </a:endParaRPr>
                    </a:p>
                  </a:txBody>
                  <a:tcPr anchor="ctr"/>
                </a:tc>
              </a:tr>
              <a:tr h="311759">
                <a:tc>
                  <a:txBody>
                    <a:bodyPr/>
                    <a:lstStyle/>
                    <a:p>
                      <a:pPr algn="l" fontAlgn="b">
                        <a:lnSpc>
                          <a:spcPct val="80000"/>
                        </a:lnSpc>
                      </a:pPr>
                      <a:r>
                        <a:rPr lang="en-US" sz="1800" b="0" i="0" u="none" strike="noStrike" dirty="0" smtClean="0">
                          <a:solidFill>
                            <a:srgbClr val="000000"/>
                          </a:solidFill>
                          <a:effectLst/>
                          <a:latin typeface="+mn-lt"/>
                        </a:rPr>
                        <a:t>Diamond Anvil Cells (DAC) – system</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a:solidFill>
                            <a:schemeClr val="tx1"/>
                          </a:solidFill>
                          <a:effectLst/>
                          <a:latin typeface="+mn-lt"/>
                        </a:rPr>
                        <a:t>1</a:t>
                      </a:r>
                    </a:p>
                  </a:txBody>
                  <a:tcPr marL="12700" marR="12700" marT="12700" marB="0" anchor="ctr"/>
                </a:tc>
                <a:tc>
                  <a:txBody>
                    <a:bodyPr/>
                    <a:lstStyle/>
                    <a:p>
                      <a:pPr algn="r">
                        <a:lnSpc>
                          <a:spcPct val="80000"/>
                        </a:lnSpc>
                      </a:pPr>
                      <a:r>
                        <a:rPr lang="en-US" dirty="0" smtClean="0"/>
                        <a:t>150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r>
              <a:tr h="311759">
                <a:tc>
                  <a:txBody>
                    <a:bodyPr/>
                    <a:lstStyle/>
                    <a:p>
                      <a:pPr algn="l" fontAlgn="b">
                        <a:lnSpc>
                          <a:spcPct val="80000"/>
                        </a:lnSpc>
                      </a:pPr>
                      <a:r>
                        <a:rPr lang="en-US" sz="1800" b="0" i="0" u="none" strike="noStrike" dirty="0">
                          <a:solidFill>
                            <a:srgbClr val="000000"/>
                          </a:solidFill>
                          <a:effectLst/>
                          <a:latin typeface="+mn-lt"/>
                        </a:rPr>
                        <a:t>Paris-</a:t>
                      </a:r>
                      <a:r>
                        <a:rPr lang="en-US" sz="1800" b="0" i="0" u="none" strike="noStrike" dirty="0" smtClean="0">
                          <a:solidFill>
                            <a:srgbClr val="000000"/>
                          </a:solidFill>
                          <a:effectLst/>
                          <a:latin typeface="+mn-lt"/>
                        </a:rPr>
                        <a:t>Edinburgh</a:t>
                      </a:r>
                      <a:r>
                        <a:rPr lang="en-US" sz="1800" b="0" i="0" u="none" strike="noStrike" baseline="0" dirty="0" smtClean="0">
                          <a:solidFill>
                            <a:srgbClr val="000000"/>
                          </a:solidFill>
                          <a:effectLst/>
                          <a:latin typeface="+mn-lt"/>
                        </a:rPr>
                        <a:t> Cells – system</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chemeClr val="tx1"/>
                          </a:solidFill>
                          <a:effectLst/>
                          <a:latin typeface="+mn-lt"/>
                        </a:rPr>
                        <a:t>1</a:t>
                      </a:r>
                      <a:endParaRPr lang="en-US" sz="1800" b="0"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245</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a:t>
                      </a:r>
                      <a:r>
                        <a:rPr lang="en-US" sz="1800" b="0" i="0" u="none" strike="noStrike" baseline="0" dirty="0" smtClean="0">
                          <a:solidFill>
                            <a:srgbClr val="000000"/>
                          </a:solidFill>
                          <a:effectLst/>
                          <a:latin typeface="+mn-lt"/>
                        </a:rPr>
                        <a:t> </a:t>
                      </a:r>
                      <a:r>
                        <a:rPr lang="en-US" sz="1800" b="0" i="0" u="none" strike="noStrike" dirty="0" smtClean="0">
                          <a:solidFill>
                            <a:srgbClr val="000000"/>
                          </a:solidFill>
                          <a:effectLst/>
                          <a:latin typeface="+mn-lt"/>
                        </a:rPr>
                        <a:t>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17 Q3</a:t>
                      </a:r>
                      <a:endParaRPr lang="en-US" sz="1800" b="0" i="0" u="none" strike="noStrike" dirty="0">
                        <a:solidFill>
                          <a:srgbClr val="000000"/>
                        </a:solidFill>
                        <a:effectLst/>
                        <a:latin typeface="+mn-lt"/>
                      </a:endParaRPr>
                    </a:p>
                  </a:txBody>
                  <a:tcPr marL="12700" marR="12700" marT="12700" marB="0" anchor="ctr"/>
                </a:tc>
              </a:tr>
              <a:tr h="311759">
                <a:tc>
                  <a:txBody>
                    <a:bodyPr/>
                    <a:lstStyle/>
                    <a:p>
                      <a:pPr algn="l" fontAlgn="b">
                        <a:lnSpc>
                          <a:spcPct val="80000"/>
                        </a:lnSpc>
                      </a:pPr>
                      <a:r>
                        <a:rPr lang="en-US" sz="1800" b="0" i="0" u="none" strike="noStrike" dirty="0">
                          <a:solidFill>
                            <a:srgbClr val="000000"/>
                          </a:solidFill>
                          <a:effectLst/>
                          <a:latin typeface="+mn-lt"/>
                        </a:rPr>
                        <a:t>Clamp cells </a:t>
                      </a:r>
                      <a:r>
                        <a:rPr lang="en-US" sz="1800" b="0" i="0" u="none" strike="noStrike" dirty="0" smtClean="0">
                          <a:solidFill>
                            <a:srgbClr val="000000"/>
                          </a:solidFill>
                          <a:effectLst/>
                          <a:latin typeface="+mn-lt"/>
                        </a:rPr>
                        <a:t>&lt; 3GPa –</a:t>
                      </a:r>
                      <a:r>
                        <a:rPr lang="en-US" sz="1800" b="0" i="0" u="none" strike="noStrike" baseline="0" dirty="0" smtClean="0">
                          <a:solidFill>
                            <a:srgbClr val="000000"/>
                          </a:solidFill>
                          <a:effectLst/>
                          <a:latin typeface="+mn-lt"/>
                        </a:rPr>
                        <a:t> s</a:t>
                      </a:r>
                      <a:r>
                        <a:rPr lang="en-US" sz="1800" b="0" i="0" u="none" strike="noStrike" dirty="0" smtClean="0">
                          <a:solidFill>
                            <a:srgbClr val="000000"/>
                          </a:solidFill>
                          <a:effectLst/>
                          <a:latin typeface="+mn-lt"/>
                        </a:rPr>
                        <a:t>ystem</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is-IS" sz="1800" b="0" i="0" u="none" strike="noStrike" dirty="0" smtClean="0">
                          <a:solidFill>
                            <a:schemeClr val="tx1"/>
                          </a:solidFill>
                          <a:effectLst/>
                          <a:latin typeface="+mn-lt"/>
                        </a:rPr>
                        <a:t>1</a:t>
                      </a:r>
                      <a:endParaRPr lang="is-IS" sz="1800" b="0"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55</a:t>
                      </a:r>
                      <a:endParaRPr lang="en-US" dirty="0"/>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21 Q2</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Q1</a:t>
                      </a:r>
                    </a:p>
                  </a:txBody>
                  <a:tcPr marL="12700" marR="12700" marT="12700" marB="0" anchor="ctr"/>
                </a:tc>
              </a:tr>
              <a:tr h="311759">
                <a:tc>
                  <a:txBody>
                    <a:bodyPr/>
                    <a:lstStyle/>
                    <a:p>
                      <a:pPr algn="l" fontAlgn="b">
                        <a:lnSpc>
                          <a:spcPct val="80000"/>
                        </a:lnSpc>
                      </a:pPr>
                      <a:r>
                        <a:rPr lang="en-US" sz="1800" b="0" i="0" u="none" strike="noStrike" dirty="0">
                          <a:solidFill>
                            <a:srgbClr val="000000"/>
                          </a:solidFill>
                          <a:effectLst/>
                          <a:latin typeface="+mn-lt"/>
                        </a:rPr>
                        <a:t>Gas cells &lt; </a:t>
                      </a:r>
                      <a:r>
                        <a:rPr lang="en-US" sz="1800" b="0" i="0" u="none" strike="noStrike" dirty="0" smtClean="0">
                          <a:solidFill>
                            <a:srgbClr val="000000"/>
                          </a:solidFill>
                          <a:effectLst/>
                          <a:latin typeface="+mn-lt"/>
                        </a:rPr>
                        <a:t>1GPa –</a:t>
                      </a:r>
                      <a:r>
                        <a:rPr lang="en-US" sz="1800" b="0" i="0" u="none" strike="noStrike" baseline="0" dirty="0" smtClean="0">
                          <a:solidFill>
                            <a:srgbClr val="000000"/>
                          </a:solidFill>
                          <a:effectLst/>
                          <a:latin typeface="+mn-lt"/>
                        </a:rPr>
                        <a:t> s</a:t>
                      </a:r>
                      <a:r>
                        <a:rPr lang="en-US" sz="1800" b="0" i="0" u="none" strike="noStrike" dirty="0" smtClean="0">
                          <a:solidFill>
                            <a:srgbClr val="000000"/>
                          </a:solidFill>
                          <a:effectLst/>
                          <a:latin typeface="+mn-lt"/>
                        </a:rPr>
                        <a:t>ystem</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is-IS" sz="1800" b="0" i="0" u="none" strike="noStrike" dirty="0" smtClean="0">
                          <a:solidFill>
                            <a:schemeClr val="tx1"/>
                          </a:solidFill>
                          <a:effectLst/>
                          <a:latin typeface="+mn-lt"/>
                        </a:rPr>
                        <a:t>1</a:t>
                      </a:r>
                      <a:endParaRPr lang="is-IS" sz="1800" b="0"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50</a:t>
                      </a:r>
                      <a:endParaRPr lang="en-US" dirty="0"/>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21 Q2</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Q1</a:t>
                      </a:r>
                    </a:p>
                  </a:txBody>
                  <a:tcPr marL="12700" marR="12700" marT="12700" marB="0" anchor="ctr"/>
                </a:tc>
              </a:tr>
              <a:tr h="311759">
                <a:tc>
                  <a:txBody>
                    <a:bodyPr/>
                    <a:lstStyle/>
                    <a:p>
                      <a:pPr algn="l" fontAlgn="b">
                        <a:lnSpc>
                          <a:spcPct val="80000"/>
                        </a:lnSpc>
                      </a:pPr>
                      <a:r>
                        <a:rPr lang="en-US" sz="1800" b="0" i="0" u="none" strike="noStrike" dirty="0">
                          <a:solidFill>
                            <a:srgbClr val="000000"/>
                          </a:solidFill>
                          <a:effectLst/>
                          <a:latin typeface="+mn-lt"/>
                        </a:rPr>
                        <a:t>stress/strain rig (generic)</a:t>
                      </a:r>
                    </a:p>
                  </a:txBody>
                  <a:tcPr marL="12700" marR="12700" marT="12700" marB="0" anchor="ctr"/>
                </a:tc>
                <a:tc>
                  <a:txBody>
                    <a:bodyPr/>
                    <a:lstStyle/>
                    <a:p>
                      <a:pPr algn="r" fontAlgn="b">
                        <a:lnSpc>
                          <a:spcPct val="80000"/>
                        </a:lnSpc>
                      </a:pPr>
                      <a:r>
                        <a:rPr lang="en-US" sz="1800" b="0" i="0" u="none" strike="noStrike" dirty="0">
                          <a:solidFill>
                            <a:schemeClr val="tx1"/>
                          </a:solidFill>
                          <a:effectLst/>
                          <a:latin typeface="+mn-lt"/>
                        </a:rPr>
                        <a:t>1</a:t>
                      </a:r>
                    </a:p>
                  </a:txBody>
                  <a:tcPr marL="12700" marR="12700" marT="12700" marB="0" anchor="ctr"/>
                </a:tc>
                <a:tc>
                  <a:txBody>
                    <a:bodyPr/>
                    <a:lstStyle/>
                    <a:p>
                      <a:pPr algn="r">
                        <a:lnSpc>
                          <a:spcPct val="80000"/>
                        </a:lnSpc>
                      </a:pPr>
                      <a:r>
                        <a:rPr lang="en-US" dirty="0" smtClean="0"/>
                        <a:t>50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23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r>
              <a:tr h="311759">
                <a:tc>
                  <a:txBody>
                    <a:bodyPr/>
                    <a:lstStyle/>
                    <a:p>
                      <a:pPr algn="l" fontAlgn="b">
                        <a:lnSpc>
                          <a:spcPct val="80000"/>
                        </a:lnSpc>
                      </a:pPr>
                      <a:r>
                        <a:rPr lang="en-US" sz="1800" b="0" i="0" u="none" strike="noStrike" dirty="0">
                          <a:solidFill>
                            <a:srgbClr val="000000"/>
                          </a:solidFill>
                          <a:effectLst/>
                          <a:latin typeface="+mn-lt"/>
                        </a:rPr>
                        <a:t>Raman system</a:t>
                      </a:r>
                    </a:p>
                  </a:txBody>
                  <a:tcPr marL="12700" marR="12700" marT="12700" marB="0" anchor="ctr"/>
                </a:tc>
                <a:tc>
                  <a:txBody>
                    <a:bodyPr/>
                    <a:lstStyle/>
                    <a:p>
                      <a:pPr algn="r" fontAlgn="b">
                        <a:lnSpc>
                          <a:spcPct val="80000"/>
                        </a:lnSpc>
                      </a:pPr>
                      <a:r>
                        <a:rPr lang="en-US" sz="1800" b="0" i="0" u="none" strike="noStrike" dirty="0">
                          <a:solidFill>
                            <a:schemeClr val="tx1"/>
                          </a:solidFill>
                          <a:effectLst/>
                          <a:latin typeface="+mn-lt"/>
                        </a:rPr>
                        <a:t>1</a:t>
                      </a:r>
                    </a:p>
                  </a:txBody>
                  <a:tcPr marL="12700" marR="12700" marT="12700" marB="0" anchor="ctr"/>
                </a:tc>
                <a:tc>
                  <a:txBody>
                    <a:bodyPr/>
                    <a:lstStyle/>
                    <a:p>
                      <a:pPr algn="r">
                        <a:lnSpc>
                          <a:spcPct val="80000"/>
                        </a:lnSpc>
                      </a:pPr>
                      <a:r>
                        <a:rPr lang="en-US" dirty="0" smtClean="0"/>
                        <a:t>50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22 Q3</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19 Q3</a:t>
                      </a:r>
                      <a:endParaRPr lang="en-US" sz="1800" b="0" i="0" u="none" strike="noStrike" dirty="0">
                        <a:solidFill>
                          <a:srgbClr val="000000"/>
                        </a:solidFill>
                        <a:effectLst/>
                        <a:latin typeface="+mn-lt"/>
                      </a:endParaRPr>
                    </a:p>
                  </a:txBody>
                  <a:tcPr marL="12700" marR="12700" marT="12700" marB="0" anchor="ctr"/>
                </a:tc>
              </a:tr>
              <a:tr h="311759">
                <a:tc>
                  <a:txBody>
                    <a:bodyPr/>
                    <a:lstStyle/>
                    <a:p>
                      <a:pPr algn="l" fontAlgn="b">
                        <a:lnSpc>
                          <a:spcPct val="80000"/>
                        </a:lnSpc>
                      </a:pPr>
                      <a:r>
                        <a:rPr lang="en-US" sz="1800" b="0" i="0" u="none" strike="noStrike" dirty="0">
                          <a:solidFill>
                            <a:srgbClr val="000000"/>
                          </a:solidFill>
                          <a:effectLst/>
                          <a:latin typeface="+mn-lt"/>
                        </a:rPr>
                        <a:t>Portable laser </a:t>
                      </a:r>
                      <a:r>
                        <a:rPr lang="en-US" sz="1800" b="0" i="0" u="none" strike="noStrike" dirty="0" smtClean="0">
                          <a:solidFill>
                            <a:srgbClr val="000000"/>
                          </a:solidFill>
                          <a:effectLst/>
                          <a:latin typeface="+mn-lt"/>
                        </a:rPr>
                        <a:t>heating</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chemeClr val="tx1"/>
                          </a:solidFill>
                          <a:effectLst/>
                          <a:latin typeface="+mn-lt"/>
                        </a:rPr>
                        <a:t>1</a:t>
                      </a:r>
                      <a:endParaRPr lang="en-US" sz="1800" b="0"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100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23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r>
              <a:tr h="311759">
                <a:tc>
                  <a:txBody>
                    <a:bodyPr/>
                    <a:lstStyle/>
                    <a:p>
                      <a:pPr algn="l" fontAlgn="b">
                        <a:lnSpc>
                          <a:spcPct val="80000"/>
                        </a:lnSpc>
                      </a:pPr>
                      <a:r>
                        <a:rPr lang="en-US" sz="1800" b="0" i="0" u="none" strike="noStrike" dirty="0">
                          <a:solidFill>
                            <a:srgbClr val="000000"/>
                          </a:solidFill>
                          <a:effectLst/>
                          <a:latin typeface="+mn-lt"/>
                        </a:rPr>
                        <a:t>Corrosive gas manifold</a:t>
                      </a:r>
                    </a:p>
                  </a:txBody>
                  <a:tcPr marL="12700" marR="12700" marT="12700" marB="0" anchor="ctr"/>
                </a:tc>
                <a:tc>
                  <a:txBody>
                    <a:bodyPr/>
                    <a:lstStyle/>
                    <a:p>
                      <a:pPr algn="r" fontAlgn="b">
                        <a:lnSpc>
                          <a:spcPct val="80000"/>
                        </a:lnSpc>
                      </a:pPr>
                      <a:r>
                        <a:rPr lang="en-US" sz="1800" b="0" i="0" u="none" strike="noStrike" dirty="0" smtClean="0">
                          <a:solidFill>
                            <a:schemeClr val="tx1"/>
                          </a:solidFill>
                          <a:effectLst/>
                          <a:latin typeface="+mn-lt"/>
                        </a:rPr>
                        <a:t>1</a:t>
                      </a:r>
                      <a:endParaRPr lang="en-US" sz="1800" b="0"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15</a:t>
                      </a:r>
                      <a:endParaRPr lang="en-US" dirty="0"/>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23 Q4</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21 Q4</a:t>
                      </a:r>
                    </a:p>
                  </a:txBody>
                  <a:tcPr marL="12700" marR="12700" marT="12700" marB="0" anchor="ctr"/>
                </a:tc>
              </a:tr>
              <a:tr h="311759">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Cryostats</a:t>
                      </a:r>
                    </a:p>
                  </a:txBody>
                  <a:tcPr marL="12700" marR="12700" marT="12700" marB="0" anchor="ctr"/>
                </a:tc>
                <a:tc>
                  <a:txBody>
                    <a:bodyPr/>
                    <a:lstStyle/>
                    <a:p>
                      <a:pPr algn="r" fontAlgn="b">
                        <a:lnSpc>
                          <a:spcPct val="80000"/>
                        </a:lnSpc>
                      </a:pPr>
                      <a:r>
                        <a:rPr lang="is-IS" sz="1800" b="0" i="0" u="none" strike="noStrike" dirty="0" smtClean="0">
                          <a:solidFill>
                            <a:schemeClr val="tx1"/>
                          </a:solidFill>
                          <a:effectLst/>
                          <a:latin typeface="+mn-lt"/>
                        </a:rPr>
                        <a:t>1</a:t>
                      </a:r>
                      <a:endParaRPr lang="is-IS" sz="1800" b="0"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220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23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r>
              <a:tr h="311759">
                <a:tc>
                  <a:txBody>
                    <a:bodyPr/>
                    <a:lstStyle/>
                    <a:p>
                      <a:pPr algn="l" fontAlgn="b">
                        <a:lnSpc>
                          <a:spcPct val="80000"/>
                        </a:lnSpc>
                      </a:pPr>
                      <a:r>
                        <a:rPr lang="en-US" sz="1800" b="0" i="0" u="none" strike="noStrike" dirty="0" smtClean="0">
                          <a:solidFill>
                            <a:srgbClr val="000000"/>
                          </a:solidFill>
                          <a:effectLst/>
                          <a:latin typeface="+mn-lt"/>
                        </a:rPr>
                        <a:t>Stress strain rig (high load)</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chemeClr val="tx1"/>
                          </a:solidFill>
                          <a:effectLst/>
                          <a:latin typeface="+mn-lt"/>
                        </a:rPr>
                        <a:t>1</a:t>
                      </a:r>
                      <a:endParaRPr lang="en-US" sz="1800" b="0"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300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18 Q3</a:t>
                      </a:r>
                      <a:endParaRPr lang="en-US" sz="1800" b="0" i="0" u="none" strike="noStrike" dirty="0">
                        <a:solidFill>
                          <a:srgbClr val="000000"/>
                        </a:solidFill>
                        <a:effectLst/>
                        <a:latin typeface="+mn-lt"/>
                      </a:endParaRPr>
                    </a:p>
                  </a:txBody>
                  <a:tcPr marL="12700" marR="12700" marT="12700" marB="0" anchor="ctr"/>
                </a:tc>
              </a:tr>
              <a:tr h="311759">
                <a:tc>
                  <a:txBody>
                    <a:bodyPr/>
                    <a:lstStyle/>
                    <a:p>
                      <a:pPr algn="l" fontAlgn="b">
                        <a:lnSpc>
                          <a:spcPct val="80000"/>
                        </a:lnSpc>
                      </a:pPr>
                      <a:r>
                        <a:rPr lang="en-US" sz="1800" b="0" i="0" u="none" strike="noStrike" dirty="0" smtClean="0">
                          <a:solidFill>
                            <a:srgbClr val="000000"/>
                          </a:solidFill>
                          <a:effectLst/>
                          <a:latin typeface="+mn-lt"/>
                        </a:rPr>
                        <a:t>Dilatation</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chemeClr val="tx1"/>
                          </a:solidFill>
                          <a:effectLst/>
                          <a:latin typeface="+mn-lt"/>
                        </a:rPr>
                        <a:t>1</a:t>
                      </a:r>
                      <a:endParaRPr lang="en-US" sz="1800" b="0"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400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22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19 Q3</a:t>
                      </a:r>
                      <a:endParaRPr lang="en-US" sz="1800" b="0" i="0" u="none" strike="noStrike" dirty="0">
                        <a:solidFill>
                          <a:srgbClr val="000000"/>
                        </a:solidFill>
                        <a:effectLst/>
                        <a:latin typeface="+mn-lt"/>
                      </a:endParaRPr>
                    </a:p>
                  </a:txBody>
                  <a:tcPr marL="12700" marR="12700" marT="12700" marB="0" anchor="ctr"/>
                </a:tc>
              </a:tr>
              <a:tr h="311759">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Welding</a:t>
                      </a:r>
                      <a:endParaRPr lang="en-US" sz="1800" b="0" i="1" u="none" strike="noStrike" dirty="0" smtClean="0">
                        <a:solidFill>
                          <a:srgbClr val="000000"/>
                        </a:solidFill>
                        <a:effectLst/>
                        <a:latin typeface="+mn-lt"/>
                      </a:endParaRPr>
                    </a:p>
                  </a:txBody>
                  <a:tcPr marL="12700" marR="12700" marT="12700" marB="0" anchor="ctr"/>
                </a:tc>
                <a:tc>
                  <a:txBody>
                    <a:bodyPr/>
                    <a:lstStyle/>
                    <a:p>
                      <a:pPr algn="r" fontAlgn="b">
                        <a:lnSpc>
                          <a:spcPct val="80000"/>
                        </a:lnSpc>
                      </a:pPr>
                      <a:r>
                        <a:rPr lang="is-IS" sz="1800" b="0" i="0" u="none" strike="noStrike" dirty="0" smtClean="0">
                          <a:solidFill>
                            <a:schemeClr val="tx1"/>
                          </a:solidFill>
                          <a:effectLst/>
                          <a:latin typeface="+mn-lt"/>
                        </a:rPr>
                        <a:t>1</a:t>
                      </a:r>
                      <a:endParaRPr lang="is-IS" sz="1800" b="0"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200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a:t>
                      </a:r>
                      <a:endParaRPr lang="en-US" sz="1800" b="0" i="0" u="none" strike="noStrike" dirty="0">
                        <a:solidFill>
                          <a:srgbClr val="000000"/>
                        </a:solidFill>
                        <a:effectLst/>
                        <a:latin typeface="+mn-lt"/>
                      </a:endParaRPr>
                    </a:p>
                  </a:txBody>
                  <a:tcPr marL="12700" marR="12700" marT="12700" marB="0" anchor="ctr"/>
                </a:tc>
              </a:tr>
              <a:tr h="311759">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1" u="none" strike="noStrike" dirty="0" smtClean="0">
                          <a:solidFill>
                            <a:srgbClr val="000000"/>
                          </a:solidFill>
                          <a:effectLst/>
                          <a:latin typeface="+mn-lt"/>
                        </a:rPr>
                        <a:t>PREMP general</a:t>
                      </a:r>
                      <a:r>
                        <a:rPr lang="en-US" sz="1800" b="0" i="1" u="none" strike="noStrike" baseline="0" dirty="0" smtClean="0">
                          <a:solidFill>
                            <a:srgbClr val="000000"/>
                          </a:solidFill>
                          <a:effectLst/>
                          <a:latin typeface="+mn-lt"/>
                        </a:rPr>
                        <a:t> workshop / lab equip</a:t>
                      </a:r>
                      <a:endParaRPr lang="en-US" sz="1800" b="0" i="1" u="none" strike="noStrike" dirty="0" smtClean="0">
                        <a:solidFill>
                          <a:srgbClr val="000000"/>
                        </a:solidFill>
                        <a:effectLst/>
                        <a:latin typeface="+mn-lt"/>
                      </a:endParaRPr>
                    </a:p>
                  </a:txBody>
                  <a:tcPr marL="12700" marR="12700" marT="12700" marB="0" anchor="ctr"/>
                </a:tc>
                <a:tc>
                  <a:txBody>
                    <a:bodyPr/>
                    <a:lstStyle/>
                    <a:p>
                      <a:pPr algn="r" fontAlgn="b">
                        <a:lnSpc>
                          <a:spcPct val="80000"/>
                        </a:lnSpc>
                      </a:pPr>
                      <a:r>
                        <a:rPr lang="is-IS" sz="1800" b="0" i="1" u="none" strike="noStrike" dirty="0" smtClean="0">
                          <a:solidFill>
                            <a:schemeClr val="tx1"/>
                          </a:solidFill>
                          <a:effectLst/>
                          <a:latin typeface="+mn-lt"/>
                        </a:rPr>
                        <a:t>IN</a:t>
                      </a:r>
                      <a:endParaRPr lang="is-IS" sz="1800" b="0" i="1" u="none" strike="noStrike" dirty="0">
                        <a:solidFill>
                          <a:schemeClr val="tx1"/>
                        </a:solidFill>
                        <a:effectLst/>
                        <a:latin typeface="+mn-lt"/>
                      </a:endParaRPr>
                    </a:p>
                  </a:txBody>
                  <a:tcPr marL="12700" marR="12700" marT="12700" marB="0" anchor="ctr"/>
                </a:tc>
                <a:tc>
                  <a:txBody>
                    <a:bodyPr/>
                    <a:lstStyle/>
                    <a:p>
                      <a:pPr algn="r">
                        <a:lnSpc>
                          <a:spcPct val="80000"/>
                        </a:lnSpc>
                      </a:pPr>
                      <a:r>
                        <a:rPr lang="en-US" i="1" dirty="0" smtClean="0"/>
                        <a:t>330</a:t>
                      </a:r>
                      <a:endParaRPr lang="en-US" i="1" dirty="0"/>
                    </a:p>
                  </a:txBody>
                  <a:tcPr marL="12700" marR="12700" marT="12700" marB="0" anchor="ctr"/>
                </a:tc>
                <a:tc>
                  <a:txBody>
                    <a:bodyPr/>
                    <a:lstStyle/>
                    <a:p>
                      <a:pPr algn="r" fontAlgn="b">
                        <a:lnSpc>
                          <a:spcPct val="80000"/>
                        </a:lnSpc>
                      </a:pPr>
                      <a:endParaRPr lang="en-US" sz="1800" b="0" i="1"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1" u="none" strike="noStrike" dirty="0" smtClean="0">
                          <a:solidFill>
                            <a:srgbClr val="000000"/>
                          </a:solidFill>
                          <a:effectLst/>
                          <a:latin typeface="+mn-lt"/>
                        </a:rPr>
                        <a:t>18 Q1</a:t>
                      </a:r>
                      <a:endParaRPr lang="en-US" sz="1800" b="0" i="1" u="none" strike="noStrike" dirty="0">
                        <a:solidFill>
                          <a:srgbClr val="000000"/>
                        </a:solidFill>
                        <a:effectLst/>
                        <a:latin typeface="+mn-lt"/>
                      </a:endParaRPr>
                    </a:p>
                  </a:txBody>
                  <a:tcPr marL="12700" marR="12700" marT="12700" marB="0" anchor="ctr"/>
                </a:tc>
              </a:tr>
              <a:tr h="311759">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1" u="none" strike="noStrike" dirty="0" smtClean="0">
                          <a:solidFill>
                            <a:srgbClr val="000000"/>
                          </a:solidFill>
                          <a:effectLst/>
                          <a:latin typeface="+mn-lt"/>
                        </a:rPr>
                        <a:t>bunker</a:t>
                      </a:r>
                    </a:p>
                  </a:txBody>
                  <a:tcPr marL="12700" marR="12700" marT="12700" marB="0" anchor="ctr"/>
                </a:tc>
                <a:tc>
                  <a:txBody>
                    <a:bodyPr/>
                    <a:lstStyle/>
                    <a:p>
                      <a:pPr algn="r" fontAlgn="b">
                        <a:lnSpc>
                          <a:spcPct val="80000"/>
                        </a:lnSpc>
                      </a:pPr>
                      <a:r>
                        <a:rPr lang="is-IS" sz="1800" b="0" i="1" u="none" strike="noStrike" dirty="0" smtClean="0">
                          <a:solidFill>
                            <a:schemeClr val="tx1"/>
                          </a:solidFill>
                          <a:effectLst/>
                          <a:latin typeface="+mn-lt"/>
                        </a:rPr>
                        <a:t>IN</a:t>
                      </a:r>
                      <a:endParaRPr lang="is-IS" sz="1800" b="0" i="1" u="none" strike="noStrike" dirty="0">
                        <a:solidFill>
                          <a:schemeClr val="tx1"/>
                        </a:solidFill>
                        <a:effectLst/>
                        <a:latin typeface="+mn-lt"/>
                      </a:endParaRPr>
                    </a:p>
                  </a:txBody>
                  <a:tcPr marL="12700" marR="12700" marT="12700" marB="0" anchor="ctr"/>
                </a:tc>
                <a:tc>
                  <a:txBody>
                    <a:bodyPr/>
                    <a:lstStyle/>
                    <a:p>
                      <a:pPr algn="r">
                        <a:lnSpc>
                          <a:spcPct val="80000"/>
                        </a:lnSpc>
                      </a:pPr>
                      <a:r>
                        <a:rPr lang="en-US" i="1" dirty="0" smtClean="0"/>
                        <a:t>295</a:t>
                      </a:r>
                      <a:endParaRPr lang="en-US" i="1" dirty="0"/>
                    </a:p>
                  </a:txBody>
                  <a:tcPr marL="12700" marR="12700" marT="12700" marB="0" anchor="ctr"/>
                </a:tc>
                <a:tc>
                  <a:txBody>
                    <a:bodyPr/>
                    <a:lstStyle/>
                    <a:p>
                      <a:pPr algn="r" fontAlgn="b">
                        <a:lnSpc>
                          <a:spcPct val="80000"/>
                        </a:lnSpc>
                      </a:pPr>
                      <a:endParaRPr lang="en-US" sz="1800" b="0" i="1"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1" u="none" strike="noStrike" dirty="0" smtClean="0">
                          <a:solidFill>
                            <a:srgbClr val="000000"/>
                          </a:solidFill>
                          <a:effectLst/>
                          <a:latin typeface="+mn-lt"/>
                        </a:rPr>
                        <a:t>18 Q1</a:t>
                      </a:r>
                      <a:endParaRPr lang="en-US" sz="1800" b="0" i="1" u="none" strike="noStrike" dirty="0">
                        <a:solidFill>
                          <a:srgbClr val="000000"/>
                        </a:solidFill>
                        <a:effectLst/>
                        <a:latin typeface="+mn-lt"/>
                      </a:endParaRPr>
                    </a:p>
                  </a:txBody>
                  <a:tcPr marL="12700" marR="12700" marT="12700" marB="0" anchor="ctr"/>
                </a:tc>
              </a:tr>
              <a:tr h="311759">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1" u="none" strike="noStrike" dirty="0" smtClean="0">
                          <a:solidFill>
                            <a:srgbClr val="000000"/>
                          </a:solidFill>
                          <a:effectLst/>
                          <a:latin typeface="+mn-lt"/>
                        </a:rPr>
                        <a:t>DAC Gas loading</a:t>
                      </a:r>
                    </a:p>
                  </a:txBody>
                  <a:tcPr marL="12700" marR="12700" marT="12700" marB="0" anchor="ctr"/>
                </a:tc>
                <a:tc>
                  <a:txBody>
                    <a:bodyPr/>
                    <a:lstStyle/>
                    <a:p>
                      <a:pPr algn="r" fontAlgn="b">
                        <a:lnSpc>
                          <a:spcPct val="80000"/>
                        </a:lnSpc>
                      </a:pPr>
                      <a:r>
                        <a:rPr lang="is-IS" sz="1800" b="0" i="1" u="none" strike="noStrike" dirty="0" smtClean="0">
                          <a:solidFill>
                            <a:schemeClr val="tx1"/>
                          </a:solidFill>
                          <a:effectLst/>
                          <a:latin typeface="+mn-lt"/>
                        </a:rPr>
                        <a:t>IN</a:t>
                      </a:r>
                      <a:endParaRPr lang="is-IS" sz="1800" b="0" i="1" u="none" strike="noStrike" dirty="0">
                        <a:solidFill>
                          <a:schemeClr val="tx1"/>
                        </a:solidFill>
                        <a:effectLst/>
                        <a:latin typeface="+mn-lt"/>
                      </a:endParaRPr>
                    </a:p>
                  </a:txBody>
                  <a:tcPr marL="12700" marR="12700" marT="12700" marB="0" anchor="ctr"/>
                </a:tc>
                <a:tc>
                  <a:txBody>
                    <a:bodyPr/>
                    <a:lstStyle/>
                    <a:p>
                      <a:pPr algn="r">
                        <a:lnSpc>
                          <a:spcPct val="80000"/>
                        </a:lnSpc>
                      </a:pPr>
                      <a:r>
                        <a:rPr lang="en-US" i="1" dirty="0" smtClean="0"/>
                        <a:t>145</a:t>
                      </a:r>
                      <a:endParaRPr lang="en-US" i="1" dirty="0"/>
                    </a:p>
                  </a:txBody>
                  <a:tcPr marL="12700" marR="12700" marT="12700" marB="0" anchor="ctr"/>
                </a:tc>
                <a:tc>
                  <a:txBody>
                    <a:bodyPr/>
                    <a:lstStyle/>
                    <a:p>
                      <a:pPr algn="r" fontAlgn="b">
                        <a:lnSpc>
                          <a:spcPct val="80000"/>
                        </a:lnSpc>
                      </a:pPr>
                      <a:endParaRPr lang="en-US" sz="1800" b="0" i="1"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1" u="none" strike="noStrike" dirty="0" smtClean="0">
                          <a:solidFill>
                            <a:srgbClr val="000000"/>
                          </a:solidFill>
                          <a:effectLst/>
                          <a:latin typeface="+mn-lt"/>
                        </a:rPr>
                        <a:t>18 Q3</a:t>
                      </a:r>
                      <a:endParaRPr lang="en-US" sz="1800" b="0" i="1" u="none" strike="noStrike" dirty="0">
                        <a:solidFill>
                          <a:srgbClr val="000000"/>
                        </a:solidFill>
                        <a:effectLst/>
                        <a:latin typeface="+mn-lt"/>
                      </a:endParaRPr>
                    </a:p>
                  </a:txBody>
                  <a:tcPr marL="12700" marR="12700" marT="12700" marB="0" anchor="ctr"/>
                </a:tc>
              </a:tr>
              <a:tr h="311759">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1" u="none" strike="noStrike" dirty="0" smtClean="0">
                          <a:solidFill>
                            <a:srgbClr val="000000"/>
                          </a:solidFill>
                          <a:effectLst/>
                          <a:latin typeface="+mn-lt"/>
                        </a:rPr>
                        <a:t>PREMP DAC</a:t>
                      </a:r>
                      <a:r>
                        <a:rPr lang="en-US" sz="1800" b="0" i="1" u="none" strike="noStrike" baseline="0" dirty="0" smtClean="0">
                          <a:solidFill>
                            <a:srgbClr val="000000"/>
                          </a:solidFill>
                          <a:effectLst/>
                          <a:latin typeface="+mn-lt"/>
                        </a:rPr>
                        <a:t> workshop / lab equipment</a:t>
                      </a:r>
                      <a:endParaRPr lang="en-US" sz="1800" b="0" i="1" u="none" strike="noStrike" dirty="0" smtClean="0">
                        <a:solidFill>
                          <a:srgbClr val="000000"/>
                        </a:solidFill>
                        <a:effectLst/>
                        <a:latin typeface="+mn-lt"/>
                      </a:endParaRPr>
                    </a:p>
                  </a:txBody>
                  <a:tcPr marL="12700" marR="12700" marT="12700" marB="0" anchor="ctr"/>
                </a:tc>
                <a:tc>
                  <a:txBody>
                    <a:bodyPr/>
                    <a:lstStyle/>
                    <a:p>
                      <a:pPr algn="r" fontAlgn="b">
                        <a:lnSpc>
                          <a:spcPct val="80000"/>
                        </a:lnSpc>
                      </a:pPr>
                      <a:r>
                        <a:rPr lang="is-IS" sz="1800" b="0" i="1" u="none" strike="noStrike" dirty="0" smtClean="0">
                          <a:solidFill>
                            <a:schemeClr val="tx1"/>
                          </a:solidFill>
                          <a:effectLst/>
                          <a:latin typeface="+mn-lt"/>
                        </a:rPr>
                        <a:t>IN</a:t>
                      </a:r>
                      <a:endParaRPr lang="is-IS" sz="1800" b="0" i="1" u="none" strike="noStrike" dirty="0">
                        <a:solidFill>
                          <a:schemeClr val="tx1"/>
                        </a:solidFill>
                        <a:effectLst/>
                        <a:latin typeface="+mn-lt"/>
                      </a:endParaRPr>
                    </a:p>
                  </a:txBody>
                  <a:tcPr marL="12700" marR="12700" marT="12700" marB="0" anchor="ctr"/>
                </a:tc>
                <a:tc>
                  <a:txBody>
                    <a:bodyPr/>
                    <a:lstStyle/>
                    <a:p>
                      <a:pPr algn="r">
                        <a:lnSpc>
                          <a:spcPct val="80000"/>
                        </a:lnSpc>
                      </a:pPr>
                      <a:r>
                        <a:rPr lang="en-US" i="1" dirty="0" smtClean="0"/>
                        <a:t>140</a:t>
                      </a:r>
                    </a:p>
                  </a:txBody>
                  <a:tcPr marL="12700" marR="12700" marT="12700" marB="0" anchor="ctr"/>
                </a:tc>
                <a:tc>
                  <a:txBody>
                    <a:bodyPr/>
                    <a:lstStyle/>
                    <a:p>
                      <a:pPr algn="r" fontAlgn="b">
                        <a:lnSpc>
                          <a:spcPct val="80000"/>
                        </a:lnSpc>
                      </a:pPr>
                      <a:endParaRPr lang="en-US" sz="1800" b="0" i="1"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1" u="none" strike="noStrike" dirty="0" smtClean="0">
                          <a:solidFill>
                            <a:srgbClr val="000000"/>
                          </a:solidFill>
                          <a:effectLst/>
                          <a:latin typeface="+mn-lt"/>
                        </a:rPr>
                        <a:t>started</a:t>
                      </a:r>
                      <a:endParaRPr lang="en-US" sz="1800" b="0" i="1" u="none" strike="noStrike" dirty="0">
                        <a:solidFill>
                          <a:srgbClr val="000000"/>
                        </a:solidFill>
                        <a:effectLst/>
                        <a:latin typeface="+mn-lt"/>
                      </a:endParaRPr>
                    </a:p>
                  </a:txBody>
                  <a:tcPr marL="12700" marR="12700" marT="12700" marB="0" anchor="ctr"/>
                </a:tc>
              </a:tr>
            </a:tbl>
          </a:graphicData>
        </a:graphic>
      </p:graphicFrame>
      <p:pic>
        <p:nvPicPr>
          <p:cNvPr id="3" name="Picture 2" descr="IMG_3071.JPG"/>
          <p:cNvPicPr>
            <a:picLocks noChangeAspect="1"/>
          </p:cNvPicPr>
          <p:nvPr/>
        </p:nvPicPr>
        <p:blipFill rotWithShape="1">
          <a:blip r:embed="rId2">
            <a:extLst>
              <a:ext uri="{28A0092B-C50C-407E-A947-70E740481C1C}">
                <a14:useLocalDpi xmlns:a14="http://schemas.microsoft.com/office/drawing/2010/main" val="0"/>
              </a:ext>
            </a:extLst>
          </a:blip>
          <a:srcRect l="26000" r="5604"/>
          <a:stretch/>
        </p:blipFill>
        <p:spPr>
          <a:xfrm>
            <a:off x="0" y="0"/>
            <a:ext cx="1316213" cy="1443283"/>
          </a:xfrm>
          <a:prstGeom prst="rect">
            <a:avLst/>
          </a:prstGeom>
        </p:spPr>
      </p:pic>
    </p:spTree>
    <p:extLst>
      <p:ext uri="{BB962C8B-B14F-4D97-AF65-F5344CB8AC3E}">
        <p14:creationId xmlns:p14="http://schemas.microsoft.com/office/powerpoint/2010/main" val="7721859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213" y="153508"/>
            <a:ext cx="5916651" cy="1143000"/>
          </a:xfrm>
        </p:spPr>
        <p:txBody>
          <a:bodyPr>
            <a:normAutofit fontScale="90000"/>
          </a:bodyPr>
          <a:lstStyle/>
          <a:p>
            <a:r>
              <a:rPr lang="en-US" dirty="0" smtClean="0"/>
              <a:t>Pressure and Mechanical Processing –  Suite for 8 by 2023 incl. infrastructure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35</a:t>
            </a:fld>
            <a:endParaRPr lang="sv-SE" dirty="0">
              <a:solidFill>
                <a:prstClr val="black">
                  <a:tint val="75000"/>
                </a:prstClr>
              </a:solidFill>
              <a:latin typeface="Calibri"/>
            </a:endParaRPr>
          </a:p>
        </p:txBody>
      </p:sp>
      <p:graphicFrame>
        <p:nvGraphicFramePr>
          <p:cNvPr id="9" name="Content Placeholder 4"/>
          <p:cNvGraphicFramePr>
            <a:graphicFrameLocks/>
          </p:cNvGraphicFramePr>
          <p:nvPr>
            <p:extLst>
              <p:ext uri="{D42A27DB-BD31-4B8C-83A1-F6EECF244321}">
                <p14:modId xmlns:p14="http://schemas.microsoft.com/office/powerpoint/2010/main" val="3187783132"/>
              </p:ext>
            </p:extLst>
          </p:nvPr>
        </p:nvGraphicFramePr>
        <p:xfrm>
          <a:off x="46302" y="1477714"/>
          <a:ext cx="7920935" cy="5380286"/>
        </p:xfrm>
        <a:graphic>
          <a:graphicData uri="http://schemas.openxmlformats.org/drawingml/2006/table">
            <a:tbl>
              <a:tblPr firstRow="1" bandRow="1">
                <a:tableStyleId>{5C22544A-7EE6-4342-B048-85BDC9FD1C3A}</a:tableStyleId>
              </a:tblPr>
              <a:tblGrid>
                <a:gridCol w="3662475"/>
                <a:gridCol w="271682"/>
                <a:gridCol w="884547"/>
                <a:gridCol w="777137"/>
                <a:gridCol w="707638"/>
                <a:gridCol w="1617456"/>
              </a:tblGrid>
              <a:tr h="392142">
                <a:tc>
                  <a:txBody>
                    <a:bodyPr/>
                    <a:lstStyle/>
                    <a:p>
                      <a:pPr algn="l" fontAlgn="b">
                        <a:lnSpc>
                          <a:spcPct val="80000"/>
                        </a:lnSpc>
                      </a:pPr>
                      <a:r>
                        <a:rPr lang="sk-SK" sz="1800" b="0" i="0" u="none" strike="noStrike" dirty="0">
                          <a:solidFill>
                            <a:srgbClr val="000000"/>
                          </a:solidFill>
                          <a:effectLst/>
                          <a:latin typeface="Calibri"/>
                        </a:rPr>
                        <a:t> </a:t>
                      </a:r>
                    </a:p>
                  </a:txBody>
                  <a:tcPr marL="12700" marR="12700" marT="12700" marB="0" anchor="ctr"/>
                </a:tc>
                <a:tc>
                  <a:txBody>
                    <a:bodyPr/>
                    <a:lstStyle/>
                    <a:p>
                      <a:pPr>
                        <a:lnSpc>
                          <a:spcPct val="80000"/>
                        </a:lnSpc>
                      </a:pPr>
                      <a:r>
                        <a:rPr lang="en-US" sz="1800" dirty="0" smtClean="0">
                          <a:latin typeface="Calibri"/>
                          <a:cs typeface="Calibri"/>
                        </a:rPr>
                        <a:t>#</a:t>
                      </a:r>
                      <a:endParaRPr lang="en-US" sz="1800" dirty="0">
                        <a:latin typeface="Calibri"/>
                        <a:cs typeface="Calibri"/>
                      </a:endParaRPr>
                    </a:p>
                  </a:txBody>
                  <a:tcPr anchor="ctr"/>
                </a:tc>
                <a:tc>
                  <a:txBody>
                    <a:bodyPr/>
                    <a:lstStyle/>
                    <a:p>
                      <a:pPr>
                        <a:lnSpc>
                          <a:spcPct val="80000"/>
                        </a:lnSpc>
                      </a:pPr>
                      <a:r>
                        <a:rPr lang="en-US" sz="1800" baseline="0" dirty="0" smtClean="0">
                          <a:latin typeface="Calibri"/>
                          <a:cs typeface="Calibri"/>
                        </a:rPr>
                        <a:t>Cost k€</a:t>
                      </a:r>
                      <a:endParaRPr lang="en-US" sz="1800" dirty="0">
                        <a:solidFill>
                          <a:srgbClr val="FFFF00"/>
                        </a:solidFill>
                        <a:latin typeface="Calibri"/>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Ready</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Start</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In-kind partner</a:t>
                      </a:r>
                      <a:endParaRPr lang="en-US" sz="1800" dirty="0" smtClean="0">
                        <a:solidFill>
                          <a:srgbClr val="FFFF00"/>
                        </a:solidFill>
                        <a:latin typeface="+mn-lt"/>
                        <a:cs typeface="Calibri"/>
                      </a:endParaRPr>
                    </a:p>
                  </a:txBody>
                  <a:tcPr anchor="ctr"/>
                </a:tc>
              </a:tr>
              <a:tr h="311759">
                <a:tc>
                  <a:txBody>
                    <a:bodyPr/>
                    <a:lstStyle/>
                    <a:p>
                      <a:pPr algn="l" fontAlgn="b">
                        <a:lnSpc>
                          <a:spcPct val="80000"/>
                        </a:lnSpc>
                      </a:pPr>
                      <a:r>
                        <a:rPr lang="en-US" sz="1800" b="0" i="0" u="none" strike="noStrike" dirty="0" smtClean="0">
                          <a:solidFill>
                            <a:srgbClr val="000000"/>
                          </a:solidFill>
                          <a:effectLst/>
                          <a:latin typeface="+mn-lt"/>
                        </a:rPr>
                        <a:t>Diamond Anvil Cells (DAC) – system</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a:solidFill>
                            <a:schemeClr val="tx1"/>
                          </a:solidFill>
                          <a:effectLst/>
                          <a:latin typeface="+mn-lt"/>
                        </a:rPr>
                        <a:t>1</a:t>
                      </a:r>
                    </a:p>
                  </a:txBody>
                  <a:tcPr marL="12700" marR="12700" marT="12700" marB="0" anchor="ctr"/>
                </a:tc>
                <a:tc>
                  <a:txBody>
                    <a:bodyPr/>
                    <a:lstStyle/>
                    <a:p>
                      <a:pPr algn="r">
                        <a:lnSpc>
                          <a:spcPct val="80000"/>
                        </a:lnSpc>
                      </a:pPr>
                      <a:r>
                        <a:rPr lang="en-US" dirty="0" smtClean="0"/>
                        <a:t>150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collaboration</a:t>
                      </a:r>
                      <a:endParaRPr lang="en-US" sz="1800" b="0" i="0" u="none" strike="noStrike" dirty="0">
                        <a:solidFill>
                          <a:srgbClr val="000000"/>
                        </a:solidFill>
                        <a:effectLst/>
                        <a:latin typeface="+mn-lt"/>
                      </a:endParaRPr>
                    </a:p>
                  </a:txBody>
                  <a:tcPr marL="12700" marR="12700" marT="12700" marB="0" anchor="ctr"/>
                </a:tc>
              </a:tr>
              <a:tr h="311759">
                <a:tc>
                  <a:txBody>
                    <a:bodyPr/>
                    <a:lstStyle/>
                    <a:p>
                      <a:pPr algn="l" fontAlgn="b">
                        <a:lnSpc>
                          <a:spcPct val="80000"/>
                        </a:lnSpc>
                      </a:pPr>
                      <a:r>
                        <a:rPr lang="en-US" sz="1800" b="0" i="0" u="none" strike="noStrike" dirty="0">
                          <a:solidFill>
                            <a:srgbClr val="000000"/>
                          </a:solidFill>
                          <a:effectLst/>
                          <a:latin typeface="+mn-lt"/>
                        </a:rPr>
                        <a:t>Paris-</a:t>
                      </a:r>
                      <a:r>
                        <a:rPr lang="en-US" sz="1800" b="0" i="0" u="none" strike="noStrike" dirty="0" smtClean="0">
                          <a:solidFill>
                            <a:srgbClr val="000000"/>
                          </a:solidFill>
                          <a:effectLst/>
                          <a:latin typeface="+mn-lt"/>
                        </a:rPr>
                        <a:t>Edinburgh</a:t>
                      </a:r>
                      <a:r>
                        <a:rPr lang="en-US" sz="1800" b="0" i="0" u="none" strike="noStrike" baseline="0" dirty="0" smtClean="0">
                          <a:solidFill>
                            <a:srgbClr val="000000"/>
                          </a:solidFill>
                          <a:effectLst/>
                          <a:latin typeface="+mn-lt"/>
                        </a:rPr>
                        <a:t> Cells – system</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chemeClr val="tx1"/>
                          </a:solidFill>
                          <a:effectLst/>
                          <a:latin typeface="+mn-lt"/>
                        </a:rPr>
                        <a:t>1</a:t>
                      </a:r>
                      <a:endParaRPr lang="en-US" sz="1800" b="0"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245</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a:t>
                      </a:r>
                      <a:r>
                        <a:rPr lang="en-US" sz="1800" b="0" i="0" u="none" strike="noStrike" baseline="0" dirty="0" smtClean="0">
                          <a:solidFill>
                            <a:srgbClr val="000000"/>
                          </a:solidFill>
                          <a:effectLst/>
                          <a:latin typeface="+mn-lt"/>
                        </a:rPr>
                        <a:t> </a:t>
                      </a:r>
                      <a:r>
                        <a:rPr lang="en-US" sz="1800" b="0" i="0" u="none" strike="noStrike" dirty="0" smtClean="0">
                          <a:solidFill>
                            <a:srgbClr val="000000"/>
                          </a:solidFill>
                          <a:effectLst/>
                          <a:latin typeface="+mn-lt"/>
                        </a:rPr>
                        <a:t>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17 Q3</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discussed (FR)</a:t>
                      </a:r>
                      <a:endParaRPr lang="en-US" sz="1800" b="0" i="0" u="none" strike="noStrike" dirty="0">
                        <a:solidFill>
                          <a:srgbClr val="000000"/>
                        </a:solidFill>
                        <a:effectLst/>
                        <a:latin typeface="+mn-lt"/>
                      </a:endParaRPr>
                    </a:p>
                  </a:txBody>
                  <a:tcPr marL="12700" marR="12700" marT="12700" marB="0" anchor="ctr"/>
                </a:tc>
              </a:tr>
              <a:tr h="311759">
                <a:tc>
                  <a:txBody>
                    <a:bodyPr/>
                    <a:lstStyle/>
                    <a:p>
                      <a:pPr algn="l" fontAlgn="b">
                        <a:lnSpc>
                          <a:spcPct val="80000"/>
                        </a:lnSpc>
                      </a:pPr>
                      <a:r>
                        <a:rPr lang="en-US" sz="1800" b="0" i="0" u="none" strike="noStrike" dirty="0">
                          <a:solidFill>
                            <a:srgbClr val="000000"/>
                          </a:solidFill>
                          <a:effectLst/>
                          <a:latin typeface="+mn-lt"/>
                        </a:rPr>
                        <a:t>Clamp cells </a:t>
                      </a:r>
                      <a:r>
                        <a:rPr lang="en-US" sz="1800" b="0" i="0" u="none" strike="noStrike" dirty="0" smtClean="0">
                          <a:solidFill>
                            <a:srgbClr val="000000"/>
                          </a:solidFill>
                          <a:effectLst/>
                          <a:latin typeface="+mn-lt"/>
                        </a:rPr>
                        <a:t>&lt; 3GPa –</a:t>
                      </a:r>
                      <a:r>
                        <a:rPr lang="en-US" sz="1800" b="0" i="0" u="none" strike="noStrike" baseline="0" dirty="0" smtClean="0">
                          <a:solidFill>
                            <a:srgbClr val="000000"/>
                          </a:solidFill>
                          <a:effectLst/>
                          <a:latin typeface="+mn-lt"/>
                        </a:rPr>
                        <a:t> s</a:t>
                      </a:r>
                      <a:r>
                        <a:rPr lang="en-US" sz="1800" b="0" i="0" u="none" strike="noStrike" dirty="0" smtClean="0">
                          <a:solidFill>
                            <a:srgbClr val="000000"/>
                          </a:solidFill>
                          <a:effectLst/>
                          <a:latin typeface="+mn-lt"/>
                        </a:rPr>
                        <a:t>ystem</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is-IS" sz="1800" b="0" i="0" u="none" strike="noStrike" dirty="0" smtClean="0">
                          <a:solidFill>
                            <a:schemeClr val="tx1"/>
                          </a:solidFill>
                          <a:effectLst/>
                          <a:latin typeface="+mn-lt"/>
                        </a:rPr>
                        <a:t>1</a:t>
                      </a:r>
                      <a:endParaRPr lang="is-IS" sz="1800" b="0"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55</a:t>
                      </a:r>
                      <a:endParaRPr lang="en-US" dirty="0"/>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21 Q2</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Q1</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discussed (FR)</a:t>
                      </a:r>
                    </a:p>
                  </a:txBody>
                  <a:tcPr marL="12700" marR="12700" marT="12700" marB="0" anchor="ctr"/>
                </a:tc>
              </a:tr>
              <a:tr h="311759">
                <a:tc>
                  <a:txBody>
                    <a:bodyPr/>
                    <a:lstStyle/>
                    <a:p>
                      <a:pPr algn="l" fontAlgn="b">
                        <a:lnSpc>
                          <a:spcPct val="80000"/>
                        </a:lnSpc>
                      </a:pPr>
                      <a:r>
                        <a:rPr lang="en-US" sz="1800" b="0" i="0" u="none" strike="noStrike" dirty="0">
                          <a:solidFill>
                            <a:srgbClr val="000000"/>
                          </a:solidFill>
                          <a:effectLst/>
                          <a:latin typeface="+mn-lt"/>
                        </a:rPr>
                        <a:t>Gas cells &lt; </a:t>
                      </a:r>
                      <a:r>
                        <a:rPr lang="en-US" sz="1800" b="0" i="0" u="none" strike="noStrike" dirty="0" smtClean="0">
                          <a:solidFill>
                            <a:srgbClr val="000000"/>
                          </a:solidFill>
                          <a:effectLst/>
                          <a:latin typeface="+mn-lt"/>
                        </a:rPr>
                        <a:t>1GPa –</a:t>
                      </a:r>
                      <a:r>
                        <a:rPr lang="en-US" sz="1800" b="0" i="0" u="none" strike="noStrike" baseline="0" dirty="0" smtClean="0">
                          <a:solidFill>
                            <a:srgbClr val="000000"/>
                          </a:solidFill>
                          <a:effectLst/>
                          <a:latin typeface="+mn-lt"/>
                        </a:rPr>
                        <a:t> s</a:t>
                      </a:r>
                      <a:r>
                        <a:rPr lang="en-US" sz="1800" b="0" i="0" u="none" strike="noStrike" dirty="0" smtClean="0">
                          <a:solidFill>
                            <a:srgbClr val="000000"/>
                          </a:solidFill>
                          <a:effectLst/>
                          <a:latin typeface="+mn-lt"/>
                        </a:rPr>
                        <a:t>ystem</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is-IS" sz="1800" b="0" i="0" u="none" strike="noStrike" dirty="0" smtClean="0">
                          <a:solidFill>
                            <a:schemeClr val="tx1"/>
                          </a:solidFill>
                          <a:effectLst/>
                          <a:latin typeface="+mn-lt"/>
                        </a:rPr>
                        <a:t>1</a:t>
                      </a:r>
                      <a:endParaRPr lang="is-IS" sz="1800" b="0"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50</a:t>
                      </a:r>
                      <a:endParaRPr lang="en-US" dirty="0"/>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21 Q2</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Q1</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discussed (FR)</a:t>
                      </a:r>
                    </a:p>
                  </a:txBody>
                  <a:tcPr marL="12700" marR="12700" marT="12700" marB="0" anchor="ctr"/>
                </a:tc>
              </a:tr>
              <a:tr h="311759">
                <a:tc>
                  <a:txBody>
                    <a:bodyPr/>
                    <a:lstStyle/>
                    <a:p>
                      <a:pPr algn="l" fontAlgn="b">
                        <a:lnSpc>
                          <a:spcPct val="80000"/>
                        </a:lnSpc>
                      </a:pPr>
                      <a:r>
                        <a:rPr lang="en-US" sz="1800" b="0" i="0" u="none" strike="noStrike" dirty="0">
                          <a:solidFill>
                            <a:srgbClr val="000000"/>
                          </a:solidFill>
                          <a:effectLst/>
                          <a:latin typeface="+mn-lt"/>
                        </a:rPr>
                        <a:t>stress/strain rig (generic)</a:t>
                      </a:r>
                    </a:p>
                  </a:txBody>
                  <a:tcPr marL="12700" marR="12700" marT="12700" marB="0" anchor="ctr"/>
                </a:tc>
                <a:tc>
                  <a:txBody>
                    <a:bodyPr/>
                    <a:lstStyle/>
                    <a:p>
                      <a:pPr algn="r" fontAlgn="b">
                        <a:lnSpc>
                          <a:spcPct val="80000"/>
                        </a:lnSpc>
                      </a:pPr>
                      <a:r>
                        <a:rPr lang="en-US" sz="1800" b="0" i="0" u="none" strike="noStrike" dirty="0">
                          <a:solidFill>
                            <a:schemeClr val="tx1"/>
                          </a:solidFill>
                          <a:effectLst/>
                          <a:latin typeface="+mn-lt"/>
                        </a:rPr>
                        <a:t>1</a:t>
                      </a:r>
                    </a:p>
                  </a:txBody>
                  <a:tcPr marL="12700" marR="12700" marT="12700" marB="0" anchor="ctr"/>
                </a:tc>
                <a:tc>
                  <a:txBody>
                    <a:bodyPr/>
                    <a:lstStyle/>
                    <a:p>
                      <a:pPr algn="r">
                        <a:lnSpc>
                          <a:spcPct val="80000"/>
                        </a:lnSpc>
                      </a:pPr>
                      <a:r>
                        <a:rPr lang="en-US" dirty="0" smtClean="0"/>
                        <a:t>50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23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not identified</a:t>
                      </a:r>
                      <a:endParaRPr lang="en-US" sz="1800" b="0" i="0" u="none" strike="noStrike" dirty="0">
                        <a:solidFill>
                          <a:srgbClr val="000000"/>
                        </a:solidFill>
                        <a:effectLst/>
                        <a:latin typeface="+mn-lt"/>
                      </a:endParaRPr>
                    </a:p>
                  </a:txBody>
                  <a:tcPr marL="12700" marR="12700" marT="12700" marB="0" anchor="ctr"/>
                </a:tc>
              </a:tr>
              <a:tr h="311759">
                <a:tc>
                  <a:txBody>
                    <a:bodyPr/>
                    <a:lstStyle/>
                    <a:p>
                      <a:pPr algn="l" fontAlgn="b">
                        <a:lnSpc>
                          <a:spcPct val="80000"/>
                        </a:lnSpc>
                      </a:pPr>
                      <a:r>
                        <a:rPr lang="en-US" sz="1800" b="0" i="0" u="none" strike="noStrike" dirty="0">
                          <a:solidFill>
                            <a:srgbClr val="000000"/>
                          </a:solidFill>
                          <a:effectLst/>
                          <a:latin typeface="+mn-lt"/>
                        </a:rPr>
                        <a:t>Raman system</a:t>
                      </a:r>
                    </a:p>
                  </a:txBody>
                  <a:tcPr marL="12700" marR="12700" marT="12700" marB="0" anchor="ctr"/>
                </a:tc>
                <a:tc>
                  <a:txBody>
                    <a:bodyPr/>
                    <a:lstStyle/>
                    <a:p>
                      <a:pPr algn="r" fontAlgn="b">
                        <a:lnSpc>
                          <a:spcPct val="80000"/>
                        </a:lnSpc>
                      </a:pPr>
                      <a:r>
                        <a:rPr lang="en-US" sz="1800" b="0" i="0" u="none" strike="noStrike" dirty="0">
                          <a:solidFill>
                            <a:schemeClr val="tx1"/>
                          </a:solidFill>
                          <a:effectLst/>
                          <a:latin typeface="+mn-lt"/>
                        </a:rPr>
                        <a:t>1</a:t>
                      </a:r>
                    </a:p>
                  </a:txBody>
                  <a:tcPr marL="12700" marR="12700" marT="12700" marB="0" anchor="ctr"/>
                </a:tc>
                <a:tc>
                  <a:txBody>
                    <a:bodyPr/>
                    <a:lstStyle/>
                    <a:p>
                      <a:pPr algn="r">
                        <a:lnSpc>
                          <a:spcPct val="80000"/>
                        </a:lnSpc>
                      </a:pPr>
                      <a:r>
                        <a:rPr lang="en-US" dirty="0" smtClean="0"/>
                        <a:t>50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22 Q3</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19 Q3</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not identified</a:t>
                      </a:r>
                      <a:endParaRPr lang="en-US" sz="1800" b="0" i="0" u="none" strike="noStrike" dirty="0">
                        <a:solidFill>
                          <a:srgbClr val="000000"/>
                        </a:solidFill>
                        <a:effectLst/>
                        <a:latin typeface="+mn-lt"/>
                      </a:endParaRPr>
                    </a:p>
                  </a:txBody>
                  <a:tcPr marL="12700" marR="12700" marT="12700" marB="0" anchor="ctr"/>
                </a:tc>
              </a:tr>
              <a:tr h="311759">
                <a:tc>
                  <a:txBody>
                    <a:bodyPr/>
                    <a:lstStyle/>
                    <a:p>
                      <a:pPr algn="l" fontAlgn="b">
                        <a:lnSpc>
                          <a:spcPct val="80000"/>
                        </a:lnSpc>
                      </a:pPr>
                      <a:r>
                        <a:rPr lang="en-US" sz="1800" b="0" i="0" u="none" strike="noStrike" dirty="0">
                          <a:solidFill>
                            <a:srgbClr val="000000"/>
                          </a:solidFill>
                          <a:effectLst/>
                          <a:latin typeface="+mn-lt"/>
                        </a:rPr>
                        <a:t>Portable laser </a:t>
                      </a:r>
                      <a:r>
                        <a:rPr lang="en-US" sz="1800" b="0" i="0" u="none" strike="noStrike" dirty="0" smtClean="0">
                          <a:solidFill>
                            <a:srgbClr val="000000"/>
                          </a:solidFill>
                          <a:effectLst/>
                          <a:latin typeface="+mn-lt"/>
                        </a:rPr>
                        <a:t>heating</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chemeClr val="tx1"/>
                          </a:solidFill>
                          <a:effectLst/>
                          <a:latin typeface="+mn-lt"/>
                        </a:rPr>
                        <a:t>1</a:t>
                      </a:r>
                      <a:endParaRPr lang="en-US" sz="1800" b="0"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100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23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not identified</a:t>
                      </a:r>
                      <a:endParaRPr lang="en-US" sz="1800" b="0" i="0" u="none" strike="noStrike" dirty="0">
                        <a:solidFill>
                          <a:srgbClr val="000000"/>
                        </a:solidFill>
                        <a:effectLst/>
                        <a:latin typeface="+mn-lt"/>
                      </a:endParaRPr>
                    </a:p>
                  </a:txBody>
                  <a:tcPr marL="12700" marR="12700" marT="12700" marB="0" anchor="ctr"/>
                </a:tc>
              </a:tr>
              <a:tr h="311759">
                <a:tc>
                  <a:txBody>
                    <a:bodyPr/>
                    <a:lstStyle/>
                    <a:p>
                      <a:pPr algn="l" fontAlgn="b">
                        <a:lnSpc>
                          <a:spcPct val="80000"/>
                        </a:lnSpc>
                      </a:pPr>
                      <a:r>
                        <a:rPr lang="en-US" sz="1800" b="0" i="0" u="none" strike="noStrike" dirty="0">
                          <a:solidFill>
                            <a:srgbClr val="000000"/>
                          </a:solidFill>
                          <a:effectLst/>
                          <a:latin typeface="+mn-lt"/>
                        </a:rPr>
                        <a:t>Corrosive gas manifold</a:t>
                      </a:r>
                    </a:p>
                  </a:txBody>
                  <a:tcPr marL="12700" marR="12700" marT="12700" marB="0" anchor="ctr"/>
                </a:tc>
                <a:tc>
                  <a:txBody>
                    <a:bodyPr/>
                    <a:lstStyle/>
                    <a:p>
                      <a:pPr algn="r" fontAlgn="b">
                        <a:lnSpc>
                          <a:spcPct val="80000"/>
                        </a:lnSpc>
                      </a:pPr>
                      <a:r>
                        <a:rPr lang="en-US" sz="1800" b="0" i="0" u="none" strike="noStrike" dirty="0" smtClean="0">
                          <a:solidFill>
                            <a:schemeClr val="tx1"/>
                          </a:solidFill>
                          <a:effectLst/>
                          <a:latin typeface="+mn-lt"/>
                        </a:rPr>
                        <a:t>1</a:t>
                      </a:r>
                      <a:endParaRPr lang="en-US" sz="1800" b="0"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15</a:t>
                      </a:r>
                      <a:endParaRPr lang="en-US" dirty="0"/>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23 Q4</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21 Q4</a:t>
                      </a: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not identified</a:t>
                      </a:r>
                      <a:endParaRPr lang="en-US" sz="1800" b="0" i="0" u="none" strike="noStrike" dirty="0">
                        <a:solidFill>
                          <a:srgbClr val="000000"/>
                        </a:solidFill>
                        <a:effectLst/>
                        <a:latin typeface="+mn-lt"/>
                      </a:endParaRPr>
                    </a:p>
                  </a:txBody>
                  <a:tcPr marL="12700" marR="12700" marT="12700" marB="0" anchor="ctr"/>
                </a:tc>
              </a:tr>
              <a:tr h="311759">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Cryostats</a:t>
                      </a:r>
                    </a:p>
                  </a:txBody>
                  <a:tcPr marL="12700" marR="12700" marT="12700" marB="0" anchor="ctr"/>
                </a:tc>
                <a:tc>
                  <a:txBody>
                    <a:bodyPr/>
                    <a:lstStyle/>
                    <a:p>
                      <a:pPr algn="r" fontAlgn="b">
                        <a:lnSpc>
                          <a:spcPct val="80000"/>
                        </a:lnSpc>
                      </a:pPr>
                      <a:r>
                        <a:rPr lang="is-IS" sz="1800" b="0" i="0" u="none" strike="noStrike" dirty="0" smtClean="0">
                          <a:solidFill>
                            <a:schemeClr val="tx1"/>
                          </a:solidFill>
                          <a:effectLst/>
                          <a:latin typeface="+mn-lt"/>
                        </a:rPr>
                        <a:t>1</a:t>
                      </a:r>
                      <a:endParaRPr lang="is-IS" sz="1800" b="0"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220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23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discussed (FR)</a:t>
                      </a:r>
                      <a:endParaRPr lang="en-US" sz="1800" b="0" i="0" u="none" strike="noStrike" dirty="0">
                        <a:solidFill>
                          <a:srgbClr val="000000"/>
                        </a:solidFill>
                        <a:effectLst/>
                        <a:latin typeface="+mn-lt"/>
                      </a:endParaRPr>
                    </a:p>
                  </a:txBody>
                  <a:tcPr marL="12700" marR="12700" marT="12700" marB="0" anchor="ctr"/>
                </a:tc>
              </a:tr>
              <a:tr h="311759">
                <a:tc>
                  <a:txBody>
                    <a:bodyPr/>
                    <a:lstStyle/>
                    <a:p>
                      <a:pPr algn="l" fontAlgn="b">
                        <a:lnSpc>
                          <a:spcPct val="80000"/>
                        </a:lnSpc>
                      </a:pPr>
                      <a:r>
                        <a:rPr lang="en-US" sz="1800" b="0" i="0" u="none" strike="noStrike" dirty="0" smtClean="0">
                          <a:solidFill>
                            <a:srgbClr val="000000"/>
                          </a:solidFill>
                          <a:effectLst/>
                          <a:latin typeface="+mn-lt"/>
                        </a:rPr>
                        <a:t>Stress strain rig (high load)</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chemeClr val="tx1"/>
                          </a:solidFill>
                          <a:effectLst/>
                          <a:latin typeface="+mn-lt"/>
                        </a:rPr>
                        <a:t>1</a:t>
                      </a:r>
                      <a:endParaRPr lang="en-US" sz="1800" b="0"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300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18 Q3</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‘agreed’ (DE CZ)</a:t>
                      </a:r>
                      <a:endParaRPr lang="en-US" sz="1800" b="0" i="0" u="none" strike="noStrike" dirty="0">
                        <a:solidFill>
                          <a:srgbClr val="000000"/>
                        </a:solidFill>
                        <a:effectLst/>
                        <a:latin typeface="+mn-lt"/>
                      </a:endParaRPr>
                    </a:p>
                  </a:txBody>
                  <a:tcPr marL="12700" marR="12700" marT="12700" marB="0" anchor="ctr"/>
                </a:tc>
              </a:tr>
              <a:tr h="311759">
                <a:tc>
                  <a:txBody>
                    <a:bodyPr/>
                    <a:lstStyle/>
                    <a:p>
                      <a:pPr algn="l" fontAlgn="b">
                        <a:lnSpc>
                          <a:spcPct val="80000"/>
                        </a:lnSpc>
                      </a:pPr>
                      <a:r>
                        <a:rPr lang="en-US" sz="1800" b="0" i="0" u="none" strike="noStrike" dirty="0" smtClean="0">
                          <a:solidFill>
                            <a:srgbClr val="000000"/>
                          </a:solidFill>
                          <a:effectLst/>
                          <a:latin typeface="+mn-lt"/>
                        </a:rPr>
                        <a:t>Dilatation</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chemeClr val="tx1"/>
                          </a:solidFill>
                          <a:effectLst/>
                          <a:latin typeface="+mn-lt"/>
                        </a:rPr>
                        <a:t>1</a:t>
                      </a:r>
                      <a:endParaRPr lang="en-US" sz="1800" b="0"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400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22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19 Q3</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‘agreed’ (DE)</a:t>
                      </a:r>
                      <a:endParaRPr lang="en-US" sz="1800" b="0" i="0" u="none" strike="noStrike" dirty="0">
                        <a:solidFill>
                          <a:srgbClr val="000000"/>
                        </a:solidFill>
                        <a:effectLst/>
                        <a:latin typeface="+mn-lt"/>
                      </a:endParaRPr>
                    </a:p>
                  </a:txBody>
                  <a:tcPr marL="12700" marR="12700" marT="12700" marB="0" anchor="ctr"/>
                </a:tc>
              </a:tr>
              <a:tr h="311759">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Welding</a:t>
                      </a:r>
                      <a:endParaRPr lang="en-US" sz="1800" b="0" i="1" u="none" strike="noStrike" dirty="0" smtClean="0">
                        <a:solidFill>
                          <a:srgbClr val="000000"/>
                        </a:solidFill>
                        <a:effectLst/>
                        <a:latin typeface="+mn-lt"/>
                      </a:endParaRPr>
                    </a:p>
                  </a:txBody>
                  <a:tcPr marL="12700" marR="12700" marT="12700" marB="0" anchor="ctr"/>
                </a:tc>
                <a:tc>
                  <a:txBody>
                    <a:bodyPr/>
                    <a:lstStyle/>
                    <a:p>
                      <a:pPr algn="r" fontAlgn="b">
                        <a:lnSpc>
                          <a:spcPct val="80000"/>
                        </a:lnSpc>
                      </a:pPr>
                      <a:r>
                        <a:rPr lang="is-IS" sz="1800" b="0" i="0" u="none" strike="noStrike" dirty="0" smtClean="0">
                          <a:solidFill>
                            <a:schemeClr val="tx1"/>
                          </a:solidFill>
                          <a:effectLst/>
                          <a:latin typeface="+mn-lt"/>
                        </a:rPr>
                        <a:t>1</a:t>
                      </a:r>
                      <a:endParaRPr lang="is-IS" sz="1800" b="0"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200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EXTERN</a:t>
                      </a:r>
                      <a:endParaRPr lang="en-US" sz="1800" b="0" i="0" u="none" strike="noStrike" dirty="0">
                        <a:solidFill>
                          <a:srgbClr val="000000"/>
                        </a:solidFill>
                        <a:effectLst/>
                        <a:latin typeface="+mn-lt"/>
                      </a:endParaRPr>
                    </a:p>
                  </a:txBody>
                  <a:tcPr marL="12700" marR="12700" marT="12700" marB="0" anchor="ctr"/>
                </a:tc>
              </a:tr>
              <a:tr h="311759">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1" u="none" strike="noStrike" dirty="0" smtClean="0">
                          <a:solidFill>
                            <a:srgbClr val="000000"/>
                          </a:solidFill>
                          <a:effectLst/>
                          <a:latin typeface="+mn-lt"/>
                        </a:rPr>
                        <a:t>PREMP general</a:t>
                      </a:r>
                      <a:r>
                        <a:rPr lang="en-US" sz="1800" b="0" i="1" u="none" strike="noStrike" baseline="0" dirty="0" smtClean="0">
                          <a:solidFill>
                            <a:srgbClr val="000000"/>
                          </a:solidFill>
                          <a:effectLst/>
                          <a:latin typeface="+mn-lt"/>
                        </a:rPr>
                        <a:t> workshop / lab equip</a:t>
                      </a:r>
                      <a:endParaRPr lang="en-US" sz="1800" b="0" i="1" u="none" strike="noStrike" dirty="0" smtClean="0">
                        <a:solidFill>
                          <a:srgbClr val="000000"/>
                        </a:solidFill>
                        <a:effectLst/>
                        <a:latin typeface="+mn-lt"/>
                      </a:endParaRPr>
                    </a:p>
                  </a:txBody>
                  <a:tcPr marL="12700" marR="12700" marT="12700" marB="0" anchor="ctr"/>
                </a:tc>
                <a:tc>
                  <a:txBody>
                    <a:bodyPr/>
                    <a:lstStyle/>
                    <a:p>
                      <a:pPr algn="r" fontAlgn="b">
                        <a:lnSpc>
                          <a:spcPct val="80000"/>
                        </a:lnSpc>
                      </a:pPr>
                      <a:r>
                        <a:rPr lang="is-IS" sz="1800" b="0" i="1" u="none" strike="noStrike" dirty="0" smtClean="0">
                          <a:solidFill>
                            <a:schemeClr val="tx1"/>
                          </a:solidFill>
                          <a:effectLst/>
                          <a:latin typeface="+mn-lt"/>
                        </a:rPr>
                        <a:t>IN</a:t>
                      </a:r>
                      <a:endParaRPr lang="is-IS" sz="1800" b="0" i="1" u="none" strike="noStrike" dirty="0">
                        <a:solidFill>
                          <a:schemeClr val="tx1"/>
                        </a:solidFill>
                        <a:effectLst/>
                        <a:latin typeface="+mn-lt"/>
                      </a:endParaRPr>
                    </a:p>
                  </a:txBody>
                  <a:tcPr marL="12700" marR="12700" marT="12700" marB="0" anchor="ctr"/>
                </a:tc>
                <a:tc>
                  <a:txBody>
                    <a:bodyPr/>
                    <a:lstStyle/>
                    <a:p>
                      <a:pPr algn="r">
                        <a:lnSpc>
                          <a:spcPct val="80000"/>
                        </a:lnSpc>
                      </a:pPr>
                      <a:r>
                        <a:rPr lang="en-US" i="1" dirty="0" smtClean="0"/>
                        <a:t>330</a:t>
                      </a:r>
                      <a:endParaRPr lang="en-US" i="1" dirty="0"/>
                    </a:p>
                  </a:txBody>
                  <a:tcPr marL="12700" marR="12700" marT="12700" marB="0" anchor="ctr"/>
                </a:tc>
                <a:tc>
                  <a:txBody>
                    <a:bodyPr/>
                    <a:lstStyle/>
                    <a:p>
                      <a:pPr algn="r" fontAlgn="b">
                        <a:lnSpc>
                          <a:spcPct val="80000"/>
                        </a:lnSpc>
                      </a:pPr>
                      <a:endParaRPr lang="en-US" sz="1800" b="0" i="1"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1" u="none" strike="noStrike" dirty="0" smtClean="0">
                          <a:solidFill>
                            <a:srgbClr val="000000"/>
                          </a:solidFill>
                          <a:effectLst/>
                          <a:latin typeface="+mn-lt"/>
                        </a:rPr>
                        <a:t>18 Q1</a:t>
                      </a:r>
                      <a:endParaRPr lang="en-US" sz="1800" b="0" i="1"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1" u="none" strike="noStrike" dirty="0" smtClean="0">
                          <a:solidFill>
                            <a:srgbClr val="000000"/>
                          </a:solidFill>
                          <a:effectLst/>
                          <a:latin typeface="+mn-lt"/>
                        </a:rPr>
                        <a:t>discussed (FR)</a:t>
                      </a:r>
                      <a:endParaRPr lang="en-US" sz="1800" b="0" i="1" u="none" strike="noStrike" dirty="0">
                        <a:solidFill>
                          <a:srgbClr val="000000"/>
                        </a:solidFill>
                        <a:effectLst/>
                        <a:latin typeface="+mn-lt"/>
                      </a:endParaRPr>
                    </a:p>
                  </a:txBody>
                  <a:tcPr marL="12700" marR="12700" marT="12700" marB="0" anchor="ctr"/>
                </a:tc>
              </a:tr>
              <a:tr h="311759">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1" u="none" strike="noStrike" dirty="0" smtClean="0">
                          <a:solidFill>
                            <a:srgbClr val="000000"/>
                          </a:solidFill>
                          <a:effectLst/>
                          <a:latin typeface="+mn-lt"/>
                        </a:rPr>
                        <a:t>bunker</a:t>
                      </a:r>
                    </a:p>
                  </a:txBody>
                  <a:tcPr marL="12700" marR="12700" marT="12700" marB="0" anchor="ctr"/>
                </a:tc>
                <a:tc>
                  <a:txBody>
                    <a:bodyPr/>
                    <a:lstStyle/>
                    <a:p>
                      <a:pPr algn="r" fontAlgn="b">
                        <a:lnSpc>
                          <a:spcPct val="80000"/>
                        </a:lnSpc>
                      </a:pPr>
                      <a:r>
                        <a:rPr lang="is-IS" sz="1800" b="0" i="1" u="none" strike="noStrike" dirty="0" smtClean="0">
                          <a:solidFill>
                            <a:schemeClr val="tx1"/>
                          </a:solidFill>
                          <a:effectLst/>
                          <a:latin typeface="+mn-lt"/>
                        </a:rPr>
                        <a:t>IN</a:t>
                      </a:r>
                      <a:endParaRPr lang="is-IS" sz="1800" b="0" i="1" u="none" strike="noStrike" dirty="0">
                        <a:solidFill>
                          <a:schemeClr val="tx1"/>
                        </a:solidFill>
                        <a:effectLst/>
                        <a:latin typeface="+mn-lt"/>
                      </a:endParaRPr>
                    </a:p>
                  </a:txBody>
                  <a:tcPr marL="12700" marR="12700" marT="12700" marB="0" anchor="ctr"/>
                </a:tc>
                <a:tc>
                  <a:txBody>
                    <a:bodyPr/>
                    <a:lstStyle/>
                    <a:p>
                      <a:pPr algn="r">
                        <a:lnSpc>
                          <a:spcPct val="80000"/>
                        </a:lnSpc>
                      </a:pPr>
                      <a:r>
                        <a:rPr lang="en-US" i="1" dirty="0" smtClean="0"/>
                        <a:t>295</a:t>
                      </a:r>
                      <a:endParaRPr lang="en-US" i="1" dirty="0"/>
                    </a:p>
                  </a:txBody>
                  <a:tcPr marL="12700" marR="12700" marT="12700" marB="0" anchor="ctr"/>
                </a:tc>
                <a:tc>
                  <a:txBody>
                    <a:bodyPr/>
                    <a:lstStyle/>
                    <a:p>
                      <a:pPr algn="r" fontAlgn="b">
                        <a:lnSpc>
                          <a:spcPct val="80000"/>
                        </a:lnSpc>
                      </a:pPr>
                      <a:endParaRPr lang="en-US" sz="1800" b="0" i="1"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1" u="none" strike="noStrike" dirty="0" smtClean="0">
                          <a:solidFill>
                            <a:srgbClr val="000000"/>
                          </a:solidFill>
                          <a:effectLst/>
                          <a:latin typeface="+mn-lt"/>
                        </a:rPr>
                        <a:t>18 Q1</a:t>
                      </a:r>
                      <a:endParaRPr lang="en-US" sz="1800" b="0" i="1"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1" u="none" strike="noStrike" dirty="0" smtClean="0">
                          <a:solidFill>
                            <a:srgbClr val="000000"/>
                          </a:solidFill>
                          <a:effectLst/>
                          <a:latin typeface="+mn-lt"/>
                        </a:rPr>
                        <a:t>discussed </a:t>
                      </a:r>
                      <a:r>
                        <a:rPr lang="en-US" sz="1800" b="0" i="1" u="none" strike="noStrike" baseline="0" dirty="0" smtClean="0">
                          <a:solidFill>
                            <a:srgbClr val="000000"/>
                          </a:solidFill>
                          <a:effectLst/>
                          <a:latin typeface="+mn-lt"/>
                        </a:rPr>
                        <a:t>(FR)</a:t>
                      </a:r>
                      <a:endParaRPr lang="en-US" sz="1800" b="0" i="1" u="none" strike="noStrike" dirty="0">
                        <a:solidFill>
                          <a:srgbClr val="000000"/>
                        </a:solidFill>
                        <a:effectLst/>
                        <a:latin typeface="+mn-lt"/>
                      </a:endParaRPr>
                    </a:p>
                  </a:txBody>
                  <a:tcPr marL="12700" marR="12700" marT="12700" marB="0" anchor="ctr"/>
                </a:tc>
              </a:tr>
              <a:tr h="311759">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1" u="none" strike="noStrike" dirty="0" smtClean="0">
                          <a:solidFill>
                            <a:srgbClr val="000000"/>
                          </a:solidFill>
                          <a:effectLst/>
                          <a:latin typeface="+mn-lt"/>
                        </a:rPr>
                        <a:t>DAC Gas loading</a:t>
                      </a:r>
                    </a:p>
                  </a:txBody>
                  <a:tcPr marL="12700" marR="12700" marT="12700" marB="0" anchor="ctr"/>
                </a:tc>
                <a:tc>
                  <a:txBody>
                    <a:bodyPr/>
                    <a:lstStyle/>
                    <a:p>
                      <a:pPr algn="r" fontAlgn="b">
                        <a:lnSpc>
                          <a:spcPct val="80000"/>
                        </a:lnSpc>
                      </a:pPr>
                      <a:r>
                        <a:rPr lang="is-IS" sz="1800" b="0" i="1" u="none" strike="noStrike" dirty="0" smtClean="0">
                          <a:solidFill>
                            <a:schemeClr val="tx1"/>
                          </a:solidFill>
                          <a:effectLst/>
                          <a:latin typeface="+mn-lt"/>
                        </a:rPr>
                        <a:t>IN</a:t>
                      </a:r>
                      <a:endParaRPr lang="is-IS" sz="1800" b="0" i="1" u="none" strike="noStrike" dirty="0">
                        <a:solidFill>
                          <a:schemeClr val="tx1"/>
                        </a:solidFill>
                        <a:effectLst/>
                        <a:latin typeface="+mn-lt"/>
                      </a:endParaRPr>
                    </a:p>
                  </a:txBody>
                  <a:tcPr marL="12700" marR="12700" marT="12700" marB="0" anchor="ctr"/>
                </a:tc>
                <a:tc>
                  <a:txBody>
                    <a:bodyPr/>
                    <a:lstStyle/>
                    <a:p>
                      <a:pPr algn="r">
                        <a:lnSpc>
                          <a:spcPct val="80000"/>
                        </a:lnSpc>
                      </a:pPr>
                      <a:r>
                        <a:rPr lang="en-US" i="1" dirty="0" smtClean="0"/>
                        <a:t>145</a:t>
                      </a:r>
                      <a:endParaRPr lang="en-US" i="1" dirty="0"/>
                    </a:p>
                  </a:txBody>
                  <a:tcPr marL="12700" marR="12700" marT="12700" marB="0" anchor="ctr"/>
                </a:tc>
                <a:tc>
                  <a:txBody>
                    <a:bodyPr/>
                    <a:lstStyle/>
                    <a:p>
                      <a:pPr algn="r" fontAlgn="b">
                        <a:lnSpc>
                          <a:spcPct val="80000"/>
                        </a:lnSpc>
                      </a:pPr>
                      <a:endParaRPr lang="en-US" sz="1800" b="0" i="1"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1" u="none" strike="noStrike" dirty="0" smtClean="0">
                          <a:solidFill>
                            <a:srgbClr val="000000"/>
                          </a:solidFill>
                          <a:effectLst/>
                          <a:latin typeface="+mn-lt"/>
                        </a:rPr>
                        <a:t>18 Q3</a:t>
                      </a:r>
                      <a:endParaRPr lang="en-US" sz="1800" b="0" i="1"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1" u="none" strike="noStrike" dirty="0" smtClean="0">
                          <a:solidFill>
                            <a:srgbClr val="000000"/>
                          </a:solidFill>
                          <a:effectLst/>
                          <a:latin typeface="+mn-lt"/>
                        </a:rPr>
                        <a:t>discussed (FR)</a:t>
                      </a:r>
                      <a:endParaRPr lang="en-US" sz="1800" b="0" i="1" u="none" strike="noStrike" dirty="0">
                        <a:solidFill>
                          <a:srgbClr val="000000"/>
                        </a:solidFill>
                        <a:effectLst/>
                        <a:latin typeface="+mn-lt"/>
                      </a:endParaRPr>
                    </a:p>
                  </a:txBody>
                  <a:tcPr marL="12700" marR="12700" marT="12700" marB="0" anchor="ctr"/>
                </a:tc>
              </a:tr>
              <a:tr h="311759">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1" u="none" strike="noStrike" dirty="0" smtClean="0">
                          <a:solidFill>
                            <a:srgbClr val="000000"/>
                          </a:solidFill>
                          <a:effectLst/>
                          <a:latin typeface="+mn-lt"/>
                        </a:rPr>
                        <a:t>PREMP DAC</a:t>
                      </a:r>
                      <a:r>
                        <a:rPr lang="en-US" sz="1800" b="0" i="1" u="none" strike="noStrike" baseline="0" dirty="0" smtClean="0">
                          <a:solidFill>
                            <a:srgbClr val="000000"/>
                          </a:solidFill>
                          <a:effectLst/>
                          <a:latin typeface="+mn-lt"/>
                        </a:rPr>
                        <a:t> workshop / lab equipment</a:t>
                      </a:r>
                      <a:endParaRPr lang="en-US" sz="1800" b="0" i="1" u="none" strike="noStrike" dirty="0" smtClean="0">
                        <a:solidFill>
                          <a:srgbClr val="000000"/>
                        </a:solidFill>
                        <a:effectLst/>
                        <a:latin typeface="+mn-lt"/>
                      </a:endParaRPr>
                    </a:p>
                  </a:txBody>
                  <a:tcPr marL="12700" marR="12700" marT="12700" marB="0" anchor="ctr"/>
                </a:tc>
                <a:tc>
                  <a:txBody>
                    <a:bodyPr/>
                    <a:lstStyle/>
                    <a:p>
                      <a:pPr algn="r" fontAlgn="b">
                        <a:lnSpc>
                          <a:spcPct val="80000"/>
                        </a:lnSpc>
                      </a:pPr>
                      <a:r>
                        <a:rPr lang="is-IS" sz="1800" b="0" i="1" u="none" strike="noStrike" dirty="0" smtClean="0">
                          <a:solidFill>
                            <a:schemeClr val="tx1"/>
                          </a:solidFill>
                          <a:effectLst/>
                          <a:latin typeface="+mn-lt"/>
                        </a:rPr>
                        <a:t>IN</a:t>
                      </a:r>
                      <a:endParaRPr lang="is-IS" sz="1800" b="0" i="1" u="none" strike="noStrike" dirty="0">
                        <a:solidFill>
                          <a:schemeClr val="tx1"/>
                        </a:solidFill>
                        <a:effectLst/>
                        <a:latin typeface="+mn-lt"/>
                      </a:endParaRPr>
                    </a:p>
                  </a:txBody>
                  <a:tcPr marL="12700" marR="12700" marT="12700" marB="0" anchor="ctr"/>
                </a:tc>
                <a:tc>
                  <a:txBody>
                    <a:bodyPr/>
                    <a:lstStyle/>
                    <a:p>
                      <a:pPr algn="r">
                        <a:lnSpc>
                          <a:spcPct val="80000"/>
                        </a:lnSpc>
                      </a:pPr>
                      <a:r>
                        <a:rPr lang="en-US" i="1" dirty="0" smtClean="0"/>
                        <a:t>140</a:t>
                      </a:r>
                    </a:p>
                  </a:txBody>
                  <a:tcPr marL="12700" marR="12700" marT="12700" marB="0" anchor="ctr"/>
                </a:tc>
                <a:tc>
                  <a:txBody>
                    <a:bodyPr/>
                    <a:lstStyle/>
                    <a:p>
                      <a:pPr algn="r" fontAlgn="b">
                        <a:lnSpc>
                          <a:spcPct val="80000"/>
                        </a:lnSpc>
                      </a:pPr>
                      <a:endParaRPr lang="en-US" sz="1800" b="0" i="1"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1" u="none" strike="noStrike" dirty="0" smtClean="0">
                          <a:solidFill>
                            <a:srgbClr val="000000"/>
                          </a:solidFill>
                          <a:effectLst/>
                          <a:latin typeface="+mn-lt"/>
                        </a:rPr>
                        <a:t>started</a:t>
                      </a:r>
                      <a:endParaRPr lang="en-US" sz="1800" b="0" i="1"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1" u="none" strike="noStrike" dirty="0" smtClean="0">
                          <a:solidFill>
                            <a:srgbClr val="000000"/>
                          </a:solidFill>
                          <a:effectLst/>
                          <a:latin typeface="+mn-lt"/>
                        </a:rPr>
                        <a:t>collaboration</a:t>
                      </a:r>
                      <a:endParaRPr lang="en-US" sz="1800" b="0" i="1" u="none" strike="noStrike" dirty="0">
                        <a:solidFill>
                          <a:srgbClr val="000000"/>
                        </a:solidFill>
                        <a:effectLst/>
                        <a:latin typeface="+mn-lt"/>
                      </a:endParaRPr>
                    </a:p>
                  </a:txBody>
                  <a:tcPr marL="12700" marR="12700" marT="12700" marB="0" anchor="ctr"/>
                </a:tc>
              </a:tr>
            </a:tbl>
          </a:graphicData>
        </a:graphic>
      </p:graphicFrame>
      <p:pic>
        <p:nvPicPr>
          <p:cNvPr id="3" name="Picture 2" descr="IMG_3071.JPG"/>
          <p:cNvPicPr>
            <a:picLocks noChangeAspect="1"/>
          </p:cNvPicPr>
          <p:nvPr/>
        </p:nvPicPr>
        <p:blipFill rotWithShape="1">
          <a:blip r:embed="rId2">
            <a:extLst>
              <a:ext uri="{28A0092B-C50C-407E-A947-70E740481C1C}">
                <a14:useLocalDpi xmlns:a14="http://schemas.microsoft.com/office/drawing/2010/main" val="0"/>
              </a:ext>
            </a:extLst>
          </a:blip>
          <a:srcRect l="26000" r="5604"/>
          <a:stretch/>
        </p:blipFill>
        <p:spPr>
          <a:xfrm>
            <a:off x="0" y="0"/>
            <a:ext cx="1316213" cy="1443283"/>
          </a:xfrm>
          <a:prstGeom prst="rect">
            <a:avLst/>
          </a:prstGeom>
        </p:spPr>
      </p:pic>
    </p:spTree>
    <p:extLst>
      <p:ext uri="{BB962C8B-B14F-4D97-AF65-F5344CB8AC3E}">
        <p14:creationId xmlns:p14="http://schemas.microsoft.com/office/powerpoint/2010/main" val="3688677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16213" y="153508"/>
            <a:ext cx="5916651" cy="1143000"/>
          </a:xfrm>
        </p:spPr>
        <p:txBody>
          <a:bodyPr>
            <a:normAutofit fontScale="90000"/>
          </a:bodyPr>
          <a:lstStyle/>
          <a:p>
            <a:r>
              <a:rPr lang="en-US" dirty="0" smtClean="0"/>
              <a:t>Pressure and Mechanical Processing –  Suite for 8 by 2023 incl. infrastructure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36</a:t>
            </a:fld>
            <a:endParaRPr lang="sv-SE" dirty="0">
              <a:solidFill>
                <a:prstClr val="black">
                  <a:tint val="75000"/>
                </a:prstClr>
              </a:solidFill>
              <a:latin typeface="Calibri"/>
            </a:endParaRPr>
          </a:p>
        </p:txBody>
      </p:sp>
      <p:graphicFrame>
        <p:nvGraphicFramePr>
          <p:cNvPr id="9" name="Content Placeholder 4"/>
          <p:cNvGraphicFramePr>
            <a:graphicFrameLocks/>
          </p:cNvGraphicFramePr>
          <p:nvPr>
            <p:extLst>
              <p:ext uri="{D42A27DB-BD31-4B8C-83A1-F6EECF244321}">
                <p14:modId xmlns:p14="http://schemas.microsoft.com/office/powerpoint/2010/main" val="3003976164"/>
              </p:ext>
            </p:extLst>
          </p:nvPr>
        </p:nvGraphicFramePr>
        <p:xfrm>
          <a:off x="46302" y="1477714"/>
          <a:ext cx="9065664" cy="5380286"/>
        </p:xfrm>
        <a:graphic>
          <a:graphicData uri="http://schemas.openxmlformats.org/drawingml/2006/table">
            <a:tbl>
              <a:tblPr firstRow="1" bandRow="1">
                <a:tableStyleId>{5C22544A-7EE6-4342-B048-85BDC9FD1C3A}</a:tableStyleId>
              </a:tblPr>
              <a:tblGrid>
                <a:gridCol w="3662475"/>
                <a:gridCol w="271682"/>
                <a:gridCol w="884547"/>
                <a:gridCol w="777137"/>
                <a:gridCol w="707638"/>
                <a:gridCol w="1617456"/>
                <a:gridCol w="1144729"/>
              </a:tblGrid>
              <a:tr h="392142">
                <a:tc>
                  <a:txBody>
                    <a:bodyPr/>
                    <a:lstStyle/>
                    <a:p>
                      <a:pPr algn="l" fontAlgn="b">
                        <a:lnSpc>
                          <a:spcPct val="80000"/>
                        </a:lnSpc>
                      </a:pPr>
                      <a:r>
                        <a:rPr lang="sk-SK" sz="1800" b="0" i="0" u="none" strike="noStrike" dirty="0">
                          <a:solidFill>
                            <a:srgbClr val="000000"/>
                          </a:solidFill>
                          <a:effectLst/>
                          <a:latin typeface="Calibri"/>
                        </a:rPr>
                        <a:t> </a:t>
                      </a:r>
                    </a:p>
                  </a:txBody>
                  <a:tcPr marL="12700" marR="12700" marT="12700" marB="0" anchor="ctr"/>
                </a:tc>
                <a:tc>
                  <a:txBody>
                    <a:bodyPr/>
                    <a:lstStyle/>
                    <a:p>
                      <a:pPr>
                        <a:lnSpc>
                          <a:spcPct val="80000"/>
                        </a:lnSpc>
                      </a:pPr>
                      <a:r>
                        <a:rPr lang="en-US" sz="1800" dirty="0" smtClean="0">
                          <a:latin typeface="Calibri"/>
                          <a:cs typeface="Calibri"/>
                        </a:rPr>
                        <a:t>#</a:t>
                      </a:r>
                      <a:endParaRPr lang="en-US" sz="1800" dirty="0">
                        <a:latin typeface="Calibri"/>
                        <a:cs typeface="Calibri"/>
                      </a:endParaRPr>
                    </a:p>
                  </a:txBody>
                  <a:tcPr anchor="ctr"/>
                </a:tc>
                <a:tc>
                  <a:txBody>
                    <a:bodyPr/>
                    <a:lstStyle/>
                    <a:p>
                      <a:pPr>
                        <a:lnSpc>
                          <a:spcPct val="80000"/>
                        </a:lnSpc>
                      </a:pPr>
                      <a:r>
                        <a:rPr lang="en-US" sz="1800" baseline="0" dirty="0" smtClean="0">
                          <a:latin typeface="Calibri"/>
                          <a:cs typeface="Calibri"/>
                        </a:rPr>
                        <a:t>Cost k€</a:t>
                      </a:r>
                      <a:endParaRPr lang="en-US" sz="1800" dirty="0">
                        <a:solidFill>
                          <a:srgbClr val="FFFF00"/>
                        </a:solidFill>
                        <a:latin typeface="Calibri"/>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Ready</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Start</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In-kind partner</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rgbClr val="FFFF00"/>
                        </a:solidFill>
                        <a:latin typeface="+mn-lt"/>
                        <a:cs typeface="Calibri"/>
                      </a:endParaRPr>
                    </a:p>
                  </a:txBody>
                  <a:tcPr anchor="ctr"/>
                </a:tc>
              </a:tr>
              <a:tr h="311759">
                <a:tc>
                  <a:txBody>
                    <a:bodyPr/>
                    <a:lstStyle/>
                    <a:p>
                      <a:pPr algn="l" fontAlgn="b">
                        <a:lnSpc>
                          <a:spcPct val="80000"/>
                        </a:lnSpc>
                      </a:pPr>
                      <a:r>
                        <a:rPr lang="en-US" sz="1800" b="0" i="0" u="none" strike="noStrike" dirty="0" smtClean="0">
                          <a:solidFill>
                            <a:srgbClr val="000000"/>
                          </a:solidFill>
                          <a:effectLst/>
                          <a:latin typeface="+mn-lt"/>
                        </a:rPr>
                        <a:t>Diamond Anvil Cells (DAC) – system</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1" i="0" u="none" strike="noStrike" dirty="0">
                          <a:solidFill>
                            <a:schemeClr val="tx1"/>
                          </a:solidFill>
                          <a:effectLst/>
                          <a:latin typeface="+mn-lt"/>
                        </a:rPr>
                        <a:t>1</a:t>
                      </a:r>
                    </a:p>
                  </a:txBody>
                  <a:tcPr marL="12700" marR="12700" marT="12700" marB="0" anchor="ctr"/>
                </a:tc>
                <a:tc>
                  <a:txBody>
                    <a:bodyPr/>
                    <a:lstStyle/>
                    <a:p>
                      <a:pPr algn="r">
                        <a:lnSpc>
                          <a:spcPct val="80000"/>
                        </a:lnSpc>
                      </a:pPr>
                      <a:r>
                        <a:rPr lang="en-US" dirty="0" smtClean="0"/>
                        <a:t>150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collaboration</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0" i="0" u="none" strike="noStrike" dirty="0" smtClean="0">
                          <a:solidFill>
                            <a:srgbClr val="FFFFFF"/>
                          </a:solidFill>
                          <a:effectLst/>
                          <a:latin typeface="+mn-lt"/>
                        </a:rPr>
                        <a:t>0 x 0</a:t>
                      </a:r>
                      <a:endParaRPr lang="en-US" sz="1800" b="0" i="0" u="none" strike="noStrike" dirty="0">
                        <a:solidFill>
                          <a:srgbClr val="FFFFFF"/>
                        </a:solidFill>
                        <a:effectLst/>
                        <a:latin typeface="+mn-lt"/>
                      </a:endParaRPr>
                    </a:p>
                  </a:txBody>
                  <a:tcPr marL="12700" marR="12700" marT="12700" marB="0" anchor="ctr">
                    <a:solidFill>
                      <a:srgbClr val="0000FF"/>
                    </a:solidFill>
                  </a:tcPr>
                </a:tc>
              </a:tr>
              <a:tr h="311759">
                <a:tc>
                  <a:txBody>
                    <a:bodyPr/>
                    <a:lstStyle/>
                    <a:p>
                      <a:pPr algn="l" fontAlgn="b">
                        <a:lnSpc>
                          <a:spcPct val="80000"/>
                        </a:lnSpc>
                      </a:pPr>
                      <a:r>
                        <a:rPr lang="en-US" sz="1800" b="0" i="0" u="none" strike="noStrike" dirty="0">
                          <a:solidFill>
                            <a:srgbClr val="000000"/>
                          </a:solidFill>
                          <a:effectLst/>
                          <a:latin typeface="+mn-lt"/>
                        </a:rPr>
                        <a:t>Paris-</a:t>
                      </a:r>
                      <a:r>
                        <a:rPr lang="en-US" sz="1800" b="0" i="0" u="none" strike="noStrike" dirty="0" smtClean="0">
                          <a:solidFill>
                            <a:srgbClr val="000000"/>
                          </a:solidFill>
                          <a:effectLst/>
                          <a:latin typeface="+mn-lt"/>
                        </a:rPr>
                        <a:t>Edinburgh</a:t>
                      </a:r>
                      <a:r>
                        <a:rPr lang="en-US" sz="1800" b="0" i="0" u="none" strike="noStrike" baseline="0" dirty="0" smtClean="0">
                          <a:solidFill>
                            <a:srgbClr val="000000"/>
                          </a:solidFill>
                          <a:effectLst/>
                          <a:latin typeface="+mn-lt"/>
                        </a:rPr>
                        <a:t> Cells – system</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1" i="0" u="none" strike="noStrike" dirty="0" smtClean="0">
                          <a:solidFill>
                            <a:schemeClr val="tx1"/>
                          </a:solidFill>
                          <a:effectLst/>
                          <a:latin typeface="+mn-lt"/>
                        </a:rPr>
                        <a:t>1</a:t>
                      </a:r>
                      <a:endParaRPr lang="en-US" sz="1800" b="1"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245</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a:t>
                      </a:r>
                      <a:r>
                        <a:rPr lang="en-US" sz="1800" b="0" i="0" u="none" strike="noStrike" baseline="0" dirty="0" smtClean="0">
                          <a:solidFill>
                            <a:srgbClr val="000000"/>
                          </a:solidFill>
                          <a:effectLst/>
                          <a:latin typeface="+mn-lt"/>
                        </a:rPr>
                        <a:t> </a:t>
                      </a:r>
                      <a:r>
                        <a:rPr lang="en-US" sz="1800" b="0" i="0" u="none" strike="noStrike" dirty="0" smtClean="0">
                          <a:solidFill>
                            <a:srgbClr val="000000"/>
                          </a:solidFill>
                          <a:effectLst/>
                          <a:latin typeface="+mn-lt"/>
                        </a:rPr>
                        <a:t>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17 Q3</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discussed (FR)</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0" i="0" u="none" strike="noStrike" dirty="0" smtClean="0">
                          <a:solidFill>
                            <a:srgbClr val="FFFFFF"/>
                          </a:solidFill>
                          <a:effectLst/>
                          <a:latin typeface="+mn-lt"/>
                        </a:rPr>
                        <a:t>3 x 2</a:t>
                      </a:r>
                      <a:endParaRPr lang="en-US" sz="1800" b="0" i="0" u="none" strike="noStrike" dirty="0">
                        <a:solidFill>
                          <a:srgbClr val="FFFFFF"/>
                        </a:solidFill>
                        <a:effectLst/>
                        <a:latin typeface="+mn-lt"/>
                      </a:endParaRPr>
                    </a:p>
                  </a:txBody>
                  <a:tcPr marL="12700" marR="12700" marT="12700" marB="0" anchor="ctr">
                    <a:solidFill>
                      <a:srgbClr val="FF0000"/>
                    </a:solidFill>
                  </a:tcPr>
                </a:tc>
              </a:tr>
              <a:tr h="311759">
                <a:tc>
                  <a:txBody>
                    <a:bodyPr/>
                    <a:lstStyle/>
                    <a:p>
                      <a:pPr algn="l" fontAlgn="b">
                        <a:lnSpc>
                          <a:spcPct val="80000"/>
                        </a:lnSpc>
                      </a:pPr>
                      <a:r>
                        <a:rPr lang="en-US" sz="1800" b="0" i="0" u="none" strike="noStrike" dirty="0">
                          <a:solidFill>
                            <a:srgbClr val="000000"/>
                          </a:solidFill>
                          <a:effectLst/>
                          <a:latin typeface="+mn-lt"/>
                        </a:rPr>
                        <a:t>Clamp cells </a:t>
                      </a:r>
                      <a:r>
                        <a:rPr lang="en-US" sz="1800" b="0" i="0" u="none" strike="noStrike" dirty="0" smtClean="0">
                          <a:solidFill>
                            <a:srgbClr val="000000"/>
                          </a:solidFill>
                          <a:effectLst/>
                          <a:latin typeface="+mn-lt"/>
                        </a:rPr>
                        <a:t>&lt; 3GPa –</a:t>
                      </a:r>
                      <a:r>
                        <a:rPr lang="en-US" sz="1800" b="0" i="0" u="none" strike="noStrike" baseline="0" dirty="0" smtClean="0">
                          <a:solidFill>
                            <a:srgbClr val="000000"/>
                          </a:solidFill>
                          <a:effectLst/>
                          <a:latin typeface="+mn-lt"/>
                        </a:rPr>
                        <a:t> s</a:t>
                      </a:r>
                      <a:r>
                        <a:rPr lang="en-US" sz="1800" b="0" i="0" u="none" strike="noStrike" dirty="0" smtClean="0">
                          <a:solidFill>
                            <a:srgbClr val="000000"/>
                          </a:solidFill>
                          <a:effectLst/>
                          <a:latin typeface="+mn-lt"/>
                        </a:rPr>
                        <a:t>ystem</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is-IS" sz="1800" b="1" i="0" u="none" strike="noStrike" dirty="0" smtClean="0">
                          <a:solidFill>
                            <a:schemeClr val="tx1"/>
                          </a:solidFill>
                          <a:effectLst/>
                          <a:latin typeface="+mn-lt"/>
                        </a:rPr>
                        <a:t>1</a:t>
                      </a:r>
                      <a:endParaRPr lang="is-IS" sz="1800" b="1"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55</a:t>
                      </a:r>
                      <a:endParaRPr lang="en-US" dirty="0"/>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21 Q2</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Q1</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discussed (FR)</a:t>
                      </a:r>
                    </a:p>
                  </a:txBody>
                  <a:tcPr marL="12700" marR="12700" marT="12700"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FFFFFF"/>
                          </a:solidFill>
                          <a:effectLst/>
                          <a:latin typeface="+mn-lt"/>
                        </a:rPr>
                        <a:t>1 x 2</a:t>
                      </a:r>
                    </a:p>
                  </a:txBody>
                  <a:tcPr marL="12700" marR="12700" marT="12700" marB="0" anchor="ctr">
                    <a:solidFill>
                      <a:srgbClr val="008000"/>
                    </a:solidFill>
                  </a:tcPr>
                </a:tc>
              </a:tr>
              <a:tr h="311759">
                <a:tc>
                  <a:txBody>
                    <a:bodyPr/>
                    <a:lstStyle/>
                    <a:p>
                      <a:pPr algn="l" fontAlgn="b">
                        <a:lnSpc>
                          <a:spcPct val="80000"/>
                        </a:lnSpc>
                      </a:pPr>
                      <a:r>
                        <a:rPr lang="en-US" sz="1800" b="0" i="0" u="none" strike="noStrike" dirty="0">
                          <a:solidFill>
                            <a:srgbClr val="000000"/>
                          </a:solidFill>
                          <a:effectLst/>
                          <a:latin typeface="+mn-lt"/>
                        </a:rPr>
                        <a:t>Gas cells &lt; </a:t>
                      </a:r>
                      <a:r>
                        <a:rPr lang="en-US" sz="1800" b="0" i="0" u="none" strike="noStrike" dirty="0" smtClean="0">
                          <a:solidFill>
                            <a:srgbClr val="000000"/>
                          </a:solidFill>
                          <a:effectLst/>
                          <a:latin typeface="+mn-lt"/>
                        </a:rPr>
                        <a:t>1GPa –</a:t>
                      </a:r>
                      <a:r>
                        <a:rPr lang="en-US" sz="1800" b="0" i="0" u="none" strike="noStrike" baseline="0" dirty="0" smtClean="0">
                          <a:solidFill>
                            <a:srgbClr val="000000"/>
                          </a:solidFill>
                          <a:effectLst/>
                          <a:latin typeface="+mn-lt"/>
                        </a:rPr>
                        <a:t> s</a:t>
                      </a:r>
                      <a:r>
                        <a:rPr lang="en-US" sz="1800" b="0" i="0" u="none" strike="noStrike" dirty="0" smtClean="0">
                          <a:solidFill>
                            <a:srgbClr val="000000"/>
                          </a:solidFill>
                          <a:effectLst/>
                          <a:latin typeface="+mn-lt"/>
                        </a:rPr>
                        <a:t>ystem</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is-IS" sz="1800" b="1" i="0" u="none" strike="noStrike" dirty="0" smtClean="0">
                          <a:solidFill>
                            <a:schemeClr val="tx1"/>
                          </a:solidFill>
                          <a:effectLst/>
                          <a:latin typeface="+mn-lt"/>
                        </a:rPr>
                        <a:t>1</a:t>
                      </a:r>
                      <a:endParaRPr lang="is-IS" sz="1800" b="1"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50</a:t>
                      </a:r>
                      <a:endParaRPr lang="en-US" dirty="0"/>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21 Q2</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Q1</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discussed (FR)</a:t>
                      </a:r>
                    </a:p>
                  </a:txBody>
                  <a:tcPr marL="12700" marR="12700" marT="12700"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FFFFFF"/>
                          </a:solidFill>
                          <a:effectLst/>
                          <a:latin typeface="+mn-lt"/>
                        </a:rPr>
                        <a:t>1 x 2</a:t>
                      </a:r>
                    </a:p>
                  </a:txBody>
                  <a:tcPr marL="12700" marR="12700" marT="12700" marB="0" anchor="ctr">
                    <a:solidFill>
                      <a:srgbClr val="008000"/>
                    </a:solidFill>
                  </a:tcPr>
                </a:tc>
              </a:tr>
              <a:tr h="311759">
                <a:tc>
                  <a:txBody>
                    <a:bodyPr/>
                    <a:lstStyle/>
                    <a:p>
                      <a:pPr algn="l" fontAlgn="b">
                        <a:lnSpc>
                          <a:spcPct val="80000"/>
                        </a:lnSpc>
                      </a:pPr>
                      <a:r>
                        <a:rPr lang="en-US" sz="1800" b="0" i="0" u="none" strike="noStrike" dirty="0">
                          <a:solidFill>
                            <a:srgbClr val="000000"/>
                          </a:solidFill>
                          <a:effectLst/>
                          <a:latin typeface="+mn-lt"/>
                        </a:rPr>
                        <a:t>stress/strain rig (generic)</a:t>
                      </a:r>
                    </a:p>
                  </a:txBody>
                  <a:tcPr marL="12700" marR="12700" marT="12700" marB="0" anchor="ctr"/>
                </a:tc>
                <a:tc>
                  <a:txBody>
                    <a:bodyPr/>
                    <a:lstStyle/>
                    <a:p>
                      <a:pPr algn="r" fontAlgn="b">
                        <a:lnSpc>
                          <a:spcPct val="80000"/>
                        </a:lnSpc>
                      </a:pPr>
                      <a:r>
                        <a:rPr lang="en-US" sz="1800" b="1" i="0" u="none" strike="noStrike" dirty="0">
                          <a:solidFill>
                            <a:schemeClr val="tx1"/>
                          </a:solidFill>
                          <a:effectLst/>
                          <a:latin typeface="+mn-lt"/>
                        </a:rPr>
                        <a:t>1</a:t>
                      </a:r>
                    </a:p>
                  </a:txBody>
                  <a:tcPr marL="12700" marR="12700" marT="12700" marB="0" anchor="ctr"/>
                </a:tc>
                <a:tc>
                  <a:txBody>
                    <a:bodyPr/>
                    <a:lstStyle/>
                    <a:p>
                      <a:pPr algn="r">
                        <a:lnSpc>
                          <a:spcPct val="80000"/>
                        </a:lnSpc>
                      </a:pPr>
                      <a:r>
                        <a:rPr lang="en-US" dirty="0" smtClean="0"/>
                        <a:t>50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23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not identified</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0" i="0" u="none" strike="noStrike" dirty="0" smtClean="0">
                          <a:solidFill>
                            <a:srgbClr val="FFFFFF"/>
                          </a:solidFill>
                          <a:effectLst/>
                          <a:latin typeface="+mn-lt"/>
                        </a:rPr>
                        <a:t>1 x 3</a:t>
                      </a:r>
                      <a:endParaRPr lang="en-US" sz="1800" b="0" i="0" u="none" strike="noStrike" dirty="0">
                        <a:solidFill>
                          <a:srgbClr val="FFFFFF"/>
                        </a:solidFill>
                        <a:effectLst/>
                        <a:latin typeface="+mn-lt"/>
                      </a:endParaRPr>
                    </a:p>
                  </a:txBody>
                  <a:tcPr marL="12700" marR="12700" marT="12700" marB="0" anchor="ctr">
                    <a:solidFill>
                      <a:srgbClr val="FF6600"/>
                    </a:solidFill>
                  </a:tcPr>
                </a:tc>
              </a:tr>
              <a:tr h="311759">
                <a:tc>
                  <a:txBody>
                    <a:bodyPr/>
                    <a:lstStyle/>
                    <a:p>
                      <a:pPr algn="l" fontAlgn="b">
                        <a:lnSpc>
                          <a:spcPct val="80000"/>
                        </a:lnSpc>
                      </a:pPr>
                      <a:r>
                        <a:rPr lang="en-US" sz="1800" b="0" i="0" u="none" strike="noStrike" dirty="0">
                          <a:solidFill>
                            <a:srgbClr val="000000"/>
                          </a:solidFill>
                          <a:effectLst/>
                          <a:latin typeface="+mn-lt"/>
                        </a:rPr>
                        <a:t>Raman system</a:t>
                      </a:r>
                    </a:p>
                  </a:txBody>
                  <a:tcPr marL="12700" marR="12700" marT="12700" marB="0" anchor="ctr"/>
                </a:tc>
                <a:tc>
                  <a:txBody>
                    <a:bodyPr/>
                    <a:lstStyle/>
                    <a:p>
                      <a:pPr algn="r" fontAlgn="b">
                        <a:lnSpc>
                          <a:spcPct val="80000"/>
                        </a:lnSpc>
                      </a:pPr>
                      <a:r>
                        <a:rPr lang="en-US" sz="1800" b="1" i="0" u="none" strike="noStrike" dirty="0">
                          <a:solidFill>
                            <a:schemeClr val="tx1"/>
                          </a:solidFill>
                          <a:effectLst/>
                          <a:latin typeface="+mn-lt"/>
                        </a:rPr>
                        <a:t>1</a:t>
                      </a:r>
                    </a:p>
                  </a:txBody>
                  <a:tcPr marL="12700" marR="12700" marT="12700" marB="0" anchor="ctr"/>
                </a:tc>
                <a:tc>
                  <a:txBody>
                    <a:bodyPr/>
                    <a:lstStyle/>
                    <a:p>
                      <a:pPr algn="r">
                        <a:lnSpc>
                          <a:spcPct val="80000"/>
                        </a:lnSpc>
                      </a:pPr>
                      <a:r>
                        <a:rPr lang="en-US" dirty="0" smtClean="0"/>
                        <a:t>50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22 Q3</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19 Q3</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not identified</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0" i="0" u="none" strike="noStrike" dirty="0" smtClean="0">
                          <a:solidFill>
                            <a:srgbClr val="FFFFFF"/>
                          </a:solidFill>
                          <a:effectLst/>
                          <a:latin typeface="+mn-lt"/>
                        </a:rPr>
                        <a:t>1 x 3</a:t>
                      </a:r>
                      <a:endParaRPr lang="en-US" sz="1800" b="0" i="0" u="none" strike="noStrike" dirty="0">
                        <a:solidFill>
                          <a:srgbClr val="FFFFFF"/>
                        </a:solidFill>
                        <a:effectLst/>
                        <a:latin typeface="+mn-lt"/>
                      </a:endParaRPr>
                    </a:p>
                  </a:txBody>
                  <a:tcPr marL="12700" marR="12700" marT="12700" marB="0" anchor="ctr">
                    <a:solidFill>
                      <a:srgbClr val="FF6600"/>
                    </a:solidFill>
                  </a:tcPr>
                </a:tc>
              </a:tr>
              <a:tr h="311759">
                <a:tc>
                  <a:txBody>
                    <a:bodyPr/>
                    <a:lstStyle/>
                    <a:p>
                      <a:pPr algn="l" fontAlgn="b">
                        <a:lnSpc>
                          <a:spcPct val="80000"/>
                        </a:lnSpc>
                      </a:pPr>
                      <a:r>
                        <a:rPr lang="en-US" sz="1800" b="0" i="0" u="none" strike="noStrike" dirty="0">
                          <a:solidFill>
                            <a:srgbClr val="000000"/>
                          </a:solidFill>
                          <a:effectLst/>
                          <a:latin typeface="+mn-lt"/>
                        </a:rPr>
                        <a:t>Portable laser </a:t>
                      </a:r>
                      <a:r>
                        <a:rPr lang="en-US" sz="1800" b="0" i="0" u="none" strike="noStrike" dirty="0" smtClean="0">
                          <a:solidFill>
                            <a:srgbClr val="000000"/>
                          </a:solidFill>
                          <a:effectLst/>
                          <a:latin typeface="+mn-lt"/>
                        </a:rPr>
                        <a:t>heating</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1" i="0" u="none" strike="noStrike" dirty="0" smtClean="0">
                          <a:solidFill>
                            <a:schemeClr val="tx1"/>
                          </a:solidFill>
                          <a:effectLst/>
                          <a:latin typeface="+mn-lt"/>
                        </a:rPr>
                        <a:t>1</a:t>
                      </a:r>
                      <a:endParaRPr lang="en-US" sz="1800" b="1"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100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23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not identified</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0" i="0" u="none" strike="noStrike" dirty="0" smtClean="0">
                          <a:solidFill>
                            <a:srgbClr val="FFFFFF"/>
                          </a:solidFill>
                          <a:effectLst/>
                          <a:latin typeface="+mn-lt"/>
                        </a:rPr>
                        <a:t>1 x 3</a:t>
                      </a:r>
                      <a:endParaRPr lang="en-US" sz="1800" b="0" i="0" u="none" strike="noStrike" dirty="0">
                        <a:solidFill>
                          <a:srgbClr val="FFFFFF"/>
                        </a:solidFill>
                        <a:effectLst/>
                        <a:latin typeface="+mn-lt"/>
                      </a:endParaRPr>
                    </a:p>
                  </a:txBody>
                  <a:tcPr marL="12700" marR="12700" marT="12700" marB="0" anchor="ctr">
                    <a:solidFill>
                      <a:srgbClr val="FF6600"/>
                    </a:solidFill>
                  </a:tcPr>
                </a:tc>
              </a:tr>
              <a:tr h="311759">
                <a:tc>
                  <a:txBody>
                    <a:bodyPr/>
                    <a:lstStyle/>
                    <a:p>
                      <a:pPr algn="l" fontAlgn="b">
                        <a:lnSpc>
                          <a:spcPct val="80000"/>
                        </a:lnSpc>
                      </a:pPr>
                      <a:r>
                        <a:rPr lang="en-US" sz="1800" b="0" i="0" u="none" strike="noStrike" dirty="0">
                          <a:solidFill>
                            <a:srgbClr val="000000"/>
                          </a:solidFill>
                          <a:effectLst/>
                          <a:latin typeface="+mn-lt"/>
                        </a:rPr>
                        <a:t>Corrosive gas manifold</a:t>
                      </a:r>
                    </a:p>
                  </a:txBody>
                  <a:tcPr marL="12700" marR="12700" marT="12700" marB="0" anchor="ctr"/>
                </a:tc>
                <a:tc>
                  <a:txBody>
                    <a:bodyPr/>
                    <a:lstStyle/>
                    <a:p>
                      <a:pPr algn="r" fontAlgn="b">
                        <a:lnSpc>
                          <a:spcPct val="80000"/>
                        </a:lnSpc>
                      </a:pPr>
                      <a:r>
                        <a:rPr lang="en-US" sz="1800" b="1" i="0" u="none" strike="noStrike" dirty="0" smtClean="0">
                          <a:solidFill>
                            <a:schemeClr val="tx1"/>
                          </a:solidFill>
                          <a:effectLst/>
                          <a:latin typeface="+mn-lt"/>
                        </a:rPr>
                        <a:t>1</a:t>
                      </a:r>
                      <a:endParaRPr lang="en-US" sz="1800" b="1"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15</a:t>
                      </a:r>
                      <a:endParaRPr lang="en-US" dirty="0"/>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23 Q4</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21 Q4</a:t>
                      </a: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not identified</a:t>
                      </a:r>
                      <a:endParaRPr lang="en-US" sz="1800" b="0" i="0" u="none" strike="noStrike" dirty="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FFFFFF"/>
                          </a:solidFill>
                          <a:effectLst/>
                          <a:latin typeface="+mn-lt"/>
                        </a:rPr>
                        <a:t>1 x 3</a:t>
                      </a:r>
                    </a:p>
                  </a:txBody>
                  <a:tcPr marL="12700" marR="12700" marT="12700" marB="0" anchor="ctr">
                    <a:solidFill>
                      <a:srgbClr val="FF6600"/>
                    </a:solidFill>
                  </a:tcPr>
                </a:tc>
              </a:tr>
              <a:tr h="311759">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Cryostats</a:t>
                      </a:r>
                    </a:p>
                  </a:txBody>
                  <a:tcPr marL="12700" marR="12700" marT="12700" marB="0" anchor="ctr"/>
                </a:tc>
                <a:tc>
                  <a:txBody>
                    <a:bodyPr/>
                    <a:lstStyle/>
                    <a:p>
                      <a:pPr algn="r" fontAlgn="b">
                        <a:lnSpc>
                          <a:spcPct val="80000"/>
                        </a:lnSpc>
                      </a:pPr>
                      <a:r>
                        <a:rPr lang="is-IS" sz="1800" b="1" i="0" u="none" strike="noStrike" dirty="0" smtClean="0">
                          <a:solidFill>
                            <a:schemeClr val="tx1"/>
                          </a:solidFill>
                          <a:effectLst/>
                          <a:latin typeface="+mn-lt"/>
                        </a:rPr>
                        <a:t>1</a:t>
                      </a:r>
                      <a:endParaRPr lang="is-IS" sz="1800" b="1"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220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23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discussed (FR)</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0" u="none" strike="noStrike" dirty="0" smtClean="0">
                          <a:solidFill>
                            <a:srgbClr val="FFFFFF"/>
                          </a:solidFill>
                          <a:effectLst/>
                          <a:latin typeface="+mn-lt"/>
                        </a:rPr>
                        <a:t>1 x 2</a:t>
                      </a:r>
                      <a:endParaRPr lang="en-US" sz="1800" b="0" i="0" u="none" strike="noStrike" dirty="0">
                        <a:solidFill>
                          <a:srgbClr val="FFFFFF"/>
                        </a:solidFill>
                        <a:effectLst/>
                        <a:latin typeface="+mn-lt"/>
                      </a:endParaRPr>
                    </a:p>
                  </a:txBody>
                  <a:tcPr marL="12700" marR="12700" marT="12700" marB="0" anchor="ctr">
                    <a:solidFill>
                      <a:srgbClr val="FF6600"/>
                    </a:solidFill>
                  </a:tcPr>
                </a:tc>
              </a:tr>
              <a:tr h="311759">
                <a:tc>
                  <a:txBody>
                    <a:bodyPr/>
                    <a:lstStyle/>
                    <a:p>
                      <a:pPr algn="l" fontAlgn="b">
                        <a:lnSpc>
                          <a:spcPct val="80000"/>
                        </a:lnSpc>
                      </a:pPr>
                      <a:r>
                        <a:rPr lang="en-US" sz="1800" b="0" i="0" u="none" strike="noStrike" dirty="0" smtClean="0">
                          <a:solidFill>
                            <a:srgbClr val="000000"/>
                          </a:solidFill>
                          <a:effectLst/>
                          <a:latin typeface="+mn-lt"/>
                        </a:rPr>
                        <a:t>Stress strain rig (high load)</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1" i="0" u="none" strike="noStrike" dirty="0" smtClean="0">
                          <a:solidFill>
                            <a:schemeClr val="tx1"/>
                          </a:solidFill>
                          <a:effectLst/>
                          <a:latin typeface="+mn-lt"/>
                        </a:rPr>
                        <a:t>1</a:t>
                      </a:r>
                      <a:endParaRPr lang="en-US" sz="1800" b="1"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300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18 Q3</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‘agreed’ (DE CZ)</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0" u="none" strike="noStrike" dirty="0" smtClean="0">
                          <a:solidFill>
                            <a:srgbClr val="FFFFFF"/>
                          </a:solidFill>
                          <a:effectLst/>
                          <a:latin typeface="+mn-lt"/>
                        </a:rPr>
                        <a:t>1 x 1</a:t>
                      </a:r>
                      <a:endParaRPr lang="en-US" sz="1800" b="0" i="0" u="none" strike="noStrike" dirty="0">
                        <a:solidFill>
                          <a:srgbClr val="FFFFFF"/>
                        </a:solidFill>
                        <a:effectLst/>
                        <a:latin typeface="+mn-lt"/>
                      </a:endParaRPr>
                    </a:p>
                  </a:txBody>
                  <a:tcPr marL="12700" marR="12700" marT="12700" marB="0" anchor="ctr">
                    <a:solidFill>
                      <a:srgbClr val="008000"/>
                    </a:solidFill>
                  </a:tcPr>
                </a:tc>
              </a:tr>
              <a:tr h="311759">
                <a:tc>
                  <a:txBody>
                    <a:bodyPr/>
                    <a:lstStyle/>
                    <a:p>
                      <a:pPr algn="l" fontAlgn="b">
                        <a:lnSpc>
                          <a:spcPct val="80000"/>
                        </a:lnSpc>
                      </a:pPr>
                      <a:r>
                        <a:rPr lang="en-US" sz="1800" b="0" i="0" u="none" strike="noStrike" dirty="0" smtClean="0">
                          <a:solidFill>
                            <a:srgbClr val="000000"/>
                          </a:solidFill>
                          <a:effectLst/>
                          <a:latin typeface="+mn-lt"/>
                        </a:rPr>
                        <a:t>Dilatation</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1" i="0" u="none" strike="noStrike" dirty="0" smtClean="0">
                          <a:solidFill>
                            <a:schemeClr val="tx1"/>
                          </a:solidFill>
                          <a:effectLst/>
                          <a:latin typeface="+mn-lt"/>
                        </a:rPr>
                        <a:t>1</a:t>
                      </a:r>
                      <a:endParaRPr lang="en-US" sz="1800" b="1"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400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22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19 Q3</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‘agreed’ (DE)</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0" u="none" strike="noStrike" dirty="0" smtClean="0">
                          <a:solidFill>
                            <a:srgbClr val="FFFFFF"/>
                          </a:solidFill>
                          <a:effectLst/>
                          <a:latin typeface="+mn-lt"/>
                        </a:rPr>
                        <a:t>1 x 1</a:t>
                      </a:r>
                      <a:endParaRPr lang="en-US" sz="1800" b="0" i="0" u="none" strike="noStrike" dirty="0">
                        <a:solidFill>
                          <a:srgbClr val="FFFFFF"/>
                        </a:solidFill>
                        <a:effectLst/>
                        <a:latin typeface="+mn-lt"/>
                      </a:endParaRPr>
                    </a:p>
                  </a:txBody>
                  <a:tcPr marL="12700" marR="12700" marT="12700" marB="0" anchor="ctr">
                    <a:solidFill>
                      <a:srgbClr val="008000"/>
                    </a:solidFill>
                  </a:tcPr>
                </a:tc>
              </a:tr>
              <a:tr h="311759">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Welding</a:t>
                      </a:r>
                      <a:endParaRPr lang="en-US" sz="1800" b="0" i="1" u="none" strike="noStrike" dirty="0" smtClean="0">
                        <a:solidFill>
                          <a:srgbClr val="000000"/>
                        </a:solidFill>
                        <a:effectLst/>
                        <a:latin typeface="+mn-lt"/>
                      </a:endParaRPr>
                    </a:p>
                  </a:txBody>
                  <a:tcPr marL="12700" marR="12700" marT="12700" marB="0" anchor="ctr"/>
                </a:tc>
                <a:tc>
                  <a:txBody>
                    <a:bodyPr/>
                    <a:lstStyle/>
                    <a:p>
                      <a:pPr algn="r" fontAlgn="b">
                        <a:lnSpc>
                          <a:spcPct val="80000"/>
                        </a:lnSpc>
                      </a:pPr>
                      <a:r>
                        <a:rPr lang="is-IS" sz="1800" b="1" i="0" u="none" strike="noStrike" dirty="0" smtClean="0">
                          <a:solidFill>
                            <a:schemeClr val="tx1"/>
                          </a:solidFill>
                          <a:effectLst/>
                          <a:latin typeface="+mn-lt"/>
                        </a:rPr>
                        <a:t>1</a:t>
                      </a:r>
                      <a:endParaRPr lang="is-IS" sz="1800" b="1" i="0" u="none" strike="noStrike" dirty="0">
                        <a:solidFill>
                          <a:schemeClr val="tx1"/>
                        </a:solidFill>
                        <a:effectLst/>
                        <a:latin typeface="+mn-lt"/>
                      </a:endParaRPr>
                    </a:p>
                  </a:txBody>
                  <a:tcPr marL="12700" marR="12700" marT="12700" marB="0" anchor="ctr"/>
                </a:tc>
                <a:tc>
                  <a:txBody>
                    <a:bodyPr/>
                    <a:lstStyle/>
                    <a:p>
                      <a:pPr algn="r">
                        <a:lnSpc>
                          <a:spcPct val="80000"/>
                        </a:lnSpc>
                      </a:pPr>
                      <a:r>
                        <a:rPr lang="en-US" dirty="0" smtClean="0"/>
                        <a:t>200</a:t>
                      </a:r>
                      <a:endParaRPr lang="en-US"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EXTERN</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endParaRPr lang="en-US" sz="1800" b="0" i="0" u="none" strike="noStrike" dirty="0">
                        <a:solidFill>
                          <a:srgbClr val="FFFFFF"/>
                        </a:solidFill>
                        <a:effectLst/>
                        <a:latin typeface="+mn-lt"/>
                      </a:endParaRPr>
                    </a:p>
                  </a:txBody>
                  <a:tcPr marL="12700" marR="12700" marT="12700" marB="0" anchor="ctr"/>
                </a:tc>
              </a:tr>
              <a:tr h="311759">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1" u="none" strike="noStrike" dirty="0" smtClean="0">
                          <a:solidFill>
                            <a:srgbClr val="000000"/>
                          </a:solidFill>
                          <a:effectLst/>
                          <a:latin typeface="+mn-lt"/>
                        </a:rPr>
                        <a:t>PREMP general</a:t>
                      </a:r>
                      <a:r>
                        <a:rPr lang="en-US" sz="1800" b="0" i="1" u="none" strike="noStrike" baseline="0" dirty="0" smtClean="0">
                          <a:solidFill>
                            <a:srgbClr val="000000"/>
                          </a:solidFill>
                          <a:effectLst/>
                          <a:latin typeface="+mn-lt"/>
                        </a:rPr>
                        <a:t> workshop / lab equip</a:t>
                      </a:r>
                      <a:endParaRPr lang="en-US" sz="1800" b="0" i="1" u="none" strike="noStrike" dirty="0" smtClean="0">
                        <a:solidFill>
                          <a:srgbClr val="000000"/>
                        </a:solidFill>
                        <a:effectLst/>
                        <a:latin typeface="+mn-lt"/>
                      </a:endParaRPr>
                    </a:p>
                  </a:txBody>
                  <a:tcPr marL="12700" marR="12700" marT="12700" marB="0" anchor="ctr"/>
                </a:tc>
                <a:tc>
                  <a:txBody>
                    <a:bodyPr/>
                    <a:lstStyle/>
                    <a:p>
                      <a:pPr algn="r" fontAlgn="b">
                        <a:lnSpc>
                          <a:spcPct val="80000"/>
                        </a:lnSpc>
                      </a:pPr>
                      <a:r>
                        <a:rPr lang="is-IS" sz="1800" b="1" i="1" u="none" strike="noStrike" dirty="0" smtClean="0">
                          <a:solidFill>
                            <a:schemeClr val="tx1"/>
                          </a:solidFill>
                          <a:effectLst/>
                          <a:latin typeface="+mn-lt"/>
                        </a:rPr>
                        <a:t>IN</a:t>
                      </a:r>
                      <a:endParaRPr lang="is-IS" sz="1800" b="1" i="1" u="none" strike="noStrike" dirty="0">
                        <a:solidFill>
                          <a:schemeClr val="tx1"/>
                        </a:solidFill>
                        <a:effectLst/>
                        <a:latin typeface="+mn-lt"/>
                      </a:endParaRPr>
                    </a:p>
                  </a:txBody>
                  <a:tcPr marL="12700" marR="12700" marT="12700" marB="0" anchor="ctr"/>
                </a:tc>
                <a:tc>
                  <a:txBody>
                    <a:bodyPr/>
                    <a:lstStyle/>
                    <a:p>
                      <a:pPr algn="r">
                        <a:lnSpc>
                          <a:spcPct val="80000"/>
                        </a:lnSpc>
                      </a:pPr>
                      <a:r>
                        <a:rPr lang="en-US" i="1" dirty="0" smtClean="0"/>
                        <a:t>330</a:t>
                      </a:r>
                      <a:endParaRPr lang="en-US" i="1" dirty="0"/>
                    </a:p>
                  </a:txBody>
                  <a:tcPr marL="12700" marR="12700" marT="12700" marB="0" anchor="ctr"/>
                </a:tc>
                <a:tc>
                  <a:txBody>
                    <a:bodyPr/>
                    <a:lstStyle/>
                    <a:p>
                      <a:pPr algn="r" fontAlgn="b">
                        <a:lnSpc>
                          <a:spcPct val="80000"/>
                        </a:lnSpc>
                      </a:pPr>
                      <a:endParaRPr lang="en-US" sz="1800" b="0" i="1"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1" u="none" strike="noStrike" dirty="0" smtClean="0">
                          <a:solidFill>
                            <a:srgbClr val="000000"/>
                          </a:solidFill>
                          <a:effectLst/>
                          <a:latin typeface="+mn-lt"/>
                        </a:rPr>
                        <a:t>18 Q1</a:t>
                      </a:r>
                      <a:endParaRPr lang="en-US" sz="1800" b="0" i="1"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1" u="none" strike="noStrike" dirty="0" smtClean="0">
                          <a:solidFill>
                            <a:srgbClr val="000000"/>
                          </a:solidFill>
                          <a:effectLst/>
                          <a:latin typeface="+mn-lt"/>
                        </a:rPr>
                        <a:t>discussed (FR)</a:t>
                      </a:r>
                      <a:endParaRPr lang="en-US" sz="1800" b="0" i="1"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1" u="none" strike="noStrike" dirty="0" smtClean="0">
                          <a:solidFill>
                            <a:srgbClr val="FFFFFF"/>
                          </a:solidFill>
                          <a:effectLst/>
                          <a:latin typeface="+mn-lt"/>
                        </a:rPr>
                        <a:t>2 x 2</a:t>
                      </a:r>
                      <a:endParaRPr lang="en-US" sz="1800" b="0" i="1" u="none" strike="noStrike" dirty="0">
                        <a:solidFill>
                          <a:srgbClr val="FFFFFF"/>
                        </a:solidFill>
                        <a:effectLst/>
                        <a:latin typeface="+mn-lt"/>
                      </a:endParaRPr>
                    </a:p>
                  </a:txBody>
                  <a:tcPr marL="12700" marR="12700" marT="12700" marB="0" anchor="ctr">
                    <a:solidFill>
                      <a:srgbClr val="FF0000"/>
                    </a:solidFill>
                  </a:tcPr>
                </a:tc>
              </a:tr>
              <a:tr h="311759">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1" u="none" strike="noStrike" dirty="0" smtClean="0">
                          <a:solidFill>
                            <a:srgbClr val="000000"/>
                          </a:solidFill>
                          <a:effectLst/>
                          <a:latin typeface="+mn-lt"/>
                        </a:rPr>
                        <a:t>bunker</a:t>
                      </a:r>
                    </a:p>
                  </a:txBody>
                  <a:tcPr marL="12700" marR="12700" marT="12700" marB="0" anchor="ctr"/>
                </a:tc>
                <a:tc>
                  <a:txBody>
                    <a:bodyPr/>
                    <a:lstStyle/>
                    <a:p>
                      <a:pPr algn="r" fontAlgn="b">
                        <a:lnSpc>
                          <a:spcPct val="80000"/>
                        </a:lnSpc>
                      </a:pPr>
                      <a:r>
                        <a:rPr lang="is-IS" sz="1800" b="1" i="1" u="none" strike="noStrike" dirty="0" smtClean="0">
                          <a:solidFill>
                            <a:schemeClr val="tx1"/>
                          </a:solidFill>
                          <a:effectLst/>
                          <a:latin typeface="+mn-lt"/>
                        </a:rPr>
                        <a:t>IN</a:t>
                      </a:r>
                      <a:endParaRPr lang="is-IS" sz="1800" b="1" i="1" u="none" strike="noStrike" dirty="0">
                        <a:solidFill>
                          <a:schemeClr val="tx1"/>
                        </a:solidFill>
                        <a:effectLst/>
                        <a:latin typeface="+mn-lt"/>
                      </a:endParaRPr>
                    </a:p>
                  </a:txBody>
                  <a:tcPr marL="12700" marR="12700" marT="12700" marB="0" anchor="ctr"/>
                </a:tc>
                <a:tc>
                  <a:txBody>
                    <a:bodyPr/>
                    <a:lstStyle/>
                    <a:p>
                      <a:pPr algn="r">
                        <a:lnSpc>
                          <a:spcPct val="80000"/>
                        </a:lnSpc>
                      </a:pPr>
                      <a:r>
                        <a:rPr lang="en-US" i="1" dirty="0" smtClean="0"/>
                        <a:t>295</a:t>
                      </a:r>
                      <a:endParaRPr lang="en-US" i="1" dirty="0"/>
                    </a:p>
                  </a:txBody>
                  <a:tcPr marL="12700" marR="12700" marT="12700" marB="0" anchor="ctr"/>
                </a:tc>
                <a:tc>
                  <a:txBody>
                    <a:bodyPr/>
                    <a:lstStyle/>
                    <a:p>
                      <a:pPr algn="r" fontAlgn="b">
                        <a:lnSpc>
                          <a:spcPct val="80000"/>
                        </a:lnSpc>
                      </a:pPr>
                      <a:endParaRPr lang="en-US" sz="1800" b="0" i="1"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1" u="none" strike="noStrike" dirty="0" smtClean="0">
                          <a:solidFill>
                            <a:srgbClr val="000000"/>
                          </a:solidFill>
                          <a:effectLst/>
                          <a:latin typeface="+mn-lt"/>
                        </a:rPr>
                        <a:t>18 Q1</a:t>
                      </a:r>
                      <a:endParaRPr lang="en-US" sz="1800" b="0" i="1"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1" u="none" strike="noStrike" dirty="0" smtClean="0">
                          <a:solidFill>
                            <a:srgbClr val="000000"/>
                          </a:solidFill>
                          <a:effectLst/>
                          <a:latin typeface="+mn-lt"/>
                        </a:rPr>
                        <a:t>discussed </a:t>
                      </a:r>
                      <a:r>
                        <a:rPr lang="en-US" sz="1800" b="0" i="1" u="none" strike="noStrike" baseline="0" dirty="0" smtClean="0">
                          <a:solidFill>
                            <a:srgbClr val="000000"/>
                          </a:solidFill>
                          <a:effectLst/>
                          <a:latin typeface="+mn-lt"/>
                        </a:rPr>
                        <a:t>(FR)</a:t>
                      </a:r>
                      <a:endParaRPr lang="en-US" sz="1800" b="0" i="1"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1" u="none" strike="noStrike" dirty="0" smtClean="0">
                          <a:solidFill>
                            <a:srgbClr val="FFFFFF"/>
                          </a:solidFill>
                          <a:effectLst/>
                          <a:latin typeface="+mn-lt"/>
                        </a:rPr>
                        <a:t>2 x 2</a:t>
                      </a:r>
                      <a:endParaRPr lang="en-US" sz="1800" b="0" i="1" u="none" strike="noStrike" dirty="0">
                        <a:solidFill>
                          <a:srgbClr val="FFFFFF"/>
                        </a:solidFill>
                        <a:effectLst/>
                        <a:latin typeface="+mn-lt"/>
                      </a:endParaRPr>
                    </a:p>
                  </a:txBody>
                  <a:tcPr marL="12700" marR="12700" marT="12700" marB="0" anchor="ctr">
                    <a:solidFill>
                      <a:srgbClr val="FF0000"/>
                    </a:solidFill>
                  </a:tcPr>
                </a:tc>
              </a:tr>
              <a:tr h="311759">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1" u="none" strike="noStrike" dirty="0" smtClean="0">
                          <a:solidFill>
                            <a:srgbClr val="000000"/>
                          </a:solidFill>
                          <a:effectLst/>
                          <a:latin typeface="+mn-lt"/>
                        </a:rPr>
                        <a:t>DAC Gas loading</a:t>
                      </a:r>
                    </a:p>
                  </a:txBody>
                  <a:tcPr marL="12700" marR="12700" marT="12700" marB="0" anchor="ctr"/>
                </a:tc>
                <a:tc>
                  <a:txBody>
                    <a:bodyPr/>
                    <a:lstStyle/>
                    <a:p>
                      <a:pPr algn="r" fontAlgn="b">
                        <a:lnSpc>
                          <a:spcPct val="80000"/>
                        </a:lnSpc>
                      </a:pPr>
                      <a:r>
                        <a:rPr lang="is-IS" sz="1800" b="1" i="1" u="none" strike="noStrike" dirty="0" smtClean="0">
                          <a:solidFill>
                            <a:schemeClr val="tx1"/>
                          </a:solidFill>
                          <a:effectLst/>
                          <a:latin typeface="+mn-lt"/>
                        </a:rPr>
                        <a:t>IN</a:t>
                      </a:r>
                      <a:endParaRPr lang="is-IS" sz="1800" b="1" i="1" u="none" strike="noStrike" dirty="0">
                        <a:solidFill>
                          <a:schemeClr val="tx1"/>
                        </a:solidFill>
                        <a:effectLst/>
                        <a:latin typeface="+mn-lt"/>
                      </a:endParaRPr>
                    </a:p>
                  </a:txBody>
                  <a:tcPr marL="12700" marR="12700" marT="12700" marB="0" anchor="ctr"/>
                </a:tc>
                <a:tc>
                  <a:txBody>
                    <a:bodyPr/>
                    <a:lstStyle/>
                    <a:p>
                      <a:pPr algn="r">
                        <a:lnSpc>
                          <a:spcPct val="80000"/>
                        </a:lnSpc>
                      </a:pPr>
                      <a:r>
                        <a:rPr lang="en-US" i="1" dirty="0" smtClean="0"/>
                        <a:t>145</a:t>
                      </a:r>
                      <a:endParaRPr lang="en-US" i="1" dirty="0"/>
                    </a:p>
                  </a:txBody>
                  <a:tcPr marL="12700" marR="12700" marT="12700" marB="0" anchor="ctr"/>
                </a:tc>
                <a:tc>
                  <a:txBody>
                    <a:bodyPr/>
                    <a:lstStyle/>
                    <a:p>
                      <a:pPr algn="r" fontAlgn="b">
                        <a:lnSpc>
                          <a:spcPct val="80000"/>
                        </a:lnSpc>
                      </a:pPr>
                      <a:endParaRPr lang="en-US" sz="1800" b="0" i="1"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1" u="none" strike="noStrike" dirty="0" smtClean="0">
                          <a:solidFill>
                            <a:srgbClr val="000000"/>
                          </a:solidFill>
                          <a:effectLst/>
                          <a:latin typeface="+mn-lt"/>
                        </a:rPr>
                        <a:t>18 Q3</a:t>
                      </a:r>
                      <a:endParaRPr lang="en-US" sz="1800" b="0" i="1"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1" u="none" strike="noStrike" dirty="0" smtClean="0">
                          <a:solidFill>
                            <a:srgbClr val="000000"/>
                          </a:solidFill>
                          <a:effectLst/>
                          <a:latin typeface="+mn-lt"/>
                        </a:rPr>
                        <a:t>discussed (FR)</a:t>
                      </a:r>
                      <a:endParaRPr lang="en-US" sz="1800" b="0" i="1"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1" u="none" strike="noStrike" dirty="0" smtClean="0">
                          <a:solidFill>
                            <a:srgbClr val="FFFFFF"/>
                          </a:solidFill>
                          <a:effectLst/>
                          <a:latin typeface="+mn-lt"/>
                        </a:rPr>
                        <a:t>1 x 2</a:t>
                      </a:r>
                      <a:endParaRPr lang="en-US" sz="1800" b="0" i="1" u="none" strike="noStrike" dirty="0">
                        <a:solidFill>
                          <a:srgbClr val="FFFFFF"/>
                        </a:solidFill>
                        <a:effectLst/>
                        <a:latin typeface="+mn-lt"/>
                      </a:endParaRPr>
                    </a:p>
                  </a:txBody>
                  <a:tcPr marL="12700" marR="12700" marT="12700" marB="0" anchor="ctr">
                    <a:solidFill>
                      <a:srgbClr val="008000"/>
                    </a:solidFill>
                  </a:tcPr>
                </a:tc>
              </a:tr>
              <a:tr h="311759">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1" u="none" strike="noStrike" dirty="0" smtClean="0">
                          <a:solidFill>
                            <a:srgbClr val="000000"/>
                          </a:solidFill>
                          <a:effectLst/>
                          <a:latin typeface="+mn-lt"/>
                        </a:rPr>
                        <a:t>PREMP DAC</a:t>
                      </a:r>
                      <a:r>
                        <a:rPr lang="en-US" sz="1800" b="0" i="1" u="none" strike="noStrike" baseline="0" dirty="0" smtClean="0">
                          <a:solidFill>
                            <a:srgbClr val="000000"/>
                          </a:solidFill>
                          <a:effectLst/>
                          <a:latin typeface="+mn-lt"/>
                        </a:rPr>
                        <a:t> workshop / lab equipment</a:t>
                      </a:r>
                      <a:endParaRPr lang="en-US" sz="1800" b="0" i="1" u="none" strike="noStrike" dirty="0" smtClean="0">
                        <a:solidFill>
                          <a:srgbClr val="000000"/>
                        </a:solidFill>
                        <a:effectLst/>
                        <a:latin typeface="+mn-lt"/>
                      </a:endParaRPr>
                    </a:p>
                  </a:txBody>
                  <a:tcPr marL="12700" marR="12700" marT="12700" marB="0" anchor="ctr"/>
                </a:tc>
                <a:tc>
                  <a:txBody>
                    <a:bodyPr/>
                    <a:lstStyle/>
                    <a:p>
                      <a:pPr algn="r" fontAlgn="b">
                        <a:lnSpc>
                          <a:spcPct val="80000"/>
                        </a:lnSpc>
                      </a:pPr>
                      <a:r>
                        <a:rPr lang="is-IS" sz="1800" b="1" i="1" u="none" strike="noStrike" dirty="0" smtClean="0">
                          <a:solidFill>
                            <a:schemeClr val="tx1"/>
                          </a:solidFill>
                          <a:effectLst/>
                          <a:latin typeface="+mn-lt"/>
                        </a:rPr>
                        <a:t>IN</a:t>
                      </a:r>
                      <a:endParaRPr lang="is-IS" sz="1800" b="1" i="1" u="none" strike="noStrike" dirty="0">
                        <a:solidFill>
                          <a:schemeClr val="tx1"/>
                        </a:solidFill>
                        <a:effectLst/>
                        <a:latin typeface="+mn-lt"/>
                      </a:endParaRPr>
                    </a:p>
                  </a:txBody>
                  <a:tcPr marL="12700" marR="12700" marT="12700" marB="0" anchor="ctr"/>
                </a:tc>
                <a:tc>
                  <a:txBody>
                    <a:bodyPr/>
                    <a:lstStyle/>
                    <a:p>
                      <a:pPr algn="r">
                        <a:lnSpc>
                          <a:spcPct val="80000"/>
                        </a:lnSpc>
                      </a:pPr>
                      <a:r>
                        <a:rPr lang="en-US" i="1" dirty="0" smtClean="0"/>
                        <a:t>140</a:t>
                      </a:r>
                    </a:p>
                  </a:txBody>
                  <a:tcPr marL="12700" marR="12700" marT="12700" marB="0" anchor="ctr"/>
                </a:tc>
                <a:tc>
                  <a:txBody>
                    <a:bodyPr/>
                    <a:lstStyle/>
                    <a:p>
                      <a:pPr algn="r" fontAlgn="b">
                        <a:lnSpc>
                          <a:spcPct val="80000"/>
                        </a:lnSpc>
                      </a:pPr>
                      <a:endParaRPr lang="en-US" sz="1800" b="0" i="1"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1" u="none" strike="noStrike" dirty="0" smtClean="0">
                          <a:solidFill>
                            <a:srgbClr val="000000"/>
                          </a:solidFill>
                          <a:effectLst/>
                          <a:latin typeface="+mn-lt"/>
                        </a:rPr>
                        <a:t>started</a:t>
                      </a:r>
                      <a:endParaRPr lang="en-US" sz="1800" b="0" i="1"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1" u="none" strike="noStrike" dirty="0" smtClean="0">
                          <a:solidFill>
                            <a:srgbClr val="000000"/>
                          </a:solidFill>
                          <a:effectLst/>
                          <a:latin typeface="+mn-lt"/>
                        </a:rPr>
                        <a:t>collaboration</a:t>
                      </a:r>
                      <a:endParaRPr lang="en-US" sz="1800" b="0" i="1"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1" u="none" strike="noStrike" dirty="0" smtClean="0">
                          <a:solidFill>
                            <a:srgbClr val="FFFFFF"/>
                          </a:solidFill>
                          <a:effectLst/>
                          <a:latin typeface="+mn-lt"/>
                        </a:rPr>
                        <a:t>0 x 0</a:t>
                      </a:r>
                      <a:endParaRPr lang="en-US" sz="1800" b="0" i="1" u="none" strike="noStrike" dirty="0">
                        <a:solidFill>
                          <a:srgbClr val="FFFFFF"/>
                        </a:solidFill>
                        <a:effectLst/>
                        <a:latin typeface="+mn-lt"/>
                      </a:endParaRPr>
                    </a:p>
                  </a:txBody>
                  <a:tcPr marL="12700" marR="12700" marT="12700" marB="0" anchor="ctr">
                    <a:solidFill>
                      <a:srgbClr val="0000FF"/>
                    </a:solidFill>
                  </a:tcPr>
                </a:tc>
              </a:tr>
            </a:tbl>
          </a:graphicData>
        </a:graphic>
      </p:graphicFrame>
      <p:pic>
        <p:nvPicPr>
          <p:cNvPr id="3" name="Picture 2" descr="IMG_3071.JPG"/>
          <p:cNvPicPr>
            <a:picLocks noChangeAspect="1"/>
          </p:cNvPicPr>
          <p:nvPr/>
        </p:nvPicPr>
        <p:blipFill rotWithShape="1">
          <a:blip r:embed="rId2">
            <a:extLst>
              <a:ext uri="{28A0092B-C50C-407E-A947-70E740481C1C}">
                <a14:useLocalDpi xmlns:a14="http://schemas.microsoft.com/office/drawing/2010/main" val="0"/>
              </a:ext>
            </a:extLst>
          </a:blip>
          <a:srcRect l="26000" r="5604"/>
          <a:stretch/>
        </p:blipFill>
        <p:spPr>
          <a:xfrm>
            <a:off x="0" y="0"/>
            <a:ext cx="1316213" cy="1443283"/>
          </a:xfrm>
          <a:prstGeom prst="rect">
            <a:avLst/>
          </a:prstGeom>
        </p:spPr>
      </p:pic>
    </p:spTree>
    <p:extLst>
      <p:ext uri="{BB962C8B-B14F-4D97-AF65-F5344CB8AC3E}">
        <p14:creationId xmlns:p14="http://schemas.microsoft.com/office/powerpoint/2010/main" val="29888878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16529" y="153508"/>
            <a:ext cx="7139136" cy="1143000"/>
          </a:xfrm>
        </p:spPr>
        <p:txBody>
          <a:bodyPr/>
          <a:lstStyle/>
          <a:p>
            <a:r>
              <a:rPr lang="en-US" dirty="0" smtClean="0"/>
              <a:t>Pressure and Mechanical </a:t>
            </a:r>
            <a:br>
              <a:rPr lang="en-US" dirty="0" smtClean="0"/>
            </a:br>
            <a:r>
              <a:rPr lang="en-US" dirty="0" smtClean="0"/>
              <a:t>Processing –  Suite for 15 by 2025+</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37</a:t>
            </a:fld>
            <a:endParaRPr lang="sv-SE" dirty="0">
              <a:solidFill>
                <a:prstClr val="black">
                  <a:tint val="75000"/>
                </a:prstClr>
              </a:solidFill>
              <a:latin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9534"/>
            <a:ext cx="1728970" cy="1467092"/>
          </a:xfrm>
          <a:prstGeom prst="rect">
            <a:avLst/>
          </a:prstGeom>
          <a:noFill/>
          <a:ln>
            <a:noFill/>
          </a:ln>
        </p:spPr>
      </p:pic>
      <p:graphicFrame>
        <p:nvGraphicFramePr>
          <p:cNvPr id="9" name="Content Placeholder 4"/>
          <p:cNvGraphicFramePr>
            <a:graphicFrameLocks/>
          </p:cNvGraphicFramePr>
          <p:nvPr>
            <p:extLst>
              <p:ext uri="{D42A27DB-BD31-4B8C-83A1-F6EECF244321}">
                <p14:modId xmlns:p14="http://schemas.microsoft.com/office/powerpoint/2010/main" val="1886336993"/>
              </p:ext>
            </p:extLst>
          </p:nvPr>
        </p:nvGraphicFramePr>
        <p:xfrm>
          <a:off x="3278" y="1551633"/>
          <a:ext cx="9140721" cy="5178979"/>
        </p:xfrm>
        <a:graphic>
          <a:graphicData uri="http://schemas.openxmlformats.org/drawingml/2006/table">
            <a:tbl>
              <a:tblPr firstRow="1" bandRow="1">
                <a:tableStyleId>{5C22544A-7EE6-4342-B048-85BDC9FD1C3A}</a:tableStyleId>
              </a:tblPr>
              <a:tblGrid>
                <a:gridCol w="3834082"/>
                <a:gridCol w="346758"/>
                <a:gridCol w="4959881"/>
              </a:tblGrid>
              <a:tr h="398383">
                <a:tc>
                  <a:txBody>
                    <a:bodyPr/>
                    <a:lstStyle/>
                    <a:p>
                      <a:pPr algn="l" fontAlgn="b">
                        <a:lnSpc>
                          <a:spcPct val="60000"/>
                        </a:lnSpc>
                      </a:pPr>
                      <a:r>
                        <a:rPr lang="sk-SK" sz="1800" b="0" i="0" u="none" strike="noStrike" dirty="0">
                          <a:solidFill>
                            <a:srgbClr val="000000"/>
                          </a:solidFill>
                          <a:effectLst/>
                          <a:latin typeface="Calibri"/>
                        </a:rPr>
                        <a:t> </a:t>
                      </a:r>
                    </a:p>
                  </a:txBody>
                  <a:tcPr marL="12700" marR="12700" marT="12700" marB="0" anchor="b"/>
                </a:tc>
                <a:tc>
                  <a:txBody>
                    <a:bodyPr/>
                    <a:lstStyle/>
                    <a:p>
                      <a:pPr>
                        <a:lnSpc>
                          <a:spcPct val="60000"/>
                        </a:lnSpc>
                      </a:pPr>
                      <a:r>
                        <a:rPr lang="en-US" sz="1800" dirty="0" smtClean="0">
                          <a:solidFill>
                            <a:srgbClr val="000000"/>
                          </a:solidFill>
                          <a:latin typeface="Calibri"/>
                          <a:cs typeface="Calibri"/>
                        </a:rPr>
                        <a:t>#</a:t>
                      </a:r>
                      <a:endParaRPr lang="en-US" sz="1800" dirty="0">
                        <a:solidFill>
                          <a:srgbClr val="000000"/>
                        </a:solidFill>
                        <a:latin typeface="Calibri"/>
                        <a:cs typeface="Calibri"/>
                      </a:endParaRPr>
                    </a:p>
                  </a:txBody>
                  <a:tcPr anchor="b"/>
                </a:tc>
                <a:tc>
                  <a:txBody>
                    <a:bodyPr/>
                    <a:lstStyle/>
                    <a:p>
                      <a:pPr>
                        <a:lnSpc>
                          <a:spcPct val="60000"/>
                        </a:lnSpc>
                      </a:pPr>
                      <a:r>
                        <a:rPr lang="en-US" sz="1800" baseline="0" dirty="0" smtClean="0">
                          <a:latin typeface="Calibri"/>
                          <a:cs typeface="Calibri"/>
                        </a:rPr>
                        <a:t>Needed for </a:t>
                      </a:r>
                      <a:r>
                        <a:rPr lang="is-IS" sz="1800" baseline="0" dirty="0" smtClean="0">
                          <a:latin typeface="Calibri"/>
                          <a:cs typeface="Calibri"/>
                        </a:rPr>
                        <a:t>… out of </a:t>
                      </a:r>
                      <a:r>
                        <a:rPr lang="is-IS" sz="1800" baseline="0" dirty="0" smtClean="0">
                          <a:solidFill>
                            <a:srgbClr val="FFFF00"/>
                          </a:solidFill>
                          <a:latin typeface="Calibri"/>
                          <a:cs typeface="Calibri"/>
                        </a:rPr>
                        <a:t>#9-#15 Instruments</a:t>
                      </a:r>
                      <a:endParaRPr lang="en-US" sz="1800" dirty="0">
                        <a:solidFill>
                          <a:srgbClr val="FFFF00"/>
                        </a:solidFill>
                        <a:latin typeface="Calibri"/>
                        <a:cs typeface="Calibri"/>
                      </a:endParaRPr>
                    </a:p>
                  </a:txBody>
                  <a:tcPr anchor="b"/>
                </a:tc>
              </a:tr>
              <a:tr h="398383">
                <a:tc>
                  <a:txBody>
                    <a:bodyPr/>
                    <a:lstStyle/>
                    <a:p>
                      <a:pPr algn="l" fontAlgn="b">
                        <a:lnSpc>
                          <a:spcPct val="100000"/>
                        </a:lnSpc>
                      </a:pPr>
                      <a:r>
                        <a:rPr lang="en-US" sz="1800" b="0" i="0" u="none" strike="noStrike" dirty="0" smtClean="0">
                          <a:solidFill>
                            <a:srgbClr val="000000"/>
                          </a:solidFill>
                          <a:effectLst/>
                          <a:latin typeface="+mn-lt"/>
                        </a:rPr>
                        <a:t>Diamond Anvil Cells</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1" i="0" u="none" strike="noStrike" dirty="0">
                          <a:solidFill>
                            <a:srgbClr val="008000"/>
                          </a:solidFill>
                          <a:effectLst/>
                          <a:latin typeface="+mn-lt"/>
                        </a:rPr>
                        <a:t>2</a:t>
                      </a:r>
                    </a:p>
                  </a:txBody>
                  <a:tcPr marL="12700" marR="12700" marT="12700" marB="0" anchor="ctr"/>
                </a:tc>
                <a:tc>
                  <a:txBody>
                    <a:bodyPr/>
                    <a:lstStyle/>
                    <a:p>
                      <a:pPr algn="l" fontAlgn="b">
                        <a:lnSpc>
                          <a:spcPct val="100000"/>
                        </a:lnSpc>
                      </a:pPr>
                      <a:r>
                        <a:rPr lang="en-US" sz="1800" b="0" i="1" u="none" strike="noStrike" baseline="0" dirty="0" smtClean="0">
                          <a:solidFill>
                            <a:srgbClr val="000000"/>
                          </a:solidFill>
                          <a:effectLst/>
                          <a:latin typeface="+mn-lt"/>
                        </a:rPr>
                        <a:t> Vespa, </a:t>
                      </a:r>
                      <a:r>
                        <a:rPr lang="en-US" sz="1800" b="0" i="1" u="none" strike="noStrike" baseline="0" dirty="0" err="1" smtClean="0">
                          <a:solidFill>
                            <a:srgbClr val="000000"/>
                          </a:solidFill>
                          <a:effectLst/>
                          <a:latin typeface="+mn-lt"/>
                        </a:rPr>
                        <a:t>Heimdal</a:t>
                      </a:r>
                      <a:r>
                        <a:rPr lang="en-US" sz="1800" b="0" i="1" u="none" strike="noStrike" baseline="0" dirty="0" smtClean="0">
                          <a:solidFill>
                            <a:srgbClr val="000000"/>
                          </a:solidFill>
                          <a:effectLst/>
                          <a:latin typeface="+mn-lt"/>
                        </a:rPr>
                        <a:t>, NMX</a:t>
                      </a:r>
                      <a:endParaRPr lang="en-US" sz="1800" b="0" i="1" u="none" strike="noStrike" dirty="0">
                        <a:solidFill>
                          <a:srgbClr val="000000"/>
                        </a:solidFill>
                        <a:effectLst/>
                        <a:latin typeface="+mn-lt"/>
                      </a:endParaRPr>
                    </a:p>
                  </a:txBody>
                  <a:tcPr marL="12700" marR="12700" marT="12700" marB="0" anchor="ctr"/>
                </a:tc>
              </a:tr>
              <a:tr h="398383">
                <a:tc>
                  <a:txBody>
                    <a:bodyPr/>
                    <a:lstStyle/>
                    <a:p>
                      <a:pPr algn="l" fontAlgn="b">
                        <a:lnSpc>
                          <a:spcPct val="100000"/>
                        </a:lnSpc>
                      </a:pPr>
                      <a:r>
                        <a:rPr lang="en-US" sz="1800" b="0" i="0" u="none" strike="noStrike" dirty="0">
                          <a:solidFill>
                            <a:srgbClr val="000000"/>
                          </a:solidFill>
                          <a:effectLst/>
                          <a:latin typeface="+mn-lt"/>
                        </a:rPr>
                        <a:t>Paris-</a:t>
                      </a:r>
                      <a:r>
                        <a:rPr lang="en-US" sz="1800" b="0" i="0" u="none" strike="noStrike" dirty="0" smtClean="0">
                          <a:solidFill>
                            <a:srgbClr val="000000"/>
                          </a:solidFill>
                          <a:effectLst/>
                          <a:latin typeface="+mn-lt"/>
                        </a:rPr>
                        <a:t>Edinburgh</a:t>
                      </a:r>
                      <a:r>
                        <a:rPr lang="en-US" sz="1800" b="0" i="0" u="none" strike="noStrike" baseline="0" dirty="0" smtClean="0">
                          <a:solidFill>
                            <a:srgbClr val="000000"/>
                          </a:solidFill>
                          <a:effectLst/>
                          <a:latin typeface="+mn-lt"/>
                        </a:rPr>
                        <a:t> Cells</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1" i="0" u="none" strike="noStrike" dirty="0" smtClean="0">
                          <a:solidFill>
                            <a:srgbClr val="008000"/>
                          </a:solidFill>
                          <a:effectLst/>
                          <a:latin typeface="+mn-lt"/>
                        </a:rPr>
                        <a:t>2</a:t>
                      </a:r>
                      <a:endParaRPr lang="en-US" sz="1800" b="1" i="0" u="none" strike="noStrike" dirty="0">
                        <a:solidFill>
                          <a:srgbClr val="008000"/>
                        </a:solidFill>
                        <a:effectLst/>
                        <a:latin typeface="+mn-lt"/>
                      </a:endParaRPr>
                    </a:p>
                  </a:txBody>
                  <a:tcPr marL="12700" marR="12700" marT="12700" marB="0" anchor="ctr"/>
                </a:tc>
                <a:tc>
                  <a:txBody>
                    <a:bodyPr/>
                    <a:lstStyle/>
                    <a:p>
                      <a:pPr algn="l" fontAlgn="b">
                        <a:lnSpc>
                          <a:spcPct val="100000"/>
                        </a:lnSpc>
                      </a:pPr>
                      <a:r>
                        <a:rPr lang="en-US" sz="1800" b="1" i="0" u="none" strike="noStrike" dirty="0" smtClean="0">
                          <a:solidFill>
                            <a:srgbClr val="000000"/>
                          </a:solidFill>
                          <a:effectLst/>
                          <a:latin typeface="+mn-lt"/>
                        </a:rPr>
                        <a:t> </a:t>
                      </a:r>
                      <a:r>
                        <a:rPr lang="en-US" sz="1800" b="0" i="1" u="none" strike="noStrike" baseline="0" dirty="0" smtClean="0">
                          <a:solidFill>
                            <a:srgbClr val="000000"/>
                          </a:solidFill>
                          <a:effectLst/>
                          <a:latin typeface="+mn-lt"/>
                        </a:rPr>
                        <a:t>T-Rex, Vespa, </a:t>
                      </a:r>
                      <a:r>
                        <a:rPr lang="en-US" sz="1800" b="0" i="1" u="none" strike="noStrike" baseline="0" dirty="0" err="1" smtClean="0">
                          <a:solidFill>
                            <a:srgbClr val="000000"/>
                          </a:solidFill>
                          <a:effectLst/>
                          <a:latin typeface="+mn-lt"/>
                        </a:rPr>
                        <a:t>Heimdal</a:t>
                      </a:r>
                      <a:endParaRPr lang="en-US" sz="1800" b="0" i="1" u="none" strike="noStrike" dirty="0">
                        <a:solidFill>
                          <a:srgbClr val="000000"/>
                        </a:solidFill>
                        <a:effectLst/>
                        <a:latin typeface="+mn-lt"/>
                      </a:endParaRPr>
                    </a:p>
                  </a:txBody>
                  <a:tcPr marL="12700" marR="12700" marT="12700" marB="0" anchor="ctr"/>
                </a:tc>
              </a:tr>
              <a:tr h="398383">
                <a:tc>
                  <a:txBody>
                    <a:bodyPr/>
                    <a:lstStyle/>
                    <a:p>
                      <a:pPr algn="l" fontAlgn="b">
                        <a:lnSpc>
                          <a:spcPct val="100000"/>
                        </a:lnSpc>
                      </a:pPr>
                      <a:r>
                        <a:rPr lang="en-US" sz="1800" b="0" i="0" u="none" strike="noStrike" dirty="0">
                          <a:solidFill>
                            <a:srgbClr val="000000"/>
                          </a:solidFill>
                          <a:effectLst/>
                          <a:latin typeface="+mn-lt"/>
                        </a:rPr>
                        <a:t>Clamp cells </a:t>
                      </a:r>
                      <a:r>
                        <a:rPr lang="en-US" sz="1800" b="0" i="0" u="none" strike="noStrike" dirty="0" smtClean="0">
                          <a:solidFill>
                            <a:srgbClr val="000000"/>
                          </a:solidFill>
                          <a:effectLst/>
                          <a:latin typeface="+mn-lt"/>
                        </a:rPr>
                        <a:t>&lt; 3GPa</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is-IS" sz="1800" b="1" i="0" u="none" strike="noStrike" dirty="0">
                          <a:solidFill>
                            <a:srgbClr val="008000"/>
                          </a:solidFill>
                          <a:effectLst/>
                          <a:latin typeface="+mn-lt"/>
                        </a:rPr>
                        <a:t>4</a:t>
                      </a:r>
                    </a:p>
                  </a:txBody>
                  <a:tcPr marL="12700" marR="12700" marT="12700"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1" i="0" u="none" strike="noStrike" dirty="0" smtClean="0">
                          <a:solidFill>
                            <a:srgbClr val="000000"/>
                          </a:solidFill>
                          <a:effectLst/>
                          <a:latin typeface="+mn-lt"/>
                        </a:rPr>
                        <a:t> </a:t>
                      </a:r>
                      <a:r>
                        <a:rPr lang="en-US" sz="1800" b="0" i="1" u="none" strike="noStrike" baseline="0" dirty="0" smtClean="0">
                          <a:solidFill>
                            <a:srgbClr val="000000"/>
                          </a:solidFill>
                          <a:effectLst/>
                          <a:latin typeface="+mn-lt"/>
                        </a:rPr>
                        <a:t>T-Rex, Miracles, Vespa, </a:t>
                      </a:r>
                      <a:r>
                        <a:rPr lang="en-US" sz="1800" b="0" i="1" u="none" strike="noStrike" baseline="0" dirty="0" err="1" smtClean="0">
                          <a:solidFill>
                            <a:srgbClr val="000000"/>
                          </a:solidFill>
                          <a:effectLst/>
                          <a:latin typeface="+mn-lt"/>
                        </a:rPr>
                        <a:t>Heimdal</a:t>
                      </a:r>
                      <a:endParaRPr lang="en-US" sz="1800" b="0" i="1" u="none" strike="noStrike" dirty="0" smtClean="0">
                        <a:solidFill>
                          <a:srgbClr val="000000"/>
                        </a:solidFill>
                        <a:effectLst/>
                        <a:latin typeface="+mn-lt"/>
                      </a:endParaRPr>
                    </a:p>
                  </a:txBody>
                  <a:tcPr marL="12700" marR="12700" marT="12700" marB="0" anchor="ctr"/>
                </a:tc>
              </a:tr>
              <a:tr h="398383">
                <a:tc>
                  <a:txBody>
                    <a:bodyPr/>
                    <a:lstStyle/>
                    <a:p>
                      <a:pPr algn="l" fontAlgn="b">
                        <a:lnSpc>
                          <a:spcPct val="100000"/>
                        </a:lnSpc>
                      </a:pPr>
                      <a:r>
                        <a:rPr lang="en-US" sz="1800" b="0" i="0" u="none" strike="noStrike" dirty="0">
                          <a:solidFill>
                            <a:srgbClr val="000000"/>
                          </a:solidFill>
                          <a:effectLst/>
                          <a:latin typeface="+mn-lt"/>
                        </a:rPr>
                        <a:t>Gas cells &lt; 1GPa</a:t>
                      </a:r>
                    </a:p>
                  </a:txBody>
                  <a:tcPr marL="12700" marR="12700" marT="12700" marB="0" anchor="ctr"/>
                </a:tc>
                <a:tc>
                  <a:txBody>
                    <a:bodyPr/>
                    <a:lstStyle/>
                    <a:p>
                      <a:pPr algn="r" fontAlgn="b">
                        <a:lnSpc>
                          <a:spcPct val="100000"/>
                        </a:lnSpc>
                      </a:pPr>
                      <a:r>
                        <a:rPr lang="is-IS" sz="1800" b="1" i="0" u="none" strike="noStrike" dirty="0">
                          <a:solidFill>
                            <a:srgbClr val="008000"/>
                          </a:solidFill>
                          <a:effectLst/>
                          <a:latin typeface="+mn-lt"/>
                        </a:rPr>
                        <a:t>4</a:t>
                      </a:r>
                    </a:p>
                  </a:txBody>
                  <a:tcPr marL="12700" marR="12700" marT="12700"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1" i="0" u="none" strike="noStrike" dirty="0" smtClean="0">
                          <a:solidFill>
                            <a:srgbClr val="000000"/>
                          </a:solidFill>
                          <a:effectLst/>
                          <a:latin typeface="+mn-lt"/>
                        </a:rPr>
                        <a:t> </a:t>
                      </a:r>
                      <a:r>
                        <a:rPr lang="en-US" sz="1800" b="0" i="1" u="none" strike="noStrike" baseline="0" dirty="0" smtClean="0">
                          <a:solidFill>
                            <a:srgbClr val="000000"/>
                          </a:solidFill>
                          <a:effectLst/>
                          <a:latin typeface="+mn-lt"/>
                        </a:rPr>
                        <a:t>T-Rex, Miracles, Vespa, </a:t>
                      </a:r>
                      <a:r>
                        <a:rPr lang="en-US" sz="1800" b="0" i="1" u="none" strike="noStrike" baseline="0" dirty="0" err="1" smtClean="0">
                          <a:solidFill>
                            <a:srgbClr val="000000"/>
                          </a:solidFill>
                          <a:effectLst/>
                          <a:latin typeface="+mn-lt"/>
                        </a:rPr>
                        <a:t>Heimdal</a:t>
                      </a:r>
                      <a:endParaRPr lang="en-US" sz="1800" b="0" i="1" u="none" strike="noStrike" dirty="0" smtClean="0">
                        <a:solidFill>
                          <a:srgbClr val="000000"/>
                        </a:solidFill>
                        <a:effectLst/>
                        <a:latin typeface="+mn-lt"/>
                      </a:endParaRPr>
                    </a:p>
                  </a:txBody>
                  <a:tcPr marL="12700" marR="12700" marT="12700" marB="0" anchor="ctr"/>
                </a:tc>
              </a:tr>
              <a:tr h="398383">
                <a:tc>
                  <a:txBody>
                    <a:bodyPr/>
                    <a:lstStyle/>
                    <a:p>
                      <a:pPr algn="l" fontAlgn="b">
                        <a:lnSpc>
                          <a:spcPct val="100000"/>
                        </a:lnSpc>
                      </a:pPr>
                      <a:r>
                        <a:rPr lang="en-US" sz="1800" b="0" i="0" u="none" strike="noStrike" dirty="0">
                          <a:solidFill>
                            <a:srgbClr val="000000"/>
                          </a:solidFill>
                          <a:effectLst/>
                          <a:latin typeface="+mn-lt"/>
                        </a:rPr>
                        <a:t>stress/strain rig (generic)</a:t>
                      </a:r>
                    </a:p>
                  </a:txBody>
                  <a:tcPr marL="12700" marR="12700" marT="12700" marB="0" anchor="ctr"/>
                </a:tc>
                <a:tc>
                  <a:txBody>
                    <a:bodyPr/>
                    <a:lstStyle/>
                    <a:p>
                      <a:pPr algn="r" fontAlgn="b">
                        <a:lnSpc>
                          <a:spcPct val="100000"/>
                        </a:lnSpc>
                      </a:pPr>
                      <a:r>
                        <a:rPr lang="en-US" sz="1800" b="1" i="0" u="none" strike="noStrike" dirty="0">
                          <a:solidFill>
                            <a:srgbClr val="000000"/>
                          </a:solidFill>
                          <a:effectLst/>
                          <a:latin typeface="+mn-lt"/>
                        </a:rPr>
                        <a:t>1</a:t>
                      </a:r>
                    </a:p>
                  </a:txBody>
                  <a:tcPr marL="12700" marR="12700" marT="12700" marB="0" anchor="ctr"/>
                </a:tc>
                <a:tc>
                  <a:txBody>
                    <a:bodyPr/>
                    <a:lstStyle/>
                    <a:p>
                      <a:pPr algn="l" fontAlgn="b">
                        <a:lnSpc>
                          <a:spcPct val="100000"/>
                        </a:lnSpc>
                      </a:pPr>
                      <a:r>
                        <a:rPr lang="en-US" sz="1800" b="1" i="0" u="none" strike="noStrike" dirty="0" smtClean="0">
                          <a:solidFill>
                            <a:srgbClr val="000000"/>
                          </a:solidFill>
                          <a:effectLst/>
                          <a:latin typeface="+mn-lt"/>
                        </a:rPr>
                        <a:t> </a:t>
                      </a:r>
                      <a:endParaRPr lang="en-US" sz="1800" b="0" i="1" u="none" strike="noStrike" dirty="0">
                        <a:solidFill>
                          <a:srgbClr val="000000"/>
                        </a:solidFill>
                        <a:effectLst/>
                        <a:latin typeface="+mn-lt"/>
                      </a:endParaRPr>
                    </a:p>
                  </a:txBody>
                  <a:tcPr marL="12700" marR="12700" marT="12700" marB="0" anchor="ctr"/>
                </a:tc>
              </a:tr>
              <a:tr h="398383">
                <a:tc>
                  <a:txBody>
                    <a:bodyPr/>
                    <a:lstStyle/>
                    <a:p>
                      <a:pPr algn="l" fontAlgn="b">
                        <a:lnSpc>
                          <a:spcPct val="100000"/>
                        </a:lnSpc>
                      </a:pPr>
                      <a:r>
                        <a:rPr lang="en-US" sz="1800" b="0" i="0" u="none" strike="noStrike" dirty="0">
                          <a:solidFill>
                            <a:srgbClr val="000000"/>
                          </a:solidFill>
                          <a:effectLst/>
                          <a:latin typeface="+mn-lt"/>
                        </a:rPr>
                        <a:t>Raman system</a:t>
                      </a:r>
                    </a:p>
                  </a:txBody>
                  <a:tcPr marL="12700" marR="12700" marT="12700" marB="0" anchor="ctr"/>
                </a:tc>
                <a:tc>
                  <a:txBody>
                    <a:bodyPr/>
                    <a:lstStyle/>
                    <a:p>
                      <a:pPr algn="r" fontAlgn="b">
                        <a:lnSpc>
                          <a:spcPct val="100000"/>
                        </a:lnSpc>
                      </a:pPr>
                      <a:r>
                        <a:rPr lang="en-US" sz="1800" b="1" i="0" u="none" strike="noStrike" dirty="0" smtClean="0">
                          <a:solidFill>
                            <a:srgbClr val="008000"/>
                          </a:solidFill>
                          <a:effectLst/>
                          <a:latin typeface="+mn-lt"/>
                        </a:rPr>
                        <a:t>2</a:t>
                      </a:r>
                      <a:endParaRPr lang="en-US" sz="1800" b="1" i="0" u="none" strike="noStrike" dirty="0">
                        <a:solidFill>
                          <a:srgbClr val="008000"/>
                        </a:solidFill>
                        <a:effectLst/>
                        <a:latin typeface="+mn-lt"/>
                      </a:endParaRPr>
                    </a:p>
                  </a:txBody>
                  <a:tcPr marL="12700" marR="12700" marT="12700" marB="0" anchor="ctr"/>
                </a:tc>
                <a:tc>
                  <a:txBody>
                    <a:bodyPr/>
                    <a:lstStyle/>
                    <a:p>
                      <a:pPr algn="l" fontAlgn="b">
                        <a:lnSpc>
                          <a:spcPct val="100000"/>
                        </a:lnSpc>
                      </a:pPr>
                      <a:r>
                        <a:rPr lang="en-US" sz="1800" b="1" i="0" u="none" strike="noStrike" dirty="0" smtClean="0">
                          <a:solidFill>
                            <a:srgbClr val="000000"/>
                          </a:solidFill>
                          <a:effectLst/>
                          <a:latin typeface="+mn-lt"/>
                        </a:rPr>
                        <a:t> </a:t>
                      </a:r>
                      <a:r>
                        <a:rPr lang="en-US" sz="1800" b="0" i="1" u="none" strike="noStrike" dirty="0" smtClean="0">
                          <a:solidFill>
                            <a:srgbClr val="000000"/>
                          </a:solidFill>
                          <a:effectLst/>
                          <a:latin typeface="+mn-lt"/>
                        </a:rPr>
                        <a:t>Vespa (different system)</a:t>
                      </a:r>
                      <a:endParaRPr lang="en-US" sz="1800" b="0" i="1" u="none" strike="noStrike" dirty="0">
                        <a:solidFill>
                          <a:srgbClr val="000000"/>
                        </a:solidFill>
                        <a:effectLst/>
                        <a:latin typeface="+mn-lt"/>
                      </a:endParaRPr>
                    </a:p>
                  </a:txBody>
                  <a:tcPr marL="12700" marR="12700" marT="12700" marB="0" anchor="ctr"/>
                </a:tc>
              </a:tr>
              <a:tr h="398383">
                <a:tc>
                  <a:txBody>
                    <a:bodyPr/>
                    <a:lstStyle/>
                    <a:p>
                      <a:pPr algn="l" fontAlgn="b">
                        <a:lnSpc>
                          <a:spcPct val="100000"/>
                        </a:lnSpc>
                      </a:pPr>
                      <a:r>
                        <a:rPr lang="en-US" sz="1800" b="0" i="0" u="none" strike="noStrike" dirty="0">
                          <a:solidFill>
                            <a:srgbClr val="000000"/>
                          </a:solidFill>
                          <a:effectLst/>
                          <a:latin typeface="+mn-lt"/>
                        </a:rPr>
                        <a:t>Portable laser </a:t>
                      </a:r>
                      <a:r>
                        <a:rPr lang="en-US" sz="1800" b="0" i="0" u="none" strike="noStrike" dirty="0" smtClean="0">
                          <a:solidFill>
                            <a:srgbClr val="000000"/>
                          </a:solidFill>
                          <a:effectLst/>
                          <a:latin typeface="+mn-lt"/>
                        </a:rPr>
                        <a:t>heating</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1" i="0" u="none" strike="noStrike" dirty="0" smtClean="0">
                          <a:solidFill>
                            <a:srgbClr val="000000"/>
                          </a:solidFill>
                          <a:effectLst/>
                          <a:latin typeface="+mn-lt"/>
                        </a:rPr>
                        <a:t>1</a:t>
                      </a:r>
                      <a:endParaRPr lang="en-US" sz="1800" b="1" i="0" u="none" strike="noStrike" dirty="0">
                        <a:solidFill>
                          <a:srgbClr val="000000"/>
                        </a:solidFill>
                        <a:effectLst/>
                        <a:latin typeface="+mn-lt"/>
                      </a:endParaRPr>
                    </a:p>
                  </a:txBody>
                  <a:tcPr marL="12700" marR="12700" marT="12700" marB="0" anchor="ctr"/>
                </a:tc>
                <a:tc>
                  <a:txBody>
                    <a:bodyPr/>
                    <a:lstStyle/>
                    <a:p>
                      <a:pPr algn="l" fontAlgn="b">
                        <a:lnSpc>
                          <a:spcPct val="100000"/>
                        </a:lnSpc>
                      </a:pPr>
                      <a:r>
                        <a:rPr lang="en-US" sz="1800" b="1" i="0" u="none" strike="noStrike" dirty="0" smtClean="0">
                          <a:solidFill>
                            <a:srgbClr val="000000"/>
                          </a:solidFill>
                          <a:effectLst/>
                          <a:latin typeface="+mn-lt"/>
                        </a:rPr>
                        <a:t> </a:t>
                      </a:r>
                      <a:r>
                        <a:rPr lang="en-US" sz="1800" b="0" i="1" u="none" strike="noStrike" baseline="0" dirty="0" err="1" smtClean="0">
                          <a:solidFill>
                            <a:srgbClr val="000000"/>
                          </a:solidFill>
                          <a:effectLst/>
                          <a:latin typeface="+mn-lt"/>
                        </a:rPr>
                        <a:t>Freia</a:t>
                      </a:r>
                      <a:endParaRPr lang="en-US" sz="1800" b="1" i="0" u="none" strike="noStrike" dirty="0">
                        <a:solidFill>
                          <a:srgbClr val="000000"/>
                        </a:solidFill>
                        <a:effectLst/>
                        <a:latin typeface="+mn-lt"/>
                      </a:endParaRPr>
                    </a:p>
                  </a:txBody>
                  <a:tcPr marL="12700" marR="12700" marT="12700" marB="0" anchor="ctr"/>
                </a:tc>
              </a:tr>
              <a:tr h="398383">
                <a:tc>
                  <a:txBody>
                    <a:bodyPr/>
                    <a:lstStyle/>
                    <a:p>
                      <a:pPr algn="l" fontAlgn="b">
                        <a:lnSpc>
                          <a:spcPct val="100000"/>
                        </a:lnSpc>
                      </a:pPr>
                      <a:r>
                        <a:rPr lang="en-US" sz="1800" b="0" i="0" u="none" strike="noStrike" dirty="0">
                          <a:solidFill>
                            <a:srgbClr val="000000"/>
                          </a:solidFill>
                          <a:effectLst/>
                          <a:latin typeface="+mn-lt"/>
                        </a:rPr>
                        <a:t>Corrosive gas manifold</a:t>
                      </a:r>
                    </a:p>
                  </a:txBody>
                  <a:tcPr marL="12700" marR="12700" marT="12700" marB="0" anchor="ctr"/>
                </a:tc>
                <a:tc>
                  <a:txBody>
                    <a:bodyPr/>
                    <a:lstStyle/>
                    <a:p>
                      <a:pPr algn="r" fontAlgn="b">
                        <a:lnSpc>
                          <a:spcPct val="100000"/>
                        </a:lnSpc>
                      </a:pPr>
                      <a:r>
                        <a:rPr lang="en-US" sz="1800" b="1" i="0" u="none" strike="noStrike" dirty="0" smtClean="0">
                          <a:solidFill>
                            <a:srgbClr val="000000"/>
                          </a:solidFill>
                          <a:effectLst/>
                          <a:latin typeface="+mn-lt"/>
                        </a:rPr>
                        <a:t>1</a:t>
                      </a:r>
                      <a:endParaRPr lang="en-US" sz="1800" b="1" i="0" u="none" strike="noStrike" dirty="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1" i="0" u="none" strike="noStrike" dirty="0" smtClean="0">
                          <a:solidFill>
                            <a:srgbClr val="000000"/>
                          </a:solidFill>
                          <a:effectLst/>
                          <a:latin typeface="+mn-lt"/>
                        </a:rPr>
                        <a:t> </a:t>
                      </a:r>
                      <a:endParaRPr lang="en-US" sz="1800" b="0" i="1" u="none" strike="noStrike" dirty="0" smtClean="0">
                        <a:solidFill>
                          <a:srgbClr val="000000"/>
                        </a:solidFill>
                        <a:effectLst/>
                        <a:latin typeface="+mn-lt"/>
                      </a:endParaRPr>
                    </a:p>
                  </a:txBody>
                  <a:tcPr marL="12700" marR="12700" marT="12700" marB="0" anchor="ctr"/>
                </a:tc>
              </a:tr>
              <a:tr h="398383">
                <a:tc>
                  <a:txBody>
                    <a:bodyPr/>
                    <a:lstStyle/>
                    <a:p>
                      <a:pPr algn="l" fontAlgn="b">
                        <a:lnSpc>
                          <a:spcPct val="60000"/>
                        </a:lnSpc>
                      </a:pPr>
                      <a:r>
                        <a:rPr lang="en-US" sz="1800" b="0" i="0" u="none" strike="noStrike" dirty="0" smtClean="0">
                          <a:solidFill>
                            <a:srgbClr val="000000"/>
                          </a:solidFill>
                          <a:effectLst/>
                          <a:latin typeface="+mn-lt"/>
                        </a:rPr>
                        <a:t>Stress strain rig (high load)</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1" i="0" u="none" strike="noStrike" dirty="0" smtClean="0">
                          <a:solidFill>
                            <a:srgbClr val="000000"/>
                          </a:solidFill>
                          <a:effectLst/>
                          <a:latin typeface="+mn-lt"/>
                        </a:rPr>
                        <a:t>1</a:t>
                      </a:r>
                      <a:endParaRPr lang="en-US" sz="1800" b="1" i="0" u="none" strike="noStrike" dirty="0">
                        <a:solidFill>
                          <a:srgbClr val="000000"/>
                        </a:solidFill>
                        <a:effectLst/>
                        <a:latin typeface="+mn-lt"/>
                      </a:endParaRPr>
                    </a:p>
                  </a:txBody>
                  <a:tcPr marL="12700" marR="12700" marT="12700" marB="0" anchor="ctr"/>
                </a:tc>
                <a:tc>
                  <a:txBody>
                    <a:bodyPr/>
                    <a:lstStyle/>
                    <a:p>
                      <a:pPr algn="l" fontAlgn="b">
                        <a:lnSpc>
                          <a:spcPct val="60000"/>
                        </a:lnSpc>
                      </a:pPr>
                      <a:r>
                        <a:rPr lang="en-US" sz="1800" b="0" i="1" u="none" strike="noStrike" baseline="0" dirty="0" smtClean="0">
                          <a:solidFill>
                            <a:srgbClr val="000000"/>
                          </a:solidFill>
                          <a:effectLst/>
                          <a:latin typeface="+mn-lt"/>
                        </a:rPr>
                        <a:t> </a:t>
                      </a:r>
                      <a:endParaRPr lang="en-US" sz="1800" b="0" i="0" u="none" strike="noStrike" dirty="0">
                        <a:solidFill>
                          <a:srgbClr val="000000"/>
                        </a:solidFill>
                        <a:effectLst/>
                        <a:latin typeface="+mn-lt"/>
                      </a:endParaRPr>
                    </a:p>
                  </a:txBody>
                  <a:tcPr marL="12700" marR="12700" marT="12700" marB="0" anchor="ctr"/>
                </a:tc>
              </a:tr>
              <a:tr h="398383">
                <a:tc>
                  <a:txBody>
                    <a:bodyPr/>
                    <a:lstStyle/>
                    <a:p>
                      <a:pPr algn="l" fontAlgn="b">
                        <a:lnSpc>
                          <a:spcPct val="60000"/>
                        </a:lnSpc>
                      </a:pPr>
                      <a:r>
                        <a:rPr lang="en-US" sz="1800" b="0" i="0" u="none" strike="noStrike" dirty="0" smtClean="0">
                          <a:solidFill>
                            <a:srgbClr val="000000"/>
                          </a:solidFill>
                          <a:effectLst/>
                          <a:latin typeface="+mn-lt"/>
                        </a:rPr>
                        <a:t>Dilatation</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1" i="0" u="none" strike="noStrike" dirty="0" smtClean="0">
                          <a:solidFill>
                            <a:srgbClr val="000000"/>
                          </a:solidFill>
                          <a:effectLst/>
                          <a:latin typeface="+mn-lt"/>
                        </a:rPr>
                        <a:t>1</a:t>
                      </a:r>
                      <a:endParaRPr lang="en-US" sz="1800" b="1" i="0" u="none" strike="noStrike" dirty="0">
                        <a:solidFill>
                          <a:srgbClr val="000000"/>
                        </a:solidFill>
                        <a:effectLst/>
                        <a:latin typeface="+mn-lt"/>
                      </a:endParaRPr>
                    </a:p>
                  </a:txBody>
                  <a:tcPr marL="12700" marR="12700" marT="12700" marB="0" anchor="ctr"/>
                </a:tc>
                <a:tc>
                  <a:txBody>
                    <a:bodyPr/>
                    <a:lstStyle/>
                    <a:p>
                      <a:pPr algn="l" fontAlgn="b">
                        <a:lnSpc>
                          <a:spcPct val="60000"/>
                        </a:lnSpc>
                      </a:pPr>
                      <a:r>
                        <a:rPr lang="en-US" sz="1800" b="1" i="0" u="none" strike="noStrike" dirty="0" smtClean="0">
                          <a:solidFill>
                            <a:srgbClr val="000000"/>
                          </a:solidFill>
                          <a:effectLst/>
                          <a:latin typeface="+mn-lt"/>
                        </a:rPr>
                        <a:t> </a:t>
                      </a:r>
                      <a:endParaRPr lang="en-US" sz="1800" b="0" i="0" u="none" strike="noStrike" dirty="0">
                        <a:solidFill>
                          <a:srgbClr val="000000"/>
                        </a:solidFill>
                        <a:effectLst/>
                        <a:latin typeface="+mn-lt"/>
                      </a:endParaRPr>
                    </a:p>
                  </a:txBody>
                  <a:tcPr marL="12700" marR="12700" marT="12700" marB="0" anchor="ctr"/>
                </a:tc>
              </a:tr>
              <a:tr h="398383">
                <a:tc>
                  <a:txBody>
                    <a:bodyPr/>
                    <a:lstStyle/>
                    <a:p>
                      <a:pPr algn="l" fontAlgn="b">
                        <a:lnSpc>
                          <a:spcPct val="60000"/>
                        </a:lnSpc>
                      </a:pPr>
                      <a:r>
                        <a:rPr lang="en-US" sz="1800" b="0" i="0" u="none" strike="noStrike" dirty="0" smtClean="0">
                          <a:solidFill>
                            <a:srgbClr val="000000"/>
                          </a:solidFill>
                          <a:effectLst/>
                          <a:latin typeface="+mn-lt"/>
                        </a:rPr>
                        <a:t>Welding</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is-IS" sz="1800" b="1" i="0" u="none" strike="noStrike" dirty="0" smtClean="0">
                          <a:solidFill>
                            <a:srgbClr val="000000"/>
                          </a:solidFill>
                          <a:effectLst/>
                          <a:latin typeface="+mn-lt"/>
                        </a:rPr>
                        <a:t>1</a:t>
                      </a:r>
                      <a:endParaRPr lang="is-IS" sz="1800" b="1" i="0" u="none" strike="noStrike" dirty="0">
                        <a:solidFill>
                          <a:srgbClr val="000000"/>
                        </a:solidFill>
                        <a:effectLst/>
                        <a:latin typeface="+mn-lt"/>
                      </a:endParaRPr>
                    </a:p>
                  </a:txBody>
                  <a:tcPr marL="12700" marR="12700" marT="12700" marB="0" anchor="ctr"/>
                </a:tc>
                <a:tc>
                  <a:txBody>
                    <a:bodyPr/>
                    <a:lstStyle/>
                    <a:p>
                      <a:pPr algn="l" fontAlgn="b">
                        <a:lnSpc>
                          <a:spcPct val="60000"/>
                        </a:lnSpc>
                      </a:pPr>
                      <a:r>
                        <a:rPr lang="en-US" sz="1800" b="0" i="1" u="none" strike="noStrike" baseline="0" dirty="0" smtClean="0">
                          <a:solidFill>
                            <a:srgbClr val="000000"/>
                          </a:solidFill>
                          <a:effectLst/>
                          <a:latin typeface="+mn-lt"/>
                        </a:rPr>
                        <a:t> </a:t>
                      </a:r>
                      <a:endParaRPr lang="en-US" sz="1800" b="0" i="1" u="none" strike="noStrike" dirty="0">
                        <a:solidFill>
                          <a:srgbClr val="000000"/>
                        </a:solidFill>
                        <a:effectLst/>
                        <a:latin typeface="+mn-lt"/>
                      </a:endParaRPr>
                    </a:p>
                  </a:txBody>
                  <a:tcPr marL="12700" marR="12700" marT="12700" marB="0" anchor="ctr"/>
                </a:tc>
              </a:tr>
              <a:tr h="398383">
                <a:tc>
                  <a:txBody>
                    <a:bodyPr/>
                    <a:lstStyle/>
                    <a:p>
                      <a:pPr algn="l" fontAlgn="b">
                        <a:lnSpc>
                          <a:spcPct val="60000"/>
                        </a:lnSpc>
                      </a:pPr>
                      <a:r>
                        <a:rPr lang="en-US" sz="1800" b="0" i="0" u="none" strike="noStrike" dirty="0" err="1" smtClean="0">
                          <a:solidFill>
                            <a:srgbClr val="000000"/>
                          </a:solidFill>
                          <a:effectLst/>
                          <a:latin typeface="+mn-lt"/>
                        </a:rPr>
                        <a:t>Gleeble</a:t>
                      </a:r>
                      <a:r>
                        <a:rPr lang="en-US" sz="1800" b="0" i="0" u="none" strike="noStrike" dirty="0" smtClean="0">
                          <a:solidFill>
                            <a:srgbClr val="000000"/>
                          </a:solidFill>
                          <a:effectLst/>
                          <a:latin typeface="+mn-lt"/>
                        </a:rPr>
                        <a:t> mech. proc.</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is-IS" sz="1800" b="1" i="0" u="none" strike="noStrike" dirty="0" smtClean="0">
                          <a:solidFill>
                            <a:srgbClr val="0000FF"/>
                          </a:solidFill>
                          <a:effectLst/>
                          <a:latin typeface="+mn-lt"/>
                        </a:rPr>
                        <a:t>1</a:t>
                      </a:r>
                      <a:endParaRPr lang="is-IS" sz="1800" b="1" i="0" u="none" strike="noStrike" dirty="0">
                        <a:solidFill>
                          <a:srgbClr val="0000FF"/>
                        </a:solidFill>
                        <a:effectLst/>
                        <a:latin typeface="+mn-lt"/>
                      </a:endParaRPr>
                    </a:p>
                  </a:txBody>
                  <a:tcPr marL="12700" marR="12700" marT="12700" marB="0" anchor="ctr"/>
                </a:tc>
                <a:tc>
                  <a:txBody>
                    <a:bodyPr/>
                    <a:lstStyle/>
                    <a:p>
                      <a:pPr algn="l" fontAlgn="b">
                        <a:lnSpc>
                          <a:spcPct val="60000"/>
                        </a:lnSpc>
                      </a:pPr>
                      <a:r>
                        <a:rPr lang="en-US" sz="1800" b="0" i="1" u="none" strike="noStrike" baseline="0" dirty="0" smtClean="0">
                          <a:solidFill>
                            <a:srgbClr val="000000"/>
                          </a:solidFill>
                          <a:effectLst/>
                          <a:latin typeface="+mn-lt"/>
                        </a:rPr>
                        <a:t> Beer </a:t>
                      </a:r>
                      <a:r>
                        <a:rPr lang="en-US" sz="1800" b="0" i="0" u="none" strike="noStrike" baseline="0" dirty="0" smtClean="0">
                          <a:solidFill>
                            <a:srgbClr val="0000FF"/>
                          </a:solidFill>
                          <a:effectLst/>
                          <a:latin typeface="+mn-lt"/>
                        </a:rPr>
                        <a:t>(investigate external funding)</a:t>
                      </a:r>
                      <a:endParaRPr lang="en-US" sz="1800" b="0" i="0" u="none" strike="noStrike" dirty="0">
                        <a:solidFill>
                          <a:srgbClr val="0000FF"/>
                        </a:solidFill>
                        <a:effectLst/>
                        <a:latin typeface="+mn-lt"/>
                      </a:endParaRPr>
                    </a:p>
                  </a:txBody>
                  <a:tcPr marL="12700" marR="12700" marT="12700" marB="0" anchor="ctr"/>
                </a:tc>
              </a:tr>
            </a:tbl>
          </a:graphicData>
        </a:graphic>
      </p:graphicFrame>
    </p:spTree>
    <p:extLst>
      <p:ext uri="{BB962C8B-B14F-4D97-AF65-F5344CB8AC3E}">
        <p14:creationId xmlns:p14="http://schemas.microsoft.com/office/powerpoint/2010/main" val="14118834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800684" y="274638"/>
            <a:ext cx="5995962" cy="942602"/>
          </a:xfrm>
        </p:spPr>
        <p:txBody>
          <a:bodyPr>
            <a:normAutofit fontScale="90000"/>
          </a:bodyPr>
          <a:lstStyle/>
          <a:p>
            <a:r>
              <a:rPr lang="en-US" dirty="0" smtClean="0"/>
              <a:t>Fluids incl. gases, vapor, comp. </a:t>
            </a:r>
            <a:r>
              <a:rPr lang="en-US" dirty="0"/>
              <a:t>f</a:t>
            </a:r>
            <a:r>
              <a:rPr lang="en-US" dirty="0" smtClean="0"/>
              <a:t>luids Suite for 8 by 2023 incl. infrastructure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38</a:t>
            </a:fld>
            <a:endParaRPr lang="sv-SE" dirty="0">
              <a:solidFill>
                <a:prstClr val="black">
                  <a:tint val="75000"/>
                </a:prstClr>
              </a:solidFill>
              <a:latin typeface="Calibri"/>
            </a:endParaRPr>
          </a:p>
        </p:txBody>
      </p:sp>
      <p:pic>
        <p:nvPicPr>
          <p:cNvPr id="6" name="Picture 5" descr="P104025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56072" cy="1392054"/>
          </a:xfrm>
          <a:prstGeom prst="rect">
            <a:avLst/>
          </a:prstGeom>
        </p:spPr>
      </p:pic>
      <p:graphicFrame>
        <p:nvGraphicFramePr>
          <p:cNvPr id="9" name="Content Placeholder 4"/>
          <p:cNvGraphicFramePr>
            <a:graphicFrameLocks/>
          </p:cNvGraphicFramePr>
          <p:nvPr>
            <p:extLst>
              <p:ext uri="{D42A27DB-BD31-4B8C-83A1-F6EECF244321}">
                <p14:modId xmlns:p14="http://schemas.microsoft.com/office/powerpoint/2010/main" val="299441067"/>
              </p:ext>
            </p:extLst>
          </p:nvPr>
        </p:nvGraphicFramePr>
        <p:xfrm>
          <a:off x="21474" y="1477715"/>
          <a:ext cx="9122526" cy="5085608"/>
        </p:xfrm>
        <a:graphic>
          <a:graphicData uri="http://schemas.openxmlformats.org/drawingml/2006/table">
            <a:tbl>
              <a:tblPr firstRow="1" bandRow="1">
                <a:tableStyleId>{5C22544A-7EE6-4342-B048-85BDC9FD1C3A}</a:tableStyleId>
              </a:tblPr>
              <a:tblGrid>
                <a:gridCol w="3662031"/>
                <a:gridCol w="240091"/>
                <a:gridCol w="5220404"/>
              </a:tblGrid>
              <a:tr h="370664">
                <a:tc>
                  <a:txBody>
                    <a:bodyPr/>
                    <a:lstStyle/>
                    <a:p>
                      <a:pPr algn="l" fontAlgn="b">
                        <a:lnSpc>
                          <a:spcPct val="80000"/>
                        </a:lnSpc>
                      </a:pPr>
                      <a:r>
                        <a:rPr lang="sk-SK" sz="1800" b="0" i="0" u="none" strike="noStrike" dirty="0">
                          <a:solidFill>
                            <a:srgbClr val="000000"/>
                          </a:solidFill>
                          <a:effectLst/>
                          <a:latin typeface="Calibri"/>
                        </a:rPr>
                        <a:t> </a:t>
                      </a:r>
                    </a:p>
                  </a:txBody>
                  <a:tcPr marL="12700" marR="12700" marT="12700" marB="0" anchor="ctr"/>
                </a:tc>
                <a:tc>
                  <a:txBody>
                    <a:bodyPr/>
                    <a:lstStyle/>
                    <a:p>
                      <a:pPr>
                        <a:lnSpc>
                          <a:spcPct val="80000"/>
                        </a:lnSpc>
                      </a:pPr>
                      <a:r>
                        <a:rPr lang="en-US" sz="1800" dirty="0" smtClean="0">
                          <a:latin typeface="Calibri"/>
                          <a:cs typeface="Calibri"/>
                        </a:rPr>
                        <a:t>#</a:t>
                      </a:r>
                      <a:endParaRPr lang="en-US" sz="1800" dirty="0">
                        <a:latin typeface="Calibri"/>
                        <a:cs typeface="Calibri"/>
                      </a:endParaRPr>
                    </a:p>
                  </a:txBody>
                  <a:tcPr anchor="ctr"/>
                </a:tc>
                <a:tc>
                  <a:txBody>
                    <a:bodyPr/>
                    <a:lstStyle/>
                    <a:p>
                      <a:pPr>
                        <a:lnSpc>
                          <a:spcPct val="60000"/>
                        </a:lnSpc>
                      </a:pPr>
                      <a:r>
                        <a:rPr lang="en-US" sz="1700" baseline="0" dirty="0" smtClean="0">
                          <a:solidFill>
                            <a:srgbClr val="FFFFFF"/>
                          </a:solidFill>
                          <a:latin typeface="Calibri"/>
                          <a:cs typeface="Calibri"/>
                        </a:rPr>
                        <a:t>Needed for </a:t>
                      </a:r>
                      <a:r>
                        <a:rPr lang="is-IS" sz="1700" baseline="0" dirty="0" smtClean="0">
                          <a:solidFill>
                            <a:srgbClr val="FFFFFF"/>
                          </a:solidFill>
                          <a:latin typeface="Calibri"/>
                          <a:cs typeface="Calibri"/>
                        </a:rPr>
                        <a:t>… out of first 8 Instruments</a:t>
                      </a:r>
                      <a:endParaRPr lang="en-US" sz="1700" dirty="0">
                        <a:solidFill>
                          <a:srgbClr val="FFFFFF"/>
                        </a:solidFill>
                        <a:latin typeface="Calibri"/>
                        <a:cs typeface="Calibri"/>
                      </a:endParaRPr>
                    </a:p>
                  </a:txBody>
                  <a:tcPr anchor="b"/>
                </a:tc>
              </a:tr>
              <a:tr h="294684">
                <a:tc>
                  <a:txBody>
                    <a:bodyPr/>
                    <a:lstStyle/>
                    <a:p>
                      <a:pPr algn="l" fontAlgn="b">
                        <a:lnSpc>
                          <a:spcPct val="80000"/>
                        </a:lnSpc>
                      </a:pPr>
                      <a:r>
                        <a:rPr lang="en-US" sz="1800" b="0" i="0" u="none" strike="noStrike" dirty="0">
                          <a:solidFill>
                            <a:srgbClr val="000000"/>
                          </a:solidFill>
                          <a:effectLst/>
                          <a:latin typeface="Calibri"/>
                        </a:rPr>
                        <a:t>Humidity </a:t>
                      </a:r>
                      <a:r>
                        <a:rPr lang="en-US" sz="1800" b="0" i="0" u="none" strike="noStrike" dirty="0" smtClean="0">
                          <a:solidFill>
                            <a:srgbClr val="000000"/>
                          </a:solidFill>
                          <a:effectLst/>
                          <a:latin typeface="Calibri"/>
                        </a:rPr>
                        <a:t>chamber (different geom.) </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2</a:t>
                      </a:r>
                      <a:endParaRPr lang="en-US" sz="1800" b="0" i="0" u="none" strike="noStrike" dirty="0">
                        <a:solidFill>
                          <a:srgbClr val="000000"/>
                        </a:solidFill>
                        <a:effectLst/>
                        <a:latin typeface="Arial"/>
                      </a:endParaRPr>
                    </a:p>
                  </a:txBody>
                  <a:tcPr marL="11444" marR="11444" marT="12700" marB="0" anchor="ctr"/>
                </a:tc>
                <a:tc>
                  <a:txBody>
                    <a:bodyPr/>
                    <a:lstStyle/>
                    <a:p>
                      <a:pPr algn="l" fontAlgn="b">
                        <a:lnSpc>
                          <a:spcPct val="80000"/>
                        </a:lnSpc>
                      </a:pPr>
                      <a:r>
                        <a:rPr lang="en-US" sz="1800" b="1" i="0" u="none" strike="noStrike" dirty="0" smtClean="0">
                          <a:solidFill>
                            <a:srgbClr val="000000"/>
                          </a:solidFill>
                          <a:effectLst/>
                          <a:latin typeface="+mn-lt"/>
                        </a:rPr>
                        <a:t> </a:t>
                      </a:r>
                      <a:r>
                        <a:rPr lang="en-US" sz="1800" b="0" i="1" u="none" strike="noStrike" dirty="0" smtClean="0">
                          <a:solidFill>
                            <a:srgbClr val="000000"/>
                          </a:solidFill>
                          <a:effectLst/>
                          <a:latin typeface="+mn-lt"/>
                        </a:rPr>
                        <a:t>C-Spec, </a:t>
                      </a:r>
                      <a:r>
                        <a:rPr lang="en-US" sz="1800" b="0" i="1" u="none" strike="noStrike" dirty="0" err="1" smtClean="0">
                          <a:solidFill>
                            <a:srgbClr val="000000"/>
                          </a:solidFill>
                          <a:effectLst/>
                          <a:latin typeface="+mn-lt"/>
                        </a:rPr>
                        <a:t>Estia</a:t>
                      </a:r>
                      <a:r>
                        <a:rPr lang="en-US" sz="1800" b="0" i="1" u="none" strike="noStrike" dirty="0" smtClean="0">
                          <a:solidFill>
                            <a:srgbClr val="000000"/>
                          </a:solidFill>
                          <a:effectLst/>
                          <a:latin typeface="+mn-lt"/>
                        </a:rPr>
                        <a:t>, Loki</a:t>
                      </a:r>
                      <a:endParaRPr lang="en-US" sz="1800" b="0" i="1"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a:solidFill>
                            <a:srgbClr val="000000"/>
                          </a:solidFill>
                          <a:effectLst/>
                          <a:latin typeface="Calibri"/>
                        </a:rPr>
                        <a:t>Stopped </a:t>
                      </a:r>
                      <a:r>
                        <a:rPr lang="en-US" sz="1800" b="0" i="0" u="none" strike="noStrike" dirty="0" smtClean="0">
                          <a:solidFill>
                            <a:srgbClr val="000000"/>
                          </a:solidFill>
                          <a:effectLst/>
                          <a:latin typeface="Calibri"/>
                        </a:rPr>
                        <a:t>flow systems</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a:solidFill>
                            <a:srgbClr val="000000"/>
                          </a:solidFill>
                          <a:effectLst/>
                          <a:latin typeface="Arial"/>
                        </a:rPr>
                        <a:t>1</a:t>
                      </a:r>
                    </a:p>
                  </a:txBody>
                  <a:tcPr marL="11444" marR="11444" marT="12700" marB="0" anchor="ctr"/>
                </a:tc>
                <a:tc>
                  <a:txBody>
                    <a:bodyPr/>
                    <a:lstStyle/>
                    <a:p>
                      <a:pPr algn="l" fontAlgn="b">
                        <a:lnSpc>
                          <a:spcPct val="80000"/>
                        </a:lnSpc>
                      </a:pPr>
                      <a:r>
                        <a:rPr lang="en-US" sz="1800" b="1" i="0" u="none" strike="noStrike" dirty="0" smtClean="0">
                          <a:solidFill>
                            <a:srgbClr val="000000"/>
                          </a:solidFill>
                          <a:effectLst/>
                          <a:latin typeface="+mn-lt"/>
                        </a:rPr>
                        <a:t> </a:t>
                      </a:r>
                      <a:r>
                        <a:rPr lang="en-US" sz="1800" b="0" i="1" u="none" strike="noStrike" dirty="0" err="1" smtClean="0">
                          <a:solidFill>
                            <a:srgbClr val="000000"/>
                          </a:solidFill>
                          <a:effectLst/>
                          <a:latin typeface="+mn-lt"/>
                        </a:rPr>
                        <a:t>Estia</a:t>
                      </a:r>
                      <a:r>
                        <a:rPr lang="en-US" sz="1800" b="0" i="1" u="none" strike="noStrike" dirty="0" smtClean="0">
                          <a:solidFill>
                            <a:srgbClr val="000000"/>
                          </a:solidFill>
                          <a:effectLst/>
                          <a:latin typeface="+mn-lt"/>
                        </a:rPr>
                        <a:t>, Loki</a:t>
                      </a:r>
                      <a:endParaRPr lang="en-US" sz="1800" b="0" i="1"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smtClean="0">
                          <a:solidFill>
                            <a:srgbClr val="000000"/>
                          </a:solidFill>
                          <a:effectLst/>
                          <a:latin typeface="Calibri"/>
                        </a:rPr>
                        <a:t>injection system, </a:t>
                      </a:r>
                      <a:r>
                        <a:rPr lang="en-US" sz="1800" b="0" i="0" u="none" strike="noStrike" dirty="0">
                          <a:solidFill>
                            <a:srgbClr val="000000"/>
                          </a:solidFill>
                          <a:effectLst/>
                          <a:latin typeface="Calibri"/>
                        </a:rPr>
                        <a:t>syringe pump</a:t>
                      </a: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2</a:t>
                      </a:r>
                      <a:endParaRPr lang="en-US" sz="1800" b="0" i="0" u="none" strike="noStrike" dirty="0">
                        <a:solidFill>
                          <a:srgbClr val="000000"/>
                        </a:solidFill>
                        <a:effectLst/>
                        <a:latin typeface="Arial"/>
                      </a:endParaRPr>
                    </a:p>
                  </a:txBody>
                  <a:tcPr marL="11444" marR="11444" marT="12700" marB="0" anchor="ctr"/>
                </a:tc>
                <a:tc>
                  <a:txBody>
                    <a:bodyPr/>
                    <a:lstStyle/>
                    <a:p>
                      <a:pPr algn="l" fontAlgn="b">
                        <a:lnSpc>
                          <a:spcPct val="80000"/>
                        </a:lnSpc>
                      </a:pPr>
                      <a:r>
                        <a:rPr lang="en-US" sz="1800" b="0" i="1" u="none" strike="noStrike" dirty="0" smtClean="0">
                          <a:solidFill>
                            <a:srgbClr val="000000"/>
                          </a:solidFill>
                          <a:effectLst/>
                          <a:latin typeface="+mn-lt"/>
                        </a:rPr>
                        <a:t> </a:t>
                      </a:r>
                      <a:r>
                        <a:rPr lang="en-US" sz="1800" b="0" i="1" u="none" strike="noStrike" dirty="0" err="1" smtClean="0">
                          <a:solidFill>
                            <a:srgbClr val="000000"/>
                          </a:solidFill>
                          <a:effectLst/>
                          <a:latin typeface="+mn-lt"/>
                        </a:rPr>
                        <a:t>Estia</a:t>
                      </a:r>
                      <a:r>
                        <a:rPr lang="en-US" sz="1800" b="0" i="1" u="none" strike="noStrike" dirty="0" smtClean="0">
                          <a:solidFill>
                            <a:srgbClr val="000000"/>
                          </a:solidFill>
                          <a:effectLst/>
                          <a:latin typeface="+mn-lt"/>
                        </a:rPr>
                        <a:t>, Loki</a:t>
                      </a:r>
                      <a:endParaRPr lang="en-US" sz="1800" b="0" i="1"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smtClean="0">
                          <a:solidFill>
                            <a:srgbClr val="000000"/>
                          </a:solidFill>
                          <a:effectLst/>
                          <a:latin typeface="Calibri"/>
                        </a:rPr>
                        <a:t>HPLC</a:t>
                      </a:r>
                      <a:r>
                        <a:rPr lang="en-US" sz="1800" b="0" i="0" u="none" strike="noStrike" baseline="0" dirty="0" smtClean="0">
                          <a:solidFill>
                            <a:srgbClr val="000000"/>
                          </a:solidFill>
                          <a:effectLst/>
                          <a:latin typeface="Calibri"/>
                        </a:rPr>
                        <a:t> pump, 4 channel, switch</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2</a:t>
                      </a:r>
                      <a:endParaRPr lang="en-US" sz="1800" b="0" i="0" u="none" strike="noStrike" dirty="0">
                        <a:solidFill>
                          <a:srgbClr val="000000"/>
                        </a:solidFill>
                        <a:effectLst/>
                        <a:latin typeface="Arial"/>
                      </a:endParaRPr>
                    </a:p>
                  </a:txBody>
                  <a:tcPr marL="11444" marR="11444" marT="12700" marB="0" anchor="ctr"/>
                </a:tc>
                <a:tc>
                  <a:txBody>
                    <a:bodyPr/>
                    <a:lstStyle/>
                    <a:p>
                      <a:pPr algn="l" fontAlgn="b">
                        <a:lnSpc>
                          <a:spcPct val="80000"/>
                        </a:lnSpc>
                      </a:pPr>
                      <a:r>
                        <a:rPr lang="en-US" sz="1800" b="0" i="0" u="none" strike="noStrike" dirty="0" smtClean="0">
                          <a:solidFill>
                            <a:srgbClr val="000000"/>
                          </a:solidFill>
                          <a:effectLst/>
                          <a:latin typeface="+mn-lt"/>
                        </a:rPr>
                        <a:t> </a:t>
                      </a:r>
                      <a:r>
                        <a:rPr lang="en-US" sz="1800" b="0" i="1" u="none" strike="noStrike" dirty="0" err="1" smtClean="0">
                          <a:solidFill>
                            <a:srgbClr val="000000"/>
                          </a:solidFill>
                          <a:effectLst/>
                          <a:latin typeface="+mn-lt"/>
                        </a:rPr>
                        <a:t>Estia</a:t>
                      </a:r>
                      <a:r>
                        <a:rPr lang="en-US" sz="1800" b="0" i="1" u="none" strike="noStrike" dirty="0" smtClean="0">
                          <a:solidFill>
                            <a:srgbClr val="000000"/>
                          </a:solidFill>
                          <a:effectLst/>
                          <a:latin typeface="+mn-lt"/>
                        </a:rPr>
                        <a:t>,</a:t>
                      </a:r>
                      <a:r>
                        <a:rPr lang="en-US" sz="1800" b="0" i="1" u="none" strike="noStrike" baseline="0" dirty="0" smtClean="0">
                          <a:solidFill>
                            <a:srgbClr val="000000"/>
                          </a:solidFill>
                          <a:effectLst/>
                          <a:latin typeface="+mn-lt"/>
                        </a:rPr>
                        <a:t> Loki</a:t>
                      </a:r>
                      <a:endParaRPr lang="en-US" sz="1800" b="0" i="0"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a:solidFill>
                            <a:srgbClr val="000000"/>
                          </a:solidFill>
                          <a:effectLst/>
                          <a:latin typeface="Calibri"/>
                        </a:rPr>
                        <a:t>Pump </a:t>
                      </a:r>
                      <a:r>
                        <a:rPr lang="en-US" sz="1800" b="0" i="0" u="none" strike="noStrike" dirty="0" smtClean="0">
                          <a:solidFill>
                            <a:srgbClr val="000000"/>
                          </a:solidFill>
                          <a:effectLst/>
                          <a:latin typeface="Calibri"/>
                        </a:rPr>
                        <a:t>probe laser system incl. heating</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a:solidFill>
                            <a:srgbClr val="000000"/>
                          </a:solidFill>
                          <a:effectLst/>
                          <a:latin typeface="Arial"/>
                        </a:rPr>
                        <a:t>1</a:t>
                      </a:r>
                    </a:p>
                  </a:txBody>
                  <a:tcPr marL="11444" marR="11444" marT="12700" marB="0" anchor="ctr"/>
                </a:tc>
                <a:tc>
                  <a:txBody>
                    <a:bodyPr/>
                    <a:lstStyle/>
                    <a:p>
                      <a:pPr algn="l" fontAlgn="b">
                        <a:lnSpc>
                          <a:spcPct val="80000"/>
                        </a:lnSpc>
                      </a:pPr>
                      <a:r>
                        <a:rPr lang="en-US" sz="1800" b="0" i="1" u="none" strike="noStrike" baseline="0" dirty="0" smtClean="0">
                          <a:solidFill>
                            <a:srgbClr val="000000"/>
                          </a:solidFill>
                          <a:effectLst/>
                          <a:latin typeface="+mn-lt"/>
                        </a:rPr>
                        <a:t> C-Spec</a:t>
                      </a:r>
                      <a:endParaRPr lang="en-US" sz="1800" b="0" i="1"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a:solidFill>
                            <a:srgbClr val="000000"/>
                          </a:solidFill>
                          <a:effectLst/>
                          <a:latin typeface="Calibri"/>
                        </a:rPr>
                        <a:t>Shear </a:t>
                      </a:r>
                      <a:r>
                        <a:rPr lang="en-US" sz="1800" b="0" i="0" u="none" strike="noStrike" dirty="0" smtClean="0">
                          <a:solidFill>
                            <a:srgbClr val="000000"/>
                          </a:solidFill>
                          <a:effectLst/>
                          <a:latin typeface="Calibri"/>
                        </a:rPr>
                        <a:t>cells (</a:t>
                      </a:r>
                      <a:r>
                        <a:rPr lang="en-US" sz="1800" b="0" i="0" u="none" strike="noStrike" dirty="0" err="1" smtClean="0">
                          <a:solidFill>
                            <a:srgbClr val="000000"/>
                          </a:solidFill>
                          <a:effectLst/>
                          <a:latin typeface="Calibri"/>
                        </a:rPr>
                        <a:t>couette</a:t>
                      </a:r>
                      <a:r>
                        <a:rPr lang="en-US" sz="1800" b="0" i="0" u="none" strike="noStrike" dirty="0" smtClean="0">
                          <a:solidFill>
                            <a:srgbClr val="000000"/>
                          </a:solidFill>
                          <a:effectLst/>
                          <a:latin typeface="Calibri"/>
                        </a:rPr>
                        <a:t>, plate plate)</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2</a:t>
                      </a:r>
                    </a:p>
                  </a:txBody>
                  <a:tcPr marL="11444" marR="11444" marT="12700" marB="0" anchor="ctr"/>
                </a:tc>
                <a:tc>
                  <a:txBody>
                    <a:bodyPr/>
                    <a:lstStyle/>
                    <a:p>
                      <a:pPr algn="l" fontAlgn="b">
                        <a:lnSpc>
                          <a:spcPct val="80000"/>
                        </a:lnSpc>
                      </a:pPr>
                      <a:r>
                        <a:rPr lang="en-US" sz="1800" b="1" i="0" u="none" strike="noStrike" dirty="0" smtClean="0">
                          <a:solidFill>
                            <a:srgbClr val="000000"/>
                          </a:solidFill>
                          <a:effectLst/>
                          <a:latin typeface="+mn-lt"/>
                        </a:rPr>
                        <a:t> </a:t>
                      </a:r>
                      <a:r>
                        <a:rPr lang="en-US" sz="1800" b="0" i="1" u="none" strike="noStrike" dirty="0" smtClean="0">
                          <a:solidFill>
                            <a:srgbClr val="000000"/>
                          </a:solidFill>
                          <a:effectLst/>
                          <a:latin typeface="+mn-lt"/>
                        </a:rPr>
                        <a:t>Loki</a:t>
                      </a:r>
                      <a:endParaRPr lang="en-US" sz="1800" b="1" i="0"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a:solidFill>
                            <a:srgbClr val="000000"/>
                          </a:solidFill>
                          <a:effectLst/>
                          <a:latin typeface="Calibri"/>
                        </a:rPr>
                        <a:t>Gas </a:t>
                      </a:r>
                      <a:r>
                        <a:rPr lang="en-US" sz="1800" b="0" i="0" u="none" strike="noStrike" dirty="0" smtClean="0">
                          <a:solidFill>
                            <a:srgbClr val="000000"/>
                          </a:solidFill>
                          <a:effectLst/>
                          <a:latin typeface="Calibri"/>
                        </a:rPr>
                        <a:t>processing systems</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is-IS" sz="1800" b="0" i="0" u="none" strike="noStrike" dirty="0">
                          <a:solidFill>
                            <a:srgbClr val="000000"/>
                          </a:solidFill>
                          <a:effectLst/>
                          <a:latin typeface="Arial"/>
                        </a:rPr>
                        <a:t>2</a:t>
                      </a:r>
                    </a:p>
                  </a:txBody>
                  <a:tcPr marL="11444" marR="11444" marT="12700" marB="0" anchor="ctr"/>
                </a:tc>
                <a:tc>
                  <a:txBody>
                    <a:bodyPr/>
                    <a:lstStyle/>
                    <a:p>
                      <a:pPr algn="l" fontAlgn="b">
                        <a:lnSpc>
                          <a:spcPct val="80000"/>
                        </a:lnSpc>
                      </a:pPr>
                      <a:r>
                        <a:rPr lang="en-US" sz="1800" b="1" i="0" u="none" strike="noStrike" dirty="0" smtClean="0">
                          <a:solidFill>
                            <a:srgbClr val="000000"/>
                          </a:solidFill>
                          <a:effectLst/>
                          <a:latin typeface="+mn-lt"/>
                        </a:rPr>
                        <a:t> </a:t>
                      </a:r>
                      <a:r>
                        <a:rPr lang="en-US" sz="1800" b="0" i="1" u="none" strike="noStrike" dirty="0" smtClean="0">
                          <a:solidFill>
                            <a:srgbClr val="000000"/>
                          </a:solidFill>
                          <a:effectLst/>
                          <a:latin typeface="+mn-lt"/>
                        </a:rPr>
                        <a:t>C-Spec,</a:t>
                      </a:r>
                      <a:r>
                        <a:rPr lang="en-US" sz="1800" b="0" i="1" u="none" strike="noStrike" baseline="0" dirty="0" smtClean="0">
                          <a:solidFill>
                            <a:srgbClr val="000000"/>
                          </a:solidFill>
                          <a:effectLst/>
                          <a:latin typeface="+mn-lt"/>
                        </a:rPr>
                        <a:t> Dream</a:t>
                      </a:r>
                      <a:endParaRPr lang="en-US" sz="1800" b="0" i="1"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err="1" smtClean="0">
                          <a:solidFill>
                            <a:srgbClr val="000000"/>
                          </a:solidFill>
                          <a:effectLst/>
                          <a:latin typeface="Calibri"/>
                        </a:rPr>
                        <a:t>Rheometer</a:t>
                      </a:r>
                      <a:r>
                        <a:rPr lang="en-US" sz="1800" b="0" i="0" u="none" strike="noStrike" dirty="0" smtClean="0">
                          <a:solidFill>
                            <a:srgbClr val="000000"/>
                          </a:solidFill>
                          <a:effectLst/>
                          <a:latin typeface="Calibri"/>
                        </a:rPr>
                        <a:t> in-situ</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1</a:t>
                      </a:r>
                      <a:endParaRPr lang="en-US" sz="1800" b="0" i="0" u="none" strike="noStrike" dirty="0">
                        <a:solidFill>
                          <a:srgbClr val="000000"/>
                        </a:solidFill>
                        <a:effectLst/>
                        <a:latin typeface="Arial"/>
                      </a:endParaRPr>
                    </a:p>
                  </a:txBody>
                  <a:tcPr marL="11444" marR="11444" marT="12700" marB="0" anchor="ctr"/>
                </a:tc>
                <a:tc>
                  <a:txBody>
                    <a:bodyPr/>
                    <a:lstStyle/>
                    <a:p>
                      <a:pPr algn="l" fontAlgn="b">
                        <a:lnSpc>
                          <a:spcPct val="80000"/>
                        </a:lnSpc>
                      </a:pPr>
                      <a:r>
                        <a:rPr lang="en-US" sz="1800" b="1" i="0" u="none" strike="noStrike" dirty="0" smtClean="0">
                          <a:solidFill>
                            <a:srgbClr val="000000"/>
                          </a:solidFill>
                          <a:effectLst/>
                          <a:latin typeface="+mn-lt"/>
                        </a:rPr>
                        <a:t> </a:t>
                      </a:r>
                      <a:r>
                        <a:rPr lang="en-US" sz="1800" b="0" i="1" u="none" strike="noStrike" dirty="0" smtClean="0">
                          <a:solidFill>
                            <a:srgbClr val="000000"/>
                          </a:solidFill>
                          <a:effectLst/>
                          <a:latin typeface="+mn-lt"/>
                        </a:rPr>
                        <a:t>Loki</a:t>
                      </a:r>
                      <a:endParaRPr lang="is-IS" sz="1800" b="0" i="1"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err="1">
                          <a:solidFill>
                            <a:srgbClr val="000000"/>
                          </a:solidFill>
                          <a:effectLst/>
                          <a:latin typeface="Calibri"/>
                        </a:rPr>
                        <a:t>Julabo</a:t>
                      </a:r>
                      <a:r>
                        <a:rPr lang="en-US" sz="1800" b="0" i="0" u="none" strike="noStrike" dirty="0">
                          <a:solidFill>
                            <a:srgbClr val="000000"/>
                          </a:solidFill>
                          <a:effectLst/>
                          <a:latin typeface="Calibri"/>
                        </a:rPr>
                        <a:t>-type </a:t>
                      </a:r>
                      <a:r>
                        <a:rPr lang="en-US" sz="1800" b="0" i="0" u="none" strike="noStrike" dirty="0" smtClean="0">
                          <a:solidFill>
                            <a:srgbClr val="000000"/>
                          </a:solidFill>
                          <a:effectLst/>
                          <a:latin typeface="Calibri"/>
                        </a:rPr>
                        <a:t>chiller</a:t>
                      </a:r>
                      <a:r>
                        <a:rPr lang="en-US" sz="1800" b="0" i="0" u="none" strike="noStrike" dirty="0">
                          <a:solidFill>
                            <a:srgbClr val="000000"/>
                          </a:solidFill>
                          <a:effectLst/>
                          <a:latin typeface="Calibri"/>
                        </a:rPr>
                        <a:t>/heater</a:t>
                      </a: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4</a:t>
                      </a:r>
                      <a:endParaRPr lang="en-US" sz="1800" b="0" i="0" u="none" strike="noStrike" dirty="0">
                        <a:solidFill>
                          <a:srgbClr val="000000"/>
                        </a:solidFill>
                        <a:effectLst/>
                        <a:latin typeface="Arial"/>
                      </a:endParaRPr>
                    </a:p>
                  </a:txBody>
                  <a:tcPr marL="11444" marR="11444" marT="12700" marB="0" anchor="ctr"/>
                </a:tc>
                <a:tc>
                  <a:txBody>
                    <a:bodyPr/>
                    <a:lstStyle/>
                    <a:p>
                      <a:pPr algn="l" fontAlgn="b">
                        <a:lnSpc>
                          <a:spcPct val="80000"/>
                        </a:lnSpc>
                      </a:pPr>
                      <a:r>
                        <a:rPr lang="en-US" sz="1800" b="0" i="1" u="none" strike="noStrike" dirty="0" smtClean="0">
                          <a:solidFill>
                            <a:srgbClr val="000000"/>
                          </a:solidFill>
                          <a:effectLst/>
                          <a:latin typeface="+mn-lt"/>
                        </a:rPr>
                        <a:t> </a:t>
                      </a:r>
                      <a:r>
                        <a:rPr lang="en-US" sz="1800" b="0" i="1" u="none" strike="noStrike" dirty="0" err="1" smtClean="0">
                          <a:solidFill>
                            <a:srgbClr val="000000"/>
                          </a:solidFill>
                          <a:effectLst/>
                          <a:latin typeface="+mn-lt"/>
                        </a:rPr>
                        <a:t>Estia</a:t>
                      </a:r>
                      <a:r>
                        <a:rPr lang="en-US" sz="1800" b="0" i="1" u="none" strike="noStrike" dirty="0" smtClean="0">
                          <a:solidFill>
                            <a:srgbClr val="000000"/>
                          </a:solidFill>
                          <a:effectLst/>
                          <a:latin typeface="+mn-lt"/>
                        </a:rPr>
                        <a:t>, Loki</a:t>
                      </a:r>
                      <a:endParaRPr lang="en-US" sz="1800" b="0" i="1"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err="1" smtClean="0">
                          <a:solidFill>
                            <a:srgbClr val="000000"/>
                          </a:solidFill>
                          <a:effectLst/>
                          <a:latin typeface="Calibri"/>
                        </a:rPr>
                        <a:t>Thermolising</a:t>
                      </a:r>
                      <a:r>
                        <a:rPr lang="en-US" sz="1800" b="0" i="0" u="none" strike="noStrike" dirty="0" smtClean="0">
                          <a:solidFill>
                            <a:srgbClr val="000000"/>
                          </a:solidFill>
                          <a:effectLst/>
                          <a:latin typeface="Calibri"/>
                        </a:rPr>
                        <a:t> Gas blower</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a:solidFill>
                            <a:srgbClr val="000000"/>
                          </a:solidFill>
                          <a:effectLst/>
                          <a:latin typeface="Arial"/>
                        </a:rPr>
                        <a:t>1</a:t>
                      </a:r>
                    </a:p>
                  </a:txBody>
                  <a:tcPr marL="11444" marR="11444" marT="12700" marB="0" anchor="ctr"/>
                </a:tc>
                <a:tc>
                  <a:txBody>
                    <a:bodyPr/>
                    <a:lstStyle/>
                    <a:p>
                      <a:pPr algn="l" fontAlgn="b">
                        <a:lnSpc>
                          <a:spcPct val="80000"/>
                        </a:lnSpc>
                      </a:pPr>
                      <a:r>
                        <a:rPr lang="en-US" sz="1800" b="0" i="1" u="none" strike="noStrike" baseline="0" dirty="0" smtClean="0">
                          <a:solidFill>
                            <a:srgbClr val="000000"/>
                          </a:solidFill>
                          <a:effectLst/>
                          <a:latin typeface="+mn-lt"/>
                        </a:rPr>
                        <a:t> </a:t>
                      </a:r>
                      <a:r>
                        <a:rPr lang="en-US" sz="1800" b="0" i="1" u="none" strike="noStrike" dirty="0" smtClean="0">
                          <a:solidFill>
                            <a:srgbClr val="000000"/>
                          </a:solidFill>
                          <a:effectLst/>
                          <a:latin typeface="+mn-lt"/>
                        </a:rPr>
                        <a:t>Loki </a:t>
                      </a:r>
                      <a:endParaRPr lang="en-US" sz="1800" b="0" i="0" u="none" strike="noStrike" dirty="0" smtClean="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smtClean="0">
                          <a:solidFill>
                            <a:srgbClr val="000000"/>
                          </a:solidFill>
                          <a:effectLst/>
                          <a:latin typeface="Calibri"/>
                        </a:rPr>
                        <a:t>SANS magazine  incl. T-ctrl</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2</a:t>
                      </a:r>
                      <a:endParaRPr lang="en-US" sz="1800" b="0" i="0" u="none" strike="noStrike" dirty="0">
                        <a:solidFill>
                          <a:srgbClr val="000000"/>
                        </a:solidFill>
                        <a:effectLst/>
                        <a:latin typeface="Arial"/>
                      </a:endParaRPr>
                    </a:p>
                  </a:txBody>
                  <a:tcPr marL="11444" marR="11444" marT="12700" marB="0" anchor="ctr"/>
                </a:tc>
                <a:tc>
                  <a:txBody>
                    <a:bodyPr/>
                    <a:lstStyle/>
                    <a:p>
                      <a:pPr algn="l" fontAlgn="b">
                        <a:lnSpc>
                          <a:spcPct val="80000"/>
                        </a:lnSpc>
                      </a:pPr>
                      <a:r>
                        <a:rPr lang="en-US" sz="1800" b="0" i="1" u="none" strike="noStrike" dirty="0" smtClean="0">
                          <a:solidFill>
                            <a:srgbClr val="000000"/>
                          </a:solidFill>
                          <a:effectLst/>
                          <a:latin typeface="+mn-lt"/>
                        </a:rPr>
                        <a:t> Loki</a:t>
                      </a:r>
                      <a:endParaRPr lang="en-US" sz="1800" b="0" i="1"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smtClean="0">
                          <a:solidFill>
                            <a:srgbClr val="000000"/>
                          </a:solidFill>
                          <a:effectLst/>
                          <a:latin typeface="Calibri"/>
                        </a:rPr>
                        <a:t>Sample changer </a:t>
                      </a:r>
                      <a:r>
                        <a:rPr lang="en-US" sz="1800" b="0" i="0" u="none" strike="noStrike" dirty="0" err="1" smtClean="0">
                          <a:solidFill>
                            <a:srgbClr val="000000"/>
                          </a:solidFill>
                          <a:effectLst/>
                          <a:latin typeface="Calibri"/>
                        </a:rPr>
                        <a:t>incl</a:t>
                      </a:r>
                      <a:r>
                        <a:rPr lang="en-US" sz="1800" b="0" i="0" u="none" strike="noStrike" dirty="0" smtClean="0">
                          <a:solidFill>
                            <a:srgbClr val="000000"/>
                          </a:solidFill>
                          <a:effectLst/>
                          <a:latin typeface="Calibri"/>
                        </a:rPr>
                        <a:t> alignment</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1</a:t>
                      </a:r>
                      <a:endParaRPr lang="en-US" sz="1800" b="0" i="0" u="none" strike="noStrike" dirty="0">
                        <a:solidFill>
                          <a:srgbClr val="000000"/>
                        </a:solidFill>
                        <a:effectLst/>
                        <a:latin typeface="Arial"/>
                      </a:endParaRPr>
                    </a:p>
                  </a:txBody>
                  <a:tcPr marL="11444" marR="11444" marT="12700" marB="0" anchor="ctr"/>
                </a:tc>
                <a:tc>
                  <a:txBody>
                    <a:bodyPr/>
                    <a:lstStyle/>
                    <a:p>
                      <a:pPr algn="l" fontAlgn="b">
                        <a:lnSpc>
                          <a:spcPct val="80000"/>
                        </a:lnSpc>
                      </a:pPr>
                      <a:r>
                        <a:rPr lang="en-US" sz="1800" b="0" i="1" u="none" strike="noStrike" dirty="0" err="1" smtClean="0">
                          <a:solidFill>
                            <a:srgbClr val="000000"/>
                          </a:solidFill>
                          <a:effectLst/>
                          <a:latin typeface="+mn-lt"/>
                        </a:rPr>
                        <a:t>Estia</a:t>
                      </a:r>
                      <a:endParaRPr lang="en-US" sz="1800" b="0" i="1"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smtClean="0">
                          <a:solidFill>
                            <a:srgbClr val="000000"/>
                          </a:solidFill>
                          <a:effectLst/>
                          <a:latin typeface="Calibri"/>
                        </a:rPr>
                        <a:t>Rotating sample holder</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1</a:t>
                      </a:r>
                      <a:endParaRPr lang="en-US" sz="1800" b="0" i="0" u="none" strike="noStrike" dirty="0">
                        <a:solidFill>
                          <a:srgbClr val="000000"/>
                        </a:solidFill>
                        <a:effectLst/>
                        <a:latin typeface="Arial"/>
                      </a:endParaRPr>
                    </a:p>
                  </a:txBody>
                  <a:tcPr marL="11444" marR="11444" marT="12700" marB="0" anchor="ctr"/>
                </a:tc>
                <a:tc>
                  <a:txBody>
                    <a:bodyPr/>
                    <a:lstStyle/>
                    <a:p>
                      <a:pPr algn="l" fontAlgn="b">
                        <a:lnSpc>
                          <a:spcPct val="80000"/>
                        </a:lnSpc>
                      </a:pPr>
                      <a:r>
                        <a:rPr lang="en-US" sz="1800" b="0" i="1" u="none" strike="noStrike" dirty="0" smtClean="0">
                          <a:solidFill>
                            <a:srgbClr val="000000"/>
                          </a:solidFill>
                          <a:effectLst/>
                          <a:latin typeface="+mn-lt"/>
                        </a:rPr>
                        <a:t>Loki</a:t>
                      </a:r>
                      <a:endParaRPr lang="en-US" sz="1800" b="0" i="1"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smtClean="0">
                          <a:solidFill>
                            <a:srgbClr val="000000"/>
                          </a:solidFill>
                          <a:effectLst/>
                          <a:latin typeface="Calibri"/>
                        </a:rPr>
                        <a:t>Solid Liquid &amp; Liquid liquid cells</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1</a:t>
                      </a:r>
                      <a:endParaRPr lang="en-US" sz="1800" b="0" i="0" u="none" strike="noStrike" dirty="0">
                        <a:solidFill>
                          <a:srgbClr val="000000"/>
                        </a:solidFill>
                        <a:effectLst/>
                        <a:latin typeface="Arial"/>
                      </a:endParaRPr>
                    </a:p>
                  </a:txBody>
                  <a:tcPr marL="11444" marR="11444" marT="12700" marB="0" anchor="ctr"/>
                </a:tc>
                <a:tc>
                  <a:txBody>
                    <a:bodyPr/>
                    <a:lstStyle/>
                    <a:p>
                      <a:pPr algn="l" fontAlgn="b">
                        <a:lnSpc>
                          <a:spcPct val="80000"/>
                        </a:lnSpc>
                      </a:pPr>
                      <a:r>
                        <a:rPr lang="en-US" sz="1800" b="0" i="1" u="none" strike="noStrike" dirty="0" err="1" smtClean="0">
                          <a:solidFill>
                            <a:srgbClr val="000000"/>
                          </a:solidFill>
                          <a:effectLst/>
                          <a:latin typeface="+mn-lt"/>
                        </a:rPr>
                        <a:t>Estia</a:t>
                      </a:r>
                      <a:endParaRPr lang="en-US" sz="1800" b="0" i="1"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smtClean="0">
                          <a:solidFill>
                            <a:srgbClr val="000000"/>
                          </a:solidFill>
                          <a:effectLst/>
                          <a:latin typeface="Calibri"/>
                        </a:rPr>
                        <a:t>Bio furnace 8 positions</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1</a:t>
                      </a:r>
                      <a:endParaRPr lang="en-US" sz="1800" b="0" i="0" u="none" strike="noStrike" dirty="0">
                        <a:solidFill>
                          <a:srgbClr val="000000"/>
                        </a:solidFill>
                        <a:effectLst/>
                        <a:latin typeface="Arial"/>
                      </a:endParaRPr>
                    </a:p>
                  </a:txBody>
                  <a:tcPr marL="11444" marR="11444"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1" u="none" strike="noStrike" dirty="0" smtClean="0">
                          <a:solidFill>
                            <a:srgbClr val="000000"/>
                          </a:solidFill>
                          <a:effectLst/>
                          <a:latin typeface="+mn-lt"/>
                        </a:rPr>
                        <a:t>C-Spec</a:t>
                      </a:r>
                    </a:p>
                  </a:txBody>
                  <a:tcPr marL="12700" marR="12700" marT="12700" marB="0" anchor="ctr"/>
                </a:tc>
              </a:tr>
              <a:tr h="294684">
                <a:tc>
                  <a:txBody>
                    <a:bodyPr/>
                    <a:lstStyle/>
                    <a:p>
                      <a:pPr algn="l" fontAlgn="b">
                        <a:lnSpc>
                          <a:spcPct val="80000"/>
                        </a:lnSpc>
                      </a:pPr>
                      <a:r>
                        <a:rPr lang="en-US" sz="1800" b="0" i="0" u="none" strike="noStrike" dirty="0" err="1" smtClean="0">
                          <a:solidFill>
                            <a:srgbClr val="000000"/>
                          </a:solidFill>
                          <a:effectLst/>
                          <a:latin typeface="Calibri"/>
                        </a:rPr>
                        <a:t>Potentiostat</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1</a:t>
                      </a:r>
                      <a:endParaRPr lang="en-US" sz="1800" b="0" i="0" u="none" strike="noStrike" dirty="0">
                        <a:solidFill>
                          <a:srgbClr val="000000"/>
                        </a:solidFill>
                        <a:effectLst/>
                        <a:latin typeface="Arial"/>
                      </a:endParaRPr>
                    </a:p>
                  </a:txBody>
                  <a:tcPr marL="11444" marR="11444" marT="12700" marB="0" anchor="ctr"/>
                </a:tc>
                <a:tc>
                  <a:txBody>
                    <a:bodyPr/>
                    <a:lstStyle/>
                    <a:p>
                      <a:pPr algn="l" fontAlgn="b">
                        <a:lnSpc>
                          <a:spcPct val="80000"/>
                        </a:lnSpc>
                      </a:pPr>
                      <a:r>
                        <a:rPr lang="en-US" sz="1800" b="0" i="1" u="none" strike="noStrike" dirty="0" err="1" smtClean="0">
                          <a:solidFill>
                            <a:srgbClr val="000000"/>
                          </a:solidFill>
                          <a:effectLst/>
                          <a:latin typeface="+mn-lt"/>
                        </a:rPr>
                        <a:t>Estia</a:t>
                      </a:r>
                      <a:endParaRPr lang="en-US" sz="1800" b="0" i="1" u="none" strike="noStrike" dirty="0">
                        <a:solidFill>
                          <a:srgbClr val="000000"/>
                        </a:solidFill>
                        <a:effectLst/>
                        <a:latin typeface="+mn-lt"/>
                      </a:endParaRPr>
                    </a:p>
                  </a:txBody>
                  <a:tcPr marL="12700" marR="12700" marT="12700" marB="0" anchor="ctr"/>
                </a:tc>
              </a:tr>
            </a:tbl>
          </a:graphicData>
        </a:graphic>
      </p:graphicFrame>
    </p:spTree>
    <p:extLst>
      <p:ext uri="{BB962C8B-B14F-4D97-AF65-F5344CB8AC3E}">
        <p14:creationId xmlns:p14="http://schemas.microsoft.com/office/powerpoint/2010/main" val="29138373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800684" y="274638"/>
            <a:ext cx="5995962" cy="942602"/>
          </a:xfrm>
        </p:spPr>
        <p:txBody>
          <a:bodyPr>
            <a:normAutofit fontScale="90000"/>
          </a:bodyPr>
          <a:lstStyle/>
          <a:p>
            <a:r>
              <a:rPr lang="en-US" dirty="0" smtClean="0"/>
              <a:t>Fluids incl. gases, vapor, comp. </a:t>
            </a:r>
            <a:r>
              <a:rPr lang="en-US" dirty="0"/>
              <a:t>f</a:t>
            </a:r>
            <a:r>
              <a:rPr lang="en-US" dirty="0" smtClean="0"/>
              <a:t>luids Suite for 8 by 2023 incl. infrastructure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39</a:t>
            </a:fld>
            <a:endParaRPr lang="sv-SE" dirty="0">
              <a:solidFill>
                <a:prstClr val="black">
                  <a:tint val="75000"/>
                </a:prstClr>
              </a:solidFill>
              <a:latin typeface="Calibri"/>
            </a:endParaRPr>
          </a:p>
        </p:txBody>
      </p:sp>
      <p:pic>
        <p:nvPicPr>
          <p:cNvPr id="6" name="Picture 5" descr="P104025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56072" cy="1392054"/>
          </a:xfrm>
          <a:prstGeom prst="rect">
            <a:avLst/>
          </a:prstGeom>
        </p:spPr>
      </p:pic>
      <p:graphicFrame>
        <p:nvGraphicFramePr>
          <p:cNvPr id="9" name="Content Placeholder 4"/>
          <p:cNvGraphicFramePr>
            <a:graphicFrameLocks/>
          </p:cNvGraphicFramePr>
          <p:nvPr>
            <p:extLst>
              <p:ext uri="{D42A27DB-BD31-4B8C-83A1-F6EECF244321}">
                <p14:modId xmlns:p14="http://schemas.microsoft.com/office/powerpoint/2010/main" val="137875168"/>
              </p:ext>
            </p:extLst>
          </p:nvPr>
        </p:nvGraphicFramePr>
        <p:xfrm>
          <a:off x="21474" y="1477715"/>
          <a:ext cx="7920935" cy="5085608"/>
        </p:xfrm>
        <a:graphic>
          <a:graphicData uri="http://schemas.openxmlformats.org/drawingml/2006/table">
            <a:tbl>
              <a:tblPr firstRow="1" bandRow="1">
                <a:tableStyleId>{5C22544A-7EE6-4342-B048-85BDC9FD1C3A}</a:tableStyleId>
              </a:tblPr>
              <a:tblGrid>
                <a:gridCol w="3662475"/>
                <a:gridCol w="271682"/>
                <a:gridCol w="884547"/>
                <a:gridCol w="777137"/>
                <a:gridCol w="707638"/>
                <a:gridCol w="1617456"/>
              </a:tblGrid>
              <a:tr h="370664">
                <a:tc>
                  <a:txBody>
                    <a:bodyPr/>
                    <a:lstStyle/>
                    <a:p>
                      <a:pPr algn="l" fontAlgn="b">
                        <a:lnSpc>
                          <a:spcPct val="80000"/>
                        </a:lnSpc>
                      </a:pPr>
                      <a:r>
                        <a:rPr lang="sk-SK" sz="1800" b="0" i="0" u="none" strike="noStrike" dirty="0">
                          <a:solidFill>
                            <a:srgbClr val="000000"/>
                          </a:solidFill>
                          <a:effectLst/>
                          <a:latin typeface="Calibri"/>
                        </a:rPr>
                        <a:t> </a:t>
                      </a:r>
                    </a:p>
                  </a:txBody>
                  <a:tcPr marL="12700" marR="12700" marT="12700" marB="0" anchor="ctr"/>
                </a:tc>
                <a:tc>
                  <a:txBody>
                    <a:bodyPr/>
                    <a:lstStyle/>
                    <a:p>
                      <a:pPr>
                        <a:lnSpc>
                          <a:spcPct val="80000"/>
                        </a:lnSpc>
                      </a:pPr>
                      <a:r>
                        <a:rPr lang="en-US" sz="1800" dirty="0" smtClean="0">
                          <a:latin typeface="Calibri"/>
                          <a:cs typeface="Calibri"/>
                        </a:rPr>
                        <a:t>#</a:t>
                      </a:r>
                      <a:endParaRPr lang="en-US" sz="1800" dirty="0">
                        <a:latin typeface="Calibri"/>
                        <a:cs typeface="Calibri"/>
                      </a:endParaRPr>
                    </a:p>
                  </a:txBody>
                  <a:tcPr anchor="ctr"/>
                </a:tc>
                <a:tc>
                  <a:txBody>
                    <a:bodyPr/>
                    <a:lstStyle/>
                    <a:p>
                      <a:pPr>
                        <a:lnSpc>
                          <a:spcPct val="80000"/>
                        </a:lnSpc>
                      </a:pPr>
                      <a:r>
                        <a:rPr lang="en-US" sz="1800" baseline="0" dirty="0" smtClean="0">
                          <a:latin typeface="Calibri"/>
                          <a:cs typeface="Calibri"/>
                        </a:rPr>
                        <a:t>Cost k€</a:t>
                      </a:r>
                      <a:endParaRPr lang="en-US" sz="1800" dirty="0">
                        <a:solidFill>
                          <a:srgbClr val="FFFF00"/>
                        </a:solidFill>
                        <a:latin typeface="Calibri"/>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Ready</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Start</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In-kind partner</a:t>
                      </a:r>
                      <a:endParaRPr lang="en-US" sz="1800" dirty="0" smtClean="0">
                        <a:solidFill>
                          <a:srgbClr val="FFFF00"/>
                        </a:solidFill>
                        <a:latin typeface="+mn-lt"/>
                        <a:cs typeface="Calibri"/>
                      </a:endParaRPr>
                    </a:p>
                  </a:txBody>
                  <a:tcPr anchor="ctr"/>
                </a:tc>
              </a:tr>
              <a:tr h="294684">
                <a:tc>
                  <a:txBody>
                    <a:bodyPr/>
                    <a:lstStyle/>
                    <a:p>
                      <a:pPr algn="l" fontAlgn="b">
                        <a:lnSpc>
                          <a:spcPct val="80000"/>
                        </a:lnSpc>
                      </a:pPr>
                      <a:r>
                        <a:rPr lang="en-US" sz="1800" b="0" i="0" u="none" strike="noStrike" dirty="0">
                          <a:solidFill>
                            <a:srgbClr val="000000"/>
                          </a:solidFill>
                          <a:effectLst/>
                          <a:latin typeface="Calibri"/>
                        </a:rPr>
                        <a:t>Humidity </a:t>
                      </a:r>
                      <a:r>
                        <a:rPr lang="en-US" sz="1800" b="0" i="0" u="none" strike="noStrike" dirty="0" smtClean="0">
                          <a:solidFill>
                            <a:srgbClr val="000000"/>
                          </a:solidFill>
                          <a:effectLst/>
                          <a:latin typeface="Calibri"/>
                        </a:rPr>
                        <a:t>chamber (different geom.) </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2</a:t>
                      </a:r>
                      <a:endParaRPr lang="en-US" sz="1800" b="0" i="0"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0" dirty="0" smtClean="0"/>
                        <a:t>200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a:t>
                      </a:r>
                      <a:r>
                        <a:rPr lang="en-US" sz="1800" b="0" i="0" u="none" strike="noStrike" baseline="0" dirty="0" smtClean="0">
                          <a:solidFill>
                            <a:srgbClr val="000000"/>
                          </a:solidFill>
                          <a:effectLst/>
                          <a:latin typeface="+mn-lt"/>
                        </a:rPr>
                        <a:t> </a:t>
                      </a:r>
                      <a:r>
                        <a:rPr lang="en-US" sz="1800" b="0" i="0" u="none" strike="noStrike" dirty="0" smtClean="0">
                          <a:solidFill>
                            <a:srgbClr val="000000"/>
                          </a:solidFill>
                          <a:effectLst/>
                          <a:latin typeface="+mn-lt"/>
                        </a:rPr>
                        <a:t>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18 Q1</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discussed DE/EE</a:t>
                      </a:r>
                      <a:endParaRPr lang="en-US" sz="1800" b="0" i="0"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a:solidFill>
                            <a:srgbClr val="000000"/>
                          </a:solidFill>
                          <a:effectLst/>
                          <a:latin typeface="Calibri"/>
                        </a:rPr>
                        <a:t>Stopped </a:t>
                      </a:r>
                      <a:r>
                        <a:rPr lang="en-US" sz="1800" b="0" i="0" u="none" strike="noStrike" dirty="0" smtClean="0">
                          <a:solidFill>
                            <a:srgbClr val="000000"/>
                          </a:solidFill>
                          <a:effectLst/>
                          <a:latin typeface="Calibri"/>
                        </a:rPr>
                        <a:t>flow systems</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a:solidFill>
                            <a:srgbClr val="000000"/>
                          </a:solidFill>
                          <a:effectLst/>
                          <a:latin typeface="Arial"/>
                        </a:rPr>
                        <a:t>1</a:t>
                      </a:r>
                    </a:p>
                  </a:txBody>
                  <a:tcPr marL="11444" marR="11444" marT="12700" marB="0" anchor="ctr"/>
                </a:tc>
                <a:tc>
                  <a:txBody>
                    <a:bodyPr/>
                    <a:lstStyle/>
                    <a:p>
                      <a:pPr algn="r">
                        <a:lnSpc>
                          <a:spcPct val="80000"/>
                        </a:lnSpc>
                      </a:pPr>
                      <a:r>
                        <a:rPr lang="en-US" b="0" i="0" dirty="0" smtClean="0"/>
                        <a:t>100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a:t>
                      </a:r>
                      <a:r>
                        <a:rPr lang="en-US" sz="1800" b="0" i="0" u="none" strike="noStrike" baseline="0" dirty="0" smtClean="0">
                          <a:solidFill>
                            <a:srgbClr val="000000"/>
                          </a:solidFill>
                          <a:effectLst/>
                          <a:latin typeface="+mn-lt"/>
                        </a:rPr>
                        <a:t> </a:t>
                      </a:r>
                      <a:r>
                        <a:rPr lang="en-US" sz="1800" b="0" i="0" u="none" strike="noStrike" dirty="0" smtClean="0">
                          <a:solidFill>
                            <a:srgbClr val="000000"/>
                          </a:solidFill>
                          <a:effectLst/>
                          <a:latin typeface="+mn-lt"/>
                        </a:rPr>
                        <a:t>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18 Q1</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discussed DE/EE</a:t>
                      </a:r>
                      <a:endParaRPr lang="en-US" sz="1800" b="0" i="0"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smtClean="0">
                          <a:solidFill>
                            <a:srgbClr val="000000"/>
                          </a:solidFill>
                          <a:effectLst/>
                          <a:latin typeface="Calibri"/>
                        </a:rPr>
                        <a:t>injection system, </a:t>
                      </a:r>
                      <a:r>
                        <a:rPr lang="en-US" sz="1800" b="0" i="0" u="none" strike="noStrike" dirty="0">
                          <a:solidFill>
                            <a:srgbClr val="000000"/>
                          </a:solidFill>
                          <a:effectLst/>
                          <a:latin typeface="Calibri"/>
                        </a:rPr>
                        <a:t>syringe pump</a:t>
                      </a: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2</a:t>
                      </a:r>
                      <a:endParaRPr lang="en-US" sz="1800" b="0" i="0"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0" dirty="0" smtClean="0"/>
                        <a:t>80</a:t>
                      </a:r>
                      <a:endParaRPr lang="en-US" b="0" i="0" dirty="0"/>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21 Q1</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started</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in-house</a:t>
                      </a:r>
                    </a:p>
                  </a:txBody>
                  <a:tcPr marL="12700" marR="12700" marT="12700" marB="0" anchor="ctr"/>
                </a:tc>
              </a:tr>
              <a:tr h="294684">
                <a:tc>
                  <a:txBody>
                    <a:bodyPr/>
                    <a:lstStyle/>
                    <a:p>
                      <a:pPr algn="l" fontAlgn="b">
                        <a:lnSpc>
                          <a:spcPct val="80000"/>
                        </a:lnSpc>
                      </a:pPr>
                      <a:r>
                        <a:rPr lang="en-US" sz="1800" b="0" i="0" u="none" strike="noStrike" dirty="0" smtClean="0">
                          <a:solidFill>
                            <a:srgbClr val="000000"/>
                          </a:solidFill>
                          <a:effectLst/>
                          <a:latin typeface="Calibri"/>
                        </a:rPr>
                        <a:t>HPLC</a:t>
                      </a:r>
                      <a:r>
                        <a:rPr lang="en-US" sz="1800" b="0" i="0" u="none" strike="noStrike" baseline="0" dirty="0" smtClean="0">
                          <a:solidFill>
                            <a:srgbClr val="000000"/>
                          </a:solidFill>
                          <a:effectLst/>
                          <a:latin typeface="Calibri"/>
                        </a:rPr>
                        <a:t> pump, 4 channel, switch</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2</a:t>
                      </a:r>
                      <a:endParaRPr lang="en-US" sz="1800" b="0" i="0"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0" dirty="0" smtClean="0"/>
                        <a:t>100</a:t>
                      </a:r>
                      <a:endParaRPr lang="en-US" b="0" i="0" dirty="0"/>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21 Q1</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Q1</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LOKI, ESTIA</a:t>
                      </a:r>
                    </a:p>
                  </a:txBody>
                  <a:tcPr marL="12700" marR="12700" marT="12700" marB="0" anchor="ctr"/>
                </a:tc>
              </a:tr>
              <a:tr h="294684">
                <a:tc>
                  <a:txBody>
                    <a:bodyPr/>
                    <a:lstStyle/>
                    <a:p>
                      <a:pPr algn="l" fontAlgn="b">
                        <a:lnSpc>
                          <a:spcPct val="80000"/>
                        </a:lnSpc>
                      </a:pPr>
                      <a:r>
                        <a:rPr lang="en-US" sz="1800" b="0" i="0" u="none" strike="noStrike" dirty="0">
                          <a:solidFill>
                            <a:srgbClr val="000000"/>
                          </a:solidFill>
                          <a:effectLst/>
                          <a:latin typeface="Calibri"/>
                        </a:rPr>
                        <a:t>Pump </a:t>
                      </a:r>
                      <a:r>
                        <a:rPr lang="en-US" sz="1800" b="0" i="0" u="none" strike="noStrike" dirty="0" smtClean="0">
                          <a:solidFill>
                            <a:srgbClr val="000000"/>
                          </a:solidFill>
                          <a:effectLst/>
                          <a:latin typeface="Calibri"/>
                        </a:rPr>
                        <a:t>probe laser system incl. heating</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a:solidFill>
                            <a:srgbClr val="000000"/>
                          </a:solidFill>
                          <a:effectLst/>
                          <a:latin typeface="Arial"/>
                        </a:rPr>
                        <a:t>1</a:t>
                      </a:r>
                    </a:p>
                  </a:txBody>
                  <a:tcPr marL="11444" marR="11444" marT="12700" marB="0" anchor="ctr"/>
                </a:tc>
                <a:tc>
                  <a:txBody>
                    <a:bodyPr/>
                    <a:lstStyle/>
                    <a:p>
                      <a:pPr algn="r">
                        <a:lnSpc>
                          <a:spcPct val="80000"/>
                        </a:lnSpc>
                      </a:pPr>
                      <a:r>
                        <a:rPr lang="en-US" b="0" i="0" dirty="0" smtClean="0"/>
                        <a:t>200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19 Q2</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started (EE)</a:t>
                      </a:r>
                      <a:endParaRPr lang="en-US" sz="1800" b="0" i="0"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a:solidFill>
                            <a:srgbClr val="000000"/>
                          </a:solidFill>
                          <a:effectLst/>
                          <a:latin typeface="Calibri"/>
                        </a:rPr>
                        <a:t>Shear </a:t>
                      </a:r>
                      <a:r>
                        <a:rPr lang="en-US" sz="1800" b="0" i="0" u="none" strike="noStrike" dirty="0" smtClean="0">
                          <a:solidFill>
                            <a:srgbClr val="000000"/>
                          </a:solidFill>
                          <a:effectLst/>
                          <a:latin typeface="Calibri"/>
                        </a:rPr>
                        <a:t>cells (</a:t>
                      </a:r>
                      <a:r>
                        <a:rPr lang="en-US" sz="1800" b="0" i="0" u="none" strike="noStrike" dirty="0" err="1" smtClean="0">
                          <a:solidFill>
                            <a:srgbClr val="000000"/>
                          </a:solidFill>
                          <a:effectLst/>
                          <a:latin typeface="Calibri"/>
                        </a:rPr>
                        <a:t>couette</a:t>
                      </a:r>
                      <a:r>
                        <a:rPr lang="en-US" sz="1800" b="0" i="0" u="none" strike="noStrike" dirty="0" smtClean="0">
                          <a:solidFill>
                            <a:srgbClr val="000000"/>
                          </a:solidFill>
                          <a:effectLst/>
                          <a:latin typeface="Calibri"/>
                        </a:rPr>
                        <a:t>, plate plate)</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2</a:t>
                      </a:r>
                    </a:p>
                  </a:txBody>
                  <a:tcPr marL="11444" marR="11444" marT="12700" marB="0" anchor="ctr"/>
                </a:tc>
                <a:tc>
                  <a:txBody>
                    <a:bodyPr/>
                    <a:lstStyle/>
                    <a:p>
                      <a:pPr algn="r">
                        <a:lnSpc>
                          <a:spcPct val="80000"/>
                        </a:lnSpc>
                      </a:pPr>
                      <a:r>
                        <a:rPr lang="en-US" b="0" i="0" dirty="0" smtClean="0"/>
                        <a:t>40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Q3</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19 Q3</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in-house</a:t>
                      </a:r>
                      <a:endParaRPr lang="en-US" sz="1800" b="0" i="0"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a:solidFill>
                            <a:srgbClr val="000000"/>
                          </a:solidFill>
                          <a:effectLst/>
                          <a:latin typeface="Calibri"/>
                        </a:rPr>
                        <a:t>Gas </a:t>
                      </a:r>
                      <a:r>
                        <a:rPr lang="en-US" sz="1800" b="0" i="0" u="none" strike="noStrike" dirty="0" smtClean="0">
                          <a:solidFill>
                            <a:srgbClr val="000000"/>
                          </a:solidFill>
                          <a:effectLst/>
                          <a:latin typeface="Calibri"/>
                        </a:rPr>
                        <a:t>processing systems</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is-IS" sz="1800" b="0" i="0" u="none" strike="noStrike" dirty="0">
                          <a:solidFill>
                            <a:srgbClr val="000000"/>
                          </a:solidFill>
                          <a:effectLst/>
                          <a:latin typeface="Arial"/>
                        </a:rPr>
                        <a:t>2</a:t>
                      </a:r>
                    </a:p>
                  </a:txBody>
                  <a:tcPr marL="11444" marR="11444" marT="12700" marB="0" anchor="ctr"/>
                </a:tc>
                <a:tc>
                  <a:txBody>
                    <a:bodyPr/>
                    <a:lstStyle/>
                    <a:p>
                      <a:pPr algn="r">
                        <a:lnSpc>
                          <a:spcPct val="80000"/>
                        </a:lnSpc>
                      </a:pPr>
                      <a:r>
                        <a:rPr lang="en-US" b="0" i="0" dirty="0" smtClean="0"/>
                        <a:t>200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20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started (EE)</a:t>
                      </a:r>
                      <a:endParaRPr lang="en-US" sz="1800" b="0" i="0"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err="1" smtClean="0">
                          <a:solidFill>
                            <a:srgbClr val="000000"/>
                          </a:solidFill>
                          <a:effectLst/>
                          <a:latin typeface="Calibri"/>
                        </a:rPr>
                        <a:t>Rheometer</a:t>
                      </a:r>
                      <a:r>
                        <a:rPr lang="en-US" sz="1800" b="0" i="0" u="none" strike="noStrike" dirty="0" smtClean="0">
                          <a:solidFill>
                            <a:srgbClr val="000000"/>
                          </a:solidFill>
                          <a:effectLst/>
                          <a:latin typeface="Calibri"/>
                        </a:rPr>
                        <a:t> in-situ</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1</a:t>
                      </a:r>
                      <a:endParaRPr lang="en-US" sz="1800" b="0" i="0"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0" dirty="0" smtClean="0"/>
                        <a:t>250</a:t>
                      </a:r>
                      <a:endParaRPr lang="en-US" b="0" i="0" dirty="0"/>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20 Q4</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17 Q3</a:t>
                      </a: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discussed (DE)</a:t>
                      </a:r>
                      <a:endParaRPr lang="en-US" sz="1800" b="0" i="0"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err="1">
                          <a:solidFill>
                            <a:srgbClr val="000000"/>
                          </a:solidFill>
                          <a:effectLst/>
                          <a:latin typeface="Calibri"/>
                        </a:rPr>
                        <a:t>Julabo</a:t>
                      </a:r>
                      <a:r>
                        <a:rPr lang="en-US" sz="1800" b="0" i="0" u="none" strike="noStrike" dirty="0">
                          <a:solidFill>
                            <a:srgbClr val="000000"/>
                          </a:solidFill>
                          <a:effectLst/>
                          <a:latin typeface="Calibri"/>
                        </a:rPr>
                        <a:t>-type </a:t>
                      </a:r>
                      <a:r>
                        <a:rPr lang="en-US" sz="1800" b="0" i="0" u="none" strike="noStrike" dirty="0" smtClean="0">
                          <a:solidFill>
                            <a:srgbClr val="000000"/>
                          </a:solidFill>
                          <a:effectLst/>
                          <a:latin typeface="Calibri"/>
                        </a:rPr>
                        <a:t>chiller</a:t>
                      </a:r>
                      <a:r>
                        <a:rPr lang="en-US" sz="1800" b="0" i="0" u="none" strike="noStrike" dirty="0">
                          <a:solidFill>
                            <a:srgbClr val="000000"/>
                          </a:solidFill>
                          <a:effectLst/>
                          <a:latin typeface="Calibri"/>
                        </a:rPr>
                        <a:t>/heater</a:t>
                      </a: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4</a:t>
                      </a:r>
                      <a:endParaRPr lang="en-US" sz="1800" b="0" i="0"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0" dirty="0" smtClean="0"/>
                        <a:t>25</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started (DK)</a:t>
                      </a:r>
                      <a:endParaRPr lang="en-US" sz="1800" b="0" i="0"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err="1" smtClean="0">
                          <a:solidFill>
                            <a:srgbClr val="000000"/>
                          </a:solidFill>
                          <a:effectLst/>
                          <a:latin typeface="Calibri"/>
                        </a:rPr>
                        <a:t>Thermolising</a:t>
                      </a:r>
                      <a:r>
                        <a:rPr lang="en-US" sz="1800" b="0" i="0" u="none" strike="noStrike" dirty="0" smtClean="0">
                          <a:solidFill>
                            <a:srgbClr val="000000"/>
                          </a:solidFill>
                          <a:effectLst/>
                          <a:latin typeface="Calibri"/>
                        </a:rPr>
                        <a:t> Gas blower</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a:solidFill>
                            <a:srgbClr val="000000"/>
                          </a:solidFill>
                          <a:effectLst/>
                          <a:latin typeface="Arial"/>
                        </a:rPr>
                        <a:t>1</a:t>
                      </a:r>
                    </a:p>
                  </a:txBody>
                  <a:tcPr marL="11444" marR="11444" marT="12700" marB="0" anchor="ctr"/>
                </a:tc>
                <a:tc>
                  <a:txBody>
                    <a:bodyPr/>
                    <a:lstStyle/>
                    <a:p>
                      <a:pPr algn="r">
                        <a:lnSpc>
                          <a:spcPct val="80000"/>
                        </a:lnSpc>
                      </a:pPr>
                      <a:r>
                        <a:rPr lang="en-US" b="0" i="0" dirty="0" smtClean="0"/>
                        <a:t>150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23</a:t>
                      </a:r>
                      <a:r>
                        <a:rPr lang="en-US" sz="1800" b="0" i="0" u="none" strike="noStrike" baseline="0" dirty="0" smtClean="0">
                          <a:solidFill>
                            <a:srgbClr val="000000"/>
                          </a:solidFill>
                          <a:effectLst/>
                          <a:latin typeface="+mn-lt"/>
                        </a:rPr>
                        <a:t> Q4</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in-house</a:t>
                      </a:r>
                      <a:endParaRPr lang="en-US" sz="1800" b="0" i="0"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smtClean="0">
                          <a:solidFill>
                            <a:srgbClr val="000000"/>
                          </a:solidFill>
                          <a:effectLst/>
                          <a:latin typeface="Calibri"/>
                        </a:rPr>
                        <a:t>SANS magazine  incl. T-ctrl</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2</a:t>
                      </a:r>
                      <a:endParaRPr lang="en-US" sz="1800" b="0" i="0"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0" dirty="0" smtClean="0"/>
                        <a:t>50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17 Q4</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started (DK)</a:t>
                      </a:r>
                      <a:endParaRPr lang="en-US" sz="1800" b="0" i="0"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smtClean="0">
                          <a:solidFill>
                            <a:srgbClr val="000000"/>
                          </a:solidFill>
                          <a:effectLst/>
                          <a:latin typeface="Calibri"/>
                        </a:rPr>
                        <a:t>Sample changer </a:t>
                      </a:r>
                      <a:r>
                        <a:rPr lang="en-US" sz="1800" b="0" i="0" u="none" strike="noStrike" dirty="0" err="1" smtClean="0">
                          <a:solidFill>
                            <a:srgbClr val="000000"/>
                          </a:solidFill>
                          <a:effectLst/>
                          <a:latin typeface="Calibri"/>
                        </a:rPr>
                        <a:t>incl</a:t>
                      </a:r>
                      <a:r>
                        <a:rPr lang="en-US" sz="1800" b="0" i="0" u="none" strike="noStrike" dirty="0" smtClean="0">
                          <a:solidFill>
                            <a:srgbClr val="000000"/>
                          </a:solidFill>
                          <a:effectLst/>
                          <a:latin typeface="Calibri"/>
                        </a:rPr>
                        <a:t> alignment</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1</a:t>
                      </a:r>
                      <a:endParaRPr lang="en-US" sz="1800" b="0" i="0"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0" dirty="0" smtClean="0"/>
                        <a:t>30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Q2</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19 Q1</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ESTIA</a:t>
                      </a:r>
                      <a:endParaRPr lang="en-US" sz="1800" b="0" i="0"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smtClean="0">
                          <a:solidFill>
                            <a:srgbClr val="000000"/>
                          </a:solidFill>
                          <a:effectLst/>
                          <a:latin typeface="Calibri"/>
                        </a:rPr>
                        <a:t>Rotating sample holder</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1</a:t>
                      </a:r>
                      <a:endParaRPr lang="en-US" sz="1800" b="0" i="0"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0" dirty="0" smtClean="0"/>
                        <a:t>30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Q3</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LOKI</a:t>
                      </a:r>
                      <a:endParaRPr lang="en-US" sz="1800" b="0" i="0"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smtClean="0">
                          <a:solidFill>
                            <a:srgbClr val="000000"/>
                          </a:solidFill>
                          <a:effectLst/>
                          <a:latin typeface="Calibri"/>
                        </a:rPr>
                        <a:t>Solid Liquid &amp; Liquid liquid cells</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1</a:t>
                      </a:r>
                      <a:endParaRPr lang="en-US" sz="1800" b="0" i="0"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0" dirty="0" smtClean="0"/>
                        <a:t>60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17 Q3</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ESTIA</a:t>
                      </a:r>
                      <a:endParaRPr lang="en-US" sz="1800" b="0" i="0"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smtClean="0">
                          <a:solidFill>
                            <a:srgbClr val="000000"/>
                          </a:solidFill>
                          <a:effectLst/>
                          <a:latin typeface="Calibri"/>
                        </a:rPr>
                        <a:t>Bio furnace 8 positions</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1</a:t>
                      </a:r>
                      <a:endParaRPr lang="en-US" sz="1800" b="0" i="0"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0" dirty="0" smtClean="0"/>
                        <a:t>125</a:t>
                      </a: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19 Q1</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CSPEC</a:t>
                      </a:r>
                      <a:endParaRPr lang="en-US" sz="1800" b="0" i="0" u="none" strike="noStrike" dirty="0">
                        <a:solidFill>
                          <a:srgbClr val="000000"/>
                        </a:solidFill>
                        <a:effectLst/>
                        <a:latin typeface="+mn-lt"/>
                      </a:endParaRPr>
                    </a:p>
                  </a:txBody>
                  <a:tcPr marL="12700" marR="12700" marT="12700" marB="0" anchor="ctr"/>
                </a:tc>
              </a:tr>
              <a:tr h="294684">
                <a:tc>
                  <a:txBody>
                    <a:bodyPr/>
                    <a:lstStyle/>
                    <a:p>
                      <a:pPr algn="l" fontAlgn="b">
                        <a:lnSpc>
                          <a:spcPct val="80000"/>
                        </a:lnSpc>
                      </a:pPr>
                      <a:r>
                        <a:rPr lang="en-US" sz="1800" b="0" i="0" u="none" strike="noStrike" dirty="0" err="1" smtClean="0">
                          <a:solidFill>
                            <a:srgbClr val="000000"/>
                          </a:solidFill>
                          <a:effectLst/>
                          <a:latin typeface="Calibri"/>
                        </a:rPr>
                        <a:t>Potentiostat</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1</a:t>
                      </a:r>
                      <a:endParaRPr lang="en-US" sz="1800" b="0" i="0"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0" dirty="0" err="1" smtClean="0"/>
                        <a:t>tbc</a:t>
                      </a:r>
                      <a:endParaRPr lang="en-US" b="0" i="0" dirty="0"/>
                    </a:p>
                  </a:txBody>
                  <a:tcPr marL="12700" marR="12700" marT="12700" marB="0" anchor="ctr"/>
                </a:tc>
                <a:tc>
                  <a:txBody>
                    <a:bodyPr/>
                    <a:lstStyle/>
                    <a:p>
                      <a:pPr algn="r" fontAlgn="b">
                        <a:lnSpc>
                          <a:spcPct val="80000"/>
                        </a:lnSpc>
                      </a:pP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err="1" smtClean="0">
                          <a:solidFill>
                            <a:srgbClr val="000000"/>
                          </a:solidFill>
                          <a:effectLst/>
                          <a:latin typeface="+mn-lt"/>
                        </a:rPr>
                        <a:t>tbc</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ESTIA</a:t>
                      </a:r>
                      <a:endParaRPr lang="en-US" sz="1800" b="0" i="0" u="none" strike="noStrike" dirty="0">
                        <a:solidFill>
                          <a:srgbClr val="000000"/>
                        </a:solidFill>
                        <a:effectLst/>
                        <a:latin typeface="+mn-lt"/>
                      </a:endParaRPr>
                    </a:p>
                  </a:txBody>
                  <a:tcPr marL="12700" marR="12700" marT="12700" marB="0" anchor="ctr">
                    <a:solidFill>
                      <a:srgbClr val="E9EDF4"/>
                    </a:solidFill>
                  </a:tcPr>
                </a:tc>
              </a:tr>
            </a:tbl>
          </a:graphicData>
        </a:graphic>
      </p:graphicFrame>
    </p:spTree>
    <p:extLst>
      <p:ext uri="{BB962C8B-B14F-4D97-AF65-F5344CB8AC3E}">
        <p14:creationId xmlns:p14="http://schemas.microsoft.com/office/powerpoint/2010/main" val="429603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51520" y="221739"/>
            <a:ext cx="8856984" cy="1200328"/>
          </a:xfrm>
          <a:prstGeom prst="rect">
            <a:avLst/>
          </a:prstGeom>
          <a:noFill/>
        </p:spPr>
        <p:txBody>
          <a:bodyPr wrap="square" rtlCol="0">
            <a:spAutoFit/>
          </a:bodyPr>
          <a:lstStyle/>
          <a:p>
            <a:pPr algn="ctr" defTabSz="914400"/>
            <a:r>
              <a:rPr lang="en-GB" sz="2400" b="1" dirty="0" smtClean="0">
                <a:solidFill>
                  <a:prstClr val="black"/>
                </a:solidFill>
                <a:latin typeface="Calibri"/>
              </a:rPr>
              <a:t>Charge: to provide an overall critique of the sample environment considerations in the current project plan – </a:t>
            </a:r>
          </a:p>
          <a:p>
            <a:pPr algn="ctr" defTabSz="914400"/>
            <a:r>
              <a:rPr lang="en-GB" sz="2400" b="1" dirty="0" smtClean="0">
                <a:solidFill>
                  <a:srgbClr val="FF0000"/>
                </a:solidFill>
                <a:latin typeface="Calibri"/>
              </a:rPr>
              <a:t>Recommendations </a:t>
            </a:r>
            <a:r>
              <a:rPr lang="en-GB" sz="2400" b="1" dirty="0">
                <a:solidFill>
                  <a:srgbClr val="FF0000"/>
                </a:solidFill>
                <a:latin typeface="Calibri"/>
              </a:rPr>
              <a:t>STAP (April 2016</a:t>
            </a:r>
            <a:r>
              <a:rPr lang="en-GB" sz="2400" b="1" dirty="0" smtClean="0">
                <a:solidFill>
                  <a:srgbClr val="FF0000"/>
                </a:solidFill>
                <a:latin typeface="Calibri"/>
              </a:rPr>
              <a:t>) –</a:t>
            </a:r>
            <a:r>
              <a:rPr lang="en-GB" sz="2400" b="1" dirty="0" smtClean="0">
                <a:solidFill>
                  <a:prstClr val="black"/>
                </a:solidFill>
                <a:latin typeface="Calibri"/>
              </a:rPr>
              <a:t> </a:t>
            </a:r>
            <a:r>
              <a:rPr lang="en-GB" sz="2400" b="1" dirty="0" smtClean="0">
                <a:solidFill>
                  <a:srgbClr val="008000"/>
                </a:solidFill>
                <a:latin typeface="Calibri"/>
              </a:rPr>
              <a:t>comments April 2017 1/2</a:t>
            </a:r>
            <a:endParaRPr lang="en-GB" sz="2400" b="1" dirty="0">
              <a:solidFill>
                <a:prstClr val="black"/>
              </a:solidFill>
              <a:latin typeface="Calibri"/>
            </a:endParaRPr>
          </a:p>
        </p:txBody>
      </p:sp>
      <p:sp>
        <p:nvSpPr>
          <p:cNvPr id="5" name="TextBox 4"/>
          <p:cNvSpPr txBox="1"/>
          <p:nvPr/>
        </p:nvSpPr>
        <p:spPr>
          <a:xfrm>
            <a:off x="107504" y="1513244"/>
            <a:ext cx="9036496" cy="5078314"/>
          </a:xfrm>
          <a:prstGeom prst="rect">
            <a:avLst/>
          </a:prstGeom>
          <a:noFill/>
        </p:spPr>
        <p:txBody>
          <a:bodyPr wrap="square" rtlCol="0">
            <a:spAutoFit/>
          </a:bodyPr>
          <a:lstStyle/>
          <a:p>
            <a:pPr marL="457200" indent="-457200" defTabSz="914400">
              <a:buFont typeface="Arial" panose="020B0604020202020204" pitchFamily="34" charset="0"/>
              <a:buChar char="•"/>
            </a:pPr>
            <a:r>
              <a:rPr lang="en-GB" dirty="0" smtClean="0">
                <a:solidFill>
                  <a:prstClr val="black"/>
                </a:solidFill>
                <a:latin typeface="Calibri"/>
              </a:rPr>
              <a:t>Is the programme balanced across different user communities? </a:t>
            </a:r>
            <a:r>
              <a:rPr lang="en-GB" dirty="0" smtClean="0">
                <a:solidFill>
                  <a:srgbClr val="FF0000"/>
                </a:solidFill>
                <a:latin typeface="Calibri"/>
              </a:rPr>
              <a:t>– take a more organic view across the programme.  Conditions still too unknown to judge this.</a:t>
            </a:r>
            <a:r>
              <a:rPr lang="en-GB" dirty="0" smtClean="0">
                <a:solidFill>
                  <a:srgbClr val="008000"/>
                </a:solidFill>
                <a:latin typeface="Calibri"/>
              </a:rPr>
              <a:t> The </a:t>
            </a:r>
            <a:r>
              <a:rPr lang="en-GB" b="1" dirty="0" smtClean="0">
                <a:solidFill>
                  <a:srgbClr val="008000"/>
                </a:solidFill>
                <a:latin typeface="Calibri"/>
              </a:rPr>
              <a:t>scope </a:t>
            </a:r>
            <a:r>
              <a:rPr lang="en-GB" dirty="0" smtClean="0">
                <a:solidFill>
                  <a:srgbClr val="008000"/>
                </a:solidFill>
                <a:latin typeface="Calibri"/>
              </a:rPr>
              <a:t>of the SSS construction work package is now well defined </a:t>
            </a:r>
            <a:r>
              <a:rPr lang="en-GB" dirty="0">
                <a:solidFill>
                  <a:srgbClr val="008000"/>
                </a:solidFill>
                <a:latin typeface="Calibri"/>
              </a:rPr>
              <a:t>to cater for the first 8 instruments </a:t>
            </a:r>
            <a:r>
              <a:rPr lang="en-GB" dirty="0" smtClean="0">
                <a:solidFill>
                  <a:srgbClr val="008000"/>
                </a:solidFill>
                <a:latin typeface="Calibri"/>
              </a:rPr>
              <a:t>. We keep agile in adjusting to the needs for instruments #9-#15 and beyond. </a:t>
            </a:r>
          </a:p>
          <a:p>
            <a:pPr marL="457200" indent="-457200" defTabSz="914400">
              <a:buFont typeface="Arial" panose="020B0604020202020204" pitchFamily="34" charset="0"/>
              <a:buChar char="•"/>
            </a:pPr>
            <a:endParaRPr lang="en-GB" dirty="0" smtClean="0">
              <a:solidFill>
                <a:prstClr val="black"/>
              </a:solidFill>
              <a:latin typeface="Calibri"/>
            </a:endParaRPr>
          </a:p>
          <a:p>
            <a:pPr marL="457200" indent="-457200" defTabSz="914400">
              <a:buFont typeface="Arial" panose="020B0604020202020204" pitchFamily="34" charset="0"/>
              <a:buChar char="•"/>
            </a:pPr>
            <a:r>
              <a:rPr lang="en-GB" dirty="0" smtClean="0">
                <a:solidFill>
                  <a:prstClr val="black"/>
                </a:solidFill>
                <a:latin typeface="Calibri"/>
              </a:rPr>
              <a:t>Pool vs instrument-specific – which when? </a:t>
            </a:r>
            <a:r>
              <a:rPr lang="en-GB" dirty="0" smtClean="0">
                <a:solidFill>
                  <a:srgbClr val="FF0000"/>
                </a:solidFill>
                <a:latin typeface="Calibri"/>
              </a:rPr>
              <a:t>– A list should be set up indicating whether equipment is from the pool or from instruments, to ensure that any gaps are intentional. </a:t>
            </a:r>
            <a:r>
              <a:rPr lang="en-GB" dirty="0">
                <a:solidFill>
                  <a:srgbClr val="FF0000"/>
                </a:solidFill>
                <a:latin typeface="Calibri"/>
              </a:rPr>
              <a:t>Instrument teams must communicate with the SE </a:t>
            </a:r>
            <a:r>
              <a:rPr lang="en-GB" dirty="0" smtClean="0">
                <a:solidFill>
                  <a:srgbClr val="FF0000"/>
                </a:solidFill>
                <a:latin typeface="Calibri"/>
              </a:rPr>
              <a:t>team.  Who has ownership of the decision on who provides which equipment needs to be established. </a:t>
            </a:r>
            <a:r>
              <a:rPr lang="en-GB" dirty="0" smtClean="0">
                <a:solidFill>
                  <a:srgbClr val="008000"/>
                </a:solidFill>
                <a:latin typeface="Calibri"/>
              </a:rPr>
              <a:t>Based </a:t>
            </a:r>
            <a:r>
              <a:rPr lang="en-GB" dirty="0">
                <a:solidFill>
                  <a:srgbClr val="008000"/>
                </a:solidFill>
                <a:latin typeface="Calibri"/>
              </a:rPr>
              <a:t>on input from </a:t>
            </a:r>
            <a:r>
              <a:rPr lang="en-GB" dirty="0" smtClean="0">
                <a:solidFill>
                  <a:srgbClr val="008000"/>
                </a:solidFill>
                <a:latin typeface="Calibri"/>
              </a:rPr>
              <a:t>instrument </a:t>
            </a:r>
            <a:r>
              <a:rPr lang="en-GB" dirty="0">
                <a:solidFill>
                  <a:srgbClr val="008000"/>
                </a:solidFill>
                <a:latin typeface="Calibri"/>
              </a:rPr>
              <a:t>teams and considering the scope setting we have </a:t>
            </a:r>
            <a:r>
              <a:rPr lang="en-GB" dirty="0" smtClean="0">
                <a:solidFill>
                  <a:srgbClr val="008000"/>
                </a:solidFill>
                <a:latin typeface="Calibri"/>
              </a:rPr>
              <a:t>compiled </a:t>
            </a:r>
            <a:r>
              <a:rPr lang="en-GB" dirty="0">
                <a:solidFill>
                  <a:srgbClr val="008000"/>
                </a:solidFill>
                <a:latin typeface="Calibri"/>
              </a:rPr>
              <a:t>a </a:t>
            </a:r>
            <a:r>
              <a:rPr lang="en-GB" b="1" dirty="0">
                <a:solidFill>
                  <a:srgbClr val="008000"/>
                </a:solidFill>
                <a:latin typeface="Calibri"/>
              </a:rPr>
              <a:t>sample environment reference </a:t>
            </a:r>
            <a:r>
              <a:rPr lang="en-GB" b="1" dirty="0" smtClean="0">
                <a:solidFill>
                  <a:srgbClr val="008000"/>
                </a:solidFill>
                <a:latin typeface="Calibri"/>
              </a:rPr>
              <a:t>suite</a:t>
            </a:r>
            <a:r>
              <a:rPr lang="en-GB" dirty="0" smtClean="0">
                <a:solidFill>
                  <a:srgbClr val="008000"/>
                </a:solidFill>
                <a:latin typeface="Calibri"/>
              </a:rPr>
              <a:t>: https</a:t>
            </a:r>
            <a:r>
              <a:rPr lang="en-GB" dirty="0">
                <a:solidFill>
                  <a:srgbClr val="008000"/>
                </a:solidFill>
                <a:latin typeface="Calibri"/>
              </a:rPr>
              <a:t>://1drv.ms/x/s!AuCQb_HPf3b9g8g2HHqvybpQKix-Lg  . </a:t>
            </a:r>
          </a:p>
          <a:p>
            <a:pPr marL="457200" indent="-457200" defTabSz="914400">
              <a:buFont typeface="Arial" panose="020B0604020202020204" pitchFamily="34" charset="0"/>
              <a:buChar char="•"/>
            </a:pPr>
            <a:endParaRPr lang="en-GB" dirty="0" smtClean="0">
              <a:solidFill>
                <a:srgbClr val="FF0000"/>
              </a:solidFill>
              <a:latin typeface="Calibri"/>
            </a:endParaRPr>
          </a:p>
          <a:p>
            <a:pPr marL="457200" indent="-457200" defTabSz="914400">
              <a:buFont typeface="Arial" panose="020B0604020202020204" pitchFamily="34" charset="0"/>
              <a:buChar char="•"/>
            </a:pPr>
            <a:r>
              <a:rPr lang="en-GB" dirty="0" smtClean="0">
                <a:solidFill>
                  <a:prstClr val="black"/>
                </a:solidFill>
                <a:latin typeface="Calibri"/>
              </a:rPr>
              <a:t>Match with construction schedule?</a:t>
            </a:r>
            <a:r>
              <a:rPr lang="en-GB" dirty="0" smtClean="0">
                <a:solidFill>
                  <a:srgbClr val="FF0000"/>
                </a:solidFill>
                <a:latin typeface="Calibri"/>
              </a:rPr>
              <a:t> – The potential achievements at the beginning of operation need to be realistically considered given constraints. </a:t>
            </a:r>
            <a:r>
              <a:rPr lang="en-GB" dirty="0" smtClean="0">
                <a:solidFill>
                  <a:srgbClr val="008000"/>
                </a:solidFill>
                <a:latin typeface="Calibri"/>
              </a:rPr>
              <a:t>We have defined deliverables matching </a:t>
            </a:r>
            <a:r>
              <a:rPr lang="en-GB" b="1" dirty="0" smtClean="0">
                <a:solidFill>
                  <a:srgbClr val="008000"/>
                </a:solidFill>
                <a:latin typeface="Calibri"/>
              </a:rPr>
              <a:t>the instrument construction schedule</a:t>
            </a:r>
            <a:r>
              <a:rPr lang="en-GB" dirty="0" smtClean="0">
                <a:solidFill>
                  <a:srgbClr val="008000"/>
                </a:solidFill>
                <a:latin typeface="Calibri"/>
              </a:rPr>
              <a:t>. </a:t>
            </a:r>
          </a:p>
          <a:p>
            <a:pPr marL="457200" indent="-457200" defTabSz="914400">
              <a:buFont typeface="Arial" panose="020B0604020202020204" pitchFamily="34" charset="0"/>
              <a:buChar char="•"/>
            </a:pPr>
            <a:endParaRPr lang="en-GB" dirty="0" smtClean="0">
              <a:solidFill>
                <a:prstClr val="black"/>
              </a:solidFill>
              <a:latin typeface="Calibri"/>
            </a:endParaRPr>
          </a:p>
          <a:p>
            <a:pPr marL="457200" indent="-457200" defTabSz="914400">
              <a:buFont typeface="Arial" panose="020B0604020202020204" pitchFamily="34" charset="0"/>
              <a:buChar char="•"/>
            </a:pPr>
            <a:r>
              <a:rPr lang="en-GB" dirty="0" smtClean="0">
                <a:solidFill>
                  <a:prstClr val="black"/>
                </a:solidFill>
                <a:latin typeface="Calibri"/>
              </a:rPr>
              <a:t>Meets needs of instruments?</a:t>
            </a:r>
            <a:r>
              <a:rPr lang="en-GB" dirty="0" smtClean="0">
                <a:solidFill>
                  <a:srgbClr val="FF0000"/>
                </a:solidFill>
                <a:latin typeface="Calibri"/>
              </a:rPr>
              <a:t> – concentrate on the first eight instruments to start with. </a:t>
            </a:r>
            <a:r>
              <a:rPr lang="en-GB" dirty="0" smtClean="0">
                <a:solidFill>
                  <a:srgbClr val="008000"/>
                </a:solidFill>
                <a:latin typeface="Calibri"/>
              </a:rPr>
              <a:t>The </a:t>
            </a:r>
            <a:r>
              <a:rPr lang="en-GB" b="1" dirty="0" smtClean="0">
                <a:solidFill>
                  <a:srgbClr val="008000"/>
                </a:solidFill>
                <a:latin typeface="Calibri"/>
              </a:rPr>
              <a:t>budget</a:t>
            </a:r>
            <a:r>
              <a:rPr lang="en-GB" dirty="0" smtClean="0">
                <a:solidFill>
                  <a:srgbClr val="008000"/>
                </a:solidFill>
                <a:latin typeface="Calibri"/>
              </a:rPr>
              <a:t> has considerably been increased to match the needs of the first 8 instr.</a:t>
            </a:r>
            <a:endParaRPr lang="en-GB" dirty="0" smtClean="0">
              <a:solidFill>
                <a:prstClr val="black"/>
              </a:solidFill>
              <a:latin typeface="Calibri"/>
            </a:endParaRPr>
          </a:p>
        </p:txBody>
      </p:sp>
    </p:spTree>
    <p:extLst>
      <p:ext uri="{BB962C8B-B14F-4D97-AF65-F5344CB8AC3E}">
        <p14:creationId xmlns:p14="http://schemas.microsoft.com/office/powerpoint/2010/main" val="20075749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a:xfrm>
            <a:off x="1800684" y="274638"/>
            <a:ext cx="5995962" cy="942602"/>
          </a:xfrm>
        </p:spPr>
        <p:txBody>
          <a:bodyPr>
            <a:normAutofit fontScale="90000"/>
          </a:bodyPr>
          <a:lstStyle/>
          <a:p>
            <a:r>
              <a:rPr lang="en-US" dirty="0" smtClean="0"/>
              <a:t>Fluids incl. gases, vapor, comp. </a:t>
            </a:r>
            <a:r>
              <a:rPr lang="en-US" dirty="0"/>
              <a:t>f</a:t>
            </a:r>
            <a:r>
              <a:rPr lang="en-US" dirty="0" smtClean="0"/>
              <a:t>luids Suite for 8 by 2023 incl. infrastructure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40</a:t>
            </a:fld>
            <a:endParaRPr lang="sv-SE" dirty="0">
              <a:solidFill>
                <a:prstClr val="black">
                  <a:tint val="75000"/>
                </a:prstClr>
              </a:solidFill>
              <a:latin typeface="Calibri"/>
            </a:endParaRPr>
          </a:p>
        </p:txBody>
      </p:sp>
      <p:pic>
        <p:nvPicPr>
          <p:cNvPr id="6" name="Picture 5" descr="P104025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56072" cy="1392054"/>
          </a:xfrm>
          <a:prstGeom prst="rect">
            <a:avLst/>
          </a:prstGeom>
        </p:spPr>
      </p:pic>
      <p:graphicFrame>
        <p:nvGraphicFramePr>
          <p:cNvPr id="9" name="Content Placeholder 4"/>
          <p:cNvGraphicFramePr>
            <a:graphicFrameLocks/>
          </p:cNvGraphicFramePr>
          <p:nvPr>
            <p:extLst>
              <p:ext uri="{D42A27DB-BD31-4B8C-83A1-F6EECF244321}">
                <p14:modId xmlns:p14="http://schemas.microsoft.com/office/powerpoint/2010/main" val="2288659746"/>
              </p:ext>
            </p:extLst>
          </p:nvPr>
        </p:nvGraphicFramePr>
        <p:xfrm>
          <a:off x="21474" y="1477715"/>
          <a:ext cx="9065664" cy="5085608"/>
        </p:xfrm>
        <a:graphic>
          <a:graphicData uri="http://schemas.openxmlformats.org/drawingml/2006/table">
            <a:tbl>
              <a:tblPr firstRow="1" bandRow="1">
                <a:tableStyleId>{5C22544A-7EE6-4342-B048-85BDC9FD1C3A}</a:tableStyleId>
              </a:tblPr>
              <a:tblGrid>
                <a:gridCol w="3662475"/>
                <a:gridCol w="271682"/>
                <a:gridCol w="884547"/>
                <a:gridCol w="777137"/>
                <a:gridCol w="707638"/>
                <a:gridCol w="1617456"/>
                <a:gridCol w="1144729"/>
              </a:tblGrid>
              <a:tr h="370664">
                <a:tc>
                  <a:txBody>
                    <a:bodyPr/>
                    <a:lstStyle/>
                    <a:p>
                      <a:pPr algn="l" fontAlgn="b">
                        <a:lnSpc>
                          <a:spcPct val="80000"/>
                        </a:lnSpc>
                      </a:pPr>
                      <a:r>
                        <a:rPr lang="sk-SK" sz="1800" b="0" i="0" u="none" strike="noStrike" dirty="0">
                          <a:solidFill>
                            <a:srgbClr val="000000"/>
                          </a:solidFill>
                          <a:effectLst/>
                          <a:latin typeface="Calibri"/>
                        </a:rPr>
                        <a:t> </a:t>
                      </a:r>
                    </a:p>
                  </a:txBody>
                  <a:tcPr marL="12700" marR="12700" marT="12700" marB="0" anchor="ctr"/>
                </a:tc>
                <a:tc>
                  <a:txBody>
                    <a:bodyPr/>
                    <a:lstStyle/>
                    <a:p>
                      <a:pPr>
                        <a:lnSpc>
                          <a:spcPct val="80000"/>
                        </a:lnSpc>
                      </a:pPr>
                      <a:r>
                        <a:rPr lang="en-US" sz="1800" dirty="0" smtClean="0">
                          <a:latin typeface="Calibri"/>
                          <a:cs typeface="Calibri"/>
                        </a:rPr>
                        <a:t>#</a:t>
                      </a:r>
                      <a:endParaRPr lang="en-US" sz="1800" dirty="0">
                        <a:latin typeface="Calibri"/>
                        <a:cs typeface="Calibri"/>
                      </a:endParaRPr>
                    </a:p>
                  </a:txBody>
                  <a:tcPr anchor="ctr"/>
                </a:tc>
                <a:tc>
                  <a:txBody>
                    <a:bodyPr/>
                    <a:lstStyle/>
                    <a:p>
                      <a:pPr>
                        <a:lnSpc>
                          <a:spcPct val="80000"/>
                        </a:lnSpc>
                      </a:pPr>
                      <a:r>
                        <a:rPr lang="en-US" sz="1800" baseline="0" dirty="0" smtClean="0">
                          <a:latin typeface="Calibri"/>
                          <a:cs typeface="Calibri"/>
                        </a:rPr>
                        <a:t>Cost k€</a:t>
                      </a:r>
                      <a:endParaRPr lang="en-US" sz="1800" dirty="0">
                        <a:solidFill>
                          <a:srgbClr val="FFFF00"/>
                        </a:solidFill>
                        <a:latin typeface="Calibri"/>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Ready</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Start</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In-kind partner</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rgbClr val="FFFF00"/>
                        </a:solidFill>
                        <a:latin typeface="+mn-lt"/>
                        <a:cs typeface="Calibri"/>
                      </a:endParaRPr>
                    </a:p>
                  </a:txBody>
                  <a:tcPr anchor="ctr"/>
                </a:tc>
              </a:tr>
              <a:tr h="294684">
                <a:tc>
                  <a:txBody>
                    <a:bodyPr/>
                    <a:lstStyle/>
                    <a:p>
                      <a:pPr algn="l" fontAlgn="b">
                        <a:lnSpc>
                          <a:spcPct val="80000"/>
                        </a:lnSpc>
                      </a:pPr>
                      <a:r>
                        <a:rPr lang="en-US" sz="1800" b="0" i="0" u="none" strike="noStrike" dirty="0">
                          <a:solidFill>
                            <a:srgbClr val="000000"/>
                          </a:solidFill>
                          <a:effectLst/>
                          <a:latin typeface="Calibri"/>
                        </a:rPr>
                        <a:t>Humidity </a:t>
                      </a:r>
                      <a:r>
                        <a:rPr lang="en-US" sz="1800" b="0" i="0" u="none" strike="noStrike" dirty="0" smtClean="0">
                          <a:solidFill>
                            <a:srgbClr val="000000"/>
                          </a:solidFill>
                          <a:effectLst/>
                          <a:latin typeface="Calibri"/>
                        </a:rPr>
                        <a:t>chamber (different geom.) </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0000"/>
                          </a:solidFill>
                          <a:effectLst/>
                          <a:latin typeface="Arial"/>
                        </a:rPr>
                        <a:t>2</a:t>
                      </a:r>
                      <a:endParaRPr lang="en-US" sz="1800" b="1" i="0"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0" dirty="0" smtClean="0"/>
                        <a:t>200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a:t>
                      </a:r>
                      <a:r>
                        <a:rPr lang="en-US" sz="1800" b="0" i="0" u="none" strike="noStrike" baseline="0" dirty="0" smtClean="0">
                          <a:solidFill>
                            <a:srgbClr val="000000"/>
                          </a:solidFill>
                          <a:effectLst/>
                          <a:latin typeface="+mn-lt"/>
                        </a:rPr>
                        <a:t> </a:t>
                      </a:r>
                      <a:r>
                        <a:rPr lang="en-US" sz="1800" b="0" i="0" u="none" strike="noStrike" dirty="0" smtClean="0">
                          <a:solidFill>
                            <a:srgbClr val="000000"/>
                          </a:solidFill>
                          <a:effectLst/>
                          <a:latin typeface="+mn-lt"/>
                        </a:rPr>
                        <a:t>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18 Q1</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discussed DE/EE</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0" i="0" u="none" strike="noStrike" dirty="0" smtClean="0">
                          <a:solidFill>
                            <a:srgbClr val="FFFFFF"/>
                          </a:solidFill>
                          <a:effectLst/>
                          <a:latin typeface="+mn-lt"/>
                        </a:rPr>
                        <a:t>2 x 2</a:t>
                      </a:r>
                      <a:endParaRPr lang="en-US" sz="1800" b="0" i="0" u="none" strike="noStrike" dirty="0">
                        <a:solidFill>
                          <a:srgbClr val="FFFFFF"/>
                        </a:solidFill>
                        <a:effectLst/>
                        <a:latin typeface="+mn-lt"/>
                      </a:endParaRPr>
                    </a:p>
                  </a:txBody>
                  <a:tcPr marL="12700" marR="12700" marT="12700" marB="0" anchor="ctr">
                    <a:solidFill>
                      <a:srgbClr val="FF0000"/>
                    </a:solidFill>
                  </a:tcPr>
                </a:tc>
              </a:tr>
              <a:tr h="294684">
                <a:tc>
                  <a:txBody>
                    <a:bodyPr/>
                    <a:lstStyle/>
                    <a:p>
                      <a:pPr algn="l" fontAlgn="b">
                        <a:lnSpc>
                          <a:spcPct val="80000"/>
                        </a:lnSpc>
                      </a:pPr>
                      <a:r>
                        <a:rPr lang="en-US" sz="1800" b="0" i="0" u="none" strike="noStrike" dirty="0">
                          <a:solidFill>
                            <a:srgbClr val="000000"/>
                          </a:solidFill>
                          <a:effectLst/>
                          <a:latin typeface="Calibri"/>
                        </a:rPr>
                        <a:t>Stopped </a:t>
                      </a:r>
                      <a:r>
                        <a:rPr lang="en-US" sz="1800" b="0" i="0" u="none" strike="noStrike" dirty="0" smtClean="0">
                          <a:solidFill>
                            <a:srgbClr val="000000"/>
                          </a:solidFill>
                          <a:effectLst/>
                          <a:latin typeface="Calibri"/>
                        </a:rPr>
                        <a:t>flow systems</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a:solidFill>
                            <a:srgbClr val="000000"/>
                          </a:solidFill>
                          <a:effectLst/>
                          <a:latin typeface="Arial"/>
                        </a:rPr>
                        <a:t>1</a:t>
                      </a:r>
                    </a:p>
                  </a:txBody>
                  <a:tcPr marL="11444" marR="11444" marT="12700" marB="0" anchor="ctr"/>
                </a:tc>
                <a:tc>
                  <a:txBody>
                    <a:bodyPr/>
                    <a:lstStyle/>
                    <a:p>
                      <a:pPr algn="r">
                        <a:lnSpc>
                          <a:spcPct val="80000"/>
                        </a:lnSpc>
                      </a:pPr>
                      <a:r>
                        <a:rPr lang="en-US" b="0" i="0" dirty="0" smtClean="0"/>
                        <a:t>100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a:t>
                      </a:r>
                      <a:r>
                        <a:rPr lang="en-US" sz="1800" b="0" i="0" u="none" strike="noStrike" baseline="0" dirty="0" smtClean="0">
                          <a:solidFill>
                            <a:srgbClr val="000000"/>
                          </a:solidFill>
                          <a:effectLst/>
                          <a:latin typeface="+mn-lt"/>
                        </a:rPr>
                        <a:t> </a:t>
                      </a:r>
                      <a:r>
                        <a:rPr lang="en-US" sz="1800" b="0" i="0" u="none" strike="noStrike" dirty="0" smtClean="0">
                          <a:solidFill>
                            <a:srgbClr val="000000"/>
                          </a:solidFill>
                          <a:effectLst/>
                          <a:latin typeface="+mn-lt"/>
                        </a:rPr>
                        <a:t>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18 Q1</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discussed DE/EE</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0" i="0" u="none" strike="noStrike" dirty="0" smtClean="0">
                          <a:solidFill>
                            <a:srgbClr val="FFFFFF"/>
                          </a:solidFill>
                          <a:effectLst/>
                          <a:latin typeface="+mn-lt"/>
                        </a:rPr>
                        <a:t>2 x 2</a:t>
                      </a:r>
                      <a:endParaRPr lang="en-US" sz="1800" b="0" i="0" u="none" strike="noStrike" dirty="0">
                        <a:solidFill>
                          <a:srgbClr val="FFFFFF"/>
                        </a:solidFill>
                        <a:effectLst/>
                        <a:latin typeface="+mn-lt"/>
                      </a:endParaRPr>
                    </a:p>
                  </a:txBody>
                  <a:tcPr marL="12700" marR="12700" marT="12700" marB="0" anchor="ctr">
                    <a:solidFill>
                      <a:srgbClr val="FF0000"/>
                    </a:solidFill>
                  </a:tcPr>
                </a:tc>
              </a:tr>
              <a:tr h="294684">
                <a:tc>
                  <a:txBody>
                    <a:bodyPr/>
                    <a:lstStyle/>
                    <a:p>
                      <a:pPr algn="l" fontAlgn="b">
                        <a:lnSpc>
                          <a:spcPct val="80000"/>
                        </a:lnSpc>
                      </a:pPr>
                      <a:r>
                        <a:rPr lang="en-US" sz="1800" b="0" i="0" u="none" strike="noStrike" dirty="0" smtClean="0">
                          <a:solidFill>
                            <a:srgbClr val="000000"/>
                          </a:solidFill>
                          <a:effectLst/>
                          <a:latin typeface="Calibri"/>
                        </a:rPr>
                        <a:t>injection system, </a:t>
                      </a:r>
                      <a:r>
                        <a:rPr lang="en-US" sz="1800" b="0" i="0" u="none" strike="noStrike" dirty="0">
                          <a:solidFill>
                            <a:srgbClr val="000000"/>
                          </a:solidFill>
                          <a:effectLst/>
                          <a:latin typeface="Calibri"/>
                        </a:rPr>
                        <a:t>syringe pump</a:t>
                      </a:r>
                    </a:p>
                  </a:txBody>
                  <a:tcPr marL="11444" marR="11444" marT="12700" marB="0" anchor="ctr"/>
                </a:tc>
                <a:tc>
                  <a:txBody>
                    <a:bodyPr/>
                    <a:lstStyle/>
                    <a:p>
                      <a:pPr algn="r" fontAlgn="b">
                        <a:lnSpc>
                          <a:spcPct val="80000"/>
                        </a:lnSpc>
                      </a:pPr>
                      <a:r>
                        <a:rPr lang="en-US" sz="1800" b="1" i="0" u="none" strike="noStrike" dirty="0" smtClean="0">
                          <a:solidFill>
                            <a:srgbClr val="000000"/>
                          </a:solidFill>
                          <a:effectLst/>
                          <a:latin typeface="Arial"/>
                        </a:rPr>
                        <a:t>2</a:t>
                      </a:r>
                      <a:endParaRPr lang="en-US" sz="1800" b="1" i="0"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0" dirty="0" smtClean="0"/>
                        <a:t>80</a:t>
                      </a:r>
                      <a:endParaRPr lang="en-US" b="0" i="0" dirty="0"/>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21 Q1</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started</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in-house</a:t>
                      </a:r>
                    </a:p>
                  </a:txBody>
                  <a:tcPr marL="12700" marR="12700" marT="12700"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FFFFFF"/>
                          </a:solidFill>
                          <a:effectLst/>
                          <a:latin typeface="+mn-lt"/>
                        </a:rPr>
                        <a:t>0 x 0</a:t>
                      </a:r>
                    </a:p>
                  </a:txBody>
                  <a:tcPr marL="12700" marR="12700" marT="12700" marB="0" anchor="ctr">
                    <a:solidFill>
                      <a:srgbClr val="0000FF"/>
                    </a:solidFill>
                  </a:tcPr>
                </a:tc>
              </a:tr>
              <a:tr h="294684">
                <a:tc>
                  <a:txBody>
                    <a:bodyPr/>
                    <a:lstStyle/>
                    <a:p>
                      <a:pPr algn="l" fontAlgn="b">
                        <a:lnSpc>
                          <a:spcPct val="80000"/>
                        </a:lnSpc>
                      </a:pPr>
                      <a:r>
                        <a:rPr lang="en-US" sz="1800" b="0" i="0" u="none" strike="noStrike" dirty="0" smtClean="0">
                          <a:solidFill>
                            <a:srgbClr val="000000"/>
                          </a:solidFill>
                          <a:effectLst/>
                          <a:latin typeface="Calibri"/>
                        </a:rPr>
                        <a:t>HPLC</a:t>
                      </a:r>
                      <a:r>
                        <a:rPr lang="en-US" sz="1800" b="0" i="0" u="none" strike="noStrike" baseline="0" dirty="0" smtClean="0">
                          <a:solidFill>
                            <a:srgbClr val="000000"/>
                          </a:solidFill>
                          <a:effectLst/>
                          <a:latin typeface="Calibri"/>
                        </a:rPr>
                        <a:t> pump, 4 channel, switch</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0000"/>
                          </a:solidFill>
                          <a:effectLst/>
                          <a:latin typeface="Arial"/>
                        </a:rPr>
                        <a:t>2</a:t>
                      </a:r>
                      <a:endParaRPr lang="en-US" sz="1800" b="1" i="0"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0" dirty="0" smtClean="0"/>
                        <a:t>100</a:t>
                      </a:r>
                      <a:endParaRPr lang="en-US" b="0" i="0" dirty="0"/>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21 Q1</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Q1</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LOKI, ESTIA</a:t>
                      </a:r>
                    </a:p>
                  </a:txBody>
                  <a:tcPr marL="12700" marR="12700" marT="12700"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FFFFFF"/>
                          </a:solidFill>
                          <a:effectLst/>
                          <a:latin typeface="+mn-lt"/>
                        </a:rPr>
                        <a:t>1 x 1</a:t>
                      </a:r>
                    </a:p>
                  </a:txBody>
                  <a:tcPr marL="12700" marR="12700" marT="12700" marB="0" anchor="ctr">
                    <a:solidFill>
                      <a:srgbClr val="008000"/>
                    </a:solidFill>
                  </a:tcPr>
                </a:tc>
              </a:tr>
              <a:tr h="294684">
                <a:tc>
                  <a:txBody>
                    <a:bodyPr/>
                    <a:lstStyle/>
                    <a:p>
                      <a:pPr algn="l" fontAlgn="b">
                        <a:lnSpc>
                          <a:spcPct val="80000"/>
                        </a:lnSpc>
                      </a:pPr>
                      <a:r>
                        <a:rPr lang="en-US" sz="1800" b="0" i="0" u="none" strike="noStrike" dirty="0">
                          <a:solidFill>
                            <a:srgbClr val="000000"/>
                          </a:solidFill>
                          <a:effectLst/>
                          <a:latin typeface="Calibri"/>
                        </a:rPr>
                        <a:t>Pump </a:t>
                      </a:r>
                      <a:r>
                        <a:rPr lang="en-US" sz="1800" b="0" i="0" u="none" strike="noStrike" dirty="0" smtClean="0">
                          <a:solidFill>
                            <a:srgbClr val="000000"/>
                          </a:solidFill>
                          <a:effectLst/>
                          <a:latin typeface="Calibri"/>
                        </a:rPr>
                        <a:t>probe laser system incl. heating</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a:solidFill>
                            <a:srgbClr val="000000"/>
                          </a:solidFill>
                          <a:effectLst/>
                          <a:latin typeface="Arial"/>
                        </a:rPr>
                        <a:t>1</a:t>
                      </a:r>
                    </a:p>
                  </a:txBody>
                  <a:tcPr marL="11444" marR="11444" marT="12700" marB="0" anchor="ctr"/>
                </a:tc>
                <a:tc>
                  <a:txBody>
                    <a:bodyPr/>
                    <a:lstStyle/>
                    <a:p>
                      <a:pPr algn="r">
                        <a:lnSpc>
                          <a:spcPct val="80000"/>
                        </a:lnSpc>
                      </a:pPr>
                      <a:r>
                        <a:rPr lang="en-US" b="0" i="0" dirty="0" smtClean="0"/>
                        <a:t>200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19 Q2</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started (EE)</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0" i="0" u="none" strike="noStrike" dirty="0" smtClean="0">
                          <a:solidFill>
                            <a:srgbClr val="FFFFFF"/>
                          </a:solidFill>
                          <a:effectLst/>
                          <a:latin typeface="+mn-lt"/>
                        </a:rPr>
                        <a:t>0 x 0</a:t>
                      </a:r>
                      <a:endParaRPr lang="en-US" sz="1800" b="0" i="0" u="none" strike="noStrike" dirty="0">
                        <a:solidFill>
                          <a:srgbClr val="FFFFFF"/>
                        </a:solidFill>
                        <a:effectLst/>
                        <a:latin typeface="+mn-lt"/>
                      </a:endParaRPr>
                    </a:p>
                  </a:txBody>
                  <a:tcPr marL="12700" marR="12700" marT="12700" marB="0" anchor="ctr">
                    <a:solidFill>
                      <a:srgbClr val="0000FF"/>
                    </a:solidFill>
                  </a:tcPr>
                </a:tc>
              </a:tr>
              <a:tr h="294684">
                <a:tc>
                  <a:txBody>
                    <a:bodyPr/>
                    <a:lstStyle/>
                    <a:p>
                      <a:pPr algn="l" fontAlgn="b">
                        <a:lnSpc>
                          <a:spcPct val="80000"/>
                        </a:lnSpc>
                      </a:pPr>
                      <a:r>
                        <a:rPr lang="en-US" sz="1800" b="0" i="0" u="none" strike="noStrike" dirty="0">
                          <a:solidFill>
                            <a:srgbClr val="000000"/>
                          </a:solidFill>
                          <a:effectLst/>
                          <a:latin typeface="Calibri"/>
                        </a:rPr>
                        <a:t>Shear </a:t>
                      </a:r>
                      <a:r>
                        <a:rPr lang="en-US" sz="1800" b="0" i="0" u="none" strike="noStrike" dirty="0" smtClean="0">
                          <a:solidFill>
                            <a:srgbClr val="000000"/>
                          </a:solidFill>
                          <a:effectLst/>
                          <a:latin typeface="Calibri"/>
                        </a:rPr>
                        <a:t>cells (</a:t>
                      </a:r>
                      <a:r>
                        <a:rPr lang="en-US" sz="1800" b="0" i="0" u="none" strike="noStrike" dirty="0" err="1" smtClean="0">
                          <a:solidFill>
                            <a:srgbClr val="000000"/>
                          </a:solidFill>
                          <a:effectLst/>
                          <a:latin typeface="Calibri"/>
                        </a:rPr>
                        <a:t>couette</a:t>
                      </a:r>
                      <a:r>
                        <a:rPr lang="en-US" sz="1800" b="0" i="0" u="none" strike="noStrike" dirty="0" smtClean="0">
                          <a:solidFill>
                            <a:srgbClr val="000000"/>
                          </a:solidFill>
                          <a:effectLst/>
                          <a:latin typeface="Calibri"/>
                        </a:rPr>
                        <a:t>, plate plate)</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0000"/>
                          </a:solidFill>
                          <a:effectLst/>
                          <a:latin typeface="Arial"/>
                        </a:rPr>
                        <a:t>2</a:t>
                      </a:r>
                    </a:p>
                  </a:txBody>
                  <a:tcPr marL="11444" marR="11444" marT="12700" marB="0" anchor="ctr"/>
                </a:tc>
                <a:tc>
                  <a:txBody>
                    <a:bodyPr/>
                    <a:lstStyle/>
                    <a:p>
                      <a:pPr algn="r">
                        <a:lnSpc>
                          <a:spcPct val="80000"/>
                        </a:lnSpc>
                      </a:pPr>
                      <a:r>
                        <a:rPr lang="en-US" b="0" i="0" dirty="0" smtClean="0"/>
                        <a:t>40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Q3</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19 Q3</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in-house</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0" i="0" u="none" strike="noStrike" dirty="0" smtClean="0">
                          <a:solidFill>
                            <a:srgbClr val="FFFFFF"/>
                          </a:solidFill>
                          <a:effectLst/>
                          <a:latin typeface="+mn-lt"/>
                        </a:rPr>
                        <a:t>1 x 0</a:t>
                      </a:r>
                      <a:endParaRPr lang="en-US" sz="1800" b="0" i="0" u="none" strike="noStrike" dirty="0">
                        <a:solidFill>
                          <a:srgbClr val="FFFFFF"/>
                        </a:solidFill>
                        <a:effectLst/>
                        <a:latin typeface="+mn-lt"/>
                      </a:endParaRPr>
                    </a:p>
                  </a:txBody>
                  <a:tcPr marL="12700" marR="12700" marT="12700" marB="0" anchor="ctr">
                    <a:solidFill>
                      <a:srgbClr val="0000FF"/>
                    </a:solidFill>
                  </a:tcPr>
                </a:tc>
              </a:tr>
              <a:tr h="294684">
                <a:tc>
                  <a:txBody>
                    <a:bodyPr/>
                    <a:lstStyle/>
                    <a:p>
                      <a:pPr algn="l" fontAlgn="b">
                        <a:lnSpc>
                          <a:spcPct val="80000"/>
                        </a:lnSpc>
                      </a:pPr>
                      <a:r>
                        <a:rPr lang="en-US" sz="1800" b="0" i="0" u="none" strike="noStrike" dirty="0">
                          <a:solidFill>
                            <a:srgbClr val="000000"/>
                          </a:solidFill>
                          <a:effectLst/>
                          <a:latin typeface="Calibri"/>
                        </a:rPr>
                        <a:t>Gas </a:t>
                      </a:r>
                      <a:r>
                        <a:rPr lang="en-US" sz="1800" b="0" i="0" u="none" strike="noStrike" dirty="0" smtClean="0">
                          <a:solidFill>
                            <a:srgbClr val="000000"/>
                          </a:solidFill>
                          <a:effectLst/>
                          <a:latin typeface="Calibri"/>
                        </a:rPr>
                        <a:t>processing systems</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is-IS" sz="1800" b="1" i="0" u="none" strike="noStrike" dirty="0">
                          <a:solidFill>
                            <a:srgbClr val="000000"/>
                          </a:solidFill>
                          <a:effectLst/>
                          <a:latin typeface="Arial"/>
                        </a:rPr>
                        <a:t>2</a:t>
                      </a:r>
                    </a:p>
                  </a:txBody>
                  <a:tcPr marL="11444" marR="11444" marT="12700" marB="0" anchor="ctr"/>
                </a:tc>
                <a:tc>
                  <a:txBody>
                    <a:bodyPr/>
                    <a:lstStyle/>
                    <a:p>
                      <a:pPr algn="r">
                        <a:lnSpc>
                          <a:spcPct val="80000"/>
                        </a:lnSpc>
                      </a:pPr>
                      <a:r>
                        <a:rPr lang="en-US" b="0" i="0" dirty="0" smtClean="0"/>
                        <a:t>200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20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started (EE)</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0" i="0" u="none" strike="noStrike" dirty="0" smtClean="0">
                          <a:solidFill>
                            <a:srgbClr val="FFFFFF"/>
                          </a:solidFill>
                          <a:effectLst/>
                          <a:latin typeface="+mn-lt"/>
                        </a:rPr>
                        <a:t>0 x 0</a:t>
                      </a:r>
                      <a:endParaRPr lang="en-US" sz="1800" b="0" i="0" u="none" strike="noStrike" dirty="0">
                        <a:solidFill>
                          <a:srgbClr val="FFFFFF"/>
                        </a:solidFill>
                        <a:effectLst/>
                        <a:latin typeface="+mn-lt"/>
                      </a:endParaRPr>
                    </a:p>
                  </a:txBody>
                  <a:tcPr marL="12700" marR="12700" marT="12700" marB="0" anchor="ctr">
                    <a:solidFill>
                      <a:srgbClr val="0000FF"/>
                    </a:solidFill>
                  </a:tcPr>
                </a:tc>
              </a:tr>
              <a:tr h="294684">
                <a:tc>
                  <a:txBody>
                    <a:bodyPr/>
                    <a:lstStyle/>
                    <a:p>
                      <a:pPr algn="l" fontAlgn="b">
                        <a:lnSpc>
                          <a:spcPct val="80000"/>
                        </a:lnSpc>
                      </a:pPr>
                      <a:r>
                        <a:rPr lang="en-US" sz="1800" b="0" i="0" u="none" strike="noStrike" dirty="0" err="1" smtClean="0">
                          <a:solidFill>
                            <a:srgbClr val="000000"/>
                          </a:solidFill>
                          <a:effectLst/>
                          <a:latin typeface="Calibri"/>
                        </a:rPr>
                        <a:t>Rheometer</a:t>
                      </a:r>
                      <a:r>
                        <a:rPr lang="en-US" sz="1800" b="0" i="0" u="none" strike="noStrike" dirty="0" smtClean="0">
                          <a:solidFill>
                            <a:srgbClr val="000000"/>
                          </a:solidFill>
                          <a:effectLst/>
                          <a:latin typeface="Calibri"/>
                        </a:rPr>
                        <a:t> in-situ</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0000"/>
                          </a:solidFill>
                          <a:effectLst/>
                          <a:latin typeface="Arial"/>
                        </a:rPr>
                        <a:t>1</a:t>
                      </a:r>
                      <a:endParaRPr lang="en-US" sz="1800" b="1" i="0"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0" dirty="0" smtClean="0"/>
                        <a:t>250</a:t>
                      </a:r>
                      <a:endParaRPr lang="en-US" b="0" i="0" dirty="0"/>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20 Q4</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17 Q3</a:t>
                      </a: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discussed (DE)</a:t>
                      </a:r>
                      <a:endParaRPr lang="en-US" sz="1800" b="0" i="0" u="none" strike="noStrike" dirty="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FFFFFF"/>
                          </a:solidFill>
                          <a:effectLst/>
                          <a:latin typeface="+mn-lt"/>
                        </a:rPr>
                        <a:t>3 x 2</a:t>
                      </a:r>
                    </a:p>
                  </a:txBody>
                  <a:tcPr marL="12700" marR="12700" marT="12700" marB="0" anchor="ctr">
                    <a:solidFill>
                      <a:srgbClr val="FF0000"/>
                    </a:solidFill>
                  </a:tcPr>
                </a:tc>
              </a:tr>
              <a:tr h="294684">
                <a:tc>
                  <a:txBody>
                    <a:bodyPr/>
                    <a:lstStyle/>
                    <a:p>
                      <a:pPr algn="l" fontAlgn="b">
                        <a:lnSpc>
                          <a:spcPct val="80000"/>
                        </a:lnSpc>
                      </a:pPr>
                      <a:r>
                        <a:rPr lang="en-US" sz="1800" b="0" i="0" u="none" strike="noStrike" dirty="0" err="1">
                          <a:solidFill>
                            <a:srgbClr val="000000"/>
                          </a:solidFill>
                          <a:effectLst/>
                          <a:latin typeface="Calibri"/>
                        </a:rPr>
                        <a:t>Julabo</a:t>
                      </a:r>
                      <a:r>
                        <a:rPr lang="en-US" sz="1800" b="0" i="0" u="none" strike="noStrike" dirty="0">
                          <a:solidFill>
                            <a:srgbClr val="000000"/>
                          </a:solidFill>
                          <a:effectLst/>
                          <a:latin typeface="Calibri"/>
                        </a:rPr>
                        <a:t>-type </a:t>
                      </a:r>
                      <a:r>
                        <a:rPr lang="en-US" sz="1800" b="0" i="0" u="none" strike="noStrike" dirty="0" smtClean="0">
                          <a:solidFill>
                            <a:srgbClr val="000000"/>
                          </a:solidFill>
                          <a:effectLst/>
                          <a:latin typeface="Calibri"/>
                        </a:rPr>
                        <a:t>chiller</a:t>
                      </a:r>
                      <a:r>
                        <a:rPr lang="en-US" sz="1800" b="0" i="0" u="none" strike="noStrike" dirty="0">
                          <a:solidFill>
                            <a:srgbClr val="000000"/>
                          </a:solidFill>
                          <a:effectLst/>
                          <a:latin typeface="Calibri"/>
                        </a:rPr>
                        <a:t>/heater</a:t>
                      </a:r>
                    </a:p>
                  </a:txBody>
                  <a:tcPr marL="11444" marR="11444" marT="12700" marB="0" anchor="ctr"/>
                </a:tc>
                <a:tc>
                  <a:txBody>
                    <a:bodyPr/>
                    <a:lstStyle/>
                    <a:p>
                      <a:pPr algn="r" fontAlgn="b">
                        <a:lnSpc>
                          <a:spcPct val="80000"/>
                        </a:lnSpc>
                      </a:pPr>
                      <a:r>
                        <a:rPr lang="en-US" sz="1800" b="1" i="0" u="none" strike="noStrike" dirty="0" smtClean="0">
                          <a:solidFill>
                            <a:srgbClr val="000000"/>
                          </a:solidFill>
                          <a:effectLst/>
                          <a:latin typeface="Arial"/>
                        </a:rPr>
                        <a:t>4</a:t>
                      </a:r>
                      <a:endParaRPr lang="en-US" sz="1800" b="1" i="0"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0" dirty="0" smtClean="0"/>
                        <a:t>25</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started (DK)</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0" u="none" strike="noStrike" dirty="0" smtClean="0">
                          <a:solidFill>
                            <a:srgbClr val="FFFFFF"/>
                          </a:solidFill>
                          <a:effectLst/>
                          <a:latin typeface="+mn-lt"/>
                        </a:rPr>
                        <a:t>0 x 0</a:t>
                      </a:r>
                      <a:endParaRPr lang="en-US" sz="1800" b="0" i="0" u="none" strike="noStrike" dirty="0">
                        <a:solidFill>
                          <a:srgbClr val="FFFFFF"/>
                        </a:solidFill>
                        <a:effectLst/>
                        <a:latin typeface="+mn-lt"/>
                      </a:endParaRPr>
                    </a:p>
                  </a:txBody>
                  <a:tcPr marL="12700" marR="12700" marT="12700" marB="0" anchor="ctr">
                    <a:solidFill>
                      <a:srgbClr val="0000FF"/>
                    </a:solidFill>
                  </a:tcPr>
                </a:tc>
              </a:tr>
              <a:tr h="294684">
                <a:tc>
                  <a:txBody>
                    <a:bodyPr/>
                    <a:lstStyle/>
                    <a:p>
                      <a:pPr algn="l" fontAlgn="b">
                        <a:lnSpc>
                          <a:spcPct val="80000"/>
                        </a:lnSpc>
                      </a:pPr>
                      <a:r>
                        <a:rPr lang="en-US" sz="1800" b="0" i="0" u="none" strike="noStrike" dirty="0" err="1" smtClean="0">
                          <a:solidFill>
                            <a:srgbClr val="000000"/>
                          </a:solidFill>
                          <a:effectLst/>
                          <a:latin typeface="Calibri"/>
                        </a:rPr>
                        <a:t>Thermolising</a:t>
                      </a:r>
                      <a:r>
                        <a:rPr lang="en-US" sz="1800" b="0" i="0" u="none" strike="noStrike" dirty="0" smtClean="0">
                          <a:solidFill>
                            <a:srgbClr val="000000"/>
                          </a:solidFill>
                          <a:effectLst/>
                          <a:latin typeface="Calibri"/>
                        </a:rPr>
                        <a:t> Gas blower</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a:solidFill>
                            <a:srgbClr val="000000"/>
                          </a:solidFill>
                          <a:effectLst/>
                          <a:latin typeface="Arial"/>
                        </a:rPr>
                        <a:t>1</a:t>
                      </a:r>
                    </a:p>
                  </a:txBody>
                  <a:tcPr marL="11444" marR="11444" marT="12700" marB="0" anchor="ctr"/>
                </a:tc>
                <a:tc>
                  <a:txBody>
                    <a:bodyPr/>
                    <a:lstStyle/>
                    <a:p>
                      <a:pPr algn="r">
                        <a:lnSpc>
                          <a:spcPct val="80000"/>
                        </a:lnSpc>
                      </a:pPr>
                      <a:r>
                        <a:rPr lang="en-US" b="0" i="0" dirty="0" smtClean="0"/>
                        <a:t>150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23</a:t>
                      </a:r>
                      <a:r>
                        <a:rPr lang="en-US" sz="1800" b="0" i="0" u="none" strike="noStrike" baseline="0" dirty="0" smtClean="0">
                          <a:solidFill>
                            <a:srgbClr val="000000"/>
                          </a:solidFill>
                          <a:effectLst/>
                          <a:latin typeface="+mn-lt"/>
                        </a:rPr>
                        <a:t> Q4</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in-house</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0" u="none" strike="noStrike" dirty="0" smtClean="0">
                          <a:solidFill>
                            <a:srgbClr val="FFFFFF"/>
                          </a:solidFill>
                          <a:effectLst/>
                          <a:latin typeface="+mn-lt"/>
                        </a:rPr>
                        <a:t>1 x 0</a:t>
                      </a:r>
                      <a:endParaRPr lang="en-US" sz="1800" b="0" i="0" u="none" strike="noStrike" dirty="0">
                        <a:solidFill>
                          <a:srgbClr val="FFFFFF"/>
                        </a:solidFill>
                        <a:effectLst/>
                        <a:latin typeface="+mn-lt"/>
                      </a:endParaRPr>
                    </a:p>
                  </a:txBody>
                  <a:tcPr marL="12700" marR="12700" marT="12700" marB="0" anchor="ctr">
                    <a:solidFill>
                      <a:srgbClr val="0000FF"/>
                    </a:solidFill>
                  </a:tcPr>
                </a:tc>
              </a:tr>
              <a:tr h="294684">
                <a:tc>
                  <a:txBody>
                    <a:bodyPr/>
                    <a:lstStyle/>
                    <a:p>
                      <a:pPr algn="l" fontAlgn="b">
                        <a:lnSpc>
                          <a:spcPct val="80000"/>
                        </a:lnSpc>
                      </a:pPr>
                      <a:r>
                        <a:rPr lang="en-US" sz="1800" b="0" i="0" u="none" strike="noStrike" dirty="0" smtClean="0">
                          <a:solidFill>
                            <a:srgbClr val="000000"/>
                          </a:solidFill>
                          <a:effectLst/>
                          <a:latin typeface="Calibri"/>
                        </a:rPr>
                        <a:t>SANS magazine  incl. T-ctrl</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0000"/>
                          </a:solidFill>
                          <a:effectLst/>
                          <a:latin typeface="Arial"/>
                        </a:rPr>
                        <a:t>2</a:t>
                      </a:r>
                      <a:endParaRPr lang="en-US" sz="1800" b="1" i="0"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0" dirty="0" smtClean="0"/>
                        <a:t>50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17 Q4</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started (DK)</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0" u="none" strike="noStrike" dirty="0" smtClean="0">
                          <a:solidFill>
                            <a:srgbClr val="FFFFFF"/>
                          </a:solidFill>
                          <a:effectLst/>
                          <a:latin typeface="+mn-lt"/>
                        </a:rPr>
                        <a:t>0 x 0</a:t>
                      </a:r>
                      <a:endParaRPr lang="en-US" sz="1800" b="0" i="0" u="none" strike="noStrike" dirty="0">
                        <a:solidFill>
                          <a:srgbClr val="FFFFFF"/>
                        </a:solidFill>
                        <a:effectLst/>
                        <a:latin typeface="+mn-lt"/>
                      </a:endParaRPr>
                    </a:p>
                  </a:txBody>
                  <a:tcPr marL="12700" marR="12700" marT="12700" marB="0" anchor="ctr">
                    <a:solidFill>
                      <a:srgbClr val="0000FF"/>
                    </a:solidFill>
                  </a:tcPr>
                </a:tc>
              </a:tr>
              <a:tr h="294684">
                <a:tc>
                  <a:txBody>
                    <a:bodyPr/>
                    <a:lstStyle/>
                    <a:p>
                      <a:pPr algn="l" fontAlgn="b">
                        <a:lnSpc>
                          <a:spcPct val="80000"/>
                        </a:lnSpc>
                      </a:pPr>
                      <a:r>
                        <a:rPr lang="en-US" sz="1800" b="0" i="0" u="none" strike="noStrike" dirty="0" smtClean="0">
                          <a:solidFill>
                            <a:srgbClr val="000000"/>
                          </a:solidFill>
                          <a:effectLst/>
                          <a:latin typeface="Calibri"/>
                        </a:rPr>
                        <a:t>Sample changer </a:t>
                      </a:r>
                      <a:r>
                        <a:rPr lang="en-US" sz="1800" b="0" i="0" u="none" strike="noStrike" dirty="0" err="1" smtClean="0">
                          <a:solidFill>
                            <a:srgbClr val="000000"/>
                          </a:solidFill>
                          <a:effectLst/>
                          <a:latin typeface="Calibri"/>
                        </a:rPr>
                        <a:t>incl</a:t>
                      </a:r>
                      <a:r>
                        <a:rPr lang="en-US" sz="1800" b="0" i="0" u="none" strike="noStrike" dirty="0" smtClean="0">
                          <a:solidFill>
                            <a:srgbClr val="000000"/>
                          </a:solidFill>
                          <a:effectLst/>
                          <a:latin typeface="Calibri"/>
                        </a:rPr>
                        <a:t> alignment</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0000"/>
                          </a:solidFill>
                          <a:effectLst/>
                          <a:latin typeface="Arial"/>
                        </a:rPr>
                        <a:t>1</a:t>
                      </a:r>
                      <a:endParaRPr lang="en-US" sz="1800" b="1" i="0"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0" dirty="0" smtClean="0"/>
                        <a:t>30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Q2</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19 Q1</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ESTIA</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0" u="none" strike="noStrike" dirty="0" smtClean="0">
                          <a:solidFill>
                            <a:srgbClr val="FFFFFF"/>
                          </a:solidFill>
                          <a:effectLst/>
                          <a:latin typeface="+mn-lt"/>
                        </a:rPr>
                        <a:t>1 x 1</a:t>
                      </a:r>
                      <a:endParaRPr lang="en-US" sz="1800" b="0" i="0" u="none" strike="noStrike" dirty="0">
                        <a:solidFill>
                          <a:srgbClr val="FFFFFF"/>
                        </a:solidFill>
                        <a:effectLst/>
                        <a:latin typeface="+mn-lt"/>
                      </a:endParaRPr>
                    </a:p>
                  </a:txBody>
                  <a:tcPr marL="12700" marR="12700" marT="12700" marB="0" anchor="ctr">
                    <a:solidFill>
                      <a:srgbClr val="008000"/>
                    </a:solidFill>
                  </a:tcPr>
                </a:tc>
              </a:tr>
              <a:tr h="294684">
                <a:tc>
                  <a:txBody>
                    <a:bodyPr/>
                    <a:lstStyle/>
                    <a:p>
                      <a:pPr algn="l" fontAlgn="b">
                        <a:lnSpc>
                          <a:spcPct val="80000"/>
                        </a:lnSpc>
                      </a:pPr>
                      <a:r>
                        <a:rPr lang="en-US" sz="1800" b="0" i="0" u="none" strike="noStrike" dirty="0" smtClean="0">
                          <a:solidFill>
                            <a:srgbClr val="000000"/>
                          </a:solidFill>
                          <a:effectLst/>
                          <a:latin typeface="Calibri"/>
                        </a:rPr>
                        <a:t>Rotating sample holder</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0000"/>
                          </a:solidFill>
                          <a:effectLst/>
                          <a:latin typeface="Arial"/>
                        </a:rPr>
                        <a:t>1</a:t>
                      </a:r>
                      <a:endParaRPr lang="en-US" sz="1800" b="1" i="0"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0" dirty="0" smtClean="0"/>
                        <a:t>30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Q3</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LOKI</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0" u="none" strike="noStrike" dirty="0" smtClean="0">
                          <a:solidFill>
                            <a:srgbClr val="FFFFFF"/>
                          </a:solidFill>
                          <a:effectLst/>
                          <a:latin typeface="+mn-lt"/>
                        </a:rPr>
                        <a:t>1 x 1</a:t>
                      </a:r>
                      <a:endParaRPr lang="en-US" sz="1800" b="0" i="0" u="none" strike="noStrike" dirty="0">
                        <a:solidFill>
                          <a:srgbClr val="FFFFFF"/>
                        </a:solidFill>
                        <a:effectLst/>
                        <a:latin typeface="+mn-lt"/>
                      </a:endParaRPr>
                    </a:p>
                  </a:txBody>
                  <a:tcPr marL="12700" marR="12700" marT="12700" marB="0" anchor="ctr">
                    <a:solidFill>
                      <a:srgbClr val="008000"/>
                    </a:solidFill>
                  </a:tcPr>
                </a:tc>
              </a:tr>
              <a:tr h="294684">
                <a:tc>
                  <a:txBody>
                    <a:bodyPr/>
                    <a:lstStyle/>
                    <a:p>
                      <a:pPr algn="l" fontAlgn="b">
                        <a:lnSpc>
                          <a:spcPct val="80000"/>
                        </a:lnSpc>
                      </a:pPr>
                      <a:r>
                        <a:rPr lang="en-US" sz="1800" b="0" i="0" u="none" strike="noStrike" dirty="0" smtClean="0">
                          <a:solidFill>
                            <a:srgbClr val="000000"/>
                          </a:solidFill>
                          <a:effectLst/>
                          <a:latin typeface="Calibri"/>
                        </a:rPr>
                        <a:t>Solid Liquid &amp; Liquid liquid cells</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0000"/>
                          </a:solidFill>
                          <a:effectLst/>
                          <a:latin typeface="Arial"/>
                        </a:rPr>
                        <a:t>1</a:t>
                      </a:r>
                      <a:endParaRPr lang="en-US" sz="1800" b="1" i="0"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0" dirty="0" smtClean="0"/>
                        <a:t>60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17 Q3</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ESTIA</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0" u="none" strike="noStrike" dirty="0" smtClean="0">
                          <a:solidFill>
                            <a:srgbClr val="FFFFFF"/>
                          </a:solidFill>
                          <a:effectLst/>
                          <a:latin typeface="+mn-lt"/>
                        </a:rPr>
                        <a:t>3 x 1</a:t>
                      </a:r>
                      <a:endParaRPr lang="en-US" sz="1800" b="0" i="0" u="none" strike="noStrike" dirty="0">
                        <a:solidFill>
                          <a:srgbClr val="FFFFFF"/>
                        </a:solidFill>
                        <a:effectLst/>
                        <a:latin typeface="+mn-lt"/>
                      </a:endParaRPr>
                    </a:p>
                  </a:txBody>
                  <a:tcPr marL="12700" marR="12700" marT="12700" marB="0" anchor="ctr">
                    <a:solidFill>
                      <a:srgbClr val="FF6600"/>
                    </a:solidFill>
                  </a:tcPr>
                </a:tc>
              </a:tr>
              <a:tr h="294684">
                <a:tc>
                  <a:txBody>
                    <a:bodyPr/>
                    <a:lstStyle/>
                    <a:p>
                      <a:pPr algn="l" fontAlgn="b">
                        <a:lnSpc>
                          <a:spcPct val="80000"/>
                        </a:lnSpc>
                      </a:pPr>
                      <a:r>
                        <a:rPr lang="en-US" sz="1800" b="0" i="0" u="none" strike="noStrike" dirty="0" smtClean="0">
                          <a:solidFill>
                            <a:srgbClr val="000000"/>
                          </a:solidFill>
                          <a:effectLst/>
                          <a:latin typeface="Calibri"/>
                        </a:rPr>
                        <a:t>Bio furnace 8 positions</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0000"/>
                          </a:solidFill>
                          <a:effectLst/>
                          <a:latin typeface="Arial"/>
                        </a:rPr>
                        <a:t>1</a:t>
                      </a:r>
                      <a:endParaRPr lang="en-US" sz="1800" b="1" i="0"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0" dirty="0" smtClean="0"/>
                        <a:t>125</a:t>
                      </a: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19 Q1</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CSPEC</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0" u="none" strike="noStrike" dirty="0" smtClean="0">
                          <a:solidFill>
                            <a:srgbClr val="FFFFFF"/>
                          </a:solidFill>
                          <a:effectLst/>
                          <a:latin typeface="+mn-lt"/>
                        </a:rPr>
                        <a:t>1 x 1</a:t>
                      </a:r>
                      <a:endParaRPr lang="en-US" sz="1800" b="0" i="0" u="none" strike="noStrike" dirty="0">
                        <a:solidFill>
                          <a:srgbClr val="FFFFFF"/>
                        </a:solidFill>
                        <a:effectLst/>
                        <a:latin typeface="+mn-lt"/>
                      </a:endParaRPr>
                    </a:p>
                  </a:txBody>
                  <a:tcPr marL="12700" marR="12700" marT="12700" marB="0" anchor="ctr">
                    <a:solidFill>
                      <a:srgbClr val="008000"/>
                    </a:solidFill>
                  </a:tcPr>
                </a:tc>
              </a:tr>
              <a:tr h="294684">
                <a:tc>
                  <a:txBody>
                    <a:bodyPr/>
                    <a:lstStyle/>
                    <a:p>
                      <a:pPr algn="l" fontAlgn="b">
                        <a:lnSpc>
                          <a:spcPct val="80000"/>
                        </a:lnSpc>
                      </a:pPr>
                      <a:r>
                        <a:rPr lang="en-US" sz="1800" b="0" i="0" u="none" strike="noStrike" dirty="0" err="1" smtClean="0">
                          <a:solidFill>
                            <a:srgbClr val="000000"/>
                          </a:solidFill>
                          <a:effectLst/>
                          <a:latin typeface="Calibri"/>
                        </a:rPr>
                        <a:t>Potentiostat</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0000"/>
                          </a:solidFill>
                          <a:effectLst/>
                          <a:latin typeface="Arial"/>
                        </a:rPr>
                        <a:t>1</a:t>
                      </a:r>
                      <a:endParaRPr lang="en-US" sz="1800" b="1" i="0"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0" dirty="0" err="1" smtClean="0"/>
                        <a:t>tbc</a:t>
                      </a:r>
                      <a:endParaRPr lang="en-US" b="0" i="0" dirty="0"/>
                    </a:p>
                  </a:txBody>
                  <a:tcPr marL="12700" marR="12700" marT="12700" marB="0" anchor="ctr"/>
                </a:tc>
                <a:tc>
                  <a:txBody>
                    <a:bodyPr/>
                    <a:lstStyle/>
                    <a:p>
                      <a:pPr algn="r" fontAlgn="b">
                        <a:lnSpc>
                          <a:spcPct val="80000"/>
                        </a:lnSpc>
                      </a:pP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err="1" smtClean="0">
                          <a:solidFill>
                            <a:srgbClr val="000000"/>
                          </a:solidFill>
                          <a:effectLst/>
                          <a:latin typeface="+mn-lt"/>
                        </a:rPr>
                        <a:t>tbc</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ESTIA</a:t>
                      </a:r>
                      <a:endParaRPr lang="en-US" sz="1800" b="0" i="0" u="none" strike="noStrike" dirty="0">
                        <a:solidFill>
                          <a:srgbClr val="000000"/>
                        </a:solidFill>
                        <a:effectLst/>
                        <a:latin typeface="+mn-lt"/>
                      </a:endParaRPr>
                    </a:p>
                  </a:txBody>
                  <a:tcPr marL="12700" marR="12700" marT="12700" marB="0" anchor="ctr">
                    <a:solidFill>
                      <a:srgbClr val="E9EDF4"/>
                    </a:solidFill>
                  </a:tcPr>
                </a:tc>
                <a:tc>
                  <a:txBody>
                    <a:bodyPr/>
                    <a:lstStyle/>
                    <a:p>
                      <a:pPr algn="r" fontAlgn="b">
                        <a:lnSpc>
                          <a:spcPct val="80000"/>
                        </a:lnSpc>
                      </a:pPr>
                      <a:endParaRPr lang="en-US" sz="1800" b="0" i="0" u="none" strike="noStrike" dirty="0" smtClean="0">
                        <a:solidFill>
                          <a:srgbClr val="FFFFFF"/>
                        </a:solidFill>
                        <a:effectLst/>
                        <a:latin typeface="+mn-lt"/>
                      </a:endParaRPr>
                    </a:p>
                  </a:txBody>
                  <a:tcPr marL="12700" marR="12700" marT="12700" marB="0" anchor="ctr">
                    <a:solidFill>
                      <a:srgbClr val="E9EDF4"/>
                    </a:solidFill>
                  </a:tcPr>
                </a:tc>
              </a:tr>
            </a:tbl>
          </a:graphicData>
        </a:graphic>
      </p:graphicFrame>
    </p:spTree>
    <p:extLst>
      <p:ext uri="{BB962C8B-B14F-4D97-AF65-F5344CB8AC3E}">
        <p14:creationId xmlns:p14="http://schemas.microsoft.com/office/powerpoint/2010/main" val="34720906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a:xfrm>
            <a:off x="2253139" y="274638"/>
            <a:ext cx="5318460" cy="942602"/>
          </a:xfrm>
        </p:spPr>
        <p:txBody>
          <a:bodyPr>
            <a:normAutofit fontScale="90000"/>
          </a:bodyPr>
          <a:lstStyle/>
          <a:p>
            <a:r>
              <a:rPr lang="en-US" dirty="0" smtClean="0"/>
              <a:t>Fluids incl. Gases, Vapor, Complex Fluids – Suite for 15 by 2025+</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41</a:t>
            </a:fld>
            <a:endParaRPr lang="sv-SE" dirty="0">
              <a:solidFill>
                <a:prstClr val="black">
                  <a:tint val="75000"/>
                </a:prstClr>
              </a:solidFill>
              <a:latin typeface="Calibri"/>
            </a:endParaRPr>
          </a:p>
        </p:txBody>
      </p:sp>
      <p:pic>
        <p:nvPicPr>
          <p:cNvPr id="6" name="Picture 5" descr="P104025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56072" cy="1392054"/>
          </a:xfrm>
          <a:prstGeom prst="rect">
            <a:avLst/>
          </a:prstGeom>
        </p:spPr>
      </p:pic>
      <p:graphicFrame>
        <p:nvGraphicFramePr>
          <p:cNvPr id="10" name="Content Placeholder 4"/>
          <p:cNvGraphicFramePr>
            <a:graphicFrameLocks/>
          </p:cNvGraphicFramePr>
          <p:nvPr>
            <p:extLst>
              <p:ext uri="{D42A27DB-BD31-4B8C-83A1-F6EECF244321}">
                <p14:modId xmlns:p14="http://schemas.microsoft.com/office/powerpoint/2010/main" val="3998055872"/>
              </p:ext>
            </p:extLst>
          </p:nvPr>
        </p:nvGraphicFramePr>
        <p:xfrm>
          <a:off x="14271" y="1483599"/>
          <a:ext cx="9064745" cy="5374394"/>
        </p:xfrm>
        <a:graphic>
          <a:graphicData uri="http://schemas.openxmlformats.org/drawingml/2006/table">
            <a:tbl>
              <a:tblPr firstRow="1" bandRow="1">
                <a:tableStyleId>{5C22544A-7EE6-4342-B048-85BDC9FD1C3A}</a:tableStyleId>
              </a:tblPr>
              <a:tblGrid>
                <a:gridCol w="3825525"/>
                <a:gridCol w="290408"/>
                <a:gridCol w="4948812"/>
              </a:tblGrid>
              <a:tr h="259046">
                <a:tc>
                  <a:txBody>
                    <a:bodyPr/>
                    <a:lstStyle/>
                    <a:p>
                      <a:pPr algn="l" fontAlgn="b">
                        <a:lnSpc>
                          <a:spcPct val="60000"/>
                        </a:lnSpc>
                      </a:pPr>
                      <a:r>
                        <a:rPr lang="sk-SK" sz="1700" b="0" i="0" u="none" strike="noStrike" dirty="0">
                          <a:solidFill>
                            <a:srgbClr val="000000"/>
                          </a:solidFill>
                          <a:effectLst/>
                          <a:latin typeface="Calibri"/>
                        </a:rPr>
                        <a:t> </a:t>
                      </a:r>
                    </a:p>
                  </a:txBody>
                  <a:tcPr marL="12700" marR="12700" marT="12700" marB="0" anchor="b"/>
                </a:tc>
                <a:tc>
                  <a:txBody>
                    <a:bodyPr/>
                    <a:lstStyle/>
                    <a:p>
                      <a:pPr>
                        <a:lnSpc>
                          <a:spcPct val="60000"/>
                        </a:lnSpc>
                      </a:pPr>
                      <a:r>
                        <a:rPr lang="en-US" sz="1700" dirty="0" smtClean="0">
                          <a:latin typeface="Calibri"/>
                          <a:cs typeface="Calibri"/>
                        </a:rPr>
                        <a:t>#</a:t>
                      </a:r>
                      <a:endParaRPr lang="en-US" sz="1700" dirty="0">
                        <a:latin typeface="Calibri"/>
                        <a:cs typeface="Calibri"/>
                      </a:endParaRPr>
                    </a:p>
                  </a:txBody>
                  <a:tcPr anchor="b"/>
                </a:tc>
                <a:tc>
                  <a:txBody>
                    <a:bodyPr/>
                    <a:lstStyle/>
                    <a:p>
                      <a:pPr>
                        <a:lnSpc>
                          <a:spcPct val="60000"/>
                        </a:lnSpc>
                      </a:pPr>
                      <a:r>
                        <a:rPr lang="en-US" sz="1700" baseline="0" dirty="0" smtClean="0">
                          <a:latin typeface="Calibri"/>
                          <a:cs typeface="Calibri"/>
                        </a:rPr>
                        <a:t>Needed for </a:t>
                      </a:r>
                      <a:r>
                        <a:rPr lang="is-IS" sz="1700" baseline="0" dirty="0" smtClean="0">
                          <a:latin typeface="Calibri"/>
                          <a:cs typeface="Calibri"/>
                        </a:rPr>
                        <a:t>… out of </a:t>
                      </a:r>
                      <a:r>
                        <a:rPr lang="is-IS" sz="1700" baseline="0" dirty="0" smtClean="0">
                          <a:solidFill>
                            <a:srgbClr val="FFFF00"/>
                          </a:solidFill>
                          <a:latin typeface="Calibri"/>
                          <a:cs typeface="Calibri"/>
                        </a:rPr>
                        <a:t>#9-#15 Instruments</a:t>
                      </a:r>
                      <a:endParaRPr lang="en-US" sz="1700" dirty="0">
                        <a:solidFill>
                          <a:srgbClr val="FFFF00"/>
                        </a:solidFill>
                        <a:latin typeface="Calibri"/>
                        <a:cs typeface="Calibri"/>
                      </a:endParaRPr>
                    </a:p>
                  </a:txBody>
                  <a:tcPr anchor="b"/>
                </a:tc>
              </a:tr>
              <a:tr h="243588">
                <a:tc>
                  <a:txBody>
                    <a:bodyPr/>
                    <a:lstStyle/>
                    <a:p>
                      <a:pPr algn="l" fontAlgn="b">
                        <a:lnSpc>
                          <a:spcPct val="80000"/>
                        </a:lnSpc>
                      </a:pPr>
                      <a:r>
                        <a:rPr lang="en-US" sz="1800" b="0" i="0" u="none" strike="noStrike" dirty="0">
                          <a:solidFill>
                            <a:srgbClr val="000000"/>
                          </a:solidFill>
                          <a:effectLst/>
                          <a:latin typeface="Calibri"/>
                        </a:rPr>
                        <a:t>Humidity </a:t>
                      </a:r>
                      <a:r>
                        <a:rPr lang="en-US" sz="1800" b="0" i="0" u="none" strike="noStrike" dirty="0" smtClean="0">
                          <a:solidFill>
                            <a:srgbClr val="000000"/>
                          </a:solidFill>
                          <a:effectLst/>
                          <a:latin typeface="Calibri"/>
                        </a:rPr>
                        <a:t>chamber (SANS, REF, SPEC)</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8000"/>
                          </a:solidFill>
                          <a:effectLst/>
                          <a:latin typeface="Arial"/>
                        </a:rPr>
                        <a:t>3</a:t>
                      </a:r>
                      <a:endParaRPr lang="en-US" sz="1800" b="1" i="0" u="none" strike="noStrike" dirty="0">
                        <a:solidFill>
                          <a:srgbClr val="008000"/>
                        </a:solidFill>
                        <a:effectLst/>
                        <a:latin typeface="Arial"/>
                      </a:endParaRPr>
                    </a:p>
                  </a:txBody>
                  <a:tcPr marL="11444" marR="11444" marT="12700" marB="0" anchor="ctr"/>
                </a:tc>
                <a:tc>
                  <a:txBody>
                    <a:bodyPr/>
                    <a:lstStyle/>
                    <a:p>
                      <a:pPr algn="l" fontAlgn="b">
                        <a:lnSpc>
                          <a:spcPct val="80000"/>
                        </a:lnSpc>
                      </a:pPr>
                      <a:r>
                        <a:rPr lang="en-US" sz="1800" b="1" i="0" u="none" strike="noStrike" dirty="0" smtClean="0">
                          <a:solidFill>
                            <a:srgbClr val="000000"/>
                          </a:solidFill>
                          <a:effectLst/>
                          <a:latin typeface="+mn-lt"/>
                        </a:rPr>
                        <a:t> </a:t>
                      </a:r>
                      <a:r>
                        <a:rPr lang="en-US" sz="1800" b="0" i="1" u="none" strike="noStrike" dirty="0" err="1" smtClean="0">
                          <a:solidFill>
                            <a:srgbClr val="000000"/>
                          </a:solidFill>
                          <a:effectLst/>
                          <a:latin typeface="+mn-lt"/>
                        </a:rPr>
                        <a:t>Skadi</a:t>
                      </a:r>
                      <a:r>
                        <a:rPr lang="en-US" sz="1800" b="0" i="1" u="none" strike="noStrike" dirty="0" smtClean="0">
                          <a:solidFill>
                            <a:srgbClr val="000000"/>
                          </a:solidFill>
                          <a:effectLst/>
                          <a:latin typeface="+mn-lt"/>
                        </a:rPr>
                        <a:t>, Miracles, T-Rex, </a:t>
                      </a:r>
                      <a:r>
                        <a:rPr lang="en-US" sz="1800" b="0" i="1" u="none" strike="noStrike" dirty="0" err="1" smtClean="0">
                          <a:solidFill>
                            <a:srgbClr val="000000"/>
                          </a:solidFill>
                          <a:effectLst/>
                          <a:latin typeface="+mn-lt"/>
                        </a:rPr>
                        <a:t>Heimdal</a:t>
                      </a:r>
                      <a:endParaRPr lang="en-US" sz="1800" b="0" i="1" u="none" strike="noStrike" dirty="0">
                        <a:solidFill>
                          <a:srgbClr val="000000"/>
                        </a:solidFill>
                        <a:effectLst/>
                        <a:latin typeface="+mn-lt"/>
                      </a:endParaRPr>
                    </a:p>
                  </a:txBody>
                  <a:tcPr marL="12700" marR="12700" marT="12700" marB="0" anchor="ctr"/>
                </a:tc>
              </a:tr>
              <a:tr h="243588">
                <a:tc>
                  <a:txBody>
                    <a:bodyPr/>
                    <a:lstStyle/>
                    <a:p>
                      <a:pPr algn="l" fontAlgn="b">
                        <a:lnSpc>
                          <a:spcPct val="80000"/>
                        </a:lnSpc>
                      </a:pPr>
                      <a:r>
                        <a:rPr lang="en-US" sz="1800" b="0" i="0" u="none" strike="noStrike" dirty="0">
                          <a:solidFill>
                            <a:srgbClr val="000000"/>
                          </a:solidFill>
                          <a:effectLst/>
                          <a:latin typeface="Calibri"/>
                        </a:rPr>
                        <a:t>Stopped </a:t>
                      </a:r>
                      <a:r>
                        <a:rPr lang="en-US" sz="1800" b="0" i="0" u="none" strike="noStrike" dirty="0" smtClean="0">
                          <a:solidFill>
                            <a:srgbClr val="000000"/>
                          </a:solidFill>
                          <a:effectLst/>
                          <a:latin typeface="Calibri"/>
                        </a:rPr>
                        <a:t>flow systems</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a:solidFill>
                            <a:srgbClr val="000000"/>
                          </a:solidFill>
                          <a:effectLst/>
                          <a:latin typeface="Arial"/>
                        </a:rPr>
                        <a:t>1</a:t>
                      </a:r>
                    </a:p>
                  </a:txBody>
                  <a:tcPr marL="11444" marR="11444" marT="12700" marB="0" anchor="ctr"/>
                </a:tc>
                <a:tc>
                  <a:txBody>
                    <a:bodyPr/>
                    <a:lstStyle/>
                    <a:p>
                      <a:pPr algn="l" fontAlgn="b">
                        <a:lnSpc>
                          <a:spcPct val="80000"/>
                        </a:lnSpc>
                      </a:pPr>
                      <a:r>
                        <a:rPr lang="en-US" sz="1800" b="1" i="0" u="none" strike="noStrike" dirty="0" smtClean="0">
                          <a:solidFill>
                            <a:srgbClr val="000000"/>
                          </a:solidFill>
                          <a:effectLst/>
                          <a:latin typeface="+mn-lt"/>
                        </a:rPr>
                        <a:t> </a:t>
                      </a:r>
                      <a:r>
                        <a:rPr lang="en-US" sz="1800" b="0" i="1" u="none" strike="noStrike" dirty="0" err="1" smtClean="0">
                          <a:solidFill>
                            <a:srgbClr val="000000"/>
                          </a:solidFill>
                          <a:effectLst/>
                          <a:latin typeface="+mn-lt"/>
                        </a:rPr>
                        <a:t>Skadi</a:t>
                      </a:r>
                      <a:r>
                        <a:rPr lang="en-US" sz="1800" b="0" i="1" u="none" strike="noStrike" dirty="0" smtClean="0">
                          <a:solidFill>
                            <a:srgbClr val="000000"/>
                          </a:solidFill>
                          <a:effectLst/>
                          <a:latin typeface="+mn-lt"/>
                        </a:rPr>
                        <a:t>, </a:t>
                      </a:r>
                      <a:r>
                        <a:rPr lang="en-US" sz="1800" b="0" i="1" u="none" strike="noStrike" dirty="0" err="1" smtClean="0">
                          <a:solidFill>
                            <a:srgbClr val="000000"/>
                          </a:solidFill>
                          <a:effectLst/>
                          <a:latin typeface="+mn-lt"/>
                        </a:rPr>
                        <a:t>Freia</a:t>
                      </a:r>
                      <a:endParaRPr lang="en-US" sz="1800" b="0" i="1" u="none" strike="noStrike" dirty="0">
                        <a:solidFill>
                          <a:srgbClr val="000000"/>
                        </a:solidFill>
                        <a:effectLst/>
                        <a:latin typeface="+mn-lt"/>
                      </a:endParaRPr>
                    </a:p>
                  </a:txBody>
                  <a:tcPr marL="12700" marR="12700" marT="12700" marB="0" anchor="ctr"/>
                </a:tc>
              </a:tr>
              <a:tr h="243588">
                <a:tc>
                  <a:txBody>
                    <a:bodyPr/>
                    <a:lstStyle/>
                    <a:p>
                      <a:pPr algn="l" fontAlgn="b">
                        <a:lnSpc>
                          <a:spcPct val="80000"/>
                        </a:lnSpc>
                      </a:pPr>
                      <a:r>
                        <a:rPr lang="en-US" sz="1800" b="0" i="0" u="none" strike="noStrike" dirty="0" smtClean="0">
                          <a:solidFill>
                            <a:srgbClr val="000000"/>
                          </a:solidFill>
                          <a:effectLst/>
                          <a:latin typeface="Calibri"/>
                        </a:rPr>
                        <a:t>injection system, </a:t>
                      </a:r>
                      <a:r>
                        <a:rPr lang="en-US" sz="1800" b="0" i="0" u="none" strike="noStrike" dirty="0">
                          <a:solidFill>
                            <a:srgbClr val="000000"/>
                          </a:solidFill>
                          <a:effectLst/>
                          <a:latin typeface="Calibri"/>
                        </a:rPr>
                        <a:t>syringe pump</a:t>
                      </a:r>
                    </a:p>
                  </a:txBody>
                  <a:tcPr marL="11444" marR="11444" marT="12700" marB="0" anchor="ctr"/>
                </a:tc>
                <a:tc>
                  <a:txBody>
                    <a:bodyPr/>
                    <a:lstStyle/>
                    <a:p>
                      <a:pPr algn="r" fontAlgn="b">
                        <a:lnSpc>
                          <a:spcPct val="80000"/>
                        </a:lnSpc>
                      </a:pPr>
                      <a:r>
                        <a:rPr lang="en-US" sz="1800" b="1" i="0" u="none" strike="noStrike" dirty="0" smtClean="0">
                          <a:solidFill>
                            <a:srgbClr val="008000"/>
                          </a:solidFill>
                          <a:effectLst/>
                          <a:latin typeface="Arial"/>
                        </a:rPr>
                        <a:t>4</a:t>
                      </a:r>
                      <a:endParaRPr lang="en-US" sz="1800" b="1" i="0" u="none" strike="noStrike" dirty="0">
                        <a:solidFill>
                          <a:srgbClr val="008000"/>
                        </a:solidFill>
                        <a:effectLst/>
                        <a:latin typeface="Arial"/>
                      </a:endParaRPr>
                    </a:p>
                  </a:txBody>
                  <a:tcPr marL="11444" marR="11444" marT="12700" marB="0" anchor="ctr"/>
                </a:tc>
                <a:tc>
                  <a:txBody>
                    <a:bodyPr/>
                    <a:lstStyle/>
                    <a:p>
                      <a:pPr algn="l" fontAlgn="b">
                        <a:lnSpc>
                          <a:spcPct val="80000"/>
                        </a:lnSpc>
                      </a:pPr>
                      <a:r>
                        <a:rPr lang="en-US" sz="1800" b="0" i="1" u="none" strike="noStrike" dirty="0" smtClean="0">
                          <a:solidFill>
                            <a:srgbClr val="000000"/>
                          </a:solidFill>
                          <a:effectLst/>
                          <a:latin typeface="+mn-lt"/>
                        </a:rPr>
                        <a:t> </a:t>
                      </a:r>
                      <a:r>
                        <a:rPr lang="en-US" sz="1800" b="0" i="1" u="none" strike="noStrike" dirty="0" err="1" smtClean="0">
                          <a:solidFill>
                            <a:srgbClr val="000000"/>
                          </a:solidFill>
                          <a:effectLst/>
                          <a:latin typeface="+mn-lt"/>
                        </a:rPr>
                        <a:t>Freia</a:t>
                      </a:r>
                      <a:endParaRPr lang="en-US" sz="1800" b="0" i="1" u="none" strike="noStrike" dirty="0">
                        <a:solidFill>
                          <a:srgbClr val="000000"/>
                        </a:solidFill>
                        <a:effectLst/>
                        <a:latin typeface="+mn-lt"/>
                      </a:endParaRPr>
                    </a:p>
                  </a:txBody>
                  <a:tcPr marL="12700" marR="12700" marT="12700" marB="0" anchor="ctr"/>
                </a:tc>
              </a:tr>
              <a:tr h="243588">
                <a:tc>
                  <a:txBody>
                    <a:bodyPr/>
                    <a:lstStyle/>
                    <a:p>
                      <a:pPr algn="l" fontAlgn="b">
                        <a:lnSpc>
                          <a:spcPct val="80000"/>
                        </a:lnSpc>
                      </a:pPr>
                      <a:r>
                        <a:rPr lang="en-US" sz="1800" b="0" i="0" u="none" strike="noStrike" dirty="0" smtClean="0">
                          <a:solidFill>
                            <a:srgbClr val="000000"/>
                          </a:solidFill>
                          <a:effectLst/>
                          <a:latin typeface="Calibri"/>
                        </a:rPr>
                        <a:t>HPLC</a:t>
                      </a:r>
                      <a:r>
                        <a:rPr lang="en-US" sz="1800" b="0" i="0" u="none" strike="noStrike" baseline="0" dirty="0" smtClean="0">
                          <a:solidFill>
                            <a:srgbClr val="000000"/>
                          </a:solidFill>
                          <a:effectLst/>
                          <a:latin typeface="Calibri"/>
                        </a:rPr>
                        <a:t> pump, 4 channel, switch</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8000"/>
                          </a:solidFill>
                          <a:effectLst/>
                          <a:latin typeface="Arial"/>
                        </a:rPr>
                        <a:t>4</a:t>
                      </a:r>
                      <a:endParaRPr lang="en-US" sz="1800" b="1" i="0" u="none" strike="noStrike" dirty="0">
                        <a:solidFill>
                          <a:srgbClr val="008000"/>
                        </a:solidFill>
                        <a:effectLst/>
                        <a:latin typeface="Arial"/>
                      </a:endParaRPr>
                    </a:p>
                  </a:txBody>
                  <a:tcPr marL="11444" marR="11444" marT="12700" marB="0" anchor="ctr"/>
                </a:tc>
                <a:tc>
                  <a:txBody>
                    <a:bodyPr/>
                    <a:lstStyle/>
                    <a:p>
                      <a:pPr algn="l" fontAlgn="b">
                        <a:lnSpc>
                          <a:spcPct val="80000"/>
                        </a:lnSpc>
                      </a:pPr>
                      <a:r>
                        <a:rPr lang="en-US" sz="1800" b="0" i="0" u="none" strike="noStrike" dirty="0" smtClean="0">
                          <a:solidFill>
                            <a:srgbClr val="000000"/>
                          </a:solidFill>
                          <a:effectLst/>
                          <a:latin typeface="+mn-lt"/>
                        </a:rPr>
                        <a:t> </a:t>
                      </a:r>
                      <a:r>
                        <a:rPr lang="en-US" sz="1800" b="0" i="1" u="none" strike="noStrike" dirty="0" err="1" smtClean="0">
                          <a:solidFill>
                            <a:srgbClr val="000000"/>
                          </a:solidFill>
                          <a:effectLst/>
                          <a:latin typeface="+mn-lt"/>
                        </a:rPr>
                        <a:t>Freia</a:t>
                      </a:r>
                      <a:endParaRPr lang="en-US" sz="1800" b="0" i="0" u="none" strike="noStrike" dirty="0">
                        <a:solidFill>
                          <a:srgbClr val="000000"/>
                        </a:solidFill>
                        <a:effectLst/>
                        <a:latin typeface="+mn-lt"/>
                      </a:endParaRPr>
                    </a:p>
                  </a:txBody>
                  <a:tcPr marL="12700" marR="12700" marT="12700" marB="0" anchor="ctr"/>
                </a:tc>
              </a:tr>
              <a:tr h="243588">
                <a:tc>
                  <a:txBody>
                    <a:bodyPr/>
                    <a:lstStyle/>
                    <a:p>
                      <a:pPr algn="l" fontAlgn="b">
                        <a:lnSpc>
                          <a:spcPct val="80000"/>
                        </a:lnSpc>
                      </a:pPr>
                      <a:r>
                        <a:rPr lang="en-US" sz="1800" b="0" i="0" u="none" strike="noStrike" dirty="0">
                          <a:solidFill>
                            <a:srgbClr val="000000"/>
                          </a:solidFill>
                          <a:effectLst/>
                          <a:latin typeface="Calibri"/>
                        </a:rPr>
                        <a:t>Pump </a:t>
                      </a:r>
                      <a:r>
                        <a:rPr lang="en-US" sz="1800" b="0" i="0" u="none" strike="noStrike" dirty="0" smtClean="0">
                          <a:solidFill>
                            <a:srgbClr val="000000"/>
                          </a:solidFill>
                          <a:effectLst/>
                          <a:latin typeface="Calibri"/>
                        </a:rPr>
                        <a:t>probe laser system</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a:solidFill>
                            <a:srgbClr val="000000"/>
                          </a:solidFill>
                          <a:effectLst/>
                          <a:latin typeface="Arial"/>
                        </a:rPr>
                        <a:t>1</a:t>
                      </a:r>
                    </a:p>
                  </a:txBody>
                  <a:tcPr marL="11444" marR="11444" marT="12700" marB="0" anchor="ctr"/>
                </a:tc>
                <a:tc>
                  <a:txBody>
                    <a:bodyPr/>
                    <a:lstStyle/>
                    <a:p>
                      <a:pPr algn="l" fontAlgn="b">
                        <a:lnSpc>
                          <a:spcPct val="80000"/>
                        </a:lnSpc>
                      </a:pPr>
                      <a:r>
                        <a:rPr lang="en-US" sz="1800" b="0" i="1" u="none" strike="noStrike" baseline="0" dirty="0" smtClean="0">
                          <a:solidFill>
                            <a:srgbClr val="000000"/>
                          </a:solidFill>
                          <a:effectLst/>
                          <a:latin typeface="+mn-lt"/>
                        </a:rPr>
                        <a:t> Miracles, T-Rex</a:t>
                      </a:r>
                      <a:endParaRPr lang="en-US" sz="1800" b="0" i="1" u="none" strike="noStrike" dirty="0">
                        <a:solidFill>
                          <a:srgbClr val="000000"/>
                        </a:solidFill>
                        <a:effectLst/>
                        <a:latin typeface="+mn-lt"/>
                      </a:endParaRPr>
                    </a:p>
                  </a:txBody>
                  <a:tcPr marL="12700" marR="12700" marT="12700" marB="0" anchor="ctr"/>
                </a:tc>
              </a:tr>
              <a:tr h="243588">
                <a:tc>
                  <a:txBody>
                    <a:bodyPr/>
                    <a:lstStyle/>
                    <a:p>
                      <a:pPr algn="l" fontAlgn="b">
                        <a:lnSpc>
                          <a:spcPct val="80000"/>
                        </a:lnSpc>
                      </a:pPr>
                      <a:r>
                        <a:rPr lang="en-US" sz="1800" b="0" i="0" u="none" strike="noStrike" dirty="0">
                          <a:solidFill>
                            <a:srgbClr val="000000"/>
                          </a:solidFill>
                          <a:effectLst/>
                          <a:latin typeface="Calibri"/>
                        </a:rPr>
                        <a:t>Shear </a:t>
                      </a:r>
                      <a:r>
                        <a:rPr lang="en-US" sz="1800" b="0" i="0" u="none" strike="noStrike" dirty="0" smtClean="0">
                          <a:solidFill>
                            <a:srgbClr val="000000"/>
                          </a:solidFill>
                          <a:effectLst/>
                          <a:latin typeface="Calibri"/>
                        </a:rPr>
                        <a:t>cells (</a:t>
                      </a:r>
                      <a:r>
                        <a:rPr lang="en-US" sz="1800" b="0" i="0" u="none" strike="noStrike" dirty="0" err="1" smtClean="0">
                          <a:solidFill>
                            <a:srgbClr val="000000"/>
                          </a:solidFill>
                          <a:effectLst/>
                          <a:latin typeface="Calibri"/>
                        </a:rPr>
                        <a:t>couette</a:t>
                      </a:r>
                      <a:r>
                        <a:rPr lang="en-US" sz="1800" b="0" i="0" u="none" strike="noStrike" dirty="0" smtClean="0">
                          <a:solidFill>
                            <a:srgbClr val="000000"/>
                          </a:solidFill>
                          <a:effectLst/>
                          <a:latin typeface="Calibri"/>
                        </a:rPr>
                        <a:t>, plate plate)</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0000"/>
                          </a:solidFill>
                          <a:effectLst/>
                          <a:latin typeface="Arial"/>
                        </a:rPr>
                        <a:t>2</a:t>
                      </a:r>
                    </a:p>
                  </a:txBody>
                  <a:tcPr marL="11444" marR="11444" marT="12700" marB="0" anchor="ctr"/>
                </a:tc>
                <a:tc>
                  <a:txBody>
                    <a:bodyPr/>
                    <a:lstStyle/>
                    <a:p>
                      <a:pPr algn="l" fontAlgn="b">
                        <a:lnSpc>
                          <a:spcPct val="80000"/>
                        </a:lnSpc>
                      </a:pPr>
                      <a:r>
                        <a:rPr lang="en-US" sz="1800" b="1" i="0" u="none" strike="noStrike" dirty="0" smtClean="0">
                          <a:solidFill>
                            <a:srgbClr val="000000"/>
                          </a:solidFill>
                          <a:effectLst/>
                          <a:latin typeface="+mn-lt"/>
                        </a:rPr>
                        <a:t> </a:t>
                      </a:r>
                      <a:r>
                        <a:rPr lang="en-US" sz="1800" b="0" i="1" u="none" strike="noStrike" dirty="0" err="1" smtClean="0">
                          <a:solidFill>
                            <a:srgbClr val="000000"/>
                          </a:solidFill>
                          <a:effectLst/>
                          <a:latin typeface="+mn-lt"/>
                        </a:rPr>
                        <a:t>Skadi</a:t>
                      </a:r>
                      <a:endParaRPr lang="en-US" sz="1800" b="1" i="0" u="none" strike="noStrike" dirty="0">
                        <a:solidFill>
                          <a:srgbClr val="000000"/>
                        </a:solidFill>
                        <a:effectLst/>
                        <a:latin typeface="+mn-lt"/>
                      </a:endParaRPr>
                    </a:p>
                  </a:txBody>
                  <a:tcPr marL="12700" marR="12700" marT="12700" marB="0" anchor="ctr"/>
                </a:tc>
              </a:tr>
              <a:tr h="243588">
                <a:tc>
                  <a:txBody>
                    <a:bodyPr/>
                    <a:lstStyle/>
                    <a:p>
                      <a:pPr algn="l" fontAlgn="b">
                        <a:lnSpc>
                          <a:spcPct val="80000"/>
                        </a:lnSpc>
                      </a:pPr>
                      <a:r>
                        <a:rPr lang="en-US" sz="1800" b="0" i="0" u="none" strike="noStrike" dirty="0">
                          <a:solidFill>
                            <a:srgbClr val="000000"/>
                          </a:solidFill>
                          <a:effectLst/>
                          <a:latin typeface="Calibri"/>
                        </a:rPr>
                        <a:t>Gas processing</a:t>
                      </a:r>
                    </a:p>
                  </a:txBody>
                  <a:tcPr marL="11444" marR="11444" marT="12700" marB="0" anchor="ctr"/>
                </a:tc>
                <a:tc>
                  <a:txBody>
                    <a:bodyPr/>
                    <a:lstStyle/>
                    <a:p>
                      <a:pPr algn="r" fontAlgn="b">
                        <a:lnSpc>
                          <a:spcPct val="80000"/>
                        </a:lnSpc>
                      </a:pPr>
                      <a:r>
                        <a:rPr lang="is-IS" sz="1800" b="1" i="0" u="none" strike="noStrike" dirty="0" smtClean="0">
                          <a:solidFill>
                            <a:srgbClr val="008000"/>
                          </a:solidFill>
                          <a:effectLst/>
                          <a:latin typeface="Arial"/>
                        </a:rPr>
                        <a:t>3</a:t>
                      </a:r>
                      <a:endParaRPr lang="is-IS" sz="1800" b="1" i="0" u="none" strike="noStrike" dirty="0">
                        <a:solidFill>
                          <a:srgbClr val="008000"/>
                        </a:solidFill>
                        <a:effectLst/>
                        <a:latin typeface="Arial"/>
                      </a:endParaRPr>
                    </a:p>
                  </a:txBody>
                  <a:tcPr marL="11444" marR="11444" marT="12700" marB="0" anchor="ctr"/>
                </a:tc>
                <a:tc>
                  <a:txBody>
                    <a:bodyPr/>
                    <a:lstStyle/>
                    <a:p>
                      <a:pPr algn="l" fontAlgn="b">
                        <a:lnSpc>
                          <a:spcPct val="80000"/>
                        </a:lnSpc>
                      </a:pPr>
                      <a:r>
                        <a:rPr lang="en-US" sz="1800" b="0" i="1" u="none" strike="noStrike" dirty="0" smtClean="0">
                          <a:solidFill>
                            <a:srgbClr val="000000"/>
                          </a:solidFill>
                          <a:effectLst/>
                          <a:latin typeface="+mn-lt"/>
                        </a:rPr>
                        <a:t> Miracles, T-Rex, Vespa</a:t>
                      </a:r>
                      <a:endParaRPr lang="en-US" sz="1800" b="0" i="1" u="none" strike="noStrike" dirty="0">
                        <a:solidFill>
                          <a:srgbClr val="000000"/>
                        </a:solidFill>
                        <a:effectLst/>
                        <a:latin typeface="+mn-lt"/>
                      </a:endParaRPr>
                    </a:p>
                  </a:txBody>
                  <a:tcPr marL="12700" marR="12700" marT="12700" marB="0" anchor="ctr"/>
                </a:tc>
              </a:tr>
              <a:tr h="243588">
                <a:tc>
                  <a:txBody>
                    <a:bodyPr/>
                    <a:lstStyle/>
                    <a:p>
                      <a:pPr algn="l" fontAlgn="b">
                        <a:lnSpc>
                          <a:spcPct val="80000"/>
                        </a:lnSpc>
                      </a:pPr>
                      <a:r>
                        <a:rPr lang="en-US" sz="1800" b="0" i="0" u="none" strike="noStrike" dirty="0" err="1" smtClean="0">
                          <a:solidFill>
                            <a:srgbClr val="000000"/>
                          </a:solidFill>
                          <a:effectLst/>
                          <a:latin typeface="Calibri"/>
                        </a:rPr>
                        <a:t>Rheometer</a:t>
                      </a:r>
                      <a:r>
                        <a:rPr lang="en-US" sz="1800" b="0" i="0" u="none" strike="noStrike" dirty="0" smtClean="0">
                          <a:solidFill>
                            <a:srgbClr val="000000"/>
                          </a:solidFill>
                          <a:effectLst/>
                          <a:latin typeface="Calibri"/>
                        </a:rPr>
                        <a:t> in-situ</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8000"/>
                          </a:solidFill>
                          <a:effectLst/>
                          <a:latin typeface="Arial"/>
                        </a:rPr>
                        <a:t>2</a:t>
                      </a:r>
                      <a:endParaRPr lang="en-US" sz="1800" b="1" i="0" u="none" strike="noStrike" dirty="0">
                        <a:solidFill>
                          <a:srgbClr val="008000"/>
                        </a:solidFill>
                        <a:effectLst/>
                        <a:latin typeface="Arial"/>
                      </a:endParaRPr>
                    </a:p>
                  </a:txBody>
                  <a:tcPr marL="11444" marR="11444" marT="12700" marB="0" anchor="ctr"/>
                </a:tc>
                <a:tc>
                  <a:txBody>
                    <a:bodyPr/>
                    <a:lstStyle/>
                    <a:p>
                      <a:pPr algn="l" fontAlgn="b">
                        <a:lnSpc>
                          <a:spcPct val="80000"/>
                        </a:lnSpc>
                      </a:pPr>
                      <a:r>
                        <a:rPr lang="en-US" sz="1800" b="1" i="0" u="none" strike="noStrike" dirty="0" smtClean="0">
                          <a:solidFill>
                            <a:srgbClr val="000000"/>
                          </a:solidFill>
                          <a:effectLst/>
                          <a:latin typeface="+mn-lt"/>
                        </a:rPr>
                        <a:t> </a:t>
                      </a:r>
                      <a:r>
                        <a:rPr lang="en-US" sz="1800" b="0" i="1" u="none" strike="noStrike" dirty="0" err="1" smtClean="0">
                          <a:solidFill>
                            <a:srgbClr val="000000"/>
                          </a:solidFill>
                          <a:effectLst/>
                          <a:latin typeface="+mn-lt"/>
                        </a:rPr>
                        <a:t>Skadi</a:t>
                      </a:r>
                      <a:r>
                        <a:rPr lang="en-US" sz="1800" b="0" i="1" u="none" strike="noStrike" dirty="0" smtClean="0">
                          <a:solidFill>
                            <a:srgbClr val="000000"/>
                          </a:solidFill>
                          <a:effectLst/>
                          <a:latin typeface="+mn-lt"/>
                        </a:rPr>
                        <a:t>, </a:t>
                      </a:r>
                      <a:r>
                        <a:rPr lang="en-US" sz="1800" b="0" i="1" u="none" strike="noStrike" dirty="0" err="1" smtClean="0">
                          <a:solidFill>
                            <a:srgbClr val="000000"/>
                          </a:solidFill>
                          <a:effectLst/>
                          <a:latin typeface="+mn-lt"/>
                        </a:rPr>
                        <a:t>Freia</a:t>
                      </a:r>
                      <a:endParaRPr lang="is-IS" sz="1800" b="0" i="1" u="none" strike="noStrike" dirty="0">
                        <a:solidFill>
                          <a:srgbClr val="000000"/>
                        </a:solidFill>
                        <a:effectLst/>
                        <a:latin typeface="+mn-lt"/>
                      </a:endParaRPr>
                    </a:p>
                  </a:txBody>
                  <a:tcPr marL="12700" marR="12700" marT="12700" marB="0" anchor="ctr"/>
                </a:tc>
              </a:tr>
              <a:tr h="243588">
                <a:tc>
                  <a:txBody>
                    <a:bodyPr/>
                    <a:lstStyle/>
                    <a:p>
                      <a:pPr algn="l" fontAlgn="b">
                        <a:lnSpc>
                          <a:spcPct val="80000"/>
                        </a:lnSpc>
                      </a:pPr>
                      <a:r>
                        <a:rPr lang="en-US" sz="1800" b="0" i="0" u="none" strike="noStrike" dirty="0" err="1">
                          <a:solidFill>
                            <a:srgbClr val="000000"/>
                          </a:solidFill>
                          <a:effectLst/>
                          <a:latin typeface="Calibri"/>
                        </a:rPr>
                        <a:t>Julabo</a:t>
                      </a:r>
                      <a:r>
                        <a:rPr lang="en-US" sz="1800" b="0" i="0" u="none" strike="noStrike" dirty="0">
                          <a:solidFill>
                            <a:srgbClr val="000000"/>
                          </a:solidFill>
                          <a:effectLst/>
                          <a:latin typeface="Calibri"/>
                        </a:rPr>
                        <a:t>-type </a:t>
                      </a:r>
                      <a:r>
                        <a:rPr lang="en-US" sz="1800" b="0" i="0" u="none" strike="noStrike" dirty="0" smtClean="0">
                          <a:solidFill>
                            <a:srgbClr val="000000"/>
                          </a:solidFill>
                          <a:effectLst/>
                          <a:latin typeface="Calibri"/>
                        </a:rPr>
                        <a:t>chiller</a:t>
                      </a:r>
                      <a:r>
                        <a:rPr lang="en-US" sz="1800" b="0" i="0" u="none" strike="noStrike" dirty="0">
                          <a:solidFill>
                            <a:srgbClr val="000000"/>
                          </a:solidFill>
                          <a:effectLst/>
                          <a:latin typeface="Calibri"/>
                        </a:rPr>
                        <a:t>/heater</a:t>
                      </a:r>
                    </a:p>
                  </a:txBody>
                  <a:tcPr marL="11444" marR="11444" marT="12700" marB="0" anchor="ctr"/>
                </a:tc>
                <a:tc>
                  <a:txBody>
                    <a:bodyPr/>
                    <a:lstStyle/>
                    <a:p>
                      <a:pPr algn="r" fontAlgn="b">
                        <a:lnSpc>
                          <a:spcPct val="80000"/>
                        </a:lnSpc>
                      </a:pPr>
                      <a:r>
                        <a:rPr lang="en-US" sz="1800" b="1" i="0" u="none" strike="noStrike" dirty="0" smtClean="0">
                          <a:solidFill>
                            <a:srgbClr val="008000"/>
                          </a:solidFill>
                          <a:effectLst/>
                          <a:latin typeface="Arial"/>
                        </a:rPr>
                        <a:t>8</a:t>
                      </a:r>
                      <a:endParaRPr lang="en-US" sz="1800" b="1" i="0" u="none" strike="noStrike" dirty="0">
                        <a:solidFill>
                          <a:srgbClr val="008000"/>
                        </a:solidFill>
                        <a:effectLst/>
                        <a:latin typeface="Arial"/>
                      </a:endParaRPr>
                    </a:p>
                  </a:txBody>
                  <a:tcPr marL="11444" marR="11444" marT="12700" marB="0" anchor="ctr"/>
                </a:tc>
                <a:tc>
                  <a:txBody>
                    <a:bodyPr/>
                    <a:lstStyle/>
                    <a:p>
                      <a:pPr algn="l" fontAlgn="b">
                        <a:lnSpc>
                          <a:spcPct val="80000"/>
                        </a:lnSpc>
                      </a:pPr>
                      <a:r>
                        <a:rPr lang="en-US" sz="1800" b="0" i="1" u="none" strike="noStrike" dirty="0" smtClean="0">
                          <a:solidFill>
                            <a:srgbClr val="000000"/>
                          </a:solidFill>
                          <a:effectLst/>
                          <a:latin typeface="+mn-lt"/>
                        </a:rPr>
                        <a:t> </a:t>
                      </a:r>
                      <a:r>
                        <a:rPr lang="en-US" sz="1800" b="0" i="1" u="none" strike="noStrike" dirty="0" err="1" smtClean="0">
                          <a:solidFill>
                            <a:srgbClr val="000000"/>
                          </a:solidFill>
                          <a:effectLst/>
                          <a:latin typeface="+mn-lt"/>
                        </a:rPr>
                        <a:t>Freia</a:t>
                      </a:r>
                      <a:r>
                        <a:rPr lang="en-US" sz="1800" b="0" i="1" u="none" strike="noStrike" dirty="0" smtClean="0">
                          <a:solidFill>
                            <a:srgbClr val="000000"/>
                          </a:solidFill>
                          <a:effectLst/>
                          <a:latin typeface="+mn-lt"/>
                        </a:rPr>
                        <a:t>, </a:t>
                      </a:r>
                      <a:r>
                        <a:rPr lang="en-US" sz="1800" b="0" i="1" u="none" strike="noStrike" dirty="0" err="1" smtClean="0">
                          <a:solidFill>
                            <a:srgbClr val="000000"/>
                          </a:solidFill>
                          <a:effectLst/>
                          <a:latin typeface="+mn-lt"/>
                        </a:rPr>
                        <a:t>Skadi</a:t>
                      </a:r>
                      <a:endParaRPr lang="en-US" sz="1800" b="0" i="1" u="none" strike="noStrike" dirty="0">
                        <a:solidFill>
                          <a:srgbClr val="000000"/>
                        </a:solidFill>
                        <a:effectLst/>
                        <a:latin typeface="+mn-lt"/>
                      </a:endParaRPr>
                    </a:p>
                  </a:txBody>
                  <a:tcPr marL="12700" marR="12700" marT="12700" marB="0" anchor="ctr"/>
                </a:tc>
              </a:tr>
              <a:tr h="243588">
                <a:tc>
                  <a:txBody>
                    <a:bodyPr/>
                    <a:lstStyle/>
                    <a:p>
                      <a:pPr algn="l" fontAlgn="b">
                        <a:lnSpc>
                          <a:spcPct val="80000"/>
                        </a:lnSpc>
                      </a:pPr>
                      <a:r>
                        <a:rPr lang="en-US" sz="1800" b="0" i="0" u="none" strike="noStrike" dirty="0" smtClean="0">
                          <a:solidFill>
                            <a:srgbClr val="000000"/>
                          </a:solidFill>
                          <a:effectLst/>
                          <a:latin typeface="Calibri"/>
                        </a:rPr>
                        <a:t>Gas blower</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a:solidFill>
                            <a:srgbClr val="000000"/>
                          </a:solidFill>
                          <a:effectLst/>
                          <a:latin typeface="Arial"/>
                        </a:rPr>
                        <a:t>1</a:t>
                      </a:r>
                    </a:p>
                  </a:txBody>
                  <a:tcPr marL="11444" marR="11444" marT="12700" marB="0" anchor="ctr"/>
                </a:tc>
                <a:tc>
                  <a:txBody>
                    <a:bodyPr/>
                    <a:lstStyle/>
                    <a:p>
                      <a:pPr algn="l" fontAlgn="b">
                        <a:lnSpc>
                          <a:spcPct val="80000"/>
                        </a:lnSpc>
                      </a:pPr>
                      <a:r>
                        <a:rPr lang="en-US" sz="1800" b="0" i="1" u="none" strike="noStrike" baseline="0" dirty="0" smtClean="0">
                          <a:solidFill>
                            <a:srgbClr val="000000"/>
                          </a:solidFill>
                          <a:effectLst/>
                          <a:latin typeface="+mn-lt"/>
                        </a:rPr>
                        <a:t> </a:t>
                      </a:r>
                      <a:r>
                        <a:rPr lang="en-US" sz="1800" b="0" i="1" u="none" strike="noStrike" dirty="0" err="1" smtClean="0">
                          <a:solidFill>
                            <a:srgbClr val="000000"/>
                          </a:solidFill>
                          <a:effectLst/>
                          <a:latin typeface="+mn-lt"/>
                        </a:rPr>
                        <a:t>Skadi</a:t>
                      </a:r>
                      <a:endParaRPr lang="en-US" sz="1800" b="0" i="0" u="none" strike="noStrike" dirty="0" smtClean="0">
                        <a:solidFill>
                          <a:srgbClr val="000000"/>
                        </a:solidFill>
                        <a:effectLst/>
                        <a:latin typeface="+mn-lt"/>
                      </a:endParaRPr>
                    </a:p>
                  </a:txBody>
                  <a:tcPr marL="12700" marR="12700" marT="12700" marB="0" anchor="ctr"/>
                </a:tc>
              </a:tr>
              <a:tr h="243588">
                <a:tc>
                  <a:txBody>
                    <a:bodyPr/>
                    <a:lstStyle/>
                    <a:p>
                      <a:pPr algn="l" fontAlgn="b">
                        <a:lnSpc>
                          <a:spcPct val="80000"/>
                        </a:lnSpc>
                      </a:pPr>
                      <a:r>
                        <a:rPr lang="en-US" sz="1800" b="0" i="0" u="none" strike="noStrike" dirty="0" smtClean="0">
                          <a:solidFill>
                            <a:srgbClr val="000000"/>
                          </a:solidFill>
                          <a:effectLst/>
                          <a:latin typeface="Calibri"/>
                        </a:rPr>
                        <a:t>SANS magazine  incl. T-ctrl</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8000"/>
                          </a:solidFill>
                          <a:effectLst/>
                          <a:latin typeface="Arial"/>
                        </a:rPr>
                        <a:t>3</a:t>
                      </a:r>
                      <a:endParaRPr lang="en-US" sz="1800" b="1" i="0" u="none" strike="noStrike" dirty="0">
                        <a:solidFill>
                          <a:srgbClr val="008000"/>
                        </a:solidFill>
                        <a:effectLst/>
                        <a:latin typeface="Arial"/>
                      </a:endParaRPr>
                    </a:p>
                  </a:txBody>
                  <a:tcPr marL="11444" marR="11444" marT="12700" marB="0" anchor="ctr"/>
                </a:tc>
                <a:tc>
                  <a:txBody>
                    <a:bodyPr/>
                    <a:lstStyle/>
                    <a:p>
                      <a:pPr algn="l" fontAlgn="b">
                        <a:lnSpc>
                          <a:spcPct val="80000"/>
                        </a:lnSpc>
                      </a:pPr>
                      <a:r>
                        <a:rPr lang="en-US" sz="1800" b="0" i="1" u="none" strike="noStrike" dirty="0" smtClean="0">
                          <a:solidFill>
                            <a:srgbClr val="000000"/>
                          </a:solidFill>
                          <a:effectLst/>
                          <a:latin typeface="+mn-lt"/>
                        </a:rPr>
                        <a:t> </a:t>
                      </a:r>
                      <a:r>
                        <a:rPr lang="en-US" sz="1800" b="0" i="1" u="none" strike="noStrike" dirty="0" err="1" smtClean="0">
                          <a:solidFill>
                            <a:srgbClr val="000000"/>
                          </a:solidFill>
                          <a:effectLst/>
                          <a:latin typeface="+mn-lt"/>
                        </a:rPr>
                        <a:t>Skadi</a:t>
                      </a:r>
                      <a:endParaRPr lang="en-US" sz="1800" b="0" i="1" u="none" strike="noStrike" dirty="0">
                        <a:solidFill>
                          <a:srgbClr val="000000"/>
                        </a:solidFill>
                        <a:effectLst/>
                        <a:latin typeface="+mn-lt"/>
                      </a:endParaRPr>
                    </a:p>
                  </a:txBody>
                  <a:tcPr marL="12700" marR="12700" marT="12700" marB="0" anchor="ctr"/>
                </a:tc>
              </a:tr>
              <a:tr h="243588">
                <a:tc>
                  <a:txBody>
                    <a:bodyPr/>
                    <a:lstStyle/>
                    <a:p>
                      <a:pPr algn="l" fontAlgn="b">
                        <a:lnSpc>
                          <a:spcPct val="80000"/>
                        </a:lnSpc>
                      </a:pPr>
                      <a:r>
                        <a:rPr lang="en-US" sz="1800" b="0" i="0" u="none" strike="noStrike" dirty="0" smtClean="0">
                          <a:solidFill>
                            <a:srgbClr val="000000"/>
                          </a:solidFill>
                          <a:effectLst/>
                          <a:latin typeface="Calibri"/>
                        </a:rPr>
                        <a:t>Sample changer </a:t>
                      </a:r>
                      <a:r>
                        <a:rPr lang="en-US" sz="1800" b="0" i="0" u="none" strike="noStrike" dirty="0" err="1" smtClean="0">
                          <a:solidFill>
                            <a:srgbClr val="000000"/>
                          </a:solidFill>
                          <a:effectLst/>
                          <a:latin typeface="Calibri"/>
                        </a:rPr>
                        <a:t>incl</a:t>
                      </a:r>
                      <a:r>
                        <a:rPr lang="en-US" sz="1800" b="0" i="0" u="none" strike="noStrike" dirty="0" smtClean="0">
                          <a:solidFill>
                            <a:srgbClr val="000000"/>
                          </a:solidFill>
                          <a:effectLst/>
                          <a:latin typeface="Calibri"/>
                        </a:rPr>
                        <a:t> alignment (laser)</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8000"/>
                          </a:solidFill>
                          <a:effectLst/>
                          <a:latin typeface="Arial"/>
                        </a:rPr>
                        <a:t>3</a:t>
                      </a:r>
                      <a:endParaRPr lang="en-US" sz="1800" b="1" i="0" u="none" strike="noStrike" dirty="0">
                        <a:solidFill>
                          <a:srgbClr val="008000"/>
                        </a:solidFill>
                        <a:effectLst/>
                        <a:latin typeface="Arial"/>
                      </a:endParaRPr>
                    </a:p>
                  </a:txBody>
                  <a:tcPr marL="11444" marR="11444" marT="12700" marB="0" anchor="ctr"/>
                </a:tc>
                <a:tc>
                  <a:txBody>
                    <a:bodyPr/>
                    <a:lstStyle/>
                    <a:p>
                      <a:pPr algn="l" fontAlgn="b">
                        <a:lnSpc>
                          <a:spcPct val="80000"/>
                        </a:lnSpc>
                      </a:pPr>
                      <a:r>
                        <a:rPr lang="en-US" sz="1800" b="0" i="1" u="none" strike="noStrike" dirty="0" err="1" smtClean="0">
                          <a:solidFill>
                            <a:srgbClr val="000000"/>
                          </a:solidFill>
                          <a:effectLst/>
                          <a:latin typeface="+mn-lt"/>
                        </a:rPr>
                        <a:t>Freia</a:t>
                      </a:r>
                      <a:r>
                        <a:rPr lang="en-US" sz="1800" b="0" i="1" u="none" strike="noStrike" dirty="0" smtClean="0">
                          <a:solidFill>
                            <a:srgbClr val="000000"/>
                          </a:solidFill>
                          <a:effectLst/>
                          <a:latin typeface="+mn-lt"/>
                        </a:rPr>
                        <a:t>, Vespa</a:t>
                      </a:r>
                      <a:endParaRPr lang="en-US" sz="1800" b="0" i="1" u="none" strike="noStrike" dirty="0">
                        <a:solidFill>
                          <a:srgbClr val="000000"/>
                        </a:solidFill>
                        <a:effectLst/>
                        <a:latin typeface="+mn-lt"/>
                      </a:endParaRPr>
                    </a:p>
                  </a:txBody>
                  <a:tcPr marL="12700" marR="12700" marT="12700" marB="0" anchor="ctr"/>
                </a:tc>
              </a:tr>
              <a:tr h="243588">
                <a:tc>
                  <a:txBody>
                    <a:bodyPr/>
                    <a:lstStyle/>
                    <a:p>
                      <a:pPr algn="l" fontAlgn="b">
                        <a:lnSpc>
                          <a:spcPct val="80000"/>
                        </a:lnSpc>
                      </a:pPr>
                      <a:r>
                        <a:rPr lang="en-US" sz="1800" b="0" i="0" u="none" strike="noStrike" dirty="0" smtClean="0">
                          <a:solidFill>
                            <a:srgbClr val="000000"/>
                          </a:solidFill>
                          <a:effectLst/>
                          <a:latin typeface="Calibri"/>
                        </a:rPr>
                        <a:t>Rotating sample holder</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0000"/>
                          </a:solidFill>
                          <a:effectLst/>
                          <a:latin typeface="Arial"/>
                        </a:rPr>
                        <a:t>1</a:t>
                      </a:r>
                      <a:endParaRPr lang="en-US" sz="1800" b="1" i="0" u="none" strike="noStrike" dirty="0">
                        <a:solidFill>
                          <a:srgbClr val="000000"/>
                        </a:solidFill>
                        <a:effectLst/>
                        <a:latin typeface="Arial"/>
                      </a:endParaRPr>
                    </a:p>
                  </a:txBody>
                  <a:tcPr marL="11444" marR="11444" marT="12700" marB="0" anchor="ctr"/>
                </a:tc>
                <a:tc>
                  <a:txBody>
                    <a:bodyPr/>
                    <a:lstStyle/>
                    <a:p>
                      <a:pPr algn="l" fontAlgn="b">
                        <a:lnSpc>
                          <a:spcPct val="80000"/>
                        </a:lnSpc>
                      </a:pPr>
                      <a:endParaRPr lang="en-US" sz="1800" b="0" i="1" u="none" strike="noStrike" dirty="0">
                        <a:solidFill>
                          <a:srgbClr val="000000"/>
                        </a:solidFill>
                        <a:effectLst/>
                        <a:latin typeface="+mn-lt"/>
                      </a:endParaRPr>
                    </a:p>
                  </a:txBody>
                  <a:tcPr marL="12700" marR="12700" marT="12700" marB="0" anchor="ctr"/>
                </a:tc>
              </a:tr>
              <a:tr h="243588">
                <a:tc>
                  <a:txBody>
                    <a:bodyPr/>
                    <a:lstStyle/>
                    <a:p>
                      <a:pPr algn="l" fontAlgn="b">
                        <a:lnSpc>
                          <a:spcPct val="80000"/>
                        </a:lnSpc>
                      </a:pPr>
                      <a:r>
                        <a:rPr lang="en-US" sz="1800" b="0" i="0" u="none" strike="noStrike" dirty="0" err="1" smtClean="0">
                          <a:solidFill>
                            <a:srgbClr val="000000"/>
                          </a:solidFill>
                          <a:effectLst/>
                          <a:latin typeface="Calibri"/>
                        </a:rPr>
                        <a:t>Potentiostat</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0000"/>
                          </a:solidFill>
                          <a:effectLst/>
                          <a:latin typeface="Arial"/>
                        </a:rPr>
                        <a:t>1</a:t>
                      </a:r>
                      <a:endParaRPr lang="en-US" sz="1800" b="1" i="0" u="none" strike="noStrike" dirty="0">
                        <a:solidFill>
                          <a:srgbClr val="000000"/>
                        </a:solidFill>
                        <a:effectLst/>
                        <a:latin typeface="Arial"/>
                      </a:endParaRPr>
                    </a:p>
                  </a:txBody>
                  <a:tcPr marL="11444" marR="11444" marT="12700" marB="0" anchor="ctr"/>
                </a:tc>
                <a:tc>
                  <a:txBody>
                    <a:bodyPr/>
                    <a:lstStyle/>
                    <a:p>
                      <a:pPr algn="l" fontAlgn="b">
                        <a:lnSpc>
                          <a:spcPct val="80000"/>
                        </a:lnSpc>
                      </a:pPr>
                      <a:endParaRPr lang="en-US" sz="1800" b="0" i="1" u="none" strike="noStrike" dirty="0">
                        <a:solidFill>
                          <a:srgbClr val="000000"/>
                        </a:solidFill>
                        <a:effectLst/>
                        <a:latin typeface="+mn-lt"/>
                      </a:endParaRPr>
                    </a:p>
                  </a:txBody>
                  <a:tcPr marL="12700" marR="12700" marT="12700" marB="0" anchor="ctr"/>
                </a:tc>
              </a:tr>
              <a:tr h="243588">
                <a:tc>
                  <a:txBody>
                    <a:bodyPr/>
                    <a:lstStyle/>
                    <a:p>
                      <a:pPr algn="l" fontAlgn="b">
                        <a:lnSpc>
                          <a:spcPct val="80000"/>
                        </a:lnSpc>
                      </a:pPr>
                      <a:r>
                        <a:rPr lang="en-US" sz="1800" b="0" i="0" u="none" strike="noStrike" dirty="0" smtClean="0">
                          <a:solidFill>
                            <a:srgbClr val="000000"/>
                          </a:solidFill>
                          <a:effectLst/>
                          <a:latin typeface="Calibri"/>
                        </a:rPr>
                        <a:t>Troughs (</a:t>
                      </a:r>
                      <a:r>
                        <a:rPr lang="en-US" sz="1800" b="0" i="0" u="none" strike="noStrike" dirty="0" err="1" smtClean="0">
                          <a:solidFill>
                            <a:srgbClr val="000000"/>
                          </a:solidFill>
                          <a:effectLst/>
                          <a:latin typeface="Calibri"/>
                        </a:rPr>
                        <a:t>Langmour</a:t>
                      </a:r>
                      <a:r>
                        <a:rPr lang="en-US" sz="1800" b="0" i="0" u="none" strike="noStrike" dirty="0" smtClean="0">
                          <a:solidFill>
                            <a:srgbClr val="000000"/>
                          </a:solidFill>
                          <a:effectLst/>
                          <a:latin typeface="Calibri"/>
                        </a:rPr>
                        <a:t>, air-liquid)</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8000"/>
                          </a:solidFill>
                          <a:effectLst/>
                          <a:latin typeface="Arial"/>
                        </a:rPr>
                        <a:t>2</a:t>
                      </a:r>
                      <a:endParaRPr lang="en-US" sz="1800" b="1" i="0" u="none" strike="noStrike" dirty="0">
                        <a:solidFill>
                          <a:srgbClr val="008000"/>
                        </a:solidFill>
                        <a:effectLst/>
                        <a:latin typeface="Arial"/>
                      </a:endParaRPr>
                    </a:p>
                  </a:txBody>
                  <a:tcPr marL="11444" marR="11444" marT="12700" marB="0" anchor="ctr"/>
                </a:tc>
                <a:tc>
                  <a:txBody>
                    <a:bodyPr/>
                    <a:lstStyle/>
                    <a:p>
                      <a:pPr algn="l" fontAlgn="b">
                        <a:lnSpc>
                          <a:spcPct val="80000"/>
                        </a:lnSpc>
                      </a:pPr>
                      <a:r>
                        <a:rPr lang="en-US" sz="1800" b="0" i="1" u="none" strike="noStrike" dirty="0" smtClean="0">
                          <a:solidFill>
                            <a:srgbClr val="0000FF"/>
                          </a:solidFill>
                          <a:effectLst/>
                          <a:latin typeface="+mn-lt"/>
                        </a:rPr>
                        <a:t> </a:t>
                      </a:r>
                      <a:r>
                        <a:rPr lang="en-US" sz="1800" b="0" i="1" u="none" strike="noStrike" dirty="0" err="1" smtClean="0">
                          <a:solidFill>
                            <a:srgbClr val="000000"/>
                          </a:solidFill>
                          <a:effectLst/>
                          <a:latin typeface="+mn-lt"/>
                        </a:rPr>
                        <a:t>Freia</a:t>
                      </a:r>
                      <a:endParaRPr lang="en-US" sz="1800" b="0" i="1" u="none" strike="noStrike" dirty="0">
                        <a:solidFill>
                          <a:srgbClr val="000000"/>
                        </a:solidFill>
                        <a:effectLst/>
                        <a:latin typeface="+mn-lt"/>
                      </a:endParaRPr>
                    </a:p>
                  </a:txBody>
                  <a:tcPr marL="12700" marR="12700" marT="12700" marB="0" anchor="ctr"/>
                </a:tc>
              </a:tr>
              <a:tr h="243588">
                <a:tc>
                  <a:txBody>
                    <a:bodyPr/>
                    <a:lstStyle/>
                    <a:p>
                      <a:pPr algn="l" fontAlgn="b">
                        <a:lnSpc>
                          <a:spcPct val="80000"/>
                        </a:lnSpc>
                      </a:pPr>
                      <a:r>
                        <a:rPr lang="en-US" sz="1800" b="0" i="0" u="none" strike="noStrike" dirty="0" smtClean="0">
                          <a:solidFill>
                            <a:srgbClr val="000000"/>
                          </a:solidFill>
                          <a:effectLst/>
                          <a:latin typeface="Calibri"/>
                        </a:rPr>
                        <a:t>Solid Liquid &amp; Liquid liquid cells</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0000"/>
                          </a:solidFill>
                          <a:effectLst/>
                          <a:latin typeface="Arial"/>
                        </a:rPr>
                        <a:t>1</a:t>
                      </a:r>
                      <a:endParaRPr lang="en-US" sz="1800" b="1" i="0" u="none" strike="noStrike" dirty="0">
                        <a:solidFill>
                          <a:srgbClr val="000000"/>
                        </a:solidFill>
                        <a:effectLst/>
                        <a:latin typeface="Arial"/>
                      </a:endParaRPr>
                    </a:p>
                  </a:txBody>
                  <a:tcPr marL="11444" marR="11444" marT="12700" marB="0" anchor="ctr"/>
                </a:tc>
                <a:tc>
                  <a:txBody>
                    <a:bodyPr/>
                    <a:lstStyle/>
                    <a:p>
                      <a:pPr algn="l" fontAlgn="b">
                        <a:lnSpc>
                          <a:spcPct val="80000"/>
                        </a:lnSpc>
                      </a:pPr>
                      <a:endParaRPr lang="en-US" sz="1800" b="0" i="1" u="none" strike="noStrike" dirty="0">
                        <a:solidFill>
                          <a:srgbClr val="000000"/>
                        </a:solidFill>
                        <a:effectLst/>
                        <a:latin typeface="+mn-lt"/>
                      </a:endParaRPr>
                    </a:p>
                  </a:txBody>
                  <a:tcPr marL="12700" marR="12700" marT="12700" marB="0" anchor="ctr"/>
                </a:tc>
              </a:tr>
              <a:tr h="243588">
                <a:tc>
                  <a:txBody>
                    <a:bodyPr/>
                    <a:lstStyle/>
                    <a:p>
                      <a:pPr algn="l" fontAlgn="b">
                        <a:lnSpc>
                          <a:spcPct val="80000"/>
                        </a:lnSpc>
                      </a:pPr>
                      <a:r>
                        <a:rPr lang="en-US" sz="1800" b="0" i="0" u="none" strike="noStrike" dirty="0" smtClean="0">
                          <a:solidFill>
                            <a:srgbClr val="000000"/>
                          </a:solidFill>
                          <a:effectLst/>
                          <a:latin typeface="Calibri"/>
                        </a:rPr>
                        <a:t>Bio furnace 8 positions</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0000"/>
                          </a:solidFill>
                          <a:effectLst/>
                          <a:latin typeface="Arial"/>
                        </a:rPr>
                        <a:t>1</a:t>
                      </a:r>
                      <a:endParaRPr lang="en-US" sz="1800" b="1" i="0" u="none" strike="noStrike" dirty="0">
                        <a:solidFill>
                          <a:srgbClr val="000000"/>
                        </a:solidFill>
                        <a:effectLst/>
                        <a:latin typeface="Arial"/>
                      </a:endParaRPr>
                    </a:p>
                  </a:txBody>
                  <a:tcPr marL="11444" marR="11444" marT="12700" marB="0" anchor="ctr"/>
                </a:tc>
                <a:tc>
                  <a:txBody>
                    <a:bodyPr/>
                    <a:lstStyle/>
                    <a:p>
                      <a:pPr algn="l" fontAlgn="b">
                        <a:lnSpc>
                          <a:spcPct val="80000"/>
                        </a:lnSpc>
                      </a:pPr>
                      <a:endParaRPr lang="en-US" sz="1800" b="0" i="1" u="none" strike="noStrike" dirty="0">
                        <a:solidFill>
                          <a:srgbClr val="000000"/>
                        </a:solidFill>
                        <a:effectLst/>
                        <a:latin typeface="+mn-lt"/>
                      </a:endParaRPr>
                    </a:p>
                  </a:txBody>
                  <a:tcPr marL="12700" marR="12700" marT="12700" marB="0" anchor="ctr"/>
                </a:tc>
              </a:tr>
              <a:tr h="243588">
                <a:tc>
                  <a:txBody>
                    <a:bodyPr/>
                    <a:lstStyle/>
                    <a:p>
                      <a:pPr algn="l" fontAlgn="b">
                        <a:lnSpc>
                          <a:spcPct val="80000"/>
                        </a:lnSpc>
                      </a:pPr>
                      <a:r>
                        <a:rPr lang="en-US" sz="1800" b="0" i="0" u="none" strike="noStrike" dirty="0" smtClean="0">
                          <a:solidFill>
                            <a:srgbClr val="000000"/>
                          </a:solidFill>
                          <a:effectLst/>
                          <a:latin typeface="Calibri"/>
                        </a:rPr>
                        <a:t>Reaction cells</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00FF"/>
                          </a:solidFill>
                          <a:effectLst/>
                          <a:latin typeface="Arial"/>
                        </a:rPr>
                        <a:t>1</a:t>
                      </a:r>
                      <a:endParaRPr lang="en-US" sz="1800" b="1" i="0" u="none" strike="noStrike" dirty="0">
                        <a:solidFill>
                          <a:srgbClr val="0000FF"/>
                        </a:solidFill>
                        <a:effectLst/>
                        <a:latin typeface="Arial"/>
                      </a:endParaRPr>
                    </a:p>
                  </a:txBody>
                  <a:tcPr marL="11444" marR="11444" marT="12700" marB="0" anchor="ctr"/>
                </a:tc>
                <a:tc>
                  <a:txBody>
                    <a:bodyPr/>
                    <a:lstStyle/>
                    <a:p>
                      <a:pPr algn="l" fontAlgn="b">
                        <a:lnSpc>
                          <a:spcPct val="80000"/>
                        </a:lnSpc>
                      </a:pPr>
                      <a:r>
                        <a:rPr lang="en-US" sz="1800" b="0" i="1" u="none" strike="noStrike" dirty="0" smtClean="0">
                          <a:solidFill>
                            <a:srgbClr val="000000"/>
                          </a:solidFill>
                          <a:effectLst/>
                          <a:latin typeface="+mn-lt"/>
                        </a:rPr>
                        <a:t> Miracles</a:t>
                      </a:r>
                      <a:r>
                        <a:rPr lang="en-US" sz="1800" b="0" i="1" u="none" strike="noStrike" baseline="0" dirty="0" smtClean="0">
                          <a:solidFill>
                            <a:srgbClr val="000000"/>
                          </a:solidFill>
                          <a:effectLst/>
                          <a:latin typeface="+mn-lt"/>
                        </a:rPr>
                        <a:t> </a:t>
                      </a:r>
                      <a:r>
                        <a:rPr lang="en-US" sz="1800" b="0" i="1" u="none" strike="noStrike" baseline="0" dirty="0" smtClean="0">
                          <a:solidFill>
                            <a:srgbClr val="0000FF"/>
                          </a:solidFill>
                          <a:effectLst/>
                          <a:latin typeface="+mn-lt"/>
                        </a:rPr>
                        <a:t>(investigate external funding)</a:t>
                      </a:r>
                      <a:endParaRPr lang="en-US" sz="1800" b="0" i="1" u="none" strike="noStrike" dirty="0">
                        <a:solidFill>
                          <a:srgbClr val="0000FF"/>
                        </a:solidFill>
                        <a:effectLst/>
                        <a:latin typeface="+mn-lt"/>
                      </a:endParaRPr>
                    </a:p>
                  </a:txBody>
                  <a:tcPr marL="12700" marR="12700" marT="12700" marB="0" anchor="ctr"/>
                </a:tc>
              </a:tr>
              <a:tr h="243588">
                <a:tc>
                  <a:txBody>
                    <a:bodyPr/>
                    <a:lstStyle/>
                    <a:p>
                      <a:pPr algn="l" fontAlgn="b">
                        <a:lnSpc>
                          <a:spcPct val="80000"/>
                        </a:lnSpc>
                      </a:pPr>
                      <a:r>
                        <a:rPr lang="en-US" sz="1800" b="0" i="0" u="none" strike="noStrike" dirty="0" smtClean="0">
                          <a:solidFill>
                            <a:srgbClr val="000000"/>
                          </a:solidFill>
                          <a:effectLst/>
                          <a:latin typeface="Calibri"/>
                        </a:rPr>
                        <a:t>In-situ light scattering</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00FF"/>
                          </a:solidFill>
                          <a:effectLst/>
                          <a:latin typeface="Arial"/>
                        </a:rPr>
                        <a:t>1</a:t>
                      </a:r>
                      <a:endParaRPr lang="en-US" sz="1800" b="1" i="0" u="none" strike="noStrike" dirty="0">
                        <a:solidFill>
                          <a:srgbClr val="0000FF"/>
                        </a:solidFill>
                        <a:effectLst/>
                        <a:latin typeface="Arial"/>
                      </a:endParaRPr>
                    </a:p>
                  </a:txBody>
                  <a:tcPr marL="11444" marR="11444" marT="12700" marB="0" anchor="ctr"/>
                </a:tc>
                <a:tc>
                  <a:txBody>
                    <a:bodyPr/>
                    <a:lstStyle/>
                    <a:p>
                      <a:pPr algn="l" fontAlgn="b">
                        <a:lnSpc>
                          <a:spcPct val="80000"/>
                        </a:lnSpc>
                      </a:pPr>
                      <a:r>
                        <a:rPr lang="en-US" sz="1800" b="0" i="1" u="none" strike="noStrike" baseline="0" dirty="0" smtClean="0">
                          <a:solidFill>
                            <a:srgbClr val="000000"/>
                          </a:solidFill>
                          <a:effectLst/>
                          <a:latin typeface="+mn-lt"/>
                        </a:rPr>
                        <a:t> Miracles, Vespa </a:t>
                      </a:r>
                      <a:r>
                        <a:rPr lang="en-US" sz="1800" b="0" i="1" u="none" strike="noStrike" baseline="0" dirty="0" smtClean="0">
                          <a:solidFill>
                            <a:srgbClr val="0000FF"/>
                          </a:solidFill>
                          <a:effectLst/>
                          <a:latin typeface="+mn-lt"/>
                        </a:rPr>
                        <a:t>(investigate ext. funding) </a:t>
                      </a:r>
                      <a:endParaRPr lang="en-US" sz="1800" b="0" i="1" u="none" strike="noStrike" dirty="0">
                        <a:solidFill>
                          <a:srgbClr val="0000FF"/>
                        </a:solidFill>
                        <a:effectLst/>
                        <a:latin typeface="+mn-lt"/>
                      </a:endParaRPr>
                    </a:p>
                  </a:txBody>
                  <a:tcPr marL="12700" marR="12700" marT="12700" marB="0" anchor="ctr"/>
                </a:tc>
              </a:tr>
              <a:tr h="243588">
                <a:tc>
                  <a:txBody>
                    <a:bodyPr/>
                    <a:lstStyle/>
                    <a:p>
                      <a:pPr algn="l" fontAlgn="b">
                        <a:lnSpc>
                          <a:spcPct val="80000"/>
                        </a:lnSpc>
                      </a:pPr>
                      <a:r>
                        <a:rPr lang="en-US" sz="1800" b="0" i="0" u="none" strike="noStrike" dirty="0" smtClean="0">
                          <a:solidFill>
                            <a:srgbClr val="000000"/>
                          </a:solidFill>
                          <a:effectLst/>
                          <a:latin typeface="Calibri"/>
                        </a:rPr>
                        <a:t>In-situ</a:t>
                      </a:r>
                      <a:r>
                        <a:rPr lang="en-US" sz="1800" b="0" i="0" u="none" strike="noStrike" baseline="0" dirty="0" smtClean="0">
                          <a:solidFill>
                            <a:srgbClr val="000000"/>
                          </a:solidFill>
                          <a:effectLst/>
                          <a:latin typeface="Calibri"/>
                        </a:rPr>
                        <a:t> gas absorption</a:t>
                      </a:r>
                    </a:p>
                  </a:txBody>
                  <a:tcPr marL="11444" marR="11444" marT="12700" marB="0" anchor="ctr"/>
                </a:tc>
                <a:tc>
                  <a:txBody>
                    <a:bodyPr/>
                    <a:lstStyle/>
                    <a:p>
                      <a:pPr algn="r" fontAlgn="b">
                        <a:lnSpc>
                          <a:spcPct val="80000"/>
                        </a:lnSpc>
                      </a:pPr>
                      <a:r>
                        <a:rPr lang="en-US" sz="1800" b="1" i="0" u="none" strike="noStrike" dirty="0" smtClean="0">
                          <a:solidFill>
                            <a:srgbClr val="0000FF"/>
                          </a:solidFill>
                          <a:effectLst/>
                          <a:latin typeface="Arial"/>
                        </a:rPr>
                        <a:t>1</a:t>
                      </a:r>
                      <a:endParaRPr lang="en-US" sz="1800" b="1" i="0" u="none" strike="noStrike" dirty="0">
                        <a:solidFill>
                          <a:srgbClr val="0000FF"/>
                        </a:solidFill>
                        <a:effectLst/>
                        <a:latin typeface="Arial"/>
                      </a:endParaRPr>
                    </a:p>
                  </a:txBody>
                  <a:tcPr marL="11444" marR="11444" marT="12700" marB="0" anchor="ctr"/>
                </a:tc>
                <a:tc>
                  <a:txBody>
                    <a:bodyPr/>
                    <a:lstStyle/>
                    <a:p>
                      <a:pPr algn="l" fontAlgn="b">
                        <a:lnSpc>
                          <a:spcPct val="80000"/>
                        </a:lnSpc>
                      </a:pPr>
                      <a:r>
                        <a:rPr lang="en-US" sz="1800" b="0" i="1" u="none" strike="noStrike" baseline="0" dirty="0" smtClean="0">
                          <a:solidFill>
                            <a:srgbClr val="000000"/>
                          </a:solidFill>
                          <a:effectLst/>
                          <a:latin typeface="+mn-lt"/>
                        </a:rPr>
                        <a:t> Miracles, Vespa, </a:t>
                      </a:r>
                      <a:r>
                        <a:rPr lang="en-US" sz="1800" b="0" i="1" u="none" strike="noStrike" baseline="0" dirty="0" err="1" smtClean="0">
                          <a:solidFill>
                            <a:srgbClr val="000000"/>
                          </a:solidFill>
                          <a:effectLst/>
                          <a:latin typeface="+mn-lt"/>
                        </a:rPr>
                        <a:t>Heimdal</a:t>
                      </a:r>
                      <a:r>
                        <a:rPr lang="en-US" sz="1800" b="0" i="1" u="none" strike="noStrike" baseline="0" dirty="0" smtClean="0">
                          <a:solidFill>
                            <a:srgbClr val="000000"/>
                          </a:solidFill>
                          <a:effectLst/>
                          <a:latin typeface="+mn-lt"/>
                        </a:rPr>
                        <a:t>, NMX </a:t>
                      </a:r>
                      <a:r>
                        <a:rPr lang="en-US" sz="1800" b="0" i="1" u="none" strike="noStrike" baseline="0" dirty="0" smtClean="0">
                          <a:solidFill>
                            <a:srgbClr val="0000FF"/>
                          </a:solidFill>
                          <a:effectLst/>
                          <a:latin typeface="+mn-lt"/>
                        </a:rPr>
                        <a:t>(ext. fund.)</a:t>
                      </a:r>
                      <a:endParaRPr lang="en-US" sz="1800" b="0" i="1" u="none" strike="noStrike" dirty="0">
                        <a:solidFill>
                          <a:srgbClr val="0000FF"/>
                        </a:solidFill>
                        <a:effectLst/>
                        <a:latin typeface="+mn-lt"/>
                      </a:endParaRPr>
                    </a:p>
                  </a:txBody>
                  <a:tcPr marL="12700" marR="12700" marT="12700" marB="0" anchor="ctr"/>
                </a:tc>
              </a:tr>
              <a:tr h="243588">
                <a:tc>
                  <a:txBody>
                    <a:bodyPr/>
                    <a:lstStyle/>
                    <a:p>
                      <a:pPr algn="l" fontAlgn="b">
                        <a:lnSpc>
                          <a:spcPct val="80000"/>
                        </a:lnSpc>
                      </a:pPr>
                      <a:r>
                        <a:rPr lang="en-US" sz="1800" b="0" i="0" u="none" strike="noStrike" dirty="0" smtClean="0">
                          <a:solidFill>
                            <a:srgbClr val="000000"/>
                          </a:solidFill>
                          <a:effectLst/>
                          <a:latin typeface="Calibri"/>
                        </a:rPr>
                        <a:t>Kerr effect add-on</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0" u="none" strike="noStrike" dirty="0" smtClean="0">
                          <a:solidFill>
                            <a:srgbClr val="0000FF"/>
                          </a:solidFill>
                          <a:effectLst/>
                          <a:latin typeface="Arial"/>
                        </a:rPr>
                        <a:t>1</a:t>
                      </a:r>
                      <a:endParaRPr lang="en-US" sz="1800" b="1" i="0" u="none" strike="noStrike" dirty="0">
                        <a:solidFill>
                          <a:srgbClr val="0000FF"/>
                        </a:solidFill>
                        <a:effectLst/>
                        <a:latin typeface="Arial"/>
                      </a:endParaRPr>
                    </a:p>
                  </a:txBody>
                  <a:tcPr marL="11444" marR="11444" marT="12700" marB="0" anchor="ctr"/>
                </a:tc>
                <a:tc>
                  <a:txBody>
                    <a:bodyPr/>
                    <a:lstStyle/>
                    <a:p>
                      <a:pPr algn="l" fontAlgn="b">
                        <a:lnSpc>
                          <a:spcPct val="80000"/>
                        </a:lnSpc>
                      </a:pPr>
                      <a:r>
                        <a:rPr lang="en-US" sz="1800" b="0" i="1" u="none" strike="noStrike" dirty="0" smtClean="0">
                          <a:solidFill>
                            <a:srgbClr val="000000"/>
                          </a:solidFill>
                          <a:effectLst/>
                          <a:latin typeface="+mn-lt"/>
                        </a:rPr>
                        <a:t> </a:t>
                      </a:r>
                      <a:r>
                        <a:rPr lang="en-US" sz="1800" b="0" i="1" u="none" strike="noStrike" dirty="0" err="1" smtClean="0">
                          <a:solidFill>
                            <a:srgbClr val="000000"/>
                          </a:solidFill>
                          <a:effectLst/>
                          <a:latin typeface="+mn-lt"/>
                        </a:rPr>
                        <a:t>Estia</a:t>
                      </a:r>
                      <a:r>
                        <a:rPr lang="en-US" sz="1800" b="0" i="1" u="none" strike="noStrike" dirty="0" smtClean="0">
                          <a:solidFill>
                            <a:srgbClr val="000000"/>
                          </a:solidFill>
                          <a:effectLst/>
                          <a:latin typeface="+mn-lt"/>
                        </a:rPr>
                        <a:t> </a:t>
                      </a:r>
                      <a:r>
                        <a:rPr lang="en-US" sz="1800" b="0" i="1" u="none" strike="noStrike" dirty="0" smtClean="0">
                          <a:solidFill>
                            <a:srgbClr val="0000FF"/>
                          </a:solidFill>
                          <a:effectLst/>
                          <a:latin typeface="+mn-lt"/>
                        </a:rPr>
                        <a:t>(investigate external funding)</a:t>
                      </a:r>
                      <a:endParaRPr lang="en-US" sz="1800" b="0" i="1" u="none" strike="noStrike" dirty="0">
                        <a:solidFill>
                          <a:srgbClr val="0000FF"/>
                        </a:solidFill>
                        <a:effectLst/>
                        <a:latin typeface="+mn-lt"/>
                      </a:endParaRPr>
                    </a:p>
                  </a:txBody>
                  <a:tcPr marL="12700" marR="12700" marT="12700" marB="0" anchor="ctr"/>
                </a:tc>
              </a:tr>
            </a:tbl>
          </a:graphicData>
        </a:graphic>
      </p:graphicFrame>
    </p:spTree>
    <p:extLst>
      <p:ext uri="{BB962C8B-B14F-4D97-AF65-F5344CB8AC3E}">
        <p14:creationId xmlns:p14="http://schemas.microsoft.com/office/powerpoint/2010/main" val="41781906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969" y="153507"/>
            <a:ext cx="7139136" cy="1143000"/>
          </a:xfrm>
        </p:spPr>
        <p:txBody>
          <a:bodyPr/>
          <a:lstStyle/>
          <a:p>
            <a:r>
              <a:rPr lang="en-US" dirty="0" smtClean="0"/>
              <a:t>Temperature and Fields – </a:t>
            </a:r>
            <a:br>
              <a:rPr lang="en-US" dirty="0" smtClean="0"/>
            </a:br>
            <a:r>
              <a:rPr lang="en-US" dirty="0" smtClean="0"/>
              <a:t>suite for 8 by 2023 incl. infrastructure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42</a:t>
            </a:fld>
            <a:endParaRPr lang="sv-SE" dirty="0">
              <a:solidFill>
                <a:prstClr val="black">
                  <a:tint val="75000"/>
                </a:prstClr>
              </a:solidFill>
              <a:latin typeface="Calibri"/>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 y="-23494"/>
            <a:ext cx="1085713" cy="1467095"/>
          </a:xfrm>
          <a:prstGeom prst="rect">
            <a:avLst/>
          </a:prstGeom>
          <a:noFill/>
          <a:ln>
            <a:noFill/>
          </a:ln>
        </p:spPr>
      </p:pic>
      <p:graphicFrame>
        <p:nvGraphicFramePr>
          <p:cNvPr id="7" name="Content Placeholder 4"/>
          <p:cNvGraphicFramePr>
            <a:graphicFrameLocks/>
          </p:cNvGraphicFramePr>
          <p:nvPr>
            <p:extLst>
              <p:ext uri="{D42A27DB-BD31-4B8C-83A1-F6EECF244321}">
                <p14:modId xmlns:p14="http://schemas.microsoft.com/office/powerpoint/2010/main" val="2450198856"/>
              </p:ext>
            </p:extLst>
          </p:nvPr>
        </p:nvGraphicFramePr>
        <p:xfrm>
          <a:off x="0" y="1443600"/>
          <a:ext cx="9144000" cy="4395686"/>
        </p:xfrm>
        <a:graphic>
          <a:graphicData uri="http://schemas.openxmlformats.org/drawingml/2006/table">
            <a:tbl>
              <a:tblPr firstRow="1" bandRow="1">
                <a:tableStyleId>{5C22544A-7EE6-4342-B048-85BDC9FD1C3A}</a:tableStyleId>
              </a:tblPr>
              <a:tblGrid>
                <a:gridCol w="3769591"/>
                <a:gridCol w="242454"/>
                <a:gridCol w="5131955"/>
              </a:tblGrid>
              <a:tr h="545875">
                <a:tc>
                  <a:txBody>
                    <a:bodyPr/>
                    <a:lstStyle/>
                    <a:p>
                      <a:pPr algn="l" fontAlgn="b">
                        <a:lnSpc>
                          <a:spcPct val="80000"/>
                        </a:lnSpc>
                      </a:pPr>
                      <a:r>
                        <a:rPr lang="sk-SK" sz="1800" b="0" i="0" u="none" strike="noStrike" dirty="0">
                          <a:solidFill>
                            <a:srgbClr val="000000"/>
                          </a:solidFill>
                          <a:effectLst/>
                          <a:latin typeface="Calibri"/>
                        </a:rPr>
                        <a:t> </a:t>
                      </a:r>
                    </a:p>
                  </a:txBody>
                  <a:tcPr marL="12700" marR="12700" marT="12700" marB="0" anchor="ctr"/>
                </a:tc>
                <a:tc>
                  <a:txBody>
                    <a:bodyPr/>
                    <a:lstStyle/>
                    <a:p>
                      <a:pPr>
                        <a:lnSpc>
                          <a:spcPct val="80000"/>
                        </a:lnSpc>
                      </a:pPr>
                      <a:r>
                        <a:rPr lang="en-US" sz="1800" dirty="0" smtClean="0">
                          <a:latin typeface="Calibri"/>
                          <a:cs typeface="Calibri"/>
                        </a:rPr>
                        <a:t>#</a:t>
                      </a:r>
                      <a:endParaRPr lang="en-US" sz="1800" dirty="0">
                        <a:latin typeface="Calibri"/>
                        <a:cs typeface="Calibri"/>
                      </a:endParaRPr>
                    </a:p>
                  </a:txBody>
                  <a:tcPr anchor="ctr"/>
                </a:tc>
                <a:tc>
                  <a:txBody>
                    <a:bodyPr/>
                    <a:lstStyle/>
                    <a:p>
                      <a:pPr>
                        <a:lnSpc>
                          <a:spcPct val="60000"/>
                        </a:lnSpc>
                      </a:pPr>
                      <a:r>
                        <a:rPr lang="en-US" sz="1800" baseline="0" dirty="0" smtClean="0">
                          <a:solidFill>
                            <a:srgbClr val="FFFFFF"/>
                          </a:solidFill>
                          <a:latin typeface="+mn-lt"/>
                          <a:cs typeface="Calibri"/>
                        </a:rPr>
                        <a:t>Needed for </a:t>
                      </a:r>
                      <a:r>
                        <a:rPr lang="is-IS" sz="1800" baseline="0" dirty="0" smtClean="0">
                          <a:solidFill>
                            <a:srgbClr val="FFFFFF"/>
                          </a:solidFill>
                          <a:latin typeface="+mn-lt"/>
                          <a:cs typeface="Calibri"/>
                        </a:rPr>
                        <a:t>… out of first </a:t>
                      </a:r>
                      <a:r>
                        <a:rPr lang="is-IS" sz="1800" b="1" baseline="0" dirty="0" smtClean="0">
                          <a:solidFill>
                            <a:srgbClr val="FFFFFF"/>
                          </a:solidFill>
                          <a:latin typeface="+mn-lt"/>
                          <a:cs typeface="Calibri"/>
                        </a:rPr>
                        <a:t>8 Instruments</a:t>
                      </a:r>
                      <a:endParaRPr lang="en-US" sz="1800" b="1" dirty="0">
                        <a:solidFill>
                          <a:srgbClr val="FFFFFF"/>
                        </a:solidFill>
                        <a:latin typeface="+mn-lt"/>
                        <a:cs typeface="Calibri"/>
                      </a:endParaRPr>
                    </a:p>
                  </a:txBody>
                  <a:tcPr anchor="ctr"/>
                </a:tc>
              </a:tr>
              <a:tr h="303309">
                <a:tc>
                  <a:txBody>
                    <a:bodyPr/>
                    <a:lstStyle/>
                    <a:p>
                      <a:pPr algn="l" fontAlgn="b">
                        <a:lnSpc>
                          <a:spcPct val="60000"/>
                        </a:lnSpc>
                      </a:pPr>
                      <a:r>
                        <a:rPr lang="en-US" sz="1800" b="0" i="0" u="none" strike="noStrike" dirty="0" smtClean="0">
                          <a:solidFill>
                            <a:srgbClr val="000000"/>
                          </a:solidFill>
                          <a:effectLst/>
                          <a:latin typeface="+mn-lt"/>
                        </a:rPr>
                        <a:t>Vertical </a:t>
                      </a:r>
                      <a:r>
                        <a:rPr lang="en-US" sz="1800" b="0" i="0" u="none" strike="noStrike" dirty="0" err="1" smtClean="0">
                          <a:solidFill>
                            <a:srgbClr val="000000"/>
                          </a:solidFill>
                          <a:effectLst/>
                          <a:latin typeface="+mn-lt"/>
                        </a:rPr>
                        <a:t>cryomagnet</a:t>
                      </a:r>
                      <a:r>
                        <a:rPr lang="en-US" sz="1800" b="0" i="0" u="none" strike="noStrike" dirty="0" smtClean="0">
                          <a:solidFill>
                            <a:srgbClr val="000000"/>
                          </a:solidFill>
                          <a:effectLst/>
                          <a:latin typeface="+mn-lt"/>
                        </a:rPr>
                        <a:t> </a:t>
                      </a:r>
                      <a:r>
                        <a:rPr lang="en-US" sz="1800" b="0" i="0" u="none" strike="noStrike" dirty="0" smtClean="0">
                          <a:solidFill>
                            <a:schemeClr val="tx1"/>
                          </a:solidFill>
                          <a:effectLst/>
                          <a:latin typeface="+mn-lt"/>
                        </a:rPr>
                        <a:t>10T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0" u="none" strike="noStrike" dirty="0" smtClean="0">
                          <a:solidFill>
                            <a:srgbClr val="000000"/>
                          </a:solidFill>
                          <a:effectLst/>
                          <a:latin typeface="+mn-lt"/>
                        </a:rPr>
                        <a:t>1</a:t>
                      </a:r>
                      <a:endParaRPr lang="en-US" sz="1800" b="0" i="0" u="none" strike="noStrike" dirty="0">
                        <a:solidFill>
                          <a:srgbClr val="000000"/>
                        </a:solidFill>
                        <a:effectLst/>
                        <a:latin typeface="+mn-lt"/>
                      </a:endParaRPr>
                    </a:p>
                  </a:txBody>
                  <a:tcPr marL="12700" marR="12700" marT="12700" marB="0"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0" i="1" u="none" strike="noStrike" dirty="0" smtClean="0">
                          <a:solidFill>
                            <a:srgbClr val="000000"/>
                          </a:solidFill>
                          <a:effectLst/>
                          <a:latin typeface="+mn-lt"/>
                        </a:rPr>
                        <a:t>Magic, C-Spec, Dream</a:t>
                      </a:r>
                    </a:p>
                  </a:txBody>
                  <a:tcPr marL="12700" marR="12700" marT="12700" marB="0" anchor="ctr"/>
                </a:tc>
              </a:tr>
              <a:tr h="303309">
                <a:tc>
                  <a:txBody>
                    <a:bodyPr/>
                    <a:lstStyle/>
                    <a:p>
                      <a:pPr algn="l" fontAlgn="b">
                        <a:lnSpc>
                          <a:spcPct val="60000"/>
                        </a:lnSpc>
                      </a:pPr>
                      <a:r>
                        <a:rPr lang="en-US" sz="1800" b="0" i="0" u="none" strike="noStrike" dirty="0">
                          <a:solidFill>
                            <a:srgbClr val="000000"/>
                          </a:solidFill>
                          <a:effectLst/>
                          <a:latin typeface="+mn-lt"/>
                        </a:rPr>
                        <a:t>Vertical </a:t>
                      </a:r>
                      <a:r>
                        <a:rPr lang="en-US" sz="1800" b="0" i="0" u="none" strike="noStrike" dirty="0" err="1" smtClean="0">
                          <a:solidFill>
                            <a:srgbClr val="000000"/>
                          </a:solidFill>
                          <a:effectLst/>
                          <a:latin typeface="+mn-lt"/>
                        </a:rPr>
                        <a:t>cryomagnet</a:t>
                      </a:r>
                      <a:r>
                        <a:rPr lang="en-US" sz="1800" b="0" i="0" u="none" strike="noStrike" dirty="0" smtClean="0">
                          <a:solidFill>
                            <a:srgbClr val="000000"/>
                          </a:solidFill>
                          <a:effectLst/>
                          <a:latin typeface="+mn-lt"/>
                        </a:rPr>
                        <a:t> </a:t>
                      </a:r>
                      <a:r>
                        <a:rPr lang="en-US" sz="1800" b="0" i="1" u="none" strike="noStrike" baseline="0" dirty="0" smtClean="0">
                          <a:solidFill>
                            <a:schemeClr val="tx1"/>
                          </a:solidFill>
                          <a:effectLst/>
                          <a:latin typeface="+mn-lt"/>
                        </a:rPr>
                        <a:t>15T (HZB)</a:t>
                      </a:r>
                      <a:endParaRPr lang="en-US" sz="1800" b="0" i="1" u="none" strike="noStrike" dirty="0">
                        <a:solidFill>
                          <a:schemeClr val="tx1"/>
                        </a:solidFill>
                        <a:effectLst/>
                        <a:latin typeface="+mn-lt"/>
                      </a:endParaRPr>
                    </a:p>
                  </a:txBody>
                  <a:tcPr marL="12700" marR="12700" marT="12700" marB="0" anchor="ctr"/>
                </a:tc>
                <a:tc>
                  <a:txBody>
                    <a:bodyPr/>
                    <a:lstStyle/>
                    <a:p>
                      <a:pPr algn="r" fontAlgn="b">
                        <a:lnSpc>
                          <a:spcPct val="60000"/>
                        </a:lnSpc>
                      </a:pPr>
                      <a:r>
                        <a:rPr lang="en-US" sz="1800" b="0" i="0" u="none" strike="noStrike" dirty="0" smtClean="0">
                          <a:solidFill>
                            <a:srgbClr val="000000"/>
                          </a:solidFill>
                          <a:effectLst/>
                          <a:latin typeface="+mn-lt"/>
                        </a:rPr>
                        <a:t>1</a:t>
                      </a:r>
                      <a:endParaRPr lang="en-US" sz="1800" b="0" i="0" u="none" strike="noStrike" dirty="0">
                        <a:solidFill>
                          <a:srgbClr val="000000"/>
                        </a:solidFill>
                        <a:effectLst/>
                        <a:latin typeface="+mn-lt"/>
                      </a:endParaRPr>
                    </a:p>
                  </a:txBody>
                  <a:tcPr marL="12700" marR="12700" marT="12700" marB="0"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0" i="1" u="none" strike="noStrike" dirty="0" err="1" smtClean="0">
                          <a:solidFill>
                            <a:srgbClr val="000000"/>
                          </a:solidFill>
                          <a:effectLst/>
                          <a:latin typeface="+mn-lt"/>
                        </a:rPr>
                        <a:t>Bifrost</a:t>
                      </a:r>
                      <a:r>
                        <a:rPr lang="en-US" sz="1800" b="0" i="1" u="none" strike="noStrike" dirty="0" smtClean="0">
                          <a:solidFill>
                            <a:srgbClr val="000000"/>
                          </a:solidFill>
                          <a:effectLst/>
                          <a:latin typeface="+mn-lt"/>
                        </a:rPr>
                        <a:t>, Dream</a:t>
                      </a:r>
                      <a:endParaRPr lang="en-US" b="0" i="0" dirty="0"/>
                    </a:p>
                  </a:txBody>
                  <a:tcPr marL="12700" marR="12700" marT="12700" marB="0" anchor="ctr"/>
                </a:tc>
              </a:tr>
              <a:tr h="303309">
                <a:tc>
                  <a:txBody>
                    <a:bodyPr/>
                    <a:lstStyle/>
                    <a:p>
                      <a:pPr algn="l" fontAlgn="b">
                        <a:lnSpc>
                          <a:spcPct val="60000"/>
                        </a:lnSpc>
                      </a:pPr>
                      <a:r>
                        <a:rPr lang="en-US" sz="1800" b="0" i="0" u="none" strike="noStrike" dirty="0" smtClean="0">
                          <a:solidFill>
                            <a:srgbClr val="000000"/>
                          </a:solidFill>
                          <a:effectLst/>
                          <a:latin typeface="+mn-lt"/>
                        </a:rPr>
                        <a:t>Warm bore </a:t>
                      </a:r>
                      <a:r>
                        <a:rPr lang="en-US" sz="1800" b="0" i="0" u="none" strike="noStrike" baseline="0" dirty="0" err="1" smtClean="0">
                          <a:solidFill>
                            <a:srgbClr val="000000"/>
                          </a:solidFill>
                          <a:effectLst/>
                          <a:latin typeface="+mn-lt"/>
                        </a:rPr>
                        <a:t>cryo</a:t>
                      </a:r>
                      <a:r>
                        <a:rPr lang="en-US" sz="1800" b="0" i="0" u="none" strike="noStrike" dirty="0" err="1" smtClean="0">
                          <a:solidFill>
                            <a:srgbClr val="000000"/>
                          </a:solidFill>
                          <a:effectLst/>
                          <a:latin typeface="+mn-lt"/>
                        </a:rPr>
                        <a:t>magnet</a:t>
                      </a:r>
                      <a:r>
                        <a:rPr lang="en-US" sz="1800" b="0" i="0" u="none" strike="noStrike" dirty="0" smtClean="0">
                          <a:solidFill>
                            <a:srgbClr val="000000"/>
                          </a:solidFill>
                          <a:effectLst/>
                          <a:latin typeface="+mn-lt"/>
                        </a:rPr>
                        <a:t> 2x 2.5T, 1x 5T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0" u="none" strike="noStrike" dirty="0" smtClean="0">
                          <a:solidFill>
                            <a:srgbClr val="000000"/>
                          </a:solidFill>
                          <a:effectLst/>
                          <a:latin typeface="+mn-lt"/>
                        </a:rPr>
                        <a:t>3</a:t>
                      </a:r>
                      <a:endParaRPr lang="en-US" sz="1800" b="0" i="0" u="none" strike="noStrike" dirty="0">
                        <a:solidFill>
                          <a:srgbClr val="000000"/>
                        </a:solidFill>
                        <a:effectLst/>
                        <a:latin typeface="+mn-lt"/>
                      </a:endParaRPr>
                    </a:p>
                  </a:txBody>
                  <a:tcPr marL="12700" marR="12700" marT="12700" marB="0" anchor="ctr"/>
                </a:tc>
                <a:tc>
                  <a:txBody>
                    <a:bodyPr/>
                    <a:lstStyle/>
                    <a:p>
                      <a:pPr algn="l">
                        <a:lnSpc>
                          <a:spcPct val="80000"/>
                        </a:lnSpc>
                      </a:pPr>
                      <a:r>
                        <a:rPr lang="en-US" b="0" i="1" dirty="0" err="1" smtClean="0"/>
                        <a:t>Estia</a:t>
                      </a:r>
                      <a:r>
                        <a:rPr lang="en-US" b="0" i="1" dirty="0" smtClean="0"/>
                        <a:t>, Magic, Dream, C-Spec, Loki,</a:t>
                      </a:r>
                      <a:r>
                        <a:rPr lang="en-US" b="0" i="1" baseline="0" dirty="0" smtClean="0"/>
                        <a:t> [Odin], [Beer]</a:t>
                      </a:r>
                      <a:endParaRPr lang="en-US" b="0" i="1" dirty="0"/>
                    </a:p>
                  </a:txBody>
                  <a:tcPr marL="12700" marR="12700" marT="12700" marB="0" anchor="ctr"/>
                </a:tc>
              </a:tr>
              <a:tr h="303309">
                <a:tc>
                  <a:txBody>
                    <a:bodyPr/>
                    <a:lstStyle/>
                    <a:p>
                      <a:pPr algn="l" fontAlgn="b">
                        <a:lnSpc>
                          <a:spcPct val="60000"/>
                        </a:lnSpc>
                      </a:pPr>
                      <a:r>
                        <a:rPr lang="en-US" sz="1800" b="0" i="0" u="none" strike="noStrike" dirty="0" smtClean="0">
                          <a:solidFill>
                            <a:srgbClr val="000000"/>
                          </a:solidFill>
                          <a:effectLst/>
                          <a:latin typeface="+mn-lt"/>
                        </a:rPr>
                        <a:t>Horizontal</a:t>
                      </a:r>
                      <a:r>
                        <a:rPr lang="en-US" sz="1800" b="0" i="0" u="none" strike="noStrike" baseline="0" dirty="0" smtClean="0">
                          <a:solidFill>
                            <a:srgbClr val="000000"/>
                          </a:solidFill>
                          <a:effectLst/>
                          <a:latin typeface="+mn-lt"/>
                        </a:rPr>
                        <a:t> </a:t>
                      </a:r>
                      <a:r>
                        <a:rPr lang="en-US" sz="1800" b="0" i="0" u="none" strike="noStrike" baseline="0" dirty="0" err="1" smtClean="0">
                          <a:solidFill>
                            <a:srgbClr val="000000"/>
                          </a:solidFill>
                          <a:effectLst/>
                          <a:latin typeface="+mn-lt"/>
                        </a:rPr>
                        <a:t>cryomagnet</a:t>
                      </a:r>
                      <a:r>
                        <a:rPr lang="en-US" sz="1800" b="0" i="0" u="none" strike="noStrike" baseline="0" dirty="0" smtClean="0">
                          <a:solidFill>
                            <a:srgbClr val="000000"/>
                          </a:solidFill>
                          <a:effectLst/>
                          <a:latin typeface="+mn-lt"/>
                        </a:rPr>
                        <a:t> 11T</a:t>
                      </a:r>
                      <a:endParaRPr lang="en-US" sz="1800" b="0" i="0" u="none" strike="noStrike" dirty="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60000"/>
                        </a:lnSpc>
                        <a:spcBef>
                          <a:spcPts val="0"/>
                        </a:spcBef>
                        <a:spcAft>
                          <a:spcPts val="0"/>
                        </a:spcAft>
                        <a:buClrTx/>
                        <a:buSzTx/>
                        <a:buFontTx/>
                        <a:buNone/>
                        <a:tabLst/>
                        <a:defRPr/>
                      </a:pPr>
                      <a:r>
                        <a:rPr lang="en-US" sz="1800" b="0" i="0" u="none" strike="noStrike" dirty="0" smtClean="0">
                          <a:solidFill>
                            <a:srgbClr val="000000"/>
                          </a:solidFill>
                          <a:effectLst/>
                          <a:latin typeface="+mn-lt"/>
                        </a:rPr>
                        <a:t>1</a:t>
                      </a:r>
                    </a:p>
                  </a:txBody>
                  <a:tcPr marL="12700" marR="12700" marT="12700" marB="0" anchor="ctr"/>
                </a:tc>
                <a:tc>
                  <a:txBody>
                    <a:bodyPr/>
                    <a:lstStyle/>
                    <a:p>
                      <a:pPr algn="l">
                        <a:lnSpc>
                          <a:spcPct val="80000"/>
                        </a:lnSpc>
                      </a:pPr>
                      <a:r>
                        <a:rPr lang="en-US" b="0" i="1" dirty="0" err="1" smtClean="0"/>
                        <a:t>Estia</a:t>
                      </a:r>
                      <a:r>
                        <a:rPr lang="en-US" b="0" i="1" dirty="0" smtClean="0"/>
                        <a:t>, Magic, Dream</a:t>
                      </a:r>
                      <a:endParaRPr lang="en-US" b="0" i="1" dirty="0"/>
                    </a:p>
                  </a:txBody>
                  <a:tcPr marL="12700" marR="12700" marT="12700" marB="0" anchor="ctr"/>
                </a:tc>
              </a:tr>
              <a:tr h="351891">
                <a:tc>
                  <a:txBody>
                    <a:bodyPr/>
                    <a:lstStyle/>
                    <a:p>
                      <a:pPr algn="l" fontAlgn="b">
                        <a:lnSpc>
                          <a:spcPct val="60000"/>
                        </a:lnSpc>
                      </a:pPr>
                      <a:r>
                        <a:rPr lang="en-US" sz="1800" b="0" i="0" u="none" strike="noStrike" baseline="0" dirty="0" smtClean="0">
                          <a:solidFill>
                            <a:srgbClr val="000000"/>
                          </a:solidFill>
                          <a:effectLst/>
                          <a:latin typeface="+mn-lt"/>
                        </a:rPr>
                        <a:t>Cryostat </a:t>
                      </a:r>
                      <a:r>
                        <a:rPr lang="en-US" sz="1800" b="0" i="0" u="none" strike="noStrike" baseline="0" dirty="0" err="1" smtClean="0">
                          <a:solidFill>
                            <a:srgbClr val="000000"/>
                          </a:solidFill>
                          <a:effectLst/>
                          <a:latin typeface="+mn-lt"/>
                        </a:rPr>
                        <a:t>incl</a:t>
                      </a:r>
                      <a:r>
                        <a:rPr lang="en-US" sz="1800" b="0" i="0" u="none" strike="noStrike" baseline="0" dirty="0" smtClean="0">
                          <a:solidFill>
                            <a:srgbClr val="000000"/>
                          </a:solidFill>
                          <a:effectLst/>
                          <a:latin typeface="+mn-lt"/>
                        </a:rPr>
                        <a:t> PTR, </a:t>
                      </a:r>
                      <a:r>
                        <a:rPr lang="en-US" sz="1800" b="0" i="1" u="none" strike="noStrike" dirty="0" smtClean="0">
                          <a:solidFill>
                            <a:srgbClr val="000000"/>
                          </a:solidFill>
                          <a:effectLst/>
                          <a:latin typeface="+mn-lt"/>
                        </a:rPr>
                        <a:t>wet,</a:t>
                      </a:r>
                      <a:r>
                        <a:rPr lang="en-US" sz="1800" b="0" i="1" u="none" strike="noStrike" baseline="0" dirty="0" smtClean="0">
                          <a:solidFill>
                            <a:srgbClr val="000000"/>
                          </a:solidFill>
                          <a:effectLst/>
                          <a:latin typeface="+mn-lt"/>
                        </a:rPr>
                        <a:t> </a:t>
                      </a:r>
                      <a:r>
                        <a:rPr lang="en-US" sz="1800" b="0" i="0" u="none" strike="noStrike" baseline="0" dirty="0" smtClean="0">
                          <a:solidFill>
                            <a:srgbClr val="000000"/>
                          </a:solidFill>
                          <a:effectLst/>
                          <a:latin typeface="+mn-lt"/>
                        </a:rPr>
                        <a:t>flow, </a:t>
                      </a:r>
                      <a:r>
                        <a:rPr lang="en-US" sz="1800" b="0" i="0" u="none" strike="noStrike" baseline="0" dirty="0" err="1" smtClean="0">
                          <a:solidFill>
                            <a:srgbClr val="000000"/>
                          </a:solidFill>
                          <a:effectLst/>
                          <a:latin typeface="+mn-lt"/>
                        </a:rPr>
                        <a:t>cryostream</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is-IS" sz="1800" b="0" i="0" u="none" strike="noStrike" dirty="0" smtClean="0">
                          <a:solidFill>
                            <a:srgbClr val="000000"/>
                          </a:solidFill>
                          <a:effectLst/>
                          <a:latin typeface="+mn-lt"/>
                        </a:rPr>
                        <a:t>4</a:t>
                      </a:r>
                      <a:endParaRPr lang="is-IS" sz="1800" b="0" i="0" u="none" strike="noStrike" dirty="0">
                        <a:solidFill>
                          <a:srgbClr val="000000"/>
                        </a:solidFill>
                        <a:effectLst/>
                        <a:latin typeface="+mn-lt"/>
                      </a:endParaRPr>
                    </a:p>
                  </a:txBody>
                  <a:tcPr marL="12700" marR="12700" marT="12700" marB="0" anchor="ctr"/>
                </a:tc>
                <a:tc>
                  <a:txBody>
                    <a:bodyPr/>
                    <a:lstStyle/>
                    <a:p>
                      <a:pPr algn="l" fontAlgn="b">
                        <a:lnSpc>
                          <a:spcPct val="60000"/>
                        </a:lnSpc>
                      </a:pPr>
                      <a:r>
                        <a:rPr lang="x-none" sz="1800" b="1" i="0" u="none" strike="noStrike" baseline="0" dirty="0" smtClean="0">
                          <a:solidFill>
                            <a:srgbClr val="000000"/>
                          </a:solidFill>
                          <a:effectLst/>
                          <a:latin typeface="+mn-lt"/>
                        </a:rPr>
                        <a:t> </a:t>
                      </a:r>
                      <a:r>
                        <a:rPr lang="x-none" sz="1800" b="0" i="1" u="none" strike="noStrike" baseline="0" dirty="0" smtClean="0">
                          <a:solidFill>
                            <a:srgbClr val="000000"/>
                          </a:solidFill>
                          <a:effectLst/>
                          <a:latin typeface="+mn-lt"/>
                        </a:rPr>
                        <a:t>Estia, Magic, Dream, C-S</a:t>
                      </a:r>
                      <a:r>
                        <a:rPr lang="en-US" sz="1800" b="0" i="1" u="none" strike="noStrike" baseline="0" dirty="0" smtClean="0">
                          <a:solidFill>
                            <a:srgbClr val="000000"/>
                          </a:solidFill>
                          <a:effectLst/>
                          <a:latin typeface="+mn-lt"/>
                        </a:rPr>
                        <a:t>p</a:t>
                      </a:r>
                      <a:r>
                        <a:rPr lang="x-none" sz="1800" b="0" i="1" u="none" strike="noStrike" baseline="0" dirty="0" smtClean="0">
                          <a:solidFill>
                            <a:srgbClr val="000000"/>
                          </a:solidFill>
                          <a:effectLst/>
                          <a:latin typeface="+mn-lt"/>
                        </a:rPr>
                        <a:t>ec, Loki, Beer, [Odin]</a:t>
                      </a:r>
                      <a:endParaRPr lang="is-IS" sz="1800" b="1" i="1" u="none" strike="noStrike" dirty="0">
                        <a:solidFill>
                          <a:srgbClr val="000000"/>
                        </a:solidFill>
                        <a:effectLst/>
                        <a:latin typeface="+mn-lt"/>
                      </a:endParaRPr>
                    </a:p>
                  </a:txBody>
                  <a:tcPr marL="12700" marR="12700" marT="12700" marB="0" anchor="ctr"/>
                </a:tc>
              </a:tr>
              <a:tr h="464830">
                <a:tc>
                  <a:txBody>
                    <a:bodyPr/>
                    <a:lstStyle/>
                    <a:p>
                      <a:pPr algn="l" fontAlgn="b">
                        <a:lnSpc>
                          <a:spcPct val="60000"/>
                        </a:lnSpc>
                      </a:pPr>
                      <a:r>
                        <a:rPr lang="en-US" sz="1800" b="0" i="0" u="none" strike="noStrike" dirty="0" err="1" smtClean="0">
                          <a:solidFill>
                            <a:srgbClr val="000000"/>
                          </a:solidFill>
                          <a:effectLst/>
                          <a:latin typeface="+mn-lt"/>
                        </a:rPr>
                        <a:t>CryoFurnace</a:t>
                      </a:r>
                      <a:r>
                        <a:rPr lang="en-US" sz="1800" b="0" i="0" u="none" strike="noStrike" dirty="0" smtClean="0">
                          <a:solidFill>
                            <a:srgbClr val="000000"/>
                          </a:solidFill>
                          <a:effectLst/>
                          <a:latin typeface="+mn-lt"/>
                        </a:rPr>
                        <a:t> (4K – 500K) incl. changer</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0" u="none" strike="noStrike" dirty="0" smtClean="0">
                          <a:solidFill>
                            <a:srgbClr val="000000"/>
                          </a:solidFill>
                          <a:effectLst/>
                          <a:latin typeface="+mn-lt"/>
                        </a:rPr>
                        <a:t>3</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60000"/>
                        </a:lnSpc>
                      </a:pPr>
                      <a:r>
                        <a:rPr lang="x-none" sz="1800" b="0" i="1" u="none" strike="noStrike" baseline="0" dirty="0" smtClean="0">
                          <a:solidFill>
                            <a:srgbClr val="000000"/>
                          </a:solidFill>
                          <a:effectLst/>
                          <a:latin typeface="+mn-lt"/>
                        </a:rPr>
                        <a:t> Dream, C-Spec, </a:t>
                      </a:r>
                      <a:r>
                        <a:rPr lang="x-none" sz="1800" b="0" i="1" u="none" strike="noStrike" dirty="0" smtClean="0">
                          <a:solidFill>
                            <a:srgbClr val="000000"/>
                          </a:solidFill>
                          <a:effectLst/>
                          <a:latin typeface="+mn-lt"/>
                        </a:rPr>
                        <a:t>Bifrost, Loki, Beer, [Odin]</a:t>
                      </a:r>
                      <a:endParaRPr lang="en-US" sz="1800" b="1" i="0" u="none" strike="noStrike" dirty="0">
                        <a:solidFill>
                          <a:srgbClr val="000000"/>
                        </a:solidFill>
                        <a:effectLst/>
                        <a:latin typeface="+mn-lt"/>
                      </a:endParaRPr>
                    </a:p>
                  </a:txBody>
                  <a:tcPr marL="12700" marR="12700" marT="12700" marB="0" anchor="ctr"/>
                </a:tc>
              </a:tr>
              <a:tr h="303309">
                <a:tc>
                  <a:txBody>
                    <a:bodyPr/>
                    <a:lstStyle/>
                    <a:p>
                      <a:pPr algn="l" fontAlgn="b">
                        <a:lnSpc>
                          <a:spcPct val="60000"/>
                        </a:lnSpc>
                      </a:pPr>
                      <a:r>
                        <a:rPr lang="en-US" sz="1800" b="0" i="0" u="none" strike="noStrike" dirty="0" smtClean="0">
                          <a:solidFill>
                            <a:srgbClr val="000000"/>
                          </a:solidFill>
                          <a:effectLst/>
                          <a:latin typeface="+mn-lt"/>
                        </a:rPr>
                        <a:t>Dilution </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0" u="none" strike="noStrike" dirty="0" smtClean="0">
                          <a:solidFill>
                            <a:srgbClr val="000000"/>
                          </a:solidFill>
                          <a:effectLst/>
                          <a:latin typeface="+mn-lt"/>
                        </a:rPr>
                        <a:t>2</a:t>
                      </a:r>
                      <a:endParaRPr lang="en-US" sz="1800" b="0" i="0" u="none" strike="noStrike" dirty="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60000"/>
                        </a:lnSpc>
                        <a:spcBef>
                          <a:spcPts val="0"/>
                        </a:spcBef>
                        <a:spcAft>
                          <a:spcPts val="0"/>
                        </a:spcAft>
                        <a:buClrTx/>
                        <a:buSzTx/>
                        <a:buFontTx/>
                        <a:buNone/>
                        <a:tabLst/>
                        <a:defRPr/>
                      </a:pPr>
                      <a:r>
                        <a:rPr lang="en-US" sz="1800" b="1" i="0" u="none" strike="noStrike" baseline="0" dirty="0" smtClean="0">
                          <a:solidFill>
                            <a:srgbClr val="000000"/>
                          </a:solidFill>
                          <a:effectLst/>
                          <a:latin typeface="+mn-lt"/>
                        </a:rPr>
                        <a:t> </a:t>
                      </a:r>
                      <a:r>
                        <a:rPr lang="en-US" sz="1800" b="0" i="1" u="none" strike="noStrike" dirty="0" smtClean="0">
                          <a:solidFill>
                            <a:srgbClr val="000000"/>
                          </a:solidFill>
                          <a:effectLst/>
                          <a:latin typeface="+mn-lt"/>
                        </a:rPr>
                        <a:t>Magic, C-Spec, </a:t>
                      </a:r>
                      <a:r>
                        <a:rPr lang="en-US" sz="1800" b="0" i="1" u="none" strike="noStrike" dirty="0" err="1" smtClean="0">
                          <a:solidFill>
                            <a:srgbClr val="000000"/>
                          </a:solidFill>
                          <a:effectLst/>
                          <a:latin typeface="+mn-lt"/>
                        </a:rPr>
                        <a:t>Bifrost</a:t>
                      </a:r>
                      <a:endParaRPr lang="en-US" sz="1800" b="0" i="0" u="none" strike="noStrike" dirty="0" smtClean="0">
                        <a:solidFill>
                          <a:srgbClr val="000000"/>
                        </a:solidFill>
                        <a:effectLst/>
                        <a:latin typeface="+mn-lt"/>
                      </a:endParaRPr>
                    </a:p>
                  </a:txBody>
                  <a:tcPr marL="12700" marR="12700" marT="12700" marB="0" anchor="ctr"/>
                </a:tc>
              </a:tr>
              <a:tr h="303309">
                <a:tc>
                  <a:txBody>
                    <a:bodyPr/>
                    <a:lstStyle/>
                    <a:p>
                      <a:pPr algn="l" fontAlgn="b">
                        <a:lnSpc>
                          <a:spcPct val="60000"/>
                        </a:lnSpc>
                      </a:pPr>
                      <a:r>
                        <a:rPr lang="en-US" sz="1800" b="0" i="0" u="none" strike="noStrike" dirty="0" smtClean="0">
                          <a:solidFill>
                            <a:srgbClr val="000000"/>
                          </a:solidFill>
                          <a:effectLst/>
                          <a:latin typeface="+mn-lt"/>
                        </a:rPr>
                        <a:t>High Temperature</a:t>
                      </a:r>
                      <a:r>
                        <a:rPr lang="en-US" sz="1800" b="0" i="0" u="none" strike="noStrike" baseline="0" dirty="0" smtClean="0">
                          <a:solidFill>
                            <a:srgbClr val="000000"/>
                          </a:solidFill>
                          <a:effectLst/>
                          <a:latin typeface="+mn-lt"/>
                        </a:rPr>
                        <a:t> </a:t>
                      </a:r>
                      <a:r>
                        <a:rPr lang="en-US" sz="1800" b="0" i="0" u="none" strike="noStrike" dirty="0" smtClean="0">
                          <a:solidFill>
                            <a:srgbClr val="000000"/>
                          </a:solidFill>
                          <a:effectLst/>
                          <a:latin typeface="+mn-lt"/>
                        </a:rPr>
                        <a:t>Vacuum Furnace</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is-IS" sz="1800" b="0" i="0" u="none" strike="noStrike" dirty="0">
                          <a:solidFill>
                            <a:srgbClr val="000000"/>
                          </a:solidFill>
                          <a:effectLst/>
                          <a:latin typeface="+mn-lt"/>
                        </a:rPr>
                        <a:t>2</a:t>
                      </a:r>
                    </a:p>
                  </a:txBody>
                  <a:tcPr marL="12700" marR="12700" marT="12700" marB="0" anchor="ctr"/>
                </a:tc>
                <a:tc>
                  <a:txBody>
                    <a:bodyPr/>
                    <a:lstStyle/>
                    <a:p>
                      <a:pPr marL="0" marR="0" indent="0" algn="l" defTabSz="914400" rtl="0" eaLnBrk="1" fontAlgn="b" latinLnBrk="0" hangingPunct="1">
                        <a:lnSpc>
                          <a:spcPct val="60000"/>
                        </a:lnSpc>
                        <a:spcBef>
                          <a:spcPts val="0"/>
                        </a:spcBef>
                        <a:spcAft>
                          <a:spcPts val="0"/>
                        </a:spcAft>
                        <a:buClrTx/>
                        <a:buSzTx/>
                        <a:buFontTx/>
                        <a:buNone/>
                        <a:tabLst/>
                        <a:defRPr/>
                      </a:pPr>
                      <a:r>
                        <a:rPr lang="en-US" sz="1800" b="1" i="0" u="none" strike="noStrike" baseline="0" dirty="0" smtClean="0">
                          <a:solidFill>
                            <a:srgbClr val="000000"/>
                          </a:solidFill>
                          <a:effectLst/>
                          <a:latin typeface="+mn-lt"/>
                        </a:rPr>
                        <a:t> </a:t>
                      </a:r>
                      <a:r>
                        <a:rPr lang="en-US" sz="1800" b="0" i="1" u="none" strike="noStrike" dirty="0" smtClean="0">
                          <a:solidFill>
                            <a:srgbClr val="000000"/>
                          </a:solidFill>
                          <a:effectLst/>
                          <a:latin typeface="+mn-lt"/>
                        </a:rPr>
                        <a:t>Magic, Dream,</a:t>
                      </a:r>
                      <a:r>
                        <a:rPr lang="en-US" sz="1800" b="0" i="1" u="none" strike="noStrike" baseline="0" dirty="0" smtClean="0">
                          <a:solidFill>
                            <a:srgbClr val="000000"/>
                          </a:solidFill>
                          <a:effectLst/>
                          <a:latin typeface="+mn-lt"/>
                        </a:rPr>
                        <a:t> </a:t>
                      </a:r>
                      <a:r>
                        <a:rPr lang="en-US" sz="1800" b="0" i="1" u="none" strike="noStrike" dirty="0" smtClean="0">
                          <a:solidFill>
                            <a:srgbClr val="000000"/>
                          </a:solidFill>
                          <a:effectLst/>
                          <a:latin typeface="+mn-lt"/>
                        </a:rPr>
                        <a:t>C-Spec, </a:t>
                      </a:r>
                      <a:r>
                        <a:rPr lang="en-US" sz="1800" b="0" i="1" u="none" strike="noStrike" dirty="0" err="1" smtClean="0">
                          <a:solidFill>
                            <a:srgbClr val="000000"/>
                          </a:solidFill>
                          <a:effectLst/>
                          <a:latin typeface="+mn-lt"/>
                        </a:rPr>
                        <a:t>Bifrost</a:t>
                      </a:r>
                      <a:r>
                        <a:rPr lang="en-US" sz="1800" b="0" i="1" u="none" strike="noStrike" dirty="0" smtClean="0">
                          <a:solidFill>
                            <a:srgbClr val="000000"/>
                          </a:solidFill>
                          <a:effectLst/>
                          <a:latin typeface="+mn-lt"/>
                        </a:rPr>
                        <a:t>, [Odin]</a:t>
                      </a:r>
                      <a:endParaRPr lang="en-US" sz="1800" b="0" i="0" u="none" strike="noStrike" dirty="0" smtClean="0">
                        <a:solidFill>
                          <a:srgbClr val="000000"/>
                        </a:solidFill>
                        <a:effectLst/>
                        <a:latin typeface="+mn-lt"/>
                      </a:endParaRPr>
                    </a:p>
                  </a:txBody>
                  <a:tcPr marL="12700" marR="12700" marT="12700" marB="0" anchor="ctr"/>
                </a:tc>
              </a:tr>
              <a:tr h="303309">
                <a:tc>
                  <a:txBody>
                    <a:bodyPr/>
                    <a:lstStyle/>
                    <a:p>
                      <a:pPr algn="l" fontAlgn="b">
                        <a:lnSpc>
                          <a:spcPct val="60000"/>
                        </a:lnSpc>
                      </a:pPr>
                      <a:r>
                        <a:rPr lang="en-US" sz="1800" b="0" i="0" u="none" strike="noStrike" dirty="0" smtClean="0">
                          <a:solidFill>
                            <a:srgbClr val="000000"/>
                          </a:solidFill>
                          <a:effectLst/>
                          <a:latin typeface="+mn-lt"/>
                        </a:rPr>
                        <a:t>Infra</a:t>
                      </a:r>
                      <a:r>
                        <a:rPr lang="en-US" sz="1800" b="0" i="0" u="none" strike="noStrike" baseline="0" dirty="0" smtClean="0">
                          <a:solidFill>
                            <a:srgbClr val="000000"/>
                          </a:solidFill>
                          <a:effectLst/>
                          <a:latin typeface="+mn-lt"/>
                        </a:rPr>
                        <a:t>red</a:t>
                      </a:r>
                      <a:r>
                        <a:rPr lang="en-US" sz="1800" b="0" i="0" u="none" strike="noStrike" dirty="0" smtClean="0">
                          <a:solidFill>
                            <a:srgbClr val="000000"/>
                          </a:solidFill>
                          <a:effectLst/>
                          <a:latin typeface="+mn-lt"/>
                        </a:rPr>
                        <a:t> </a:t>
                      </a:r>
                      <a:r>
                        <a:rPr lang="en-US" sz="1800" b="0" i="0" u="none" strike="noStrike" dirty="0">
                          <a:solidFill>
                            <a:srgbClr val="000000"/>
                          </a:solidFill>
                          <a:effectLst/>
                          <a:latin typeface="+mn-lt"/>
                        </a:rPr>
                        <a:t>Furnace</a:t>
                      </a:r>
                    </a:p>
                  </a:txBody>
                  <a:tcPr marL="12700" marR="12700" marT="12700" marB="0" anchor="ctr"/>
                </a:tc>
                <a:tc>
                  <a:txBody>
                    <a:bodyPr/>
                    <a:lstStyle/>
                    <a:p>
                      <a:pPr algn="r" fontAlgn="b">
                        <a:lnSpc>
                          <a:spcPct val="60000"/>
                        </a:lnSpc>
                      </a:pPr>
                      <a:r>
                        <a:rPr lang="en-US" sz="1800" b="0" i="0" u="none" strike="noStrike" dirty="0" smtClean="0">
                          <a:solidFill>
                            <a:srgbClr val="000000"/>
                          </a:solidFill>
                          <a:effectLst/>
                          <a:latin typeface="+mn-lt"/>
                        </a:rPr>
                        <a:t>1 </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60000"/>
                        </a:lnSpc>
                      </a:pPr>
                      <a:r>
                        <a:rPr lang="en-US" sz="1800" b="1" i="0" u="none" strike="noStrike" baseline="0" dirty="0" smtClean="0">
                          <a:solidFill>
                            <a:srgbClr val="000000"/>
                          </a:solidFill>
                          <a:effectLst/>
                          <a:latin typeface="+mn-lt"/>
                        </a:rPr>
                        <a:t> </a:t>
                      </a:r>
                      <a:r>
                        <a:rPr lang="en-US" sz="1800" b="0" i="1" u="none" strike="noStrike" baseline="0" dirty="0" smtClean="0">
                          <a:solidFill>
                            <a:srgbClr val="000000"/>
                          </a:solidFill>
                          <a:effectLst/>
                          <a:latin typeface="+mn-lt"/>
                        </a:rPr>
                        <a:t>C-Spec, Magic, </a:t>
                      </a:r>
                      <a:r>
                        <a:rPr lang="en-US" sz="1800" b="0" i="1" u="none" strike="noStrike" dirty="0" smtClean="0">
                          <a:solidFill>
                            <a:srgbClr val="000000"/>
                          </a:solidFill>
                          <a:effectLst/>
                          <a:latin typeface="+mn-lt"/>
                        </a:rPr>
                        <a:t>Beer, </a:t>
                      </a:r>
                      <a:r>
                        <a:rPr lang="en-US" sz="1800" b="0" i="1" u="none" strike="noStrike" dirty="0" err="1" smtClean="0">
                          <a:solidFill>
                            <a:srgbClr val="000000"/>
                          </a:solidFill>
                          <a:effectLst/>
                          <a:latin typeface="+mn-lt"/>
                        </a:rPr>
                        <a:t>Bifrost</a:t>
                      </a:r>
                      <a:r>
                        <a:rPr lang="en-US" sz="1800" b="0" i="1" u="none" strike="noStrike" dirty="0" smtClean="0">
                          <a:solidFill>
                            <a:srgbClr val="000000"/>
                          </a:solidFill>
                          <a:effectLst/>
                          <a:latin typeface="+mn-lt"/>
                        </a:rPr>
                        <a:t>, Dream,</a:t>
                      </a:r>
                      <a:r>
                        <a:rPr lang="en-US" sz="1800" b="0" i="1" u="none" strike="noStrike" baseline="0" dirty="0" smtClean="0">
                          <a:solidFill>
                            <a:srgbClr val="000000"/>
                          </a:solidFill>
                          <a:effectLst/>
                          <a:latin typeface="+mn-lt"/>
                        </a:rPr>
                        <a:t> [Odin]</a:t>
                      </a:r>
                      <a:endParaRPr lang="en-US" sz="1800" b="0" i="1" u="none" strike="noStrike" dirty="0">
                        <a:solidFill>
                          <a:srgbClr val="000000"/>
                        </a:solidFill>
                        <a:effectLst/>
                        <a:latin typeface="+mn-lt"/>
                      </a:endParaRPr>
                    </a:p>
                  </a:txBody>
                  <a:tcPr marL="12700" marR="12700" marT="12700" marB="0" anchor="ctr"/>
                </a:tc>
              </a:tr>
              <a:tr h="303309">
                <a:tc>
                  <a:txBody>
                    <a:bodyPr/>
                    <a:lstStyle/>
                    <a:p>
                      <a:pPr algn="l" fontAlgn="b">
                        <a:lnSpc>
                          <a:spcPct val="60000"/>
                        </a:lnSpc>
                      </a:pPr>
                      <a:r>
                        <a:rPr lang="en-US" sz="1800" b="0" i="0" u="none" strike="noStrike" dirty="0">
                          <a:solidFill>
                            <a:srgbClr val="000000"/>
                          </a:solidFill>
                          <a:effectLst/>
                          <a:latin typeface="+mn-lt"/>
                        </a:rPr>
                        <a:t>Sorption stick</a:t>
                      </a:r>
                    </a:p>
                  </a:txBody>
                  <a:tcPr marL="12700" marR="12700" marT="12700" marB="0" anchor="ctr"/>
                </a:tc>
                <a:tc>
                  <a:txBody>
                    <a:bodyPr/>
                    <a:lstStyle/>
                    <a:p>
                      <a:pPr algn="r" fontAlgn="b">
                        <a:lnSpc>
                          <a:spcPct val="60000"/>
                        </a:lnSpc>
                      </a:pPr>
                      <a:r>
                        <a:rPr lang="en-US" sz="1800" b="0" i="0" u="none" strike="noStrike" dirty="0" smtClean="0">
                          <a:solidFill>
                            <a:srgbClr val="000000"/>
                          </a:solidFill>
                          <a:effectLst/>
                          <a:latin typeface="+mn-lt"/>
                        </a:rPr>
                        <a:t>1</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60000"/>
                        </a:lnSpc>
                      </a:pPr>
                      <a:r>
                        <a:rPr lang="en-US" sz="1800" b="1" i="0" u="none" strike="noStrike" baseline="0" dirty="0" smtClean="0">
                          <a:solidFill>
                            <a:srgbClr val="000000"/>
                          </a:solidFill>
                          <a:effectLst/>
                          <a:latin typeface="+mn-lt"/>
                        </a:rPr>
                        <a:t> </a:t>
                      </a:r>
                      <a:r>
                        <a:rPr lang="en-US" sz="1800" b="0" i="1" u="none" strike="noStrike" dirty="0" smtClean="0">
                          <a:solidFill>
                            <a:srgbClr val="000000"/>
                          </a:solidFill>
                          <a:effectLst/>
                          <a:latin typeface="+mn-lt"/>
                        </a:rPr>
                        <a:t>Magic, Dream,</a:t>
                      </a:r>
                      <a:r>
                        <a:rPr lang="en-US" sz="1800" b="0" i="1" u="none" strike="noStrike" baseline="0" dirty="0" smtClean="0">
                          <a:solidFill>
                            <a:srgbClr val="000000"/>
                          </a:solidFill>
                          <a:effectLst/>
                          <a:latin typeface="+mn-lt"/>
                        </a:rPr>
                        <a:t> </a:t>
                      </a:r>
                      <a:r>
                        <a:rPr lang="en-US" sz="1800" b="0" i="1" u="none" strike="noStrike" dirty="0" smtClean="0">
                          <a:solidFill>
                            <a:srgbClr val="000000"/>
                          </a:solidFill>
                          <a:effectLst/>
                          <a:latin typeface="+mn-lt"/>
                        </a:rPr>
                        <a:t>C-Spec, </a:t>
                      </a:r>
                      <a:r>
                        <a:rPr lang="en-US" sz="1800" b="0" i="1" u="none" strike="noStrike" dirty="0" err="1" smtClean="0">
                          <a:solidFill>
                            <a:srgbClr val="000000"/>
                          </a:solidFill>
                          <a:effectLst/>
                          <a:latin typeface="+mn-lt"/>
                        </a:rPr>
                        <a:t>Bifrost</a:t>
                      </a:r>
                      <a:endParaRPr lang="en-US" sz="1800" b="0" i="1" u="none" strike="noStrike" dirty="0">
                        <a:solidFill>
                          <a:srgbClr val="000000"/>
                        </a:solidFill>
                        <a:effectLst/>
                        <a:latin typeface="+mn-lt"/>
                      </a:endParaRPr>
                    </a:p>
                  </a:txBody>
                  <a:tcPr marL="12700" marR="12700" marT="12700" marB="0" anchor="ctr"/>
                </a:tc>
              </a:tr>
              <a:tr h="303309">
                <a:tc>
                  <a:txBody>
                    <a:bodyPr/>
                    <a:lstStyle/>
                    <a:p>
                      <a:pPr algn="l" fontAlgn="b">
                        <a:lnSpc>
                          <a:spcPct val="60000"/>
                        </a:lnSpc>
                      </a:pPr>
                      <a:r>
                        <a:rPr lang="en-US" sz="1800" b="0" i="0" u="none" strike="noStrike" dirty="0">
                          <a:solidFill>
                            <a:srgbClr val="000000"/>
                          </a:solidFill>
                          <a:effectLst/>
                          <a:latin typeface="+mn-lt"/>
                        </a:rPr>
                        <a:t>6kV HV supply</a:t>
                      </a:r>
                    </a:p>
                  </a:txBody>
                  <a:tcPr marL="12700" marR="12700" marT="12700" marB="0" anchor="ctr"/>
                </a:tc>
                <a:tc>
                  <a:txBody>
                    <a:bodyPr/>
                    <a:lstStyle/>
                    <a:p>
                      <a:pPr algn="r" fontAlgn="b">
                        <a:lnSpc>
                          <a:spcPct val="60000"/>
                        </a:lnSpc>
                      </a:pPr>
                      <a:r>
                        <a:rPr lang="en-US" sz="1800" b="0" i="0" u="none" strike="noStrike" dirty="0">
                          <a:solidFill>
                            <a:srgbClr val="000000"/>
                          </a:solidFill>
                          <a:effectLst/>
                          <a:latin typeface="+mn-lt"/>
                        </a:rPr>
                        <a:t>2</a:t>
                      </a:r>
                    </a:p>
                  </a:txBody>
                  <a:tcPr marL="12700" marR="12700" marT="12700" marB="0" anchor="ctr"/>
                </a:tc>
                <a:tc>
                  <a:txBody>
                    <a:bodyPr/>
                    <a:lstStyle/>
                    <a:p>
                      <a:pPr algn="l" fontAlgn="b">
                        <a:lnSpc>
                          <a:spcPct val="60000"/>
                        </a:lnSpc>
                      </a:pPr>
                      <a:r>
                        <a:rPr lang="en-US" sz="1800" b="0" i="1" u="none" strike="noStrike" dirty="0" smtClean="0">
                          <a:solidFill>
                            <a:srgbClr val="000000"/>
                          </a:solidFill>
                          <a:effectLst/>
                          <a:latin typeface="+mn-lt"/>
                        </a:rPr>
                        <a:t> Magic, C-Spec, </a:t>
                      </a:r>
                      <a:r>
                        <a:rPr lang="en-US" sz="1800" b="0" i="1" u="none" strike="noStrike" dirty="0" err="1" smtClean="0">
                          <a:solidFill>
                            <a:srgbClr val="000000"/>
                          </a:solidFill>
                          <a:effectLst/>
                          <a:latin typeface="+mn-lt"/>
                        </a:rPr>
                        <a:t>Estia</a:t>
                      </a:r>
                      <a:r>
                        <a:rPr lang="en-US" sz="1800" b="0" i="1" u="none" strike="noStrike" dirty="0" smtClean="0">
                          <a:solidFill>
                            <a:srgbClr val="000000"/>
                          </a:solidFill>
                          <a:effectLst/>
                          <a:latin typeface="+mn-lt"/>
                        </a:rPr>
                        <a:t>, [Odin]</a:t>
                      </a:r>
                      <a:r>
                        <a:rPr lang="en-US" sz="1800" b="0" i="0" u="none" strike="noStrike" dirty="0" smtClean="0">
                          <a:solidFill>
                            <a:srgbClr val="000000"/>
                          </a:solidFill>
                          <a:effectLst/>
                          <a:latin typeface="+mn-lt"/>
                        </a:rPr>
                        <a:t> </a:t>
                      </a:r>
                      <a:endParaRPr lang="en-US" sz="1800" b="1" i="0" u="none" strike="noStrike" dirty="0">
                        <a:solidFill>
                          <a:srgbClr val="000000"/>
                        </a:solidFill>
                        <a:effectLst/>
                        <a:latin typeface="+mn-lt"/>
                      </a:endParaRPr>
                    </a:p>
                  </a:txBody>
                  <a:tcPr marL="12700" marR="12700" marT="12700" marB="0" anchor="ctr"/>
                </a:tc>
              </a:tr>
              <a:tr h="303309">
                <a:tc>
                  <a:txBody>
                    <a:bodyPr/>
                    <a:lstStyle/>
                    <a:p>
                      <a:pPr algn="l" fontAlgn="b">
                        <a:lnSpc>
                          <a:spcPct val="60000"/>
                        </a:lnSpc>
                      </a:pPr>
                      <a:r>
                        <a:rPr lang="en-US" sz="1800" b="0" i="0" u="none" strike="noStrike" dirty="0" err="1" smtClean="0">
                          <a:solidFill>
                            <a:srgbClr val="000000"/>
                          </a:solidFill>
                          <a:effectLst/>
                          <a:latin typeface="+mn-lt"/>
                        </a:rPr>
                        <a:t>Peltier</a:t>
                      </a:r>
                      <a:r>
                        <a:rPr lang="en-US" sz="1800" b="0" i="0" u="none" strike="noStrike" dirty="0" smtClean="0">
                          <a:solidFill>
                            <a:srgbClr val="000000"/>
                          </a:solidFill>
                          <a:effectLst/>
                          <a:latin typeface="+mn-lt"/>
                        </a:rPr>
                        <a:t> </a:t>
                      </a:r>
                      <a:r>
                        <a:rPr lang="en-US" sz="1800" b="0" i="0" u="none" strike="noStrike" dirty="0" err="1" smtClean="0">
                          <a:solidFill>
                            <a:srgbClr val="000000"/>
                          </a:solidFill>
                          <a:effectLst/>
                          <a:latin typeface="+mn-lt"/>
                        </a:rPr>
                        <a:t>subcryostat</a:t>
                      </a:r>
                      <a:r>
                        <a:rPr lang="en-US" sz="1800" b="0" i="0" u="none" strike="noStrike" dirty="0" smtClean="0">
                          <a:solidFill>
                            <a:srgbClr val="000000"/>
                          </a:solidFill>
                          <a:effectLst/>
                          <a:latin typeface="+mn-lt"/>
                        </a:rPr>
                        <a:t>, in-situ AC </a:t>
                      </a:r>
                      <a:r>
                        <a:rPr lang="en-US" sz="1800" b="0" i="0" u="none" strike="noStrike" dirty="0" err="1" smtClean="0">
                          <a:solidFill>
                            <a:srgbClr val="000000"/>
                          </a:solidFill>
                          <a:effectLst/>
                          <a:latin typeface="+mn-lt"/>
                        </a:rPr>
                        <a:t>suscept</a:t>
                      </a:r>
                      <a:r>
                        <a:rPr lang="en-US" sz="1800" b="0" i="0" u="none" strike="noStrike" dirty="0" smtClean="0">
                          <a:solidFill>
                            <a:srgbClr val="000000"/>
                          </a:solidFill>
                          <a:effectLst/>
                          <a:latin typeface="+mn-lt"/>
                        </a:rPr>
                        <a: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0" u="none" strike="noStrike" dirty="0" smtClean="0">
                          <a:solidFill>
                            <a:schemeClr val="tx1"/>
                          </a:solidFill>
                          <a:effectLst/>
                          <a:latin typeface="+mn-lt"/>
                        </a:rPr>
                        <a:t>1</a:t>
                      </a:r>
                      <a:endParaRPr lang="en-US" sz="1800" b="0" i="0" u="none" strike="noStrike" dirty="0">
                        <a:solidFill>
                          <a:schemeClr val="tx1"/>
                        </a:solidFill>
                        <a:effectLst/>
                        <a:latin typeface="+mn-lt"/>
                      </a:endParaRPr>
                    </a:p>
                  </a:txBody>
                  <a:tcPr marL="12700" marR="12700" marT="12700" marB="0" anchor="ctr"/>
                </a:tc>
                <a:tc>
                  <a:txBody>
                    <a:bodyPr/>
                    <a:lstStyle/>
                    <a:p>
                      <a:pPr algn="l" fontAlgn="b">
                        <a:lnSpc>
                          <a:spcPct val="60000"/>
                        </a:lnSpc>
                      </a:pPr>
                      <a:r>
                        <a:rPr lang="en-US" sz="1800" b="1" i="0" u="none" strike="noStrike" baseline="0" dirty="0" smtClean="0">
                          <a:solidFill>
                            <a:srgbClr val="000000"/>
                          </a:solidFill>
                          <a:effectLst/>
                          <a:latin typeface="+mn-lt"/>
                        </a:rPr>
                        <a:t> </a:t>
                      </a:r>
                      <a:r>
                        <a:rPr lang="en-US" sz="1800" b="0" i="0" u="none" strike="noStrike" baseline="0" dirty="0" smtClean="0">
                          <a:solidFill>
                            <a:srgbClr val="000000"/>
                          </a:solidFill>
                          <a:effectLst/>
                          <a:latin typeface="+mn-lt"/>
                        </a:rPr>
                        <a:t>additional in-situ possibility</a:t>
                      </a:r>
                      <a:endParaRPr lang="en-US" sz="1800" b="0" i="0" u="none" strike="noStrike" dirty="0">
                        <a:solidFill>
                          <a:srgbClr val="000000"/>
                        </a:solidFill>
                        <a:effectLst/>
                        <a:latin typeface="+mn-lt"/>
                      </a:endParaRPr>
                    </a:p>
                  </a:txBody>
                  <a:tcPr marL="12700" marR="12700" marT="12700" marB="0" anchor="ctr"/>
                </a:tc>
              </a:tr>
            </a:tbl>
          </a:graphicData>
        </a:graphic>
      </p:graphicFrame>
    </p:spTree>
    <p:extLst>
      <p:ext uri="{BB962C8B-B14F-4D97-AF65-F5344CB8AC3E}">
        <p14:creationId xmlns:p14="http://schemas.microsoft.com/office/powerpoint/2010/main" val="15991500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969" y="153507"/>
            <a:ext cx="7139136" cy="1143000"/>
          </a:xfrm>
        </p:spPr>
        <p:txBody>
          <a:bodyPr/>
          <a:lstStyle/>
          <a:p>
            <a:r>
              <a:rPr lang="en-US" dirty="0" smtClean="0"/>
              <a:t>Temperature and Fields – </a:t>
            </a:r>
            <a:br>
              <a:rPr lang="en-US" dirty="0" smtClean="0"/>
            </a:br>
            <a:r>
              <a:rPr lang="en-US" dirty="0" smtClean="0"/>
              <a:t>suite for 8 by 2023 incl. infrastructure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43</a:t>
            </a:fld>
            <a:endParaRPr lang="sv-SE" dirty="0">
              <a:solidFill>
                <a:prstClr val="black">
                  <a:tint val="75000"/>
                </a:prstClr>
              </a:solidFill>
              <a:latin typeface="Calibri"/>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 y="-23494"/>
            <a:ext cx="1085713" cy="1467095"/>
          </a:xfrm>
          <a:prstGeom prst="rect">
            <a:avLst/>
          </a:prstGeom>
          <a:noFill/>
          <a:ln>
            <a:noFill/>
          </a:ln>
        </p:spPr>
      </p:pic>
      <p:graphicFrame>
        <p:nvGraphicFramePr>
          <p:cNvPr id="7" name="Content Placeholder 4"/>
          <p:cNvGraphicFramePr>
            <a:graphicFrameLocks/>
          </p:cNvGraphicFramePr>
          <p:nvPr>
            <p:extLst>
              <p:ext uri="{D42A27DB-BD31-4B8C-83A1-F6EECF244321}">
                <p14:modId xmlns:p14="http://schemas.microsoft.com/office/powerpoint/2010/main" val="2588169836"/>
              </p:ext>
            </p:extLst>
          </p:nvPr>
        </p:nvGraphicFramePr>
        <p:xfrm>
          <a:off x="0" y="1443600"/>
          <a:ext cx="8137828" cy="4698995"/>
        </p:xfrm>
        <a:graphic>
          <a:graphicData uri="http://schemas.openxmlformats.org/drawingml/2006/table">
            <a:tbl>
              <a:tblPr firstRow="1" bandRow="1">
                <a:tableStyleId>{5C22544A-7EE6-4342-B048-85BDC9FD1C3A}</a:tableStyleId>
              </a:tblPr>
              <a:tblGrid>
                <a:gridCol w="3708777"/>
                <a:gridCol w="246410"/>
                <a:gridCol w="916137"/>
                <a:gridCol w="777138"/>
                <a:gridCol w="707637"/>
                <a:gridCol w="1781729"/>
              </a:tblGrid>
              <a:tr h="545875">
                <a:tc>
                  <a:txBody>
                    <a:bodyPr/>
                    <a:lstStyle/>
                    <a:p>
                      <a:pPr algn="l" fontAlgn="b">
                        <a:lnSpc>
                          <a:spcPct val="80000"/>
                        </a:lnSpc>
                      </a:pPr>
                      <a:r>
                        <a:rPr lang="sk-SK" sz="1800" b="0" i="0" u="none" strike="noStrike" dirty="0">
                          <a:solidFill>
                            <a:srgbClr val="000000"/>
                          </a:solidFill>
                          <a:effectLst/>
                          <a:latin typeface="Calibri"/>
                        </a:rPr>
                        <a:t> </a:t>
                      </a:r>
                    </a:p>
                  </a:txBody>
                  <a:tcPr marL="12700" marR="12700" marT="12700" marB="0" anchor="ctr"/>
                </a:tc>
                <a:tc>
                  <a:txBody>
                    <a:bodyPr/>
                    <a:lstStyle/>
                    <a:p>
                      <a:pPr>
                        <a:lnSpc>
                          <a:spcPct val="80000"/>
                        </a:lnSpc>
                      </a:pPr>
                      <a:r>
                        <a:rPr lang="en-US" sz="1800" dirty="0" smtClean="0">
                          <a:latin typeface="Calibri"/>
                          <a:cs typeface="Calibri"/>
                        </a:rPr>
                        <a:t>#</a:t>
                      </a:r>
                      <a:endParaRPr lang="en-US" sz="1800" dirty="0">
                        <a:latin typeface="Calibri"/>
                        <a:cs typeface="Calibri"/>
                      </a:endParaRPr>
                    </a:p>
                  </a:txBody>
                  <a:tcPr anchor="ctr"/>
                </a:tc>
                <a:tc>
                  <a:txBody>
                    <a:bodyPr/>
                    <a:lstStyle/>
                    <a:p>
                      <a:pPr>
                        <a:lnSpc>
                          <a:spcPct val="80000"/>
                        </a:lnSpc>
                      </a:pPr>
                      <a:r>
                        <a:rPr lang="en-US" sz="1800" baseline="0" dirty="0" smtClean="0">
                          <a:latin typeface="Calibri"/>
                          <a:cs typeface="Calibri"/>
                        </a:rPr>
                        <a:t>Cost k€</a:t>
                      </a:r>
                      <a:endParaRPr lang="en-US" sz="1800" dirty="0">
                        <a:solidFill>
                          <a:srgbClr val="FFFF00"/>
                        </a:solidFill>
                        <a:latin typeface="Calibri"/>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Ready</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Start</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In-kind partner</a:t>
                      </a:r>
                      <a:endParaRPr lang="en-US" sz="1800" dirty="0" smtClean="0">
                        <a:solidFill>
                          <a:srgbClr val="FFFF00"/>
                        </a:solidFill>
                        <a:latin typeface="+mn-lt"/>
                        <a:cs typeface="Calibri"/>
                      </a:endParaRPr>
                    </a:p>
                  </a:txBody>
                  <a:tcPr anchor="ctr"/>
                </a:tc>
              </a:tr>
              <a:tr h="303309">
                <a:tc>
                  <a:txBody>
                    <a:bodyPr/>
                    <a:lstStyle/>
                    <a:p>
                      <a:pPr algn="l" fontAlgn="b">
                        <a:lnSpc>
                          <a:spcPct val="60000"/>
                        </a:lnSpc>
                      </a:pPr>
                      <a:r>
                        <a:rPr lang="en-US" sz="1800" b="0" i="0" u="none" strike="noStrike" dirty="0" smtClean="0">
                          <a:solidFill>
                            <a:srgbClr val="000000"/>
                          </a:solidFill>
                          <a:effectLst/>
                          <a:latin typeface="+mn-lt"/>
                        </a:rPr>
                        <a:t>Vertical </a:t>
                      </a:r>
                      <a:r>
                        <a:rPr lang="en-US" sz="1800" b="0" i="0" u="none" strike="noStrike" dirty="0" err="1" smtClean="0">
                          <a:solidFill>
                            <a:srgbClr val="000000"/>
                          </a:solidFill>
                          <a:effectLst/>
                          <a:latin typeface="+mn-lt"/>
                        </a:rPr>
                        <a:t>cryomagnet</a:t>
                      </a:r>
                      <a:r>
                        <a:rPr lang="en-US" sz="1800" b="0" i="0" u="none" strike="noStrike" dirty="0" smtClean="0">
                          <a:solidFill>
                            <a:srgbClr val="000000"/>
                          </a:solidFill>
                          <a:effectLst/>
                          <a:latin typeface="+mn-lt"/>
                        </a:rPr>
                        <a:t> </a:t>
                      </a:r>
                      <a:r>
                        <a:rPr lang="en-US" sz="1800" b="0" i="0" u="none" strike="noStrike" dirty="0" smtClean="0">
                          <a:solidFill>
                            <a:schemeClr val="tx1"/>
                          </a:solidFill>
                          <a:effectLst/>
                          <a:latin typeface="+mn-lt"/>
                        </a:rPr>
                        <a:t>10T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1" i="0" u="none" strike="noStrike" dirty="0" smtClean="0">
                          <a:solidFill>
                            <a:srgbClr val="000000"/>
                          </a:solidFill>
                          <a:effectLst/>
                          <a:latin typeface="+mn-lt"/>
                        </a:rPr>
                        <a:t>1</a:t>
                      </a:r>
                      <a:endParaRPr lang="en-US" sz="1800" b="1" i="0" u="none" strike="noStrike" dirty="0">
                        <a:solidFill>
                          <a:srgbClr val="000000"/>
                        </a:solidFill>
                        <a:effectLst/>
                        <a:latin typeface="+mn-lt"/>
                      </a:endParaRPr>
                    </a:p>
                  </a:txBody>
                  <a:tcPr marL="12700" marR="12700" marT="12700" marB="0" anchor="ctr"/>
                </a:tc>
                <a:tc>
                  <a:txBody>
                    <a:bodyPr/>
                    <a:lstStyle/>
                    <a:p>
                      <a:pPr algn="r">
                        <a:lnSpc>
                          <a:spcPct val="80000"/>
                        </a:lnSpc>
                      </a:pPr>
                      <a:r>
                        <a:rPr lang="en-US" b="0" i="0" dirty="0" smtClean="0"/>
                        <a:t>1000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20 Q4</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17 Q4</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‘agreed’ (FR)</a:t>
                      </a:r>
                      <a:endParaRPr lang="en-US" sz="1800" b="0" i="0" u="none" strike="noStrike" dirty="0">
                        <a:solidFill>
                          <a:srgbClr val="000000"/>
                        </a:solidFill>
                        <a:effectLst/>
                        <a:latin typeface="+mn-lt"/>
                      </a:endParaRPr>
                    </a:p>
                  </a:txBody>
                  <a:tcPr marL="12700" marR="12700" marT="12700" marB="0" anchor="ctr"/>
                </a:tc>
              </a:tr>
              <a:tr h="303309">
                <a:tc>
                  <a:txBody>
                    <a:bodyPr/>
                    <a:lstStyle/>
                    <a:p>
                      <a:pPr algn="l" fontAlgn="b">
                        <a:lnSpc>
                          <a:spcPct val="60000"/>
                        </a:lnSpc>
                      </a:pPr>
                      <a:r>
                        <a:rPr lang="en-US" sz="1800" b="0" i="0" u="none" strike="noStrike" dirty="0">
                          <a:solidFill>
                            <a:srgbClr val="000000"/>
                          </a:solidFill>
                          <a:effectLst/>
                          <a:latin typeface="+mn-lt"/>
                        </a:rPr>
                        <a:t>Vertical </a:t>
                      </a:r>
                      <a:r>
                        <a:rPr lang="en-US" sz="1800" b="0" i="0" u="none" strike="noStrike" dirty="0" err="1" smtClean="0">
                          <a:solidFill>
                            <a:srgbClr val="000000"/>
                          </a:solidFill>
                          <a:effectLst/>
                          <a:latin typeface="+mn-lt"/>
                        </a:rPr>
                        <a:t>cryomagnet</a:t>
                      </a:r>
                      <a:r>
                        <a:rPr lang="en-US" sz="1800" b="0" i="0" u="none" strike="noStrike" dirty="0" smtClean="0">
                          <a:solidFill>
                            <a:srgbClr val="000000"/>
                          </a:solidFill>
                          <a:effectLst/>
                          <a:latin typeface="+mn-lt"/>
                        </a:rPr>
                        <a:t> </a:t>
                      </a:r>
                      <a:r>
                        <a:rPr lang="en-US" sz="1800" b="0" i="1" u="none" strike="noStrike" baseline="0" dirty="0" smtClean="0">
                          <a:solidFill>
                            <a:schemeClr val="tx1"/>
                          </a:solidFill>
                          <a:effectLst/>
                          <a:latin typeface="+mn-lt"/>
                        </a:rPr>
                        <a:t>15T (HZB)</a:t>
                      </a:r>
                      <a:endParaRPr lang="en-US" sz="1800" b="0" i="1" u="none" strike="noStrike" dirty="0">
                        <a:solidFill>
                          <a:schemeClr val="tx1"/>
                        </a:solidFill>
                        <a:effectLst/>
                        <a:latin typeface="+mn-lt"/>
                      </a:endParaRPr>
                    </a:p>
                  </a:txBody>
                  <a:tcPr marL="12700" marR="12700" marT="12700" marB="0" anchor="ctr"/>
                </a:tc>
                <a:tc>
                  <a:txBody>
                    <a:bodyPr/>
                    <a:lstStyle/>
                    <a:p>
                      <a:pPr algn="r" fontAlgn="b">
                        <a:lnSpc>
                          <a:spcPct val="60000"/>
                        </a:lnSpc>
                      </a:pPr>
                      <a:r>
                        <a:rPr lang="en-US" sz="1800" b="1" i="0" u="none" strike="noStrike" dirty="0" smtClean="0">
                          <a:solidFill>
                            <a:srgbClr val="000000"/>
                          </a:solidFill>
                          <a:effectLst/>
                          <a:latin typeface="+mn-lt"/>
                        </a:rPr>
                        <a:t>1</a:t>
                      </a:r>
                      <a:endParaRPr lang="en-US" sz="1800" b="1" i="0" u="none" strike="noStrike" dirty="0">
                        <a:solidFill>
                          <a:srgbClr val="000000"/>
                        </a:solidFill>
                        <a:effectLst/>
                        <a:latin typeface="+mn-lt"/>
                      </a:endParaRPr>
                    </a:p>
                  </a:txBody>
                  <a:tcPr marL="12700" marR="12700" marT="12700" marB="0" anchor="ctr"/>
                </a:tc>
                <a:tc>
                  <a:txBody>
                    <a:bodyPr/>
                    <a:lstStyle/>
                    <a:p>
                      <a:pPr algn="r">
                        <a:lnSpc>
                          <a:spcPct val="80000"/>
                        </a:lnSpc>
                      </a:pPr>
                      <a:r>
                        <a:rPr lang="en-US" b="0" i="0" dirty="0" smtClean="0"/>
                        <a:t>(1000)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a:t>
                      </a:r>
                      <a:r>
                        <a:rPr lang="en-US" sz="1800" b="0" i="0" u="none" strike="noStrike" baseline="0" dirty="0" smtClean="0">
                          <a:solidFill>
                            <a:srgbClr val="000000"/>
                          </a:solidFill>
                          <a:effectLst/>
                          <a:latin typeface="+mn-lt"/>
                        </a:rPr>
                        <a:t> </a:t>
                      </a:r>
                      <a:r>
                        <a:rPr lang="en-US" sz="1800" b="0" i="0" u="none" strike="noStrike" dirty="0" smtClean="0">
                          <a:solidFill>
                            <a:srgbClr val="000000"/>
                          </a:solidFill>
                          <a:effectLst/>
                          <a:latin typeface="+mn-lt"/>
                        </a:rPr>
                        <a:t>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17 Q4</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re-used</a:t>
                      </a:r>
                      <a:r>
                        <a:rPr lang="en-US" sz="1800" b="0" i="0" u="none" strike="noStrike" baseline="0" dirty="0" smtClean="0">
                          <a:solidFill>
                            <a:srgbClr val="000000"/>
                          </a:solidFill>
                          <a:effectLst/>
                          <a:latin typeface="+mn-lt"/>
                        </a:rPr>
                        <a:t> (</a:t>
                      </a:r>
                      <a:r>
                        <a:rPr lang="en-US" sz="1800" b="0" i="0" u="none" strike="noStrike" dirty="0" smtClean="0">
                          <a:solidFill>
                            <a:srgbClr val="000000"/>
                          </a:solidFill>
                          <a:effectLst/>
                          <a:latin typeface="+mn-lt"/>
                        </a:rPr>
                        <a:t>DE)</a:t>
                      </a:r>
                      <a:endParaRPr lang="en-US" sz="1800" b="0" i="0" u="none" strike="noStrike" dirty="0">
                        <a:solidFill>
                          <a:srgbClr val="000000"/>
                        </a:solidFill>
                        <a:effectLst/>
                        <a:latin typeface="+mn-lt"/>
                      </a:endParaRPr>
                    </a:p>
                  </a:txBody>
                  <a:tcPr marL="12700" marR="12700" marT="12700" marB="0" anchor="ctr"/>
                </a:tc>
              </a:tr>
              <a:tr h="303309">
                <a:tc>
                  <a:txBody>
                    <a:bodyPr/>
                    <a:lstStyle/>
                    <a:p>
                      <a:pPr algn="l" fontAlgn="b">
                        <a:lnSpc>
                          <a:spcPct val="60000"/>
                        </a:lnSpc>
                      </a:pPr>
                      <a:r>
                        <a:rPr lang="en-US" sz="1800" b="0" i="0" u="none" strike="noStrike" dirty="0" smtClean="0">
                          <a:solidFill>
                            <a:srgbClr val="000000"/>
                          </a:solidFill>
                          <a:effectLst/>
                          <a:latin typeface="+mn-lt"/>
                        </a:rPr>
                        <a:t>Warm bore </a:t>
                      </a:r>
                      <a:r>
                        <a:rPr lang="en-US" sz="1800" b="0" i="0" u="none" strike="noStrike" baseline="0" dirty="0" err="1" smtClean="0">
                          <a:solidFill>
                            <a:srgbClr val="000000"/>
                          </a:solidFill>
                          <a:effectLst/>
                          <a:latin typeface="+mn-lt"/>
                        </a:rPr>
                        <a:t>cryo</a:t>
                      </a:r>
                      <a:r>
                        <a:rPr lang="en-US" sz="1800" b="0" i="0" u="none" strike="noStrike" dirty="0" err="1" smtClean="0">
                          <a:solidFill>
                            <a:srgbClr val="000000"/>
                          </a:solidFill>
                          <a:effectLst/>
                          <a:latin typeface="+mn-lt"/>
                        </a:rPr>
                        <a:t>magnet</a:t>
                      </a:r>
                      <a:r>
                        <a:rPr lang="en-US" sz="1800" b="0" i="0" u="none" strike="noStrike" dirty="0" smtClean="0">
                          <a:solidFill>
                            <a:srgbClr val="000000"/>
                          </a:solidFill>
                          <a:effectLst/>
                          <a:latin typeface="+mn-lt"/>
                        </a:rPr>
                        <a:t> 2x 2.5T, 1x 5T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1" i="0" u="none" strike="noStrike" dirty="0" smtClean="0">
                          <a:solidFill>
                            <a:srgbClr val="000000"/>
                          </a:solidFill>
                          <a:effectLst/>
                          <a:latin typeface="+mn-lt"/>
                        </a:rPr>
                        <a:t>3</a:t>
                      </a:r>
                      <a:endParaRPr lang="en-US" sz="1800" b="1" i="0" u="none" strike="noStrike" dirty="0">
                        <a:solidFill>
                          <a:srgbClr val="000000"/>
                        </a:solidFill>
                        <a:effectLst/>
                        <a:latin typeface="+mn-lt"/>
                      </a:endParaRPr>
                    </a:p>
                  </a:txBody>
                  <a:tcPr marL="12700" marR="12700" marT="12700" marB="0" anchor="ctr"/>
                </a:tc>
                <a:tc>
                  <a:txBody>
                    <a:bodyPr/>
                    <a:lstStyle/>
                    <a:p>
                      <a:pPr algn="r">
                        <a:lnSpc>
                          <a:spcPct val="80000"/>
                        </a:lnSpc>
                      </a:pPr>
                      <a:r>
                        <a:rPr lang="en-US" b="0" i="0" dirty="0" smtClean="0"/>
                        <a:t>1000</a:t>
                      </a:r>
                      <a:endParaRPr lang="en-US" b="0" i="0" dirty="0"/>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22 Q1</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Q1</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not identified</a:t>
                      </a:r>
                    </a:p>
                  </a:txBody>
                  <a:tcPr marL="12700" marR="12700" marT="12700" marB="0" anchor="ctr"/>
                </a:tc>
              </a:tr>
              <a:tr h="303309">
                <a:tc>
                  <a:txBody>
                    <a:bodyPr/>
                    <a:lstStyle/>
                    <a:p>
                      <a:pPr algn="l" fontAlgn="b">
                        <a:lnSpc>
                          <a:spcPct val="60000"/>
                        </a:lnSpc>
                      </a:pPr>
                      <a:r>
                        <a:rPr lang="en-US" sz="1800" b="0" i="0" u="none" strike="noStrike" dirty="0" smtClean="0">
                          <a:solidFill>
                            <a:srgbClr val="000000"/>
                          </a:solidFill>
                          <a:effectLst/>
                          <a:latin typeface="+mn-lt"/>
                        </a:rPr>
                        <a:t>Horizontal</a:t>
                      </a:r>
                      <a:r>
                        <a:rPr lang="en-US" sz="1800" b="0" i="0" u="none" strike="noStrike" baseline="0" dirty="0" smtClean="0">
                          <a:solidFill>
                            <a:srgbClr val="000000"/>
                          </a:solidFill>
                          <a:effectLst/>
                          <a:latin typeface="+mn-lt"/>
                        </a:rPr>
                        <a:t> </a:t>
                      </a:r>
                      <a:r>
                        <a:rPr lang="en-US" sz="1800" b="0" i="0" u="none" strike="noStrike" baseline="0" dirty="0" err="1" smtClean="0">
                          <a:solidFill>
                            <a:srgbClr val="000000"/>
                          </a:solidFill>
                          <a:effectLst/>
                          <a:latin typeface="+mn-lt"/>
                        </a:rPr>
                        <a:t>cryomagnet</a:t>
                      </a:r>
                      <a:r>
                        <a:rPr lang="en-US" sz="1800" b="0" i="0" u="none" strike="noStrike" baseline="0" dirty="0" smtClean="0">
                          <a:solidFill>
                            <a:srgbClr val="000000"/>
                          </a:solidFill>
                          <a:effectLst/>
                          <a:latin typeface="+mn-lt"/>
                        </a:rPr>
                        <a:t> 11T</a:t>
                      </a:r>
                      <a:endParaRPr lang="en-US" sz="1800" b="0" i="0" u="none" strike="noStrike" dirty="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60000"/>
                        </a:lnSpc>
                        <a:spcBef>
                          <a:spcPts val="0"/>
                        </a:spcBef>
                        <a:spcAft>
                          <a:spcPts val="0"/>
                        </a:spcAft>
                        <a:buClrTx/>
                        <a:buSzTx/>
                        <a:buFontTx/>
                        <a:buNone/>
                        <a:tabLst/>
                        <a:defRPr/>
                      </a:pPr>
                      <a:r>
                        <a:rPr lang="en-US" sz="1800" b="1" i="0" u="none" strike="noStrike" dirty="0" smtClean="0">
                          <a:solidFill>
                            <a:srgbClr val="000000"/>
                          </a:solidFill>
                          <a:effectLst/>
                          <a:latin typeface="+mn-lt"/>
                        </a:rPr>
                        <a:t>1</a:t>
                      </a:r>
                    </a:p>
                  </a:txBody>
                  <a:tcPr marL="12700" marR="12700" marT="12700" marB="0" anchor="ctr"/>
                </a:tc>
                <a:tc>
                  <a:txBody>
                    <a:bodyPr/>
                    <a:lstStyle/>
                    <a:p>
                      <a:pPr algn="r">
                        <a:lnSpc>
                          <a:spcPct val="80000"/>
                        </a:lnSpc>
                      </a:pPr>
                      <a:r>
                        <a:rPr lang="en-US" b="0" i="0" dirty="0" smtClean="0"/>
                        <a:t>500</a:t>
                      </a:r>
                      <a:endParaRPr lang="en-US" b="0" i="0" dirty="0"/>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22 Q1</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Q1</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not identified</a:t>
                      </a:r>
                    </a:p>
                  </a:txBody>
                  <a:tcPr marL="12700" marR="12700" marT="12700" marB="0" anchor="ctr"/>
                </a:tc>
              </a:tr>
              <a:tr h="351891">
                <a:tc>
                  <a:txBody>
                    <a:bodyPr/>
                    <a:lstStyle/>
                    <a:p>
                      <a:pPr algn="l" fontAlgn="b">
                        <a:lnSpc>
                          <a:spcPct val="60000"/>
                        </a:lnSpc>
                      </a:pPr>
                      <a:r>
                        <a:rPr lang="en-US" sz="1800" b="0" i="0" u="none" strike="noStrike" baseline="0" dirty="0" smtClean="0">
                          <a:solidFill>
                            <a:srgbClr val="000000"/>
                          </a:solidFill>
                          <a:effectLst/>
                          <a:latin typeface="+mn-lt"/>
                        </a:rPr>
                        <a:t>Cryostat </a:t>
                      </a:r>
                      <a:r>
                        <a:rPr lang="en-US" sz="1800" b="0" i="0" u="none" strike="noStrike" baseline="0" dirty="0" err="1" smtClean="0">
                          <a:solidFill>
                            <a:srgbClr val="000000"/>
                          </a:solidFill>
                          <a:effectLst/>
                          <a:latin typeface="+mn-lt"/>
                        </a:rPr>
                        <a:t>incl</a:t>
                      </a:r>
                      <a:r>
                        <a:rPr lang="en-US" sz="1800" b="0" i="0" u="none" strike="noStrike" baseline="0" dirty="0" smtClean="0">
                          <a:solidFill>
                            <a:srgbClr val="000000"/>
                          </a:solidFill>
                          <a:effectLst/>
                          <a:latin typeface="+mn-lt"/>
                        </a:rPr>
                        <a:t> PTR, </a:t>
                      </a:r>
                      <a:r>
                        <a:rPr lang="en-US" sz="1800" b="0" i="1" u="none" strike="noStrike" dirty="0" smtClean="0">
                          <a:solidFill>
                            <a:srgbClr val="000000"/>
                          </a:solidFill>
                          <a:effectLst/>
                          <a:latin typeface="+mn-lt"/>
                        </a:rPr>
                        <a:t>wet,</a:t>
                      </a:r>
                      <a:r>
                        <a:rPr lang="en-US" sz="1800" b="0" i="1" u="none" strike="noStrike" baseline="0" dirty="0" smtClean="0">
                          <a:solidFill>
                            <a:srgbClr val="000000"/>
                          </a:solidFill>
                          <a:effectLst/>
                          <a:latin typeface="+mn-lt"/>
                        </a:rPr>
                        <a:t> </a:t>
                      </a:r>
                      <a:r>
                        <a:rPr lang="en-US" sz="1800" b="0" i="0" u="none" strike="noStrike" baseline="0" dirty="0" smtClean="0">
                          <a:solidFill>
                            <a:srgbClr val="000000"/>
                          </a:solidFill>
                          <a:effectLst/>
                          <a:latin typeface="+mn-lt"/>
                        </a:rPr>
                        <a:t>flow, </a:t>
                      </a:r>
                      <a:r>
                        <a:rPr lang="en-US" sz="1800" b="0" i="0" u="none" strike="noStrike" baseline="0" dirty="0" err="1" smtClean="0">
                          <a:solidFill>
                            <a:srgbClr val="000000"/>
                          </a:solidFill>
                          <a:effectLst/>
                          <a:latin typeface="+mn-lt"/>
                        </a:rPr>
                        <a:t>cryostream</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is-IS" sz="1800" b="1" i="0" u="none" strike="noStrike" dirty="0" smtClean="0">
                          <a:solidFill>
                            <a:srgbClr val="000000"/>
                          </a:solidFill>
                          <a:effectLst/>
                          <a:latin typeface="+mn-lt"/>
                        </a:rPr>
                        <a:t>4</a:t>
                      </a:r>
                      <a:endParaRPr lang="is-IS" sz="1800" b="1" i="0" u="none" strike="noStrike" dirty="0">
                        <a:solidFill>
                          <a:srgbClr val="000000"/>
                        </a:solidFill>
                        <a:effectLst/>
                        <a:latin typeface="+mn-lt"/>
                      </a:endParaRPr>
                    </a:p>
                  </a:txBody>
                  <a:tcPr marL="12700" marR="12700" marT="12700" marB="0" anchor="ctr"/>
                </a:tc>
                <a:tc>
                  <a:txBody>
                    <a:bodyPr/>
                    <a:lstStyle/>
                    <a:p>
                      <a:pPr algn="r">
                        <a:lnSpc>
                          <a:spcPct val="80000"/>
                        </a:lnSpc>
                      </a:pPr>
                      <a:r>
                        <a:rPr lang="en-US" b="0" i="0" dirty="0" smtClean="0"/>
                        <a:t>350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19 Q2</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not identified</a:t>
                      </a:r>
                      <a:endParaRPr lang="en-US" sz="1800" b="0" i="0" u="none" strike="noStrike" dirty="0">
                        <a:solidFill>
                          <a:srgbClr val="000000"/>
                        </a:solidFill>
                        <a:effectLst/>
                        <a:latin typeface="+mn-lt"/>
                      </a:endParaRPr>
                    </a:p>
                  </a:txBody>
                  <a:tcPr marL="12700" marR="12700" marT="12700" marB="0" anchor="ctr"/>
                </a:tc>
              </a:tr>
              <a:tr h="464830">
                <a:tc>
                  <a:txBody>
                    <a:bodyPr/>
                    <a:lstStyle/>
                    <a:p>
                      <a:pPr algn="l" fontAlgn="b">
                        <a:lnSpc>
                          <a:spcPct val="60000"/>
                        </a:lnSpc>
                      </a:pPr>
                      <a:r>
                        <a:rPr lang="en-US" sz="1800" b="0" i="0" u="none" strike="noStrike" dirty="0" err="1" smtClean="0">
                          <a:solidFill>
                            <a:srgbClr val="000000"/>
                          </a:solidFill>
                          <a:effectLst/>
                          <a:latin typeface="+mn-lt"/>
                        </a:rPr>
                        <a:t>CryoFurnace</a:t>
                      </a:r>
                      <a:r>
                        <a:rPr lang="en-US" sz="1800" b="0" i="0" u="none" strike="noStrike" dirty="0" smtClean="0">
                          <a:solidFill>
                            <a:srgbClr val="000000"/>
                          </a:solidFill>
                          <a:effectLst/>
                          <a:latin typeface="+mn-lt"/>
                        </a:rPr>
                        <a:t> (4K – 500K) incl. changer</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1" i="0" u="none" strike="noStrike" dirty="0" smtClean="0">
                          <a:solidFill>
                            <a:srgbClr val="000000"/>
                          </a:solidFill>
                          <a:effectLst/>
                          <a:latin typeface="+mn-lt"/>
                        </a:rPr>
                        <a:t>3</a:t>
                      </a:r>
                      <a:endParaRPr lang="en-US" sz="1800" b="1" i="0" u="none" strike="noStrike" dirty="0">
                        <a:solidFill>
                          <a:srgbClr val="000000"/>
                        </a:solidFill>
                        <a:effectLst/>
                        <a:latin typeface="+mn-lt"/>
                      </a:endParaRPr>
                    </a:p>
                  </a:txBody>
                  <a:tcPr marL="12700" marR="12700" marT="12700" marB="0" anchor="ctr"/>
                </a:tc>
                <a:tc>
                  <a:txBody>
                    <a:bodyPr/>
                    <a:lstStyle/>
                    <a:p>
                      <a:pPr algn="r">
                        <a:lnSpc>
                          <a:spcPct val="80000"/>
                        </a:lnSpc>
                      </a:pPr>
                      <a:r>
                        <a:rPr lang="en-US" b="0" i="0" dirty="0" smtClean="0"/>
                        <a:t>500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18 Q4</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MAGIC, DREAM,</a:t>
                      </a:r>
                      <a:r>
                        <a:rPr lang="en-US" sz="1800" b="0" i="0" u="none" strike="noStrike" baseline="0" dirty="0" smtClean="0">
                          <a:solidFill>
                            <a:srgbClr val="000000"/>
                          </a:solidFill>
                          <a:effectLst/>
                          <a:latin typeface="+mn-lt"/>
                        </a:rPr>
                        <a:t> CSPEC</a:t>
                      </a:r>
                      <a:endParaRPr lang="en-US" sz="1800" b="0" i="0" u="none" strike="noStrike" dirty="0">
                        <a:solidFill>
                          <a:srgbClr val="000000"/>
                        </a:solidFill>
                        <a:effectLst/>
                        <a:latin typeface="+mn-lt"/>
                      </a:endParaRPr>
                    </a:p>
                  </a:txBody>
                  <a:tcPr marL="12700" marR="12700" marT="12700" marB="0" anchor="ctr"/>
                </a:tc>
              </a:tr>
              <a:tr h="303309">
                <a:tc>
                  <a:txBody>
                    <a:bodyPr/>
                    <a:lstStyle/>
                    <a:p>
                      <a:pPr algn="l" fontAlgn="b">
                        <a:lnSpc>
                          <a:spcPct val="60000"/>
                        </a:lnSpc>
                      </a:pPr>
                      <a:r>
                        <a:rPr lang="en-US" sz="1800" b="0" i="0" u="none" strike="noStrike" dirty="0" smtClean="0">
                          <a:solidFill>
                            <a:srgbClr val="000000"/>
                          </a:solidFill>
                          <a:effectLst/>
                          <a:latin typeface="+mn-lt"/>
                        </a:rPr>
                        <a:t>Dilution </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1" i="0" u="none" strike="noStrike" dirty="0" smtClean="0">
                          <a:solidFill>
                            <a:srgbClr val="000000"/>
                          </a:solidFill>
                          <a:effectLst/>
                          <a:latin typeface="+mn-lt"/>
                        </a:rPr>
                        <a:t>2</a:t>
                      </a:r>
                      <a:endParaRPr lang="en-US" sz="1800" b="1" i="0" u="none" strike="noStrike" dirty="0">
                        <a:solidFill>
                          <a:srgbClr val="000000"/>
                        </a:solidFill>
                        <a:effectLst/>
                        <a:latin typeface="+mn-lt"/>
                      </a:endParaRPr>
                    </a:p>
                  </a:txBody>
                  <a:tcPr marL="12700" marR="12700" marT="12700" marB="0" anchor="ctr"/>
                </a:tc>
                <a:tc>
                  <a:txBody>
                    <a:bodyPr/>
                    <a:lstStyle/>
                    <a:p>
                      <a:pPr algn="r">
                        <a:lnSpc>
                          <a:spcPct val="80000"/>
                        </a:lnSpc>
                      </a:pPr>
                      <a:r>
                        <a:rPr lang="en-US" b="0" i="0" dirty="0" smtClean="0"/>
                        <a:t>500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18 Q3</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not identified</a:t>
                      </a:r>
                      <a:endParaRPr lang="en-US" sz="1800" b="0" i="0" u="none" strike="noStrike" dirty="0">
                        <a:solidFill>
                          <a:srgbClr val="000000"/>
                        </a:solidFill>
                        <a:effectLst/>
                        <a:latin typeface="+mn-lt"/>
                      </a:endParaRPr>
                    </a:p>
                  </a:txBody>
                  <a:tcPr marL="12700" marR="12700" marT="12700" marB="0" anchor="ctr"/>
                </a:tc>
              </a:tr>
              <a:tr h="303309">
                <a:tc>
                  <a:txBody>
                    <a:bodyPr/>
                    <a:lstStyle/>
                    <a:p>
                      <a:pPr algn="l" fontAlgn="b">
                        <a:lnSpc>
                          <a:spcPct val="60000"/>
                        </a:lnSpc>
                      </a:pPr>
                      <a:r>
                        <a:rPr lang="en-US" sz="1800" b="0" i="0" u="none" strike="noStrike" dirty="0" smtClean="0">
                          <a:solidFill>
                            <a:srgbClr val="000000"/>
                          </a:solidFill>
                          <a:effectLst/>
                          <a:latin typeface="+mn-lt"/>
                        </a:rPr>
                        <a:t>High Temperature</a:t>
                      </a:r>
                      <a:r>
                        <a:rPr lang="en-US" sz="1800" b="0" i="0" u="none" strike="noStrike" baseline="0" dirty="0" smtClean="0">
                          <a:solidFill>
                            <a:srgbClr val="000000"/>
                          </a:solidFill>
                          <a:effectLst/>
                          <a:latin typeface="+mn-lt"/>
                        </a:rPr>
                        <a:t> </a:t>
                      </a:r>
                      <a:r>
                        <a:rPr lang="en-US" sz="1800" b="0" i="0" u="none" strike="noStrike" dirty="0" smtClean="0">
                          <a:solidFill>
                            <a:srgbClr val="000000"/>
                          </a:solidFill>
                          <a:effectLst/>
                          <a:latin typeface="+mn-lt"/>
                        </a:rPr>
                        <a:t>Vacuum Furnace</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is-IS" sz="1800" b="1" i="0" u="none" strike="noStrike" dirty="0">
                          <a:solidFill>
                            <a:srgbClr val="000000"/>
                          </a:solidFill>
                          <a:effectLst/>
                          <a:latin typeface="+mn-lt"/>
                        </a:rPr>
                        <a:t>2</a:t>
                      </a:r>
                    </a:p>
                  </a:txBody>
                  <a:tcPr marL="12700" marR="12700" marT="12700" marB="0" anchor="ctr"/>
                </a:tc>
                <a:tc>
                  <a:txBody>
                    <a:bodyPr/>
                    <a:lstStyle/>
                    <a:p>
                      <a:pPr algn="r">
                        <a:lnSpc>
                          <a:spcPct val="80000"/>
                        </a:lnSpc>
                      </a:pPr>
                      <a:r>
                        <a:rPr lang="en-US" b="0" i="0" dirty="0" smtClean="0"/>
                        <a:t>80</a:t>
                      </a:r>
                      <a:endParaRPr lang="en-US" b="0" i="0" dirty="0"/>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21 Q1</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Q1</a:t>
                      </a: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not identified</a:t>
                      </a:r>
                      <a:endParaRPr lang="en-US" sz="1800" b="0" i="0" u="none" strike="noStrike" dirty="0">
                        <a:solidFill>
                          <a:srgbClr val="000000"/>
                        </a:solidFill>
                        <a:effectLst/>
                        <a:latin typeface="+mn-lt"/>
                      </a:endParaRPr>
                    </a:p>
                  </a:txBody>
                  <a:tcPr marL="12700" marR="12700" marT="12700" marB="0" anchor="ctr"/>
                </a:tc>
              </a:tr>
              <a:tr h="303309">
                <a:tc>
                  <a:txBody>
                    <a:bodyPr/>
                    <a:lstStyle/>
                    <a:p>
                      <a:pPr algn="l" fontAlgn="b">
                        <a:lnSpc>
                          <a:spcPct val="60000"/>
                        </a:lnSpc>
                      </a:pPr>
                      <a:r>
                        <a:rPr lang="en-US" sz="1800" b="0" i="0" u="none" strike="noStrike" dirty="0" smtClean="0">
                          <a:solidFill>
                            <a:srgbClr val="000000"/>
                          </a:solidFill>
                          <a:effectLst/>
                          <a:latin typeface="+mn-lt"/>
                        </a:rPr>
                        <a:t>Infra</a:t>
                      </a:r>
                      <a:r>
                        <a:rPr lang="en-US" sz="1800" b="0" i="0" u="none" strike="noStrike" baseline="0" dirty="0" smtClean="0">
                          <a:solidFill>
                            <a:srgbClr val="000000"/>
                          </a:solidFill>
                          <a:effectLst/>
                          <a:latin typeface="+mn-lt"/>
                        </a:rPr>
                        <a:t>red</a:t>
                      </a:r>
                      <a:r>
                        <a:rPr lang="en-US" sz="1800" b="0" i="0" u="none" strike="noStrike" dirty="0" smtClean="0">
                          <a:solidFill>
                            <a:srgbClr val="000000"/>
                          </a:solidFill>
                          <a:effectLst/>
                          <a:latin typeface="+mn-lt"/>
                        </a:rPr>
                        <a:t> </a:t>
                      </a:r>
                      <a:r>
                        <a:rPr lang="en-US" sz="1800" b="0" i="0" u="none" strike="noStrike" dirty="0">
                          <a:solidFill>
                            <a:srgbClr val="000000"/>
                          </a:solidFill>
                          <a:effectLst/>
                          <a:latin typeface="+mn-lt"/>
                        </a:rPr>
                        <a:t>Furnace</a:t>
                      </a:r>
                    </a:p>
                  </a:txBody>
                  <a:tcPr marL="12700" marR="12700" marT="12700" marB="0" anchor="ctr"/>
                </a:tc>
                <a:tc>
                  <a:txBody>
                    <a:bodyPr/>
                    <a:lstStyle/>
                    <a:p>
                      <a:pPr algn="r" fontAlgn="b">
                        <a:lnSpc>
                          <a:spcPct val="60000"/>
                        </a:lnSpc>
                      </a:pPr>
                      <a:r>
                        <a:rPr lang="en-US" sz="1800" b="1" i="0" u="none" strike="noStrike" dirty="0" smtClean="0">
                          <a:solidFill>
                            <a:srgbClr val="000000"/>
                          </a:solidFill>
                          <a:effectLst/>
                          <a:latin typeface="+mn-lt"/>
                        </a:rPr>
                        <a:t>1 </a:t>
                      </a:r>
                      <a:endParaRPr lang="en-US" sz="1800" b="1" i="0" u="none" strike="noStrike" dirty="0">
                        <a:solidFill>
                          <a:srgbClr val="000000"/>
                        </a:solidFill>
                        <a:effectLst/>
                        <a:latin typeface="+mn-lt"/>
                      </a:endParaRPr>
                    </a:p>
                  </a:txBody>
                  <a:tcPr marL="12700" marR="12700" marT="12700" marB="0" anchor="ctr"/>
                </a:tc>
                <a:tc>
                  <a:txBody>
                    <a:bodyPr/>
                    <a:lstStyle/>
                    <a:p>
                      <a:pPr algn="r">
                        <a:lnSpc>
                          <a:spcPct val="80000"/>
                        </a:lnSpc>
                      </a:pPr>
                      <a:r>
                        <a:rPr lang="en-US" b="0" i="0" dirty="0" smtClean="0"/>
                        <a:t>50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Q2</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19 Q2</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discussed (DE)</a:t>
                      </a:r>
                      <a:endParaRPr lang="en-US" sz="1800" b="0" i="0" u="none" strike="noStrike" dirty="0">
                        <a:solidFill>
                          <a:srgbClr val="000000"/>
                        </a:solidFill>
                        <a:effectLst/>
                        <a:latin typeface="+mn-lt"/>
                      </a:endParaRPr>
                    </a:p>
                  </a:txBody>
                  <a:tcPr marL="12700" marR="12700" marT="12700" marB="0" anchor="ctr"/>
                </a:tc>
              </a:tr>
              <a:tr h="303309">
                <a:tc>
                  <a:txBody>
                    <a:bodyPr/>
                    <a:lstStyle/>
                    <a:p>
                      <a:pPr algn="l" fontAlgn="b">
                        <a:lnSpc>
                          <a:spcPct val="60000"/>
                        </a:lnSpc>
                      </a:pPr>
                      <a:r>
                        <a:rPr lang="en-US" sz="1800" b="0" i="0" u="none" strike="noStrike" dirty="0">
                          <a:solidFill>
                            <a:srgbClr val="000000"/>
                          </a:solidFill>
                          <a:effectLst/>
                          <a:latin typeface="+mn-lt"/>
                        </a:rPr>
                        <a:t>Sorption stick</a:t>
                      </a:r>
                    </a:p>
                  </a:txBody>
                  <a:tcPr marL="12700" marR="12700" marT="12700" marB="0" anchor="ctr"/>
                </a:tc>
                <a:tc>
                  <a:txBody>
                    <a:bodyPr/>
                    <a:lstStyle/>
                    <a:p>
                      <a:pPr algn="r" fontAlgn="b">
                        <a:lnSpc>
                          <a:spcPct val="60000"/>
                        </a:lnSpc>
                      </a:pPr>
                      <a:r>
                        <a:rPr lang="en-US" sz="1800" b="1" i="0" u="none" strike="noStrike" dirty="0" smtClean="0">
                          <a:solidFill>
                            <a:srgbClr val="000000"/>
                          </a:solidFill>
                          <a:effectLst/>
                          <a:latin typeface="+mn-lt"/>
                        </a:rPr>
                        <a:t>1</a:t>
                      </a:r>
                      <a:endParaRPr lang="en-US" sz="1800" b="1" i="0" u="none" strike="noStrike" dirty="0">
                        <a:solidFill>
                          <a:srgbClr val="000000"/>
                        </a:solidFill>
                        <a:effectLst/>
                        <a:latin typeface="+mn-lt"/>
                      </a:endParaRPr>
                    </a:p>
                  </a:txBody>
                  <a:tcPr marL="12700" marR="12700" marT="12700" marB="0" anchor="ctr"/>
                </a:tc>
                <a:tc>
                  <a:txBody>
                    <a:bodyPr/>
                    <a:lstStyle/>
                    <a:p>
                      <a:pPr algn="r">
                        <a:lnSpc>
                          <a:spcPct val="80000"/>
                        </a:lnSpc>
                      </a:pPr>
                      <a:r>
                        <a:rPr lang="en-US" b="0" i="0" dirty="0" smtClean="0"/>
                        <a:t>150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a:t>
                      </a:r>
                      <a:r>
                        <a:rPr lang="en-US" sz="1800" b="0" i="0" u="none" strike="noStrike" baseline="0" dirty="0" smtClean="0">
                          <a:solidFill>
                            <a:srgbClr val="000000"/>
                          </a:solidFill>
                          <a:effectLst/>
                          <a:latin typeface="+mn-lt"/>
                        </a:rPr>
                        <a:t>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18 Q4</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discussed (DE)</a:t>
                      </a:r>
                      <a:endParaRPr lang="en-US" sz="1800" b="0" i="0" u="none" strike="noStrike" dirty="0">
                        <a:solidFill>
                          <a:srgbClr val="000000"/>
                        </a:solidFill>
                        <a:effectLst/>
                        <a:latin typeface="+mn-lt"/>
                      </a:endParaRPr>
                    </a:p>
                  </a:txBody>
                  <a:tcPr marL="12700" marR="12700" marT="12700" marB="0" anchor="ctr"/>
                </a:tc>
              </a:tr>
              <a:tr h="303309">
                <a:tc>
                  <a:txBody>
                    <a:bodyPr/>
                    <a:lstStyle/>
                    <a:p>
                      <a:pPr algn="l" fontAlgn="b">
                        <a:lnSpc>
                          <a:spcPct val="60000"/>
                        </a:lnSpc>
                      </a:pPr>
                      <a:r>
                        <a:rPr lang="en-US" sz="1800" b="0" i="0" u="none" strike="noStrike" dirty="0">
                          <a:solidFill>
                            <a:srgbClr val="000000"/>
                          </a:solidFill>
                          <a:effectLst/>
                          <a:latin typeface="+mn-lt"/>
                        </a:rPr>
                        <a:t>6kV HV supply</a:t>
                      </a:r>
                    </a:p>
                  </a:txBody>
                  <a:tcPr marL="12700" marR="12700" marT="12700" marB="0" anchor="ctr"/>
                </a:tc>
                <a:tc>
                  <a:txBody>
                    <a:bodyPr/>
                    <a:lstStyle/>
                    <a:p>
                      <a:pPr algn="r" fontAlgn="b">
                        <a:lnSpc>
                          <a:spcPct val="60000"/>
                        </a:lnSpc>
                      </a:pPr>
                      <a:r>
                        <a:rPr lang="en-US" sz="1800" b="1" i="0" u="none" strike="noStrike" dirty="0">
                          <a:solidFill>
                            <a:srgbClr val="000000"/>
                          </a:solidFill>
                          <a:effectLst/>
                          <a:latin typeface="+mn-lt"/>
                        </a:rPr>
                        <a:t>2</a:t>
                      </a:r>
                    </a:p>
                  </a:txBody>
                  <a:tcPr marL="12700" marR="12700" marT="12700" marB="0" anchor="ctr"/>
                </a:tc>
                <a:tc>
                  <a:txBody>
                    <a:bodyPr/>
                    <a:lstStyle/>
                    <a:p>
                      <a:pPr algn="r">
                        <a:lnSpc>
                          <a:spcPct val="80000"/>
                        </a:lnSpc>
                      </a:pPr>
                      <a:r>
                        <a:rPr lang="en-US" b="0" i="0" dirty="0" smtClean="0"/>
                        <a:t>50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Q2</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20 Q3</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in-house</a:t>
                      </a:r>
                      <a:endParaRPr lang="en-US" sz="1800" b="0" i="0" u="none" strike="noStrike" dirty="0">
                        <a:solidFill>
                          <a:srgbClr val="000000"/>
                        </a:solidFill>
                        <a:effectLst/>
                        <a:latin typeface="+mn-lt"/>
                      </a:endParaRPr>
                    </a:p>
                  </a:txBody>
                  <a:tcPr marL="12700" marR="12700" marT="12700" marB="0" anchor="ctr"/>
                </a:tc>
              </a:tr>
              <a:tr h="303309">
                <a:tc>
                  <a:txBody>
                    <a:bodyPr/>
                    <a:lstStyle/>
                    <a:p>
                      <a:pPr algn="l" fontAlgn="b">
                        <a:lnSpc>
                          <a:spcPct val="60000"/>
                        </a:lnSpc>
                      </a:pPr>
                      <a:r>
                        <a:rPr lang="en-US" sz="1800" b="0" i="0" u="none" strike="noStrike" dirty="0" err="1" smtClean="0">
                          <a:solidFill>
                            <a:srgbClr val="000000"/>
                          </a:solidFill>
                          <a:effectLst/>
                          <a:latin typeface="+mn-lt"/>
                        </a:rPr>
                        <a:t>Peltier</a:t>
                      </a:r>
                      <a:r>
                        <a:rPr lang="en-US" sz="1800" b="0" i="0" u="none" strike="noStrike" dirty="0" smtClean="0">
                          <a:solidFill>
                            <a:srgbClr val="000000"/>
                          </a:solidFill>
                          <a:effectLst/>
                          <a:latin typeface="+mn-lt"/>
                        </a:rPr>
                        <a:t> </a:t>
                      </a:r>
                      <a:r>
                        <a:rPr lang="en-US" sz="1800" b="0" i="0" u="none" strike="noStrike" dirty="0" err="1" smtClean="0">
                          <a:solidFill>
                            <a:srgbClr val="000000"/>
                          </a:solidFill>
                          <a:effectLst/>
                          <a:latin typeface="+mn-lt"/>
                        </a:rPr>
                        <a:t>subcryostat</a:t>
                      </a:r>
                      <a:r>
                        <a:rPr lang="en-US" sz="1800" b="0" i="0" u="none" strike="noStrike" dirty="0" smtClean="0">
                          <a:solidFill>
                            <a:srgbClr val="000000"/>
                          </a:solidFill>
                          <a:effectLst/>
                          <a:latin typeface="+mn-lt"/>
                        </a:rPr>
                        <a:t>, in-situ AC </a:t>
                      </a:r>
                      <a:r>
                        <a:rPr lang="en-US" sz="1800" b="0" i="0" u="none" strike="noStrike" dirty="0" err="1" smtClean="0">
                          <a:solidFill>
                            <a:srgbClr val="000000"/>
                          </a:solidFill>
                          <a:effectLst/>
                          <a:latin typeface="+mn-lt"/>
                        </a:rPr>
                        <a:t>suscept</a:t>
                      </a:r>
                      <a:r>
                        <a:rPr lang="en-US" sz="1800" b="0" i="0" u="none" strike="noStrike" dirty="0" smtClean="0">
                          <a:solidFill>
                            <a:srgbClr val="000000"/>
                          </a:solidFill>
                          <a:effectLst/>
                          <a:latin typeface="+mn-lt"/>
                        </a:rPr>
                        <a: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1" i="0" u="none" strike="noStrike" dirty="0" smtClean="0">
                          <a:solidFill>
                            <a:schemeClr val="tx1"/>
                          </a:solidFill>
                          <a:effectLst/>
                          <a:latin typeface="+mn-lt"/>
                        </a:rPr>
                        <a:t>1</a:t>
                      </a:r>
                      <a:endParaRPr lang="en-US" sz="1800" b="1" i="0" u="none" strike="noStrike" dirty="0">
                        <a:solidFill>
                          <a:schemeClr val="tx1"/>
                        </a:solidFill>
                        <a:effectLst/>
                        <a:latin typeface="+mn-lt"/>
                      </a:endParaRPr>
                    </a:p>
                  </a:txBody>
                  <a:tcPr marL="12700" marR="12700" marT="12700" marB="0" anchor="ctr"/>
                </a:tc>
                <a:tc>
                  <a:txBody>
                    <a:bodyPr/>
                    <a:lstStyle/>
                    <a:p>
                      <a:pPr algn="r">
                        <a:lnSpc>
                          <a:spcPct val="80000"/>
                        </a:lnSpc>
                      </a:pPr>
                      <a:r>
                        <a:rPr lang="en-US" b="0" i="0" dirty="0" smtClean="0"/>
                        <a:t>125</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started (DK)</a:t>
                      </a:r>
                      <a:endParaRPr lang="en-US" sz="1800" b="0" i="0" u="none" strike="noStrike" dirty="0">
                        <a:solidFill>
                          <a:srgbClr val="000000"/>
                        </a:solidFill>
                        <a:effectLst/>
                        <a:latin typeface="+mn-lt"/>
                      </a:endParaRPr>
                    </a:p>
                  </a:txBody>
                  <a:tcPr marL="12700" marR="12700" marT="12700" marB="0" anchor="ctr"/>
                </a:tc>
              </a:tr>
              <a:tr h="303309">
                <a:tc>
                  <a:txBody>
                    <a:bodyPr/>
                    <a:lstStyle/>
                    <a:p>
                      <a:pPr algn="l" fontAlgn="b">
                        <a:lnSpc>
                          <a:spcPct val="80000"/>
                        </a:lnSpc>
                      </a:pPr>
                      <a:r>
                        <a:rPr lang="en-US" sz="1800" b="0" i="1" u="none" strike="noStrike" dirty="0" err="1" smtClean="0">
                          <a:solidFill>
                            <a:srgbClr val="000000"/>
                          </a:solidFill>
                          <a:effectLst/>
                          <a:latin typeface="Calibri"/>
                        </a:rPr>
                        <a:t>LHe</a:t>
                      </a:r>
                      <a:r>
                        <a:rPr lang="en-US" sz="1800" b="0" i="1" u="none" strike="noStrike" dirty="0" smtClean="0">
                          <a:solidFill>
                            <a:srgbClr val="000000"/>
                          </a:solidFill>
                          <a:effectLst/>
                          <a:latin typeface="Calibri"/>
                        </a:rPr>
                        <a:t> vessels</a:t>
                      </a:r>
                      <a:r>
                        <a:rPr lang="en-US" sz="1800" b="0" i="1" u="none" strike="noStrike" baseline="0" dirty="0" smtClean="0">
                          <a:solidFill>
                            <a:srgbClr val="000000"/>
                          </a:solidFill>
                          <a:effectLst/>
                          <a:latin typeface="Calibri"/>
                        </a:rPr>
                        <a:t> / Helium management</a:t>
                      </a:r>
                      <a:endParaRPr lang="en-US" sz="1800" b="0" i="1"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1" u="none" strike="noStrike" dirty="0" smtClean="0">
                          <a:solidFill>
                            <a:srgbClr val="000000"/>
                          </a:solidFill>
                          <a:effectLst/>
                          <a:latin typeface="Arial"/>
                        </a:rPr>
                        <a:t>IN</a:t>
                      </a:r>
                      <a:endParaRPr lang="en-US" sz="1800" b="1" i="1"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1" dirty="0" smtClean="0"/>
                        <a:t>200</a:t>
                      </a:r>
                      <a:endParaRPr lang="en-US" b="0" i="1" dirty="0"/>
                    </a:p>
                  </a:txBody>
                  <a:tcPr marL="12700" marR="12700" marT="12700" marB="0" anchor="ctr"/>
                </a:tc>
                <a:tc>
                  <a:txBody>
                    <a:bodyPr/>
                    <a:lstStyle/>
                    <a:p>
                      <a:pPr algn="r" fontAlgn="b">
                        <a:lnSpc>
                          <a:spcPct val="80000"/>
                        </a:lnSpc>
                      </a:pPr>
                      <a:r>
                        <a:rPr lang="en-US" sz="1800" b="0" i="1" u="none" strike="noStrike" dirty="0" smtClean="0">
                          <a:solidFill>
                            <a:srgbClr val="000000"/>
                          </a:solidFill>
                          <a:effectLst/>
                          <a:latin typeface="+mn-lt"/>
                        </a:rPr>
                        <a:t>21 Q1</a:t>
                      </a:r>
                      <a:endParaRPr lang="en-US" sz="1800" b="0" i="1"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1" u="none" strike="noStrike" dirty="0" smtClean="0">
                          <a:solidFill>
                            <a:srgbClr val="000000"/>
                          </a:solidFill>
                          <a:effectLst/>
                          <a:latin typeface="+mn-lt"/>
                        </a:rPr>
                        <a:t>18 Q1</a:t>
                      </a:r>
                      <a:endParaRPr lang="en-US" sz="1800" b="0" i="1"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1" u="none" strike="noStrike" dirty="0" smtClean="0">
                          <a:solidFill>
                            <a:srgbClr val="000000"/>
                          </a:solidFill>
                          <a:effectLst/>
                          <a:latin typeface="+mn-lt"/>
                        </a:rPr>
                        <a:t>not identified</a:t>
                      </a:r>
                      <a:endParaRPr lang="en-US" sz="1800" b="0" i="1" u="none" strike="noStrike" dirty="0">
                        <a:solidFill>
                          <a:srgbClr val="000000"/>
                        </a:solidFill>
                        <a:effectLst/>
                        <a:latin typeface="+mn-lt"/>
                      </a:endParaRPr>
                    </a:p>
                  </a:txBody>
                  <a:tcPr marL="12700" marR="12700" marT="12700" marB="0" anchor="ctr"/>
                </a:tc>
              </a:tr>
            </a:tbl>
          </a:graphicData>
        </a:graphic>
      </p:graphicFrame>
    </p:spTree>
    <p:extLst>
      <p:ext uri="{BB962C8B-B14F-4D97-AF65-F5344CB8AC3E}">
        <p14:creationId xmlns:p14="http://schemas.microsoft.com/office/powerpoint/2010/main" val="3668762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13969" y="153507"/>
            <a:ext cx="7139136" cy="1143000"/>
          </a:xfrm>
        </p:spPr>
        <p:txBody>
          <a:bodyPr/>
          <a:lstStyle/>
          <a:p>
            <a:r>
              <a:rPr lang="en-US" dirty="0" smtClean="0"/>
              <a:t>Temperature and Fields – </a:t>
            </a:r>
            <a:br>
              <a:rPr lang="en-US" dirty="0" smtClean="0"/>
            </a:br>
            <a:r>
              <a:rPr lang="en-US" dirty="0" smtClean="0"/>
              <a:t>suite for 8 by 2023 incl. infrastructure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44</a:t>
            </a:fld>
            <a:endParaRPr lang="sv-SE" dirty="0">
              <a:solidFill>
                <a:prstClr val="black">
                  <a:tint val="75000"/>
                </a:prstClr>
              </a:solidFill>
              <a:latin typeface="Calibri"/>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 y="-23494"/>
            <a:ext cx="1085713" cy="1467095"/>
          </a:xfrm>
          <a:prstGeom prst="rect">
            <a:avLst/>
          </a:prstGeom>
          <a:noFill/>
          <a:ln>
            <a:noFill/>
          </a:ln>
        </p:spPr>
      </p:pic>
      <p:graphicFrame>
        <p:nvGraphicFramePr>
          <p:cNvPr id="7" name="Content Placeholder 4"/>
          <p:cNvGraphicFramePr>
            <a:graphicFrameLocks/>
          </p:cNvGraphicFramePr>
          <p:nvPr>
            <p:extLst>
              <p:ext uri="{D42A27DB-BD31-4B8C-83A1-F6EECF244321}">
                <p14:modId xmlns:p14="http://schemas.microsoft.com/office/powerpoint/2010/main" val="2271398327"/>
              </p:ext>
            </p:extLst>
          </p:nvPr>
        </p:nvGraphicFramePr>
        <p:xfrm>
          <a:off x="0" y="1443600"/>
          <a:ext cx="9065664" cy="4698995"/>
        </p:xfrm>
        <a:graphic>
          <a:graphicData uri="http://schemas.openxmlformats.org/drawingml/2006/table">
            <a:tbl>
              <a:tblPr firstRow="1" bandRow="1">
                <a:tableStyleId>{5C22544A-7EE6-4342-B048-85BDC9FD1C3A}</a:tableStyleId>
              </a:tblPr>
              <a:tblGrid>
                <a:gridCol w="3708777"/>
                <a:gridCol w="246410"/>
                <a:gridCol w="916137"/>
                <a:gridCol w="777138"/>
                <a:gridCol w="707637"/>
                <a:gridCol w="1781729"/>
                <a:gridCol w="927836"/>
              </a:tblGrid>
              <a:tr h="545875">
                <a:tc>
                  <a:txBody>
                    <a:bodyPr/>
                    <a:lstStyle/>
                    <a:p>
                      <a:pPr algn="l" fontAlgn="b">
                        <a:lnSpc>
                          <a:spcPct val="80000"/>
                        </a:lnSpc>
                      </a:pPr>
                      <a:r>
                        <a:rPr lang="sk-SK" sz="1800" b="0" i="0" u="none" strike="noStrike" dirty="0">
                          <a:solidFill>
                            <a:srgbClr val="000000"/>
                          </a:solidFill>
                          <a:effectLst/>
                          <a:latin typeface="Calibri"/>
                        </a:rPr>
                        <a:t> </a:t>
                      </a:r>
                    </a:p>
                  </a:txBody>
                  <a:tcPr marL="12700" marR="12700" marT="12700" marB="0" anchor="ctr"/>
                </a:tc>
                <a:tc>
                  <a:txBody>
                    <a:bodyPr/>
                    <a:lstStyle/>
                    <a:p>
                      <a:pPr>
                        <a:lnSpc>
                          <a:spcPct val="80000"/>
                        </a:lnSpc>
                      </a:pPr>
                      <a:r>
                        <a:rPr lang="en-US" sz="1800" dirty="0" smtClean="0">
                          <a:latin typeface="Calibri"/>
                          <a:cs typeface="Calibri"/>
                        </a:rPr>
                        <a:t>#</a:t>
                      </a:r>
                      <a:endParaRPr lang="en-US" sz="1800" dirty="0">
                        <a:latin typeface="Calibri"/>
                        <a:cs typeface="Calibri"/>
                      </a:endParaRPr>
                    </a:p>
                  </a:txBody>
                  <a:tcPr anchor="ctr"/>
                </a:tc>
                <a:tc>
                  <a:txBody>
                    <a:bodyPr/>
                    <a:lstStyle/>
                    <a:p>
                      <a:pPr>
                        <a:lnSpc>
                          <a:spcPct val="80000"/>
                        </a:lnSpc>
                      </a:pPr>
                      <a:r>
                        <a:rPr lang="en-US" sz="1800" baseline="0" dirty="0" smtClean="0">
                          <a:latin typeface="Calibri"/>
                          <a:cs typeface="Calibri"/>
                        </a:rPr>
                        <a:t>Cost k€</a:t>
                      </a:r>
                      <a:endParaRPr lang="en-US" sz="1800" dirty="0">
                        <a:solidFill>
                          <a:srgbClr val="FFFF00"/>
                        </a:solidFill>
                        <a:latin typeface="Calibri"/>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Ready</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Start</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In-kind partner</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rgbClr val="FFFF00"/>
                        </a:solidFill>
                        <a:latin typeface="+mn-lt"/>
                        <a:cs typeface="Calibri"/>
                      </a:endParaRPr>
                    </a:p>
                  </a:txBody>
                  <a:tcPr anchor="ctr"/>
                </a:tc>
              </a:tr>
              <a:tr h="303309">
                <a:tc>
                  <a:txBody>
                    <a:bodyPr/>
                    <a:lstStyle/>
                    <a:p>
                      <a:pPr algn="l" fontAlgn="b">
                        <a:lnSpc>
                          <a:spcPct val="60000"/>
                        </a:lnSpc>
                      </a:pPr>
                      <a:r>
                        <a:rPr lang="en-US" sz="1800" b="0" i="0" u="none" strike="noStrike" dirty="0" smtClean="0">
                          <a:solidFill>
                            <a:srgbClr val="000000"/>
                          </a:solidFill>
                          <a:effectLst/>
                          <a:latin typeface="+mn-lt"/>
                        </a:rPr>
                        <a:t>Vertical </a:t>
                      </a:r>
                      <a:r>
                        <a:rPr lang="en-US" sz="1800" b="0" i="0" u="none" strike="noStrike" dirty="0" err="1" smtClean="0">
                          <a:solidFill>
                            <a:srgbClr val="000000"/>
                          </a:solidFill>
                          <a:effectLst/>
                          <a:latin typeface="+mn-lt"/>
                        </a:rPr>
                        <a:t>cryomagnet</a:t>
                      </a:r>
                      <a:r>
                        <a:rPr lang="en-US" sz="1800" b="0" i="0" u="none" strike="noStrike" dirty="0" smtClean="0">
                          <a:solidFill>
                            <a:srgbClr val="000000"/>
                          </a:solidFill>
                          <a:effectLst/>
                          <a:latin typeface="+mn-lt"/>
                        </a:rPr>
                        <a:t> </a:t>
                      </a:r>
                      <a:r>
                        <a:rPr lang="en-US" sz="1800" b="0" i="0" u="none" strike="noStrike" dirty="0" smtClean="0">
                          <a:solidFill>
                            <a:schemeClr val="tx1"/>
                          </a:solidFill>
                          <a:effectLst/>
                          <a:latin typeface="+mn-lt"/>
                        </a:rPr>
                        <a:t>10T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1" i="0" u="none" strike="noStrike" dirty="0" smtClean="0">
                          <a:solidFill>
                            <a:srgbClr val="000000"/>
                          </a:solidFill>
                          <a:effectLst/>
                          <a:latin typeface="+mn-lt"/>
                        </a:rPr>
                        <a:t>1</a:t>
                      </a:r>
                      <a:endParaRPr lang="en-US" sz="1800" b="1" i="0" u="none" strike="noStrike" dirty="0">
                        <a:solidFill>
                          <a:srgbClr val="000000"/>
                        </a:solidFill>
                        <a:effectLst/>
                        <a:latin typeface="+mn-lt"/>
                      </a:endParaRPr>
                    </a:p>
                  </a:txBody>
                  <a:tcPr marL="12700" marR="12700" marT="12700" marB="0" anchor="ctr"/>
                </a:tc>
                <a:tc>
                  <a:txBody>
                    <a:bodyPr/>
                    <a:lstStyle/>
                    <a:p>
                      <a:pPr algn="r">
                        <a:lnSpc>
                          <a:spcPct val="80000"/>
                        </a:lnSpc>
                      </a:pPr>
                      <a:r>
                        <a:rPr lang="en-US" b="1" i="0" dirty="0" smtClean="0"/>
                        <a:t>1000</a:t>
                      </a:r>
                      <a:endParaRPr lang="en-US" b="1"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20 Q4</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17 Q4</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‘agreed’ (FR)</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0" i="0" u="none" strike="noStrike" dirty="0" smtClean="0">
                          <a:solidFill>
                            <a:srgbClr val="FFFFFF"/>
                          </a:solidFill>
                          <a:effectLst/>
                          <a:latin typeface="+mn-lt"/>
                        </a:rPr>
                        <a:t>3 x 1</a:t>
                      </a:r>
                      <a:endParaRPr lang="en-US" sz="1800" b="0" i="0" u="none" strike="noStrike" dirty="0">
                        <a:solidFill>
                          <a:srgbClr val="FFFFFF"/>
                        </a:solidFill>
                        <a:effectLst/>
                        <a:latin typeface="+mn-lt"/>
                      </a:endParaRPr>
                    </a:p>
                  </a:txBody>
                  <a:tcPr marL="12700" marR="12700" marT="12700" marB="0" anchor="ctr">
                    <a:solidFill>
                      <a:srgbClr val="FF6600"/>
                    </a:solidFill>
                  </a:tcPr>
                </a:tc>
              </a:tr>
              <a:tr h="303309">
                <a:tc>
                  <a:txBody>
                    <a:bodyPr/>
                    <a:lstStyle/>
                    <a:p>
                      <a:pPr algn="l" fontAlgn="b">
                        <a:lnSpc>
                          <a:spcPct val="60000"/>
                        </a:lnSpc>
                      </a:pPr>
                      <a:r>
                        <a:rPr lang="en-US" sz="1800" b="0" i="0" u="none" strike="noStrike" dirty="0">
                          <a:solidFill>
                            <a:srgbClr val="000000"/>
                          </a:solidFill>
                          <a:effectLst/>
                          <a:latin typeface="+mn-lt"/>
                        </a:rPr>
                        <a:t>Vertical </a:t>
                      </a:r>
                      <a:r>
                        <a:rPr lang="en-US" sz="1800" b="0" i="0" u="none" strike="noStrike" dirty="0" err="1" smtClean="0">
                          <a:solidFill>
                            <a:srgbClr val="000000"/>
                          </a:solidFill>
                          <a:effectLst/>
                          <a:latin typeface="+mn-lt"/>
                        </a:rPr>
                        <a:t>cryomagnet</a:t>
                      </a:r>
                      <a:r>
                        <a:rPr lang="en-US" sz="1800" b="0" i="0" u="none" strike="noStrike" dirty="0" smtClean="0">
                          <a:solidFill>
                            <a:srgbClr val="000000"/>
                          </a:solidFill>
                          <a:effectLst/>
                          <a:latin typeface="+mn-lt"/>
                        </a:rPr>
                        <a:t> </a:t>
                      </a:r>
                      <a:r>
                        <a:rPr lang="en-US" sz="1800" b="0" i="1" u="none" strike="noStrike" baseline="0" dirty="0" smtClean="0">
                          <a:solidFill>
                            <a:schemeClr val="tx1"/>
                          </a:solidFill>
                          <a:effectLst/>
                          <a:latin typeface="+mn-lt"/>
                        </a:rPr>
                        <a:t>15T (HZB)</a:t>
                      </a:r>
                      <a:endParaRPr lang="en-US" sz="1800" b="0" i="1" u="none" strike="noStrike" dirty="0">
                        <a:solidFill>
                          <a:schemeClr val="tx1"/>
                        </a:solidFill>
                        <a:effectLst/>
                        <a:latin typeface="+mn-lt"/>
                      </a:endParaRPr>
                    </a:p>
                  </a:txBody>
                  <a:tcPr marL="12700" marR="12700" marT="12700" marB="0" anchor="ctr"/>
                </a:tc>
                <a:tc>
                  <a:txBody>
                    <a:bodyPr/>
                    <a:lstStyle/>
                    <a:p>
                      <a:pPr algn="r" fontAlgn="b">
                        <a:lnSpc>
                          <a:spcPct val="60000"/>
                        </a:lnSpc>
                      </a:pPr>
                      <a:r>
                        <a:rPr lang="en-US" sz="1800" b="1" i="0" u="none" strike="noStrike" dirty="0" smtClean="0">
                          <a:solidFill>
                            <a:srgbClr val="000000"/>
                          </a:solidFill>
                          <a:effectLst/>
                          <a:latin typeface="+mn-lt"/>
                        </a:rPr>
                        <a:t>1</a:t>
                      </a:r>
                      <a:endParaRPr lang="en-US" sz="1800" b="1" i="0" u="none" strike="noStrike" dirty="0">
                        <a:solidFill>
                          <a:srgbClr val="000000"/>
                        </a:solidFill>
                        <a:effectLst/>
                        <a:latin typeface="+mn-lt"/>
                      </a:endParaRPr>
                    </a:p>
                  </a:txBody>
                  <a:tcPr marL="12700" marR="12700" marT="12700" marB="0" anchor="ctr"/>
                </a:tc>
                <a:tc>
                  <a:txBody>
                    <a:bodyPr/>
                    <a:lstStyle/>
                    <a:p>
                      <a:pPr algn="r">
                        <a:lnSpc>
                          <a:spcPct val="80000"/>
                        </a:lnSpc>
                      </a:pPr>
                      <a:r>
                        <a:rPr lang="en-US" b="1" i="0" dirty="0" smtClean="0"/>
                        <a:t>(1000)</a:t>
                      </a:r>
                      <a:endParaRPr lang="en-US" b="1"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a:t>
                      </a:r>
                      <a:r>
                        <a:rPr lang="en-US" sz="1800" b="0" i="0" u="none" strike="noStrike" baseline="0" dirty="0" smtClean="0">
                          <a:solidFill>
                            <a:srgbClr val="000000"/>
                          </a:solidFill>
                          <a:effectLst/>
                          <a:latin typeface="+mn-lt"/>
                        </a:rPr>
                        <a:t> </a:t>
                      </a:r>
                      <a:r>
                        <a:rPr lang="en-US" sz="1800" b="0" i="0" u="none" strike="noStrike" dirty="0" smtClean="0">
                          <a:solidFill>
                            <a:srgbClr val="000000"/>
                          </a:solidFill>
                          <a:effectLst/>
                          <a:latin typeface="+mn-lt"/>
                        </a:rPr>
                        <a:t>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17 Q4</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re-used</a:t>
                      </a:r>
                      <a:r>
                        <a:rPr lang="en-US" sz="1800" b="0" i="0" u="none" strike="noStrike" baseline="0" dirty="0" smtClean="0">
                          <a:solidFill>
                            <a:srgbClr val="000000"/>
                          </a:solidFill>
                          <a:effectLst/>
                          <a:latin typeface="+mn-lt"/>
                        </a:rPr>
                        <a:t> (</a:t>
                      </a:r>
                      <a:r>
                        <a:rPr lang="en-US" sz="1800" b="0" i="0" u="none" strike="noStrike" dirty="0" smtClean="0">
                          <a:solidFill>
                            <a:srgbClr val="000000"/>
                          </a:solidFill>
                          <a:effectLst/>
                          <a:latin typeface="+mn-lt"/>
                        </a:rPr>
                        <a:t>DE)</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0" i="0" u="none" strike="noStrike" dirty="0" smtClean="0">
                          <a:solidFill>
                            <a:srgbClr val="FFFFFF"/>
                          </a:solidFill>
                          <a:effectLst/>
                          <a:latin typeface="+mn-lt"/>
                        </a:rPr>
                        <a:t>3 x 2</a:t>
                      </a:r>
                      <a:endParaRPr lang="en-US" sz="1800" b="0" i="0" u="none" strike="noStrike" dirty="0">
                        <a:solidFill>
                          <a:srgbClr val="FFFFFF"/>
                        </a:solidFill>
                        <a:effectLst/>
                        <a:latin typeface="+mn-lt"/>
                      </a:endParaRPr>
                    </a:p>
                  </a:txBody>
                  <a:tcPr marL="12700" marR="12700" marT="12700" marB="0" anchor="ctr">
                    <a:solidFill>
                      <a:srgbClr val="FF0000"/>
                    </a:solidFill>
                  </a:tcPr>
                </a:tc>
              </a:tr>
              <a:tr h="303309">
                <a:tc>
                  <a:txBody>
                    <a:bodyPr/>
                    <a:lstStyle/>
                    <a:p>
                      <a:pPr algn="l" fontAlgn="b">
                        <a:lnSpc>
                          <a:spcPct val="60000"/>
                        </a:lnSpc>
                      </a:pPr>
                      <a:r>
                        <a:rPr lang="en-US" sz="1800" b="0" i="0" u="none" strike="noStrike" dirty="0" smtClean="0">
                          <a:solidFill>
                            <a:srgbClr val="000000"/>
                          </a:solidFill>
                          <a:effectLst/>
                          <a:latin typeface="+mn-lt"/>
                        </a:rPr>
                        <a:t>Warm bore </a:t>
                      </a:r>
                      <a:r>
                        <a:rPr lang="en-US" sz="1800" b="0" i="0" u="none" strike="noStrike" baseline="0" dirty="0" err="1" smtClean="0">
                          <a:solidFill>
                            <a:srgbClr val="000000"/>
                          </a:solidFill>
                          <a:effectLst/>
                          <a:latin typeface="+mn-lt"/>
                        </a:rPr>
                        <a:t>cryo</a:t>
                      </a:r>
                      <a:r>
                        <a:rPr lang="en-US" sz="1800" b="0" i="0" u="none" strike="noStrike" dirty="0" err="1" smtClean="0">
                          <a:solidFill>
                            <a:srgbClr val="000000"/>
                          </a:solidFill>
                          <a:effectLst/>
                          <a:latin typeface="+mn-lt"/>
                        </a:rPr>
                        <a:t>magnet</a:t>
                      </a:r>
                      <a:r>
                        <a:rPr lang="en-US" sz="1800" b="0" i="0" u="none" strike="noStrike" dirty="0" smtClean="0">
                          <a:solidFill>
                            <a:srgbClr val="000000"/>
                          </a:solidFill>
                          <a:effectLst/>
                          <a:latin typeface="+mn-lt"/>
                        </a:rPr>
                        <a:t> 2x 2.5T, 1x 5T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1" i="0" u="none" strike="noStrike" dirty="0" smtClean="0">
                          <a:solidFill>
                            <a:srgbClr val="000000"/>
                          </a:solidFill>
                          <a:effectLst/>
                          <a:latin typeface="+mn-lt"/>
                        </a:rPr>
                        <a:t>3</a:t>
                      </a:r>
                      <a:endParaRPr lang="en-US" sz="1800" b="1" i="0" u="none" strike="noStrike" dirty="0">
                        <a:solidFill>
                          <a:srgbClr val="000000"/>
                        </a:solidFill>
                        <a:effectLst/>
                        <a:latin typeface="+mn-lt"/>
                      </a:endParaRPr>
                    </a:p>
                  </a:txBody>
                  <a:tcPr marL="12700" marR="12700" marT="12700" marB="0" anchor="ctr"/>
                </a:tc>
                <a:tc>
                  <a:txBody>
                    <a:bodyPr/>
                    <a:lstStyle/>
                    <a:p>
                      <a:pPr algn="r">
                        <a:lnSpc>
                          <a:spcPct val="80000"/>
                        </a:lnSpc>
                      </a:pPr>
                      <a:r>
                        <a:rPr lang="en-US" b="1" i="0" dirty="0" smtClean="0"/>
                        <a:t>1000</a:t>
                      </a:r>
                      <a:endParaRPr lang="en-US" b="1" i="0" dirty="0"/>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22 Q1</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Q1</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Not identified - CH</a:t>
                      </a:r>
                    </a:p>
                  </a:txBody>
                  <a:tcPr marL="12700" marR="12700" marT="12700"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FFFFFF"/>
                          </a:solidFill>
                          <a:effectLst/>
                          <a:latin typeface="+mn-lt"/>
                        </a:rPr>
                        <a:t>1 x 3</a:t>
                      </a:r>
                    </a:p>
                  </a:txBody>
                  <a:tcPr marL="12700" marR="12700" marT="12700" marB="0" anchor="ctr">
                    <a:solidFill>
                      <a:srgbClr val="FF6600"/>
                    </a:solidFill>
                  </a:tcPr>
                </a:tc>
              </a:tr>
              <a:tr h="303309">
                <a:tc>
                  <a:txBody>
                    <a:bodyPr/>
                    <a:lstStyle/>
                    <a:p>
                      <a:pPr algn="l" fontAlgn="b">
                        <a:lnSpc>
                          <a:spcPct val="60000"/>
                        </a:lnSpc>
                      </a:pPr>
                      <a:r>
                        <a:rPr lang="en-US" sz="1800" b="0" i="0" u="none" strike="noStrike" dirty="0" smtClean="0">
                          <a:solidFill>
                            <a:srgbClr val="000000"/>
                          </a:solidFill>
                          <a:effectLst/>
                          <a:latin typeface="+mn-lt"/>
                        </a:rPr>
                        <a:t>Horizontal</a:t>
                      </a:r>
                      <a:r>
                        <a:rPr lang="en-US" sz="1800" b="0" i="0" u="none" strike="noStrike" baseline="0" dirty="0" smtClean="0">
                          <a:solidFill>
                            <a:srgbClr val="000000"/>
                          </a:solidFill>
                          <a:effectLst/>
                          <a:latin typeface="+mn-lt"/>
                        </a:rPr>
                        <a:t> </a:t>
                      </a:r>
                      <a:r>
                        <a:rPr lang="en-US" sz="1800" b="0" i="0" u="none" strike="noStrike" baseline="0" dirty="0" err="1" smtClean="0">
                          <a:solidFill>
                            <a:srgbClr val="000000"/>
                          </a:solidFill>
                          <a:effectLst/>
                          <a:latin typeface="+mn-lt"/>
                        </a:rPr>
                        <a:t>cryomagnet</a:t>
                      </a:r>
                      <a:r>
                        <a:rPr lang="en-US" sz="1800" b="0" i="0" u="none" strike="noStrike" baseline="0" dirty="0" smtClean="0">
                          <a:solidFill>
                            <a:srgbClr val="000000"/>
                          </a:solidFill>
                          <a:effectLst/>
                          <a:latin typeface="+mn-lt"/>
                        </a:rPr>
                        <a:t> 11T</a:t>
                      </a:r>
                      <a:endParaRPr lang="en-US" sz="1800" b="0" i="0" u="none" strike="noStrike" dirty="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60000"/>
                        </a:lnSpc>
                        <a:spcBef>
                          <a:spcPts val="0"/>
                        </a:spcBef>
                        <a:spcAft>
                          <a:spcPts val="0"/>
                        </a:spcAft>
                        <a:buClrTx/>
                        <a:buSzTx/>
                        <a:buFontTx/>
                        <a:buNone/>
                        <a:tabLst/>
                        <a:defRPr/>
                      </a:pPr>
                      <a:r>
                        <a:rPr lang="en-US" sz="1800" b="1" i="0" u="none" strike="noStrike" dirty="0" smtClean="0">
                          <a:solidFill>
                            <a:srgbClr val="000000"/>
                          </a:solidFill>
                          <a:effectLst/>
                          <a:latin typeface="+mn-lt"/>
                        </a:rPr>
                        <a:t>1</a:t>
                      </a:r>
                    </a:p>
                  </a:txBody>
                  <a:tcPr marL="12700" marR="12700" marT="12700" marB="0" anchor="ctr"/>
                </a:tc>
                <a:tc>
                  <a:txBody>
                    <a:bodyPr/>
                    <a:lstStyle/>
                    <a:p>
                      <a:pPr algn="r">
                        <a:lnSpc>
                          <a:spcPct val="80000"/>
                        </a:lnSpc>
                      </a:pPr>
                      <a:r>
                        <a:rPr lang="en-US" b="1" i="0" dirty="0" smtClean="0"/>
                        <a:t>500</a:t>
                      </a:r>
                      <a:endParaRPr lang="en-US" b="1" i="0" dirty="0"/>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22 Q1</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Q1</a:t>
                      </a:r>
                    </a:p>
                  </a:txBody>
                  <a:tcPr marL="12700" marR="12700" marT="12700" marB="0" anchor="ctr"/>
                </a:tc>
                <a:tc>
                  <a:txBody>
                    <a:bodyPr/>
                    <a:lstStyle/>
                    <a:p>
                      <a:pPr marL="0" marR="0" indent="0" algn="l"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not identified</a:t>
                      </a:r>
                    </a:p>
                  </a:txBody>
                  <a:tcPr marL="12700" marR="12700" marT="12700"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FFFFFF"/>
                          </a:solidFill>
                          <a:effectLst/>
                          <a:latin typeface="+mn-lt"/>
                        </a:rPr>
                        <a:t>1 x 3</a:t>
                      </a:r>
                    </a:p>
                  </a:txBody>
                  <a:tcPr marL="12700" marR="12700" marT="12700" marB="0" anchor="ctr">
                    <a:solidFill>
                      <a:srgbClr val="FF6600"/>
                    </a:solidFill>
                  </a:tcPr>
                </a:tc>
              </a:tr>
              <a:tr h="351891">
                <a:tc>
                  <a:txBody>
                    <a:bodyPr/>
                    <a:lstStyle/>
                    <a:p>
                      <a:pPr algn="l" fontAlgn="b">
                        <a:lnSpc>
                          <a:spcPct val="60000"/>
                        </a:lnSpc>
                      </a:pPr>
                      <a:r>
                        <a:rPr lang="en-US" sz="1800" b="0" i="0" u="none" strike="noStrike" baseline="0" dirty="0" smtClean="0">
                          <a:solidFill>
                            <a:srgbClr val="000000"/>
                          </a:solidFill>
                          <a:effectLst/>
                          <a:latin typeface="+mn-lt"/>
                        </a:rPr>
                        <a:t>Cryostat </a:t>
                      </a:r>
                      <a:r>
                        <a:rPr lang="en-US" sz="1800" b="0" i="0" u="none" strike="noStrike" baseline="0" dirty="0" err="1" smtClean="0">
                          <a:solidFill>
                            <a:srgbClr val="000000"/>
                          </a:solidFill>
                          <a:effectLst/>
                          <a:latin typeface="+mn-lt"/>
                        </a:rPr>
                        <a:t>incl</a:t>
                      </a:r>
                      <a:r>
                        <a:rPr lang="en-US" sz="1800" b="0" i="0" u="none" strike="noStrike" baseline="0" dirty="0" smtClean="0">
                          <a:solidFill>
                            <a:srgbClr val="000000"/>
                          </a:solidFill>
                          <a:effectLst/>
                          <a:latin typeface="+mn-lt"/>
                        </a:rPr>
                        <a:t> PTR, </a:t>
                      </a:r>
                      <a:r>
                        <a:rPr lang="en-US" sz="1800" b="0" i="1" u="none" strike="noStrike" dirty="0" smtClean="0">
                          <a:solidFill>
                            <a:srgbClr val="000000"/>
                          </a:solidFill>
                          <a:effectLst/>
                          <a:latin typeface="+mn-lt"/>
                        </a:rPr>
                        <a:t>wet,</a:t>
                      </a:r>
                      <a:r>
                        <a:rPr lang="en-US" sz="1800" b="0" i="1" u="none" strike="noStrike" baseline="0" dirty="0" smtClean="0">
                          <a:solidFill>
                            <a:srgbClr val="000000"/>
                          </a:solidFill>
                          <a:effectLst/>
                          <a:latin typeface="+mn-lt"/>
                        </a:rPr>
                        <a:t> </a:t>
                      </a:r>
                      <a:r>
                        <a:rPr lang="en-US" sz="1800" b="0" i="0" u="none" strike="noStrike" baseline="0" dirty="0" smtClean="0">
                          <a:solidFill>
                            <a:srgbClr val="000000"/>
                          </a:solidFill>
                          <a:effectLst/>
                          <a:latin typeface="+mn-lt"/>
                        </a:rPr>
                        <a:t>flow, </a:t>
                      </a:r>
                      <a:r>
                        <a:rPr lang="en-US" sz="1800" b="0" i="0" u="none" strike="noStrike" baseline="0" dirty="0" err="1" smtClean="0">
                          <a:solidFill>
                            <a:srgbClr val="000000"/>
                          </a:solidFill>
                          <a:effectLst/>
                          <a:latin typeface="+mn-lt"/>
                        </a:rPr>
                        <a:t>cryostream</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is-IS" sz="1800" b="1" i="0" u="none" strike="noStrike" dirty="0" smtClean="0">
                          <a:solidFill>
                            <a:srgbClr val="000000"/>
                          </a:solidFill>
                          <a:effectLst/>
                          <a:latin typeface="+mn-lt"/>
                        </a:rPr>
                        <a:t>4</a:t>
                      </a:r>
                      <a:endParaRPr lang="is-IS" sz="1800" b="1" i="0" u="none" strike="noStrike" dirty="0">
                        <a:solidFill>
                          <a:srgbClr val="000000"/>
                        </a:solidFill>
                        <a:effectLst/>
                        <a:latin typeface="+mn-lt"/>
                      </a:endParaRPr>
                    </a:p>
                  </a:txBody>
                  <a:tcPr marL="12700" marR="12700" marT="12700" marB="0" anchor="ctr"/>
                </a:tc>
                <a:tc>
                  <a:txBody>
                    <a:bodyPr/>
                    <a:lstStyle/>
                    <a:p>
                      <a:pPr algn="r">
                        <a:lnSpc>
                          <a:spcPct val="80000"/>
                        </a:lnSpc>
                      </a:pPr>
                      <a:r>
                        <a:rPr lang="en-US" b="0" i="0" dirty="0" smtClean="0"/>
                        <a:t>350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19 Q2</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not identified</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0" i="0" u="none" strike="noStrike" dirty="0" smtClean="0">
                          <a:solidFill>
                            <a:srgbClr val="FFFFFF"/>
                          </a:solidFill>
                          <a:effectLst/>
                          <a:latin typeface="+mn-lt"/>
                        </a:rPr>
                        <a:t>1 x 3</a:t>
                      </a:r>
                      <a:endParaRPr lang="en-US" sz="1800" b="0" i="0" u="none" strike="noStrike" dirty="0">
                        <a:solidFill>
                          <a:srgbClr val="FFFFFF"/>
                        </a:solidFill>
                        <a:effectLst/>
                        <a:latin typeface="+mn-lt"/>
                      </a:endParaRPr>
                    </a:p>
                  </a:txBody>
                  <a:tcPr marL="12700" marR="12700" marT="12700" marB="0" anchor="ctr">
                    <a:solidFill>
                      <a:srgbClr val="FF6600"/>
                    </a:solidFill>
                  </a:tcPr>
                </a:tc>
              </a:tr>
              <a:tr h="464830">
                <a:tc>
                  <a:txBody>
                    <a:bodyPr/>
                    <a:lstStyle/>
                    <a:p>
                      <a:pPr algn="l" fontAlgn="b">
                        <a:lnSpc>
                          <a:spcPct val="60000"/>
                        </a:lnSpc>
                      </a:pPr>
                      <a:r>
                        <a:rPr lang="en-US" sz="1800" b="0" i="0" u="none" strike="noStrike" dirty="0" err="1" smtClean="0">
                          <a:solidFill>
                            <a:srgbClr val="000000"/>
                          </a:solidFill>
                          <a:effectLst/>
                          <a:latin typeface="+mn-lt"/>
                        </a:rPr>
                        <a:t>CryoFurnace</a:t>
                      </a:r>
                      <a:r>
                        <a:rPr lang="en-US" sz="1800" b="0" i="0" u="none" strike="noStrike" dirty="0" smtClean="0">
                          <a:solidFill>
                            <a:srgbClr val="000000"/>
                          </a:solidFill>
                          <a:effectLst/>
                          <a:latin typeface="+mn-lt"/>
                        </a:rPr>
                        <a:t> (4K – 500K) incl. changer</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1" i="0" u="none" strike="noStrike" dirty="0" smtClean="0">
                          <a:solidFill>
                            <a:srgbClr val="000000"/>
                          </a:solidFill>
                          <a:effectLst/>
                          <a:latin typeface="+mn-lt"/>
                        </a:rPr>
                        <a:t>3</a:t>
                      </a:r>
                      <a:endParaRPr lang="en-US" sz="1800" b="1" i="0" u="none" strike="noStrike" dirty="0">
                        <a:solidFill>
                          <a:srgbClr val="000000"/>
                        </a:solidFill>
                        <a:effectLst/>
                        <a:latin typeface="+mn-lt"/>
                      </a:endParaRPr>
                    </a:p>
                  </a:txBody>
                  <a:tcPr marL="12700" marR="12700" marT="12700" marB="0" anchor="ctr"/>
                </a:tc>
                <a:tc>
                  <a:txBody>
                    <a:bodyPr/>
                    <a:lstStyle/>
                    <a:p>
                      <a:pPr algn="r">
                        <a:lnSpc>
                          <a:spcPct val="80000"/>
                        </a:lnSpc>
                      </a:pPr>
                      <a:r>
                        <a:rPr lang="en-US" b="0" i="0" dirty="0" smtClean="0"/>
                        <a:t>500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18 Q4</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MAGIC, DREAM,</a:t>
                      </a:r>
                      <a:r>
                        <a:rPr lang="en-US" sz="1800" b="0" i="0" u="none" strike="noStrike" baseline="0" dirty="0" smtClean="0">
                          <a:solidFill>
                            <a:srgbClr val="000000"/>
                          </a:solidFill>
                          <a:effectLst/>
                          <a:latin typeface="+mn-lt"/>
                        </a:rPr>
                        <a:t> CSPEC</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0" i="0" u="none" strike="noStrike" dirty="0" smtClean="0">
                          <a:solidFill>
                            <a:srgbClr val="FFFFFF"/>
                          </a:solidFill>
                          <a:effectLst/>
                          <a:latin typeface="+mn-lt"/>
                        </a:rPr>
                        <a:t>1 x 1</a:t>
                      </a:r>
                      <a:endParaRPr lang="en-US" sz="1800" b="0" i="0" u="none" strike="noStrike" dirty="0">
                        <a:solidFill>
                          <a:srgbClr val="FFFFFF"/>
                        </a:solidFill>
                        <a:effectLst/>
                        <a:latin typeface="+mn-lt"/>
                      </a:endParaRPr>
                    </a:p>
                  </a:txBody>
                  <a:tcPr marL="12700" marR="12700" marT="12700" marB="0" anchor="ctr">
                    <a:solidFill>
                      <a:srgbClr val="008000"/>
                    </a:solidFill>
                  </a:tcPr>
                </a:tc>
              </a:tr>
              <a:tr h="303309">
                <a:tc>
                  <a:txBody>
                    <a:bodyPr/>
                    <a:lstStyle/>
                    <a:p>
                      <a:pPr algn="l" fontAlgn="b">
                        <a:lnSpc>
                          <a:spcPct val="60000"/>
                        </a:lnSpc>
                      </a:pPr>
                      <a:r>
                        <a:rPr lang="en-US" sz="1800" b="0" i="0" u="none" strike="noStrike" dirty="0" smtClean="0">
                          <a:solidFill>
                            <a:srgbClr val="000000"/>
                          </a:solidFill>
                          <a:effectLst/>
                          <a:latin typeface="+mn-lt"/>
                        </a:rPr>
                        <a:t>Dilution </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1" i="0" u="none" strike="noStrike" dirty="0" smtClean="0">
                          <a:solidFill>
                            <a:srgbClr val="000000"/>
                          </a:solidFill>
                          <a:effectLst/>
                          <a:latin typeface="+mn-lt"/>
                        </a:rPr>
                        <a:t>2</a:t>
                      </a:r>
                      <a:endParaRPr lang="en-US" sz="1800" b="1" i="0" u="none" strike="noStrike" dirty="0">
                        <a:solidFill>
                          <a:srgbClr val="000000"/>
                        </a:solidFill>
                        <a:effectLst/>
                        <a:latin typeface="+mn-lt"/>
                      </a:endParaRPr>
                    </a:p>
                  </a:txBody>
                  <a:tcPr marL="12700" marR="12700" marT="12700" marB="0" anchor="ctr"/>
                </a:tc>
                <a:tc>
                  <a:txBody>
                    <a:bodyPr/>
                    <a:lstStyle/>
                    <a:p>
                      <a:pPr algn="r">
                        <a:lnSpc>
                          <a:spcPct val="80000"/>
                        </a:lnSpc>
                      </a:pPr>
                      <a:r>
                        <a:rPr lang="en-US" b="0" i="0" dirty="0" smtClean="0"/>
                        <a:t>500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18 Q3</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not identified</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0" i="0" u="none" strike="noStrike" dirty="0" smtClean="0">
                          <a:solidFill>
                            <a:srgbClr val="FFFFFF"/>
                          </a:solidFill>
                          <a:effectLst/>
                          <a:latin typeface="+mn-lt"/>
                        </a:rPr>
                        <a:t>1 x 3</a:t>
                      </a:r>
                      <a:endParaRPr lang="en-US" sz="1800" b="0" i="0" u="none" strike="noStrike" dirty="0">
                        <a:solidFill>
                          <a:srgbClr val="FFFFFF"/>
                        </a:solidFill>
                        <a:effectLst/>
                        <a:latin typeface="+mn-lt"/>
                      </a:endParaRPr>
                    </a:p>
                  </a:txBody>
                  <a:tcPr marL="12700" marR="12700" marT="12700" marB="0" anchor="ctr">
                    <a:solidFill>
                      <a:srgbClr val="FF6600"/>
                    </a:solidFill>
                  </a:tcPr>
                </a:tc>
              </a:tr>
              <a:tr h="303309">
                <a:tc>
                  <a:txBody>
                    <a:bodyPr/>
                    <a:lstStyle/>
                    <a:p>
                      <a:pPr algn="l" fontAlgn="b">
                        <a:lnSpc>
                          <a:spcPct val="60000"/>
                        </a:lnSpc>
                      </a:pPr>
                      <a:r>
                        <a:rPr lang="en-US" sz="1800" b="0" i="0" u="none" strike="noStrike" dirty="0" smtClean="0">
                          <a:solidFill>
                            <a:srgbClr val="000000"/>
                          </a:solidFill>
                          <a:effectLst/>
                          <a:latin typeface="+mn-lt"/>
                        </a:rPr>
                        <a:t>High Temperature</a:t>
                      </a:r>
                      <a:r>
                        <a:rPr lang="en-US" sz="1800" b="0" i="0" u="none" strike="noStrike" baseline="0" dirty="0" smtClean="0">
                          <a:solidFill>
                            <a:srgbClr val="000000"/>
                          </a:solidFill>
                          <a:effectLst/>
                          <a:latin typeface="+mn-lt"/>
                        </a:rPr>
                        <a:t> </a:t>
                      </a:r>
                      <a:r>
                        <a:rPr lang="en-US" sz="1800" b="0" i="0" u="none" strike="noStrike" dirty="0" smtClean="0">
                          <a:solidFill>
                            <a:srgbClr val="000000"/>
                          </a:solidFill>
                          <a:effectLst/>
                          <a:latin typeface="+mn-lt"/>
                        </a:rPr>
                        <a:t>Vacuum Furnace</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is-IS" sz="1800" b="1" i="0" u="none" strike="noStrike" dirty="0">
                          <a:solidFill>
                            <a:srgbClr val="000000"/>
                          </a:solidFill>
                          <a:effectLst/>
                          <a:latin typeface="+mn-lt"/>
                        </a:rPr>
                        <a:t>2</a:t>
                      </a:r>
                    </a:p>
                  </a:txBody>
                  <a:tcPr marL="12700" marR="12700" marT="12700" marB="0" anchor="ctr"/>
                </a:tc>
                <a:tc>
                  <a:txBody>
                    <a:bodyPr/>
                    <a:lstStyle/>
                    <a:p>
                      <a:pPr algn="r">
                        <a:lnSpc>
                          <a:spcPct val="80000"/>
                        </a:lnSpc>
                      </a:pPr>
                      <a:r>
                        <a:rPr lang="en-US" b="0" i="0" dirty="0" smtClean="0"/>
                        <a:t>80</a:t>
                      </a:r>
                      <a:endParaRPr lang="en-US" b="0" i="0" dirty="0"/>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21 Q1</a:t>
                      </a:r>
                    </a:p>
                  </a:txBody>
                  <a:tcPr marL="12700" marR="12700" marT="12700" marB="0" anchor="ctr"/>
                </a:tc>
                <a:tc>
                  <a:txBody>
                    <a:bodyPr/>
                    <a:lstStyle/>
                    <a:p>
                      <a:pPr marL="0" marR="0" indent="0" algn="r" defTabSz="914400" rtl="0" eaLnBrk="1" fontAlgn="b" latinLnBrk="0" hangingPunct="1">
                        <a:lnSpc>
                          <a:spcPct val="80000"/>
                        </a:lnSpc>
                        <a:spcBef>
                          <a:spcPts val="0"/>
                        </a:spcBef>
                        <a:spcAft>
                          <a:spcPts val="0"/>
                        </a:spcAft>
                        <a:buClrTx/>
                        <a:buSzTx/>
                        <a:buFontTx/>
                        <a:buNone/>
                        <a:tabLst/>
                        <a:defRPr/>
                      </a:pPr>
                      <a:r>
                        <a:rPr lang="en-US" sz="1800" b="0" i="0" u="none" strike="noStrike" dirty="0" smtClean="0">
                          <a:solidFill>
                            <a:srgbClr val="000000"/>
                          </a:solidFill>
                          <a:effectLst/>
                          <a:latin typeface="+mn-lt"/>
                        </a:rPr>
                        <a:t>19 Q1</a:t>
                      </a: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not identified</a:t>
                      </a:r>
                      <a:endParaRPr lang="en-US" sz="1800" b="0" i="0" u="none" strike="noStrike" dirty="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FFFFFF"/>
                          </a:solidFill>
                          <a:effectLst/>
                          <a:latin typeface="+mn-lt"/>
                        </a:rPr>
                        <a:t>1 x 3</a:t>
                      </a:r>
                    </a:p>
                  </a:txBody>
                  <a:tcPr marL="12700" marR="12700" marT="12700" marB="0" anchor="ctr">
                    <a:solidFill>
                      <a:srgbClr val="FF6600"/>
                    </a:solidFill>
                  </a:tcPr>
                </a:tc>
              </a:tr>
              <a:tr h="303309">
                <a:tc>
                  <a:txBody>
                    <a:bodyPr/>
                    <a:lstStyle/>
                    <a:p>
                      <a:pPr algn="l" fontAlgn="b">
                        <a:lnSpc>
                          <a:spcPct val="60000"/>
                        </a:lnSpc>
                      </a:pPr>
                      <a:r>
                        <a:rPr lang="en-US" sz="1800" b="0" i="0" u="none" strike="noStrike" dirty="0" smtClean="0">
                          <a:solidFill>
                            <a:srgbClr val="000000"/>
                          </a:solidFill>
                          <a:effectLst/>
                          <a:latin typeface="+mn-lt"/>
                        </a:rPr>
                        <a:t>Infra</a:t>
                      </a:r>
                      <a:r>
                        <a:rPr lang="en-US" sz="1800" b="0" i="0" u="none" strike="noStrike" baseline="0" dirty="0" smtClean="0">
                          <a:solidFill>
                            <a:srgbClr val="000000"/>
                          </a:solidFill>
                          <a:effectLst/>
                          <a:latin typeface="+mn-lt"/>
                        </a:rPr>
                        <a:t>red</a:t>
                      </a:r>
                      <a:r>
                        <a:rPr lang="en-US" sz="1800" b="0" i="0" u="none" strike="noStrike" dirty="0" smtClean="0">
                          <a:solidFill>
                            <a:srgbClr val="000000"/>
                          </a:solidFill>
                          <a:effectLst/>
                          <a:latin typeface="+mn-lt"/>
                        </a:rPr>
                        <a:t> </a:t>
                      </a:r>
                      <a:r>
                        <a:rPr lang="en-US" sz="1800" b="0" i="0" u="none" strike="noStrike" dirty="0">
                          <a:solidFill>
                            <a:srgbClr val="000000"/>
                          </a:solidFill>
                          <a:effectLst/>
                          <a:latin typeface="+mn-lt"/>
                        </a:rPr>
                        <a:t>Furnace</a:t>
                      </a:r>
                    </a:p>
                  </a:txBody>
                  <a:tcPr marL="12700" marR="12700" marT="12700" marB="0" anchor="ctr"/>
                </a:tc>
                <a:tc>
                  <a:txBody>
                    <a:bodyPr/>
                    <a:lstStyle/>
                    <a:p>
                      <a:pPr algn="r" fontAlgn="b">
                        <a:lnSpc>
                          <a:spcPct val="60000"/>
                        </a:lnSpc>
                      </a:pPr>
                      <a:r>
                        <a:rPr lang="en-US" sz="1800" b="1" i="0" u="none" strike="noStrike" dirty="0" smtClean="0">
                          <a:solidFill>
                            <a:srgbClr val="000000"/>
                          </a:solidFill>
                          <a:effectLst/>
                          <a:latin typeface="+mn-lt"/>
                        </a:rPr>
                        <a:t>1 </a:t>
                      </a:r>
                      <a:endParaRPr lang="en-US" sz="1800" b="1" i="0" u="none" strike="noStrike" dirty="0">
                        <a:solidFill>
                          <a:srgbClr val="000000"/>
                        </a:solidFill>
                        <a:effectLst/>
                        <a:latin typeface="+mn-lt"/>
                      </a:endParaRPr>
                    </a:p>
                  </a:txBody>
                  <a:tcPr marL="12700" marR="12700" marT="12700" marB="0" anchor="ctr"/>
                </a:tc>
                <a:tc>
                  <a:txBody>
                    <a:bodyPr/>
                    <a:lstStyle/>
                    <a:p>
                      <a:pPr algn="r">
                        <a:lnSpc>
                          <a:spcPct val="80000"/>
                        </a:lnSpc>
                      </a:pPr>
                      <a:r>
                        <a:rPr lang="en-US" b="0" i="0" dirty="0" smtClean="0"/>
                        <a:t>50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Q2</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19 Q2</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discussed (DE)</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0" u="none" strike="noStrike" dirty="0" smtClean="0">
                          <a:solidFill>
                            <a:srgbClr val="FFFFFF"/>
                          </a:solidFill>
                          <a:effectLst/>
                          <a:latin typeface="+mn-lt"/>
                        </a:rPr>
                        <a:t>1 x 2</a:t>
                      </a:r>
                      <a:endParaRPr lang="en-US" sz="1800" b="0" i="0" u="none" strike="noStrike" dirty="0">
                        <a:solidFill>
                          <a:srgbClr val="FFFFFF"/>
                        </a:solidFill>
                        <a:effectLst/>
                        <a:latin typeface="+mn-lt"/>
                      </a:endParaRPr>
                    </a:p>
                  </a:txBody>
                  <a:tcPr marL="12700" marR="12700" marT="12700" marB="0" anchor="ctr">
                    <a:solidFill>
                      <a:srgbClr val="008000"/>
                    </a:solidFill>
                  </a:tcPr>
                </a:tc>
              </a:tr>
              <a:tr h="303309">
                <a:tc>
                  <a:txBody>
                    <a:bodyPr/>
                    <a:lstStyle/>
                    <a:p>
                      <a:pPr algn="l" fontAlgn="b">
                        <a:lnSpc>
                          <a:spcPct val="60000"/>
                        </a:lnSpc>
                      </a:pPr>
                      <a:r>
                        <a:rPr lang="en-US" sz="1800" b="0" i="0" u="none" strike="noStrike" dirty="0">
                          <a:solidFill>
                            <a:srgbClr val="000000"/>
                          </a:solidFill>
                          <a:effectLst/>
                          <a:latin typeface="+mn-lt"/>
                        </a:rPr>
                        <a:t>Sorption stick</a:t>
                      </a:r>
                    </a:p>
                  </a:txBody>
                  <a:tcPr marL="12700" marR="12700" marT="12700" marB="0" anchor="ctr"/>
                </a:tc>
                <a:tc>
                  <a:txBody>
                    <a:bodyPr/>
                    <a:lstStyle/>
                    <a:p>
                      <a:pPr algn="r" fontAlgn="b">
                        <a:lnSpc>
                          <a:spcPct val="60000"/>
                        </a:lnSpc>
                      </a:pPr>
                      <a:r>
                        <a:rPr lang="en-US" sz="1800" b="1" i="0" u="none" strike="noStrike" dirty="0" smtClean="0">
                          <a:solidFill>
                            <a:srgbClr val="000000"/>
                          </a:solidFill>
                          <a:effectLst/>
                          <a:latin typeface="+mn-lt"/>
                        </a:rPr>
                        <a:t>1</a:t>
                      </a:r>
                      <a:endParaRPr lang="en-US" sz="1800" b="1" i="0" u="none" strike="noStrike" dirty="0">
                        <a:solidFill>
                          <a:srgbClr val="000000"/>
                        </a:solidFill>
                        <a:effectLst/>
                        <a:latin typeface="+mn-lt"/>
                      </a:endParaRPr>
                    </a:p>
                  </a:txBody>
                  <a:tcPr marL="12700" marR="12700" marT="12700" marB="0" anchor="ctr"/>
                </a:tc>
                <a:tc>
                  <a:txBody>
                    <a:bodyPr/>
                    <a:lstStyle/>
                    <a:p>
                      <a:pPr algn="r">
                        <a:lnSpc>
                          <a:spcPct val="80000"/>
                        </a:lnSpc>
                      </a:pPr>
                      <a:r>
                        <a:rPr lang="en-US" b="0" i="0" dirty="0" smtClean="0"/>
                        <a:t>150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a:t>
                      </a:r>
                      <a:r>
                        <a:rPr lang="en-US" sz="1800" b="0" i="0" u="none" strike="noStrike" baseline="0" dirty="0" smtClean="0">
                          <a:solidFill>
                            <a:srgbClr val="000000"/>
                          </a:solidFill>
                          <a:effectLst/>
                          <a:latin typeface="+mn-lt"/>
                        </a:rPr>
                        <a:t>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18 Q4</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discussed (DE)</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0" u="none" strike="noStrike" dirty="0" smtClean="0">
                          <a:solidFill>
                            <a:srgbClr val="FFFFFF"/>
                          </a:solidFill>
                          <a:effectLst/>
                          <a:latin typeface="+mn-lt"/>
                        </a:rPr>
                        <a:t>1 x 2</a:t>
                      </a:r>
                      <a:endParaRPr lang="en-US" sz="1800" b="0" i="0" u="none" strike="noStrike" dirty="0">
                        <a:solidFill>
                          <a:srgbClr val="FFFFFF"/>
                        </a:solidFill>
                        <a:effectLst/>
                        <a:latin typeface="+mn-lt"/>
                      </a:endParaRPr>
                    </a:p>
                  </a:txBody>
                  <a:tcPr marL="12700" marR="12700" marT="12700" marB="0" anchor="ctr">
                    <a:solidFill>
                      <a:srgbClr val="008000"/>
                    </a:solidFill>
                  </a:tcPr>
                </a:tc>
              </a:tr>
              <a:tr h="303309">
                <a:tc>
                  <a:txBody>
                    <a:bodyPr/>
                    <a:lstStyle/>
                    <a:p>
                      <a:pPr algn="l" fontAlgn="b">
                        <a:lnSpc>
                          <a:spcPct val="60000"/>
                        </a:lnSpc>
                      </a:pPr>
                      <a:r>
                        <a:rPr lang="en-US" sz="1800" b="0" i="0" u="none" strike="noStrike" dirty="0">
                          <a:solidFill>
                            <a:srgbClr val="000000"/>
                          </a:solidFill>
                          <a:effectLst/>
                          <a:latin typeface="+mn-lt"/>
                        </a:rPr>
                        <a:t>6kV HV supply</a:t>
                      </a:r>
                    </a:p>
                  </a:txBody>
                  <a:tcPr marL="12700" marR="12700" marT="12700" marB="0" anchor="ctr"/>
                </a:tc>
                <a:tc>
                  <a:txBody>
                    <a:bodyPr/>
                    <a:lstStyle/>
                    <a:p>
                      <a:pPr algn="r" fontAlgn="b">
                        <a:lnSpc>
                          <a:spcPct val="60000"/>
                        </a:lnSpc>
                      </a:pPr>
                      <a:r>
                        <a:rPr lang="en-US" sz="1800" b="1" i="0" u="none" strike="noStrike" dirty="0">
                          <a:solidFill>
                            <a:srgbClr val="000000"/>
                          </a:solidFill>
                          <a:effectLst/>
                          <a:latin typeface="+mn-lt"/>
                        </a:rPr>
                        <a:t>2</a:t>
                      </a:r>
                    </a:p>
                  </a:txBody>
                  <a:tcPr marL="12700" marR="12700" marT="12700" marB="0" anchor="ctr"/>
                </a:tc>
                <a:tc>
                  <a:txBody>
                    <a:bodyPr/>
                    <a:lstStyle/>
                    <a:p>
                      <a:pPr algn="r">
                        <a:lnSpc>
                          <a:spcPct val="80000"/>
                        </a:lnSpc>
                      </a:pPr>
                      <a:r>
                        <a:rPr lang="en-US" b="0" i="0" dirty="0" smtClean="0"/>
                        <a:t>50</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Q2</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20 Q3</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in-house</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0" u="none" strike="noStrike" dirty="0" smtClean="0">
                          <a:solidFill>
                            <a:srgbClr val="FFFFFF"/>
                          </a:solidFill>
                          <a:effectLst/>
                          <a:latin typeface="+mn-lt"/>
                        </a:rPr>
                        <a:t>1 x 1</a:t>
                      </a:r>
                      <a:endParaRPr lang="en-US" sz="1800" b="0" i="0" u="none" strike="noStrike" dirty="0">
                        <a:solidFill>
                          <a:srgbClr val="FFFFFF"/>
                        </a:solidFill>
                        <a:effectLst/>
                        <a:latin typeface="+mn-lt"/>
                      </a:endParaRPr>
                    </a:p>
                  </a:txBody>
                  <a:tcPr marL="12700" marR="12700" marT="12700" marB="0" anchor="ctr">
                    <a:solidFill>
                      <a:srgbClr val="008000"/>
                    </a:solidFill>
                  </a:tcPr>
                </a:tc>
              </a:tr>
              <a:tr h="303309">
                <a:tc>
                  <a:txBody>
                    <a:bodyPr/>
                    <a:lstStyle/>
                    <a:p>
                      <a:pPr algn="l" fontAlgn="b">
                        <a:lnSpc>
                          <a:spcPct val="60000"/>
                        </a:lnSpc>
                      </a:pPr>
                      <a:r>
                        <a:rPr lang="en-US" sz="1800" b="0" i="0" u="none" strike="noStrike" dirty="0" err="1" smtClean="0">
                          <a:solidFill>
                            <a:srgbClr val="000000"/>
                          </a:solidFill>
                          <a:effectLst/>
                          <a:latin typeface="+mn-lt"/>
                        </a:rPr>
                        <a:t>Peltier</a:t>
                      </a:r>
                      <a:r>
                        <a:rPr lang="en-US" sz="1800" b="0" i="0" u="none" strike="noStrike" dirty="0" smtClean="0">
                          <a:solidFill>
                            <a:srgbClr val="000000"/>
                          </a:solidFill>
                          <a:effectLst/>
                          <a:latin typeface="+mn-lt"/>
                        </a:rPr>
                        <a:t> </a:t>
                      </a:r>
                      <a:r>
                        <a:rPr lang="en-US" sz="1800" b="0" i="0" u="none" strike="noStrike" dirty="0" err="1" smtClean="0">
                          <a:solidFill>
                            <a:srgbClr val="000000"/>
                          </a:solidFill>
                          <a:effectLst/>
                          <a:latin typeface="+mn-lt"/>
                        </a:rPr>
                        <a:t>subcryostat</a:t>
                      </a:r>
                      <a:r>
                        <a:rPr lang="en-US" sz="1800" b="0" i="0" u="none" strike="noStrike" dirty="0" smtClean="0">
                          <a:solidFill>
                            <a:srgbClr val="000000"/>
                          </a:solidFill>
                          <a:effectLst/>
                          <a:latin typeface="+mn-lt"/>
                        </a:rPr>
                        <a:t>, in-situ AC </a:t>
                      </a:r>
                      <a:r>
                        <a:rPr lang="en-US" sz="1800" b="0" i="0" u="none" strike="noStrike" dirty="0" err="1" smtClean="0">
                          <a:solidFill>
                            <a:srgbClr val="000000"/>
                          </a:solidFill>
                          <a:effectLst/>
                          <a:latin typeface="+mn-lt"/>
                        </a:rPr>
                        <a:t>suscept</a:t>
                      </a:r>
                      <a:r>
                        <a:rPr lang="en-US" sz="1800" b="0" i="0" u="none" strike="noStrike" dirty="0" smtClean="0">
                          <a:solidFill>
                            <a:srgbClr val="000000"/>
                          </a:solidFill>
                          <a:effectLst/>
                          <a:latin typeface="+mn-lt"/>
                        </a:rPr>
                        <a: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1" i="0" u="none" strike="noStrike" dirty="0" smtClean="0">
                          <a:solidFill>
                            <a:schemeClr val="tx1"/>
                          </a:solidFill>
                          <a:effectLst/>
                          <a:latin typeface="+mn-lt"/>
                        </a:rPr>
                        <a:t>1</a:t>
                      </a:r>
                      <a:endParaRPr lang="en-US" sz="1800" b="1" i="0" u="none" strike="noStrike" dirty="0">
                        <a:solidFill>
                          <a:schemeClr val="tx1"/>
                        </a:solidFill>
                        <a:effectLst/>
                        <a:latin typeface="+mn-lt"/>
                      </a:endParaRPr>
                    </a:p>
                  </a:txBody>
                  <a:tcPr marL="12700" marR="12700" marT="12700" marB="0" anchor="ctr"/>
                </a:tc>
                <a:tc>
                  <a:txBody>
                    <a:bodyPr/>
                    <a:lstStyle/>
                    <a:p>
                      <a:pPr algn="r">
                        <a:lnSpc>
                          <a:spcPct val="80000"/>
                        </a:lnSpc>
                      </a:pPr>
                      <a:r>
                        <a:rPr lang="en-US" b="0" i="0" dirty="0" smtClean="0"/>
                        <a:t>125</a:t>
                      </a:r>
                      <a:endParaRPr lang="en-US" b="0" i="0" dirty="0"/>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started</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started (DK)</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0" u="none" strike="noStrike" dirty="0" smtClean="0">
                          <a:solidFill>
                            <a:srgbClr val="FFFFFF"/>
                          </a:solidFill>
                          <a:effectLst/>
                          <a:latin typeface="+mn-lt"/>
                        </a:rPr>
                        <a:t>0 x 0</a:t>
                      </a:r>
                      <a:endParaRPr lang="en-US" sz="1800" b="0" i="0" u="none" strike="noStrike" dirty="0">
                        <a:solidFill>
                          <a:srgbClr val="FFFFFF"/>
                        </a:solidFill>
                        <a:effectLst/>
                        <a:latin typeface="+mn-lt"/>
                      </a:endParaRPr>
                    </a:p>
                  </a:txBody>
                  <a:tcPr marL="12700" marR="12700" marT="12700" marB="0" anchor="ctr">
                    <a:solidFill>
                      <a:srgbClr val="0000FF"/>
                    </a:solidFill>
                  </a:tcPr>
                </a:tc>
              </a:tr>
              <a:tr h="303309">
                <a:tc>
                  <a:txBody>
                    <a:bodyPr/>
                    <a:lstStyle/>
                    <a:p>
                      <a:pPr algn="l" fontAlgn="b">
                        <a:lnSpc>
                          <a:spcPct val="80000"/>
                        </a:lnSpc>
                      </a:pPr>
                      <a:r>
                        <a:rPr lang="en-US" sz="1800" b="0" i="1" u="none" strike="noStrike" dirty="0" err="1" smtClean="0">
                          <a:solidFill>
                            <a:srgbClr val="000000"/>
                          </a:solidFill>
                          <a:effectLst/>
                          <a:latin typeface="Calibri"/>
                        </a:rPr>
                        <a:t>LHe</a:t>
                      </a:r>
                      <a:r>
                        <a:rPr lang="en-US" sz="1800" b="0" i="1" u="none" strike="noStrike" dirty="0" smtClean="0">
                          <a:solidFill>
                            <a:srgbClr val="000000"/>
                          </a:solidFill>
                          <a:effectLst/>
                          <a:latin typeface="Calibri"/>
                        </a:rPr>
                        <a:t> vessels</a:t>
                      </a:r>
                      <a:r>
                        <a:rPr lang="en-US" sz="1800" b="0" i="1" u="none" strike="noStrike" baseline="0" dirty="0" smtClean="0">
                          <a:solidFill>
                            <a:srgbClr val="000000"/>
                          </a:solidFill>
                          <a:effectLst/>
                          <a:latin typeface="Calibri"/>
                        </a:rPr>
                        <a:t> / Helium management</a:t>
                      </a:r>
                      <a:endParaRPr lang="en-US" sz="1800" b="0" i="1"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1" i="1" u="none" strike="noStrike" dirty="0" smtClean="0">
                          <a:solidFill>
                            <a:srgbClr val="000000"/>
                          </a:solidFill>
                          <a:effectLst/>
                          <a:latin typeface="Arial"/>
                        </a:rPr>
                        <a:t>IN</a:t>
                      </a:r>
                      <a:endParaRPr lang="en-US" sz="1800" b="1" i="1" u="none" strike="noStrike" dirty="0">
                        <a:solidFill>
                          <a:srgbClr val="000000"/>
                        </a:solidFill>
                        <a:effectLst/>
                        <a:latin typeface="Arial"/>
                      </a:endParaRPr>
                    </a:p>
                  </a:txBody>
                  <a:tcPr marL="11444" marR="11444" marT="12700" marB="0" anchor="ctr"/>
                </a:tc>
                <a:tc>
                  <a:txBody>
                    <a:bodyPr/>
                    <a:lstStyle/>
                    <a:p>
                      <a:pPr algn="r">
                        <a:lnSpc>
                          <a:spcPct val="80000"/>
                        </a:lnSpc>
                      </a:pPr>
                      <a:r>
                        <a:rPr lang="en-US" b="0" i="1" dirty="0" smtClean="0"/>
                        <a:t>200</a:t>
                      </a:r>
                      <a:endParaRPr lang="en-US" b="0" i="1" dirty="0"/>
                    </a:p>
                  </a:txBody>
                  <a:tcPr marL="12700" marR="12700" marT="12700" marB="0" anchor="ctr"/>
                </a:tc>
                <a:tc>
                  <a:txBody>
                    <a:bodyPr/>
                    <a:lstStyle/>
                    <a:p>
                      <a:pPr algn="r" fontAlgn="b">
                        <a:lnSpc>
                          <a:spcPct val="80000"/>
                        </a:lnSpc>
                      </a:pPr>
                      <a:r>
                        <a:rPr lang="en-US" sz="1800" b="0" i="1" u="none" strike="noStrike" dirty="0" smtClean="0">
                          <a:solidFill>
                            <a:srgbClr val="000000"/>
                          </a:solidFill>
                          <a:effectLst/>
                          <a:latin typeface="+mn-lt"/>
                        </a:rPr>
                        <a:t>21 Q1</a:t>
                      </a:r>
                      <a:endParaRPr lang="en-US" sz="1800" b="0" i="1"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1" u="none" strike="noStrike" dirty="0" smtClean="0">
                          <a:solidFill>
                            <a:srgbClr val="000000"/>
                          </a:solidFill>
                          <a:effectLst/>
                          <a:latin typeface="+mn-lt"/>
                        </a:rPr>
                        <a:t>18 Q1</a:t>
                      </a:r>
                      <a:endParaRPr lang="en-US" sz="1800" b="0" i="1"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1" u="none" strike="noStrike" dirty="0" smtClean="0">
                          <a:solidFill>
                            <a:srgbClr val="000000"/>
                          </a:solidFill>
                          <a:effectLst/>
                          <a:latin typeface="+mn-lt"/>
                        </a:rPr>
                        <a:t>not identified</a:t>
                      </a:r>
                      <a:endParaRPr lang="en-US" sz="1800" b="0" i="1"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0" i="1" u="none" strike="noStrike" dirty="0" smtClean="0">
                          <a:solidFill>
                            <a:srgbClr val="FFFFFF"/>
                          </a:solidFill>
                          <a:effectLst/>
                          <a:latin typeface="+mn-lt"/>
                        </a:rPr>
                        <a:t>2 x 3</a:t>
                      </a:r>
                      <a:endParaRPr lang="en-US" sz="1800" b="0" i="1" u="none" strike="noStrike" dirty="0">
                        <a:solidFill>
                          <a:srgbClr val="FFFFFF"/>
                        </a:solidFill>
                        <a:effectLst/>
                        <a:latin typeface="+mn-lt"/>
                      </a:endParaRPr>
                    </a:p>
                  </a:txBody>
                  <a:tcPr marL="12700" marR="12700" marT="12700" marB="0" anchor="ctr">
                    <a:solidFill>
                      <a:srgbClr val="FF0000"/>
                    </a:solidFill>
                  </a:tcPr>
                </a:tc>
              </a:tr>
            </a:tbl>
          </a:graphicData>
        </a:graphic>
      </p:graphicFrame>
    </p:spTree>
    <p:extLst>
      <p:ext uri="{BB962C8B-B14F-4D97-AF65-F5344CB8AC3E}">
        <p14:creationId xmlns:p14="http://schemas.microsoft.com/office/powerpoint/2010/main" val="34602404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153507"/>
            <a:ext cx="7139136" cy="1143000"/>
          </a:xfrm>
        </p:spPr>
        <p:txBody>
          <a:bodyPr>
            <a:normAutofit fontScale="90000"/>
          </a:bodyPr>
          <a:lstStyle/>
          <a:p>
            <a:r>
              <a:rPr lang="en-US" dirty="0" smtClean="0"/>
              <a:t>Temperature and Fields –                  </a:t>
            </a:r>
            <a:r>
              <a:rPr lang="en-US" dirty="0"/>
              <a:t>	</a:t>
            </a:r>
            <a:r>
              <a:rPr lang="en-US" dirty="0" smtClean="0"/>
              <a:t>		envisaged suite for 15 by 2025+</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16825631"/>
              </p:ext>
            </p:extLst>
          </p:nvPr>
        </p:nvGraphicFramePr>
        <p:xfrm>
          <a:off x="3277" y="1580489"/>
          <a:ext cx="9140722" cy="5414400"/>
        </p:xfrm>
        <a:graphic>
          <a:graphicData uri="http://schemas.openxmlformats.org/drawingml/2006/table">
            <a:tbl>
              <a:tblPr firstRow="1" bandRow="1">
                <a:tableStyleId>{5C22544A-7EE6-4342-B048-85BDC9FD1C3A}</a:tableStyleId>
              </a:tblPr>
              <a:tblGrid>
                <a:gridCol w="4077634"/>
                <a:gridCol w="208280"/>
                <a:gridCol w="4854808"/>
              </a:tblGrid>
              <a:tr h="360960">
                <a:tc>
                  <a:txBody>
                    <a:bodyPr/>
                    <a:lstStyle/>
                    <a:p>
                      <a:pPr algn="l" fontAlgn="b">
                        <a:lnSpc>
                          <a:spcPct val="60000"/>
                        </a:lnSpc>
                      </a:pPr>
                      <a:r>
                        <a:rPr lang="sk-SK" sz="1700" b="0" i="0" u="none" strike="noStrike" dirty="0">
                          <a:solidFill>
                            <a:srgbClr val="000000"/>
                          </a:solidFill>
                          <a:effectLst/>
                          <a:latin typeface="Calibri"/>
                        </a:rPr>
                        <a:t> </a:t>
                      </a:r>
                    </a:p>
                  </a:txBody>
                  <a:tcPr marL="12700" marR="12700" marT="12700" marB="0" anchor="b"/>
                </a:tc>
                <a:tc>
                  <a:txBody>
                    <a:bodyPr/>
                    <a:lstStyle/>
                    <a:p>
                      <a:pPr>
                        <a:lnSpc>
                          <a:spcPct val="60000"/>
                        </a:lnSpc>
                      </a:pPr>
                      <a:r>
                        <a:rPr lang="en-US" sz="1700" dirty="0" smtClean="0">
                          <a:latin typeface="Calibri"/>
                          <a:cs typeface="Calibri"/>
                        </a:rPr>
                        <a:t>#</a:t>
                      </a:r>
                      <a:endParaRPr lang="en-US" sz="1700" dirty="0">
                        <a:latin typeface="Calibri"/>
                        <a:cs typeface="Calibri"/>
                      </a:endParaRPr>
                    </a:p>
                  </a:txBody>
                  <a:tcPr anchor="b"/>
                </a:tc>
                <a:tc>
                  <a:txBody>
                    <a:bodyPr/>
                    <a:lstStyle/>
                    <a:p>
                      <a:pPr>
                        <a:lnSpc>
                          <a:spcPct val="60000"/>
                        </a:lnSpc>
                      </a:pPr>
                      <a:r>
                        <a:rPr lang="en-US" sz="1700" baseline="0" dirty="0" smtClean="0">
                          <a:latin typeface="Calibri"/>
                          <a:cs typeface="Calibri"/>
                        </a:rPr>
                        <a:t>Needed for </a:t>
                      </a:r>
                      <a:r>
                        <a:rPr lang="is-IS" sz="1700" baseline="0" dirty="0" smtClean="0">
                          <a:latin typeface="Calibri"/>
                          <a:cs typeface="Calibri"/>
                        </a:rPr>
                        <a:t>… out of </a:t>
                      </a:r>
                      <a:r>
                        <a:rPr lang="is-IS" sz="1700" baseline="0" dirty="0" smtClean="0">
                          <a:solidFill>
                            <a:srgbClr val="FFFF00"/>
                          </a:solidFill>
                          <a:latin typeface="Calibri"/>
                          <a:cs typeface="Calibri"/>
                        </a:rPr>
                        <a:t>#9-#15 Instruments</a:t>
                      </a:r>
                      <a:endParaRPr lang="en-US" sz="1700" dirty="0">
                        <a:solidFill>
                          <a:srgbClr val="FFFF00"/>
                        </a:solidFill>
                        <a:latin typeface="Calibri"/>
                        <a:cs typeface="Calibri"/>
                      </a:endParaRPr>
                    </a:p>
                  </a:txBody>
                  <a:tcPr anchor="b"/>
                </a:tc>
              </a:tr>
              <a:tr h="360960">
                <a:tc>
                  <a:txBody>
                    <a:bodyPr/>
                    <a:lstStyle/>
                    <a:p>
                      <a:pPr algn="l" fontAlgn="b">
                        <a:lnSpc>
                          <a:spcPct val="60000"/>
                        </a:lnSpc>
                      </a:pPr>
                      <a:r>
                        <a:rPr lang="en-US" sz="1800" b="0" i="0" u="none" strike="noStrike" dirty="0">
                          <a:solidFill>
                            <a:srgbClr val="000000"/>
                          </a:solidFill>
                          <a:effectLst/>
                          <a:latin typeface="+mn-lt"/>
                        </a:rPr>
                        <a:t>Horizontal </a:t>
                      </a:r>
                      <a:r>
                        <a:rPr lang="en-US" sz="1800" b="0" i="0" u="none" strike="noStrike" dirty="0" err="1" smtClean="0">
                          <a:solidFill>
                            <a:srgbClr val="000000"/>
                          </a:solidFill>
                          <a:effectLst/>
                          <a:latin typeface="+mn-lt"/>
                        </a:rPr>
                        <a:t>cryomagnet</a:t>
                      </a:r>
                      <a:r>
                        <a:rPr lang="en-US" sz="1800" b="0" i="0" u="none" strike="noStrike" dirty="0" smtClean="0">
                          <a:solidFill>
                            <a:srgbClr val="000000"/>
                          </a:solidFill>
                          <a:effectLst/>
                          <a:latin typeface="+mn-lt"/>
                        </a:rPr>
                        <a:t> </a:t>
                      </a:r>
                      <a:r>
                        <a:rPr lang="en-US" sz="1800" b="0" i="0" u="none" strike="noStrike" dirty="0">
                          <a:solidFill>
                            <a:srgbClr val="000000"/>
                          </a:solidFill>
                          <a:effectLst/>
                          <a:latin typeface="+mn-lt"/>
                        </a:rPr>
                        <a:t>11T</a:t>
                      </a:r>
                    </a:p>
                  </a:txBody>
                  <a:tcPr marL="12700" marR="12700" marT="12700" marB="0" anchor="ctr"/>
                </a:tc>
                <a:tc>
                  <a:txBody>
                    <a:bodyPr/>
                    <a:lstStyle/>
                    <a:p>
                      <a:pPr algn="r" fontAlgn="b">
                        <a:lnSpc>
                          <a:spcPct val="60000"/>
                        </a:lnSpc>
                      </a:pPr>
                      <a:r>
                        <a:rPr lang="en-US" sz="1800" b="1" i="0" u="none" strike="noStrike" dirty="0" smtClean="0">
                          <a:solidFill>
                            <a:srgbClr val="000000"/>
                          </a:solidFill>
                          <a:effectLst/>
                          <a:latin typeface="+mn-lt"/>
                        </a:rPr>
                        <a:t>1</a:t>
                      </a:r>
                      <a:endParaRPr lang="en-US" sz="1800" b="1" i="0" u="none" strike="noStrike" dirty="0">
                        <a:solidFill>
                          <a:srgbClr val="000000"/>
                        </a:solidFill>
                        <a:effectLst/>
                        <a:latin typeface="+mn-lt"/>
                      </a:endParaRPr>
                    </a:p>
                  </a:txBody>
                  <a:tcPr marL="12700" marR="12700" marT="12700" marB="0" anchor="ctr"/>
                </a:tc>
                <a:tc>
                  <a:txBody>
                    <a:bodyPr/>
                    <a:lstStyle/>
                    <a:p>
                      <a:pPr algn="l" fontAlgn="b">
                        <a:lnSpc>
                          <a:spcPct val="60000"/>
                        </a:lnSpc>
                      </a:pPr>
                      <a:r>
                        <a:rPr lang="en-US" sz="1800" b="1" i="0" u="none" strike="noStrike" baseline="0" dirty="0" smtClean="0">
                          <a:solidFill>
                            <a:srgbClr val="000000"/>
                          </a:solidFill>
                          <a:effectLst/>
                          <a:latin typeface="+mn-lt"/>
                        </a:rPr>
                        <a:t> </a:t>
                      </a:r>
                      <a:r>
                        <a:rPr lang="en-US" sz="1800" b="0" i="1" u="none" strike="noStrike" baseline="0" dirty="0" err="1" smtClean="0">
                          <a:solidFill>
                            <a:srgbClr val="000000"/>
                          </a:solidFill>
                          <a:effectLst/>
                          <a:latin typeface="+mn-lt"/>
                        </a:rPr>
                        <a:t>Skadi</a:t>
                      </a:r>
                      <a:endParaRPr lang="en-US" sz="1800" b="0" i="1" u="none" strike="noStrike" dirty="0">
                        <a:solidFill>
                          <a:srgbClr val="000000"/>
                        </a:solidFill>
                        <a:effectLst/>
                        <a:latin typeface="+mn-lt"/>
                      </a:endParaRPr>
                    </a:p>
                  </a:txBody>
                  <a:tcPr marL="12700" marR="12700" marT="12700" marB="0" anchor="ctr"/>
                </a:tc>
              </a:tr>
              <a:tr h="360960">
                <a:tc>
                  <a:txBody>
                    <a:bodyPr/>
                    <a:lstStyle/>
                    <a:p>
                      <a:pPr algn="l" fontAlgn="b">
                        <a:lnSpc>
                          <a:spcPct val="60000"/>
                        </a:lnSpc>
                      </a:pPr>
                      <a:r>
                        <a:rPr lang="en-US" sz="1800" b="0" i="0" u="none" strike="noStrike" dirty="0">
                          <a:solidFill>
                            <a:srgbClr val="000000"/>
                          </a:solidFill>
                          <a:effectLst/>
                          <a:latin typeface="+mn-lt"/>
                        </a:rPr>
                        <a:t>Vertical </a:t>
                      </a:r>
                      <a:r>
                        <a:rPr lang="en-US" sz="1800" b="0" i="0" u="none" strike="noStrike" dirty="0" err="1" smtClean="0">
                          <a:solidFill>
                            <a:srgbClr val="000000"/>
                          </a:solidFill>
                          <a:effectLst/>
                          <a:latin typeface="+mn-lt"/>
                        </a:rPr>
                        <a:t>cryomagnet</a:t>
                      </a:r>
                      <a:r>
                        <a:rPr lang="en-US" sz="1800" b="0" i="0" u="none" strike="noStrike" dirty="0" smtClean="0">
                          <a:solidFill>
                            <a:srgbClr val="000000"/>
                          </a:solidFill>
                          <a:effectLst/>
                          <a:latin typeface="+mn-lt"/>
                        </a:rPr>
                        <a:t> </a:t>
                      </a:r>
                      <a:r>
                        <a:rPr lang="en-US" sz="1800" b="0" i="0" u="none" strike="noStrike" dirty="0" smtClean="0">
                          <a:solidFill>
                            <a:schemeClr val="tx1"/>
                          </a:solidFill>
                          <a:effectLst/>
                          <a:latin typeface="+mn-lt"/>
                        </a:rPr>
                        <a:t>10T,</a:t>
                      </a:r>
                      <a:r>
                        <a:rPr lang="en-US" sz="1800" b="0" i="0" u="none" strike="noStrike" baseline="0" dirty="0" smtClean="0">
                          <a:solidFill>
                            <a:schemeClr val="tx1"/>
                          </a:solidFill>
                          <a:effectLst/>
                          <a:latin typeface="+mn-lt"/>
                        </a:rPr>
                        <a:t> 15T</a:t>
                      </a:r>
                      <a:endParaRPr lang="en-US" sz="1800" b="0" i="0" u="none" strike="noStrike" dirty="0">
                        <a:solidFill>
                          <a:schemeClr val="tx1"/>
                        </a:solidFill>
                        <a:effectLst/>
                        <a:latin typeface="+mn-lt"/>
                      </a:endParaRPr>
                    </a:p>
                  </a:txBody>
                  <a:tcPr marL="12700" marR="12700" marT="12700" marB="0" anchor="ctr"/>
                </a:tc>
                <a:tc>
                  <a:txBody>
                    <a:bodyPr/>
                    <a:lstStyle/>
                    <a:p>
                      <a:pPr algn="r" fontAlgn="b">
                        <a:lnSpc>
                          <a:spcPct val="60000"/>
                        </a:lnSpc>
                      </a:pPr>
                      <a:r>
                        <a:rPr lang="en-US" sz="1800" b="1" i="0" u="none" strike="noStrike" dirty="0" smtClean="0">
                          <a:solidFill>
                            <a:srgbClr val="000000"/>
                          </a:solidFill>
                          <a:effectLst/>
                          <a:latin typeface="+mn-lt"/>
                        </a:rPr>
                        <a:t>2</a:t>
                      </a:r>
                      <a:endParaRPr lang="en-US" sz="1800" b="1" i="0" u="none" strike="noStrike" dirty="0">
                        <a:solidFill>
                          <a:srgbClr val="000000"/>
                        </a:solidFill>
                        <a:effectLst/>
                        <a:latin typeface="+mn-lt"/>
                      </a:endParaRPr>
                    </a:p>
                  </a:txBody>
                  <a:tcPr marL="12700" marR="12700" marT="12700" marB="0" anchor="ctr"/>
                </a:tc>
                <a:tc>
                  <a:txBody>
                    <a:bodyPr/>
                    <a:lstStyle/>
                    <a:p>
                      <a:pPr algn="l" fontAlgn="b">
                        <a:lnSpc>
                          <a:spcPct val="60000"/>
                        </a:lnSpc>
                      </a:pPr>
                      <a:r>
                        <a:rPr lang="en-US" sz="1800" b="1" i="0" u="none" strike="noStrike" dirty="0" smtClean="0">
                          <a:solidFill>
                            <a:srgbClr val="000000"/>
                          </a:solidFill>
                          <a:effectLst/>
                          <a:latin typeface="+mn-lt"/>
                        </a:rPr>
                        <a:t> </a:t>
                      </a:r>
                      <a:r>
                        <a:rPr lang="en-US" sz="1800" b="0" i="1" u="none" strike="noStrike" dirty="0" smtClean="0">
                          <a:solidFill>
                            <a:srgbClr val="000000"/>
                          </a:solidFill>
                          <a:effectLst/>
                          <a:latin typeface="+mn-lt"/>
                        </a:rPr>
                        <a:t>T-Rex,</a:t>
                      </a:r>
                      <a:r>
                        <a:rPr lang="en-US" sz="1800" b="0" i="1" u="none" strike="noStrike" baseline="0" dirty="0" smtClean="0">
                          <a:solidFill>
                            <a:srgbClr val="000000"/>
                          </a:solidFill>
                          <a:effectLst/>
                          <a:latin typeface="+mn-lt"/>
                        </a:rPr>
                        <a:t> M</a:t>
                      </a:r>
                      <a:r>
                        <a:rPr lang="en-US" sz="1800" b="0" i="1" u="none" strike="noStrike" dirty="0" smtClean="0">
                          <a:solidFill>
                            <a:srgbClr val="000000"/>
                          </a:solidFill>
                          <a:effectLst/>
                          <a:latin typeface="+mn-lt"/>
                        </a:rPr>
                        <a:t>iracles</a:t>
                      </a:r>
                      <a:r>
                        <a:rPr lang="en-US" sz="1800" b="0" i="0" u="none" strike="noStrike" dirty="0" smtClean="0">
                          <a:solidFill>
                            <a:srgbClr val="000000"/>
                          </a:solidFill>
                          <a:effectLst/>
                          <a:latin typeface="+mn-lt"/>
                        </a:rPr>
                        <a:t>  </a:t>
                      </a:r>
                      <a:r>
                        <a:rPr lang="en-US" sz="1800" b="0" i="0" u="none" strike="noStrike" baseline="0" dirty="0" smtClean="0">
                          <a:solidFill>
                            <a:srgbClr val="000000"/>
                          </a:solidFill>
                          <a:effectLst/>
                          <a:latin typeface="+mn-lt"/>
                        </a:rPr>
                        <a:t> </a:t>
                      </a:r>
                      <a:endParaRPr lang="en-US" sz="1800" b="0" i="0" u="none" strike="noStrike" dirty="0">
                        <a:solidFill>
                          <a:srgbClr val="000000"/>
                        </a:solidFill>
                        <a:effectLst/>
                        <a:latin typeface="+mn-lt"/>
                      </a:endParaRPr>
                    </a:p>
                  </a:txBody>
                  <a:tcPr marL="12700" marR="12700" marT="12700" marB="0" anchor="ctr"/>
                </a:tc>
              </a:tr>
              <a:tr h="360960">
                <a:tc>
                  <a:txBody>
                    <a:bodyPr/>
                    <a:lstStyle/>
                    <a:p>
                      <a:pPr algn="l" fontAlgn="b">
                        <a:lnSpc>
                          <a:spcPct val="60000"/>
                        </a:lnSpc>
                      </a:pPr>
                      <a:r>
                        <a:rPr lang="en-US" sz="1800" b="0" i="0" u="none" strike="noStrike" dirty="0" smtClean="0">
                          <a:solidFill>
                            <a:srgbClr val="000000"/>
                          </a:solidFill>
                          <a:effectLst/>
                          <a:latin typeface="+mn-lt"/>
                        </a:rPr>
                        <a:t>Warm bore electro-</a:t>
                      </a:r>
                      <a:r>
                        <a:rPr lang="en-US" sz="1800" b="0" i="0" u="none" strike="noStrike" baseline="0" dirty="0" smtClean="0">
                          <a:solidFill>
                            <a:srgbClr val="000000"/>
                          </a:solidFill>
                          <a:effectLst/>
                          <a:latin typeface="+mn-lt"/>
                        </a:rPr>
                        <a:t> / </a:t>
                      </a:r>
                      <a:r>
                        <a:rPr lang="en-US" sz="1800" b="0" i="0" u="none" strike="noStrike" baseline="0" dirty="0" err="1" smtClean="0">
                          <a:solidFill>
                            <a:srgbClr val="000000"/>
                          </a:solidFill>
                          <a:effectLst/>
                          <a:latin typeface="+mn-lt"/>
                        </a:rPr>
                        <a:t>cryo</a:t>
                      </a:r>
                      <a:r>
                        <a:rPr lang="en-US" sz="1800" b="0" i="0" u="none" strike="noStrike" dirty="0" err="1" smtClean="0">
                          <a:solidFill>
                            <a:srgbClr val="000000"/>
                          </a:solidFill>
                          <a:effectLst/>
                          <a:latin typeface="+mn-lt"/>
                        </a:rPr>
                        <a:t>magnet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1" i="0" u="none" strike="noStrike" dirty="0" smtClean="0">
                          <a:solidFill>
                            <a:srgbClr val="000000"/>
                          </a:solidFill>
                          <a:effectLst/>
                          <a:latin typeface="+mn-lt"/>
                        </a:rPr>
                        <a:t>2</a:t>
                      </a:r>
                      <a:endParaRPr lang="en-US" sz="1800" b="1" i="0" u="none" strike="noStrike" dirty="0">
                        <a:solidFill>
                          <a:srgbClr val="000000"/>
                        </a:solidFill>
                        <a:effectLst/>
                        <a:latin typeface="+mn-lt"/>
                      </a:endParaRPr>
                    </a:p>
                  </a:txBody>
                  <a:tcPr marL="12700" marR="12700" marT="12700" marB="0" anchor="ctr"/>
                </a:tc>
                <a:tc>
                  <a:txBody>
                    <a:bodyPr/>
                    <a:lstStyle/>
                    <a:p>
                      <a:pPr marL="0" marR="0" indent="0" algn="l" defTabSz="914400" rtl="0" eaLnBrk="1" fontAlgn="b" latinLnBrk="0" hangingPunct="1">
                        <a:lnSpc>
                          <a:spcPct val="60000"/>
                        </a:lnSpc>
                        <a:spcBef>
                          <a:spcPts val="0"/>
                        </a:spcBef>
                        <a:spcAft>
                          <a:spcPts val="0"/>
                        </a:spcAft>
                        <a:buClrTx/>
                        <a:buSzTx/>
                        <a:buFontTx/>
                        <a:buNone/>
                        <a:tabLst/>
                        <a:defRPr/>
                      </a:pPr>
                      <a:r>
                        <a:rPr lang="en-US" sz="1800" b="0" i="1" u="none" strike="noStrike" dirty="0" smtClean="0">
                          <a:solidFill>
                            <a:srgbClr val="000000"/>
                          </a:solidFill>
                          <a:effectLst/>
                          <a:latin typeface="+mn-lt"/>
                        </a:rPr>
                        <a:t> Miracles, Vespa, </a:t>
                      </a:r>
                      <a:r>
                        <a:rPr lang="en-US" sz="1800" b="0" i="1" u="none" strike="noStrike" dirty="0" err="1" smtClean="0">
                          <a:solidFill>
                            <a:srgbClr val="000000"/>
                          </a:solidFill>
                          <a:effectLst/>
                          <a:latin typeface="+mn-lt"/>
                        </a:rPr>
                        <a:t>Heimdal</a:t>
                      </a:r>
                      <a:r>
                        <a:rPr lang="en-US" sz="1800" b="0" i="1" u="none" strike="noStrike" dirty="0" smtClean="0">
                          <a:solidFill>
                            <a:srgbClr val="000000"/>
                          </a:solidFill>
                          <a:effectLst/>
                          <a:latin typeface="+mn-lt"/>
                        </a:rPr>
                        <a:t>, </a:t>
                      </a:r>
                      <a:r>
                        <a:rPr lang="en-US" sz="1800" b="0" i="1" u="none" strike="noStrike" dirty="0" err="1" smtClean="0">
                          <a:solidFill>
                            <a:srgbClr val="000000"/>
                          </a:solidFill>
                          <a:effectLst/>
                          <a:latin typeface="+mn-lt"/>
                        </a:rPr>
                        <a:t>Freia</a:t>
                      </a:r>
                      <a:r>
                        <a:rPr lang="en-US" sz="1800" b="0" i="1" u="none" strike="noStrike" dirty="0" smtClean="0">
                          <a:solidFill>
                            <a:srgbClr val="000000"/>
                          </a:solidFill>
                          <a:effectLst/>
                          <a:latin typeface="+mn-lt"/>
                        </a:rPr>
                        <a:t> </a:t>
                      </a:r>
                    </a:p>
                  </a:txBody>
                  <a:tcPr marL="12700" marR="12700" marT="12700" marB="0" anchor="ctr"/>
                </a:tc>
              </a:tr>
              <a:tr h="360960">
                <a:tc>
                  <a:txBody>
                    <a:bodyPr/>
                    <a:lstStyle/>
                    <a:p>
                      <a:pPr algn="l" fontAlgn="b">
                        <a:lnSpc>
                          <a:spcPct val="60000"/>
                        </a:lnSpc>
                      </a:pPr>
                      <a:r>
                        <a:rPr lang="en-US" sz="1800" b="0" i="0" u="none" strike="noStrike" dirty="0" smtClean="0">
                          <a:solidFill>
                            <a:srgbClr val="000000"/>
                          </a:solidFill>
                          <a:effectLst/>
                          <a:latin typeface="+mn-lt"/>
                        </a:rPr>
                        <a:t>3D Helmholtz magnet / </a:t>
                      </a:r>
                      <a:r>
                        <a:rPr lang="en-US" sz="1800" b="0" i="0" u="none" strike="noStrike" dirty="0" err="1" smtClean="0">
                          <a:solidFill>
                            <a:srgbClr val="000000"/>
                          </a:solidFill>
                          <a:effectLst/>
                          <a:latin typeface="+mn-lt"/>
                        </a:rPr>
                        <a:t>cryomagnet</a:t>
                      </a:r>
                      <a:endParaRPr lang="en-US" sz="1800" b="0" i="0" u="none" strike="noStrike" dirty="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60000"/>
                        </a:lnSpc>
                        <a:spcBef>
                          <a:spcPts val="0"/>
                        </a:spcBef>
                        <a:spcAft>
                          <a:spcPts val="0"/>
                        </a:spcAft>
                        <a:buClrTx/>
                        <a:buSzTx/>
                        <a:buFontTx/>
                        <a:buNone/>
                        <a:tabLst/>
                        <a:defRPr/>
                      </a:pPr>
                      <a:r>
                        <a:rPr lang="en-US" sz="1800" b="1" i="0" u="none" strike="noStrike" dirty="0" smtClean="0">
                          <a:solidFill>
                            <a:srgbClr val="77933C"/>
                          </a:solidFill>
                          <a:effectLst/>
                          <a:latin typeface="+mn-lt"/>
                        </a:rPr>
                        <a:t>2</a:t>
                      </a:r>
                    </a:p>
                  </a:txBody>
                  <a:tcPr marL="12700" marR="12700" marT="12700" marB="0" anchor="ctr"/>
                </a:tc>
                <a:tc>
                  <a:txBody>
                    <a:bodyPr/>
                    <a:lstStyle/>
                    <a:p>
                      <a:pPr algn="l" fontAlgn="b">
                        <a:lnSpc>
                          <a:spcPct val="60000"/>
                        </a:lnSpc>
                      </a:pPr>
                      <a:r>
                        <a:rPr lang="en-US" sz="1800" b="0" i="1" u="none" strike="noStrike" dirty="0" smtClean="0">
                          <a:solidFill>
                            <a:srgbClr val="000000"/>
                          </a:solidFill>
                          <a:effectLst/>
                          <a:latin typeface="+mn-lt"/>
                        </a:rPr>
                        <a:t> </a:t>
                      </a:r>
                      <a:r>
                        <a:rPr lang="en-US" sz="1800" b="0" i="1" u="none" strike="noStrike" dirty="0" err="1" smtClean="0">
                          <a:solidFill>
                            <a:srgbClr val="000000"/>
                          </a:solidFill>
                          <a:effectLst/>
                          <a:latin typeface="+mn-lt"/>
                        </a:rPr>
                        <a:t>Skadi</a:t>
                      </a:r>
                      <a:endParaRPr lang="en-US" sz="1800" b="0" i="0" u="none" strike="noStrike" dirty="0">
                        <a:solidFill>
                          <a:srgbClr val="000000"/>
                        </a:solidFill>
                        <a:effectLst/>
                        <a:latin typeface="+mn-lt"/>
                      </a:endParaRPr>
                    </a:p>
                  </a:txBody>
                  <a:tcPr marL="12700" marR="12700" marT="12700" marB="0" anchor="ctr"/>
                </a:tc>
              </a:tr>
              <a:tr h="360960">
                <a:tc>
                  <a:txBody>
                    <a:bodyPr/>
                    <a:lstStyle/>
                    <a:p>
                      <a:pPr algn="l" fontAlgn="b">
                        <a:lnSpc>
                          <a:spcPct val="60000"/>
                        </a:lnSpc>
                      </a:pPr>
                      <a:r>
                        <a:rPr lang="en-US" sz="1800" b="0" i="0" u="none" strike="noStrike" baseline="0" dirty="0" smtClean="0">
                          <a:solidFill>
                            <a:srgbClr val="000000"/>
                          </a:solidFill>
                          <a:effectLst/>
                          <a:latin typeface="+mn-lt"/>
                        </a:rPr>
                        <a:t>Cryostat </a:t>
                      </a:r>
                      <a:r>
                        <a:rPr lang="en-US" sz="1800" b="0" i="0" u="none" strike="noStrike" baseline="0" dirty="0" err="1" smtClean="0">
                          <a:solidFill>
                            <a:srgbClr val="000000"/>
                          </a:solidFill>
                          <a:effectLst/>
                          <a:latin typeface="+mn-lt"/>
                        </a:rPr>
                        <a:t>incl</a:t>
                      </a:r>
                      <a:r>
                        <a:rPr lang="en-US" sz="1800" b="0" i="0" u="none" strike="noStrike" baseline="0" dirty="0" smtClean="0">
                          <a:solidFill>
                            <a:srgbClr val="000000"/>
                          </a:solidFill>
                          <a:effectLst/>
                          <a:latin typeface="+mn-lt"/>
                        </a:rPr>
                        <a:t> PTR, </a:t>
                      </a:r>
                      <a:r>
                        <a:rPr lang="en-US" sz="1800" b="0" i="0" u="none" strike="noStrike" dirty="0" smtClean="0">
                          <a:solidFill>
                            <a:srgbClr val="000000"/>
                          </a:solidFill>
                          <a:effectLst/>
                          <a:latin typeface="+mn-lt"/>
                        </a:rPr>
                        <a:t>OC,</a:t>
                      </a:r>
                      <a:r>
                        <a:rPr lang="en-US" sz="1800" b="0" i="0" u="none" strike="noStrike" baseline="0" dirty="0" smtClean="0">
                          <a:solidFill>
                            <a:srgbClr val="000000"/>
                          </a:solidFill>
                          <a:effectLst/>
                          <a:latin typeface="+mn-lt"/>
                        </a:rPr>
                        <a:t> flow, </a:t>
                      </a:r>
                      <a:r>
                        <a:rPr lang="en-US" sz="1800" b="0" i="0" u="none" strike="noStrike" baseline="0" dirty="0" err="1" smtClean="0">
                          <a:solidFill>
                            <a:srgbClr val="000000"/>
                          </a:solidFill>
                          <a:effectLst/>
                          <a:latin typeface="+mn-lt"/>
                        </a:rPr>
                        <a:t>cryostream</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is-IS" sz="1800" b="1" i="0" u="none" strike="noStrike" dirty="0" smtClean="0">
                          <a:solidFill>
                            <a:schemeClr val="accent3">
                              <a:lumMod val="75000"/>
                            </a:schemeClr>
                          </a:solidFill>
                          <a:effectLst/>
                          <a:latin typeface="+mn-lt"/>
                        </a:rPr>
                        <a:t>8</a:t>
                      </a:r>
                      <a:endParaRPr lang="is-IS" sz="1800" b="1" i="0" u="none" strike="noStrike" dirty="0">
                        <a:solidFill>
                          <a:schemeClr val="accent3">
                            <a:lumMod val="75000"/>
                          </a:schemeClr>
                        </a:solidFill>
                        <a:effectLst/>
                        <a:latin typeface="+mn-lt"/>
                      </a:endParaRPr>
                    </a:p>
                  </a:txBody>
                  <a:tcPr marL="12700" marR="12700" marT="12700" marB="0" anchor="ctr"/>
                </a:tc>
                <a:tc>
                  <a:txBody>
                    <a:bodyPr/>
                    <a:lstStyle/>
                    <a:p>
                      <a:pPr algn="l" fontAlgn="b">
                        <a:lnSpc>
                          <a:spcPct val="60000"/>
                        </a:lnSpc>
                      </a:pPr>
                      <a:r>
                        <a:rPr lang="x-none" sz="1800" b="1" i="0" u="none" strike="noStrike" baseline="0" dirty="0" smtClean="0">
                          <a:solidFill>
                            <a:srgbClr val="000000"/>
                          </a:solidFill>
                          <a:effectLst/>
                          <a:latin typeface="+mn-lt"/>
                        </a:rPr>
                        <a:t> </a:t>
                      </a:r>
                      <a:r>
                        <a:rPr lang="x-none" sz="1800" b="0" i="1" u="none" strike="noStrike" baseline="0" dirty="0" smtClean="0">
                          <a:solidFill>
                            <a:srgbClr val="000000"/>
                          </a:solidFill>
                          <a:effectLst/>
                          <a:latin typeface="+mn-lt"/>
                        </a:rPr>
                        <a:t>Miracles, Vespa, Heimdal, NMX</a:t>
                      </a:r>
                      <a:endParaRPr lang="is-IS" sz="1800" b="1" i="1" u="none" strike="noStrike" dirty="0">
                        <a:solidFill>
                          <a:srgbClr val="000000"/>
                        </a:solidFill>
                        <a:effectLst/>
                        <a:latin typeface="+mn-lt"/>
                      </a:endParaRPr>
                    </a:p>
                  </a:txBody>
                  <a:tcPr marL="12700" marR="12700" marT="12700" marB="0" anchor="ctr"/>
                </a:tc>
              </a:tr>
              <a:tr h="360960">
                <a:tc>
                  <a:txBody>
                    <a:bodyPr/>
                    <a:lstStyle/>
                    <a:p>
                      <a:pPr algn="l" fontAlgn="b">
                        <a:lnSpc>
                          <a:spcPct val="60000"/>
                        </a:lnSpc>
                      </a:pPr>
                      <a:r>
                        <a:rPr lang="en-US" sz="1800" b="0" i="0" u="none" strike="noStrike" dirty="0" err="1" smtClean="0">
                          <a:solidFill>
                            <a:srgbClr val="000000"/>
                          </a:solidFill>
                          <a:effectLst/>
                          <a:latin typeface="+mn-lt"/>
                        </a:rPr>
                        <a:t>CryoFurnace</a:t>
                      </a:r>
                      <a:r>
                        <a:rPr lang="en-US" sz="1800" b="0" i="0" u="none" strike="noStrike" dirty="0" smtClean="0">
                          <a:solidFill>
                            <a:srgbClr val="000000"/>
                          </a:solidFill>
                          <a:effectLst/>
                          <a:latin typeface="+mn-lt"/>
                        </a:rPr>
                        <a:t> (4K – 500K) incl. changer</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1" i="0" u="none" strike="noStrike" dirty="0" smtClean="0">
                          <a:solidFill>
                            <a:schemeClr val="accent3">
                              <a:lumMod val="75000"/>
                            </a:schemeClr>
                          </a:solidFill>
                          <a:effectLst/>
                          <a:latin typeface="+mn-lt"/>
                        </a:rPr>
                        <a:t>5</a:t>
                      </a:r>
                      <a:endParaRPr lang="en-US" sz="1800" b="1" i="0" u="none" strike="noStrike" dirty="0">
                        <a:solidFill>
                          <a:schemeClr val="accent3">
                            <a:lumMod val="75000"/>
                          </a:schemeClr>
                        </a:solidFill>
                        <a:effectLst/>
                        <a:latin typeface="+mn-lt"/>
                      </a:endParaRPr>
                    </a:p>
                  </a:txBody>
                  <a:tcPr marL="12700" marR="12700" marT="12700" marB="0" anchor="ctr"/>
                </a:tc>
                <a:tc>
                  <a:txBody>
                    <a:bodyPr/>
                    <a:lstStyle/>
                    <a:p>
                      <a:pPr algn="l" fontAlgn="b">
                        <a:lnSpc>
                          <a:spcPct val="60000"/>
                        </a:lnSpc>
                      </a:pPr>
                      <a:r>
                        <a:rPr lang="x-none" sz="1800" b="0" i="1" u="none" strike="noStrike" baseline="0" dirty="0" smtClean="0">
                          <a:solidFill>
                            <a:srgbClr val="000000"/>
                          </a:solidFill>
                          <a:effectLst/>
                          <a:latin typeface="+mn-lt"/>
                        </a:rPr>
                        <a:t> Heimdal, Miracles</a:t>
                      </a:r>
                      <a:endParaRPr lang="en-US" sz="1800" b="1" i="0" u="none" strike="noStrike" dirty="0">
                        <a:solidFill>
                          <a:srgbClr val="000000"/>
                        </a:solidFill>
                        <a:effectLst/>
                        <a:latin typeface="+mn-lt"/>
                      </a:endParaRPr>
                    </a:p>
                  </a:txBody>
                  <a:tcPr marL="12700" marR="12700" marT="12700" marB="0" anchor="ctr"/>
                </a:tc>
              </a:tr>
              <a:tr h="360960">
                <a:tc>
                  <a:txBody>
                    <a:bodyPr/>
                    <a:lstStyle/>
                    <a:p>
                      <a:pPr algn="l" fontAlgn="b">
                        <a:lnSpc>
                          <a:spcPct val="60000"/>
                        </a:lnSpc>
                      </a:pPr>
                      <a:r>
                        <a:rPr lang="en-US" sz="1800" b="0" i="0" u="none" strike="noStrike" dirty="0" smtClean="0">
                          <a:solidFill>
                            <a:srgbClr val="000000"/>
                          </a:solidFill>
                          <a:effectLst/>
                          <a:latin typeface="+mn-lt"/>
                        </a:rPr>
                        <a:t>Dilution </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1" i="0" u="none" strike="noStrike" dirty="0" smtClean="0">
                          <a:solidFill>
                            <a:srgbClr val="77933C"/>
                          </a:solidFill>
                          <a:effectLst/>
                          <a:latin typeface="+mn-lt"/>
                        </a:rPr>
                        <a:t>3</a:t>
                      </a:r>
                      <a:endParaRPr lang="en-US" sz="1800" b="1" i="0" u="none" strike="noStrike" dirty="0">
                        <a:solidFill>
                          <a:srgbClr val="77933C"/>
                        </a:solidFill>
                        <a:effectLst/>
                        <a:latin typeface="+mn-lt"/>
                      </a:endParaRPr>
                    </a:p>
                  </a:txBody>
                  <a:tcPr marL="12700" marR="12700" marT="12700" marB="0" anchor="ctr"/>
                </a:tc>
                <a:tc>
                  <a:txBody>
                    <a:bodyPr/>
                    <a:lstStyle/>
                    <a:p>
                      <a:pPr marL="0" marR="0" indent="0" algn="l" defTabSz="914400" rtl="0" eaLnBrk="1" fontAlgn="b" latinLnBrk="0" hangingPunct="1">
                        <a:lnSpc>
                          <a:spcPct val="60000"/>
                        </a:lnSpc>
                        <a:spcBef>
                          <a:spcPts val="0"/>
                        </a:spcBef>
                        <a:spcAft>
                          <a:spcPts val="0"/>
                        </a:spcAft>
                        <a:buClrTx/>
                        <a:buSzTx/>
                        <a:buFontTx/>
                        <a:buNone/>
                        <a:tabLst/>
                        <a:defRPr/>
                      </a:pPr>
                      <a:r>
                        <a:rPr lang="en-US" sz="1800" b="1" i="0" u="none" strike="noStrike" baseline="0" dirty="0" smtClean="0">
                          <a:solidFill>
                            <a:srgbClr val="000000"/>
                          </a:solidFill>
                          <a:effectLst/>
                          <a:latin typeface="+mn-lt"/>
                        </a:rPr>
                        <a:t> </a:t>
                      </a:r>
                      <a:r>
                        <a:rPr lang="en-US" sz="1800" b="0" i="1" u="none" strike="noStrike" dirty="0" smtClean="0">
                          <a:solidFill>
                            <a:srgbClr val="000000"/>
                          </a:solidFill>
                          <a:effectLst/>
                          <a:latin typeface="+mn-lt"/>
                        </a:rPr>
                        <a:t>Miracles, Vespa</a:t>
                      </a:r>
                      <a:endParaRPr lang="en-US" sz="1800" b="0" i="0" u="none" strike="noStrike" dirty="0" smtClean="0">
                        <a:solidFill>
                          <a:srgbClr val="000000"/>
                        </a:solidFill>
                        <a:effectLst/>
                        <a:latin typeface="+mn-lt"/>
                      </a:endParaRPr>
                    </a:p>
                  </a:txBody>
                  <a:tcPr marL="12700" marR="12700" marT="12700" marB="0" anchor="ctr"/>
                </a:tc>
              </a:tr>
              <a:tr h="360960">
                <a:tc>
                  <a:txBody>
                    <a:bodyPr/>
                    <a:lstStyle/>
                    <a:p>
                      <a:pPr algn="l" fontAlgn="b">
                        <a:lnSpc>
                          <a:spcPct val="60000"/>
                        </a:lnSpc>
                      </a:pPr>
                      <a:r>
                        <a:rPr lang="en-US" sz="1800" b="0" i="0" u="none" strike="noStrike" dirty="0" smtClean="0">
                          <a:solidFill>
                            <a:srgbClr val="000000"/>
                          </a:solidFill>
                          <a:effectLst/>
                          <a:latin typeface="+mn-lt"/>
                        </a:rPr>
                        <a:t>High Temperature</a:t>
                      </a:r>
                      <a:r>
                        <a:rPr lang="en-US" sz="1800" b="0" i="0" u="none" strike="noStrike" baseline="0" dirty="0" smtClean="0">
                          <a:solidFill>
                            <a:srgbClr val="000000"/>
                          </a:solidFill>
                          <a:effectLst/>
                          <a:latin typeface="+mn-lt"/>
                        </a:rPr>
                        <a:t> </a:t>
                      </a:r>
                      <a:r>
                        <a:rPr lang="en-US" sz="1800" b="0" i="0" u="none" strike="noStrike" dirty="0" smtClean="0">
                          <a:solidFill>
                            <a:srgbClr val="000000"/>
                          </a:solidFill>
                          <a:effectLst/>
                          <a:latin typeface="+mn-lt"/>
                        </a:rPr>
                        <a:t>Vacuum Furnace</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is-IS" sz="1800" b="1" i="0" u="none" strike="noStrike" dirty="0" smtClean="0">
                          <a:solidFill>
                            <a:srgbClr val="77933C"/>
                          </a:solidFill>
                          <a:effectLst/>
                          <a:latin typeface="+mn-lt"/>
                        </a:rPr>
                        <a:t>4</a:t>
                      </a:r>
                      <a:endParaRPr lang="is-IS" sz="1800" b="1" i="0" u="none" strike="noStrike" dirty="0">
                        <a:solidFill>
                          <a:srgbClr val="77933C"/>
                        </a:solidFill>
                        <a:effectLst/>
                        <a:latin typeface="+mn-lt"/>
                      </a:endParaRPr>
                    </a:p>
                  </a:txBody>
                  <a:tcPr marL="12700" marR="12700" marT="12700" marB="0" anchor="ctr"/>
                </a:tc>
                <a:tc>
                  <a:txBody>
                    <a:bodyPr/>
                    <a:lstStyle/>
                    <a:p>
                      <a:pPr marL="0" marR="0" indent="0" algn="l" defTabSz="914400" rtl="0" eaLnBrk="1" fontAlgn="b" latinLnBrk="0" hangingPunct="1">
                        <a:lnSpc>
                          <a:spcPct val="60000"/>
                        </a:lnSpc>
                        <a:spcBef>
                          <a:spcPts val="0"/>
                        </a:spcBef>
                        <a:spcAft>
                          <a:spcPts val="0"/>
                        </a:spcAft>
                        <a:buClrTx/>
                        <a:buSzTx/>
                        <a:buFontTx/>
                        <a:buNone/>
                        <a:tabLst/>
                        <a:defRPr/>
                      </a:pPr>
                      <a:r>
                        <a:rPr lang="en-US" sz="1800" b="1" i="0" u="none" strike="noStrike" baseline="0" dirty="0" smtClean="0">
                          <a:solidFill>
                            <a:srgbClr val="000000"/>
                          </a:solidFill>
                          <a:effectLst/>
                          <a:latin typeface="+mn-lt"/>
                        </a:rPr>
                        <a:t> </a:t>
                      </a:r>
                      <a:r>
                        <a:rPr lang="en-US" sz="1800" b="0" i="1" u="none" strike="noStrike" dirty="0" smtClean="0">
                          <a:solidFill>
                            <a:srgbClr val="000000"/>
                          </a:solidFill>
                          <a:effectLst/>
                          <a:latin typeface="+mn-lt"/>
                        </a:rPr>
                        <a:t>Miracles, Vespa, </a:t>
                      </a:r>
                      <a:r>
                        <a:rPr lang="en-US" sz="1800" b="0" i="1" u="none" strike="noStrike" dirty="0" err="1" smtClean="0">
                          <a:solidFill>
                            <a:srgbClr val="000000"/>
                          </a:solidFill>
                          <a:effectLst/>
                          <a:latin typeface="+mn-lt"/>
                        </a:rPr>
                        <a:t>Heimdal</a:t>
                      </a:r>
                      <a:r>
                        <a:rPr lang="en-US" sz="1800" b="0" i="1" u="none" strike="noStrike" dirty="0" smtClean="0">
                          <a:solidFill>
                            <a:srgbClr val="000000"/>
                          </a:solidFill>
                          <a:effectLst/>
                          <a:latin typeface="+mn-lt"/>
                        </a:rPr>
                        <a:t>,,</a:t>
                      </a:r>
                      <a:r>
                        <a:rPr lang="en-US" sz="1800" b="0" i="1" u="none" strike="noStrike" baseline="0" dirty="0" smtClean="0">
                          <a:solidFill>
                            <a:srgbClr val="000000"/>
                          </a:solidFill>
                          <a:effectLst/>
                          <a:latin typeface="+mn-lt"/>
                        </a:rPr>
                        <a:t> </a:t>
                      </a:r>
                      <a:r>
                        <a:rPr lang="en-US" sz="1800" b="0" i="1" u="none" strike="noStrike" baseline="0" dirty="0" err="1" smtClean="0">
                          <a:solidFill>
                            <a:srgbClr val="000000"/>
                          </a:solidFill>
                          <a:effectLst/>
                          <a:latin typeface="+mn-lt"/>
                        </a:rPr>
                        <a:t>Freia</a:t>
                      </a:r>
                      <a:endParaRPr lang="en-US" sz="1800" b="0" i="0" u="none" strike="noStrike" dirty="0" smtClean="0">
                        <a:solidFill>
                          <a:srgbClr val="000000"/>
                        </a:solidFill>
                        <a:effectLst/>
                        <a:latin typeface="+mn-lt"/>
                      </a:endParaRPr>
                    </a:p>
                  </a:txBody>
                  <a:tcPr marL="12700" marR="12700" marT="12700" marB="0" anchor="ctr"/>
                </a:tc>
              </a:tr>
              <a:tr h="360960">
                <a:tc>
                  <a:txBody>
                    <a:bodyPr/>
                    <a:lstStyle/>
                    <a:p>
                      <a:pPr algn="l" fontAlgn="b">
                        <a:lnSpc>
                          <a:spcPct val="60000"/>
                        </a:lnSpc>
                      </a:pPr>
                      <a:r>
                        <a:rPr lang="en-US" sz="1800" b="0" i="0" u="none" strike="noStrike" dirty="0" smtClean="0">
                          <a:solidFill>
                            <a:srgbClr val="000000"/>
                          </a:solidFill>
                          <a:effectLst/>
                          <a:latin typeface="+mn-lt"/>
                        </a:rPr>
                        <a:t>Infra</a:t>
                      </a:r>
                      <a:r>
                        <a:rPr lang="en-US" sz="1800" b="0" i="0" u="none" strike="noStrike" baseline="0" dirty="0" smtClean="0">
                          <a:solidFill>
                            <a:srgbClr val="000000"/>
                          </a:solidFill>
                          <a:effectLst/>
                          <a:latin typeface="+mn-lt"/>
                        </a:rPr>
                        <a:t>red</a:t>
                      </a:r>
                      <a:r>
                        <a:rPr lang="en-US" sz="1800" b="0" i="0" u="none" strike="noStrike" dirty="0" smtClean="0">
                          <a:solidFill>
                            <a:srgbClr val="000000"/>
                          </a:solidFill>
                          <a:effectLst/>
                          <a:latin typeface="+mn-lt"/>
                        </a:rPr>
                        <a:t> </a:t>
                      </a:r>
                      <a:r>
                        <a:rPr lang="en-US" sz="1800" b="0" i="0" u="none" strike="noStrike" dirty="0">
                          <a:solidFill>
                            <a:srgbClr val="000000"/>
                          </a:solidFill>
                          <a:effectLst/>
                          <a:latin typeface="+mn-lt"/>
                        </a:rPr>
                        <a:t>Furnace</a:t>
                      </a:r>
                    </a:p>
                  </a:txBody>
                  <a:tcPr marL="12700" marR="12700" marT="12700" marB="0" anchor="ctr"/>
                </a:tc>
                <a:tc>
                  <a:txBody>
                    <a:bodyPr/>
                    <a:lstStyle/>
                    <a:p>
                      <a:pPr algn="r" fontAlgn="b">
                        <a:lnSpc>
                          <a:spcPct val="60000"/>
                        </a:lnSpc>
                      </a:pPr>
                      <a:r>
                        <a:rPr lang="en-US" sz="1800" b="1" i="0" u="none" strike="noStrike" dirty="0" smtClean="0">
                          <a:solidFill>
                            <a:srgbClr val="77933C"/>
                          </a:solidFill>
                          <a:effectLst/>
                          <a:latin typeface="+mn-lt"/>
                        </a:rPr>
                        <a:t>2</a:t>
                      </a:r>
                      <a:endParaRPr lang="en-US" sz="1800" b="1" i="0" u="none" strike="noStrike" dirty="0">
                        <a:solidFill>
                          <a:srgbClr val="77933C"/>
                        </a:solidFill>
                        <a:effectLst/>
                        <a:latin typeface="+mn-lt"/>
                      </a:endParaRPr>
                    </a:p>
                  </a:txBody>
                  <a:tcPr marL="12700" marR="12700" marT="12700" marB="0" anchor="ctr"/>
                </a:tc>
                <a:tc>
                  <a:txBody>
                    <a:bodyPr/>
                    <a:lstStyle/>
                    <a:p>
                      <a:pPr algn="l" fontAlgn="b">
                        <a:lnSpc>
                          <a:spcPct val="60000"/>
                        </a:lnSpc>
                      </a:pPr>
                      <a:r>
                        <a:rPr lang="en-US" sz="1800" b="1" i="0" u="none" strike="noStrike" baseline="0" dirty="0" smtClean="0">
                          <a:solidFill>
                            <a:srgbClr val="000000"/>
                          </a:solidFill>
                          <a:effectLst/>
                          <a:latin typeface="+mn-lt"/>
                        </a:rPr>
                        <a:t> </a:t>
                      </a:r>
                      <a:r>
                        <a:rPr lang="en-US" sz="1800" b="0" i="1" u="none" strike="noStrike" dirty="0" smtClean="0">
                          <a:solidFill>
                            <a:srgbClr val="000000"/>
                          </a:solidFill>
                          <a:effectLst/>
                          <a:latin typeface="+mn-lt"/>
                        </a:rPr>
                        <a:t>Miracles, Vespa, </a:t>
                      </a:r>
                      <a:endParaRPr lang="en-US" sz="1800" b="0" i="1" u="none" strike="noStrike" dirty="0">
                        <a:solidFill>
                          <a:srgbClr val="000000"/>
                        </a:solidFill>
                        <a:effectLst/>
                        <a:latin typeface="+mn-lt"/>
                      </a:endParaRPr>
                    </a:p>
                  </a:txBody>
                  <a:tcPr marL="12700" marR="12700" marT="12700" marB="0" anchor="ctr"/>
                </a:tc>
              </a:tr>
              <a:tr h="360960">
                <a:tc>
                  <a:txBody>
                    <a:bodyPr/>
                    <a:lstStyle/>
                    <a:p>
                      <a:pPr algn="l" fontAlgn="b">
                        <a:lnSpc>
                          <a:spcPct val="60000"/>
                        </a:lnSpc>
                      </a:pPr>
                      <a:r>
                        <a:rPr lang="en-US" sz="1800" b="0" i="0" u="none" strike="noStrike" dirty="0">
                          <a:solidFill>
                            <a:srgbClr val="000000"/>
                          </a:solidFill>
                          <a:effectLst/>
                          <a:latin typeface="+mn-lt"/>
                        </a:rPr>
                        <a:t>Sorption stick</a:t>
                      </a:r>
                    </a:p>
                  </a:txBody>
                  <a:tcPr marL="12700" marR="12700" marT="12700" marB="0" anchor="ctr"/>
                </a:tc>
                <a:tc>
                  <a:txBody>
                    <a:bodyPr/>
                    <a:lstStyle/>
                    <a:p>
                      <a:pPr algn="r" fontAlgn="b">
                        <a:lnSpc>
                          <a:spcPct val="60000"/>
                        </a:lnSpc>
                      </a:pPr>
                      <a:r>
                        <a:rPr lang="en-US" sz="1800" b="1" i="0" u="none" strike="noStrike" dirty="0" smtClean="0">
                          <a:solidFill>
                            <a:srgbClr val="77933C"/>
                          </a:solidFill>
                          <a:effectLst/>
                          <a:latin typeface="+mn-lt"/>
                        </a:rPr>
                        <a:t>3</a:t>
                      </a:r>
                      <a:endParaRPr lang="en-US" sz="1800" b="1" i="0" u="none" strike="noStrike" dirty="0">
                        <a:solidFill>
                          <a:srgbClr val="77933C"/>
                        </a:solidFill>
                        <a:effectLst/>
                        <a:latin typeface="+mn-lt"/>
                      </a:endParaRPr>
                    </a:p>
                  </a:txBody>
                  <a:tcPr marL="12700" marR="12700" marT="12700" marB="0" anchor="ctr"/>
                </a:tc>
                <a:tc>
                  <a:txBody>
                    <a:bodyPr/>
                    <a:lstStyle/>
                    <a:p>
                      <a:pPr algn="l" fontAlgn="b">
                        <a:lnSpc>
                          <a:spcPct val="60000"/>
                        </a:lnSpc>
                      </a:pPr>
                      <a:r>
                        <a:rPr lang="en-US" sz="1800" b="1" i="0" u="none" strike="noStrike" baseline="0" dirty="0" smtClean="0">
                          <a:solidFill>
                            <a:srgbClr val="000000"/>
                          </a:solidFill>
                          <a:effectLst/>
                          <a:latin typeface="+mn-lt"/>
                        </a:rPr>
                        <a:t> </a:t>
                      </a:r>
                      <a:r>
                        <a:rPr lang="en-US" sz="1800" b="0" i="1" u="none" strike="noStrike" dirty="0" smtClean="0">
                          <a:solidFill>
                            <a:srgbClr val="000000"/>
                          </a:solidFill>
                          <a:effectLst/>
                          <a:latin typeface="+mn-lt"/>
                        </a:rPr>
                        <a:t>T-Rex, Miracles, Vespa</a:t>
                      </a:r>
                      <a:endParaRPr lang="en-US" sz="1800" b="0" i="1" u="none" strike="noStrike" dirty="0">
                        <a:solidFill>
                          <a:srgbClr val="000000"/>
                        </a:solidFill>
                        <a:effectLst/>
                        <a:latin typeface="+mn-lt"/>
                      </a:endParaRPr>
                    </a:p>
                  </a:txBody>
                  <a:tcPr marL="12700" marR="12700" marT="12700" marB="0" anchor="ctr"/>
                </a:tc>
              </a:tr>
              <a:tr h="360960">
                <a:tc>
                  <a:txBody>
                    <a:bodyPr/>
                    <a:lstStyle/>
                    <a:p>
                      <a:pPr algn="l" fontAlgn="b">
                        <a:lnSpc>
                          <a:spcPct val="60000"/>
                        </a:lnSpc>
                      </a:pPr>
                      <a:r>
                        <a:rPr lang="en-US" sz="1800" b="0" i="0" u="none" strike="noStrike" dirty="0">
                          <a:solidFill>
                            <a:srgbClr val="000000"/>
                          </a:solidFill>
                          <a:effectLst/>
                          <a:latin typeface="+mn-lt"/>
                        </a:rPr>
                        <a:t>6kV HV supply</a:t>
                      </a:r>
                    </a:p>
                  </a:txBody>
                  <a:tcPr marL="12700" marR="12700" marT="12700" marB="0" anchor="ctr"/>
                </a:tc>
                <a:tc>
                  <a:txBody>
                    <a:bodyPr/>
                    <a:lstStyle/>
                    <a:p>
                      <a:pPr algn="r" fontAlgn="b">
                        <a:lnSpc>
                          <a:spcPct val="60000"/>
                        </a:lnSpc>
                      </a:pPr>
                      <a:r>
                        <a:rPr lang="en-US" sz="1800" b="1" i="0" u="none" strike="noStrike" dirty="0" smtClean="0">
                          <a:solidFill>
                            <a:srgbClr val="77933C"/>
                          </a:solidFill>
                          <a:effectLst/>
                          <a:latin typeface="+mn-lt"/>
                        </a:rPr>
                        <a:t>3</a:t>
                      </a:r>
                      <a:endParaRPr lang="en-US" sz="1800" b="1" i="0" u="none" strike="noStrike" dirty="0">
                        <a:solidFill>
                          <a:srgbClr val="77933C"/>
                        </a:solidFill>
                        <a:effectLst/>
                        <a:latin typeface="+mn-lt"/>
                      </a:endParaRPr>
                    </a:p>
                  </a:txBody>
                  <a:tcPr marL="12700" marR="12700" marT="12700" marB="0" anchor="ctr"/>
                </a:tc>
                <a:tc>
                  <a:txBody>
                    <a:bodyPr/>
                    <a:lstStyle/>
                    <a:p>
                      <a:pPr algn="l" fontAlgn="b">
                        <a:lnSpc>
                          <a:spcPct val="60000"/>
                        </a:lnSpc>
                      </a:pPr>
                      <a:r>
                        <a:rPr lang="en-US" sz="1800" b="0" i="1" u="none" strike="noStrike" dirty="0" smtClean="0">
                          <a:solidFill>
                            <a:srgbClr val="000000"/>
                          </a:solidFill>
                          <a:effectLst/>
                          <a:latin typeface="+mn-lt"/>
                        </a:rPr>
                        <a:t> </a:t>
                      </a:r>
                      <a:r>
                        <a:rPr lang="en-US" sz="1800" b="0" i="1" u="none" strike="noStrike" dirty="0" err="1" smtClean="0">
                          <a:solidFill>
                            <a:srgbClr val="000000"/>
                          </a:solidFill>
                          <a:effectLst/>
                          <a:latin typeface="+mn-lt"/>
                        </a:rPr>
                        <a:t>Skadi</a:t>
                      </a:r>
                      <a:r>
                        <a:rPr lang="en-US" sz="1800" b="0" i="1" u="none" strike="noStrike" dirty="0" smtClean="0">
                          <a:solidFill>
                            <a:srgbClr val="000000"/>
                          </a:solidFill>
                          <a:effectLst/>
                          <a:latin typeface="+mn-lt"/>
                        </a:rPr>
                        <a:t>,</a:t>
                      </a:r>
                      <a:r>
                        <a:rPr lang="en-US" sz="1800" b="0" i="1" u="none" strike="noStrike" baseline="0" dirty="0" smtClean="0">
                          <a:solidFill>
                            <a:srgbClr val="000000"/>
                          </a:solidFill>
                          <a:effectLst/>
                          <a:latin typeface="+mn-lt"/>
                        </a:rPr>
                        <a:t> Miracles, Vespa, </a:t>
                      </a:r>
                      <a:r>
                        <a:rPr lang="en-US" sz="1800" b="0" i="1" u="none" strike="noStrike" baseline="0" dirty="0" err="1" smtClean="0">
                          <a:solidFill>
                            <a:srgbClr val="000000"/>
                          </a:solidFill>
                          <a:effectLst/>
                          <a:latin typeface="+mn-lt"/>
                        </a:rPr>
                        <a:t>Freia</a:t>
                      </a:r>
                      <a:endParaRPr lang="en-US" sz="1800" b="1" i="0" u="none" strike="noStrike" dirty="0">
                        <a:solidFill>
                          <a:srgbClr val="000000"/>
                        </a:solidFill>
                        <a:effectLst/>
                        <a:latin typeface="+mn-lt"/>
                      </a:endParaRPr>
                    </a:p>
                  </a:txBody>
                  <a:tcPr marL="12700" marR="12700" marT="12700" marB="0" anchor="ctr"/>
                </a:tc>
              </a:tr>
              <a:tr h="360960">
                <a:tc>
                  <a:txBody>
                    <a:bodyPr/>
                    <a:lstStyle/>
                    <a:p>
                      <a:pPr algn="l" fontAlgn="b">
                        <a:lnSpc>
                          <a:spcPct val="60000"/>
                        </a:lnSpc>
                      </a:pPr>
                      <a:r>
                        <a:rPr lang="en-US" sz="1800" b="0" i="0" u="none" strike="noStrike" dirty="0" err="1" smtClean="0">
                          <a:solidFill>
                            <a:srgbClr val="000000"/>
                          </a:solidFill>
                          <a:effectLst/>
                          <a:latin typeface="+mn-lt"/>
                        </a:rPr>
                        <a:t>Peltier</a:t>
                      </a:r>
                      <a:r>
                        <a:rPr lang="en-US" sz="1800" b="0" i="0" u="none" strike="noStrike" dirty="0" smtClean="0">
                          <a:solidFill>
                            <a:srgbClr val="000000"/>
                          </a:solidFill>
                          <a:effectLst/>
                          <a:latin typeface="+mn-lt"/>
                        </a:rPr>
                        <a:t> </a:t>
                      </a:r>
                      <a:r>
                        <a:rPr lang="en-US" sz="1800" b="0" i="0" u="none" strike="noStrike" dirty="0" err="1" smtClean="0">
                          <a:solidFill>
                            <a:srgbClr val="000000"/>
                          </a:solidFill>
                          <a:effectLst/>
                          <a:latin typeface="+mn-lt"/>
                        </a:rPr>
                        <a:t>subcryostat</a:t>
                      </a:r>
                      <a:r>
                        <a:rPr lang="en-US" sz="1800" b="0" i="0" u="none" strike="noStrike" dirty="0" smtClean="0">
                          <a:solidFill>
                            <a:srgbClr val="000000"/>
                          </a:solidFill>
                          <a:effectLst/>
                          <a:latin typeface="+mn-lt"/>
                        </a:rPr>
                        <a:t>, in-situ AC </a:t>
                      </a:r>
                      <a:r>
                        <a:rPr lang="en-US" sz="1800" b="0" i="0" u="none" strike="noStrike" dirty="0" err="1" smtClean="0">
                          <a:solidFill>
                            <a:srgbClr val="000000"/>
                          </a:solidFill>
                          <a:effectLst/>
                          <a:latin typeface="+mn-lt"/>
                        </a:rPr>
                        <a:t>susceptiblity</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1" i="0" u="none" strike="noStrike" dirty="0" smtClean="0">
                          <a:solidFill>
                            <a:schemeClr val="tx1"/>
                          </a:solidFill>
                          <a:effectLst/>
                          <a:latin typeface="+mn-lt"/>
                        </a:rPr>
                        <a:t>1</a:t>
                      </a:r>
                      <a:endParaRPr lang="en-US" sz="1800" b="1" i="0" u="none" strike="noStrike" dirty="0">
                        <a:solidFill>
                          <a:schemeClr val="tx1"/>
                        </a:solidFill>
                        <a:effectLst/>
                        <a:latin typeface="+mn-lt"/>
                      </a:endParaRPr>
                    </a:p>
                  </a:txBody>
                  <a:tcPr marL="12700" marR="12700" marT="12700" marB="0" anchor="ctr"/>
                </a:tc>
                <a:tc>
                  <a:txBody>
                    <a:bodyPr/>
                    <a:lstStyle/>
                    <a:p>
                      <a:pPr algn="l" fontAlgn="b">
                        <a:lnSpc>
                          <a:spcPct val="60000"/>
                        </a:lnSpc>
                      </a:pPr>
                      <a:r>
                        <a:rPr lang="en-US" sz="1800" b="1" i="0" u="none" strike="noStrike" baseline="0" dirty="0" smtClean="0">
                          <a:solidFill>
                            <a:srgbClr val="000000"/>
                          </a:solidFill>
                          <a:effectLst/>
                          <a:latin typeface="+mn-lt"/>
                        </a:rPr>
                        <a:t> </a:t>
                      </a:r>
                      <a:endParaRPr lang="en-US" sz="1800" b="0" i="0" u="none" strike="noStrike" dirty="0">
                        <a:solidFill>
                          <a:srgbClr val="000000"/>
                        </a:solidFill>
                        <a:effectLst/>
                        <a:latin typeface="+mn-lt"/>
                      </a:endParaRPr>
                    </a:p>
                  </a:txBody>
                  <a:tcPr marL="12700" marR="12700" marT="12700" marB="0" anchor="ctr"/>
                </a:tc>
              </a:tr>
              <a:tr h="360960">
                <a:tc>
                  <a:txBody>
                    <a:bodyPr/>
                    <a:lstStyle/>
                    <a:p>
                      <a:pPr algn="l" fontAlgn="b">
                        <a:lnSpc>
                          <a:spcPct val="60000"/>
                        </a:lnSpc>
                      </a:pPr>
                      <a:r>
                        <a:rPr lang="en-US" sz="1800" b="0" i="0" u="none" strike="noStrike" dirty="0" smtClean="0">
                          <a:solidFill>
                            <a:srgbClr val="000000"/>
                          </a:solidFill>
                          <a:effectLst/>
                          <a:latin typeface="+mn-lt"/>
                        </a:rPr>
                        <a:t>Pulsed magnet and other specific magnets</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1" i="0" u="none" strike="noStrike" dirty="0" smtClean="0">
                          <a:solidFill>
                            <a:srgbClr val="0000FF"/>
                          </a:solidFill>
                          <a:effectLst/>
                          <a:latin typeface="+mn-lt"/>
                        </a:rPr>
                        <a:t>2</a:t>
                      </a:r>
                      <a:endParaRPr lang="en-US" sz="1800" b="1" i="0" u="none" strike="noStrike" dirty="0">
                        <a:solidFill>
                          <a:srgbClr val="0000FF"/>
                        </a:solidFill>
                        <a:effectLst/>
                        <a:latin typeface="+mn-lt"/>
                      </a:endParaRPr>
                    </a:p>
                  </a:txBody>
                  <a:tcPr marL="12700" marR="12700" marT="12700" marB="0" anchor="ctr"/>
                </a:tc>
                <a:tc>
                  <a:txBody>
                    <a:bodyPr/>
                    <a:lstStyle/>
                    <a:p>
                      <a:pPr algn="l" fontAlgn="b">
                        <a:lnSpc>
                          <a:spcPct val="60000"/>
                        </a:lnSpc>
                      </a:pPr>
                      <a:r>
                        <a:rPr lang="en-US" sz="1800" b="0" i="0" u="none" strike="noStrike" dirty="0" smtClean="0">
                          <a:solidFill>
                            <a:srgbClr val="000000"/>
                          </a:solidFill>
                          <a:effectLst/>
                          <a:latin typeface="+mn-lt"/>
                        </a:rPr>
                        <a:t> </a:t>
                      </a:r>
                      <a:r>
                        <a:rPr lang="en-US" sz="1800" b="0" i="1" u="none" strike="noStrike" dirty="0" smtClean="0">
                          <a:solidFill>
                            <a:srgbClr val="000000"/>
                          </a:solidFill>
                          <a:effectLst/>
                          <a:latin typeface="+mn-lt"/>
                        </a:rPr>
                        <a:t>Loki, Magic, </a:t>
                      </a:r>
                      <a:r>
                        <a:rPr lang="en-US" sz="1800" b="0" i="1" u="none" strike="noStrike" dirty="0" err="1" smtClean="0">
                          <a:solidFill>
                            <a:srgbClr val="000000"/>
                          </a:solidFill>
                          <a:effectLst/>
                          <a:latin typeface="+mn-lt"/>
                        </a:rPr>
                        <a:t>Bifrost</a:t>
                      </a:r>
                      <a:r>
                        <a:rPr lang="en-US" sz="1800" b="0" i="1" u="none" strike="noStrike" dirty="0" smtClean="0">
                          <a:solidFill>
                            <a:srgbClr val="000000"/>
                          </a:solidFill>
                          <a:effectLst/>
                          <a:latin typeface="+mn-lt"/>
                        </a:rPr>
                        <a:t> </a:t>
                      </a:r>
                      <a:r>
                        <a:rPr lang="en-US" sz="1800" b="0" i="0" u="none" strike="noStrike" dirty="0" smtClean="0">
                          <a:solidFill>
                            <a:srgbClr val="0000FF"/>
                          </a:solidFill>
                          <a:effectLst/>
                          <a:latin typeface="+mn-lt"/>
                        </a:rPr>
                        <a:t>(investigate leverage / external)</a:t>
                      </a:r>
                      <a:endParaRPr lang="en-US" sz="1800" b="0" i="0" u="none" strike="noStrike" dirty="0">
                        <a:solidFill>
                          <a:srgbClr val="0000FF"/>
                        </a:solidFill>
                        <a:effectLst/>
                        <a:latin typeface="+mn-lt"/>
                      </a:endParaRPr>
                    </a:p>
                  </a:txBody>
                  <a:tcPr marL="12700" marR="12700" marT="12700" marB="0" anchor="ctr"/>
                </a:tc>
              </a:tr>
              <a:tr h="360960">
                <a:tc>
                  <a:txBody>
                    <a:bodyPr/>
                    <a:lstStyle/>
                    <a:p>
                      <a:pPr algn="l" fontAlgn="b">
                        <a:lnSpc>
                          <a:spcPct val="60000"/>
                        </a:lnSpc>
                      </a:pP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endParaRPr lang="en-US" sz="1800" b="1" i="0" u="none" strike="noStrike" dirty="0">
                        <a:solidFill>
                          <a:schemeClr val="tx1"/>
                        </a:solidFill>
                        <a:effectLst/>
                        <a:latin typeface="+mn-lt"/>
                      </a:endParaRPr>
                    </a:p>
                  </a:txBody>
                  <a:tcPr marL="12700" marR="12700" marT="12700" marB="0" anchor="ctr"/>
                </a:tc>
                <a:tc>
                  <a:txBody>
                    <a:bodyPr/>
                    <a:lstStyle/>
                    <a:p>
                      <a:pPr algn="l" fontAlgn="b">
                        <a:lnSpc>
                          <a:spcPct val="60000"/>
                        </a:lnSpc>
                      </a:pPr>
                      <a:endParaRPr lang="en-US" sz="1800" b="0" i="0" u="none" strike="noStrike" dirty="0">
                        <a:solidFill>
                          <a:srgbClr val="000000"/>
                        </a:solidFill>
                        <a:effectLst/>
                        <a:latin typeface="+mn-lt"/>
                      </a:endParaRPr>
                    </a:p>
                  </a:txBody>
                  <a:tcPr marL="12700" marR="12700" marT="12700" marB="0" anchor="ctr"/>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45</a:t>
            </a:fld>
            <a:endParaRPr lang="sv-SE" dirty="0">
              <a:solidFill>
                <a:prstClr val="black">
                  <a:tint val="75000"/>
                </a:prstClr>
              </a:solidFill>
              <a:latin typeface="Calibri"/>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 y="-23494"/>
            <a:ext cx="1085713" cy="1467095"/>
          </a:xfrm>
          <a:prstGeom prst="rect">
            <a:avLst/>
          </a:prstGeom>
          <a:noFill/>
          <a:ln>
            <a:noFill/>
          </a:ln>
        </p:spPr>
      </p:pic>
    </p:spTree>
    <p:extLst>
      <p:ext uri="{BB962C8B-B14F-4D97-AF65-F5344CB8AC3E}">
        <p14:creationId xmlns:p14="http://schemas.microsoft.com/office/powerpoint/2010/main" val="17811695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Temperature and Fields – </a:t>
            </a:r>
            <a:br>
              <a:rPr lang="en-US" dirty="0"/>
            </a:br>
            <a:r>
              <a:rPr lang="en-US" dirty="0"/>
              <a:t>Towards a unified magnet suite</a:t>
            </a:r>
            <a:endParaRPr lang="en-GB" dirty="0"/>
          </a:p>
        </p:txBody>
      </p:sp>
      <p:sp>
        <p:nvSpPr>
          <p:cNvPr id="3" name="Content Placeholder 2"/>
          <p:cNvSpPr>
            <a:spLocks noGrp="1"/>
          </p:cNvSpPr>
          <p:nvPr>
            <p:ph idx="1"/>
          </p:nvPr>
        </p:nvSpPr>
        <p:spPr/>
        <p:txBody>
          <a:bodyPr>
            <a:normAutofit lnSpcReduction="10000"/>
          </a:bodyPr>
          <a:lstStyle/>
          <a:p>
            <a:pPr marL="0" indent="0">
              <a:buNone/>
            </a:pPr>
            <a:r>
              <a:rPr lang="en-GB" dirty="0" smtClean="0"/>
              <a:t>Priorities</a:t>
            </a:r>
          </a:p>
          <a:p>
            <a:r>
              <a:rPr lang="en-GB" b="1" dirty="0"/>
              <a:t>Warm bore, ‘</a:t>
            </a:r>
            <a:r>
              <a:rPr lang="en-GB" b="1" dirty="0" err="1"/>
              <a:t>lowish</a:t>
            </a:r>
            <a:r>
              <a:rPr lang="en-GB" b="1" dirty="0"/>
              <a:t>’ fields (2-5T) </a:t>
            </a:r>
            <a:r>
              <a:rPr lang="en-GB" b="1" dirty="0" smtClean="0"/>
              <a:t>very </a:t>
            </a:r>
            <a:r>
              <a:rPr lang="en-GB" b="1" dirty="0"/>
              <a:t>popular</a:t>
            </a:r>
            <a:r>
              <a:rPr lang="en-GB" dirty="0"/>
              <a:t> – allows a lot of flexibility in geometry, low background, independent cryogenic or other inserts.</a:t>
            </a:r>
          </a:p>
          <a:p>
            <a:r>
              <a:rPr lang="en-GB" b="1" dirty="0" smtClean="0"/>
              <a:t>Angular access and low background more important </a:t>
            </a:r>
            <a:r>
              <a:rPr lang="en-GB" dirty="0" smtClean="0"/>
              <a:t>than highest fields - except for BIFROST. </a:t>
            </a:r>
          </a:p>
          <a:p>
            <a:r>
              <a:rPr lang="en-GB" b="1" dirty="0"/>
              <a:t>H</a:t>
            </a:r>
            <a:r>
              <a:rPr lang="en-GB" b="1" dirty="0" smtClean="0"/>
              <a:t>eavy </a:t>
            </a:r>
            <a:r>
              <a:rPr lang="en-GB" b="1" dirty="0"/>
              <a:t>demand for ‘</a:t>
            </a:r>
            <a:r>
              <a:rPr lang="en-GB" b="1" dirty="0" err="1" smtClean="0"/>
              <a:t>MAGiC</a:t>
            </a:r>
            <a:r>
              <a:rPr lang="en-GB" b="1" dirty="0" smtClean="0"/>
              <a:t> </a:t>
            </a:r>
            <a:r>
              <a:rPr lang="en-GB" b="1" dirty="0"/>
              <a:t>10T’ large aperture vertical field </a:t>
            </a:r>
            <a:r>
              <a:rPr lang="en-GB" b="1" dirty="0" err="1" smtClean="0"/>
              <a:t>cryomagnet</a:t>
            </a:r>
            <a:r>
              <a:rPr lang="en-GB" b="1" dirty="0" smtClean="0"/>
              <a:t>.</a:t>
            </a:r>
            <a:endParaRPr lang="en-GB" b="1" dirty="0"/>
          </a:p>
          <a:p>
            <a:r>
              <a:rPr lang="en-GB" dirty="0" smtClean="0"/>
              <a:t>Horizontal field geometry not strongly demanded –  except for SANS, and DREAM after detector upgrade.</a:t>
            </a:r>
          </a:p>
        </p:txBody>
      </p:sp>
      <p:sp>
        <p:nvSpPr>
          <p:cNvPr id="4" name="Slide Number Placeholder 3"/>
          <p:cNvSpPr>
            <a:spLocks noGrp="1"/>
          </p:cNvSpPr>
          <p:nvPr>
            <p:ph type="sldNum" sz="quarter" idx="12"/>
          </p:nvPr>
        </p:nvSpPr>
        <p:spPr/>
        <p:txBody>
          <a:bodyPr/>
          <a:lstStyle/>
          <a:p>
            <a:fld id="{551115BC-487E-4422-894C-CB7CD3E79223}" type="slidenum">
              <a:rPr lang="en-GB" smtClean="0">
                <a:solidFill>
                  <a:prstClr val="black">
                    <a:tint val="75000"/>
                  </a:prstClr>
                </a:solidFill>
                <a:latin typeface="Calibri"/>
              </a:rPr>
              <a:pPr/>
              <a:t>46</a:t>
            </a:fld>
            <a:endParaRPr lang="en-GB">
              <a:solidFill>
                <a:prstClr val="black">
                  <a:tint val="75000"/>
                </a:prstClr>
              </a:solidFill>
              <a:latin typeface="Calibri"/>
            </a:endParaRPr>
          </a:p>
        </p:txBody>
      </p:sp>
    </p:spTree>
    <p:extLst>
      <p:ext uri="{BB962C8B-B14F-4D97-AF65-F5344CB8AC3E}">
        <p14:creationId xmlns:p14="http://schemas.microsoft.com/office/powerpoint/2010/main" val="5472178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Strategy for higher fields</a:t>
            </a:r>
            <a:endParaRPr lang="en-GB" dirty="0"/>
          </a:p>
        </p:txBody>
      </p:sp>
      <p:sp>
        <p:nvSpPr>
          <p:cNvPr id="3" name="Content Placeholder 2"/>
          <p:cNvSpPr>
            <a:spLocks noGrp="1"/>
          </p:cNvSpPr>
          <p:nvPr>
            <p:ph idx="1"/>
          </p:nvPr>
        </p:nvSpPr>
        <p:spPr>
          <a:xfrm>
            <a:off x="457200" y="1600200"/>
            <a:ext cx="8229600" cy="4756150"/>
          </a:xfrm>
        </p:spPr>
        <p:txBody>
          <a:bodyPr>
            <a:normAutofit fontScale="92500"/>
          </a:bodyPr>
          <a:lstStyle/>
          <a:p>
            <a:r>
              <a:rPr lang="en-GB" dirty="0" smtClean="0"/>
              <a:t>There is a science case for &gt;20T fields, but demand is not extreme.</a:t>
            </a:r>
            <a:endParaRPr lang="en-GB" dirty="0"/>
          </a:p>
          <a:p>
            <a:r>
              <a:rPr lang="en-GB" dirty="0" smtClean="0"/>
              <a:t>There are ongoing developments in HTSC coils (Tallahassee, FASUM) that promise results on ~5 year timescale.  Cost is significant ($10-15M), but much less than resistive/SC hybrid.  Result will be compact enough to fit on existing instruments and should provide &gt;30T</a:t>
            </a:r>
          </a:p>
          <a:p>
            <a:r>
              <a:rPr lang="en-GB" dirty="0" smtClean="0"/>
              <a:t>Pulsed fields ongoing option with well-known </a:t>
            </a:r>
            <a:r>
              <a:rPr lang="en-GB" dirty="0" err="1" smtClean="0"/>
              <a:t>tradeoffs</a:t>
            </a:r>
            <a:r>
              <a:rPr lang="en-GB" dirty="0" smtClean="0"/>
              <a:t>.</a:t>
            </a:r>
          </a:p>
          <a:p>
            <a:r>
              <a:rPr lang="en-GB" dirty="0" smtClean="0"/>
              <a:t>ESS magnet strategy: Stick to current SC tech. for now with view to HTSC when mature. Pulsed fields also planned, though not first priority.</a:t>
            </a:r>
          </a:p>
        </p:txBody>
      </p:sp>
      <p:sp>
        <p:nvSpPr>
          <p:cNvPr id="4" name="Slide Number Placeholder 3"/>
          <p:cNvSpPr>
            <a:spLocks noGrp="1"/>
          </p:cNvSpPr>
          <p:nvPr>
            <p:ph type="sldNum" sz="quarter" idx="12"/>
          </p:nvPr>
        </p:nvSpPr>
        <p:spPr/>
        <p:txBody>
          <a:bodyPr/>
          <a:lstStyle/>
          <a:p>
            <a:fld id="{551115BC-487E-4422-894C-CB7CD3E79223}" type="slidenum">
              <a:rPr lang="en-GB" smtClean="0">
                <a:solidFill>
                  <a:prstClr val="black">
                    <a:tint val="75000"/>
                  </a:prstClr>
                </a:solidFill>
                <a:latin typeface="Calibri"/>
              </a:rPr>
              <a:pPr/>
              <a:t>47</a:t>
            </a:fld>
            <a:endParaRPr lang="en-GB">
              <a:solidFill>
                <a:prstClr val="black">
                  <a:tint val="75000"/>
                </a:prstClr>
              </a:solidFill>
              <a:latin typeface="Calibri"/>
            </a:endParaRPr>
          </a:p>
        </p:txBody>
      </p:sp>
    </p:spTree>
    <p:extLst>
      <p:ext uri="{BB962C8B-B14F-4D97-AF65-F5344CB8AC3E}">
        <p14:creationId xmlns:p14="http://schemas.microsoft.com/office/powerpoint/2010/main" val="22105106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7139136" cy="1143000"/>
          </a:xfrm>
        </p:spPr>
        <p:txBody>
          <a:bodyPr/>
          <a:lstStyle/>
          <a:p>
            <a:r>
              <a:rPr lang="en-GB" dirty="0" smtClean="0"/>
              <a:t>Magnet meeting outcome</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solidFill>
                  <a:prstClr val="black">
                    <a:tint val="75000"/>
                  </a:prstClr>
                </a:solidFill>
                <a:latin typeface="Calibri"/>
              </a:rPr>
              <a:pPr/>
              <a:t>48</a:t>
            </a:fld>
            <a:endParaRPr lang="en-GB">
              <a:solidFill>
                <a:prstClr val="black">
                  <a:tint val="75000"/>
                </a:prstClr>
              </a:solidFill>
              <a:latin typeface="Calibri"/>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181756084"/>
              </p:ext>
            </p:extLst>
          </p:nvPr>
        </p:nvGraphicFramePr>
        <p:xfrm>
          <a:off x="1" y="1196751"/>
          <a:ext cx="9143999" cy="5661247"/>
        </p:xfrm>
        <a:graphic>
          <a:graphicData uri="http://schemas.openxmlformats.org/drawingml/2006/table">
            <a:tbl>
              <a:tblPr firstRow="1" bandRow="1">
                <a:tableStyleId>{5C22544A-7EE6-4342-B048-85BDC9FD1C3A}</a:tableStyleId>
              </a:tblPr>
              <a:tblGrid>
                <a:gridCol w="746051"/>
                <a:gridCol w="2800722">
                  <a:extLst>
                    <a:ext uri="{9D8B030D-6E8A-4147-A177-3AD203B41FA5}">
                      <a16:colId xmlns:a16="http://schemas.microsoft.com/office/drawing/2014/main" xmlns="" val="20000"/>
                    </a:ext>
                  </a:extLst>
                </a:gridCol>
                <a:gridCol w="2016360">
                  <a:extLst>
                    <a:ext uri="{9D8B030D-6E8A-4147-A177-3AD203B41FA5}">
                      <a16:colId xmlns:a16="http://schemas.microsoft.com/office/drawing/2014/main" xmlns="" val="20001"/>
                    </a:ext>
                  </a:extLst>
                </a:gridCol>
                <a:gridCol w="1105178">
                  <a:extLst>
                    <a:ext uri="{9D8B030D-6E8A-4147-A177-3AD203B41FA5}">
                      <a16:colId xmlns:a16="http://schemas.microsoft.com/office/drawing/2014/main" xmlns="" val="20002"/>
                    </a:ext>
                  </a:extLst>
                </a:gridCol>
                <a:gridCol w="1692075">
                  <a:extLst>
                    <a:ext uri="{9D8B030D-6E8A-4147-A177-3AD203B41FA5}">
                      <a16:colId xmlns:a16="http://schemas.microsoft.com/office/drawing/2014/main" xmlns="" val="20003"/>
                    </a:ext>
                  </a:extLst>
                </a:gridCol>
                <a:gridCol w="783613">
                  <a:extLst>
                    <a:ext uri="{9D8B030D-6E8A-4147-A177-3AD203B41FA5}">
                      <a16:colId xmlns:a16="http://schemas.microsoft.com/office/drawing/2014/main" xmlns="" val="20005"/>
                    </a:ext>
                  </a:extLst>
                </a:gridCol>
              </a:tblGrid>
              <a:tr h="516121">
                <a:tc>
                  <a:txBody>
                    <a:bodyPr/>
                    <a:lstStyle/>
                    <a:p>
                      <a:pPr algn="l" fontAlgn="b"/>
                      <a:r>
                        <a:rPr lang="en-US" sz="1600" b="1" i="0" u="none" strike="noStrike" dirty="0" smtClean="0">
                          <a:solidFill>
                            <a:srgbClr val="FFFFFF"/>
                          </a:solidFill>
                          <a:effectLst/>
                          <a:latin typeface="Calibri" charset="0"/>
                        </a:rPr>
                        <a:t>Priority</a:t>
                      </a:r>
                      <a:endParaRPr lang="en-US" sz="1600" b="1" i="0" u="none" strike="noStrike" dirty="0">
                        <a:solidFill>
                          <a:srgbClr val="FFFFFF"/>
                        </a:solidFill>
                        <a:effectLst/>
                        <a:latin typeface="Calibri" charset="0"/>
                      </a:endParaRPr>
                    </a:p>
                  </a:txBody>
                  <a:tcPr marL="9226" marR="9226" marT="9226" marB="0" anchor="b"/>
                </a:tc>
                <a:tc>
                  <a:txBody>
                    <a:bodyPr/>
                    <a:lstStyle/>
                    <a:p>
                      <a:pPr algn="l" fontAlgn="b"/>
                      <a:r>
                        <a:rPr lang="en-US" sz="1600" u="none" strike="noStrike" dirty="0">
                          <a:effectLst/>
                        </a:rPr>
                        <a:t>SYSTEM</a:t>
                      </a:r>
                      <a:endParaRPr lang="en-US" sz="1600" b="1" i="0" u="none" strike="noStrike" dirty="0">
                        <a:solidFill>
                          <a:srgbClr val="FFFFFF"/>
                        </a:solidFill>
                        <a:effectLst/>
                        <a:latin typeface="Calibri" charset="0"/>
                      </a:endParaRPr>
                    </a:p>
                  </a:txBody>
                  <a:tcPr marL="9226" marR="9226" marT="9226" marB="0" anchor="b"/>
                </a:tc>
                <a:tc>
                  <a:txBody>
                    <a:bodyPr/>
                    <a:lstStyle/>
                    <a:p>
                      <a:pPr algn="ctr" fontAlgn="b"/>
                      <a:r>
                        <a:rPr lang="en-US" sz="1600" u="none" strike="noStrike" dirty="0">
                          <a:effectLst/>
                        </a:rPr>
                        <a:t>DETAIL</a:t>
                      </a:r>
                      <a:endParaRPr lang="en-US" sz="1600" b="1" i="0" u="none" strike="noStrike" dirty="0">
                        <a:solidFill>
                          <a:srgbClr val="FFFFFF"/>
                        </a:solidFill>
                        <a:effectLst/>
                        <a:latin typeface="Calibri" charset="0"/>
                      </a:endParaRPr>
                    </a:p>
                  </a:txBody>
                  <a:tcPr marL="9226" marR="9226" marT="9226"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a:effectLst/>
                        </a:rPr>
                        <a:t>UNIT COST (k€)</a:t>
                      </a:r>
                      <a:endParaRPr lang="en-US" sz="1600" b="1" i="0" u="none" strike="noStrike" dirty="0">
                        <a:solidFill>
                          <a:srgbClr val="FFFFFF"/>
                        </a:solidFill>
                        <a:effectLst/>
                        <a:latin typeface="Calibri" charset="0"/>
                      </a:endParaRPr>
                    </a:p>
                  </a:txBody>
                  <a:tcPr marL="9226" marR="9226" marT="9226" marB="0" anchor="b"/>
                </a:tc>
                <a:tc>
                  <a:txBody>
                    <a:bodyPr/>
                    <a:lstStyle/>
                    <a:p>
                      <a:pPr algn="ctr" fontAlgn="b"/>
                      <a:r>
                        <a:rPr lang="en-US" sz="1600" u="none" strike="noStrike" dirty="0">
                          <a:effectLst/>
                        </a:rPr>
                        <a:t>INSTRUMENTS</a:t>
                      </a:r>
                      <a:endParaRPr lang="en-US" sz="1600" b="1" i="0" u="none" strike="noStrike" dirty="0">
                        <a:solidFill>
                          <a:srgbClr val="FFFFFF"/>
                        </a:solidFill>
                        <a:effectLst/>
                        <a:latin typeface="Calibri" charset="0"/>
                      </a:endParaRPr>
                    </a:p>
                  </a:txBody>
                  <a:tcPr marL="9226" marR="9226" marT="9226" marB="0" anchor="b"/>
                </a:tc>
                <a:tc>
                  <a:txBody>
                    <a:bodyPr/>
                    <a:lstStyle/>
                    <a:p>
                      <a:pPr algn="ctr" fontAlgn="b"/>
                      <a:r>
                        <a:rPr lang="en-US" sz="1600" u="none" strike="noStrike" dirty="0">
                          <a:effectLst/>
                        </a:rPr>
                        <a:t>READY BY</a:t>
                      </a:r>
                      <a:endParaRPr lang="en-US" sz="1600" b="1" i="0" u="none" strike="noStrike" dirty="0">
                        <a:solidFill>
                          <a:srgbClr val="FFFFFF"/>
                        </a:solidFill>
                        <a:effectLst/>
                        <a:latin typeface="Calibri" charset="0"/>
                      </a:endParaRPr>
                    </a:p>
                  </a:txBody>
                  <a:tcPr marL="9226" marR="9226" marT="9226" marB="0" anchor="b"/>
                </a:tc>
                <a:extLst>
                  <a:ext uri="{0D108BD9-81ED-4DB2-BD59-A6C34878D82A}">
                    <a16:rowId xmlns:a16="http://schemas.microsoft.com/office/drawing/2014/main" xmlns="" val="10000"/>
                  </a:ext>
                </a:extLst>
              </a:tr>
              <a:tr h="407978">
                <a:tc>
                  <a:txBody>
                    <a:bodyPr/>
                    <a:lstStyle/>
                    <a:p>
                      <a:pPr algn="l" fontAlgn="b"/>
                      <a:r>
                        <a:rPr lang="en-US" sz="1600" b="1" i="0" u="none" strike="noStrike" dirty="0" smtClean="0">
                          <a:solidFill>
                            <a:srgbClr val="000000"/>
                          </a:solidFill>
                          <a:effectLst/>
                          <a:latin typeface="Calibri" charset="0"/>
                        </a:rPr>
                        <a:t>=1</a:t>
                      </a:r>
                      <a:endParaRPr lang="en-US" sz="1600" b="1" i="0" u="none" strike="noStrike" dirty="0">
                        <a:solidFill>
                          <a:srgbClr val="000000"/>
                        </a:solidFill>
                        <a:effectLst/>
                        <a:latin typeface="Calibri" charset="0"/>
                      </a:endParaRPr>
                    </a:p>
                  </a:txBody>
                  <a:tcPr marL="9226" marR="9226" marT="9226" marB="0" anchor="b"/>
                </a:tc>
                <a:tc>
                  <a:txBody>
                    <a:bodyPr/>
                    <a:lstStyle/>
                    <a:p>
                      <a:pPr algn="l" fontAlgn="b"/>
                      <a:r>
                        <a:rPr lang="en-US" sz="1600" b="1" u="none" strike="noStrike" dirty="0">
                          <a:effectLst/>
                        </a:rPr>
                        <a:t>2.5T Warm bore </a:t>
                      </a:r>
                      <a:r>
                        <a:rPr lang="en-US" sz="1600" b="1" u="none" strike="noStrike" dirty="0" err="1">
                          <a:effectLst/>
                        </a:rPr>
                        <a:t>cryomagnet</a:t>
                      </a:r>
                      <a:endParaRPr lang="en-US" sz="1600" b="1" i="0" u="none" strike="noStrike" dirty="0">
                        <a:solidFill>
                          <a:srgbClr val="000000"/>
                        </a:solidFill>
                        <a:effectLst/>
                        <a:latin typeface="Calibri" charset="0"/>
                      </a:endParaRPr>
                    </a:p>
                  </a:txBody>
                  <a:tcPr marL="9226" marR="9226" marT="9226" marB="0" anchor="b"/>
                </a:tc>
                <a:tc>
                  <a:txBody>
                    <a:bodyPr/>
                    <a:lstStyle/>
                    <a:p>
                      <a:r>
                        <a:rPr lang="en-US" sz="1600" dirty="0"/>
                        <a:t>Similar to MLZ </a:t>
                      </a:r>
                      <a:r>
                        <a:rPr lang="en-US" sz="1600" dirty="0" smtClean="0"/>
                        <a:t>TOFTOF</a:t>
                      </a:r>
                      <a:endParaRPr lang="en-US" sz="1600" dirty="0"/>
                    </a:p>
                  </a:txBody>
                  <a:tcPr marL="9226" marR="9226" marT="9226" marB="0" anchor="b"/>
                </a:tc>
                <a:tc>
                  <a:txBody>
                    <a:bodyPr/>
                    <a:lstStyle/>
                    <a:p>
                      <a:pPr algn="ctr" fontAlgn="b"/>
                      <a:r>
                        <a:rPr lang="en-US" sz="1600" u="none" strike="noStrike" dirty="0">
                          <a:effectLst/>
                        </a:rPr>
                        <a:t>335</a:t>
                      </a:r>
                      <a:endParaRPr lang="en-US" sz="1600" b="0" i="0" u="none" strike="noStrike" dirty="0">
                        <a:solidFill>
                          <a:srgbClr val="000000"/>
                        </a:solidFill>
                        <a:effectLst/>
                        <a:latin typeface="Calibri" charset="0"/>
                      </a:endParaRPr>
                    </a:p>
                  </a:txBody>
                  <a:tcPr marL="9226" marR="9226" marT="9226" marB="0" anchor="b"/>
                </a:tc>
                <a:tc>
                  <a:txBody>
                    <a:bodyPr/>
                    <a:lstStyle/>
                    <a:p>
                      <a:pPr algn="ctr" fontAlgn="b"/>
                      <a:r>
                        <a:rPr lang="en-US" sz="1600" b="1" u="none" strike="noStrike" dirty="0">
                          <a:effectLst/>
                        </a:rPr>
                        <a:t>ESTIA</a:t>
                      </a:r>
                      <a:r>
                        <a:rPr lang="en-US" sz="1600" u="none" strike="noStrike" dirty="0">
                          <a:effectLst/>
                        </a:rPr>
                        <a:t> +EVERYONE</a:t>
                      </a:r>
                      <a:endParaRPr lang="en-US" sz="1600" b="0" i="0" u="none" strike="noStrike" dirty="0">
                        <a:solidFill>
                          <a:srgbClr val="000000"/>
                        </a:solidFill>
                        <a:effectLst/>
                        <a:latin typeface="Calibri" charset="0"/>
                      </a:endParaRPr>
                    </a:p>
                  </a:txBody>
                  <a:tcPr marL="9226" marR="9226" marT="9226" marB="0" anchor="b"/>
                </a:tc>
                <a:tc>
                  <a:txBody>
                    <a:bodyPr/>
                    <a:lstStyle/>
                    <a:p>
                      <a:pPr algn="ctr" fontAlgn="b"/>
                      <a:r>
                        <a:rPr lang="en-US" sz="1600" u="none" strike="noStrike">
                          <a:effectLst/>
                        </a:rPr>
                        <a:t>22/Q1</a:t>
                      </a:r>
                      <a:endParaRPr lang="en-US" sz="1600" b="0" i="0" u="none" strike="noStrike">
                        <a:solidFill>
                          <a:srgbClr val="000000"/>
                        </a:solidFill>
                        <a:effectLst/>
                        <a:latin typeface="Calibri" charset="0"/>
                      </a:endParaRPr>
                    </a:p>
                  </a:txBody>
                  <a:tcPr marL="9226" marR="9226" marT="9226" marB="0" anchor="b"/>
                </a:tc>
                <a:extLst>
                  <a:ext uri="{0D108BD9-81ED-4DB2-BD59-A6C34878D82A}">
                    <a16:rowId xmlns:a16="http://schemas.microsoft.com/office/drawing/2014/main" xmlns="" val="10001"/>
                  </a:ext>
                </a:extLst>
              </a:tr>
              <a:tr h="769390">
                <a:tc>
                  <a:txBody>
                    <a:bodyPr/>
                    <a:lstStyle/>
                    <a:p>
                      <a:pPr algn="l" fontAlgn="b"/>
                      <a:r>
                        <a:rPr lang="en-US" sz="1600" b="1" i="0" u="none" strike="noStrike" dirty="0" smtClean="0">
                          <a:solidFill>
                            <a:srgbClr val="000000"/>
                          </a:solidFill>
                          <a:effectLst/>
                          <a:latin typeface="Calibri" charset="0"/>
                        </a:rPr>
                        <a:t>=1</a:t>
                      </a:r>
                      <a:endParaRPr lang="en-US" sz="1600" b="1" i="0" u="none" strike="noStrike" dirty="0">
                        <a:solidFill>
                          <a:srgbClr val="000000"/>
                        </a:solidFill>
                        <a:effectLst/>
                        <a:latin typeface="Calibri" charset="0"/>
                      </a:endParaRPr>
                    </a:p>
                  </a:txBody>
                  <a:tcPr marL="9226" marR="9226" marT="9226" marB="0" anchor="b"/>
                </a:tc>
                <a:tc>
                  <a:txBody>
                    <a:bodyPr/>
                    <a:lstStyle/>
                    <a:p>
                      <a:pPr algn="l" fontAlgn="b"/>
                      <a:r>
                        <a:rPr lang="en-US" sz="1600" b="1" u="none" strike="noStrike" dirty="0">
                          <a:effectLst/>
                        </a:rPr>
                        <a:t>Vertical 10T </a:t>
                      </a:r>
                      <a:r>
                        <a:rPr lang="en-US" sz="1600" b="1" u="none" strike="noStrike" dirty="0" err="1">
                          <a:effectLst/>
                        </a:rPr>
                        <a:t>cryomagnet</a:t>
                      </a:r>
                      <a:endParaRPr lang="en-US" sz="1600" b="1" i="0" u="none" strike="noStrike" dirty="0">
                        <a:solidFill>
                          <a:srgbClr val="000000"/>
                        </a:solidFill>
                        <a:effectLst/>
                        <a:latin typeface="Calibri" charset="0"/>
                      </a:endParaRPr>
                    </a:p>
                  </a:txBody>
                  <a:tcPr marL="9226" marR="9226" marT="9226" marB="0" anchor="b"/>
                </a:tc>
                <a:tc>
                  <a:txBody>
                    <a:bodyPr/>
                    <a:lstStyle/>
                    <a:p>
                      <a:pPr algn="ctr" fontAlgn="b"/>
                      <a:r>
                        <a:rPr lang="en-US" sz="1600" u="none" strike="noStrike" dirty="0">
                          <a:effectLst/>
                        </a:rPr>
                        <a:t>large opening, </a:t>
                      </a:r>
                      <a:r>
                        <a:rPr lang="en-US" sz="1600" u="none" strike="noStrike" dirty="0" err="1" smtClean="0">
                          <a:effectLst/>
                        </a:rPr>
                        <a:t>assymetric</a:t>
                      </a:r>
                      <a:endParaRPr lang="en-US" sz="1600" b="0" i="0" u="none" strike="noStrike" dirty="0">
                        <a:solidFill>
                          <a:srgbClr val="000000"/>
                        </a:solidFill>
                        <a:effectLst/>
                        <a:latin typeface="Calibri" charset="0"/>
                      </a:endParaRPr>
                    </a:p>
                  </a:txBody>
                  <a:tcPr marL="9226" marR="9226" marT="9226" marB="0" anchor="b"/>
                </a:tc>
                <a:tc>
                  <a:txBody>
                    <a:bodyPr/>
                    <a:lstStyle/>
                    <a:p>
                      <a:pPr algn="ctr" fontAlgn="b"/>
                      <a:r>
                        <a:rPr lang="is-IS" sz="1600" u="none" strike="noStrike">
                          <a:effectLst/>
                        </a:rPr>
                        <a:t>1000</a:t>
                      </a:r>
                      <a:endParaRPr lang="is-IS" sz="1600" b="0" i="0" u="none" strike="noStrike">
                        <a:solidFill>
                          <a:srgbClr val="000000"/>
                        </a:solidFill>
                        <a:effectLst/>
                        <a:latin typeface="Calibri" charset="0"/>
                      </a:endParaRPr>
                    </a:p>
                  </a:txBody>
                  <a:tcPr marL="9226" marR="9226" marT="9226" marB="0" anchor="b"/>
                </a:tc>
                <a:tc>
                  <a:txBody>
                    <a:bodyPr/>
                    <a:lstStyle/>
                    <a:p>
                      <a:pPr algn="ctr" fontAlgn="b"/>
                      <a:r>
                        <a:rPr lang="en-US" sz="1600" b="1" u="none" strike="noStrike" dirty="0">
                          <a:effectLst/>
                        </a:rPr>
                        <a:t>MAGIC</a:t>
                      </a:r>
                      <a:r>
                        <a:rPr lang="en-US" sz="1600" u="none" strike="noStrike" dirty="0">
                          <a:effectLst/>
                        </a:rPr>
                        <a:t> CSPEC</a:t>
                      </a:r>
                      <a:r>
                        <a:rPr lang="en-US" sz="1600" u="none" strike="noStrike" baseline="0" dirty="0">
                          <a:effectLst/>
                        </a:rPr>
                        <a:t> DREAM TREX HEIMDAL</a:t>
                      </a:r>
                      <a:endParaRPr lang="en-US" sz="1600" b="0" i="0" u="none" strike="noStrike" dirty="0">
                        <a:solidFill>
                          <a:srgbClr val="000000"/>
                        </a:solidFill>
                        <a:effectLst/>
                        <a:latin typeface="Calibri" charset="0"/>
                      </a:endParaRPr>
                    </a:p>
                  </a:txBody>
                  <a:tcPr marL="9226" marR="9226" marT="9226" marB="0" anchor="b"/>
                </a:tc>
                <a:tc>
                  <a:txBody>
                    <a:bodyPr/>
                    <a:lstStyle/>
                    <a:p>
                      <a:pPr algn="ctr" fontAlgn="b"/>
                      <a:r>
                        <a:rPr lang="en-US" sz="1600" u="none" strike="noStrike">
                          <a:effectLst/>
                        </a:rPr>
                        <a:t>20/Q4</a:t>
                      </a:r>
                      <a:endParaRPr lang="en-US" sz="1600" b="0" i="0" u="none" strike="noStrike">
                        <a:solidFill>
                          <a:srgbClr val="000000"/>
                        </a:solidFill>
                        <a:effectLst/>
                        <a:latin typeface="Calibri" charset="0"/>
                      </a:endParaRPr>
                    </a:p>
                  </a:txBody>
                  <a:tcPr marL="9226" marR="9226" marT="9226" marB="0" anchor="b"/>
                </a:tc>
                <a:extLst>
                  <a:ext uri="{0D108BD9-81ED-4DB2-BD59-A6C34878D82A}">
                    <a16:rowId xmlns:a16="http://schemas.microsoft.com/office/drawing/2014/main" xmlns="" val="10002"/>
                  </a:ext>
                </a:extLst>
              </a:tr>
              <a:tr h="516121">
                <a:tc>
                  <a:txBody>
                    <a:bodyPr/>
                    <a:lstStyle/>
                    <a:p>
                      <a:pPr algn="l" fontAlgn="b"/>
                      <a:r>
                        <a:rPr lang="en-US" sz="1600" b="1" i="0" u="none" strike="noStrike" dirty="0" smtClean="0">
                          <a:solidFill>
                            <a:srgbClr val="000000"/>
                          </a:solidFill>
                          <a:effectLst/>
                          <a:latin typeface="Calibri" charset="0"/>
                        </a:rPr>
                        <a:t>=1</a:t>
                      </a:r>
                      <a:endParaRPr lang="en-US" sz="1600" b="1" i="0" u="none" strike="noStrike" dirty="0">
                        <a:solidFill>
                          <a:srgbClr val="000000"/>
                        </a:solidFill>
                        <a:effectLst/>
                        <a:latin typeface="Calibri" charset="0"/>
                      </a:endParaRPr>
                    </a:p>
                  </a:txBody>
                  <a:tcPr marL="9226" marR="9226" marT="9226" marB="0" anchor="b"/>
                </a:tc>
                <a:tc>
                  <a:txBody>
                    <a:bodyPr/>
                    <a:lstStyle/>
                    <a:p>
                      <a:pPr algn="l" fontAlgn="b"/>
                      <a:r>
                        <a:rPr lang="en-US" sz="1600" b="1" u="none" strike="noStrike" dirty="0">
                          <a:effectLst/>
                        </a:rPr>
                        <a:t>Vertical 15T </a:t>
                      </a:r>
                      <a:r>
                        <a:rPr lang="en-US" sz="1600" b="1" u="none" strike="noStrike" dirty="0" err="1">
                          <a:effectLst/>
                        </a:rPr>
                        <a:t>cryomagnet</a:t>
                      </a:r>
                      <a:endParaRPr lang="en-US" sz="1600" b="1" i="0" u="none" strike="noStrike" dirty="0">
                        <a:solidFill>
                          <a:srgbClr val="000000"/>
                        </a:solidFill>
                        <a:effectLst/>
                        <a:latin typeface="Calibri" charset="0"/>
                      </a:endParaRPr>
                    </a:p>
                  </a:txBody>
                  <a:tcPr marL="9226" marR="9226" marT="9226" marB="0" anchor="b"/>
                </a:tc>
                <a:tc>
                  <a:txBody>
                    <a:bodyPr/>
                    <a:lstStyle/>
                    <a:p>
                      <a:pPr algn="ctr" fontAlgn="b"/>
                      <a:r>
                        <a:rPr lang="en-US" sz="1600" u="none" strike="noStrike" dirty="0">
                          <a:effectLst/>
                        </a:rPr>
                        <a:t>split coil</a:t>
                      </a:r>
                      <a:endParaRPr lang="en-US" sz="1600" b="0" i="0" u="none" strike="noStrike" dirty="0">
                        <a:solidFill>
                          <a:srgbClr val="000000"/>
                        </a:solidFill>
                        <a:effectLst/>
                        <a:latin typeface="Calibri" charset="0"/>
                      </a:endParaRPr>
                    </a:p>
                  </a:txBody>
                  <a:tcPr marL="9226" marR="9226" marT="9226" marB="0" anchor="b"/>
                </a:tc>
                <a:tc>
                  <a:txBody>
                    <a:bodyPr/>
                    <a:lstStyle/>
                    <a:p>
                      <a:pPr algn="ctr" fontAlgn="b"/>
                      <a:r>
                        <a:rPr lang="en-US" sz="1600" b="0" i="0" u="none" strike="noStrike" dirty="0">
                          <a:solidFill>
                            <a:srgbClr val="000000"/>
                          </a:solidFill>
                          <a:effectLst/>
                          <a:latin typeface="Calibri" charset="0"/>
                        </a:rPr>
                        <a:t>(1000)</a:t>
                      </a:r>
                    </a:p>
                  </a:txBody>
                  <a:tcPr marL="9226" marR="9226" marT="9226" marB="0" anchor="b"/>
                </a:tc>
                <a:tc>
                  <a:txBody>
                    <a:bodyPr/>
                    <a:lstStyle/>
                    <a:p>
                      <a:pPr algn="ctr" fontAlgn="b"/>
                      <a:r>
                        <a:rPr lang="en-US" sz="1600" b="1" u="none" strike="noStrike" dirty="0">
                          <a:effectLst/>
                        </a:rPr>
                        <a:t>BIFROST</a:t>
                      </a:r>
                      <a:r>
                        <a:rPr lang="en-US" sz="1600" u="none" strike="noStrike" dirty="0">
                          <a:effectLst/>
                        </a:rPr>
                        <a:t> DREAM HEIMDAL</a:t>
                      </a:r>
                      <a:endParaRPr lang="en-US" sz="1600" b="0" i="0" u="none" strike="noStrike" dirty="0">
                        <a:solidFill>
                          <a:srgbClr val="000000"/>
                        </a:solidFill>
                        <a:effectLst/>
                        <a:latin typeface="Calibri" charset="0"/>
                      </a:endParaRPr>
                    </a:p>
                  </a:txBody>
                  <a:tcPr marL="9226" marR="9226" marT="9226" marB="0" anchor="b"/>
                </a:tc>
                <a:tc>
                  <a:txBody>
                    <a:bodyPr/>
                    <a:lstStyle/>
                    <a:p>
                      <a:pPr algn="ctr" fontAlgn="b"/>
                      <a:r>
                        <a:rPr lang="en-US" sz="1600" u="none" strike="noStrike">
                          <a:effectLst/>
                        </a:rPr>
                        <a:t>21/Q1</a:t>
                      </a:r>
                      <a:endParaRPr lang="en-US" sz="1600" b="0" i="0" u="none" strike="noStrike">
                        <a:solidFill>
                          <a:srgbClr val="000000"/>
                        </a:solidFill>
                        <a:effectLst/>
                        <a:latin typeface="Calibri" charset="0"/>
                      </a:endParaRPr>
                    </a:p>
                  </a:txBody>
                  <a:tcPr marL="9226" marR="9226" marT="9226" marB="0" anchor="b"/>
                </a:tc>
                <a:extLst>
                  <a:ext uri="{0D108BD9-81ED-4DB2-BD59-A6C34878D82A}">
                    <a16:rowId xmlns:a16="http://schemas.microsoft.com/office/drawing/2014/main" xmlns="" val="10003"/>
                  </a:ext>
                </a:extLst>
              </a:tr>
              <a:tr h="262852">
                <a:tc>
                  <a:txBody>
                    <a:bodyPr/>
                    <a:lstStyle/>
                    <a:p>
                      <a:pPr algn="l" fontAlgn="b"/>
                      <a:r>
                        <a:rPr lang="en-US" sz="1600" b="1" i="0" u="none" strike="noStrike" dirty="0" smtClean="0">
                          <a:solidFill>
                            <a:srgbClr val="000000"/>
                          </a:solidFill>
                          <a:effectLst/>
                          <a:latin typeface="Calibri" charset="0"/>
                        </a:rPr>
                        <a:t>2</a:t>
                      </a:r>
                      <a:endParaRPr lang="en-US" sz="1600" b="1" i="0" u="none" strike="noStrike" dirty="0">
                        <a:solidFill>
                          <a:srgbClr val="000000"/>
                        </a:solidFill>
                        <a:effectLst/>
                        <a:latin typeface="Calibri" charset="0"/>
                      </a:endParaRPr>
                    </a:p>
                  </a:txBody>
                  <a:tcPr marL="9226" marR="9226" marT="9226" marB="0" anchor="b"/>
                </a:tc>
                <a:tc>
                  <a:txBody>
                    <a:bodyPr/>
                    <a:lstStyle/>
                    <a:p>
                      <a:pPr algn="l" fontAlgn="b"/>
                      <a:r>
                        <a:rPr lang="en-US" sz="1600" b="1" u="none" strike="noStrike" dirty="0">
                          <a:effectLst/>
                        </a:rPr>
                        <a:t>5T warm bore </a:t>
                      </a:r>
                      <a:r>
                        <a:rPr lang="en-US" sz="1600" b="1" u="none" strike="noStrike" dirty="0" err="1">
                          <a:effectLst/>
                        </a:rPr>
                        <a:t>cryomagnet</a:t>
                      </a:r>
                      <a:endParaRPr lang="en-US" sz="1600" b="1" i="0" u="none" strike="noStrike" dirty="0">
                        <a:solidFill>
                          <a:srgbClr val="000000"/>
                        </a:solidFill>
                        <a:effectLst/>
                        <a:latin typeface="Calibri" charset="0"/>
                      </a:endParaRPr>
                    </a:p>
                  </a:txBody>
                  <a:tcPr marL="9226" marR="9226" marT="9226" marB="0" anchor="b"/>
                </a:tc>
                <a:tc>
                  <a:txBody>
                    <a:bodyPr/>
                    <a:lstStyle/>
                    <a:p>
                      <a:pPr algn="ctr" fontAlgn="b"/>
                      <a:r>
                        <a:rPr lang="en-US" sz="1600" b="0" i="0" u="none" strike="noStrike" dirty="0" err="1">
                          <a:solidFill>
                            <a:srgbClr val="000000"/>
                          </a:solidFill>
                          <a:effectLst/>
                          <a:latin typeface="Calibri" charset="0"/>
                        </a:rPr>
                        <a:t>Cryo</a:t>
                      </a:r>
                      <a:r>
                        <a:rPr lang="en-US" sz="1600" b="0" i="0" u="none" strike="noStrike" dirty="0">
                          <a:solidFill>
                            <a:srgbClr val="000000"/>
                          </a:solidFill>
                          <a:effectLst/>
                          <a:latin typeface="Calibri" charset="0"/>
                        </a:rPr>
                        <a:t>-free</a:t>
                      </a:r>
                    </a:p>
                  </a:txBody>
                  <a:tcPr marL="9226" marR="9226" marT="9226" marB="0" anchor="b"/>
                </a:tc>
                <a:tc>
                  <a:txBody>
                    <a:bodyPr/>
                    <a:lstStyle/>
                    <a:p>
                      <a:pPr algn="ctr" fontAlgn="b"/>
                      <a:r>
                        <a:rPr lang="en-US" sz="1600" b="0" i="0" u="none" strike="noStrike" dirty="0">
                          <a:solidFill>
                            <a:srgbClr val="000000"/>
                          </a:solidFill>
                          <a:effectLst/>
                          <a:latin typeface="Calibri" charset="0"/>
                        </a:rPr>
                        <a:t>300-400</a:t>
                      </a:r>
                    </a:p>
                  </a:txBody>
                  <a:tcPr marL="9226" marR="9226" marT="9226" marB="0" anchor="b"/>
                </a:tc>
                <a:tc>
                  <a:txBody>
                    <a:bodyPr/>
                    <a:lstStyle/>
                    <a:p>
                      <a:pPr algn="ctr" fontAlgn="b"/>
                      <a:r>
                        <a:rPr lang="en-US" sz="1600" b="0" i="0" u="none" strike="noStrike" dirty="0">
                          <a:solidFill>
                            <a:srgbClr val="000000"/>
                          </a:solidFill>
                          <a:effectLst/>
                          <a:latin typeface="Calibri" charset="0"/>
                        </a:rPr>
                        <a:t>ALL (-MIRACLES)</a:t>
                      </a:r>
                    </a:p>
                  </a:txBody>
                  <a:tcPr marL="9226" marR="9226" marT="9226" marB="0" anchor="b"/>
                </a:tc>
                <a:tc>
                  <a:txBody>
                    <a:bodyPr/>
                    <a:lstStyle/>
                    <a:p>
                      <a:pPr algn="ctr" fontAlgn="b"/>
                      <a:endParaRPr lang="en-US" sz="1600" b="0" i="0" u="none" strike="noStrike" dirty="0">
                        <a:solidFill>
                          <a:srgbClr val="000000"/>
                        </a:solidFill>
                        <a:effectLst/>
                        <a:latin typeface="Calibri" charset="0"/>
                      </a:endParaRPr>
                    </a:p>
                  </a:txBody>
                  <a:tcPr marL="9226" marR="9226" marT="9226" marB="0" anchor="b"/>
                </a:tc>
                <a:extLst>
                  <a:ext uri="{0D108BD9-81ED-4DB2-BD59-A6C34878D82A}">
                    <a16:rowId xmlns:a16="http://schemas.microsoft.com/office/drawing/2014/main" xmlns="" val="10004"/>
                  </a:ext>
                </a:extLst>
              </a:tr>
              <a:tr h="262852">
                <a:tc>
                  <a:txBody>
                    <a:bodyPr/>
                    <a:lstStyle/>
                    <a:p>
                      <a:pPr algn="l" fontAlgn="b"/>
                      <a:r>
                        <a:rPr lang="en-US" sz="1600" b="1" i="0" u="none" strike="noStrike" dirty="0" smtClean="0">
                          <a:solidFill>
                            <a:srgbClr val="000000"/>
                          </a:solidFill>
                          <a:effectLst/>
                          <a:latin typeface="Calibri" charset="0"/>
                        </a:rPr>
                        <a:t>3</a:t>
                      </a:r>
                      <a:endParaRPr lang="en-US" sz="1600" b="1" i="0" u="none" strike="noStrike" dirty="0">
                        <a:solidFill>
                          <a:srgbClr val="000000"/>
                        </a:solidFill>
                        <a:effectLst/>
                        <a:latin typeface="Calibri" charset="0"/>
                      </a:endParaRPr>
                    </a:p>
                  </a:txBody>
                  <a:tcPr marL="9226" marR="9226" marT="9226" marB="0" anchor="b"/>
                </a:tc>
                <a:tc>
                  <a:txBody>
                    <a:bodyPr/>
                    <a:lstStyle/>
                    <a:p>
                      <a:pPr algn="l" fontAlgn="b"/>
                      <a:r>
                        <a:rPr lang="en-US" sz="1600" b="1" i="0" u="none" strike="noStrike" dirty="0">
                          <a:solidFill>
                            <a:srgbClr val="000000"/>
                          </a:solidFill>
                          <a:effectLst/>
                          <a:latin typeface="Calibri" charset="0"/>
                        </a:rPr>
                        <a:t>2.5T warm bore small </a:t>
                      </a:r>
                      <a:r>
                        <a:rPr lang="en-US" sz="1600" b="1" i="0" u="none" strike="noStrike" dirty="0" smtClean="0">
                          <a:solidFill>
                            <a:srgbClr val="000000"/>
                          </a:solidFill>
                          <a:effectLst/>
                          <a:latin typeface="Calibri" charset="0"/>
                        </a:rPr>
                        <a:t>footprint</a:t>
                      </a:r>
                      <a:endParaRPr lang="en-US" sz="1600" b="1" i="0" u="none" strike="noStrike" dirty="0">
                        <a:solidFill>
                          <a:srgbClr val="000000"/>
                        </a:solidFill>
                        <a:effectLst/>
                        <a:latin typeface="Calibri" charset="0"/>
                      </a:endParaRPr>
                    </a:p>
                  </a:txBody>
                  <a:tcPr marL="9226" marR="9226" marT="9226" marB="0" anchor="b"/>
                </a:tc>
                <a:tc>
                  <a:txBody>
                    <a:bodyPr/>
                    <a:lstStyle/>
                    <a:p>
                      <a:pPr algn="ctr" fontAlgn="b"/>
                      <a:r>
                        <a:rPr lang="en-US" sz="1600" b="0" i="0" u="none" strike="noStrike" dirty="0">
                          <a:solidFill>
                            <a:srgbClr val="000000"/>
                          </a:solidFill>
                          <a:effectLst/>
                          <a:latin typeface="Calibri" charset="0"/>
                        </a:rPr>
                        <a:t>No</a:t>
                      </a:r>
                      <a:r>
                        <a:rPr lang="en-US" sz="1600" b="0" i="0" u="none" strike="noStrike" baseline="0" dirty="0">
                          <a:solidFill>
                            <a:srgbClr val="000000"/>
                          </a:solidFill>
                          <a:effectLst/>
                          <a:latin typeface="Calibri" charset="0"/>
                        </a:rPr>
                        <a:t> bottom access</a:t>
                      </a:r>
                      <a:endParaRPr lang="en-US" sz="1600" b="0" i="0" u="none" strike="noStrike" dirty="0">
                        <a:solidFill>
                          <a:srgbClr val="000000"/>
                        </a:solidFill>
                        <a:effectLst/>
                        <a:latin typeface="Calibri" charset="0"/>
                      </a:endParaRPr>
                    </a:p>
                  </a:txBody>
                  <a:tcPr marL="9226" marR="9226" marT="9226" marB="0" anchor="b"/>
                </a:tc>
                <a:tc>
                  <a:txBody>
                    <a:bodyPr/>
                    <a:lstStyle/>
                    <a:p>
                      <a:pPr algn="ctr" fontAlgn="b"/>
                      <a:r>
                        <a:rPr lang="is-IS" sz="1600" b="0" i="0" u="none" strike="noStrike" dirty="0">
                          <a:solidFill>
                            <a:srgbClr val="000000"/>
                          </a:solidFill>
                          <a:effectLst/>
                          <a:latin typeface="Calibri" charset="0"/>
                        </a:rPr>
                        <a:t>250</a:t>
                      </a:r>
                    </a:p>
                  </a:txBody>
                  <a:tcPr marL="9226" marR="9226" marT="9226" marB="0" anchor="b"/>
                </a:tc>
                <a:tc>
                  <a:txBody>
                    <a:bodyPr/>
                    <a:lstStyle/>
                    <a:p>
                      <a:pPr algn="ctr" fontAlgn="b"/>
                      <a:r>
                        <a:rPr lang="en-US" sz="1600" b="0" i="0" u="none" strike="noStrike" dirty="0">
                          <a:solidFill>
                            <a:srgbClr val="000000"/>
                          </a:solidFill>
                          <a:effectLst/>
                          <a:latin typeface="Calibri" charset="0"/>
                        </a:rPr>
                        <a:t>ALL</a:t>
                      </a:r>
                      <a:r>
                        <a:rPr lang="en-US" sz="1600" b="0" i="0" u="none" strike="noStrike" baseline="0" dirty="0">
                          <a:solidFill>
                            <a:srgbClr val="000000"/>
                          </a:solidFill>
                          <a:effectLst/>
                          <a:latin typeface="Calibri" charset="0"/>
                        </a:rPr>
                        <a:t> </a:t>
                      </a:r>
                      <a:r>
                        <a:rPr lang="en-US" sz="1600" b="0" i="0" u="none" strike="noStrike" baseline="0" dirty="0" err="1">
                          <a:solidFill>
                            <a:srgbClr val="000000"/>
                          </a:solidFill>
                          <a:effectLst/>
                          <a:latin typeface="Calibri" charset="0"/>
                        </a:rPr>
                        <a:t>incl</a:t>
                      </a:r>
                      <a:r>
                        <a:rPr lang="en-US" sz="1600" b="0" i="0" u="none" strike="noStrike" baseline="0">
                          <a:solidFill>
                            <a:srgbClr val="000000"/>
                          </a:solidFill>
                          <a:effectLst/>
                          <a:latin typeface="Calibri" charset="0"/>
                        </a:rPr>
                        <a:t> </a:t>
                      </a:r>
                      <a:r>
                        <a:rPr lang="en-US" sz="1600" b="0" i="0" u="none" strike="noStrike">
                          <a:solidFill>
                            <a:srgbClr val="000000"/>
                          </a:solidFill>
                          <a:effectLst/>
                          <a:latin typeface="Calibri" charset="0"/>
                        </a:rPr>
                        <a:t>MIRACLES</a:t>
                      </a:r>
                      <a:endParaRPr lang="en-US" sz="1600" b="0" i="0" u="none" strike="noStrike" dirty="0">
                        <a:solidFill>
                          <a:srgbClr val="000000"/>
                        </a:solidFill>
                        <a:effectLst/>
                        <a:latin typeface="Calibri" charset="0"/>
                      </a:endParaRPr>
                    </a:p>
                  </a:txBody>
                  <a:tcPr marL="9226" marR="9226" marT="9226" marB="0" anchor="b"/>
                </a:tc>
                <a:tc>
                  <a:txBody>
                    <a:bodyPr/>
                    <a:lstStyle/>
                    <a:p>
                      <a:pPr algn="ctr" fontAlgn="b"/>
                      <a:endParaRPr lang="en-US" sz="1600" b="0" i="0" u="none" strike="noStrike" dirty="0">
                        <a:solidFill>
                          <a:srgbClr val="000000"/>
                        </a:solidFill>
                        <a:effectLst/>
                        <a:latin typeface="Calibri" charset="0"/>
                      </a:endParaRPr>
                    </a:p>
                  </a:txBody>
                  <a:tcPr marL="9226" marR="9226" marT="9226" marB="0" anchor="b"/>
                </a:tc>
                <a:extLst>
                  <a:ext uri="{0D108BD9-81ED-4DB2-BD59-A6C34878D82A}">
                    <a16:rowId xmlns:a16="http://schemas.microsoft.com/office/drawing/2014/main" xmlns="" val="10005"/>
                  </a:ext>
                </a:extLst>
              </a:tr>
              <a:tr h="608180">
                <a:tc>
                  <a:txBody>
                    <a:bodyPr/>
                    <a:lstStyle/>
                    <a:p>
                      <a:pPr algn="l" fontAlgn="b"/>
                      <a:r>
                        <a:rPr lang="en-US" sz="1600" b="1" i="0" u="none" strike="noStrike" dirty="0" smtClean="0">
                          <a:solidFill>
                            <a:srgbClr val="000000"/>
                          </a:solidFill>
                          <a:effectLst/>
                          <a:latin typeface="Calibri" charset="0"/>
                        </a:rPr>
                        <a:t>4</a:t>
                      </a:r>
                      <a:endParaRPr lang="en-US" sz="1600" b="1" i="0" u="none" strike="noStrike" dirty="0">
                        <a:solidFill>
                          <a:srgbClr val="000000"/>
                        </a:solidFill>
                        <a:effectLst/>
                        <a:latin typeface="Calibri" charset="0"/>
                      </a:endParaRPr>
                    </a:p>
                  </a:txBody>
                  <a:tcPr marL="9226" marR="9226" marT="9226" marB="0" anchor="b"/>
                </a:tc>
                <a:tc>
                  <a:txBody>
                    <a:bodyPr/>
                    <a:lstStyle/>
                    <a:p>
                      <a:pPr algn="l" fontAlgn="b"/>
                      <a:r>
                        <a:rPr lang="en-US" sz="1600" b="1" u="none" strike="noStrike" dirty="0">
                          <a:effectLst/>
                        </a:rPr>
                        <a:t>Horizontal 11T </a:t>
                      </a:r>
                      <a:r>
                        <a:rPr lang="en-US" sz="1600" b="1" u="none" strike="noStrike" dirty="0" err="1">
                          <a:effectLst/>
                        </a:rPr>
                        <a:t>cryomagnet</a:t>
                      </a:r>
                      <a:endParaRPr lang="en-US" sz="1600" b="1" i="0" u="none" strike="noStrike" dirty="0">
                        <a:solidFill>
                          <a:srgbClr val="000000"/>
                        </a:solidFill>
                        <a:effectLst/>
                        <a:latin typeface="Calibri" charset="0"/>
                      </a:endParaRPr>
                    </a:p>
                  </a:txBody>
                  <a:tcPr marL="9226" marR="9226" marT="9226" marB="0" anchor="b"/>
                </a:tc>
                <a:tc>
                  <a:txBody>
                    <a:bodyPr/>
                    <a:lstStyle/>
                    <a:p>
                      <a:pPr algn="ctr" fontAlgn="b"/>
                      <a:r>
                        <a:rPr lang="en-US" sz="1600" u="none" strike="noStrike" dirty="0">
                          <a:effectLst/>
                        </a:rPr>
                        <a:t>SANS MA11+</a:t>
                      </a:r>
                      <a:endParaRPr lang="en-US" sz="1600" b="0" i="0" u="none" strike="noStrike" dirty="0">
                        <a:solidFill>
                          <a:srgbClr val="000000"/>
                        </a:solidFill>
                        <a:effectLst/>
                        <a:latin typeface="Calibri" charset="0"/>
                      </a:endParaRPr>
                    </a:p>
                  </a:txBody>
                  <a:tcPr marL="9226" marR="9226" marT="9226" marB="0" anchor="b"/>
                </a:tc>
                <a:tc>
                  <a:txBody>
                    <a:bodyPr/>
                    <a:lstStyle/>
                    <a:p>
                      <a:pPr algn="ctr" fontAlgn="b"/>
                      <a:r>
                        <a:rPr lang="is-IS" sz="1600" u="none" strike="noStrike">
                          <a:effectLst/>
                        </a:rPr>
                        <a:t>500</a:t>
                      </a:r>
                      <a:endParaRPr lang="is-IS" sz="1600" b="0" i="0" u="none" strike="noStrike">
                        <a:solidFill>
                          <a:srgbClr val="000000"/>
                        </a:solidFill>
                        <a:effectLst/>
                        <a:latin typeface="Calibri" charset="0"/>
                      </a:endParaRPr>
                    </a:p>
                  </a:txBody>
                  <a:tcPr marL="9226" marR="9226" marT="9226" marB="0" anchor="b"/>
                </a:tc>
                <a:tc>
                  <a:txBody>
                    <a:bodyPr/>
                    <a:lstStyle/>
                    <a:p>
                      <a:pPr algn="ctr" fontAlgn="b"/>
                      <a:r>
                        <a:rPr lang="en-US" sz="1600" b="1" u="none" strike="noStrike" dirty="0">
                          <a:effectLst/>
                        </a:rPr>
                        <a:t>SKADI</a:t>
                      </a:r>
                      <a:r>
                        <a:rPr lang="en-US" sz="1600" u="none" strike="noStrike" dirty="0">
                          <a:effectLst/>
                        </a:rPr>
                        <a:t> ESTIA MAGIC DREAM HEIMDAL</a:t>
                      </a:r>
                      <a:r>
                        <a:rPr lang="en-US" sz="1600" u="none" strike="noStrike" baseline="0" dirty="0">
                          <a:effectLst/>
                        </a:rPr>
                        <a:t> </a:t>
                      </a:r>
                      <a:endParaRPr lang="en-US" sz="1600" b="0" i="0" u="none" strike="noStrike" dirty="0">
                        <a:solidFill>
                          <a:srgbClr val="000000"/>
                        </a:solidFill>
                        <a:effectLst/>
                        <a:latin typeface="Calibri" charset="0"/>
                      </a:endParaRPr>
                    </a:p>
                  </a:txBody>
                  <a:tcPr marL="9226" marR="9226" marT="9226" marB="0" anchor="b"/>
                </a:tc>
                <a:tc>
                  <a:txBody>
                    <a:bodyPr/>
                    <a:lstStyle/>
                    <a:p>
                      <a:pPr algn="ctr" fontAlgn="b"/>
                      <a:r>
                        <a:rPr lang="en-US" sz="1600" u="none" strike="noStrike">
                          <a:effectLst/>
                        </a:rPr>
                        <a:t>22</a:t>
                      </a:r>
                      <a:endParaRPr lang="en-US" sz="1600" b="0" i="0" u="none" strike="noStrike" dirty="0">
                        <a:solidFill>
                          <a:srgbClr val="000000"/>
                        </a:solidFill>
                        <a:effectLst/>
                        <a:latin typeface="Calibri" charset="0"/>
                      </a:endParaRPr>
                    </a:p>
                  </a:txBody>
                  <a:tcPr marL="9226" marR="9226" marT="9226" marB="0" anchor="b"/>
                </a:tc>
                <a:extLst>
                  <a:ext uri="{0D108BD9-81ED-4DB2-BD59-A6C34878D82A}">
                    <a16:rowId xmlns:a16="http://schemas.microsoft.com/office/drawing/2014/main" xmlns="" val="10006"/>
                  </a:ext>
                </a:extLst>
              </a:tr>
              <a:tr h="769390">
                <a:tc>
                  <a:txBody>
                    <a:bodyPr/>
                    <a:lstStyle/>
                    <a:p>
                      <a:pPr algn="l" fontAlgn="b"/>
                      <a:r>
                        <a:rPr lang="en-US" sz="1600" b="1" i="0" u="none" strike="noStrike" dirty="0" smtClean="0">
                          <a:solidFill>
                            <a:srgbClr val="000000"/>
                          </a:solidFill>
                          <a:effectLst/>
                          <a:latin typeface="Calibri" charset="0"/>
                        </a:rPr>
                        <a:t>5</a:t>
                      </a:r>
                      <a:endParaRPr lang="en-US" sz="1600" b="1" i="0" u="none" strike="noStrike" dirty="0">
                        <a:solidFill>
                          <a:srgbClr val="000000"/>
                        </a:solidFill>
                        <a:effectLst/>
                        <a:latin typeface="Calibri" charset="0"/>
                      </a:endParaRPr>
                    </a:p>
                  </a:txBody>
                  <a:tcPr marL="9226" marR="9226" marT="9226" marB="0" anchor="b"/>
                </a:tc>
                <a:tc>
                  <a:txBody>
                    <a:bodyPr/>
                    <a:lstStyle/>
                    <a:p>
                      <a:pPr algn="l" fontAlgn="b"/>
                      <a:r>
                        <a:rPr lang="en-US" sz="1600" b="1" i="0" u="none" strike="noStrike" dirty="0">
                          <a:solidFill>
                            <a:srgbClr val="000000"/>
                          </a:solidFill>
                          <a:effectLst/>
                          <a:latin typeface="Calibri" charset="0"/>
                        </a:rPr>
                        <a:t>Medium field </a:t>
                      </a:r>
                      <a:r>
                        <a:rPr lang="en-US" sz="1600" b="1" i="0" u="none" strike="noStrike" baseline="0" dirty="0" err="1">
                          <a:solidFill>
                            <a:srgbClr val="000000"/>
                          </a:solidFill>
                          <a:effectLst/>
                          <a:latin typeface="Calibri" charset="0"/>
                        </a:rPr>
                        <a:t>cryo</a:t>
                      </a:r>
                      <a:r>
                        <a:rPr lang="en-US" sz="1600" b="1" i="0" u="none" strike="noStrike" baseline="0" dirty="0">
                          <a:solidFill>
                            <a:srgbClr val="000000"/>
                          </a:solidFill>
                          <a:effectLst/>
                          <a:latin typeface="Calibri" charset="0"/>
                        </a:rPr>
                        <a:t> </a:t>
                      </a:r>
                      <a:endParaRPr lang="en-US" sz="1600" b="1" i="0" u="none" strike="noStrike" dirty="0">
                        <a:solidFill>
                          <a:srgbClr val="000000"/>
                        </a:solidFill>
                        <a:effectLst/>
                        <a:latin typeface="Calibri" charset="0"/>
                      </a:endParaRPr>
                    </a:p>
                  </a:txBody>
                  <a:tcPr marL="9226" marR="9226" marT="9226" marB="0" anchor="b"/>
                </a:tc>
                <a:tc>
                  <a:txBody>
                    <a:bodyPr/>
                    <a:lstStyle/>
                    <a:p>
                      <a:pPr algn="ctr" fontAlgn="b"/>
                      <a:r>
                        <a:rPr lang="en-US" sz="1600" b="0" i="0" u="none" strike="noStrike" dirty="0" err="1">
                          <a:solidFill>
                            <a:srgbClr val="000000"/>
                          </a:solidFill>
                          <a:effectLst/>
                          <a:latin typeface="Calibri" charset="0"/>
                        </a:rPr>
                        <a:t>Assym</a:t>
                      </a:r>
                      <a:r>
                        <a:rPr lang="en-US" sz="1600" b="0" i="0" u="none" strike="noStrike" dirty="0">
                          <a:solidFill>
                            <a:srgbClr val="000000"/>
                          </a:solidFill>
                          <a:effectLst/>
                          <a:latin typeface="Calibri" charset="0"/>
                        </a:rPr>
                        <a:t>. large opening</a:t>
                      </a:r>
                    </a:p>
                  </a:txBody>
                  <a:tcPr marL="9226" marR="9226" marT="9226" marB="0" anchor="b"/>
                </a:tc>
                <a:tc>
                  <a:txBody>
                    <a:bodyPr/>
                    <a:lstStyle/>
                    <a:p>
                      <a:pPr algn="ctr" fontAlgn="b"/>
                      <a:endParaRPr lang="en-US" sz="1600" b="0" i="0" u="none" strike="noStrike">
                        <a:solidFill>
                          <a:srgbClr val="000000"/>
                        </a:solidFill>
                        <a:effectLst/>
                        <a:latin typeface="Calibri" charset="0"/>
                      </a:endParaRPr>
                    </a:p>
                  </a:txBody>
                  <a:tcPr marL="9226" marR="9226" marT="9226"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u="none" strike="noStrike" dirty="0">
                          <a:effectLst/>
                        </a:rPr>
                        <a:t>MAGIC</a:t>
                      </a:r>
                      <a:r>
                        <a:rPr lang="en-US" sz="1600" u="none" strike="noStrike" dirty="0">
                          <a:effectLst/>
                        </a:rPr>
                        <a:t> CSPEC</a:t>
                      </a:r>
                      <a:r>
                        <a:rPr lang="en-US" sz="1600" u="none" strike="noStrike" baseline="0" dirty="0">
                          <a:effectLst/>
                        </a:rPr>
                        <a:t> DREAM TREX HEIMDAL</a:t>
                      </a:r>
                      <a:endParaRPr lang="en-US" sz="1600" b="0" i="0" u="none" strike="noStrike" dirty="0">
                        <a:solidFill>
                          <a:srgbClr val="000000"/>
                        </a:solidFill>
                        <a:effectLst/>
                        <a:latin typeface="Calibri" charset="0"/>
                      </a:endParaRPr>
                    </a:p>
                  </a:txBody>
                  <a:tcPr marL="9226" marR="9226" marT="9226" marB="0" anchor="b"/>
                </a:tc>
                <a:tc>
                  <a:txBody>
                    <a:bodyPr/>
                    <a:lstStyle/>
                    <a:p>
                      <a:pPr algn="ctr" fontAlgn="b"/>
                      <a:endParaRPr lang="en-US" sz="1600" b="0" i="0" u="none" strike="noStrike" dirty="0">
                        <a:solidFill>
                          <a:srgbClr val="000000"/>
                        </a:solidFill>
                        <a:effectLst/>
                        <a:latin typeface="Calibri" charset="0"/>
                      </a:endParaRPr>
                    </a:p>
                  </a:txBody>
                  <a:tcPr marL="9226" marR="9226" marT="9226" marB="0" anchor="b"/>
                </a:tc>
                <a:extLst>
                  <a:ext uri="{0D108BD9-81ED-4DB2-BD59-A6C34878D82A}">
                    <a16:rowId xmlns:a16="http://schemas.microsoft.com/office/drawing/2014/main" xmlns="" val="10007"/>
                  </a:ext>
                </a:extLst>
              </a:tr>
              <a:tr h="516121">
                <a:tc>
                  <a:txBody>
                    <a:bodyPr/>
                    <a:lstStyle/>
                    <a:p>
                      <a:pPr algn="l" fontAlgn="b"/>
                      <a:r>
                        <a:rPr lang="en-US" sz="1600" b="1" i="0" u="none" strike="noStrike" dirty="0" smtClean="0">
                          <a:solidFill>
                            <a:srgbClr val="000000"/>
                          </a:solidFill>
                          <a:effectLst/>
                          <a:latin typeface="Calibri" charset="0"/>
                        </a:rPr>
                        <a:t>6</a:t>
                      </a:r>
                      <a:endParaRPr lang="en-US" sz="1600" b="1" i="0" u="none" strike="noStrike" dirty="0">
                        <a:solidFill>
                          <a:srgbClr val="000000"/>
                        </a:solidFill>
                        <a:effectLst/>
                        <a:latin typeface="Calibri" charset="0"/>
                      </a:endParaRPr>
                    </a:p>
                  </a:txBody>
                  <a:tcPr marL="9226" marR="9226" marT="9226" marB="0" anchor="b"/>
                </a:tc>
                <a:tc>
                  <a:txBody>
                    <a:bodyPr/>
                    <a:lstStyle/>
                    <a:p>
                      <a:pPr algn="l" fontAlgn="b"/>
                      <a:r>
                        <a:rPr lang="en-US" sz="1600" b="1" u="none" strike="noStrike" dirty="0">
                          <a:effectLst/>
                        </a:rPr>
                        <a:t>1T electromagnet</a:t>
                      </a:r>
                      <a:endParaRPr lang="en-US" sz="1600" b="1" i="0" u="none" strike="noStrike" dirty="0">
                        <a:solidFill>
                          <a:srgbClr val="000000"/>
                        </a:solidFill>
                        <a:effectLst/>
                        <a:latin typeface="Calibri" charset="0"/>
                      </a:endParaRPr>
                    </a:p>
                  </a:txBody>
                  <a:tcPr marL="9226" marR="9226" marT="9226" marB="0" anchor="b"/>
                </a:tc>
                <a:tc>
                  <a:txBody>
                    <a:bodyPr/>
                    <a:lstStyle/>
                    <a:p>
                      <a:pPr algn="ctr" fontAlgn="b"/>
                      <a:endParaRPr lang="en-US" sz="1600" b="0" i="0" u="none" strike="noStrike" dirty="0">
                        <a:solidFill>
                          <a:srgbClr val="000000"/>
                        </a:solidFill>
                        <a:effectLst/>
                        <a:latin typeface="Calibri" charset="0"/>
                      </a:endParaRPr>
                    </a:p>
                  </a:txBody>
                  <a:tcPr marL="9226" marR="9226" marT="9226" marB="0" anchor="b"/>
                </a:tc>
                <a:tc>
                  <a:txBody>
                    <a:bodyPr/>
                    <a:lstStyle/>
                    <a:p>
                      <a:pPr algn="ctr" fontAlgn="b"/>
                      <a:r>
                        <a:rPr lang="en-US" sz="1600" u="none" strike="noStrike">
                          <a:effectLst/>
                        </a:rPr>
                        <a:t>50</a:t>
                      </a:r>
                      <a:endParaRPr lang="en-US" sz="1600" b="0" i="0" u="none" strike="noStrike">
                        <a:solidFill>
                          <a:srgbClr val="000000"/>
                        </a:solidFill>
                        <a:effectLst/>
                        <a:latin typeface="Calibri" charset="0"/>
                      </a:endParaRPr>
                    </a:p>
                  </a:txBody>
                  <a:tcPr marL="9226" marR="9226" marT="9226" marB="0" anchor="b"/>
                </a:tc>
                <a:tc>
                  <a:txBody>
                    <a:bodyPr/>
                    <a:lstStyle/>
                    <a:p>
                      <a:pPr algn="ctr" fontAlgn="b"/>
                      <a:r>
                        <a:rPr lang="en-US" sz="1600" b="0" i="0" u="none" strike="noStrike" dirty="0">
                          <a:solidFill>
                            <a:srgbClr val="000000"/>
                          </a:solidFill>
                          <a:effectLst/>
                          <a:latin typeface="Calibri" charset="0"/>
                        </a:rPr>
                        <a:t>LOKI ESTIA SKADI FREIA</a:t>
                      </a:r>
                    </a:p>
                  </a:txBody>
                  <a:tcPr marL="9226" marR="9226" marT="9226" marB="0" anchor="b"/>
                </a:tc>
                <a:tc>
                  <a:txBody>
                    <a:bodyPr/>
                    <a:lstStyle/>
                    <a:p>
                      <a:pPr algn="ctr" fontAlgn="b"/>
                      <a:r>
                        <a:rPr lang="en-US" sz="1600" u="none" strike="noStrike" dirty="0">
                          <a:effectLst/>
                        </a:rPr>
                        <a:t>21/Q1</a:t>
                      </a:r>
                      <a:endParaRPr lang="en-US" sz="1600" b="0" i="0" u="none" strike="noStrike" dirty="0">
                        <a:solidFill>
                          <a:srgbClr val="000000"/>
                        </a:solidFill>
                        <a:effectLst/>
                        <a:latin typeface="Calibri" charset="0"/>
                      </a:endParaRPr>
                    </a:p>
                  </a:txBody>
                  <a:tcPr marL="9226" marR="9226" marT="9226" marB="0" anchor="b"/>
                </a:tc>
                <a:extLst>
                  <a:ext uri="{0D108BD9-81ED-4DB2-BD59-A6C34878D82A}">
                    <a16:rowId xmlns:a16="http://schemas.microsoft.com/office/drawing/2014/main" xmlns="" val="10008"/>
                  </a:ext>
                </a:extLst>
              </a:tr>
              <a:tr h="516121">
                <a:tc>
                  <a:txBody>
                    <a:bodyPr/>
                    <a:lstStyle/>
                    <a:p>
                      <a:pPr algn="l" fontAlgn="b"/>
                      <a:r>
                        <a:rPr lang="en-US" sz="1600" b="0" i="0" u="none" strike="noStrike" dirty="0" smtClean="0">
                          <a:solidFill>
                            <a:srgbClr val="000000"/>
                          </a:solidFill>
                          <a:effectLst/>
                          <a:latin typeface="Calibri" charset="0"/>
                        </a:rPr>
                        <a:t>7</a:t>
                      </a:r>
                      <a:endParaRPr lang="en-US" sz="1600" b="0" i="0" u="none" strike="noStrike" dirty="0">
                        <a:solidFill>
                          <a:srgbClr val="000000"/>
                        </a:solidFill>
                        <a:effectLst/>
                        <a:latin typeface="Calibri" charset="0"/>
                      </a:endParaRPr>
                    </a:p>
                  </a:txBody>
                  <a:tcPr marL="9226" marR="9226" marT="9226" marB="0" anchor="b"/>
                </a:tc>
                <a:tc>
                  <a:txBody>
                    <a:bodyPr/>
                    <a:lstStyle/>
                    <a:p>
                      <a:pPr algn="l" fontAlgn="b"/>
                      <a:r>
                        <a:rPr lang="en-US" sz="1600" b="0" i="0" u="none" strike="noStrike" dirty="0">
                          <a:solidFill>
                            <a:srgbClr val="000000"/>
                          </a:solidFill>
                          <a:effectLst/>
                          <a:latin typeface="Calibri" charset="0"/>
                        </a:rPr>
                        <a:t>Horizontal medium field large opening </a:t>
                      </a:r>
                    </a:p>
                  </a:txBody>
                  <a:tcPr marL="9226" marR="9226" marT="9226" marB="0" anchor="b"/>
                </a:tc>
                <a:tc>
                  <a:txBody>
                    <a:bodyPr/>
                    <a:lstStyle/>
                    <a:p>
                      <a:pPr algn="ctr" fontAlgn="b"/>
                      <a:endParaRPr lang="en-US" sz="1600" b="0" i="0" u="none" strike="noStrike" dirty="0">
                        <a:solidFill>
                          <a:srgbClr val="000000"/>
                        </a:solidFill>
                        <a:effectLst/>
                        <a:latin typeface="Calibri" charset="0"/>
                      </a:endParaRPr>
                    </a:p>
                  </a:txBody>
                  <a:tcPr marL="9226" marR="9226" marT="9226" marB="0" anchor="b"/>
                </a:tc>
                <a:tc>
                  <a:txBody>
                    <a:bodyPr/>
                    <a:lstStyle/>
                    <a:p>
                      <a:pPr algn="ctr" fontAlgn="b"/>
                      <a:endParaRPr lang="is-IS" sz="1600" b="0" i="0" u="none" strike="noStrike" dirty="0">
                        <a:solidFill>
                          <a:srgbClr val="000000"/>
                        </a:solidFill>
                        <a:effectLst/>
                        <a:latin typeface="Calibri" charset="0"/>
                      </a:endParaRPr>
                    </a:p>
                  </a:txBody>
                  <a:tcPr marL="9226" marR="9226" marT="9226" marB="0" anchor="b"/>
                </a:tc>
                <a:tc>
                  <a:txBody>
                    <a:bodyPr/>
                    <a:lstStyle/>
                    <a:p>
                      <a:pPr algn="ctr" fontAlgn="b"/>
                      <a:r>
                        <a:rPr lang="en-US" sz="1600" b="0" i="0" u="none" strike="noStrike" dirty="0">
                          <a:solidFill>
                            <a:srgbClr val="000000"/>
                          </a:solidFill>
                          <a:effectLst/>
                          <a:latin typeface="Calibri" charset="0"/>
                        </a:rPr>
                        <a:t>BIFROST</a:t>
                      </a:r>
                      <a:r>
                        <a:rPr lang="en-US" sz="1600" b="0" i="0" u="none" strike="noStrike" baseline="0" dirty="0">
                          <a:solidFill>
                            <a:srgbClr val="000000"/>
                          </a:solidFill>
                          <a:effectLst/>
                          <a:latin typeface="Calibri" charset="0"/>
                        </a:rPr>
                        <a:t> DREAM HEIMDAL</a:t>
                      </a:r>
                      <a:endParaRPr lang="en-US" sz="1600" b="0" i="0" u="none" strike="noStrike" dirty="0">
                        <a:solidFill>
                          <a:srgbClr val="000000"/>
                        </a:solidFill>
                        <a:effectLst/>
                        <a:latin typeface="Calibri" charset="0"/>
                      </a:endParaRPr>
                    </a:p>
                  </a:txBody>
                  <a:tcPr marL="9226" marR="9226" marT="9226" marB="0" anchor="b"/>
                </a:tc>
                <a:tc>
                  <a:txBody>
                    <a:bodyPr/>
                    <a:lstStyle/>
                    <a:p>
                      <a:pPr algn="ctr" fontAlgn="b"/>
                      <a:r>
                        <a:rPr lang="en-US" sz="1600" b="0" i="0" u="none" strike="noStrike" dirty="0">
                          <a:solidFill>
                            <a:schemeClr val="dk1"/>
                          </a:solidFill>
                          <a:effectLst/>
                          <a:latin typeface="+mn-lt"/>
                        </a:rPr>
                        <a:t>23</a:t>
                      </a:r>
                      <a:endParaRPr lang="en-US" sz="1600" b="0" i="0" u="none" strike="noStrike" dirty="0">
                        <a:solidFill>
                          <a:srgbClr val="000000"/>
                        </a:solidFill>
                        <a:effectLst/>
                        <a:latin typeface="Calibri" charset="0"/>
                      </a:endParaRPr>
                    </a:p>
                  </a:txBody>
                  <a:tcPr marL="9226" marR="9226" marT="9226" marB="0" anchor="b"/>
                </a:tc>
                <a:extLst>
                  <a:ext uri="{0D108BD9-81ED-4DB2-BD59-A6C34878D82A}">
                    <a16:rowId xmlns:a16="http://schemas.microsoft.com/office/drawing/2014/main" xmlns="" val="10009"/>
                  </a:ext>
                </a:extLst>
              </a:tr>
              <a:tr h="516121">
                <a:tc>
                  <a:txBody>
                    <a:bodyPr/>
                    <a:lstStyle/>
                    <a:p>
                      <a:pPr algn="l" fontAlgn="b"/>
                      <a:endParaRPr lang="en-US" sz="1600" b="0" i="0" u="none" strike="noStrike" dirty="0">
                        <a:solidFill>
                          <a:srgbClr val="000000"/>
                        </a:solidFill>
                        <a:effectLst/>
                        <a:latin typeface="Calibri" charset="0"/>
                      </a:endParaRPr>
                    </a:p>
                  </a:txBody>
                  <a:tcPr marL="9226" marR="9226" marT="9226" marB="0" anchor="b"/>
                </a:tc>
                <a:tc>
                  <a:txBody>
                    <a:bodyPr/>
                    <a:lstStyle/>
                    <a:p>
                      <a:pPr algn="l" fontAlgn="b"/>
                      <a:r>
                        <a:rPr lang="en-US" sz="1600" b="0" i="0" u="none" strike="noStrike" dirty="0">
                          <a:solidFill>
                            <a:srgbClr val="000000"/>
                          </a:solidFill>
                          <a:effectLst/>
                          <a:latin typeface="Calibri" charset="0"/>
                        </a:rPr>
                        <a:t>Pulsed field</a:t>
                      </a:r>
                    </a:p>
                  </a:txBody>
                  <a:tcPr marL="9226" marR="9226" marT="9226" marB="0" anchor="b"/>
                </a:tc>
                <a:tc>
                  <a:txBody>
                    <a:bodyPr/>
                    <a:lstStyle/>
                    <a:p>
                      <a:pPr algn="ctr" fontAlgn="b"/>
                      <a:endParaRPr lang="en-US" sz="1600" b="0" i="0" u="none" strike="noStrike" dirty="0">
                        <a:solidFill>
                          <a:srgbClr val="000000"/>
                        </a:solidFill>
                        <a:effectLst/>
                        <a:latin typeface="Calibri" charset="0"/>
                      </a:endParaRPr>
                    </a:p>
                  </a:txBody>
                  <a:tcPr marL="9226" marR="9226" marT="9226" marB="0" anchor="b"/>
                </a:tc>
                <a:tc>
                  <a:txBody>
                    <a:bodyPr/>
                    <a:lstStyle/>
                    <a:p>
                      <a:pPr algn="ctr" fontAlgn="b"/>
                      <a:endParaRPr lang="is-IS" sz="1600" b="0" i="0" u="none" strike="noStrike" dirty="0">
                        <a:solidFill>
                          <a:srgbClr val="000000"/>
                        </a:solidFill>
                        <a:effectLst/>
                        <a:latin typeface="Calibri" charset="0"/>
                      </a:endParaRPr>
                    </a:p>
                  </a:txBody>
                  <a:tcPr marL="9226" marR="9226" marT="9226" marB="0" anchor="b"/>
                </a:tc>
                <a:tc>
                  <a:txBody>
                    <a:bodyPr/>
                    <a:lstStyle/>
                    <a:p>
                      <a:pPr algn="ctr" fontAlgn="b"/>
                      <a:r>
                        <a:rPr lang="en-US" sz="1600" b="0" i="0" u="none" strike="noStrike" smtClean="0">
                          <a:solidFill>
                            <a:srgbClr val="000000"/>
                          </a:solidFill>
                          <a:effectLst/>
                          <a:latin typeface="Calibri" charset="0"/>
                        </a:rPr>
                        <a:t>MAGIC DREAM HEIMDAL</a:t>
                      </a:r>
                      <a:endParaRPr lang="en-US" sz="1600" b="0" i="0" u="none" strike="noStrike" dirty="0">
                        <a:solidFill>
                          <a:srgbClr val="000000"/>
                        </a:solidFill>
                        <a:effectLst/>
                        <a:latin typeface="Calibri" charset="0"/>
                      </a:endParaRPr>
                    </a:p>
                  </a:txBody>
                  <a:tcPr marL="9226" marR="9226" marT="9226" marB="0" anchor="b"/>
                </a:tc>
                <a:tc>
                  <a:txBody>
                    <a:bodyPr/>
                    <a:lstStyle/>
                    <a:p>
                      <a:pPr algn="ctr" fontAlgn="b"/>
                      <a:r>
                        <a:rPr lang="en-US" sz="1600" u="none" strike="noStrike" dirty="0">
                          <a:effectLst/>
                        </a:rPr>
                        <a:t>24</a:t>
                      </a:r>
                      <a:endParaRPr lang="en-US" sz="1600" b="0" i="0" u="none" strike="noStrike" dirty="0">
                        <a:solidFill>
                          <a:srgbClr val="000000"/>
                        </a:solidFill>
                        <a:effectLst/>
                        <a:latin typeface="Calibri" charset="0"/>
                      </a:endParaRPr>
                    </a:p>
                  </a:txBody>
                  <a:tcPr marL="9226" marR="9226" marT="9226" marB="0" anchor="b"/>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9771328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50048"/>
            <a:ext cx="9144000" cy="6187884"/>
          </a:xfrm>
          <a:prstGeom prst="rect">
            <a:avLst/>
          </a:prstGeom>
        </p:spPr>
      </p:pic>
      <p:sp>
        <p:nvSpPr>
          <p:cNvPr id="3" name="Rectangle 2"/>
          <p:cNvSpPr/>
          <p:nvPr/>
        </p:nvSpPr>
        <p:spPr>
          <a:xfrm>
            <a:off x="2113613" y="3672590"/>
            <a:ext cx="164892" cy="704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extBox 3"/>
          <p:cNvSpPr txBox="1"/>
          <p:nvPr/>
        </p:nvSpPr>
        <p:spPr>
          <a:xfrm>
            <a:off x="6370820" y="1678898"/>
            <a:ext cx="2446504" cy="369332"/>
          </a:xfrm>
          <a:prstGeom prst="rect">
            <a:avLst/>
          </a:prstGeom>
          <a:noFill/>
        </p:spPr>
        <p:txBody>
          <a:bodyPr wrap="none" rtlCol="0">
            <a:spAutoFit/>
          </a:bodyPr>
          <a:lstStyle/>
          <a:p>
            <a:r>
              <a:rPr lang="en-US" smtClean="0">
                <a:solidFill>
                  <a:prstClr val="black"/>
                </a:solidFill>
                <a:latin typeface="Calibri"/>
              </a:rPr>
              <a:t>Thinned Al on beam out</a:t>
            </a:r>
            <a:endParaRPr lang="en-US">
              <a:solidFill>
                <a:prstClr val="black"/>
              </a:solidFill>
              <a:latin typeface="Calibri"/>
            </a:endParaRPr>
          </a:p>
        </p:txBody>
      </p:sp>
    </p:spTree>
    <p:extLst>
      <p:ext uri="{BB962C8B-B14F-4D97-AF65-F5344CB8AC3E}">
        <p14:creationId xmlns:p14="http://schemas.microsoft.com/office/powerpoint/2010/main" val="6726610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107504" y="1511495"/>
            <a:ext cx="8928992" cy="5078314"/>
          </a:xfrm>
          <a:prstGeom prst="rect">
            <a:avLst/>
          </a:prstGeom>
        </p:spPr>
        <p:txBody>
          <a:bodyPr wrap="square">
            <a:spAutoFit/>
          </a:bodyPr>
          <a:lstStyle/>
          <a:p>
            <a:pPr marL="457200" indent="-457200" defTabSz="914400">
              <a:buFont typeface="Arial" panose="020B0604020202020204" pitchFamily="34" charset="0"/>
              <a:buChar char="•"/>
            </a:pPr>
            <a:r>
              <a:rPr lang="en-GB" dirty="0">
                <a:solidFill>
                  <a:prstClr val="black"/>
                </a:solidFill>
                <a:latin typeface="Calibri"/>
              </a:rPr>
              <a:t>Methodological requirements? </a:t>
            </a:r>
            <a:r>
              <a:rPr lang="en-GB" dirty="0">
                <a:solidFill>
                  <a:srgbClr val="FF0000"/>
                </a:solidFill>
                <a:latin typeface="Calibri"/>
              </a:rPr>
              <a:t>- the team clearly recognise need to train with equipment and to get it set up and integrated.  The plans proposed are clear, but there are serious manpower concerns, in all areas. </a:t>
            </a:r>
            <a:r>
              <a:rPr lang="en-GB" dirty="0" smtClean="0">
                <a:solidFill>
                  <a:srgbClr val="008000"/>
                </a:solidFill>
                <a:latin typeface="Calibri"/>
              </a:rPr>
              <a:t>First </a:t>
            </a:r>
            <a:r>
              <a:rPr lang="en-GB" b="1" dirty="0" smtClean="0">
                <a:solidFill>
                  <a:srgbClr val="008000"/>
                </a:solidFill>
                <a:latin typeface="Calibri"/>
              </a:rPr>
              <a:t>technical </a:t>
            </a:r>
            <a:r>
              <a:rPr lang="en-GB" b="1" dirty="0">
                <a:solidFill>
                  <a:srgbClr val="008000"/>
                </a:solidFill>
                <a:latin typeface="Calibri"/>
              </a:rPr>
              <a:t>resources </a:t>
            </a:r>
            <a:r>
              <a:rPr lang="en-GB" dirty="0" smtClean="0">
                <a:solidFill>
                  <a:srgbClr val="008000"/>
                </a:solidFill>
                <a:latin typeface="Calibri"/>
              </a:rPr>
              <a:t>are now recruited, shall </a:t>
            </a:r>
            <a:r>
              <a:rPr lang="en-GB" dirty="0">
                <a:solidFill>
                  <a:srgbClr val="008000"/>
                </a:solidFill>
                <a:latin typeface="Calibri"/>
              </a:rPr>
              <a:t>be trained and form integrated team early on. </a:t>
            </a:r>
            <a:endParaRPr lang="en-GB" dirty="0" smtClean="0">
              <a:solidFill>
                <a:srgbClr val="008000"/>
              </a:solidFill>
              <a:latin typeface="Calibri"/>
            </a:endParaRPr>
          </a:p>
          <a:p>
            <a:pPr marL="457200" indent="-457200" defTabSz="914400">
              <a:buFont typeface="Arial" panose="020B0604020202020204" pitchFamily="34" charset="0"/>
              <a:buChar char="•"/>
            </a:pPr>
            <a:endParaRPr lang="en-GB" dirty="0" smtClean="0">
              <a:solidFill>
                <a:prstClr val="black"/>
              </a:solidFill>
              <a:latin typeface="Calibri"/>
            </a:endParaRPr>
          </a:p>
          <a:p>
            <a:pPr marL="457200" indent="-457200" defTabSz="914400">
              <a:buFont typeface="Arial" panose="020B0604020202020204" pitchFamily="34" charset="0"/>
              <a:buChar char="•"/>
            </a:pPr>
            <a:r>
              <a:rPr lang="en-GB" dirty="0" smtClean="0">
                <a:solidFill>
                  <a:prstClr val="black"/>
                </a:solidFill>
                <a:latin typeface="Calibri"/>
              </a:rPr>
              <a:t>Instrumental </a:t>
            </a:r>
            <a:r>
              <a:rPr lang="en-GB" dirty="0">
                <a:solidFill>
                  <a:prstClr val="black"/>
                </a:solidFill>
                <a:latin typeface="Calibri"/>
              </a:rPr>
              <a:t>challenges and novelty </a:t>
            </a:r>
            <a:r>
              <a:rPr lang="en-GB" dirty="0">
                <a:solidFill>
                  <a:srgbClr val="FF0000"/>
                </a:solidFill>
                <a:latin typeface="Calibri"/>
              </a:rPr>
              <a:t>– the working environment is severely constrained financially.  Work on novel techniques should focus on ESS-specific issues (e.g. small samples, high flux).  Setting up the SE from scratch is already very challenging</a:t>
            </a:r>
            <a:r>
              <a:rPr lang="en-GB" dirty="0" smtClean="0">
                <a:solidFill>
                  <a:srgbClr val="FF0000"/>
                </a:solidFill>
                <a:latin typeface="Calibri"/>
              </a:rPr>
              <a:t>. </a:t>
            </a:r>
            <a:r>
              <a:rPr lang="en-GB" dirty="0" smtClean="0">
                <a:solidFill>
                  <a:srgbClr val="008000"/>
                </a:solidFill>
                <a:latin typeface="Calibri"/>
              </a:rPr>
              <a:t>Focus on </a:t>
            </a:r>
            <a:r>
              <a:rPr lang="en-GB" b="1" dirty="0" smtClean="0">
                <a:solidFill>
                  <a:srgbClr val="008000"/>
                </a:solidFill>
                <a:latin typeface="Calibri"/>
              </a:rPr>
              <a:t>developmental activities </a:t>
            </a:r>
            <a:r>
              <a:rPr lang="en-GB" dirty="0" smtClean="0">
                <a:solidFill>
                  <a:srgbClr val="008000"/>
                </a:solidFill>
                <a:latin typeface="Calibri"/>
              </a:rPr>
              <a:t>required at the start e.g. relevant for safety and operability. </a:t>
            </a:r>
            <a:endParaRPr lang="en-GB" dirty="0">
              <a:solidFill>
                <a:srgbClr val="FF0000"/>
              </a:solidFill>
              <a:latin typeface="Calibri"/>
            </a:endParaRPr>
          </a:p>
          <a:p>
            <a:pPr marL="457200" indent="-457200" defTabSz="914400">
              <a:buFont typeface="Arial" panose="020B0604020202020204" pitchFamily="34" charset="0"/>
              <a:buChar char="•"/>
            </a:pPr>
            <a:endParaRPr lang="en-GB" dirty="0">
              <a:solidFill>
                <a:srgbClr val="FF0000"/>
              </a:solidFill>
              <a:latin typeface="Calibri"/>
            </a:endParaRPr>
          </a:p>
          <a:p>
            <a:pPr marL="457200" indent="-457200" defTabSz="914400">
              <a:buFont typeface="Arial" panose="020B0604020202020204" pitchFamily="34" charset="0"/>
              <a:buChar char="•"/>
            </a:pPr>
            <a:r>
              <a:rPr lang="en-GB" dirty="0">
                <a:solidFill>
                  <a:srgbClr val="FF0000"/>
                </a:solidFill>
                <a:latin typeface="Calibri"/>
              </a:rPr>
              <a:t>Money should be released now.  Technicians should start now, and then borrow from other facilities.  Could leverage additional support from other facilities.  Team is enthusiastic and motivated and can achieve with right support</a:t>
            </a:r>
            <a:r>
              <a:rPr lang="en-GB" dirty="0" smtClean="0">
                <a:solidFill>
                  <a:srgbClr val="FF0000"/>
                </a:solidFill>
                <a:latin typeface="Calibri"/>
              </a:rPr>
              <a:t>. </a:t>
            </a:r>
            <a:r>
              <a:rPr lang="en-GB" dirty="0" smtClean="0">
                <a:solidFill>
                  <a:srgbClr val="008000"/>
                </a:solidFill>
                <a:latin typeface="Calibri"/>
              </a:rPr>
              <a:t>We have started recruitment and have used equipment available for </a:t>
            </a:r>
            <a:r>
              <a:rPr lang="en-GB" b="1" dirty="0" smtClean="0">
                <a:solidFill>
                  <a:srgbClr val="008000"/>
                </a:solidFill>
                <a:latin typeface="Calibri"/>
              </a:rPr>
              <a:t>training</a:t>
            </a:r>
            <a:r>
              <a:rPr lang="en-GB" dirty="0" smtClean="0">
                <a:solidFill>
                  <a:srgbClr val="008000"/>
                </a:solidFill>
                <a:latin typeface="Calibri"/>
              </a:rPr>
              <a:t>. </a:t>
            </a:r>
          </a:p>
          <a:p>
            <a:pPr marL="457200" indent="-457200" defTabSz="914400">
              <a:buFont typeface="Arial" panose="020B0604020202020204" pitchFamily="34" charset="0"/>
              <a:buChar char="•"/>
            </a:pPr>
            <a:endParaRPr lang="en-GB" dirty="0">
              <a:solidFill>
                <a:srgbClr val="FF0000"/>
              </a:solidFill>
              <a:latin typeface="Calibri"/>
            </a:endParaRPr>
          </a:p>
          <a:p>
            <a:pPr marL="457200" indent="-457200" defTabSz="914400">
              <a:buFont typeface="Arial" panose="020B0604020202020204" pitchFamily="34" charset="0"/>
              <a:buChar char="•"/>
            </a:pPr>
            <a:r>
              <a:rPr lang="en-GB" dirty="0">
                <a:solidFill>
                  <a:srgbClr val="FF0000"/>
                </a:solidFill>
                <a:latin typeface="Calibri"/>
              </a:rPr>
              <a:t>Will suggest that a separate pot be established for big-ticket potential scientific highlights</a:t>
            </a:r>
            <a:r>
              <a:rPr lang="en-GB" dirty="0" smtClean="0">
                <a:solidFill>
                  <a:srgbClr val="FF0000"/>
                </a:solidFill>
                <a:latin typeface="Calibri"/>
              </a:rPr>
              <a:t>.</a:t>
            </a:r>
            <a:r>
              <a:rPr lang="en-GB" dirty="0" smtClean="0">
                <a:solidFill>
                  <a:srgbClr val="008000"/>
                </a:solidFill>
                <a:latin typeface="Calibri"/>
              </a:rPr>
              <a:t> The construction planning is quite detailed. Operational budget keeps major </a:t>
            </a:r>
            <a:r>
              <a:rPr lang="en-GB" b="1" dirty="0" smtClean="0">
                <a:solidFill>
                  <a:srgbClr val="008000"/>
                </a:solidFill>
                <a:latin typeface="Calibri"/>
              </a:rPr>
              <a:t>capital investment </a:t>
            </a:r>
            <a:r>
              <a:rPr lang="en-GB" dirty="0" smtClean="0">
                <a:solidFill>
                  <a:srgbClr val="008000"/>
                </a:solidFill>
                <a:latin typeface="Calibri"/>
              </a:rPr>
              <a:t>(1M€ per year) well separated from operational tasks.</a:t>
            </a:r>
            <a:endParaRPr lang="en-GB" dirty="0">
              <a:solidFill>
                <a:prstClr val="black"/>
              </a:solidFill>
              <a:latin typeface="Calibri"/>
            </a:endParaRPr>
          </a:p>
        </p:txBody>
      </p:sp>
      <p:sp>
        <p:nvSpPr>
          <p:cNvPr id="6" name="TextBox 5"/>
          <p:cNvSpPr txBox="1"/>
          <p:nvPr/>
        </p:nvSpPr>
        <p:spPr>
          <a:xfrm>
            <a:off x="251520" y="221739"/>
            <a:ext cx="8856984" cy="1200328"/>
          </a:xfrm>
          <a:prstGeom prst="rect">
            <a:avLst/>
          </a:prstGeom>
          <a:noFill/>
        </p:spPr>
        <p:txBody>
          <a:bodyPr wrap="square" rtlCol="0">
            <a:spAutoFit/>
          </a:bodyPr>
          <a:lstStyle/>
          <a:p>
            <a:pPr algn="ctr" defTabSz="914400"/>
            <a:r>
              <a:rPr lang="en-GB" sz="2400" b="1" dirty="0" smtClean="0">
                <a:solidFill>
                  <a:prstClr val="black"/>
                </a:solidFill>
                <a:latin typeface="Calibri"/>
              </a:rPr>
              <a:t>Charge: to provide an overall critique of the sample environment considerations in the current project plan – </a:t>
            </a:r>
          </a:p>
          <a:p>
            <a:pPr algn="ctr" defTabSz="914400"/>
            <a:r>
              <a:rPr lang="en-GB" sz="2400" b="1" dirty="0" smtClean="0">
                <a:solidFill>
                  <a:srgbClr val="FF0000"/>
                </a:solidFill>
                <a:latin typeface="Calibri"/>
              </a:rPr>
              <a:t>Recommendations STAP (April 2016) – </a:t>
            </a:r>
            <a:r>
              <a:rPr lang="en-GB" sz="2400" b="1" dirty="0" smtClean="0">
                <a:solidFill>
                  <a:srgbClr val="008000"/>
                </a:solidFill>
                <a:latin typeface="Calibri"/>
              </a:rPr>
              <a:t>comments April 2017 2/2</a:t>
            </a:r>
            <a:endParaRPr lang="en-GB" sz="2400" b="1" dirty="0">
              <a:solidFill>
                <a:prstClr val="black"/>
              </a:solidFill>
              <a:latin typeface="Calibri"/>
            </a:endParaRPr>
          </a:p>
        </p:txBody>
      </p:sp>
    </p:spTree>
    <p:extLst>
      <p:ext uri="{BB962C8B-B14F-4D97-AF65-F5344CB8AC3E}">
        <p14:creationId xmlns:p14="http://schemas.microsoft.com/office/powerpoint/2010/main" val="23653029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1D37BB07-EDFC-D243-BB7C-1FD40E044A92}" type="slidenum">
              <a:rPr lang="en-US">
                <a:latin typeface="Calibri"/>
              </a:rPr>
              <a:pPr/>
              <a:t>50</a:t>
            </a:fld>
            <a:endParaRPr lang="en-US">
              <a:latin typeface="Calibri"/>
            </a:endParaRPr>
          </a:p>
        </p:txBody>
      </p:sp>
      <p:sp>
        <p:nvSpPr>
          <p:cNvPr id="45057"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a:solidFill>
                <a:srgbClr val="000000"/>
              </a:solidFill>
              <a:latin typeface="Calibri"/>
              <a:ea typeface="ヒラギノ角ゴ ProN W3"/>
              <a:cs typeface="ヒラギノ角ゴ ProN W3"/>
            </a:endParaRP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45059" name="Line 3"/>
          <p:cNvSpPr>
            <a:spLocks noChangeShapeType="1"/>
          </p:cNvSpPr>
          <p:nvPr/>
        </p:nvSpPr>
        <p:spPr bwMode="auto">
          <a:xfrm>
            <a:off x="-325438"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solidFill>
                <a:srgbClr val="000000"/>
              </a:solidFill>
              <a:latin typeface="Calibri"/>
              <a:ea typeface="ヒラギノ角ゴ ProN W3"/>
              <a:cs typeface="ヒラギノ角ゴ ProN W3"/>
            </a:endParaRPr>
          </a:p>
        </p:txBody>
      </p:sp>
      <p:sp>
        <p:nvSpPr>
          <p:cNvPr id="45061" name="Rectangle 5"/>
          <p:cNvSpPr>
            <a:spLocks noGrp="1" noChangeArrowheads="1"/>
          </p:cNvSpPr>
          <p:nvPr>
            <p:ph type="title"/>
          </p:nvPr>
        </p:nvSpPr>
        <p:spPr>
          <a:xfrm>
            <a:off x="457200" y="186414"/>
            <a:ext cx="8229600" cy="1106833"/>
          </a:xfrm>
          <a:ln/>
        </p:spPr>
        <p:txBody>
          <a:bodyPr lIns="38100" tIns="38100" rIns="38100" bIns="38100"/>
          <a:lstStyle/>
          <a:p>
            <a:r>
              <a:rPr lang="en-US" sz="3000" dirty="0" smtClean="0"/>
              <a:t>Interaction with Instrument Teams:</a:t>
            </a:r>
            <a:br>
              <a:rPr lang="en-US" sz="3000" dirty="0" smtClean="0"/>
            </a:br>
            <a:r>
              <a:rPr lang="en-US" sz="3000" dirty="0" smtClean="0"/>
              <a:t>Sample Environment Equipment</a:t>
            </a:r>
            <a:endParaRPr lang="en-US" sz="3000" dirty="0"/>
          </a:p>
        </p:txBody>
      </p:sp>
      <p:sp>
        <p:nvSpPr>
          <p:cNvPr id="45062" name="Rectangle 6"/>
          <p:cNvSpPr>
            <a:spLocks noGrp="1" noChangeArrowheads="1"/>
          </p:cNvSpPr>
          <p:nvPr>
            <p:ph type="body" idx="1"/>
          </p:nvPr>
        </p:nvSpPr>
        <p:spPr>
          <a:xfrm>
            <a:off x="135120" y="1370077"/>
            <a:ext cx="6635548" cy="4841592"/>
          </a:xfrm>
          <a:ln/>
        </p:spPr>
        <p:txBody>
          <a:bodyPr lIns="38100" tIns="38100" rIns="38100" bIns="38100"/>
          <a:lstStyle/>
          <a:p>
            <a:pPr marL="304800" indent="-306000">
              <a:lnSpc>
                <a:spcPct val="130000"/>
              </a:lnSpc>
              <a:spcBef>
                <a:spcPts val="0"/>
              </a:spcBef>
              <a:spcAft>
                <a:spcPts val="600"/>
              </a:spcAft>
              <a:buFont typeface="Arial" charset="0"/>
              <a:buChar char="•"/>
            </a:pPr>
            <a:r>
              <a:rPr lang="en-US" sz="2200" dirty="0" smtClean="0">
                <a:solidFill>
                  <a:srgbClr val="000000"/>
                </a:solidFill>
              </a:rPr>
              <a:t>SE </a:t>
            </a:r>
            <a:r>
              <a:rPr lang="en-US" sz="2200" dirty="0">
                <a:solidFill>
                  <a:srgbClr val="000000"/>
                </a:solidFill>
              </a:rPr>
              <a:t>Suite </a:t>
            </a:r>
            <a:r>
              <a:rPr lang="en-US" sz="2200" dirty="0" smtClean="0">
                <a:solidFill>
                  <a:srgbClr val="000000"/>
                </a:solidFill>
              </a:rPr>
              <a:t>based on instrument needs. Timelines </a:t>
            </a:r>
            <a:r>
              <a:rPr lang="en-US" sz="2200" dirty="0">
                <a:solidFill>
                  <a:srgbClr val="000000"/>
                </a:solidFill>
              </a:rPr>
              <a:t>determined by </a:t>
            </a:r>
            <a:r>
              <a:rPr lang="en-US" sz="2200" dirty="0" smtClean="0">
                <a:solidFill>
                  <a:srgbClr val="000000"/>
                </a:solidFill>
              </a:rPr>
              <a:t>construction schedule and lead time.</a:t>
            </a:r>
            <a:endParaRPr lang="en-US" sz="2200" dirty="0">
              <a:solidFill>
                <a:srgbClr val="000000"/>
              </a:solidFill>
            </a:endParaRPr>
          </a:p>
          <a:p>
            <a:pPr marL="304800" indent="-306000">
              <a:lnSpc>
                <a:spcPct val="130000"/>
              </a:lnSpc>
              <a:spcBef>
                <a:spcPts val="0"/>
              </a:spcBef>
              <a:spcAft>
                <a:spcPts val="600"/>
              </a:spcAft>
              <a:buFont typeface="Arial" charset="0"/>
              <a:buChar char="•"/>
            </a:pPr>
            <a:r>
              <a:rPr lang="en-US" sz="2200" dirty="0" smtClean="0">
                <a:solidFill>
                  <a:srgbClr val="000000"/>
                </a:solidFill>
              </a:rPr>
              <a:t>NSS </a:t>
            </a:r>
            <a:r>
              <a:rPr lang="en-US" sz="2200" dirty="0">
                <a:solidFill>
                  <a:srgbClr val="000000"/>
                </a:solidFill>
              </a:rPr>
              <a:t>construction budget covers </a:t>
            </a:r>
            <a:r>
              <a:rPr lang="en-US" sz="2200" dirty="0" smtClean="0">
                <a:solidFill>
                  <a:srgbClr val="000000"/>
                </a:solidFill>
              </a:rPr>
              <a:t>first </a:t>
            </a:r>
            <a:r>
              <a:rPr lang="en-US" sz="2200" dirty="0">
                <a:solidFill>
                  <a:srgbClr val="000000"/>
                </a:solidFill>
              </a:rPr>
              <a:t>8 </a:t>
            </a:r>
            <a:r>
              <a:rPr lang="en-US" sz="2200" dirty="0" smtClean="0">
                <a:solidFill>
                  <a:srgbClr val="000000"/>
                </a:solidFill>
              </a:rPr>
              <a:t>instruments. </a:t>
            </a:r>
            <a:r>
              <a:rPr lang="en-US" sz="2200" dirty="0">
                <a:solidFill>
                  <a:srgbClr val="000000"/>
                </a:solidFill>
              </a:rPr>
              <a:t>B</a:t>
            </a:r>
            <a:r>
              <a:rPr lang="en-US" sz="2200" dirty="0" smtClean="0">
                <a:solidFill>
                  <a:srgbClr val="000000"/>
                </a:solidFill>
              </a:rPr>
              <a:t>udget </a:t>
            </a:r>
            <a:r>
              <a:rPr lang="en-US" sz="2200" dirty="0">
                <a:solidFill>
                  <a:srgbClr val="000000"/>
                </a:solidFill>
              </a:rPr>
              <a:t>provision for </a:t>
            </a:r>
            <a:r>
              <a:rPr lang="en-US" sz="2200" dirty="0" smtClean="0">
                <a:solidFill>
                  <a:srgbClr val="000000"/>
                </a:solidFill>
              </a:rPr>
              <a:t>instr. </a:t>
            </a:r>
            <a:r>
              <a:rPr lang="en-US" sz="2200" dirty="0">
                <a:solidFill>
                  <a:srgbClr val="000000"/>
                </a:solidFill>
              </a:rPr>
              <a:t>#9-#15 in initial operation.</a:t>
            </a:r>
            <a:endParaRPr lang="en-US" sz="2200" dirty="0">
              <a:solidFill>
                <a:srgbClr val="0000FF"/>
              </a:solidFill>
            </a:endParaRPr>
          </a:p>
          <a:p>
            <a:pPr marL="304800" indent="-306000">
              <a:lnSpc>
                <a:spcPct val="130000"/>
              </a:lnSpc>
              <a:spcBef>
                <a:spcPts val="0"/>
              </a:spcBef>
              <a:spcAft>
                <a:spcPts val="600"/>
              </a:spcAft>
              <a:buFont typeface="Arial" charset="0"/>
              <a:buChar char="•"/>
            </a:pPr>
            <a:r>
              <a:rPr lang="en-US" sz="2200" dirty="0">
                <a:solidFill>
                  <a:srgbClr val="000000"/>
                </a:solidFill>
              </a:rPr>
              <a:t>Most </a:t>
            </a:r>
            <a:r>
              <a:rPr lang="en-US" sz="2200" dirty="0" smtClean="0">
                <a:solidFill>
                  <a:srgbClr val="000000"/>
                </a:solidFill>
              </a:rPr>
              <a:t>SE Equipment within </a:t>
            </a:r>
            <a:r>
              <a:rPr lang="en-US" sz="2200" dirty="0">
                <a:solidFill>
                  <a:srgbClr val="000000"/>
                </a:solidFill>
              </a:rPr>
              <a:t>SSS budget but some </a:t>
            </a:r>
            <a:r>
              <a:rPr lang="en-US" sz="2200" dirty="0" smtClean="0">
                <a:solidFill>
                  <a:srgbClr val="000000"/>
                </a:solidFill>
              </a:rPr>
              <a:t>remains </a:t>
            </a:r>
            <a:r>
              <a:rPr lang="en-US" sz="2200" dirty="0">
                <a:solidFill>
                  <a:srgbClr val="000000"/>
                </a:solidFill>
              </a:rPr>
              <a:t>part of instrument construction.</a:t>
            </a:r>
          </a:p>
          <a:p>
            <a:pPr marL="304800" indent="-306000">
              <a:lnSpc>
                <a:spcPct val="130000"/>
              </a:lnSpc>
              <a:spcBef>
                <a:spcPts val="0"/>
              </a:spcBef>
              <a:spcAft>
                <a:spcPts val="600"/>
              </a:spcAft>
              <a:buFont typeface="Arial" charset="0"/>
              <a:buChar char="•"/>
            </a:pPr>
            <a:r>
              <a:rPr lang="en-US" sz="2200" dirty="0">
                <a:solidFill>
                  <a:srgbClr val="000000"/>
                </a:solidFill>
              </a:rPr>
              <a:t>Execution responsible involves </a:t>
            </a:r>
            <a:r>
              <a:rPr lang="en-US" sz="2200" dirty="0" smtClean="0">
                <a:solidFill>
                  <a:srgbClr val="000000"/>
                </a:solidFill>
              </a:rPr>
              <a:t>(potentially) expert </a:t>
            </a:r>
            <a:r>
              <a:rPr lang="en-US" sz="2200" dirty="0">
                <a:solidFill>
                  <a:srgbClr val="000000"/>
                </a:solidFill>
              </a:rPr>
              <a:t>team </a:t>
            </a:r>
            <a:r>
              <a:rPr lang="en-US" sz="2200" dirty="0" smtClean="0">
                <a:solidFill>
                  <a:srgbClr val="000000"/>
                </a:solidFill>
              </a:rPr>
              <a:t>from partners incl. universities. </a:t>
            </a:r>
            <a:endParaRPr lang="en-US" sz="2200" dirty="0">
              <a:solidFill>
                <a:srgbClr val="000000"/>
              </a:solidFill>
            </a:endParaRPr>
          </a:p>
          <a:p>
            <a:pPr marL="304800" indent="-306000">
              <a:lnSpc>
                <a:spcPct val="130000"/>
              </a:lnSpc>
              <a:spcBef>
                <a:spcPts val="0"/>
              </a:spcBef>
              <a:spcAft>
                <a:spcPts val="600"/>
              </a:spcAft>
              <a:buFont typeface="Arial" charset="0"/>
              <a:buChar char="•"/>
            </a:pPr>
            <a:r>
              <a:rPr lang="en-US" sz="2200" b="1" dirty="0" smtClean="0">
                <a:solidFill>
                  <a:srgbClr val="000000"/>
                </a:solidFill>
              </a:rPr>
              <a:t>Regular topical </a:t>
            </a:r>
            <a:r>
              <a:rPr lang="en-US" sz="2200" b="1" dirty="0">
                <a:solidFill>
                  <a:srgbClr val="000000"/>
                </a:solidFill>
              </a:rPr>
              <a:t>workshops </a:t>
            </a:r>
            <a:r>
              <a:rPr lang="en-US" sz="2200" b="1" dirty="0" smtClean="0">
                <a:solidFill>
                  <a:srgbClr val="000000"/>
                </a:solidFill>
              </a:rPr>
              <a:t>involving instr. scientists to ensure adjustments: magnet workshop </a:t>
            </a:r>
            <a:r>
              <a:rPr lang="is-IS" sz="2200" b="1" dirty="0" smtClean="0">
                <a:solidFill>
                  <a:srgbClr val="000000"/>
                </a:solidFill>
              </a:rPr>
              <a:t>…</a:t>
            </a:r>
            <a:endParaRPr lang="en-US" sz="2200" b="1" dirty="0" smtClean="0">
              <a:solidFill>
                <a:srgbClr val="000000"/>
              </a:solidFill>
            </a:endParaRPr>
          </a:p>
          <a:p>
            <a:pPr marL="304800" indent="-306000">
              <a:lnSpc>
                <a:spcPct val="130000"/>
              </a:lnSpc>
              <a:spcBef>
                <a:spcPts val="0"/>
              </a:spcBef>
              <a:spcAft>
                <a:spcPts val="600"/>
              </a:spcAft>
              <a:buFont typeface="Arial" charset="0"/>
              <a:buChar char="•"/>
            </a:pPr>
            <a:endParaRPr lang="en-US" sz="2200" dirty="0">
              <a:solidFill>
                <a:srgbClr val="000000"/>
              </a:solidFill>
            </a:endParaRPr>
          </a:p>
          <a:p>
            <a:pPr marL="304800" indent="-306000">
              <a:lnSpc>
                <a:spcPct val="130000"/>
              </a:lnSpc>
              <a:spcBef>
                <a:spcPts val="0"/>
              </a:spcBef>
              <a:spcAft>
                <a:spcPts val="600"/>
              </a:spcAft>
              <a:buFont typeface="Arial" charset="0"/>
              <a:buChar char="•"/>
            </a:pPr>
            <a:endParaRPr lang="en-US" sz="2200" dirty="0">
              <a:solidFill>
                <a:srgbClr val="000000"/>
              </a:solidFill>
            </a:endParaRPr>
          </a:p>
        </p:txBody>
      </p:sp>
      <p:sp>
        <p:nvSpPr>
          <p:cNvPr id="45063" name="Text Box 7"/>
          <p:cNvSpPr txBox="1">
            <a:spLocks noChangeArrowheads="1"/>
          </p:cNvSpPr>
          <p:nvPr/>
        </p:nvSpPr>
        <p:spPr bwMode="auto">
          <a:xfrm>
            <a:off x="8442325" y="6467475"/>
            <a:ext cx="244475"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E508549B-6E10-144D-9C5B-9548277C694D}" type="slidenum">
              <a:rPr lang="en-US">
                <a:solidFill>
                  <a:srgbClr val="0094CA"/>
                </a:solidFill>
                <a:latin typeface="Calibri" charset="0"/>
                <a:cs typeface="Calibri" charset="0"/>
                <a:sym typeface="Calibri" charset="0"/>
              </a:rPr>
              <a:pPr algn="r"/>
              <a:t>50</a:t>
            </a:fld>
            <a:endParaRPr lang="en-US">
              <a:solidFill>
                <a:srgbClr val="0094CA"/>
              </a:solidFill>
              <a:latin typeface="Calibri" charset="0"/>
              <a:cs typeface="Calibri" charset="0"/>
              <a:sym typeface="Calibri" charset="0"/>
            </a:endParaRPr>
          </a:p>
        </p:txBody>
      </p:sp>
      <p:pic>
        <p:nvPicPr>
          <p:cNvPr id="2" name="Picture 1"/>
          <p:cNvPicPr>
            <a:picLocks noChangeAspect="1"/>
          </p:cNvPicPr>
          <p:nvPr/>
        </p:nvPicPr>
        <p:blipFill>
          <a:blip r:embed="rId4"/>
          <a:stretch>
            <a:fillRect/>
          </a:stretch>
        </p:blipFill>
        <p:spPr>
          <a:xfrm>
            <a:off x="6787038" y="0"/>
            <a:ext cx="920501" cy="6858000"/>
          </a:xfrm>
          <a:prstGeom prst="rect">
            <a:avLst/>
          </a:prstGeom>
        </p:spPr>
      </p:pic>
      <p:pic>
        <p:nvPicPr>
          <p:cNvPr id="3" name="Picture 2"/>
          <p:cNvPicPr>
            <a:picLocks noChangeAspect="1"/>
          </p:cNvPicPr>
          <p:nvPr/>
        </p:nvPicPr>
        <p:blipFill>
          <a:blip r:embed="rId5"/>
          <a:stretch>
            <a:fillRect/>
          </a:stretch>
        </p:blipFill>
        <p:spPr>
          <a:xfrm>
            <a:off x="7707539" y="0"/>
            <a:ext cx="1469571" cy="6858000"/>
          </a:xfrm>
          <a:prstGeom prst="rect">
            <a:avLst/>
          </a:prstGeom>
        </p:spPr>
      </p:pic>
    </p:spTree>
    <p:extLst>
      <p:ext uri="{BB962C8B-B14F-4D97-AF65-F5344CB8AC3E}">
        <p14:creationId xmlns:p14="http://schemas.microsoft.com/office/powerpoint/2010/main" val="61162310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0" y="10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9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6"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13973" y="-16280"/>
            <a:ext cx="7212343" cy="1441450"/>
          </a:xfrm>
          <a:ln/>
        </p:spPr>
        <p:txBody>
          <a:bodyPr/>
          <a:lstStyle/>
          <a:p>
            <a:r>
              <a:rPr lang="en-US" sz="3000" dirty="0" smtClean="0"/>
              <a:t>Towards an integrated ESS: </a:t>
            </a:r>
            <a:br>
              <a:rPr lang="en-US" sz="3000" dirty="0" smtClean="0"/>
            </a:br>
            <a:r>
              <a:rPr lang="en-US" sz="3000" dirty="0" smtClean="0"/>
              <a:t>Science Support Systems and Instruments</a:t>
            </a:r>
            <a:endParaRPr lang="en-US" sz="3000" dirty="0"/>
          </a:p>
        </p:txBody>
      </p:sp>
      <p:grpSp>
        <p:nvGrpSpPr>
          <p:cNvPr id="17" name="Group 16"/>
          <p:cNvGrpSpPr/>
          <p:nvPr/>
        </p:nvGrpSpPr>
        <p:grpSpPr>
          <a:xfrm>
            <a:off x="2338925" y="1979669"/>
            <a:ext cx="2502757" cy="2492237"/>
            <a:chOff x="2791990" y="2442666"/>
            <a:chExt cx="2838509" cy="2880000"/>
          </a:xfrm>
        </p:grpSpPr>
        <p:grpSp>
          <p:nvGrpSpPr>
            <p:cNvPr id="18" name="Group 17"/>
            <p:cNvGrpSpPr/>
            <p:nvPr/>
          </p:nvGrpSpPr>
          <p:grpSpPr>
            <a:xfrm>
              <a:off x="4693929" y="3421209"/>
              <a:ext cx="936570" cy="936570"/>
              <a:chOff x="134302" y="4777216"/>
              <a:chExt cx="1800000" cy="1800000"/>
            </a:xfrm>
          </p:grpSpPr>
          <p:pic>
            <p:nvPicPr>
              <p:cNvPr id="33" name="Picture 32" descr="3__#$!@%!#__imgres.png"/>
              <p:cNvPicPr>
                <a:picLocks noChangeAspect="1"/>
              </p:cNvPicPr>
              <p:nvPr/>
            </p:nvPicPr>
            <p:blipFill>
              <a:blip r:embed="rId4">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134302" y="4777216"/>
                <a:ext cx="1800000" cy="1800000"/>
              </a:xfrm>
              <a:prstGeom prst="rect">
                <a:avLst/>
              </a:prstGeom>
            </p:spPr>
          </p:pic>
          <p:sp>
            <p:nvSpPr>
              <p:cNvPr id="34" name="Rounded Rectangle 33"/>
              <p:cNvSpPr/>
              <p:nvPr/>
            </p:nvSpPr>
            <p:spPr>
              <a:xfrm>
                <a:off x="134302" y="4777590"/>
                <a:ext cx="1800000" cy="1799253"/>
              </a:xfrm>
              <a:prstGeom prst="roundRect">
                <a:avLst/>
              </a:prstGeom>
              <a:noFill/>
              <a:ln w="101600" cap="flat" cmpd="sng" algn="ctr">
                <a:solidFill>
                  <a:srgbClr val="7F1617"/>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grpSp>
          <p:nvGrpSpPr>
            <p:cNvPr id="19" name="Group 18"/>
            <p:cNvGrpSpPr/>
            <p:nvPr/>
          </p:nvGrpSpPr>
          <p:grpSpPr>
            <a:xfrm>
              <a:off x="2791990" y="3421403"/>
              <a:ext cx="936570" cy="936181"/>
              <a:chOff x="134302" y="1631824"/>
              <a:chExt cx="1800000" cy="1799253"/>
            </a:xfrm>
          </p:grpSpPr>
          <p:pic>
            <p:nvPicPr>
              <p:cNvPr id="31" name="Picture 30" descr="1__#$!@%!#__imgres.png"/>
              <p:cNvPicPr>
                <a:picLocks noChangeAspect="1"/>
              </p:cNvPicPr>
              <p:nvPr/>
            </p:nvPicPr>
            <p:blipFill rotWithShape="1">
              <a:blip r:embed="rId5">
                <a:extLst>
                  <a:ext uri="{28A0092B-C50C-407E-A947-70E740481C1C}">
                    <a14:useLocalDpi xmlns:a14="http://schemas.microsoft.com/office/drawing/2010/main" val="0"/>
                  </a:ext>
                </a:extLst>
              </a:blip>
              <a:srcRect l="16125" t="5956" r="17148" b="5787"/>
              <a:stretch/>
            </p:blipFill>
            <p:spPr>
              <a:xfrm>
                <a:off x="220767" y="1724432"/>
                <a:ext cx="1627070" cy="1614036"/>
              </a:xfrm>
              <a:prstGeom prst="rect">
                <a:avLst/>
              </a:prstGeom>
            </p:spPr>
          </p:pic>
          <p:sp>
            <p:nvSpPr>
              <p:cNvPr id="32" name="Rounded Rectangle 31"/>
              <p:cNvSpPr/>
              <p:nvPr/>
            </p:nvSpPr>
            <p:spPr>
              <a:xfrm>
                <a:off x="134302" y="1631824"/>
                <a:ext cx="1800000" cy="1799253"/>
              </a:xfrm>
              <a:prstGeom prst="roundRect">
                <a:avLst/>
              </a:prstGeom>
              <a:noFill/>
              <a:ln w="101600" cap="flat" cmpd="sng" algn="ctr">
                <a:solidFill>
                  <a:srgbClr val="D98718"/>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grpSp>
          <p:nvGrpSpPr>
            <p:cNvPr id="20" name="Group 19"/>
            <p:cNvGrpSpPr/>
            <p:nvPr/>
          </p:nvGrpSpPr>
          <p:grpSpPr>
            <a:xfrm>
              <a:off x="3753484" y="4386485"/>
              <a:ext cx="936570" cy="936181"/>
              <a:chOff x="2235219" y="3284029"/>
              <a:chExt cx="1800000" cy="1799253"/>
            </a:xfrm>
          </p:grpSpPr>
          <p:pic>
            <p:nvPicPr>
              <p:cNvPr id="29" name="Picture 28" descr="2__#$!@%!#__imgres.png"/>
              <p:cNvPicPr>
                <a:picLocks noChangeAspect="1"/>
              </p:cNvPicPr>
              <p:nvPr/>
            </p:nvPicPr>
            <p:blipFill>
              <a:blip r:embed="rId6">
                <a:duotone>
                  <a:srgbClr val="9BBB59">
                    <a:shade val="45000"/>
                    <a:satMod val="135000"/>
                  </a:srgbClr>
                  <a:prstClr val="white"/>
                </a:duotone>
                <a:extLst>
                  <a:ext uri="{28A0092B-C50C-407E-A947-70E740481C1C}">
                    <a14:useLocalDpi xmlns:a14="http://schemas.microsoft.com/office/drawing/2010/main" val="0"/>
                  </a:ext>
                </a:extLst>
              </a:blip>
              <a:stretch>
                <a:fillRect/>
              </a:stretch>
            </p:blipFill>
            <p:spPr>
              <a:xfrm>
                <a:off x="2307219" y="3355655"/>
                <a:ext cx="1656000" cy="1656000"/>
              </a:xfrm>
              <a:prstGeom prst="rect">
                <a:avLst/>
              </a:prstGeom>
            </p:spPr>
          </p:pic>
          <p:sp>
            <p:nvSpPr>
              <p:cNvPr id="30" name="Rounded Rectangle 29"/>
              <p:cNvSpPr/>
              <p:nvPr/>
            </p:nvSpPr>
            <p:spPr>
              <a:xfrm>
                <a:off x="2235219" y="3284029"/>
                <a:ext cx="1800000" cy="1799253"/>
              </a:xfrm>
              <a:prstGeom prst="roundRect">
                <a:avLst/>
              </a:prstGeom>
              <a:noFill/>
              <a:ln w="101600" cap="flat" cmpd="sng" algn="ctr">
                <a:solidFill>
                  <a:srgbClr val="5B7F1C"/>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grpSp>
          <p:nvGrpSpPr>
            <p:cNvPr id="21" name="Group 20"/>
            <p:cNvGrpSpPr/>
            <p:nvPr/>
          </p:nvGrpSpPr>
          <p:grpSpPr>
            <a:xfrm>
              <a:off x="3753484" y="2442666"/>
              <a:ext cx="936570" cy="936181"/>
              <a:chOff x="2292872" y="227256"/>
              <a:chExt cx="1800000" cy="1799253"/>
            </a:xfrm>
          </p:grpSpPr>
          <p:pic>
            <p:nvPicPr>
              <p:cNvPr id="27" name="Picture 26" descr="imgres.png"/>
              <p:cNvPicPr>
                <a:picLocks noChangeAspect="1"/>
              </p:cNvPicPr>
              <p:nvPr/>
            </p:nvPicPr>
            <p:blipFill rotWithShape="1">
              <a:blip r:embed="rId7">
                <a:extLst>
                  <a:ext uri="{28A0092B-C50C-407E-A947-70E740481C1C}">
                    <a14:useLocalDpi xmlns:a14="http://schemas.microsoft.com/office/drawing/2010/main" val="0"/>
                  </a:ext>
                </a:extLst>
              </a:blip>
              <a:srcRect l="19840" t="19153" r="20245" b="20587"/>
              <a:stretch/>
            </p:blipFill>
            <p:spPr>
              <a:xfrm>
                <a:off x="2333039" y="273560"/>
                <a:ext cx="1719667" cy="1706645"/>
              </a:xfrm>
              <a:prstGeom prst="rect">
                <a:avLst/>
              </a:prstGeom>
            </p:spPr>
          </p:pic>
          <p:sp>
            <p:nvSpPr>
              <p:cNvPr id="28" name="Rounded Rectangle 27"/>
              <p:cNvSpPr/>
              <p:nvPr/>
            </p:nvSpPr>
            <p:spPr>
              <a:xfrm>
                <a:off x="2292872" y="227256"/>
                <a:ext cx="1800000" cy="1799253"/>
              </a:xfrm>
              <a:prstGeom prst="roundRect">
                <a:avLst/>
              </a:prstGeom>
              <a:noFill/>
              <a:ln w="101600" cap="flat" cmpd="sng" algn="ctr">
                <a:solidFill>
                  <a:srgbClr val="163F61"/>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22" name="Left-Up Arrow 21"/>
            <p:cNvSpPr/>
            <p:nvPr/>
          </p:nvSpPr>
          <p:spPr>
            <a:xfrm>
              <a:off x="4844240" y="4527758"/>
              <a:ext cx="450507" cy="439202"/>
            </a:xfrm>
            <a:prstGeom prst="leftUpArrow">
              <a:avLst>
                <a:gd name="adj1" fmla="val 18019"/>
                <a:gd name="adj2" fmla="val 25000"/>
                <a:gd name="adj3" fmla="val 25000"/>
              </a:avLst>
            </a:prstGeom>
            <a:solidFill>
              <a:sysClr val="windowText" lastClr="000000">
                <a:lumMod val="50000"/>
                <a:lumOff val="50000"/>
              </a:sysClr>
            </a:solidFill>
            <a:ln w="9525" cap="flat" cmpd="sng" algn="ctr">
              <a:noFill/>
              <a:prstDash val="solid"/>
            </a:ln>
            <a:effectLst/>
          </p:spPr>
          <p:txBody>
            <a:bodyPr rtlCol="0" anchor="ctr"/>
            <a:lstStyle/>
            <a:p>
              <a:pPr algn="ctr" defTabSz="914400">
                <a:defRPr/>
              </a:pPr>
              <a:endParaRPr lang="en-US" kern="0">
                <a:solidFill>
                  <a:sysClr val="windowText" lastClr="000000"/>
                </a:solidFill>
                <a:latin typeface="Calibri"/>
                <a:ea typeface="ヒラギノ角ゴ ProN W3"/>
                <a:cs typeface="ヒラギノ角ゴ ProN W3"/>
              </a:endParaRPr>
            </a:p>
          </p:txBody>
        </p:sp>
        <p:sp>
          <p:nvSpPr>
            <p:cNvPr id="23" name="Left-Up Arrow 22"/>
            <p:cNvSpPr/>
            <p:nvPr/>
          </p:nvSpPr>
          <p:spPr>
            <a:xfrm rot="5400000">
              <a:off x="3182393" y="4522106"/>
              <a:ext cx="450507" cy="439202"/>
            </a:xfrm>
            <a:prstGeom prst="leftUpArrow">
              <a:avLst>
                <a:gd name="adj1" fmla="val 18019"/>
                <a:gd name="adj2" fmla="val 25000"/>
                <a:gd name="adj3" fmla="val 25000"/>
              </a:avLst>
            </a:prstGeom>
            <a:solidFill>
              <a:sysClr val="windowText" lastClr="000000">
                <a:lumMod val="50000"/>
                <a:lumOff val="50000"/>
              </a:sysClr>
            </a:solidFill>
            <a:ln w="9525" cap="flat" cmpd="sng" algn="ctr">
              <a:noFill/>
              <a:prstDash val="solid"/>
            </a:ln>
            <a:effectLst/>
          </p:spPr>
          <p:txBody>
            <a:bodyPr rtlCol="0" anchor="ctr"/>
            <a:lstStyle/>
            <a:p>
              <a:pPr algn="ctr" defTabSz="914400">
                <a:defRPr/>
              </a:pPr>
              <a:endParaRPr lang="en-US" kern="0">
                <a:solidFill>
                  <a:sysClr val="windowText" lastClr="000000"/>
                </a:solidFill>
                <a:latin typeface="Calibri"/>
                <a:ea typeface="ヒラギノ角ゴ ProN W3"/>
                <a:cs typeface="ヒラギノ角ゴ ProN W3"/>
              </a:endParaRPr>
            </a:p>
          </p:txBody>
        </p:sp>
        <p:sp>
          <p:nvSpPr>
            <p:cNvPr id="24" name="Bent-Up Arrow 23"/>
            <p:cNvSpPr/>
            <p:nvPr/>
          </p:nvSpPr>
          <p:spPr>
            <a:xfrm rot="16200000">
              <a:off x="4816295" y="2830429"/>
              <a:ext cx="413044" cy="357155"/>
            </a:xfrm>
            <a:prstGeom prst="bentUpArrow">
              <a:avLst>
                <a:gd name="adj1" fmla="val 25000"/>
                <a:gd name="adj2" fmla="val 28338"/>
                <a:gd name="adj3" fmla="val 29768"/>
              </a:avLst>
            </a:prstGeom>
            <a:solidFill>
              <a:srgbClr val="7F7F7F"/>
            </a:solidFill>
            <a:ln w="9525" cap="flat" cmpd="sng" algn="ctr">
              <a:no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sp>
          <p:nvSpPr>
            <p:cNvPr id="25" name="Bent-Up Arrow 24"/>
            <p:cNvSpPr/>
            <p:nvPr/>
          </p:nvSpPr>
          <p:spPr>
            <a:xfrm rot="10800000">
              <a:off x="3201445" y="2830429"/>
              <a:ext cx="413044" cy="357155"/>
            </a:xfrm>
            <a:prstGeom prst="bentUpArrow">
              <a:avLst>
                <a:gd name="adj1" fmla="val 25000"/>
                <a:gd name="adj2" fmla="val 28338"/>
                <a:gd name="adj3" fmla="val 29768"/>
              </a:avLst>
            </a:prstGeom>
            <a:solidFill>
              <a:srgbClr val="7F7F7F"/>
            </a:solidFill>
            <a:ln w="9525" cap="flat" cmpd="sng" algn="ctr">
              <a:no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35" name="Rectangle 34"/>
          <p:cNvSpPr/>
          <p:nvPr/>
        </p:nvSpPr>
        <p:spPr>
          <a:xfrm>
            <a:off x="1777117" y="1521238"/>
            <a:ext cx="1414066" cy="707886"/>
          </a:xfrm>
          <a:prstGeom prst="rect">
            <a:avLst/>
          </a:prstGeom>
        </p:spPr>
        <p:txBody>
          <a:bodyPr wrap="square">
            <a:spAutoFit/>
          </a:bodyPr>
          <a:lstStyle/>
          <a:p>
            <a:r>
              <a:rPr lang="en-US" sz="2000" b="1" dirty="0">
                <a:solidFill>
                  <a:srgbClr val="163F61"/>
                </a:solidFill>
                <a:latin typeface="Calibri"/>
                <a:ea typeface="ヒラギノ角ゴ ProN W3"/>
                <a:cs typeface="ヒラギノ角ゴ ProN W3"/>
              </a:rPr>
              <a:t>Equipment</a:t>
            </a:r>
          </a:p>
          <a:p>
            <a:r>
              <a:rPr lang="en-US" sz="2000" b="1" dirty="0">
                <a:solidFill>
                  <a:srgbClr val="163F61"/>
                </a:solidFill>
                <a:latin typeface="Calibri"/>
                <a:ea typeface="ヒラギノ角ゴ ProN W3"/>
                <a:cs typeface="ヒラギノ角ゴ ProN W3"/>
              </a:rPr>
              <a:t>Availability </a:t>
            </a:r>
          </a:p>
        </p:txBody>
      </p:sp>
      <p:sp>
        <p:nvSpPr>
          <p:cNvPr id="36" name="Rectangle 35"/>
          <p:cNvSpPr/>
          <p:nvPr/>
        </p:nvSpPr>
        <p:spPr>
          <a:xfrm>
            <a:off x="4530015" y="4133874"/>
            <a:ext cx="1930823" cy="400110"/>
          </a:xfrm>
          <a:prstGeom prst="rect">
            <a:avLst/>
          </a:prstGeom>
        </p:spPr>
        <p:txBody>
          <a:bodyPr wrap="square">
            <a:spAutoFit/>
          </a:bodyPr>
          <a:lstStyle/>
          <a:p>
            <a:r>
              <a:rPr lang="en-US" sz="2000" b="1" dirty="0">
                <a:solidFill>
                  <a:srgbClr val="5B7F1C"/>
                </a:solidFill>
                <a:latin typeface="Calibri"/>
                <a:ea typeface="ヒラギノ角ゴ ProN W3"/>
                <a:cs typeface="ヒラギノ角ゴ ProN W3"/>
              </a:rPr>
              <a:t>Sample Change</a:t>
            </a:r>
          </a:p>
        </p:txBody>
      </p:sp>
      <p:sp>
        <p:nvSpPr>
          <p:cNvPr id="37" name="Rectangle 36"/>
          <p:cNvSpPr/>
          <p:nvPr/>
        </p:nvSpPr>
        <p:spPr>
          <a:xfrm>
            <a:off x="167292" y="2914193"/>
            <a:ext cx="1854598" cy="707886"/>
          </a:xfrm>
          <a:prstGeom prst="rect">
            <a:avLst/>
          </a:prstGeom>
        </p:spPr>
        <p:txBody>
          <a:bodyPr wrap="square">
            <a:spAutoFit/>
          </a:bodyPr>
          <a:lstStyle/>
          <a:p>
            <a:r>
              <a:rPr lang="en-US" sz="2000" b="1" dirty="0">
                <a:solidFill>
                  <a:srgbClr val="D98718"/>
                </a:solidFill>
                <a:latin typeface="Calibri"/>
                <a:ea typeface="ヒラギノ角ゴ ProN W3"/>
                <a:cs typeface="ヒラギノ角ゴ ProN W3"/>
              </a:rPr>
              <a:t>Equipment </a:t>
            </a:r>
          </a:p>
          <a:p>
            <a:r>
              <a:rPr lang="en-US" sz="2000" b="1" dirty="0">
                <a:solidFill>
                  <a:srgbClr val="D98718"/>
                </a:solidFill>
                <a:latin typeface="Calibri"/>
                <a:ea typeface="ヒラギノ角ゴ ProN W3"/>
                <a:cs typeface="ヒラギノ角ゴ ProN W3"/>
              </a:rPr>
              <a:t>Change-over</a:t>
            </a:r>
          </a:p>
        </p:txBody>
      </p:sp>
      <p:sp>
        <p:nvSpPr>
          <p:cNvPr id="38" name="Rectangle 37"/>
          <p:cNvSpPr/>
          <p:nvPr/>
        </p:nvSpPr>
        <p:spPr>
          <a:xfrm>
            <a:off x="4976142" y="3052692"/>
            <a:ext cx="1457341" cy="400110"/>
          </a:xfrm>
          <a:prstGeom prst="rect">
            <a:avLst/>
          </a:prstGeom>
        </p:spPr>
        <p:txBody>
          <a:bodyPr wrap="square">
            <a:spAutoFit/>
          </a:bodyPr>
          <a:lstStyle/>
          <a:p>
            <a:r>
              <a:rPr lang="en-US" sz="2000" b="1" dirty="0">
                <a:solidFill>
                  <a:srgbClr val="7F1617"/>
                </a:solidFill>
                <a:latin typeface="Calibri"/>
                <a:ea typeface="ヒラギノ角ゴ ProN W3"/>
                <a:cs typeface="ヒラギノ角ゴ ProN W3"/>
              </a:rPr>
              <a:t>Parameters</a:t>
            </a:r>
          </a:p>
        </p:txBody>
      </p:sp>
      <p:grpSp>
        <p:nvGrpSpPr>
          <p:cNvPr id="46" name="Group 45"/>
          <p:cNvGrpSpPr/>
          <p:nvPr/>
        </p:nvGrpSpPr>
        <p:grpSpPr>
          <a:xfrm>
            <a:off x="3219721" y="5317934"/>
            <a:ext cx="792000" cy="792000"/>
            <a:chOff x="796772" y="4918411"/>
            <a:chExt cx="936570" cy="936181"/>
          </a:xfrm>
        </p:grpSpPr>
        <p:pic>
          <p:nvPicPr>
            <p:cNvPr id="47" name="Picture 46"/>
            <p:cNvPicPr>
              <a:picLocks noChangeAspect="1"/>
            </p:cNvPicPr>
            <p:nvPr/>
          </p:nvPicPr>
          <p:blipFill>
            <a:blip r:embed="rId8">
              <a:duotone>
                <a:schemeClr val="accent1">
                  <a:shade val="45000"/>
                  <a:satMod val="135000"/>
                </a:schemeClr>
                <a:prstClr val="white"/>
              </a:duotone>
            </a:blip>
            <a:stretch>
              <a:fillRect/>
            </a:stretch>
          </p:blipFill>
          <p:spPr>
            <a:xfrm>
              <a:off x="950844" y="5072288"/>
              <a:ext cx="628427" cy="628427"/>
            </a:xfrm>
            <a:prstGeom prst="rect">
              <a:avLst/>
            </a:prstGeom>
          </p:spPr>
        </p:pic>
        <p:sp>
          <p:nvSpPr>
            <p:cNvPr id="48" name="Rounded Rectangle 47"/>
            <p:cNvSpPr/>
            <p:nvPr/>
          </p:nvSpPr>
          <p:spPr>
            <a:xfrm>
              <a:off x="796772" y="4918411"/>
              <a:ext cx="936570" cy="936181"/>
            </a:xfrm>
            <a:prstGeom prst="roundRect">
              <a:avLst/>
            </a:prstGeom>
            <a:noFill/>
            <a:ln w="101600" cap="flat" cmpd="sng" algn="ctr">
              <a:solidFill>
                <a:srgbClr val="0A5A97"/>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49" name="Left-Right Arrow 48"/>
          <p:cNvSpPr/>
          <p:nvPr/>
        </p:nvSpPr>
        <p:spPr bwMode="auto">
          <a:xfrm rot="16200000">
            <a:off x="3350909" y="4787663"/>
            <a:ext cx="502936" cy="188622"/>
          </a:xfrm>
          <a:prstGeom prst="leftRightArrow">
            <a:avLst/>
          </a:prstGeom>
          <a:solidFill>
            <a:schemeClr val="bg1">
              <a:lumMod val="50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50" name="Rectangle 49"/>
          <p:cNvSpPr/>
          <p:nvPr/>
        </p:nvSpPr>
        <p:spPr>
          <a:xfrm>
            <a:off x="4520868" y="5332396"/>
            <a:ext cx="1104280" cy="400110"/>
          </a:xfrm>
          <a:prstGeom prst="rect">
            <a:avLst/>
          </a:prstGeom>
        </p:spPr>
        <p:txBody>
          <a:bodyPr wrap="square">
            <a:spAutoFit/>
          </a:bodyPr>
          <a:lstStyle/>
          <a:p>
            <a:r>
              <a:rPr lang="en-US" sz="2000" b="1" dirty="0">
                <a:solidFill>
                  <a:srgbClr val="0A5A97"/>
                </a:solidFill>
                <a:latin typeface="Calibri"/>
                <a:ea typeface="ヒラギノ角ゴ ProN W3"/>
                <a:cs typeface="ヒラギノ角ゴ ProN W3"/>
              </a:rPr>
              <a:t>Labs</a:t>
            </a:r>
          </a:p>
        </p:txBody>
      </p:sp>
      <p:sp>
        <p:nvSpPr>
          <p:cNvPr id="40" name="Rounded Rectangle 39"/>
          <p:cNvSpPr/>
          <p:nvPr/>
        </p:nvSpPr>
        <p:spPr bwMode="auto">
          <a:xfrm>
            <a:off x="113974" y="2946363"/>
            <a:ext cx="1571332" cy="747659"/>
          </a:xfrm>
          <a:prstGeom prst="roundRect">
            <a:avLst>
              <a:gd name="adj" fmla="val 3429"/>
            </a:avLst>
          </a:prstGeom>
          <a:noFill/>
          <a:ln w="25400" cap="flat" cmpd="sng" algn="ctr">
            <a:solidFill>
              <a:srgbClr val="0094CA"/>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41" name="TextBox 40"/>
          <p:cNvSpPr txBox="1"/>
          <p:nvPr/>
        </p:nvSpPr>
        <p:spPr>
          <a:xfrm>
            <a:off x="102411" y="6488668"/>
            <a:ext cx="8721848" cy="369332"/>
          </a:xfrm>
          <a:prstGeom prst="rect">
            <a:avLst/>
          </a:prstGeom>
          <a:noFill/>
          <a:ln>
            <a:noFill/>
          </a:ln>
        </p:spPr>
        <p:txBody>
          <a:bodyPr wrap="square" rtlCol="0">
            <a:spAutoFit/>
          </a:bodyPr>
          <a:lstStyle/>
          <a:p>
            <a:r>
              <a:rPr lang="en-US" b="1" dirty="0" smtClean="0">
                <a:solidFill>
                  <a:srgbClr val="0094CA"/>
                </a:solidFill>
                <a:latin typeface="Calibri"/>
                <a:ea typeface="ヒラギノ角ゴ ProN W3"/>
                <a:cs typeface="ヒラギノ角ゴ ProN W3"/>
              </a:rPr>
              <a:t>Instrument interaction 1 FTE (equivalent to 6 PM </a:t>
            </a:r>
            <a:r>
              <a:rPr lang="en-US" b="1" dirty="0">
                <a:solidFill>
                  <a:srgbClr val="0094CA"/>
                </a:solidFill>
                <a:latin typeface="Calibri"/>
                <a:ea typeface="ヒラギノ角ゴ ProN W3"/>
                <a:cs typeface="ヒラギノ角ゴ ProN W3"/>
              </a:rPr>
              <a:t>per instrument until hot </a:t>
            </a:r>
            <a:r>
              <a:rPr lang="en-US" b="1" dirty="0" smtClean="0">
                <a:solidFill>
                  <a:srgbClr val="0094CA"/>
                </a:solidFill>
                <a:latin typeface="Calibri"/>
                <a:ea typeface="ヒラギノ角ゴ ProN W3"/>
                <a:cs typeface="ヒラギノ角ゴ ProN W3"/>
              </a:rPr>
              <a:t>commissioning)</a:t>
            </a:r>
            <a:endParaRPr lang="en-US" b="1" dirty="0">
              <a:solidFill>
                <a:srgbClr val="0094CA"/>
              </a:solidFill>
              <a:latin typeface="Calibri"/>
              <a:ea typeface="ヒラギノ角ゴ ProN W3"/>
              <a:cs typeface="ヒラギノ角ゴ ProN W3"/>
            </a:endParaRPr>
          </a:p>
        </p:txBody>
      </p:sp>
    </p:spTree>
    <p:extLst>
      <p:ext uri="{BB962C8B-B14F-4D97-AF65-F5344CB8AC3E}">
        <p14:creationId xmlns:p14="http://schemas.microsoft.com/office/powerpoint/2010/main" val="1885461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Towards an integrated ESS: </a:t>
            </a:r>
            <a:r>
              <a:rPr lang="en-US" dirty="0" smtClean="0"/>
              <a:t/>
            </a:r>
            <a:br>
              <a:rPr lang="en-US" dirty="0" smtClean="0"/>
            </a:br>
            <a:r>
              <a:rPr lang="en-GB" dirty="0" smtClean="0"/>
              <a:t>Sample Environment Communication Protocol</a:t>
            </a: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52</a:t>
            </a:fld>
            <a:endParaRPr lang="sv-SE" dirty="0">
              <a:solidFill>
                <a:prstClr val="black">
                  <a:tint val="75000"/>
                </a:prstClr>
              </a:solidFill>
              <a:latin typeface="Calibri"/>
            </a:endParaRPr>
          </a:p>
        </p:txBody>
      </p:sp>
      <p:sp>
        <p:nvSpPr>
          <p:cNvPr id="5" name="TextBox 4"/>
          <p:cNvSpPr txBox="1"/>
          <p:nvPr/>
        </p:nvSpPr>
        <p:spPr>
          <a:xfrm>
            <a:off x="198282" y="1443962"/>
            <a:ext cx="4679420" cy="5109091"/>
          </a:xfrm>
          <a:prstGeom prst="rect">
            <a:avLst/>
          </a:prstGeom>
          <a:noFill/>
        </p:spPr>
        <p:txBody>
          <a:bodyPr wrap="square" rtlCol="0">
            <a:spAutoFit/>
          </a:bodyPr>
          <a:lstStyle/>
          <a:p>
            <a:pPr defTabSz="914400">
              <a:spcAft>
                <a:spcPts val="1200"/>
              </a:spcAft>
            </a:pPr>
            <a:endParaRPr lang="en-GB" sz="1600" dirty="0" smtClean="0">
              <a:solidFill>
                <a:prstClr val="black"/>
              </a:solidFill>
              <a:latin typeface="Calibri"/>
            </a:endParaRPr>
          </a:p>
          <a:p>
            <a:pPr marL="285750" indent="-285750" defTabSz="914400">
              <a:spcAft>
                <a:spcPts val="1200"/>
              </a:spcAft>
              <a:buFont typeface="Arial"/>
              <a:buChar char="•"/>
            </a:pPr>
            <a:r>
              <a:rPr lang="en-GB" sz="2000" dirty="0" smtClean="0">
                <a:solidFill>
                  <a:prstClr val="black"/>
                </a:solidFill>
                <a:latin typeface="Calibri"/>
              </a:rPr>
              <a:t>Currently different languages: 		facilities</a:t>
            </a:r>
            <a:r>
              <a:rPr lang="en-GB" sz="2000" dirty="0">
                <a:solidFill>
                  <a:prstClr val="black"/>
                </a:solidFill>
                <a:latin typeface="Calibri"/>
              </a:rPr>
              <a:t>, users, manufacturers </a:t>
            </a:r>
          </a:p>
          <a:p>
            <a:pPr marL="285750" indent="-285750" defTabSz="914400">
              <a:spcAft>
                <a:spcPts val="1200"/>
              </a:spcAft>
              <a:buFont typeface="Arial"/>
              <a:buChar char="•"/>
            </a:pPr>
            <a:r>
              <a:rPr lang="en-GB" sz="2000" dirty="0" smtClean="0">
                <a:solidFill>
                  <a:prstClr val="black"/>
                </a:solidFill>
                <a:latin typeface="Calibri"/>
              </a:rPr>
              <a:t>Standardised protocol to reduce </a:t>
            </a:r>
            <a:r>
              <a:rPr lang="en-GB" sz="2000" dirty="0">
                <a:solidFill>
                  <a:prstClr val="black"/>
                </a:solidFill>
                <a:latin typeface="Calibri"/>
              </a:rPr>
              <a:t>integration </a:t>
            </a:r>
            <a:r>
              <a:rPr lang="en-GB" sz="2000" dirty="0" smtClean="0">
                <a:solidFill>
                  <a:prstClr val="black"/>
                </a:solidFill>
                <a:latin typeface="Calibri"/>
              </a:rPr>
              <a:t>effort</a:t>
            </a:r>
          </a:p>
          <a:p>
            <a:pPr marL="285750" indent="-285750" defTabSz="914400">
              <a:spcAft>
                <a:spcPts val="1200"/>
              </a:spcAft>
              <a:buFont typeface="Arial"/>
              <a:buChar char="•"/>
            </a:pPr>
            <a:r>
              <a:rPr lang="en-GB" sz="2000" dirty="0" smtClean="0">
                <a:solidFill>
                  <a:prstClr val="black"/>
                </a:solidFill>
                <a:latin typeface="Calibri"/>
              </a:rPr>
              <a:t>Aim for adaptation by manufacturers</a:t>
            </a:r>
          </a:p>
          <a:p>
            <a:pPr marL="285750" indent="-285750" defTabSz="914400">
              <a:spcAft>
                <a:spcPts val="1200"/>
              </a:spcAft>
              <a:buFont typeface="Arial"/>
              <a:buChar char="•"/>
            </a:pPr>
            <a:r>
              <a:rPr lang="en-GB" sz="2000" dirty="0" smtClean="0">
                <a:solidFill>
                  <a:prstClr val="black"/>
                </a:solidFill>
                <a:latin typeface="Calibri"/>
              </a:rPr>
              <a:t>Integration completed prior to arrival </a:t>
            </a:r>
          </a:p>
          <a:p>
            <a:pPr marL="285750" indent="-285750" defTabSz="914400">
              <a:spcAft>
                <a:spcPts val="1200"/>
              </a:spcAft>
              <a:buFont typeface="Arial"/>
              <a:buChar char="•"/>
            </a:pPr>
            <a:r>
              <a:rPr lang="en-GB" sz="2000" dirty="0" smtClean="0">
                <a:solidFill>
                  <a:prstClr val="black"/>
                </a:solidFill>
                <a:latin typeface="Calibri"/>
              </a:rPr>
              <a:t>Demonstration of a </a:t>
            </a:r>
            <a:r>
              <a:rPr lang="en-GB" sz="2000" dirty="0" err="1" smtClean="0">
                <a:solidFill>
                  <a:prstClr val="black"/>
                </a:solidFill>
                <a:latin typeface="Calibri"/>
              </a:rPr>
              <a:t>SECoP</a:t>
            </a:r>
            <a:r>
              <a:rPr lang="en-GB" sz="2000" dirty="0" smtClean="0">
                <a:solidFill>
                  <a:prstClr val="black"/>
                </a:solidFill>
                <a:latin typeface="Calibri"/>
              </a:rPr>
              <a:t> </a:t>
            </a:r>
            <a:r>
              <a:rPr lang="en-GB" sz="2000" dirty="0">
                <a:solidFill>
                  <a:prstClr val="black"/>
                </a:solidFill>
                <a:latin typeface="Calibri"/>
              </a:rPr>
              <a:t>implementation </a:t>
            </a:r>
            <a:r>
              <a:rPr lang="en-GB" sz="2000" dirty="0" smtClean="0">
                <a:solidFill>
                  <a:prstClr val="black"/>
                </a:solidFill>
                <a:latin typeface="Calibri"/>
              </a:rPr>
              <a:t>Jan 2017 </a:t>
            </a:r>
          </a:p>
          <a:p>
            <a:pPr marL="285750" indent="-285750" defTabSz="914400">
              <a:spcAft>
                <a:spcPts val="1200"/>
              </a:spcAft>
              <a:buFont typeface="Arial"/>
              <a:buChar char="•"/>
            </a:pPr>
            <a:r>
              <a:rPr lang="en-GB" sz="2000" dirty="0" smtClean="0">
                <a:solidFill>
                  <a:prstClr val="black"/>
                </a:solidFill>
                <a:latin typeface="Calibri"/>
              </a:rPr>
              <a:t>Compatible ESS EPICS Instrument </a:t>
            </a:r>
            <a:r>
              <a:rPr lang="en-GB" sz="2000" dirty="0">
                <a:solidFill>
                  <a:prstClr val="black"/>
                </a:solidFill>
                <a:latin typeface="Calibri"/>
              </a:rPr>
              <a:t>Integration </a:t>
            </a:r>
            <a:r>
              <a:rPr lang="en-GB" sz="2000" dirty="0" smtClean="0">
                <a:solidFill>
                  <a:prstClr val="black"/>
                </a:solidFill>
                <a:latin typeface="Calibri"/>
              </a:rPr>
              <a:t>Project	</a:t>
            </a:r>
            <a:endParaRPr lang="en-GB" sz="2000" dirty="0">
              <a:solidFill>
                <a:prstClr val="black"/>
              </a:solidFill>
              <a:latin typeface="Calibri"/>
            </a:endParaRPr>
          </a:p>
          <a:p>
            <a:pPr marL="285750" indent="-285750" defTabSz="914400">
              <a:spcAft>
                <a:spcPts val="1200"/>
              </a:spcAft>
              <a:buFont typeface="Arial"/>
              <a:buChar char="•"/>
            </a:pPr>
            <a:r>
              <a:rPr lang="en-GB" sz="2000" dirty="0" smtClean="0">
                <a:solidFill>
                  <a:prstClr val="black"/>
                </a:solidFill>
                <a:latin typeface="Calibri"/>
              </a:rPr>
              <a:t>Full </a:t>
            </a:r>
            <a:r>
              <a:rPr lang="en-GB" sz="2000" dirty="0">
                <a:solidFill>
                  <a:prstClr val="black"/>
                </a:solidFill>
                <a:latin typeface="Calibri"/>
              </a:rPr>
              <a:t> </a:t>
            </a:r>
            <a:r>
              <a:rPr lang="en-GB" sz="2000" dirty="0" smtClean="0">
                <a:solidFill>
                  <a:prstClr val="black"/>
                </a:solidFill>
                <a:latin typeface="Calibri"/>
              </a:rPr>
              <a:t>integration first SEE hardware              	-</a:t>
            </a:r>
            <a:r>
              <a:rPr lang="en-GB" sz="2000" dirty="0">
                <a:solidFill>
                  <a:prstClr val="black"/>
                </a:solidFill>
                <a:latin typeface="Calibri"/>
              </a:rPr>
              <a:t>&gt; UI </a:t>
            </a:r>
            <a:r>
              <a:rPr lang="en-GB" sz="2000" dirty="0" smtClean="0">
                <a:solidFill>
                  <a:prstClr val="black"/>
                </a:solidFill>
                <a:latin typeface="Calibri"/>
              </a:rPr>
              <a:t>on-going</a:t>
            </a:r>
            <a:endParaRPr lang="en-GB" sz="2000" dirty="0">
              <a:solidFill>
                <a:prstClr val="black"/>
              </a:solidFill>
              <a:latin typeface="Calibri"/>
            </a:endParaRPr>
          </a:p>
        </p:txBody>
      </p:sp>
      <p:grpSp>
        <p:nvGrpSpPr>
          <p:cNvPr id="9" name="Group 8"/>
          <p:cNvGrpSpPr/>
          <p:nvPr/>
        </p:nvGrpSpPr>
        <p:grpSpPr>
          <a:xfrm>
            <a:off x="5540242" y="1657611"/>
            <a:ext cx="3470542" cy="3465688"/>
            <a:chOff x="5362575" y="11695112"/>
            <a:chExt cx="6096000" cy="5029200"/>
          </a:xfrm>
        </p:grpSpPr>
        <p:grpSp>
          <p:nvGrpSpPr>
            <p:cNvPr id="10" name="Group 9"/>
            <p:cNvGrpSpPr/>
            <p:nvPr/>
          </p:nvGrpSpPr>
          <p:grpSpPr>
            <a:xfrm>
              <a:off x="5362575" y="11695112"/>
              <a:ext cx="6096000" cy="5029200"/>
              <a:chOff x="5286375" y="12380912"/>
              <a:chExt cx="6096000" cy="5029200"/>
            </a:xfrm>
          </p:grpSpPr>
          <p:sp>
            <p:nvSpPr>
              <p:cNvPr id="14" name="Rounded Rectangle 13"/>
              <p:cNvSpPr/>
              <p:nvPr/>
            </p:nvSpPr>
            <p:spPr bwMode="auto">
              <a:xfrm>
                <a:off x="5286375" y="12380912"/>
                <a:ext cx="6096000" cy="5029200"/>
              </a:xfrm>
              <a:prstGeom prst="roundRect">
                <a:avLst>
                  <a:gd name="adj" fmla="val 1732"/>
                </a:avLst>
              </a:prstGeom>
              <a:ln w="57150" cmpd="sng">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800">
                  <a:solidFill>
                    <a:srgbClr val="000000"/>
                  </a:solidFill>
                  <a:latin typeface="Comic Sans MS" pitchFamily="-112" charset="0"/>
                  <a:ea typeface="ヒラギノ角ゴ ProN W3" pitchFamily="-112" charset="-128"/>
                  <a:cs typeface="ヒラギノ角ゴ ProN W3" pitchFamily="-112" charset="-128"/>
                  <a:sym typeface="Comic Sans MS" pitchFamily="-112" charset="0"/>
                </a:endParaRPr>
              </a:p>
            </p:txBody>
          </p:sp>
          <p:cxnSp>
            <p:nvCxnSpPr>
              <p:cNvPr id="15" name="Straight Connector 14"/>
              <p:cNvCxnSpPr/>
              <p:nvPr/>
            </p:nvCxnSpPr>
            <p:spPr>
              <a:xfrm>
                <a:off x="5376516" y="13510549"/>
                <a:ext cx="5853459" cy="10135"/>
              </a:xfrm>
              <a:prstGeom prst="line">
                <a:avLst/>
              </a:prstGeom>
              <a:ln w="19050" cmpd="sng"/>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376516" y="15061276"/>
                <a:ext cx="5853459" cy="67571"/>
              </a:xfrm>
              <a:prstGeom prst="line">
                <a:avLst/>
              </a:prstGeom>
              <a:ln w="19050" cmpd="sng"/>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376516" y="16128075"/>
                <a:ext cx="5853459" cy="28763"/>
              </a:xfrm>
              <a:prstGeom prst="line">
                <a:avLst/>
              </a:prstGeom>
              <a:ln w="19050" cmpd="sng"/>
            </p:spPr>
            <p:style>
              <a:lnRef idx="2">
                <a:schemeClr val="accent1"/>
              </a:lnRef>
              <a:fillRef idx="0">
                <a:schemeClr val="accent1"/>
              </a:fillRef>
              <a:effectRef idx="1">
                <a:schemeClr val="accent1"/>
              </a:effectRef>
              <a:fontRef idx="minor">
                <a:schemeClr val="tx1"/>
              </a:fontRef>
            </p:style>
          </p:cxnSp>
          <p:sp>
            <p:nvSpPr>
              <p:cNvPr id="18" name="Content Placeholder 2"/>
              <p:cNvSpPr txBox="1">
                <a:spLocks/>
              </p:cNvSpPr>
              <p:nvPr/>
            </p:nvSpPr>
            <p:spPr>
              <a:xfrm>
                <a:off x="7205361" y="16267113"/>
                <a:ext cx="4029614" cy="625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dirty="0" smtClean="0">
                    <a:solidFill>
                      <a:prstClr val="black"/>
                    </a:solidFill>
                    <a:latin typeface="Calibri"/>
                  </a:rPr>
                  <a:t>SE equipment logic</a:t>
                </a:r>
                <a:endParaRPr lang="en-US" sz="1600" dirty="0">
                  <a:solidFill>
                    <a:prstClr val="black"/>
                  </a:solidFill>
                  <a:latin typeface="Calibri"/>
                </a:endParaRPr>
              </a:p>
              <a:p>
                <a:pPr marL="0" indent="0">
                  <a:buFont typeface="Arial" panose="020B0604020202020204" pitchFamily="34" charset="0"/>
                  <a:buNone/>
                </a:pPr>
                <a:endParaRPr lang="en-US" sz="800" dirty="0">
                  <a:solidFill>
                    <a:prstClr val="black"/>
                  </a:solidFill>
                  <a:latin typeface="Calibri"/>
                </a:endParaRPr>
              </a:p>
            </p:txBody>
          </p:sp>
          <p:sp>
            <p:nvSpPr>
              <p:cNvPr id="19" name="Content Placeholder 2"/>
              <p:cNvSpPr txBox="1">
                <a:spLocks/>
              </p:cNvSpPr>
              <p:nvPr/>
            </p:nvSpPr>
            <p:spPr>
              <a:xfrm>
                <a:off x="6744019" y="13502088"/>
                <a:ext cx="4485957" cy="5142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dirty="0">
                    <a:solidFill>
                      <a:prstClr val="black"/>
                    </a:solidFill>
                    <a:latin typeface="Calibri"/>
                  </a:rPr>
                  <a:t>Experiment control </a:t>
                </a:r>
                <a:r>
                  <a:rPr lang="en-US" sz="1600" dirty="0" smtClean="0">
                    <a:solidFill>
                      <a:prstClr val="black"/>
                    </a:solidFill>
                    <a:latin typeface="Calibri"/>
                  </a:rPr>
                  <a:t>system</a:t>
                </a:r>
                <a:endParaRPr lang="en-US" sz="1600" dirty="0">
                  <a:solidFill>
                    <a:prstClr val="black"/>
                  </a:solidFill>
                  <a:latin typeface="Calibri"/>
                </a:endParaRPr>
              </a:p>
            </p:txBody>
          </p:sp>
          <p:sp>
            <p:nvSpPr>
              <p:cNvPr id="20" name="Content Placeholder 2"/>
              <p:cNvSpPr txBox="1">
                <a:spLocks/>
              </p:cNvSpPr>
              <p:nvPr/>
            </p:nvSpPr>
            <p:spPr>
              <a:xfrm>
                <a:off x="7965806" y="12738562"/>
                <a:ext cx="1479927" cy="556145"/>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dirty="0">
                    <a:solidFill>
                      <a:prstClr val="black"/>
                    </a:solidFill>
                    <a:latin typeface="Calibri"/>
                  </a:rPr>
                  <a:t>Scientist</a:t>
                </a:r>
              </a:p>
            </p:txBody>
          </p:sp>
          <p:sp>
            <p:nvSpPr>
              <p:cNvPr id="21" name="Content Placeholder 2"/>
              <p:cNvSpPr txBox="1">
                <a:spLocks/>
              </p:cNvSpPr>
              <p:nvPr/>
            </p:nvSpPr>
            <p:spPr>
              <a:xfrm>
                <a:off x="8151153" y="14359429"/>
                <a:ext cx="1128443" cy="5561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dirty="0" smtClean="0">
                    <a:solidFill>
                      <a:prstClr val="black"/>
                    </a:solidFill>
                    <a:latin typeface="Calibri"/>
                  </a:rPr>
                  <a:t>EPICS</a:t>
                </a:r>
                <a:endParaRPr lang="en-US" sz="1600" dirty="0">
                  <a:solidFill>
                    <a:prstClr val="black"/>
                  </a:solidFill>
                  <a:latin typeface="Calibri"/>
                </a:endParaRPr>
              </a:p>
            </p:txBody>
          </p:sp>
          <p:sp>
            <p:nvSpPr>
              <p:cNvPr id="22" name="Content Placeholder 2"/>
              <p:cNvSpPr txBox="1">
                <a:spLocks/>
              </p:cNvSpPr>
              <p:nvPr/>
            </p:nvSpPr>
            <p:spPr>
              <a:xfrm>
                <a:off x="6991757" y="16895876"/>
                <a:ext cx="4029614" cy="5142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dirty="0" smtClean="0">
                    <a:solidFill>
                      <a:prstClr val="black"/>
                    </a:solidFill>
                    <a:latin typeface="Calibri"/>
                  </a:rPr>
                  <a:t>SE equipment </a:t>
                </a:r>
                <a:r>
                  <a:rPr lang="en-US" sz="1600" dirty="0">
                    <a:solidFill>
                      <a:prstClr val="black"/>
                    </a:solidFill>
                    <a:latin typeface="Calibri"/>
                  </a:rPr>
                  <a:t>hardware</a:t>
                </a:r>
              </a:p>
            </p:txBody>
          </p:sp>
          <p:sp>
            <p:nvSpPr>
              <p:cNvPr id="23" name="TextBox 22"/>
              <p:cNvSpPr txBox="1"/>
              <p:nvPr/>
            </p:nvSpPr>
            <p:spPr>
              <a:xfrm>
                <a:off x="9445732" y="15367096"/>
                <a:ext cx="1853100" cy="491289"/>
              </a:xfrm>
              <a:prstGeom prst="rect">
                <a:avLst/>
              </a:prstGeom>
              <a:noFill/>
            </p:spPr>
            <p:txBody>
              <a:bodyPr wrap="square" rtlCol="0">
                <a:spAutoFit/>
              </a:bodyPr>
              <a:lstStyle/>
              <a:p>
                <a:pPr defTabSz="914400"/>
                <a:r>
                  <a:rPr lang="en-US" sz="1600" dirty="0">
                    <a:solidFill>
                      <a:prstClr val="black"/>
                    </a:solidFill>
                    <a:latin typeface="Calibri"/>
                  </a:rPr>
                  <a:t>SECoP</a:t>
                </a:r>
              </a:p>
            </p:txBody>
          </p:sp>
          <p:pic>
            <p:nvPicPr>
              <p:cNvPr id="24" name="Picture 23" descr="lakeshore33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6516" y="16424003"/>
                <a:ext cx="1598897" cy="757509"/>
              </a:xfrm>
              <a:prstGeom prst="rect">
                <a:avLst/>
              </a:prstGeom>
            </p:spPr>
          </p:pic>
          <p:cxnSp>
            <p:nvCxnSpPr>
              <p:cNvPr id="25" name="Straight Arrow Connector 24"/>
              <p:cNvCxnSpPr/>
              <p:nvPr/>
            </p:nvCxnSpPr>
            <p:spPr>
              <a:xfrm>
                <a:off x="8715375" y="13371512"/>
                <a:ext cx="0" cy="27807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8715375" y="14081355"/>
                <a:ext cx="0" cy="27807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8715375" y="14922239"/>
                <a:ext cx="0" cy="27807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8715375" y="15989039"/>
                <a:ext cx="0" cy="27807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8715375" y="16674839"/>
                <a:ext cx="0" cy="27807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pic>
            <p:nvPicPr>
              <p:cNvPr id="30" name="Picture 29" descr="Serving End user with latest tech suppo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225" y="12533312"/>
                <a:ext cx="959642" cy="903736"/>
              </a:xfrm>
              <a:prstGeom prst="rect">
                <a:avLst/>
              </a:prstGeom>
            </p:spPr>
          </p:pic>
          <p:pic>
            <p:nvPicPr>
              <p:cNvPr id="31" name="Picture 30" descr="ess_logo_frugal_blue_cmyk_1.jpg"/>
              <p:cNvPicPr>
                <a:picLocks noChangeAspect="1"/>
              </p:cNvPicPr>
              <p:nvPr/>
            </p:nvPicPr>
            <p:blipFill rotWithShape="1">
              <a:blip r:embed="rId4">
                <a:extLst>
                  <a:ext uri="{28A0092B-C50C-407E-A947-70E740481C1C}">
                    <a14:useLocalDpi xmlns:a14="http://schemas.microsoft.com/office/drawing/2010/main" val="0"/>
                  </a:ext>
                </a:extLst>
              </a:blip>
              <a:srcRect r="43447"/>
              <a:stretch/>
            </p:blipFill>
            <p:spPr>
              <a:xfrm>
                <a:off x="5521870" y="13676312"/>
                <a:ext cx="1222148" cy="1112291"/>
              </a:xfrm>
              <a:prstGeom prst="rect">
                <a:avLst/>
              </a:prstGeom>
            </p:spPr>
          </p:pic>
          <p:pic>
            <p:nvPicPr>
              <p:cNvPr id="32" name="Picture 31" descr="fitlet-rm-x-transparent.png"/>
              <p:cNvPicPr>
                <a:picLocks noChangeAspect="1"/>
              </p:cNvPicPr>
              <p:nvPr/>
            </p:nvPicPr>
            <p:blipFill rotWithShape="1">
              <a:blip r:embed="rId5">
                <a:extLst>
                  <a:ext uri="{28A0092B-C50C-407E-A947-70E740481C1C}">
                    <a14:useLocalDpi xmlns:a14="http://schemas.microsoft.com/office/drawing/2010/main" val="0"/>
                  </a:ext>
                </a:extLst>
              </a:blip>
              <a:srcRect l="16238" t="13326" r="20411" b="22701"/>
              <a:stretch/>
            </p:blipFill>
            <p:spPr>
              <a:xfrm>
                <a:off x="5546146" y="15200312"/>
                <a:ext cx="1065881" cy="658074"/>
              </a:xfrm>
              <a:prstGeom prst="rect">
                <a:avLst/>
              </a:prstGeom>
            </p:spPr>
          </p:pic>
        </p:grpSp>
        <p:grpSp>
          <p:nvGrpSpPr>
            <p:cNvPr id="11" name="Group 10"/>
            <p:cNvGrpSpPr/>
            <p:nvPr/>
          </p:nvGrpSpPr>
          <p:grpSpPr>
            <a:xfrm>
              <a:off x="8258175" y="14590712"/>
              <a:ext cx="1034327" cy="641062"/>
              <a:chOff x="12024448" y="14940250"/>
              <a:chExt cx="1034327" cy="641062"/>
            </a:xfrm>
          </p:grpSpPr>
          <p:sp>
            <p:nvSpPr>
              <p:cNvPr id="12" name="Up-Down Arrow Callout 11"/>
              <p:cNvSpPr/>
              <p:nvPr/>
            </p:nvSpPr>
            <p:spPr>
              <a:xfrm>
                <a:off x="12024448" y="14940250"/>
                <a:ext cx="1034327" cy="641062"/>
              </a:xfrm>
              <a:prstGeom prst="upDownArrowCallout">
                <a:avLst>
                  <a:gd name="adj1" fmla="val 14072"/>
                  <a:gd name="adj2" fmla="val 25000"/>
                  <a:gd name="adj3" fmla="val 18029"/>
                  <a:gd name="adj4" fmla="val 49729"/>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800">
                  <a:solidFill>
                    <a:prstClr val="white"/>
                  </a:solidFill>
                  <a:latin typeface="Calibri"/>
                </a:endParaRPr>
              </a:p>
            </p:txBody>
          </p:sp>
          <p:sp>
            <p:nvSpPr>
              <p:cNvPr id="13" name="TextBox 12"/>
              <p:cNvSpPr txBox="1"/>
              <p:nvPr/>
            </p:nvSpPr>
            <p:spPr>
              <a:xfrm>
                <a:off x="12068176" y="15092650"/>
                <a:ext cx="914401" cy="453904"/>
              </a:xfrm>
              <a:prstGeom prst="rect">
                <a:avLst/>
              </a:prstGeom>
              <a:noFill/>
              <a:ln w="28575" cmpd="sng">
                <a:noFill/>
              </a:ln>
            </p:spPr>
            <p:txBody>
              <a:bodyPr wrap="square" rtlCol="0">
                <a:spAutoFit/>
              </a:bodyPr>
              <a:lstStyle/>
              <a:p>
                <a:pPr algn="ctr" defTabSz="914400"/>
                <a:r>
                  <a:rPr lang="en-US" sz="800" dirty="0">
                    <a:solidFill>
                      <a:prstClr val="black"/>
                    </a:solidFill>
                    <a:latin typeface="Calibri"/>
                  </a:rPr>
                  <a:t>SECoP</a:t>
                </a:r>
              </a:p>
            </p:txBody>
          </p:sp>
        </p:grpSp>
      </p:grpSp>
      <p:pic>
        <p:nvPicPr>
          <p:cNvPr id="38" name="Picture 37" descr="Screenshot 2016-09-13 11.09.0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0215" y="5461049"/>
            <a:ext cx="1013392" cy="805836"/>
          </a:xfrm>
          <a:prstGeom prst="rect">
            <a:avLst/>
          </a:prstGeom>
          <a:ln>
            <a:solidFill>
              <a:srgbClr val="000000"/>
            </a:solidFill>
          </a:ln>
        </p:spPr>
      </p:pic>
      <p:sp>
        <p:nvSpPr>
          <p:cNvPr id="39" name="TextBox 38"/>
          <p:cNvSpPr txBox="1"/>
          <p:nvPr/>
        </p:nvSpPr>
        <p:spPr>
          <a:xfrm>
            <a:off x="5544088" y="6229018"/>
            <a:ext cx="1107160" cy="584777"/>
          </a:xfrm>
          <a:prstGeom prst="rect">
            <a:avLst/>
          </a:prstGeom>
          <a:noFill/>
        </p:spPr>
        <p:txBody>
          <a:bodyPr wrap="square" rtlCol="0">
            <a:spAutoFit/>
          </a:bodyPr>
          <a:lstStyle/>
          <a:p>
            <a:pPr algn="just"/>
            <a:r>
              <a:rPr lang="en-US" sz="1600" b="1" dirty="0" smtClean="0">
                <a:solidFill>
                  <a:prstClr val="black"/>
                </a:solidFill>
                <a:latin typeface="Calibri"/>
              </a:rPr>
              <a:t>EU H2020 </a:t>
            </a:r>
            <a:r>
              <a:rPr lang="en-US" sz="1600" dirty="0" smtClean="0">
                <a:solidFill>
                  <a:prstClr val="black"/>
                </a:solidFill>
                <a:latin typeface="Calibri"/>
              </a:rPr>
              <a:t> </a:t>
            </a:r>
          </a:p>
          <a:p>
            <a:pPr algn="just"/>
            <a:r>
              <a:rPr lang="en-US" sz="1600" dirty="0" smtClean="0">
                <a:solidFill>
                  <a:prstClr val="black"/>
                </a:solidFill>
                <a:latin typeface="Calibri"/>
              </a:rPr>
              <a:t>No 654000</a:t>
            </a:r>
            <a:endParaRPr lang="en-US" sz="1600" dirty="0">
              <a:solidFill>
                <a:prstClr val="black"/>
              </a:solidFill>
              <a:latin typeface="Calibri"/>
            </a:endParaRPr>
          </a:p>
        </p:txBody>
      </p:sp>
      <p:pic>
        <p:nvPicPr>
          <p:cNvPr id="40" name="Content Placeholder 32"/>
          <p:cNvPicPr>
            <a:picLocks noGrp="1" noChangeAspect="1"/>
          </p:cNvPicPr>
          <p:nvPr>
            <p:ph sz="quarter" idx="10"/>
          </p:nvPr>
        </p:nvPicPr>
        <p:blipFill>
          <a:blip r:embed="rId7">
            <a:extLst>
              <a:ext uri="{28A0092B-C50C-407E-A947-70E740481C1C}">
                <a14:useLocalDpi xmlns:a14="http://schemas.microsoft.com/office/drawing/2010/main" val="0"/>
              </a:ext>
            </a:extLst>
          </a:blip>
          <a:stretch>
            <a:fillRect/>
          </a:stretch>
        </p:blipFill>
        <p:spPr>
          <a:xfrm>
            <a:off x="7085063" y="5277285"/>
            <a:ext cx="1925721" cy="1444290"/>
          </a:xfrm>
        </p:spPr>
      </p:pic>
    </p:spTree>
    <p:extLst>
      <p:ext uri="{BB962C8B-B14F-4D97-AF65-F5344CB8AC3E}">
        <p14:creationId xmlns:p14="http://schemas.microsoft.com/office/powerpoint/2010/main" val="23709975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SEE Integration projects status </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53</a:t>
            </a:fld>
            <a:endParaRPr lang="sv-SE" dirty="0">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4563376" y="1240558"/>
            <a:ext cx="4550492" cy="3490299"/>
          </a:xfrm>
          <a:prstGeom prst="rect">
            <a:avLst/>
          </a:prstGeom>
        </p:spPr>
      </p:pic>
      <p:sp>
        <p:nvSpPr>
          <p:cNvPr id="7" name="TextBox 6"/>
          <p:cNvSpPr txBox="1"/>
          <p:nvPr/>
        </p:nvSpPr>
        <p:spPr>
          <a:xfrm>
            <a:off x="0" y="1417638"/>
            <a:ext cx="4522840" cy="6032422"/>
          </a:xfrm>
          <a:prstGeom prst="rect">
            <a:avLst/>
          </a:prstGeom>
          <a:noFill/>
        </p:spPr>
        <p:txBody>
          <a:bodyPr wrap="square" rtlCol="0">
            <a:spAutoFit/>
          </a:bodyPr>
          <a:lstStyle/>
          <a:p>
            <a:pPr marL="285750" indent="-285750" defTabSz="914400">
              <a:buFont typeface="Arial"/>
              <a:buChar char="•"/>
            </a:pPr>
            <a:r>
              <a:rPr lang="en-GB" dirty="0" smtClean="0">
                <a:solidFill>
                  <a:prstClr val="black"/>
                </a:solidFill>
                <a:latin typeface="Calibri"/>
              </a:rPr>
              <a:t>Temperature controller done.</a:t>
            </a:r>
          </a:p>
          <a:p>
            <a:pPr lvl="1" defTabSz="914400">
              <a:buSzPct val="50000"/>
            </a:pPr>
            <a:endParaRPr lang="en-GB" sz="1600" dirty="0" smtClean="0">
              <a:solidFill>
                <a:prstClr val="black"/>
              </a:solidFill>
              <a:latin typeface="Calibri"/>
            </a:endParaRPr>
          </a:p>
          <a:p>
            <a:pPr marL="285750" indent="-285750" defTabSz="914400">
              <a:buFont typeface="Arial"/>
              <a:buChar char="•"/>
            </a:pPr>
            <a:r>
              <a:rPr lang="en-GB" dirty="0" smtClean="0">
                <a:solidFill>
                  <a:prstClr val="black"/>
                </a:solidFill>
                <a:latin typeface="Calibri"/>
              </a:rPr>
              <a:t>CCR setup done.</a:t>
            </a:r>
          </a:p>
          <a:p>
            <a:pPr marL="742950" lvl="1" indent="-285750" defTabSz="914400">
              <a:buSzPct val="50000"/>
              <a:buFont typeface="Wingdings" charset="2"/>
              <a:buChar char="Ø"/>
            </a:pPr>
            <a:endParaRPr lang="en-GB" sz="1600" dirty="0">
              <a:solidFill>
                <a:prstClr val="black"/>
              </a:solidFill>
              <a:latin typeface="Calibri"/>
            </a:endParaRPr>
          </a:p>
          <a:p>
            <a:pPr marL="285750" indent="-285750" defTabSz="914400">
              <a:buFont typeface="Arial"/>
              <a:buChar char="•"/>
            </a:pPr>
            <a:r>
              <a:rPr lang="en-GB" dirty="0" smtClean="0">
                <a:solidFill>
                  <a:prstClr val="black"/>
                </a:solidFill>
                <a:latin typeface="Calibri"/>
              </a:rPr>
              <a:t>JULABO heater/cooler circulator done.</a:t>
            </a:r>
          </a:p>
          <a:p>
            <a:pPr lvl="1" defTabSz="914400">
              <a:buSzPct val="50000"/>
            </a:pPr>
            <a:endParaRPr lang="en-GB" sz="1600" dirty="0">
              <a:solidFill>
                <a:prstClr val="black"/>
              </a:solidFill>
              <a:latin typeface="Calibri"/>
            </a:endParaRPr>
          </a:p>
          <a:p>
            <a:pPr marL="285750" indent="-285750" defTabSz="914400">
              <a:buSzPct val="100000"/>
              <a:buFont typeface="Arial"/>
              <a:buChar char="•"/>
            </a:pPr>
            <a:r>
              <a:rPr lang="en-GB" dirty="0" err="1">
                <a:solidFill>
                  <a:prstClr val="black"/>
                </a:solidFill>
                <a:latin typeface="Calibri"/>
              </a:rPr>
              <a:t>EtherCAT</a:t>
            </a:r>
            <a:r>
              <a:rPr lang="en-GB" dirty="0">
                <a:solidFill>
                  <a:prstClr val="black"/>
                </a:solidFill>
                <a:latin typeface="Calibri"/>
              </a:rPr>
              <a:t> control system </a:t>
            </a:r>
            <a:r>
              <a:rPr lang="en-GB" dirty="0" smtClean="0">
                <a:solidFill>
                  <a:prstClr val="black"/>
                </a:solidFill>
                <a:latin typeface="Calibri"/>
              </a:rPr>
              <a:t>evaluated</a:t>
            </a:r>
          </a:p>
          <a:p>
            <a:pPr marL="742950" lvl="1" indent="-285750" defTabSz="914400">
              <a:buSzPct val="100000"/>
              <a:buFont typeface="Arial"/>
              <a:buChar char="•"/>
            </a:pPr>
            <a:endParaRPr lang="en-GB" sz="1600" dirty="0" smtClean="0">
              <a:solidFill>
                <a:prstClr val="black"/>
              </a:solidFill>
              <a:latin typeface="Calibri"/>
            </a:endParaRPr>
          </a:p>
          <a:p>
            <a:pPr marL="285750" indent="-285750" defTabSz="914400">
              <a:buSzPct val="100000"/>
              <a:buFont typeface="Arial"/>
              <a:buChar char="•"/>
            </a:pPr>
            <a:r>
              <a:rPr lang="en-GB" dirty="0" smtClean="0">
                <a:solidFill>
                  <a:prstClr val="black"/>
                </a:solidFill>
                <a:latin typeface="Calibri"/>
              </a:rPr>
              <a:t>Cryostat automation project envisaged</a:t>
            </a:r>
          </a:p>
          <a:p>
            <a:pPr marL="285750" indent="-285750" defTabSz="914400">
              <a:buSzPct val="100000"/>
              <a:buFont typeface="Arial"/>
              <a:buChar char="•"/>
            </a:pPr>
            <a:endParaRPr lang="en-GB" dirty="0">
              <a:solidFill>
                <a:prstClr val="black"/>
              </a:solidFill>
              <a:latin typeface="Calibri"/>
            </a:endParaRPr>
          </a:p>
          <a:p>
            <a:pPr marL="285750" indent="-285750" defTabSz="914400">
              <a:buSzPct val="100000"/>
              <a:buFont typeface="Arial"/>
              <a:buChar char="•"/>
            </a:pPr>
            <a:r>
              <a:rPr lang="en-GB" dirty="0" smtClean="0">
                <a:solidFill>
                  <a:prstClr val="black"/>
                </a:solidFill>
                <a:latin typeface="Calibri"/>
              </a:rPr>
              <a:t>Prototype on robotic sample changer for low mass sample sticks completed.</a:t>
            </a:r>
          </a:p>
          <a:p>
            <a:pPr marL="285750" indent="-285750" defTabSz="914400">
              <a:buSzPct val="100000"/>
              <a:buFont typeface="Arial"/>
              <a:buChar char="•"/>
            </a:pPr>
            <a:endParaRPr lang="en-GB" dirty="0" smtClean="0">
              <a:solidFill>
                <a:prstClr val="black"/>
              </a:solidFill>
              <a:latin typeface="Calibri"/>
            </a:endParaRPr>
          </a:p>
          <a:p>
            <a:pPr marL="285750" indent="-285750" defTabSz="914400">
              <a:buSzPct val="100000"/>
              <a:buFont typeface="Arial"/>
              <a:buChar char="•"/>
            </a:pPr>
            <a:r>
              <a:rPr lang="en-GB" b="1" dirty="0" smtClean="0">
                <a:solidFill>
                  <a:prstClr val="black"/>
                </a:solidFill>
                <a:latin typeface="Calibri"/>
              </a:rPr>
              <a:t>Re</a:t>
            </a:r>
            <a:r>
              <a:rPr lang="en-GB" b="1" dirty="0">
                <a:solidFill>
                  <a:prstClr val="black"/>
                </a:solidFill>
                <a:latin typeface="Calibri"/>
              </a:rPr>
              <a:t>-scoped the robotics project. </a:t>
            </a:r>
            <a:r>
              <a:rPr lang="en-GB" b="1" dirty="0" smtClean="0">
                <a:solidFill>
                  <a:prstClr val="black"/>
                </a:solidFill>
                <a:latin typeface="Calibri"/>
              </a:rPr>
              <a:t>T</a:t>
            </a:r>
            <a:r>
              <a:rPr lang="en-US" b="1" dirty="0" smtClean="0">
                <a:solidFill>
                  <a:prstClr val="black"/>
                </a:solidFill>
                <a:latin typeface="Calibri"/>
              </a:rPr>
              <a:t>o </a:t>
            </a:r>
            <a:r>
              <a:rPr lang="en-GB" b="1" dirty="0" smtClean="0">
                <a:solidFill>
                  <a:prstClr val="black"/>
                </a:solidFill>
                <a:latin typeface="Calibri"/>
              </a:rPr>
              <a:t>modular </a:t>
            </a:r>
            <a:r>
              <a:rPr lang="en-GB" b="1" dirty="0">
                <a:solidFill>
                  <a:prstClr val="black"/>
                </a:solidFill>
                <a:latin typeface="Calibri"/>
              </a:rPr>
              <a:t>/ mobile system to </a:t>
            </a:r>
            <a:endParaRPr lang="en-GB" b="1" dirty="0" smtClean="0">
              <a:solidFill>
                <a:prstClr val="black"/>
              </a:solidFill>
              <a:latin typeface="Calibri"/>
            </a:endParaRPr>
          </a:p>
          <a:p>
            <a:pPr marL="742950" lvl="1" indent="-285750" defTabSz="914400">
              <a:buSzPct val="100000"/>
              <a:buFont typeface="Arial"/>
              <a:buChar char="•"/>
            </a:pPr>
            <a:r>
              <a:rPr lang="en-GB" b="1" dirty="0" smtClean="0">
                <a:solidFill>
                  <a:prstClr val="black"/>
                </a:solidFill>
                <a:latin typeface="Calibri"/>
              </a:rPr>
              <a:t>ease </a:t>
            </a:r>
            <a:r>
              <a:rPr lang="en-GB" b="1" dirty="0">
                <a:solidFill>
                  <a:prstClr val="black"/>
                </a:solidFill>
                <a:latin typeface="Calibri"/>
              </a:rPr>
              <a:t>sample change inside existing equipment and </a:t>
            </a:r>
          </a:p>
          <a:p>
            <a:pPr marL="742950" lvl="1" indent="-285750" defTabSz="914400">
              <a:buSzPct val="100000"/>
              <a:buFont typeface="Arial"/>
              <a:buChar char="•"/>
            </a:pPr>
            <a:r>
              <a:rPr lang="en-GB" b="1" dirty="0" smtClean="0">
                <a:solidFill>
                  <a:prstClr val="black"/>
                </a:solidFill>
                <a:latin typeface="Calibri"/>
              </a:rPr>
              <a:t>to facilitate single crystal orientation</a:t>
            </a:r>
            <a:endParaRPr lang="en-US" b="1" dirty="0">
              <a:solidFill>
                <a:prstClr val="black"/>
              </a:solidFill>
              <a:latin typeface="Calibri"/>
            </a:endParaRPr>
          </a:p>
          <a:p>
            <a:pPr marL="285750" indent="-285750" defTabSz="914400">
              <a:buSzPct val="100000"/>
              <a:buFont typeface="Arial"/>
              <a:buChar char="•"/>
            </a:pPr>
            <a:endParaRPr lang="en-GB" dirty="0" smtClean="0">
              <a:solidFill>
                <a:prstClr val="black"/>
              </a:solidFill>
              <a:latin typeface="Calibri"/>
            </a:endParaRPr>
          </a:p>
          <a:p>
            <a:pPr marL="285750" indent="-285750" defTabSz="914400">
              <a:buSzPct val="100000"/>
              <a:buFont typeface="Arial"/>
              <a:buChar char="•"/>
            </a:pPr>
            <a:endParaRPr lang="en-GB" dirty="0">
              <a:solidFill>
                <a:prstClr val="black"/>
              </a:solidFill>
              <a:latin typeface="Calibri"/>
            </a:endParaRPr>
          </a:p>
          <a:p>
            <a:pPr marL="285750" indent="-285750" defTabSz="914400">
              <a:buSzPct val="100000"/>
              <a:buFont typeface="Arial"/>
              <a:buChar char="•"/>
            </a:pPr>
            <a:endParaRPr lang="en-GB" dirty="0" smtClean="0">
              <a:solidFill>
                <a:prstClr val="black"/>
              </a:solidFill>
              <a:latin typeface="Calibri"/>
            </a:endParaRPr>
          </a:p>
          <a:p>
            <a:pPr marL="285750" indent="-285750" defTabSz="914400">
              <a:buSzPct val="100000"/>
              <a:buFont typeface="Arial"/>
              <a:buChar char="•"/>
            </a:pPr>
            <a:endParaRPr lang="en-GB" sz="1600" dirty="0">
              <a:solidFill>
                <a:prstClr val="black"/>
              </a:solidFill>
              <a:latin typeface="Calibri"/>
            </a:endParaRPr>
          </a:p>
        </p:txBody>
      </p:sp>
      <p:sp>
        <p:nvSpPr>
          <p:cNvPr id="8" name="TextBox 7"/>
          <p:cNvSpPr txBox="1"/>
          <p:nvPr/>
        </p:nvSpPr>
        <p:spPr>
          <a:xfrm>
            <a:off x="6314018" y="4717656"/>
            <a:ext cx="2809283" cy="338554"/>
          </a:xfrm>
          <a:prstGeom prst="rect">
            <a:avLst/>
          </a:prstGeom>
          <a:noFill/>
        </p:spPr>
        <p:txBody>
          <a:bodyPr wrap="none" rtlCol="0">
            <a:spAutoFit/>
          </a:bodyPr>
          <a:lstStyle/>
          <a:p>
            <a:pPr defTabSz="914400"/>
            <a:r>
              <a:rPr lang="en-GB" sz="1600" dirty="0" smtClean="0">
                <a:solidFill>
                  <a:prstClr val="black"/>
                </a:solidFill>
                <a:latin typeface="Calibri"/>
              </a:rPr>
              <a:t>Closed Cycle Refrigerator Setup</a:t>
            </a:r>
            <a:endParaRPr lang="en-GB" sz="1600" dirty="0">
              <a:solidFill>
                <a:prstClr val="black"/>
              </a:solidFill>
              <a:latin typeface="Calibri"/>
            </a:endParaRPr>
          </a:p>
        </p:txBody>
      </p:sp>
      <p:pic>
        <p:nvPicPr>
          <p:cNvPr id="9" name="Picture 8" descr="IMG_407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4943" y="4522400"/>
            <a:ext cx="1726791" cy="2302387"/>
          </a:xfrm>
          <a:prstGeom prst="rect">
            <a:avLst/>
          </a:prstGeom>
        </p:spPr>
      </p:pic>
    </p:spTree>
    <p:extLst>
      <p:ext uri="{BB962C8B-B14F-4D97-AF65-F5344CB8AC3E}">
        <p14:creationId xmlns:p14="http://schemas.microsoft.com/office/powerpoint/2010/main" val="224088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Robot project</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54</a:t>
            </a:fld>
            <a:endParaRPr lang="sv-SE" dirty="0">
              <a:solidFill>
                <a:prstClr val="black">
                  <a:tint val="75000"/>
                </a:prstClr>
              </a:solidFill>
              <a:latin typeface="Calibri"/>
            </a:endParaRPr>
          </a:p>
        </p:txBody>
      </p:sp>
      <p:pic>
        <p:nvPicPr>
          <p:cNvPr id="5" name="Picture 4" descr="IMG_0706.JPG"/>
          <p:cNvPicPr>
            <a:picLocks noChangeAspect="1"/>
          </p:cNvPicPr>
          <p:nvPr/>
        </p:nvPicPr>
        <p:blipFill rotWithShape="1">
          <a:blip r:embed="rId2">
            <a:extLst>
              <a:ext uri="{28A0092B-C50C-407E-A947-70E740481C1C}">
                <a14:useLocalDpi xmlns:a14="http://schemas.microsoft.com/office/drawing/2010/main" val="0"/>
              </a:ext>
            </a:extLst>
          </a:blip>
          <a:srcRect l="17226"/>
          <a:stretch/>
        </p:blipFill>
        <p:spPr>
          <a:xfrm rot="5400000">
            <a:off x="-137000" y="1958068"/>
            <a:ext cx="5029296" cy="4556952"/>
          </a:xfrm>
          <a:prstGeom prst="rect">
            <a:avLst/>
          </a:prstGeom>
        </p:spPr>
      </p:pic>
      <p:pic>
        <p:nvPicPr>
          <p:cNvPr id="6" name="Picture 5" descr="IMG_07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651884" y="2350555"/>
            <a:ext cx="5029296" cy="3771972"/>
          </a:xfrm>
          <a:prstGeom prst="rect">
            <a:avLst/>
          </a:prstGeom>
        </p:spPr>
      </p:pic>
      <p:sp>
        <p:nvSpPr>
          <p:cNvPr id="7" name="TextBox 6"/>
          <p:cNvSpPr txBox="1"/>
          <p:nvPr/>
        </p:nvSpPr>
        <p:spPr>
          <a:xfrm>
            <a:off x="3550138" y="6211669"/>
            <a:ext cx="1459257"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defTabSz="914400"/>
            <a:r>
              <a:rPr lang="en-US" dirty="0" smtClean="0">
                <a:solidFill>
                  <a:prstClr val="white"/>
                </a:solidFill>
                <a:latin typeface="Calibri"/>
              </a:rPr>
              <a:t>Robot Hand </a:t>
            </a:r>
            <a:r>
              <a:rPr lang="en-US" dirty="0">
                <a:solidFill>
                  <a:prstClr val="white"/>
                </a:solidFill>
                <a:latin typeface="Calibri"/>
              </a:rPr>
              <a:t>C</a:t>
            </a:r>
            <a:r>
              <a:rPr lang="en-US" dirty="0" smtClean="0">
                <a:solidFill>
                  <a:prstClr val="white"/>
                </a:solidFill>
                <a:latin typeface="Calibri"/>
              </a:rPr>
              <a:t>ontrol </a:t>
            </a:r>
            <a:r>
              <a:rPr lang="en-US" dirty="0">
                <a:solidFill>
                  <a:prstClr val="white"/>
                </a:solidFill>
                <a:latin typeface="Calibri"/>
              </a:rPr>
              <a:t>P</a:t>
            </a:r>
            <a:r>
              <a:rPr lang="en-US" dirty="0" smtClean="0">
                <a:solidFill>
                  <a:prstClr val="white"/>
                </a:solidFill>
                <a:latin typeface="Calibri"/>
              </a:rPr>
              <a:t>anel</a:t>
            </a:r>
            <a:endParaRPr lang="en-US" dirty="0">
              <a:solidFill>
                <a:prstClr val="white"/>
              </a:solidFill>
              <a:latin typeface="Calibri"/>
            </a:endParaRPr>
          </a:p>
        </p:txBody>
      </p:sp>
      <p:cxnSp>
        <p:nvCxnSpPr>
          <p:cNvPr id="8" name="Straight Arrow Connector 7"/>
          <p:cNvCxnSpPr>
            <a:stCxn id="7" idx="0"/>
          </p:cNvCxnSpPr>
          <p:nvPr/>
        </p:nvCxnSpPr>
        <p:spPr>
          <a:xfrm flipV="1">
            <a:off x="4279767" y="5536171"/>
            <a:ext cx="148627" cy="675498"/>
          </a:xfrm>
          <a:prstGeom prst="straightConnector1">
            <a:avLst/>
          </a:prstGeom>
          <a:ln>
            <a:tailEnd type="arrow"/>
          </a:ln>
          <a:effectLst>
            <a:glow rad="635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1457400" y="1886566"/>
            <a:ext cx="1826038"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defTabSz="914400"/>
            <a:r>
              <a:rPr lang="en-US" dirty="0" smtClean="0">
                <a:solidFill>
                  <a:prstClr val="white"/>
                </a:solidFill>
                <a:latin typeface="Calibri"/>
              </a:rPr>
              <a:t>Robot Cell with </a:t>
            </a:r>
            <a:r>
              <a:rPr lang="en-US" dirty="0">
                <a:solidFill>
                  <a:prstClr val="white"/>
                </a:solidFill>
                <a:latin typeface="Calibri"/>
              </a:rPr>
              <a:t>A</a:t>
            </a:r>
            <a:r>
              <a:rPr lang="en-US" dirty="0" smtClean="0">
                <a:solidFill>
                  <a:prstClr val="white"/>
                </a:solidFill>
                <a:latin typeface="Calibri"/>
              </a:rPr>
              <a:t>ccess Door and Safety Lock</a:t>
            </a:r>
            <a:endParaRPr lang="en-US" dirty="0">
              <a:solidFill>
                <a:prstClr val="white"/>
              </a:solidFill>
              <a:latin typeface="Calibri"/>
            </a:endParaRPr>
          </a:p>
        </p:txBody>
      </p:sp>
      <p:cxnSp>
        <p:nvCxnSpPr>
          <p:cNvPr id="10" name="Straight Arrow Connector 9"/>
          <p:cNvCxnSpPr>
            <a:stCxn id="9" idx="1"/>
          </p:cNvCxnSpPr>
          <p:nvPr/>
        </p:nvCxnSpPr>
        <p:spPr>
          <a:xfrm flipH="1">
            <a:off x="834300" y="2348231"/>
            <a:ext cx="623100" cy="730856"/>
          </a:xfrm>
          <a:prstGeom prst="straightConnector1">
            <a:avLst/>
          </a:prstGeom>
          <a:ln>
            <a:tailEnd type="arrow"/>
          </a:ln>
          <a:effectLst>
            <a:glow rad="635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a:stCxn id="15" idx="0"/>
          </p:cNvCxnSpPr>
          <p:nvPr/>
        </p:nvCxnSpPr>
        <p:spPr>
          <a:xfrm flipH="1" flipV="1">
            <a:off x="6874001" y="5914450"/>
            <a:ext cx="454526" cy="467410"/>
          </a:xfrm>
          <a:prstGeom prst="straightConnector1">
            <a:avLst/>
          </a:prstGeom>
          <a:ln>
            <a:tailEnd type="arrow"/>
          </a:ln>
          <a:effectLst>
            <a:glow rad="635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a:stCxn id="14" idx="0"/>
          </p:cNvCxnSpPr>
          <p:nvPr/>
        </p:nvCxnSpPr>
        <p:spPr>
          <a:xfrm flipH="1" flipV="1">
            <a:off x="7549580" y="4860672"/>
            <a:ext cx="849426" cy="408807"/>
          </a:xfrm>
          <a:prstGeom prst="straightConnector1">
            <a:avLst/>
          </a:prstGeom>
          <a:ln>
            <a:solidFill>
              <a:schemeClr val="accent2"/>
            </a:solidFill>
            <a:tailEnd type="arrow"/>
          </a:ln>
          <a:effectLst>
            <a:glow rad="635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a:stCxn id="14" idx="1"/>
          </p:cNvCxnSpPr>
          <p:nvPr/>
        </p:nvCxnSpPr>
        <p:spPr>
          <a:xfrm flipH="1" flipV="1">
            <a:off x="6094096" y="4995772"/>
            <a:ext cx="1671434" cy="735372"/>
          </a:xfrm>
          <a:prstGeom prst="straightConnector1">
            <a:avLst/>
          </a:prstGeom>
          <a:ln>
            <a:solidFill>
              <a:schemeClr val="accent2"/>
            </a:solidFill>
            <a:tailEnd type="arrow"/>
          </a:ln>
          <a:effectLst>
            <a:glow rad="635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7765530" y="5269479"/>
            <a:ext cx="1266952"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defTabSz="914400"/>
            <a:r>
              <a:rPr lang="en-US" dirty="0" smtClean="0">
                <a:solidFill>
                  <a:prstClr val="white"/>
                </a:solidFill>
                <a:latin typeface="Calibri"/>
              </a:rPr>
              <a:t>2 Cameras,</a:t>
            </a:r>
          </a:p>
          <a:p>
            <a:pPr algn="ctr" defTabSz="914400"/>
            <a:r>
              <a:rPr lang="en-US" dirty="0">
                <a:solidFill>
                  <a:prstClr val="white"/>
                </a:solidFill>
                <a:latin typeface="Calibri"/>
              </a:rPr>
              <a:t>L</a:t>
            </a:r>
            <a:r>
              <a:rPr lang="en-US" dirty="0" smtClean="0">
                <a:solidFill>
                  <a:prstClr val="white"/>
                </a:solidFill>
                <a:latin typeface="Calibri"/>
              </a:rPr>
              <a:t>enses and Ring-Lights</a:t>
            </a:r>
            <a:endParaRPr lang="en-US" dirty="0">
              <a:solidFill>
                <a:prstClr val="white"/>
              </a:solidFill>
              <a:latin typeface="Calibri"/>
            </a:endParaRPr>
          </a:p>
        </p:txBody>
      </p:sp>
      <p:sp>
        <p:nvSpPr>
          <p:cNvPr id="15" name="TextBox 14"/>
          <p:cNvSpPr txBox="1"/>
          <p:nvPr/>
        </p:nvSpPr>
        <p:spPr>
          <a:xfrm>
            <a:off x="6377843" y="6381860"/>
            <a:ext cx="190136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defTabSz="914400"/>
            <a:r>
              <a:rPr lang="en-US" dirty="0" smtClean="0">
                <a:solidFill>
                  <a:prstClr val="white"/>
                </a:solidFill>
                <a:latin typeface="Calibri"/>
              </a:rPr>
              <a:t>Cryostat </a:t>
            </a:r>
            <a:r>
              <a:rPr lang="en-US" dirty="0">
                <a:solidFill>
                  <a:prstClr val="white"/>
                </a:solidFill>
                <a:latin typeface="Calibri"/>
              </a:rPr>
              <a:t>M</a:t>
            </a:r>
            <a:r>
              <a:rPr lang="en-US" dirty="0" smtClean="0">
                <a:solidFill>
                  <a:prstClr val="white"/>
                </a:solidFill>
                <a:latin typeface="Calibri"/>
              </a:rPr>
              <a:t>odel</a:t>
            </a:r>
            <a:endParaRPr lang="en-US" dirty="0">
              <a:solidFill>
                <a:prstClr val="white"/>
              </a:solidFill>
              <a:latin typeface="Calibri"/>
            </a:endParaRPr>
          </a:p>
        </p:txBody>
      </p:sp>
      <p:sp>
        <p:nvSpPr>
          <p:cNvPr id="16" name="TextBox 15"/>
          <p:cNvSpPr txBox="1"/>
          <p:nvPr/>
        </p:nvSpPr>
        <p:spPr>
          <a:xfrm>
            <a:off x="3843729" y="2787435"/>
            <a:ext cx="1733147"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defTabSz="914400"/>
            <a:r>
              <a:rPr lang="en-US" dirty="0" smtClean="0">
                <a:solidFill>
                  <a:prstClr val="white"/>
                </a:solidFill>
                <a:latin typeface="Calibri"/>
              </a:rPr>
              <a:t>3D-printed Gripper </a:t>
            </a:r>
            <a:r>
              <a:rPr lang="en-US" dirty="0">
                <a:solidFill>
                  <a:prstClr val="white"/>
                </a:solidFill>
                <a:latin typeface="Calibri"/>
              </a:rPr>
              <a:t>F</a:t>
            </a:r>
            <a:r>
              <a:rPr lang="en-US" dirty="0" smtClean="0">
                <a:solidFill>
                  <a:prstClr val="white"/>
                </a:solidFill>
                <a:latin typeface="Calibri"/>
              </a:rPr>
              <a:t>ingers</a:t>
            </a:r>
          </a:p>
        </p:txBody>
      </p:sp>
      <p:cxnSp>
        <p:nvCxnSpPr>
          <p:cNvPr id="17" name="Straight Arrow Connector 16"/>
          <p:cNvCxnSpPr>
            <a:stCxn id="16" idx="3"/>
          </p:cNvCxnSpPr>
          <p:nvPr/>
        </p:nvCxnSpPr>
        <p:spPr>
          <a:xfrm>
            <a:off x="5576876" y="3110601"/>
            <a:ext cx="800967" cy="804373"/>
          </a:xfrm>
          <a:prstGeom prst="straightConnector1">
            <a:avLst/>
          </a:prstGeom>
          <a:ln>
            <a:tailEnd type="arrow"/>
          </a:ln>
          <a:effectLst>
            <a:glow rad="635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sp>
        <p:nvSpPr>
          <p:cNvPr id="18" name="TextBox 17"/>
          <p:cNvSpPr txBox="1"/>
          <p:nvPr/>
        </p:nvSpPr>
        <p:spPr>
          <a:xfrm>
            <a:off x="1206661" y="6211669"/>
            <a:ext cx="1976695"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defTabSz="914400"/>
            <a:r>
              <a:rPr lang="en-US" dirty="0">
                <a:solidFill>
                  <a:prstClr val="white"/>
                </a:solidFill>
                <a:latin typeface="Calibri"/>
              </a:rPr>
              <a:t>S</a:t>
            </a:r>
            <a:r>
              <a:rPr lang="en-US" dirty="0" smtClean="0">
                <a:solidFill>
                  <a:prstClr val="white"/>
                </a:solidFill>
                <a:latin typeface="Calibri"/>
              </a:rPr>
              <a:t>ample Magazine</a:t>
            </a:r>
            <a:endParaRPr lang="en-US" dirty="0">
              <a:solidFill>
                <a:prstClr val="white"/>
              </a:solidFill>
              <a:latin typeface="Calibri"/>
            </a:endParaRPr>
          </a:p>
        </p:txBody>
      </p:sp>
      <p:cxnSp>
        <p:nvCxnSpPr>
          <p:cNvPr id="19" name="Straight Arrow Connector 18"/>
          <p:cNvCxnSpPr>
            <a:stCxn id="18" idx="0"/>
          </p:cNvCxnSpPr>
          <p:nvPr/>
        </p:nvCxnSpPr>
        <p:spPr>
          <a:xfrm flipV="1">
            <a:off x="2195009" y="5782859"/>
            <a:ext cx="467136" cy="428810"/>
          </a:xfrm>
          <a:prstGeom prst="straightConnector1">
            <a:avLst/>
          </a:prstGeom>
          <a:ln>
            <a:tailEnd type="arrow"/>
          </a:ln>
          <a:effectLst>
            <a:glow rad="635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sp>
        <p:nvSpPr>
          <p:cNvPr id="20" name="TextBox 19"/>
          <p:cNvSpPr txBox="1"/>
          <p:nvPr/>
        </p:nvSpPr>
        <p:spPr>
          <a:xfrm>
            <a:off x="3843729" y="3726908"/>
            <a:ext cx="1733147"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defTabSz="914400"/>
            <a:r>
              <a:rPr lang="en-US" dirty="0" smtClean="0">
                <a:solidFill>
                  <a:prstClr val="white"/>
                </a:solidFill>
                <a:latin typeface="Calibri"/>
              </a:rPr>
              <a:t>Image Background</a:t>
            </a:r>
          </a:p>
        </p:txBody>
      </p:sp>
      <p:cxnSp>
        <p:nvCxnSpPr>
          <p:cNvPr id="21" name="Straight Arrow Connector 20"/>
          <p:cNvCxnSpPr>
            <a:stCxn id="20" idx="3"/>
          </p:cNvCxnSpPr>
          <p:nvPr/>
        </p:nvCxnSpPr>
        <p:spPr>
          <a:xfrm>
            <a:off x="5576876" y="4050074"/>
            <a:ext cx="445892" cy="162119"/>
          </a:xfrm>
          <a:prstGeom prst="straightConnector1">
            <a:avLst/>
          </a:prstGeom>
          <a:ln>
            <a:tailEnd type="arrow"/>
          </a:ln>
          <a:effectLst>
            <a:glow rad="635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641995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04864" y="153507"/>
            <a:ext cx="7139136" cy="1143000"/>
          </a:xfrm>
        </p:spPr>
        <p:txBody>
          <a:bodyPr/>
          <a:lstStyle/>
          <a:p>
            <a:r>
              <a:rPr lang="en-US" dirty="0" smtClean="0"/>
              <a:t>SEE Mechatronics and </a:t>
            </a:r>
            <a:br>
              <a:rPr lang="en-US" dirty="0" smtClean="0"/>
            </a:br>
            <a:r>
              <a:rPr lang="en-US" dirty="0" smtClean="0"/>
              <a:t>Software Integration </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55</a:t>
            </a:fld>
            <a:endParaRPr lang="sv-SE" dirty="0">
              <a:solidFill>
                <a:prstClr val="black">
                  <a:tint val="75000"/>
                </a:prstClr>
              </a:solidFill>
              <a:latin typeface="Calibri"/>
            </a:endParaRPr>
          </a:p>
        </p:txBody>
      </p:sp>
      <p:graphicFrame>
        <p:nvGraphicFramePr>
          <p:cNvPr id="7" name="Content Placeholder 4"/>
          <p:cNvGraphicFramePr>
            <a:graphicFrameLocks/>
          </p:cNvGraphicFramePr>
          <p:nvPr>
            <p:extLst>
              <p:ext uri="{D42A27DB-BD31-4B8C-83A1-F6EECF244321}">
                <p14:modId xmlns:p14="http://schemas.microsoft.com/office/powerpoint/2010/main" val="418778964"/>
              </p:ext>
            </p:extLst>
          </p:nvPr>
        </p:nvGraphicFramePr>
        <p:xfrm>
          <a:off x="537273" y="1883196"/>
          <a:ext cx="8149527" cy="1152493"/>
        </p:xfrm>
        <a:graphic>
          <a:graphicData uri="http://schemas.openxmlformats.org/drawingml/2006/table">
            <a:tbl>
              <a:tblPr firstRow="1" bandRow="1">
                <a:tableStyleId>{5C22544A-7EE6-4342-B048-85BDC9FD1C3A}</a:tableStyleId>
              </a:tblPr>
              <a:tblGrid>
                <a:gridCol w="3708777"/>
                <a:gridCol w="246410"/>
                <a:gridCol w="777138"/>
                <a:gridCol w="707637"/>
                <a:gridCol w="1699593"/>
                <a:gridCol w="1009972"/>
              </a:tblGrid>
              <a:tr h="545875">
                <a:tc>
                  <a:txBody>
                    <a:bodyPr/>
                    <a:lstStyle/>
                    <a:p>
                      <a:pPr algn="l" fontAlgn="b">
                        <a:lnSpc>
                          <a:spcPct val="80000"/>
                        </a:lnSpc>
                      </a:pPr>
                      <a:r>
                        <a:rPr lang="sk-SK" sz="1800" b="0" i="0" u="none" strike="noStrike" dirty="0" smtClean="0">
                          <a:solidFill>
                            <a:srgbClr val="000000"/>
                          </a:solidFill>
                          <a:effectLst/>
                          <a:latin typeface="Calibri"/>
                        </a:rPr>
                        <a:t> </a:t>
                      </a:r>
                      <a:endParaRPr lang="sk-SK" sz="1800" b="0" i="0" u="none" strike="noStrike" dirty="0">
                        <a:solidFill>
                          <a:srgbClr val="000000"/>
                        </a:solidFill>
                        <a:effectLst/>
                        <a:latin typeface="Calibri"/>
                      </a:endParaRPr>
                    </a:p>
                  </a:txBody>
                  <a:tcPr marL="12700" marR="12700" marT="12700" marB="0" anchor="ctr"/>
                </a:tc>
                <a:tc>
                  <a:txBody>
                    <a:bodyPr/>
                    <a:lstStyle/>
                    <a:p>
                      <a:pPr>
                        <a:lnSpc>
                          <a:spcPct val="80000"/>
                        </a:lnSpc>
                      </a:pPr>
                      <a:r>
                        <a:rPr lang="en-US" sz="1800" dirty="0" smtClean="0">
                          <a:latin typeface="Calibri"/>
                          <a:cs typeface="Calibri"/>
                        </a:rPr>
                        <a:t>#</a:t>
                      </a:r>
                      <a:endParaRPr lang="en-US" sz="1800" dirty="0">
                        <a:latin typeface="Calibri"/>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Ready</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Start</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800" baseline="0" dirty="0" smtClean="0">
                          <a:latin typeface="+mn-lt"/>
                          <a:cs typeface="Calibri"/>
                        </a:rPr>
                        <a:t>In-kind partner</a:t>
                      </a:r>
                      <a:endParaRPr lang="en-US" sz="1800" dirty="0" smtClean="0">
                        <a:solidFill>
                          <a:srgbClr val="FFFF00"/>
                        </a:solidFill>
                        <a:latin typeface="+mn-lt"/>
                        <a:cs typeface="Calibri"/>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rgbClr val="FFFF00"/>
                        </a:solidFill>
                        <a:latin typeface="+mn-lt"/>
                        <a:cs typeface="Calibri"/>
                      </a:endParaRPr>
                    </a:p>
                  </a:txBody>
                  <a:tcPr anchor="ctr"/>
                </a:tc>
              </a:tr>
              <a:tr h="303309">
                <a:tc>
                  <a:txBody>
                    <a:bodyPr/>
                    <a:lstStyle/>
                    <a:p>
                      <a:pPr algn="l" fontAlgn="b">
                        <a:lnSpc>
                          <a:spcPct val="60000"/>
                        </a:lnSpc>
                      </a:pPr>
                      <a:r>
                        <a:rPr lang="en-US" sz="1800" b="0" i="0" u="none" strike="noStrike" dirty="0" smtClean="0">
                          <a:solidFill>
                            <a:srgbClr val="000000"/>
                          </a:solidFill>
                          <a:effectLst/>
                          <a:latin typeface="+mn-lt"/>
                        </a:rPr>
                        <a:t>MESI Integration Support</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1" i="0" u="none" strike="noStrike" dirty="0" smtClean="0">
                          <a:solidFill>
                            <a:srgbClr val="000000"/>
                          </a:solidFill>
                          <a:effectLst/>
                          <a:latin typeface="+mn-lt"/>
                        </a:rPr>
                        <a:t>1</a:t>
                      </a:r>
                      <a:endParaRPr lang="en-US" sz="1800" b="1"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21 Q1</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18 Q1</a:t>
                      </a:r>
                      <a:endParaRPr lang="en-US" sz="1800" b="0" i="0"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0" u="none" strike="noStrike" dirty="0" smtClean="0">
                          <a:solidFill>
                            <a:srgbClr val="000000"/>
                          </a:solidFill>
                          <a:effectLst/>
                          <a:latin typeface="+mn-lt"/>
                        </a:rPr>
                        <a:t>discussed (CH)</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0" i="0" u="none" strike="noStrike" dirty="0" smtClean="0">
                          <a:solidFill>
                            <a:schemeClr val="bg1"/>
                          </a:solidFill>
                          <a:effectLst/>
                          <a:latin typeface="+mn-lt"/>
                        </a:rPr>
                        <a:t>2 x 2</a:t>
                      </a:r>
                      <a:endParaRPr lang="en-US" sz="1800" b="0" i="0" u="none" strike="noStrike" dirty="0">
                        <a:solidFill>
                          <a:schemeClr val="bg1"/>
                        </a:solidFill>
                        <a:effectLst/>
                        <a:latin typeface="+mn-lt"/>
                      </a:endParaRPr>
                    </a:p>
                  </a:txBody>
                  <a:tcPr marL="12700" marR="12700" marT="12700" marB="0" anchor="ctr">
                    <a:solidFill>
                      <a:srgbClr val="FF0000"/>
                    </a:solidFill>
                  </a:tcPr>
                </a:tc>
              </a:tr>
              <a:tr h="303309">
                <a:tc>
                  <a:txBody>
                    <a:bodyPr/>
                    <a:lstStyle/>
                    <a:p>
                      <a:pPr algn="l" fontAlgn="b">
                        <a:lnSpc>
                          <a:spcPct val="60000"/>
                        </a:lnSpc>
                      </a:pPr>
                      <a:r>
                        <a:rPr lang="en-US" sz="1800" b="0" i="1" u="none" strike="noStrike" dirty="0" smtClean="0">
                          <a:solidFill>
                            <a:srgbClr val="000000"/>
                          </a:solidFill>
                          <a:effectLst/>
                          <a:latin typeface="+mn-lt"/>
                        </a:rPr>
                        <a:t>MESI</a:t>
                      </a:r>
                      <a:r>
                        <a:rPr lang="en-US" sz="1800" b="0" i="1" u="none" strike="noStrike" baseline="0" dirty="0" smtClean="0">
                          <a:solidFill>
                            <a:srgbClr val="000000"/>
                          </a:solidFill>
                          <a:effectLst/>
                          <a:latin typeface="+mn-lt"/>
                        </a:rPr>
                        <a:t> workshop</a:t>
                      </a:r>
                      <a:endParaRPr lang="en-US" sz="1800" b="0" i="1" u="none" strike="noStrike" dirty="0">
                        <a:solidFill>
                          <a:srgbClr val="000000"/>
                        </a:solidFill>
                        <a:effectLst/>
                        <a:latin typeface="+mn-lt"/>
                      </a:endParaRPr>
                    </a:p>
                  </a:txBody>
                  <a:tcPr marL="12700" marR="12700" marT="12700" marB="0" anchor="ctr"/>
                </a:tc>
                <a:tc>
                  <a:txBody>
                    <a:bodyPr/>
                    <a:lstStyle/>
                    <a:p>
                      <a:pPr algn="r" fontAlgn="b">
                        <a:lnSpc>
                          <a:spcPct val="60000"/>
                        </a:lnSpc>
                      </a:pPr>
                      <a:r>
                        <a:rPr lang="en-US" sz="1800" b="1" i="1" u="none" strike="noStrike" dirty="0" smtClean="0">
                          <a:solidFill>
                            <a:srgbClr val="000000"/>
                          </a:solidFill>
                          <a:effectLst/>
                          <a:latin typeface="+mn-lt"/>
                        </a:rPr>
                        <a:t>IN</a:t>
                      </a:r>
                      <a:endParaRPr lang="en-US" sz="1800" b="1" i="1"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1" u="none" strike="noStrike" dirty="0" smtClean="0">
                          <a:solidFill>
                            <a:srgbClr val="000000"/>
                          </a:solidFill>
                          <a:effectLst/>
                          <a:latin typeface="+mn-lt"/>
                        </a:rPr>
                        <a:t>20 Q1</a:t>
                      </a:r>
                      <a:endParaRPr lang="en-US" sz="1800" b="0" i="1"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1" u="none" strike="noStrike" dirty="0" smtClean="0">
                          <a:solidFill>
                            <a:srgbClr val="000000"/>
                          </a:solidFill>
                          <a:effectLst/>
                          <a:latin typeface="+mn-lt"/>
                        </a:rPr>
                        <a:t>19 Q1</a:t>
                      </a:r>
                      <a:endParaRPr lang="en-US" sz="1800" b="0" i="1" u="none" strike="noStrike" dirty="0">
                        <a:solidFill>
                          <a:srgbClr val="000000"/>
                        </a:solidFill>
                        <a:effectLst/>
                        <a:latin typeface="+mn-lt"/>
                      </a:endParaRPr>
                    </a:p>
                  </a:txBody>
                  <a:tcPr marL="12700" marR="12700" marT="12700" marB="0" anchor="ctr"/>
                </a:tc>
                <a:tc>
                  <a:txBody>
                    <a:bodyPr/>
                    <a:lstStyle/>
                    <a:p>
                      <a:pPr algn="l" fontAlgn="b">
                        <a:lnSpc>
                          <a:spcPct val="80000"/>
                        </a:lnSpc>
                      </a:pPr>
                      <a:r>
                        <a:rPr lang="en-US" sz="1800" b="0" i="1" u="none" strike="noStrike" dirty="0" smtClean="0">
                          <a:solidFill>
                            <a:srgbClr val="000000"/>
                          </a:solidFill>
                          <a:effectLst/>
                          <a:latin typeface="+mn-lt"/>
                        </a:rPr>
                        <a:t>Not-identified</a:t>
                      </a:r>
                      <a:endParaRPr lang="en-US" sz="1800" b="0" i="1"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800" b="0" i="1" u="none" strike="noStrike" dirty="0" smtClean="0">
                          <a:solidFill>
                            <a:schemeClr val="bg1"/>
                          </a:solidFill>
                          <a:effectLst/>
                          <a:latin typeface="+mn-lt"/>
                        </a:rPr>
                        <a:t>1 x 3</a:t>
                      </a:r>
                      <a:endParaRPr lang="en-US" sz="1800" b="0" i="1" u="none" strike="noStrike" dirty="0">
                        <a:solidFill>
                          <a:schemeClr val="bg1"/>
                        </a:solidFill>
                        <a:effectLst/>
                        <a:latin typeface="+mn-lt"/>
                      </a:endParaRPr>
                    </a:p>
                  </a:txBody>
                  <a:tcPr marL="12700" marR="12700" marT="12700" marB="0" anchor="ctr">
                    <a:solidFill>
                      <a:srgbClr val="FF6600"/>
                    </a:solidFill>
                  </a:tcPr>
                </a:tc>
              </a:tr>
            </a:tbl>
          </a:graphicData>
        </a:graphic>
      </p:graphicFrame>
      <p:pic>
        <p:nvPicPr>
          <p:cNvPr id="6" name="Content Placeholder 32"/>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0" y="0"/>
            <a:ext cx="1925720" cy="1444290"/>
          </a:xfrm>
        </p:spPr>
      </p:pic>
    </p:spTree>
    <p:extLst>
      <p:ext uri="{BB962C8B-B14F-4D97-AF65-F5344CB8AC3E}">
        <p14:creationId xmlns:p14="http://schemas.microsoft.com/office/powerpoint/2010/main" val="23549436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0" y="10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1" name="Line 3"/>
          <p:cNvSpPr>
            <a:spLocks noChangeShapeType="1"/>
          </p:cNvSpPr>
          <p:nvPr/>
        </p:nvSpPr>
        <p:spPr bwMode="auto">
          <a:xfrm>
            <a:off x="-325436"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859466" y="-16280"/>
            <a:ext cx="6592580" cy="1441450"/>
          </a:xfrm>
          <a:ln/>
        </p:spPr>
        <p:txBody>
          <a:bodyPr/>
          <a:lstStyle/>
          <a:p>
            <a:r>
              <a:rPr lang="en-US" sz="3000" dirty="0" smtClean="0"/>
              <a:t>Towards an integrated ESS: </a:t>
            </a:r>
            <a:br>
              <a:rPr lang="en-US" sz="3000" dirty="0" smtClean="0"/>
            </a:br>
            <a:r>
              <a:rPr lang="en-US" sz="3000" dirty="0" smtClean="0"/>
              <a:t>	Sample Environment Supplies</a:t>
            </a:r>
            <a:endParaRPr lang="en-US" sz="3000" dirty="0"/>
          </a:p>
        </p:txBody>
      </p:sp>
      <p:sp>
        <p:nvSpPr>
          <p:cNvPr id="68" name="TextBox 67"/>
          <p:cNvSpPr txBox="1"/>
          <p:nvPr/>
        </p:nvSpPr>
        <p:spPr>
          <a:xfrm>
            <a:off x="410534" y="1433613"/>
            <a:ext cx="4810943" cy="5447646"/>
          </a:xfrm>
          <a:prstGeom prst="rect">
            <a:avLst/>
          </a:prstGeom>
          <a:noFill/>
        </p:spPr>
        <p:txBody>
          <a:bodyPr wrap="square" rtlCol="0">
            <a:spAutoFit/>
          </a:bodyPr>
          <a:lstStyle/>
          <a:p>
            <a:pPr defTabSz="914400"/>
            <a:r>
              <a:rPr lang="en-GB" b="1" dirty="0" smtClean="0">
                <a:solidFill>
                  <a:prstClr val="black"/>
                </a:solidFill>
                <a:latin typeface="Calibri"/>
                <a:ea typeface="ヒラギノ角ゴ ProN W3"/>
                <a:cs typeface="Calibri"/>
              </a:rPr>
              <a:t>Cooling water:</a:t>
            </a:r>
            <a:endParaRPr lang="en-GB" dirty="0" smtClean="0">
              <a:solidFill>
                <a:srgbClr val="000000"/>
              </a:solidFill>
              <a:latin typeface="Calibri"/>
              <a:ea typeface="ヒラギノ角ゴ ProN W3"/>
              <a:cs typeface="Calibri"/>
            </a:endParaRPr>
          </a:p>
          <a:p>
            <a:pPr marL="285750" indent="-285750" defTabSz="914400">
              <a:buFont typeface="Arial"/>
              <a:buChar char="•"/>
            </a:pPr>
            <a:r>
              <a:rPr lang="en-GB" dirty="0" smtClean="0">
                <a:solidFill>
                  <a:srgbClr val="000000"/>
                </a:solidFill>
                <a:latin typeface="Calibri"/>
                <a:ea typeface="ヒラギノ角ゴ ProN W3"/>
                <a:cs typeface="Calibri"/>
              </a:rPr>
              <a:t>Prototype </a:t>
            </a:r>
            <a:r>
              <a:rPr lang="en-GB" dirty="0" err="1" smtClean="0">
                <a:solidFill>
                  <a:srgbClr val="000000"/>
                </a:solidFill>
                <a:latin typeface="Calibri"/>
                <a:ea typeface="ヒラギノ角ゴ ProN W3"/>
                <a:cs typeface="Calibri"/>
              </a:rPr>
              <a:t>incl</a:t>
            </a:r>
            <a:r>
              <a:rPr lang="en-GB" dirty="0" smtClean="0">
                <a:solidFill>
                  <a:srgbClr val="000000"/>
                </a:solidFill>
                <a:latin typeface="Calibri"/>
                <a:ea typeface="ヒラギノ角ゴ ProN W3"/>
                <a:cs typeface="Calibri"/>
              </a:rPr>
              <a:t> I/O flow meter, T-sensor, p-sensor, outlets, de-airing, filter, shut-off</a:t>
            </a:r>
            <a:endParaRPr lang="en-GB" dirty="0">
              <a:solidFill>
                <a:srgbClr val="000000"/>
              </a:solidFill>
              <a:latin typeface="Calibri"/>
              <a:ea typeface="ヒラギノ角ゴ ProN W3"/>
              <a:cs typeface="Calibri"/>
            </a:endParaRPr>
          </a:p>
          <a:p>
            <a:pPr marL="285750" indent="-285750" defTabSz="914400">
              <a:buFont typeface="Arial"/>
              <a:buChar char="•"/>
            </a:pPr>
            <a:endParaRPr lang="en-GB" dirty="0" smtClean="0">
              <a:solidFill>
                <a:srgbClr val="000000"/>
              </a:solidFill>
              <a:latin typeface="Calibri"/>
              <a:ea typeface="ヒラギノ角ゴ ProN W3"/>
              <a:cs typeface="Calibri"/>
            </a:endParaRPr>
          </a:p>
          <a:p>
            <a:pPr defTabSz="914400"/>
            <a:r>
              <a:rPr lang="en-GB" b="1" dirty="0" smtClean="0">
                <a:solidFill>
                  <a:prstClr val="black"/>
                </a:solidFill>
                <a:latin typeface="Calibri"/>
                <a:ea typeface="ヒラギノ角ゴ ProN W3"/>
                <a:cs typeface="Calibri"/>
              </a:rPr>
              <a:t>Power:</a:t>
            </a:r>
            <a:endParaRPr lang="en-GB" dirty="0">
              <a:solidFill>
                <a:srgbClr val="000000"/>
              </a:solidFill>
              <a:latin typeface="Calibri"/>
              <a:ea typeface="ヒラギノ角ゴ ProN W3"/>
              <a:cs typeface="Calibri"/>
            </a:endParaRPr>
          </a:p>
          <a:p>
            <a:pPr marL="285750" indent="-285750" defTabSz="914400">
              <a:buFont typeface="Arial"/>
              <a:buChar char="•"/>
            </a:pPr>
            <a:r>
              <a:rPr lang="en-GB" sz="1600" dirty="0" smtClean="0">
                <a:solidFill>
                  <a:srgbClr val="000000"/>
                </a:solidFill>
                <a:latin typeface="Calibri"/>
                <a:ea typeface="ヒラギノ角ゴ ProN W3"/>
                <a:cs typeface="Calibri"/>
              </a:rPr>
              <a:t>Prototype </a:t>
            </a:r>
            <a:r>
              <a:rPr lang="en-GB" sz="1600" dirty="0" err="1" smtClean="0">
                <a:solidFill>
                  <a:srgbClr val="000000"/>
                </a:solidFill>
                <a:latin typeface="Calibri"/>
                <a:ea typeface="ヒラギノ角ゴ ProN W3"/>
                <a:cs typeface="Calibri"/>
              </a:rPr>
              <a:t>panle</a:t>
            </a:r>
            <a:r>
              <a:rPr lang="en-GB" sz="1600" dirty="0" smtClean="0">
                <a:solidFill>
                  <a:srgbClr val="000000"/>
                </a:solidFill>
                <a:latin typeface="Calibri"/>
                <a:ea typeface="ヒラギノ角ゴ ProN W3"/>
                <a:cs typeface="Calibri"/>
              </a:rPr>
              <a:t> and power monitoring currently tested. </a:t>
            </a:r>
          </a:p>
          <a:p>
            <a:pPr marL="285750" indent="-285750" defTabSz="914400">
              <a:buFont typeface="Arial"/>
              <a:buChar char="•"/>
            </a:pPr>
            <a:endParaRPr lang="en-GB" dirty="0">
              <a:solidFill>
                <a:srgbClr val="000000"/>
              </a:solidFill>
              <a:latin typeface="Calibri"/>
              <a:ea typeface="ヒラギノ角ゴ ProN W3"/>
              <a:cs typeface="Calibri"/>
            </a:endParaRPr>
          </a:p>
          <a:p>
            <a:pPr defTabSz="914400"/>
            <a:r>
              <a:rPr lang="en-GB" b="1" dirty="0" smtClean="0">
                <a:solidFill>
                  <a:prstClr val="black"/>
                </a:solidFill>
                <a:latin typeface="Calibri"/>
                <a:ea typeface="ヒラギノ角ゴ ProN W3"/>
                <a:cs typeface="Calibri"/>
              </a:rPr>
              <a:t>Gases:</a:t>
            </a:r>
            <a:endParaRPr lang="en-GB" dirty="0">
              <a:solidFill>
                <a:srgbClr val="000000"/>
              </a:solidFill>
              <a:latin typeface="Calibri"/>
              <a:ea typeface="ヒラギノ角ゴ ProN W3"/>
              <a:cs typeface="Calibri"/>
            </a:endParaRPr>
          </a:p>
          <a:p>
            <a:pPr marL="285750" indent="-285750" defTabSz="914400">
              <a:buFont typeface="Arial"/>
              <a:buChar char="•"/>
            </a:pPr>
            <a:r>
              <a:rPr lang="en-GB" sz="1600" dirty="0" smtClean="0">
                <a:solidFill>
                  <a:srgbClr val="000000"/>
                </a:solidFill>
                <a:latin typeface="Calibri"/>
                <a:ea typeface="ヒラギノ角ゴ ProN W3"/>
                <a:cs typeface="Calibri"/>
              </a:rPr>
              <a:t>3 Gases + compressed air with </a:t>
            </a:r>
            <a:r>
              <a:rPr lang="en-GB" sz="1600" dirty="0" err="1" smtClean="0">
                <a:solidFill>
                  <a:srgbClr val="000000"/>
                </a:solidFill>
                <a:latin typeface="Calibri"/>
                <a:ea typeface="ヒラギノ角ゴ ProN W3"/>
                <a:cs typeface="Calibri"/>
              </a:rPr>
              <a:t>indiv</a:t>
            </a:r>
            <a:r>
              <a:rPr lang="en-GB" sz="1600" dirty="0" smtClean="0">
                <a:solidFill>
                  <a:srgbClr val="000000"/>
                </a:solidFill>
                <a:latin typeface="Calibri"/>
                <a:ea typeface="ヒラギノ角ゴ ProN W3"/>
                <a:cs typeface="Calibri"/>
              </a:rPr>
              <a:t>. Valves / regulators under development. </a:t>
            </a:r>
          </a:p>
          <a:p>
            <a:pPr marL="285750" indent="-285750" defTabSz="914400">
              <a:buFont typeface="Arial"/>
              <a:buChar char="•"/>
            </a:pPr>
            <a:endParaRPr lang="en-GB" dirty="0">
              <a:solidFill>
                <a:srgbClr val="000000"/>
              </a:solidFill>
              <a:latin typeface="Calibri"/>
              <a:ea typeface="ヒラギノ角ゴ ProN W3"/>
              <a:cs typeface="Calibri"/>
            </a:endParaRPr>
          </a:p>
          <a:p>
            <a:pPr defTabSz="914400"/>
            <a:r>
              <a:rPr lang="en-GB" b="1" dirty="0" smtClean="0">
                <a:solidFill>
                  <a:prstClr val="black"/>
                </a:solidFill>
                <a:latin typeface="Calibri"/>
                <a:ea typeface="ヒラギノ角ゴ ProN W3"/>
                <a:cs typeface="Calibri"/>
              </a:rPr>
              <a:t>Helium Management:</a:t>
            </a:r>
            <a:endParaRPr lang="en-GB" dirty="0">
              <a:solidFill>
                <a:srgbClr val="000000"/>
              </a:solidFill>
              <a:latin typeface="Calibri"/>
              <a:ea typeface="ヒラギノ角ゴ ProN W3"/>
              <a:cs typeface="Calibri"/>
            </a:endParaRPr>
          </a:p>
          <a:p>
            <a:pPr marL="285750" indent="-285750" defTabSz="914400">
              <a:buFont typeface="Arial"/>
              <a:buChar char="•"/>
            </a:pPr>
            <a:r>
              <a:rPr lang="en-GB" sz="1600" dirty="0" smtClean="0">
                <a:solidFill>
                  <a:srgbClr val="000000"/>
                </a:solidFill>
                <a:latin typeface="Calibri"/>
                <a:ea typeface="ヒラギノ角ゴ ProN W3"/>
                <a:cs typeface="Calibri"/>
              </a:rPr>
              <a:t>Liquid helium provided in </a:t>
            </a:r>
            <a:r>
              <a:rPr lang="en-GB" sz="1600" dirty="0" err="1" smtClean="0">
                <a:solidFill>
                  <a:srgbClr val="000000"/>
                </a:solidFill>
                <a:latin typeface="Calibri"/>
                <a:ea typeface="ヒラギノ角ゴ ProN W3"/>
                <a:cs typeface="Calibri"/>
              </a:rPr>
              <a:t>dewars</a:t>
            </a:r>
            <a:r>
              <a:rPr lang="en-GB" sz="1600" dirty="0" smtClean="0">
                <a:solidFill>
                  <a:srgbClr val="000000"/>
                </a:solidFill>
                <a:latin typeface="Calibri"/>
                <a:ea typeface="ヒラギノ角ゴ ProN W3"/>
                <a:cs typeface="Calibri"/>
              </a:rPr>
              <a:t> by on-site liquefier</a:t>
            </a:r>
          </a:p>
          <a:p>
            <a:pPr marL="285750" indent="-285750" defTabSz="914400">
              <a:buFont typeface="Arial"/>
              <a:buChar char="•"/>
            </a:pPr>
            <a:r>
              <a:rPr lang="en-GB" sz="1600" dirty="0">
                <a:solidFill>
                  <a:srgbClr val="000000"/>
                </a:solidFill>
                <a:latin typeface="Calibri"/>
                <a:ea typeface="ヒラギノ角ゴ ProN W3"/>
                <a:cs typeface="Calibri"/>
              </a:rPr>
              <a:t>R</a:t>
            </a:r>
            <a:r>
              <a:rPr lang="en-GB" sz="1600" dirty="0" smtClean="0">
                <a:solidFill>
                  <a:srgbClr val="000000"/>
                </a:solidFill>
                <a:latin typeface="Calibri"/>
                <a:ea typeface="ヒラギノ角ゴ ProN W3"/>
                <a:cs typeface="Calibri"/>
              </a:rPr>
              <a:t>ecovery system to liquefier joint MAX IV</a:t>
            </a:r>
            <a:endParaRPr lang="en-GB" sz="1600" dirty="0">
              <a:solidFill>
                <a:srgbClr val="000000"/>
              </a:solidFill>
              <a:latin typeface="Calibri"/>
              <a:ea typeface="ヒラギノ角ゴ ProN W3"/>
              <a:cs typeface="Calibri"/>
            </a:endParaRPr>
          </a:p>
          <a:p>
            <a:pPr defTabSz="914400"/>
            <a:endParaRPr lang="en-GB" b="1" dirty="0" smtClean="0">
              <a:solidFill>
                <a:prstClr val="black"/>
              </a:solidFill>
              <a:latin typeface="Calibri"/>
              <a:ea typeface="ヒラギノ角ゴ ProN W3"/>
              <a:cs typeface="Calibri"/>
            </a:endParaRPr>
          </a:p>
          <a:p>
            <a:pPr defTabSz="914400"/>
            <a:r>
              <a:rPr lang="en-GB" b="1" dirty="0" smtClean="0">
                <a:solidFill>
                  <a:prstClr val="black"/>
                </a:solidFill>
                <a:latin typeface="Calibri"/>
                <a:ea typeface="ヒラギノ角ゴ ProN W3"/>
                <a:cs typeface="Calibri"/>
              </a:rPr>
              <a:t>PLC:</a:t>
            </a:r>
            <a:endParaRPr lang="en-GB" dirty="0">
              <a:solidFill>
                <a:srgbClr val="000000"/>
              </a:solidFill>
              <a:latin typeface="Calibri"/>
              <a:ea typeface="ヒラギノ角ゴ ProN W3"/>
              <a:cs typeface="Calibri"/>
            </a:endParaRPr>
          </a:p>
          <a:p>
            <a:pPr marL="285750" indent="-285750" defTabSz="914400">
              <a:buFont typeface="Arial"/>
              <a:buChar char="•"/>
            </a:pPr>
            <a:r>
              <a:rPr lang="en-GB" sz="1600" dirty="0" smtClean="0">
                <a:solidFill>
                  <a:srgbClr val="000000"/>
                </a:solidFill>
                <a:latin typeface="Calibri"/>
                <a:ea typeface="ヒラギノ角ゴ ProN W3"/>
                <a:cs typeface="Calibri"/>
              </a:rPr>
              <a:t>PLC panel delivered; EPICS integration started</a:t>
            </a:r>
          </a:p>
          <a:p>
            <a:pPr marL="285750" indent="-285750" defTabSz="914400">
              <a:buFont typeface="Arial"/>
              <a:buChar char="•"/>
            </a:pPr>
            <a:r>
              <a:rPr lang="en-GB" sz="1600" dirty="0" smtClean="0">
                <a:solidFill>
                  <a:srgbClr val="000000"/>
                </a:solidFill>
                <a:latin typeface="Calibri"/>
                <a:ea typeface="ヒラギノ角ゴ ProN W3"/>
                <a:cs typeface="Calibri"/>
              </a:rPr>
              <a:t>Meter </a:t>
            </a:r>
            <a:r>
              <a:rPr lang="en-GB" sz="1600" dirty="0">
                <a:solidFill>
                  <a:srgbClr val="000000"/>
                </a:solidFill>
                <a:latin typeface="Calibri"/>
                <a:ea typeface="ヒラギノ角ゴ ProN W3"/>
                <a:cs typeface="Calibri"/>
              </a:rPr>
              <a:t>readings, flow check logic, automatic leak detection and shut </a:t>
            </a:r>
            <a:r>
              <a:rPr lang="en-GB" sz="1600" dirty="0" smtClean="0">
                <a:solidFill>
                  <a:srgbClr val="000000"/>
                </a:solidFill>
                <a:latin typeface="Calibri"/>
                <a:ea typeface="ヒラギノ角ゴ ProN W3"/>
                <a:cs typeface="Calibri"/>
              </a:rPr>
              <a:t>off</a:t>
            </a:r>
            <a:endParaRPr lang="en-GB" sz="1600" dirty="0">
              <a:solidFill>
                <a:prstClr val="black"/>
              </a:solidFill>
              <a:latin typeface="Calibri"/>
              <a:ea typeface="ヒラギノ角ゴ ProN W3"/>
              <a:cs typeface="Calibri"/>
            </a:endParaRPr>
          </a:p>
        </p:txBody>
      </p:sp>
      <p:pic>
        <p:nvPicPr>
          <p:cNvPr id="72" name="Picture 71" descr="IMG_4014.JPG"/>
          <p:cNvPicPr>
            <a:picLocks noChangeAspect="1"/>
          </p:cNvPicPr>
          <p:nvPr/>
        </p:nvPicPr>
        <p:blipFill rotWithShape="1">
          <a:blip r:embed="rId3">
            <a:extLst>
              <a:ext uri="{28A0092B-C50C-407E-A947-70E740481C1C}">
                <a14:useLocalDpi xmlns:a14="http://schemas.microsoft.com/office/drawing/2010/main" val="0"/>
              </a:ext>
            </a:extLst>
          </a:blip>
          <a:srcRect t="5764" r="5533"/>
          <a:stretch/>
        </p:blipFill>
        <p:spPr>
          <a:xfrm>
            <a:off x="5733231" y="1486552"/>
            <a:ext cx="1924714" cy="1440000"/>
          </a:xfrm>
          <a:prstGeom prst="rect">
            <a:avLst/>
          </a:prstGeom>
          <a:solidFill>
            <a:schemeClr val="bg1">
              <a:lumMod val="95000"/>
            </a:schemeClr>
          </a:solidFill>
        </p:spPr>
      </p:pic>
      <p:pic>
        <p:nvPicPr>
          <p:cNvPr id="75" name="Picture 74" descr="IMG_3742.jpg"/>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9364" t="6372" r="18184"/>
          <a:stretch/>
        </p:blipFill>
        <p:spPr>
          <a:xfrm>
            <a:off x="8038853" y="1486553"/>
            <a:ext cx="1080000" cy="2158874"/>
          </a:xfrm>
          <a:prstGeom prst="rect">
            <a:avLst/>
          </a:prstGeom>
          <a:ln>
            <a:solidFill>
              <a:schemeClr val="bg1">
                <a:lumMod val="85000"/>
              </a:schemeClr>
            </a:solidFill>
          </a:ln>
        </p:spPr>
      </p:pic>
      <p:pic>
        <p:nvPicPr>
          <p:cNvPr id="80" name="Picture 79" descr="IMG_364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733231" y="2988724"/>
            <a:ext cx="1920000" cy="1440000"/>
          </a:xfrm>
          <a:prstGeom prst="rect">
            <a:avLst/>
          </a:prstGeom>
          <a:solidFill>
            <a:srgbClr val="F2F2F2"/>
          </a:solidFill>
        </p:spPr>
      </p:pic>
      <p:pic>
        <p:nvPicPr>
          <p:cNvPr id="8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6313" y="3779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pic>
        <p:nvPicPr>
          <p:cNvPr id="11" name="Picture 10" descr="IMG_4115.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3230" y="4527651"/>
            <a:ext cx="1639199" cy="2185598"/>
          </a:xfrm>
          <a:prstGeom prst="rect">
            <a:avLst/>
          </a:prstGeom>
        </p:spPr>
      </p:pic>
      <p:pic>
        <p:nvPicPr>
          <p:cNvPr id="12" name="Picture 11" descr="IMG_4106.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64522" y="4044421"/>
            <a:ext cx="1354331" cy="1805774"/>
          </a:xfrm>
          <a:prstGeom prst="rect">
            <a:avLst/>
          </a:prstGeom>
        </p:spPr>
      </p:pic>
      <p:cxnSp>
        <p:nvCxnSpPr>
          <p:cNvPr id="13" name="Elbow Connector 12"/>
          <p:cNvCxnSpPr/>
          <p:nvPr/>
        </p:nvCxnSpPr>
        <p:spPr>
          <a:xfrm flipV="1">
            <a:off x="7375078" y="5850195"/>
            <a:ext cx="1312003" cy="500624"/>
          </a:xfrm>
          <a:prstGeom prst="bentConnector3">
            <a:avLst>
              <a:gd name="adj1" fmla="val 101334"/>
            </a:avLst>
          </a:prstGeom>
          <a:ln w="9525" cmpd="sng">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14" name="Elbow Connector 13"/>
          <p:cNvCxnSpPr/>
          <p:nvPr/>
        </p:nvCxnSpPr>
        <p:spPr>
          <a:xfrm flipV="1">
            <a:off x="7375078" y="5850195"/>
            <a:ext cx="1459487" cy="653024"/>
          </a:xfrm>
          <a:prstGeom prst="bentConnector3">
            <a:avLst>
              <a:gd name="adj1" fmla="val 101421"/>
            </a:avLst>
          </a:prstGeom>
          <a:ln w="9525" cmpd="sng">
            <a:solidFill>
              <a:schemeClr val="tx1"/>
            </a:solidFill>
            <a:prstDash val="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491599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0" y="10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1" name="Line 3"/>
          <p:cNvSpPr>
            <a:spLocks noChangeShapeType="1"/>
          </p:cNvSpPr>
          <p:nvPr/>
        </p:nvSpPr>
        <p:spPr bwMode="auto">
          <a:xfrm>
            <a:off x="-325436"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859466" y="-16280"/>
            <a:ext cx="6592580" cy="1441450"/>
          </a:xfrm>
          <a:ln/>
        </p:spPr>
        <p:txBody>
          <a:bodyPr/>
          <a:lstStyle/>
          <a:p>
            <a:r>
              <a:rPr lang="en-US" sz="3000" dirty="0" smtClean="0"/>
              <a:t>Towards an integrated ESS: </a:t>
            </a:r>
            <a:br>
              <a:rPr lang="en-US" sz="3000" dirty="0" smtClean="0"/>
            </a:br>
            <a:r>
              <a:rPr lang="en-US" sz="3000" dirty="0" smtClean="0"/>
              <a:t>	Mechanical Interfaces</a:t>
            </a:r>
            <a:endParaRPr lang="en-US" sz="3000" dirty="0"/>
          </a:p>
        </p:txBody>
      </p:sp>
      <p:pic>
        <p:nvPicPr>
          <p:cNvPr id="3" name="Picture 2"/>
          <p:cNvPicPr>
            <a:picLocks noChangeAspect="1"/>
          </p:cNvPicPr>
          <p:nvPr/>
        </p:nvPicPr>
        <p:blipFill>
          <a:blip r:embed="rId3"/>
          <a:stretch>
            <a:fillRect/>
          </a:stretch>
        </p:blipFill>
        <p:spPr>
          <a:xfrm>
            <a:off x="1917297" y="4483100"/>
            <a:ext cx="3514852" cy="2374900"/>
          </a:xfrm>
          <a:prstGeom prst="rect">
            <a:avLst/>
          </a:prstGeom>
        </p:spPr>
      </p:pic>
      <p:pic>
        <p:nvPicPr>
          <p:cNvPr id="12" name="Picture 11"/>
          <p:cNvPicPr>
            <a:picLocks noChangeAspect="1"/>
          </p:cNvPicPr>
          <p:nvPr/>
        </p:nvPicPr>
        <p:blipFill>
          <a:blip r:embed="rId4"/>
          <a:stretch>
            <a:fillRect/>
          </a:stretch>
        </p:blipFill>
        <p:spPr>
          <a:xfrm>
            <a:off x="-33049" y="4483100"/>
            <a:ext cx="2108200" cy="2374900"/>
          </a:xfrm>
          <a:prstGeom prst="rect">
            <a:avLst/>
          </a:prstGeom>
        </p:spPr>
      </p:pic>
      <p:sp>
        <p:nvSpPr>
          <p:cNvPr id="46" name="TextBox 45"/>
          <p:cNvSpPr txBox="1"/>
          <p:nvPr/>
        </p:nvSpPr>
        <p:spPr>
          <a:xfrm>
            <a:off x="0" y="1462540"/>
            <a:ext cx="4897326" cy="3416320"/>
          </a:xfrm>
          <a:prstGeom prst="rect">
            <a:avLst/>
          </a:prstGeom>
          <a:noFill/>
        </p:spPr>
        <p:txBody>
          <a:bodyPr wrap="square" rtlCol="0">
            <a:spAutoFit/>
          </a:bodyPr>
          <a:lstStyle/>
          <a:p>
            <a:pPr defTabSz="914400"/>
            <a:r>
              <a:rPr lang="en-GB" sz="2000" b="1" dirty="0" smtClean="0">
                <a:solidFill>
                  <a:prstClr val="black"/>
                </a:solidFill>
                <a:latin typeface="Calibri"/>
                <a:ea typeface="ヒラギノ角ゴ ProN W3"/>
                <a:cs typeface="Calibri"/>
              </a:rPr>
              <a:t>Kinematic mount (B. Perez):</a:t>
            </a:r>
            <a:endParaRPr lang="en-GB" sz="2000" dirty="0" smtClean="0">
              <a:solidFill>
                <a:srgbClr val="000000"/>
              </a:solidFill>
              <a:latin typeface="Calibri"/>
              <a:ea typeface="ヒラギノ角ゴ ProN W3"/>
              <a:cs typeface="Calibri"/>
            </a:endParaRPr>
          </a:p>
          <a:p>
            <a:pPr marL="285750" indent="-285750" defTabSz="914400">
              <a:buFont typeface="Arial"/>
              <a:buChar char="•"/>
            </a:pPr>
            <a:r>
              <a:rPr lang="en-GB" sz="2000" dirty="0" smtClean="0">
                <a:solidFill>
                  <a:srgbClr val="000000"/>
                </a:solidFill>
                <a:latin typeface="Calibri"/>
                <a:ea typeface="ヒラギノ角ゴ ProN W3"/>
                <a:cs typeface="Calibri"/>
              </a:rPr>
              <a:t>Allows repeatable positioning</a:t>
            </a:r>
            <a:endParaRPr lang="en-GB" sz="2000" dirty="0">
              <a:solidFill>
                <a:srgbClr val="000000"/>
              </a:solidFill>
              <a:latin typeface="Calibri"/>
              <a:ea typeface="ヒラギノ角ゴ ProN W3"/>
              <a:cs typeface="Calibri"/>
            </a:endParaRPr>
          </a:p>
          <a:p>
            <a:pPr marL="285750" indent="-285750" defTabSz="914400">
              <a:buFont typeface="Arial"/>
              <a:buChar char="•"/>
            </a:pPr>
            <a:r>
              <a:rPr lang="en-GB" sz="2000" dirty="0" smtClean="0">
                <a:solidFill>
                  <a:srgbClr val="000000"/>
                </a:solidFill>
                <a:latin typeface="Calibri"/>
                <a:ea typeface="ヒラギノ角ゴ ProN W3"/>
                <a:cs typeface="Calibri"/>
              </a:rPr>
              <a:t>Define Universal </a:t>
            </a:r>
            <a:r>
              <a:rPr lang="en-GB" sz="2000" dirty="0">
                <a:solidFill>
                  <a:srgbClr val="000000"/>
                </a:solidFill>
                <a:latin typeface="Calibri"/>
                <a:ea typeface="ヒラギノ角ゴ ProN W3"/>
                <a:cs typeface="Calibri"/>
              </a:rPr>
              <a:t>Coordinate </a:t>
            </a:r>
            <a:r>
              <a:rPr lang="en-GB" sz="2000" dirty="0" smtClean="0">
                <a:solidFill>
                  <a:srgbClr val="000000"/>
                </a:solidFill>
                <a:latin typeface="Calibri"/>
                <a:ea typeface="ヒラギノ角ゴ ProN W3"/>
                <a:cs typeface="Calibri"/>
              </a:rPr>
              <a:t>System</a:t>
            </a:r>
          </a:p>
          <a:p>
            <a:pPr marL="285750" indent="-285750" defTabSz="914400">
              <a:buFont typeface="Arial"/>
              <a:buChar char="•"/>
            </a:pPr>
            <a:r>
              <a:rPr lang="en-GB" sz="2000" dirty="0">
                <a:solidFill>
                  <a:srgbClr val="000000"/>
                </a:solidFill>
                <a:latin typeface="Calibri"/>
                <a:ea typeface="ヒラギノ角ゴ ProN W3"/>
                <a:cs typeface="ヒラギノ角ゴ ProN W3"/>
              </a:rPr>
              <a:t>T</a:t>
            </a:r>
            <a:r>
              <a:rPr lang="en-GB" sz="2000" dirty="0" smtClean="0">
                <a:solidFill>
                  <a:srgbClr val="000000"/>
                </a:solidFill>
                <a:latin typeface="Calibri"/>
                <a:ea typeface="ヒラギノ角ゴ ProN W3"/>
                <a:cs typeface="ヒラギノ角ゴ ProN W3"/>
              </a:rPr>
              <a:t>ransfer </a:t>
            </a:r>
            <a:r>
              <a:rPr lang="en-GB" sz="2000" dirty="0">
                <a:solidFill>
                  <a:srgbClr val="000000"/>
                </a:solidFill>
                <a:latin typeface="Calibri"/>
                <a:ea typeface="ヒラギノ角ゴ ProN W3"/>
                <a:cs typeface="ヒラギノ角ゴ ProN W3"/>
              </a:rPr>
              <a:t>between multiple </a:t>
            </a:r>
            <a:r>
              <a:rPr lang="en-GB" sz="2000" dirty="0" smtClean="0">
                <a:solidFill>
                  <a:srgbClr val="000000"/>
                </a:solidFill>
                <a:latin typeface="Calibri"/>
                <a:ea typeface="ヒラギノ角ゴ ProN W3"/>
                <a:cs typeface="ヒラギノ角ゴ ProN W3"/>
              </a:rPr>
              <a:t>instruments</a:t>
            </a:r>
          </a:p>
          <a:p>
            <a:pPr marL="285750" indent="-285750" defTabSz="914400">
              <a:buFont typeface="Arial"/>
              <a:buChar char="•"/>
            </a:pPr>
            <a:r>
              <a:rPr lang="en-GB" sz="2000" dirty="0">
                <a:solidFill>
                  <a:srgbClr val="000000"/>
                </a:solidFill>
                <a:latin typeface="Calibri"/>
                <a:ea typeface="ヒラギノ角ゴ ProN W3"/>
                <a:cs typeface="ヒラギノ角ゴ ProN W3"/>
              </a:rPr>
              <a:t>M</a:t>
            </a:r>
            <a:r>
              <a:rPr lang="en-GB" sz="2000" dirty="0" smtClean="0">
                <a:solidFill>
                  <a:srgbClr val="000000"/>
                </a:solidFill>
                <a:latin typeface="Calibri"/>
                <a:ea typeface="ヒラギノ角ゴ ProN W3"/>
                <a:cs typeface="ヒラギノ角ゴ ProN W3"/>
              </a:rPr>
              <a:t>ultiple </a:t>
            </a:r>
            <a:r>
              <a:rPr lang="en-GB" sz="2000" dirty="0">
                <a:solidFill>
                  <a:srgbClr val="000000"/>
                </a:solidFill>
                <a:latin typeface="Calibri"/>
                <a:ea typeface="ヒラギノ角ゴ ProN W3"/>
                <a:cs typeface="ヒラギノ角ゴ ProN W3"/>
              </a:rPr>
              <a:t>pre-aligned SEE </a:t>
            </a:r>
            <a:r>
              <a:rPr lang="en-GB" sz="2000" dirty="0" smtClean="0">
                <a:solidFill>
                  <a:srgbClr val="000000"/>
                </a:solidFill>
                <a:latin typeface="Calibri"/>
                <a:ea typeface="ヒラギノ角ゴ ProN W3"/>
                <a:cs typeface="ヒラギノ角ゴ ProN W3"/>
              </a:rPr>
              <a:t>rapidly inserted</a:t>
            </a:r>
            <a:endParaRPr lang="en-GB" sz="2000" dirty="0">
              <a:solidFill>
                <a:srgbClr val="000000"/>
              </a:solidFill>
              <a:latin typeface="Calibri"/>
              <a:ea typeface="ヒラギノ角ゴ ProN W3"/>
              <a:cs typeface="Calibri"/>
            </a:endParaRPr>
          </a:p>
          <a:p>
            <a:pPr defTabSz="914400"/>
            <a:endParaRPr lang="en-GB" sz="2000" dirty="0" smtClean="0">
              <a:solidFill>
                <a:srgbClr val="000000"/>
              </a:solidFill>
              <a:latin typeface="Calibri"/>
              <a:ea typeface="ヒラギノ角ゴ ProN W3"/>
              <a:cs typeface="Calibri"/>
            </a:endParaRPr>
          </a:p>
          <a:p>
            <a:pPr defTabSz="914400"/>
            <a:r>
              <a:rPr lang="en-GB" sz="2000" b="1" dirty="0" smtClean="0">
                <a:solidFill>
                  <a:prstClr val="black"/>
                </a:solidFill>
                <a:latin typeface="Calibri"/>
                <a:ea typeface="ヒラギノ角ゴ ProN W3"/>
                <a:cs typeface="Calibri"/>
              </a:rPr>
              <a:t>Instrument areas for sample environment:</a:t>
            </a:r>
            <a:endParaRPr lang="en-GB" sz="2000" dirty="0">
              <a:solidFill>
                <a:srgbClr val="000000"/>
              </a:solidFill>
              <a:latin typeface="Calibri"/>
              <a:ea typeface="ヒラギノ角ゴ ProN W3"/>
              <a:cs typeface="Calibri"/>
            </a:endParaRPr>
          </a:p>
          <a:p>
            <a:pPr marL="285750" indent="-285750" defTabSz="914400">
              <a:buFont typeface="Arial"/>
              <a:buChar char="•"/>
            </a:pPr>
            <a:r>
              <a:rPr lang="en-GB" sz="2000" dirty="0" smtClean="0">
                <a:solidFill>
                  <a:srgbClr val="000000"/>
                </a:solidFill>
                <a:latin typeface="Calibri"/>
                <a:ea typeface="ヒラギノ角ゴ ProN W3"/>
                <a:cs typeface="Calibri"/>
              </a:rPr>
              <a:t>Ensure sufficient space for operation, preparation and logistics. </a:t>
            </a:r>
          </a:p>
          <a:p>
            <a:pPr marL="285750" indent="-285750" defTabSz="914400">
              <a:buFont typeface="Arial"/>
              <a:buChar char="•"/>
            </a:pPr>
            <a:endParaRPr lang="en-GB" dirty="0">
              <a:solidFill>
                <a:srgbClr val="000000"/>
              </a:solidFill>
              <a:latin typeface="Calibri"/>
              <a:ea typeface="ヒラギノ角ゴ ProN W3"/>
              <a:cs typeface="Calibri"/>
            </a:endParaRPr>
          </a:p>
          <a:p>
            <a:pPr defTabSz="914400"/>
            <a:endParaRPr lang="en-GB" dirty="0">
              <a:solidFill>
                <a:prstClr val="black"/>
              </a:solidFill>
              <a:latin typeface="Calibri"/>
              <a:ea typeface="ヒラギノ角ゴ ProN W3"/>
              <a:cs typeface="Calibri"/>
            </a:endParaRPr>
          </a:p>
        </p:txBody>
      </p:sp>
      <p:pic>
        <p:nvPicPr>
          <p:cNvPr id="47"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26313" y="3779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10" name="Rectangle 9"/>
          <p:cNvSpPr/>
          <p:nvPr/>
        </p:nvSpPr>
        <p:spPr bwMode="auto">
          <a:xfrm>
            <a:off x="5037265" y="2203734"/>
            <a:ext cx="3425782" cy="32207"/>
          </a:xfrm>
          <a:prstGeom prst="rect">
            <a:avLst/>
          </a:prstGeom>
          <a:gradFill>
            <a:gsLst>
              <a:gs pos="0">
                <a:srgbClr val="FF0000"/>
              </a:gs>
              <a:gs pos="22000">
                <a:srgbClr val="FFC000"/>
              </a:gs>
              <a:gs pos="72000">
                <a:srgbClr val="0070C0"/>
              </a:gs>
              <a:gs pos="51000">
                <a:srgbClr val="00B050"/>
              </a:gs>
              <a:gs pos="100000">
                <a:schemeClr val="accent6">
                  <a:lumMod val="60000"/>
                  <a:lumOff val="40000"/>
                </a:schemeClr>
              </a:gs>
            </a:gsLst>
            <a:lin ang="0" scaled="0"/>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2000">
              <a:solidFill>
                <a:srgbClr val="000000"/>
              </a:solidFill>
              <a:latin typeface="Calibri"/>
              <a:ea typeface="ヒラギノ角ゴ ProN W3" pitchFamily="-112" charset="-128"/>
              <a:cs typeface="ヒラギノ角ゴ ProN W3" pitchFamily="-112" charset="-128"/>
              <a:sym typeface="Comic Sans MS" pitchFamily="-112" charset="0"/>
            </a:endParaRPr>
          </a:p>
        </p:txBody>
      </p:sp>
      <p:sp>
        <p:nvSpPr>
          <p:cNvPr id="13" name="Rectangle 12"/>
          <p:cNvSpPr/>
          <p:nvPr/>
        </p:nvSpPr>
        <p:spPr bwMode="auto">
          <a:xfrm>
            <a:off x="5204536" y="2870587"/>
            <a:ext cx="1174302" cy="161041"/>
          </a:xfrm>
          <a:prstGeom prst="rect">
            <a:avLst/>
          </a:prstGeom>
          <a:solidFill>
            <a:srgbClr val="00CC99">
              <a:alpha val="50000"/>
            </a:srgbClr>
          </a:solidFill>
          <a:ln w="127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defTabSz="914400" fontAlgn="base">
              <a:spcBef>
                <a:spcPct val="0"/>
              </a:spcBef>
              <a:spcAft>
                <a:spcPct val="0"/>
              </a:spcAft>
            </a:pPr>
            <a:r>
              <a:rPr lang="en-US" sz="1200" dirty="0" smtClean="0">
                <a:solidFill>
                  <a:srgbClr val="FFFFFF">
                    <a:lumMod val="65000"/>
                  </a:srgbClr>
                </a:solidFill>
                <a:latin typeface="Calibri"/>
                <a:ea typeface="ヒラギノ角ゴ ProN W3" pitchFamily="-112" charset="-128"/>
                <a:cs typeface="ヒラギノ角ゴ ProN W3" pitchFamily="-112" charset="-128"/>
                <a:sym typeface="Comic Sans MS" pitchFamily="-112" charset="0"/>
              </a:rPr>
              <a:t>mount</a:t>
            </a:r>
            <a:endParaRPr lang="en-US" sz="1200" dirty="0">
              <a:solidFill>
                <a:srgbClr val="FFFFFF">
                  <a:lumMod val="65000"/>
                </a:srgbClr>
              </a:solidFill>
              <a:latin typeface="Calibri"/>
              <a:ea typeface="ヒラギノ角ゴ ProN W3" pitchFamily="-112" charset="-128"/>
              <a:cs typeface="ヒラギノ角ゴ ProN W3" pitchFamily="-112" charset="-128"/>
              <a:sym typeface="Comic Sans MS" pitchFamily="-112" charset="0"/>
            </a:endParaRPr>
          </a:p>
        </p:txBody>
      </p:sp>
      <p:sp>
        <p:nvSpPr>
          <p:cNvPr id="14" name="Rectangle 13"/>
          <p:cNvSpPr/>
          <p:nvPr/>
        </p:nvSpPr>
        <p:spPr bwMode="auto">
          <a:xfrm>
            <a:off x="5445258" y="1809585"/>
            <a:ext cx="724683" cy="1061002"/>
          </a:xfrm>
          <a:prstGeom prst="rect">
            <a:avLst/>
          </a:prstGeom>
          <a:noFill/>
          <a:ln w="12700" cap="flat" cmpd="sng" algn="ctr">
            <a:solidFill>
              <a:schemeClr val="bg1">
                <a:lumMod val="6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2000">
              <a:solidFill>
                <a:srgbClr val="000000"/>
              </a:solidFill>
              <a:latin typeface="Calibri"/>
              <a:ea typeface="ヒラギノ角ゴ ProN W3" pitchFamily="-112" charset="-128"/>
              <a:cs typeface="ヒラギノ角ゴ ProN W3" pitchFamily="-112" charset="-128"/>
              <a:sym typeface="Comic Sans MS" pitchFamily="-112" charset="0"/>
            </a:endParaRPr>
          </a:p>
        </p:txBody>
      </p:sp>
      <p:grpSp>
        <p:nvGrpSpPr>
          <p:cNvPr id="15" name="Group 14"/>
          <p:cNvGrpSpPr/>
          <p:nvPr/>
        </p:nvGrpSpPr>
        <p:grpSpPr>
          <a:xfrm>
            <a:off x="5720105" y="2131666"/>
            <a:ext cx="174988" cy="175843"/>
            <a:chOff x="11960644" y="18033206"/>
            <a:chExt cx="248399" cy="249612"/>
          </a:xfrm>
        </p:grpSpPr>
        <p:cxnSp>
          <p:nvCxnSpPr>
            <p:cNvPr id="16" name="Straight Connector 15"/>
            <p:cNvCxnSpPr/>
            <p:nvPr/>
          </p:nvCxnSpPr>
          <p:spPr>
            <a:xfrm>
              <a:off x="12084844" y="18033206"/>
              <a:ext cx="0" cy="249612"/>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1960644" y="18158012"/>
              <a:ext cx="248399"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6921464" y="2870587"/>
            <a:ext cx="1191858" cy="305977"/>
            <a:chOff x="11322040" y="18864948"/>
            <a:chExt cx="1691863" cy="434339"/>
          </a:xfrm>
        </p:grpSpPr>
        <p:sp>
          <p:nvSpPr>
            <p:cNvPr id="20" name="Rectangle 19"/>
            <p:cNvSpPr/>
            <p:nvPr/>
          </p:nvSpPr>
          <p:spPr bwMode="auto">
            <a:xfrm>
              <a:off x="11339885" y="19093547"/>
              <a:ext cx="1674018" cy="205740"/>
            </a:xfrm>
            <a:prstGeom prst="rect">
              <a:avLst/>
            </a:prstGeom>
            <a:solidFill>
              <a:srgbClr val="92D050"/>
            </a:solidFill>
            <a:ln w="12700"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defTabSz="914400" fontAlgn="base">
                <a:spcBef>
                  <a:spcPct val="0"/>
                </a:spcBef>
                <a:spcAft>
                  <a:spcPct val="0"/>
                </a:spcAft>
              </a:pPr>
              <a:r>
                <a:rPr lang="en-US" sz="1200" dirty="0" smtClean="0">
                  <a:solidFill>
                    <a:srgbClr val="000000"/>
                  </a:solidFill>
                  <a:latin typeface="Calibri"/>
                  <a:ea typeface="ヒラギノ角ゴ ProN W3" pitchFamily="-112" charset="-128"/>
                  <a:cs typeface="ヒラギノ角ゴ ProN W3" pitchFamily="-112" charset="-128"/>
                  <a:sym typeface="Comic Sans MS" pitchFamily="-112" charset="0"/>
                </a:rPr>
                <a:t>base</a:t>
              </a:r>
              <a:endParaRPr lang="en-US" sz="1200" dirty="0">
                <a:solidFill>
                  <a:srgbClr val="000000"/>
                </a:solidFill>
                <a:latin typeface="Calibri"/>
                <a:ea typeface="ヒラギノ角ゴ ProN W3" pitchFamily="-112" charset="-128"/>
                <a:cs typeface="ヒラギノ角ゴ ProN W3" pitchFamily="-112" charset="-128"/>
                <a:sym typeface="Comic Sans MS" pitchFamily="-112" charset="0"/>
              </a:endParaRPr>
            </a:p>
          </p:txBody>
        </p:sp>
        <p:sp>
          <p:nvSpPr>
            <p:cNvPr id="21" name="Rectangle 20"/>
            <p:cNvSpPr/>
            <p:nvPr/>
          </p:nvSpPr>
          <p:spPr bwMode="auto">
            <a:xfrm>
              <a:off x="11322040" y="18864948"/>
              <a:ext cx="1666942" cy="228600"/>
            </a:xfrm>
            <a:prstGeom prst="rect">
              <a:avLst/>
            </a:prstGeom>
            <a:solidFill>
              <a:srgbClr val="00CC99"/>
            </a:solidFill>
            <a:ln w="12700"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defTabSz="914400" fontAlgn="base">
                <a:spcBef>
                  <a:spcPct val="0"/>
                </a:spcBef>
                <a:spcAft>
                  <a:spcPct val="0"/>
                </a:spcAft>
              </a:pPr>
              <a:r>
                <a:rPr lang="en-US" sz="1200" dirty="0" smtClean="0">
                  <a:solidFill>
                    <a:srgbClr val="000000"/>
                  </a:solidFill>
                  <a:latin typeface="Calibri"/>
                  <a:ea typeface="ヒラギノ角ゴ ProN W3" pitchFamily="-112" charset="-128"/>
                  <a:cs typeface="ヒラギノ角ゴ ProN W3" pitchFamily="-112" charset="-128"/>
                  <a:sym typeface="Comic Sans MS" pitchFamily="-112" charset="0"/>
                </a:rPr>
                <a:t>mount</a:t>
              </a:r>
              <a:endParaRPr lang="en-US" sz="1200" dirty="0">
                <a:solidFill>
                  <a:srgbClr val="000000"/>
                </a:solidFill>
                <a:latin typeface="Calibri"/>
                <a:ea typeface="ヒラギノ角ゴ ProN W3" pitchFamily="-112" charset="-128"/>
                <a:cs typeface="ヒラギノ角ゴ ProN W3" pitchFamily="-112" charset="-128"/>
                <a:sym typeface="Comic Sans MS" pitchFamily="-112" charset="0"/>
              </a:endParaRPr>
            </a:p>
          </p:txBody>
        </p:sp>
      </p:grpSp>
      <p:grpSp>
        <p:nvGrpSpPr>
          <p:cNvPr id="22" name="Group 21"/>
          <p:cNvGrpSpPr/>
          <p:nvPr/>
        </p:nvGrpSpPr>
        <p:grpSpPr>
          <a:xfrm>
            <a:off x="7162187" y="1809585"/>
            <a:ext cx="724683" cy="1061002"/>
            <a:chOff x="11570494" y="17576006"/>
            <a:chExt cx="1028700" cy="1506111"/>
          </a:xfrm>
        </p:grpSpPr>
        <p:sp>
          <p:nvSpPr>
            <p:cNvPr id="23" name="Rectangle 22"/>
            <p:cNvSpPr/>
            <p:nvPr/>
          </p:nvSpPr>
          <p:spPr bwMode="auto">
            <a:xfrm>
              <a:off x="11570494" y="17576006"/>
              <a:ext cx="1028700" cy="1506111"/>
            </a:xfrm>
            <a:prstGeom prst="rect">
              <a:avLst/>
            </a:prstGeom>
            <a:no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2000">
                <a:solidFill>
                  <a:srgbClr val="000000"/>
                </a:solidFill>
                <a:latin typeface="Calibri"/>
                <a:ea typeface="ヒラギノ角ゴ ProN W3" pitchFamily="-112" charset="-128"/>
                <a:cs typeface="ヒラギノ角ゴ ProN W3" pitchFamily="-112" charset="-128"/>
                <a:sym typeface="Comic Sans MS" pitchFamily="-112" charset="0"/>
              </a:endParaRPr>
            </a:p>
          </p:txBody>
        </p:sp>
        <p:grpSp>
          <p:nvGrpSpPr>
            <p:cNvPr id="24" name="Group 23"/>
            <p:cNvGrpSpPr/>
            <p:nvPr/>
          </p:nvGrpSpPr>
          <p:grpSpPr>
            <a:xfrm>
              <a:off x="11960644" y="18033206"/>
              <a:ext cx="248399" cy="249612"/>
              <a:chOff x="11960644" y="18033206"/>
              <a:chExt cx="248399" cy="249612"/>
            </a:xfrm>
          </p:grpSpPr>
          <p:cxnSp>
            <p:nvCxnSpPr>
              <p:cNvPr id="25" name="Straight Connector 24"/>
              <p:cNvCxnSpPr/>
              <p:nvPr/>
            </p:nvCxnSpPr>
            <p:spPr>
              <a:xfrm>
                <a:off x="12084844" y="18033206"/>
                <a:ext cx="0" cy="249612"/>
              </a:xfrm>
              <a:prstGeom prst="line">
                <a:avLst/>
              </a:prstGeom>
              <a:ln>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1960644" y="18158012"/>
                <a:ext cx="248399" cy="0"/>
              </a:xfrm>
              <a:prstGeom prst="line">
                <a:avLst/>
              </a:prstGeom>
              <a:ln>
                <a:solidFill>
                  <a:schemeClr val="tx1"/>
                </a:solidFill>
                <a:prstDash val="solid"/>
              </a:ln>
            </p:spPr>
            <p:style>
              <a:lnRef idx="2">
                <a:schemeClr val="accent1"/>
              </a:lnRef>
              <a:fillRef idx="0">
                <a:schemeClr val="accent1"/>
              </a:fillRef>
              <a:effectRef idx="1">
                <a:schemeClr val="accent1"/>
              </a:effectRef>
              <a:fontRef idx="minor">
                <a:schemeClr val="tx1"/>
              </a:fontRef>
            </p:style>
          </p:cxnSp>
        </p:grpSp>
      </p:grpSp>
      <p:sp>
        <p:nvSpPr>
          <p:cNvPr id="28" name="Rectangle 27"/>
          <p:cNvSpPr/>
          <p:nvPr/>
        </p:nvSpPr>
        <p:spPr bwMode="auto">
          <a:xfrm>
            <a:off x="5204536" y="3031627"/>
            <a:ext cx="1179287" cy="144937"/>
          </a:xfrm>
          <a:prstGeom prst="rect">
            <a:avLst/>
          </a:prstGeom>
          <a:solidFill>
            <a:srgbClr val="92D050"/>
          </a:solidFill>
          <a:ln w="12700"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defTabSz="914400" fontAlgn="base">
              <a:spcBef>
                <a:spcPct val="0"/>
              </a:spcBef>
              <a:spcAft>
                <a:spcPct val="0"/>
              </a:spcAft>
            </a:pPr>
            <a:r>
              <a:rPr lang="en-US" sz="1200" dirty="0" smtClean="0">
                <a:solidFill>
                  <a:srgbClr val="000000"/>
                </a:solidFill>
                <a:latin typeface="Calibri"/>
                <a:ea typeface="ヒラギノ角ゴ ProN W3" pitchFamily="-112" charset="-128"/>
                <a:cs typeface="ヒラギノ角ゴ ProN W3" pitchFamily="-112" charset="-128"/>
                <a:sym typeface="Comic Sans MS" pitchFamily="-112" charset="0"/>
              </a:rPr>
              <a:t>base</a:t>
            </a:r>
            <a:endParaRPr lang="en-US" sz="1200" dirty="0">
              <a:solidFill>
                <a:srgbClr val="000000"/>
              </a:solidFill>
              <a:latin typeface="Calibri"/>
              <a:ea typeface="ヒラギノ角ゴ ProN W3" pitchFamily="-112" charset="-128"/>
              <a:cs typeface="ヒラギノ角ゴ ProN W3" pitchFamily="-112" charset="-128"/>
              <a:sym typeface="Comic Sans MS" pitchFamily="-112" charset="0"/>
            </a:endParaRPr>
          </a:p>
        </p:txBody>
      </p:sp>
      <p:sp>
        <p:nvSpPr>
          <p:cNvPr id="29" name="Right Arrow 28"/>
          <p:cNvSpPr/>
          <p:nvPr/>
        </p:nvSpPr>
        <p:spPr bwMode="auto">
          <a:xfrm>
            <a:off x="6410663" y="2269465"/>
            <a:ext cx="483122" cy="268401"/>
          </a:xfrm>
          <a:prstGeom prst="rightArrow">
            <a:avLst/>
          </a:prstGeom>
          <a:solidFill>
            <a:srgbClr val="FF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2000">
              <a:solidFill>
                <a:srgbClr val="000000"/>
              </a:solidFill>
              <a:latin typeface="Calibri"/>
              <a:ea typeface="ヒラギノ角ゴ ProN W3" pitchFamily="-112" charset="-128"/>
              <a:cs typeface="ヒラギノ角ゴ ProN W3" pitchFamily="-112" charset="-128"/>
              <a:sym typeface="Comic Sans MS" pitchFamily="-112" charset="0"/>
            </a:endParaRPr>
          </a:p>
        </p:txBody>
      </p:sp>
      <p:sp>
        <p:nvSpPr>
          <p:cNvPr id="31" name="TextBox 30"/>
          <p:cNvSpPr txBox="1"/>
          <p:nvPr/>
        </p:nvSpPr>
        <p:spPr>
          <a:xfrm>
            <a:off x="7168632" y="2288622"/>
            <a:ext cx="719076" cy="584776"/>
          </a:xfrm>
          <a:prstGeom prst="rect">
            <a:avLst/>
          </a:prstGeom>
          <a:noFill/>
        </p:spPr>
        <p:txBody>
          <a:bodyPr wrap="square" rtlCol="0">
            <a:spAutoFit/>
          </a:bodyPr>
          <a:lstStyle/>
          <a:p>
            <a:r>
              <a:rPr lang="en-US" sz="1200" dirty="0" smtClean="0">
                <a:solidFill>
                  <a:srgbClr val="000000"/>
                </a:solidFill>
                <a:latin typeface="Calibri"/>
                <a:ea typeface="ヒラギノ角ゴ ProN W3"/>
                <a:cs typeface="ヒラギノ角ゴ ProN W3"/>
              </a:rPr>
              <a:t>Sample</a:t>
            </a:r>
          </a:p>
          <a:p>
            <a:r>
              <a:rPr lang="en-US" sz="1200" dirty="0" smtClean="0">
                <a:solidFill>
                  <a:srgbClr val="000000"/>
                </a:solidFill>
                <a:latin typeface="Calibri"/>
                <a:ea typeface="ヒラギノ角ゴ ProN W3"/>
                <a:cs typeface="ヒラギノ角ゴ ProN W3"/>
              </a:rPr>
              <a:t>Pos</a:t>
            </a:r>
            <a:r>
              <a:rPr lang="en-US" sz="2000" dirty="0" smtClean="0">
                <a:solidFill>
                  <a:srgbClr val="000000"/>
                </a:solidFill>
                <a:latin typeface="Calibri"/>
                <a:ea typeface="ヒラギノ角ゴ ProN W3"/>
                <a:cs typeface="ヒラギノ角ゴ ProN W3"/>
              </a:rPr>
              <a:t>.</a:t>
            </a:r>
          </a:p>
        </p:txBody>
      </p:sp>
      <p:sp>
        <p:nvSpPr>
          <p:cNvPr id="34" name="Rectangle 33"/>
          <p:cNvSpPr/>
          <p:nvPr/>
        </p:nvSpPr>
        <p:spPr bwMode="auto">
          <a:xfrm>
            <a:off x="5014893" y="1620739"/>
            <a:ext cx="3464123" cy="2160000"/>
          </a:xfrm>
          <a:prstGeom prst="rect">
            <a:avLst/>
          </a:prstGeom>
          <a:noFill/>
          <a:ln w="222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2000">
              <a:solidFill>
                <a:srgbClr val="000000"/>
              </a:solidFill>
              <a:latin typeface="Calibri"/>
              <a:ea typeface="ヒラギノ角ゴ ProN W3" pitchFamily="-112" charset="-128"/>
              <a:cs typeface="ヒラギノ角ゴ ProN W3" pitchFamily="-112" charset="-128"/>
              <a:sym typeface="Comic Sans MS" pitchFamily="-112" charset="0"/>
            </a:endParaRPr>
          </a:p>
        </p:txBody>
      </p:sp>
      <p:sp>
        <p:nvSpPr>
          <p:cNvPr id="64" name="TextBox 63"/>
          <p:cNvSpPr txBox="1"/>
          <p:nvPr/>
        </p:nvSpPr>
        <p:spPr>
          <a:xfrm>
            <a:off x="5432149" y="3264947"/>
            <a:ext cx="719076" cy="276999"/>
          </a:xfrm>
          <a:prstGeom prst="rect">
            <a:avLst/>
          </a:prstGeom>
          <a:noFill/>
        </p:spPr>
        <p:txBody>
          <a:bodyPr wrap="square" rtlCol="0">
            <a:spAutoFit/>
          </a:bodyPr>
          <a:lstStyle/>
          <a:p>
            <a:r>
              <a:rPr lang="en-US" sz="1200" smtClean="0">
                <a:solidFill>
                  <a:srgbClr val="000000"/>
                </a:solidFill>
                <a:latin typeface="Calibri"/>
                <a:ea typeface="ヒラギノ角ゴ ProN W3"/>
                <a:cs typeface="ヒラギノ角ゴ ProN W3"/>
              </a:rPr>
              <a:t>OFFLINE</a:t>
            </a:r>
            <a:endParaRPr lang="en-US" sz="2000" dirty="0" smtClean="0">
              <a:solidFill>
                <a:srgbClr val="000000"/>
              </a:solidFill>
              <a:latin typeface="Calibri"/>
              <a:ea typeface="ヒラギノ角ゴ ProN W3"/>
              <a:cs typeface="ヒラギノ角ゴ ProN W3"/>
            </a:endParaRPr>
          </a:p>
        </p:txBody>
      </p:sp>
      <p:sp>
        <p:nvSpPr>
          <p:cNvPr id="74" name="TextBox 73"/>
          <p:cNvSpPr txBox="1"/>
          <p:nvPr/>
        </p:nvSpPr>
        <p:spPr>
          <a:xfrm>
            <a:off x="7168632" y="3270684"/>
            <a:ext cx="719076" cy="276999"/>
          </a:xfrm>
          <a:prstGeom prst="rect">
            <a:avLst/>
          </a:prstGeom>
          <a:noFill/>
        </p:spPr>
        <p:txBody>
          <a:bodyPr wrap="square" rtlCol="0">
            <a:spAutoFit/>
          </a:bodyPr>
          <a:lstStyle/>
          <a:p>
            <a:r>
              <a:rPr lang="en-US" sz="1200" dirty="0" smtClean="0">
                <a:solidFill>
                  <a:srgbClr val="000000"/>
                </a:solidFill>
                <a:latin typeface="Calibri"/>
                <a:ea typeface="ヒラギノ角ゴ ProN W3"/>
                <a:cs typeface="ヒラギノ角ゴ ProN W3"/>
              </a:rPr>
              <a:t>ONLINE</a:t>
            </a:r>
            <a:endParaRPr lang="en-US" sz="2000" dirty="0" smtClean="0">
              <a:solidFill>
                <a:srgbClr val="000000"/>
              </a:solidFill>
              <a:latin typeface="Calibri"/>
              <a:ea typeface="ヒラギノ角ゴ ProN W3"/>
              <a:cs typeface="ヒラギノ角ゴ ProN W3"/>
            </a:endParaRP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7952" t="17294" r="10859" b="15144"/>
          <a:stretch/>
        </p:blipFill>
        <p:spPr>
          <a:xfrm>
            <a:off x="6169941" y="3652576"/>
            <a:ext cx="2768576" cy="1970641"/>
          </a:xfrm>
          <a:prstGeom prst="rect">
            <a:avLst/>
          </a:prstGeom>
        </p:spPr>
      </p:pic>
      <p:sp>
        <p:nvSpPr>
          <p:cNvPr id="4" name="TextBox 3"/>
          <p:cNvSpPr txBox="1"/>
          <p:nvPr/>
        </p:nvSpPr>
        <p:spPr>
          <a:xfrm>
            <a:off x="6209187" y="5728110"/>
            <a:ext cx="2822247" cy="646331"/>
          </a:xfrm>
          <a:prstGeom prst="rect">
            <a:avLst/>
          </a:prstGeom>
          <a:noFill/>
        </p:spPr>
        <p:txBody>
          <a:bodyPr wrap="none" rtlCol="0">
            <a:spAutoFit/>
          </a:bodyPr>
          <a:lstStyle/>
          <a:p>
            <a:r>
              <a:rPr lang="en-US" dirty="0" err="1" smtClean="0">
                <a:solidFill>
                  <a:srgbClr val="000000"/>
                </a:solidFill>
                <a:latin typeface="Calibri"/>
                <a:ea typeface="ヒラギノ角ゴ ProN W3"/>
                <a:cs typeface="ヒラギノ角ゴ ProN W3"/>
              </a:rPr>
              <a:t>Utgård</a:t>
            </a:r>
            <a:r>
              <a:rPr lang="en-US" dirty="0" smtClean="0">
                <a:solidFill>
                  <a:srgbClr val="000000"/>
                </a:solidFill>
                <a:latin typeface="Calibri"/>
                <a:ea typeface="ヒラギノ角ゴ ProN W3"/>
                <a:cs typeface="ヒラギノ角ゴ ProN W3"/>
              </a:rPr>
              <a:t> mounting/alignment</a:t>
            </a:r>
          </a:p>
          <a:p>
            <a:r>
              <a:rPr lang="en-US" dirty="0" smtClean="0">
                <a:solidFill>
                  <a:srgbClr val="000000"/>
                </a:solidFill>
                <a:latin typeface="Calibri"/>
                <a:ea typeface="ヒラギノ角ゴ ProN W3"/>
                <a:cs typeface="ヒラギノ角ゴ ProN W3"/>
              </a:rPr>
              <a:t>prototype</a:t>
            </a:r>
            <a:endParaRPr lang="en-US" dirty="0">
              <a:solidFill>
                <a:srgbClr val="000000"/>
              </a:solidFill>
              <a:latin typeface="Calibri"/>
              <a:ea typeface="ヒラギノ角ゴ ProN W3"/>
              <a:cs typeface="ヒラギノ角ゴ ProN W3"/>
            </a:endParaRPr>
          </a:p>
        </p:txBody>
      </p:sp>
    </p:spTree>
    <p:extLst>
      <p:ext uri="{BB962C8B-B14F-4D97-AF65-F5344CB8AC3E}">
        <p14:creationId xmlns:p14="http://schemas.microsoft.com/office/powerpoint/2010/main" val="3064571238"/>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1D37BB07-EDFC-D243-BB7C-1FD40E044A92}" type="slidenum">
              <a:rPr lang="en-US">
                <a:latin typeface="Calibri"/>
              </a:rPr>
              <a:pPr/>
              <a:t>58</a:t>
            </a:fld>
            <a:endParaRPr lang="en-US">
              <a:latin typeface="Calibri"/>
            </a:endParaRPr>
          </a:p>
        </p:txBody>
      </p:sp>
      <p:sp>
        <p:nvSpPr>
          <p:cNvPr id="45057"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a:solidFill>
                <a:srgbClr val="000000"/>
              </a:solidFill>
              <a:latin typeface="Calibri"/>
              <a:ea typeface="ヒラギノ角ゴ ProN W3"/>
              <a:cs typeface="ヒラギノ角ゴ ProN W3"/>
            </a:endParaRP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45059" name="Line 3"/>
          <p:cNvSpPr>
            <a:spLocks noChangeShapeType="1"/>
          </p:cNvSpPr>
          <p:nvPr/>
        </p:nvSpPr>
        <p:spPr bwMode="auto">
          <a:xfrm>
            <a:off x="-325438"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solidFill>
                <a:srgbClr val="000000"/>
              </a:solidFill>
              <a:latin typeface="Calibri"/>
              <a:ea typeface="ヒラギノ角ゴ ProN W3"/>
              <a:cs typeface="ヒラギノ角ゴ ProN W3"/>
            </a:endParaRPr>
          </a:p>
        </p:txBody>
      </p:sp>
      <p:sp>
        <p:nvSpPr>
          <p:cNvPr id="45061" name="Rectangle 5"/>
          <p:cNvSpPr>
            <a:spLocks noGrp="1" noChangeArrowheads="1"/>
          </p:cNvSpPr>
          <p:nvPr>
            <p:ph type="title"/>
          </p:nvPr>
        </p:nvSpPr>
        <p:spPr>
          <a:xfrm>
            <a:off x="457200" y="186414"/>
            <a:ext cx="8229600" cy="1106833"/>
          </a:xfrm>
          <a:ln/>
        </p:spPr>
        <p:txBody>
          <a:bodyPr lIns="38100" tIns="38100" rIns="38100" bIns="38100"/>
          <a:lstStyle/>
          <a:p>
            <a:r>
              <a:rPr lang="en-US" sz="3000" dirty="0" smtClean="0"/>
              <a:t>Interaction with Instrument Teams:</a:t>
            </a:r>
            <a:br>
              <a:rPr lang="en-US" sz="3000" dirty="0" smtClean="0"/>
            </a:br>
            <a:r>
              <a:rPr lang="en-US" sz="3000" dirty="0" smtClean="0"/>
              <a:t>Interconnectivity &amp; Standards</a:t>
            </a:r>
            <a:endParaRPr lang="en-US" sz="3000" dirty="0"/>
          </a:p>
        </p:txBody>
      </p:sp>
      <p:sp>
        <p:nvSpPr>
          <p:cNvPr id="45062" name="Rectangle 6"/>
          <p:cNvSpPr>
            <a:spLocks noGrp="1" noChangeArrowheads="1"/>
          </p:cNvSpPr>
          <p:nvPr>
            <p:ph type="body" idx="1"/>
          </p:nvPr>
        </p:nvSpPr>
        <p:spPr>
          <a:xfrm>
            <a:off x="0" y="1464647"/>
            <a:ext cx="6787038" cy="4841592"/>
          </a:xfrm>
          <a:ln/>
        </p:spPr>
        <p:txBody>
          <a:bodyPr lIns="38100" tIns="38100" rIns="38100" bIns="38100"/>
          <a:lstStyle/>
          <a:p>
            <a:pPr marL="304800" indent="-306000">
              <a:lnSpc>
                <a:spcPct val="130000"/>
              </a:lnSpc>
              <a:spcBef>
                <a:spcPts val="0"/>
              </a:spcBef>
              <a:spcAft>
                <a:spcPts val="600"/>
              </a:spcAft>
              <a:buFont typeface="Arial" charset="0"/>
              <a:buChar char="•"/>
            </a:pPr>
            <a:r>
              <a:rPr lang="en-US" sz="2200" dirty="0" smtClean="0">
                <a:solidFill>
                  <a:srgbClr val="000000"/>
                </a:solidFill>
              </a:rPr>
              <a:t>Standards on </a:t>
            </a:r>
            <a:r>
              <a:rPr lang="en-US" sz="2200" dirty="0">
                <a:solidFill>
                  <a:srgbClr val="000000"/>
                </a:solidFill>
              </a:rPr>
              <a:t>mech. interfaces, supplies, controls, </a:t>
            </a:r>
            <a:r>
              <a:rPr lang="en-US" sz="2200" dirty="0" smtClean="0">
                <a:solidFill>
                  <a:srgbClr val="000000"/>
                </a:solidFill>
              </a:rPr>
              <a:t>safety ensuring </a:t>
            </a:r>
            <a:r>
              <a:rPr lang="en-US" sz="2200" dirty="0">
                <a:solidFill>
                  <a:srgbClr val="000000"/>
                </a:solidFill>
              </a:rPr>
              <a:t>interconnectivity and smooth work flow</a:t>
            </a:r>
          </a:p>
          <a:p>
            <a:pPr marL="304800" indent="-306000">
              <a:lnSpc>
                <a:spcPct val="130000"/>
              </a:lnSpc>
              <a:spcBef>
                <a:spcPts val="0"/>
              </a:spcBef>
              <a:spcAft>
                <a:spcPts val="600"/>
              </a:spcAft>
              <a:buFont typeface="Arial" charset="0"/>
              <a:buChar char="•"/>
            </a:pPr>
            <a:r>
              <a:rPr lang="en-US" sz="2200" dirty="0" smtClean="0">
                <a:solidFill>
                  <a:srgbClr val="000000"/>
                </a:solidFill>
              </a:rPr>
              <a:t>Prototyping </a:t>
            </a:r>
            <a:r>
              <a:rPr lang="en-US" sz="2200" dirty="0">
                <a:solidFill>
                  <a:srgbClr val="000000"/>
                </a:solidFill>
              </a:rPr>
              <a:t>on-site infrastructure well advanced as </a:t>
            </a:r>
            <a:r>
              <a:rPr lang="en-US" sz="2200" dirty="0" smtClean="0">
                <a:solidFill>
                  <a:srgbClr val="000000"/>
                </a:solidFill>
              </a:rPr>
              <a:t>part of ESS </a:t>
            </a:r>
            <a:r>
              <a:rPr lang="en-US" sz="2200" dirty="0">
                <a:solidFill>
                  <a:srgbClr val="000000"/>
                </a:solidFill>
              </a:rPr>
              <a:t>Instrument Integration </a:t>
            </a:r>
            <a:r>
              <a:rPr lang="en-US" sz="2200" dirty="0" smtClean="0">
                <a:solidFill>
                  <a:srgbClr val="000000"/>
                </a:solidFill>
              </a:rPr>
              <a:t>Project.</a:t>
            </a:r>
            <a:endParaRPr lang="en-US" sz="2200" b="1" dirty="0" smtClean="0">
              <a:solidFill>
                <a:srgbClr val="000000"/>
              </a:solidFill>
            </a:endParaRPr>
          </a:p>
          <a:p>
            <a:pPr marL="304800" indent="-306000">
              <a:lnSpc>
                <a:spcPct val="130000"/>
              </a:lnSpc>
              <a:spcBef>
                <a:spcPts val="0"/>
              </a:spcBef>
              <a:spcAft>
                <a:spcPts val="600"/>
              </a:spcAft>
              <a:buFont typeface="Arial" charset="0"/>
              <a:buChar char="•"/>
            </a:pPr>
            <a:r>
              <a:rPr lang="en-US" sz="2200" b="1" dirty="0" smtClean="0">
                <a:solidFill>
                  <a:srgbClr val="000000"/>
                </a:solidFill>
              </a:rPr>
              <a:t>Specific 1:1 meetings on engineering topics </a:t>
            </a:r>
          </a:p>
          <a:p>
            <a:pPr marL="304800" indent="-306000">
              <a:lnSpc>
                <a:spcPct val="130000"/>
              </a:lnSpc>
              <a:spcBef>
                <a:spcPts val="0"/>
              </a:spcBef>
              <a:spcAft>
                <a:spcPts val="600"/>
              </a:spcAft>
              <a:buFont typeface="Arial" charset="0"/>
              <a:buChar char="•"/>
            </a:pPr>
            <a:r>
              <a:rPr lang="en-US" sz="2200" b="1" dirty="0" smtClean="0">
                <a:solidFill>
                  <a:srgbClr val="000000"/>
                </a:solidFill>
              </a:rPr>
              <a:t>Active Participation in instrument project meetings incl. TG preparation (SSS-specific TG2 checklist)</a:t>
            </a:r>
          </a:p>
          <a:p>
            <a:pPr marL="304800" indent="-306000">
              <a:lnSpc>
                <a:spcPct val="130000"/>
              </a:lnSpc>
              <a:spcBef>
                <a:spcPts val="0"/>
              </a:spcBef>
              <a:spcAft>
                <a:spcPts val="600"/>
              </a:spcAft>
              <a:buFont typeface="Arial" charset="0"/>
              <a:buChar char="•"/>
            </a:pPr>
            <a:r>
              <a:rPr lang="en-US" sz="2200" b="1" dirty="0" smtClean="0">
                <a:solidFill>
                  <a:srgbClr val="000000"/>
                </a:solidFill>
              </a:rPr>
              <a:t>Active participation in monthly instrument meetings</a:t>
            </a:r>
          </a:p>
          <a:p>
            <a:pPr marL="304800" indent="-306000">
              <a:lnSpc>
                <a:spcPct val="130000"/>
              </a:lnSpc>
              <a:spcBef>
                <a:spcPts val="0"/>
              </a:spcBef>
              <a:spcAft>
                <a:spcPts val="600"/>
              </a:spcAft>
              <a:buFont typeface="Arial" charset="0"/>
              <a:buChar char="•"/>
            </a:pPr>
            <a:r>
              <a:rPr lang="en-US" sz="2200" b="1" dirty="0">
                <a:solidFill>
                  <a:srgbClr val="000000"/>
                </a:solidFill>
              </a:rPr>
              <a:t>W</a:t>
            </a:r>
            <a:r>
              <a:rPr lang="en-US" sz="2200" b="1" dirty="0" smtClean="0">
                <a:solidFill>
                  <a:srgbClr val="000000"/>
                </a:solidFill>
              </a:rPr>
              <a:t>orkshops involving instrument engineers envisaged </a:t>
            </a:r>
            <a:r>
              <a:rPr lang="en-US" sz="2200" b="1" dirty="0">
                <a:solidFill>
                  <a:srgbClr val="000000"/>
                </a:solidFill>
              </a:rPr>
              <a:t>on common engineering challenges </a:t>
            </a:r>
            <a:r>
              <a:rPr lang="en-US" sz="2200" b="1" dirty="0" smtClean="0">
                <a:solidFill>
                  <a:srgbClr val="000000"/>
                </a:solidFill>
              </a:rPr>
              <a:t>. </a:t>
            </a:r>
            <a:endParaRPr lang="en-US" sz="2200" dirty="0">
              <a:solidFill>
                <a:srgbClr val="000000"/>
              </a:solidFill>
            </a:endParaRPr>
          </a:p>
          <a:p>
            <a:pPr marL="304800" indent="-306000">
              <a:lnSpc>
                <a:spcPct val="130000"/>
              </a:lnSpc>
              <a:spcBef>
                <a:spcPts val="0"/>
              </a:spcBef>
              <a:spcAft>
                <a:spcPts val="600"/>
              </a:spcAft>
              <a:buFont typeface="Arial" charset="0"/>
              <a:buChar char="•"/>
            </a:pPr>
            <a:endParaRPr lang="en-US" sz="2200" dirty="0">
              <a:solidFill>
                <a:srgbClr val="000000"/>
              </a:solidFill>
            </a:endParaRPr>
          </a:p>
        </p:txBody>
      </p:sp>
      <p:sp>
        <p:nvSpPr>
          <p:cNvPr id="45063" name="Text Box 7"/>
          <p:cNvSpPr txBox="1">
            <a:spLocks noChangeArrowheads="1"/>
          </p:cNvSpPr>
          <p:nvPr/>
        </p:nvSpPr>
        <p:spPr bwMode="auto">
          <a:xfrm>
            <a:off x="8442325" y="6467475"/>
            <a:ext cx="244475"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E508549B-6E10-144D-9C5B-9548277C694D}" type="slidenum">
              <a:rPr lang="en-US">
                <a:solidFill>
                  <a:srgbClr val="0094CA"/>
                </a:solidFill>
                <a:latin typeface="Calibri" charset="0"/>
                <a:cs typeface="Calibri" charset="0"/>
                <a:sym typeface="Calibri" charset="0"/>
              </a:rPr>
              <a:pPr algn="r"/>
              <a:t>58</a:t>
            </a:fld>
            <a:endParaRPr lang="en-US">
              <a:solidFill>
                <a:srgbClr val="0094CA"/>
              </a:solidFill>
              <a:latin typeface="Calibri" charset="0"/>
              <a:cs typeface="Calibri" charset="0"/>
              <a:sym typeface="Calibri" charset="0"/>
            </a:endParaRPr>
          </a:p>
        </p:txBody>
      </p:sp>
      <p:pic>
        <p:nvPicPr>
          <p:cNvPr id="2" name="Picture 1"/>
          <p:cNvPicPr>
            <a:picLocks noChangeAspect="1"/>
          </p:cNvPicPr>
          <p:nvPr/>
        </p:nvPicPr>
        <p:blipFill>
          <a:blip r:embed="rId4"/>
          <a:stretch>
            <a:fillRect/>
          </a:stretch>
        </p:blipFill>
        <p:spPr>
          <a:xfrm>
            <a:off x="6787038" y="0"/>
            <a:ext cx="920501" cy="6858000"/>
          </a:xfrm>
          <a:prstGeom prst="rect">
            <a:avLst/>
          </a:prstGeom>
        </p:spPr>
      </p:pic>
      <p:pic>
        <p:nvPicPr>
          <p:cNvPr id="3" name="Picture 2"/>
          <p:cNvPicPr>
            <a:picLocks noChangeAspect="1"/>
          </p:cNvPicPr>
          <p:nvPr/>
        </p:nvPicPr>
        <p:blipFill>
          <a:blip r:embed="rId5"/>
          <a:stretch>
            <a:fillRect/>
          </a:stretch>
        </p:blipFill>
        <p:spPr>
          <a:xfrm>
            <a:off x="7707539" y="0"/>
            <a:ext cx="1469571" cy="6858000"/>
          </a:xfrm>
          <a:prstGeom prst="rect">
            <a:avLst/>
          </a:prstGeom>
        </p:spPr>
      </p:pic>
    </p:spTree>
    <p:extLst>
      <p:ext uri="{BB962C8B-B14F-4D97-AF65-F5344CB8AC3E}">
        <p14:creationId xmlns:p14="http://schemas.microsoft.com/office/powerpoint/2010/main" val="740630031"/>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0" y="10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9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6"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13973" y="-16280"/>
            <a:ext cx="7212343" cy="1441450"/>
          </a:xfrm>
          <a:ln/>
        </p:spPr>
        <p:txBody>
          <a:bodyPr/>
          <a:lstStyle/>
          <a:p>
            <a:r>
              <a:rPr lang="en-US" sz="3000" dirty="0" smtClean="0"/>
              <a:t>Towards an integrated ESS: </a:t>
            </a:r>
            <a:br>
              <a:rPr lang="en-US" sz="3000" dirty="0" smtClean="0"/>
            </a:br>
            <a:r>
              <a:rPr lang="en-US" sz="3000" dirty="0" smtClean="0"/>
              <a:t>Science Support Systems and Instruments</a:t>
            </a:r>
            <a:endParaRPr lang="en-US" sz="3000" dirty="0"/>
          </a:p>
        </p:txBody>
      </p:sp>
      <p:grpSp>
        <p:nvGrpSpPr>
          <p:cNvPr id="17" name="Group 16"/>
          <p:cNvGrpSpPr/>
          <p:nvPr/>
        </p:nvGrpSpPr>
        <p:grpSpPr>
          <a:xfrm>
            <a:off x="2338925" y="1979669"/>
            <a:ext cx="2502757" cy="2492237"/>
            <a:chOff x="2791990" y="2442666"/>
            <a:chExt cx="2838509" cy="2880000"/>
          </a:xfrm>
        </p:grpSpPr>
        <p:grpSp>
          <p:nvGrpSpPr>
            <p:cNvPr id="18" name="Group 17"/>
            <p:cNvGrpSpPr/>
            <p:nvPr/>
          </p:nvGrpSpPr>
          <p:grpSpPr>
            <a:xfrm>
              <a:off x="4693929" y="3421209"/>
              <a:ext cx="936570" cy="936570"/>
              <a:chOff x="134302" y="4777216"/>
              <a:chExt cx="1800000" cy="1800000"/>
            </a:xfrm>
          </p:grpSpPr>
          <p:pic>
            <p:nvPicPr>
              <p:cNvPr id="33" name="Picture 32" descr="3__#$!@%!#__imgres.png"/>
              <p:cNvPicPr>
                <a:picLocks noChangeAspect="1"/>
              </p:cNvPicPr>
              <p:nvPr/>
            </p:nvPicPr>
            <p:blipFill>
              <a:blip r:embed="rId4">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134302" y="4777216"/>
                <a:ext cx="1800000" cy="1800000"/>
              </a:xfrm>
              <a:prstGeom prst="rect">
                <a:avLst/>
              </a:prstGeom>
            </p:spPr>
          </p:pic>
          <p:sp>
            <p:nvSpPr>
              <p:cNvPr id="34" name="Rounded Rectangle 33"/>
              <p:cNvSpPr/>
              <p:nvPr/>
            </p:nvSpPr>
            <p:spPr>
              <a:xfrm>
                <a:off x="134302" y="4777590"/>
                <a:ext cx="1800000" cy="1799253"/>
              </a:xfrm>
              <a:prstGeom prst="roundRect">
                <a:avLst/>
              </a:prstGeom>
              <a:noFill/>
              <a:ln w="101600" cap="flat" cmpd="sng" algn="ctr">
                <a:solidFill>
                  <a:srgbClr val="7F1617"/>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grpSp>
          <p:nvGrpSpPr>
            <p:cNvPr id="19" name="Group 18"/>
            <p:cNvGrpSpPr/>
            <p:nvPr/>
          </p:nvGrpSpPr>
          <p:grpSpPr>
            <a:xfrm>
              <a:off x="2791990" y="3421403"/>
              <a:ext cx="936570" cy="936181"/>
              <a:chOff x="134302" y="1631824"/>
              <a:chExt cx="1800000" cy="1799253"/>
            </a:xfrm>
          </p:grpSpPr>
          <p:pic>
            <p:nvPicPr>
              <p:cNvPr id="31" name="Picture 30" descr="1__#$!@%!#__imgres.png"/>
              <p:cNvPicPr>
                <a:picLocks noChangeAspect="1"/>
              </p:cNvPicPr>
              <p:nvPr/>
            </p:nvPicPr>
            <p:blipFill rotWithShape="1">
              <a:blip r:embed="rId5">
                <a:extLst>
                  <a:ext uri="{28A0092B-C50C-407E-A947-70E740481C1C}">
                    <a14:useLocalDpi xmlns:a14="http://schemas.microsoft.com/office/drawing/2010/main" val="0"/>
                  </a:ext>
                </a:extLst>
              </a:blip>
              <a:srcRect l="16125" t="5956" r="17148" b="5787"/>
              <a:stretch/>
            </p:blipFill>
            <p:spPr>
              <a:xfrm>
                <a:off x="220767" y="1724432"/>
                <a:ext cx="1627070" cy="1614036"/>
              </a:xfrm>
              <a:prstGeom prst="rect">
                <a:avLst/>
              </a:prstGeom>
            </p:spPr>
          </p:pic>
          <p:sp>
            <p:nvSpPr>
              <p:cNvPr id="32" name="Rounded Rectangle 31"/>
              <p:cNvSpPr/>
              <p:nvPr/>
            </p:nvSpPr>
            <p:spPr>
              <a:xfrm>
                <a:off x="134302" y="1631824"/>
                <a:ext cx="1800000" cy="1799253"/>
              </a:xfrm>
              <a:prstGeom prst="roundRect">
                <a:avLst/>
              </a:prstGeom>
              <a:noFill/>
              <a:ln w="101600" cap="flat" cmpd="sng" algn="ctr">
                <a:solidFill>
                  <a:srgbClr val="D98718"/>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grpSp>
          <p:nvGrpSpPr>
            <p:cNvPr id="20" name="Group 19"/>
            <p:cNvGrpSpPr/>
            <p:nvPr/>
          </p:nvGrpSpPr>
          <p:grpSpPr>
            <a:xfrm>
              <a:off x="3753484" y="4386485"/>
              <a:ext cx="936570" cy="936181"/>
              <a:chOff x="2235219" y="3284029"/>
              <a:chExt cx="1800000" cy="1799253"/>
            </a:xfrm>
          </p:grpSpPr>
          <p:pic>
            <p:nvPicPr>
              <p:cNvPr id="29" name="Picture 28" descr="2__#$!@%!#__imgres.png"/>
              <p:cNvPicPr>
                <a:picLocks noChangeAspect="1"/>
              </p:cNvPicPr>
              <p:nvPr/>
            </p:nvPicPr>
            <p:blipFill>
              <a:blip r:embed="rId6">
                <a:duotone>
                  <a:srgbClr val="9BBB59">
                    <a:shade val="45000"/>
                    <a:satMod val="135000"/>
                  </a:srgbClr>
                  <a:prstClr val="white"/>
                </a:duotone>
                <a:extLst>
                  <a:ext uri="{28A0092B-C50C-407E-A947-70E740481C1C}">
                    <a14:useLocalDpi xmlns:a14="http://schemas.microsoft.com/office/drawing/2010/main" val="0"/>
                  </a:ext>
                </a:extLst>
              </a:blip>
              <a:stretch>
                <a:fillRect/>
              </a:stretch>
            </p:blipFill>
            <p:spPr>
              <a:xfrm>
                <a:off x="2307219" y="3355655"/>
                <a:ext cx="1656000" cy="1656000"/>
              </a:xfrm>
              <a:prstGeom prst="rect">
                <a:avLst/>
              </a:prstGeom>
            </p:spPr>
          </p:pic>
          <p:sp>
            <p:nvSpPr>
              <p:cNvPr id="30" name="Rounded Rectangle 29"/>
              <p:cNvSpPr/>
              <p:nvPr/>
            </p:nvSpPr>
            <p:spPr>
              <a:xfrm>
                <a:off x="2235219" y="3284029"/>
                <a:ext cx="1800000" cy="1799253"/>
              </a:xfrm>
              <a:prstGeom prst="roundRect">
                <a:avLst/>
              </a:prstGeom>
              <a:noFill/>
              <a:ln w="101600" cap="flat" cmpd="sng" algn="ctr">
                <a:solidFill>
                  <a:srgbClr val="5B7F1C"/>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grpSp>
          <p:nvGrpSpPr>
            <p:cNvPr id="21" name="Group 20"/>
            <p:cNvGrpSpPr/>
            <p:nvPr/>
          </p:nvGrpSpPr>
          <p:grpSpPr>
            <a:xfrm>
              <a:off x="3753484" y="2442666"/>
              <a:ext cx="936570" cy="936181"/>
              <a:chOff x="2292872" y="227256"/>
              <a:chExt cx="1800000" cy="1799253"/>
            </a:xfrm>
          </p:grpSpPr>
          <p:pic>
            <p:nvPicPr>
              <p:cNvPr id="27" name="Picture 26" descr="imgres.png"/>
              <p:cNvPicPr>
                <a:picLocks noChangeAspect="1"/>
              </p:cNvPicPr>
              <p:nvPr/>
            </p:nvPicPr>
            <p:blipFill rotWithShape="1">
              <a:blip r:embed="rId7">
                <a:extLst>
                  <a:ext uri="{28A0092B-C50C-407E-A947-70E740481C1C}">
                    <a14:useLocalDpi xmlns:a14="http://schemas.microsoft.com/office/drawing/2010/main" val="0"/>
                  </a:ext>
                </a:extLst>
              </a:blip>
              <a:srcRect l="19840" t="19153" r="20245" b="20587"/>
              <a:stretch/>
            </p:blipFill>
            <p:spPr>
              <a:xfrm>
                <a:off x="2333039" y="273560"/>
                <a:ext cx="1719667" cy="1706645"/>
              </a:xfrm>
              <a:prstGeom prst="rect">
                <a:avLst/>
              </a:prstGeom>
            </p:spPr>
          </p:pic>
          <p:sp>
            <p:nvSpPr>
              <p:cNvPr id="28" name="Rounded Rectangle 27"/>
              <p:cNvSpPr/>
              <p:nvPr/>
            </p:nvSpPr>
            <p:spPr>
              <a:xfrm>
                <a:off x="2292872" y="227256"/>
                <a:ext cx="1800000" cy="1799253"/>
              </a:xfrm>
              <a:prstGeom prst="roundRect">
                <a:avLst/>
              </a:prstGeom>
              <a:noFill/>
              <a:ln w="101600" cap="flat" cmpd="sng" algn="ctr">
                <a:solidFill>
                  <a:srgbClr val="163F61"/>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22" name="Left-Up Arrow 21"/>
            <p:cNvSpPr/>
            <p:nvPr/>
          </p:nvSpPr>
          <p:spPr>
            <a:xfrm>
              <a:off x="4844240" y="4527758"/>
              <a:ext cx="450507" cy="439202"/>
            </a:xfrm>
            <a:prstGeom prst="leftUpArrow">
              <a:avLst>
                <a:gd name="adj1" fmla="val 18019"/>
                <a:gd name="adj2" fmla="val 25000"/>
                <a:gd name="adj3" fmla="val 25000"/>
              </a:avLst>
            </a:prstGeom>
            <a:solidFill>
              <a:sysClr val="windowText" lastClr="000000">
                <a:lumMod val="50000"/>
                <a:lumOff val="50000"/>
              </a:sysClr>
            </a:solidFill>
            <a:ln w="9525" cap="flat" cmpd="sng" algn="ctr">
              <a:noFill/>
              <a:prstDash val="solid"/>
            </a:ln>
            <a:effectLst/>
          </p:spPr>
          <p:txBody>
            <a:bodyPr rtlCol="0" anchor="ctr"/>
            <a:lstStyle/>
            <a:p>
              <a:pPr algn="ctr" defTabSz="914400">
                <a:defRPr/>
              </a:pPr>
              <a:endParaRPr lang="en-US" kern="0">
                <a:solidFill>
                  <a:sysClr val="windowText" lastClr="000000"/>
                </a:solidFill>
                <a:latin typeface="Calibri"/>
                <a:ea typeface="ヒラギノ角ゴ ProN W3"/>
                <a:cs typeface="ヒラギノ角ゴ ProN W3"/>
              </a:endParaRPr>
            </a:p>
          </p:txBody>
        </p:sp>
        <p:sp>
          <p:nvSpPr>
            <p:cNvPr id="23" name="Left-Up Arrow 22"/>
            <p:cNvSpPr/>
            <p:nvPr/>
          </p:nvSpPr>
          <p:spPr>
            <a:xfrm rot="5400000">
              <a:off x="3182393" y="4522106"/>
              <a:ext cx="450507" cy="439202"/>
            </a:xfrm>
            <a:prstGeom prst="leftUpArrow">
              <a:avLst>
                <a:gd name="adj1" fmla="val 18019"/>
                <a:gd name="adj2" fmla="val 25000"/>
                <a:gd name="adj3" fmla="val 25000"/>
              </a:avLst>
            </a:prstGeom>
            <a:solidFill>
              <a:sysClr val="windowText" lastClr="000000">
                <a:lumMod val="50000"/>
                <a:lumOff val="50000"/>
              </a:sysClr>
            </a:solidFill>
            <a:ln w="9525" cap="flat" cmpd="sng" algn="ctr">
              <a:noFill/>
              <a:prstDash val="solid"/>
            </a:ln>
            <a:effectLst/>
          </p:spPr>
          <p:txBody>
            <a:bodyPr rtlCol="0" anchor="ctr"/>
            <a:lstStyle/>
            <a:p>
              <a:pPr algn="ctr" defTabSz="914400">
                <a:defRPr/>
              </a:pPr>
              <a:endParaRPr lang="en-US" kern="0">
                <a:solidFill>
                  <a:sysClr val="windowText" lastClr="000000"/>
                </a:solidFill>
                <a:latin typeface="Calibri"/>
                <a:ea typeface="ヒラギノ角ゴ ProN W3"/>
                <a:cs typeface="ヒラギノ角ゴ ProN W3"/>
              </a:endParaRPr>
            </a:p>
          </p:txBody>
        </p:sp>
        <p:sp>
          <p:nvSpPr>
            <p:cNvPr id="24" name="Bent-Up Arrow 23"/>
            <p:cNvSpPr/>
            <p:nvPr/>
          </p:nvSpPr>
          <p:spPr>
            <a:xfrm rot="16200000">
              <a:off x="4816295" y="2830429"/>
              <a:ext cx="413044" cy="357155"/>
            </a:xfrm>
            <a:prstGeom prst="bentUpArrow">
              <a:avLst>
                <a:gd name="adj1" fmla="val 25000"/>
                <a:gd name="adj2" fmla="val 28338"/>
                <a:gd name="adj3" fmla="val 29768"/>
              </a:avLst>
            </a:prstGeom>
            <a:solidFill>
              <a:srgbClr val="7F7F7F"/>
            </a:solidFill>
            <a:ln w="9525" cap="flat" cmpd="sng" algn="ctr">
              <a:no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sp>
          <p:nvSpPr>
            <p:cNvPr id="25" name="Bent-Up Arrow 24"/>
            <p:cNvSpPr/>
            <p:nvPr/>
          </p:nvSpPr>
          <p:spPr>
            <a:xfrm rot="10800000">
              <a:off x="3201445" y="2830429"/>
              <a:ext cx="413044" cy="357155"/>
            </a:xfrm>
            <a:prstGeom prst="bentUpArrow">
              <a:avLst>
                <a:gd name="adj1" fmla="val 25000"/>
                <a:gd name="adj2" fmla="val 28338"/>
                <a:gd name="adj3" fmla="val 29768"/>
              </a:avLst>
            </a:prstGeom>
            <a:solidFill>
              <a:srgbClr val="7F7F7F"/>
            </a:solidFill>
            <a:ln w="9525" cap="flat" cmpd="sng" algn="ctr">
              <a:no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35" name="Rectangle 34"/>
          <p:cNvSpPr/>
          <p:nvPr/>
        </p:nvSpPr>
        <p:spPr>
          <a:xfrm>
            <a:off x="1777117" y="1521238"/>
            <a:ext cx="1414066" cy="707886"/>
          </a:xfrm>
          <a:prstGeom prst="rect">
            <a:avLst/>
          </a:prstGeom>
        </p:spPr>
        <p:txBody>
          <a:bodyPr wrap="square">
            <a:spAutoFit/>
          </a:bodyPr>
          <a:lstStyle/>
          <a:p>
            <a:r>
              <a:rPr lang="en-US" sz="2000" b="1" dirty="0">
                <a:solidFill>
                  <a:srgbClr val="163F61"/>
                </a:solidFill>
                <a:latin typeface="Calibri"/>
                <a:ea typeface="ヒラギノ角ゴ ProN W3"/>
                <a:cs typeface="ヒラギノ角ゴ ProN W3"/>
              </a:rPr>
              <a:t>Equipment</a:t>
            </a:r>
          </a:p>
          <a:p>
            <a:r>
              <a:rPr lang="en-US" sz="2000" b="1" dirty="0">
                <a:solidFill>
                  <a:srgbClr val="163F61"/>
                </a:solidFill>
                <a:latin typeface="Calibri"/>
                <a:ea typeface="ヒラギノ角ゴ ProN W3"/>
                <a:cs typeface="ヒラギノ角ゴ ProN W3"/>
              </a:rPr>
              <a:t>Availability </a:t>
            </a:r>
          </a:p>
        </p:txBody>
      </p:sp>
      <p:sp>
        <p:nvSpPr>
          <p:cNvPr id="36" name="Rectangle 35"/>
          <p:cNvSpPr/>
          <p:nvPr/>
        </p:nvSpPr>
        <p:spPr>
          <a:xfrm>
            <a:off x="4530015" y="4133874"/>
            <a:ext cx="1930823" cy="400110"/>
          </a:xfrm>
          <a:prstGeom prst="rect">
            <a:avLst/>
          </a:prstGeom>
        </p:spPr>
        <p:txBody>
          <a:bodyPr wrap="square">
            <a:spAutoFit/>
          </a:bodyPr>
          <a:lstStyle/>
          <a:p>
            <a:r>
              <a:rPr lang="en-US" sz="2000" b="1" dirty="0">
                <a:solidFill>
                  <a:srgbClr val="5B7F1C"/>
                </a:solidFill>
                <a:latin typeface="Calibri"/>
                <a:ea typeface="ヒラギノ角ゴ ProN W3"/>
                <a:cs typeface="ヒラギノ角ゴ ProN W3"/>
              </a:rPr>
              <a:t>Sample Change</a:t>
            </a:r>
          </a:p>
        </p:txBody>
      </p:sp>
      <p:sp>
        <p:nvSpPr>
          <p:cNvPr id="37" name="Rectangle 36"/>
          <p:cNvSpPr/>
          <p:nvPr/>
        </p:nvSpPr>
        <p:spPr>
          <a:xfrm>
            <a:off x="167292" y="2914193"/>
            <a:ext cx="1854598" cy="707886"/>
          </a:xfrm>
          <a:prstGeom prst="rect">
            <a:avLst/>
          </a:prstGeom>
        </p:spPr>
        <p:txBody>
          <a:bodyPr wrap="square">
            <a:spAutoFit/>
          </a:bodyPr>
          <a:lstStyle/>
          <a:p>
            <a:r>
              <a:rPr lang="en-US" sz="2000" b="1" dirty="0">
                <a:solidFill>
                  <a:srgbClr val="D98718"/>
                </a:solidFill>
                <a:latin typeface="Calibri"/>
                <a:ea typeface="ヒラギノ角ゴ ProN W3"/>
                <a:cs typeface="ヒラギノ角ゴ ProN W3"/>
              </a:rPr>
              <a:t>Equipment </a:t>
            </a:r>
          </a:p>
          <a:p>
            <a:r>
              <a:rPr lang="en-US" sz="2000" b="1" dirty="0">
                <a:solidFill>
                  <a:srgbClr val="D98718"/>
                </a:solidFill>
                <a:latin typeface="Calibri"/>
                <a:ea typeface="ヒラギノ角ゴ ProN W3"/>
                <a:cs typeface="ヒラギノ角ゴ ProN W3"/>
              </a:rPr>
              <a:t>Change-over</a:t>
            </a:r>
          </a:p>
        </p:txBody>
      </p:sp>
      <p:sp>
        <p:nvSpPr>
          <p:cNvPr id="38" name="Rectangle 37"/>
          <p:cNvSpPr/>
          <p:nvPr/>
        </p:nvSpPr>
        <p:spPr>
          <a:xfrm>
            <a:off x="4976142" y="3052692"/>
            <a:ext cx="1457341" cy="400110"/>
          </a:xfrm>
          <a:prstGeom prst="rect">
            <a:avLst/>
          </a:prstGeom>
        </p:spPr>
        <p:txBody>
          <a:bodyPr wrap="square">
            <a:spAutoFit/>
          </a:bodyPr>
          <a:lstStyle/>
          <a:p>
            <a:r>
              <a:rPr lang="en-US" sz="2000" b="1" dirty="0">
                <a:solidFill>
                  <a:srgbClr val="7F1617"/>
                </a:solidFill>
                <a:latin typeface="Calibri"/>
                <a:ea typeface="ヒラギノ角ゴ ProN W3"/>
                <a:cs typeface="ヒラギノ角ゴ ProN W3"/>
              </a:rPr>
              <a:t>Parameters</a:t>
            </a:r>
          </a:p>
        </p:txBody>
      </p:sp>
      <p:grpSp>
        <p:nvGrpSpPr>
          <p:cNvPr id="46" name="Group 45"/>
          <p:cNvGrpSpPr/>
          <p:nvPr/>
        </p:nvGrpSpPr>
        <p:grpSpPr>
          <a:xfrm>
            <a:off x="3219721" y="5317934"/>
            <a:ext cx="792000" cy="792000"/>
            <a:chOff x="796772" y="4918411"/>
            <a:chExt cx="936570" cy="936181"/>
          </a:xfrm>
        </p:grpSpPr>
        <p:pic>
          <p:nvPicPr>
            <p:cNvPr id="47" name="Picture 46"/>
            <p:cNvPicPr>
              <a:picLocks noChangeAspect="1"/>
            </p:cNvPicPr>
            <p:nvPr/>
          </p:nvPicPr>
          <p:blipFill>
            <a:blip r:embed="rId8">
              <a:duotone>
                <a:schemeClr val="accent1">
                  <a:shade val="45000"/>
                  <a:satMod val="135000"/>
                </a:schemeClr>
                <a:prstClr val="white"/>
              </a:duotone>
            </a:blip>
            <a:stretch>
              <a:fillRect/>
            </a:stretch>
          </p:blipFill>
          <p:spPr>
            <a:xfrm>
              <a:off x="950844" y="5072288"/>
              <a:ext cx="628427" cy="628427"/>
            </a:xfrm>
            <a:prstGeom prst="rect">
              <a:avLst/>
            </a:prstGeom>
          </p:spPr>
        </p:pic>
        <p:sp>
          <p:nvSpPr>
            <p:cNvPr id="48" name="Rounded Rectangle 47"/>
            <p:cNvSpPr/>
            <p:nvPr/>
          </p:nvSpPr>
          <p:spPr>
            <a:xfrm>
              <a:off x="796772" y="4918411"/>
              <a:ext cx="936570" cy="936181"/>
            </a:xfrm>
            <a:prstGeom prst="roundRect">
              <a:avLst/>
            </a:prstGeom>
            <a:noFill/>
            <a:ln w="101600" cap="flat" cmpd="sng" algn="ctr">
              <a:solidFill>
                <a:srgbClr val="0A5A97"/>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49" name="Left-Right Arrow 48"/>
          <p:cNvSpPr/>
          <p:nvPr/>
        </p:nvSpPr>
        <p:spPr bwMode="auto">
          <a:xfrm rot="16200000">
            <a:off x="3350909" y="4787663"/>
            <a:ext cx="502936" cy="188622"/>
          </a:xfrm>
          <a:prstGeom prst="leftRightArrow">
            <a:avLst/>
          </a:prstGeom>
          <a:solidFill>
            <a:schemeClr val="bg1">
              <a:lumMod val="50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50" name="Rectangle 49"/>
          <p:cNvSpPr/>
          <p:nvPr/>
        </p:nvSpPr>
        <p:spPr>
          <a:xfrm>
            <a:off x="4520868" y="5332396"/>
            <a:ext cx="1104280" cy="400110"/>
          </a:xfrm>
          <a:prstGeom prst="rect">
            <a:avLst/>
          </a:prstGeom>
        </p:spPr>
        <p:txBody>
          <a:bodyPr wrap="square">
            <a:spAutoFit/>
          </a:bodyPr>
          <a:lstStyle/>
          <a:p>
            <a:r>
              <a:rPr lang="en-US" sz="2000" b="1" dirty="0">
                <a:solidFill>
                  <a:srgbClr val="0A5A97"/>
                </a:solidFill>
                <a:latin typeface="Calibri"/>
                <a:ea typeface="ヒラギノ角ゴ ProN W3"/>
                <a:cs typeface="ヒラギノ角ゴ ProN W3"/>
              </a:rPr>
              <a:t>Labs</a:t>
            </a:r>
          </a:p>
        </p:txBody>
      </p:sp>
      <p:sp>
        <p:nvSpPr>
          <p:cNvPr id="40" name="Rounded Rectangle 39"/>
          <p:cNvSpPr/>
          <p:nvPr/>
        </p:nvSpPr>
        <p:spPr bwMode="auto">
          <a:xfrm>
            <a:off x="4978850" y="3052692"/>
            <a:ext cx="1860068" cy="459571"/>
          </a:xfrm>
          <a:prstGeom prst="roundRect">
            <a:avLst>
              <a:gd name="adj" fmla="val 3429"/>
            </a:avLst>
          </a:prstGeom>
          <a:noFill/>
          <a:ln w="25400" cap="flat" cmpd="sng" algn="ctr">
            <a:solidFill>
              <a:srgbClr val="0094CA"/>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41" name="TextBox 40"/>
          <p:cNvSpPr txBox="1"/>
          <p:nvPr/>
        </p:nvSpPr>
        <p:spPr>
          <a:xfrm>
            <a:off x="102411" y="6488668"/>
            <a:ext cx="8721848" cy="369332"/>
          </a:xfrm>
          <a:prstGeom prst="rect">
            <a:avLst/>
          </a:prstGeom>
          <a:noFill/>
          <a:ln>
            <a:noFill/>
          </a:ln>
        </p:spPr>
        <p:txBody>
          <a:bodyPr wrap="square" rtlCol="0">
            <a:spAutoFit/>
          </a:bodyPr>
          <a:lstStyle/>
          <a:p>
            <a:r>
              <a:rPr lang="en-US" b="1" dirty="0" smtClean="0">
                <a:solidFill>
                  <a:srgbClr val="0094CA"/>
                </a:solidFill>
                <a:latin typeface="Calibri"/>
                <a:ea typeface="ヒラギノ角ゴ ProN W3"/>
                <a:cs typeface="ヒラギノ角ゴ ProN W3"/>
              </a:rPr>
              <a:t>Instrument interaction 1 FTE (equivalent to 6 PM </a:t>
            </a:r>
            <a:r>
              <a:rPr lang="en-US" b="1" dirty="0">
                <a:solidFill>
                  <a:srgbClr val="0094CA"/>
                </a:solidFill>
                <a:latin typeface="Calibri"/>
                <a:ea typeface="ヒラギノ角ゴ ProN W3"/>
                <a:cs typeface="ヒラギノ角ゴ ProN W3"/>
              </a:rPr>
              <a:t>per instrument until hot </a:t>
            </a:r>
            <a:r>
              <a:rPr lang="en-US" b="1" dirty="0" smtClean="0">
                <a:solidFill>
                  <a:srgbClr val="0094CA"/>
                </a:solidFill>
                <a:latin typeface="Calibri"/>
                <a:ea typeface="ヒラギノ角ゴ ProN W3"/>
                <a:cs typeface="ヒラギノ角ゴ ProN W3"/>
              </a:rPr>
              <a:t>commissioning)</a:t>
            </a:r>
            <a:endParaRPr lang="en-US" b="1" dirty="0">
              <a:solidFill>
                <a:srgbClr val="0094CA"/>
              </a:solidFill>
              <a:latin typeface="Calibri"/>
              <a:ea typeface="ヒラギノ角ゴ ProN W3"/>
              <a:cs typeface="ヒラギノ角ゴ ProN W3"/>
            </a:endParaRPr>
          </a:p>
        </p:txBody>
      </p:sp>
    </p:spTree>
    <p:extLst>
      <p:ext uri="{BB962C8B-B14F-4D97-AF65-F5344CB8AC3E}">
        <p14:creationId xmlns:p14="http://schemas.microsoft.com/office/powerpoint/2010/main" val="268758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221739"/>
            <a:ext cx="8856984" cy="830997"/>
          </a:xfrm>
          <a:prstGeom prst="rect">
            <a:avLst/>
          </a:prstGeom>
          <a:noFill/>
        </p:spPr>
        <p:txBody>
          <a:bodyPr wrap="square" rtlCol="0">
            <a:spAutoFit/>
          </a:bodyPr>
          <a:lstStyle/>
          <a:p>
            <a:pPr algn="ctr" defTabSz="914400"/>
            <a:r>
              <a:rPr lang="en-GB" sz="2400" b="1" dirty="0" smtClean="0">
                <a:solidFill>
                  <a:prstClr val="black"/>
                </a:solidFill>
                <a:latin typeface="Calibri"/>
              </a:rPr>
              <a:t>SAC comments and recommendations</a:t>
            </a:r>
          </a:p>
          <a:p>
            <a:pPr algn="ctr" defTabSz="914400"/>
            <a:r>
              <a:rPr lang="en-GB" sz="2400" b="1" dirty="0" smtClean="0">
                <a:solidFill>
                  <a:prstClr val="black"/>
                </a:solidFill>
                <a:latin typeface="Calibri"/>
              </a:rPr>
              <a:t>June and Nov 2016</a:t>
            </a:r>
            <a:endParaRPr lang="en-GB" sz="2400" b="1" dirty="0">
              <a:solidFill>
                <a:prstClr val="black"/>
              </a:solidFill>
              <a:latin typeface="Calibri"/>
            </a:endParaRPr>
          </a:p>
        </p:txBody>
      </p:sp>
      <p:sp>
        <p:nvSpPr>
          <p:cNvPr id="5" name="TextBox 4"/>
          <p:cNvSpPr txBox="1"/>
          <p:nvPr/>
        </p:nvSpPr>
        <p:spPr>
          <a:xfrm>
            <a:off x="131952" y="1121848"/>
            <a:ext cx="9144000" cy="6001641"/>
          </a:xfrm>
          <a:prstGeom prst="rect">
            <a:avLst/>
          </a:prstGeom>
          <a:noFill/>
        </p:spPr>
        <p:txBody>
          <a:bodyPr wrap="square" rtlCol="0">
            <a:spAutoFit/>
          </a:bodyPr>
          <a:lstStyle/>
          <a:p>
            <a:pPr defTabSz="914400">
              <a:lnSpc>
                <a:spcPct val="150000"/>
              </a:lnSpc>
            </a:pPr>
            <a:r>
              <a:rPr lang="en-GB" sz="2400" i="1" dirty="0" smtClean="0">
                <a:solidFill>
                  <a:srgbClr val="000000"/>
                </a:solidFill>
              </a:rPr>
              <a:t>‘early </a:t>
            </a:r>
            <a:r>
              <a:rPr lang="en-GB" sz="2400" i="1" dirty="0">
                <a:solidFill>
                  <a:srgbClr val="000000"/>
                </a:solidFill>
              </a:rPr>
              <a:t>integration of sample environment </a:t>
            </a:r>
            <a:r>
              <a:rPr lang="is-IS" sz="2400" i="1" dirty="0" smtClean="0">
                <a:solidFill>
                  <a:srgbClr val="000000"/>
                </a:solidFill>
              </a:rPr>
              <a:t>…</a:t>
            </a:r>
            <a:r>
              <a:rPr lang="en-GB" sz="2400" i="1" dirty="0" smtClean="0">
                <a:solidFill>
                  <a:srgbClr val="000000"/>
                </a:solidFill>
              </a:rPr>
              <a:t> </a:t>
            </a:r>
            <a:r>
              <a:rPr lang="en-GB" sz="2400" i="1" dirty="0">
                <a:solidFill>
                  <a:srgbClr val="000000"/>
                </a:solidFill>
              </a:rPr>
              <a:t>will be vitally </a:t>
            </a:r>
            <a:r>
              <a:rPr lang="en-GB" sz="2400" i="1" dirty="0" smtClean="0">
                <a:solidFill>
                  <a:srgbClr val="000000"/>
                </a:solidFill>
              </a:rPr>
              <a:t>important.’</a:t>
            </a:r>
          </a:p>
          <a:p>
            <a:pPr defTabSz="914400">
              <a:lnSpc>
                <a:spcPct val="150000"/>
              </a:lnSpc>
            </a:pPr>
            <a:r>
              <a:rPr lang="en-GB" sz="2400" i="1" dirty="0" smtClean="0">
                <a:solidFill>
                  <a:srgbClr val="000000"/>
                </a:solidFill>
              </a:rPr>
              <a:t> </a:t>
            </a:r>
            <a:endParaRPr lang="en-GB" sz="2400" i="1" dirty="0">
              <a:solidFill>
                <a:srgbClr val="000000"/>
              </a:solidFill>
            </a:endParaRPr>
          </a:p>
          <a:p>
            <a:pPr marL="457200" indent="-457200" defTabSz="914400">
              <a:lnSpc>
                <a:spcPct val="150000"/>
              </a:lnSpc>
              <a:buFont typeface="Arial" panose="020B0604020202020204" pitchFamily="34" charset="0"/>
              <a:buChar char="•"/>
            </a:pPr>
            <a:r>
              <a:rPr lang="en-GB" sz="2400" dirty="0" smtClean="0">
                <a:solidFill>
                  <a:srgbClr val="000000"/>
                </a:solidFill>
                <a:latin typeface="Calibri"/>
              </a:rPr>
              <a:t>Formulate mission statement </a:t>
            </a:r>
            <a:r>
              <a:rPr lang="en-GB" sz="2400" dirty="0">
                <a:solidFill>
                  <a:srgbClr val="000000"/>
                </a:solidFill>
                <a:latin typeface="Calibri"/>
              </a:rPr>
              <a:t>and </a:t>
            </a:r>
            <a:r>
              <a:rPr lang="en-GB" sz="2400" dirty="0" smtClean="0">
                <a:solidFill>
                  <a:srgbClr val="000000"/>
                </a:solidFill>
                <a:latin typeface="Calibri"/>
              </a:rPr>
              <a:t>path </a:t>
            </a:r>
            <a:r>
              <a:rPr lang="en-GB" sz="2400" dirty="0">
                <a:solidFill>
                  <a:srgbClr val="000000"/>
                </a:solidFill>
                <a:latin typeface="Calibri"/>
              </a:rPr>
              <a:t>to success. </a:t>
            </a:r>
            <a:r>
              <a:rPr lang="en-GB" sz="2400" dirty="0" smtClean="0">
                <a:solidFill>
                  <a:srgbClr val="000000"/>
                </a:solidFill>
                <a:latin typeface="Calibri"/>
              </a:rPr>
              <a:t>                        </a:t>
            </a:r>
          </a:p>
          <a:p>
            <a:pPr marL="457200" indent="-457200" defTabSz="914400">
              <a:lnSpc>
                <a:spcPct val="150000"/>
              </a:lnSpc>
              <a:buFont typeface="Arial" panose="020B0604020202020204" pitchFamily="34" charset="0"/>
              <a:buChar char="•"/>
            </a:pPr>
            <a:r>
              <a:rPr lang="en-GB" sz="2400" dirty="0" smtClean="0">
                <a:solidFill>
                  <a:srgbClr val="000000"/>
                </a:solidFill>
                <a:latin typeface="Calibri"/>
              </a:rPr>
              <a:t>Clear charge to STAP is required.</a:t>
            </a:r>
            <a:endParaRPr lang="en-GB" sz="2400" dirty="0">
              <a:solidFill>
                <a:srgbClr val="000000"/>
              </a:solidFill>
              <a:latin typeface="Calibri"/>
            </a:endParaRPr>
          </a:p>
          <a:p>
            <a:pPr marL="457200" indent="-457200" defTabSz="914400">
              <a:lnSpc>
                <a:spcPct val="150000"/>
              </a:lnSpc>
              <a:buFont typeface="Arial" panose="020B0604020202020204" pitchFamily="34" charset="0"/>
              <a:buChar char="•"/>
            </a:pPr>
            <a:r>
              <a:rPr lang="en-GB" sz="2400" dirty="0" smtClean="0">
                <a:solidFill>
                  <a:srgbClr val="000000"/>
                </a:solidFill>
                <a:latin typeface="Calibri"/>
              </a:rPr>
              <a:t>Define scope for sample environment suite matching instr. </a:t>
            </a:r>
            <a:r>
              <a:rPr lang="en-GB" sz="2400" dirty="0">
                <a:solidFill>
                  <a:srgbClr val="000000"/>
                </a:solidFill>
                <a:latin typeface="Calibri"/>
              </a:rPr>
              <a:t>needs. </a:t>
            </a:r>
            <a:endParaRPr lang="en-GB" sz="2400" dirty="0" smtClean="0">
              <a:solidFill>
                <a:srgbClr val="000000"/>
              </a:solidFill>
              <a:latin typeface="Calibri"/>
            </a:endParaRPr>
          </a:p>
          <a:p>
            <a:pPr marL="457200" indent="-457200" defTabSz="914400">
              <a:lnSpc>
                <a:spcPct val="150000"/>
              </a:lnSpc>
              <a:buFont typeface="Arial" panose="020B0604020202020204" pitchFamily="34" charset="0"/>
              <a:buChar char="•"/>
            </a:pPr>
            <a:r>
              <a:rPr lang="en-GB" sz="2400" dirty="0">
                <a:solidFill>
                  <a:srgbClr val="000000"/>
                </a:solidFill>
                <a:latin typeface="Calibri"/>
              </a:rPr>
              <a:t>Integration plan </a:t>
            </a:r>
            <a:r>
              <a:rPr lang="en-GB" sz="2400" dirty="0" smtClean="0">
                <a:solidFill>
                  <a:srgbClr val="000000"/>
                </a:solidFill>
                <a:latin typeface="Calibri"/>
              </a:rPr>
              <a:t>is beyond urgent.                                            	</a:t>
            </a:r>
          </a:p>
          <a:p>
            <a:pPr marL="457200" indent="-457200" defTabSz="914400">
              <a:lnSpc>
                <a:spcPct val="150000"/>
              </a:lnSpc>
              <a:buFont typeface="Arial" panose="020B0604020202020204" pitchFamily="34" charset="0"/>
              <a:buChar char="•"/>
            </a:pPr>
            <a:r>
              <a:rPr lang="en-GB" sz="2400" dirty="0" smtClean="0">
                <a:solidFill>
                  <a:srgbClr val="000000"/>
                </a:solidFill>
                <a:latin typeface="Calibri"/>
              </a:rPr>
              <a:t>Link milestones to overall construction </a:t>
            </a:r>
            <a:r>
              <a:rPr lang="en-GB" sz="2400" dirty="0">
                <a:solidFill>
                  <a:srgbClr val="000000"/>
                </a:solidFill>
                <a:latin typeface="Calibri"/>
              </a:rPr>
              <a:t>schedule. </a:t>
            </a:r>
          </a:p>
          <a:p>
            <a:pPr marL="457200" indent="-457200" defTabSz="914400">
              <a:lnSpc>
                <a:spcPct val="150000"/>
              </a:lnSpc>
              <a:buFont typeface="Arial" panose="020B0604020202020204" pitchFamily="34" charset="0"/>
              <a:buChar char="•"/>
            </a:pPr>
            <a:r>
              <a:rPr lang="en-GB" sz="2400" dirty="0" smtClean="0">
                <a:solidFill>
                  <a:srgbClr val="000000"/>
                </a:solidFill>
                <a:latin typeface="Calibri"/>
              </a:rPr>
              <a:t>Identify ESS challenges and develop R&amp;D strategy.</a:t>
            </a:r>
            <a:endParaRPr lang="en-GB" sz="2400" dirty="0">
              <a:solidFill>
                <a:srgbClr val="000000"/>
              </a:solidFill>
              <a:latin typeface="Calibri"/>
            </a:endParaRPr>
          </a:p>
          <a:p>
            <a:pPr marL="457200" indent="-457200" defTabSz="914400">
              <a:lnSpc>
                <a:spcPct val="150000"/>
              </a:lnSpc>
              <a:buFont typeface="Arial" panose="020B0604020202020204" pitchFamily="34" charset="0"/>
              <a:buChar char="•"/>
            </a:pPr>
            <a:r>
              <a:rPr lang="en-GB" sz="2400" dirty="0" smtClean="0">
                <a:solidFill>
                  <a:srgbClr val="000000"/>
                </a:solidFill>
                <a:latin typeface="Calibri"/>
              </a:rPr>
              <a:t>Ensure interconnectivity and smooth </a:t>
            </a:r>
            <a:r>
              <a:rPr lang="en-GB" sz="2400" dirty="0">
                <a:solidFill>
                  <a:srgbClr val="000000"/>
                </a:solidFill>
                <a:latin typeface="Calibri"/>
              </a:rPr>
              <a:t>work flow </a:t>
            </a:r>
            <a:r>
              <a:rPr lang="en-GB" sz="2400" dirty="0" smtClean="0">
                <a:solidFill>
                  <a:srgbClr val="000000"/>
                </a:solidFill>
                <a:latin typeface="Calibri"/>
              </a:rPr>
              <a:t>on </a:t>
            </a:r>
            <a:r>
              <a:rPr lang="en-GB" sz="2400" dirty="0">
                <a:solidFill>
                  <a:srgbClr val="000000"/>
                </a:solidFill>
                <a:latin typeface="Calibri"/>
              </a:rPr>
              <a:t>a practical </a:t>
            </a:r>
            <a:r>
              <a:rPr lang="en-GB" sz="2400" dirty="0" smtClean="0">
                <a:solidFill>
                  <a:srgbClr val="000000"/>
                </a:solidFill>
                <a:latin typeface="Calibri"/>
              </a:rPr>
              <a:t>level. </a:t>
            </a:r>
          </a:p>
          <a:p>
            <a:pPr marL="457200" indent="-457200" defTabSz="914400">
              <a:lnSpc>
                <a:spcPct val="150000"/>
              </a:lnSpc>
              <a:buFont typeface="Arial" panose="020B0604020202020204" pitchFamily="34" charset="0"/>
              <a:buChar char="•"/>
            </a:pPr>
            <a:r>
              <a:rPr lang="en-GB" sz="2400" dirty="0" smtClean="0">
                <a:solidFill>
                  <a:srgbClr val="000000"/>
                </a:solidFill>
                <a:latin typeface="Calibri"/>
              </a:rPr>
              <a:t>Interface with instrument teams and user community.</a:t>
            </a:r>
          </a:p>
          <a:p>
            <a:pPr defTabSz="914400"/>
            <a:endParaRPr lang="en-GB" sz="2400" dirty="0" smtClean="0">
              <a:solidFill>
                <a:srgbClr val="000000"/>
              </a:solidFill>
              <a:latin typeface="Calibri"/>
            </a:endParaRPr>
          </a:p>
        </p:txBody>
      </p:sp>
    </p:spTree>
    <p:extLst>
      <p:ext uri="{BB962C8B-B14F-4D97-AF65-F5344CB8AC3E}">
        <p14:creationId xmlns:p14="http://schemas.microsoft.com/office/powerpoint/2010/main" val="1946012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1D37BB07-EDFC-D243-BB7C-1FD40E044A92}" type="slidenum">
              <a:rPr lang="en-US">
                <a:latin typeface="Calibri"/>
              </a:rPr>
              <a:pPr/>
              <a:t>60</a:t>
            </a:fld>
            <a:endParaRPr lang="en-US">
              <a:latin typeface="Calibri"/>
            </a:endParaRPr>
          </a:p>
        </p:txBody>
      </p:sp>
      <p:sp>
        <p:nvSpPr>
          <p:cNvPr id="45057"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a:solidFill>
                <a:srgbClr val="000000"/>
              </a:solidFill>
              <a:latin typeface="Calibri"/>
              <a:ea typeface="ヒラギノ角ゴ ProN W3"/>
              <a:cs typeface="ヒラギノ角ゴ ProN W3"/>
            </a:endParaRP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45059" name="Line 3"/>
          <p:cNvSpPr>
            <a:spLocks noChangeShapeType="1"/>
          </p:cNvSpPr>
          <p:nvPr/>
        </p:nvSpPr>
        <p:spPr bwMode="auto">
          <a:xfrm>
            <a:off x="-325438"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solidFill>
                <a:srgbClr val="000000"/>
              </a:solidFill>
              <a:latin typeface="Calibri"/>
              <a:ea typeface="ヒラギノ角ゴ ProN W3"/>
              <a:cs typeface="ヒラギノ角ゴ ProN W3"/>
            </a:endParaRPr>
          </a:p>
        </p:txBody>
      </p:sp>
      <p:sp>
        <p:nvSpPr>
          <p:cNvPr id="45061" name="Rectangle 5"/>
          <p:cNvSpPr>
            <a:spLocks noGrp="1" noChangeArrowheads="1"/>
          </p:cNvSpPr>
          <p:nvPr>
            <p:ph type="title"/>
          </p:nvPr>
        </p:nvSpPr>
        <p:spPr>
          <a:xfrm>
            <a:off x="457200" y="186414"/>
            <a:ext cx="6380957" cy="1106833"/>
          </a:xfrm>
          <a:ln/>
        </p:spPr>
        <p:txBody>
          <a:bodyPr lIns="38100" tIns="38100" rIns="38100" bIns="38100"/>
          <a:lstStyle/>
          <a:p>
            <a:r>
              <a:rPr lang="en-US" sz="3000" dirty="0" smtClean="0"/>
              <a:t>Developmental Activities</a:t>
            </a:r>
            <a:endParaRPr lang="en-US" sz="3000" dirty="0"/>
          </a:p>
        </p:txBody>
      </p:sp>
      <p:sp>
        <p:nvSpPr>
          <p:cNvPr id="45063" name="Text Box 7"/>
          <p:cNvSpPr txBox="1">
            <a:spLocks noChangeArrowheads="1"/>
          </p:cNvSpPr>
          <p:nvPr/>
        </p:nvSpPr>
        <p:spPr bwMode="auto">
          <a:xfrm>
            <a:off x="8442325" y="6467475"/>
            <a:ext cx="244475"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E508549B-6E10-144D-9C5B-9548277C694D}" type="slidenum">
              <a:rPr lang="en-US">
                <a:solidFill>
                  <a:srgbClr val="0094CA"/>
                </a:solidFill>
                <a:latin typeface="Calibri" charset="0"/>
                <a:cs typeface="Calibri" charset="0"/>
                <a:sym typeface="Calibri" charset="0"/>
              </a:rPr>
              <a:pPr algn="r"/>
              <a:t>60</a:t>
            </a:fld>
            <a:endParaRPr lang="en-US">
              <a:solidFill>
                <a:srgbClr val="0094CA"/>
              </a:solidFill>
              <a:latin typeface="Calibri" charset="0"/>
              <a:cs typeface="Calibri" charset="0"/>
              <a:sym typeface="Calibri"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33958890"/>
              </p:ext>
            </p:extLst>
          </p:nvPr>
        </p:nvGraphicFramePr>
        <p:xfrm>
          <a:off x="62865" y="1495467"/>
          <a:ext cx="9028221" cy="5127931"/>
        </p:xfrm>
        <a:graphic>
          <a:graphicData uri="http://schemas.openxmlformats.org/drawingml/2006/table">
            <a:tbl>
              <a:tblPr firstRow="1" bandRow="1">
                <a:tableStyleId>{5C22544A-7EE6-4342-B048-85BDC9FD1C3A}</a:tableStyleId>
              </a:tblPr>
              <a:tblGrid>
                <a:gridCol w="2648278"/>
                <a:gridCol w="3309547"/>
                <a:gridCol w="3070396"/>
              </a:tblGrid>
              <a:tr h="403531">
                <a:tc>
                  <a:txBody>
                    <a:bodyPr/>
                    <a:lstStyle/>
                    <a:p>
                      <a:r>
                        <a:rPr lang="en-US" sz="1600" dirty="0" smtClean="0"/>
                        <a:t>Challenge</a:t>
                      </a:r>
                      <a:endParaRPr lang="en-US" sz="1600" dirty="0"/>
                    </a:p>
                  </a:txBody>
                  <a:tcPr/>
                </a:tc>
                <a:tc>
                  <a:txBody>
                    <a:bodyPr/>
                    <a:lstStyle/>
                    <a:p>
                      <a:r>
                        <a:rPr lang="en-US" sz="1600" dirty="0" smtClean="0"/>
                        <a:t>Activity</a:t>
                      </a:r>
                      <a:endParaRPr lang="en-US" sz="1600" dirty="0"/>
                    </a:p>
                  </a:txBody>
                  <a:tcPr/>
                </a:tc>
                <a:tc>
                  <a:txBody>
                    <a:bodyPr/>
                    <a:lstStyle/>
                    <a:p>
                      <a:r>
                        <a:rPr lang="en-US" sz="1600" dirty="0" smtClean="0"/>
                        <a:t>Partner</a:t>
                      </a:r>
                      <a:endParaRPr lang="en-US" sz="1600" dirty="0"/>
                    </a:p>
                  </a:txBody>
                  <a:tcPr/>
                </a:tc>
              </a:tr>
              <a:tr h="403531">
                <a:tc>
                  <a:txBody>
                    <a:bodyPr/>
                    <a:lstStyle/>
                    <a:p>
                      <a:pPr>
                        <a:lnSpc>
                          <a:spcPct val="150000"/>
                        </a:lnSpc>
                      </a:pPr>
                      <a:r>
                        <a:rPr lang="en-US" sz="1600" dirty="0" smtClean="0"/>
                        <a:t>Extreme </a:t>
                      </a:r>
                      <a:r>
                        <a:rPr lang="en-US" sz="1600" dirty="0" err="1" smtClean="0"/>
                        <a:t>cond</a:t>
                      </a:r>
                      <a:r>
                        <a:rPr lang="en-US" sz="1600" dirty="0" smtClean="0"/>
                        <a:t> / high pressure</a:t>
                      </a:r>
                      <a:endParaRPr lang="en-US" sz="1600" dirty="0"/>
                    </a:p>
                  </a:txBody>
                  <a:tcPr/>
                </a:tc>
                <a:tc>
                  <a:txBody>
                    <a:bodyPr/>
                    <a:lstStyle/>
                    <a:p>
                      <a:pPr>
                        <a:lnSpc>
                          <a:spcPct val="150000"/>
                        </a:lnSpc>
                      </a:pPr>
                      <a:r>
                        <a:rPr lang="en-US" sz="1600" dirty="0" smtClean="0">
                          <a:solidFill>
                            <a:schemeClr val="tx1"/>
                          </a:solidFill>
                        </a:rPr>
                        <a:t>Diamond Anvil Cells 50 </a:t>
                      </a:r>
                      <a:r>
                        <a:rPr lang="en-US" sz="1600" dirty="0" err="1" smtClean="0">
                          <a:solidFill>
                            <a:schemeClr val="tx1"/>
                          </a:solidFill>
                        </a:rPr>
                        <a:t>GPa</a:t>
                      </a:r>
                      <a:r>
                        <a:rPr lang="en-US" sz="1600" baseline="0" dirty="0" smtClean="0">
                          <a:solidFill>
                            <a:schemeClr val="tx1"/>
                          </a:solidFill>
                        </a:rPr>
                        <a:t> </a:t>
                      </a:r>
                    </a:p>
                    <a:p>
                      <a:pPr>
                        <a:lnSpc>
                          <a:spcPct val="150000"/>
                        </a:lnSpc>
                      </a:pPr>
                      <a:r>
                        <a:rPr lang="en-US" sz="1600" baseline="0" dirty="0" smtClean="0">
                          <a:solidFill>
                            <a:schemeClr val="tx1"/>
                          </a:solidFill>
                        </a:rPr>
                        <a:t>Low-T Hi-p cells</a:t>
                      </a:r>
                    </a:p>
                    <a:p>
                      <a:pPr>
                        <a:lnSpc>
                          <a:spcPct val="150000"/>
                        </a:lnSpc>
                      </a:pPr>
                      <a:r>
                        <a:rPr lang="en-US" sz="1600" baseline="0" dirty="0" smtClean="0">
                          <a:solidFill>
                            <a:schemeClr val="tx1"/>
                          </a:solidFill>
                        </a:rPr>
                        <a:t>kinematic mounts &amp; tracker</a:t>
                      </a:r>
                      <a:endParaRPr lang="en-US" sz="1600" baseline="0" dirty="0">
                        <a:solidFill>
                          <a:schemeClr val="tx1"/>
                        </a:solidFill>
                      </a:endParaRPr>
                    </a:p>
                  </a:txBody>
                  <a:tcPr/>
                </a:tc>
                <a:tc>
                  <a:txBody>
                    <a:bodyPr/>
                    <a:lstStyle/>
                    <a:p>
                      <a:pPr>
                        <a:lnSpc>
                          <a:spcPct val="150000"/>
                        </a:lnSpc>
                      </a:pPr>
                      <a:r>
                        <a:rPr lang="en-US" sz="1600" dirty="0" smtClean="0"/>
                        <a:t>ISIS / U Edinburgh collaboration</a:t>
                      </a:r>
                      <a:endParaRPr lang="en-US" sz="1600" dirty="0"/>
                    </a:p>
                  </a:txBody>
                  <a:tcPr/>
                </a:tc>
              </a:tr>
              <a:tr h="403531">
                <a:tc>
                  <a:txBody>
                    <a:bodyPr/>
                    <a:lstStyle/>
                    <a:p>
                      <a:pPr>
                        <a:lnSpc>
                          <a:spcPct val="150000"/>
                        </a:lnSpc>
                      </a:pPr>
                      <a:r>
                        <a:rPr lang="en-US" sz="1600" dirty="0" smtClean="0"/>
                        <a:t>Multiple</a:t>
                      </a:r>
                      <a:r>
                        <a:rPr lang="en-US" sz="1600" baseline="0" dirty="0" smtClean="0"/>
                        <a:t> parameters / in-situ</a:t>
                      </a:r>
                      <a:endParaRPr lang="en-US" sz="1600" dirty="0"/>
                    </a:p>
                  </a:txBody>
                  <a:tcPr/>
                </a:tc>
                <a:tc>
                  <a:txBody>
                    <a:bodyPr/>
                    <a:lstStyle/>
                    <a:p>
                      <a:pPr>
                        <a:lnSpc>
                          <a:spcPct val="150000"/>
                        </a:lnSpc>
                      </a:pPr>
                      <a:r>
                        <a:rPr lang="en-US" sz="1600" dirty="0" smtClean="0">
                          <a:solidFill>
                            <a:schemeClr val="tx1"/>
                          </a:solidFill>
                        </a:rPr>
                        <a:t>Laser system</a:t>
                      </a:r>
                      <a:r>
                        <a:rPr lang="en-US" sz="1600" baseline="0" dirty="0" smtClean="0">
                          <a:solidFill>
                            <a:schemeClr val="tx1"/>
                          </a:solidFill>
                        </a:rPr>
                        <a:t> Pump Probe</a:t>
                      </a:r>
                    </a:p>
                    <a:p>
                      <a:pPr>
                        <a:lnSpc>
                          <a:spcPct val="150000"/>
                        </a:lnSpc>
                      </a:pPr>
                      <a:r>
                        <a:rPr lang="en-US" sz="1600" baseline="0" dirty="0" smtClean="0">
                          <a:solidFill>
                            <a:schemeClr val="tx1"/>
                          </a:solidFill>
                        </a:rPr>
                        <a:t>In-situ </a:t>
                      </a:r>
                      <a:r>
                        <a:rPr lang="en-US" sz="1600" baseline="0" dirty="0" err="1" smtClean="0">
                          <a:solidFill>
                            <a:schemeClr val="tx1"/>
                          </a:solidFill>
                        </a:rPr>
                        <a:t>Rheometer</a:t>
                      </a:r>
                      <a:endParaRPr lang="en-US" sz="1600" baseline="0" dirty="0" smtClean="0">
                        <a:solidFill>
                          <a:schemeClr val="tx1"/>
                        </a:solidFill>
                      </a:endParaRPr>
                    </a:p>
                    <a:p>
                      <a:pPr>
                        <a:lnSpc>
                          <a:spcPct val="150000"/>
                        </a:lnSpc>
                      </a:pPr>
                      <a:r>
                        <a:rPr lang="en-US" sz="1600" baseline="0" dirty="0" smtClean="0">
                          <a:solidFill>
                            <a:schemeClr val="tx1"/>
                          </a:solidFill>
                        </a:rPr>
                        <a:t>In-situ AC susceptibility</a:t>
                      </a:r>
                    </a:p>
                    <a:p>
                      <a:pPr>
                        <a:lnSpc>
                          <a:spcPct val="150000"/>
                        </a:lnSpc>
                      </a:pPr>
                      <a:r>
                        <a:rPr lang="en-US" sz="1600" i="1" baseline="0" dirty="0" smtClean="0">
                          <a:solidFill>
                            <a:schemeClr val="tx1"/>
                          </a:solidFill>
                        </a:rPr>
                        <a:t>Modular set-up f. In-situ DLS, </a:t>
                      </a:r>
                      <a:r>
                        <a:rPr lang="en-US" sz="1600" i="1" dirty="0" smtClean="0">
                          <a:solidFill>
                            <a:schemeClr val="tx1"/>
                          </a:solidFill>
                        </a:rPr>
                        <a:t>GISANS   </a:t>
                      </a:r>
                    </a:p>
                    <a:p>
                      <a:pPr>
                        <a:lnSpc>
                          <a:spcPct val="100000"/>
                        </a:lnSpc>
                      </a:pPr>
                      <a:r>
                        <a:rPr lang="en-US" sz="1600" i="1" dirty="0" smtClean="0">
                          <a:solidFill>
                            <a:schemeClr val="tx1"/>
                          </a:solidFill>
                        </a:rPr>
                        <a:t>   humidity cell,</a:t>
                      </a:r>
                      <a:r>
                        <a:rPr lang="en-US" sz="1600" i="1" baseline="0" dirty="0" smtClean="0">
                          <a:solidFill>
                            <a:schemeClr val="tx1"/>
                          </a:solidFill>
                        </a:rPr>
                        <a:t> </a:t>
                      </a:r>
                      <a:r>
                        <a:rPr lang="en-US" sz="1600" i="1" dirty="0" smtClean="0">
                          <a:solidFill>
                            <a:schemeClr val="tx1"/>
                          </a:solidFill>
                        </a:rPr>
                        <a:t>SANS cell for foams</a:t>
                      </a:r>
                    </a:p>
                  </a:txBody>
                  <a:tcPr/>
                </a:tc>
                <a:tc>
                  <a:txBody>
                    <a:bodyPr/>
                    <a:lstStyle/>
                    <a:p>
                      <a:pPr>
                        <a:lnSpc>
                          <a:spcPct val="150000"/>
                        </a:lnSpc>
                      </a:pPr>
                      <a:r>
                        <a:rPr lang="en-US" sz="1600" dirty="0" smtClean="0"/>
                        <a:t>U Tartu (IK completed)</a:t>
                      </a:r>
                    </a:p>
                    <a:p>
                      <a:pPr>
                        <a:lnSpc>
                          <a:spcPct val="150000"/>
                        </a:lnSpc>
                      </a:pPr>
                      <a:r>
                        <a:rPr lang="en-US" sz="1600" dirty="0" smtClean="0">
                          <a:solidFill>
                            <a:schemeClr val="tx1"/>
                          </a:solidFill>
                        </a:rPr>
                        <a:t>FZJ (potentially)</a:t>
                      </a:r>
                    </a:p>
                    <a:p>
                      <a:pPr>
                        <a:lnSpc>
                          <a:spcPct val="150000"/>
                        </a:lnSpc>
                      </a:pPr>
                      <a:r>
                        <a:rPr lang="en-US" sz="1600" dirty="0" smtClean="0"/>
                        <a:t>In-house</a:t>
                      </a:r>
                      <a:r>
                        <a:rPr lang="en-US" sz="1600" baseline="0" dirty="0" smtClean="0"/>
                        <a:t> incl.</a:t>
                      </a:r>
                      <a:r>
                        <a:rPr lang="en-US" sz="1600" dirty="0" smtClean="0"/>
                        <a:t> ILL collaboration</a:t>
                      </a:r>
                    </a:p>
                    <a:p>
                      <a:pPr>
                        <a:lnSpc>
                          <a:spcPct val="150000"/>
                        </a:lnSpc>
                      </a:pPr>
                      <a:r>
                        <a:rPr lang="en-US" sz="1600" i="1" dirty="0" err="1" smtClean="0"/>
                        <a:t>FlexiProb</a:t>
                      </a:r>
                      <a:r>
                        <a:rPr lang="en-US" sz="1600" i="1" dirty="0" smtClean="0"/>
                        <a:t> (</a:t>
                      </a:r>
                      <a:r>
                        <a:rPr lang="en-US" sz="1600" i="1" dirty="0" err="1" smtClean="0"/>
                        <a:t>Verbundforschung</a:t>
                      </a:r>
                      <a:r>
                        <a:rPr lang="en-US" sz="1600" i="1" dirty="0" smtClean="0"/>
                        <a:t>)</a:t>
                      </a:r>
                    </a:p>
                  </a:txBody>
                  <a:tcPr/>
                </a:tc>
              </a:tr>
              <a:tr h="403531">
                <a:tc>
                  <a:txBody>
                    <a:bodyPr/>
                    <a:lstStyle/>
                    <a:p>
                      <a:pPr>
                        <a:lnSpc>
                          <a:spcPct val="150000"/>
                        </a:lnSpc>
                      </a:pPr>
                      <a:r>
                        <a:rPr lang="en-US" sz="1600" dirty="0" smtClean="0"/>
                        <a:t>Fast / remote sample change</a:t>
                      </a:r>
                      <a:endParaRPr lang="en-US" sz="1600" dirty="0"/>
                    </a:p>
                  </a:txBody>
                  <a:tcPr/>
                </a:tc>
                <a:tc>
                  <a:txBody>
                    <a:bodyPr/>
                    <a:lstStyle/>
                    <a:p>
                      <a:pPr>
                        <a:lnSpc>
                          <a:spcPct val="150000"/>
                        </a:lnSpc>
                      </a:pPr>
                      <a:r>
                        <a:rPr lang="en-US" sz="1600" dirty="0" smtClean="0">
                          <a:solidFill>
                            <a:schemeClr val="tx1"/>
                          </a:solidFill>
                        </a:rPr>
                        <a:t>Robotic changer</a:t>
                      </a:r>
                      <a:r>
                        <a:rPr lang="en-US" sz="1600" baseline="0" dirty="0" smtClean="0">
                          <a:solidFill>
                            <a:schemeClr val="tx1"/>
                          </a:solidFill>
                        </a:rPr>
                        <a:t> for cryostat</a:t>
                      </a:r>
                    </a:p>
                  </a:txBody>
                  <a:tcPr/>
                </a:tc>
                <a:tc>
                  <a:txBody>
                    <a:bodyPr/>
                    <a:lstStyle/>
                    <a:p>
                      <a:pPr>
                        <a:lnSpc>
                          <a:spcPct val="150000"/>
                        </a:lnSpc>
                      </a:pPr>
                      <a:r>
                        <a:rPr lang="en-US" sz="1600" dirty="0" smtClean="0"/>
                        <a:t>MCA with U Chemnitz (completed)</a:t>
                      </a:r>
                      <a:endParaRPr lang="en-US" sz="1600" dirty="0"/>
                    </a:p>
                  </a:txBody>
                  <a:tcPr/>
                </a:tc>
              </a:tr>
              <a:tr h="403531">
                <a:tc>
                  <a:txBody>
                    <a:bodyPr/>
                    <a:lstStyle/>
                    <a:p>
                      <a:pPr>
                        <a:lnSpc>
                          <a:spcPct val="150000"/>
                        </a:lnSpc>
                      </a:pPr>
                      <a:r>
                        <a:rPr lang="en-US" sz="1600" dirty="0" smtClean="0"/>
                        <a:t>High precision T control</a:t>
                      </a:r>
                      <a:endParaRPr lang="en-US" sz="1600" dirty="0"/>
                    </a:p>
                  </a:txBody>
                  <a:tcPr/>
                </a:tc>
                <a:tc>
                  <a:txBody>
                    <a:bodyPr/>
                    <a:lstStyle/>
                    <a:p>
                      <a:pPr>
                        <a:lnSpc>
                          <a:spcPct val="150000"/>
                        </a:lnSpc>
                      </a:pPr>
                      <a:r>
                        <a:rPr lang="en-US" sz="1600" dirty="0" err="1" smtClean="0">
                          <a:solidFill>
                            <a:schemeClr val="tx1"/>
                          </a:solidFill>
                        </a:rPr>
                        <a:t>Peltier</a:t>
                      </a:r>
                      <a:r>
                        <a:rPr lang="en-US" sz="1600" baseline="0" dirty="0" smtClean="0">
                          <a:solidFill>
                            <a:schemeClr val="tx1"/>
                          </a:solidFill>
                        </a:rPr>
                        <a:t> sub-cryostat</a:t>
                      </a:r>
                    </a:p>
                  </a:txBody>
                  <a:tcPr/>
                </a:tc>
                <a:tc>
                  <a:txBody>
                    <a:bodyPr/>
                    <a:lstStyle/>
                    <a:p>
                      <a:pPr>
                        <a:lnSpc>
                          <a:spcPct val="150000"/>
                        </a:lnSpc>
                      </a:pPr>
                      <a:r>
                        <a:rPr lang="en-US" sz="1600" dirty="0" smtClean="0"/>
                        <a:t>RUC (IK started)</a:t>
                      </a:r>
                      <a:endParaRPr lang="en-US" sz="1600" dirty="0"/>
                    </a:p>
                  </a:txBody>
                  <a:tcPr/>
                </a:tc>
              </a:tr>
              <a:tr h="403531">
                <a:tc>
                  <a:txBody>
                    <a:bodyPr/>
                    <a:lstStyle/>
                    <a:p>
                      <a:pPr>
                        <a:lnSpc>
                          <a:spcPct val="150000"/>
                        </a:lnSpc>
                      </a:pPr>
                      <a:r>
                        <a:rPr lang="en-US" sz="1600" dirty="0" smtClean="0"/>
                        <a:t>Efficient parameter control</a:t>
                      </a:r>
                      <a:endParaRPr lang="en-US" sz="1600" dirty="0"/>
                    </a:p>
                  </a:txBody>
                  <a:tcPr/>
                </a:tc>
                <a:tc>
                  <a:txBody>
                    <a:bodyPr/>
                    <a:lstStyle/>
                    <a:p>
                      <a:pPr>
                        <a:lnSpc>
                          <a:spcPct val="150000"/>
                        </a:lnSpc>
                      </a:pPr>
                      <a:r>
                        <a:rPr lang="en-US" sz="1600" dirty="0" err="1" smtClean="0">
                          <a:solidFill>
                            <a:schemeClr val="tx1"/>
                          </a:solidFill>
                        </a:rPr>
                        <a:t>Peltier</a:t>
                      </a:r>
                      <a:r>
                        <a:rPr lang="en-US" sz="1600" dirty="0" smtClean="0">
                          <a:solidFill>
                            <a:schemeClr val="tx1"/>
                          </a:solidFill>
                        </a:rPr>
                        <a:t> differential</a:t>
                      </a:r>
                      <a:r>
                        <a:rPr lang="en-US" sz="1600" baseline="0" dirty="0" smtClean="0">
                          <a:solidFill>
                            <a:schemeClr val="tx1"/>
                          </a:solidFill>
                        </a:rPr>
                        <a:t> changer</a:t>
                      </a:r>
                    </a:p>
                    <a:p>
                      <a:pPr>
                        <a:lnSpc>
                          <a:spcPct val="150000"/>
                        </a:lnSpc>
                      </a:pPr>
                      <a:r>
                        <a:rPr lang="en-US" sz="1600" i="1" baseline="0" dirty="0" smtClean="0">
                          <a:solidFill>
                            <a:schemeClr val="tx1"/>
                          </a:solidFill>
                        </a:rPr>
                        <a:t>SE Communication Protocol </a:t>
                      </a:r>
                      <a:r>
                        <a:rPr lang="en-US" sz="1600" i="1" baseline="0" dirty="0" err="1" smtClean="0">
                          <a:solidFill>
                            <a:schemeClr val="tx1"/>
                          </a:solidFill>
                        </a:rPr>
                        <a:t>SECoP</a:t>
                      </a:r>
                      <a:r>
                        <a:rPr lang="en-US" sz="1600" i="1" baseline="0" dirty="0" smtClean="0">
                          <a:solidFill>
                            <a:schemeClr val="tx1"/>
                          </a:solidFill>
                        </a:rPr>
                        <a:t> </a:t>
                      </a:r>
                    </a:p>
                  </a:txBody>
                  <a:tcPr/>
                </a:tc>
                <a:tc>
                  <a:txBody>
                    <a:bodyPr/>
                    <a:lstStyle/>
                    <a:p>
                      <a:pPr>
                        <a:lnSpc>
                          <a:spcPct val="150000"/>
                        </a:lnSpc>
                      </a:pPr>
                      <a:r>
                        <a:rPr lang="en-US" sz="1600" dirty="0" smtClean="0"/>
                        <a:t>RUC (IK started)</a:t>
                      </a:r>
                    </a:p>
                    <a:p>
                      <a:pPr>
                        <a:lnSpc>
                          <a:spcPct val="150000"/>
                        </a:lnSpc>
                      </a:pPr>
                      <a:r>
                        <a:rPr lang="en-US" sz="1600" i="1" dirty="0" smtClean="0"/>
                        <a:t>SINE2020</a:t>
                      </a:r>
                      <a:r>
                        <a:rPr lang="en-US" sz="1600" i="1" baseline="0" dirty="0" smtClean="0"/>
                        <a:t> (EU-H2020 started)</a:t>
                      </a:r>
                      <a:endParaRPr lang="en-US" sz="1600" i="1" dirty="0"/>
                    </a:p>
                  </a:txBody>
                  <a:tcPr/>
                </a:tc>
              </a:tr>
            </a:tbl>
          </a:graphicData>
        </a:graphic>
      </p:graphicFrame>
    </p:spTree>
    <p:extLst>
      <p:ext uri="{BB962C8B-B14F-4D97-AF65-F5344CB8AC3E}">
        <p14:creationId xmlns:p14="http://schemas.microsoft.com/office/powerpoint/2010/main" val="36585569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5852" y="79334"/>
            <a:ext cx="5382261" cy="1143000"/>
          </a:xfrm>
        </p:spPr>
        <p:txBody>
          <a:bodyPr>
            <a:noAutofit/>
          </a:bodyPr>
          <a:lstStyle/>
          <a:p>
            <a:r>
              <a:rPr lang="en-GB" sz="2400" dirty="0" err="1" smtClean="0"/>
              <a:t>Peltier</a:t>
            </a:r>
            <a:r>
              <a:rPr lang="en-GB" sz="2400" dirty="0" smtClean="0"/>
              <a:t>-based high-speed and high-precision T-controlled Sample Platforms</a:t>
            </a:r>
            <a:endParaRPr lang="en-GB" sz="2400" dirty="0"/>
          </a:p>
        </p:txBody>
      </p:sp>
      <p:sp>
        <p:nvSpPr>
          <p:cNvPr id="5" name="TextBox 4"/>
          <p:cNvSpPr txBox="1"/>
          <p:nvPr/>
        </p:nvSpPr>
        <p:spPr>
          <a:xfrm>
            <a:off x="29005" y="1637121"/>
            <a:ext cx="4418774" cy="4278094"/>
          </a:xfrm>
          <a:prstGeom prst="rect">
            <a:avLst/>
          </a:prstGeom>
          <a:noFill/>
        </p:spPr>
        <p:txBody>
          <a:bodyPr wrap="none" rtlCol="0">
            <a:spAutoFit/>
          </a:bodyPr>
          <a:lstStyle/>
          <a:p>
            <a:pPr defTabSz="914400"/>
            <a:r>
              <a:rPr lang="en-GB" sz="2000" dirty="0" smtClean="0">
                <a:solidFill>
                  <a:prstClr val="black"/>
                </a:solidFill>
                <a:latin typeface="Calibri"/>
              </a:rPr>
              <a:t>Motivation</a:t>
            </a:r>
          </a:p>
          <a:p>
            <a:pPr marL="285750" indent="-285750" defTabSz="914400">
              <a:buFont typeface="Arial"/>
              <a:buChar char="•"/>
            </a:pPr>
            <a:r>
              <a:rPr lang="en-GB" dirty="0" smtClean="0">
                <a:solidFill>
                  <a:prstClr val="black"/>
                </a:solidFill>
                <a:latin typeface="Calibri"/>
              </a:rPr>
              <a:t>Faster temperature change for T &gt; 100 K</a:t>
            </a:r>
          </a:p>
          <a:p>
            <a:pPr marL="285750" indent="-285750" defTabSz="914400">
              <a:buFont typeface="Arial"/>
              <a:buChar char="•"/>
            </a:pPr>
            <a:r>
              <a:rPr lang="en-GB" dirty="0" smtClean="0">
                <a:solidFill>
                  <a:prstClr val="black"/>
                </a:solidFill>
                <a:latin typeface="Calibri"/>
              </a:rPr>
              <a:t>Better temperature stability</a:t>
            </a:r>
            <a:endParaRPr lang="en-GB" dirty="0">
              <a:solidFill>
                <a:prstClr val="black"/>
              </a:solidFill>
              <a:latin typeface="Calibri"/>
            </a:endParaRPr>
          </a:p>
          <a:p>
            <a:pPr marL="285750" indent="-285750" defTabSz="914400">
              <a:buFont typeface="Arial"/>
              <a:buChar char="•"/>
            </a:pPr>
            <a:r>
              <a:rPr lang="en-GB" dirty="0" smtClean="0">
                <a:solidFill>
                  <a:prstClr val="black"/>
                </a:solidFill>
                <a:latin typeface="Calibri"/>
              </a:rPr>
              <a:t>Independent T control for several samples</a:t>
            </a:r>
          </a:p>
          <a:p>
            <a:pPr defTabSz="914400"/>
            <a:endParaRPr lang="en-GB" dirty="0" smtClean="0">
              <a:solidFill>
                <a:prstClr val="black"/>
              </a:solidFill>
              <a:latin typeface="Calibri"/>
            </a:endParaRPr>
          </a:p>
          <a:p>
            <a:pPr defTabSz="914400"/>
            <a:r>
              <a:rPr lang="en-GB" dirty="0" smtClean="0">
                <a:solidFill>
                  <a:prstClr val="black"/>
                </a:solidFill>
                <a:latin typeface="Calibri"/>
              </a:rPr>
              <a:t>Deliverables</a:t>
            </a:r>
            <a:endParaRPr lang="en-GB" dirty="0">
              <a:solidFill>
                <a:prstClr val="black"/>
              </a:solidFill>
              <a:latin typeface="Calibri"/>
            </a:endParaRPr>
          </a:p>
          <a:p>
            <a:pPr marL="285750" indent="-285750" defTabSz="914400">
              <a:buFont typeface="Arial"/>
              <a:buChar char="•"/>
            </a:pPr>
            <a:r>
              <a:rPr lang="en-GB" dirty="0" smtClean="0">
                <a:solidFill>
                  <a:prstClr val="black"/>
                </a:solidFill>
                <a:latin typeface="Calibri"/>
              </a:rPr>
              <a:t>Prototype for feasibility tests</a:t>
            </a:r>
            <a:endParaRPr lang="en-GB" dirty="0">
              <a:solidFill>
                <a:prstClr val="black"/>
              </a:solidFill>
              <a:latin typeface="Calibri"/>
            </a:endParaRPr>
          </a:p>
          <a:p>
            <a:pPr marL="285750" indent="-285750" defTabSz="914400">
              <a:buFont typeface="Arial"/>
              <a:buChar char="•"/>
            </a:pPr>
            <a:r>
              <a:rPr lang="en-GB" dirty="0" smtClean="0">
                <a:solidFill>
                  <a:prstClr val="black"/>
                </a:solidFill>
                <a:latin typeface="Calibri"/>
              </a:rPr>
              <a:t>Insert for </a:t>
            </a:r>
            <a:r>
              <a:rPr lang="en-GB" dirty="0">
                <a:solidFill>
                  <a:prstClr val="black"/>
                </a:solidFill>
                <a:latin typeface="Calibri"/>
              </a:rPr>
              <a:t>o</a:t>
            </a:r>
            <a:r>
              <a:rPr lang="en-GB" dirty="0" smtClean="0">
                <a:solidFill>
                  <a:prstClr val="black"/>
                </a:solidFill>
                <a:latin typeface="Calibri"/>
              </a:rPr>
              <a:t>range-type cryostats</a:t>
            </a:r>
            <a:endParaRPr lang="en-GB" dirty="0">
              <a:solidFill>
                <a:prstClr val="black"/>
              </a:solidFill>
              <a:latin typeface="Calibri"/>
            </a:endParaRPr>
          </a:p>
          <a:p>
            <a:pPr marL="285750" indent="-285750" defTabSz="914400">
              <a:buFont typeface="Arial"/>
              <a:buChar char="•"/>
            </a:pPr>
            <a:r>
              <a:rPr lang="en-GB" dirty="0" err="1" smtClean="0">
                <a:solidFill>
                  <a:prstClr val="black"/>
                </a:solidFill>
                <a:latin typeface="Calibri"/>
              </a:rPr>
              <a:t>Muliple</a:t>
            </a:r>
            <a:r>
              <a:rPr lang="en-GB" dirty="0" smtClean="0">
                <a:solidFill>
                  <a:prstClr val="black"/>
                </a:solidFill>
                <a:latin typeface="Calibri"/>
              </a:rPr>
              <a:t> SANS cuvette changer</a:t>
            </a:r>
          </a:p>
          <a:p>
            <a:pPr marL="285750" indent="-285750" defTabSz="914400">
              <a:buFont typeface="Arial"/>
              <a:buChar char="•"/>
            </a:pPr>
            <a:endParaRPr lang="en-GB" dirty="0" smtClean="0">
              <a:solidFill>
                <a:prstClr val="black"/>
              </a:solidFill>
              <a:latin typeface="Calibri"/>
            </a:endParaRPr>
          </a:p>
          <a:p>
            <a:pPr defTabSz="914400"/>
            <a:r>
              <a:rPr lang="en-GB" dirty="0" smtClean="0">
                <a:solidFill>
                  <a:prstClr val="black"/>
                </a:solidFill>
                <a:latin typeface="Calibri"/>
              </a:rPr>
              <a:t>First Results</a:t>
            </a:r>
            <a:endParaRPr lang="en-GB" dirty="0">
              <a:solidFill>
                <a:prstClr val="black"/>
              </a:solidFill>
              <a:latin typeface="Calibri"/>
            </a:endParaRPr>
          </a:p>
          <a:p>
            <a:pPr marL="285750" indent="-285750" defTabSz="914400">
              <a:buFont typeface="Arial"/>
              <a:buChar char="•"/>
            </a:pPr>
            <a:r>
              <a:rPr lang="en-GB" dirty="0" err="1" smtClean="0">
                <a:solidFill>
                  <a:prstClr val="black"/>
                </a:solidFill>
                <a:latin typeface="Calibri"/>
              </a:rPr>
              <a:t>mK</a:t>
            </a:r>
            <a:r>
              <a:rPr lang="en-GB" dirty="0" smtClean="0">
                <a:solidFill>
                  <a:prstClr val="black"/>
                </a:solidFill>
                <a:latin typeface="Calibri"/>
              </a:rPr>
              <a:t> stability proven</a:t>
            </a:r>
          </a:p>
          <a:p>
            <a:pPr marL="285750" indent="-285750" defTabSz="914400">
              <a:buFont typeface="Arial"/>
              <a:buChar char="•"/>
            </a:pPr>
            <a:r>
              <a:rPr lang="en-GB" dirty="0" smtClean="0">
                <a:solidFill>
                  <a:prstClr val="black"/>
                </a:solidFill>
                <a:latin typeface="Calibri"/>
              </a:rPr>
              <a:t>Feasibility down to 100K shown. </a:t>
            </a:r>
          </a:p>
          <a:p>
            <a:pPr marL="285750" indent="-285750" defTabSz="914400">
              <a:buFont typeface="Arial"/>
              <a:buChar char="•"/>
            </a:pPr>
            <a:r>
              <a:rPr lang="en-GB" dirty="0" smtClean="0">
                <a:solidFill>
                  <a:prstClr val="black"/>
                </a:solidFill>
                <a:latin typeface="Calibri"/>
              </a:rPr>
              <a:t>Feasibility for cost optimised </a:t>
            </a:r>
            <a:br>
              <a:rPr lang="en-GB" dirty="0" smtClean="0">
                <a:solidFill>
                  <a:prstClr val="black"/>
                </a:solidFill>
                <a:latin typeface="Calibri"/>
              </a:rPr>
            </a:br>
            <a:r>
              <a:rPr lang="en-GB" dirty="0" smtClean="0">
                <a:solidFill>
                  <a:prstClr val="black"/>
                </a:solidFill>
                <a:latin typeface="Calibri"/>
              </a:rPr>
              <a:t>T control.</a:t>
            </a:r>
            <a:endParaRPr lang="en-GB" dirty="0">
              <a:solidFill>
                <a:prstClr val="black"/>
              </a:solidFill>
              <a:latin typeface="Calibri"/>
            </a:endParaRPr>
          </a:p>
        </p:txBody>
      </p:sp>
      <p:sp>
        <p:nvSpPr>
          <p:cNvPr id="36" name="TextBox 35"/>
          <p:cNvSpPr txBox="1"/>
          <p:nvPr/>
        </p:nvSpPr>
        <p:spPr>
          <a:xfrm>
            <a:off x="198287" y="6356350"/>
            <a:ext cx="3949343" cy="369332"/>
          </a:xfrm>
          <a:prstGeom prst="rect">
            <a:avLst/>
          </a:prstGeom>
          <a:noFill/>
        </p:spPr>
        <p:txBody>
          <a:bodyPr wrap="none" rtlCol="0">
            <a:spAutoFit/>
          </a:bodyPr>
          <a:lstStyle/>
          <a:p>
            <a:pPr defTabSz="914400"/>
            <a:r>
              <a:rPr lang="en-US" i="1" dirty="0" smtClean="0">
                <a:solidFill>
                  <a:srgbClr val="0000FF"/>
                </a:solidFill>
                <a:latin typeface="Calibri"/>
              </a:rPr>
              <a:t>IK Partner: B </a:t>
            </a:r>
            <a:r>
              <a:rPr lang="en-US" i="1" dirty="0" err="1" smtClean="0">
                <a:solidFill>
                  <a:srgbClr val="0000FF"/>
                </a:solidFill>
                <a:latin typeface="Calibri"/>
              </a:rPr>
              <a:t>Jakobsen</a:t>
            </a:r>
            <a:r>
              <a:rPr lang="en-US" i="1" dirty="0" smtClean="0">
                <a:solidFill>
                  <a:srgbClr val="0000FF"/>
                </a:solidFill>
                <a:latin typeface="Calibri"/>
              </a:rPr>
              <a:t>, K </a:t>
            </a:r>
            <a:r>
              <a:rPr lang="en-US" i="1" dirty="0" err="1" smtClean="0">
                <a:solidFill>
                  <a:srgbClr val="0000FF"/>
                </a:solidFill>
                <a:latin typeface="Calibri"/>
              </a:rPr>
              <a:t>Niss</a:t>
            </a:r>
            <a:r>
              <a:rPr lang="en-US" i="1" dirty="0" smtClean="0">
                <a:solidFill>
                  <a:srgbClr val="0000FF"/>
                </a:solidFill>
                <a:latin typeface="Calibri"/>
              </a:rPr>
              <a:t> et al, RUC</a:t>
            </a:r>
            <a:endParaRPr lang="en-US" i="1" dirty="0">
              <a:solidFill>
                <a:srgbClr val="0000FF"/>
              </a:solidFill>
              <a:latin typeface="Calibri"/>
            </a:endParaRPr>
          </a:p>
        </p:txBody>
      </p:sp>
      <p:pic>
        <p:nvPicPr>
          <p:cNvPr id="41" name="Picture 40" descr="fig-3.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04248" y="1517722"/>
            <a:ext cx="2287349" cy="2046576"/>
          </a:xfrm>
          <a:prstGeom prst="rect">
            <a:avLst/>
          </a:prstGeom>
        </p:spPr>
      </p:pic>
      <p:pic>
        <p:nvPicPr>
          <p:cNvPr id="42" name="Picture 41" descr="fig-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48924" y="4106206"/>
            <a:ext cx="3144277" cy="2733749"/>
          </a:xfrm>
          <a:prstGeom prst="rect">
            <a:avLst/>
          </a:prstGeom>
        </p:spPr>
      </p:pic>
      <p:sp>
        <p:nvSpPr>
          <p:cNvPr id="4" name="AutoShape 4" descr="UGINN-Ravn-Tagline@2x.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libri"/>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808" y="382448"/>
            <a:ext cx="2123728" cy="751428"/>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515443" y="4179006"/>
            <a:ext cx="2530812" cy="1898109"/>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36880" y="1517722"/>
            <a:ext cx="2952895" cy="2214671"/>
          </a:xfrm>
          <a:prstGeom prst="rect">
            <a:avLst/>
          </a:prstGeom>
        </p:spPr>
      </p:pic>
    </p:spTree>
    <p:extLst>
      <p:ext uri="{BB962C8B-B14F-4D97-AF65-F5344CB8AC3E}">
        <p14:creationId xmlns:p14="http://schemas.microsoft.com/office/powerpoint/2010/main" val="1584280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t="-532" r="4003" b="32356"/>
          <a:stretch/>
        </p:blipFill>
        <p:spPr>
          <a:xfrm>
            <a:off x="4228946" y="1765891"/>
            <a:ext cx="4915054" cy="1594480"/>
          </a:xfrm>
          <a:prstGeom prst="rect">
            <a:avLst/>
          </a:prstGeom>
        </p:spPr>
      </p:pic>
      <p:sp>
        <p:nvSpPr>
          <p:cNvPr id="8" name="Title 7"/>
          <p:cNvSpPr>
            <a:spLocks noGrp="1"/>
          </p:cNvSpPr>
          <p:nvPr>
            <p:ph type="title"/>
          </p:nvPr>
        </p:nvSpPr>
        <p:spPr>
          <a:xfrm>
            <a:off x="2468208" y="131534"/>
            <a:ext cx="5128127" cy="1143000"/>
          </a:xfrm>
        </p:spPr>
        <p:txBody>
          <a:bodyPr>
            <a:normAutofit/>
          </a:bodyPr>
          <a:lstStyle/>
          <a:p>
            <a:r>
              <a:rPr lang="en-GB" sz="2400" dirty="0" smtClean="0"/>
              <a:t>Linear Sample Changer </a:t>
            </a:r>
            <a:br>
              <a:rPr lang="en-GB" sz="2400" dirty="0" smtClean="0"/>
            </a:br>
            <a:r>
              <a:rPr lang="en-GB" sz="2400" dirty="0" smtClean="0"/>
              <a:t>with Individual Temperature control</a:t>
            </a:r>
            <a:endParaRPr lang="en-US" sz="2400" dirty="0"/>
          </a:p>
        </p:txBody>
      </p:sp>
      <p:sp>
        <p:nvSpPr>
          <p:cNvPr id="4" name="Slide Number Placeholder 3"/>
          <p:cNvSpPr>
            <a:spLocks noGrp="1"/>
          </p:cNvSpPr>
          <p:nvPr>
            <p:ph type="sldNum" sz="quarter" idx="12"/>
          </p:nvPr>
        </p:nvSpPr>
        <p:spPr/>
        <p:txBody>
          <a:bodyPr/>
          <a:lstStyle/>
          <a:p>
            <a:fld id="{551115BC-487E-4422-894C-CB7CD3E79223}" type="slidenum">
              <a:rPr lang="en-GB" smtClean="0">
                <a:solidFill>
                  <a:prstClr val="black">
                    <a:tint val="75000"/>
                  </a:prstClr>
                </a:solidFill>
                <a:latin typeface="Calibri"/>
              </a:rPr>
              <a:pPr/>
              <a:t>62</a:t>
            </a:fld>
            <a:endParaRPr lang="en-GB">
              <a:solidFill>
                <a:prstClr val="black">
                  <a:tint val="75000"/>
                </a:prstClr>
              </a:solidFill>
              <a:latin typeface="Calibri"/>
            </a:endParaRPr>
          </a:p>
        </p:txBody>
      </p:sp>
      <p:sp>
        <p:nvSpPr>
          <p:cNvPr id="7" name="TextBox 6"/>
          <p:cNvSpPr txBox="1"/>
          <p:nvPr/>
        </p:nvSpPr>
        <p:spPr>
          <a:xfrm>
            <a:off x="73687" y="1609223"/>
            <a:ext cx="4662012" cy="3416320"/>
          </a:xfrm>
          <a:prstGeom prst="rect">
            <a:avLst/>
          </a:prstGeom>
          <a:noFill/>
        </p:spPr>
        <p:txBody>
          <a:bodyPr wrap="square" rtlCol="0">
            <a:spAutoFit/>
          </a:bodyPr>
          <a:lstStyle/>
          <a:p>
            <a:pPr marL="285750" indent="-285750">
              <a:buFontTx/>
              <a:buChar char="-"/>
            </a:pPr>
            <a:r>
              <a:rPr lang="en-US" dirty="0">
                <a:solidFill>
                  <a:prstClr val="black"/>
                </a:solidFill>
                <a:latin typeface="Calibri"/>
              </a:rPr>
              <a:t>Magazine </a:t>
            </a:r>
            <a:r>
              <a:rPr lang="en-US" dirty="0" smtClean="0">
                <a:solidFill>
                  <a:prstClr val="black"/>
                </a:solidFill>
                <a:latin typeface="Calibri"/>
              </a:rPr>
              <a:t>5 </a:t>
            </a:r>
            <a:r>
              <a:rPr lang="en-US" dirty="0">
                <a:solidFill>
                  <a:prstClr val="black"/>
                </a:solidFill>
                <a:latin typeface="Calibri"/>
              </a:rPr>
              <a:t>positions, </a:t>
            </a:r>
            <a:r>
              <a:rPr lang="en-US" dirty="0" smtClean="0">
                <a:solidFill>
                  <a:prstClr val="black"/>
                </a:solidFill>
                <a:latin typeface="Calibri"/>
              </a:rPr>
              <a:t>up </a:t>
            </a:r>
            <a:r>
              <a:rPr lang="en-US" dirty="0">
                <a:solidFill>
                  <a:prstClr val="black"/>
                </a:solidFill>
                <a:latin typeface="Calibri"/>
              </a:rPr>
              <a:t>to 10 </a:t>
            </a:r>
            <a:r>
              <a:rPr lang="en-US" dirty="0" smtClean="0">
                <a:solidFill>
                  <a:prstClr val="black"/>
                </a:solidFill>
                <a:latin typeface="Calibri"/>
              </a:rPr>
              <a:t>pos. possible</a:t>
            </a:r>
          </a:p>
          <a:p>
            <a:pPr marL="285750" indent="-285750">
              <a:buFontTx/>
              <a:buChar char="-"/>
            </a:pPr>
            <a:r>
              <a:rPr lang="en-US" dirty="0">
                <a:solidFill>
                  <a:prstClr val="black"/>
                </a:solidFill>
                <a:latin typeface="Calibri"/>
              </a:rPr>
              <a:t>Different sizes of quartz /sapphire </a:t>
            </a:r>
            <a:r>
              <a:rPr lang="en-US" dirty="0" smtClean="0">
                <a:solidFill>
                  <a:prstClr val="black"/>
                </a:solidFill>
                <a:latin typeface="Calibri"/>
              </a:rPr>
              <a:t>cuvettes</a:t>
            </a:r>
            <a:endParaRPr lang="en-US" dirty="0">
              <a:solidFill>
                <a:prstClr val="black"/>
              </a:solidFill>
              <a:latin typeface="Calibri"/>
            </a:endParaRPr>
          </a:p>
          <a:p>
            <a:pPr marL="285750" indent="-285750">
              <a:buFontTx/>
              <a:buChar char="-"/>
            </a:pPr>
            <a:r>
              <a:rPr lang="en-US" dirty="0">
                <a:solidFill>
                  <a:prstClr val="black"/>
                </a:solidFill>
                <a:latin typeface="Calibri"/>
              </a:rPr>
              <a:t>Dedicated for SANS </a:t>
            </a:r>
            <a:r>
              <a:rPr lang="en-US" dirty="0" smtClean="0">
                <a:solidFill>
                  <a:prstClr val="black"/>
                </a:solidFill>
                <a:latin typeface="Calibri"/>
              </a:rPr>
              <a:t>applications</a:t>
            </a:r>
          </a:p>
          <a:p>
            <a:pPr marL="285750" indent="-285750">
              <a:buFontTx/>
              <a:buChar char="-"/>
            </a:pPr>
            <a:endParaRPr lang="en-US" dirty="0">
              <a:solidFill>
                <a:prstClr val="black"/>
              </a:solidFill>
              <a:latin typeface="Calibri"/>
            </a:endParaRPr>
          </a:p>
          <a:p>
            <a:pPr marL="285750" indent="-285750">
              <a:buFontTx/>
              <a:buChar char="-"/>
            </a:pPr>
            <a:r>
              <a:rPr lang="en-US" dirty="0">
                <a:solidFill>
                  <a:prstClr val="black"/>
                </a:solidFill>
                <a:latin typeface="Calibri"/>
              </a:rPr>
              <a:t>Each position with individual </a:t>
            </a:r>
            <a:r>
              <a:rPr lang="en-US" dirty="0" smtClean="0">
                <a:solidFill>
                  <a:prstClr val="black"/>
                </a:solidFill>
                <a:latin typeface="Calibri"/>
              </a:rPr>
              <a:t>controlled T 	performed </a:t>
            </a:r>
            <a:r>
              <a:rPr lang="en-US" dirty="0">
                <a:solidFill>
                  <a:prstClr val="black"/>
                </a:solidFill>
                <a:latin typeface="Calibri"/>
              </a:rPr>
              <a:t>by </a:t>
            </a:r>
            <a:r>
              <a:rPr lang="en-US" dirty="0" err="1">
                <a:solidFill>
                  <a:prstClr val="black"/>
                </a:solidFill>
                <a:latin typeface="Calibri"/>
              </a:rPr>
              <a:t>Peltier</a:t>
            </a:r>
            <a:r>
              <a:rPr lang="en-US" dirty="0">
                <a:solidFill>
                  <a:prstClr val="black"/>
                </a:solidFill>
                <a:latin typeface="Calibri"/>
              </a:rPr>
              <a:t> </a:t>
            </a:r>
            <a:r>
              <a:rPr lang="en-US" dirty="0" smtClean="0">
                <a:solidFill>
                  <a:prstClr val="black"/>
                </a:solidFill>
                <a:latin typeface="Calibri"/>
              </a:rPr>
              <a:t>elements</a:t>
            </a:r>
          </a:p>
          <a:p>
            <a:pPr marL="285750" indent="-285750">
              <a:buFontTx/>
              <a:buChar char="-"/>
            </a:pPr>
            <a:endParaRPr lang="en-US" dirty="0">
              <a:solidFill>
                <a:prstClr val="black"/>
              </a:solidFill>
              <a:latin typeface="Calibri"/>
            </a:endParaRPr>
          </a:p>
          <a:p>
            <a:pPr marL="285750" indent="-285750">
              <a:buFontTx/>
              <a:buChar char="-"/>
            </a:pPr>
            <a:r>
              <a:rPr lang="en-US" dirty="0">
                <a:solidFill>
                  <a:prstClr val="black"/>
                </a:solidFill>
                <a:latin typeface="Calibri"/>
              </a:rPr>
              <a:t>Temperature range 5˚C – 120˚</a:t>
            </a:r>
            <a:r>
              <a:rPr lang="en-US" dirty="0" smtClean="0">
                <a:solidFill>
                  <a:prstClr val="black"/>
                </a:solidFill>
                <a:latin typeface="Calibri"/>
              </a:rPr>
              <a:t>C		Base </a:t>
            </a:r>
            <a:r>
              <a:rPr lang="en-US" dirty="0">
                <a:solidFill>
                  <a:prstClr val="black"/>
                </a:solidFill>
                <a:latin typeface="Calibri"/>
              </a:rPr>
              <a:t>plate thermalized by </a:t>
            </a:r>
            <a:r>
              <a:rPr lang="en-US" dirty="0" smtClean="0">
                <a:solidFill>
                  <a:prstClr val="black"/>
                </a:solidFill>
                <a:latin typeface="Calibri"/>
              </a:rPr>
              <a:t>circulator</a:t>
            </a:r>
            <a:endParaRPr lang="en-US" dirty="0">
              <a:solidFill>
                <a:prstClr val="black"/>
              </a:solidFill>
              <a:latin typeface="Calibri"/>
            </a:endParaRPr>
          </a:p>
          <a:p>
            <a:pPr marL="285750" indent="-285750">
              <a:buFontTx/>
              <a:buChar char="-"/>
            </a:pPr>
            <a:endParaRPr lang="en-US" dirty="0" smtClean="0">
              <a:solidFill>
                <a:prstClr val="black"/>
              </a:solidFill>
              <a:latin typeface="Calibri"/>
            </a:endParaRPr>
          </a:p>
          <a:p>
            <a:pPr marL="285750" indent="-285750">
              <a:buFontTx/>
              <a:buChar char="-"/>
            </a:pPr>
            <a:r>
              <a:rPr lang="en-US" dirty="0" smtClean="0">
                <a:solidFill>
                  <a:prstClr val="black"/>
                </a:solidFill>
                <a:latin typeface="Calibri"/>
              </a:rPr>
              <a:t>In </a:t>
            </a:r>
            <a:r>
              <a:rPr lang="en-US" dirty="0">
                <a:solidFill>
                  <a:prstClr val="black"/>
                </a:solidFill>
                <a:latin typeface="Calibri"/>
              </a:rPr>
              <a:t>“dry” </a:t>
            </a:r>
            <a:r>
              <a:rPr lang="en-US" dirty="0" smtClean="0">
                <a:solidFill>
                  <a:prstClr val="black"/>
                </a:solidFill>
                <a:latin typeface="Calibri"/>
              </a:rPr>
              <a:t>atmosphere: 				temperatures </a:t>
            </a:r>
            <a:r>
              <a:rPr lang="en-US" dirty="0">
                <a:solidFill>
                  <a:prstClr val="black"/>
                </a:solidFill>
                <a:latin typeface="Calibri"/>
              </a:rPr>
              <a:t>down to – 20˚</a:t>
            </a:r>
            <a:r>
              <a:rPr lang="en-US" dirty="0" smtClean="0">
                <a:solidFill>
                  <a:prstClr val="black"/>
                </a:solidFill>
                <a:latin typeface="Calibri"/>
              </a:rPr>
              <a:t>C</a:t>
            </a:r>
            <a:endParaRPr lang="en-US" dirty="0">
              <a:solidFill>
                <a:prstClr val="black"/>
              </a:solidFill>
              <a:latin typeface="Calibri"/>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8808" b="7887"/>
          <a:stretch/>
        </p:blipFill>
        <p:spPr>
          <a:xfrm>
            <a:off x="4472136" y="3340661"/>
            <a:ext cx="3124200" cy="1956242"/>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8955" y="5302542"/>
            <a:ext cx="4184760" cy="154416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100" y="4921162"/>
            <a:ext cx="4184760" cy="1532680"/>
          </a:xfrm>
          <a:prstGeom prst="rect">
            <a:avLst/>
          </a:prstGeom>
        </p:spPr>
      </p:pic>
      <p:sp>
        <p:nvSpPr>
          <p:cNvPr id="20" name="TextBox 19"/>
          <p:cNvSpPr txBox="1"/>
          <p:nvPr/>
        </p:nvSpPr>
        <p:spPr>
          <a:xfrm>
            <a:off x="5890842" y="1470555"/>
            <a:ext cx="2795958" cy="307777"/>
          </a:xfrm>
          <a:prstGeom prst="rect">
            <a:avLst/>
          </a:prstGeom>
          <a:noFill/>
        </p:spPr>
        <p:txBody>
          <a:bodyPr wrap="none" rtlCol="0">
            <a:spAutoFit/>
          </a:bodyPr>
          <a:lstStyle/>
          <a:p>
            <a:r>
              <a:rPr lang="en-US" sz="1400" b="1" dirty="0" smtClean="0">
                <a:solidFill>
                  <a:prstClr val="black"/>
                </a:solidFill>
                <a:latin typeface="Calibri"/>
              </a:rPr>
              <a:t>Principle sketch of the device</a:t>
            </a:r>
            <a:endParaRPr lang="en-US" sz="1400" b="1" dirty="0">
              <a:solidFill>
                <a:prstClr val="black"/>
              </a:solidFill>
              <a:latin typeface="Calibri"/>
            </a:endParaRPr>
          </a:p>
        </p:txBody>
      </p:sp>
      <p:sp>
        <p:nvSpPr>
          <p:cNvPr id="21" name="TextBox 20"/>
          <p:cNvSpPr txBox="1"/>
          <p:nvPr/>
        </p:nvSpPr>
        <p:spPr>
          <a:xfrm>
            <a:off x="7502605" y="4615199"/>
            <a:ext cx="1467069" cy="307777"/>
          </a:xfrm>
          <a:prstGeom prst="rect">
            <a:avLst/>
          </a:prstGeom>
          <a:noFill/>
        </p:spPr>
        <p:txBody>
          <a:bodyPr wrap="none" rtlCol="0">
            <a:spAutoFit/>
          </a:bodyPr>
          <a:lstStyle/>
          <a:p>
            <a:r>
              <a:rPr lang="en-US" sz="1400" b="1" dirty="0" smtClean="0">
                <a:solidFill>
                  <a:prstClr val="black"/>
                </a:solidFill>
                <a:latin typeface="Calibri"/>
              </a:rPr>
              <a:t>Cuvette holder</a:t>
            </a:r>
            <a:endParaRPr lang="en-US" sz="1400" b="1" dirty="0">
              <a:solidFill>
                <a:prstClr val="black"/>
              </a:solidFill>
              <a:latin typeface="Calibri"/>
            </a:endParaRPr>
          </a:p>
        </p:txBody>
      </p:sp>
      <p:sp>
        <p:nvSpPr>
          <p:cNvPr id="24" name="TextBox 23"/>
          <p:cNvSpPr txBox="1"/>
          <p:nvPr/>
        </p:nvSpPr>
        <p:spPr>
          <a:xfrm>
            <a:off x="7190448" y="2990941"/>
            <a:ext cx="1922321" cy="276999"/>
          </a:xfrm>
          <a:prstGeom prst="rect">
            <a:avLst/>
          </a:prstGeom>
          <a:solidFill>
            <a:schemeClr val="bg1">
              <a:lumMod val="85000"/>
            </a:schemeClr>
          </a:solidFill>
          <a:ln>
            <a:solidFill>
              <a:srgbClr val="000000"/>
            </a:solidFill>
          </a:ln>
        </p:spPr>
        <p:txBody>
          <a:bodyPr wrap="none" rtlCol="0">
            <a:spAutoFit/>
          </a:bodyPr>
          <a:lstStyle/>
          <a:p>
            <a:r>
              <a:rPr lang="en-US" sz="1200" b="1" dirty="0" err="1" smtClean="0">
                <a:solidFill>
                  <a:srgbClr val="0070C0"/>
                </a:solidFill>
                <a:latin typeface="Calibri"/>
              </a:rPr>
              <a:t>Thermalised</a:t>
            </a:r>
            <a:r>
              <a:rPr lang="en-US" sz="1200" b="1" dirty="0" smtClean="0">
                <a:solidFill>
                  <a:srgbClr val="0070C0"/>
                </a:solidFill>
                <a:latin typeface="Calibri"/>
              </a:rPr>
              <a:t> base plate</a:t>
            </a:r>
            <a:endParaRPr lang="en-US" sz="1200" b="1" dirty="0">
              <a:solidFill>
                <a:srgbClr val="0070C0"/>
              </a:solidFill>
              <a:latin typeface="Calibri"/>
            </a:endParaRPr>
          </a:p>
        </p:txBody>
      </p:sp>
      <p:sp>
        <p:nvSpPr>
          <p:cNvPr id="25" name="TextBox 24"/>
          <p:cNvSpPr txBox="1"/>
          <p:nvPr/>
        </p:nvSpPr>
        <p:spPr>
          <a:xfrm>
            <a:off x="6323223" y="1844482"/>
            <a:ext cx="2789546" cy="276999"/>
          </a:xfrm>
          <a:prstGeom prst="rect">
            <a:avLst/>
          </a:prstGeom>
          <a:solidFill>
            <a:schemeClr val="bg1">
              <a:lumMod val="85000"/>
            </a:schemeClr>
          </a:solidFill>
          <a:ln>
            <a:solidFill>
              <a:srgbClr val="000000"/>
            </a:solidFill>
          </a:ln>
        </p:spPr>
        <p:txBody>
          <a:bodyPr wrap="none" rtlCol="0">
            <a:spAutoFit/>
          </a:bodyPr>
          <a:lstStyle/>
          <a:p>
            <a:r>
              <a:rPr lang="en-US" sz="1200" b="1" dirty="0" smtClean="0">
                <a:solidFill>
                  <a:srgbClr val="0070C0"/>
                </a:solidFill>
                <a:latin typeface="Calibri"/>
              </a:rPr>
              <a:t>Cuvette holder w. Peltier elements</a:t>
            </a:r>
            <a:endParaRPr lang="en-US" sz="1200" b="1" dirty="0">
              <a:solidFill>
                <a:srgbClr val="0070C0"/>
              </a:solidFill>
              <a:latin typeface="Calibri"/>
            </a:endParaRPr>
          </a:p>
        </p:txBody>
      </p:sp>
      <p:sp>
        <p:nvSpPr>
          <p:cNvPr id="26" name="TextBox 25"/>
          <p:cNvSpPr txBox="1"/>
          <p:nvPr/>
        </p:nvSpPr>
        <p:spPr>
          <a:xfrm>
            <a:off x="179512" y="6488668"/>
            <a:ext cx="3494666" cy="369332"/>
          </a:xfrm>
          <a:prstGeom prst="rect">
            <a:avLst/>
          </a:prstGeom>
          <a:noFill/>
        </p:spPr>
        <p:txBody>
          <a:bodyPr wrap="none" rtlCol="0">
            <a:spAutoFit/>
          </a:bodyPr>
          <a:lstStyle/>
          <a:p>
            <a:r>
              <a:rPr lang="en-US" i="1" dirty="0" smtClean="0">
                <a:solidFill>
                  <a:srgbClr val="0000FF"/>
                </a:solidFill>
                <a:latin typeface="Calibri"/>
              </a:rPr>
              <a:t>IK Partner: B </a:t>
            </a:r>
            <a:r>
              <a:rPr lang="en-US" i="1" dirty="0" err="1" smtClean="0">
                <a:solidFill>
                  <a:srgbClr val="0000FF"/>
                </a:solidFill>
                <a:latin typeface="Calibri"/>
              </a:rPr>
              <a:t>Jakobson</a:t>
            </a:r>
            <a:r>
              <a:rPr lang="en-US" i="1" dirty="0" smtClean="0">
                <a:solidFill>
                  <a:srgbClr val="0000FF"/>
                </a:solidFill>
                <a:latin typeface="Calibri"/>
              </a:rPr>
              <a:t>, C </a:t>
            </a:r>
            <a:r>
              <a:rPr lang="en-US" i="1" dirty="0" err="1" smtClean="0">
                <a:solidFill>
                  <a:srgbClr val="0000FF"/>
                </a:solidFill>
                <a:latin typeface="Calibri"/>
              </a:rPr>
              <a:t>Niss</a:t>
            </a:r>
            <a:r>
              <a:rPr lang="en-US" i="1" dirty="0" smtClean="0">
                <a:solidFill>
                  <a:srgbClr val="0000FF"/>
                </a:solidFill>
                <a:latin typeface="Calibri"/>
              </a:rPr>
              <a:t>, RUC</a:t>
            </a:r>
            <a:endParaRPr lang="en-US" i="1" dirty="0">
              <a:solidFill>
                <a:srgbClr val="0000FF"/>
              </a:solidFill>
              <a:latin typeface="Calibri"/>
            </a:endParaRPr>
          </a:p>
        </p:txBody>
      </p:sp>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4808" y="382448"/>
            <a:ext cx="2123728" cy="751428"/>
          </a:xfrm>
          <a:prstGeom prst="rect">
            <a:avLst/>
          </a:prstGeom>
        </p:spPr>
      </p:pic>
    </p:spTree>
    <p:extLst>
      <p:ext uri="{BB962C8B-B14F-4D97-AF65-F5344CB8AC3E}">
        <p14:creationId xmlns:p14="http://schemas.microsoft.com/office/powerpoint/2010/main" val="32485833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p:cNvSpPr>
            <a:spLocks noGrp="1"/>
          </p:cNvSpPr>
          <p:nvPr>
            <p:ph type="title"/>
          </p:nvPr>
        </p:nvSpPr>
        <p:spPr>
          <a:xfrm>
            <a:off x="251520" y="274638"/>
            <a:ext cx="7344816" cy="1143000"/>
          </a:xfrm>
        </p:spPr>
        <p:txBody>
          <a:bodyPr>
            <a:normAutofit/>
          </a:bodyPr>
          <a:lstStyle/>
          <a:p>
            <a:r>
              <a:rPr lang="en-GB" sz="2400" dirty="0" smtClean="0"/>
              <a:t>Laser-Neutron </a:t>
            </a:r>
            <a:r>
              <a:rPr lang="en-GB" sz="2400" dirty="0"/>
              <a:t>P</a:t>
            </a:r>
            <a:r>
              <a:rPr lang="en-GB" sz="2400" dirty="0" smtClean="0"/>
              <a:t>ump-Probe </a:t>
            </a:r>
            <a:r>
              <a:rPr lang="en-GB" sz="2400" dirty="0"/>
              <a:t>T</a:t>
            </a:r>
            <a:r>
              <a:rPr lang="en-GB" sz="2400" dirty="0" smtClean="0"/>
              <a:t>echnique </a:t>
            </a:r>
            <a:endParaRPr lang="en-US" sz="2400" dirty="0"/>
          </a:p>
        </p:txBody>
      </p:sp>
      <p:sp>
        <p:nvSpPr>
          <p:cNvPr id="4" name="Slide Number Placeholder 3"/>
          <p:cNvSpPr>
            <a:spLocks noGrp="1"/>
          </p:cNvSpPr>
          <p:nvPr>
            <p:ph type="sldNum" sz="quarter" idx="12"/>
          </p:nvPr>
        </p:nvSpPr>
        <p:spPr/>
        <p:txBody>
          <a:bodyPr/>
          <a:lstStyle/>
          <a:p>
            <a:fld id="{551115BC-487E-4422-894C-CB7CD3E79223}" type="slidenum">
              <a:rPr lang="en-GB" smtClean="0">
                <a:solidFill>
                  <a:prstClr val="black">
                    <a:tint val="75000"/>
                  </a:prstClr>
                </a:solidFill>
                <a:latin typeface="Calibri"/>
              </a:rPr>
              <a:pPr/>
              <a:t>63</a:t>
            </a:fld>
            <a:endParaRPr lang="en-GB">
              <a:solidFill>
                <a:prstClr val="black">
                  <a:tint val="75000"/>
                </a:prstClr>
              </a:solidFill>
              <a:latin typeface="Calibri"/>
            </a:endParaRPr>
          </a:p>
        </p:txBody>
      </p:sp>
      <p:pic>
        <p:nvPicPr>
          <p:cNvPr id="5" name="Picture 4" descr="P104025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6218" y="1988840"/>
            <a:ext cx="2016224" cy="1512168"/>
          </a:xfrm>
          <a:prstGeom prst="rect">
            <a:avLst/>
          </a:prstGeom>
        </p:spPr>
      </p:pic>
      <p:pic>
        <p:nvPicPr>
          <p:cNvPr id="6" name="Picture 5" descr="P104025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218" y="3933056"/>
            <a:ext cx="2016224" cy="1512168"/>
          </a:xfrm>
          <a:prstGeom prst="rect">
            <a:avLst/>
          </a:prstGeom>
        </p:spPr>
      </p:pic>
      <p:pic>
        <p:nvPicPr>
          <p:cNvPr id="10" name="Bild 1" descr="review-bba-hoch"/>
          <p:cNvPicPr/>
          <p:nvPr/>
        </p:nvPicPr>
        <p:blipFill>
          <a:blip r:embed="rId4" cstate="print"/>
          <a:srcRect/>
          <a:stretch>
            <a:fillRect/>
          </a:stretch>
        </p:blipFill>
        <p:spPr bwMode="auto">
          <a:xfrm>
            <a:off x="4211960" y="1988840"/>
            <a:ext cx="1944216" cy="2664296"/>
          </a:xfrm>
          <a:prstGeom prst="rect">
            <a:avLst/>
          </a:prstGeom>
          <a:noFill/>
          <a:ln w="9525">
            <a:noFill/>
            <a:miter lim="800000"/>
            <a:headEnd/>
            <a:tailEnd/>
          </a:ln>
        </p:spPr>
      </p:pic>
      <p:sp>
        <p:nvSpPr>
          <p:cNvPr id="7" name="TextBox 6"/>
          <p:cNvSpPr txBox="1"/>
          <p:nvPr/>
        </p:nvSpPr>
        <p:spPr>
          <a:xfrm>
            <a:off x="179512" y="1916832"/>
            <a:ext cx="3582274" cy="3693319"/>
          </a:xfrm>
          <a:prstGeom prst="rect">
            <a:avLst/>
          </a:prstGeom>
          <a:noFill/>
        </p:spPr>
        <p:txBody>
          <a:bodyPr wrap="square" rtlCol="0">
            <a:spAutoFit/>
          </a:bodyPr>
          <a:lstStyle/>
          <a:p>
            <a:pPr marL="285750" indent="-285750">
              <a:buFontTx/>
              <a:buChar char="-"/>
            </a:pPr>
            <a:r>
              <a:rPr lang="en-US" dirty="0" smtClean="0">
                <a:solidFill>
                  <a:prstClr val="black"/>
                </a:solidFill>
                <a:latin typeface="Calibri"/>
              </a:rPr>
              <a:t>Successful in kind contribution from University Tartu by J. Pieper</a:t>
            </a:r>
          </a:p>
          <a:p>
            <a:endParaRPr lang="en-US" dirty="0" smtClean="0">
              <a:solidFill>
                <a:prstClr val="black"/>
              </a:solidFill>
              <a:latin typeface="Calibri"/>
            </a:endParaRPr>
          </a:p>
          <a:p>
            <a:pPr marL="285750" indent="-285750">
              <a:buFontTx/>
              <a:buChar char="-"/>
            </a:pPr>
            <a:r>
              <a:rPr lang="en-US" dirty="0" smtClean="0">
                <a:solidFill>
                  <a:prstClr val="black"/>
                </a:solidFill>
                <a:latin typeface="Calibri"/>
              </a:rPr>
              <a:t>Final acceptance test Nov 2015</a:t>
            </a:r>
          </a:p>
          <a:p>
            <a:endParaRPr lang="en-US" dirty="0">
              <a:solidFill>
                <a:prstClr val="black"/>
              </a:solidFill>
              <a:latin typeface="Calibri"/>
            </a:endParaRPr>
          </a:p>
          <a:p>
            <a:pPr marL="285750" indent="-285750">
              <a:buFontTx/>
              <a:buChar char="-"/>
            </a:pPr>
            <a:r>
              <a:rPr lang="en-US" dirty="0" smtClean="0">
                <a:solidFill>
                  <a:prstClr val="black"/>
                </a:solidFill>
                <a:latin typeface="Calibri"/>
              </a:rPr>
              <a:t>Biophysics, photosynthesis</a:t>
            </a:r>
          </a:p>
          <a:p>
            <a:pPr marL="285750" indent="-285750">
              <a:buFontTx/>
              <a:buChar char="-"/>
            </a:pPr>
            <a:endParaRPr lang="en-US" dirty="0">
              <a:solidFill>
                <a:prstClr val="black"/>
              </a:solidFill>
              <a:latin typeface="Calibri"/>
            </a:endParaRPr>
          </a:p>
          <a:p>
            <a:pPr marL="285750" indent="-285750">
              <a:buFontTx/>
              <a:buChar char="-"/>
            </a:pPr>
            <a:r>
              <a:rPr lang="en-US" dirty="0" smtClean="0">
                <a:solidFill>
                  <a:prstClr val="black"/>
                </a:solidFill>
                <a:latin typeface="Calibri"/>
              </a:rPr>
              <a:t>First experiments at ILL IN5</a:t>
            </a:r>
          </a:p>
          <a:p>
            <a:pPr marL="285750" indent="-285750">
              <a:buFontTx/>
              <a:buChar char="-"/>
            </a:pPr>
            <a:endParaRPr lang="en-US" dirty="0">
              <a:solidFill>
                <a:prstClr val="black"/>
              </a:solidFill>
              <a:latin typeface="Calibri"/>
            </a:endParaRPr>
          </a:p>
          <a:p>
            <a:pPr marL="285750" indent="-285750">
              <a:buFontTx/>
              <a:buChar char="-"/>
            </a:pPr>
            <a:r>
              <a:rPr lang="en-US" dirty="0" smtClean="0">
                <a:solidFill>
                  <a:prstClr val="black"/>
                </a:solidFill>
                <a:latin typeface="Calibri"/>
              </a:rPr>
              <a:t>Experiments planned at           MLZ TOFTOF and HZB NEAT</a:t>
            </a:r>
          </a:p>
          <a:p>
            <a:pPr marL="285750" indent="-285750">
              <a:buFontTx/>
              <a:buChar char="-"/>
            </a:pPr>
            <a:endParaRPr lang="en-US" dirty="0" smtClean="0">
              <a:solidFill>
                <a:prstClr val="black"/>
              </a:solidFill>
              <a:latin typeface="Calibri"/>
            </a:endParaRPr>
          </a:p>
          <a:p>
            <a:endParaRPr lang="en-US" dirty="0">
              <a:solidFill>
                <a:prstClr val="black"/>
              </a:solidFill>
              <a:latin typeface="Calibri"/>
            </a:endParaRPr>
          </a:p>
        </p:txBody>
      </p:sp>
      <p:sp>
        <p:nvSpPr>
          <p:cNvPr id="11" name="TextBox 10"/>
          <p:cNvSpPr txBox="1"/>
          <p:nvPr/>
        </p:nvSpPr>
        <p:spPr>
          <a:xfrm>
            <a:off x="4644008" y="1484784"/>
            <a:ext cx="998328" cy="369332"/>
          </a:xfrm>
          <a:prstGeom prst="rect">
            <a:avLst/>
          </a:prstGeom>
          <a:noFill/>
        </p:spPr>
        <p:txBody>
          <a:bodyPr wrap="none" rtlCol="0">
            <a:spAutoFit/>
          </a:bodyPr>
          <a:lstStyle/>
          <a:p>
            <a:r>
              <a:rPr lang="en-US" dirty="0" smtClean="0">
                <a:solidFill>
                  <a:prstClr val="black"/>
                </a:solidFill>
                <a:latin typeface="Calibri"/>
              </a:rPr>
              <a:t>Principle</a:t>
            </a:r>
            <a:endParaRPr lang="en-US" dirty="0">
              <a:solidFill>
                <a:prstClr val="black"/>
              </a:solidFill>
              <a:latin typeface="Calibri"/>
            </a:endParaRPr>
          </a:p>
        </p:txBody>
      </p:sp>
      <p:sp>
        <p:nvSpPr>
          <p:cNvPr id="12" name="TextBox 11"/>
          <p:cNvSpPr txBox="1"/>
          <p:nvPr/>
        </p:nvSpPr>
        <p:spPr>
          <a:xfrm>
            <a:off x="6156176" y="1484784"/>
            <a:ext cx="2808312" cy="369332"/>
          </a:xfrm>
          <a:prstGeom prst="rect">
            <a:avLst/>
          </a:prstGeom>
          <a:noFill/>
        </p:spPr>
        <p:txBody>
          <a:bodyPr wrap="square" rtlCol="0">
            <a:spAutoFit/>
          </a:bodyPr>
          <a:lstStyle/>
          <a:p>
            <a:r>
              <a:rPr lang="en-US" dirty="0" smtClean="0">
                <a:solidFill>
                  <a:prstClr val="black"/>
                </a:solidFill>
                <a:latin typeface="Calibri"/>
              </a:rPr>
              <a:t>Example of setup at IN5/ILL</a:t>
            </a:r>
            <a:endParaRPr lang="en-US" dirty="0">
              <a:solidFill>
                <a:prstClr val="black"/>
              </a:solidFill>
              <a:latin typeface="Calibri"/>
            </a:endParaRPr>
          </a:p>
        </p:txBody>
      </p:sp>
      <p:pic>
        <p:nvPicPr>
          <p:cNvPr id="14" name="Picture 13" descr="DSC_0741.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12" y="4797152"/>
            <a:ext cx="2528060" cy="1692338"/>
          </a:xfrm>
          <a:prstGeom prst="rect">
            <a:avLst/>
          </a:prstGeom>
        </p:spPr>
      </p:pic>
      <p:sp>
        <p:nvSpPr>
          <p:cNvPr id="15" name="TextBox 14"/>
          <p:cNvSpPr txBox="1"/>
          <p:nvPr/>
        </p:nvSpPr>
        <p:spPr>
          <a:xfrm>
            <a:off x="251520" y="5661248"/>
            <a:ext cx="3384376" cy="369332"/>
          </a:xfrm>
          <a:prstGeom prst="rect">
            <a:avLst/>
          </a:prstGeom>
          <a:noFill/>
        </p:spPr>
        <p:txBody>
          <a:bodyPr wrap="square" rtlCol="0">
            <a:spAutoFit/>
          </a:bodyPr>
          <a:lstStyle/>
          <a:p>
            <a:r>
              <a:rPr lang="en-US" dirty="0" smtClean="0">
                <a:solidFill>
                  <a:prstClr val="black"/>
                </a:solidFill>
                <a:latin typeface="Calibri"/>
              </a:rPr>
              <a:t>Actual setup in University of Tartu</a:t>
            </a:r>
            <a:endParaRPr lang="en-US" dirty="0">
              <a:solidFill>
                <a:prstClr val="black"/>
              </a:solidFill>
              <a:latin typeface="Calibri"/>
            </a:endParaRPr>
          </a:p>
        </p:txBody>
      </p:sp>
      <p:sp>
        <p:nvSpPr>
          <p:cNvPr id="13" name="TextBox 12"/>
          <p:cNvSpPr txBox="1"/>
          <p:nvPr/>
        </p:nvSpPr>
        <p:spPr>
          <a:xfrm>
            <a:off x="179512" y="6488668"/>
            <a:ext cx="3342281" cy="369332"/>
          </a:xfrm>
          <a:prstGeom prst="rect">
            <a:avLst/>
          </a:prstGeom>
          <a:noFill/>
        </p:spPr>
        <p:txBody>
          <a:bodyPr wrap="none" rtlCol="0">
            <a:spAutoFit/>
          </a:bodyPr>
          <a:lstStyle/>
          <a:p>
            <a:r>
              <a:rPr lang="en-US" i="1" dirty="0" smtClean="0">
                <a:solidFill>
                  <a:srgbClr val="0000FF"/>
                </a:solidFill>
                <a:latin typeface="Calibri"/>
              </a:rPr>
              <a:t>IK Partner: J Pieper</a:t>
            </a:r>
            <a:r>
              <a:rPr lang="en-US" i="1" dirty="0">
                <a:solidFill>
                  <a:srgbClr val="0000FF"/>
                </a:solidFill>
                <a:latin typeface="Calibri"/>
              </a:rPr>
              <a:t> </a:t>
            </a:r>
            <a:r>
              <a:rPr lang="en-US" i="1" dirty="0" smtClean="0">
                <a:solidFill>
                  <a:srgbClr val="0000FF"/>
                </a:solidFill>
                <a:latin typeface="Calibri"/>
              </a:rPr>
              <a:t>et al., U Tartu</a:t>
            </a:r>
            <a:endParaRPr lang="en-US" i="1" dirty="0">
              <a:solidFill>
                <a:srgbClr val="0000FF"/>
              </a:solidFill>
              <a:latin typeface="Calibri"/>
            </a:endParaRPr>
          </a:p>
        </p:txBody>
      </p:sp>
    </p:spTree>
    <p:extLst>
      <p:ext uri="{BB962C8B-B14F-4D97-AF65-F5344CB8AC3E}">
        <p14:creationId xmlns:p14="http://schemas.microsoft.com/office/powerpoint/2010/main" val="33431775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277" y="274638"/>
            <a:ext cx="7648372" cy="1143000"/>
          </a:xfrm>
        </p:spPr>
        <p:txBody>
          <a:bodyPr/>
          <a:lstStyle/>
          <a:p>
            <a:r>
              <a:rPr lang="en-GB" dirty="0" smtClean="0"/>
              <a:t>ESS – ISIS– U Edinburgh - SNS</a:t>
            </a:r>
            <a:br>
              <a:rPr lang="en-GB" dirty="0" smtClean="0"/>
            </a:br>
            <a:r>
              <a:rPr lang="en-GB" dirty="0" smtClean="0"/>
              <a:t>Collaboration on Diamond Anvil Cells</a:t>
            </a:r>
            <a:endParaRPr lang="en-GB" dirty="0"/>
          </a:p>
        </p:txBody>
      </p:sp>
      <p:sp>
        <p:nvSpPr>
          <p:cNvPr id="5" name="TextBox 4"/>
          <p:cNvSpPr txBox="1"/>
          <p:nvPr/>
        </p:nvSpPr>
        <p:spPr>
          <a:xfrm>
            <a:off x="-1" y="1463925"/>
            <a:ext cx="6443003" cy="1354217"/>
          </a:xfrm>
          <a:prstGeom prst="rect">
            <a:avLst/>
          </a:prstGeom>
          <a:noFill/>
        </p:spPr>
        <p:txBody>
          <a:bodyPr wrap="square" rtlCol="0">
            <a:spAutoFit/>
          </a:bodyPr>
          <a:lstStyle/>
          <a:p>
            <a:pPr defTabSz="914400"/>
            <a:r>
              <a:rPr lang="en-GB" dirty="0" smtClean="0">
                <a:solidFill>
                  <a:prstClr val="black"/>
                </a:solidFill>
                <a:latin typeface="Calibri"/>
              </a:rPr>
              <a:t>Enabling Higher Pressures for Neutron Scattering</a:t>
            </a:r>
          </a:p>
          <a:p>
            <a:pPr marL="285750" indent="-285750" defTabSz="914400">
              <a:buFont typeface="Arial"/>
              <a:buChar char="•"/>
            </a:pPr>
            <a:r>
              <a:rPr lang="en-GB" sz="1600" dirty="0" smtClean="0">
                <a:solidFill>
                  <a:prstClr val="black"/>
                </a:solidFill>
                <a:latin typeface="Calibri"/>
              </a:rPr>
              <a:t>DACs common at synchrotrons … but not so much for neutrons (yet)</a:t>
            </a:r>
          </a:p>
          <a:p>
            <a:pPr marL="285750" indent="-285750" defTabSz="914400">
              <a:buFont typeface="Arial"/>
              <a:buChar char="•"/>
            </a:pPr>
            <a:r>
              <a:rPr lang="en-GB" sz="1600" dirty="0" smtClean="0">
                <a:solidFill>
                  <a:prstClr val="black"/>
                </a:solidFill>
                <a:latin typeface="Calibri"/>
              </a:rPr>
              <a:t>Though optically transparent, relatively low masses, low diff </a:t>
            </a:r>
            <a:r>
              <a:rPr lang="en-GB" sz="1600" dirty="0" err="1" smtClean="0">
                <a:solidFill>
                  <a:prstClr val="black"/>
                </a:solidFill>
                <a:latin typeface="Calibri"/>
              </a:rPr>
              <a:t>bckgrd</a:t>
            </a:r>
            <a:endParaRPr lang="en-GB" sz="1600" dirty="0" smtClean="0">
              <a:solidFill>
                <a:prstClr val="black"/>
              </a:solidFill>
              <a:latin typeface="Calibri"/>
            </a:endParaRPr>
          </a:p>
          <a:p>
            <a:pPr marL="285750" indent="-285750" defTabSz="914400">
              <a:buFont typeface="Arial"/>
              <a:buChar char="•"/>
            </a:pPr>
            <a:r>
              <a:rPr lang="en-GB" sz="1600" dirty="0">
                <a:solidFill>
                  <a:prstClr val="black"/>
                </a:solidFill>
                <a:latin typeface="Calibri"/>
              </a:rPr>
              <a:t>DACs of larger </a:t>
            </a:r>
            <a:r>
              <a:rPr lang="en-GB" sz="1600" dirty="0" smtClean="0">
                <a:solidFill>
                  <a:prstClr val="black"/>
                </a:solidFill>
                <a:latin typeface="Calibri"/>
              </a:rPr>
              <a:t>volume already successfully used on SNAP.</a:t>
            </a:r>
          </a:p>
          <a:p>
            <a:pPr marL="285750" indent="-285750" defTabSz="914400">
              <a:buFont typeface="Arial"/>
              <a:buChar char="•"/>
            </a:pPr>
            <a:r>
              <a:rPr lang="en-GB" sz="1600" dirty="0" smtClean="0">
                <a:solidFill>
                  <a:prstClr val="black"/>
                </a:solidFill>
                <a:latin typeface="Calibri"/>
              </a:rPr>
              <a:t>Collaborative project for DACs on PEARL establishing European test bed</a:t>
            </a:r>
            <a:endParaRPr lang="en-GB" sz="1600" dirty="0">
              <a:solidFill>
                <a:prstClr val="black"/>
              </a:solidFill>
              <a:latin typeface="Calibri"/>
            </a:endParaRPr>
          </a:p>
        </p:txBody>
      </p:sp>
      <p:sp>
        <p:nvSpPr>
          <p:cNvPr id="37" name="TextBox 36"/>
          <p:cNvSpPr txBox="1"/>
          <p:nvPr/>
        </p:nvSpPr>
        <p:spPr>
          <a:xfrm>
            <a:off x="6197842" y="5256921"/>
            <a:ext cx="2711928" cy="646331"/>
          </a:xfrm>
          <a:prstGeom prst="rect">
            <a:avLst/>
          </a:prstGeom>
          <a:noFill/>
        </p:spPr>
        <p:txBody>
          <a:bodyPr wrap="square" rtlCol="0">
            <a:spAutoFit/>
          </a:bodyPr>
          <a:lstStyle/>
          <a:p>
            <a:r>
              <a:rPr lang="en-US" dirty="0" smtClean="0">
                <a:solidFill>
                  <a:srgbClr val="000000"/>
                </a:solidFill>
                <a:latin typeface="Calibri"/>
                <a:ea typeface="ヒラギノ角ゴ ProN W3"/>
                <a:cs typeface="ヒラギノ角ゴ ProN W3"/>
              </a:rPr>
              <a:t>DAC cells: SNS/ESS design, </a:t>
            </a:r>
            <a:r>
              <a:rPr lang="en-US" dirty="0" err="1" smtClean="0">
                <a:solidFill>
                  <a:srgbClr val="000000"/>
                </a:solidFill>
                <a:latin typeface="Calibri"/>
                <a:ea typeface="ヒラギノ角ゴ ProN W3"/>
                <a:cs typeface="ヒラギノ角ゴ ProN W3"/>
              </a:rPr>
              <a:t>mfg</a:t>
            </a:r>
            <a:r>
              <a:rPr lang="en-US" dirty="0" smtClean="0">
                <a:solidFill>
                  <a:srgbClr val="000000"/>
                </a:solidFill>
                <a:latin typeface="Calibri"/>
                <a:ea typeface="ヒラギノ角ゴ ProN W3"/>
                <a:cs typeface="ヒラギノ角ゴ ProN W3"/>
              </a:rPr>
              <a:t> </a:t>
            </a:r>
            <a:r>
              <a:rPr lang="en-US" dirty="0">
                <a:solidFill>
                  <a:srgbClr val="000000"/>
                </a:solidFill>
                <a:latin typeface="Calibri"/>
                <a:ea typeface="ヒラギノ角ゴ ProN W3"/>
                <a:cs typeface="ヒラギノ角ゴ ProN W3"/>
              </a:rPr>
              <a:t>b</a:t>
            </a:r>
            <a:r>
              <a:rPr lang="en-US" dirty="0" smtClean="0">
                <a:solidFill>
                  <a:srgbClr val="000000"/>
                </a:solidFill>
                <a:latin typeface="Calibri"/>
                <a:ea typeface="ヒラギノ角ゴ ProN W3"/>
                <a:cs typeface="ヒラギノ角ゴ ProN W3"/>
              </a:rPr>
              <a:t>y U. of Edinburgh</a:t>
            </a:r>
            <a:endParaRPr lang="en-US" dirty="0">
              <a:solidFill>
                <a:srgbClr val="000000"/>
              </a:solidFill>
              <a:latin typeface="Calibri"/>
              <a:ea typeface="ヒラギノ角ゴ ProN W3"/>
              <a:cs typeface="ヒラギノ角ゴ ProN W3"/>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65" y="2864429"/>
            <a:ext cx="1665547" cy="2220730"/>
          </a:xfrm>
          <a:prstGeom prst="rect">
            <a:avLst/>
          </a:prstGeom>
        </p:spPr>
      </p:pic>
      <p:sp>
        <p:nvSpPr>
          <p:cNvPr id="4" name="TextBox 3"/>
          <p:cNvSpPr txBox="1"/>
          <p:nvPr/>
        </p:nvSpPr>
        <p:spPr>
          <a:xfrm>
            <a:off x="321827" y="5118423"/>
            <a:ext cx="3692449" cy="923330"/>
          </a:xfrm>
          <a:prstGeom prst="rect">
            <a:avLst/>
          </a:prstGeom>
          <a:noFill/>
        </p:spPr>
        <p:txBody>
          <a:bodyPr wrap="square" rtlCol="0">
            <a:spAutoFit/>
          </a:bodyPr>
          <a:lstStyle/>
          <a:p>
            <a:r>
              <a:rPr lang="en-US" dirty="0" smtClean="0">
                <a:solidFill>
                  <a:prstClr val="black"/>
                </a:solidFill>
                <a:latin typeface="Calibri"/>
              </a:rPr>
              <a:t>(Left) ISIS control rack: motors, pressure control, spectrometer, neutron camera. (right) DAC station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3002" y="2945576"/>
            <a:ext cx="2313762" cy="205843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2501" t="22623" r="28479" b="33333"/>
          <a:stretch/>
        </p:blipFill>
        <p:spPr>
          <a:xfrm>
            <a:off x="6443002" y="1463925"/>
            <a:ext cx="1210614" cy="1147076"/>
          </a:xfrm>
          <a:prstGeom prst="rect">
            <a:avLst/>
          </a:prstGeom>
        </p:spPr>
      </p:pic>
      <p:sp>
        <p:nvSpPr>
          <p:cNvPr id="8" name="TextBox 7"/>
          <p:cNvSpPr txBox="1"/>
          <p:nvPr/>
        </p:nvSpPr>
        <p:spPr>
          <a:xfrm>
            <a:off x="7653616" y="1463925"/>
            <a:ext cx="1355307" cy="1292662"/>
          </a:xfrm>
          <a:prstGeom prst="rect">
            <a:avLst/>
          </a:prstGeom>
          <a:noFill/>
        </p:spPr>
        <p:txBody>
          <a:bodyPr wrap="none" rtlCol="0">
            <a:spAutoFit/>
          </a:bodyPr>
          <a:lstStyle/>
          <a:p>
            <a:r>
              <a:rPr lang="en-US" dirty="0" smtClean="0">
                <a:solidFill>
                  <a:prstClr val="black"/>
                </a:solidFill>
                <a:latin typeface="Calibri"/>
              </a:rPr>
              <a:t>Solid </a:t>
            </a:r>
          </a:p>
          <a:p>
            <a:r>
              <a:rPr lang="en-US" dirty="0" smtClean="0">
                <a:solidFill>
                  <a:prstClr val="black"/>
                </a:solidFill>
                <a:latin typeface="Calibri"/>
              </a:rPr>
              <a:t>Methane @ </a:t>
            </a:r>
          </a:p>
          <a:p>
            <a:r>
              <a:rPr lang="en-US" dirty="0" smtClean="0">
                <a:solidFill>
                  <a:prstClr val="black"/>
                </a:solidFill>
                <a:latin typeface="Calibri"/>
              </a:rPr>
              <a:t>5 </a:t>
            </a:r>
            <a:r>
              <a:rPr lang="en-US" dirty="0" err="1" smtClean="0">
                <a:solidFill>
                  <a:prstClr val="black"/>
                </a:solidFill>
                <a:latin typeface="Calibri"/>
              </a:rPr>
              <a:t>Gpa</a:t>
            </a:r>
            <a:endParaRPr lang="en-US" dirty="0" smtClean="0">
              <a:solidFill>
                <a:prstClr val="black"/>
              </a:solidFill>
              <a:latin typeface="Calibri"/>
            </a:endParaRPr>
          </a:p>
          <a:p>
            <a:r>
              <a:rPr lang="en-US" sz="1200" dirty="0" smtClean="0">
                <a:solidFill>
                  <a:prstClr val="black"/>
                </a:solidFill>
                <a:latin typeface="Calibri"/>
              </a:rPr>
              <a:t>(0.7 mm </a:t>
            </a:r>
          </a:p>
          <a:p>
            <a:r>
              <a:rPr lang="en-US" sz="1200" dirty="0" smtClean="0">
                <a:solidFill>
                  <a:prstClr val="black"/>
                </a:solidFill>
                <a:latin typeface="Calibri"/>
              </a:rPr>
              <a:t>diameter)</a:t>
            </a:r>
            <a:endParaRPr lang="en-US" sz="1200" dirty="0">
              <a:solidFill>
                <a:prstClr val="black"/>
              </a:solidFill>
              <a:latin typeface="Calibri"/>
            </a:endParaRPr>
          </a:p>
        </p:txBody>
      </p:sp>
      <p:pic>
        <p:nvPicPr>
          <p:cNvPr id="12" name="Picture 11"/>
          <p:cNvPicPr>
            <a:picLocks noChangeAspect="1"/>
          </p:cNvPicPr>
          <p:nvPr/>
        </p:nvPicPr>
        <p:blipFill>
          <a:blip r:embed="rId6"/>
          <a:stretch>
            <a:fillRect/>
          </a:stretch>
        </p:blipFill>
        <p:spPr>
          <a:xfrm rot="5400000">
            <a:off x="3910644" y="3542154"/>
            <a:ext cx="2284871" cy="867672"/>
          </a:xfrm>
          <a:prstGeom prst="rect">
            <a:avLst/>
          </a:prstGeom>
        </p:spPr>
      </p:pic>
      <p:sp>
        <p:nvSpPr>
          <p:cNvPr id="15" name="TextBox 14"/>
          <p:cNvSpPr txBox="1"/>
          <p:nvPr/>
        </p:nvSpPr>
        <p:spPr>
          <a:xfrm>
            <a:off x="4170479" y="5133838"/>
            <a:ext cx="1871160" cy="923330"/>
          </a:xfrm>
          <a:prstGeom prst="rect">
            <a:avLst/>
          </a:prstGeom>
          <a:noFill/>
        </p:spPr>
        <p:txBody>
          <a:bodyPr wrap="square" rtlCol="0">
            <a:spAutoFit/>
          </a:bodyPr>
          <a:lstStyle/>
          <a:p>
            <a:r>
              <a:rPr lang="en-US" dirty="0" smtClean="0">
                <a:solidFill>
                  <a:srgbClr val="000000"/>
                </a:solidFill>
                <a:latin typeface="Calibri"/>
                <a:ea typeface="ヒラギノ角ゴ ProN W3"/>
                <a:cs typeface="ヒラギノ角ゴ ProN W3"/>
              </a:rPr>
              <a:t>DAC </a:t>
            </a:r>
            <a:r>
              <a:rPr lang="en-US" dirty="0" err="1" smtClean="0">
                <a:solidFill>
                  <a:srgbClr val="000000"/>
                </a:solidFill>
                <a:latin typeface="Calibri"/>
                <a:ea typeface="ヒラギノ角ゴ ProN W3"/>
                <a:cs typeface="ヒラギノ角ゴ ProN W3"/>
              </a:rPr>
              <a:t>optimisation</a:t>
            </a:r>
            <a:endParaRPr lang="en-US" dirty="0" smtClean="0">
              <a:solidFill>
                <a:srgbClr val="000000"/>
              </a:solidFill>
              <a:latin typeface="Calibri"/>
              <a:ea typeface="ヒラギノ角ゴ ProN W3"/>
              <a:cs typeface="ヒラギノ角ゴ ProN W3"/>
            </a:endParaRPr>
          </a:p>
          <a:p>
            <a:r>
              <a:rPr lang="en-US" dirty="0" smtClean="0">
                <a:solidFill>
                  <a:srgbClr val="000000"/>
                </a:solidFill>
                <a:latin typeface="Calibri"/>
                <a:ea typeface="ヒラギノ角ゴ ProN W3"/>
                <a:cs typeface="ヒラギノ角ゴ ProN W3"/>
              </a:rPr>
              <a:t>By finite element</a:t>
            </a:r>
          </a:p>
          <a:p>
            <a:r>
              <a:rPr lang="en-US" dirty="0" smtClean="0">
                <a:solidFill>
                  <a:srgbClr val="000000"/>
                </a:solidFill>
                <a:latin typeface="Calibri"/>
                <a:ea typeface="ヒラギノ角ゴ ProN W3"/>
                <a:cs typeface="ヒラギノ角ゴ ProN W3"/>
              </a:rPr>
              <a:t>M. </a:t>
            </a:r>
            <a:r>
              <a:rPr lang="en-US" dirty="0" err="1" smtClean="0">
                <a:solidFill>
                  <a:srgbClr val="000000"/>
                </a:solidFill>
                <a:latin typeface="Calibri"/>
                <a:ea typeface="ヒラギノ角ゴ ProN W3"/>
                <a:cs typeface="ヒラギノ角ゴ ProN W3"/>
              </a:rPr>
              <a:t>Edung</a:t>
            </a:r>
            <a:r>
              <a:rPr lang="en-US" dirty="0" smtClean="0">
                <a:solidFill>
                  <a:srgbClr val="000000"/>
                </a:solidFill>
                <a:latin typeface="Calibri"/>
                <a:ea typeface="ヒラギノ角ゴ ProN W3"/>
                <a:cs typeface="ヒラギノ角ゴ ProN W3"/>
              </a:rPr>
              <a:t> (LU)</a:t>
            </a:r>
            <a:endParaRPr lang="en-US" dirty="0">
              <a:solidFill>
                <a:srgbClr val="000000"/>
              </a:solidFill>
              <a:latin typeface="Calibri"/>
              <a:ea typeface="ヒラギノ角ゴ ProN W3"/>
              <a:cs typeface="ヒラギノ角ゴ ProN W3"/>
            </a:endParaRPr>
          </a:p>
        </p:txBody>
      </p:sp>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3395" r="45623" b="21045"/>
          <a:stretch/>
        </p:blipFill>
        <p:spPr>
          <a:xfrm>
            <a:off x="2263169" y="2997237"/>
            <a:ext cx="1627556" cy="1890445"/>
          </a:xfrm>
          <a:prstGeom prst="rect">
            <a:avLst/>
          </a:prstGeom>
        </p:spPr>
      </p:pic>
      <p:pic>
        <p:nvPicPr>
          <p:cNvPr id="10" name="Picture 9"/>
          <p:cNvPicPr>
            <a:picLocks noChangeAspect="1"/>
          </p:cNvPicPr>
          <p:nvPr/>
        </p:nvPicPr>
        <p:blipFill>
          <a:blip r:embed="rId8"/>
          <a:stretch>
            <a:fillRect/>
          </a:stretch>
        </p:blipFill>
        <p:spPr>
          <a:xfrm>
            <a:off x="198277" y="6147872"/>
            <a:ext cx="1681388" cy="679561"/>
          </a:xfrm>
          <a:prstGeom prst="rect">
            <a:avLst/>
          </a:prstGeom>
        </p:spPr>
      </p:pic>
      <p:pic>
        <p:nvPicPr>
          <p:cNvPr id="11" name="Picture 10"/>
          <p:cNvPicPr>
            <a:picLocks noChangeAspect="1"/>
          </p:cNvPicPr>
          <p:nvPr/>
        </p:nvPicPr>
        <p:blipFill>
          <a:blip r:embed="rId9"/>
          <a:stretch>
            <a:fillRect/>
          </a:stretch>
        </p:blipFill>
        <p:spPr>
          <a:xfrm>
            <a:off x="2129809" y="6110498"/>
            <a:ext cx="706972" cy="710128"/>
          </a:xfrm>
          <a:prstGeom prst="rect">
            <a:avLst/>
          </a:prstGeom>
        </p:spPr>
      </p:pic>
      <p:pic>
        <p:nvPicPr>
          <p:cNvPr id="16" name="Picture 15"/>
          <p:cNvPicPr>
            <a:picLocks noChangeAspect="1"/>
          </p:cNvPicPr>
          <p:nvPr/>
        </p:nvPicPr>
        <p:blipFill>
          <a:blip r:embed="rId10"/>
          <a:stretch>
            <a:fillRect/>
          </a:stretch>
        </p:blipFill>
        <p:spPr>
          <a:xfrm>
            <a:off x="3221500" y="6110498"/>
            <a:ext cx="1008561" cy="672374"/>
          </a:xfrm>
          <a:prstGeom prst="rect">
            <a:avLst/>
          </a:prstGeom>
        </p:spPr>
      </p:pic>
    </p:spTree>
    <p:extLst>
      <p:ext uri="{BB962C8B-B14F-4D97-AF65-F5344CB8AC3E}">
        <p14:creationId xmlns:p14="http://schemas.microsoft.com/office/powerpoint/2010/main" val="431821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277" y="274638"/>
            <a:ext cx="7648372" cy="1143000"/>
          </a:xfrm>
        </p:spPr>
        <p:txBody>
          <a:bodyPr/>
          <a:lstStyle/>
          <a:p>
            <a:r>
              <a:rPr lang="en-GB" dirty="0" smtClean="0"/>
              <a:t>ESS – ISIS– U Edinburgh - SNS</a:t>
            </a:r>
            <a:br>
              <a:rPr lang="en-GB" dirty="0" smtClean="0"/>
            </a:br>
            <a:r>
              <a:rPr lang="en-GB" dirty="0" smtClean="0"/>
              <a:t>Collaboration on Diamond Anvil Cells</a:t>
            </a:r>
            <a:endParaRPr lang="en-GB" dirty="0"/>
          </a:p>
        </p:txBody>
      </p:sp>
      <p:sp>
        <p:nvSpPr>
          <p:cNvPr id="5" name="TextBox 4"/>
          <p:cNvSpPr txBox="1"/>
          <p:nvPr/>
        </p:nvSpPr>
        <p:spPr>
          <a:xfrm>
            <a:off x="5029199" y="5279716"/>
            <a:ext cx="2673287" cy="1077218"/>
          </a:xfrm>
          <a:prstGeom prst="rect">
            <a:avLst/>
          </a:prstGeom>
          <a:noFill/>
        </p:spPr>
        <p:txBody>
          <a:bodyPr wrap="square" rtlCol="0">
            <a:spAutoFit/>
          </a:bodyPr>
          <a:lstStyle/>
          <a:p>
            <a:pPr defTabSz="914400"/>
            <a:r>
              <a:rPr lang="en-GB" sz="1600" dirty="0" smtClean="0">
                <a:solidFill>
                  <a:prstClr val="black"/>
                </a:solidFill>
                <a:latin typeface="Calibri"/>
              </a:rPr>
              <a:t>Cell fabricated in Edinburgh</a:t>
            </a:r>
          </a:p>
          <a:p>
            <a:pPr defTabSz="914400"/>
            <a:r>
              <a:rPr lang="en-GB" sz="1600" dirty="0" smtClean="0">
                <a:solidFill>
                  <a:prstClr val="black"/>
                </a:solidFill>
                <a:latin typeface="Calibri"/>
              </a:rPr>
              <a:t>Visiting SNS May 9-16 will conduct cooling/pressure testing</a:t>
            </a:r>
            <a:endParaRPr lang="en-GB" sz="1600" dirty="0">
              <a:solidFill>
                <a:prstClr val="black"/>
              </a:solidFill>
              <a:latin typeface="Calibri"/>
            </a:endParaRPr>
          </a:p>
        </p:txBody>
      </p:sp>
      <p:pic>
        <p:nvPicPr>
          <p:cNvPr id="11" name="Picture 10"/>
          <p:cNvPicPr>
            <a:picLocks noChangeAspect="1"/>
          </p:cNvPicPr>
          <p:nvPr/>
        </p:nvPicPr>
        <p:blipFill>
          <a:blip r:embed="rId2"/>
          <a:stretch>
            <a:fillRect/>
          </a:stretch>
        </p:blipFill>
        <p:spPr>
          <a:xfrm>
            <a:off x="175860" y="6116706"/>
            <a:ext cx="706972" cy="710128"/>
          </a:xfrm>
          <a:prstGeom prst="rect">
            <a:avLst/>
          </a:prstGeom>
        </p:spPr>
      </p:pic>
      <p:pic>
        <p:nvPicPr>
          <p:cNvPr id="16" name="Picture 15"/>
          <p:cNvPicPr>
            <a:picLocks noChangeAspect="1"/>
          </p:cNvPicPr>
          <p:nvPr/>
        </p:nvPicPr>
        <p:blipFill>
          <a:blip r:embed="rId3"/>
          <a:stretch>
            <a:fillRect/>
          </a:stretch>
        </p:blipFill>
        <p:spPr>
          <a:xfrm>
            <a:off x="1267551" y="6116706"/>
            <a:ext cx="1008561" cy="672374"/>
          </a:xfrm>
          <a:prstGeom prst="rect">
            <a:avLst/>
          </a:prstGeom>
        </p:spPr>
      </p:pic>
      <p:grpSp>
        <p:nvGrpSpPr>
          <p:cNvPr id="14" name="Group 13"/>
          <p:cNvGrpSpPr/>
          <p:nvPr/>
        </p:nvGrpSpPr>
        <p:grpSpPr>
          <a:xfrm>
            <a:off x="1038971" y="1561982"/>
            <a:ext cx="2473345" cy="3463267"/>
            <a:chOff x="550271" y="2113589"/>
            <a:chExt cx="2473345" cy="3463267"/>
          </a:xfrm>
        </p:grpSpPr>
        <p:pic>
          <p:nvPicPr>
            <p:cNvPr id="12" name="Picture 11"/>
            <p:cNvPicPr>
              <a:picLocks noChangeAspect="1"/>
            </p:cNvPicPr>
            <p:nvPr/>
          </p:nvPicPr>
          <p:blipFill>
            <a:blip r:embed="rId4"/>
            <a:stretch>
              <a:fillRect/>
            </a:stretch>
          </p:blipFill>
          <p:spPr>
            <a:xfrm rot="5400000">
              <a:off x="-523781" y="3187641"/>
              <a:ext cx="3463267" cy="1315164"/>
            </a:xfrm>
            <a:prstGeom prst="rect">
              <a:avLst/>
            </a:prstGeom>
          </p:spPr>
        </p:pic>
        <p:pic>
          <p:nvPicPr>
            <p:cNvPr id="17" name="Picture 16"/>
            <p:cNvPicPr>
              <a:picLocks noChangeAspect="1"/>
            </p:cNvPicPr>
            <p:nvPr/>
          </p:nvPicPr>
          <p:blipFill rotWithShape="1">
            <a:blip r:embed="rId4"/>
            <a:srcRect l="13949" t="6004" b="-1"/>
            <a:stretch/>
          </p:blipFill>
          <p:spPr>
            <a:xfrm rot="16200000" flipH="1">
              <a:off x="915427" y="3468667"/>
              <a:ext cx="2980175" cy="1236203"/>
            </a:xfrm>
            <a:prstGeom prst="rect">
              <a:avLst/>
            </a:prstGeom>
          </p:spPr>
        </p:pic>
      </p:gr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8180" y="1734858"/>
            <a:ext cx="4529220" cy="3396915"/>
          </a:xfrm>
          <a:prstGeom prst="rect">
            <a:avLst/>
          </a:prstGeom>
        </p:spPr>
      </p:pic>
    </p:spTree>
    <p:extLst>
      <p:ext uri="{BB962C8B-B14F-4D97-AF65-F5344CB8AC3E}">
        <p14:creationId xmlns:p14="http://schemas.microsoft.com/office/powerpoint/2010/main" val="12042257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277" y="274638"/>
            <a:ext cx="7648372" cy="1143000"/>
          </a:xfrm>
        </p:spPr>
        <p:txBody>
          <a:bodyPr/>
          <a:lstStyle/>
          <a:p>
            <a:r>
              <a:rPr lang="en-GB" dirty="0" smtClean="0"/>
              <a:t>Other collaboration with SNS</a:t>
            </a:r>
            <a:endParaRPr lang="en-GB" dirty="0"/>
          </a:p>
        </p:txBody>
      </p:sp>
      <p:sp>
        <p:nvSpPr>
          <p:cNvPr id="5" name="TextBox 4"/>
          <p:cNvSpPr txBox="1"/>
          <p:nvPr/>
        </p:nvSpPr>
        <p:spPr>
          <a:xfrm>
            <a:off x="198277" y="1630602"/>
            <a:ext cx="3713726" cy="1077218"/>
          </a:xfrm>
          <a:prstGeom prst="rect">
            <a:avLst/>
          </a:prstGeom>
          <a:noFill/>
        </p:spPr>
        <p:txBody>
          <a:bodyPr wrap="square" rtlCol="0">
            <a:spAutoFit/>
          </a:bodyPr>
          <a:lstStyle/>
          <a:p>
            <a:pPr defTabSz="914400"/>
            <a:r>
              <a:rPr lang="en-GB" sz="1600" b="1" dirty="0" smtClean="0">
                <a:solidFill>
                  <a:prstClr val="black"/>
                </a:solidFill>
                <a:latin typeface="Calibri"/>
              </a:rPr>
              <a:t>INS on VISION spectrometer</a:t>
            </a:r>
          </a:p>
          <a:p>
            <a:pPr defTabSz="914400"/>
            <a:r>
              <a:rPr lang="en-GB" sz="1600" dirty="0" smtClean="0">
                <a:solidFill>
                  <a:prstClr val="black"/>
                </a:solidFill>
                <a:latin typeface="Calibri"/>
              </a:rPr>
              <a:t>(Collaboration with B Haberl, R </a:t>
            </a:r>
            <a:r>
              <a:rPr lang="en-GB" sz="1600" dirty="0" err="1" smtClean="0">
                <a:solidFill>
                  <a:prstClr val="black"/>
                </a:solidFill>
                <a:latin typeface="Calibri"/>
              </a:rPr>
              <a:t>Boehler</a:t>
            </a:r>
            <a:r>
              <a:rPr lang="en-GB" sz="1600" dirty="0" smtClean="0">
                <a:solidFill>
                  <a:prstClr val="black"/>
                </a:solidFill>
                <a:latin typeface="Calibri"/>
              </a:rPr>
              <a:t>, L Daemon, T Ramirez-costa)</a:t>
            </a:r>
          </a:p>
          <a:p>
            <a:pPr defTabSz="914400"/>
            <a:endParaRPr lang="en-GB" sz="1600" dirty="0">
              <a:solidFill>
                <a:prstClr val="black"/>
              </a:solidFill>
              <a:latin typeface="Calibri"/>
            </a:endParaRPr>
          </a:p>
        </p:txBody>
      </p:sp>
      <p:pic>
        <p:nvPicPr>
          <p:cNvPr id="16" name="Picture 15"/>
          <p:cNvPicPr>
            <a:picLocks noChangeAspect="1"/>
          </p:cNvPicPr>
          <p:nvPr/>
        </p:nvPicPr>
        <p:blipFill>
          <a:blip r:embed="rId2"/>
          <a:stretch>
            <a:fillRect/>
          </a:stretch>
        </p:blipFill>
        <p:spPr>
          <a:xfrm>
            <a:off x="296178" y="6009820"/>
            <a:ext cx="1008561" cy="672374"/>
          </a:xfrm>
          <a:prstGeom prst="rect">
            <a:avLst/>
          </a:prstGeom>
        </p:spPr>
      </p:pic>
      <p:pic>
        <p:nvPicPr>
          <p:cNvPr id="3" name="Picture 2"/>
          <p:cNvPicPr>
            <a:picLocks noChangeAspect="1"/>
          </p:cNvPicPr>
          <p:nvPr/>
        </p:nvPicPr>
        <p:blipFill>
          <a:blip r:embed="rId3"/>
          <a:stretch>
            <a:fillRect/>
          </a:stretch>
        </p:blipFill>
        <p:spPr>
          <a:xfrm>
            <a:off x="6971324" y="1663457"/>
            <a:ext cx="1750650" cy="1495470"/>
          </a:xfrm>
          <a:prstGeom prst="rect">
            <a:avLst/>
          </a:prstGeom>
        </p:spPr>
      </p:pic>
      <p:pic>
        <p:nvPicPr>
          <p:cNvPr id="4" name="Picture 3"/>
          <p:cNvPicPr>
            <a:picLocks noChangeAspect="1"/>
          </p:cNvPicPr>
          <p:nvPr/>
        </p:nvPicPr>
        <p:blipFill>
          <a:blip r:embed="rId4"/>
          <a:stretch>
            <a:fillRect/>
          </a:stretch>
        </p:blipFill>
        <p:spPr>
          <a:xfrm>
            <a:off x="439185" y="2707820"/>
            <a:ext cx="1690624" cy="3302000"/>
          </a:xfrm>
          <a:prstGeom prst="rect">
            <a:avLst/>
          </a:prstGeom>
        </p:spPr>
      </p:pic>
      <p:pic>
        <p:nvPicPr>
          <p:cNvPr id="6" name="Picture 5"/>
          <p:cNvPicPr>
            <a:picLocks noChangeAspect="1"/>
          </p:cNvPicPr>
          <p:nvPr/>
        </p:nvPicPr>
        <p:blipFill rotWithShape="1">
          <a:blip r:embed="rId5"/>
          <a:srcRect t="3743"/>
          <a:stretch/>
        </p:blipFill>
        <p:spPr>
          <a:xfrm>
            <a:off x="2272816" y="3192794"/>
            <a:ext cx="6448738" cy="2817026"/>
          </a:xfrm>
          <a:prstGeom prst="rect">
            <a:avLst/>
          </a:prstGeom>
        </p:spPr>
      </p:pic>
      <p:sp>
        <p:nvSpPr>
          <p:cNvPr id="7" name="TextBox 6"/>
          <p:cNvSpPr txBox="1"/>
          <p:nvPr/>
        </p:nvSpPr>
        <p:spPr>
          <a:xfrm>
            <a:off x="4914900" y="6211669"/>
            <a:ext cx="3628854" cy="646331"/>
          </a:xfrm>
          <a:prstGeom prst="rect">
            <a:avLst/>
          </a:prstGeom>
          <a:noFill/>
        </p:spPr>
        <p:txBody>
          <a:bodyPr wrap="square" rtlCol="0">
            <a:spAutoFit/>
          </a:bodyPr>
          <a:lstStyle/>
          <a:p>
            <a:pPr defTabSz="914400"/>
            <a:r>
              <a:rPr lang="en-US" i="1" dirty="0" smtClean="0">
                <a:solidFill>
                  <a:prstClr val="black"/>
                </a:solidFill>
                <a:latin typeface="Calibri"/>
              </a:rPr>
              <a:t>In situ </a:t>
            </a:r>
            <a:r>
              <a:rPr lang="en-US" dirty="0" smtClean="0">
                <a:solidFill>
                  <a:prstClr val="black"/>
                </a:solidFill>
                <a:latin typeface="Calibri"/>
              </a:rPr>
              <a:t>measurement of ice VII/VIII at 10 </a:t>
            </a:r>
            <a:r>
              <a:rPr lang="en-US" dirty="0" err="1" smtClean="0">
                <a:solidFill>
                  <a:prstClr val="black"/>
                </a:solidFill>
                <a:latin typeface="Calibri"/>
              </a:rPr>
              <a:t>GPa</a:t>
            </a:r>
            <a:r>
              <a:rPr lang="en-US" dirty="0" smtClean="0">
                <a:solidFill>
                  <a:prstClr val="black"/>
                </a:solidFill>
                <a:latin typeface="Calibri"/>
              </a:rPr>
              <a:t> (1 day </a:t>
            </a:r>
            <a:r>
              <a:rPr lang="en-US" dirty="0" err="1" smtClean="0">
                <a:solidFill>
                  <a:prstClr val="black"/>
                </a:solidFill>
                <a:latin typeface="Calibri"/>
              </a:rPr>
              <a:t>beamtime</a:t>
            </a:r>
            <a:r>
              <a:rPr lang="en-US" dirty="0" smtClean="0">
                <a:solidFill>
                  <a:prstClr val="black"/>
                </a:solidFill>
                <a:latin typeface="Calibri"/>
              </a:rPr>
              <a:t>)</a:t>
            </a:r>
            <a:endParaRPr lang="en-US" dirty="0">
              <a:solidFill>
                <a:prstClr val="black"/>
              </a:solidFill>
              <a:latin typeface="Calibri"/>
            </a:endParaRPr>
          </a:p>
        </p:txBody>
      </p:sp>
    </p:spTree>
    <p:extLst>
      <p:ext uri="{BB962C8B-B14F-4D97-AF65-F5344CB8AC3E}">
        <p14:creationId xmlns:p14="http://schemas.microsoft.com/office/powerpoint/2010/main" val="27156330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277" y="274638"/>
            <a:ext cx="7648372" cy="1143000"/>
          </a:xfrm>
        </p:spPr>
        <p:txBody>
          <a:bodyPr/>
          <a:lstStyle/>
          <a:p>
            <a:r>
              <a:rPr lang="en-GB" dirty="0" smtClean="0"/>
              <a:t>Other collaboration with SNS</a:t>
            </a:r>
            <a:endParaRPr lang="en-GB" dirty="0"/>
          </a:p>
        </p:txBody>
      </p:sp>
      <p:sp>
        <p:nvSpPr>
          <p:cNvPr id="5" name="TextBox 4"/>
          <p:cNvSpPr txBox="1"/>
          <p:nvPr/>
        </p:nvSpPr>
        <p:spPr>
          <a:xfrm>
            <a:off x="272946" y="2519602"/>
            <a:ext cx="3713726" cy="1569660"/>
          </a:xfrm>
          <a:prstGeom prst="rect">
            <a:avLst/>
          </a:prstGeom>
          <a:noFill/>
        </p:spPr>
        <p:txBody>
          <a:bodyPr wrap="square" rtlCol="0">
            <a:spAutoFit/>
          </a:bodyPr>
          <a:lstStyle/>
          <a:p>
            <a:pPr defTabSz="914400"/>
            <a:r>
              <a:rPr lang="en-GB" sz="1600" b="1" dirty="0" err="1" smtClean="0">
                <a:solidFill>
                  <a:prstClr val="black"/>
                </a:solidFill>
                <a:latin typeface="Calibri"/>
              </a:rPr>
              <a:t>Megabar</a:t>
            </a:r>
            <a:r>
              <a:rPr lang="en-GB" sz="1600" b="1" dirty="0" smtClean="0">
                <a:solidFill>
                  <a:prstClr val="black"/>
                </a:solidFill>
                <a:latin typeface="Calibri"/>
              </a:rPr>
              <a:t> testing</a:t>
            </a:r>
          </a:p>
          <a:p>
            <a:pPr defTabSz="914400"/>
            <a:endParaRPr lang="en-GB" sz="1600" b="1" dirty="0">
              <a:solidFill>
                <a:prstClr val="black"/>
              </a:solidFill>
              <a:latin typeface="Calibri"/>
            </a:endParaRPr>
          </a:p>
          <a:p>
            <a:pPr marL="285750" indent="-285750" defTabSz="914400">
              <a:buFont typeface="Arial" charset="0"/>
              <a:buChar char="•"/>
            </a:pPr>
            <a:r>
              <a:rPr lang="en-GB" sz="1600" dirty="0" smtClean="0">
                <a:solidFill>
                  <a:prstClr val="black"/>
                </a:solidFill>
                <a:latin typeface="Calibri"/>
              </a:rPr>
              <a:t>Variant of VISION cell for diffraction</a:t>
            </a:r>
          </a:p>
          <a:p>
            <a:pPr marL="285750" indent="-285750" defTabSz="914400">
              <a:buFont typeface="Arial" charset="0"/>
              <a:buChar char="•"/>
            </a:pPr>
            <a:r>
              <a:rPr lang="en-GB" sz="1600" dirty="0" smtClean="0">
                <a:solidFill>
                  <a:prstClr val="black"/>
                </a:solidFill>
                <a:latin typeface="Calibri"/>
              </a:rPr>
              <a:t>6mm diameter conical diamonds</a:t>
            </a:r>
          </a:p>
          <a:p>
            <a:pPr marL="285750" indent="-285750" defTabSz="914400">
              <a:buFont typeface="Arial" charset="0"/>
              <a:buChar char="•"/>
            </a:pPr>
            <a:r>
              <a:rPr lang="en-GB" sz="1600" dirty="0" smtClean="0">
                <a:solidFill>
                  <a:prstClr val="black"/>
                </a:solidFill>
                <a:latin typeface="Calibri"/>
              </a:rPr>
              <a:t>1.5mm culets </a:t>
            </a:r>
          </a:p>
          <a:p>
            <a:pPr defTabSz="914400"/>
            <a:endParaRPr lang="en-GB" sz="1600" dirty="0">
              <a:solidFill>
                <a:prstClr val="black"/>
              </a:solidFill>
              <a:latin typeface="Calibri"/>
            </a:endParaRPr>
          </a:p>
        </p:txBody>
      </p:sp>
      <p:pic>
        <p:nvPicPr>
          <p:cNvPr id="9" name="Picture 8"/>
          <p:cNvPicPr>
            <a:picLocks noChangeAspect="1"/>
          </p:cNvPicPr>
          <p:nvPr/>
        </p:nvPicPr>
        <p:blipFill>
          <a:blip r:embed="rId2"/>
          <a:stretch>
            <a:fillRect/>
          </a:stretch>
        </p:blipFill>
        <p:spPr>
          <a:xfrm>
            <a:off x="4387850" y="2108200"/>
            <a:ext cx="3841750" cy="3073400"/>
          </a:xfrm>
          <a:prstGeom prst="rect">
            <a:avLst/>
          </a:prstGeom>
        </p:spPr>
      </p:pic>
      <p:pic>
        <p:nvPicPr>
          <p:cNvPr id="12" name="Picture 11"/>
          <p:cNvPicPr>
            <a:picLocks noChangeAspect="1"/>
          </p:cNvPicPr>
          <p:nvPr/>
        </p:nvPicPr>
        <p:blipFill>
          <a:blip r:embed="rId3"/>
          <a:stretch>
            <a:fillRect/>
          </a:stretch>
        </p:blipFill>
        <p:spPr>
          <a:xfrm>
            <a:off x="296178" y="6009820"/>
            <a:ext cx="1008561" cy="672374"/>
          </a:xfrm>
          <a:prstGeom prst="rect">
            <a:avLst/>
          </a:prstGeom>
        </p:spPr>
      </p:pic>
    </p:spTree>
    <p:extLst>
      <p:ext uri="{BB962C8B-B14F-4D97-AF65-F5344CB8AC3E}">
        <p14:creationId xmlns:p14="http://schemas.microsoft.com/office/powerpoint/2010/main" val="32502348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0" y="10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9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6"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13973" y="-16280"/>
            <a:ext cx="7212343" cy="1441450"/>
          </a:xfrm>
          <a:ln/>
        </p:spPr>
        <p:txBody>
          <a:bodyPr/>
          <a:lstStyle/>
          <a:p>
            <a:r>
              <a:rPr lang="en-US" sz="3000" dirty="0" smtClean="0"/>
              <a:t>Science Support – towards Operation</a:t>
            </a:r>
            <a:endParaRPr lang="en-US" sz="3000" dirty="0"/>
          </a:p>
        </p:txBody>
      </p:sp>
      <p:grpSp>
        <p:nvGrpSpPr>
          <p:cNvPr id="18" name="Group 17"/>
          <p:cNvGrpSpPr/>
          <p:nvPr/>
        </p:nvGrpSpPr>
        <p:grpSpPr>
          <a:xfrm>
            <a:off x="4428788" y="2826461"/>
            <a:ext cx="825788" cy="810470"/>
            <a:chOff x="134302" y="4777216"/>
            <a:chExt cx="1800000" cy="1800000"/>
          </a:xfrm>
        </p:grpSpPr>
        <p:pic>
          <p:nvPicPr>
            <p:cNvPr id="33" name="Picture 32" descr="3__#$!@%!#__imgres.png"/>
            <p:cNvPicPr>
              <a:picLocks noChangeAspect="1"/>
            </p:cNvPicPr>
            <p:nvPr/>
          </p:nvPicPr>
          <p:blipFill>
            <a:blip r:embed="rId4">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134302" y="4777216"/>
              <a:ext cx="1800000" cy="1800000"/>
            </a:xfrm>
            <a:prstGeom prst="rect">
              <a:avLst/>
            </a:prstGeom>
          </p:spPr>
        </p:pic>
        <p:sp>
          <p:nvSpPr>
            <p:cNvPr id="34" name="Rounded Rectangle 33"/>
            <p:cNvSpPr/>
            <p:nvPr/>
          </p:nvSpPr>
          <p:spPr>
            <a:xfrm>
              <a:off x="134302" y="4777590"/>
              <a:ext cx="1800000" cy="1799253"/>
            </a:xfrm>
            <a:prstGeom prst="roundRect">
              <a:avLst/>
            </a:prstGeom>
            <a:noFill/>
            <a:ln w="101600" cap="flat" cmpd="sng" algn="ctr">
              <a:solidFill>
                <a:srgbClr val="7F1617"/>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grpSp>
        <p:nvGrpSpPr>
          <p:cNvPr id="19" name="Group 18"/>
          <p:cNvGrpSpPr/>
          <p:nvPr/>
        </p:nvGrpSpPr>
        <p:grpSpPr>
          <a:xfrm>
            <a:off x="1902013" y="2826629"/>
            <a:ext cx="825788" cy="810134"/>
            <a:chOff x="134302" y="1631824"/>
            <a:chExt cx="1800000" cy="1799253"/>
          </a:xfrm>
        </p:grpSpPr>
        <p:pic>
          <p:nvPicPr>
            <p:cNvPr id="31" name="Picture 30" descr="1__#$!@%!#__imgres.png"/>
            <p:cNvPicPr>
              <a:picLocks noChangeAspect="1"/>
            </p:cNvPicPr>
            <p:nvPr/>
          </p:nvPicPr>
          <p:blipFill rotWithShape="1">
            <a:blip r:embed="rId5">
              <a:extLst>
                <a:ext uri="{28A0092B-C50C-407E-A947-70E740481C1C}">
                  <a14:useLocalDpi xmlns:a14="http://schemas.microsoft.com/office/drawing/2010/main" val="0"/>
                </a:ext>
              </a:extLst>
            </a:blip>
            <a:srcRect l="16125" t="5956" r="17148" b="5787"/>
            <a:stretch/>
          </p:blipFill>
          <p:spPr>
            <a:xfrm>
              <a:off x="220767" y="1724432"/>
              <a:ext cx="1627070" cy="1614036"/>
            </a:xfrm>
            <a:prstGeom prst="rect">
              <a:avLst/>
            </a:prstGeom>
          </p:spPr>
        </p:pic>
        <p:sp>
          <p:nvSpPr>
            <p:cNvPr id="32" name="Rounded Rectangle 31"/>
            <p:cNvSpPr/>
            <p:nvPr/>
          </p:nvSpPr>
          <p:spPr>
            <a:xfrm>
              <a:off x="134302" y="1631824"/>
              <a:ext cx="1800000" cy="1799253"/>
            </a:xfrm>
            <a:prstGeom prst="roundRect">
              <a:avLst/>
            </a:prstGeom>
            <a:noFill/>
            <a:ln w="101600" cap="flat" cmpd="sng" algn="ctr">
              <a:solidFill>
                <a:srgbClr val="D98718"/>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grpSp>
        <p:nvGrpSpPr>
          <p:cNvPr id="20" name="Group 19"/>
          <p:cNvGrpSpPr/>
          <p:nvPr/>
        </p:nvGrpSpPr>
        <p:grpSpPr>
          <a:xfrm>
            <a:off x="3168262" y="4066838"/>
            <a:ext cx="825788" cy="810134"/>
            <a:chOff x="2235219" y="3284029"/>
            <a:chExt cx="1800000" cy="1799253"/>
          </a:xfrm>
        </p:grpSpPr>
        <p:pic>
          <p:nvPicPr>
            <p:cNvPr id="29" name="Picture 28" descr="2__#$!@%!#__imgres.png"/>
            <p:cNvPicPr>
              <a:picLocks noChangeAspect="1"/>
            </p:cNvPicPr>
            <p:nvPr/>
          </p:nvPicPr>
          <p:blipFill>
            <a:blip r:embed="rId6">
              <a:duotone>
                <a:srgbClr val="9BBB59">
                  <a:shade val="45000"/>
                  <a:satMod val="135000"/>
                </a:srgbClr>
                <a:prstClr val="white"/>
              </a:duotone>
              <a:extLst>
                <a:ext uri="{28A0092B-C50C-407E-A947-70E740481C1C}">
                  <a14:useLocalDpi xmlns:a14="http://schemas.microsoft.com/office/drawing/2010/main" val="0"/>
                </a:ext>
              </a:extLst>
            </a:blip>
            <a:stretch>
              <a:fillRect/>
            </a:stretch>
          </p:blipFill>
          <p:spPr>
            <a:xfrm>
              <a:off x="2307219" y="3355655"/>
              <a:ext cx="1656000" cy="1656000"/>
            </a:xfrm>
            <a:prstGeom prst="rect">
              <a:avLst/>
            </a:prstGeom>
          </p:spPr>
        </p:pic>
        <p:sp>
          <p:nvSpPr>
            <p:cNvPr id="30" name="Rounded Rectangle 29"/>
            <p:cNvSpPr/>
            <p:nvPr/>
          </p:nvSpPr>
          <p:spPr>
            <a:xfrm>
              <a:off x="2235219" y="3284029"/>
              <a:ext cx="1800000" cy="1799253"/>
            </a:xfrm>
            <a:prstGeom prst="roundRect">
              <a:avLst/>
            </a:prstGeom>
            <a:noFill/>
            <a:ln w="101600" cap="flat" cmpd="sng" algn="ctr">
              <a:solidFill>
                <a:srgbClr val="5B7F1C"/>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grpSp>
        <p:nvGrpSpPr>
          <p:cNvPr id="21" name="Group 20"/>
          <p:cNvGrpSpPr/>
          <p:nvPr/>
        </p:nvGrpSpPr>
        <p:grpSpPr>
          <a:xfrm>
            <a:off x="3168262" y="1525939"/>
            <a:ext cx="825788" cy="810134"/>
            <a:chOff x="2292872" y="227256"/>
            <a:chExt cx="1800000" cy="1799253"/>
          </a:xfrm>
        </p:grpSpPr>
        <p:pic>
          <p:nvPicPr>
            <p:cNvPr id="27" name="Picture 26" descr="imgres.png"/>
            <p:cNvPicPr>
              <a:picLocks noChangeAspect="1"/>
            </p:cNvPicPr>
            <p:nvPr/>
          </p:nvPicPr>
          <p:blipFill rotWithShape="1">
            <a:blip r:embed="rId7">
              <a:extLst>
                <a:ext uri="{28A0092B-C50C-407E-A947-70E740481C1C}">
                  <a14:useLocalDpi xmlns:a14="http://schemas.microsoft.com/office/drawing/2010/main" val="0"/>
                </a:ext>
              </a:extLst>
            </a:blip>
            <a:srcRect l="19840" t="19153" r="20245" b="20587"/>
            <a:stretch/>
          </p:blipFill>
          <p:spPr>
            <a:xfrm>
              <a:off x="2333039" y="273560"/>
              <a:ext cx="1719667" cy="1706645"/>
            </a:xfrm>
            <a:prstGeom prst="rect">
              <a:avLst/>
            </a:prstGeom>
          </p:spPr>
        </p:pic>
        <p:sp>
          <p:nvSpPr>
            <p:cNvPr id="28" name="Rounded Rectangle 27"/>
            <p:cNvSpPr/>
            <p:nvPr/>
          </p:nvSpPr>
          <p:spPr>
            <a:xfrm>
              <a:off x="2292872" y="227256"/>
              <a:ext cx="1800000" cy="1799253"/>
            </a:xfrm>
            <a:prstGeom prst="roundRect">
              <a:avLst/>
            </a:prstGeom>
            <a:noFill/>
            <a:ln w="101600" cap="flat" cmpd="sng" algn="ctr">
              <a:solidFill>
                <a:srgbClr val="163F61"/>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22" name="Left-Up Arrow 21"/>
          <p:cNvSpPr/>
          <p:nvPr/>
        </p:nvSpPr>
        <p:spPr>
          <a:xfrm>
            <a:off x="4148425" y="3784024"/>
            <a:ext cx="397219" cy="380068"/>
          </a:xfrm>
          <a:prstGeom prst="leftUpArrow">
            <a:avLst>
              <a:gd name="adj1" fmla="val 18019"/>
              <a:gd name="adj2" fmla="val 25000"/>
              <a:gd name="adj3" fmla="val 25000"/>
            </a:avLst>
          </a:prstGeom>
          <a:solidFill>
            <a:sysClr val="windowText" lastClr="000000">
              <a:lumMod val="50000"/>
              <a:lumOff val="50000"/>
            </a:sysClr>
          </a:solidFill>
          <a:ln w="9525" cap="flat" cmpd="sng" algn="ctr">
            <a:noFill/>
            <a:prstDash val="solid"/>
          </a:ln>
          <a:effectLst/>
        </p:spPr>
        <p:txBody>
          <a:bodyPr rtlCol="0" anchor="ctr"/>
          <a:lstStyle/>
          <a:p>
            <a:pPr algn="ctr" defTabSz="914400">
              <a:defRPr/>
            </a:pPr>
            <a:endParaRPr lang="en-US" kern="0">
              <a:solidFill>
                <a:sysClr val="windowText" lastClr="000000"/>
              </a:solidFill>
              <a:latin typeface="Calibri"/>
              <a:ea typeface="ヒラギノ角ゴ ProN W3"/>
              <a:cs typeface="ヒラギノ角ゴ ProN W3"/>
            </a:endParaRPr>
          </a:p>
        </p:txBody>
      </p:sp>
      <p:sp>
        <p:nvSpPr>
          <p:cNvPr id="23" name="Left-Up Arrow 22"/>
          <p:cNvSpPr/>
          <p:nvPr/>
        </p:nvSpPr>
        <p:spPr>
          <a:xfrm rot="5400000">
            <a:off x="2686833" y="3775542"/>
            <a:ext cx="389851" cy="387251"/>
          </a:xfrm>
          <a:prstGeom prst="leftUpArrow">
            <a:avLst>
              <a:gd name="adj1" fmla="val 18019"/>
              <a:gd name="adj2" fmla="val 25000"/>
              <a:gd name="adj3" fmla="val 25000"/>
            </a:avLst>
          </a:prstGeom>
          <a:solidFill>
            <a:sysClr val="windowText" lastClr="000000">
              <a:lumMod val="50000"/>
              <a:lumOff val="50000"/>
            </a:sysClr>
          </a:solidFill>
          <a:ln w="9525" cap="flat" cmpd="sng" algn="ctr">
            <a:noFill/>
            <a:prstDash val="solid"/>
          </a:ln>
          <a:effectLst/>
        </p:spPr>
        <p:txBody>
          <a:bodyPr rtlCol="0" anchor="ctr"/>
          <a:lstStyle/>
          <a:p>
            <a:pPr algn="ctr" defTabSz="914400">
              <a:defRPr/>
            </a:pPr>
            <a:endParaRPr lang="en-US" kern="0">
              <a:solidFill>
                <a:sysClr val="windowText" lastClr="000000"/>
              </a:solidFill>
              <a:latin typeface="Calibri"/>
              <a:ea typeface="ヒラギノ角ゴ ProN W3"/>
              <a:cs typeface="ヒラギノ角ゴ ProN W3"/>
            </a:endParaRPr>
          </a:p>
        </p:txBody>
      </p:sp>
      <p:sp>
        <p:nvSpPr>
          <p:cNvPr id="24" name="Bent-Up Arrow 23"/>
          <p:cNvSpPr/>
          <p:nvPr/>
        </p:nvSpPr>
        <p:spPr>
          <a:xfrm rot="16200000">
            <a:off x="4127164" y="2312303"/>
            <a:ext cx="357432" cy="314909"/>
          </a:xfrm>
          <a:prstGeom prst="bentUpArrow">
            <a:avLst>
              <a:gd name="adj1" fmla="val 25000"/>
              <a:gd name="adj2" fmla="val 28338"/>
              <a:gd name="adj3" fmla="val 29768"/>
            </a:avLst>
          </a:prstGeom>
          <a:solidFill>
            <a:srgbClr val="7F7F7F"/>
          </a:solidFill>
          <a:ln w="9525" cap="flat" cmpd="sng" algn="ctr">
            <a:no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sp>
        <p:nvSpPr>
          <p:cNvPr id="25" name="Bent-Up Arrow 24"/>
          <p:cNvSpPr/>
          <p:nvPr/>
        </p:nvSpPr>
        <p:spPr>
          <a:xfrm rot="10800000">
            <a:off x="2699948" y="2315224"/>
            <a:ext cx="364187" cy="309068"/>
          </a:xfrm>
          <a:prstGeom prst="bentUpArrow">
            <a:avLst>
              <a:gd name="adj1" fmla="val 25000"/>
              <a:gd name="adj2" fmla="val 28338"/>
              <a:gd name="adj3" fmla="val 29768"/>
            </a:avLst>
          </a:prstGeom>
          <a:solidFill>
            <a:srgbClr val="7F7F7F"/>
          </a:solidFill>
          <a:ln w="9525" cap="flat" cmpd="sng" algn="ctr">
            <a:no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nvGrpSpPr>
          <p:cNvPr id="46" name="Group 45"/>
          <p:cNvGrpSpPr/>
          <p:nvPr/>
        </p:nvGrpSpPr>
        <p:grpSpPr>
          <a:xfrm>
            <a:off x="3219721" y="5872780"/>
            <a:ext cx="792000" cy="792000"/>
            <a:chOff x="796772" y="4918411"/>
            <a:chExt cx="936570" cy="936181"/>
          </a:xfrm>
        </p:grpSpPr>
        <p:pic>
          <p:nvPicPr>
            <p:cNvPr id="47" name="Picture 46"/>
            <p:cNvPicPr>
              <a:picLocks noChangeAspect="1"/>
            </p:cNvPicPr>
            <p:nvPr/>
          </p:nvPicPr>
          <p:blipFill>
            <a:blip r:embed="rId8">
              <a:duotone>
                <a:schemeClr val="accent1">
                  <a:shade val="45000"/>
                  <a:satMod val="135000"/>
                </a:schemeClr>
                <a:prstClr val="white"/>
              </a:duotone>
            </a:blip>
            <a:stretch>
              <a:fillRect/>
            </a:stretch>
          </p:blipFill>
          <p:spPr>
            <a:xfrm>
              <a:off x="950844" y="5072288"/>
              <a:ext cx="628427" cy="628427"/>
            </a:xfrm>
            <a:prstGeom prst="rect">
              <a:avLst/>
            </a:prstGeom>
          </p:spPr>
        </p:pic>
        <p:sp>
          <p:nvSpPr>
            <p:cNvPr id="48" name="Rounded Rectangle 47"/>
            <p:cNvSpPr/>
            <p:nvPr/>
          </p:nvSpPr>
          <p:spPr>
            <a:xfrm>
              <a:off x="796772" y="4918411"/>
              <a:ext cx="936570" cy="936181"/>
            </a:xfrm>
            <a:prstGeom prst="roundRect">
              <a:avLst/>
            </a:prstGeom>
            <a:noFill/>
            <a:ln w="101600" cap="flat" cmpd="sng" algn="ctr">
              <a:solidFill>
                <a:srgbClr val="0A5A97"/>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49" name="Left-Right Arrow 48"/>
          <p:cNvSpPr/>
          <p:nvPr/>
        </p:nvSpPr>
        <p:spPr bwMode="auto">
          <a:xfrm rot="16200000">
            <a:off x="3350909" y="5342509"/>
            <a:ext cx="502936" cy="188622"/>
          </a:xfrm>
          <a:prstGeom prst="leftRightArrow">
            <a:avLst/>
          </a:prstGeom>
          <a:solidFill>
            <a:schemeClr val="bg1">
              <a:lumMod val="50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pic>
        <p:nvPicPr>
          <p:cNvPr id="10" name="Picture 9" descr="194_Moving_gears.g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2799" y="2529176"/>
            <a:ext cx="1467952" cy="1316617"/>
          </a:xfrm>
          <a:prstGeom prst="rect">
            <a:avLst/>
          </a:prstGeom>
        </p:spPr>
      </p:pic>
    </p:spTree>
    <p:extLst>
      <p:ext uri="{BB962C8B-B14F-4D97-AF65-F5344CB8AC3E}">
        <p14:creationId xmlns:p14="http://schemas.microsoft.com/office/powerpoint/2010/main" val="2967286008"/>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1D37BB07-EDFC-D243-BB7C-1FD40E044A92}" type="slidenum">
              <a:rPr lang="en-US">
                <a:latin typeface="Calibri"/>
              </a:rPr>
              <a:pPr/>
              <a:t>69</a:t>
            </a:fld>
            <a:endParaRPr lang="en-US">
              <a:latin typeface="Calibri"/>
            </a:endParaRPr>
          </a:p>
        </p:txBody>
      </p:sp>
      <p:sp>
        <p:nvSpPr>
          <p:cNvPr id="45057"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a:solidFill>
                <a:srgbClr val="000000"/>
              </a:solidFill>
              <a:latin typeface="Calibri"/>
              <a:ea typeface="ヒラギノ角ゴ ProN W3"/>
              <a:cs typeface="ヒラギノ角ゴ ProN W3"/>
            </a:endParaRP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45059" name="Line 3"/>
          <p:cNvSpPr>
            <a:spLocks noChangeShapeType="1"/>
          </p:cNvSpPr>
          <p:nvPr/>
        </p:nvSpPr>
        <p:spPr bwMode="auto">
          <a:xfrm>
            <a:off x="-325438"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solidFill>
                <a:srgbClr val="000000"/>
              </a:solidFill>
              <a:latin typeface="Calibri"/>
              <a:ea typeface="ヒラギノ角ゴ ProN W3"/>
              <a:cs typeface="ヒラギノ角ゴ ProN W3"/>
            </a:endParaRPr>
          </a:p>
        </p:txBody>
      </p:sp>
      <p:sp>
        <p:nvSpPr>
          <p:cNvPr id="45061" name="Rectangle 5"/>
          <p:cNvSpPr>
            <a:spLocks noGrp="1" noChangeArrowheads="1"/>
          </p:cNvSpPr>
          <p:nvPr>
            <p:ph type="title"/>
          </p:nvPr>
        </p:nvSpPr>
        <p:spPr>
          <a:xfrm>
            <a:off x="4452463" y="1"/>
            <a:ext cx="3576915" cy="1433512"/>
          </a:xfrm>
          <a:ln/>
        </p:spPr>
        <p:txBody>
          <a:bodyPr lIns="38100" tIns="38100" rIns="38100" bIns="38100"/>
          <a:lstStyle/>
          <a:p>
            <a:r>
              <a:rPr lang="en-US" sz="3000" dirty="0" smtClean="0"/>
              <a:t>Science Support Systems – budget </a:t>
            </a:r>
            <a:br>
              <a:rPr lang="en-US" sz="3000" dirty="0" smtClean="0"/>
            </a:br>
            <a:endParaRPr lang="en-US" sz="3000" dirty="0">
              <a:solidFill>
                <a:srgbClr val="FF6600"/>
              </a:solidFill>
            </a:endParaRPr>
          </a:p>
        </p:txBody>
      </p:sp>
      <p:sp>
        <p:nvSpPr>
          <p:cNvPr id="45063" name="Text Box 7"/>
          <p:cNvSpPr txBox="1">
            <a:spLocks noChangeArrowheads="1"/>
          </p:cNvSpPr>
          <p:nvPr/>
        </p:nvSpPr>
        <p:spPr bwMode="auto">
          <a:xfrm>
            <a:off x="8442325" y="6467475"/>
            <a:ext cx="244475"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E508549B-6E10-144D-9C5B-9548277C694D}" type="slidenum">
              <a:rPr lang="en-US">
                <a:solidFill>
                  <a:srgbClr val="0094CA"/>
                </a:solidFill>
                <a:latin typeface="Calibri" charset="0"/>
                <a:cs typeface="Calibri" charset="0"/>
                <a:sym typeface="Calibri" charset="0"/>
              </a:rPr>
              <a:pPr algn="r"/>
              <a:t>69</a:t>
            </a:fld>
            <a:endParaRPr lang="en-US">
              <a:solidFill>
                <a:srgbClr val="0094CA"/>
              </a:solidFill>
              <a:latin typeface="Calibri" charset="0"/>
              <a:cs typeface="Calibri" charset="0"/>
              <a:sym typeface="Calibri"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391150543"/>
              </p:ext>
            </p:extLst>
          </p:nvPr>
        </p:nvGraphicFramePr>
        <p:xfrm>
          <a:off x="129860" y="3589001"/>
          <a:ext cx="8978295" cy="3145931"/>
        </p:xfrm>
        <a:graphic>
          <a:graphicData uri="http://schemas.openxmlformats.org/drawingml/2006/table">
            <a:tbl>
              <a:tblPr firstRow="1" bandRow="1">
                <a:tableStyleId>{5C22544A-7EE6-4342-B048-85BDC9FD1C3A}</a:tableStyleId>
              </a:tblPr>
              <a:tblGrid>
                <a:gridCol w="3040060"/>
                <a:gridCol w="1091287"/>
                <a:gridCol w="420766"/>
                <a:gridCol w="1430603"/>
                <a:gridCol w="1476944"/>
                <a:gridCol w="1518635"/>
              </a:tblGrid>
              <a:tr h="585611">
                <a:tc>
                  <a:txBody>
                    <a:bodyPr/>
                    <a:lstStyle/>
                    <a:p>
                      <a:endParaRPr lang="en-US" dirty="0"/>
                    </a:p>
                  </a:txBody>
                  <a:tcPr/>
                </a:tc>
                <a:tc>
                  <a:txBody>
                    <a:bodyPr/>
                    <a:lstStyle/>
                    <a:p>
                      <a:r>
                        <a:rPr lang="en-US" dirty="0" smtClean="0"/>
                        <a:t>Available </a:t>
                      </a:r>
                    </a:p>
                    <a:p>
                      <a:r>
                        <a:rPr lang="fr-FR" dirty="0" smtClean="0"/>
                        <a:t>’</a:t>
                      </a:r>
                      <a:r>
                        <a:rPr lang="en-US" dirty="0" smtClean="0"/>
                        <a:t>16 – ’23</a:t>
                      </a:r>
                      <a:endParaRPr lang="en-US" dirty="0"/>
                    </a:p>
                  </a:txBody>
                  <a:tcPr/>
                </a:tc>
                <a:tc>
                  <a:txBody>
                    <a:bodyPr/>
                    <a:lstStyle/>
                    <a:p>
                      <a:r>
                        <a:rPr lang="en-US" dirty="0" smtClean="0"/>
                        <a:t>IK </a:t>
                      </a:r>
                    </a:p>
                    <a:p>
                      <a:r>
                        <a:rPr lang="en-US" dirty="0" smtClean="0"/>
                        <a:t>%</a:t>
                      </a:r>
                      <a:endParaRPr lang="en-US" dirty="0"/>
                    </a:p>
                  </a:txBody>
                  <a:tcPr/>
                </a:tc>
                <a:tc>
                  <a:txBody>
                    <a:bodyPr/>
                    <a:lstStyle/>
                    <a:p>
                      <a:r>
                        <a:rPr lang="en-US" dirty="0" smtClean="0"/>
                        <a:t>Coordination</a:t>
                      </a:r>
                    </a:p>
                    <a:p>
                      <a:r>
                        <a:rPr lang="en-US" dirty="0" smtClean="0"/>
                        <a:t>Interaction</a:t>
                      </a:r>
                      <a:endParaRPr lang="en-US" dirty="0"/>
                    </a:p>
                  </a:txBody>
                  <a:tcPr/>
                </a:tc>
                <a:tc>
                  <a:txBody>
                    <a:bodyPr/>
                    <a:lstStyle/>
                    <a:p>
                      <a:r>
                        <a:rPr lang="en-US" baseline="0" dirty="0" smtClean="0"/>
                        <a:t>W</a:t>
                      </a:r>
                      <a:r>
                        <a:rPr lang="en-US" dirty="0" smtClean="0"/>
                        <a:t>orkshops</a:t>
                      </a:r>
                      <a:endParaRPr lang="en-US" dirty="0"/>
                    </a:p>
                  </a:txBody>
                  <a:tcPr/>
                </a:tc>
                <a:tc>
                  <a:txBody>
                    <a:bodyPr/>
                    <a:lstStyle/>
                    <a:p>
                      <a:r>
                        <a:rPr lang="en-US" dirty="0" smtClean="0"/>
                        <a:t>Equipment</a:t>
                      </a:r>
                    </a:p>
                    <a:p>
                      <a:r>
                        <a:rPr lang="en-US" dirty="0" smtClean="0"/>
                        <a:t>Projects</a:t>
                      </a:r>
                      <a:endParaRPr lang="en-US" dirty="0"/>
                    </a:p>
                  </a:txBody>
                  <a:tcPr/>
                </a:tc>
              </a:tr>
              <a:tr h="585611">
                <a:tc>
                  <a:txBody>
                    <a:bodyPr/>
                    <a:lstStyle/>
                    <a:p>
                      <a:r>
                        <a:rPr lang="en-US" dirty="0" smtClean="0"/>
                        <a:t>Mechatronics &amp;</a:t>
                      </a:r>
                      <a:r>
                        <a:rPr lang="en-US" baseline="0" dirty="0" smtClean="0"/>
                        <a:t> S</a:t>
                      </a:r>
                      <a:r>
                        <a:rPr lang="en-US" dirty="0" smtClean="0"/>
                        <a:t>oftware</a:t>
                      </a:r>
                      <a:endParaRPr lang="en-US" dirty="0"/>
                    </a:p>
                  </a:txBody>
                  <a:tcPr/>
                </a:tc>
                <a:tc>
                  <a:txBody>
                    <a:bodyPr/>
                    <a:lstStyle/>
                    <a:p>
                      <a:r>
                        <a:rPr lang="en-US" dirty="0" smtClean="0">
                          <a:solidFill>
                            <a:schemeClr val="tx1"/>
                          </a:solidFill>
                        </a:rPr>
                        <a:t>1857 k€</a:t>
                      </a:r>
                      <a:endParaRPr lang="en-US" dirty="0">
                        <a:solidFill>
                          <a:schemeClr val="tx1"/>
                        </a:solidFill>
                      </a:endParaRPr>
                    </a:p>
                  </a:txBody>
                  <a:tcPr/>
                </a:tc>
                <a:tc>
                  <a:txBody>
                    <a:bodyPr/>
                    <a:lstStyle/>
                    <a:p>
                      <a:r>
                        <a:rPr lang="en-US" b="0" dirty="0" smtClean="0">
                          <a:solidFill>
                            <a:srgbClr val="000000"/>
                          </a:solidFill>
                        </a:rPr>
                        <a:t>37</a:t>
                      </a:r>
                      <a:endParaRPr lang="en-US" b="0" dirty="0">
                        <a:solidFill>
                          <a:srgbClr val="000000"/>
                        </a:solidFill>
                      </a:endParaRPr>
                    </a:p>
                  </a:txBody>
                  <a:tcPr/>
                </a:tc>
                <a:tc>
                  <a:txBody>
                    <a:bodyPr/>
                    <a:lstStyle/>
                    <a:p>
                      <a:r>
                        <a:rPr lang="en-US" dirty="0" smtClean="0">
                          <a:solidFill>
                            <a:srgbClr val="000000"/>
                          </a:solidFill>
                        </a:rPr>
                        <a:t>908 k€</a:t>
                      </a:r>
                      <a:endParaRPr lang="en-US" dirty="0">
                        <a:solidFill>
                          <a:srgbClr val="000000"/>
                        </a:solidFill>
                      </a:endParaRPr>
                    </a:p>
                  </a:txBody>
                  <a:tcPr/>
                </a:tc>
                <a:tc>
                  <a:txBody>
                    <a:bodyPr/>
                    <a:lstStyle/>
                    <a:p>
                      <a:r>
                        <a:rPr lang="en-US" dirty="0" smtClean="0">
                          <a:solidFill>
                            <a:srgbClr val="000000"/>
                          </a:solidFill>
                        </a:rPr>
                        <a:t>557 k€</a:t>
                      </a:r>
                      <a:endParaRPr lang="en-US" dirty="0">
                        <a:solidFill>
                          <a:srgbClr val="000000"/>
                        </a:solidFill>
                      </a:endParaRPr>
                    </a:p>
                  </a:txBody>
                  <a:tcPr/>
                </a:tc>
                <a:tc>
                  <a:txBody>
                    <a:bodyPr/>
                    <a:lstStyle/>
                    <a:p>
                      <a:r>
                        <a:rPr lang="en-US" dirty="0" smtClean="0">
                          <a:solidFill>
                            <a:srgbClr val="000000"/>
                          </a:solidFill>
                        </a:rPr>
                        <a:t>392 k€</a:t>
                      </a:r>
                    </a:p>
                  </a:txBody>
                  <a:tcPr/>
                </a:tc>
              </a:tr>
              <a:tr h="585611">
                <a:tc>
                  <a:txBody>
                    <a:bodyPr/>
                    <a:lstStyle/>
                    <a:p>
                      <a:r>
                        <a:rPr lang="en-US" dirty="0" smtClean="0"/>
                        <a:t>Fluids </a:t>
                      </a:r>
                      <a:r>
                        <a:rPr lang="en-US" baseline="0" dirty="0" smtClean="0"/>
                        <a:t>incl. Gases Liquids … </a:t>
                      </a:r>
                    </a:p>
                    <a:p>
                      <a:endParaRPr lang="en-US" baseline="0" dirty="0" smtClean="0"/>
                    </a:p>
                  </a:txBody>
                  <a:tcPr/>
                </a:tc>
                <a:tc>
                  <a:txBody>
                    <a:bodyPr/>
                    <a:lstStyle/>
                    <a:p>
                      <a:r>
                        <a:rPr lang="en-US" dirty="0" smtClean="0">
                          <a:solidFill>
                            <a:srgbClr val="000000"/>
                          </a:solidFill>
                        </a:rPr>
                        <a:t>2306 k€</a:t>
                      </a:r>
                      <a:endParaRPr lang="en-US" dirty="0">
                        <a:solidFill>
                          <a:srgbClr val="000000"/>
                        </a:solidFill>
                      </a:endParaRPr>
                    </a:p>
                  </a:txBody>
                  <a:tcPr/>
                </a:tc>
                <a:tc>
                  <a:txBody>
                    <a:bodyPr/>
                    <a:lstStyle/>
                    <a:p>
                      <a:r>
                        <a:rPr lang="en-US" b="0" dirty="0" smtClean="0">
                          <a:solidFill>
                            <a:srgbClr val="000000"/>
                          </a:solidFill>
                        </a:rPr>
                        <a:t>55</a:t>
                      </a:r>
                      <a:endParaRPr lang="en-US" b="0" dirty="0">
                        <a:solidFill>
                          <a:srgbClr val="000000"/>
                        </a:solidFill>
                      </a:endParaRPr>
                    </a:p>
                  </a:txBody>
                  <a:tcPr/>
                </a:tc>
                <a:tc>
                  <a:txBody>
                    <a:bodyPr/>
                    <a:lstStyle/>
                    <a:p>
                      <a:r>
                        <a:rPr lang="en-US" dirty="0" smtClean="0"/>
                        <a:t>903 k€</a:t>
                      </a:r>
                      <a:endParaRPr lang="en-US" dirty="0"/>
                    </a:p>
                  </a:txBody>
                  <a:tcPr/>
                </a:tc>
                <a:tc>
                  <a:txBody>
                    <a:bodyPr/>
                    <a:lstStyle/>
                    <a:p>
                      <a:r>
                        <a:rPr lang="en-US" dirty="0" smtClean="0"/>
                        <a:t>231 k€</a:t>
                      </a:r>
                    </a:p>
                  </a:txBody>
                  <a:tcPr/>
                </a:tc>
                <a:tc>
                  <a:txBody>
                    <a:bodyPr/>
                    <a:lstStyle/>
                    <a:p>
                      <a:r>
                        <a:rPr lang="en-US" dirty="0" smtClean="0">
                          <a:solidFill>
                            <a:srgbClr val="000000"/>
                          </a:solidFill>
                        </a:rPr>
                        <a:t>1172 k€</a:t>
                      </a:r>
                      <a:endParaRPr lang="en-US" dirty="0">
                        <a:solidFill>
                          <a:srgbClr val="000000"/>
                        </a:solidFill>
                      </a:endParaRPr>
                    </a:p>
                  </a:txBody>
                  <a:tcPr/>
                </a:tc>
              </a:tr>
              <a:tr h="585611">
                <a:tc>
                  <a:txBody>
                    <a:bodyPr/>
                    <a:lstStyle/>
                    <a:p>
                      <a:r>
                        <a:rPr lang="en-US" dirty="0" smtClean="0"/>
                        <a:t>Pressure &amp; Mech. Process</a:t>
                      </a:r>
                    </a:p>
                    <a:p>
                      <a:endParaRPr lang="en-US" dirty="0" smtClean="0"/>
                    </a:p>
                  </a:txBody>
                  <a:tcPr/>
                </a:tc>
                <a:tc>
                  <a:txBody>
                    <a:bodyPr/>
                    <a:lstStyle/>
                    <a:p>
                      <a:r>
                        <a:rPr lang="en-US" dirty="0" smtClean="0">
                          <a:solidFill>
                            <a:srgbClr val="000000"/>
                          </a:solidFill>
                        </a:rPr>
                        <a:t>2939</a:t>
                      </a:r>
                      <a:r>
                        <a:rPr lang="en-US" baseline="0" dirty="0" smtClean="0">
                          <a:solidFill>
                            <a:srgbClr val="000000"/>
                          </a:solidFill>
                        </a:rPr>
                        <a:t> </a:t>
                      </a:r>
                      <a:r>
                        <a:rPr lang="en-US" dirty="0" smtClean="0">
                          <a:solidFill>
                            <a:srgbClr val="000000"/>
                          </a:solidFill>
                        </a:rPr>
                        <a:t>k€</a:t>
                      </a:r>
                      <a:endParaRPr lang="en-US" dirty="0">
                        <a:solidFill>
                          <a:srgbClr val="000000"/>
                        </a:solidFill>
                      </a:endParaRPr>
                    </a:p>
                  </a:txBody>
                  <a:tcPr/>
                </a:tc>
                <a:tc>
                  <a:txBody>
                    <a:bodyPr/>
                    <a:lstStyle/>
                    <a:p>
                      <a:r>
                        <a:rPr lang="en-US" b="0" dirty="0" smtClean="0">
                          <a:solidFill>
                            <a:srgbClr val="000000"/>
                          </a:solidFill>
                        </a:rPr>
                        <a:t>64</a:t>
                      </a:r>
                      <a:endParaRPr lang="en-US" b="0" dirty="0">
                        <a:solidFill>
                          <a:srgbClr val="000000"/>
                        </a:solidFill>
                      </a:endParaRPr>
                    </a:p>
                  </a:txBody>
                  <a:tcPr/>
                </a:tc>
                <a:tc>
                  <a:txBody>
                    <a:bodyPr/>
                    <a:lstStyle/>
                    <a:p>
                      <a:r>
                        <a:rPr lang="en-US" dirty="0" smtClean="0"/>
                        <a:t>783 k€</a:t>
                      </a:r>
                      <a:endParaRPr lang="en-US" dirty="0"/>
                    </a:p>
                  </a:txBody>
                  <a:tcPr/>
                </a:tc>
                <a:tc>
                  <a:txBody>
                    <a:bodyPr/>
                    <a:lstStyle/>
                    <a:p>
                      <a:r>
                        <a:rPr lang="en-US" dirty="0" smtClean="0"/>
                        <a:t>1122 k€</a:t>
                      </a:r>
                      <a:endParaRPr lang="en-US" dirty="0"/>
                    </a:p>
                  </a:txBody>
                  <a:tcPr/>
                </a:tc>
                <a:tc>
                  <a:txBody>
                    <a:bodyPr/>
                    <a:lstStyle/>
                    <a:p>
                      <a:r>
                        <a:rPr lang="en-US" dirty="0" smtClean="0">
                          <a:solidFill>
                            <a:srgbClr val="000000"/>
                          </a:solidFill>
                        </a:rPr>
                        <a:t>1034 k€</a:t>
                      </a:r>
                      <a:endParaRPr lang="en-US" dirty="0">
                        <a:solidFill>
                          <a:srgbClr val="000000"/>
                        </a:solidFill>
                      </a:endParaRPr>
                    </a:p>
                  </a:txBody>
                  <a:tcPr/>
                </a:tc>
              </a:tr>
              <a:tr h="585611">
                <a:tc>
                  <a:txBody>
                    <a:bodyPr/>
                    <a:lstStyle/>
                    <a:p>
                      <a:r>
                        <a:rPr lang="en-US" dirty="0" smtClean="0"/>
                        <a:t>Temperature &amp;</a:t>
                      </a:r>
                      <a:r>
                        <a:rPr lang="en-US" baseline="0" dirty="0" smtClean="0"/>
                        <a:t> Fields</a:t>
                      </a:r>
                    </a:p>
                    <a:p>
                      <a:endParaRPr lang="en-US" baseline="0" dirty="0" smtClean="0"/>
                    </a:p>
                  </a:txBody>
                  <a:tcPr/>
                </a:tc>
                <a:tc>
                  <a:txBody>
                    <a:bodyPr/>
                    <a:lstStyle/>
                    <a:p>
                      <a:r>
                        <a:rPr lang="en-US" dirty="0" smtClean="0">
                          <a:solidFill>
                            <a:srgbClr val="000000"/>
                          </a:solidFill>
                        </a:rPr>
                        <a:t>3570k€</a:t>
                      </a:r>
                      <a:endParaRPr lang="en-US" dirty="0">
                        <a:solidFill>
                          <a:srgbClr val="000000"/>
                        </a:solidFill>
                      </a:endParaRPr>
                    </a:p>
                  </a:txBody>
                  <a:tcPr/>
                </a:tc>
                <a:tc>
                  <a:txBody>
                    <a:bodyPr/>
                    <a:lstStyle/>
                    <a:p>
                      <a:r>
                        <a:rPr lang="en-US" b="0" dirty="0" smtClean="0">
                          <a:solidFill>
                            <a:srgbClr val="000000"/>
                          </a:solidFill>
                        </a:rPr>
                        <a:t>62</a:t>
                      </a:r>
                      <a:endParaRPr lang="en-US" b="0" dirty="0">
                        <a:solidFill>
                          <a:srgbClr val="000000"/>
                        </a:solidFill>
                      </a:endParaRPr>
                    </a:p>
                  </a:txBody>
                  <a:tcPr/>
                </a:tc>
                <a:tc>
                  <a:txBody>
                    <a:bodyPr/>
                    <a:lstStyle/>
                    <a:p>
                      <a:r>
                        <a:rPr lang="en-US" dirty="0" smtClean="0">
                          <a:solidFill>
                            <a:srgbClr val="000000"/>
                          </a:solidFill>
                        </a:rPr>
                        <a:t>980 k€</a:t>
                      </a:r>
                      <a:endParaRPr lang="en-US" dirty="0">
                        <a:solidFill>
                          <a:srgbClr val="000000"/>
                        </a:solidFill>
                      </a:endParaRPr>
                    </a:p>
                  </a:txBody>
                  <a:tcPr/>
                </a:tc>
                <a:tc>
                  <a:txBody>
                    <a:bodyPr/>
                    <a:lstStyle/>
                    <a:p>
                      <a:r>
                        <a:rPr lang="en-US" dirty="0" smtClean="0">
                          <a:solidFill>
                            <a:srgbClr val="000000"/>
                          </a:solidFill>
                        </a:rPr>
                        <a:t>895 k€</a:t>
                      </a:r>
                      <a:endParaRPr lang="en-US" dirty="0">
                        <a:solidFill>
                          <a:srgbClr val="000000"/>
                        </a:solidFill>
                      </a:endParaRPr>
                    </a:p>
                  </a:txBody>
                  <a:tcPr/>
                </a:tc>
                <a:tc>
                  <a:txBody>
                    <a:bodyPr/>
                    <a:lstStyle/>
                    <a:p>
                      <a:r>
                        <a:rPr lang="en-US" dirty="0" smtClean="0">
                          <a:solidFill>
                            <a:srgbClr val="000000"/>
                          </a:solidFill>
                        </a:rPr>
                        <a:t>1695 k€</a:t>
                      </a:r>
                      <a:endParaRPr lang="en-US" dirty="0">
                        <a:solidFill>
                          <a:srgbClr val="000000"/>
                        </a:solidFill>
                      </a:endParaRPr>
                    </a:p>
                  </a:txBody>
                  <a:tcPr/>
                </a:tc>
              </a:tr>
            </a:tbl>
          </a:graphicData>
        </a:graphic>
      </p:graphicFrame>
      <p:graphicFrame>
        <p:nvGraphicFramePr>
          <p:cNvPr id="10" name="Content Placeholder 2"/>
          <p:cNvGraphicFramePr>
            <a:graphicFrameLocks/>
          </p:cNvGraphicFramePr>
          <p:nvPr>
            <p:extLst>
              <p:ext uri="{D42A27DB-BD31-4B8C-83A1-F6EECF244321}">
                <p14:modId xmlns:p14="http://schemas.microsoft.com/office/powerpoint/2010/main" val="2571705039"/>
              </p:ext>
            </p:extLst>
          </p:nvPr>
        </p:nvGraphicFramePr>
        <p:xfrm>
          <a:off x="129859" y="1668761"/>
          <a:ext cx="8978295" cy="1865771"/>
        </p:xfrm>
        <a:graphic>
          <a:graphicData uri="http://schemas.openxmlformats.org/drawingml/2006/table">
            <a:tbl>
              <a:tblPr firstRow="1" bandRow="1">
                <a:tableStyleId>{5C22544A-7EE6-4342-B048-85BDC9FD1C3A}</a:tableStyleId>
              </a:tblPr>
              <a:tblGrid>
                <a:gridCol w="3046691"/>
                <a:gridCol w="1083464"/>
                <a:gridCol w="429087"/>
                <a:gridCol w="1425181"/>
                <a:gridCol w="1496936"/>
                <a:gridCol w="1496936"/>
              </a:tblGrid>
              <a:tr h="585611">
                <a:tc>
                  <a:txBody>
                    <a:bodyPr/>
                    <a:lstStyle/>
                    <a:p>
                      <a:endParaRPr lang="en-US" dirty="0"/>
                    </a:p>
                  </a:txBody>
                  <a:tcPr/>
                </a:tc>
                <a:tc>
                  <a:txBody>
                    <a:bodyPr/>
                    <a:lstStyle/>
                    <a:p>
                      <a:r>
                        <a:rPr lang="en-US" dirty="0" smtClean="0"/>
                        <a:t>Available </a:t>
                      </a:r>
                      <a:r>
                        <a:rPr lang="en-US" dirty="0" smtClean="0">
                          <a:solidFill>
                            <a:schemeClr val="bg1"/>
                          </a:solidFill>
                        </a:rPr>
                        <a:t>‘16 –  MS</a:t>
                      </a:r>
                      <a:endParaRPr lang="en-US" dirty="0">
                        <a:solidFill>
                          <a:schemeClr val="bg1"/>
                        </a:solidFill>
                      </a:endParaRPr>
                    </a:p>
                  </a:txBody>
                  <a:tcPr/>
                </a:tc>
                <a:tc>
                  <a:txBody>
                    <a:bodyPr/>
                    <a:lstStyle/>
                    <a:p>
                      <a:r>
                        <a:rPr lang="en-US" dirty="0" smtClean="0"/>
                        <a:t>IK </a:t>
                      </a:r>
                    </a:p>
                    <a:p>
                      <a:r>
                        <a:rPr lang="en-US" dirty="0" smtClean="0"/>
                        <a:t>%</a:t>
                      </a:r>
                      <a:endParaRPr lang="en-US" dirty="0"/>
                    </a:p>
                  </a:txBody>
                  <a:tcPr/>
                </a:tc>
                <a:tc>
                  <a:txBody>
                    <a:bodyPr/>
                    <a:lstStyle/>
                    <a:p>
                      <a:r>
                        <a:rPr lang="en-US" dirty="0" smtClean="0"/>
                        <a:t>Coordination</a:t>
                      </a:r>
                    </a:p>
                    <a:p>
                      <a:r>
                        <a:rPr lang="en-US" dirty="0" smtClean="0"/>
                        <a:t>Interaction</a:t>
                      </a:r>
                      <a:endParaRPr lang="en-US" dirty="0"/>
                    </a:p>
                  </a:txBody>
                  <a:tcPr/>
                </a:tc>
                <a:tc>
                  <a:txBody>
                    <a:bodyPr/>
                    <a:lstStyle/>
                    <a:p>
                      <a:r>
                        <a:rPr lang="en-US" dirty="0" smtClean="0"/>
                        <a:t>Lab</a:t>
                      </a:r>
                      <a:r>
                        <a:rPr lang="en-US" baseline="0" dirty="0" smtClean="0"/>
                        <a:t>s and Equipment</a:t>
                      </a:r>
                      <a:endParaRPr lang="en-US" dirty="0"/>
                    </a:p>
                  </a:txBody>
                  <a:tcPr/>
                </a:tc>
                <a:tc>
                  <a:txBody>
                    <a:bodyPr/>
                    <a:lstStyle/>
                    <a:p>
                      <a:r>
                        <a:rPr lang="en-US" dirty="0" smtClean="0"/>
                        <a:t>MS complete</a:t>
                      </a:r>
                    </a:p>
                    <a:p>
                      <a:r>
                        <a:rPr lang="en-US" dirty="0" smtClean="0"/>
                        <a:t>move OPS</a:t>
                      </a:r>
                      <a:endParaRPr lang="en-US" dirty="0"/>
                    </a:p>
                  </a:txBody>
                  <a:tcPr/>
                </a:tc>
              </a:tr>
              <a:tr h="585611">
                <a:tc>
                  <a:txBody>
                    <a:bodyPr/>
                    <a:lstStyle/>
                    <a:p>
                      <a:r>
                        <a:rPr lang="en-US" dirty="0" smtClean="0">
                          <a:solidFill>
                            <a:schemeClr val="bg1">
                              <a:lumMod val="50000"/>
                            </a:schemeClr>
                          </a:solidFill>
                        </a:rPr>
                        <a:t>Sample and User Labs</a:t>
                      </a:r>
                      <a:endParaRPr lang="en-US" dirty="0">
                        <a:solidFill>
                          <a:schemeClr val="bg1">
                            <a:lumMod val="50000"/>
                          </a:schemeClr>
                        </a:solidFill>
                      </a:endParaRPr>
                    </a:p>
                  </a:txBody>
                  <a:tcPr/>
                </a:tc>
                <a:tc>
                  <a:txBody>
                    <a:bodyPr/>
                    <a:lstStyle/>
                    <a:p>
                      <a:r>
                        <a:rPr lang="en-US" dirty="0" smtClean="0">
                          <a:solidFill>
                            <a:schemeClr val="bg1">
                              <a:lumMod val="50000"/>
                            </a:schemeClr>
                          </a:solidFill>
                        </a:rPr>
                        <a:t>2081 k€</a:t>
                      </a:r>
                      <a:endParaRPr lang="en-US" dirty="0">
                        <a:solidFill>
                          <a:schemeClr val="bg1">
                            <a:lumMod val="50000"/>
                          </a:schemeClr>
                        </a:solidFill>
                      </a:endParaRPr>
                    </a:p>
                  </a:txBody>
                  <a:tcPr/>
                </a:tc>
                <a:tc>
                  <a:txBody>
                    <a:bodyPr/>
                    <a:lstStyle/>
                    <a:p>
                      <a:r>
                        <a:rPr lang="en-US" b="0" dirty="0" smtClean="0">
                          <a:solidFill>
                            <a:schemeClr val="bg1">
                              <a:lumMod val="50000"/>
                            </a:schemeClr>
                          </a:solidFill>
                        </a:rPr>
                        <a:t>70</a:t>
                      </a:r>
                      <a:endParaRPr lang="en-US" b="0" dirty="0">
                        <a:solidFill>
                          <a:schemeClr val="bg1">
                            <a:lumMod val="50000"/>
                          </a:schemeClr>
                        </a:solidFill>
                      </a:endParaRPr>
                    </a:p>
                  </a:txBody>
                  <a:tcPr/>
                </a:tc>
                <a:tc>
                  <a:txBody>
                    <a:bodyPr/>
                    <a:lstStyle/>
                    <a:p>
                      <a:r>
                        <a:rPr lang="en-US" dirty="0" smtClean="0">
                          <a:solidFill>
                            <a:schemeClr val="bg1">
                              <a:lumMod val="50000"/>
                            </a:schemeClr>
                          </a:solidFill>
                        </a:rPr>
                        <a:t>385 k€</a:t>
                      </a:r>
                      <a:endParaRPr lang="en-US" dirty="0">
                        <a:solidFill>
                          <a:schemeClr val="bg1">
                            <a:lumMod val="50000"/>
                          </a:schemeClr>
                        </a:solidFill>
                      </a:endParaRPr>
                    </a:p>
                  </a:txBody>
                  <a:tcPr/>
                </a:tc>
                <a:tc>
                  <a:txBody>
                    <a:bodyPr/>
                    <a:lstStyle/>
                    <a:p>
                      <a:r>
                        <a:rPr lang="en-US" dirty="0" smtClean="0">
                          <a:solidFill>
                            <a:schemeClr val="bg1">
                              <a:lumMod val="50000"/>
                            </a:schemeClr>
                          </a:solidFill>
                        </a:rPr>
                        <a:t>1696 k€</a:t>
                      </a:r>
                      <a:endParaRPr lang="en-US" dirty="0">
                        <a:solidFill>
                          <a:schemeClr val="bg1">
                            <a:lumMod val="50000"/>
                          </a:schemeClr>
                        </a:solidFill>
                      </a:endParaRPr>
                    </a:p>
                  </a:txBody>
                  <a:tcPr/>
                </a:tc>
                <a:tc>
                  <a:txBody>
                    <a:bodyPr/>
                    <a:lstStyle/>
                    <a:p>
                      <a:r>
                        <a:rPr lang="en-US" dirty="0" smtClean="0">
                          <a:solidFill>
                            <a:schemeClr val="bg1">
                              <a:lumMod val="50000"/>
                            </a:schemeClr>
                          </a:solidFill>
                        </a:rPr>
                        <a:t>12 / 2019</a:t>
                      </a:r>
                      <a:endParaRPr lang="en-US" dirty="0">
                        <a:solidFill>
                          <a:schemeClr val="bg1">
                            <a:lumMod val="50000"/>
                          </a:schemeClr>
                        </a:solidFill>
                      </a:endParaRPr>
                    </a:p>
                  </a:txBody>
                  <a:tcPr/>
                </a:tc>
              </a:tr>
              <a:tr h="585611">
                <a:tc>
                  <a:txBody>
                    <a:bodyPr/>
                    <a:lstStyle/>
                    <a:p>
                      <a:r>
                        <a:rPr lang="en-US" dirty="0" err="1" smtClean="0">
                          <a:solidFill>
                            <a:schemeClr val="bg1">
                              <a:lumMod val="50000"/>
                            </a:schemeClr>
                          </a:solidFill>
                        </a:rPr>
                        <a:t>Deuteration</a:t>
                      </a:r>
                      <a:r>
                        <a:rPr lang="en-US" dirty="0" smtClean="0">
                          <a:solidFill>
                            <a:schemeClr val="bg1">
                              <a:lumMod val="50000"/>
                            </a:schemeClr>
                          </a:solidFill>
                        </a:rPr>
                        <a:t> &amp; </a:t>
                      </a:r>
                      <a:r>
                        <a:rPr lang="en-US" dirty="0" err="1" smtClean="0">
                          <a:solidFill>
                            <a:schemeClr val="bg1">
                              <a:lumMod val="50000"/>
                            </a:schemeClr>
                          </a:solidFill>
                        </a:rPr>
                        <a:t>crystallisation</a:t>
                      </a:r>
                      <a:endParaRPr lang="en-US" dirty="0" smtClean="0">
                        <a:solidFill>
                          <a:schemeClr val="bg1">
                            <a:lumMod val="50000"/>
                          </a:schemeClr>
                        </a:solidFill>
                      </a:endParaRPr>
                    </a:p>
                    <a:p>
                      <a:r>
                        <a:rPr lang="en-US" dirty="0" smtClean="0">
                          <a:solidFill>
                            <a:schemeClr val="bg1">
                              <a:lumMod val="50000"/>
                            </a:schemeClr>
                          </a:solidFill>
                        </a:rPr>
                        <a:t>incl. bench fee + chem. </a:t>
                      </a:r>
                      <a:r>
                        <a:rPr lang="en-US" dirty="0" err="1" smtClean="0">
                          <a:solidFill>
                            <a:schemeClr val="bg1">
                              <a:lumMod val="50000"/>
                            </a:schemeClr>
                          </a:solidFill>
                        </a:rPr>
                        <a:t>deut.</a:t>
                      </a:r>
                      <a:endParaRPr lang="en-US" dirty="0">
                        <a:solidFill>
                          <a:schemeClr val="bg1">
                            <a:lumMod val="50000"/>
                          </a:schemeClr>
                        </a:solidFill>
                      </a:endParaRPr>
                    </a:p>
                  </a:txBody>
                  <a:tcPr/>
                </a:tc>
                <a:tc>
                  <a:txBody>
                    <a:bodyPr/>
                    <a:lstStyle/>
                    <a:p>
                      <a:r>
                        <a:rPr lang="en-US" dirty="0" smtClean="0">
                          <a:solidFill>
                            <a:schemeClr val="bg1">
                              <a:lumMod val="50000"/>
                            </a:schemeClr>
                          </a:solidFill>
                        </a:rPr>
                        <a:t>885 k€</a:t>
                      </a:r>
                      <a:endParaRPr lang="en-US" dirty="0">
                        <a:solidFill>
                          <a:schemeClr val="bg1">
                            <a:lumMod val="50000"/>
                          </a:schemeClr>
                        </a:solidFill>
                      </a:endParaRPr>
                    </a:p>
                  </a:txBody>
                  <a:tcPr/>
                </a:tc>
                <a:tc>
                  <a:txBody>
                    <a:bodyPr/>
                    <a:lstStyle/>
                    <a:p>
                      <a:r>
                        <a:rPr lang="en-US" b="0" dirty="0" smtClean="0">
                          <a:solidFill>
                            <a:schemeClr val="bg1">
                              <a:lumMod val="50000"/>
                            </a:schemeClr>
                          </a:solidFill>
                        </a:rPr>
                        <a:t>55</a:t>
                      </a:r>
                      <a:endParaRPr lang="en-US" b="0" dirty="0">
                        <a:solidFill>
                          <a:schemeClr val="bg1">
                            <a:lumMod val="50000"/>
                          </a:schemeClr>
                        </a:solidFill>
                      </a:endParaRPr>
                    </a:p>
                  </a:txBody>
                  <a:tcPr/>
                </a:tc>
                <a:tc>
                  <a:txBody>
                    <a:bodyPr/>
                    <a:lstStyle/>
                    <a:p>
                      <a:r>
                        <a:rPr lang="en-US" dirty="0" smtClean="0">
                          <a:solidFill>
                            <a:schemeClr val="bg1">
                              <a:lumMod val="50000"/>
                            </a:schemeClr>
                          </a:solidFill>
                        </a:rPr>
                        <a:t>115 k€</a:t>
                      </a:r>
                      <a:endParaRPr lang="en-US" dirty="0">
                        <a:solidFill>
                          <a:schemeClr val="bg1">
                            <a:lumMod val="50000"/>
                          </a:schemeClr>
                        </a:solidFill>
                      </a:endParaRPr>
                    </a:p>
                  </a:txBody>
                  <a:tcPr/>
                </a:tc>
                <a:tc>
                  <a:txBody>
                    <a:bodyPr/>
                    <a:lstStyle/>
                    <a:p>
                      <a:r>
                        <a:rPr lang="en-US" dirty="0" smtClean="0">
                          <a:solidFill>
                            <a:schemeClr val="bg1">
                              <a:lumMod val="50000"/>
                            </a:schemeClr>
                          </a:solidFill>
                        </a:rPr>
                        <a:t>770 k€</a:t>
                      </a:r>
                      <a:endParaRPr lang="en-US" dirty="0">
                        <a:solidFill>
                          <a:schemeClr val="bg1">
                            <a:lumMod val="50000"/>
                          </a:schemeClr>
                        </a:solidFill>
                      </a:endParaRPr>
                    </a:p>
                  </a:txBody>
                  <a:tcPr/>
                </a:tc>
                <a:tc>
                  <a:txBody>
                    <a:bodyPr/>
                    <a:lstStyle/>
                    <a:p>
                      <a:r>
                        <a:rPr lang="en-US" dirty="0" smtClean="0">
                          <a:solidFill>
                            <a:schemeClr val="bg1">
                              <a:lumMod val="50000"/>
                            </a:schemeClr>
                          </a:solidFill>
                        </a:rPr>
                        <a:t>12 / 2018</a:t>
                      </a:r>
                      <a:endParaRPr lang="en-US" dirty="0">
                        <a:solidFill>
                          <a:schemeClr val="bg1">
                            <a:lumMod val="50000"/>
                          </a:schemeClr>
                        </a:solidFill>
                      </a:endParaRPr>
                    </a:p>
                  </a:txBody>
                  <a:tcPr/>
                </a:tc>
              </a:tr>
            </a:tbl>
          </a:graphicData>
        </a:graphic>
      </p:graphicFrame>
      <p:graphicFrame>
        <p:nvGraphicFramePr>
          <p:cNvPr id="11" name="Content Placeholder 2"/>
          <p:cNvGraphicFramePr>
            <a:graphicFrameLocks/>
          </p:cNvGraphicFramePr>
          <p:nvPr>
            <p:extLst>
              <p:ext uri="{D42A27DB-BD31-4B8C-83A1-F6EECF244321}">
                <p14:modId xmlns:p14="http://schemas.microsoft.com/office/powerpoint/2010/main" val="2139776872"/>
              </p:ext>
            </p:extLst>
          </p:nvPr>
        </p:nvGraphicFramePr>
        <p:xfrm>
          <a:off x="129860" y="-9992"/>
          <a:ext cx="4108396" cy="1487046"/>
        </p:xfrm>
        <a:graphic>
          <a:graphicData uri="http://schemas.openxmlformats.org/drawingml/2006/table">
            <a:tbl>
              <a:tblPr firstRow="1" bandRow="1">
                <a:tableStyleId>{5C22544A-7EE6-4342-B048-85BDC9FD1C3A}</a:tableStyleId>
              </a:tblPr>
              <a:tblGrid>
                <a:gridCol w="3045007"/>
                <a:gridCol w="1063389"/>
              </a:tblGrid>
              <a:tr h="241990">
                <a:tc>
                  <a:txBody>
                    <a:bodyPr/>
                    <a:lstStyle/>
                    <a:p>
                      <a:r>
                        <a:rPr lang="en-US" dirty="0" smtClean="0"/>
                        <a:t>SSS TOTAL </a:t>
                      </a:r>
                      <a:r>
                        <a:rPr lang="fr-FR" dirty="0" smtClean="0"/>
                        <a:t>’</a:t>
                      </a:r>
                      <a:r>
                        <a:rPr lang="en-US" dirty="0" smtClean="0"/>
                        <a:t>13 -’23	  20.5 M€</a:t>
                      </a:r>
                    </a:p>
                    <a:p>
                      <a:r>
                        <a:rPr lang="en-US" dirty="0" smtClean="0"/>
                        <a:t>SSS spent </a:t>
                      </a:r>
                      <a:r>
                        <a:rPr lang="fr-FR" dirty="0" smtClean="0"/>
                        <a:t>’</a:t>
                      </a:r>
                      <a:r>
                        <a:rPr lang="en-US" dirty="0" smtClean="0"/>
                        <a:t>13 - ’15	    3.9 M€</a:t>
                      </a:r>
                      <a:endParaRPr lang="en-US" dirty="0"/>
                    </a:p>
                  </a:txBody>
                  <a:tcPr/>
                </a:tc>
                <a:tc>
                  <a:txBody>
                    <a:bodyPr/>
                    <a:lstStyle/>
                    <a:p>
                      <a:r>
                        <a:rPr lang="en-US" dirty="0" smtClean="0"/>
                        <a:t>Available </a:t>
                      </a:r>
                      <a:r>
                        <a:rPr lang="fr-FR" baseline="0" dirty="0" smtClean="0"/>
                        <a:t>’</a:t>
                      </a:r>
                      <a:r>
                        <a:rPr lang="en-US" baseline="0" dirty="0" smtClean="0"/>
                        <a:t>16 - ’19</a:t>
                      </a:r>
                    </a:p>
                  </a:txBody>
                  <a:tcPr/>
                </a:tc>
              </a:tr>
              <a:tr h="423483">
                <a:tc>
                  <a:txBody>
                    <a:bodyPr/>
                    <a:lstStyle/>
                    <a:p>
                      <a:r>
                        <a:rPr lang="en-US" dirty="0" smtClean="0">
                          <a:solidFill>
                            <a:srgbClr val="7F7F7F"/>
                          </a:solidFill>
                        </a:rPr>
                        <a:t>Management;</a:t>
                      </a:r>
                      <a:r>
                        <a:rPr lang="en-US" baseline="0" dirty="0" smtClean="0">
                          <a:solidFill>
                            <a:srgbClr val="7F7F7F"/>
                          </a:solidFill>
                        </a:rPr>
                        <a:t> </a:t>
                      </a:r>
                      <a:r>
                        <a:rPr lang="en-US" dirty="0" smtClean="0">
                          <a:solidFill>
                            <a:srgbClr val="7F7F7F"/>
                          </a:solidFill>
                        </a:rPr>
                        <a:t>Inst.</a:t>
                      </a:r>
                      <a:r>
                        <a:rPr lang="en-US" baseline="0" dirty="0" smtClean="0">
                          <a:solidFill>
                            <a:srgbClr val="7F7F7F"/>
                          </a:solidFill>
                        </a:rPr>
                        <a:t> Interaction</a:t>
                      </a:r>
                      <a:endParaRPr lang="en-US" dirty="0">
                        <a:solidFill>
                          <a:srgbClr val="7F7F7F"/>
                        </a:solidFill>
                      </a:endParaRPr>
                    </a:p>
                  </a:txBody>
                  <a:tcPr/>
                </a:tc>
                <a:tc>
                  <a:txBody>
                    <a:bodyPr/>
                    <a:lstStyle/>
                    <a:p>
                      <a:r>
                        <a:rPr lang="en-US" dirty="0" smtClean="0">
                          <a:solidFill>
                            <a:srgbClr val="7F7F7F"/>
                          </a:solidFill>
                        </a:rPr>
                        <a:t>1830 k€</a:t>
                      </a:r>
                      <a:endParaRPr lang="en-US" dirty="0">
                        <a:solidFill>
                          <a:srgbClr val="7F7F7F"/>
                        </a:solidFill>
                      </a:endParaRPr>
                    </a:p>
                  </a:txBody>
                  <a:tcPr/>
                </a:tc>
              </a:tr>
              <a:tr h="423483">
                <a:tc>
                  <a:txBody>
                    <a:bodyPr/>
                    <a:lstStyle/>
                    <a:p>
                      <a:r>
                        <a:rPr lang="en-US" dirty="0" smtClean="0">
                          <a:solidFill>
                            <a:srgbClr val="7F7F7F"/>
                          </a:solidFill>
                        </a:rPr>
                        <a:t>Scientific Coordination</a:t>
                      </a:r>
                      <a:endParaRPr lang="en-US" dirty="0">
                        <a:solidFill>
                          <a:srgbClr val="7F7F7F"/>
                        </a:solidFill>
                      </a:endParaRPr>
                    </a:p>
                  </a:txBody>
                  <a:tcPr/>
                </a:tc>
                <a:tc>
                  <a:txBody>
                    <a:bodyPr/>
                    <a:lstStyle/>
                    <a:p>
                      <a:r>
                        <a:rPr lang="en-US" dirty="0" smtClean="0">
                          <a:solidFill>
                            <a:srgbClr val="7F7F7F"/>
                          </a:solidFill>
                        </a:rPr>
                        <a:t>1190 k€</a:t>
                      </a:r>
                      <a:endParaRPr lang="en-US" dirty="0">
                        <a:solidFill>
                          <a:srgbClr val="7F7F7F"/>
                        </a:solidFill>
                      </a:endParaRPr>
                    </a:p>
                  </a:txBody>
                  <a:tcPr/>
                </a:tc>
              </a:tr>
            </a:tbl>
          </a:graphicData>
        </a:graphic>
      </p:graphicFrame>
    </p:spTree>
    <p:extLst>
      <p:ext uri="{BB962C8B-B14F-4D97-AF65-F5344CB8AC3E}">
        <p14:creationId xmlns:p14="http://schemas.microsoft.com/office/powerpoint/2010/main" val="338287539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51520" y="221739"/>
            <a:ext cx="8856984" cy="830997"/>
          </a:xfrm>
          <a:prstGeom prst="rect">
            <a:avLst/>
          </a:prstGeom>
          <a:noFill/>
        </p:spPr>
        <p:txBody>
          <a:bodyPr wrap="square" rtlCol="0">
            <a:spAutoFit/>
          </a:bodyPr>
          <a:lstStyle/>
          <a:p>
            <a:pPr algn="ctr" defTabSz="914400"/>
            <a:r>
              <a:rPr lang="en-GB" sz="2400" b="1" dirty="0" smtClean="0">
                <a:solidFill>
                  <a:prstClr val="black"/>
                </a:solidFill>
                <a:latin typeface="Calibri"/>
              </a:rPr>
              <a:t>SAC comments and recommendations</a:t>
            </a:r>
          </a:p>
          <a:p>
            <a:pPr algn="ctr" defTabSz="914400"/>
            <a:r>
              <a:rPr lang="en-GB" sz="2400" b="1" dirty="0" smtClean="0">
                <a:solidFill>
                  <a:prstClr val="black"/>
                </a:solidFill>
                <a:latin typeface="Calibri"/>
              </a:rPr>
              <a:t>Nov 2016</a:t>
            </a:r>
            <a:endParaRPr lang="en-GB" sz="2400" b="1" dirty="0">
              <a:solidFill>
                <a:prstClr val="black"/>
              </a:solidFill>
              <a:latin typeface="Calibri"/>
            </a:endParaRPr>
          </a:p>
        </p:txBody>
      </p:sp>
      <p:sp>
        <p:nvSpPr>
          <p:cNvPr id="5" name="TextBox 4"/>
          <p:cNvSpPr txBox="1"/>
          <p:nvPr/>
        </p:nvSpPr>
        <p:spPr>
          <a:xfrm>
            <a:off x="131952" y="1052736"/>
            <a:ext cx="9144000" cy="5755423"/>
          </a:xfrm>
          <a:prstGeom prst="rect">
            <a:avLst/>
          </a:prstGeom>
          <a:noFill/>
        </p:spPr>
        <p:txBody>
          <a:bodyPr wrap="square" rtlCol="0">
            <a:spAutoFit/>
          </a:bodyPr>
          <a:lstStyle/>
          <a:p>
            <a:r>
              <a:rPr lang="en-US" dirty="0">
                <a:solidFill>
                  <a:prstClr val="black"/>
                </a:solidFill>
                <a:latin typeface="Calibri"/>
              </a:rPr>
              <a:t>The SAC would like to reiterate that the </a:t>
            </a:r>
            <a:r>
              <a:rPr lang="en-US" b="1" dirty="0">
                <a:solidFill>
                  <a:prstClr val="black"/>
                </a:solidFill>
                <a:latin typeface="Calibri"/>
              </a:rPr>
              <a:t>early integration of sample environment and new data reduction and simulation software will be vitally important</a:t>
            </a:r>
            <a:r>
              <a:rPr lang="en-US" dirty="0">
                <a:solidFill>
                  <a:prstClr val="black"/>
                </a:solidFill>
                <a:latin typeface="Calibri"/>
              </a:rPr>
              <a:t> for all of the approved instruments to be constructed at the ESS and it is imperative that steps be taken to ensure these aspects of the project are addressed immediately. </a:t>
            </a:r>
            <a:endParaRPr lang="en-US" dirty="0" smtClean="0">
              <a:solidFill>
                <a:prstClr val="black"/>
              </a:solidFill>
              <a:latin typeface="Calibri"/>
            </a:endParaRPr>
          </a:p>
          <a:p>
            <a:endParaRPr lang="en-US" dirty="0">
              <a:solidFill>
                <a:prstClr val="black"/>
              </a:solidFill>
              <a:latin typeface="Calibri"/>
            </a:endParaRPr>
          </a:p>
          <a:p>
            <a:r>
              <a:rPr lang="en-US" dirty="0">
                <a:solidFill>
                  <a:prstClr val="black"/>
                </a:solidFill>
                <a:latin typeface="Calibri"/>
              </a:rPr>
              <a:t>With respect to sample environment, the SAC remains concerned as to the integration and implementation of SE into the current instrument suite. It is important that </a:t>
            </a:r>
            <a:r>
              <a:rPr lang="en-US" b="1" dirty="0">
                <a:solidFill>
                  <a:prstClr val="black"/>
                </a:solidFill>
                <a:latin typeface="Calibri"/>
              </a:rPr>
              <a:t>SE be developed in context of the scope of the approved instruments</a:t>
            </a:r>
            <a:r>
              <a:rPr lang="en-US" dirty="0">
                <a:solidFill>
                  <a:prstClr val="black"/>
                </a:solidFill>
                <a:latin typeface="Calibri"/>
              </a:rPr>
              <a:t>. From the information presented to the SAC, </a:t>
            </a:r>
            <a:r>
              <a:rPr lang="en-US" b="1" dirty="0">
                <a:solidFill>
                  <a:prstClr val="black"/>
                </a:solidFill>
                <a:latin typeface="Calibri"/>
              </a:rPr>
              <a:t>some of the specific SE for each instrument has been identified as well as the need for universal connectivity across the instrumentation</a:t>
            </a:r>
            <a:r>
              <a:rPr lang="en-US" dirty="0">
                <a:solidFill>
                  <a:prstClr val="black"/>
                </a:solidFill>
                <a:latin typeface="Calibri"/>
              </a:rPr>
              <a:t> at the ESS, which is a good first step. However, the need for a </a:t>
            </a:r>
            <a:r>
              <a:rPr lang="en-US" b="1" dirty="0">
                <a:solidFill>
                  <a:prstClr val="black"/>
                </a:solidFill>
                <a:latin typeface="Calibri"/>
              </a:rPr>
              <a:t>clear integration plan for SE is beyond-urgent </a:t>
            </a:r>
            <a:r>
              <a:rPr lang="en-US" dirty="0">
                <a:solidFill>
                  <a:prstClr val="black"/>
                </a:solidFill>
                <a:latin typeface="Calibri"/>
              </a:rPr>
              <a:t>at this stage, and as yet remains unclear. From the last meeting the SAC requested that the SE division work with its STAP to develop a </a:t>
            </a:r>
            <a:r>
              <a:rPr lang="en-US" b="1" dirty="0">
                <a:solidFill>
                  <a:prstClr val="black"/>
                </a:solidFill>
                <a:latin typeface="Calibri"/>
              </a:rPr>
              <a:t>clear mission statement </a:t>
            </a:r>
            <a:r>
              <a:rPr lang="en-US" dirty="0">
                <a:solidFill>
                  <a:prstClr val="black"/>
                </a:solidFill>
                <a:latin typeface="Calibri"/>
              </a:rPr>
              <a:t>and a clear path to success of how the SE team will work with individual instruments as well as with the broader scientific user community in order to identify and achieve its current goals. </a:t>
            </a:r>
            <a:endParaRPr lang="en-US" dirty="0" smtClean="0">
              <a:solidFill>
                <a:prstClr val="black"/>
              </a:solidFill>
              <a:latin typeface="Calibri"/>
            </a:endParaRPr>
          </a:p>
          <a:p>
            <a:endParaRPr lang="en-US" dirty="0" smtClean="0">
              <a:solidFill>
                <a:prstClr val="black"/>
              </a:solidFill>
              <a:latin typeface="Calibri"/>
            </a:endParaRPr>
          </a:p>
          <a:p>
            <a:r>
              <a:rPr lang="en-US" sz="2000" b="1" dirty="0" smtClean="0">
                <a:solidFill>
                  <a:prstClr val="black"/>
                </a:solidFill>
                <a:latin typeface="Calibri"/>
              </a:rPr>
              <a:t>While </a:t>
            </a:r>
            <a:r>
              <a:rPr lang="en-US" sz="2000" b="1" dirty="0">
                <a:solidFill>
                  <a:prstClr val="black"/>
                </a:solidFill>
                <a:latin typeface="Calibri"/>
              </a:rPr>
              <a:t>the current activities of the ESS SE group </a:t>
            </a:r>
            <a:r>
              <a:rPr lang="en-US" sz="2000" b="1" i="1" dirty="0">
                <a:solidFill>
                  <a:prstClr val="black"/>
                </a:solidFill>
                <a:latin typeface="Calibri"/>
              </a:rPr>
              <a:t>may </a:t>
            </a:r>
            <a:r>
              <a:rPr lang="en-US" sz="2000" b="1" dirty="0">
                <a:solidFill>
                  <a:prstClr val="black"/>
                </a:solidFill>
                <a:latin typeface="Calibri"/>
              </a:rPr>
              <a:t>be on track to provide the </a:t>
            </a:r>
            <a:r>
              <a:rPr lang="en-US" sz="2000" b="1" dirty="0" smtClean="0">
                <a:solidFill>
                  <a:prstClr val="black"/>
                </a:solidFill>
                <a:latin typeface="Calibri"/>
              </a:rPr>
              <a:t>necessary </a:t>
            </a:r>
            <a:r>
              <a:rPr lang="en-US" sz="2000" b="1" dirty="0">
                <a:solidFill>
                  <a:prstClr val="black"/>
                </a:solidFill>
                <a:latin typeface="Calibri"/>
              </a:rPr>
              <a:t>equipment in a timely manner, it has not, thus far, been possible for the SAC to judge this. The SAC requests this information be presented at the next SAC meeting as a matter of top priority. </a:t>
            </a:r>
          </a:p>
        </p:txBody>
      </p:sp>
    </p:spTree>
    <p:extLst>
      <p:ext uri="{BB962C8B-B14F-4D97-AF65-F5344CB8AC3E}">
        <p14:creationId xmlns:p14="http://schemas.microsoft.com/office/powerpoint/2010/main" val="11072925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1D37BB07-EDFC-D243-BB7C-1FD40E044A92}" type="slidenum">
              <a:rPr lang="en-US">
                <a:latin typeface="Calibri"/>
              </a:rPr>
              <a:pPr/>
              <a:t>70</a:t>
            </a:fld>
            <a:endParaRPr lang="en-US">
              <a:latin typeface="Calibri"/>
            </a:endParaRPr>
          </a:p>
        </p:txBody>
      </p:sp>
      <p:sp>
        <p:nvSpPr>
          <p:cNvPr id="45057"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a:solidFill>
                <a:srgbClr val="000000"/>
              </a:solidFill>
              <a:latin typeface="Calibri"/>
              <a:ea typeface="ヒラギノ角ゴ ProN W3"/>
              <a:cs typeface="ヒラギノ角ゴ ProN W3"/>
            </a:endParaRP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45059" name="Line 3"/>
          <p:cNvSpPr>
            <a:spLocks noChangeShapeType="1"/>
          </p:cNvSpPr>
          <p:nvPr/>
        </p:nvSpPr>
        <p:spPr bwMode="auto">
          <a:xfrm>
            <a:off x="-325438"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solidFill>
                <a:srgbClr val="000000"/>
              </a:solidFill>
              <a:latin typeface="Calibri"/>
              <a:ea typeface="ヒラギノ角ゴ ProN W3"/>
              <a:cs typeface="ヒラギノ角ゴ ProN W3"/>
            </a:endParaRPr>
          </a:p>
        </p:txBody>
      </p:sp>
      <p:sp>
        <p:nvSpPr>
          <p:cNvPr id="45061" name="Rectangle 5"/>
          <p:cNvSpPr>
            <a:spLocks noGrp="1" noChangeArrowheads="1"/>
          </p:cNvSpPr>
          <p:nvPr>
            <p:ph type="title"/>
          </p:nvPr>
        </p:nvSpPr>
        <p:spPr>
          <a:xfrm>
            <a:off x="4452463" y="1"/>
            <a:ext cx="3576915" cy="1433512"/>
          </a:xfrm>
          <a:ln/>
        </p:spPr>
        <p:txBody>
          <a:bodyPr lIns="38100" tIns="38100" rIns="38100" bIns="38100"/>
          <a:lstStyle/>
          <a:p>
            <a:r>
              <a:rPr lang="en-US" sz="3000" dirty="0" smtClean="0"/>
              <a:t>Science Support Systems – budget </a:t>
            </a:r>
            <a:br>
              <a:rPr lang="en-US" sz="3000" dirty="0" smtClean="0"/>
            </a:br>
            <a:r>
              <a:rPr lang="en-US" sz="3000" dirty="0" smtClean="0">
                <a:solidFill>
                  <a:srgbClr val="FF6600"/>
                </a:solidFill>
              </a:rPr>
              <a:t>increased Nov 2016</a:t>
            </a:r>
            <a:endParaRPr lang="en-US" sz="3000" dirty="0">
              <a:solidFill>
                <a:srgbClr val="FF6600"/>
              </a:solidFill>
            </a:endParaRPr>
          </a:p>
        </p:txBody>
      </p:sp>
      <p:sp>
        <p:nvSpPr>
          <p:cNvPr id="45063" name="Text Box 7"/>
          <p:cNvSpPr txBox="1">
            <a:spLocks noChangeArrowheads="1"/>
          </p:cNvSpPr>
          <p:nvPr/>
        </p:nvSpPr>
        <p:spPr bwMode="auto">
          <a:xfrm>
            <a:off x="8442325" y="6467475"/>
            <a:ext cx="244475"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E508549B-6E10-144D-9C5B-9548277C694D}" type="slidenum">
              <a:rPr lang="en-US">
                <a:solidFill>
                  <a:srgbClr val="0094CA"/>
                </a:solidFill>
                <a:latin typeface="Calibri" charset="0"/>
                <a:cs typeface="Calibri" charset="0"/>
                <a:sym typeface="Calibri" charset="0"/>
              </a:rPr>
              <a:pPr algn="r"/>
              <a:t>70</a:t>
            </a:fld>
            <a:endParaRPr lang="en-US">
              <a:solidFill>
                <a:srgbClr val="0094CA"/>
              </a:solidFill>
              <a:latin typeface="Calibri" charset="0"/>
              <a:cs typeface="Calibri" charset="0"/>
              <a:sym typeface="Calibri"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613900418"/>
              </p:ext>
            </p:extLst>
          </p:nvPr>
        </p:nvGraphicFramePr>
        <p:xfrm>
          <a:off x="129860" y="3589001"/>
          <a:ext cx="8978295" cy="3145931"/>
        </p:xfrm>
        <a:graphic>
          <a:graphicData uri="http://schemas.openxmlformats.org/drawingml/2006/table">
            <a:tbl>
              <a:tblPr firstRow="1" bandRow="1">
                <a:tableStyleId>{5C22544A-7EE6-4342-B048-85BDC9FD1C3A}</a:tableStyleId>
              </a:tblPr>
              <a:tblGrid>
                <a:gridCol w="3040060"/>
                <a:gridCol w="1091287"/>
                <a:gridCol w="420766"/>
                <a:gridCol w="1430603"/>
                <a:gridCol w="1476944"/>
                <a:gridCol w="1518635"/>
              </a:tblGrid>
              <a:tr h="585611">
                <a:tc>
                  <a:txBody>
                    <a:bodyPr/>
                    <a:lstStyle/>
                    <a:p>
                      <a:endParaRPr lang="en-US" dirty="0"/>
                    </a:p>
                  </a:txBody>
                  <a:tcPr/>
                </a:tc>
                <a:tc>
                  <a:txBody>
                    <a:bodyPr/>
                    <a:lstStyle/>
                    <a:p>
                      <a:r>
                        <a:rPr lang="en-US" dirty="0" smtClean="0"/>
                        <a:t>Available </a:t>
                      </a:r>
                    </a:p>
                    <a:p>
                      <a:r>
                        <a:rPr lang="fr-FR" dirty="0" smtClean="0"/>
                        <a:t>’</a:t>
                      </a:r>
                      <a:r>
                        <a:rPr lang="en-US" dirty="0" smtClean="0"/>
                        <a:t>16 – ’23</a:t>
                      </a:r>
                      <a:endParaRPr lang="en-US" dirty="0"/>
                    </a:p>
                  </a:txBody>
                  <a:tcPr/>
                </a:tc>
                <a:tc>
                  <a:txBody>
                    <a:bodyPr/>
                    <a:lstStyle/>
                    <a:p>
                      <a:r>
                        <a:rPr lang="en-US" dirty="0" smtClean="0"/>
                        <a:t>IK </a:t>
                      </a:r>
                    </a:p>
                    <a:p>
                      <a:r>
                        <a:rPr lang="en-US" dirty="0" smtClean="0"/>
                        <a:t>%</a:t>
                      </a:r>
                      <a:endParaRPr lang="en-US" dirty="0"/>
                    </a:p>
                  </a:txBody>
                  <a:tcPr/>
                </a:tc>
                <a:tc>
                  <a:txBody>
                    <a:bodyPr/>
                    <a:lstStyle/>
                    <a:p>
                      <a:r>
                        <a:rPr lang="en-US" dirty="0" smtClean="0"/>
                        <a:t>Coordination</a:t>
                      </a:r>
                    </a:p>
                    <a:p>
                      <a:r>
                        <a:rPr lang="en-US" dirty="0" smtClean="0"/>
                        <a:t>Interaction</a:t>
                      </a:r>
                      <a:endParaRPr lang="en-US" dirty="0"/>
                    </a:p>
                  </a:txBody>
                  <a:tcPr/>
                </a:tc>
                <a:tc>
                  <a:txBody>
                    <a:bodyPr/>
                    <a:lstStyle/>
                    <a:p>
                      <a:r>
                        <a:rPr lang="en-US" baseline="0" dirty="0" smtClean="0"/>
                        <a:t>W</a:t>
                      </a:r>
                      <a:r>
                        <a:rPr lang="en-US" dirty="0" smtClean="0"/>
                        <a:t>orkshops</a:t>
                      </a:r>
                      <a:endParaRPr lang="en-US" dirty="0"/>
                    </a:p>
                  </a:txBody>
                  <a:tcPr/>
                </a:tc>
                <a:tc>
                  <a:txBody>
                    <a:bodyPr/>
                    <a:lstStyle/>
                    <a:p>
                      <a:r>
                        <a:rPr lang="en-US" dirty="0" smtClean="0"/>
                        <a:t>Equipment</a:t>
                      </a:r>
                    </a:p>
                    <a:p>
                      <a:r>
                        <a:rPr lang="en-US" dirty="0" smtClean="0"/>
                        <a:t>Projects</a:t>
                      </a:r>
                      <a:endParaRPr lang="en-US" dirty="0"/>
                    </a:p>
                  </a:txBody>
                  <a:tcPr/>
                </a:tc>
              </a:tr>
              <a:tr h="585611">
                <a:tc>
                  <a:txBody>
                    <a:bodyPr/>
                    <a:lstStyle/>
                    <a:p>
                      <a:r>
                        <a:rPr lang="en-US" dirty="0" smtClean="0"/>
                        <a:t>Mechatronics &amp;</a:t>
                      </a:r>
                      <a:r>
                        <a:rPr lang="en-US" baseline="0" dirty="0" smtClean="0"/>
                        <a:t> S</a:t>
                      </a:r>
                      <a:r>
                        <a:rPr lang="en-US" dirty="0" smtClean="0"/>
                        <a:t>oftware</a:t>
                      </a:r>
                      <a:endParaRPr lang="en-US" dirty="0"/>
                    </a:p>
                  </a:txBody>
                  <a:tcPr/>
                </a:tc>
                <a:tc>
                  <a:txBody>
                    <a:bodyPr/>
                    <a:lstStyle/>
                    <a:p>
                      <a:r>
                        <a:rPr lang="en-US" dirty="0" smtClean="0">
                          <a:solidFill>
                            <a:schemeClr val="tx1"/>
                          </a:solidFill>
                        </a:rPr>
                        <a:t>1857 k€</a:t>
                      </a:r>
                      <a:endParaRPr lang="en-US" dirty="0">
                        <a:solidFill>
                          <a:schemeClr val="tx1"/>
                        </a:solidFill>
                      </a:endParaRPr>
                    </a:p>
                  </a:txBody>
                  <a:tcPr/>
                </a:tc>
                <a:tc>
                  <a:txBody>
                    <a:bodyPr/>
                    <a:lstStyle/>
                    <a:p>
                      <a:r>
                        <a:rPr lang="en-US" b="0" dirty="0" smtClean="0">
                          <a:solidFill>
                            <a:srgbClr val="000000"/>
                          </a:solidFill>
                        </a:rPr>
                        <a:t>35</a:t>
                      </a:r>
                      <a:endParaRPr lang="en-US" b="0" dirty="0">
                        <a:solidFill>
                          <a:srgbClr val="000000"/>
                        </a:solidFill>
                      </a:endParaRPr>
                    </a:p>
                  </a:txBody>
                  <a:tcPr/>
                </a:tc>
                <a:tc>
                  <a:txBody>
                    <a:bodyPr/>
                    <a:lstStyle/>
                    <a:p>
                      <a:r>
                        <a:rPr lang="en-US" dirty="0" smtClean="0">
                          <a:solidFill>
                            <a:srgbClr val="000000"/>
                          </a:solidFill>
                        </a:rPr>
                        <a:t>908 k€</a:t>
                      </a:r>
                      <a:endParaRPr lang="en-US" dirty="0">
                        <a:solidFill>
                          <a:srgbClr val="000000"/>
                        </a:solidFill>
                      </a:endParaRPr>
                    </a:p>
                  </a:txBody>
                  <a:tcPr/>
                </a:tc>
                <a:tc>
                  <a:txBody>
                    <a:bodyPr/>
                    <a:lstStyle/>
                    <a:p>
                      <a:r>
                        <a:rPr lang="en-US" dirty="0" smtClean="0">
                          <a:solidFill>
                            <a:srgbClr val="000000"/>
                          </a:solidFill>
                        </a:rPr>
                        <a:t>557 k€</a:t>
                      </a:r>
                      <a:endParaRPr lang="en-US" dirty="0">
                        <a:solidFill>
                          <a:srgbClr val="000000"/>
                        </a:solidFill>
                      </a:endParaRPr>
                    </a:p>
                  </a:txBody>
                  <a:tcPr/>
                </a:tc>
                <a:tc>
                  <a:txBody>
                    <a:bodyPr/>
                    <a:lstStyle/>
                    <a:p>
                      <a:r>
                        <a:rPr lang="en-US" dirty="0" smtClean="0">
                          <a:solidFill>
                            <a:srgbClr val="000000"/>
                          </a:solidFill>
                        </a:rPr>
                        <a:t>392 k€</a:t>
                      </a:r>
                    </a:p>
                  </a:txBody>
                  <a:tcPr/>
                </a:tc>
              </a:tr>
              <a:tr h="585611">
                <a:tc>
                  <a:txBody>
                    <a:bodyPr/>
                    <a:lstStyle/>
                    <a:p>
                      <a:r>
                        <a:rPr lang="en-US" dirty="0" smtClean="0"/>
                        <a:t>Fluids </a:t>
                      </a:r>
                      <a:r>
                        <a:rPr lang="en-US" baseline="0" dirty="0" smtClean="0"/>
                        <a:t>incl. Gases Liquids … </a:t>
                      </a:r>
                    </a:p>
                    <a:p>
                      <a:r>
                        <a:rPr lang="en-US" baseline="0" dirty="0" smtClean="0">
                          <a:solidFill>
                            <a:srgbClr val="FF6600"/>
                          </a:solidFill>
                        </a:rPr>
                        <a:t>(revised + 200 k€)</a:t>
                      </a:r>
                      <a:endParaRPr lang="en-US" dirty="0">
                        <a:solidFill>
                          <a:srgbClr val="FF6600"/>
                        </a:solidFill>
                      </a:endParaRPr>
                    </a:p>
                  </a:txBody>
                  <a:tcPr/>
                </a:tc>
                <a:tc>
                  <a:txBody>
                    <a:bodyPr/>
                    <a:lstStyle/>
                    <a:p>
                      <a:r>
                        <a:rPr lang="en-US" dirty="0" smtClean="0">
                          <a:solidFill>
                            <a:srgbClr val="FF6600"/>
                          </a:solidFill>
                        </a:rPr>
                        <a:t>2506 k€</a:t>
                      </a:r>
                      <a:endParaRPr lang="en-US" dirty="0">
                        <a:solidFill>
                          <a:srgbClr val="FF6600"/>
                        </a:solidFill>
                      </a:endParaRPr>
                    </a:p>
                  </a:txBody>
                  <a:tcPr/>
                </a:tc>
                <a:tc>
                  <a:txBody>
                    <a:bodyPr/>
                    <a:lstStyle/>
                    <a:p>
                      <a:r>
                        <a:rPr lang="en-US" b="0" dirty="0" smtClean="0">
                          <a:solidFill>
                            <a:srgbClr val="000000"/>
                          </a:solidFill>
                        </a:rPr>
                        <a:t>60</a:t>
                      </a:r>
                      <a:endParaRPr lang="en-US" b="0" dirty="0">
                        <a:solidFill>
                          <a:srgbClr val="000000"/>
                        </a:solidFill>
                      </a:endParaRPr>
                    </a:p>
                  </a:txBody>
                  <a:tcPr/>
                </a:tc>
                <a:tc>
                  <a:txBody>
                    <a:bodyPr/>
                    <a:lstStyle/>
                    <a:p>
                      <a:r>
                        <a:rPr lang="en-US" dirty="0" smtClean="0"/>
                        <a:t>903 k€</a:t>
                      </a:r>
                      <a:endParaRPr lang="en-US" dirty="0"/>
                    </a:p>
                  </a:txBody>
                  <a:tcPr/>
                </a:tc>
                <a:tc>
                  <a:txBody>
                    <a:bodyPr/>
                    <a:lstStyle/>
                    <a:p>
                      <a:r>
                        <a:rPr lang="en-US" dirty="0" smtClean="0"/>
                        <a:t>231 k€</a:t>
                      </a:r>
                    </a:p>
                  </a:txBody>
                  <a:tcPr/>
                </a:tc>
                <a:tc>
                  <a:txBody>
                    <a:bodyPr/>
                    <a:lstStyle/>
                    <a:p>
                      <a:r>
                        <a:rPr lang="en-US" dirty="0" smtClean="0">
                          <a:solidFill>
                            <a:srgbClr val="FF6600"/>
                          </a:solidFill>
                        </a:rPr>
                        <a:t>1372 k€</a:t>
                      </a:r>
                      <a:endParaRPr lang="en-US" dirty="0">
                        <a:solidFill>
                          <a:srgbClr val="FF6600"/>
                        </a:solidFill>
                      </a:endParaRPr>
                    </a:p>
                  </a:txBody>
                  <a:tcPr/>
                </a:tc>
              </a:tr>
              <a:tr h="585611">
                <a:tc>
                  <a:txBody>
                    <a:bodyPr/>
                    <a:lstStyle/>
                    <a:p>
                      <a:r>
                        <a:rPr lang="en-US" dirty="0" smtClean="0"/>
                        <a:t>Pressure &amp; Mech. Process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FF6600"/>
                          </a:solidFill>
                        </a:rPr>
                        <a:t>(revised + 800 k€)</a:t>
                      </a:r>
                      <a:endParaRPr lang="en-US" dirty="0" smtClean="0">
                        <a:solidFill>
                          <a:srgbClr val="FF6600"/>
                        </a:solidFill>
                      </a:endParaRPr>
                    </a:p>
                  </a:txBody>
                  <a:tcPr/>
                </a:tc>
                <a:tc>
                  <a:txBody>
                    <a:bodyPr/>
                    <a:lstStyle/>
                    <a:p>
                      <a:r>
                        <a:rPr lang="en-US" dirty="0" smtClean="0">
                          <a:solidFill>
                            <a:srgbClr val="FF6600"/>
                          </a:solidFill>
                        </a:rPr>
                        <a:t>3739</a:t>
                      </a:r>
                      <a:r>
                        <a:rPr lang="en-US" baseline="0" dirty="0" smtClean="0">
                          <a:solidFill>
                            <a:srgbClr val="FF6600"/>
                          </a:solidFill>
                        </a:rPr>
                        <a:t> </a:t>
                      </a:r>
                      <a:r>
                        <a:rPr lang="en-US" dirty="0" smtClean="0">
                          <a:solidFill>
                            <a:srgbClr val="FF6600"/>
                          </a:solidFill>
                        </a:rPr>
                        <a:t>k€</a:t>
                      </a:r>
                      <a:endParaRPr lang="en-US" dirty="0">
                        <a:solidFill>
                          <a:srgbClr val="FF6600"/>
                        </a:solidFill>
                      </a:endParaRPr>
                    </a:p>
                  </a:txBody>
                  <a:tcPr/>
                </a:tc>
                <a:tc>
                  <a:txBody>
                    <a:bodyPr/>
                    <a:lstStyle/>
                    <a:p>
                      <a:r>
                        <a:rPr lang="en-US" b="0" dirty="0" smtClean="0">
                          <a:solidFill>
                            <a:srgbClr val="000000"/>
                          </a:solidFill>
                        </a:rPr>
                        <a:t>70</a:t>
                      </a:r>
                      <a:endParaRPr lang="en-US" b="0" dirty="0">
                        <a:solidFill>
                          <a:srgbClr val="000000"/>
                        </a:solidFill>
                      </a:endParaRPr>
                    </a:p>
                  </a:txBody>
                  <a:tcPr/>
                </a:tc>
                <a:tc>
                  <a:txBody>
                    <a:bodyPr/>
                    <a:lstStyle/>
                    <a:p>
                      <a:r>
                        <a:rPr lang="en-US" dirty="0" smtClean="0"/>
                        <a:t>783 k€</a:t>
                      </a:r>
                      <a:endParaRPr lang="en-US" dirty="0"/>
                    </a:p>
                  </a:txBody>
                  <a:tcPr/>
                </a:tc>
                <a:tc>
                  <a:txBody>
                    <a:bodyPr/>
                    <a:lstStyle/>
                    <a:p>
                      <a:r>
                        <a:rPr lang="en-US" dirty="0" smtClean="0"/>
                        <a:t>1122 k€</a:t>
                      </a:r>
                      <a:endParaRPr lang="en-US" dirty="0"/>
                    </a:p>
                  </a:txBody>
                  <a:tcPr/>
                </a:tc>
                <a:tc>
                  <a:txBody>
                    <a:bodyPr/>
                    <a:lstStyle/>
                    <a:p>
                      <a:r>
                        <a:rPr lang="en-US" dirty="0" smtClean="0">
                          <a:solidFill>
                            <a:srgbClr val="FF6600"/>
                          </a:solidFill>
                        </a:rPr>
                        <a:t>1834 k€</a:t>
                      </a:r>
                      <a:endParaRPr lang="en-US" dirty="0">
                        <a:solidFill>
                          <a:srgbClr val="FF6600"/>
                        </a:solidFill>
                      </a:endParaRPr>
                    </a:p>
                  </a:txBody>
                  <a:tcPr/>
                </a:tc>
              </a:tr>
              <a:tr h="585611">
                <a:tc>
                  <a:txBody>
                    <a:bodyPr/>
                    <a:lstStyle/>
                    <a:p>
                      <a:r>
                        <a:rPr lang="en-US" dirty="0" smtClean="0"/>
                        <a:t>Temperature &amp;</a:t>
                      </a:r>
                      <a:r>
                        <a:rPr lang="en-US" baseline="0" dirty="0" smtClean="0"/>
                        <a:t> Fields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FF6600"/>
                          </a:solidFill>
                        </a:rPr>
                        <a:t>(revised + 3600 k€)</a:t>
                      </a:r>
                      <a:endParaRPr lang="en-US" dirty="0" smtClean="0">
                        <a:solidFill>
                          <a:srgbClr val="FF6600"/>
                        </a:solidFill>
                      </a:endParaRPr>
                    </a:p>
                  </a:txBody>
                  <a:tcPr/>
                </a:tc>
                <a:tc>
                  <a:txBody>
                    <a:bodyPr/>
                    <a:lstStyle/>
                    <a:p>
                      <a:r>
                        <a:rPr lang="en-US" dirty="0" smtClean="0">
                          <a:solidFill>
                            <a:srgbClr val="FF6600"/>
                          </a:solidFill>
                        </a:rPr>
                        <a:t>7170 k€</a:t>
                      </a:r>
                      <a:endParaRPr lang="en-US" dirty="0">
                        <a:solidFill>
                          <a:srgbClr val="FF6600"/>
                        </a:solidFill>
                      </a:endParaRPr>
                    </a:p>
                  </a:txBody>
                  <a:tcPr/>
                </a:tc>
                <a:tc>
                  <a:txBody>
                    <a:bodyPr/>
                    <a:lstStyle/>
                    <a:p>
                      <a:r>
                        <a:rPr lang="en-US" b="0" dirty="0" smtClean="0">
                          <a:solidFill>
                            <a:srgbClr val="000000"/>
                          </a:solidFill>
                        </a:rPr>
                        <a:t>80</a:t>
                      </a:r>
                      <a:endParaRPr lang="en-US" b="0" dirty="0">
                        <a:solidFill>
                          <a:srgbClr val="000000"/>
                        </a:solidFill>
                      </a:endParaRPr>
                    </a:p>
                  </a:txBody>
                  <a:tcPr/>
                </a:tc>
                <a:tc>
                  <a:txBody>
                    <a:bodyPr/>
                    <a:lstStyle/>
                    <a:p>
                      <a:r>
                        <a:rPr lang="en-US" dirty="0" smtClean="0">
                          <a:solidFill>
                            <a:srgbClr val="000000"/>
                          </a:solidFill>
                        </a:rPr>
                        <a:t>980 k€</a:t>
                      </a:r>
                      <a:endParaRPr lang="en-US" dirty="0">
                        <a:solidFill>
                          <a:srgbClr val="000000"/>
                        </a:solidFill>
                      </a:endParaRPr>
                    </a:p>
                  </a:txBody>
                  <a:tcPr/>
                </a:tc>
                <a:tc>
                  <a:txBody>
                    <a:bodyPr/>
                    <a:lstStyle/>
                    <a:p>
                      <a:r>
                        <a:rPr lang="en-US" dirty="0" smtClean="0">
                          <a:solidFill>
                            <a:srgbClr val="000000"/>
                          </a:solidFill>
                        </a:rPr>
                        <a:t>895 k€</a:t>
                      </a:r>
                      <a:endParaRPr lang="en-US" dirty="0">
                        <a:solidFill>
                          <a:srgbClr val="000000"/>
                        </a:solidFill>
                      </a:endParaRPr>
                    </a:p>
                  </a:txBody>
                  <a:tcPr/>
                </a:tc>
                <a:tc>
                  <a:txBody>
                    <a:bodyPr/>
                    <a:lstStyle/>
                    <a:p>
                      <a:r>
                        <a:rPr lang="en-US" dirty="0" smtClean="0">
                          <a:solidFill>
                            <a:srgbClr val="FF6600"/>
                          </a:solidFill>
                        </a:rPr>
                        <a:t>5295 k€</a:t>
                      </a:r>
                      <a:endParaRPr lang="en-US" dirty="0">
                        <a:solidFill>
                          <a:srgbClr val="FF6600"/>
                        </a:solidFill>
                      </a:endParaRPr>
                    </a:p>
                  </a:txBody>
                  <a:tcPr/>
                </a:tc>
              </a:tr>
            </a:tbl>
          </a:graphicData>
        </a:graphic>
      </p:graphicFrame>
      <p:graphicFrame>
        <p:nvGraphicFramePr>
          <p:cNvPr id="10" name="Content Placeholder 2"/>
          <p:cNvGraphicFramePr>
            <a:graphicFrameLocks/>
          </p:cNvGraphicFramePr>
          <p:nvPr>
            <p:extLst>
              <p:ext uri="{D42A27DB-BD31-4B8C-83A1-F6EECF244321}">
                <p14:modId xmlns:p14="http://schemas.microsoft.com/office/powerpoint/2010/main" val="1062068239"/>
              </p:ext>
            </p:extLst>
          </p:nvPr>
        </p:nvGraphicFramePr>
        <p:xfrm>
          <a:off x="129859" y="1668761"/>
          <a:ext cx="8978295" cy="1865771"/>
        </p:xfrm>
        <a:graphic>
          <a:graphicData uri="http://schemas.openxmlformats.org/drawingml/2006/table">
            <a:tbl>
              <a:tblPr firstRow="1" bandRow="1">
                <a:tableStyleId>{5C22544A-7EE6-4342-B048-85BDC9FD1C3A}</a:tableStyleId>
              </a:tblPr>
              <a:tblGrid>
                <a:gridCol w="3046691"/>
                <a:gridCol w="1083464"/>
                <a:gridCol w="429087"/>
                <a:gridCol w="1425181"/>
                <a:gridCol w="1496936"/>
                <a:gridCol w="1496936"/>
              </a:tblGrid>
              <a:tr h="585611">
                <a:tc>
                  <a:txBody>
                    <a:bodyPr/>
                    <a:lstStyle/>
                    <a:p>
                      <a:endParaRPr lang="en-US" dirty="0"/>
                    </a:p>
                  </a:txBody>
                  <a:tcPr/>
                </a:tc>
                <a:tc>
                  <a:txBody>
                    <a:bodyPr/>
                    <a:lstStyle/>
                    <a:p>
                      <a:r>
                        <a:rPr lang="en-US" dirty="0" smtClean="0"/>
                        <a:t>Available </a:t>
                      </a:r>
                      <a:r>
                        <a:rPr lang="en-US" dirty="0" smtClean="0">
                          <a:solidFill>
                            <a:schemeClr val="bg1"/>
                          </a:solidFill>
                        </a:rPr>
                        <a:t>‘16 –  MS</a:t>
                      </a:r>
                      <a:endParaRPr lang="en-US" dirty="0">
                        <a:solidFill>
                          <a:schemeClr val="bg1"/>
                        </a:solidFill>
                      </a:endParaRPr>
                    </a:p>
                  </a:txBody>
                  <a:tcPr/>
                </a:tc>
                <a:tc>
                  <a:txBody>
                    <a:bodyPr/>
                    <a:lstStyle/>
                    <a:p>
                      <a:r>
                        <a:rPr lang="en-US" dirty="0" smtClean="0"/>
                        <a:t>IK </a:t>
                      </a:r>
                    </a:p>
                    <a:p>
                      <a:r>
                        <a:rPr lang="en-US" dirty="0" smtClean="0"/>
                        <a:t>%</a:t>
                      </a:r>
                      <a:endParaRPr lang="en-US" dirty="0"/>
                    </a:p>
                  </a:txBody>
                  <a:tcPr/>
                </a:tc>
                <a:tc>
                  <a:txBody>
                    <a:bodyPr/>
                    <a:lstStyle/>
                    <a:p>
                      <a:r>
                        <a:rPr lang="en-US" dirty="0" smtClean="0"/>
                        <a:t>Coordination</a:t>
                      </a:r>
                    </a:p>
                    <a:p>
                      <a:r>
                        <a:rPr lang="en-US" dirty="0" smtClean="0"/>
                        <a:t>Interaction</a:t>
                      </a:r>
                      <a:endParaRPr lang="en-US" dirty="0"/>
                    </a:p>
                  </a:txBody>
                  <a:tcPr/>
                </a:tc>
                <a:tc>
                  <a:txBody>
                    <a:bodyPr/>
                    <a:lstStyle/>
                    <a:p>
                      <a:r>
                        <a:rPr lang="en-US" dirty="0" smtClean="0"/>
                        <a:t>Lab</a:t>
                      </a:r>
                      <a:r>
                        <a:rPr lang="en-US" baseline="0" dirty="0" smtClean="0"/>
                        <a:t>s and Equipment</a:t>
                      </a:r>
                      <a:endParaRPr lang="en-US" dirty="0"/>
                    </a:p>
                  </a:txBody>
                  <a:tcPr/>
                </a:tc>
                <a:tc>
                  <a:txBody>
                    <a:bodyPr/>
                    <a:lstStyle/>
                    <a:p>
                      <a:r>
                        <a:rPr lang="en-US" dirty="0" smtClean="0"/>
                        <a:t>MS complete</a:t>
                      </a:r>
                    </a:p>
                    <a:p>
                      <a:r>
                        <a:rPr lang="en-US" dirty="0" smtClean="0"/>
                        <a:t>move OPS</a:t>
                      </a:r>
                      <a:endParaRPr lang="en-US" dirty="0"/>
                    </a:p>
                  </a:txBody>
                  <a:tcPr/>
                </a:tc>
              </a:tr>
              <a:tr h="585611">
                <a:tc>
                  <a:txBody>
                    <a:bodyPr/>
                    <a:lstStyle/>
                    <a:p>
                      <a:r>
                        <a:rPr lang="en-US" dirty="0" smtClean="0">
                          <a:solidFill>
                            <a:schemeClr val="bg1">
                              <a:lumMod val="50000"/>
                            </a:schemeClr>
                          </a:solidFill>
                        </a:rPr>
                        <a:t>Sample and User Labs</a:t>
                      </a:r>
                      <a:endParaRPr lang="en-US" dirty="0">
                        <a:solidFill>
                          <a:schemeClr val="bg1">
                            <a:lumMod val="50000"/>
                          </a:schemeClr>
                        </a:solidFill>
                      </a:endParaRPr>
                    </a:p>
                  </a:txBody>
                  <a:tcPr/>
                </a:tc>
                <a:tc>
                  <a:txBody>
                    <a:bodyPr/>
                    <a:lstStyle/>
                    <a:p>
                      <a:r>
                        <a:rPr lang="en-US" dirty="0" smtClean="0">
                          <a:solidFill>
                            <a:schemeClr val="bg1">
                              <a:lumMod val="50000"/>
                            </a:schemeClr>
                          </a:solidFill>
                        </a:rPr>
                        <a:t>2081 k€</a:t>
                      </a:r>
                      <a:endParaRPr lang="en-US" dirty="0">
                        <a:solidFill>
                          <a:schemeClr val="bg1">
                            <a:lumMod val="50000"/>
                          </a:schemeClr>
                        </a:solidFill>
                      </a:endParaRPr>
                    </a:p>
                  </a:txBody>
                  <a:tcPr/>
                </a:tc>
                <a:tc>
                  <a:txBody>
                    <a:bodyPr/>
                    <a:lstStyle/>
                    <a:p>
                      <a:r>
                        <a:rPr lang="en-US" b="0" dirty="0" smtClean="0">
                          <a:solidFill>
                            <a:schemeClr val="bg1">
                              <a:lumMod val="50000"/>
                            </a:schemeClr>
                          </a:solidFill>
                        </a:rPr>
                        <a:t>70</a:t>
                      </a:r>
                      <a:endParaRPr lang="en-US" b="0" dirty="0">
                        <a:solidFill>
                          <a:schemeClr val="bg1">
                            <a:lumMod val="50000"/>
                          </a:schemeClr>
                        </a:solidFill>
                      </a:endParaRPr>
                    </a:p>
                  </a:txBody>
                  <a:tcPr/>
                </a:tc>
                <a:tc>
                  <a:txBody>
                    <a:bodyPr/>
                    <a:lstStyle/>
                    <a:p>
                      <a:r>
                        <a:rPr lang="en-US" dirty="0" smtClean="0">
                          <a:solidFill>
                            <a:schemeClr val="bg1">
                              <a:lumMod val="50000"/>
                            </a:schemeClr>
                          </a:solidFill>
                        </a:rPr>
                        <a:t>385 k€</a:t>
                      </a:r>
                      <a:endParaRPr lang="en-US" dirty="0">
                        <a:solidFill>
                          <a:schemeClr val="bg1">
                            <a:lumMod val="50000"/>
                          </a:schemeClr>
                        </a:solidFill>
                      </a:endParaRPr>
                    </a:p>
                  </a:txBody>
                  <a:tcPr/>
                </a:tc>
                <a:tc>
                  <a:txBody>
                    <a:bodyPr/>
                    <a:lstStyle/>
                    <a:p>
                      <a:r>
                        <a:rPr lang="en-US" dirty="0" smtClean="0">
                          <a:solidFill>
                            <a:schemeClr val="bg1">
                              <a:lumMod val="50000"/>
                            </a:schemeClr>
                          </a:solidFill>
                        </a:rPr>
                        <a:t>1696 k€</a:t>
                      </a:r>
                      <a:endParaRPr lang="en-US" dirty="0">
                        <a:solidFill>
                          <a:schemeClr val="bg1">
                            <a:lumMod val="50000"/>
                          </a:schemeClr>
                        </a:solidFill>
                      </a:endParaRPr>
                    </a:p>
                  </a:txBody>
                  <a:tcPr/>
                </a:tc>
                <a:tc>
                  <a:txBody>
                    <a:bodyPr/>
                    <a:lstStyle/>
                    <a:p>
                      <a:r>
                        <a:rPr lang="en-US" dirty="0" smtClean="0">
                          <a:solidFill>
                            <a:schemeClr val="bg1">
                              <a:lumMod val="50000"/>
                            </a:schemeClr>
                          </a:solidFill>
                        </a:rPr>
                        <a:t>12 / 2019</a:t>
                      </a:r>
                      <a:endParaRPr lang="en-US" dirty="0">
                        <a:solidFill>
                          <a:schemeClr val="bg1">
                            <a:lumMod val="50000"/>
                          </a:schemeClr>
                        </a:solidFill>
                      </a:endParaRPr>
                    </a:p>
                  </a:txBody>
                  <a:tcPr/>
                </a:tc>
              </a:tr>
              <a:tr h="585611">
                <a:tc>
                  <a:txBody>
                    <a:bodyPr/>
                    <a:lstStyle/>
                    <a:p>
                      <a:r>
                        <a:rPr lang="en-US" dirty="0" err="1" smtClean="0">
                          <a:solidFill>
                            <a:schemeClr val="bg1">
                              <a:lumMod val="50000"/>
                            </a:schemeClr>
                          </a:solidFill>
                        </a:rPr>
                        <a:t>Deuteration</a:t>
                      </a:r>
                      <a:r>
                        <a:rPr lang="en-US" dirty="0" smtClean="0">
                          <a:solidFill>
                            <a:schemeClr val="bg1">
                              <a:lumMod val="50000"/>
                            </a:schemeClr>
                          </a:solidFill>
                        </a:rPr>
                        <a:t> &amp; </a:t>
                      </a:r>
                      <a:r>
                        <a:rPr lang="en-US" dirty="0" err="1" smtClean="0">
                          <a:solidFill>
                            <a:schemeClr val="bg1">
                              <a:lumMod val="50000"/>
                            </a:schemeClr>
                          </a:solidFill>
                        </a:rPr>
                        <a:t>crystallisation</a:t>
                      </a:r>
                      <a:endParaRPr lang="en-US" dirty="0" smtClean="0">
                        <a:solidFill>
                          <a:schemeClr val="bg1">
                            <a:lumMod val="50000"/>
                          </a:schemeClr>
                        </a:solidFill>
                      </a:endParaRPr>
                    </a:p>
                    <a:p>
                      <a:r>
                        <a:rPr lang="en-US" dirty="0" smtClean="0">
                          <a:solidFill>
                            <a:schemeClr val="bg1">
                              <a:lumMod val="50000"/>
                            </a:schemeClr>
                          </a:solidFill>
                        </a:rPr>
                        <a:t>incl. bench fee + chem. </a:t>
                      </a:r>
                      <a:r>
                        <a:rPr lang="en-US" dirty="0" err="1" smtClean="0">
                          <a:solidFill>
                            <a:schemeClr val="bg1">
                              <a:lumMod val="50000"/>
                            </a:schemeClr>
                          </a:solidFill>
                        </a:rPr>
                        <a:t>deut.</a:t>
                      </a:r>
                      <a:endParaRPr lang="en-US" dirty="0">
                        <a:solidFill>
                          <a:schemeClr val="bg1">
                            <a:lumMod val="50000"/>
                          </a:schemeClr>
                        </a:solidFill>
                      </a:endParaRPr>
                    </a:p>
                  </a:txBody>
                  <a:tcPr/>
                </a:tc>
                <a:tc>
                  <a:txBody>
                    <a:bodyPr/>
                    <a:lstStyle/>
                    <a:p>
                      <a:r>
                        <a:rPr lang="en-US" dirty="0" smtClean="0">
                          <a:solidFill>
                            <a:schemeClr val="bg1">
                              <a:lumMod val="50000"/>
                            </a:schemeClr>
                          </a:solidFill>
                        </a:rPr>
                        <a:t>885 k€</a:t>
                      </a:r>
                      <a:endParaRPr lang="en-US" dirty="0">
                        <a:solidFill>
                          <a:schemeClr val="bg1">
                            <a:lumMod val="50000"/>
                          </a:schemeClr>
                        </a:solidFill>
                      </a:endParaRPr>
                    </a:p>
                  </a:txBody>
                  <a:tcPr/>
                </a:tc>
                <a:tc>
                  <a:txBody>
                    <a:bodyPr/>
                    <a:lstStyle/>
                    <a:p>
                      <a:r>
                        <a:rPr lang="en-US" b="0" dirty="0" smtClean="0">
                          <a:solidFill>
                            <a:schemeClr val="bg1">
                              <a:lumMod val="50000"/>
                            </a:schemeClr>
                          </a:solidFill>
                        </a:rPr>
                        <a:t>55</a:t>
                      </a:r>
                      <a:endParaRPr lang="en-US" b="0" dirty="0">
                        <a:solidFill>
                          <a:schemeClr val="bg1">
                            <a:lumMod val="50000"/>
                          </a:schemeClr>
                        </a:solidFill>
                      </a:endParaRPr>
                    </a:p>
                  </a:txBody>
                  <a:tcPr/>
                </a:tc>
                <a:tc>
                  <a:txBody>
                    <a:bodyPr/>
                    <a:lstStyle/>
                    <a:p>
                      <a:r>
                        <a:rPr lang="en-US" dirty="0" smtClean="0">
                          <a:solidFill>
                            <a:schemeClr val="bg1">
                              <a:lumMod val="50000"/>
                            </a:schemeClr>
                          </a:solidFill>
                        </a:rPr>
                        <a:t>115 k€</a:t>
                      </a:r>
                      <a:endParaRPr lang="en-US" dirty="0">
                        <a:solidFill>
                          <a:schemeClr val="bg1">
                            <a:lumMod val="50000"/>
                          </a:schemeClr>
                        </a:solidFill>
                      </a:endParaRPr>
                    </a:p>
                  </a:txBody>
                  <a:tcPr/>
                </a:tc>
                <a:tc>
                  <a:txBody>
                    <a:bodyPr/>
                    <a:lstStyle/>
                    <a:p>
                      <a:r>
                        <a:rPr lang="en-US" dirty="0" smtClean="0">
                          <a:solidFill>
                            <a:schemeClr val="bg1">
                              <a:lumMod val="50000"/>
                            </a:schemeClr>
                          </a:solidFill>
                        </a:rPr>
                        <a:t>770 k€</a:t>
                      </a:r>
                      <a:endParaRPr lang="en-US" dirty="0">
                        <a:solidFill>
                          <a:schemeClr val="bg1">
                            <a:lumMod val="50000"/>
                          </a:schemeClr>
                        </a:solidFill>
                      </a:endParaRPr>
                    </a:p>
                  </a:txBody>
                  <a:tcPr/>
                </a:tc>
                <a:tc>
                  <a:txBody>
                    <a:bodyPr/>
                    <a:lstStyle/>
                    <a:p>
                      <a:r>
                        <a:rPr lang="en-US" dirty="0" smtClean="0">
                          <a:solidFill>
                            <a:schemeClr val="bg1">
                              <a:lumMod val="50000"/>
                            </a:schemeClr>
                          </a:solidFill>
                        </a:rPr>
                        <a:t>12 / 2018</a:t>
                      </a:r>
                      <a:endParaRPr lang="en-US" dirty="0">
                        <a:solidFill>
                          <a:schemeClr val="bg1">
                            <a:lumMod val="50000"/>
                          </a:schemeClr>
                        </a:solidFill>
                      </a:endParaRPr>
                    </a:p>
                  </a:txBody>
                  <a:tcPr/>
                </a:tc>
              </a:tr>
            </a:tbl>
          </a:graphicData>
        </a:graphic>
      </p:graphicFrame>
      <p:graphicFrame>
        <p:nvGraphicFramePr>
          <p:cNvPr id="11" name="Content Placeholder 2"/>
          <p:cNvGraphicFramePr>
            <a:graphicFrameLocks/>
          </p:cNvGraphicFramePr>
          <p:nvPr>
            <p:extLst>
              <p:ext uri="{D42A27DB-BD31-4B8C-83A1-F6EECF244321}">
                <p14:modId xmlns:p14="http://schemas.microsoft.com/office/powerpoint/2010/main" val="1087769606"/>
              </p:ext>
            </p:extLst>
          </p:nvPr>
        </p:nvGraphicFramePr>
        <p:xfrm>
          <a:off x="129860" y="-9992"/>
          <a:ext cx="4108396" cy="1487046"/>
        </p:xfrm>
        <a:graphic>
          <a:graphicData uri="http://schemas.openxmlformats.org/drawingml/2006/table">
            <a:tbl>
              <a:tblPr firstRow="1" bandRow="1">
                <a:tableStyleId>{5C22544A-7EE6-4342-B048-85BDC9FD1C3A}</a:tableStyleId>
              </a:tblPr>
              <a:tblGrid>
                <a:gridCol w="3045007"/>
                <a:gridCol w="1063389"/>
              </a:tblGrid>
              <a:tr h="241990">
                <a:tc>
                  <a:txBody>
                    <a:bodyPr/>
                    <a:lstStyle/>
                    <a:p>
                      <a:r>
                        <a:rPr lang="en-US" dirty="0" smtClean="0"/>
                        <a:t>SSS TOTAL </a:t>
                      </a:r>
                      <a:r>
                        <a:rPr lang="fr-FR" dirty="0" smtClean="0"/>
                        <a:t>’</a:t>
                      </a:r>
                      <a:r>
                        <a:rPr lang="en-US" dirty="0" smtClean="0"/>
                        <a:t>13 -’23	 </a:t>
                      </a:r>
                      <a:r>
                        <a:rPr lang="en-US" dirty="0" smtClean="0">
                          <a:solidFill>
                            <a:srgbClr val="FF6600"/>
                          </a:solidFill>
                        </a:rPr>
                        <a:t> 25.1 M€</a:t>
                      </a:r>
                    </a:p>
                    <a:p>
                      <a:r>
                        <a:rPr lang="en-US" dirty="0" smtClean="0"/>
                        <a:t>SSS spent </a:t>
                      </a:r>
                      <a:r>
                        <a:rPr lang="fr-FR" dirty="0" smtClean="0"/>
                        <a:t>’</a:t>
                      </a:r>
                      <a:r>
                        <a:rPr lang="en-US" dirty="0" smtClean="0"/>
                        <a:t>13 - ’15	    3.9 M€</a:t>
                      </a:r>
                      <a:endParaRPr lang="en-US" dirty="0"/>
                    </a:p>
                  </a:txBody>
                  <a:tcPr/>
                </a:tc>
                <a:tc>
                  <a:txBody>
                    <a:bodyPr/>
                    <a:lstStyle/>
                    <a:p>
                      <a:r>
                        <a:rPr lang="en-US" dirty="0" smtClean="0"/>
                        <a:t>Available </a:t>
                      </a:r>
                      <a:r>
                        <a:rPr lang="fr-FR" baseline="0" dirty="0" smtClean="0"/>
                        <a:t>’</a:t>
                      </a:r>
                      <a:r>
                        <a:rPr lang="en-US" baseline="0" dirty="0" smtClean="0"/>
                        <a:t>16 - ’19</a:t>
                      </a:r>
                    </a:p>
                  </a:txBody>
                  <a:tcPr/>
                </a:tc>
              </a:tr>
              <a:tr h="423483">
                <a:tc>
                  <a:txBody>
                    <a:bodyPr/>
                    <a:lstStyle/>
                    <a:p>
                      <a:r>
                        <a:rPr lang="en-US" dirty="0" smtClean="0">
                          <a:solidFill>
                            <a:srgbClr val="7F7F7F"/>
                          </a:solidFill>
                        </a:rPr>
                        <a:t>Management;</a:t>
                      </a:r>
                      <a:r>
                        <a:rPr lang="en-US" baseline="0" dirty="0" smtClean="0">
                          <a:solidFill>
                            <a:srgbClr val="7F7F7F"/>
                          </a:solidFill>
                        </a:rPr>
                        <a:t> </a:t>
                      </a:r>
                      <a:r>
                        <a:rPr lang="en-US" dirty="0" smtClean="0">
                          <a:solidFill>
                            <a:srgbClr val="7F7F7F"/>
                          </a:solidFill>
                        </a:rPr>
                        <a:t>Inst.</a:t>
                      </a:r>
                      <a:r>
                        <a:rPr lang="en-US" baseline="0" dirty="0" smtClean="0">
                          <a:solidFill>
                            <a:srgbClr val="7F7F7F"/>
                          </a:solidFill>
                        </a:rPr>
                        <a:t> Interaction</a:t>
                      </a:r>
                      <a:endParaRPr lang="en-US" dirty="0">
                        <a:solidFill>
                          <a:srgbClr val="7F7F7F"/>
                        </a:solidFill>
                      </a:endParaRPr>
                    </a:p>
                  </a:txBody>
                  <a:tcPr/>
                </a:tc>
                <a:tc>
                  <a:txBody>
                    <a:bodyPr/>
                    <a:lstStyle/>
                    <a:p>
                      <a:r>
                        <a:rPr lang="en-US" dirty="0" smtClean="0">
                          <a:solidFill>
                            <a:srgbClr val="7F7F7F"/>
                          </a:solidFill>
                        </a:rPr>
                        <a:t>1830 k€</a:t>
                      </a:r>
                      <a:endParaRPr lang="en-US" dirty="0">
                        <a:solidFill>
                          <a:srgbClr val="7F7F7F"/>
                        </a:solidFill>
                      </a:endParaRPr>
                    </a:p>
                  </a:txBody>
                  <a:tcPr/>
                </a:tc>
              </a:tr>
              <a:tr h="423483">
                <a:tc>
                  <a:txBody>
                    <a:bodyPr/>
                    <a:lstStyle/>
                    <a:p>
                      <a:r>
                        <a:rPr lang="en-US" dirty="0" smtClean="0">
                          <a:solidFill>
                            <a:srgbClr val="7F7F7F"/>
                          </a:solidFill>
                        </a:rPr>
                        <a:t>Scientific Coordination</a:t>
                      </a:r>
                      <a:endParaRPr lang="en-US" dirty="0">
                        <a:solidFill>
                          <a:srgbClr val="7F7F7F"/>
                        </a:solidFill>
                      </a:endParaRPr>
                    </a:p>
                  </a:txBody>
                  <a:tcPr/>
                </a:tc>
                <a:tc>
                  <a:txBody>
                    <a:bodyPr/>
                    <a:lstStyle/>
                    <a:p>
                      <a:r>
                        <a:rPr lang="en-US" dirty="0" smtClean="0">
                          <a:solidFill>
                            <a:srgbClr val="7F7F7F"/>
                          </a:solidFill>
                        </a:rPr>
                        <a:t>1190 k€</a:t>
                      </a:r>
                      <a:endParaRPr lang="en-US" dirty="0">
                        <a:solidFill>
                          <a:srgbClr val="7F7F7F"/>
                        </a:solidFill>
                      </a:endParaRPr>
                    </a:p>
                  </a:txBody>
                  <a:tcPr/>
                </a:tc>
              </a:tr>
            </a:tbl>
          </a:graphicData>
        </a:graphic>
      </p:graphicFrame>
    </p:spTree>
    <p:extLst>
      <p:ext uri="{BB962C8B-B14F-4D97-AF65-F5344CB8AC3E}">
        <p14:creationId xmlns:p14="http://schemas.microsoft.com/office/powerpoint/2010/main" val="4226033908"/>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Key Milestones</a:t>
            </a:r>
            <a:endParaRPr lang="en-US" sz="3200" i="1" dirty="0"/>
          </a:p>
        </p:txBody>
      </p:sp>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71</a:t>
            </a:fld>
            <a:endParaRPr lang="sv-SE">
              <a:latin typeface="Calibri"/>
            </a:endParaRPr>
          </a:p>
        </p:txBody>
      </p:sp>
      <p:graphicFrame>
        <p:nvGraphicFramePr>
          <p:cNvPr id="8" name="Table 7"/>
          <p:cNvGraphicFramePr>
            <a:graphicFrameLocks noGrp="1"/>
          </p:cNvGraphicFramePr>
          <p:nvPr>
            <p:extLst>
              <p:ext uri="{D42A27DB-BD31-4B8C-83A1-F6EECF244321}">
                <p14:modId xmlns:p14="http://schemas.microsoft.com/office/powerpoint/2010/main" val="4203741270"/>
              </p:ext>
            </p:extLst>
          </p:nvPr>
        </p:nvGraphicFramePr>
        <p:xfrm>
          <a:off x="99514" y="1518914"/>
          <a:ext cx="8954162" cy="5308600"/>
        </p:xfrm>
        <a:graphic>
          <a:graphicData uri="http://schemas.openxmlformats.org/drawingml/2006/table">
            <a:tbl>
              <a:tblPr firstRow="1" bandRow="1">
                <a:tableStyleId>{7DF18680-E054-41AD-8BC1-D1AEF772440D}</a:tableStyleId>
              </a:tblPr>
              <a:tblGrid>
                <a:gridCol w="2836463"/>
                <a:gridCol w="2243218"/>
                <a:gridCol w="3874481"/>
              </a:tblGrid>
              <a:tr h="370840">
                <a:tc>
                  <a:txBody>
                    <a:bodyPr/>
                    <a:lstStyle/>
                    <a:p>
                      <a:pPr algn="ctr"/>
                      <a:r>
                        <a:rPr lang="en-US" sz="1600" dirty="0" smtClean="0">
                          <a:solidFill>
                            <a:schemeClr val="bg1"/>
                          </a:solidFill>
                          <a:latin typeface="+mj-lt"/>
                        </a:rPr>
                        <a:t>Milestone</a:t>
                      </a:r>
                      <a:endParaRPr lang="en-US" sz="1600" dirty="0">
                        <a:solidFill>
                          <a:schemeClr val="bg1"/>
                        </a:solidFill>
                        <a:latin typeface="+mj-lt"/>
                      </a:endParaRPr>
                    </a:p>
                  </a:txBody>
                  <a:tcPr>
                    <a:solidFill>
                      <a:srgbClr val="0A7FC6"/>
                    </a:solidFill>
                  </a:tcPr>
                </a:tc>
                <a:tc>
                  <a:txBody>
                    <a:bodyPr/>
                    <a:lstStyle/>
                    <a:p>
                      <a:pPr algn="ctr"/>
                      <a:r>
                        <a:rPr lang="en-US" sz="1600" dirty="0" smtClean="0">
                          <a:solidFill>
                            <a:schemeClr val="bg1"/>
                          </a:solidFill>
                          <a:latin typeface="+mj-lt"/>
                        </a:rPr>
                        <a:t>Date</a:t>
                      </a:r>
                      <a:endParaRPr lang="en-US" sz="1600" dirty="0">
                        <a:solidFill>
                          <a:schemeClr val="bg1"/>
                        </a:solidFill>
                        <a:latin typeface="+mj-lt"/>
                      </a:endParaRPr>
                    </a:p>
                  </a:txBody>
                  <a:tcPr>
                    <a:solidFill>
                      <a:srgbClr val="0A7FC6"/>
                    </a:solidFill>
                  </a:tcPr>
                </a:tc>
                <a:tc>
                  <a:txBody>
                    <a:bodyPr/>
                    <a:lstStyle/>
                    <a:p>
                      <a:pPr algn="ctr"/>
                      <a:r>
                        <a:rPr lang="en-US" sz="1600" dirty="0" smtClean="0">
                          <a:solidFill>
                            <a:schemeClr val="bg1"/>
                          </a:solidFill>
                          <a:latin typeface="+mj-lt"/>
                        </a:rPr>
                        <a:t>Description</a:t>
                      </a:r>
                      <a:endParaRPr lang="en-US" sz="1600" dirty="0">
                        <a:solidFill>
                          <a:schemeClr val="bg1"/>
                        </a:solidFill>
                        <a:latin typeface="+mj-lt"/>
                      </a:endParaRPr>
                    </a:p>
                  </a:txBody>
                  <a:tcPr>
                    <a:solidFill>
                      <a:srgbClr val="0A7FC6"/>
                    </a:solidFill>
                  </a:tcPr>
                </a:tc>
              </a:tr>
              <a:tr h="370840">
                <a:tc>
                  <a:txBody>
                    <a:bodyPr/>
                    <a:lstStyle/>
                    <a:p>
                      <a:r>
                        <a:rPr lang="en-US" sz="1600" dirty="0" smtClean="0"/>
                        <a:t>Platform for</a:t>
                      </a:r>
                      <a:r>
                        <a:rPr lang="en-US" sz="1600" baseline="0" dirty="0" smtClean="0"/>
                        <a:t> </a:t>
                      </a:r>
                      <a:r>
                        <a:rPr lang="en-US" sz="1600" baseline="0" dirty="0" err="1" smtClean="0"/>
                        <a:t>d</a:t>
                      </a:r>
                      <a:r>
                        <a:rPr lang="en-US" sz="1600" dirty="0" err="1" smtClean="0"/>
                        <a:t>euteration</a:t>
                      </a:r>
                      <a:r>
                        <a:rPr lang="en-US" sz="1600" dirty="0" smtClean="0"/>
                        <a:t> and </a:t>
                      </a:r>
                      <a:r>
                        <a:rPr lang="en-US" sz="1600" dirty="0" err="1" smtClean="0"/>
                        <a:t>crystallisation</a:t>
                      </a:r>
                      <a:r>
                        <a:rPr lang="en-US" sz="1600" dirty="0" smtClean="0"/>
                        <a:t> activities ready</a:t>
                      </a:r>
                      <a:endParaRPr lang="en-US" sz="1600" dirty="0"/>
                    </a:p>
                  </a:txBody>
                  <a:tcPr/>
                </a:tc>
                <a:tc>
                  <a:txBody>
                    <a:bodyPr/>
                    <a:lstStyle/>
                    <a:p>
                      <a:r>
                        <a:rPr lang="en-US" sz="1600" dirty="0" smtClean="0"/>
                        <a:t>End 2018</a:t>
                      </a:r>
                      <a:r>
                        <a:rPr lang="en-US" sz="1600" baseline="0" dirty="0" smtClean="0"/>
                        <a:t> </a:t>
                      </a:r>
                    </a:p>
                    <a:p>
                      <a:r>
                        <a:rPr lang="en-US" sz="1600" baseline="0" dirty="0" smtClean="0"/>
                        <a:t>(operational activity)</a:t>
                      </a:r>
                      <a:endParaRPr lang="en-US" sz="16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600" dirty="0" smtClean="0">
                          <a:solidFill>
                            <a:prstClr val="black"/>
                          </a:solidFill>
                          <a:latin typeface="+mn-lt"/>
                          <a:cs typeface="Calibri"/>
                        </a:rPr>
                        <a:t>essential support of </a:t>
                      </a:r>
                      <a:r>
                        <a:rPr lang="en-GB" sz="1600" dirty="0" err="1" smtClean="0">
                          <a:solidFill>
                            <a:prstClr val="black"/>
                          </a:solidFill>
                          <a:latin typeface="+mn-lt"/>
                          <a:cs typeface="Calibri"/>
                        </a:rPr>
                        <a:t>deuterated</a:t>
                      </a:r>
                      <a:r>
                        <a:rPr lang="en-GB" sz="1600" dirty="0" smtClean="0">
                          <a:solidFill>
                            <a:prstClr val="black"/>
                          </a:solidFill>
                          <a:latin typeface="+mn-lt"/>
                          <a:cs typeface="Calibri"/>
                        </a:rPr>
                        <a:t> materials preparation;</a:t>
                      </a:r>
                      <a:r>
                        <a:rPr lang="en-GB" sz="1600" baseline="0" dirty="0" smtClean="0">
                          <a:solidFill>
                            <a:prstClr val="black"/>
                          </a:solidFill>
                          <a:latin typeface="+mn-lt"/>
                          <a:cs typeface="Calibri"/>
                        </a:rPr>
                        <a:t> </a:t>
                      </a:r>
                      <a:r>
                        <a:rPr lang="en-US" sz="1600" dirty="0" smtClean="0">
                          <a:solidFill>
                            <a:prstClr val="black"/>
                          </a:solidFill>
                          <a:latin typeface="+mn-lt"/>
                          <a:cs typeface="Calibri"/>
                        </a:rPr>
                        <a:t>usable to support hot comm.</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a:p>
                  </a:txBody>
                  <a:tcPr/>
                </a:tc>
              </a:tr>
              <a:tr h="370840">
                <a:tc>
                  <a:txBody>
                    <a:bodyPr/>
                    <a:lstStyle/>
                    <a:p>
                      <a:r>
                        <a:rPr lang="en-US" sz="1600" dirty="0" smtClean="0"/>
                        <a:t>Radioactive Materials Lab ready</a:t>
                      </a:r>
                      <a:endParaRPr lang="en-US" sz="1600" dirty="0"/>
                    </a:p>
                  </a:txBody>
                  <a:tcPr/>
                </a:tc>
                <a:tc>
                  <a:txBody>
                    <a:bodyPr/>
                    <a:lstStyle/>
                    <a:p>
                      <a:r>
                        <a:rPr lang="en-US" sz="1600" dirty="0" smtClean="0">
                          <a:solidFill>
                            <a:srgbClr val="0000FF"/>
                          </a:solidFill>
                        </a:rPr>
                        <a:t>End 2019 </a:t>
                      </a:r>
                    </a:p>
                    <a:p>
                      <a:r>
                        <a:rPr lang="en-US" sz="1600" dirty="0" smtClean="0"/>
                        <a:t>(ready beam on target)</a:t>
                      </a:r>
                    </a:p>
                  </a:txBody>
                  <a:tcPr/>
                </a:tc>
                <a:tc>
                  <a:txBody>
                    <a:bodyPr/>
                    <a:lstStyle/>
                    <a:p>
                      <a:r>
                        <a:rPr lang="en-US" sz="1600" dirty="0" smtClean="0"/>
                        <a:t>RML lab needed for activated samples and equipment.</a:t>
                      </a:r>
                    </a:p>
                    <a:p>
                      <a:endParaRPr lang="en-US" sz="1600" dirty="0"/>
                    </a:p>
                  </a:txBody>
                  <a:tcPr/>
                </a:tc>
              </a:tr>
              <a:tr h="370840">
                <a:tc>
                  <a:txBody>
                    <a:bodyPr/>
                    <a:lstStyle/>
                    <a:p>
                      <a:r>
                        <a:rPr lang="en-US" sz="1600" dirty="0" smtClean="0"/>
                        <a:t>First laboratories and</a:t>
                      </a:r>
                      <a:r>
                        <a:rPr lang="en-US" sz="1600" baseline="0" dirty="0" smtClean="0"/>
                        <a:t> sample environ. workshops</a:t>
                      </a:r>
                      <a:r>
                        <a:rPr lang="en-US" sz="1600" dirty="0" smtClean="0"/>
                        <a:t> in exp. hall</a:t>
                      </a:r>
                      <a:endParaRPr lang="en-US" sz="1600" dirty="0"/>
                    </a:p>
                  </a:txBody>
                  <a:tcPr/>
                </a:tc>
                <a:tc>
                  <a:txBody>
                    <a:bodyPr/>
                    <a:lstStyle/>
                    <a:p>
                      <a:r>
                        <a:rPr lang="en-US" sz="1600" dirty="0" smtClean="0">
                          <a:solidFill>
                            <a:srgbClr val="0000FF"/>
                          </a:solidFill>
                        </a:rPr>
                        <a:t>End 2019 </a:t>
                      </a:r>
                    </a:p>
                    <a:p>
                      <a:r>
                        <a:rPr lang="en-US" sz="1600" dirty="0" smtClean="0"/>
                        <a:t>(ready beam</a:t>
                      </a:r>
                      <a:r>
                        <a:rPr lang="en-US" sz="1600" baseline="0" dirty="0" smtClean="0"/>
                        <a:t> on target)</a:t>
                      </a:r>
                      <a:endParaRPr lang="en-US" sz="1600" dirty="0"/>
                    </a:p>
                  </a:txBody>
                  <a:tcPr/>
                </a:tc>
                <a:tc>
                  <a:txBody>
                    <a:bodyPr/>
                    <a:lstStyle/>
                    <a:p>
                      <a:r>
                        <a:rPr lang="en-US" sz="1600" dirty="0" smtClean="0"/>
                        <a:t>Labs</a:t>
                      </a:r>
                      <a:r>
                        <a:rPr lang="en-US" sz="1600" baseline="0" dirty="0" smtClean="0"/>
                        <a:t> and workshops as needed and defined in Sample Management Procedure.</a:t>
                      </a:r>
                    </a:p>
                    <a:p>
                      <a:endParaRPr lang="en-US" sz="1600" dirty="0"/>
                    </a:p>
                  </a:txBody>
                  <a:tcPr/>
                </a:tc>
              </a:tr>
              <a:tr h="370840">
                <a:tc>
                  <a:txBody>
                    <a:bodyPr/>
                    <a:lstStyle/>
                    <a:p>
                      <a:r>
                        <a:rPr lang="en-US" sz="1600" dirty="0" smtClean="0">
                          <a:solidFill>
                            <a:srgbClr val="FF0000"/>
                          </a:solidFill>
                        </a:rPr>
                        <a:t>First sample environment equipment</a:t>
                      </a:r>
                      <a:endParaRPr lang="en-US" sz="1600"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rgbClr val="FF0000"/>
                          </a:solidFill>
                        </a:rPr>
                        <a:t>End 2021 (first </a:t>
                      </a:r>
                      <a:r>
                        <a:rPr lang="en-US" sz="1600" dirty="0" err="1" smtClean="0">
                          <a:solidFill>
                            <a:srgbClr val="FF0000"/>
                          </a:solidFill>
                        </a:rPr>
                        <a:t>instrum</a:t>
                      </a:r>
                      <a:r>
                        <a:rPr lang="en-US" sz="1600" dirty="0" smtClean="0">
                          <a:solidFill>
                            <a:srgbClr val="FF0000"/>
                          </a:solidFill>
                        </a:rPr>
                        <a:t>.</a:t>
                      </a:r>
                      <a:r>
                        <a:rPr lang="en-US" sz="1600" baseline="0" dirty="0" smtClean="0">
                          <a:solidFill>
                            <a:srgbClr val="FF0000"/>
                          </a:solidFill>
                        </a:rPr>
                        <a:t> start </a:t>
                      </a:r>
                      <a:r>
                        <a:rPr lang="en-US" sz="1600" dirty="0" smtClean="0">
                          <a:solidFill>
                            <a:srgbClr val="FF0000"/>
                          </a:solidFill>
                        </a:rPr>
                        <a:t>hot commissioning)</a:t>
                      </a:r>
                    </a:p>
                  </a:txBody>
                  <a:tcPr/>
                </a:tc>
                <a:tc>
                  <a:txBody>
                    <a:bodyPr/>
                    <a:lstStyle/>
                    <a:p>
                      <a:r>
                        <a:rPr lang="en-US" sz="1600" dirty="0" smtClean="0">
                          <a:solidFill>
                            <a:srgbClr val="FF0000"/>
                          </a:solidFill>
                        </a:rPr>
                        <a:t>SEE needed for demonstrating instrument performance.</a:t>
                      </a:r>
                    </a:p>
                    <a:p>
                      <a:endParaRPr lang="en-US" sz="1600" dirty="0">
                        <a:solidFill>
                          <a:srgbClr val="FF0000"/>
                        </a:solidFill>
                      </a:endParaRPr>
                    </a:p>
                  </a:txBody>
                  <a:tcPr/>
                </a:tc>
              </a:tr>
              <a:tr h="370840">
                <a:tc>
                  <a:txBody>
                    <a:bodyPr/>
                    <a:lstStyle/>
                    <a:p>
                      <a:r>
                        <a:rPr lang="en-US" sz="1600" dirty="0" smtClean="0"/>
                        <a:t>Initial suite of laboratories and sample environment workshops</a:t>
                      </a:r>
                      <a:endParaRPr lang="en-US" sz="1600" dirty="0"/>
                    </a:p>
                  </a:txBody>
                  <a:tcPr/>
                </a:tc>
                <a:tc>
                  <a:txBody>
                    <a:bodyPr/>
                    <a:lstStyle/>
                    <a:p>
                      <a:r>
                        <a:rPr lang="en-US" sz="1600" dirty="0" smtClean="0"/>
                        <a:t>Mid 2023</a:t>
                      </a:r>
                      <a:r>
                        <a:rPr lang="en-US" sz="1600" baseline="0" dirty="0" smtClean="0"/>
                        <a:t> </a:t>
                      </a:r>
                    </a:p>
                    <a:p>
                      <a:r>
                        <a:rPr lang="en-US" sz="1600" baseline="0" dirty="0" smtClean="0"/>
                        <a:t>(start user program)</a:t>
                      </a:r>
                      <a:endParaRPr lang="en-US" sz="1600" dirty="0"/>
                    </a:p>
                  </a:txBody>
                  <a:tcPr/>
                </a:tc>
                <a:tc>
                  <a:txBody>
                    <a:bodyPr/>
                    <a:lstStyle/>
                    <a:p>
                      <a:r>
                        <a:rPr lang="en-US" sz="1600" dirty="0" smtClean="0"/>
                        <a:t>Labs and workshops as needed for emerging user program</a:t>
                      </a:r>
                      <a:r>
                        <a:rPr lang="en-US" sz="1600" baseline="0" dirty="0" smtClean="0"/>
                        <a:t> on first 8 instruments.</a:t>
                      </a:r>
                    </a:p>
                    <a:p>
                      <a:endParaRPr lang="en-US" sz="1600" dirty="0"/>
                    </a:p>
                  </a:txBody>
                  <a:tcPr/>
                </a:tc>
              </a:tr>
              <a:tr h="370840">
                <a:tc>
                  <a:txBody>
                    <a:bodyPr/>
                    <a:lstStyle/>
                    <a:p>
                      <a:r>
                        <a:rPr lang="en-US" sz="1600" dirty="0" smtClean="0"/>
                        <a:t>Initial suite of sample environment equipment</a:t>
                      </a:r>
                      <a:endParaRPr lang="en-US" sz="1600" dirty="0"/>
                    </a:p>
                  </a:txBody>
                  <a:tcPr/>
                </a:tc>
                <a:tc>
                  <a:txBody>
                    <a:bodyPr/>
                    <a:lstStyle/>
                    <a:p>
                      <a:r>
                        <a:rPr lang="en-US" sz="1600" dirty="0" smtClean="0"/>
                        <a:t>Mid</a:t>
                      </a:r>
                      <a:r>
                        <a:rPr lang="en-US" sz="1600" baseline="0" dirty="0" smtClean="0"/>
                        <a:t> 2023 </a:t>
                      </a:r>
                    </a:p>
                    <a:p>
                      <a:r>
                        <a:rPr lang="en-US" sz="1600" baseline="0" dirty="0" smtClean="0"/>
                        <a:t>(start user program)</a:t>
                      </a:r>
                      <a:endParaRPr lang="en-US" sz="1600" dirty="0"/>
                    </a:p>
                  </a:txBody>
                  <a:tcPr/>
                </a:tc>
                <a:tc>
                  <a:txBody>
                    <a:bodyPr/>
                    <a:lstStyle/>
                    <a:p>
                      <a:r>
                        <a:rPr lang="en-US" sz="1600" dirty="0" smtClean="0"/>
                        <a:t>SEE needed for conditions needed for emerging user</a:t>
                      </a:r>
                      <a:r>
                        <a:rPr lang="en-US" sz="1600" baseline="0" dirty="0" smtClean="0"/>
                        <a:t> program on first 8 instr.</a:t>
                      </a:r>
                    </a:p>
                    <a:p>
                      <a:endParaRPr lang="en-US" sz="1600" dirty="0"/>
                    </a:p>
                  </a:txBody>
                  <a:tcPr/>
                </a:tc>
              </a:tr>
            </a:tbl>
          </a:graphicData>
        </a:graphic>
      </p:graphicFrame>
    </p:spTree>
    <p:extLst>
      <p:ext uri="{BB962C8B-B14F-4D97-AF65-F5344CB8AC3E}">
        <p14:creationId xmlns:p14="http://schemas.microsoft.com/office/powerpoint/2010/main" val="24319002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98036" y="0"/>
            <a:ext cx="7128277" cy="1441450"/>
          </a:xfrm>
          <a:ln/>
        </p:spPr>
        <p:txBody>
          <a:bodyPr/>
          <a:lstStyle/>
          <a:p>
            <a:r>
              <a:rPr lang="en-US" sz="3000" dirty="0" smtClean="0"/>
              <a:t>Science Support – towards (initial) operation</a:t>
            </a:r>
            <a:endParaRPr lang="en-US" sz="3000" dirty="0"/>
          </a:p>
        </p:txBody>
      </p:sp>
      <p:sp>
        <p:nvSpPr>
          <p:cNvPr id="10" name="Rectangle 9"/>
          <p:cNvSpPr/>
          <p:nvPr/>
        </p:nvSpPr>
        <p:spPr>
          <a:xfrm>
            <a:off x="101835" y="1441450"/>
            <a:ext cx="8945965" cy="5355313"/>
          </a:xfrm>
          <a:prstGeom prst="rect">
            <a:avLst/>
          </a:prstGeom>
        </p:spPr>
        <p:txBody>
          <a:bodyPr wrap="square">
            <a:spAutoFit/>
          </a:bodyPr>
          <a:lstStyle/>
          <a:p>
            <a:r>
              <a:rPr lang="en-US" dirty="0">
                <a:solidFill>
                  <a:srgbClr val="000000"/>
                </a:solidFill>
                <a:latin typeface="Calibri"/>
                <a:ea typeface="ヒラギノ角ゴ ProN W3"/>
                <a:cs typeface="ヒラギノ角ゴ ProN W3"/>
              </a:rPr>
              <a:t>With </a:t>
            </a:r>
            <a:r>
              <a:rPr lang="en-US" dirty="0" smtClean="0">
                <a:solidFill>
                  <a:srgbClr val="000000"/>
                </a:solidFill>
                <a:latin typeface="Calibri"/>
                <a:ea typeface="ヒラギノ角ゴ ProN W3"/>
                <a:cs typeface="ヒラギノ角ゴ ProN W3"/>
              </a:rPr>
              <a:t>instruments </a:t>
            </a:r>
            <a:r>
              <a:rPr lang="en-US" dirty="0">
                <a:solidFill>
                  <a:srgbClr val="000000"/>
                </a:solidFill>
                <a:latin typeface="Calibri"/>
                <a:ea typeface="ヒラギノ角ゴ ProN W3"/>
                <a:cs typeface="ヒラギノ角ゴ ProN W3"/>
              </a:rPr>
              <a:t>moving into Hot </a:t>
            </a:r>
            <a:r>
              <a:rPr lang="en-US" dirty="0" smtClean="0">
                <a:solidFill>
                  <a:srgbClr val="000000"/>
                </a:solidFill>
                <a:latin typeface="Calibri"/>
                <a:ea typeface="ヒラギノ角ゴ ProN W3"/>
                <a:cs typeface="ヒラギノ角ゴ ProN W3"/>
              </a:rPr>
              <a:t>Commissioning from 2021, Scientific </a:t>
            </a:r>
            <a:r>
              <a:rPr lang="en-US" dirty="0">
                <a:solidFill>
                  <a:srgbClr val="000000"/>
                </a:solidFill>
                <a:latin typeface="Calibri"/>
                <a:ea typeface="ヒラギノ角ゴ ProN W3"/>
                <a:cs typeface="ヒラギノ角ゴ ProN W3"/>
              </a:rPr>
              <a:t>Activities Division </a:t>
            </a:r>
            <a:r>
              <a:rPr lang="en-US" dirty="0" smtClean="0">
                <a:solidFill>
                  <a:srgbClr val="000000"/>
                </a:solidFill>
                <a:latin typeface="Calibri"/>
                <a:ea typeface="ヒラギノ角ゴ ProN W3"/>
                <a:cs typeface="ヒラギノ角ゴ ProN W3"/>
              </a:rPr>
              <a:t>will:  </a:t>
            </a:r>
          </a:p>
          <a:p>
            <a:pPr marL="285750" indent="-285750">
              <a:buFont typeface="Arial"/>
              <a:buChar char="•"/>
            </a:pPr>
            <a:endParaRPr lang="en-US" dirty="0" smtClean="0">
              <a:solidFill>
                <a:srgbClr val="000000"/>
              </a:solidFill>
              <a:latin typeface="Calibri"/>
              <a:ea typeface="ヒラギノ角ゴ ProN W3"/>
              <a:cs typeface="ヒラギノ角ゴ ProN W3"/>
            </a:endParaRPr>
          </a:p>
          <a:p>
            <a:pPr marL="285750" indent="-285750">
              <a:buFont typeface="Arial"/>
              <a:buChar char="•"/>
            </a:pPr>
            <a:r>
              <a:rPr lang="en-US" b="1" dirty="0" smtClean="0">
                <a:solidFill>
                  <a:srgbClr val="000000"/>
                </a:solidFill>
                <a:latin typeface="Calibri"/>
                <a:ea typeface="ヒラギノ角ゴ ProN W3"/>
                <a:cs typeface="ヒラギノ角ゴ ProN W3"/>
              </a:rPr>
              <a:t>be </a:t>
            </a:r>
            <a:r>
              <a:rPr lang="en-US" b="1" dirty="0">
                <a:solidFill>
                  <a:srgbClr val="000000"/>
                </a:solidFill>
                <a:latin typeface="Calibri"/>
                <a:ea typeface="ヒラギノ角ゴ ProN W3"/>
                <a:cs typeface="ヒラギノ角ゴ ProN W3"/>
              </a:rPr>
              <a:t>managing the (early) user program </a:t>
            </a:r>
            <a:r>
              <a:rPr lang="en-US" dirty="0">
                <a:solidFill>
                  <a:srgbClr val="000000"/>
                </a:solidFill>
                <a:latin typeface="Calibri"/>
                <a:ea typeface="ヒラギノ角ゴ ProN W3"/>
                <a:cs typeface="ヒラギノ角ゴ ProN W3"/>
              </a:rPr>
              <a:t>incl. </a:t>
            </a:r>
            <a:r>
              <a:rPr lang="en-US" dirty="0" smtClean="0">
                <a:solidFill>
                  <a:srgbClr val="000000"/>
                </a:solidFill>
                <a:latin typeface="Calibri"/>
                <a:ea typeface="ヒラギノ角ゴ ProN W3"/>
                <a:cs typeface="ヒラギノ角ゴ ProN W3"/>
              </a:rPr>
              <a:t>proposals</a:t>
            </a:r>
            <a:r>
              <a:rPr lang="en-US" dirty="0">
                <a:solidFill>
                  <a:srgbClr val="000000"/>
                </a:solidFill>
                <a:latin typeface="Calibri"/>
                <a:ea typeface="ヒラギノ角ゴ ProN W3"/>
                <a:cs typeface="ヒラギノ角ゴ ProN W3"/>
              </a:rPr>
              <a:t>, scheduling, sample management, user visits, experimental report and also keep publication records.  </a:t>
            </a:r>
            <a:endParaRPr lang="en-US" dirty="0" smtClean="0">
              <a:solidFill>
                <a:srgbClr val="000000"/>
              </a:solidFill>
              <a:latin typeface="Calibri"/>
              <a:ea typeface="ヒラギノ角ゴ ProN W3"/>
              <a:cs typeface="ヒラギノ角ゴ ProN W3"/>
            </a:endParaRPr>
          </a:p>
          <a:p>
            <a:pPr marL="285750" indent="-285750">
              <a:buFont typeface="Arial"/>
              <a:buChar char="•"/>
            </a:pPr>
            <a:endParaRPr lang="en-US" dirty="0" smtClean="0">
              <a:solidFill>
                <a:srgbClr val="000000"/>
              </a:solidFill>
              <a:latin typeface="Calibri"/>
              <a:ea typeface="ヒラギノ角ゴ ProN W3"/>
              <a:cs typeface="ヒラギノ角ゴ ProN W3"/>
            </a:endParaRPr>
          </a:p>
          <a:p>
            <a:pPr marL="285750" indent="-285750">
              <a:buFont typeface="Arial"/>
              <a:buChar char="•"/>
            </a:pPr>
            <a:r>
              <a:rPr lang="en-US" b="1" dirty="0" smtClean="0">
                <a:solidFill>
                  <a:srgbClr val="000000"/>
                </a:solidFill>
                <a:latin typeface="Calibri"/>
                <a:ea typeface="ヒラギノ角ゴ ProN W3"/>
                <a:cs typeface="ヒラギノ角ゴ ProN W3"/>
              </a:rPr>
              <a:t>operate </a:t>
            </a:r>
            <a:r>
              <a:rPr lang="en-US" b="1" dirty="0">
                <a:solidFill>
                  <a:srgbClr val="000000"/>
                </a:solidFill>
                <a:latin typeface="Calibri"/>
                <a:ea typeface="ヒラギノ角ゴ ProN W3"/>
                <a:cs typeface="ヒラギノ角ゴ ProN W3"/>
              </a:rPr>
              <a:t>chemistry and life science labs</a:t>
            </a:r>
            <a:r>
              <a:rPr lang="en-US" dirty="0">
                <a:solidFill>
                  <a:srgbClr val="000000"/>
                </a:solidFill>
                <a:latin typeface="Calibri"/>
                <a:ea typeface="ヒラギノ角ゴ ProN W3"/>
                <a:cs typeface="ヒラギノ角ゴ ProN W3"/>
              </a:rPr>
              <a:t> incl. lab consumables and equipment </a:t>
            </a:r>
            <a:r>
              <a:rPr lang="en-US" dirty="0" smtClean="0">
                <a:solidFill>
                  <a:srgbClr val="000000"/>
                </a:solidFill>
                <a:latin typeface="Calibri"/>
                <a:ea typeface="ヒラギノ角ゴ ProN W3"/>
                <a:cs typeface="ヒラギノ角ゴ ProN W3"/>
              </a:rPr>
              <a:t>maintenance</a:t>
            </a:r>
          </a:p>
          <a:p>
            <a:pPr marL="285750" indent="-285750">
              <a:buFont typeface="Arial"/>
              <a:buChar char="•"/>
            </a:pPr>
            <a:endParaRPr lang="en-US" dirty="0">
              <a:solidFill>
                <a:srgbClr val="000000"/>
              </a:solidFill>
              <a:latin typeface="Calibri"/>
              <a:ea typeface="ヒラギノ角ゴ ProN W3"/>
              <a:cs typeface="ヒラギノ角ゴ ProN W3"/>
            </a:endParaRPr>
          </a:p>
          <a:p>
            <a:pPr marL="285750" indent="-285750">
              <a:buFont typeface="Arial"/>
              <a:buChar char="•"/>
            </a:pPr>
            <a:r>
              <a:rPr lang="en-US" b="1" dirty="0" smtClean="0">
                <a:solidFill>
                  <a:srgbClr val="000000"/>
                </a:solidFill>
                <a:latin typeface="Calibri"/>
                <a:ea typeface="ヒラギノ角ゴ ProN W3"/>
                <a:cs typeface="ヒラギノ角ゴ ProN W3"/>
              </a:rPr>
              <a:t>provide </a:t>
            </a:r>
            <a:r>
              <a:rPr lang="en-US" b="1" dirty="0" err="1">
                <a:solidFill>
                  <a:srgbClr val="000000"/>
                </a:solidFill>
                <a:latin typeface="Calibri"/>
                <a:ea typeface="ヒラギノ角ゴ ProN W3"/>
                <a:cs typeface="ヒラギノ角ゴ ProN W3"/>
              </a:rPr>
              <a:t>deuteration</a:t>
            </a:r>
            <a:r>
              <a:rPr lang="en-US" b="1" dirty="0">
                <a:solidFill>
                  <a:srgbClr val="000000"/>
                </a:solidFill>
                <a:latin typeface="Calibri"/>
                <a:ea typeface="ヒラギノ角ゴ ProN W3"/>
                <a:cs typeface="ヒラギノ角ゴ ProN W3"/>
              </a:rPr>
              <a:t> expertise and </a:t>
            </a:r>
            <a:r>
              <a:rPr lang="en-US" b="1" dirty="0" smtClean="0">
                <a:solidFill>
                  <a:srgbClr val="000000"/>
                </a:solidFill>
                <a:latin typeface="Calibri"/>
                <a:ea typeface="ヒラギノ角ゴ ProN W3"/>
                <a:cs typeface="ヒラギノ角ゴ ProN W3"/>
              </a:rPr>
              <a:t>support</a:t>
            </a:r>
            <a:r>
              <a:rPr lang="en-US" dirty="0">
                <a:solidFill>
                  <a:srgbClr val="000000"/>
                </a:solidFill>
                <a:latin typeface="Calibri"/>
                <a:ea typeface="ヒラギノ角ゴ ProN W3"/>
                <a:cs typeface="ヒラギノ角ゴ ProN W3"/>
              </a:rPr>
              <a:t>.</a:t>
            </a:r>
            <a:r>
              <a:rPr lang="en-US" dirty="0" smtClean="0">
                <a:solidFill>
                  <a:srgbClr val="000000"/>
                </a:solidFill>
                <a:latin typeface="Calibri"/>
                <a:ea typeface="ヒラギノ角ゴ ProN W3"/>
                <a:cs typeface="ヒラギノ角ゴ ProN W3"/>
              </a:rPr>
              <a:t> </a:t>
            </a:r>
          </a:p>
          <a:p>
            <a:pPr marL="285750" indent="-285750">
              <a:buFont typeface="Arial"/>
              <a:buChar char="•"/>
            </a:pPr>
            <a:endParaRPr lang="en-US" dirty="0" smtClean="0">
              <a:solidFill>
                <a:srgbClr val="000000"/>
              </a:solidFill>
              <a:latin typeface="Calibri"/>
              <a:ea typeface="ヒラギノ角ゴ ProN W3"/>
              <a:cs typeface="ヒラギノ角ゴ ProN W3"/>
            </a:endParaRPr>
          </a:p>
          <a:p>
            <a:pPr marL="285750" indent="-285750">
              <a:buFont typeface="Arial"/>
              <a:buChar char="•"/>
            </a:pPr>
            <a:r>
              <a:rPr lang="en-US" b="1" dirty="0" smtClean="0">
                <a:solidFill>
                  <a:srgbClr val="000000"/>
                </a:solidFill>
                <a:latin typeface="Calibri"/>
                <a:ea typeface="ヒラギノ角ゴ ProN W3"/>
                <a:cs typeface="ヒラギノ角ゴ ProN W3"/>
              </a:rPr>
              <a:t>install </a:t>
            </a:r>
            <a:r>
              <a:rPr lang="en-US" b="1" dirty="0">
                <a:solidFill>
                  <a:srgbClr val="000000"/>
                </a:solidFill>
                <a:latin typeface="Calibri"/>
                <a:ea typeface="ヒラギノ角ゴ ProN W3"/>
                <a:cs typeface="ヒラギノ角ゴ ProN W3"/>
              </a:rPr>
              <a:t>and jointly operate with instrument team </a:t>
            </a:r>
            <a:r>
              <a:rPr lang="en-US" b="1" dirty="0" smtClean="0">
                <a:solidFill>
                  <a:srgbClr val="000000"/>
                </a:solidFill>
                <a:latin typeface="Calibri"/>
                <a:ea typeface="ヒラギノ角ゴ ProN W3"/>
                <a:cs typeface="ヒラギノ角ゴ ProN W3"/>
              </a:rPr>
              <a:t>sample </a:t>
            </a:r>
            <a:r>
              <a:rPr lang="en-US" b="1" dirty="0">
                <a:solidFill>
                  <a:srgbClr val="000000"/>
                </a:solidFill>
                <a:latin typeface="Calibri"/>
                <a:ea typeface="ヒラギノ角ゴ ProN W3"/>
                <a:cs typeface="ヒラギノ角ゴ ProN W3"/>
              </a:rPr>
              <a:t>environment</a:t>
            </a:r>
            <a:r>
              <a:rPr lang="en-US" dirty="0">
                <a:solidFill>
                  <a:srgbClr val="000000"/>
                </a:solidFill>
                <a:latin typeface="Calibri"/>
                <a:ea typeface="ヒラギノ角ゴ ProN W3"/>
                <a:cs typeface="ヒラギノ角ゴ ProN W3"/>
              </a:rPr>
              <a:t> equipment during experiment, and support users in sample conditioning / </a:t>
            </a:r>
            <a:r>
              <a:rPr lang="en-US" dirty="0" smtClean="0">
                <a:solidFill>
                  <a:srgbClr val="000000"/>
                </a:solidFill>
                <a:latin typeface="Calibri"/>
                <a:ea typeface="ヒラギノ角ゴ ProN W3"/>
                <a:cs typeface="ヒラギノ角ゴ ProN W3"/>
              </a:rPr>
              <a:t>mounting. </a:t>
            </a:r>
          </a:p>
          <a:p>
            <a:pPr marL="285750" indent="-285750">
              <a:buFont typeface="Arial"/>
              <a:buChar char="•"/>
            </a:pPr>
            <a:endParaRPr lang="en-US" dirty="0" smtClean="0">
              <a:solidFill>
                <a:srgbClr val="000000"/>
              </a:solidFill>
              <a:latin typeface="Calibri"/>
              <a:ea typeface="ヒラギノ角ゴ ProN W3"/>
              <a:cs typeface="ヒラギノ角ゴ ProN W3"/>
            </a:endParaRPr>
          </a:p>
          <a:p>
            <a:pPr marL="285750" indent="-285750">
              <a:buFont typeface="Arial"/>
              <a:buChar char="•"/>
            </a:pPr>
            <a:r>
              <a:rPr lang="en-US" b="1" dirty="0" smtClean="0">
                <a:solidFill>
                  <a:srgbClr val="000000"/>
                </a:solidFill>
                <a:latin typeface="Calibri"/>
                <a:ea typeface="ヒラギノ角ゴ ProN W3"/>
                <a:cs typeface="ヒラギノ角ゴ ProN W3"/>
              </a:rPr>
              <a:t>maintain </a:t>
            </a:r>
            <a:r>
              <a:rPr lang="en-US" b="1" dirty="0">
                <a:solidFill>
                  <a:srgbClr val="000000"/>
                </a:solidFill>
                <a:latin typeface="Calibri"/>
                <a:ea typeface="ヒラギノ角ゴ ProN W3"/>
                <a:cs typeface="ヒラギノ角ゴ ProN W3"/>
              </a:rPr>
              <a:t>the then existing and also extend the sample environment suite and the support laboratories</a:t>
            </a:r>
            <a:r>
              <a:rPr lang="en-US" dirty="0">
                <a:solidFill>
                  <a:srgbClr val="000000"/>
                </a:solidFill>
                <a:latin typeface="Calibri"/>
                <a:ea typeface="ヒラギノ角ゴ ProN W3"/>
                <a:cs typeface="ヒラギノ角ゴ ProN W3"/>
              </a:rPr>
              <a:t> to cater for instruments #9-#15 entering hot commissioning and user </a:t>
            </a:r>
            <a:r>
              <a:rPr lang="en-US" dirty="0" err="1">
                <a:solidFill>
                  <a:srgbClr val="000000"/>
                </a:solidFill>
                <a:latin typeface="Calibri"/>
                <a:ea typeface="ヒラギノ角ゴ ProN W3"/>
                <a:cs typeface="ヒラギノ角ゴ ProN W3"/>
              </a:rPr>
              <a:t>programme</a:t>
            </a:r>
            <a:r>
              <a:rPr lang="en-US" dirty="0">
                <a:solidFill>
                  <a:srgbClr val="000000"/>
                </a:solidFill>
                <a:latin typeface="Calibri"/>
                <a:ea typeface="ヒラギノ角ゴ ProN W3"/>
                <a:cs typeface="ヒラギノ角ゴ ProN W3"/>
              </a:rPr>
              <a:t> (*). </a:t>
            </a:r>
            <a:endParaRPr lang="en-US" dirty="0" smtClean="0">
              <a:solidFill>
                <a:srgbClr val="000000"/>
              </a:solidFill>
              <a:latin typeface="Calibri"/>
              <a:ea typeface="ヒラギノ角ゴ ProN W3"/>
              <a:cs typeface="ヒラギノ角ゴ ProN W3"/>
            </a:endParaRPr>
          </a:p>
          <a:p>
            <a:pPr marL="285750" indent="-285750">
              <a:buFont typeface="Arial"/>
              <a:buChar char="•"/>
            </a:pPr>
            <a:endParaRPr lang="en-US" dirty="0">
              <a:solidFill>
                <a:srgbClr val="000000"/>
              </a:solidFill>
              <a:latin typeface="Calibri"/>
              <a:ea typeface="ヒラギノ角ゴ ProN W3"/>
              <a:cs typeface="ヒラギノ角ゴ ProN W3"/>
            </a:endParaRPr>
          </a:p>
          <a:p>
            <a:r>
              <a:rPr lang="en-US" i="1" dirty="0">
                <a:solidFill>
                  <a:srgbClr val="000000"/>
                </a:solidFill>
                <a:latin typeface="Calibri"/>
                <a:ea typeface="ヒラギノ角ゴ ProN W3"/>
                <a:cs typeface="ヒラギノ角ゴ ProN W3"/>
              </a:rPr>
              <a:t>(*) The NSS construction budget covers </a:t>
            </a:r>
            <a:r>
              <a:rPr lang="en-US" i="1" dirty="0" smtClean="0">
                <a:solidFill>
                  <a:srgbClr val="000000"/>
                </a:solidFill>
                <a:latin typeface="Calibri"/>
                <a:ea typeface="ヒラギノ角ゴ ProN W3"/>
                <a:cs typeface="ヒラギノ角ゴ ProN W3"/>
              </a:rPr>
              <a:t>the </a:t>
            </a:r>
            <a:r>
              <a:rPr lang="en-US" i="1" dirty="0">
                <a:solidFill>
                  <a:srgbClr val="000000"/>
                </a:solidFill>
                <a:latin typeface="Calibri"/>
                <a:ea typeface="ヒラギノ角ゴ ProN W3"/>
                <a:cs typeface="ヒラギノ角ゴ ProN W3"/>
              </a:rPr>
              <a:t>sample environment suite and support laboratories for the first 8 instruments only and further functionality has been deferred to initial operation in-line with the instrument construction schedule. </a:t>
            </a:r>
            <a:endParaRPr lang="en-US" dirty="0">
              <a:solidFill>
                <a:srgbClr val="000000"/>
              </a:solidFill>
              <a:latin typeface="Calibri"/>
              <a:ea typeface="ヒラギノ角ゴ ProN W3"/>
              <a:cs typeface="ヒラギノ角ゴ ProN W3"/>
            </a:endParaRPr>
          </a:p>
        </p:txBody>
      </p:sp>
    </p:spTree>
    <p:extLst>
      <p:ext uri="{BB962C8B-B14F-4D97-AF65-F5344CB8AC3E}">
        <p14:creationId xmlns:p14="http://schemas.microsoft.com/office/powerpoint/2010/main" val="3640480558"/>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98036" y="0"/>
            <a:ext cx="7128277" cy="1441450"/>
          </a:xfrm>
          <a:ln/>
        </p:spPr>
        <p:txBody>
          <a:bodyPr/>
          <a:lstStyle/>
          <a:p>
            <a:r>
              <a:rPr lang="en-US" sz="3000" dirty="0" smtClean="0"/>
              <a:t>Science Support – towards (initial) operation</a:t>
            </a:r>
            <a:endParaRPr lang="en-US" sz="3000" dirty="0"/>
          </a:p>
        </p:txBody>
      </p:sp>
      <p:sp>
        <p:nvSpPr>
          <p:cNvPr id="10" name="Rectangle 9"/>
          <p:cNvSpPr/>
          <p:nvPr/>
        </p:nvSpPr>
        <p:spPr>
          <a:xfrm>
            <a:off x="101835" y="1441450"/>
            <a:ext cx="8945965" cy="4985980"/>
          </a:xfrm>
          <a:prstGeom prst="rect">
            <a:avLst/>
          </a:prstGeom>
        </p:spPr>
        <p:txBody>
          <a:bodyPr wrap="square">
            <a:spAutoFit/>
          </a:bodyPr>
          <a:lstStyle/>
          <a:p>
            <a:r>
              <a:rPr lang="en-US" dirty="0">
                <a:solidFill>
                  <a:srgbClr val="000000"/>
                </a:solidFill>
                <a:latin typeface="Calibri"/>
                <a:ea typeface="ヒラギノ角ゴ ProN W3"/>
                <a:cs typeface="ヒラギノ角ゴ ProN W3"/>
              </a:rPr>
              <a:t>With </a:t>
            </a:r>
            <a:r>
              <a:rPr lang="en-US" dirty="0" smtClean="0">
                <a:solidFill>
                  <a:srgbClr val="000000"/>
                </a:solidFill>
                <a:latin typeface="Calibri"/>
                <a:ea typeface="ヒラギノ角ゴ ProN W3"/>
                <a:cs typeface="ヒラギノ角ゴ ProN W3"/>
              </a:rPr>
              <a:t>instruments </a:t>
            </a:r>
            <a:r>
              <a:rPr lang="en-US" dirty="0">
                <a:solidFill>
                  <a:srgbClr val="000000"/>
                </a:solidFill>
                <a:latin typeface="Calibri"/>
                <a:ea typeface="ヒラギノ角ゴ ProN W3"/>
                <a:cs typeface="ヒラギノ角ゴ ProN W3"/>
              </a:rPr>
              <a:t>moving into Hot </a:t>
            </a:r>
            <a:r>
              <a:rPr lang="en-US" dirty="0" smtClean="0">
                <a:solidFill>
                  <a:srgbClr val="000000"/>
                </a:solidFill>
                <a:latin typeface="Calibri"/>
                <a:ea typeface="ヒラギノ角ゴ ProN W3"/>
                <a:cs typeface="ヒラギノ角ゴ ProN W3"/>
              </a:rPr>
              <a:t>Commissioning from 2021, Scientific </a:t>
            </a:r>
            <a:r>
              <a:rPr lang="en-US" dirty="0">
                <a:solidFill>
                  <a:srgbClr val="000000"/>
                </a:solidFill>
                <a:latin typeface="Calibri"/>
                <a:ea typeface="ヒラギノ角ゴ ProN W3"/>
                <a:cs typeface="ヒラギノ角ゴ ProN W3"/>
              </a:rPr>
              <a:t>Activities Division </a:t>
            </a:r>
            <a:r>
              <a:rPr lang="en-US" dirty="0" smtClean="0">
                <a:solidFill>
                  <a:srgbClr val="000000"/>
                </a:solidFill>
                <a:latin typeface="Calibri"/>
                <a:ea typeface="ヒラギノ角ゴ ProN W3"/>
                <a:cs typeface="ヒラギノ角ゴ ProN W3"/>
              </a:rPr>
              <a:t>will:  </a:t>
            </a:r>
          </a:p>
          <a:p>
            <a:pPr marL="285750" indent="-285750">
              <a:buFont typeface="Arial"/>
              <a:buChar char="•"/>
            </a:pPr>
            <a:endParaRPr lang="en-US" dirty="0" smtClean="0">
              <a:solidFill>
                <a:srgbClr val="000000"/>
              </a:solidFill>
              <a:latin typeface="Calibri"/>
              <a:ea typeface="ヒラギノ角ゴ ProN W3"/>
              <a:cs typeface="ヒラギノ角ゴ ProN W3"/>
            </a:endParaRPr>
          </a:p>
          <a:p>
            <a:pPr marL="285750" indent="-285750">
              <a:buFont typeface="Arial"/>
              <a:buChar char="•"/>
            </a:pPr>
            <a:r>
              <a:rPr lang="en-US" sz="2400" b="1" dirty="0" smtClean="0">
                <a:solidFill>
                  <a:srgbClr val="000000"/>
                </a:solidFill>
                <a:latin typeface="Calibri"/>
                <a:ea typeface="ヒラギノ角ゴ ProN W3"/>
                <a:cs typeface="ヒラギノ角ゴ ProN W3"/>
              </a:rPr>
              <a:t>be </a:t>
            </a:r>
            <a:r>
              <a:rPr lang="en-US" sz="2400" b="1" dirty="0">
                <a:solidFill>
                  <a:srgbClr val="000000"/>
                </a:solidFill>
                <a:latin typeface="Calibri"/>
                <a:ea typeface="ヒラギノ角ゴ ProN W3"/>
                <a:cs typeface="ヒラギノ角ゴ ProN W3"/>
              </a:rPr>
              <a:t>managing the (early) user </a:t>
            </a:r>
            <a:r>
              <a:rPr lang="en-US" sz="2400" b="1" dirty="0" smtClean="0">
                <a:solidFill>
                  <a:srgbClr val="000000"/>
                </a:solidFill>
                <a:latin typeface="Calibri"/>
                <a:ea typeface="ヒラギノ角ゴ ProN W3"/>
                <a:cs typeface="ヒラギノ角ゴ ProN W3"/>
              </a:rPr>
              <a:t>program</a:t>
            </a:r>
            <a:endParaRPr lang="en-US" sz="2400" dirty="0" smtClean="0">
              <a:solidFill>
                <a:srgbClr val="000000"/>
              </a:solidFill>
              <a:latin typeface="Calibri"/>
              <a:ea typeface="ヒラギノ角ゴ ProN W3"/>
              <a:cs typeface="ヒラギノ角ゴ ProN W3"/>
            </a:endParaRPr>
          </a:p>
          <a:p>
            <a:pPr marL="285750" indent="-285750">
              <a:buFont typeface="Arial"/>
              <a:buChar char="•"/>
            </a:pPr>
            <a:endParaRPr lang="en-US" sz="2400" dirty="0" smtClean="0">
              <a:solidFill>
                <a:srgbClr val="000000"/>
              </a:solidFill>
              <a:latin typeface="Calibri"/>
              <a:ea typeface="ヒラギノ角ゴ ProN W3"/>
              <a:cs typeface="ヒラギノ角ゴ ProN W3"/>
            </a:endParaRPr>
          </a:p>
          <a:p>
            <a:pPr marL="285750" indent="-285750">
              <a:buFont typeface="Arial"/>
              <a:buChar char="•"/>
            </a:pPr>
            <a:r>
              <a:rPr lang="en-US" sz="2400" b="1" dirty="0" smtClean="0">
                <a:solidFill>
                  <a:srgbClr val="000000"/>
                </a:solidFill>
                <a:latin typeface="Calibri"/>
                <a:ea typeface="ヒラギノ角ゴ ProN W3"/>
                <a:cs typeface="ヒラギノ角ゴ ProN W3"/>
              </a:rPr>
              <a:t>operate </a:t>
            </a:r>
            <a:r>
              <a:rPr lang="en-US" sz="2400" b="1" dirty="0">
                <a:solidFill>
                  <a:srgbClr val="000000"/>
                </a:solidFill>
                <a:latin typeface="Calibri"/>
                <a:ea typeface="ヒラギノ角ゴ ProN W3"/>
                <a:cs typeface="ヒラギノ角ゴ ProN W3"/>
              </a:rPr>
              <a:t>chemistry and life science </a:t>
            </a:r>
            <a:r>
              <a:rPr lang="en-US" sz="2400" b="1" dirty="0" smtClean="0">
                <a:solidFill>
                  <a:srgbClr val="000000"/>
                </a:solidFill>
                <a:latin typeface="Calibri"/>
                <a:ea typeface="ヒラギノ角ゴ ProN W3"/>
                <a:cs typeface="ヒラギノ角ゴ ProN W3"/>
              </a:rPr>
              <a:t>labs</a:t>
            </a:r>
          </a:p>
          <a:p>
            <a:pPr marL="285750" indent="-285750">
              <a:buFont typeface="Arial"/>
              <a:buChar char="•"/>
            </a:pPr>
            <a:endParaRPr lang="en-US" sz="2400" dirty="0">
              <a:solidFill>
                <a:srgbClr val="000000"/>
              </a:solidFill>
              <a:latin typeface="Calibri"/>
              <a:ea typeface="ヒラギノ角ゴ ProN W3"/>
              <a:cs typeface="ヒラギノ角ゴ ProN W3"/>
            </a:endParaRPr>
          </a:p>
          <a:p>
            <a:pPr marL="285750" indent="-285750">
              <a:buFont typeface="Arial"/>
              <a:buChar char="•"/>
            </a:pPr>
            <a:r>
              <a:rPr lang="en-US" sz="2400" b="1" dirty="0" smtClean="0">
                <a:solidFill>
                  <a:srgbClr val="000000"/>
                </a:solidFill>
                <a:latin typeface="Calibri"/>
                <a:ea typeface="ヒラギノ角ゴ ProN W3"/>
                <a:cs typeface="ヒラギノ角ゴ ProN W3"/>
              </a:rPr>
              <a:t>provide </a:t>
            </a:r>
            <a:r>
              <a:rPr lang="en-US" sz="2400" b="1" dirty="0" err="1">
                <a:solidFill>
                  <a:srgbClr val="000000"/>
                </a:solidFill>
                <a:latin typeface="Calibri"/>
                <a:ea typeface="ヒラギノ角ゴ ProN W3"/>
                <a:cs typeface="ヒラギノ角ゴ ProN W3"/>
              </a:rPr>
              <a:t>deuteration</a:t>
            </a:r>
            <a:r>
              <a:rPr lang="en-US" sz="2400" b="1" dirty="0">
                <a:solidFill>
                  <a:srgbClr val="000000"/>
                </a:solidFill>
                <a:latin typeface="Calibri"/>
                <a:ea typeface="ヒラギノ角ゴ ProN W3"/>
                <a:cs typeface="ヒラギノ角ゴ ProN W3"/>
              </a:rPr>
              <a:t> expertise and </a:t>
            </a:r>
            <a:r>
              <a:rPr lang="en-US" sz="2400" b="1" dirty="0" smtClean="0">
                <a:solidFill>
                  <a:srgbClr val="000000"/>
                </a:solidFill>
                <a:latin typeface="Calibri"/>
                <a:ea typeface="ヒラギノ角ゴ ProN W3"/>
                <a:cs typeface="ヒラギノ角ゴ ProN W3"/>
              </a:rPr>
              <a:t>support</a:t>
            </a:r>
            <a:endParaRPr lang="en-US" sz="2400" dirty="0" smtClean="0">
              <a:solidFill>
                <a:srgbClr val="000000"/>
              </a:solidFill>
              <a:latin typeface="Calibri"/>
              <a:ea typeface="ヒラギノ角ゴ ProN W3"/>
              <a:cs typeface="ヒラギノ角ゴ ProN W3"/>
            </a:endParaRPr>
          </a:p>
          <a:p>
            <a:pPr marL="285750" indent="-285750">
              <a:buFont typeface="Arial"/>
              <a:buChar char="•"/>
            </a:pPr>
            <a:endParaRPr lang="en-US" sz="2400" dirty="0" smtClean="0">
              <a:solidFill>
                <a:srgbClr val="000000"/>
              </a:solidFill>
              <a:latin typeface="Calibri"/>
              <a:ea typeface="ヒラギノ角ゴ ProN W3"/>
              <a:cs typeface="ヒラギノ角ゴ ProN W3"/>
            </a:endParaRPr>
          </a:p>
          <a:p>
            <a:pPr marL="285750" indent="-285750">
              <a:buFont typeface="Arial"/>
              <a:buChar char="•"/>
            </a:pPr>
            <a:r>
              <a:rPr lang="en-US" sz="2400" b="1" dirty="0" smtClean="0">
                <a:solidFill>
                  <a:srgbClr val="000000"/>
                </a:solidFill>
                <a:latin typeface="Calibri"/>
                <a:ea typeface="ヒラギノ角ゴ ProN W3"/>
                <a:cs typeface="ヒラギノ角ゴ ProN W3"/>
              </a:rPr>
              <a:t>install </a:t>
            </a:r>
            <a:r>
              <a:rPr lang="en-US" sz="2400" b="1" dirty="0">
                <a:solidFill>
                  <a:srgbClr val="000000"/>
                </a:solidFill>
                <a:latin typeface="Calibri"/>
                <a:ea typeface="ヒラギノ角ゴ ProN W3"/>
                <a:cs typeface="ヒラギノ角ゴ ProN W3"/>
              </a:rPr>
              <a:t>and jointly operate with instrument team </a:t>
            </a:r>
            <a:r>
              <a:rPr lang="en-US" sz="2400" b="1" dirty="0" smtClean="0">
                <a:solidFill>
                  <a:srgbClr val="000000"/>
                </a:solidFill>
                <a:latin typeface="Calibri"/>
                <a:ea typeface="ヒラギノ角ゴ ProN W3"/>
                <a:cs typeface="ヒラギノ角ゴ ProN W3"/>
              </a:rPr>
              <a:t>sample </a:t>
            </a:r>
            <a:r>
              <a:rPr lang="en-US" sz="2400" b="1" dirty="0">
                <a:solidFill>
                  <a:srgbClr val="000000"/>
                </a:solidFill>
                <a:latin typeface="Calibri"/>
                <a:ea typeface="ヒラギノ角ゴ ProN W3"/>
                <a:cs typeface="ヒラギノ角ゴ ProN W3"/>
              </a:rPr>
              <a:t>environment </a:t>
            </a:r>
            <a:r>
              <a:rPr lang="en-US" sz="2400" b="1" dirty="0" smtClean="0">
                <a:solidFill>
                  <a:srgbClr val="000000"/>
                </a:solidFill>
                <a:latin typeface="Calibri"/>
                <a:ea typeface="ヒラギノ角ゴ ProN W3"/>
                <a:cs typeface="ヒラギノ角ゴ ProN W3"/>
              </a:rPr>
              <a:t>equipment</a:t>
            </a:r>
          </a:p>
          <a:p>
            <a:pPr marL="285750" indent="-285750">
              <a:buFont typeface="Arial"/>
              <a:buChar char="•"/>
            </a:pPr>
            <a:endParaRPr lang="en-US" sz="2400" dirty="0" smtClean="0">
              <a:solidFill>
                <a:srgbClr val="000000"/>
              </a:solidFill>
              <a:latin typeface="Calibri"/>
              <a:ea typeface="ヒラギノ角ゴ ProN W3"/>
              <a:cs typeface="ヒラギノ角ゴ ProN W3"/>
            </a:endParaRPr>
          </a:p>
          <a:p>
            <a:pPr marL="285750" indent="-285750">
              <a:buFont typeface="Arial"/>
              <a:buChar char="•"/>
            </a:pPr>
            <a:r>
              <a:rPr lang="en-US" sz="2400" b="1" dirty="0" smtClean="0">
                <a:solidFill>
                  <a:srgbClr val="000000"/>
                </a:solidFill>
                <a:latin typeface="Calibri"/>
                <a:ea typeface="ヒラギノ角ゴ ProN W3"/>
                <a:cs typeface="ヒラギノ角ゴ ProN W3"/>
              </a:rPr>
              <a:t>Maintain then </a:t>
            </a:r>
            <a:r>
              <a:rPr lang="en-US" sz="2400" b="1" dirty="0">
                <a:solidFill>
                  <a:srgbClr val="000000"/>
                </a:solidFill>
                <a:latin typeface="Calibri"/>
                <a:ea typeface="ヒラギノ角ゴ ProN W3"/>
                <a:cs typeface="ヒラギノ角ゴ ProN W3"/>
              </a:rPr>
              <a:t>existing and </a:t>
            </a:r>
            <a:r>
              <a:rPr lang="en-US" sz="2400" b="1" dirty="0" smtClean="0">
                <a:solidFill>
                  <a:srgbClr val="000000"/>
                </a:solidFill>
                <a:latin typeface="Calibri"/>
                <a:ea typeface="ヒラギノ角ゴ ProN W3"/>
                <a:cs typeface="ヒラギノ角ゴ ProN W3"/>
              </a:rPr>
              <a:t>extend sample </a:t>
            </a:r>
            <a:r>
              <a:rPr lang="en-US" sz="2400" b="1" dirty="0">
                <a:solidFill>
                  <a:srgbClr val="000000"/>
                </a:solidFill>
                <a:latin typeface="Calibri"/>
                <a:ea typeface="ヒラギノ角ゴ ProN W3"/>
                <a:cs typeface="ヒラギノ角ゴ ProN W3"/>
              </a:rPr>
              <a:t>environment suite and </a:t>
            </a:r>
            <a:r>
              <a:rPr lang="en-US" sz="2400" b="1" dirty="0" smtClean="0">
                <a:solidFill>
                  <a:srgbClr val="000000"/>
                </a:solidFill>
                <a:latin typeface="Calibri"/>
                <a:ea typeface="ヒラギノ角ゴ ProN W3"/>
                <a:cs typeface="ヒラギノ角ゴ ProN W3"/>
              </a:rPr>
              <a:t>support </a:t>
            </a:r>
            <a:r>
              <a:rPr lang="en-US" sz="2400" b="1" dirty="0">
                <a:solidFill>
                  <a:srgbClr val="000000"/>
                </a:solidFill>
                <a:latin typeface="Calibri"/>
                <a:ea typeface="ヒラギノ角ゴ ProN W3"/>
                <a:cs typeface="ヒラギノ角ゴ ProN W3"/>
              </a:rPr>
              <a:t>laboratories</a:t>
            </a:r>
            <a:r>
              <a:rPr lang="en-US" sz="2400" dirty="0">
                <a:solidFill>
                  <a:srgbClr val="000000"/>
                </a:solidFill>
                <a:latin typeface="Calibri"/>
                <a:ea typeface="ヒラギノ角ゴ ProN W3"/>
                <a:cs typeface="ヒラギノ角ゴ ProN W3"/>
              </a:rPr>
              <a:t> to cater for instruments #9-#</a:t>
            </a:r>
            <a:r>
              <a:rPr lang="en-US" sz="2400" dirty="0" smtClean="0">
                <a:solidFill>
                  <a:srgbClr val="000000"/>
                </a:solidFill>
                <a:latin typeface="Calibri"/>
                <a:ea typeface="ヒラギノ角ゴ ProN W3"/>
                <a:cs typeface="ヒラギノ角ゴ ProN W3"/>
              </a:rPr>
              <a:t>15.</a:t>
            </a:r>
          </a:p>
          <a:p>
            <a:r>
              <a:rPr lang="en-US" i="1" dirty="0">
                <a:solidFill>
                  <a:srgbClr val="000000"/>
                </a:solidFill>
                <a:latin typeface="Calibri"/>
                <a:ea typeface="ヒラギノ角ゴ ProN W3"/>
                <a:cs typeface="ヒラギノ角ゴ ProN W3"/>
              </a:rPr>
              <a:t> </a:t>
            </a:r>
            <a:endParaRPr lang="en-US" dirty="0">
              <a:solidFill>
                <a:srgbClr val="000000"/>
              </a:solidFill>
              <a:latin typeface="Calibri"/>
              <a:ea typeface="ヒラギノ角ゴ ProN W3"/>
              <a:cs typeface="ヒラギノ角ゴ ProN W3"/>
            </a:endParaRPr>
          </a:p>
        </p:txBody>
      </p:sp>
    </p:spTree>
    <p:extLst>
      <p:ext uri="{BB962C8B-B14F-4D97-AF65-F5344CB8AC3E}">
        <p14:creationId xmlns:p14="http://schemas.microsoft.com/office/powerpoint/2010/main" val="2864936779"/>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98036" y="0"/>
            <a:ext cx="7128277" cy="1441450"/>
          </a:xfrm>
          <a:ln/>
        </p:spPr>
        <p:txBody>
          <a:bodyPr/>
          <a:lstStyle/>
          <a:p>
            <a:r>
              <a:rPr lang="en-US" sz="3000" dirty="0" smtClean="0"/>
              <a:t>Science Support – towards (initial) operation</a:t>
            </a:r>
            <a:endParaRPr lang="en-US" sz="3000" dirty="0"/>
          </a:p>
        </p:txBody>
      </p:sp>
      <p:graphicFrame>
        <p:nvGraphicFramePr>
          <p:cNvPr id="16" name="Chart 15"/>
          <p:cNvGraphicFramePr>
            <a:graphicFrameLocks/>
          </p:cNvGraphicFramePr>
          <p:nvPr>
            <p:extLst>
              <p:ext uri="{D42A27DB-BD31-4B8C-83A1-F6EECF244321}">
                <p14:modId xmlns:p14="http://schemas.microsoft.com/office/powerpoint/2010/main" val="4086636693"/>
              </p:ext>
            </p:extLst>
          </p:nvPr>
        </p:nvGraphicFramePr>
        <p:xfrm>
          <a:off x="4897096" y="1943620"/>
          <a:ext cx="4259604" cy="448545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5503488" y="1585777"/>
            <a:ext cx="2894693" cy="369332"/>
          </a:xfrm>
          <a:prstGeom prst="rect">
            <a:avLst/>
          </a:prstGeom>
          <a:noFill/>
        </p:spPr>
        <p:txBody>
          <a:bodyPr wrap="none" rtlCol="0">
            <a:spAutoFit/>
          </a:bodyPr>
          <a:lstStyle/>
          <a:p>
            <a:r>
              <a:rPr lang="en-US" b="1" dirty="0" smtClean="0">
                <a:solidFill>
                  <a:srgbClr val="000000"/>
                </a:solidFill>
                <a:latin typeface="Calibri"/>
                <a:ea typeface="ヒラギノ角ゴ ProN W3"/>
                <a:cs typeface="ヒラギノ角ゴ ProN W3"/>
              </a:rPr>
              <a:t>SE Platforms: Staff Ramp-Up</a:t>
            </a:r>
            <a:endParaRPr lang="en-US" b="1" dirty="0">
              <a:solidFill>
                <a:srgbClr val="000000"/>
              </a:solidFill>
              <a:latin typeface="Calibri"/>
              <a:ea typeface="ヒラギノ角ゴ ProN W3"/>
              <a:cs typeface="ヒラギノ角ゴ ProN W3"/>
            </a:endParaRPr>
          </a:p>
        </p:txBody>
      </p:sp>
      <p:graphicFrame>
        <p:nvGraphicFramePr>
          <p:cNvPr id="18" name="Chart 17"/>
          <p:cNvGraphicFramePr>
            <a:graphicFrameLocks/>
          </p:cNvGraphicFramePr>
          <p:nvPr>
            <p:extLst>
              <p:ext uri="{D42A27DB-BD31-4B8C-83A1-F6EECF244321}">
                <p14:modId xmlns:p14="http://schemas.microsoft.com/office/powerpoint/2010/main" val="2455175397"/>
              </p:ext>
            </p:extLst>
          </p:nvPr>
        </p:nvGraphicFramePr>
        <p:xfrm>
          <a:off x="-133034" y="1433513"/>
          <a:ext cx="6156929" cy="5139891"/>
        </p:xfrm>
        <a:graphic>
          <a:graphicData uri="http://schemas.openxmlformats.org/drawingml/2006/chart">
            <c:chart xmlns:c="http://schemas.openxmlformats.org/drawingml/2006/chart" xmlns:r="http://schemas.openxmlformats.org/officeDocument/2006/relationships" r:id="rId5"/>
          </a:graphicData>
        </a:graphic>
      </p:graphicFrame>
      <p:sp>
        <p:nvSpPr>
          <p:cNvPr id="7" name="Up Arrow 6"/>
          <p:cNvSpPr/>
          <p:nvPr/>
        </p:nvSpPr>
        <p:spPr bwMode="auto">
          <a:xfrm>
            <a:off x="3444030" y="6159665"/>
            <a:ext cx="153923" cy="319177"/>
          </a:xfrm>
          <a:prstGeom prst="upArrow">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21" name="Up Arrow 20"/>
          <p:cNvSpPr/>
          <p:nvPr/>
        </p:nvSpPr>
        <p:spPr bwMode="auto">
          <a:xfrm>
            <a:off x="2980737" y="6159665"/>
            <a:ext cx="153923" cy="319177"/>
          </a:xfrm>
          <a:prstGeom prst="upArrow">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22" name="Up Arrow 21"/>
          <p:cNvSpPr/>
          <p:nvPr/>
        </p:nvSpPr>
        <p:spPr bwMode="auto">
          <a:xfrm>
            <a:off x="6885015" y="6159665"/>
            <a:ext cx="153923" cy="319177"/>
          </a:xfrm>
          <a:prstGeom prst="upArrow">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23" name="Up Arrow 22"/>
          <p:cNvSpPr/>
          <p:nvPr/>
        </p:nvSpPr>
        <p:spPr bwMode="auto">
          <a:xfrm>
            <a:off x="7479945" y="6172599"/>
            <a:ext cx="153923" cy="319177"/>
          </a:xfrm>
          <a:prstGeom prst="upArrow">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9" name="TextBox 8"/>
          <p:cNvSpPr txBox="1"/>
          <p:nvPr/>
        </p:nvSpPr>
        <p:spPr>
          <a:xfrm>
            <a:off x="2776834" y="6388181"/>
            <a:ext cx="1173819" cy="369332"/>
          </a:xfrm>
          <a:prstGeom prst="rect">
            <a:avLst/>
          </a:prstGeom>
          <a:noFill/>
        </p:spPr>
        <p:txBody>
          <a:bodyPr wrap="none" rtlCol="0">
            <a:spAutoFit/>
          </a:bodyPr>
          <a:lstStyle/>
          <a:p>
            <a:r>
              <a:rPr lang="en-US" dirty="0" err="1" smtClean="0">
                <a:solidFill>
                  <a:srgbClr val="000000"/>
                </a:solidFill>
                <a:latin typeface="Calibri"/>
                <a:ea typeface="ヒラギノ角ゴ ProN W3"/>
                <a:cs typeface="ヒラギノ角ゴ ProN W3"/>
              </a:rPr>
              <a:t>h.c</a:t>
            </a:r>
            <a:r>
              <a:rPr lang="en-US" dirty="0" smtClean="0">
                <a:solidFill>
                  <a:srgbClr val="000000"/>
                </a:solidFill>
                <a:latin typeface="Calibri"/>
                <a:ea typeface="ヒラギノ角ゴ ProN W3"/>
                <a:cs typeface="ヒラギノ角ゴ ProN W3"/>
              </a:rPr>
              <a:t>.   users</a:t>
            </a:r>
            <a:endParaRPr lang="en-US" dirty="0">
              <a:solidFill>
                <a:srgbClr val="000000"/>
              </a:solidFill>
              <a:latin typeface="Calibri"/>
              <a:ea typeface="ヒラギノ角ゴ ProN W3"/>
              <a:cs typeface="ヒラギノ角ゴ ProN W3"/>
            </a:endParaRPr>
          </a:p>
        </p:txBody>
      </p:sp>
      <p:sp>
        <p:nvSpPr>
          <p:cNvPr id="24" name="TextBox 23"/>
          <p:cNvSpPr txBox="1"/>
          <p:nvPr/>
        </p:nvSpPr>
        <p:spPr>
          <a:xfrm>
            <a:off x="6739403" y="6400208"/>
            <a:ext cx="1173819" cy="369332"/>
          </a:xfrm>
          <a:prstGeom prst="rect">
            <a:avLst/>
          </a:prstGeom>
          <a:noFill/>
        </p:spPr>
        <p:txBody>
          <a:bodyPr wrap="none" rtlCol="0">
            <a:spAutoFit/>
          </a:bodyPr>
          <a:lstStyle/>
          <a:p>
            <a:r>
              <a:rPr lang="en-US" dirty="0" err="1" smtClean="0">
                <a:solidFill>
                  <a:srgbClr val="000000"/>
                </a:solidFill>
                <a:latin typeface="Calibri"/>
                <a:ea typeface="ヒラギノ角ゴ ProN W3"/>
                <a:cs typeface="ヒラギノ角ゴ ProN W3"/>
              </a:rPr>
              <a:t>h.c</a:t>
            </a:r>
            <a:r>
              <a:rPr lang="en-US" dirty="0" smtClean="0">
                <a:solidFill>
                  <a:srgbClr val="000000"/>
                </a:solidFill>
                <a:latin typeface="Calibri"/>
                <a:ea typeface="ヒラギノ角ゴ ProN W3"/>
                <a:cs typeface="ヒラギノ角ゴ ProN W3"/>
              </a:rPr>
              <a:t>.   users</a:t>
            </a:r>
            <a:endParaRPr lang="en-US" dirty="0">
              <a:solidFill>
                <a:srgbClr val="000000"/>
              </a:solidFill>
              <a:latin typeface="Calibri"/>
              <a:ea typeface="ヒラギノ角ゴ ProN W3"/>
              <a:cs typeface="ヒラギノ角ゴ ProN W3"/>
            </a:endParaRPr>
          </a:p>
        </p:txBody>
      </p:sp>
    </p:spTree>
    <p:extLst>
      <p:ext uri="{BB962C8B-B14F-4D97-AF65-F5344CB8AC3E}">
        <p14:creationId xmlns:p14="http://schemas.microsoft.com/office/powerpoint/2010/main" val="401730650"/>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98036" y="0"/>
            <a:ext cx="7128277" cy="1441450"/>
          </a:xfrm>
          <a:ln/>
        </p:spPr>
        <p:txBody>
          <a:bodyPr/>
          <a:lstStyle/>
          <a:p>
            <a:r>
              <a:rPr lang="en-US" sz="3000" dirty="0" smtClean="0"/>
              <a:t>Science Support – in steady state operation</a:t>
            </a:r>
            <a:br>
              <a:rPr lang="en-US" sz="3000" dirty="0" smtClean="0"/>
            </a:br>
            <a:endParaRPr lang="en-US" sz="3000" dirty="0"/>
          </a:p>
        </p:txBody>
      </p:sp>
      <p:grpSp>
        <p:nvGrpSpPr>
          <p:cNvPr id="5" name="Group 4"/>
          <p:cNvGrpSpPr/>
          <p:nvPr/>
        </p:nvGrpSpPr>
        <p:grpSpPr>
          <a:xfrm>
            <a:off x="185264" y="1344984"/>
            <a:ext cx="2231711" cy="5431500"/>
            <a:chOff x="42727" y="1334122"/>
            <a:chExt cx="2231711" cy="5431500"/>
          </a:xfrm>
        </p:grpSpPr>
        <p:sp>
          <p:nvSpPr>
            <p:cNvPr id="2" name="Rectangle 1"/>
            <p:cNvSpPr/>
            <p:nvPr/>
          </p:nvSpPr>
          <p:spPr bwMode="auto">
            <a:xfrm>
              <a:off x="55499" y="1441450"/>
              <a:ext cx="2218939" cy="5324172"/>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graphicFrame>
          <p:nvGraphicFramePr>
            <p:cNvPr id="26" name="Diagram 25"/>
            <p:cNvGraphicFramePr/>
            <p:nvPr>
              <p:extLst>
                <p:ext uri="{D42A27DB-BD31-4B8C-83A1-F6EECF244321}">
                  <p14:modId xmlns:p14="http://schemas.microsoft.com/office/powerpoint/2010/main" val="1665593037"/>
                </p:ext>
              </p:extLst>
            </p:nvPr>
          </p:nvGraphicFramePr>
          <p:xfrm>
            <a:off x="42727" y="1334122"/>
            <a:ext cx="2099556" cy="54244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graphicFrame>
        <p:nvGraphicFramePr>
          <p:cNvPr id="20" name="Table 19"/>
          <p:cNvGraphicFramePr>
            <a:graphicFrameLocks noGrp="1"/>
          </p:cNvGraphicFramePr>
          <p:nvPr>
            <p:extLst>
              <p:ext uri="{D42A27DB-BD31-4B8C-83A1-F6EECF244321}">
                <p14:modId xmlns:p14="http://schemas.microsoft.com/office/powerpoint/2010/main" val="2286425667"/>
              </p:ext>
            </p:extLst>
          </p:nvPr>
        </p:nvGraphicFramePr>
        <p:xfrm>
          <a:off x="2372701" y="933305"/>
          <a:ext cx="2365689" cy="5913578"/>
        </p:xfrm>
        <a:graphic>
          <a:graphicData uri="http://schemas.openxmlformats.org/drawingml/2006/table">
            <a:tbl>
              <a:tblPr firstRow="1" bandRow="1">
                <a:tableStyleId>{5C22544A-7EE6-4342-B048-85BDC9FD1C3A}</a:tableStyleId>
              </a:tblPr>
              <a:tblGrid>
                <a:gridCol w="521805"/>
                <a:gridCol w="1843884"/>
              </a:tblGrid>
              <a:tr h="378688">
                <a:tc>
                  <a:txBody>
                    <a:bodyPr/>
                    <a:lstStyle/>
                    <a:p>
                      <a:r>
                        <a:rPr lang="en-US" sz="1200" dirty="0" smtClean="0"/>
                        <a:t>Staff</a:t>
                      </a:r>
                      <a:r>
                        <a:rPr lang="en-US" sz="1400" dirty="0" smtClean="0"/>
                        <a:t> </a:t>
                      </a:r>
                      <a:r>
                        <a:rPr lang="en-US" sz="1400" baseline="0" dirty="0" smtClean="0"/>
                        <a:t>FTE</a:t>
                      </a:r>
                      <a:endParaRPr lang="en-US" sz="1400" dirty="0"/>
                    </a:p>
                  </a:txBody>
                  <a:tcPr/>
                </a:tc>
                <a:tc>
                  <a:txBody>
                    <a:bodyPr/>
                    <a:lstStyle/>
                    <a:p>
                      <a:r>
                        <a:rPr lang="en-US" sz="1400" dirty="0" smtClean="0"/>
                        <a:t>Annual budget </a:t>
                      </a:r>
                    </a:p>
                    <a:p>
                      <a:r>
                        <a:rPr lang="en-US" sz="1400" dirty="0" smtClean="0"/>
                        <a:t>k€ / year</a:t>
                      </a:r>
                      <a:endParaRPr lang="en-US" sz="1400" dirty="0"/>
                    </a:p>
                  </a:txBody>
                  <a:tcPr/>
                </a:tc>
              </a:tr>
              <a:tr h="37868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2.0 </a:t>
                      </a:r>
                      <a:r>
                        <a:rPr kumimoji="0" lang="en-US" sz="1200" b="0" i="0" u="none" strike="noStrike" kern="1200" cap="none" spc="0" normalizeH="0" baseline="0" noProof="0" dirty="0" smtClean="0">
                          <a:ln>
                            <a:noFill/>
                          </a:ln>
                          <a:solidFill>
                            <a:srgbClr val="000000"/>
                          </a:solidFill>
                          <a:effectLst/>
                          <a:uLnTx/>
                          <a:uFillTx/>
                          <a:latin typeface="+mn-lt"/>
                          <a:ea typeface="+mn-ea"/>
                          <a:cs typeface="+mn-cs"/>
                        </a:rPr>
                        <a:t> .</a:t>
                      </a:r>
                      <a:endParaRPr lang="en-US" dirty="0" smtClean="0">
                        <a:solidFill>
                          <a:srgbClr val="000000"/>
                        </a:solidFill>
                      </a:endParaRPr>
                    </a:p>
                  </a:txBody>
                  <a:tcPr anchor="ctr"/>
                </a:tc>
                <a:tc>
                  <a:txBody>
                    <a:bodyPr/>
                    <a:lstStyle/>
                    <a:p>
                      <a:r>
                        <a:rPr lang="en-US" dirty="0" smtClean="0">
                          <a:solidFill>
                            <a:srgbClr val="000000"/>
                          </a:solidFill>
                        </a:rPr>
                        <a:t>1512 </a:t>
                      </a:r>
                      <a:r>
                        <a:rPr lang="en-US" sz="1200" baseline="0" dirty="0" smtClean="0">
                          <a:solidFill>
                            <a:srgbClr val="000000"/>
                          </a:solidFill>
                        </a:rPr>
                        <a:t>incl. major capital projects, </a:t>
                      </a:r>
                      <a:r>
                        <a:rPr lang="en-US" sz="1200" b="1" baseline="0" dirty="0" smtClean="0">
                          <a:solidFill>
                            <a:srgbClr val="000000"/>
                          </a:solidFill>
                        </a:rPr>
                        <a:t>on-call support</a:t>
                      </a:r>
                      <a:r>
                        <a:rPr lang="en-US" sz="1200" baseline="0" dirty="0" smtClean="0">
                          <a:solidFill>
                            <a:srgbClr val="000000"/>
                          </a:solidFill>
                        </a:rPr>
                        <a:t>              		</a:t>
                      </a:r>
                      <a:endParaRPr lang="en-US" sz="1200" dirty="0">
                        <a:solidFill>
                          <a:srgbClr val="000000"/>
                        </a:solidFill>
                      </a:endParaRPr>
                    </a:p>
                  </a:txBody>
                  <a:tcPr anchor="ctr"/>
                </a:tc>
              </a:tr>
              <a:tr h="692397">
                <a:tc>
                  <a:txBody>
                    <a:bodyPr/>
                    <a:lstStyle/>
                    <a:p>
                      <a:r>
                        <a:rPr lang="en-US" i="0" dirty="0" smtClean="0">
                          <a:solidFill>
                            <a:schemeClr val="bg1">
                              <a:lumMod val="50000"/>
                            </a:schemeClr>
                          </a:solidFill>
                        </a:rPr>
                        <a:t>7.0</a:t>
                      </a:r>
                      <a:endParaRPr lang="en-US" dirty="0">
                        <a:solidFill>
                          <a:schemeClr val="bg1">
                            <a:lumMod val="50000"/>
                          </a:schemeClr>
                        </a:solidFil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bg1">
                              <a:lumMod val="50000"/>
                            </a:schemeClr>
                          </a:solidFill>
                        </a:rPr>
                        <a:t>1225	</a:t>
                      </a:r>
                      <a:endParaRPr lang="en-US" sz="1200" dirty="0">
                        <a:solidFill>
                          <a:schemeClr val="bg1">
                            <a:lumMod val="50000"/>
                          </a:schemeClr>
                        </a:solidFill>
                      </a:endParaRPr>
                    </a:p>
                  </a:txBody>
                  <a:tcPr anchor="ctr"/>
                </a:tc>
              </a:tr>
              <a:tr h="692397">
                <a:tc>
                  <a:txBody>
                    <a:bodyPr/>
                    <a:lstStyle/>
                    <a:p>
                      <a:r>
                        <a:rPr lang="en-US" dirty="0" smtClean="0">
                          <a:solidFill>
                            <a:schemeClr val="bg1">
                              <a:lumMod val="50000"/>
                            </a:schemeClr>
                          </a:solidFill>
                        </a:rPr>
                        <a:t>6.0</a:t>
                      </a:r>
                      <a:endParaRPr lang="en-US" dirty="0">
                        <a:solidFill>
                          <a:schemeClr val="bg1">
                            <a:lumMod val="50000"/>
                          </a:schemeClr>
                        </a:solidFill>
                      </a:endParaRPr>
                    </a:p>
                  </a:txBody>
                  <a:tcPr anchor="ctr"/>
                </a:tc>
                <a:tc>
                  <a:txBody>
                    <a:bodyPr/>
                    <a:lstStyle/>
                    <a:p>
                      <a:r>
                        <a:rPr lang="en-US" dirty="0" smtClean="0">
                          <a:solidFill>
                            <a:schemeClr val="bg1">
                              <a:lumMod val="50000"/>
                            </a:schemeClr>
                          </a:solidFill>
                        </a:rPr>
                        <a:t>762</a:t>
                      </a:r>
                      <a:endParaRPr lang="en-US" dirty="0">
                        <a:solidFill>
                          <a:schemeClr val="bg1">
                            <a:lumMod val="50000"/>
                          </a:schemeClr>
                        </a:solidFill>
                      </a:endParaRPr>
                    </a:p>
                  </a:txBody>
                  <a:tcPr anchor="ctr"/>
                </a:tc>
              </a:tr>
              <a:tr h="692397">
                <a:tc>
                  <a:txBody>
                    <a:bodyPr/>
                    <a:lstStyle/>
                    <a:p>
                      <a:r>
                        <a:rPr lang="en-US" dirty="0" smtClean="0"/>
                        <a:t>6.5</a:t>
                      </a:r>
                      <a:endParaRPr lang="en-US" dirty="0"/>
                    </a:p>
                  </a:txBody>
                  <a:tcPr anchor="ctr"/>
                </a:tc>
                <a:tc>
                  <a:txBody>
                    <a:bodyPr/>
                    <a:lstStyle/>
                    <a:p>
                      <a:r>
                        <a:rPr lang="en-US" dirty="0" smtClean="0"/>
                        <a:t>1295</a:t>
                      </a:r>
                      <a:endParaRPr lang="en-US" dirty="0"/>
                    </a:p>
                  </a:txBody>
                  <a:tcPr anchor="ctr"/>
                </a:tc>
              </a:tr>
              <a:tr h="692397">
                <a:tc>
                  <a:txBody>
                    <a:bodyPr/>
                    <a:lstStyle/>
                    <a:p>
                      <a:r>
                        <a:rPr lang="en-US" i="0" dirty="0" smtClean="0">
                          <a:solidFill>
                            <a:schemeClr val="dk1"/>
                          </a:solidFill>
                        </a:rPr>
                        <a:t>5.0</a:t>
                      </a:r>
                      <a:endParaRPr lang="en-US" dirty="0"/>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895</a:t>
                      </a:r>
                      <a:r>
                        <a:rPr kumimoji="0" lang="en-US" sz="1400" b="0" i="0" u="none" strike="noStrike" kern="1200" cap="none" spc="0" normalizeH="0" baseline="0" noProof="0" dirty="0" smtClean="0">
                          <a:ln>
                            <a:noFill/>
                          </a:ln>
                          <a:solidFill>
                            <a:srgbClr val="000000"/>
                          </a:solidFill>
                          <a:effectLst/>
                          <a:uLnTx/>
                          <a:uFillTx/>
                          <a:latin typeface="+mn-lt"/>
                          <a:ea typeface="+mn-ea"/>
                          <a:cs typeface="+mn-cs"/>
                        </a:rPr>
                        <a:t>	</a:t>
                      </a:r>
                      <a:endParaRPr kumimoji="0" lang="en-US" sz="1200" b="0" i="0" u="none" strike="noStrike" kern="1200" cap="none" spc="0" normalizeH="0" baseline="0" noProof="0" dirty="0" smtClean="0">
                        <a:ln>
                          <a:noFill/>
                        </a:ln>
                        <a:solidFill>
                          <a:srgbClr val="000000"/>
                        </a:solidFill>
                        <a:effectLst/>
                        <a:uLnTx/>
                        <a:uFillTx/>
                        <a:latin typeface="+mn-lt"/>
                        <a:ea typeface="+mn-ea"/>
                        <a:cs typeface="+mn-cs"/>
                      </a:endParaRPr>
                    </a:p>
                  </a:txBody>
                  <a:tcPr anchor="ctr"/>
                </a:tc>
              </a:tr>
              <a:tr h="692397">
                <a:tc>
                  <a:txBody>
                    <a:bodyPr/>
                    <a:lstStyle/>
                    <a:p>
                      <a:r>
                        <a:rPr lang="en-US" i="0" dirty="0" smtClean="0">
                          <a:solidFill>
                            <a:schemeClr val="dk1"/>
                          </a:solidFill>
                        </a:rPr>
                        <a:t>5.0</a:t>
                      </a:r>
                      <a:endParaRPr lang="en-US" dirty="0"/>
                    </a:p>
                  </a:txBody>
                  <a:tcPr anchor="ctr"/>
                </a:tc>
                <a:tc>
                  <a:txBody>
                    <a:bodyPr/>
                    <a:lstStyle/>
                    <a:p>
                      <a:r>
                        <a:rPr lang="en-US" dirty="0" smtClean="0"/>
                        <a:t>875		</a:t>
                      </a:r>
                      <a:endParaRPr lang="en-US" sz="1200" dirty="0"/>
                    </a:p>
                  </a:txBody>
                  <a:tcPr anchor="ctr"/>
                </a:tc>
              </a:tr>
              <a:tr h="692397">
                <a:tc>
                  <a:txBody>
                    <a:bodyPr/>
                    <a:lstStyle/>
                    <a:p>
                      <a:r>
                        <a:rPr lang="en-US" i="0" dirty="0" smtClean="0">
                          <a:solidFill>
                            <a:schemeClr val="dk1"/>
                          </a:solidFill>
                        </a:rPr>
                        <a:t>3</a:t>
                      </a:r>
                      <a:r>
                        <a:rPr lang="en-US" dirty="0" smtClean="0"/>
                        <a:t>.5</a:t>
                      </a:r>
                      <a:endParaRPr lang="en-US"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535		</a:t>
                      </a:r>
                      <a:endParaRPr lang="en-US" sz="1200" dirty="0"/>
                    </a:p>
                  </a:txBody>
                  <a:tcPr anchor="ctr"/>
                </a:tc>
              </a:tr>
              <a:tr h="692397">
                <a:tc>
                  <a:txBody>
                    <a:bodyPr/>
                    <a:lstStyle/>
                    <a:p>
                      <a:pPr marL="0" marR="0" indent="0" algn="l" defTabSz="457200" rtl="0" eaLnBrk="1" fontAlgn="auto" latinLnBrk="0" hangingPunct="1">
                        <a:lnSpc>
                          <a:spcPct val="80000"/>
                        </a:lnSpc>
                        <a:spcBef>
                          <a:spcPts val="0"/>
                        </a:spcBef>
                        <a:spcAft>
                          <a:spcPts val="0"/>
                        </a:spcAft>
                        <a:buClrTx/>
                        <a:buSzTx/>
                        <a:buFontTx/>
                        <a:buNone/>
                        <a:tabLst/>
                        <a:defRPr/>
                      </a:pPr>
                      <a:r>
                        <a:rPr lang="en-US" i="0" dirty="0" smtClean="0">
                          <a:solidFill>
                            <a:srgbClr val="7F7F7F"/>
                          </a:solidFill>
                        </a:rPr>
                        <a:t>6</a:t>
                      </a:r>
                      <a:r>
                        <a:rPr lang="en-US" dirty="0" smtClean="0">
                          <a:solidFill>
                            <a:srgbClr val="7F7F7F"/>
                          </a:solidFill>
                        </a:rPr>
                        <a:t>.0 </a:t>
                      </a:r>
                      <a:r>
                        <a:rPr kumimoji="0" lang="en-US" sz="1200" b="0" i="0" u="none" strike="noStrike" kern="1200" cap="none" spc="0" normalizeH="0" baseline="0" noProof="0" dirty="0" smtClean="0">
                          <a:ln>
                            <a:noFill/>
                          </a:ln>
                          <a:solidFill>
                            <a:srgbClr val="7F7F7F"/>
                          </a:solidFill>
                          <a:effectLst/>
                          <a:uLnTx/>
                          <a:uFillTx/>
                          <a:latin typeface="+mn-lt"/>
                          <a:ea typeface="+mn-ea"/>
                          <a:cs typeface="+mn-cs"/>
                        </a:rPr>
                        <a:t>.            .</a:t>
                      </a:r>
                      <a:endParaRPr lang="en-US" dirty="0">
                        <a:solidFill>
                          <a:srgbClr val="7F7F7F"/>
                        </a:solidFill>
                      </a:endParaRPr>
                    </a:p>
                  </a:txBody>
                  <a:tcPr anchor="ctr"/>
                </a:tc>
                <a:tc>
                  <a:txBody>
                    <a:bodyPr/>
                    <a:lstStyle/>
                    <a:p>
                      <a:pPr>
                        <a:lnSpc>
                          <a:spcPct val="80000"/>
                        </a:lnSpc>
                      </a:pPr>
                      <a:r>
                        <a:rPr lang="en-US" dirty="0" smtClean="0">
                          <a:solidFill>
                            <a:srgbClr val="7F7F7F"/>
                          </a:solidFill>
                        </a:rPr>
                        <a:t>2737	</a:t>
                      </a:r>
                    </a:p>
                    <a:p>
                      <a:pPr>
                        <a:lnSpc>
                          <a:spcPct val="80000"/>
                        </a:lnSpc>
                      </a:pPr>
                      <a:r>
                        <a:rPr lang="en-US" sz="1200" dirty="0" smtClean="0">
                          <a:solidFill>
                            <a:srgbClr val="7F7F7F"/>
                          </a:solidFill>
                        </a:rPr>
                        <a:t>incl.</a:t>
                      </a:r>
                      <a:r>
                        <a:rPr lang="en-US" sz="1200" baseline="0" dirty="0" smtClean="0">
                          <a:solidFill>
                            <a:srgbClr val="7F7F7F"/>
                          </a:solidFill>
                        </a:rPr>
                        <a:t> </a:t>
                      </a:r>
                      <a:r>
                        <a:rPr lang="en-US" sz="1200" dirty="0" smtClean="0">
                          <a:solidFill>
                            <a:srgbClr val="7F7F7F"/>
                          </a:solidFill>
                        </a:rPr>
                        <a:t>user reimbursement</a:t>
                      </a:r>
                      <a:r>
                        <a:rPr lang="en-US" sz="1200" baseline="0" dirty="0" smtClean="0">
                          <a:solidFill>
                            <a:srgbClr val="7F7F7F"/>
                          </a:solidFill>
                        </a:rPr>
                        <a:t> and </a:t>
                      </a:r>
                      <a:r>
                        <a:rPr lang="en-US" sz="1200" dirty="0" smtClean="0">
                          <a:solidFill>
                            <a:srgbClr val="7F7F7F"/>
                          </a:solidFill>
                        </a:rPr>
                        <a:t>PhD </a:t>
                      </a:r>
                      <a:r>
                        <a:rPr lang="en-US" sz="1200" dirty="0" err="1" smtClean="0">
                          <a:solidFill>
                            <a:srgbClr val="7F7F7F"/>
                          </a:solidFill>
                        </a:rPr>
                        <a:t>programme</a:t>
                      </a:r>
                      <a:endParaRPr lang="en-US" sz="1200" dirty="0">
                        <a:solidFill>
                          <a:srgbClr val="7F7F7F"/>
                        </a:solidFill>
                      </a:endParaRPr>
                    </a:p>
                  </a:txBody>
                  <a:tcPr anchor="ctr"/>
                </a:tc>
              </a:tr>
            </a:tbl>
          </a:graphicData>
        </a:graphic>
      </p:graphicFrame>
      <p:sp>
        <p:nvSpPr>
          <p:cNvPr id="14" name="Rounded Rectangle 13"/>
          <p:cNvSpPr/>
          <p:nvPr/>
        </p:nvSpPr>
        <p:spPr bwMode="auto">
          <a:xfrm>
            <a:off x="67418" y="3388313"/>
            <a:ext cx="4686902" cy="2778239"/>
          </a:xfrm>
          <a:prstGeom prst="roundRect">
            <a:avLst>
              <a:gd name="adj" fmla="val 3429"/>
            </a:avLst>
          </a:prstGeom>
          <a:noFill/>
          <a:ln w="25400" cap="flat" cmpd="sng" algn="ctr">
            <a:solidFill>
              <a:srgbClr val="0094CA"/>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15" name="TextBox 14"/>
          <p:cNvSpPr txBox="1"/>
          <p:nvPr/>
        </p:nvSpPr>
        <p:spPr>
          <a:xfrm rot="16200000">
            <a:off x="-891977" y="4494116"/>
            <a:ext cx="2231275" cy="369332"/>
          </a:xfrm>
          <a:prstGeom prst="rect">
            <a:avLst/>
          </a:prstGeom>
          <a:noFill/>
        </p:spPr>
        <p:txBody>
          <a:bodyPr wrap="none" rtlCol="0">
            <a:spAutoFit/>
          </a:bodyPr>
          <a:lstStyle/>
          <a:p>
            <a:r>
              <a:rPr lang="en-US" b="1" dirty="0" smtClean="0">
                <a:solidFill>
                  <a:srgbClr val="000000"/>
                </a:solidFill>
                <a:latin typeface="Calibri"/>
                <a:ea typeface="ヒラギノ角ゴ ProN W3"/>
                <a:cs typeface="ヒラギノ角ゴ ProN W3"/>
              </a:rPr>
              <a:t>SAMPLE  ENV.  20.4.3</a:t>
            </a:r>
            <a:endParaRPr lang="en-US" b="1" dirty="0">
              <a:solidFill>
                <a:srgbClr val="000000"/>
              </a:solidFill>
              <a:latin typeface="Calibri"/>
              <a:ea typeface="ヒラギノ角ゴ ProN W3"/>
              <a:cs typeface="ヒラギノ角ゴ ProN W3"/>
            </a:endParaRPr>
          </a:p>
        </p:txBody>
      </p:sp>
      <p:sp>
        <p:nvSpPr>
          <p:cNvPr id="27" name="TextBox 26"/>
          <p:cNvSpPr txBox="1"/>
          <p:nvPr/>
        </p:nvSpPr>
        <p:spPr>
          <a:xfrm>
            <a:off x="4910439" y="5149585"/>
            <a:ext cx="4233561" cy="1754327"/>
          </a:xfrm>
          <a:prstGeom prst="rect">
            <a:avLst/>
          </a:prstGeom>
          <a:noFill/>
        </p:spPr>
        <p:txBody>
          <a:bodyPr wrap="square" rtlCol="0">
            <a:spAutoFit/>
          </a:bodyPr>
          <a:lstStyle/>
          <a:p>
            <a:r>
              <a:rPr lang="en-US" dirty="0" smtClean="0">
                <a:solidFill>
                  <a:srgbClr val="000000"/>
                </a:solidFill>
                <a:latin typeface="Calibri"/>
                <a:ea typeface="ヒラギノ角ゴ ProN W3"/>
                <a:cs typeface="ヒラギノ角ゴ ProN W3"/>
              </a:rPr>
              <a:t>4 </a:t>
            </a:r>
            <a:r>
              <a:rPr lang="en-US" dirty="0">
                <a:solidFill>
                  <a:srgbClr val="000000"/>
                </a:solidFill>
                <a:latin typeface="Calibri"/>
                <a:ea typeface="ヒラギノ角ゴ ProN W3"/>
                <a:cs typeface="ヒラギノ角ゴ ProN W3"/>
              </a:rPr>
              <a:t>Divisions within Science</a:t>
            </a:r>
            <a:r>
              <a:rPr lang="en-US" dirty="0" smtClean="0">
                <a:solidFill>
                  <a:srgbClr val="000000"/>
                </a:solidFill>
                <a:latin typeface="Calibri"/>
                <a:ea typeface="ヒラギノ角ゴ ProN W3"/>
                <a:cs typeface="ヒラギノ角ゴ ProN W3"/>
              </a:rPr>
              <a:t>: </a:t>
            </a:r>
          </a:p>
          <a:p>
            <a:pPr marL="285750" indent="-285750">
              <a:buFont typeface="Arial"/>
              <a:buChar char="•"/>
            </a:pPr>
            <a:r>
              <a:rPr lang="en-US" dirty="0" smtClean="0">
                <a:solidFill>
                  <a:srgbClr val="AAC8E1">
                    <a:lumMod val="50000"/>
                  </a:srgbClr>
                </a:solidFill>
                <a:latin typeface="Calibri"/>
                <a:ea typeface="ヒラギノ角ゴ ProN W3"/>
                <a:cs typeface="ヒラギノ角ゴ ProN W3"/>
              </a:rPr>
              <a:t>SAD operating Science </a:t>
            </a:r>
            <a:r>
              <a:rPr lang="en-US" dirty="0">
                <a:solidFill>
                  <a:srgbClr val="AAC8E1">
                    <a:lumMod val="50000"/>
                  </a:srgbClr>
                </a:solidFill>
                <a:latin typeface="Calibri"/>
                <a:ea typeface="ヒラギノ角ゴ ProN W3"/>
                <a:cs typeface="ヒラギノ角ゴ ProN W3"/>
              </a:rPr>
              <a:t>S</a:t>
            </a:r>
            <a:r>
              <a:rPr lang="en-US" dirty="0" smtClean="0">
                <a:solidFill>
                  <a:srgbClr val="AAC8E1">
                    <a:lumMod val="50000"/>
                  </a:srgbClr>
                </a:solidFill>
                <a:latin typeface="Calibri"/>
                <a:ea typeface="ヒラギノ角ゴ ProN W3"/>
                <a:cs typeface="ヒラギノ角ゴ ProN W3"/>
              </a:rPr>
              <a:t>upport Systems </a:t>
            </a:r>
          </a:p>
          <a:p>
            <a:pPr marL="285750" indent="-285750">
              <a:buFont typeface="Arial"/>
              <a:buChar char="•"/>
            </a:pPr>
            <a:r>
              <a:rPr lang="en-US" dirty="0" smtClean="0">
                <a:solidFill>
                  <a:srgbClr val="000000"/>
                </a:solidFill>
                <a:latin typeface="Calibri"/>
                <a:ea typeface="ヒラギノ角ゴ ProN W3"/>
                <a:cs typeface="ヒラギノ角ゴ ProN W3"/>
              </a:rPr>
              <a:t>Instruments: Experiment support </a:t>
            </a:r>
            <a:r>
              <a:rPr lang="en-US" dirty="0">
                <a:solidFill>
                  <a:srgbClr val="000000"/>
                </a:solidFill>
                <a:latin typeface="Calibri"/>
                <a:ea typeface="ヒラギノ角ゴ ProN W3"/>
                <a:cs typeface="ヒラギノ角ゴ ProN W3"/>
              </a:rPr>
              <a:t> </a:t>
            </a:r>
            <a:r>
              <a:rPr lang="en-US" dirty="0" smtClean="0">
                <a:solidFill>
                  <a:srgbClr val="000000"/>
                </a:solidFill>
                <a:latin typeface="Calibri"/>
                <a:ea typeface="ヒラギノ角ゴ ProN W3"/>
                <a:cs typeface="ヒラギノ角ゴ ProN W3"/>
              </a:rPr>
              <a:t>              		incl.  ‘hall coordinators’ (24/7) </a:t>
            </a:r>
          </a:p>
          <a:p>
            <a:pPr marL="285750" indent="-285750">
              <a:buFont typeface="Arial"/>
              <a:buChar char="•"/>
            </a:pPr>
            <a:r>
              <a:rPr lang="en-US" dirty="0" smtClean="0">
                <a:solidFill>
                  <a:srgbClr val="000000"/>
                </a:solidFill>
                <a:latin typeface="Calibri"/>
                <a:ea typeface="ヒラギノ角ゴ ProN W3"/>
                <a:cs typeface="ヒラギノ角ゴ ProN W3"/>
              </a:rPr>
              <a:t>Technologies </a:t>
            </a:r>
            <a:r>
              <a:rPr lang="en-US" dirty="0">
                <a:solidFill>
                  <a:srgbClr val="000000"/>
                </a:solidFill>
                <a:latin typeface="Calibri"/>
                <a:ea typeface="ヒラギノ角ゴ ProN W3"/>
                <a:cs typeface="ヒラギノ角ゴ ProN W3"/>
              </a:rPr>
              <a:t>incl. </a:t>
            </a:r>
            <a:r>
              <a:rPr lang="en-US" dirty="0" smtClean="0">
                <a:solidFill>
                  <a:srgbClr val="000000"/>
                </a:solidFill>
                <a:latin typeface="Calibri"/>
                <a:ea typeface="ヒラギノ角ゴ ProN W3"/>
                <a:cs typeface="ヒラギノ角ゴ ProN W3"/>
              </a:rPr>
              <a:t>Projects </a:t>
            </a:r>
          </a:p>
          <a:p>
            <a:pPr marL="285750" indent="-285750">
              <a:buFont typeface="Arial"/>
              <a:buChar char="•"/>
            </a:pPr>
            <a:r>
              <a:rPr lang="en-US" dirty="0" smtClean="0">
                <a:solidFill>
                  <a:srgbClr val="000000"/>
                </a:solidFill>
                <a:latin typeface="Calibri"/>
                <a:ea typeface="ヒラギノ角ゴ ProN W3"/>
                <a:cs typeface="ヒラギノ角ゴ ProN W3"/>
              </a:rPr>
              <a:t>DMSC</a:t>
            </a:r>
          </a:p>
        </p:txBody>
      </p:sp>
      <p:graphicFrame>
        <p:nvGraphicFramePr>
          <p:cNvPr id="8" name="Table 7"/>
          <p:cNvGraphicFramePr>
            <a:graphicFrameLocks noGrp="1"/>
          </p:cNvGraphicFramePr>
          <p:nvPr>
            <p:extLst>
              <p:ext uri="{D42A27DB-BD31-4B8C-83A1-F6EECF244321}">
                <p14:modId xmlns:p14="http://schemas.microsoft.com/office/powerpoint/2010/main" val="536770306"/>
              </p:ext>
            </p:extLst>
          </p:nvPr>
        </p:nvGraphicFramePr>
        <p:xfrm>
          <a:off x="5376800" y="1504173"/>
          <a:ext cx="3290301" cy="3417300"/>
        </p:xfrm>
        <a:graphic>
          <a:graphicData uri="http://schemas.openxmlformats.org/drawingml/2006/table">
            <a:tbl>
              <a:tblPr firstRow="1" bandRow="1">
                <a:tableStyleId>{5C22544A-7EE6-4342-B048-85BDC9FD1C3A}</a:tableStyleId>
              </a:tblPr>
              <a:tblGrid>
                <a:gridCol w="1664305"/>
                <a:gridCol w="846712"/>
                <a:gridCol w="779284"/>
              </a:tblGrid>
              <a:tr h="0">
                <a:tc>
                  <a:txBody>
                    <a:bodyPr/>
                    <a:lstStyle/>
                    <a:p>
                      <a:r>
                        <a:rPr lang="en-US" dirty="0" smtClean="0"/>
                        <a:t>Share of SAD Tasks  in OPS</a:t>
                      </a:r>
                      <a:endParaRPr lang="en-US" dirty="0"/>
                    </a:p>
                  </a:txBody>
                  <a:tcPr/>
                </a:tc>
                <a:tc>
                  <a:txBody>
                    <a:bodyPr/>
                    <a:lstStyle/>
                    <a:p>
                      <a:r>
                        <a:rPr lang="en-US" dirty="0" smtClean="0"/>
                        <a:t>Beam</a:t>
                      </a:r>
                      <a:r>
                        <a:rPr lang="en-US" baseline="0" dirty="0" smtClean="0"/>
                        <a:t> ON</a:t>
                      </a:r>
                      <a:endParaRPr lang="en-US" dirty="0"/>
                    </a:p>
                  </a:txBody>
                  <a:tcPr/>
                </a:tc>
                <a:tc>
                  <a:txBody>
                    <a:bodyPr/>
                    <a:lstStyle/>
                    <a:p>
                      <a:r>
                        <a:rPr lang="en-US" dirty="0" smtClean="0"/>
                        <a:t>Beam OFF</a:t>
                      </a:r>
                      <a:endParaRPr lang="en-US" dirty="0"/>
                    </a:p>
                  </a:txBody>
                  <a:tcPr/>
                </a:tc>
              </a:tr>
              <a:tr h="694305">
                <a:tc>
                  <a:txBody>
                    <a:bodyPr/>
                    <a:lstStyle/>
                    <a:p>
                      <a:r>
                        <a:rPr lang="en-US" dirty="0" smtClean="0"/>
                        <a:t>user </a:t>
                      </a:r>
                      <a:r>
                        <a:rPr lang="en-US" dirty="0" err="1" smtClean="0"/>
                        <a:t>prg</a:t>
                      </a:r>
                      <a:r>
                        <a:rPr lang="en-US" dirty="0" smtClean="0"/>
                        <a:t>, </a:t>
                      </a:r>
                      <a:r>
                        <a:rPr lang="en-US" dirty="0" err="1" smtClean="0"/>
                        <a:t>instr</a:t>
                      </a:r>
                      <a:r>
                        <a:rPr lang="en-US" baseline="0" dirty="0" smtClean="0"/>
                        <a:t> + </a:t>
                      </a:r>
                    </a:p>
                    <a:p>
                      <a:r>
                        <a:rPr lang="en-US" baseline="0" dirty="0" err="1" smtClean="0"/>
                        <a:t>exp</a:t>
                      </a:r>
                      <a:r>
                        <a:rPr lang="en-US" baseline="0" dirty="0" smtClean="0"/>
                        <a:t> support </a:t>
                      </a:r>
                      <a:endParaRPr lang="en-US" dirty="0"/>
                    </a:p>
                  </a:txBody>
                  <a:tcPr/>
                </a:tc>
                <a:tc>
                  <a:txBody>
                    <a:bodyPr/>
                    <a:lstStyle/>
                    <a:p>
                      <a:r>
                        <a:rPr lang="en-US" b="1" dirty="0" smtClean="0"/>
                        <a:t>60</a:t>
                      </a:r>
                      <a:endParaRPr lang="en-US" b="1" dirty="0"/>
                    </a:p>
                  </a:txBody>
                  <a:tcPr/>
                </a:tc>
                <a:tc>
                  <a:txBody>
                    <a:bodyPr/>
                    <a:lstStyle/>
                    <a:p>
                      <a:r>
                        <a:rPr lang="en-US" dirty="0" smtClean="0"/>
                        <a:t>20</a:t>
                      </a:r>
                      <a:endParaRPr lang="en-US" dirty="0"/>
                    </a:p>
                  </a:txBody>
                  <a:tcPr/>
                </a:tc>
              </a:tr>
              <a:tr h="694305">
                <a:tc>
                  <a:txBody>
                    <a:bodyPr/>
                    <a:lstStyle/>
                    <a:p>
                      <a:r>
                        <a:rPr lang="en-US" dirty="0" smtClean="0"/>
                        <a:t>maintenance</a:t>
                      </a:r>
                    </a:p>
                    <a:p>
                      <a:r>
                        <a:rPr lang="en-US" dirty="0" smtClean="0"/>
                        <a:t>repair,</a:t>
                      </a:r>
                      <a:r>
                        <a:rPr lang="en-US" baseline="0" dirty="0" smtClean="0"/>
                        <a:t> </a:t>
                      </a:r>
                      <a:r>
                        <a:rPr lang="en-US" baseline="0" dirty="0" err="1" smtClean="0"/>
                        <a:t>calibr</a:t>
                      </a:r>
                      <a:r>
                        <a:rPr lang="en-US" baseline="0" dirty="0" smtClean="0"/>
                        <a:t>.</a:t>
                      </a:r>
                      <a:endParaRPr lang="en-US" dirty="0"/>
                    </a:p>
                  </a:txBody>
                  <a:tcPr/>
                </a:tc>
                <a:tc>
                  <a:txBody>
                    <a:bodyPr/>
                    <a:lstStyle/>
                    <a:p>
                      <a:r>
                        <a:rPr lang="en-US" dirty="0" smtClean="0"/>
                        <a:t>10</a:t>
                      </a:r>
                      <a:endParaRPr lang="en-US" dirty="0"/>
                    </a:p>
                  </a:txBody>
                  <a:tcPr/>
                </a:tc>
                <a:tc>
                  <a:txBody>
                    <a:bodyPr/>
                    <a:lstStyle/>
                    <a:p>
                      <a:r>
                        <a:rPr lang="en-US" b="1" dirty="0" smtClean="0"/>
                        <a:t>50</a:t>
                      </a:r>
                      <a:endParaRPr lang="en-US" b="1" dirty="0"/>
                    </a:p>
                  </a:txBody>
                  <a:tcPr/>
                </a:tc>
              </a:tr>
              <a:tr h="694305">
                <a:tc>
                  <a:txBody>
                    <a:bodyPr/>
                    <a:lstStyle/>
                    <a:p>
                      <a:r>
                        <a:rPr lang="en-US" dirty="0" smtClean="0"/>
                        <a:t>development</a:t>
                      </a:r>
                      <a:r>
                        <a:rPr lang="en-US" baseline="0" dirty="0" smtClean="0"/>
                        <a:t> projects </a:t>
                      </a:r>
                      <a:endParaRPr lang="en-US" dirty="0"/>
                    </a:p>
                  </a:txBody>
                  <a:tcPr/>
                </a:tc>
                <a:tc>
                  <a:txBody>
                    <a:bodyPr/>
                    <a:lstStyle/>
                    <a:p>
                      <a:r>
                        <a:rPr lang="en-US" dirty="0" smtClean="0"/>
                        <a:t>20</a:t>
                      </a:r>
                    </a:p>
                    <a:p>
                      <a:endParaRPr lang="en-US" dirty="0"/>
                    </a:p>
                  </a:txBody>
                  <a:tcPr/>
                </a:tc>
                <a:tc>
                  <a:txBody>
                    <a:bodyPr/>
                    <a:lstStyle/>
                    <a:p>
                      <a:r>
                        <a:rPr lang="en-US" dirty="0" smtClean="0"/>
                        <a:t>20</a:t>
                      </a:r>
                      <a:endParaRPr lang="en-US" dirty="0"/>
                    </a:p>
                  </a:txBody>
                  <a:tcPr/>
                </a:tc>
              </a:tr>
              <a:tr h="69430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Coordination, </a:t>
                      </a:r>
                      <a:r>
                        <a:rPr lang="en-US" baseline="0" dirty="0" smtClean="0"/>
                        <a:t>IK, </a:t>
                      </a:r>
                      <a:r>
                        <a:rPr lang="en-US" baseline="0" dirty="0" err="1" smtClean="0"/>
                        <a:t>procuremnt</a:t>
                      </a:r>
                      <a:endParaRPr lang="en-US" dirty="0" smtClean="0"/>
                    </a:p>
                  </a:txBody>
                  <a:tcPr/>
                </a:tc>
                <a:tc>
                  <a:txBody>
                    <a:bodyPr/>
                    <a:lstStyle/>
                    <a:p>
                      <a:r>
                        <a:rPr lang="en-US" dirty="0" smtClean="0"/>
                        <a:t>10</a:t>
                      </a:r>
                      <a:endParaRPr lang="en-US" dirty="0"/>
                    </a:p>
                  </a:txBody>
                  <a:tcPr/>
                </a:tc>
                <a:tc>
                  <a:txBody>
                    <a:bodyPr/>
                    <a:lstStyle/>
                    <a:p>
                      <a:r>
                        <a:rPr lang="en-US" dirty="0" smtClean="0"/>
                        <a:t>10</a:t>
                      </a:r>
                      <a:endParaRPr lang="en-US" dirty="0"/>
                    </a:p>
                  </a:txBody>
                  <a:tcPr/>
                </a:tc>
              </a:tr>
            </a:tbl>
          </a:graphicData>
        </a:graphic>
      </p:graphicFrame>
    </p:spTree>
    <p:extLst>
      <p:ext uri="{BB962C8B-B14F-4D97-AF65-F5344CB8AC3E}">
        <p14:creationId xmlns:p14="http://schemas.microsoft.com/office/powerpoint/2010/main" val="32118974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2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1D37BB07-EDFC-D243-BB7C-1FD40E044A92}" type="slidenum">
              <a:rPr lang="en-US">
                <a:latin typeface="Calibri"/>
              </a:rPr>
              <a:pPr/>
              <a:t>76</a:t>
            </a:fld>
            <a:endParaRPr lang="en-US">
              <a:latin typeface="Calibri"/>
            </a:endParaRPr>
          </a:p>
        </p:txBody>
      </p:sp>
      <p:sp>
        <p:nvSpPr>
          <p:cNvPr id="45057"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a:solidFill>
                <a:srgbClr val="000000"/>
              </a:solidFill>
              <a:latin typeface="Calibri"/>
              <a:ea typeface="ヒラギノ角ゴ ProN W3"/>
              <a:cs typeface="ヒラギノ角ゴ ProN W3"/>
            </a:endParaRP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45059" name="Line 3"/>
          <p:cNvSpPr>
            <a:spLocks noChangeShapeType="1"/>
          </p:cNvSpPr>
          <p:nvPr/>
        </p:nvSpPr>
        <p:spPr bwMode="auto">
          <a:xfrm>
            <a:off x="-325438"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solidFill>
                <a:srgbClr val="000000"/>
              </a:solidFill>
              <a:latin typeface="Calibri"/>
              <a:ea typeface="ヒラギノ角ゴ ProN W3"/>
              <a:cs typeface="ヒラギノ角ゴ ProN W3"/>
            </a:endParaRPr>
          </a:p>
        </p:txBody>
      </p:sp>
      <p:sp>
        <p:nvSpPr>
          <p:cNvPr id="45061" name="Rectangle 5"/>
          <p:cNvSpPr>
            <a:spLocks noGrp="1" noChangeArrowheads="1"/>
          </p:cNvSpPr>
          <p:nvPr>
            <p:ph type="title"/>
          </p:nvPr>
        </p:nvSpPr>
        <p:spPr>
          <a:xfrm>
            <a:off x="125735" y="222916"/>
            <a:ext cx="6945218" cy="984250"/>
          </a:xfrm>
          <a:ln/>
        </p:spPr>
        <p:txBody>
          <a:bodyPr lIns="38100" tIns="38100" rIns="38100" bIns="38100"/>
          <a:lstStyle/>
          <a:p>
            <a:r>
              <a:rPr lang="en-US" sz="3000" dirty="0" smtClean="0"/>
              <a:t>Investment in Sample Environment and Laboratory Equipment</a:t>
            </a:r>
            <a:endParaRPr lang="en-US" sz="3000" dirty="0"/>
          </a:p>
        </p:txBody>
      </p:sp>
      <p:sp>
        <p:nvSpPr>
          <p:cNvPr id="45063" name="Text Box 7"/>
          <p:cNvSpPr txBox="1">
            <a:spLocks noChangeArrowheads="1"/>
          </p:cNvSpPr>
          <p:nvPr/>
        </p:nvSpPr>
        <p:spPr bwMode="auto">
          <a:xfrm>
            <a:off x="8442325" y="6467475"/>
            <a:ext cx="244475"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E508549B-6E10-144D-9C5B-9548277C694D}" type="slidenum">
              <a:rPr lang="en-US">
                <a:solidFill>
                  <a:srgbClr val="0094CA"/>
                </a:solidFill>
                <a:latin typeface="Calibri" charset="0"/>
                <a:cs typeface="Calibri" charset="0"/>
                <a:sym typeface="Calibri" charset="0"/>
              </a:rPr>
              <a:pPr algn="r"/>
              <a:t>76</a:t>
            </a:fld>
            <a:endParaRPr lang="en-US">
              <a:solidFill>
                <a:srgbClr val="0094CA"/>
              </a:solidFill>
              <a:latin typeface="Calibri" charset="0"/>
              <a:cs typeface="Calibri" charset="0"/>
              <a:sym typeface="Calibri"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081056705"/>
              </p:ext>
            </p:extLst>
          </p:nvPr>
        </p:nvGraphicFramePr>
        <p:xfrm>
          <a:off x="19399" y="1486513"/>
          <a:ext cx="9099347" cy="3390870"/>
        </p:xfrm>
        <a:graphic>
          <a:graphicData uri="http://schemas.openxmlformats.org/drawingml/2006/table">
            <a:tbl>
              <a:tblPr firstRow="1" bandRow="1">
                <a:tableStyleId>{5C22544A-7EE6-4342-B048-85BDC9FD1C3A}</a:tableStyleId>
              </a:tblPr>
              <a:tblGrid>
                <a:gridCol w="3548696"/>
                <a:gridCol w="1995715"/>
                <a:gridCol w="1620761"/>
                <a:gridCol w="1934175"/>
              </a:tblGrid>
              <a:tr h="540199">
                <a:tc>
                  <a:txBody>
                    <a:bodyPr/>
                    <a:lstStyle/>
                    <a:p>
                      <a:endParaRPr lang="en-US" dirty="0" smtClean="0"/>
                    </a:p>
                  </a:txBody>
                  <a:tcPr/>
                </a:tc>
                <a:tc>
                  <a:txBody>
                    <a:bodyPr/>
                    <a:lstStyle/>
                    <a:p>
                      <a:r>
                        <a:rPr lang="en-US" dirty="0" smtClean="0"/>
                        <a:t>Revised NSS / SSS equipment</a:t>
                      </a:r>
                      <a:r>
                        <a:rPr lang="en-US" baseline="0" dirty="0" smtClean="0"/>
                        <a:t> scope</a:t>
                      </a:r>
                      <a:r>
                        <a:rPr lang="en-US" dirty="0" smtClean="0"/>
                        <a:t> </a:t>
                      </a:r>
                    </a:p>
                  </a:txBody>
                  <a:tcPr/>
                </a:tc>
                <a:tc>
                  <a:txBody>
                    <a:bodyPr/>
                    <a:lstStyle/>
                    <a:p>
                      <a:r>
                        <a:rPr lang="en-US" dirty="0" smtClean="0"/>
                        <a:t>5y OPS </a:t>
                      </a:r>
                      <a:r>
                        <a:rPr lang="uk-UA" dirty="0" smtClean="0"/>
                        <a:t>’</a:t>
                      </a:r>
                      <a:r>
                        <a:rPr lang="en-US" dirty="0" smtClean="0"/>
                        <a:t>19-’</a:t>
                      </a:r>
                      <a:r>
                        <a:rPr lang="en-US" dirty="0" smtClean="0">
                          <a:solidFill>
                            <a:srgbClr val="FFFF00"/>
                          </a:solidFill>
                        </a:rPr>
                        <a:t>23</a:t>
                      </a:r>
                    </a:p>
                    <a:p>
                      <a:r>
                        <a:rPr lang="en-US" dirty="0" smtClean="0"/>
                        <a:t>minor /</a:t>
                      </a:r>
                      <a:r>
                        <a:rPr lang="en-US" baseline="0" dirty="0" smtClean="0"/>
                        <a:t> </a:t>
                      </a:r>
                      <a:r>
                        <a:rPr lang="en-US" dirty="0" smtClean="0">
                          <a:solidFill>
                            <a:srgbClr val="00FF00"/>
                          </a:solidFill>
                        </a:rPr>
                        <a:t>major</a:t>
                      </a:r>
                      <a:endParaRPr lang="en-US" dirty="0">
                        <a:solidFill>
                          <a:srgbClr val="00FF00"/>
                        </a:solidFill>
                      </a:endParaRPr>
                    </a:p>
                  </a:txBody>
                  <a:tcPr/>
                </a:tc>
                <a:tc>
                  <a:txBody>
                    <a:bodyPr/>
                    <a:lstStyle/>
                    <a:p>
                      <a:r>
                        <a:rPr lang="en-US" dirty="0" smtClean="0"/>
                        <a:t>Steady State</a:t>
                      </a:r>
                    </a:p>
                    <a:p>
                      <a:r>
                        <a:rPr lang="en-US" dirty="0" smtClean="0"/>
                        <a:t>minor /</a:t>
                      </a:r>
                      <a:r>
                        <a:rPr lang="en-US" baseline="0" dirty="0" smtClean="0"/>
                        <a:t> </a:t>
                      </a:r>
                      <a:r>
                        <a:rPr lang="en-US" dirty="0" smtClean="0">
                          <a:solidFill>
                            <a:srgbClr val="00FF00"/>
                          </a:solidFill>
                        </a:rPr>
                        <a:t>major</a:t>
                      </a:r>
                      <a:r>
                        <a:rPr lang="en-US" dirty="0" smtClean="0">
                          <a:solidFill>
                            <a:srgbClr val="008000"/>
                          </a:solidFill>
                        </a:rPr>
                        <a:t> </a:t>
                      </a:r>
                      <a:r>
                        <a:rPr lang="en-US" dirty="0" smtClean="0">
                          <a:solidFill>
                            <a:schemeClr val="bg1"/>
                          </a:solidFill>
                        </a:rPr>
                        <a:t>inv.</a:t>
                      </a:r>
                      <a:endParaRPr lang="en-US" dirty="0">
                        <a:solidFill>
                          <a:schemeClr val="bg1"/>
                        </a:solidFill>
                      </a:endParaRPr>
                    </a:p>
                  </a:txBody>
                  <a:tcPr/>
                </a:tc>
              </a:tr>
              <a:tr h="392970">
                <a:tc>
                  <a:txBody>
                    <a:bodyPr/>
                    <a:lstStyle/>
                    <a:p>
                      <a:r>
                        <a:rPr lang="en-US" b="1" dirty="0" smtClean="0">
                          <a:solidFill>
                            <a:srgbClr val="008000"/>
                          </a:solidFill>
                        </a:rPr>
                        <a:t>Major strategic</a:t>
                      </a:r>
                      <a:r>
                        <a:rPr lang="en-US" b="1" baseline="0" dirty="0" smtClean="0">
                          <a:solidFill>
                            <a:srgbClr val="008000"/>
                          </a:solidFill>
                        </a:rPr>
                        <a:t> investment</a:t>
                      </a:r>
                      <a:endParaRPr lang="en-US" b="1" dirty="0">
                        <a:solidFill>
                          <a:srgbClr val="008000"/>
                        </a:solidFill>
                      </a:endParaRPr>
                    </a:p>
                  </a:txBody>
                  <a:tcPr/>
                </a:tc>
                <a:tc>
                  <a:txBody>
                    <a:bodyPr/>
                    <a:lstStyle/>
                    <a:p>
                      <a:endParaRPr lang="en-US" dirty="0"/>
                    </a:p>
                  </a:txBody>
                  <a:tcPr/>
                </a:tc>
                <a:tc>
                  <a:txBody>
                    <a:bodyPr/>
                    <a:lstStyle/>
                    <a:p>
                      <a:r>
                        <a:rPr lang="en-US" b="1" dirty="0" smtClean="0">
                          <a:solidFill>
                            <a:srgbClr val="008000"/>
                          </a:solidFill>
                        </a:rPr>
                        <a:t>4250</a:t>
                      </a:r>
                      <a:r>
                        <a:rPr lang="en-US" b="1" baseline="0" dirty="0" smtClean="0">
                          <a:solidFill>
                            <a:srgbClr val="008000"/>
                          </a:solidFill>
                        </a:rPr>
                        <a:t> k</a:t>
                      </a:r>
                      <a:r>
                        <a:rPr lang="en-US" b="1" dirty="0" smtClean="0">
                          <a:solidFill>
                            <a:srgbClr val="008000"/>
                          </a:solidFill>
                        </a:rPr>
                        <a:t>€</a:t>
                      </a:r>
                      <a:endParaRPr lang="en-US" b="1" dirty="0">
                        <a:solidFill>
                          <a:srgbClr val="008000"/>
                        </a:solidFill>
                      </a:endParaRPr>
                    </a:p>
                  </a:txBody>
                  <a:tcPr/>
                </a:tc>
                <a:tc>
                  <a:txBody>
                    <a:bodyPr/>
                    <a:lstStyle/>
                    <a:p>
                      <a:r>
                        <a:rPr lang="en-US" b="1" dirty="0" smtClean="0">
                          <a:solidFill>
                            <a:srgbClr val="008000"/>
                          </a:solidFill>
                        </a:rPr>
                        <a:t>1000 k€ / y</a:t>
                      </a:r>
                      <a:endParaRPr lang="en-US" b="1" dirty="0">
                        <a:solidFill>
                          <a:srgbClr val="008000"/>
                        </a:solidFill>
                      </a:endParaRPr>
                    </a:p>
                  </a:txBody>
                  <a:tcPr/>
                </a:tc>
              </a:tr>
              <a:tr h="392970">
                <a:tc>
                  <a:txBody>
                    <a:bodyPr/>
                    <a:lstStyle/>
                    <a:p>
                      <a:r>
                        <a:rPr lang="en-US" dirty="0" smtClean="0"/>
                        <a:t>Mechatronic &amp;</a:t>
                      </a:r>
                      <a:r>
                        <a:rPr lang="en-US" baseline="0" dirty="0" smtClean="0"/>
                        <a:t> S</a:t>
                      </a:r>
                      <a:r>
                        <a:rPr lang="en-US" dirty="0" smtClean="0"/>
                        <a:t>oftware Integration</a:t>
                      </a:r>
                      <a:endParaRPr lang="en-US" dirty="0"/>
                    </a:p>
                  </a:txBody>
                  <a:tcPr/>
                </a:tc>
                <a:tc>
                  <a:txBody>
                    <a:bodyPr/>
                    <a:lstStyle/>
                    <a:p>
                      <a:r>
                        <a:rPr lang="en-US" dirty="0" smtClean="0"/>
                        <a:t>392 k€ </a:t>
                      </a:r>
                      <a:endParaRPr lang="en-US" dirty="0"/>
                    </a:p>
                  </a:txBody>
                  <a:tcPr/>
                </a:tc>
                <a:tc>
                  <a:txBody>
                    <a:bodyPr/>
                    <a:lstStyle/>
                    <a:p>
                      <a:r>
                        <a:rPr lang="en-US" dirty="0" smtClean="0"/>
                        <a:t>175</a:t>
                      </a:r>
                      <a:r>
                        <a:rPr lang="en-US" baseline="0" dirty="0" smtClean="0"/>
                        <a:t> </a:t>
                      </a:r>
                      <a:r>
                        <a:rPr lang="en-US" dirty="0" smtClean="0"/>
                        <a:t>k€</a:t>
                      </a:r>
                      <a:endParaRPr lang="en-US" dirty="0"/>
                    </a:p>
                  </a:txBody>
                  <a:tcPr/>
                </a:tc>
                <a:tc>
                  <a:txBody>
                    <a:bodyPr/>
                    <a:lstStyle/>
                    <a:p>
                      <a:r>
                        <a:rPr lang="en-US" dirty="0" smtClean="0"/>
                        <a:t>100 k€ / y</a:t>
                      </a:r>
                      <a:endParaRPr lang="en-US" dirty="0"/>
                    </a:p>
                  </a:txBody>
                  <a:tcPr/>
                </a:tc>
              </a:tr>
              <a:tr h="392970">
                <a:tc>
                  <a:txBody>
                    <a:bodyPr/>
                    <a:lstStyle/>
                    <a:p>
                      <a:r>
                        <a:rPr lang="en-US" dirty="0" smtClean="0"/>
                        <a:t>Fluids </a:t>
                      </a:r>
                      <a:r>
                        <a:rPr lang="en-US" baseline="0" dirty="0" smtClean="0"/>
                        <a:t>incl. Gases Liquids … </a:t>
                      </a:r>
                      <a:endParaRPr lang="en-US" dirty="0"/>
                    </a:p>
                  </a:txBody>
                  <a:tcPr/>
                </a:tc>
                <a:tc>
                  <a:txBody>
                    <a:bodyPr/>
                    <a:lstStyle/>
                    <a:p>
                      <a:r>
                        <a:rPr lang="en-US" dirty="0" smtClean="0"/>
                        <a:t>1372 k€</a:t>
                      </a:r>
                      <a:endParaRPr lang="en-US" dirty="0">
                        <a:solidFill>
                          <a:srgbClr val="FF6600"/>
                        </a:solidFill>
                      </a:endParaRPr>
                    </a:p>
                  </a:txBody>
                  <a:tcPr/>
                </a:tc>
                <a:tc>
                  <a:txBody>
                    <a:bodyPr/>
                    <a:lstStyle/>
                    <a:p>
                      <a:r>
                        <a:rPr lang="en-US" dirty="0" smtClean="0"/>
                        <a:t>75 k€</a:t>
                      </a:r>
                      <a:endParaRPr lang="en-US" dirty="0"/>
                    </a:p>
                  </a:txBody>
                  <a:tcPr/>
                </a:tc>
                <a:tc>
                  <a:txBody>
                    <a:bodyPr/>
                    <a:lstStyle/>
                    <a:p>
                      <a:r>
                        <a:rPr lang="en-US" dirty="0" smtClean="0"/>
                        <a:t>150 k€ / y</a:t>
                      </a:r>
                    </a:p>
                  </a:txBody>
                  <a:tcPr/>
                </a:tc>
              </a:tr>
              <a:tr h="392970">
                <a:tc>
                  <a:txBody>
                    <a:bodyPr/>
                    <a:lstStyle/>
                    <a:p>
                      <a:r>
                        <a:rPr lang="en-US" dirty="0" smtClean="0"/>
                        <a:t>Pressure &amp; Mechanical Processing</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1834 k€</a:t>
                      </a:r>
                      <a:endParaRPr lang="en-US" dirty="0" smtClean="0">
                        <a:solidFill>
                          <a:srgbClr val="FF6600"/>
                        </a:solidFill>
                      </a:endParaRPr>
                    </a:p>
                  </a:txBody>
                  <a:tcPr/>
                </a:tc>
                <a:tc>
                  <a:txBody>
                    <a:bodyPr/>
                    <a:lstStyle/>
                    <a:p>
                      <a:r>
                        <a:rPr lang="en-US" dirty="0" smtClean="0"/>
                        <a:t>75 k€</a:t>
                      </a:r>
                      <a:endParaRPr lang="en-US" dirty="0"/>
                    </a:p>
                  </a:txBody>
                  <a:tcPr/>
                </a:tc>
                <a:tc>
                  <a:txBody>
                    <a:bodyPr/>
                    <a:lstStyle/>
                    <a:p>
                      <a:r>
                        <a:rPr lang="en-US" dirty="0" smtClean="0"/>
                        <a:t>150 k€ / y</a:t>
                      </a:r>
                      <a:endParaRPr lang="en-US" dirty="0"/>
                    </a:p>
                  </a:txBody>
                  <a:tcPr/>
                </a:tc>
              </a:tr>
              <a:tr h="392970">
                <a:tc>
                  <a:txBody>
                    <a:bodyPr/>
                    <a:lstStyle/>
                    <a:p>
                      <a:r>
                        <a:rPr lang="en-US" dirty="0" smtClean="0"/>
                        <a:t>Temperature &amp;</a:t>
                      </a:r>
                      <a:r>
                        <a:rPr lang="en-US" baseline="0" dirty="0" smtClean="0"/>
                        <a:t> Fields</a:t>
                      </a:r>
                      <a:endParaRPr lang="en-US" dirty="0"/>
                    </a:p>
                  </a:txBody>
                  <a:tcPr/>
                </a:tc>
                <a:tc>
                  <a:txBody>
                    <a:bodyPr/>
                    <a:lstStyle/>
                    <a:p>
                      <a:r>
                        <a:rPr lang="en-US" dirty="0" smtClean="0"/>
                        <a:t>5295 k€ </a:t>
                      </a:r>
                      <a:endParaRPr lang="en-US" dirty="0">
                        <a:solidFill>
                          <a:srgbClr val="FF6600"/>
                        </a:solidFill>
                      </a:endParaRPr>
                    </a:p>
                  </a:txBody>
                  <a:tcPr/>
                </a:tc>
                <a:tc>
                  <a:txBody>
                    <a:bodyPr/>
                    <a:lstStyle/>
                    <a:p>
                      <a:r>
                        <a:rPr lang="en-US" dirty="0" smtClean="0"/>
                        <a:t>100 k€</a:t>
                      </a:r>
                      <a:endParaRPr lang="en-US" dirty="0"/>
                    </a:p>
                  </a:txBody>
                  <a:tcPr/>
                </a:tc>
                <a:tc>
                  <a:txBody>
                    <a:bodyPr/>
                    <a:lstStyle/>
                    <a:p>
                      <a:r>
                        <a:rPr lang="en-US" dirty="0" smtClean="0"/>
                        <a:t>260</a:t>
                      </a:r>
                      <a:r>
                        <a:rPr lang="en-US" baseline="0" dirty="0" smtClean="0"/>
                        <a:t> </a:t>
                      </a:r>
                      <a:r>
                        <a:rPr lang="en-US" dirty="0" smtClean="0"/>
                        <a:t>k€ / y</a:t>
                      </a:r>
                      <a:endParaRPr lang="en-US" dirty="0"/>
                    </a:p>
                  </a:txBody>
                  <a:tcPr/>
                </a:tc>
              </a:tr>
              <a:tr h="392970">
                <a:tc>
                  <a:txBody>
                    <a:bodyPr/>
                    <a:lstStyle/>
                    <a:p>
                      <a:r>
                        <a:rPr lang="en-US" dirty="0" smtClean="0">
                          <a:solidFill>
                            <a:schemeClr val="bg1">
                              <a:lumMod val="50000"/>
                            </a:schemeClr>
                          </a:solidFill>
                        </a:rPr>
                        <a:t>Sample and User Labs</a:t>
                      </a:r>
                      <a:endParaRPr lang="en-US" dirty="0">
                        <a:solidFill>
                          <a:schemeClr val="bg1">
                            <a:lumMod val="50000"/>
                          </a:schemeClr>
                        </a:solidFill>
                      </a:endParaRPr>
                    </a:p>
                  </a:txBody>
                  <a:tcPr/>
                </a:tc>
                <a:tc>
                  <a:txBody>
                    <a:bodyPr/>
                    <a:lstStyle/>
                    <a:p>
                      <a:r>
                        <a:rPr lang="en-US" dirty="0" smtClean="0">
                          <a:solidFill>
                            <a:schemeClr val="bg1">
                              <a:lumMod val="50000"/>
                            </a:schemeClr>
                          </a:solidFill>
                        </a:rPr>
                        <a:t>1696</a:t>
                      </a:r>
                      <a:r>
                        <a:rPr lang="en-US" baseline="0" dirty="0" smtClean="0">
                          <a:solidFill>
                            <a:schemeClr val="bg1">
                              <a:lumMod val="50000"/>
                            </a:schemeClr>
                          </a:solidFill>
                        </a:rPr>
                        <a:t> k€</a:t>
                      </a:r>
                      <a:endParaRPr lang="en-US" dirty="0">
                        <a:solidFill>
                          <a:schemeClr val="bg1">
                            <a:lumMod val="50000"/>
                          </a:schemeClr>
                        </a:solidFill>
                      </a:endParaRPr>
                    </a:p>
                  </a:txBody>
                  <a:tcPr/>
                </a:tc>
                <a:tc>
                  <a:txBody>
                    <a:bodyPr/>
                    <a:lstStyle/>
                    <a:p>
                      <a:r>
                        <a:rPr lang="en-US" dirty="0" smtClean="0">
                          <a:solidFill>
                            <a:schemeClr val="bg1">
                              <a:lumMod val="50000"/>
                            </a:schemeClr>
                          </a:solidFill>
                        </a:rPr>
                        <a:t>150 k€</a:t>
                      </a:r>
                      <a:endParaRPr lang="en-US" dirty="0">
                        <a:solidFill>
                          <a:schemeClr val="bg1">
                            <a:lumMod val="50000"/>
                          </a:schemeClr>
                        </a:solidFill>
                      </a:endParaRPr>
                    </a:p>
                  </a:txBody>
                  <a:tcPr/>
                </a:tc>
                <a:tc>
                  <a:txBody>
                    <a:bodyPr/>
                    <a:lstStyle/>
                    <a:p>
                      <a:r>
                        <a:rPr lang="en-US" dirty="0" smtClean="0">
                          <a:solidFill>
                            <a:schemeClr val="bg1">
                              <a:lumMod val="50000"/>
                            </a:schemeClr>
                          </a:solidFill>
                        </a:rPr>
                        <a:t>80 k€ / y</a:t>
                      </a:r>
                      <a:endParaRPr lang="en-US" dirty="0">
                        <a:solidFill>
                          <a:schemeClr val="bg1">
                            <a:lumMod val="50000"/>
                          </a:schemeClr>
                        </a:solidFill>
                      </a:endParaRPr>
                    </a:p>
                  </a:txBody>
                  <a:tcPr/>
                </a:tc>
              </a:tr>
              <a:tr h="392970">
                <a:tc>
                  <a:txBody>
                    <a:bodyPr/>
                    <a:lstStyle/>
                    <a:p>
                      <a:r>
                        <a:rPr lang="en-US" dirty="0" err="1" smtClean="0">
                          <a:solidFill>
                            <a:schemeClr val="bg1">
                              <a:lumMod val="50000"/>
                            </a:schemeClr>
                          </a:solidFill>
                        </a:rPr>
                        <a:t>Deuteration</a:t>
                      </a:r>
                      <a:r>
                        <a:rPr lang="en-US" dirty="0" smtClean="0">
                          <a:solidFill>
                            <a:schemeClr val="bg1">
                              <a:lumMod val="50000"/>
                            </a:schemeClr>
                          </a:solidFill>
                        </a:rPr>
                        <a:t> &amp; </a:t>
                      </a:r>
                      <a:r>
                        <a:rPr lang="en-US" dirty="0" err="1" smtClean="0">
                          <a:solidFill>
                            <a:schemeClr val="bg1">
                              <a:lumMod val="50000"/>
                            </a:schemeClr>
                          </a:solidFill>
                        </a:rPr>
                        <a:t>Crystallisation</a:t>
                      </a:r>
                      <a:endParaRPr lang="en-US" dirty="0">
                        <a:solidFill>
                          <a:schemeClr val="bg1">
                            <a:lumMod val="50000"/>
                          </a:schemeClr>
                        </a:solidFill>
                      </a:endParaRPr>
                    </a:p>
                  </a:txBody>
                  <a:tcPr/>
                </a:tc>
                <a:tc>
                  <a:txBody>
                    <a:bodyPr/>
                    <a:lstStyle/>
                    <a:p>
                      <a:r>
                        <a:rPr lang="en-US" dirty="0" smtClean="0">
                          <a:solidFill>
                            <a:schemeClr val="bg1">
                              <a:lumMod val="50000"/>
                            </a:schemeClr>
                          </a:solidFill>
                        </a:rPr>
                        <a:t>770</a:t>
                      </a:r>
                      <a:r>
                        <a:rPr lang="en-US" baseline="0" dirty="0" smtClean="0">
                          <a:solidFill>
                            <a:schemeClr val="bg1">
                              <a:lumMod val="50000"/>
                            </a:schemeClr>
                          </a:solidFill>
                        </a:rPr>
                        <a:t> k€</a:t>
                      </a:r>
                      <a:endParaRPr lang="en-US" dirty="0">
                        <a:solidFill>
                          <a:schemeClr val="bg1">
                            <a:lumMod val="50000"/>
                          </a:schemeClr>
                        </a:solidFill>
                      </a:endParaRPr>
                    </a:p>
                  </a:txBody>
                  <a:tcPr/>
                </a:tc>
                <a:tc>
                  <a:txBody>
                    <a:bodyPr/>
                    <a:lstStyle/>
                    <a:p>
                      <a:r>
                        <a:rPr lang="en-US" dirty="0" smtClean="0">
                          <a:solidFill>
                            <a:schemeClr val="bg1">
                              <a:lumMod val="50000"/>
                            </a:schemeClr>
                          </a:solidFill>
                        </a:rPr>
                        <a:t>560 k€</a:t>
                      </a:r>
                      <a:endParaRPr lang="en-US" dirty="0">
                        <a:solidFill>
                          <a:schemeClr val="bg1">
                            <a:lumMod val="50000"/>
                          </a:schemeClr>
                        </a:solidFill>
                      </a:endParaRPr>
                    </a:p>
                  </a:txBody>
                  <a:tcPr/>
                </a:tc>
                <a:tc>
                  <a:txBody>
                    <a:bodyPr/>
                    <a:lstStyle/>
                    <a:p>
                      <a:r>
                        <a:rPr lang="en-US" dirty="0" smtClean="0">
                          <a:solidFill>
                            <a:schemeClr val="bg1">
                              <a:lumMod val="50000"/>
                            </a:schemeClr>
                          </a:solidFill>
                        </a:rPr>
                        <a:t>170 k€ / y</a:t>
                      </a:r>
                      <a:endParaRPr lang="en-US" dirty="0">
                        <a:solidFill>
                          <a:schemeClr val="bg1">
                            <a:lumMod val="50000"/>
                          </a:schemeClr>
                        </a:solidFill>
                      </a:endParaRPr>
                    </a:p>
                  </a:txBody>
                  <a:tcPr/>
                </a:tc>
              </a:tr>
            </a:tbl>
          </a:graphicData>
        </a:graphic>
      </p:graphicFrame>
      <p:sp>
        <p:nvSpPr>
          <p:cNvPr id="2" name="Rectangle 1"/>
          <p:cNvSpPr/>
          <p:nvPr/>
        </p:nvSpPr>
        <p:spPr>
          <a:xfrm>
            <a:off x="276926" y="5730855"/>
            <a:ext cx="8661455" cy="1015663"/>
          </a:xfrm>
          <a:prstGeom prst="rect">
            <a:avLst/>
          </a:prstGeom>
        </p:spPr>
        <p:txBody>
          <a:bodyPr wrap="square">
            <a:spAutoFit/>
          </a:bodyPr>
          <a:lstStyle/>
          <a:p>
            <a:r>
              <a:rPr lang="en-US" sz="2000" dirty="0" smtClean="0">
                <a:solidFill>
                  <a:srgbClr val="000000"/>
                </a:solidFill>
                <a:latin typeface="Calibri"/>
                <a:ea typeface="ヒラギノ角ゴ ProN W3"/>
                <a:cs typeface="ヒラギノ角ゴ ProN W3"/>
              </a:rPr>
              <a:t>Pre-operation 5y OPS 2019 – </a:t>
            </a:r>
            <a:r>
              <a:rPr lang="en-US" sz="2000" b="1" dirty="0" smtClean="0">
                <a:solidFill>
                  <a:srgbClr val="000000"/>
                </a:solidFill>
                <a:latin typeface="Calibri"/>
                <a:ea typeface="ヒラギノ角ゴ ProN W3"/>
                <a:cs typeface="ヒラギノ角ゴ ProN W3"/>
              </a:rPr>
              <a:t>2023</a:t>
            </a:r>
            <a:r>
              <a:rPr lang="en-US" sz="2000" dirty="0" smtClean="0">
                <a:solidFill>
                  <a:srgbClr val="FFFF00"/>
                </a:solidFill>
                <a:latin typeface="Calibri"/>
                <a:ea typeface="ヒラギノ角ゴ ProN W3"/>
                <a:cs typeface="ヒラギノ角ゴ ProN W3"/>
              </a:rPr>
              <a:t> </a:t>
            </a:r>
            <a:r>
              <a:rPr lang="en-US" sz="2000" dirty="0" smtClean="0">
                <a:solidFill>
                  <a:srgbClr val="000000"/>
                </a:solidFill>
                <a:latin typeface="Calibri"/>
                <a:ea typeface="ヒラギノ角ゴ ProN W3"/>
                <a:cs typeface="ヒラギノ角ゴ ProN W3"/>
              </a:rPr>
              <a:t>and steady state:</a:t>
            </a:r>
          </a:p>
          <a:p>
            <a:pPr marL="342900" indent="-342900">
              <a:buFont typeface="Arial"/>
              <a:buChar char="•"/>
            </a:pPr>
            <a:r>
              <a:rPr lang="en-US" sz="2000" b="1" dirty="0" smtClean="0">
                <a:solidFill>
                  <a:srgbClr val="008000"/>
                </a:solidFill>
                <a:latin typeface="Calibri"/>
                <a:ea typeface="ヒラギノ角ゴ ProN W3"/>
                <a:cs typeface="ヒラギノ角ゴ ProN W3"/>
              </a:rPr>
              <a:t>major strategic investment</a:t>
            </a:r>
            <a:r>
              <a:rPr lang="en-US" sz="2000" b="1" dirty="0" smtClean="0">
                <a:solidFill>
                  <a:srgbClr val="000000"/>
                </a:solidFill>
                <a:latin typeface="Calibri"/>
                <a:ea typeface="ヒラギノ角ゴ ProN W3"/>
                <a:cs typeface="ヒラギノ角ゴ ProN W3"/>
              </a:rPr>
              <a:t> </a:t>
            </a:r>
            <a:r>
              <a:rPr lang="en-US" sz="2000" dirty="0" smtClean="0">
                <a:solidFill>
                  <a:srgbClr val="000000"/>
                </a:solidFill>
                <a:latin typeface="Calibri"/>
                <a:ea typeface="ヒラギノ角ゴ ProN W3"/>
                <a:cs typeface="ヒラギノ角ゴ ProN W3"/>
              </a:rPr>
              <a:t>for science </a:t>
            </a:r>
            <a:r>
              <a:rPr lang="en-US" sz="2000" dirty="0">
                <a:solidFill>
                  <a:srgbClr val="000000"/>
                </a:solidFill>
                <a:latin typeface="Calibri"/>
                <a:ea typeface="ヒラギノ角ゴ ProN W3"/>
                <a:cs typeface="ヒラギノ角ゴ ProN W3"/>
              </a:rPr>
              <a:t>s</a:t>
            </a:r>
            <a:r>
              <a:rPr lang="en-US" sz="2000" dirty="0" smtClean="0">
                <a:solidFill>
                  <a:srgbClr val="000000"/>
                </a:solidFill>
                <a:latin typeface="Calibri"/>
                <a:ea typeface="ヒラギノ角ゴ ProN W3"/>
                <a:cs typeface="ヒラギノ角ゴ ProN W3"/>
              </a:rPr>
              <a:t>upport </a:t>
            </a:r>
            <a:r>
              <a:rPr lang="en-US" sz="2000" dirty="0">
                <a:solidFill>
                  <a:srgbClr val="000000"/>
                </a:solidFill>
                <a:latin typeface="Calibri"/>
                <a:ea typeface="ヒラギノ角ゴ ProN W3"/>
                <a:cs typeface="ヒラギノ角ゴ ProN W3"/>
              </a:rPr>
              <a:t>s</a:t>
            </a:r>
            <a:r>
              <a:rPr lang="en-US" sz="2000" dirty="0" smtClean="0">
                <a:solidFill>
                  <a:srgbClr val="000000"/>
                </a:solidFill>
                <a:latin typeface="Calibri"/>
                <a:ea typeface="ヒラギノ角ゴ ProN W3"/>
                <a:cs typeface="ヒラギノ角ゴ ProN W3"/>
              </a:rPr>
              <a:t>ystems managed by division.</a:t>
            </a:r>
          </a:p>
          <a:p>
            <a:pPr marL="342900" indent="-342900">
              <a:buFont typeface="Arial"/>
              <a:buChar char="•"/>
            </a:pPr>
            <a:r>
              <a:rPr lang="en-US" sz="2000" dirty="0" smtClean="0">
                <a:solidFill>
                  <a:srgbClr val="000000"/>
                </a:solidFill>
                <a:latin typeface="Calibri"/>
                <a:ea typeface="ヒラギノ角ゴ ProN W3"/>
                <a:cs typeface="ヒラギノ角ゴ ProN W3"/>
              </a:rPr>
              <a:t>maintenance </a:t>
            </a:r>
            <a:r>
              <a:rPr lang="en-US" sz="2000" dirty="0">
                <a:solidFill>
                  <a:srgbClr val="000000"/>
                </a:solidFill>
                <a:latin typeface="Calibri"/>
                <a:ea typeface="ヒラギノ角ゴ ProN W3"/>
                <a:cs typeface="ヒラギノ角ゴ ProN W3"/>
              </a:rPr>
              <a:t>and </a:t>
            </a:r>
            <a:r>
              <a:rPr lang="en-US" sz="2000" b="1" dirty="0">
                <a:solidFill>
                  <a:srgbClr val="000000"/>
                </a:solidFill>
                <a:latin typeface="Calibri"/>
                <a:ea typeface="ヒラギノ角ゴ ProN W3"/>
                <a:cs typeface="ヒラギノ角ゴ ProN W3"/>
              </a:rPr>
              <a:t>minor </a:t>
            </a:r>
            <a:r>
              <a:rPr lang="en-US" sz="2000" b="1" dirty="0" smtClean="0">
                <a:solidFill>
                  <a:srgbClr val="000000"/>
                </a:solidFill>
                <a:latin typeface="Calibri"/>
                <a:ea typeface="ヒラギノ角ゴ ProN W3"/>
                <a:cs typeface="ヒラギノ角ゴ ProN W3"/>
              </a:rPr>
              <a:t>tactical investment </a:t>
            </a:r>
            <a:r>
              <a:rPr lang="en-US" sz="2000" dirty="0">
                <a:solidFill>
                  <a:srgbClr val="000000"/>
                </a:solidFill>
                <a:latin typeface="Calibri"/>
                <a:ea typeface="ヒラギノ角ゴ ProN W3"/>
                <a:cs typeface="ヒラギノ角ゴ ProN W3"/>
              </a:rPr>
              <a:t>managed by </a:t>
            </a:r>
            <a:r>
              <a:rPr lang="en-US" sz="2000" dirty="0" smtClean="0">
                <a:solidFill>
                  <a:srgbClr val="000000"/>
                </a:solidFill>
                <a:latin typeface="Calibri"/>
                <a:ea typeface="ヒラギノ角ゴ ProN W3"/>
                <a:cs typeface="ヒラギノ角ゴ ProN W3"/>
              </a:rPr>
              <a:t>individual platforms. </a:t>
            </a:r>
            <a:endParaRPr lang="en-US" sz="2000" dirty="0">
              <a:solidFill>
                <a:srgbClr val="000000"/>
              </a:solidFill>
              <a:latin typeface="Calibri"/>
              <a:ea typeface="ヒラギノ角ゴ ProN W3"/>
              <a:cs typeface="ヒラギノ角ゴ ProN W3"/>
            </a:endParaRPr>
          </a:p>
        </p:txBody>
      </p:sp>
      <p:pic>
        <p:nvPicPr>
          <p:cNvPr id="13" name="Picture 12" descr="IMG_365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2776" y="0"/>
            <a:ext cx="1911351" cy="1433513"/>
          </a:xfrm>
          <a:prstGeom prst="rect">
            <a:avLst/>
          </a:prstGeom>
        </p:spPr>
      </p:pic>
    </p:spTree>
    <p:extLst>
      <p:ext uri="{BB962C8B-B14F-4D97-AF65-F5344CB8AC3E}">
        <p14:creationId xmlns:p14="http://schemas.microsoft.com/office/powerpoint/2010/main" val="1025796527"/>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577850" y="0"/>
            <a:ext cx="6748463" cy="1441450"/>
          </a:xfrm>
          <a:ln/>
        </p:spPr>
        <p:txBody>
          <a:bodyPr/>
          <a:lstStyle/>
          <a:p>
            <a:r>
              <a:rPr lang="en-US" sz="3000" dirty="0" smtClean="0"/>
              <a:t>SSS 20.4.3 – Sample Environment</a:t>
            </a:r>
            <a:br>
              <a:rPr lang="en-US" sz="3000" dirty="0" smtClean="0"/>
            </a:br>
            <a:r>
              <a:rPr lang="en-US" sz="3000" dirty="0"/>
              <a:t>Scope, Requirements and </a:t>
            </a:r>
            <a:r>
              <a:rPr lang="en-US" sz="3000" dirty="0" smtClean="0"/>
              <a:t>Function - 1</a:t>
            </a:r>
            <a:endParaRPr lang="en-US" sz="3000" dirty="0"/>
          </a:p>
        </p:txBody>
      </p:sp>
      <p:pic>
        <p:nvPicPr>
          <p:cNvPr id="6" name="Picture 5"/>
          <p:cNvPicPr>
            <a:picLocks noChangeAspect="1"/>
          </p:cNvPicPr>
          <p:nvPr/>
        </p:nvPicPr>
        <p:blipFill>
          <a:blip r:embed="rId4"/>
          <a:stretch>
            <a:fillRect/>
          </a:stretch>
        </p:blipFill>
        <p:spPr>
          <a:xfrm>
            <a:off x="3937000" y="2590800"/>
            <a:ext cx="1257300" cy="1676400"/>
          </a:xfrm>
          <a:prstGeom prst="rect">
            <a:avLst/>
          </a:prstGeom>
        </p:spPr>
      </p:pic>
      <p:pic>
        <p:nvPicPr>
          <p:cNvPr id="7" name="Picture 6"/>
          <p:cNvPicPr>
            <a:picLocks noChangeAspect="1"/>
          </p:cNvPicPr>
          <p:nvPr/>
        </p:nvPicPr>
        <p:blipFill>
          <a:blip r:embed="rId4"/>
          <a:stretch>
            <a:fillRect/>
          </a:stretch>
        </p:blipFill>
        <p:spPr>
          <a:xfrm>
            <a:off x="3937000" y="2590800"/>
            <a:ext cx="1257300" cy="1676400"/>
          </a:xfrm>
          <a:prstGeom prst="rect">
            <a:avLst/>
          </a:prstGeom>
        </p:spPr>
      </p:pic>
      <p:pic>
        <p:nvPicPr>
          <p:cNvPr id="8" name="Picture 7"/>
          <p:cNvPicPr>
            <a:picLocks noChangeAspect="1"/>
          </p:cNvPicPr>
          <p:nvPr/>
        </p:nvPicPr>
        <p:blipFill>
          <a:blip r:embed="rId4"/>
          <a:stretch>
            <a:fillRect/>
          </a:stretch>
        </p:blipFill>
        <p:spPr>
          <a:xfrm>
            <a:off x="3937000" y="2590800"/>
            <a:ext cx="1257300" cy="1676400"/>
          </a:xfrm>
          <a:prstGeom prst="rect">
            <a:avLst/>
          </a:prstGeom>
        </p:spPr>
      </p:pic>
      <p:sp>
        <p:nvSpPr>
          <p:cNvPr id="11" name="TextBox 10"/>
          <p:cNvSpPr txBox="1"/>
          <p:nvPr/>
        </p:nvSpPr>
        <p:spPr>
          <a:xfrm>
            <a:off x="0" y="1470920"/>
            <a:ext cx="9143999" cy="4741298"/>
          </a:xfrm>
          <a:prstGeom prst="rect">
            <a:avLst/>
          </a:prstGeom>
          <a:noFill/>
        </p:spPr>
        <p:txBody>
          <a:bodyPr wrap="square" rtlCol="0">
            <a:spAutoFit/>
          </a:bodyPr>
          <a:lstStyle/>
          <a:p>
            <a:pPr>
              <a:lnSpc>
                <a:spcPct val="90000"/>
              </a:lnSpc>
            </a:pPr>
            <a:r>
              <a:rPr lang="en-US" b="1" dirty="0" smtClean="0">
                <a:solidFill>
                  <a:srgbClr val="000000"/>
                </a:solidFill>
                <a:latin typeface="Calibri"/>
                <a:ea typeface="ヒラギノ角ゴ ProN W3"/>
                <a:cs typeface="ヒラギノ角ゴ ProN W3"/>
              </a:rPr>
              <a:t>Definition and Context:</a:t>
            </a:r>
          </a:p>
          <a:p>
            <a:pPr marL="342900" indent="-342900">
              <a:lnSpc>
                <a:spcPct val="90000"/>
              </a:lnSpc>
              <a:buFont typeface="Arial"/>
              <a:buChar char="•"/>
            </a:pPr>
            <a:endParaRPr lang="en-US" dirty="0" smtClean="0">
              <a:solidFill>
                <a:srgbClr val="000000"/>
              </a:solidFill>
              <a:latin typeface="Calibri"/>
              <a:ea typeface="ヒラギノ角ゴ ProN W3"/>
              <a:cs typeface="ヒラギノ角ゴ ProN W3"/>
            </a:endParaRP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Ability to perform experiments with multiple / combined parameters incl. user supplied:</a:t>
            </a:r>
          </a:p>
          <a:p>
            <a:pPr marL="800100" lvl="1" indent="-342900">
              <a:lnSpc>
                <a:spcPct val="90000"/>
              </a:lnSpc>
              <a:buFont typeface="Arial"/>
              <a:buChar char="•"/>
            </a:pPr>
            <a:endParaRPr lang="en-US" dirty="0" smtClean="0">
              <a:solidFill>
                <a:srgbClr val="000000"/>
              </a:solidFill>
              <a:latin typeface="Calibri"/>
              <a:ea typeface="ヒラギノ角ゴ ProN W3"/>
              <a:cs typeface="ヒラギノ角ゴ ProN W3"/>
            </a:endParaRPr>
          </a:p>
          <a:p>
            <a:pPr marL="800100" lvl="1" indent="-342900">
              <a:lnSpc>
                <a:spcPct val="90000"/>
              </a:lnSpc>
              <a:buFont typeface="Arial"/>
              <a:buChar char="•"/>
            </a:pPr>
            <a:r>
              <a:rPr lang="en-US" dirty="0" smtClean="0">
                <a:solidFill>
                  <a:srgbClr val="000000"/>
                </a:solidFill>
                <a:latin typeface="Calibri"/>
                <a:ea typeface="ヒラギノ角ゴ ProN W3"/>
                <a:cs typeface="ヒラギノ角ゴ ProN W3"/>
              </a:rPr>
              <a:t>low and high temperatures, electric and magnetic fields </a:t>
            </a:r>
          </a:p>
          <a:p>
            <a:pPr marL="800100" lvl="1" indent="-342900">
              <a:lnSpc>
                <a:spcPct val="90000"/>
              </a:lnSpc>
              <a:buFont typeface="Arial"/>
              <a:buChar char="•"/>
            </a:pPr>
            <a:endParaRPr lang="en-US" dirty="0" smtClean="0">
              <a:solidFill>
                <a:srgbClr val="000000"/>
              </a:solidFill>
              <a:latin typeface="Calibri"/>
              <a:ea typeface="ヒラギノ角ゴ ProN W3"/>
              <a:cs typeface="ヒラギノ角ゴ ProN W3"/>
            </a:endParaRPr>
          </a:p>
          <a:p>
            <a:pPr marL="800100" lvl="1" indent="-342900">
              <a:lnSpc>
                <a:spcPct val="90000"/>
              </a:lnSpc>
              <a:buFont typeface="Arial"/>
              <a:buChar char="•"/>
            </a:pPr>
            <a:r>
              <a:rPr lang="en-US" dirty="0" smtClean="0">
                <a:solidFill>
                  <a:srgbClr val="000000"/>
                </a:solidFill>
                <a:latin typeface="Calibri"/>
                <a:ea typeface="ヒラギノ角ゴ ProN W3"/>
                <a:cs typeface="ヒラギノ角ゴ ProN W3"/>
              </a:rPr>
              <a:t>high pressures and mechanical constraints</a:t>
            </a:r>
          </a:p>
          <a:p>
            <a:pPr marL="800100" lvl="1" indent="-342900">
              <a:lnSpc>
                <a:spcPct val="90000"/>
              </a:lnSpc>
              <a:buFont typeface="Arial"/>
              <a:buChar char="•"/>
            </a:pPr>
            <a:endParaRPr lang="en-US" dirty="0" smtClean="0">
              <a:solidFill>
                <a:srgbClr val="000000"/>
              </a:solidFill>
              <a:latin typeface="Calibri"/>
              <a:ea typeface="ヒラギノ角ゴ ProN W3"/>
              <a:cs typeface="ヒラギノ角ゴ ProN W3"/>
            </a:endParaRPr>
          </a:p>
          <a:p>
            <a:pPr marL="800100" lvl="1" indent="-342900">
              <a:lnSpc>
                <a:spcPct val="90000"/>
              </a:lnSpc>
              <a:buFont typeface="Arial"/>
              <a:buChar char="•"/>
            </a:pPr>
            <a:r>
              <a:rPr lang="en-US" dirty="0" smtClean="0">
                <a:solidFill>
                  <a:srgbClr val="000000"/>
                </a:solidFill>
                <a:latin typeface="Calibri"/>
                <a:ea typeface="ヒラギノ角ゴ ProN W3"/>
                <a:cs typeface="ヒラギノ角ゴ ProN W3"/>
              </a:rPr>
              <a:t>stabilized temperature, controlled humidity, gas loading, stopped liquid flow,       excited states, conditioned fluids and free surfaces</a:t>
            </a:r>
          </a:p>
          <a:p>
            <a:pPr marL="342900" indent="-342900">
              <a:lnSpc>
                <a:spcPct val="90000"/>
              </a:lnSpc>
              <a:buFont typeface="Arial"/>
              <a:buChar char="•"/>
            </a:pPr>
            <a:endParaRPr lang="en-US" dirty="0" smtClean="0">
              <a:solidFill>
                <a:srgbClr val="000000"/>
              </a:solidFill>
              <a:latin typeface="Calibri"/>
              <a:ea typeface="ヒラギノ角ゴ ProN W3"/>
              <a:cs typeface="ヒラギノ角ゴ ProN W3"/>
            </a:endParaRP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Rapid and reproducible equipment change-over, cost efficient maintenance, reliability</a:t>
            </a:r>
          </a:p>
          <a:p>
            <a:pPr marL="342900" indent="-342900">
              <a:lnSpc>
                <a:spcPct val="90000"/>
              </a:lnSpc>
              <a:buFont typeface="Arial"/>
              <a:buChar char="•"/>
            </a:pPr>
            <a:endParaRPr lang="en-US" dirty="0" smtClean="0">
              <a:solidFill>
                <a:srgbClr val="000000"/>
              </a:solidFill>
              <a:latin typeface="Calibri"/>
              <a:ea typeface="Calibri"/>
              <a:cs typeface="Calibri"/>
            </a:endParaRPr>
          </a:p>
          <a:p>
            <a:pPr marL="342900" indent="-342900">
              <a:lnSpc>
                <a:spcPct val="90000"/>
              </a:lnSpc>
              <a:buFont typeface="Arial"/>
              <a:buChar char="•"/>
            </a:pPr>
            <a:r>
              <a:rPr lang="en-US" dirty="0">
                <a:solidFill>
                  <a:srgbClr val="000000"/>
                </a:solidFill>
                <a:latin typeface="Calibri"/>
                <a:ea typeface="ヒラギノ角ゴ ProN W3"/>
                <a:cs typeface="ヒラギノ角ゴ ProN W3"/>
              </a:rPr>
              <a:t>Smooth integration </a:t>
            </a:r>
            <a:r>
              <a:rPr lang="en-US" dirty="0" smtClean="0">
                <a:solidFill>
                  <a:srgbClr val="000000"/>
                </a:solidFill>
                <a:latin typeface="Calibri"/>
                <a:ea typeface="ヒラギノ角ゴ ProN W3"/>
                <a:cs typeface="ヒラギノ角ゴ ProN W3"/>
              </a:rPr>
              <a:t>on </a:t>
            </a:r>
            <a:r>
              <a:rPr lang="en-US" dirty="0">
                <a:solidFill>
                  <a:srgbClr val="000000"/>
                </a:solidFill>
                <a:latin typeface="Calibri"/>
                <a:ea typeface="ヒラギノ角ゴ ProN W3"/>
                <a:cs typeface="ヒラギノ角ゴ ProN W3"/>
              </a:rPr>
              <a:t>instrument and instrument </a:t>
            </a:r>
            <a:r>
              <a:rPr lang="en-US" dirty="0" smtClean="0">
                <a:solidFill>
                  <a:srgbClr val="000000"/>
                </a:solidFill>
                <a:latin typeface="Calibri"/>
                <a:ea typeface="ヒラギノ角ゴ ProN W3"/>
                <a:cs typeface="ヒラギノ角ゴ ProN W3"/>
              </a:rPr>
              <a:t>control</a:t>
            </a:r>
            <a:endParaRPr lang="en-US" dirty="0">
              <a:solidFill>
                <a:srgbClr val="000000"/>
              </a:solidFill>
              <a:latin typeface="Calibri"/>
              <a:ea typeface="ヒラギノ角ゴ ProN W3"/>
              <a:cs typeface="ヒラギノ角ゴ ProN W3"/>
            </a:endParaRPr>
          </a:p>
          <a:p>
            <a:pPr marL="342900" indent="-342900">
              <a:lnSpc>
                <a:spcPct val="90000"/>
              </a:lnSpc>
              <a:buFont typeface="Arial"/>
              <a:buChar char="•"/>
            </a:pPr>
            <a:endParaRPr lang="en-US" dirty="0" smtClean="0">
              <a:solidFill>
                <a:srgbClr val="000000"/>
              </a:solidFill>
              <a:latin typeface="Calibri"/>
              <a:ea typeface="Calibri"/>
              <a:cs typeface="Calibri"/>
            </a:endParaRPr>
          </a:p>
          <a:p>
            <a:pPr marL="342900" indent="-342900">
              <a:lnSpc>
                <a:spcPct val="90000"/>
              </a:lnSpc>
              <a:buFont typeface="Arial"/>
              <a:buChar char="•"/>
            </a:pPr>
            <a:r>
              <a:rPr lang="en-US" dirty="0" smtClean="0">
                <a:solidFill>
                  <a:srgbClr val="000000"/>
                </a:solidFill>
                <a:latin typeface="Calibri"/>
                <a:ea typeface="Calibri"/>
                <a:cs typeface="Calibri"/>
              </a:rPr>
              <a:t>Development </a:t>
            </a:r>
            <a:r>
              <a:rPr lang="en-US" dirty="0">
                <a:solidFill>
                  <a:srgbClr val="000000"/>
                </a:solidFill>
                <a:latin typeface="Calibri"/>
                <a:ea typeface="Calibri"/>
                <a:cs typeface="Calibri"/>
              </a:rPr>
              <a:t>of new equipment for specific geometries and parameter </a:t>
            </a:r>
            <a:r>
              <a:rPr lang="en-US" dirty="0" smtClean="0">
                <a:solidFill>
                  <a:srgbClr val="000000"/>
                </a:solidFill>
                <a:latin typeface="Calibri"/>
                <a:ea typeface="Calibri"/>
                <a:cs typeface="Calibri"/>
              </a:rPr>
              <a:t>range</a:t>
            </a:r>
            <a:endParaRPr lang="en-US" dirty="0" smtClean="0">
              <a:solidFill>
                <a:srgbClr val="000000"/>
              </a:solidFill>
              <a:latin typeface="Calibri"/>
              <a:ea typeface="ヒラギノ角ゴ ProN W3"/>
              <a:cs typeface="ヒラギノ角ゴ ProN W3"/>
            </a:endParaRPr>
          </a:p>
          <a:p>
            <a:pPr marL="342900" indent="-342900">
              <a:lnSpc>
                <a:spcPct val="90000"/>
              </a:lnSpc>
              <a:buFont typeface="Arial"/>
              <a:buChar char="•"/>
            </a:pPr>
            <a:endParaRPr lang="en-US" dirty="0" smtClean="0">
              <a:solidFill>
                <a:srgbClr val="000000"/>
              </a:solidFill>
              <a:latin typeface="Calibri"/>
              <a:ea typeface="ヒラギノ角ゴ ProN W3"/>
              <a:cs typeface="ヒラギノ角ゴ ProN W3"/>
            </a:endParaRP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Agile </a:t>
            </a:r>
            <a:r>
              <a:rPr lang="en-US" dirty="0">
                <a:solidFill>
                  <a:srgbClr val="000000"/>
                </a:solidFill>
                <a:latin typeface="Calibri"/>
                <a:ea typeface="ヒラギノ角ゴ ProN W3"/>
                <a:cs typeface="ヒラギノ角ゴ ProN W3"/>
              </a:rPr>
              <a:t>science support for changing scientific communities and </a:t>
            </a:r>
            <a:r>
              <a:rPr lang="en-US" dirty="0" smtClean="0">
                <a:solidFill>
                  <a:srgbClr val="000000"/>
                </a:solidFill>
                <a:latin typeface="Calibri"/>
                <a:ea typeface="ヒラギノ角ゴ ProN W3"/>
                <a:cs typeface="ヒラギノ角ゴ ProN W3"/>
              </a:rPr>
              <a:t>challenges</a:t>
            </a:r>
          </a:p>
          <a:p>
            <a:pPr>
              <a:lnSpc>
                <a:spcPct val="50000"/>
              </a:lnSpc>
            </a:pPr>
            <a:endParaRPr lang="en-US" dirty="0" smtClean="0">
              <a:solidFill>
                <a:srgbClr val="000000"/>
              </a:solidFill>
              <a:latin typeface="Calibri"/>
              <a:ea typeface="ヒラギノ角ゴ ProN W3"/>
              <a:cs typeface="ヒラギノ角ゴ ProN W3"/>
            </a:endParaRPr>
          </a:p>
        </p:txBody>
      </p:sp>
      <p:sp>
        <p:nvSpPr>
          <p:cNvPr id="10" name="Footer Placeholder 4"/>
          <p:cNvSpPr txBox="1">
            <a:spLocks/>
          </p:cNvSpPr>
          <p:nvPr/>
        </p:nvSpPr>
        <p:spPr>
          <a:xfrm>
            <a:off x="1187623" y="6495583"/>
            <a:ext cx="7497589"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sv-SE" sz="2000" dirty="0" err="1" smtClean="0">
                <a:solidFill>
                  <a:srgbClr val="000000"/>
                </a:solidFill>
                <a:latin typeface="Calibri"/>
                <a:ea typeface="ヒラギノ角ゴ ProN W3"/>
                <a:cs typeface="ヒラギノ角ゴ ProN W3"/>
              </a:rPr>
              <a:t>Sample</a:t>
            </a:r>
            <a:r>
              <a:rPr lang="sv-SE" sz="2000" dirty="0" smtClean="0">
                <a:solidFill>
                  <a:srgbClr val="000000"/>
                </a:solidFill>
                <a:latin typeface="Calibri"/>
                <a:ea typeface="ヒラギノ角ゴ ProN W3"/>
                <a:cs typeface="ヒラギノ角ゴ ProN W3"/>
              </a:rPr>
              <a:t> Environment </a:t>
            </a:r>
            <a:r>
              <a:rPr lang="sv-SE" sz="2000" dirty="0" err="1" smtClean="0">
                <a:solidFill>
                  <a:srgbClr val="000000"/>
                </a:solidFill>
                <a:latin typeface="Calibri"/>
                <a:ea typeface="ヒラギノ角ゴ ProN W3"/>
                <a:cs typeface="ヒラギノ角ゴ ProN W3"/>
              </a:rPr>
              <a:t>Scope</a:t>
            </a:r>
            <a:r>
              <a:rPr lang="sv-SE" sz="2000" dirty="0" smtClean="0">
                <a:solidFill>
                  <a:srgbClr val="000000"/>
                </a:solidFill>
                <a:latin typeface="Calibri"/>
                <a:ea typeface="ヒラギノ角ゴ ProN W3"/>
                <a:cs typeface="ヒラギノ角ゴ ProN W3"/>
              </a:rPr>
              <a:t>  </a:t>
            </a:r>
            <a:r>
              <a:rPr lang="sv-SE" sz="1000" dirty="0" smtClean="0">
                <a:solidFill>
                  <a:srgbClr val="000000"/>
                </a:solidFill>
                <a:latin typeface="Calibri"/>
                <a:ea typeface="ヒラギノ角ゴ ProN W3"/>
                <a:cs typeface="ヒラギノ角ゴ ProN W3"/>
              </a:rPr>
              <a:t>Arno Hiess, November 2016 ESS Operations </a:t>
            </a:r>
            <a:r>
              <a:rPr lang="sv-SE" sz="1000" dirty="0" err="1" smtClean="0">
                <a:solidFill>
                  <a:srgbClr val="000000"/>
                </a:solidFill>
                <a:latin typeface="Calibri"/>
                <a:ea typeface="ヒラギノ角ゴ ProN W3"/>
                <a:cs typeface="ヒラギノ角ゴ ProN W3"/>
              </a:rPr>
              <a:t>Cost</a:t>
            </a:r>
            <a:r>
              <a:rPr lang="sv-SE" sz="1000" dirty="0" smtClean="0">
                <a:solidFill>
                  <a:srgbClr val="000000"/>
                </a:solidFill>
                <a:latin typeface="Calibri"/>
                <a:ea typeface="ヒラギノ角ゴ ProN W3"/>
                <a:cs typeface="ヒラギノ角ゴ ProN W3"/>
              </a:rPr>
              <a:t> Review</a:t>
            </a:r>
            <a:endParaRPr lang="sv-SE" sz="1000" dirty="0">
              <a:solidFill>
                <a:srgbClr val="000000"/>
              </a:solidFill>
              <a:latin typeface="Calibri"/>
              <a:ea typeface="ヒラギノ角ゴ ProN W3"/>
              <a:cs typeface="ヒラギノ角ゴ ProN W3"/>
            </a:endParaRPr>
          </a:p>
        </p:txBody>
      </p:sp>
      <p:sp>
        <p:nvSpPr>
          <p:cNvPr id="12" name="Date Placeholder 5"/>
          <p:cNvSpPr txBox="1">
            <a:spLocks/>
          </p:cNvSpPr>
          <p:nvPr/>
        </p:nvSpPr>
        <p:spPr>
          <a:xfrm>
            <a:off x="457200" y="6542613"/>
            <a:ext cx="9464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E7F1480-C240-7241-B16F-974441BA4F7A}" type="datetime1">
              <a:rPr lang="en-US" smtClean="0">
                <a:solidFill>
                  <a:sysClr val="windowText" lastClr="000000">
                    <a:tint val="75000"/>
                  </a:sysClr>
                </a:solidFill>
                <a:latin typeface="Calibri"/>
                <a:ea typeface="ヒラギノ角ゴ ProN W3"/>
                <a:cs typeface="ヒラギノ角ゴ ProN W3"/>
              </a:rPr>
              <a:pPr>
                <a:defRPr/>
              </a:pPr>
              <a:t>5/18/17</a:t>
            </a:fld>
            <a:endParaRPr lang="sv-SE" dirty="0">
              <a:solidFill>
                <a:sysClr val="windowText" lastClr="000000">
                  <a:tint val="75000"/>
                </a:sysClr>
              </a:solidFill>
              <a:latin typeface="Calibri"/>
              <a:ea typeface="ヒラギノ角ゴ ProN W3"/>
              <a:cs typeface="ヒラギノ角ゴ ProN W3"/>
            </a:endParaRPr>
          </a:p>
        </p:txBody>
      </p:sp>
    </p:spTree>
    <p:extLst>
      <p:ext uri="{BB962C8B-B14F-4D97-AF65-F5344CB8AC3E}">
        <p14:creationId xmlns:p14="http://schemas.microsoft.com/office/powerpoint/2010/main" val="3650861592"/>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577850" y="0"/>
            <a:ext cx="6748463" cy="1441450"/>
          </a:xfrm>
          <a:ln/>
        </p:spPr>
        <p:txBody>
          <a:bodyPr/>
          <a:lstStyle/>
          <a:p>
            <a:r>
              <a:rPr lang="en-US" sz="3000" dirty="0" smtClean="0"/>
              <a:t>SSS 20.4.3 – Sample Environment</a:t>
            </a:r>
            <a:br>
              <a:rPr lang="en-US" sz="3000" dirty="0" smtClean="0"/>
            </a:br>
            <a:r>
              <a:rPr lang="en-US" sz="3000" dirty="0"/>
              <a:t>Scope, Requirements and </a:t>
            </a:r>
            <a:r>
              <a:rPr lang="en-US" sz="3000" dirty="0" smtClean="0"/>
              <a:t>Function - 2</a:t>
            </a:r>
            <a:endParaRPr lang="en-US" sz="3000" dirty="0"/>
          </a:p>
        </p:txBody>
      </p:sp>
      <p:pic>
        <p:nvPicPr>
          <p:cNvPr id="6" name="Picture 5"/>
          <p:cNvPicPr>
            <a:picLocks noChangeAspect="1"/>
          </p:cNvPicPr>
          <p:nvPr/>
        </p:nvPicPr>
        <p:blipFill>
          <a:blip r:embed="rId4"/>
          <a:stretch>
            <a:fillRect/>
          </a:stretch>
        </p:blipFill>
        <p:spPr>
          <a:xfrm>
            <a:off x="3937000" y="2590800"/>
            <a:ext cx="1257300" cy="1676400"/>
          </a:xfrm>
          <a:prstGeom prst="rect">
            <a:avLst/>
          </a:prstGeom>
        </p:spPr>
      </p:pic>
      <p:pic>
        <p:nvPicPr>
          <p:cNvPr id="7" name="Picture 6"/>
          <p:cNvPicPr>
            <a:picLocks noChangeAspect="1"/>
          </p:cNvPicPr>
          <p:nvPr/>
        </p:nvPicPr>
        <p:blipFill>
          <a:blip r:embed="rId4"/>
          <a:stretch>
            <a:fillRect/>
          </a:stretch>
        </p:blipFill>
        <p:spPr>
          <a:xfrm>
            <a:off x="3937000" y="2590800"/>
            <a:ext cx="1257300" cy="1676400"/>
          </a:xfrm>
          <a:prstGeom prst="rect">
            <a:avLst/>
          </a:prstGeom>
        </p:spPr>
      </p:pic>
      <p:pic>
        <p:nvPicPr>
          <p:cNvPr id="8" name="Picture 7"/>
          <p:cNvPicPr>
            <a:picLocks noChangeAspect="1"/>
          </p:cNvPicPr>
          <p:nvPr/>
        </p:nvPicPr>
        <p:blipFill>
          <a:blip r:embed="rId4"/>
          <a:stretch>
            <a:fillRect/>
          </a:stretch>
        </p:blipFill>
        <p:spPr>
          <a:xfrm>
            <a:off x="3937000" y="2590800"/>
            <a:ext cx="1257300" cy="1676400"/>
          </a:xfrm>
          <a:prstGeom prst="rect">
            <a:avLst/>
          </a:prstGeom>
        </p:spPr>
      </p:pic>
      <p:sp>
        <p:nvSpPr>
          <p:cNvPr id="11" name="TextBox 10"/>
          <p:cNvSpPr txBox="1"/>
          <p:nvPr/>
        </p:nvSpPr>
        <p:spPr>
          <a:xfrm>
            <a:off x="0" y="1470920"/>
            <a:ext cx="9143999" cy="4833631"/>
          </a:xfrm>
          <a:prstGeom prst="rect">
            <a:avLst/>
          </a:prstGeom>
          <a:noFill/>
        </p:spPr>
        <p:txBody>
          <a:bodyPr wrap="square" rtlCol="0">
            <a:spAutoFit/>
          </a:bodyPr>
          <a:lstStyle/>
          <a:p>
            <a:pPr>
              <a:lnSpc>
                <a:spcPct val="90000"/>
              </a:lnSpc>
            </a:pPr>
            <a:r>
              <a:rPr lang="en-US" b="1" dirty="0" smtClean="0">
                <a:solidFill>
                  <a:srgbClr val="000000"/>
                </a:solidFill>
                <a:latin typeface="Calibri"/>
                <a:ea typeface="ヒラギノ角ゴ ProN W3"/>
                <a:cs typeface="ヒラギノ角ゴ ProN W3"/>
              </a:rPr>
              <a:t>Scope, Requirements and Function:	</a:t>
            </a:r>
          </a:p>
          <a:p>
            <a:pPr marL="342900" indent="-342900">
              <a:lnSpc>
                <a:spcPct val="90000"/>
              </a:lnSpc>
              <a:buFont typeface="Arial"/>
              <a:buChar char="•"/>
            </a:pPr>
            <a:endParaRPr lang="en-US" dirty="0" smtClean="0">
              <a:solidFill>
                <a:srgbClr val="000000"/>
              </a:solidFill>
              <a:latin typeface="Calibri"/>
              <a:ea typeface="ヒラギノ角ゴ ProN W3"/>
              <a:cs typeface="ヒラギノ角ゴ ProN W3"/>
            </a:endParaRP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Install and jointly operate - with instr. </a:t>
            </a:r>
            <a:r>
              <a:rPr lang="en-US" dirty="0">
                <a:solidFill>
                  <a:srgbClr val="000000"/>
                </a:solidFill>
                <a:latin typeface="Calibri"/>
                <a:ea typeface="ヒラギノ角ゴ ProN W3"/>
                <a:cs typeface="ヒラギノ角ゴ ProN W3"/>
              </a:rPr>
              <a:t>t</a:t>
            </a:r>
            <a:r>
              <a:rPr lang="en-US" dirty="0" smtClean="0">
                <a:solidFill>
                  <a:srgbClr val="000000"/>
                </a:solidFill>
                <a:latin typeface="Calibri"/>
                <a:ea typeface="ヒラギノ角ゴ ProN W3"/>
                <a:cs typeface="ヒラギノ角ゴ ProN W3"/>
              </a:rPr>
              <a:t>eam - pool equipment during experiment</a:t>
            </a:r>
          </a:p>
          <a:p>
            <a:pPr marL="342900" indent="-342900">
              <a:lnSpc>
                <a:spcPct val="90000"/>
              </a:lnSpc>
              <a:buFont typeface="Arial"/>
              <a:buChar char="•"/>
            </a:pPr>
            <a:endParaRPr lang="en-US" dirty="0" smtClean="0">
              <a:solidFill>
                <a:srgbClr val="000000"/>
              </a:solidFill>
              <a:latin typeface="Calibri"/>
              <a:ea typeface="ヒラギノ角ゴ ProN W3"/>
              <a:cs typeface="ヒラギノ角ゴ ProN W3"/>
            </a:endParaRP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Support user in sample conditioning / mounting incl. machining of small adapters</a:t>
            </a:r>
          </a:p>
          <a:p>
            <a:pPr marL="342900" indent="-342900">
              <a:lnSpc>
                <a:spcPct val="90000"/>
              </a:lnSpc>
              <a:buFont typeface="Arial"/>
              <a:buChar char="•"/>
            </a:pPr>
            <a:endParaRPr lang="en-US" dirty="0" smtClean="0">
              <a:solidFill>
                <a:srgbClr val="000000"/>
              </a:solidFill>
              <a:latin typeface="Calibri"/>
              <a:ea typeface="ヒラギノ角ゴ ProN W3"/>
              <a:cs typeface="ヒラギノ角ゴ ProN W3"/>
            </a:endParaRP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Provide integration, controls and communication </a:t>
            </a:r>
            <a:r>
              <a:rPr lang="en-US" dirty="0">
                <a:solidFill>
                  <a:srgbClr val="000000"/>
                </a:solidFill>
                <a:latin typeface="Calibri"/>
                <a:ea typeface="ヒラギノ角ゴ ProN W3"/>
                <a:cs typeface="ヒラギノ角ゴ ProN W3"/>
              </a:rPr>
              <a:t>i</a:t>
            </a:r>
            <a:r>
              <a:rPr lang="en-US" dirty="0" smtClean="0">
                <a:solidFill>
                  <a:srgbClr val="000000"/>
                </a:solidFill>
                <a:latin typeface="Calibri"/>
                <a:ea typeface="ヒラギノ角ゴ ProN W3"/>
                <a:cs typeface="ヒラギノ角ゴ ProN W3"/>
              </a:rPr>
              <a:t>nfrastructure on instruments</a:t>
            </a:r>
          </a:p>
          <a:p>
            <a:pPr marL="342900" indent="-342900">
              <a:lnSpc>
                <a:spcPct val="90000"/>
              </a:lnSpc>
              <a:buFont typeface="Arial"/>
              <a:buChar char="•"/>
            </a:pPr>
            <a:endParaRPr lang="en-US" dirty="0" smtClean="0">
              <a:solidFill>
                <a:srgbClr val="000000"/>
              </a:solidFill>
              <a:latin typeface="Calibri"/>
              <a:ea typeface="ヒラギノ角ゴ ProN W3"/>
              <a:cs typeface="ヒラギノ角ゴ ProN W3"/>
            </a:endParaRP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Maintain and repair pool and instrument specific (*) equipment incl. related infrastructure</a:t>
            </a:r>
          </a:p>
          <a:p>
            <a:pPr marL="342900" indent="-342900">
              <a:lnSpc>
                <a:spcPct val="90000"/>
              </a:lnSpc>
              <a:buFont typeface="Arial"/>
              <a:buChar char="•"/>
            </a:pPr>
            <a:endParaRPr lang="en-US" dirty="0" smtClean="0">
              <a:solidFill>
                <a:srgbClr val="000000"/>
              </a:solidFill>
              <a:latin typeface="Calibri"/>
              <a:ea typeface="ヒラギノ角ゴ ProN W3"/>
              <a:cs typeface="ヒラギノ角ゴ ProN W3"/>
            </a:endParaRP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Maintain </a:t>
            </a:r>
            <a:r>
              <a:rPr lang="en-US" dirty="0">
                <a:solidFill>
                  <a:srgbClr val="000000"/>
                </a:solidFill>
                <a:latin typeface="Calibri"/>
                <a:ea typeface="ヒラギノ角ゴ ProN W3"/>
                <a:cs typeface="ヒラギノ角ゴ ProN W3"/>
              </a:rPr>
              <a:t>sample environment workshops; </a:t>
            </a:r>
          </a:p>
          <a:p>
            <a:pPr marL="342900" indent="-342900">
              <a:lnSpc>
                <a:spcPct val="90000"/>
              </a:lnSpc>
              <a:buFont typeface="Arial"/>
              <a:buChar char="•"/>
            </a:pPr>
            <a:endParaRPr lang="en-US" dirty="0" smtClean="0">
              <a:solidFill>
                <a:srgbClr val="000000"/>
              </a:solidFill>
              <a:latin typeface="Calibri"/>
              <a:ea typeface="ヒラギノ角ゴ ProN W3"/>
              <a:cs typeface="ヒラギノ角ゴ ProN W3"/>
            </a:endParaRP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Adapt </a:t>
            </a:r>
            <a:r>
              <a:rPr lang="en-US" dirty="0">
                <a:solidFill>
                  <a:srgbClr val="000000"/>
                </a:solidFill>
                <a:latin typeface="Calibri"/>
                <a:ea typeface="ヒラギノ角ゴ ProN W3"/>
                <a:cs typeface="ヒラギノ角ゴ ProN W3"/>
              </a:rPr>
              <a:t>in-situ/operando </a:t>
            </a:r>
            <a:r>
              <a:rPr lang="en-US" dirty="0" smtClean="0">
                <a:solidFill>
                  <a:srgbClr val="000000"/>
                </a:solidFill>
                <a:latin typeface="Calibri"/>
                <a:ea typeface="ヒラギノ角ゴ ProN W3"/>
                <a:cs typeface="ヒラギノ角ゴ ProN W3"/>
              </a:rPr>
              <a:t>cells, provide consumables / spare parts, validate calibrations</a:t>
            </a:r>
          </a:p>
          <a:p>
            <a:pPr marL="342900" indent="-342900">
              <a:lnSpc>
                <a:spcPct val="90000"/>
              </a:lnSpc>
              <a:buFont typeface="Arial"/>
              <a:buChar char="•"/>
            </a:pPr>
            <a:endParaRPr lang="en-US" dirty="0" smtClean="0">
              <a:solidFill>
                <a:srgbClr val="000000"/>
              </a:solidFill>
              <a:latin typeface="Calibri"/>
              <a:ea typeface="ヒラギノ角ゴ ProN W3"/>
              <a:cs typeface="ヒラギノ角ゴ ProN W3"/>
            </a:endParaRP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Set</a:t>
            </a:r>
            <a:r>
              <a:rPr lang="en-US" dirty="0">
                <a:solidFill>
                  <a:srgbClr val="000000"/>
                </a:solidFill>
                <a:latin typeface="Calibri"/>
                <a:ea typeface="ヒラギノ角ゴ ProN W3"/>
                <a:cs typeface="ヒラギノ角ゴ ProN W3"/>
              </a:rPr>
              <a:t>-up control systems of new pool, instr. specific and user supplied equipment</a:t>
            </a:r>
          </a:p>
          <a:p>
            <a:pPr marL="342900" indent="-342900">
              <a:lnSpc>
                <a:spcPct val="90000"/>
              </a:lnSpc>
              <a:buFont typeface="Arial"/>
              <a:buChar char="•"/>
            </a:pPr>
            <a:endParaRPr lang="en-US" dirty="0" smtClean="0">
              <a:solidFill>
                <a:srgbClr val="000000"/>
              </a:solidFill>
              <a:latin typeface="Calibri"/>
              <a:ea typeface="ヒラギノ角ゴ ProN W3"/>
              <a:cs typeface="ヒラギノ角ゴ ProN W3"/>
            </a:endParaRP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Develop new sample environment equipment</a:t>
            </a:r>
          </a:p>
          <a:p>
            <a:pPr marL="342900" indent="-342900">
              <a:lnSpc>
                <a:spcPct val="90000"/>
              </a:lnSpc>
              <a:buFont typeface="Arial"/>
              <a:buChar char="•"/>
            </a:pPr>
            <a:endParaRPr lang="en-US" dirty="0" smtClean="0">
              <a:solidFill>
                <a:srgbClr val="000000"/>
              </a:solidFill>
              <a:latin typeface="Calibri"/>
              <a:ea typeface="ヒラギノ角ゴ ProN W3"/>
              <a:cs typeface="ヒラギノ角ゴ ProN W3"/>
            </a:endParaRP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Organize </a:t>
            </a:r>
            <a:r>
              <a:rPr lang="en-US" dirty="0">
                <a:solidFill>
                  <a:srgbClr val="000000"/>
                </a:solidFill>
                <a:latin typeface="Calibri"/>
                <a:ea typeface="ヒラギノ角ゴ ProN W3"/>
                <a:cs typeface="ヒラギノ角ゴ ProN W3"/>
              </a:rPr>
              <a:t>liquid helium cycle incl. monitoring </a:t>
            </a:r>
            <a:r>
              <a:rPr lang="en-US" dirty="0" smtClean="0">
                <a:solidFill>
                  <a:srgbClr val="000000"/>
                </a:solidFill>
                <a:latin typeface="Calibri"/>
                <a:ea typeface="ヒラギノ角ゴ ProN W3"/>
                <a:cs typeface="ヒラギノ角ゴ ProN W3"/>
              </a:rPr>
              <a:t>consumption</a:t>
            </a:r>
            <a:endParaRPr lang="en-US" dirty="0">
              <a:solidFill>
                <a:srgbClr val="000000"/>
              </a:solidFill>
              <a:latin typeface="Calibri"/>
              <a:ea typeface="ヒラギノ角ゴ ProN W3"/>
              <a:cs typeface="ヒラギノ角ゴ ProN W3"/>
            </a:endParaRPr>
          </a:p>
        </p:txBody>
      </p:sp>
      <p:sp>
        <p:nvSpPr>
          <p:cNvPr id="10" name="Footer Placeholder 4"/>
          <p:cNvSpPr txBox="1">
            <a:spLocks/>
          </p:cNvSpPr>
          <p:nvPr/>
        </p:nvSpPr>
        <p:spPr>
          <a:xfrm>
            <a:off x="1187623" y="6495583"/>
            <a:ext cx="7497589"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sv-SE" sz="2000" dirty="0" err="1" smtClean="0">
                <a:solidFill>
                  <a:srgbClr val="000000"/>
                </a:solidFill>
                <a:latin typeface="Calibri"/>
                <a:ea typeface="ヒラギノ角ゴ ProN W3"/>
                <a:cs typeface="ヒラギノ角ゴ ProN W3"/>
              </a:rPr>
              <a:t>Sample</a:t>
            </a:r>
            <a:r>
              <a:rPr lang="sv-SE" sz="2000" dirty="0" smtClean="0">
                <a:solidFill>
                  <a:srgbClr val="000000"/>
                </a:solidFill>
                <a:latin typeface="Calibri"/>
                <a:ea typeface="ヒラギノ角ゴ ProN W3"/>
                <a:cs typeface="ヒラギノ角ゴ ProN W3"/>
              </a:rPr>
              <a:t> Environment </a:t>
            </a:r>
            <a:r>
              <a:rPr lang="sv-SE" sz="2000" dirty="0" err="1" smtClean="0">
                <a:solidFill>
                  <a:srgbClr val="000000"/>
                </a:solidFill>
                <a:latin typeface="Calibri"/>
                <a:ea typeface="ヒラギノ角ゴ ProN W3"/>
                <a:cs typeface="ヒラギノ角ゴ ProN W3"/>
              </a:rPr>
              <a:t>Scope</a:t>
            </a:r>
            <a:r>
              <a:rPr lang="sv-SE" sz="2000" dirty="0" smtClean="0">
                <a:solidFill>
                  <a:srgbClr val="000000"/>
                </a:solidFill>
                <a:latin typeface="Calibri"/>
                <a:ea typeface="ヒラギノ角ゴ ProN W3"/>
                <a:cs typeface="ヒラギノ角ゴ ProN W3"/>
              </a:rPr>
              <a:t>  </a:t>
            </a:r>
            <a:r>
              <a:rPr lang="sv-SE" sz="1000" dirty="0" smtClean="0">
                <a:solidFill>
                  <a:srgbClr val="000000"/>
                </a:solidFill>
                <a:latin typeface="Calibri"/>
                <a:ea typeface="ヒラギノ角ゴ ProN W3"/>
                <a:cs typeface="ヒラギノ角ゴ ProN W3"/>
              </a:rPr>
              <a:t>Arno Hiess, November 2016 ESS Operations </a:t>
            </a:r>
            <a:r>
              <a:rPr lang="sv-SE" sz="1000" dirty="0" err="1" smtClean="0">
                <a:solidFill>
                  <a:srgbClr val="000000"/>
                </a:solidFill>
                <a:latin typeface="Calibri"/>
                <a:ea typeface="ヒラギノ角ゴ ProN W3"/>
                <a:cs typeface="ヒラギノ角ゴ ProN W3"/>
              </a:rPr>
              <a:t>Cost</a:t>
            </a:r>
            <a:r>
              <a:rPr lang="sv-SE" sz="1000" dirty="0" smtClean="0">
                <a:solidFill>
                  <a:srgbClr val="000000"/>
                </a:solidFill>
                <a:latin typeface="Calibri"/>
                <a:ea typeface="ヒラギノ角ゴ ProN W3"/>
                <a:cs typeface="ヒラギノ角ゴ ProN W3"/>
              </a:rPr>
              <a:t> Review</a:t>
            </a:r>
            <a:endParaRPr lang="sv-SE" sz="1000" dirty="0">
              <a:solidFill>
                <a:srgbClr val="000000"/>
              </a:solidFill>
              <a:latin typeface="Calibri"/>
              <a:ea typeface="ヒラギノ角ゴ ProN W3"/>
              <a:cs typeface="ヒラギノ角ゴ ProN W3"/>
            </a:endParaRPr>
          </a:p>
        </p:txBody>
      </p:sp>
      <p:sp>
        <p:nvSpPr>
          <p:cNvPr id="12" name="Date Placeholder 5"/>
          <p:cNvSpPr txBox="1">
            <a:spLocks/>
          </p:cNvSpPr>
          <p:nvPr/>
        </p:nvSpPr>
        <p:spPr>
          <a:xfrm>
            <a:off x="457200" y="6542613"/>
            <a:ext cx="9464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E7F1480-C240-7241-B16F-974441BA4F7A}" type="datetime1">
              <a:rPr lang="en-US" smtClean="0">
                <a:solidFill>
                  <a:sysClr val="windowText" lastClr="000000">
                    <a:tint val="75000"/>
                  </a:sysClr>
                </a:solidFill>
                <a:latin typeface="Calibri"/>
                <a:ea typeface="ヒラギノ角ゴ ProN W3"/>
                <a:cs typeface="ヒラギノ角ゴ ProN W3"/>
              </a:rPr>
              <a:pPr>
                <a:defRPr/>
              </a:pPr>
              <a:t>5/18/17</a:t>
            </a:fld>
            <a:endParaRPr lang="sv-SE" dirty="0">
              <a:solidFill>
                <a:sysClr val="windowText" lastClr="000000">
                  <a:tint val="75000"/>
                </a:sysClr>
              </a:solidFill>
              <a:latin typeface="Calibri"/>
              <a:ea typeface="ヒラギノ角ゴ ProN W3"/>
              <a:cs typeface="ヒラギノ角ゴ ProN W3"/>
            </a:endParaRPr>
          </a:p>
        </p:txBody>
      </p:sp>
    </p:spTree>
    <p:extLst>
      <p:ext uri="{BB962C8B-B14F-4D97-AF65-F5344CB8AC3E}">
        <p14:creationId xmlns:p14="http://schemas.microsoft.com/office/powerpoint/2010/main" val="4161645448"/>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577850" y="0"/>
            <a:ext cx="6748463" cy="1441450"/>
          </a:xfrm>
          <a:ln/>
        </p:spPr>
        <p:txBody>
          <a:bodyPr/>
          <a:lstStyle/>
          <a:p>
            <a:r>
              <a:rPr lang="en-US" sz="3000" dirty="0" smtClean="0"/>
              <a:t>SSS 20.4.3 – Sample Environment</a:t>
            </a:r>
            <a:br>
              <a:rPr lang="en-US" sz="3000" dirty="0" smtClean="0"/>
            </a:br>
            <a:r>
              <a:rPr lang="en-US" sz="3000" dirty="0"/>
              <a:t>Scope, Requirements and </a:t>
            </a:r>
            <a:r>
              <a:rPr lang="en-US" sz="3000" dirty="0" smtClean="0"/>
              <a:t>Function - 3</a:t>
            </a:r>
            <a:endParaRPr lang="en-US" sz="3000" dirty="0"/>
          </a:p>
        </p:txBody>
      </p:sp>
      <p:pic>
        <p:nvPicPr>
          <p:cNvPr id="6" name="Picture 5"/>
          <p:cNvPicPr>
            <a:picLocks noChangeAspect="1"/>
          </p:cNvPicPr>
          <p:nvPr/>
        </p:nvPicPr>
        <p:blipFill>
          <a:blip r:embed="rId4"/>
          <a:stretch>
            <a:fillRect/>
          </a:stretch>
        </p:blipFill>
        <p:spPr>
          <a:xfrm>
            <a:off x="3937000" y="2590800"/>
            <a:ext cx="1257300" cy="1676400"/>
          </a:xfrm>
          <a:prstGeom prst="rect">
            <a:avLst/>
          </a:prstGeom>
        </p:spPr>
      </p:pic>
      <p:pic>
        <p:nvPicPr>
          <p:cNvPr id="7" name="Picture 6"/>
          <p:cNvPicPr>
            <a:picLocks noChangeAspect="1"/>
          </p:cNvPicPr>
          <p:nvPr/>
        </p:nvPicPr>
        <p:blipFill>
          <a:blip r:embed="rId4"/>
          <a:stretch>
            <a:fillRect/>
          </a:stretch>
        </p:blipFill>
        <p:spPr>
          <a:xfrm>
            <a:off x="3937000" y="2590800"/>
            <a:ext cx="1257300" cy="1676400"/>
          </a:xfrm>
          <a:prstGeom prst="rect">
            <a:avLst/>
          </a:prstGeom>
        </p:spPr>
      </p:pic>
      <p:pic>
        <p:nvPicPr>
          <p:cNvPr id="8" name="Picture 7"/>
          <p:cNvPicPr>
            <a:picLocks noChangeAspect="1"/>
          </p:cNvPicPr>
          <p:nvPr/>
        </p:nvPicPr>
        <p:blipFill>
          <a:blip r:embed="rId4"/>
          <a:stretch>
            <a:fillRect/>
          </a:stretch>
        </p:blipFill>
        <p:spPr>
          <a:xfrm>
            <a:off x="3937000" y="2590800"/>
            <a:ext cx="1257300" cy="1676400"/>
          </a:xfrm>
          <a:prstGeom prst="rect">
            <a:avLst/>
          </a:prstGeom>
        </p:spPr>
      </p:pic>
      <p:sp>
        <p:nvSpPr>
          <p:cNvPr id="11" name="TextBox 10"/>
          <p:cNvSpPr txBox="1"/>
          <p:nvPr/>
        </p:nvSpPr>
        <p:spPr>
          <a:xfrm>
            <a:off x="0" y="1470920"/>
            <a:ext cx="9143999" cy="5239896"/>
          </a:xfrm>
          <a:prstGeom prst="rect">
            <a:avLst/>
          </a:prstGeom>
          <a:noFill/>
        </p:spPr>
        <p:txBody>
          <a:bodyPr wrap="square" rtlCol="0">
            <a:spAutoFit/>
          </a:bodyPr>
          <a:lstStyle/>
          <a:p>
            <a:pPr>
              <a:lnSpc>
                <a:spcPct val="90000"/>
              </a:lnSpc>
            </a:pPr>
            <a:r>
              <a:rPr lang="en-US" b="1" dirty="0" smtClean="0">
                <a:solidFill>
                  <a:srgbClr val="000000"/>
                </a:solidFill>
                <a:latin typeface="Calibri"/>
                <a:ea typeface="ヒラギノ角ゴ ProN W3"/>
                <a:cs typeface="ヒラギノ角ゴ ProN W3"/>
              </a:rPr>
              <a:t>Scope Exclusions, Interfaces and Responsibilities:</a:t>
            </a:r>
          </a:p>
          <a:p>
            <a:pPr marL="285750" indent="-285750">
              <a:lnSpc>
                <a:spcPct val="90000"/>
              </a:lnSpc>
              <a:buFont typeface="Arial"/>
              <a:buChar char="•"/>
            </a:pPr>
            <a:endParaRPr lang="en-US" sz="1000" dirty="0" smtClean="0">
              <a:solidFill>
                <a:srgbClr val="000000"/>
              </a:solidFill>
              <a:latin typeface="Calibri"/>
              <a:ea typeface="ヒラギノ角ゴ ProN W3"/>
              <a:cs typeface="ヒラギノ角ゴ ProN W3"/>
            </a:endParaRPr>
          </a:p>
          <a:p>
            <a:pPr marL="285750" indent="-285750">
              <a:lnSpc>
                <a:spcPct val="90000"/>
              </a:lnSpc>
              <a:buFont typeface="Arial"/>
              <a:buChar char="•"/>
            </a:pPr>
            <a:r>
              <a:rPr lang="en-US" dirty="0" smtClean="0">
                <a:solidFill>
                  <a:srgbClr val="000000"/>
                </a:solidFill>
                <a:latin typeface="Calibri"/>
                <a:ea typeface="ヒラギノ角ゴ ProN W3"/>
                <a:cs typeface="ヒラギノ角ゴ ProN W3"/>
              </a:rPr>
              <a:t>Operation of instrument specific equipment and sample changes. 		[NID]</a:t>
            </a:r>
          </a:p>
          <a:p>
            <a:pPr marL="285750" indent="-285750">
              <a:lnSpc>
                <a:spcPct val="90000"/>
              </a:lnSpc>
              <a:buFont typeface="Arial"/>
              <a:buChar char="•"/>
            </a:pPr>
            <a:endParaRPr lang="en-US" sz="1000" dirty="0" smtClean="0">
              <a:solidFill>
                <a:srgbClr val="000000"/>
              </a:solidFill>
              <a:latin typeface="Calibri"/>
              <a:ea typeface="ヒラギノ角ゴ ProN W3"/>
              <a:cs typeface="ヒラギノ角ゴ ProN W3"/>
            </a:endParaRPr>
          </a:p>
          <a:p>
            <a:pPr marL="285750" indent="-285750">
              <a:lnSpc>
                <a:spcPct val="90000"/>
              </a:lnSpc>
              <a:buFont typeface="Arial"/>
              <a:buChar char="•"/>
            </a:pPr>
            <a:r>
              <a:rPr lang="en-US" dirty="0" smtClean="0">
                <a:solidFill>
                  <a:srgbClr val="000000"/>
                </a:solidFill>
                <a:latin typeface="Calibri"/>
                <a:ea typeface="ヒラギノ角ゴ ProN W3"/>
                <a:cs typeface="ヒラギノ角ゴ ProN W3"/>
              </a:rPr>
              <a:t>Craning equipment 												[NID]</a:t>
            </a:r>
          </a:p>
          <a:p>
            <a:pPr marL="285750" indent="-285750">
              <a:lnSpc>
                <a:spcPct val="90000"/>
              </a:lnSpc>
              <a:buFont typeface="Arial"/>
              <a:buChar char="•"/>
            </a:pPr>
            <a:endParaRPr lang="en-US" sz="1000" dirty="0">
              <a:solidFill>
                <a:srgbClr val="000000"/>
              </a:solidFill>
              <a:latin typeface="Calibri"/>
              <a:ea typeface="ヒラギノ角ゴ ProN W3"/>
              <a:cs typeface="ヒラギノ角ゴ ProN W3"/>
            </a:endParaRPr>
          </a:p>
          <a:p>
            <a:pPr marL="285750" indent="-285750">
              <a:lnSpc>
                <a:spcPct val="90000"/>
              </a:lnSpc>
              <a:buFont typeface="Arial"/>
              <a:buChar char="•"/>
            </a:pPr>
            <a:r>
              <a:rPr lang="en-US" dirty="0" smtClean="0">
                <a:solidFill>
                  <a:srgbClr val="000000"/>
                </a:solidFill>
                <a:latin typeface="Calibri"/>
                <a:ea typeface="ヒラギノ角ゴ ProN W3"/>
                <a:cs typeface="ヒラギノ角ゴ ProN W3"/>
              </a:rPr>
              <a:t>Maintenance </a:t>
            </a:r>
            <a:r>
              <a:rPr lang="en-US" dirty="0">
                <a:solidFill>
                  <a:srgbClr val="000000"/>
                </a:solidFill>
                <a:latin typeface="Calibri"/>
                <a:ea typeface="ヒラギノ角ゴ ProN W3"/>
                <a:cs typeface="ヒラギノ角ゴ ProN W3"/>
              </a:rPr>
              <a:t>of some instrument specific equipment (* as agreed)		</a:t>
            </a:r>
            <a:r>
              <a:rPr lang="en-US" dirty="0" smtClean="0">
                <a:solidFill>
                  <a:srgbClr val="000000"/>
                </a:solidFill>
                <a:latin typeface="Calibri"/>
                <a:ea typeface="ヒラギノ角ゴ ProN W3"/>
                <a:cs typeface="ヒラギノ角ゴ ProN W3"/>
              </a:rPr>
              <a:t>[NID]</a:t>
            </a:r>
          </a:p>
          <a:p>
            <a:pPr marL="285750" indent="-285750">
              <a:lnSpc>
                <a:spcPct val="90000"/>
              </a:lnSpc>
              <a:buFont typeface="Arial"/>
              <a:buChar char="•"/>
            </a:pPr>
            <a:endParaRPr lang="en-US" sz="1000" dirty="0">
              <a:solidFill>
                <a:srgbClr val="000000"/>
              </a:solidFill>
              <a:latin typeface="Calibri"/>
              <a:ea typeface="ヒラギノ角ゴ ProN W3"/>
              <a:cs typeface="ヒラギノ角ゴ ProN W3"/>
            </a:endParaRPr>
          </a:p>
          <a:p>
            <a:pPr marL="285750" indent="-285750">
              <a:lnSpc>
                <a:spcPct val="90000"/>
              </a:lnSpc>
              <a:buFont typeface="Arial"/>
              <a:buChar char="•"/>
            </a:pPr>
            <a:r>
              <a:rPr lang="en-US" dirty="0" smtClean="0">
                <a:solidFill>
                  <a:srgbClr val="000000"/>
                </a:solidFill>
                <a:latin typeface="Calibri"/>
                <a:ea typeface="ヒラギノ角ゴ ProN W3"/>
                <a:cs typeface="ヒラギノ角ゴ ProN W3"/>
              </a:rPr>
              <a:t>Technical writing and draftsmanship 								[ADMIN] </a:t>
            </a:r>
          </a:p>
          <a:p>
            <a:pPr marL="285750" indent="-285750">
              <a:lnSpc>
                <a:spcPct val="90000"/>
              </a:lnSpc>
              <a:buFont typeface="Arial"/>
              <a:buChar char="•"/>
            </a:pPr>
            <a:endParaRPr lang="en-US" sz="1000" dirty="0" smtClean="0">
              <a:solidFill>
                <a:srgbClr val="000000"/>
              </a:solidFill>
              <a:latin typeface="Calibri"/>
              <a:ea typeface="ヒラギノ角ゴ ProN W3"/>
              <a:cs typeface="ヒラギノ角ゴ ProN W3"/>
            </a:endParaRPr>
          </a:p>
          <a:p>
            <a:pPr marL="285750" indent="-285750">
              <a:lnSpc>
                <a:spcPct val="90000"/>
              </a:lnSpc>
              <a:buFont typeface="Arial"/>
              <a:buChar char="•"/>
            </a:pPr>
            <a:r>
              <a:rPr lang="en-US" dirty="0" smtClean="0">
                <a:solidFill>
                  <a:srgbClr val="000000"/>
                </a:solidFill>
                <a:latin typeface="Calibri"/>
                <a:ea typeface="ヒラギノ角ゴ ProN W3"/>
                <a:cs typeface="ヒラギノ角ゴ ProN W3"/>
              </a:rPr>
              <a:t>Major mechanical work 											[WORKSHOP]</a:t>
            </a:r>
          </a:p>
          <a:p>
            <a:pPr marL="285750" indent="-285750">
              <a:lnSpc>
                <a:spcPct val="90000"/>
              </a:lnSpc>
              <a:buFont typeface="Arial"/>
              <a:buChar char="•"/>
            </a:pPr>
            <a:endParaRPr lang="en-US" sz="1000" dirty="0" smtClean="0">
              <a:solidFill>
                <a:srgbClr val="000000"/>
              </a:solidFill>
              <a:latin typeface="Calibri"/>
              <a:ea typeface="ヒラギノ角ゴ ProN W3"/>
              <a:cs typeface="ヒラギノ角ゴ ProN W3"/>
            </a:endParaRPr>
          </a:p>
          <a:p>
            <a:pPr marL="285750" indent="-285750">
              <a:lnSpc>
                <a:spcPct val="90000"/>
              </a:lnSpc>
              <a:buFont typeface="Arial"/>
              <a:buChar char="•"/>
            </a:pPr>
            <a:r>
              <a:rPr lang="en-US" dirty="0">
                <a:solidFill>
                  <a:srgbClr val="000000"/>
                </a:solidFill>
                <a:latin typeface="Calibri"/>
                <a:ea typeface="ヒラギノ角ゴ ProN W3"/>
                <a:cs typeface="ヒラギノ角ゴ ProN W3"/>
              </a:rPr>
              <a:t>Helium purification and </a:t>
            </a:r>
            <a:r>
              <a:rPr lang="en-US" dirty="0" smtClean="0">
                <a:solidFill>
                  <a:srgbClr val="000000"/>
                </a:solidFill>
                <a:latin typeface="Calibri"/>
                <a:ea typeface="ヒラギノ角ゴ ProN W3"/>
                <a:cs typeface="ヒラギノ角ゴ ProN W3"/>
              </a:rPr>
              <a:t>liquefaction </a:t>
            </a:r>
            <a:r>
              <a:rPr lang="en-US" dirty="0">
                <a:solidFill>
                  <a:srgbClr val="000000"/>
                </a:solidFill>
                <a:latin typeface="Calibri"/>
                <a:ea typeface="ヒラギノ角ゴ ProN W3"/>
                <a:cs typeface="ヒラギノ角ゴ ProN W3"/>
              </a:rPr>
              <a:t>								</a:t>
            </a:r>
            <a:r>
              <a:rPr lang="en-US" dirty="0" smtClean="0">
                <a:solidFill>
                  <a:srgbClr val="000000"/>
                </a:solidFill>
                <a:latin typeface="Calibri"/>
                <a:ea typeface="ヒラギノ角ゴ ProN W3"/>
                <a:cs typeface="ヒラギノ角ゴ ProN W3"/>
              </a:rPr>
              <a:t>[CRYOGENICS]</a:t>
            </a:r>
          </a:p>
          <a:p>
            <a:pPr marL="285750" indent="-285750">
              <a:lnSpc>
                <a:spcPct val="90000"/>
              </a:lnSpc>
              <a:buFont typeface="Arial"/>
              <a:buChar char="•"/>
            </a:pPr>
            <a:endParaRPr lang="en-US" sz="1000" dirty="0">
              <a:solidFill>
                <a:srgbClr val="000000"/>
              </a:solidFill>
              <a:latin typeface="Calibri"/>
              <a:ea typeface="ヒラギノ角ゴ ProN W3"/>
              <a:cs typeface="ヒラギノ角ゴ ProN W3"/>
            </a:endParaRPr>
          </a:p>
          <a:p>
            <a:pPr marL="285750" indent="-285750">
              <a:lnSpc>
                <a:spcPct val="90000"/>
              </a:lnSpc>
              <a:buFont typeface="Arial"/>
              <a:buChar char="•"/>
            </a:pPr>
            <a:r>
              <a:rPr lang="en-US" dirty="0">
                <a:solidFill>
                  <a:srgbClr val="000000"/>
                </a:solidFill>
                <a:latin typeface="Calibri"/>
                <a:ea typeface="ヒラギノ角ゴ ProN W3"/>
                <a:cs typeface="ヒラギノ角ゴ ProN W3"/>
              </a:rPr>
              <a:t>Helium vessel logistics 											</a:t>
            </a:r>
            <a:r>
              <a:rPr lang="en-US" dirty="0" smtClean="0">
                <a:solidFill>
                  <a:srgbClr val="000000"/>
                </a:solidFill>
                <a:latin typeface="Calibri"/>
                <a:ea typeface="ヒラギノ角ゴ ProN W3"/>
                <a:cs typeface="ヒラギノ角ゴ ProN W3"/>
              </a:rPr>
              <a:t>[</a:t>
            </a:r>
            <a:r>
              <a:rPr lang="en-US" dirty="0">
                <a:solidFill>
                  <a:srgbClr val="000000"/>
                </a:solidFill>
                <a:latin typeface="Calibri"/>
                <a:ea typeface="ヒラギノ角ゴ ProN W3"/>
                <a:cs typeface="ヒラギノ角ゴ ProN W3"/>
              </a:rPr>
              <a:t>LOGISTICS</a:t>
            </a:r>
            <a:r>
              <a:rPr lang="en-US" dirty="0" smtClean="0">
                <a:solidFill>
                  <a:srgbClr val="000000"/>
                </a:solidFill>
                <a:latin typeface="Calibri"/>
                <a:ea typeface="ヒラギノ角ゴ ProN W3"/>
                <a:cs typeface="ヒラギノ角ゴ ProN W3"/>
              </a:rPr>
              <a:t>]</a:t>
            </a:r>
          </a:p>
          <a:p>
            <a:pPr marL="285750" indent="-285750">
              <a:lnSpc>
                <a:spcPct val="90000"/>
              </a:lnSpc>
              <a:buFont typeface="Arial"/>
              <a:buChar char="•"/>
            </a:pPr>
            <a:endParaRPr lang="en-US" sz="1000" dirty="0">
              <a:solidFill>
                <a:srgbClr val="000000"/>
              </a:solidFill>
              <a:latin typeface="Calibri"/>
              <a:ea typeface="ヒラギノ角ゴ ProN W3"/>
              <a:cs typeface="ヒラギノ角ゴ ProN W3"/>
            </a:endParaRPr>
          </a:p>
          <a:p>
            <a:pPr marL="285750" indent="-285750">
              <a:lnSpc>
                <a:spcPct val="90000"/>
              </a:lnSpc>
              <a:buFont typeface="Arial"/>
              <a:buChar char="•"/>
            </a:pPr>
            <a:r>
              <a:rPr lang="en-US" dirty="0">
                <a:solidFill>
                  <a:srgbClr val="000000"/>
                </a:solidFill>
                <a:latin typeface="Calibri"/>
                <a:ea typeface="ヒラギノ角ゴ ProN W3"/>
                <a:cs typeface="ヒラギノ角ゴ ProN W3"/>
              </a:rPr>
              <a:t>Vacuum pump maintenance 										</a:t>
            </a:r>
            <a:r>
              <a:rPr lang="en-US" dirty="0" smtClean="0">
                <a:solidFill>
                  <a:srgbClr val="000000"/>
                </a:solidFill>
                <a:latin typeface="Calibri"/>
                <a:ea typeface="ヒラギノ角ゴ ProN W3"/>
                <a:cs typeface="ヒラギノ角ゴ ProN W3"/>
              </a:rPr>
              <a:t>[</a:t>
            </a:r>
            <a:r>
              <a:rPr lang="en-US" dirty="0">
                <a:solidFill>
                  <a:srgbClr val="000000"/>
                </a:solidFill>
                <a:latin typeface="Calibri"/>
                <a:ea typeface="ヒラギノ角ゴ ProN W3"/>
                <a:cs typeface="ヒラギノ角ゴ ProN W3"/>
              </a:rPr>
              <a:t>VACUUM</a:t>
            </a:r>
            <a:r>
              <a:rPr lang="en-US" dirty="0" smtClean="0">
                <a:solidFill>
                  <a:srgbClr val="000000"/>
                </a:solidFill>
                <a:latin typeface="Calibri"/>
                <a:ea typeface="ヒラギノ角ゴ ProN W3"/>
                <a:cs typeface="ヒラギノ角ゴ ProN W3"/>
              </a:rPr>
              <a:t>]</a:t>
            </a:r>
          </a:p>
          <a:p>
            <a:pPr marL="285750" indent="-285750">
              <a:buFont typeface="Arial"/>
              <a:buChar char="•"/>
            </a:pPr>
            <a:endParaRPr lang="en-US" sz="1000" dirty="0" smtClean="0">
              <a:solidFill>
                <a:srgbClr val="000000"/>
              </a:solidFill>
              <a:latin typeface="Calibri"/>
              <a:ea typeface="ヒラギノ角ゴ ProN W3"/>
              <a:cs typeface="ヒラギノ角ゴ ProN W3"/>
            </a:endParaRPr>
          </a:p>
          <a:p>
            <a:pPr marL="285750" indent="-285750">
              <a:buFont typeface="Arial"/>
              <a:buChar char="•"/>
            </a:pPr>
            <a:r>
              <a:rPr lang="en-US" dirty="0" smtClean="0">
                <a:solidFill>
                  <a:srgbClr val="000000"/>
                </a:solidFill>
                <a:latin typeface="Calibri"/>
                <a:ea typeface="ヒラギノ角ゴ ProN W3"/>
                <a:cs typeface="ヒラギノ角ゴ ProN W3"/>
              </a:rPr>
              <a:t>Networks infrastructure, EPICS operation / configuration, PSS Integration	[</a:t>
            </a:r>
            <a:r>
              <a:rPr lang="en-US" dirty="0">
                <a:solidFill>
                  <a:srgbClr val="000000"/>
                </a:solidFill>
                <a:latin typeface="Calibri"/>
                <a:ea typeface="ヒラギノ角ゴ ProN W3"/>
                <a:cs typeface="ヒラギノ角ゴ ProN W3"/>
              </a:rPr>
              <a:t>ICS</a:t>
            </a:r>
            <a:r>
              <a:rPr lang="en-US" dirty="0" smtClean="0">
                <a:solidFill>
                  <a:srgbClr val="000000"/>
                </a:solidFill>
                <a:latin typeface="Calibri"/>
                <a:ea typeface="ヒラギノ角ゴ ProN W3"/>
                <a:cs typeface="ヒラギノ角ゴ ProN W3"/>
              </a:rPr>
              <a:t>]</a:t>
            </a:r>
          </a:p>
          <a:p>
            <a:pPr marL="285750" indent="-285750">
              <a:buFont typeface="Arial"/>
              <a:buChar char="•"/>
            </a:pPr>
            <a:endParaRPr lang="en-US" sz="1000" dirty="0" smtClean="0">
              <a:solidFill>
                <a:srgbClr val="000000"/>
              </a:solidFill>
              <a:latin typeface="Calibri"/>
              <a:ea typeface="ヒラギノ角ゴ ProN W3"/>
              <a:cs typeface="ヒラギノ角ゴ ProN W3"/>
            </a:endParaRPr>
          </a:p>
          <a:p>
            <a:pPr marL="285750" indent="-285750">
              <a:buFont typeface="Arial"/>
              <a:buChar char="•"/>
            </a:pPr>
            <a:r>
              <a:rPr lang="en-US" dirty="0" smtClean="0">
                <a:solidFill>
                  <a:srgbClr val="000000"/>
                </a:solidFill>
                <a:latin typeface="Calibri"/>
                <a:ea typeface="ヒラギノ角ゴ ProN W3"/>
                <a:cs typeface="ヒラギノ角ゴ ProN W3"/>
              </a:rPr>
              <a:t>Integration </a:t>
            </a:r>
            <a:r>
              <a:rPr lang="en-US" dirty="0">
                <a:solidFill>
                  <a:srgbClr val="000000"/>
                </a:solidFill>
                <a:latin typeface="Calibri"/>
                <a:ea typeface="ヒラギノ角ゴ ProN W3"/>
                <a:cs typeface="ヒラギノ角ゴ ProN W3"/>
              </a:rPr>
              <a:t>with instrument experiment control system </a:t>
            </a:r>
            <a:r>
              <a:rPr lang="en-US" dirty="0" smtClean="0">
                <a:solidFill>
                  <a:srgbClr val="000000"/>
                </a:solidFill>
                <a:latin typeface="Calibri"/>
                <a:ea typeface="ヒラギノ角ゴ ProN W3"/>
                <a:cs typeface="ヒラギノ角ゴ ProN W3"/>
              </a:rPr>
              <a:t>					[</a:t>
            </a:r>
            <a:r>
              <a:rPr lang="en-US" dirty="0">
                <a:solidFill>
                  <a:srgbClr val="000000"/>
                </a:solidFill>
                <a:latin typeface="Calibri"/>
                <a:ea typeface="ヒラギノ角ゴ ProN W3"/>
                <a:cs typeface="ヒラギノ角ゴ ProN W3"/>
              </a:rPr>
              <a:t>DMSC]</a:t>
            </a:r>
          </a:p>
          <a:p>
            <a:pPr marL="285750" indent="-285750">
              <a:buFont typeface="Arial"/>
              <a:buChar char="•"/>
            </a:pPr>
            <a:endParaRPr lang="en-US" sz="1000" dirty="0" smtClean="0">
              <a:solidFill>
                <a:srgbClr val="000000"/>
              </a:solidFill>
              <a:latin typeface="Calibri"/>
              <a:ea typeface="ヒラギノ角ゴ ProN W3"/>
              <a:cs typeface="ヒラギノ角ゴ ProN W3"/>
            </a:endParaRPr>
          </a:p>
          <a:p>
            <a:pPr marL="285750" indent="-285750">
              <a:buFont typeface="Arial"/>
              <a:buChar char="•"/>
            </a:pPr>
            <a:r>
              <a:rPr lang="en-US" dirty="0" smtClean="0">
                <a:solidFill>
                  <a:srgbClr val="000000"/>
                </a:solidFill>
                <a:latin typeface="Calibri"/>
                <a:ea typeface="ヒラギノ角ゴ ProN W3"/>
                <a:cs typeface="ヒラギノ角ゴ ProN W3"/>
              </a:rPr>
              <a:t>General </a:t>
            </a:r>
            <a:r>
              <a:rPr lang="en-US" dirty="0">
                <a:solidFill>
                  <a:srgbClr val="000000"/>
                </a:solidFill>
                <a:latin typeface="Calibri"/>
                <a:ea typeface="ヒラギノ角ゴ ProN W3"/>
                <a:cs typeface="ヒラギノ角ゴ ProN W3"/>
              </a:rPr>
              <a:t>motion control and robotics at ambient conditions </a:t>
            </a:r>
            <a:r>
              <a:rPr lang="en-US" dirty="0" smtClean="0">
                <a:solidFill>
                  <a:srgbClr val="000000"/>
                </a:solidFill>
                <a:latin typeface="Calibri"/>
                <a:ea typeface="ヒラギノ角ゴ ProN W3"/>
                <a:cs typeface="ヒラギノ角ゴ ProN W3"/>
              </a:rPr>
              <a:t>				[</a:t>
            </a:r>
            <a:r>
              <a:rPr lang="en-US" dirty="0">
                <a:solidFill>
                  <a:srgbClr val="000000"/>
                </a:solidFill>
                <a:latin typeface="Calibri"/>
                <a:ea typeface="ヒラギノ角ゴ ProN W3"/>
                <a:cs typeface="ヒラギノ角ゴ ProN W3"/>
              </a:rPr>
              <a:t>MCA] </a:t>
            </a:r>
          </a:p>
          <a:p>
            <a:pPr marL="285750" indent="-285750">
              <a:lnSpc>
                <a:spcPct val="90000"/>
              </a:lnSpc>
              <a:buFont typeface="Arial"/>
              <a:buChar char="•"/>
            </a:pPr>
            <a:endParaRPr lang="en-US" dirty="0">
              <a:solidFill>
                <a:srgbClr val="000000"/>
              </a:solidFill>
              <a:latin typeface="Calibri"/>
              <a:ea typeface="ヒラギノ角ゴ ProN W3"/>
              <a:cs typeface="ヒラギノ角ゴ ProN W3"/>
            </a:endParaRPr>
          </a:p>
          <a:p>
            <a:pPr marL="285750" indent="-285750">
              <a:lnSpc>
                <a:spcPct val="90000"/>
              </a:lnSpc>
              <a:buFont typeface="Arial"/>
              <a:buChar char="•"/>
            </a:pPr>
            <a:endParaRPr lang="en-US" dirty="0" smtClean="0">
              <a:solidFill>
                <a:srgbClr val="000000"/>
              </a:solidFill>
              <a:latin typeface="Calibri"/>
              <a:ea typeface="ヒラギノ角ゴ ProN W3"/>
              <a:cs typeface="ヒラギノ角ゴ ProN W3"/>
            </a:endParaRPr>
          </a:p>
        </p:txBody>
      </p:sp>
      <p:sp>
        <p:nvSpPr>
          <p:cNvPr id="10" name="Footer Placeholder 4"/>
          <p:cNvSpPr txBox="1">
            <a:spLocks/>
          </p:cNvSpPr>
          <p:nvPr/>
        </p:nvSpPr>
        <p:spPr>
          <a:xfrm>
            <a:off x="1187623" y="6495583"/>
            <a:ext cx="7497589"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sv-SE" sz="2000" dirty="0" err="1" smtClean="0">
                <a:solidFill>
                  <a:srgbClr val="000000"/>
                </a:solidFill>
                <a:latin typeface="Calibri"/>
                <a:ea typeface="ヒラギノ角ゴ ProN W3"/>
                <a:cs typeface="ヒラギノ角ゴ ProN W3"/>
              </a:rPr>
              <a:t>Sample</a:t>
            </a:r>
            <a:r>
              <a:rPr lang="sv-SE" sz="2000" dirty="0" smtClean="0">
                <a:solidFill>
                  <a:srgbClr val="000000"/>
                </a:solidFill>
                <a:latin typeface="Calibri"/>
                <a:ea typeface="ヒラギノ角ゴ ProN W3"/>
                <a:cs typeface="ヒラギノ角ゴ ProN W3"/>
              </a:rPr>
              <a:t> Environment </a:t>
            </a:r>
            <a:r>
              <a:rPr lang="sv-SE" sz="2000" dirty="0" err="1" smtClean="0">
                <a:solidFill>
                  <a:srgbClr val="000000"/>
                </a:solidFill>
                <a:latin typeface="Calibri"/>
                <a:ea typeface="ヒラギノ角ゴ ProN W3"/>
                <a:cs typeface="ヒラギノ角ゴ ProN W3"/>
              </a:rPr>
              <a:t>Scope</a:t>
            </a:r>
            <a:r>
              <a:rPr lang="sv-SE" sz="2000" dirty="0" smtClean="0">
                <a:solidFill>
                  <a:srgbClr val="000000"/>
                </a:solidFill>
                <a:latin typeface="Calibri"/>
                <a:ea typeface="ヒラギノ角ゴ ProN W3"/>
                <a:cs typeface="ヒラギノ角ゴ ProN W3"/>
              </a:rPr>
              <a:t>  </a:t>
            </a:r>
            <a:r>
              <a:rPr lang="sv-SE" sz="1000" dirty="0" smtClean="0">
                <a:solidFill>
                  <a:srgbClr val="000000"/>
                </a:solidFill>
                <a:latin typeface="Calibri"/>
                <a:ea typeface="ヒラギノ角ゴ ProN W3"/>
                <a:cs typeface="ヒラギノ角ゴ ProN W3"/>
              </a:rPr>
              <a:t>Arno Hiess, November 2016 ESS Operations </a:t>
            </a:r>
            <a:r>
              <a:rPr lang="sv-SE" sz="1000" dirty="0" err="1" smtClean="0">
                <a:solidFill>
                  <a:srgbClr val="000000"/>
                </a:solidFill>
                <a:latin typeface="Calibri"/>
                <a:ea typeface="ヒラギノ角ゴ ProN W3"/>
                <a:cs typeface="ヒラギノ角ゴ ProN W3"/>
              </a:rPr>
              <a:t>Cost</a:t>
            </a:r>
            <a:r>
              <a:rPr lang="sv-SE" sz="1000" dirty="0" smtClean="0">
                <a:solidFill>
                  <a:srgbClr val="000000"/>
                </a:solidFill>
                <a:latin typeface="Calibri"/>
                <a:ea typeface="ヒラギノ角ゴ ProN W3"/>
                <a:cs typeface="ヒラギノ角ゴ ProN W3"/>
              </a:rPr>
              <a:t> Review</a:t>
            </a:r>
            <a:endParaRPr lang="sv-SE" sz="1000" dirty="0">
              <a:solidFill>
                <a:srgbClr val="000000"/>
              </a:solidFill>
              <a:latin typeface="Calibri"/>
              <a:ea typeface="ヒラギノ角ゴ ProN W3"/>
              <a:cs typeface="ヒラギノ角ゴ ProN W3"/>
            </a:endParaRPr>
          </a:p>
        </p:txBody>
      </p:sp>
      <p:sp>
        <p:nvSpPr>
          <p:cNvPr id="12" name="Date Placeholder 5"/>
          <p:cNvSpPr txBox="1">
            <a:spLocks/>
          </p:cNvSpPr>
          <p:nvPr/>
        </p:nvSpPr>
        <p:spPr>
          <a:xfrm>
            <a:off x="457200" y="6542613"/>
            <a:ext cx="9464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E7F1480-C240-7241-B16F-974441BA4F7A}" type="datetime1">
              <a:rPr lang="en-US" smtClean="0">
                <a:solidFill>
                  <a:sysClr val="windowText" lastClr="000000">
                    <a:tint val="75000"/>
                  </a:sysClr>
                </a:solidFill>
                <a:latin typeface="Calibri"/>
                <a:ea typeface="ヒラギノ角ゴ ProN W3"/>
                <a:cs typeface="ヒラギノ角ゴ ProN W3"/>
              </a:rPr>
              <a:pPr>
                <a:defRPr/>
              </a:pPr>
              <a:t>5/18/17</a:t>
            </a:fld>
            <a:endParaRPr lang="sv-SE" dirty="0">
              <a:solidFill>
                <a:sysClr val="windowText" lastClr="000000">
                  <a:tint val="75000"/>
                </a:sysClr>
              </a:solidFill>
              <a:latin typeface="Calibri"/>
              <a:ea typeface="ヒラギノ角ゴ ProN W3"/>
              <a:cs typeface="ヒラギノ角ゴ ProN W3"/>
            </a:endParaRPr>
          </a:p>
        </p:txBody>
      </p:sp>
    </p:spTree>
    <p:extLst>
      <p:ext uri="{BB962C8B-B14F-4D97-AF65-F5344CB8AC3E}">
        <p14:creationId xmlns:p14="http://schemas.microsoft.com/office/powerpoint/2010/main" val="154409058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Charge to the STAP – April 2017</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8</a:t>
            </a:fld>
            <a:endParaRPr lang="sv-SE" dirty="0">
              <a:solidFill>
                <a:prstClr val="black">
                  <a:tint val="75000"/>
                </a:prstClr>
              </a:solidFill>
              <a:latin typeface="Calibri"/>
            </a:endParaRPr>
          </a:p>
        </p:txBody>
      </p:sp>
      <p:sp>
        <p:nvSpPr>
          <p:cNvPr id="7" name="TextBox 6"/>
          <p:cNvSpPr txBox="1"/>
          <p:nvPr/>
        </p:nvSpPr>
        <p:spPr>
          <a:xfrm>
            <a:off x="152401" y="1434702"/>
            <a:ext cx="8991599" cy="5557931"/>
          </a:xfrm>
          <a:prstGeom prst="rect">
            <a:avLst/>
          </a:prstGeom>
          <a:noFill/>
        </p:spPr>
        <p:txBody>
          <a:bodyPr wrap="square" rtlCol="0">
            <a:spAutoFit/>
          </a:bodyPr>
          <a:lstStyle/>
          <a:p>
            <a:pPr marL="342900" indent="-342900">
              <a:lnSpc>
                <a:spcPct val="150000"/>
              </a:lnSpc>
              <a:buFont typeface="Arial"/>
              <a:buChar char="•"/>
            </a:pPr>
            <a:r>
              <a:rPr lang="en-US" sz="2400" dirty="0" smtClean="0">
                <a:solidFill>
                  <a:prstClr val="black"/>
                </a:solidFill>
                <a:latin typeface="Calibri"/>
              </a:rPr>
              <a:t>Does sample </a:t>
            </a:r>
            <a:r>
              <a:rPr lang="en-US" sz="2400" dirty="0">
                <a:solidFill>
                  <a:prstClr val="black"/>
                </a:solidFill>
                <a:latin typeface="Calibri"/>
              </a:rPr>
              <a:t>environment reference </a:t>
            </a:r>
            <a:r>
              <a:rPr lang="en-US" sz="2400" dirty="0" smtClean="0">
                <a:solidFill>
                  <a:prstClr val="black"/>
                </a:solidFill>
                <a:latin typeface="Calibri"/>
              </a:rPr>
              <a:t>suite meet the ESS needs ?</a:t>
            </a:r>
            <a:endParaRPr lang="en-US" sz="2400" dirty="0">
              <a:solidFill>
                <a:prstClr val="black"/>
              </a:solidFill>
              <a:latin typeface="Calibri"/>
            </a:endParaRPr>
          </a:p>
          <a:p>
            <a:pPr marL="342900" indent="-342900">
              <a:lnSpc>
                <a:spcPct val="150000"/>
              </a:lnSpc>
              <a:buFont typeface="Arial"/>
              <a:buChar char="•"/>
            </a:pPr>
            <a:r>
              <a:rPr lang="en-US" sz="2400" dirty="0" smtClean="0">
                <a:solidFill>
                  <a:prstClr val="black"/>
                </a:solidFill>
                <a:latin typeface="Calibri"/>
              </a:rPr>
              <a:t>Are </a:t>
            </a:r>
            <a:r>
              <a:rPr lang="en-US" sz="2400" dirty="0">
                <a:solidFill>
                  <a:prstClr val="black"/>
                </a:solidFill>
                <a:latin typeface="Calibri"/>
              </a:rPr>
              <a:t>the R&amp;D activities sufficient to match future scientific </a:t>
            </a:r>
            <a:r>
              <a:rPr lang="en-US" sz="2400" dirty="0" smtClean="0">
                <a:solidFill>
                  <a:prstClr val="black"/>
                </a:solidFill>
                <a:latin typeface="Calibri"/>
              </a:rPr>
              <a:t>needs ?</a:t>
            </a:r>
            <a:endParaRPr lang="en-US" sz="2400" dirty="0">
              <a:solidFill>
                <a:prstClr val="black"/>
              </a:solidFill>
              <a:latin typeface="Calibri"/>
            </a:endParaRPr>
          </a:p>
          <a:p>
            <a:pPr marL="342900" indent="-342900">
              <a:lnSpc>
                <a:spcPct val="150000"/>
              </a:lnSpc>
              <a:buFont typeface="Arial"/>
              <a:buChar char="•"/>
            </a:pPr>
            <a:r>
              <a:rPr lang="en-US" sz="2400" dirty="0" smtClean="0">
                <a:solidFill>
                  <a:prstClr val="black"/>
                </a:solidFill>
                <a:latin typeface="Calibri"/>
              </a:rPr>
              <a:t>Advice on usability</a:t>
            </a:r>
            <a:r>
              <a:rPr lang="en-US" sz="2400" dirty="0">
                <a:solidFill>
                  <a:prstClr val="black"/>
                </a:solidFill>
                <a:latin typeface="Calibri"/>
              </a:rPr>
              <a:t>, reliability, maintainability, </a:t>
            </a:r>
            <a:r>
              <a:rPr lang="en-US" sz="2400" dirty="0" smtClean="0">
                <a:solidFill>
                  <a:prstClr val="black"/>
                </a:solidFill>
                <a:latin typeface="Calibri"/>
              </a:rPr>
              <a:t>safety, security</a:t>
            </a:r>
            <a:r>
              <a:rPr lang="en-US" sz="2400" dirty="0">
                <a:solidFill>
                  <a:prstClr val="black"/>
                </a:solidFill>
                <a:latin typeface="Calibri"/>
              </a:rPr>
              <a:t>. </a:t>
            </a:r>
          </a:p>
          <a:p>
            <a:pPr marL="342900" indent="-342900">
              <a:lnSpc>
                <a:spcPct val="150000"/>
              </a:lnSpc>
              <a:buFont typeface="Arial"/>
              <a:buChar char="•"/>
            </a:pPr>
            <a:r>
              <a:rPr lang="en-US" sz="2400" dirty="0" smtClean="0">
                <a:solidFill>
                  <a:prstClr val="black"/>
                </a:solidFill>
                <a:latin typeface="Calibri"/>
              </a:rPr>
              <a:t>Are requirements, performance and resources </a:t>
            </a:r>
            <a:r>
              <a:rPr lang="en-US" sz="2400" dirty="0">
                <a:solidFill>
                  <a:prstClr val="black"/>
                </a:solidFill>
                <a:latin typeface="Calibri"/>
              </a:rPr>
              <a:t>/ cost estimates </a:t>
            </a:r>
            <a:r>
              <a:rPr lang="en-US" sz="2400" dirty="0" smtClean="0">
                <a:solidFill>
                  <a:prstClr val="black"/>
                </a:solidFill>
                <a:latin typeface="Calibri"/>
              </a:rPr>
              <a:t>ok ?</a:t>
            </a:r>
            <a:endParaRPr lang="en-US" sz="2400" dirty="0">
              <a:solidFill>
                <a:prstClr val="black"/>
              </a:solidFill>
              <a:latin typeface="Calibri"/>
            </a:endParaRPr>
          </a:p>
          <a:p>
            <a:pPr marL="342900" indent="-342900">
              <a:lnSpc>
                <a:spcPct val="150000"/>
              </a:lnSpc>
              <a:buFont typeface="Arial"/>
              <a:buChar char="•"/>
            </a:pPr>
            <a:r>
              <a:rPr lang="en-US" sz="2400" dirty="0" smtClean="0">
                <a:solidFill>
                  <a:prstClr val="black"/>
                </a:solidFill>
                <a:latin typeface="Calibri"/>
              </a:rPr>
              <a:t>Is plan sufficiently </a:t>
            </a:r>
            <a:r>
              <a:rPr lang="en-US" sz="2400" dirty="0">
                <a:solidFill>
                  <a:prstClr val="black"/>
                </a:solidFill>
                <a:latin typeface="Calibri"/>
              </a:rPr>
              <a:t>detailed, </a:t>
            </a:r>
            <a:r>
              <a:rPr lang="en-US" sz="2400" dirty="0" smtClean="0">
                <a:solidFill>
                  <a:prstClr val="black"/>
                </a:solidFill>
                <a:latin typeface="Calibri"/>
              </a:rPr>
              <a:t>time</a:t>
            </a:r>
            <a:r>
              <a:rPr lang="en-US" sz="2400" dirty="0">
                <a:solidFill>
                  <a:prstClr val="black"/>
                </a:solidFill>
                <a:latin typeface="Calibri"/>
              </a:rPr>
              <a:t>-lines </a:t>
            </a:r>
            <a:r>
              <a:rPr lang="en-US" sz="2400" dirty="0" smtClean="0">
                <a:solidFill>
                  <a:prstClr val="black"/>
                </a:solidFill>
                <a:latin typeface="Calibri"/>
              </a:rPr>
              <a:t>realistic, responsibilities ok ?</a:t>
            </a:r>
            <a:endParaRPr lang="en-US" sz="2400" dirty="0">
              <a:solidFill>
                <a:prstClr val="black"/>
              </a:solidFill>
              <a:latin typeface="Calibri"/>
            </a:endParaRPr>
          </a:p>
          <a:p>
            <a:pPr marL="342900" indent="-342900">
              <a:lnSpc>
                <a:spcPct val="150000"/>
              </a:lnSpc>
              <a:buFont typeface="Arial"/>
              <a:buChar char="•"/>
            </a:pPr>
            <a:r>
              <a:rPr lang="en-US" sz="2400" dirty="0" smtClean="0">
                <a:solidFill>
                  <a:prstClr val="black"/>
                </a:solidFill>
                <a:latin typeface="Calibri"/>
              </a:rPr>
              <a:t>Are standardization </a:t>
            </a:r>
            <a:r>
              <a:rPr lang="en-US" sz="2400" dirty="0">
                <a:solidFill>
                  <a:prstClr val="black"/>
                </a:solidFill>
                <a:latin typeface="Calibri"/>
              </a:rPr>
              <a:t>efforts towards </a:t>
            </a:r>
            <a:r>
              <a:rPr lang="en-US" sz="2400" dirty="0" smtClean="0">
                <a:solidFill>
                  <a:prstClr val="black"/>
                </a:solidFill>
                <a:latin typeface="Calibri"/>
              </a:rPr>
              <a:t>instruments </a:t>
            </a:r>
            <a:r>
              <a:rPr lang="en-US" sz="2400" dirty="0">
                <a:solidFill>
                  <a:prstClr val="black"/>
                </a:solidFill>
                <a:latin typeface="Calibri"/>
              </a:rPr>
              <a:t>adequate </a:t>
            </a:r>
            <a:r>
              <a:rPr lang="en-US" sz="2400" dirty="0" smtClean="0">
                <a:solidFill>
                  <a:prstClr val="black"/>
                </a:solidFill>
                <a:latin typeface="Calibri"/>
              </a:rPr>
              <a:t>?</a:t>
            </a:r>
            <a:endParaRPr lang="en-US" sz="2400" dirty="0">
              <a:solidFill>
                <a:prstClr val="black"/>
              </a:solidFill>
              <a:latin typeface="Calibri"/>
            </a:endParaRPr>
          </a:p>
          <a:p>
            <a:pPr marL="342900" indent="-342900">
              <a:lnSpc>
                <a:spcPct val="150000"/>
              </a:lnSpc>
              <a:buFont typeface="Arial"/>
              <a:buChar char="•"/>
            </a:pPr>
            <a:r>
              <a:rPr lang="en-US" sz="2400" dirty="0" smtClean="0">
                <a:solidFill>
                  <a:prstClr val="black"/>
                </a:solidFill>
                <a:latin typeface="Calibri"/>
              </a:rPr>
              <a:t>Are integration </a:t>
            </a:r>
            <a:r>
              <a:rPr lang="en-US" sz="2400" dirty="0">
                <a:solidFill>
                  <a:prstClr val="black"/>
                </a:solidFill>
                <a:latin typeface="Calibri"/>
              </a:rPr>
              <a:t>efforts towards ICS and DMSC </a:t>
            </a:r>
            <a:r>
              <a:rPr lang="en-US" sz="2400" dirty="0" smtClean="0">
                <a:solidFill>
                  <a:prstClr val="black"/>
                </a:solidFill>
                <a:latin typeface="Calibri"/>
              </a:rPr>
              <a:t>adequate ? </a:t>
            </a:r>
            <a:endParaRPr lang="en-US" sz="2400" dirty="0">
              <a:solidFill>
                <a:prstClr val="black"/>
              </a:solidFill>
              <a:latin typeface="Calibri"/>
            </a:endParaRPr>
          </a:p>
          <a:p>
            <a:pPr marL="342900" indent="-342900">
              <a:lnSpc>
                <a:spcPct val="150000"/>
              </a:lnSpc>
              <a:buFont typeface="Arial"/>
              <a:buChar char="•"/>
            </a:pPr>
            <a:r>
              <a:rPr lang="en-US" sz="2400" dirty="0" smtClean="0">
                <a:solidFill>
                  <a:prstClr val="black"/>
                </a:solidFill>
                <a:latin typeface="Calibri"/>
              </a:rPr>
              <a:t>Are </a:t>
            </a:r>
            <a:r>
              <a:rPr lang="en-US" sz="2400" dirty="0">
                <a:solidFill>
                  <a:prstClr val="black"/>
                </a:solidFill>
                <a:latin typeface="Calibri"/>
              </a:rPr>
              <a:t>the infrastructure and workshop provisions </a:t>
            </a:r>
            <a:r>
              <a:rPr lang="en-US" sz="2400" dirty="0" smtClean="0">
                <a:solidFill>
                  <a:prstClr val="black"/>
                </a:solidFill>
                <a:latin typeface="Calibri"/>
              </a:rPr>
              <a:t>adequate ?</a:t>
            </a:r>
            <a:endParaRPr lang="en-US" sz="2400" dirty="0">
              <a:solidFill>
                <a:prstClr val="black"/>
              </a:solidFill>
              <a:latin typeface="Calibri"/>
            </a:endParaRPr>
          </a:p>
          <a:p>
            <a:pPr marL="342900" indent="-342900">
              <a:lnSpc>
                <a:spcPct val="150000"/>
              </a:lnSpc>
              <a:buFont typeface="Arial"/>
              <a:buChar char="•"/>
            </a:pPr>
            <a:r>
              <a:rPr lang="en-US" sz="2400" dirty="0" smtClean="0">
                <a:solidFill>
                  <a:prstClr val="black"/>
                </a:solidFill>
                <a:latin typeface="Calibri"/>
              </a:rPr>
              <a:t>Is staff </a:t>
            </a:r>
            <a:r>
              <a:rPr lang="en-US" sz="2400" dirty="0">
                <a:solidFill>
                  <a:prstClr val="black"/>
                </a:solidFill>
                <a:latin typeface="Calibri"/>
              </a:rPr>
              <a:t>ramp-up matching the </a:t>
            </a:r>
            <a:r>
              <a:rPr lang="en-US" sz="2400" dirty="0" smtClean="0">
                <a:solidFill>
                  <a:prstClr val="black"/>
                </a:solidFill>
                <a:latin typeface="Calibri"/>
              </a:rPr>
              <a:t>needs; is steady </a:t>
            </a:r>
            <a:r>
              <a:rPr lang="en-US" sz="2400" dirty="0">
                <a:solidFill>
                  <a:prstClr val="black"/>
                </a:solidFill>
                <a:latin typeface="Calibri"/>
              </a:rPr>
              <a:t>state </a:t>
            </a:r>
            <a:r>
              <a:rPr lang="en-US" sz="2400" dirty="0" smtClean="0">
                <a:solidFill>
                  <a:prstClr val="black"/>
                </a:solidFill>
                <a:latin typeface="Calibri"/>
              </a:rPr>
              <a:t>scenario ok ? </a:t>
            </a:r>
            <a:endParaRPr lang="en-US" sz="2400" dirty="0">
              <a:solidFill>
                <a:prstClr val="black"/>
              </a:solidFill>
              <a:latin typeface="Calibri"/>
            </a:endParaRPr>
          </a:p>
          <a:p>
            <a:pPr defTabSz="914400">
              <a:lnSpc>
                <a:spcPct val="150000"/>
              </a:lnSpc>
            </a:pPr>
            <a:endParaRPr lang="en-GB" sz="2200" dirty="0">
              <a:solidFill>
                <a:prstClr val="black"/>
              </a:solidFill>
              <a:latin typeface="Calibri"/>
              <a:cs typeface="Calibri"/>
            </a:endParaRPr>
          </a:p>
        </p:txBody>
      </p:sp>
    </p:spTree>
    <p:extLst>
      <p:ext uri="{BB962C8B-B14F-4D97-AF65-F5344CB8AC3E}">
        <p14:creationId xmlns:p14="http://schemas.microsoft.com/office/powerpoint/2010/main" val="3099017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50417" y="0"/>
            <a:ext cx="7486330" cy="1441450"/>
          </a:xfrm>
          <a:ln/>
        </p:spPr>
        <p:txBody>
          <a:bodyPr/>
          <a:lstStyle/>
          <a:p>
            <a:r>
              <a:rPr lang="en-US" sz="3000" dirty="0"/>
              <a:t>SSS </a:t>
            </a:r>
            <a:r>
              <a:rPr lang="en-US" sz="3000" dirty="0" smtClean="0"/>
              <a:t>20.4.3.3 </a:t>
            </a:r>
            <a:r>
              <a:rPr lang="en-US" sz="3000" dirty="0"/>
              <a:t>– </a:t>
            </a:r>
            <a:r>
              <a:rPr lang="en-US" sz="3000" dirty="0" smtClean="0"/>
              <a:t>Temperatures and Fields</a:t>
            </a:r>
            <a:r>
              <a:rPr lang="en-US" sz="2400" dirty="0" smtClean="0"/>
              <a:t> </a:t>
            </a:r>
            <a:br>
              <a:rPr lang="en-US" sz="2400" dirty="0" smtClean="0"/>
            </a:br>
            <a:r>
              <a:rPr lang="en-US" sz="3000" dirty="0" smtClean="0"/>
              <a:t>Labor Resources, Costs, Comparison</a:t>
            </a:r>
            <a:endParaRPr lang="en-US" sz="3000" i="1" dirty="0"/>
          </a:p>
        </p:txBody>
      </p:sp>
      <p:pic>
        <p:nvPicPr>
          <p:cNvPr id="6" name="Picture 5"/>
          <p:cNvPicPr>
            <a:picLocks noChangeAspect="1"/>
          </p:cNvPicPr>
          <p:nvPr/>
        </p:nvPicPr>
        <p:blipFill>
          <a:blip r:embed="rId4"/>
          <a:stretch>
            <a:fillRect/>
          </a:stretch>
        </p:blipFill>
        <p:spPr>
          <a:xfrm>
            <a:off x="3937000" y="2590800"/>
            <a:ext cx="1257300" cy="1676400"/>
          </a:xfrm>
          <a:prstGeom prst="rect">
            <a:avLst/>
          </a:prstGeom>
        </p:spPr>
      </p:pic>
      <p:pic>
        <p:nvPicPr>
          <p:cNvPr id="7" name="Picture 6"/>
          <p:cNvPicPr>
            <a:picLocks noChangeAspect="1"/>
          </p:cNvPicPr>
          <p:nvPr/>
        </p:nvPicPr>
        <p:blipFill>
          <a:blip r:embed="rId4"/>
          <a:stretch>
            <a:fillRect/>
          </a:stretch>
        </p:blipFill>
        <p:spPr>
          <a:xfrm>
            <a:off x="3937000" y="2590800"/>
            <a:ext cx="1257300" cy="1676400"/>
          </a:xfrm>
          <a:prstGeom prst="rect">
            <a:avLst/>
          </a:prstGeom>
        </p:spPr>
      </p:pic>
      <p:pic>
        <p:nvPicPr>
          <p:cNvPr id="8" name="Picture 7"/>
          <p:cNvPicPr>
            <a:picLocks noChangeAspect="1"/>
          </p:cNvPicPr>
          <p:nvPr/>
        </p:nvPicPr>
        <p:blipFill>
          <a:blip r:embed="rId4"/>
          <a:stretch>
            <a:fillRect/>
          </a:stretch>
        </p:blipFill>
        <p:spPr>
          <a:xfrm>
            <a:off x="3937000" y="2590800"/>
            <a:ext cx="1257300" cy="1676400"/>
          </a:xfrm>
          <a:prstGeom prst="rect">
            <a:avLst/>
          </a:prstGeom>
        </p:spPr>
      </p:pic>
      <p:sp>
        <p:nvSpPr>
          <p:cNvPr id="11" name="TextBox 10"/>
          <p:cNvSpPr txBox="1"/>
          <p:nvPr/>
        </p:nvSpPr>
        <p:spPr>
          <a:xfrm>
            <a:off x="1" y="1437509"/>
            <a:ext cx="9156700" cy="4335033"/>
          </a:xfrm>
          <a:prstGeom prst="rect">
            <a:avLst/>
          </a:prstGeom>
          <a:noFill/>
        </p:spPr>
        <p:txBody>
          <a:bodyPr wrap="square" rtlCol="0">
            <a:spAutoFit/>
          </a:bodyPr>
          <a:lstStyle/>
          <a:p>
            <a:pPr>
              <a:lnSpc>
                <a:spcPct val="90000"/>
              </a:lnSpc>
            </a:pPr>
            <a:r>
              <a:rPr lang="en-US" b="1" dirty="0" smtClean="0">
                <a:solidFill>
                  <a:srgbClr val="000000"/>
                </a:solidFill>
                <a:latin typeface="Calibri"/>
                <a:ea typeface="ヒラギノ角ゴ ProN W3"/>
                <a:cs typeface="ヒラギノ角ゴ ProN W3"/>
              </a:rPr>
              <a:t>Cost </a:t>
            </a:r>
            <a:r>
              <a:rPr lang="en-US" b="1" dirty="0">
                <a:solidFill>
                  <a:srgbClr val="000000"/>
                </a:solidFill>
                <a:latin typeface="Calibri"/>
                <a:ea typeface="ヒラギノ角ゴ ProN W3"/>
                <a:cs typeface="ヒラギノ角ゴ ProN W3"/>
              </a:rPr>
              <a:t>and Resources: 	</a:t>
            </a:r>
            <a:r>
              <a:rPr lang="en-US" dirty="0" smtClean="0">
                <a:solidFill>
                  <a:srgbClr val="000000"/>
                </a:solidFill>
                <a:latin typeface="Calibri"/>
                <a:ea typeface="ヒラギノ角ゴ ProN W3"/>
                <a:cs typeface="ヒラギノ角ゴ ProN W3"/>
              </a:rPr>
              <a:t>1295</a:t>
            </a:r>
            <a:r>
              <a:rPr lang="en-US" dirty="0" smtClean="0">
                <a:solidFill>
                  <a:srgbClr val="FF6600"/>
                </a:solidFill>
                <a:latin typeface="Calibri"/>
                <a:ea typeface="ヒラギノ角ゴ ProN W3"/>
                <a:cs typeface="ヒラギノ角ゴ ProN W3"/>
              </a:rPr>
              <a:t> </a:t>
            </a:r>
            <a:r>
              <a:rPr lang="en-US" dirty="0" smtClean="0">
                <a:solidFill>
                  <a:srgbClr val="000000"/>
                </a:solidFill>
                <a:latin typeface="Calibri"/>
                <a:ea typeface="ヒラギノ角ゴ ProN W3"/>
                <a:cs typeface="ヒラギノ角ゴ ProN W3"/>
              </a:rPr>
              <a:t>k</a:t>
            </a:r>
            <a:r>
              <a:rPr lang="en-US" dirty="0">
                <a:solidFill>
                  <a:srgbClr val="000000"/>
                </a:solidFill>
                <a:latin typeface="Calibri"/>
                <a:ea typeface="ヒラギノ角ゴ ProN W3"/>
                <a:cs typeface="ヒラギノ角ゴ ProN W3"/>
              </a:rPr>
              <a:t>€ </a:t>
            </a:r>
            <a:r>
              <a:rPr lang="en-US" dirty="0" smtClean="0">
                <a:solidFill>
                  <a:srgbClr val="000000"/>
                </a:solidFill>
                <a:latin typeface="Calibri"/>
                <a:ea typeface="ヒラギノ角ゴ ProN W3"/>
                <a:cs typeface="ヒラギノ角ゴ ProN W3"/>
              </a:rPr>
              <a:t>/y </a:t>
            </a:r>
            <a:r>
              <a:rPr lang="en-US" b="1" dirty="0">
                <a:solidFill>
                  <a:srgbClr val="000000"/>
                </a:solidFill>
                <a:latin typeface="Calibri"/>
                <a:ea typeface="ヒラギノ角ゴ ProN W3"/>
                <a:cs typeface="ヒラギノ角ゴ ProN W3"/>
              </a:rPr>
              <a:t>											</a:t>
            </a:r>
            <a:endParaRPr lang="en-US" b="1" dirty="0" smtClean="0">
              <a:solidFill>
                <a:srgbClr val="000000"/>
              </a:solidFill>
              <a:latin typeface="Calibri"/>
              <a:ea typeface="ヒラギノ角ゴ ProN W3"/>
              <a:cs typeface="ヒラギノ角ゴ ProN W3"/>
            </a:endParaRPr>
          </a:p>
          <a:p>
            <a:pPr>
              <a:lnSpc>
                <a:spcPct val="90000"/>
              </a:lnSpc>
            </a:pPr>
            <a:endParaRPr lang="en-US" dirty="0" smtClean="0">
              <a:solidFill>
                <a:srgbClr val="FF6600"/>
              </a:solidFill>
              <a:latin typeface="Calibri"/>
              <a:ea typeface="ヒラギノ角ゴ ProN W3"/>
              <a:cs typeface="ヒラギノ角ゴ ProN W3"/>
            </a:endParaRPr>
          </a:p>
          <a:p>
            <a:pPr>
              <a:lnSpc>
                <a:spcPct val="90000"/>
              </a:lnSpc>
            </a:pPr>
            <a:r>
              <a:rPr lang="en-US" dirty="0" smtClean="0">
                <a:solidFill>
                  <a:srgbClr val="000000"/>
                </a:solidFill>
                <a:latin typeface="Calibri"/>
                <a:ea typeface="ヒラギノ角ゴ ProN W3"/>
                <a:cs typeface="ヒラギノ角ゴ ProN W3"/>
              </a:rPr>
              <a:t>Minor </a:t>
            </a:r>
            <a:r>
              <a:rPr lang="en-US" dirty="0">
                <a:solidFill>
                  <a:srgbClr val="000000"/>
                </a:solidFill>
                <a:latin typeface="Calibri"/>
                <a:ea typeface="ヒラギノ角ゴ ProN W3"/>
                <a:cs typeface="ヒラギノ角ゴ ProN W3"/>
              </a:rPr>
              <a:t>capital investment for equipment renewal and developmental activities </a:t>
            </a:r>
            <a:r>
              <a:rPr lang="en-US" dirty="0" smtClean="0">
                <a:solidFill>
                  <a:srgbClr val="000000"/>
                </a:solidFill>
                <a:latin typeface="Calibri"/>
                <a:ea typeface="ヒラギノ角ゴ ProN W3"/>
                <a:cs typeface="ヒラギノ角ゴ ProN W3"/>
              </a:rPr>
              <a:t>included.</a:t>
            </a:r>
          </a:p>
          <a:p>
            <a:pPr>
              <a:lnSpc>
                <a:spcPct val="90000"/>
              </a:lnSpc>
            </a:pPr>
            <a:r>
              <a:rPr lang="en-US" dirty="0" smtClean="0">
                <a:solidFill>
                  <a:srgbClr val="000000"/>
                </a:solidFill>
                <a:latin typeface="Calibri"/>
                <a:ea typeface="ヒラギノ角ゴ ProN W3"/>
                <a:cs typeface="ヒラギノ角ゴ ProN W3"/>
              </a:rPr>
              <a:t>Operations includes liquid helium costs</a:t>
            </a: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a:solidFill>
                <a:srgbClr val="000000"/>
              </a:solidFill>
              <a:latin typeface="Calibri"/>
              <a:ea typeface="ヒラギノ角ゴ ProN W3"/>
              <a:cs typeface="ヒラギノ角ゴ ProN W3"/>
            </a:endParaRPr>
          </a:p>
          <a:p>
            <a:pPr>
              <a:lnSpc>
                <a:spcPct val="90000"/>
              </a:lnSpc>
            </a:pPr>
            <a:r>
              <a:rPr lang="en-US" b="1" dirty="0" smtClean="0">
                <a:solidFill>
                  <a:srgbClr val="000000"/>
                </a:solidFill>
                <a:latin typeface="Calibri"/>
                <a:ea typeface="ヒラギノ角ゴ ProN W3"/>
                <a:cs typeface="ヒラギノ角ゴ ProN W3"/>
              </a:rPr>
              <a:t>Benchmarking</a:t>
            </a:r>
            <a:r>
              <a:rPr lang="en-US" b="1" dirty="0">
                <a:solidFill>
                  <a:srgbClr val="000000"/>
                </a:solidFill>
                <a:latin typeface="Calibri"/>
                <a:ea typeface="ヒラギノ角ゴ ProN W3"/>
                <a:cs typeface="ヒラギノ角ゴ ProN W3"/>
              </a:rPr>
              <a:t>, Strategy, Experience:	</a:t>
            </a:r>
            <a:endParaRPr lang="en-US" b="1" dirty="0" smtClean="0">
              <a:solidFill>
                <a:srgbClr val="000000"/>
              </a:solidFill>
              <a:latin typeface="Calibri"/>
              <a:ea typeface="ヒラギノ角ゴ ProN W3"/>
              <a:cs typeface="ヒラギノ角ゴ ProN W3"/>
            </a:endParaRPr>
          </a:p>
          <a:p>
            <a:pPr>
              <a:lnSpc>
                <a:spcPct val="90000"/>
              </a:lnSpc>
            </a:pPr>
            <a:endParaRPr lang="en-US" b="1" dirty="0">
              <a:solidFill>
                <a:srgbClr val="000000"/>
              </a:solidFill>
              <a:latin typeface="Calibri"/>
              <a:ea typeface="ヒラギノ角ゴ ProN W3"/>
              <a:cs typeface="ヒラギノ角ゴ ProN W3"/>
            </a:endParaRPr>
          </a:p>
          <a:p>
            <a:pPr>
              <a:lnSpc>
                <a:spcPct val="90000"/>
              </a:lnSpc>
            </a:pPr>
            <a:endParaRPr lang="en-US" b="1" dirty="0" smtClean="0">
              <a:solidFill>
                <a:srgbClr val="000000"/>
              </a:solidFill>
              <a:latin typeface="Calibri"/>
              <a:ea typeface="ヒラギノ角ゴ ProN W3"/>
              <a:cs typeface="ヒラギノ角ゴ ProN W3"/>
            </a:endParaRPr>
          </a:p>
          <a:p>
            <a:pPr>
              <a:lnSpc>
                <a:spcPct val="90000"/>
              </a:lnSpc>
            </a:pPr>
            <a:endParaRPr lang="en-US" b="1" dirty="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p:txBody>
      </p:sp>
      <p:sp>
        <p:nvSpPr>
          <p:cNvPr id="17" name="Slide Number Placeholder 3"/>
          <p:cNvSpPr txBox="1">
            <a:spLocks/>
          </p:cNvSpPr>
          <p:nvPr/>
        </p:nvSpPr>
        <p:spPr>
          <a:xfrm>
            <a:off x="7812360" y="6542613"/>
            <a:ext cx="87444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51115BC-487E-4422-894C-CB7CD3E79223}" type="slidenum">
              <a:rPr lang="en-GB" smtClean="0">
                <a:solidFill>
                  <a:sysClr val="windowText" lastClr="000000">
                    <a:tint val="75000"/>
                  </a:sysClr>
                </a:solidFill>
                <a:latin typeface="Calibri"/>
                <a:ea typeface="ヒラギノ角ゴ ProN W3"/>
                <a:cs typeface="ヒラギノ角ゴ ProN W3"/>
              </a:rPr>
              <a:pPr>
                <a:defRPr/>
              </a:pPr>
              <a:t>80</a:t>
            </a:fld>
            <a:endParaRPr lang="en-GB">
              <a:solidFill>
                <a:sysClr val="windowText" lastClr="000000">
                  <a:tint val="75000"/>
                </a:sysClr>
              </a:solidFill>
              <a:latin typeface="Calibri"/>
              <a:ea typeface="ヒラギノ角ゴ ProN W3"/>
              <a:cs typeface="ヒラギノ角ゴ ProN W3"/>
            </a:endParaRPr>
          </a:p>
        </p:txBody>
      </p:sp>
      <p:sp>
        <p:nvSpPr>
          <p:cNvPr id="18" name="Footer Placeholder 4"/>
          <p:cNvSpPr txBox="1">
            <a:spLocks/>
          </p:cNvSpPr>
          <p:nvPr/>
        </p:nvSpPr>
        <p:spPr>
          <a:xfrm>
            <a:off x="1187624" y="6495583"/>
            <a:ext cx="705678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sv-SE" sz="2000" dirty="0" smtClean="0">
                <a:solidFill>
                  <a:srgbClr val="000000"/>
                </a:solidFill>
                <a:latin typeface="Calibri"/>
                <a:ea typeface="ヒラギノ角ゴ ProN W3"/>
                <a:cs typeface="ヒラギノ角ゴ ProN W3"/>
              </a:rPr>
              <a:t>TEFI Resources and </a:t>
            </a:r>
            <a:r>
              <a:rPr lang="sv-SE" sz="2000" dirty="0" err="1" smtClean="0">
                <a:solidFill>
                  <a:srgbClr val="000000"/>
                </a:solidFill>
                <a:latin typeface="Calibri"/>
                <a:ea typeface="ヒラギノ角ゴ ProN W3"/>
                <a:cs typeface="ヒラギノ角ゴ ProN W3"/>
              </a:rPr>
              <a:t>Cost</a:t>
            </a:r>
            <a:r>
              <a:rPr lang="sv-SE" sz="2000" dirty="0" smtClean="0">
                <a:solidFill>
                  <a:srgbClr val="000000"/>
                </a:solidFill>
                <a:latin typeface="Calibri"/>
                <a:ea typeface="ヒラギノ角ゴ ProN W3"/>
                <a:cs typeface="ヒラギノ角ゴ ProN W3"/>
              </a:rPr>
              <a:t>  </a:t>
            </a:r>
            <a:r>
              <a:rPr lang="sv-SE" sz="1000" dirty="0" smtClean="0">
                <a:solidFill>
                  <a:srgbClr val="000000"/>
                </a:solidFill>
                <a:latin typeface="Calibri"/>
                <a:ea typeface="ヒラギノ角ゴ ProN W3"/>
                <a:cs typeface="ヒラギノ角ゴ ProN W3"/>
              </a:rPr>
              <a:t>Arno Hiess, November 2016 ESS Operations </a:t>
            </a:r>
            <a:r>
              <a:rPr lang="sv-SE" sz="1000" dirty="0" err="1" smtClean="0">
                <a:solidFill>
                  <a:srgbClr val="000000"/>
                </a:solidFill>
                <a:latin typeface="Calibri"/>
                <a:ea typeface="ヒラギノ角ゴ ProN W3"/>
                <a:cs typeface="ヒラギノ角ゴ ProN W3"/>
              </a:rPr>
              <a:t>Cost</a:t>
            </a:r>
            <a:r>
              <a:rPr lang="sv-SE" sz="1000" dirty="0" smtClean="0">
                <a:solidFill>
                  <a:srgbClr val="000000"/>
                </a:solidFill>
                <a:latin typeface="Calibri"/>
                <a:ea typeface="ヒラギノ角ゴ ProN W3"/>
                <a:cs typeface="ヒラギノ角ゴ ProN W3"/>
              </a:rPr>
              <a:t> Review</a:t>
            </a:r>
            <a:endParaRPr lang="sv-SE" sz="1000" dirty="0">
              <a:solidFill>
                <a:srgbClr val="000000"/>
              </a:solidFill>
              <a:latin typeface="Calibri"/>
              <a:ea typeface="ヒラギノ角ゴ ProN W3"/>
              <a:cs typeface="ヒラギノ角ゴ ProN W3"/>
            </a:endParaRPr>
          </a:p>
        </p:txBody>
      </p:sp>
      <p:sp>
        <p:nvSpPr>
          <p:cNvPr id="19" name="Date Placeholder 5"/>
          <p:cNvSpPr txBox="1">
            <a:spLocks/>
          </p:cNvSpPr>
          <p:nvPr/>
        </p:nvSpPr>
        <p:spPr>
          <a:xfrm>
            <a:off x="457200" y="6542613"/>
            <a:ext cx="9464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E7F1480-C240-7241-B16F-974441BA4F7A}" type="datetime1">
              <a:rPr lang="en-US" smtClean="0">
                <a:solidFill>
                  <a:sysClr val="windowText" lastClr="000000">
                    <a:tint val="75000"/>
                  </a:sysClr>
                </a:solidFill>
                <a:latin typeface="Calibri"/>
                <a:ea typeface="ヒラギノ角ゴ ProN W3"/>
                <a:cs typeface="ヒラギノ角ゴ ProN W3"/>
              </a:rPr>
              <a:pPr>
                <a:defRPr/>
              </a:pPr>
              <a:t>5/18/17</a:t>
            </a:fld>
            <a:endParaRPr lang="sv-SE" dirty="0">
              <a:solidFill>
                <a:sysClr val="windowText" lastClr="000000">
                  <a:tint val="75000"/>
                </a:sysClr>
              </a:solidFill>
              <a:latin typeface="Calibri"/>
              <a:ea typeface="ヒラギノ角ゴ ProN W3"/>
              <a:cs typeface="ヒラギノ角ゴ ProN W3"/>
            </a:endParaRPr>
          </a:p>
        </p:txBody>
      </p:sp>
      <p:graphicFrame>
        <p:nvGraphicFramePr>
          <p:cNvPr id="16" name="Table 15"/>
          <p:cNvGraphicFramePr>
            <a:graphicFrameLocks noGrp="1"/>
          </p:cNvGraphicFramePr>
          <p:nvPr>
            <p:extLst>
              <p:ext uri="{D42A27DB-BD31-4B8C-83A1-F6EECF244321}">
                <p14:modId xmlns:p14="http://schemas.microsoft.com/office/powerpoint/2010/main" val="3760583677"/>
              </p:ext>
            </p:extLst>
          </p:nvPr>
        </p:nvGraphicFramePr>
        <p:xfrm>
          <a:off x="0" y="2675773"/>
          <a:ext cx="9144001" cy="1010920"/>
        </p:xfrm>
        <a:graphic>
          <a:graphicData uri="http://schemas.openxmlformats.org/drawingml/2006/table">
            <a:tbl>
              <a:tblPr firstRow="1" bandRow="1">
                <a:tableStyleId>{5C22544A-7EE6-4342-B048-85BDC9FD1C3A}</a:tableStyleId>
              </a:tblPr>
              <a:tblGrid>
                <a:gridCol w="966520"/>
                <a:gridCol w="1813224"/>
                <a:gridCol w="1573092"/>
                <a:gridCol w="1597055"/>
                <a:gridCol w="1597055"/>
                <a:gridCol w="1597055"/>
              </a:tblGrid>
              <a:tr h="370840">
                <a:tc>
                  <a:txBody>
                    <a:bodyPr/>
                    <a:lstStyle/>
                    <a:p>
                      <a:pPr algn="ctr"/>
                      <a:r>
                        <a:rPr lang="en-US" sz="1600" dirty="0" smtClean="0"/>
                        <a:t>WBS</a:t>
                      </a:r>
                      <a:endParaRPr lang="en-US" sz="1600" dirty="0"/>
                    </a:p>
                  </a:txBody>
                  <a:tcPr/>
                </a:tc>
                <a:tc>
                  <a:txBody>
                    <a:bodyPr/>
                    <a:lstStyle/>
                    <a:p>
                      <a:pPr algn="ctr"/>
                      <a:r>
                        <a:rPr lang="en-US" sz="1600" dirty="0" smtClean="0"/>
                        <a:t>Personnel</a:t>
                      </a:r>
                      <a:endParaRPr lang="en-US" sz="1600" dirty="0"/>
                    </a:p>
                  </a:txBody>
                  <a:tcPr/>
                </a:tc>
                <a:tc>
                  <a:txBody>
                    <a:bodyPr/>
                    <a:lstStyle/>
                    <a:p>
                      <a:pPr algn="ctr"/>
                      <a:r>
                        <a:rPr lang="en-US" sz="1600" dirty="0" smtClean="0"/>
                        <a:t>Operations k€/y</a:t>
                      </a:r>
                      <a:endParaRPr lang="en-US" sz="1600" dirty="0"/>
                    </a:p>
                  </a:txBody>
                  <a:tcPr/>
                </a:tc>
                <a:tc>
                  <a:txBody>
                    <a:bodyPr/>
                    <a:lstStyle/>
                    <a:p>
                      <a:pPr algn="ctr"/>
                      <a:r>
                        <a:rPr lang="en-US" sz="1600" dirty="0" smtClean="0"/>
                        <a:t>Labor k€/y</a:t>
                      </a:r>
                      <a:endParaRPr lang="en-US" sz="1600" dirty="0"/>
                    </a:p>
                  </a:txBody>
                  <a:tcPr/>
                </a:tc>
                <a:tc>
                  <a:txBody>
                    <a:bodyPr/>
                    <a:lstStyle/>
                    <a:p>
                      <a:pPr algn="ctr"/>
                      <a:r>
                        <a:rPr lang="en-US" sz="1600" dirty="0" smtClean="0"/>
                        <a:t>Minor </a:t>
                      </a:r>
                      <a:r>
                        <a:rPr lang="en-US" sz="1600" dirty="0" err="1" smtClean="0"/>
                        <a:t>Cptl</a:t>
                      </a:r>
                      <a:r>
                        <a:rPr lang="en-US" sz="1600" dirty="0" smtClean="0"/>
                        <a:t> k€/y</a:t>
                      </a:r>
                      <a:endParaRPr lang="en-US" sz="1600" dirty="0"/>
                    </a:p>
                  </a:txBody>
                  <a:tcPr/>
                </a:tc>
                <a:tc>
                  <a:txBody>
                    <a:bodyPr/>
                    <a:lstStyle/>
                    <a:p>
                      <a:pPr algn="ctr"/>
                      <a:r>
                        <a:rPr lang="en-US" sz="1600" dirty="0" smtClean="0"/>
                        <a:t>Total Cost k€/y</a:t>
                      </a:r>
                      <a:endParaRPr lang="en-US" sz="1600" dirty="0"/>
                    </a:p>
                  </a:txBody>
                  <a:tcPr/>
                </a:tc>
              </a:tr>
              <a:tr h="370840">
                <a:tc>
                  <a:txBody>
                    <a:bodyPr/>
                    <a:lstStyle/>
                    <a:p>
                      <a:r>
                        <a:rPr lang="en-US" dirty="0" smtClean="0"/>
                        <a:t>20.4.3.3</a:t>
                      </a:r>
                      <a:endParaRPr lang="en-US" dirty="0"/>
                    </a:p>
                  </a:txBody>
                  <a:tcPr/>
                </a:tc>
                <a:tc>
                  <a:txBody>
                    <a:bodyPr/>
                    <a:lstStyle/>
                    <a:p>
                      <a:r>
                        <a:rPr lang="en-US" dirty="0" smtClean="0"/>
                        <a:t>2.5 FTE engineers</a:t>
                      </a:r>
                    </a:p>
                    <a:p>
                      <a:r>
                        <a:rPr lang="en-US" dirty="0" smtClean="0"/>
                        <a:t>4 FTE technicians</a:t>
                      </a:r>
                      <a:endParaRPr lang="en-US" dirty="0"/>
                    </a:p>
                  </a:txBody>
                  <a:tcPr/>
                </a:tc>
                <a:tc>
                  <a:txBody>
                    <a:bodyPr/>
                    <a:lstStyle/>
                    <a:p>
                      <a:r>
                        <a:rPr lang="en-US" dirty="0" smtClean="0"/>
                        <a:t>420</a:t>
                      </a:r>
                      <a:endParaRPr lang="en-US" dirty="0"/>
                    </a:p>
                  </a:txBody>
                  <a:tcPr/>
                </a:tc>
                <a:tc>
                  <a:txBody>
                    <a:bodyPr/>
                    <a:lstStyle/>
                    <a:p>
                      <a:r>
                        <a:rPr lang="en-US" dirty="0" smtClean="0"/>
                        <a:t>615</a:t>
                      </a:r>
                      <a:endParaRPr lang="en-US" dirty="0"/>
                    </a:p>
                  </a:txBody>
                  <a:tcPr/>
                </a:tc>
                <a:tc>
                  <a:txBody>
                    <a:bodyPr/>
                    <a:lstStyle/>
                    <a:p>
                      <a:r>
                        <a:rPr lang="en-US" dirty="0" smtClean="0"/>
                        <a:t>260</a:t>
                      </a:r>
                      <a:endParaRPr lang="en-US" dirty="0"/>
                    </a:p>
                  </a:txBody>
                  <a:tcPr/>
                </a:tc>
                <a:tc>
                  <a:txBody>
                    <a:bodyPr/>
                    <a:lstStyle/>
                    <a:p>
                      <a:r>
                        <a:rPr lang="en-US" dirty="0" smtClean="0"/>
                        <a:t>1295</a:t>
                      </a:r>
                      <a:endParaRPr lang="en-US" dirty="0"/>
                    </a:p>
                  </a:txBody>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102395103"/>
              </p:ext>
            </p:extLst>
          </p:nvPr>
        </p:nvGraphicFramePr>
        <p:xfrm>
          <a:off x="12699" y="4618279"/>
          <a:ext cx="9131300" cy="1010920"/>
        </p:xfrm>
        <a:graphic>
          <a:graphicData uri="http://schemas.openxmlformats.org/drawingml/2006/table">
            <a:tbl>
              <a:tblPr firstRow="1" bandRow="1">
                <a:tableStyleId>{5C22544A-7EE6-4342-B048-85BDC9FD1C3A}</a:tableStyleId>
              </a:tblPr>
              <a:tblGrid>
                <a:gridCol w="1826260"/>
                <a:gridCol w="1842758"/>
                <a:gridCol w="1839189"/>
                <a:gridCol w="1796833"/>
                <a:gridCol w="1826260"/>
              </a:tblGrid>
              <a:tr h="370840">
                <a:tc>
                  <a:txBody>
                    <a:bodyPr/>
                    <a:lstStyle/>
                    <a:p>
                      <a:pPr algn="ctr"/>
                      <a:r>
                        <a:rPr lang="en-US" sz="1600" dirty="0" smtClean="0"/>
                        <a:t>ESS</a:t>
                      </a:r>
                      <a:endParaRPr lang="en-US" sz="1600" dirty="0"/>
                    </a:p>
                  </a:txBody>
                  <a:tcPr/>
                </a:tc>
                <a:tc>
                  <a:txBody>
                    <a:bodyPr/>
                    <a:lstStyle/>
                    <a:p>
                      <a:pPr algn="ctr"/>
                      <a:r>
                        <a:rPr lang="en-US" sz="1600" dirty="0" smtClean="0"/>
                        <a:t>ILL</a:t>
                      </a:r>
                      <a:endParaRPr lang="en-US" sz="1600" dirty="0"/>
                    </a:p>
                  </a:txBody>
                  <a:tcPr/>
                </a:tc>
                <a:tc>
                  <a:txBody>
                    <a:bodyPr/>
                    <a:lstStyle/>
                    <a:p>
                      <a:pPr algn="ctr"/>
                      <a:r>
                        <a:rPr lang="en-US" sz="1600" dirty="0" smtClean="0"/>
                        <a:t>ESRF</a:t>
                      </a:r>
                      <a:endParaRPr lang="en-US" sz="1600" dirty="0"/>
                    </a:p>
                  </a:txBody>
                  <a:tcPr/>
                </a:tc>
                <a:tc>
                  <a:txBody>
                    <a:bodyPr/>
                    <a:lstStyle/>
                    <a:p>
                      <a:pPr algn="ctr"/>
                      <a:r>
                        <a:rPr lang="en-US" sz="1600" dirty="0" smtClean="0"/>
                        <a:t>ISIS</a:t>
                      </a:r>
                      <a:endParaRPr lang="en-US" sz="1600" dirty="0"/>
                    </a:p>
                  </a:txBody>
                  <a:tcPr/>
                </a:tc>
                <a:tc>
                  <a:txBody>
                    <a:bodyPr/>
                    <a:lstStyle/>
                    <a:p>
                      <a:pPr algn="ctr"/>
                      <a:r>
                        <a:rPr lang="en-US" sz="1600" dirty="0" smtClean="0"/>
                        <a:t>SNS / HFIR</a:t>
                      </a:r>
                      <a:endParaRPr lang="en-US" sz="1600" dirty="0"/>
                    </a:p>
                  </a:txBody>
                  <a:tcPr/>
                </a:tc>
              </a:tr>
              <a:tr h="370840">
                <a:tc>
                  <a:txBody>
                    <a:bodyPr/>
                    <a:lstStyle/>
                    <a:p>
                      <a:r>
                        <a:rPr lang="en-US" b="0" dirty="0" smtClean="0"/>
                        <a:t>6.5 </a:t>
                      </a:r>
                      <a:r>
                        <a:rPr lang="en-US" dirty="0" smtClean="0"/>
                        <a:t>FTE</a:t>
                      </a:r>
                      <a:endParaRPr lang="en-US" dirty="0"/>
                    </a:p>
                  </a:txBody>
                  <a:tcPr/>
                </a:tc>
                <a:tc>
                  <a:txBody>
                    <a:bodyPr/>
                    <a:lstStyle/>
                    <a:p>
                      <a:r>
                        <a:rPr lang="en-US" baseline="0" dirty="0" smtClean="0"/>
                        <a:t>9 </a:t>
                      </a:r>
                      <a:r>
                        <a:rPr lang="en-US" dirty="0" smtClean="0"/>
                        <a:t>FTE </a:t>
                      </a:r>
                    </a:p>
                  </a:txBody>
                  <a:tcPr/>
                </a:tc>
                <a:tc>
                  <a:txBody>
                    <a:bodyPr/>
                    <a:lstStyle/>
                    <a:p>
                      <a:r>
                        <a:rPr lang="en-US" dirty="0" smtClean="0"/>
                        <a:t>on beam line only</a:t>
                      </a:r>
                      <a:endParaRPr lang="en-US" dirty="0"/>
                    </a:p>
                  </a:txBody>
                  <a:tcPr/>
                </a:tc>
                <a:tc>
                  <a:txBody>
                    <a:bodyPr/>
                    <a:lstStyle/>
                    <a:p>
                      <a:r>
                        <a:rPr lang="en-US" dirty="0" smtClean="0"/>
                        <a:t>7 FTE </a:t>
                      </a:r>
                      <a:r>
                        <a:rPr lang="en-US" baseline="0" dirty="0" smtClean="0"/>
                        <a:t> </a:t>
                      </a:r>
                    </a:p>
                    <a:p>
                      <a:r>
                        <a:rPr lang="en-US" baseline="0" dirty="0" smtClean="0"/>
                        <a:t>not incl. furnaces</a:t>
                      </a:r>
                      <a:endParaRPr lang="en-US" dirty="0"/>
                    </a:p>
                  </a:txBody>
                  <a:tcPr/>
                </a:tc>
                <a:tc>
                  <a:txBody>
                    <a:bodyPr/>
                    <a:lstStyle/>
                    <a:p>
                      <a:r>
                        <a:rPr lang="en-US" dirty="0" smtClean="0"/>
                        <a:t>about 10 FTE combined</a:t>
                      </a:r>
                      <a:endParaRPr lang="en-US" dirty="0"/>
                    </a:p>
                  </a:txBody>
                  <a:tcPr/>
                </a:tc>
              </a:tr>
            </a:tbl>
          </a:graphicData>
        </a:graphic>
      </p:graphicFrame>
    </p:spTree>
    <p:extLst>
      <p:ext uri="{BB962C8B-B14F-4D97-AF65-F5344CB8AC3E}">
        <p14:creationId xmlns:p14="http://schemas.microsoft.com/office/powerpoint/2010/main" val="3185980617"/>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50417" y="0"/>
            <a:ext cx="7486330" cy="1441450"/>
          </a:xfrm>
          <a:ln/>
        </p:spPr>
        <p:txBody>
          <a:bodyPr/>
          <a:lstStyle/>
          <a:p>
            <a:r>
              <a:rPr lang="en-US" sz="3000" dirty="0"/>
              <a:t>SSS </a:t>
            </a:r>
            <a:r>
              <a:rPr lang="en-US" sz="3000" dirty="0" smtClean="0"/>
              <a:t>20.4.3.2 </a:t>
            </a:r>
            <a:r>
              <a:rPr lang="en-US" sz="3000" dirty="0"/>
              <a:t>– </a:t>
            </a:r>
            <a:r>
              <a:rPr lang="en-US" sz="3000" dirty="0" smtClean="0"/>
              <a:t>Pressure and mech. processing</a:t>
            </a:r>
            <a:r>
              <a:rPr lang="en-US" sz="2400" dirty="0" smtClean="0"/>
              <a:t> </a:t>
            </a:r>
            <a:r>
              <a:rPr lang="en-US" sz="3000" dirty="0" smtClean="0"/>
              <a:t>Labor Resources, Costs, Comparison</a:t>
            </a:r>
            <a:endParaRPr lang="en-US" sz="3000" i="1" dirty="0"/>
          </a:p>
        </p:txBody>
      </p:sp>
      <p:pic>
        <p:nvPicPr>
          <p:cNvPr id="6" name="Picture 5"/>
          <p:cNvPicPr>
            <a:picLocks noChangeAspect="1"/>
          </p:cNvPicPr>
          <p:nvPr/>
        </p:nvPicPr>
        <p:blipFill>
          <a:blip r:embed="rId4"/>
          <a:stretch>
            <a:fillRect/>
          </a:stretch>
        </p:blipFill>
        <p:spPr>
          <a:xfrm>
            <a:off x="3937000" y="2590800"/>
            <a:ext cx="1257300" cy="1676400"/>
          </a:xfrm>
          <a:prstGeom prst="rect">
            <a:avLst/>
          </a:prstGeom>
        </p:spPr>
      </p:pic>
      <p:pic>
        <p:nvPicPr>
          <p:cNvPr id="7" name="Picture 6"/>
          <p:cNvPicPr>
            <a:picLocks noChangeAspect="1"/>
          </p:cNvPicPr>
          <p:nvPr/>
        </p:nvPicPr>
        <p:blipFill>
          <a:blip r:embed="rId4"/>
          <a:stretch>
            <a:fillRect/>
          </a:stretch>
        </p:blipFill>
        <p:spPr>
          <a:xfrm>
            <a:off x="3937000" y="2590800"/>
            <a:ext cx="1257300" cy="1676400"/>
          </a:xfrm>
          <a:prstGeom prst="rect">
            <a:avLst/>
          </a:prstGeom>
        </p:spPr>
      </p:pic>
      <p:pic>
        <p:nvPicPr>
          <p:cNvPr id="8" name="Picture 7"/>
          <p:cNvPicPr>
            <a:picLocks noChangeAspect="1"/>
          </p:cNvPicPr>
          <p:nvPr/>
        </p:nvPicPr>
        <p:blipFill>
          <a:blip r:embed="rId4"/>
          <a:stretch>
            <a:fillRect/>
          </a:stretch>
        </p:blipFill>
        <p:spPr>
          <a:xfrm>
            <a:off x="3937000" y="2590800"/>
            <a:ext cx="1257300" cy="1676400"/>
          </a:xfrm>
          <a:prstGeom prst="rect">
            <a:avLst/>
          </a:prstGeom>
        </p:spPr>
      </p:pic>
      <p:sp>
        <p:nvSpPr>
          <p:cNvPr id="11" name="TextBox 10"/>
          <p:cNvSpPr txBox="1"/>
          <p:nvPr/>
        </p:nvSpPr>
        <p:spPr>
          <a:xfrm>
            <a:off x="1" y="1437509"/>
            <a:ext cx="9156700" cy="4833631"/>
          </a:xfrm>
          <a:prstGeom prst="rect">
            <a:avLst/>
          </a:prstGeom>
          <a:noFill/>
        </p:spPr>
        <p:txBody>
          <a:bodyPr wrap="square" rtlCol="0">
            <a:spAutoFit/>
          </a:bodyPr>
          <a:lstStyle/>
          <a:p>
            <a:pPr>
              <a:lnSpc>
                <a:spcPct val="90000"/>
              </a:lnSpc>
            </a:pPr>
            <a:r>
              <a:rPr lang="en-US" b="1" dirty="0" smtClean="0">
                <a:solidFill>
                  <a:srgbClr val="000000"/>
                </a:solidFill>
                <a:latin typeface="Calibri"/>
                <a:ea typeface="ヒラギノ角ゴ ProN W3"/>
                <a:cs typeface="ヒラギノ角ゴ ProN W3"/>
              </a:rPr>
              <a:t>Cost </a:t>
            </a:r>
            <a:r>
              <a:rPr lang="en-US" b="1" dirty="0">
                <a:solidFill>
                  <a:srgbClr val="000000"/>
                </a:solidFill>
                <a:latin typeface="Calibri"/>
                <a:ea typeface="ヒラギノ角ゴ ProN W3"/>
                <a:cs typeface="ヒラギノ角ゴ ProN W3"/>
              </a:rPr>
              <a:t>and Resources: 	</a:t>
            </a:r>
            <a:r>
              <a:rPr lang="en-US" dirty="0" smtClean="0">
                <a:solidFill>
                  <a:srgbClr val="000000"/>
                </a:solidFill>
                <a:latin typeface="Calibri"/>
                <a:ea typeface="ヒラギノ角ゴ ProN W3"/>
                <a:cs typeface="ヒラギノ角ゴ ProN W3"/>
              </a:rPr>
              <a:t>895 k€ / y  </a:t>
            </a:r>
            <a:r>
              <a:rPr lang="en-US" b="1" dirty="0">
                <a:solidFill>
                  <a:srgbClr val="000000"/>
                </a:solidFill>
                <a:latin typeface="Calibri"/>
                <a:ea typeface="ヒラギノ角ゴ ProN W3"/>
                <a:cs typeface="ヒラギノ角ゴ ProN W3"/>
              </a:rPr>
              <a:t>											</a:t>
            </a:r>
            <a:endParaRPr lang="en-US" b="1" dirty="0" smtClean="0">
              <a:solidFill>
                <a:srgbClr val="000000"/>
              </a:solidFill>
              <a:latin typeface="Calibri"/>
              <a:ea typeface="ヒラギノ角ゴ ProN W3"/>
              <a:cs typeface="ヒラギノ角ゴ ProN W3"/>
            </a:endParaRPr>
          </a:p>
          <a:p>
            <a:pPr>
              <a:lnSpc>
                <a:spcPct val="90000"/>
              </a:lnSpc>
            </a:pPr>
            <a:endParaRPr lang="en-US" dirty="0">
              <a:solidFill>
                <a:srgbClr val="000000"/>
              </a:solidFill>
              <a:latin typeface="Calibri"/>
              <a:ea typeface="ヒラギノ角ゴ ProN W3"/>
              <a:cs typeface="ヒラギノ角ゴ ProN W3"/>
            </a:endParaRPr>
          </a:p>
          <a:p>
            <a:pPr>
              <a:lnSpc>
                <a:spcPct val="90000"/>
              </a:lnSpc>
            </a:pPr>
            <a:r>
              <a:rPr lang="en-US" dirty="0" smtClean="0">
                <a:solidFill>
                  <a:srgbClr val="000000"/>
                </a:solidFill>
                <a:latin typeface="Calibri"/>
                <a:ea typeface="ヒラギノ角ゴ ProN W3"/>
                <a:cs typeface="ヒラギノ角ゴ ProN W3"/>
              </a:rPr>
              <a:t>Minor </a:t>
            </a:r>
            <a:r>
              <a:rPr lang="en-US" dirty="0">
                <a:solidFill>
                  <a:srgbClr val="000000"/>
                </a:solidFill>
                <a:latin typeface="Calibri"/>
                <a:ea typeface="ヒラギノ角ゴ ProN W3"/>
                <a:cs typeface="ヒラギノ角ゴ ProN W3"/>
              </a:rPr>
              <a:t>capital investment for equipment renewal and developmental activities </a:t>
            </a:r>
            <a:r>
              <a:rPr lang="en-US" dirty="0" smtClean="0">
                <a:solidFill>
                  <a:srgbClr val="000000"/>
                </a:solidFill>
                <a:latin typeface="Calibri"/>
                <a:ea typeface="ヒラギノ角ゴ ProN W3"/>
                <a:cs typeface="ヒラギノ角ゴ ProN W3"/>
              </a:rPr>
              <a:t>included</a:t>
            </a:r>
          </a:p>
          <a:p>
            <a:pPr>
              <a:lnSpc>
                <a:spcPct val="90000"/>
              </a:lnSpc>
            </a:pPr>
            <a:r>
              <a:rPr lang="en-US" dirty="0" smtClean="0">
                <a:solidFill>
                  <a:srgbClr val="000000"/>
                </a:solidFill>
                <a:latin typeface="Calibri"/>
                <a:ea typeface="ヒラギノ角ゴ ProN W3"/>
                <a:cs typeface="ヒラギノ角ゴ ProN W3"/>
              </a:rPr>
              <a:t>Operations includes cell renewal / anvil costs</a:t>
            </a: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a:solidFill>
                <a:srgbClr val="000000"/>
              </a:solidFill>
              <a:latin typeface="Calibri"/>
              <a:ea typeface="ヒラギノ角ゴ ProN W3"/>
              <a:cs typeface="ヒラギノ角ゴ ProN W3"/>
            </a:endParaRPr>
          </a:p>
          <a:p>
            <a:pPr>
              <a:lnSpc>
                <a:spcPct val="90000"/>
              </a:lnSpc>
            </a:pPr>
            <a:endParaRPr lang="en-US" b="1" dirty="0">
              <a:solidFill>
                <a:srgbClr val="000000"/>
              </a:solidFill>
              <a:latin typeface="Calibri"/>
              <a:ea typeface="ヒラギノ角ゴ ProN W3"/>
              <a:cs typeface="ヒラギノ角ゴ ProN W3"/>
            </a:endParaRPr>
          </a:p>
          <a:p>
            <a:pPr>
              <a:lnSpc>
                <a:spcPct val="90000"/>
              </a:lnSpc>
            </a:pPr>
            <a:r>
              <a:rPr lang="en-US" b="1" dirty="0" smtClean="0">
                <a:solidFill>
                  <a:srgbClr val="000000"/>
                </a:solidFill>
                <a:latin typeface="Calibri"/>
                <a:ea typeface="ヒラギノ角ゴ ProN W3"/>
                <a:cs typeface="ヒラギノ角ゴ ProN W3"/>
              </a:rPr>
              <a:t>Benchmarking</a:t>
            </a:r>
            <a:r>
              <a:rPr lang="en-US" b="1" dirty="0">
                <a:solidFill>
                  <a:srgbClr val="000000"/>
                </a:solidFill>
                <a:latin typeface="Calibri"/>
                <a:ea typeface="ヒラギノ角ゴ ProN W3"/>
                <a:cs typeface="ヒラギノ角ゴ ProN W3"/>
              </a:rPr>
              <a:t>, Strategy, Experience:	</a:t>
            </a: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r>
              <a:rPr lang="en-US" dirty="0" smtClean="0">
                <a:solidFill>
                  <a:srgbClr val="000000"/>
                </a:solidFill>
                <a:latin typeface="Calibri"/>
                <a:ea typeface="ヒラギノ角ゴ ProN W3"/>
                <a:cs typeface="ヒラギノ角ゴ ProN W3"/>
              </a:rPr>
              <a:t>Others: 	APS - HPCAT synchrotron beam line (11 FTE) dedicated for high pressure experiments</a:t>
            </a:r>
          </a:p>
        </p:txBody>
      </p:sp>
      <p:sp>
        <p:nvSpPr>
          <p:cNvPr id="17" name="Slide Number Placeholder 3"/>
          <p:cNvSpPr txBox="1">
            <a:spLocks/>
          </p:cNvSpPr>
          <p:nvPr/>
        </p:nvSpPr>
        <p:spPr>
          <a:xfrm>
            <a:off x="7812360" y="6542613"/>
            <a:ext cx="87444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51115BC-487E-4422-894C-CB7CD3E79223}" type="slidenum">
              <a:rPr lang="en-GB" smtClean="0">
                <a:solidFill>
                  <a:sysClr val="windowText" lastClr="000000">
                    <a:tint val="75000"/>
                  </a:sysClr>
                </a:solidFill>
                <a:latin typeface="Calibri"/>
                <a:ea typeface="ヒラギノ角ゴ ProN W3"/>
                <a:cs typeface="ヒラギノ角ゴ ProN W3"/>
              </a:rPr>
              <a:pPr>
                <a:defRPr/>
              </a:pPr>
              <a:t>81</a:t>
            </a:fld>
            <a:endParaRPr lang="en-GB">
              <a:solidFill>
                <a:sysClr val="windowText" lastClr="000000">
                  <a:tint val="75000"/>
                </a:sysClr>
              </a:solidFill>
              <a:latin typeface="Calibri"/>
              <a:ea typeface="ヒラギノ角ゴ ProN W3"/>
              <a:cs typeface="ヒラギノ角ゴ ProN W3"/>
            </a:endParaRPr>
          </a:p>
        </p:txBody>
      </p:sp>
      <p:sp>
        <p:nvSpPr>
          <p:cNvPr id="18" name="Footer Placeholder 4"/>
          <p:cNvSpPr txBox="1">
            <a:spLocks/>
          </p:cNvSpPr>
          <p:nvPr/>
        </p:nvSpPr>
        <p:spPr>
          <a:xfrm>
            <a:off x="1187624" y="6495583"/>
            <a:ext cx="705678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sv-SE" sz="2000" dirty="0" smtClean="0">
                <a:solidFill>
                  <a:srgbClr val="000000"/>
                </a:solidFill>
                <a:latin typeface="Calibri"/>
                <a:ea typeface="ヒラギノ角ゴ ProN W3"/>
                <a:cs typeface="ヒラギノ角ゴ ProN W3"/>
              </a:rPr>
              <a:t>PREMP Resources and </a:t>
            </a:r>
            <a:r>
              <a:rPr lang="sv-SE" sz="2000" dirty="0" err="1" smtClean="0">
                <a:solidFill>
                  <a:srgbClr val="000000"/>
                </a:solidFill>
                <a:latin typeface="Calibri"/>
                <a:ea typeface="ヒラギノ角ゴ ProN W3"/>
                <a:cs typeface="ヒラギノ角ゴ ProN W3"/>
              </a:rPr>
              <a:t>Cost</a:t>
            </a:r>
            <a:r>
              <a:rPr lang="sv-SE" sz="2000" dirty="0" smtClean="0">
                <a:solidFill>
                  <a:srgbClr val="000000"/>
                </a:solidFill>
                <a:latin typeface="Calibri"/>
                <a:ea typeface="ヒラギノ角ゴ ProN W3"/>
                <a:cs typeface="ヒラギノ角ゴ ProN W3"/>
              </a:rPr>
              <a:t>  </a:t>
            </a:r>
            <a:r>
              <a:rPr lang="sv-SE" sz="1000" dirty="0" smtClean="0">
                <a:solidFill>
                  <a:srgbClr val="000000"/>
                </a:solidFill>
                <a:latin typeface="Calibri"/>
                <a:ea typeface="ヒラギノ角ゴ ProN W3"/>
                <a:cs typeface="ヒラギノ角ゴ ProN W3"/>
              </a:rPr>
              <a:t>Arno Hiess, November 2016 ESS Operations </a:t>
            </a:r>
            <a:r>
              <a:rPr lang="sv-SE" sz="1000" dirty="0" err="1" smtClean="0">
                <a:solidFill>
                  <a:srgbClr val="000000"/>
                </a:solidFill>
                <a:latin typeface="Calibri"/>
                <a:ea typeface="ヒラギノ角ゴ ProN W3"/>
                <a:cs typeface="ヒラギノ角ゴ ProN W3"/>
              </a:rPr>
              <a:t>Cost</a:t>
            </a:r>
            <a:r>
              <a:rPr lang="sv-SE" sz="1000" dirty="0" smtClean="0">
                <a:solidFill>
                  <a:srgbClr val="000000"/>
                </a:solidFill>
                <a:latin typeface="Calibri"/>
                <a:ea typeface="ヒラギノ角ゴ ProN W3"/>
                <a:cs typeface="ヒラギノ角ゴ ProN W3"/>
              </a:rPr>
              <a:t> Review</a:t>
            </a:r>
            <a:endParaRPr lang="sv-SE" sz="1000" dirty="0">
              <a:solidFill>
                <a:srgbClr val="000000"/>
              </a:solidFill>
              <a:latin typeface="Calibri"/>
              <a:ea typeface="ヒラギノ角ゴ ProN W3"/>
              <a:cs typeface="ヒラギノ角ゴ ProN W3"/>
            </a:endParaRPr>
          </a:p>
        </p:txBody>
      </p:sp>
      <p:sp>
        <p:nvSpPr>
          <p:cNvPr id="19" name="Date Placeholder 5"/>
          <p:cNvSpPr txBox="1">
            <a:spLocks/>
          </p:cNvSpPr>
          <p:nvPr/>
        </p:nvSpPr>
        <p:spPr>
          <a:xfrm>
            <a:off x="457200" y="6542613"/>
            <a:ext cx="9464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E7F1480-C240-7241-B16F-974441BA4F7A}" type="datetime1">
              <a:rPr lang="en-US" smtClean="0">
                <a:solidFill>
                  <a:sysClr val="windowText" lastClr="000000">
                    <a:tint val="75000"/>
                  </a:sysClr>
                </a:solidFill>
                <a:latin typeface="Calibri"/>
                <a:ea typeface="ヒラギノ角ゴ ProN W3"/>
                <a:cs typeface="ヒラギノ角ゴ ProN W3"/>
              </a:rPr>
              <a:pPr>
                <a:defRPr/>
              </a:pPr>
              <a:t>5/18/17</a:t>
            </a:fld>
            <a:endParaRPr lang="sv-SE" dirty="0">
              <a:solidFill>
                <a:sysClr val="windowText" lastClr="000000">
                  <a:tint val="75000"/>
                </a:sysClr>
              </a:solidFill>
              <a:latin typeface="Calibri"/>
              <a:ea typeface="ヒラギノ角ゴ ProN W3"/>
              <a:cs typeface="ヒラギノ角ゴ ProN W3"/>
            </a:endParaRPr>
          </a:p>
        </p:txBody>
      </p:sp>
      <p:graphicFrame>
        <p:nvGraphicFramePr>
          <p:cNvPr id="16" name="Table 15"/>
          <p:cNvGraphicFramePr>
            <a:graphicFrameLocks noGrp="1"/>
          </p:cNvGraphicFramePr>
          <p:nvPr>
            <p:extLst>
              <p:ext uri="{D42A27DB-BD31-4B8C-83A1-F6EECF244321}">
                <p14:modId xmlns:p14="http://schemas.microsoft.com/office/powerpoint/2010/main" val="428407852"/>
              </p:ext>
            </p:extLst>
          </p:nvPr>
        </p:nvGraphicFramePr>
        <p:xfrm>
          <a:off x="-1" y="2684322"/>
          <a:ext cx="9144001" cy="1249679"/>
        </p:xfrm>
        <a:graphic>
          <a:graphicData uri="http://schemas.openxmlformats.org/drawingml/2006/table">
            <a:tbl>
              <a:tblPr firstRow="1" bandRow="1">
                <a:tableStyleId>{5C22544A-7EE6-4342-B048-85BDC9FD1C3A}</a:tableStyleId>
              </a:tblPr>
              <a:tblGrid>
                <a:gridCol w="966520"/>
                <a:gridCol w="1813224"/>
                <a:gridCol w="1573092"/>
                <a:gridCol w="1597055"/>
                <a:gridCol w="1597055"/>
                <a:gridCol w="1597055"/>
              </a:tblGrid>
              <a:tr h="312721">
                <a:tc>
                  <a:txBody>
                    <a:bodyPr/>
                    <a:lstStyle/>
                    <a:p>
                      <a:pPr algn="ctr"/>
                      <a:r>
                        <a:rPr lang="en-US" sz="1600" dirty="0" smtClean="0"/>
                        <a:t>WBS</a:t>
                      </a:r>
                      <a:endParaRPr lang="en-US" sz="1600" dirty="0"/>
                    </a:p>
                  </a:txBody>
                  <a:tcPr/>
                </a:tc>
                <a:tc>
                  <a:txBody>
                    <a:bodyPr/>
                    <a:lstStyle/>
                    <a:p>
                      <a:pPr algn="ctr"/>
                      <a:r>
                        <a:rPr lang="en-US" sz="1600" dirty="0" smtClean="0"/>
                        <a:t>Personnel</a:t>
                      </a:r>
                      <a:endParaRPr lang="en-US" sz="1600" dirty="0"/>
                    </a:p>
                  </a:txBody>
                  <a:tcPr/>
                </a:tc>
                <a:tc>
                  <a:txBody>
                    <a:bodyPr/>
                    <a:lstStyle/>
                    <a:p>
                      <a:pPr algn="ctr"/>
                      <a:r>
                        <a:rPr lang="en-US" sz="1600" dirty="0" smtClean="0"/>
                        <a:t>Operations k€/y</a:t>
                      </a:r>
                      <a:endParaRPr lang="en-US" sz="1600" dirty="0"/>
                    </a:p>
                  </a:txBody>
                  <a:tcPr/>
                </a:tc>
                <a:tc>
                  <a:txBody>
                    <a:bodyPr/>
                    <a:lstStyle/>
                    <a:p>
                      <a:pPr algn="ctr"/>
                      <a:r>
                        <a:rPr lang="en-US" sz="1600" dirty="0" smtClean="0"/>
                        <a:t>Labor k€/y</a:t>
                      </a:r>
                      <a:endParaRPr lang="en-US" sz="1600" dirty="0"/>
                    </a:p>
                  </a:txBody>
                  <a:tcPr/>
                </a:tc>
                <a:tc>
                  <a:txBody>
                    <a:bodyPr/>
                    <a:lstStyle/>
                    <a:p>
                      <a:pPr algn="ctr"/>
                      <a:r>
                        <a:rPr lang="en-US" sz="1600" dirty="0" smtClean="0"/>
                        <a:t>Minor </a:t>
                      </a:r>
                      <a:r>
                        <a:rPr lang="en-US" sz="1600" dirty="0" err="1" smtClean="0"/>
                        <a:t>Cptl</a:t>
                      </a:r>
                      <a:r>
                        <a:rPr lang="en-US" sz="1600" dirty="0" smtClean="0"/>
                        <a:t> k€/y</a:t>
                      </a:r>
                      <a:endParaRPr lang="en-US" sz="1600" dirty="0"/>
                    </a:p>
                  </a:txBody>
                  <a:tcPr/>
                </a:tc>
                <a:tc>
                  <a:txBody>
                    <a:bodyPr/>
                    <a:lstStyle/>
                    <a:p>
                      <a:pPr algn="ctr"/>
                      <a:r>
                        <a:rPr lang="en-US" sz="1600" dirty="0" smtClean="0"/>
                        <a:t>Total Cost k€/y</a:t>
                      </a:r>
                      <a:endParaRPr lang="en-US" sz="1600" dirty="0"/>
                    </a:p>
                  </a:txBody>
                  <a:tcPr/>
                </a:tc>
              </a:tr>
              <a:tr h="370840">
                <a:tc>
                  <a:txBody>
                    <a:bodyPr/>
                    <a:lstStyle/>
                    <a:p>
                      <a:r>
                        <a:rPr lang="en-US" dirty="0" smtClean="0"/>
                        <a:t>20.4.3.2</a:t>
                      </a:r>
                      <a:endParaRPr lang="en-US" dirty="0"/>
                    </a:p>
                  </a:txBody>
                  <a:tcPr/>
                </a:tc>
                <a:tc>
                  <a:txBody>
                    <a:bodyPr/>
                    <a:lstStyle/>
                    <a:p>
                      <a:r>
                        <a:rPr lang="en-US" dirty="0" smtClean="0"/>
                        <a:t>1 FTE scientist</a:t>
                      </a:r>
                    </a:p>
                    <a:p>
                      <a:r>
                        <a:rPr lang="en-US" dirty="0" smtClean="0"/>
                        <a:t>1 FTE engineer </a:t>
                      </a:r>
                    </a:p>
                    <a:p>
                      <a:r>
                        <a:rPr lang="en-US" dirty="0" smtClean="0"/>
                        <a:t>3 FTE technicians</a:t>
                      </a:r>
                      <a:endParaRPr lang="en-US" dirty="0"/>
                    </a:p>
                  </a:txBody>
                  <a:tcPr/>
                </a:tc>
                <a:tc>
                  <a:txBody>
                    <a:bodyPr/>
                    <a:lstStyle/>
                    <a:p>
                      <a:r>
                        <a:rPr lang="en-US" dirty="0" smtClean="0"/>
                        <a:t>270</a:t>
                      </a:r>
                      <a:endParaRPr lang="en-US" dirty="0"/>
                    </a:p>
                  </a:txBody>
                  <a:tcPr/>
                </a:tc>
                <a:tc>
                  <a:txBody>
                    <a:bodyPr/>
                    <a:lstStyle/>
                    <a:p>
                      <a:r>
                        <a:rPr lang="en-US" dirty="0" smtClean="0"/>
                        <a:t>475</a:t>
                      </a:r>
                      <a:endParaRPr lang="en-US" dirty="0"/>
                    </a:p>
                  </a:txBody>
                  <a:tcPr/>
                </a:tc>
                <a:tc>
                  <a:txBody>
                    <a:bodyPr/>
                    <a:lstStyle/>
                    <a:p>
                      <a:r>
                        <a:rPr lang="en-US" dirty="0" smtClean="0"/>
                        <a:t>150</a:t>
                      </a:r>
                      <a:endParaRPr lang="en-US" dirty="0"/>
                    </a:p>
                  </a:txBody>
                  <a:tcPr/>
                </a:tc>
                <a:tc>
                  <a:txBody>
                    <a:bodyPr/>
                    <a:lstStyle/>
                    <a:p>
                      <a:r>
                        <a:rPr lang="en-US" dirty="0" smtClean="0"/>
                        <a:t>895</a:t>
                      </a:r>
                      <a:endParaRPr lang="en-US" dirty="0"/>
                    </a:p>
                  </a:txBody>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058612576"/>
              </p:ext>
            </p:extLst>
          </p:nvPr>
        </p:nvGraphicFramePr>
        <p:xfrm>
          <a:off x="12699" y="4618279"/>
          <a:ext cx="9131300" cy="1010920"/>
        </p:xfrm>
        <a:graphic>
          <a:graphicData uri="http://schemas.openxmlformats.org/drawingml/2006/table">
            <a:tbl>
              <a:tblPr firstRow="1" bandRow="1">
                <a:tableStyleId>{5C22544A-7EE6-4342-B048-85BDC9FD1C3A}</a:tableStyleId>
              </a:tblPr>
              <a:tblGrid>
                <a:gridCol w="1826260"/>
                <a:gridCol w="1842758"/>
                <a:gridCol w="1839189"/>
                <a:gridCol w="1796833"/>
                <a:gridCol w="1826260"/>
              </a:tblGrid>
              <a:tr h="370840">
                <a:tc>
                  <a:txBody>
                    <a:bodyPr/>
                    <a:lstStyle/>
                    <a:p>
                      <a:pPr algn="ctr"/>
                      <a:r>
                        <a:rPr lang="en-US" sz="1600" dirty="0" smtClean="0"/>
                        <a:t>ESS</a:t>
                      </a:r>
                      <a:endParaRPr lang="en-US" sz="1600" dirty="0"/>
                    </a:p>
                  </a:txBody>
                  <a:tcPr/>
                </a:tc>
                <a:tc>
                  <a:txBody>
                    <a:bodyPr/>
                    <a:lstStyle/>
                    <a:p>
                      <a:pPr algn="ctr"/>
                      <a:r>
                        <a:rPr lang="en-US" sz="1600" dirty="0" smtClean="0"/>
                        <a:t>ILL</a:t>
                      </a:r>
                      <a:endParaRPr lang="en-US" sz="1600" dirty="0"/>
                    </a:p>
                  </a:txBody>
                  <a:tcPr/>
                </a:tc>
                <a:tc>
                  <a:txBody>
                    <a:bodyPr/>
                    <a:lstStyle/>
                    <a:p>
                      <a:pPr algn="ctr"/>
                      <a:r>
                        <a:rPr lang="en-US" sz="1600" dirty="0" smtClean="0"/>
                        <a:t>ESRF</a:t>
                      </a:r>
                      <a:endParaRPr lang="en-US" sz="1600" dirty="0"/>
                    </a:p>
                  </a:txBody>
                  <a:tcPr/>
                </a:tc>
                <a:tc>
                  <a:txBody>
                    <a:bodyPr/>
                    <a:lstStyle/>
                    <a:p>
                      <a:pPr algn="ctr"/>
                      <a:r>
                        <a:rPr lang="en-US" sz="1600" dirty="0" smtClean="0"/>
                        <a:t>ISIS</a:t>
                      </a:r>
                      <a:endParaRPr lang="en-US" sz="1600" dirty="0"/>
                    </a:p>
                  </a:txBody>
                  <a:tcPr/>
                </a:tc>
                <a:tc>
                  <a:txBody>
                    <a:bodyPr/>
                    <a:lstStyle/>
                    <a:p>
                      <a:pPr algn="ctr"/>
                      <a:r>
                        <a:rPr lang="en-US" sz="1600" dirty="0" smtClean="0"/>
                        <a:t>SNS / HFIR</a:t>
                      </a:r>
                      <a:endParaRPr lang="en-US" sz="1600" dirty="0"/>
                    </a:p>
                  </a:txBody>
                  <a:tcPr/>
                </a:tc>
              </a:tr>
              <a:tr h="370840">
                <a:tc>
                  <a:txBody>
                    <a:bodyPr/>
                    <a:lstStyle/>
                    <a:p>
                      <a:r>
                        <a:rPr lang="en-US" b="0" dirty="0" smtClean="0"/>
                        <a:t>5 </a:t>
                      </a:r>
                      <a:r>
                        <a:rPr lang="en-US" dirty="0" smtClean="0"/>
                        <a:t>FTE</a:t>
                      </a:r>
                      <a:endParaRPr lang="en-US" dirty="0"/>
                    </a:p>
                  </a:txBody>
                  <a:tcPr/>
                </a:tc>
                <a:tc>
                  <a:txBody>
                    <a:bodyPr/>
                    <a:lstStyle/>
                    <a:p>
                      <a:r>
                        <a:rPr lang="en-US" baseline="0" dirty="0" smtClean="0"/>
                        <a:t>3 </a:t>
                      </a:r>
                      <a:r>
                        <a:rPr lang="en-US" dirty="0" smtClean="0"/>
                        <a:t>FTE w/o mech.</a:t>
                      </a:r>
                      <a:r>
                        <a:rPr lang="en-US" baseline="0" dirty="0" smtClean="0"/>
                        <a:t> processing &amp; DAC</a:t>
                      </a:r>
                      <a:endParaRPr lang="en-US" dirty="0" smtClean="0"/>
                    </a:p>
                  </a:txBody>
                  <a:tcPr/>
                </a:tc>
                <a:tc>
                  <a:txBody>
                    <a:bodyPr/>
                    <a:lstStyle/>
                    <a:p>
                      <a:r>
                        <a:rPr lang="en-US" dirty="0" smtClean="0"/>
                        <a:t>on beam line only</a:t>
                      </a:r>
                      <a:endParaRPr lang="en-US" dirty="0"/>
                    </a:p>
                  </a:txBody>
                  <a:tcPr/>
                </a:tc>
                <a:tc>
                  <a:txBody>
                    <a:bodyPr/>
                    <a:lstStyle/>
                    <a:p>
                      <a:r>
                        <a:rPr lang="en-US" dirty="0" smtClean="0"/>
                        <a:t>5 FTE </a:t>
                      </a:r>
                      <a:r>
                        <a:rPr lang="en-US" baseline="0" dirty="0" smtClean="0"/>
                        <a:t> </a:t>
                      </a:r>
                    </a:p>
                    <a:p>
                      <a:r>
                        <a:rPr lang="en-US" baseline="0" dirty="0" smtClean="0"/>
                        <a:t>incl. furnaces</a:t>
                      </a:r>
                      <a:endParaRPr lang="en-US" dirty="0"/>
                    </a:p>
                  </a:txBody>
                  <a:tcPr/>
                </a:tc>
                <a:tc>
                  <a:txBody>
                    <a:bodyPr/>
                    <a:lstStyle/>
                    <a:p>
                      <a:r>
                        <a:rPr lang="en-US" dirty="0" smtClean="0"/>
                        <a:t>5.5 FTE </a:t>
                      </a:r>
                    </a:p>
                    <a:p>
                      <a:r>
                        <a:rPr lang="en-US" dirty="0" smtClean="0"/>
                        <a:t>high p team</a:t>
                      </a:r>
                      <a:endParaRPr lang="en-US" dirty="0"/>
                    </a:p>
                  </a:txBody>
                  <a:tcPr/>
                </a:tc>
              </a:tr>
            </a:tbl>
          </a:graphicData>
        </a:graphic>
      </p:graphicFrame>
    </p:spTree>
    <p:extLst>
      <p:ext uri="{BB962C8B-B14F-4D97-AF65-F5344CB8AC3E}">
        <p14:creationId xmlns:p14="http://schemas.microsoft.com/office/powerpoint/2010/main" val="1060549265"/>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50417" y="0"/>
            <a:ext cx="7486330" cy="1441450"/>
          </a:xfrm>
          <a:ln/>
        </p:spPr>
        <p:txBody>
          <a:bodyPr/>
          <a:lstStyle/>
          <a:p>
            <a:r>
              <a:rPr lang="en-US" sz="3000" dirty="0"/>
              <a:t>SSS </a:t>
            </a:r>
            <a:r>
              <a:rPr lang="en-US" sz="3000" dirty="0" smtClean="0"/>
              <a:t>20.4.3.1 </a:t>
            </a:r>
            <a:r>
              <a:rPr lang="en-US" sz="3000" dirty="0"/>
              <a:t>– Fluids incl. gases, liquids, vapor …</a:t>
            </a:r>
            <a:r>
              <a:rPr lang="en-US" sz="2400" dirty="0" smtClean="0"/>
              <a:t> </a:t>
            </a:r>
            <a:r>
              <a:rPr lang="en-US" sz="3000" dirty="0" smtClean="0"/>
              <a:t>Labor Resources, Costs, Comparison</a:t>
            </a:r>
            <a:endParaRPr lang="en-US" sz="3000" i="1" dirty="0"/>
          </a:p>
        </p:txBody>
      </p:sp>
      <p:pic>
        <p:nvPicPr>
          <p:cNvPr id="6" name="Picture 5"/>
          <p:cNvPicPr>
            <a:picLocks noChangeAspect="1"/>
          </p:cNvPicPr>
          <p:nvPr/>
        </p:nvPicPr>
        <p:blipFill>
          <a:blip r:embed="rId4"/>
          <a:stretch>
            <a:fillRect/>
          </a:stretch>
        </p:blipFill>
        <p:spPr>
          <a:xfrm>
            <a:off x="3937000" y="2590800"/>
            <a:ext cx="1257300" cy="1676400"/>
          </a:xfrm>
          <a:prstGeom prst="rect">
            <a:avLst/>
          </a:prstGeom>
        </p:spPr>
      </p:pic>
      <p:pic>
        <p:nvPicPr>
          <p:cNvPr id="7" name="Picture 6"/>
          <p:cNvPicPr>
            <a:picLocks noChangeAspect="1"/>
          </p:cNvPicPr>
          <p:nvPr/>
        </p:nvPicPr>
        <p:blipFill>
          <a:blip r:embed="rId4"/>
          <a:stretch>
            <a:fillRect/>
          </a:stretch>
        </p:blipFill>
        <p:spPr>
          <a:xfrm>
            <a:off x="3937000" y="2590800"/>
            <a:ext cx="1257300" cy="1676400"/>
          </a:xfrm>
          <a:prstGeom prst="rect">
            <a:avLst/>
          </a:prstGeom>
        </p:spPr>
      </p:pic>
      <p:pic>
        <p:nvPicPr>
          <p:cNvPr id="8" name="Picture 7"/>
          <p:cNvPicPr>
            <a:picLocks noChangeAspect="1"/>
          </p:cNvPicPr>
          <p:nvPr/>
        </p:nvPicPr>
        <p:blipFill>
          <a:blip r:embed="rId4"/>
          <a:stretch>
            <a:fillRect/>
          </a:stretch>
        </p:blipFill>
        <p:spPr>
          <a:xfrm>
            <a:off x="3937000" y="2590800"/>
            <a:ext cx="1257300" cy="1676400"/>
          </a:xfrm>
          <a:prstGeom prst="rect">
            <a:avLst/>
          </a:prstGeom>
        </p:spPr>
      </p:pic>
      <p:sp>
        <p:nvSpPr>
          <p:cNvPr id="11" name="TextBox 10"/>
          <p:cNvSpPr txBox="1"/>
          <p:nvPr/>
        </p:nvSpPr>
        <p:spPr>
          <a:xfrm>
            <a:off x="1" y="1443282"/>
            <a:ext cx="9156700" cy="4085734"/>
          </a:xfrm>
          <a:prstGeom prst="rect">
            <a:avLst/>
          </a:prstGeom>
          <a:noFill/>
        </p:spPr>
        <p:txBody>
          <a:bodyPr wrap="square" rtlCol="0">
            <a:spAutoFit/>
          </a:bodyPr>
          <a:lstStyle/>
          <a:p>
            <a:pPr>
              <a:lnSpc>
                <a:spcPct val="90000"/>
              </a:lnSpc>
            </a:pPr>
            <a:r>
              <a:rPr lang="en-US" b="1" dirty="0" smtClean="0">
                <a:solidFill>
                  <a:srgbClr val="000000"/>
                </a:solidFill>
                <a:latin typeface="Calibri"/>
                <a:ea typeface="ヒラギノ角ゴ ProN W3"/>
                <a:cs typeface="ヒラギノ角ゴ ProN W3"/>
              </a:rPr>
              <a:t>Cost </a:t>
            </a:r>
            <a:r>
              <a:rPr lang="en-US" b="1" dirty="0">
                <a:solidFill>
                  <a:srgbClr val="000000"/>
                </a:solidFill>
                <a:latin typeface="Calibri"/>
                <a:ea typeface="ヒラギノ角ゴ ProN W3"/>
                <a:cs typeface="ヒラギノ角ゴ ProN W3"/>
              </a:rPr>
              <a:t>and Resources: 	</a:t>
            </a:r>
            <a:r>
              <a:rPr lang="en-US" dirty="0" smtClean="0">
                <a:solidFill>
                  <a:srgbClr val="000000"/>
                </a:solidFill>
                <a:latin typeface="Calibri"/>
                <a:ea typeface="ヒラギノ角ゴ ProN W3"/>
                <a:cs typeface="ヒラギノ角ゴ ProN W3"/>
              </a:rPr>
              <a:t>875 k</a:t>
            </a:r>
            <a:r>
              <a:rPr lang="en-US" dirty="0">
                <a:solidFill>
                  <a:srgbClr val="000000"/>
                </a:solidFill>
                <a:latin typeface="Calibri"/>
                <a:ea typeface="ヒラギノ角ゴ ProN W3"/>
                <a:cs typeface="ヒラギノ角ゴ ProN W3"/>
              </a:rPr>
              <a:t>€ </a:t>
            </a:r>
            <a:r>
              <a:rPr lang="en-US" dirty="0" smtClean="0">
                <a:solidFill>
                  <a:srgbClr val="000000"/>
                </a:solidFill>
                <a:latin typeface="Calibri"/>
                <a:ea typeface="ヒラギノ角ゴ ProN W3"/>
                <a:cs typeface="ヒラギノ角ゴ ProN W3"/>
              </a:rPr>
              <a:t>/y </a:t>
            </a:r>
            <a:r>
              <a:rPr lang="en-US" b="1" dirty="0">
                <a:solidFill>
                  <a:srgbClr val="000000"/>
                </a:solidFill>
                <a:latin typeface="Calibri"/>
                <a:ea typeface="ヒラギノ角ゴ ProN W3"/>
                <a:cs typeface="ヒラギノ角ゴ ProN W3"/>
              </a:rPr>
              <a:t>											</a:t>
            </a:r>
            <a:endParaRPr lang="en-US" b="1" dirty="0" smtClean="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r>
              <a:rPr lang="en-US" dirty="0" smtClean="0">
                <a:solidFill>
                  <a:srgbClr val="000000"/>
                </a:solidFill>
                <a:latin typeface="Calibri"/>
                <a:ea typeface="ヒラギノ角ゴ ProN W3"/>
                <a:cs typeface="ヒラギノ角ゴ ProN W3"/>
              </a:rPr>
              <a:t>Minor </a:t>
            </a:r>
            <a:r>
              <a:rPr lang="en-US" dirty="0">
                <a:solidFill>
                  <a:srgbClr val="000000"/>
                </a:solidFill>
                <a:latin typeface="Calibri"/>
                <a:ea typeface="ヒラギノ角ゴ ProN W3"/>
                <a:cs typeface="ヒラギノ角ゴ ProN W3"/>
              </a:rPr>
              <a:t>capital investment for equipment renewal and developmental activities </a:t>
            </a:r>
            <a:r>
              <a:rPr lang="en-US" dirty="0" smtClean="0">
                <a:solidFill>
                  <a:srgbClr val="000000"/>
                </a:solidFill>
                <a:latin typeface="Calibri"/>
                <a:ea typeface="ヒラギノ角ゴ ProN W3"/>
                <a:cs typeface="ヒラギノ角ゴ ProN W3"/>
              </a:rPr>
              <a:t>included</a:t>
            </a: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b="1" dirty="0" smtClean="0">
              <a:solidFill>
                <a:srgbClr val="000000"/>
              </a:solidFill>
              <a:latin typeface="Calibri"/>
              <a:ea typeface="ヒラギノ角ゴ ProN W3"/>
              <a:cs typeface="ヒラギノ角ゴ ProN W3"/>
            </a:endParaRPr>
          </a:p>
          <a:p>
            <a:pPr>
              <a:lnSpc>
                <a:spcPct val="90000"/>
              </a:lnSpc>
            </a:pPr>
            <a:endParaRPr lang="en-US" b="1" dirty="0" smtClean="0">
              <a:solidFill>
                <a:srgbClr val="000000"/>
              </a:solidFill>
              <a:latin typeface="Calibri"/>
              <a:ea typeface="ヒラギノ角ゴ ProN W3"/>
              <a:cs typeface="ヒラギノ角ゴ ProN W3"/>
            </a:endParaRPr>
          </a:p>
          <a:p>
            <a:pPr>
              <a:lnSpc>
                <a:spcPct val="90000"/>
              </a:lnSpc>
            </a:pPr>
            <a:endParaRPr lang="en-US" b="1" dirty="0">
              <a:solidFill>
                <a:srgbClr val="000000"/>
              </a:solidFill>
              <a:latin typeface="Calibri"/>
              <a:ea typeface="ヒラギノ角ゴ ProN W3"/>
              <a:cs typeface="ヒラギノ角ゴ ProN W3"/>
            </a:endParaRPr>
          </a:p>
          <a:p>
            <a:pPr>
              <a:lnSpc>
                <a:spcPct val="90000"/>
              </a:lnSpc>
            </a:pPr>
            <a:endParaRPr lang="en-US" b="1" dirty="0" smtClean="0">
              <a:solidFill>
                <a:srgbClr val="000000"/>
              </a:solidFill>
              <a:latin typeface="Calibri"/>
              <a:ea typeface="ヒラギノ角ゴ ProN W3"/>
              <a:cs typeface="ヒラギノ角ゴ ProN W3"/>
            </a:endParaRPr>
          </a:p>
          <a:p>
            <a:pPr>
              <a:lnSpc>
                <a:spcPct val="90000"/>
              </a:lnSpc>
            </a:pPr>
            <a:endParaRPr lang="en-US" b="1" dirty="0">
              <a:solidFill>
                <a:srgbClr val="000000"/>
              </a:solidFill>
              <a:latin typeface="Calibri"/>
              <a:ea typeface="ヒラギノ角ゴ ProN W3"/>
              <a:cs typeface="ヒラギノ角ゴ ProN W3"/>
            </a:endParaRPr>
          </a:p>
          <a:p>
            <a:pPr>
              <a:lnSpc>
                <a:spcPct val="90000"/>
              </a:lnSpc>
            </a:pPr>
            <a:endParaRPr lang="en-US" b="1" dirty="0">
              <a:solidFill>
                <a:srgbClr val="000000"/>
              </a:solidFill>
              <a:latin typeface="Calibri"/>
              <a:ea typeface="ヒラギノ角ゴ ProN W3"/>
              <a:cs typeface="ヒラギノ角ゴ ProN W3"/>
            </a:endParaRPr>
          </a:p>
          <a:p>
            <a:pPr>
              <a:lnSpc>
                <a:spcPct val="90000"/>
              </a:lnSpc>
            </a:pPr>
            <a:r>
              <a:rPr lang="en-US" b="1" dirty="0" smtClean="0">
                <a:solidFill>
                  <a:srgbClr val="000000"/>
                </a:solidFill>
                <a:latin typeface="Calibri"/>
                <a:ea typeface="ヒラギノ角ゴ ProN W3"/>
                <a:cs typeface="ヒラギノ角ゴ ProN W3"/>
              </a:rPr>
              <a:t>Benchmarking</a:t>
            </a:r>
            <a:r>
              <a:rPr lang="en-US" b="1" dirty="0">
                <a:solidFill>
                  <a:srgbClr val="000000"/>
                </a:solidFill>
                <a:latin typeface="Calibri"/>
                <a:ea typeface="ヒラギノ角ゴ ProN W3"/>
                <a:cs typeface="ヒラギノ角ゴ ProN W3"/>
              </a:rPr>
              <a:t>, Strategy, Experience:	</a:t>
            </a: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p:txBody>
      </p:sp>
      <p:sp>
        <p:nvSpPr>
          <p:cNvPr id="17" name="Slide Number Placeholder 3"/>
          <p:cNvSpPr txBox="1">
            <a:spLocks/>
          </p:cNvSpPr>
          <p:nvPr/>
        </p:nvSpPr>
        <p:spPr>
          <a:xfrm>
            <a:off x="7812360" y="6542613"/>
            <a:ext cx="87444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51115BC-487E-4422-894C-CB7CD3E79223}" type="slidenum">
              <a:rPr lang="en-GB" smtClean="0">
                <a:solidFill>
                  <a:sysClr val="windowText" lastClr="000000">
                    <a:tint val="75000"/>
                  </a:sysClr>
                </a:solidFill>
                <a:latin typeface="Calibri"/>
                <a:ea typeface="ヒラギノ角ゴ ProN W3"/>
                <a:cs typeface="ヒラギノ角ゴ ProN W3"/>
              </a:rPr>
              <a:pPr>
                <a:defRPr/>
              </a:pPr>
              <a:t>82</a:t>
            </a:fld>
            <a:endParaRPr lang="en-GB">
              <a:solidFill>
                <a:sysClr val="windowText" lastClr="000000">
                  <a:tint val="75000"/>
                </a:sysClr>
              </a:solidFill>
              <a:latin typeface="Calibri"/>
              <a:ea typeface="ヒラギノ角ゴ ProN W3"/>
              <a:cs typeface="ヒラギノ角ゴ ProN W3"/>
            </a:endParaRPr>
          </a:p>
        </p:txBody>
      </p:sp>
      <p:sp>
        <p:nvSpPr>
          <p:cNvPr id="18" name="Footer Placeholder 4"/>
          <p:cNvSpPr txBox="1">
            <a:spLocks/>
          </p:cNvSpPr>
          <p:nvPr/>
        </p:nvSpPr>
        <p:spPr>
          <a:xfrm>
            <a:off x="1187624" y="6495583"/>
            <a:ext cx="705678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sv-SE" sz="2000" dirty="0" smtClean="0">
                <a:solidFill>
                  <a:srgbClr val="000000"/>
                </a:solidFill>
                <a:latin typeface="Calibri"/>
                <a:ea typeface="ヒラギノ角ゴ ProN W3"/>
                <a:cs typeface="ヒラギノ角ゴ ProN W3"/>
              </a:rPr>
              <a:t>FLUCO Resources and </a:t>
            </a:r>
            <a:r>
              <a:rPr lang="sv-SE" sz="2000" dirty="0" err="1" smtClean="0">
                <a:solidFill>
                  <a:srgbClr val="000000"/>
                </a:solidFill>
                <a:latin typeface="Calibri"/>
                <a:ea typeface="ヒラギノ角ゴ ProN W3"/>
                <a:cs typeface="ヒラギノ角ゴ ProN W3"/>
              </a:rPr>
              <a:t>Cost</a:t>
            </a:r>
            <a:r>
              <a:rPr lang="sv-SE" sz="2000" dirty="0" smtClean="0">
                <a:solidFill>
                  <a:srgbClr val="000000"/>
                </a:solidFill>
                <a:latin typeface="Calibri"/>
                <a:ea typeface="ヒラギノ角ゴ ProN W3"/>
                <a:cs typeface="ヒラギノ角ゴ ProN W3"/>
              </a:rPr>
              <a:t>  </a:t>
            </a:r>
            <a:r>
              <a:rPr lang="sv-SE" sz="1000" dirty="0" smtClean="0">
                <a:solidFill>
                  <a:srgbClr val="000000"/>
                </a:solidFill>
                <a:latin typeface="Calibri"/>
                <a:ea typeface="ヒラギノ角ゴ ProN W3"/>
                <a:cs typeface="ヒラギノ角ゴ ProN W3"/>
              </a:rPr>
              <a:t>Arno Hiess, November 2016 ESS Operations </a:t>
            </a:r>
            <a:r>
              <a:rPr lang="sv-SE" sz="1000" dirty="0" err="1" smtClean="0">
                <a:solidFill>
                  <a:srgbClr val="000000"/>
                </a:solidFill>
                <a:latin typeface="Calibri"/>
                <a:ea typeface="ヒラギノ角ゴ ProN W3"/>
                <a:cs typeface="ヒラギノ角ゴ ProN W3"/>
              </a:rPr>
              <a:t>Cost</a:t>
            </a:r>
            <a:r>
              <a:rPr lang="sv-SE" sz="1000" dirty="0" smtClean="0">
                <a:solidFill>
                  <a:srgbClr val="000000"/>
                </a:solidFill>
                <a:latin typeface="Calibri"/>
                <a:ea typeface="ヒラギノ角ゴ ProN W3"/>
                <a:cs typeface="ヒラギノ角ゴ ProN W3"/>
              </a:rPr>
              <a:t> Review</a:t>
            </a:r>
            <a:endParaRPr lang="sv-SE" sz="1000" dirty="0">
              <a:solidFill>
                <a:srgbClr val="000000"/>
              </a:solidFill>
              <a:latin typeface="Calibri"/>
              <a:ea typeface="ヒラギノ角ゴ ProN W3"/>
              <a:cs typeface="ヒラギノ角ゴ ProN W3"/>
            </a:endParaRPr>
          </a:p>
        </p:txBody>
      </p:sp>
      <p:sp>
        <p:nvSpPr>
          <p:cNvPr id="19" name="Date Placeholder 5"/>
          <p:cNvSpPr txBox="1">
            <a:spLocks/>
          </p:cNvSpPr>
          <p:nvPr/>
        </p:nvSpPr>
        <p:spPr>
          <a:xfrm>
            <a:off x="457200" y="6542613"/>
            <a:ext cx="9464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E7F1480-C240-7241-B16F-974441BA4F7A}" type="datetime1">
              <a:rPr lang="en-US" smtClean="0">
                <a:solidFill>
                  <a:sysClr val="windowText" lastClr="000000">
                    <a:tint val="75000"/>
                  </a:sysClr>
                </a:solidFill>
                <a:latin typeface="Calibri"/>
                <a:ea typeface="ヒラギノ角ゴ ProN W3"/>
                <a:cs typeface="ヒラギノ角ゴ ProN W3"/>
              </a:rPr>
              <a:pPr>
                <a:defRPr/>
              </a:pPr>
              <a:t>5/18/17</a:t>
            </a:fld>
            <a:endParaRPr lang="sv-SE" dirty="0">
              <a:solidFill>
                <a:sysClr val="windowText" lastClr="000000">
                  <a:tint val="75000"/>
                </a:sysClr>
              </a:solidFill>
              <a:latin typeface="Calibri"/>
              <a:ea typeface="ヒラギノ角ゴ ProN W3"/>
              <a:cs typeface="ヒラギノ角ゴ ProN W3"/>
            </a:endParaRPr>
          </a:p>
        </p:txBody>
      </p:sp>
      <p:graphicFrame>
        <p:nvGraphicFramePr>
          <p:cNvPr id="16" name="Table 15"/>
          <p:cNvGraphicFramePr>
            <a:graphicFrameLocks noGrp="1"/>
          </p:cNvGraphicFramePr>
          <p:nvPr>
            <p:extLst>
              <p:ext uri="{D42A27DB-BD31-4B8C-83A1-F6EECF244321}">
                <p14:modId xmlns:p14="http://schemas.microsoft.com/office/powerpoint/2010/main" val="3164971985"/>
              </p:ext>
            </p:extLst>
          </p:nvPr>
        </p:nvGraphicFramePr>
        <p:xfrm>
          <a:off x="-1" y="2392920"/>
          <a:ext cx="9144001" cy="1010920"/>
        </p:xfrm>
        <a:graphic>
          <a:graphicData uri="http://schemas.openxmlformats.org/drawingml/2006/table">
            <a:tbl>
              <a:tblPr firstRow="1" bandRow="1">
                <a:tableStyleId>{5C22544A-7EE6-4342-B048-85BDC9FD1C3A}</a:tableStyleId>
              </a:tblPr>
              <a:tblGrid>
                <a:gridCol w="966520"/>
                <a:gridCol w="1813224"/>
                <a:gridCol w="1573092"/>
                <a:gridCol w="1597055"/>
                <a:gridCol w="1597055"/>
                <a:gridCol w="1597055"/>
              </a:tblGrid>
              <a:tr h="370840">
                <a:tc>
                  <a:txBody>
                    <a:bodyPr/>
                    <a:lstStyle/>
                    <a:p>
                      <a:pPr algn="ctr"/>
                      <a:r>
                        <a:rPr lang="en-US" sz="1600" dirty="0" smtClean="0"/>
                        <a:t>WBS</a:t>
                      </a:r>
                      <a:endParaRPr lang="en-US" sz="1600" dirty="0"/>
                    </a:p>
                  </a:txBody>
                  <a:tcPr/>
                </a:tc>
                <a:tc>
                  <a:txBody>
                    <a:bodyPr/>
                    <a:lstStyle/>
                    <a:p>
                      <a:pPr algn="ctr"/>
                      <a:r>
                        <a:rPr lang="en-US" sz="1600" dirty="0" smtClean="0"/>
                        <a:t>Personnel</a:t>
                      </a:r>
                      <a:endParaRPr lang="en-US" sz="1600" dirty="0"/>
                    </a:p>
                  </a:txBody>
                  <a:tcPr/>
                </a:tc>
                <a:tc>
                  <a:txBody>
                    <a:bodyPr/>
                    <a:lstStyle/>
                    <a:p>
                      <a:pPr algn="ctr"/>
                      <a:r>
                        <a:rPr lang="en-US" sz="1600" dirty="0" smtClean="0"/>
                        <a:t>Operations k€/y</a:t>
                      </a:r>
                      <a:endParaRPr lang="en-US" sz="1600" dirty="0"/>
                    </a:p>
                  </a:txBody>
                  <a:tcPr/>
                </a:tc>
                <a:tc>
                  <a:txBody>
                    <a:bodyPr/>
                    <a:lstStyle/>
                    <a:p>
                      <a:pPr algn="ctr"/>
                      <a:r>
                        <a:rPr lang="en-US" sz="1600" dirty="0" smtClean="0"/>
                        <a:t>Labor k€/y</a:t>
                      </a:r>
                      <a:endParaRPr lang="en-US" sz="1600" dirty="0"/>
                    </a:p>
                  </a:txBody>
                  <a:tcPr/>
                </a:tc>
                <a:tc>
                  <a:txBody>
                    <a:bodyPr/>
                    <a:lstStyle/>
                    <a:p>
                      <a:pPr algn="ctr"/>
                      <a:r>
                        <a:rPr lang="en-US" sz="1600" dirty="0" smtClean="0"/>
                        <a:t>Minor </a:t>
                      </a:r>
                      <a:r>
                        <a:rPr lang="en-US" sz="1600" dirty="0" err="1" smtClean="0"/>
                        <a:t>Cptl</a:t>
                      </a:r>
                      <a:r>
                        <a:rPr lang="en-US" sz="1600" dirty="0" smtClean="0"/>
                        <a:t> k€/y</a:t>
                      </a:r>
                      <a:endParaRPr lang="en-US" sz="1600" dirty="0"/>
                    </a:p>
                  </a:txBody>
                  <a:tcPr/>
                </a:tc>
                <a:tc>
                  <a:txBody>
                    <a:bodyPr/>
                    <a:lstStyle/>
                    <a:p>
                      <a:pPr algn="ctr"/>
                      <a:r>
                        <a:rPr lang="en-US" sz="1600" dirty="0" smtClean="0"/>
                        <a:t>Total Cost k€/y</a:t>
                      </a:r>
                      <a:endParaRPr lang="en-US" sz="1600" dirty="0"/>
                    </a:p>
                  </a:txBody>
                  <a:tcPr/>
                </a:tc>
              </a:tr>
              <a:tr h="370840">
                <a:tc>
                  <a:txBody>
                    <a:bodyPr/>
                    <a:lstStyle/>
                    <a:p>
                      <a:r>
                        <a:rPr lang="en-US" dirty="0" smtClean="0"/>
                        <a:t>20.4.3.1</a:t>
                      </a:r>
                      <a:endParaRPr lang="en-US" dirty="0"/>
                    </a:p>
                  </a:txBody>
                  <a:tcPr/>
                </a:tc>
                <a:tc>
                  <a:txBody>
                    <a:bodyPr/>
                    <a:lstStyle/>
                    <a:p>
                      <a:r>
                        <a:rPr lang="en-US" dirty="0" smtClean="0"/>
                        <a:t>2 FTE engineers</a:t>
                      </a:r>
                    </a:p>
                    <a:p>
                      <a:r>
                        <a:rPr lang="en-US" dirty="0" smtClean="0"/>
                        <a:t>3 FTE technicians</a:t>
                      </a:r>
                      <a:endParaRPr lang="en-US" dirty="0"/>
                    </a:p>
                  </a:txBody>
                  <a:tcPr/>
                </a:tc>
                <a:tc>
                  <a:txBody>
                    <a:bodyPr/>
                    <a:lstStyle/>
                    <a:p>
                      <a:r>
                        <a:rPr lang="en-US" dirty="0" smtClean="0"/>
                        <a:t>250</a:t>
                      </a:r>
                      <a:endParaRPr lang="en-US" dirty="0"/>
                    </a:p>
                  </a:txBody>
                  <a:tcPr/>
                </a:tc>
                <a:tc>
                  <a:txBody>
                    <a:bodyPr/>
                    <a:lstStyle/>
                    <a:p>
                      <a:r>
                        <a:rPr lang="en-US" dirty="0" smtClean="0"/>
                        <a:t>475</a:t>
                      </a:r>
                      <a:endParaRPr lang="en-US" dirty="0"/>
                    </a:p>
                  </a:txBody>
                  <a:tcPr/>
                </a:tc>
                <a:tc>
                  <a:txBody>
                    <a:bodyPr/>
                    <a:lstStyle/>
                    <a:p>
                      <a:r>
                        <a:rPr lang="en-US" dirty="0" smtClean="0"/>
                        <a:t>150</a:t>
                      </a:r>
                      <a:endParaRPr lang="en-US" dirty="0"/>
                    </a:p>
                  </a:txBody>
                  <a:tcPr/>
                </a:tc>
                <a:tc>
                  <a:txBody>
                    <a:bodyPr/>
                    <a:lstStyle/>
                    <a:p>
                      <a:r>
                        <a:rPr lang="en-US" dirty="0" smtClean="0"/>
                        <a:t>875</a:t>
                      </a:r>
                    </a:p>
                    <a:p>
                      <a:endParaRPr lang="en-US" dirty="0"/>
                    </a:p>
                  </a:txBody>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383899570"/>
              </p:ext>
            </p:extLst>
          </p:nvPr>
        </p:nvGraphicFramePr>
        <p:xfrm>
          <a:off x="12699" y="4398905"/>
          <a:ext cx="9131300" cy="1010920"/>
        </p:xfrm>
        <a:graphic>
          <a:graphicData uri="http://schemas.openxmlformats.org/drawingml/2006/table">
            <a:tbl>
              <a:tblPr firstRow="1" bandRow="1">
                <a:tableStyleId>{5C22544A-7EE6-4342-B048-85BDC9FD1C3A}</a:tableStyleId>
              </a:tblPr>
              <a:tblGrid>
                <a:gridCol w="1826260"/>
                <a:gridCol w="1842758"/>
                <a:gridCol w="1839189"/>
                <a:gridCol w="1796833"/>
                <a:gridCol w="1826260"/>
              </a:tblGrid>
              <a:tr h="370840">
                <a:tc>
                  <a:txBody>
                    <a:bodyPr/>
                    <a:lstStyle/>
                    <a:p>
                      <a:pPr algn="ctr"/>
                      <a:r>
                        <a:rPr lang="en-US" sz="1600" dirty="0" smtClean="0"/>
                        <a:t>ESS</a:t>
                      </a:r>
                      <a:endParaRPr lang="en-US" sz="1600" dirty="0"/>
                    </a:p>
                  </a:txBody>
                  <a:tcPr/>
                </a:tc>
                <a:tc>
                  <a:txBody>
                    <a:bodyPr/>
                    <a:lstStyle/>
                    <a:p>
                      <a:pPr algn="ctr"/>
                      <a:r>
                        <a:rPr lang="en-US" sz="1600" dirty="0" smtClean="0"/>
                        <a:t>ILL</a:t>
                      </a:r>
                      <a:endParaRPr lang="en-US" sz="1600" dirty="0"/>
                    </a:p>
                  </a:txBody>
                  <a:tcPr/>
                </a:tc>
                <a:tc>
                  <a:txBody>
                    <a:bodyPr/>
                    <a:lstStyle/>
                    <a:p>
                      <a:pPr algn="ctr"/>
                      <a:r>
                        <a:rPr lang="en-US" sz="1600" dirty="0" smtClean="0"/>
                        <a:t>ESRF</a:t>
                      </a:r>
                      <a:endParaRPr lang="en-US" sz="1600" dirty="0"/>
                    </a:p>
                  </a:txBody>
                  <a:tcPr/>
                </a:tc>
                <a:tc>
                  <a:txBody>
                    <a:bodyPr/>
                    <a:lstStyle/>
                    <a:p>
                      <a:pPr algn="ctr"/>
                      <a:r>
                        <a:rPr lang="en-US" sz="1600" dirty="0" smtClean="0"/>
                        <a:t>ISIS</a:t>
                      </a:r>
                      <a:endParaRPr lang="en-US" sz="1600" dirty="0"/>
                    </a:p>
                  </a:txBody>
                  <a:tcPr/>
                </a:tc>
                <a:tc>
                  <a:txBody>
                    <a:bodyPr/>
                    <a:lstStyle/>
                    <a:p>
                      <a:pPr algn="ctr"/>
                      <a:r>
                        <a:rPr lang="en-US" sz="1600" dirty="0" smtClean="0"/>
                        <a:t>SNS / HFIR</a:t>
                      </a:r>
                      <a:endParaRPr lang="en-US" sz="1600" dirty="0"/>
                    </a:p>
                  </a:txBody>
                  <a:tcPr/>
                </a:tc>
              </a:tr>
              <a:tr h="370840">
                <a:tc>
                  <a:txBody>
                    <a:bodyPr/>
                    <a:lstStyle/>
                    <a:p>
                      <a:r>
                        <a:rPr lang="en-US" b="0" dirty="0" smtClean="0"/>
                        <a:t>5 </a:t>
                      </a:r>
                      <a:r>
                        <a:rPr lang="en-US" dirty="0" smtClean="0"/>
                        <a:t>FTE</a:t>
                      </a:r>
                      <a:endParaRPr lang="en-US" dirty="0"/>
                    </a:p>
                  </a:txBody>
                  <a:tcPr/>
                </a:tc>
                <a:tc>
                  <a:txBody>
                    <a:bodyPr/>
                    <a:lstStyle/>
                    <a:p>
                      <a:r>
                        <a:rPr lang="en-US" baseline="0" dirty="0" smtClean="0"/>
                        <a:t>about 3 </a:t>
                      </a:r>
                      <a:r>
                        <a:rPr lang="en-US" dirty="0" smtClean="0"/>
                        <a:t>FTE as part of LSS group</a:t>
                      </a:r>
                    </a:p>
                  </a:txBody>
                  <a:tcPr/>
                </a:tc>
                <a:tc>
                  <a:txBody>
                    <a:bodyPr/>
                    <a:lstStyle/>
                    <a:p>
                      <a:r>
                        <a:rPr lang="en-US" dirty="0" smtClean="0"/>
                        <a:t>on beam line only</a:t>
                      </a:r>
                      <a:endParaRPr lang="en-US" dirty="0"/>
                    </a:p>
                  </a:txBody>
                  <a:tcPr/>
                </a:tc>
                <a:tc>
                  <a:txBody>
                    <a:bodyPr/>
                    <a:lstStyle/>
                    <a:p>
                      <a:r>
                        <a:rPr lang="en-US" dirty="0" smtClean="0"/>
                        <a:t>5 FTE </a:t>
                      </a:r>
                      <a:r>
                        <a:rPr lang="en-US" baseline="0" dirty="0" smtClean="0"/>
                        <a:t> </a:t>
                      </a:r>
                    </a:p>
                  </a:txBody>
                  <a:tcPr/>
                </a:tc>
                <a:tc>
                  <a:txBody>
                    <a:bodyPr/>
                    <a:lstStyle/>
                    <a:p>
                      <a:r>
                        <a:rPr lang="en-US" dirty="0" smtClean="0"/>
                        <a:t>about 5 FTE </a:t>
                      </a:r>
                    </a:p>
                    <a:p>
                      <a:r>
                        <a:rPr lang="en-US" dirty="0" smtClean="0"/>
                        <a:t>combined</a:t>
                      </a:r>
                      <a:endParaRPr lang="en-US" dirty="0"/>
                    </a:p>
                  </a:txBody>
                  <a:tcPr/>
                </a:tc>
              </a:tr>
            </a:tbl>
          </a:graphicData>
        </a:graphic>
      </p:graphicFrame>
    </p:spTree>
    <p:extLst>
      <p:ext uri="{BB962C8B-B14F-4D97-AF65-F5344CB8AC3E}">
        <p14:creationId xmlns:p14="http://schemas.microsoft.com/office/powerpoint/2010/main" val="1510034850"/>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50416" y="0"/>
            <a:ext cx="7794238" cy="1441450"/>
          </a:xfrm>
          <a:ln/>
        </p:spPr>
        <p:txBody>
          <a:bodyPr/>
          <a:lstStyle/>
          <a:p>
            <a:r>
              <a:rPr lang="en-US" sz="3000" dirty="0"/>
              <a:t>SSS </a:t>
            </a:r>
            <a:r>
              <a:rPr lang="en-US" sz="3000" dirty="0" smtClean="0"/>
              <a:t>20.4.3.4 </a:t>
            </a:r>
            <a:r>
              <a:rPr lang="en-US" sz="3000" dirty="0"/>
              <a:t>– </a:t>
            </a:r>
            <a:r>
              <a:rPr lang="en-US" sz="3000" dirty="0" smtClean="0"/>
              <a:t>Mechatronics and SE Systems Integration – Labor Resources, Costs, Comparison</a:t>
            </a:r>
            <a:endParaRPr lang="en-US" sz="3000" i="1" dirty="0"/>
          </a:p>
        </p:txBody>
      </p:sp>
      <p:pic>
        <p:nvPicPr>
          <p:cNvPr id="6" name="Picture 5"/>
          <p:cNvPicPr>
            <a:picLocks noChangeAspect="1"/>
          </p:cNvPicPr>
          <p:nvPr/>
        </p:nvPicPr>
        <p:blipFill>
          <a:blip r:embed="rId4"/>
          <a:stretch>
            <a:fillRect/>
          </a:stretch>
        </p:blipFill>
        <p:spPr>
          <a:xfrm>
            <a:off x="3937000" y="2590800"/>
            <a:ext cx="1257300" cy="1676400"/>
          </a:xfrm>
          <a:prstGeom prst="rect">
            <a:avLst/>
          </a:prstGeom>
        </p:spPr>
      </p:pic>
      <p:pic>
        <p:nvPicPr>
          <p:cNvPr id="7" name="Picture 6"/>
          <p:cNvPicPr>
            <a:picLocks noChangeAspect="1"/>
          </p:cNvPicPr>
          <p:nvPr/>
        </p:nvPicPr>
        <p:blipFill>
          <a:blip r:embed="rId4"/>
          <a:stretch>
            <a:fillRect/>
          </a:stretch>
        </p:blipFill>
        <p:spPr>
          <a:xfrm>
            <a:off x="3937000" y="2590800"/>
            <a:ext cx="1257300" cy="1676400"/>
          </a:xfrm>
          <a:prstGeom prst="rect">
            <a:avLst/>
          </a:prstGeom>
        </p:spPr>
      </p:pic>
      <p:pic>
        <p:nvPicPr>
          <p:cNvPr id="8" name="Picture 7"/>
          <p:cNvPicPr>
            <a:picLocks noChangeAspect="1"/>
          </p:cNvPicPr>
          <p:nvPr/>
        </p:nvPicPr>
        <p:blipFill>
          <a:blip r:embed="rId4"/>
          <a:stretch>
            <a:fillRect/>
          </a:stretch>
        </p:blipFill>
        <p:spPr>
          <a:xfrm>
            <a:off x="3937000" y="2590800"/>
            <a:ext cx="1257300" cy="1676400"/>
          </a:xfrm>
          <a:prstGeom prst="rect">
            <a:avLst/>
          </a:prstGeom>
        </p:spPr>
      </p:pic>
      <p:sp>
        <p:nvSpPr>
          <p:cNvPr id="11" name="TextBox 10"/>
          <p:cNvSpPr txBox="1"/>
          <p:nvPr/>
        </p:nvSpPr>
        <p:spPr>
          <a:xfrm>
            <a:off x="1" y="1437509"/>
            <a:ext cx="9156700" cy="4584332"/>
          </a:xfrm>
          <a:prstGeom prst="rect">
            <a:avLst/>
          </a:prstGeom>
          <a:noFill/>
        </p:spPr>
        <p:txBody>
          <a:bodyPr wrap="square" rtlCol="0">
            <a:spAutoFit/>
          </a:bodyPr>
          <a:lstStyle/>
          <a:p>
            <a:pPr>
              <a:lnSpc>
                <a:spcPct val="90000"/>
              </a:lnSpc>
            </a:pPr>
            <a:r>
              <a:rPr lang="en-US" b="1" dirty="0" smtClean="0">
                <a:solidFill>
                  <a:srgbClr val="000000"/>
                </a:solidFill>
                <a:latin typeface="Calibri"/>
                <a:ea typeface="ヒラギノ角ゴ ProN W3"/>
                <a:cs typeface="ヒラギノ角ゴ ProN W3"/>
              </a:rPr>
              <a:t>Cost </a:t>
            </a:r>
            <a:r>
              <a:rPr lang="en-US" b="1" dirty="0">
                <a:solidFill>
                  <a:srgbClr val="000000"/>
                </a:solidFill>
                <a:latin typeface="Calibri"/>
                <a:ea typeface="ヒラギノ角ゴ ProN W3"/>
                <a:cs typeface="ヒラギノ角ゴ ProN W3"/>
              </a:rPr>
              <a:t>and Resources: 	</a:t>
            </a:r>
            <a:r>
              <a:rPr lang="en-US" dirty="0" smtClean="0">
                <a:solidFill>
                  <a:srgbClr val="000000"/>
                </a:solidFill>
                <a:latin typeface="Calibri"/>
                <a:ea typeface="ヒラギノ角ゴ ProN W3"/>
                <a:cs typeface="ヒラギノ角ゴ ProN W3"/>
              </a:rPr>
              <a:t>535</a:t>
            </a:r>
            <a:r>
              <a:rPr lang="en-US" dirty="0" smtClean="0">
                <a:solidFill>
                  <a:srgbClr val="FF6600"/>
                </a:solidFill>
                <a:latin typeface="Calibri"/>
                <a:ea typeface="ヒラギノ角ゴ ProN W3"/>
                <a:cs typeface="ヒラギノ角ゴ ProN W3"/>
              </a:rPr>
              <a:t> </a:t>
            </a:r>
            <a:r>
              <a:rPr lang="en-US" dirty="0" smtClean="0">
                <a:solidFill>
                  <a:srgbClr val="000000"/>
                </a:solidFill>
                <a:latin typeface="Calibri"/>
                <a:ea typeface="ヒラギノ角ゴ ProN W3"/>
                <a:cs typeface="ヒラギノ角ゴ ProN W3"/>
              </a:rPr>
              <a:t>k€ / y  </a:t>
            </a:r>
            <a:r>
              <a:rPr lang="en-US" b="1" dirty="0">
                <a:solidFill>
                  <a:srgbClr val="000000"/>
                </a:solidFill>
                <a:latin typeface="Calibri"/>
                <a:ea typeface="ヒラギノ角ゴ ProN W3"/>
                <a:cs typeface="ヒラギノ角ゴ ProN W3"/>
              </a:rPr>
              <a:t>											</a:t>
            </a:r>
            <a:endParaRPr lang="en-US" b="1" dirty="0" smtClean="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r>
              <a:rPr lang="en-US" dirty="0" smtClean="0">
                <a:solidFill>
                  <a:srgbClr val="000000"/>
                </a:solidFill>
                <a:latin typeface="Calibri"/>
                <a:ea typeface="ヒラギノ角ゴ ProN W3"/>
                <a:cs typeface="ヒラギノ角ゴ ProN W3"/>
              </a:rPr>
              <a:t>Minor </a:t>
            </a:r>
            <a:r>
              <a:rPr lang="en-US" dirty="0">
                <a:solidFill>
                  <a:srgbClr val="000000"/>
                </a:solidFill>
                <a:latin typeface="Calibri"/>
                <a:ea typeface="ヒラギノ角ゴ ProN W3"/>
                <a:cs typeface="ヒラギノ角ゴ ProN W3"/>
              </a:rPr>
              <a:t>capital investment for equipment renewal and developmental activities </a:t>
            </a:r>
            <a:r>
              <a:rPr lang="en-US" dirty="0" smtClean="0">
                <a:solidFill>
                  <a:srgbClr val="000000"/>
                </a:solidFill>
                <a:latin typeface="Calibri"/>
                <a:ea typeface="ヒラギノ角ゴ ProN W3"/>
                <a:cs typeface="ヒラギノ角ゴ ProN W3"/>
              </a:rPr>
              <a:t>included</a:t>
            </a:r>
          </a:p>
          <a:p>
            <a:pPr>
              <a:lnSpc>
                <a:spcPct val="90000"/>
              </a:lnSpc>
            </a:pPr>
            <a:endParaRPr lang="en-US" dirty="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b="1" dirty="0" smtClean="0">
              <a:solidFill>
                <a:srgbClr val="000000"/>
              </a:solidFill>
              <a:latin typeface="Calibri"/>
              <a:ea typeface="ヒラギノ角ゴ ProN W3"/>
              <a:cs typeface="ヒラギノ角ゴ ProN W3"/>
            </a:endParaRPr>
          </a:p>
          <a:p>
            <a:pPr>
              <a:lnSpc>
                <a:spcPct val="90000"/>
              </a:lnSpc>
            </a:pPr>
            <a:endParaRPr lang="en-US" b="1" dirty="0">
              <a:solidFill>
                <a:srgbClr val="000000"/>
              </a:solidFill>
              <a:latin typeface="Calibri"/>
              <a:ea typeface="ヒラギノ角ゴ ProN W3"/>
              <a:cs typeface="ヒラギノ角ゴ ProN W3"/>
            </a:endParaRPr>
          </a:p>
          <a:p>
            <a:pPr>
              <a:lnSpc>
                <a:spcPct val="90000"/>
              </a:lnSpc>
            </a:pPr>
            <a:r>
              <a:rPr lang="en-US" b="1" dirty="0" smtClean="0">
                <a:solidFill>
                  <a:srgbClr val="000000"/>
                </a:solidFill>
                <a:latin typeface="Calibri"/>
                <a:ea typeface="ヒラギノ角ゴ ProN W3"/>
                <a:cs typeface="ヒラギノ角ゴ ProN W3"/>
              </a:rPr>
              <a:t>Benchmarking</a:t>
            </a:r>
            <a:r>
              <a:rPr lang="en-US" b="1" dirty="0">
                <a:solidFill>
                  <a:srgbClr val="000000"/>
                </a:solidFill>
                <a:latin typeface="Calibri"/>
                <a:ea typeface="ヒラギノ角ゴ ProN W3"/>
                <a:cs typeface="ヒラギノ角ゴ ProN W3"/>
              </a:rPr>
              <a:t>, Strategy, Experience:	</a:t>
            </a: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a:solidFill>
                <a:srgbClr val="000000"/>
              </a:solidFill>
              <a:latin typeface="Calibri"/>
              <a:ea typeface="ヒラギノ角ゴ ProN W3"/>
              <a:cs typeface="ヒラギノ角ゴ ProN W3"/>
            </a:endParaRPr>
          </a:p>
          <a:p>
            <a:pPr>
              <a:lnSpc>
                <a:spcPct val="90000"/>
              </a:lnSpc>
            </a:pPr>
            <a:endParaRPr lang="en-US" dirty="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r>
              <a:rPr lang="en-US" dirty="0" smtClean="0">
                <a:solidFill>
                  <a:srgbClr val="000000"/>
                </a:solidFill>
                <a:latin typeface="Calibri"/>
                <a:ea typeface="ヒラギノ角ゴ ProN W3"/>
                <a:cs typeface="ヒラギノ角ゴ ProN W3"/>
              </a:rPr>
              <a:t>Others:		PSI</a:t>
            </a:r>
            <a:r>
              <a:rPr lang="en-US" dirty="0">
                <a:solidFill>
                  <a:srgbClr val="000000"/>
                </a:solidFill>
                <a:latin typeface="Calibri"/>
                <a:ea typeface="ヒラギノ角ゴ ProN W3"/>
                <a:cs typeface="ヒラギノ角ゴ ProN W3"/>
              </a:rPr>
              <a:t> </a:t>
            </a:r>
            <a:r>
              <a:rPr lang="en-US" dirty="0" smtClean="0">
                <a:solidFill>
                  <a:srgbClr val="000000"/>
                </a:solidFill>
                <a:latin typeface="Calibri"/>
                <a:ea typeface="ヒラギノ角ゴ ProN W3"/>
                <a:cs typeface="ヒラギノ角ゴ ProN W3"/>
              </a:rPr>
              <a:t>(1FTE) dedicated for sample environment integration.</a:t>
            </a:r>
            <a:endParaRPr lang="en-US" dirty="0">
              <a:solidFill>
                <a:srgbClr val="000000"/>
              </a:solidFill>
              <a:latin typeface="Calibri"/>
              <a:ea typeface="ヒラギノ角ゴ ProN W3"/>
              <a:cs typeface="ヒラギノ角ゴ ProN W3"/>
            </a:endParaRPr>
          </a:p>
        </p:txBody>
      </p:sp>
      <p:sp>
        <p:nvSpPr>
          <p:cNvPr id="17" name="Slide Number Placeholder 3"/>
          <p:cNvSpPr txBox="1">
            <a:spLocks/>
          </p:cNvSpPr>
          <p:nvPr/>
        </p:nvSpPr>
        <p:spPr>
          <a:xfrm>
            <a:off x="7812360" y="6542613"/>
            <a:ext cx="87444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51115BC-487E-4422-894C-CB7CD3E79223}" type="slidenum">
              <a:rPr lang="en-GB" smtClean="0">
                <a:solidFill>
                  <a:sysClr val="windowText" lastClr="000000">
                    <a:tint val="75000"/>
                  </a:sysClr>
                </a:solidFill>
                <a:latin typeface="Calibri"/>
                <a:ea typeface="ヒラギノ角ゴ ProN W3"/>
                <a:cs typeface="ヒラギノ角ゴ ProN W3"/>
              </a:rPr>
              <a:pPr>
                <a:defRPr/>
              </a:pPr>
              <a:t>83</a:t>
            </a:fld>
            <a:endParaRPr lang="en-GB">
              <a:solidFill>
                <a:sysClr val="windowText" lastClr="000000">
                  <a:tint val="75000"/>
                </a:sysClr>
              </a:solidFill>
              <a:latin typeface="Calibri"/>
              <a:ea typeface="ヒラギノ角ゴ ProN W3"/>
              <a:cs typeface="ヒラギノ角ゴ ProN W3"/>
            </a:endParaRPr>
          </a:p>
        </p:txBody>
      </p:sp>
      <p:sp>
        <p:nvSpPr>
          <p:cNvPr id="18" name="Footer Placeholder 4"/>
          <p:cNvSpPr txBox="1">
            <a:spLocks/>
          </p:cNvSpPr>
          <p:nvPr/>
        </p:nvSpPr>
        <p:spPr>
          <a:xfrm>
            <a:off x="1187624" y="6495583"/>
            <a:ext cx="705678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sv-SE" sz="2000" dirty="0" smtClean="0">
                <a:solidFill>
                  <a:srgbClr val="000000"/>
                </a:solidFill>
                <a:latin typeface="Calibri"/>
                <a:ea typeface="ヒラギノ角ゴ ProN W3"/>
                <a:cs typeface="ヒラギノ角ゴ ProN W3"/>
              </a:rPr>
              <a:t>SESI Resources and </a:t>
            </a:r>
            <a:r>
              <a:rPr lang="sv-SE" sz="2000" dirty="0" err="1" smtClean="0">
                <a:solidFill>
                  <a:srgbClr val="000000"/>
                </a:solidFill>
                <a:latin typeface="Calibri"/>
                <a:ea typeface="ヒラギノ角ゴ ProN W3"/>
                <a:cs typeface="ヒラギノ角ゴ ProN W3"/>
              </a:rPr>
              <a:t>Cost</a:t>
            </a:r>
            <a:r>
              <a:rPr lang="sv-SE" sz="2000" dirty="0" smtClean="0">
                <a:solidFill>
                  <a:srgbClr val="000000"/>
                </a:solidFill>
                <a:latin typeface="Calibri"/>
                <a:ea typeface="ヒラギノ角ゴ ProN W3"/>
                <a:cs typeface="ヒラギノ角ゴ ProN W3"/>
              </a:rPr>
              <a:t>  </a:t>
            </a:r>
            <a:r>
              <a:rPr lang="sv-SE" sz="1000" dirty="0" smtClean="0">
                <a:solidFill>
                  <a:srgbClr val="000000"/>
                </a:solidFill>
                <a:latin typeface="Calibri"/>
                <a:ea typeface="ヒラギノ角ゴ ProN W3"/>
                <a:cs typeface="ヒラギノ角ゴ ProN W3"/>
              </a:rPr>
              <a:t>Arno Hiess, November 2016 ESS Operations </a:t>
            </a:r>
            <a:r>
              <a:rPr lang="sv-SE" sz="1000" dirty="0" err="1" smtClean="0">
                <a:solidFill>
                  <a:srgbClr val="000000"/>
                </a:solidFill>
                <a:latin typeface="Calibri"/>
                <a:ea typeface="ヒラギノ角ゴ ProN W3"/>
                <a:cs typeface="ヒラギノ角ゴ ProN W3"/>
              </a:rPr>
              <a:t>Cost</a:t>
            </a:r>
            <a:r>
              <a:rPr lang="sv-SE" sz="1000" dirty="0" smtClean="0">
                <a:solidFill>
                  <a:srgbClr val="000000"/>
                </a:solidFill>
                <a:latin typeface="Calibri"/>
                <a:ea typeface="ヒラギノ角ゴ ProN W3"/>
                <a:cs typeface="ヒラギノ角ゴ ProN W3"/>
              </a:rPr>
              <a:t> Review</a:t>
            </a:r>
            <a:endParaRPr lang="sv-SE" sz="1000" dirty="0">
              <a:solidFill>
                <a:srgbClr val="000000"/>
              </a:solidFill>
              <a:latin typeface="Calibri"/>
              <a:ea typeface="ヒラギノ角ゴ ProN W3"/>
              <a:cs typeface="ヒラギノ角ゴ ProN W3"/>
            </a:endParaRPr>
          </a:p>
        </p:txBody>
      </p:sp>
      <p:sp>
        <p:nvSpPr>
          <p:cNvPr id="19" name="Date Placeholder 5"/>
          <p:cNvSpPr txBox="1">
            <a:spLocks/>
          </p:cNvSpPr>
          <p:nvPr/>
        </p:nvSpPr>
        <p:spPr>
          <a:xfrm>
            <a:off x="457200" y="6542613"/>
            <a:ext cx="9464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E7F1480-C240-7241-B16F-974441BA4F7A}" type="datetime1">
              <a:rPr lang="en-US" smtClean="0">
                <a:solidFill>
                  <a:sysClr val="windowText" lastClr="000000">
                    <a:tint val="75000"/>
                  </a:sysClr>
                </a:solidFill>
                <a:latin typeface="Calibri"/>
                <a:ea typeface="ヒラギノ角ゴ ProN W3"/>
                <a:cs typeface="ヒラギノ角ゴ ProN W3"/>
              </a:rPr>
              <a:pPr>
                <a:defRPr/>
              </a:pPr>
              <a:t>5/18/17</a:t>
            </a:fld>
            <a:endParaRPr lang="sv-SE" dirty="0">
              <a:solidFill>
                <a:sysClr val="windowText" lastClr="000000">
                  <a:tint val="75000"/>
                </a:sysClr>
              </a:solidFill>
              <a:latin typeface="Calibri"/>
              <a:ea typeface="ヒラギノ角ゴ ProN W3"/>
              <a:cs typeface="ヒラギノ角ゴ ProN W3"/>
            </a:endParaRPr>
          </a:p>
        </p:txBody>
      </p:sp>
      <p:graphicFrame>
        <p:nvGraphicFramePr>
          <p:cNvPr id="16" name="Table 15"/>
          <p:cNvGraphicFramePr>
            <a:graphicFrameLocks noGrp="1"/>
          </p:cNvGraphicFramePr>
          <p:nvPr>
            <p:extLst>
              <p:ext uri="{D42A27DB-BD31-4B8C-83A1-F6EECF244321}">
                <p14:modId xmlns:p14="http://schemas.microsoft.com/office/powerpoint/2010/main" val="108865809"/>
              </p:ext>
            </p:extLst>
          </p:nvPr>
        </p:nvGraphicFramePr>
        <p:xfrm>
          <a:off x="1154" y="2358287"/>
          <a:ext cx="9144001" cy="1010920"/>
        </p:xfrm>
        <a:graphic>
          <a:graphicData uri="http://schemas.openxmlformats.org/drawingml/2006/table">
            <a:tbl>
              <a:tblPr firstRow="1" bandRow="1">
                <a:tableStyleId>{5C22544A-7EE6-4342-B048-85BDC9FD1C3A}</a:tableStyleId>
              </a:tblPr>
              <a:tblGrid>
                <a:gridCol w="966520"/>
                <a:gridCol w="1813224"/>
                <a:gridCol w="1573092"/>
                <a:gridCol w="1597055"/>
                <a:gridCol w="1597055"/>
                <a:gridCol w="1597055"/>
              </a:tblGrid>
              <a:tr h="370840">
                <a:tc>
                  <a:txBody>
                    <a:bodyPr/>
                    <a:lstStyle/>
                    <a:p>
                      <a:pPr algn="ctr"/>
                      <a:r>
                        <a:rPr lang="en-US" sz="1600" dirty="0" smtClean="0"/>
                        <a:t>WBS</a:t>
                      </a:r>
                      <a:endParaRPr lang="en-US" sz="1600" dirty="0"/>
                    </a:p>
                  </a:txBody>
                  <a:tcPr/>
                </a:tc>
                <a:tc>
                  <a:txBody>
                    <a:bodyPr/>
                    <a:lstStyle/>
                    <a:p>
                      <a:pPr algn="ctr"/>
                      <a:r>
                        <a:rPr lang="en-US" sz="1600" dirty="0" smtClean="0"/>
                        <a:t>Personnel</a:t>
                      </a:r>
                      <a:endParaRPr lang="en-US" sz="1600" dirty="0"/>
                    </a:p>
                  </a:txBody>
                  <a:tcPr/>
                </a:tc>
                <a:tc>
                  <a:txBody>
                    <a:bodyPr/>
                    <a:lstStyle/>
                    <a:p>
                      <a:pPr algn="ctr"/>
                      <a:r>
                        <a:rPr lang="en-US" sz="1600" dirty="0" smtClean="0"/>
                        <a:t>Operations k€/y</a:t>
                      </a:r>
                      <a:endParaRPr lang="en-US" sz="1600" dirty="0"/>
                    </a:p>
                  </a:txBody>
                  <a:tcPr/>
                </a:tc>
                <a:tc>
                  <a:txBody>
                    <a:bodyPr/>
                    <a:lstStyle/>
                    <a:p>
                      <a:pPr algn="ctr"/>
                      <a:r>
                        <a:rPr lang="en-US" sz="1600" dirty="0" smtClean="0"/>
                        <a:t>Labor k€/y</a:t>
                      </a:r>
                      <a:endParaRPr lang="en-US" sz="1600" dirty="0"/>
                    </a:p>
                  </a:txBody>
                  <a:tcPr/>
                </a:tc>
                <a:tc>
                  <a:txBody>
                    <a:bodyPr/>
                    <a:lstStyle/>
                    <a:p>
                      <a:pPr algn="ctr"/>
                      <a:r>
                        <a:rPr lang="en-US" sz="1600" dirty="0" smtClean="0"/>
                        <a:t>Minor </a:t>
                      </a:r>
                      <a:r>
                        <a:rPr lang="en-US" sz="1600" dirty="0" err="1" smtClean="0"/>
                        <a:t>Cptl</a:t>
                      </a:r>
                      <a:r>
                        <a:rPr lang="en-US" sz="1600" dirty="0" smtClean="0"/>
                        <a:t> k€/y</a:t>
                      </a:r>
                      <a:endParaRPr lang="en-US" sz="1600" dirty="0"/>
                    </a:p>
                  </a:txBody>
                  <a:tcPr/>
                </a:tc>
                <a:tc>
                  <a:txBody>
                    <a:bodyPr/>
                    <a:lstStyle/>
                    <a:p>
                      <a:pPr algn="ctr"/>
                      <a:r>
                        <a:rPr lang="en-US" sz="1600" dirty="0" smtClean="0"/>
                        <a:t>Total Cost k€/y</a:t>
                      </a:r>
                      <a:endParaRPr lang="en-US" sz="1600" dirty="0"/>
                    </a:p>
                  </a:txBody>
                  <a:tcPr/>
                </a:tc>
              </a:tr>
              <a:tr h="370840">
                <a:tc>
                  <a:txBody>
                    <a:bodyPr/>
                    <a:lstStyle/>
                    <a:p>
                      <a:r>
                        <a:rPr lang="en-US" dirty="0" smtClean="0"/>
                        <a:t>20.4.3.4</a:t>
                      </a:r>
                      <a:endParaRPr lang="en-US" dirty="0"/>
                    </a:p>
                  </a:txBody>
                  <a:tcPr/>
                </a:tc>
                <a:tc>
                  <a:txBody>
                    <a:bodyPr/>
                    <a:lstStyle/>
                    <a:p>
                      <a:r>
                        <a:rPr lang="en-US" dirty="0" smtClean="0"/>
                        <a:t>1.5 FTE engineers</a:t>
                      </a:r>
                    </a:p>
                    <a:p>
                      <a:r>
                        <a:rPr lang="en-US" dirty="0" smtClean="0"/>
                        <a:t>2 FTE technicians</a:t>
                      </a:r>
                      <a:endParaRPr lang="en-US" dirty="0"/>
                    </a:p>
                  </a:txBody>
                  <a:tcPr/>
                </a:tc>
                <a:tc>
                  <a:txBody>
                    <a:bodyPr/>
                    <a:lstStyle/>
                    <a:p>
                      <a:r>
                        <a:rPr lang="en-US" dirty="0" smtClean="0"/>
                        <a:t>100</a:t>
                      </a:r>
                      <a:endParaRPr lang="en-US" dirty="0"/>
                    </a:p>
                  </a:txBody>
                  <a:tcPr/>
                </a:tc>
                <a:tc>
                  <a:txBody>
                    <a:bodyPr/>
                    <a:lstStyle/>
                    <a:p>
                      <a:r>
                        <a:rPr lang="en-US" dirty="0" smtClean="0"/>
                        <a:t>335</a:t>
                      </a:r>
                      <a:endParaRPr lang="en-US" dirty="0"/>
                    </a:p>
                  </a:txBody>
                  <a:tcPr/>
                </a:tc>
                <a:tc>
                  <a:txBody>
                    <a:bodyPr/>
                    <a:lstStyle/>
                    <a:p>
                      <a:r>
                        <a:rPr lang="en-US" dirty="0" smtClean="0"/>
                        <a:t>100</a:t>
                      </a:r>
                      <a:endParaRPr lang="en-US" dirty="0"/>
                    </a:p>
                  </a:txBody>
                  <a:tcPr/>
                </a:tc>
                <a:tc>
                  <a:txBody>
                    <a:bodyPr/>
                    <a:lstStyle/>
                    <a:p>
                      <a:r>
                        <a:rPr lang="en-US" dirty="0" smtClean="0"/>
                        <a:t>535</a:t>
                      </a:r>
                    </a:p>
                    <a:p>
                      <a:endParaRPr lang="en-US" dirty="0"/>
                    </a:p>
                  </a:txBody>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238410916"/>
              </p:ext>
            </p:extLst>
          </p:nvPr>
        </p:nvGraphicFramePr>
        <p:xfrm>
          <a:off x="12699" y="4398905"/>
          <a:ext cx="9131300" cy="1010920"/>
        </p:xfrm>
        <a:graphic>
          <a:graphicData uri="http://schemas.openxmlformats.org/drawingml/2006/table">
            <a:tbl>
              <a:tblPr firstRow="1" bandRow="1">
                <a:tableStyleId>{5C22544A-7EE6-4342-B048-85BDC9FD1C3A}</a:tableStyleId>
              </a:tblPr>
              <a:tblGrid>
                <a:gridCol w="1826260"/>
                <a:gridCol w="1842758"/>
                <a:gridCol w="1839189"/>
                <a:gridCol w="1796833"/>
                <a:gridCol w="1826260"/>
              </a:tblGrid>
              <a:tr h="370840">
                <a:tc>
                  <a:txBody>
                    <a:bodyPr/>
                    <a:lstStyle/>
                    <a:p>
                      <a:pPr algn="ctr"/>
                      <a:r>
                        <a:rPr lang="en-US" sz="1600" dirty="0" smtClean="0"/>
                        <a:t>ESS</a:t>
                      </a:r>
                      <a:endParaRPr lang="en-US" sz="1600" dirty="0"/>
                    </a:p>
                  </a:txBody>
                  <a:tcPr/>
                </a:tc>
                <a:tc>
                  <a:txBody>
                    <a:bodyPr/>
                    <a:lstStyle/>
                    <a:p>
                      <a:pPr algn="ctr"/>
                      <a:r>
                        <a:rPr lang="en-US" sz="1600" dirty="0" smtClean="0"/>
                        <a:t>ILL</a:t>
                      </a:r>
                      <a:endParaRPr lang="en-US" sz="1600" dirty="0"/>
                    </a:p>
                  </a:txBody>
                  <a:tcPr/>
                </a:tc>
                <a:tc>
                  <a:txBody>
                    <a:bodyPr/>
                    <a:lstStyle/>
                    <a:p>
                      <a:pPr algn="ctr"/>
                      <a:r>
                        <a:rPr lang="en-US" sz="1600" dirty="0" smtClean="0"/>
                        <a:t>ESRF</a:t>
                      </a:r>
                      <a:endParaRPr lang="en-US" sz="1600" dirty="0"/>
                    </a:p>
                  </a:txBody>
                  <a:tcPr/>
                </a:tc>
                <a:tc>
                  <a:txBody>
                    <a:bodyPr/>
                    <a:lstStyle/>
                    <a:p>
                      <a:pPr algn="ctr"/>
                      <a:r>
                        <a:rPr lang="en-US" sz="1600" dirty="0" smtClean="0"/>
                        <a:t>ISIS</a:t>
                      </a:r>
                      <a:endParaRPr lang="en-US" sz="1600" dirty="0"/>
                    </a:p>
                  </a:txBody>
                  <a:tcPr/>
                </a:tc>
                <a:tc>
                  <a:txBody>
                    <a:bodyPr/>
                    <a:lstStyle/>
                    <a:p>
                      <a:pPr algn="ctr"/>
                      <a:r>
                        <a:rPr lang="en-US" sz="1600" dirty="0" smtClean="0"/>
                        <a:t>SNS / HFIR</a:t>
                      </a:r>
                      <a:endParaRPr lang="en-US" sz="1600" dirty="0"/>
                    </a:p>
                  </a:txBody>
                  <a:tcPr/>
                </a:tc>
              </a:tr>
              <a:tr h="370840">
                <a:tc>
                  <a:txBody>
                    <a:bodyPr/>
                    <a:lstStyle/>
                    <a:p>
                      <a:r>
                        <a:rPr lang="en-US" b="0" dirty="0" smtClean="0"/>
                        <a:t>3.5 </a:t>
                      </a:r>
                      <a:r>
                        <a:rPr lang="en-US" dirty="0" smtClean="0"/>
                        <a:t>FTE</a:t>
                      </a:r>
                      <a:endParaRPr lang="en-US" dirty="0"/>
                    </a:p>
                  </a:txBody>
                  <a:tcPr/>
                </a:tc>
                <a:tc>
                  <a:txBody>
                    <a:bodyPr/>
                    <a:lstStyle/>
                    <a:p>
                      <a:r>
                        <a:rPr lang="en-US" baseline="0" dirty="0" smtClean="0"/>
                        <a:t>2 </a:t>
                      </a:r>
                      <a:r>
                        <a:rPr lang="en-US" dirty="0" smtClean="0"/>
                        <a:t>FTE in</a:t>
                      </a:r>
                      <a:r>
                        <a:rPr lang="en-US" baseline="0" dirty="0" smtClean="0"/>
                        <a:t> SANE plus ctrl. </a:t>
                      </a:r>
                      <a:r>
                        <a:rPr lang="en-US" baseline="0" dirty="0" err="1" smtClean="0"/>
                        <a:t>integrat</a:t>
                      </a:r>
                      <a:r>
                        <a:rPr lang="en-US" baseline="0" dirty="0" smtClean="0"/>
                        <a:t>.</a:t>
                      </a:r>
                      <a:r>
                        <a:rPr lang="en-US" dirty="0" smtClean="0"/>
                        <a:t> </a:t>
                      </a:r>
                    </a:p>
                  </a:txBody>
                  <a:tcPr/>
                </a:tc>
                <a:tc>
                  <a:txBody>
                    <a:bodyPr/>
                    <a:lstStyle/>
                    <a:p>
                      <a:endParaRPr lang="en-US" dirty="0"/>
                    </a:p>
                  </a:txBody>
                  <a:tcPr/>
                </a:tc>
                <a:tc>
                  <a:txBody>
                    <a:bodyPr/>
                    <a:lstStyle/>
                    <a:p>
                      <a:r>
                        <a:rPr lang="en-US" dirty="0" smtClean="0"/>
                        <a:t>6 FTE </a:t>
                      </a:r>
                      <a:r>
                        <a:rPr lang="en-US" baseline="0" dirty="0" smtClean="0"/>
                        <a:t> </a:t>
                      </a:r>
                    </a:p>
                  </a:txBody>
                  <a:tcPr/>
                </a:tc>
                <a:tc>
                  <a:txBody>
                    <a:bodyPr/>
                    <a:lstStyle/>
                    <a:p>
                      <a:endParaRPr lang="en-US" dirty="0"/>
                    </a:p>
                  </a:txBody>
                  <a:tcPr/>
                </a:tc>
              </a:tr>
            </a:tbl>
          </a:graphicData>
        </a:graphic>
      </p:graphicFrame>
    </p:spTree>
    <p:extLst>
      <p:ext uri="{BB962C8B-B14F-4D97-AF65-F5344CB8AC3E}">
        <p14:creationId xmlns:p14="http://schemas.microsoft.com/office/powerpoint/2010/main" val="4040945725"/>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50416" y="0"/>
            <a:ext cx="7794238" cy="1441450"/>
          </a:xfrm>
          <a:ln/>
        </p:spPr>
        <p:txBody>
          <a:bodyPr/>
          <a:lstStyle/>
          <a:p>
            <a:r>
              <a:rPr lang="en-US" sz="3000" dirty="0">
                <a:solidFill>
                  <a:schemeClr val="bg1">
                    <a:lumMod val="85000"/>
                  </a:schemeClr>
                </a:solidFill>
              </a:rPr>
              <a:t>SSS </a:t>
            </a:r>
            <a:r>
              <a:rPr lang="en-US" sz="3000" dirty="0" smtClean="0">
                <a:solidFill>
                  <a:schemeClr val="bg1">
                    <a:lumMod val="85000"/>
                  </a:schemeClr>
                </a:solidFill>
              </a:rPr>
              <a:t>20.4.2 </a:t>
            </a:r>
            <a:r>
              <a:rPr lang="en-US" sz="3000" dirty="0">
                <a:solidFill>
                  <a:schemeClr val="bg1">
                    <a:lumMod val="85000"/>
                  </a:schemeClr>
                </a:solidFill>
              </a:rPr>
              <a:t>– </a:t>
            </a:r>
            <a:r>
              <a:rPr lang="en-US" sz="3000" dirty="0" smtClean="0">
                <a:solidFill>
                  <a:schemeClr val="bg1">
                    <a:lumMod val="85000"/>
                  </a:schemeClr>
                </a:solidFill>
              </a:rPr>
              <a:t>Laboratories</a:t>
            </a:r>
            <a:r>
              <a:rPr lang="en-US" sz="3000" dirty="0" smtClean="0"/>
              <a:t/>
            </a:r>
            <a:br>
              <a:rPr lang="en-US" sz="3000" dirty="0" smtClean="0"/>
            </a:br>
            <a:r>
              <a:rPr lang="en-US" sz="3000" dirty="0" smtClean="0"/>
              <a:t>SSS 20.4.3 – Sample Environment</a:t>
            </a:r>
            <a:endParaRPr lang="en-US" sz="3000" i="1" dirty="0"/>
          </a:p>
        </p:txBody>
      </p:sp>
      <p:pic>
        <p:nvPicPr>
          <p:cNvPr id="6" name="Picture 5"/>
          <p:cNvPicPr>
            <a:picLocks noChangeAspect="1"/>
          </p:cNvPicPr>
          <p:nvPr/>
        </p:nvPicPr>
        <p:blipFill>
          <a:blip r:embed="rId4"/>
          <a:stretch>
            <a:fillRect/>
          </a:stretch>
        </p:blipFill>
        <p:spPr>
          <a:xfrm>
            <a:off x="3937000" y="2590800"/>
            <a:ext cx="1257300" cy="1676400"/>
          </a:xfrm>
          <a:prstGeom prst="rect">
            <a:avLst/>
          </a:prstGeom>
        </p:spPr>
      </p:pic>
      <p:pic>
        <p:nvPicPr>
          <p:cNvPr id="7" name="Picture 6"/>
          <p:cNvPicPr>
            <a:picLocks noChangeAspect="1"/>
          </p:cNvPicPr>
          <p:nvPr/>
        </p:nvPicPr>
        <p:blipFill>
          <a:blip r:embed="rId4"/>
          <a:stretch>
            <a:fillRect/>
          </a:stretch>
        </p:blipFill>
        <p:spPr>
          <a:xfrm>
            <a:off x="3937000" y="2590800"/>
            <a:ext cx="1257300" cy="1676400"/>
          </a:xfrm>
          <a:prstGeom prst="rect">
            <a:avLst/>
          </a:prstGeom>
        </p:spPr>
      </p:pic>
      <p:pic>
        <p:nvPicPr>
          <p:cNvPr id="8" name="Picture 7"/>
          <p:cNvPicPr>
            <a:picLocks noChangeAspect="1"/>
          </p:cNvPicPr>
          <p:nvPr/>
        </p:nvPicPr>
        <p:blipFill>
          <a:blip r:embed="rId4"/>
          <a:stretch>
            <a:fillRect/>
          </a:stretch>
        </p:blipFill>
        <p:spPr>
          <a:xfrm>
            <a:off x="3937000" y="2590800"/>
            <a:ext cx="1257300" cy="1676400"/>
          </a:xfrm>
          <a:prstGeom prst="rect">
            <a:avLst/>
          </a:prstGeom>
        </p:spPr>
      </p:pic>
      <p:sp>
        <p:nvSpPr>
          <p:cNvPr id="17" name="Slide Number Placeholder 3"/>
          <p:cNvSpPr txBox="1">
            <a:spLocks/>
          </p:cNvSpPr>
          <p:nvPr/>
        </p:nvSpPr>
        <p:spPr>
          <a:xfrm>
            <a:off x="7812360" y="6542613"/>
            <a:ext cx="87444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51115BC-487E-4422-894C-CB7CD3E79223}" type="slidenum">
              <a:rPr lang="en-GB" smtClean="0">
                <a:solidFill>
                  <a:sysClr val="windowText" lastClr="000000">
                    <a:tint val="75000"/>
                  </a:sysClr>
                </a:solidFill>
                <a:latin typeface="Calibri"/>
                <a:ea typeface="ヒラギノ角ゴ ProN W3"/>
                <a:cs typeface="ヒラギノ角ゴ ProN W3"/>
              </a:rPr>
              <a:pPr>
                <a:defRPr/>
              </a:pPr>
              <a:t>84</a:t>
            </a:fld>
            <a:endParaRPr lang="en-GB">
              <a:solidFill>
                <a:sysClr val="windowText" lastClr="000000">
                  <a:tint val="75000"/>
                </a:sysClr>
              </a:solidFill>
              <a:latin typeface="Calibri"/>
              <a:ea typeface="ヒラギノ角ゴ ProN W3"/>
              <a:cs typeface="ヒラギノ角ゴ ProN W3"/>
            </a:endParaRPr>
          </a:p>
        </p:txBody>
      </p:sp>
      <p:sp>
        <p:nvSpPr>
          <p:cNvPr id="18" name="Footer Placeholder 4"/>
          <p:cNvSpPr txBox="1">
            <a:spLocks/>
          </p:cNvSpPr>
          <p:nvPr/>
        </p:nvSpPr>
        <p:spPr>
          <a:xfrm>
            <a:off x="1187624" y="6495583"/>
            <a:ext cx="705678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sv-SE" sz="2000" dirty="0" smtClean="0">
                <a:solidFill>
                  <a:srgbClr val="000000"/>
                </a:solidFill>
                <a:latin typeface="Calibri"/>
                <a:ea typeface="ヒラギノ角ゴ ProN W3"/>
                <a:cs typeface="ヒラギノ角ゴ ProN W3"/>
              </a:rPr>
              <a:t>SSS </a:t>
            </a:r>
            <a:r>
              <a:rPr lang="sv-SE" sz="2000" dirty="0" err="1" smtClean="0">
                <a:solidFill>
                  <a:srgbClr val="000000"/>
                </a:solidFill>
                <a:latin typeface="Calibri"/>
                <a:ea typeface="ヒラギノ角ゴ ProN W3"/>
                <a:cs typeface="ヒラギノ角ゴ ProN W3"/>
              </a:rPr>
              <a:t>Summary</a:t>
            </a:r>
            <a:r>
              <a:rPr lang="sv-SE" sz="2000" dirty="0" smtClean="0">
                <a:solidFill>
                  <a:srgbClr val="000000"/>
                </a:solidFill>
                <a:latin typeface="Calibri"/>
                <a:ea typeface="ヒラギノ角ゴ ProN W3"/>
                <a:cs typeface="ヒラギノ角ゴ ProN W3"/>
              </a:rPr>
              <a:t>  </a:t>
            </a:r>
            <a:r>
              <a:rPr lang="sv-SE" sz="1000" dirty="0" smtClean="0">
                <a:solidFill>
                  <a:srgbClr val="000000"/>
                </a:solidFill>
                <a:latin typeface="Calibri"/>
                <a:ea typeface="ヒラギノ角ゴ ProN W3"/>
                <a:cs typeface="ヒラギノ角ゴ ProN W3"/>
              </a:rPr>
              <a:t>Arno Hiess, November 2016 ESS Operations </a:t>
            </a:r>
            <a:r>
              <a:rPr lang="sv-SE" sz="1000" dirty="0" err="1" smtClean="0">
                <a:solidFill>
                  <a:srgbClr val="000000"/>
                </a:solidFill>
                <a:latin typeface="Calibri"/>
                <a:ea typeface="ヒラギノ角ゴ ProN W3"/>
                <a:cs typeface="ヒラギノ角ゴ ProN W3"/>
              </a:rPr>
              <a:t>Cost</a:t>
            </a:r>
            <a:r>
              <a:rPr lang="sv-SE" sz="1000" dirty="0" smtClean="0">
                <a:solidFill>
                  <a:srgbClr val="000000"/>
                </a:solidFill>
                <a:latin typeface="Calibri"/>
                <a:ea typeface="ヒラギノ角ゴ ProN W3"/>
                <a:cs typeface="ヒラギノ角ゴ ProN W3"/>
              </a:rPr>
              <a:t> Review</a:t>
            </a:r>
            <a:endParaRPr lang="sv-SE" sz="1000" dirty="0">
              <a:solidFill>
                <a:srgbClr val="000000"/>
              </a:solidFill>
              <a:latin typeface="Calibri"/>
              <a:ea typeface="ヒラギノ角ゴ ProN W3"/>
              <a:cs typeface="ヒラギノ角ゴ ProN W3"/>
            </a:endParaRPr>
          </a:p>
        </p:txBody>
      </p:sp>
      <p:sp>
        <p:nvSpPr>
          <p:cNvPr id="19" name="Date Placeholder 5"/>
          <p:cNvSpPr txBox="1">
            <a:spLocks/>
          </p:cNvSpPr>
          <p:nvPr/>
        </p:nvSpPr>
        <p:spPr>
          <a:xfrm>
            <a:off x="457200" y="6542613"/>
            <a:ext cx="9464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E7F1480-C240-7241-B16F-974441BA4F7A}" type="datetime1">
              <a:rPr lang="en-US" smtClean="0">
                <a:solidFill>
                  <a:sysClr val="windowText" lastClr="000000">
                    <a:tint val="75000"/>
                  </a:sysClr>
                </a:solidFill>
                <a:latin typeface="Calibri"/>
                <a:ea typeface="ヒラギノ角ゴ ProN W3"/>
                <a:cs typeface="ヒラギノ角ゴ ProN W3"/>
              </a:rPr>
              <a:pPr>
                <a:defRPr/>
              </a:pPr>
              <a:t>5/18/17</a:t>
            </a:fld>
            <a:endParaRPr lang="sv-SE" dirty="0">
              <a:solidFill>
                <a:sysClr val="windowText" lastClr="000000">
                  <a:tint val="75000"/>
                </a:sysClr>
              </a:solidFill>
              <a:latin typeface="Calibri"/>
              <a:ea typeface="ヒラギノ角ゴ ProN W3"/>
              <a:cs typeface="ヒラギノ角ゴ ProN W3"/>
            </a:endParaRPr>
          </a:p>
        </p:txBody>
      </p:sp>
      <p:graphicFrame>
        <p:nvGraphicFramePr>
          <p:cNvPr id="15" name="Table 14"/>
          <p:cNvGraphicFramePr>
            <a:graphicFrameLocks noGrp="1"/>
          </p:cNvGraphicFramePr>
          <p:nvPr>
            <p:extLst>
              <p:ext uri="{D42A27DB-BD31-4B8C-83A1-F6EECF244321}">
                <p14:modId xmlns:p14="http://schemas.microsoft.com/office/powerpoint/2010/main" val="2555213087"/>
              </p:ext>
            </p:extLst>
          </p:nvPr>
        </p:nvGraphicFramePr>
        <p:xfrm>
          <a:off x="4558" y="3181935"/>
          <a:ext cx="9144001" cy="3302000"/>
        </p:xfrm>
        <a:graphic>
          <a:graphicData uri="http://schemas.openxmlformats.org/drawingml/2006/table">
            <a:tbl>
              <a:tblPr firstRow="1" bandRow="1">
                <a:tableStyleId>{5C22544A-7EE6-4342-B048-85BDC9FD1C3A}</a:tableStyleId>
              </a:tblPr>
              <a:tblGrid>
                <a:gridCol w="933303"/>
                <a:gridCol w="1952074"/>
                <a:gridCol w="1587430"/>
                <a:gridCol w="1477084"/>
                <a:gridCol w="1597055"/>
                <a:gridCol w="1597055"/>
              </a:tblGrid>
              <a:tr h="370840">
                <a:tc>
                  <a:txBody>
                    <a:bodyPr/>
                    <a:lstStyle/>
                    <a:p>
                      <a:pPr algn="ctr"/>
                      <a:r>
                        <a:rPr lang="en-US" sz="1600" dirty="0" smtClean="0"/>
                        <a:t>WBS</a:t>
                      </a:r>
                      <a:endParaRPr lang="en-US" sz="1600" dirty="0"/>
                    </a:p>
                  </a:txBody>
                  <a:tcPr/>
                </a:tc>
                <a:tc>
                  <a:txBody>
                    <a:bodyPr/>
                    <a:lstStyle/>
                    <a:p>
                      <a:pPr algn="ctr"/>
                      <a:r>
                        <a:rPr lang="en-US" sz="1600" dirty="0" smtClean="0"/>
                        <a:t>Personnel</a:t>
                      </a:r>
                      <a:endParaRPr lang="en-US" sz="1600" dirty="0"/>
                    </a:p>
                  </a:txBody>
                  <a:tcPr/>
                </a:tc>
                <a:tc>
                  <a:txBody>
                    <a:bodyPr/>
                    <a:lstStyle/>
                    <a:p>
                      <a:pPr algn="ctr"/>
                      <a:r>
                        <a:rPr lang="en-US" sz="1600" dirty="0" smtClean="0"/>
                        <a:t>Operations k€/y</a:t>
                      </a:r>
                      <a:endParaRPr lang="en-US" sz="1600" dirty="0"/>
                    </a:p>
                  </a:txBody>
                  <a:tcPr/>
                </a:tc>
                <a:tc>
                  <a:txBody>
                    <a:bodyPr/>
                    <a:lstStyle/>
                    <a:p>
                      <a:pPr algn="ctr"/>
                      <a:r>
                        <a:rPr lang="en-US" sz="1600" dirty="0" smtClean="0"/>
                        <a:t>Labor k€/y</a:t>
                      </a:r>
                      <a:endParaRPr lang="en-US" sz="1600" dirty="0"/>
                    </a:p>
                  </a:txBody>
                  <a:tcPr/>
                </a:tc>
                <a:tc>
                  <a:txBody>
                    <a:bodyPr/>
                    <a:lstStyle/>
                    <a:p>
                      <a:pPr algn="ctr"/>
                      <a:r>
                        <a:rPr lang="en-US" sz="1600" dirty="0" smtClean="0"/>
                        <a:t>Minor </a:t>
                      </a:r>
                      <a:r>
                        <a:rPr lang="en-US" sz="1600" dirty="0" err="1" smtClean="0"/>
                        <a:t>Cptl</a:t>
                      </a:r>
                      <a:r>
                        <a:rPr lang="en-US" sz="1600" dirty="0" smtClean="0"/>
                        <a:t> k€/y</a:t>
                      </a:r>
                      <a:endParaRPr lang="en-US" sz="1600" dirty="0"/>
                    </a:p>
                  </a:txBody>
                  <a:tcPr/>
                </a:tc>
                <a:tc>
                  <a:txBody>
                    <a:bodyPr/>
                    <a:lstStyle/>
                    <a:p>
                      <a:pPr algn="ctr"/>
                      <a:r>
                        <a:rPr lang="en-US" sz="1600" dirty="0" smtClean="0"/>
                        <a:t>Total Cost k€/y</a:t>
                      </a:r>
                      <a:endParaRPr lang="en-US" sz="1600" dirty="0"/>
                    </a:p>
                  </a:txBody>
                  <a:tcPr/>
                </a:tc>
              </a:tr>
              <a:tr h="370840">
                <a:tc>
                  <a:txBody>
                    <a:bodyPr/>
                    <a:lstStyle/>
                    <a:p>
                      <a:r>
                        <a:rPr lang="en-US" dirty="0" smtClean="0"/>
                        <a:t>20.4.3.1</a:t>
                      </a:r>
                    </a:p>
                    <a:p>
                      <a:r>
                        <a:rPr lang="en-US" b="1" dirty="0" smtClean="0"/>
                        <a:t>FLUCO</a:t>
                      </a:r>
                      <a:endParaRPr lang="en-US" b="1" dirty="0"/>
                    </a:p>
                  </a:txBody>
                  <a:tcPr/>
                </a:tc>
                <a:tc>
                  <a:txBody>
                    <a:bodyPr/>
                    <a:lstStyle/>
                    <a:p>
                      <a:r>
                        <a:rPr lang="en-US" dirty="0" smtClean="0"/>
                        <a:t>2 FTE engineers</a:t>
                      </a:r>
                    </a:p>
                    <a:p>
                      <a:r>
                        <a:rPr lang="en-US" dirty="0" smtClean="0"/>
                        <a:t>3 FTE technicians</a:t>
                      </a:r>
                      <a:endParaRPr lang="en-US" dirty="0"/>
                    </a:p>
                  </a:txBody>
                  <a:tcPr/>
                </a:tc>
                <a:tc>
                  <a:txBody>
                    <a:bodyPr/>
                    <a:lstStyle/>
                    <a:p>
                      <a:r>
                        <a:rPr lang="en-US" dirty="0" smtClean="0"/>
                        <a:t>250</a:t>
                      </a:r>
                      <a:endParaRPr lang="en-US" dirty="0"/>
                    </a:p>
                  </a:txBody>
                  <a:tcPr/>
                </a:tc>
                <a:tc>
                  <a:txBody>
                    <a:bodyPr/>
                    <a:lstStyle/>
                    <a:p>
                      <a:r>
                        <a:rPr lang="en-US" dirty="0" smtClean="0"/>
                        <a:t>475</a:t>
                      </a:r>
                      <a:endParaRPr lang="en-US" dirty="0"/>
                    </a:p>
                  </a:txBody>
                  <a:tcPr/>
                </a:tc>
                <a:tc>
                  <a:txBody>
                    <a:bodyPr/>
                    <a:lstStyle/>
                    <a:p>
                      <a:r>
                        <a:rPr lang="en-US" dirty="0" smtClean="0"/>
                        <a:t>150</a:t>
                      </a:r>
                      <a:endParaRPr lang="en-US" dirty="0"/>
                    </a:p>
                  </a:txBody>
                  <a:tcPr/>
                </a:tc>
                <a:tc>
                  <a:txBody>
                    <a:bodyPr/>
                    <a:lstStyle/>
                    <a:p>
                      <a:r>
                        <a:rPr lang="en-US" dirty="0" smtClean="0"/>
                        <a:t>875</a:t>
                      </a:r>
                    </a:p>
                  </a:txBody>
                  <a:tcPr/>
                </a:tc>
              </a:tr>
              <a:tr h="370840">
                <a:tc>
                  <a:txBody>
                    <a:bodyPr/>
                    <a:lstStyle/>
                    <a:p>
                      <a:r>
                        <a:rPr lang="en-US" dirty="0" smtClean="0"/>
                        <a:t>20.4.3.2</a:t>
                      </a:r>
                    </a:p>
                    <a:p>
                      <a:r>
                        <a:rPr lang="en-US" b="1" dirty="0" smtClean="0"/>
                        <a:t>PREMP</a:t>
                      </a:r>
                      <a:endParaRPr lang="en-US" b="1" dirty="0"/>
                    </a:p>
                  </a:txBody>
                  <a:tcPr/>
                </a:tc>
                <a:tc>
                  <a:txBody>
                    <a:bodyPr/>
                    <a:lstStyle/>
                    <a:p>
                      <a:r>
                        <a:rPr lang="en-US" dirty="0" smtClean="0"/>
                        <a:t>2 FTE </a:t>
                      </a:r>
                      <a:r>
                        <a:rPr lang="en-US" dirty="0" err="1" smtClean="0"/>
                        <a:t>sc</a:t>
                      </a:r>
                      <a:r>
                        <a:rPr lang="en-US" baseline="0" dirty="0" err="1" smtClean="0"/>
                        <a:t>ient</a:t>
                      </a:r>
                      <a:r>
                        <a:rPr lang="en-US" baseline="0" dirty="0" smtClean="0"/>
                        <a:t> / </a:t>
                      </a:r>
                      <a:r>
                        <a:rPr lang="en-US" baseline="0" dirty="0" err="1" smtClean="0"/>
                        <a:t>eng</a:t>
                      </a:r>
                      <a:endParaRPr lang="en-US" dirty="0" smtClean="0"/>
                    </a:p>
                    <a:p>
                      <a:r>
                        <a:rPr lang="en-US" dirty="0" smtClean="0"/>
                        <a:t>3 FTE technicians</a:t>
                      </a:r>
                      <a:endParaRPr lang="en-US" dirty="0"/>
                    </a:p>
                  </a:txBody>
                  <a:tcPr/>
                </a:tc>
                <a:tc>
                  <a:txBody>
                    <a:bodyPr/>
                    <a:lstStyle/>
                    <a:p>
                      <a:r>
                        <a:rPr lang="en-US" dirty="0" smtClean="0"/>
                        <a:t>270</a:t>
                      </a:r>
                      <a:endParaRPr lang="en-US" dirty="0"/>
                    </a:p>
                  </a:txBody>
                  <a:tcPr/>
                </a:tc>
                <a:tc>
                  <a:txBody>
                    <a:bodyPr/>
                    <a:lstStyle/>
                    <a:p>
                      <a:r>
                        <a:rPr lang="en-US" dirty="0" smtClean="0"/>
                        <a:t>475</a:t>
                      </a:r>
                      <a:endParaRPr lang="en-US" dirty="0"/>
                    </a:p>
                  </a:txBody>
                  <a:tcPr/>
                </a:tc>
                <a:tc>
                  <a:txBody>
                    <a:bodyPr/>
                    <a:lstStyle/>
                    <a:p>
                      <a:r>
                        <a:rPr lang="en-US" dirty="0" smtClean="0"/>
                        <a:t>150</a:t>
                      </a:r>
                      <a:endParaRPr lang="en-US" dirty="0"/>
                    </a:p>
                  </a:txBody>
                  <a:tcPr/>
                </a:tc>
                <a:tc>
                  <a:txBody>
                    <a:bodyPr/>
                    <a:lstStyle/>
                    <a:p>
                      <a:r>
                        <a:rPr lang="en-US" dirty="0" smtClean="0"/>
                        <a:t>895</a:t>
                      </a:r>
                      <a:endParaRPr lang="en-US" dirty="0"/>
                    </a:p>
                  </a:txBody>
                  <a:tcPr/>
                </a:tc>
              </a:tr>
              <a:tr h="370840">
                <a:tc>
                  <a:txBody>
                    <a:bodyPr/>
                    <a:lstStyle/>
                    <a:p>
                      <a:r>
                        <a:rPr lang="en-US" dirty="0" smtClean="0"/>
                        <a:t>20.4.3.3</a:t>
                      </a:r>
                    </a:p>
                    <a:p>
                      <a:r>
                        <a:rPr lang="en-US" b="1" dirty="0" smtClean="0"/>
                        <a:t>TEFI</a:t>
                      </a:r>
                      <a:endParaRPr lang="en-US" b="1" dirty="0"/>
                    </a:p>
                  </a:txBody>
                  <a:tcPr/>
                </a:tc>
                <a:tc>
                  <a:txBody>
                    <a:bodyPr/>
                    <a:lstStyle/>
                    <a:p>
                      <a:r>
                        <a:rPr lang="en-US" dirty="0" smtClean="0"/>
                        <a:t>2.5 FTE engineers</a:t>
                      </a:r>
                    </a:p>
                    <a:p>
                      <a:r>
                        <a:rPr lang="en-US" dirty="0" smtClean="0"/>
                        <a:t>4 FTE technicians</a:t>
                      </a:r>
                      <a:endParaRPr lang="en-US" dirty="0"/>
                    </a:p>
                  </a:txBody>
                  <a:tcPr/>
                </a:tc>
                <a:tc>
                  <a:txBody>
                    <a:bodyPr/>
                    <a:lstStyle/>
                    <a:p>
                      <a:r>
                        <a:rPr lang="en-US" dirty="0" smtClean="0"/>
                        <a:t>420</a:t>
                      </a:r>
                      <a:endParaRPr lang="en-US" dirty="0"/>
                    </a:p>
                  </a:txBody>
                  <a:tcPr/>
                </a:tc>
                <a:tc>
                  <a:txBody>
                    <a:bodyPr/>
                    <a:lstStyle/>
                    <a:p>
                      <a:r>
                        <a:rPr lang="en-US" dirty="0" smtClean="0"/>
                        <a:t>615</a:t>
                      </a:r>
                      <a:endParaRPr lang="en-US" dirty="0"/>
                    </a:p>
                  </a:txBody>
                  <a:tcPr/>
                </a:tc>
                <a:tc>
                  <a:txBody>
                    <a:bodyPr/>
                    <a:lstStyle/>
                    <a:p>
                      <a:r>
                        <a:rPr lang="en-US" dirty="0" smtClean="0"/>
                        <a:t>260</a:t>
                      </a:r>
                      <a:endParaRPr lang="en-US" dirty="0"/>
                    </a:p>
                  </a:txBody>
                  <a:tcPr/>
                </a:tc>
                <a:tc>
                  <a:txBody>
                    <a:bodyPr/>
                    <a:lstStyle/>
                    <a:p>
                      <a:r>
                        <a:rPr lang="en-US" dirty="0" smtClean="0"/>
                        <a:t>1295</a:t>
                      </a:r>
                      <a:endParaRPr lang="en-US" dirty="0"/>
                    </a:p>
                  </a:txBody>
                  <a:tcPr/>
                </a:tc>
              </a:tr>
              <a:tr h="370840">
                <a:tc>
                  <a:txBody>
                    <a:bodyPr/>
                    <a:lstStyle/>
                    <a:p>
                      <a:r>
                        <a:rPr lang="en-US" dirty="0" smtClean="0"/>
                        <a:t>20.4.3.4</a:t>
                      </a:r>
                    </a:p>
                    <a:p>
                      <a:r>
                        <a:rPr lang="en-US" b="1" dirty="0" smtClean="0"/>
                        <a:t>MESI</a:t>
                      </a:r>
                      <a:endParaRPr lang="en-US" b="1" dirty="0"/>
                    </a:p>
                  </a:txBody>
                  <a:tcPr/>
                </a:tc>
                <a:tc>
                  <a:txBody>
                    <a:bodyPr/>
                    <a:lstStyle/>
                    <a:p>
                      <a:r>
                        <a:rPr lang="en-US" dirty="0" smtClean="0"/>
                        <a:t>1.5 FTE engineers</a:t>
                      </a:r>
                    </a:p>
                    <a:p>
                      <a:r>
                        <a:rPr lang="en-US" dirty="0" smtClean="0"/>
                        <a:t>2 FTE technicians</a:t>
                      </a:r>
                      <a:endParaRPr lang="en-US" dirty="0"/>
                    </a:p>
                  </a:txBody>
                  <a:tcPr/>
                </a:tc>
                <a:tc>
                  <a:txBody>
                    <a:bodyPr/>
                    <a:lstStyle/>
                    <a:p>
                      <a:r>
                        <a:rPr lang="en-US" dirty="0" smtClean="0"/>
                        <a:t>100</a:t>
                      </a:r>
                      <a:endParaRPr lang="en-US" dirty="0"/>
                    </a:p>
                  </a:txBody>
                  <a:tcPr/>
                </a:tc>
                <a:tc>
                  <a:txBody>
                    <a:bodyPr/>
                    <a:lstStyle/>
                    <a:p>
                      <a:r>
                        <a:rPr lang="en-US" dirty="0" smtClean="0"/>
                        <a:t>335</a:t>
                      </a:r>
                      <a:endParaRPr lang="en-US" dirty="0"/>
                    </a:p>
                  </a:txBody>
                  <a:tcPr/>
                </a:tc>
                <a:tc>
                  <a:txBody>
                    <a:bodyPr/>
                    <a:lstStyle/>
                    <a:p>
                      <a:r>
                        <a:rPr lang="en-US" dirty="0" smtClean="0"/>
                        <a:t>100</a:t>
                      </a:r>
                      <a:endParaRPr lang="en-US" dirty="0"/>
                    </a:p>
                  </a:txBody>
                  <a:tcPr/>
                </a:tc>
                <a:tc>
                  <a:txBody>
                    <a:bodyPr/>
                    <a:lstStyle/>
                    <a:p>
                      <a:r>
                        <a:rPr lang="en-US" dirty="0" smtClean="0"/>
                        <a:t>535</a:t>
                      </a:r>
                    </a:p>
                  </a:txBody>
                  <a:tcPr/>
                </a:tc>
              </a:tr>
              <a:tr h="370840">
                <a:tc>
                  <a:txBody>
                    <a:bodyPr/>
                    <a:lstStyle/>
                    <a:p>
                      <a:r>
                        <a:rPr lang="en-US" b="1" dirty="0" smtClean="0"/>
                        <a:t>20.4.3</a:t>
                      </a:r>
                      <a:endParaRPr lang="en-US" b="1" dirty="0"/>
                    </a:p>
                  </a:txBody>
                  <a:tcPr/>
                </a:tc>
                <a:tc>
                  <a:txBody>
                    <a:bodyPr/>
                    <a:lstStyle/>
                    <a:p>
                      <a:r>
                        <a:rPr lang="en-US" b="1" dirty="0" smtClean="0"/>
                        <a:t>20</a:t>
                      </a:r>
                      <a:r>
                        <a:rPr lang="en-US" b="1" baseline="0" dirty="0" smtClean="0"/>
                        <a:t> </a:t>
                      </a:r>
                      <a:r>
                        <a:rPr lang="en-US" b="1" dirty="0" smtClean="0"/>
                        <a:t>FTE sample </a:t>
                      </a:r>
                      <a:r>
                        <a:rPr lang="en-US" b="1" dirty="0" err="1" smtClean="0"/>
                        <a:t>env</a:t>
                      </a:r>
                      <a:endParaRPr lang="en-US" b="1" dirty="0"/>
                    </a:p>
                  </a:txBody>
                  <a:tcPr/>
                </a:tc>
                <a:tc>
                  <a:txBody>
                    <a:bodyPr/>
                    <a:lstStyle/>
                    <a:p>
                      <a:r>
                        <a:rPr lang="en-US" b="1" dirty="0" smtClean="0"/>
                        <a:t>1040</a:t>
                      </a:r>
                      <a:endParaRPr lang="en-US" b="1" dirty="0"/>
                    </a:p>
                  </a:txBody>
                  <a:tcPr/>
                </a:tc>
                <a:tc>
                  <a:txBody>
                    <a:bodyPr/>
                    <a:lstStyle/>
                    <a:p>
                      <a:r>
                        <a:rPr lang="en-US" b="1" dirty="0" smtClean="0"/>
                        <a:t>1900</a:t>
                      </a:r>
                      <a:endParaRPr lang="en-US" b="1" dirty="0"/>
                    </a:p>
                  </a:txBody>
                  <a:tcPr/>
                </a:tc>
                <a:tc>
                  <a:txBody>
                    <a:bodyPr/>
                    <a:lstStyle/>
                    <a:p>
                      <a:r>
                        <a:rPr lang="en-US" b="1" dirty="0" smtClean="0"/>
                        <a:t>660</a:t>
                      </a:r>
                      <a:endParaRPr lang="en-US" b="1" dirty="0"/>
                    </a:p>
                  </a:txBody>
                  <a:tcPr/>
                </a:tc>
                <a:tc>
                  <a:txBody>
                    <a:bodyPr/>
                    <a:lstStyle/>
                    <a:p>
                      <a:r>
                        <a:rPr lang="en-US" b="1" dirty="0" smtClean="0"/>
                        <a:t>3600</a:t>
                      </a:r>
                      <a:endParaRPr lang="en-US" b="1" dirty="0"/>
                    </a:p>
                  </a:txBody>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891305021"/>
              </p:ext>
            </p:extLst>
          </p:nvPr>
        </p:nvGraphicFramePr>
        <p:xfrm>
          <a:off x="8140" y="1453594"/>
          <a:ext cx="9144001" cy="2021840"/>
        </p:xfrm>
        <a:graphic>
          <a:graphicData uri="http://schemas.openxmlformats.org/drawingml/2006/table">
            <a:tbl>
              <a:tblPr firstRow="1" bandRow="1">
                <a:tableStyleId>{5C22544A-7EE6-4342-B048-85BDC9FD1C3A}</a:tableStyleId>
              </a:tblPr>
              <a:tblGrid>
                <a:gridCol w="933303"/>
                <a:gridCol w="1948492"/>
                <a:gridCol w="1587430"/>
                <a:gridCol w="1480666"/>
                <a:gridCol w="1597055"/>
                <a:gridCol w="1597055"/>
              </a:tblGrid>
              <a:tr h="370840">
                <a:tc>
                  <a:txBody>
                    <a:bodyPr/>
                    <a:lstStyle/>
                    <a:p>
                      <a:pPr algn="ctr"/>
                      <a:r>
                        <a:rPr lang="en-US" sz="1600" dirty="0" smtClean="0"/>
                        <a:t>WBS</a:t>
                      </a:r>
                      <a:endParaRPr lang="en-US" sz="1600" dirty="0"/>
                    </a:p>
                  </a:txBody>
                  <a:tcPr/>
                </a:tc>
                <a:tc>
                  <a:txBody>
                    <a:bodyPr/>
                    <a:lstStyle/>
                    <a:p>
                      <a:pPr algn="ctr"/>
                      <a:r>
                        <a:rPr lang="en-US" sz="1600" dirty="0" smtClean="0"/>
                        <a:t>Personnel</a:t>
                      </a:r>
                      <a:endParaRPr lang="en-US" sz="1600" dirty="0"/>
                    </a:p>
                  </a:txBody>
                  <a:tcPr/>
                </a:tc>
                <a:tc>
                  <a:txBody>
                    <a:bodyPr/>
                    <a:lstStyle/>
                    <a:p>
                      <a:pPr algn="ctr"/>
                      <a:r>
                        <a:rPr lang="en-US" sz="1600" dirty="0" smtClean="0"/>
                        <a:t>Operations k€/y</a:t>
                      </a:r>
                      <a:endParaRPr lang="en-US" sz="1600" dirty="0"/>
                    </a:p>
                  </a:txBody>
                  <a:tcPr/>
                </a:tc>
                <a:tc>
                  <a:txBody>
                    <a:bodyPr/>
                    <a:lstStyle/>
                    <a:p>
                      <a:pPr algn="ctr"/>
                      <a:r>
                        <a:rPr lang="en-US" sz="1600" dirty="0" smtClean="0"/>
                        <a:t>Labor k€/y</a:t>
                      </a:r>
                      <a:endParaRPr lang="en-US" sz="1600" dirty="0"/>
                    </a:p>
                  </a:txBody>
                  <a:tcPr/>
                </a:tc>
                <a:tc>
                  <a:txBody>
                    <a:bodyPr/>
                    <a:lstStyle/>
                    <a:p>
                      <a:pPr algn="ctr"/>
                      <a:r>
                        <a:rPr lang="en-US" sz="1600" dirty="0" smtClean="0"/>
                        <a:t>Minor </a:t>
                      </a:r>
                      <a:r>
                        <a:rPr lang="en-US" sz="1600" dirty="0" err="1" smtClean="0"/>
                        <a:t>Cptl</a:t>
                      </a:r>
                      <a:r>
                        <a:rPr lang="en-US" sz="1600" dirty="0" smtClean="0"/>
                        <a:t> k€/y</a:t>
                      </a:r>
                      <a:endParaRPr lang="en-US" sz="1600" dirty="0"/>
                    </a:p>
                  </a:txBody>
                  <a:tcPr/>
                </a:tc>
                <a:tc>
                  <a:txBody>
                    <a:bodyPr/>
                    <a:lstStyle/>
                    <a:p>
                      <a:pPr algn="ctr"/>
                      <a:r>
                        <a:rPr lang="en-US" sz="1600" dirty="0" smtClean="0"/>
                        <a:t>Total Cost k€/y</a:t>
                      </a:r>
                      <a:endParaRPr lang="en-US" sz="1600" dirty="0"/>
                    </a:p>
                  </a:txBody>
                  <a:tcPr/>
                </a:tc>
              </a:tr>
              <a:tr h="370840">
                <a:tc>
                  <a:txBody>
                    <a:bodyPr/>
                    <a:lstStyle/>
                    <a:p>
                      <a:r>
                        <a:rPr lang="en-US" dirty="0" smtClean="0">
                          <a:solidFill>
                            <a:srgbClr val="7F7F7F"/>
                          </a:solidFill>
                        </a:rPr>
                        <a:t>20.4.2.1</a:t>
                      </a:r>
                    </a:p>
                    <a:p>
                      <a:r>
                        <a:rPr lang="en-US" b="1" dirty="0" smtClean="0">
                          <a:solidFill>
                            <a:srgbClr val="7F7F7F"/>
                          </a:solidFill>
                        </a:rPr>
                        <a:t>SULF</a:t>
                      </a:r>
                      <a:endParaRPr lang="en-US" b="1" dirty="0">
                        <a:solidFill>
                          <a:srgbClr val="7F7F7F"/>
                        </a:solidFill>
                      </a:endParaRPr>
                    </a:p>
                  </a:txBody>
                  <a:tcPr/>
                </a:tc>
                <a:tc>
                  <a:txBody>
                    <a:bodyPr/>
                    <a:lstStyle/>
                    <a:p>
                      <a:r>
                        <a:rPr lang="en-US" dirty="0" smtClean="0">
                          <a:solidFill>
                            <a:srgbClr val="7F7F7F"/>
                          </a:solidFill>
                        </a:rPr>
                        <a:t>2 FTE scientists</a:t>
                      </a:r>
                    </a:p>
                    <a:p>
                      <a:r>
                        <a:rPr lang="en-US" dirty="0" smtClean="0">
                          <a:solidFill>
                            <a:srgbClr val="7F7F7F"/>
                          </a:solidFill>
                        </a:rPr>
                        <a:t>4 FTE technicians</a:t>
                      </a:r>
                      <a:endParaRPr lang="en-US" dirty="0">
                        <a:solidFill>
                          <a:srgbClr val="7F7F7F"/>
                        </a:solidFill>
                      </a:endParaRPr>
                    </a:p>
                  </a:txBody>
                  <a:tcPr/>
                </a:tc>
                <a:tc>
                  <a:txBody>
                    <a:bodyPr/>
                    <a:lstStyle/>
                    <a:p>
                      <a:r>
                        <a:rPr lang="en-US" dirty="0" smtClean="0">
                          <a:solidFill>
                            <a:srgbClr val="7F7F7F"/>
                          </a:solidFill>
                        </a:rPr>
                        <a:t>120</a:t>
                      </a:r>
                      <a:endParaRPr lang="en-US" dirty="0">
                        <a:solidFill>
                          <a:srgbClr val="7F7F7F"/>
                        </a:solidFill>
                      </a:endParaRPr>
                    </a:p>
                  </a:txBody>
                  <a:tcPr/>
                </a:tc>
                <a:tc>
                  <a:txBody>
                    <a:bodyPr/>
                    <a:lstStyle/>
                    <a:p>
                      <a:r>
                        <a:rPr lang="en-US" dirty="0" smtClean="0">
                          <a:solidFill>
                            <a:srgbClr val="7F7F7F"/>
                          </a:solidFill>
                        </a:rPr>
                        <a:t>562</a:t>
                      </a:r>
                      <a:endParaRPr lang="en-US" dirty="0">
                        <a:solidFill>
                          <a:srgbClr val="7F7F7F"/>
                        </a:solidFill>
                      </a:endParaRPr>
                    </a:p>
                  </a:txBody>
                  <a:tcPr/>
                </a:tc>
                <a:tc>
                  <a:txBody>
                    <a:bodyPr/>
                    <a:lstStyle/>
                    <a:p>
                      <a:r>
                        <a:rPr lang="en-US" dirty="0" smtClean="0">
                          <a:solidFill>
                            <a:srgbClr val="7F7F7F"/>
                          </a:solidFill>
                        </a:rPr>
                        <a:t>80</a:t>
                      </a:r>
                      <a:endParaRPr lang="en-US" dirty="0">
                        <a:solidFill>
                          <a:srgbClr val="7F7F7F"/>
                        </a:solidFill>
                      </a:endParaRPr>
                    </a:p>
                  </a:txBody>
                  <a:tcPr/>
                </a:tc>
                <a:tc>
                  <a:txBody>
                    <a:bodyPr/>
                    <a:lstStyle/>
                    <a:p>
                      <a:r>
                        <a:rPr lang="en-US" dirty="0" smtClean="0">
                          <a:solidFill>
                            <a:srgbClr val="7F7F7F"/>
                          </a:solidFill>
                        </a:rPr>
                        <a:t>762</a:t>
                      </a:r>
                      <a:endParaRPr lang="en-US" dirty="0">
                        <a:solidFill>
                          <a:srgbClr val="7F7F7F"/>
                        </a:solidFill>
                      </a:endParaRPr>
                    </a:p>
                  </a:txBody>
                  <a:tcPr/>
                </a:tc>
              </a:tr>
              <a:tr h="370840">
                <a:tc>
                  <a:txBody>
                    <a:bodyPr/>
                    <a:lstStyle/>
                    <a:p>
                      <a:r>
                        <a:rPr lang="en-US" dirty="0" smtClean="0">
                          <a:solidFill>
                            <a:srgbClr val="7F7F7F"/>
                          </a:solidFill>
                        </a:rPr>
                        <a:t>20.4.2.2</a:t>
                      </a:r>
                    </a:p>
                    <a:p>
                      <a:r>
                        <a:rPr lang="en-US" b="1" dirty="0" smtClean="0">
                          <a:solidFill>
                            <a:srgbClr val="7F7F7F"/>
                          </a:solidFill>
                        </a:rPr>
                        <a:t>DEMAX</a:t>
                      </a:r>
                      <a:endParaRPr lang="en-US" b="1" dirty="0">
                        <a:solidFill>
                          <a:srgbClr val="7F7F7F"/>
                        </a:solidFill>
                      </a:endParaRPr>
                    </a:p>
                  </a:txBody>
                  <a:tcPr/>
                </a:tc>
                <a:tc>
                  <a:txBody>
                    <a:bodyPr/>
                    <a:lstStyle/>
                    <a:p>
                      <a:r>
                        <a:rPr lang="en-US" dirty="0" smtClean="0">
                          <a:solidFill>
                            <a:srgbClr val="7F7F7F"/>
                          </a:solidFill>
                        </a:rPr>
                        <a:t>4 FTE scientists</a:t>
                      </a:r>
                    </a:p>
                    <a:p>
                      <a:r>
                        <a:rPr lang="en-US" dirty="0" smtClean="0">
                          <a:solidFill>
                            <a:srgbClr val="7F7F7F"/>
                          </a:solidFill>
                        </a:rPr>
                        <a:t>3 FTE technicians</a:t>
                      </a:r>
                      <a:endParaRPr lang="en-US" dirty="0">
                        <a:solidFill>
                          <a:srgbClr val="7F7F7F"/>
                        </a:solidFill>
                      </a:endParaRPr>
                    </a:p>
                  </a:txBody>
                  <a:tcPr/>
                </a:tc>
                <a:tc>
                  <a:txBody>
                    <a:bodyPr/>
                    <a:lstStyle/>
                    <a:p>
                      <a:r>
                        <a:rPr lang="en-US" dirty="0" smtClean="0">
                          <a:solidFill>
                            <a:srgbClr val="7F7F7F"/>
                          </a:solidFill>
                        </a:rPr>
                        <a:t>364</a:t>
                      </a:r>
                      <a:endParaRPr lang="en-US" dirty="0">
                        <a:solidFill>
                          <a:srgbClr val="7F7F7F"/>
                        </a:solidFill>
                      </a:endParaRPr>
                    </a:p>
                  </a:txBody>
                  <a:tcPr/>
                </a:tc>
                <a:tc>
                  <a:txBody>
                    <a:bodyPr/>
                    <a:lstStyle/>
                    <a:p>
                      <a:r>
                        <a:rPr lang="en-US" dirty="0" smtClean="0">
                          <a:solidFill>
                            <a:srgbClr val="7F7F7F"/>
                          </a:solidFill>
                        </a:rPr>
                        <a:t>691</a:t>
                      </a:r>
                      <a:endParaRPr lang="en-US" dirty="0">
                        <a:solidFill>
                          <a:srgbClr val="7F7F7F"/>
                        </a:solidFill>
                      </a:endParaRPr>
                    </a:p>
                  </a:txBody>
                  <a:tcPr/>
                </a:tc>
                <a:tc>
                  <a:txBody>
                    <a:bodyPr/>
                    <a:lstStyle/>
                    <a:p>
                      <a:r>
                        <a:rPr lang="en-US" dirty="0" smtClean="0">
                          <a:solidFill>
                            <a:srgbClr val="7F7F7F"/>
                          </a:solidFill>
                        </a:rPr>
                        <a:t>170</a:t>
                      </a:r>
                      <a:endParaRPr lang="en-US" dirty="0">
                        <a:solidFill>
                          <a:srgbClr val="7F7F7F"/>
                        </a:solidFill>
                      </a:endParaRPr>
                    </a:p>
                  </a:txBody>
                  <a:tcPr/>
                </a:tc>
                <a:tc>
                  <a:txBody>
                    <a:bodyPr/>
                    <a:lstStyle/>
                    <a:p>
                      <a:r>
                        <a:rPr lang="en-US" dirty="0" smtClean="0">
                          <a:solidFill>
                            <a:srgbClr val="7F7F7F"/>
                          </a:solidFill>
                        </a:rPr>
                        <a:t>1225</a:t>
                      </a:r>
                      <a:endParaRPr lang="en-US" dirty="0">
                        <a:solidFill>
                          <a:srgbClr val="7F7F7F"/>
                        </a:solidFill>
                      </a:endParaRPr>
                    </a:p>
                  </a:txBody>
                  <a:tcPr/>
                </a:tc>
              </a:tr>
              <a:tr h="370840">
                <a:tc>
                  <a:txBody>
                    <a:bodyPr/>
                    <a:lstStyle/>
                    <a:p>
                      <a:r>
                        <a:rPr lang="en-US" b="1" dirty="0" smtClean="0">
                          <a:solidFill>
                            <a:srgbClr val="7F7F7F"/>
                          </a:solidFill>
                        </a:rPr>
                        <a:t>20.4.2</a:t>
                      </a:r>
                    </a:p>
                  </a:txBody>
                  <a:tcPr/>
                </a:tc>
                <a:tc>
                  <a:txBody>
                    <a:bodyPr/>
                    <a:lstStyle/>
                    <a:p>
                      <a:r>
                        <a:rPr lang="en-US" b="1" dirty="0" smtClean="0">
                          <a:solidFill>
                            <a:srgbClr val="7F7F7F"/>
                          </a:solidFill>
                        </a:rPr>
                        <a:t>13 FTE labs</a:t>
                      </a:r>
                    </a:p>
                  </a:txBody>
                  <a:tcPr/>
                </a:tc>
                <a:tc>
                  <a:txBody>
                    <a:bodyPr/>
                    <a:lstStyle/>
                    <a:p>
                      <a:r>
                        <a:rPr lang="en-US" b="1" dirty="0" smtClean="0">
                          <a:solidFill>
                            <a:srgbClr val="7F7F7F"/>
                          </a:solidFill>
                        </a:rPr>
                        <a:t>484</a:t>
                      </a:r>
                      <a:endParaRPr lang="en-US" b="1" dirty="0">
                        <a:solidFill>
                          <a:srgbClr val="7F7F7F"/>
                        </a:solidFill>
                      </a:endParaRPr>
                    </a:p>
                  </a:txBody>
                  <a:tcPr/>
                </a:tc>
                <a:tc>
                  <a:txBody>
                    <a:bodyPr/>
                    <a:lstStyle/>
                    <a:p>
                      <a:r>
                        <a:rPr lang="en-US" b="1" dirty="0" smtClean="0">
                          <a:solidFill>
                            <a:srgbClr val="7F7F7F"/>
                          </a:solidFill>
                        </a:rPr>
                        <a:t>1253</a:t>
                      </a:r>
                      <a:endParaRPr lang="en-US" b="1" dirty="0">
                        <a:solidFill>
                          <a:srgbClr val="7F7F7F"/>
                        </a:solidFill>
                      </a:endParaRPr>
                    </a:p>
                  </a:txBody>
                  <a:tcPr/>
                </a:tc>
                <a:tc>
                  <a:txBody>
                    <a:bodyPr/>
                    <a:lstStyle/>
                    <a:p>
                      <a:r>
                        <a:rPr lang="en-US" b="1" dirty="0" smtClean="0">
                          <a:solidFill>
                            <a:srgbClr val="7F7F7F"/>
                          </a:solidFill>
                        </a:rPr>
                        <a:t>250</a:t>
                      </a:r>
                      <a:endParaRPr lang="en-US" b="1" dirty="0">
                        <a:solidFill>
                          <a:srgbClr val="7F7F7F"/>
                        </a:solidFill>
                      </a:endParaRPr>
                    </a:p>
                  </a:txBody>
                  <a:tcPr/>
                </a:tc>
                <a:tc>
                  <a:txBody>
                    <a:bodyPr/>
                    <a:lstStyle/>
                    <a:p>
                      <a:r>
                        <a:rPr lang="en-US" b="1" dirty="0" smtClean="0">
                          <a:solidFill>
                            <a:srgbClr val="7F7F7F"/>
                          </a:solidFill>
                        </a:rPr>
                        <a:t>1987</a:t>
                      </a:r>
                      <a:endParaRPr lang="en-US" b="1" dirty="0">
                        <a:solidFill>
                          <a:srgbClr val="7F7F7F"/>
                        </a:solidFill>
                      </a:endParaRPr>
                    </a:p>
                  </a:txBody>
                  <a:tcPr/>
                </a:tc>
              </a:tr>
            </a:tbl>
          </a:graphicData>
        </a:graphic>
      </p:graphicFrame>
    </p:spTree>
    <p:extLst>
      <p:ext uri="{BB962C8B-B14F-4D97-AF65-F5344CB8AC3E}">
        <p14:creationId xmlns:p14="http://schemas.microsoft.com/office/powerpoint/2010/main" val="1208989945"/>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50417" y="0"/>
            <a:ext cx="7783394" cy="1441450"/>
          </a:xfrm>
          <a:ln/>
        </p:spPr>
        <p:txBody>
          <a:bodyPr/>
          <a:lstStyle/>
          <a:p>
            <a:r>
              <a:rPr lang="en-US" sz="3000" dirty="0" smtClean="0"/>
              <a:t>SSS 20.4.0 – Management</a:t>
            </a:r>
            <a:r>
              <a:rPr lang="en-US" sz="3000" dirty="0"/>
              <a:t> </a:t>
            </a:r>
            <a:r>
              <a:rPr lang="en-US" sz="3000" dirty="0" smtClean="0"/>
              <a:t>and project admin. Scope, Requirements and Function</a:t>
            </a:r>
            <a:endParaRPr lang="en-US" sz="3000" dirty="0"/>
          </a:p>
        </p:txBody>
      </p:sp>
      <p:pic>
        <p:nvPicPr>
          <p:cNvPr id="6" name="Picture 5"/>
          <p:cNvPicPr>
            <a:picLocks noChangeAspect="1"/>
          </p:cNvPicPr>
          <p:nvPr/>
        </p:nvPicPr>
        <p:blipFill>
          <a:blip r:embed="rId4"/>
          <a:stretch>
            <a:fillRect/>
          </a:stretch>
        </p:blipFill>
        <p:spPr>
          <a:xfrm>
            <a:off x="3937000" y="2590800"/>
            <a:ext cx="1257300" cy="1676400"/>
          </a:xfrm>
          <a:prstGeom prst="rect">
            <a:avLst/>
          </a:prstGeom>
        </p:spPr>
      </p:pic>
      <p:pic>
        <p:nvPicPr>
          <p:cNvPr id="7" name="Picture 6"/>
          <p:cNvPicPr>
            <a:picLocks noChangeAspect="1"/>
          </p:cNvPicPr>
          <p:nvPr/>
        </p:nvPicPr>
        <p:blipFill>
          <a:blip r:embed="rId4"/>
          <a:stretch>
            <a:fillRect/>
          </a:stretch>
        </p:blipFill>
        <p:spPr>
          <a:xfrm>
            <a:off x="3937000" y="2590800"/>
            <a:ext cx="1257300" cy="1676400"/>
          </a:xfrm>
          <a:prstGeom prst="rect">
            <a:avLst/>
          </a:prstGeom>
        </p:spPr>
      </p:pic>
      <p:pic>
        <p:nvPicPr>
          <p:cNvPr id="8" name="Picture 7"/>
          <p:cNvPicPr>
            <a:picLocks noChangeAspect="1"/>
          </p:cNvPicPr>
          <p:nvPr/>
        </p:nvPicPr>
        <p:blipFill>
          <a:blip r:embed="rId4"/>
          <a:stretch>
            <a:fillRect/>
          </a:stretch>
        </p:blipFill>
        <p:spPr>
          <a:xfrm>
            <a:off x="3937000" y="2590800"/>
            <a:ext cx="1257300" cy="1676400"/>
          </a:xfrm>
          <a:prstGeom prst="rect">
            <a:avLst/>
          </a:prstGeom>
        </p:spPr>
      </p:pic>
      <p:sp>
        <p:nvSpPr>
          <p:cNvPr id="11" name="TextBox 10"/>
          <p:cNvSpPr txBox="1"/>
          <p:nvPr/>
        </p:nvSpPr>
        <p:spPr>
          <a:xfrm>
            <a:off x="1" y="1433513"/>
            <a:ext cx="9156700" cy="4955203"/>
          </a:xfrm>
          <a:prstGeom prst="rect">
            <a:avLst/>
          </a:prstGeom>
          <a:noFill/>
        </p:spPr>
        <p:txBody>
          <a:bodyPr wrap="square" rtlCol="0">
            <a:spAutoFit/>
          </a:bodyPr>
          <a:lstStyle/>
          <a:p>
            <a:pPr>
              <a:lnSpc>
                <a:spcPct val="90000"/>
              </a:lnSpc>
            </a:pPr>
            <a:r>
              <a:rPr lang="en-US" b="1" dirty="0" smtClean="0">
                <a:solidFill>
                  <a:srgbClr val="000000"/>
                </a:solidFill>
                <a:latin typeface="Calibri"/>
                <a:ea typeface="ヒラギノ角ゴ ProN W3"/>
                <a:cs typeface="ヒラギノ角ゴ ProN W3"/>
              </a:rPr>
              <a:t>Requirements and Functions:</a:t>
            </a:r>
          </a:p>
          <a:p>
            <a:pPr marL="342900" indent="-342900">
              <a:lnSpc>
                <a:spcPct val="90000"/>
              </a:lnSpc>
              <a:buFont typeface="Arial"/>
              <a:buChar char="•"/>
            </a:pPr>
            <a:endParaRPr lang="en-GB" sz="1000" dirty="0" smtClean="0">
              <a:solidFill>
                <a:srgbClr val="000000"/>
              </a:solidFill>
              <a:latin typeface="Calibri"/>
              <a:ea typeface="ヒラギノ角ゴ ProN W3"/>
              <a:cs typeface="ヒラギノ角ゴ ProN W3"/>
            </a:endParaRPr>
          </a:p>
          <a:p>
            <a:pPr marL="342900" indent="-342900">
              <a:lnSpc>
                <a:spcPct val="90000"/>
              </a:lnSpc>
              <a:buFont typeface="Arial"/>
              <a:buChar char="•"/>
            </a:pPr>
            <a:r>
              <a:rPr lang="en-GB" dirty="0" smtClean="0">
                <a:solidFill>
                  <a:srgbClr val="000000"/>
                </a:solidFill>
                <a:latin typeface="Calibri"/>
                <a:ea typeface="ヒラギノ角ゴ ProN W3"/>
                <a:cs typeface="ヒラギノ角ゴ ProN W3"/>
              </a:rPr>
              <a:t>Provide </a:t>
            </a:r>
            <a:r>
              <a:rPr lang="en-GB" dirty="0">
                <a:solidFill>
                  <a:srgbClr val="000000"/>
                </a:solidFill>
                <a:latin typeface="Calibri"/>
                <a:ea typeface="ヒラギノ角ゴ ProN W3"/>
                <a:cs typeface="ヒラギノ角ゴ ProN W3"/>
              </a:rPr>
              <a:t>a coherent scientific service and collaborative scientific environment that makes </a:t>
            </a:r>
            <a:r>
              <a:rPr lang="en-GB" b="1" dirty="0">
                <a:solidFill>
                  <a:srgbClr val="FF0000"/>
                </a:solidFill>
                <a:latin typeface="Calibri"/>
                <a:ea typeface="ヒラギノ角ゴ ProN W3"/>
                <a:cs typeface="ヒラギノ角ゴ ProN W3"/>
              </a:rPr>
              <a:t>NEUTRONS </a:t>
            </a:r>
            <a:r>
              <a:rPr lang="en-GB" dirty="0">
                <a:solidFill>
                  <a:srgbClr val="000000"/>
                </a:solidFill>
                <a:latin typeface="Calibri"/>
                <a:ea typeface="ヒラギノ角ゴ ProN W3"/>
                <a:cs typeface="ヒラギノ角ゴ ProN W3"/>
              </a:rPr>
              <a:t>more accessible, powerful and efficient to </a:t>
            </a:r>
            <a:r>
              <a:rPr lang="en-GB" b="1" dirty="0">
                <a:solidFill>
                  <a:srgbClr val="00FF00"/>
                </a:solidFill>
                <a:latin typeface="Calibri"/>
                <a:ea typeface="ヒラギノ角ゴ ProN W3"/>
                <a:cs typeface="ヒラギノ角ゴ ProN W3"/>
              </a:rPr>
              <a:t>USERS</a:t>
            </a:r>
            <a:r>
              <a:rPr lang="en-GB" dirty="0">
                <a:solidFill>
                  <a:srgbClr val="00FF00"/>
                </a:solidFill>
                <a:latin typeface="Calibri"/>
                <a:ea typeface="ヒラギノ角ゴ ProN W3"/>
                <a:cs typeface="ヒラギノ角ゴ ProN W3"/>
              </a:rPr>
              <a:t> </a:t>
            </a:r>
            <a:r>
              <a:rPr lang="en-GB" dirty="0">
                <a:solidFill>
                  <a:srgbClr val="000000"/>
                </a:solidFill>
                <a:latin typeface="Calibri"/>
                <a:ea typeface="ヒラギノ角ゴ ProN W3"/>
                <a:cs typeface="ヒラギノ角ゴ ProN W3"/>
              </a:rPr>
              <a:t>from diverse </a:t>
            </a:r>
            <a:r>
              <a:rPr lang="en-GB" b="1" dirty="0">
                <a:solidFill>
                  <a:srgbClr val="0000FF"/>
                </a:solidFill>
                <a:latin typeface="Calibri"/>
                <a:ea typeface="ヒラギノ角ゴ ProN W3"/>
                <a:cs typeface="ヒラギノ角ゴ ProN W3"/>
              </a:rPr>
              <a:t>SCIENTIFIC FIELDS </a:t>
            </a:r>
            <a:r>
              <a:rPr lang="en-GB" dirty="0">
                <a:solidFill>
                  <a:srgbClr val="000000"/>
                </a:solidFill>
                <a:latin typeface="Calibri"/>
                <a:ea typeface="ヒラギノ角ゴ ProN W3"/>
                <a:cs typeface="ヒラギノ角ゴ ProN W3"/>
              </a:rPr>
              <a:t>and to harness the full scientific potential of the </a:t>
            </a:r>
            <a:r>
              <a:rPr lang="en-GB" b="1" dirty="0">
                <a:solidFill>
                  <a:srgbClr val="0094CA"/>
                </a:solidFill>
                <a:latin typeface="Calibri"/>
                <a:ea typeface="ヒラギノ角ゴ ProN W3"/>
                <a:cs typeface="ヒラギノ角ゴ ProN W3"/>
              </a:rPr>
              <a:t>ESS facility</a:t>
            </a:r>
            <a:r>
              <a:rPr lang="en-GB" dirty="0">
                <a:solidFill>
                  <a:srgbClr val="000000"/>
                </a:solidFill>
                <a:latin typeface="Calibri"/>
                <a:ea typeface="ヒラギノ角ゴ ProN W3"/>
                <a:cs typeface="ヒラギノ角ゴ ProN W3"/>
              </a:rPr>
              <a:t>.</a:t>
            </a:r>
            <a:endParaRPr lang="en-US" dirty="0">
              <a:solidFill>
                <a:srgbClr val="000000"/>
              </a:solidFill>
              <a:latin typeface="Calibri"/>
              <a:ea typeface="ヒラギノ角ゴ ProN W3"/>
              <a:cs typeface="ヒラギノ角ゴ ProN W3"/>
            </a:endParaRPr>
          </a:p>
          <a:p>
            <a:pPr>
              <a:lnSpc>
                <a:spcPct val="90000"/>
              </a:lnSpc>
            </a:pPr>
            <a:endParaRPr lang="en-US" sz="1000" dirty="0" smtClean="0">
              <a:solidFill>
                <a:srgbClr val="000000"/>
              </a:solidFill>
              <a:latin typeface="Calibri"/>
              <a:ea typeface="ヒラギノ角ゴ ProN W3"/>
              <a:cs typeface="ヒラギノ角ゴ ProN W3"/>
            </a:endParaRPr>
          </a:p>
          <a:p>
            <a:pPr>
              <a:lnSpc>
                <a:spcPct val="90000"/>
              </a:lnSpc>
            </a:pPr>
            <a:endParaRPr lang="en-US" sz="1000" dirty="0" smtClean="0">
              <a:solidFill>
                <a:srgbClr val="000000"/>
              </a:solidFill>
              <a:latin typeface="Calibri"/>
              <a:ea typeface="ヒラギノ角ゴ ProN W3"/>
              <a:cs typeface="ヒラギノ角ゴ ProN W3"/>
            </a:endParaRPr>
          </a:p>
          <a:p>
            <a:pPr>
              <a:lnSpc>
                <a:spcPct val="90000"/>
              </a:lnSpc>
            </a:pPr>
            <a:endParaRPr lang="en-US" sz="1000" dirty="0">
              <a:solidFill>
                <a:srgbClr val="000000"/>
              </a:solidFill>
              <a:latin typeface="Calibri"/>
              <a:ea typeface="ヒラギノ角ゴ ProN W3"/>
              <a:cs typeface="ヒラギノ角ゴ ProN W3"/>
            </a:endParaRPr>
          </a:p>
          <a:p>
            <a:pPr>
              <a:lnSpc>
                <a:spcPct val="90000"/>
              </a:lnSpc>
            </a:pPr>
            <a:r>
              <a:rPr lang="en-US" b="1" dirty="0" smtClean="0">
                <a:solidFill>
                  <a:srgbClr val="000000"/>
                </a:solidFill>
                <a:latin typeface="Calibri"/>
                <a:ea typeface="ヒラギノ角ゴ ProN W3"/>
                <a:cs typeface="ヒラギノ角ゴ ProN W3"/>
              </a:rPr>
              <a:t>Scope, Features and Quality Objectives:	</a:t>
            </a:r>
          </a:p>
          <a:p>
            <a:pPr marL="342900" indent="-342900">
              <a:lnSpc>
                <a:spcPct val="90000"/>
              </a:lnSpc>
              <a:buFont typeface="Arial"/>
              <a:buChar char="•"/>
            </a:pPr>
            <a:endParaRPr lang="en-US" sz="1000" dirty="0" smtClean="0">
              <a:solidFill>
                <a:srgbClr val="000000"/>
              </a:solidFill>
              <a:latin typeface="Calibri"/>
              <a:ea typeface="ヒラギノ角ゴ ProN W3"/>
              <a:cs typeface="ヒラギノ角ゴ ProN W3"/>
            </a:endParaRP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Line management of Scientific Activities Division</a:t>
            </a: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Project management for Science Support Systems</a:t>
            </a: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Administrative support, general infrastructure-related functions </a:t>
            </a: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On-call support for sample environment</a:t>
            </a:r>
          </a:p>
          <a:p>
            <a:pPr marL="342900" indent="-342900">
              <a:lnSpc>
                <a:spcPct val="90000"/>
              </a:lnSpc>
              <a:buFont typeface="Arial"/>
              <a:buChar char="•"/>
            </a:pPr>
            <a:r>
              <a:rPr lang="en-US" dirty="0">
                <a:solidFill>
                  <a:srgbClr val="000000"/>
                </a:solidFill>
                <a:latin typeface="Calibri"/>
                <a:ea typeface="Calibri"/>
                <a:cs typeface="Calibri"/>
              </a:rPr>
              <a:t>Gather instrument </a:t>
            </a:r>
            <a:r>
              <a:rPr lang="en-US" dirty="0" smtClean="0">
                <a:solidFill>
                  <a:srgbClr val="000000"/>
                </a:solidFill>
                <a:latin typeface="Calibri"/>
                <a:ea typeface="Calibri"/>
                <a:cs typeface="Calibri"/>
              </a:rPr>
              <a:t>needs and feasibility</a:t>
            </a:r>
          </a:p>
          <a:p>
            <a:pPr marL="342900" indent="-342900">
              <a:lnSpc>
                <a:spcPct val="90000"/>
              </a:lnSpc>
              <a:buFont typeface="Arial"/>
              <a:buChar char="•"/>
            </a:pPr>
            <a:r>
              <a:rPr lang="en-US" dirty="0">
                <a:solidFill>
                  <a:srgbClr val="000000"/>
                </a:solidFill>
                <a:latin typeface="Calibri"/>
                <a:ea typeface="Calibri"/>
                <a:cs typeface="Calibri"/>
              </a:rPr>
              <a:t>I</a:t>
            </a:r>
            <a:r>
              <a:rPr lang="en-US" dirty="0" smtClean="0">
                <a:solidFill>
                  <a:srgbClr val="000000"/>
                </a:solidFill>
                <a:latin typeface="Calibri"/>
                <a:ea typeface="Calibri"/>
                <a:cs typeface="Calibri"/>
              </a:rPr>
              <a:t>nteractions </a:t>
            </a:r>
            <a:r>
              <a:rPr lang="en-US" dirty="0">
                <a:solidFill>
                  <a:srgbClr val="000000"/>
                </a:solidFill>
                <a:latin typeface="Calibri"/>
                <a:ea typeface="Calibri"/>
                <a:cs typeface="Calibri"/>
              </a:rPr>
              <a:t>with internal and external </a:t>
            </a:r>
            <a:r>
              <a:rPr lang="en-US" dirty="0" smtClean="0">
                <a:solidFill>
                  <a:srgbClr val="000000"/>
                </a:solidFill>
                <a:latin typeface="Calibri"/>
                <a:ea typeface="Calibri"/>
                <a:cs typeface="Calibri"/>
              </a:rPr>
              <a:t>stakeholders</a:t>
            </a:r>
          </a:p>
          <a:p>
            <a:pPr marL="342900" indent="-342900">
              <a:lnSpc>
                <a:spcPct val="90000"/>
              </a:lnSpc>
              <a:buFont typeface="Arial"/>
              <a:buChar char="•"/>
            </a:pPr>
            <a:r>
              <a:rPr lang="en-US" dirty="0">
                <a:solidFill>
                  <a:srgbClr val="000000"/>
                </a:solidFill>
                <a:latin typeface="Calibri"/>
                <a:ea typeface="Calibri"/>
                <a:cs typeface="Calibri"/>
              </a:rPr>
              <a:t>Investment in sample environment systems and laboratory </a:t>
            </a:r>
            <a:r>
              <a:rPr lang="en-US" dirty="0" smtClean="0">
                <a:solidFill>
                  <a:srgbClr val="000000"/>
                </a:solidFill>
                <a:latin typeface="Calibri"/>
                <a:ea typeface="Calibri"/>
                <a:cs typeface="Calibri"/>
              </a:rPr>
              <a:t>equipment; 5% renewal on 20M€</a:t>
            </a:r>
          </a:p>
          <a:p>
            <a:pPr marL="342900" indent="-342900">
              <a:lnSpc>
                <a:spcPct val="90000"/>
              </a:lnSpc>
              <a:buFont typeface="Arial"/>
              <a:buChar char="•"/>
            </a:pPr>
            <a:endParaRPr lang="en-US" dirty="0">
              <a:solidFill>
                <a:srgbClr val="000000"/>
              </a:solidFill>
              <a:latin typeface="Calibri"/>
              <a:ea typeface="Calibri"/>
              <a:cs typeface="Calibri"/>
            </a:endParaRPr>
          </a:p>
          <a:p>
            <a:pPr marL="342900" indent="-342900">
              <a:lnSpc>
                <a:spcPct val="90000"/>
              </a:lnSpc>
              <a:buFont typeface="Arial"/>
              <a:buChar char="•"/>
            </a:pPr>
            <a:endParaRPr lang="en-US" dirty="0" smtClean="0">
              <a:solidFill>
                <a:srgbClr val="000000"/>
              </a:solidFill>
              <a:latin typeface="Calibri"/>
              <a:ea typeface="ヒラギノ角ゴ ProN W3"/>
              <a:cs typeface="ヒラギノ角ゴ ProN W3"/>
            </a:endParaRPr>
          </a:p>
          <a:p>
            <a:pPr>
              <a:lnSpc>
                <a:spcPct val="90000"/>
              </a:lnSpc>
            </a:pPr>
            <a:r>
              <a:rPr lang="en-US" b="1" dirty="0" smtClean="0">
                <a:solidFill>
                  <a:srgbClr val="000000"/>
                </a:solidFill>
                <a:latin typeface="Calibri"/>
                <a:ea typeface="ヒラギノ角ゴ ProN W3"/>
                <a:cs typeface="ヒラギノ角ゴ ProN W3"/>
              </a:rPr>
              <a:t>Scope Exclusions, Interfaces and Responsibilities:</a:t>
            </a:r>
          </a:p>
          <a:p>
            <a:pPr marL="285750" indent="-285750">
              <a:buFont typeface="Arial"/>
              <a:buChar char="•"/>
            </a:pPr>
            <a:endParaRPr lang="en-US" sz="1000" dirty="0" smtClean="0">
              <a:solidFill>
                <a:srgbClr val="FF6600"/>
              </a:solidFill>
              <a:latin typeface="Calibri"/>
              <a:ea typeface="Calibri"/>
              <a:cs typeface="Calibri"/>
            </a:endParaRPr>
          </a:p>
          <a:p>
            <a:pPr marL="285750" indent="-285750">
              <a:buFont typeface="Arial"/>
              <a:buChar char="•"/>
            </a:pPr>
            <a:r>
              <a:rPr lang="en-US" dirty="0" smtClean="0">
                <a:solidFill>
                  <a:srgbClr val="000000"/>
                </a:solidFill>
                <a:latin typeface="Calibri"/>
                <a:ea typeface="Calibri"/>
                <a:cs typeface="Calibri"/>
              </a:rPr>
              <a:t>Administrative </a:t>
            </a:r>
            <a:r>
              <a:rPr lang="en-US" dirty="0">
                <a:solidFill>
                  <a:srgbClr val="000000"/>
                </a:solidFill>
                <a:latin typeface="Calibri"/>
                <a:ea typeface="Calibri"/>
                <a:cs typeface="Calibri"/>
              </a:rPr>
              <a:t>grant management </a:t>
            </a:r>
            <a:r>
              <a:rPr lang="en-US" dirty="0" smtClean="0">
                <a:solidFill>
                  <a:srgbClr val="000000"/>
                </a:solidFill>
                <a:latin typeface="Calibri"/>
                <a:ea typeface="Calibri"/>
                <a:cs typeface="Calibri"/>
              </a:rPr>
              <a:t>and SAD-internal grant coordination 		[ADMIN]</a:t>
            </a:r>
            <a:endParaRPr lang="en-US" dirty="0">
              <a:solidFill>
                <a:srgbClr val="000000"/>
              </a:solidFill>
              <a:latin typeface="Calibri"/>
              <a:ea typeface="ヒラギノ角ゴ ProN W3"/>
              <a:cs typeface="ヒラギノ角ゴ ProN W3"/>
            </a:endParaRPr>
          </a:p>
        </p:txBody>
      </p:sp>
      <p:sp>
        <p:nvSpPr>
          <p:cNvPr id="17" name="Slide Number Placeholder 3"/>
          <p:cNvSpPr txBox="1">
            <a:spLocks/>
          </p:cNvSpPr>
          <p:nvPr/>
        </p:nvSpPr>
        <p:spPr>
          <a:xfrm>
            <a:off x="7812360" y="6542613"/>
            <a:ext cx="87444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51115BC-487E-4422-894C-CB7CD3E79223}" type="slidenum">
              <a:rPr lang="en-GB" smtClean="0">
                <a:solidFill>
                  <a:sysClr val="windowText" lastClr="000000">
                    <a:tint val="75000"/>
                  </a:sysClr>
                </a:solidFill>
                <a:latin typeface="Calibri"/>
                <a:ea typeface="ヒラギノ角ゴ ProN W3"/>
                <a:cs typeface="ヒラギノ角ゴ ProN W3"/>
              </a:rPr>
              <a:pPr>
                <a:defRPr/>
              </a:pPr>
              <a:t>85</a:t>
            </a:fld>
            <a:endParaRPr lang="en-GB">
              <a:solidFill>
                <a:sysClr val="windowText" lastClr="000000">
                  <a:tint val="75000"/>
                </a:sysClr>
              </a:solidFill>
              <a:latin typeface="Calibri"/>
              <a:ea typeface="ヒラギノ角ゴ ProN W3"/>
              <a:cs typeface="ヒラギノ角ゴ ProN W3"/>
            </a:endParaRPr>
          </a:p>
        </p:txBody>
      </p:sp>
      <p:sp>
        <p:nvSpPr>
          <p:cNvPr id="18" name="Footer Placeholder 4"/>
          <p:cNvSpPr txBox="1">
            <a:spLocks/>
          </p:cNvSpPr>
          <p:nvPr/>
        </p:nvSpPr>
        <p:spPr>
          <a:xfrm>
            <a:off x="1187624" y="6495583"/>
            <a:ext cx="705678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sv-SE" sz="2000" dirty="0" smtClean="0">
                <a:solidFill>
                  <a:srgbClr val="000000"/>
                </a:solidFill>
                <a:latin typeface="Calibri"/>
                <a:ea typeface="ヒラギノ角ゴ ProN W3"/>
                <a:cs typeface="ヒラギノ角ゴ ProN W3"/>
              </a:rPr>
              <a:t>Management </a:t>
            </a:r>
            <a:r>
              <a:rPr lang="sv-SE" sz="2000" dirty="0" err="1" smtClean="0">
                <a:solidFill>
                  <a:srgbClr val="000000"/>
                </a:solidFill>
                <a:latin typeface="Calibri"/>
                <a:ea typeface="ヒラギノ角ゴ ProN W3"/>
                <a:cs typeface="ヒラギノ角ゴ ProN W3"/>
              </a:rPr>
              <a:t>Scope</a:t>
            </a:r>
            <a:r>
              <a:rPr lang="sv-SE" sz="2000" dirty="0" smtClean="0">
                <a:solidFill>
                  <a:srgbClr val="000000"/>
                </a:solidFill>
                <a:latin typeface="Calibri"/>
                <a:ea typeface="ヒラギノ角ゴ ProN W3"/>
                <a:cs typeface="ヒラギノ角ゴ ProN W3"/>
              </a:rPr>
              <a:t>  </a:t>
            </a:r>
            <a:r>
              <a:rPr lang="sv-SE" sz="1000" dirty="0" smtClean="0">
                <a:solidFill>
                  <a:srgbClr val="000000"/>
                </a:solidFill>
                <a:latin typeface="Calibri"/>
                <a:ea typeface="ヒラギノ角ゴ ProN W3"/>
                <a:cs typeface="ヒラギノ角ゴ ProN W3"/>
              </a:rPr>
              <a:t>Arno Hiess, November 2016 ESS Operations </a:t>
            </a:r>
            <a:r>
              <a:rPr lang="sv-SE" sz="1000" dirty="0" err="1" smtClean="0">
                <a:solidFill>
                  <a:srgbClr val="000000"/>
                </a:solidFill>
                <a:latin typeface="Calibri"/>
                <a:ea typeface="ヒラギノ角ゴ ProN W3"/>
                <a:cs typeface="ヒラギノ角ゴ ProN W3"/>
              </a:rPr>
              <a:t>Cost</a:t>
            </a:r>
            <a:r>
              <a:rPr lang="sv-SE" sz="1000" dirty="0" smtClean="0">
                <a:solidFill>
                  <a:srgbClr val="000000"/>
                </a:solidFill>
                <a:latin typeface="Calibri"/>
                <a:ea typeface="ヒラギノ角ゴ ProN W3"/>
                <a:cs typeface="ヒラギノ角ゴ ProN W3"/>
              </a:rPr>
              <a:t> Review</a:t>
            </a:r>
            <a:endParaRPr lang="sv-SE" sz="1000" dirty="0">
              <a:solidFill>
                <a:srgbClr val="000000"/>
              </a:solidFill>
              <a:latin typeface="Calibri"/>
              <a:ea typeface="ヒラギノ角ゴ ProN W3"/>
              <a:cs typeface="ヒラギノ角ゴ ProN W3"/>
            </a:endParaRPr>
          </a:p>
        </p:txBody>
      </p:sp>
      <p:sp>
        <p:nvSpPr>
          <p:cNvPr id="19" name="Date Placeholder 5"/>
          <p:cNvSpPr txBox="1">
            <a:spLocks/>
          </p:cNvSpPr>
          <p:nvPr/>
        </p:nvSpPr>
        <p:spPr>
          <a:xfrm>
            <a:off x="457200" y="6542613"/>
            <a:ext cx="9464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E7F1480-C240-7241-B16F-974441BA4F7A}" type="datetime1">
              <a:rPr lang="en-US" smtClean="0">
                <a:solidFill>
                  <a:sysClr val="windowText" lastClr="000000">
                    <a:tint val="75000"/>
                  </a:sysClr>
                </a:solidFill>
                <a:latin typeface="Calibri"/>
                <a:ea typeface="ヒラギノ角ゴ ProN W3"/>
                <a:cs typeface="ヒラギノ角ゴ ProN W3"/>
              </a:rPr>
              <a:pPr>
                <a:defRPr/>
              </a:pPr>
              <a:t>5/18/17</a:t>
            </a:fld>
            <a:endParaRPr lang="sv-SE" dirty="0">
              <a:solidFill>
                <a:sysClr val="windowText" lastClr="000000">
                  <a:tint val="75000"/>
                </a:sysClr>
              </a:solidFill>
              <a:latin typeface="Calibri"/>
              <a:ea typeface="ヒラギノ角ゴ ProN W3"/>
              <a:cs typeface="ヒラギノ角ゴ ProN W3"/>
            </a:endParaRPr>
          </a:p>
        </p:txBody>
      </p:sp>
    </p:spTree>
    <p:extLst>
      <p:ext uri="{BB962C8B-B14F-4D97-AF65-F5344CB8AC3E}">
        <p14:creationId xmlns:p14="http://schemas.microsoft.com/office/powerpoint/2010/main" val="1480225611"/>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50416" y="0"/>
            <a:ext cx="7945248" cy="1441450"/>
          </a:xfrm>
          <a:ln/>
        </p:spPr>
        <p:txBody>
          <a:bodyPr/>
          <a:lstStyle/>
          <a:p>
            <a:r>
              <a:rPr lang="en-US" sz="3000" dirty="0"/>
              <a:t>SSS </a:t>
            </a:r>
            <a:r>
              <a:rPr lang="en-US" sz="3000" dirty="0" smtClean="0"/>
              <a:t>20.4.0 </a:t>
            </a:r>
            <a:r>
              <a:rPr lang="en-US" sz="3000" dirty="0"/>
              <a:t>– </a:t>
            </a:r>
            <a:r>
              <a:rPr lang="en-US" sz="3000" dirty="0" smtClean="0"/>
              <a:t>Management and project admin. Labor Resources, Costs, Comparison</a:t>
            </a:r>
            <a:endParaRPr lang="en-US" sz="3000" i="1" dirty="0"/>
          </a:p>
        </p:txBody>
      </p:sp>
      <p:pic>
        <p:nvPicPr>
          <p:cNvPr id="6" name="Picture 5"/>
          <p:cNvPicPr>
            <a:picLocks noChangeAspect="1"/>
          </p:cNvPicPr>
          <p:nvPr/>
        </p:nvPicPr>
        <p:blipFill>
          <a:blip r:embed="rId4"/>
          <a:stretch>
            <a:fillRect/>
          </a:stretch>
        </p:blipFill>
        <p:spPr>
          <a:xfrm>
            <a:off x="3937000" y="2590800"/>
            <a:ext cx="1257300" cy="1676400"/>
          </a:xfrm>
          <a:prstGeom prst="rect">
            <a:avLst/>
          </a:prstGeom>
        </p:spPr>
      </p:pic>
      <p:pic>
        <p:nvPicPr>
          <p:cNvPr id="7" name="Picture 6"/>
          <p:cNvPicPr>
            <a:picLocks noChangeAspect="1"/>
          </p:cNvPicPr>
          <p:nvPr/>
        </p:nvPicPr>
        <p:blipFill>
          <a:blip r:embed="rId4"/>
          <a:stretch>
            <a:fillRect/>
          </a:stretch>
        </p:blipFill>
        <p:spPr>
          <a:xfrm>
            <a:off x="3937000" y="2590800"/>
            <a:ext cx="1257300" cy="1676400"/>
          </a:xfrm>
          <a:prstGeom prst="rect">
            <a:avLst/>
          </a:prstGeom>
        </p:spPr>
      </p:pic>
      <p:pic>
        <p:nvPicPr>
          <p:cNvPr id="8" name="Picture 7"/>
          <p:cNvPicPr>
            <a:picLocks noChangeAspect="1"/>
          </p:cNvPicPr>
          <p:nvPr/>
        </p:nvPicPr>
        <p:blipFill>
          <a:blip r:embed="rId4"/>
          <a:stretch>
            <a:fillRect/>
          </a:stretch>
        </p:blipFill>
        <p:spPr>
          <a:xfrm>
            <a:off x="3937000" y="2590800"/>
            <a:ext cx="1257300" cy="1676400"/>
          </a:xfrm>
          <a:prstGeom prst="rect">
            <a:avLst/>
          </a:prstGeom>
        </p:spPr>
      </p:pic>
      <p:sp>
        <p:nvSpPr>
          <p:cNvPr id="11" name="TextBox 10"/>
          <p:cNvSpPr txBox="1"/>
          <p:nvPr/>
        </p:nvSpPr>
        <p:spPr>
          <a:xfrm>
            <a:off x="-12700" y="1441450"/>
            <a:ext cx="9156700" cy="3836435"/>
          </a:xfrm>
          <a:prstGeom prst="rect">
            <a:avLst/>
          </a:prstGeom>
          <a:noFill/>
        </p:spPr>
        <p:txBody>
          <a:bodyPr wrap="square" rtlCol="0">
            <a:spAutoFit/>
          </a:bodyPr>
          <a:lstStyle/>
          <a:p>
            <a:pPr>
              <a:lnSpc>
                <a:spcPct val="90000"/>
              </a:lnSpc>
            </a:pPr>
            <a:r>
              <a:rPr lang="en-US" b="1" dirty="0" smtClean="0">
                <a:solidFill>
                  <a:srgbClr val="000000"/>
                </a:solidFill>
                <a:latin typeface="Calibri"/>
                <a:ea typeface="ヒラギノ角ゴ ProN W3"/>
                <a:cs typeface="ヒラギノ角ゴ ProN W3"/>
              </a:rPr>
              <a:t>Cost </a:t>
            </a:r>
            <a:r>
              <a:rPr lang="en-US" b="1" dirty="0">
                <a:solidFill>
                  <a:srgbClr val="000000"/>
                </a:solidFill>
                <a:latin typeface="Calibri"/>
                <a:ea typeface="ヒラギノ角ゴ ProN W3"/>
                <a:cs typeface="ヒラギノ角ゴ ProN W3"/>
              </a:rPr>
              <a:t>and Resources: 	</a:t>
            </a:r>
            <a:r>
              <a:rPr lang="en-US" dirty="0" smtClean="0">
                <a:solidFill>
                  <a:srgbClr val="000000"/>
                </a:solidFill>
                <a:latin typeface="Calibri"/>
                <a:ea typeface="ヒラギノ角ゴ ProN W3"/>
                <a:cs typeface="ヒラギノ角ゴ ProN W3"/>
              </a:rPr>
              <a:t>1512</a:t>
            </a:r>
            <a:r>
              <a:rPr lang="en-US" dirty="0" smtClean="0">
                <a:solidFill>
                  <a:srgbClr val="FF6600"/>
                </a:solidFill>
                <a:latin typeface="Calibri"/>
                <a:ea typeface="ヒラギノ角ゴ ProN W3"/>
                <a:cs typeface="ヒラギノ角ゴ ProN W3"/>
              </a:rPr>
              <a:t> </a:t>
            </a:r>
            <a:r>
              <a:rPr lang="en-US" dirty="0" smtClean="0">
                <a:solidFill>
                  <a:srgbClr val="000000"/>
                </a:solidFill>
                <a:latin typeface="Calibri"/>
                <a:ea typeface="ヒラギノ角ゴ ProN W3"/>
                <a:cs typeface="ヒラギノ角ゴ ProN W3"/>
              </a:rPr>
              <a:t>k€ / y  </a:t>
            </a:r>
            <a:r>
              <a:rPr lang="en-US" b="1" dirty="0">
                <a:solidFill>
                  <a:srgbClr val="000000"/>
                </a:solidFill>
                <a:latin typeface="Calibri"/>
                <a:ea typeface="ヒラギノ角ゴ ProN W3"/>
                <a:cs typeface="ヒラギノ角ゴ ProN W3"/>
              </a:rPr>
              <a:t>											</a:t>
            </a:r>
            <a:endParaRPr lang="en-US" b="1" dirty="0" smtClean="0">
              <a:solidFill>
                <a:srgbClr val="000000"/>
              </a:solidFill>
              <a:latin typeface="Calibri"/>
              <a:ea typeface="ヒラギノ角ゴ ProN W3"/>
              <a:cs typeface="ヒラギノ角ゴ ProN W3"/>
            </a:endParaRPr>
          </a:p>
          <a:p>
            <a:pPr>
              <a:lnSpc>
                <a:spcPct val="90000"/>
              </a:lnSpc>
            </a:pPr>
            <a:endParaRPr lang="en-US" b="1" dirty="0">
              <a:solidFill>
                <a:srgbClr val="000000"/>
              </a:solidFill>
              <a:latin typeface="Calibri"/>
              <a:ea typeface="ヒラギノ角ゴ ProN W3"/>
              <a:cs typeface="ヒラギノ角ゴ ProN W3"/>
            </a:endParaRPr>
          </a:p>
          <a:p>
            <a:pPr>
              <a:lnSpc>
                <a:spcPct val="90000"/>
              </a:lnSpc>
            </a:pPr>
            <a:r>
              <a:rPr lang="en-US" dirty="0" smtClean="0">
                <a:solidFill>
                  <a:srgbClr val="000000"/>
                </a:solidFill>
                <a:latin typeface="Calibri"/>
                <a:ea typeface="ヒラギノ角ゴ ProN W3"/>
                <a:cs typeface="ヒラギノ角ゴ ProN W3"/>
              </a:rPr>
              <a:t>Major capital </a:t>
            </a:r>
            <a:r>
              <a:rPr lang="en-US" dirty="0">
                <a:solidFill>
                  <a:srgbClr val="000000"/>
                </a:solidFill>
                <a:latin typeface="Calibri"/>
                <a:ea typeface="ヒラギノ角ゴ ProN W3"/>
                <a:cs typeface="ヒラギノ角ゴ ProN W3"/>
              </a:rPr>
              <a:t>investment </a:t>
            </a:r>
            <a:r>
              <a:rPr lang="en-US" dirty="0" smtClean="0">
                <a:solidFill>
                  <a:srgbClr val="000000"/>
                </a:solidFill>
                <a:latin typeface="Calibri"/>
                <a:ea typeface="ヒラギノ角ゴ ProN W3"/>
                <a:cs typeface="ヒラギノ角ゴ ProN W3"/>
              </a:rPr>
              <a:t>avoids fragmentation and ensures scientific balance. </a:t>
            </a: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r>
              <a:rPr lang="en-US" dirty="0" smtClean="0">
                <a:solidFill>
                  <a:srgbClr val="000000"/>
                </a:solidFill>
                <a:latin typeface="Calibri"/>
                <a:ea typeface="ヒラギノ角ゴ ProN W3"/>
                <a:cs typeface="ヒラギノ角ゴ ProN W3"/>
              </a:rPr>
              <a:t>Remain </a:t>
            </a:r>
            <a:r>
              <a:rPr lang="en-US" dirty="0">
                <a:solidFill>
                  <a:srgbClr val="000000"/>
                </a:solidFill>
                <a:latin typeface="Calibri"/>
                <a:ea typeface="ヒラギノ角ゴ ProN W3"/>
                <a:cs typeface="ヒラギノ角ゴ ProN W3"/>
              </a:rPr>
              <a:t>agile depending on the scientific </a:t>
            </a:r>
            <a:r>
              <a:rPr lang="en-US" dirty="0" smtClean="0">
                <a:solidFill>
                  <a:srgbClr val="000000"/>
                </a:solidFill>
                <a:latin typeface="Calibri"/>
                <a:ea typeface="ヒラギノ角ゴ ProN W3"/>
                <a:cs typeface="ヒラギノ角ゴ ProN W3"/>
              </a:rPr>
              <a:t>needs.</a:t>
            </a:r>
          </a:p>
          <a:p>
            <a:pPr>
              <a:lnSpc>
                <a:spcPct val="90000"/>
              </a:lnSpc>
            </a:pPr>
            <a:endParaRPr lang="en-US" dirty="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b="1" dirty="0">
              <a:solidFill>
                <a:srgbClr val="000000"/>
              </a:solidFill>
              <a:latin typeface="Calibri"/>
              <a:ea typeface="ヒラギノ角ゴ ProN W3"/>
              <a:cs typeface="ヒラギノ角ゴ ProN W3"/>
            </a:endParaRPr>
          </a:p>
          <a:p>
            <a:pPr>
              <a:lnSpc>
                <a:spcPct val="90000"/>
              </a:lnSpc>
            </a:pPr>
            <a:r>
              <a:rPr lang="en-US" b="1" dirty="0" smtClean="0">
                <a:solidFill>
                  <a:srgbClr val="000000"/>
                </a:solidFill>
                <a:latin typeface="Calibri"/>
                <a:ea typeface="ヒラギノ角ゴ ProN W3"/>
                <a:cs typeface="ヒラギノ角ゴ ProN W3"/>
              </a:rPr>
              <a:t>Benchmarking</a:t>
            </a:r>
            <a:r>
              <a:rPr lang="en-US" b="1" dirty="0">
                <a:solidFill>
                  <a:srgbClr val="000000"/>
                </a:solidFill>
                <a:latin typeface="Calibri"/>
                <a:ea typeface="ヒラギノ角ゴ ProN W3"/>
                <a:cs typeface="ヒラギノ角ゴ ProN W3"/>
              </a:rPr>
              <a:t>, Strategy, Experience:	</a:t>
            </a: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r>
              <a:rPr lang="en-US" dirty="0" smtClean="0">
                <a:solidFill>
                  <a:srgbClr val="000000"/>
                </a:solidFill>
                <a:latin typeface="Calibri"/>
                <a:ea typeface="ヒラギノ角ゴ ProN W3"/>
                <a:cs typeface="ヒラギノ角ゴ ProN W3"/>
              </a:rPr>
              <a:t>ILL		major investment obtained outside running budget e.g. endurance </a:t>
            </a:r>
            <a:r>
              <a:rPr lang="en-US" dirty="0" err="1" smtClean="0">
                <a:solidFill>
                  <a:srgbClr val="000000"/>
                </a:solidFill>
                <a:latin typeface="Calibri"/>
                <a:ea typeface="ヒラギノ角ゴ ProN W3"/>
                <a:cs typeface="ヒラギノ角ゴ ProN W3"/>
              </a:rPr>
              <a:t>programme</a:t>
            </a:r>
            <a:r>
              <a:rPr lang="en-US" dirty="0" smtClean="0">
                <a:solidFill>
                  <a:srgbClr val="000000"/>
                </a:solidFill>
                <a:latin typeface="Calibri"/>
                <a:ea typeface="ヒラギノ角ゴ ProN W3"/>
                <a:cs typeface="ヒラギノ角ゴ ProN W3"/>
              </a:rPr>
              <a:t> NESSE 		( ~600k€ per year) and external (co-) funding (˜500 k€ per year).</a:t>
            </a:r>
          </a:p>
        </p:txBody>
      </p:sp>
      <p:sp>
        <p:nvSpPr>
          <p:cNvPr id="17" name="Slide Number Placeholder 3"/>
          <p:cNvSpPr txBox="1">
            <a:spLocks/>
          </p:cNvSpPr>
          <p:nvPr/>
        </p:nvSpPr>
        <p:spPr>
          <a:xfrm>
            <a:off x="7812360" y="6542613"/>
            <a:ext cx="87444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51115BC-487E-4422-894C-CB7CD3E79223}" type="slidenum">
              <a:rPr lang="en-GB" smtClean="0">
                <a:solidFill>
                  <a:sysClr val="windowText" lastClr="000000">
                    <a:tint val="75000"/>
                  </a:sysClr>
                </a:solidFill>
                <a:latin typeface="Calibri"/>
                <a:ea typeface="ヒラギノ角ゴ ProN W3"/>
                <a:cs typeface="ヒラギノ角ゴ ProN W3"/>
              </a:rPr>
              <a:pPr>
                <a:defRPr/>
              </a:pPr>
              <a:t>86</a:t>
            </a:fld>
            <a:endParaRPr lang="en-GB">
              <a:solidFill>
                <a:sysClr val="windowText" lastClr="000000">
                  <a:tint val="75000"/>
                </a:sysClr>
              </a:solidFill>
              <a:latin typeface="Calibri"/>
              <a:ea typeface="ヒラギノ角ゴ ProN W3"/>
              <a:cs typeface="ヒラギノ角ゴ ProN W3"/>
            </a:endParaRPr>
          </a:p>
        </p:txBody>
      </p:sp>
      <p:sp>
        <p:nvSpPr>
          <p:cNvPr id="18" name="Footer Placeholder 4"/>
          <p:cNvSpPr txBox="1">
            <a:spLocks/>
          </p:cNvSpPr>
          <p:nvPr/>
        </p:nvSpPr>
        <p:spPr>
          <a:xfrm>
            <a:off x="1187624" y="6495583"/>
            <a:ext cx="705678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sv-SE" sz="2000" dirty="0" smtClean="0">
                <a:solidFill>
                  <a:srgbClr val="000000"/>
                </a:solidFill>
                <a:latin typeface="Calibri"/>
                <a:ea typeface="ヒラギノ角ゴ ProN W3"/>
                <a:cs typeface="ヒラギノ角ゴ ProN W3"/>
              </a:rPr>
              <a:t>Management Resources and </a:t>
            </a:r>
            <a:r>
              <a:rPr lang="sv-SE" sz="2000" dirty="0" err="1" smtClean="0">
                <a:solidFill>
                  <a:srgbClr val="000000"/>
                </a:solidFill>
                <a:latin typeface="Calibri"/>
                <a:ea typeface="ヒラギノ角ゴ ProN W3"/>
                <a:cs typeface="ヒラギノ角ゴ ProN W3"/>
              </a:rPr>
              <a:t>Cost</a:t>
            </a:r>
            <a:r>
              <a:rPr lang="sv-SE" sz="2000" dirty="0" smtClean="0">
                <a:solidFill>
                  <a:srgbClr val="000000"/>
                </a:solidFill>
                <a:latin typeface="Calibri"/>
                <a:ea typeface="ヒラギノ角ゴ ProN W3"/>
                <a:cs typeface="ヒラギノ角ゴ ProN W3"/>
              </a:rPr>
              <a:t>  </a:t>
            </a:r>
            <a:r>
              <a:rPr lang="sv-SE" sz="1000" dirty="0" smtClean="0">
                <a:solidFill>
                  <a:srgbClr val="000000"/>
                </a:solidFill>
                <a:latin typeface="Calibri"/>
                <a:ea typeface="ヒラギノ角ゴ ProN W3"/>
                <a:cs typeface="ヒラギノ角ゴ ProN W3"/>
              </a:rPr>
              <a:t>Arno Hiess, November 2016 ESS Operations </a:t>
            </a:r>
            <a:r>
              <a:rPr lang="sv-SE" sz="1000" dirty="0" err="1" smtClean="0">
                <a:solidFill>
                  <a:srgbClr val="000000"/>
                </a:solidFill>
                <a:latin typeface="Calibri"/>
                <a:ea typeface="ヒラギノ角ゴ ProN W3"/>
                <a:cs typeface="ヒラギノ角ゴ ProN W3"/>
              </a:rPr>
              <a:t>Cost</a:t>
            </a:r>
            <a:r>
              <a:rPr lang="sv-SE" sz="1000" dirty="0" smtClean="0">
                <a:solidFill>
                  <a:srgbClr val="000000"/>
                </a:solidFill>
                <a:latin typeface="Calibri"/>
                <a:ea typeface="ヒラギノ角ゴ ProN W3"/>
                <a:cs typeface="ヒラギノ角ゴ ProN W3"/>
              </a:rPr>
              <a:t> Review</a:t>
            </a:r>
            <a:endParaRPr lang="sv-SE" sz="1000" dirty="0">
              <a:solidFill>
                <a:srgbClr val="000000"/>
              </a:solidFill>
              <a:latin typeface="Calibri"/>
              <a:ea typeface="ヒラギノ角ゴ ProN W3"/>
              <a:cs typeface="ヒラギノ角ゴ ProN W3"/>
            </a:endParaRPr>
          </a:p>
        </p:txBody>
      </p:sp>
      <p:sp>
        <p:nvSpPr>
          <p:cNvPr id="19" name="Date Placeholder 5"/>
          <p:cNvSpPr txBox="1">
            <a:spLocks/>
          </p:cNvSpPr>
          <p:nvPr/>
        </p:nvSpPr>
        <p:spPr>
          <a:xfrm>
            <a:off x="457200" y="6542613"/>
            <a:ext cx="9464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E7F1480-C240-7241-B16F-974441BA4F7A}" type="datetime1">
              <a:rPr lang="en-US" smtClean="0">
                <a:solidFill>
                  <a:sysClr val="windowText" lastClr="000000">
                    <a:tint val="75000"/>
                  </a:sysClr>
                </a:solidFill>
                <a:latin typeface="Calibri"/>
                <a:ea typeface="ヒラギノ角ゴ ProN W3"/>
                <a:cs typeface="ヒラギノ角ゴ ProN W3"/>
              </a:rPr>
              <a:pPr>
                <a:defRPr/>
              </a:pPr>
              <a:t>5/18/17</a:t>
            </a:fld>
            <a:endParaRPr lang="sv-SE" dirty="0">
              <a:solidFill>
                <a:sysClr val="windowText" lastClr="000000">
                  <a:tint val="75000"/>
                </a:sysClr>
              </a:solidFill>
              <a:latin typeface="Calibri"/>
              <a:ea typeface="ヒラギノ角ゴ ProN W3"/>
              <a:cs typeface="ヒラギノ角ゴ ProN W3"/>
            </a:endParaRPr>
          </a:p>
        </p:txBody>
      </p:sp>
      <p:graphicFrame>
        <p:nvGraphicFramePr>
          <p:cNvPr id="16" name="Table 15"/>
          <p:cNvGraphicFramePr>
            <a:graphicFrameLocks noGrp="1"/>
          </p:cNvGraphicFramePr>
          <p:nvPr>
            <p:extLst>
              <p:ext uri="{D42A27DB-BD31-4B8C-83A1-F6EECF244321}">
                <p14:modId xmlns:p14="http://schemas.microsoft.com/office/powerpoint/2010/main" val="2435216961"/>
              </p:ext>
            </p:extLst>
          </p:nvPr>
        </p:nvGraphicFramePr>
        <p:xfrm>
          <a:off x="0" y="2811780"/>
          <a:ext cx="9144001" cy="1010920"/>
        </p:xfrm>
        <a:graphic>
          <a:graphicData uri="http://schemas.openxmlformats.org/drawingml/2006/table">
            <a:tbl>
              <a:tblPr firstRow="1" bandRow="1">
                <a:tableStyleId>{5C22544A-7EE6-4342-B048-85BDC9FD1C3A}</a:tableStyleId>
              </a:tblPr>
              <a:tblGrid>
                <a:gridCol w="966520"/>
                <a:gridCol w="1813224"/>
                <a:gridCol w="1573092"/>
                <a:gridCol w="1422322"/>
                <a:gridCol w="1771788"/>
                <a:gridCol w="1597055"/>
              </a:tblGrid>
              <a:tr h="370840">
                <a:tc>
                  <a:txBody>
                    <a:bodyPr/>
                    <a:lstStyle/>
                    <a:p>
                      <a:pPr algn="ctr"/>
                      <a:r>
                        <a:rPr lang="en-US" sz="1600" dirty="0" smtClean="0"/>
                        <a:t>WBS</a:t>
                      </a:r>
                      <a:endParaRPr lang="en-US" sz="1600" dirty="0"/>
                    </a:p>
                  </a:txBody>
                  <a:tcPr/>
                </a:tc>
                <a:tc>
                  <a:txBody>
                    <a:bodyPr/>
                    <a:lstStyle/>
                    <a:p>
                      <a:pPr algn="ctr"/>
                      <a:r>
                        <a:rPr lang="en-US" sz="1600" dirty="0" smtClean="0"/>
                        <a:t>Personnel</a:t>
                      </a:r>
                      <a:endParaRPr lang="en-US" sz="1600" dirty="0"/>
                    </a:p>
                  </a:txBody>
                  <a:tcPr/>
                </a:tc>
                <a:tc>
                  <a:txBody>
                    <a:bodyPr/>
                    <a:lstStyle/>
                    <a:p>
                      <a:pPr algn="ctr"/>
                      <a:r>
                        <a:rPr lang="en-US" sz="1600" dirty="0" smtClean="0"/>
                        <a:t>Operations k€/y</a:t>
                      </a:r>
                      <a:endParaRPr lang="en-US" sz="1600" dirty="0"/>
                    </a:p>
                  </a:txBody>
                  <a:tcPr/>
                </a:tc>
                <a:tc>
                  <a:txBody>
                    <a:bodyPr/>
                    <a:lstStyle/>
                    <a:p>
                      <a:pPr algn="ctr"/>
                      <a:r>
                        <a:rPr lang="en-US" sz="1600" dirty="0" smtClean="0"/>
                        <a:t>Labor k€/y</a:t>
                      </a:r>
                    </a:p>
                  </a:txBody>
                  <a:tcPr/>
                </a:tc>
                <a:tc>
                  <a:txBody>
                    <a:bodyPr/>
                    <a:lstStyle/>
                    <a:p>
                      <a:pPr algn="ctr"/>
                      <a:r>
                        <a:rPr lang="en-US" sz="1600" dirty="0" smtClean="0">
                          <a:solidFill>
                            <a:srgbClr val="FFFF00"/>
                          </a:solidFill>
                        </a:rPr>
                        <a:t>Major </a:t>
                      </a:r>
                      <a:r>
                        <a:rPr lang="en-US" sz="1600" dirty="0" err="1" smtClean="0"/>
                        <a:t>Cptl</a:t>
                      </a:r>
                      <a:r>
                        <a:rPr lang="en-US" sz="1600" dirty="0" smtClean="0"/>
                        <a:t> k€/y</a:t>
                      </a:r>
                      <a:endParaRPr lang="en-US" sz="1600" dirty="0"/>
                    </a:p>
                  </a:txBody>
                  <a:tcPr/>
                </a:tc>
                <a:tc>
                  <a:txBody>
                    <a:bodyPr/>
                    <a:lstStyle/>
                    <a:p>
                      <a:pPr algn="ctr"/>
                      <a:r>
                        <a:rPr lang="en-US" sz="1600" dirty="0" smtClean="0"/>
                        <a:t>Total Cost k€/y</a:t>
                      </a:r>
                      <a:endParaRPr lang="en-US" sz="1600" dirty="0"/>
                    </a:p>
                  </a:txBody>
                  <a:tcPr/>
                </a:tc>
              </a:tr>
              <a:tr h="370840">
                <a:tc>
                  <a:txBody>
                    <a:bodyPr/>
                    <a:lstStyle/>
                    <a:p>
                      <a:r>
                        <a:rPr lang="en-US" dirty="0" smtClean="0"/>
                        <a:t>20.4.0</a:t>
                      </a:r>
                      <a:endParaRPr lang="en-US" dirty="0"/>
                    </a:p>
                  </a:txBody>
                  <a:tcPr/>
                </a:tc>
                <a:tc>
                  <a:txBody>
                    <a:bodyPr/>
                    <a:lstStyle/>
                    <a:p>
                      <a:r>
                        <a:rPr lang="en-US" dirty="0" smtClean="0"/>
                        <a:t>1 FTE head</a:t>
                      </a:r>
                    </a:p>
                    <a:p>
                      <a:r>
                        <a:rPr lang="en-US" dirty="0" smtClean="0"/>
                        <a:t>1 FTE assistant</a:t>
                      </a:r>
                      <a:endParaRPr lang="en-US" dirty="0"/>
                    </a:p>
                  </a:txBody>
                  <a:tcPr/>
                </a:tc>
                <a:tc>
                  <a:txBody>
                    <a:bodyPr/>
                    <a:lstStyle/>
                    <a:p>
                      <a:r>
                        <a:rPr lang="en-US" dirty="0" smtClean="0"/>
                        <a:t>085 on call</a:t>
                      </a:r>
                    </a:p>
                    <a:p>
                      <a:r>
                        <a:rPr lang="en-US" dirty="0" smtClean="0"/>
                        <a:t>175</a:t>
                      </a:r>
                      <a:r>
                        <a:rPr lang="en-US" baseline="0" dirty="0" smtClean="0"/>
                        <a:t> ops</a:t>
                      </a:r>
                      <a:endParaRPr lang="en-US" dirty="0"/>
                    </a:p>
                  </a:txBody>
                  <a:tcPr/>
                </a:tc>
                <a:tc>
                  <a:txBody>
                    <a:bodyPr/>
                    <a:lstStyle/>
                    <a:p>
                      <a:r>
                        <a:rPr lang="en-US" dirty="0" smtClean="0"/>
                        <a:t>252</a:t>
                      </a:r>
                      <a:endParaRPr lang="en-US" dirty="0"/>
                    </a:p>
                  </a:txBody>
                  <a:tcPr/>
                </a:tc>
                <a:tc>
                  <a:txBody>
                    <a:bodyPr/>
                    <a:lstStyle/>
                    <a:p>
                      <a:r>
                        <a:rPr lang="en-US" dirty="0" smtClean="0"/>
                        <a:t>1000</a:t>
                      </a:r>
                    </a:p>
                    <a:p>
                      <a:r>
                        <a:rPr lang="en-US" dirty="0" smtClean="0"/>
                        <a:t>5% re-new</a:t>
                      </a:r>
                      <a:r>
                        <a:rPr lang="en-US" baseline="0" dirty="0" smtClean="0"/>
                        <a:t> 20M€</a:t>
                      </a:r>
                      <a:endParaRPr lang="en-US" dirty="0"/>
                    </a:p>
                  </a:txBody>
                  <a:tcPr/>
                </a:tc>
                <a:tc>
                  <a:txBody>
                    <a:bodyPr/>
                    <a:lstStyle/>
                    <a:p>
                      <a:r>
                        <a:rPr lang="en-US" dirty="0" smtClean="0"/>
                        <a:t>1512</a:t>
                      </a:r>
                    </a:p>
                    <a:p>
                      <a:endParaRPr lang="en-US" dirty="0"/>
                    </a:p>
                  </a:txBody>
                  <a:tcPr/>
                </a:tc>
              </a:tr>
            </a:tbl>
          </a:graphicData>
        </a:graphic>
      </p:graphicFrame>
    </p:spTree>
    <p:extLst>
      <p:ext uri="{BB962C8B-B14F-4D97-AF65-F5344CB8AC3E}">
        <p14:creationId xmlns:p14="http://schemas.microsoft.com/office/powerpoint/2010/main" val="176968406"/>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50417" y="0"/>
            <a:ext cx="7486330" cy="1441450"/>
          </a:xfrm>
          <a:ln/>
        </p:spPr>
        <p:txBody>
          <a:bodyPr/>
          <a:lstStyle/>
          <a:p>
            <a:r>
              <a:rPr lang="en-US" sz="3000" dirty="0" smtClean="0"/>
              <a:t>SSS 20.4.2.2 – </a:t>
            </a:r>
            <a:r>
              <a:rPr lang="en-US" sz="3000" dirty="0" err="1" smtClean="0"/>
              <a:t>Deuteration</a:t>
            </a:r>
            <a:r>
              <a:rPr lang="en-US" sz="3000" dirty="0" smtClean="0"/>
              <a:t> and Crystallization</a:t>
            </a:r>
            <a:br>
              <a:rPr lang="en-US" sz="3000" dirty="0" smtClean="0"/>
            </a:br>
            <a:r>
              <a:rPr lang="en-US" sz="3000" dirty="0" smtClean="0"/>
              <a:t>Scope, Requirements and Function</a:t>
            </a:r>
            <a:endParaRPr lang="en-US" sz="3000" dirty="0"/>
          </a:p>
        </p:txBody>
      </p:sp>
      <p:pic>
        <p:nvPicPr>
          <p:cNvPr id="6" name="Picture 5"/>
          <p:cNvPicPr>
            <a:picLocks noChangeAspect="1"/>
          </p:cNvPicPr>
          <p:nvPr/>
        </p:nvPicPr>
        <p:blipFill>
          <a:blip r:embed="rId4"/>
          <a:stretch>
            <a:fillRect/>
          </a:stretch>
        </p:blipFill>
        <p:spPr>
          <a:xfrm>
            <a:off x="3937000" y="2590800"/>
            <a:ext cx="1257300" cy="1676400"/>
          </a:xfrm>
          <a:prstGeom prst="rect">
            <a:avLst/>
          </a:prstGeom>
        </p:spPr>
      </p:pic>
      <p:pic>
        <p:nvPicPr>
          <p:cNvPr id="7" name="Picture 6"/>
          <p:cNvPicPr>
            <a:picLocks noChangeAspect="1"/>
          </p:cNvPicPr>
          <p:nvPr/>
        </p:nvPicPr>
        <p:blipFill>
          <a:blip r:embed="rId4"/>
          <a:stretch>
            <a:fillRect/>
          </a:stretch>
        </p:blipFill>
        <p:spPr>
          <a:xfrm>
            <a:off x="3937000" y="2590800"/>
            <a:ext cx="1257300" cy="1676400"/>
          </a:xfrm>
          <a:prstGeom prst="rect">
            <a:avLst/>
          </a:prstGeom>
        </p:spPr>
      </p:pic>
      <p:pic>
        <p:nvPicPr>
          <p:cNvPr id="8" name="Picture 7"/>
          <p:cNvPicPr>
            <a:picLocks noChangeAspect="1"/>
          </p:cNvPicPr>
          <p:nvPr/>
        </p:nvPicPr>
        <p:blipFill>
          <a:blip r:embed="rId4"/>
          <a:stretch>
            <a:fillRect/>
          </a:stretch>
        </p:blipFill>
        <p:spPr>
          <a:xfrm>
            <a:off x="3937000" y="2590800"/>
            <a:ext cx="1257300" cy="1676400"/>
          </a:xfrm>
          <a:prstGeom prst="rect">
            <a:avLst/>
          </a:prstGeom>
        </p:spPr>
      </p:pic>
      <p:sp>
        <p:nvSpPr>
          <p:cNvPr id="11" name="TextBox 10"/>
          <p:cNvSpPr txBox="1"/>
          <p:nvPr/>
        </p:nvSpPr>
        <p:spPr>
          <a:xfrm>
            <a:off x="1" y="1433513"/>
            <a:ext cx="9156700" cy="5027531"/>
          </a:xfrm>
          <a:prstGeom prst="rect">
            <a:avLst/>
          </a:prstGeom>
          <a:noFill/>
        </p:spPr>
        <p:txBody>
          <a:bodyPr wrap="square" rtlCol="0">
            <a:spAutoFit/>
          </a:bodyPr>
          <a:lstStyle/>
          <a:p>
            <a:pPr>
              <a:lnSpc>
                <a:spcPct val="90000"/>
              </a:lnSpc>
            </a:pPr>
            <a:r>
              <a:rPr lang="en-US" b="1" dirty="0" smtClean="0">
                <a:solidFill>
                  <a:srgbClr val="000000"/>
                </a:solidFill>
                <a:latin typeface="Calibri"/>
                <a:ea typeface="ヒラギノ角ゴ ProN W3"/>
                <a:cs typeface="ヒラギノ角ゴ ProN W3"/>
              </a:rPr>
              <a:t>Requirements and Functions:</a:t>
            </a:r>
          </a:p>
          <a:p>
            <a:pPr marL="342900" indent="-342900">
              <a:lnSpc>
                <a:spcPct val="90000"/>
              </a:lnSpc>
              <a:buFont typeface="Arial"/>
              <a:buChar char="•"/>
            </a:pPr>
            <a:endParaRPr lang="en-US" sz="1000" dirty="0" smtClean="0">
              <a:solidFill>
                <a:srgbClr val="000000"/>
              </a:solidFill>
              <a:latin typeface="Calibri"/>
              <a:ea typeface="ヒラギノ角ゴ ProN W3"/>
              <a:cs typeface="ヒラギノ角ゴ ProN W3"/>
            </a:endParaRP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Ability </a:t>
            </a:r>
            <a:r>
              <a:rPr lang="en-US" dirty="0">
                <a:solidFill>
                  <a:srgbClr val="000000"/>
                </a:solidFill>
                <a:latin typeface="Calibri"/>
                <a:ea typeface="ヒラギノ角ゴ ProN W3"/>
                <a:cs typeface="ヒラギノ角ゴ ProN W3"/>
              </a:rPr>
              <a:t>to prepare </a:t>
            </a:r>
            <a:r>
              <a:rPr lang="en-US" dirty="0" err="1">
                <a:solidFill>
                  <a:srgbClr val="000000"/>
                </a:solidFill>
                <a:latin typeface="Calibri"/>
                <a:ea typeface="ヒラギノ角ゴ ProN W3"/>
                <a:cs typeface="ヒラギノ角ゴ ProN W3"/>
              </a:rPr>
              <a:t>deuterated</a:t>
            </a:r>
            <a:r>
              <a:rPr lang="en-US" dirty="0">
                <a:solidFill>
                  <a:srgbClr val="000000"/>
                </a:solidFill>
                <a:latin typeface="Calibri"/>
                <a:ea typeface="ヒラギノ角ゴ ProN W3"/>
                <a:cs typeface="ヒラギノ角ゴ ProN W3"/>
              </a:rPr>
              <a:t> samples and macromolecular </a:t>
            </a:r>
            <a:r>
              <a:rPr lang="en-US" dirty="0" smtClean="0">
                <a:solidFill>
                  <a:srgbClr val="000000"/>
                </a:solidFill>
                <a:latin typeface="Calibri"/>
                <a:ea typeface="ヒラギノ角ゴ ProN W3"/>
                <a:cs typeface="ヒラギノ角ゴ ProN W3"/>
              </a:rPr>
              <a:t>crystals for neutron experiments</a:t>
            </a: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sz="1000" dirty="0">
              <a:solidFill>
                <a:srgbClr val="000000"/>
              </a:solidFill>
              <a:latin typeface="Calibri"/>
              <a:ea typeface="ヒラギノ角ゴ ProN W3"/>
              <a:cs typeface="ヒラギノ角ゴ ProN W3"/>
            </a:endParaRPr>
          </a:p>
          <a:p>
            <a:pPr>
              <a:lnSpc>
                <a:spcPct val="90000"/>
              </a:lnSpc>
            </a:pPr>
            <a:endParaRPr lang="en-US" sz="1000" dirty="0">
              <a:solidFill>
                <a:srgbClr val="000000"/>
              </a:solidFill>
              <a:latin typeface="Calibri"/>
              <a:ea typeface="ヒラギノ角ゴ ProN W3"/>
              <a:cs typeface="ヒラギノ角ゴ ProN W3"/>
            </a:endParaRPr>
          </a:p>
          <a:p>
            <a:pPr>
              <a:lnSpc>
                <a:spcPct val="90000"/>
              </a:lnSpc>
            </a:pPr>
            <a:r>
              <a:rPr lang="en-US" b="1" dirty="0" smtClean="0">
                <a:solidFill>
                  <a:srgbClr val="000000"/>
                </a:solidFill>
                <a:latin typeface="Calibri"/>
                <a:ea typeface="ヒラギノ角ゴ ProN W3"/>
                <a:cs typeface="ヒラギノ角ゴ ProN W3"/>
              </a:rPr>
              <a:t>Scope, Features and Quality Objectives:	</a:t>
            </a:r>
          </a:p>
          <a:p>
            <a:pPr marL="342900" indent="-342900">
              <a:lnSpc>
                <a:spcPct val="90000"/>
              </a:lnSpc>
              <a:buFont typeface="Arial"/>
              <a:buChar char="•"/>
            </a:pPr>
            <a:endParaRPr lang="en-US" sz="1000" dirty="0" smtClean="0">
              <a:solidFill>
                <a:srgbClr val="000000"/>
              </a:solidFill>
              <a:latin typeface="Calibri"/>
              <a:ea typeface="ヒラギノ角ゴ ProN W3"/>
              <a:cs typeface="ヒラギノ角ゴ ProN W3"/>
            </a:endParaRP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Operate support </a:t>
            </a:r>
            <a:r>
              <a:rPr lang="en-US" dirty="0">
                <a:solidFill>
                  <a:srgbClr val="000000"/>
                </a:solidFill>
                <a:latin typeface="Calibri"/>
                <a:ea typeface="ヒラギノ角ゴ ProN W3"/>
                <a:cs typeface="ヒラギノ角ゴ ProN W3"/>
              </a:rPr>
              <a:t>environment </a:t>
            </a:r>
            <a:r>
              <a:rPr lang="en-US" dirty="0" smtClean="0">
                <a:solidFill>
                  <a:srgbClr val="000000"/>
                </a:solidFill>
                <a:latin typeface="Calibri"/>
                <a:ea typeface="ヒラギノ角ゴ ProN W3"/>
                <a:cs typeface="ヒラギノ角ゴ ProN W3"/>
              </a:rPr>
              <a:t>for chemical </a:t>
            </a:r>
            <a:r>
              <a:rPr lang="en-US" dirty="0">
                <a:solidFill>
                  <a:srgbClr val="000000"/>
                </a:solidFill>
                <a:latin typeface="Calibri"/>
                <a:ea typeface="ヒラギノ角ゴ ProN W3"/>
                <a:cs typeface="ヒラギノ角ゴ ProN W3"/>
              </a:rPr>
              <a:t>/ biological </a:t>
            </a:r>
            <a:r>
              <a:rPr lang="en-US" dirty="0" err="1">
                <a:solidFill>
                  <a:srgbClr val="000000"/>
                </a:solidFill>
                <a:latin typeface="Calibri"/>
                <a:ea typeface="ヒラギノ角ゴ ProN W3"/>
                <a:cs typeface="ヒラギノ角ゴ ProN W3"/>
              </a:rPr>
              <a:t>deuteration</a:t>
            </a:r>
            <a:r>
              <a:rPr lang="en-US" dirty="0">
                <a:solidFill>
                  <a:srgbClr val="000000"/>
                </a:solidFill>
                <a:latin typeface="Calibri"/>
                <a:ea typeface="ヒラギノ角ゴ ProN W3"/>
                <a:cs typeface="ヒラギノ角ゴ ProN W3"/>
              </a:rPr>
              <a:t> + </a:t>
            </a:r>
            <a:r>
              <a:rPr lang="en-US" dirty="0" err="1">
                <a:solidFill>
                  <a:srgbClr val="000000"/>
                </a:solidFill>
                <a:latin typeface="Calibri"/>
                <a:ea typeface="ヒラギノ角ゴ ProN W3"/>
                <a:cs typeface="ヒラギノ角ゴ ProN W3"/>
              </a:rPr>
              <a:t>macromol</a:t>
            </a:r>
            <a:r>
              <a:rPr lang="en-US" dirty="0">
                <a:solidFill>
                  <a:srgbClr val="000000"/>
                </a:solidFill>
                <a:latin typeface="Calibri"/>
                <a:ea typeface="ヒラギノ角ゴ ProN W3"/>
                <a:cs typeface="ヒラギノ角ゴ ProN W3"/>
              </a:rPr>
              <a:t>. </a:t>
            </a:r>
            <a:r>
              <a:rPr lang="en-US" dirty="0" err="1">
                <a:solidFill>
                  <a:srgbClr val="000000"/>
                </a:solidFill>
                <a:latin typeface="Calibri"/>
                <a:ea typeface="ヒラギノ角ゴ ProN W3"/>
                <a:cs typeface="ヒラギノ角ゴ ProN W3"/>
              </a:rPr>
              <a:t>xtal</a:t>
            </a:r>
            <a:r>
              <a:rPr lang="en-US" dirty="0">
                <a:solidFill>
                  <a:srgbClr val="000000"/>
                </a:solidFill>
                <a:latin typeface="Calibri"/>
                <a:ea typeface="ヒラギノ角ゴ ProN W3"/>
                <a:cs typeface="ヒラギノ角ゴ ProN W3"/>
              </a:rPr>
              <a:t> </a:t>
            </a:r>
            <a:r>
              <a:rPr lang="en-US" dirty="0" smtClean="0">
                <a:solidFill>
                  <a:srgbClr val="000000"/>
                </a:solidFill>
                <a:latin typeface="Calibri"/>
                <a:ea typeface="ヒラギノ角ゴ ProN W3"/>
                <a:cs typeface="ヒラギノ角ゴ ProN W3"/>
              </a:rPr>
              <a:t>growth</a:t>
            </a:r>
            <a:endParaRPr lang="en-US" dirty="0">
              <a:solidFill>
                <a:srgbClr val="000000"/>
              </a:solidFill>
              <a:latin typeface="Calibri"/>
              <a:ea typeface="ヒラギノ角ゴ ProN W3"/>
              <a:cs typeface="ヒラギノ角ゴ ProN W3"/>
            </a:endParaRP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Provide local expertise </a:t>
            </a:r>
            <a:r>
              <a:rPr lang="en-US" dirty="0">
                <a:solidFill>
                  <a:srgbClr val="000000"/>
                </a:solidFill>
                <a:latin typeface="Calibri"/>
                <a:ea typeface="ヒラギノ角ゴ ProN W3"/>
                <a:cs typeface="ヒラギノ角ゴ ProN W3"/>
              </a:rPr>
              <a:t>and scale-up facilities to support ˜10% required </a:t>
            </a:r>
            <a:r>
              <a:rPr lang="en-US" dirty="0" err="1">
                <a:solidFill>
                  <a:srgbClr val="000000"/>
                </a:solidFill>
                <a:latin typeface="Calibri"/>
                <a:ea typeface="ヒラギノ角ゴ ProN W3"/>
                <a:cs typeface="ヒラギノ角ゴ ProN W3"/>
              </a:rPr>
              <a:t>deuterated</a:t>
            </a:r>
            <a:r>
              <a:rPr lang="en-US" dirty="0">
                <a:solidFill>
                  <a:srgbClr val="000000"/>
                </a:solidFill>
                <a:latin typeface="Calibri"/>
                <a:ea typeface="ヒラギノ角ゴ ProN W3"/>
                <a:cs typeface="ヒラギノ角ゴ ProN W3"/>
              </a:rPr>
              <a:t> </a:t>
            </a:r>
            <a:r>
              <a:rPr lang="en-US" dirty="0" smtClean="0">
                <a:solidFill>
                  <a:srgbClr val="000000"/>
                </a:solidFill>
                <a:latin typeface="Calibri"/>
                <a:ea typeface="ヒラギノ角ゴ ProN W3"/>
                <a:cs typeface="ヒラギノ角ゴ ProN W3"/>
              </a:rPr>
              <a:t>material</a:t>
            </a:r>
            <a:endParaRPr lang="en-US" dirty="0">
              <a:solidFill>
                <a:srgbClr val="000000"/>
              </a:solidFill>
              <a:latin typeface="Calibri"/>
              <a:ea typeface="ヒラギノ角ゴ ProN W3"/>
              <a:cs typeface="ヒラギノ角ゴ ProN W3"/>
            </a:endParaRPr>
          </a:p>
          <a:p>
            <a:pPr marL="342900" indent="-342900">
              <a:lnSpc>
                <a:spcPct val="90000"/>
              </a:lnSpc>
              <a:buFont typeface="Arial"/>
              <a:buChar char="•"/>
            </a:pPr>
            <a:r>
              <a:rPr lang="en-US" dirty="0" err="1">
                <a:solidFill>
                  <a:srgbClr val="000000"/>
                </a:solidFill>
                <a:latin typeface="Calibri"/>
                <a:ea typeface="ヒラギノ角ゴ ProN W3"/>
                <a:cs typeface="ヒラギノ角ゴ ProN W3"/>
              </a:rPr>
              <a:t>Organise</a:t>
            </a:r>
            <a:r>
              <a:rPr lang="en-US" dirty="0">
                <a:solidFill>
                  <a:srgbClr val="000000"/>
                </a:solidFill>
                <a:latin typeface="Calibri"/>
                <a:ea typeface="ヒラギノ角ゴ ProN W3"/>
                <a:cs typeface="ヒラギノ角ゴ ProN W3"/>
              </a:rPr>
              <a:t> access similar to and conditional on neutron beam </a:t>
            </a:r>
            <a:r>
              <a:rPr lang="en-US" dirty="0" smtClean="0">
                <a:solidFill>
                  <a:srgbClr val="000000"/>
                </a:solidFill>
                <a:latin typeface="Calibri"/>
                <a:ea typeface="ヒラギノ角ゴ ProN W3"/>
                <a:cs typeface="ヒラギノ角ゴ ProN W3"/>
              </a:rPr>
              <a:t>time</a:t>
            </a:r>
          </a:p>
          <a:p>
            <a:pPr marL="342900" indent="-342900">
              <a:lnSpc>
                <a:spcPct val="90000"/>
              </a:lnSpc>
              <a:buFont typeface="Arial"/>
              <a:buChar char="•"/>
            </a:pPr>
            <a:r>
              <a:rPr lang="en-US" dirty="0" smtClean="0">
                <a:solidFill>
                  <a:srgbClr val="000000"/>
                </a:solidFill>
                <a:latin typeface="Calibri"/>
                <a:ea typeface="Calibri"/>
                <a:cs typeface="Calibri"/>
              </a:rPr>
              <a:t>Enable users to </a:t>
            </a:r>
            <a:r>
              <a:rPr lang="en-US" dirty="0">
                <a:solidFill>
                  <a:srgbClr val="000000"/>
                </a:solidFill>
                <a:latin typeface="Calibri"/>
                <a:ea typeface="Calibri"/>
                <a:cs typeface="Calibri"/>
              </a:rPr>
              <a:t>make bio-</a:t>
            </a:r>
            <a:r>
              <a:rPr lang="en-US" dirty="0" smtClean="0">
                <a:solidFill>
                  <a:srgbClr val="000000"/>
                </a:solidFill>
                <a:latin typeface="Calibri"/>
                <a:ea typeface="Calibri"/>
                <a:cs typeface="Calibri"/>
              </a:rPr>
              <a:t>materials </a:t>
            </a:r>
            <a:r>
              <a:rPr lang="en-US" dirty="0">
                <a:solidFill>
                  <a:srgbClr val="000000"/>
                </a:solidFill>
                <a:latin typeface="Calibri"/>
                <a:ea typeface="Calibri"/>
                <a:cs typeface="Calibri"/>
              </a:rPr>
              <a:t>and protein </a:t>
            </a:r>
            <a:r>
              <a:rPr lang="en-US" dirty="0" smtClean="0">
                <a:solidFill>
                  <a:srgbClr val="000000"/>
                </a:solidFill>
                <a:latin typeface="Calibri"/>
                <a:ea typeface="Calibri"/>
                <a:cs typeface="Calibri"/>
              </a:rPr>
              <a:t>crystals</a:t>
            </a:r>
          </a:p>
          <a:p>
            <a:pPr marL="342900" indent="-342900">
              <a:lnSpc>
                <a:spcPct val="90000"/>
              </a:lnSpc>
              <a:buFont typeface="Arial"/>
              <a:buChar char="•"/>
            </a:pPr>
            <a:r>
              <a:rPr lang="en-US" dirty="0" smtClean="0">
                <a:solidFill>
                  <a:srgbClr val="000000"/>
                </a:solidFill>
                <a:latin typeface="Calibri"/>
                <a:ea typeface="Calibri"/>
                <a:cs typeface="Calibri"/>
              </a:rPr>
              <a:t>Ensure user service and collaborative development for chemical </a:t>
            </a:r>
            <a:r>
              <a:rPr lang="en-US" dirty="0" err="1" smtClean="0">
                <a:solidFill>
                  <a:srgbClr val="000000"/>
                </a:solidFill>
                <a:latin typeface="Calibri"/>
                <a:ea typeface="Calibri"/>
                <a:cs typeface="Calibri"/>
              </a:rPr>
              <a:t>deuteration</a:t>
            </a:r>
            <a:endParaRPr lang="en-US" dirty="0" smtClean="0">
              <a:solidFill>
                <a:srgbClr val="000000"/>
              </a:solidFill>
              <a:latin typeface="Calibri"/>
              <a:ea typeface="Calibri"/>
              <a:cs typeface="Calibri"/>
            </a:endParaRPr>
          </a:p>
          <a:p>
            <a:pPr marL="342900" indent="-342900">
              <a:lnSpc>
                <a:spcPct val="90000"/>
              </a:lnSpc>
              <a:buFont typeface="Arial"/>
              <a:buChar char="•"/>
            </a:pPr>
            <a:r>
              <a:rPr lang="en-US" dirty="0">
                <a:solidFill>
                  <a:srgbClr val="000000"/>
                </a:solidFill>
                <a:latin typeface="Calibri"/>
                <a:ea typeface="ヒラギノ角ゴ ProN W3"/>
                <a:cs typeface="ヒラギノ角ゴ ProN W3"/>
              </a:rPr>
              <a:t>Bench fee to LU by cost-efficient co-location with LU and MAX IV 			</a:t>
            </a:r>
            <a:endParaRPr lang="en-US" b="1" dirty="0" smtClean="0">
              <a:solidFill>
                <a:srgbClr val="FF6600"/>
              </a:solidFill>
              <a:latin typeface="Calibri"/>
              <a:ea typeface="Calibri"/>
              <a:cs typeface="Calibri"/>
            </a:endParaRPr>
          </a:p>
          <a:p>
            <a:pPr marL="342900" indent="-342900">
              <a:lnSpc>
                <a:spcPct val="90000"/>
              </a:lnSpc>
              <a:buFont typeface="Arial"/>
              <a:buChar char="•"/>
            </a:pPr>
            <a:endParaRPr lang="en-US" b="1" dirty="0" smtClean="0">
              <a:solidFill>
                <a:srgbClr val="FF6600"/>
              </a:solidFill>
              <a:latin typeface="Calibri"/>
              <a:ea typeface="Calibri"/>
              <a:cs typeface="Calibri"/>
            </a:endParaRPr>
          </a:p>
          <a:p>
            <a:pPr>
              <a:lnSpc>
                <a:spcPct val="90000"/>
              </a:lnSpc>
            </a:pPr>
            <a:endParaRPr lang="en-US" b="1" dirty="0">
              <a:solidFill>
                <a:srgbClr val="FF6600"/>
              </a:solidFill>
              <a:latin typeface="Calibri"/>
              <a:ea typeface="Calibri"/>
              <a:cs typeface="Calibri"/>
            </a:endParaRPr>
          </a:p>
          <a:p>
            <a:pPr>
              <a:lnSpc>
                <a:spcPct val="90000"/>
              </a:lnSpc>
            </a:pPr>
            <a:r>
              <a:rPr lang="en-US" b="1" dirty="0" smtClean="0">
                <a:solidFill>
                  <a:srgbClr val="000000"/>
                </a:solidFill>
                <a:latin typeface="Calibri"/>
                <a:ea typeface="ヒラギノ角ゴ ProN W3"/>
                <a:cs typeface="ヒラギノ角ゴ ProN W3"/>
              </a:rPr>
              <a:t>Scope Exclusions, Interfaces and Responsibilities:</a:t>
            </a:r>
          </a:p>
          <a:p>
            <a:pPr marL="285750" indent="-285750">
              <a:lnSpc>
                <a:spcPct val="90000"/>
              </a:lnSpc>
              <a:buFont typeface="Arial"/>
              <a:buChar char="•"/>
            </a:pPr>
            <a:endParaRPr lang="en-US" sz="1000" dirty="0" smtClean="0">
              <a:solidFill>
                <a:srgbClr val="000000"/>
              </a:solidFill>
              <a:latin typeface="Calibri"/>
              <a:ea typeface="ヒラギノ角ゴ ProN W3"/>
              <a:cs typeface="ヒラギノ角ゴ ProN W3"/>
            </a:endParaRPr>
          </a:p>
          <a:p>
            <a:pPr marL="285750" indent="-285750">
              <a:lnSpc>
                <a:spcPct val="90000"/>
              </a:lnSpc>
              <a:buFont typeface="Arial"/>
              <a:buChar char="•"/>
            </a:pPr>
            <a:r>
              <a:rPr lang="en-US" dirty="0" smtClean="0">
                <a:solidFill>
                  <a:srgbClr val="000000"/>
                </a:solidFill>
                <a:latin typeface="Calibri"/>
                <a:ea typeface="ヒラギノ角ゴ ProN W3"/>
                <a:cs typeface="ヒラギノ角ゴ ProN W3"/>
              </a:rPr>
              <a:t>Shipping </a:t>
            </a:r>
            <a:r>
              <a:rPr lang="en-US" dirty="0">
                <a:solidFill>
                  <a:srgbClr val="000000"/>
                </a:solidFill>
                <a:latin typeface="Calibri"/>
                <a:ea typeface="ヒラギノ角ゴ ProN W3"/>
                <a:cs typeface="ヒラギノ角ゴ ProN W3"/>
              </a:rPr>
              <a:t>/ receiving </a:t>
            </a:r>
            <a:r>
              <a:rPr lang="en-US" dirty="0" smtClean="0">
                <a:solidFill>
                  <a:srgbClr val="000000"/>
                </a:solidFill>
                <a:latin typeface="Calibri"/>
                <a:ea typeface="ヒラギノ角ゴ ProN W3"/>
                <a:cs typeface="ヒラギノ角ゴ ProN W3"/>
              </a:rPr>
              <a:t>												[</a:t>
            </a:r>
            <a:r>
              <a:rPr lang="en-US" dirty="0">
                <a:solidFill>
                  <a:srgbClr val="000000"/>
                </a:solidFill>
                <a:latin typeface="Calibri"/>
                <a:ea typeface="ヒラギノ角ゴ ProN W3"/>
                <a:cs typeface="ヒラギノ角ゴ ProN W3"/>
              </a:rPr>
              <a:t>LOGISTICS]</a:t>
            </a:r>
          </a:p>
          <a:p>
            <a:pPr marL="285750" indent="-285750">
              <a:lnSpc>
                <a:spcPct val="90000"/>
              </a:lnSpc>
              <a:buFont typeface="Arial"/>
              <a:buChar char="•"/>
            </a:pPr>
            <a:r>
              <a:rPr lang="en-US" dirty="0">
                <a:solidFill>
                  <a:srgbClr val="000000"/>
                </a:solidFill>
                <a:latin typeface="Calibri"/>
                <a:ea typeface="ヒラギノ角ゴ ProN W3"/>
                <a:cs typeface="ヒラギノ角ゴ ProN W3"/>
              </a:rPr>
              <a:t>Safety review, sample check, waste management </a:t>
            </a:r>
            <a:r>
              <a:rPr lang="en-US" dirty="0" smtClean="0">
                <a:solidFill>
                  <a:srgbClr val="000000"/>
                </a:solidFill>
                <a:latin typeface="Calibri"/>
                <a:ea typeface="ヒラギノ角ゴ ProN W3"/>
                <a:cs typeface="ヒラギノ角ゴ ProN W3"/>
              </a:rPr>
              <a:t>						[</a:t>
            </a:r>
            <a:r>
              <a:rPr lang="en-US" dirty="0">
                <a:solidFill>
                  <a:srgbClr val="000000"/>
                </a:solidFill>
                <a:latin typeface="Calibri"/>
                <a:ea typeface="ヒラギノ角ゴ ProN W3"/>
                <a:cs typeface="ヒラギノ角ゴ ProN W3"/>
              </a:rPr>
              <a:t>ESH] </a:t>
            </a:r>
            <a:endParaRPr lang="en-US" dirty="0" smtClean="0">
              <a:solidFill>
                <a:srgbClr val="000000"/>
              </a:solidFill>
              <a:latin typeface="Calibri"/>
              <a:ea typeface="ヒラギノ角ゴ ProN W3"/>
              <a:cs typeface="ヒラギノ角ゴ ProN W3"/>
            </a:endParaRPr>
          </a:p>
          <a:p>
            <a:pPr marL="285750" indent="-285750">
              <a:lnSpc>
                <a:spcPct val="90000"/>
              </a:lnSpc>
              <a:buFont typeface="Arial"/>
              <a:buChar char="•"/>
            </a:pPr>
            <a:r>
              <a:rPr lang="en-US" dirty="0">
                <a:solidFill>
                  <a:srgbClr val="000000"/>
                </a:solidFill>
                <a:latin typeface="Calibri"/>
                <a:ea typeface="ヒラギノ角ゴ ProN W3"/>
                <a:cs typeface="ヒラギノ角ゴ ProN W3"/>
              </a:rPr>
              <a:t>I</a:t>
            </a:r>
            <a:r>
              <a:rPr lang="en-US" dirty="0" smtClean="0">
                <a:solidFill>
                  <a:srgbClr val="000000"/>
                </a:solidFill>
                <a:latin typeface="Calibri"/>
                <a:ea typeface="ヒラギノ角ゴ ProN W3"/>
                <a:cs typeface="ヒラギノ角ゴ ProN W3"/>
              </a:rPr>
              <a:t>nventory </a:t>
            </a:r>
            <a:r>
              <a:rPr lang="en-US" dirty="0">
                <a:solidFill>
                  <a:srgbClr val="000000"/>
                </a:solidFill>
                <a:latin typeface="Calibri"/>
                <a:ea typeface="ヒラギノ角ゴ ProN W3"/>
                <a:cs typeface="ヒラギノ角ゴ ProN W3"/>
              </a:rPr>
              <a:t>management </a:t>
            </a:r>
            <a:r>
              <a:rPr lang="en-US" dirty="0" smtClean="0">
                <a:solidFill>
                  <a:srgbClr val="000000"/>
                </a:solidFill>
                <a:latin typeface="Calibri"/>
                <a:ea typeface="ヒラギノ角ゴ ProN W3"/>
                <a:cs typeface="ヒラギノ角ゴ ProN W3"/>
              </a:rPr>
              <a:t>											[</a:t>
            </a:r>
            <a:r>
              <a:rPr lang="en-US" dirty="0">
                <a:solidFill>
                  <a:srgbClr val="000000"/>
                </a:solidFill>
                <a:latin typeface="Calibri"/>
                <a:ea typeface="ヒラギノ角ゴ ProN W3"/>
                <a:cs typeface="ヒラギノ角ゴ ProN W3"/>
              </a:rPr>
              <a:t>SULF]</a:t>
            </a:r>
          </a:p>
          <a:p>
            <a:pPr marL="285750" indent="-285750">
              <a:lnSpc>
                <a:spcPct val="90000"/>
              </a:lnSpc>
              <a:buFont typeface="Arial"/>
              <a:buChar char="•"/>
            </a:pPr>
            <a:r>
              <a:rPr lang="en-US" dirty="0">
                <a:solidFill>
                  <a:srgbClr val="000000"/>
                </a:solidFill>
                <a:latin typeface="Calibri"/>
                <a:ea typeface="ヒラギノ角ゴ ProN W3"/>
                <a:cs typeface="ヒラギノ角ゴ ProN W3"/>
              </a:rPr>
              <a:t>Funding for collaborative research type projects and work-as-service </a:t>
            </a:r>
            <a:r>
              <a:rPr lang="en-US" dirty="0" smtClean="0">
                <a:solidFill>
                  <a:srgbClr val="000000"/>
                </a:solidFill>
                <a:latin typeface="Calibri"/>
                <a:ea typeface="ヒラギノ角ゴ ProN W3"/>
                <a:cs typeface="ヒラギノ角ゴ ProN W3"/>
              </a:rPr>
              <a:t>		[</a:t>
            </a:r>
            <a:r>
              <a:rPr lang="en-US" dirty="0">
                <a:solidFill>
                  <a:srgbClr val="000000"/>
                </a:solidFill>
                <a:latin typeface="Calibri"/>
                <a:ea typeface="ヒラギノ角ゴ ProN W3"/>
                <a:cs typeface="ヒラギノ角ゴ ProN W3"/>
              </a:rPr>
              <a:t>GRANTS, FEES]</a:t>
            </a:r>
          </a:p>
        </p:txBody>
      </p:sp>
      <p:sp>
        <p:nvSpPr>
          <p:cNvPr id="17" name="Slide Number Placeholder 3"/>
          <p:cNvSpPr txBox="1">
            <a:spLocks/>
          </p:cNvSpPr>
          <p:nvPr/>
        </p:nvSpPr>
        <p:spPr>
          <a:xfrm>
            <a:off x="7812360" y="6542613"/>
            <a:ext cx="87444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51115BC-487E-4422-894C-CB7CD3E79223}" type="slidenum">
              <a:rPr lang="en-GB" smtClean="0">
                <a:solidFill>
                  <a:sysClr val="windowText" lastClr="000000">
                    <a:tint val="75000"/>
                  </a:sysClr>
                </a:solidFill>
                <a:latin typeface="Calibri"/>
                <a:ea typeface="ヒラギノ角ゴ ProN W3"/>
                <a:cs typeface="ヒラギノ角ゴ ProN W3"/>
              </a:rPr>
              <a:pPr>
                <a:defRPr/>
              </a:pPr>
              <a:t>87</a:t>
            </a:fld>
            <a:endParaRPr lang="en-GB">
              <a:solidFill>
                <a:sysClr val="windowText" lastClr="000000">
                  <a:tint val="75000"/>
                </a:sysClr>
              </a:solidFill>
              <a:latin typeface="Calibri"/>
              <a:ea typeface="ヒラギノ角ゴ ProN W3"/>
              <a:cs typeface="ヒラギノ角ゴ ProN W3"/>
            </a:endParaRPr>
          </a:p>
        </p:txBody>
      </p:sp>
      <p:sp>
        <p:nvSpPr>
          <p:cNvPr id="18" name="Footer Placeholder 4"/>
          <p:cNvSpPr txBox="1">
            <a:spLocks/>
          </p:cNvSpPr>
          <p:nvPr/>
        </p:nvSpPr>
        <p:spPr>
          <a:xfrm>
            <a:off x="1187624" y="6495583"/>
            <a:ext cx="705678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sv-SE" sz="2000" dirty="0" smtClean="0">
                <a:solidFill>
                  <a:srgbClr val="000000"/>
                </a:solidFill>
                <a:latin typeface="Calibri"/>
                <a:ea typeface="ヒラギノ角ゴ ProN W3"/>
                <a:cs typeface="ヒラギノ角ゴ ProN W3"/>
              </a:rPr>
              <a:t>DEMAX </a:t>
            </a:r>
            <a:r>
              <a:rPr lang="sv-SE" sz="2000" dirty="0" err="1" smtClean="0">
                <a:solidFill>
                  <a:srgbClr val="000000"/>
                </a:solidFill>
                <a:latin typeface="Calibri"/>
                <a:ea typeface="ヒラギノ角ゴ ProN W3"/>
                <a:cs typeface="ヒラギノ角ゴ ProN W3"/>
              </a:rPr>
              <a:t>Scope</a:t>
            </a:r>
            <a:r>
              <a:rPr lang="sv-SE" sz="2000" dirty="0" smtClean="0">
                <a:solidFill>
                  <a:srgbClr val="000000"/>
                </a:solidFill>
                <a:latin typeface="Calibri"/>
                <a:ea typeface="ヒラギノ角ゴ ProN W3"/>
                <a:cs typeface="ヒラギノ角ゴ ProN W3"/>
              </a:rPr>
              <a:t>  </a:t>
            </a:r>
            <a:r>
              <a:rPr lang="sv-SE" sz="1000" dirty="0" smtClean="0">
                <a:solidFill>
                  <a:srgbClr val="000000"/>
                </a:solidFill>
                <a:latin typeface="Calibri"/>
                <a:ea typeface="ヒラギノ角ゴ ProN W3"/>
                <a:cs typeface="ヒラギノ角ゴ ProN W3"/>
              </a:rPr>
              <a:t>Arno Hiess, November 2016 ESS Operations </a:t>
            </a:r>
            <a:r>
              <a:rPr lang="sv-SE" sz="1000" dirty="0" err="1" smtClean="0">
                <a:solidFill>
                  <a:srgbClr val="000000"/>
                </a:solidFill>
                <a:latin typeface="Calibri"/>
                <a:ea typeface="ヒラギノ角ゴ ProN W3"/>
                <a:cs typeface="ヒラギノ角ゴ ProN W3"/>
              </a:rPr>
              <a:t>Cost</a:t>
            </a:r>
            <a:r>
              <a:rPr lang="sv-SE" sz="1000" dirty="0" smtClean="0">
                <a:solidFill>
                  <a:srgbClr val="000000"/>
                </a:solidFill>
                <a:latin typeface="Calibri"/>
                <a:ea typeface="ヒラギノ角ゴ ProN W3"/>
                <a:cs typeface="ヒラギノ角ゴ ProN W3"/>
              </a:rPr>
              <a:t> Review</a:t>
            </a:r>
            <a:endParaRPr lang="sv-SE" sz="1000" dirty="0">
              <a:solidFill>
                <a:srgbClr val="000000"/>
              </a:solidFill>
              <a:latin typeface="Calibri"/>
              <a:ea typeface="ヒラギノ角ゴ ProN W3"/>
              <a:cs typeface="ヒラギノ角ゴ ProN W3"/>
            </a:endParaRPr>
          </a:p>
        </p:txBody>
      </p:sp>
      <p:sp>
        <p:nvSpPr>
          <p:cNvPr id="19" name="Date Placeholder 5"/>
          <p:cNvSpPr txBox="1">
            <a:spLocks/>
          </p:cNvSpPr>
          <p:nvPr/>
        </p:nvSpPr>
        <p:spPr>
          <a:xfrm>
            <a:off x="457200" y="6542613"/>
            <a:ext cx="9464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E7F1480-C240-7241-B16F-974441BA4F7A}" type="datetime1">
              <a:rPr lang="en-US" smtClean="0">
                <a:solidFill>
                  <a:sysClr val="windowText" lastClr="000000">
                    <a:tint val="75000"/>
                  </a:sysClr>
                </a:solidFill>
                <a:latin typeface="Calibri"/>
                <a:ea typeface="ヒラギノ角ゴ ProN W3"/>
                <a:cs typeface="ヒラギノ角ゴ ProN W3"/>
              </a:rPr>
              <a:pPr>
                <a:defRPr/>
              </a:pPr>
              <a:t>5/18/17</a:t>
            </a:fld>
            <a:endParaRPr lang="sv-SE" dirty="0">
              <a:solidFill>
                <a:sysClr val="windowText" lastClr="000000">
                  <a:tint val="75000"/>
                </a:sysClr>
              </a:solidFill>
              <a:latin typeface="Calibri"/>
              <a:ea typeface="ヒラギノ角ゴ ProN W3"/>
              <a:cs typeface="ヒラギノ角ゴ ProN W3"/>
            </a:endParaRPr>
          </a:p>
        </p:txBody>
      </p:sp>
    </p:spTree>
    <p:extLst>
      <p:ext uri="{BB962C8B-B14F-4D97-AF65-F5344CB8AC3E}">
        <p14:creationId xmlns:p14="http://schemas.microsoft.com/office/powerpoint/2010/main" val="4120998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13" end="1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16" end="1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18" end="1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19" end="1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20" end="2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50417" y="0"/>
            <a:ext cx="7486330" cy="1441450"/>
          </a:xfrm>
          <a:ln/>
        </p:spPr>
        <p:txBody>
          <a:bodyPr/>
          <a:lstStyle/>
          <a:p>
            <a:r>
              <a:rPr lang="en-US" sz="3000" dirty="0"/>
              <a:t>SSS 20.4.2.2 – </a:t>
            </a:r>
            <a:r>
              <a:rPr lang="en-US" sz="3000" dirty="0" err="1"/>
              <a:t>Deuteration</a:t>
            </a:r>
            <a:r>
              <a:rPr lang="en-US" sz="3000" dirty="0"/>
              <a:t> and Crystallization</a:t>
            </a:r>
            <a:r>
              <a:rPr lang="en-US" sz="2200" i="1" dirty="0"/>
              <a:t> </a:t>
            </a:r>
            <a:r>
              <a:rPr lang="en-US" sz="3000" dirty="0"/>
              <a:t>Labor Resources, Costs, Comparison</a:t>
            </a:r>
            <a:endParaRPr lang="en-US" sz="3000" i="1" dirty="0"/>
          </a:p>
        </p:txBody>
      </p:sp>
      <p:pic>
        <p:nvPicPr>
          <p:cNvPr id="6" name="Picture 5"/>
          <p:cNvPicPr>
            <a:picLocks noChangeAspect="1"/>
          </p:cNvPicPr>
          <p:nvPr/>
        </p:nvPicPr>
        <p:blipFill>
          <a:blip r:embed="rId4"/>
          <a:stretch>
            <a:fillRect/>
          </a:stretch>
        </p:blipFill>
        <p:spPr>
          <a:xfrm>
            <a:off x="3937000" y="2590800"/>
            <a:ext cx="1257300" cy="1676400"/>
          </a:xfrm>
          <a:prstGeom prst="rect">
            <a:avLst/>
          </a:prstGeom>
        </p:spPr>
      </p:pic>
      <p:pic>
        <p:nvPicPr>
          <p:cNvPr id="7" name="Picture 6"/>
          <p:cNvPicPr>
            <a:picLocks noChangeAspect="1"/>
          </p:cNvPicPr>
          <p:nvPr/>
        </p:nvPicPr>
        <p:blipFill>
          <a:blip r:embed="rId4"/>
          <a:stretch>
            <a:fillRect/>
          </a:stretch>
        </p:blipFill>
        <p:spPr>
          <a:xfrm>
            <a:off x="3937000" y="2590800"/>
            <a:ext cx="1257300" cy="1676400"/>
          </a:xfrm>
          <a:prstGeom prst="rect">
            <a:avLst/>
          </a:prstGeom>
        </p:spPr>
      </p:pic>
      <p:pic>
        <p:nvPicPr>
          <p:cNvPr id="8" name="Picture 7"/>
          <p:cNvPicPr>
            <a:picLocks noChangeAspect="1"/>
          </p:cNvPicPr>
          <p:nvPr/>
        </p:nvPicPr>
        <p:blipFill>
          <a:blip r:embed="rId4"/>
          <a:stretch>
            <a:fillRect/>
          </a:stretch>
        </p:blipFill>
        <p:spPr>
          <a:xfrm>
            <a:off x="3937000" y="2590800"/>
            <a:ext cx="1257300" cy="1676400"/>
          </a:xfrm>
          <a:prstGeom prst="rect">
            <a:avLst/>
          </a:prstGeom>
        </p:spPr>
      </p:pic>
      <p:sp>
        <p:nvSpPr>
          <p:cNvPr id="11" name="TextBox 10"/>
          <p:cNvSpPr txBox="1"/>
          <p:nvPr/>
        </p:nvSpPr>
        <p:spPr>
          <a:xfrm>
            <a:off x="1" y="1441844"/>
            <a:ext cx="9156700" cy="4972131"/>
          </a:xfrm>
          <a:prstGeom prst="rect">
            <a:avLst/>
          </a:prstGeom>
          <a:noFill/>
        </p:spPr>
        <p:txBody>
          <a:bodyPr wrap="square" rtlCol="0">
            <a:spAutoFit/>
          </a:bodyPr>
          <a:lstStyle/>
          <a:p>
            <a:pPr>
              <a:lnSpc>
                <a:spcPct val="90000"/>
              </a:lnSpc>
            </a:pPr>
            <a:r>
              <a:rPr lang="en-US" b="1" dirty="0">
                <a:solidFill>
                  <a:srgbClr val="000000"/>
                </a:solidFill>
                <a:latin typeface="Calibri"/>
                <a:ea typeface="ヒラギノ角ゴ ProN W3"/>
                <a:cs typeface="ヒラギノ角ゴ ProN W3"/>
              </a:rPr>
              <a:t>Cost and Resources: 	</a:t>
            </a:r>
            <a:r>
              <a:rPr lang="en-US" dirty="0" smtClean="0">
                <a:solidFill>
                  <a:srgbClr val="000000"/>
                </a:solidFill>
                <a:latin typeface="Calibri"/>
                <a:ea typeface="ヒラギノ角ゴ ProN W3"/>
                <a:cs typeface="ヒラギノ角ゴ ProN W3"/>
              </a:rPr>
              <a:t>1225 k</a:t>
            </a:r>
            <a:r>
              <a:rPr lang="en-US" dirty="0">
                <a:solidFill>
                  <a:srgbClr val="000000"/>
                </a:solidFill>
                <a:latin typeface="Calibri"/>
                <a:ea typeface="ヒラギノ角ゴ ProN W3"/>
                <a:cs typeface="ヒラギノ角ゴ ProN W3"/>
              </a:rPr>
              <a:t>€ </a:t>
            </a:r>
            <a:r>
              <a:rPr lang="en-US" dirty="0" smtClean="0">
                <a:solidFill>
                  <a:srgbClr val="000000"/>
                </a:solidFill>
                <a:latin typeface="Calibri"/>
                <a:ea typeface="ヒラギノ角ゴ ProN W3"/>
                <a:cs typeface="ヒラギノ角ゴ ProN W3"/>
              </a:rPr>
              <a:t>/ y </a:t>
            </a:r>
            <a:r>
              <a:rPr lang="en-US" b="1" dirty="0">
                <a:solidFill>
                  <a:srgbClr val="000000"/>
                </a:solidFill>
                <a:latin typeface="Calibri"/>
                <a:ea typeface="ヒラギノ角ゴ ProN W3"/>
                <a:cs typeface="ヒラギノ角ゴ ProN W3"/>
              </a:rPr>
              <a:t>											</a:t>
            </a:r>
          </a:p>
          <a:p>
            <a:pPr>
              <a:lnSpc>
                <a:spcPct val="90000"/>
              </a:lnSpc>
            </a:pPr>
            <a:endParaRPr lang="en-US" sz="1000" b="1" dirty="0">
              <a:solidFill>
                <a:srgbClr val="000000"/>
              </a:solidFill>
              <a:latin typeface="Calibri"/>
              <a:ea typeface="ヒラギノ角ゴ ProN W3"/>
              <a:cs typeface="ヒラギノ角ゴ ProN W3"/>
            </a:endParaRPr>
          </a:p>
          <a:p>
            <a:pPr>
              <a:lnSpc>
                <a:spcPct val="90000"/>
              </a:lnSpc>
            </a:pPr>
            <a:r>
              <a:rPr lang="en-US" dirty="0">
                <a:solidFill>
                  <a:srgbClr val="000000"/>
                </a:solidFill>
                <a:latin typeface="Calibri"/>
                <a:ea typeface="ヒラギノ角ゴ ProN W3"/>
                <a:cs typeface="ヒラギノ角ゴ ProN W3"/>
              </a:rPr>
              <a:t>1 FTE scientist, 1 FTE technician for biological </a:t>
            </a:r>
            <a:r>
              <a:rPr lang="en-US" dirty="0" err="1">
                <a:solidFill>
                  <a:srgbClr val="000000"/>
                </a:solidFill>
                <a:latin typeface="Calibri"/>
                <a:ea typeface="ヒラギノ角ゴ ProN W3"/>
                <a:cs typeface="ヒラギノ角ゴ ProN W3"/>
              </a:rPr>
              <a:t>deuteration</a:t>
            </a:r>
            <a:r>
              <a:rPr lang="en-US" dirty="0">
                <a:solidFill>
                  <a:srgbClr val="000000"/>
                </a:solidFill>
                <a:latin typeface="Calibri"/>
                <a:ea typeface="ヒラギノ角ゴ ProN W3"/>
                <a:cs typeface="ヒラギノ角ゴ ProN W3"/>
              </a:rPr>
              <a:t>				</a:t>
            </a:r>
          </a:p>
          <a:p>
            <a:pPr>
              <a:lnSpc>
                <a:spcPct val="90000"/>
              </a:lnSpc>
            </a:pPr>
            <a:r>
              <a:rPr lang="en-US" dirty="0">
                <a:solidFill>
                  <a:srgbClr val="000000"/>
                </a:solidFill>
                <a:latin typeface="Calibri"/>
                <a:ea typeface="ヒラギノ角ゴ ProN W3"/>
                <a:cs typeface="ヒラギノ角ゴ ProN W3"/>
              </a:rPr>
              <a:t>1 FTE scientist, 1 FTE technician for macromolecular </a:t>
            </a:r>
            <a:r>
              <a:rPr lang="en-US" dirty="0" err="1">
                <a:solidFill>
                  <a:srgbClr val="000000"/>
                </a:solidFill>
                <a:latin typeface="Calibri"/>
                <a:ea typeface="ヒラギノ角ゴ ProN W3"/>
                <a:cs typeface="ヒラギノ角ゴ ProN W3"/>
              </a:rPr>
              <a:t>crystallisation</a:t>
            </a:r>
            <a:r>
              <a:rPr lang="en-US" dirty="0">
                <a:solidFill>
                  <a:srgbClr val="000000"/>
                </a:solidFill>
                <a:latin typeface="Calibri"/>
                <a:ea typeface="ヒラギノ角ゴ ProN W3"/>
                <a:cs typeface="ヒラギノ角ゴ ProN W3"/>
              </a:rPr>
              <a:t>.</a:t>
            </a:r>
          </a:p>
          <a:p>
            <a:pPr>
              <a:lnSpc>
                <a:spcPct val="90000"/>
              </a:lnSpc>
            </a:pPr>
            <a:r>
              <a:rPr lang="en-US" dirty="0">
                <a:solidFill>
                  <a:srgbClr val="000000"/>
                </a:solidFill>
                <a:latin typeface="Calibri"/>
                <a:ea typeface="ヒラギノ角ゴ ProN W3"/>
                <a:cs typeface="ヒラギノ角ゴ ProN W3"/>
              </a:rPr>
              <a:t>2 FTE scientist, 1 FTE technician for chemical </a:t>
            </a:r>
            <a:r>
              <a:rPr lang="en-US" dirty="0" err="1" smtClean="0">
                <a:solidFill>
                  <a:srgbClr val="000000"/>
                </a:solidFill>
                <a:latin typeface="Calibri"/>
                <a:ea typeface="ヒラギノ角ゴ ProN W3"/>
                <a:cs typeface="ヒラギノ角ゴ ProN W3"/>
              </a:rPr>
              <a:t>deuteration</a:t>
            </a:r>
            <a:endParaRPr lang="en-US" dirty="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r>
              <a:rPr lang="en-US" dirty="0" smtClean="0">
                <a:solidFill>
                  <a:srgbClr val="000000"/>
                </a:solidFill>
                <a:latin typeface="Calibri"/>
                <a:ea typeface="ヒラギノ角ゴ ProN W3"/>
                <a:cs typeface="ヒラギノ角ゴ ProN W3"/>
              </a:rPr>
              <a:t>Minor </a:t>
            </a:r>
            <a:r>
              <a:rPr lang="en-US" dirty="0">
                <a:solidFill>
                  <a:srgbClr val="000000"/>
                </a:solidFill>
                <a:latin typeface="Calibri"/>
                <a:ea typeface="ヒラギノ角ゴ ProN W3"/>
                <a:cs typeface="ヒラギノ角ゴ ProN W3"/>
              </a:rPr>
              <a:t>capital investment for equipment renewal and developmental activities included</a:t>
            </a:r>
            <a:r>
              <a:rPr lang="en-US" dirty="0" smtClean="0">
                <a:solidFill>
                  <a:srgbClr val="000000"/>
                </a:solidFill>
                <a:latin typeface="Calibri"/>
                <a:ea typeface="ヒラギノ角ゴ ProN W3"/>
                <a:cs typeface="ヒラギノ角ゴ ProN W3"/>
              </a:rPr>
              <a:t>.</a:t>
            </a:r>
          </a:p>
          <a:p>
            <a:pPr>
              <a:lnSpc>
                <a:spcPct val="90000"/>
              </a:lnSpc>
            </a:pPr>
            <a:r>
              <a:rPr lang="en-US" dirty="0" smtClean="0">
                <a:solidFill>
                  <a:srgbClr val="000000"/>
                </a:solidFill>
                <a:latin typeface="Calibri"/>
                <a:ea typeface="ヒラギノ角ゴ ProN W3"/>
                <a:cs typeface="ヒラギノ角ゴ ProN W3"/>
              </a:rPr>
              <a:t>Synergies by co-hosting DEMAX facilities with Lund University and MAX </a:t>
            </a:r>
            <a:r>
              <a:rPr lang="en-US" dirty="0">
                <a:solidFill>
                  <a:srgbClr val="000000"/>
                </a:solidFill>
                <a:latin typeface="Calibri"/>
                <a:ea typeface="ヒラギノ角ゴ ProN W3"/>
                <a:cs typeface="ヒラギノ角ゴ ProN W3"/>
              </a:rPr>
              <a:t>IV included. </a:t>
            </a: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b="1" dirty="0" smtClean="0">
              <a:solidFill>
                <a:srgbClr val="000000"/>
              </a:solidFill>
              <a:latin typeface="Calibri"/>
              <a:ea typeface="ヒラギノ角ゴ ProN W3"/>
              <a:cs typeface="ヒラギノ角ゴ ProN W3"/>
            </a:endParaRPr>
          </a:p>
          <a:p>
            <a:pPr>
              <a:lnSpc>
                <a:spcPct val="90000"/>
              </a:lnSpc>
            </a:pPr>
            <a:endParaRPr lang="en-US" b="1" dirty="0" smtClean="0">
              <a:solidFill>
                <a:srgbClr val="000000"/>
              </a:solidFill>
              <a:latin typeface="Calibri"/>
              <a:ea typeface="ヒラギノ角ゴ ProN W3"/>
              <a:cs typeface="ヒラギノ角ゴ ProN W3"/>
            </a:endParaRPr>
          </a:p>
          <a:p>
            <a:pPr>
              <a:lnSpc>
                <a:spcPct val="90000"/>
              </a:lnSpc>
            </a:pPr>
            <a:endParaRPr lang="en-US" b="1" dirty="0" smtClean="0">
              <a:solidFill>
                <a:srgbClr val="000000"/>
              </a:solidFill>
              <a:latin typeface="Calibri"/>
              <a:ea typeface="ヒラギノ角ゴ ProN W3"/>
              <a:cs typeface="ヒラギノ角ゴ ProN W3"/>
            </a:endParaRPr>
          </a:p>
          <a:p>
            <a:pPr>
              <a:lnSpc>
                <a:spcPct val="90000"/>
              </a:lnSpc>
            </a:pPr>
            <a:endParaRPr lang="en-US" b="1" dirty="0">
              <a:solidFill>
                <a:srgbClr val="000000"/>
              </a:solidFill>
              <a:latin typeface="Calibri"/>
              <a:ea typeface="ヒラギノ角ゴ ProN W3"/>
              <a:cs typeface="ヒラギノ角ゴ ProN W3"/>
            </a:endParaRPr>
          </a:p>
          <a:p>
            <a:pPr>
              <a:lnSpc>
                <a:spcPct val="90000"/>
              </a:lnSpc>
            </a:pPr>
            <a:endParaRPr lang="en-US" b="1" dirty="0" smtClean="0">
              <a:solidFill>
                <a:srgbClr val="000000"/>
              </a:solidFill>
              <a:latin typeface="Calibri"/>
              <a:ea typeface="ヒラギノ角ゴ ProN W3"/>
              <a:cs typeface="ヒラギノ角ゴ ProN W3"/>
            </a:endParaRPr>
          </a:p>
          <a:p>
            <a:pPr>
              <a:lnSpc>
                <a:spcPct val="90000"/>
              </a:lnSpc>
            </a:pPr>
            <a:r>
              <a:rPr lang="en-US" b="1" dirty="0" smtClean="0">
                <a:solidFill>
                  <a:srgbClr val="000000"/>
                </a:solidFill>
                <a:latin typeface="Calibri"/>
                <a:ea typeface="ヒラギノ角ゴ ProN W3"/>
                <a:cs typeface="ヒラギノ角ゴ ProN W3"/>
              </a:rPr>
              <a:t>Benchmarking, Strategy, Experience:	</a:t>
            </a: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p:txBody>
      </p:sp>
      <p:sp>
        <p:nvSpPr>
          <p:cNvPr id="17" name="Slide Number Placeholder 3"/>
          <p:cNvSpPr txBox="1">
            <a:spLocks/>
          </p:cNvSpPr>
          <p:nvPr/>
        </p:nvSpPr>
        <p:spPr>
          <a:xfrm>
            <a:off x="7812360" y="6542613"/>
            <a:ext cx="87444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51115BC-487E-4422-894C-CB7CD3E79223}" type="slidenum">
              <a:rPr lang="en-GB" smtClean="0">
                <a:solidFill>
                  <a:sysClr val="windowText" lastClr="000000">
                    <a:tint val="75000"/>
                  </a:sysClr>
                </a:solidFill>
                <a:latin typeface="Calibri"/>
                <a:ea typeface="ヒラギノ角ゴ ProN W3"/>
                <a:cs typeface="ヒラギノ角ゴ ProN W3"/>
              </a:rPr>
              <a:pPr>
                <a:defRPr/>
              </a:pPr>
              <a:t>88</a:t>
            </a:fld>
            <a:endParaRPr lang="en-GB">
              <a:solidFill>
                <a:sysClr val="windowText" lastClr="000000">
                  <a:tint val="75000"/>
                </a:sysClr>
              </a:solidFill>
              <a:latin typeface="Calibri"/>
              <a:ea typeface="ヒラギノ角ゴ ProN W3"/>
              <a:cs typeface="ヒラギノ角ゴ ProN W3"/>
            </a:endParaRPr>
          </a:p>
        </p:txBody>
      </p:sp>
      <p:sp>
        <p:nvSpPr>
          <p:cNvPr id="18" name="Footer Placeholder 4"/>
          <p:cNvSpPr txBox="1">
            <a:spLocks/>
          </p:cNvSpPr>
          <p:nvPr/>
        </p:nvSpPr>
        <p:spPr>
          <a:xfrm>
            <a:off x="1187624" y="6495583"/>
            <a:ext cx="705678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sv-SE" sz="2000" dirty="0">
                <a:solidFill>
                  <a:srgbClr val="000000"/>
                </a:solidFill>
                <a:latin typeface="Calibri"/>
                <a:ea typeface="ヒラギノ角ゴ ProN W3"/>
                <a:cs typeface="ヒラギノ角ゴ ProN W3"/>
              </a:rPr>
              <a:t>DEMAX Resources and </a:t>
            </a:r>
            <a:r>
              <a:rPr lang="sv-SE" sz="2000" dirty="0" err="1">
                <a:solidFill>
                  <a:srgbClr val="000000"/>
                </a:solidFill>
                <a:latin typeface="Calibri"/>
                <a:ea typeface="ヒラギノ角ゴ ProN W3"/>
                <a:cs typeface="ヒラギノ角ゴ ProN W3"/>
              </a:rPr>
              <a:t>Cost</a:t>
            </a:r>
            <a:r>
              <a:rPr lang="sv-SE" sz="2000" dirty="0">
                <a:solidFill>
                  <a:srgbClr val="000000"/>
                </a:solidFill>
                <a:latin typeface="Calibri"/>
                <a:ea typeface="ヒラギノ角ゴ ProN W3"/>
                <a:cs typeface="ヒラギノ角ゴ ProN W3"/>
              </a:rPr>
              <a:t> </a:t>
            </a:r>
            <a:r>
              <a:rPr lang="sv-SE" sz="2000" dirty="0" smtClean="0">
                <a:solidFill>
                  <a:srgbClr val="000000"/>
                </a:solidFill>
                <a:latin typeface="Calibri"/>
                <a:ea typeface="ヒラギノ角ゴ ProN W3"/>
                <a:cs typeface="ヒラギノ角ゴ ProN W3"/>
              </a:rPr>
              <a:t> </a:t>
            </a:r>
            <a:r>
              <a:rPr lang="sv-SE" sz="1000" dirty="0" smtClean="0">
                <a:solidFill>
                  <a:srgbClr val="000000"/>
                </a:solidFill>
                <a:latin typeface="Calibri"/>
                <a:ea typeface="ヒラギノ角ゴ ProN W3"/>
                <a:cs typeface="ヒラギノ角ゴ ProN W3"/>
              </a:rPr>
              <a:t>Arno Hiess, November 2016 ESS Operations </a:t>
            </a:r>
            <a:r>
              <a:rPr lang="sv-SE" sz="1000" dirty="0" err="1" smtClean="0">
                <a:solidFill>
                  <a:srgbClr val="000000"/>
                </a:solidFill>
                <a:latin typeface="Calibri"/>
                <a:ea typeface="ヒラギノ角ゴ ProN W3"/>
                <a:cs typeface="ヒラギノ角ゴ ProN W3"/>
              </a:rPr>
              <a:t>Cost</a:t>
            </a:r>
            <a:r>
              <a:rPr lang="sv-SE" sz="1000" dirty="0" smtClean="0">
                <a:solidFill>
                  <a:srgbClr val="000000"/>
                </a:solidFill>
                <a:latin typeface="Calibri"/>
                <a:ea typeface="ヒラギノ角ゴ ProN W3"/>
                <a:cs typeface="ヒラギノ角ゴ ProN W3"/>
              </a:rPr>
              <a:t> Review</a:t>
            </a:r>
            <a:endParaRPr lang="sv-SE" sz="1000" dirty="0">
              <a:solidFill>
                <a:srgbClr val="000000"/>
              </a:solidFill>
              <a:latin typeface="Calibri"/>
              <a:ea typeface="ヒラギノ角ゴ ProN W3"/>
              <a:cs typeface="ヒラギノ角ゴ ProN W3"/>
            </a:endParaRPr>
          </a:p>
        </p:txBody>
      </p:sp>
      <p:sp>
        <p:nvSpPr>
          <p:cNvPr id="19" name="Date Placeholder 5"/>
          <p:cNvSpPr txBox="1">
            <a:spLocks/>
          </p:cNvSpPr>
          <p:nvPr/>
        </p:nvSpPr>
        <p:spPr>
          <a:xfrm>
            <a:off x="457200" y="6542613"/>
            <a:ext cx="9464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E7F1480-C240-7241-B16F-974441BA4F7A}" type="datetime1">
              <a:rPr lang="en-US" smtClean="0">
                <a:solidFill>
                  <a:sysClr val="windowText" lastClr="000000">
                    <a:tint val="75000"/>
                  </a:sysClr>
                </a:solidFill>
                <a:latin typeface="Calibri"/>
                <a:ea typeface="ヒラギノ角ゴ ProN W3"/>
                <a:cs typeface="ヒラギノ角ゴ ProN W3"/>
              </a:rPr>
              <a:pPr>
                <a:defRPr/>
              </a:pPr>
              <a:t>5/18/17</a:t>
            </a:fld>
            <a:endParaRPr lang="sv-SE" dirty="0">
              <a:solidFill>
                <a:sysClr val="windowText" lastClr="000000">
                  <a:tint val="75000"/>
                </a:sysClr>
              </a:solidFill>
              <a:latin typeface="Calibri"/>
              <a:ea typeface="ヒラギノ角ゴ ProN W3"/>
              <a:cs typeface="ヒラギノ角ゴ ProN W3"/>
            </a:endParaRPr>
          </a:p>
        </p:txBody>
      </p:sp>
      <p:graphicFrame>
        <p:nvGraphicFramePr>
          <p:cNvPr id="22" name="Table 21"/>
          <p:cNvGraphicFramePr>
            <a:graphicFrameLocks noGrp="1"/>
          </p:cNvGraphicFramePr>
          <p:nvPr>
            <p:extLst>
              <p:ext uri="{D42A27DB-BD31-4B8C-83A1-F6EECF244321}">
                <p14:modId xmlns:p14="http://schemas.microsoft.com/office/powerpoint/2010/main" val="2079802526"/>
              </p:ext>
            </p:extLst>
          </p:nvPr>
        </p:nvGraphicFramePr>
        <p:xfrm>
          <a:off x="12699" y="5285936"/>
          <a:ext cx="9131300" cy="1010920"/>
        </p:xfrm>
        <a:graphic>
          <a:graphicData uri="http://schemas.openxmlformats.org/drawingml/2006/table">
            <a:tbl>
              <a:tblPr firstRow="1" bandRow="1">
                <a:tableStyleId>{5C22544A-7EE6-4342-B048-85BDC9FD1C3A}</a:tableStyleId>
              </a:tblPr>
              <a:tblGrid>
                <a:gridCol w="1826260"/>
                <a:gridCol w="1842758"/>
                <a:gridCol w="1809762"/>
                <a:gridCol w="1826260"/>
                <a:gridCol w="1826260"/>
              </a:tblGrid>
              <a:tr h="370840">
                <a:tc>
                  <a:txBody>
                    <a:bodyPr/>
                    <a:lstStyle/>
                    <a:p>
                      <a:pPr algn="ctr"/>
                      <a:r>
                        <a:rPr lang="en-US" sz="1600" dirty="0" smtClean="0"/>
                        <a:t>ESS</a:t>
                      </a:r>
                      <a:endParaRPr lang="en-US" sz="1600" dirty="0"/>
                    </a:p>
                  </a:txBody>
                  <a:tcPr/>
                </a:tc>
                <a:tc>
                  <a:txBody>
                    <a:bodyPr/>
                    <a:lstStyle/>
                    <a:p>
                      <a:pPr algn="ctr"/>
                      <a:r>
                        <a:rPr lang="en-US" sz="1600" dirty="0" smtClean="0"/>
                        <a:t>ILL</a:t>
                      </a:r>
                      <a:endParaRPr lang="en-US" sz="1600" dirty="0"/>
                    </a:p>
                  </a:txBody>
                  <a:tcPr/>
                </a:tc>
                <a:tc>
                  <a:txBody>
                    <a:bodyPr/>
                    <a:lstStyle/>
                    <a:p>
                      <a:pPr algn="ctr"/>
                      <a:r>
                        <a:rPr lang="en-US" sz="1600" dirty="0" smtClean="0"/>
                        <a:t>ESRF</a:t>
                      </a:r>
                      <a:endParaRPr lang="en-US" sz="1600" dirty="0"/>
                    </a:p>
                  </a:txBody>
                  <a:tcPr/>
                </a:tc>
                <a:tc>
                  <a:txBody>
                    <a:bodyPr/>
                    <a:lstStyle/>
                    <a:p>
                      <a:pPr algn="ctr"/>
                      <a:r>
                        <a:rPr lang="en-US" sz="1600" dirty="0" smtClean="0"/>
                        <a:t>ISIS</a:t>
                      </a:r>
                      <a:endParaRPr lang="en-US" sz="1600" dirty="0"/>
                    </a:p>
                  </a:txBody>
                  <a:tcPr/>
                </a:tc>
                <a:tc>
                  <a:txBody>
                    <a:bodyPr/>
                    <a:lstStyle/>
                    <a:p>
                      <a:pPr algn="ctr"/>
                      <a:r>
                        <a:rPr lang="en-US" sz="1600" dirty="0" smtClean="0"/>
                        <a:t>SNS / HFIR</a:t>
                      </a:r>
                      <a:endParaRPr lang="en-US" sz="1600" dirty="0"/>
                    </a:p>
                  </a:txBody>
                  <a:tcPr/>
                </a:tc>
              </a:tr>
              <a:tr h="370840">
                <a:tc>
                  <a:txBody>
                    <a:bodyPr/>
                    <a:lstStyle/>
                    <a:p>
                      <a:r>
                        <a:rPr lang="en-US" b="0" dirty="0" smtClean="0"/>
                        <a:t>7 </a:t>
                      </a:r>
                      <a:r>
                        <a:rPr lang="en-US" dirty="0" smtClean="0"/>
                        <a:t>FTE</a:t>
                      </a:r>
                      <a:endParaRPr lang="en-US" dirty="0"/>
                    </a:p>
                  </a:txBody>
                  <a:tcPr/>
                </a:tc>
                <a:tc>
                  <a:txBody>
                    <a:bodyPr/>
                    <a:lstStyle/>
                    <a:p>
                      <a:r>
                        <a:rPr lang="en-US" dirty="0" smtClean="0"/>
                        <a:t>6</a:t>
                      </a:r>
                      <a:r>
                        <a:rPr lang="en-US" baseline="0" dirty="0" smtClean="0"/>
                        <a:t> </a:t>
                      </a:r>
                      <a:r>
                        <a:rPr lang="en-US" dirty="0" smtClean="0"/>
                        <a:t>FTE PSB w.</a:t>
                      </a:r>
                      <a:r>
                        <a:rPr lang="en-US" baseline="0" dirty="0" smtClean="0"/>
                        <a:t> ESRF </a:t>
                      </a:r>
                      <a:r>
                        <a:rPr lang="en-US" dirty="0" err="1" smtClean="0"/>
                        <a:t>BioDeut</a:t>
                      </a:r>
                      <a:r>
                        <a:rPr lang="en-US" dirty="0" smtClean="0"/>
                        <a:t> &amp; </a:t>
                      </a:r>
                      <a:r>
                        <a:rPr lang="en-US" dirty="0" err="1" smtClean="0"/>
                        <a:t>Xtal</a:t>
                      </a:r>
                      <a:r>
                        <a:rPr lang="en-US" dirty="0" smtClean="0"/>
                        <a:t> </a:t>
                      </a:r>
                    </a:p>
                  </a:txBody>
                  <a:tcPr/>
                </a:tc>
                <a:tc>
                  <a:txBody>
                    <a:bodyPr/>
                    <a:lstStyle/>
                    <a:p>
                      <a:r>
                        <a:rPr lang="en-US" dirty="0" smtClean="0"/>
                        <a:t>4 FTE PSB</a:t>
                      </a:r>
                      <a:r>
                        <a:rPr lang="en-US" baseline="0" dirty="0" smtClean="0"/>
                        <a:t> w. ILL </a:t>
                      </a:r>
                      <a:r>
                        <a:rPr lang="en-US" dirty="0" err="1" smtClean="0"/>
                        <a:t>BioDeut</a:t>
                      </a:r>
                      <a:r>
                        <a:rPr lang="en-US" dirty="0" smtClean="0"/>
                        <a:t> &amp; </a:t>
                      </a:r>
                      <a:r>
                        <a:rPr lang="en-US" dirty="0" err="1" smtClean="0"/>
                        <a:t>Xtal</a:t>
                      </a:r>
                      <a:endParaRPr lang="en-US" dirty="0"/>
                    </a:p>
                  </a:txBody>
                  <a:tcPr/>
                </a:tc>
                <a:tc>
                  <a:txBody>
                    <a:bodyPr/>
                    <a:lstStyle/>
                    <a:p>
                      <a:r>
                        <a:rPr lang="en-US" dirty="0" smtClean="0"/>
                        <a:t>4 FTE Chemical</a:t>
                      </a:r>
                      <a:r>
                        <a:rPr lang="en-US" baseline="0" dirty="0" smtClean="0"/>
                        <a:t> </a:t>
                      </a:r>
                      <a:r>
                        <a:rPr lang="en-US" dirty="0" err="1" smtClean="0"/>
                        <a:t>Deuteration</a:t>
                      </a:r>
                      <a:endParaRPr lang="en-US" dirty="0"/>
                    </a:p>
                  </a:txBody>
                  <a:tcPr/>
                </a:tc>
                <a:tc>
                  <a:txBody>
                    <a:bodyPr/>
                    <a:lstStyle/>
                    <a:p>
                      <a:endParaRPr lang="en-US" dirty="0"/>
                    </a:p>
                  </a:txBody>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579850316"/>
              </p:ext>
            </p:extLst>
          </p:nvPr>
        </p:nvGraphicFramePr>
        <p:xfrm>
          <a:off x="1" y="3559420"/>
          <a:ext cx="9144001" cy="1010920"/>
        </p:xfrm>
        <a:graphic>
          <a:graphicData uri="http://schemas.openxmlformats.org/drawingml/2006/table">
            <a:tbl>
              <a:tblPr firstRow="1" bandRow="1">
                <a:tableStyleId>{5C22544A-7EE6-4342-B048-85BDC9FD1C3A}</a:tableStyleId>
              </a:tblPr>
              <a:tblGrid>
                <a:gridCol w="966520"/>
                <a:gridCol w="1789261"/>
                <a:gridCol w="1597055"/>
                <a:gridCol w="1597055"/>
                <a:gridCol w="1597055"/>
                <a:gridCol w="1597055"/>
              </a:tblGrid>
              <a:tr h="370840">
                <a:tc>
                  <a:txBody>
                    <a:bodyPr/>
                    <a:lstStyle/>
                    <a:p>
                      <a:pPr algn="ctr"/>
                      <a:r>
                        <a:rPr lang="en-US" sz="1600" dirty="0" smtClean="0"/>
                        <a:t>WBS</a:t>
                      </a:r>
                      <a:endParaRPr lang="en-US" sz="1600" dirty="0"/>
                    </a:p>
                  </a:txBody>
                  <a:tcPr/>
                </a:tc>
                <a:tc>
                  <a:txBody>
                    <a:bodyPr/>
                    <a:lstStyle/>
                    <a:p>
                      <a:pPr algn="ctr"/>
                      <a:r>
                        <a:rPr lang="en-US" sz="1600" dirty="0" smtClean="0"/>
                        <a:t>Personnel</a:t>
                      </a:r>
                      <a:endParaRPr lang="en-US" sz="1600" dirty="0"/>
                    </a:p>
                  </a:txBody>
                  <a:tcPr/>
                </a:tc>
                <a:tc>
                  <a:txBody>
                    <a:bodyPr/>
                    <a:lstStyle/>
                    <a:p>
                      <a:pPr algn="ctr"/>
                      <a:r>
                        <a:rPr lang="en-US" sz="1600" dirty="0" smtClean="0"/>
                        <a:t>Operations k€/y</a:t>
                      </a:r>
                      <a:endParaRPr lang="en-US" sz="1600" dirty="0"/>
                    </a:p>
                  </a:txBody>
                  <a:tcPr/>
                </a:tc>
                <a:tc>
                  <a:txBody>
                    <a:bodyPr/>
                    <a:lstStyle/>
                    <a:p>
                      <a:pPr algn="ctr"/>
                      <a:r>
                        <a:rPr lang="en-US" sz="1600" dirty="0" smtClean="0"/>
                        <a:t>Labor k€/y</a:t>
                      </a:r>
                      <a:endParaRPr lang="en-US" sz="1600" dirty="0"/>
                    </a:p>
                  </a:txBody>
                  <a:tcPr/>
                </a:tc>
                <a:tc>
                  <a:txBody>
                    <a:bodyPr/>
                    <a:lstStyle/>
                    <a:p>
                      <a:pPr algn="ctr"/>
                      <a:r>
                        <a:rPr lang="en-US" sz="1600" dirty="0" smtClean="0"/>
                        <a:t>Minor </a:t>
                      </a:r>
                      <a:r>
                        <a:rPr lang="en-US" sz="1600" dirty="0" err="1" smtClean="0"/>
                        <a:t>Cptl</a:t>
                      </a:r>
                      <a:r>
                        <a:rPr lang="en-US" sz="1600" dirty="0" smtClean="0"/>
                        <a:t> k€/y</a:t>
                      </a:r>
                      <a:endParaRPr lang="en-US" sz="1600" dirty="0"/>
                    </a:p>
                  </a:txBody>
                  <a:tcPr/>
                </a:tc>
                <a:tc>
                  <a:txBody>
                    <a:bodyPr/>
                    <a:lstStyle/>
                    <a:p>
                      <a:pPr algn="ctr"/>
                      <a:r>
                        <a:rPr lang="en-US" sz="1600" dirty="0" smtClean="0"/>
                        <a:t>Total Cost k€/y</a:t>
                      </a:r>
                      <a:endParaRPr lang="en-US" sz="1600" dirty="0"/>
                    </a:p>
                  </a:txBody>
                  <a:tcPr/>
                </a:tc>
              </a:tr>
              <a:tr h="370840">
                <a:tc>
                  <a:txBody>
                    <a:bodyPr/>
                    <a:lstStyle/>
                    <a:p>
                      <a:r>
                        <a:rPr lang="en-US" dirty="0" smtClean="0"/>
                        <a:t>20.4.2.2</a:t>
                      </a:r>
                      <a:endParaRPr lang="en-US" dirty="0"/>
                    </a:p>
                  </a:txBody>
                  <a:tcPr/>
                </a:tc>
                <a:tc>
                  <a:txBody>
                    <a:bodyPr/>
                    <a:lstStyle/>
                    <a:p>
                      <a:r>
                        <a:rPr lang="en-US" dirty="0" smtClean="0"/>
                        <a:t>4 FTE scientists</a:t>
                      </a:r>
                    </a:p>
                    <a:p>
                      <a:r>
                        <a:rPr lang="en-US" dirty="0" smtClean="0"/>
                        <a:t>3 FTE technicians</a:t>
                      </a:r>
                      <a:endParaRPr lang="en-US" dirty="0"/>
                    </a:p>
                  </a:txBody>
                  <a:tcPr/>
                </a:tc>
                <a:tc>
                  <a:txBody>
                    <a:bodyPr/>
                    <a:lstStyle/>
                    <a:p>
                      <a:r>
                        <a:rPr lang="en-US" dirty="0" smtClean="0"/>
                        <a:t>364</a:t>
                      </a:r>
                      <a:r>
                        <a:rPr lang="en-US" baseline="0" dirty="0" smtClean="0"/>
                        <a:t> bench fee </a:t>
                      </a:r>
                      <a:r>
                        <a:rPr lang="en-US" dirty="0" err="1" smtClean="0"/>
                        <a:t>deut.</a:t>
                      </a:r>
                      <a:r>
                        <a:rPr lang="en-US" dirty="0" smtClean="0"/>
                        <a:t> products</a:t>
                      </a:r>
                      <a:endParaRPr lang="en-US" dirty="0"/>
                    </a:p>
                  </a:txBody>
                  <a:tcPr/>
                </a:tc>
                <a:tc>
                  <a:txBody>
                    <a:bodyPr/>
                    <a:lstStyle/>
                    <a:p>
                      <a:r>
                        <a:rPr lang="en-US" dirty="0" smtClean="0"/>
                        <a:t>691</a:t>
                      </a:r>
                      <a:endParaRPr lang="en-US" dirty="0"/>
                    </a:p>
                  </a:txBody>
                  <a:tcPr/>
                </a:tc>
                <a:tc>
                  <a:txBody>
                    <a:bodyPr/>
                    <a:lstStyle/>
                    <a:p>
                      <a:r>
                        <a:rPr lang="en-US" dirty="0" smtClean="0"/>
                        <a:t>170</a:t>
                      </a:r>
                      <a:endParaRPr lang="en-US" dirty="0"/>
                    </a:p>
                  </a:txBody>
                  <a:tcPr/>
                </a:tc>
                <a:tc>
                  <a:txBody>
                    <a:bodyPr/>
                    <a:lstStyle/>
                    <a:p>
                      <a:r>
                        <a:rPr lang="en-US" dirty="0" smtClean="0"/>
                        <a:t>1225</a:t>
                      </a:r>
                      <a:endParaRPr lang="en-US" dirty="0"/>
                    </a:p>
                  </a:txBody>
                  <a:tcPr/>
                </a:tc>
              </a:tr>
            </a:tbl>
          </a:graphicData>
        </a:graphic>
      </p:graphicFrame>
    </p:spTree>
    <p:extLst>
      <p:ext uri="{BB962C8B-B14F-4D97-AF65-F5344CB8AC3E}">
        <p14:creationId xmlns:p14="http://schemas.microsoft.com/office/powerpoint/2010/main" val="2764908010"/>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50417" y="0"/>
            <a:ext cx="7783394" cy="1441450"/>
          </a:xfrm>
          <a:ln/>
        </p:spPr>
        <p:txBody>
          <a:bodyPr/>
          <a:lstStyle/>
          <a:p>
            <a:r>
              <a:rPr lang="en-US" sz="3000" dirty="0" smtClean="0"/>
              <a:t>SSS 20.4.2.1 – User Labs, </a:t>
            </a:r>
            <a:r>
              <a:rPr lang="en-US" sz="3000" dirty="0"/>
              <a:t>Sample </a:t>
            </a:r>
            <a:r>
              <a:rPr lang="en-US" sz="3000" dirty="0" smtClean="0"/>
              <a:t>Management</a:t>
            </a:r>
            <a:r>
              <a:rPr lang="en-US" sz="2400" dirty="0" smtClean="0"/>
              <a:t> </a:t>
            </a:r>
            <a:r>
              <a:rPr lang="en-US" sz="3000" dirty="0" smtClean="0"/>
              <a:t>Scope, Requirements and Function</a:t>
            </a:r>
            <a:endParaRPr lang="en-US" sz="3000" dirty="0"/>
          </a:p>
        </p:txBody>
      </p:sp>
      <p:pic>
        <p:nvPicPr>
          <p:cNvPr id="6" name="Picture 5"/>
          <p:cNvPicPr>
            <a:picLocks noChangeAspect="1"/>
          </p:cNvPicPr>
          <p:nvPr/>
        </p:nvPicPr>
        <p:blipFill>
          <a:blip r:embed="rId4"/>
          <a:stretch>
            <a:fillRect/>
          </a:stretch>
        </p:blipFill>
        <p:spPr>
          <a:xfrm>
            <a:off x="3937000" y="2590800"/>
            <a:ext cx="1257300" cy="1676400"/>
          </a:xfrm>
          <a:prstGeom prst="rect">
            <a:avLst/>
          </a:prstGeom>
        </p:spPr>
      </p:pic>
      <p:pic>
        <p:nvPicPr>
          <p:cNvPr id="7" name="Picture 6"/>
          <p:cNvPicPr>
            <a:picLocks noChangeAspect="1"/>
          </p:cNvPicPr>
          <p:nvPr/>
        </p:nvPicPr>
        <p:blipFill>
          <a:blip r:embed="rId4"/>
          <a:stretch>
            <a:fillRect/>
          </a:stretch>
        </p:blipFill>
        <p:spPr>
          <a:xfrm>
            <a:off x="3937000" y="2590800"/>
            <a:ext cx="1257300" cy="1676400"/>
          </a:xfrm>
          <a:prstGeom prst="rect">
            <a:avLst/>
          </a:prstGeom>
        </p:spPr>
      </p:pic>
      <p:pic>
        <p:nvPicPr>
          <p:cNvPr id="8" name="Picture 7"/>
          <p:cNvPicPr>
            <a:picLocks noChangeAspect="1"/>
          </p:cNvPicPr>
          <p:nvPr/>
        </p:nvPicPr>
        <p:blipFill>
          <a:blip r:embed="rId4"/>
          <a:stretch>
            <a:fillRect/>
          </a:stretch>
        </p:blipFill>
        <p:spPr>
          <a:xfrm>
            <a:off x="3937000" y="2590800"/>
            <a:ext cx="1257300" cy="1676400"/>
          </a:xfrm>
          <a:prstGeom prst="rect">
            <a:avLst/>
          </a:prstGeom>
        </p:spPr>
      </p:pic>
      <p:sp>
        <p:nvSpPr>
          <p:cNvPr id="11" name="TextBox 10"/>
          <p:cNvSpPr txBox="1"/>
          <p:nvPr/>
        </p:nvSpPr>
        <p:spPr>
          <a:xfrm>
            <a:off x="1" y="1433513"/>
            <a:ext cx="9156700" cy="4999831"/>
          </a:xfrm>
          <a:prstGeom prst="rect">
            <a:avLst/>
          </a:prstGeom>
          <a:noFill/>
        </p:spPr>
        <p:txBody>
          <a:bodyPr wrap="square" rtlCol="0">
            <a:spAutoFit/>
          </a:bodyPr>
          <a:lstStyle/>
          <a:p>
            <a:pPr>
              <a:lnSpc>
                <a:spcPct val="90000"/>
              </a:lnSpc>
            </a:pPr>
            <a:r>
              <a:rPr lang="en-US" b="1" dirty="0" smtClean="0">
                <a:solidFill>
                  <a:srgbClr val="000000"/>
                </a:solidFill>
                <a:latin typeface="Calibri"/>
                <a:ea typeface="ヒラギノ角ゴ ProN W3"/>
                <a:cs typeface="ヒラギノ角ゴ ProN W3"/>
              </a:rPr>
              <a:t>Requirements and Functions:</a:t>
            </a:r>
          </a:p>
          <a:p>
            <a:pPr marL="342900" indent="-342900">
              <a:lnSpc>
                <a:spcPct val="90000"/>
              </a:lnSpc>
              <a:buFont typeface="Arial"/>
              <a:buChar char="•"/>
            </a:pPr>
            <a:endParaRPr lang="en-US" sz="1000" dirty="0" smtClean="0">
              <a:solidFill>
                <a:srgbClr val="000000"/>
              </a:solidFill>
              <a:latin typeface="Calibri"/>
              <a:ea typeface="ヒラギノ角ゴ ProN W3"/>
              <a:cs typeface="ヒラギノ角ゴ ProN W3"/>
            </a:endParaRP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Ability </a:t>
            </a:r>
            <a:r>
              <a:rPr lang="en-US" dirty="0">
                <a:solidFill>
                  <a:srgbClr val="000000"/>
                </a:solidFill>
                <a:latin typeface="Calibri"/>
                <a:ea typeface="ヒラギノ角ゴ ProN W3"/>
                <a:cs typeface="ヒラギノ角ゴ ProN W3"/>
              </a:rPr>
              <a:t>to </a:t>
            </a:r>
            <a:r>
              <a:rPr lang="en-US" dirty="0" smtClean="0">
                <a:solidFill>
                  <a:srgbClr val="000000"/>
                </a:solidFill>
                <a:latin typeface="Calibri"/>
                <a:ea typeface="ヒラギノ角ゴ ProN W3"/>
                <a:cs typeface="ヒラギノ角ゴ ProN W3"/>
              </a:rPr>
              <a:t>(safely) ship, register, tag, store and dispose </a:t>
            </a:r>
            <a:r>
              <a:rPr lang="en-US" dirty="0">
                <a:solidFill>
                  <a:srgbClr val="000000"/>
                </a:solidFill>
                <a:latin typeface="Calibri"/>
                <a:ea typeface="ヒラギノ角ゴ ProN W3"/>
                <a:cs typeface="ヒラギノ角ゴ ProN W3"/>
              </a:rPr>
              <a:t>(activated) </a:t>
            </a:r>
            <a:r>
              <a:rPr lang="en-US" dirty="0" smtClean="0">
                <a:solidFill>
                  <a:srgbClr val="000000"/>
                </a:solidFill>
                <a:latin typeface="Calibri"/>
                <a:ea typeface="ヒラギノ角ゴ ProN W3"/>
                <a:cs typeface="ヒラギノ角ゴ ProN W3"/>
              </a:rPr>
              <a:t>samples.</a:t>
            </a:r>
            <a:endParaRPr lang="en-US" dirty="0">
              <a:solidFill>
                <a:srgbClr val="000000"/>
              </a:solidFill>
              <a:latin typeface="Calibri"/>
              <a:ea typeface="ヒラギノ角ゴ ProN W3"/>
              <a:cs typeface="ヒラギノ角ゴ ProN W3"/>
            </a:endParaRPr>
          </a:p>
          <a:p>
            <a:pPr marL="342900" indent="-342900">
              <a:lnSpc>
                <a:spcPct val="90000"/>
              </a:lnSpc>
              <a:buFont typeface="Arial"/>
              <a:buChar char="•"/>
            </a:pPr>
            <a:r>
              <a:rPr lang="en-US" dirty="0">
                <a:solidFill>
                  <a:srgbClr val="000000"/>
                </a:solidFill>
                <a:latin typeface="Calibri"/>
                <a:ea typeface="ヒラギノ角ゴ ProN W3"/>
                <a:cs typeface="ヒラギノ角ゴ ProN W3"/>
              </a:rPr>
              <a:t>Ability to </a:t>
            </a:r>
            <a:r>
              <a:rPr lang="en-US" dirty="0" smtClean="0">
                <a:solidFill>
                  <a:srgbClr val="000000"/>
                </a:solidFill>
                <a:latin typeface="Calibri"/>
                <a:ea typeface="ヒラギノ角ゴ ProN W3"/>
                <a:cs typeface="ヒラギノ角ゴ ProN W3"/>
              </a:rPr>
              <a:t>(safely) </a:t>
            </a:r>
            <a:r>
              <a:rPr lang="en-US" dirty="0" err="1" smtClean="0">
                <a:solidFill>
                  <a:srgbClr val="000000"/>
                </a:solidFill>
                <a:latin typeface="Calibri"/>
                <a:ea typeface="ヒラギノ角ゴ ProN W3"/>
                <a:cs typeface="ヒラギノ角ゴ ProN W3"/>
              </a:rPr>
              <a:t>characterise</a:t>
            </a:r>
            <a:r>
              <a:rPr lang="en-US" dirty="0">
                <a:solidFill>
                  <a:srgbClr val="000000"/>
                </a:solidFill>
                <a:latin typeface="Calibri"/>
                <a:ea typeface="ヒラギノ角ゴ ProN W3"/>
                <a:cs typeface="ヒラギノ角ゴ ProN W3"/>
              </a:rPr>
              <a:t>, condition, mount, orient and align </a:t>
            </a:r>
            <a:r>
              <a:rPr lang="en-US" dirty="0" smtClean="0">
                <a:solidFill>
                  <a:srgbClr val="000000"/>
                </a:solidFill>
                <a:latin typeface="Calibri"/>
                <a:ea typeface="ヒラギノ角ゴ ProN W3"/>
                <a:cs typeface="ヒラギノ角ゴ ProN W3"/>
              </a:rPr>
              <a:t>samples.</a:t>
            </a: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a:solidFill>
                <a:srgbClr val="000000"/>
              </a:solidFill>
              <a:latin typeface="Calibri"/>
              <a:ea typeface="ヒラギノ角ゴ ProN W3"/>
              <a:cs typeface="ヒラギノ角ゴ ProN W3"/>
            </a:endParaRPr>
          </a:p>
          <a:p>
            <a:pPr>
              <a:lnSpc>
                <a:spcPct val="90000"/>
              </a:lnSpc>
            </a:pPr>
            <a:r>
              <a:rPr lang="en-US" b="1" dirty="0" smtClean="0">
                <a:solidFill>
                  <a:srgbClr val="000000"/>
                </a:solidFill>
                <a:latin typeface="Calibri"/>
                <a:ea typeface="ヒラギノ角ゴ ProN W3"/>
                <a:cs typeface="ヒラギノ角ゴ ProN W3"/>
              </a:rPr>
              <a:t>Scope, Features and Quality Objectives:	</a:t>
            </a:r>
          </a:p>
          <a:p>
            <a:pPr marL="342900" indent="-342900">
              <a:lnSpc>
                <a:spcPct val="90000"/>
              </a:lnSpc>
              <a:buFont typeface="Arial"/>
              <a:buChar char="•"/>
            </a:pPr>
            <a:endParaRPr lang="en-US" sz="1000" dirty="0" smtClean="0">
              <a:solidFill>
                <a:srgbClr val="000000"/>
              </a:solidFill>
              <a:latin typeface="Calibri"/>
              <a:ea typeface="ヒラギノ角ゴ ProN W3"/>
              <a:cs typeface="ヒラギノ角ゴ ProN W3"/>
            </a:endParaRP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Operate </a:t>
            </a:r>
            <a:r>
              <a:rPr lang="en-US" dirty="0">
                <a:solidFill>
                  <a:srgbClr val="000000"/>
                </a:solidFill>
                <a:latin typeface="Calibri"/>
                <a:ea typeface="ヒラギノ角ゴ ProN W3"/>
                <a:cs typeface="ヒラギノ角ゴ ProN W3"/>
              </a:rPr>
              <a:t>chemistry and life science labs incl. lab consumables and equipment maintenance.</a:t>
            </a:r>
          </a:p>
          <a:p>
            <a:pPr marL="342900" indent="-342900">
              <a:lnSpc>
                <a:spcPct val="90000"/>
              </a:lnSpc>
              <a:buFont typeface="Arial"/>
              <a:buChar char="•"/>
            </a:pPr>
            <a:r>
              <a:rPr lang="en-US" dirty="0">
                <a:solidFill>
                  <a:srgbClr val="000000"/>
                </a:solidFill>
                <a:latin typeface="Calibri"/>
                <a:ea typeface="ヒラギノ角ゴ ProN W3"/>
                <a:cs typeface="ヒラギノ角ゴ ProN W3"/>
              </a:rPr>
              <a:t>Commissioning and Integration of new </a:t>
            </a:r>
            <a:r>
              <a:rPr lang="en-US" dirty="0" smtClean="0">
                <a:solidFill>
                  <a:srgbClr val="000000"/>
                </a:solidFill>
                <a:latin typeface="Calibri"/>
                <a:ea typeface="ヒラギノ角ゴ ProN W3"/>
                <a:cs typeface="ヒラギノ角ゴ ProN W3"/>
              </a:rPr>
              <a:t>laboratory equipment</a:t>
            </a:r>
            <a:r>
              <a:rPr lang="en-US" dirty="0">
                <a:solidFill>
                  <a:srgbClr val="000000"/>
                </a:solidFill>
                <a:latin typeface="Calibri"/>
                <a:ea typeface="ヒラギノ角ゴ ProN W3"/>
                <a:cs typeface="ヒラギノ角ゴ ProN W3"/>
              </a:rPr>
              <a:t>.</a:t>
            </a:r>
          </a:p>
          <a:p>
            <a:pPr marL="342900" indent="-342900">
              <a:lnSpc>
                <a:spcPct val="90000"/>
              </a:lnSpc>
              <a:buFont typeface="Arial"/>
              <a:buChar char="•"/>
            </a:pPr>
            <a:r>
              <a:rPr lang="en-US" dirty="0">
                <a:solidFill>
                  <a:srgbClr val="000000"/>
                </a:solidFill>
                <a:latin typeface="Calibri"/>
                <a:ea typeface="ヒラギノ角ゴ ProN W3"/>
                <a:cs typeface="ヒラギノ角ゴ ProN W3"/>
              </a:rPr>
              <a:t>Sample </a:t>
            </a:r>
            <a:r>
              <a:rPr lang="en-US" dirty="0" smtClean="0">
                <a:solidFill>
                  <a:srgbClr val="000000"/>
                </a:solidFill>
                <a:latin typeface="Calibri"/>
                <a:ea typeface="ヒラギノ角ゴ ProN W3"/>
                <a:cs typeface="ヒラギノ角ゴ ProN W3"/>
              </a:rPr>
              <a:t>handling and scientific / chemical input to sample management procedure.</a:t>
            </a:r>
            <a:endParaRPr lang="en-US" dirty="0">
              <a:solidFill>
                <a:srgbClr val="000000"/>
              </a:solidFill>
              <a:latin typeface="Calibri"/>
              <a:ea typeface="ヒラギノ角ゴ ProN W3"/>
              <a:cs typeface="ヒラギノ角ゴ ProN W3"/>
            </a:endParaRPr>
          </a:p>
          <a:p>
            <a:pPr marL="342900" indent="-342900">
              <a:lnSpc>
                <a:spcPct val="90000"/>
              </a:lnSpc>
              <a:buFont typeface="Arial"/>
              <a:buChar char="•"/>
            </a:pPr>
            <a:endParaRPr lang="en-US" dirty="0" smtClean="0">
              <a:solidFill>
                <a:srgbClr val="000000"/>
              </a:solidFill>
              <a:latin typeface="Calibri"/>
              <a:ea typeface="ヒラギノ角ゴ ProN W3"/>
              <a:cs typeface="ヒラギノ角ゴ ProN W3"/>
            </a:endParaRPr>
          </a:p>
          <a:p>
            <a:pPr marL="342900" indent="-342900">
              <a:lnSpc>
                <a:spcPct val="90000"/>
              </a:lnSpc>
              <a:buFont typeface="Arial"/>
              <a:buChar char="•"/>
            </a:pPr>
            <a:endParaRPr lang="en-US" dirty="0" smtClean="0">
              <a:solidFill>
                <a:srgbClr val="000000"/>
              </a:solidFill>
              <a:latin typeface="Calibri"/>
              <a:ea typeface="ヒラギノ角ゴ ProN W3"/>
              <a:cs typeface="ヒラギノ角ゴ ProN W3"/>
            </a:endParaRPr>
          </a:p>
          <a:p>
            <a:pPr>
              <a:lnSpc>
                <a:spcPct val="90000"/>
              </a:lnSpc>
            </a:pPr>
            <a:r>
              <a:rPr lang="en-US" b="1" dirty="0" smtClean="0">
                <a:solidFill>
                  <a:srgbClr val="000000"/>
                </a:solidFill>
                <a:latin typeface="Calibri"/>
                <a:ea typeface="ヒラギノ角ゴ ProN W3"/>
                <a:cs typeface="ヒラギノ角ゴ ProN W3"/>
              </a:rPr>
              <a:t>Scope Exclusions, Interfaces and Responsibilities:</a:t>
            </a:r>
          </a:p>
          <a:p>
            <a:pPr marL="285750" indent="-285750">
              <a:lnSpc>
                <a:spcPct val="90000"/>
              </a:lnSpc>
              <a:buFont typeface="Arial"/>
              <a:buChar char="•"/>
            </a:pPr>
            <a:endParaRPr lang="en-US" sz="1000" dirty="0" smtClean="0">
              <a:solidFill>
                <a:srgbClr val="FF6600"/>
              </a:solidFill>
              <a:latin typeface="Calibri"/>
              <a:ea typeface="ヒラギノ角ゴ ProN W3"/>
              <a:cs typeface="ヒラギノ角ゴ ProN W3"/>
            </a:endParaRPr>
          </a:p>
          <a:p>
            <a:pPr marL="285750" indent="-285750">
              <a:lnSpc>
                <a:spcPct val="90000"/>
              </a:lnSpc>
              <a:buFont typeface="Arial"/>
              <a:buChar char="•"/>
            </a:pPr>
            <a:r>
              <a:rPr lang="en-US" dirty="0" smtClean="0">
                <a:solidFill>
                  <a:srgbClr val="000000"/>
                </a:solidFill>
                <a:latin typeface="Calibri"/>
                <a:ea typeface="ヒラギノ角ゴ ProN W3"/>
                <a:cs typeface="ヒラギノ角ゴ ProN W3"/>
              </a:rPr>
              <a:t>Administration for sample </a:t>
            </a:r>
            <a:r>
              <a:rPr lang="en-US" dirty="0">
                <a:solidFill>
                  <a:srgbClr val="000000"/>
                </a:solidFill>
                <a:latin typeface="Calibri"/>
                <a:ea typeface="ヒラギノ角ゴ ProN W3"/>
                <a:cs typeface="ヒラギノ角ゴ ProN W3"/>
              </a:rPr>
              <a:t>m</a:t>
            </a:r>
            <a:r>
              <a:rPr lang="en-US" dirty="0" smtClean="0">
                <a:solidFill>
                  <a:srgbClr val="000000"/>
                </a:solidFill>
                <a:latin typeface="Calibri"/>
                <a:ea typeface="ヒラギノ角ゴ ProN W3"/>
                <a:cs typeface="ヒラギノ角ゴ ProN W3"/>
              </a:rPr>
              <a:t>anagement </a:t>
            </a:r>
            <a:r>
              <a:rPr lang="en-US" dirty="0">
                <a:solidFill>
                  <a:srgbClr val="000000"/>
                </a:solidFill>
                <a:latin typeface="Calibri"/>
                <a:ea typeface="ヒラギノ角ゴ ProN W3"/>
                <a:cs typeface="ヒラギノ角ゴ ProN W3"/>
              </a:rPr>
              <a:t>p</a:t>
            </a:r>
            <a:r>
              <a:rPr lang="en-US" dirty="0" smtClean="0">
                <a:solidFill>
                  <a:srgbClr val="000000"/>
                </a:solidFill>
                <a:latin typeface="Calibri"/>
                <a:ea typeface="ヒラギノ角ゴ ProN W3"/>
                <a:cs typeface="ヒラギノ角ゴ ProN W3"/>
              </a:rPr>
              <a:t>rocedure 						[ESH]</a:t>
            </a:r>
          </a:p>
          <a:p>
            <a:pPr marL="285750" indent="-285750">
              <a:lnSpc>
                <a:spcPct val="90000"/>
              </a:lnSpc>
              <a:buFont typeface="Arial"/>
              <a:buChar char="•"/>
            </a:pPr>
            <a:r>
              <a:rPr lang="en-US" dirty="0" smtClean="0">
                <a:solidFill>
                  <a:srgbClr val="000000"/>
                </a:solidFill>
                <a:latin typeface="Calibri"/>
                <a:ea typeface="ヒラギノ角ゴ ProN W3"/>
                <a:cs typeface="ヒラギノ角ゴ ProN W3"/>
              </a:rPr>
              <a:t>Radiation </a:t>
            </a:r>
            <a:r>
              <a:rPr lang="en-US" dirty="0">
                <a:solidFill>
                  <a:srgbClr val="000000"/>
                </a:solidFill>
                <a:latin typeface="Calibri"/>
                <a:ea typeface="ヒラギノ角ゴ ProN W3"/>
                <a:cs typeface="ヒラギノ角ゴ ProN W3"/>
              </a:rPr>
              <a:t>safety check of samples and supervised zones / portal monitors </a:t>
            </a:r>
            <a:r>
              <a:rPr lang="en-US" dirty="0" smtClean="0">
                <a:solidFill>
                  <a:srgbClr val="000000"/>
                </a:solidFill>
                <a:latin typeface="Calibri"/>
                <a:ea typeface="ヒラギノ角ゴ ProN W3"/>
                <a:cs typeface="ヒラギノ角ゴ ProN W3"/>
              </a:rPr>
              <a:t>		[</a:t>
            </a:r>
            <a:r>
              <a:rPr lang="en-US" dirty="0">
                <a:solidFill>
                  <a:srgbClr val="000000"/>
                </a:solidFill>
                <a:latin typeface="Calibri"/>
                <a:ea typeface="ヒラギノ角ゴ ProN W3"/>
                <a:cs typeface="ヒラギノ角ゴ ProN W3"/>
              </a:rPr>
              <a:t>ESH]</a:t>
            </a:r>
          </a:p>
          <a:p>
            <a:pPr marL="285750" indent="-285750">
              <a:lnSpc>
                <a:spcPct val="90000"/>
              </a:lnSpc>
              <a:buFont typeface="Arial"/>
              <a:buChar char="•"/>
            </a:pPr>
            <a:r>
              <a:rPr lang="en-US" dirty="0" smtClean="0">
                <a:solidFill>
                  <a:srgbClr val="000000"/>
                </a:solidFill>
                <a:latin typeface="Calibri"/>
                <a:ea typeface="ヒラギノ角ゴ ProN W3"/>
                <a:cs typeface="ヒラギノ角ゴ ProN W3"/>
              </a:rPr>
              <a:t>Maintenance safety equipment, electrical and mechanical </a:t>
            </a:r>
            <a:r>
              <a:rPr lang="en-US" dirty="0">
                <a:solidFill>
                  <a:srgbClr val="000000"/>
                </a:solidFill>
                <a:latin typeface="Calibri"/>
                <a:ea typeface="ヒラギノ角ゴ ProN W3"/>
                <a:cs typeface="ヒラギノ角ゴ ProN W3"/>
              </a:rPr>
              <a:t>safety </a:t>
            </a:r>
            <a:r>
              <a:rPr lang="en-US" dirty="0" smtClean="0">
                <a:solidFill>
                  <a:srgbClr val="000000"/>
                </a:solidFill>
                <a:latin typeface="Calibri"/>
                <a:ea typeface="ヒラギノ角ゴ ProN W3"/>
                <a:cs typeface="ヒラギノ角ゴ ProN W3"/>
              </a:rPr>
              <a:t>				[</a:t>
            </a:r>
            <a:r>
              <a:rPr lang="en-US" dirty="0">
                <a:solidFill>
                  <a:srgbClr val="000000"/>
                </a:solidFill>
                <a:latin typeface="Calibri"/>
                <a:ea typeface="ヒラギノ角ゴ ProN W3"/>
                <a:cs typeface="ヒラギノ角ゴ ProN W3"/>
              </a:rPr>
              <a:t>ESH]</a:t>
            </a:r>
          </a:p>
          <a:p>
            <a:pPr marL="285750" indent="-285750">
              <a:lnSpc>
                <a:spcPct val="90000"/>
              </a:lnSpc>
              <a:buFont typeface="Arial"/>
              <a:buChar char="•"/>
            </a:pPr>
            <a:r>
              <a:rPr lang="en-US" dirty="0">
                <a:solidFill>
                  <a:srgbClr val="000000"/>
                </a:solidFill>
                <a:latin typeface="Calibri"/>
                <a:ea typeface="ヒラギノ角ゴ ProN W3"/>
                <a:cs typeface="ヒラギノ角ゴ ProN W3"/>
              </a:rPr>
              <a:t>Maintenance instrument labs </a:t>
            </a:r>
            <a:r>
              <a:rPr lang="en-US" dirty="0" smtClean="0">
                <a:solidFill>
                  <a:srgbClr val="000000"/>
                </a:solidFill>
                <a:latin typeface="Calibri"/>
                <a:ea typeface="ヒラギノ角ゴ ProN W3"/>
                <a:cs typeface="ヒラギノ角ゴ ProN W3"/>
              </a:rPr>
              <a:t>											[</a:t>
            </a:r>
            <a:r>
              <a:rPr lang="en-US" dirty="0">
                <a:solidFill>
                  <a:srgbClr val="000000"/>
                </a:solidFill>
                <a:latin typeface="Calibri"/>
                <a:ea typeface="ヒラギノ角ゴ ProN W3"/>
                <a:cs typeface="ヒラギノ角ゴ ProN W3"/>
              </a:rPr>
              <a:t>NID</a:t>
            </a:r>
            <a:r>
              <a:rPr lang="en-US" dirty="0" smtClean="0">
                <a:solidFill>
                  <a:srgbClr val="000000"/>
                </a:solidFill>
                <a:latin typeface="Calibri"/>
                <a:ea typeface="ヒラギノ角ゴ ProN W3"/>
                <a:cs typeface="ヒラギノ角ゴ ProN W3"/>
              </a:rPr>
              <a:t>] </a:t>
            </a:r>
          </a:p>
          <a:p>
            <a:pPr marL="285750" indent="-285750">
              <a:lnSpc>
                <a:spcPct val="90000"/>
              </a:lnSpc>
              <a:buFont typeface="Arial"/>
              <a:buChar char="•"/>
            </a:pPr>
            <a:r>
              <a:rPr lang="en-US" dirty="0" smtClean="0">
                <a:solidFill>
                  <a:srgbClr val="000000"/>
                </a:solidFill>
                <a:latin typeface="Calibri"/>
                <a:ea typeface="ヒラギノ角ゴ ProN W3"/>
                <a:cs typeface="ヒラギノ角ゴ ProN W3"/>
              </a:rPr>
              <a:t>Receiving </a:t>
            </a:r>
            <a:r>
              <a:rPr lang="en-US" dirty="0">
                <a:solidFill>
                  <a:srgbClr val="000000"/>
                </a:solidFill>
                <a:latin typeface="Calibri"/>
                <a:ea typeface="ヒラギノ角ゴ ProN W3"/>
                <a:cs typeface="ヒラギノ角ゴ ProN W3"/>
              </a:rPr>
              <a:t>and shipping 					</a:t>
            </a:r>
            <a:r>
              <a:rPr lang="en-US" dirty="0" smtClean="0">
                <a:solidFill>
                  <a:srgbClr val="000000"/>
                </a:solidFill>
                <a:latin typeface="Calibri"/>
                <a:ea typeface="ヒラギノ角ゴ ProN W3"/>
                <a:cs typeface="ヒラギノ角ゴ ProN W3"/>
              </a:rPr>
              <a:t>							[</a:t>
            </a:r>
            <a:r>
              <a:rPr lang="en-US" dirty="0">
                <a:solidFill>
                  <a:srgbClr val="000000"/>
                </a:solidFill>
                <a:latin typeface="Calibri"/>
                <a:ea typeface="ヒラギノ角ゴ ProN W3"/>
                <a:cs typeface="ヒラギノ角ゴ ProN W3"/>
              </a:rPr>
              <a:t>LOGISTICS]</a:t>
            </a:r>
          </a:p>
          <a:p>
            <a:pPr marL="285750" indent="-285750">
              <a:lnSpc>
                <a:spcPct val="90000"/>
              </a:lnSpc>
              <a:buFont typeface="Arial"/>
              <a:buChar char="•"/>
            </a:pPr>
            <a:r>
              <a:rPr lang="en-US" dirty="0" smtClean="0">
                <a:solidFill>
                  <a:srgbClr val="000000"/>
                </a:solidFill>
                <a:latin typeface="Calibri"/>
                <a:ea typeface="ヒラギノ角ゴ ProN W3"/>
                <a:cs typeface="ヒラギノ角ゴ ProN W3"/>
              </a:rPr>
              <a:t>Annual </a:t>
            </a:r>
            <a:r>
              <a:rPr lang="en-US" dirty="0">
                <a:solidFill>
                  <a:srgbClr val="000000"/>
                </a:solidFill>
                <a:latin typeface="Calibri"/>
                <a:ea typeface="ヒラギノ角ゴ ProN W3"/>
                <a:cs typeface="ヒラギノ角ゴ ProN W3"/>
              </a:rPr>
              <a:t>inventory (chemical, property); general industrial hygiene (</a:t>
            </a:r>
            <a:r>
              <a:rPr lang="en-US" dirty="0" smtClean="0">
                <a:solidFill>
                  <a:srgbClr val="000000"/>
                </a:solidFill>
                <a:latin typeface="Calibri"/>
                <a:ea typeface="ヒラギノ角ゴ ProN W3"/>
                <a:cs typeface="ヒラギノ角ゴ ProN W3"/>
              </a:rPr>
              <a:t>surveys) 		[</a:t>
            </a:r>
            <a:r>
              <a:rPr lang="en-US" dirty="0">
                <a:solidFill>
                  <a:srgbClr val="000000"/>
                </a:solidFill>
                <a:latin typeface="Calibri"/>
                <a:ea typeface="ヒラギノ角ゴ ProN W3"/>
                <a:cs typeface="ヒラギノ角ゴ ProN W3"/>
              </a:rPr>
              <a:t>FACILITY]</a:t>
            </a:r>
          </a:p>
        </p:txBody>
      </p:sp>
      <p:sp>
        <p:nvSpPr>
          <p:cNvPr id="17" name="Slide Number Placeholder 3"/>
          <p:cNvSpPr txBox="1">
            <a:spLocks/>
          </p:cNvSpPr>
          <p:nvPr/>
        </p:nvSpPr>
        <p:spPr>
          <a:xfrm>
            <a:off x="7812360" y="6542613"/>
            <a:ext cx="87444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51115BC-487E-4422-894C-CB7CD3E79223}" type="slidenum">
              <a:rPr lang="en-GB" smtClean="0">
                <a:solidFill>
                  <a:sysClr val="windowText" lastClr="000000">
                    <a:tint val="75000"/>
                  </a:sysClr>
                </a:solidFill>
                <a:latin typeface="Calibri"/>
                <a:ea typeface="ヒラギノ角ゴ ProN W3"/>
                <a:cs typeface="ヒラギノ角ゴ ProN W3"/>
              </a:rPr>
              <a:pPr>
                <a:defRPr/>
              </a:pPr>
              <a:t>89</a:t>
            </a:fld>
            <a:endParaRPr lang="en-GB">
              <a:solidFill>
                <a:sysClr val="windowText" lastClr="000000">
                  <a:tint val="75000"/>
                </a:sysClr>
              </a:solidFill>
              <a:latin typeface="Calibri"/>
              <a:ea typeface="ヒラギノ角ゴ ProN W3"/>
              <a:cs typeface="ヒラギノ角ゴ ProN W3"/>
            </a:endParaRPr>
          </a:p>
        </p:txBody>
      </p:sp>
      <p:sp>
        <p:nvSpPr>
          <p:cNvPr id="18" name="Footer Placeholder 4"/>
          <p:cNvSpPr txBox="1">
            <a:spLocks/>
          </p:cNvSpPr>
          <p:nvPr/>
        </p:nvSpPr>
        <p:spPr>
          <a:xfrm>
            <a:off x="1187624" y="6495583"/>
            <a:ext cx="705678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sv-SE" sz="2000" dirty="0" smtClean="0">
                <a:solidFill>
                  <a:srgbClr val="000000"/>
                </a:solidFill>
                <a:latin typeface="Calibri"/>
                <a:ea typeface="ヒラギノ角ゴ ProN W3"/>
                <a:cs typeface="ヒラギノ角ゴ ProN W3"/>
              </a:rPr>
              <a:t>SULF </a:t>
            </a:r>
            <a:r>
              <a:rPr lang="sv-SE" sz="2000" dirty="0" err="1" smtClean="0">
                <a:solidFill>
                  <a:srgbClr val="000000"/>
                </a:solidFill>
                <a:latin typeface="Calibri"/>
                <a:ea typeface="ヒラギノ角ゴ ProN W3"/>
                <a:cs typeface="ヒラギノ角ゴ ProN W3"/>
              </a:rPr>
              <a:t>Scope</a:t>
            </a:r>
            <a:r>
              <a:rPr lang="sv-SE" sz="2000" dirty="0" smtClean="0">
                <a:solidFill>
                  <a:srgbClr val="000000"/>
                </a:solidFill>
                <a:latin typeface="Calibri"/>
                <a:ea typeface="ヒラギノ角ゴ ProN W3"/>
                <a:cs typeface="ヒラギノ角ゴ ProN W3"/>
              </a:rPr>
              <a:t>  </a:t>
            </a:r>
            <a:r>
              <a:rPr lang="sv-SE" sz="1000" dirty="0" smtClean="0">
                <a:solidFill>
                  <a:srgbClr val="000000"/>
                </a:solidFill>
                <a:latin typeface="Calibri"/>
                <a:ea typeface="ヒラギノ角ゴ ProN W3"/>
                <a:cs typeface="ヒラギノ角ゴ ProN W3"/>
              </a:rPr>
              <a:t>Arno Hiess, November 2016 ESS Operations </a:t>
            </a:r>
            <a:r>
              <a:rPr lang="sv-SE" sz="1000" dirty="0" err="1" smtClean="0">
                <a:solidFill>
                  <a:srgbClr val="000000"/>
                </a:solidFill>
                <a:latin typeface="Calibri"/>
                <a:ea typeface="ヒラギノ角ゴ ProN W3"/>
                <a:cs typeface="ヒラギノ角ゴ ProN W3"/>
              </a:rPr>
              <a:t>Cost</a:t>
            </a:r>
            <a:r>
              <a:rPr lang="sv-SE" sz="1000" dirty="0" smtClean="0">
                <a:solidFill>
                  <a:srgbClr val="000000"/>
                </a:solidFill>
                <a:latin typeface="Calibri"/>
                <a:ea typeface="ヒラギノ角ゴ ProN W3"/>
                <a:cs typeface="ヒラギノ角ゴ ProN W3"/>
              </a:rPr>
              <a:t> Review</a:t>
            </a:r>
            <a:endParaRPr lang="sv-SE" sz="1000" dirty="0">
              <a:solidFill>
                <a:srgbClr val="000000"/>
              </a:solidFill>
              <a:latin typeface="Calibri"/>
              <a:ea typeface="ヒラギノ角ゴ ProN W3"/>
              <a:cs typeface="ヒラギノ角ゴ ProN W3"/>
            </a:endParaRPr>
          </a:p>
        </p:txBody>
      </p:sp>
      <p:sp>
        <p:nvSpPr>
          <p:cNvPr id="19" name="Date Placeholder 5"/>
          <p:cNvSpPr txBox="1">
            <a:spLocks/>
          </p:cNvSpPr>
          <p:nvPr/>
        </p:nvSpPr>
        <p:spPr>
          <a:xfrm>
            <a:off x="457200" y="6542613"/>
            <a:ext cx="9464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E7F1480-C240-7241-B16F-974441BA4F7A}" type="datetime1">
              <a:rPr lang="en-US" smtClean="0">
                <a:solidFill>
                  <a:sysClr val="windowText" lastClr="000000">
                    <a:tint val="75000"/>
                  </a:sysClr>
                </a:solidFill>
                <a:latin typeface="Calibri"/>
                <a:ea typeface="ヒラギノ角ゴ ProN W3"/>
                <a:cs typeface="ヒラギノ角ゴ ProN W3"/>
              </a:rPr>
              <a:pPr>
                <a:defRPr/>
              </a:pPr>
              <a:t>5/18/17</a:t>
            </a:fld>
            <a:endParaRPr lang="sv-SE" dirty="0">
              <a:solidFill>
                <a:sysClr val="windowText" lastClr="000000">
                  <a:tint val="75000"/>
                </a:sysClr>
              </a:solidFill>
              <a:latin typeface="Calibri"/>
              <a:ea typeface="ヒラギノ角ゴ ProN W3"/>
              <a:cs typeface="ヒラギノ角ゴ ProN W3"/>
            </a:endParaRPr>
          </a:p>
        </p:txBody>
      </p:sp>
    </p:spTree>
    <p:extLst>
      <p:ext uri="{BB962C8B-B14F-4D97-AF65-F5344CB8AC3E}">
        <p14:creationId xmlns:p14="http://schemas.microsoft.com/office/powerpoint/2010/main" val="6453012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16" end="1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17" end="1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18" end="1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19" end="1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Feedback STAP – April 2017</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9</a:t>
            </a:fld>
            <a:endParaRPr lang="sv-SE" dirty="0">
              <a:solidFill>
                <a:prstClr val="black">
                  <a:tint val="75000"/>
                </a:prstClr>
              </a:solidFill>
              <a:latin typeface="Calibri"/>
            </a:endParaRPr>
          </a:p>
        </p:txBody>
      </p:sp>
      <p:sp>
        <p:nvSpPr>
          <p:cNvPr id="7" name="TextBox 6"/>
          <p:cNvSpPr txBox="1"/>
          <p:nvPr/>
        </p:nvSpPr>
        <p:spPr>
          <a:xfrm>
            <a:off x="206635" y="1611006"/>
            <a:ext cx="8768425" cy="4524315"/>
          </a:xfrm>
          <a:prstGeom prst="rect">
            <a:avLst/>
          </a:prstGeom>
          <a:noFill/>
        </p:spPr>
        <p:txBody>
          <a:bodyPr wrap="square" rtlCol="0">
            <a:spAutoFit/>
          </a:bodyPr>
          <a:lstStyle/>
          <a:p>
            <a:pPr marL="457200" indent="-457200">
              <a:buFont typeface="Arial" panose="020B0604020202020204" pitchFamily="34" charset="0"/>
              <a:buChar char="•"/>
            </a:pPr>
            <a:r>
              <a:rPr lang="en-GB" sz="2400" dirty="0">
                <a:solidFill>
                  <a:prstClr val="black"/>
                </a:solidFill>
                <a:latin typeface="Calibri"/>
              </a:rPr>
              <a:t>Very happy and impressed with progress at </a:t>
            </a:r>
            <a:r>
              <a:rPr lang="en-GB" sz="2400" dirty="0" err="1">
                <a:solidFill>
                  <a:prstClr val="black"/>
                </a:solidFill>
                <a:latin typeface="Calibri"/>
              </a:rPr>
              <a:t>Utgard</a:t>
            </a:r>
            <a:r>
              <a:rPr lang="en-GB" sz="2400" dirty="0">
                <a:solidFill>
                  <a:prstClr val="black"/>
                </a:solidFill>
                <a:latin typeface="Calibri"/>
              </a:rPr>
              <a:t>, capable for use up to 2020</a:t>
            </a:r>
            <a:r>
              <a:rPr lang="en-GB" sz="2400" dirty="0" smtClean="0">
                <a:solidFill>
                  <a:prstClr val="black"/>
                </a:solidFill>
                <a:latin typeface="Calibri"/>
              </a:rPr>
              <a:t>.</a:t>
            </a:r>
            <a:endParaRPr lang="en-GB" sz="2400" dirty="0">
              <a:solidFill>
                <a:prstClr val="black"/>
              </a:solidFill>
              <a:latin typeface="Calibri"/>
            </a:endParaRPr>
          </a:p>
          <a:p>
            <a:pPr marL="457200" indent="-457200">
              <a:buFont typeface="Arial" panose="020B0604020202020204" pitchFamily="34" charset="0"/>
              <a:buChar char="•"/>
            </a:pPr>
            <a:r>
              <a:rPr lang="en-GB" sz="2400" dirty="0">
                <a:solidFill>
                  <a:prstClr val="black"/>
                </a:solidFill>
                <a:latin typeface="Calibri"/>
              </a:rPr>
              <a:t>Interaction with instrument teams massively improved - need to maintain this after Tollgate 2; definitely meet with engineers</a:t>
            </a:r>
            <a:r>
              <a:rPr lang="en-GB" sz="2400" dirty="0" smtClean="0">
                <a:solidFill>
                  <a:prstClr val="black"/>
                </a:solidFill>
                <a:latin typeface="Calibri"/>
              </a:rPr>
              <a:t>!</a:t>
            </a:r>
          </a:p>
          <a:p>
            <a:pPr marL="457200" indent="-457200">
              <a:buFont typeface="Arial" panose="020B0604020202020204" pitchFamily="34" charset="0"/>
              <a:buChar char="•"/>
            </a:pPr>
            <a:r>
              <a:rPr lang="en-GB" sz="2400" dirty="0" smtClean="0">
                <a:solidFill>
                  <a:prstClr val="black"/>
                </a:solidFill>
                <a:latin typeface="Calibri"/>
              </a:rPr>
              <a:t>Instruments </a:t>
            </a:r>
            <a:r>
              <a:rPr lang="en-GB" sz="2400" dirty="0">
                <a:solidFill>
                  <a:prstClr val="black"/>
                </a:solidFill>
                <a:latin typeface="Calibri"/>
              </a:rPr>
              <a:t>have Day 1 experiments; check what SE is needed for that, and prioritise that, identifying who owns each item</a:t>
            </a:r>
            <a:r>
              <a:rPr lang="en-GB" sz="2400" dirty="0" smtClean="0">
                <a:solidFill>
                  <a:prstClr val="black"/>
                </a:solidFill>
                <a:latin typeface="Calibri"/>
              </a:rPr>
              <a:t>.</a:t>
            </a:r>
          </a:p>
          <a:p>
            <a:pPr marL="457200" indent="-457200">
              <a:buFont typeface="Arial" panose="020B0604020202020204" pitchFamily="34" charset="0"/>
              <a:buChar char="•"/>
            </a:pPr>
            <a:r>
              <a:rPr lang="en-GB" sz="2400" dirty="0" smtClean="0">
                <a:solidFill>
                  <a:prstClr val="black"/>
                </a:solidFill>
                <a:latin typeface="Calibri"/>
              </a:rPr>
              <a:t>Safety </a:t>
            </a:r>
            <a:r>
              <a:rPr lang="en-GB" sz="2400" dirty="0">
                <a:solidFill>
                  <a:prstClr val="black"/>
                </a:solidFill>
                <a:latin typeface="Calibri"/>
              </a:rPr>
              <a:t>and security – liaise with ESS head of safety to identify advisor familiar with local regulations for engineering, chemical, laser safety issues (external or internal).  </a:t>
            </a:r>
            <a:endParaRPr lang="en-GB" sz="2400" dirty="0" smtClean="0">
              <a:solidFill>
                <a:prstClr val="black"/>
              </a:solidFill>
              <a:latin typeface="Calibri"/>
            </a:endParaRPr>
          </a:p>
          <a:p>
            <a:pPr marL="457200" indent="-457200">
              <a:buFont typeface="Arial" panose="020B0604020202020204" pitchFamily="34" charset="0"/>
              <a:buChar char="•"/>
            </a:pPr>
            <a:r>
              <a:rPr lang="en-GB" sz="2400" dirty="0" smtClean="0">
                <a:solidFill>
                  <a:prstClr val="black"/>
                </a:solidFill>
                <a:latin typeface="Calibri"/>
              </a:rPr>
              <a:t>Integration </a:t>
            </a:r>
            <a:r>
              <a:rPr lang="en-GB" sz="2400" dirty="0">
                <a:solidFill>
                  <a:prstClr val="black"/>
                </a:solidFill>
                <a:latin typeface="Calibri"/>
              </a:rPr>
              <a:t>plan – ICS/DMSC looks good, with instruments, standard equipment should be the norm unless strong scientific reasons. </a:t>
            </a:r>
          </a:p>
        </p:txBody>
      </p:sp>
    </p:spTree>
    <p:extLst>
      <p:ext uri="{BB962C8B-B14F-4D97-AF65-F5344CB8AC3E}">
        <p14:creationId xmlns:p14="http://schemas.microsoft.com/office/powerpoint/2010/main" val="22348927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50417" y="0"/>
            <a:ext cx="7486330" cy="1441450"/>
          </a:xfrm>
          <a:ln/>
        </p:spPr>
        <p:txBody>
          <a:bodyPr/>
          <a:lstStyle/>
          <a:p>
            <a:r>
              <a:rPr lang="en-US" sz="3000" dirty="0"/>
              <a:t>SSS 20.4.2.1 – User Labs, Sample Management</a:t>
            </a:r>
            <a:r>
              <a:rPr lang="en-US" sz="2400" dirty="0"/>
              <a:t> </a:t>
            </a:r>
            <a:r>
              <a:rPr lang="en-US" sz="3000" dirty="0" smtClean="0"/>
              <a:t>Labor Resources, Costs, Comparison</a:t>
            </a:r>
            <a:endParaRPr lang="en-US" sz="3000" i="1" dirty="0"/>
          </a:p>
        </p:txBody>
      </p:sp>
      <p:pic>
        <p:nvPicPr>
          <p:cNvPr id="6" name="Picture 5"/>
          <p:cNvPicPr>
            <a:picLocks noChangeAspect="1"/>
          </p:cNvPicPr>
          <p:nvPr/>
        </p:nvPicPr>
        <p:blipFill>
          <a:blip r:embed="rId4"/>
          <a:stretch>
            <a:fillRect/>
          </a:stretch>
        </p:blipFill>
        <p:spPr>
          <a:xfrm>
            <a:off x="3937000" y="2590800"/>
            <a:ext cx="1257300" cy="1676400"/>
          </a:xfrm>
          <a:prstGeom prst="rect">
            <a:avLst/>
          </a:prstGeom>
        </p:spPr>
      </p:pic>
      <p:pic>
        <p:nvPicPr>
          <p:cNvPr id="7" name="Picture 6"/>
          <p:cNvPicPr>
            <a:picLocks noChangeAspect="1"/>
          </p:cNvPicPr>
          <p:nvPr/>
        </p:nvPicPr>
        <p:blipFill>
          <a:blip r:embed="rId4"/>
          <a:stretch>
            <a:fillRect/>
          </a:stretch>
        </p:blipFill>
        <p:spPr>
          <a:xfrm>
            <a:off x="3937000" y="2590800"/>
            <a:ext cx="1257300" cy="1676400"/>
          </a:xfrm>
          <a:prstGeom prst="rect">
            <a:avLst/>
          </a:prstGeom>
        </p:spPr>
      </p:pic>
      <p:pic>
        <p:nvPicPr>
          <p:cNvPr id="8" name="Picture 7"/>
          <p:cNvPicPr>
            <a:picLocks noChangeAspect="1"/>
          </p:cNvPicPr>
          <p:nvPr/>
        </p:nvPicPr>
        <p:blipFill>
          <a:blip r:embed="rId4"/>
          <a:stretch>
            <a:fillRect/>
          </a:stretch>
        </p:blipFill>
        <p:spPr>
          <a:xfrm>
            <a:off x="3937000" y="2590800"/>
            <a:ext cx="1257300" cy="1676400"/>
          </a:xfrm>
          <a:prstGeom prst="rect">
            <a:avLst/>
          </a:prstGeom>
        </p:spPr>
      </p:pic>
      <p:sp>
        <p:nvSpPr>
          <p:cNvPr id="11" name="TextBox 10"/>
          <p:cNvSpPr txBox="1"/>
          <p:nvPr/>
        </p:nvSpPr>
        <p:spPr>
          <a:xfrm>
            <a:off x="1" y="1436989"/>
            <a:ext cx="9156700" cy="5720028"/>
          </a:xfrm>
          <a:prstGeom prst="rect">
            <a:avLst/>
          </a:prstGeom>
          <a:noFill/>
        </p:spPr>
        <p:txBody>
          <a:bodyPr wrap="square" rtlCol="0">
            <a:spAutoFit/>
          </a:bodyPr>
          <a:lstStyle/>
          <a:p>
            <a:pPr>
              <a:lnSpc>
                <a:spcPct val="90000"/>
              </a:lnSpc>
            </a:pPr>
            <a:r>
              <a:rPr lang="en-US" b="1" dirty="0" smtClean="0">
                <a:solidFill>
                  <a:srgbClr val="000000"/>
                </a:solidFill>
                <a:latin typeface="Calibri"/>
                <a:ea typeface="ヒラギノ角ゴ ProN W3"/>
                <a:cs typeface="ヒラギノ角ゴ ProN W3"/>
              </a:rPr>
              <a:t>Cost </a:t>
            </a:r>
            <a:r>
              <a:rPr lang="en-US" b="1" dirty="0">
                <a:solidFill>
                  <a:srgbClr val="000000"/>
                </a:solidFill>
                <a:latin typeface="Calibri"/>
                <a:ea typeface="ヒラギノ角ゴ ProN W3"/>
                <a:cs typeface="ヒラギノ角ゴ ProN W3"/>
              </a:rPr>
              <a:t>and Resources: 	</a:t>
            </a:r>
            <a:r>
              <a:rPr lang="en-US" dirty="0" smtClean="0">
                <a:solidFill>
                  <a:srgbClr val="000000"/>
                </a:solidFill>
                <a:latin typeface="Calibri"/>
                <a:ea typeface="ヒラギノ角ゴ ProN W3"/>
                <a:cs typeface="ヒラギノ角ゴ ProN W3"/>
              </a:rPr>
              <a:t>762 k€ / y  </a:t>
            </a:r>
            <a:r>
              <a:rPr lang="en-US" b="1" dirty="0">
                <a:solidFill>
                  <a:srgbClr val="000000"/>
                </a:solidFill>
                <a:latin typeface="Calibri"/>
                <a:ea typeface="ヒラギノ角ゴ ProN W3"/>
                <a:cs typeface="ヒラギノ角ゴ ProN W3"/>
              </a:rPr>
              <a:t>											</a:t>
            </a:r>
            <a:endParaRPr lang="en-US" b="1" dirty="0" smtClean="0">
              <a:solidFill>
                <a:srgbClr val="000000"/>
              </a:solidFill>
              <a:latin typeface="Calibri"/>
              <a:ea typeface="ヒラギノ角ゴ ProN W3"/>
              <a:cs typeface="ヒラギノ角ゴ ProN W3"/>
            </a:endParaRPr>
          </a:p>
          <a:p>
            <a:pPr>
              <a:lnSpc>
                <a:spcPct val="90000"/>
              </a:lnSpc>
            </a:pPr>
            <a:endParaRPr lang="en-US" sz="1000" b="1" dirty="0">
              <a:solidFill>
                <a:srgbClr val="000000"/>
              </a:solidFill>
              <a:latin typeface="Calibri"/>
              <a:ea typeface="ヒラギノ角ゴ ProN W3"/>
              <a:cs typeface="ヒラギノ角ゴ ProN W3"/>
            </a:endParaRPr>
          </a:p>
          <a:p>
            <a:pPr>
              <a:lnSpc>
                <a:spcPct val="90000"/>
              </a:lnSpc>
            </a:pPr>
            <a:r>
              <a:rPr lang="en-US" dirty="0">
                <a:solidFill>
                  <a:srgbClr val="000000"/>
                </a:solidFill>
                <a:latin typeface="Calibri"/>
                <a:ea typeface="ヒラギノ角ゴ ProN W3"/>
                <a:cs typeface="ヒラギノ角ゴ ProN W3"/>
              </a:rPr>
              <a:t>2</a:t>
            </a:r>
            <a:r>
              <a:rPr lang="en-US" dirty="0" smtClean="0">
                <a:solidFill>
                  <a:srgbClr val="000000"/>
                </a:solidFill>
                <a:latin typeface="Calibri"/>
                <a:ea typeface="ヒラギノ角ゴ ProN W3"/>
                <a:cs typeface="ヒラギノ角ゴ ProN W3"/>
              </a:rPr>
              <a:t> </a:t>
            </a:r>
            <a:r>
              <a:rPr lang="en-US" dirty="0">
                <a:solidFill>
                  <a:srgbClr val="000000"/>
                </a:solidFill>
                <a:latin typeface="Calibri"/>
                <a:ea typeface="ヒラギノ角ゴ ProN W3"/>
                <a:cs typeface="ヒラギノ角ゴ ProN W3"/>
              </a:rPr>
              <a:t>FTE </a:t>
            </a:r>
            <a:r>
              <a:rPr lang="en-US" dirty="0" smtClean="0">
                <a:solidFill>
                  <a:srgbClr val="000000"/>
                </a:solidFill>
                <a:latin typeface="Calibri"/>
                <a:ea typeface="ヒラギノ角ゴ ProN W3"/>
                <a:cs typeface="ヒラギノ角ゴ ProN W3"/>
              </a:rPr>
              <a:t>scientific engineers (1x chemistry, 1x life-science) </a:t>
            </a:r>
          </a:p>
          <a:p>
            <a:pPr>
              <a:lnSpc>
                <a:spcPct val="90000"/>
              </a:lnSpc>
            </a:pPr>
            <a:r>
              <a:rPr lang="en-US" dirty="0" smtClean="0">
                <a:solidFill>
                  <a:srgbClr val="000000"/>
                </a:solidFill>
                <a:latin typeface="Calibri"/>
                <a:ea typeface="ヒラギノ角ゴ ProN W3"/>
                <a:cs typeface="ヒラギノ角ゴ ProN W3"/>
              </a:rPr>
              <a:t>4 </a:t>
            </a:r>
            <a:r>
              <a:rPr lang="en-US" dirty="0">
                <a:solidFill>
                  <a:srgbClr val="000000"/>
                </a:solidFill>
                <a:latin typeface="Calibri"/>
                <a:ea typeface="ヒラギノ角ゴ ProN W3"/>
                <a:cs typeface="ヒラギノ角ゴ ProN W3"/>
              </a:rPr>
              <a:t>FTE </a:t>
            </a:r>
            <a:r>
              <a:rPr lang="en-US" dirty="0" smtClean="0">
                <a:solidFill>
                  <a:srgbClr val="000000"/>
                </a:solidFill>
                <a:latin typeface="Calibri"/>
                <a:ea typeface="ヒラギノ角ゴ ProN W3"/>
                <a:cs typeface="ヒラギノ角ゴ ProN W3"/>
              </a:rPr>
              <a:t>technicians; 	</a:t>
            </a:r>
            <a:r>
              <a:rPr lang="en-US" dirty="0" smtClean="0">
                <a:solidFill>
                  <a:srgbClr val="000000"/>
                </a:solidFill>
                <a:latin typeface="Calibri"/>
                <a:ea typeface="Calibri"/>
                <a:cs typeface="Calibri"/>
              </a:rPr>
              <a:t>one </a:t>
            </a:r>
            <a:r>
              <a:rPr lang="en-US" dirty="0">
                <a:solidFill>
                  <a:srgbClr val="000000"/>
                </a:solidFill>
                <a:latin typeface="Calibri"/>
                <a:ea typeface="Calibri"/>
                <a:cs typeface="Calibri"/>
              </a:rPr>
              <a:t>technician per </a:t>
            </a:r>
            <a:r>
              <a:rPr lang="en-US" dirty="0" smtClean="0">
                <a:solidFill>
                  <a:srgbClr val="000000"/>
                </a:solidFill>
                <a:latin typeface="Calibri"/>
                <a:ea typeface="Calibri"/>
                <a:cs typeface="Calibri"/>
              </a:rPr>
              <a:t>lab. </a:t>
            </a:r>
            <a:r>
              <a:rPr lang="en-US" dirty="0">
                <a:solidFill>
                  <a:srgbClr val="000000"/>
                </a:solidFill>
                <a:latin typeface="Calibri"/>
                <a:ea typeface="Calibri"/>
                <a:cs typeface="Calibri"/>
              </a:rPr>
              <a:t>building (E03+E04, D04, D07, D08) </a:t>
            </a:r>
            <a:endParaRPr lang="en-US" dirty="0" smtClean="0">
              <a:solidFill>
                <a:srgbClr val="000000"/>
              </a:solidFill>
              <a:latin typeface="Calibri"/>
              <a:ea typeface="Calibri"/>
              <a:cs typeface="Calibri"/>
            </a:endParaRPr>
          </a:p>
          <a:p>
            <a:pPr>
              <a:lnSpc>
                <a:spcPct val="90000"/>
              </a:lnSpc>
            </a:pPr>
            <a:r>
              <a:rPr lang="en-US" dirty="0">
                <a:solidFill>
                  <a:srgbClr val="000000"/>
                </a:solidFill>
                <a:latin typeface="Calibri"/>
                <a:ea typeface="Calibri"/>
                <a:cs typeface="Calibri"/>
              </a:rPr>
              <a:t>	</a:t>
            </a:r>
            <a:r>
              <a:rPr lang="en-US" dirty="0" smtClean="0">
                <a:solidFill>
                  <a:srgbClr val="000000"/>
                </a:solidFill>
                <a:latin typeface="Calibri"/>
                <a:ea typeface="Calibri"/>
                <a:cs typeface="Calibri"/>
              </a:rPr>
              <a:t>			each specialized (</a:t>
            </a:r>
            <a:r>
              <a:rPr lang="en-US" dirty="0">
                <a:solidFill>
                  <a:srgbClr val="000000"/>
                </a:solidFill>
                <a:latin typeface="Calibri"/>
                <a:ea typeface="Calibri"/>
                <a:cs typeface="Calibri"/>
              </a:rPr>
              <a:t>2x chemistry, 1x </a:t>
            </a:r>
            <a:r>
              <a:rPr lang="en-US" dirty="0" smtClean="0">
                <a:solidFill>
                  <a:srgbClr val="000000"/>
                </a:solidFill>
                <a:latin typeface="Calibri"/>
                <a:ea typeface="Calibri"/>
                <a:cs typeface="Calibri"/>
              </a:rPr>
              <a:t>life </a:t>
            </a:r>
            <a:r>
              <a:rPr lang="en-US" dirty="0">
                <a:solidFill>
                  <a:srgbClr val="000000"/>
                </a:solidFill>
                <a:latin typeface="Calibri"/>
                <a:ea typeface="Calibri"/>
                <a:cs typeface="Calibri"/>
              </a:rPr>
              <a:t>science, 1x radiochemistry</a:t>
            </a:r>
            <a:r>
              <a:rPr lang="en-US" dirty="0" smtClean="0">
                <a:solidFill>
                  <a:srgbClr val="000000"/>
                </a:solidFill>
                <a:latin typeface="Calibri"/>
                <a:ea typeface="Calibri"/>
                <a:cs typeface="Calibri"/>
              </a:rPr>
              <a:t>)</a:t>
            </a:r>
            <a:endParaRPr lang="en-US" dirty="0" smtClean="0">
              <a:solidFill>
                <a:srgbClr val="000000"/>
              </a:solidFill>
              <a:latin typeface="Calibri"/>
              <a:ea typeface="ヒラギノ角ゴ ProN W3"/>
              <a:cs typeface="ヒラギノ角ゴ ProN W3"/>
            </a:endParaRPr>
          </a:p>
          <a:p>
            <a:pPr>
              <a:lnSpc>
                <a:spcPct val="90000"/>
              </a:lnSpc>
            </a:pPr>
            <a:endParaRPr lang="en-US" sz="1000" dirty="0" smtClean="0">
              <a:solidFill>
                <a:srgbClr val="000000"/>
              </a:solidFill>
              <a:latin typeface="Calibri"/>
              <a:ea typeface="ヒラギノ角ゴ ProN W3"/>
              <a:cs typeface="ヒラギノ角ゴ ProN W3"/>
            </a:endParaRPr>
          </a:p>
          <a:p>
            <a:pPr>
              <a:lnSpc>
                <a:spcPct val="90000"/>
              </a:lnSpc>
            </a:pPr>
            <a:r>
              <a:rPr lang="en-US" dirty="0" smtClean="0">
                <a:solidFill>
                  <a:srgbClr val="000000"/>
                </a:solidFill>
                <a:latin typeface="Calibri"/>
                <a:ea typeface="ヒラギノ角ゴ ProN W3"/>
                <a:cs typeface="ヒラギノ角ゴ ProN W3"/>
              </a:rPr>
              <a:t>Minor </a:t>
            </a:r>
            <a:r>
              <a:rPr lang="en-US" dirty="0">
                <a:solidFill>
                  <a:srgbClr val="000000"/>
                </a:solidFill>
                <a:latin typeface="Calibri"/>
                <a:ea typeface="ヒラギノ角ゴ ProN W3"/>
                <a:cs typeface="ヒラギノ角ゴ ProN W3"/>
              </a:rPr>
              <a:t>capital investment for equipment renewal and developmental activities </a:t>
            </a:r>
            <a:r>
              <a:rPr lang="en-US" dirty="0" smtClean="0">
                <a:solidFill>
                  <a:srgbClr val="000000"/>
                </a:solidFill>
                <a:latin typeface="Calibri"/>
                <a:ea typeface="ヒラギノ角ゴ ProN W3"/>
                <a:cs typeface="ヒラギノ角ゴ ProN W3"/>
              </a:rPr>
              <a:t>included</a:t>
            </a:r>
          </a:p>
          <a:p>
            <a:pPr>
              <a:lnSpc>
                <a:spcPct val="90000"/>
              </a:lnSpc>
            </a:pPr>
            <a:endParaRPr lang="en-US" dirty="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sz="800" dirty="0" smtClean="0">
              <a:solidFill>
                <a:srgbClr val="000000"/>
              </a:solidFill>
              <a:latin typeface="Calibri"/>
              <a:ea typeface="ヒラギノ角ゴ ProN W3"/>
              <a:cs typeface="ヒラギノ角ゴ ProN W3"/>
            </a:endParaRPr>
          </a:p>
          <a:p>
            <a:pPr>
              <a:lnSpc>
                <a:spcPct val="90000"/>
              </a:lnSpc>
            </a:pPr>
            <a:r>
              <a:rPr lang="en-US" b="1" dirty="0" smtClean="0">
                <a:solidFill>
                  <a:srgbClr val="000000"/>
                </a:solidFill>
                <a:latin typeface="Calibri"/>
                <a:ea typeface="ヒラギノ角ゴ ProN W3"/>
                <a:cs typeface="ヒラギノ角ゴ ProN W3"/>
              </a:rPr>
              <a:t>Benchmarking</a:t>
            </a:r>
            <a:r>
              <a:rPr lang="en-US" b="1" dirty="0">
                <a:solidFill>
                  <a:srgbClr val="000000"/>
                </a:solidFill>
                <a:latin typeface="Calibri"/>
                <a:ea typeface="ヒラギノ角ゴ ProN W3"/>
                <a:cs typeface="ヒラギノ角ゴ ProN W3"/>
              </a:rPr>
              <a:t>, Strategy, Experience:	</a:t>
            </a: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a:solidFill>
                <a:srgbClr val="000000"/>
              </a:solidFill>
              <a:latin typeface="Calibri"/>
              <a:ea typeface="ヒラギノ角ゴ ProN W3"/>
              <a:cs typeface="ヒラギノ角ゴ ProN W3"/>
            </a:endParaRPr>
          </a:p>
          <a:p>
            <a:pPr>
              <a:lnSpc>
                <a:spcPct val="90000"/>
              </a:lnSpc>
            </a:pPr>
            <a:endParaRPr lang="en-US" sz="1200" dirty="0" smtClean="0">
              <a:solidFill>
                <a:srgbClr val="DD0806"/>
              </a:solidFill>
              <a:latin typeface="Calibri"/>
              <a:ea typeface="Calibri"/>
              <a:cs typeface="Calibri"/>
            </a:endParaRPr>
          </a:p>
          <a:p>
            <a:pPr>
              <a:lnSpc>
                <a:spcPct val="90000"/>
              </a:lnSpc>
            </a:pPr>
            <a:r>
              <a:rPr lang="en-US" dirty="0" smtClean="0">
                <a:solidFill>
                  <a:srgbClr val="000000"/>
                </a:solidFill>
                <a:latin typeface="Calibri"/>
                <a:ea typeface="Calibri"/>
                <a:cs typeface="Calibri"/>
              </a:rPr>
              <a:t>* ISIS 	2 </a:t>
            </a:r>
            <a:r>
              <a:rPr lang="en-US" dirty="0">
                <a:solidFill>
                  <a:srgbClr val="000000"/>
                </a:solidFill>
                <a:latin typeface="Calibri"/>
                <a:ea typeface="Calibri"/>
                <a:cs typeface="Calibri"/>
              </a:rPr>
              <a:t>FTE </a:t>
            </a:r>
            <a:r>
              <a:rPr lang="en-US" dirty="0" smtClean="0">
                <a:solidFill>
                  <a:srgbClr val="000000"/>
                </a:solidFill>
                <a:latin typeface="Calibri"/>
                <a:ea typeface="Calibri"/>
                <a:cs typeface="Calibri"/>
              </a:rPr>
              <a:t>lab managers (1x chemistry</a:t>
            </a:r>
            <a:r>
              <a:rPr lang="en-US" dirty="0">
                <a:solidFill>
                  <a:srgbClr val="000000"/>
                </a:solidFill>
                <a:latin typeface="Calibri"/>
                <a:ea typeface="Calibri"/>
                <a:cs typeface="Calibri"/>
              </a:rPr>
              <a:t>, </a:t>
            </a:r>
            <a:r>
              <a:rPr lang="en-US" dirty="0" smtClean="0">
                <a:solidFill>
                  <a:srgbClr val="000000"/>
                </a:solidFill>
                <a:latin typeface="Calibri"/>
                <a:ea typeface="Calibri"/>
                <a:cs typeface="Calibri"/>
              </a:rPr>
              <a:t>1x life science)</a:t>
            </a:r>
          </a:p>
          <a:p>
            <a:pPr>
              <a:lnSpc>
                <a:spcPct val="90000"/>
              </a:lnSpc>
            </a:pPr>
            <a:r>
              <a:rPr lang="en-US" dirty="0">
                <a:solidFill>
                  <a:srgbClr val="000000"/>
                </a:solidFill>
                <a:latin typeface="Calibri"/>
                <a:ea typeface="Calibri"/>
                <a:cs typeface="Calibri"/>
              </a:rPr>
              <a:t>	</a:t>
            </a:r>
            <a:r>
              <a:rPr lang="en-US" dirty="0" smtClean="0">
                <a:solidFill>
                  <a:srgbClr val="000000"/>
                </a:solidFill>
                <a:latin typeface="Calibri"/>
                <a:ea typeface="Calibri"/>
                <a:cs typeface="Calibri"/>
              </a:rPr>
              <a:t>	6 </a:t>
            </a:r>
            <a:r>
              <a:rPr lang="en-US" dirty="0">
                <a:solidFill>
                  <a:srgbClr val="000000"/>
                </a:solidFill>
                <a:latin typeface="Calibri"/>
                <a:ea typeface="Calibri"/>
                <a:cs typeface="Calibri"/>
              </a:rPr>
              <a:t>FTE </a:t>
            </a:r>
            <a:r>
              <a:rPr lang="en-US" dirty="0" smtClean="0">
                <a:solidFill>
                  <a:srgbClr val="000000"/>
                </a:solidFill>
                <a:latin typeface="Calibri"/>
                <a:ea typeface="Calibri"/>
                <a:cs typeface="Calibri"/>
              </a:rPr>
              <a:t>technicians </a:t>
            </a:r>
            <a:r>
              <a:rPr lang="en-US" dirty="0">
                <a:solidFill>
                  <a:srgbClr val="000000"/>
                </a:solidFill>
                <a:latin typeface="Calibri"/>
                <a:ea typeface="Calibri"/>
                <a:cs typeface="Calibri"/>
              </a:rPr>
              <a:t>(</a:t>
            </a:r>
            <a:r>
              <a:rPr lang="en-US" dirty="0" smtClean="0">
                <a:solidFill>
                  <a:srgbClr val="000000"/>
                </a:solidFill>
                <a:latin typeface="Calibri"/>
                <a:ea typeface="Calibri"/>
                <a:cs typeface="Calibri"/>
              </a:rPr>
              <a:t>1x </a:t>
            </a:r>
            <a:r>
              <a:rPr lang="en-US" dirty="0">
                <a:solidFill>
                  <a:srgbClr val="000000"/>
                </a:solidFill>
                <a:latin typeface="Calibri"/>
                <a:ea typeface="Calibri"/>
                <a:cs typeface="Calibri"/>
              </a:rPr>
              <a:t>materials, </a:t>
            </a:r>
            <a:r>
              <a:rPr lang="en-US" dirty="0" smtClean="0">
                <a:solidFill>
                  <a:srgbClr val="000000"/>
                </a:solidFill>
                <a:latin typeface="Calibri"/>
                <a:ea typeface="Calibri"/>
                <a:cs typeface="Calibri"/>
              </a:rPr>
              <a:t>1x life science, 3x </a:t>
            </a:r>
            <a:r>
              <a:rPr lang="en-US" dirty="0">
                <a:solidFill>
                  <a:srgbClr val="000000"/>
                </a:solidFill>
                <a:latin typeface="Calibri"/>
                <a:ea typeface="Calibri"/>
                <a:cs typeface="Calibri"/>
              </a:rPr>
              <a:t>chemistry, </a:t>
            </a:r>
            <a:r>
              <a:rPr lang="en-US" dirty="0" smtClean="0">
                <a:solidFill>
                  <a:srgbClr val="000000"/>
                </a:solidFill>
                <a:latin typeface="Calibri"/>
                <a:ea typeface="Calibri"/>
                <a:cs typeface="Calibri"/>
              </a:rPr>
              <a:t>1x </a:t>
            </a:r>
            <a:r>
              <a:rPr lang="en-US" dirty="0">
                <a:solidFill>
                  <a:srgbClr val="000000"/>
                </a:solidFill>
                <a:latin typeface="Calibri"/>
                <a:ea typeface="Calibri"/>
                <a:cs typeface="Calibri"/>
              </a:rPr>
              <a:t>specialist radiology</a:t>
            </a:r>
            <a:r>
              <a:rPr lang="en-US" dirty="0" smtClean="0">
                <a:solidFill>
                  <a:srgbClr val="000000"/>
                </a:solidFill>
                <a:latin typeface="Calibri"/>
                <a:ea typeface="Calibri"/>
                <a:cs typeface="Calibri"/>
              </a:rPr>
              <a:t>)</a:t>
            </a:r>
            <a:endParaRPr lang="en-US" dirty="0" smtClean="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a:solidFill>
                <a:srgbClr val="000000"/>
              </a:solidFill>
              <a:latin typeface="Calibri"/>
              <a:ea typeface="ヒラギノ角ゴ ProN W3"/>
              <a:cs typeface="ヒラギノ角ゴ ProN W3"/>
            </a:endParaRPr>
          </a:p>
        </p:txBody>
      </p:sp>
      <p:sp>
        <p:nvSpPr>
          <p:cNvPr id="17" name="Slide Number Placeholder 3"/>
          <p:cNvSpPr txBox="1">
            <a:spLocks/>
          </p:cNvSpPr>
          <p:nvPr/>
        </p:nvSpPr>
        <p:spPr>
          <a:xfrm>
            <a:off x="7812360" y="6542613"/>
            <a:ext cx="87444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51115BC-487E-4422-894C-CB7CD3E79223}" type="slidenum">
              <a:rPr lang="en-GB" smtClean="0">
                <a:solidFill>
                  <a:sysClr val="windowText" lastClr="000000">
                    <a:tint val="75000"/>
                  </a:sysClr>
                </a:solidFill>
                <a:latin typeface="Calibri"/>
                <a:ea typeface="ヒラギノ角ゴ ProN W3"/>
                <a:cs typeface="ヒラギノ角ゴ ProN W3"/>
              </a:rPr>
              <a:pPr>
                <a:defRPr/>
              </a:pPr>
              <a:t>90</a:t>
            </a:fld>
            <a:endParaRPr lang="en-GB">
              <a:solidFill>
                <a:sysClr val="windowText" lastClr="000000">
                  <a:tint val="75000"/>
                </a:sysClr>
              </a:solidFill>
              <a:latin typeface="Calibri"/>
              <a:ea typeface="ヒラギノ角ゴ ProN W3"/>
              <a:cs typeface="ヒラギノ角ゴ ProN W3"/>
            </a:endParaRPr>
          </a:p>
        </p:txBody>
      </p:sp>
      <p:sp>
        <p:nvSpPr>
          <p:cNvPr id="18" name="Footer Placeholder 4"/>
          <p:cNvSpPr txBox="1">
            <a:spLocks/>
          </p:cNvSpPr>
          <p:nvPr/>
        </p:nvSpPr>
        <p:spPr>
          <a:xfrm>
            <a:off x="1187624" y="6495583"/>
            <a:ext cx="705678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sv-SE" sz="2000" dirty="0" smtClean="0">
                <a:solidFill>
                  <a:srgbClr val="000000"/>
                </a:solidFill>
                <a:latin typeface="Calibri"/>
                <a:ea typeface="ヒラギノ角ゴ ProN W3"/>
                <a:cs typeface="ヒラギノ角ゴ ProN W3"/>
              </a:rPr>
              <a:t>SULF Resources and </a:t>
            </a:r>
            <a:r>
              <a:rPr lang="sv-SE" sz="2000" dirty="0" err="1" smtClean="0">
                <a:solidFill>
                  <a:srgbClr val="000000"/>
                </a:solidFill>
                <a:latin typeface="Calibri"/>
                <a:ea typeface="ヒラギノ角ゴ ProN W3"/>
                <a:cs typeface="ヒラギノ角ゴ ProN W3"/>
              </a:rPr>
              <a:t>Cost</a:t>
            </a:r>
            <a:r>
              <a:rPr lang="sv-SE" sz="2000" dirty="0" smtClean="0">
                <a:solidFill>
                  <a:srgbClr val="000000"/>
                </a:solidFill>
                <a:latin typeface="Calibri"/>
                <a:ea typeface="ヒラギノ角ゴ ProN W3"/>
                <a:cs typeface="ヒラギノ角ゴ ProN W3"/>
              </a:rPr>
              <a:t>  </a:t>
            </a:r>
            <a:r>
              <a:rPr lang="sv-SE" sz="1000" dirty="0" smtClean="0">
                <a:solidFill>
                  <a:srgbClr val="000000"/>
                </a:solidFill>
                <a:latin typeface="Calibri"/>
                <a:ea typeface="ヒラギノ角ゴ ProN W3"/>
                <a:cs typeface="ヒラギノ角ゴ ProN W3"/>
              </a:rPr>
              <a:t>Arno Hiess, November 2016 ESS Operations </a:t>
            </a:r>
            <a:r>
              <a:rPr lang="sv-SE" sz="1000" dirty="0" err="1" smtClean="0">
                <a:solidFill>
                  <a:srgbClr val="000000"/>
                </a:solidFill>
                <a:latin typeface="Calibri"/>
                <a:ea typeface="ヒラギノ角ゴ ProN W3"/>
                <a:cs typeface="ヒラギノ角ゴ ProN W3"/>
              </a:rPr>
              <a:t>Cost</a:t>
            </a:r>
            <a:r>
              <a:rPr lang="sv-SE" sz="1000" dirty="0" smtClean="0">
                <a:solidFill>
                  <a:srgbClr val="000000"/>
                </a:solidFill>
                <a:latin typeface="Calibri"/>
                <a:ea typeface="ヒラギノ角ゴ ProN W3"/>
                <a:cs typeface="ヒラギノ角ゴ ProN W3"/>
              </a:rPr>
              <a:t> Review</a:t>
            </a:r>
            <a:endParaRPr lang="sv-SE" sz="1000" dirty="0">
              <a:solidFill>
                <a:srgbClr val="000000"/>
              </a:solidFill>
              <a:latin typeface="Calibri"/>
              <a:ea typeface="ヒラギノ角ゴ ProN W3"/>
              <a:cs typeface="ヒラギノ角ゴ ProN W3"/>
            </a:endParaRPr>
          </a:p>
        </p:txBody>
      </p:sp>
      <p:sp>
        <p:nvSpPr>
          <p:cNvPr id="19" name="Date Placeholder 5"/>
          <p:cNvSpPr txBox="1">
            <a:spLocks/>
          </p:cNvSpPr>
          <p:nvPr/>
        </p:nvSpPr>
        <p:spPr>
          <a:xfrm>
            <a:off x="457200" y="6542613"/>
            <a:ext cx="9464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E7F1480-C240-7241-B16F-974441BA4F7A}" type="datetime1">
              <a:rPr lang="en-US" smtClean="0">
                <a:solidFill>
                  <a:sysClr val="windowText" lastClr="000000">
                    <a:tint val="75000"/>
                  </a:sysClr>
                </a:solidFill>
                <a:latin typeface="Calibri"/>
                <a:ea typeface="ヒラギノ角ゴ ProN W3"/>
                <a:cs typeface="ヒラギノ角ゴ ProN W3"/>
              </a:rPr>
              <a:pPr>
                <a:defRPr/>
              </a:pPr>
              <a:t>5/18/17</a:t>
            </a:fld>
            <a:endParaRPr lang="sv-SE" dirty="0">
              <a:solidFill>
                <a:sysClr val="windowText" lastClr="000000">
                  <a:tint val="75000"/>
                </a:sysClr>
              </a:solidFill>
              <a:latin typeface="Calibri"/>
              <a:ea typeface="ヒラギノ角ゴ ProN W3"/>
              <a:cs typeface="ヒラギノ角ゴ ProN W3"/>
            </a:endParaRPr>
          </a:p>
        </p:txBody>
      </p:sp>
      <p:graphicFrame>
        <p:nvGraphicFramePr>
          <p:cNvPr id="16" name="Table 15"/>
          <p:cNvGraphicFramePr>
            <a:graphicFrameLocks noGrp="1"/>
          </p:cNvGraphicFramePr>
          <p:nvPr>
            <p:extLst>
              <p:ext uri="{D42A27DB-BD31-4B8C-83A1-F6EECF244321}">
                <p14:modId xmlns:p14="http://schemas.microsoft.com/office/powerpoint/2010/main" val="3001087114"/>
              </p:ext>
            </p:extLst>
          </p:nvPr>
        </p:nvGraphicFramePr>
        <p:xfrm>
          <a:off x="-1" y="3115582"/>
          <a:ext cx="9144001" cy="1010920"/>
        </p:xfrm>
        <a:graphic>
          <a:graphicData uri="http://schemas.openxmlformats.org/drawingml/2006/table">
            <a:tbl>
              <a:tblPr firstRow="1" bandRow="1">
                <a:tableStyleId>{5C22544A-7EE6-4342-B048-85BDC9FD1C3A}</a:tableStyleId>
              </a:tblPr>
              <a:tblGrid>
                <a:gridCol w="966520"/>
                <a:gridCol w="1789261"/>
                <a:gridCol w="1597055"/>
                <a:gridCol w="1597055"/>
                <a:gridCol w="1597055"/>
                <a:gridCol w="1597055"/>
              </a:tblGrid>
              <a:tr h="370840">
                <a:tc>
                  <a:txBody>
                    <a:bodyPr/>
                    <a:lstStyle/>
                    <a:p>
                      <a:pPr algn="ctr"/>
                      <a:r>
                        <a:rPr lang="en-US" sz="1600" dirty="0" smtClean="0"/>
                        <a:t>WBS</a:t>
                      </a:r>
                      <a:endParaRPr lang="en-US" sz="1600" dirty="0"/>
                    </a:p>
                  </a:txBody>
                  <a:tcPr/>
                </a:tc>
                <a:tc>
                  <a:txBody>
                    <a:bodyPr/>
                    <a:lstStyle/>
                    <a:p>
                      <a:pPr algn="ctr"/>
                      <a:r>
                        <a:rPr lang="en-US" sz="1600" dirty="0" smtClean="0"/>
                        <a:t>Personnel</a:t>
                      </a:r>
                      <a:endParaRPr lang="en-US" sz="1600" dirty="0"/>
                    </a:p>
                  </a:txBody>
                  <a:tcPr/>
                </a:tc>
                <a:tc>
                  <a:txBody>
                    <a:bodyPr/>
                    <a:lstStyle/>
                    <a:p>
                      <a:pPr algn="ctr"/>
                      <a:r>
                        <a:rPr lang="en-US" sz="1600" dirty="0" smtClean="0"/>
                        <a:t>Operations k€/y</a:t>
                      </a:r>
                      <a:endParaRPr lang="en-US" sz="1600" dirty="0"/>
                    </a:p>
                  </a:txBody>
                  <a:tcPr/>
                </a:tc>
                <a:tc>
                  <a:txBody>
                    <a:bodyPr/>
                    <a:lstStyle/>
                    <a:p>
                      <a:pPr algn="ctr"/>
                      <a:r>
                        <a:rPr lang="en-US" sz="1600" dirty="0" smtClean="0"/>
                        <a:t>Labor k€/y</a:t>
                      </a:r>
                      <a:endParaRPr lang="en-US" sz="1600" dirty="0"/>
                    </a:p>
                  </a:txBody>
                  <a:tcPr/>
                </a:tc>
                <a:tc>
                  <a:txBody>
                    <a:bodyPr/>
                    <a:lstStyle/>
                    <a:p>
                      <a:pPr algn="ctr"/>
                      <a:r>
                        <a:rPr lang="en-US" sz="1600" dirty="0" smtClean="0"/>
                        <a:t>Minor </a:t>
                      </a:r>
                      <a:r>
                        <a:rPr lang="en-US" sz="1600" dirty="0" err="1" smtClean="0"/>
                        <a:t>Cptl</a:t>
                      </a:r>
                      <a:r>
                        <a:rPr lang="en-US" sz="1600" dirty="0" smtClean="0"/>
                        <a:t> k€/y</a:t>
                      </a:r>
                      <a:endParaRPr lang="en-US" sz="1600" dirty="0"/>
                    </a:p>
                  </a:txBody>
                  <a:tcPr/>
                </a:tc>
                <a:tc>
                  <a:txBody>
                    <a:bodyPr/>
                    <a:lstStyle/>
                    <a:p>
                      <a:pPr algn="ctr"/>
                      <a:r>
                        <a:rPr lang="en-US" sz="1600" dirty="0" smtClean="0"/>
                        <a:t>Total Cost k€/y</a:t>
                      </a:r>
                      <a:endParaRPr lang="en-US" sz="1600" dirty="0"/>
                    </a:p>
                  </a:txBody>
                  <a:tcPr/>
                </a:tc>
              </a:tr>
              <a:tr h="370840">
                <a:tc>
                  <a:txBody>
                    <a:bodyPr/>
                    <a:lstStyle/>
                    <a:p>
                      <a:r>
                        <a:rPr lang="en-US" dirty="0" smtClean="0"/>
                        <a:t>20.4.2.1</a:t>
                      </a:r>
                      <a:endParaRPr lang="en-US" dirty="0"/>
                    </a:p>
                  </a:txBody>
                  <a:tcPr/>
                </a:tc>
                <a:tc>
                  <a:txBody>
                    <a:bodyPr/>
                    <a:lstStyle/>
                    <a:p>
                      <a:r>
                        <a:rPr lang="en-US" dirty="0" smtClean="0"/>
                        <a:t>2 FTE scientists</a:t>
                      </a:r>
                    </a:p>
                    <a:p>
                      <a:r>
                        <a:rPr lang="en-US" dirty="0" smtClean="0"/>
                        <a:t>4 FTE technicians</a:t>
                      </a:r>
                      <a:endParaRPr lang="en-US" dirty="0"/>
                    </a:p>
                  </a:txBody>
                  <a:tcPr/>
                </a:tc>
                <a:tc>
                  <a:txBody>
                    <a:bodyPr/>
                    <a:lstStyle/>
                    <a:p>
                      <a:r>
                        <a:rPr lang="en-US" dirty="0" smtClean="0"/>
                        <a:t>120</a:t>
                      </a:r>
                      <a:endParaRPr lang="en-US" dirty="0"/>
                    </a:p>
                  </a:txBody>
                  <a:tcPr/>
                </a:tc>
                <a:tc>
                  <a:txBody>
                    <a:bodyPr/>
                    <a:lstStyle/>
                    <a:p>
                      <a:r>
                        <a:rPr lang="en-US" dirty="0" smtClean="0"/>
                        <a:t>562</a:t>
                      </a:r>
                      <a:endParaRPr lang="en-US" dirty="0"/>
                    </a:p>
                  </a:txBody>
                  <a:tcPr/>
                </a:tc>
                <a:tc>
                  <a:txBody>
                    <a:bodyPr/>
                    <a:lstStyle/>
                    <a:p>
                      <a:r>
                        <a:rPr lang="en-US" dirty="0" smtClean="0"/>
                        <a:t>80</a:t>
                      </a:r>
                      <a:endParaRPr lang="en-US" dirty="0"/>
                    </a:p>
                  </a:txBody>
                  <a:tcPr/>
                </a:tc>
                <a:tc>
                  <a:txBody>
                    <a:bodyPr/>
                    <a:lstStyle/>
                    <a:p>
                      <a:r>
                        <a:rPr lang="en-US" dirty="0" smtClean="0"/>
                        <a:t>762</a:t>
                      </a:r>
                      <a:endParaRPr lang="en-US" dirty="0"/>
                    </a:p>
                  </a:txBody>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166380463"/>
              </p:ext>
            </p:extLst>
          </p:nvPr>
        </p:nvGraphicFramePr>
        <p:xfrm>
          <a:off x="12699" y="4670249"/>
          <a:ext cx="9131300" cy="1285239"/>
        </p:xfrm>
        <a:graphic>
          <a:graphicData uri="http://schemas.openxmlformats.org/drawingml/2006/table">
            <a:tbl>
              <a:tblPr firstRow="1" bandRow="1">
                <a:tableStyleId>{5C22544A-7EE6-4342-B048-85BDC9FD1C3A}</a:tableStyleId>
              </a:tblPr>
              <a:tblGrid>
                <a:gridCol w="1826260"/>
                <a:gridCol w="1842758"/>
                <a:gridCol w="1839189"/>
                <a:gridCol w="1796833"/>
                <a:gridCol w="1826260"/>
              </a:tblGrid>
              <a:tr h="370840">
                <a:tc>
                  <a:txBody>
                    <a:bodyPr/>
                    <a:lstStyle/>
                    <a:p>
                      <a:pPr algn="ctr"/>
                      <a:r>
                        <a:rPr lang="en-US" sz="1600" dirty="0" smtClean="0"/>
                        <a:t>ESS</a:t>
                      </a:r>
                      <a:endParaRPr lang="en-US" sz="1600" dirty="0"/>
                    </a:p>
                  </a:txBody>
                  <a:tcPr/>
                </a:tc>
                <a:tc>
                  <a:txBody>
                    <a:bodyPr/>
                    <a:lstStyle/>
                    <a:p>
                      <a:pPr algn="ctr"/>
                      <a:r>
                        <a:rPr lang="en-US" sz="1600" dirty="0" smtClean="0"/>
                        <a:t>ILL</a:t>
                      </a:r>
                      <a:endParaRPr lang="en-US" sz="1600" dirty="0"/>
                    </a:p>
                  </a:txBody>
                  <a:tcPr/>
                </a:tc>
                <a:tc>
                  <a:txBody>
                    <a:bodyPr/>
                    <a:lstStyle/>
                    <a:p>
                      <a:pPr algn="ctr"/>
                      <a:r>
                        <a:rPr lang="en-US" sz="1600" dirty="0" smtClean="0"/>
                        <a:t>ESRF</a:t>
                      </a:r>
                      <a:endParaRPr lang="en-US" sz="1600" dirty="0"/>
                    </a:p>
                  </a:txBody>
                  <a:tcPr/>
                </a:tc>
                <a:tc>
                  <a:txBody>
                    <a:bodyPr/>
                    <a:lstStyle/>
                    <a:p>
                      <a:pPr algn="ctr"/>
                      <a:r>
                        <a:rPr lang="en-US" sz="1600" dirty="0" smtClean="0"/>
                        <a:t>ISIS</a:t>
                      </a:r>
                      <a:endParaRPr lang="en-US" sz="1600" dirty="0"/>
                    </a:p>
                  </a:txBody>
                  <a:tcPr/>
                </a:tc>
                <a:tc>
                  <a:txBody>
                    <a:bodyPr/>
                    <a:lstStyle/>
                    <a:p>
                      <a:pPr algn="ctr"/>
                      <a:r>
                        <a:rPr lang="en-US" sz="1600" dirty="0" smtClean="0"/>
                        <a:t>SNS / HFIR</a:t>
                      </a:r>
                      <a:endParaRPr lang="en-US" sz="1600" dirty="0"/>
                    </a:p>
                  </a:txBody>
                  <a:tcPr/>
                </a:tc>
              </a:tr>
              <a:tr h="370840">
                <a:tc>
                  <a:txBody>
                    <a:bodyPr/>
                    <a:lstStyle/>
                    <a:p>
                      <a:r>
                        <a:rPr lang="en-US" b="0" dirty="0" smtClean="0"/>
                        <a:t>6 </a:t>
                      </a:r>
                      <a:r>
                        <a:rPr lang="en-US" dirty="0" smtClean="0"/>
                        <a:t>FTE</a:t>
                      </a:r>
                      <a:endParaRPr lang="en-US" dirty="0"/>
                    </a:p>
                  </a:txBody>
                  <a:tcPr/>
                </a:tc>
                <a:tc>
                  <a:txBody>
                    <a:bodyPr/>
                    <a:lstStyle/>
                    <a:p>
                      <a:r>
                        <a:rPr lang="en-US" baseline="0" dirty="0" smtClean="0"/>
                        <a:t>4 </a:t>
                      </a:r>
                      <a:r>
                        <a:rPr lang="en-US" dirty="0" smtClean="0"/>
                        <a:t>FTE PSCM ESRF w/o management samples by ESH</a:t>
                      </a:r>
                    </a:p>
                  </a:txBody>
                  <a:tcPr/>
                </a:tc>
                <a:tc>
                  <a:txBody>
                    <a:bodyPr/>
                    <a:lstStyle/>
                    <a:p>
                      <a:r>
                        <a:rPr lang="en-US" dirty="0" smtClean="0"/>
                        <a:t>3 FTE PSCM</a:t>
                      </a:r>
                      <a:r>
                        <a:rPr lang="en-US" baseline="0" dirty="0" smtClean="0"/>
                        <a:t> ILL</a:t>
                      </a:r>
                    </a:p>
                    <a:p>
                      <a:r>
                        <a:rPr lang="en-US" baseline="0" dirty="0" smtClean="0"/>
                        <a:t>w/o management samples</a:t>
                      </a:r>
                      <a:endParaRPr lang="en-US" dirty="0"/>
                    </a:p>
                  </a:txBody>
                  <a:tcPr/>
                </a:tc>
                <a:tc>
                  <a:txBody>
                    <a:bodyPr/>
                    <a:lstStyle/>
                    <a:p>
                      <a:r>
                        <a:rPr lang="en-US" dirty="0" smtClean="0"/>
                        <a:t>8 FTE *</a:t>
                      </a:r>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49654157"/>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9550" y="274638"/>
            <a:ext cx="7456786" cy="1143000"/>
          </a:xfrm>
        </p:spPr>
        <p:txBody>
          <a:bodyPr/>
          <a:lstStyle/>
          <a:p>
            <a:r>
              <a:rPr lang="en-GB" dirty="0" smtClean="0"/>
              <a:t>User Programme and Sample Management</a:t>
            </a:r>
            <a:endParaRPr lang="en-GB" noProof="0" dirty="0"/>
          </a:p>
        </p:txBody>
      </p:sp>
      <p:sp>
        <p:nvSpPr>
          <p:cNvPr id="3" name="Content Placeholder 2"/>
          <p:cNvSpPr>
            <a:spLocks noGrp="1"/>
          </p:cNvSpPr>
          <p:nvPr>
            <p:ph idx="1"/>
          </p:nvPr>
        </p:nvSpPr>
        <p:spPr>
          <a:xfrm>
            <a:off x="18445" y="1484784"/>
            <a:ext cx="6592959" cy="4104456"/>
          </a:xfrm>
          <a:ln>
            <a:noFill/>
          </a:ln>
        </p:spPr>
        <p:txBody>
          <a:bodyPr>
            <a:normAutofit/>
          </a:bodyPr>
          <a:lstStyle/>
          <a:p>
            <a:pPr fontAlgn="base">
              <a:spcBef>
                <a:spcPts val="750"/>
              </a:spcBef>
              <a:spcAft>
                <a:spcPct val="0"/>
              </a:spcAft>
            </a:pPr>
            <a:r>
              <a:rPr lang="x-none" altLang="ja-JP" sz="2400" b="1" dirty="0" smtClean="0">
                <a:solidFill>
                  <a:srgbClr val="000000"/>
                </a:solidFill>
                <a:ea typeface="ＭＳ Ｐゴシック" charset="0"/>
                <a:cs typeface="Tahoma" charset="0"/>
                <a:sym typeface="Tahoma" charset="0"/>
              </a:rPr>
              <a:t>Average Experiment Duration: </a:t>
            </a:r>
            <a:r>
              <a:rPr lang="x-none" altLang="ja-JP" sz="2400" dirty="0">
                <a:solidFill>
                  <a:srgbClr val="000000"/>
                </a:solidFill>
                <a:ea typeface="ＭＳ Ｐゴシック" charset="0"/>
                <a:cs typeface="Tahoma" charset="0"/>
                <a:sym typeface="Tahoma" charset="0"/>
              </a:rPr>
              <a:t>3</a:t>
            </a:r>
            <a:r>
              <a:rPr lang="x-none" altLang="ja-JP" sz="2400" dirty="0" smtClean="0">
                <a:solidFill>
                  <a:srgbClr val="000000"/>
                </a:solidFill>
                <a:ea typeface="ＭＳ Ｐゴシック" charset="0"/>
                <a:cs typeface="Tahoma" charset="0"/>
                <a:sym typeface="Tahoma" charset="0"/>
              </a:rPr>
              <a:t> days</a:t>
            </a:r>
          </a:p>
          <a:p>
            <a:pPr fontAlgn="base">
              <a:spcBef>
                <a:spcPts val="750"/>
              </a:spcBef>
              <a:spcAft>
                <a:spcPct val="0"/>
              </a:spcAft>
            </a:pPr>
            <a:r>
              <a:rPr lang="en-US" altLang="ja-JP" sz="2400" b="1" dirty="0" smtClean="0">
                <a:solidFill>
                  <a:srgbClr val="000000"/>
                </a:solidFill>
                <a:ea typeface="ＭＳ Ｐゴシック" charset="0"/>
                <a:cs typeface="Tahoma" charset="0"/>
                <a:sym typeface="Tahoma" charset="0"/>
              </a:rPr>
              <a:t>Users</a:t>
            </a:r>
            <a:r>
              <a:rPr lang="x-none" altLang="ja-JP" sz="2400" b="1" dirty="0" smtClean="0">
                <a:solidFill>
                  <a:srgbClr val="000000"/>
                </a:solidFill>
                <a:ea typeface="ＭＳ Ｐゴシック" charset="0"/>
                <a:cs typeface="Tahoma" charset="0"/>
                <a:sym typeface="Tahoma" charset="0"/>
              </a:rPr>
              <a:t>: </a:t>
            </a:r>
            <a:r>
              <a:rPr lang="x-none" altLang="ja-JP" sz="2400" dirty="0" smtClean="0">
                <a:solidFill>
                  <a:srgbClr val="000000"/>
                </a:solidFill>
                <a:ea typeface="ＭＳ Ｐゴシック" charset="0"/>
                <a:cs typeface="Tahoma" charset="0"/>
                <a:sym typeface="Tahoma" charset="0"/>
              </a:rPr>
              <a:t>~60 non-local, ~30 local, ~30 long term</a:t>
            </a:r>
            <a:endParaRPr lang="en-US" altLang="ja-JP" sz="2400" dirty="0">
              <a:solidFill>
                <a:srgbClr val="000000"/>
              </a:solidFill>
              <a:ea typeface="ＭＳ Ｐゴシック" charset="0"/>
              <a:cs typeface="Tahoma" charset="0"/>
              <a:sym typeface="Tahoma" charset="0"/>
            </a:endParaRPr>
          </a:p>
          <a:p>
            <a:pPr fontAlgn="base">
              <a:spcBef>
                <a:spcPts val="750"/>
              </a:spcBef>
              <a:spcAft>
                <a:spcPct val="0"/>
              </a:spcAft>
            </a:pPr>
            <a:r>
              <a:rPr lang="en-US" altLang="ja-JP" sz="2400" dirty="0" smtClean="0">
                <a:solidFill>
                  <a:srgbClr val="000000"/>
                </a:solidFill>
                <a:ea typeface="ＭＳ Ｐゴシック" charset="0"/>
                <a:cs typeface="Tahoma" charset="0"/>
                <a:sym typeface="Tahoma" charset="0"/>
              </a:rPr>
              <a:t>User Office interfaces </a:t>
            </a:r>
            <a:r>
              <a:rPr lang="en-US" altLang="ja-JP" sz="2400" dirty="0">
                <a:solidFill>
                  <a:srgbClr val="000000"/>
                </a:solidFill>
                <a:ea typeface="ＭＳ Ｐゴシック" charset="0"/>
                <a:cs typeface="Tahoma" charset="0"/>
                <a:sym typeface="Tahoma" charset="0"/>
              </a:rPr>
              <a:t>with </a:t>
            </a:r>
            <a:r>
              <a:rPr lang="en-US" altLang="ja-JP" sz="2400" dirty="0" smtClean="0">
                <a:solidFill>
                  <a:srgbClr val="000000"/>
                </a:solidFill>
                <a:ea typeface="ＭＳ Ｐゴシック" charset="0"/>
                <a:cs typeface="Tahoma" charset="0"/>
                <a:sym typeface="Tahoma" charset="0"/>
              </a:rPr>
              <a:t>ESH on user </a:t>
            </a:r>
            <a:r>
              <a:rPr lang="en-US" altLang="ja-JP" sz="2400" dirty="0">
                <a:solidFill>
                  <a:srgbClr val="000000"/>
                </a:solidFill>
                <a:ea typeface="ＭＳ Ｐゴシック" charset="0"/>
                <a:cs typeface="Tahoma" charset="0"/>
                <a:sym typeface="Tahoma" charset="0"/>
              </a:rPr>
              <a:t>training, dosimetry, access to supervised </a:t>
            </a:r>
            <a:r>
              <a:rPr lang="en-US" altLang="ja-JP" sz="2400" dirty="0" smtClean="0">
                <a:solidFill>
                  <a:srgbClr val="000000"/>
                </a:solidFill>
                <a:ea typeface="ＭＳ Ｐゴシック" charset="0"/>
                <a:cs typeface="Tahoma" charset="0"/>
                <a:sym typeface="Tahoma" charset="0"/>
              </a:rPr>
              <a:t>areas.</a:t>
            </a:r>
          </a:p>
          <a:p>
            <a:pPr fontAlgn="base">
              <a:spcBef>
                <a:spcPts val="750"/>
              </a:spcBef>
              <a:spcAft>
                <a:spcPct val="0"/>
              </a:spcAft>
            </a:pPr>
            <a:r>
              <a:rPr lang="en-US" altLang="ja-JP" sz="2400" dirty="0" smtClean="0">
                <a:solidFill>
                  <a:srgbClr val="000000"/>
                </a:solidFill>
                <a:ea typeface="ＭＳ Ｐゴシック" charset="0"/>
                <a:cs typeface="Tahoma" charset="0"/>
                <a:sym typeface="Tahoma" charset="0"/>
              </a:rPr>
              <a:t>Travel / accommodation reimbursement up to 2 non-local users per experiment; duration + 1day. </a:t>
            </a:r>
            <a:endParaRPr lang="en-US" altLang="ja-JP" sz="2400" dirty="0">
              <a:solidFill>
                <a:srgbClr val="000000"/>
              </a:solidFill>
              <a:ea typeface="ＭＳ Ｐゴシック" charset="0"/>
              <a:cs typeface="Tahoma" charset="0"/>
              <a:sym typeface="Tahoma" charset="0"/>
            </a:endParaRPr>
          </a:p>
        </p:txBody>
      </p:sp>
      <p:sp>
        <p:nvSpPr>
          <p:cNvPr id="10" name="Slide Number Placeholder 3"/>
          <p:cNvSpPr txBox="1">
            <a:spLocks/>
          </p:cNvSpPr>
          <p:nvPr/>
        </p:nvSpPr>
        <p:spPr>
          <a:xfrm>
            <a:off x="7812360" y="6542613"/>
            <a:ext cx="87444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1115BC-487E-4422-894C-CB7CD3E79223}" type="slidenum">
              <a:rPr lang="en-GB" smtClean="0">
                <a:solidFill>
                  <a:prstClr val="black">
                    <a:tint val="75000"/>
                  </a:prstClr>
                </a:solidFill>
                <a:latin typeface="Calibri"/>
              </a:rPr>
              <a:pPr/>
              <a:t>91</a:t>
            </a:fld>
            <a:endParaRPr lang="en-GB">
              <a:solidFill>
                <a:prstClr val="black">
                  <a:tint val="75000"/>
                </a:prstClr>
              </a:solidFill>
              <a:latin typeface="Calibri"/>
            </a:endParaRPr>
          </a:p>
        </p:txBody>
      </p:sp>
      <p:sp>
        <p:nvSpPr>
          <p:cNvPr id="11" name="Footer Placeholder 4"/>
          <p:cNvSpPr>
            <a:spLocks noGrp="1"/>
          </p:cNvSpPr>
          <p:nvPr>
            <p:ph type="ftr" sz="quarter" idx="11"/>
          </p:nvPr>
        </p:nvSpPr>
        <p:spPr>
          <a:xfrm>
            <a:off x="1187624" y="6495583"/>
            <a:ext cx="7056784" cy="365125"/>
          </a:xfrm>
        </p:spPr>
        <p:txBody>
          <a:bodyPr/>
          <a:lstStyle/>
          <a:p>
            <a:pPr algn="l"/>
            <a:r>
              <a:rPr lang="sv-SE" sz="2000" dirty="0" err="1" smtClean="0">
                <a:solidFill>
                  <a:srgbClr val="000000"/>
                </a:solidFill>
                <a:latin typeface="Calibri"/>
              </a:rPr>
              <a:t>User</a:t>
            </a:r>
            <a:r>
              <a:rPr lang="sv-SE" sz="2000" dirty="0" smtClean="0">
                <a:solidFill>
                  <a:srgbClr val="000000"/>
                </a:solidFill>
                <a:latin typeface="Calibri"/>
              </a:rPr>
              <a:t> </a:t>
            </a:r>
            <a:r>
              <a:rPr lang="sv-SE" sz="2000" dirty="0" err="1" smtClean="0">
                <a:solidFill>
                  <a:srgbClr val="000000"/>
                </a:solidFill>
                <a:latin typeface="Calibri"/>
              </a:rPr>
              <a:t>Programme</a:t>
            </a:r>
            <a:r>
              <a:rPr lang="sv-SE" sz="2000" dirty="0" smtClean="0">
                <a:solidFill>
                  <a:srgbClr val="000000"/>
                </a:solidFill>
                <a:latin typeface="Calibri"/>
              </a:rPr>
              <a:t> </a:t>
            </a:r>
            <a:r>
              <a:rPr lang="sv-SE" sz="1000" dirty="0" smtClean="0">
                <a:solidFill>
                  <a:srgbClr val="000000"/>
                </a:solidFill>
                <a:latin typeface="Calibri"/>
              </a:rPr>
              <a:t>Arno Hiess, November 2016 ESS Operations </a:t>
            </a:r>
            <a:r>
              <a:rPr lang="sv-SE" sz="1000" dirty="0" err="1" smtClean="0">
                <a:solidFill>
                  <a:srgbClr val="000000"/>
                </a:solidFill>
                <a:latin typeface="Calibri"/>
              </a:rPr>
              <a:t>Cost</a:t>
            </a:r>
            <a:r>
              <a:rPr lang="sv-SE" sz="1000" dirty="0" smtClean="0">
                <a:solidFill>
                  <a:srgbClr val="000000"/>
                </a:solidFill>
                <a:latin typeface="Calibri"/>
              </a:rPr>
              <a:t> Review</a:t>
            </a:r>
            <a:endParaRPr lang="sv-SE" sz="1000" dirty="0">
              <a:solidFill>
                <a:srgbClr val="000000"/>
              </a:solidFill>
              <a:latin typeface="Calibri"/>
            </a:endParaRPr>
          </a:p>
        </p:txBody>
      </p:sp>
      <p:sp>
        <p:nvSpPr>
          <p:cNvPr id="12" name="Date Placeholder 5"/>
          <p:cNvSpPr>
            <a:spLocks noGrp="1"/>
          </p:cNvSpPr>
          <p:nvPr>
            <p:ph type="dt" sz="half" idx="10"/>
          </p:nvPr>
        </p:nvSpPr>
        <p:spPr>
          <a:xfrm>
            <a:off x="457200" y="6542613"/>
            <a:ext cx="946448" cy="365125"/>
          </a:xfrm>
        </p:spPr>
        <p:txBody>
          <a:bodyPr/>
          <a:lstStyle/>
          <a:p>
            <a:fld id="{BE7F1480-C240-7241-B16F-974441BA4F7A}" type="datetime1">
              <a:rPr lang="en-US" smtClean="0">
                <a:solidFill>
                  <a:prstClr val="black">
                    <a:tint val="75000"/>
                  </a:prstClr>
                </a:solidFill>
                <a:latin typeface="Calibri"/>
              </a:rPr>
              <a:pPr/>
              <a:t>5/18/17</a:t>
            </a:fld>
            <a:endParaRPr lang="sv-SE" dirty="0">
              <a:solidFill>
                <a:prstClr val="black">
                  <a:tint val="75000"/>
                </a:prstClr>
              </a:solidFill>
              <a:latin typeface="Calibri"/>
            </a:endParaRPr>
          </a:p>
        </p:txBody>
      </p:sp>
      <p:graphicFrame>
        <p:nvGraphicFramePr>
          <p:cNvPr id="13" name="Table 12"/>
          <p:cNvGraphicFramePr>
            <a:graphicFrameLocks noGrp="1"/>
          </p:cNvGraphicFramePr>
          <p:nvPr>
            <p:extLst>
              <p:ext uri="{D42A27DB-BD31-4B8C-83A1-F6EECF244321}">
                <p14:modId xmlns:p14="http://schemas.microsoft.com/office/powerpoint/2010/main" val="727197845"/>
              </p:ext>
            </p:extLst>
          </p:nvPr>
        </p:nvGraphicFramePr>
        <p:xfrm>
          <a:off x="139550" y="4252859"/>
          <a:ext cx="8860693" cy="2225040"/>
        </p:xfrm>
        <a:graphic>
          <a:graphicData uri="http://schemas.openxmlformats.org/drawingml/2006/table">
            <a:tbl>
              <a:tblPr firstRow="1" bandRow="1">
                <a:tableStyleId>{7DF18680-E054-41AD-8BC1-D1AEF772440D}</a:tableStyleId>
              </a:tblPr>
              <a:tblGrid>
                <a:gridCol w="3078905"/>
                <a:gridCol w="2890894"/>
                <a:gridCol w="2890894"/>
              </a:tblGrid>
              <a:tr h="370840">
                <a:tc>
                  <a:txBody>
                    <a:bodyPr/>
                    <a:lstStyle/>
                    <a:p>
                      <a:endParaRPr lang="en-US" dirty="0"/>
                    </a:p>
                  </a:txBody>
                  <a:tcPr/>
                </a:tc>
                <a:tc>
                  <a:txBody>
                    <a:bodyPr/>
                    <a:lstStyle/>
                    <a:p>
                      <a:r>
                        <a:rPr lang="en-US" dirty="0" smtClean="0"/>
                        <a:t>Reference facility ILL</a:t>
                      </a:r>
                      <a:endParaRPr lang="en-US" dirty="0"/>
                    </a:p>
                  </a:txBody>
                  <a:tcPr/>
                </a:tc>
                <a:tc>
                  <a:txBody>
                    <a:bodyPr/>
                    <a:lstStyle/>
                    <a:p>
                      <a:r>
                        <a:rPr lang="en-US" dirty="0" smtClean="0"/>
                        <a:t>ESS</a:t>
                      </a:r>
                      <a:endParaRPr lang="en-US" dirty="0"/>
                    </a:p>
                  </a:txBody>
                  <a:tcPr/>
                </a:tc>
              </a:tr>
              <a:tr h="370840">
                <a:tc>
                  <a:txBody>
                    <a:bodyPr/>
                    <a:lstStyle/>
                    <a:p>
                      <a:r>
                        <a:rPr lang="en-US" dirty="0" smtClean="0"/>
                        <a:t>guesthouse</a:t>
                      </a:r>
                      <a:endParaRPr lang="en-US" dirty="0"/>
                    </a:p>
                  </a:txBody>
                  <a:tcPr/>
                </a:tc>
                <a:tc>
                  <a:txBody>
                    <a:bodyPr/>
                    <a:lstStyle/>
                    <a:p>
                      <a:r>
                        <a:rPr lang="en-US" dirty="0" smtClean="0"/>
                        <a:t>30 €</a:t>
                      </a:r>
                      <a:endParaRPr lang="en-US" dirty="0"/>
                    </a:p>
                  </a:txBody>
                  <a:tcPr/>
                </a:tc>
                <a:tc>
                  <a:txBody>
                    <a:bodyPr/>
                    <a:lstStyle/>
                    <a:p>
                      <a:r>
                        <a:rPr lang="en-US" dirty="0" smtClean="0"/>
                        <a:t>70 €</a:t>
                      </a:r>
                      <a:endParaRPr lang="en-US" dirty="0"/>
                    </a:p>
                  </a:txBody>
                  <a:tcPr/>
                </a:tc>
              </a:tr>
              <a:tr h="370840">
                <a:tc>
                  <a:txBody>
                    <a:bodyPr/>
                    <a:lstStyle/>
                    <a:p>
                      <a:r>
                        <a:rPr lang="en-US" dirty="0" smtClean="0"/>
                        <a:t>lunch / dinner</a:t>
                      </a:r>
                      <a:endParaRPr lang="en-US" dirty="0"/>
                    </a:p>
                  </a:txBody>
                  <a:tcPr/>
                </a:tc>
                <a:tc>
                  <a:txBody>
                    <a:bodyPr/>
                    <a:lstStyle/>
                    <a:p>
                      <a:r>
                        <a:rPr lang="en-US" dirty="0" smtClean="0"/>
                        <a:t>15 €</a:t>
                      </a:r>
                      <a:endParaRPr lang="en-US" dirty="0"/>
                    </a:p>
                  </a:txBody>
                  <a:tcPr/>
                </a:tc>
                <a:tc>
                  <a:txBody>
                    <a:bodyPr/>
                    <a:lstStyle/>
                    <a:p>
                      <a:r>
                        <a:rPr lang="en-US" dirty="0" smtClean="0"/>
                        <a:t>20 €</a:t>
                      </a:r>
                      <a:endParaRPr lang="en-US" dirty="0"/>
                    </a:p>
                  </a:txBody>
                  <a:tcPr/>
                </a:tc>
              </a:tr>
              <a:tr h="370840">
                <a:tc>
                  <a:txBody>
                    <a:bodyPr/>
                    <a:lstStyle/>
                    <a:p>
                      <a:r>
                        <a:rPr lang="en-US" dirty="0" smtClean="0"/>
                        <a:t>travel (split</a:t>
                      </a:r>
                      <a:r>
                        <a:rPr lang="en-US" baseline="0" dirty="0" smtClean="0"/>
                        <a:t> over duration + 1d)</a:t>
                      </a:r>
                      <a:r>
                        <a:rPr lang="en-US" dirty="0" smtClean="0"/>
                        <a:t> </a:t>
                      </a:r>
                      <a:endParaRPr lang="en-US" dirty="0"/>
                    </a:p>
                  </a:txBody>
                  <a:tcPr/>
                </a:tc>
                <a:tc>
                  <a:txBody>
                    <a:bodyPr/>
                    <a:lstStyle/>
                    <a:p>
                      <a:r>
                        <a:rPr lang="en-US" dirty="0" smtClean="0"/>
                        <a:t>25 € (150 € over 6 days)</a:t>
                      </a:r>
                      <a:endParaRPr lang="en-US" dirty="0"/>
                    </a:p>
                  </a:txBody>
                  <a:tcPr/>
                </a:tc>
                <a:tc>
                  <a:txBody>
                    <a:bodyPr/>
                    <a:lstStyle/>
                    <a:p>
                      <a:r>
                        <a:rPr lang="en-US" dirty="0" smtClean="0"/>
                        <a:t>60 € (240 € over 4 days)</a:t>
                      </a:r>
                      <a:endParaRPr lang="en-US" dirty="0"/>
                    </a:p>
                  </a:txBody>
                  <a:tcPr/>
                </a:tc>
              </a:tr>
              <a:tr h="370840">
                <a:tc>
                  <a:txBody>
                    <a:bodyPr/>
                    <a:lstStyle/>
                    <a:p>
                      <a:r>
                        <a:rPr lang="en-US" dirty="0" smtClean="0"/>
                        <a:t>non-local users on</a:t>
                      </a:r>
                      <a:r>
                        <a:rPr lang="en-US" baseline="0" dirty="0" smtClean="0"/>
                        <a:t> experiment</a:t>
                      </a:r>
                      <a:endParaRPr lang="en-US" dirty="0"/>
                    </a:p>
                  </a:txBody>
                  <a:tcPr/>
                </a:tc>
                <a:tc>
                  <a:txBody>
                    <a:bodyPr/>
                    <a:lstStyle/>
                    <a:p>
                      <a:r>
                        <a:rPr lang="en-US" dirty="0" smtClean="0"/>
                        <a:t>1.5 x</a:t>
                      </a:r>
                      <a:endParaRPr lang="en-US" dirty="0"/>
                    </a:p>
                  </a:txBody>
                  <a:tcPr/>
                </a:tc>
                <a:tc>
                  <a:txBody>
                    <a:bodyPr/>
                    <a:lstStyle/>
                    <a:p>
                      <a:r>
                        <a:rPr lang="en-US" dirty="0" smtClean="0"/>
                        <a:t>1.8 x </a:t>
                      </a:r>
                      <a:endParaRPr lang="en-US" dirty="0"/>
                    </a:p>
                  </a:txBody>
                  <a:tcPr/>
                </a:tc>
              </a:tr>
              <a:tr h="370840">
                <a:tc>
                  <a:txBody>
                    <a:bodyPr/>
                    <a:lstStyle/>
                    <a:p>
                      <a:r>
                        <a:rPr lang="en-US" dirty="0" smtClean="0"/>
                        <a:t>TOTAL per day</a:t>
                      </a:r>
                      <a:r>
                        <a:rPr lang="en-US" baseline="0" dirty="0" smtClean="0"/>
                        <a:t> </a:t>
                      </a:r>
                      <a:endParaRPr lang="en-US" dirty="0"/>
                    </a:p>
                  </a:txBody>
                  <a:tcPr/>
                </a:tc>
                <a:tc>
                  <a:txBody>
                    <a:bodyPr/>
                    <a:lstStyle/>
                    <a:p>
                      <a:r>
                        <a:rPr lang="en-US" dirty="0" smtClean="0"/>
                        <a:t>100 €/day</a:t>
                      </a:r>
                      <a:endParaRPr lang="en-US" dirty="0"/>
                    </a:p>
                  </a:txBody>
                  <a:tcPr/>
                </a:tc>
                <a:tc>
                  <a:txBody>
                    <a:bodyPr/>
                    <a:lstStyle/>
                    <a:p>
                      <a:r>
                        <a:rPr lang="en-US" b="1" dirty="0" smtClean="0"/>
                        <a:t>270 </a:t>
                      </a:r>
                      <a:r>
                        <a:rPr lang="en-US" b="1" baseline="0" dirty="0" smtClean="0"/>
                        <a:t>€/day</a:t>
                      </a:r>
                      <a:endParaRPr lang="en-US" b="1" dirty="0"/>
                    </a:p>
                  </a:txBody>
                  <a:tcPr/>
                </a:tc>
              </a:tr>
            </a:tbl>
          </a:graphicData>
        </a:graphic>
      </p:graphicFrame>
      <p:graphicFrame>
        <p:nvGraphicFramePr>
          <p:cNvPr id="4" name="Chart 3"/>
          <p:cNvGraphicFramePr/>
          <p:nvPr>
            <p:extLst>
              <p:ext uri="{D42A27DB-BD31-4B8C-83A1-F6EECF244321}">
                <p14:modId xmlns:p14="http://schemas.microsoft.com/office/powerpoint/2010/main" val="191667968"/>
              </p:ext>
            </p:extLst>
          </p:nvPr>
        </p:nvGraphicFramePr>
        <p:xfrm>
          <a:off x="6430151" y="1131988"/>
          <a:ext cx="2708743" cy="31208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975471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50417" y="0"/>
            <a:ext cx="7486330" cy="1441450"/>
          </a:xfrm>
          <a:ln/>
        </p:spPr>
        <p:txBody>
          <a:bodyPr/>
          <a:lstStyle/>
          <a:p>
            <a:r>
              <a:rPr lang="en-US" sz="3000" dirty="0" smtClean="0"/>
              <a:t>SSS 20.4.1 – Scientific Coordination &amp; </a:t>
            </a:r>
            <a:r>
              <a:rPr lang="en-US" sz="3000" dirty="0"/>
              <a:t>User </a:t>
            </a:r>
            <a:r>
              <a:rPr lang="en-US" sz="3000" dirty="0" smtClean="0"/>
              <a:t>Office </a:t>
            </a:r>
            <a:r>
              <a:rPr lang="en-US" sz="3000" dirty="0"/>
              <a:t>– </a:t>
            </a:r>
            <a:r>
              <a:rPr lang="en-US" sz="3000" dirty="0" smtClean="0"/>
              <a:t>Scope, Requirements and Function</a:t>
            </a:r>
            <a:endParaRPr lang="en-US" sz="3000" dirty="0"/>
          </a:p>
        </p:txBody>
      </p:sp>
      <p:pic>
        <p:nvPicPr>
          <p:cNvPr id="6" name="Picture 5"/>
          <p:cNvPicPr>
            <a:picLocks noChangeAspect="1"/>
          </p:cNvPicPr>
          <p:nvPr/>
        </p:nvPicPr>
        <p:blipFill>
          <a:blip r:embed="rId4"/>
          <a:stretch>
            <a:fillRect/>
          </a:stretch>
        </p:blipFill>
        <p:spPr>
          <a:xfrm>
            <a:off x="3937000" y="2590800"/>
            <a:ext cx="1257300" cy="1676400"/>
          </a:xfrm>
          <a:prstGeom prst="rect">
            <a:avLst/>
          </a:prstGeom>
        </p:spPr>
      </p:pic>
      <p:pic>
        <p:nvPicPr>
          <p:cNvPr id="7" name="Picture 6"/>
          <p:cNvPicPr>
            <a:picLocks noChangeAspect="1"/>
          </p:cNvPicPr>
          <p:nvPr/>
        </p:nvPicPr>
        <p:blipFill>
          <a:blip r:embed="rId4"/>
          <a:stretch>
            <a:fillRect/>
          </a:stretch>
        </p:blipFill>
        <p:spPr>
          <a:xfrm>
            <a:off x="3937000" y="2590800"/>
            <a:ext cx="1257300" cy="1676400"/>
          </a:xfrm>
          <a:prstGeom prst="rect">
            <a:avLst/>
          </a:prstGeom>
        </p:spPr>
      </p:pic>
      <p:pic>
        <p:nvPicPr>
          <p:cNvPr id="8" name="Picture 7"/>
          <p:cNvPicPr>
            <a:picLocks noChangeAspect="1"/>
          </p:cNvPicPr>
          <p:nvPr/>
        </p:nvPicPr>
        <p:blipFill>
          <a:blip r:embed="rId4"/>
          <a:stretch>
            <a:fillRect/>
          </a:stretch>
        </p:blipFill>
        <p:spPr>
          <a:xfrm>
            <a:off x="3937000" y="2590800"/>
            <a:ext cx="1257300" cy="1676400"/>
          </a:xfrm>
          <a:prstGeom prst="rect">
            <a:avLst/>
          </a:prstGeom>
        </p:spPr>
      </p:pic>
      <p:sp>
        <p:nvSpPr>
          <p:cNvPr id="11" name="TextBox 10"/>
          <p:cNvSpPr txBox="1"/>
          <p:nvPr/>
        </p:nvSpPr>
        <p:spPr>
          <a:xfrm>
            <a:off x="1" y="1433513"/>
            <a:ext cx="9156700" cy="5193730"/>
          </a:xfrm>
          <a:prstGeom prst="rect">
            <a:avLst/>
          </a:prstGeom>
          <a:noFill/>
        </p:spPr>
        <p:txBody>
          <a:bodyPr wrap="square" rtlCol="0">
            <a:spAutoFit/>
          </a:bodyPr>
          <a:lstStyle/>
          <a:p>
            <a:pPr>
              <a:lnSpc>
                <a:spcPct val="90000"/>
              </a:lnSpc>
            </a:pPr>
            <a:r>
              <a:rPr lang="en-US" b="1" dirty="0" smtClean="0">
                <a:solidFill>
                  <a:srgbClr val="000000"/>
                </a:solidFill>
                <a:latin typeface="Calibri"/>
                <a:ea typeface="ヒラギノ角ゴ ProN W3"/>
                <a:cs typeface="ヒラギノ角ゴ ProN W3"/>
              </a:rPr>
              <a:t>Requirements and Functions:</a:t>
            </a:r>
          </a:p>
          <a:p>
            <a:pPr>
              <a:lnSpc>
                <a:spcPct val="90000"/>
              </a:lnSpc>
            </a:pPr>
            <a:endParaRPr lang="en-US" sz="1200" b="1" dirty="0" smtClean="0">
              <a:solidFill>
                <a:srgbClr val="000000"/>
              </a:solidFill>
              <a:latin typeface="Calibri"/>
              <a:ea typeface="ヒラギノ角ゴ ProN W3"/>
              <a:cs typeface="ヒラギノ角ゴ ProN W3"/>
            </a:endParaRP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Enable user access based on scientific merit and others incl. industrial access</a:t>
            </a: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Ensure community interaction and ‘industry as user’ support</a:t>
            </a: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Provide training activities and collaborative industry actions.</a:t>
            </a:r>
          </a:p>
          <a:p>
            <a:pPr marL="342900" indent="-342900">
              <a:lnSpc>
                <a:spcPct val="90000"/>
              </a:lnSpc>
              <a:buFont typeface="Arial"/>
              <a:buChar char="•"/>
            </a:pPr>
            <a:r>
              <a:rPr lang="en-US" dirty="0">
                <a:solidFill>
                  <a:srgbClr val="000000"/>
                </a:solidFill>
                <a:latin typeface="Calibri"/>
                <a:ea typeface="ヒラギノ角ゴ ProN W3"/>
                <a:cs typeface="ヒラギノ角ゴ ProN W3"/>
              </a:rPr>
              <a:t>Internal and collaborative scientific activities; </a:t>
            </a:r>
            <a:r>
              <a:rPr lang="en-US" dirty="0" smtClean="0">
                <a:solidFill>
                  <a:srgbClr val="000000"/>
                </a:solidFill>
                <a:latin typeface="Calibri"/>
                <a:ea typeface="ヒラギノ角ゴ ProN W3"/>
                <a:cs typeface="ヒラギノ角ゴ ProN W3"/>
              </a:rPr>
              <a:t>support young researchers</a:t>
            </a:r>
          </a:p>
          <a:p>
            <a:pPr marL="342900" indent="-342900">
              <a:lnSpc>
                <a:spcPct val="90000"/>
              </a:lnSpc>
              <a:buFont typeface="Arial"/>
              <a:buChar char="•"/>
            </a:pPr>
            <a:endParaRPr lang="en-US" sz="1200" dirty="0">
              <a:solidFill>
                <a:srgbClr val="000000"/>
              </a:solidFill>
              <a:latin typeface="Calibri"/>
              <a:ea typeface="ヒラギノ角ゴ ProN W3"/>
              <a:cs typeface="ヒラギノ角ゴ ProN W3"/>
            </a:endParaRPr>
          </a:p>
          <a:p>
            <a:pPr>
              <a:lnSpc>
                <a:spcPct val="90000"/>
              </a:lnSpc>
            </a:pPr>
            <a:endParaRPr lang="en-US" sz="1000" dirty="0">
              <a:solidFill>
                <a:srgbClr val="000000"/>
              </a:solidFill>
              <a:latin typeface="Calibri"/>
              <a:ea typeface="ヒラギノ角ゴ ProN W3"/>
              <a:cs typeface="ヒラギノ角ゴ ProN W3"/>
            </a:endParaRPr>
          </a:p>
          <a:p>
            <a:pPr>
              <a:lnSpc>
                <a:spcPct val="90000"/>
              </a:lnSpc>
            </a:pPr>
            <a:r>
              <a:rPr lang="en-US" b="1" dirty="0" smtClean="0">
                <a:solidFill>
                  <a:srgbClr val="000000"/>
                </a:solidFill>
                <a:latin typeface="Calibri"/>
                <a:ea typeface="ヒラギノ角ゴ ProN W3"/>
                <a:cs typeface="ヒラギノ角ゴ ProN W3"/>
              </a:rPr>
              <a:t>Scope, Features and Quality Objectives:</a:t>
            </a:r>
          </a:p>
          <a:p>
            <a:pPr>
              <a:lnSpc>
                <a:spcPct val="90000"/>
              </a:lnSpc>
            </a:pPr>
            <a:r>
              <a:rPr lang="en-US" sz="1200" b="1" dirty="0" smtClean="0">
                <a:solidFill>
                  <a:srgbClr val="000000"/>
                </a:solidFill>
                <a:latin typeface="Calibri"/>
                <a:ea typeface="ヒラギノ角ゴ ProN W3"/>
                <a:cs typeface="ヒラギノ角ゴ ProN W3"/>
              </a:rPr>
              <a:t>	</a:t>
            </a:r>
          </a:p>
          <a:p>
            <a:pPr marL="342900" indent="-342900">
              <a:lnSpc>
                <a:spcPct val="90000"/>
              </a:lnSpc>
              <a:buFont typeface="Arial"/>
              <a:buChar char="•"/>
            </a:pPr>
            <a:r>
              <a:rPr lang="en-US" dirty="0">
                <a:solidFill>
                  <a:srgbClr val="000000"/>
                </a:solidFill>
                <a:latin typeface="Calibri"/>
                <a:ea typeface="ヒラギノ角ゴ ProN W3"/>
                <a:cs typeface="ヒラギノ角ゴ ProN W3"/>
              </a:rPr>
              <a:t>U</a:t>
            </a:r>
            <a:r>
              <a:rPr lang="en-US" dirty="0" smtClean="0">
                <a:solidFill>
                  <a:srgbClr val="000000"/>
                </a:solidFill>
                <a:latin typeface="Calibri"/>
                <a:ea typeface="ヒラギノ角ゴ ProN W3"/>
                <a:cs typeface="ヒラギノ角ゴ ProN W3"/>
              </a:rPr>
              <a:t>ser program incl. proposals, feasibility, scheduling, user visits, reporting</a:t>
            </a:r>
          </a:p>
          <a:p>
            <a:pPr marL="342900" indent="-342900">
              <a:lnSpc>
                <a:spcPct val="90000"/>
              </a:lnSpc>
              <a:buFont typeface="Arial"/>
              <a:buChar char="•"/>
            </a:pPr>
            <a:r>
              <a:rPr lang="en-US" dirty="0">
                <a:solidFill>
                  <a:srgbClr val="000000"/>
                </a:solidFill>
                <a:latin typeface="Calibri"/>
                <a:ea typeface="ヒラギノ角ゴ ProN W3"/>
                <a:cs typeface="ヒラギノ角ゴ ProN W3"/>
              </a:rPr>
              <a:t>Scheduling minimizing losses; high </a:t>
            </a:r>
            <a:r>
              <a:rPr lang="en-US" dirty="0" smtClean="0">
                <a:solidFill>
                  <a:srgbClr val="000000"/>
                </a:solidFill>
                <a:latin typeface="Calibri"/>
                <a:ea typeface="ヒラギノ角ゴ ProN W3"/>
                <a:cs typeface="ヒラギノ角ゴ ProN W3"/>
              </a:rPr>
              <a:t>availability</a:t>
            </a:r>
            <a:endParaRPr lang="en-US" dirty="0">
              <a:solidFill>
                <a:srgbClr val="000000"/>
              </a:solidFill>
              <a:latin typeface="Calibri"/>
              <a:ea typeface="ヒラギノ角ゴ ProN W3"/>
              <a:cs typeface="ヒラギノ角ゴ ProN W3"/>
            </a:endParaRPr>
          </a:p>
          <a:p>
            <a:pPr marL="342900" indent="-342900">
              <a:lnSpc>
                <a:spcPct val="90000"/>
              </a:lnSpc>
              <a:buFont typeface="Arial"/>
              <a:buChar char="•"/>
            </a:pPr>
            <a:r>
              <a:rPr lang="en-US" dirty="0" smtClean="0">
                <a:solidFill>
                  <a:srgbClr val="000000"/>
                </a:solidFill>
                <a:latin typeface="Calibri"/>
                <a:ea typeface="ヒラギノ角ゴ ProN W3"/>
                <a:cs typeface="ヒラギノ角ゴ ProN W3"/>
              </a:rPr>
              <a:t>User meetings, science symposia, training activities</a:t>
            </a:r>
          </a:p>
          <a:p>
            <a:pPr marL="342900" indent="-342900">
              <a:lnSpc>
                <a:spcPct val="90000"/>
              </a:lnSpc>
              <a:buFont typeface="Arial"/>
              <a:buChar char="•"/>
            </a:pPr>
            <a:r>
              <a:rPr lang="en-GB" dirty="0">
                <a:solidFill>
                  <a:srgbClr val="000000"/>
                </a:solidFill>
                <a:latin typeface="Calibri"/>
                <a:ea typeface="ヒラギノ角ゴ ProN W3"/>
                <a:cs typeface="ヒラギノ角ゴ ProN W3"/>
              </a:rPr>
              <a:t>Organizing access for and outreach to </a:t>
            </a:r>
            <a:r>
              <a:rPr lang="en-GB" dirty="0" smtClean="0">
                <a:solidFill>
                  <a:srgbClr val="000000"/>
                </a:solidFill>
                <a:latin typeface="Calibri"/>
                <a:ea typeface="ヒラギノ角ゴ ProN W3"/>
                <a:cs typeface="ヒラギノ角ゴ ProN W3"/>
              </a:rPr>
              <a:t>industry; industry </a:t>
            </a:r>
            <a:r>
              <a:rPr lang="en-GB" dirty="0">
                <a:solidFill>
                  <a:srgbClr val="000000"/>
                </a:solidFill>
                <a:latin typeface="Calibri"/>
                <a:ea typeface="ヒラギノ角ゴ ProN W3"/>
                <a:cs typeface="ヒラギノ角ゴ ProN W3"/>
              </a:rPr>
              <a:t>specific </a:t>
            </a:r>
            <a:r>
              <a:rPr lang="en-GB" dirty="0" smtClean="0">
                <a:solidFill>
                  <a:srgbClr val="000000"/>
                </a:solidFill>
                <a:latin typeface="Calibri"/>
                <a:ea typeface="ヒラギノ角ゴ ProN W3"/>
                <a:cs typeface="ヒラギノ角ゴ ProN W3"/>
              </a:rPr>
              <a:t>access with other hubs </a:t>
            </a:r>
            <a:endParaRPr lang="en-US" dirty="0" smtClean="0">
              <a:solidFill>
                <a:srgbClr val="000000"/>
              </a:solidFill>
              <a:latin typeface="Calibri"/>
              <a:ea typeface="ヒラギノ角ゴ ProN W3"/>
              <a:cs typeface="ヒラギノ角ゴ ProN W3"/>
            </a:endParaRPr>
          </a:p>
          <a:p>
            <a:pPr marL="342900" indent="-342900">
              <a:lnSpc>
                <a:spcPct val="90000"/>
              </a:lnSpc>
              <a:buFont typeface="Arial"/>
              <a:buChar char="•"/>
            </a:pPr>
            <a:r>
              <a:rPr lang="en-US" dirty="0">
                <a:solidFill>
                  <a:srgbClr val="000000"/>
                </a:solidFill>
                <a:latin typeface="Calibri"/>
                <a:ea typeface="ヒラギノ角ゴ ProN W3"/>
                <a:cs typeface="ヒラギノ角ゴ ProN W3"/>
              </a:rPr>
              <a:t>Science Focus Teams:  scientific </a:t>
            </a:r>
            <a:r>
              <a:rPr lang="en-US" kern="0" dirty="0">
                <a:solidFill>
                  <a:prstClr val="black"/>
                </a:solidFill>
                <a:latin typeface="Calibri"/>
                <a:ea typeface="ヒラギノ角ゴ ProN W3"/>
                <a:cs typeface="ヒラギノ角ゴ ProN W3"/>
              </a:rPr>
              <a:t>seminars and events; </a:t>
            </a:r>
            <a:r>
              <a:rPr lang="en-US" dirty="0">
                <a:solidFill>
                  <a:srgbClr val="000000"/>
                </a:solidFill>
                <a:latin typeface="Calibri"/>
                <a:ea typeface="ヒラギノ角ゴ ProN W3"/>
                <a:cs typeface="ヒラギノ角ゴ ProN W3"/>
              </a:rPr>
              <a:t>PhD </a:t>
            </a:r>
            <a:r>
              <a:rPr lang="en-US" dirty="0" smtClean="0">
                <a:solidFill>
                  <a:srgbClr val="000000"/>
                </a:solidFill>
                <a:latin typeface="Calibri"/>
                <a:ea typeface="ヒラギノ角ゴ ProN W3"/>
                <a:cs typeface="ヒラギノ角ゴ ProN W3"/>
              </a:rPr>
              <a:t>program</a:t>
            </a:r>
            <a:endParaRPr lang="en-US" dirty="0">
              <a:solidFill>
                <a:srgbClr val="000000"/>
              </a:solidFill>
              <a:latin typeface="Calibri"/>
              <a:ea typeface="ヒラギノ角ゴ ProN W3"/>
              <a:cs typeface="ヒラギノ角ゴ ProN W3"/>
            </a:endParaRPr>
          </a:p>
          <a:p>
            <a:pPr marL="342900" indent="-342900">
              <a:lnSpc>
                <a:spcPct val="90000"/>
              </a:lnSpc>
              <a:buFont typeface="Arial"/>
              <a:buChar char="•"/>
            </a:pPr>
            <a:endParaRPr lang="en-US" sz="1200" dirty="0" smtClean="0">
              <a:solidFill>
                <a:srgbClr val="000000"/>
              </a:solidFill>
              <a:latin typeface="Calibri"/>
              <a:ea typeface="ヒラギノ角ゴ ProN W3"/>
              <a:cs typeface="ヒラギノ角ゴ ProN W3"/>
            </a:endParaRPr>
          </a:p>
          <a:p>
            <a:pPr marL="342900" indent="-342900">
              <a:lnSpc>
                <a:spcPct val="90000"/>
              </a:lnSpc>
              <a:buFont typeface="Arial"/>
              <a:buChar char="•"/>
            </a:pPr>
            <a:endParaRPr lang="en-US" sz="1000" dirty="0">
              <a:solidFill>
                <a:srgbClr val="000000"/>
              </a:solidFill>
              <a:latin typeface="Calibri"/>
              <a:ea typeface="ヒラギノ角ゴ ProN W3"/>
              <a:cs typeface="ヒラギノ角ゴ ProN W3"/>
            </a:endParaRPr>
          </a:p>
          <a:p>
            <a:pPr>
              <a:lnSpc>
                <a:spcPct val="90000"/>
              </a:lnSpc>
            </a:pPr>
            <a:r>
              <a:rPr lang="en-US" b="1" dirty="0" smtClean="0">
                <a:solidFill>
                  <a:srgbClr val="000000"/>
                </a:solidFill>
                <a:latin typeface="Calibri"/>
                <a:ea typeface="ヒラギノ角ゴ ProN W3"/>
                <a:cs typeface="ヒラギノ角ゴ ProN W3"/>
              </a:rPr>
              <a:t>Scope Exclusions, Interfaces and Responsibilities:</a:t>
            </a:r>
          </a:p>
          <a:p>
            <a:pPr>
              <a:lnSpc>
                <a:spcPct val="90000"/>
              </a:lnSpc>
            </a:pPr>
            <a:endParaRPr lang="en-US" sz="1200" b="1" dirty="0" smtClean="0">
              <a:solidFill>
                <a:srgbClr val="000000"/>
              </a:solidFill>
              <a:latin typeface="Calibri"/>
              <a:ea typeface="ヒラギノ角ゴ ProN W3"/>
              <a:cs typeface="ヒラギノ角ゴ ProN W3"/>
            </a:endParaRPr>
          </a:p>
          <a:p>
            <a:pPr marL="285750" indent="-285750">
              <a:lnSpc>
                <a:spcPct val="90000"/>
              </a:lnSpc>
              <a:buFont typeface="Arial"/>
              <a:buChar char="•"/>
            </a:pPr>
            <a:r>
              <a:rPr lang="en-US" dirty="0" smtClean="0">
                <a:solidFill>
                  <a:srgbClr val="000000"/>
                </a:solidFill>
                <a:latin typeface="Calibri"/>
                <a:ea typeface="ヒラギノ角ゴ ProN W3"/>
                <a:cs typeface="ヒラギノ角ゴ ProN W3"/>
              </a:rPr>
              <a:t>SCUO software maintenance 											[DMSC] </a:t>
            </a:r>
          </a:p>
          <a:p>
            <a:pPr marL="285750" indent="-285750">
              <a:lnSpc>
                <a:spcPct val="90000"/>
              </a:lnSpc>
              <a:buFont typeface="Arial"/>
              <a:buChar char="•"/>
            </a:pPr>
            <a:r>
              <a:rPr lang="en-US" dirty="0" smtClean="0">
                <a:solidFill>
                  <a:srgbClr val="000000"/>
                </a:solidFill>
                <a:latin typeface="Calibri"/>
                <a:ea typeface="ヒラギノ角ゴ ProN W3"/>
                <a:cs typeface="ヒラギノ角ゴ ProN W3"/>
              </a:rPr>
              <a:t>External relations incl. ILO network, legal support, site access 				[ADMIN] </a:t>
            </a:r>
          </a:p>
          <a:p>
            <a:pPr marL="285750" indent="-285750">
              <a:lnSpc>
                <a:spcPct val="90000"/>
              </a:lnSpc>
              <a:buFont typeface="Arial"/>
              <a:buChar char="•"/>
            </a:pPr>
            <a:r>
              <a:rPr lang="en-US" dirty="0" smtClean="0">
                <a:solidFill>
                  <a:srgbClr val="000000"/>
                </a:solidFill>
                <a:latin typeface="Calibri"/>
                <a:ea typeface="ヒラギノ角ゴ ProN W3"/>
                <a:cs typeface="ヒラギノ角ゴ ProN W3"/>
              </a:rPr>
              <a:t>User safety training 													[ESH]</a:t>
            </a:r>
            <a:endParaRPr lang="en-US" dirty="0">
              <a:solidFill>
                <a:srgbClr val="000000"/>
              </a:solidFill>
              <a:latin typeface="Calibri"/>
              <a:ea typeface="ヒラギノ角ゴ ProN W3"/>
              <a:cs typeface="ヒラギノ角ゴ ProN W3"/>
            </a:endParaRPr>
          </a:p>
          <a:p>
            <a:pPr marL="285750" indent="-285750">
              <a:lnSpc>
                <a:spcPct val="90000"/>
              </a:lnSpc>
              <a:buFont typeface="Arial"/>
              <a:buChar char="•"/>
            </a:pPr>
            <a:r>
              <a:rPr lang="en-US" dirty="0" smtClean="0">
                <a:solidFill>
                  <a:srgbClr val="000000"/>
                </a:solidFill>
                <a:latin typeface="Calibri"/>
                <a:ea typeface="ヒラギノ角ゴ ProN W3"/>
                <a:cs typeface="ヒラギノ角ゴ ProN W3"/>
              </a:rPr>
              <a:t>Individual </a:t>
            </a:r>
            <a:r>
              <a:rPr lang="en-US" dirty="0">
                <a:solidFill>
                  <a:srgbClr val="000000"/>
                </a:solidFill>
                <a:latin typeface="Calibri"/>
                <a:ea typeface="ヒラギノ角ゴ ProN W3"/>
                <a:cs typeface="ヒラギノ角ゴ ProN W3"/>
              </a:rPr>
              <a:t>and collaborative scientific projects </a:t>
            </a:r>
            <a:r>
              <a:rPr lang="en-US" dirty="0" smtClean="0">
                <a:solidFill>
                  <a:srgbClr val="000000"/>
                </a:solidFill>
                <a:latin typeface="Calibri"/>
                <a:ea typeface="ヒラギノ角ゴ ProN W3"/>
                <a:cs typeface="ヒラギノ角ゴ ProN W3"/>
              </a:rPr>
              <a:t>							[</a:t>
            </a:r>
            <a:r>
              <a:rPr lang="en-US" dirty="0">
                <a:solidFill>
                  <a:srgbClr val="000000"/>
                </a:solidFill>
                <a:latin typeface="Calibri"/>
                <a:ea typeface="ヒラギノ角ゴ ProN W3"/>
                <a:cs typeface="ヒラギノ角ゴ ProN W3"/>
              </a:rPr>
              <a:t>NID</a:t>
            </a:r>
            <a:r>
              <a:rPr lang="en-US" dirty="0" smtClean="0">
                <a:solidFill>
                  <a:srgbClr val="000000"/>
                </a:solidFill>
                <a:latin typeface="Calibri"/>
                <a:ea typeface="ヒラギノ角ゴ ProN W3"/>
                <a:cs typeface="ヒラギノ角ゴ ProN W3"/>
              </a:rPr>
              <a:t>]</a:t>
            </a:r>
          </a:p>
        </p:txBody>
      </p:sp>
      <p:sp>
        <p:nvSpPr>
          <p:cNvPr id="17" name="Slide Number Placeholder 3"/>
          <p:cNvSpPr txBox="1">
            <a:spLocks/>
          </p:cNvSpPr>
          <p:nvPr/>
        </p:nvSpPr>
        <p:spPr>
          <a:xfrm>
            <a:off x="7812360" y="6542613"/>
            <a:ext cx="87444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51115BC-487E-4422-894C-CB7CD3E79223}" type="slidenum">
              <a:rPr lang="en-GB" smtClean="0">
                <a:solidFill>
                  <a:sysClr val="windowText" lastClr="000000">
                    <a:tint val="75000"/>
                  </a:sysClr>
                </a:solidFill>
                <a:latin typeface="Calibri"/>
                <a:ea typeface="ヒラギノ角ゴ ProN W3"/>
                <a:cs typeface="ヒラギノ角ゴ ProN W3"/>
              </a:rPr>
              <a:pPr>
                <a:defRPr/>
              </a:pPr>
              <a:t>92</a:t>
            </a:fld>
            <a:endParaRPr lang="en-GB">
              <a:solidFill>
                <a:sysClr val="windowText" lastClr="000000">
                  <a:tint val="75000"/>
                </a:sysClr>
              </a:solidFill>
              <a:latin typeface="Calibri"/>
              <a:ea typeface="ヒラギノ角ゴ ProN W3"/>
              <a:cs typeface="ヒラギノ角ゴ ProN W3"/>
            </a:endParaRPr>
          </a:p>
        </p:txBody>
      </p:sp>
      <p:sp>
        <p:nvSpPr>
          <p:cNvPr id="18" name="Footer Placeholder 4"/>
          <p:cNvSpPr txBox="1">
            <a:spLocks/>
          </p:cNvSpPr>
          <p:nvPr/>
        </p:nvSpPr>
        <p:spPr>
          <a:xfrm>
            <a:off x="1187624" y="6495583"/>
            <a:ext cx="705678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sv-SE" sz="2000" dirty="0" smtClean="0">
                <a:solidFill>
                  <a:srgbClr val="000000"/>
                </a:solidFill>
                <a:latin typeface="Calibri"/>
                <a:ea typeface="ヒラギノ角ゴ ProN W3"/>
                <a:cs typeface="ヒラギノ角ゴ ProN W3"/>
              </a:rPr>
              <a:t>SCUO </a:t>
            </a:r>
            <a:r>
              <a:rPr lang="sv-SE" sz="2000" dirty="0" err="1" smtClean="0">
                <a:solidFill>
                  <a:srgbClr val="000000"/>
                </a:solidFill>
                <a:latin typeface="Calibri"/>
                <a:ea typeface="ヒラギノ角ゴ ProN W3"/>
                <a:cs typeface="ヒラギノ角ゴ ProN W3"/>
              </a:rPr>
              <a:t>Scope</a:t>
            </a:r>
            <a:r>
              <a:rPr lang="sv-SE" sz="2000" dirty="0" smtClean="0">
                <a:solidFill>
                  <a:srgbClr val="000000"/>
                </a:solidFill>
                <a:latin typeface="Calibri"/>
                <a:ea typeface="ヒラギノ角ゴ ProN W3"/>
                <a:cs typeface="ヒラギノ角ゴ ProN W3"/>
              </a:rPr>
              <a:t>  </a:t>
            </a:r>
            <a:r>
              <a:rPr lang="sv-SE" sz="1000" dirty="0" smtClean="0">
                <a:solidFill>
                  <a:srgbClr val="000000"/>
                </a:solidFill>
                <a:latin typeface="Calibri"/>
                <a:ea typeface="ヒラギノ角ゴ ProN W3"/>
                <a:cs typeface="ヒラギノ角ゴ ProN W3"/>
              </a:rPr>
              <a:t>Arno Hiess, November 2016 ESS Operations </a:t>
            </a:r>
            <a:r>
              <a:rPr lang="sv-SE" sz="1000" dirty="0" err="1" smtClean="0">
                <a:solidFill>
                  <a:srgbClr val="000000"/>
                </a:solidFill>
                <a:latin typeface="Calibri"/>
                <a:ea typeface="ヒラギノ角ゴ ProN W3"/>
                <a:cs typeface="ヒラギノ角ゴ ProN W3"/>
              </a:rPr>
              <a:t>Cost</a:t>
            </a:r>
            <a:r>
              <a:rPr lang="sv-SE" sz="1000" dirty="0" smtClean="0">
                <a:solidFill>
                  <a:srgbClr val="000000"/>
                </a:solidFill>
                <a:latin typeface="Calibri"/>
                <a:ea typeface="ヒラギノ角ゴ ProN W3"/>
                <a:cs typeface="ヒラギノ角ゴ ProN W3"/>
              </a:rPr>
              <a:t> Review</a:t>
            </a:r>
            <a:endParaRPr lang="sv-SE" sz="1000" dirty="0">
              <a:solidFill>
                <a:srgbClr val="000000"/>
              </a:solidFill>
              <a:latin typeface="Calibri"/>
              <a:ea typeface="ヒラギノ角ゴ ProN W3"/>
              <a:cs typeface="ヒラギノ角ゴ ProN W3"/>
            </a:endParaRPr>
          </a:p>
        </p:txBody>
      </p:sp>
      <p:sp>
        <p:nvSpPr>
          <p:cNvPr id="19" name="Date Placeholder 5"/>
          <p:cNvSpPr txBox="1">
            <a:spLocks/>
          </p:cNvSpPr>
          <p:nvPr/>
        </p:nvSpPr>
        <p:spPr>
          <a:xfrm>
            <a:off x="457200" y="6542613"/>
            <a:ext cx="9464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E7F1480-C240-7241-B16F-974441BA4F7A}" type="datetime1">
              <a:rPr lang="en-US" smtClean="0">
                <a:solidFill>
                  <a:sysClr val="windowText" lastClr="000000">
                    <a:tint val="75000"/>
                  </a:sysClr>
                </a:solidFill>
                <a:latin typeface="Calibri"/>
                <a:ea typeface="ヒラギノ角ゴ ProN W3"/>
                <a:cs typeface="ヒラギノ角ゴ ProN W3"/>
              </a:rPr>
              <a:pPr>
                <a:defRPr/>
              </a:pPr>
              <a:t>5/18/17</a:t>
            </a:fld>
            <a:endParaRPr lang="sv-SE" dirty="0">
              <a:solidFill>
                <a:sysClr val="windowText" lastClr="000000">
                  <a:tint val="75000"/>
                </a:sysClr>
              </a:solidFill>
              <a:latin typeface="Calibri"/>
              <a:ea typeface="ヒラギノ角ゴ ProN W3"/>
              <a:cs typeface="ヒラギノ角ゴ ProN W3"/>
            </a:endParaRPr>
          </a:p>
        </p:txBody>
      </p:sp>
    </p:spTree>
    <p:extLst>
      <p:ext uri="{BB962C8B-B14F-4D97-AF65-F5344CB8AC3E}">
        <p14:creationId xmlns:p14="http://schemas.microsoft.com/office/powerpoint/2010/main" val="2076736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17" end="1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xEl>
                                              <p:pRg st="19" end="1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xEl>
                                              <p:pRg st="20" end="2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xEl>
                                              <p:pRg st="21" end="2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50417" y="0"/>
            <a:ext cx="7486330" cy="1441450"/>
          </a:xfrm>
          <a:ln/>
        </p:spPr>
        <p:txBody>
          <a:bodyPr/>
          <a:lstStyle/>
          <a:p>
            <a:r>
              <a:rPr lang="en-US" sz="3000" dirty="0" smtClean="0"/>
              <a:t>SSS 20.4.1 – Scientific Coordination and User Office – Labor, Resources, Costs, Comparison</a:t>
            </a:r>
            <a:endParaRPr lang="en-US" sz="3000" i="1" dirty="0"/>
          </a:p>
        </p:txBody>
      </p:sp>
      <p:pic>
        <p:nvPicPr>
          <p:cNvPr id="6" name="Picture 5"/>
          <p:cNvPicPr>
            <a:picLocks noChangeAspect="1"/>
          </p:cNvPicPr>
          <p:nvPr/>
        </p:nvPicPr>
        <p:blipFill>
          <a:blip r:embed="rId4"/>
          <a:stretch>
            <a:fillRect/>
          </a:stretch>
        </p:blipFill>
        <p:spPr>
          <a:xfrm>
            <a:off x="3937000" y="2590800"/>
            <a:ext cx="1257300" cy="1676400"/>
          </a:xfrm>
          <a:prstGeom prst="rect">
            <a:avLst/>
          </a:prstGeom>
        </p:spPr>
      </p:pic>
      <p:pic>
        <p:nvPicPr>
          <p:cNvPr id="7" name="Picture 6"/>
          <p:cNvPicPr>
            <a:picLocks noChangeAspect="1"/>
          </p:cNvPicPr>
          <p:nvPr/>
        </p:nvPicPr>
        <p:blipFill>
          <a:blip r:embed="rId4"/>
          <a:stretch>
            <a:fillRect/>
          </a:stretch>
        </p:blipFill>
        <p:spPr>
          <a:xfrm>
            <a:off x="3937000" y="2590800"/>
            <a:ext cx="1257300" cy="1676400"/>
          </a:xfrm>
          <a:prstGeom prst="rect">
            <a:avLst/>
          </a:prstGeom>
        </p:spPr>
      </p:pic>
      <p:pic>
        <p:nvPicPr>
          <p:cNvPr id="8" name="Picture 7"/>
          <p:cNvPicPr>
            <a:picLocks noChangeAspect="1"/>
          </p:cNvPicPr>
          <p:nvPr/>
        </p:nvPicPr>
        <p:blipFill>
          <a:blip r:embed="rId4"/>
          <a:stretch>
            <a:fillRect/>
          </a:stretch>
        </p:blipFill>
        <p:spPr>
          <a:xfrm>
            <a:off x="3937000" y="2590800"/>
            <a:ext cx="1257300" cy="1676400"/>
          </a:xfrm>
          <a:prstGeom prst="rect">
            <a:avLst/>
          </a:prstGeom>
        </p:spPr>
      </p:pic>
      <p:sp>
        <p:nvSpPr>
          <p:cNvPr id="11" name="TextBox 10"/>
          <p:cNvSpPr txBox="1"/>
          <p:nvPr/>
        </p:nvSpPr>
        <p:spPr>
          <a:xfrm>
            <a:off x="1" y="1441844"/>
            <a:ext cx="9156700" cy="5221430"/>
          </a:xfrm>
          <a:prstGeom prst="rect">
            <a:avLst/>
          </a:prstGeom>
          <a:noFill/>
        </p:spPr>
        <p:txBody>
          <a:bodyPr wrap="square" rtlCol="0">
            <a:spAutoFit/>
          </a:bodyPr>
          <a:lstStyle/>
          <a:p>
            <a:pPr>
              <a:lnSpc>
                <a:spcPct val="90000"/>
              </a:lnSpc>
            </a:pPr>
            <a:r>
              <a:rPr lang="en-US" b="1" dirty="0" smtClean="0">
                <a:solidFill>
                  <a:srgbClr val="000000"/>
                </a:solidFill>
                <a:latin typeface="Calibri"/>
                <a:ea typeface="ヒラギノ角ゴ ProN W3"/>
                <a:cs typeface="ヒラギノ角ゴ ProN W3"/>
              </a:rPr>
              <a:t>Cost and Resources: 	</a:t>
            </a:r>
            <a:r>
              <a:rPr lang="en-US" dirty="0" smtClean="0">
                <a:solidFill>
                  <a:srgbClr val="000000"/>
                </a:solidFill>
                <a:latin typeface="Calibri"/>
                <a:ea typeface="ヒラギノ角ゴ ProN W3"/>
                <a:cs typeface="ヒラギノ角ゴ ProN W3"/>
              </a:rPr>
              <a:t>2737</a:t>
            </a:r>
            <a:r>
              <a:rPr lang="en-US" dirty="0" smtClean="0">
                <a:solidFill>
                  <a:srgbClr val="FF0000"/>
                </a:solidFill>
                <a:latin typeface="Calibri"/>
                <a:ea typeface="ヒラギノ角ゴ ProN W3"/>
                <a:cs typeface="ヒラギノ角ゴ ProN W3"/>
              </a:rPr>
              <a:t> </a:t>
            </a:r>
            <a:r>
              <a:rPr lang="en-US" dirty="0" smtClean="0">
                <a:solidFill>
                  <a:srgbClr val="000000"/>
                </a:solidFill>
                <a:latin typeface="Calibri"/>
                <a:ea typeface="ヒラギノ角ゴ ProN W3"/>
                <a:cs typeface="ヒラギノ角ゴ ProN W3"/>
              </a:rPr>
              <a:t>€</a:t>
            </a:r>
            <a:r>
              <a:rPr lang="en-US" b="1" dirty="0" smtClean="0">
                <a:solidFill>
                  <a:srgbClr val="000000"/>
                </a:solidFill>
                <a:latin typeface="Calibri"/>
                <a:ea typeface="ヒラギノ角ゴ ProN W3"/>
                <a:cs typeface="ヒラギノ角ゴ ProN W3"/>
              </a:rPr>
              <a:t>	</a:t>
            </a:r>
            <a:endParaRPr lang="en-US" dirty="0" smtClean="0">
              <a:solidFill>
                <a:srgbClr val="000000"/>
              </a:solidFill>
              <a:latin typeface="Calibri"/>
              <a:ea typeface="ヒラギノ角ゴ ProN W3"/>
              <a:cs typeface="ヒラギノ角ゴ ProN W3"/>
            </a:endParaRPr>
          </a:p>
          <a:p>
            <a:pPr>
              <a:lnSpc>
                <a:spcPct val="90000"/>
              </a:lnSpc>
            </a:pPr>
            <a:endParaRPr lang="en-US" sz="1000" dirty="0" smtClean="0">
              <a:solidFill>
                <a:srgbClr val="000000"/>
              </a:solidFill>
              <a:latin typeface="Calibri"/>
              <a:ea typeface="ヒラギノ角ゴ ProN W3"/>
              <a:cs typeface="ヒラギノ角ゴ ProN W3"/>
            </a:endParaRPr>
          </a:p>
          <a:p>
            <a:pPr>
              <a:lnSpc>
                <a:spcPct val="90000"/>
              </a:lnSpc>
            </a:pPr>
            <a:r>
              <a:rPr lang="en-US" dirty="0" smtClean="0">
                <a:solidFill>
                  <a:srgbClr val="000000"/>
                </a:solidFill>
                <a:latin typeface="Calibri"/>
                <a:ea typeface="ヒラギノ角ゴ ProN W3"/>
                <a:cs typeface="ヒラギノ角ゴ ProN W3"/>
              </a:rPr>
              <a:t>1 FTE scientist, 2 FTE assistants 	user office</a:t>
            </a:r>
          </a:p>
          <a:p>
            <a:pPr>
              <a:lnSpc>
                <a:spcPct val="90000"/>
              </a:lnSpc>
            </a:pPr>
            <a:r>
              <a:rPr lang="en-US" dirty="0" smtClean="0">
                <a:solidFill>
                  <a:srgbClr val="000000"/>
                </a:solidFill>
                <a:latin typeface="Calibri"/>
                <a:ea typeface="ヒラギノ角ゴ ProN W3"/>
                <a:cs typeface="ヒラギノ角ゴ ProN W3"/>
              </a:rPr>
              <a:t>2 FTE scientists, 1 FTE assistant 	industry access, community interaction, SFTs, </a:t>
            </a:r>
            <a:r>
              <a:rPr lang="en-US" dirty="0">
                <a:solidFill>
                  <a:srgbClr val="000000"/>
                </a:solidFill>
                <a:latin typeface="Calibri"/>
                <a:ea typeface="ヒラギノ角ゴ ProN W3"/>
                <a:cs typeface="ヒラギノ角ゴ ProN W3"/>
              </a:rPr>
              <a:t>PhD </a:t>
            </a:r>
            <a:r>
              <a:rPr lang="en-US" dirty="0" smtClean="0">
                <a:solidFill>
                  <a:srgbClr val="000000"/>
                </a:solidFill>
                <a:latin typeface="Calibri"/>
                <a:ea typeface="ヒラギノ角ゴ ProN W3"/>
                <a:cs typeface="ヒラギノ角ゴ ProN W3"/>
              </a:rPr>
              <a:t>program							incl</a:t>
            </a:r>
            <a:r>
              <a:rPr lang="en-US" dirty="0">
                <a:solidFill>
                  <a:srgbClr val="000000"/>
                </a:solidFill>
                <a:latin typeface="Calibri"/>
                <a:ea typeface="ヒラギノ角ゴ ProN W3"/>
                <a:cs typeface="ヒラギノ角ゴ ProN W3"/>
              </a:rPr>
              <a:t>. training </a:t>
            </a:r>
            <a:r>
              <a:rPr lang="en-US" dirty="0" smtClean="0">
                <a:solidFill>
                  <a:srgbClr val="000000"/>
                </a:solidFill>
                <a:latin typeface="Calibri"/>
                <a:ea typeface="ヒラギノ角ゴ ProN W3"/>
                <a:cs typeface="ヒラギノ角ゴ ProN W3"/>
              </a:rPr>
              <a:t>activities, collaborative industry actions.</a:t>
            </a:r>
            <a:endParaRPr lang="en-US" dirty="0">
              <a:solidFill>
                <a:srgbClr val="000000"/>
              </a:solidFill>
              <a:latin typeface="Calibri"/>
              <a:ea typeface="ヒラギノ角ゴ ProN W3"/>
              <a:cs typeface="ヒラギノ角ゴ ProN W3"/>
            </a:endParaRPr>
          </a:p>
          <a:p>
            <a:pPr>
              <a:lnSpc>
                <a:spcPct val="90000"/>
              </a:lnSpc>
            </a:pPr>
            <a:r>
              <a:rPr lang="en-US" dirty="0" smtClean="0">
                <a:solidFill>
                  <a:srgbClr val="000000"/>
                </a:solidFill>
                <a:latin typeface="Calibri"/>
                <a:ea typeface="ヒラギノ角ゴ ProN W3"/>
                <a:cs typeface="ヒラギノ角ゴ ProN W3"/>
              </a:rPr>
              <a:t>Financial compensation for scientists doing SFT coordination; synergies w. MAX IV included. </a:t>
            </a:r>
          </a:p>
          <a:p>
            <a:pPr>
              <a:lnSpc>
                <a:spcPct val="90000"/>
              </a:lnSpc>
            </a:pPr>
            <a:r>
              <a:rPr lang="en-US" dirty="0">
                <a:solidFill>
                  <a:srgbClr val="000000"/>
                </a:solidFill>
                <a:latin typeface="Calibri"/>
                <a:ea typeface="ヒラギノ角ゴ ProN W3"/>
                <a:cs typeface="ヒラギノ角ゴ ProN W3"/>
              </a:rPr>
              <a:t>User </a:t>
            </a:r>
            <a:r>
              <a:rPr lang="en-US" dirty="0" smtClean="0">
                <a:solidFill>
                  <a:srgbClr val="000000"/>
                </a:solidFill>
                <a:latin typeface="Calibri"/>
                <a:ea typeface="ヒラギノ角ゴ ProN W3"/>
                <a:cs typeface="ヒラギノ角ゴ ProN W3"/>
              </a:rPr>
              <a:t>reimbursement (270€ per day for average duration + 1 day) for travel and accommodation.</a:t>
            </a: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b="1" dirty="0" smtClean="0">
              <a:solidFill>
                <a:srgbClr val="000000"/>
              </a:solidFill>
              <a:latin typeface="Calibri"/>
              <a:ea typeface="ヒラギノ角ゴ ProN W3"/>
              <a:cs typeface="ヒラギノ角ゴ ProN W3"/>
            </a:endParaRPr>
          </a:p>
          <a:p>
            <a:pPr>
              <a:lnSpc>
                <a:spcPct val="90000"/>
              </a:lnSpc>
            </a:pPr>
            <a:endParaRPr lang="en-US" b="1" dirty="0" smtClean="0">
              <a:solidFill>
                <a:srgbClr val="000000"/>
              </a:solidFill>
              <a:latin typeface="Calibri"/>
              <a:ea typeface="ヒラギノ角ゴ ProN W3"/>
              <a:cs typeface="ヒラギノ角ゴ ProN W3"/>
            </a:endParaRPr>
          </a:p>
          <a:p>
            <a:pPr>
              <a:lnSpc>
                <a:spcPct val="90000"/>
              </a:lnSpc>
            </a:pPr>
            <a:endParaRPr lang="en-US" b="1" dirty="0" smtClean="0">
              <a:solidFill>
                <a:srgbClr val="000000"/>
              </a:solidFill>
              <a:latin typeface="Calibri"/>
              <a:ea typeface="ヒラギノ角ゴ ProN W3"/>
              <a:cs typeface="ヒラギノ角ゴ ProN W3"/>
            </a:endParaRPr>
          </a:p>
          <a:p>
            <a:pPr>
              <a:lnSpc>
                <a:spcPct val="90000"/>
              </a:lnSpc>
            </a:pPr>
            <a:endParaRPr lang="en-US" b="1" dirty="0">
              <a:solidFill>
                <a:srgbClr val="000000"/>
              </a:solidFill>
              <a:latin typeface="Calibri"/>
              <a:ea typeface="ヒラギノ角ゴ ProN W3"/>
              <a:cs typeface="ヒラギノ角ゴ ProN W3"/>
            </a:endParaRPr>
          </a:p>
          <a:p>
            <a:pPr>
              <a:lnSpc>
                <a:spcPct val="90000"/>
              </a:lnSpc>
            </a:pPr>
            <a:endParaRPr lang="en-US" b="1" dirty="0" smtClean="0">
              <a:solidFill>
                <a:srgbClr val="000000"/>
              </a:solidFill>
              <a:latin typeface="Calibri"/>
              <a:ea typeface="ヒラギノ角ゴ ProN W3"/>
              <a:cs typeface="ヒラギノ角ゴ ProN W3"/>
            </a:endParaRPr>
          </a:p>
          <a:p>
            <a:pPr>
              <a:lnSpc>
                <a:spcPct val="90000"/>
              </a:lnSpc>
            </a:pPr>
            <a:r>
              <a:rPr lang="en-US" b="1" dirty="0" smtClean="0">
                <a:solidFill>
                  <a:srgbClr val="000000"/>
                </a:solidFill>
                <a:latin typeface="Calibri"/>
                <a:ea typeface="ヒラギノ角ゴ ProN W3"/>
                <a:cs typeface="ヒラギノ角ゴ ProN W3"/>
              </a:rPr>
              <a:t>Benchmarking, Strategy, Experience:	</a:t>
            </a: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endParaRPr lang="en-US" dirty="0">
              <a:solidFill>
                <a:srgbClr val="000000"/>
              </a:solidFill>
              <a:latin typeface="Calibri"/>
              <a:ea typeface="ヒラギノ角ゴ ProN W3"/>
              <a:cs typeface="ヒラギノ角ゴ ProN W3"/>
            </a:endParaRPr>
          </a:p>
          <a:p>
            <a:pPr>
              <a:lnSpc>
                <a:spcPct val="90000"/>
              </a:lnSpc>
            </a:pPr>
            <a:endParaRPr lang="en-US" dirty="0" smtClean="0">
              <a:solidFill>
                <a:srgbClr val="000000"/>
              </a:solidFill>
              <a:latin typeface="Calibri"/>
              <a:ea typeface="ヒラギノ角ゴ ProN W3"/>
              <a:cs typeface="ヒラギノ角ゴ ProN W3"/>
            </a:endParaRPr>
          </a:p>
          <a:p>
            <a:pPr>
              <a:lnSpc>
                <a:spcPct val="90000"/>
              </a:lnSpc>
            </a:pPr>
            <a:r>
              <a:rPr lang="en-US" dirty="0" smtClean="0">
                <a:solidFill>
                  <a:srgbClr val="000000"/>
                </a:solidFill>
                <a:latin typeface="Calibri"/>
                <a:ea typeface="ヒラギノ角ゴ ProN W3"/>
                <a:cs typeface="ヒラギノ角ゴ ProN W3"/>
              </a:rPr>
              <a:t>ILL:		college secretary (SFT coordination) </a:t>
            </a:r>
            <a:r>
              <a:rPr lang="en-US" dirty="0">
                <a:solidFill>
                  <a:srgbClr val="000000"/>
                </a:solidFill>
                <a:latin typeface="Calibri"/>
                <a:ea typeface="ヒラギノ角ゴ ProN W3"/>
                <a:cs typeface="ヒラギノ角ゴ ProN W3"/>
              </a:rPr>
              <a:t>by instrument scientists using bonus system</a:t>
            </a:r>
            <a:r>
              <a:rPr lang="en-US" dirty="0" smtClean="0">
                <a:solidFill>
                  <a:srgbClr val="000000"/>
                </a:solidFill>
                <a:latin typeface="Calibri"/>
                <a:ea typeface="ヒラギノ角ゴ ProN W3"/>
                <a:cs typeface="ヒラギノ角ゴ ProN W3"/>
              </a:rPr>
              <a:t>.</a:t>
            </a:r>
          </a:p>
          <a:p>
            <a:pPr>
              <a:lnSpc>
                <a:spcPct val="90000"/>
              </a:lnSpc>
            </a:pPr>
            <a:r>
              <a:rPr lang="en-US" dirty="0" smtClean="0">
                <a:solidFill>
                  <a:srgbClr val="000000"/>
                </a:solidFill>
                <a:latin typeface="Calibri"/>
                <a:ea typeface="ヒラギノ角ゴ ProN W3"/>
                <a:cs typeface="ヒラギノ角ゴ ProN W3"/>
              </a:rPr>
              <a:t>MAX IV:	well integrated approach between ‘industry as user’ team, user office and comm. </a:t>
            </a:r>
            <a:endParaRPr lang="en-US" dirty="0">
              <a:solidFill>
                <a:srgbClr val="000000"/>
              </a:solidFill>
              <a:latin typeface="Calibri"/>
              <a:ea typeface="ヒラギノ角ゴ ProN W3"/>
              <a:cs typeface="ヒラギノ角ゴ ProN W3"/>
            </a:endParaRPr>
          </a:p>
        </p:txBody>
      </p:sp>
      <p:sp>
        <p:nvSpPr>
          <p:cNvPr id="17" name="Slide Number Placeholder 3"/>
          <p:cNvSpPr txBox="1">
            <a:spLocks/>
          </p:cNvSpPr>
          <p:nvPr/>
        </p:nvSpPr>
        <p:spPr>
          <a:xfrm>
            <a:off x="7812360" y="6542613"/>
            <a:ext cx="87444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51115BC-487E-4422-894C-CB7CD3E79223}" type="slidenum">
              <a:rPr lang="en-GB" smtClean="0">
                <a:solidFill>
                  <a:sysClr val="windowText" lastClr="000000">
                    <a:tint val="75000"/>
                  </a:sysClr>
                </a:solidFill>
                <a:latin typeface="Calibri"/>
                <a:ea typeface="ヒラギノ角ゴ ProN W3"/>
                <a:cs typeface="ヒラギノ角ゴ ProN W3"/>
              </a:rPr>
              <a:pPr>
                <a:defRPr/>
              </a:pPr>
              <a:t>93</a:t>
            </a:fld>
            <a:endParaRPr lang="en-GB">
              <a:solidFill>
                <a:sysClr val="windowText" lastClr="000000">
                  <a:tint val="75000"/>
                </a:sysClr>
              </a:solidFill>
              <a:latin typeface="Calibri"/>
              <a:ea typeface="ヒラギノ角ゴ ProN W3"/>
              <a:cs typeface="ヒラギノ角ゴ ProN W3"/>
            </a:endParaRPr>
          </a:p>
        </p:txBody>
      </p:sp>
      <p:sp>
        <p:nvSpPr>
          <p:cNvPr id="18" name="Footer Placeholder 4"/>
          <p:cNvSpPr txBox="1">
            <a:spLocks/>
          </p:cNvSpPr>
          <p:nvPr/>
        </p:nvSpPr>
        <p:spPr>
          <a:xfrm>
            <a:off x="1187624" y="6495583"/>
            <a:ext cx="705678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sv-SE" sz="2000" dirty="0" smtClean="0">
                <a:solidFill>
                  <a:srgbClr val="000000"/>
                </a:solidFill>
                <a:latin typeface="Calibri"/>
                <a:ea typeface="ヒラギノ角ゴ ProN W3"/>
                <a:cs typeface="ヒラギノ角ゴ ProN W3"/>
              </a:rPr>
              <a:t>SCUO Resources and </a:t>
            </a:r>
            <a:r>
              <a:rPr lang="sv-SE" sz="2000" dirty="0" err="1" smtClean="0">
                <a:solidFill>
                  <a:srgbClr val="000000"/>
                </a:solidFill>
                <a:latin typeface="Calibri"/>
                <a:ea typeface="ヒラギノ角ゴ ProN W3"/>
                <a:cs typeface="ヒラギノ角ゴ ProN W3"/>
              </a:rPr>
              <a:t>Cost</a:t>
            </a:r>
            <a:r>
              <a:rPr lang="sv-SE" sz="2000" dirty="0" smtClean="0">
                <a:solidFill>
                  <a:srgbClr val="000000"/>
                </a:solidFill>
                <a:latin typeface="Calibri"/>
                <a:ea typeface="ヒラギノ角ゴ ProN W3"/>
                <a:cs typeface="ヒラギノ角ゴ ProN W3"/>
              </a:rPr>
              <a:t>  </a:t>
            </a:r>
            <a:r>
              <a:rPr lang="sv-SE" sz="1000" dirty="0" smtClean="0">
                <a:solidFill>
                  <a:srgbClr val="000000"/>
                </a:solidFill>
                <a:latin typeface="Calibri"/>
                <a:ea typeface="ヒラギノ角ゴ ProN W3"/>
                <a:cs typeface="ヒラギノ角ゴ ProN W3"/>
              </a:rPr>
              <a:t>Arno Hiess, November 2016 ESS Operations </a:t>
            </a:r>
            <a:r>
              <a:rPr lang="sv-SE" sz="1000" dirty="0" err="1" smtClean="0">
                <a:solidFill>
                  <a:srgbClr val="000000"/>
                </a:solidFill>
                <a:latin typeface="Calibri"/>
                <a:ea typeface="ヒラギノ角ゴ ProN W3"/>
                <a:cs typeface="ヒラギノ角ゴ ProN W3"/>
              </a:rPr>
              <a:t>Cost</a:t>
            </a:r>
            <a:r>
              <a:rPr lang="sv-SE" sz="1000" dirty="0" smtClean="0">
                <a:solidFill>
                  <a:srgbClr val="000000"/>
                </a:solidFill>
                <a:latin typeface="Calibri"/>
                <a:ea typeface="ヒラギノ角ゴ ProN W3"/>
                <a:cs typeface="ヒラギノ角ゴ ProN W3"/>
              </a:rPr>
              <a:t> Review</a:t>
            </a:r>
            <a:endParaRPr lang="sv-SE" sz="1000" dirty="0">
              <a:solidFill>
                <a:srgbClr val="000000"/>
              </a:solidFill>
              <a:latin typeface="Calibri"/>
              <a:ea typeface="ヒラギノ角ゴ ProN W3"/>
              <a:cs typeface="ヒラギノ角ゴ ProN W3"/>
            </a:endParaRPr>
          </a:p>
        </p:txBody>
      </p:sp>
      <p:sp>
        <p:nvSpPr>
          <p:cNvPr id="19" name="Date Placeholder 5"/>
          <p:cNvSpPr txBox="1">
            <a:spLocks/>
          </p:cNvSpPr>
          <p:nvPr/>
        </p:nvSpPr>
        <p:spPr>
          <a:xfrm>
            <a:off x="457200" y="6542613"/>
            <a:ext cx="9464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E7F1480-C240-7241-B16F-974441BA4F7A}" type="datetime1">
              <a:rPr lang="en-US" smtClean="0">
                <a:solidFill>
                  <a:sysClr val="windowText" lastClr="000000">
                    <a:tint val="75000"/>
                  </a:sysClr>
                </a:solidFill>
                <a:latin typeface="Calibri"/>
                <a:ea typeface="ヒラギノ角ゴ ProN W3"/>
                <a:cs typeface="ヒラギノ角ゴ ProN W3"/>
              </a:rPr>
              <a:pPr>
                <a:defRPr/>
              </a:pPr>
              <a:t>5/18/17</a:t>
            </a:fld>
            <a:endParaRPr lang="sv-SE" dirty="0">
              <a:solidFill>
                <a:sysClr val="windowText" lastClr="000000">
                  <a:tint val="75000"/>
                </a:sysClr>
              </a:solidFill>
              <a:latin typeface="Calibri"/>
              <a:ea typeface="ヒラギノ角ゴ ProN W3"/>
              <a:cs typeface="ヒラギノ角ゴ ProN W3"/>
            </a:endParaRPr>
          </a:p>
        </p:txBody>
      </p:sp>
      <p:graphicFrame>
        <p:nvGraphicFramePr>
          <p:cNvPr id="22" name="Table 21"/>
          <p:cNvGraphicFramePr>
            <a:graphicFrameLocks noGrp="1"/>
          </p:cNvGraphicFramePr>
          <p:nvPr>
            <p:extLst>
              <p:ext uri="{D42A27DB-BD31-4B8C-83A1-F6EECF244321}">
                <p14:modId xmlns:p14="http://schemas.microsoft.com/office/powerpoint/2010/main" val="835684012"/>
              </p:ext>
            </p:extLst>
          </p:nvPr>
        </p:nvGraphicFramePr>
        <p:xfrm>
          <a:off x="12699" y="4919606"/>
          <a:ext cx="9131300" cy="1010920"/>
        </p:xfrm>
        <a:graphic>
          <a:graphicData uri="http://schemas.openxmlformats.org/drawingml/2006/table">
            <a:tbl>
              <a:tblPr firstRow="1" bandRow="1">
                <a:tableStyleId>{5C22544A-7EE6-4342-B048-85BDC9FD1C3A}</a:tableStyleId>
              </a:tblPr>
              <a:tblGrid>
                <a:gridCol w="1826260"/>
                <a:gridCol w="1826260"/>
                <a:gridCol w="1826260"/>
                <a:gridCol w="1826260"/>
                <a:gridCol w="1826260"/>
              </a:tblGrid>
              <a:tr h="370840">
                <a:tc>
                  <a:txBody>
                    <a:bodyPr/>
                    <a:lstStyle/>
                    <a:p>
                      <a:pPr algn="ctr"/>
                      <a:r>
                        <a:rPr lang="en-US" sz="1600" dirty="0" smtClean="0"/>
                        <a:t>ESS</a:t>
                      </a:r>
                      <a:endParaRPr lang="en-US" sz="1600" dirty="0"/>
                    </a:p>
                  </a:txBody>
                  <a:tcPr/>
                </a:tc>
                <a:tc>
                  <a:txBody>
                    <a:bodyPr/>
                    <a:lstStyle/>
                    <a:p>
                      <a:pPr algn="ctr"/>
                      <a:r>
                        <a:rPr lang="en-US" sz="1600" dirty="0" smtClean="0"/>
                        <a:t>ILL</a:t>
                      </a:r>
                      <a:endParaRPr lang="en-US" sz="1600" dirty="0"/>
                    </a:p>
                  </a:txBody>
                  <a:tcPr/>
                </a:tc>
                <a:tc>
                  <a:txBody>
                    <a:bodyPr/>
                    <a:lstStyle/>
                    <a:p>
                      <a:pPr algn="ctr"/>
                      <a:r>
                        <a:rPr lang="en-US" sz="1600" dirty="0" smtClean="0"/>
                        <a:t>ESRF</a:t>
                      </a:r>
                      <a:endParaRPr lang="en-US" sz="1600" dirty="0"/>
                    </a:p>
                  </a:txBody>
                  <a:tcPr/>
                </a:tc>
                <a:tc>
                  <a:txBody>
                    <a:bodyPr/>
                    <a:lstStyle/>
                    <a:p>
                      <a:pPr algn="ctr"/>
                      <a:r>
                        <a:rPr lang="en-US" sz="1600" dirty="0" smtClean="0"/>
                        <a:t>ISIS</a:t>
                      </a:r>
                      <a:endParaRPr lang="en-US" sz="1600" dirty="0"/>
                    </a:p>
                  </a:txBody>
                  <a:tcPr/>
                </a:tc>
                <a:tc>
                  <a:txBody>
                    <a:bodyPr/>
                    <a:lstStyle/>
                    <a:p>
                      <a:pPr algn="ctr"/>
                      <a:r>
                        <a:rPr lang="en-US" sz="1600" dirty="0" smtClean="0"/>
                        <a:t>SNS / HFIR</a:t>
                      </a:r>
                      <a:endParaRPr lang="en-US" sz="1600" dirty="0"/>
                    </a:p>
                  </a:txBody>
                  <a:tcPr/>
                </a:tc>
              </a:tr>
              <a:tr h="370840">
                <a:tc>
                  <a:txBody>
                    <a:bodyPr/>
                    <a:lstStyle/>
                    <a:p>
                      <a:r>
                        <a:rPr lang="en-US" b="0" dirty="0" smtClean="0"/>
                        <a:t>6</a:t>
                      </a:r>
                      <a:r>
                        <a:rPr lang="en-US" dirty="0" smtClean="0"/>
                        <a:t> FTE </a:t>
                      </a:r>
                      <a:r>
                        <a:rPr lang="en-US" b="1" dirty="0" smtClean="0">
                          <a:solidFill>
                            <a:schemeClr val="tx1"/>
                          </a:solidFill>
                        </a:rPr>
                        <a:t>Sc. </a:t>
                      </a:r>
                      <a:r>
                        <a:rPr lang="en-US" b="1" dirty="0" err="1" smtClean="0">
                          <a:solidFill>
                            <a:schemeClr val="tx1"/>
                          </a:solidFill>
                        </a:rPr>
                        <a:t>Coord</a:t>
                      </a:r>
                      <a:r>
                        <a:rPr lang="en-US" b="1" dirty="0" smtClean="0">
                          <a:solidFill>
                            <a:schemeClr val="tx1"/>
                          </a:solidFill>
                        </a:rPr>
                        <a:t>. </a:t>
                      </a:r>
                      <a:r>
                        <a:rPr lang="en-US" dirty="0" smtClean="0"/>
                        <a:t>and User</a:t>
                      </a:r>
                      <a:r>
                        <a:rPr lang="en-US" baseline="0" dirty="0" smtClean="0"/>
                        <a:t> Office</a:t>
                      </a:r>
                      <a:endParaRPr lang="en-US" dirty="0"/>
                    </a:p>
                  </a:txBody>
                  <a:tcPr/>
                </a:tc>
                <a:tc>
                  <a:txBody>
                    <a:bodyPr/>
                    <a:lstStyle/>
                    <a:p>
                      <a:r>
                        <a:rPr lang="en-US" b="0" dirty="0" smtClean="0"/>
                        <a:t>4.5</a:t>
                      </a:r>
                      <a:r>
                        <a:rPr lang="en-US" dirty="0" smtClean="0"/>
                        <a:t> FTE </a:t>
                      </a:r>
                    </a:p>
                    <a:p>
                      <a:r>
                        <a:rPr lang="en-US" dirty="0" smtClean="0"/>
                        <a:t>User Office</a:t>
                      </a:r>
                    </a:p>
                  </a:txBody>
                  <a:tcPr/>
                </a:tc>
                <a:tc>
                  <a:txBody>
                    <a:bodyPr/>
                    <a:lstStyle/>
                    <a:p>
                      <a:r>
                        <a:rPr lang="en-US" dirty="0" smtClean="0"/>
                        <a:t>4 FTE </a:t>
                      </a:r>
                    </a:p>
                    <a:p>
                      <a:r>
                        <a:rPr lang="en-US" dirty="0" smtClean="0"/>
                        <a:t>User Office </a:t>
                      </a:r>
                      <a:endParaRPr lang="en-US" dirty="0"/>
                    </a:p>
                  </a:txBody>
                  <a:tcPr/>
                </a:tc>
                <a:tc>
                  <a:txBody>
                    <a:bodyPr/>
                    <a:lstStyle/>
                    <a:p>
                      <a:endParaRPr lang="en-US" dirty="0"/>
                    </a:p>
                  </a:txBody>
                  <a:tcPr/>
                </a:tc>
                <a:tc>
                  <a:txBody>
                    <a:bodyPr/>
                    <a:lstStyle/>
                    <a:p>
                      <a:r>
                        <a:rPr lang="en-US" dirty="0" smtClean="0"/>
                        <a:t>7 FTE</a:t>
                      </a:r>
                    </a:p>
                    <a:p>
                      <a:r>
                        <a:rPr lang="en-US" dirty="0" smtClean="0"/>
                        <a:t>User Service</a:t>
                      </a:r>
                      <a:endParaRPr lang="en-US" dirty="0"/>
                    </a:p>
                  </a:txBody>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512884746"/>
              </p:ext>
            </p:extLst>
          </p:nvPr>
        </p:nvGraphicFramePr>
        <p:xfrm>
          <a:off x="12699" y="3219287"/>
          <a:ext cx="9131302" cy="1285239"/>
        </p:xfrm>
        <a:graphic>
          <a:graphicData uri="http://schemas.openxmlformats.org/drawingml/2006/table">
            <a:tbl>
              <a:tblPr firstRow="1" bandRow="1">
                <a:tableStyleId>{5C22544A-7EE6-4342-B048-85BDC9FD1C3A}</a:tableStyleId>
              </a:tblPr>
              <a:tblGrid>
                <a:gridCol w="965178"/>
                <a:gridCol w="1786776"/>
                <a:gridCol w="1594837"/>
                <a:gridCol w="1594837"/>
                <a:gridCol w="1594837"/>
                <a:gridCol w="1594837"/>
              </a:tblGrid>
              <a:tr h="370840">
                <a:tc>
                  <a:txBody>
                    <a:bodyPr/>
                    <a:lstStyle/>
                    <a:p>
                      <a:pPr algn="ctr"/>
                      <a:r>
                        <a:rPr lang="en-US" sz="1600" dirty="0" smtClean="0"/>
                        <a:t>WBS</a:t>
                      </a:r>
                      <a:endParaRPr lang="en-US" sz="1600" dirty="0"/>
                    </a:p>
                  </a:txBody>
                  <a:tcPr/>
                </a:tc>
                <a:tc>
                  <a:txBody>
                    <a:bodyPr/>
                    <a:lstStyle/>
                    <a:p>
                      <a:pPr algn="ctr"/>
                      <a:r>
                        <a:rPr lang="en-US" sz="1600" dirty="0" smtClean="0"/>
                        <a:t>Personnel</a:t>
                      </a:r>
                      <a:endParaRPr lang="en-US" sz="1600" dirty="0"/>
                    </a:p>
                  </a:txBody>
                  <a:tcPr/>
                </a:tc>
                <a:tc>
                  <a:txBody>
                    <a:bodyPr/>
                    <a:lstStyle/>
                    <a:p>
                      <a:pPr algn="ctr"/>
                      <a:r>
                        <a:rPr lang="en-US" sz="1600" dirty="0" smtClean="0"/>
                        <a:t>Operations k€/y</a:t>
                      </a:r>
                      <a:endParaRPr lang="en-US" sz="1600" dirty="0"/>
                    </a:p>
                  </a:txBody>
                  <a:tcPr/>
                </a:tc>
                <a:tc>
                  <a:txBody>
                    <a:bodyPr/>
                    <a:lstStyle/>
                    <a:p>
                      <a:pPr algn="ctr"/>
                      <a:r>
                        <a:rPr lang="en-US" sz="1600" dirty="0" smtClean="0"/>
                        <a:t>Labor k€/y</a:t>
                      </a:r>
                      <a:endParaRPr lang="en-US" sz="1600" dirty="0"/>
                    </a:p>
                  </a:txBody>
                  <a:tcPr/>
                </a:tc>
                <a:tc>
                  <a:txBody>
                    <a:bodyPr/>
                    <a:lstStyle/>
                    <a:p>
                      <a:pPr algn="ctr"/>
                      <a:r>
                        <a:rPr lang="en-US" sz="1600" dirty="0" smtClean="0"/>
                        <a:t>Minor </a:t>
                      </a:r>
                      <a:r>
                        <a:rPr lang="en-US" sz="1600" dirty="0" err="1" smtClean="0"/>
                        <a:t>Cptl</a:t>
                      </a:r>
                      <a:r>
                        <a:rPr lang="en-US" sz="1600" dirty="0" smtClean="0"/>
                        <a:t> k€/y</a:t>
                      </a:r>
                      <a:endParaRPr lang="en-US" sz="1600" dirty="0"/>
                    </a:p>
                  </a:txBody>
                  <a:tcPr/>
                </a:tc>
                <a:tc>
                  <a:txBody>
                    <a:bodyPr/>
                    <a:lstStyle/>
                    <a:p>
                      <a:pPr algn="ctr"/>
                      <a:r>
                        <a:rPr lang="en-US" sz="1600" dirty="0" smtClean="0"/>
                        <a:t>Total Cost k€/y</a:t>
                      </a:r>
                      <a:endParaRPr lang="en-US" sz="1600" dirty="0"/>
                    </a:p>
                  </a:txBody>
                  <a:tcPr/>
                </a:tc>
              </a:tr>
              <a:tr h="370840">
                <a:tc>
                  <a:txBody>
                    <a:bodyPr/>
                    <a:lstStyle/>
                    <a:p>
                      <a:r>
                        <a:rPr lang="en-US" dirty="0" smtClean="0"/>
                        <a:t>20.4.2.2</a:t>
                      </a:r>
                      <a:endParaRPr lang="en-US" dirty="0"/>
                    </a:p>
                  </a:txBody>
                  <a:tcPr/>
                </a:tc>
                <a:tc>
                  <a:txBody>
                    <a:bodyPr/>
                    <a:lstStyle/>
                    <a:p>
                      <a:r>
                        <a:rPr lang="en-US" dirty="0" smtClean="0"/>
                        <a:t>3 FTE scientists</a:t>
                      </a:r>
                    </a:p>
                    <a:p>
                      <a:r>
                        <a:rPr lang="en-US" dirty="0" smtClean="0"/>
                        <a:t>3 FTE assistants</a:t>
                      </a:r>
                      <a:endParaRPr lang="en-US" dirty="0"/>
                    </a:p>
                  </a:txBody>
                  <a:tcPr/>
                </a:tc>
                <a:tc>
                  <a:txBody>
                    <a:bodyPr/>
                    <a:lstStyle/>
                    <a:p>
                      <a:r>
                        <a:rPr lang="en-US" dirty="0" smtClean="0"/>
                        <a:t>0380 </a:t>
                      </a:r>
                      <a:r>
                        <a:rPr lang="en-US" baseline="0" dirty="0" err="1" smtClean="0"/>
                        <a:t>scuo</a:t>
                      </a:r>
                      <a:r>
                        <a:rPr lang="en-US" baseline="0" dirty="0" smtClean="0"/>
                        <a:t> ops</a:t>
                      </a:r>
                    </a:p>
                    <a:p>
                      <a:r>
                        <a:rPr lang="en-US" baseline="0" dirty="0" smtClean="0">
                          <a:solidFill>
                            <a:srgbClr val="000000"/>
                          </a:solidFill>
                        </a:rPr>
                        <a:t>1267 </a:t>
                      </a:r>
                      <a:r>
                        <a:rPr lang="en-US" baseline="0" dirty="0" err="1" smtClean="0"/>
                        <a:t>usr</a:t>
                      </a:r>
                      <a:r>
                        <a:rPr lang="en-US" baseline="0" dirty="0" smtClean="0"/>
                        <a:t> </a:t>
                      </a:r>
                      <a:r>
                        <a:rPr lang="en-US" baseline="0" dirty="0" err="1" smtClean="0"/>
                        <a:t>remb</a:t>
                      </a:r>
                      <a:endParaRPr lang="en-US" baseline="0" dirty="0" smtClean="0"/>
                    </a:p>
                    <a:p>
                      <a:r>
                        <a:rPr lang="en-US" baseline="0" dirty="0" smtClean="0"/>
                        <a:t>0550 PhD </a:t>
                      </a:r>
                      <a:r>
                        <a:rPr lang="en-US" baseline="0" dirty="0" err="1" smtClean="0"/>
                        <a:t>prg</a:t>
                      </a:r>
                      <a:endParaRPr lang="en-US" dirty="0"/>
                    </a:p>
                  </a:txBody>
                  <a:tcPr/>
                </a:tc>
                <a:tc>
                  <a:txBody>
                    <a:bodyPr/>
                    <a:lstStyle/>
                    <a:p>
                      <a:r>
                        <a:rPr lang="en-US" dirty="0" smtClean="0"/>
                        <a:t>540</a:t>
                      </a:r>
                      <a:endParaRPr lang="en-US" dirty="0"/>
                    </a:p>
                  </a:txBody>
                  <a:tcPr/>
                </a:tc>
                <a:tc>
                  <a:txBody>
                    <a:bodyPr/>
                    <a:lstStyle/>
                    <a:p>
                      <a:r>
                        <a:rPr lang="en-US" dirty="0" smtClean="0"/>
                        <a:t>0</a:t>
                      </a:r>
                      <a:endParaRPr lang="en-US" dirty="0"/>
                    </a:p>
                  </a:txBody>
                  <a:tcPr/>
                </a:tc>
                <a:tc>
                  <a:txBody>
                    <a:bodyPr/>
                    <a:lstStyle/>
                    <a:p>
                      <a:r>
                        <a:rPr lang="en-US" dirty="0" smtClean="0">
                          <a:solidFill>
                            <a:srgbClr val="000000"/>
                          </a:solidFill>
                        </a:rPr>
                        <a:t>2737</a:t>
                      </a:r>
                      <a:endParaRPr lang="en-US" dirty="0">
                        <a:solidFill>
                          <a:srgbClr val="000000"/>
                        </a:solidFill>
                      </a:endParaRPr>
                    </a:p>
                  </a:txBody>
                  <a:tcPr/>
                </a:tc>
              </a:tr>
            </a:tbl>
          </a:graphicData>
        </a:graphic>
      </p:graphicFrame>
    </p:spTree>
    <p:extLst>
      <p:ext uri="{BB962C8B-B14F-4D97-AF65-F5344CB8AC3E}">
        <p14:creationId xmlns:p14="http://schemas.microsoft.com/office/powerpoint/2010/main" val="340372169"/>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50417" y="0"/>
            <a:ext cx="7486330" cy="1441450"/>
          </a:xfrm>
          <a:ln/>
        </p:spPr>
        <p:txBody>
          <a:bodyPr/>
          <a:lstStyle/>
          <a:p>
            <a:r>
              <a:rPr lang="en-US" sz="3000" dirty="0" smtClean="0"/>
              <a:t>SSS 20.4.1 – Scientific Coordination and User Office – Labor, Resources, Costs, Comparison</a:t>
            </a:r>
            <a:endParaRPr lang="en-US" sz="3000" i="1" dirty="0"/>
          </a:p>
        </p:txBody>
      </p:sp>
      <p:pic>
        <p:nvPicPr>
          <p:cNvPr id="6" name="Picture 5"/>
          <p:cNvPicPr>
            <a:picLocks noChangeAspect="1"/>
          </p:cNvPicPr>
          <p:nvPr/>
        </p:nvPicPr>
        <p:blipFill>
          <a:blip r:embed="rId4"/>
          <a:stretch>
            <a:fillRect/>
          </a:stretch>
        </p:blipFill>
        <p:spPr>
          <a:xfrm>
            <a:off x="3937000" y="2590800"/>
            <a:ext cx="1257300" cy="1676400"/>
          </a:xfrm>
          <a:prstGeom prst="rect">
            <a:avLst/>
          </a:prstGeom>
        </p:spPr>
      </p:pic>
      <p:pic>
        <p:nvPicPr>
          <p:cNvPr id="7" name="Picture 6"/>
          <p:cNvPicPr>
            <a:picLocks noChangeAspect="1"/>
          </p:cNvPicPr>
          <p:nvPr/>
        </p:nvPicPr>
        <p:blipFill>
          <a:blip r:embed="rId4"/>
          <a:stretch>
            <a:fillRect/>
          </a:stretch>
        </p:blipFill>
        <p:spPr>
          <a:xfrm>
            <a:off x="3937000" y="2590800"/>
            <a:ext cx="1257300" cy="1676400"/>
          </a:xfrm>
          <a:prstGeom prst="rect">
            <a:avLst/>
          </a:prstGeom>
        </p:spPr>
      </p:pic>
      <p:pic>
        <p:nvPicPr>
          <p:cNvPr id="8" name="Picture 7"/>
          <p:cNvPicPr>
            <a:picLocks noChangeAspect="1"/>
          </p:cNvPicPr>
          <p:nvPr/>
        </p:nvPicPr>
        <p:blipFill>
          <a:blip r:embed="rId4"/>
          <a:stretch>
            <a:fillRect/>
          </a:stretch>
        </p:blipFill>
        <p:spPr>
          <a:xfrm>
            <a:off x="3937000" y="2590800"/>
            <a:ext cx="1257300" cy="1676400"/>
          </a:xfrm>
          <a:prstGeom prst="rect">
            <a:avLst/>
          </a:prstGeom>
        </p:spPr>
      </p:pic>
      <p:sp>
        <p:nvSpPr>
          <p:cNvPr id="17" name="Slide Number Placeholder 3"/>
          <p:cNvSpPr txBox="1">
            <a:spLocks/>
          </p:cNvSpPr>
          <p:nvPr/>
        </p:nvSpPr>
        <p:spPr>
          <a:xfrm>
            <a:off x="7812360" y="6542613"/>
            <a:ext cx="87444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51115BC-487E-4422-894C-CB7CD3E79223}" type="slidenum">
              <a:rPr lang="en-GB" smtClean="0">
                <a:solidFill>
                  <a:sysClr val="windowText" lastClr="000000">
                    <a:tint val="75000"/>
                  </a:sysClr>
                </a:solidFill>
                <a:latin typeface="Calibri"/>
                <a:ea typeface="ヒラギノ角ゴ ProN W3"/>
                <a:cs typeface="ヒラギノ角ゴ ProN W3"/>
              </a:rPr>
              <a:pPr>
                <a:defRPr/>
              </a:pPr>
              <a:t>94</a:t>
            </a:fld>
            <a:endParaRPr lang="en-GB">
              <a:solidFill>
                <a:sysClr val="windowText" lastClr="000000">
                  <a:tint val="75000"/>
                </a:sysClr>
              </a:solidFill>
              <a:latin typeface="Calibri"/>
              <a:ea typeface="ヒラギノ角ゴ ProN W3"/>
              <a:cs typeface="ヒラギノ角ゴ ProN W3"/>
            </a:endParaRPr>
          </a:p>
        </p:txBody>
      </p:sp>
      <p:sp>
        <p:nvSpPr>
          <p:cNvPr id="18" name="Footer Placeholder 4"/>
          <p:cNvSpPr txBox="1">
            <a:spLocks/>
          </p:cNvSpPr>
          <p:nvPr/>
        </p:nvSpPr>
        <p:spPr>
          <a:xfrm>
            <a:off x="1187624" y="6495583"/>
            <a:ext cx="705678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sv-SE" sz="2000" dirty="0" smtClean="0">
                <a:solidFill>
                  <a:srgbClr val="000000"/>
                </a:solidFill>
                <a:latin typeface="Calibri"/>
                <a:ea typeface="ヒラギノ角ゴ ProN W3"/>
                <a:cs typeface="ヒラギノ角ゴ ProN W3"/>
              </a:rPr>
              <a:t>SCUO ERIC access policy </a:t>
            </a:r>
            <a:r>
              <a:rPr lang="sv-SE" sz="1000" dirty="0" smtClean="0">
                <a:solidFill>
                  <a:srgbClr val="000000"/>
                </a:solidFill>
                <a:latin typeface="Calibri"/>
                <a:ea typeface="ヒラギノ角ゴ ProN W3"/>
                <a:cs typeface="ヒラギノ角ゴ ProN W3"/>
              </a:rPr>
              <a:t>Arno Hiess, November 2016 ESS Operations </a:t>
            </a:r>
            <a:r>
              <a:rPr lang="sv-SE" sz="1000" dirty="0" err="1" smtClean="0">
                <a:solidFill>
                  <a:srgbClr val="000000"/>
                </a:solidFill>
                <a:latin typeface="Calibri"/>
                <a:ea typeface="ヒラギノ角ゴ ProN W3"/>
                <a:cs typeface="ヒラギノ角ゴ ProN W3"/>
              </a:rPr>
              <a:t>Cost</a:t>
            </a:r>
            <a:r>
              <a:rPr lang="sv-SE" sz="1000" dirty="0" smtClean="0">
                <a:solidFill>
                  <a:srgbClr val="000000"/>
                </a:solidFill>
                <a:latin typeface="Calibri"/>
                <a:ea typeface="ヒラギノ角ゴ ProN W3"/>
                <a:cs typeface="ヒラギノ角ゴ ProN W3"/>
              </a:rPr>
              <a:t> Review</a:t>
            </a:r>
            <a:endParaRPr lang="sv-SE" sz="1000" dirty="0">
              <a:solidFill>
                <a:srgbClr val="000000"/>
              </a:solidFill>
              <a:latin typeface="Calibri"/>
              <a:ea typeface="ヒラギノ角ゴ ProN W3"/>
              <a:cs typeface="ヒラギノ角ゴ ProN W3"/>
            </a:endParaRPr>
          </a:p>
        </p:txBody>
      </p:sp>
      <p:sp>
        <p:nvSpPr>
          <p:cNvPr id="19" name="Date Placeholder 5"/>
          <p:cNvSpPr txBox="1">
            <a:spLocks/>
          </p:cNvSpPr>
          <p:nvPr/>
        </p:nvSpPr>
        <p:spPr>
          <a:xfrm>
            <a:off x="457200" y="6542613"/>
            <a:ext cx="9464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E7F1480-C240-7241-B16F-974441BA4F7A}" type="datetime1">
              <a:rPr lang="en-US" smtClean="0">
                <a:solidFill>
                  <a:sysClr val="windowText" lastClr="000000">
                    <a:tint val="75000"/>
                  </a:sysClr>
                </a:solidFill>
                <a:latin typeface="Calibri"/>
                <a:ea typeface="ヒラギノ角ゴ ProN W3"/>
                <a:cs typeface="ヒラギノ角ゴ ProN W3"/>
              </a:rPr>
              <a:pPr>
                <a:defRPr/>
              </a:pPr>
              <a:t>5/18/17</a:t>
            </a:fld>
            <a:endParaRPr lang="sv-SE" dirty="0">
              <a:solidFill>
                <a:sysClr val="windowText" lastClr="000000">
                  <a:tint val="75000"/>
                </a:sysClr>
              </a:solidFill>
              <a:latin typeface="Calibri"/>
              <a:ea typeface="ヒラギノ角ゴ ProN W3"/>
              <a:cs typeface="ヒラギノ角ゴ ProN W3"/>
            </a:endParaRPr>
          </a:p>
        </p:txBody>
      </p:sp>
      <p:pic>
        <p:nvPicPr>
          <p:cNvPr id="2" name="Picture 1" descr="Screen Shot 2016-10-06 at 14.58.3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02920"/>
            <a:ext cx="9144000" cy="3213980"/>
          </a:xfrm>
          <a:prstGeom prst="rect">
            <a:avLst/>
          </a:prstGeom>
        </p:spPr>
      </p:pic>
    </p:spTree>
    <p:extLst>
      <p:ext uri="{BB962C8B-B14F-4D97-AF65-F5344CB8AC3E}">
        <p14:creationId xmlns:p14="http://schemas.microsoft.com/office/powerpoint/2010/main" val="3318314871"/>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ESS Staff Numbers</a:t>
            </a:r>
            <a:endParaRPr lang="en-GB" sz="2400" noProof="0" dirty="0"/>
          </a:p>
        </p:txBody>
      </p:sp>
      <p:sp>
        <p:nvSpPr>
          <p:cNvPr id="4" name="Slide Number Placeholder 3"/>
          <p:cNvSpPr>
            <a:spLocks noGrp="1"/>
          </p:cNvSpPr>
          <p:nvPr>
            <p:ph type="sldNum" sz="quarter" idx="12"/>
          </p:nvPr>
        </p:nvSpPr>
        <p:spPr/>
        <p:txBody>
          <a:bodyPr/>
          <a:lstStyle/>
          <a:p>
            <a:fld id="{551115BC-487E-4422-894C-CB7CD3E79223}" type="slidenum">
              <a:rPr lang="en-GB" smtClean="0">
                <a:solidFill>
                  <a:prstClr val="black">
                    <a:tint val="75000"/>
                  </a:prstClr>
                </a:solidFill>
                <a:latin typeface="Calibri"/>
              </a:rPr>
              <a:pPr/>
              <a:t>95</a:t>
            </a:fld>
            <a:endParaRPr lang="en-GB">
              <a:solidFill>
                <a:prstClr val="black">
                  <a:tint val="75000"/>
                </a:prstClr>
              </a:solidFill>
              <a:latin typeface="Calibri"/>
            </a:endParaRPr>
          </a:p>
        </p:txBody>
      </p:sp>
      <p:sp>
        <p:nvSpPr>
          <p:cNvPr id="5" name="Footer Placeholder 4"/>
          <p:cNvSpPr>
            <a:spLocks noGrp="1"/>
          </p:cNvSpPr>
          <p:nvPr>
            <p:ph type="ftr" sz="quarter" idx="11"/>
          </p:nvPr>
        </p:nvSpPr>
        <p:spPr>
          <a:xfrm>
            <a:off x="1259632" y="6309320"/>
            <a:ext cx="6984776" cy="365125"/>
          </a:xfrm>
        </p:spPr>
        <p:txBody>
          <a:bodyPr/>
          <a:lstStyle/>
          <a:p>
            <a:pPr algn="l"/>
            <a:r>
              <a:rPr lang="sv-SE" dirty="0" smtClean="0">
                <a:latin typeface="Calibri"/>
              </a:rPr>
              <a:t>ESS Staff </a:t>
            </a:r>
            <a:r>
              <a:rPr lang="sv-SE" dirty="0" err="1" smtClean="0">
                <a:latin typeface="Calibri"/>
              </a:rPr>
              <a:t>Numbers</a:t>
            </a:r>
            <a:r>
              <a:rPr lang="sv-SE" dirty="0" smtClean="0">
                <a:latin typeface="Calibri"/>
              </a:rPr>
              <a:t> </a:t>
            </a:r>
            <a:r>
              <a:rPr lang="sv-SE" sz="1000" dirty="0" smtClean="0">
                <a:latin typeface="Calibri"/>
              </a:rPr>
              <a:t>Ken Andersen </a:t>
            </a:r>
            <a:r>
              <a:rPr lang="sv-SE" sz="1000" dirty="0" err="1" smtClean="0">
                <a:latin typeface="Calibri"/>
              </a:rPr>
              <a:t>October</a:t>
            </a:r>
            <a:r>
              <a:rPr lang="sv-SE" sz="1000" dirty="0" smtClean="0">
                <a:latin typeface="Calibri"/>
              </a:rPr>
              <a:t> 2016 ESS Operations </a:t>
            </a:r>
            <a:r>
              <a:rPr lang="sv-SE" sz="1000" dirty="0" err="1" smtClean="0">
                <a:latin typeface="Calibri"/>
              </a:rPr>
              <a:t>Cost</a:t>
            </a:r>
            <a:r>
              <a:rPr lang="sv-SE" sz="1000" dirty="0" smtClean="0">
                <a:latin typeface="Calibri"/>
              </a:rPr>
              <a:t> Review</a:t>
            </a:r>
            <a:endParaRPr lang="sv-SE" sz="1000" dirty="0">
              <a:latin typeface="Calibri"/>
            </a:endParaRPr>
          </a:p>
        </p:txBody>
      </p:sp>
      <p:sp>
        <p:nvSpPr>
          <p:cNvPr id="6" name="Date Placeholder 5"/>
          <p:cNvSpPr>
            <a:spLocks noGrp="1"/>
          </p:cNvSpPr>
          <p:nvPr>
            <p:ph type="dt" sz="half" idx="10"/>
          </p:nvPr>
        </p:nvSpPr>
        <p:spPr/>
        <p:txBody>
          <a:bodyPr/>
          <a:lstStyle/>
          <a:p>
            <a:fld id="{BE7F1480-C240-7241-B16F-974441BA4F7A}" type="datetime1">
              <a:rPr lang="en-US" smtClean="0">
                <a:solidFill>
                  <a:prstClr val="black">
                    <a:tint val="75000"/>
                  </a:prstClr>
                </a:solidFill>
                <a:latin typeface="Calibri"/>
              </a:rPr>
              <a:pPr/>
              <a:t>5/18/17</a:t>
            </a:fld>
            <a:endParaRPr lang="sv-SE" dirty="0">
              <a:solidFill>
                <a:prstClr val="black">
                  <a:tint val="75000"/>
                </a:prstClr>
              </a:solidFill>
              <a:latin typeface="Calibri"/>
            </a:endParaRPr>
          </a:p>
        </p:txBody>
      </p:sp>
      <p:graphicFrame>
        <p:nvGraphicFramePr>
          <p:cNvPr id="7" name="Table 6"/>
          <p:cNvGraphicFramePr>
            <a:graphicFrameLocks noGrp="1"/>
          </p:cNvGraphicFramePr>
          <p:nvPr>
            <p:extLst>
              <p:ext uri="{D42A27DB-BD31-4B8C-83A1-F6EECF244321}">
                <p14:modId xmlns:p14="http://schemas.microsoft.com/office/powerpoint/2010/main" val="2581810024"/>
              </p:ext>
            </p:extLst>
          </p:nvPr>
        </p:nvGraphicFramePr>
        <p:xfrm>
          <a:off x="107808" y="1505756"/>
          <a:ext cx="9007329" cy="4820920"/>
        </p:xfrm>
        <a:graphic>
          <a:graphicData uri="http://schemas.openxmlformats.org/drawingml/2006/table">
            <a:tbl>
              <a:tblPr firstRow="1" bandRow="1">
                <a:tableStyleId>{5C22544A-7EE6-4342-B048-85BDC9FD1C3A}</a:tableStyleId>
              </a:tblPr>
              <a:tblGrid>
                <a:gridCol w="2856508"/>
                <a:gridCol w="4990711"/>
                <a:gridCol w="1160110"/>
              </a:tblGrid>
              <a:tr h="370840">
                <a:tc>
                  <a:txBody>
                    <a:bodyPr/>
                    <a:lstStyle/>
                    <a:p>
                      <a:pPr algn="ctr"/>
                      <a:r>
                        <a:rPr lang="en-US" sz="1800" dirty="0" smtClean="0"/>
                        <a:t>ESS</a:t>
                      </a:r>
                      <a:endParaRPr lang="en-US" sz="1800" dirty="0"/>
                    </a:p>
                  </a:txBody>
                  <a:tcPr/>
                </a:tc>
                <a:tc>
                  <a:txBody>
                    <a:bodyPr/>
                    <a:lstStyle/>
                    <a:p>
                      <a:r>
                        <a:rPr lang="en-US" dirty="0" smtClean="0"/>
                        <a:t>resource</a:t>
                      </a:r>
                      <a:endParaRPr lang="en-US" dirty="0"/>
                    </a:p>
                  </a:txBody>
                  <a:tcPr/>
                </a:tc>
                <a:tc>
                  <a:txBody>
                    <a:bodyPr/>
                    <a:lstStyle/>
                    <a:p>
                      <a:r>
                        <a:rPr lang="en-US" dirty="0" smtClean="0"/>
                        <a:t>number</a:t>
                      </a:r>
                      <a:endParaRPr lang="en-US" dirty="0"/>
                    </a:p>
                  </a:txBody>
                  <a:tcPr/>
                </a:tc>
              </a:tr>
              <a:tr h="370840">
                <a:tc>
                  <a:txBody>
                    <a:bodyPr/>
                    <a:lstStyle/>
                    <a:p>
                      <a:r>
                        <a:rPr lang="en-US" dirty="0" smtClean="0"/>
                        <a:t>Local contacts</a:t>
                      </a:r>
                      <a:endParaRPr lang="en-US" dirty="0"/>
                    </a:p>
                  </a:txBody>
                  <a:tcPr/>
                </a:tc>
                <a:tc>
                  <a:txBody>
                    <a:bodyPr/>
                    <a:lstStyle/>
                    <a:p>
                      <a:r>
                        <a:rPr lang="en-US" dirty="0" smtClean="0"/>
                        <a:t>instrument</a:t>
                      </a:r>
                      <a:r>
                        <a:rPr lang="en-US" baseline="0" dirty="0" smtClean="0"/>
                        <a:t> scientists</a:t>
                      </a:r>
                      <a:endParaRPr lang="en-US" dirty="0"/>
                    </a:p>
                  </a:txBody>
                  <a:tcPr/>
                </a:tc>
                <a:tc>
                  <a:txBody>
                    <a:bodyPr/>
                    <a:lstStyle/>
                    <a:p>
                      <a:r>
                        <a:rPr lang="en-US" dirty="0" smtClean="0"/>
                        <a:t>44</a:t>
                      </a:r>
                      <a:endParaRPr lang="en-US" dirty="0"/>
                    </a:p>
                  </a:txBody>
                  <a:tcPr/>
                </a:tc>
              </a:tr>
              <a:tr h="370840">
                <a:tc>
                  <a:txBody>
                    <a:bodyPr/>
                    <a:lstStyle/>
                    <a:p>
                      <a:r>
                        <a:rPr lang="en-US" dirty="0" smtClean="0"/>
                        <a:t>Local contacts</a:t>
                      </a:r>
                      <a:endParaRPr lang="en-US" dirty="0"/>
                    </a:p>
                  </a:txBody>
                  <a:tcPr/>
                </a:tc>
                <a:tc>
                  <a:txBody>
                    <a:bodyPr/>
                    <a:lstStyle/>
                    <a:p>
                      <a:r>
                        <a:rPr lang="en-US" dirty="0" smtClean="0"/>
                        <a:t>data scientists (DMSC ESS.20.5)</a:t>
                      </a:r>
                      <a:endParaRPr lang="en-US" dirty="0"/>
                    </a:p>
                  </a:txBody>
                  <a:tcPr/>
                </a:tc>
                <a:tc>
                  <a:txBody>
                    <a:bodyPr/>
                    <a:lstStyle/>
                    <a:p>
                      <a:r>
                        <a:rPr lang="en-US" dirty="0" smtClean="0"/>
                        <a:t>11</a:t>
                      </a:r>
                      <a:endParaRPr lang="en-US" dirty="0"/>
                    </a:p>
                  </a:txBody>
                  <a:tcPr/>
                </a:tc>
              </a:tr>
              <a:tr h="370840">
                <a:tc>
                  <a:txBody>
                    <a:bodyPr/>
                    <a:lstStyle/>
                    <a:p>
                      <a:r>
                        <a:rPr lang="en-US" dirty="0" smtClean="0"/>
                        <a:t>Local contacts</a:t>
                      </a:r>
                      <a:endParaRPr lang="en-US" dirty="0"/>
                    </a:p>
                  </a:txBody>
                  <a:tcPr/>
                </a:tc>
                <a:tc>
                  <a:txBody>
                    <a:bodyPr/>
                    <a:lstStyle/>
                    <a:p>
                      <a:r>
                        <a:rPr lang="en-US" dirty="0" smtClean="0"/>
                        <a:t>group leaders</a:t>
                      </a:r>
                      <a:endParaRPr lang="en-US" dirty="0"/>
                    </a:p>
                  </a:txBody>
                  <a:tcPr/>
                </a:tc>
                <a:tc>
                  <a:txBody>
                    <a:bodyPr/>
                    <a:lstStyle/>
                    <a:p>
                      <a:r>
                        <a:rPr lang="en-US" dirty="0" smtClean="0"/>
                        <a:t>4</a:t>
                      </a:r>
                      <a:endParaRPr lang="en-US" dirty="0"/>
                    </a:p>
                  </a:txBody>
                  <a:tcPr/>
                </a:tc>
              </a:tr>
              <a:tr h="370840">
                <a:tc>
                  <a:txBody>
                    <a:bodyPr/>
                    <a:lstStyle/>
                    <a:p>
                      <a:r>
                        <a:rPr lang="en-US" dirty="0" smtClean="0"/>
                        <a:t>Instrument support</a:t>
                      </a:r>
                      <a:r>
                        <a:rPr lang="en-US" baseline="0" dirty="0" smtClean="0"/>
                        <a:t> staff</a:t>
                      </a:r>
                      <a:endParaRPr lang="en-US" dirty="0"/>
                    </a:p>
                  </a:txBody>
                  <a:tcPr/>
                </a:tc>
                <a:tc>
                  <a:txBody>
                    <a:bodyPr/>
                    <a:lstStyle/>
                    <a:p>
                      <a:r>
                        <a:rPr lang="en-US" dirty="0" smtClean="0"/>
                        <a:t>instrument support staff</a:t>
                      </a:r>
                      <a:endParaRPr lang="en-US" dirty="0"/>
                    </a:p>
                  </a:txBody>
                  <a:tcPr/>
                </a:tc>
                <a:tc>
                  <a:txBody>
                    <a:bodyPr/>
                    <a:lstStyle/>
                    <a:p>
                      <a:r>
                        <a:rPr lang="en-US" dirty="0" smtClean="0"/>
                        <a:t>22</a:t>
                      </a:r>
                      <a:endParaRPr lang="en-US" dirty="0"/>
                    </a:p>
                  </a:txBody>
                  <a:tcPr/>
                </a:tc>
              </a:tr>
              <a:tr h="370840">
                <a:tc>
                  <a:txBody>
                    <a:bodyPr/>
                    <a:lstStyle/>
                    <a:p>
                      <a:r>
                        <a:rPr lang="en-US" dirty="0" smtClean="0"/>
                        <a:t>Sample environment staff</a:t>
                      </a:r>
                      <a:endParaRPr lang="en-US" dirty="0"/>
                    </a:p>
                  </a:txBody>
                  <a:tcPr/>
                </a:tc>
                <a:tc>
                  <a:txBody>
                    <a:bodyPr/>
                    <a:lstStyle/>
                    <a:p>
                      <a:r>
                        <a:rPr lang="en-US" dirty="0" smtClean="0"/>
                        <a:t>sample environment staff (SAD ESS.20.4.3)</a:t>
                      </a:r>
                      <a:endParaRPr lang="en-US" dirty="0"/>
                    </a:p>
                  </a:txBody>
                  <a:tcPr/>
                </a:tc>
                <a:tc>
                  <a:txBody>
                    <a:bodyPr/>
                    <a:lstStyle/>
                    <a:p>
                      <a:r>
                        <a:rPr lang="en-US" dirty="0" smtClean="0"/>
                        <a:t>20</a:t>
                      </a:r>
                      <a:endParaRPr lang="en-US" dirty="0"/>
                    </a:p>
                  </a:txBody>
                  <a:tcPr/>
                </a:tc>
              </a:tr>
              <a:tr h="370840">
                <a:tc>
                  <a:txBody>
                    <a:bodyPr/>
                    <a:lstStyle/>
                    <a:p>
                      <a:r>
                        <a:rPr lang="en-US" dirty="0" smtClean="0"/>
                        <a:t>Technical support staff</a:t>
                      </a:r>
                      <a:endParaRPr lang="en-US" dirty="0"/>
                    </a:p>
                  </a:txBody>
                  <a:tcPr/>
                </a:tc>
                <a:tc>
                  <a:txBody>
                    <a:bodyPr/>
                    <a:lstStyle/>
                    <a:p>
                      <a:r>
                        <a:rPr lang="en-US" dirty="0" smtClean="0"/>
                        <a:t>labs (SAD</a:t>
                      </a:r>
                      <a:r>
                        <a:rPr lang="en-US" baseline="0" dirty="0" smtClean="0"/>
                        <a:t> ESS.20.4.2</a:t>
                      </a:r>
                      <a:r>
                        <a:rPr lang="en-US" dirty="0" smtClean="0"/>
                        <a:t>)</a:t>
                      </a:r>
                      <a:endParaRPr lang="en-US" dirty="0"/>
                    </a:p>
                  </a:txBody>
                  <a:tcPr/>
                </a:tc>
                <a:tc>
                  <a:txBody>
                    <a:bodyPr/>
                    <a:lstStyle/>
                    <a:p>
                      <a:r>
                        <a:rPr lang="en-US" dirty="0" smtClean="0"/>
                        <a:t>13</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Technical support staff</a:t>
                      </a:r>
                    </a:p>
                  </a:txBody>
                  <a:tcPr/>
                </a:tc>
                <a:tc>
                  <a:txBody>
                    <a:bodyPr/>
                    <a:lstStyle/>
                    <a:p>
                      <a:r>
                        <a:rPr lang="en-US" dirty="0" smtClean="0"/>
                        <a:t>detectors (ESS.20.3.1)</a:t>
                      </a:r>
                      <a:endParaRPr lang="en-US" dirty="0"/>
                    </a:p>
                  </a:txBody>
                  <a:tcPr/>
                </a:tc>
                <a:tc>
                  <a:txBody>
                    <a:bodyPr/>
                    <a:lstStyle/>
                    <a:p>
                      <a:r>
                        <a:rPr lang="en-US" dirty="0" smtClean="0"/>
                        <a:t>16</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Technical support staff</a:t>
                      </a:r>
                    </a:p>
                  </a:txBody>
                  <a:tcPr/>
                </a:tc>
                <a:tc>
                  <a:txBody>
                    <a:bodyPr/>
                    <a:lstStyle/>
                    <a:p>
                      <a:r>
                        <a:rPr lang="en-US" baseline="0" dirty="0" smtClean="0"/>
                        <a:t>optics, shielding, </a:t>
                      </a:r>
                      <a:r>
                        <a:rPr lang="en-US" baseline="0" dirty="0" err="1" smtClean="0"/>
                        <a:t>polarisation</a:t>
                      </a:r>
                      <a:r>
                        <a:rPr lang="en-US" baseline="0" dirty="0" smtClean="0"/>
                        <a:t> (ESS.20.3.3)</a:t>
                      </a:r>
                      <a:endParaRPr lang="en-US" dirty="0"/>
                    </a:p>
                  </a:txBody>
                  <a:tcPr/>
                </a:tc>
                <a:tc>
                  <a:txBody>
                    <a:bodyPr/>
                    <a:lstStyle/>
                    <a:p>
                      <a:r>
                        <a:rPr lang="en-US" dirty="0" smtClean="0"/>
                        <a:t>12</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Technical support staff</a:t>
                      </a:r>
                    </a:p>
                  </a:txBody>
                  <a:tcPr/>
                </a:tc>
                <a:tc>
                  <a:txBody>
                    <a:bodyPr/>
                    <a:lstStyle/>
                    <a:p>
                      <a:r>
                        <a:rPr lang="en-US" dirty="0" smtClean="0"/>
                        <a:t>motion</a:t>
                      </a:r>
                      <a:r>
                        <a:rPr lang="en-US" baseline="0" dirty="0" smtClean="0"/>
                        <a:t> control (ESS.20.3.4)</a:t>
                      </a:r>
                      <a:endParaRPr lang="en-US" dirty="0"/>
                    </a:p>
                  </a:txBody>
                  <a:tcPr/>
                </a:tc>
                <a:tc>
                  <a:txBody>
                    <a:bodyPr/>
                    <a:lstStyle/>
                    <a:p>
                      <a:r>
                        <a:rPr lang="en-US" dirty="0" smtClean="0"/>
                        <a:t>8</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Technical support staff</a:t>
                      </a:r>
                    </a:p>
                  </a:txBody>
                  <a:tcPr/>
                </a:tc>
                <a:tc>
                  <a:txBody>
                    <a:bodyPr/>
                    <a:lstStyle/>
                    <a:p>
                      <a:r>
                        <a:rPr lang="en-US" dirty="0" smtClean="0"/>
                        <a:t>choppers (ESS.20.3.2)</a:t>
                      </a:r>
                      <a:endParaRPr lang="en-US" dirty="0"/>
                    </a:p>
                  </a:txBody>
                  <a:tcPr/>
                </a:tc>
                <a:tc>
                  <a:txBody>
                    <a:bodyPr/>
                    <a:lstStyle/>
                    <a:p>
                      <a:r>
                        <a:rPr lang="en-US" dirty="0" smtClean="0"/>
                        <a:t>10</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Technical support staff</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hall coordinators</a:t>
                      </a:r>
                    </a:p>
                  </a:txBody>
                  <a:tcPr/>
                </a:tc>
                <a:tc>
                  <a:txBody>
                    <a:bodyPr/>
                    <a:lstStyle/>
                    <a:p>
                      <a:r>
                        <a:rPr lang="en-US" dirty="0" smtClean="0"/>
                        <a:t>6</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Technical support staff</a:t>
                      </a:r>
                    </a:p>
                  </a:txBody>
                  <a:tcPr/>
                </a:tc>
                <a:tc>
                  <a:txBody>
                    <a:bodyPr/>
                    <a:lstStyle/>
                    <a:p>
                      <a:r>
                        <a:rPr lang="en-US" dirty="0" smtClean="0"/>
                        <a:t>software &amp; theory (control, acquisition, reduction)</a:t>
                      </a:r>
                      <a:endParaRPr lang="en-US" dirty="0"/>
                    </a:p>
                  </a:txBody>
                  <a:tcPr/>
                </a:tc>
                <a:tc>
                  <a:txBody>
                    <a:bodyPr/>
                    <a:lstStyle/>
                    <a:p>
                      <a:r>
                        <a:rPr lang="en-US" dirty="0" smtClean="0"/>
                        <a:t>40</a:t>
                      </a:r>
                      <a:endParaRPr lang="en-US" dirty="0"/>
                    </a:p>
                  </a:txBody>
                  <a:tcPr/>
                </a:tc>
              </a:tr>
            </a:tbl>
          </a:graphicData>
        </a:graphic>
      </p:graphicFrame>
    </p:spTree>
    <p:extLst>
      <p:ext uri="{BB962C8B-B14F-4D97-AF65-F5344CB8AC3E}">
        <p14:creationId xmlns:p14="http://schemas.microsoft.com/office/powerpoint/2010/main" val="212198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ESS Staff Numbers</a:t>
            </a:r>
            <a:endParaRPr lang="en-GB" sz="2400" noProof="0" dirty="0"/>
          </a:p>
        </p:txBody>
      </p:sp>
      <p:sp>
        <p:nvSpPr>
          <p:cNvPr id="4" name="Slide Number Placeholder 3"/>
          <p:cNvSpPr>
            <a:spLocks noGrp="1"/>
          </p:cNvSpPr>
          <p:nvPr>
            <p:ph type="sldNum" sz="quarter" idx="12"/>
          </p:nvPr>
        </p:nvSpPr>
        <p:spPr/>
        <p:txBody>
          <a:bodyPr/>
          <a:lstStyle/>
          <a:p>
            <a:fld id="{551115BC-487E-4422-894C-CB7CD3E79223}" type="slidenum">
              <a:rPr lang="en-GB" smtClean="0">
                <a:solidFill>
                  <a:prstClr val="black">
                    <a:tint val="75000"/>
                  </a:prstClr>
                </a:solidFill>
                <a:latin typeface="Calibri"/>
              </a:rPr>
              <a:pPr/>
              <a:t>96</a:t>
            </a:fld>
            <a:endParaRPr lang="en-GB">
              <a:solidFill>
                <a:prstClr val="black">
                  <a:tint val="75000"/>
                </a:prstClr>
              </a:solidFill>
              <a:latin typeface="Calibri"/>
            </a:endParaRPr>
          </a:p>
        </p:txBody>
      </p:sp>
      <p:sp>
        <p:nvSpPr>
          <p:cNvPr id="5" name="Footer Placeholder 4"/>
          <p:cNvSpPr>
            <a:spLocks noGrp="1"/>
          </p:cNvSpPr>
          <p:nvPr>
            <p:ph type="ftr" sz="quarter" idx="11"/>
          </p:nvPr>
        </p:nvSpPr>
        <p:spPr>
          <a:xfrm>
            <a:off x="1259632" y="6309320"/>
            <a:ext cx="6984776" cy="365125"/>
          </a:xfrm>
        </p:spPr>
        <p:txBody>
          <a:bodyPr/>
          <a:lstStyle/>
          <a:p>
            <a:pPr algn="l"/>
            <a:r>
              <a:rPr lang="sv-SE" dirty="0" smtClean="0">
                <a:latin typeface="Calibri"/>
              </a:rPr>
              <a:t>ESS Staff </a:t>
            </a:r>
            <a:r>
              <a:rPr lang="sv-SE" dirty="0" err="1" smtClean="0">
                <a:latin typeface="Calibri"/>
              </a:rPr>
              <a:t>Numbers</a:t>
            </a:r>
            <a:r>
              <a:rPr lang="sv-SE" dirty="0" smtClean="0">
                <a:latin typeface="Calibri"/>
              </a:rPr>
              <a:t> </a:t>
            </a:r>
            <a:r>
              <a:rPr lang="sv-SE" sz="1000" dirty="0" smtClean="0">
                <a:latin typeface="Calibri"/>
              </a:rPr>
              <a:t>Ken Andersen </a:t>
            </a:r>
            <a:r>
              <a:rPr lang="sv-SE" sz="1000" dirty="0" err="1" smtClean="0">
                <a:latin typeface="Calibri"/>
              </a:rPr>
              <a:t>October</a:t>
            </a:r>
            <a:r>
              <a:rPr lang="sv-SE" sz="1000" dirty="0" smtClean="0">
                <a:latin typeface="Calibri"/>
              </a:rPr>
              <a:t> 2016 ESS Operations </a:t>
            </a:r>
            <a:r>
              <a:rPr lang="sv-SE" sz="1000" dirty="0" err="1" smtClean="0">
                <a:latin typeface="Calibri"/>
              </a:rPr>
              <a:t>Cost</a:t>
            </a:r>
            <a:r>
              <a:rPr lang="sv-SE" sz="1000" dirty="0" smtClean="0">
                <a:latin typeface="Calibri"/>
              </a:rPr>
              <a:t> Review</a:t>
            </a:r>
            <a:endParaRPr lang="sv-SE" sz="1000" dirty="0">
              <a:latin typeface="Calibri"/>
            </a:endParaRPr>
          </a:p>
        </p:txBody>
      </p:sp>
      <p:sp>
        <p:nvSpPr>
          <p:cNvPr id="6" name="Date Placeholder 5"/>
          <p:cNvSpPr>
            <a:spLocks noGrp="1"/>
          </p:cNvSpPr>
          <p:nvPr>
            <p:ph type="dt" sz="half" idx="10"/>
          </p:nvPr>
        </p:nvSpPr>
        <p:spPr/>
        <p:txBody>
          <a:bodyPr/>
          <a:lstStyle/>
          <a:p>
            <a:fld id="{BE7F1480-C240-7241-B16F-974441BA4F7A}" type="datetime1">
              <a:rPr lang="en-US" smtClean="0">
                <a:solidFill>
                  <a:prstClr val="black">
                    <a:tint val="75000"/>
                  </a:prstClr>
                </a:solidFill>
                <a:latin typeface="Calibri"/>
              </a:rPr>
              <a:pPr/>
              <a:t>5/18/17</a:t>
            </a:fld>
            <a:endParaRPr lang="sv-SE" dirty="0">
              <a:solidFill>
                <a:prstClr val="black">
                  <a:tint val="75000"/>
                </a:prstClr>
              </a:solidFill>
              <a:latin typeface="Calibri"/>
            </a:endParaRPr>
          </a:p>
        </p:txBody>
      </p:sp>
      <p:graphicFrame>
        <p:nvGraphicFramePr>
          <p:cNvPr id="7" name="Table 6"/>
          <p:cNvGraphicFramePr>
            <a:graphicFrameLocks noGrp="1"/>
          </p:cNvGraphicFramePr>
          <p:nvPr>
            <p:extLst>
              <p:ext uri="{D42A27DB-BD31-4B8C-83A1-F6EECF244321}">
                <p14:modId xmlns:p14="http://schemas.microsoft.com/office/powerpoint/2010/main" val="893422221"/>
              </p:ext>
            </p:extLst>
          </p:nvPr>
        </p:nvGraphicFramePr>
        <p:xfrm>
          <a:off x="107808" y="1505756"/>
          <a:ext cx="9007329" cy="5090160"/>
        </p:xfrm>
        <a:graphic>
          <a:graphicData uri="http://schemas.openxmlformats.org/drawingml/2006/table">
            <a:tbl>
              <a:tblPr firstRow="1" bandRow="1">
                <a:tableStyleId>{5C22544A-7EE6-4342-B048-85BDC9FD1C3A}</a:tableStyleId>
              </a:tblPr>
              <a:tblGrid>
                <a:gridCol w="2856508"/>
                <a:gridCol w="4990711"/>
                <a:gridCol w="1160110"/>
              </a:tblGrid>
              <a:tr h="370840">
                <a:tc>
                  <a:txBody>
                    <a:bodyPr/>
                    <a:lstStyle/>
                    <a:p>
                      <a:pPr algn="ctr"/>
                      <a:r>
                        <a:rPr lang="en-US" sz="1800" dirty="0" smtClean="0"/>
                        <a:t>ESS</a:t>
                      </a:r>
                      <a:endParaRPr lang="en-US" sz="1800" dirty="0"/>
                    </a:p>
                  </a:txBody>
                  <a:tcPr/>
                </a:tc>
                <a:tc>
                  <a:txBody>
                    <a:bodyPr/>
                    <a:lstStyle/>
                    <a:p>
                      <a:r>
                        <a:rPr lang="en-US" dirty="0" smtClean="0"/>
                        <a:t>resource</a:t>
                      </a:r>
                      <a:endParaRPr lang="en-US" dirty="0"/>
                    </a:p>
                  </a:txBody>
                  <a:tcPr/>
                </a:tc>
                <a:tc>
                  <a:txBody>
                    <a:bodyPr/>
                    <a:lstStyle/>
                    <a:p>
                      <a:r>
                        <a:rPr lang="en-US" dirty="0" smtClean="0"/>
                        <a:t>number</a:t>
                      </a:r>
                      <a:endParaRPr lang="en-US" dirty="0"/>
                    </a:p>
                  </a:txBody>
                  <a:tcPr/>
                </a:tc>
              </a:tr>
              <a:tr h="370840">
                <a:tc>
                  <a:txBody>
                    <a:bodyPr/>
                    <a:lstStyle/>
                    <a:p>
                      <a:r>
                        <a:rPr lang="en-US" dirty="0" smtClean="0"/>
                        <a:t>Local contacts</a:t>
                      </a:r>
                      <a:endParaRPr lang="en-US" dirty="0"/>
                    </a:p>
                  </a:txBody>
                  <a:tcPr/>
                </a:tc>
                <a:tc>
                  <a:txBody>
                    <a:bodyPr/>
                    <a:lstStyle/>
                    <a:p>
                      <a:r>
                        <a:rPr lang="en-US" dirty="0" smtClean="0"/>
                        <a:t>instrument</a:t>
                      </a:r>
                      <a:r>
                        <a:rPr lang="en-US" baseline="0" dirty="0" smtClean="0"/>
                        <a:t> scientists</a:t>
                      </a:r>
                      <a:endParaRPr lang="en-US" dirty="0"/>
                    </a:p>
                  </a:txBody>
                  <a:tcPr/>
                </a:tc>
                <a:tc>
                  <a:txBody>
                    <a:bodyPr/>
                    <a:lstStyle/>
                    <a:p>
                      <a:r>
                        <a:rPr lang="en-US" dirty="0" smtClean="0"/>
                        <a:t>44</a:t>
                      </a:r>
                      <a:endParaRPr lang="en-US" dirty="0"/>
                    </a:p>
                  </a:txBody>
                  <a:tcPr/>
                </a:tc>
              </a:tr>
              <a:tr h="370840">
                <a:tc>
                  <a:txBody>
                    <a:bodyPr/>
                    <a:lstStyle/>
                    <a:p>
                      <a:r>
                        <a:rPr lang="en-US" dirty="0" smtClean="0"/>
                        <a:t>Local contacts</a:t>
                      </a:r>
                      <a:endParaRPr lang="en-US" dirty="0"/>
                    </a:p>
                  </a:txBody>
                  <a:tcPr/>
                </a:tc>
                <a:tc>
                  <a:txBody>
                    <a:bodyPr/>
                    <a:lstStyle/>
                    <a:p>
                      <a:r>
                        <a:rPr lang="en-US" dirty="0" smtClean="0"/>
                        <a:t>data scientists (DMSC ESS.20.5.4)</a:t>
                      </a:r>
                      <a:endParaRPr lang="en-US" dirty="0"/>
                    </a:p>
                  </a:txBody>
                  <a:tcPr/>
                </a:tc>
                <a:tc>
                  <a:txBody>
                    <a:bodyPr/>
                    <a:lstStyle/>
                    <a:p>
                      <a:r>
                        <a:rPr lang="en-US" dirty="0" smtClean="0"/>
                        <a:t>11</a:t>
                      </a:r>
                      <a:endParaRPr lang="en-US" dirty="0"/>
                    </a:p>
                  </a:txBody>
                  <a:tcPr/>
                </a:tc>
              </a:tr>
              <a:tr h="370840">
                <a:tc>
                  <a:txBody>
                    <a:bodyPr/>
                    <a:lstStyle/>
                    <a:p>
                      <a:r>
                        <a:rPr lang="en-US" dirty="0" smtClean="0"/>
                        <a:t>Local contacts</a:t>
                      </a:r>
                      <a:endParaRPr lang="en-US" dirty="0"/>
                    </a:p>
                  </a:txBody>
                  <a:tcPr/>
                </a:tc>
                <a:tc>
                  <a:txBody>
                    <a:bodyPr/>
                    <a:lstStyle/>
                    <a:p>
                      <a:r>
                        <a:rPr lang="en-US" dirty="0" smtClean="0"/>
                        <a:t>group leaders</a:t>
                      </a:r>
                      <a:endParaRPr lang="en-US" dirty="0"/>
                    </a:p>
                  </a:txBody>
                  <a:tcPr/>
                </a:tc>
                <a:tc>
                  <a:txBody>
                    <a:bodyPr/>
                    <a:lstStyle/>
                    <a:p>
                      <a:r>
                        <a:rPr lang="en-US" dirty="0" smtClean="0"/>
                        <a:t>4</a:t>
                      </a:r>
                      <a:endParaRPr lang="en-US" dirty="0"/>
                    </a:p>
                  </a:txBody>
                  <a:tcPr/>
                </a:tc>
              </a:tr>
              <a:tr h="370840">
                <a:tc>
                  <a:txBody>
                    <a:bodyPr/>
                    <a:lstStyle/>
                    <a:p>
                      <a:r>
                        <a:rPr lang="en-US" dirty="0" smtClean="0"/>
                        <a:t>Instrument support</a:t>
                      </a:r>
                      <a:r>
                        <a:rPr lang="en-US" baseline="0" dirty="0" smtClean="0"/>
                        <a:t> staff</a:t>
                      </a:r>
                      <a:endParaRPr lang="en-US" dirty="0"/>
                    </a:p>
                  </a:txBody>
                  <a:tcPr/>
                </a:tc>
                <a:tc>
                  <a:txBody>
                    <a:bodyPr/>
                    <a:lstStyle/>
                    <a:p>
                      <a:r>
                        <a:rPr lang="en-US" dirty="0" smtClean="0"/>
                        <a:t>instrument support staff</a:t>
                      </a:r>
                      <a:endParaRPr lang="en-US" dirty="0"/>
                    </a:p>
                  </a:txBody>
                  <a:tcPr/>
                </a:tc>
                <a:tc>
                  <a:txBody>
                    <a:bodyPr/>
                    <a:lstStyle/>
                    <a:p>
                      <a:r>
                        <a:rPr lang="en-US" dirty="0" smtClean="0"/>
                        <a:t>22</a:t>
                      </a:r>
                      <a:endParaRPr lang="en-US" dirty="0"/>
                    </a:p>
                  </a:txBody>
                  <a:tcPr/>
                </a:tc>
              </a:tr>
              <a:tr h="370840">
                <a:tc>
                  <a:txBody>
                    <a:bodyPr/>
                    <a:lstStyle/>
                    <a:p>
                      <a:r>
                        <a:rPr lang="en-US" dirty="0" smtClean="0"/>
                        <a:t>Sample environment staff</a:t>
                      </a:r>
                      <a:endParaRPr lang="en-US" dirty="0"/>
                    </a:p>
                  </a:txBody>
                  <a:tcPr/>
                </a:tc>
                <a:tc>
                  <a:txBody>
                    <a:bodyPr/>
                    <a:lstStyle/>
                    <a:p>
                      <a:r>
                        <a:rPr lang="en-US" dirty="0" smtClean="0"/>
                        <a:t>sample environment staff (SAD ESS.20.4.3)</a:t>
                      </a:r>
                      <a:endParaRPr lang="en-US" dirty="0"/>
                    </a:p>
                  </a:txBody>
                  <a:tcPr/>
                </a:tc>
                <a:tc>
                  <a:txBody>
                    <a:bodyPr/>
                    <a:lstStyle/>
                    <a:p>
                      <a:r>
                        <a:rPr lang="en-US" dirty="0" smtClean="0"/>
                        <a:t>20</a:t>
                      </a:r>
                      <a:endParaRPr lang="en-US" dirty="0"/>
                    </a:p>
                  </a:txBody>
                  <a:tcPr/>
                </a:tc>
              </a:tr>
              <a:tr h="370840">
                <a:tc>
                  <a:txBody>
                    <a:bodyPr/>
                    <a:lstStyle/>
                    <a:p>
                      <a:r>
                        <a:rPr lang="en-US" dirty="0" smtClean="0"/>
                        <a:t>Technical support staff</a:t>
                      </a:r>
                      <a:endParaRPr lang="en-US" dirty="0"/>
                    </a:p>
                  </a:txBody>
                  <a:tcPr/>
                </a:tc>
                <a:tc>
                  <a:txBody>
                    <a:bodyPr/>
                    <a:lstStyle/>
                    <a:p>
                      <a:r>
                        <a:rPr lang="en-US" dirty="0" smtClean="0"/>
                        <a:t>labs (SAD</a:t>
                      </a:r>
                      <a:r>
                        <a:rPr lang="en-US" baseline="0" dirty="0" smtClean="0"/>
                        <a:t> ESS.20.4.2</a:t>
                      </a:r>
                      <a:r>
                        <a:rPr lang="en-US" dirty="0" smtClean="0"/>
                        <a:t>)</a:t>
                      </a:r>
                      <a:endParaRPr lang="en-US" dirty="0"/>
                    </a:p>
                  </a:txBody>
                  <a:tcPr/>
                </a:tc>
                <a:tc>
                  <a:txBody>
                    <a:bodyPr/>
                    <a:lstStyle/>
                    <a:p>
                      <a:r>
                        <a:rPr lang="en-US" dirty="0" smtClean="0"/>
                        <a:t>13</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Technical support staff</a:t>
                      </a:r>
                    </a:p>
                  </a:txBody>
                  <a:tcPr/>
                </a:tc>
                <a:tc>
                  <a:txBody>
                    <a:bodyPr/>
                    <a:lstStyle/>
                    <a:p>
                      <a:r>
                        <a:rPr lang="en-US" dirty="0" smtClean="0"/>
                        <a:t>detectors (ITP ESS.20.3.1)</a:t>
                      </a:r>
                      <a:endParaRPr lang="en-US" dirty="0"/>
                    </a:p>
                  </a:txBody>
                  <a:tcPr/>
                </a:tc>
                <a:tc>
                  <a:txBody>
                    <a:bodyPr/>
                    <a:lstStyle/>
                    <a:p>
                      <a:r>
                        <a:rPr lang="en-US" dirty="0" smtClean="0"/>
                        <a:t>16</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Technical support staff</a:t>
                      </a:r>
                    </a:p>
                  </a:txBody>
                  <a:tcPr/>
                </a:tc>
                <a:tc>
                  <a:txBody>
                    <a:bodyPr/>
                    <a:lstStyle/>
                    <a:p>
                      <a:r>
                        <a:rPr lang="en-US" baseline="0" dirty="0" smtClean="0"/>
                        <a:t>optics, shielding, </a:t>
                      </a:r>
                      <a:r>
                        <a:rPr lang="en-US" baseline="0" dirty="0" err="1" smtClean="0"/>
                        <a:t>polarisation</a:t>
                      </a:r>
                      <a:r>
                        <a:rPr lang="en-US" baseline="0" dirty="0" smtClean="0"/>
                        <a:t> (ITP ESS.20.3.3)</a:t>
                      </a:r>
                      <a:endParaRPr lang="en-US" dirty="0"/>
                    </a:p>
                  </a:txBody>
                  <a:tcPr/>
                </a:tc>
                <a:tc>
                  <a:txBody>
                    <a:bodyPr/>
                    <a:lstStyle/>
                    <a:p>
                      <a:r>
                        <a:rPr lang="en-US" dirty="0" smtClean="0"/>
                        <a:t>12</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Technical support staff</a:t>
                      </a:r>
                    </a:p>
                  </a:txBody>
                  <a:tcPr/>
                </a:tc>
                <a:tc>
                  <a:txBody>
                    <a:bodyPr/>
                    <a:lstStyle/>
                    <a:p>
                      <a:r>
                        <a:rPr lang="en-US" dirty="0" smtClean="0"/>
                        <a:t>motion</a:t>
                      </a:r>
                      <a:r>
                        <a:rPr lang="en-US" baseline="0" dirty="0" smtClean="0"/>
                        <a:t> control (ITP ESS.20.3.4)</a:t>
                      </a:r>
                      <a:endParaRPr lang="en-US" dirty="0"/>
                    </a:p>
                  </a:txBody>
                  <a:tcPr/>
                </a:tc>
                <a:tc>
                  <a:txBody>
                    <a:bodyPr/>
                    <a:lstStyle/>
                    <a:p>
                      <a:r>
                        <a:rPr lang="en-US" dirty="0" smtClean="0"/>
                        <a:t>8</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Technical support staff</a:t>
                      </a:r>
                    </a:p>
                  </a:txBody>
                  <a:tcPr/>
                </a:tc>
                <a:tc>
                  <a:txBody>
                    <a:bodyPr/>
                    <a:lstStyle/>
                    <a:p>
                      <a:r>
                        <a:rPr lang="en-US" dirty="0" smtClean="0"/>
                        <a:t>choppers (ITP ESS.20.3.2)</a:t>
                      </a:r>
                      <a:endParaRPr lang="en-US" dirty="0"/>
                    </a:p>
                  </a:txBody>
                  <a:tcPr/>
                </a:tc>
                <a:tc>
                  <a:txBody>
                    <a:bodyPr/>
                    <a:lstStyle/>
                    <a:p>
                      <a:r>
                        <a:rPr lang="en-US" dirty="0" smtClean="0"/>
                        <a:t>10</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Technical support staff</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hall coordinators</a:t>
                      </a:r>
                    </a:p>
                  </a:txBody>
                  <a:tcPr/>
                </a:tc>
                <a:tc>
                  <a:txBody>
                    <a:bodyPr/>
                    <a:lstStyle/>
                    <a:p>
                      <a:r>
                        <a:rPr lang="en-US" dirty="0" smtClean="0"/>
                        <a:t>6</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Technical support staff</a:t>
                      </a:r>
                    </a:p>
                  </a:txBody>
                  <a:tcPr/>
                </a:tc>
                <a:tc>
                  <a:txBody>
                    <a:bodyPr/>
                    <a:lstStyle/>
                    <a:p>
                      <a:r>
                        <a:rPr lang="en-US" dirty="0" smtClean="0"/>
                        <a:t>software &amp; theory (control, acquisition, reduction) (DMSC</a:t>
                      </a:r>
                      <a:r>
                        <a:rPr lang="en-US" baseline="0" dirty="0" smtClean="0"/>
                        <a:t> ESS.20.5)</a:t>
                      </a:r>
                      <a:endParaRPr lang="en-US" dirty="0"/>
                    </a:p>
                  </a:txBody>
                  <a:tcPr/>
                </a:tc>
                <a:tc>
                  <a:txBody>
                    <a:bodyPr/>
                    <a:lstStyle/>
                    <a:p>
                      <a:r>
                        <a:rPr lang="en-US" dirty="0" smtClean="0"/>
                        <a:t>40</a:t>
                      </a:r>
                      <a:endParaRPr lang="en-US" dirty="0"/>
                    </a:p>
                  </a:txBody>
                  <a:tcPr/>
                </a:tc>
              </a:tr>
            </a:tbl>
          </a:graphicData>
        </a:graphic>
      </p:graphicFrame>
      <p:sp>
        <p:nvSpPr>
          <p:cNvPr id="3" name="Rectangle 2"/>
          <p:cNvSpPr/>
          <p:nvPr/>
        </p:nvSpPr>
        <p:spPr>
          <a:xfrm>
            <a:off x="112062" y="1867817"/>
            <a:ext cx="8965011" cy="1494253"/>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Tree>
    <p:extLst>
      <p:ext uri="{BB962C8B-B14F-4D97-AF65-F5344CB8AC3E}">
        <p14:creationId xmlns:p14="http://schemas.microsoft.com/office/powerpoint/2010/main" val="7353611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Comparison with Other Facilities</a:t>
            </a:r>
            <a:endParaRPr lang="en-GB" sz="2400" noProof="0" dirty="0"/>
          </a:p>
        </p:txBody>
      </p:sp>
      <p:sp>
        <p:nvSpPr>
          <p:cNvPr id="4" name="Slide Number Placeholder 3"/>
          <p:cNvSpPr>
            <a:spLocks noGrp="1"/>
          </p:cNvSpPr>
          <p:nvPr>
            <p:ph type="sldNum" sz="quarter" idx="12"/>
          </p:nvPr>
        </p:nvSpPr>
        <p:spPr/>
        <p:txBody>
          <a:bodyPr/>
          <a:lstStyle/>
          <a:p>
            <a:fld id="{551115BC-487E-4422-894C-CB7CD3E79223}" type="slidenum">
              <a:rPr lang="en-GB" smtClean="0">
                <a:solidFill>
                  <a:prstClr val="black">
                    <a:tint val="75000"/>
                  </a:prstClr>
                </a:solidFill>
                <a:latin typeface="Calibri"/>
              </a:rPr>
              <a:pPr/>
              <a:t>97</a:t>
            </a:fld>
            <a:endParaRPr lang="en-GB">
              <a:solidFill>
                <a:prstClr val="black">
                  <a:tint val="75000"/>
                </a:prstClr>
              </a:solidFill>
              <a:latin typeface="Calibri"/>
            </a:endParaRPr>
          </a:p>
        </p:txBody>
      </p:sp>
      <p:sp>
        <p:nvSpPr>
          <p:cNvPr id="5" name="Footer Placeholder 4"/>
          <p:cNvSpPr>
            <a:spLocks noGrp="1"/>
          </p:cNvSpPr>
          <p:nvPr>
            <p:ph type="ftr" sz="quarter" idx="11"/>
          </p:nvPr>
        </p:nvSpPr>
        <p:spPr>
          <a:xfrm>
            <a:off x="1187624" y="6309320"/>
            <a:ext cx="7056784" cy="365125"/>
          </a:xfrm>
        </p:spPr>
        <p:txBody>
          <a:bodyPr/>
          <a:lstStyle/>
          <a:p>
            <a:pPr algn="l"/>
            <a:r>
              <a:rPr lang="sv-SE" dirty="0" smtClean="0">
                <a:latin typeface="Calibri"/>
              </a:rPr>
              <a:t>Staff </a:t>
            </a:r>
            <a:r>
              <a:rPr lang="sv-SE" dirty="0" err="1" smtClean="0">
                <a:latin typeface="Calibri"/>
              </a:rPr>
              <a:t>Number</a:t>
            </a:r>
            <a:r>
              <a:rPr lang="sv-SE" dirty="0" smtClean="0">
                <a:latin typeface="Calibri"/>
              </a:rPr>
              <a:t> </a:t>
            </a:r>
            <a:r>
              <a:rPr lang="sv-SE" dirty="0" err="1" smtClean="0">
                <a:latin typeface="Calibri"/>
              </a:rPr>
              <a:t>Comparison</a:t>
            </a:r>
            <a:r>
              <a:rPr lang="sv-SE" dirty="0" smtClean="0">
                <a:latin typeface="Calibri"/>
              </a:rPr>
              <a:t> </a:t>
            </a:r>
            <a:r>
              <a:rPr lang="sv-SE" sz="1000" dirty="0" smtClean="0">
                <a:latin typeface="Calibri"/>
              </a:rPr>
              <a:t>Ken Andersen </a:t>
            </a:r>
            <a:r>
              <a:rPr lang="sv-SE" sz="1000" dirty="0" err="1" smtClean="0">
                <a:latin typeface="Calibri"/>
              </a:rPr>
              <a:t>October</a:t>
            </a:r>
            <a:r>
              <a:rPr lang="sv-SE" sz="1000" dirty="0" smtClean="0">
                <a:latin typeface="Calibri"/>
              </a:rPr>
              <a:t> 2016 ESS Operations </a:t>
            </a:r>
            <a:r>
              <a:rPr lang="sv-SE" sz="1000" dirty="0" err="1" smtClean="0">
                <a:latin typeface="Calibri"/>
              </a:rPr>
              <a:t>Cost</a:t>
            </a:r>
            <a:r>
              <a:rPr lang="sv-SE" sz="1000" dirty="0" smtClean="0">
                <a:latin typeface="Calibri"/>
              </a:rPr>
              <a:t> Review</a:t>
            </a:r>
            <a:endParaRPr lang="sv-SE" sz="1000" dirty="0">
              <a:latin typeface="Calibri"/>
            </a:endParaRPr>
          </a:p>
        </p:txBody>
      </p:sp>
      <p:sp>
        <p:nvSpPr>
          <p:cNvPr id="6" name="Date Placeholder 5"/>
          <p:cNvSpPr>
            <a:spLocks noGrp="1"/>
          </p:cNvSpPr>
          <p:nvPr>
            <p:ph type="dt" sz="half" idx="10"/>
          </p:nvPr>
        </p:nvSpPr>
        <p:spPr/>
        <p:txBody>
          <a:bodyPr/>
          <a:lstStyle/>
          <a:p>
            <a:fld id="{BE7F1480-C240-7241-B16F-974441BA4F7A}" type="datetime1">
              <a:rPr lang="en-US" smtClean="0">
                <a:solidFill>
                  <a:prstClr val="black">
                    <a:tint val="75000"/>
                  </a:prstClr>
                </a:solidFill>
                <a:latin typeface="Calibri"/>
              </a:rPr>
              <a:pPr/>
              <a:t>5/18/17</a:t>
            </a:fld>
            <a:endParaRPr lang="sv-SE" dirty="0">
              <a:solidFill>
                <a:prstClr val="black">
                  <a:tint val="75000"/>
                </a:prstClr>
              </a:solidFill>
              <a:latin typeface="Calibri"/>
            </a:endParaRPr>
          </a:p>
        </p:txBody>
      </p:sp>
      <p:graphicFrame>
        <p:nvGraphicFramePr>
          <p:cNvPr id="8" name="Table 7"/>
          <p:cNvGraphicFramePr>
            <a:graphicFrameLocks noGrp="1"/>
          </p:cNvGraphicFramePr>
          <p:nvPr>
            <p:extLst>
              <p:ext uri="{D42A27DB-BD31-4B8C-83A1-F6EECF244321}">
                <p14:modId xmlns:p14="http://schemas.microsoft.com/office/powerpoint/2010/main" val="1305072652"/>
              </p:ext>
            </p:extLst>
          </p:nvPr>
        </p:nvGraphicFramePr>
        <p:xfrm>
          <a:off x="324045" y="1461989"/>
          <a:ext cx="8496366" cy="2748280"/>
        </p:xfrm>
        <a:graphic>
          <a:graphicData uri="http://schemas.openxmlformats.org/drawingml/2006/table">
            <a:tbl>
              <a:tblPr firstRow="1" bandRow="1">
                <a:tableStyleId>{5C22544A-7EE6-4342-B048-85BDC9FD1C3A}</a:tableStyleId>
              </a:tblPr>
              <a:tblGrid>
                <a:gridCol w="3896981"/>
                <a:gridCol w="873205"/>
                <a:gridCol w="995756"/>
                <a:gridCol w="1039050"/>
                <a:gridCol w="894737"/>
                <a:gridCol w="796637"/>
              </a:tblGrid>
              <a:tr h="370840">
                <a:tc>
                  <a:txBody>
                    <a:bodyPr/>
                    <a:lstStyle/>
                    <a:p>
                      <a:pPr algn="l"/>
                      <a:endParaRPr lang="en-US" sz="1800" dirty="0"/>
                    </a:p>
                  </a:txBody>
                  <a:tcPr/>
                </a:tc>
                <a:tc>
                  <a:txBody>
                    <a:bodyPr/>
                    <a:lstStyle/>
                    <a:p>
                      <a:pPr algn="ctr"/>
                      <a:r>
                        <a:rPr lang="en-US" sz="1800" dirty="0" err="1" smtClean="0"/>
                        <a:t>ESS</a:t>
                      </a:r>
                      <a:r>
                        <a:rPr lang="en-US" sz="1800" baseline="30000" dirty="0" err="1" smtClean="0"/>
                        <a:t>a</a:t>
                      </a:r>
                      <a:endParaRPr lang="en-US" sz="1800" baseline="30000" dirty="0"/>
                    </a:p>
                  </a:txBody>
                  <a:tcPr/>
                </a:tc>
                <a:tc>
                  <a:txBody>
                    <a:bodyPr/>
                    <a:lstStyle/>
                    <a:p>
                      <a:pPr algn="ctr"/>
                      <a:r>
                        <a:rPr lang="en-US" sz="1800" dirty="0" err="1" smtClean="0"/>
                        <a:t>ILL</a:t>
                      </a:r>
                      <a:r>
                        <a:rPr lang="en-US" sz="1800" baseline="30000" dirty="0" err="1" smtClean="0"/>
                        <a:t>b</a:t>
                      </a:r>
                      <a:endParaRPr lang="en-US" sz="1800" baseline="30000" dirty="0"/>
                    </a:p>
                  </a:txBody>
                  <a:tcPr/>
                </a:tc>
                <a:tc>
                  <a:txBody>
                    <a:bodyPr/>
                    <a:lstStyle/>
                    <a:p>
                      <a:pPr algn="ctr"/>
                      <a:r>
                        <a:rPr lang="en-US" sz="1800" dirty="0" err="1" smtClean="0"/>
                        <a:t>ESRF</a:t>
                      </a:r>
                      <a:r>
                        <a:rPr lang="en-US" sz="1800" baseline="30000" dirty="0" err="1" smtClean="0"/>
                        <a:t>c</a:t>
                      </a:r>
                      <a:endParaRPr lang="en-US" sz="1800" baseline="30000" dirty="0"/>
                    </a:p>
                  </a:txBody>
                  <a:tcPr/>
                </a:tc>
                <a:tc>
                  <a:txBody>
                    <a:bodyPr/>
                    <a:lstStyle/>
                    <a:p>
                      <a:pPr algn="ctr"/>
                      <a:r>
                        <a:rPr lang="en-US" sz="1800" dirty="0" err="1" smtClean="0"/>
                        <a:t>ISIS</a:t>
                      </a:r>
                      <a:r>
                        <a:rPr lang="en-US" sz="1800" baseline="30000" dirty="0" err="1" smtClean="0"/>
                        <a:t>d</a:t>
                      </a:r>
                      <a:endParaRPr lang="en-US" sz="1800" baseline="30000" dirty="0"/>
                    </a:p>
                  </a:txBody>
                  <a:tcPr/>
                </a:tc>
                <a:tc>
                  <a:txBody>
                    <a:bodyPr/>
                    <a:lstStyle/>
                    <a:p>
                      <a:pPr algn="ctr"/>
                      <a:r>
                        <a:rPr lang="en-US" sz="1800" dirty="0" err="1" smtClean="0"/>
                        <a:t>SNS</a:t>
                      </a:r>
                      <a:r>
                        <a:rPr lang="en-US" sz="1800" baseline="30000" dirty="0" err="1" smtClean="0"/>
                        <a:t>e</a:t>
                      </a:r>
                      <a:endParaRPr lang="en-US" sz="1800" baseline="30000" dirty="0"/>
                    </a:p>
                  </a:txBody>
                  <a:tcPr/>
                </a:tc>
              </a:tr>
              <a:tr h="370840">
                <a:tc>
                  <a:txBody>
                    <a:bodyPr/>
                    <a:lstStyle/>
                    <a:p>
                      <a:pPr algn="l"/>
                      <a:r>
                        <a:rPr lang="en-US" sz="2000" dirty="0" smtClean="0"/>
                        <a:t>Instruments (incl. CRGs/3)</a:t>
                      </a:r>
                      <a:endParaRPr lang="en-US" sz="2000" dirty="0"/>
                    </a:p>
                  </a:txBody>
                  <a:tcPr/>
                </a:tc>
                <a:tc>
                  <a:txBody>
                    <a:bodyPr/>
                    <a:lstStyle/>
                    <a:p>
                      <a:pPr algn="ctr"/>
                      <a:r>
                        <a:rPr lang="en-US" sz="2000" dirty="0" smtClean="0"/>
                        <a:t>22</a:t>
                      </a:r>
                      <a:endParaRPr lang="en-US" sz="2000" dirty="0"/>
                    </a:p>
                  </a:txBody>
                  <a:tcPr/>
                </a:tc>
                <a:tc>
                  <a:txBody>
                    <a:bodyPr/>
                    <a:lstStyle/>
                    <a:p>
                      <a:pPr algn="ctr"/>
                      <a:r>
                        <a:rPr lang="en-US" sz="2000" dirty="0" smtClean="0"/>
                        <a:t>31</a:t>
                      </a:r>
                      <a:endParaRPr lang="en-US" sz="2000" baseline="30000" dirty="0"/>
                    </a:p>
                  </a:txBody>
                  <a:tcPr/>
                </a:tc>
                <a:tc>
                  <a:txBody>
                    <a:bodyPr/>
                    <a:lstStyle/>
                    <a:p>
                      <a:pPr algn="ctr"/>
                      <a:r>
                        <a:rPr lang="en-US" sz="2000" dirty="0" smtClean="0"/>
                        <a:t>35.6</a:t>
                      </a:r>
                      <a:endParaRPr lang="en-US" sz="2000" dirty="0"/>
                    </a:p>
                  </a:txBody>
                  <a:tcPr/>
                </a:tc>
                <a:tc>
                  <a:txBody>
                    <a:bodyPr/>
                    <a:lstStyle/>
                    <a:p>
                      <a:pPr algn="ctr"/>
                      <a:r>
                        <a:rPr lang="en-US" sz="2000" dirty="0" smtClean="0"/>
                        <a:t>30</a:t>
                      </a:r>
                      <a:endParaRPr lang="en-US" sz="2000" dirty="0"/>
                    </a:p>
                  </a:txBody>
                  <a:tcPr/>
                </a:tc>
                <a:tc>
                  <a:txBody>
                    <a:bodyPr/>
                    <a:lstStyle/>
                    <a:p>
                      <a:pPr algn="ctr"/>
                      <a:r>
                        <a:rPr lang="en-US" sz="2000" dirty="0" smtClean="0"/>
                        <a:t>18.3</a:t>
                      </a:r>
                      <a:endParaRPr lang="en-US" sz="2000" dirty="0"/>
                    </a:p>
                  </a:txBody>
                  <a:tcPr/>
                </a:tc>
              </a:tr>
              <a:tr h="370840">
                <a:tc>
                  <a:txBody>
                    <a:bodyPr/>
                    <a:lstStyle/>
                    <a:p>
                      <a:pPr algn="l"/>
                      <a:r>
                        <a:rPr lang="en-US" sz="2000" dirty="0" smtClean="0"/>
                        <a:t>Beam days for user </a:t>
                      </a:r>
                      <a:r>
                        <a:rPr lang="en-US" sz="2000" dirty="0" err="1" smtClean="0"/>
                        <a:t>programme</a:t>
                      </a:r>
                      <a:endParaRPr lang="en-US" sz="2000" dirty="0"/>
                    </a:p>
                  </a:txBody>
                  <a:tcPr/>
                </a:tc>
                <a:tc>
                  <a:txBody>
                    <a:bodyPr/>
                    <a:lstStyle/>
                    <a:p>
                      <a:pPr algn="ctr"/>
                      <a:r>
                        <a:rPr lang="en-US" sz="2000" dirty="0" smtClean="0"/>
                        <a:t>3520</a:t>
                      </a:r>
                      <a:endParaRPr lang="en-US" sz="2000" dirty="0"/>
                    </a:p>
                  </a:txBody>
                  <a:tcPr/>
                </a:tc>
                <a:tc>
                  <a:txBody>
                    <a:bodyPr/>
                    <a:lstStyle/>
                    <a:p>
                      <a:pPr algn="ctr"/>
                      <a:r>
                        <a:rPr lang="en-US" sz="2000" dirty="0" smtClean="0"/>
                        <a:t>3899</a:t>
                      </a:r>
                      <a:endParaRPr lang="en-US" sz="2000" dirty="0"/>
                    </a:p>
                  </a:txBody>
                  <a:tcPr/>
                </a:tc>
                <a:tc>
                  <a:txBody>
                    <a:bodyPr/>
                    <a:lstStyle/>
                    <a:p>
                      <a:pPr algn="ctr"/>
                      <a:r>
                        <a:rPr lang="en-US" sz="2000" dirty="0" smtClean="0"/>
                        <a:t>4404</a:t>
                      </a:r>
                      <a:endParaRPr lang="en-US" sz="2000" dirty="0"/>
                    </a:p>
                  </a:txBody>
                  <a:tcPr/>
                </a:tc>
                <a:tc>
                  <a:txBody>
                    <a:bodyPr/>
                    <a:lstStyle/>
                    <a:p>
                      <a:pPr algn="ctr"/>
                      <a:r>
                        <a:rPr lang="en-US" sz="2000" i="1" dirty="0" smtClean="0"/>
                        <a:t>2678</a:t>
                      </a:r>
                      <a:endParaRPr lang="en-US" sz="2000" i="1" dirty="0"/>
                    </a:p>
                  </a:txBody>
                  <a:tcPr/>
                </a:tc>
                <a:tc>
                  <a:txBody>
                    <a:bodyPr/>
                    <a:lstStyle/>
                    <a:p>
                      <a:pPr algn="ctr"/>
                      <a:r>
                        <a:rPr lang="en-US" sz="2000" i="1" dirty="0" smtClean="0"/>
                        <a:t>2525</a:t>
                      </a:r>
                      <a:endParaRPr lang="en-US" sz="2000" i="1" dirty="0"/>
                    </a:p>
                  </a:txBody>
                  <a:tcPr/>
                </a:tc>
              </a:tr>
              <a:tr h="370840">
                <a:tc>
                  <a:txBody>
                    <a:bodyPr/>
                    <a:lstStyle/>
                    <a:p>
                      <a:pPr algn="l"/>
                      <a:r>
                        <a:rPr lang="en-US" sz="2000" dirty="0" smtClean="0"/>
                        <a:t>          per instrument</a:t>
                      </a:r>
                      <a:endParaRPr lang="en-US" sz="2000" dirty="0"/>
                    </a:p>
                  </a:txBody>
                  <a:tcPr/>
                </a:tc>
                <a:tc>
                  <a:txBody>
                    <a:bodyPr/>
                    <a:lstStyle/>
                    <a:p>
                      <a:pPr algn="ctr"/>
                      <a:r>
                        <a:rPr lang="en-US" sz="2000" dirty="0" smtClean="0"/>
                        <a:t>160</a:t>
                      </a:r>
                      <a:endParaRPr lang="en-US" sz="2000" dirty="0"/>
                    </a:p>
                  </a:txBody>
                  <a:tcPr/>
                </a:tc>
                <a:tc>
                  <a:txBody>
                    <a:bodyPr/>
                    <a:lstStyle/>
                    <a:p>
                      <a:pPr algn="ctr"/>
                      <a:r>
                        <a:rPr lang="en-US" sz="2000" dirty="0" smtClean="0"/>
                        <a:t>126</a:t>
                      </a:r>
                      <a:endParaRPr lang="en-US" sz="2000" dirty="0"/>
                    </a:p>
                  </a:txBody>
                  <a:tcPr/>
                </a:tc>
                <a:tc>
                  <a:txBody>
                    <a:bodyPr/>
                    <a:lstStyle/>
                    <a:p>
                      <a:pPr algn="ctr"/>
                      <a:r>
                        <a:rPr lang="en-US" sz="2000" dirty="0" smtClean="0"/>
                        <a:t>124</a:t>
                      </a:r>
                      <a:endParaRPr lang="en-US" sz="2000" dirty="0"/>
                    </a:p>
                  </a:txBody>
                  <a:tcPr/>
                </a:tc>
                <a:tc>
                  <a:txBody>
                    <a:bodyPr/>
                    <a:lstStyle/>
                    <a:p>
                      <a:pPr algn="ctr"/>
                      <a:r>
                        <a:rPr lang="en-US" sz="2000" i="1" dirty="0" smtClean="0"/>
                        <a:t>89</a:t>
                      </a:r>
                      <a:endParaRPr lang="en-US" sz="2000" i="1" dirty="0"/>
                    </a:p>
                  </a:txBody>
                  <a:tcPr/>
                </a:tc>
                <a:tc>
                  <a:txBody>
                    <a:bodyPr/>
                    <a:lstStyle/>
                    <a:p>
                      <a:pPr algn="ctr"/>
                      <a:r>
                        <a:rPr lang="en-US" sz="2000" i="1" dirty="0" smtClean="0"/>
                        <a:t>138</a:t>
                      </a:r>
                      <a:endParaRPr lang="en-US" sz="2000" i="1" dirty="0"/>
                    </a:p>
                  </a:txBody>
                  <a:tcPr/>
                </a:tc>
              </a:tr>
              <a:tr h="370840">
                <a:tc>
                  <a:txBody>
                    <a:bodyPr/>
                    <a:lstStyle/>
                    <a:p>
                      <a:pPr algn="l"/>
                      <a:r>
                        <a:rPr lang="en-US" sz="2000" dirty="0" smtClean="0"/>
                        <a:t>Number</a:t>
                      </a:r>
                      <a:r>
                        <a:rPr lang="en-US" sz="2000" baseline="0" dirty="0" smtClean="0"/>
                        <a:t> of operational days</a:t>
                      </a:r>
                      <a:endParaRPr lang="en-US" sz="2000" dirty="0"/>
                    </a:p>
                  </a:txBody>
                  <a:tcPr/>
                </a:tc>
                <a:tc>
                  <a:txBody>
                    <a:bodyPr/>
                    <a:lstStyle/>
                    <a:p>
                      <a:pPr algn="ctr"/>
                      <a:r>
                        <a:rPr lang="en-US" sz="2000" dirty="0" smtClean="0"/>
                        <a:t>200</a:t>
                      </a:r>
                      <a:endParaRPr lang="en-US" sz="2000" dirty="0"/>
                    </a:p>
                  </a:txBody>
                  <a:tcPr/>
                </a:tc>
                <a:tc>
                  <a:txBody>
                    <a:bodyPr/>
                    <a:lstStyle/>
                    <a:p>
                      <a:pPr algn="ctr"/>
                      <a:r>
                        <a:rPr lang="en-US" sz="2000" dirty="0" smtClean="0"/>
                        <a:t>158</a:t>
                      </a:r>
                      <a:endParaRPr lang="en-US" sz="2000" dirty="0"/>
                    </a:p>
                  </a:txBody>
                  <a:tcPr/>
                </a:tc>
                <a:tc>
                  <a:txBody>
                    <a:bodyPr/>
                    <a:lstStyle/>
                    <a:p>
                      <a:pPr algn="ctr"/>
                      <a:r>
                        <a:rPr lang="en-US" sz="2000" dirty="0" smtClean="0"/>
                        <a:t>225</a:t>
                      </a:r>
                      <a:endParaRPr lang="en-US" sz="2000" dirty="0"/>
                    </a:p>
                  </a:txBody>
                  <a:tcPr/>
                </a:tc>
                <a:tc>
                  <a:txBody>
                    <a:bodyPr/>
                    <a:lstStyle/>
                    <a:p>
                      <a:pPr algn="ctr"/>
                      <a:r>
                        <a:rPr lang="en-US" sz="2000" i="1" dirty="0" smtClean="0"/>
                        <a:t>130</a:t>
                      </a:r>
                      <a:endParaRPr lang="en-US" sz="2000" i="1" dirty="0"/>
                    </a:p>
                  </a:txBody>
                  <a:tcPr/>
                </a:tc>
                <a:tc>
                  <a:txBody>
                    <a:bodyPr/>
                    <a:lstStyle/>
                    <a:p>
                      <a:pPr algn="ctr"/>
                      <a:r>
                        <a:rPr lang="en-US" sz="2000" i="1" dirty="0" smtClean="0"/>
                        <a:t>184</a:t>
                      </a:r>
                      <a:endParaRPr lang="en-US" sz="2000" i="1" dirty="0"/>
                    </a:p>
                  </a:txBody>
                  <a:tcPr/>
                </a:tc>
              </a:tr>
              <a:tr h="370840">
                <a:tc>
                  <a:txBody>
                    <a:bodyPr/>
                    <a:lstStyle/>
                    <a:p>
                      <a:pPr algn="l"/>
                      <a:r>
                        <a:rPr lang="en-US" sz="2000" dirty="0" smtClean="0"/>
                        <a:t>Number</a:t>
                      </a:r>
                      <a:r>
                        <a:rPr lang="en-US" sz="2000" baseline="0" dirty="0" smtClean="0"/>
                        <a:t> of e</a:t>
                      </a:r>
                      <a:r>
                        <a:rPr lang="en-US" sz="2000" dirty="0" smtClean="0"/>
                        <a:t>xperiments</a:t>
                      </a:r>
                      <a:endParaRPr lang="en-US" sz="2000" dirty="0"/>
                    </a:p>
                  </a:txBody>
                  <a:tcPr/>
                </a:tc>
                <a:tc>
                  <a:txBody>
                    <a:bodyPr/>
                    <a:lstStyle/>
                    <a:p>
                      <a:pPr algn="ctr"/>
                      <a:r>
                        <a:rPr lang="en-US" sz="2000" dirty="0" smtClean="0"/>
                        <a:t>1173</a:t>
                      </a:r>
                      <a:endParaRPr lang="en-US" sz="2000" dirty="0"/>
                    </a:p>
                  </a:txBody>
                  <a:tcPr/>
                </a:tc>
                <a:tc>
                  <a:txBody>
                    <a:bodyPr/>
                    <a:lstStyle/>
                    <a:p>
                      <a:pPr algn="ctr"/>
                      <a:r>
                        <a:rPr lang="en-US" sz="2000" dirty="0" smtClean="0"/>
                        <a:t>785</a:t>
                      </a:r>
                      <a:endParaRPr lang="en-US" sz="2000" baseline="30000" dirty="0"/>
                    </a:p>
                  </a:txBody>
                  <a:tcPr/>
                </a:tc>
                <a:tc>
                  <a:txBody>
                    <a:bodyPr/>
                    <a:lstStyle/>
                    <a:p>
                      <a:pPr algn="ctr"/>
                      <a:r>
                        <a:rPr lang="en-US" sz="2000" dirty="0" smtClean="0"/>
                        <a:t>1358</a:t>
                      </a:r>
                      <a:endParaRPr lang="en-US" sz="2000" dirty="0"/>
                    </a:p>
                  </a:txBody>
                  <a:tcPr/>
                </a:tc>
                <a:tc>
                  <a:txBody>
                    <a:bodyPr/>
                    <a:lstStyle/>
                    <a:p>
                      <a:pPr algn="ctr"/>
                      <a:r>
                        <a:rPr lang="en-US" sz="2000" i="1" dirty="0" smtClean="0"/>
                        <a:t>766</a:t>
                      </a:r>
                      <a:endParaRPr lang="en-US" sz="2000" i="1" dirty="0"/>
                    </a:p>
                  </a:txBody>
                  <a:tcPr/>
                </a:tc>
                <a:tc>
                  <a:txBody>
                    <a:bodyPr/>
                    <a:lstStyle/>
                    <a:p>
                      <a:pPr algn="ctr"/>
                      <a:r>
                        <a:rPr lang="en-US" sz="2000" i="1" dirty="0" smtClean="0"/>
                        <a:t>681</a:t>
                      </a:r>
                      <a:endParaRPr lang="en-US" sz="2000" i="1" dirty="0"/>
                    </a:p>
                  </a:txBody>
                  <a:tcPr/>
                </a:tc>
              </a:tr>
              <a:tr h="370840">
                <a:tc>
                  <a:txBody>
                    <a:bodyPr/>
                    <a:lstStyle/>
                    <a:p>
                      <a:pPr algn="l"/>
                      <a:r>
                        <a:rPr lang="en-US" sz="2000" dirty="0" smtClean="0"/>
                        <a:t>Average Experiment Length [days]</a:t>
                      </a:r>
                      <a:endParaRPr lang="en-US" sz="2000" dirty="0"/>
                    </a:p>
                  </a:txBody>
                  <a:tcPr/>
                </a:tc>
                <a:tc>
                  <a:txBody>
                    <a:bodyPr/>
                    <a:lstStyle/>
                    <a:p>
                      <a:pPr algn="ctr"/>
                      <a:r>
                        <a:rPr lang="en-US" sz="2000" dirty="0" smtClean="0"/>
                        <a:t>3.0</a:t>
                      </a:r>
                      <a:endParaRPr lang="en-US" sz="2000" baseline="30000" dirty="0"/>
                    </a:p>
                  </a:txBody>
                  <a:tcPr/>
                </a:tc>
                <a:tc>
                  <a:txBody>
                    <a:bodyPr/>
                    <a:lstStyle/>
                    <a:p>
                      <a:pPr algn="ctr"/>
                      <a:r>
                        <a:rPr lang="en-US" sz="2000" dirty="0" smtClean="0"/>
                        <a:t>5.0</a:t>
                      </a:r>
                      <a:endParaRPr lang="en-US" sz="2000" dirty="0"/>
                    </a:p>
                  </a:txBody>
                  <a:tcPr/>
                </a:tc>
                <a:tc>
                  <a:txBody>
                    <a:bodyPr/>
                    <a:lstStyle/>
                    <a:p>
                      <a:pPr algn="ctr"/>
                      <a:r>
                        <a:rPr lang="en-US" sz="2000" dirty="0" smtClean="0"/>
                        <a:t>3.2</a:t>
                      </a:r>
                      <a:endParaRPr lang="en-US" sz="2000" dirty="0"/>
                    </a:p>
                  </a:txBody>
                  <a:tcPr/>
                </a:tc>
                <a:tc>
                  <a:txBody>
                    <a:bodyPr/>
                    <a:lstStyle/>
                    <a:p>
                      <a:pPr algn="ctr"/>
                      <a:r>
                        <a:rPr lang="en-US" sz="2000" dirty="0" smtClean="0"/>
                        <a:t>3.5</a:t>
                      </a:r>
                      <a:endParaRPr lang="en-US" sz="2000" dirty="0"/>
                    </a:p>
                  </a:txBody>
                  <a:tcPr/>
                </a:tc>
                <a:tc>
                  <a:txBody>
                    <a:bodyPr/>
                    <a:lstStyle/>
                    <a:p>
                      <a:pPr algn="ctr"/>
                      <a:r>
                        <a:rPr lang="en-US" sz="2000" i="1" dirty="0" smtClean="0"/>
                        <a:t>3.7</a:t>
                      </a:r>
                      <a:endParaRPr lang="en-US" sz="2000" i="1" dirty="0"/>
                    </a:p>
                  </a:txBody>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309706732"/>
              </p:ext>
            </p:extLst>
          </p:nvPr>
        </p:nvGraphicFramePr>
        <p:xfrm>
          <a:off x="390742" y="4452157"/>
          <a:ext cx="8473500" cy="1737360"/>
        </p:xfrm>
        <a:graphic>
          <a:graphicData uri="http://schemas.openxmlformats.org/drawingml/2006/table">
            <a:tbl>
              <a:tblPr firstRow="1" bandRow="1">
                <a:tableStyleId>{2D5ABB26-0587-4C30-8999-92F81FD0307C}</a:tableStyleId>
              </a:tblPr>
              <a:tblGrid>
                <a:gridCol w="208280"/>
                <a:gridCol w="2770647"/>
                <a:gridCol w="208280"/>
                <a:gridCol w="5286293"/>
              </a:tblGrid>
              <a:tr h="274626">
                <a:tc>
                  <a:txBody>
                    <a:bodyPr/>
                    <a:lstStyle/>
                    <a:p>
                      <a:r>
                        <a:rPr lang="en-US" sz="1600" baseline="30000" dirty="0" smtClean="0"/>
                        <a:t>a</a:t>
                      </a:r>
                      <a:endParaRPr lang="en-US" sz="1600" baseline="30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600" dirty="0" smtClean="0"/>
                        <a:t>ESS Technical</a:t>
                      </a:r>
                      <a:r>
                        <a:rPr lang="en-US" sz="1600" baseline="0" dirty="0" smtClean="0"/>
                        <a:t> Design Report</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600" baseline="30000" dirty="0" smtClean="0"/>
                        <a:t>d</a:t>
                      </a:r>
                      <a:endParaRPr lang="en-US" sz="1600" baseline="30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600" dirty="0" smtClean="0"/>
                        <a:t>ISIS Annual Review 2014-15</a:t>
                      </a:r>
                    </a:p>
                    <a:p>
                      <a:r>
                        <a:rPr lang="en-US" sz="1600" dirty="0" err="1" smtClean="0"/>
                        <a:t>www.isis.stfc.ac.uk</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274626">
                <a:tc>
                  <a:txBody>
                    <a:bodyPr/>
                    <a:lstStyle/>
                    <a:p>
                      <a:r>
                        <a:rPr lang="en-US" sz="1600" baseline="30000" dirty="0" smtClean="0"/>
                        <a:t>b</a:t>
                      </a:r>
                      <a:endParaRPr lang="en-US" sz="1600" baseline="30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600" dirty="0" smtClean="0"/>
                        <a:t>ILL Annual Report 2015</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600" baseline="30000" dirty="0" smtClean="0"/>
                        <a:t>e</a:t>
                      </a:r>
                      <a:endParaRPr lang="en-US" sz="1600" baseline="30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600" baseline="0" dirty="0" smtClean="0"/>
                        <a:t>Review of Neutron Sciences Directorate, ORNL, 2015</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smtClean="0"/>
                        <a:t>neutrons.ornl.gov</a:t>
                      </a:r>
                      <a:r>
                        <a:rPr lang="en-US" sz="1600" dirty="0" smtClean="0"/>
                        <a:t>/</a:t>
                      </a:r>
                      <a:r>
                        <a:rPr lang="en-US" sz="1600" dirty="0" err="1" smtClean="0"/>
                        <a:t>sns</a:t>
                      </a:r>
                      <a:endParaRPr lang="en-US" sz="160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274626">
                <a:tc>
                  <a:txBody>
                    <a:bodyPr/>
                    <a:lstStyle/>
                    <a:p>
                      <a:r>
                        <a:rPr lang="en-US" sz="1600" baseline="30000" dirty="0" smtClean="0"/>
                        <a:t>c</a:t>
                      </a:r>
                      <a:endParaRPr lang="en-US" sz="1600" baseline="30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600" dirty="0" smtClean="0"/>
                        <a:t>ESRF Highlights 2015</a:t>
                      </a:r>
                    </a:p>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600" baseline="30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600" i="1" u="none" dirty="0" smtClean="0"/>
                    </a:p>
                    <a:p>
                      <a:r>
                        <a:rPr lang="en-US" sz="1600" i="1" u="none" dirty="0" smtClean="0"/>
                        <a:t>                            italics = extrapolated numbers</a:t>
                      </a:r>
                      <a:endParaRPr lang="en-US" sz="1600" i="1" u="non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206771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Comparison with Other Facilities</a:t>
            </a:r>
            <a:endParaRPr lang="en-GB" sz="2400" noProof="0" dirty="0"/>
          </a:p>
        </p:txBody>
      </p:sp>
      <p:sp>
        <p:nvSpPr>
          <p:cNvPr id="4" name="Slide Number Placeholder 3"/>
          <p:cNvSpPr>
            <a:spLocks noGrp="1"/>
          </p:cNvSpPr>
          <p:nvPr>
            <p:ph type="sldNum" sz="quarter" idx="12"/>
          </p:nvPr>
        </p:nvSpPr>
        <p:spPr/>
        <p:txBody>
          <a:bodyPr/>
          <a:lstStyle/>
          <a:p>
            <a:fld id="{551115BC-487E-4422-894C-CB7CD3E79223}" type="slidenum">
              <a:rPr lang="en-GB" smtClean="0">
                <a:solidFill>
                  <a:prstClr val="black">
                    <a:tint val="75000"/>
                  </a:prstClr>
                </a:solidFill>
                <a:latin typeface="Calibri"/>
              </a:rPr>
              <a:pPr/>
              <a:t>98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a:xfrm>
            <a:off x="1187624" y="6309320"/>
            <a:ext cx="7056784" cy="365125"/>
          </a:xfrm>
        </p:spPr>
        <p:txBody>
          <a:bodyPr/>
          <a:lstStyle/>
          <a:p>
            <a:pPr algn="l"/>
            <a:r>
              <a:rPr lang="sv-SE" dirty="0" smtClean="0">
                <a:latin typeface="Calibri"/>
              </a:rPr>
              <a:t>Staff </a:t>
            </a:r>
            <a:r>
              <a:rPr lang="sv-SE" dirty="0" err="1" smtClean="0">
                <a:latin typeface="Calibri"/>
              </a:rPr>
              <a:t>Number</a:t>
            </a:r>
            <a:r>
              <a:rPr lang="sv-SE" dirty="0" smtClean="0">
                <a:latin typeface="Calibri"/>
              </a:rPr>
              <a:t> </a:t>
            </a:r>
            <a:r>
              <a:rPr lang="sv-SE" dirty="0" err="1" smtClean="0">
                <a:latin typeface="Calibri"/>
              </a:rPr>
              <a:t>Comparison</a:t>
            </a:r>
            <a:r>
              <a:rPr lang="sv-SE" dirty="0" smtClean="0">
                <a:latin typeface="Calibri"/>
              </a:rPr>
              <a:t> </a:t>
            </a:r>
            <a:r>
              <a:rPr lang="sv-SE" sz="1000" dirty="0" smtClean="0">
                <a:latin typeface="Calibri"/>
              </a:rPr>
              <a:t>Ken Andersen </a:t>
            </a:r>
            <a:r>
              <a:rPr lang="sv-SE" sz="1000" dirty="0" err="1" smtClean="0">
                <a:latin typeface="Calibri"/>
              </a:rPr>
              <a:t>October</a:t>
            </a:r>
            <a:r>
              <a:rPr lang="sv-SE" sz="1000" dirty="0" smtClean="0">
                <a:latin typeface="Calibri"/>
              </a:rPr>
              <a:t> 2016 ESS Operations </a:t>
            </a:r>
            <a:r>
              <a:rPr lang="sv-SE" sz="1000" dirty="0" err="1" smtClean="0">
                <a:latin typeface="Calibri"/>
              </a:rPr>
              <a:t>Cost</a:t>
            </a:r>
            <a:r>
              <a:rPr lang="sv-SE" sz="1000" dirty="0" smtClean="0">
                <a:latin typeface="Calibri"/>
              </a:rPr>
              <a:t> Review</a:t>
            </a:r>
            <a:endParaRPr lang="sv-SE" sz="1000" dirty="0">
              <a:latin typeface="Calibri"/>
            </a:endParaRPr>
          </a:p>
        </p:txBody>
      </p:sp>
      <p:sp>
        <p:nvSpPr>
          <p:cNvPr id="6" name="Date Placeholder 5"/>
          <p:cNvSpPr>
            <a:spLocks noGrp="1"/>
          </p:cNvSpPr>
          <p:nvPr>
            <p:ph type="dt" sz="half" idx="10"/>
          </p:nvPr>
        </p:nvSpPr>
        <p:spPr/>
        <p:txBody>
          <a:bodyPr/>
          <a:lstStyle/>
          <a:p>
            <a:fld id="{BE7F1480-C240-7241-B16F-974441BA4F7A}" type="datetime1">
              <a:rPr lang="en-US" smtClean="0">
                <a:solidFill>
                  <a:prstClr val="black">
                    <a:tint val="75000"/>
                  </a:prstClr>
                </a:solidFill>
                <a:latin typeface="Calibri"/>
              </a:rPr>
              <a:pPr/>
              <a:t>5/18/17</a:t>
            </a:fld>
            <a:endParaRPr lang="sv-SE" dirty="0">
              <a:solidFill>
                <a:prstClr val="black">
                  <a:tint val="75000"/>
                </a:prstClr>
              </a:solidFill>
              <a:latin typeface="Calibri"/>
            </a:endParaRPr>
          </a:p>
        </p:txBody>
      </p:sp>
      <p:graphicFrame>
        <p:nvGraphicFramePr>
          <p:cNvPr id="8" name="Table 7"/>
          <p:cNvGraphicFramePr>
            <a:graphicFrameLocks noGrp="1"/>
          </p:cNvGraphicFramePr>
          <p:nvPr>
            <p:extLst>
              <p:ext uri="{D42A27DB-BD31-4B8C-83A1-F6EECF244321}">
                <p14:modId xmlns:p14="http://schemas.microsoft.com/office/powerpoint/2010/main" val="758751508"/>
              </p:ext>
            </p:extLst>
          </p:nvPr>
        </p:nvGraphicFramePr>
        <p:xfrm>
          <a:off x="324045" y="1461989"/>
          <a:ext cx="8496366" cy="4333240"/>
        </p:xfrm>
        <a:graphic>
          <a:graphicData uri="http://schemas.openxmlformats.org/drawingml/2006/table">
            <a:tbl>
              <a:tblPr firstRow="1" bandRow="1">
                <a:tableStyleId>{5C22544A-7EE6-4342-B048-85BDC9FD1C3A}</a:tableStyleId>
              </a:tblPr>
              <a:tblGrid>
                <a:gridCol w="3896981"/>
                <a:gridCol w="873205"/>
                <a:gridCol w="995756"/>
                <a:gridCol w="1039050"/>
                <a:gridCol w="894737"/>
                <a:gridCol w="796637"/>
              </a:tblGrid>
              <a:tr h="370840">
                <a:tc>
                  <a:txBody>
                    <a:bodyPr/>
                    <a:lstStyle/>
                    <a:p>
                      <a:pPr algn="l"/>
                      <a:endParaRPr lang="en-US" sz="1800" dirty="0"/>
                    </a:p>
                  </a:txBody>
                  <a:tcPr/>
                </a:tc>
                <a:tc>
                  <a:txBody>
                    <a:bodyPr/>
                    <a:lstStyle/>
                    <a:p>
                      <a:pPr algn="ctr"/>
                      <a:r>
                        <a:rPr lang="en-US" sz="1800" dirty="0" err="1" smtClean="0"/>
                        <a:t>ESS</a:t>
                      </a:r>
                      <a:r>
                        <a:rPr lang="en-US" sz="1800" baseline="30000" dirty="0" err="1" smtClean="0"/>
                        <a:t>a</a:t>
                      </a:r>
                      <a:endParaRPr lang="en-US" sz="1800" baseline="30000" dirty="0"/>
                    </a:p>
                  </a:txBody>
                  <a:tcPr/>
                </a:tc>
                <a:tc>
                  <a:txBody>
                    <a:bodyPr/>
                    <a:lstStyle/>
                    <a:p>
                      <a:pPr algn="ctr"/>
                      <a:r>
                        <a:rPr lang="en-US" sz="1800" dirty="0" err="1" smtClean="0"/>
                        <a:t>ILL</a:t>
                      </a:r>
                      <a:r>
                        <a:rPr lang="en-US" sz="1800" baseline="30000" dirty="0" err="1" smtClean="0"/>
                        <a:t>b</a:t>
                      </a:r>
                      <a:endParaRPr lang="en-US" sz="1800" baseline="30000" dirty="0"/>
                    </a:p>
                  </a:txBody>
                  <a:tcPr/>
                </a:tc>
                <a:tc>
                  <a:txBody>
                    <a:bodyPr/>
                    <a:lstStyle/>
                    <a:p>
                      <a:pPr algn="ctr"/>
                      <a:r>
                        <a:rPr lang="en-US" sz="1800" dirty="0" err="1" smtClean="0"/>
                        <a:t>ESRF</a:t>
                      </a:r>
                      <a:r>
                        <a:rPr lang="en-US" sz="1800" baseline="30000" dirty="0" err="1" smtClean="0"/>
                        <a:t>c</a:t>
                      </a:r>
                      <a:endParaRPr lang="en-US" sz="1800" baseline="30000" dirty="0"/>
                    </a:p>
                  </a:txBody>
                  <a:tcPr/>
                </a:tc>
                <a:tc>
                  <a:txBody>
                    <a:bodyPr/>
                    <a:lstStyle/>
                    <a:p>
                      <a:pPr algn="ctr"/>
                      <a:r>
                        <a:rPr lang="en-US" sz="1800" dirty="0" err="1" smtClean="0"/>
                        <a:t>ISIS</a:t>
                      </a:r>
                      <a:r>
                        <a:rPr lang="en-US" sz="1800" baseline="30000" dirty="0" err="1" smtClean="0"/>
                        <a:t>d</a:t>
                      </a:r>
                      <a:endParaRPr lang="en-US" sz="1800" baseline="30000" dirty="0"/>
                    </a:p>
                  </a:txBody>
                  <a:tcPr/>
                </a:tc>
                <a:tc>
                  <a:txBody>
                    <a:bodyPr/>
                    <a:lstStyle/>
                    <a:p>
                      <a:pPr algn="ctr"/>
                      <a:r>
                        <a:rPr lang="en-US" sz="1800" dirty="0" err="1" smtClean="0"/>
                        <a:t>SNS</a:t>
                      </a:r>
                      <a:r>
                        <a:rPr lang="en-US" sz="1800" baseline="30000" dirty="0" err="1" smtClean="0"/>
                        <a:t>e</a:t>
                      </a:r>
                      <a:endParaRPr lang="en-US" sz="1800" baseline="30000" dirty="0"/>
                    </a:p>
                  </a:txBody>
                  <a:tcPr/>
                </a:tc>
              </a:tr>
              <a:tr h="370840">
                <a:tc>
                  <a:txBody>
                    <a:bodyPr/>
                    <a:lstStyle/>
                    <a:p>
                      <a:pPr algn="l"/>
                      <a:r>
                        <a:rPr lang="en-US" sz="2000" dirty="0" smtClean="0"/>
                        <a:t>Instruments (incl. CRGs/3)</a:t>
                      </a:r>
                      <a:endParaRPr lang="en-US" sz="2000" dirty="0"/>
                    </a:p>
                  </a:txBody>
                  <a:tcPr/>
                </a:tc>
                <a:tc>
                  <a:txBody>
                    <a:bodyPr/>
                    <a:lstStyle/>
                    <a:p>
                      <a:pPr algn="ctr"/>
                      <a:r>
                        <a:rPr lang="en-US" sz="2000" dirty="0" smtClean="0"/>
                        <a:t>22</a:t>
                      </a:r>
                      <a:endParaRPr lang="en-US" sz="2000" dirty="0"/>
                    </a:p>
                  </a:txBody>
                  <a:tcPr/>
                </a:tc>
                <a:tc>
                  <a:txBody>
                    <a:bodyPr/>
                    <a:lstStyle/>
                    <a:p>
                      <a:pPr algn="ctr"/>
                      <a:r>
                        <a:rPr lang="en-US" sz="2000" dirty="0" smtClean="0"/>
                        <a:t>31</a:t>
                      </a:r>
                      <a:endParaRPr lang="en-US" sz="2000" baseline="30000" dirty="0"/>
                    </a:p>
                  </a:txBody>
                  <a:tcPr/>
                </a:tc>
                <a:tc>
                  <a:txBody>
                    <a:bodyPr/>
                    <a:lstStyle/>
                    <a:p>
                      <a:pPr algn="ctr"/>
                      <a:r>
                        <a:rPr lang="en-US" sz="2000" dirty="0" smtClean="0"/>
                        <a:t>35.6</a:t>
                      </a:r>
                      <a:endParaRPr lang="en-US" sz="2000" dirty="0"/>
                    </a:p>
                  </a:txBody>
                  <a:tcPr/>
                </a:tc>
                <a:tc>
                  <a:txBody>
                    <a:bodyPr/>
                    <a:lstStyle/>
                    <a:p>
                      <a:pPr algn="ctr"/>
                      <a:r>
                        <a:rPr lang="en-US" sz="2000" dirty="0" smtClean="0"/>
                        <a:t>30</a:t>
                      </a:r>
                      <a:endParaRPr lang="en-US" sz="2000" dirty="0"/>
                    </a:p>
                  </a:txBody>
                  <a:tcPr/>
                </a:tc>
                <a:tc>
                  <a:txBody>
                    <a:bodyPr/>
                    <a:lstStyle/>
                    <a:p>
                      <a:pPr algn="ctr"/>
                      <a:r>
                        <a:rPr lang="en-US" sz="2000" dirty="0" smtClean="0"/>
                        <a:t>18.3</a:t>
                      </a:r>
                      <a:endParaRPr lang="en-US" sz="2000" dirty="0"/>
                    </a:p>
                  </a:txBody>
                  <a:tcPr/>
                </a:tc>
              </a:tr>
              <a:tr h="370840">
                <a:tc>
                  <a:txBody>
                    <a:bodyPr/>
                    <a:lstStyle/>
                    <a:p>
                      <a:pPr algn="l"/>
                      <a:r>
                        <a:rPr lang="en-US" sz="2000" dirty="0" smtClean="0"/>
                        <a:t>Beam days for user </a:t>
                      </a:r>
                      <a:r>
                        <a:rPr lang="en-US" sz="2000" dirty="0" err="1" smtClean="0"/>
                        <a:t>programme</a:t>
                      </a:r>
                      <a:endParaRPr lang="en-US" sz="2000" dirty="0"/>
                    </a:p>
                  </a:txBody>
                  <a:tcPr/>
                </a:tc>
                <a:tc>
                  <a:txBody>
                    <a:bodyPr/>
                    <a:lstStyle/>
                    <a:p>
                      <a:pPr algn="ctr"/>
                      <a:r>
                        <a:rPr lang="en-US" sz="2000" dirty="0" smtClean="0"/>
                        <a:t>3520</a:t>
                      </a:r>
                      <a:endParaRPr lang="en-US" sz="2000" dirty="0"/>
                    </a:p>
                  </a:txBody>
                  <a:tcPr/>
                </a:tc>
                <a:tc>
                  <a:txBody>
                    <a:bodyPr/>
                    <a:lstStyle/>
                    <a:p>
                      <a:pPr algn="ctr"/>
                      <a:r>
                        <a:rPr lang="en-US" sz="2000" dirty="0" smtClean="0"/>
                        <a:t>3899</a:t>
                      </a:r>
                      <a:endParaRPr lang="en-US" sz="2000" dirty="0"/>
                    </a:p>
                  </a:txBody>
                  <a:tcPr/>
                </a:tc>
                <a:tc>
                  <a:txBody>
                    <a:bodyPr/>
                    <a:lstStyle/>
                    <a:p>
                      <a:pPr algn="ctr"/>
                      <a:r>
                        <a:rPr lang="en-US" sz="2000" dirty="0" smtClean="0"/>
                        <a:t>4404</a:t>
                      </a:r>
                      <a:endParaRPr lang="en-US" sz="2000" dirty="0"/>
                    </a:p>
                  </a:txBody>
                  <a:tcPr/>
                </a:tc>
                <a:tc>
                  <a:txBody>
                    <a:bodyPr/>
                    <a:lstStyle/>
                    <a:p>
                      <a:pPr algn="ctr"/>
                      <a:r>
                        <a:rPr lang="en-US" sz="2000" i="1" dirty="0" smtClean="0"/>
                        <a:t>2678</a:t>
                      </a:r>
                      <a:endParaRPr lang="en-US" sz="2000" i="1" dirty="0"/>
                    </a:p>
                  </a:txBody>
                  <a:tcPr/>
                </a:tc>
                <a:tc>
                  <a:txBody>
                    <a:bodyPr/>
                    <a:lstStyle/>
                    <a:p>
                      <a:pPr algn="ctr"/>
                      <a:r>
                        <a:rPr lang="en-US" sz="2000" i="1" dirty="0" smtClean="0"/>
                        <a:t>2525</a:t>
                      </a:r>
                      <a:endParaRPr lang="en-US" sz="2000" i="1" dirty="0"/>
                    </a:p>
                  </a:txBody>
                  <a:tcPr/>
                </a:tc>
              </a:tr>
              <a:tr h="370840">
                <a:tc>
                  <a:txBody>
                    <a:bodyPr/>
                    <a:lstStyle/>
                    <a:p>
                      <a:pPr algn="l"/>
                      <a:r>
                        <a:rPr lang="en-US" sz="2000" dirty="0" smtClean="0"/>
                        <a:t>          per instrument</a:t>
                      </a:r>
                      <a:endParaRPr lang="en-US" sz="2000" dirty="0"/>
                    </a:p>
                  </a:txBody>
                  <a:tcPr/>
                </a:tc>
                <a:tc>
                  <a:txBody>
                    <a:bodyPr/>
                    <a:lstStyle/>
                    <a:p>
                      <a:pPr algn="ctr"/>
                      <a:r>
                        <a:rPr lang="en-US" sz="2000" dirty="0" smtClean="0"/>
                        <a:t>160</a:t>
                      </a:r>
                      <a:endParaRPr lang="en-US" sz="2000" dirty="0"/>
                    </a:p>
                  </a:txBody>
                  <a:tcPr/>
                </a:tc>
                <a:tc>
                  <a:txBody>
                    <a:bodyPr/>
                    <a:lstStyle/>
                    <a:p>
                      <a:pPr algn="ctr"/>
                      <a:r>
                        <a:rPr lang="en-US" sz="2000" dirty="0" smtClean="0"/>
                        <a:t>126</a:t>
                      </a:r>
                      <a:endParaRPr lang="en-US" sz="2000" dirty="0"/>
                    </a:p>
                  </a:txBody>
                  <a:tcPr/>
                </a:tc>
                <a:tc>
                  <a:txBody>
                    <a:bodyPr/>
                    <a:lstStyle/>
                    <a:p>
                      <a:pPr algn="ctr"/>
                      <a:r>
                        <a:rPr lang="en-US" sz="2000" dirty="0" smtClean="0"/>
                        <a:t>124</a:t>
                      </a:r>
                      <a:endParaRPr lang="en-US" sz="2000" dirty="0"/>
                    </a:p>
                  </a:txBody>
                  <a:tcPr/>
                </a:tc>
                <a:tc>
                  <a:txBody>
                    <a:bodyPr/>
                    <a:lstStyle/>
                    <a:p>
                      <a:pPr algn="ctr"/>
                      <a:r>
                        <a:rPr lang="en-US" sz="2000" i="1" dirty="0" smtClean="0"/>
                        <a:t>89</a:t>
                      </a:r>
                      <a:endParaRPr lang="en-US" sz="2000" i="1" dirty="0"/>
                    </a:p>
                  </a:txBody>
                  <a:tcPr/>
                </a:tc>
                <a:tc>
                  <a:txBody>
                    <a:bodyPr/>
                    <a:lstStyle/>
                    <a:p>
                      <a:pPr algn="ctr"/>
                      <a:r>
                        <a:rPr lang="en-US" sz="2000" i="1" dirty="0" smtClean="0"/>
                        <a:t>138</a:t>
                      </a:r>
                      <a:endParaRPr lang="en-US" sz="2000" i="1" dirty="0"/>
                    </a:p>
                  </a:txBody>
                  <a:tcPr/>
                </a:tc>
              </a:tr>
              <a:tr h="370840">
                <a:tc>
                  <a:txBody>
                    <a:bodyPr/>
                    <a:lstStyle/>
                    <a:p>
                      <a:pPr algn="l"/>
                      <a:r>
                        <a:rPr lang="en-US" sz="2000" dirty="0" smtClean="0"/>
                        <a:t>Number</a:t>
                      </a:r>
                      <a:r>
                        <a:rPr lang="en-US" sz="2000" baseline="0" dirty="0" smtClean="0"/>
                        <a:t> of operational days</a:t>
                      </a:r>
                      <a:endParaRPr lang="en-US" sz="2000" dirty="0"/>
                    </a:p>
                  </a:txBody>
                  <a:tcPr/>
                </a:tc>
                <a:tc>
                  <a:txBody>
                    <a:bodyPr/>
                    <a:lstStyle/>
                    <a:p>
                      <a:pPr algn="ctr"/>
                      <a:r>
                        <a:rPr lang="en-US" sz="2000" dirty="0" smtClean="0"/>
                        <a:t>200</a:t>
                      </a:r>
                      <a:endParaRPr lang="en-US" sz="2000" dirty="0"/>
                    </a:p>
                  </a:txBody>
                  <a:tcPr/>
                </a:tc>
                <a:tc>
                  <a:txBody>
                    <a:bodyPr/>
                    <a:lstStyle/>
                    <a:p>
                      <a:pPr algn="ctr"/>
                      <a:r>
                        <a:rPr lang="en-US" sz="2000" dirty="0" smtClean="0"/>
                        <a:t>158</a:t>
                      </a:r>
                      <a:endParaRPr lang="en-US" sz="2000" dirty="0"/>
                    </a:p>
                  </a:txBody>
                  <a:tcPr/>
                </a:tc>
                <a:tc>
                  <a:txBody>
                    <a:bodyPr/>
                    <a:lstStyle/>
                    <a:p>
                      <a:pPr algn="ctr"/>
                      <a:r>
                        <a:rPr lang="en-US" sz="2000" dirty="0" smtClean="0"/>
                        <a:t>225</a:t>
                      </a:r>
                      <a:endParaRPr lang="en-US" sz="2000" dirty="0"/>
                    </a:p>
                  </a:txBody>
                  <a:tcPr/>
                </a:tc>
                <a:tc>
                  <a:txBody>
                    <a:bodyPr/>
                    <a:lstStyle/>
                    <a:p>
                      <a:pPr algn="ctr"/>
                      <a:r>
                        <a:rPr lang="en-US" sz="2000" i="1" dirty="0" smtClean="0"/>
                        <a:t>130</a:t>
                      </a:r>
                      <a:endParaRPr lang="en-US" sz="2000" i="1" dirty="0"/>
                    </a:p>
                  </a:txBody>
                  <a:tcPr/>
                </a:tc>
                <a:tc>
                  <a:txBody>
                    <a:bodyPr/>
                    <a:lstStyle/>
                    <a:p>
                      <a:pPr algn="ctr"/>
                      <a:r>
                        <a:rPr lang="en-US" sz="2000" i="1" dirty="0" smtClean="0"/>
                        <a:t>184</a:t>
                      </a:r>
                      <a:endParaRPr lang="en-US" sz="2000" i="1" dirty="0"/>
                    </a:p>
                  </a:txBody>
                  <a:tcPr/>
                </a:tc>
              </a:tr>
              <a:tr h="370840">
                <a:tc>
                  <a:txBody>
                    <a:bodyPr/>
                    <a:lstStyle/>
                    <a:p>
                      <a:pPr algn="l"/>
                      <a:r>
                        <a:rPr lang="en-US" sz="2000" dirty="0" smtClean="0"/>
                        <a:t>Number</a:t>
                      </a:r>
                      <a:r>
                        <a:rPr lang="en-US" sz="2000" baseline="0" dirty="0" smtClean="0"/>
                        <a:t> of e</a:t>
                      </a:r>
                      <a:r>
                        <a:rPr lang="en-US" sz="2000" dirty="0" smtClean="0"/>
                        <a:t>xperiments</a:t>
                      </a:r>
                      <a:endParaRPr lang="en-US" sz="2000" dirty="0"/>
                    </a:p>
                  </a:txBody>
                  <a:tcPr/>
                </a:tc>
                <a:tc>
                  <a:txBody>
                    <a:bodyPr/>
                    <a:lstStyle/>
                    <a:p>
                      <a:pPr algn="ctr"/>
                      <a:r>
                        <a:rPr lang="en-US" sz="2000" dirty="0" smtClean="0"/>
                        <a:t>1173</a:t>
                      </a:r>
                      <a:endParaRPr lang="en-US" sz="2000" dirty="0"/>
                    </a:p>
                  </a:txBody>
                  <a:tcPr/>
                </a:tc>
                <a:tc>
                  <a:txBody>
                    <a:bodyPr/>
                    <a:lstStyle/>
                    <a:p>
                      <a:pPr algn="ctr"/>
                      <a:r>
                        <a:rPr lang="en-US" sz="2000" dirty="0" smtClean="0"/>
                        <a:t>785</a:t>
                      </a:r>
                      <a:endParaRPr lang="en-US" sz="2000" baseline="30000" dirty="0"/>
                    </a:p>
                  </a:txBody>
                  <a:tcPr/>
                </a:tc>
                <a:tc>
                  <a:txBody>
                    <a:bodyPr/>
                    <a:lstStyle/>
                    <a:p>
                      <a:pPr algn="ctr"/>
                      <a:r>
                        <a:rPr lang="en-US" sz="2000" dirty="0" smtClean="0"/>
                        <a:t>1358</a:t>
                      </a:r>
                      <a:endParaRPr lang="en-US" sz="2000" dirty="0"/>
                    </a:p>
                  </a:txBody>
                  <a:tcPr/>
                </a:tc>
                <a:tc>
                  <a:txBody>
                    <a:bodyPr/>
                    <a:lstStyle/>
                    <a:p>
                      <a:pPr algn="ctr"/>
                      <a:r>
                        <a:rPr lang="en-US" sz="2000" i="1" dirty="0" smtClean="0"/>
                        <a:t>766</a:t>
                      </a:r>
                      <a:endParaRPr lang="en-US" sz="2000" i="1" dirty="0"/>
                    </a:p>
                  </a:txBody>
                  <a:tcPr/>
                </a:tc>
                <a:tc>
                  <a:txBody>
                    <a:bodyPr/>
                    <a:lstStyle/>
                    <a:p>
                      <a:pPr algn="ctr"/>
                      <a:r>
                        <a:rPr lang="en-US" sz="2000" i="1" dirty="0" smtClean="0"/>
                        <a:t>681</a:t>
                      </a:r>
                      <a:endParaRPr lang="en-US" sz="2000" i="1" dirty="0"/>
                    </a:p>
                  </a:txBody>
                  <a:tcPr/>
                </a:tc>
              </a:tr>
              <a:tr h="370840">
                <a:tc>
                  <a:txBody>
                    <a:bodyPr/>
                    <a:lstStyle/>
                    <a:p>
                      <a:pPr algn="l"/>
                      <a:r>
                        <a:rPr lang="en-US" sz="2000" dirty="0" smtClean="0"/>
                        <a:t>Average Experiment Length [days]</a:t>
                      </a:r>
                      <a:endParaRPr lang="en-US" sz="2000" dirty="0"/>
                    </a:p>
                  </a:txBody>
                  <a:tcPr/>
                </a:tc>
                <a:tc>
                  <a:txBody>
                    <a:bodyPr/>
                    <a:lstStyle/>
                    <a:p>
                      <a:pPr algn="ctr"/>
                      <a:r>
                        <a:rPr lang="en-US" sz="2000" dirty="0" smtClean="0"/>
                        <a:t>3.0</a:t>
                      </a:r>
                      <a:endParaRPr lang="en-US" sz="2000" baseline="30000" dirty="0"/>
                    </a:p>
                  </a:txBody>
                  <a:tcPr/>
                </a:tc>
                <a:tc>
                  <a:txBody>
                    <a:bodyPr/>
                    <a:lstStyle/>
                    <a:p>
                      <a:pPr algn="ctr"/>
                      <a:r>
                        <a:rPr lang="en-US" sz="2000" dirty="0" smtClean="0"/>
                        <a:t>5.0</a:t>
                      </a:r>
                      <a:endParaRPr lang="en-US" sz="2000" dirty="0"/>
                    </a:p>
                  </a:txBody>
                  <a:tcPr/>
                </a:tc>
                <a:tc>
                  <a:txBody>
                    <a:bodyPr/>
                    <a:lstStyle/>
                    <a:p>
                      <a:pPr algn="ctr"/>
                      <a:r>
                        <a:rPr lang="en-US" sz="2000" dirty="0" smtClean="0"/>
                        <a:t>3.2</a:t>
                      </a:r>
                      <a:endParaRPr lang="en-US" sz="2000" dirty="0"/>
                    </a:p>
                  </a:txBody>
                  <a:tcPr/>
                </a:tc>
                <a:tc>
                  <a:txBody>
                    <a:bodyPr/>
                    <a:lstStyle/>
                    <a:p>
                      <a:pPr algn="ctr"/>
                      <a:r>
                        <a:rPr lang="en-US" sz="2000" dirty="0" smtClean="0"/>
                        <a:t>3.5</a:t>
                      </a:r>
                      <a:endParaRPr lang="en-US" sz="2000" dirty="0"/>
                    </a:p>
                  </a:txBody>
                  <a:tcPr/>
                </a:tc>
                <a:tc>
                  <a:txBody>
                    <a:bodyPr/>
                    <a:lstStyle/>
                    <a:p>
                      <a:pPr algn="ctr"/>
                      <a:r>
                        <a:rPr lang="en-US" sz="2000" i="1" dirty="0" smtClean="0"/>
                        <a:t>3.7</a:t>
                      </a:r>
                      <a:endParaRPr lang="en-US" sz="2000" i="1" dirty="0"/>
                    </a:p>
                  </a:txBody>
                  <a:tcPr/>
                </a:tc>
              </a:tr>
              <a:tr h="370840">
                <a:tc>
                  <a:txBody>
                    <a:bodyPr/>
                    <a:lstStyle/>
                    <a:p>
                      <a:pPr algn="l"/>
                      <a:r>
                        <a:rPr lang="en-US" sz="2000" dirty="0" smtClean="0"/>
                        <a:t>Local</a:t>
                      </a:r>
                      <a:r>
                        <a:rPr lang="en-US" sz="2000" baseline="0" dirty="0" smtClean="0"/>
                        <a:t> Contacts / Instrument</a:t>
                      </a:r>
                      <a:endParaRPr lang="en-US" sz="2000" dirty="0"/>
                    </a:p>
                  </a:txBody>
                  <a:tcPr/>
                </a:tc>
                <a:tc>
                  <a:txBody>
                    <a:bodyPr/>
                    <a:lstStyle/>
                    <a:p>
                      <a:pPr algn="ctr"/>
                      <a:r>
                        <a:rPr lang="en-US" sz="2000" baseline="0" dirty="0" smtClean="0"/>
                        <a:t>2.7</a:t>
                      </a:r>
                      <a:endParaRPr lang="en-US" sz="2000" baseline="0" dirty="0"/>
                    </a:p>
                  </a:txBody>
                  <a:tcPr/>
                </a:tc>
                <a:tc>
                  <a:txBody>
                    <a:bodyPr/>
                    <a:lstStyle/>
                    <a:p>
                      <a:pPr algn="ctr"/>
                      <a:r>
                        <a:rPr lang="en-US" sz="2000" baseline="0" dirty="0" smtClean="0"/>
                        <a:t>2.2</a:t>
                      </a:r>
                      <a:endParaRPr lang="en-US" sz="2000" baseline="0" dirty="0"/>
                    </a:p>
                  </a:txBody>
                  <a:tcPr/>
                </a:tc>
                <a:tc>
                  <a:txBody>
                    <a:bodyPr/>
                    <a:lstStyle/>
                    <a:p>
                      <a:pPr algn="ctr"/>
                      <a:r>
                        <a:rPr lang="en-US" sz="2000" baseline="0" dirty="0" smtClean="0"/>
                        <a:t>3.4</a:t>
                      </a:r>
                      <a:endParaRPr lang="en-US" sz="2000" baseline="0" dirty="0"/>
                    </a:p>
                  </a:txBody>
                  <a:tcPr/>
                </a:tc>
                <a:tc>
                  <a:txBody>
                    <a:bodyPr/>
                    <a:lstStyle/>
                    <a:p>
                      <a:pPr algn="ctr"/>
                      <a:r>
                        <a:rPr lang="en-US" sz="2000" baseline="0" dirty="0" smtClean="0"/>
                        <a:t>2.2</a:t>
                      </a:r>
                      <a:endParaRPr lang="en-US" sz="2000" baseline="0" dirty="0"/>
                    </a:p>
                  </a:txBody>
                  <a:tcPr/>
                </a:tc>
                <a:tc>
                  <a:txBody>
                    <a:bodyPr/>
                    <a:lstStyle/>
                    <a:p>
                      <a:pPr algn="ctr"/>
                      <a:r>
                        <a:rPr lang="en-US" sz="2000" i="0" baseline="0" dirty="0" smtClean="0"/>
                        <a:t>2.6</a:t>
                      </a:r>
                      <a:endParaRPr lang="en-US" sz="2000" i="0" baseline="0" dirty="0"/>
                    </a:p>
                  </a:txBody>
                  <a:tcPr/>
                </a:tc>
              </a:tr>
              <a:tr h="370840">
                <a:tc>
                  <a:txBody>
                    <a:bodyPr/>
                    <a:lstStyle/>
                    <a:p>
                      <a:pPr algn="l"/>
                      <a:r>
                        <a:rPr lang="en-US" sz="2000" dirty="0" smtClean="0"/>
                        <a:t>Instrument Support Staff / Instr.</a:t>
                      </a:r>
                      <a:endParaRPr lang="en-US" sz="2000" dirty="0"/>
                    </a:p>
                  </a:txBody>
                  <a:tcPr/>
                </a:tc>
                <a:tc>
                  <a:txBody>
                    <a:bodyPr/>
                    <a:lstStyle/>
                    <a:p>
                      <a:pPr algn="ctr"/>
                      <a:r>
                        <a:rPr lang="en-US" sz="2000" baseline="0" dirty="0" smtClean="0"/>
                        <a:t>1.0</a:t>
                      </a:r>
                      <a:endParaRPr lang="en-US" sz="2000" baseline="0" dirty="0"/>
                    </a:p>
                  </a:txBody>
                  <a:tcPr/>
                </a:tc>
                <a:tc>
                  <a:txBody>
                    <a:bodyPr/>
                    <a:lstStyle/>
                    <a:p>
                      <a:pPr algn="ctr"/>
                      <a:r>
                        <a:rPr lang="en-US" sz="2000" baseline="0" dirty="0" smtClean="0"/>
                        <a:t>1.0</a:t>
                      </a:r>
                      <a:endParaRPr lang="en-US" sz="2000" baseline="0" dirty="0"/>
                    </a:p>
                  </a:txBody>
                  <a:tcPr/>
                </a:tc>
                <a:tc>
                  <a:txBody>
                    <a:bodyPr/>
                    <a:lstStyle/>
                    <a:p>
                      <a:pPr algn="ctr"/>
                      <a:r>
                        <a:rPr lang="en-US" sz="2000" baseline="0" dirty="0" smtClean="0"/>
                        <a:t>1.6</a:t>
                      </a:r>
                      <a:endParaRPr lang="en-US" sz="2000" baseline="0" dirty="0"/>
                    </a:p>
                  </a:txBody>
                  <a:tcPr/>
                </a:tc>
                <a:tc>
                  <a:txBody>
                    <a:bodyPr/>
                    <a:lstStyle/>
                    <a:p>
                      <a:pPr algn="ctr"/>
                      <a:endParaRPr lang="en-US" sz="2000" baseline="0" dirty="0"/>
                    </a:p>
                  </a:txBody>
                  <a:tcPr/>
                </a:tc>
                <a:tc>
                  <a:txBody>
                    <a:bodyPr/>
                    <a:lstStyle/>
                    <a:p>
                      <a:pPr algn="ctr"/>
                      <a:r>
                        <a:rPr lang="en-US" sz="2000" i="0" baseline="0" dirty="0" smtClean="0"/>
                        <a:t>0.9</a:t>
                      </a:r>
                      <a:endParaRPr lang="en-US" sz="2000" i="0" baseline="0" dirty="0"/>
                    </a:p>
                  </a:txBody>
                  <a:tcPr/>
                </a:tc>
              </a:tr>
              <a:tr h="370840">
                <a:tc>
                  <a:txBody>
                    <a:bodyPr/>
                    <a:lstStyle/>
                    <a:p>
                      <a:pPr algn="l"/>
                      <a:r>
                        <a:rPr lang="en-US" sz="2000" dirty="0" smtClean="0"/>
                        <a:t>Sample Environment Staff / Instr.</a:t>
                      </a:r>
                      <a:endParaRPr lang="en-US" sz="2000" dirty="0"/>
                    </a:p>
                  </a:txBody>
                  <a:tcPr/>
                </a:tc>
                <a:tc>
                  <a:txBody>
                    <a:bodyPr/>
                    <a:lstStyle/>
                    <a:p>
                      <a:pPr algn="ctr"/>
                      <a:r>
                        <a:rPr lang="en-US" sz="2000" baseline="0" dirty="0" smtClean="0"/>
                        <a:t>0.9</a:t>
                      </a:r>
                      <a:endParaRPr lang="en-US" sz="2000" baseline="0" dirty="0"/>
                    </a:p>
                  </a:txBody>
                  <a:tcPr/>
                </a:tc>
                <a:tc>
                  <a:txBody>
                    <a:bodyPr/>
                    <a:lstStyle/>
                    <a:p>
                      <a:pPr algn="ctr"/>
                      <a:r>
                        <a:rPr lang="en-US" sz="2000" baseline="0" dirty="0" smtClean="0"/>
                        <a:t>0.5</a:t>
                      </a:r>
                      <a:endParaRPr lang="en-US" sz="2000" baseline="0" dirty="0"/>
                    </a:p>
                  </a:txBody>
                  <a:tcPr/>
                </a:tc>
                <a:tc>
                  <a:txBody>
                    <a:bodyPr/>
                    <a:lstStyle/>
                    <a:p>
                      <a:pPr algn="ctr"/>
                      <a:endParaRPr lang="en-US" sz="2000" baseline="0" dirty="0"/>
                    </a:p>
                  </a:txBody>
                  <a:tcPr/>
                </a:tc>
                <a:tc>
                  <a:txBody>
                    <a:bodyPr/>
                    <a:lstStyle/>
                    <a:p>
                      <a:pPr algn="ctr"/>
                      <a:r>
                        <a:rPr lang="en-US" sz="2000" baseline="0" dirty="0" smtClean="0"/>
                        <a:t>0.6</a:t>
                      </a:r>
                      <a:endParaRPr lang="en-US" sz="2000" baseline="0" dirty="0"/>
                    </a:p>
                  </a:txBody>
                  <a:tcPr/>
                </a:tc>
                <a:tc>
                  <a:txBody>
                    <a:bodyPr/>
                    <a:lstStyle/>
                    <a:p>
                      <a:pPr algn="ctr"/>
                      <a:r>
                        <a:rPr lang="en-US" sz="2000" i="0" baseline="0" dirty="0" smtClean="0"/>
                        <a:t>0.9</a:t>
                      </a:r>
                      <a:endParaRPr lang="en-US" sz="2000" i="0" baseline="0" dirty="0"/>
                    </a:p>
                  </a:txBody>
                  <a:tcPr/>
                </a:tc>
              </a:tr>
              <a:tr h="370840">
                <a:tc>
                  <a:txBody>
                    <a:bodyPr/>
                    <a:lstStyle/>
                    <a:p>
                      <a:pPr algn="l"/>
                      <a:r>
                        <a:rPr lang="en-US" sz="2000" dirty="0" smtClean="0"/>
                        <a:t>Other Tech.</a:t>
                      </a:r>
                      <a:r>
                        <a:rPr lang="en-US" sz="2000" baseline="0" dirty="0" smtClean="0"/>
                        <a:t> Support / Instrument</a:t>
                      </a:r>
                      <a:endParaRPr lang="en-US" sz="2000" dirty="0"/>
                    </a:p>
                  </a:txBody>
                  <a:tcPr/>
                </a:tc>
                <a:tc>
                  <a:txBody>
                    <a:bodyPr/>
                    <a:lstStyle/>
                    <a:p>
                      <a:pPr algn="ctr"/>
                      <a:r>
                        <a:rPr lang="en-US" sz="2000" baseline="0" dirty="0" smtClean="0"/>
                        <a:t>4.9</a:t>
                      </a:r>
                      <a:endParaRPr lang="en-US" sz="2000" baseline="0" dirty="0"/>
                    </a:p>
                  </a:txBody>
                  <a:tcPr/>
                </a:tc>
                <a:tc>
                  <a:txBody>
                    <a:bodyPr/>
                    <a:lstStyle/>
                    <a:p>
                      <a:pPr algn="ctr"/>
                      <a:r>
                        <a:rPr lang="en-US" sz="2000" baseline="0" dirty="0" smtClean="0"/>
                        <a:t>3.6</a:t>
                      </a:r>
                      <a:endParaRPr lang="en-US" sz="2000" baseline="0" dirty="0"/>
                    </a:p>
                  </a:txBody>
                  <a:tcPr/>
                </a:tc>
                <a:tc>
                  <a:txBody>
                    <a:bodyPr/>
                    <a:lstStyle/>
                    <a:p>
                      <a:pPr algn="ctr"/>
                      <a:r>
                        <a:rPr lang="en-US" sz="2000" baseline="0" dirty="0" smtClean="0"/>
                        <a:t>4.1</a:t>
                      </a:r>
                      <a:endParaRPr lang="en-US" sz="2000" baseline="0" dirty="0"/>
                    </a:p>
                  </a:txBody>
                  <a:tcPr/>
                </a:tc>
                <a:tc>
                  <a:txBody>
                    <a:bodyPr/>
                    <a:lstStyle/>
                    <a:p>
                      <a:pPr algn="ctr"/>
                      <a:r>
                        <a:rPr lang="en-US" sz="2000" baseline="0" dirty="0" smtClean="0"/>
                        <a:t>3.0</a:t>
                      </a:r>
                      <a:endParaRPr lang="en-US" sz="2000" baseline="0" dirty="0"/>
                    </a:p>
                  </a:txBody>
                  <a:tcPr/>
                </a:tc>
                <a:tc>
                  <a:txBody>
                    <a:bodyPr/>
                    <a:lstStyle/>
                    <a:p>
                      <a:pPr algn="ctr"/>
                      <a:r>
                        <a:rPr lang="en-US" sz="2000" i="0" baseline="0" dirty="0" smtClean="0"/>
                        <a:t>6.5</a:t>
                      </a:r>
                      <a:endParaRPr lang="en-US" sz="2000" i="0" baseline="0" dirty="0"/>
                    </a:p>
                  </a:txBody>
                  <a:tcPr/>
                </a:tc>
              </a:tr>
            </a:tbl>
          </a:graphicData>
        </a:graphic>
      </p:graphicFrame>
    </p:spTree>
    <p:extLst>
      <p:ext uri="{BB962C8B-B14F-4D97-AF65-F5344CB8AC3E}">
        <p14:creationId xmlns:p14="http://schemas.microsoft.com/office/powerpoint/2010/main" val="27234317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Comparison with Other Facilities</a:t>
            </a:r>
            <a:endParaRPr lang="en-GB" sz="2400" noProof="0" dirty="0"/>
          </a:p>
        </p:txBody>
      </p:sp>
      <p:sp>
        <p:nvSpPr>
          <p:cNvPr id="4" name="Slide Number Placeholder 3"/>
          <p:cNvSpPr>
            <a:spLocks noGrp="1"/>
          </p:cNvSpPr>
          <p:nvPr>
            <p:ph type="sldNum" sz="quarter" idx="12"/>
          </p:nvPr>
        </p:nvSpPr>
        <p:spPr/>
        <p:txBody>
          <a:bodyPr/>
          <a:lstStyle/>
          <a:p>
            <a:fld id="{551115BC-487E-4422-894C-CB7CD3E79223}" type="slidenum">
              <a:rPr lang="en-GB" smtClean="0">
                <a:solidFill>
                  <a:prstClr val="black">
                    <a:tint val="75000"/>
                  </a:prstClr>
                </a:solidFill>
                <a:latin typeface="Calibri"/>
              </a:rPr>
              <a:pPr/>
              <a:t>99</a:t>
            </a:fld>
            <a:endParaRPr lang="en-GB">
              <a:solidFill>
                <a:prstClr val="black">
                  <a:tint val="75000"/>
                </a:prstClr>
              </a:solidFill>
              <a:latin typeface="Calibri"/>
            </a:endParaRPr>
          </a:p>
        </p:txBody>
      </p:sp>
      <p:sp>
        <p:nvSpPr>
          <p:cNvPr id="5" name="Footer Placeholder 4"/>
          <p:cNvSpPr>
            <a:spLocks noGrp="1"/>
          </p:cNvSpPr>
          <p:nvPr>
            <p:ph type="ftr" sz="quarter" idx="11"/>
          </p:nvPr>
        </p:nvSpPr>
        <p:spPr>
          <a:xfrm>
            <a:off x="1187624" y="6309320"/>
            <a:ext cx="7056784" cy="365125"/>
          </a:xfrm>
        </p:spPr>
        <p:txBody>
          <a:bodyPr/>
          <a:lstStyle/>
          <a:p>
            <a:pPr algn="l"/>
            <a:r>
              <a:rPr lang="sv-SE" dirty="0" smtClean="0">
                <a:latin typeface="Calibri"/>
              </a:rPr>
              <a:t>Staff </a:t>
            </a:r>
            <a:r>
              <a:rPr lang="sv-SE" dirty="0" err="1" smtClean="0">
                <a:latin typeface="Calibri"/>
              </a:rPr>
              <a:t>Number</a:t>
            </a:r>
            <a:r>
              <a:rPr lang="sv-SE" dirty="0" smtClean="0">
                <a:latin typeface="Calibri"/>
              </a:rPr>
              <a:t> </a:t>
            </a:r>
            <a:r>
              <a:rPr lang="sv-SE" dirty="0" err="1" smtClean="0">
                <a:latin typeface="Calibri"/>
              </a:rPr>
              <a:t>Comparison</a:t>
            </a:r>
            <a:r>
              <a:rPr lang="sv-SE" dirty="0" smtClean="0">
                <a:latin typeface="Calibri"/>
              </a:rPr>
              <a:t> </a:t>
            </a:r>
            <a:r>
              <a:rPr lang="sv-SE" sz="1000" dirty="0" smtClean="0">
                <a:latin typeface="Calibri"/>
              </a:rPr>
              <a:t>Ken Andersen </a:t>
            </a:r>
            <a:r>
              <a:rPr lang="sv-SE" sz="1000" dirty="0" err="1" smtClean="0">
                <a:latin typeface="Calibri"/>
              </a:rPr>
              <a:t>October</a:t>
            </a:r>
            <a:r>
              <a:rPr lang="sv-SE" sz="1000" dirty="0" smtClean="0">
                <a:latin typeface="Calibri"/>
              </a:rPr>
              <a:t> 2016 ESS Operations </a:t>
            </a:r>
            <a:r>
              <a:rPr lang="sv-SE" sz="1000" dirty="0" err="1" smtClean="0">
                <a:latin typeface="Calibri"/>
              </a:rPr>
              <a:t>Cost</a:t>
            </a:r>
            <a:r>
              <a:rPr lang="sv-SE" sz="1000" dirty="0" smtClean="0">
                <a:latin typeface="Calibri"/>
              </a:rPr>
              <a:t> Review</a:t>
            </a:r>
            <a:endParaRPr lang="sv-SE" sz="1000" dirty="0">
              <a:latin typeface="Calibri"/>
            </a:endParaRPr>
          </a:p>
        </p:txBody>
      </p:sp>
      <p:sp>
        <p:nvSpPr>
          <p:cNvPr id="6" name="Date Placeholder 5"/>
          <p:cNvSpPr>
            <a:spLocks noGrp="1"/>
          </p:cNvSpPr>
          <p:nvPr>
            <p:ph type="dt" sz="half" idx="10"/>
          </p:nvPr>
        </p:nvSpPr>
        <p:spPr/>
        <p:txBody>
          <a:bodyPr/>
          <a:lstStyle/>
          <a:p>
            <a:fld id="{BE7F1480-C240-7241-B16F-974441BA4F7A}" type="datetime1">
              <a:rPr lang="en-US" smtClean="0">
                <a:solidFill>
                  <a:prstClr val="black">
                    <a:tint val="75000"/>
                  </a:prstClr>
                </a:solidFill>
                <a:latin typeface="Calibri"/>
              </a:rPr>
              <a:pPr/>
              <a:t>5/18/17</a:t>
            </a:fld>
            <a:endParaRPr lang="sv-SE" dirty="0">
              <a:solidFill>
                <a:prstClr val="black">
                  <a:tint val="75000"/>
                </a:prstClr>
              </a:solidFill>
              <a:latin typeface="Calibri"/>
            </a:endParaRPr>
          </a:p>
        </p:txBody>
      </p:sp>
      <p:graphicFrame>
        <p:nvGraphicFramePr>
          <p:cNvPr id="8" name="Table 7"/>
          <p:cNvGraphicFramePr>
            <a:graphicFrameLocks noGrp="1"/>
          </p:cNvGraphicFramePr>
          <p:nvPr>
            <p:extLst>
              <p:ext uri="{D42A27DB-BD31-4B8C-83A1-F6EECF244321}">
                <p14:modId xmlns:p14="http://schemas.microsoft.com/office/powerpoint/2010/main" val="934239849"/>
              </p:ext>
            </p:extLst>
          </p:nvPr>
        </p:nvGraphicFramePr>
        <p:xfrm>
          <a:off x="324045" y="1461989"/>
          <a:ext cx="8496366" cy="4333240"/>
        </p:xfrm>
        <a:graphic>
          <a:graphicData uri="http://schemas.openxmlformats.org/drawingml/2006/table">
            <a:tbl>
              <a:tblPr firstRow="1" bandRow="1">
                <a:tableStyleId>{5C22544A-7EE6-4342-B048-85BDC9FD1C3A}</a:tableStyleId>
              </a:tblPr>
              <a:tblGrid>
                <a:gridCol w="3896981"/>
                <a:gridCol w="873205"/>
                <a:gridCol w="995756"/>
                <a:gridCol w="1039050"/>
                <a:gridCol w="894737"/>
                <a:gridCol w="796637"/>
              </a:tblGrid>
              <a:tr h="370840">
                <a:tc>
                  <a:txBody>
                    <a:bodyPr/>
                    <a:lstStyle/>
                    <a:p>
                      <a:pPr algn="l"/>
                      <a:endParaRPr lang="en-US" sz="1800" dirty="0"/>
                    </a:p>
                  </a:txBody>
                  <a:tcPr/>
                </a:tc>
                <a:tc>
                  <a:txBody>
                    <a:bodyPr/>
                    <a:lstStyle/>
                    <a:p>
                      <a:pPr algn="ctr"/>
                      <a:r>
                        <a:rPr lang="en-US" sz="1800" dirty="0" err="1" smtClean="0"/>
                        <a:t>ESS</a:t>
                      </a:r>
                      <a:r>
                        <a:rPr lang="en-US" sz="1800" baseline="30000" dirty="0" err="1" smtClean="0"/>
                        <a:t>a</a:t>
                      </a:r>
                      <a:endParaRPr lang="en-US" sz="1800" baseline="30000" dirty="0"/>
                    </a:p>
                  </a:txBody>
                  <a:tcPr/>
                </a:tc>
                <a:tc>
                  <a:txBody>
                    <a:bodyPr/>
                    <a:lstStyle/>
                    <a:p>
                      <a:pPr algn="ctr"/>
                      <a:r>
                        <a:rPr lang="en-US" sz="1800" dirty="0" err="1" smtClean="0"/>
                        <a:t>ILL</a:t>
                      </a:r>
                      <a:r>
                        <a:rPr lang="en-US" sz="1800" baseline="30000" dirty="0" err="1" smtClean="0"/>
                        <a:t>b</a:t>
                      </a:r>
                      <a:endParaRPr lang="en-US" sz="1800" baseline="30000" dirty="0"/>
                    </a:p>
                  </a:txBody>
                  <a:tcPr/>
                </a:tc>
                <a:tc>
                  <a:txBody>
                    <a:bodyPr/>
                    <a:lstStyle/>
                    <a:p>
                      <a:pPr algn="ctr"/>
                      <a:r>
                        <a:rPr lang="en-US" sz="1800" dirty="0" err="1" smtClean="0"/>
                        <a:t>ESRF</a:t>
                      </a:r>
                      <a:r>
                        <a:rPr lang="en-US" sz="1800" baseline="30000" dirty="0" err="1" smtClean="0"/>
                        <a:t>c</a:t>
                      </a:r>
                      <a:endParaRPr lang="en-US" sz="1800" baseline="30000" dirty="0"/>
                    </a:p>
                  </a:txBody>
                  <a:tcPr/>
                </a:tc>
                <a:tc>
                  <a:txBody>
                    <a:bodyPr/>
                    <a:lstStyle/>
                    <a:p>
                      <a:pPr algn="ctr"/>
                      <a:r>
                        <a:rPr lang="en-US" sz="1800" dirty="0" err="1" smtClean="0"/>
                        <a:t>ISIS</a:t>
                      </a:r>
                      <a:r>
                        <a:rPr lang="en-US" sz="1800" baseline="30000" dirty="0" err="1" smtClean="0"/>
                        <a:t>d</a:t>
                      </a:r>
                      <a:endParaRPr lang="en-US" sz="1800" baseline="30000" dirty="0"/>
                    </a:p>
                  </a:txBody>
                  <a:tcPr/>
                </a:tc>
                <a:tc>
                  <a:txBody>
                    <a:bodyPr/>
                    <a:lstStyle/>
                    <a:p>
                      <a:pPr algn="ctr"/>
                      <a:r>
                        <a:rPr lang="en-US" sz="1800" dirty="0" err="1" smtClean="0"/>
                        <a:t>SNS</a:t>
                      </a:r>
                      <a:r>
                        <a:rPr lang="en-US" sz="1800" baseline="30000" dirty="0" err="1" smtClean="0"/>
                        <a:t>e</a:t>
                      </a:r>
                      <a:endParaRPr lang="en-US" sz="1800" baseline="30000" dirty="0"/>
                    </a:p>
                  </a:txBody>
                  <a:tcPr/>
                </a:tc>
              </a:tr>
              <a:tr h="370840">
                <a:tc>
                  <a:txBody>
                    <a:bodyPr/>
                    <a:lstStyle/>
                    <a:p>
                      <a:pPr algn="l"/>
                      <a:r>
                        <a:rPr lang="en-US" sz="2000" dirty="0" smtClean="0"/>
                        <a:t>Instruments (incl. CRGs/3)</a:t>
                      </a:r>
                      <a:endParaRPr lang="en-US" sz="2000" dirty="0"/>
                    </a:p>
                  </a:txBody>
                  <a:tcPr/>
                </a:tc>
                <a:tc>
                  <a:txBody>
                    <a:bodyPr/>
                    <a:lstStyle/>
                    <a:p>
                      <a:pPr algn="ctr"/>
                      <a:r>
                        <a:rPr lang="en-US" sz="2000" dirty="0" smtClean="0"/>
                        <a:t>22</a:t>
                      </a:r>
                      <a:endParaRPr lang="en-US" sz="2000" dirty="0"/>
                    </a:p>
                  </a:txBody>
                  <a:tcPr/>
                </a:tc>
                <a:tc>
                  <a:txBody>
                    <a:bodyPr/>
                    <a:lstStyle/>
                    <a:p>
                      <a:pPr algn="ctr"/>
                      <a:r>
                        <a:rPr lang="en-US" sz="2000" dirty="0" smtClean="0"/>
                        <a:t>31</a:t>
                      </a:r>
                      <a:endParaRPr lang="en-US" sz="2000" baseline="30000" dirty="0"/>
                    </a:p>
                  </a:txBody>
                  <a:tcPr/>
                </a:tc>
                <a:tc>
                  <a:txBody>
                    <a:bodyPr/>
                    <a:lstStyle/>
                    <a:p>
                      <a:pPr algn="ctr"/>
                      <a:r>
                        <a:rPr lang="en-US" sz="2000" dirty="0" smtClean="0"/>
                        <a:t>35.6</a:t>
                      </a:r>
                      <a:endParaRPr lang="en-US" sz="2000" dirty="0"/>
                    </a:p>
                  </a:txBody>
                  <a:tcPr/>
                </a:tc>
                <a:tc>
                  <a:txBody>
                    <a:bodyPr/>
                    <a:lstStyle/>
                    <a:p>
                      <a:pPr algn="ctr"/>
                      <a:r>
                        <a:rPr lang="en-US" sz="2000" dirty="0" smtClean="0"/>
                        <a:t>30</a:t>
                      </a:r>
                      <a:endParaRPr lang="en-US" sz="2000" dirty="0"/>
                    </a:p>
                  </a:txBody>
                  <a:tcPr/>
                </a:tc>
                <a:tc>
                  <a:txBody>
                    <a:bodyPr/>
                    <a:lstStyle/>
                    <a:p>
                      <a:pPr algn="ctr"/>
                      <a:r>
                        <a:rPr lang="en-US" sz="2000" dirty="0" smtClean="0"/>
                        <a:t>18.3</a:t>
                      </a:r>
                      <a:endParaRPr lang="en-US" sz="2000" dirty="0"/>
                    </a:p>
                  </a:txBody>
                  <a:tcPr/>
                </a:tc>
              </a:tr>
              <a:tr h="370840">
                <a:tc>
                  <a:txBody>
                    <a:bodyPr/>
                    <a:lstStyle/>
                    <a:p>
                      <a:pPr algn="l"/>
                      <a:r>
                        <a:rPr lang="en-US" sz="2000" dirty="0" smtClean="0"/>
                        <a:t>Beam days for user </a:t>
                      </a:r>
                      <a:r>
                        <a:rPr lang="en-US" sz="2000" dirty="0" err="1" smtClean="0"/>
                        <a:t>programme</a:t>
                      </a:r>
                      <a:endParaRPr lang="en-US" sz="2000" dirty="0"/>
                    </a:p>
                  </a:txBody>
                  <a:tcPr/>
                </a:tc>
                <a:tc>
                  <a:txBody>
                    <a:bodyPr/>
                    <a:lstStyle/>
                    <a:p>
                      <a:pPr algn="ctr"/>
                      <a:r>
                        <a:rPr lang="en-US" sz="2000" dirty="0" smtClean="0"/>
                        <a:t>3520</a:t>
                      </a:r>
                      <a:endParaRPr lang="en-US" sz="2000" dirty="0"/>
                    </a:p>
                  </a:txBody>
                  <a:tcPr/>
                </a:tc>
                <a:tc>
                  <a:txBody>
                    <a:bodyPr/>
                    <a:lstStyle/>
                    <a:p>
                      <a:pPr algn="ctr"/>
                      <a:r>
                        <a:rPr lang="en-US" sz="2000" dirty="0" smtClean="0"/>
                        <a:t>3899</a:t>
                      </a:r>
                      <a:endParaRPr lang="en-US" sz="2000" dirty="0"/>
                    </a:p>
                  </a:txBody>
                  <a:tcPr/>
                </a:tc>
                <a:tc>
                  <a:txBody>
                    <a:bodyPr/>
                    <a:lstStyle/>
                    <a:p>
                      <a:pPr algn="ctr"/>
                      <a:r>
                        <a:rPr lang="en-US" sz="2000" dirty="0" smtClean="0"/>
                        <a:t>4404</a:t>
                      </a:r>
                      <a:endParaRPr lang="en-US" sz="2000" dirty="0"/>
                    </a:p>
                  </a:txBody>
                  <a:tcPr/>
                </a:tc>
                <a:tc>
                  <a:txBody>
                    <a:bodyPr/>
                    <a:lstStyle/>
                    <a:p>
                      <a:pPr algn="ctr"/>
                      <a:r>
                        <a:rPr lang="en-US" sz="2000" i="1" dirty="0" smtClean="0"/>
                        <a:t>2678</a:t>
                      </a:r>
                      <a:endParaRPr lang="en-US" sz="2000" i="1" dirty="0"/>
                    </a:p>
                  </a:txBody>
                  <a:tcPr/>
                </a:tc>
                <a:tc>
                  <a:txBody>
                    <a:bodyPr/>
                    <a:lstStyle/>
                    <a:p>
                      <a:pPr algn="ctr"/>
                      <a:r>
                        <a:rPr lang="en-US" sz="2000" i="1" dirty="0" smtClean="0"/>
                        <a:t>2525</a:t>
                      </a:r>
                      <a:endParaRPr lang="en-US" sz="2000" i="1" dirty="0"/>
                    </a:p>
                  </a:txBody>
                  <a:tcPr/>
                </a:tc>
              </a:tr>
              <a:tr h="370840">
                <a:tc>
                  <a:txBody>
                    <a:bodyPr/>
                    <a:lstStyle/>
                    <a:p>
                      <a:pPr algn="l"/>
                      <a:r>
                        <a:rPr lang="en-US" sz="2000" dirty="0" smtClean="0"/>
                        <a:t>          per instrument</a:t>
                      </a:r>
                      <a:endParaRPr lang="en-US" sz="2000" dirty="0"/>
                    </a:p>
                  </a:txBody>
                  <a:tcPr/>
                </a:tc>
                <a:tc>
                  <a:txBody>
                    <a:bodyPr/>
                    <a:lstStyle/>
                    <a:p>
                      <a:pPr algn="ctr"/>
                      <a:r>
                        <a:rPr lang="en-US" sz="2000" dirty="0" smtClean="0"/>
                        <a:t>160</a:t>
                      </a:r>
                      <a:endParaRPr lang="en-US" sz="2000" dirty="0"/>
                    </a:p>
                  </a:txBody>
                  <a:tcPr/>
                </a:tc>
                <a:tc>
                  <a:txBody>
                    <a:bodyPr/>
                    <a:lstStyle/>
                    <a:p>
                      <a:pPr algn="ctr"/>
                      <a:r>
                        <a:rPr lang="en-US" sz="2000" dirty="0" smtClean="0"/>
                        <a:t>126</a:t>
                      </a:r>
                      <a:endParaRPr lang="en-US" sz="2000" dirty="0"/>
                    </a:p>
                  </a:txBody>
                  <a:tcPr/>
                </a:tc>
                <a:tc>
                  <a:txBody>
                    <a:bodyPr/>
                    <a:lstStyle/>
                    <a:p>
                      <a:pPr algn="ctr"/>
                      <a:r>
                        <a:rPr lang="en-US" sz="2000" dirty="0" smtClean="0"/>
                        <a:t>124</a:t>
                      </a:r>
                      <a:endParaRPr lang="en-US" sz="2000" dirty="0"/>
                    </a:p>
                  </a:txBody>
                  <a:tcPr/>
                </a:tc>
                <a:tc>
                  <a:txBody>
                    <a:bodyPr/>
                    <a:lstStyle/>
                    <a:p>
                      <a:pPr algn="ctr"/>
                      <a:r>
                        <a:rPr lang="en-US" sz="2000" i="1" dirty="0" smtClean="0"/>
                        <a:t>89</a:t>
                      </a:r>
                      <a:endParaRPr lang="en-US" sz="2000" i="1" dirty="0"/>
                    </a:p>
                  </a:txBody>
                  <a:tcPr/>
                </a:tc>
                <a:tc>
                  <a:txBody>
                    <a:bodyPr/>
                    <a:lstStyle/>
                    <a:p>
                      <a:pPr algn="ctr"/>
                      <a:r>
                        <a:rPr lang="en-US" sz="2000" i="1" dirty="0" smtClean="0"/>
                        <a:t>138</a:t>
                      </a:r>
                      <a:endParaRPr lang="en-US" sz="2000" i="1" dirty="0"/>
                    </a:p>
                  </a:txBody>
                  <a:tcPr/>
                </a:tc>
              </a:tr>
              <a:tr h="370840">
                <a:tc>
                  <a:txBody>
                    <a:bodyPr/>
                    <a:lstStyle/>
                    <a:p>
                      <a:pPr algn="l"/>
                      <a:r>
                        <a:rPr lang="en-US" sz="2000" dirty="0" smtClean="0"/>
                        <a:t>Number</a:t>
                      </a:r>
                      <a:r>
                        <a:rPr lang="en-US" sz="2000" baseline="0" dirty="0" smtClean="0"/>
                        <a:t> of operational days</a:t>
                      </a:r>
                      <a:endParaRPr lang="en-US" sz="2000" dirty="0"/>
                    </a:p>
                  </a:txBody>
                  <a:tcPr/>
                </a:tc>
                <a:tc>
                  <a:txBody>
                    <a:bodyPr/>
                    <a:lstStyle/>
                    <a:p>
                      <a:pPr algn="ctr"/>
                      <a:r>
                        <a:rPr lang="en-US" sz="2000" dirty="0" smtClean="0"/>
                        <a:t>200</a:t>
                      </a:r>
                      <a:endParaRPr lang="en-US" sz="2000" dirty="0"/>
                    </a:p>
                  </a:txBody>
                  <a:tcPr/>
                </a:tc>
                <a:tc>
                  <a:txBody>
                    <a:bodyPr/>
                    <a:lstStyle/>
                    <a:p>
                      <a:pPr algn="ctr"/>
                      <a:r>
                        <a:rPr lang="en-US" sz="2000" dirty="0" smtClean="0"/>
                        <a:t>158</a:t>
                      </a:r>
                      <a:endParaRPr lang="en-US" sz="2000" dirty="0"/>
                    </a:p>
                  </a:txBody>
                  <a:tcPr/>
                </a:tc>
                <a:tc>
                  <a:txBody>
                    <a:bodyPr/>
                    <a:lstStyle/>
                    <a:p>
                      <a:pPr algn="ctr"/>
                      <a:r>
                        <a:rPr lang="en-US" sz="2000" dirty="0" smtClean="0"/>
                        <a:t>225</a:t>
                      </a:r>
                      <a:endParaRPr lang="en-US" sz="2000" dirty="0"/>
                    </a:p>
                  </a:txBody>
                  <a:tcPr/>
                </a:tc>
                <a:tc>
                  <a:txBody>
                    <a:bodyPr/>
                    <a:lstStyle/>
                    <a:p>
                      <a:pPr algn="ctr"/>
                      <a:r>
                        <a:rPr lang="en-US" sz="2000" i="1" dirty="0" smtClean="0"/>
                        <a:t>130</a:t>
                      </a:r>
                      <a:endParaRPr lang="en-US" sz="2000" i="1" dirty="0"/>
                    </a:p>
                  </a:txBody>
                  <a:tcPr/>
                </a:tc>
                <a:tc>
                  <a:txBody>
                    <a:bodyPr/>
                    <a:lstStyle/>
                    <a:p>
                      <a:pPr algn="ctr"/>
                      <a:r>
                        <a:rPr lang="en-US" sz="2000" i="1" dirty="0" smtClean="0"/>
                        <a:t>184</a:t>
                      </a:r>
                      <a:endParaRPr lang="en-US" sz="2000" i="1" dirty="0"/>
                    </a:p>
                  </a:txBody>
                  <a:tcPr/>
                </a:tc>
              </a:tr>
              <a:tr h="370840">
                <a:tc>
                  <a:txBody>
                    <a:bodyPr/>
                    <a:lstStyle/>
                    <a:p>
                      <a:pPr algn="l"/>
                      <a:r>
                        <a:rPr lang="en-US" sz="2000" dirty="0" smtClean="0"/>
                        <a:t>Number</a:t>
                      </a:r>
                      <a:r>
                        <a:rPr lang="en-US" sz="2000" baseline="0" dirty="0" smtClean="0"/>
                        <a:t> of e</a:t>
                      </a:r>
                      <a:r>
                        <a:rPr lang="en-US" sz="2000" dirty="0" smtClean="0"/>
                        <a:t>xperiments</a:t>
                      </a:r>
                      <a:endParaRPr lang="en-US" sz="2000" dirty="0"/>
                    </a:p>
                  </a:txBody>
                  <a:tcPr/>
                </a:tc>
                <a:tc>
                  <a:txBody>
                    <a:bodyPr/>
                    <a:lstStyle/>
                    <a:p>
                      <a:pPr algn="ctr"/>
                      <a:r>
                        <a:rPr lang="en-US" sz="2000" dirty="0" smtClean="0"/>
                        <a:t>1173</a:t>
                      </a:r>
                      <a:endParaRPr lang="en-US" sz="2000" dirty="0"/>
                    </a:p>
                  </a:txBody>
                  <a:tcPr/>
                </a:tc>
                <a:tc>
                  <a:txBody>
                    <a:bodyPr/>
                    <a:lstStyle/>
                    <a:p>
                      <a:pPr algn="ctr"/>
                      <a:r>
                        <a:rPr lang="en-US" sz="2000" dirty="0" smtClean="0"/>
                        <a:t>785</a:t>
                      </a:r>
                      <a:endParaRPr lang="en-US" sz="2000" baseline="30000" dirty="0"/>
                    </a:p>
                  </a:txBody>
                  <a:tcPr/>
                </a:tc>
                <a:tc>
                  <a:txBody>
                    <a:bodyPr/>
                    <a:lstStyle/>
                    <a:p>
                      <a:pPr algn="ctr"/>
                      <a:r>
                        <a:rPr lang="en-US" sz="2000" dirty="0" smtClean="0"/>
                        <a:t>1358</a:t>
                      </a:r>
                      <a:endParaRPr lang="en-US" sz="2000" dirty="0"/>
                    </a:p>
                  </a:txBody>
                  <a:tcPr/>
                </a:tc>
                <a:tc>
                  <a:txBody>
                    <a:bodyPr/>
                    <a:lstStyle/>
                    <a:p>
                      <a:pPr algn="ctr"/>
                      <a:r>
                        <a:rPr lang="en-US" sz="2000" i="1" dirty="0" smtClean="0"/>
                        <a:t>766</a:t>
                      </a:r>
                      <a:endParaRPr lang="en-US" sz="2000" i="1" dirty="0"/>
                    </a:p>
                  </a:txBody>
                  <a:tcPr/>
                </a:tc>
                <a:tc>
                  <a:txBody>
                    <a:bodyPr/>
                    <a:lstStyle/>
                    <a:p>
                      <a:pPr algn="ctr"/>
                      <a:r>
                        <a:rPr lang="en-US" sz="2000" i="1" dirty="0" smtClean="0"/>
                        <a:t>681</a:t>
                      </a:r>
                      <a:endParaRPr lang="en-US" sz="2000" i="1" dirty="0"/>
                    </a:p>
                  </a:txBody>
                  <a:tcPr/>
                </a:tc>
              </a:tr>
              <a:tr h="370840">
                <a:tc>
                  <a:txBody>
                    <a:bodyPr/>
                    <a:lstStyle/>
                    <a:p>
                      <a:pPr algn="l"/>
                      <a:r>
                        <a:rPr lang="en-US" sz="2000" dirty="0" smtClean="0"/>
                        <a:t>Average Experiment Length [days]</a:t>
                      </a:r>
                      <a:endParaRPr lang="en-US" sz="2000" dirty="0"/>
                    </a:p>
                  </a:txBody>
                  <a:tcPr/>
                </a:tc>
                <a:tc>
                  <a:txBody>
                    <a:bodyPr/>
                    <a:lstStyle/>
                    <a:p>
                      <a:pPr algn="ctr"/>
                      <a:r>
                        <a:rPr lang="en-US" sz="2000" dirty="0" smtClean="0"/>
                        <a:t>3.0</a:t>
                      </a:r>
                      <a:endParaRPr lang="en-US" sz="2000" baseline="30000" dirty="0"/>
                    </a:p>
                  </a:txBody>
                  <a:tcPr/>
                </a:tc>
                <a:tc>
                  <a:txBody>
                    <a:bodyPr/>
                    <a:lstStyle/>
                    <a:p>
                      <a:pPr algn="ctr"/>
                      <a:r>
                        <a:rPr lang="en-US" sz="2000" dirty="0" smtClean="0"/>
                        <a:t>5.0</a:t>
                      </a:r>
                      <a:endParaRPr lang="en-US" sz="2000" dirty="0"/>
                    </a:p>
                  </a:txBody>
                  <a:tcPr/>
                </a:tc>
                <a:tc>
                  <a:txBody>
                    <a:bodyPr/>
                    <a:lstStyle/>
                    <a:p>
                      <a:pPr algn="ctr"/>
                      <a:r>
                        <a:rPr lang="en-US" sz="2000" dirty="0" smtClean="0"/>
                        <a:t>3.2</a:t>
                      </a:r>
                      <a:endParaRPr lang="en-US" sz="2000" dirty="0"/>
                    </a:p>
                  </a:txBody>
                  <a:tcPr/>
                </a:tc>
                <a:tc>
                  <a:txBody>
                    <a:bodyPr/>
                    <a:lstStyle/>
                    <a:p>
                      <a:pPr algn="ctr"/>
                      <a:r>
                        <a:rPr lang="en-US" sz="2000" dirty="0" smtClean="0"/>
                        <a:t>3.5</a:t>
                      </a:r>
                      <a:endParaRPr lang="en-US" sz="2000" dirty="0"/>
                    </a:p>
                  </a:txBody>
                  <a:tcPr/>
                </a:tc>
                <a:tc>
                  <a:txBody>
                    <a:bodyPr/>
                    <a:lstStyle/>
                    <a:p>
                      <a:pPr algn="ctr"/>
                      <a:r>
                        <a:rPr lang="en-US" sz="2000" i="1" dirty="0" smtClean="0"/>
                        <a:t>3.7</a:t>
                      </a:r>
                      <a:endParaRPr lang="en-US" sz="2000" i="1" dirty="0"/>
                    </a:p>
                  </a:txBody>
                  <a:tcPr/>
                </a:tc>
              </a:tr>
              <a:tr h="370840">
                <a:tc>
                  <a:txBody>
                    <a:bodyPr/>
                    <a:lstStyle/>
                    <a:p>
                      <a:pPr algn="l"/>
                      <a:r>
                        <a:rPr lang="en-US" sz="2000" dirty="0" smtClean="0"/>
                        <a:t>Local</a:t>
                      </a:r>
                      <a:r>
                        <a:rPr lang="en-US" sz="2000" baseline="0" dirty="0" smtClean="0"/>
                        <a:t> Contacts / Instrument</a:t>
                      </a:r>
                      <a:endParaRPr lang="en-US" sz="2000" dirty="0"/>
                    </a:p>
                  </a:txBody>
                  <a:tcPr/>
                </a:tc>
                <a:tc>
                  <a:txBody>
                    <a:bodyPr/>
                    <a:lstStyle/>
                    <a:p>
                      <a:pPr algn="ctr"/>
                      <a:r>
                        <a:rPr lang="en-US" sz="2000" baseline="0" dirty="0" smtClean="0"/>
                        <a:t>2.7</a:t>
                      </a:r>
                      <a:endParaRPr lang="en-US" sz="2000" baseline="0" dirty="0"/>
                    </a:p>
                  </a:txBody>
                  <a:tcPr/>
                </a:tc>
                <a:tc>
                  <a:txBody>
                    <a:bodyPr/>
                    <a:lstStyle/>
                    <a:p>
                      <a:pPr algn="ctr"/>
                      <a:r>
                        <a:rPr lang="en-US" sz="2000" baseline="0" dirty="0" smtClean="0"/>
                        <a:t>2.2</a:t>
                      </a:r>
                      <a:endParaRPr lang="en-US" sz="2000" baseline="0" dirty="0"/>
                    </a:p>
                  </a:txBody>
                  <a:tcPr/>
                </a:tc>
                <a:tc>
                  <a:txBody>
                    <a:bodyPr/>
                    <a:lstStyle/>
                    <a:p>
                      <a:pPr algn="ctr"/>
                      <a:r>
                        <a:rPr lang="en-US" sz="2000" baseline="0" dirty="0" smtClean="0"/>
                        <a:t>3.4</a:t>
                      </a:r>
                      <a:endParaRPr lang="en-US" sz="2000" baseline="0" dirty="0"/>
                    </a:p>
                  </a:txBody>
                  <a:tcPr/>
                </a:tc>
                <a:tc>
                  <a:txBody>
                    <a:bodyPr/>
                    <a:lstStyle/>
                    <a:p>
                      <a:pPr algn="ctr"/>
                      <a:r>
                        <a:rPr lang="en-US" sz="2000" baseline="0" dirty="0" smtClean="0"/>
                        <a:t>2.2</a:t>
                      </a:r>
                      <a:endParaRPr lang="en-US" sz="2000" baseline="0" dirty="0"/>
                    </a:p>
                  </a:txBody>
                  <a:tcPr/>
                </a:tc>
                <a:tc>
                  <a:txBody>
                    <a:bodyPr/>
                    <a:lstStyle/>
                    <a:p>
                      <a:pPr algn="ctr"/>
                      <a:r>
                        <a:rPr lang="en-US" sz="2000" i="0" baseline="0" dirty="0" smtClean="0"/>
                        <a:t>2.6</a:t>
                      </a:r>
                      <a:endParaRPr lang="en-US" sz="2000" i="0" baseline="0" dirty="0"/>
                    </a:p>
                  </a:txBody>
                  <a:tcPr/>
                </a:tc>
              </a:tr>
              <a:tr h="370840">
                <a:tc>
                  <a:txBody>
                    <a:bodyPr/>
                    <a:lstStyle/>
                    <a:p>
                      <a:pPr algn="l"/>
                      <a:r>
                        <a:rPr lang="en-US" sz="2000" dirty="0" smtClean="0"/>
                        <a:t>Instrument Support Staff / Instr.</a:t>
                      </a:r>
                      <a:endParaRPr lang="en-US" sz="2000" dirty="0"/>
                    </a:p>
                  </a:txBody>
                  <a:tcPr/>
                </a:tc>
                <a:tc>
                  <a:txBody>
                    <a:bodyPr/>
                    <a:lstStyle/>
                    <a:p>
                      <a:pPr algn="ctr"/>
                      <a:r>
                        <a:rPr lang="en-US" sz="2000" baseline="0" dirty="0" smtClean="0"/>
                        <a:t>1.0</a:t>
                      </a:r>
                      <a:endParaRPr lang="en-US" sz="2000" baseline="0" dirty="0"/>
                    </a:p>
                  </a:txBody>
                  <a:tcPr/>
                </a:tc>
                <a:tc>
                  <a:txBody>
                    <a:bodyPr/>
                    <a:lstStyle/>
                    <a:p>
                      <a:pPr algn="ctr"/>
                      <a:r>
                        <a:rPr lang="en-US" sz="2000" baseline="0" dirty="0" smtClean="0"/>
                        <a:t>1.0</a:t>
                      </a:r>
                      <a:endParaRPr lang="en-US" sz="2000" baseline="0" dirty="0"/>
                    </a:p>
                  </a:txBody>
                  <a:tcPr/>
                </a:tc>
                <a:tc>
                  <a:txBody>
                    <a:bodyPr/>
                    <a:lstStyle/>
                    <a:p>
                      <a:pPr algn="ctr"/>
                      <a:r>
                        <a:rPr lang="en-US" sz="2000" baseline="0" dirty="0" smtClean="0"/>
                        <a:t>1.6</a:t>
                      </a:r>
                      <a:endParaRPr lang="en-US" sz="2000" baseline="0" dirty="0"/>
                    </a:p>
                  </a:txBody>
                  <a:tcPr/>
                </a:tc>
                <a:tc>
                  <a:txBody>
                    <a:bodyPr/>
                    <a:lstStyle/>
                    <a:p>
                      <a:pPr algn="ctr"/>
                      <a:endParaRPr lang="en-US" sz="2000" baseline="0" dirty="0"/>
                    </a:p>
                  </a:txBody>
                  <a:tcPr/>
                </a:tc>
                <a:tc>
                  <a:txBody>
                    <a:bodyPr/>
                    <a:lstStyle/>
                    <a:p>
                      <a:pPr algn="ctr"/>
                      <a:r>
                        <a:rPr lang="en-US" sz="2000" i="0" baseline="0" dirty="0" smtClean="0"/>
                        <a:t>0.9</a:t>
                      </a:r>
                      <a:endParaRPr lang="en-US" sz="2000" i="0" baseline="0" dirty="0"/>
                    </a:p>
                  </a:txBody>
                  <a:tcPr/>
                </a:tc>
              </a:tr>
              <a:tr h="370840">
                <a:tc>
                  <a:txBody>
                    <a:bodyPr/>
                    <a:lstStyle/>
                    <a:p>
                      <a:pPr algn="l"/>
                      <a:r>
                        <a:rPr lang="en-US" sz="2000" dirty="0" smtClean="0"/>
                        <a:t>Sample Environment Staff / Instr.</a:t>
                      </a:r>
                      <a:endParaRPr lang="en-US" sz="2000" dirty="0"/>
                    </a:p>
                  </a:txBody>
                  <a:tcPr/>
                </a:tc>
                <a:tc>
                  <a:txBody>
                    <a:bodyPr/>
                    <a:lstStyle/>
                    <a:p>
                      <a:pPr algn="ctr"/>
                      <a:r>
                        <a:rPr lang="en-US" sz="2000" baseline="0" dirty="0" smtClean="0"/>
                        <a:t>0.9</a:t>
                      </a:r>
                      <a:endParaRPr lang="en-US" sz="2000" baseline="0" dirty="0"/>
                    </a:p>
                  </a:txBody>
                  <a:tcPr/>
                </a:tc>
                <a:tc>
                  <a:txBody>
                    <a:bodyPr/>
                    <a:lstStyle/>
                    <a:p>
                      <a:pPr algn="ctr"/>
                      <a:r>
                        <a:rPr lang="en-US" sz="2000" baseline="0" dirty="0" smtClean="0"/>
                        <a:t>0.5</a:t>
                      </a:r>
                      <a:endParaRPr lang="en-US" sz="2000" baseline="0" dirty="0"/>
                    </a:p>
                  </a:txBody>
                  <a:tcPr/>
                </a:tc>
                <a:tc>
                  <a:txBody>
                    <a:bodyPr/>
                    <a:lstStyle/>
                    <a:p>
                      <a:pPr algn="ctr"/>
                      <a:endParaRPr lang="en-US" sz="2000" baseline="0" dirty="0"/>
                    </a:p>
                  </a:txBody>
                  <a:tcPr/>
                </a:tc>
                <a:tc>
                  <a:txBody>
                    <a:bodyPr/>
                    <a:lstStyle/>
                    <a:p>
                      <a:pPr algn="ctr"/>
                      <a:r>
                        <a:rPr lang="en-US" sz="2000" baseline="0" dirty="0" smtClean="0"/>
                        <a:t>0.6</a:t>
                      </a:r>
                      <a:endParaRPr lang="en-US" sz="2000" baseline="0" dirty="0"/>
                    </a:p>
                  </a:txBody>
                  <a:tcPr/>
                </a:tc>
                <a:tc>
                  <a:txBody>
                    <a:bodyPr/>
                    <a:lstStyle/>
                    <a:p>
                      <a:pPr algn="ctr"/>
                      <a:r>
                        <a:rPr lang="en-US" sz="2000" i="0" baseline="0" dirty="0" smtClean="0"/>
                        <a:t>0.9</a:t>
                      </a:r>
                      <a:endParaRPr lang="en-US" sz="2000" i="0" baseline="0" dirty="0"/>
                    </a:p>
                  </a:txBody>
                  <a:tcPr/>
                </a:tc>
              </a:tr>
              <a:tr h="370840">
                <a:tc>
                  <a:txBody>
                    <a:bodyPr/>
                    <a:lstStyle/>
                    <a:p>
                      <a:pPr algn="l"/>
                      <a:r>
                        <a:rPr lang="en-US" sz="2000" dirty="0" smtClean="0"/>
                        <a:t>Other Tech.</a:t>
                      </a:r>
                      <a:r>
                        <a:rPr lang="en-US" sz="2000" baseline="0" dirty="0" smtClean="0"/>
                        <a:t> Support / Instrument</a:t>
                      </a:r>
                      <a:endParaRPr lang="en-US" sz="2000" dirty="0"/>
                    </a:p>
                  </a:txBody>
                  <a:tcPr/>
                </a:tc>
                <a:tc>
                  <a:txBody>
                    <a:bodyPr/>
                    <a:lstStyle/>
                    <a:p>
                      <a:pPr algn="ctr"/>
                      <a:r>
                        <a:rPr lang="en-US" sz="2000" baseline="0" dirty="0" smtClean="0"/>
                        <a:t>4.9</a:t>
                      </a:r>
                      <a:endParaRPr lang="en-US" sz="2000" baseline="0" dirty="0"/>
                    </a:p>
                  </a:txBody>
                  <a:tcPr/>
                </a:tc>
                <a:tc>
                  <a:txBody>
                    <a:bodyPr/>
                    <a:lstStyle/>
                    <a:p>
                      <a:pPr algn="ctr"/>
                      <a:r>
                        <a:rPr lang="en-US" sz="2000" baseline="0" dirty="0" smtClean="0"/>
                        <a:t>3.6</a:t>
                      </a:r>
                      <a:endParaRPr lang="en-US" sz="2000" baseline="0" dirty="0"/>
                    </a:p>
                  </a:txBody>
                  <a:tcPr/>
                </a:tc>
                <a:tc>
                  <a:txBody>
                    <a:bodyPr/>
                    <a:lstStyle/>
                    <a:p>
                      <a:pPr algn="ctr"/>
                      <a:r>
                        <a:rPr lang="en-US" sz="2000" baseline="0" dirty="0" smtClean="0"/>
                        <a:t>4.1</a:t>
                      </a:r>
                      <a:endParaRPr lang="en-US" sz="2000" baseline="0" dirty="0"/>
                    </a:p>
                  </a:txBody>
                  <a:tcPr/>
                </a:tc>
                <a:tc>
                  <a:txBody>
                    <a:bodyPr/>
                    <a:lstStyle/>
                    <a:p>
                      <a:pPr algn="ctr"/>
                      <a:r>
                        <a:rPr lang="en-US" sz="2000" baseline="0" dirty="0" smtClean="0"/>
                        <a:t>3.0</a:t>
                      </a:r>
                      <a:endParaRPr lang="en-US" sz="2000" baseline="0" dirty="0"/>
                    </a:p>
                  </a:txBody>
                  <a:tcPr/>
                </a:tc>
                <a:tc>
                  <a:txBody>
                    <a:bodyPr/>
                    <a:lstStyle/>
                    <a:p>
                      <a:pPr algn="ctr"/>
                      <a:r>
                        <a:rPr lang="en-US" sz="2000" i="0" baseline="0" dirty="0" smtClean="0"/>
                        <a:t>6.5</a:t>
                      </a:r>
                      <a:endParaRPr lang="en-US" sz="2000" i="0" baseline="0" dirty="0"/>
                    </a:p>
                  </a:txBody>
                  <a:tcPr/>
                </a:tc>
              </a:tr>
            </a:tbl>
          </a:graphicData>
        </a:graphic>
      </p:graphicFrame>
      <p:sp>
        <p:nvSpPr>
          <p:cNvPr id="7" name="Rectangle 6"/>
          <p:cNvSpPr/>
          <p:nvPr/>
        </p:nvSpPr>
        <p:spPr>
          <a:xfrm>
            <a:off x="336188" y="4206777"/>
            <a:ext cx="8466956" cy="809388"/>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Tree>
    <p:extLst>
      <p:ext uri="{BB962C8B-B14F-4D97-AF65-F5344CB8AC3E}">
        <p14:creationId xmlns:p14="http://schemas.microsoft.com/office/powerpoint/2010/main" val="22313944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Default - Rubrikbild">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Default - Rubrikbild">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Rubrikbil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defPPr>
      </a:lstStyle>
    </a:txDef>
  </a:objectDefaults>
  <a:extraClrSchemeLst/>
</a:theme>
</file>

<file path=ppt/theme/theme12.xml><?xml version="1.0" encoding="utf-8"?>
<a:theme xmlns:a="http://schemas.openxmlformats.org/drawingml/2006/main" name="10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S Core Powerpoint" id="{F02C5803-D437-4A4B-B279-84472F47EB33}" vid="{77746F4A-52A9-724A-84EC-D1436FAAE3A0}"/>
    </a:ext>
  </a:extLst>
</a:theme>
</file>

<file path=ppt/theme/theme13.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16.xml><?xml version="1.0" encoding="utf-8"?>
<a:theme xmlns:a="http://schemas.openxmlformats.org/drawingml/2006/main" name="8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S Core Powerpoint" id="{F02C5803-D437-4A4B-B279-84472F47EB33}" vid="{77746F4A-52A9-724A-84EC-D1436FAAE3A0}"/>
    </a:ext>
  </a:extLst>
</a:theme>
</file>

<file path=ppt/theme/theme18.xml><?xml version="1.0" encoding="utf-8"?>
<a:theme xmlns:a="http://schemas.openxmlformats.org/drawingml/2006/main" name="11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S Core Powerpoint" id="{F02C5803-D437-4A4B-B279-84472F47EB33}" vid="{77746F4A-52A9-724A-84EC-D1436FAAE3A0}"/>
    </a:ext>
  </a:extLst>
</a:theme>
</file>

<file path=ppt/theme/theme19.xml><?xml version="1.0" encoding="utf-8"?>
<a:theme xmlns:a="http://schemas.openxmlformats.org/drawingml/2006/main" name="12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S Core Powerpoint" id="{F02C5803-D437-4A4B-B279-84472F47EB33}" vid="{77746F4A-52A9-724A-84EC-D1436FAAE3A0}"/>
    </a:ext>
  </a:extLst>
</a:theme>
</file>

<file path=ppt/theme/theme2.xml><?xml version="1.0" encoding="utf-8"?>
<a:theme xmlns:a="http://schemas.openxmlformats.org/drawingml/2006/main" name="Default - Rubrik och innehåll">
  <a:themeElements>
    <a:clrScheme name="">
      <a:dk1>
        <a:srgbClr val="000000"/>
      </a:dk1>
      <a:lt1>
        <a:srgbClr val="FFFFFF"/>
      </a:lt1>
      <a:dk2>
        <a:srgbClr val="000000"/>
      </a:dk2>
      <a:lt2>
        <a:srgbClr val="FFFFFF"/>
      </a:lt2>
      <a:accent1>
        <a:srgbClr val="0094CA"/>
      </a:accent1>
      <a:accent2>
        <a:srgbClr val="333399"/>
      </a:accent2>
      <a:accent3>
        <a:srgbClr val="FFFFFF"/>
      </a:accent3>
      <a:accent4>
        <a:srgbClr val="000000"/>
      </a:accent4>
      <a:accent5>
        <a:srgbClr val="AAC8E1"/>
      </a:accent5>
      <a:accent6>
        <a:srgbClr val="2D2D8A"/>
      </a:accent6>
      <a:hlink>
        <a:srgbClr val="009999"/>
      </a:hlink>
      <a:folHlink>
        <a:srgbClr val="99CC00"/>
      </a:folHlink>
    </a:clrScheme>
    <a:fontScheme name="Default - Rubrik och innehåll">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Rubrik och innehål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S Core Powerpoint" id="{F02C5803-D437-4A4B-B279-84472F47EB33}" vid="{77746F4A-52A9-724A-84EC-D1436FAAE3A0}"/>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Default - Rubrik och innehåll">
  <a:themeElements>
    <a:clrScheme name="">
      <a:dk1>
        <a:srgbClr val="000000"/>
      </a:dk1>
      <a:lt1>
        <a:srgbClr val="FFFFFF"/>
      </a:lt1>
      <a:dk2>
        <a:srgbClr val="000000"/>
      </a:dk2>
      <a:lt2>
        <a:srgbClr val="FFFFFF"/>
      </a:lt2>
      <a:accent1>
        <a:srgbClr val="0094CA"/>
      </a:accent1>
      <a:accent2>
        <a:srgbClr val="333399"/>
      </a:accent2>
      <a:accent3>
        <a:srgbClr val="FFFFFF"/>
      </a:accent3>
      <a:accent4>
        <a:srgbClr val="000000"/>
      </a:accent4>
      <a:accent5>
        <a:srgbClr val="AAC8E1"/>
      </a:accent5>
      <a:accent6>
        <a:srgbClr val="2D2D8A"/>
      </a:accent6>
      <a:hlink>
        <a:srgbClr val="009999"/>
      </a:hlink>
      <a:folHlink>
        <a:srgbClr val="99CC00"/>
      </a:folHlink>
    </a:clrScheme>
    <a:fontScheme name="Default - Rubrik och innehåll">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Rubrik och innehål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S Core Powerpoint" id="{F02C5803-D437-4A4B-B279-84472F47EB33}" vid="{77746F4A-52A9-724A-84EC-D1436FAAE3A0}"/>
    </a:ext>
  </a:extLst>
</a:theme>
</file>

<file path=ppt/theme/theme6.xml><?xml version="1.0" encoding="utf-8"?>
<a:theme xmlns:a="http://schemas.openxmlformats.org/drawingml/2006/main" name="6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defPPr>
      </a:lstStyle>
    </a:txDef>
  </a:objectDefaults>
  <a:extraClrSchemeLst/>
</a:theme>
</file>

<file path=ppt/theme/theme7.xml><?xml version="1.0" encoding="utf-8"?>
<a:theme xmlns:a="http://schemas.openxmlformats.org/drawingml/2006/main" name="2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S Core Powerpoint" id="{F02C5803-D437-4A4B-B279-84472F47EB33}" vid="{77746F4A-52A9-724A-84EC-D1436FAAE3A0}"/>
    </a:ext>
  </a:extLst>
</a:theme>
</file>

<file path=ppt/theme/theme8.xml><?xml version="1.0" encoding="utf-8"?>
<a:theme xmlns:a="http://schemas.openxmlformats.org/drawingml/2006/main" name="2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000000"/>
    </a:dk1>
    <a:lt1>
      <a:srgbClr val="FFFFFF"/>
    </a:lt1>
    <a:dk2>
      <a:srgbClr val="000000"/>
    </a:dk2>
    <a:lt2>
      <a:srgbClr val="FFFFFF"/>
    </a:lt2>
    <a:accent1>
      <a:srgbClr val="0094CA"/>
    </a:accent1>
    <a:accent2>
      <a:srgbClr val="333399"/>
    </a:accent2>
    <a:accent3>
      <a:srgbClr val="FFFFFF"/>
    </a:accent3>
    <a:accent4>
      <a:srgbClr val="000000"/>
    </a:accent4>
    <a:accent5>
      <a:srgbClr val="AAC8E1"/>
    </a:accent5>
    <a:accent6>
      <a:srgbClr val="2D2D8A"/>
    </a:accent6>
    <a:hlink>
      <a:srgbClr val="009999"/>
    </a:hlink>
    <a:folHlink>
      <a:srgbClr val="99CC00"/>
    </a:folHlink>
  </a:clrScheme>
  <a:fontScheme name="Default - Rubrik och innehåll">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50697</TotalTime>
  <Words>11352</Words>
  <Application>Microsoft Macintosh PowerPoint</Application>
  <PresentationFormat>On-screen Show (4:3)</PresentationFormat>
  <Paragraphs>3999</Paragraphs>
  <Slides>103</Slides>
  <Notes>64</Notes>
  <HiddenSlides>58</HiddenSlides>
  <MMClips>0</MMClips>
  <ScaleCrop>false</ScaleCrop>
  <HeadingPairs>
    <vt:vector size="6" baseType="variant">
      <vt:variant>
        <vt:lpstr>Fonts Used</vt:lpstr>
      </vt:variant>
      <vt:variant>
        <vt:i4>13</vt:i4>
      </vt:variant>
      <vt:variant>
        <vt:lpstr>Theme</vt:lpstr>
      </vt:variant>
      <vt:variant>
        <vt:i4>20</vt:i4>
      </vt:variant>
      <vt:variant>
        <vt:lpstr>Slide Titles</vt:lpstr>
      </vt:variant>
      <vt:variant>
        <vt:i4>103</vt:i4>
      </vt:variant>
    </vt:vector>
  </HeadingPairs>
  <TitlesOfParts>
    <vt:vector size="136" baseType="lpstr">
      <vt:lpstr>Arial Narrow</vt:lpstr>
      <vt:lpstr>Calibri</vt:lpstr>
      <vt:lpstr>Comic Sans MS</vt:lpstr>
      <vt:lpstr>Courier New</vt:lpstr>
      <vt:lpstr>Gill Sans</vt:lpstr>
      <vt:lpstr>Helvetica</vt:lpstr>
      <vt:lpstr>Lucida Grande</vt:lpstr>
      <vt:lpstr>ＭＳ Ｐゴシック</vt:lpstr>
      <vt:lpstr>Tahoma</vt:lpstr>
      <vt:lpstr>Times New Roman</vt:lpstr>
      <vt:lpstr>Wingdings</vt:lpstr>
      <vt:lpstr>ヒラギノ角ゴ ProN W3</vt:lpstr>
      <vt:lpstr>Arial</vt:lpstr>
      <vt:lpstr>Default - Rubrikbild</vt:lpstr>
      <vt:lpstr>Default - Rubrik och innehåll</vt:lpstr>
      <vt:lpstr>3_Office-tema</vt:lpstr>
      <vt:lpstr>2_Default - Rubrik och innehåll</vt:lpstr>
      <vt:lpstr>3_ESS Core Powerpoint</vt:lpstr>
      <vt:lpstr>6_ESS Core Powerpoint</vt:lpstr>
      <vt:lpstr>2_ESS Core Powerpoint</vt:lpstr>
      <vt:lpstr>2_Default Theme</vt:lpstr>
      <vt:lpstr>7_ESS Core Powerpoint</vt:lpstr>
      <vt:lpstr>2_Office Theme</vt:lpstr>
      <vt:lpstr>9_ESS Core Powerpoint</vt:lpstr>
      <vt:lpstr>10_ESS Core Powerpoint</vt:lpstr>
      <vt:lpstr>Default Theme</vt:lpstr>
      <vt:lpstr>3_Default Theme</vt:lpstr>
      <vt:lpstr>3_Office Theme</vt:lpstr>
      <vt:lpstr>8_ESS Core Powerpoint</vt:lpstr>
      <vt:lpstr>1_ESS Core Powerpoint</vt:lpstr>
      <vt:lpstr>11_ESS Core Powerpoint</vt:lpstr>
      <vt:lpstr>12_ESS Core Powerpoint</vt:lpstr>
      <vt:lpstr>13_ESS Core Powerpoint</vt:lpstr>
      <vt:lpstr>PowerPoint Presentation</vt:lpstr>
      <vt:lpstr>Recommendations from Annual Review 2015</vt:lpstr>
      <vt:lpstr>Recommendations from Annual Review 2016</vt:lpstr>
      <vt:lpstr>PowerPoint Presentation</vt:lpstr>
      <vt:lpstr>PowerPoint Presentation</vt:lpstr>
      <vt:lpstr>PowerPoint Presentation</vt:lpstr>
      <vt:lpstr>PowerPoint Presentation</vt:lpstr>
      <vt:lpstr>Charge to the STAP – April 2017</vt:lpstr>
      <vt:lpstr>Feedback STAP – April 2017</vt:lpstr>
      <vt:lpstr>Feedback STAP – April 2017</vt:lpstr>
      <vt:lpstr>Feedback STAP – April 2017</vt:lpstr>
      <vt:lpstr>Outline – Based on STAP and SAC advice</vt:lpstr>
      <vt:lpstr>Outline – Based on STAP and SAC advice</vt:lpstr>
      <vt:lpstr>Vision for Science Support Systems</vt:lpstr>
      <vt:lpstr>  Mission:  Delivering Sample Environment                           as part of Science Support Systems</vt:lpstr>
      <vt:lpstr>  Mission:  Delivering Sample Environment                           as part of Science Support Systems</vt:lpstr>
      <vt:lpstr>Sample Environment –   current tasks and resources</vt:lpstr>
      <vt:lpstr>Towards an integrated ESS:  Science Support Systems in Operations </vt:lpstr>
      <vt:lpstr>User Laboratories and Sample Environment Workshops at Exp. Halls</vt:lpstr>
      <vt:lpstr>Zoning and Safety Functions</vt:lpstr>
      <vt:lpstr>ESS Neutron Instruments #1 - #15 and support infrastructure incl. SE workshops</vt:lpstr>
      <vt:lpstr>ESS Neutron Instruments #1 - #15 and support infrastructure incl. SE workshops</vt:lpstr>
      <vt:lpstr>2019/2020: NSS Proposed Access Dates </vt:lpstr>
      <vt:lpstr>Sample &amp; User Laboratories -  Deuteration &amp; Crystallisation</vt:lpstr>
      <vt:lpstr>Sample &amp; User Laboratories -  Deuteration &amp; Crystallisation</vt:lpstr>
      <vt:lpstr>Sample &amp; User Laboratories -  Deuteration &amp; Crystallisation</vt:lpstr>
      <vt:lpstr>Sample &amp; User Laboratories -  Deuteration &amp; Crystallisation</vt:lpstr>
      <vt:lpstr>Sample &amp; User Laboratories -  Deuteration &amp; Crystallisation</vt:lpstr>
      <vt:lpstr>Towards an integrated ESS:  Science Support Systems and Instruments</vt:lpstr>
      <vt:lpstr>Sample Environment Needs –  Initial guess &amp; instrument responses</vt:lpstr>
      <vt:lpstr>Sample Environment Reference Suite </vt:lpstr>
      <vt:lpstr>Sample Environment Reference Suite</vt:lpstr>
      <vt:lpstr>Pressure and Mechanical Processing –  Suite for 8 by 2023 incl. infrastructure</vt:lpstr>
      <vt:lpstr>Pressure and Mechanical Processing –  Suite for 8 by 2023 incl. infrastructure</vt:lpstr>
      <vt:lpstr>Pressure and Mechanical Processing –  Suite for 8 by 2023 incl. infrastructure</vt:lpstr>
      <vt:lpstr>Pressure and Mechanical Processing –  Suite for 8 by 2023 incl. infrastructure</vt:lpstr>
      <vt:lpstr>Pressure and Mechanical  Processing –  Suite for 15 by 2025+</vt:lpstr>
      <vt:lpstr>Fluids incl. gases, vapor, comp. fluids Suite for 8 by 2023 incl. infrastructure</vt:lpstr>
      <vt:lpstr>Fluids incl. gases, vapor, comp. fluids Suite for 8 by 2023 incl. infrastructure</vt:lpstr>
      <vt:lpstr>Fluids incl. gases, vapor, comp. fluids Suite for 8 by 2023 incl. infrastructure</vt:lpstr>
      <vt:lpstr>Fluids incl. Gases, Vapor, Complex Fluids – Suite for 15 by 2025+</vt:lpstr>
      <vt:lpstr>Temperature and Fields –  suite for 8 by 2023 incl. infrastructure</vt:lpstr>
      <vt:lpstr>Temperature and Fields –  suite for 8 by 2023 incl. infrastructure</vt:lpstr>
      <vt:lpstr>Temperature and Fields –  suite for 8 by 2023 incl. infrastructure</vt:lpstr>
      <vt:lpstr>Temperature and Fields –                     envisaged suite for 15 by 2025+</vt:lpstr>
      <vt:lpstr>Temperature and Fields –  Towards a unified magnet suite</vt:lpstr>
      <vt:lpstr>Strategy for higher fields</vt:lpstr>
      <vt:lpstr>Magnet meeting outcome</vt:lpstr>
      <vt:lpstr>PowerPoint Presentation</vt:lpstr>
      <vt:lpstr>Interaction with Instrument Teams: Sample Environment Equipment</vt:lpstr>
      <vt:lpstr>Towards an integrated ESS:  Science Support Systems and Instruments</vt:lpstr>
      <vt:lpstr>Towards an integrated ESS:  Sample Environment Communication Protocol</vt:lpstr>
      <vt:lpstr>SEE Integration projects status </vt:lpstr>
      <vt:lpstr>Robot project</vt:lpstr>
      <vt:lpstr>SEE Mechatronics and  Software Integration </vt:lpstr>
      <vt:lpstr>Towards an integrated ESS:   Sample Environment Supplies</vt:lpstr>
      <vt:lpstr>Towards an integrated ESS:   Mechanical Interfaces</vt:lpstr>
      <vt:lpstr>Interaction with Instrument Teams: Interconnectivity &amp; Standards</vt:lpstr>
      <vt:lpstr>Towards an integrated ESS:  Science Support Systems and Instruments</vt:lpstr>
      <vt:lpstr>Developmental Activities</vt:lpstr>
      <vt:lpstr>Peltier-based high-speed and high-precision T-controlled Sample Platforms</vt:lpstr>
      <vt:lpstr>Linear Sample Changer  with Individual Temperature control</vt:lpstr>
      <vt:lpstr>Laser-Neutron Pump-Probe Technique </vt:lpstr>
      <vt:lpstr>ESS – ISIS– U Edinburgh - SNS Collaboration on Diamond Anvil Cells</vt:lpstr>
      <vt:lpstr>ESS – ISIS– U Edinburgh - SNS Collaboration on Diamond Anvil Cells</vt:lpstr>
      <vt:lpstr>Other collaboration with SNS</vt:lpstr>
      <vt:lpstr>Other collaboration with SNS</vt:lpstr>
      <vt:lpstr>Science Support – towards Operation</vt:lpstr>
      <vt:lpstr>Science Support Systems – budget  </vt:lpstr>
      <vt:lpstr>Science Support Systems – budget  increased Nov 2016</vt:lpstr>
      <vt:lpstr>Key Milestones</vt:lpstr>
      <vt:lpstr>Science Support – towards (initial) operation</vt:lpstr>
      <vt:lpstr>Science Support – towards (initial) operation</vt:lpstr>
      <vt:lpstr>Science Support – towards (initial) operation</vt:lpstr>
      <vt:lpstr>Science Support – in steady state operation </vt:lpstr>
      <vt:lpstr>Investment in Sample Environment and Laboratory Equipment</vt:lpstr>
      <vt:lpstr>SSS 20.4.3 – Sample Environment Scope, Requirements and Function - 1</vt:lpstr>
      <vt:lpstr>SSS 20.4.3 – Sample Environment Scope, Requirements and Function - 2</vt:lpstr>
      <vt:lpstr>SSS 20.4.3 – Sample Environment Scope, Requirements and Function - 3</vt:lpstr>
      <vt:lpstr>SSS 20.4.3.3 – Temperatures and Fields  Labor Resources, Costs, Comparison</vt:lpstr>
      <vt:lpstr>SSS 20.4.3.2 – Pressure and mech. processing Labor Resources, Costs, Comparison</vt:lpstr>
      <vt:lpstr>SSS 20.4.3.1 – Fluids incl. gases, liquids, vapor … Labor Resources, Costs, Comparison</vt:lpstr>
      <vt:lpstr>SSS 20.4.3.4 – Mechatronics and SE Systems Integration – Labor Resources, Costs, Comparison</vt:lpstr>
      <vt:lpstr>SSS 20.4.2 – Laboratories SSS 20.4.3 – Sample Environment</vt:lpstr>
      <vt:lpstr>SSS 20.4.0 – Management and project admin. Scope, Requirements and Function</vt:lpstr>
      <vt:lpstr>SSS 20.4.0 – Management and project admin. Labor Resources, Costs, Comparison</vt:lpstr>
      <vt:lpstr>SSS 20.4.2.2 – Deuteration and Crystallization Scope, Requirements and Function</vt:lpstr>
      <vt:lpstr>SSS 20.4.2.2 – Deuteration and Crystallization Labor Resources, Costs, Comparison</vt:lpstr>
      <vt:lpstr>SSS 20.4.2.1 – User Labs, Sample Management Scope, Requirements and Function</vt:lpstr>
      <vt:lpstr>SSS 20.4.2.1 – User Labs, Sample Management Labor Resources, Costs, Comparison</vt:lpstr>
      <vt:lpstr>User Programme and Sample Management</vt:lpstr>
      <vt:lpstr>SSS 20.4.1 – Scientific Coordination &amp; User Office – Scope, Requirements and Function</vt:lpstr>
      <vt:lpstr>SSS 20.4.1 – Scientific Coordination and User Office – Labor, Resources, Costs, Comparison</vt:lpstr>
      <vt:lpstr>SSS 20.4.1 – Scientific Coordination and User Office – Labor, Resources, Costs, Comparison</vt:lpstr>
      <vt:lpstr>ESS Staff Numbers</vt:lpstr>
      <vt:lpstr>ESS Staff Numbers</vt:lpstr>
      <vt:lpstr>Comparison with Other Facilities</vt:lpstr>
      <vt:lpstr>Comparison with Other Facilities</vt:lpstr>
      <vt:lpstr>Comparison with Other Facilities</vt:lpstr>
      <vt:lpstr>Comparison with Other Facilities</vt:lpstr>
      <vt:lpstr>Comparison with Other Facilities: Recurrent Costs</vt:lpstr>
      <vt:lpstr>Accomplishments 2016  Next Steps in 2017</vt:lpstr>
      <vt:lpstr>Summary</vt:lpstr>
    </vt:vector>
  </TitlesOfParts>
  <Company>European Spallation Source ESS AB</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Arno Hiess</dc:creator>
  <cp:lastModifiedBy>Microsoft Office User</cp:lastModifiedBy>
  <cp:revision>263</cp:revision>
  <dcterms:created xsi:type="dcterms:W3CDTF">2016-03-14T10:33:03Z</dcterms:created>
  <dcterms:modified xsi:type="dcterms:W3CDTF">2017-05-18T06:11:58Z</dcterms:modified>
</cp:coreProperties>
</file>