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4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31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73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77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81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43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52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38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74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66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32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855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3270-3A91-44D7-909F-69E8B4556F61}" type="datetimeFigureOut">
              <a:rPr lang="it-IT" smtClean="0"/>
              <a:t>01/04/2017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B7321-F4AA-46E2-80A8-AC32C671A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50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729656" y="840829"/>
            <a:ext cx="762000" cy="76200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/>
              <a:t>GEMINI 1</a:t>
            </a:r>
          </a:p>
        </p:txBody>
      </p:sp>
      <p:sp>
        <p:nvSpPr>
          <p:cNvPr id="5" name="Rettangolo 4"/>
          <p:cNvSpPr/>
          <p:nvPr/>
        </p:nvSpPr>
        <p:spPr>
          <a:xfrm>
            <a:off x="5854263" y="840829"/>
            <a:ext cx="762000" cy="76200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/>
              <a:t>GEMINI 2</a:t>
            </a:r>
          </a:p>
        </p:txBody>
      </p:sp>
      <p:sp>
        <p:nvSpPr>
          <p:cNvPr id="6" name="Rettangolo 5"/>
          <p:cNvSpPr/>
          <p:nvPr/>
        </p:nvSpPr>
        <p:spPr>
          <a:xfrm>
            <a:off x="4729656" y="441435"/>
            <a:ext cx="1886607" cy="199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110656" y="210781"/>
            <a:ext cx="12554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PADS CONNECTOR</a:t>
            </a:r>
          </a:p>
        </p:txBody>
      </p:sp>
      <p:cxnSp>
        <p:nvCxnSpPr>
          <p:cNvPr id="11" name="Connettore diritto 10"/>
          <p:cNvCxnSpPr/>
          <p:nvPr/>
        </p:nvCxnSpPr>
        <p:spPr>
          <a:xfrm>
            <a:off x="4840014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4876801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4908331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/>
          <p:cNvCxnSpPr/>
          <p:nvPr/>
        </p:nvCxnSpPr>
        <p:spPr>
          <a:xfrm>
            <a:off x="4945118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/>
          <p:cNvCxnSpPr/>
          <p:nvPr/>
        </p:nvCxnSpPr>
        <p:spPr>
          <a:xfrm>
            <a:off x="4976648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5013435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/>
          <p:cNvCxnSpPr/>
          <p:nvPr/>
        </p:nvCxnSpPr>
        <p:spPr>
          <a:xfrm>
            <a:off x="5044965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5081752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/>
        </p:nvCxnSpPr>
        <p:spPr>
          <a:xfrm>
            <a:off x="5123793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/>
          <p:cNvCxnSpPr/>
          <p:nvPr/>
        </p:nvCxnSpPr>
        <p:spPr>
          <a:xfrm>
            <a:off x="5160580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/>
          <p:cNvCxnSpPr/>
          <p:nvPr/>
        </p:nvCxnSpPr>
        <p:spPr>
          <a:xfrm>
            <a:off x="5192110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/>
          <p:cNvCxnSpPr/>
          <p:nvPr/>
        </p:nvCxnSpPr>
        <p:spPr>
          <a:xfrm>
            <a:off x="5228897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/>
          <p:cNvCxnSpPr/>
          <p:nvPr/>
        </p:nvCxnSpPr>
        <p:spPr>
          <a:xfrm>
            <a:off x="5260427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/>
          <p:cNvCxnSpPr/>
          <p:nvPr/>
        </p:nvCxnSpPr>
        <p:spPr>
          <a:xfrm>
            <a:off x="5297214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/>
          <p:cNvCxnSpPr/>
          <p:nvPr/>
        </p:nvCxnSpPr>
        <p:spPr>
          <a:xfrm>
            <a:off x="5328744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/>
          <p:cNvCxnSpPr/>
          <p:nvPr/>
        </p:nvCxnSpPr>
        <p:spPr>
          <a:xfrm>
            <a:off x="5365531" y="641131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/>
          <p:cNvCxnSpPr/>
          <p:nvPr/>
        </p:nvCxnSpPr>
        <p:spPr>
          <a:xfrm>
            <a:off x="5959366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/>
          <p:cNvCxnSpPr/>
          <p:nvPr/>
        </p:nvCxnSpPr>
        <p:spPr>
          <a:xfrm>
            <a:off x="5996153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/>
          <p:cNvCxnSpPr/>
          <p:nvPr/>
        </p:nvCxnSpPr>
        <p:spPr>
          <a:xfrm>
            <a:off x="6027683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/>
          <p:cNvCxnSpPr/>
          <p:nvPr/>
        </p:nvCxnSpPr>
        <p:spPr>
          <a:xfrm>
            <a:off x="6064470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/>
          <p:cNvCxnSpPr/>
          <p:nvPr/>
        </p:nvCxnSpPr>
        <p:spPr>
          <a:xfrm>
            <a:off x="6096000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/>
          <p:cNvCxnSpPr/>
          <p:nvPr/>
        </p:nvCxnSpPr>
        <p:spPr>
          <a:xfrm>
            <a:off x="6132787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/>
          <p:cNvCxnSpPr/>
          <p:nvPr/>
        </p:nvCxnSpPr>
        <p:spPr>
          <a:xfrm>
            <a:off x="6164317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/>
          <p:cNvCxnSpPr/>
          <p:nvPr/>
        </p:nvCxnSpPr>
        <p:spPr>
          <a:xfrm>
            <a:off x="6201104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/>
          <p:cNvCxnSpPr/>
          <p:nvPr/>
        </p:nvCxnSpPr>
        <p:spPr>
          <a:xfrm>
            <a:off x="6243145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/>
          <p:cNvCxnSpPr/>
          <p:nvPr/>
        </p:nvCxnSpPr>
        <p:spPr>
          <a:xfrm>
            <a:off x="6279932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/>
          <p:cNvCxnSpPr/>
          <p:nvPr/>
        </p:nvCxnSpPr>
        <p:spPr>
          <a:xfrm>
            <a:off x="6311462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/>
          <p:cNvCxnSpPr/>
          <p:nvPr/>
        </p:nvCxnSpPr>
        <p:spPr>
          <a:xfrm>
            <a:off x="6348249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/>
          <p:cNvCxnSpPr/>
          <p:nvPr/>
        </p:nvCxnSpPr>
        <p:spPr>
          <a:xfrm>
            <a:off x="6379779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/>
          <p:cNvCxnSpPr/>
          <p:nvPr/>
        </p:nvCxnSpPr>
        <p:spPr>
          <a:xfrm>
            <a:off x="6416566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/>
          <p:cNvCxnSpPr/>
          <p:nvPr/>
        </p:nvCxnSpPr>
        <p:spPr>
          <a:xfrm>
            <a:off x="6448096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/>
          <p:cNvCxnSpPr/>
          <p:nvPr/>
        </p:nvCxnSpPr>
        <p:spPr>
          <a:xfrm>
            <a:off x="6484883" y="635876"/>
            <a:ext cx="0" cy="199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42"/>
          <p:cNvSpPr/>
          <p:nvPr/>
        </p:nvSpPr>
        <p:spPr>
          <a:xfrm>
            <a:off x="4729655" y="2301768"/>
            <a:ext cx="1886607" cy="188660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SoC</a:t>
            </a:r>
            <a:endParaRPr lang="it-IT" dirty="0"/>
          </a:p>
        </p:txBody>
      </p:sp>
      <p:sp>
        <p:nvSpPr>
          <p:cNvPr id="44" name="Rettangolo 43"/>
          <p:cNvSpPr/>
          <p:nvPr/>
        </p:nvSpPr>
        <p:spPr>
          <a:xfrm>
            <a:off x="6773917" y="1807782"/>
            <a:ext cx="446690" cy="330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LDO</a:t>
            </a:r>
          </a:p>
        </p:txBody>
      </p:sp>
      <p:cxnSp>
        <p:nvCxnSpPr>
          <p:cNvPr id="46" name="Connettore a gomito 45"/>
          <p:cNvCxnSpPr>
            <a:cxnSpLocks/>
            <a:stCxn id="44" idx="1"/>
            <a:endCxn id="5" idx="2"/>
          </p:cNvCxnSpPr>
          <p:nvPr/>
        </p:nvCxnSpPr>
        <p:spPr>
          <a:xfrm rot="10800000">
            <a:off x="6235263" y="1602829"/>
            <a:ext cx="538654" cy="370204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a gomito 47"/>
          <p:cNvCxnSpPr>
            <a:endCxn id="4" idx="2"/>
          </p:cNvCxnSpPr>
          <p:nvPr/>
        </p:nvCxnSpPr>
        <p:spPr>
          <a:xfrm rot="10800000">
            <a:off x="5110657" y="1602830"/>
            <a:ext cx="1124607" cy="370203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ccia in giù 49"/>
          <p:cNvSpPr/>
          <p:nvPr/>
        </p:nvSpPr>
        <p:spPr>
          <a:xfrm>
            <a:off x="5315610" y="1602828"/>
            <a:ext cx="136634" cy="698940"/>
          </a:xfrm>
          <a:prstGeom prst="down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Freccia in giù 50"/>
          <p:cNvSpPr/>
          <p:nvPr/>
        </p:nvSpPr>
        <p:spPr>
          <a:xfrm>
            <a:off x="5881852" y="1608084"/>
            <a:ext cx="136634" cy="698940"/>
          </a:xfrm>
          <a:prstGeom prst="down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CasellaDiTesto 51"/>
          <p:cNvSpPr txBox="1"/>
          <p:nvPr/>
        </p:nvSpPr>
        <p:spPr>
          <a:xfrm>
            <a:off x="4522846" y="626177"/>
            <a:ext cx="3802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16 </a:t>
            </a:r>
            <a:r>
              <a:rPr lang="it-IT" sz="700" dirty="0" err="1"/>
              <a:t>ch</a:t>
            </a:r>
            <a:endParaRPr lang="it-IT" sz="700" dirty="0"/>
          </a:p>
        </p:txBody>
      </p:sp>
      <p:sp>
        <p:nvSpPr>
          <p:cNvPr id="53" name="CasellaDiTesto 52"/>
          <p:cNvSpPr txBox="1"/>
          <p:nvPr/>
        </p:nvSpPr>
        <p:spPr>
          <a:xfrm>
            <a:off x="6463701" y="626177"/>
            <a:ext cx="3802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16 </a:t>
            </a:r>
            <a:r>
              <a:rPr lang="it-IT" sz="700" dirty="0" err="1"/>
              <a:t>ch</a:t>
            </a:r>
            <a:endParaRPr lang="it-IT" sz="700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5367778" y="2001686"/>
            <a:ext cx="37061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LVDS</a:t>
            </a:r>
          </a:p>
        </p:txBody>
      </p:sp>
      <p:sp>
        <p:nvSpPr>
          <p:cNvPr id="55" name="CasellaDiTesto 54"/>
          <p:cNvSpPr txBox="1"/>
          <p:nvPr/>
        </p:nvSpPr>
        <p:spPr>
          <a:xfrm>
            <a:off x="5610830" y="2001686"/>
            <a:ext cx="37061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LVDS</a:t>
            </a:r>
          </a:p>
        </p:txBody>
      </p:sp>
      <p:cxnSp>
        <p:nvCxnSpPr>
          <p:cNvPr id="57" name="Connettore 2 56"/>
          <p:cNvCxnSpPr/>
          <p:nvPr/>
        </p:nvCxnSpPr>
        <p:spPr>
          <a:xfrm flipV="1">
            <a:off x="4876801" y="1602828"/>
            <a:ext cx="0" cy="698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 flipV="1">
            <a:off x="6515101" y="1599915"/>
            <a:ext cx="0" cy="698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/>
          <p:cNvSpPr txBox="1"/>
          <p:nvPr/>
        </p:nvSpPr>
        <p:spPr>
          <a:xfrm>
            <a:off x="4630197" y="1652216"/>
            <a:ext cx="3000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I2C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6454400" y="1649303"/>
            <a:ext cx="3000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I2C</a:t>
            </a:r>
          </a:p>
        </p:txBody>
      </p:sp>
      <p:sp>
        <p:nvSpPr>
          <p:cNvPr id="63" name="Rettangolo 62"/>
          <p:cNvSpPr/>
          <p:nvPr/>
        </p:nvSpPr>
        <p:spPr>
          <a:xfrm rot="16200000">
            <a:off x="4557873" y="4605743"/>
            <a:ext cx="674069" cy="33050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LINEAR</a:t>
            </a:r>
            <a:br>
              <a:rPr lang="it-IT" sz="1000" dirty="0"/>
            </a:br>
            <a:r>
              <a:rPr lang="it-IT" sz="1000" dirty="0" err="1"/>
              <a:t>uModule</a:t>
            </a:r>
            <a:endParaRPr lang="it-IT" sz="1000" dirty="0"/>
          </a:p>
        </p:txBody>
      </p:sp>
      <p:sp>
        <p:nvSpPr>
          <p:cNvPr id="64" name="Rettangolo 63"/>
          <p:cNvSpPr/>
          <p:nvPr/>
        </p:nvSpPr>
        <p:spPr>
          <a:xfrm>
            <a:off x="6110455" y="4610529"/>
            <a:ext cx="987972" cy="62010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PHY</a:t>
            </a:r>
            <a:br>
              <a:rPr lang="it-IT" sz="1100" dirty="0"/>
            </a:br>
            <a:r>
              <a:rPr lang="it-IT" sz="1100" dirty="0"/>
              <a:t>+</a:t>
            </a:r>
            <a:br>
              <a:rPr lang="it-IT" sz="1100" dirty="0"/>
            </a:br>
            <a:r>
              <a:rPr lang="it-IT" sz="1100" dirty="0"/>
              <a:t>ETHERNET SWITCH</a:t>
            </a:r>
          </a:p>
        </p:txBody>
      </p:sp>
      <p:sp>
        <p:nvSpPr>
          <p:cNvPr id="65" name="Rettangolo 64"/>
          <p:cNvSpPr/>
          <p:nvPr/>
        </p:nvSpPr>
        <p:spPr>
          <a:xfrm>
            <a:off x="5104086" y="5922580"/>
            <a:ext cx="914400" cy="40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OUT</a:t>
            </a:r>
            <a:br>
              <a:rPr lang="it-IT" sz="1000" dirty="0"/>
            </a:br>
            <a:r>
              <a:rPr lang="it-IT" sz="1000" dirty="0"/>
              <a:t>CONNECTOR</a:t>
            </a:r>
          </a:p>
        </p:txBody>
      </p:sp>
      <p:sp>
        <p:nvSpPr>
          <p:cNvPr id="66" name="Rettangolo 65"/>
          <p:cNvSpPr/>
          <p:nvPr/>
        </p:nvSpPr>
        <p:spPr>
          <a:xfrm>
            <a:off x="6132787" y="5922580"/>
            <a:ext cx="914400" cy="40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IN</a:t>
            </a:r>
            <a:br>
              <a:rPr lang="it-IT" sz="1000" dirty="0"/>
            </a:br>
            <a:r>
              <a:rPr lang="it-IT" sz="1000" dirty="0"/>
              <a:t>CONNECTOR</a:t>
            </a:r>
          </a:p>
        </p:txBody>
      </p:sp>
      <p:sp>
        <p:nvSpPr>
          <p:cNvPr id="67" name="Rettangolo 66"/>
          <p:cNvSpPr/>
          <p:nvPr/>
        </p:nvSpPr>
        <p:spPr>
          <a:xfrm rot="16200000">
            <a:off x="6562398" y="3044061"/>
            <a:ext cx="914400" cy="402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DDR</a:t>
            </a:r>
          </a:p>
        </p:txBody>
      </p:sp>
      <p:cxnSp>
        <p:nvCxnSpPr>
          <p:cNvPr id="69" name="Connettore 2 68"/>
          <p:cNvCxnSpPr>
            <a:stCxn id="67" idx="0"/>
            <a:endCxn id="43" idx="3"/>
          </p:cNvCxnSpPr>
          <p:nvPr/>
        </p:nvCxnSpPr>
        <p:spPr>
          <a:xfrm flipH="1">
            <a:off x="6616262" y="3245071"/>
            <a:ext cx="202327" cy="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a gomito 70"/>
          <p:cNvCxnSpPr>
            <a:endCxn id="65" idx="0"/>
          </p:cNvCxnSpPr>
          <p:nvPr/>
        </p:nvCxnSpPr>
        <p:spPr>
          <a:xfrm rot="5400000">
            <a:off x="5552304" y="5239621"/>
            <a:ext cx="691942" cy="673977"/>
          </a:xfrm>
          <a:prstGeom prst="bent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6589987" y="5230638"/>
            <a:ext cx="0" cy="65515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a gomito 74"/>
          <p:cNvCxnSpPr>
            <a:stCxn id="64" idx="0"/>
          </p:cNvCxnSpPr>
          <p:nvPr/>
        </p:nvCxnSpPr>
        <p:spPr>
          <a:xfrm rot="16200000" flipV="1">
            <a:off x="6299427" y="4305514"/>
            <a:ext cx="422154" cy="187875"/>
          </a:xfrm>
          <a:prstGeom prst="bent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ttangolo 75"/>
          <p:cNvSpPr/>
          <p:nvPr/>
        </p:nvSpPr>
        <p:spPr>
          <a:xfrm>
            <a:off x="5197705" y="4919278"/>
            <a:ext cx="710759" cy="272398"/>
          </a:xfrm>
          <a:prstGeom prst="rect">
            <a:avLst/>
          </a:prstGeom>
          <a:solidFill>
            <a:srgbClr val="FF09E2"/>
          </a:solidFill>
          <a:ln>
            <a:solidFill>
              <a:srgbClr val="FF09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BUFFER</a:t>
            </a:r>
          </a:p>
        </p:txBody>
      </p:sp>
      <p:cxnSp>
        <p:nvCxnSpPr>
          <p:cNvPr id="78" name="Connettore a gomito 77"/>
          <p:cNvCxnSpPr/>
          <p:nvPr/>
        </p:nvCxnSpPr>
        <p:spPr>
          <a:xfrm rot="16200000" flipV="1">
            <a:off x="5654133" y="5191676"/>
            <a:ext cx="694117" cy="694117"/>
          </a:xfrm>
          <a:prstGeom prst="bentConnector3">
            <a:avLst>
              <a:gd name="adj1" fmla="val 68171"/>
            </a:avLst>
          </a:prstGeom>
          <a:ln>
            <a:solidFill>
              <a:srgbClr val="FF09E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2 80"/>
          <p:cNvCxnSpPr/>
          <p:nvPr/>
        </p:nvCxnSpPr>
        <p:spPr>
          <a:xfrm>
            <a:off x="5365531" y="5191676"/>
            <a:ext cx="0" cy="730903"/>
          </a:xfrm>
          <a:prstGeom prst="straightConnector1">
            <a:avLst/>
          </a:prstGeom>
          <a:ln>
            <a:solidFill>
              <a:srgbClr val="FF09E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2 82"/>
          <p:cNvCxnSpPr>
            <a:cxnSpLocks/>
          </p:cNvCxnSpPr>
          <p:nvPr/>
        </p:nvCxnSpPr>
        <p:spPr>
          <a:xfrm flipV="1">
            <a:off x="5662448" y="4188375"/>
            <a:ext cx="1" cy="730903"/>
          </a:xfrm>
          <a:prstGeom prst="straightConnector1">
            <a:avLst/>
          </a:prstGeom>
          <a:ln>
            <a:solidFill>
              <a:srgbClr val="FF09E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sellaDiTesto 83"/>
          <p:cNvSpPr txBox="1"/>
          <p:nvPr/>
        </p:nvSpPr>
        <p:spPr>
          <a:xfrm>
            <a:off x="5939289" y="5626451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>
                <a:solidFill>
                  <a:srgbClr val="FF09E2"/>
                </a:solidFill>
              </a:rPr>
              <a:t>SYNC</a:t>
            </a:r>
          </a:p>
          <a:p>
            <a:r>
              <a:rPr lang="it-IT" sz="700" dirty="0">
                <a:solidFill>
                  <a:srgbClr val="FF09E2"/>
                </a:solidFill>
              </a:rPr>
              <a:t>SIGNALS</a:t>
            </a:r>
          </a:p>
        </p:txBody>
      </p:sp>
      <p:sp>
        <p:nvSpPr>
          <p:cNvPr id="85" name="CasellaDiTesto 84"/>
          <p:cNvSpPr txBox="1"/>
          <p:nvPr/>
        </p:nvSpPr>
        <p:spPr>
          <a:xfrm>
            <a:off x="6544004" y="5685738"/>
            <a:ext cx="56297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>
                <a:solidFill>
                  <a:srgbClr val="00B050"/>
                </a:solidFill>
              </a:rPr>
              <a:t>ETHERNET</a:t>
            </a:r>
          </a:p>
        </p:txBody>
      </p:sp>
      <p:cxnSp>
        <p:nvCxnSpPr>
          <p:cNvPr id="91" name="Connettore a gomito 90"/>
          <p:cNvCxnSpPr/>
          <p:nvPr/>
        </p:nvCxnSpPr>
        <p:spPr>
          <a:xfrm rot="10800000">
            <a:off x="5060159" y="5344511"/>
            <a:ext cx="1373177" cy="578069"/>
          </a:xfrm>
          <a:prstGeom prst="bentConnector3">
            <a:avLst>
              <a:gd name="adj1" fmla="val -128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93"/>
          <p:cNvCxnSpPr/>
          <p:nvPr/>
        </p:nvCxnSpPr>
        <p:spPr>
          <a:xfrm>
            <a:off x="5228897" y="5344511"/>
            <a:ext cx="0" cy="5780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2 98"/>
          <p:cNvCxnSpPr/>
          <p:nvPr/>
        </p:nvCxnSpPr>
        <p:spPr>
          <a:xfrm flipV="1">
            <a:off x="4780238" y="4188374"/>
            <a:ext cx="0" cy="245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/>
          <p:cNvCxnSpPr/>
          <p:nvPr/>
        </p:nvCxnSpPr>
        <p:spPr>
          <a:xfrm flipV="1">
            <a:off x="4876801" y="4188374"/>
            <a:ext cx="0" cy="245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CasellaDiTesto 100"/>
          <p:cNvSpPr txBox="1"/>
          <p:nvPr/>
        </p:nvSpPr>
        <p:spPr>
          <a:xfrm rot="16200000">
            <a:off x="4808023" y="5534306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24v/48v</a:t>
            </a:r>
          </a:p>
        </p:txBody>
      </p:sp>
      <p:cxnSp>
        <p:nvCxnSpPr>
          <p:cNvPr id="102" name="Connettore 2 101"/>
          <p:cNvCxnSpPr/>
          <p:nvPr/>
        </p:nvCxnSpPr>
        <p:spPr>
          <a:xfrm flipV="1">
            <a:off x="4976648" y="4188374"/>
            <a:ext cx="0" cy="245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a gomito 103"/>
          <p:cNvCxnSpPr>
            <a:endCxn id="67" idx="1"/>
          </p:cNvCxnSpPr>
          <p:nvPr/>
        </p:nvCxnSpPr>
        <p:spPr>
          <a:xfrm flipV="1">
            <a:off x="5060158" y="3702271"/>
            <a:ext cx="1959441" cy="8014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ttangolo 106"/>
          <p:cNvSpPr/>
          <p:nvPr/>
        </p:nvSpPr>
        <p:spPr>
          <a:xfrm rot="16200000">
            <a:off x="4503161" y="5452956"/>
            <a:ext cx="775137" cy="33050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LINEAR</a:t>
            </a:r>
            <a:br>
              <a:rPr lang="it-IT" sz="1000" dirty="0"/>
            </a:br>
            <a:r>
              <a:rPr lang="it-IT" sz="1000" dirty="0" err="1"/>
              <a:t>uModule</a:t>
            </a:r>
            <a:endParaRPr lang="it-IT" sz="1000" dirty="0"/>
          </a:p>
        </p:txBody>
      </p:sp>
      <p:cxnSp>
        <p:nvCxnSpPr>
          <p:cNvPr id="109" name="Connettore 2 108"/>
          <p:cNvCxnSpPr>
            <a:stCxn id="107" idx="3"/>
            <a:endCxn id="63" idx="1"/>
          </p:cNvCxnSpPr>
          <p:nvPr/>
        </p:nvCxnSpPr>
        <p:spPr>
          <a:xfrm flipV="1">
            <a:off x="4890730" y="5108028"/>
            <a:ext cx="4178" cy="122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asellaDiTesto 109"/>
          <p:cNvSpPr txBox="1"/>
          <p:nvPr/>
        </p:nvSpPr>
        <p:spPr>
          <a:xfrm>
            <a:off x="4845605" y="5042375"/>
            <a:ext cx="3145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6v</a:t>
            </a:r>
          </a:p>
        </p:txBody>
      </p:sp>
      <p:cxnSp>
        <p:nvCxnSpPr>
          <p:cNvPr id="111" name="Connettore 2 110"/>
          <p:cNvCxnSpPr/>
          <p:nvPr/>
        </p:nvCxnSpPr>
        <p:spPr>
          <a:xfrm flipV="1">
            <a:off x="7035124" y="2149826"/>
            <a:ext cx="4178" cy="122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asellaDiTesto 111"/>
          <p:cNvSpPr txBox="1"/>
          <p:nvPr/>
        </p:nvSpPr>
        <p:spPr>
          <a:xfrm>
            <a:off x="7004889" y="2101405"/>
            <a:ext cx="3145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6v</a:t>
            </a:r>
          </a:p>
        </p:txBody>
      </p:sp>
      <p:sp>
        <p:nvSpPr>
          <p:cNvPr id="113" name="CasellaDiTesto 112"/>
          <p:cNvSpPr txBox="1"/>
          <p:nvPr/>
        </p:nvSpPr>
        <p:spPr>
          <a:xfrm>
            <a:off x="6558147" y="5317744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1Gbit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6484883" y="4172348"/>
            <a:ext cx="5950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100Mb</a:t>
            </a:r>
          </a:p>
        </p:txBody>
      </p:sp>
      <p:sp>
        <p:nvSpPr>
          <p:cNvPr id="115" name="CasellaDiTesto 114"/>
          <p:cNvSpPr txBox="1"/>
          <p:nvPr/>
        </p:nvSpPr>
        <p:spPr>
          <a:xfrm>
            <a:off x="5479328" y="5510684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1Gbit</a:t>
            </a:r>
          </a:p>
        </p:txBody>
      </p:sp>
      <p:sp>
        <p:nvSpPr>
          <p:cNvPr id="116" name="CasellaDiTesto 115"/>
          <p:cNvSpPr txBox="1"/>
          <p:nvPr/>
        </p:nvSpPr>
        <p:spPr>
          <a:xfrm>
            <a:off x="5192110" y="4574582"/>
            <a:ext cx="396262" cy="261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1050" dirty="0"/>
              <a:t>WD</a:t>
            </a:r>
          </a:p>
        </p:txBody>
      </p:sp>
      <p:cxnSp>
        <p:nvCxnSpPr>
          <p:cNvPr id="118" name="Connettore 2 117"/>
          <p:cNvCxnSpPr/>
          <p:nvPr/>
        </p:nvCxnSpPr>
        <p:spPr>
          <a:xfrm>
            <a:off x="5388371" y="4188374"/>
            <a:ext cx="0" cy="38620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asellaDiTesto 118"/>
          <p:cNvSpPr txBox="1"/>
          <p:nvPr/>
        </p:nvSpPr>
        <p:spPr>
          <a:xfrm>
            <a:off x="7648643" y="341586"/>
            <a:ext cx="42385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Power Supply: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Input </a:t>
            </a:r>
            <a:r>
              <a:rPr lang="it-IT" sz="1400" dirty="0" err="1"/>
              <a:t>voltage</a:t>
            </a:r>
            <a:r>
              <a:rPr lang="it-IT" sz="1400" dirty="0"/>
              <a:t>: 24/48 V to </a:t>
            </a:r>
            <a:r>
              <a:rPr lang="it-IT" sz="1400" dirty="0" err="1"/>
              <a:t>limit</a:t>
            </a:r>
            <a:r>
              <a:rPr lang="it-IT" sz="1400" dirty="0"/>
              <a:t> </a:t>
            </a:r>
            <a:r>
              <a:rPr lang="it-IT" sz="1400" dirty="0" err="1"/>
              <a:t>current</a:t>
            </a:r>
            <a:r>
              <a:rPr lang="it-IT" sz="1400" dirty="0"/>
              <a:t> in </a:t>
            </a:r>
            <a:r>
              <a:rPr lang="it-IT" sz="1400" dirty="0" err="1"/>
              <a:t>cables</a:t>
            </a:r>
            <a:endParaRPr lang="it-I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err="1"/>
              <a:t>Switching</a:t>
            </a:r>
            <a:r>
              <a:rPr lang="it-IT" sz="1400" dirty="0"/>
              <a:t> LT Power </a:t>
            </a:r>
            <a:r>
              <a:rPr lang="it-IT" sz="1400" dirty="0" err="1"/>
              <a:t>uModule</a:t>
            </a:r>
            <a:r>
              <a:rPr lang="it-IT" sz="1400" dirty="0"/>
              <a:t> to </a:t>
            </a:r>
            <a:r>
              <a:rPr lang="it-IT" sz="1400" dirty="0" err="1"/>
              <a:t>convert</a:t>
            </a:r>
            <a:r>
              <a:rPr lang="it-IT" sz="1400" dirty="0"/>
              <a:t> from input </a:t>
            </a:r>
            <a:r>
              <a:rPr lang="it-IT" sz="1400" dirty="0" err="1"/>
              <a:t>voltage</a:t>
            </a:r>
            <a:r>
              <a:rPr lang="it-IT" sz="1400" dirty="0"/>
              <a:t> to 6V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6V </a:t>
            </a:r>
            <a:r>
              <a:rPr lang="it-IT" sz="1400" dirty="0" err="1"/>
              <a:t>rail</a:t>
            </a:r>
            <a:r>
              <a:rPr lang="it-IT" sz="1400" dirty="0"/>
              <a:t> power a </a:t>
            </a:r>
            <a:r>
              <a:rPr lang="it-IT" sz="1400" dirty="0" err="1"/>
              <a:t>secondary</a:t>
            </a:r>
            <a:r>
              <a:rPr lang="it-IT" sz="1400" dirty="0"/>
              <a:t> LT </a:t>
            </a:r>
            <a:r>
              <a:rPr lang="it-IT" sz="1400" dirty="0" err="1"/>
              <a:t>uModule</a:t>
            </a:r>
            <a:r>
              <a:rPr lang="it-IT" sz="1400" dirty="0"/>
              <a:t> to create FPGA and </a:t>
            </a:r>
            <a:r>
              <a:rPr lang="it-IT" sz="1400" dirty="0" err="1"/>
              <a:t>memory</a:t>
            </a:r>
            <a:r>
              <a:rPr lang="it-IT" sz="1400" dirty="0"/>
              <a:t> </a:t>
            </a:r>
            <a:r>
              <a:rPr lang="it-IT" sz="1400" dirty="0" err="1"/>
              <a:t>voltages</a:t>
            </a:r>
            <a:endParaRPr lang="it-I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Ultra low </a:t>
            </a:r>
            <a:r>
              <a:rPr lang="it-IT" sz="1400" dirty="0" err="1"/>
              <a:t>noise</a:t>
            </a:r>
            <a:r>
              <a:rPr lang="it-IT" sz="1400" dirty="0"/>
              <a:t> LDO to power Gemini Chip</a:t>
            </a:r>
          </a:p>
        </p:txBody>
      </p:sp>
      <p:sp>
        <p:nvSpPr>
          <p:cNvPr id="120" name="CasellaDiTesto 119"/>
          <p:cNvSpPr txBox="1"/>
          <p:nvPr/>
        </p:nvSpPr>
        <p:spPr>
          <a:xfrm>
            <a:off x="7609234" y="2049789"/>
            <a:ext cx="42385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/>
              <a:t>SoC</a:t>
            </a:r>
            <a:r>
              <a:rPr lang="it-IT" sz="1400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 err="1"/>
              <a:t>Preferred</a:t>
            </a:r>
            <a:r>
              <a:rPr lang="it-IT" sz="1400" dirty="0"/>
              <a:t>: </a:t>
            </a:r>
            <a:r>
              <a:rPr lang="it-IT" sz="1400" dirty="0" err="1"/>
              <a:t>SmartFusion</a:t>
            </a:r>
            <a:r>
              <a:rPr lang="it-IT" sz="1400" dirty="0"/>
              <a:t>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 err="1"/>
              <a:t>Extremely</a:t>
            </a:r>
            <a:r>
              <a:rPr lang="it-IT" sz="1400" dirty="0"/>
              <a:t> Low Power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/>
              <a:t>No </a:t>
            </a:r>
            <a:r>
              <a:rPr lang="it-IT" sz="1400" dirty="0" err="1"/>
              <a:t>external</a:t>
            </a:r>
            <a:r>
              <a:rPr lang="it-IT" sz="1400" dirty="0"/>
              <a:t> flash </a:t>
            </a:r>
            <a:r>
              <a:rPr lang="it-IT" sz="1400" dirty="0" err="1"/>
              <a:t>required</a:t>
            </a:r>
            <a:endParaRPr lang="it-I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Alternative: </a:t>
            </a:r>
            <a:r>
              <a:rPr lang="it-IT" sz="1400" dirty="0" err="1"/>
              <a:t>Zynq</a:t>
            </a:r>
            <a:r>
              <a:rPr lang="it-IT" sz="1400" dirty="0"/>
              <a:t> 7020 (</a:t>
            </a:r>
            <a:r>
              <a:rPr lang="it-IT" sz="1400" dirty="0" err="1"/>
              <a:t>actual</a:t>
            </a:r>
            <a:r>
              <a:rPr lang="it-IT" sz="1400" dirty="0"/>
              <a:t> board </a:t>
            </a:r>
            <a:r>
              <a:rPr lang="it-IT" sz="1400" dirty="0" err="1"/>
              <a:t>is</a:t>
            </a:r>
            <a:r>
              <a:rPr lang="it-IT" sz="1400" dirty="0"/>
              <a:t> </a:t>
            </a:r>
            <a:r>
              <a:rPr lang="it-IT" sz="1400" dirty="0" err="1"/>
              <a:t>using</a:t>
            </a:r>
            <a:r>
              <a:rPr lang="it-IT" sz="1400" dirty="0"/>
              <a:t> </a:t>
            </a:r>
            <a:r>
              <a:rPr lang="it-IT" sz="1400" dirty="0" err="1"/>
              <a:t>Zynq</a:t>
            </a:r>
            <a:r>
              <a:rPr lang="it-IT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375197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104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 Abba</dc:creator>
  <cp:lastModifiedBy>Andrea Abba</cp:lastModifiedBy>
  <cp:revision>6</cp:revision>
  <dcterms:created xsi:type="dcterms:W3CDTF">2017-04-01T16:43:35Z</dcterms:created>
  <dcterms:modified xsi:type="dcterms:W3CDTF">2017-04-01T17:33:08Z</dcterms:modified>
</cp:coreProperties>
</file>