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58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9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5" autoAdjust="0"/>
    <p:restoredTop sz="94660"/>
  </p:normalViewPr>
  <p:slideViewPr>
    <p:cSldViewPr snapToGrid="0">
      <p:cViewPr varScale="1">
        <p:scale>
          <a:sx n="249" d="100"/>
          <a:sy n="249" d="100"/>
        </p:scale>
        <p:origin x="19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11/04/2017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31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11/04/2017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73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11/04/2017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77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11/04/2017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581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11/04/2017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439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11/04/2017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52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11/04/2017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38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11/04/2017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74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11/04/2017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66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11/04/2017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732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11/04/2017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855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3270-3A91-44D7-909F-69E8B4556F61}" type="datetimeFigureOut">
              <a:rPr lang="it-IT" smtClean="0"/>
              <a:t>11/04/2017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50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729656" y="840829"/>
            <a:ext cx="762000" cy="762000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/>
              <a:t>GEMINI 1</a:t>
            </a:r>
          </a:p>
        </p:txBody>
      </p:sp>
      <p:sp>
        <p:nvSpPr>
          <p:cNvPr id="5" name="Rettangolo 4"/>
          <p:cNvSpPr/>
          <p:nvPr/>
        </p:nvSpPr>
        <p:spPr>
          <a:xfrm>
            <a:off x="5854263" y="840829"/>
            <a:ext cx="762000" cy="762000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/>
              <a:t>GEMINI 2</a:t>
            </a:r>
          </a:p>
        </p:txBody>
      </p:sp>
      <p:sp>
        <p:nvSpPr>
          <p:cNvPr id="6" name="Rettangolo 5"/>
          <p:cNvSpPr/>
          <p:nvPr/>
        </p:nvSpPr>
        <p:spPr>
          <a:xfrm>
            <a:off x="4729656" y="441435"/>
            <a:ext cx="1886607" cy="199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110656" y="210781"/>
            <a:ext cx="12554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PADS CONNECTOR</a:t>
            </a:r>
          </a:p>
        </p:txBody>
      </p:sp>
      <p:cxnSp>
        <p:nvCxnSpPr>
          <p:cNvPr id="11" name="Connettore diritto 10"/>
          <p:cNvCxnSpPr/>
          <p:nvPr/>
        </p:nvCxnSpPr>
        <p:spPr>
          <a:xfrm>
            <a:off x="4840014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4876801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/>
          <p:cNvCxnSpPr/>
          <p:nvPr/>
        </p:nvCxnSpPr>
        <p:spPr>
          <a:xfrm>
            <a:off x="4908331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/>
          <p:cNvCxnSpPr/>
          <p:nvPr/>
        </p:nvCxnSpPr>
        <p:spPr>
          <a:xfrm>
            <a:off x="4945118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/>
          <p:cNvCxnSpPr/>
          <p:nvPr/>
        </p:nvCxnSpPr>
        <p:spPr>
          <a:xfrm>
            <a:off x="4976648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/>
        </p:nvCxnSpPr>
        <p:spPr>
          <a:xfrm>
            <a:off x="5013435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/>
          <p:cNvCxnSpPr/>
          <p:nvPr/>
        </p:nvCxnSpPr>
        <p:spPr>
          <a:xfrm>
            <a:off x="5044965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5081752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/>
        </p:nvCxnSpPr>
        <p:spPr>
          <a:xfrm>
            <a:off x="5123793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/>
          <p:cNvCxnSpPr/>
          <p:nvPr/>
        </p:nvCxnSpPr>
        <p:spPr>
          <a:xfrm>
            <a:off x="5160580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/>
          <p:cNvCxnSpPr/>
          <p:nvPr/>
        </p:nvCxnSpPr>
        <p:spPr>
          <a:xfrm>
            <a:off x="5192110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/>
          <p:cNvCxnSpPr/>
          <p:nvPr/>
        </p:nvCxnSpPr>
        <p:spPr>
          <a:xfrm>
            <a:off x="5228897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/>
          <p:cNvCxnSpPr/>
          <p:nvPr/>
        </p:nvCxnSpPr>
        <p:spPr>
          <a:xfrm>
            <a:off x="5260427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/>
          <p:cNvCxnSpPr/>
          <p:nvPr/>
        </p:nvCxnSpPr>
        <p:spPr>
          <a:xfrm>
            <a:off x="5297214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/>
          <p:cNvCxnSpPr/>
          <p:nvPr/>
        </p:nvCxnSpPr>
        <p:spPr>
          <a:xfrm>
            <a:off x="5328744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/>
          <p:cNvCxnSpPr/>
          <p:nvPr/>
        </p:nvCxnSpPr>
        <p:spPr>
          <a:xfrm>
            <a:off x="5365531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/>
          <p:cNvCxnSpPr/>
          <p:nvPr/>
        </p:nvCxnSpPr>
        <p:spPr>
          <a:xfrm>
            <a:off x="5959366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/>
          <p:cNvCxnSpPr/>
          <p:nvPr/>
        </p:nvCxnSpPr>
        <p:spPr>
          <a:xfrm>
            <a:off x="5996153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/>
          <p:cNvCxnSpPr/>
          <p:nvPr/>
        </p:nvCxnSpPr>
        <p:spPr>
          <a:xfrm>
            <a:off x="6027683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/>
          <p:cNvCxnSpPr/>
          <p:nvPr/>
        </p:nvCxnSpPr>
        <p:spPr>
          <a:xfrm>
            <a:off x="6064470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/>
          <p:cNvCxnSpPr/>
          <p:nvPr/>
        </p:nvCxnSpPr>
        <p:spPr>
          <a:xfrm>
            <a:off x="6096000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/>
          <p:cNvCxnSpPr/>
          <p:nvPr/>
        </p:nvCxnSpPr>
        <p:spPr>
          <a:xfrm>
            <a:off x="6132787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/>
          <p:cNvCxnSpPr/>
          <p:nvPr/>
        </p:nvCxnSpPr>
        <p:spPr>
          <a:xfrm>
            <a:off x="6164317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/>
          <p:cNvCxnSpPr/>
          <p:nvPr/>
        </p:nvCxnSpPr>
        <p:spPr>
          <a:xfrm>
            <a:off x="6201104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/>
          <p:cNvCxnSpPr/>
          <p:nvPr/>
        </p:nvCxnSpPr>
        <p:spPr>
          <a:xfrm>
            <a:off x="6243145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/>
          <p:cNvCxnSpPr/>
          <p:nvPr/>
        </p:nvCxnSpPr>
        <p:spPr>
          <a:xfrm>
            <a:off x="6279932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/>
          <p:cNvCxnSpPr/>
          <p:nvPr/>
        </p:nvCxnSpPr>
        <p:spPr>
          <a:xfrm>
            <a:off x="6311462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/>
          <p:cNvCxnSpPr/>
          <p:nvPr/>
        </p:nvCxnSpPr>
        <p:spPr>
          <a:xfrm>
            <a:off x="6348249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/>
          <p:cNvCxnSpPr/>
          <p:nvPr/>
        </p:nvCxnSpPr>
        <p:spPr>
          <a:xfrm>
            <a:off x="6379779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/>
          <p:cNvCxnSpPr/>
          <p:nvPr/>
        </p:nvCxnSpPr>
        <p:spPr>
          <a:xfrm>
            <a:off x="6416566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/>
          <p:cNvCxnSpPr/>
          <p:nvPr/>
        </p:nvCxnSpPr>
        <p:spPr>
          <a:xfrm>
            <a:off x="6448096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/>
          <p:cNvCxnSpPr/>
          <p:nvPr/>
        </p:nvCxnSpPr>
        <p:spPr>
          <a:xfrm>
            <a:off x="6484883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tangolo 42"/>
          <p:cNvSpPr/>
          <p:nvPr/>
        </p:nvSpPr>
        <p:spPr>
          <a:xfrm>
            <a:off x="4729655" y="2301768"/>
            <a:ext cx="1886607" cy="188660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SoC</a:t>
            </a:r>
            <a:endParaRPr lang="it-IT" dirty="0"/>
          </a:p>
        </p:txBody>
      </p:sp>
      <p:sp>
        <p:nvSpPr>
          <p:cNvPr id="44" name="Rettangolo 43"/>
          <p:cNvSpPr/>
          <p:nvPr/>
        </p:nvSpPr>
        <p:spPr>
          <a:xfrm>
            <a:off x="6773917" y="1807782"/>
            <a:ext cx="446690" cy="33050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LDO</a:t>
            </a:r>
          </a:p>
        </p:txBody>
      </p:sp>
      <p:cxnSp>
        <p:nvCxnSpPr>
          <p:cNvPr id="46" name="Connettore a gomito 45"/>
          <p:cNvCxnSpPr>
            <a:cxnSpLocks/>
            <a:stCxn id="44" idx="1"/>
            <a:endCxn id="5" idx="2"/>
          </p:cNvCxnSpPr>
          <p:nvPr/>
        </p:nvCxnSpPr>
        <p:spPr>
          <a:xfrm rot="10800000">
            <a:off x="6235263" y="1602829"/>
            <a:ext cx="538654" cy="370204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a gomito 47"/>
          <p:cNvCxnSpPr>
            <a:endCxn id="4" idx="2"/>
          </p:cNvCxnSpPr>
          <p:nvPr/>
        </p:nvCxnSpPr>
        <p:spPr>
          <a:xfrm rot="10800000">
            <a:off x="5110657" y="1602830"/>
            <a:ext cx="1124607" cy="370203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ccia in giù 49"/>
          <p:cNvSpPr/>
          <p:nvPr/>
        </p:nvSpPr>
        <p:spPr>
          <a:xfrm>
            <a:off x="5315610" y="1602828"/>
            <a:ext cx="136634" cy="698940"/>
          </a:xfrm>
          <a:prstGeom prst="down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Freccia in giù 50"/>
          <p:cNvSpPr/>
          <p:nvPr/>
        </p:nvSpPr>
        <p:spPr>
          <a:xfrm>
            <a:off x="5881852" y="1608084"/>
            <a:ext cx="136634" cy="698940"/>
          </a:xfrm>
          <a:prstGeom prst="down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CasellaDiTesto 51"/>
          <p:cNvSpPr txBox="1"/>
          <p:nvPr/>
        </p:nvSpPr>
        <p:spPr>
          <a:xfrm>
            <a:off x="4522846" y="626177"/>
            <a:ext cx="3802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16 </a:t>
            </a:r>
            <a:r>
              <a:rPr lang="it-IT" sz="700" dirty="0" err="1"/>
              <a:t>ch</a:t>
            </a:r>
            <a:endParaRPr lang="it-IT" sz="700" dirty="0"/>
          </a:p>
        </p:txBody>
      </p:sp>
      <p:sp>
        <p:nvSpPr>
          <p:cNvPr id="53" name="CasellaDiTesto 52"/>
          <p:cNvSpPr txBox="1"/>
          <p:nvPr/>
        </p:nvSpPr>
        <p:spPr>
          <a:xfrm>
            <a:off x="6463701" y="626177"/>
            <a:ext cx="3802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16 </a:t>
            </a:r>
            <a:r>
              <a:rPr lang="it-IT" sz="700" dirty="0" err="1"/>
              <a:t>ch</a:t>
            </a:r>
            <a:endParaRPr lang="it-IT" sz="700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5367778" y="2001686"/>
            <a:ext cx="37061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LVDS</a:t>
            </a:r>
          </a:p>
        </p:txBody>
      </p:sp>
      <p:sp>
        <p:nvSpPr>
          <p:cNvPr id="55" name="CasellaDiTesto 54"/>
          <p:cNvSpPr txBox="1"/>
          <p:nvPr/>
        </p:nvSpPr>
        <p:spPr>
          <a:xfrm>
            <a:off x="5610830" y="2001686"/>
            <a:ext cx="37061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LVDS</a:t>
            </a:r>
          </a:p>
        </p:txBody>
      </p:sp>
      <p:cxnSp>
        <p:nvCxnSpPr>
          <p:cNvPr id="57" name="Connettore 2 56"/>
          <p:cNvCxnSpPr/>
          <p:nvPr/>
        </p:nvCxnSpPr>
        <p:spPr>
          <a:xfrm flipV="1">
            <a:off x="4876801" y="1602828"/>
            <a:ext cx="0" cy="698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 flipV="1">
            <a:off x="6515101" y="1599915"/>
            <a:ext cx="0" cy="698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/>
          <p:cNvSpPr txBox="1"/>
          <p:nvPr/>
        </p:nvSpPr>
        <p:spPr>
          <a:xfrm>
            <a:off x="4630197" y="1652216"/>
            <a:ext cx="3000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I2C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6454400" y="1649303"/>
            <a:ext cx="3000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I2C</a:t>
            </a:r>
          </a:p>
        </p:txBody>
      </p:sp>
      <p:sp>
        <p:nvSpPr>
          <p:cNvPr id="63" name="Rettangolo 62"/>
          <p:cNvSpPr/>
          <p:nvPr/>
        </p:nvSpPr>
        <p:spPr>
          <a:xfrm rot="16200000">
            <a:off x="4557873" y="4605743"/>
            <a:ext cx="674069" cy="33050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LINEAR</a:t>
            </a:r>
            <a:br>
              <a:rPr lang="it-IT" sz="1000" dirty="0"/>
            </a:br>
            <a:r>
              <a:rPr lang="it-IT" sz="1000" dirty="0" err="1"/>
              <a:t>uModule</a:t>
            </a:r>
            <a:endParaRPr lang="it-IT" sz="1000" dirty="0"/>
          </a:p>
        </p:txBody>
      </p:sp>
      <p:sp>
        <p:nvSpPr>
          <p:cNvPr id="64" name="Rettangolo 63"/>
          <p:cNvSpPr/>
          <p:nvPr/>
        </p:nvSpPr>
        <p:spPr>
          <a:xfrm>
            <a:off x="6110455" y="4610529"/>
            <a:ext cx="987972" cy="62010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PHY</a:t>
            </a:r>
            <a:br>
              <a:rPr lang="it-IT" sz="1100" dirty="0"/>
            </a:br>
            <a:r>
              <a:rPr lang="it-IT" sz="1100" dirty="0"/>
              <a:t>+</a:t>
            </a:r>
            <a:br>
              <a:rPr lang="it-IT" sz="1100" dirty="0"/>
            </a:br>
            <a:r>
              <a:rPr lang="it-IT" sz="1100" dirty="0"/>
              <a:t>ETHERNET SWITCH</a:t>
            </a:r>
          </a:p>
        </p:txBody>
      </p:sp>
      <p:sp>
        <p:nvSpPr>
          <p:cNvPr id="65" name="Rettangolo 64"/>
          <p:cNvSpPr/>
          <p:nvPr/>
        </p:nvSpPr>
        <p:spPr>
          <a:xfrm>
            <a:off x="5104086" y="5922580"/>
            <a:ext cx="914400" cy="40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OUT</a:t>
            </a:r>
            <a:br>
              <a:rPr lang="it-IT" sz="1000" dirty="0"/>
            </a:br>
            <a:r>
              <a:rPr lang="it-IT" sz="1000" dirty="0"/>
              <a:t>CONNECTOR</a:t>
            </a:r>
          </a:p>
        </p:txBody>
      </p:sp>
      <p:sp>
        <p:nvSpPr>
          <p:cNvPr id="66" name="Rettangolo 65"/>
          <p:cNvSpPr/>
          <p:nvPr/>
        </p:nvSpPr>
        <p:spPr>
          <a:xfrm>
            <a:off x="6132787" y="5922580"/>
            <a:ext cx="914400" cy="40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IN</a:t>
            </a:r>
            <a:br>
              <a:rPr lang="it-IT" sz="1000" dirty="0"/>
            </a:br>
            <a:r>
              <a:rPr lang="it-IT" sz="1000" dirty="0"/>
              <a:t>CONNECTOR</a:t>
            </a:r>
          </a:p>
        </p:txBody>
      </p:sp>
      <p:sp>
        <p:nvSpPr>
          <p:cNvPr id="67" name="Rettangolo 66"/>
          <p:cNvSpPr/>
          <p:nvPr/>
        </p:nvSpPr>
        <p:spPr>
          <a:xfrm rot="16200000">
            <a:off x="6562398" y="3044061"/>
            <a:ext cx="914400" cy="402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DDR</a:t>
            </a:r>
          </a:p>
        </p:txBody>
      </p:sp>
      <p:cxnSp>
        <p:nvCxnSpPr>
          <p:cNvPr id="69" name="Connettore 2 68"/>
          <p:cNvCxnSpPr>
            <a:stCxn id="67" idx="0"/>
            <a:endCxn id="43" idx="3"/>
          </p:cNvCxnSpPr>
          <p:nvPr/>
        </p:nvCxnSpPr>
        <p:spPr>
          <a:xfrm flipH="1">
            <a:off x="6616262" y="3245071"/>
            <a:ext cx="202327" cy="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a gomito 70"/>
          <p:cNvCxnSpPr>
            <a:endCxn id="65" idx="0"/>
          </p:cNvCxnSpPr>
          <p:nvPr/>
        </p:nvCxnSpPr>
        <p:spPr>
          <a:xfrm rot="5400000">
            <a:off x="5552304" y="5239621"/>
            <a:ext cx="691942" cy="673977"/>
          </a:xfrm>
          <a:prstGeom prst="bent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/>
          <p:cNvCxnSpPr/>
          <p:nvPr/>
        </p:nvCxnSpPr>
        <p:spPr>
          <a:xfrm flipV="1">
            <a:off x="6589987" y="5230638"/>
            <a:ext cx="0" cy="65515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a gomito 74"/>
          <p:cNvCxnSpPr>
            <a:stCxn id="64" idx="0"/>
          </p:cNvCxnSpPr>
          <p:nvPr/>
        </p:nvCxnSpPr>
        <p:spPr>
          <a:xfrm rot="16200000" flipV="1">
            <a:off x="6299427" y="4305514"/>
            <a:ext cx="422154" cy="187875"/>
          </a:xfrm>
          <a:prstGeom prst="bent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ttangolo 75"/>
          <p:cNvSpPr/>
          <p:nvPr/>
        </p:nvSpPr>
        <p:spPr>
          <a:xfrm>
            <a:off x="5197705" y="4919278"/>
            <a:ext cx="710759" cy="272398"/>
          </a:xfrm>
          <a:prstGeom prst="rect">
            <a:avLst/>
          </a:prstGeom>
          <a:solidFill>
            <a:srgbClr val="FF09E2"/>
          </a:solidFill>
          <a:ln>
            <a:solidFill>
              <a:srgbClr val="FF09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BUFFER</a:t>
            </a:r>
          </a:p>
        </p:txBody>
      </p:sp>
      <p:cxnSp>
        <p:nvCxnSpPr>
          <p:cNvPr id="78" name="Connettore a gomito 77"/>
          <p:cNvCxnSpPr/>
          <p:nvPr/>
        </p:nvCxnSpPr>
        <p:spPr>
          <a:xfrm rot="16200000" flipV="1">
            <a:off x="5654133" y="5191676"/>
            <a:ext cx="694117" cy="694117"/>
          </a:xfrm>
          <a:prstGeom prst="bentConnector3">
            <a:avLst>
              <a:gd name="adj1" fmla="val 68171"/>
            </a:avLst>
          </a:prstGeom>
          <a:ln>
            <a:solidFill>
              <a:srgbClr val="FF09E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2 80"/>
          <p:cNvCxnSpPr/>
          <p:nvPr/>
        </p:nvCxnSpPr>
        <p:spPr>
          <a:xfrm>
            <a:off x="5365531" y="5191676"/>
            <a:ext cx="0" cy="730903"/>
          </a:xfrm>
          <a:prstGeom prst="straightConnector1">
            <a:avLst/>
          </a:prstGeom>
          <a:ln>
            <a:solidFill>
              <a:srgbClr val="FF09E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2 82"/>
          <p:cNvCxnSpPr>
            <a:cxnSpLocks/>
          </p:cNvCxnSpPr>
          <p:nvPr/>
        </p:nvCxnSpPr>
        <p:spPr>
          <a:xfrm flipV="1">
            <a:off x="5662448" y="4188375"/>
            <a:ext cx="1" cy="730903"/>
          </a:xfrm>
          <a:prstGeom prst="straightConnector1">
            <a:avLst/>
          </a:prstGeom>
          <a:ln>
            <a:solidFill>
              <a:srgbClr val="FF09E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asellaDiTesto 83"/>
          <p:cNvSpPr txBox="1"/>
          <p:nvPr/>
        </p:nvSpPr>
        <p:spPr>
          <a:xfrm>
            <a:off x="5939289" y="5626451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>
                <a:solidFill>
                  <a:srgbClr val="FF09E2"/>
                </a:solidFill>
              </a:rPr>
              <a:t>SYNC</a:t>
            </a:r>
          </a:p>
          <a:p>
            <a:r>
              <a:rPr lang="it-IT" sz="700" dirty="0">
                <a:solidFill>
                  <a:srgbClr val="FF09E2"/>
                </a:solidFill>
              </a:rPr>
              <a:t>SIGNALS</a:t>
            </a:r>
          </a:p>
        </p:txBody>
      </p:sp>
      <p:sp>
        <p:nvSpPr>
          <p:cNvPr id="85" name="CasellaDiTesto 84"/>
          <p:cNvSpPr txBox="1"/>
          <p:nvPr/>
        </p:nvSpPr>
        <p:spPr>
          <a:xfrm>
            <a:off x="6544004" y="5685738"/>
            <a:ext cx="56297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>
                <a:solidFill>
                  <a:srgbClr val="00B050"/>
                </a:solidFill>
              </a:rPr>
              <a:t>ETHERNET</a:t>
            </a:r>
          </a:p>
        </p:txBody>
      </p:sp>
      <p:cxnSp>
        <p:nvCxnSpPr>
          <p:cNvPr id="91" name="Connettore a gomito 90"/>
          <p:cNvCxnSpPr/>
          <p:nvPr/>
        </p:nvCxnSpPr>
        <p:spPr>
          <a:xfrm rot="10800000">
            <a:off x="5060159" y="5344511"/>
            <a:ext cx="1373177" cy="578069"/>
          </a:xfrm>
          <a:prstGeom prst="bentConnector3">
            <a:avLst>
              <a:gd name="adj1" fmla="val -128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2 93"/>
          <p:cNvCxnSpPr/>
          <p:nvPr/>
        </p:nvCxnSpPr>
        <p:spPr>
          <a:xfrm>
            <a:off x="5228897" y="5344511"/>
            <a:ext cx="0" cy="5780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2 98"/>
          <p:cNvCxnSpPr/>
          <p:nvPr/>
        </p:nvCxnSpPr>
        <p:spPr>
          <a:xfrm flipV="1">
            <a:off x="4780238" y="4188374"/>
            <a:ext cx="0" cy="245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2 99"/>
          <p:cNvCxnSpPr/>
          <p:nvPr/>
        </p:nvCxnSpPr>
        <p:spPr>
          <a:xfrm flipV="1">
            <a:off x="4876801" y="4188374"/>
            <a:ext cx="0" cy="245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CasellaDiTesto 100"/>
          <p:cNvSpPr txBox="1"/>
          <p:nvPr/>
        </p:nvSpPr>
        <p:spPr>
          <a:xfrm rot="16200000">
            <a:off x="4808023" y="5534306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/>
              <a:t>24v/48v</a:t>
            </a:r>
          </a:p>
        </p:txBody>
      </p:sp>
      <p:cxnSp>
        <p:nvCxnSpPr>
          <p:cNvPr id="102" name="Connettore 2 101"/>
          <p:cNvCxnSpPr/>
          <p:nvPr/>
        </p:nvCxnSpPr>
        <p:spPr>
          <a:xfrm flipV="1">
            <a:off x="4976648" y="4188374"/>
            <a:ext cx="0" cy="245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a gomito 103"/>
          <p:cNvCxnSpPr>
            <a:endCxn id="67" idx="1"/>
          </p:cNvCxnSpPr>
          <p:nvPr/>
        </p:nvCxnSpPr>
        <p:spPr>
          <a:xfrm flipV="1">
            <a:off x="5060158" y="3702271"/>
            <a:ext cx="1959441" cy="80141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ttangolo 106"/>
          <p:cNvSpPr/>
          <p:nvPr/>
        </p:nvSpPr>
        <p:spPr>
          <a:xfrm rot="16200000">
            <a:off x="4503161" y="5452956"/>
            <a:ext cx="775137" cy="33050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LINEAR</a:t>
            </a:r>
            <a:br>
              <a:rPr lang="it-IT" sz="1000" dirty="0"/>
            </a:br>
            <a:r>
              <a:rPr lang="it-IT" sz="1000" dirty="0" err="1"/>
              <a:t>uModule</a:t>
            </a:r>
            <a:endParaRPr lang="it-IT" sz="1000" dirty="0"/>
          </a:p>
        </p:txBody>
      </p:sp>
      <p:cxnSp>
        <p:nvCxnSpPr>
          <p:cNvPr id="109" name="Connettore 2 108"/>
          <p:cNvCxnSpPr>
            <a:stCxn id="107" idx="3"/>
            <a:endCxn id="63" idx="1"/>
          </p:cNvCxnSpPr>
          <p:nvPr/>
        </p:nvCxnSpPr>
        <p:spPr>
          <a:xfrm flipV="1">
            <a:off x="4890730" y="5108028"/>
            <a:ext cx="4178" cy="122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CasellaDiTesto 109"/>
          <p:cNvSpPr txBox="1"/>
          <p:nvPr/>
        </p:nvSpPr>
        <p:spPr>
          <a:xfrm>
            <a:off x="4845605" y="5042375"/>
            <a:ext cx="3145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/>
              <a:t>6v</a:t>
            </a:r>
          </a:p>
        </p:txBody>
      </p:sp>
      <p:cxnSp>
        <p:nvCxnSpPr>
          <p:cNvPr id="111" name="Connettore 2 110"/>
          <p:cNvCxnSpPr/>
          <p:nvPr/>
        </p:nvCxnSpPr>
        <p:spPr>
          <a:xfrm flipV="1">
            <a:off x="7035124" y="2149826"/>
            <a:ext cx="4178" cy="122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asellaDiTesto 111"/>
          <p:cNvSpPr txBox="1"/>
          <p:nvPr/>
        </p:nvSpPr>
        <p:spPr>
          <a:xfrm>
            <a:off x="7004889" y="2101405"/>
            <a:ext cx="3145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/>
              <a:t>6v</a:t>
            </a:r>
          </a:p>
        </p:txBody>
      </p:sp>
      <p:sp>
        <p:nvSpPr>
          <p:cNvPr id="113" name="CasellaDiTesto 112"/>
          <p:cNvSpPr txBox="1"/>
          <p:nvPr/>
        </p:nvSpPr>
        <p:spPr>
          <a:xfrm>
            <a:off x="6558147" y="5317744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1Gbit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6484883" y="4172348"/>
            <a:ext cx="5950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100Mb</a:t>
            </a:r>
          </a:p>
        </p:txBody>
      </p:sp>
      <p:sp>
        <p:nvSpPr>
          <p:cNvPr id="115" name="CasellaDiTesto 114"/>
          <p:cNvSpPr txBox="1"/>
          <p:nvPr/>
        </p:nvSpPr>
        <p:spPr>
          <a:xfrm>
            <a:off x="5479328" y="5510684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1Gbit</a:t>
            </a:r>
          </a:p>
        </p:txBody>
      </p:sp>
      <p:sp>
        <p:nvSpPr>
          <p:cNvPr id="116" name="CasellaDiTesto 115"/>
          <p:cNvSpPr txBox="1"/>
          <p:nvPr/>
        </p:nvSpPr>
        <p:spPr>
          <a:xfrm>
            <a:off x="5192110" y="4574582"/>
            <a:ext cx="396262" cy="261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1050" dirty="0"/>
              <a:t>WD</a:t>
            </a:r>
          </a:p>
        </p:txBody>
      </p:sp>
      <p:cxnSp>
        <p:nvCxnSpPr>
          <p:cNvPr id="118" name="Connettore 2 117"/>
          <p:cNvCxnSpPr/>
          <p:nvPr/>
        </p:nvCxnSpPr>
        <p:spPr>
          <a:xfrm>
            <a:off x="5388371" y="4188374"/>
            <a:ext cx="0" cy="38620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CasellaDiTesto 118"/>
          <p:cNvSpPr txBox="1"/>
          <p:nvPr/>
        </p:nvSpPr>
        <p:spPr>
          <a:xfrm>
            <a:off x="7648643" y="341586"/>
            <a:ext cx="42385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Power Supply: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Input </a:t>
            </a:r>
            <a:r>
              <a:rPr lang="it-IT" sz="1400" dirty="0" err="1"/>
              <a:t>voltage</a:t>
            </a:r>
            <a:r>
              <a:rPr lang="it-IT" sz="1400" dirty="0"/>
              <a:t>: 24/48 V to </a:t>
            </a:r>
            <a:r>
              <a:rPr lang="it-IT" sz="1400" dirty="0" err="1"/>
              <a:t>limit</a:t>
            </a:r>
            <a:r>
              <a:rPr lang="it-IT" sz="1400" dirty="0"/>
              <a:t> </a:t>
            </a:r>
            <a:r>
              <a:rPr lang="it-IT" sz="1400" dirty="0" err="1"/>
              <a:t>current</a:t>
            </a:r>
            <a:r>
              <a:rPr lang="it-IT" sz="1400" dirty="0"/>
              <a:t> in </a:t>
            </a:r>
            <a:r>
              <a:rPr lang="it-IT" sz="1400" dirty="0" err="1"/>
              <a:t>cables</a:t>
            </a:r>
            <a:endParaRPr lang="it-IT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err="1"/>
              <a:t>Switching</a:t>
            </a:r>
            <a:r>
              <a:rPr lang="it-IT" sz="1400" dirty="0"/>
              <a:t> LT Power </a:t>
            </a:r>
            <a:r>
              <a:rPr lang="it-IT" sz="1400" dirty="0" err="1"/>
              <a:t>uModule</a:t>
            </a:r>
            <a:r>
              <a:rPr lang="it-IT" sz="1400" dirty="0"/>
              <a:t> to </a:t>
            </a:r>
            <a:r>
              <a:rPr lang="it-IT" sz="1400" dirty="0" err="1"/>
              <a:t>convert</a:t>
            </a:r>
            <a:r>
              <a:rPr lang="it-IT" sz="1400" dirty="0"/>
              <a:t> from input </a:t>
            </a:r>
            <a:r>
              <a:rPr lang="it-IT" sz="1400" dirty="0" err="1"/>
              <a:t>voltage</a:t>
            </a:r>
            <a:r>
              <a:rPr lang="it-IT" sz="1400" dirty="0"/>
              <a:t> to 6V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6V </a:t>
            </a:r>
            <a:r>
              <a:rPr lang="it-IT" sz="1400" dirty="0" err="1"/>
              <a:t>rail</a:t>
            </a:r>
            <a:r>
              <a:rPr lang="it-IT" sz="1400" dirty="0"/>
              <a:t> power a </a:t>
            </a:r>
            <a:r>
              <a:rPr lang="it-IT" sz="1400" dirty="0" err="1"/>
              <a:t>secondary</a:t>
            </a:r>
            <a:r>
              <a:rPr lang="it-IT" sz="1400" dirty="0"/>
              <a:t> LT </a:t>
            </a:r>
            <a:r>
              <a:rPr lang="it-IT" sz="1400" dirty="0" err="1"/>
              <a:t>uModule</a:t>
            </a:r>
            <a:r>
              <a:rPr lang="it-IT" sz="1400" dirty="0"/>
              <a:t> to create FPGA and </a:t>
            </a:r>
            <a:r>
              <a:rPr lang="it-IT" sz="1400" dirty="0" err="1"/>
              <a:t>memory</a:t>
            </a:r>
            <a:r>
              <a:rPr lang="it-IT" sz="1400" dirty="0"/>
              <a:t> </a:t>
            </a:r>
            <a:r>
              <a:rPr lang="it-IT" sz="1400" dirty="0" err="1"/>
              <a:t>voltages</a:t>
            </a:r>
            <a:endParaRPr lang="it-IT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Ultra low </a:t>
            </a:r>
            <a:r>
              <a:rPr lang="it-IT" sz="1400" dirty="0" err="1"/>
              <a:t>noise</a:t>
            </a:r>
            <a:r>
              <a:rPr lang="it-IT" sz="1400" dirty="0"/>
              <a:t> LDO to power Gemini Chip</a:t>
            </a:r>
          </a:p>
        </p:txBody>
      </p:sp>
      <p:sp>
        <p:nvSpPr>
          <p:cNvPr id="120" name="CasellaDiTesto 119"/>
          <p:cNvSpPr txBox="1"/>
          <p:nvPr/>
        </p:nvSpPr>
        <p:spPr>
          <a:xfrm>
            <a:off x="7609234" y="2049789"/>
            <a:ext cx="42385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/>
              <a:t>SoC</a:t>
            </a:r>
            <a:r>
              <a:rPr lang="it-IT" sz="1400" b="1" dirty="0"/>
              <a:t> </a:t>
            </a:r>
            <a:r>
              <a:rPr lang="it-IT" sz="1400" b="1" dirty="0" err="1"/>
              <a:t>based</a:t>
            </a:r>
            <a:r>
              <a:rPr lang="it-IT" sz="1400" b="1" dirty="0"/>
              <a:t> </a:t>
            </a:r>
            <a:r>
              <a:rPr lang="it-IT" sz="1400" b="1" dirty="0" err="1"/>
              <a:t>solution</a:t>
            </a:r>
            <a:r>
              <a:rPr lang="it-IT" sz="1400" b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err="1"/>
              <a:t>Preferred</a:t>
            </a:r>
            <a:r>
              <a:rPr lang="it-IT" sz="1400" dirty="0"/>
              <a:t>: </a:t>
            </a:r>
            <a:r>
              <a:rPr lang="it-IT" sz="1400" dirty="0" err="1"/>
              <a:t>SmartFusion</a:t>
            </a:r>
            <a:r>
              <a:rPr lang="it-IT" sz="1400" dirty="0"/>
              <a:t> 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400" dirty="0" err="1"/>
              <a:t>Extremely</a:t>
            </a:r>
            <a:r>
              <a:rPr lang="it-IT" sz="1400" dirty="0"/>
              <a:t> Low Power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400" dirty="0"/>
              <a:t>No </a:t>
            </a:r>
            <a:r>
              <a:rPr lang="it-IT" sz="1400" dirty="0" err="1"/>
              <a:t>external</a:t>
            </a:r>
            <a:r>
              <a:rPr lang="it-IT" sz="1400" dirty="0"/>
              <a:t> flash </a:t>
            </a:r>
            <a:r>
              <a:rPr lang="it-IT" sz="1400" dirty="0" err="1"/>
              <a:t>required</a:t>
            </a:r>
            <a:endParaRPr lang="it-IT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Alternative: </a:t>
            </a:r>
            <a:r>
              <a:rPr lang="it-IT" sz="1400" dirty="0" err="1"/>
              <a:t>Zynq</a:t>
            </a:r>
            <a:r>
              <a:rPr lang="it-IT" sz="1400" dirty="0"/>
              <a:t> 7020 (</a:t>
            </a:r>
            <a:r>
              <a:rPr lang="it-IT" sz="1400" dirty="0" err="1"/>
              <a:t>actual</a:t>
            </a:r>
            <a:r>
              <a:rPr lang="it-IT" sz="1400" dirty="0"/>
              <a:t> board </a:t>
            </a:r>
            <a:r>
              <a:rPr lang="it-IT" sz="1400" dirty="0" err="1"/>
              <a:t>is</a:t>
            </a:r>
            <a:r>
              <a:rPr lang="it-IT" sz="1400" dirty="0"/>
              <a:t> </a:t>
            </a:r>
            <a:r>
              <a:rPr lang="it-IT" sz="1400" dirty="0" err="1"/>
              <a:t>using</a:t>
            </a:r>
            <a:r>
              <a:rPr lang="it-IT" sz="1400" dirty="0"/>
              <a:t> </a:t>
            </a:r>
            <a:r>
              <a:rPr lang="it-IT" sz="1400" dirty="0" err="1"/>
              <a:t>Zynq</a:t>
            </a:r>
            <a:r>
              <a:rPr lang="it-IT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TCP/IP </a:t>
            </a:r>
            <a:r>
              <a:rPr lang="it-IT" sz="1400" dirty="0" err="1"/>
              <a:t>Protocol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23751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729656" y="840829"/>
            <a:ext cx="762000" cy="762000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/>
              <a:t>GEMINI 1</a:t>
            </a:r>
          </a:p>
        </p:txBody>
      </p:sp>
      <p:sp>
        <p:nvSpPr>
          <p:cNvPr id="5" name="Rettangolo 4"/>
          <p:cNvSpPr/>
          <p:nvPr/>
        </p:nvSpPr>
        <p:spPr>
          <a:xfrm>
            <a:off x="5854263" y="840829"/>
            <a:ext cx="762000" cy="762000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/>
              <a:t>GEMINI 2</a:t>
            </a:r>
          </a:p>
        </p:txBody>
      </p:sp>
      <p:sp>
        <p:nvSpPr>
          <p:cNvPr id="6" name="Rettangolo 5"/>
          <p:cNvSpPr/>
          <p:nvPr/>
        </p:nvSpPr>
        <p:spPr>
          <a:xfrm>
            <a:off x="4729656" y="441435"/>
            <a:ext cx="1886607" cy="199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110656" y="210781"/>
            <a:ext cx="12554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PADS CONNECTOR</a:t>
            </a:r>
          </a:p>
        </p:txBody>
      </p:sp>
      <p:cxnSp>
        <p:nvCxnSpPr>
          <p:cNvPr id="11" name="Connettore diritto 10"/>
          <p:cNvCxnSpPr/>
          <p:nvPr/>
        </p:nvCxnSpPr>
        <p:spPr>
          <a:xfrm>
            <a:off x="4840014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4876801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/>
          <p:cNvCxnSpPr/>
          <p:nvPr/>
        </p:nvCxnSpPr>
        <p:spPr>
          <a:xfrm>
            <a:off x="4908331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/>
          <p:cNvCxnSpPr/>
          <p:nvPr/>
        </p:nvCxnSpPr>
        <p:spPr>
          <a:xfrm>
            <a:off x="4945118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/>
          <p:cNvCxnSpPr/>
          <p:nvPr/>
        </p:nvCxnSpPr>
        <p:spPr>
          <a:xfrm>
            <a:off x="4976648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/>
        </p:nvCxnSpPr>
        <p:spPr>
          <a:xfrm>
            <a:off x="5013435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/>
          <p:cNvCxnSpPr/>
          <p:nvPr/>
        </p:nvCxnSpPr>
        <p:spPr>
          <a:xfrm>
            <a:off x="5044965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5081752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/>
        </p:nvCxnSpPr>
        <p:spPr>
          <a:xfrm>
            <a:off x="5123793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/>
          <p:cNvCxnSpPr/>
          <p:nvPr/>
        </p:nvCxnSpPr>
        <p:spPr>
          <a:xfrm>
            <a:off x="5160580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/>
          <p:cNvCxnSpPr/>
          <p:nvPr/>
        </p:nvCxnSpPr>
        <p:spPr>
          <a:xfrm>
            <a:off x="5192110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/>
          <p:cNvCxnSpPr/>
          <p:nvPr/>
        </p:nvCxnSpPr>
        <p:spPr>
          <a:xfrm>
            <a:off x="5228897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/>
          <p:cNvCxnSpPr/>
          <p:nvPr/>
        </p:nvCxnSpPr>
        <p:spPr>
          <a:xfrm>
            <a:off x="5260427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/>
          <p:cNvCxnSpPr/>
          <p:nvPr/>
        </p:nvCxnSpPr>
        <p:spPr>
          <a:xfrm>
            <a:off x="5297214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/>
          <p:cNvCxnSpPr/>
          <p:nvPr/>
        </p:nvCxnSpPr>
        <p:spPr>
          <a:xfrm>
            <a:off x="5328744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/>
          <p:cNvCxnSpPr/>
          <p:nvPr/>
        </p:nvCxnSpPr>
        <p:spPr>
          <a:xfrm>
            <a:off x="5365531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/>
          <p:cNvCxnSpPr/>
          <p:nvPr/>
        </p:nvCxnSpPr>
        <p:spPr>
          <a:xfrm>
            <a:off x="5959366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/>
          <p:cNvCxnSpPr/>
          <p:nvPr/>
        </p:nvCxnSpPr>
        <p:spPr>
          <a:xfrm>
            <a:off x="5996153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/>
          <p:cNvCxnSpPr/>
          <p:nvPr/>
        </p:nvCxnSpPr>
        <p:spPr>
          <a:xfrm>
            <a:off x="6027683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/>
          <p:cNvCxnSpPr/>
          <p:nvPr/>
        </p:nvCxnSpPr>
        <p:spPr>
          <a:xfrm>
            <a:off x="6064470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/>
          <p:cNvCxnSpPr/>
          <p:nvPr/>
        </p:nvCxnSpPr>
        <p:spPr>
          <a:xfrm>
            <a:off x="6096000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/>
          <p:cNvCxnSpPr/>
          <p:nvPr/>
        </p:nvCxnSpPr>
        <p:spPr>
          <a:xfrm>
            <a:off x="6132787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/>
          <p:cNvCxnSpPr/>
          <p:nvPr/>
        </p:nvCxnSpPr>
        <p:spPr>
          <a:xfrm>
            <a:off x="6164317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/>
          <p:cNvCxnSpPr/>
          <p:nvPr/>
        </p:nvCxnSpPr>
        <p:spPr>
          <a:xfrm>
            <a:off x="6201104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/>
          <p:cNvCxnSpPr/>
          <p:nvPr/>
        </p:nvCxnSpPr>
        <p:spPr>
          <a:xfrm>
            <a:off x="6243145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/>
          <p:cNvCxnSpPr/>
          <p:nvPr/>
        </p:nvCxnSpPr>
        <p:spPr>
          <a:xfrm>
            <a:off x="6279932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/>
          <p:cNvCxnSpPr/>
          <p:nvPr/>
        </p:nvCxnSpPr>
        <p:spPr>
          <a:xfrm>
            <a:off x="6311462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/>
          <p:cNvCxnSpPr/>
          <p:nvPr/>
        </p:nvCxnSpPr>
        <p:spPr>
          <a:xfrm>
            <a:off x="6348249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/>
          <p:cNvCxnSpPr/>
          <p:nvPr/>
        </p:nvCxnSpPr>
        <p:spPr>
          <a:xfrm>
            <a:off x="6379779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/>
          <p:cNvCxnSpPr/>
          <p:nvPr/>
        </p:nvCxnSpPr>
        <p:spPr>
          <a:xfrm>
            <a:off x="6416566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/>
          <p:cNvCxnSpPr/>
          <p:nvPr/>
        </p:nvCxnSpPr>
        <p:spPr>
          <a:xfrm>
            <a:off x="6448096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/>
          <p:cNvCxnSpPr/>
          <p:nvPr/>
        </p:nvCxnSpPr>
        <p:spPr>
          <a:xfrm>
            <a:off x="6484883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tangolo 42"/>
          <p:cNvSpPr/>
          <p:nvPr/>
        </p:nvSpPr>
        <p:spPr>
          <a:xfrm>
            <a:off x="4729655" y="2301768"/>
            <a:ext cx="1886607" cy="188660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Kintex-7</a:t>
            </a:r>
          </a:p>
        </p:txBody>
      </p:sp>
      <p:sp>
        <p:nvSpPr>
          <p:cNvPr id="44" name="Rettangolo 43"/>
          <p:cNvSpPr/>
          <p:nvPr/>
        </p:nvSpPr>
        <p:spPr>
          <a:xfrm>
            <a:off x="6773917" y="1807782"/>
            <a:ext cx="446690" cy="33050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LDO</a:t>
            </a:r>
          </a:p>
        </p:txBody>
      </p:sp>
      <p:cxnSp>
        <p:nvCxnSpPr>
          <p:cNvPr id="46" name="Connettore a gomito 45"/>
          <p:cNvCxnSpPr>
            <a:cxnSpLocks/>
            <a:stCxn id="44" idx="1"/>
            <a:endCxn id="5" idx="2"/>
          </p:cNvCxnSpPr>
          <p:nvPr/>
        </p:nvCxnSpPr>
        <p:spPr>
          <a:xfrm rot="10800000">
            <a:off x="6235263" y="1602829"/>
            <a:ext cx="538654" cy="370204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a gomito 47"/>
          <p:cNvCxnSpPr>
            <a:endCxn id="4" idx="2"/>
          </p:cNvCxnSpPr>
          <p:nvPr/>
        </p:nvCxnSpPr>
        <p:spPr>
          <a:xfrm rot="10800000">
            <a:off x="5110657" y="1602830"/>
            <a:ext cx="1124607" cy="370203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ccia in giù 49"/>
          <p:cNvSpPr/>
          <p:nvPr/>
        </p:nvSpPr>
        <p:spPr>
          <a:xfrm>
            <a:off x="5315610" y="1602828"/>
            <a:ext cx="136634" cy="698940"/>
          </a:xfrm>
          <a:prstGeom prst="down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Freccia in giù 50"/>
          <p:cNvSpPr/>
          <p:nvPr/>
        </p:nvSpPr>
        <p:spPr>
          <a:xfrm>
            <a:off x="5881852" y="1608084"/>
            <a:ext cx="136634" cy="698940"/>
          </a:xfrm>
          <a:prstGeom prst="down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CasellaDiTesto 51"/>
          <p:cNvSpPr txBox="1"/>
          <p:nvPr/>
        </p:nvSpPr>
        <p:spPr>
          <a:xfrm>
            <a:off x="4522846" y="626177"/>
            <a:ext cx="3802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16 </a:t>
            </a:r>
            <a:r>
              <a:rPr lang="it-IT" sz="700" dirty="0" err="1"/>
              <a:t>ch</a:t>
            </a:r>
            <a:endParaRPr lang="it-IT" sz="700" dirty="0"/>
          </a:p>
        </p:txBody>
      </p:sp>
      <p:sp>
        <p:nvSpPr>
          <p:cNvPr id="53" name="CasellaDiTesto 52"/>
          <p:cNvSpPr txBox="1"/>
          <p:nvPr/>
        </p:nvSpPr>
        <p:spPr>
          <a:xfrm>
            <a:off x="6463701" y="626177"/>
            <a:ext cx="3802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16 </a:t>
            </a:r>
            <a:r>
              <a:rPr lang="it-IT" sz="700" dirty="0" err="1"/>
              <a:t>ch</a:t>
            </a:r>
            <a:endParaRPr lang="it-IT" sz="700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5367778" y="2001686"/>
            <a:ext cx="37061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LVDS</a:t>
            </a:r>
          </a:p>
        </p:txBody>
      </p:sp>
      <p:sp>
        <p:nvSpPr>
          <p:cNvPr id="55" name="CasellaDiTesto 54"/>
          <p:cNvSpPr txBox="1"/>
          <p:nvPr/>
        </p:nvSpPr>
        <p:spPr>
          <a:xfrm>
            <a:off x="5610830" y="2001686"/>
            <a:ext cx="37061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LVDS</a:t>
            </a:r>
          </a:p>
        </p:txBody>
      </p:sp>
      <p:cxnSp>
        <p:nvCxnSpPr>
          <p:cNvPr id="57" name="Connettore 2 56"/>
          <p:cNvCxnSpPr/>
          <p:nvPr/>
        </p:nvCxnSpPr>
        <p:spPr>
          <a:xfrm flipV="1">
            <a:off x="4876801" y="1602828"/>
            <a:ext cx="0" cy="698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 flipV="1">
            <a:off x="6515101" y="1599915"/>
            <a:ext cx="0" cy="698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/>
          <p:cNvSpPr txBox="1"/>
          <p:nvPr/>
        </p:nvSpPr>
        <p:spPr>
          <a:xfrm>
            <a:off x="4630197" y="1652216"/>
            <a:ext cx="3000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I2C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6454400" y="1649303"/>
            <a:ext cx="3000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I2C</a:t>
            </a:r>
          </a:p>
        </p:txBody>
      </p:sp>
      <p:sp>
        <p:nvSpPr>
          <p:cNvPr id="63" name="Rettangolo 62"/>
          <p:cNvSpPr/>
          <p:nvPr/>
        </p:nvSpPr>
        <p:spPr>
          <a:xfrm rot="16200000">
            <a:off x="4557873" y="4605743"/>
            <a:ext cx="674069" cy="33050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LINEAR</a:t>
            </a:r>
            <a:br>
              <a:rPr lang="it-IT" sz="1000" dirty="0"/>
            </a:br>
            <a:r>
              <a:rPr lang="it-IT" sz="1000" dirty="0" err="1"/>
              <a:t>uModule</a:t>
            </a:r>
            <a:endParaRPr lang="it-IT" sz="1000" dirty="0"/>
          </a:p>
        </p:txBody>
      </p:sp>
      <p:sp>
        <p:nvSpPr>
          <p:cNvPr id="64" name="Rettangolo 63"/>
          <p:cNvSpPr/>
          <p:nvPr/>
        </p:nvSpPr>
        <p:spPr>
          <a:xfrm>
            <a:off x="6110455" y="4610529"/>
            <a:ext cx="987972" cy="62010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PHY</a:t>
            </a:r>
            <a:br>
              <a:rPr lang="it-IT" sz="1100" dirty="0"/>
            </a:br>
            <a:r>
              <a:rPr lang="it-IT" sz="1100" dirty="0"/>
              <a:t>+</a:t>
            </a:r>
            <a:br>
              <a:rPr lang="it-IT" sz="1100" dirty="0"/>
            </a:br>
            <a:r>
              <a:rPr lang="it-IT" sz="1100" dirty="0"/>
              <a:t>ETHERNET SWITCH</a:t>
            </a:r>
          </a:p>
        </p:txBody>
      </p:sp>
      <p:sp>
        <p:nvSpPr>
          <p:cNvPr id="65" name="Rettangolo 64"/>
          <p:cNvSpPr/>
          <p:nvPr/>
        </p:nvSpPr>
        <p:spPr>
          <a:xfrm>
            <a:off x="5104086" y="5922580"/>
            <a:ext cx="914400" cy="40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OUT</a:t>
            </a:r>
            <a:br>
              <a:rPr lang="it-IT" sz="1000" dirty="0"/>
            </a:br>
            <a:r>
              <a:rPr lang="it-IT" sz="1000" dirty="0"/>
              <a:t>CONNECTOR</a:t>
            </a:r>
          </a:p>
        </p:txBody>
      </p:sp>
      <p:sp>
        <p:nvSpPr>
          <p:cNvPr id="66" name="Rettangolo 65"/>
          <p:cNvSpPr/>
          <p:nvPr/>
        </p:nvSpPr>
        <p:spPr>
          <a:xfrm>
            <a:off x="6132787" y="5922580"/>
            <a:ext cx="914400" cy="40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IN</a:t>
            </a:r>
            <a:br>
              <a:rPr lang="it-IT" sz="1000" dirty="0"/>
            </a:br>
            <a:r>
              <a:rPr lang="it-IT" sz="1000" dirty="0"/>
              <a:t>CONNECTOR</a:t>
            </a:r>
          </a:p>
        </p:txBody>
      </p:sp>
      <p:cxnSp>
        <p:nvCxnSpPr>
          <p:cNvPr id="71" name="Connettore a gomito 70"/>
          <p:cNvCxnSpPr>
            <a:endCxn id="65" idx="0"/>
          </p:cNvCxnSpPr>
          <p:nvPr/>
        </p:nvCxnSpPr>
        <p:spPr>
          <a:xfrm rot="5400000">
            <a:off x="5552304" y="5239621"/>
            <a:ext cx="691942" cy="673977"/>
          </a:xfrm>
          <a:prstGeom prst="bent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/>
          <p:cNvCxnSpPr/>
          <p:nvPr/>
        </p:nvCxnSpPr>
        <p:spPr>
          <a:xfrm flipV="1">
            <a:off x="6589987" y="5230638"/>
            <a:ext cx="0" cy="65515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a gomito 74"/>
          <p:cNvCxnSpPr>
            <a:stCxn id="64" idx="0"/>
          </p:cNvCxnSpPr>
          <p:nvPr/>
        </p:nvCxnSpPr>
        <p:spPr>
          <a:xfrm rot="16200000" flipV="1">
            <a:off x="6299427" y="4305514"/>
            <a:ext cx="422154" cy="187875"/>
          </a:xfrm>
          <a:prstGeom prst="bentConnector3">
            <a:avLst/>
          </a:prstGeom>
          <a:ln>
            <a:solidFill>
              <a:srgbClr val="92D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ttangolo 75"/>
          <p:cNvSpPr/>
          <p:nvPr/>
        </p:nvSpPr>
        <p:spPr>
          <a:xfrm>
            <a:off x="5197705" y="4919278"/>
            <a:ext cx="710759" cy="272398"/>
          </a:xfrm>
          <a:prstGeom prst="rect">
            <a:avLst/>
          </a:prstGeom>
          <a:solidFill>
            <a:srgbClr val="FF09E2"/>
          </a:solidFill>
          <a:ln>
            <a:solidFill>
              <a:srgbClr val="FF09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BUFFER</a:t>
            </a:r>
          </a:p>
        </p:txBody>
      </p:sp>
      <p:cxnSp>
        <p:nvCxnSpPr>
          <p:cNvPr id="78" name="Connettore a gomito 77"/>
          <p:cNvCxnSpPr/>
          <p:nvPr/>
        </p:nvCxnSpPr>
        <p:spPr>
          <a:xfrm rot="16200000" flipV="1">
            <a:off x="5654133" y="5191676"/>
            <a:ext cx="694117" cy="694117"/>
          </a:xfrm>
          <a:prstGeom prst="bentConnector3">
            <a:avLst>
              <a:gd name="adj1" fmla="val 68171"/>
            </a:avLst>
          </a:prstGeom>
          <a:ln>
            <a:solidFill>
              <a:srgbClr val="FF09E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2 80"/>
          <p:cNvCxnSpPr/>
          <p:nvPr/>
        </p:nvCxnSpPr>
        <p:spPr>
          <a:xfrm>
            <a:off x="5365531" y="5191676"/>
            <a:ext cx="0" cy="730903"/>
          </a:xfrm>
          <a:prstGeom prst="straightConnector1">
            <a:avLst/>
          </a:prstGeom>
          <a:ln>
            <a:solidFill>
              <a:srgbClr val="FF09E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2 82"/>
          <p:cNvCxnSpPr>
            <a:cxnSpLocks/>
          </p:cNvCxnSpPr>
          <p:nvPr/>
        </p:nvCxnSpPr>
        <p:spPr>
          <a:xfrm flipV="1">
            <a:off x="5662448" y="4188375"/>
            <a:ext cx="1" cy="730903"/>
          </a:xfrm>
          <a:prstGeom prst="straightConnector1">
            <a:avLst/>
          </a:prstGeom>
          <a:ln>
            <a:solidFill>
              <a:srgbClr val="FF09E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asellaDiTesto 83"/>
          <p:cNvSpPr txBox="1"/>
          <p:nvPr/>
        </p:nvSpPr>
        <p:spPr>
          <a:xfrm>
            <a:off x="5939289" y="5626451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>
                <a:solidFill>
                  <a:srgbClr val="FF09E2"/>
                </a:solidFill>
              </a:rPr>
              <a:t>SYNC</a:t>
            </a:r>
          </a:p>
          <a:p>
            <a:r>
              <a:rPr lang="it-IT" sz="700" dirty="0">
                <a:solidFill>
                  <a:srgbClr val="FF09E2"/>
                </a:solidFill>
              </a:rPr>
              <a:t>SIGNALS</a:t>
            </a:r>
          </a:p>
        </p:txBody>
      </p:sp>
      <p:sp>
        <p:nvSpPr>
          <p:cNvPr id="85" name="CasellaDiTesto 84"/>
          <p:cNvSpPr txBox="1"/>
          <p:nvPr/>
        </p:nvSpPr>
        <p:spPr>
          <a:xfrm>
            <a:off x="6544004" y="5685738"/>
            <a:ext cx="56297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>
                <a:solidFill>
                  <a:srgbClr val="00B050"/>
                </a:solidFill>
              </a:rPr>
              <a:t>ETHERNET</a:t>
            </a:r>
          </a:p>
        </p:txBody>
      </p:sp>
      <p:cxnSp>
        <p:nvCxnSpPr>
          <p:cNvPr id="91" name="Connettore a gomito 90"/>
          <p:cNvCxnSpPr/>
          <p:nvPr/>
        </p:nvCxnSpPr>
        <p:spPr>
          <a:xfrm rot="10800000">
            <a:off x="5060159" y="5344511"/>
            <a:ext cx="1373177" cy="578069"/>
          </a:xfrm>
          <a:prstGeom prst="bentConnector3">
            <a:avLst>
              <a:gd name="adj1" fmla="val -128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2 93"/>
          <p:cNvCxnSpPr/>
          <p:nvPr/>
        </p:nvCxnSpPr>
        <p:spPr>
          <a:xfrm>
            <a:off x="5228897" y="5344511"/>
            <a:ext cx="0" cy="5780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2 98"/>
          <p:cNvCxnSpPr/>
          <p:nvPr/>
        </p:nvCxnSpPr>
        <p:spPr>
          <a:xfrm flipV="1">
            <a:off x="4780238" y="4188374"/>
            <a:ext cx="0" cy="245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2 99"/>
          <p:cNvCxnSpPr/>
          <p:nvPr/>
        </p:nvCxnSpPr>
        <p:spPr>
          <a:xfrm flipV="1">
            <a:off x="4876801" y="4188374"/>
            <a:ext cx="0" cy="245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CasellaDiTesto 100"/>
          <p:cNvSpPr txBox="1"/>
          <p:nvPr/>
        </p:nvSpPr>
        <p:spPr>
          <a:xfrm rot="16200000">
            <a:off x="4808023" y="5534306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/>
              <a:t>24v/48v</a:t>
            </a:r>
          </a:p>
        </p:txBody>
      </p:sp>
      <p:cxnSp>
        <p:nvCxnSpPr>
          <p:cNvPr id="102" name="Connettore 2 101"/>
          <p:cNvCxnSpPr/>
          <p:nvPr/>
        </p:nvCxnSpPr>
        <p:spPr>
          <a:xfrm flipV="1">
            <a:off x="4976648" y="4188374"/>
            <a:ext cx="0" cy="245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ttangolo 106"/>
          <p:cNvSpPr/>
          <p:nvPr/>
        </p:nvSpPr>
        <p:spPr>
          <a:xfrm rot="16200000">
            <a:off x="4503161" y="5452956"/>
            <a:ext cx="775137" cy="33050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LINEAR</a:t>
            </a:r>
            <a:br>
              <a:rPr lang="it-IT" sz="1000" dirty="0"/>
            </a:br>
            <a:r>
              <a:rPr lang="it-IT" sz="1000" dirty="0" err="1"/>
              <a:t>uModule</a:t>
            </a:r>
            <a:endParaRPr lang="it-IT" sz="1000" dirty="0"/>
          </a:p>
        </p:txBody>
      </p:sp>
      <p:cxnSp>
        <p:nvCxnSpPr>
          <p:cNvPr id="109" name="Connettore 2 108"/>
          <p:cNvCxnSpPr>
            <a:stCxn id="107" idx="3"/>
            <a:endCxn id="63" idx="1"/>
          </p:cNvCxnSpPr>
          <p:nvPr/>
        </p:nvCxnSpPr>
        <p:spPr>
          <a:xfrm flipV="1">
            <a:off x="4890730" y="5108028"/>
            <a:ext cx="4178" cy="122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CasellaDiTesto 109"/>
          <p:cNvSpPr txBox="1"/>
          <p:nvPr/>
        </p:nvSpPr>
        <p:spPr>
          <a:xfrm>
            <a:off x="4845605" y="5042375"/>
            <a:ext cx="3145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/>
              <a:t>6v</a:t>
            </a:r>
          </a:p>
        </p:txBody>
      </p:sp>
      <p:cxnSp>
        <p:nvCxnSpPr>
          <p:cNvPr id="111" name="Connettore 2 110"/>
          <p:cNvCxnSpPr/>
          <p:nvPr/>
        </p:nvCxnSpPr>
        <p:spPr>
          <a:xfrm flipV="1">
            <a:off x="7035124" y="2149826"/>
            <a:ext cx="4178" cy="122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asellaDiTesto 111"/>
          <p:cNvSpPr txBox="1"/>
          <p:nvPr/>
        </p:nvSpPr>
        <p:spPr>
          <a:xfrm>
            <a:off x="7004889" y="2101405"/>
            <a:ext cx="3145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/>
              <a:t>6v</a:t>
            </a:r>
          </a:p>
        </p:txBody>
      </p:sp>
      <p:sp>
        <p:nvSpPr>
          <p:cNvPr id="113" name="CasellaDiTesto 112"/>
          <p:cNvSpPr txBox="1"/>
          <p:nvPr/>
        </p:nvSpPr>
        <p:spPr>
          <a:xfrm>
            <a:off x="6558147" y="5317744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1Gbit</a:t>
            </a:r>
          </a:p>
        </p:txBody>
      </p:sp>
      <p:sp>
        <p:nvSpPr>
          <p:cNvPr id="115" name="CasellaDiTesto 114"/>
          <p:cNvSpPr txBox="1"/>
          <p:nvPr/>
        </p:nvSpPr>
        <p:spPr>
          <a:xfrm>
            <a:off x="5479328" y="5510684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1Gbit</a:t>
            </a:r>
          </a:p>
        </p:txBody>
      </p:sp>
      <p:sp>
        <p:nvSpPr>
          <p:cNvPr id="116" name="CasellaDiTesto 115"/>
          <p:cNvSpPr txBox="1"/>
          <p:nvPr/>
        </p:nvSpPr>
        <p:spPr>
          <a:xfrm>
            <a:off x="5192110" y="4574582"/>
            <a:ext cx="396262" cy="261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1050" dirty="0"/>
              <a:t>WD</a:t>
            </a:r>
          </a:p>
        </p:txBody>
      </p:sp>
      <p:cxnSp>
        <p:nvCxnSpPr>
          <p:cNvPr id="118" name="Connettore 2 117"/>
          <p:cNvCxnSpPr/>
          <p:nvPr/>
        </p:nvCxnSpPr>
        <p:spPr>
          <a:xfrm>
            <a:off x="5388371" y="4188374"/>
            <a:ext cx="0" cy="38620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/>
          <p:cNvSpPr txBox="1"/>
          <p:nvPr/>
        </p:nvSpPr>
        <p:spPr>
          <a:xfrm>
            <a:off x="7530663" y="210781"/>
            <a:ext cx="42385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/>
              <a:t>SoC</a:t>
            </a:r>
            <a:r>
              <a:rPr lang="it-IT" sz="1400" b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err="1"/>
              <a:t>Kintex</a:t>
            </a:r>
            <a:r>
              <a:rPr lang="it-IT" sz="1400" dirty="0"/>
              <a:t> 7 FPGA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UDP </a:t>
            </a:r>
            <a:r>
              <a:rPr lang="it-IT" sz="1400" dirty="0" err="1"/>
              <a:t>implemented</a:t>
            </a:r>
            <a:r>
              <a:rPr lang="it-IT" sz="1400" dirty="0"/>
              <a:t> in pure VHDL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Triple </a:t>
            </a:r>
            <a:r>
              <a:rPr lang="it-IT" sz="1400" dirty="0" err="1"/>
              <a:t>redoundance</a:t>
            </a:r>
            <a:r>
              <a:rPr lang="it-IT" sz="1400" dirty="0"/>
              <a:t> on </a:t>
            </a:r>
            <a:r>
              <a:rPr lang="it-IT" sz="1400" dirty="0" err="1"/>
              <a:t>all</a:t>
            </a:r>
            <a:r>
              <a:rPr lang="it-IT" sz="1400" dirty="0"/>
              <a:t> code</a:t>
            </a:r>
          </a:p>
        </p:txBody>
      </p:sp>
    </p:spTree>
    <p:extLst>
      <p:ext uri="{BB962C8B-B14F-4D97-AF65-F5344CB8AC3E}">
        <p14:creationId xmlns:p14="http://schemas.microsoft.com/office/powerpoint/2010/main" val="2710710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asellaDiTesto 119"/>
          <p:cNvSpPr txBox="1"/>
          <p:nvPr/>
        </p:nvSpPr>
        <p:spPr>
          <a:xfrm>
            <a:off x="498583" y="356167"/>
            <a:ext cx="42385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/>
              <a:t>Key</a:t>
            </a:r>
            <a:r>
              <a:rPr lang="it-IT" sz="1400" b="1" dirty="0"/>
              <a:t> </a:t>
            </a:r>
            <a:r>
              <a:rPr lang="it-IT" sz="1400" b="1" dirty="0" err="1"/>
              <a:t>components</a:t>
            </a:r>
            <a:r>
              <a:rPr lang="it-IT" sz="1400" b="1" dirty="0"/>
              <a:t> (ZYNQ):</a:t>
            </a:r>
          </a:p>
          <a:p>
            <a:endParaRPr lang="it-IT" sz="1400" b="1" dirty="0"/>
          </a:p>
          <a:p>
            <a:endParaRPr lang="it-IT" sz="1400" dirty="0"/>
          </a:p>
        </p:txBody>
      </p:sp>
      <p:graphicFrame>
        <p:nvGraphicFramePr>
          <p:cNvPr id="45" name="Tabell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910208"/>
              </p:ext>
            </p:extLst>
          </p:nvPr>
        </p:nvGraphicFramePr>
        <p:xfrm>
          <a:off x="418461" y="984250"/>
          <a:ext cx="10979016" cy="2743200"/>
        </p:xfrm>
        <a:graphic>
          <a:graphicData uri="http://schemas.openxmlformats.org/drawingml/2006/table">
            <a:tbl>
              <a:tblPr/>
              <a:tblGrid>
                <a:gridCol w="3493324">
                  <a:extLst>
                    <a:ext uri="{9D8B030D-6E8A-4147-A177-3AD203B41FA5}">
                      <a16:colId xmlns:a16="http://schemas.microsoft.com/office/drawing/2014/main" val="2858264413"/>
                    </a:ext>
                  </a:extLst>
                </a:gridCol>
                <a:gridCol w="1712208">
                  <a:extLst>
                    <a:ext uri="{9D8B030D-6E8A-4147-A177-3AD203B41FA5}">
                      <a16:colId xmlns:a16="http://schemas.microsoft.com/office/drawing/2014/main" val="2962864903"/>
                    </a:ext>
                  </a:extLst>
                </a:gridCol>
                <a:gridCol w="2479351">
                  <a:extLst>
                    <a:ext uri="{9D8B030D-6E8A-4147-A177-3AD203B41FA5}">
                      <a16:colId xmlns:a16="http://schemas.microsoft.com/office/drawing/2014/main" val="3607545149"/>
                    </a:ext>
                  </a:extLst>
                </a:gridCol>
                <a:gridCol w="3294133">
                  <a:extLst>
                    <a:ext uri="{9D8B030D-6E8A-4147-A177-3AD203B41FA5}">
                      <a16:colId xmlns:a16="http://schemas.microsoft.com/office/drawing/2014/main" val="316663227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r>
                        <a:rPr lang="it-IT" dirty="0" err="1">
                          <a:effectLst/>
                        </a:rPr>
                        <a:t>Zynq</a:t>
                      </a:r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>
                          <a:effectLst/>
                        </a:rPr>
                        <a:t>Xilinx</a:t>
                      </a:r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XC7Z020-CLG484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092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DDR3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Micron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MT41K256M16TW-107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3531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 err="1">
                          <a:effectLst/>
                        </a:rPr>
                        <a:t>uModule</a:t>
                      </a:r>
                      <a:r>
                        <a:rPr lang="it-IT" dirty="0">
                          <a:effectLst/>
                        </a:rPr>
                        <a:t> 36v to 5v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Linear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LTM8055EY#PBF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36VIN, 8.5A Buck-Boost µModule (Power Module) Regulator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157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Linear </a:t>
                      </a:r>
                      <a:r>
                        <a:rPr lang="it-IT" dirty="0" err="1">
                          <a:effectLst/>
                        </a:rPr>
                        <a:t>Regulator</a:t>
                      </a:r>
                      <a:r>
                        <a:rPr lang="it-IT" dirty="0">
                          <a:effectLst/>
                        </a:rPr>
                        <a:t> 5v a 3v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Linear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LT3070EUFD#PBF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5A, Low Noise,  Programmable Output,  85mV Dropout  Linear Regulator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8909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 err="1">
                          <a:effectLst/>
                        </a:rPr>
                        <a:t>uModule</a:t>
                      </a:r>
                      <a:r>
                        <a:rPr lang="it-IT" dirty="0">
                          <a:effectLst/>
                        </a:rPr>
                        <a:t> 4 </a:t>
                      </a:r>
                      <a:r>
                        <a:rPr lang="it-IT" dirty="0" err="1">
                          <a:effectLst/>
                        </a:rPr>
                        <a:t>Channels</a:t>
                      </a:r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Linear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LTM4644EY#PBF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36VIN, UltraFast,Low Output Noise 5A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4318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Ethernet PHY (1 Channel)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Mavell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88E1512-A0-NNP2C000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717652"/>
                  </a:ext>
                </a:extLst>
              </a:tr>
            </a:tbl>
          </a:graphicData>
        </a:graphic>
      </p:graphicFrame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1485900" y="2355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883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asellaDiTesto 119"/>
          <p:cNvSpPr txBox="1"/>
          <p:nvPr/>
        </p:nvSpPr>
        <p:spPr>
          <a:xfrm>
            <a:off x="498583" y="356167"/>
            <a:ext cx="42385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/>
              <a:t>Key</a:t>
            </a:r>
            <a:r>
              <a:rPr lang="it-IT" sz="1400" b="1" dirty="0"/>
              <a:t> </a:t>
            </a:r>
            <a:r>
              <a:rPr lang="it-IT" sz="1400" b="1" dirty="0" err="1"/>
              <a:t>components</a:t>
            </a:r>
            <a:r>
              <a:rPr lang="it-IT" sz="1400" b="1" dirty="0"/>
              <a:t> (</a:t>
            </a:r>
            <a:r>
              <a:rPr lang="it-IT" sz="1400" b="1" dirty="0" err="1"/>
              <a:t>MicroSemi</a:t>
            </a:r>
            <a:r>
              <a:rPr lang="it-IT" sz="1400" b="1" dirty="0"/>
              <a:t>):</a:t>
            </a:r>
          </a:p>
          <a:p>
            <a:endParaRPr lang="it-IT" sz="1400" b="1" dirty="0"/>
          </a:p>
          <a:p>
            <a:endParaRPr lang="it-IT" sz="1400" dirty="0"/>
          </a:p>
        </p:txBody>
      </p:sp>
      <p:graphicFrame>
        <p:nvGraphicFramePr>
          <p:cNvPr id="45" name="Tabell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572689"/>
              </p:ext>
            </p:extLst>
          </p:nvPr>
        </p:nvGraphicFramePr>
        <p:xfrm>
          <a:off x="418461" y="984250"/>
          <a:ext cx="10979016" cy="2743200"/>
        </p:xfrm>
        <a:graphic>
          <a:graphicData uri="http://schemas.openxmlformats.org/drawingml/2006/table">
            <a:tbl>
              <a:tblPr/>
              <a:tblGrid>
                <a:gridCol w="3493324">
                  <a:extLst>
                    <a:ext uri="{9D8B030D-6E8A-4147-A177-3AD203B41FA5}">
                      <a16:colId xmlns:a16="http://schemas.microsoft.com/office/drawing/2014/main" val="2858264413"/>
                    </a:ext>
                  </a:extLst>
                </a:gridCol>
                <a:gridCol w="1712208">
                  <a:extLst>
                    <a:ext uri="{9D8B030D-6E8A-4147-A177-3AD203B41FA5}">
                      <a16:colId xmlns:a16="http://schemas.microsoft.com/office/drawing/2014/main" val="2962864903"/>
                    </a:ext>
                  </a:extLst>
                </a:gridCol>
                <a:gridCol w="2479351">
                  <a:extLst>
                    <a:ext uri="{9D8B030D-6E8A-4147-A177-3AD203B41FA5}">
                      <a16:colId xmlns:a16="http://schemas.microsoft.com/office/drawing/2014/main" val="3607545149"/>
                    </a:ext>
                  </a:extLst>
                </a:gridCol>
                <a:gridCol w="3294133">
                  <a:extLst>
                    <a:ext uri="{9D8B030D-6E8A-4147-A177-3AD203B41FA5}">
                      <a16:colId xmlns:a16="http://schemas.microsoft.com/office/drawing/2014/main" val="316663227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fontAlgn="base"/>
                      <a:r>
                        <a:rPr lang="it-IT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SmartFusion2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Kintex7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M2S050</a:t>
                      </a:r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092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DDR3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Micron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MT41K256M16TW-107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3531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 err="1">
                          <a:effectLst/>
                        </a:rPr>
                        <a:t>uModule</a:t>
                      </a:r>
                      <a:r>
                        <a:rPr lang="it-IT" dirty="0">
                          <a:effectLst/>
                        </a:rPr>
                        <a:t> 36v to 5v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Linear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LTM8055EY#PBF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36VIN, 8.5A Buck-Boost µModule (Power Module) Regulator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157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Linear </a:t>
                      </a:r>
                      <a:r>
                        <a:rPr lang="it-IT" dirty="0" err="1">
                          <a:effectLst/>
                        </a:rPr>
                        <a:t>Regulator</a:t>
                      </a:r>
                      <a:r>
                        <a:rPr lang="it-IT" dirty="0">
                          <a:effectLst/>
                        </a:rPr>
                        <a:t> 5v a 3v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Linear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LT3070EUFD#PBF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5A, Low Noise,  Programmable Output,  85mV Dropout  Linear Regulator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8909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 err="1">
                          <a:effectLst/>
                        </a:rPr>
                        <a:t>uModule</a:t>
                      </a:r>
                      <a:r>
                        <a:rPr lang="it-IT" dirty="0">
                          <a:effectLst/>
                        </a:rPr>
                        <a:t> 4 </a:t>
                      </a:r>
                      <a:r>
                        <a:rPr lang="it-IT" dirty="0" err="1">
                          <a:effectLst/>
                        </a:rPr>
                        <a:t>Channels</a:t>
                      </a:r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Linear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LTM4644EY#PBF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36VIN, </a:t>
                      </a:r>
                      <a:r>
                        <a:rPr lang="en-US" dirty="0" err="1">
                          <a:effectLst/>
                        </a:rPr>
                        <a:t>UltraFast,Low</a:t>
                      </a:r>
                      <a:r>
                        <a:rPr lang="en-US" dirty="0">
                          <a:effectLst/>
                        </a:rPr>
                        <a:t> Output Noise 5A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4318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Ethernet WITH switch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>
                          <a:effectLst/>
                        </a:rPr>
                        <a:t>MicroSemi</a:t>
                      </a:r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u="sng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To be </a:t>
                      </a:r>
                      <a:r>
                        <a:rPr lang="it-IT" dirty="0" err="1">
                          <a:effectLst/>
                        </a:rPr>
                        <a:t>defined</a:t>
                      </a:r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717652"/>
                  </a:ext>
                </a:extLst>
              </a:tr>
            </a:tbl>
          </a:graphicData>
        </a:graphic>
      </p:graphicFrame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1485900" y="2355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7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asellaDiTesto 119"/>
          <p:cNvSpPr txBox="1"/>
          <p:nvPr/>
        </p:nvSpPr>
        <p:spPr>
          <a:xfrm>
            <a:off x="498583" y="356167"/>
            <a:ext cx="42385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/>
              <a:t>Key</a:t>
            </a:r>
            <a:r>
              <a:rPr lang="it-IT" sz="1400" b="1" dirty="0"/>
              <a:t> </a:t>
            </a:r>
            <a:r>
              <a:rPr lang="it-IT" sz="1400" b="1" dirty="0" err="1"/>
              <a:t>components</a:t>
            </a:r>
            <a:r>
              <a:rPr lang="it-IT" sz="1400" b="1" dirty="0"/>
              <a:t> (</a:t>
            </a:r>
            <a:r>
              <a:rPr lang="it-IT" sz="1400" b="1" dirty="0" err="1"/>
              <a:t>MicroSemi</a:t>
            </a:r>
            <a:r>
              <a:rPr lang="it-IT" sz="1400" b="1" dirty="0"/>
              <a:t>):</a:t>
            </a:r>
          </a:p>
          <a:p>
            <a:endParaRPr lang="it-IT" sz="1400" b="1" dirty="0"/>
          </a:p>
          <a:p>
            <a:endParaRPr lang="it-IT" sz="1400" dirty="0"/>
          </a:p>
        </p:txBody>
      </p:sp>
      <p:graphicFrame>
        <p:nvGraphicFramePr>
          <p:cNvPr id="45" name="Tabell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996744"/>
              </p:ext>
            </p:extLst>
          </p:nvPr>
        </p:nvGraphicFramePr>
        <p:xfrm>
          <a:off x="418461" y="984250"/>
          <a:ext cx="10979016" cy="2743200"/>
        </p:xfrm>
        <a:graphic>
          <a:graphicData uri="http://schemas.openxmlformats.org/drawingml/2006/table">
            <a:tbl>
              <a:tblPr/>
              <a:tblGrid>
                <a:gridCol w="3493324">
                  <a:extLst>
                    <a:ext uri="{9D8B030D-6E8A-4147-A177-3AD203B41FA5}">
                      <a16:colId xmlns:a16="http://schemas.microsoft.com/office/drawing/2014/main" val="2858264413"/>
                    </a:ext>
                  </a:extLst>
                </a:gridCol>
                <a:gridCol w="1712208">
                  <a:extLst>
                    <a:ext uri="{9D8B030D-6E8A-4147-A177-3AD203B41FA5}">
                      <a16:colId xmlns:a16="http://schemas.microsoft.com/office/drawing/2014/main" val="2962864903"/>
                    </a:ext>
                  </a:extLst>
                </a:gridCol>
                <a:gridCol w="2479351">
                  <a:extLst>
                    <a:ext uri="{9D8B030D-6E8A-4147-A177-3AD203B41FA5}">
                      <a16:colId xmlns:a16="http://schemas.microsoft.com/office/drawing/2014/main" val="3607545149"/>
                    </a:ext>
                  </a:extLst>
                </a:gridCol>
                <a:gridCol w="3294133">
                  <a:extLst>
                    <a:ext uri="{9D8B030D-6E8A-4147-A177-3AD203B41FA5}">
                      <a16:colId xmlns:a16="http://schemas.microsoft.com/office/drawing/2014/main" val="316663227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fontAlgn="base"/>
                      <a:r>
                        <a:rPr lang="it-IT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Kintex7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>
                          <a:effectLst/>
                        </a:rPr>
                        <a:t>Xilinx</a:t>
                      </a:r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XC7K70T/</a:t>
                      </a:r>
                      <a:r>
                        <a:rPr lang="it-IT" u="none" dirty="0"/>
                        <a:t>XC7K160T</a:t>
                      </a:r>
                      <a:endParaRPr lang="it-IT" u="none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092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3531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 err="1">
                          <a:effectLst/>
                        </a:rPr>
                        <a:t>uModule</a:t>
                      </a:r>
                      <a:r>
                        <a:rPr lang="it-IT" dirty="0">
                          <a:effectLst/>
                        </a:rPr>
                        <a:t> 36v to 5v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Linear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LTM8055EY#PBF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36VIN, 8.5A Buck-Boost µModule (Power Module) Regulator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157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Linear </a:t>
                      </a:r>
                      <a:r>
                        <a:rPr lang="it-IT" dirty="0" err="1">
                          <a:effectLst/>
                        </a:rPr>
                        <a:t>Regulator</a:t>
                      </a:r>
                      <a:r>
                        <a:rPr lang="it-IT" dirty="0">
                          <a:effectLst/>
                        </a:rPr>
                        <a:t> 5v a 3v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Linear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LT3070EUFD#PBF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5A, Low Noise,  Programmable Output,  85mV Dropout  Linear Regulator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8909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 err="1">
                          <a:effectLst/>
                        </a:rPr>
                        <a:t>uModule</a:t>
                      </a:r>
                      <a:r>
                        <a:rPr lang="it-IT" dirty="0">
                          <a:effectLst/>
                        </a:rPr>
                        <a:t> 4 </a:t>
                      </a:r>
                      <a:r>
                        <a:rPr lang="it-IT" dirty="0" err="1">
                          <a:effectLst/>
                        </a:rPr>
                        <a:t>Channels</a:t>
                      </a:r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Linear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effectLst/>
                        </a:rPr>
                        <a:t>LTM4644EY#PBF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36VIN, UltraFast,Low Output Noise 5A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4318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it-IT" dirty="0">
                          <a:effectLst/>
                        </a:rPr>
                        <a:t>Ethernet WITH switch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>
                          <a:effectLst/>
                        </a:rPr>
                        <a:t>MicroSemi</a:t>
                      </a:r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u="sng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effectLst/>
                        </a:rPr>
                        <a:t>To be </a:t>
                      </a:r>
                      <a:r>
                        <a:rPr lang="it-IT" dirty="0" err="1">
                          <a:effectLst/>
                        </a:rPr>
                        <a:t>defined</a:t>
                      </a:r>
                      <a:endParaRPr lang="it-IT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717652"/>
                  </a:ext>
                </a:extLst>
              </a:tr>
            </a:tbl>
          </a:graphicData>
        </a:graphic>
      </p:graphicFrame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1485900" y="2355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809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0427" y="233382"/>
            <a:ext cx="2008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Upgrade procedure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10427" y="780492"/>
            <a:ext cx="825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SoC</a:t>
            </a:r>
            <a:r>
              <a:rPr lang="it-IT" dirty="0"/>
              <a:t>: </a:t>
            </a:r>
            <a:r>
              <a:rPr lang="it-IT" sz="1200" dirty="0"/>
              <a:t>the firmware </a:t>
            </a:r>
            <a:r>
              <a:rPr lang="it-IT" sz="1200" dirty="0" err="1"/>
              <a:t>is</a:t>
            </a:r>
            <a:r>
              <a:rPr lang="it-IT" sz="1200" dirty="0"/>
              <a:t> </a:t>
            </a:r>
            <a:r>
              <a:rPr lang="it-IT" sz="1200" dirty="0" err="1"/>
              <a:t>downloaded</a:t>
            </a:r>
            <a:r>
              <a:rPr lang="it-IT" sz="1200" dirty="0"/>
              <a:t> </a:t>
            </a:r>
            <a:r>
              <a:rPr lang="it-IT" sz="1200" dirty="0" err="1"/>
              <a:t>at</a:t>
            </a:r>
            <a:r>
              <a:rPr lang="it-IT" sz="1200" dirty="0"/>
              <a:t> </a:t>
            </a:r>
            <a:r>
              <a:rPr lang="it-IT" sz="1200" dirty="0" err="1"/>
              <a:t>boot</a:t>
            </a:r>
            <a:r>
              <a:rPr lang="it-IT" sz="1200" dirty="0"/>
              <a:t> time </a:t>
            </a:r>
            <a:r>
              <a:rPr lang="it-IT" sz="1200" dirty="0" err="1"/>
              <a:t>throught</a:t>
            </a:r>
            <a:r>
              <a:rPr lang="it-IT" sz="1200" dirty="0"/>
              <a:t> ethernet by TFTP. </a:t>
            </a:r>
            <a:r>
              <a:rPr lang="it-IT" sz="1200" dirty="0" err="1"/>
              <a:t>Only</a:t>
            </a:r>
            <a:r>
              <a:rPr lang="it-IT" sz="1200" dirty="0"/>
              <a:t> the </a:t>
            </a:r>
            <a:r>
              <a:rPr lang="it-IT" sz="1200" dirty="0" err="1"/>
              <a:t>bootloader</a:t>
            </a:r>
            <a:r>
              <a:rPr lang="it-IT" sz="1200" dirty="0"/>
              <a:t> (u-</a:t>
            </a:r>
            <a:r>
              <a:rPr lang="it-IT" sz="1200" dirty="0" err="1"/>
              <a:t>boot</a:t>
            </a:r>
            <a:r>
              <a:rPr lang="it-IT" sz="1200" dirty="0"/>
              <a:t>) </a:t>
            </a:r>
            <a:r>
              <a:rPr lang="it-IT" sz="1200" dirty="0" err="1"/>
              <a:t>is</a:t>
            </a:r>
            <a:r>
              <a:rPr lang="it-IT" sz="1200" dirty="0"/>
              <a:t> </a:t>
            </a:r>
            <a:r>
              <a:rPr lang="it-IT" sz="1200" dirty="0" err="1"/>
              <a:t>stored</a:t>
            </a:r>
            <a:r>
              <a:rPr lang="it-IT" sz="1200" dirty="0"/>
              <a:t> in board flash.</a:t>
            </a:r>
          </a:p>
        </p:txBody>
      </p:sp>
      <p:sp>
        <p:nvSpPr>
          <p:cNvPr id="86" name="CasellaDiTesto 85"/>
          <p:cNvSpPr txBox="1"/>
          <p:nvPr/>
        </p:nvSpPr>
        <p:spPr>
          <a:xfrm>
            <a:off x="210427" y="1361398"/>
            <a:ext cx="110723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FPGA: </a:t>
            </a:r>
            <a:r>
              <a:rPr lang="it-IT" sz="1200" dirty="0"/>
              <a:t>dual firmware on the device: </a:t>
            </a:r>
            <a:r>
              <a:rPr lang="it-IT" sz="1200" dirty="0" err="1"/>
              <a:t>bootloader</a:t>
            </a:r>
            <a:r>
              <a:rPr lang="it-IT" sz="1200" dirty="0"/>
              <a:t> + </a:t>
            </a:r>
            <a:r>
              <a:rPr lang="it-IT" sz="1200" dirty="0" err="1"/>
              <a:t>application</a:t>
            </a:r>
            <a:r>
              <a:rPr lang="it-IT" sz="1200" dirty="0"/>
              <a:t>. A special </a:t>
            </a:r>
            <a:r>
              <a:rPr lang="it-IT" sz="1200" dirty="0" err="1"/>
              <a:t>commant</a:t>
            </a:r>
            <a:r>
              <a:rPr lang="it-IT" sz="1200" dirty="0"/>
              <a:t> </a:t>
            </a:r>
            <a:r>
              <a:rPr lang="it-IT" sz="1200" dirty="0" err="1"/>
              <a:t>reboot</a:t>
            </a:r>
            <a:r>
              <a:rPr lang="it-IT" sz="1200" dirty="0"/>
              <a:t> the board in </a:t>
            </a:r>
            <a:r>
              <a:rPr lang="it-IT" sz="1200" dirty="0" err="1"/>
              <a:t>bootloader</a:t>
            </a:r>
            <a:r>
              <a:rPr lang="it-IT" sz="1200" dirty="0"/>
              <a:t> and the </a:t>
            </a:r>
            <a:r>
              <a:rPr lang="it-IT" sz="1200" dirty="0" err="1"/>
              <a:t>application</a:t>
            </a:r>
            <a:r>
              <a:rPr lang="it-IT" sz="1200" dirty="0"/>
              <a:t> </a:t>
            </a:r>
            <a:r>
              <a:rPr lang="it-IT" sz="1200" dirty="0" err="1"/>
              <a:t>is</a:t>
            </a:r>
            <a:r>
              <a:rPr lang="it-IT" sz="1200" dirty="0"/>
              <a:t> </a:t>
            </a:r>
            <a:r>
              <a:rPr lang="it-IT" sz="1200" dirty="0" err="1"/>
              <a:t>downloaded</a:t>
            </a:r>
            <a:r>
              <a:rPr lang="it-IT" sz="1200" dirty="0"/>
              <a:t> </a:t>
            </a:r>
            <a:r>
              <a:rPr lang="it-IT" sz="1200" dirty="0" err="1"/>
              <a:t>throught</a:t>
            </a:r>
            <a:r>
              <a:rPr lang="it-IT" sz="1200" dirty="0"/>
              <a:t> the ethernet. </a:t>
            </a:r>
            <a:br>
              <a:rPr lang="it-IT" sz="1200" dirty="0"/>
            </a:br>
            <a:r>
              <a:rPr lang="it-IT" sz="1200" dirty="0" err="1"/>
              <a:t>If</a:t>
            </a:r>
            <a:r>
              <a:rPr lang="it-IT" sz="1200" dirty="0"/>
              <a:t> the download </a:t>
            </a:r>
            <a:r>
              <a:rPr lang="it-IT" sz="1200" dirty="0" err="1"/>
              <a:t>fails</a:t>
            </a:r>
            <a:r>
              <a:rPr lang="it-IT" sz="1200" dirty="0"/>
              <a:t> the FPGA </a:t>
            </a:r>
            <a:r>
              <a:rPr lang="it-IT" sz="1200" dirty="0" err="1"/>
              <a:t>stays</a:t>
            </a:r>
            <a:r>
              <a:rPr lang="it-IT" sz="1200" dirty="0"/>
              <a:t> in </a:t>
            </a:r>
            <a:r>
              <a:rPr lang="it-IT" sz="1200" dirty="0" err="1"/>
              <a:t>bootloader</a:t>
            </a:r>
            <a:r>
              <a:rPr lang="it-IT" sz="1200" dirty="0"/>
              <a:t> </a:t>
            </a:r>
            <a:r>
              <a:rPr lang="it-IT" sz="1200" dirty="0" err="1"/>
              <a:t>until</a:t>
            </a:r>
            <a:r>
              <a:rPr lang="it-IT" sz="1200" dirty="0"/>
              <a:t> a </a:t>
            </a:r>
            <a:r>
              <a:rPr lang="it-IT" sz="1200" dirty="0" err="1"/>
              <a:t>valid</a:t>
            </a:r>
            <a:r>
              <a:rPr lang="it-IT" sz="1200" dirty="0"/>
              <a:t> firmware </a:t>
            </a:r>
            <a:r>
              <a:rPr lang="it-IT" sz="1200" dirty="0" err="1"/>
              <a:t>is</a:t>
            </a:r>
            <a:r>
              <a:rPr lang="it-IT" sz="1200" dirty="0"/>
              <a:t> </a:t>
            </a:r>
            <a:r>
              <a:rPr lang="it-IT" sz="1200" dirty="0" err="1"/>
              <a:t>downloaded</a:t>
            </a:r>
            <a:r>
              <a:rPr lang="it-IT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470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410</Words>
  <Application>Microsoft Office PowerPoint</Application>
  <PresentationFormat>Widescreen</PresentationFormat>
  <Paragraphs>138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Andrea Abba</dc:creator>
  <cp:lastModifiedBy>Andrea Abba</cp:lastModifiedBy>
  <cp:revision>12</cp:revision>
  <dcterms:created xsi:type="dcterms:W3CDTF">2017-04-01T16:43:35Z</dcterms:created>
  <dcterms:modified xsi:type="dcterms:W3CDTF">2017-04-11T08:04:53Z</dcterms:modified>
</cp:coreProperties>
</file>