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6" r:id="rId2"/>
    <p:sldId id="325" r:id="rId3"/>
    <p:sldId id="327" r:id="rId4"/>
    <p:sldId id="323" r:id="rId5"/>
    <p:sldId id="326" r:id="rId6"/>
    <p:sldId id="328" r:id="rId7"/>
    <p:sldId id="340" r:id="rId8"/>
    <p:sldId id="330" r:id="rId9"/>
    <p:sldId id="335" r:id="rId10"/>
    <p:sldId id="329" r:id="rId11"/>
    <p:sldId id="331" r:id="rId12"/>
    <p:sldId id="333" r:id="rId13"/>
    <p:sldId id="338" r:id="rId14"/>
    <p:sldId id="339" r:id="rId15"/>
    <p:sldId id="332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38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B7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6" autoAdjust="0"/>
    <p:restoredTop sz="92186" autoAdjust="0"/>
  </p:normalViewPr>
  <p:slideViewPr>
    <p:cSldViewPr>
      <p:cViewPr>
        <p:scale>
          <a:sx n="174" d="100"/>
          <a:sy n="174" d="100"/>
        </p:scale>
        <p:origin x="168" y="168"/>
      </p:cViewPr>
      <p:guideLst>
        <p:guide pos="5738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Welcome</a:t>
            </a:r>
          </a:p>
          <a:p>
            <a:endParaRPr lang="en-US" dirty="0" smtClean="0"/>
          </a:p>
          <a:p>
            <a:r>
              <a:rPr lang="en-US" dirty="0" smtClean="0"/>
              <a:t>Last</a:t>
            </a:r>
            <a:r>
              <a:rPr lang="en-US" baseline="0" dirty="0" smtClean="0"/>
              <a:t> Jamboree was Nov 2016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Number of participants up!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Revisit workshop summaries from last meeting!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73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8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002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about engineers</a:t>
            </a:r>
            <a:r>
              <a:rPr lang="en-US" baseline="0" dirty="0" smtClean="0"/>
              <a:t> and scientist being a little structured about their creations.</a:t>
            </a:r>
          </a:p>
          <a:p>
            <a:r>
              <a:rPr lang="en-US" baseline="0" dirty="0" smtClean="0"/>
              <a:t>Documentation!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data rates are high we need to use more cores or even more servers for a single detector panel.</a:t>
            </a:r>
          </a:p>
          <a:p>
            <a:r>
              <a:rPr lang="en-US" baseline="0" dirty="0" smtClean="0"/>
              <a:t>Detector panels are considered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852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handle overlapping regions? </a:t>
            </a:r>
          </a:p>
          <a:p>
            <a:r>
              <a:rPr lang="en-US" baseline="0" dirty="0" smtClean="0"/>
              <a:t>How big are the overlaps? </a:t>
            </a:r>
          </a:p>
          <a:p>
            <a:r>
              <a:rPr lang="en-US" baseline="0" dirty="0" smtClean="0"/>
              <a:t>Initially ignore this problem but need an estimate of what the consequences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2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88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Explain data path - mention that beyond the 'live' data lies </a:t>
            </a:r>
            <a:r>
              <a:rPr lang="en-US" baseline="0" dirty="0" err="1" smtClean="0"/>
              <a:t>Mantid</a:t>
            </a:r>
            <a:r>
              <a:rPr lang="en-US" baseline="0" dirty="0" smtClean="0"/>
              <a:t>, scientists and Nobel prizes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</a:t>
            </a:r>
            <a:r>
              <a:rPr lang="en-US" baseline="0" dirty="0" smtClean="0"/>
              <a:t>the control path for setting up experiment parameters but that </a:t>
            </a:r>
            <a:r>
              <a:rPr lang="en-US" baseline="0" dirty="0" smtClean="0"/>
              <a:t>those </a:t>
            </a:r>
            <a:r>
              <a:rPr lang="en-US" baseline="0" dirty="0" smtClean="0"/>
              <a:t>should be irrelevant for the EFU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Still undefined whether the event formation units should be dynamically reconfigurable and to what </a:t>
            </a:r>
            <a:r>
              <a:rPr lang="en-US" baseline="0" dirty="0" smtClean="0"/>
              <a:t>extent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Important:</a:t>
            </a:r>
            <a:r>
              <a:rPr lang="en-US" baseline="0" dirty="0" smtClean="0"/>
              <a:t> this </a:t>
            </a:r>
            <a:r>
              <a:rPr lang="en-US" dirty="0" smtClean="0"/>
              <a:t>presentation</a:t>
            </a:r>
            <a:r>
              <a:rPr lang="en-US" baseline="0" dirty="0" smtClean="0"/>
              <a:t> is only concerned with the detectors/event formation part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50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the EFU the specific</a:t>
            </a:r>
            <a:r>
              <a:rPr lang="en-US" baseline="0" dirty="0" smtClean="0"/>
              <a:t> </a:t>
            </a:r>
            <a:r>
              <a:rPr lang="en-US" dirty="0" smtClean="0"/>
              <a:t>detector/</a:t>
            </a:r>
            <a:r>
              <a:rPr lang="en-US" baseline="0" dirty="0" smtClean="0"/>
              <a:t>readout system interconnection is unimportant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Assumption: a single detector is handled by a single EFU and that no communications between EFU’s are necessary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possible, but currently undefined, if there will be more than one Ethernet link between the readout system and a specific EFU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445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Reminder: DG is on the left of the dotted line and that DMG</a:t>
            </a:r>
            <a:r>
              <a:rPr lang="en-US" baseline="0" dirty="0" smtClean="0"/>
              <a:t> is on the right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EFU Software: “Software” is synonymous with EFU in this case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Software means flexible, but it doesn’t mean we don’t have a say in defining what we </a:t>
            </a:r>
          </a:p>
          <a:p>
            <a:r>
              <a:rPr lang="en-US" baseline="0" dirty="0" smtClean="0"/>
              <a:t>should expect to receive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51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Data </a:t>
            </a:r>
            <a:r>
              <a:rPr lang="en-US" baseline="0" dirty="0" smtClean="0"/>
              <a:t>path - network, pipeline, streaming</a:t>
            </a:r>
            <a:endParaRPr lang="en-US" baseline="0" dirty="0" smtClean="0"/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Control </a:t>
            </a:r>
            <a:r>
              <a:rPr lang="en-US" baseline="0" dirty="0" smtClean="0"/>
              <a:t>path - static and dynamic configuration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Reporting - Graphite, </a:t>
            </a:r>
            <a:r>
              <a:rPr lang="en-US" baseline="0" dirty="0" err="1" smtClean="0"/>
              <a:t>Graylog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1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Collaboration</a:t>
            </a:r>
            <a:r>
              <a:rPr lang="en-US" baseline="0" dirty="0" smtClean="0"/>
              <a:t> with many people from both DG and DMG to reach this stage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Possible to write your own pipeline plugins with additional debug output</a:t>
            </a:r>
            <a:r>
              <a:rPr lang="en-US" baseline="0" dirty="0" smtClean="0"/>
              <a:t> or for testing new </a:t>
            </a:r>
            <a:r>
              <a:rPr lang="en-US" baseline="0" dirty="0" smtClean="0"/>
              <a:t>algorithms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06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398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0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Busy slide - </a:t>
            </a:r>
            <a:r>
              <a:rPr lang="en-US" dirty="0" smtClean="0"/>
              <a:t>sorry</a:t>
            </a:r>
          </a:p>
          <a:p>
            <a:endParaRPr lang="en-US" dirty="0" smtClean="0"/>
          </a:p>
          <a:p>
            <a:r>
              <a:rPr lang="en-US" dirty="0" smtClean="0"/>
              <a:t>Data path again</a:t>
            </a:r>
          </a:p>
          <a:p>
            <a:endParaRPr lang="en-US" dirty="0" smtClean="0"/>
          </a:p>
          <a:p>
            <a:r>
              <a:rPr lang="en-US" dirty="0" smtClean="0"/>
              <a:t>Domains</a:t>
            </a:r>
          </a:p>
          <a:p>
            <a:endParaRPr lang="en-US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TAPS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81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2017-09-14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2017-09-14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2017-09-14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2017-09-14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2017-09-14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Event Formation Unit:</a:t>
            </a:r>
            <a:br>
              <a:rPr lang="en-GB" sz="4000" dirty="0" smtClean="0"/>
            </a:br>
            <a:r>
              <a:rPr lang="en-GB" sz="4000" dirty="0" smtClean="0"/>
              <a:t>EF Pipeline, Interfaces, DAQ, Monitor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Morten </a:t>
            </a:r>
            <a:r>
              <a:rPr lang="en-GB" sz="2000" noProof="0" dirty="0" err="1" smtClean="0">
                <a:solidFill>
                  <a:schemeClr val="bg1"/>
                </a:solidFill>
              </a:rPr>
              <a:t>Jagd</a:t>
            </a:r>
            <a:r>
              <a:rPr lang="en-GB" sz="2000" noProof="0" dirty="0" smtClean="0">
                <a:solidFill>
                  <a:schemeClr val="bg1"/>
                </a:solidFill>
              </a:rPr>
              <a:t> </a:t>
            </a:r>
            <a:r>
              <a:rPr lang="en-GB" sz="2000" noProof="0" dirty="0" err="1" smtClean="0">
                <a:solidFill>
                  <a:schemeClr val="bg1"/>
                </a:solidFill>
              </a:rPr>
              <a:t>Cristensen</a:t>
            </a:r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17-09-14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924" y="1469064"/>
            <a:ext cx="9062779" cy="5342640"/>
          </a:xfrm>
          <a:prstGeom prst="roundRect">
            <a:avLst>
              <a:gd name="adj" fmla="val 7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Realtime</a:t>
            </a:r>
            <a:r>
              <a:rPr lang="en-US" dirty="0" smtClean="0"/>
              <a:t> visualizations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 b="2086"/>
          <a:stretch/>
        </p:blipFill>
        <p:spPr>
          <a:xfrm>
            <a:off x="107504" y="1556791"/>
            <a:ext cx="5346808" cy="2232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9427"/>
          <a:stretch/>
        </p:blipFill>
        <p:spPr>
          <a:xfrm>
            <a:off x="5724128" y="3717032"/>
            <a:ext cx="3342833" cy="3096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128" y="158840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Visualize detector images,</a:t>
            </a:r>
          </a:p>
          <a:p>
            <a:r>
              <a:rPr lang="en-US" dirty="0" smtClean="0"/>
              <a:t>TOF spectra, Histograms, ...</a:t>
            </a:r>
          </a:p>
          <a:p>
            <a:r>
              <a:rPr lang="en-US" dirty="0" smtClean="0"/>
              <a:t>Stay tuned for Martins demo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" t="12407" r="915" b="3610"/>
          <a:stretch/>
        </p:blipFill>
        <p:spPr>
          <a:xfrm>
            <a:off x="59445" y="4023813"/>
            <a:ext cx="5394867" cy="2332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24128" y="27809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level EFU system counters for activity overview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 rot="5400000">
            <a:off x="7081989" y="3439291"/>
            <a:ext cx="236605" cy="216024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10800000">
            <a:off x="5497813" y="2060362"/>
            <a:ext cx="236605" cy="216024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Detectors</a:t>
            </a:r>
          </a:p>
          <a:p>
            <a:pPr lvl="1"/>
            <a:r>
              <a:rPr lang="en-US" dirty="0" smtClean="0"/>
              <a:t>Logical detector geometry</a:t>
            </a:r>
          </a:p>
          <a:p>
            <a:pPr lvl="1"/>
            <a:r>
              <a:rPr lang="en-US" dirty="0"/>
              <a:t>Separation of </a:t>
            </a:r>
            <a:r>
              <a:rPr lang="en-US" dirty="0" smtClean="0"/>
              <a:t>data-path </a:t>
            </a:r>
            <a:r>
              <a:rPr lang="en-US" dirty="0"/>
              <a:t>and </a:t>
            </a:r>
            <a:r>
              <a:rPr lang="en-US" dirty="0" smtClean="0"/>
              <a:t>control-path</a:t>
            </a:r>
            <a:endParaRPr lang="en-US" dirty="0"/>
          </a:p>
          <a:p>
            <a:pPr lvl="2"/>
            <a:r>
              <a:rPr lang="en-US" dirty="0"/>
              <a:t>need for live configuration of </a:t>
            </a:r>
            <a:r>
              <a:rPr lang="en-US" dirty="0" smtClean="0"/>
              <a:t>EFUs?</a:t>
            </a:r>
          </a:p>
          <a:p>
            <a:pPr lvl="1"/>
            <a:r>
              <a:rPr lang="en-US" dirty="0" smtClean="0"/>
              <a:t>Pre-timestamp operation</a:t>
            </a:r>
          </a:p>
          <a:p>
            <a:pPr lvl="2"/>
            <a:r>
              <a:rPr lang="en-US" dirty="0"/>
              <a:t>suggested workarounds when </a:t>
            </a:r>
            <a:r>
              <a:rPr lang="en-US" dirty="0" smtClean="0"/>
              <a:t>t not available</a:t>
            </a:r>
          </a:p>
          <a:p>
            <a:pPr lvl="1"/>
            <a:r>
              <a:rPr lang="en-US" dirty="0" smtClean="0"/>
              <a:t>Specify algorithms for event calculations</a:t>
            </a:r>
          </a:p>
          <a:p>
            <a:pPr lvl="2"/>
            <a:r>
              <a:rPr lang="en-US" dirty="0" smtClean="0"/>
              <a:t>corner cases – adjacent readout configurations</a:t>
            </a:r>
            <a:endParaRPr lang="en-US" dirty="0"/>
          </a:p>
          <a:p>
            <a:r>
              <a:rPr lang="en-US" dirty="0" smtClean="0"/>
              <a:t>Readout systems</a:t>
            </a:r>
          </a:p>
          <a:p>
            <a:pPr lvl="1"/>
            <a:r>
              <a:rPr lang="en-US" dirty="0" smtClean="0"/>
              <a:t>Discuss and agree on data formats</a:t>
            </a:r>
          </a:p>
          <a:p>
            <a:pPr lvl="1"/>
            <a:r>
              <a:rPr lang="en-US" dirty="0" smtClean="0"/>
              <a:t>Timestamp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94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419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Agree on geometry definitions</a:t>
            </a:r>
          </a:p>
          <a:p>
            <a:pPr lvl="1"/>
            <a:r>
              <a:rPr lang="en-US" dirty="0" smtClean="0"/>
              <a:t>Mapping from wires, grids, blades, strips, ... to (</a:t>
            </a:r>
            <a:r>
              <a:rPr lang="en-US" dirty="0" err="1" smtClean="0"/>
              <a:t>x,y,z</a:t>
            </a:r>
            <a:r>
              <a:rPr lang="en-US" dirty="0" smtClean="0"/>
              <a:t>) coordinates</a:t>
            </a:r>
          </a:p>
          <a:p>
            <a:pPr lvl="1"/>
            <a:r>
              <a:rPr lang="en-US" dirty="0" smtClean="0"/>
              <a:t>Mapping from (</a:t>
            </a:r>
            <a:r>
              <a:rPr lang="en-US" dirty="0" err="1" smtClean="0"/>
              <a:t>x,y,z</a:t>
            </a:r>
            <a:r>
              <a:rPr lang="en-US" dirty="0" smtClean="0"/>
              <a:t>) to </a:t>
            </a:r>
            <a:r>
              <a:rPr lang="en-US" dirty="0" err="1" smtClean="0"/>
              <a:t>pixel_id</a:t>
            </a:r>
            <a:endParaRPr lang="en-US" dirty="0" smtClean="0"/>
          </a:p>
          <a:p>
            <a:pPr lvl="1"/>
            <a:r>
              <a:rPr lang="en-US" dirty="0" smtClean="0"/>
              <a:t>Support for N prototype detectors</a:t>
            </a:r>
          </a:p>
          <a:p>
            <a:pPr lvl="2"/>
            <a:r>
              <a:rPr lang="en-US" dirty="0" smtClean="0"/>
              <a:t>positions and </a:t>
            </a:r>
            <a:r>
              <a:rPr lang="en-US" dirty="0" err="1" smtClean="0"/>
              <a:t>pixel_id’s</a:t>
            </a:r>
            <a:r>
              <a:rPr lang="en-US" dirty="0" smtClean="0"/>
              <a:t> – where do we get that information?</a:t>
            </a:r>
          </a:p>
          <a:p>
            <a:endParaRPr lang="en-US" dirty="0" smtClean="0"/>
          </a:p>
          <a:p>
            <a:r>
              <a:rPr lang="en-US" dirty="0" smtClean="0"/>
              <a:t>Please think about this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22701" r="50787" b="36075"/>
          <a:stretch/>
        </p:blipFill>
        <p:spPr>
          <a:xfrm>
            <a:off x="1851578" y="4005064"/>
            <a:ext cx="2360382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91" y="4005064"/>
            <a:ext cx="2638951" cy="23762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88024" y="5223934"/>
            <a:ext cx="201622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45926" y="4365104"/>
            <a:ext cx="0" cy="1800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Detector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79712" y="4077072"/>
            <a:ext cx="1734702" cy="1737404"/>
            <a:chOff x="2010576" y="2780928"/>
            <a:chExt cx="1222232" cy="1224136"/>
          </a:xfrm>
        </p:grpSpPr>
        <p:grpSp>
          <p:nvGrpSpPr>
            <p:cNvPr id="14" name="Group 13"/>
            <p:cNvGrpSpPr/>
            <p:nvPr/>
          </p:nvGrpSpPr>
          <p:grpSpPr>
            <a:xfrm>
              <a:off x="2010576" y="2780928"/>
              <a:ext cx="1222232" cy="1224136"/>
              <a:chOff x="2658648" y="2823977"/>
              <a:chExt cx="1222232" cy="122413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771800" y="2924944"/>
                <a:ext cx="1008112" cy="1008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843808" y="2823977"/>
                <a:ext cx="864096" cy="1224136"/>
                <a:chOff x="2843808" y="2823977"/>
                <a:chExt cx="864096" cy="122413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3310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4834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6358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28438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29962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31486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33310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4834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6358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 rot="5400000">
                <a:off x="2851112" y="2817191"/>
                <a:ext cx="837304" cy="1222232"/>
                <a:chOff x="2840512" y="2823977"/>
                <a:chExt cx="837304" cy="1222232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3010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4534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605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2840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29929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31453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32977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34501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602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235" name="Straight Connector 234"/>
            <p:cNvCxnSpPr/>
            <p:nvPr/>
          </p:nvCxnSpPr>
          <p:spPr>
            <a:xfrm>
              <a:off x="2123728" y="3386688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2623926" y="2881895"/>
              <a:ext cx="0" cy="1008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Rectangle 259"/>
          <p:cNvSpPr/>
          <p:nvPr/>
        </p:nvSpPr>
        <p:spPr>
          <a:xfrm>
            <a:off x="4644008" y="3789040"/>
            <a:ext cx="2232248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08" name="Straight Connector 307"/>
          <p:cNvCxnSpPr/>
          <p:nvPr/>
        </p:nvCxnSpPr>
        <p:spPr>
          <a:xfrm>
            <a:off x="4731743" y="4103018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4731743" y="4645067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731743" y="5159041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4731743" y="5661247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/>
          <p:nvPr/>
        </p:nvSpPr>
        <p:spPr>
          <a:xfrm>
            <a:off x="4969515" y="3933056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CPU00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5498723" y="3933056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6048869" y="3933056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CPU02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4969515" y="4437112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CPU03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5498723" y="4437112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CPU04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6048869" y="4437112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CPU05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4969515" y="4941168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CPU06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5498723" y="4941168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CPU07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6048869" y="4941168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CPU08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4969515" y="5445224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CPU09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5498723" y="5445224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CPU10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6048869" y="5445224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CPU11</a:t>
            </a:r>
          </a:p>
        </p:txBody>
      </p:sp>
      <p:cxnSp>
        <p:nvCxnSpPr>
          <p:cNvPr id="312" name="Straight Connector 311"/>
          <p:cNvCxnSpPr/>
          <p:nvPr/>
        </p:nvCxnSpPr>
        <p:spPr>
          <a:xfrm flipV="1">
            <a:off x="3150411" y="4114987"/>
            <a:ext cx="1431159" cy="331872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3366711" y="5205804"/>
            <a:ext cx="1214859" cy="455443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4572000" y="3542819"/>
            <a:ext cx="158545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Xeon E5 </a:t>
            </a:r>
            <a:endParaRPr lang="en-US" sz="1000" dirty="0">
              <a:cs typeface="Consolas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2574713" y="3522847"/>
            <a:ext cx="5991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smtClean="0">
                <a:cs typeface="Consolas"/>
              </a:rPr>
              <a:t>VMM3</a:t>
            </a:r>
            <a:r>
              <a:rPr lang="en-US" sz="1000" dirty="0" smtClean="0">
                <a:cs typeface="Consolas"/>
              </a:rPr>
              <a:t> </a:t>
            </a:r>
            <a:endParaRPr lang="en-US" sz="1000" dirty="0">
              <a:cs typeface="Consolas"/>
            </a:endParaRP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Distributed calculations</a:t>
            </a:r>
          </a:p>
          <a:p>
            <a:pPr lvl="1"/>
            <a:r>
              <a:rPr lang="en-US" dirty="0" smtClean="0"/>
              <a:t>Which front end boards serves which regions?</a:t>
            </a:r>
          </a:p>
          <a:p>
            <a:pPr lvl="1"/>
            <a:r>
              <a:rPr lang="en-US" dirty="0" smtClean="0"/>
              <a:t>Need mechanism to distribute readout packets to different cores</a:t>
            </a:r>
          </a:p>
        </p:txBody>
      </p:sp>
    </p:spTree>
    <p:extLst>
      <p:ext uri="{BB962C8B-B14F-4D97-AF65-F5344CB8AC3E}">
        <p14:creationId xmlns:p14="http://schemas.microsoft.com/office/powerpoint/2010/main" val="4359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Detector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Distributed calculations</a:t>
            </a:r>
          </a:p>
          <a:p>
            <a:pPr lvl="1"/>
            <a:r>
              <a:rPr lang="en-US" dirty="0" smtClean="0"/>
              <a:t>how to handle overlapping regions?</a:t>
            </a:r>
          </a:p>
          <a:p>
            <a:pPr lvl="1"/>
            <a:r>
              <a:rPr lang="en-US" dirty="0" smtClean="0"/>
              <a:t>who duplicates the data?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979712" y="4077072"/>
            <a:ext cx="1734702" cy="1737404"/>
            <a:chOff x="2010576" y="2780928"/>
            <a:chExt cx="1222232" cy="1224136"/>
          </a:xfrm>
        </p:grpSpPr>
        <p:grpSp>
          <p:nvGrpSpPr>
            <p:cNvPr id="64" name="Group 63"/>
            <p:cNvGrpSpPr/>
            <p:nvPr/>
          </p:nvGrpSpPr>
          <p:grpSpPr>
            <a:xfrm>
              <a:off x="2010576" y="2780928"/>
              <a:ext cx="1222232" cy="1224136"/>
              <a:chOff x="2658648" y="2823977"/>
              <a:chExt cx="1222232" cy="122413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771800" y="2924944"/>
                <a:ext cx="1008112" cy="1008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843808" y="2823977"/>
                <a:ext cx="864096" cy="1224136"/>
                <a:chOff x="2843808" y="2823977"/>
                <a:chExt cx="864096" cy="1224136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3310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34834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36358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8438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9962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1486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33310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34834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6358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 rot="5400000">
                <a:off x="2851112" y="2817191"/>
                <a:ext cx="837304" cy="1222232"/>
                <a:chOff x="2840512" y="2823977"/>
                <a:chExt cx="837304" cy="1222232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3010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4534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605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840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9929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1453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2977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4501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3602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65" name="Straight Connector 64"/>
            <p:cNvCxnSpPr/>
            <p:nvPr/>
          </p:nvCxnSpPr>
          <p:spPr>
            <a:xfrm>
              <a:off x="2123728" y="3386688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623926" y="2881895"/>
              <a:ext cx="0" cy="1008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4644008" y="3789040"/>
            <a:ext cx="2232248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4731743" y="4103018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731743" y="4645067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731743" y="5159041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731743" y="5661247"/>
            <a:ext cx="2007156" cy="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4969515" y="3933056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498723" y="3933056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CPU01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048869" y="3933056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CPU02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969515" y="4437112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CPU03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498723" y="4437112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CPU04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048869" y="4437112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CPU05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969515" y="4941168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CPU06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498723" y="4941168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CPU07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048869" y="4941168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CPU08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969515" y="5445224"/>
            <a:ext cx="442976" cy="424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CPU09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498723" y="5445224"/>
            <a:ext cx="442976" cy="424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CPU10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048869" y="5445224"/>
            <a:ext cx="442976" cy="424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CPU11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72000" y="3542819"/>
            <a:ext cx="158545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Xeon E5 </a:t>
            </a:r>
            <a:endParaRPr lang="en-US" sz="1000" dirty="0">
              <a:cs typeface="Consola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574713" y="3522847"/>
            <a:ext cx="5991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smtClean="0">
                <a:cs typeface="Consolas"/>
              </a:rPr>
              <a:t>VMM3</a:t>
            </a:r>
            <a:r>
              <a:rPr lang="en-US" sz="1000" dirty="0" smtClean="0">
                <a:cs typeface="Consolas"/>
              </a:rPr>
              <a:t> </a:t>
            </a:r>
            <a:endParaRPr lang="en-US" sz="1000" dirty="0">
              <a:cs typeface="Consola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47404" y="4794745"/>
            <a:ext cx="718387" cy="30161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000">
                <a:schemeClr val="bg2">
                  <a:lumMod val="50000"/>
                </a:schemeClr>
              </a:gs>
              <a:gs pos="36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800" dirty="0" smtClean="0">
              <a:solidFill>
                <a:srgbClr val="000000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2851303" y="4223101"/>
            <a:ext cx="0" cy="143080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142541" y="4937603"/>
            <a:ext cx="143080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203848" y="4869160"/>
            <a:ext cx="1390538" cy="788562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3204686" y="4106273"/>
            <a:ext cx="1419887" cy="763294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/>
          <a:stretch/>
        </p:blipFill>
        <p:spPr>
          <a:xfrm>
            <a:off x="0" y="1439584"/>
            <a:ext cx="9144000" cy="541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system interfaces</a:t>
            </a:r>
          </a:p>
          <a:p>
            <a:pPr lvl="1"/>
            <a:r>
              <a:rPr lang="en-US" dirty="0" err="1" smtClean="0"/>
              <a:t>Formalise</a:t>
            </a:r>
            <a:r>
              <a:rPr lang="en-US" dirty="0" smtClean="0"/>
              <a:t> the work on Detector/readout/EFU interfaces</a:t>
            </a:r>
          </a:p>
          <a:p>
            <a:pPr lvl="1"/>
            <a:r>
              <a:rPr lang="en-US" dirty="0" smtClean="0"/>
              <a:t>This is the area with most bugs and performance problems</a:t>
            </a:r>
          </a:p>
          <a:p>
            <a:pPr lvl="1"/>
            <a:r>
              <a:rPr lang="en-US" dirty="0" smtClean="0"/>
              <a:t>Bugs typically introduced early in the development process and detected late</a:t>
            </a:r>
          </a:p>
          <a:p>
            <a:pPr lvl="1"/>
            <a:r>
              <a:rPr lang="en-US" dirty="0" smtClean="0"/>
              <a:t>We must avoid last minute feature/change request congestion</a:t>
            </a:r>
          </a:p>
          <a:p>
            <a:pPr lvl="1"/>
            <a:r>
              <a:rPr lang="en-US" dirty="0" smtClean="0"/>
              <a:t>Interfaces are NOT a unilateral decision, internal implementations ARE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ocumentation is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9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37376" y="2992249"/>
            <a:ext cx="8167071" cy="2246760"/>
          </a:xfrm>
          <a:prstGeom prst="roundRect">
            <a:avLst>
              <a:gd name="adj" fmla="val 33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7349" t="6452" r="65287" b="5837"/>
          <a:stretch/>
        </p:blipFill>
        <p:spPr>
          <a:xfrm flipH="1">
            <a:off x="755576" y="3695489"/>
            <a:ext cx="1231934" cy="102965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503768" y="3341091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detectors</a:t>
            </a:r>
            <a:endParaRPr lang="en-US" sz="1400" dirty="0">
              <a:cs typeface="Consola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/>
          <a:srcRect r="65030"/>
          <a:stretch/>
        </p:blipFill>
        <p:spPr>
          <a:xfrm>
            <a:off x="5240072" y="3666783"/>
            <a:ext cx="648072" cy="97412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071056" y="3341091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aggregator</a:t>
            </a:r>
            <a:endParaRPr lang="en-US" sz="1400" dirty="0">
              <a:cs typeface="Consolas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986946" y="4160374"/>
            <a:ext cx="360040" cy="0"/>
          </a:xfrm>
          <a:prstGeom prst="line">
            <a:avLst/>
          </a:prstGeom>
          <a:ln w="317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73888" y="334109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event formation</a:t>
            </a:r>
            <a:endParaRPr lang="en-US" sz="1400" dirty="0">
              <a:cs typeface="Consola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76176" y="3341091"/>
            <a:ext cx="1296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nexus writer</a:t>
            </a:r>
            <a:endParaRPr lang="en-US" sz="1400" dirty="0">
              <a:cs typeface="Consola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6336" y="3861502"/>
            <a:ext cx="576064" cy="658912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7212443" y="4160374"/>
            <a:ext cx="360040" cy="0"/>
          </a:xfrm>
          <a:prstGeom prst="line">
            <a:avLst/>
          </a:prstGeom>
          <a:ln w="317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60032" y="4160374"/>
            <a:ext cx="360040" cy="0"/>
          </a:xfrm>
          <a:prstGeom prst="line">
            <a:avLst/>
          </a:prstGeom>
          <a:ln w="317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571839" y="4160374"/>
            <a:ext cx="360040" cy="0"/>
          </a:xfrm>
          <a:prstGeom prst="line">
            <a:avLst/>
          </a:prstGeom>
          <a:ln w="317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540144" y="3695490"/>
            <a:ext cx="927720" cy="24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inst1_det1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39255" y="3983522"/>
            <a:ext cx="927720" cy="24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inst1_det2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538366" y="4415570"/>
            <a:ext cx="927720" cy="24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instN_detM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816" y="3800334"/>
            <a:ext cx="551347" cy="67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360" y="3737614"/>
            <a:ext cx="874936" cy="87493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524328" y="3348541"/>
            <a:ext cx="7920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storage</a:t>
            </a:r>
            <a:endParaRPr lang="en-US" sz="1400" dirty="0">
              <a:cs typeface="Consola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8768" y="4115629"/>
            <a:ext cx="7920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...</a:t>
            </a:r>
            <a:endParaRPr lang="en-US" sz="1400" dirty="0">
              <a:cs typeface="Consola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15936" y="3698326"/>
            <a:ext cx="720080" cy="966104"/>
          </a:xfrm>
          <a:prstGeom prst="roundRect">
            <a:avLst>
              <a:gd name="adj" fmla="val 13195"/>
            </a:avLst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078758" y="4172892"/>
            <a:ext cx="360040" cy="0"/>
          </a:xfrm>
          <a:prstGeom prst="line">
            <a:avLst/>
          </a:prstGeom>
          <a:ln w="3175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1263" y="3341091"/>
            <a:ext cx="1103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cs typeface="Consolas"/>
              </a:rPr>
              <a:t>instruments</a:t>
            </a:r>
            <a:endParaRPr lang="en-US" sz="1400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1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37376" y="2992249"/>
            <a:ext cx="8167071" cy="2246760"/>
          </a:xfrm>
          <a:prstGeom prst="roundRect">
            <a:avLst>
              <a:gd name="adj" fmla="val 33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448680" y="3428402"/>
            <a:ext cx="865291" cy="1296742"/>
          </a:xfrm>
          <a:prstGeom prst="roundRect">
            <a:avLst>
              <a:gd name="adj" fmla="val 52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to EFU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cxnSp>
        <p:nvCxnSpPr>
          <p:cNvPr id="104" name="Straight Connector 103"/>
          <p:cNvCxnSpPr>
            <a:endCxn id="148" idx="3"/>
          </p:cNvCxnSpPr>
          <p:nvPr/>
        </p:nvCxnSpPr>
        <p:spPr>
          <a:xfrm flipH="1">
            <a:off x="3491880" y="414908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50" idx="3"/>
          </p:cNvCxnSpPr>
          <p:nvPr/>
        </p:nvCxnSpPr>
        <p:spPr>
          <a:xfrm flipH="1">
            <a:off x="3491880" y="450912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19" idx="3"/>
          </p:cNvCxnSpPr>
          <p:nvPr/>
        </p:nvCxnSpPr>
        <p:spPr>
          <a:xfrm flipH="1">
            <a:off x="3491880" y="378904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339752" y="3645024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smtClean="0">
                <a:solidFill>
                  <a:srgbClr val="000000"/>
                </a:solidFill>
              </a:rPr>
              <a:t>Instr. 1 Detector 1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2915816" y="5013176"/>
            <a:ext cx="3103846" cy="0"/>
          </a:xfrm>
          <a:prstGeom prst="line">
            <a:avLst/>
          </a:prstGeom>
          <a:ln w="952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2339752" y="4005064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smtClean="0">
                <a:solidFill>
                  <a:srgbClr val="000000"/>
                </a:solidFill>
              </a:rPr>
              <a:t>Instr. 1 Detector 2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339752" y="4365104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smtClean="0">
                <a:solidFill>
                  <a:srgbClr val="000000"/>
                </a:solidFill>
              </a:rPr>
              <a:t>Instr. 2 Detector 1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34765" y="3645024"/>
            <a:ext cx="216024" cy="1008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switch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76999" y="3140968"/>
            <a:ext cx="13924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event formation</a:t>
            </a:r>
            <a:endParaRPr lang="en-US" sz="1400" dirty="0">
              <a:cs typeface="Consola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9111" y="3140968"/>
            <a:ext cx="13363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readout system</a:t>
            </a:r>
            <a:endParaRPr lang="en-US" sz="1400" dirty="0">
              <a:cs typeface="Consola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4646733" y="414908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646733" y="450912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646733" y="378904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240768" y="414908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240768" y="450912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240768" y="3789040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3" idx="3"/>
          </p:cNvCxnSpPr>
          <p:nvPr/>
        </p:nvCxnSpPr>
        <p:spPr>
          <a:xfrm flipH="1">
            <a:off x="5150789" y="4149080"/>
            <a:ext cx="38867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150789" y="4509120"/>
            <a:ext cx="38867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50789" y="3789040"/>
            <a:ext cx="38867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778511" y="3429000"/>
            <a:ext cx="865497" cy="1296143"/>
          </a:xfrm>
          <a:prstGeom prst="roundRect">
            <a:avLst>
              <a:gd name="adj" fmla="val 66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readout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520688" y="3645024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EFU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520688" y="4005064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EFU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520688" y="4365104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EFU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37376" y="2992249"/>
            <a:ext cx="8167071" cy="2246760"/>
          </a:xfrm>
          <a:prstGeom prst="roundRect">
            <a:avLst>
              <a:gd name="adj" fmla="val 33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WG5 – WG6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2051720" y="3717032"/>
            <a:ext cx="2016224" cy="1008112"/>
          </a:xfrm>
          <a:prstGeom prst="rect">
            <a:avLst/>
          </a:prstGeom>
          <a:solidFill>
            <a:srgbClr val="FFFC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51740" y="3717032"/>
            <a:ext cx="1800580" cy="995475"/>
          </a:xfrm>
          <a:prstGeom prst="roundRect">
            <a:avLst>
              <a:gd name="adj" fmla="val 3202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5736" y="3717032"/>
            <a:ext cx="1152128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7864" y="3717032"/>
            <a:ext cx="720080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9482" y="4235376"/>
            <a:ext cx="1218382" cy="216024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7864" y="3717032"/>
            <a:ext cx="66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collect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charge or photons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9172" y="3717032"/>
            <a:ext cx="1016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</a:t>
            </a:r>
            <a:r>
              <a:rPr lang="en-US" sz="800" b="1" dirty="0" smtClean="0"/>
              <a:t>hotons or charged</a:t>
            </a:r>
          </a:p>
          <a:p>
            <a:pPr algn="ctr"/>
            <a:r>
              <a:rPr lang="en-US" sz="800" b="1" dirty="0" smtClean="0"/>
              <a:t>particles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3428419"/>
            <a:ext cx="10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“Converter”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3428419"/>
            <a:ext cx="10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“Detector”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6855" y="3974866"/>
            <a:ext cx="2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4067944" y="4221087"/>
            <a:ext cx="3528392" cy="1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15"/>
          <p:cNvSpPr/>
          <p:nvPr/>
        </p:nvSpPr>
        <p:spPr>
          <a:xfrm rot="5400000">
            <a:off x="4441546" y="4118793"/>
            <a:ext cx="270504" cy="21640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 rot="5400000">
            <a:off x="4997114" y="4113903"/>
            <a:ext cx="270504" cy="21640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43488" y="4435661"/>
            <a:ext cx="61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amplify</a:t>
            </a:r>
            <a:endParaRPr lang="en-US" sz="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47544" y="4437112"/>
            <a:ext cx="61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digitize</a:t>
            </a:r>
            <a:endParaRPr lang="en-US" sz="8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16108" y="3573016"/>
            <a:ext cx="0" cy="12961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55976" y="3428419"/>
            <a:ext cx="10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“Electronics”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123402" y="3428419"/>
            <a:ext cx="1184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“Software</a:t>
            </a:r>
            <a:r>
              <a:rPr lang="en-US" sz="1100" dirty="0" smtClean="0"/>
              <a:t>”</a:t>
            </a:r>
            <a:endParaRPr lang="en-US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5756514" y="3789039"/>
            <a:ext cx="496052" cy="862065"/>
          </a:xfrm>
          <a:prstGeom prst="roundRect">
            <a:avLst>
              <a:gd name="adj" fmla="val 8488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08196" y="3789040"/>
            <a:ext cx="496052" cy="862065"/>
          </a:xfrm>
          <a:prstGeom prst="roundRect">
            <a:avLst>
              <a:gd name="adj" fmla="val 8488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59878" y="3789041"/>
            <a:ext cx="496052" cy="862065"/>
          </a:xfrm>
          <a:prstGeom prst="roundRect">
            <a:avLst>
              <a:gd name="adj" fmla="val 9962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82246" y="4365684"/>
            <a:ext cx="445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filter</a:t>
            </a:r>
            <a:endParaRPr lang="en-US" sz="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00192" y="4314582"/>
            <a:ext cx="53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c</a:t>
            </a:r>
            <a:r>
              <a:rPr lang="en-US" sz="800" b="1" dirty="0" smtClean="0"/>
              <a:t>luster</a:t>
            </a:r>
          </a:p>
          <a:p>
            <a:pPr algn="ctr"/>
            <a:r>
              <a:rPr lang="en-US" sz="800" b="1" dirty="0" smtClean="0"/>
              <a:t>analysis</a:t>
            </a:r>
            <a:endParaRPr lang="en-US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04248" y="4314582"/>
            <a:ext cx="633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e</a:t>
            </a:r>
            <a:r>
              <a:rPr lang="en-US" sz="800" b="1" smtClean="0"/>
              <a:t>vent</a:t>
            </a:r>
            <a:endParaRPr lang="en-US" sz="800" b="1" dirty="0" smtClean="0"/>
          </a:p>
          <a:p>
            <a:pPr algn="ctr"/>
            <a:r>
              <a:rPr lang="en-US" sz="800" b="1" dirty="0" smtClean="0"/>
              <a:t>formation</a:t>
            </a:r>
            <a:endParaRPr lang="en-US" sz="8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1086" t="18601" b="14498"/>
          <a:stretch/>
        </p:blipFill>
        <p:spPr>
          <a:xfrm>
            <a:off x="5791649" y="3965775"/>
            <a:ext cx="420157" cy="2455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89" y="3820733"/>
            <a:ext cx="404065" cy="4344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486" y="3911498"/>
            <a:ext cx="401439" cy="2881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51720" y="3717032"/>
            <a:ext cx="2016224" cy="100811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31640" y="4221088"/>
            <a:ext cx="792088" cy="0"/>
          </a:xfrm>
          <a:prstGeom prst="straightConnector1">
            <a:avLst/>
          </a:prstGeom>
          <a:ln w="22225">
            <a:solidFill>
              <a:srgbClr val="FF2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41">
            <a:off x="1972139" y="3810397"/>
            <a:ext cx="1566961" cy="6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142406" y="1781676"/>
            <a:ext cx="8694295" cy="4467016"/>
          </a:xfrm>
          <a:prstGeom prst="roundRect">
            <a:avLst>
              <a:gd name="adj" fmla="val 261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1856204"/>
            <a:ext cx="1728192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EFU Framework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771800" y="3972453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efu</a:t>
            </a:r>
            <a:r>
              <a:rPr lang="en-US" sz="1200" dirty="0" smtClean="0">
                <a:solidFill>
                  <a:srgbClr val="000000"/>
                </a:solidFill>
              </a:rPr>
              <a:t> server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2645786" y="2630290"/>
            <a:ext cx="1152128" cy="180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2285746" y="2630290"/>
            <a:ext cx="1152128" cy="180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3005826" y="2630290"/>
            <a:ext cx="1152128" cy="180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92080" y="3972453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Graphite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520" y="3979088"/>
            <a:ext cx="864096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Command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Client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5896" y="4232468"/>
            <a:ext cx="1656184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292080" y="2460285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Kafka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Broker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7904" y="2720300"/>
            <a:ext cx="1584176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5616" y="4232468"/>
            <a:ext cx="1656184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1520" y="2449252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Detector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15616" y="2709267"/>
            <a:ext cx="1584176" cy="11033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03648" y="2432268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UDP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3955469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4048" y="4448492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Consolas"/>
              </a:rPr>
              <a:t>graphite_ip:2003</a:t>
            </a:r>
            <a:endParaRPr lang="en-US" sz="1100" dirty="0"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2216244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Consolas"/>
              </a:rPr>
              <a:t>broker_ip:9092</a:t>
            </a:r>
            <a:endParaRPr lang="en-US" sz="1100" dirty="0">
              <a:cs typeface="Consola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23728" y="5528612"/>
            <a:ext cx="86409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config</a:t>
            </a:r>
            <a:r>
              <a:rPr lang="en-US" sz="1200" dirty="0" smtClean="0">
                <a:solidFill>
                  <a:schemeClr val="tx1"/>
                </a:solidFill>
              </a:rPr>
              <a:t> .</a:t>
            </a:r>
            <a:r>
              <a:rPr lang="en-US" sz="1200" dirty="0" err="1" smtClean="0">
                <a:solidFill>
                  <a:schemeClr val="tx1"/>
                </a:solidFill>
              </a:rPr>
              <a:t>json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53212" y="5528612"/>
            <a:ext cx="86409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79712" y="5240580"/>
            <a:ext cx="2232248" cy="936104"/>
          </a:xfrm>
          <a:prstGeom prst="roundRect">
            <a:avLst>
              <a:gd name="adj" fmla="val 856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03848" y="4504766"/>
            <a:ext cx="0" cy="717136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1698" y="5215267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file system</a:t>
            </a:r>
            <a:endParaRPr lang="en-US" sz="1200" dirty="0">
              <a:cs typeface="Consola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5776" y="1989728"/>
            <a:ext cx="1296144" cy="15946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6940" y="4179138"/>
            <a:ext cx="129614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cs typeface="Consolas"/>
              </a:rPr>
              <a:t>efu_ip:8888</a:t>
            </a:r>
            <a:endParaRPr lang="en-US" sz="1100" dirty="0"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5976" y="3955469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7984" y="2432268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8825" y="2655937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cs typeface="Consolas"/>
              </a:rPr>
              <a:t>efu_ip:9000</a:t>
            </a:r>
            <a:endParaRPr lang="en-US" sz="1100" dirty="0">
              <a:cs typeface="Consola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92080" y="4952548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Graylog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5395629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greylog_ip</a:t>
            </a:r>
            <a:r>
              <a:rPr lang="en-US" sz="1200" dirty="0" smtClean="0">
                <a:cs typeface="Consolas"/>
              </a:rPr>
              <a:t>:12201</a:t>
            </a:r>
            <a:endParaRPr lang="en-US" sz="1200" dirty="0">
              <a:cs typeface="Consolas"/>
            </a:endParaRPr>
          </a:p>
        </p:txBody>
      </p:sp>
      <p:cxnSp>
        <p:nvCxnSpPr>
          <p:cNvPr id="40" name="Straight Connector 39"/>
          <p:cNvCxnSpPr>
            <a:endCxn id="32" idx="1"/>
          </p:cNvCxnSpPr>
          <p:nvPr/>
        </p:nvCxnSpPr>
        <p:spPr>
          <a:xfrm>
            <a:off x="3635896" y="4376484"/>
            <a:ext cx="1656184" cy="82809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77993">
            <a:off x="4383086" y="4656285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03848" y="3628678"/>
            <a:ext cx="0" cy="29538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88224" y="3969749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Grafana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15" idx="3"/>
          </p:cNvCxnSpPr>
          <p:nvPr/>
        </p:nvCxnSpPr>
        <p:spPr>
          <a:xfrm flipH="1">
            <a:off x="6156176" y="4224481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00192" y="4448492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Consolas"/>
              </a:rPr>
              <a:t>grafana_ip:3000</a:t>
            </a:r>
            <a:endParaRPr lang="en-US" sz="1100" dirty="0">
              <a:cs typeface="Consola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452320" y="4232468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884368" y="3974320"/>
            <a:ext cx="864096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Live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Metrics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16753" y="1856100"/>
            <a:ext cx="504056" cy="1551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16753" y="2155269"/>
            <a:ext cx="504056" cy="144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0809" y="1772816"/>
            <a:ext cx="10801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servers</a:t>
            </a:r>
            <a:endParaRPr lang="en-US" sz="1200" dirty="0">
              <a:cs typeface="Consola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48801" y="2083261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onsolas"/>
              </a:rPr>
              <a:t> </a:t>
            </a:r>
            <a:r>
              <a:rPr lang="en-US" sz="1200" dirty="0" smtClean="0">
                <a:cs typeface="Consolas"/>
              </a:rPr>
              <a:t>user interaction</a:t>
            </a:r>
            <a:endParaRPr lang="en-US" sz="1200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63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Working prototype EFU</a:t>
            </a:r>
          </a:p>
          <a:p>
            <a:pPr lvl="1"/>
            <a:r>
              <a:rPr lang="en-US" dirty="0" smtClean="0"/>
              <a:t>Receive from UDP, Kafka producer, live stats</a:t>
            </a:r>
          </a:p>
          <a:p>
            <a:pPr lvl="1"/>
            <a:r>
              <a:rPr lang="en-US" dirty="0" smtClean="0"/>
              <a:t>Can run in multiple instances</a:t>
            </a:r>
          </a:p>
          <a:p>
            <a:r>
              <a:rPr lang="en-US" dirty="0" smtClean="0"/>
              <a:t>Processing pipelines</a:t>
            </a:r>
          </a:p>
          <a:p>
            <a:pPr lvl="1"/>
            <a:r>
              <a:rPr lang="en-US" dirty="0" smtClean="0"/>
              <a:t>Multigrid</a:t>
            </a:r>
          </a:p>
          <a:p>
            <a:pPr lvl="2"/>
            <a:r>
              <a:rPr lang="en-US" b="1" dirty="0" err="1" smtClean="0"/>
              <a:t>cspec</a:t>
            </a:r>
            <a:r>
              <a:rPr lang="en-US" dirty="0" smtClean="0"/>
              <a:t>, </a:t>
            </a:r>
            <a:r>
              <a:rPr lang="en-US" b="1" dirty="0" smtClean="0"/>
              <a:t>cspec2</a:t>
            </a:r>
            <a:r>
              <a:rPr lang="en-US" dirty="0" smtClean="0"/>
              <a:t> – threshold filtering, discard invalid data</a:t>
            </a:r>
          </a:p>
          <a:p>
            <a:pPr lvl="1"/>
            <a:r>
              <a:rPr lang="en-US" dirty="0" err="1" smtClean="0"/>
              <a:t>Gd</a:t>
            </a:r>
            <a:r>
              <a:rPr lang="en-US" dirty="0" smtClean="0"/>
              <a:t>-GEM</a:t>
            </a:r>
          </a:p>
          <a:p>
            <a:pPr lvl="2"/>
            <a:r>
              <a:rPr lang="en-US" b="1" dirty="0" err="1" smtClean="0"/>
              <a:t>gdgem</a:t>
            </a:r>
            <a:r>
              <a:rPr lang="en-US" dirty="0" smtClean="0"/>
              <a:t> - coincidence algorithm implementation 1</a:t>
            </a:r>
          </a:p>
          <a:p>
            <a:pPr lvl="1"/>
            <a:r>
              <a:rPr lang="en-US" dirty="0" err="1" smtClean="0"/>
              <a:t>SoNDe</a:t>
            </a:r>
            <a:endParaRPr lang="en-US" dirty="0" smtClean="0"/>
          </a:p>
          <a:p>
            <a:pPr lvl="2"/>
            <a:r>
              <a:rPr lang="en-US" b="1" dirty="0" err="1" smtClean="0"/>
              <a:t>sonde</a:t>
            </a:r>
            <a:r>
              <a:rPr lang="en-US" dirty="0" smtClean="0"/>
              <a:t> – already clustered data, just convert to pixels</a:t>
            </a:r>
          </a:p>
          <a:p>
            <a:pPr lvl="1"/>
            <a:r>
              <a:rPr lang="en-US" dirty="0" err="1" smtClean="0"/>
              <a:t>Multiblade</a:t>
            </a:r>
            <a:r>
              <a:rPr lang="en-US" dirty="0"/>
              <a:t> </a:t>
            </a:r>
            <a:r>
              <a:rPr lang="en-US" dirty="0" smtClean="0"/>
              <a:t>(NBI, status?)</a:t>
            </a:r>
          </a:p>
          <a:p>
            <a:pPr lvl="2"/>
            <a:r>
              <a:rPr lang="en-US" b="1" dirty="0" err="1" smtClean="0"/>
              <a:t>mbcaen</a:t>
            </a:r>
            <a:r>
              <a:rPr lang="en-US" dirty="0" smtClean="0"/>
              <a:t> – coincidence algorithm implementation 2</a:t>
            </a:r>
          </a:p>
          <a:p>
            <a:r>
              <a:rPr lang="en-US" dirty="0" smtClean="0"/>
              <a:t>Data generators</a:t>
            </a:r>
          </a:p>
          <a:p>
            <a:pPr lvl="1"/>
            <a:r>
              <a:rPr lang="en-US" dirty="0" smtClean="0"/>
              <a:t>Files: </a:t>
            </a:r>
            <a:r>
              <a:rPr lang="en-US" b="1" dirty="0" err="1" smtClean="0"/>
              <a:t>raw_binary</a:t>
            </a:r>
            <a:r>
              <a:rPr lang="en-US" dirty="0" smtClean="0"/>
              <a:t>, </a:t>
            </a:r>
            <a:r>
              <a:rPr lang="en-US" b="1" dirty="0" smtClean="0"/>
              <a:t>hdf5_apv</a:t>
            </a:r>
            <a:r>
              <a:rPr lang="en-US" dirty="0" smtClean="0"/>
              <a:t>, </a:t>
            </a:r>
            <a:r>
              <a:rPr lang="en-US" b="1" dirty="0" err="1" smtClean="0"/>
              <a:t>wireshark</a:t>
            </a:r>
            <a:r>
              <a:rPr lang="en-US" dirty="0" smtClean="0"/>
              <a:t>, </a:t>
            </a:r>
            <a:r>
              <a:rPr lang="en-US" b="1" dirty="0" err="1" smtClean="0"/>
              <a:t>mgcncsgenfile</a:t>
            </a:r>
            <a:r>
              <a:rPr lang="en-US" dirty="0" smtClean="0"/>
              <a:t>, </a:t>
            </a:r>
            <a:r>
              <a:rPr lang="en-US" b="1" dirty="0" err="1"/>
              <a:t>mgcncsgenjson</a:t>
            </a:r>
            <a:endParaRPr lang="en-US" b="1" dirty="0" smtClean="0"/>
          </a:p>
          <a:p>
            <a:pPr lvl="1"/>
            <a:r>
              <a:rPr lang="en-US" dirty="0" smtClean="0"/>
              <a:t>Simulated: </a:t>
            </a:r>
            <a:r>
              <a:rPr lang="en-US" b="1" dirty="0" err="1" smtClean="0"/>
              <a:t>mgcncsgen</a:t>
            </a:r>
            <a:endParaRPr lang="en-US" b="1" dirty="0" smtClean="0"/>
          </a:p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Multigrid CNCS data</a:t>
            </a:r>
          </a:p>
          <a:p>
            <a:pPr lvl="1"/>
            <a:r>
              <a:rPr lang="en-US" dirty="0" err="1" smtClean="0"/>
              <a:t>Gd</a:t>
            </a:r>
            <a:r>
              <a:rPr lang="en-US" dirty="0" smtClean="0"/>
              <a:t>-GEM APV HDF5,  SRS UDP data</a:t>
            </a:r>
            <a:endParaRPr lang="en-US" dirty="0"/>
          </a:p>
          <a:p>
            <a:pPr lvl="1"/>
            <a:r>
              <a:rPr lang="en-US" dirty="0" err="1" smtClean="0"/>
              <a:t>SoNDe</a:t>
            </a:r>
            <a:r>
              <a:rPr lang="en-US" dirty="0" smtClean="0"/>
              <a:t> IDEAS UDP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7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maturation</a:t>
            </a:r>
          </a:p>
          <a:p>
            <a:pPr lvl="1"/>
            <a:r>
              <a:rPr lang="en-US" dirty="0" smtClean="0"/>
              <a:t>robustness to certain scenarios</a:t>
            </a:r>
          </a:p>
          <a:p>
            <a:pPr lvl="2"/>
            <a:r>
              <a:rPr lang="en-US" dirty="0" smtClean="0"/>
              <a:t>loss of network connectivity, unresponsive services, disk problems, ...</a:t>
            </a:r>
          </a:p>
          <a:p>
            <a:pPr lvl="1"/>
            <a:r>
              <a:rPr lang="en-US" dirty="0" smtClean="0"/>
              <a:t>logging, monitoring, remote diagnostics</a:t>
            </a:r>
          </a:p>
          <a:p>
            <a:pPr lvl="1"/>
            <a:r>
              <a:rPr lang="en-US" dirty="0" smtClean="0"/>
              <a:t>automated deployment</a:t>
            </a:r>
          </a:p>
          <a:p>
            <a:pPr lvl="1"/>
            <a:r>
              <a:rPr lang="en-US" dirty="0" smtClean="0"/>
              <a:t>nightly integration tests for all detectors (real data)</a:t>
            </a:r>
          </a:p>
          <a:p>
            <a:r>
              <a:rPr lang="en-US" dirty="0" smtClean="0"/>
              <a:t>Instrument maturation</a:t>
            </a:r>
          </a:p>
          <a:p>
            <a:pPr lvl="1"/>
            <a:r>
              <a:rPr lang="en-US" dirty="0" smtClean="0"/>
              <a:t>ESS Readout protocol</a:t>
            </a:r>
          </a:p>
          <a:p>
            <a:pPr lvl="1"/>
            <a:r>
              <a:rPr lang="en-US" dirty="0" smtClean="0"/>
              <a:t>Algorithms for event formation</a:t>
            </a:r>
          </a:p>
          <a:p>
            <a:pPr lvl="2"/>
            <a:r>
              <a:rPr lang="en-US" dirty="0" smtClean="0"/>
              <a:t>parallelism / load distribution</a:t>
            </a:r>
          </a:p>
          <a:p>
            <a:pPr lvl="1"/>
            <a:r>
              <a:rPr lang="en-US" dirty="0" smtClean="0"/>
              <a:t>EFU configuration</a:t>
            </a:r>
          </a:p>
          <a:p>
            <a:pPr lvl="1"/>
            <a:r>
              <a:rPr lang="en-US" dirty="0" smtClean="0"/>
              <a:t>Detector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9686">
            <a:off x="7238307" y="4200504"/>
            <a:ext cx="1007901" cy="12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8458" y="1430992"/>
            <a:ext cx="9144000" cy="5427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EFU as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27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Software bundle on single workstation</a:t>
            </a:r>
          </a:p>
          <a:p>
            <a:pPr lvl="1"/>
            <a:r>
              <a:rPr lang="en-US" dirty="0" smtClean="0"/>
              <a:t>Readout software (DIY)</a:t>
            </a:r>
          </a:p>
          <a:p>
            <a:pPr lvl="2"/>
            <a:r>
              <a:rPr lang="en-US" dirty="0" err="1" smtClean="0"/>
              <a:t>Gd</a:t>
            </a:r>
            <a:r>
              <a:rPr lang="en-US" dirty="0" smtClean="0"/>
              <a:t>-GEM</a:t>
            </a:r>
          </a:p>
          <a:p>
            <a:pPr lvl="2"/>
            <a:r>
              <a:rPr lang="en-US" dirty="0" err="1" smtClean="0"/>
              <a:t>SoNde</a:t>
            </a:r>
            <a:endParaRPr lang="en-US" dirty="0" smtClean="0"/>
          </a:p>
          <a:p>
            <a:pPr lvl="2"/>
            <a:r>
              <a:rPr lang="en-US" dirty="0" err="1" smtClean="0"/>
              <a:t>Multiblade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Event Formation Unit</a:t>
            </a:r>
          </a:p>
          <a:p>
            <a:pPr lvl="2"/>
            <a:r>
              <a:rPr lang="en-US" dirty="0" smtClean="0"/>
              <a:t>Software ‘hook’ to write parsed data to disk</a:t>
            </a:r>
          </a:p>
          <a:p>
            <a:pPr lvl="1"/>
            <a:r>
              <a:rPr lang="en-US" dirty="0" smtClean="0"/>
              <a:t>Kafka</a:t>
            </a:r>
          </a:p>
          <a:p>
            <a:pPr lvl="2"/>
            <a:r>
              <a:rPr lang="en-US" dirty="0" smtClean="0"/>
              <a:t>Data aggregation (temporary storage)</a:t>
            </a:r>
          </a:p>
          <a:p>
            <a:pPr lvl="1"/>
            <a:r>
              <a:rPr lang="en-US" dirty="0" err="1" smtClean="0"/>
              <a:t>Daquiri</a:t>
            </a:r>
            <a:endParaRPr lang="en-US" dirty="0" smtClean="0"/>
          </a:p>
          <a:p>
            <a:pPr lvl="2"/>
            <a:r>
              <a:rPr lang="en-US" dirty="0" smtClean="0"/>
              <a:t>Detector image visualization from Kafka topics</a:t>
            </a:r>
          </a:p>
          <a:p>
            <a:pPr lvl="2"/>
            <a:r>
              <a:rPr lang="en-US" dirty="0" smtClean="0"/>
              <a:t>Histograms, TOF spectra, ...</a:t>
            </a:r>
          </a:p>
          <a:p>
            <a:pPr lvl="1"/>
            <a:r>
              <a:rPr lang="en-US" dirty="0" smtClean="0"/>
              <a:t>Graphite/</a:t>
            </a:r>
            <a:r>
              <a:rPr lang="en-US" dirty="0" err="1" smtClean="0"/>
              <a:t>Grafana</a:t>
            </a:r>
            <a:endParaRPr lang="en-US" dirty="0" smtClean="0"/>
          </a:p>
          <a:p>
            <a:pPr lvl="2"/>
            <a:r>
              <a:rPr lang="en-US" dirty="0" smtClean="0"/>
              <a:t>Visualizing EFU counters and stats</a:t>
            </a:r>
          </a:p>
          <a:p>
            <a:pPr lvl="1"/>
            <a:r>
              <a:rPr lang="en-US" dirty="0" smtClean="0"/>
              <a:t>Wireshark</a:t>
            </a:r>
          </a:p>
          <a:p>
            <a:pPr lvl="2"/>
            <a:r>
              <a:rPr lang="en-US" dirty="0" smtClean="0"/>
              <a:t>Raw readout data capture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5569002" y="4926916"/>
            <a:ext cx="3501198" cy="1886460"/>
          </a:xfrm>
          <a:prstGeom prst="roundRect">
            <a:avLst>
              <a:gd name="adj" fmla="val 40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4234" y="3782047"/>
            <a:ext cx="5471103" cy="3031330"/>
          </a:xfrm>
          <a:prstGeom prst="roundRect">
            <a:avLst>
              <a:gd name="adj" fmla="val 261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004987" y="1493695"/>
            <a:ext cx="3078638" cy="3381367"/>
          </a:xfrm>
          <a:prstGeom prst="roundRect">
            <a:avLst>
              <a:gd name="adj" fmla="val 253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8"/>
          <a:stretch/>
        </p:blipFill>
        <p:spPr>
          <a:xfrm>
            <a:off x="6098960" y="2538008"/>
            <a:ext cx="2958800" cy="2293948"/>
          </a:xfrm>
          <a:prstGeom prst="rect">
            <a:avLst/>
          </a:prstGeom>
        </p:spPr>
      </p:pic>
      <p:sp>
        <p:nvSpPr>
          <p:cNvPr id="76" name="Rounded Rectangle 75"/>
          <p:cNvSpPr/>
          <p:nvPr/>
        </p:nvSpPr>
        <p:spPr>
          <a:xfrm>
            <a:off x="3658154" y="1491168"/>
            <a:ext cx="2281998" cy="2246760"/>
          </a:xfrm>
          <a:prstGeom prst="roundRect">
            <a:avLst>
              <a:gd name="adj" fmla="val 33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460357" y="1484784"/>
            <a:ext cx="2137856" cy="2246760"/>
          </a:xfrm>
          <a:prstGeom prst="roundRect">
            <a:avLst>
              <a:gd name="adj" fmla="val 40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5496" y="1492121"/>
            <a:ext cx="1372505" cy="2239221"/>
          </a:xfrm>
          <a:prstGeom prst="roundRect">
            <a:avLst>
              <a:gd name="adj" fmla="val 813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data taps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3779912" y="1871246"/>
            <a:ext cx="2016224" cy="7920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07504" y="2012320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Gd</a:t>
            </a:r>
            <a:r>
              <a:rPr lang="en-US" sz="1000" dirty="0" smtClean="0">
                <a:solidFill>
                  <a:srgbClr val="000000"/>
                </a:solidFill>
              </a:rPr>
              <a:t>-GEM Detector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84168" y="1983444"/>
            <a:ext cx="504056" cy="504056"/>
            <a:chOff x="5220072" y="3212976"/>
            <a:chExt cx="504056" cy="504056"/>
          </a:xfrm>
        </p:grpSpPr>
        <p:sp>
          <p:nvSpPr>
            <p:cNvPr id="122" name="Rectangle 121"/>
            <p:cNvSpPr/>
            <p:nvPr/>
          </p:nvSpPr>
          <p:spPr>
            <a:xfrm>
              <a:off x="5220072" y="321297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/>
            <a:srcRect r="65030"/>
            <a:stretch/>
          </p:blipFill>
          <p:spPr>
            <a:xfrm>
              <a:off x="5292080" y="3212976"/>
              <a:ext cx="335340" cy="504055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627784" y="2012320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SRS</a:t>
            </a:r>
          </a:p>
        </p:txBody>
      </p:sp>
      <p:cxnSp>
        <p:nvCxnSpPr>
          <p:cNvPr id="48" name="Straight Connector 47"/>
          <p:cNvCxnSpPr>
            <a:endCxn id="119" idx="3"/>
          </p:cNvCxnSpPr>
          <p:nvPr/>
        </p:nvCxnSpPr>
        <p:spPr>
          <a:xfrm flipH="1">
            <a:off x="1259632" y="2156336"/>
            <a:ext cx="136815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496" y="1512367"/>
            <a:ext cx="11521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Analog/Electric </a:t>
            </a:r>
          </a:p>
        </p:txBody>
      </p:sp>
      <p:cxnSp>
        <p:nvCxnSpPr>
          <p:cNvPr id="51" name="Straight Connector 50"/>
          <p:cNvCxnSpPr>
            <a:endCxn id="45" idx="3"/>
          </p:cNvCxnSpPr>
          <p:nvPr/>
        </p:nvCxnSpPr>
        <p:spPr>
          <a:xfrm flipH="1">
            <a:off x="3361399" y="2156336"/>
            <a:ext cx="490521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75656" y="1511206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Digital </a:t>
            </a:r>
            <a:r>
              <a:rPr lang="en-US" sz="1100" dirty="0" smtClean="0">
                <a:cs typeface="Consolas"/>
              </a:rPr>
              <a:t>HW</a:t>
            </a:r>
            <a:endParaRPr lang="en-US" sz="1100" dirty="0">
              <a:cs typeface="Consola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5896" y="1511206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Event Formation</a:t>
            </a:r>
            <a:endParaRPr lang="en-US" sz="1100" dirty="0">
              <a:cs typeface="Consola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51920" y="2087270"/>
            <a:ext cx="50405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Input</a:t>
            </a:r>
          </a:p>
        </p:txBody>
      </p:sp>
      <p:cxnSp>
        <p:nvCxnSpPr>
          <p:cNvPr id="100" name="Straight Connector 99"/>
          <p:cNvCxnSpPr>
            <a:endCxn id="72" idx="3"/>
          </p:cNvCxnSpPr>
          <p:nvPr/>
        </p:nvCxnSpPr>
        <p:spPr>
          <a:xfrm flipH="1">
            <a:off x="5652120" y="2231286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644008" y="2420888"/>
            <a:ext cx="0" cy="2274059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22214" y="4687210"/>
            <a:ext cx="18722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cs typeface="Consolas"/>
              </a:rPr>
              <a:t>Decoded data dump</a:t>
            </a:r>
            <a:endParaRPr lang="en-US" sz="1000" b="1" dirty="0">
              <a:cs typeface="Consolas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4355976" y="2231286"/>
            <a:ext cx="850561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48064" y="2087270"/>
            <a:ext cx="504056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499992" y="2087270"/>
            <a:ext cx="50405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Proc.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6588224" y="2231286"/>
            <a:ext cx="648072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36296" y="1799238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Consolas"/>
              </a:rPr>
              <a:t>Events</a:t>
            </a:r>
            <a:endParaRPr lang="en-US" sz="1200" b="1" dirty="0">
              <a:cs typeface="Consola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36296" y="2204864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Consolas"/>
              </a:rPr>
              <a:t>Particle tracks (</a:t>
            </a:r>
            <a:r>
              <a:rPr lang="en-US" sz="1200" b="1" dirty="0" err="1" smtClean="0">
                <a:cs typeface="Consolas"/>
              </a:rPr>
              <a:t>x,y</a:t>
            </a:r>
            <a:r>
              <a:rPr lang="en-US" sz="1200" b="1" dirty="0" smtClean="0">
                <a:cs typeface="Consolas"/>
              </a:rPr>
              <a:t>)</a:t>
            </a:r>
            <a:endParaRPr lang="en-US" sz="1200" b="1" dirty="0">
              <a:cs typeface="Consola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36296" y="1988840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Consolas"/>
              </a:rPr>
              <a:t>Histograms (</a:t>
            </a:r>
            <a:r>
              <a:rPr lang="en-US" sz="1200" b="1" dirty="0" err="1" smtClean="0">
                <a:cs typeface="Consolas"/>
              </a:rPr>
              <a:t>x,y</a:t>
            </a:r>
            <a:r>
              <a:rPr lang="en-US" sz="1200" b="1" dirty="0" smtClean="0">
                <a:cs typeface="Consolas"/>
              </a:rPr>
              <a:t>)</a:t>
            </a:r>
            <a:endParaRPr lang="en-US" sz="1200" b="1" dirty="0">
              <a:cs typeface="Consola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546" y="3791734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File </a:t>
            </a:r>
            <a:r>
              <a:rPr lang="en-US" sz="1100" dirty="0" smtClean="0">
                <a:cs typeface="Consolas"/>
              </a:rPr>
              <a:t>Storage</a:t>
            </a:r>
            <a:endParaRPr lang="en-US" sz="1100" dirty="0">
              <a:cs typeface="Consola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012160" y="1537628"/>
            <a:ext cx="187220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Data </a:t>
            </a:r>
            <a:r>
              <a:rPr lang="en-US" sz="1100" dirty="0" smtClean="0">
                <a:cs typeface="Consolas"/>
              </a:rPr>
              <a:t>Aggregation</a:t>
            </a:r>
            <a:endParaRPr lang="en-US" sz="1100" dirty="0">
              <a:cs typeface="Consola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15942" y="1816935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cs typeface="Consolas"/>
              </a:rPr>
              <a:t>EFU</a:t>
            </a:r>
            <a:endParaRPr lang="en-US" sz="1000" b="1" dirty="0">
              <a:cs typeface="Consolas"/>
            </a:endParaRPr>
          </a:p>
        </p:txBody>
      </p:sp>
      <p:cxnSp>
        <p:nvCxnSpPr>
          <p:cNvPr id="36" name="Straight Connector 35"/>
          <p:cNvCxnSpPr>
            <a:stCxn id="47" idx="4"/>
          </p:cNvCxnSpPr>
          <p:nvPr/>
        </p:nvCxnSpPr>
        <p:spPr>
          <a:xfrm flipH="1">
            <a:off x="3258151" y="2563395"/>
            <a:ext cx="415532" cy="1369661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27176" y="3843268"/>
            <a:ext cx="122413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cs typeface="Consolas"/>
              </a:rPr>
              <a:t>raw data captures</a:t>
            </a:r>
            <a:endParaRPr lang="en-US" sz="1000" b="1" dirty="0">
              <a:cs typeface="Consola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4213" r="4930" b="11029"/>
          <a:stretch/>
        </p:blipFill>
        <p:spPr>
          <a:xfrm>
            <a:off x="90524" y="4044822"/>
            <a:ext cx="3401357" cy="209157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7504" y="2519318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SoNDe</a:t>
            </a:r>
            <a:r>
              <a:rPr lang="en-US" sz="1000" dirty="0" smtClean="0">
                <a:solidFill>
                  <a:srgbClr val="000000"/>
                </a:solidFill>
              </a:rPr>
              <a:t> Detector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95736" y="2517065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IDEAS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276246" y="2657670"/>
            <a:ext cx="91949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1" idx="1"/>
          </p:cNvCxnSpPr>
          <p:nvPr/>
        </p:nvCxnSpPr>
        <p:spPr>
          <a:xfrm flipH="1">
            <a:off x="2944392" y="2231286"/>
            <a:ext cx="907528" cy="42979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7504" y="2879358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dirty="0" smtClean="0">
                <a:solidFill>
                  <a:srgbClr val="000000"/>
                </a:solidFill>
              </a:rPr>
              <a:t>Multigrid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7504" y="3239398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Multiblade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259632" y="3074060"/>
            <a:ext cx="79208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243018" y="3383414"/>
            <a:ext cx="79208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922302" y="2936590"/>
            <a:ext cx="733615" cy="5908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ESS</a:t>
            </a:r>
          </a:p>
        </p:txBody>
      </p:sp>
      <p:cxnSp>
        <p:nvCxnSpPr>
          <p:cNvPr id="66" name="Straight Connector 65"/>
          <p:cNvCxnSpPr>
            <a:endCxn id="63" idx="3"/>
          </p:cNvCxnSpPr>
          <p:nvPr/>
        </p:nvCxnSpPr>
        <p:spPr>
          <a:xfrm flipH="1">
            <a:off x="2655917" y="2331263"/>
            <a:ext cx="1182469" cy="900747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593319" y="2094067"/>
            <a:ext cx="160728" cy="46932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8"/>
          <a:stretch/>
        </p:blipFill>
        <p:spPr>
          <a:xfrm>
            <a:off x="2951742" y="4977277"/>
            <a:ext cx="2521674" cy="176409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" b="37348"/>
          <a:stretch/>
        </p:blipFill>
        <p:spPr>
          <a:xfrm>
            <a:off x="6082212" y="5256584"/>
            <a:ext cx="2594244" cy="1484784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939269" y="4909755"/>
            <a:ext cx="116923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smtClean="0">
                <a:cs typeface="Consolas"/>
              </a:rPr>
              <a:t>Counters &amp; Stats</a:t>
            </a:r>
            <a:endParaRPr lang="en-US" sz="1100" dirty="0">
              <a:cs typeface="Consolas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73247" y="3400925"/>
            <a:ext cx="366016" cy="1468235"/>
          </a:xfrm>
          <a:prstGeom prst="roundRect">
            <a:avLst>
              <a:gd name="adj" fmla="val 1564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364088" y="2708920"/>
            <a:ext cx="648072" cy="2346067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012160" y="5054987"/>
            <a:ext cx="18722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smtClean="0">
                <a:cs typeface="Consolas"/>
              </a:rPr>
              <a:t>Activity </a:t>
            </a:r>
            <a:r>
              <a:rPr lang="en-US" sz="1000" b="1" dirty="0" smtClean="0">
                <a:cs typeface="Consolas"/>
              </a:rPr>
              <a:t>dashboards</a:t>
            </a:r>
            <a:endParaRPr lang="en-US" sz="1000" b="1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512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6682</TotalTime>
  <Words>957</Words>
  <Application>Microsoft Macintosh PowerPoint</Application>
  <PresentationFormat>On-screen Show (4:3)</PresentationFormat>
  <Paragraphs>302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Consolas</vt:lpstr>
      <vt:lpstr>Arial</vt:lpstr>
      <vt:lpstr>ESS Core Powerpoint</vt:lpstr>
      <vt:lpstr>Event Formation Unit: EF Pipeline, Interfaces, DAQ, Monitor</vt:lpstr>
      <vt:lpstr>System data flow</vt:lpstr>
      <vt:lpstr>Detector to EFU</vt:lpstr>
      <vt:lpstr>WG5 – WG6 interface</vt:lpstr>
      <vt:lpstr>EFU Framework </vt:lpstr>
      <vt:lpstr>Current status</vt:lpstr>
      <vt:lpstr>TODO</vt:lpstr>
      <vt:lpstr>EFU as DAQ</vt:lpstr>
      <vt:lpstr>Detector data taps</vt:lpstr>
      <vt:lpstr>Realtime visualizations</vt:lpstr>
      <vt:lpstr>Loose ends</vt:lpstr>
      <vt:lpstr>Geometry</vt:lpstr>
      <vt:lpstr>Single Detector Panel</vt:lpstr>
      <vt:lpstr>Single Detector Panel</vt:lpstr>
      <vt:lpstr>The End</vt:lpstr>
    </vt:vector>
  </TitlesOfParts>
  <Company>ESS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228</cp:revision>
  <cp:lastPrinted>2017-09-13T08:57:21Z</cp:lastPrinted>
  <dcterms:created xsi:type="dcterms:W3CDTF">2013-10-29T16:05:10Z</dcterms:created>
  <dcterms:modified xsi:type="dcterms:W3CDTF">2017-09-14T07:22:32Z</dcterms:modified>
</cp:coreProperties>
</file>