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9" r:id="rId2"/>
    <p:sldId id="268" r:id="rId3"/>
    <p:sldId id="258" r:id="rId4"/>
    <p:sldId id="264" r:id="rId5"/>
    <p:sldId id="262" r:id="rId6"/>
    <p:sldId id="270" r:id="rId7"/>
    <p:sldId id="261" r:id="rId8"/>
    <p:sldId id="265" r:id="rId9"/>
    <p:sldId id="266" r:id="rId10"/>
    <p:sldId id="267" r:id="rId1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998" autoAdjust="0"/>
  </p:normalViewPr>
  <p:slideViewPr>
    <p:cSldViewPr snapToGrid="0">
      <p:cViewPr>
        <p:scale>
          <a:sx n="125" d="100"/>
          <a:sy n="125" d="100"/>
        </p:scale>
        <p:origin x="30" y="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697B41E-EA82-438F-B7CF-E4C3F9D30880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1EF8A5A-29FA-4F1A-A94D-95E5382BD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51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738D3-7715-0C4A-857D-0EED37D056F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43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F8A5A-29FA-4F1A-A94D-95E5382BDF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82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F8A5A-29FA-4F1A-A94D-95E5382BDF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82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F8A5A-29FA-4F1A-A94D-95E5382BDF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8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48562" y="1434355"/>
            <a:ext cx="6809638" cy="1823565"/>
          </a:xfrm>
        </p:spPr>
        <p:txBody>
          <a:bodyPr lIns="0" tIns="0" bIns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48562" y="3605010"/>
            <a:ext cx="6809638" cy="2973936"/>
          </a:xfr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cxnSp>
        <p:nvCxnSpPr>
          <p:cNvPr id="8" name="Rak 7"/>
          <p:cNvCxnSpPr/>
          <p:nvPr userDrawn="1"/>
        </p:nvCxnSpPr>
        <p:spPr>
          <a:xfrm>
            <a:off x="0" y="1434354"/>
            <a:ext cx="914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14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3" y="6356354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BD9B971-12B6-4C2D-8166-4F95450E12E2}" type="datetime1">
              <a:rPr lang="en-US" smtClean="0">
                <a:solidFill>
                  <a:prstClr val="black"/>
                </a:solidFill>
              </a:rPr>
              <a:t>9/7/2017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38C62C7-F79B-CD4A-A5DF-5683BBEC4A65}" type="slidenum">
              <a:rPr lang="sv-SE">
                <a:solidFill>
                  <a:prstClr val="black"/>
                </a:solidFill>
              </a:rPr>
              <a:pPr defTabSz="457200"/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2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936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2" y="1085270"/>
            <a:ext cx="8229599" cy="455353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58736"/>
            <a:ext cx="8229600" cy="736875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99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6" name="Rak 5"/>
          <p:cNvCxnSpPr/>
          <p:nvPr userDrawn="1"/>
        </p:nvCxnSpPr>
        <p:spPr>
          <a:xfrm>
            <a:off x="0" y="3242236"/>
            <a:ext cx="9144000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ak 7"/>
          <p:cNvCxnSpPr/>
          <p:nvPr userDrawn="1"/>
        </p:nvCxnSpPr>
        <p:spPr>
          <a:xfrm>
            <a:off x="0" y="5050118"/>
            <a:ext cx="9144000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 userDrawn="1"/>
        </p:nvCxnSpPr>
        <p:spPr>
          <a:xfrm>
            <a:off x="2275967" y="1417638"/>
            <a:ext cx="0" cy="5440362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>
            <a:endCxn id="3" idx="2"/>
          </p:cNvCxnSpPr>
          <p:nvPr userDrawn="1"/>
        </p:nvCxnSpPr>
        <p:spPr>
          <a:xfrm>
            <a:off x="4565311" y="1434354"/>
            <a:ext cx="6689" cy="5423646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 userDrawn="1"/>
        </p:nvCxnSpPr>
        <p:spPr>
          <a:xfrm>
            <a:off x="6854655" y="1434354"/>
            <a:ext cx="0" cy="5423646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26608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SS-vit-logg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355" y="2492743"/>
            <a:ext cx="3028403" cy="161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6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42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5" y="1955803"/>
            <a:ext cx="4766944" cy="3780620"/>
          </a:xfrm>
        </p:spPr>
        <p:txBody>
          <a:bodyPr lIns="0" tIns="0" rIns="0" bIns="0">
            <a:noAutofit/>
          </a:bodyPr>
          <a:lstStyle>
            <a:lvl1pPr marL="396830" marR="0" indent="-342840" algn="l" defTabSz="45711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7885" marR="0" indent="-233959" algn="l" defTabSz="45711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1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978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5" y="1955803"/>
            <a:ext cx="4766944" cy="3780620"/>
          </a:xfrm>
        </p:spPr>
        <p:txBody>
          <a:bodyPr lIns="0" tIns="0" rIns="0" bIns="0">
            <a:noAutofit/>
          </a:bodyPr>
          <a:lstStyle>
            <a:lvl1pPr marL="342840" indent="-34284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57" y="1955803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200"/>
            <a:endParaRPr lang="sv-SE">
              <a:solidFill>
                <a:prstClr val="white"/>
              </a:solidFill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1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62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D1EE0B53-EB4B-4BB4-AFF7-A7E444E672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2DFE335-1676-CD4D-ADC2-4D8741C093F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1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4907823" y="1615023"/>
            <a:ext cx="3784600" cy="3784600"/>
          </a:xfrm>
          <a:prstGeom prst="roundRect">
            <a:avLst>
              <a:gd name="adj" fmla="val 3636"/>
            </a:avLst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55000" endPos="20000" dist="12700" dir="5400000" sy="-100000" algn="bl" rotWithShape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6C6EB3B-B081-4FBB-A503-53F77BA8B398}" type="datetime1">
              <a:rPr lang="en-US" smtClean="0">
                <a:solidFill>
                  <a:prstClr val="black"/>
                </a:solidFill>
              </a:rPr>
              <a:t>9/7/2017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2DFE335-1676-CD4D-ADC2-4D8741C093F6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7200" y="1614488"/>
            <a:ext cx="4265613" cy="3784600"/>
          </a:xfrm>
        </p:spPr>
        <p:txBody>
          <a:bodyPr/>
          <a:lstStyle>
            <a:lvl4pPr marL="1371479" indent="0">
              <a:buNone/>
              <a:defRPr/>
            </a:lvl4pPr>
            <a:lvl5pPr marL="1828639" indent="0">
              <a:buNone/>
              <a:defRPr/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676782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1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Rak 14"/>
          <p:cNvCxnSpPr/>
          <p:nvPr userDrawn="1"/>
        </p:nvCxnSpPr>
        <p:spPr>
          <a:xfrm>
            <a:off x="-410269" y="1434354"/>
            <a:ext cx="257411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 userDrawn="1"/>
        </p:nvCxnSpPr>
        <p:spPr>
          <a:xfrm>
            <a:off x="0" y="6951524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 userDrawn="1"/>
        </p:nvCxnSpPr>
        <p:spPr>
          <a:xfrm>
            <a:off x="-410269" y="3242236"/>
            <a:ext cx="257411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 userDrawn="1"/>
        </p:nvCxnSpPr>
        <p:spPr>
          <a:xfrm>
            <a:off x="-410269" y="6858000"/>
            <a:ext cx="257411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 userDrawn="1"/>
        </p:nvCxnSpPr>
        <p:spPr>
          <a:xfrm>
            <a:off x="-410269" y="5050118"/>
            <a:ext cx="257411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 userDrawn="1"/>
        </p:nvCxnSpPr>
        <p:spPr>
          <a:xfrm>
            <a:off x="2275967" y="6951524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 userDrawn="1"/>
        </p:nvCxnSpPr>
        <p:spPr>
          <a:xfrm>
            <a:off x="4565311" y="6951524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 userDrawn="1"/>
        </p:nvCxnSpPr>
        <p:spPr>
          <a:xfrm>
            <a:off x="6854655" y="6951524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 userDrawn="1"/>
        </p:nvCxnSpPr>
        <p:spPr>
          <a:xfrm>
            <a:off x="9144000" y="6951524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ktangel 8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sv-SE">
              <a:solidFill>
                <a:prstClr val="white"/>
              </a:solidFill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5486" y="0"/>
            <a:ext cx="6519169" cy="1417638"/>
          </a:xfrm>
          <a:prstGeom prst="rect">
            <a:avLst/>
          </a:prstGeom>
        </p:spPr>
        <p:txBody>
          <a:bodyPr vert="horz" lIns="0" tIns="0" rIns="0" bIns="0" rtlCol="0" anchor="ctr"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0" y="1434354"/>
            <a:ext cx="9144000" cy="5423646"/>
          </a:xfrm>
          <a:prstGeom prst="rect">
            <a:avLst/>
          </a:prstGeom>
        </p:spPr>
        <p:txBody>
          <a:bodyPr vert="horz" lIns="360000" tIns="360000" rIns="360000" bIns="36000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463" y="315517"/>
            <a:ext cx="13604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02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400" b="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SS_frugal_PP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27" y="1"/>
            <a:ext cx="9152927" cy="6866930"/>
          </a:xfrm>
          <a:prstGeom prst="rect">
            <a:avLst/>
          </a:prstGeom>
        </p:spPr>
      </p:pic>
      <p:pic>
        <p:nvPicPr>
          <p:cNvPr id="5" name="Picture 4" descr="ESS_outline_logo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557" y="273845"/>
            <a:ext cx="2817887" cy="16833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219" y="2695171"/>
            <a:ext cx="5426722" cy="3687505"/>
          </a:xfrm>
          <a:prstGeom prst="rect">
            <a:avLst/>
          </a:prstGeom>
          <a:noFill/>
        </p:spPr>
        <p:txBody>
          <a:bodyPr wrap="none" lIns="85683" tIns="42841" rIns="85683" bIns="42841" rtlCol="0">
            <a:spAutoFit/>
          </a:bodyPr>
          <a:lstStyle/>
          <a:p>
            <a:pPr marL="57129" defTabSz="457031"/>
            <a:r>
              <a:rPr lang="en-US" sz="4500" b="1" dirty="0" smtClean="0">
                <a:solidFill>
                  <a:prstClr val="white"/>
                </a:solidFill>
                <a:ea typeface="ＭＳ Ｐゴシック" charset="0"/>
                <a:cs typeface="Arial"/>
                <a:sym typeface="Helvetica" charset="0"/>
              </a:rPr>
              <a:t>100 G Data Generator</a:t>
            </a:r>
            <a:endParaRPr lang="en-US" sz="4500" b="1" dirty="0" smtClean="0">
              <a:solidFill>
                <a:prstClr val="white"/>
              </a:solidFill>
              <a:ea typeface="ＭＳ Ｐゴシック" charset="0"/>
              <a:cs typeface="Arial"/>
              <a:sym typeface="Helvetica" charset="0"/>
            </a:endParaRPr>
          </a:p>
          <a:p>
            <a:pPr marL="57129" defTabSz="457031"/>
            <a:endParaRPr lang="en-US" sz="4500" b="1" dirty="0">
              <a:solidFill>
                <a:prstClr val="white"/>
              </a:solidFill>
              <a:ea typeface="ＭＳ Ｐゴシック" charset="0"/>
              <a:cs typeface="Arial"/>
              <a:sym typeface="Helvetica" charset="0"/>
            </a:endParaRPr>
          </a:p>
          <a:p>
            <a:pPr marL="57129" defTabSz="457031"/>
            <a:endParaRPr lang="en-US" sz="3400" dirty="0">
              <a:solidFill>
                <a:prstClr val="white"/>
              </a:solidFill>
              <a:ea typeface="ＭＳ Ｐゴシック" charset="0"/>
              <a:cs typeface="Arial"/>
              <a:sym typeface="Helvetica" charset="0"/>
            </a:endParaRPr>
          </a:p>
          <a:p>
            <a:pPr marL="57129" defTabSz="457031"/>
            <a:endParaRPr lang="en-US" sz="3400" dirty="0">
              <a:solidFill>
                <a:prstClr val="white"/>
              </a:solidFill>
              <a:ea typeface="ＭＳ Ｐゴシック" charset="0"/>
              <a:cs typeface="Arial"/>
              <a:sym typeface="Helvetica" charset="0"/>
            </a:endParaRPr>
          </a:p>
          <a:p>
            <a:pPr marL="57129" defTabSz="457031"/>
            <a:endParaRPr lang="en-US" sz="1900" dirty="0">
              <a:solidFill>
                <a:prstClr val="white"/>
              </a:solidFill>
              <a:ea typeface="ＭＳ Ｐゴシック" charset="0"/>
              <a:cs typeface="Arial"/>
              <a:sym typeface="Helvetica" charset="0"/>
            </a:endParaRPr>
          </a:p>
          <a:p>
            <a:pPr marL="57129" defTabSz="457031"/>
            <a:r>
              <a:rPr lang="en-US" sz="1900" dirty="0">
                <a:solidFill>
                  <a:prstClr val="white"/>
                </a:solidFill>
                <a:ea typeface="ＭＳ Ｐゴシック" charset="0"/>
                <a:cs typeface="Arial"/>
                <a:sym typeface="Helvetica" charset="0"/>
              </a:rPr>
              <a:t>Second Joint </a:t>
            </a:r>
            <a:r>
              <a:rPr lang="en-US" sz="1900" dirty="0" err="1">
                <a:solidFill>
                  <a:prstClr val="white"/>
                </a:solidFill>
                <a:ea typeface="ＭＳ Ｐゴシック" charset="0"/>
                <a:cs typeface="Arial"/>
                <a:sym typeface="Helvetica" charset="0"/>
              </a:rPr>
              <a:t>BrightnESS</a:t>
            </a:r>
            <a:r>
              <a:rPr lang="en-US" sz="1900" dirty="0">
                <a:solidFill>
                  <a:prstClr val="white"/>
                </a:solidFill>
                <a:ea typeface="ＭＳ Ｐゴシック" charset="0"/>
                <a:cs typeface="Arial"/>
                <a:sym typeface="Helvetica" charset="0"/>
              </a:rPr>
              <a:t> WP4 and WP5 </a:t>
            </a:r>
            <a:r>
              <a:rPr lang="en-US" sz="1900" dirty="0" smtClean="0">
                <a:solidFill>
                  <a:prstClr val="white"/>
                </a:solidFill>
                <a:ea typeface="ＭＳ Ｐゴシック" charset="0"/>
                <a:cs typeface="Arial"/>
                <a:sym typeface="Helvetica" charset="0"/>
              </a:rPr>
              <a:t>Jamboree</a:t>
            </a:r>
          </a:p>
          <a:p>
            <a:pPr marL="57129" defTabSz="457031"/>
            <a:r>
              <a:rPr lang="en-US" sz="1900" dirty="0" smtClean="0">
                <a:solidFill>
                  <a:prstClr val="white"/>
                </a:solidFill>
                <a:ea typeface="ＭＳ Ｐゴシック" charset="0"/>
                <a:cs typeface="Arial"/>
                <a:sym typeface="Helvetica" charset="0"/>
              </a:rPr>
              <a:t>15</a:t>
            </a:r>
            <a:r>
              <a:rPr lang="en-US" sz="1900" baseline="30000" dirty="0" smtClean="0">
                <a:solidFill>
                  <a:prstClr val="white"/>
                </a:solidFill>
                <a:ea typeface="ＭＳ Ｐゴシック" charset="0"/>
                <a:cs typeface="Arial"/>
                <a:sym typeface="Helvetica" charset="0"/>
              </a:rPr>
              <a:t>th</a:t>
            </a:r>
            <a:r>
              <a:rPr lang="en-US" sz="1900" dirty="0" smtClean="0">
                <a:solidFill>
                  <a:prstClr val="white"/>
                </a:solidFill>
                <a:ea typeface="ＭＳ Ｐゴシック" charset="0"/>
                <a:cs typeface="Arial"/>
                <a:sym typeface="Helvetica" charset="0"/>
              </a:rPr>
              <a:t> September </a:t>
            </a:r>
            <a:r>
              <a:rPr lang="en-US" sz="1900" dirty="0" smtClean="0">
                <a:solidFill>
                  <a:prstClr val="white"/>
                </a:solidFill>
                <a:ea typeface="ＭＳ Ｐゴシック" charset="0"/>
                <a:cs typeface="Arial"/>
                <a:sym typeface="Helvetica" charset="0"/>
              </a:rPr>
              <a:t>2017</a:t>
            </a:r>
          </a:p>
          <a:p>
            <a:pPr marL="57129" defTabSz="457031"/>
            <a:r>
              <a:rPr lang="en-US" sz="1900" dirty="0" smtClean="0">
                <a:solidFill>
                  <a:prstClr val="white"/>
                </a:solidFill>
                <a:ea typeface="ＭＳ Ｐゴシック" charset="0"/>
                <a:cs typeface="Arial"/>
                <a:sym typeface="Helvetica" charset="0"/>
              </a:rPr>
              <a:t>Steven Alcock (DG)</a:t>
            </a:r>
            <a:endParaRPr lang="en-US" sz="1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4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 List</a:t>
            </a:r>
            <a:endParaRPr lang="en-US" dirty="0"/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361950" y="1715700"/>
            <a:ext cx="8260080" cy="467748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Support the DMSC</a:t>
            </a:r>
            <a:r>
              <a:rPr lang="en-US" dirty="0"/>
              <a:t>!</a:t>
            </a:r>
            <a:endParaRPr lang="en-US" dirty="0" smtClean="0"/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Physical layer link integrity stress testing with representative cable lengths.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2821" y="6499860"/>
            <a:ext cx="3145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Steven Alcock, Detector Group, 6</a:t>
            </a:r>
            <a:r>
              <a:rPr lang="en-US" sz="1100" baseline="30000" dirty="0" smtClean="0"/>
              <a:t>th</a:t>
            </a:r>
            <a:r>
              <a:rPr lang="en-US" sz="1100" dirty="0" smtClean="0"/>
              <a:t> September 2017</a:t>
            </a:r>
          </a:p>
        </p:txBody>
      </p:sp>
    </p:spTree>
    <p:extLst>
      <p:ext uri="{BB962C8B-B14F-4D97-AF65-F5344CB8AC3E}">
        <p14:creationId xmlns:p14="http://schemas.microsoft.com/office/powerpoint/2010/main" val="249818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12" y="-1"/>
            <a:ext cx="6058748" cy="1441451"/>
          </a:xfrm>
        </p:spPr>
        <p:txBody>
          <a:bodyPr/>
          <a:lstStyle/>
          <a:p>
            <a:r>
              <a:rPr lang="en-US" dirty="0" smtClean="0"/>
              <a:t>Simplified </a:t>
            </a:r>
            <a:r>
              <a:rPr lang="en-US" dirty="0" smtClean="0"/>
              <a:t>Readout Electronics Architecture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82821" y="6499860"/>
            <a:ext cx="3145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Steven Alcock, Detector Group, 6</a:t>
            </a:r>
            <a:r>
              <a:rPr lang="en-US" sz="1100" baseline="30000" dirty="0" smtClean="0"/>
              <a:t>th</a:t>
            </a:r>
            <a:r>
              <a:rPr lang="en-US" sz="1100" dirty="0" smtClean="0"/>
              <a:t> September 2017</a:t>
            </a:r>
          </a:p>
        </p:txBody>
      </p:sp>
      <p:sp>
        <p:nvSpPr>
          <p:cNvPr id="6" name="Rectangle 5"/>
          <p:cNvSpPr/>
          <p:nvPr/>
        </p:nvSpPr>
        <p:spPr>
          <a:xfrm>
            <a:off x="3886200" y="3173683"/>
            <a:ext cx="1188720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FPGA Master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97880" y="3173683"/>
            <a:ext cx="1188720" cy="64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FPGA Master 2</a:t>
            </a:r>
            <a:endParaRPr lang="en-US" dirty="0"/>
          </a:p>
        </p:txBody>
      </p:sp>
      <p:sp>
        <p:nvSpPr>
          <p:cNvPr id="8" name="Rectangle 48"/>
          <p:cNvSpPr/>
          <p:nvPr/>
        </p:nvSpPr>
        <p:spPr>
          <a:xfrm>
            <a:off x="4892040" y="4316683"/>
            <a:ext cx="1188720" cy="640080"/>
          </a:xfrm>
          <a:custGeom>
            <a:avLst/>
            <a:gdLst>
              <a:gd name="connsiteX0" fmla="*/ 0 w 1209747"/>
              <a:gd name="connsiteY0" fmla="*/ 0 h 633677"/>
              <a:gd name="connsiteX1" fmla="*/ 1209747 w 1209747"/>
              <a:gd name="connsiteY1" fmla="*/ 0 h 633677"/>
              <a:gd name="connsiteX2" fmla="*/ 1209747 w 1209747"/>
              <a:gd name="connsiteY2" fmla="*/ 633677 h 633677"/>
              <a:gd name="connsiteX3" fmla="*/ 0 w 1209747"/>
              <a:gd name="connsiteY3" fmla="*/ 633677 h 633677"/>
              <a:gd name="connsiteX4" fmla="*/ 0 w 1209747"/>
              <a:gd name="connsiteY4" fmla="*/ 0 h 633677"/>
              <a:gd name="connsiteX0" fmla="*/ 0 w 1209747"/>
              <a:gd name="connsiteY0" fmla="*/ 1263 h 634940"/>
              <a:gd name="connsiteX1" fmla="*/ 322227 w 1209747"/>
              <a:gd name="connsiteY1" fmla="*/ 0 h 634940"/>
              <a:gd name="connsiteX2" fmla="*/ 1209747 w 1209747"/>
              <a:gd name="connsiteY2" fmla="*/ 1263 h 634940"/>
              <a:gd name="connsiteX3" fmla="*/ 1209747 w 1209747"/>
              <a:gd name="connsiteY3" fmla="*/ 634940 h 634940"/>
              <a:gd name="connsiteX4" fmla="*/ 0 w 1209747"/>
              <a:gd name="connsiteY4" fmla="*/ 634940 h 634940"/>
              <a:gd name="connsiteX5" fmla="*/ 0 w 1209747"/>
              <a:gd name="connsiteY5" fmla="*/ 1263 h 634940"/>
              <a:gd name="connsiteX0" fmla="*/ 0 w 1209747"/>
              <a:gd name="connsiteY0" fmla="*/ 1263 h 634940"/>
              <a:gd name="connsiteX1" fmla="*/ 322227 w 1209747"/>
              <a:gd name="connsiteY1" fmla="*/ 0 h 634940"/>
              <a:gd name="connsiteX2" fmla="*/ 925874 w 1209747"/>
              <a:gd name="connsiteY2" fmla="*/ 1191 h 634940"/>
              <a:gd name="connsiteX3" fmla="*/ 1209747 w 1209747"/>
              <a:gd name="connsiteY3" fmla="*/ 1263 h 634940"/>
              <a:gd name="connsiteX4" fmla="*/ 1209747 w 1209747"/>
              <a:gd name="connsiteY4" fmla="*/ 634940 h 634940"/>
              <a:gd name="connsiteX5" fmla="*/ 0 w 1209747"/>
              <a:gd name="connsiteY5" fmla="*/ 634940 h 634940"/>
              <a:gd name="connsiteX6" fmla="*/ 0 w 1209747"/>
              <a:gd name="connsiteY6" fmla="*/ 1263 h 63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9747" h="634940">
                <a:moveTo>
                  <a:pt x="0" y="1263"/>
                </a:moveTo>
                <a:lnTo>
                  <a:pt x="322227" y="0"/>
                </a:lnTo>
                <a:lnTo>
                  <a:pt x="925874" y="1191"/>
                </a:lnTo>
                <a:lnTo>
                  <a:pt x="1209747" y="1263"/>
                </a:lnTo>
                <a:lnTo>
                  <a:pt x="1209747" y="634940"/>
                </a:lnTo>
                <a:lnTo>
                  <a:pt x="0" y="634940"/>
                </a:lnTo>
                <a:lnTo>
                  <a:pt x="0" y="1263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Switch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86200" y="5459684"/>
            <a:ext cx="1188720" cy="64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DMSC Server 1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97880" y="5459684"/>
            <a:ext cx="1188720" cy="64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DMSC Server 2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74520" y="5459683"/>
            <a:ext cx="1188720" cy="6400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Diagnostic Server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480560" y="3813763"/>
            <a:ext cx="0" cy="22860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92240" y="3813763"/>
            <a:ext cx="0" cy="2286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80560" y="5185363"/>
            <a:ext cx="0" cy="274320"/>
          </a:xfrm>
          <a:prstGeom prst="line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492240" y="5185363"/>
            <a:ext cx="0" cy="274320"/>
          </a:xfrm>
          <a:prstGeom prst="line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endCxn id="11" idx="0"/>
          </p:cNvCxnSpPr>
          <p:nvPr/>
        </p:nvCxnSpPr>
        <p:spPr>
          <a:xfrm rot="10800000" flipV="1">
            <a:off x="2468880" y="4636723"/>
            <a:ext cx="2423160" cy="822959"/>
          </a:xfrm>
          <a:prstGeom prst="bentConnector2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257800" y="4042363"/>
            <a:ext cx="0" cy="274320"/>
          </a:xfrm>
          <a:prstGeom prst="line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15000" y="4042363"/>
            <a:ext cx="0" cy="27432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257800" y="4956763"/>
            <a:ext cx="0" cy="22860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15000" y="4956763"/>
            <a:ext cx="0" cy="22860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80560" y="4042363"/>
            <a:ext cx="777240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715000" y="4042363"/>
            <a:ext cx="77724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480560" y="5185363"/>
            <a:ext cx="777240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15000" y="5185363"/>
            <a:ext cx="777240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214318" y="2149743"/>
            <a:ext cx="1188720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Front End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47843" y="2149743"/>
            <a:ext cx="1188720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Front End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 flipH="1" flipV="1">
            <a:off x="2403038" y="2469783"/>
            <a:ext cx="344805" cy="0"/>
          </a:xfrm>
          <a:prstGeom prst="line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218560" y="2472593"/>
            <a:ext cx="0" cy="677275"/>
          </a:xfrm>
          <a:prstGeom prst="line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808678" y="1787743"/>
            <a:ext cx="0" cy="360045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1808678" y="1789699"/>
            <a:ext cx="1533525" cy="1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341250" y="1789698"/>
            <a:ext cx="0" cy="360045"/>
          </a:xfrm>
          <a:prstGeom prst="line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053030" y="2149744"/>
            <a:ext cx="1188720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Front End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6586555" y="2149744"/>
            <a:ext cx="1188720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Front End</a:t>
            </a:r>
            <a:endParaRPr lang="en-US" dirty="0"/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6241750" y="2469784"/>
            <a:ext cx="344805" cy="0"/>
          </a:xfrm>
          <a:prstGeom prst="line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765357" y="2469784"/>
            <a:ext cx="0" cy="680083"/>
          </a:xfrm>
          <a:prstGeom prst="line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180915" y="1787741"/>
            <a:ext cx="0" cy="360045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5647390" y="1789700"/>
            <a:ext cx="1533525" cy="1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647390" y="1787742"/>
            <a:ext cx="0" cy="360045"/>
          </a:xfrm>
          <a:prstGeom prst="line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66" idx="1"/>
          </p:cNvCxnSpPr>
          <p:nvPr/>
        </p:nvCxnSpPr>
        <p:spPr>
          <a:xfrm flipH="1" flipV="1">
            <a:off x="4765357" y="2469783"/>
            <a:ext cx="287673" cy="1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929067" y="2472592"/>
            <a:ext cx="287673" cy="1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21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12" y="-1"/>
            <a:ext cx="6058748" cy="1441451"/>
          </a:xfrm>
        </p:spPr>
        <p:txBody>
          <a:bodyPr/>
          <a:lstStyle/>
          <a:p>
            <a:r>
              <a:rPr lang="en-US" dirty="0" smtClean="0"/>
              <a:t>100 G Detector Readout Demonstrator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82821" y="6499860"/>
            <a:ext cx="3145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Steven Alcock, Detector Group, 6</a:t>
            </a:r>
            <a:r>
              <a:rPr lang="en-US" sz="1100" baseline="30000" dirty="0" smtClean="0"/>
              <a:t>th</a:t>
            </a:r>
            <a:r>
              <a:rPr lang="en-US" sz="1100" dirty="0" smtClean="0"/>
              <a:t> September 2017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34855" y="2225679"/>
            <a:ext cx="5034270" cy="377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" name="Subtitle 1"/>
          <p:cNvSpPr txBox="1">
            <a:spLocks/>
          </p:cNvSpPr>
          <p:nvPr/>
        </p:nvSpPr>
        <p:spPr>
          <a:xfrm>
            <a:off x="361950" y="1715700"/>
            <a:ext cx="4706938" cy="495561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Provides the DMSC with high-rate packets</a:t>
            </a:r>
            <a:br>
              <a:rPr lang="en-US" dirty="0" smtClean="0"/>
            </a:br>
            <a:r>
              <a:rPr lang="en-US" dirty="0" smtClean="0"/>
              <a:t>in a format representative of the final system.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Allows data packing format to be agreed ahead of final system.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Proves key interfaces ahead of final system.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230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Features</a:t>
            </a:r>
            <a:endParaRPr lang="en-US" dirty="0"/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361950" y="1715700"/>
            <a:ext cx="8260080" cy="467748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Four packet </a:t>
            </a:r>
            <a:r>
              <a:rPr lang="en-US" dirty="0" smtClean="0"/>
              <a:t>engines are independently configurable at run-time.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Aggregate output data rate is configurable at run-time.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Aggregate number of packets is configurable at run-time.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Mellanox Switch can output data as 10/25/40/56/100 G. This means, for example, the full 100 G input could be split across 10 x 10 G outputs.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Firmware can be remotely loaded and debugged from any location with access to the ICS VPN and the appropriate FPGA programming software (for example, Daresbury) - upgrades and support should be easy.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2821" y="6499860"/>
            <a:ext cx="3145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Steven Alcock, Detector Group, 6</a:t>
            </a:r>
            <a:r>
              <a:rPr lang="en-US" sz="1100" baseline="30000" dirty="0" smtClean="0"/>
              <a:t>th</a:t>
            </a:r>
            <a:r>
              <a:rPr lang="en-US" sz="1100" dirty="0" smtClean="0"/>
              <a:t> September 2017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4" t="19640" r="18789" b="8777"/>
          <a:stretch/>
        </p:blipFill>
        <p:spPr bwMode="auto">
          <a:xfrm>
            <a:off x="5719763" y="4170888"/>
            <a:ext cx="2937510" cy="213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format.com.pl/site/wp-content/uploads/2016/09/sn21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826962"/>
            <a:ext cx="4072167" cy="156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6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12" y="-1"/>
            <a:ext cx="6058748" cy="1441451"/>
          </a:xfrm>
        </p:spPr>
        <p:txBody>
          <a:bodyPr/>
          <a:lstStyle/>
          <a:p>
            <a:r>
              <a:rPr lang="en-US" dirty="0" smtClean="0"/>
              <a:t>FPGA </a:t>
            </a:r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82821" y="6499860"/>
            <a:ext cx="3145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Steven Alcock, Detector Group, 6</a:t>
            </a:r>
            <a:r>
              <a:rPr lang="en-US" sz="1100" baseline="30000" dirty="0" smtClean="0"/>
              <a:t>th</a:t>
            </a:r>
            <a:r>
              <a:rPr lang="en-US" sz="1100" dirty="0" smtClean="0"/>
              <a:t> September 2017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572000" y="1744980"/>
            <a:ext cx="1524000" cy="114300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Packet </a:t>
            </a:r>
            <a:r>
              <a:rPr lang="en-US" dirty="0" err="1" smtClean="0"/>
              <a:t>Config</a:t>
            </a:r>
            <a:r>
              <a:rPr lang="en-US" dirty="0" smtClean="0"/>
              <a:t> Parameters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685800" y="1592580"/>
            <a:ext cx="2209800" cy="4343400"/>
            <a:chOff x="609600" y="1219200"/>
            <a:chExt cx="2209800" cy="4343400"/>
          </a:xfrm>
        </p:grpSpPr>
        <p:sp>
          <p:nvSpPr>
            <p:cNvPr id="39" name="Rectangle 38"/>
            <p:cNvSpPr/>
            <p:nvPr/>
          </p:nvSpPr>
          <p:spPr>
            <a:xfrm>
              <a:off x="609600" y="1219200"/>
              <a:ext cx="2209800" cy="43434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38200" y="1371600"/>
              <a:ext cx="1752600" cy="1143000"/>
            </a:xfrm>
            <a:prstGeom prst="ellipse">
              <a:avLst/>
            </a:prstGeom>
            <a:ln w="63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RAM Write FSM</a:t>
              </a:r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838200" y="4267200"/>
              <a:ext cx="1752600" cy="1143000"/>
            </a:xfrm>
            <a:prstGeom prst="ellipse">
              <a:avLst/>
            </a:prstGeom>
            <a:ln w="63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RAM Read FSM</a:t>
              </a:r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00100" y="2819400"/>
              <a:ext cx="1828800" cy="1143000"/>
            </a:xfrm>
            <a:prstGeom prst="rect">
              <a:avLst/>
            </a:prstGeom>
            <a:ln w="63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512-bit Packet RAM</a:t>
              </a:r>
              <a:endParaRPr lang="en-US" dirty="0"/>
            </a:p>
          </p:txBody>
        </p:sp>
        <p:cxnSp>
          <p:nvCxnSpPr>
            <p:cNvPr id="45" name="Straight Arrow Connector 44"/>
            <p:cNvCxnSpPr>
              <a:endCxn id="44" idx="0"/>
            </p:cNvCxnSpPr>
            <p:nvPr/>
          </p:nvCxnSpPr>
          <p:spPr>
            <a:xfrm>
              <a:off x="1714500" y="2514600"/>
              <a:ext cx="0" cy="3048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4" idx="2"/>
              <a:endCxn id="42" idx="0"/>
            </p:cNvCxnSpPr>
            <p:nvPr/>
          </p:nvCxnSpPr>
          <p:spPr>
            <a:xfrm>
              <a:off x="1714500" y="3962400"/>
              <a:ext cx="0" cy="3048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>
            <a:off x="2667000" y="5250180"/>
            <a:ext cx="838200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7" idx="1"/>
            <a:endCxn id="41" idx="6"/>
          </p:cNvCxnSpPr>
          <p:nvPr/>
        </p:nvCxnSpPr>
        <p:spPr>
          <a:xfrm flipH="1">
            <a:off x="2667000" y="2316480"/>
            <a:ext cx="19050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4419600" y="1897380"/>
            <a:ext cx="1524000" cy="114300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Packet </a:t>
            </a:r>
            <a:r>
              <a:rPr lang="en-US" dirty="0" err="1" smtClean="0"/>
              <a:t>Config</a:t>
            </a:r>
            <a:r>
              <a:rPr lang="en-US" dirty="0" smtClean="0"/>
              <a:t> Parameters</a:t>
            </a:r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533400" y="1744980"/>
            <a:ext cx="2209800" cy="4343400"/>
            <a:chOff x="609600" y="1219200"/>
            <a:chExt cx="2209800" cy="4343400"/>
          </a:xfrm>
        </p:grpSpPr>
        <p:sp>
          <p:nvSpPr>
            <p:cNvPr id="53" name="Rectangle 52"/>
            <p:cNvSpPr/>
            <p:nvPr/>
          </p:nvSpPr>
          <p:spPr>
            <a:xfrm>
              <a:off x="609600" y="1219200"/>
              <a:ext cx="2209800" cy="43434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838200" y="1371600"/>
              <a:ext cx="1752600" cy="1143000"/>
            </a:xfrm>
            <a:prstGeom prst="ellipse">
              <a:avLst/>
            </a:prstGeom>
            <a:ln w="63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RAM Write FSM</a:t>
              </a:r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838200" y="4267200"/>
              <a:ext cx="1752600" cy="1143000"/>
            </a:xfrm>
            <a:prstGeom prst="ellipse">
              <a:avLst/>
            </a:prstGeom>
            <a:ln w="63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RAM Read FSM</a:t>
              </a:r>
              <a:endParaRPr lang="en-US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800100" y="2819400"/>
              <a:ext cx="1828800" cy="1143000"/>
            </a:xfrm>
            <a:prstGeom prst="rect">
              <a:avLst/>
            </a:prstGeom>
            <a:ln w="63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512-bit Packet RAM</a:t>
              </a:r>
              <a:endParaRPr lang="en-US" dirty="0"/>
            </a:p>
          </p:txBody>
        </p:sp>
        <p:cxnSp>
          <p:nvCxnSpPr>
            <p:cNvPr id="59" name="Straight Arrow Connector 58"/>
            <p:cNvCxnSpPr>
              <a:endCxn id="57" idx="0"/>
            </p:cNvCxnSpPr>
            <p:nvPr/>
          </p:nvCxnSpPr>
          <p:spPr>
            <a:xfrm>
              <a:off x="1714500" y="2514600"/>
              <a:ext cx="0" cy="3048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57" idx="2"/>
              <a:endCxn id="56" idx="0"/>
            </p:cNvCxnSpPr>
            <p:nvPr/>
          </p:nvCxnSpPr>
          <p:spPr>
            <a:xfrm>
              <a:off x="1714500" y="3962400"/>
              <a:ext cx="0" cy="3048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Arrow Connector 62"/>
          <p:cNvCxnSpPr>
            <a:stCxn id="50" idx="1"/>
            <a:endCxn id="54" idx="6"/>
          </p:cNvCxnSpPr>
          <p:nvPr/>
        </p:nvCxnSpPr>
        <p:spPr>
          <a:xfrm flipH="1">
            <a:off x="2514600" y="2468880"/>
            <a:ext cx="19050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4267200" y="2049780"/>
            <a:ext cx="1524000" cy="114300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Packet </a:t>
            </a:r>
            <a:r>
              <a:rPr lang="en-US" dirty="0" err="1" smtClean="0"/>
              <a:t>Config</a:t>
            </a:r>
            <a:r>
              <a:rPr lang="en-US" dirty="0" smtClean="0"/>
              <a:t> Parameters</a:t>
            </a:r>
            <a:endParaRPr lang="en-US" dirty="0"/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2514600" y="5402580"/>
            <a:ext cx="990600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381000" y="1897380"/>
            <a:ext cx="2209800" cy="4343400"/>
            <a:chOff x="609600" y="1219200"/>
            <a:chExt cx="2209800" cy="4343400"/>
          </a:xfrm>
        </p:grpSpPr>
        <p:sp>
          <p:nvSpPr>
            <p:cNvPr id="73" name="Rectangle 72"/>
            <p:cNvSpPr/>
            <p:nvPr/>
          </p:nvSpPr>
          <p:spPr>
            <a:xfrm>
              <a:off x="609600" y="1219200"/>
              <a:ext cx="2209800" cy="43434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838200" y="1371600"/>
              <a:ext cx="1752600" cy="1143000"/>
            </a:xfrm>
            <a:prstGeom prst="ellipse">
              <a:avLst/>
            </a:prstGeom>
            <a:ln w="63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RAM Write FSM</a:t>
              </a:r>
              <a:endParaRPr lang="en-US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838200" y="4267200"/>
              <a:ext cx="1752600" cy="1143000"/>
            </a:xfrm>
            <a:prstGeom prst="ellipse">
              <a:avLst/>
            </a:prstGeom>
            <a:ln w="63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RAM Read FSM</a:t>
              </a:r>
              <a:endParaRPr lang="en-US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800100" y="2819400"/>
              <a:ext cx="1828800" cy="1143000"/>
            </a:xfrm>
            <a:prstGeom prst="rect">
              <a:avLst/>
            </a:prstGeom>
            <a:ln w="63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512-bit Packet RAM</a:t>
              </a:r>
              <a:endParaRPr lang="en-US" dirty="0"/>
            </a:p>
          </p:txBody>
        </p:sp>
        <p:cxnSp>
          <p:nvCxnSpPr>
            <p:cNvPr id="77" name="Straight Arrow Connector 76"/>
            <p:cNvCxnSpPr>
              <a:endCxn id="76" idx="0"/>
            </p:cNvCxnSpPr>
            <p:nvPr/>
          </p:nvCxnSpPr>
          <p:spPr>
            <a:xfrm>
              <a:off x="1714500" y="2514600"/>
              <a:ext cx="0" cy="3048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76" idx="2"/>
              <a:endCxn id="75" idx="0"/>
            </p:cNvCxnSpPr>
            <p:nvPr/>
          </p:nvCxnSpPr>
          <p:spPr>
            <a:xfrm>
              <a:off x="1714500" y="3962400"/>
              <a:ext cx="0" cy="3048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Straight Arrow Connector 78"/>
          <p:cNvCxnSpPr>
            <a:stCxn id="65" idx="1"/>
            <a:endCxn id="74" idx="6"/>
          </p:cNvCxnSpPr>
          <p:nvPr/>
        </p:nvCxnSpPr>
        <p:spPr>
          <a:xfrm flipH="1">
            <a:off x="2362200" y="2621280"/>
            <a:ext cx="19050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6096000" y="2316480"/>
            <a:ext cx="1828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5943600" y="2468880"/>
            <a:ext cx="1828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5791200" y="2621280"/>
            <a:ext cx="1828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4114800" y="2202180"/>
            <a:ext cx="1524000" cy="114300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Packet </a:t>
            </a:r>
            <a:r>
              <a:rPr lang="en-US" dirty="0" err="1" smtClean="0"/>
              <a:t>Config</a:t>
            </a:r>
            <a:r>
              <a:rPr lang="en-US" dirty="0" smtClean="0"/>
              <a:t> Parameters</a:t>
            </a:r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>
            <a:off x="3505200" y="4869180"/>
            <a:ext cx="1524000" cy="114300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Packet Mux</a:t>
            </a:r>
            <a:endParaRPr lang="en-US" dirty="0"/>
          </a:p>
        </p:txBody>
      </p:sp>
      <p:cxnSp>
        <p:nvCxnSpPr>
          <p:cNvPr id="85" name="Straight Arrow Connector 84"/>
          <p:cNvCxnSpPr>
            <a:stCxn id="84" idx="3"/>
            <a:endCxn id="86" idx="1"/>
          </p:cNvCxnSpPr>
          <p:nvPr/>
        </p:nvCxnSpPr>
        <p:spPr>
          <a:xfrm>
            <a:off x="5029200" y="5440680"/>
            <a:ext cx="457200" cy="0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5486400" y="4869180"/>
            <a:ext cx="1524000" cy="114300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CMAC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228600" y="2049780"/>
            <a:ext cx="2209800" cy="4343400"/>
            <a:chOff x="609600" y="1219200"/>
            <a:chExt cx="2209800" cy="4343400"/>
          </a:xfrm>
        </p:grpSpPr>
        <p:sp>
          <p:nvSpPr>
            <p:cNvPr id="88" name="Rectangle 87"/>
            <p:cNvSpPr/>
            <p:nvPr/>
          </p:nvSpPr>
          <p:spPr>
            <a:xfrm>
              <a:off x="609600" y="1219200"/>
              <a:ext cx="2209800" cy="43434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838200" y="1371600"/>
              <a:ext cx="1752600" cy="1143000"/>
            </a:xfrm>
            <a:prstGeom prst="ellipse">
              <a:avLst/>
            </a:prstGeom>
            <a:ln w="63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RAM Write FSM</a:t>
              </a:r>
              <a:endParaRPr lang="en-US" dirty="0"/>
            </a:p>
          </p:txBody>
        </p:sp>
        <p:sp>
          <p:nvSpPr>
            <p:cNvPr id="90" name="Oval 89"/>
            <p:cNvSpPr/>
            <p:nvPr/>
          </p:nvSpPr>
          <p:spPr>
            <a:xfrm>
              <a:off x="838200" y="4267200"/>
              <a:ext cx="1752600" cy="1143000"/>
            </a:xfrm>
            <a:prstGeom prst="ellipse">
              <a:avLst/>
            </a:prstGeom>
            <a:ln w="63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RAM Read FSM</a:t>
              </a:r>
              <a:endParaRPr lang="en-US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800100" y="2819400"/>
              <a:ext cx="1828800" cy="1143000"/>
            </a:xfrm>
            <a:prstGeom prst="rect">
              <a:avLst/>
            </a:prstGeom>
            <a:ln w="63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512-bit Packet RAM</a:t>
              </a:r>
              <a:endParaRPr lang="en-US" dirty="0"/>
            </a:p>
          </p:txBody>
        </p:sp>
        <p:cxnSp>
          <p:nvCxnSpPr>
            <p:cNvPr id="92" name="Straight Arrow Connector 91"/>
            <p:cNvCxnSpPr>
              <a:endCxn id="91" idx="0"/>
            </p:cNvCxnSpPr>
            <p:nvPr/>
          </p:nvCxnSpPr>
          <p:spPr>
            <a:xfrm>
              <a:off x="1714500" y="2514600"/>
              <a:ext cx="0" cy="3048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91" idx="2"/>
              <a:endCxn id="90" idx="0"/>
            </p:cNvCxnSpPr>
            <p:nvPr/>
          </p:nvCxnSpPr>
          <p:spPr>
            <a:xfrm>
              <a:off x="1714500" y="3962400"/>
              <a:ext cx="0" cy="3048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4" name="Straight Arrow Connector 93"/>
          <p:cNvCxnSpPr>
            <a:stCxn id="83" idx="1"/>
            <a:endCxn id="89" idx="6"/>
          </p:cNvCxnSpPr>
          <p:nvPr/>
        </p:nvCxnSpPr>
        <p:spPr>
          <a:xfrm flipH="1">
            <a:off x="2209800" y="2773680"/>
            <a:ext cx="19050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2438400" y="5554980"/>
            <a:ext cx="1066800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2191084" y="5707380"/>
            <a:ext cx="1314116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7467600" y="4945380"/>
            <a:ext cx="152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Sink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467600" y="1973580"/>
            <a:ext cx="152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Config</a:t>
            </a:r>
            <a:r>
              <a:rPr lang="en-US" dirty="0" smtClean="0">
                <a:solidFill>
                  <a:schemeClr val="tx1"/>
                </a:solidFill>
              </a:rPr>
              <a:t> Source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9" name="Straight Arrow Connector 98"/>
          <p:cNvCxnSpPr>
            <a:endCxn id="83" idx="3"/>
          </p:cNvCxnSpPr>
          <p:nvPr/>
        </p:nvCxnSpPr>
        <p:spPr>
          <a:xfrm flipH="1">
            <a:off x="5638800" y="2773680"/>
            <a:ext cx="1828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7010400" y="5478780"/>
            <a:ext cx="457200" cy="0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56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757793" y="2724414"/>
            <a:ext cx="1809750" cy="238971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Tx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4420952" y="2724414"/>
            <a:ext cx="1809750" cy="238971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6230702" y="2734374"/>
            <a:ext cx="1809750" cy="2389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7795" y="2010629"/>
            <a:ext cx="904875" cy="238971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Tx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2585802" y="2010629"/>
            <a:ext cx="904875" cy="238971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4420952" y="2010629"/>
            <a:ext cx="904875" cy="238971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6256102" y="2010629"/>
            <a:ext cx="904875" cy="238971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Packe</a:t>
            </a:r>
            <a:r>
              <a:rPr lang="en-US" dirty="0" smtClean="0"/>
              <a:t>t Rate Design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821" y="6499860"/>
            <a:ext cx="3145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Steven Alcock, Detector Group, 6</a:t>
            </a:r>
            <a:r>
              <a:rPr lang="en-US" sz="1100" baseline="30000" dirty="0" smtClean="0"/>
              <a:t>th</a:t>
            </a:r>
            <a:r>
              <a:rPr lang="en-US" sz="1100" dirty="0" smtClean="0"/>
              <a:t> September 2017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757795" y="1745455"/>
            <a:ext cx="0" cy="50414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585802" y="1741264"/>
            <a:ext cx="0" cy="50414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426744" y="1741263"/>
            <a:ext cx="0" cy="50414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258955" y="1745455"/>
            <a:ext cx="0" cy="50414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757795" y="2464480"/>
            <a:ext cx="0" cy="50414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57795" y="2245409"/>
            <a:ext cx="7290744" cy="459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8048539" y="1745856"/>
            <a:ext cx="0" cy="50414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47240" y="2963385"/>
            <a:ext cx="7302737" cy="1310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662670" y="2010629"/>
            <a:ext cx="904875" cy="2389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Subtitle 1"/>
          <p:cNvSpPr txBox="1">
            <a:spLocks/>
          </p:cNvSpPr>
          <p:nvPr/>
        </p:nvSpPr>
        <p:spPr>
          <a:xfrm>
            <a:off x="361950" y="3394074"/>
            <a:ext cx="8260080" cy="2999105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Data rate is ratio of time spent transmitting at 100 G (Tx</a:t>
            </a:r>
            <a:r>
              <a:rPr lang="en-US" dirty="0"/>
              <a:t>)</a:t>
            </a:r>
            <a:r>
              <a:rPr lang="en-US" dirty="0" smtClean="0"/>
              <a:t> to time spend idle (Ti).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Tx = {Packet Length in bits} / {100 G Transmission Rate} = L/100e9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Ti = {Number of Idle Clock Cycles} / {Processing Clock Speed} = G/</a:t>
            </a:r>
            <a:r>
              <a:rPr lang="en-US" dirty="0"/>
              <a:t>322.265625e6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Therefore the new time taken to transmit one packet becomes {Tx + Ti}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The new rate becomes R = {L/(Tx + Ti)} = {L/(L/100e9 + G/322.265625e6)}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Rearranging gives G = {322.265625*(L/Re5)*(100-R)} where G is in </a:t>
            </a:r>
            <a:r>
              <a:rPr lang="en-US" dirty="0" err="1" smtClean="0"/>
              <a:t>Gbps</a:t>
            </a:r>
            <a:endParaRPr lang="en-US" dirty="0" smtClean="0"/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62" name="Rectangle 61"/>
          <p:cNvSpPr/>
          <p:nvPr/>
        </p:nvSpPr>
        <p:spPr>
          <a:xfrm>
            <a:off x="3490677" y="2010629"/>
            <a:ext cx="904875" cy="2389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325827" y="2010629"/>
            <a:ext cx="904875" cy="2389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160977" y="2010629"/>
            <a:ext cx="904875" cy="2389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567543" y="2734374"/>
            <a:ext cx="1809750" cy="2389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flipV="1">
            <a:off x="4427304" y="2464480"/>
            <a:ext cx="0" cy="50414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8049891" y="2472341"/>
            <a:ext cx="0" cy="50414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65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Packing Format Example 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821" y="6499860"/>
            <a:ext cx="3145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Steven Alcock, Detector Group, 6</a:t>
            </a:r>
            <a:r>
              <a:rPr lang="en-US" sz="1100" baseline="30000" dirty="0" smtClean="0"/>
              <a:t>th</a:t>
            </a:r>
            <a:r>
              <a:rPr lang="en-US" sz="1100" dirty="0" smtClean="0"/>
              <a:t> September 2017</a:t>
            </a:r>
          </a:p>
        </p:txBody>
      </p:sp>
      <p:sp>
        <p:nvSpPr>
          <p:cNvPr id="4" name="AutoShape 2" descr="image2017-4-12_12-53-3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2017-4-12_12-53-3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/>
          <p:cNvSpPr>
            <a:spLocks/>
          </p:cNvSpPr>
          <p:nvPr/>
        </p:nvSpPr>
        <p:spPr>
          <a:xfrm>
            <a:off x="5269611" y="1859280"/>
            <a:ext cx="1202309" cy="876300"/>
          </a:xfrm>
          <a:prstGeom prst="rect">
            <a:avLst/>
          </a:prstGeom>
          <a:solidFill>
            <a:srgbClr val="92D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Header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>
            <a:spLocks/>
          </p:cNvSpPr>
          <p:nvPr/>
        </p:nvSpPr>
        <p:spPr>
          <a:xfrm>
            <a:off x="4067302" y="1859280"/>
            <a:ext cx="1202309" cy="876300"/>
          </a:xfrm>
          <a:prstGeom prst="rect">
            <a:avLst/>
          </a:prstGeom>
          <a:solidFill>
            <a:srgbClr val="FFC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Readout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Header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>
            <a:spLocks/>
          </p:cNvSpPr>
          <p:nvPr/>
        </p:nvSpPr>
        <p:spPr>
          <a:xfrm>
            <a:off x="2864993" y="1859280"/>
            <a:ext cx="1202309" cy="8763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UDP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Header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1662684" y="1859280"/>
            <a:ext cx="1202309" cy="8763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Header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460375" y="1859280"/>
            <a:ext cx="1202309" cy="8763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Ethernet Header</a:t>
            </a:r>
            <a:endParaRPr lang="en-US" dirty="0"/>
          </a:p>
        </p:txBody>
      </p:sp>
      <p:sp>
        <p:nvSpPr>
          <p:cNvPr id="27" name="AutoShape 6" descr="test_a_1x1x1_anno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191311"/>
            <a:ext cx="4016932" cy="1328818"/>
          </a:xfrm>
          <a:prstGeom prst="rect">
            <a:avLst/>
          </a:prstGeom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6471920" y="1859280"/>
            <a:ext cx="1202309" cy="876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Payload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02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Packing Format Example 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821" y="6499860"/>
            <a:ext cx="3145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Steven Alcock, Detector Group, 6</a:t>
            </a:r>
            <a:r>
              <a:rPr lang="en-US" sz="1100" baseline="30000" dirty="0" smtClean="0"/>
              <a:t>th</a:t>
            </a:r>
            <a:r>
              <a:rPr lang="en-US" sz="1100" dirty="0" smtClean="0"/>
              <a:t> September 2017</a:t>
            </a:r>
          </a:p>
        </p:txBody>
      </p:sp>
      <p:sp>
        <p:nvSpPr>
          <p:cNvPr id="4" name="AutoShape 2" descr="image2017-4-12_12-53-3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2017-4-12_12-53-3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/>
          <p:cNvSpPr>
            <a:spLocks/>
          </p:cNvSpPr>
          <p:nvPr/>
        </p:nvSpPr>
        <p:spPr>
          <a:xfrm>
            <a:off x="5269611" y="1859280"/>
            <a:ext cx="1202309" cy="876300"/>
          </a:xfrm>
          <a:prstGeom prst="rect">
            <a:avLst/>
          </a:prstGeom>
          <a:solidFill>
            <a:srgbClr val="92D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Header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>
            <a:spLocks/>
          </p:cNvSpPr>
          <p:nvPr/>
        </p:nvSpPr>
        <p:spPr>
          <a:xfrm>
            <a:off x="4067302" y="1859280"/>
            <a:ext cx="1202309" cy="876300"/>
          </a:xfrm>
          <a:prstGeom prst="rect">
            <a:avLst/>
          </a:prstGeom>
          <a:solidFill>
            <a:srgbClr val="FFC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Readout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Header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>
            <a:spLocks/>
          </p:cNvSpPr>
          <p:nvPr/>
        </p:nvSpPr>
        <p:spPr>
          <a:xfrm>
            <a:off x="2864993" y="1859280"/>
            <a:ext cx="1202309" cy="8763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UDP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Header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1662684" y="1859280"/>
            <a:ext cx="1202309" cy="8763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Header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460375" y="1859280"/>
            <a:ext cx="1202309" cy="8763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Ethernet Header</a:t>
            </a:r>
            <a:endParaRPr lang="en-US" dirty="0"/>
          </a:p>
        </p:txBody>
      </p:sp>
      <p:sp>
        <p:nvSpPr>
          <p:cNvPr id="27" name="AutoShape 6" descr="test_a_1x1x1_anno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8"/>
          <p:cNvSpPr>
            <a:spLocks/>
          </p:cNvSpPr>
          <p:nvPr/>
        </p:nvSpPr>
        <p:spPr>
          <a:xfrm>
            <a:off x="6471920" y="1859280"/>
            <a:ext cx="1202309" cy="876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Payload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202053"/>
            <a:ext cx="4053505" cy="312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Packing Format Example 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821" y="6499860"/>
            <a:ext cx="3145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Steven Alcock, Detector Group, 6</a:t>
            </a:r>
            <a:r>
              <a:rPr lang="en-US" sz="1100" baseline="30000" dirty="0" smtClean="0"/>
              <a:t>th</a:t>
            </a:r>
            <a:r>
              <a:rPr lang="en-US" sz="1100" dirty="0" smtClean="0"/>
              <a:t> September 2017</a:t>
            </a:r>
          </a:p>
        </p:txBody>
      </p:sp>
      <p:sp>
        <p:nvSpPr>
          <p:cNvPr id="4" name="AutoShape 2" descr="image2017-4-12_12-53-3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2017-4-12_12-53-3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/>
          <p:cNvSpPr>
            <a:spLocks/>
          </p:cNvSpPr>
          <p:nvPr/>
        </p:nvSpPr>
        <p:spPr>
          <a:xfrm>
            <a:off x="5269611" y="1859280"/>
            <a:ext cx="1202309" cy="876300"/>
          </a:xfrm>
          <a:prstGeom prst="rect">
            <a:avLst/>
          </a:prstGeom>
          <a:solidFill>
            <a:srgbClr val="92D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Header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>
            <a:spLocks/>
          </p:cNvSpPr>
          <p:nvPr/>
        </p:nvSpPr>
        <p:spPr>
          <a:xfrm>
            <a:off x="4067302" y="1859280"/>
            <a:ext cx="1202309" cy="876300"/>
          </a:xfrm>
          <a:prstGeom prst="rect">
            <a:avLst/>
          </a:prstGeom>
          <a:solidFill>
            <a:srgbClr val="FFC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Readout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Header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>
            <a:spLocks/>
          </p:cNvSpPr>
          <p:nvPr/>
        </p:nvSpPr>
        <p:spPr>
          <a:xfrm>
            <a:off x="2864993" y="1859280"/>
            <a:ext cx="1202309" cy="8763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UDP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Header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1662684" y="1859280"/>
            <a:ext cx="1202309" cy="8763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Header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460375" y="1859280"/>
            <a:ext cx="1202309" cy="8763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Ethernet Header</a:t>
            </a:r>
            <a:endParaRPr lang="en-US" dirty="0"/>
          </a:p>
        </p:txBody>
      </p:sp>
      <p:sp>
        <p:nvSpPr>
          <p:cNvPr id="27" name="AutoShape 6" descr="test_a_1x1x1_anno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8"/>
          <p:cNvSpPr>
            <a:spLocks/>
          </p:cNvSpPr>
          <p:nvPr/>
        </p:nvSpPr>
        <p:spPr>
          <a:xfrm>
            <a:off x="6471920" y="1859280"/>
            <a:ext cx="1202309" cy="876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Payload 0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202053"/>
            <a:ext cx="4035218" cy="3145276"/>
          </a:xfrm>
          <a:prstGeom prst="rect">
            <a:avLst/>
          </a:prstGeom>
        </p:spPr>
      </p:pic>
      <p:sp>
        <p:nvSpPr>
          <p:cNvPr id="15" name="Rectangle 14"/>
          <p:cNvSpPr>
            <a:spLocks/>
          </p:cNvSpPr>
          <p:nvPr/>
        </p:nvSpPr>
        <p:spPr>
          <a:xfrm>
            <a:off x="5269610" y="2735580"/>
            <a:ext cx="1202309" cy="876300"/>
          </a:xfrm>
          <a:prstGeom prst="rect">
            <a:avLst/>
          </a:prstGeom>
          <a:solidFill>
            <a:srgbClr val="92D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Header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6471919" y="2735580"/>
            <a:ext cx="1202309" cy="876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Payload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>
            <a:spLocks/>
          </p:cNvSpPr>
          <p:nvPr/>
        </p:nvSpPr>
        <p:spPr>
          <a:xfrm>
            <a:off x="5269609" y="3611880"/>
            <a:ext cx="1202309" cy="876300"/>
          </a:xfrm>
          <a:prstGeom prst="rect">
            <a:avLst/>
          </a:prstGeom>
          <a:solidFill>
            <a:srgbClr val="92D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Header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>
            <a:spLocks/>
          </p:cNvSpPr>
          <p:nvPr/>
        </p:nvSpPr>
        <p:spPr>
          <a:xfrm>
            <a:off x="6471918" y="3611880"/>
            <a:ext cx="1202309" cy="876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Payload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>
            <a:spLocks/>
          </p:cNvSpPr>
          <p:nvPr/>
        </p:nvSpPr>
        <p:spPr>
          <a:xfrm>
            <a:off x="5269608" y="4488180"/>
            <a:ext cx="1202309" cy="876300"/>
          </a:xfrm>
          <a:prstGeom prst="rect">
            <a:avLst/>
          </a:prstGeom>
          <a:solidFill>
            <a:srgbClr val="92D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Header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6471917" y="4488180"/>
            <a:ext cx="1202309" cy="876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Payload 3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27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12641</TotalTime>
  <Words>495</Words>
  <Application>Microsoft Office PowerPoint</Application>
  <PresentationFormat>On-screen Show (4:3)</PresentationFormat>
  <Paragraphs>125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Office-tema</vt:lpstr>
      <vt:lpstr>PowerPoint Presentation</vt:lpstr>
      <vt:lpstr>Simplified Readout Electronics Architecture</vt:lpstr>
      <vt:lpstr>100 G Detector Readout Demonstrator</vt:lpstr>
      <vt:lpstr>Key Features</vt:lpstr>
      <vt:lpstr>FPGA Architecture</vt:lpstr>
      <vt:lpstr>Variable Packet Rate Design</vt:lpstr>
      <vt:lpstr>Packing Format Example 1</vt:lpstr>
      <vt:lpstr>Packing Format Example 2</vt:lpstr>
      <vt:lpstr>Packing Format Example 3</vt:lpstr>
      <vt:lpstr>To Do List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Staff Introduction</dc:title>
  <dc:creator>Steven Alcock</dc:creator>
  <cp:lastModifiedBy>Steven Alcock</cp:lastModifiedBy>
  <cp:revision>79</cp:revision>
  <cp:lastPrinted>2017-09-12T17:03:24Z</cp:lastPrinted>
  <dcterms:created xsi:type="dcterms:W3CDTF">2016-09-21T08:27:08Z</dcterms:created>
  <dcterms:modified xsi:type="dcterms:W3CDTF">2017-09-14T20:57:38Z</dcterms:modified>
</cp:coreProperties>
</file>