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60" r:id="rId3"/>
    <p:sldId id="261" r:id="rId4"/>
    <p:sldId id="263" r:id="rId5"/>
    <p:sldId id="262" r:id="rId6"/>
    <p:sldId id="275" r:id="rId7"/>
    <p:sldId id="264" r:id="rId8"/>
    <p:sldId id="277" r:id="rId9"/>
    <p:sldId id="287" r:id="rId10"/>
    <p:sldId id="278" r:id="rId11"/>
    <p:sldId id="265" r:id="rId12"/>
    <p:sldId id="266" r:id="rId13"/>
    <p:sldId id="267" r:id="rId14"/>
    <p:sldId id="268" r:id="rId15"/>
    <p:sldId id="269" r:id="rId16"/>
    <p:sldId id="288" r:id="rId17"/>
    <p:sldId id="281" r:id="rId18"/>
    <p:sldId id="270" r:id="rId19"/>
    <p:sldId id="285" r:id="rId20"/>
    <p:sldId id="284" r:id="rId21"/>
    <p:sldId id="282" r:id="rId22"/>
    <p:sldId id="283" r:id="rId23"/>
    <p:sldId id="273" r:id="rId24"/>
    <p:sldId id="271" r:id="rId25"/>
    <p:sldId id="272" r:id="rId26"/>
    <p:sldId id="286" r:id="rId27"/>
    <p:sldId id="279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6" d="100"/>
          <a:sy n="146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12/09/17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6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12/09/17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1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12/09/17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12/09/17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44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12/09/17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57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5" Type="http://schemas.openxmlformats.org/officeDocument/2006/relationships/image" Target="../media/image10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emf"/><Relationship Id="rId11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0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emf"/><Relationship Id="rId11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Multi-Grid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Anton </a:t>
            </a:r>
            <a:r>
              <a:rPr lang="en-US" dirty="0" err="1" smtClean="0">
                <a:solidFill>
                  <a:schemeClr val="bg1"/>
                </a:solidFill>
              </a:rPr>
              <a:t>Khaplanov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95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Spectrum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859626" y="2322333"/>
            <a:ext cx="7423910" cy="367037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957134" y="2207758"/>
            <a:ext cx="750425" cy="101747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20971" y="1825305"/>
            <a:ext cx="128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peak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18550" y="3901723"/>
            <a:ext cx="207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loss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2526" y="3242634"/>
            <a:ext cx="211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energy 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47133" y="2322333"/>
            <a:ext cx="374658" cy="156403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7745" y="1822824"/>
            <a:ext cx="144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 peak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422526" y="3689873"/>
            <a:ext cx="2026055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17647" y="4446081"/>
            <a:ext cx="2929894" cy="134116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8131101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346357" y="5843223"/>
            <a:ext cx="7342" cy="748746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346357" y="6239618"/>
            <a:ext cx="6784744" cy="14681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09297" y="6283197"/>
            <a:ext cx="285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between source 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2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Used for Tests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9" name="Picture 8" descr="image_UGe2_BraggInMG_300Hz_lo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t="1961" r="52529" b="4033"/>
          <a:stretch/>
        </p:blipFill>
        <p:spPr>
          <a:xfrm>
            <a:off x="8113183" y="2689543"/>
            <a:ext cx="864096" cy="3475007"/>
          </a:xfrm>
          <a:prstGeom prst="rect">
            <a:avLst/>
          </a:prstGeom>
        </p:spPr>
      </p:pic>
      <p:pic>
        <p:nvPicPr>
          <p:cNvPr id="10" name="Picture 9" descr="07_27_V_1p55meV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73946" y="1750531"/>
            <a:ext cx="3095643" cy="1530485"/>
          </a:xfrm>
          <a:prstGeom prst="rect">
            <a:avLst/>
          </a:prstGeom>
        </p:spPr>
      </p:pic>
      <p:pic>
        <p:nvPicPr>
          <p:cNvPr id="6" name="Picture 5" descr="dE_2p5and6meV_10meVtransfer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r="7417"/>
          <a:stretch/>
        </p:blipFill>
        <p:spPr>
          <a:xfrm>
            <a:off x="0" y="4179011"/>
            <a:ext cx="2591535" cy="1586653"/>
          </a:xfrm>
          <a:prstGeom prst="rect">
            <a:avLst/>
          </a:prstGeom>
        </p:spPr>
      </p:pic>
      <p:pic>
        <p:nvPicPr>
          <p:cNvPr id="11" name="Picture 10" descr="07_31_UGe2_2p0meV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7754"/>
          <a:stretch/>
        </p:blipFill>
        <p:spPr>
          <a:xfrm>
            <a:off x="2591535" y="3991720"/>
            <a:ext cx="3193732" cy="18914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772" y="1498719"/>
            <a:ext cx="1032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Vanadium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787394" y="1411977"/>
            <a:ext cx="2697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Counts over time, background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747010" y="2206426"/>
            <a:ext cx="1384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 crystal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High local rate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942" y="3689618"/>
            <a:ext cx="2755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Fast neutrons (fission, prompt)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55388" y="3802787"/>
            <a:ext cx="1045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Water, Ice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10701" y="6099978"/>
            <a:ext cx="7699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Allowing to measure:</a:t>
            </a:r>
          </a:p>
          <a:p>
            <a:r>
              <a:rPr lang="en-US" dirty="0" smtClean="0"/>
              <a:t>Energy resolution – efficiency, scattering – background sensitivity – saturation</a:t>
            </a:r>
            <a:endParaRPr lang="en-US" dirty="0"/>
          </a:p>
        </p:txBody>
      </p:sp>
      <p:pic>
        <p:nvPicPr>
          <p:cNvPr id="20" name="Picture 19" descr="repeat_meas_00175_narrow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/>
          <a:stretch/>
        </p:blipFill>
        <p:spPr>
          <a:xfrm>
            <a:off x="5785268" y="4261491"/>
            <a:ext cx="2284868" cy="17853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90868" y="4099362"/>
            <a:ext cx="140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Gamma background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NaI</a:t>
            </a:r>
            <a:r>
              <a:rPr lang="en-US" sz="1600" dirty="0" smtClean="0"/>
              <a:t> detector)</a:t>
            </a:r>
            <a:endParaRPr lang="en-US" sz="1600" dirty="0"/>
          </a:p>
        </p:txBody>
      </p:sp>
      <p:pic>
        <p:nvPicPr>
          <p:cNvPr id="19" name="Picture 18" descr="countrate_07_14_till_03_07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7181" r="8225"/>
          <a:stretch/>
        </p:blipFill>
        <p:spPr>
          <a:xfrm>
            <a:off x="3509902" y="1816968"/>
            <a:ext cx="4086434" cy="18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99028" y="5765664"/>
            <a:ext cx="286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x</a:t>
            </a:r>
            <a:r>
              <a:rPr lang="en-US" dirty="0" smtClean="0">
                <a:solidFill>
                  <a:srgbClr val="008000"/>
                </a:solidFill>
              </a:rPr>
              <a:t>2 lower fast n counts in MG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6113" y="1784682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Rate and background analysis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0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12_19_resolution_withPub_legendOtherCorn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2204056" y="2925115"/>
            <a:ext cx="6559608" cy="3852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 Energy Resolution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5" name="Picture 4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8" name="Picture 7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9" name="Picture 8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0" name="Picture 9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1" name="Picture 10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2" name="Picture 11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3" name="Picture 12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6804" y="586111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27953" y="586111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6657" y="4585695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090910" y="4585695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6804" y="3205221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75281" y="320522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3406" y="187207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137644" y="187207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276765" y="1764158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120766" y="1748381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98858" y="1724716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887646" y="1724716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07993" y="1753750"/>
            <a:ext cx="30762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801863" y="1753750"/>
            <a:ext cx="30509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747832" y="5585005"/>
            <a:ext cx="1905181" cy="53894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747832" y="4769660"/>
            <a:ext cx="2424845" cy="420924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747832" y="3318190"/>
            <a:ext cx="2811350" cy="1675183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47832" y="2587085"/>
            <a:ext cx="3205743" cy="2182575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841714" y="2737284"/>
            <a:ext cx="2752858" cy="171967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632480" y="2710780"/>
            <a:ext cx="1483140" cy="1446356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420823" y="2737284"/>
            <a:ext cx="0" cy="1301590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99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eff_rel_calculat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4527" r="7753"/>
          <a:stretch/>
        </p:blipFill>
        <p:spPr>
          <a:xfrm>
            <a:off x="3068018" y="2737284"/>
            <a:ext cx="5053108" cy="3179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65" y="5916980"/>
            <a:ext cx="623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 from integral of the elastic peak in </a:t>
            </a:r>
            <a:r>
              <a:rPr lang="en-US" dirty="0" err="1" smtClean="0"/>
              <a:t>dE</a:t>
            </a:r>
            <a:r>
              <a:rPr lang="en-US" dirty="0" smtClean="0"/>
              <a:t> </a:t>
            </a:r>
          </a:p>
          <a:p>
            <a:r>
              <a:rPr lang="en-US" dirty="0" smtClean="0"/>
              <a:t>Efficiency measured relative to the nearest He3 tubes</a:t>
            </a:r>
            <a:endParaRPr lang="en-US" dirty="0"/>
          </a:p>
          <a:p>
            <a:r>
              <a:rPr lang="en-US" dirty="0" smtClean="0"/>
              <a:t>Error bars: 5-8%, agrees with prediction</a:t>
            </a:r>
            <a:endParaRPr lang="en-US" dirty="0"/>
          </a:p>
        </p:txBody>
      </p:sp>
      <p:pic>
        <p:nvPicPr>
          <p:cNvPr id="10" name="Picture 9" descr="07_27_V_E_1p55m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566"/>
            <a:ext cx="1916967" cy="1336434"/>
          </a:xfrm>
          <a:prstGeom prst="rect">
            <a:avLst/>
          </a:prstGeom>
        </p:spPr>
      </p:pic>
      <p:pic>
        <p:nvPicPr>
          <p:cNvPr id="11" name="Picture 10" descr="07_27_V_E_2p49m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2737284"/>
            <a:ext cx="1949019" cy="1358780"/>
          </a:xfrm>
          <a:prstGeom prst="rect">
            <a:avLst/>
          </a:prstGeom>
        </p:spPr>
      </p:pic>
      <p:pic>
        <p:nvPicPr>
          <p:cNvPr id="12" name="Picture 11" descr="07_27_V_E_3p32meV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6"/>
            <a:ext cx="1957124" cy="1364430"/>
          </a:xfrm>
          <a:prstGeom prst="rect">
            <a:avLst/>
          </a:prstGeom>
        </p:spPr>
      </p:pic>
      <p:pic>
        <p:nvPicPr>
          <p:cNvPr id="13" name="Picture 12" descr="07_27_V_E_4p5m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" y="1378504"/>
            <a:ext cx="1949019" cy="1358780"/>
          </a:xfrm>
          <a:prstGeom prst="rect">
            <a:avLst/>
          </a:prstGeom>
        </p:spPr>
      </p:pic>
      <p:pic>
        <p:nvPicPr>
          <p:cNvPr id="14" name="Picture 13" descr="07_27_V_E_12meV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13" y="1378504"/>
            <a:ext cx="1941559" cy="1358780"/>
          </a:xfrm>
          <a:prstGeom prst="rect">
            <a:avLst/>
          </a:prstGeom>
        </p:spPr>
      </p:pic>
      <p:pic>
        <p:nvPicPr>
          <p:cNvPr id="15" name="Picture 14" descr="07_27_V_E_15meV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0" y="1378504"/>
            <a:ext cx="1935075" cy="1354242"/>
          </a:xfrm>
          <a:prstGeom prst="rect">
            <a:avLst/>
          </a:prstGeom>
        </p:spPr>
      </p:pic>
      <p:pic>
        <p:nvPicPr>
          <p:cNvPr id="16" name="Picture 15" descr="07_27_V_E_8meV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5" y="1378504"/>
            <a:ext cx="1916967" cy="1336434"/>
          </a:xfrm>
          <a:prstGeom prst="rect">
            <a:avLst/>
          </a:prstGeom>
        </p:spPr>
      </p:pic>
      <p:sp>
        <p:nvSpPr>
          <p:cNvPr id="17" name="Trapezoid 16"/>
          <p:cNvSpPr/>
          <p:nvPr/>
        </p:nvSpPr>
        <p:spPr>
          <a:xfrm>
            <a:off x="905306" y="3030687"/>
            <a:ext cx="216634" cy="849216"/>
          </a:xfrm>
          <a:prstGeom prst="trapezoid">
            <a:avLst>
              <a:gd name="adj" fmla="val 33256"/>
            </a:avLst>
          </a:prstGeom>
          <a:pattFill prst="dkUpDiag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3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6300420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63" y="1285397"/>
            <a:ext cx="2435133" cy="4436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8" name="Picture 7" descr="He3_16tubes_image_frames_300Hz_fram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96" y="0"/>
            <a:ext cx="1786944" cy="6858000"/>
          </a:xfrm>
          <a:prstGeom prst="rect">
            <a:avLst/>
          </a:prstGeom>
        </p:spPr>
      </p:pic>
      <p:pic>
        <p:nvPicPr>
          <p:cNvPr id="6" name="Picture 5" descr="image_frames_300Hz_front_fram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61" y="2583363"/>
            <a:ext cx="1004915" cy="40004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837012" y="5650207"/>
            <a:ext cx="974115" cy="1096845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1796690" y="5491451"/>
            <a:ext cx="115450" cy="230915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12140" y="4286363"/>
            <a:ext cx="3499578" cy="13205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4"/>
          </p:cNvCxnSpPr>
          <p:nvPr/>
        </p:nvCxnSpPr>
        <p:spPr>
          <a:xfrm flipV="1">
            <a:off x="1912140" y="4062665"/>
            <a:ext cx="2792447" cy="154424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58297" y="5414589"/>
            <a:ext cx="68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" y="6060568"/>
            <a:ext cx="86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Incident beam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796690" y="4461875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17.20meV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109363" y="5453540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13.74meV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9372" y="1746296"/>
            <a:ext cx="3335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single crystal reflects neutrons according to Bragg’s law: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Resulting in an intense spot seen by detector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043250"/>
              </p:ext>
            </p:extLst>
          </p:nvPr>
        </p:nvGraphicFramePr>
        <p:xfrm>
          <a:off x="214913" y="2404094"/>
          <a:ext cx="1686767" cy="31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8" imgW="1079500" imgH="203200" progId="Equation.3">
                  <p:embed/>
                </p:oleObj>
              </mc:Choice>
              <mc:Fallback>
                <p:oleObj name="Equation" r:id="rId8" imgW="1079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4913" y="2404094"/>
                        <a:ext cx="1686767" cy="317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566219" y="454613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He3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3239" y="2735762"/>
            <a:ext cx="649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MG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21569" y="54537"/>
            <a:ext cx="966114" cy="472132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82464" y="2111352"/>
            <a:ext cx="440676" cy="263287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3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Reflection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5197452" y="0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4930" y="33886"/>
            <a:ext cx="611406" cy="577626"/>
          </a:xfrm>
          <a:prstGeom prst="rect">
            <a:avLst/>
          </a:prstGeom>
        </p:spPr>
      </p:pic>
      <p:pic>
        <p:nvPicPr>
          <p:cNvPr id="8" name="Picture 7" descr="image_frames_300Hz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8166" r="8172" b="8228"/>
          <a:stretch/>
        </p:blipFill>
        <p:spPr>
          <a:xfrm>
            <a:off x="2815433" y="1248385"/>
            <a:ext cx="6299532" cy="2720469"/>
          </a:xfrm>
          <a:prstGeom prst="rect">
            <a:avLst/>
          </a:prstGeom>
        </p:spPr>
      </p:pic>
      <p:pic>
        <p:nvPicPr>
          <p:cNvPr id="10" name="Picture 9" descr="He3_16tubes_image_frames_300H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5968" r="8518" b="5164"/>
          <a:stretch/>
        </p:blipFill>
        <p:spPr>
          <a:xfrm>
            <a:off x="2812724" y="3969553"/>
            <a:ext cx="6302240" cy="2888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0846" y="4632985"/>
            <a:ext cx="689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He3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5993" y="1928009"/>
            <a:ext cx="151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Multi-Grid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136" y="2048041"/>
            <a:ext cx="254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recorded in each detector as a function of time during elastic peak</a:t>
            </a:r>
          </a:p>
          <a:p>
            <a:endParaRPr lang="en-US" sz="1600" dirty="0" smtClean="0"/>
          </a:p>
          <a:p>
            <a:r>
              <a:rPr lang="en-US" sz="1600" dirty="0" smtClean="0"/>
              <a:t>Each frame advances 30 </a:t>
            </a:r>
            <a:r>
              <a:rPr lang="en-US" sz="1600" dirty="0" err="1" smtClean="0"/>
              <a:t>μs</a:t>
            </a:r>
            <a:endParaRPr lang="en-US" sz="1600" dirty="0"/>
          </a:p>
        </p:txBody>
      </p:sp>
      <p:pic>
        <p:nvPicPr>
          <p:cNvPr id="6" name="Picture 5" descr="ToF_MG_UGe2_180225_MGonly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8774"/>
          <a:stretch/>
        </p:blipFill>
        <p:spPr>
          <a:xfrm>
            <a:off x="0" y="3722030"/>
            <a:ext cx="2845993" cy="20199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497542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3238" y="3863923"/>
            <a:ext cx="0" cy="1626881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0274" y="5972098"/>
            <a:ext cx="351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No loss of position resolution or </a:t>
            </a:r>
            <a:r>
              <a:rPr lang="en-US" b="1" u="sng" dirty="0"/>
              <a:t>saturation observed in Multi-Grid</a:t>
            </a:r>
          </a:p>
        </p:txBody>
      </p:sp>
    </p:spTree>
    <p:extLst>
      <p:ext uri="{BB962C8B-B14F-4D97-AF65-F5344CB8AC3E}">
        <p14:creationId xmlns:p14="http://schemas.microsoft.com/office/powerpoint/2010/main" val="17739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533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S Det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0647"/>
            <a:ext cx="5751321" cy="744288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 Relative CNCS He3 detectors</a:t>
            </a:r>
            <a:endParaRPr lang="en-US" dirty="0"/>
          </a:p>
        </p:txBody>
      </p:sp>
      <p:pic>
        <p:nvPicPr>
          <p:cNvPr id="4" name="Picture 3" descr="CNCS_Lay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1"/>
          <a:stretch/>
        </p:blipFill>
        <p:spPr>
          <a:xfrm>
            <a:off x="6514304" y="1443558"/>
            <a:ext cx="2629696" cy="3209544"/>
          </a:xfrm>
          <a:prstGeom prst="rect">
            <a:avLst/>
          </a:prstGeom>
        </p:spPr>
      </p:pic>
      <p:pic>
        <p:nvPicPr>
          <p:cNvPr id="5" name="Picture 4" descr="det_pos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9" y="4626018"/>
            <a:ext cx="3787411" cy="22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0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Cut Comparisons for Water Sample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17" y="1510999"/>
            <a:ext cx="6578797" cy="5019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9630" y="5419468"/>
            <a:ext cx="1774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Analysis by </a:t>
            </a:r>
            <a:r>
              <a:rPr lang="en-US" dirty="0" err="1" smtClean="0"/>
              <a:t>Wiebke</a:t>
            </a:r>
            <a:r>
              <a:rPr lang="en-US" dirty="0" smtClean="0"/>
              <a:t> </a:t>
            </a:r>
            <a:r>
              <a:rPr lang="en-US" dirty="0" err="1" smtClean="0"/>
              <a:t>Lohstroh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29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still not done for MG.CNCS data analysis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1100" y="1779840"/>
            <a:ext cx="53399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en-US" dirty="0" smtClean="0"/>
              <a:t>DONE:</a:t>
            </a:r>
          </a:p>
          <a:p>
            <a:r>
              <a:rPr lang="en-US" dirty="0" smtClean="0"/>
              <a:t>Automated pixel assignment</a:t>
            </a:r>
          </a:p>
          <a:p>
            <a:r>
              <a:rPr lang="en-US" dirty="0" smtClean="0"/>
              <a:t>Pixel encoding gain shifts corrections</a:t>
            </a:r>
          </a:p>
          <a:p>
            <a:endParaRPr lang="en-US" dirty="0" smtClean="0"/>
          </a:p>
          <a:p>
            <a:r>
              <a:rPr lang="en-US" dirty="0" smtClean="0"/>
              <a:t>NOT DONE:</a:t>
            </a:r>
            <a:endParaRPr lang="en-US" dirty="0"/>
          </a:p>
          <a:p>
            <a:r>
              <a:rPr lang="en-US" dirty="0" smtClean="0"/>
              <a:t>MG visualization alongside He3</a:t>
            </a:r>
          </a:p>
          <a:p>
            <a:r>
              <a:rPr lang="en-US" dirty="0" err="1" smtClean="0"/>
              <a:t>dE</a:t>
            </a:r>
            <a:r>
              <a:rPr lang="en-US" dirty="0" smtClean="0"/>
              <a:t>, </a:t>
            </a:r>
            <a:r>
              <a:rPr lang="en-US" dirty="0" err="1" smtClean="0"/>
              <a:t>dQ</a:t>
            </a:r>
            <a:r>
              <a:rPr lang="en-US" dirty="0" smtClean="0"/>
              <a:t> calculation, comparison to He3 for arbitrary run</a:t>
            </a:r>
          </a:p>
          <a:p>
            <a:endParaRPr lang="en-US" dirty="0"/>
          </a:p>
          <a:p>
            <a:r>
              <a:rPr lang="en-US" dirty="0" smtClean="0"/>
              <a:t>NOT DONE, but tools exist (by Morten / Edgars):</a:t>
            </a:r>
          </a:p>
          <a:p>
            <a:r>
              <a:rPr lang="en-US" dirty="0" smtClean="0"/>
              <a:t>Statistical analysis over time under constant conditions</a:t>
            </a:r>
          </a:p>
          <a:p>
            <a:r>
              <a:rPr lang="en-US" dirty="0" smtClean="0"/>
              <a:t>Search for “interesting” runs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1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CSPEC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8" y="2844102"/>
            <a:ext cx="4358326" cy="392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83" y="2844102"/>
            <a:ext cx="4104070" cy="3929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1666876"/>
            <a:ext cx="849312" cy="849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55497"/>
            <a:ext cx="857967" cy="860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30439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Cold spectrometer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0.2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meV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&lt;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&lt; 20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meV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29m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detector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Horizontal coverage 5° to 135°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Vertical coverage -25° to 25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225563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coming next:</a:t>
            </a:r>
            <a:br>
              <a:rPr lang="en-US" dirty="0" smtClean="0"/>
            </a:br>
            <a:r>
              <a:rPr lang="en-US" dirty="0" smtClean="0"/>
              <a:t>MG Thermal Instrument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5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2_19_resolution_withPub_legendOtherCorne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450" r="7934"/>
          <a:stretch/>
        </p:blipFill>
        <p:spPr>
          <a:xfrm>
            <a:off x="3679217" y="3871766"/>
            <a:ext cx="4957169" cy="2911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Ranges for ESS Spectrometers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12249" y="1617172"/>
            <a:ext cx="472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ranges of the first ESS </a:t>
            </a:r>
            <a:r>
              <a:rPr lang="en-US" dirty="0" err="1" smtClean="0"/>
              <a:t>ToF</a:t>
            </a:r>
            <a:r>
              <a:rPr lang="en-US" dirty="0" smtClean="0"/>
              <a:t> spectrometers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683289">
            <a:off x="4066566" y="4882064"/>
            <a:ext cx="3090427" cy="125325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683289">
            <a:off x="6300948" y="3842165"/>
            <a:ext cx="2899969" cy="1253250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39579" y="3141234"/>
            <a:ext cx="148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Cold range, 0.76 to 15 </a:t>
            </a:r>
            <a:r>
              <a:rPr lang="en-US" sz="1600" dirty="0" err="1" smtClean="0">
                <a:solidFill>
                  <a:srgbClr val="008000"/>
                </a:solidFill>
              </a:rPr>
              <a:t>meV</a:t>
            </a:r>
            <a:r>
              <a:rPr lang="en-US" sz="1600" dirty="0" smtClean="0">
                <a:solidFill>
                  <a:srgbClr val="008000"/>
                </a:solidFill>
              </a:rPr>
              <a:t> measured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3299" y="2963188"/>
            <a:ext cx="2109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Measurements needed for thermal range, up to 160 </a:t>
            </a:r>
            <a:r>
              <a:rPr lang="en-US" sz="1600" dirty="0" err="1" smtClean="0">
                <a:solidFill>
                  <a:schemeClr val="accent2"/>
                </a:solidFill>
              </a:rPr>
              <a:t>meV</a:t>
            </a:r>
            <a:endParaRPr lang="en-US" sz="1600" dirty="0">
              <a:solidFill>
                <a:schemeClr val="accent2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064206"/>
              </p:ext>
            </p:extLst>
          </p:nvPr>
        </p:nvGraphicFramePr>
        <p:xfrm>
          <a:off x="3639472" y="1980331"/>
          <a:ext cx="4558532" cy="944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508"/>
                <a:gridCol w="1587550"/>
                <a:gridCol w="1451474"/>
              </a:tblGrid>
              <a:tr h="3654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CSPEC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T-REX</a:t>
                      </a:r>
                      <a:endParaRPr lang="en-US" sz="1600" dirty="0"/>
                    </a:p>
                  </a:txBody>
                  <a:tcPr/>
                </a:tc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Typical initial </a:t>
                      </a:r>
                      <a:r>
                        <a:rPr lang="en-US" sz="1600" dirty="0" err="1" smtClean="0"/>
                        <a:t>λ</a:t>
                      </a:r>
                      <a:r>
                        <a:rPr lang="en-US" sz="1600" dirty="0" smtClean="0"/>
                        <a:t>, </a:t>
                      </a:r>
                      <a:r>
                        <a:rPr lang="en-US" sz="1600" dirty="0" err="1" smtClean="0"/>
                        <a:t>Å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meV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to 15 </a:t>
                      </a:r>
                      <a:r>
                        <a:rPr lang="en-US" sz="1600" dirty="0" err="1" smtClean="0"/>
                        <a:t>Å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(20 to 0.36 </a:t>
                      </a:r>
                      <a:r>
                        <a:rPr lang="en-US" sz="1600" dirty="0" err="1" smtClean="0"/>
                        <a:t>meV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</a:t>
                      </a:r>
                      <a:r>
                        <a:rPr lang="en-US" sz="1600" baseline="0" dirty="0" smtClean="0"/>
                        <a:t> to 6.4 </a:t>
                      </a:r>
                      <a:r>
                        <a:rPr lang="en-US" sz="1600" baseline="0" dirty="0" err="1" smtClean="0"/>
                        <a:t>Å</a:t>
                      </a:r>
                      <a:endParaRPr lang="en-US" sz="1600" baseline="0" dirty="0" smtClean="0"/>
                    </a:p>
                    <a:p>
                      <a:r>
                        <a:rPr lang="en-US" sz="1600" baseline="0" dirty="0" smtClean="0"/>
                        <a:t>(160 to 2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 descr="logo_gree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47630" y="1037144"/>
            <a:ext cx="1691752" cy="482252"/>
          </a:xfrm>
          <a:prstGeom prst="rect">
            <a:avLst/>
          </a:prstGeom>
        </p:spPr>
      </p:pic>
      <p:pic>
        <p:nvPicPr>
          <p:cNvPr id="16" name="Picture 15" descr="ILL-web-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7976" y="1572882"/>
            <a:ext cx="611406" cy="577626"/>
          </a:xfrm>
          <a:prstGeom prst="rect">
            <a:avLst/>
          </a:prstGeom>
        </p:spPr>
      </p:pic>
      <p:pic>
        <p:nvPicPr>
          <p:cNvPr id="18" name="Picture 17" descr="Screen Shot 2016-10-07 at 14.03.0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1"/>
          <a:stretch/>
        </p:blipFill>
        <p:spPr>
          <a:xfrm>
            <a:off x="176900" y="1479192"/>
            <a:ext cx="2818174" cy="22527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11243" y="1778777"/>
            <a:ext cx="431759" cy="11717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61542" y="2288365"/>
            <a:ext cx="427591" cy="1164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76900" y="5047395"/>
            <a:ext cx="3243037" cy="1440638"/>
            <a:chOff x="0" y="2949174"/>
            <a:chExt cx="3243037" cy="1440638"/>
          </a:xfrm>
        </p:grpSpPr>
        <p:pic>
          <p:nvPicPr>
            <p:cNvPr id="3" name="Picture 2" descr="insident_energy_distributio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335"/>
            <a:stretch/>
          </p:blipFill>
          <p:spPr>
            <a:xfrm>
              <a:off x="0" y="2949174"/>
              <a:ext cx="3243037" cy="1081393"/>
            </a:xfrm>
            <a:prstGeom prst="rect">
              <a:avLst/>
            </a:prstGeom>
          </p:spPr>
        </p:pic>
        <p:pic>
          <p:nvPicPr>
            <p:cNvPr id="22" name="Picture 21" descr="insident_energy_distributio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94" b="182"/>
            <a:stretch/>
          </p:blipFill>
          <p:spPr>
            <a:xfrm>
              <a:off x="0" y="4064428"/>
              <a:ext cx="3243037" cy="325384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54529" y="4383174"/>
            <a:ext cx="318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Incident energies used at CNCS</a:t>
            </a:r>
          </a:p>
          <a:p>
            <a:r>
              <a:rPr lang="en-US" dirty="0"/>
              <a:t>(M. Stone et al.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3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Optimizations</a:t>
            </a:r>
            <a:endParaRPr lang="en-US" dirty="0"/>
          </a:p>
        </p:txBody>
      </p:sp>
      <p:pic>
        <p:nvPicPr>
          <p:cNvPr id="5" name="Picture 4" descr="1A_16L_4A_20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r="7879"/>
          <a:stretch/>
        </p:blipFill>
        <p:spPr>
          <a:xfrm>
            <a:off x="4504320" y="2805847"/>
            <a:ext cx="4399200" cy="3197774"/>
          </a:xfrm>
          <a:prstGeom prst="rect">
            <a:avLst/>
          </a:prstGeom>
        </p:spPr>
      </p:pic>
      <p:pic>
        <p:nvPicPr>
          <p:cNvPr id="6" name="Picture 5" descr="DSCF0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" y="1561654"/>
            <a:ext cx="3608992" cy="25202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69381" y="3073822"/>
            <a:ext cx="1008112" cy="36004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49501" y="3433862"/>
            <a:ext cx="936104" cy="288032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57613" y="3755914"/>
            <a:ext cx="576064" cy="144016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81549" y="1417638"/>
            <a:ext cx="1800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Optimized grid</a:t>
            </a:r>
            <a:endParaRPr lang="en-US" b="1" dirty="0"/>
          </a:p>
        </p:txBody>
      </p:sp>
      <p:pic>
        <p:nvPicPr>
          <p:cNvPr id="11" name="Picture 10" descr="logo_gree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6645286" y="1471200"/>
            <a:ext cx="1691752" cy="482252"/>
          </a:xfrm>
          <a:prstGeom prst="rect">
            <a:avLst/>
          </a:prstGeom>
        </p:spPr>
      </p:pic>
      <p:pic>
        <p:nvPicPr>
          <p:cNvPr id="12" name="Picture 11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7153" y="1471200"/>
            <a:ext cx="611406" cy="577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0245" y="385190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1.5μm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9381" y="3294126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dirty="0" smtClean="0"/>
              <a:t>.5μm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26821" y="3605268"/>
            <a:ext cx="78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1.0μm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7129" y="2048826"/>
            <a:ext cx="796740" cy="16251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7250" y="2455515"/>
            <a:ext cx="756619" cy="13005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80566" y="2021263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432" y="4191364"/>
            <a:ext cx="39015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Layer thicknesses in MG.CNCS (16 blades):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7 blades 0.5</a:t>
            </a:r>
            <a:r>
              <a:rPr lang="en-US" sz="1600" dirty="0">
                <a:solidFill>
                  <a:srgbClr val="FF0000"/>
                </a:solidFill>
              </a:rPr>
              <a:t>μ</a:t>
            </a:r>
            <a:r>
              <a:rPr lang="en-US" sz="1600" dirty="0" smtClean="0">
                <a:solidFill>
                  <a:srgbClr val="FF0000"/>
                </a:solidFill>
              </a:rPr>
              <a:t>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7 blades 1.0</a:t>
            </a:r>
            <a:r>
              <a:rPr lang="en-US" sz="1600" dirty="0">
                <a:solidFill>
                  <a:srgbClr val="0000FF"/>
                </a:solidFill>
              </a:rPr>
              <a:t>μ</a:t>
            </a:r>
            <a:r>
              <a:rPr lang="en-US" sz="1600" dirty="0" smtClean="0">
                <a:solidFill>
                  <a:srgbClr val="0000FF"/>
                </a:solidFill>
              </a:rPr>
              <a:t>m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3 blades </a:t>
            </a:r>
            <a:r>
              <a:rPr lang="en-US" sz="1600" dirty="0" smtClean="0">
                <a:solidFill>
                  <a:srgbClr val="008000"/>
                </a:solidFill>
              </a:rPr>
              <a:t>1.5μm</a:t>
            </a:r>
          </a:p>
          <a:p>
            <a:endParaRPr lang="en-US" sz="1600" dirty="0">
              <a:solidFill>
                <a:srgbClr val="008000"/>
              </a:solidFill>
            </a:endParaRPr>
          </a:p>
          <a:p>
            <a:endParaRPr lang="en-US" sz="1600" dirty="0" smtClean="0"/>
          </a:p>
          <a:p>
            <a:r>
              <a:rPr lang="en-US" sz="1600" dirty="0" smtClean="0"/>
              <a:t>Proposed for a thermal detector (20 blades):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4</a:t>
            </a:r>
            <a:r>
              <a:rPr lang="en-US" sz="1600" dirty="0" smtClean="0">
                <a:solidFill>
                  <a:srgbClr val="FF0000"/>
                </a:solidFill>
              </a:rPr>
              <a:t> blades 1.0μm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10 blades 1.25μm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600" dirty="0">
                <a:solidFill>
                  <a:srgbClr val="008000"/>
                </a:solidFill>
              </a:rPr>
              <a:t>6</a:t>
            </a:r>
            <a:r>
              <a:rPr lang="en-US" sz="160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blades </a:t>
            </a:r>
            <a:r>
              <a:rPr lang="en-US" sz="1600" dirty="0" smtClean="0">
                <a:solidFill>
                  <a:srgbClr val="008000"/>
                </a:solidFill>
              </a:rPr>
              <a:t>2.0μm.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13618" y="2262405"/>
            <a:ext cx="437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as a function of wavelength for MG optimized for cold vs. thermal spectrum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683270" y="6003621"/>
            <a:ext cx="4134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Cold – optimization centered on 4Å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Thermal – optimization centered on 1Å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566" y="5439272"/>
            <a:ext cx="3959404" cy="2795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Would like to test: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04320" y="3369212"/>
            <a:ext cx="1725358" cy="278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Would like to test: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6861345" y="3015215"/>
            <a:ext cx="1956390" cy="27891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Tested at MG.CNCS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21" idx="2"/>
          </p:cNvCxnSpPr>
          <p:nvPr/>
        </p:nvCxnSpPr>
        <p:spPr>
          <a:xfrm flipH="1">
            <a:off x="5303879" y="3648123"/>
            <a:ext cx="63120" cy="6330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7300822" y="3294126"/>
            <a:ext cx="538718" cy="25218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48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 Test on Thermal Instrument </a:t>
            </a:r>
            <a:endParaRPr lang="en-US" dirty="0"/>
          </a:p>
        </p:txBody>
      </p:sp>
      <p:pic>
        <p:nvPicPr>
          <p:cNvPr id="3" name="Picture 2" descr="image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64" y="1500813"/>
            <a:ext cx="6589557" cy="53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1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 Test on Thermal Instrument </a:t>
            </a:r>
            <a:endParaRPr lang="en-US" dirty="0"/>
          </a:p>
        </p:txBody>
      </p:sp>
      <p:pic>
        <p:nvPicPr>
          <p:cNvPr id="3" name="Picture 2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11" y="1737828"/>
            <a:ext cx="6506372" cy="463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1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 Test on Thermal Instrument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468" y="2225602"/>
            <a:ext cx="3912174" cy="2918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997" y="1805887"/>
            <a:ext cx="66661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Electronics plan:</a:t>
            </a:r>
          </a:p>
          <a:p>
            <a:endParaRPr lang="en-US" dirty="0"/>
          </a:p>
          <a:p>
            <a:r>
              <a:rPr lang="en-US" dirty="0" smtClean="0"/>
              <a:t>New front-end from </a:t>
            </a:r>
            <a:r>
              <a:rPr lang="en-US" dirty="0" err="1" smtClean="0"/>
              <a:t>Mesytec</a:t>
            </a:r>
            <a:endParaRPr lang="en-US" dirty="0" smtClean="0"/>
          </a:p>
          <a:p>
            <a:r>
              <a:rPr lang="en-US" dirty="0" smtClean="0"/>
              <a:t>No longer using analogue channel encoding</a:t>
            </a:r>
          </a:p>
          <a:p>
            <a:r>
              <a:rPr lang="en-US" dirty="0" smtClean="0"/>
              <a:t>Will provide (likely):</a:t>
            </a:r>
          </a:p>
          <a:p>
            <a:r>
              <a:rPr lang="en-US" dirty="0" smtClean="0"/>
              <a:t>[module #, </a:t>
            </a:r>
          </a:p>
          <a:p>
            <a:r>
              <a:rPr lang="en-US" dirty="0" smtClean="0"/>
              <a:t>channel #1, amplitude #1, </a:t>
            </a:r>
          </a:p>
          <a:p>
            <a:r>
              <a:rPr lang="en-US" dirty="0" smtClean="0"/>
              <a:t>channel #2, amplitude #2,</a:t>
            </a:r>
          </a:p>
          <a:p>
            <a:r>
              <a:rPr lang="is-IS" dirty="0" smtClean="0"/>
              <a:t>…, </a:t>
            </a:r>
          </a:p>
          <a:p>
            <a:r>
              <a:rPr lang="is-IS" dirty="0" smtClean="0"/>
              <a:t>time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In each event: every channel over threshold</a:t>
            </a:r>
          </a:p>
          <a:p>
            <a:r>
              <a:rPr lang="en-US" dirty="0" smtClean="0"/>
              <a:t>Some channels are grids, some are wires</a:t>
            </a:r>
          </a:p>
          <a:p>
            <a:r>
              <a:rPr lang="en-US" dirty="0" smtClean="0"/>
              <a:t>Each wire + grid combination corresponds to a unique 3D coordinate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3604" y="1657561"/>
            <a:ext cx="328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 of these packs for each module </a:t>
            </a:r>
          </a:p>
          <a:p>
            <a:pPr algn="r"/>
            <a:r>
              <a:rPr lang="en-US" dirty="0" smtClean="0"/>
              <a:t>(9 modules total)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18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MG.SEQ schedule (DAQ-related)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1100" y="1779840"/>
            <a:ext cx="5634876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Small-scale electronics test – by beginning of Nov 2017</a:t>
            </a:r>
          </a:p>
          <a:p>
            <a:r>
              <a:rPr lang="en-US" dirty="0" smtClean="0"/>
              <a:t>	event format known</a:t>
            </a:r>
          </a:p>
          <a:p>
            <a:r>
              <a:rPr lang="en-US" dirty="0"/>
              <a:t>	</a:t>
            </a:r>
            <a:r>
              <a:rPr lang="en-US" dirty="0" smtClean="0"/>
              <a:t>sample data available</a:t>
            </a:r>
          </a:p>
          <a:p>
            <a:endParaRPr lang="en-US" dirty="0"/>
          </a:p>
          <a:p>
            <a:r>
              <a:rPr lang="en-US" dirty="0" smtClean="0"/>
              <a:t>Full set of electronics available – by beginning of Feb 2018</a:t>
            </a:r>
          </a:p>
          <a:p>
            <a:endParaRPr lang="en-US" dirty="0"/>
          </a:p>
          <a:p>
            <a:r>
              <a:rPr lang="en-US" dirty="0" smtClean="0"/>
              <a:t>MG.SEQ beam / source / background – March 2018 *</a:t>
            </a:r>
          </a:p>
          <a:p>
            <a:r>
              <a:rPr lang="en-US" dirty="0" smtClean="0"/>
              <a:t>	data from full detector available</a:t>
            </a:r>
          </a:p>
          <a:p>
            <a:endParaRPr lang="en-US" dirty="0" smtClean="0"/>
          </a:p>
          <a:p>
            <a:r>
              <a:rPr lang="en-US" dirty="0" smtClean="0"/>
              <a:t>Installation at SEQUOIA – April 2018 *</a:t>
            </a:r>
          </a:p>
          <a:p>
            <a:r>
              <a:rPr lang="en-US" dirty="0"/>
              <a:t>	</a:t>
            </a:r>
            <a:r>
              <a:rPr lang="en-US" dirty="0" smtClean="0"/>
              <a:t>Installation coordinates available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First beam data – May 2018 and onward * </a:t>
            </a:r>
            <a:endParaRPr lang="en-US" dirty="0"/>
          </a:p>
          <a:p>
            <a:r>
              <a:rPr lang="en-US" dirty="0" smtClean="0"/>
              <a:t>	beam data</a:t>
            </a:r>
          </a:p>
          <a:p>
            <a:r>
              <a:rPr lang="en-US" dirty="0"/>
              <a:t>	</a:t>
            </a:r>
            <a:r>
              <a:rPr lang="en-US" dirty="0" smtClean="0"/>
              <a:t>He3 data</a:t>
            </a:r>
          </a:p>
          <a:p>
            <a:endParaRPr lang="en-US" dirty="0" smtClean="0"/>
          </a:p>
          <a:p>
            <a:r>
              <a:rPr lang="en-US" dirty="0" smtClean="0"/>
              <a:t>*(fall back by ~2 month possible)</a:t>
            </a:r>
          </a:p>
        </p:txBody>
      </p:sp>
    </p:spTree>
    <p:extLst>
      <p:ext uri="{BB962C8B-B14F-4D97-AF65-F5344CB8AC3E}">
        <p14:creationId xmlns:p14="http://schemas.microsoft.com/office/powerpoint/2010/main" val="4172064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MG.SEQ DAQ Wishes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686" y="1417638"/>
            <a:ext cx="7115141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Continually processing incoming data</a:t>
            </a:r>
          </a:p>
          <a:p>
            <a:r>
              <a:rPr lang="en-US" dirty="0" smtClean="0"/>
              <a:t>Should be possible to see:</a:t>
            </a:r>
          </a:p>
          <a:p>
            <a:r>
              <a:rPr lang="en-US" dirty="0"/>
              <a:t>	</a:t>
            </a:r>
            <a:r>
              <a:rPr lang="en-US" dirty="0" smtClean="0"/>
              <a:t>current rate</a:t>
            </a:r>
          </a:p>
          <a:p>
            <a:r>
              <a:rPr lang="en-US" dirty="0"/>
              <a:t>	</a:t>
            </a:r>
            <a:r>
              <a:rPr lang="en-US" dirty="0" smtClean="0"/>
              <a:t>current image (3D, 1-2D projections)</a:t>
            </a:r>
          </a:p>
          <a:p>
            <a:r>
              <a:rPr lang="en-US" dirty="0"/>
              <a:t>	</a:t>
            </a:r>
            <a:r>
              <a:rPr lang="en-US" dirty="0" smtClean="0"/>
              <a:t>current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For a certain time index range:</a:t>
            </a:r>
          </a:p>
          <a:p>
            <a:r>
              <a:rPr lang="en-US" dirty="0"/>
              <a:t>	</a:t>
            </a:r>
            <a:r>
              <a:rPr lang="en-US" dirty="0" smtClean="0"/>
              <a:t>rate, image, </a:t>
            </a:r>
            <a:r>
              <a:rPr lang="en-US" dirty="0" err="1" smtClean="0"/>
              <a:t>ToF</a:t>
            </a:r>
            <a:r>
              <a:rPr lang="en-US" dirty="0" smtClean="0"/>
              <a:t>, </a:t>
            </a:r>
            <a:r>
              <a:rPr lang="en-US" dirty="0" err="1" smtClean="0"/>
              <a:t>dE</a:t>
            </a:r>
            <a:r>
              <a:rPr lang="en-US" dirty="0" smtClean="0"/>
              <a:t>, </a:t>
            </a:r>
            <a:r>
              <a:rPr lang="en-US" dirty="0" err="1" smtClean="0"/>
              <a:t>dQ</a:t>
            </a:r>
            <a:r>
              <a:rPr lang="en-US" dirty="0" smtClean="0"/>
              <a:t>, </a:t>
            </a:r>
            <a:r>
              <a:rPr lang="is-IS" dirty="0" smtClean="0"/>
              <a:t>…</a:t>
            </a:r>
          </a:p>
          <a:p>
            <a:endParaRPr lang="is-IS" dirty="0" smtClean="0"/>
          </a:p>
          <a:p>
            <a:r>
              <a:rPr lang="is-IS" dirty="0" smtClean="0"/>
              <a:t>dE, dQ will require information on Ei. </a:t>
            </a:r>
          </a:p>
          <a:p>
            <a:r>
              <a:rPr lang="is-IS" dirty="0"/>
              <a:t>	</a:t>
            </a:r>
            <a:r>
              <a:rPr lang="is-IS" dirty="0" smtClean="0"/>
              <a:t>Can this be obtained automatically from instrument? </a:t>
            </a:r>
          </a:p>
          <a:p>
            <a:endParaRPr lang="is-IS" dirty="0"/>
          </a:p>
          <a:p>
            <a:r>
              <a:rPr lang="is-IS" dirty="0" smtClean="0"/>
              <a:t>&gt;1 algorithm for reconstructing position from grid #:</a:t>
            </a:r>
          </a:p>
          <a:p>
            <a:r>
              <a:rPr lang="is-IS" dirty="0"/>
              <a:t>	</a:t>
            </a:r>
            <a:r>
              <a:rPr lang="is-IS" dirty="0" smtClean="0"/>
              <a:t>first channel</a:t>
            </a:r>
          </a:p>
          <a:p>
            <a:r>
              <a:rPr lang="is-IS" dirty="0"/>
              <a:t>	</a:t>
            </a:r>
            <a:r>
              <a:rPr lang="is-IS" dirty="0" smtClean="0"/>
              <a:t>highest amplitude channel</a:t>
            </a:r>
          </a:p>
          <a:p>
            <a:r>
              <a:rPr lang="is-IS" dirty="0"/>
              <a:t>	</a:t>
            </a:r>
            <a:r>
              <a:rPr lang="is-IS" dirty="0" smtClean="0"/>
              <a:t>Center of Gravity, ....</a:t>
            </a:r>
          </a:p>
          <a:p>
            <a:endParaRPr lang="is-IS" dirty="0"/>
          </a:p>
          <a:p>
            <a:r>
              <a:rPr lang="is-IS" dirty="0" smtClean="0"/>
              <a:t>Plotting side-by-side with He3 data</a:t>
            </a:r>
          </a:p>
          <a:p>
            <a:r>
              <a:rPr lang="is-IS" dirty="0"/>
              <a:t>	</a:t>
            </a:r>
            <a:r>
              <a:rPr lang="is-IS" dirty="0" smtClean="0"/>
              <a:t>Can this be obtained automatically from instrument?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30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 Test on Thermal Instrument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3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T-REX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231-SKZ-20161213-AHeynen-Tallget 2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" y="2851466"/>
            <a:ext cx="4165420" cy="3784284"/>
          </a:xfrm>
          <a:prstGeom prst="rect">
            <a:avLst/>
          </a:prstGeom>
        </p:spPr>
      </p:pic>
      <p:pic>
        <p:nvPicPr>
          <p:cNvPr id="6" name="Picture 5" descr="231-SKZ-20170306-AHeynen-Spektrometer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75" y="2851466"/>
            <a:ext cx="4058212" cy="3784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62" y="1754188"/>
            <a:ext cx="1462087" cy="661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1670036"/>
            <a:ext cx="1090464" cy="967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529" y="1406299"/>
            <a:ext cx="44536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Thermal /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bispectral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spectrometer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2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meV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&lt;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&lt; 160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meV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21m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detector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Horizontal coverage -36° to -1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°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and 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°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to 144°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Vertical coverage -25° to 15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° </a:t>
            </a:r>
          </a:p>
        </p:txBody>
      </p:sp>
    </p:spTree>
    <p:extLst>
      <p:ext uri="{BB962C8B-B14F-4D97-AF65-F5344CB8AC3E}">
        <p14:creationId xmlns:p14="http://schemas.microsoft.com/office/powerpoint/2010/main" val="397453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705" y="1616943"/>
            <a:ext cx="3956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Time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-of-flight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-5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 sample to detector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distance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Energy transfer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20-40 m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detector area 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Position resolution O(1inch) 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sym typeface="Wingdings"/>
              </a:rPr>
              <a:t>Momentum transfer</a:t>
            </a:r>
          </a:p>
          <a:p>
            <a:r>
              <a:rPr lang="en-US" dirty="0" smtClean="0">
                <a:solidFill>
                  <a:schemeClr val="accent2"/>
                </a:solidFill>
                <a:sym typeface="Wingdings"/>
              </a:rPr>
              <a:t>High dynamic range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Low </a:t>
            </a:r>
            <a:r>
              <a:rPr lang="en-US" dirty="0" smtClean="0">
                <a:solidFill>
                  <a:schemeClr val="accent2"/>
                </a:solidFill>
              </a:rPr>
              <a:t>background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Application of Multi-Grid: Time</a:t>
            </a:r>
            <a:r>
              <a:rPr lang="en-US" dirty="0"/>
              <a:t>-of-Flight Spectrometers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07119" y="3707678"/>
            <a:ext cx="3536311" cy="2846439"/>
            <a:chOff x="1407119" y="3707678"/>
            <a:chExt cx="3536311" cy="2846439"/>
          </a:xfrm>
        </p:grpSpPr>
        <p:grpSp>
          <p:nvGrpSpPr>
            <p:cNvPr id="33" name="Group 32"/>
            <p:cNvGrpSpPr/>
            <p:nvPr/>
          </p:nvGrpSpPr>
          <p:grpSpPr>
            <a:xfrm>
              <a:off x="1611519" y="3707678"/>
              <a:ext cx="3331911" cy="2846439"/>
              <a:chOff x="5080324" y="523395"/>
              <a:chExt cx="3331911" cy="2846439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V="1">
                <a:off x="5080324" y="1666075"/>
                <a:ext cx="1328341" cy="23302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6561065" y="1095182"/>
                <a:ext cx="1455593" cy="570893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an 35"/>
              <p:cNvSpPr/>
              <p:nvPr/>
            </p:nvSpPr>
            <p:spPr>
              <a:xfrm>
                <a:off x="6408665" y="1491313"/>
                <a:ext cx="152400" cy="372828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088256" y="523395"/>
                <a:ext cx="2323979" cy="2846439"/>
                <a:chOff x="6589892" y="493809"/>
                <a:chExt cx="2323979" cy="2846439"/>
              </a:xfrm>
            </p:grpSpPr>
            <p:sp>
              <p:nvSpPr>
                <p:cNvPr id="40" name="Arc 39"/>
                <p:cNvSpPr/>
                <p:nvPr/>
              </p:nvSpPr>
              <p:spPr>
                <a:xfrm>
                  <a:off x="6589892" y="493809"/>
                  <a:ext cx="2323979" cy="234453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>
                  <a:off x="6589892" y="995717"/>
                  <a:ext cx="2323979" cy="234453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Connector 41"/>
                <p:cNvCxnSpPr>
                  <a:stCxn id="41" idx="0"/>
                  <a:endCxn id="40" idx="0"/>
                </p:cNvCxnSpPr>
                <p:nvPr/>
              </p:nvCxnSpPr>
              <p:spPr>
                <a:xfrm flipV="1">
                  <a:off x="7751881" y="493809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8055759" y="550255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8719929" y="1024358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8336332" y="639080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8558645" y="820926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8913871" y="1613187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8836451" y="1240359"/>
                  <a:ext cx="0" cy="50190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/>
              <p:cNvSpPr txBox="1"/>
              <p:nvPr/>
            </p:nvSpPr>
            <p:spPr>
              <a:xfrm>
                <a:off x="5080324" y="1269945"/>
                <a:ext cx="879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504D"/>
                    </a:solidFill>
                  </a:rPr>
                  <a:t>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i</a:t>
                </a:r>
                <a:r>
                  <a:rPr lang="en-US" dirty="0" smtClean="0"/>
                  <a:t>, Q</a:t>
                </a:r>
                <a:r>
                  <a:rPr lang="en-US" baseline="-25000" dirty="0" smtClean="0"/>
                  <a:t>i</a:t>
                </a:r>
                <a:endParaRPr lang="en-US" baseline="-250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35671" y="1504711"/>
                <a:ext cx="879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0504D"/>
                    </a:solidFill>
                  </a:rPr>
                  <a:t>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</a:t>
                </a:r>
                <a:r>
                  <a:rPr lang="en-US" baseline="-25000" dirty="0" err="1"/>
                  <a:t>f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Q</a:t>
                </a:r>
                <a:r>
                  <a:rPr lang="en-US" baseline="-25000" dirty="0" err="1"/>
                  <a:t>f</a:t>
                </a:r>
                <a:endParaRPr lang="en-US" baseline="-250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407119" y="4172401"/>
              <a:ext cx="1532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Incident beam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9468" y="5003924"/>
              <a:ext cx="874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916846" y="4819258"/>
            <a:ext cx="270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pic>
        <p:nvPicPr>
          <p:cNvPr id="27" name="Picture 26" descr="07_27_V_1p55meV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7983"/>
          <a:stretch/>
        </p:blipFill>
        <p:spPr>
          <a:xfrm>
            <a:off x="5722808" y="5130898"/>
            <a:ext cx="3095643" cy="1530485"/>
          </a:xfrm>
          <a:prstGeom prst="rect">
            <a:avLst/>
          </a:prstGeom>
        </p:spPr>
      </p:pic>
      <p:pic>
        <p:nvPicPr>
          <p:cNvPr id="11" name="Picture 10" descr="Mon_spec_example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6012" r="8554"/>
          <a:stretch/>
        </p:blipFill>
        <p:spPr>
          <a:xfrm>
            <a:off x="275092" y="5130898"/>
            <a:ext cx="2672853" cy="1727101"/>
          </a:xfrm>
          <a:prstGeom prst="rect">
            <a:avLst/>
          </a:prstGeom>
        </p:spPr>
      </p:pic>
      <p:pic>
        <p:nvPicPr>
          <p:cNvPr id="31" name="Picture 30" descr="He3_image_18022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3856" r="8262" b="5218"/>
          <a:stretch/>
        </p:blipFill>
        <p:spPr>
          <a:xfrm>
            <a:off x="5074066" y="3526276"/>
            <a:ext cx="3564095" cy="121385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201334" y="3144011"/>
            <a:ext cx="19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Detected image</a:t>
            </a:r>
            <a:endParaRPr lang="en-US" dirty="0"/>
          </a:p>
        </p:txBody>
      </p:sp>
      <p:pic>
        <p:nvPicPr>
          <p:cNvPr id="28" name="Picture 8" descr="in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34" y="1181725"/>
            <a:ext cx="2953277" cy="196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1334" y="1181725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IN5 at ILL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7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Multi-Grid: How it Works</a:t>
            </a:r>
            <a:endParaRPr lang="en-US" dirty="0"/>
          </a:p>
        </p:txBody>
      </p:sp>
      <p:pic>
        <p:nvPicPr>
          <p:cNvPr id="47" name="Picture 46" descr="ILL-web-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48" name="Picture 47" descr="photo 2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75" y="3042727"/>
            <a:ext cx="2965702" cy="2236560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>
            <a:off x="5443911" y="3186743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82091" y="3397387"/>
            <a:ext cx="1428439" cy="278686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5267549" y="3534447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93109" y="5332928"/>
            <a:ext cx="4320480" cy="147732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  <a:latin typeface="Calibri"/>
              </a:rPr>
              <a:t>Low cost for large area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Modular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High total efficiency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Many layers – lower local rate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/>
              </a:rPr>
              <a:t>No need for resistive readout – low gain</a:t>
            </a:r>
            <a:endParaRPr lang="en-US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342" y="6191458"/>
            <a:ext cx="1859865" cy="666542"/>
          </a:xfrm>
          <a:prstGeom prst="rect">
            <a:avLst/>
          </a:prstGeom>
        </p:spPr>
      </p:pic>
      <p:pic>
        <p:nvPicPr>
          <p:cNvPr id="55" name="Picture 54" descr="DSCF0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94" y="1168663"/>
            <a:ext cx="2677072" cy="1869488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>
            <a:off x="4084934" y="1777781"/>
            <a:ext cx="997639" cy="17283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14"/>
          <p:cNvSpPr txBox="1">
            <a:spLocks noChangeArrowheads="1"/>
          </p:cNvSpPr>
          <p:nvPr/>
        </p:nvSpPr>
        <p:spPr bwMode="auto">
          <a:xfrm>
            <a:off x="3863918" y="1299241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4084934" y="1318739"/>
            <a:ext cx="997639" cy="172838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842110" y="1458015"/>
            <a:ext cx="3390408" cy="4256806"/>
            <a:chOff x="450859" y="1926249"/>
            <a:chExt cx="3390408" cy="4256806"/>
          </a:xfrm>
        </p:grpSpPr>
        <p:sp>
          <p:nvSpPr>
            <p:cNvPr id="17" name="Parallelogram 16"/>
            <p:cNvSpPr/>
            <p:nvPr/>
          </p:nvSpPr>
          <p:spPr>
            <a:xfrm rot="5400000" flipV="1">
              <a:off x="225368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flipH="1" flipV="1">
              <a:off x="771183" y="4629241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/>
          </p:nvSpPr>
          <p:spPr>
            <a:xfrm flipH="1" flipV="1">
              <a:off x="771184" y="5862736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/>
            <p:cNvSpPr/>
            <p:nvPr/>
          </p:nvSpPr>
          <p:spPr>
            <a:xfrm rot="5400000" flipV="1">
              <a:off x="225367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/>
          </p:nvSpPr>
          <p:spPr>
            <a:xfrm flipH="1" flipV="1">
              <a:off x="771182" y="3390692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 rot="5400000" flipV="1">
              <a:off x="225366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 flipH="1" flipV="1">
              <a:off x="771181" y="2157197"/>
              <a:ext cx="2655740" cy="320319"/>
            </a:xfrm>
            <a:prstGeom prst="parallelogram">
              <a:avLst>
                <a:gd name="adj" fmla="val 141318"/>
              </a:avLst>
            </a:prstGeom>
            <a:solidFill>
              <a:schemeClr val="tx1">
                <a:lumMod val="65000"/>
                <a:lumOff val="35000"/>
                <a:alpha val="24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450859" y="1926249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50859" y="3159357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457200" y="4445170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arallelogram 26"/>
            <p:cNvSpPr/>
            <p:nvPr/>
          </p:nvSpPr>
          <p:spPr>
            <a:xfrm rot="5400000" flipV="1">
              <a:off x="944512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/>
            <p:cNvSpPr/>
            <p:nvPr/>
          </p:nvSpPr>
          <p:spPr>
            <a:xfrm rot="5400000" flipV="1">
              <a:off x="944511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/>
          </p:nvSpPr>
          <p:spPr>
            <a:xfrm rot="5400000" flipV="1">
              <a:off x="944510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1211984" y="1926249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211984" y="3159357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218325" y="4445170"/>
              <a:ext cx="2372367" cy="1605929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/>
            <p:cNvSpPr/>
            <p:nvPr/>
          </p:nvSpPr>
          <p:spPr>
            <a:xfrm rot="5400000" flipV="1">
              <a:off x="1679181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arallelogram 33"/>
            <p:cNvSpPr/>
            <p:nvPr/>
          </p:nvSpPr>
          <p:spPr>
            <a:xfrm rot="5400000" flipV="1">
              <a:off x="1679180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Parallelogram 34"/>
            <p:cNvSpPr/>
            <p:nvPr/>
          </p:nvSpPr>
          <p:spPr>
            <a:xfrm rot="5400000" flipV="1">
              <a:off x="1679179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1920634" y="2246202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920633" y="3595561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920634" y="4833532"/>
              <a:ext cx="1920633" cy="128597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arallelogram 38"/>
            <p:cNvSpPr/>
            <p:nvPr/>
          </p:nvSpPr>
          <p:spPr>
            <a:xfrm rot="5400000" flipV="1">
              <a:off x="2440306" y="5175058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arallelogram 39"/>
            <p:cNvSpPr/>
            <p:nvPr/>
          </p:nvSpPr>
          <p:spPr>
            <a:xfrm rot="5400000" flipV="1">
              <a:off x="2440305" y="3936509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arallelogram 40"/>
            <p:cNvSpPr/>
            <p:nvPr/>
          </p:nvSpPr>
          <p:spPr>
            <a:xfrm rot="5400000" flipV="1">
              <a:off x="2440304" y="2703014"/>
              <a:ext cx="1532434" cy="440802"/>
            </a:xfrm>
            <a:prstGeom prst="parallelogram">
              <a:avLst>
                <a:gd name="adj" fmla="val 6923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49702" y="2685484"/>
            <a:ext cx="1112733" cy="0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9702" y="3501528"/>
            <a:ext cx="1112733" cy="0"/>
          </a:xfrm>
          <a:prstGeom prst="straightConnector1">
            <a:avLst/>
          </a:prstGeom>
          <a:ln w="101600" cmpd="dbl">
            <a:solidFill>
              <a:schemeClr val="accent2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49702" y="2830759"/>
            <a:ext cx="352723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hangingPunct="1"/>
            <a:r>
              <a:rPr lang="en-US" sz="2400" dirty="0">
                <a:solidFill>
                  <a:srgbClr val="C0504D"/>
                </a:solidFill>
              </a:rPr>
              <a:t>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928" y="5979259"/>
            <a:ext cx="334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Introduced at ILL, jointly developed by ILL and ESS under CRISP project,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now under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BrightnESS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" name="Picture 45" descr="logo_green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3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Multi-Grid Concept for Data Analysis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92" y="1873795"/>
            <a:ext cx="2876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Voxels in 3D</a:t>
            </a:r>
          </a:p>
          <a:p>
            <a:r>
              <a:rPr lang="en-US" dirty="0" smtClean="0"/>
              <a:t>List mode data: [time, x, y, z]</a:t>
            </a:r>
            <a:endParaRPr lang="en-US" dirty="0"/>
          </a:p>
        </p:txBody>
      </p:sp>
      <p:pic>
        <p:nvPicPr>
          <p:cNvPr id="6" name="Picture 5" descr="Screen Shot 2017-08-21 at 15.5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99" y="1873795"/>
            <a:ext cx="4725101" cy="29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139136" cy="1143000"/>
          </a:xfrm>
        </p:spPr>
        <p:txBody>
          <a:bodyPr/>
          <a:lstStyle/>
          <a:p>
            <a:r>
              <a:rPr lang="en-US" dirty="0"/>
              <a:t>Multi-</a:t>
            </a:r>
            <a:r>
              <a:rPr lang="en-US"/>
              <a:t>Grid </a:t>
            </a:r>
            <a:r>
              <a:rPr lang="en-US" smtClean="0"/>
              <a:t>installed </a:t>
            </a:r>
            <a:r>
              <a:rPr lang="en-US" dirty="0"/>
              <a:t>at CNCS</a:t>
            </a:r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9195" y="2300755"/>
            <a:ext cx="2884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Detector installed at 57° scattering angle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Inaccessible between summer and winter shutdowns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DAQ setup outside, accessible remotely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0" y="980422"/>
            <a:ext cx="4637933" cy="3201805"/>
            <a:chOff x="0" y="980728"/>
            <a:chExt cx="4067944" cy="2808312"/>
          </a:xfrm>
        </p:grpSpPr>
        <p:pic>
          <p:nvPicPr>
            <p:cNvPr id="5" name="Picture 4" descr="P6300423_crop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736"/>
              <a:ext cx="4067944" cy="272384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203848" y="980728"/>
              <a:ext cx="720080" cy="280831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07504" y="3140968"/>
              <a:ext cx="2880320" cy="288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275856" y="3356992"/>
              <a:ext cx="576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75656" y="3356992"/>
              <a:ext cx="108012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He-tubes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Picture 32" descr="IMG_2204-0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r="19169"/>
          <a:stretch/>
        </p:blipFill>
        <p:spPr>
          <a:xfrm>
            <a:off x="4890047" y="812800"/>
            <a:ext cx="1339148" cy="6061206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4473738" y="812801"/>
            <a:ext cx="416309" cy="1676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73738" y="4182227"/>
            <a:ext cx="416309" cy="2379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687209" y="4168023"/>
            <a:ext cx="2440407" cy="2609131"/>
            <a:chOff x="6490558" y="3073736"/>
            <a:chExt cx="2440407" cy="2609131"/>
          </a:xfrm>
        </p:grpSpPr>
        <p:sp>
          <p:nvSpPr>
            <p:cNvPr id="11" name="Rectangle 10"/>
            <p:cNvSpPr/>
            <p:nvPr/>
          </p:nvSpPr>
          <p:spPr>
            <a:xfrm>
              <a:off x="7005579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58783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11987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92" y="3349374"/>
              <a:ext cx="202564" cy="196583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69037" y="4206275"/>
              <a:ext cx="202564" cy="105852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651093" y="4357492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952167" y="3607615"/>
              <a:ext cx="917078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baseline="30000" dirty="0" smtClean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He 8-packs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67756" y="3910985"/>
              <a:ext cx="435370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M-G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651093" y="3349374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51093" y="5315205"/>
              <a:ext cx="2228198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855388" y="3349374"/>
              <a:ext cx="0" cy="19658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472385" y="4203890"/>
              <a:ext cx="0" cy="10585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451451" y="4622387"/>
              <a:ext cx="479514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1.1m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839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19cm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10706" y="5416016"/>
              <a:ext cx="50707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20cm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806903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511987" y="5416016"/>
              <a:ext cx="202564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938518" y="3073736"/>
              <a:ext cx="1336323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View from sample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90558" y="4670888"/>
              <a:ext cx="356717" cy="266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2m</a:t>
              </a:r>
              <a:endParaRPr lang="en-US" sz="1600" dirty="0"/>
            </a:p>
          </p:txBody>
        </p:sp>
      </p:grpSp>
      <p:pic>
        <p:nvPicPr>
          <p:cNvPr id="48" name="Picture 47" descr="P629040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416" r="3339" b="10447"/>
          <a:stretch/>
        </p:blipFill>
        <p:spPr>
          <a:xfrm>
            <a:off x="6281039" y="4502440"/>
            <a:ext cx="2808000" cy="2142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8935" y="1606996"/>
            <a:ext cx="922327" cy="6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8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Reconstruction</a:t>
            </a:r>
            <a:endParaRPr lang="en-US" dirty="0"/>
          </a:p>
        </p:txBody>
      </p:sp>
      <p:pic>
        <p:nvPicPr>
          <p:cNvPr id="3" name="Picture 2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7418935" y="1124744"/>
            <a:ext cx="1691752" cy="482252"/>
          </a:xfrm>
          <a:prstGeom prst="rect">
            <a:avLst/>
          </a:prstGeom>
        </p:spPr>
      </p:pic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2183" y="1628800"/>
            <a:ext cx="611406" cy="577626"/>
          </a:xfrm>
          <a:prstGeom prst="rect">
            <a:avLst/>
          </a:prstGeom>
        </p:spPr>
      </p:pic>
      <p:pic>
        <p:nvPicPr>
          <p:cNvPr id="6" name="Picture 5" descr="07_27_V_E_1p55m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214"/>
            <a:ext cx="3711469" cy="2827786"/>
          </a:xfrm>
          <a:prstGeom prst="rect">
            <a:avLst/>
          </a:prstGeom>
        </p:spPr>
      </p:pic>
      <p:pic>
        <p:nvPicPr>
          <p:cNvPr id="8" name="Picture 7" descr="07_27_V_1p55meV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28"/>
            <a:ext cx="3711469" cy="2827786"/>
          </a:xfrm>
          <a:prstGeom prst="rect">
            <a:avLst/>
          </a:prstGeom>
        </p:spPr>
      </p:pic>
      <p:pic>
        <p:nvPicPr>
          <p:cNvPr id="9" name="Picture 8" descr="det_posit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20" y="2206426"/>
            <a:ext cx="5473367" cy="3225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1469" y="4793005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transfer: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f</a:t>
            </a:r>
            <a:r>
              <a:rPr lang="en-US" dirty="0" err="1" smtClean="0"/>
              <a:t>-E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9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Results (Optional)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9782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845</Words>
  <Application>Microsoft Macintosh PowerPoint</Application>
  <PresentationFormat>On-screen Show (4:3)</PresentationFormat>
  <Paragraphs>219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1_Office Theme</vt:lpstr>
      <vt:lpstr>Microsoft Equation</vt:lpstr>
      <vt:lpstr>Multi-Grid</vt:lpstr>
      <vt:lpstr>CSPEC at ESS</vt:lpstr>
      <vt:lpstr>T-REX at ESS</vt:lpstr>
      <vt:lpstr>Application of Multi-Grid: Time-of-Flight Spectrometers</vt:lpstr>
      <vt:lpstr>Multi-Grid: How it Works</vt:lpstr>
      <vt:lpstr>Multi-Grid Concept for Data Analysis</vt:lpstr>
      <vt:lpstr>Multi-Grid installed at CNCS</vt:lpstr>
      <vt:lpstr>Energy Reconstruction</vt:lpstr>
      <vt:lpstr>Some Results (Optional)</vt:lpstr>
      <vt:lpstr>Time-of-Flight Spectrum</vt:lpstr>
      <vt:lpstr>Methods Used for Tests</vt:lpstr>
      <vt:lpstr>Elastic Energy Resolution</vt:lpstr>
      <vt:lpstr>Efficiency</vt:lpstr>
      <vt:lpstr>Single Crystal Reflection</vt:lpstr>
      <vt:lpstr>Single Crystal Reflection</vt:lpstr>
      <vt:lpstr>PowerPoint Presentation</vt:lpstr>
      <vt:lpstr>MG Relative CNCS He3 detectors</vt:lpstr>
      <vt:lpstr>Q Cut Comparisons for Water Sample</vt:lpstr>
      <vt:lpstr>What is still not done for MG.CNCS data analysis</vt:lpstr>
      <vt:lpstr>What is coming next: MG Thermal Instrument Test</vt:lpstr>
      <vt:lpstr>Energy Ranges for ESS Spectrometers</vt:lpstr>
      <vt:lpstr>Efficiency Optimizations</vt:lpstr>
      <vt:lpstr>MG Test on Thermal Instrument </vt:lpstr>
      <vt:lpstr>MG Test on Thermal Instrument </vt:lpstr>
      <vt:lpstr>MG Test on Thermal Instrument </vt:lpstr>
      <vt:lpstr>MG.SEQ schedule (DAQ-related)</vt:lpstr>
      <vt:lpstr>MG.SEQ DAQ Wishes</vt:lpstr>
      <vt:lpstr>MG Test on Thermal Instrument 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Multi-Grid</dc:title>
  <dc:creator>ESS User</dc:creator>
  <cp:lastModifiedBy>ESS User</cp:lastModifiedBy>
  <cp:revision>14</cp:revision>
  <dcterms:created xsi:type="dcterms:W3CDTF">2017-09-12T12:23:37Z</dcterms:created>
  <dcterms:modified xsi:type="dcterms:W3CDTF">2017-09-13T15:20:57Z</dcterms:modified>
</cp:coreProperties>
</file>