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0" r:id="rId8"/>
    <p:sldId id="263" r:id="rId9"/>
    <p:sldId id="264" r:id="rId10"/>
    <p:sldId id="265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7"/>
    <p:restoredTop sz="96291"/>
  </p:normalViewPr>
  <p:slideViewPr>
    <p:cSldViewPr snapToGrid="0" snapToObjects="1">
      <p:cViewPr varScale="1">
        <p:scale>
          <a:sx n="116" d="100"/>
          <a:sy n="116" d="100"/>
        </p:scale>
        <p:origin x="192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B6A4-D964-094F-8A8A-6EFB11BA7E21}" type="datetimeFigureOut">
              <a:rPr lang="da-DK" smtClean="0"/>
              <a:t>13/09/2017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3E73-359D-F446-9B82-DBD1AD7DB7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4416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B6A4-D964-094F-8A8A-6EFB11BA7E21}" type="datetimeFigureOut">
              <a:rPr lang="da-DK" smtClean="0"/>
              <a:t>13/09/2017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3E73-359D-F446-9B82-DBD1AD7DB7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67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B6A4-D964-094F-8A8A-6EFB11BA7E21}" type="datetimeFigureOut">
              <a:rPr lang="da-DK" smtClean="0"/>
              <a:t>13/09/2017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3E73-359D-F446-9B82-DBD1AD7DB7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6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B6A4-D964-094F-8A8A-6EFB11BA7E21}" type="datetimeFigureOut">
              <a:rPr lang="da-DK" smtClean="0"/>
              <a:t>13/09/2017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3E73-359D-F446-9B82-DBD1AD7DB7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325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B6A4-D964-094F-8A8A-6EFB11BA7E21}" type="datetimeFigureOut">
              <a:rPr lang="da-DK" smtClean="0"/>
              <a:t>13/09/2017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3E73-359D-F446-9B82-DBD1AD7DB7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0154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B6A4-D964-094F-8A8A-6EFB11BA7E21}" type="datetimeFigureOut">
              <a:rPr lang="da-DK" smtClean="0"/>
              <a:t>13/09/2017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3E73-359D-F446-9B82-DBD1AD7DB7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975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B6A4-D964-094F-8A8A-6EFB11BA7E21}" type="datetimeFigureOut">
              <a:rPr lang="da-DK" smtClean="0"/>
              <a:t>13/09/2017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3E73-359D-F446-9B82-DBD1AD7DB7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932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B6A4-D964-094F-8A8A-6EFB11BA7E21}" type="datetimeFigureOut">
              <a:rPr lang="da-DK" smtClean="0"/>
              <a:t>13/09/2017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3E73-359D-F446-9B82-DBD1AD7DB7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027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B6A4-D964-094F-8A8A-6EFB11BA7E21}" type="datetimeFigureOut">
              <a:rPr lang="da-DK" smtClean="0"/>
              <a:t>13/09/2017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3E73-359D-F446-9B82-DBD1AD7DB7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8645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B6A4-D964-094F-8A8A-6EFB11BA7E21}" type="datetimeFigureOut">
              <a:rPr lang="da-DK" smtClean="0"/>
              <a:t>13/09/2017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3E73-359D-F446-9B82-DBD1AD7DB7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4256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B6A4-D964-094F-8A8A-6EFB11BA7E21}" type="datetimeFigureOut">
              <a:rPr lang="da-DK" smtClean="0"/>
              <a:t>13/09/2017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3E73-359D-F446-9B82-DBD1AD7DB7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537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9B6A4-D964-094F-8A8A-6EFB11BA7E21}" type="datetimeFigureOut">
              <a:rPr lang="da-DK" smtClean="0"/>
              <a:t>13/09/2017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23E73-359D-F446-9B82-DBD1AD7DB7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986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err="1" smtClean="0"/>
              <a:t>Multi</a:t>
            </a:r>
            <a:r>
              <a:rPr lang="da-DK" dirty="0"/>
              <a:t>-</a:t>
            </a:r>
            <a:r>
              <a:rPr lang="da-DK" dirty="0" smtClean="0"/>
              <a:t>Blade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sz="3600" dirty="0" smtClean="0"/>
              <a:t>Data </a:t>
            </a:r>
            <a:r>
              <a:rPr lang="da-DK" sz="3600" dirty="0" err="1"/>
              <a:t>a</a:t>
            </a:r>
            <a:r>
              <a:rPr lang="da-DK" sz="3600" dirty="0" err="1" smtClean="0"/>
              <a:t>cquisition</a:t>
            </a:r>
            <a:r>
              <a:rPr lang="da-DK" sz="3600" dirty="0" smtClean="0"/>
              <a:t> and event formation</a:t>
            </a:r>
          </a:p>
          <a:p>
            <a:r>
              <a:rPr lang="da-DK" dirty="0" smtClean="0"/>
              <a:t>Stig </a:t>
            </a:r>
            <a:r>
              <a:rPr lang="da-DK" dirty="0" err="1" smtClean="0"/>
              <a:t>Skelboe</a:t>
            </a:r>
            <a:r>
              <a:rPr lang="da-DK" dirty="0" smtClean="0"/>
              <a:t>, Carsten Søgaard, Troels Blum</a:t>
            </a:r>
          </a:p>
          <a:p>
            <a:r>
              <a:rPr lang="da-DK" dirty="0" smtClean="0"/>
              <a:t>Niels Bohr </a:t>
            </a:r>
            <a:r>
              <a:rPr lang="da-DK" dirty="0" err="1" smtClean="0"/>
              <a:t>Institute</a:t>
            </a:r>
            <a:r>
              <a:rPr lang="da-DK" dirty="0" smtClean="0"/>
              <a:t>, </a:t>
            </a:r>
            <a:r>
              <a:rPr lang="da-DK" dirty="0" err="1" smtClean="0"/>
              <a:t>University</a:t>
            </a:r>
            <a:r>
              <a:rPr lang="da-DK" dirty="0" smtClean="0"/>
              <a:t> of Copenhagen</a:t>
            </a:r>
            <a:endParaRPr lang="da-DK" dirty="0"/>
          </a:p>
        </p:txBody>
      </p:sp>
      <p:sp>
        <p:nvSpPr>
          <p:cNvPr id="4" name="Tekstfelt 3"/>
          <p:cNvSpPr txBox="1"/>
          <p:nvPr/>
        </p:nvSpPr>
        <p:spPr>
          <a:xfrm>
            <a:off x="3613533" y="5960125"/>
            <a:ext cx="805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                         Second </a:t>
            </a:r>
            <a:r>
              <a:rPr lang="da-DK" dirty="0"/>
              <a:t>Joint </a:t>
            </a:r>
            <a:r>
              <a:rPr lang="da-DK" dirty="0" err="1"/>
              <a:t>BrightnESS</a:t>
            </a:r>
            <a:r>
              <a:rPr lang="da-DK" dirty="0"/>
              <a:t> WP4 and WP5 </a:t>
            </a:r>
            <a:r>
              <a:rPr lang="da-DK" dirty="0" smtClean="0"/>
              <a:t>Jamboree, September 14, 2017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3622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Localization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dirty="0"/>
              <a:t>The </a:t>
            </a:r>
            <a:r>
              <a:rPr lang="da-DK" dirty="0" err="1"/>
              <a:t>interaction</a:t>
            </a:r>
            <a:r>
              <a:rPr lang="da-DK" dirty="0"/>
              <a:t> point of the neutron must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localized</a:t>
            </a:r>
            <a:r>
              <a:rPr lang="da-DK" dirty="0"/>
              <a:t> in </a:t>
            </a:r>
            <a:r>
              <a:rPr lang="da-DK" dirty="0" err="1"/>
              <a:t>both</a:t>
            </a:r>
            <a:r>
              <a:rPr lang="da-DK" dirty="0"/>
              <a:t> the wire </a:t>
            </a:r>
            <a:r>
              <a:rPr lang="da-DK" dirty="0" smtClean="0"/>
              <a:t>plane </a:t>
            </a:r>
            <a:r>
              <a:rPr lang="da-DK" dirty="0"/>
              <a:t>and the strip plane</a:t>
            </a:r>
            <a:r>
              <a:rPr lang="da-DK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dirty="0" err="1"/>
              <a:t>Two</a:t>
            </a:r>
            <a:r>
              <a:rPr lang="da-DK" dirty="0"/>
              <a:t> </a:t>
            </a:r>
            <a:r>
              <a:rPr lang="da-DK" dirty="0" err="1"/>
              <a:t>methods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implemented</a:t>
            </a:r>
            <a:r>
              <a:rPr lang="da-DK" dirty="0"/>
              <a:t> </a:t>
            </a:r>
            <a:r>
              <a:rPr lang="da-DK" dirty="0" err="1" smtClean="0"/>
              <a:t>into</a:t>
            </a:r>
            <a:r>
              <a:rPr lang="da-DK" dirty="0" smtClean="0"/>
              <a:t> the event-</a:t>
            </a:r>
            <a:r>
              <a:rPr lang="da-DK" dirty="0" err="1" smtClean="0"/>
              <a:t>builder</a:t>
            </a:r>
            <a:r>
              <a:rPr lang="da-DK" dirty="0" smtClean="0"/>
              <a:t>:</a:t>
            </a:r>
          </a:p>
          <a:p>
            <a:pPr marL="971550" lvl="1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da-DK" dirty="0"/>
              <a:t>Wire/strip </a:t>
            </a:r>
            <a:r>
              <a:rPr lang="da-DK" dirty="0" err="1"/>
              <a:t>channel</a:t>
            </a:r>
            <a:r>
              <a:rPr lang="da-DK" dirty="0"/>
              <a:t> with </a:t>
            </a:r>
            <a:r>
              <a:rPr lang="da-DK" dirty="0" err="1"/>
              <a:t>largest</a:t>
            </a:r>
            <a:r>
              <a:rPr lang="da-DK" dirty="0"/>
              <a:t> </a:t>
            </a:r>
            <a:r>
              <a:rPr lang="da-DK" dirty="0" smtClean="0"/>
              <a:t>ADC-</a:t>
            </a:r>
            <a:r>
              <a:rPr lang="da-DK" dirty="0" err="1" smtClean="0"/>
              <a:t>value</a:t>
            </a:r>
            <a:r>
              <a:rPr lang="da-DK" dirty="0" smtClean="0"/>
              <a:t>.</a:t>
            </a:r>
          </a:p>
          <a:p>
            <a:pPr marL="971550" lvl="1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da-DK" dirty="0" err="1"/>
              <a:t>Weighted</a:t>
            </a:r>
            <a:r>
              <a:rPr lang="da-DK" dirty="0"/>
              <a:t> average of </a:t>
            </a:r>
            <a:r>
              <a:rPr lang="da-DK" dirty="0" err="1"/>
              <a:t>involved</a:t>
            </a:r>
            <a:r>
              <a:rPr lang="da-DK" dirty="0"/>
              <a:t> wire/strip </a:t>
            </a:r>
            <a:r>
              <a:rPr lang="da-DK" dirty="0" err="1"/>
              <a:t>channels</a:t>
            </a:r>
            <a:r>
              <a:rPr lang="da-DK" dirty="0"/>
              <a:t> with ADC </a:t>
            </a:r>
            <a:r>
              <a:rPr lang="da-DK" dirty="0" err="1"/>
              <a:t>values</a:t>
            </a:r>
            <a:r>
              <a:rPr lang="da-DK" dirty="0"/>
              <a:t> as </a:t>
            </a:r>
            <a:r>
              <a:rPr lang="da-DK" dirty="0" err="1" smtClean="0"/>
              <a:t>weights</a:t>
            </a:r>
            <a:r>
              <a:rPr lang="da-DK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dirty="0"/>
              <a:t>The </a:t>
            </a:r>
            <a:r>
              <a:rPr lang="da-DK" dirty="0" err="1"/>
              <a:t>two</a:t>
            </a:r>
            <a:r>
              <a:rPr lang="da-DK" dirty="0"/>
              <a:t> </a:t>
            </a:r>
            <a:r>
              <a:rPr lang="da-DK" dirty="0" err="1"/>
              <a:t>methods</a:t>
            </a:r>
            <a:r>
              <a:rPr lang="da-DK" dirty="0"/>
              <a:t> give </a:t>
            </a:r>
            <a:r>
              <a:rPr lang="da-DK" dirty="0" err="1"/>
              <a:t>slightly</a:t>
            </a:r>
            <a:r>
              <a:rPr lang="da-DK" dirty="0"/>
              <a:t> </a:t>
            </a:r>
            <a:r>
              <a:rPr lang="da-DK" dirty="0" err="1"/>
              <a:t>different</a:t>
            </a:r>
            <a:r>
              <a:rPr lang="da-DK" dirty="0"/>
              <a:t> </a:t>
            </a:r>
            <a:r>
              <a:rPr lang="da-DK" dirty="0" err="1"/>
              <a:t>results</a:t>
            </a:r>
            <a:r>
              <a:rPr lang="da-DK" dirty="0"/>
              <a:t> </a:t>
            </a:r>
            <a:r>
              <a:rPr lang="da-DK" dirty="0" smtClean="0"/>
              <a:t>as </a:t>
            </a:r>
            <a:r>
              <a:rPr lang="da-DK" dirty="0" err="1" smtClean="0"/>
              <a:t>shown</a:t>
            </a:r>
            <a:r>
              <a:rPr lang="da-DK" dirty="0" smtClean="0"/>
              <a:t> on the </a:t>
            </a:r>
            <a:r>
              <a:rPr lang="da-DK" dirty="0" err="1" smtClean="0"/>
              <a:t>next</a:t>
            </a:r>
            <a:r>
              <a:rPr lang="da-DK" dirty="0" smtClean="0"/>
              <a:t> slide.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5965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        </a:t>
            </a:r>
            <a:r>
              <a:rPr lang="da-DK" sz="2800" dirty="0" smtClean="0"/>
              <a:t>Max ADC pos.                          </a:t>
            </a:r>
            <a:r>
              <a:rPr lang="da-DK" sz="2800" dirty="0" err="1" smtClean="0"/>
              <a:t>Weighted</a:t>
            </a:r>
            <a:r>
              <a:rPr lang="da-DK" sz="2800" dirty="0" smtClean="0"/>
              <a:t> pos.</a:t>
            </a:r>
            <a:endParaRPr lang="da-DK" sz="2800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446432"/>
            <a:ext cx="3987188" cy="541919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674" y="1446432"/>
            <a:ext cx="3965158" cy="541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6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Processing speed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sz="2600" dirty="0"/>
              <a:t>Processing speed </a:t>
            </a:r>
            <a:r>
              <a:rPr lang="da-DK" sz="2600" dirty="0" smtClean="0"/>
              <a:t>tests </a:t>
            </a:r>
            <a:r>
              <a:rPr lang="da-DK" sz="2600" dirty="0"/>
              <a:t>have </a:t>
            </a:r>
            <a:r>
              <a:rPr lang="da-DK" sz="2600" dirty="0" err="1"/>
              <a:t>been</a:t>
            </a:r>
            <a:r>
              <a:rPr lang="da-DK" sz="2600" dirty="0"/>
              <a:t> </a:t>
            </a:r>
            <a:r>
              <a:rPr lang="da-DK" sz="2600" dirty="0" err="1"/>
              <a:t>performed</a:t>
            </a:r>
            <a:r>
              <a:rPr lang="da-DK" sz="2600" dirty="0"/>
              <a:t> on a </a:t>
            </a:r>
            <a:r>
              <a:rPr lang="da-DK" sz="2600" dirty="0" err="1"/>
              <a:t>Lenovo</a:t>
            </a:r>
            <a:r>
              <a:rPr lang="da-DK" sz="2600" dirty="0"/>
              <a:t> X250 with </a:t>
            </a:r>
            <a:r>
              <a:rPr lang="da-DK" sz="2600" dirty="0" smtClean="0"/>
              <a:t>an </a:t>
            </a:r>
            <a:r>
              <a:rPr lang="da-DK" sz="2600" dirty="0"/>
              <a:t>INTEL </a:t>
            </a:r>
            <a:r>
              <a:rPr lang="da-DK" sz="2600" dirty="0" smtClean="0"/>
              <a:t>CORE </a:t>
            </a:r>
            <a:r>
              <a:rPr lang="da-DK" sz="2600" dirty="0"/>
              <a:t>i7-5600U CPU @ 2.60GHz</a:t>
            </a:r>
            <a:r>
              <a:rPr lang="da-DK" sz="2600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sz="2600" dirty="0"/>
              <a:t>The data </a:t>
            </a:r>
            <a:r>
              <a:rPr lang="da-DK" sz="2600" dirty="0" err="1"/>
              <a:t>was</a:t>
            </a:r>
            <a:r>
              <a:rPr lang="da-DK" sz="2600" dirty="0"/>
              <a:t> </a:t>
            </a:r>
            <a:r>
              <a:rPr lang="da-DK" sz="2600" dirty="0" err="1"/>
              <a:t>loaded</a:t>
            </a:r>
            <a:r>
              <a:rPr lang="da-DK" sz="2600" dirty="0"/>
              <a:t> </a:t>
            </a:r>
            <a:r>
              <a:rPr lang="da-DK" sz="2600" dirty="0" err="1"/>
              <a:t>into</a:t>
            </a:r>
            <a:r>
              <a:rPr lang="da-DK" sz="2600" dirty="0"/>
              <a:t> </a:t>
            </a:r>
            <a:r>
              <a:rPr lang="da-DK" sz="2600" dirty="0" err="1" smtClean="0"/>
              <a:t>memory</a:t>
            </a:r>
            <a:r>
              <a:rPr lang="da-DK" sz="2600" dirty="0" smtClean="0"/>
              <a:t> and the </a:t>
            </a:r>
            <a:r>
              <a:rPr lang="da-DK" sz="2600" dirty="0" err="1" smtClean="0"/>
              <a:t>actual</a:t>
            </a:r>
            <a:r>
              <a:rPr lang="da-DK" sz="2600" dirty="0" smtClean="0"/>
              <a:t> event </a:t>
            </a:r>
            <a:r>
              <a:rPr lang="da-DK" sz="2600" dirty="0" err="1" smtClean="0"/>
              <a:t>building</a:t>
            </a:r>
            <a:r>
              <a:rPr lang="da-DK" sz="2600" dirty="0" smtClean="0"/>
              <a:t> </a:t>
            </a:r>
            <a:r>
              <a:rPr lang="da-DK" sz="2600" dirty="0" err="1" smtClean="0"/>
              <a:t>timed</a:t>
            </a:r>
            <a:r>
              <a:rPr lang="da-DK" sz="2600" dirty="0" smtClean="0"/>
              <a:t> </a:t>
            </a:r>
            <a:r>
              <a:rPr lang="da-DK" sz="2600" dirty="0" err="1" smtClean="0"/>
              <a:t>using</a:t>
            </a:r>
            <a:r>
              <a:rPr lang="da-DK" sz="2600" dirty="0" smtClean="0"/>
              <a:t> the </a:t>
            </a:r>
            <a:r>
              <a:rPr lang="da-DK" sz="2600" dirty="0" err="1" smtClean="0"/>
              <a:t>Clock</a:t>
            </a:r>
            <a:r>
              <a:rPr lang="da-DK" sz="2600" dirty="0" smtClean="0"/>
              <a:t>::</a:t>
            </a:r>
            <a:r>
              <a:rPr lang="da-DK" sz="2600" dirty="0" err="1" smtClean="0"/>
              <a:t>now</a:t>
            </a:r>
            <a:r>
              <a:rPr lang="da-DK" sz="2600" dirty="0" smtClean="0"/>
              <a:t>() </a:t>
            </a:r>
            <a:r>
              <a:rPr lang="da-DK" sz="2600" dirty="0" err="1" smtClean="0"/>
              <a:t>function</a:t>
            </a:r>
            <a:r>
              <a:rPr lang="da-DK" sz="2600" dirty="0" smtClean="0"/>
              <a:t> from the &lt;</a:t>
            </a:r>
            <a:r>
              <a:rPr lang="da-DK" sz="2600" dirty="0" err="1" smtClean="0"/>
              <a:t>chrono</a:t>
            </a:r>
            <a:r>
              <a:rPr lang="da-DK" sz="2600" dirty="0" smtClean="0"/>
              <a:t>&gt; </a:t>
            </a:r>
            <a:r>
              <a:rPr lang="da-DK" sz="2600" dirty="0" err="1" smtClean="0"/>
              <a:t>library</a:t>
            </a:r>
            <a:r>
              <a:rPr lang="da-DK" sz="2600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sz="2600" dirty="0" smtClean="0"/>
              <a:t>The </a:t>
            </a:r>
            <a:r>
              <a:rPr lang="da-DK" sz="2600" dirty="0"/>
              <a:t>tests show </a:t>
            </a:r>
            <a:r>
              <a:rPr lang="da-DK" sz="2600" dirty="0" err="1" smtClean="0"/>
              <a:t>that</a:t>
            </a:r>
            <a:r>
              <a:rPr lang="da-DK" sz="2600" dirty="0" smtClean="0"/>
              <a:t> </a:t>
            </a:r>
            <a:r>
              <a:rPr lang="da-DK" sz="2600" dirty="0"/>
              <a:t>average </a:t>
            </a:r>
            <a:r>
              <a:rPr lang="da-DK" sz="2600" dirty="0" err="1" smtClean="0"/>
              <a:t>processing</a:t>
            </a:r>
            <a:r>
              <a:rPr lang="da-DK" sz="2600" dirty="0" smtClean="0"/>
              <a:t> time is 2.88x10</a:t>
            </a:r>
            <a:r>
              <a:rPr lang="da-DK" sz="2600" dirty="0"/>
              <a:t>^-8 </a:t>
            </a:r>
            <a:r>
              <a:rPr lang="da-DK" sz="2600" dirty="0" err="1"/>
              <a:t>seconds</a:t>
            </a:r>
            <a:r>
              <a:rPr lang="da-DK" sz="2600" dirty="0"/>
              <a:t> per </a:t>
            </a:r>
            <a:r>
              <a:rPr lang="da-DK" sz="2600" dirty="0" smtClean="0"/>
              <a:t/>
            </a:r>
            <a:br>
              <a:rPr lang="da-DK" sz="2600" dirty="0" smtClean="0"/>
            </a:br>
            <a:r>
              <a:rPr lang="da-DK" sz="2600" dirty="0" smtClean="0"/>
              <a:t>data-point.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sz="2600" dirty="0" smtClean="0"/>
              <a:t>The </a:t>
            </a:r>
            <a:r>
              <a:rPr lang="da-DK" sz="2600" dirty="0"/>
              <a:t>data set </a:t>
            </a:r>
            <a:r>
              <a:rPr lang="da-DK" sz="2600" dirty="0" err="1" smtClean="0"/>
              <a:t>involved</a:t>
            </a:r>
            <a:r>
              <a:rPr lang="da-DK" sz="2600" dirty="0" smtClean="0"/>
              <a:t> 4297 </a:t>
            </a:r>
            <a:r>
              <a:rPr lang="da-DK" sz="2600" dirty="0" err="1" smtClean="0"/>
              <a:t>thermal</a:t>
            </a:r>
            <a:r>
              <a:rPr lang="da-DK" sz="2600" dirty="0" smtClean="0"/>
              <a:t> neutron events and the average </a:t>
            </a:r>
            <a:r>
              <a:rPr lang="da-DK" sz="2600" dirty="0" err="1" smtClean="0"/>
              <a:t>processing</a:t>
            </a:r>
            <a:r>
              <a:rPr lang="da-DK" sz="2600" dirty="0" smtClean="0"/>
              <a:t> time per neutron </a:t>
            </a:r>
            <a:r>
              <a:rPr lang="da-DK" sz="2600" dirty="0" err="1" smtClean="0"/>
              <a:t>was</a:t>
            </a:r>
            <a:r>
              <a:rPr lang="da-DK" sz="2600" dirty="0" smtClean="0"/>
              <a:t> 7.95x10^-8 </a:t>
            </a:r>
            <a:r>
              <a:rPr lang="da-DK" sz="2600" dirty="0" err="1" smtClean="0"/>
              <a:t>seconds</a:t>
            </a:r>
            <a:r>
              <a:rPr lang="da-DK" sz="2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312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Conclusion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The data </a:t>
            </a:r>
            <a:r>
              <a:rPr lang="da-DK" dirty="0" err="1" smtClean="0"/>
              <a:t>acquisition</a:t>
            </a:r>
            <a:r>
              <a:rPr lang="da-DK" dirty="0" smtClean="0"/>
              <a:t> part is </a:t>
            </a:r>
            <a:r>
              <a:rPr lang="da-DK" dirty="0" err="1" smtClean="0"/>
              <a:t>expected</a:t>
            </a:r>
            <a:r>
              <a:rPr lang="da-DK" dirty="0" smtClean="0"/>
              <a:t> to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operational</a:t>
            </a:r>
            <a:r>
              <a:rPr lang="da-DK" dirty="0" smtClean="0"/>
              <a:t>, but not </a:t>
            </a:r>
            <a:r>
              <a:rPr lang="da-DK" dirty="0" err="1" smtClean="0"/>
              <a:t>complete</a:t>
            </a:r>
            <a:r>
              <a:rPr lang="da-DK" dirty="0" smtClean="0"/>
              <a:t>, by the end of </a:t>
            </a:r>
            <a:r>
              <a:rPr lang="da-DK" dirty="0" err="1" smtClean="0"/>
              <a:t>this</a:t>
            </a:r>
            <a:r>
              <a:rPr lang="da-DK" dirty="0" smtClean="0"/>
              <a:t> </a:t>
            </a:r>
            <a:r>
              <a:rPr lang="da-DK" dirty="0" err="1" smtClean="0"/>
              <a:t>month</a:t>
            </a:r>
            <a:r>
              <a:rPr lang="da-DK" dirty="0" smtClean="0"/>
              <a:t> (September 2017).</a:t>
            </a:r>
          </a:p>
          <a:p>
            <a:r>
              <a:rPr lang="da-DK" dirty="0" smtClean="0"/>
              <a:t>The event formation software is </a:t>
            </a:r>
            <a:r>
              <a:rPr lang="da-DK" dirty="0" err="1" smtClean="0"/>
              <a:t>complete</a:t>
            </a:r>
            <a:r>
              <a:rPr lang="da-DK" dirty="0" smtClean="0"/>
              <a:t> and </a:t>
            </a:r>
            <a:r>
              <a:rPr lang="da-DK" dirty="0" err="1" smtClean="0"/>
              <a:t>embeded</a:t>
            </a:r>
            <a:r>
              <a:rPr lang="da-DK" dirty="0" smtClean="0"/>
              <a:t> in the EFU pipeline.</a:t>
            </a:r>
          </a:p>
          <a:p>
            <a:r>
              <a:rPr lang="da-DK" dirty="0" err="1" smtClean="0"/>
              <a:t>Various</a:t>
            </a:r>
            <a:r>
              <a:rPr lang="da-DK" dirty="0" smtClean="0"/>
              <a:t> </a:t>
            </a:r>
            <a:r>
              <a:rPr lang="da-DK" dirty="0" err="1" smtClean="0"/>
              <a:t>extensions</a:t>
            </a:r>
            <a:r>
              <a:rPr lang="da-DK" dirty="0" smtClean="0"/>
              <a:t> and </a:t>
            </a:r>
            <a:r>
              <a:rPr lang="da-DK" dirty="0" err="1" smtClean="0"/>
              <a:t>improvements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considered</a:t>
            </a:r>
            <a:r>
              <a:rPr lang="da-DK" dirty="0" smtClean="0"/>
              <a:t>:</a:t>
            </a:r>
          </a:p>
          <a:p>
            <a:pPr lvl="1"/>
            <a:r>
              <a:rPr lang="da-DK" dirty="0" smtClean="0"/>
              <a:t>Multiple neutron event formation</a:t>
            </a:r>
          </a:p>
          <a:p>
            <a:pPr lvl="1"/>
            <a:r>
              <a:rPr lang="da-DK" dirty="0" err="1" smtClean="0"/>
              <a:t>Improved</a:t>
            </a:r>
            <a:r>
              <a:rPr lang="da-DK" dirty="0" smtClean="0"/>
              <a:t> </a:t>
            </a:r>
            <a:r>
              <a:rPr lang="da-DK" dirty="0" err="1" smtClean="0"/>
              <a:t>processing</a:t>
            </a:r>
            <a:r>
              <a:rPr lang="da-DK" dirty="0" smtClean="0"/>
              <a:t> speed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9687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Multiblade DAQ</a:t>
            </a:r>
          </a:p>
        </p:txBody>
      </p:sp>
      <p:sp>
        <p:nvSpPr>
          <p:cNvPr id="5" name="Rektangel 4"/>
          <p:cNvSpPr/>
          <p:nvPr/>
        </p:nvSpPr>
        <p:spPr>
          <a:xfrm>
            <a:off x="110169" y="1787054"/>
            <a:ext cx="9496539" cy="3826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da-DK" sz="2000" dirty="0" err="1">
                <a:solidFill>
                  <a:srgbClr val="595959"/>
                </a:solidFill>
                <a:latin typeface="Arial" charset="0"/>
              </a:rPr>
              <a:t>We</a:t>
            </a:r>
            <a:r>
              <a:rPr lang="da-DK" sz="2000" dirty="0">
                <a:solidFill>
                  <a:srgbClr val="595959"/>
                </a:solidFill>
                <a:latin typeface="Arial" charset="0"/>
              </a:rPr>
              <a:t> </a:t>
            </a:r>
            <a:r>
              <a:rPr lang="da-DK" sz="2000" dirty="0" err="1">
                <a:solidFill>
                  <a:srgbClr val="595959"/>
                </a:solidFill>
                <a:latin typeface="Arial" charset="0"/>
              </a:rPr>
              <a:t>are</a:t>
            </a:r>
            <a:r>
              <a:rPr lang="da-DK" sz="2000" dirty="0">
                <a:solidFill>
                  <a:srgbClr val="595959"/>
                </a:solidFill>
                <a:latin typeface="Arial" charset="0"/>
              </a:rPr>
              <a:t> </a:t>
            </a:r>
            <a:r>
              <a:rPr lang="da-DK" sz="2000" dirty="0" err="1">
                <a:solidFill>
                  <a:srgbClr val="595959"/>
                </a:solidFill>
                <a:latin typeface="Arial" charset="0"/>
              </a:rPr>
              <a:t>building</a:t>
            </a:r>
            <a:r>
              <a:rPr lang="da-DK" sz="2000" dirty="0">
                <a:solidFill>
                  <a:srgbClr val="595959"/>
                </a:solidFill>
                <a:latin typeface="Arial" charset="0"/>
              </a:rPr>
              <a:t> a </a:t>
            </a:r>
            <a:r>
              <a:rPr lang="da-DK" sz="2000" dirty="0" err="1">
                <a:solidFill>
                  <a:srgbClr val="595959"/>
                </a:solidFill>
                <a:latin typeface="Arial" charset="0"/>
              </a:rPr>
              <a:t>completely</a:t>
            </a:r>
            <a:r>
              <a:rPr lang="da-DK" sz="2000" dirty="0">
                <a:solidFill>
                  <a:srgbClr val="595959"/>
                </a:solidFill>
                <a:latin typeface="Arial" charset="0"/>
              </a:rPr>
              <a:t> new DAQ </a:t>
            </a:r>
            <a:r>
              <a:rPr lang="da-DK" sz="2000" dirty="0" err="1">
                <a:solidFill>
                  <a:srgbClr val="595959"/>
                </a:solidFill>
                <a:latin typeface="Arial" charset="0"/>
              </a:rPr>
              <a:t>based</a:t>
            </a:r>
            <a:r>
              <a:rPr lang="da-DK" sz="2000" dirty="0">
                <a:solidFill>
                  <a:srgbClr val="595959"/>
                </a:solidFill>
                <a:latin typeface="Arial" charset="0"/>
              </a:rPr>
              <a:t> on CAEN hardware in </a:t>
            </a:r>
            <a:r>
              <a:rPr lang="da-DK" sz="2000" dirty="0" err="1">
                <a:solidFill>
                  <a:srgbClr val="595959"/>
                </a:solidFill>
                <a:latin typeface="Arial" charset="0"/>
              </a:rPr>
              <a:t>collaboration</a:t>
            </a:r>
            <a:r>
              <a:rPr lang="da-DK" sz="2000" dirty="0">
                <a:solidFill>
                  <a:srgbClr val="595959"/>
                </a:solidFill>
                <a:latin typeface="Arial" charset="0"/>
              </a:rPr>
              <a:t> with Lund </a:t>
            </a:r>
            <a:r>
              <a:rPr lang="da-DK" sz="2000" dirty="0" err="1" smtClean="0">
                <a:solidFill>
                  <a:srgbClr val="595959"/>
                </a:solidFill>
                <a:latin typeface="Arial" charset="0"/>
              </a:rPr>
              <a:t>University</a:t>
            </a:r>
            <a:r>
              <a:rPr lang="da-DK" sz="2000" dirty="0" smtClean="0">
                <a:solidFill>
                  <a:srgbClr val="595959"/>
                </a:solidFill>
                <a:latin typeface="Arial" charset="0"/>
              </a:rPr>
              <a:t>.</a:t>
            </a:r>
            <a:endParaRPr lang="da-DK" sz="2000" b="0" dirty="0" smtClean="0">
              <a:effectLst/>
            </a:endParaRPr>
          </a:p>
          <a:p>
            <a:pPr>
              <a:spcAft>
                <a:spcPts val="1600"/>
              </a:spcAft>
            </a:pPr>
            <a:r>
              <a:rPr lang="da-DK" sz="2000" dirty="0" err="1">
                <a:solidFill>
                  <a:srgbClr val="595959"/>
                </a:solidFill>
                <a:latin typeface="Arial" charset="0"/>
              </a:rPr>
              <a:t>We</a:t>
            </a:r>
            <a:r>
              <a:rPr lang="da-DK" sz="2000" dirty="0">
                <a:solidFill>
                  <a:srgbClr val="595959"/>
                </a:solidFill>
                <a:latin typeface="Arial" charset="0"/>
              </a:rPr>
              <a:t> </a:t>
            </a:r>
            <a:r>
              <a:rPr lang="da-DK" sz="2000" dirty="0" err="1">
                <a:solidFill>
                  <a:srgbClr val="595959"/>
                </a:solidFill>
                <a:latin typeface="Arial" charset="0"/>
              </a:rPr>
              <a:t>will</a:t>
            </a:r>
            <a:r>
              <a:rPr lang="da-DK" sz="2000" dirty="0">
                <a:solidFill>
                  <a:srgbClr val="595959"/>
                </a:solidFill>
                <a:latin typeface="Arial" charset="0"/>
              </a:rPr>
              <a:t> base the DAQ on the CAEN V1740D </a:t>
            </a:r>
            <a:r>
              <a:rPr lang="da-DK" sz="2000" dirty="0" err="1" smtClean="0">
                <a:solidFill>
                  <a:srgbClr val="595959"/>
                </a:solidFill>
                <a:latin typeface="Arial" charset="0"/>
              </a:rPr>
              <a:t>digitizer</a:t>
            </a:r>
            <a:r>
              <a:rPr lang="da-DK" sz="2000" dirty="0" smtClean="0">
                <a:solidFill>
                  <a:srgbClr val="595959"/>
                </a:solidFill>
                <a:latin typeface="Arial" charset="0"/>
              </a:rPr>
              <a:t>. </a:t>
            </a:r>
            <a:endParaRPr lang="da-DK" sz="2000" b="0" dirty="0" smtClean="0">
              <a:effectLst/>
            </a:endParaRPr>
          </a:p>
          <a:p>
            <a:pPr>
              <a:spcAft>
                <a:spcPts val="1600"/>
              </a:spcAft>
            </a:pPr>
            <a:r>
              <a:rPr lang="da-DK" sz="2000" dirty="0" err="1">
                <a:solidFill>
                  <a:srgbClr val="595959"/>
                </a:solidFill>
                <a:latin typeface="Arial" charset="0"/>
              </a:rPr>
              <a:t>Running</a:t>
            </a:r>
            <a:r>
              <a:rPr lang="da-DK" sz="2000" dirty="0">
                <a:solidFill>
                  <a:srgbClr val="595959"/>
                </a:solidFill>
                <a:latin typeface="Arial" charset="0"/>
              </a:rPr>
              <a:t> the “new” DPP-QDC </a:t>
            </a:r>
            <a:r>
              <a:rPr lang="da-DK" sz="2000" dirty="0" smtClean="0">
                <a:solidFill>
                  <a:srgbClr val="595959"/>
                </a:solidFill>
                <a:latin typeface="Arial" charset="0"/>
              </a:rPr>
              <a:t>firmware. </a:t>
            </a:r>
            <a:endParaRPr lang="da-DK" sz="2000" dirty="0">
              <a:solidFill>
                <a:srgbClr val="595959"/>
              </a:solidFill>
              <a:latin typeface="Arial" charset="0"/>
            </a:endParaRPr>
          </a:p>
          <a:p>
            <a:pPr>
              <a:spcAft>
                <a:spcPts val="1600"/>
              </a:spcAft>
            </a:pPr>
            <a:r>
              <a:rPr lang="da-DK" sz="2000" dirty="0" smtClean="0">
                <a:solidFill>
                  <a:srgbClr val="595959"/>
                </a:solidFill>
                <a:latin typeface="Arial" charset="0"/>
              </a:rPr>
              <a:t>(</a:t>
            </a:r>
            <a:r>
              <a:rPr lang="da-DK" sz="2000" dirty="0">
                <a:solidFill>
                  <a:srgbClr val="595959"/>
                </a:solidFill>
                <a:latin typeface="Arial" charset="0"/>
              </a:rPr>
              <a:t>Digital Pulse Processing for </a:t>
            </a:r>
            <a:r>
              <a:rPr lang="da-DK" sz="2000" dirty="0" err="1">
                <a:solidFill>
                  <a:srgbClr val="595959"/>
                </a:solidFill>
                <a:latin typeface="Arial" charset="0"/>
              </a:rPr>
              <a:t>Accumulated</a:t>
            </a:r>
            <a:r>
              <a:rPr lang="da-DK" sz="2000" dirty="0">
                <a:solidFill>
                  <a:srgbClr val="595959"/>
                </a:solidFill>
                <a:latin typeface="Arial" charset="0"/>
              </a:rPr>
              <a:t> Charge to </a:t>
            </a:r>
            <a:r>
              <a:rPr lang="da-DK" sz="2000" dirty="0" smtClean="0">
                <a:solidFill>
                  <a:srgbClr val="595959"/>
                </a:solidFill>
                <a:latin typeface="Arial" charset="0"/>
              </a:rPr>
              <a:t>Digital Converter)                </a:t>
            </a:r>
          </a:p>
          <a:p>
            <a:pPr>
              <a:spcAft>
                <a:spcPts val="1600"/>
              </a:spcAft>
            </a:pPr>
            <a:r>
              <a:rPr lang="da-DK" sz="2000" dirty="0" err="1" smtClean="0">
                <a:solidFill>
                  <a:srgbClr val="595959"/>
                </a:solidFill>
                <a:latin typeface="Arial" charset="0"/>
              </a:rPr>
              <a:t>Creating</a:t>
            </a:r>
            <a:r>
              <a:rPr lang="da-DK" sz="2000" dirty="0" smtClean="0">
                <a:solidFill>
                  <a:srgbClr val="595959"/>
                </a:solidFill>
                <a:latin typeface="Arial" charset="0"/>
              </a:rPr>
              <a:t> a DAQ </a:t>
            </a:r>
            <a:r>
              <a:rPr lang="da-DK" sz="2000" dirty="0" err="1" smtClean="0">
                <a:solidFill>
                  <a:srgbClr val="595959"/>
                </a:solidFill>
                <a:latin typeface="Arial" charset="0"/>
              </a:rPr>
              <a:t>that</a:t>
            </a:r>
            <a:r>
              <a:rPr lang="da-DK" sz="2000" dirty="0" smtClean="0">
                <a:solidFill>
                  <a:srgbClr val="595959"/>
                </a:solidFill>
                <a:latin typeface="Arial" charset="0"/>
              </a:rPr>
              <a:t> </a:t>
            </a:r>
            <a:r>
              <a:rPr lang="da-DK" sz="2000" dirty="0" err="1" smtClean="0">
                <a:solidFill>
                  <a:srgbClr val="595959"/>
                </a:solidFill>
                <a:latin typeface="Arial" charset="0"/>
              </a:rPr>
              <a:t>can</a:t>
            </a:r>
            <a:r>
              <a:rPr lang="da-DK" sz="2000" dirty="0" smtClean="0">
                <a:solidFill>
                  <a:srgbClr val="595959"/>
                </a:solidFill>
                <a:latin typeface="Arial" charset="0"/>
              </a:rPr>
              <a:t> </a:t>
            </a:r>
            <a:r>
              <a:rPr lang="da-DK" sz="2000" dirty="0" err="1" smtClean="0">
                <a:solidFill>
                  <a:srgbClr val="595959"/>
                </a:solidFill>
                <a:latin typeface="Arial" charset="0"/>
              </a:rPr>
              <a:t>communicate</a:t>
            </a:r>
            <a:r>
              <a:rPr lang="da-DK" sz="2000" dirty="0" smtClean="0">
                <a:solidFill>
                  <a:srgbClr val="595959"/>
                </a:solidFill>
                <a:latin typeface="Arial" charset="0"/>
              </a:rPr>
              <a:t> </a:t>
            </a:r>
            <a:r>
              <a:rPr lang="da-DK" sz="2000" dirty="0" err="1" smtClean="0">
                <a:solidFill>
                  <a:srgbClr val="595959"/>
                </a:solidFill>
                <a:latin typeface="Arial" charset="0"/>
              </a:rPr>
              <a:t>directly</a:t>
            </a:r>
            <a:r>
              <a:rPr lang="da-DK" sz="2000" dirty="0" smtClean="0">
                <a:solidFill>
                  <a:srgbClr val="595959"/>
                </a:solidFill>
                <a:latin typeface="Arial" charset="0"/>
              </a:rPr>
              <a:t> with the EFU </a:t>
            </a:r>
            <a:r>
              <a:rPr lang="da-DK" sz="2000" dirty="0" err="1" smtClean="0">
                <a:solidFill>
                  <a:srgbClr val="595959"/>
                </a:solidFill>
                <a:latin typeface="Arial" charset="0"/>
              </a:rPr>
              <a:t>while</a:t>
            </a:r>
            <a:r>
              <a:rPr lang="da-DK" sz="2000" dirty="0" smtClean="0">
                <a:solidFill>
                  <a:srgbClr val="595959"/>
                </a:solidFill>
                <a:latin typeface="Arial" charset="0"/>
              </a:rPr>
              <a:t> </a:t>
            </a:r>
            <a:r>
              <a:rPr lang="da-DK" sz="2000" dirty="0" err="1" smtClean="0">
                <a:solidFill>
                  <a:srgbClr val="595959"/>
                </a:solidFill>
                <a:latin typeface="Arial" charset="0"/>
              </a:rPr>
              <a:t>being</a:t>
            </a:r>
            <a:r>
              <a:rPr lang="da-DK" sz="2000" dirty="0" smtClean="0">
                <a:solidFill>
                  <a:srgbClr val="595959"/>
                </a:solidFill>
                <a:latin typeface="Arial" charset="0"/>
              </a:rPr>
              <a:t> </a:t>
            </a:r>
            <a:r>
              <a:rPr lang="da-DK" sz="2000" dirty="0" err="1" smtClean="0">
                <a:solidFill>
                  <a:srgbClr val="595959"/>
                </a:solidFill>
                <a:latin typeface="Arial" charset="0"/>
              </a:rPr>
              <a:t>versatile</a:t>
            </a:r>
            <a:r>
              <a:rPr lang="da-DK" sz="2000" dirty="0" smtClean="0">
                <a:solidFill>
                  <a:srgbClr val="595959"/>
                </a:solidFill>
                <a:latin typeface="Arial" charset="0"/>
              </a:rPr>
              <a:t> </a:t>
            </a:r>
            <a:r>
              <a:rPr lang="da-DK" sz="2000" dirty="0" err="1" smtClean="0">
                <a:solidFill>
                  <a:srgbClr val="595959"/>
                </a:solidFill>
                <a:latin typeface="Arial" charset="0"/>
              </a:rPr>
              <a:t>enough</a:t>
            </a:r>
            <a:r>
              <a:rPr lang="da-DK" sz="2000" dirty="0" smtClean="0">
                <a:solidFill>
                  <a:srgbClr val="595959"/>
                </a:solidFill>
                <a:latin typeface="Arial" charset="0"/>
              </a:rPr>
              <a:t> for general </a:t>
            </a:r>
            <a:r>
              <a:rPr lang="da-DK" sz="2000" dirty="0" err="1" smtClean="0">
                <a:solidFill>
                  <a:srgbClr val="595959"/>
                </a:solidFill>
                <a:latin typeface="Arial" charset="0"/>
              </a:rPr>
              <a:t>experiments</a:t>
            </a:r>
            <a:r>
              <a:rPr lang="da-DK" sz="2000" dirty="0" smtClean="0">
                <a:solidFill>
                  <a:srgbClr val="595959"/>
                </a:solidFill>
                <a:latin typeface="Arial" charset="0"/>
              </a:rPr>
              <a:t> at Lund </a:t>
            </a:r>
            <a:r>
              <a:rPr lang="da-DK" sz="2000" dirty="0" err="1" smtClean="0">
                <a:solidFill>
                  <a:srgbClr val="595959"/>
                </a:solidFill>
                <a:latin typeface="Arial" charset="0"/>
              </a:rPr>
              <a:t>University</a:t>
            </a:r>
            <a:r>
              <a:rPr lang="da-DK" sz="2000" dirty="0" smtClean="0">
                <a:solidFill>
                  <a:srgbClr val="595959"/>
                </a:solidFill>
                <a:latin typeface="Arial" charset="0"/>
              </a:rPr>
              <a:t>.</a:t>
            </a:r>
            <a:endParaRPr lang="da-DK" sz="2000" b="0" dirty="0" smtClean="0">
              <a:effectLst/>
            </a:endParaRPr>
          </a:p>
          <a:p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pic>
        <p:nvPicPr>
          <p:cNvPr id="1028" name="Picture 4" descr="52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067" y="365125"/>
            <a:ext cx="2033629" cy="602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89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Detector</a:t>
            </a:r>
            <a:r>
              <a:rPr lang="da-DK" dirty="0" smtClean="0"/>
              <a:t> and data </a:t>
            </a:r>
            <a:r>
              <a:rPr lang="da-DK" dirty="0" err="1" smtClean="0"/>
              <a:t>acquisition</a:t>
            </a:r>
            <a:endParaRPr lang="da-DK" dirty="0"/>
          </a:p>
        </p:txBody>
      </p:sp>
      <p:pic>
        <p:nvPicPr>
          <p:cNvPr id="4" name="Pladsholder til indho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007" y="2104197"/>
            <a:ext cx="6642253" cy="3424450"/>
          </a:xfrm>
          <a:prstGeom prst="rect">
            <a:avLst/>
          </a:prstGeom>
        </p:spPr>
      </p:pic>
      <p:sp>
        <p:nvSpPr>
          <p:cNvPr id="5" name="Tekstrude 4"/>
          <p:cNvSpPr/>
          <p:nvPr/>
        </p:nvSpPr>
        <p:spPr>
          <a:xfrm>
            <a:off x="7480452" y="2935995"/>
            <a:ext cx="616946" cy="232455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7628413" y="3719236"/>
            <a:ext cx="396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A</a:t>
            </a:r>
          </a:p>
          <a:p>
            <a:r>
              <a:rPr lang="da-DK" dirty="0" smtClean="0"/>
              <a:t>D</a:t>
            </a:r>
          </a:p>
          <a:p>
            <a:r>
              <a:rPr lang="da-DK" dirty="0"/>
              <a:t>C</a:t>
            </a:r>
          </a:p>
        </p:txBody>
      </p:sp>
      <p:sp>
        <p:nvSpPr>
          <p:cNvPr id="7" name="Højrepil 6"/>
          <p:cNvSpPr/>
          <p:nvPr/>
        </p:nvSpPr>
        <p:spPr>
          <a:xfrm>
            <a:off x="8097398" y="4098275"/>
            <a:ext cx="716096" cy="826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rude 7"/>
          <p:cNvSpPr/>
          <p:nvPr/>
        </p:nvSpPr>
        <p:spPr>
          <a:xfrm>
            <a:off x="8813494" y="3575050"/>
            <a:ext cx="1575412" cy="106751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9" name="Tekstfelt 8"/>
          <p:cNvSpPr txBox="1"/>
          <p:nvPr/>
        </p:nvSpPr>
        <p:spPr>
          <a:xfrm>
            <a:off x="8934678" y="3709518"/>
            <a:ext cx="13641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 smtClean="0"/>
              <a:t>Communication</a:t>
            </a:r>
            <a:endParaRPr lang="da-DK" sz="1400" dirty="0" smtClean="0"/>
          </a:p>
          <a:p>
            <a:r>
              <a:rPr lang="da-DK" sz="1400" dirty="0"/>
              <a:t>a</a:t>
            </a:r>
            <a:r>
              <a:rPr lang="da-DK" sz="1400" dirty="0" smtClean="0"/>
              <a:t>nd </a:t>
            </a:r>
            <a:r>
              <a:rPr lang="da-DK" sz="1400" dirty="0" err="1" smtClean="0"/>
              <a:t>control</a:t>
            </a:r>
            <a:r>
              <a:rPr lang="da-DK" sz="1400" dirty="0" smtClean="0"/>
              <a:t> processor</a:t>
            </a:r>
            <a:endParaRPr lang="da-DK" sz="1400" dirty="0"/>
          </a:p>
        </p:txBody>
      </p:sp>
      <p:sp>
        <p:nvSpPr>
          <p:cNvPr id="10" name="Højrepil 9"/>
          <p:cNvSpPr/>
          <p:nvPr/>
        </p:nvSpPr>
        <p:spPr>
          <a:xfrm>
            <a:off x="10388906" y="4108808"/>
            <a:ext cx="870333" cy="72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ekstfelt 10"/>
          <p:cNvSpPr txBox="1"/>
          <p:nvPr/>
        </p:nvSpPr>
        <p:spPr>
          <a:xfrm>
            <a:off x="10388906" y="3890479"/>
            <a:ext cx="1046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UDP</a:t>
            </a:r>
          </a:p>
          <a:p>
            <a:r>
              <a:rPr lang="da-DK" sz="1400" dirty="0" err="1" smtClean="0"/>
              <a:t>packets</a:t>
            </a:r>
            <a:endParaRPr lang="da-DK" sz="1400" dirty="0"/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900" y="3429000"/>
            <a:ext cx="1346200" cy="0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1112520" y="5431926"/>
            <a:ext cx="3176016" cy="105865"/>
          </a:xfrm>
          <a:prstGeom prst="rect">
            <a:avLst/>
          </a:prstGeom>
        </p:spPr>
      </p:pic>
      <p:cxnSp>
        <p:nvCxnSpPr>
          <p:cNvPr id="14" name="Lige pilforbindelse 13"/>
          <p:cNvCxnSpPr/>
          <p:nvPr/>
        </p:nvCxnSpPr>
        <p:spPr>
          <a:xfrm flipV="1">
            <a:off x="7799832" y="5260555"/>
            <a:ext cx="0" cy="277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/>
          <p:cNvCxnSpPr/>
          <p:nvPr/>
        </p:nvCxnSpPr>
        <p:spPr>
          <a:xfrm>
            <a:off x="7799832" y="5528647"/>
            <a:ext cx="1847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/>
          <p:cNvCxnSpPr/>
          <p:nvPr/>
        </p:nvCxnSpPr>
        <p:spPr>
          <a:xfrm flipV="1">
            <a:off x="9646920" y="4642566"/>
            <a:ext cx="0" cy="8860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felt 16"/>
          <p:cNvSpPr txBox="1"/>
          <p:nvPr/>
        </p:nvSpPr>
        <p:spPr>
          <a:xfrm>
            <a:off x="8211312" y="5260554"/>
            <a:ext cx="12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 smtClean="0"/>
              <a:t>control</a:t>
            </a:r>
            <a:endParaRPr lang="da-DK" sz="1400" dirty="0"/>
          </a:p>
        </p:txBody>
      </p:sp>
      <p:sp>
        <p:nvSpPr>
          <p:cNvPr id="18" name="Tekstfelt 17"/>
          <p:cNvSpPr txBox="1"/>
          <p:nvPr/>
        </p:nvSpPr>
        <p:spPr>
          <a:xfrm>
            <a:off x="8211312" y="3816422"/>
            <a:ext cx="512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USB</a:t>
            </a:r>
            <a:endParaRPr lang="da-DK" sz="1400" dirty="0"/>
          </a:p>
        </p:txBody>
      </p:sp>
      <p:sp>
        <p:nvSpPr>
          <p:cNvPr id="20" name="Pladsholder til indhold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1" name="Tekstfelt 20"/>
          <p:cNvSpPr txBox="1"/>
          <p:nvPr/>
        </p:nvSpPr>
        <p:spPr>
          <a:xfrm>
            <a:off x="838200" y="6176963"/>
            <a:ext cx="1051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err="1" smtClean="0"/>
              <a:t>Left</a:t>
            </a:r>
            <a:r>
              <a:rPr lang="da-DK" sz="1200" dirty="0" smtClean="0"/>
              <a:t> </a:t>
            </a:r>
            <a:r>
              <a:rPr lang="da-DK" sz="1200" dirty="0" err="1" smtClean="0"/>
              <a:t>half</a:t>
            </a:r>
            <a:r>
              <a:rPr lang="da-DK" sz="1200" dirty="0" smtClean="0"/>
              <a:t> of </a:t>
            </a:r>
            <a:r>
              <a:rPr lang="da-DK" sz="1200" dirty="0" err="1" smtClean="0"/>
              <a:t>figure</a:t>
            </a:r>
            <a:r>
              <a:rPr lang="da-DK" sz="1200" dirty="0" smtClean="0"/>
              <a:t> from F. </a:t>
            </a:r>
            <a:r>
              <a:rPr lang="da-DK" sz="1200" dirty="0" err="1" smtClean="0"/>
              <a:t>Piscitelli</a:t>
            </a:r>
            <a:r>
              <a:rPr lang="da-DK" sz="1200" dirty="0" smtClean="0"/>
              <a:t> et al. ”The </a:t>
            </a:r>
            <a:r>
              <a:rPr lang="da-DK" sz="1200" dirty="0" err="1" smtClean="0"/>
              <a:t>Multi</a:t>
            </a:r>
            <a:r>
              <a:rPr lang="da-DK" sz="1200" dirty="0" smtClean="0"/>
              <a:t>-Blade Boron-10-based neutron </a:t>
            </a:r>
            <a:r>
              <a:rPr lang="da-DK" sz="1200" dirty="0" err="1" smtClean="0"/>
              <a:t>detector</a:t>
            </a:r>
            <a:r>
              <a:rPr lang="da-DK" sz="1200" dirty="0" smtClean="0"/>
              <a:t> for </a:t>
            </a:r>
            <a:r>
              <a:rPr lang="da-DK" sz="1200" dirty="0" err="1" smtClean="0"/>
              <a:t>high</a:t>
            </a:r>
            <a:r>
              <a:rPr lang="da-DK" sz="1200" dirty="0" smtClean="0"/>
              <a:t> </a:t>
            </a:r>
            <a:r>
              <a:rPr lang="da-DK" sz="1200" dirty="0" err="1" smtClean="0"/>
              <a:t>intensity</a:t>
            </a:r>
            <a:r>
              <a:rPr lang="da-DK" sz="1200" dirty="0" smtClean="0"/>
              <a:t> neutron </a:t>
            </a:r>
            <a:r>
              <a:rPr lang="da-DK" sz="1200" dirty="0" err="1" smtClean="0"/>
              <a:t>reflectometry</a:t>
            </a:r>
            <a:r>
              <a:rPr lang="da-DK" sz="1200" dirty="0" smtClean="0"/>
              <a:t> at ESS”, </a:t>
            </a:r>
            <a:r>
              <a:rPr lang="da-DK" sz="1200" dirty="0" err="1" smtClean="0"/>
              <a:t>Jinst</a:t>
            </a:r>
            <a:r>
              <a:rPr lang="da-DK" sz="1200" dirty="0" smtClean="0"/>
              <a:t> March 2017.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6752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0" dirty="0" smtClean="0">
                <a:effectLst/>
              </a:rPr>
              <a:t/>
            </a:r>
            <a:br>
              <a:rPr lang="da-DK" b="0" dirty="0" smtClean="0">
                <a:effectLst/>
              </a:rPr>
            </a:br>
            <a:r>
              <a:rPr lang="da-DK" b="0" dirty="0" smtClean="0">
                <a:effectLst/>
              </a:rPr>
              <a:t/>
            </a:r>
            <a:br>
              <a:rPr lang="da-DK" b="0" dirty="0" smtClean="0">
                <a:effectLst/>
              </a:rPr>
            </a:b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>Multiblade </a:t>
            </a:r>
            <a:r>
              <a:rPr lang="da-DK" dirty="0"/>
              <a:t>DAQ </a:t>
            </a:r>
            <a:r>
              <a:rPr lang="da-DK" dirty="0" err="1"/>
              <a:t>workflow</a:t>
            </a:r>
            <a:r>
              <a:rPr lang="da-DK" b="0" dirty="0" smtClean="0">
                <a:effectLst/>
              </a:rPr>
              <a:t/>
            </a:r>
            <a:br>
              <a:rPr lang="da-DK" b="0" dirty="0" smtClean="0">
                <a:effectLst/>
              </a:rPr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4"/>
            <a:ext cx="5992258" cy="4476023"/>
          </a:xfrm>
        </p:spPr>
        <p:txBody>
          <a:bodyPr>
            <a:normAutofit/>
          </a:bodyPr>
          <a:lstStyle/>
          <a:p>
            <a:pPr fontAlgn="base"/>
            <a:r>
              <a:rPr lang="da-DK" dirty="0" err="1"/>
              <a:t>Polling</a:t>
            </a:r>
            <a:r>
              <a:rPr lang="da-DK" dirty="0"/>
              <a:t> for data</a:t>
            </a:r>
          </a:p>
          <a:p>
            <a:pPr fontAlgn="base"/>
            <a:r>
              <a:rPr lang="da-DK" dirty="0"/>
              <a:t>Reading data</a:t>
            </a:r>
          </a:p>
          <a:p>
            <a:pPr fontAlgn="base"/>
            <a:r>
              <a:rPr lang="da-DK" dirty="0" err="1"/>
              <a:t>Decoding</a:t>
            </a:r>
            <a:r>
              <a:rPr lang="da-DK" dirty="0"/>
              <a:t> </a:t>
            </a:r>
            <a:r>
              <a:rPr lang="da-DK" dirty="0" smtClean="0"/>
              <a:t>data</a:t>
            </a:r>
            <a:endParaRPr lang="da-DK" dirty="0"/>
          </a:p>
          <a:p>
            <a:pPr lvl="1" fontAlgn="base"/>
            <a:r>
              <a:rPr lang="da-DK" dirty="0" smtClean="0"/>
              <a:t>Channel </a:t>
            </a:r>
            <a:r>
              <a:rPr lang="da-DK" dirty="0" err="1" smtClean="0"/>
              <a:t>number</a:t>
            </a:r>
            <a:r>
              <a:rPr lang="da-DK" dirty="0" smtClean="0"/>
              <a:t>, ADC amplitude</a:t>
            </a:r>
          </a:p>
          <a:p>
            <a:pPr lvl="1" fontAlgn="base"/>
            <a:r>
              <a:rPr lang="da-DK" dirty="0" err="1"/>
              <a:t>Combining</a:t>
            </a:r>
            <a:r>
              <a:rPr lang="da-DK" dirty="0"/>
              <a:t> with global </a:t>
            </a:r>
            <a:r>
              <a:rPr lang="da-DK" dirty="0" smtClean="0"/>
              <a:t>time</a:t>
            </a:r>
            <a:endParaRPr lang="da-DK" dirty="0"/>
          </a:p>
          <a:p>
            <a:pPr fontAlgn="base"/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/>
              <a:t>could</a:t>
            </a:r>
            <a:r>
              <a:rPr lang="da-DK" dirty="0"/>
              <a:t> do event formation </a:t>
            </a:r>
            <a:r>
              <a:rPr lang="da-DK" dirty="0" err="1" smtClean="0"/>
              <a:t>here</a:t>
            </a:r>
            <a:endParaRPr lang="da-DK" dirty="0"/>
          </a:p>
          <a:p>
            <a:pPr fontAlgn="base"/>
            <a:r>
              <a:rPr lang="da-DK" dirty="0"/>
              <a:t>Network </a:t>
            </a:r>
            <a:r>
              <a:rPr lang="da-DK" dirty="0" err="1"/>
              <a:t>packing</a:t>
            </a:r>
            <a:endParaRPr lang="da-DK" dirty="0"/>
          </a:p>
          <a:p>
            <a:pPr lvl="1" fontAlgn="base"/>
            <a:r>
              <a:rPr lang="da-DK" dirty="0" smtClean="0"/>
              <a:t>UDP</a:t>
            </a:r>
            <a:r>
              <a:rPr lang="da-DK" b="0" dirty="0" smtClean="0">
                <a:effectLst/>
              </a:rPr>
              <a:t/>
            </a:r>
            <a:br>
              <a:rPr lang="da-DK" b="0" dirty="0" smtClean="0">
                <a:effectLst/>
              </a:rPr>
            </a:br>
            <a:endParaRPr lang="da-DK" dirty="0"/>
          </a:p>
        </p:txBody>
      </p:sp>
      <p:sp>
        <p:nvSpPr>
          <p:cNvPr id="4" name="Rektangel 3"/>
          <p:cNvSpPr/>
          <p:nvPr/>
        </p:nvSpPr>
        <p:spPr>
          <a:xfrm>
            <a:off x="6555036" y="1938969"/>
            <a:ext cx="5636964" cy="2698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da-DK" sz="2400" dirty="0">
                <a:solidFill>
                  <a:srgbClr val="595959"/>
                </a:solidFill>
                <a:latin typeface="Arial" charset="0"/>
              </a:rPr>
              <a:t>The DAQ </a:t>
            </a:r>
            <a:r>
              <a:rPr lang="da-DK" sz="2400" dirty="0" err="1">
                <a:solidFill>
                  <a:srgbClr val="595959"/>
                </a:solidFill>
                <a:latin typeface="Arial" charset="0"/>
              </a:rPr>
              <a:t>will</a:t>
            </a:r>
            <a:r>
              <a:rPr lang="da-DK" sz="2400" dirty="0">
                <a:solidFill>
                  <a:srgbClr val="595959"/>
                </a:solidFill>
                <a:latin typeface="Arial" charset="0"/>
              </a:rPr>
              <a:t> </a:t>
            </a:r>
            <a:r>
              <a:rPr lang="da-DK" sz="2400" dirty="0" err="1">
                <a:solidFill>
                  <a:srgbClr val="595959"/>
                </a:solidFill>
                <a:latin typeface="Arial" charset="0"/>
              </a:rPr>
              <a:t>be</a:t>
            </a:r>
            <a:r>
              <a:rPr lang="da-DK" sz="2400" dirty="0">
                <a:solidFill>
                  <a:srgbClr val="595959"/>
                </a:solidFill>
                <a:latin typeface="Arial" charset="0"/>
              </a:rPr>
              <a:t> </a:t>
            </a:r>
            <a:r>
              <a:rPr lang="da-DK" sz="2400" dirty="0" err="1">
                <a:solidFill>
                  <a:srgbClr val="595959"/>
                </a:solidFill>
                <a:latin typeface="Arial" charset="0"/>
              </a:rPr>
              <a:t>multithreaded</a:t>
            </a:r>
            <a:r>
              <a:rPr lang="da-DK" sz="2400" dirty="0">
                <a:solidFill>
                  <a:srgbClr val="595959"/>
                </a:solidFill>
                <a:latin typeface="Arial" charset="0"/>
              </a:rPr>
              <a:t> so </a:t>
            </a:r>
            <a:r>
              <a:rPr lang="da-DK" sz="2400" dirty="0" err="1">
                <a:solidFill>
                  <a:srgbClr val="595959"/>
                </a:solidFill>
                <a:latin typeface="Arial" charset="0"/>
              </a:rPr>
              <a:t>that</a:t>
            </a:r>
            <a:r>
              <a:rPr lang="da-DK" sz="2400" dirty="0">
                <a:solidFill>
                  <a:srgbClr val="595959"/>
                </a:solidFill>
                <a:latin typeface="Arial" charset="0"/>
              </a:rPr>
              <a:t>: &lt;</a:t>
            </a:r>
            <a:r>
              <a:rPr lang="da-DK" sz="2400" dirty="0" err="1">
                <a:solidFill>
                  <a:srgbClr val="595959"/>
                </a:solidFill>
                <a:latin typeface="Arial" charset="0"/>
              </a:rPr>
              <a:t>polling</a:t>
            </a:r>
            <a:r>
              <a:rPr lang="da-DK" sz="2400" dirty="0">
                <a:solidFill>
                  <a:srgbClr val="595959"/>
                </a:solidFill>
                <a:latin typeface="Arial" charset="0"/>
              </a:rPr>
              <a:t> and data </a:t>
            </a:r>
            <a:r>
              <a:rPr lang="da-DK" sz="2400" dirty="0" err="1">
                <a:solidFill>
                  <a:srgbClr val="595959"/>
                </a:solidFill>
                <a:latin typeface="Arial" charset="0"/>
              </a:rPr>
              <a:t>reading</a:t>
            </a:r>
            <a:r>
              <a:rPr lang="da-DK" sz="2400" dirty="0">
                <a:solidFill>
                  <a:srgbClr val="595959"/>
                </a:solidFill>
                <a:latin typeface="Arial" charset="0"/>
              </a:rPr>
              <a:t>&gt; is </a:t>
            </a:r>
            <a:r>
              <a:rPr lang="da-DK" sz="2400" dirty="0" err="1">
                <a:solidFill>
                  <a:srgbClr val="595959"/>
                </a:solidFill>
                <a:latin typeface="Arial" charset="0"/>
              </a:rPr>
              <a:t>decouppled</a:t>
            </a:r>
            <a:r>
              <a:rPr lang="da-DK" sz="2400" dirty="0">
                <a:solidFill>
                  <a:srgbClr val="595959"/>
                </a:solidFill>
                <a:latin typeface="Arial" charset="0"/>
              </a:rPr>
              <a:t> from &lt;data </a:t>
            </a:r>
            <a:r>
              <a:rPr lang="da-DK" sz="2400" dirty="0" err="1">
                <a:solidFill>
                  <a:srgbClr val="595959"/>
                </a:solidFill>
                <a:latin typeface="Arial" charset="0"/>
              </a:rPr>
              <a:t>processing</a:t>
            </a:r>
            <a:r>
              <a:rPr lang="da-DK" sz="2400" dirty="0">
                <a:solidFill>
                  <a:srgbClr val="595959"/>
                </a:solidFill>
                <a:latin typeface="Arial" charset="0"/>
              </a:rPr>
              <a:t>&gt; </a:t>
            </a:r>
            <a:r>
              <a:rPr lang="da-DK" sz="2400" dirty="0" err="1">
                <a:solidFill>
                  <a:srgbClr val="595959"/>
                </a:solidFill>
                <a:latin typeface="Arial" charset="0"/>
              </a:rPr>
              <a:t>which</a:t>
            </a:r>
            <a:r>
              <a:rPr lang="da-DK" sz="2400" dirty="0">
                <a:solidFill>
                  <a:srgbClr val="595959"/>
                </a:solidFill>
                <a:latin typeface="Arial" charset="0"/>
              </a:rPr>
              <a:t> </a:t>
            </a:r>
            <a:r>
              <a:rPr lang="da-DK" sz="2400" dirty="0" err="1">
                <a:solidFill>
                  <a:srgbClr val="595959"/>
                </a:solidFill>
                <a:latin typeface="Arial" charset="0"/>
              </a:rPr>
              <a:t>again</a:t>
            </a:r>
            <a:r>
              <a:rPr lang="da-DK" sz="2400" dirty="0">
                <a:solidFill>
                  <a:srgbClr val="595959"/>
                </a:solidFill>
                <a:latin typeface="Arial" charset="0"/>
              </a:rPr>
              <a:t> is </a:t>
            </a:r>
            <a:r>
              <a:rPr lang="da-DK" sz="2400" dirty="0" err="1">
                <a:solidFill>
                  <a:srgbClr val="595959"/>
                </a:solidFill>
                <a:latin typeface="Arial" charset="0"/>
              </a:rPr>
              <a:t>decoupled</a:t>
            </a:r>
            <a:r>
              <a:rPr lang="da-DK" sz="2400" dirty="0">
                <a:solidFill>
                  <a:srgbClr val="595959"/>
                </a:solidFill>
                <a:latin typeface="Arial" charset="0"/>
              </a:rPr>
              <a:t> from &lt;</a:t>
            </a:r>
            <a:r>
              <a:rPr lang="da-DK" sz="2400" dirty="0" err="1">
                <a:solidFill>
                  <a:srgbClr val="595959"/>
                </a:solidFill>
                <a:latin typeface="Arial" charset="0"/>
              </a:rPr>
              <a:t>network</a:t>
            </a:r>
            <a:r>
              <a:rPr lang="da-DK" sz="2400" dirty="0">
                <a:solidFill>
                  <a:srgbClr val="595959"/>
                </a:solidFill>
                <a:latin typeface="Arial" charset="0"/>
              </a:rPr>
              <a:t> </a:t>
            </a:r>
            <a:r>
              <a:rPr lang="da-DK" sz="2400" dirty="0" err="1">
                <a:solidFill>
                  <a:srgbClr val="595959"/>
                </a:solidFill>
                <a:latin typeface="Arial" charset="0"/>
              </a:rPr>
              <a:t>communication</a:t>
            </a:r>
            <a:r>
              <a:rPr lang="da-DK" sz="2400" dirty="0">
                <a:solidFill>
                  <a:srgbClr val="595959"/>
                </a:solidFill>
                <a:latin typeface="Arial" charset="0"/>
              </a:rPr>
              <a:t>&gt; </a:t>
            </a:r>
            <a:endParaRPr lang="da-DK" sz="2400" b="0" dirty="0" smtClean="0">
              <a:effectLst/>
            </a:endParaRPr>
          </a:p>
          <a:p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762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>Multiblade </a:t>
            </a:r>
            <a:r>
              <a:rPr lang="da-DK" dirty="0"/>
              <a:t>DAQ </a:t>
            </a:r>
            <a:r>
              <a:rPr lang="da-DK" dirty="0" err="1"/>
              <a:t>main</a:t>
            </a:r>
            <a:r>
              <a:rPr lang="da-DK" dirty="0"/>
              <a:t> </a:t>
            </a:r>
            <a:r>
              <a:rPr lang="da-DK" dirty="0" err="1"/>
              <a:t>challenges</a:t>
            </a:r>
            <a:r>
              <a:rPr lang="da-DK" b="0" dirty="0" smtClean="0">
                <a:effectLst/>
              </a:rPr>
              <a:t/>
            </a:r>
            <a:br>
              <a:rPr lang="da-DK" b="0" dirty="0" smtClean="0">
                <a:effectLst/>
              </a:rPr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Support for the DPP-QDC firmware is </a:t>
            </a:r>
            <a:r>
              <a:rPr lang="da-DK" b="1" dirty="0"/>
              <a:t>not </a:t>
            </a:r>
            <a:r>
              <a:rPr lang="da-DK" dirty="0" err="1"/>
              <a:t>implemented</a:t>
            </a:r>
            <a:r>
              <a:rPr lang="da-DK" dirty="0"/>
              <a:t> in the CAEN </a:t>
            </a:r>
            <a:r>
              <a:rPr lang="da-DK" dirty="0" err="1"/>
              <a:t>library</a:t>
            </a:r>
            <a:r>
              <a:rPr lang="da-DK" dirty="0"/>
              <a:t>. So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need</a:t>
            </a:r>
            <a:r>
              <a:rPr lang="da-DK" dirty="0"/>
              <a:t> to </a:t>
            </a:r>
            <a:r>
              <a:rPr lang="da-DK" dirty="0" err="1"/>
              <a:t>implement</a:t>
            </a:r>
            <a:r>
              <a:rPr lang="da-DK" dirty="0"/>
              <a:t> </a:t>
            </a:r>
            <a:r>
              <a:rPr lang="da-DK" dirty="0" err="1"/>
              <a:t>these</a:t>
            </a:r>
            <a:r>
              <a:rPr lang="da-DK" dirty="0"/>
              <a:t> </a:t>
            </a:r>
            <a:r>
              <a:rPr lang="da-DK" dirty="0" err="1"/>
              <a:t>ourselves</a:t>
            </a:r>
            <a:r>
              <a:rPr lang="da-DK" dirty="0"/>
              <a:t>. </a:t>
            </a:r>
            <a:endParaRPr lang="da-DK" b="0" dirty="0" smtClean="0">
              <a:effectLst/>
            </a:endParaRPr>
          </a:p>
          <a:p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need</a:t>
            </a:r>
            <a:r>
              <a:rPr lang="da-DK" dirty="0"/>
              <a:t> to support </a:t>
            </a:r>
            <a:r>
              <a:rPr lang="da-DK" dirty="0" err="1"/>
              <a:t>both</a:t>
            </a:r>
            <a:r>
              <a:rPr lang="da-DK" dirty="0"/>
              <a:t> </a:t>
            </a:r>
            <a:r>
              <a:rPr lang="da-DK" dirty="0" err="1"/>
              <a:t>aggregated</a:t>
            </a:r>
            <a:r>
              <a:rPr lang="da-DK" dirty="0"/>
              <a:t> data format for the EFU and </a:t>
            </a:r>
            <a:r>
              <a:rPr lang="da-DK" dirty="0" err="1"/>
              <a:t>wave</a:t>
            </a:r>
            <a:r>
              <a:rPr lang="da-DK" dirty="0"/>
              <a:t>-forms </a:t>
            </a:r>
            <a:r>
              <a:rPr lang="da-DK" dirty="0" smtClean="0"/>
              <a:t>for </a:t>
            </a:r>
            <a:r>
              <a:rPr lang="da-DK" dirty="0" err="1" smtClean="0"/>
              <a:t>debugging</a:t>
            </a:r>
            <a:r>
              <a:rPr lang="da-DK" dirty="0" smtClean="0"/>
              <a:t> </a:t>
            </a:r>
            <a:r>
              <a:rPr lang="da-DK" dirty="0"/>
              <a:t>and </a:t>
            </a:r>
            <a:r>
              <a:rPr lang="da-DK" dirty="0" err="1"/>
              <a:t>further</a:t>
            </a:r>
            <a:r>
              <a:rPr lang="da-DK" dirty="0"/>
              <a:t> </a:t>
            </a:r>
            <a:r>
              <a:rPr lang="da-DK" dirty="0" err="1"/>
              <a:t>experiments</a:t>
            </a:r>
            <a:r>
              <a:rPr lang="da-DK" dirty="0"/>
              <a:t>.</a:t>
            </a:r>
            <a:endParaRPr lang="da-DK" b="0" dirty="0" smtClean="0">
              <a:effectLst/>
            </a:endParaRPr>
          </a:p>
          <a:p>
            <a:r>
              <a:rPr lang="da-DK" dirty="0" err="1"/>
              <a:t>We</a:t>
            </a:r>
            <a:r>
              <a:rPr lang="da-DK" dirty="0"/>
              <a:t> do not know </a:t>
            </a:r>
            <a:r>
              <a:rPr lang="da-DK" dirty="0" err="1"/>
              <a:t>what</a:t>
            </a:r>
            <a:r>
              <a:rPr lang="da-DK" dirty="0"/>
              <a:t> </a:t>
            </a:r>
            <a:r>
              <a:rPr lang="da-DK" dirty="0" err="1"/>
              <a:t>facilities</a:t>
            </a:r>
            <a:r>
              <a:rPr lang="da-DK" dirty="0"/>
              <a:t> </a:t>
            </a:r>
            <a:r>
              <a:rPr lang="da-DK" dirty="0" err="1"/>
              <a:t>will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available</a:t>
            </a:r>
            <a:r>
              <a:rPr lang="da-DK" dirty="0"/>
              <a:t> for </a:t>
            </a:r>
            <a:r>
              <a:rPr lang="da-DK" dirty="0" err="1"/>
              <a:t>integrating</a:t>
            </a:r>
            <a:r>
              <a:rPr lang="da-DK" dirty="0"/>
              <a:t> the global time </a:t>
            </a:r>
            <a:r>
              <a:rPr lang="da-DK" dirty="0" err="1"/>
              <a:t>into</a:t>
            </a:r>
            <a:r>
              <a:rPr lang="da-DK" dirty="0"/>
              <a:t> the data - </a:t>
            </a:r>
            <a:r>
              <a:rPr lang="da-DK" dirty="0" err="1"/>
              <a:t>containing</a:t>
            </a:r>
            <a:r>
              <a:rPr lang="da-DK" dirty="0"/>
              <a:t> </a:t>
            </a:r>
            <a:r>
              <a:rPr lang="da-DK" dirty="0" err="1"/>
              <a:t>only</a:t>
            </a:r>
            <a:r>
              <a:rPr lang="da-DK" dirty="0"/>
              <a:t> </a:t>
            </a:r>
            <a:r>
              <a:rPr lang="da-DK" dirty="0" err="1"/>
              <a:t>digitizer</a:t>
            </a:r>
            <a:r>
              <a:rPr lang="da-DK" dirty="0"/>
              <a:t> </a:t>
            </a:r>
            <a:r>
              <a:rPr lang="da-DK" dirty="0" err="1"/>
              <a:t>local</a:t>
            </a:r>
            <a:r>
              <a:rPr lang="da-DK" dirty="0"/>
              <a:t> time (16ns resolution</a:t>
            </a:r>
            <a:r>
              <a:rPr lang="da-DK" dirty="0" smtClean="0"/>
              <a:t>).</a:t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6234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Pipeline SW Architecture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-41432" y="1366091"/>
            <a:ext cx="11289654" cy="5446941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           </a:t>
            </a:r>
            <a:endParaRPr lang="da-DK" dirty="0"/>
          </a:p>
        </p:txBody>
      </p:sp>
      <p:sp>
        <p:nvSpPr>
          <p:cNvPr id="4" name="Rectangle 6"/>
          <p:cNvSpPr/>
          <p:nvPr/>
        </p:nvSpPr>
        <p:spPr>
          <a:xfrm>
            <a:off x="1907704" y="3140968"/>
            <a:ext cx="864096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smtClean="0">
                <a:solidFill>
                  <a:srgbClr val="000000"/>
                </a:solidFill>
              </a:rPr>
              <a:t>input</a:t>
            </a:r>
          </a:p>
        </p:txBody>
      </p:sp>
      <p:sp>
        <p:nvSpPr>
          <p:cNvPr id="5" name="Rectangle 7"/>
          <p:cNvSpPr/>
          <p:nvPr/>
        </p:nvSpPr>
        <p:spPr>
          <a:xfrm>
            <a:off x="4139952" y="3140968"/>
            <a:ext cx="864096" cy="8640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smtClean="0">
                <a:solidFill>
                  <a:srgbClr val="000000"/>
                </a:solidFill>
              </a:rPr>
              <a:t>processing</a:t>
            </a:r>
          </a:p>
        </p:txBody>
      </p:sp>
      <p:sp>
        <p:nvSpPr>
          <p:cNvPr id="6" name="Rectangle 8"/>
          <p:cNvSpPr/>
          <p:nvPr/>
        </p:nvSpPr>
        <p:spPr>
          <a:xfrm>
            <a:off x="6372200" y="3140968"/>
            <a:ext cx="864096" cy="8640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smtClean="0">
                <a:solidFill>
                  <a:srgbClr val="000000"/>
                </a:solidFill>
              </a:rPr>
              <a:t>output</a:t>
            </a:r>
          </a:p>
        </p:txBody>
      </p:sp>
      <p:grpSp>
        <p:nvGrpSpPr>
          <p:cNvPr id="7" name="Group 9"/>
          <p:cNvGrpSpPr/>
          <p:nvPr/>
        </p:nvGrpSpPr>
        <p:grpSpPr>
          <a:xfrm>
            <a:off x="3350842" y="2708920"/>
            <a:ext cx="216024" cy="360040"/>
            <a:chOff x="1475656" y="2348880"/>
            <a:chExt cx="216024" cy="360040"/>
          </a:xfrm>
        </p:grpSpPr>
        <p:cxnSp>
          <p:nvCxnSpPr>
            <p:cNvPr id="8" name="Straight Connector 10"/>
            <p:cNvCxnSpPr/>
            <p:nvPr/>
          </p:nvCxnSpPr>
          <p:spPr>
            <a:xfrm flipV="1">
              <a:off x="1691680" y="2348880"/>
              <a:ext cx="0" cy="360040"/>
            </a:xfrm>
            <a:prstGeom prst="line">
              <a:avLst/>
            </a:prstGeom>
            <a:ln w="12700" cap="rnd">
              <a:solidFill>
                <a:schemeClr val="tx1"/>
              </a:solidFill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1"/>
            <p:cNvCxnSpPr/>
            <p:nvPr/>
          </p:nvCxnSpPr>
          <p:spPr>
            <a:xfrm flipV="1">
              <a:off x="1475656" y="2348880"/>
              <a:ext cx="0" cy="360040"/>
            </a:xfrm>
            <a:prstGeom prst="line">
              <a:avLst/>
            </a:prstGeom>
            <a:ln w="12700" cap="rnd">
              <a:solidFill>
                <a:schemeClr val="tx1"/>
              </a:solidFill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2"/>
            <p:cNvCxnSpPr/>
            <p:nvPr/>
          </p:nvCxnSpPr>
          <p:spPr>
            <a:xfrm>
              <a:off x="1475656" y="2708920"/>
              <a:ext cx="216024" cy="0"/>
            </a:xfrm>
            <a:prstGeom prst="line">
              <a:avLst/>
            </a:prstGeom>
            <a:ln w="12700" cap="rnd">
              <a:solidFill>
                <a:schemeClr val="tx1"/>
              </a:solidFill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3"/>
            <p:cNvCxnSpPr/>
            <p:nvPr/>
          </p:nvCxnSpPr>
          <p:spPr>
            <a:xfrm>
              <a:off x="1511994" y="2636912"/>
              <a:ext cx="144016" cy="0"/>
            </a:xfrm>
            <a:prstGeom prst="line">
              <a:avLst/>
            </a:prstGeom>
            <a:ln w="12700" cap="rnd">
              <a:solidFill>
                <a:schemeClr val="tx1"/>
              </a:solidFill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4"/>
            <p:cNvCxnSpPr/>
            <p:nvPr/>
          </p:nvCxnSpPr>
          <p:spPr>
            <a:xfrm>
              <a:off x="1511994" y="2564904"/>
              <a:ext cx="144016" cy="0"/>
            </a:xfrm>
            <a:prstGeom prst="line">
              <a:avLst/>
            </a:prstGeom>
            <a:ln w="12700" cap="rnd">
              <a:solidFill>
                <a:schemeClr val="tx1"/>
              </a:solidFill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5"/>
            <p:cNvCxnSpPr/>
            <p:nvPr/>
          </p:nvCxnSpPr>
          <p:spPr>
            <a:xfrm>
              <a:off x="1511994" y="2492896"/>
              <a:ext cx="144016" cy="0"/>
            </a:xfrm>
            <a:prstGeom prst="line">
              <a:avLst/>
            </a:prstGeom>
            <a:ln w="12700" cap="rnd">
              <a:solidFill>
                <a:schemeClr val="tx1"/>
              </a:solidFill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6"/>
            <p:cNvCxnSpPr/>
            <p:nvPr/>
          </p:nvCxnSpPr>
          <p:spPr>
            <a:xfrm>
              <a:off x="1511994" y="2420888"/>
              <a:ext cx="144016" cy="0"/>
            </a:xfrm>
            <a:prstGeom prst="line">
              <a:avLst/>
            </a:prstGeom>
            <a:ln w="12700" cap="rnd">
              <a:solidFill>
                <a:schemeClr val="tx1"/>
              </a:solidFill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25"/>
          <p:cNvSpPr/>
          <p:nvPr/>
        </p:nvSpPr>
        <p:spPr>
          <a:xfrm>
            <a:off x="1331640" y="2060848"/>
            <a:ext cx="6264696" cy="216024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16" name="TextBox 28"/>
          <p:cNvSpPr txBox="1"/>
          <p:nvPr/>
        </p:nvSpPr>
        <p:spPr>
          <a:xfrm>
            <a:off x="1403648" y="2060848"/>
            <a:ext cx="2880320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00" smtClean="0">
                <a:cs typeface="Consolas"/>
              </a:rPr>
              <a:t>Ethernet </a:t>
            </a:r>
            <a:r>
              <a:rPr lang="en-US" sz="900">
                <a:cs typeface="Consolas"/>
              </a:rPr>
              <a:t>RingBuffer </a:t>
            </a:r>
            <a:r>
              <a:rPr lang="en-US" sz="900" b="1">
                <a:cs typeface="Consolas"/>
              </a:rPr>
              <a:t>&lt;9000</a:t>
            </a:r>
            <a:r>
              <a:rPr lang="en-US" sz="900" b="1" smtClean="0">
                <a:cs typeface="Consolas"/>
              </a:rPr>
              <a:t>&gt; (length)</a:t>
            </a:r>
            <a:endParaRPr lang="en-US" sz="900" b="1">
              <a:cs typeface="Consolas"/>
            </a:endParaRPr>
          </a:p>
          <a:p>
            <a:endParaRPr lang="en-US" sz="900">
              <a:cs typeface="Consolas"/>
            </a:endParaRPr>
          </a:p>
          <a:p>
            <a:endParaRPr lang="en-US" sz="900">
              <a:cs typeface="Consolas"/>
            </a:endParaRPr>
          </a:p>
          <a:p>
            <a:endParaRPr lang="en-US" sz="900">
              <a:cs typeface="Consolas"/>
            </a:endParaRPr>
          </a:p>
          <a:p>
            <a:r>
              <a:rPr lang="en-US" sz="900" smtClean="0">
                <a:cs typeface="Consolas"/>
              </a:rPr>
              <a:t>  Lockless </a:t>
            </a:r>
            <a:r>
              <a:rPr lang="en-US" sz="900">
                <a:cs typeface="Consolas"/>
              </a:rPr>
              <a:t>FIFO </a:t>
            </a:r>
            <a:r>
              <a:rPr lang="en-US" sz="900" b="1" smtClean="0">
                <a:cs typeface="Consolas"/>
              </a:rPr>
              <a:t>&lt;unsigned </a:t>
            </a:r>
            <a:r>
              <a:rPr lang="en-US" sz="900" b="1" err="1" smtClean="0">
                <a:cs typeface="Consolas"/>
              </a:rPr>
              <a:t>int</a:t>
            </a:r>
            <a:r>
              <a:rPr lang="en-US" sz="900" b="1" smtClean="0">
                <a:cs typeface="Consolas"/>
              </a:rPr>
              <a:t>, length&gt;</a:t>
            </a:r>
            <a:endParaRPr lang="en-US" sz="900" b="1">
              <a:cs typeface="Consolas"/>
            </a:endParaRPr>
          </a:p>
        </p:txBody>
      </p:sp>
      <p:cxnSp>
        <p:nvCxnSpPr>
          <p:cNvPr id="17" name="Straight Connector 30"/>
          <p:cNvCxnSpPr/>
          <p:nvPr/>
        </p:nvCxnSpPr>
        <p:spPr>
          <a:xfrm>
            <a:off x="683568" y="3068960"/>
            <a:ext cx="1152128" cy="0"/>
          </a:xfrm>
          <a:prstGeom prst="line">
            <a:avLst/>
          </a:prstGeom>
          <a:ln w="25400">
            <a:solidFill>
              <a:schemeClr val="tx1"/>
            </a:solidFill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2"/>
          <p:cNvCxnSpPr/>
          <p:nvPr/>
        </p:nvCxnSpPr>
        <p:spPr>
          <a:xfrm flipV="1">
            <a:off x="2843808" y="3068960"/>
            <a:ext cx="432048" cy="472118"/>
          </a:xfrm>
          <a:prstGeom prst="line">
            <a:avLst/>
          </a:prstGeom>
          <a:ln w="25400">
            <a:solidFill>
              <a:schemeClr val="tx1"/>
            </a:solidFill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5"/>
          <p:cNvCxnSpPr/>
          <p:nvPr/>
        </p:nvCxnSpPr>
        <p:spPr>
          <a:xfrm>
            <a:off x="3635896" y="3068960"/>
            <a:ext cx="432048" cy="472118"/>
          </a:xfrm>
          <a:prstGeom prst="line">
            <a:avLst/>
          </a:prstGeom>
          <a:ln w="25400">
            <a:solidFill>
              <a:schemeClr val="tx1"/>
            </a:solidFill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36"/>
          <p:cNvCxnSpPr/>
          <p:nvPr/>
        </p:nvCxnSpPr>
        <p:spPr>
          <a:xfrm flipV="1">
            <a:off x="5076056" y="3068960"/>
            <a:ext cx="432048" cy="472118"/>
          </a:xfrm>
          <a:prstGeom prst="line">
            <a:avLst/>
          </a:prstGeom>
          <a:ln w="25400">
            <a:solidFill>
              <a:schemeClr val="tx1"/>
            </a:solidFill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37"/>
          <p:cNvCxnSpPr/>
          <p:nvPr/>
        </p:nvCxnSpPr>
        <p:spPr>
          <a:xfrm>
            <a:off x="5796136" y="3068960"/>
            <a:ext cx="504056" cy="472118"/>
          </a:xfrm>
          <a:prstGeom prst="line">
            <a:avLst/>
          </a:prstGeom>
          <a:ln w="25400">
            <a:solidFill>
              <a:schemeClr val="tx1"/>
            </a:solidFill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38"/>
          <p:cNvCxnSpPr/>
          <p:nvPr/>
        </p:nvCxnSpPr>
        <p:spPr>
          <a:xfrm>
            <a:off x="7308304" y="3573016"/>
            <a:ext cx="720080" cy="0"/>
          </a:xfrm>
          <a:prstGeom prst="line">
            <a:avLst/>
          </a:prstGeom>
          <a:ln w="25400">
            <a:solidFill>
              <a:schemeClr val="tx1"/>
            </a:solidFill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40"/>
          <p:cNvSpPr txBox="1"/>
          <p:nvPr/>
        </p:nvSpPr>
        <p:spPr>
          <a:xfrm>
            <a:off x="1835696" y="2924944"/>
            <a:ext cx="648072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>
                <a:cs typeface="Consolas"/>
              </a:rPr>
              <a:t>pthread</a:t>
            </a:r>
          </a:p>
        </p:txBody>
      </p:sp>
      <p:sp>
        <p:nvSpPr>
          <p:cNvPr id="24" name="TextBox 41"/>
          <p:cNvSpPr txBox="1"/>
          <p:nvPr/>
        </p:nvSpPr>
        <p:spPr>
          <a:xfrm>
            <a:off x="4067944" y="2924944"/>
            <a:ext cx="648072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>
                <a:cs typeface="Consolas"/>
              </a:rPr>
              <a:t>pthread</a:t>
            </a:r>
          </a:p>
        </p:txBody>
      </p:sp>
      <p:sp>
        <p:nvSpPr>
          <p:cNvPr id="25" name="TextBox 42"/>
          <p:cNvSpPr txBox="1"/>
          <p:nvPr/>
        </p:nvSpPr>
        <p:spPr>
          <a:xfrm>
            <a:off x="6300192" y="2924944"/>
            <a:ext cx="648072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>
                <a:cs typeface="Consolas"/>
              </a:rPr>
              <a:t>pthread</a:t>
            </a:r>
          </a:p>
        </p:txBody>
      </p:sp>
      <p:sp>
        <p:nvSpPr>
          <p:cNvPr id="26" name="TextBox 43"/>
          <p:cNvSpPr txBox="1"/>
          <p:nvPr/>
        </p:nvSpPr>
        <p:spPr>
          <a:xfrm>
            <a:off x="1619672" y="1772816"/>
            <a:ext cx="1872208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>
                <a:cs typeface="Consolas"/>
              </a:rPr>
              <a:t>Prototype Pipeline Process v2</a:t>
            </a:r>
          </a:p>
        </p:txBody>
      </p:sp>
      <p:sp>
        <p:nvSpPr>
          <p:cNvPr id="27" name="TextBox 48"/>
          <p:cNvSpPr txBox="1"/>
          <p:nvPr/>
        </p:nvSpPr>
        <p:spPr>
          <a:xfrm>
            <a:off x="899592" y="3326795"/>
            <a:ext cx="648072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>
                <a:cs typeface="Consolas"/>
              </a:rPr>
              <a:t>UDP</a:t>
            </a:r>
          </a:p>
        </p:txBody>
      </p:sp>
      <p:sp>
        <p:nvSpPr>
          <p:cNvPr id="28" name="TextBox 49"/>
          <p:cNvSpPr txBox="1"/>
          <p:nvPr/>
        </p:nvSpPr>
        <p:spPr>
          <a:xfrm>
            <a:off x="7596336" y="3326795"/>
            <a:ext cx="648072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>
                <a:cs typeface="Consolas"/>
              </a:rPr>
              <a:t>TCP</a:t>
            </a:r>
          </a:p>
        </p:txBody>
      </p:sp>
      <p:sp>
        <p:nvSpPr>
          <p:cNvPr id="29" name="TextBox 2"/>
          <p:cNvSpPr txBox="1"/>
          <p:nvPr/>
        </p:nvSpPr>
        <p:spPr>
          <a:xfrm>
            <a:off x="683568" y="4312206"/>
            <a:ext cx="113578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Consolas"/>
              </a:rPr>
              <a:t>input thread writes data to buffers by socket receive()</a:t>
            </a:r>
          </a:p>
          <a:p>
            <a:endParaRPr lang="en-US" dirty="0">
              <a:cs typeface="Consolas"/>
            </a:endParaRPr>
          </a:p>
          <a:p>
            <a:r>
              <a:rPr lang="en-US" dirty="0">
                <a:cs typeface="Consolas"/>
              </a:rPr>
              <a:t>processing thread reads data from </a:t>
            </a:r>
            <a:r>
              <a:rPr lang="en-US" dirty="0" err="1">
                <a:cs typeface="Consolas"/>
              </a:rPr>
              <a:t>RingBuffer</a:t>
            </a:r>
            <a:r>
              <a:rPr lang="en-US" dirty="0">
                <a:cs typeface="Consolas"/>
              </a:rPr>
              <a:t>, writes (</a:t>
            </a:r>
            <a:r>
              <a:rPr lang="en-US" dirty="0" smtClean="0">
                <a:cs typeface="Consolas"/>
              </a:rPr>
              <a:t>event)data </a:t>
            </a:r>
            <a:r>
              <a:rPr lang="en-US" dirty="0">
                <a:cs typeface="Consolas"/>
              </a:rPr>
              <a:t>to event </a:t>
            </a:r>
            <a:r>
              <a:rPr lang="en-US" dirty="0" err="1">
                <a:cs typeface="Consolas"/>
              </a:rPr>
              <a:t>RingBuffer</a:t>
            </a:r>
            <a:endParaRPr lang="en-US" dirty="0">
              <a:cs typeface="Consolas"/>
            </a:endParaRPr>
          </a:p>
          <a:p>
            <a:endParaRPr lang="en-US" dirty="0">
              <a:cs typeface="Consolas"/>
            </a:endParaRPr>
          </a:p>
          <a:p>
            <a:r>
              <a:rPr lang="en-US" dirty="0">
                <a:cs typeface="Consolas"/>
              </a:rPr>
              <a:t>output thread reads (event) data from </a:t>
            </a:r>
            <a:r>
              <a:rPr lang="en-US" dirty="0" err="1">
                <a:cs typeface="Consolas"/>
              </a:rPr>
              <a:t>RingBuffer</a:t>
            </a:r>
            <a:r>
              <a:rPr lang="en-US" dirty="0">
                <a:cs typeface="Consolas"/>
              </a:rPr>
              <a:t> and appends to Kafka transmit buffer. Sends when full.</a:t>
            </a:r>
          </a:p>
          <a:p>
            <a:endParaRPr lang="en-US" dirty="0">
              <a:cs typeface="Consolas"/>
            </a:endParaRPr>
          </a:p>
          <a:p>
            <a:r>
              <a:rPr lang="en-US" dirty="0">
                <a:cs typeface="Consolas"/>
              </a:rPr>
              <a:t>No dynamic allocation of memory, no </a:t>
            </a:r>
            <a:r>
              <a:rPr lang="en-US" dirty="0" err="1">
                <a:cs typeface="Consolas"/>
              </a:rPr>
              <a:t>mutexes</a:t>
            </a:r>
            <a:r>
              <a:rPr lang="en-US" dirty="0">
                <a:cs typeface="Consolas"/>
              </a:rPr>
              <a:t>, small data structures, minimal copying</a:t>
            </a:r>
            <a:r>
              <a:rPr lang="en-US" dirty="0" smtClean="0">
                <a:cs typeface="Consolas"/>
              </a:rPr>
              <a:t>.</a:t>
            </a:r>
          </a:p>
          <a:p>
            <a:endParaRPr lang="en-US" dirty="0">
              <a:cs typeface="Consolas"/>
            </a:endParaRPr>
          </a:p>
          <a:p>
            <a:r>
              <a:rPr lang="en-US" sz="1200" dirty="0" smtClean="0">
                <a:cs typeface="Consolas"/>
              </a:rPr>
              <a:t>From the presentation by M. J. Christensen, “EFU Pipeline Prototype, Architecture, Demo, Source Code”, 17-09-08</a:t>
            </a:r>
            <a:endParaRPr lang="en-US" sz="1200" dirty="0">
              <a:cs typeface="Consolas"/>
            </a:endParaRPr>
          </a:p>
        </p:txBody>
      </p:sp>
      <p:grpSp>
        <p:nvGrpSpPr>
          <p:cNvPr id="30" name="Group 70"/>
          <p:cNvGrpSpPr/>
          <p:nvPr/>
        </p:nvGrpSpPr>
        <p:grpSpPr>
          <a:xfrm>
            <a:off x="3247642" y="2132856"/>
            <a:ext cx="432048" cy="432048"/>
            <a:chOff x="2267744" y="2996952"/>
            <a:chExt cx="432048" cy="432048"/>
          </a:xfrm>
        </p:grpSpPr>
        <p:sp>
          <p:nvSpPr>
            <p:cNvPr id="31" name="Oval 46"/>
            <p:cNvSpPr/>
            <p:nvPr/>
          </p:nvSpPr>
          <p:spPr>
            <a:xfrm>
              <a:off x="2267744" y="2996952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53"/>
            <p:cNvCxnSpPr>
              <a:endCxn id="49" idx="0"/>
            </p:cNvCxnSpPr>
            <p:nvPr/>
          </p:nvCxnSpPr>
          <p:spPr>
            <a:xfrm flipV="1">
              <a:off x="2483768" y="2996952"/>
              <a:ext cx="0" cy="216024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54"/>
            <p:cNvCxnSpPr>
              <a:endCxn id="49" idx="7"/>
            </p:cNvCxnSpPr>
            <p:nvPr/>
          </p:nvCxnSpPr>
          <p:spPr>
            <a:xfrm flipV="1">
              <a:off x="2483768" y="3060224"/>
              <a:ext cx="152752" cy="152752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55"/>
            <p:cNvCxnSpPr>
              <a:endCxn id="49" idx="1"/>
            </p:cNvCxnSpPr>
            <p:nvPr/>
          </p:nvCxnSpPr>
          <p:spPr>
            <a:xfrm flipH="1" flipV="1">
              <a:off x="2331016" y="3060224"/>
              <a:ext cx="152752" cy="152752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59"/>
            <p:cNvCxnSpPr>
              <a:endCxn id="49" idx="2"/>
            </p:cNvCxnSpPr>
            <p:nvPr/>
          </p:nvCxnSpPr>
          <p:spPr>
            <a:xfrm flipH="1">
              <a:off x="2267744" y="3212976"/>
              <a:ext cx="216024" cy="0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61"/>
            <p:cNvCxnSpPr>
              <a:endCxn id="49" idx="6"/>
            </p:cNvCxnSpPr>
            <p:nvPr/>
          </p:nvCxnSpPr>
          <p:spPr>
            <a:xfrm>
              <a:off x="2483768" y="3212976"/>
              <a:ext cx="216024" cy="0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63"/>
            <p:cNvCxnSpPr>
              <a:endCxn id="49" idx="5"/>
            </p:cNvCxnSpPr>
            <p:nvPr/>
          </p:nvCxnSpPr>
          <p:spPr>
            <a:xfrm>
              <a:off x="2483768" y="3212976"/>
              <a:ext cx="152752" cy="152752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65"/>
            <p:cNvCxnSpPr>
              <a:endCxn id="49" idx="4"/>
            </p:cNvCxnSpPr>
            <p:nvPr/>
          </p:nvCxnSpPr>
          <p:spPr>
            <a:xfrm>
              <a:off x="2483768" y="3212976"/>
              <a:ext cx="0" cy="216024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67"/>
            <p:cNvCxnSpPr>
              <a:endCxn id="49" idx="3"/>
            </p:cNvCxnSpPr>
            <p:nvPr/>
          </p:nvCxnSpPr>
          <p:spPr>
            <a:xfrm flipH="1">
              <a:off x="2331016" y="3212976"/>
              <a:ext cx="152752" cy="152752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52"/>
            <p:cNvSpPr/>
            <p:nvPr/>
          </p:nvSpPr>
          <p:spPr>
            <a:xfrm>
              <a:off x="2320925" y="3051175"/>
              <a:ext cx="325686" cy="3236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69"/>
          <p:cNvSpPr txBox="1"/>
          <p:nvPr/>
        </p:nvSpPr>
        <p:spPr>
          <a:xfrm>
            <a:off x="2123728" y="3429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/>
          </a:p>
        </p:txBody>
      </p:sp>
      <p:grpSp>
        <p:nvGrpSpPr>
          <p:cNvPr id="42" name="Group 62"/>
          <p:cNvGrpSpPr/>
          <p:nvPr/>
        </p:nvGrpSpPr>
        <p:grpSpPr>
          <a:xfrm>
            <a:off x="5539296" y="2708920"/>
            <a:ext cx="216024" cy="360040"/>
            <a:chOff x="1475656" y="2348880"/>
            <a:chExt cx="216024" cy="360040"/>
          </a:xfrm>
        </p:grpSpPr>
        <p:cxnSp>
          <p:nvCxnSpPr>
            <p:cNvPr id="43" name="Straight Connector 64"/>
            <p:cNvCxnSpPr/>
            <p:nvPr/>
          </p:nvCxnSpPr>
          <p:spPr>
            <a:xfrm flipV="1">
              <a:off x="1691680" y="2348880"/>
              <a:ext cx="0" cy="360040"/>
            </a:xfrm>
            <a:prstGeom prst="line">
              <a:avLst/>
            </a:prstGeom>
            <a:ln w="12700" cap="rnd">
              <a:solidFill>
                <a:schemeClr val="tx1"/>
              </a:solidFill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66"/>
            <p:cNvCxnSpPr/>
            <p:nvPr/>
          </p:nvCxnSpPr>
          <p:spPr>
            <a:xfrm flipV="1">
              <a:off x="1475656" y="2348880"/>
              <a:ext cx="0" cy="360040"/>
            </a:xfrm>
            <a:prstGeom prst="line">
              <a:avLst/>
            </a:prstGeom>
            <a:ln w="12700" cap="rnd">
              <a:solidFill>
                <a:schemeClr val="tx1"/>
              </a:solidFill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68"/>
            <p:cNvCxnSpPr/>
            <p:nvPr/>
          </p:nvCxnSpPr>
          <p:spPr>
            <a:xfrm>
              <a:off x="1475656" y="2708920"/>
              <a:ext cx="216024" cy="0"/>
            </a:xfrm>
            <a:prstGeom prst="line">
              <a:avLst/>
            </a:prstGeom>
            <a:ln w="12700" cap="rnd">
              <a:solidFill>
                <a:schemeClr val="tx1"/>
              </a:solidFill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71"/>
            <p:cNvCxnSpPr/>
            <p:nvPr/>
          </p:nvCxnSpPr>
          <p:spPr>
            <a:xfrm>
              <a:off x="1511994" y="2636912"/>
              <a:ext cx="144016" cy="0"/>
            </a:xfrm>
            <a:prstGeom prst="line">
              <a:avLst/>
            </a:prstGeom>
            <a:ln w="12700" cap="rnd">
              <a:solidFill>
                <a:schemeClr val="tx1"/>
              </a:solidFill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72"/>
            <p:cNvCxnSpPr/>
            <p:nvPr/>
          </p:nvCxnSpPr>
          <p:spPr>
            <a:xfrm>
              <a:off x="1511994" y="2564904"/>
              <a:ext cx="144016" cy="0"/>
            </a:xfrm>
            <a:prstGeom prst="line">
              <a:avLst/>
            </a:prstGeom>
            <a:ln w="12700" cap="rnd">
              <a:solidFill>
                <a:schemeClr val="tx1"/>
              </a:solidFill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74"/>
            <p:cNvCxnSpPr/>
            <p:nvPr/>
          </p:nvCxnSpPr>
          <p:spPr>
            <a:xfrm>
              <a:off x="1511994" y="2492896"/>
              <a:ext cx="144016" cy="0"/>
            </a:xfrm>
            <a:prstGeom prst="line">
              <a:avLst/>
            </a:prstGeom>
            <a:ln w="12700" cap="rnd">
              <a:solidFill>
                <a:schemeClr val="tx1"/>
              </a:solidFill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77"/>
            <p:cNvCxnSpPr/>
            <p:nvPr/>
          </p:nvCxnSpPr>
          <p:spPr>
            <a:xfrm>
              <a:off x="1511994" y="2420888"/>
              <a:ext cx="144016" cy="0"/>
            </a:xfrm>
            <a:prstGeom prst="line">
              <a:avLst/>
            </a:prstGeom>
            <a:ln w="12700" cap="rnd">
              <a:solidFill>
                <a:schemeClr val="tx1"/>
              </a:solidFill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78"/>
          <p:cNvGrpSpPr/>
          <p:nvPr/>
        </p:nvGrpSpPr>
        <p:grpSpPr>
          <a:xfrm>
            <a:off x="5436096" y="2132856"/>
            <a:ext cx="432048" cy="432048"/>
            <a:chOff x="2267744" y="2996952"/>
            <a:chExt cx="432048" cy="432048"/>
          </a:xfrm>
        </p:grpSpPr>
        <p:sp>
          <p:nvSpPr>
            <p:cNvPr id="51" name="Oval 79"/>
            <p:cNvSpPr/>
            <p:nvPr/>
          </p:nvSpPr>
          <p:spPr>
            <a:xfrm>
              <a:off x="2267744" y="2996952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80"/>
            <p:cNvCxnSpPr/>
            <p:nvPr/>
          </p:nvCxnSpPr>
          <p:spPr>
            <a:xfrm flipV="1">
              <a:off x="2483768" y="2996952"/>
              <a:ext cx="0" cy="216024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81"/>
            <p:cNvCxnSpPr/>
            <p:nvPr/>
          </p:nvCxnSpPr>
          <p:spPr>
            <a:xfrm flipV="1">
              <a:off x="2483768" y="3060224"/>
              <a:ext cx="152752" cy="152752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82"/>
            <p:cNvCxnSpPr/>
            <p:nvPr/>
          </p:nvCxnSpPr>
          <p:spPr>
            <a:xfrm flipH="1" flipV="1">
              <a:off x="2331016" y="3060224"/>
              <a:ext cx="152752" cy="152752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83"/>
            <p:cNvCxnSpPr/>
            <p:nvPr/>
          </p:nvCxnSpPr>
          <p:spPr>
            <a:xfrm flipH="1">
              <a:off x="2267744" y="3212976"/>
              <a:ext cx="216024" cy="0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84"/>
            <p:cNvCxnSpPr/>
            <p:nvPr/>
          </p:nvCxnSpPr>
          <p:spPr>
            <a:xfrm>
              <a:off x="2483768" y="3212976"/>
              <a:ext cx="216024" cy="0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85"/>
            <p:cNvCxnSpPr/>
            <p:nvPr/>
          </p:nvCxnSpPr>
          <p:spPr>
            <a:xfrm>
              <a:off x="2483768" y="3212976"/>
              <a:ext cx="152752" cy="152752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86"/>
            <p:cNvCxnSpPr/>
            <p:nvPr/>
          </p:nvCxnSpPr>
          <p:spPr>
            <a:xfrm>
              <a:off x="2483768" y="3212976"/>
              <a:ext cx="0" cy="216024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87"/>
            <p:cNvCxnSpPr/>
            <p:nvPr/>
          </p:nvCxnSpPr>
          <p:spPr>
            <a:xfrm flipH="1">
              <a:off x="2331016" y="3212976"/>
              <a:ext cx="152752" cy="152752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88"/>
            <p:cNvSpPr/>
            <p:nvPr/>
          </p:nvSpPr>
          <p:spPr>
            <a:xfrm>
              <a:off x="2320925" y="3051175"/>
              <a:ext cx="325686" cy="3236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TextBox 89"/>
          <p:cNvSpPr txBox="1"/>
          <p:nvPr/>
        </p:nvSpPr>
        <p:spPr>
          <a:xfrm>
            <a:off x="5724128" y="2060848"/>
            <a:ext cx="2160240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00">
                <a:cs typeface="Consolas"/>
              </a:rPr>
              <a:t>    Event RingBuffer </a:t>
            </a:r>
            <a:r>
              <a:rPr lang="en-US" sz="900" b="1">
                <a:cs typeface="Consolas"/>
              </a:rPr>
              <a:t>&lt;12&gt;</a:t>
            </a:r>
            <a:r>
              <a:rPr lang="en-US" sz="900">
                <a:cs typeface="Consolas"/>
              </a:rPr>
              <a:t> </a:t>
            </a:r>
            <a:r>
              <a:rPr lang="en-US" sz="900" smtClean="0">
                <a:cs typeface="Consolas"/>
              </a:rPr>
              <a:t>(</a:t>
            </a:r>
            <a:r>
              <a:rPr lang="en-US" sz="900" b="1" smtClean="0">
                <a:cs typeface="Consolas"/>
              </a:rPr>
              <a:t>length</a:t>
            </a:r>
            <a:r>
              <a:rPr lang="en-US" sz="900" smtClean="0">
                <a:cs typeface="Consolas"/>
              </a:rPr>
              <a:t>)</a:t>
            </a:r>
            <a:endParaRPr lang="en-US" sz="900">
              <a:cs typeface="Consolas"/>
            </a:endParaRPr>
          </a:p>
          <a:p>
            <a:endParaRPr lang="en-US" sz="900">
              <a:cs typeface="Consolas"/>
            </a:endParaRPr>
          </a:p>
          <a:p>
            <a:endParaRPr lang="en-US" sz="900">
              <a:cs typeface="Consolas"/>
            </a:endParaRPr>
          </a:p>
          <a:p>
            <a:endParaRPr lang="en-US" sz="900">
              <a:cs typeface="Consolas"/>
            </a:endParaRPr>
          </a:p>
          <a:p>
            <a:r>
              <a:rPr lang="en-US" sz="900">
                <a:cs typeface="Consolas"/>
              </a:rPr>
              <a:t>Lockless FIFO </a:t>
            </a:r>
            <a:r>
              <a:rPr lang="en-US" sz="900" b="1" smtClean="0">
                <a:cs typeface="Consolas"/>
              </a:rPr>
              <a:t>&lt;unsigned </a:t>
            </a:r>
            <a:r>
              <a:rPr lang="en-US" sz="900" b="1" err="1" smtClean="0">
                <a:cs typeface="Consolas"/>
              </a:rPr>
              <a:t>int</a:t>
            </a:r>
            <a:r>
              <a:rPr lang="en-US" sz="900" b="1" smtClean="0">
                <a:cs typeface="Consolas"/>
              </a:rPr>
              <a:t>, length&gt;</a:t>
            </a:r>
            <a:endParaRPr lang="en-US" sz="900" b="1"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24128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Event Formation Unit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dirty="0" smtClean="0"/>
              <a:t>C++ program </a:t>
            </a:r>
            <a:r>
              <a:rPr lang="da-DK" dirty="0" err="1"/>
              <a:t>b</a:t>
            </a:r>
            <a:r>
              <a:rPr lang="da-DK" dirty="0" err="1" smtClean="0"/>
              <a:t>ased</a:t>
            </a:r>
            <a:r>
              <a:rPr lang="da-DK" dirty="0" smtClean="0"/>
              <a:t> </a:t>
            </a:r>
            <a:r>
              <a:rPr lang="da-DK" dirty="0"/>
              <a:t>on a </a:t>
            </a:r>
            <a:r>
              <a:rPr lang="da-DK" dirty="0" err="1"/>
              <a:t>Matlab</a:t>
            </a:r>
            <a:r>
              <a:rPr lang="da-DK" dirty="0"/>
              <a:t> </a:t>
            </a:r>
            <a:r>
              <a:rPr lang="da-DK" dirty="0" err="1"/>
              <a:t>implementation</a:t>
            </a:r>
            <a:r>
              <a:rPr lang="da-DK" dirty="0"/>
              <a:t> </a:t>
            </a:r>
            <a:r>
              <a:rPr lang="da-DK" dirty="0" smtClean="0"/>
              <a:t>by Francesco </a:t>
            </a:r>
            <a:r>
              <a:rPr lang="da-DK" dirty="0" err="1" smtClean="0"/>
              <a:t>Piscitelli</a:t>
            </a:r>
            <a:r>
              <a:rPr lang="da-DK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a-DK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dirty="0" err="1" smtClean="0"/>
              <a:t>Structure</a:t>
            </a:r>
            <a:r>
              <a:rPr lang="da-DK" dirty="0" smtClean="0"/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dirty="0" smtClean="0"/>
              <a:t>Clustering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dirty="0" err="1" smtClean="0"/>
              <a:t>Validation</a:t>
            </a:r>
            <a:endParaRPr lang="da-DK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dirty="0" err="1" smtClean="0"/>
              <a:t>Localization</a:t>
            </a:r>
            <a:endParaRPr lang="da-DK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25247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Clustering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dirty="0"/>
              <a:t>The multiblade event-</a:t>
            </a:r>
            <a:r>
              <a:rPr lang="da-DK" dirty="0" err="1"/>
              <a:t>builder</a:t>
            </a:r>
            <a:r>
              <a:rPr lang="da-DK" dirty="0"/>
              <a:t> </a:t>
            </a:r>
            <a:r>
              <a:rPr lang="da-DK" dirty="0" err="1"/>
              <a:t>receives</a:t>
            </a:r>
            <a:r>
              <a:rPr lang="da-DK" dirty="0"/>
              <a:t> data-points </a:t>
            </a:r>
            <a:r>
              <a:rPr lang="da-DK" dirty="0" err="1"/>
              <a:t>individually</a:t>
            </a:r>
            <a:r>
              <a:rPr lang="da-DK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dirty="0"/>
              <a:t>A data-point </a:t>
            </a:r>
            <a:r>
              <a:rPr lang="da-DK" dirty="0" err="1"/>
              <a:t>consists</a:t>
            </a:r>
            <a:r>
              <a:rPr lang="da-DK" dirty="0"/>
              <a:t> of a </a:t>
            </a:r>
            <a:r>
              <a:rPr lang="da-DK" dirty="0" err="1"/>
              <a:t>channel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, an ADC-</a:t>
            </a:r>
            <a:r>
              <a:rPr lang="da-DK" dirty="0" err="1"/>
              <a:t>value</a:t>
            </a:r>
            <a:r>
              <a:rPr lang="da-DK" dirty="0"/>
              <a:t> and a </a:t>
            </a:r>
            <a:r>
              <a:rPr lang="da-DK" dirty="0" smtClean="0"/>
              <a:t>time-stamp.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dirty="0"/>
              <a:t>Data-points </a:t>
            </a:r>
            <a:r>
              <a:rPr lang="da-DK" dirty="0" err="1"/>
              <a:t>where</a:t>
            </a:r>
            <a:r>
              <a:rPr lang="da-DK" dirty="0"/>
              <a:t> the time differences </a:t>
            </a:r>
            <a:r>
              <a:rPr lang="da-DK" dirty="0" err="1"/>
              <a:t>are</a:t>
            </a:r>
            <a:r>
              <a:rPr lang="da-DK" dirty="0"/>
              <a:t> smaller </a:t>
            </a:r>
            <a:r>
              <a:rPr lang="da-DK" dirty="0" err="1"/>
              <a:t>than</a:t>
            </a:r>
            <a:r>
              <a:rPr lang="da-DK" dirty="0"/>
              <a:t> the </a:t>
            </a:r>
            <a:r>
              <a:rPr lang="da-DK" dirty="0" err="1" smtClean="0"/>
              <a:t>specified</a:t>
            </a:r>
            <a:r>
              <a:rPr lang="da-DK" dirty="0" smtClean="0"/>
              <a:t> </a:t>
            </a:r>
            <a:r>
              <a:rPr lang="da-DK" dirty="0"/>
              <a:t>time-</a:t>
            </a:r>
            <a:r>
              <a:rPr lang="da-DK" dirty="0" err="1"/>
              <a:t>window</a:t>
            </a:r>
            <a:r>
              <a:rPr lang="da-DK" dirty="0"/>
              <a:t> (~3us)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combined</a:t>
            </a:r>
            <a:r>
              <a:rPr lang="da-DK" dirty="0"/>
              <a:t> </a:t>
            </a:r>
            <a:r>
              <a:rPr lang="da-DK" dirty="0" err="1"/>
              <a:t>into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</a:t>
            </a:r>
            <a:r>
              <a:rPr lang="da-DK" dirty="0" err="1"/>
              <a:t>cluster</a:t>
            </a:r>
            <a:r>
              <a:rPr lang="da-DK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dirty="0"/>
              <a:t>In most </a:t>
            </a:r>
            <a:r>
              <a:rPr lang="da-DK" dirty="0" smtClean="0"/>
              <a:t>events </a:t>
            </a:r>
            <a:r>
              <a:rPr lang="da-DK" dirty="0"/>
              <a:t>the </a:t>
            </a:r>
            <a:r>
              <a:rPr lang="da-DK" dirty="0" err="1"/>
              <a:t>cluster</a:t>
            </a:r>
            <a:r>
              <a:rPr lang="da-DK" dirty="0"/>
              <a:t> </a:t>
            </a:r>
            <a:r>
              <a:rPr lang="da-DK" dirty="0" err="1"/>
              <a:t>consists</a:t>
            </a:r>
            <a:r>
              <a:rPr lang="da-DK" dirty="0"/>
              <a:t> of signals from </a:t>
            </a:r>
            <a:r>
              <a:rPr lang="da-DK" dirty="0" err="1"/>
              <a:t>both</a:t>
            </a:r>
            <a:r>
              <a:rPr lang="da-DK" dirty="0"/>
              <a:t> wire </a:t>
            </a:r>
            <a:r>
              <a:rPr lang="da-DK" dirty="0" err="1"/>
              <a:t>channels</a:t>
            </a:r>
            <a:r>
              <a:rPr lang="da-DK" dirty="0"/>
              <a:t> and strip </a:t>
            </a:r>
            <a:r>
              <a:rPr lang="da-DK" dirty="0" err="1" smtClean="0"/>
              <a:t>channels</a:t>
            </a:r>
            <a:r>
              <a:rPr lang="da-DK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dirty="0" err="1"/>
              <a:t>Before</a:t>
            </a:r>
            <a:r>
              <a:rPr lang="da-DK" dirty="0"/>
              <a:t> </a:t>
            </a:r>
            <a:r>
              <a:rPr lang="da-DK" dirty="0" err="1"/>
              <a:t>determining</a:t>
            </a:r>
            <a:r>
              <a:rPr lang="da-DK" dirty="0"/>
              <a:t> the location, the </a:t>
            </a:r>
            <a:r>
              <a:rPr lang="da-DK" dirty="0" err="1"/>
              <a:t>cluster</a:t>
            </a:r>
            <a:r>
              <a:rPr lang="da-DK" dirty="0"/>
              <a:t> is </a:t>
            </a:r>
            <a:r>
              <a:rPr lang="da-DK" dirty="0" err="1" smtClean="0"/>
              <a:t>validated</a:t>
            </a:r>
            <a:r>
              <a:rPr lang="da-DK" dirty="0" smtClean="0"/>
              <a:t>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383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Validation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dirty="0"/>
              <a:t>Clusters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considered</a:t>
            </a:r>
            <a:r>
              <a:rPr lang="da-DK" dirty="0"/>
              <a:t> valid if the </a:t>
            </a:r>
            <a:r>
              <a:rPr lang="da-DK" dirty="0" err="1"/>
              <a:t>channels</a:t>
            </a:r>
            <a:r>
              <a:rPr lang="da-DK" dirty="0"/>
              <a:t> </a:t>
            </a:r>
            <a:r>
              <a:rPr lang="da-DK" dirty="0" err="1"/>
              <a:t>carrying</a:t>
            </a:r>
            <a:r>
              <a:rPr lang="da-DK" dirty="0"/>
              <a:t> a signal </a:t>
            </a:r>
            <a:r>
              <a:rPr lang="da-DK" dirty="0" err="1"/>
              <a:t>are</a:t>
            </a:r>
            <a:r>
              <a:rPr lang="da-DK" dirty="0"/>
              <a:t> 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err="1"/>
              <a:t>adjacent</a:t>
            </a:r>
            <a:r>
              <a:rPr lang="da-DK" dirty="0"/>
              <a:t> </a:t>
            </a:r>
            <a:r>
              <a:rPr lang="da-DK" dirty="0" err="1"/>
              <a:t>when</a:t>
            </a:r>
            <a:r>
              <a:rPr lang="da-DK" dirty="0"/>
              <a:t> </a:t>
            </a:r>
            <a:r>
              <a:rPr lang="da-DK" dirty="0" err="1"/>
              <a:t>considering</a:t>
            </a:r>
            <a:r>
              <a:rPr lang="da-DK" dirty="0"/>
              <a:t> wire </a:t>
            </a:r>
            <a:r>
              <a:rPr lang="da-DK" dirty="0" smtClean="0"/>
              <a:t>and </a:t>
            </a:r>
            <a:r>
              <a:rPr lang="da-DK" dirty="0"/>
              <a:t>strip </a:t>
            </a:r>
            <a:r>
              <a:rPr lang="da-DK" dirty="0" err="1"/>
              <a:t>channels</a:t>
            </a:r>
            <a:r>
              <a:rPr lang="da-DK" dirty="0"/>
              <a:t> </a:t>
            </a:r>
            <a:r>
              <a:rPr lang="da-DK" dirty="0" err="1"/>
              <a:t>separately</a:t>
            </a:r>
            <a:r>
              <a:rPr lang="da-DK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dirty="0"/>
              <a:t>Clusters </a:t>
            </a:r>
            <a:r>
              <a:rPr lang="da-DK" dirty="0" err="1"/>
              <a:t>where</a:t>
            </a:r>
            <a:r>
              <a:rPr lang="da-DK" dirty="0"/>
              <a:t> </a:t>
            </a:r>
            <a:r>
              <a:rPr lang="da-DK" dirty="0" err="1"/>
              <a:t>either</a:t>
            </a:r>
            <a:r>
              <a:rPr lang="da-DK" dirty="0"/>
              <a:t> wire and/or strip </a:t>
            </a:r>
            <a:r>
              <a:rPr lang="da-DK" dirty="0" err="1"/>
              <a:t>channels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non-</a:t>
            </a:r>
            <a:r>
              <a:rPr lang="da-DK" dirty="0" err="1"/>
              <a:t>adjacent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 </a:t>
            </a:r>
            <a:r>
              <a:rPr lang="da-DK" dirty="0" err="1" smtClean="0"/>
              <a:t>considered</a:t>
            </a:r>
            <a:r>
              <a:rPr lang="da-DK" dirty="0" smtClean="0"/>
              <a:t> </a:t>
            </a:r>
            <a:r>
              <a:rPr lang="da-DK" dirty="0"/>
              <a:t>to </a:t>
            </a:r>
            <a:r>
              <a:rPr lang="da-DK" dirty="0" err="1"/>
              <a:t>be</a:t>
            </a:r>
            <a:r>
              <a:rPr lang="da-DK" dirty="0"/>
              <a:t> the </a:t>
            </a:r>
            <a:r>
              <a:rPr lang="da-DK" dirty="0" err="1"/>
              <a:t>readout</a:t>
            </a:r>
            <a:r>
              <a:rPr lang="da-DK" dirty="0"/>
              <a:t> of more </a:t>
            </a:r>
            <a:r>
              <a:rPr lang="da-DK" dirty="0" err="1"/>
              <a:t>than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neutron event and </a:t>
            </a:r>
            <a:r>
              <a:rPr lang="da-DK" dirty="0" err="1"/>
              <a:t>are</a:t>
            </a:r>
            <a:r>
              <a:rPr lang="da-DK" dirty="0"/>
              <a:t> </a:t>
            </a:r>
            <a:r>
              <a:rPr lang="da-DK" dirty="0" err="1" smtClean="0"/>
              <a:t>currently</a:t>
            </a:r>
            <a:r>
              <a:rPr lang="da-DK" dirty="0" smtClean="0"/>
              <a:t> </a:t>
            </a:r>
            <a:r>
              <a:rPr lang="da-DK" dirty="0" err="1"/>
              <a:t>being</a:t>
            </a:r>
            <a:r>
              <a:rPr lang="da-DK" dirty="0"/>
              <a:t> </a:t>
            </a:r>
            <a:r>
              <a:rPr lang="da-DK" dirty="0" err="1"/>
              <a:t>discarded</a:t>
            </a:r>
            <a:r>
              <a:rPr lang="da-DK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dirty="0" smtClean="0"/>
              <a:t>In </a:t>
            </a:r>
            <a:r>
              <a:rPr lang="da-DK" dirty="0"/>
              <a:t>data </a:t>
            </a:r>
            <a:r>
              <a:rPr lang="da-DK" dirty="0" err="1"/>
              <a:t>where</a:t>
            </a:r>
            <a:r>
              <a:rPr lang="da-DK" dirty="0"/>
              <a:t> </a:t>
            </a:r>
            <a:r>
              <a:rPr lang="da-DK" dirty="0" err="1"/>
              <a:t>only</a:t>
            </a:r>
            <a:r>
              <a:rPr lang="da-DK" dirty="0"/>
              <a:t> wire or strip points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used</a:t>
            </a:r>
            <a:r>
              <a:rPr lang="da-DK" dirty="0"/>
              <a:t>, multiple neutron 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>events </a:t>
            </a:r>
            <a:r>
              <a:rPr lang="da-DK" dirty="0" err="1"/>
              <a:t>can</a:t>
            </a:r>
            <a:r>
              <a:rPr lang="da-DK" dirty="0"/>
              <a:t> in </a:t>
            </a:r>
            <a:r>
              <a:rPr lang="da-DK" dirty="0" err="1"/>
              <a:t>some</a:t>
            </a:r>
            <a:r>
              <a:rPr lang="da-DK" dirty="0"/>
              <a:t> cases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separated</a:t>
            </a:r>
            <a:r>
              <a:rPr lang="da-DK" dirty="0"/>
              <a:t> if </a:t>
            </a:r>
            <a:r>
              <a:rPr lang="da-DK" dirty="0" err="1"/>
              <a:t>either</a:t>
            </a:r>
            <a:r>
              <a:rPr lang="da-DK" dirty="0"/>
              <a:t> wire or strip </a:t>
            </a:r>
            <a:r>
              <a:rPr lang="da-DK" dirty="0" err="1"/>
              <a:t>channels</a:t>
            </a:r>
            <a:r>
              <a:rPr lang="da-DK" dirty="0"/>
              <a:t> 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considered</a:t>
            </a:r>
            <a:r>
              <a:rPr lang="da-DK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dirty="0"/>
              <a:t>Multiple neutron events </a:t>
            </a:r>
            <a:r>
              <a:rPr lang="da-DK" dirty="0" err="1"/>
              <a:t>are</a:t>
            </a:r>
            <a:r>
              <a:rPr lang="da-DK" dirty="0"/>
              <a:t> rare in the </a:t>
            </a:r>
            <a:r>
              <a:rPr lang="da-DK" dirty="0" err="1"/>
              <a:t>beam</a:t>
            </a:r>
            <a:r>
              <a:rPr lang="da-DK" dirty="0"/>
              <a:t> tests so </a:t>
            </a:r>
            <a:r>
              <a:rPr lang="da-DK" dirty="0" smtClean="0"/>
              <a:t>far, </a:t>
            </a:r>
            <a:r>
              <a:rPr lang="da-DK" dirty="0"/>
              <a:t>70 out of 4297.</a:t>
            </a:r>
          </a:p>
        </p:txBody>
      </p:sp>
    </p:spTree>
    <p:extLst>
      <p:ext uri="{BB962C8B-B14F-4D97-AF65-F5344CB8AC3E}">
        <p14:creationId xmlns:p14="http://schemas.microsoft.com/office/powerpoint/2010/main" val="58236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1834</TotalTime>
  <Words>543</Words>
  <Application>Microsoft Macintosh PowerPoint</Application>
  <PresentationFormat>Widescreen</PresentationFormat>
  <Paragraphs>104</Paragraphs>
  <Slides>13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8" baseType="lpstr">
      <vt:lpstr>Calibri</vt:lpstr>
      <vt:lpstr>Calibri Light</vt:lpstr>
      <vt:lpstr>Consolas</vt:lpstr>
      <vt:lpstr>Arial</vt:lpstr>
      <vt:lpstr>Kontortema</vt:lpstr>
      <vt:lpstr>Multi-Blade</vt:lpstr>
      <vt:lpstr>Multiblade DAQ</vt:lpstr>
      <vt:lpstr>Detector and data acquisition</vt:lpstr>
      <vt:lpstr>   Multiblade DAQ workflow   </vt:lpstr>
      <vt:lpstr>  Multiblade DAQ main challenges  </vt:lpstr>
      <vt:lpstr>Pipeline SW Architecture</vt:lpstr>
      <vt:lpstr>Event Formation Unit</vt:lpstr>
      <vt:lpstr>Clustering</vt:lpstr>
      <vt:lpstr>Validation</vt:lpstr>
      <vt:lpstr>Localization</vt:lpstr>
      <vt:lpstr>        Max ADC pos.                          Weighted pos.</vt:lpstr>
      <vt:lpstr>Processing speed</vt:lpstr>
      <vt:lpstr>Conclusion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 Blade</dc:title>
  <dc:creator>Stig Skelboe</dc:creator>
  <cp:lastModifiedBy>Stig Skelboe</cp:lastModifiedBy>
  <cp:revision>20</cp:revision>
  <dcterms:created xsi:type="dcterms:W3CDTF">2017-09-12T12:22:30Z</dcterms:created>
  <dcterms:modified xsi:type="dcterms:W3CDTF">2017-09-13T20:24:03Z</dcterms:modified>
</cp:coreProperties>
</file>