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256" r:id="rId2"/>
    <p:sldId id="257" r:id="rId3"/>
    <p:sldId id="275" r:id="rId4"/>
    <p:sldId id="262" r:id="rId5"/>
    <p:sldId id="334" r:id="rId6"/>
    <p:sldId id="335" r:id="rId7"/>
    <p:sldId id="336" r:id="rId8"/>
    <p:sldId id="338" r:id="rId9"/>
    <p:sldId id="339" r:id="rId10"/>
    <p:sldId id="295" r:id="rId11"/>
    <p:sldId id="296" r:id="rId12"/>
    <p:sldId id="258" r:id="rId13"/>
    <p:sldId id="265" r:id="rId14"/>
    <p:sldId id="297" r:id="rId15"/>
    <p:sldId id="298" r:id="rId16"/>
    <p:sldId id="299" r:id="rId17"/>
    <p:sldId id="330" r:id="rId18"/>
    <p:sldId id="332" r:id="rId19"/>
    <p:sldId id="331" r:id="rId20"/>
    <p:sldId id="340" r:id="rId21"/>
    <p:sldId id="329" r:id="rId22"/>
    <p:sldId id="268" r:id="rId23"/>
    <p:sldId id="267" r:id="rId24"/>
    <p:sldId id="288" r:id="rId25"/>
    <p:sldId id="290" r:id="rId26"/>
    <p:sldId id="291" r:id="rId27"/>
    <p:sldId id="289" r:id="rId28"/>
    <p:sldId id="269" r:id="rId29"/>
    <p:sldId id="294" r:id="rId30"/>
    <p:sldId id="260" r:id="rId31"/>
    <p:sldId id="276" r:id="rId32"/>
    <p:sldId id="270" r:id="rId33"/>
    <p:sldId id="277" r:id="rId34"/>
    <p:sldId id="278" r:id="rId35"/>
    <p:sldId id="279" r:id="rId36"/>
    <p:sldId id="280" r:id="rId37"/>
    <p:sldId id="261" r:id="rId38"/>
    <p:sldId id="283" r:id="rId39"/>
    <p:sldId id="284" r:id="rId40"/>
    <p:sldId id="301" r:id="rId41"/>
    <p:sldId id="285" r:id="rId42"/>
    <p:sldId id="302" r:id="rId43"/>
    <p:sldId id="303" r:id="rId44"/>
    <p:sldId id="272" r:id="rId45"/>
    <p:sldId id="274" r:id="rId46"/>
    <p:sldId id="281" r:id="rId47"/>
    <p:sldId id="286" r:id="rId48"/>
    <p:sldId id="324" r:id="rId49"/>
    <p:sldId id="282" r:id="rId50"/>
    <p:sldId id="325" r:id="rId51"/>
    <p:sldId id="273" r:id="rId52"/>
    <p:sldId id="259" r:id="rId53"/>
    <p:sldId id="264" r:id="rId54"/>
    <p:sldId id="364" r:id="rId55"/>
    <p:sldId id="365" r:id="rId56"/>
    <p:sldId id="366" r:id="rId57"/>
    <p:sldId id="367" r:id="rId58"/>
    <p:sldId id="368" r:id="rId59"/>
    <p:sldId id="369" r:id="rId60"/>
    <p:sldId id="370" r:id="rId61"/>
    <p:sldId id="372" r:id="rId62"/>
    <p:sldId id="374" r:id="rId63"/>
    <p:sldId id="376" r:id="rId64"/>
    <p:sldId id="378" r:id="rId65"/>
    <p:sldId id="379" r:id="rId66"/>
    <p:sldId id="380" r:id="rId67"/>
    <p:sldId id="381" r:id="rId68"/>
    <p:sldId id="382" r:id="rId69"/>
    <p:sldId id="383" r:id="rId70"/>
    <p:sldId id="384" r:id="rId71"/>
    <p:sldId id="387" r:id="rId72"/>
    <p:sldId id="389" r:id="rId73"/>
    <p:sldId id="390" r:id="rId74"/>
    <p:sldId id="392" r:id="rId75"/>
    <p:sldId id="393" r:id="rId76"/>
    <p:sldId id="394" r:id="rId77"/>
    <p:sldId id="429" r:id="rId78"/>
    <p:sldId id="395" r:id="rId79"/>
    <p:sldId id="396" r:id="rId80"/>
    <p:sldId id="402" r:id="rId81"/>
    <p:sldId id="403" r:id="rId82"/>
    <p:sldId id="404" r:id="rId83"/>
    <p:sldId id="406" r:id="rId84"/>
    <p:sldId id="407" r:id="rId85"/>
    <p:sldId id="408" r:id="rId86"/>
    <p:sldId id="409" r:id="rId87"/>
    <p:sldId id="410" r:id="rId88"/>
    <p:sldId id="411" r:id="rId89"/>
    <p:sldId id="412" r:id="rId90"/>
    <p:sldId id="413" r:id="rId91"/>
    <p:sldId id="414" r:id="rId92"/>
    <p:sldId id="415" r:id="rId93"/>
    <p:sldId id="416" r:id="rId94"/>
    <p:sldId id="417" r:id="rId95"/>
    <p:sldId id="418" r:id="rId96"/>
    <p:sldId id="420" r:id="rId97"/>
    <p:sldId id="422" r:id="rId98"/>
    <p:sldId id="423" r:id="rId99"/>
    <p:sldId id="426" r:id="rId100"/>
    <p:sldId id="430" r:id="rId101"/>
    <p:sldId id="341" r:id="rId102"/>
    <p:sldId id="343" r:id="rId103"/>
    <p:sldId id="345" r:id="rId104"/>
    <p:sldId id="346" r:id="rId105"/>
    <p:sldId id="347" r:id="rId106"/>
    <p:sldId id="348" r:id="rId107"/>
    <p:sldId id="350" r:id="rId108"/>
    <p:sldId id="351" r:id="rId109"/>
    <p:sldId id="352" r:id="rId110"/>
    <p:sldId id="353" r:id="rId111"/>
    <p:sldId id="354" r:id="rId112"/>
    <p:sldId id="355" r:id="rId113"/>
    <p:sldId id="356" r:id="rId114"/>
    <p:sldId id="357" r:id="rId115"/>
    <p:sldId id="358" r:id="rId116"/>
    <p:sldId id="359" r:id="rId117"/>
    <p:sldId id="360" r:id="rId118"/>
    <p:sldId id="361" r:id="rId119"/>
    <p:sldId id="362" r:id="rId120"/>
    <p:sldId id="431" r:id="rId121"/>
    <p:sldId id="263" r:id="rId122"/>
  </p:sldIdLst>
  <p:sldSz cx="9144000" cy="6858000" type="screen4x3"/>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nika Hartl" initials="M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004C6"/>
    <a:srgbClr val="009900"/>
    <a:srgbClr val="33CCFF"/>
    <a:srgbClr val="FF00FF"/>
    <a:srgbClr val="3333CC"/>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3" autoAdjust="0"/>
    <p:restoredTop sz="86124" autoAdjust="0"/>
  </p:normalViewPr>
  <p:slideViewPr>
    <p:cSldViewPr>
      <p:cViewPr varScale="1">
        <p:scale>
          <a:sx n="55" d="100"/>
          <a:sy n="55" d="100"/>
        </p:scale>
        <p:origin x="-1488" y="-82"/>
      </p:cViewPr>
      <p:guideLst>
        <p:guide orient="horz" pos="2160"/>
        <p:guide pos="2880"/>
      </p:guideLst>
    </p:cSldViewPr>
  </p:slideViewPr>
  <p:outlineViewPr>
    <p:cViewPr>
      <p:scale>
        <a:sx n="33" d="100"/>
        <a:sy n="33" d="100"/>
      </p:scale>
      <p:origin x="264"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42" d="100"/>
          <a:sy n="42" d="100"/>
        </p:scale>
        <p:origin x="-1387" y="-96"/>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commentAuthors" Target="commentAuthors.xml"/><Relationship Id="rId129" Type="http://schemas.microsoft.com/office/2015/10/relationships/revisionInfo" Target="revisionInfo.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_rels/data1.xml.rels><?xml version="1.0" encoding="UTF-8" standalone="yes"?>
<Relationships xmlns="http://schemas.openxmlformats.org/package/2006/relationships"><Relationship Id="rId1"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9024BE-1FE0-4257-A29F-CF160D6A8B96}" type="doc">
      <dgm:prSet loTypeId="urn:microsoft.com/office/officeart/2005/8/layout/cycle8" loCatId="cycle" qsTypeId="urn:microsoft.com/office/officeart/2005/8/quickstyle/simple1" qsCatId="simple" csTypeId="urn:microsoft.com/office/officeart/2005/8/colors/accent1_2" csCatId="accent1" phldr="1"/>
      <dgm:spPr/>
    </dgm:pt>
    <dgm:pt modelId="{A9BA28AD-8FA4-407D-B67E-B1E1FE3E3F79}">
      <dgm:prSet phldrT="[Text]"/>
      <dgm:spPr>
        <a:solidFill>
          <a:srgbClr val="FFC000"/>
        </a:solidFill>
      </dgm:spPr>
      <dgm:t>
        <a:bodyPr/>
        <a:lstStyle/>
        <a:p>
          <a:r>
            <a:rPr lang="en-US" dirty="0">
              <a:solidFill>
                <a:schemeClr val="tx1"/>
              </a:solidFill>
            </a:rPr>
            <a:t>Renewable Energies</a:t>
          </a:r>
        </a:p>
      </dgm:t>
    </dgm:pt>
    <dgm:pt modelId="{C0C4874D-EC3B-4204-ADDA-A052C2141230}" type="parTrans" cxnId="{409A3AA8-D528-46C8-BE00-554691F9DD4B}">
      <dgm:prSet/>
      <dgm:spPr/>
      <dgm:t>
        <a:bodyPr/>
        <a:lstStyle/>
        <a:p>
          <a:endParaRPr lang="en-US"/>
        </a:p>
      </dgm:t>
    </dgm:pt>
    <dgm:pt modelId="{035A2732-D643-4F84-A18E-340289BED8D2}" type="sibTrans" cxnId="{409A3AA8-D528-46C8-BE00-554691F9DD4B}">
      <dgm:prSet/>
      <dgm:spPr/>
      <dgm:t>
        <a:bodyPr/>
        <a:lstStyle/>
        <a:p>
          <a:endParaRPr lang="en-US"/>
        </a:p>
      </dgm:t>
    </dgm:pt>
    <dgm:pt modelId="{86E010E7-0996-4D10-8BB2-840A1D78CD04}">
      <dgm:prSet phldrT="[Text]"/>
      <dgm:spPr>
        <a:solidFill>
          <a:srgbClr val="FFFF00"/>
        </a:solidFill>
      </dgm:spPr>
      <dgm:t>
        <a:bodyPr/>
        <a:lstStyle/>
        <a:p>
          <a:r>
            <a:rPr lang="en-US" dirty="0">
              <a:solidFill>
                <a:schemeClr val="tx1"/>
              </a:solidFill>
            </a:rPr>
            <a:t>Catalysis</a:t>
          </a:r>
        </a:p>
      </dgm:t>
    </dgm:pt>
    <dgm:pt modelId="{12ECEBF1-DA58-4208-9DE8-29DB0736DB3A}" type="parTrans" cxnId="{7C961076-ABB9-4197-800D-57E2C8618735}">
      <dgm:prSet/>
      <dgm:spPr/>
      <dgm:t>
        <a:bodyPr/>
        <a:lstStyle/>
        <a:p>
          <a:endParaRPr lang="en-US"/>
        </a:p>
      </dgm:t>
    </dgm:pt>
    <dgm:pt modelId="{BC0702BC-A74A-4DAD-9CF1-97BA92EC7414}" type="sibTrans" cxnId="{7C961076-ABB9-4197-800D-57E2C8618735}">
      <dgm:prSet/>
      <dgm:spPr/>
      <dgm:t>
        <a:bodyPr/>
        <a:lstStyle/>
        <a:p>
          <a:endParaRPr lang="en-US"/>
        </a:p>
      </dgm:t>
    </dgm:pt>
    <dgm:pt modelId="{FE694BA2-F22E-4847-8846-F98A1DED3545}">
      <dgm:prSet phldrT="[Text]"/>
      <dgm:spPr>
        <a:solidFill>
          <a:srgbClr val="C1E11F"/>
        </a:solidFill>
      </dgm:spPr>
      <dgm:t>
        <a:bodyPr/>
        <a:lstStyle/>
        <a:p>
          <a:r>
            <a:rPr lang="en-US" dirty="0">
              <a:solidFill>
                <a:schemeClr val="tx1"/>
              </a:solidFill>
            </a:rPr>
            <a:t>Earth Science</a:t>
          </a:r>
        </a:p>
      </dgm:t>
    </dgm:pt>
    <dgm:pt modelId="{BC7A9A33-60BC-4826-8BC1-BA6267071317}" type="parTrans" cxnId="{94F2D1A8-7F22-4680-BAD9-2818A54A8925}">
      <dgm:prSet/>
      <dgm:spPr/>
      <dgm:t>
        <a:bodyPr/>
        <a:lstStyle/>
        <a:p>
          <a:endParaRPr lang="en-US"/>
        </a:p>
      </dgm:t>
    </dgm:pt>
    <dgm:pt modelId="{748B416C-9B74-4FB9-906C-83358DC4D615}" type="sibTrans" cxnId="{94F2D1A8-7F22-4680-BAD9-2818A54A8925}">
      <dgm:prSet/>
      <dgm:spPr/>
      <dgm:t>
        <a:bodyPr/>
        <a:lstStyle/>
        <a:p>
          <a:endParaRPr lang="en-US"/>
        </a:p>
      </dgm:t>
    </dgm:pt>
    <dgm:pt modelId="{2451DF45-8479-4AC1-8111-C1E44213A490}">
      <dgm:prSet phldrT="[Text]"/>
      <dgm:spPr>
        <a:solidFill>
          <a:srgbClr val="00B050"/>
        </a:solidFill>
      </dgm:spPr>
      <dgm:t>
        <a:bodyPr/>
        <a:lstStyle/>
        <a:p>
          <a:r>
            <a:rPr lang="en-US" dirty="0">
              <a:solidFill>
                <a:schemeClr val="tx1"/>
              </a:solidFill>
            </a:rPr>
            <a:t>General </a:t>
          </a:r>
        </a:p>
      </dgm:t>
    </dgm:pt>
    <dgm:pt modelId="{23FFEB77-BB62-443C-AB57-B1AF17389319}" type="parTrans" cxnId="{1587FB70-BCF0-4ABA-8366-CE13D1D51A9E}">
      <dgm:prSet/>
      <dgm:spPr/>
      <dgm:t>
        <a:bodyPr/>
        <a:lstStyle/>
        <a:p>
          <a:endParaRPr lang="en-US"/>
        </a:p>
      </dgm:t>
    </dgm:pt>
    <dgm:pt modelId="{2E1DDB9C-1A19-470B-B287-9B95FF1B6A18}" type="sibTrans" cxnId="{1587FB70-BCF0-4ABA-8366-CE13D1D51A9E}">
      <dgm:prSet/>
      <dgm:spPr/>
      <dgm:t>
        <a:bodyPr/>
        <a:lstStyle/>
        <a:p>
          <a:endParaRPr lang="en-US"/>
        </a:p>
      </dgm:t>
    </dgm:pt>
    <dgm:pt modelId="{F03827F3-B9F0-4A0A-AE86-2F600C083BB4}">
      <dgm:prSet phldrT="[Text]" custT="1"/>
      <dgm:spPr>
        <a:blipFill rotWithShape="0">
          <a:blip xmlns:r="http://schemas.openxmlformats.org/officeDocument/2006/relationships" r:embed="rId1"/>
          <a:tile tx="0" ty="0" sx="100000" sy="100000" flip="none" algn="tl"/>
        </a:blipFill>
        <a:ln>
          <a:noFill/>
        </a:ln>
      </dgm:spPr>
      <dgm:t>
        <a:bodyPr/>
        <a:lstStyle/>
        <a:p>
          <a:r>
            <a:rPr lang="en-US" sz="1600" dirty="0">
              <a:solidFill>
                <a:schemeClr val="tx1"/>
              </a:solidFill>
            </a:rPr>
            <a:t>Polymers, pharma-</a:t>
          </a:r>
          <a:r>
            <a:rPr lang="en-US" sz="1600" dirty="0" err="1">
              <a:solidFill>
                <a:schemeClr val="tx1"/>
              </a:solidFill>
            </a:rPr>
            <a:t>ceuticals</a:t>
          </a:r>
          <a:endParaRPr lang="en-US" sz="1600" dirty="0">
            <a:solidFill>
              <a:schemeClr val="tx1"/>
            </a:solidFill>
          </a:endParaRPr>
        </a:p>
      </dgm:t>
    </dgm:pt>
    <dgm:pt modelId="{A8331B1C-AD77-496A-823C-593CAE96BA2A}" type="parTrans" cxnId="{5F0F5EE5-0E1C-4187-9E2F-BD53AB9510D6}">
      <dgm:prSet/>
      <dgm:spPr/>
      <dgm:t>
        <a:bodyPr/>
        <a:lstStyle/>
        <a:p>
          <a:endParaRPr lang="en-US"/>
        </a:p>
      </dgm:t>
    </dgm:pt>
    <dgm:pt modelId="{7B093699-DA9E-4E23-BF1A-EAF46F7A2464}" type="sibTrans" cxnId="{5F0F5EE5-0E1C-4187-9E2F-BD53AB9510D6}">
      <dgm:prSet/>
      <dgm:spPr/>
      <dgm:t>
        <a:bodyPr/>
        <a:lstStyle/>
        <a:p>
          <a:endParaRPr lang="en-US"/>
        </a:p>
      </dgm:t>
    </dgm:pt>
    <dgm:pt modelId="{86EBD26A-5F6A-4CCC-8310-DF897FE1553D}" type="pres">
      <dgm:prSet presAssocID="{B69024BE-1FE0-4257-A29F-CF160D6A8B96}" presName="compositeShape" presStyleCnt="0">
        <dgm:presLayoutVars>
          <dgm:chMax val="7"/>
          <dgm:dir/>
          <dgm:resizeHandles val="exact"/>
        </dgm:presLayoutVars>
      </dgm:prSet>
      <dgm:spPr/>
    </dgm:pt>
    <dgm:pt modelId="{0FABE265-6FB9-4080-A28E-4AE7066CC47D}" type="pres">
      <dgm:prSet presAssocID="{B69024BE-1FE0-4257-A29F-CF160D6A8B96}" presName="wedge1" presStyleLbl="node1" presStyleIdx="0" presStyleCnt="5"/>
      <dgm:spPr/>
      <dgm:t>
        <a:bodyPr/>
        <a:lstStyle/>
        <a:p>
          <a:endParaRPr lang="en-US"/>
        </a:p>
      </dgm:t>
    </dgm:pt>
    <dgm:pt modelId="{BEC518C2-5A51-4790-AB0C-331E6A368F96}" type="pres">
      <dgm:prSet presAssocID="{B69024BE-1FE0-4257-A29F-CF160D6A8B96}" presName="dummy1a" presStyleCnt="0"/>
      <dgm:spPr/>
    </dgm:pt>
    <dgm:pt modelId="{EE3A4FB1-9003-4078-B1A6-8A3B49C24443}" type="pres">
      <dgm:prSet presAssocID="{B69024BE-1FE0-4257-A29F-CF160D6A8B96}" presName="dummy1b" presStyleCnt="0"/>
      <dgm:spPr/>
    </dgm:pt>
    <dgm:pt modelId="{5E208AC9-049B-4EF8-A6C5-831556ABD952}" type="pres">
      <dgm:prSet presAssocID="{B69024BE-1FE0-4257-A29F-CF160D6A8B96}" presName="wedge1Tx" presStyleLbl="node1" presStyleIdx="0" presStyleCnt="5">
        <dgm:presLayoutVars>
          <dgm:chMax val="0"/>
          <dgm:chPref val="0"/>
          <dgm:bulletEnabled val="1"/>
        </dgm:presLayoutVars>
      </dgm:prSet>
      <dgm:spPr/>
      <dgm:t>
        <a:bodyPr/>
        <a:lstStyle/>
        <a:p>
          <a:endParaRPr lang="en-US"/>
        </a:p>
      </dgm:t>
    </dgm:pt>
    <dgm:pt modelId="{371DCA14-CEBE-4B42-A747-4A0C2E6B8900}" type="pres">
      <dgm:prSet presAssocID="{B69024BE-1FE0-4257-A29F-CF160D6A8B96}" presName="wedge2" presStyleLbl="node1" presStyleIdx="1" presStyleCnt="5"/>
      <dgm:spPr/>
      <dgm:t>
        <a:bodyPr/>
        <a:lstStyle/>
        <a:p>
          <a:endParaRPr lang="en-US"/>
        </a:p>
      </dgm:t>
    </dgm:pt>
    <dgm:pt modelId="{3AE08DC2-EF9B-4A8C-B8E2-5E82A2B97363}" type="pres">
      <dgm:prSet presAssocID="{B69024BE-1FE0-4257-A29F-CF160D6A8B96}" presName="dummy2a" presStyleCnt="0"/>
      <dgm:spPr/>
    </dgm:pt>
    <dgm:pt modelId="{4C5AD309-4D0C-426B-A08A-C79D67317DBC}" type="pres">
      <dgm:prSet presAssocID="{B69024BE-1FE0-4257-A29F-CF160D6A8B96}" presName="dummy2b" presStyleCnt="0"/>
      <dgm:spPr/>
    </dgm:pt>
    <dgm:pt modelId="{43059D97-FC31-475D-81EC-F30A9E42CCFE}" type="pres">
      <dgm:prSet presAssocID="{B69024BE-1FE0-4257-A29F-CF160D6A8B96}" presName="wedge2Tx" presStyleLbl="node1" presStyleIdx="1" presStyleCnt="5">
        <dgm:presLayoutVars>
          <dgm:chMax val="0"/>
          <dgm:chPref val="0"/>
          <dgm:bulletEnabled val="1"/>
        </dgm:presLayoutVars>
      </dgm:prSet>
      <dgm:spPr/>
      <dgm:t>
        <a:bodyPr/>
        <a:lstStyle/>
        <a:p>
          <a:endParaRPr lang="en-US"/>
        </a:p>
      </dgm:t>
    </dgm:pt>
    <dgm:pt modelId="{0D90B186-B451-4FC4-BF4C-5A7CCB8EA4F5}" type="pres">
      <dgm:prSet presAssocID="{B69024BE-1FE0-4257-A29F-CF160D6A8B96}" presName="wedge3" presStyleLbl="node1" presStyleIdx="2" presStyleCnt="5"/>
      <dgm:spPr/>
      <dgm:t>
        <a:bodyPr/>
        <a:lstStyle/>
        <a:p>
          <a:endParaRPr lang="en-US"/>
        </a:p>
      </dgm:t>
    </dgm:pt>
    <dgm:pt modelId="{0BB4D296-680B-4E49-8A53-677DE04A94AB}" type="pres">
      <dgm:prSet presAssocID="{B69024BE-1FE0-4257-A29F-CF160D6A8B96}" presName="dummy3a" presStyleCnt="0"/>
      <dgm:spPr/>
    </dgm:pt>
    <dgm:pt modelId="{E88E91C3-35A7-4B6D-9619-69F3BD23E984}" type="pres">
      <dgm:prSet presAssocID="{B69024BE-1FE0-4257-A29F-CF160D6A8B96}" presName="dummy3b" presStyleCnt="0"/>
      <dgm:spPr/>
    </dgm:pt>
    <dgm:pt modelId="{40893C3E-E0A2-4A24-801F-0F53354F3409}" type="pres">
      <dgm:prSet presAssocID="{B69024BE-1FE0-4257-A29F-CF160D6A8B96}" presName="wedge3Tx" presStyleLbl="node1" presStyleIdx="2" presStyleCnt="5">
        <dgm:presLayoutVars>
          <dgm:chMax val="0"/>
          <dgm:chPref val="0"/>
          <dgm:bulletEnabled val="1"/>
        </dgm:presLayoutVars>
      </dgm:prSet>
      <dgm:spPr/>
      <dgm:t>
        <a:bodyPr/>
        <a:lstStyle/>
        <a:p>
          <a:endParaRPr lang="en-US"/>
        </a:p>
      </dgm:t>
    </dgm:pt>
    <dgm:pt modelId="{5E788F97-794F-4B59-8FE9-F394AC93DD4E}" type="pres">
      <dgm:prSet presAssocID="{B69024BE-1FE0-4257-A29F-CF160D6A8B96}" presName="wedge4" presStyleLbl="node1" presStyleIdx="3" presStyleCnt="5"/>
      <dgm:spPr/>
      <dgm:t>
        <a:bodyPr/>
        <a:lstStyle/>
        <a:p>
          <a:endParaRPr lang="en-US"/>
        </a:p>
      </dgm:t>
    </dgm:pt>
    <dgm:pt modelId="{36ED610A-B27C-4064-B1EC-719064D63E4A}" type="pres">
      <dgm:prSet presAssocID="{B69024BE-1FE0-4257-A29F-CF160D6A8B96}" presName="dummy4a" presStyleCnt="0"/>
      <dgm:spPr/>
    </dgm:pt>
    <dgm:pt modelId="{A0C55735-DA87-4C5C-9642-C99C192B77E4}" type="pres">
      <dgm:prSet presAssocID="{B69024BE-1FE0-4257-A29F-CF160D6A8B96}" presName="dummy4b" presStyleCnt="0"/>
      <dgm:spPr/>
    </dgm:pt>
    <dgm:pt modelId="{79B58588-6233-4A48-ACCC-DD058920E734}" type="pres">
      <dgm:prSet presAssocID="{B69024BE-1FE0-4257-A29F-CF160D6A8B96}" presName="wedge4Tx" presStyleLbl="node1" presStyleIdx="3" presStyleCnt="5">
        <dgm:presLayoutVars>
          <dgm:chMax val="0"/>
          <dgm:chPref val="0"/>
          <dgm:bulletEnabled val="1"/>
        </dgm:presLayoutVars>
      </dgm:prSet>
      <dgm:spPr/>
      <dgm:t>
        <a:bodyPr/>
        <a:lstStyle/>
        <a:p>
          <a:endParaRPr lang="en-US"/>
        </a:p>
      </dgm:t>
    </dgm:pt>
    <dgm:pt modelId="{26C40A8C-17C5-4DDD-9DC6-A4C603313FFE}" type="pres">
      <dgm:prSet presAssocID="{B69024BE-1FE0-4257-A29F-CF160D6A8B96}" presName="wedge5" presStyleLbl="node1" presStyleIdx="4" presStyleCnt="5"/>
      <dgm:spPr>
        <a:solidFill>
          <a:srgbClr val="FF0000"/>
        </a:solidFill>
      </dgm:spPr>
      <dgm:t>
        <a:bodyPr/>
        <a:lstStyle/>
        <a:p>
          <a:endParaRPr lang="en-US"/>
        </a:p>
      </dgm:t>
    </dgm:pt>
    <dgm:pt modelId="{A0707471-AFCE-4E7F-B149-B67C6631575A}" type="pres">
      <dgm:prSet presAssocID="{B69024BE-1FE0-4257-A29F-CF160D6A8B96}" presName="dummy5a" presStyleCnt="0"/>
      <dgm:spPr/>
    </dgm:pt>
    <dgm:pt modelId="{EA24D874-DD68-4B0E-BBB9-80B38B7810C9}" type="pres">
      <dgm:prSet presAssocID="{B69024BE-1FE0-4257-A29F-CF160D6A8B96}" presName="dummy5b" presStyleCnt="0"/>
      <dgm:spPr/>
    </dgm:pt>
    <dgm:pt modelId="{C56BE861-A2E2-417B-9E94-CF3B89188FB9}" type="pres">
      <dgm:prSet presAssocID="{B69024BE-1FE0-4257-A29F-CF160D6A8B96}" presName="wedge5Tx" presStyleLbl="node1" presStyleIdx="4" presStyleCnt="5">
        <dgm:presLayoutVars>
          <dgm:chMax val="0"/>
          <dgm:chPref val="0"/>
          <dgm:bulletEnabled val="1"/>
        </dgm:presLayoutVars>
      </dgm:prSet>
      <dgm:spPr/>
      <dgm:t>
        <a:bodyPr/>
        <a:lstStyle/>
        <a:p>
          <a:endParaRPr lang="en-US"/>
        </a:p>
      </dgm:t>
    </dgm:pt>
    <dgm:pt modelId="{518B9AE3-4802-47B9-99A6-23855E5F8EEF}" type="pres">
      <dgm:prSet presAssocID="{035A2732-D643-4F84-A18E-340289BED8D2}" presName="arrowWedge1" presStyleLbl="fgSibTrans2D1" presStyleIdx="0" presStyleCnt="5"/>
      <dgm:spPr/>
    </dgm:pt>
    <dgm:pt modelId="{993F4143-4F94-4A1D-846D-F24AF6659884}" type="pres">
      <dgm:prSet presAssocID="{BC0702BC-A74A-4DAD-9CF1-97BA92EC7414}" presName="arrowWedge2" presStyleLbl="fgSibTrans2D1" presStyleIdx="1" presStyleCnt="5"/>
      <dgm:spPr/>
    </dgm:pt>
    <dgm:pt modelId="{0FF884D1-B5F2-4008-A693-37DDA6C6CE2E}" type="pres">
      <dgm:prSet presAssocID="{748B416C-9B74-4FB9-906C-83358DC4D615}" presName="arrowWedge3" presStyleLbl="fgSibTrans2D1" presStyleIdx="2" presStyleCnt="5"/>
      <dgm:spPr/>
    </dgm:pt>
    <dgm:pt modelId="{2571863C-92D8-4423-91E0-68070ABE03B2}" type="pres">
      <dgm:prSet presAssocID="{2E1DDB9C-1A19-470B-B287-9B95FF1B6A18}" presName="arrowWedge4" presStyleLbl="fgSibTrans2D1" presStyleIdx="3" presStyleCnt="5"/>
      <dgm:spPr/>
    </dgm:pt>
    <dgm:pt modelId="{40F54EF8-F2F3-4D13-BABE-D91734A441BD}" type="pres">
      <dgm:prSet presAssocID="{7B093699-DA9E-4E23-BF1A-EAF46F7A2464}" presName="arrowWedge5" presStyleLbl="fgSibTrans2D1" presStyleIdx="4" presStyleCnt="5"/>
      <dgm:spPr/>
    </dgm:pt>
  </dgm:ptLst>
  <dgm:cxnLst>
    <dgm:cxn modelId="{6F8F800D-4DE6-41CD-B232-C551A8BFD0C7}" type="presOf" srcId="{2451DF45-8479-4AC1-8111-C1E44213A490}" destId="{79B58588-6233-4A48-ACCC-DD058920E734}" srcOrd="1" destOrd="0" presId="urn:microsoft.com/office/officeart/2005/8/layout/cycle8"/>
    <dgm:cxn modelId="{A1C5E714-C448-48BB-87FB-6F80DA8BCEBA}" type="presOf" srcId="{A9BA28AD-8FA4-407D-B67E-B1E1FE3E3F79}" destId="{0FABE265-6FB9-4080-A28E-4AE7066CC47D}" srcOrd="0" destOrd="0" presId="urn:microsoft.com/office/officeart/2005/8/layout/cycle8"/>
    <dgm:cxn modelId="{E5C72EBA-80C6-497D-92D1-D62512D751AC}" type="presOf" srcId="{F03827F3-B9F0-4A0A-AE86-2F600C083BB4}" destId="{26C40A8C-17C5-4DDD-9DC6-A4C603313FFE}" srcOrd="0" destOrd="0" presId="urn:microsoft.com/office/officeart/2005/8/layout/cycle8"/>
    <dgm:cxn modelId="{EA20E665-908A-420B-8E42-ABE04532EA68}" type="presOf" srcId="{FE694BA2-F22E-4847-8846-F98A1DED3545}" destId="{0D90B186-B451-4FC4-BF4C-5A7CCB8EA4F5}" srcOrd="0" destOrd="0" presId="urn:microsoft.com/office/officeart/2005/8/layout/cycle8"/>
    <dgm:cxn modelId="{94F2D1A8-7F22-4680-BAD9-2818A54A8925}" srcId="{B69024BE-1FE0-4257-A29F-CF160D6A8B96}" destId="{FE694BA2-F22E-4847-8846-F98A1DED3545}" srcOrd="2" destOrd="0" parTransId="{BC7A9A33-60BC-4826-8BC1-BA6267071317}" sibTransId="{748B416C-9B74-4FB9-906C-83358DC4D615}"/>
    <dgm:cxn modelId="{E96E0E28-2466-43B0-9FB9-95A96983C7B3}" type="presOf" srcId="{A9BA28AD-8FA4-407D-B67E-B1E1FE3E3F79}" destId="{5E208AC9-049B-4EF8-A6C5-831556ABD952}" srcOrd="1" destOrd="0" presId="urn:microsoft.com/office/officeart/2005/8/layout/cycle8"/>
    <dgm:cxn modelId="{290E6E1B-E831-44CA-BC4A-A05DB87288D4}" type="presOf" srcId="{2451DF45-8479-4AC1-8111-C1E44213A490}" destId="{5E788F97-794F-4B59-8FE9-F394AC93DD4E}" srcOrd="0" destOrd="0" presId="urn:microsoft.com/office/officeart/2005/8/layout/cycle8"/>
    <dgm:cxn modelId="{2B31D519-FF36-43A4-99DD-D3091013CC0A}" type="presOf" srcId="{F03827F3-B9F0-4A0A-AE86-2F600C083BB4}" destId="{C56BE861-A2E2-417B-9E94-CF3B89188FB9}" srcOrd="1" destOrd="0" presId="urn:microsoft.com/office/officeart/2005/8/layout/cycle8"/>
    <dgm:cxn modelId="{6BF7FCB5-3829-4D95-A8FA-7E3493C84930}" type="presOf" srcId="{86E010E7-0996-4D10-8BB2-840A1D78CD04}" destId="{371DCA14-CEBE-4B42-A747-4A0C2E6B8900}" srcOrd="0" destOrd="0" presId="urn:microsoft.com/office/officeart/2005/8/layout/cycle8"/>
    <dgm:cxn modelId="{1587FB70-BCF0-4ABA-8366-CE13D1D51A9E}" srcId="{B69024BE-1FE0-4257-A29F-CF160D6A8B96}" destId="{2451DF45-8479-4AC1-8111-C1E44213A490}" srcOrd="3" destOrd="0" parTransId="{23FFEB77-BB62-443C-AB57-B1AF17389319}" sibTransId="{2E1DDB9C-1A19-470B-B287-9B95FF1B6A18}"/>
    <dgm:cxn modelId="{409A3AA8-D528-46C8-BE00-554691F9DD4B}" srcId="{B69024BE-1FE0-4257-A29F-CF160D6A8B96}" destId="{A9BA28AD-8FA4-407D-B67E-B1E1FE3E3F79}" srcOrd="0" destOrd="0" parTransId="{C0C4874D-EC3B-4204-ADDA-A052C2141230}" sibTransId="{035A2732-D643-4F84-A18E-340289BED8D2}"/>
    <dgm:cxn modelId="{5F0F5EE5-0E1C-4187-9E2F-BD53AB9510D6}" srcId="{B69024BE-1FE0-4257-A29F-CF160D6A8B96}" destId="{F03827F3-B9F0-4A0A-AE86-2F600C083BB4}" srcOrd="4" destOrd="0" parTransId="{A8331B1C-AD77-496A-823C-593CAE96BA2A}" sibTransId="{7B093699-DA9E-4E23-BF1A-EAF46F7A2464}"/>
    <dgm:cxn modelId="{9FCB08A9-56F4-4E05-BA63-3AFF2E91C69A}" type="presOf" srcId="{FE694BA2-F22E-4847-8846-F98A1DED3545}" destId="{40893C3E-E0A2-4A24-801F-0F53354F3409}" srcOrd="1" destOrd="0" presId="urn:microsoft.com/office/officeart/2005/8/layout/cycle8"/>
    <dgm:cxn modelId="{7C961076-ABB9-4197-800D-57E2C8618735}" srcId="{B69024BE-1FE0-4257-A29F-CF160D6A8B96}" destId="{86E010E7-0996-4D10-8BB2-840A1D78CD04}" srcOrd="1" destOrd="0" parTransId="{12ECEBF1-DA58-4208-9DE8-29DB0736DB3A}" sibTransId="{BC0702BC-A74A-4DAD-9CF1-97BA92EC7414}"/>
    <dgm:cxn modelId="{017290DF-616F-4E98-ADA0-98EC797CDD30}" type="presOf" srcId="{86E010E7-0996-4D10-8BB2-840A1D78CD04}" destId="{43059D97-FC31-475D-81EC-F30A9E42CCFE}" srcOrd="1" destOrd="0" presId="urn:microsoft.com/office/officeart/2005/8/layout/cycle8"/>
    <dgm:cxn modelId="{29D71313-C022-42D8-815A-E8F51A8BCAF3}" type="presOf" srcId="{B69024BE-1FE0-4257-A29F-CF160D6A8B96}" destId="{86EBD26A-5F6A-4CCC-8310-DF897FE1553D}" srcOrd="0" destOrd="0" presId="urn:microsoft.com/office/officeart/2005/8/layout/cycle8"/>
    <dgm:cxn modelId="{39A9F571-FEE0-45A4-B80F-D365398A8133}" type="presParOf" srcId="{86EBD26A-5F6A-4CCC-8310-DF897FE1553D}" destId="{0FABE265-6FB9-4080-A28E-4AE7066CC47D}" srcOrd="0" destOrd="0" presId="urn:microsoft.com/office/officeart/2005/8/layout/cycle8"/>
    <dgm:cxn modelId="{96EEC442-1DB0-4125-83AA-7AC422ABB55A}" type="presParOf" srcId="{86EBD26A-5F6A-4CCC-8310-DF897FE1553D}" destId="{BEC518C2-5A51-4790-AB0C-331E6A368F96}" srcOrd="1" destOrd="0" presId="urn:microsoft.com/office/officeart/2005/8/layout/cycle8"/>
    <dgm:cxn modelId="{D00FA592-38BE-4778-A425-7A95A7BB4CF5}" type="presParOf" srcId="{86EBD26A-5F6A-4CCC-8310-DF897FE1553D}" destId="{EE3A4FB1-9003-4078-B1A6-8A3B49C24443}" srcOrd="2" destOrd="0" presId="urn:microsoft.com/office/officeart/2005/8/layout/cycle8"/>
    <dgm:cxn modelId="{73B50F2E-D797-4963-A6ED-F8A2654E23E9}" type="presParOf" srcId="{86EBD26A-5F6A-4CCC-8310-DF897FE1553D}" destId="{5E208AC9-049B-4EF8-A6C5-831556ABD952}" srcOrd="3" destOrd="0" presId="urn:microsoft.com/office/officeart/2005/8/layout/cycle8"/>
    <dgm:cxn modelId="{89171560-DEA3-4D31-8EEC-5905032D2D7A}" type="presParOf" srcId="{86EBD26A-5F6A-4CCC-8310-DF897FE1553D}" destId="{371DCA14-CEBE-4B42-A747-4A0C2E6B8900}" srcOrd="4" destOrd="0" presId="urn:microsoft.com/office/officeart/2005/8/layout/cycle8"/>
    <dgm:cxn modelId="{2F390BEB-820B-437B-B519-2242515E7CA1}" type="presParOf" srcId="{86EBD26A-5F6A-4CCC-8310-DF897FE1553D}" destId="{3AE08DC2-EF9B-4A8C-B8E2-5E82A2B97363}" srcOrd="5" destOrd="0" presId="urn:microsoft.com/office/officeart/2005/8/layout/cycle8"/>
    <dgm:cxn modelId="{39670051-FCF8-430E-8B4E-9FC0BCFEB9FA}" type="presParOf" srcId="{86EBD26A-5F6A-4CCC-8310-DF897FE1553D}" destId="{4C5AD309-4D0C-426B-A08A-C79D67317DBC}" srcOrd="6" destOrd="0" presId="urn:microsoft.com/office/officeart/2005/8/layout/cycle8"/>
    <dgm:cxn modelId="{019E0A1D-3E07-4F95-B0A2-99DD1E2E2953}" type="presParOf" srcId="{86EBD26A-5F6A-4CCC-8310-DF897FE1553D}" destId="{43059D97-FC31-475D-81EC-F30A9E42CCFE}" srcOrd="7" destOrd="0" presId="urn:microsoft.com/office/officeart/2005/8/layout/cycle8"/>
    <dgm:cxn modelId="{6B515E9B-831B-48C3-A902-012BFECBFB74}" type="presParOf" srcId="{86EBD26A-5F6A-4CCC-8310-DF897FE1553D}" destId="{0D90B186-B451-4FC4-BF4C-5A7CCB8EA4F5}" srcOrd="8" destOrd="0" presId="urn:microsoft.com/office/officeart/2005/8/layout/cycle8"/>
    <dgm:cxn modelId="{53CE466E-B68A-45EF-A845-6EDD6A8C4648}" type="presParOf" srcId="{86EBD26A-5F6A-4CCC-8310-DF897FE1553D}" destId="{0BB4D296-680B-4E49-8A53-677DE04A94AB}" srcOrd="9" destOrd="0" presId="urn:microsoft.com/office/officeart/2005/8/layout/cycle8"/>
    <dgm:cxn modelId="{417FEA56-19E7-435D-8F6B-62A1BEBBA285}" type="presParOf" srcId="{86EBD26A-5F6A-4CCC-8310-DF897FE1553D}" destId="{E88E91C3-35A7-4B6D-9619-69F3BD23E984}" srcOrd="10" destOrd="0" presId="urn:microsoft.com/office/officeart/2005/8/layout/cycle8"/>
    <dgm:cxn modelId="{59FAA25A-FFCE-49FD-9BC1-B6773F88B2B3}" type="presParOf" srcId="{86EBD26A-5F6A-4CCC-8310-DF897FE1553D}" destId="{40893C3E-E0A2-4A24-801F-0F53354F3409}" srcOrd="11" destOrd="0" presId="urn:microsoft.com/office/officeart/2005/8/layout/cycle8"/>
    <dgm:cxn modelId="{64E89D22-5489-4E04-AE76-4C5E0BF4200C}" type="presParOf" srcId="{86EBD26A-5F6A-4CCC-8310-DF897FE1553D}" destId="{5E788F97-794F-4B59-8FE9-F394AC93DD4E}" srcOrd="12" destOrd="0" presId="urn:microsoft.com/office/officeart/2005/8/layout/cycle8"/>
    <dgm:cxn modelId="{8541C9C6-24D4-47D2-A7D3-A9021CFE769C}" type="presParOf" srcId="{86EBD26A-5F6A-4CCC-8310-DF897FE1553D}" destId="{36ED610A-B27C-4064-B1EC-719064D63E4A}" srcOrd="13" destOrd="0" presId="urn:microsoft.com/office/officeart/2005/8/layout/cycle8"/>
    <dgm:cxn modelId="{055AB2E5-BF88-4DDE-A48F-48E6125D2066}" type="presParOf" srcId="{86EBD26A-5F6A-4CCC-8310-DF897FE1553D}" destId="{A0C55735-DA87-4C5C-9642-C99C192B77E4}" srcOrd="14" destOrd="0" presId="urn:microsoft.com/office/officeart/2005/8/layout/cycle8"/>
    <dgm:cxn modelId="{EC80F16E-916D-4014-97E1-2376763277DC}" type="presParOf" srcId="{86EBD26A-5F6A-4CCC-8310-DF897FE1553D}" destId="{79B58588-6233-4A48-ACCC-DD058920E734}" srcOrd="15" destOrd="0" presId="urn:microsoft.com/office/officeart/2005/8/layout/cycle8"/>
    <dgm:cxn modelId="{FF232E79-BF56-481F-AC54-05A01DF6F38A}" type="presParOf" srcId="{86EBD26A-5F6A-4CCC-8310-DF897FE1553D}" destId="{26C40A8C-17C5-4DDD-9DC6-A4C603313FFE}" srcOrd="16" destOrd="0" presId="urn:microsoft.com/office/officeart/2005/8/layout/cycle8"/>
    <dgm:cxn modelId="{05A3E7AD-BCB6-4EBC-A1F4-B333964C26E2}" type="presParOf" srcId="{86EBD26A-5F6A-4CCC-8310-DF897FE1553D}" destId="{A0707471-AFCE-4E7F-B149-B67C6631575A}" srcOrd="17" destOrd="0" presId="urn:microsoft.com/office/officeart/2005/8/layout/cycle8"/>
    <dgm:cxn modelId="{E3744A75-312C-43EF-A820-9B5509A3D95F}" type="presParOf" srcId="{86EBD26A-5F6A-4CCC-8310-DF897FE1553D}" destId="{EA24D874-DD68-4B0E-BBB9-80B38B7810C9}" srcOrd="18" destOrd="0" presId="urn:microsoft.com/office/officeart/2005/8/layout/cycle8"/>
    <dgm:cxn modelId="{6F8B5BD7-4BD5-4CBA-90EC-0AB282C0A72C}" type="presParOf" srcId="{86EBD26A-5F6A-4CCC-8310-DF897FE1553D}" destId="{C56BE861-A2E2-417B-9E94-CF3B89188FB9}" srcOrd="19" destOrd="0" presId="urn:microsoft.com/office/officeart/2005/8/layout/cycle8"/>
    <dgm:cxn modelId="{3B44AD9D-FBF2-4548-B513-1A7F3EA8DCD5}" type="presParOf" srcId="{86EBD26A-5F6A-4CCC-8310-DF897FE1553D}" destId="{518B9AE3-4802-47B9-99A6-23855E5F8EEF}" srcOrd="20" destOrd="0" presId="urn:microsoft.com/office/officeart/2005/8/layout/cycle8"/>
    <dgm:cxn modelId="{E91FB4D2-DDC2-43D5-83DB-4C36D1FDFFDC}" type="presParOf" srcId="{86EBD26A-5F6A-4CCC-8310-DF897FE1553D}" destId="{993F4143-4F94-4A1D-846D-F24AF6659884}" srcOrd="21" destOrd="0" presId="urn:microsoft.com/office/officeart/2005/8/layout/cycle8"/>
    <dgm:cxn modelId="{004A5334-8EA0-466B-8C21-7FC81F909F46}" type="presParOf" srcId="{86EBD26A-5F6A-4CCC-8310-DF897FE1553D}" destId="{0FF884D1-B5F2-4008-A693-37DDA6C6CE2E}" srcOrd="22" destOrd="0" presId="urn:microsoft.com/office/officeart/2005/8/layout/cycle8"/>
    <dgm:cxn modelId="{94D1770B-787B-4828-A497-1AFC8E455148}" type="presParOf" srcId="{86EBD26A-5F6A-4CCC-8310-DF897FE1553D}" destId="{2571863C-92D8-4423-91E0-68070ABE03B2}" srcOrd="23" destOrd="0" presId="urn:microsoft.com/office/officeart/2005/8/layout/cycle8"/>
    <dgm:cxn modelId="{09F370D5-8CBD-4EA0-A9FD-B764274C4079}" type="presParOf" srcId="{86EBD26A-5F6A-4CCC-8310-DF897FE1553D}" destId="{40F54EF8-F2F3-4D13-BABE-D91734A441BD}"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A7604A-49EC-4843-B3C8-E2C38BAF0F4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243C6829-D13E-4447-A0E6-88F7915247E6}">
      <dgm:prSet phldrT="[Text]"/>
      <dgm:spPr>
        <a:xfrm>
          <a:off x="2443" y="0"/>
          <a:ext cx="2350231" cy="2733566"/>
        </a:xfrm>
        <a:solidFill>
          <a:srgbClr val="5B9BD5">
            <a:tint val="40000"/>
            <a:hueOff val="0"/>
            <a:satOff val="0"/>
            <a:lumOff val="0"/>
            <a:alphaOff val="0"/>
          </a:srgbClr>
        </a:solidFill>
        <a:ln>
          <a:noFill/>
        </a:ln>
        <a:effectLst/>
      </dgm:spPr>
      <dgm:t>
        <a:bodyPr/>
        <a:lstStyle/>
        <a:p>
          <a:r>
            <a:rPr lang="en-US" b="1">
              <a:solidFill>
                <a:sysClr val="windowText" lastClr="000000">
                  <a:hueOff val="0"/>
                  <a:satOff val="0"/>
                  <a:lumOff val="0"/>
                  <a:alphaOff val="0"/>
                </a:sysClr>
              </a:solidFill>
              <a:latin typeface="Calibri" panose="020F0502020204030204"/>
              <a:ea typeface="+mn-ea"/>
              <a:cs typeface="+mn-cs"/>
            </a:rPr>
            <a:t>Vespa</a:t>
          </a:r>
        </a:p>
      </dgm:t>
    </dgm:pt>
    <dgm:pt modelId="{36C9F3EA-2EE7-4D48-8D88-01706794B296}" type="parTrans" cxnId="{53941017-6517-4C4C-AD89-2D91275313D1}">
      <dgm:prSet/>
      <dgm:spPr/>
      <dgm:t>
        <a:bodyPr/>
        <a:lstStyle/>
        <a:p>
          <a:endParaRPr lang="en-US"/>
        </a:p>
      </dgm:t>
    </dgm:pt>
    <dgm:pt modelId="{A463CC5D-06CE-4215-80C4-B70349129B54}" type="sibTrans" cxnId="{53941017-6517-4C4C-AD89-2D91275313D1}">
      <dgm:prSet/>
      <dgm:spPr/>
      <dgm:t>
        <a:bodyPr/>
        <a:lstStyle/>
        <a:p>
          <a:endParaRPr lang="en-US"/>
        </a:p>
      </dgm:t>
    </dgm:pt>
    <dgm:pt modelId="{D7363E68-3FF4-49CC-A39A-D113A3182AEF}">
      <dgm:prSet phldrT="[Text]" custT="1"/>
      <dgm:spPr>
        <a:xfrm>
          <a:off x="237466" y="820870"/>
          <a:ext cx="1880184" cy="824207"/>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1000" b="1" dirty="0">
              <a:solidFill>
                <a:sysClr val="window" lastClr="FFFFFF"/>
              </a:solidFill>
              <a:latin typeface="Calibri" panose="020F0502020204030204"/>
              <a:ea typeface="+mn-ea"/>
              <a:cs typeface="+mn-cs"/>
            </a:rPr>
            <a:t>Lead Engineer </a:t>
          </a:r>
          <a:endParaRPr lang="en-US" sz="1000" b="1" dirty="0" smtClean="0">
            <a:solidFill>
              <a:sysClr val="window" lastClr="FFFFFF"/>
            </a:solidFill>
            <a:latin typeface="Calibri" panose="020F0502020204030204"/>
            <a:ea typeface="+mn-ea"/>
            <a:cs typeface="+mn-cs"/>
          </a:endParaRPr>
        </a:p>
        <a:p>
          <a:r>
            <a:rPr lang="en-US" sz="1000" b="1" dirty="0" smtClean="0">
              <a:solidFill>
                <a:sysClr val="window" lastClr="FFFFFF"/>
              </a:solidFill>
              <a:latin typeface="Calibri" panose="020F0502020204030204"/>
              <a:ea typeface="+mn-ea"/>
              <a:cs typeface="+mn-cs"/>
            </a:rPr>
            <a:t>Mo </a:t>
          </a:r>
          <a:r>
            <a:rPr lang="en-US" sz="1000" b="1" dirty="0" err="1" smtClean="0">
              <a:solidFill>
                <a:sysClr val="window" lastClr="FFFFFF"/>
              </a:solidFill>
              <a:latin typeface="Calibri" panose="020F0502020204030204"/>
              <a:ea typeface="+mn-ea"/>
              <a:cs typeface="+mn-cs"/>
            </a:rPr>
            <a:t>Chowdhury</a:t>
          </a:r>
          <a:r>
            <a:rPr lang="en-US" sz="1000" b="1" dirty="0" smtClean="0">
              <a:solidFill>
                <a:sysClr val="window" lastClr="FFFFFF"/>
              </a:solidFill>
              <a:latin typeface="Calibri" panose="020F0502020204030204"/>
              <a:ea typeface="+mn-ea"/>
              <a:cs typeface="+mn-cs"/>
            </a:rPr>
            <a:t>/ </a:t>
          </a:r>
        </a:p>
        <a:p>
          <a:r>
            <a:rPr lang="en-US" sz="1000" b="1" dirty="0" smtClean="0">
              <a:solidFill>
                <a:sysClr val="window" lastClr="FFFFFF"/>
              </a:solidFill>
              <a:latin typeface="Calibri" panose="020F0502020204030204"/>
              <a:ea typeface="+mn-ea"/>
              <a:cs typeface="+mn-cs"/>
            </a:rPr>
            <a:t>Lorenzo Di Fresco</a:t>
          </a:r>
          <a:endParaRPr lang="en-US" sz="1000" b="1" dirty="0">
            <a:solidFill>
              <a:sysClr val="window" lastClr="FFFFFF"/>
            </a:solidFill>
            <a:latin typeface="Calibri" panose="020F0502020204030204"/>
            <a:ea typeface="+mn-ea"/>
            <a:cs typeface="+mn-cs"/>
          </a:endParaRPr>
        </a:p>
      </dgm:t>
    </dgm:pt>
    <dgm:pt modelId="{E5CC7094-8EC4-4A27-8FBC-2DBBB5ED32C4}" type="parTrans" cxnId="{103B4C9C-A8E4-468A-B6B7-C37C1BDB40D1}">
      <dgm:prSet/>
      <dgm:spPr/>
      <dgm:t>
        <a:bodyPr/>
        <a:lstStyle/>
        <a:p>
          <a:endParaRPr lang="en-US"/>
        </a:p>
      </dgm:t>
    </dgm:pt>
    <dgm:pt modelId="{D9A49F1F-BB05-4621-8DBB-0BABF040C440}" type="sibTrans" cxnId="{103B4C9C-A8E4-468A-B6B7-C37C1BDB40D1}">
      <dgm:prSet/>
      <dgm:spPr/>
      <dgm:t>
        <a:bodyPr/>
        <a:lstStyle/>
        <a:p>
          <a:endParaRPr lang="en-US"/>
        </a:p>
      </dgm:t>
    </dgm:pt>
    <dgm:pt modelId="{531E3839-F7EE-49A6-B66D-72DD37523CA8}">
      <dgm:prSet phldrT="[Text]" custT="1"/>
      <dgm:spPr>
        <a:xfrm>
          <a:off x="237466" y="1771879"/>
          <a:ext cx="1880184" cy="824207"/>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1000" b="1" dirty="0">
              <a:solidFill>
                <a:sysClr val="window" lastClr="FFFFFF"/>
              </a:solidFill>
              <a:latin typeface="Calibri" panose="020F0502020204030204"/>
              <a:ea typeface="+mn-ea"/>
              <a:cs typeface="+mn-cs"/>
            </a:rPr>
            <a:t>Lead Scientist </a:t>
          </a:r>
          <a:endParaRPr lang="en-US" sz="1000" b="1" dirty="0" smtClean="0">
            <a:solidFill>
              <a:sysClr val="window" lastClr="FFFFFF"/>
            </a:solidFill>
            <a:latin typeface="Calibri" panose="020F0502020204030204"/>
            <a:ea typeface="+mn-ea"/>
            <a:cs typeface="+mn-cs"/>
          </a:endParaRPr>
        </a:p>
        <a:p>
          <a:r>
            <a:rPr lang="en-US" sz="1000" b="1" i="1" dirty="0" smtClean="0">
              <a:solidFill>
                <a:sysClr val="window" lastClr="FFFFFF"/>
              </a:solidFill>
              <a:latin typeface="Calibri" panose="020F0502020204030204"/>
              <a:ea typeface="+mn-ea"/>
              <a:cs typeface="+mn-cs"/>
            </a:rPr>
            <a:t>Daniele </a:t>
          </a:r>
          <a:r>
            <a:rPr lang="en-US" sz="1000" b="1" i="1" dirty="0" err="1">
              <a:solidFill>
                <a:sysClr val="window" lastClr="FFFFFF"/>
              </a:solidFill>
              <a:latin typeface="Calibri" panose="020F0502020204030204"/>
              <a:ea typeface="+mn-ea"/>
              <a:cs typeface="+mn-cs"/>
            </a:rPr>
            <a:t>Colognesi</a:t>
          </a:r>
          <a:endParaRPr lang="en-US" sz="1000" b="1" i="1" dirty="0">
            <a:solidFill>
              <a:sysClr val="window" lastClr="FFFFFF"/>
            </a:solidFill>
            <a:latin typeface="Calibri" panose="020F0502020204030204"/>
            <a:ea typeface="+mn-ea"/>
            <a:cs typeface="+mn-cs"/>
          </a:endParaRPr>
        </a:p>
      </dgm:t>
    </dgm:pt>
    <dgm:pt modelId="{A34AF15B-D5B8-443A-87F3-12E57D13974B}" type="parTrans" cxnId="{494257CD-F583-4E22-97FC-170758871397}">
      <dgm:prSet/>
      <dgm:spPr/>
      <dgm:t>
        <a:bodyPr/>
        <a:lstStyle/>
        <a:p>
          <a:endParaRPr lang="en-US"/>
        </a:p>
      </dgm:t>
    </dgm:pt>
    <dgm:pt modelId="{046F9F6F-9A20-44AA-8CD0-444FA747AA35}" type="sibTrans" cxnId="{494257CD-F583-4E22-97FC-170758871397}">
      <dgm:prSet/>
      <dgm:spPr/>
      <dgm:t>
        <a:bodyPr/>
        <a:lstStyle/>
        <a:p>
          <a:endParaRPr lang="en-US"/>
        </a:p>
      </dgm:t>
    </dgm:pt>
    <dgm:pt modelId="{24F29BA4-4D6E-47E5-B6F2-98FAD0A000EC}">
      <dgm:prSet phldrT="[Text]"/>
      <dgm:spPr>
        <a:xfrm>
          <a:off x="2456578" y="0"/>
          <a:ext cx="2350231" cy="2733566"/>
        </a:xfrm>
        <a:solidFill>
          <a:srgbClr val="5B9BD5">
            <a:tint val="40000"/>
            <a:hueOff val="0"/>
            <a:satOff val="0"/>
            <a:lumOff val="0"/>
            <a:alphaOff val="0"/>
          </a:srgbClr>
        </a:solidFill>
        <a:ln>
          <a:noFill/>
        </a:ln>
        <a:effectLst/>
      </dgm:spPr>
      <dgm:t>
        <a:bodyPr/>
        <a:lstStyle/>
        <a:p>
          <a:r>
            <a:rPr lang="en-US" dirty="0">
              <a:solidFill>
                <a:sysClr val="windowText" lastClr="000000">
                  <a:hueOff val="0"/>
                  <a:satOff val="0"/>
                  <a:lumOff val="0"/>
                  <a:alphaOff val="0"/>
                </a:sysClr>
              </a:solidFill>
              <a:latin typeface="Calibri" panose="020F0502020204030204"/>
              <a:ea typeface="+mn-ea"/>
              <a:cs typeface="+mn-cs"/>
            </a:rPr>
            <a:t>Pan Instrument</a:t>
          </a:r>
        </a:p>
      </dgm:t>
    </dgm:pt>
    <dgm:pt modelId="{F7561E07-56B4-47B0-8411-7A6B7315B637}" type="parTrans" cxnId="{90C98325-A3C5-47CE-919A-74D828AA0915}">
      <dgm:prSet/>
      <dgm:spPr/>
      <dgm:t>
        <a:bodyPr/>
        <a:lstStyle/>
        <a:p>
          <a:endParaRPr lang="en-US"/>
        </a:p>
      </dgm:t>
    </dgm:pt>
    <dgm:pt modelId="{D0490F56-42B4-43F2-95A9-FB67038B9D06}" type="sibTrans" cxnId="{90C98325-A3C5-47CE-919A-74D828AA0915}">
      <dgm:prSet/>
      <dgm:spPr/>
      <dgm:t>
        <a:bodyPr/>
        <a:lstStyle/>
        <a:p>
          <a:endParaRPr lang="en-US"/>
        </a:p>
      </dgm:t>
    </dgm:pt>
    <dgm:pt modelId="{692B6725-231B-4360-B7F0-0FF706149A66}">
      <dgm:prSet phldrT="[Text]" custT="1"/>
      <dgm:spPr>
        <a:xfrm>
          <a:off x="2763964" y="820587"/>
          <a:ext cx="1880184" cy="316235"/>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1000" b="1" dirty="0">
              <a:solidFill>
                <a:sysClr val="window" lastClr="FFFFFF"/>
              </a:solidFill>
              <a:latin typeface="Calibri" panose="020F0502020204030204"/>
              <a:ea typeface="+mn-ea"/>
              <a:cs typeface="+mn-cs"/>
            </a:rPr>
            <a:t>Detectors </a:t>
          </a:r>
          <a:r>
            <a:rPr lang="en-US" sz="1000" b="1" dirty="0" err="1">
              <a:solidFill>
                <a:sysClr val="window" lastClr="FFFFFF"/>
              </a:solidFill>
              <a:latin typeface="Calibri" panose="020F0502020204030204"/>
              <a:ea typeface="+mn-ea"/>
              <a:cs typeface="+mn-cs"/>
            </a:rPr>
            <a:t>Davide</a:t>
          </a:r>
          <a:r>
            <a:rPr lang="en-US" sz="1000" b="1" dirty="0">
              <a:solidFill>
                <a:sysClr val="window" lastClr="FFFFFF"/>
              </a:solidFill>
              <a:latin typeface="Calibri" panose="020F0502020204030204"/>
              <a:ea typeface="+mn-ea"/>
              <a:cs typeface="+mn-cs"/>
            </a:rPr>
            <a:t> </a:t>
          </a:r>
          <a:r>
            <a:rPr lang="en-US" sz="1000" b="1" dirty="0" err="1">
              <a:solidFill>
                <a:sysClr val="window" lastClr="FFFFFF"/>
              </a:solidFill>
              <a:latin typeface="Calibri" panose="020F0502020204030204"/>
              <a:ea typeface="+mn-ea"/>
              <a:cs typeface="+mn-cs"/>
            </a:rPr>
            <a:t>Raspino</a:t>
          </a:r>
          <a:endParaRPr lang="en-US" sz="1000" b="1" dirty="0">
            <a:solidFill>
              <a:sysClr val="window" lastClr="FFFFFF"/>
            </a:solidFill>
            <a:latin typeface="Calibri" panose="020F0502020204030204"/>
            <a:ea typeface="+mn-ea"/>
            <a:cs typeface="+mn-cs"/>
          </a:endParaRPr>
        </a:p>
      </dgm:t>
    </dgm:pt>
    <dgm:pt modelId="{CB084407-EC2E-44C7-98A0-9C3951A23D80}" type="parTrans" cxnId="{E3939859-36EF-4CBD-A672-69BC9258A903}">
      <dgm:prSet/>
      <dgm:spPr/>
      <dgm:t>
        <a:bodyPr/>
        <a:lstStyle/>
        <a:p>
          <a:endParaRPr lang="en-US"/>
        </a:p>
      </dgm:t>
    </dgm:pt>
    <dgm:pt modelId="{8E583167-DF34-449D-88BF-836465BCA2B1}" type="sibTrans" cxnId="{E3939859-36EF-4CBD-A672-69BC9258A903}">
      <dgm:prSet/>
      <dgm:spPr/>
      <dgm:t>
        <a:bodyPr/>
        <a:lstStyle/>
        <a:p>
          <a:endParaRPr lang="en-US"/>
        </a:p>
      </dgm:t>
    </dgm:pt>
    <dgm:pt modelId="{CF83308C-AF2C-4C40-827C-C944E211632E}">
      <dgm:prSet phldrT="[Text]" custT="1"/>
      <dgm:spPr>
        <a:xfrm>
          <a:off x="2763964" y="1185474"/>
          <a:ext cx="1880184" cy="316235"/>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1000" b="1">
              <a:solidFill>
                <a:sysClr val="window" lastClr="FFFFFF"/>
              </a:solidFill>
              <a:latin typeface="Calibri" panose="020F0502020204030204"/>
              <a:ea typeface="+mn-ea"/>
              <a:cs typeface="+mn-cs"/>
            </a:rPr>
            <a:t>Choppers Peter Galsworthy</a:t>
          </a:r>
        </a:p>
      </dgm:t>
    </dgm:pt>
    <dgm:pt modelId="{2145F8D4-AC5A-44C1-A204-043D30C33D6F}" type="parTrans" cxnId="{67D08477-74BD-4165-BE4C-BA3FC0EB3F60}">
      <dgm:prSet/>
      <dgm:spPr/>
      <dgm:t>
        <a:bodyPr/>
        <a:lstStyle/>
        <a:p>
          <a:endParaRPr lang="en-US"/>
        </a:p>
      </dgm:t>
    </dgm:pt>
    <dgm:pt modelId="{C90B2316-DAC8-47E4-ABD0-9A0E5204A9D0}" type="sibTrans" cxnId="{67D08477-74BD-4165-BE4C-BA3FC0EB3F60}">
      <dgm:prSet/>
      <dgm:spPr/>
      <dgm:t>
        <a:bodyPr/>
        <a:lstStyle/>
        <a:p>
          <a:endParaRPr lang="en-US"/>
        </a:p>
      </dgm:t>
    </dgm:pt>
    <dgm:pt modelId="{3EBB534B-63C4-4431-88C6-1F633E6DDA54}">
      <dgm:prSet phldrT="[Text]" custT="1"/>
      <dgm:spPr>
        <a:xfrm>
          <a:off x="2763964" y="1550361"/>
          <a:ext cx="1880184" cy="316235"/>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1000" b="1" dirty="0" smtClean="0">
              <a:solidFill>
                <a:sysClr val="window" lastClr="FFFFFF"/>
              </a:solidFill>
              <a:latin typeface="Calibri" panose="020F0502020204030204"/>
              <a:ea typeface="+mn-ea"/>
              <a:cs typeface="+mn-cs"/>
            </a:rPr>
            <a:t>Installation </a:t>
          </a:r>
          <a:r>
            <a:rPr lang="en-US" sz="1000" b="1" dirty="0">
              <a:solidFill>
                <a:sysClr val="window" lastClr="FFFFFF"/>
              </a:solidFill>
              <a:latin typeface="Calibri" panose="020F0502020204030204"/>
              <a:ea typeface="+mn-ea"/>
              <a:cs typeface="+mn-cs"/>
            </a:rPr>
            <a:t>John Crawford/David Maxwell</a:t>
          </a:r>
        </a:p>
      </dgm:t>
    </dgm:pt>
    <dgm:pt modelId="{07C94D3D-AE2E-4F17-8B38-F7CFBE5BD67E}" type="parTrans" cxnId="{C2A443CC-6646-47A9-9625-0514486C666B}">
      <dgm:prSet/>
      <dgm:spPr/>
      <dgm:t>
        <a:bodyPr/>
        <a:lstStyle/>
        <a:p>
          <a:endParaRPr lang="en-US"/>
        </a:p>
      </dgm:t>
    </dgm:pt>
    <dgm:pt modelId="{2D16F6AE-9879-473C-8253-98A48D823640}" type="sibTrans" cxnId="{C2A443CC-6646-47A9-9625-0514486C666B}">
      <dgm:prSet/>
      <dgm:spPr/>
      <dgm:t>
        <a:bodyPr/>
        <a:lstStyle/>
        <a:p>
          <a:endParaRPr lang="en-US"/>
        </a:p>
      </dgm:t>
    </dgm:pt>
    <dgm:pt modelId="{3CD8A957-FCA4-44DD-8A63-39E3774B7413}">
      <dgm:prSet phldrT="[Text]" custT="1"/>
      <dgm:spPr>
        <a:xfrm>
          <a:off x="2763964" y="1915248"/>
          <a:ext cx="1880184" cy="316235"/>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1000" b="1" dirty="0" smtClean="0">
              <a:solidFill>
                <a:sysClr val="window" lastClr="FFFFFF"/>
              </a:solidFill>
              <a:latin typeface="Calibri" panose="020F0502020204030204"/>
              <a:ea typeface="+mn-ea"/>
              <a:cs typeface="+mn-cs"/>
            </a:rPr>
            <a:t>Motion </a:t>
          </a:r>
          <a:r>
            <a:rPr lang="en-US" sz="1000" b="1" dirty="0">
              <a:solidFill>
                <a:sysClr val="window" lastClr="FFFFFF"/>
              </a:solidFill>
              <a:latin typeface="Calibri" panose="020F0502020204030204"/>
              <a:ea typeface="+mn-ea"/>
              <a:cs typeface="+mn-cs"/>
            </a:rPr>
            <a:t>Control Nick Webb</a:t>
          </a:r>
        </a:p>
      </dgm:t>
    </dgm:pt>
    <dgm:pt modelId="{CCA717D3-64F6-45B7-81CB-9A0B3876FE00}" type="parTrans" cxnId="{A39E1FC4-6462-45F3-A889-26992CCA82A1}">
      <dgm:prSet/>
      <dgm:spPr/>
      <dgm:t>
        <a:bodyPr/>
        <a:lstStyle/>
        <a:p>
          <a:endParaRPr lang="en-US"/>
        </a:p>
      </dgm:t>
    </dgm:pt>
    <dgm:pt modelId="{2BB905C5-7E69-4924-A2D4-2FA07D0D97A8}" type="sibTrans" cxnId="{A39E1FC4-6462-45F3-A889-26992CCA82A1}">
      <dgm:prSet/>
      <dgm:spPr/>
      <dgm:t>
        <a:bodyPr/>
        <a:lstStyle/>
        <a:p>
          <a:endParaRPr lang="en-US"/>
        </a:p>
      </dgm:t>
    </dgm:pt>
    <dgm:pt modelId="{5A183D5D-43FD-462E-B2EB-18DE6A40F1D0}">
      <dgm:prSet phldrT="[Text]" custT="1"/>
      <dgm:spPr>
        <a:xfrm>
          <a:off x="2763964" y="2280135"/>
          <a:ext cx="1880184" cy="316235"/>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1000" b="1" dirty="0">
              <a:solidFill>
                <a:sysClr val="window" lastClr="FFFFFF"/>
              </a:solidFill>
              <a:latin typeface="Calibri" panose="020F0502020204030204"/>
              <a:ea typeface="+mn-ea"/>
              <a:cs typeface="+mn-cs"/>
            </a:rPr>
            <a:t>Electrical Graeme </a:t>
          </a:r>
          <a:r>
            <a:rPr lang="en-US" sz="1000" b="1" dirty="0" smtClean="0">
              <a:solidFill>
                <a:sysClr val="window" lastClr="FFFFFF"/>
              </a:solidFill>
              <a:latin typeface="Calibri" panose="020F0502020204030204"/>
              <a:ea typeface="+mn-ea"/>
              <a:cs typeface="+mn-cs"/>
            </a:rPr>
            <a:t>Johnson</a:t>
          </a:r>
          <a:endParaRPr lang="en-US" sz="1000" b="1" dirty="0">
            <a:solidFill>
              <a:sysClr val="window" lastClr="FFFFFF"/>
            </a:solidFill>
            <a:latin typeface="Calibri" panose="020F0502020204030204"/>
            <a:ea typeface="+mn-ea"/>
            <a:cs typeface="+mn-cs"/>
          </a:endParaRPr>
        </a:p>
      </dgm:t>
    </dgm:pt>
    <dgm:pt modelId="{6B351B7A-BD1F-4F24-B7CB-6434CF48ABF8}" type="parTrans" cxnId="{0537A278-75CF-4FF0-9F27-3C0A0199AF24}">
      <dgm:prSet/>
      <dgm:spPr/>
      <dgm:t>
        <a:bodyPr/>
        <a:lstStyle/>
        <a:p>
          <a:endParaRPr lang="en-US"/>
        </a:p>
      </dgm:t>
    </dgm:pt>
    <dgm:pt modelId="{2B3CDB8F-4B8B-449C-91DC-E5768C333AA0}" type="sibTrans" cxnId="{0537A278-75CF-4FF0-9F27-3C0A0199AF24}">
      <dgm:prSet/>
      <dgm:spPr/>
      <dgm:t>
        <a:bodyPr/>
        <a:lstStyle/>
        <a:p>
          <a:endParaRPr lang="en-US"/>
        </a:p>
      </dgm:t>
    </dgm:pt>
    <dgm:pt modelId="{194CB17A-8E13-4648-AD61-6A7C41DABEE6}" type="pres">
      <dgm:prSet presAssocID="{2CA7604A-49EC-4843-B3C8-E2C38BAF0F4B}" presName="theList" presStyleCnt="0">
        <dgm:presLayoutVars>
          <dgm:dir/>
          <dgm:animLvl val="lvl"/>
          <dgm:resizeHandles val="exact"/>
        </dgm:presLayoutVars>
      </dgm:prSet>
      <dgm:spPr/>
      <dgm:t>
        <a:bodyPr/>
        <a:lstStyle/>
        <a:p>
          <a:endParaRPr lang="en-US"/>
        </a:p>
      </dgm:t>
    </dgm:pt>
    <dgm:pt modelId="{623F83BD-CDD6-4220-A948-64939D5E19DA}" type="pres">
      <dgm:prSet presAssocID="{243C6829-D13E-4447-A0E6-88F7915247E6}" presName="compNode" presStyleCnt="0"/>
      <dgm:spPr/>
    </dgm:pt>
    <dgm:pt modelId="{F366CA02-E0CF-4AF0-82EF-E705A0BBD8F2}" type="pres">
      <dgm:prSet presAssocID="{243C6829-D13E-4447-A0E6-88F7915247E6}" presName="aNode" presStyleLbl="bgShp" presStyleIdx="0" presStyleCnt="2"/>
      <dgm:spPr>
        <a:prstGeom prst="roundRect">
          <a:avLst>
            <a:gd name="adj" fmla="val 10000"/>
          </a:avLst>
        </a:prstGeom>
      </dgm:spPr>
      <dgm:t>
        <a:bodyPr/>
        <a:lstStyle/>
        <a:p>
          <a:endParaRPr lang="en-US"/>
        </a:p>
      </dgm:t>
    </dgm:pt>
    <dgm:pt modelId="{39749DCC-7D5F-4C41-9D91-0DF2B2725248}" type="pres">
      <dgm:prSet presAssocID="{243C6829-D13E-4447-A0E6-88F7915247E6}" presName="textNode" presStyleLbl="bgShp" presStyleIdx="0" presStyleCnt="2"/>
      <dgm:spPr/>
      <dgm:t>
        <a:bodyPr/>
        <a:lstStyle/>
        <a:p>
          <a:endParaRPr lang="en-US"/>
        </a:p>
      </dgm:t>
    </dgm:pt>
    <dgm:pt modelId="{02736273-0FF0-46FF-BE6D-0FD40CA48BA8}" type="pres">
      <dgm:prSet presAssocID="{243C6829-D13E-4447-A0E6-88F7915247E6}" presName="compChildNode" presStyleCnt="0"/>
      <dgm:spPr/>
    </dgm:pt>
    <dgm:pt modelId="{E11B248B-BA07-4656-886D-0FD6BA0885AD}" type="pres">
      <dgm:prSet presAssocID="{243C6829-D13E-4447-A0E6-88F7915247E6}" presName="theInnerList" presStyleCnt="0"/>
      <dgm:spPr/>
    </dgm:pt>
    <dgm:pt modelId="{CD9DC979-B4B5-4C3D-9785-510DED744847}" type="pres">
      <dgm:prSet presAssocID="{D7363E68-3FF4-49CC-A39A-D113A3182AEF}" presName="childNode" presStyleLbl="node1" presStyleIdx="0" presStyleCnt="7">
        <dgm:presLayoutVars>
          <dgm:bulletEnabled val="1"/>
        </dgm:presLayoutVars>
      </dgm:prSet>
      <dgm:spPr>
        <a:prstGeom prst="roundRect">
          <a:avLst>
            <a:gd name="adj" fmla="val 10000"/>
          </a:avLst>
        </a:prstGeom>
      </dgm:spPr>
      <dgm:t>
        <a:bodyPr/>
        <a:lstStyle/>
        <a:p>
          <a:endParaRPr lang="en-US"/>
        </a:p>
      </dgm:t>
    </dgm:pt>
    <dgm:pt modelId="{395B6920-38EE-4945-BB35-7BCC285D9ED6}" type="pres">
      <dgm:prSet presAssocID="{D7363E68-3FF4-49CC-A39A-D113A3182AEF}" presName="aSpace2" presStyleCnt="0"/>
      <dgm:spPr/>
    </dgm:pt>
    <dgm:pt modelId="{63FE4EC7-2086-4B42-A0AE-F56BDB535D25}" type="pres">
      <dgm:prSet presAssocID="{531E3839-F7EE-49A6-B66D-72DD37523CA8}" presName="childNode" presStyleLbl="node1" presStyleIdx="1" presStyleCnt="7">
        <dgm:presLayoutVars>
          <dgm:bulletEnabled val="1"/>
        </dgm:presLayoutVars>
      </dgm:prSet>
      <dgm:spPr>
        <a:prstGeom prst="roundRect">
          <a:avLst>
            <a:gd name="adj" fmla="val 10000"/>
          </a:avLst>
        </a:prstGeom>
      </dgm:spPr>
      <dgm:t>
        <a:bodyPr/>
        <a:lstStyle/>
        <a:p>
          <a:endParaRPr lang="en-US"/>
        </a:p>
      </dgm:t>
    </dgm:pt>
    <dgm:pt modelId="{76523863-B516-4415-8CBF-C7B7919837E9}" type="pres">
      <dgm:prSet presAssocID="{243C6829-D13E-4447-A0E6-88F7915247E6}" presName="aSpace" presStyleCnt="0"/>
      <dgm:spPr/>
    </dgm:pt>
    <dgm:pt modelId="{611A9605-DA77-471F-B43A-3189EEA027A1}" type="pres">
      <dgm:prSet presAssocID="{24F29BA4-4D6E-47E5-B6F2-98FAD0A000EC}" presName="compNode" presStyleCnt="0"/>
      <dgm:spPr/>
    </dgm:pt>
    <dgm:pt modelId="{474BFD33-D33E-43BB-8800-F55D78A9B65A}" type="pres">
      <dgm:prSet presAssocID="{24F29BA4-4D6E-47E5-B6F2-98FAD0A000EC}" presName="aNode" presStyleLbl="bgShp" presStyleIdx="1" presStyleCnt="2" custLinFactNeighborX="-3079" custLinFactNeighborY="-621"/>
      <dgm:spPr>
        <a:prstGeom prst="roundRect">
          <a:avLst>
            <a:gd name="adj" fmla="val 10000"/>
          </a:avLst>
        </a:prstGeom>
      </dgm:spPr>
      <dgm:t>
        <a:bodyPr/>
        <a:lstStyle/>
        <a:p>
          <a:endParaRPr lang="en-US"/>
        </a:p>
      </dgm:t>
    </dgm:pt>
    <dgm:pt modelId="{99FEBF3F-88C9-44C2-AEEF-1EBFF9EA5AFB}" type="pres">
      <dgm:prSet presAssocID="{24F29BA4-4D6E-47E5-B6F2-98FAD0A000EC}" presName="textNode" presStyleLbl="bgShp" presStyleIdx="1" presStyleCnt="2"/>
      <dgm:spPr/>
      <dgm:t>
        <a:bodyPr/>
        <a:lstStyle/>
        <a:p>
          <a:endParaRPr lang="en-US"/>
        </a:p>
      </dgm:t>
    </dgm:pt>
    <dgm:pt modelId="{1B66C6A0-E1C3-418C-B9C2-F37E847DF9DB}" type="pres">
      <dgm:prSet presAssocID="{24F29BA4-4D6E-47E5-B6F2-98FAD0A000EC}" presName="compChildNode" presStyleCnt="0"/>
      <dgm:spPr/>
    </dgm:pt>
    <dgm:pt modelId="{D7AA113A-572A-4AD6-93AC-C0D6391EA329}" type="pres">
      <dgm:prSet presAssocID="{24F29BA4-4D6E-47E5-B6F2-98FAD0A000EC}" presName="theInnerList" presStyleCnt="0"/>
      <dgm:spPr/>
    </dgm:pt>
    <dgm:pt modelId="{FC912D84-61DD-4A44-8A85-F40E6987EDF4}" type="pres">
      <dgm:prSet presAssocID="{692B6725-231B-4360-B7F0-0FF706149A66}" presName="childNode" presStyleLbl="node1" presStyleIdx="2" presStyleCnt="7">
        <dgm:presLayoutVars>
          <dgm:bulletEnabled val="1"/>
        </dgm:presLayoutVars>
      </dgm:prSet>
      <dgm:spPr>
        <a:prstGeom prst="roundRect">
          <a:avLst>
            <a:gd name="adj" fmla="val 10000"/>
          </a:avLst>
        </a:prstGeom>
      </dgm:spPr>
      <dgm:t>
        <a:bodyPr/>
        <a:lstStyle/>
        <a:p>
          <a:endParaRPr lang="en-US"/>
        </a:p>
      </dgm:t>
    </dgm:pt>
    <dgm:pt modelId="{DC3D3508-1D74-4FD0-BA23-09299D337C36}" type="pres">
      <dgm:prSet presAssocID="{692B6725-231B-4360-B7F0-0FF706149A66}" presName="aSpace2" presStyleCnt="0"/>
      <dgm:spPr/>
    </dgm:pt>
    <dgm:pt modelId="{898409AD-173F-40D0-9391-BE0CF6777AB6}" type="pres">
      <dgm:prSet presAssocID="{CF83308C-AF2C-4C40-827C-C944E211632E}" presName="childNode" presStyleLbl="node1" presStyleIdx="3" presStyleCnt="7">
        <dgm:presLayoutVars>
          <dgm:bulletEnabled val="1"/>
        </dgm:presLayoutVars>
      </dgm:prSet>
      <dgm:spPr>
        <a:prstGeom prst="roundRect">
          <a:avLst>
            <a:gd name="adj" fmla="val 10000"/>
          </a:avLst>
        </a:prstGeom>
      </dgm:spPr>
      <dgm:t>
        <a:bodyPr/>
        <a:lstStyle/>
        <a:p>
          <a:endParaRPr lang="en-US"/>
        </a:p>
      </dgm:t>
    </dgm:pt>
    <dgm:pt modelId="{54D23270-3AD3-46DF-B947-C745DAAC3C91}" type="pres">
      <dgm:prSet presAssocID="{CF83308C-AF2C-4C40-827C-C944E211632E}" presName="aSpace2" presStyleCnt="0"/>
      <dgm:spPr/>
    </dgm:pt>
    <dgm:pt modelId="{C91FBB33-D103-4104-AB22-48DBC6B171EF}" type="pres">
      <dgm:prSet presAssocID="{3EBB534B-63C4-4431-88C6-1F633E6DDA54}" presName="childNode" presStyleLbl="node1" presStyleIdx="4" presStyleCnt="7">
        <dgm:presLayoutVars>
          <dgm:bulletEnabled val="1"/>
        </dgm:presLayoutVars>
      </dgm:prSet>
      <dgm:spPr>
        <a:prstGeom prst="roundRect">
          <a:avLst>
            <a:gd name="adj" fmla="val 10000"/>
          </a:avLst>
        </a:prstGeom>
      </dgm:spPr>
      <dgm:t>
        <a:bodyPr/>
        <a:lstStyle/>
        <a:p>
          <a:endParaRPr lang="en-US"/>
        </a:p>
      </dgm:t>
    </dgm:pt>
    <dgm:pt modelId="{6CE7AC85-56D8-4B1B-AA30-092D1E615F81}" type="pres">
      <dgm:prSet presAssocID="{3EBB534B-63C4-4431-88C6-1F633E6DDA54}" presName="aSpace2" presStyleCnt="0"/>
      <dgm:spPr/>
    </dgm:pt>
    <dgm:pt modelId="{1E0DEF2C-92A5-4736-B4DB-BECF94A52D60}" type="pres">
      <dgm:prSet presAssocID="{3CD8A957-FCA4-44DD-8A63-39E3774B7413}" presName="childNode" presStyleLbl="node1" presStyleIdx="5" presStyleCnt="7">
        <dgm:presLayoutVars>
          <dgm:bulletEnabled val="1"/>
        </dgm:presLayoutVars>
      </dgm:prSet>
      <dgm:spPr>
        <a:prstGeom prst="roundRect">
          <a:avLst>
            <a:gd name="adj" fmla="val 10000"/>
          </a:avLst>
        </a:prstGeom>
      </dgm:spPr>
      <dgm:t>
        <a:bodyPr/>
        <a:lstStyle/>
        <a:p>
          <a:endParaRPr lang="en-US"/>
        </a:p>
      </dgm:t>
    </dgm:pt>
    <dgm:pt modelId="{7828A1C8-1430-43D7-BDCD-D5C39F156ABB}" type="pres">
      <dgm:prSet presAssocID="{3CD8A957-FCA4-44DD-8A63-39E3774B7413}" presName="aSpace2" presStyleCnt="0"/>
      <dgm:spPr/>
    </dgm:pt>
    <dgm:pt modelId="{8E91C1CB-C5C1-4886-8A65-F24250771CED}" type="pres">
      <dgm:prSet presAssocID="{5A183D5D-43FD-462E-B2EB-18DE6A40F1D0}" presName="childNode" presStyleLbl="node1" presStyleIdx="6" presStyleCnt="7">
        <dgm:presLayoutVars>
          <dgm:bulletEnabled val="1"/>
        </dgm:presLayoutVars>
      </dgm:prSet>
      <dgm:spPr>
        <a:prstGeom prst="roundRect">
          <a:avLst>
            <a:gd name="adj" fmla="val 10000"/>
          </a:avLst>
        </a:prstGeom>
      </dgm:spPr>
      <dgm:t>
        <a:bodyPr/>
        <a:lstStyle/>
        <a:p>
          <a:endParaRPr lang="en-US"/>
        </a:p>
      </dgm:t>
    </dgm:pt>
  </dgm:ptLst>
  <dgm:cxnLst>
    <dgm:cxn modelId="{47BC23BD-E2D9-468C-B15D-E8DD67C7FAAB}" type="presOf" srcId="{D7363E68-3FF4-49CC-A39A-D113A3182AEF}" destId="{CD9DC979-B4B5-4C3D-9785-510DED744847}" srcOrd="0" destOrd="0" presId="urn:microsoft.com/office/officeart/2005/8/layout/lProcess2"/>
    <dgm:cxn modelId="{AECF9D41-4072-43A5-B58D-4976DB255CCF}" type="presOf" srcId="{24F29BA4-4D6E-47E5-B6F2-98FAD0A000EC}" destId="{474BFD33-D33E-43BB-8800-F55D78A9B65A}" srcOrd="0" destOrd="0" presId="urn:microsoft.com/office/officeart/2005/8/layout/lProcess2"/>
    <dgm:cxn modelId="{53941017-6517-4C4C-AD89-2D91275313D1}" srcId="{2CA7604A-49EC-4843-B3C8-E2C38BAF0F4B}" destId="{243C6829-D13E-4447-A0E6-88F7915247E6}" srcOrd="0" destOrd="0" parTransId="{36C9F3EA-2EE7-4D48-8D88-01706794B296}" sibTransId="{A463CC5D-06CE-4215-80C4-B70349129B54}"/>
    <dgm:cxn modelId="{8F0BDF89-E606-4C34-94AD-7237600CEE0E}" type="presOf" srcId="{3EBB534B-63C4-4431-88C6-1F633E6DDA54}" destId="{C91FBB33-D103-4104-AB22-48DBC6B171EF}" srcOrd="0" destOrd="0" presId="urn:microsoft.com/office/officeart/2005/8/layout/lProcess2"/>
    <dgm:cxn modelId="{F9F60D0C-004C-4797-80A7-765DEBE13480}" type="presOf" srcId="{692B6725-231B-4360-B7F0-0FF706149A66}" destId="{FC912D84-61DD-4A44-8A85-F40E6987EDF4}" srcOrd="0" destOrd="0" presId="urn:microsoft.com/office/officeart/2005/8/layout/lProcess2"/>
    <dgm:cxn modelId="{80E28BED-EB26-4377-9595-298699F6C27A}" type="presOf" srcId="{2CA7604A-49EC-4843-B3C8-E2C38BAF0F4B}" destId="{194CB17A-8E13-4648-AD61-6A7C41DABEE6}" srcOrd="0" destOrd="0" presId="urn:microsoft.com/office/officeart/2005/8/layout/lProcess2"/>
    <dgm:cxn modelId="{494257CD-F583-4E22-97FC-170758871397}" srcId="{243C6829-D13E-4447-A0E6-88F7915247E6}" destId="{531E3839-F7EE-49A6-B66D-72DD37523CA8}" srcOrd="1" destOrd="0" parTransId="{A34AF15B-D5B8-443A-87F3-12E57D13974B}" sibTransId="{046F9F6F-9A20-44AA-8CD0-444FA747AA35}"/>
    <dgm:cxn modelId="{3E35C6DE-98B1-40FA-A206-3D9E84194BFD}" type="presOf" srcId="{CF83308C-AF2C-4C40-827C-C944E211632E}" destId="{898409AD-173F-40D0-9391-BE0CF6777AB6}" srcOrd="0" destOrd="0" presId="urn:microsoft.com/office/officeart/2005/8/layout/lProcess2"/>
    <dgm:cxn modelId="{27033A2D-6A96-45FB-A019-0B4188D87C15}" type="presOf" srcId="{3CD8A957-FCA4-44DD-8A63-39E3774B7413}" destId="{1E0DEF2C-92A5-4736-B4DB-BECF94A52D60}" srcOrd="0" destOrd="0" presId="urn:microsoft.com/office/officeart/2005/8/layout/lProcess2"/>
    <dgm:cxn modelId="{0537A278-75CF-4FF0-9F27-3C0A0199AF24}" srcId="{24F29BA4-4D6E-47E5-B6F2-98FAD0A000EC}" destId="{5A183D5D-43FD-462E-B2EB-18DE6A40F1D0}" srcOrd="4" destOrd="0" parTransId="{6B351B7A-BD1F-4F24-B7CB-6434CF48ABF8}" sibTransId="{2B3CDB8F-4B8B-449C-91DC-E5768C333AA0}"/>
    <dgm:cxn modelId="{E3939859-36EF-4CBD-A672-69BC9258A903}" srcId="{24F29BA4-4D6E-47E5-B6F2-98FAD0A000EC}" destId="{692B6725-231B-4360-B7F0-0FF706149A66}" srcOrd="0" destOrd="0" parTransId="{CB084407-EC2E-44C7-98A0-9C3951A23D80}" sibTransId="{8E583167-DF34-449D-88BF-836465BCA2B1}"/>
    <dgm:cxn modelId="{A39E1FC4-6462-45F3-A889-26992CCA82A1}" srcId="{24F29BA4-4D6E-47E5-B6F2-98FAD0A000EC}" destId="{3CD8A957-FCA4-44DD-8A63-39E3774B7413}" srcOrd="3" destOrd="0" parTransId="{CCA717D3-64F6-45B7-81CB-9A0B3876FE00}" sibTransId="{2BB905C5-7E69-4924-A2D4-2FA07D0D97A8}"/>
    <dgm:cxn modelId="{0E30194E-9FFB-4C73-997E-C056F2F43D3C}" type="presOf" srcId="{24F29BA4-4D6E-47E5-B6F2-98FAD0A000EC}" destId="{99FEBF3F-88C9-44C2-AEEF-1EBFF9EA5AFB}" srcOrd="1" destOrd="0" presId="urn:microsoft.com/office/officeart/2005/8/layout/lProcess2"/>
    <dgm:cxn modelId="{F803DFA3-0CEE-4057-8255-7E83833BB1DE}" type="presOf" srcId="{243C6829-D13E-4447-A0E6-88F7915247E6}" destId="{F366CA02-E0CF-4AF0-82EF-E705A0BBD8F2}" srcOrd="0" destOrd="0" presId="urn:microsoft.com/office/officeart/2005/8/layout/lProcess2"/>
    <dgm:cxn modelId="{103B4C9C-A8E4-468A-B6B7-C37C1BDB40D1}" srcId="{243C6829-D13E-4447-A0E6-88F7915247E6}" destId="{D7363E68-3FF4-49CC-A39A-D113A3182AEF}" srcOrd="0" destOrd="0" parTransId="{E5CC7094-8EC4-4A27-8FBC-2DBBB5ED32C4}" sibTransId="{D9A49F1F-BB05-4621-8DBB-0BABF040C440}"/>
    <dgm:cxn modelId="{90C98325-A3C5-47CE-919A-74D828AA0915}" srcId="{2CA7604A-49EC-4843-B3C8-E2C38BAF0F4B}" destId="{24F29BA4-4D6E-47E5-B6F2-98FAD0A000EC}" srcOrd="1" destOrd="0" parTransId="{F7561E07-56B4-47B0-8411-7A6B7315B637}" sibTransId="{D0490F56-42B4-43F2-95A9-FB67038B9D06}"/>
    <dgm:cxn modelId="{C8124368-E85B-415C-9754-D7B90E65A204}" type="presOf" srcId="{5A183D5D-43FD-462E-B2EB-18DE6A40F1D0}" destId="{8E91C1CB-C5C1-4886-8A65-F24250771CED}" srcOrd="0" destOrd="0" presId="urn:microsoft.com/office/officeart/2005/8/layout/lProcess2"/>
    <dgm:cxn modelId="{C2A443CC-6646-47A9-9625-0514486C666B}" srcId="{24F29BA4-4D6E-47E5-B6F2-98FAD0A000EC}" destId="{3EBB534B-63C4-4431-88C6-1F633E6DDA54}" srcOrd="2" destOrd="0" parTransId="{07C94D3D-AE2E-4F17-8B38-F7CFBE5BD67E}" sibTransId="{2D16F6AE-9879-473C-8253-98A48D823640}"/>
    <dgm:cxn modelId="{67D08477-74BD-4165-BE4C-BA3FC0EB3F60}" srcId="{24F29BA4-4D6E-47E5-B6F2-98FAD0A000EC}" destId="{CF83308C-AF2C-4C40-827C-C944E211632E}" srcOrd="1" destOrd="0" parTransId="{2145F8D4-AC5A-44C1-A204-043D30C33D6F}" sibTransId="{C90B2316-DAC8-47E4-ABD0-9A0E5204A9D0}"/>
    <dgm:cxn modelId="{91FACEDF-ED14-4B3D-9CCB-1B84E47330D4}" type="presOf" srcId="{243C6829-D13E-4447-A0E6-88F7915247E6}" destId="{39749DCC-7D5F-4C41-9D91-0DF2B2725248}" srcOrd="1" destOrd="0" presId="urn:microsoft.com/office/officeart/2005/8/layout/lProcess2"/>
    <dgm:cxn modelId="{0C63C17E-6E64-4EA8-8F29-5AE8952E18F3}" type="presOf" srcId="{531E3839-F7EE-49A6-B66D-72DD37523CA8}" destId="{63FE4EC7-2086-4B42-A0AE-F56BDB535D25}" srcOrd="0" destOrd="0" presId="urn:microsoft.com/office/officeart/2005/8/layout/lProcess2"/>
    <dgm:cxn modelId="{82237E13-81A5-421C-B207-3B2E4CCD407D}" type="presParOf" srcId="{194CB17A-8E13-4648-AD61-6A7C41DABEE6}" destId="{623F83BD-CDD6-4220-A948-64939D5E19DA}" srcOrd="0" destOrd="0" presId="urn:microsoft.com/office/officeart/2005/8/layout/lProcess2"/>
    <dgm:cxn modelId="{9A97EAE5-4D34-4AA5-B1AF-CBD07864BB92}" type="presParOf" srcId="{623F83BD-CDD6-4220-A948-64939D5E19DA}" destId="{F366CA02-E0CF-4AF0-82EF-E705A0BBD8F2}" srcOrd="0" destOrd="0" presId="urn:microsoft.com/office/officeart/2005/8/layout/lProcess2"/>
    <dgm:cxn modelId="{4E89646B-1AEE-4647-8BF7-E73D72A2C62D}" type="presParOf" srcId="{623F83BD-CDD6-4220-A948-64939D5E19DA}" destId="{39749DCC-7D5F-4C41-9D91-0DF2B2725248}" srcOrd="1" destOrd="0" presId="urn:microsoft.com/office/officeart/2005/8/layout/lProcess2"/>
    <dgm:cxn modelId="{1E32F0D0-F32F-47D5-9B56-3CA0FC12D0D4}" type="presParOf" srcId="{623F83BD-CDD6-4220-A948-64939D5E19DA}" destId="{02736273-0FF0-46FF-BE6D-0FD40CA48BA8}" srcOrd="2" destOrd="0" presId="urn:microsoft.com/office/officeart/2005/8/layout/lProcess2"/>
    <dgm:cxn modelId="{0D04913F-A958-4617-B5AD-54296D450FF8}" type="presParOf" srcId="{02736273-0FF0-46FF-BE6D-0FD40CA48BA8}" destId="{E11B248B-BA07-4656-886D-0FD6BA0885AD}" srcOrd="0" destOrd="0" presId="urn:microsoft.com/office/officeart/2005/8/layout/lProcess2"/>
    <dgm:cxn modelId="{E3423B11-4763-44D4-9EC8-1F39C12A0508}" type="presParOf" srcId="{E11B248B-BA07-4656-886D-0FD6BA0885AD}" destId="{CD9DC979-B4B5-4C3D-9785-510DED744847}" srcOrd="0" destOrd="0" presId="urn:microsoft.com/office/officeart/2005/8/layout/lProcess2"/>
    <dgm:cxn modelId="{54E798A1-D2DB-4AB2-B88F-554B59BF21B2}" type="presParOf" srcId="{E11B248B-BA07-4656-886D-0FD6BA0885AD}" destId="{395B6920-38EE-4945-BB35-7BCC285D9ED6}" srcOrd="1" destOrd="0" presId="urn:microsoft.com/office/officeart/2005/8/layout/lProcess2"/>
    <dgm:cxn modelId="{CF4AAA90-681A-436A-A594-BC7592A3A21D}" type="presParOf" srcId="{E11B248B-BA07-4656-886D-0FD6BA0885AD}" destId="{63FE4EC7-2086-4B42-A0AE-F56BDB535D25}" srcOrd="2" destOrd="0" presId="urn:microsoft.com/office/officeart/2005/8/layout/lProcess2"/>
    <dgm:cxn modelId="{17B03AF0-C0AC-4E18-A42E-A51333566994}" type="presParOf" srcId="{194CB17A-8E13-4648-AD61-6A7C41DABEE6}" destId="{76523863-B516-4415-8CBF-C7B7919837E9}" srcOrd="1" destOrd="0" presId="urn:microsoft.com/office/officeart/2005/8/layout/lProcess2"/>
    <dgm:cxn modelId="{927DC6E2-E5A7-4178-97EA-EB10E9A56646}" type="presParOf" srcId="{194CB17A-8E13-4648-AD61-6A7C41DABEE6}" destId="{611A9605-DA77-471F-B43A-3189EEA027A1}" srcOrd="2" destOrd="0" presId="urn:microsoft.com/office/officeart/2005/8/layout/lProcess2"/>
    <dgm:cxn modelId="{D18B935D-F7D3-4246-9A48-19481192EF03}" type="presParOf" srcId="{611A9605-DA77-471F-B43A-3189EEA027A1}" destId="{474BFD33-D33E-43BB-8800-F55D78A9B65A}" srcOrd="0" destOrd="0" presId="urn:microsoft.com/office/officeart/2005/8/layout/lProcess2"/>
    <dgm:cxn modelId="{467B88BC-8F35-402E-B83B-CF23EB43702A}" type="presParOf" srcId="{611A9605-DA77-471F-B43A-3189EEA027A1}" destId="{99FEBF3F-88C9-44C2-AEEF-1EBFF9EA5AFB}" srcOrd="1" destOrd="0" presId="urn:microsoft.com/office/officeart/2005/8/layout/lProcess2"/>
    <dgm:cxn modelId="{770B26DB-469B-4596-81AE-EBB558580C1D}" type="presParOf" srcId="{611A9605-DA77-471F-B43A-3189EEA027A1}" destId="{1B66C6A0-E1C3-418C-B9C2-F37E847DF9DB}" srcOrd="2" destOrd="0" presId="urn:microsoft.com/office/officeart/2005/8/layout/lProcess2"/>
    <dgm:cxn modelId="{882B4772-7394-4CE1-BEC6-5D5F22E1071F}" type="presParOf" srcId="{1B66C6A0-E1C3-418C-B9C2-F37E847DF9DB}" destId="{D7AA113A-572A-4AD6-93AC-C0D6391EA329}" srcOrd="0" destOrd="0" presId="urn:microsoft.com/office/officeart/2005/8/layout/lProcess2"/>
    <dgm:cxn modelId="{4211C52A-DF58-40C2-AE9A-4F240585987E}" type="presParOf" srcId="{D7AA113A-572A-4AD6-93AC-C0D6391EA329}" destId="{FC912D84-61DD-4A44-8A85-F40E6987EDF4}" srcOrd="0" destOrd="0" presId="urn:microsoft.com/office/officeart/2005/8/layout/lProcess2"/>
    <dgm:cxn modelId="{ABF65843-7B88-439C-AB2C-47EF1ED8DF9B}" type="presParOf" srcId="{D7AA113A-572A-4AD6-93AC-C0D6391EA329}" destId="{DC3D3508-1D74-4FD0-BA23-09299D337C36}" srcOrd="1" destOrd="0" presId="urn:microsoft.com/office/officeart/2005/8/layout/lProcess2"/>
    <dgm:cxn modelId="{5345721E-987E-4533-B0DD-1FAE76D2D1BB}" type="presParOf" srcId="{D7AA113A-572A-4AD6-93AC-C0D6391EA329}" destId="{898409AD-173F-40D0-9391-BE0CF6777AB6}" srcOrd="2" destOrd="0" presId="urn:microsoft.com/office/officeart/2005/8/layout/lProcess2"/>
    <dgm:cxn modelId="{F4498364-1896-4008-AC4D-AE30A039147D}" type="presParOf" srcId="{D7AA113A-572A-4AD6-93AC-C0D6391EA329}" destId="{54D23270-3AD3-46DF-B947-C745DAAC3C91}" srcOrd="3" destOrd="0" presId="urn:microsoft.com/office/officeart/2005/8/layout/lProcess2"/>
    <dgm:cxn modelId="{58B247C0-2C33-4E8B-AE05-76A1A22AE058}" type="presParOf" srcId="{D7AA113A-572A-4AD6-93AC-C0D6391EA329}" destId="{C91FBB33-D103-4104-AB22-48DBC6B171EF}" srcOrd="4" destOrd="0" presId="urn:microsoft.com/office/officeart/2005/8/layout/lProcess2"/>
    <dgm:cxn modelId="{F066A280-6B64-48CB-A73A-D44C4BD08F83}" type="presParOf" srcId="{D7AA113A-572A-4AD6-93AC-C0D6391EA329}" destId="{6CE7AC85-56D8-4B1B-AA30-092D1E615F81}" srcOrd="5" destOrd="0" presId="urn:microsoft.com/office/officeart/2005/8/layout/lProcess2"/>
    <dgm:cxn modelId="{237397D6-52EA-4093-8B36-89B923C8E136}" type="presParOf" srcId="{D7AA113A-572A-4AD6-93AC-C0D6391EA329}" destId="{1E0DEF2C-92A5-4736-B4DB-BECF94A52D60}" srcOrd="6" destOrd="0" presId="urn:microsoft.com/office/officeart/2005/8/layout/lProcess2"/>
    <dgm:cxn modelId="{A9741DDF-3FE1-4D9A-A66F-3BE958F3D0C4}" type="presParOf" srcId="{D7AA113A-572A-4AD6-93AC-C0D6391EA329}" destId="{7828A1C8-1430-43D7-BDCD-D5C39F156ABB}" srcOrd="7" destOrd="0" presId="urn:microsoft.com/office/officeart/2005/8/layout/lProcess2"/>
    <dgm:cxn modelId="{9E4E0DC4-F5CA-479E-8051-35C3341183EB}" type="presParOf" srcId="{D7AA113A-572A-4AD6-93AC-C0D6391EA329}" destId="{8E91C1CB-C5C1-4886-8A65-F24250771CED}" srcOrd="8"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5AD645-63F0-4CBC-B222-16672E7BCE3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1CC9934-5A3B-4624-9CF9-7F706BBE067F}">
      <dgm:prSet phldrT="[Text]"/>
      <dgm:spPr>
        <a:xfrm>
          <a:off x="3613425" y="1785"/>
          <a:ext cx="545548" cy="272774"/>
        </a:xfrm>
      </dgm:spPr>
      <dgm:t>
        <a:bodyPr/>
        <a:lstStyle/>
        <a:p>
          <a:r>
            <a:rPr lang="en-US" b="1" i="0" baseline="0" dirty="0">
              <a:solidFill>
                <a:schemeClr val="tx1"/>
              </a:solidFill>
            </a:rPr>
            <a:t>Project Manager Roberto Senesi/K Jones</a:t>
          </a:r>
        </a:p>
      </dgm:t>
    </dgm:pt>
    <dgm:pt modelId="{CAF468E9-AA08-481A-B758-C867BF3C4F63}" type="parTrans" cxnId="{ECDF2939-1D83-4084-BBA0-D5A61E58A1AB}">
      <dgm:prSet/>
      <dgm:spPr/>
      <dgm:t>
        <a:bodyPr/>
        <a:lstStyle/>
        <a:p>
          <a:endParaRPr lang="en-US"/>
        </a:p>
      </dgm:t>
    </dgm:pt>
    <dgm:pt modelId="{129532EF-160A-4C62-A8B7-7178260A2D0A}" type="sibTrans" cxnId="{ECDF2939-1D83-4084-BBA0-D5A61E58A1AB}">
      <dgm:prSet/>
      <dgm:spPr/>
      <dgm:t>
        <a:bodyPr/>
        <a:lstStyle/>
        <a:p>
          <a:endParaRPr lang="en-US"/>
        </a:p>
      </dgm:t>
    </dgm:pt>
    <dgm:pt modelId="{CF51ED73-3F0E-40D8-96D0-4C78B812658A}" type="asst">
      <dgm:prSet phldrT="[Text]"/>
      <dgm:spPr>
        <a:xfrm>
          <a:off x="3283369" y="389124"/>
          <a:ext cx="545548" cy="272774"/>
        </a:xfrm>
        <a:solidFill>
          <a:srgbClr val="0070C0">
            <a:alpha val="48000"/>
          </a:srgbClr>
        </a:solidFill>
      </dgm:spPr>
      <dgm:t>
        <a:bodyPr/>
        <a:lstStyle/>
        <a:p>
          <a:r>
            <a:rPr lang="en-US" b="1" i="0" baseline="0" dirty="0">
              <a:solidFill>
                <a:schemeClr val="tx1"/>
              </a:solidFill>
            </a:rPr>
            <a:t>Project Office CNR/ISIS</a:t>
          </a:r>
        </a:p>
      </dgm:t>
    </dgm:pt>
    <dgm:pt modelId="{C49CF33D-E91B-4780-B922-1ECA67E4CF61}" type="parTrans" cxnId="{3CA6A10E-0E84-41DB-94F6-6DAB8A733A15}">
      <dgm:prSet/>
      <dgm:spPr>
        <a:xfrm>
          <a:off x="3783197" y="274559"/>
          <a:ext cx="91440" cy="250952"/>
        </a:xfrm>
      </dgm:spPr>
      <dgm:t>
        <a:bodyPr/>
        <a:lstStyle/>
        <a:p>
          <a:endParaRPr lang="en-US"/>
        </a:p>
      </dgm:t>
    </dgm:pt>
    <dgm:pt modelId="{6D31F9BD-E4F9-4239-B933-8684DEC597D5}" type="sibTrans" cxnId="{3CA6A10E-0E84-41DB-94F6-6DAB8A733A15}">
      <dgm:prSet/>
      <dgm:spPr/>
      <dgm:t>
        <a:bodyPr/>
        <a:lstStyle/>
        <a:p>
          <a:endParaRPr lang="en-US"/>
        </a:p>
      </dgm:t>
    </dgm:pt>
    <dgm:pt modelId="{E8C69B1E-D374-44C7-A446-95D3504A5CEE}">
      <dgm:prSet phldrT="[Text]"/>
      <dgm:spPr>
        <a:xfrm>
          <a:off x="2623256" y="776463"/>
          <a:ext cx="545548" cy="272774"/>
        </a:xfrm>
        <a:solidFill>
          <a:srgbClr val="0070C0">
            <a:alpha val="34000"/>
          </a:srgbClr>
        </a:solidFill>
      </dgm:spPr>
      <dgm:t>
        <a:bodyPr/>
        <a:lstStyle/>
        <a:p>
          <a:r>
            <a:rPr lang="en-US" b="1" i="0" baseline="0" dirty="0">
              <a:solidFill>
                <a:schemeClr val="tx1"/>
              </a:solidFill>
            </a:rPr>
            <a:t>Lead Scientist Daniele Colognesi</a:t>
          </a:r>
        </a:p>
      </dgm:t>
    </dgm:pt>
    <dgm:pt modelId="{79CACD23-8DE7-484D-B362-B75AA6370E03}" type="parTrans" cxnId="{A4A2AD23-4A0C-4512-B596-98E075B53DA9}">
      <dgm:prSet/>
      <dgm:spPr>
        <a:xfrm>
          <a:off x="2896030" y="274559"/>
          <a:ext cx="990169" cy="501904"/>
        </a:xfrm>
      </dgm:spPr>
      <dgm:t>
        <a:bodyPr/>
        <a:lstStyle/>
        <a:p>
          <a:endParaRPr lang="en-US"/>
        </a:p>
      </dgm:t>
    </dgm:pt>
    <dgm:pt modelId="{20CAB778-664A-4344-B07E-22FD64E1BC57}" type="sibTrans" cxnId="{A4A2AD23-4A0C-4512-B596-98E075B53DA9}">
      <dgm:prSet/>
      <dgm:spPr/>
      <dgm:t>
        <a:bodyPr/>
        <a:lstStyle/>
        <a:p>
          <a:endParaRPr lang="en-US"/>
        </a:p>
      </dgm:t>
    </dgm:pt>
    <dgm:pt modelId="{80A93D68-8F18-49E1-AA87-D83750DAE7C4}">
      <dgm:prSet phldrT="[Text]"/>
      <dgm:spPr>
        <a:xfrm>
          <a:off x="3283369" y="776463"/>
          <a:ext cx="545548" cy="272774"/>
        </a:xfrm>
        <a:solidFill>
          <a:srgbClr val="0070C0">
            <a:alpha val="34000"/>
          </a:srgbClr>
        </a:solidFill>
      </dgm:spPr>
      <dgm:t>
        <a:bodyPr/>
        <a:lstStyle/>
        <a:p>
          <a:r>
            <a:rPr lang="en-US" b="1" i="0" baseline="0" dirty="0">
              <a:solidFill>
                <a:schemeClr val="tx1"/>
              </a:solidFill>
            </a:rPr>
            <a:t>Lead Engineer Mo </a:t>
          </a:r>
          <a:r>
            <a:rPr lang="en-US" b="1" i="0" baseline="0" dirty="0" err="1">
              <a:solidFill>
                <a:schemeClr val="tx1"/>
              </a:solidFill>
            </a:rPr>
            <a:t>Chowdhury</a:t>
          </a:r>
          <a:r>
            <a:rPr lang="en-US" b="1" i="0" baseline="0" dirty="0">
              <a:solidFill>
                <a:schemeClr val="tx1"/>
              </a:solidFill>
            </a:rPr>
            <a:t>/L Di Fresco</a:t>
          </a:r>
        </a:p>
      </dgm:t>
    </dgm:pt>
    <dgm:pt modelId="{0D84FC54-EA25-4161-BCD7-1748F661D5D7}" type="parTrans" cxnId="{11182F49-C89A-4212-8D74-A50F1583A7C0}">
      <dgm:prSet/>
      <dgm:spPr>
        <a:xfrm>
          <a:off x="3556143" y="274559"/>
          <a:ext cx="330056" cy="501904"/>
        </a:xfrm>
      </dgm:spPr>
      <dgm:t>
        <a:bodyPr/>
        <a:lstStyle/>
        <a:p>
          <a:endParaRPr lang="en-US"/>
        </a:p>
      </dgm:t>
    </dgm:pt>
    <dgm:pt modelId="{2944BB86-CD32-4DF5-BD64-6DA75B3B1B11}" type="sibTrans" cxnId="{11182F49-C89A-4212-8D74-A50F1583A7C0}">
      <dgm:prSet/>
      <dgm:spPr/>
      <dgm:t>
        <a:bodyPr/>
        <a:lstStyle/>
        <a:p>
          <a:endParaRPr lang="en-US"/>
        </a:p>
      </dgm:t>
    </dgm:pt>
    <dgm:pt modelId="{21842B44-B6BA-4580-9E1C-97AD148D74B6}">
      <dgm:prSet phldrT="[Text]"/>
      <dgm:spPr>
        <a:xfrm>
          <a:off x="3943482" y="776463"/>
          <a:ext cx="545548" cy="272774"/>
        </a:xfrm>
        <a:solidFill>
          <a:srgbClr val="0070C0">
            <a:alpha val="34000"/>
          </a:srgbClr>
        </a:solidFill>
      </dgm:spPr>
      <dgm:t>
        <a:bodyPr/>
        <a:lstStyle/>
        <a:p>
          <a:r>
            <a:rPr lang="en-US" b="1" i="0" baseline="0" dirty="0">
              <a:solidFill>
                <a:schemeClr val="tx1"/>
              </a:solidFill>
            </a:rPr>
            <a:t>Cross Functional Teams</a:t>
          </a:r>
        </a:p>
      </dgm:t>
    </dgm:pt>
    <dgm:pt modelId="{A4061088-F8BF-4EA9-ACF4-EEF1AF921AAC}" type="parTrans" cxnId="{5071D2B7-52E2-4B7E-9B6C-B936E416B9FE}">
      <dgm:prSet/>
      <dgm:spPr>
        <a:xfrm>
          <a:off x="3886199" y="274559"/>
          <a:ext cx="330056" cy="501904"/>
        </a:xfrm>
      </dgm:spPr>
      <dgm:t>
        <a:bodyPr/>
        <a:lstStyle/>
        <a:p>
          <a:endParaRPr lang="en-US"/>
        </a:p>
      </dgm:t>
    </dgm:pt>
    <dgm:pt modelId="{8C220DD8-21A2-42EF-A941-C579B92C0078}" type="sibTrans" cxnId="{5071D2B7-52E2-4B7E-9B6C-B936E416B9FE}">
      <dgm:prSet/>
      <dgm:spPr/>
      <dgm:t>
        <a:bodyPr/>
        <a:lstStyle/>
        <a:p>
          <a:endParaRPr lang="en-US"/>
        </a:p>
      </dgm:t>
    </dgm:pt>
    <dgm:pt modelId="{CC9722DD-CA58-4231-985E-0184D71A809A}">
      <dgm:prSet phldrT="[Text]"/>
      <dgm:spPr>
        <a:xfrm>
          <a:off x="4079869" y="1163802"/>
          <a:ext cx="545548" cy="272774"/>
        </a:xfrm>
        <a:solidFill>
          <a:srgbClr val="92D050"/>
        </a:solidFill>
      </dgm:spPr>
      <dgm:t>
        <a:bodyPr/>
        <a:lstStyle/>
        <a:p>
          <a:r>
            <a:rPr lang="en-US" b="1" i="0" baseline="0" dirty="0">
              <a:solidFill>
                <a:schemeClr val="tx1"/>
              </a:solidFill>
            </a:rPr>
            <a:t>Detectors </a:t>
          </a:r>
          <a:r>
            <a:rPr lang="en-US" b="1" i="0" baseline="0" dirty="0" err="1">
              <a:solidFill>
                <a:schemeClr val="tx1"/>
              </a:solidFill>
            </a:rPr>
            <a:t>Davide</a:t>
          </a:r>
          <a:r>
            <a:rPr lang="en-US" b="1" i="0" baseline="0" dirty="0">
              <a:solidFill>
                <a:schemeClr val="tx1"/>
              </a:solidFill>
            </a:rPr>
            <a:t> </a:t>
          </a:r>
          <a:r>
            <a:rPr lang="en-US" b="1" i="0" baseline="0" dirty="0" err="1">
              <a:solidFill>
                <a:schemeClr val="tx1"/>
              </a:solidFill>
            </a:rPr>
            <a:t>Raspino</a:t>
          </a:r>
          <a:endParaRPr lang="en-US" b="1" i="0" baseline="0" dirty="0">
            <a:solidFill>
              <a:schemeClr val="tx1"/>
            </a:solidFill>
          </a:endParaRPr>
        </a:p>
      </dgm:t>
    </dgm:pt>
    <dgm:pt modelId="{9B4E0AE4-D057-4C93-8AB4-BCBDF0A267E1}" type="parTrans" cxnId="{2A853521-8D6B-4063-AF81-910E729014ED}">
      <dgm:prSet/>
      <dgm:spPr>
        <a:xfrm>
          <a:off x="3952317" y="1049237"/>
          <a:ext cx="91440" cy="250952"/>
        </a:xfrm>
      </dgm:spPr>
      <dgm:t>
        <a:bodyPr/>
        <a:lstStyle/>
        <a:p>
          <a:endParaRPr lang="en-US"/>
        </a:p>
      </dgm:t>
    </dgm:pt>
    <dgm:pt modelId="{EFBF4B59-F77C-4A60-A461-1CD6626D42E5}" type="sibTrans" cxnId="{2A853521-8D6B-4063-AF81-910E729014ED}">
      <dgm:prSet/>
      <dgm:spPr/>
      <dgm:t>
        <a:bodyPr/>
        <a:lstStyle/>
        <a:p>
          <a:endParaRPr lang="en-US"/>
        </a:p>
      </dgm:t>
    </dgm:pt>
    <dgm:pt modelId="{251B0CD6-175C-4371-AA6C-0AFC0F1994E5}">
      <dgm:prSet phldrT="[Text]"/>
      <dgm:spPr>
        <a:xfrm>
          <a:off x="4079869" y="1551141"/>
          <a:ext cx="545548" cy="272774"/>
        </a:xfrm>
        <a:solidFill>
          <a:srgbClr val="92D050"/>
        </a:solidFill>
      </dgm:spPr>
      <dgm:t>
        <a:bodyPr/>
        <a:lstStyle/>
        <a:p>
          <a:r>
            <a:rPr lang="en-US" b="1" i="0" baseline="0" dirty="0">
              <a:solidFill>
                <a:schemeClr val="tx1"/>
              </a:solidFill>
            </a:rPr>
            <a:t>Choppers Peter Galsworthy</a:t>
          </a:r>
        </a:p>
      </dgm:t>
    </dgm:pt>
    <dgm:pt modelId="{8B1673E3-7C72-46F7-9022-D3B359E22585}" type="parTrans" cxnId="{E8FA90FB-DFB5-4595-A53E-CA95491F8E12}">
      <dgm:prSet/>
      <dgm:spPr>
        <a:xfrm>
          <a:off x="3952317" y="1049237"/>
          <a:ext cx="91440" cy="638291"/>
        </a:xfrm>
      </dgm:spPr>
      <dgm:t>
        <a:bodyPr/>
        <a:lstStyle/>
        <a:p>
          <a:endParaRPr lang="en-US"/>
        </a:p>
      </dgm:t>
    </dgm:pt>
    <dgm:pt modelId="{F7684CF3-4F6F-4834-AF1D-D84C3F4986E2}" type="sibTrans" cxnId="{E8FA90FB-DFB5-4595-A53E-CA95491F8E12}">
      <dgm:prSet/>
      <dgm:spPr/>
      <dgm:t>
        <a:bodyPr/>
        <a:lstStyle/>
        <a:p>
          <a:endParaRPr lang="en-US"/>
        </a:p>
      </dgm:t>
    </dgm:pt>
    <dgm:pt modelId="{2D54627A-6AF5-4EC6-AD45-75FD12A702A0}">
      <dgm:prSet phldrT="[Text]"/>
      <dgm:spPr>
        <a:xfrm>
          <a:off x="4079869" y="1938480"/>
          <a:ext cx="545548" cy="272774"/>
        </a:xfrm>
        <a:solidFill>
          <a:srgbClr val="92D050"/>
        </a:solidFill>
      </dgm:spPr>
      <dgm:t>
        <a:bodyPr/>
        <a:lstStyle/>
        <a:p>
          <a:r>
            <a:rPr lang="en-US" b="1" i="0" baseline="0" dirty="0">
              <a:solidFill>
                <a:schemeClr val="tx1"/>
              </a:solidFill>
            </a:rPr>
            <a:t>Electrical Antonio De </a:t>
          </a:r>
          <a:r>
            <a:rPr lang="en-US" b="1" i="0" baseline="0" dirty="0" err="1">
              <a:solidFill>
                <a:schemeClr val="tx1"/>
              </a:solidFill>
            </a:rPr>
            <a:t>Bonis</a:t>
          </a:r>
          <a:endParaRPr lang="en-US" b="1" i="0" baseline="0" dirty="0">
            <a:solidFill>
              <a:schemeClr val="tx1"/>
            </a:solidFill>
          </a:endParaRPr>
        </a:p>
      </dgm:t>
    </dgm:pt>
    <dgm:pt modelId="{C829D8F5-DE91-4AFE-86DA-25F773D9E3D0}" type="parTrans" cxnId="{6468ED0A-BC7B-4D07-B176-78507ABDF0D9}">
      <dgm:prSet/>
      <dgm:spPr>
        <a:xfrm>
          <a:off x="3952317" y="1049237"/>
          <a:ext cx="91440" cy="1025630"/>
        </a:xfrm>
      </dgm:spPr>
      <dgm:t>
        <a:bodyPr/>
        <a:lstStyle/>
        <a:p>
          <a:endParaRPr lang="en-US"/>
        </a:p>
      </dgm:t>
    </dgm:pt>
    <dgm:pt modelId="{7EA9D2F5-E24E-4F1E-A7F1-DEBB75BCE7D0}" type="sibTrans" cxnId="{6468ED0A-BC7B-4D07-B176-78507ABDF0D9}">
      <dgm:prSet/>
      <dgm:spPr/>
      <dgm:t>
        <a:bodyPr/>
        <a:lstStyle/>
        <a:p>
          <a:endParaRPr lang="en-US"/>
        </a:p>
      </dgm:t>
    </dgm:pt>
    <dgm:pt modelId="{7A0446C6-05B2-474D-9BD5-F621BCD03375}">
      <dgm:prSet phldrT="[Text]"/>
      <dgm:spPr>
        <a:xfrm>
          <a:off x="4079869" y="2325820"/>
          <a:ext cx="545548" cy="272774"/>
        </a:xfrm>
        <a:solidFill>
          <a:srgbClr val="92D050"/>
        </a:solidFill>
      </dgm:spPr>
      <dgm:t>
        <a:bodyPr/>
        <a:lstStyle/>
        <a:p>
          <a:r>
            <a:rPr lang="en-US" b="1" i="0" baseline="0" dirty="0">
              <a:solidFill>
                <a:schemeClr val="tx1"/>
              </a:solidFill>
            </a:rPr>
            <a:t>Operations John Crawford/Dave Maxwell</a:t>
          </a:r>
        </a:p>
      </dgm:t>
    </dgm:pt>
    <dgm:pt modelId="{7DE1D82F-591B-44DA-B431-7BFCF6641FF6}" type="parTrans" cxnId="{F04A8016-5735-4EAB-ADDE-5A05D50B651B}">
      <dgm:prSet/>
      <dgm:spPr>
        <a:xfrm>
          <a:off x="3952317" y="1049237"/>
          <a:ext cx="91440" cy="1412969"/>
        </a:xfrm>
      </dgm:spPr>
      <dgm:t>
        <a:bodyPr/>
        <a:lstStyle/>
        <a:p>
          <a:endParaRPr lang="en-US"/>
        </a:p>
      </dgm:t>
    </dgm:pt>
    <dgm:pt modelId="{90684C1F-A48C-4FD3-8042-A41BB8AA94C4}" type="sibTrans" cxnId="{F04A8016-5735-4EAB-ADDE-5A05D50B651B}">
      <dgm:prSet/>
      <dgm:spPr/>
      <dgm:t>
        <a:bodyPr/>
        <a:lstStyle/>
        <a:p>
          <a:endParaRPr lang="en-US"/>
        </a:p>
      </dgm:t>
    </dgm:pt>
    <dgm:pt modelId="{DF585E35-8170-454D-8BEA-ABD16E3DE85D}">
      <dgm:prSet phldrT="[Text]"/>
      <dgm:spPr>
        <a:xfrm>
          <a:off x="4079869" y="3100498"/>
          <a:ext cx="545548" cy="272774"/>
        </a:xfrm>
        <a:solidFill>
          <a:srgbClr val="92D050"/>
        </a:solidFill>
      </dgm:spPr>
      <dgm:t>
        <a:bodyPr/>
        <a:lstStyle/>
        <a:p>
          <a:r>
            <a:rPr lang="en-US" b="1" i="0" baseline="0" dirty="0">
              <a:solidFill>
                <a:schemeClr val="tx1"/>
              </a:solidFill>
            </a:rPr>
            <a:t>CAD Nick </a:t>
          </a:r>
          <a:r>
            <a:rPr lang="en-US" b="1" i="0" baseline="0" dirty="0" err="1">
              <a:solidFill>
                <a:schemeClr val="tx1"/>
              </a:solidFill>
            </a:rPr>
            <a:t>Moloney</a:t>
          </a:r>
          <a:endParaRPr lang="en-US" b="1" i="0" baseline="0" dirty="0">
            <a:solidFill>
              <a:schemeClr val="tx1"/>
            </a:solidFill>
          </a:endParaRPr>
        </a:p>
      </dgm:t>
    </dgm:pt>
    <dgm:pt modelId="{DFE580D2-84A7-4085-B8DA-F52281AB1D92}" type="parTrans" cxnId="{DDFAA782-6828-498A-ADEF-C6F3259B956F}">
      <dgm:prSet/>
      <dgm:spPr>
        <a:xfrm>
          <a:off x="3952317" y="1049237"/>
          <a:ext cx="91440" cy="2187647"/>
        </a:xfrm>
      </dgm:spPr>
      <dgm:t>
        <a:bodyPr/>
        <a:lstStyle/>
        <a:p>
          <a:endParaRPr lang="en-US"/>
        </a:p>
      </dgm:t>
    </dgm:pt>
    <dgm:pt modelId="{0C600A08-9207-447D-8CA7-85A1F71E2526}" type="sibTrans" cxnId="{DDFAA782-6828-498A-ADEF-C6F3259B956F}">
      <dgm:prSet/>
      <dgm:spPr/>
      <dgm:t>
        <a:bodyPr/>
        <a:lstStyle/>
        <a:p>
          <a:endParaRPr lang="en-US"/>
        </a:p>
      </dgm:t>
    </dgm:pt>
    <dgm:pt modelId="{A0036871-E2D7-4E69-BD03-E9C625EFF59F}">
      <dgm:prSet phldrT="[Text]"/>
      <dgm:spPr>
        <a:xfrm>
          <a:off x="4603595" y="776463"/>
          <a:ext cx="545548" cy="272774"/>
        </a:xfrm>
        <a:solidFill>
          <a:srgbClr val="0070C0">
            <a:alpha val="37000"/>
          </a:srgbClr>
        </a:solidFill>
      </dgm:spPr>
      <dgm:t>
        <a:bodyPr/>
        <a:lstStyle/>
        <a:p>
          <a:r>
            <a:rPr lang="en-US" b="1" i="0" baseline="0" dirty="0">
              <a:solidFill>
                <a:schemeClr val="tx1"/>
              </a:solidFill>
            </a:rPr>
            <a:t>ESS </a:t>
          </a:r>
          <a:r>
            <a:rPr lang="en-US" b="1" i="0" baseline="0" dirty="0" smtClean="0">
              <a:solidFill>
                <a:schemeClr val="tx1"/>
              </a:solidFill>
            </a:rPr>
            <a:t>Integration </a:t>
          </a:r>
          <a:r>
            <a:rPr lang="en-US" b="1" i="0" baseline="0" dirty="0">
              <a:solidFill>
                <a:schemeClr val="tx1"/>
              </a:solidFill>
            </a:rPr>
            <a:t>Clara Lopez</a:t>
          </a:r>
        </a:p>
      </dgm:t>
    </dgm:pt>
    <dgm:pt modelId="{F05D0400-C8C7-4006-9ABC-9BD52D407E26}" type="parTrans" cxnId="{011DF26E-81B6-4360-A687-FA5E63755AAB}">
      <dgm:prSet/>
      <dgm:spPr>
        <a:xfrm>
          <a:off x="3886199" y="274559"/>
          <a:ext cx="990169" cy="501904"/>
        </a:xfrm>
      </dgm:spPr>
      <dgm:t>
        <a:bodyPr/>
        <a:lstStyle/>
        <a:p>
          <a:endParaRPr lang="en-US"/>
        </a:p>
      </dgm:t>
    </dgm:pt>
    <dgm:pt modelId="{3776C840-130D-4825-ABE0-6EABA23CB425}" type="sibTrans" cxnId="{011DF26E-81B6-4360-A687-FA5E63755AAB}">
      <dgm:prSet/>
      <dgm:spPr/>
      <dgm:t>
        <a:bodyPr/>
        <a:lstStyle/>
        <a:p>
          <a:endParaRPr lang="en-US"/>
        </a:p>
      </dgm:t>
    </dgm:pt>
    <dgm:pt modelId="{9B457A03-E733-4C31-A8F6-458B415825D2}">
      <dgm:prSet phldrT="[Text]"/>
      <dgm:spPr>
        <a:xfrm>
          <a:off x="3419756" y="1163802"/>
          <a:ext cx="545548" cy="272774"/>
        </a:xfrm>
        <a:solidFill>
          <a:srgbClr val="92D050"/>
        </a:solidFill>
      </dgm:spPr>
      <dgm:t>
        <a:bodyPr/>
        <a:lstStyle/>
        <a:p>
          <a:r>
            <a:rPr lang="en-US" b="1" i="0" baseline="0" dirty="0">
              <a:solidFill>
                <a:schemeClr val="tx1"/>
              </a:solidFill>
            </a:rPr>
            <a:t>Mechanical Design Engineer Federico </a:t>
          </a:r>
          <a:r>
            <a:rPr lang="en-US" b="1" i="0" baseline="0" dirty="0" err="1">
              <a:solidFill>
                <a:schemeClr val="tx1"/>
              </a:solidFill>
            </a:rPr>
            <a:t>Masi</a:t>
          </a:r>
          <a:endParaRPr lang="en-US" b="1" i="0" baseline="0" dirty="0">
            <a:solidFill>
              <a:schemeClr val="tx1"/>
            </a:solidFill>
          </a:endParaRPr>
        </a:p>
      </dgm:t>
    </dgm:pt>
    <dgm:pt modelId="{510E4AA0-7018-4956-AA36-103D45027172}" type="parTrans" cxnId="{D8BEACD8-FDC2-40C1-8B31-8CE5885D64A3}">
      <dgm:prSet/>
      <dgm:spPr>
        <a:xfrm>
          <a:off x="3292204" y="1049237"/>
          <a:ext cx="91440" cy="250952"/>
        </a:xfrm>
      </dgm:spPr>
      <dgm:t>
        <a:bodyPr/>
        <a:lstStyle/>
        <a:p>
          <a:endParaRPr lang="en-US"/>
        </a:p>
      </dgm:t>
    </dgm:pt>
    <dgm:pt modelId="{D53506D1-789D-4AD8-8F9D-42DA33683224}" type="sibTrans" cxnId="{D8BEACD8-FDC2-40C1-8B31-8CE5885D64A3}">
      <dgm:prSet/>
      <dgm:spPr/>
      <dgm:t>
        <a:bodyPr/>
        <a:lstStyle/>
        <a:p>
          <a:endParaRPr lang="en-US"/>
        </a:p>
      </dgm:t>
    </dgm:pt>
    <dgm:pt modelId="{10707D14-CE1D-46E0-AA93-A180CCB4D64B}">
      <dgm:prSet phldrT="[Text]"/>
      <dgm:spPr>
        <a:xfrm>
          <a:off x="3419756" y="1551141"/>
          <a:ext cx="545548" cy="272774"/>
        </a:xfrm>
        <a:solidFill>
          <a:srgbClr val="92D050"/>
        </a:solidFill>
      </dgm:spPr>
      <dgm:t>
        <a:bodyPr/>
        <a:lstStyle/>
        <a:p>
          <a:r>
            <a:rPr lang="en-US" b="1" i="0" baseline="0" dirty="0">
              <a:solidFill>
                <a:schemeClr val="tx1"/>
              </a:solidFill>
            </a:rPr>
            <a:t>Design Engineer Claudio </a:t>
          </a:r>
          <a:r>
            <a:rPr lang="en-US" b="1" i="0" baseline="0" dirty="0" err="1">
              <a:solidFill>
                <a:schemeClr val="tx1"/>
              </a:solidFill>
            </a:rPr>
            <a:t>Bovo</a:t>
          </a:r>
          <a:endParaRPr lang="en-US" b="1" i="0" baseline="0" dirty="0">
            <a:solidFill>
              <a:schemeClr val="tx1"/>
            </a:solidFill>
          </a:endParaRPr>
        </a:p>
      </dgm:t>
    </dgm:pt>
    <dgm:pt modelId="{EC097BD0-E7B0-436C-A502-02E1F26EEE15}" type="parTrans" cxnId="{0E8E375D-1FAD-4862-8D90-C9F734F76D5D}">
      <dgm:prSet/>
      <dgm:spPr>
        <a:xfrm>
          <a:off x="3292204" y="1049237"/>
          <a:ext cx="91440" cy="638291"/>
        </a:xfrm>
      </dgm:spPr>
      <dgm:t>
        <a:bodyPr/>
        <a:lstStyle/>
        <a:p>
          <a:endParaRPr lang="en-US"/>
        </a:p>
      </dgm:t>
    </dgm:pt>
    <dgm:pt modelId="{300C3D81-32BE-4C8A-B4F6-D8F93CC0BF74}" type="sibTrans" cxnId="{0E8E375D-1FAD-4862-8D90-C9F734F76D5D}">
      <dgm:prSet/>
      <dgm:spPr/>
      <dgm:t>
        <a:bodyPr/>
        <a:lstStyle/>
        <a:p>
          <a:endParaRPr lang="en-US"/>
        </a:p>
      </dgm:t>
    </dgm:pt>
    <dgm:pt modelId="{D9693084-DEFC-472B-A52B-E30010BA4C79}">
      <dgm:prSet phldrT="[Text]"/>
      <dgm:spPr>
        <a:xfrm>
          <a:off x="3419756" y="1938480"/>
          <a:ext cx="545548" cy="272774"/>
        </a:xfrm>
        <a:solidFill>
          <a:srgbClr val="92D050"/>
        </a:solidFill>
      </dgm:spPr>
      <dgm:t>
        <a:bodyPr/>
        <a:lstStyle/>
        <a:p>
          <a:r>
            <a:rPr lang="en-US" b="1" i="0" baseline="0" dirty="0">
              <a:solidFill>
                <a:schemeClr val="tx1"/>
              </a:solidFill>
            </a:rPr>
            <a:t>Design Engineer ISIS</a:t>
          </a:r>
        </a:p>
      </dgm:t>
    </dgm:pt>
    <dgm:pt modelId="{4210BFB1-3D31-4F45-A7DD-7D33BE7FEBCE}" type="sibTrans" cxnId="{4F166709-0449-4DDF-AD29-3CC7573804A6}">
      <dgm:prSet/>
      <dgm:spPr/>
      <dgm:t>
        <a:bodyPr/>
        <a:lstStyle/>
        <a:p>
          <a:endParaRPr lang="en-US"/>
        </a:p>
      </dgm:t>
    </dgm:pt>
    <dgm:pt modelId="{49583ACF-A55F-4A6E-A6EE-F9EFF853D190}" type="parTrans" cxnId="{4F166709-0449-4DDF-AD29-3CC7573804A6}">
      <dgm:prSet/>
      <dgm:spPr>
        <a:xfrm>
          <a:off x="3292204" y="1049237"/>
          <a:ext cx="91440" cy="1025630"/>
        </a:xfrm>
      </dgm:spPr>
      <dgm:t>
        <a:bodyPr/>
        <a:lstStyle/>
        <a:p>
          <a:endParaRPr lang="en-US"/>
        </a:p>
      </dgm:t>
    </dgm:pt>
    <dgm:pt modelId="{EDB7D403-5799-4A5B-A1C6-C4DB63D9FBDB}">
      <dgm:prSet phldrT="[Text]"/>
      <dgm:spPr>
        <a:xfrm>
          <a:off x="4079869" y="2713159"/>
          <a:ext cx="545548" cy="272774"/>
        </a:xfrm>
        <a:solidFill>
          <a:srgbClr val="92D050"/>
        </a:solidFill>
      </dgm:spPr>
      <dgm:t>
        <a:bodyPr/>
        <a:lstStyle/>
        <a:p>
          <a:r>
            <a:rPr lang="en-US" b="1" i="0" baseline="0" dirty="0">
              <a:solidFill>
                <a:schemeClr val="tx1"/>
              </a:solidFill>
            </a:rPr>
            <a:t>Motion Control Nick Webb</a:t>
          </a:r>
        </a:p>
      </dgm:t>
    </dgm:pt>
    <dgm:pt modelId="{C28CFB1A-BD97-4717-A281-22456F8D02C2}" type="parTrans" cxnId="{061164BA-7781-4F58-8D79-BEFFC8661FF3}">
      <dgm:prSet/>
      <dgm:spPr>
        <a:xfrm>
          <a:off x="3952317" y="1049237"/>
          <a:ext cx="91440" cy="1800308"/>
        </a:xfrm>
      </dgm:spPr>
      <dgm:t>
        <a:bodyPr/>
        <a:lstStyle/>
        <a:p>
          <a:endParaRPr lang="en-US"/>
        </a:p>
      </dgm:t>
    </dgm:pt>
    <dgm:pt modelId="{1BCB2265-51CB-4427-A4C7-77E2CFF71DC4}" type="sibTrans" cxnId="{061164BA-7781-4F58-8D79-BEFFC8661FF3}">
      <dgm:prSet/>
      <dgm:spPr/>
      <dgm:t>
        <a:bodyPr/>
        <a:lstStyle/>
        <a:p>
          <a:endParaRPr lang="en-US"/>
        </a:p>
      </dgm:t>
    </dgm:pt>
    <dgm:pt modelId="{E5E54C7A-D80E-42D1-9D3F-9D522359F3DD}">
      <dgm:prSet phldrT="[Text]"/>
      <dgm:spPr>
        <a:xfrm>
          <a:off x="2759643" y="1163802"/>
          <a:ext cx="545548" cy="272774"/>
        </a:xfrm>
      </dgm:spPr>
      <dgm:t>
        <a:bodyPr/>
        <a:lstStyle/>
        <a:p>
          <a:r>
            <a:rPr lang="en-US" b="1" i="0" baseline="0" dirty="0">
              <a:solidFill>
                <a:schemeClr val="tx1"/>
              </a:solidFill>
            </a:rPr>
            <a:t>Junior Instrument Scientist M </a:t>
          </a:r>
          <a:r>
            <a:rPr lang="en-US" b="1" i="0" baseline="0" dirty="0" err="1">
              <a:solidFill>
                <a:schemeClr val="tx1"/>
              </a:solidFill>
            </a:rPr>
            <a:t>Zanetti</a:t>
          </a:r>
          <a:endParaRPr lang="en-US" b="1" i="0" baseline="0" dirty="0">
            <a:solidFill>
              <a:schemeClr val="tx1"/>
            </a:solidFill>
          </a:endParaRPr>
        </a:p>
      </dgm:t>
    </dgm:pt>
    <dgm:pt modelId="{3B81EACF-1F39-4500-9CFD-B89319684E0C}" type="parTrans" cxnId="{0DB5350B-2B9B-4A2D-97D4-67F62A564841}">
      <dgm:prSet/>
      <dgm:spPr>
        <a:xfrm>
          <a:off x="2632090" y="1049237"/>
          <a:ext cx="91440" cy="250952"/>
        </a:xfrm>
      </dgm:spPr>
      <dgm:t>
        <a:bodyPr/>
        <a:lstStyle/>
        <a:p>
          <a:endParaRPr lang="en-US"/>
        </a:p>
      </dgm:t>
    </dgm:pt>
    <dgm:pt modelId="{1C489C36-F10F-4201-B1A5-3606E660082B}" type="sibTrans" cxnId="{0DB5350B-2B9B-4A2D-97D4-67F62A564841}">
      <dgm:prSet/>
      <dgm:spPr/>
      <dgm:t>
        <a:bodyPr/>
        <a:lstStyle/>
        <a:p>
          <a:endParaRPr lang="en-US"/>
        </a:p>
      </dgm:t>
    </dgm:pt>
    <dgm:pt modelId="{B3B6BA9D-5891-434D-B02C-42B5D6114650}">
      <dgm:prSet phldrT="[Text]"/>
      <dgm:spPr>
        <a:xfrm>
          <a:off x="2759643" y="1551141"/>
          <a:ext cx="545548" cy="272774"/>
        </a:xfrm>
        <a:solidFill>
          <a:srgbClr val="92D050"/>
        </a:solidFill>
      </dgm:spPr>
      <dgm:t>
        <a:bodyPr/>
        <a:lstStyle/>
        <a:p>
          <a:r>
            <a:rPr lang="en-US" b="1" i="0" baseline="0" dirty="0">
              <a:solidFill>
                <a:schemeClr val="tx1"/>
              </a:solidFill>
            </a:rPr>
            <a:t>S Parker (ISIS)</a:t>
          </a:r>
        </a:p>
      </dgm:t>
    </dgm:pt>
    <dgm:pt modelId="{05B7DD0B-0108-4B1F-BE82-7C952EEE7058}" type="parTrans" cxnId="{C213B9C1-AE58-401F-B2C6-27CDBCD42F0E}">
      <dgm:prSet/>
      <dgm:spPr>
        <a:xfrm>
          <a:off x="2632090" y="1049237"/>
          <a:ext cx="91440" cy="638291"/>
        </a:xfrm>
      </dgm:spPr>
      <dgm:t>
        <a:bodyPr/>
        <a:lstStyle/>
        <a:p>
          <a:endParaRPr lang="en-US"/>
        </a:p>
      </dgm:t>
    </dgm:pt>
    <dgm:pt modelId="{A8F14964-3E90-48EF-B158-BD3D7543DED4}" type="sibTrans" cxnId="{C213B9C1-AE58-401F-B2C6-27CDBCD42F0E}">
      <dgm:prSet/>
      <dgm:spPr/>
      <dgm:t>
        <a:bodyPr/>
        <a:lstStyle/>
        <a:p>
          <a:endParaRPr lang="en-US"/>
        </a:p>
      </dgm:t>
    </dgm:pt>
    <dgm:pt modelId="{D605D5E9-CA9B-4208-97B1-787626AAB705}">
      <dgm:prSet phldrT="[Text]"/>
      <dgm:spPr>
        <a:xfrm>
          <a:off x="2759643" y="2325820"/>
          <a:ext cx="545548" cy="272774"/>
        </a:xfrm>
        <a:solidFill>
          <a:srgbClr val="92D050"/>
        </a:solidFill>
      </dgm:spPr>
      <dgm:t>
        <a:bodyPr/>
        <a:lstStyle/>
        <a:p>
          <a:r>
            <a:rPr lang="en-US" b="1" i="0" baseline="0" dirty="0">
              <a:solidFill>
                <a:schemeClr val="tx1"/>
              </a:solidFill>
            </a:rPr>
            <a:t>S </a:t>
          </a:r>
          <a:r>
            <a:rPr lang="en-US" b="1" i="0" baseline="0" dirty="0" err="1">
              <a:solidFill>
                <a:schemeClr val="tx1"/>
              </a:solidFill>
            </a:rPr>
            <a:t>Bellissima</a:t>
          </a:r>
          <a:endParaRPr lang="en-US" b="1" i="0" baseline="0" dirty="0">
            <a:solidFill>
              <a:schemeClr val="tx1"/>
            </a:solidFill>
          </a:endParaRPr>
        </a:p>
      </dgm:t>
    </dgm:pt>
    <dgm:pt modelId="{00AAB7AF-9656-4D7C-97D1-FCBC3DE6CDAC}" type="parTrans" cxnId="{AB096FD1-A91C-40D0-9EF1-2358E5116491}">
      <dgm:prSet/>
      <dgm:spPr>
        <a:xfrm>
          <a:off x="2632090" y="1049237"/>
          <a:ext cx="91440" cy="1412969"/>
        </a:xfrm>
      </dgm:spPr>
      <dgm:t>
        <a:bodyPr/>
        <a:lstStyle/>
        <a:p>
          <a:endParaRPr lang="en-US"/>
        </a:p>
      </dgm:t>
    </dgm:pt>
    <dgm:pt modelId="{D3C01278-279F-4EF0-9E86-2D16017D7BBC}" type="sibTrans" cxnId="{AB096FD1-A91C-40D0-9EF1-2358E5116491}">
      <dgm:prSet/>
      <dgm:spPr/>
      <dgm:t>
        <a:bodyPr/>
        <a:lstStyle/>
        <a:p>
          <a:endParaRPr lang="en-US"/>
        </a:p>
      </dgm:t>
    </dgm:pt>
    <dgm:pt modelId="{9BF2D5FC-73EA-4AD6-8C05-3B92D7ADEB79}">
      <dgm:prSet phldrT="[Text]"/>
      <dgm:spPr>
        <a:xfrm>
          <a:off x="2759643" y="2713159"/>
          <a:ext cx="545548" cy="272774"/>
        </a:xfrm>
        <a:solidFill>
          <a:srgbClr val="92D050"/>
        </a:solidFill>
      </dgm:spPr>
      <dgm:t>
        <a:bodyPr/>
        <a:lstStyle/>
        <a:p>
          <a:r>
            <a:rPr lang="en-US" b="1" i="0" baseline="0" dirty="0">
              <a:solidFill>
                <a:schemeClr val="tx1"/>
              </a:solidFill>
            </a:rPr>
            <a:t>L Del </a:t>
          </a:r>
          <a:r>
            <a:rPr lang="en-US" b="1" i="0" baseline="0" dirty="0" err="1">
              <a:solidFill>
                <a:schemeClr val="tx1"/>
              </a:solidFill>
            </a:rPr>
            <a:t>Rosso</a:t>
          </a:r>
          <a:endParaRPr lang="en-US" b="1" i="0" baseline="0" dirty="0">
            <a:solidFill>
              <a:schemeClr val="tx1"/>
            </a:solidFill>
          </a:endParaRPr>
        </a:p>
      </dgm:t>
    </dgm:pt>
    <dgm:pt modelId="{ED555F71-E159-4441-A7C8-98540C7A115D}" type="parTrans" cxnId="{90A58C63-3863-4078-AFFF-0952A82DFEA1}">
      <dgm:prSet/>
      <dgm:spPr>
        <a:xfrm>
          <a:off x="2632090" y="1049237"/>
          <a:ext cx="91440" cy="1800308"/>
        </a:xfrm>
      </dgm:spPr>
      <dgm:t>
        <a:bodyPr/>
        <a:lstStyle/>
        <a:p>
          <a:endParaRPr lang="en-US"/>
        </a:p>
      </dgm:t>
    </dgm:pt>
    <dgm:pt modelId="{49E71C59-E75C-4F33-AAB9-F8EBCF203B49}" type="sibTrans" cxnId="{90A58C63-3863-4078-AFFF-0952A82DFEA1}">
      <dgm:prSet/>
      <dgm:spPr/>
      <dgm:t>
        <a:bodyPr/>
        <a:lstStyle/>
        <a:p>
          <a:endParaRPr lang="en-US"/>
        </a:p>
      </dgm:t>
    </dgm:pt>
    <dgm:pt modelId="{34625991-F80D-482F-9990-F03F3F1610B5}">
      <dgm:prSet phldrT="[Text]"/>
      <dgm:spPr>
        <a:xfrm>
          <a:off x="2759643" y="3100498"/>
          <a:ext cx="545548" cy="272774"/>
        </a:xfrm>
        <a:solidFill>
          <a:srgbClr val="92D050"/>
        </a:solidFill>
      </dgm:spPr>
      <dgm:t>
        <a:bodyPr/>
        <a:lstStyle/>
        <a:p>
          <a:r>
            <a:rPr lang="en-US" b="1" i="0" baseline="0" dirty="0">
              <a:solidFill>
                <a:schemeClr val="tx1"/>
              </a:solidFill>
            </a:rPr>
            <a:t>L </a:t>
          </a:r>
          <a:r>
            <a:rPr lang="en-US" b="1" i="0" baseline="0" dirty="0" err="1">
              <a:solidFill>
                <a:schemeClr val="tx1"/>
              </a:solidFill>
            </a:rPr>
            <a:t>Ulivi</a:t>
          </a:r>
          <a:endParaRPr lang="en-US" b="1" i="0" baseline="0" dirty="0">
            <a:solidFill>
              <a:schemeClr val="tx1"/>
            </a:solidFill>
          </a:endParaRPr>
        </a:p>
      </dgm:t>
    </dgm:pt>
    <dgm:pt modelId="{44B1CDF3-CA7C-4B4C-9540-87AEA9686E96}" type="parTrans" cxnId="{1519F5B0-13A6-4A80-836D-1BC2744FFE5F}">
      <dgm:prSet/>
      <dgm:spPr>
        <a:xfrm>
          <a:off x="2632090" y="1049237"/>
          <a:ext cx="91440" cy="2187647"/>
        </a:xfrm>
      </dgm:spPr>
      <dgm:t>
        <a:bodyPr/>
        <a:lstStyle/>
        <a:p>
          <a:endParaRPr lang="en-US"/>
        </a:p>
      </dgm:t>
    </dgm:pt>
    <dgm:pt modelId="{C750219B-042D-47EA-8662-B1B4FBDD40DE}" type="sibTrans" cxnId="{1519F5B0-13A6-4A80-836D-1BC2744FFE5F}">
      <dgm:prSet/>
      <dgm:spPr/>
      <dgm:t>
        <a:bodyPr/>
        <a:lstStyle/>
        <a:p>
          <a:endParaRPr lang="en-US"/>
        </a:p>
      </dgm:t>
    </dgm:pt>
    <dgm:pt modelId="{B5F200CA-EBD5-4A80-BF14-EF03140FBEAE}">
      <dgm:prSet phldrT="[Text]"/>
      <dgm:spPr>
        <a:xfrm>
          <a:off x="2759643" y="3487837"/>
          <a:ext cx="545548" cy="272774"/>
        </a:xfrm>
        <a:solidFill>
          <a:srgbClr val="92D050"/>
        </a:solidFill>
      </dgm:spPr>
      <dgm:t>
        <a:bodyPr/>
        <a:lstStyle/>
        <a:p>
          <a:r>
            <a:rPr lang="en-US" b="1" i="0" baseline="0" dirty="0">
              <a:solidFill>
                <a:schemeClr val="tx1"/>
              </a:solidFill>
            </a:rPr>
            <a:t>U </a:t>
          </a:r>
          <a:r>
            <a:rPr lang="en-US" b="1" i="0" baseline="0" dirty="0" err="1">
              <a:solidFill>
                <a:schemeClr val="tx1"/>
              </a:solidFill>
            </a:rPr>
            <a:t>Bafile</a:t>
          </a:r>
          <a:endParaRPr lang="en-US" b="1" i="0" baseline="0" dirty="0">
            <a:solidFill>
              <a:schemeClr val="tx1"/>
            </a:solidFill>
          </a:endParaRPr>
        </a:p>
      </dgm:t>
    </dgm:pt>
    <dgm:pt modelId="{02A11F6A-B9CD-4AF5-80FB-282C71B0D3FF}" type="parTrans" cxnId="{163955DF-613C-451E-B510-5D0AF54A9071}">
      <dgm:prSet/>
      <dgm:spPr>
        <a:xfrm>
          <a:off x="2632090" y="1049237"/>
          <a:ext cx="91440" cy="2574987"/>
        </a:xfrm>
      </dgm:spPr>
      <dgm:t>
        <a:bodyPr/>
        <a:lstStyle/>
        <a:p>
          <a:endParaRPr lang="en-US"/>
        </a:p>
      </dgm:t>
    </dgm:pt>
    <dgm:pt modelId="{6AB50EDA-8336-4522-8530-9B9D11EAABC9}" type="sibTrans" cxnId="{163955DF-613C-451E-B510-5D0AF54A9071}">
      <dgm:prSet/>
      <dgm:spPr/>
      <dgm:t>
        <a:bodyPr/>
        <a:lstStyle/>
        <a:p>
          <a:endParaRPr lang="en-US"/>
        </a:p>
      </dgm:t>
    </dgm:pt>
    <dgm:pt modelId="{03225B1A-8F75-4DE6-9149-A0435AD0D2F5}">
      <dgm:prSet phldrT="[Text]"/>
      <dgm:spPr>
        <a:xfrm>
          <a:off x="2759643" y="3875176"/>
          <a:ext cx="545548" cy="272774"/>
        </a:xfrm>
        <a:solidFill>
          <a:srgbClr val="92D050"/>
        </a:solidFill>
      </dgm:spPr>
      <dgm:t>
        <a:bodyPr/>
        <a:lstStyle/>
        <a:p>
          <a:r>
            <a:rPr lang="en-US" b="1" i="0" baseline="0" dirty="0">
              <a:solidFill>
                <a:schemeClr val="tx1"/>
              </a:solidFill>
            </a:rPr>
            <a:t>M Celli</a:t>
          </a:r>
        </a:p>
      </dgm:t>
    </dgm:pt>
    <dgm:pt modelId="{1843888F-BDFB-4C1C-9718-96A9AE4EC709}" type="parTrans" cxnId="{8BDA0DD6-700C-45A9-8CAE-C0D18D437F1E}">
      <dgm:prSet/>
      <dgm:spPr>
        <a:xfrm>
          <a:off x="2632090" y="1049237"/>
          <a:ext cx="91440" cy="2962326"/>
        </a:xfrm>
      </dgm:spPr>
      <dgm:t>
        <a:bodyPr/>
        <a:lstStyle/>
        <a:p>
          <a:endParaRPr lang="en-US"/>
        </a:p>
      </dgm:t>
    </dgm:pt>
    <dgm:pt modelId="{F641C7E1-5614-4789-8F15-FD564C5817B2}" type="sibTrans" cxnId="{8BDA0DD6-700C-45A9-8CAE-C0D18D437F1E}">
      <dgm:prSet/>
      <dgm:spPr/>
      <dgm:t>
        <a:bodyPr/>
        <a:lstStyle/>
        <a:p>
          <a:endParaRPr lang="en-US"/>
        </a:p>
      </dgm:t>
    </dgm:pt>
    <dgm:pt modelId="{B8A977EA-F58A-4F7F-80EE-9B5F1CC8F9B4}">
      <dgm:prSet phldrT="[Text]"/>
      <dgm:spPr>
        <a:xfrm>
          <a:off x="2759643" y="4262515"/>
          <a:ext cx="545548" cy="272774"/>
        </a:xfrm>
        <a:solidFill>
          <a:srgbClr val="92D050"/>
        </a:solidFill>
      </dgm:spPr>
      <dgm:t>
        <a:bodyPr/>
        <a:lstStyle/>
        <a:p>
          <a:r>
            <a:rPr lang="en-US" b="1" i="0" baseline="0" dirty="0">
              <a:solidFill>
                <a:schemeClr val="tx1"/>
              </a:solidFill>
            </a:rPr>
            <a:t>F </a:t>
          </a:r>
          <a:r>
            <a:rPr lang="en-US" b="1" i="0" baseline="0" dirty="0" err="1">
              <a:solidFill>
                <a:schemeClr val="tx1"/>
              </a:solidFill>
            </a:rPr>
            <a:t>Grazzi</a:t>
          </a:r>
          <a:endParaRPr lang="en-US" b="1" i="0" baseline="0" dirty="0">
            <a:solidFill>
              <a:schemeClr val="tx1"/>
            </a:solidFill>
          </a:endParaRPr>
        </a:p>
      </dgm:t>
    </dgm:pt>
    <dgm:pt modelId="{074C98CF-5EC6-4BE7-8D3B-639E08603985}" type="parTrans" cxnId="{F09665BC-D9C5-4830-A799-C85A07423E84}">
      <dgm:prSet/>
      <dgm:spPr>
        <a:xfrm>
          <a:off x="2632090" y="1049237"/>
          <a:ext cx="91440" cy="3349665"/>
        </a:xfrm>
      </dgm:spPr>
      <dgm:t>
        <a:bodyPr/>
        <a:lstStyle/>
        <a:p>
          <a:endParaRPr lang="en-US"/>
        </a:p>
      </dgm:t>
    </dgm:pt>
    <dgm:pt modelId="{E788EFD7-64DE-4C82-B981-EAD25293651B}" type="sibTrans" cxnId="{F09665BC-D9C5-4830-A799-C85A07423E84}">
      <dgm:prSet/>
      <dgm:spPr/>
      <dgm:t>
        <a:bodyPr/>
        <a:lstStyle/>
        <a:p>
          <a:endParaRPr lang="en-US"/>
        </a:p>
      </dgm:t>
    </dgm:pt>
    <dgm:pt modelId="{E2856DD4-5BFE-4EE3-B640-7871F00F2BA9}">
      <dgm:prSet phldrT="[Text]"/>
      <dgm:spPr>
        <a:xfrm>
          <a:off x="2759643" y="1938480"/>
          <a:ext cx="545548" cy="272774"/>
        </a:xfrm>
        <a:solidFill>
          <a:srgbClr val="92D050"/>
        </a:solidFill>
      </dgm:spPr>
      <dgm:t>
        <a:bodyPr/>
        <a:lstStyle/>
        <a:p>
          <a:r>
            <a:rPr lang="en-US" b="1" i="0" baseline="0" dirty="0">
              <a:solidFill>
                <a:schemeClr val="tx1"/>
              </a:solidFill>
            </a:rPr>
            <a:t>M </a:t>
          </a:r>
          <a:r>
            <a:rPr lang="en-US" b="1" i="0" baseline="0" dirty="0" err="1">
              <a:solidFill>
                <a:schemeClr val="tx1"/>
              </a:solidFill>
            </a:rPr>
            <a:t>Hartl</a:t>
          </a:r>
          <a:r>
            <a:rPr lang="en-US" b="1" i="0" baseline="0" dirty="0">
              <a:solidFill>
                <a:schemeClr val="tx1"/>
              </a:solidFill>
            </a:rPr>
            <a:t> (ESS)</a:t>
          </a:r>
        </a:p>
      </dgm:t>
    </dgm:pt>
    <dgm:pt modelId="{752B6FC3-DD4E-4F87-ACD8-E137B52C8D2A}" type="parTrans" cxnId="{8848D4F0-CB39-44FA-85BF-C5C99FB1317A}">
      <dgm:prSet/>
      <dgm:spPr>
        <a:xfrm>
          <a:off x="2632090" y="1049237"/>
          <a:ext cx="91440" cy="1025630"/>
        </a:xfrm>
      </dgm:spPr>
      <dgm:t>
        <a:bodyPr/>
        <a:lstStyle/>
        <a:p>
          <a:endParaRPr lang="en-US"/>
        </a:p>
      </dgm:t>
    </dgm:pt>
    <dgm:pt modelId="{821DBA63-9280-4C91-AF15-EA7E6387AEEC}" type="sibTrans" cxnId="{8848D4F0-CB39-44FA-85BF-C5C99FB1317A}">
      <dgm:prSet/>
      <dgm:spPr/>
      <dgm:t>
        <a:bodyPr/>
        <a:lstStyle/>
        <a:p>
          <a:endParaRPr lang="en-US"/>
        </a:p>
      </dgm:t>
    </dgm:pt>
    <dgm:pt modelId="{63753730-4AA5-4B06-B289-EAA9EA0529A4}" type="pres">
      <dgm:prSet presAssocID="{3D5AD645-63F0-4CBC-B222-16672E7BCE3D}" presName="hierChild1" presStyleCnt="0">
        <dgm:presLayoutVars>
          <dgm:orgChart val="1"/>
          <dgm:chPref val="1"/>
          <dgm:dir/>
          <dgm:animOne val="branch"/>
          <dgm:animLvl val="lvl"/>
          <dgm:resizeHandles/>
        </dgm:presLayoutVars>
      </dgm:prSet>
      <dgm:spPr/>
      <dgm:t>
        <a:bodyPr/>
        <a:lstStyle/>
        <a:p>
          <a:endParaRPr lang="en-US"/>
        </a:p>
      </dgm:t>
    </dgm:pt>
    <dgm:pt modelId="{13891ED4-1599-414D-AA84-8F7D79EA23D8}" type="pres">
      <dgm:prSet presAssocID="{B1CC9934-5A3B-4624-9CF9-7F706BBE067F}" presName="hierRoot1" presStyleCnt="0">
        <dgm:presLayoutVars>
          <dgm:hierBranch val="init"/>
        </dgm:presLayoutVars>
      </dgm:prSet>
      <dgm:spPr/>
      <dgm:t>
        <a:bodyPr/>
        <a:lstStyle/>
        <a:p>
          <a:endParaRPr lang="it-IT"/>
        </a:p>
      </dgm:t>
    </dgm:pt>
    <dgm:pt modelId="{5C43D040-627A-469E-A303-745860783BED}" type="pres">
      <dgm:prSet presAssocID="{B1CC9934-5A3B-4624-9CF9-7F706BBE067F}" presName="rootComposite1" presStyleCnt="0"/>
      <dgm:spPr/>
      <dgm:t>
        <a:bodyPr/>
        <a:lstStyle/>
        <a:p>
          <a:endParaRPr lang="it-IT"/>
        </a:p>
      </dgm:t>
    </dgm:pt>
    <dgm:pt modelId="{03B5CFC5-4184-4CC3-9F6F-13B4A7585BB3}" type="pres">
      <dgm:prSet presAssocID="{B1CC9934-5A3B-4624-9CF9-7F706BBE067F}" presName="rootText1" presStyleLbl="node0" presStyleIdx="0" presStyleCnt="1">
        <dgm:presLayoutVars>
          <dgm:chPref val="3"/>
        </dgm:presLayoutVars>
      </dgm:prSet>
      <dgm:spPr/>
      <dgm:t>
        <a:bodyPr/>
        <a:lstStyle/>
        <a:p>
          <a:endParaRPr lang="en-US"/>
        </a:p>
      </dgm:t>
    </dgm:pt>
    <dgm:pt modelId="{6055F52E-732D-49FF-9725-AEB3EB3F3560}" type="pres">
      <dgm:prSet presAssocID="{B1CC9934-5A3B-4624-9CF9-7F706BBE067F}" presName="rootConnector1" presStyleLbl="node1" presStyleIdx="0" presStyleCnt="0"/>
      <dgm:spPr/>
      <dgm:t>
        <a:bodyPr/>
        <a:lstStyle/>
        <a:p>
          <a:endParaRPr lang="en-US"/>
        </a:p>
      </dgm:t>
    </dgm:pt>
    <dgm:pt modelId="{D502AD9E-665C-415A-B42B-D07AA88A8D52}" type="pres">
      <dgm:prSet presAssocID="{B1CC9934-5A3B-4624-9CF9-7F706BBE067F}" presName="hierChild2" presStyleCnt="0"/>
      <dgm:spPr/>
      <dgm:t>
        <a:bodyPr/>
        <a:lstStyle/>
        <a:p>
          <a:endParaRPr lang="it-IT"/>
        </a:p>
      </dgm:t>
    </dgm:pt>
    <dgm:pt modelId="{50710744-DD34-4825-8650-134B3A14F1EC}" type="pres">
      <dgm:prSet presAssocID="{79CACD23-8DE7-484D-B362-B75AA6370E03}" presName="Name37" presStyleLbl="parChTrans1D2" presStyleIdx="0" presStyleCnt="5"/>
      <dgm:spPr/>
      <dgm:t>
        <a:bodyPr/>
        <a:lstStyle/>
        <a:p>
          <a:endParaRPr lang="en-US"/>
        </a:p>
      </dgm:t>
    </dgm:pt>
    <dgm:pt modelId="{BC81B29B-FE65-4EC6-89CB-9ABC7CF248DA}" type="pres">
      <dgm:prSet presAssocID="{E8C69B1E-D374-44C7-A446-95D3504A5CEE}" presName="hierRoot2" presStyleCnt="0">
        <dgm:presLayoutVars>
          <dgm:hierBranch val="init"/>
        </dgm:presLayoutVars>
      </dgm:prSet>
      <dgm:spPr/>
      <dgm:t>
        <a:bodyPr/>
        <a:lstStyle/>
        <a:p>
          <a:endParaRPr lang="it-IT"/>
        </a:p>
      </dgm:t>
    </dgm:pt>
    <dgm:pt modelId="{2B70C190-01EE-4AB4-81C0-4CFD199E3993}" type="pres">
      <dgm:prSet presAssocID="{E8C69B1E-D374-44C7-A446-95D3504A5CEE}" presName="rootComposite" presStyleCnt="0"/>
      <dgm:spPr/>
      <dgm:t>
        <a:bodyPr/>
        <a:lstStyle/>
        <a:p>
          <a:endParaRPr lang="it-IT"/>
        </a:p>
      </dgm:t>
    </dgm:pt>
    <dgm:pt modelId="{758C7386-D2A9-48ED-A7AD-66302DF165D9}" type="pres">
      <dgm:prSet presAssocID="{E8C69B1E-D374-44C7-A446-95D3504A5CEE}" presName="rootText" presStyleLbl="node2" presStyleIdx="0" presStyleCnt="4">
        <dgm:presLayoutVars>
          <dgm:chPref val="3"/>
        </dgm:presLayoutVars>
      </dgm:prSet>
      <dgm:spPr/>
      <dgm:t>
        <a:bodyPr/>
        <a:lstStyle/>
        <a:p>
          <a:endParaRPr lang="en-US"/>
        </a:p>
      </dgm:t>
    </dgm:pt>
    <dgm:pt modelId="{257FB8E8-7380-41D2-8DF1-9FBC44B3262A}" type="pres">
      <dgm:prSet presAssocID="{E8C69B1E-D374-44C7-A446-95D3504A5CEE}" presName="rootConnector" presStyleLbl="node2" presStyleIdx="0" presStyleCnt="4"/>
      <dgm:spPr/>
      <dgm:t>
        <a:bodyPr/>
        <a:lstStyle/>
        <a:p>
          <a:endParaRPr lang="en-US"/>
        </a:p>
      </dgm:t>
    </dgm:pt>
    <dgm:pt modelId="{4D1D3D55-1078-4E24-976D-FE0259F40A48}" type="pres">
      <dgm:prSet presAssocID="{E8C69B1E-D374-44C7-A446-95D3504A5CEE}" presName="hierChild4" presStyleCnt="0"/>
      <dgm:spPr/>
      <dgm:t>
        <a:bodyPr/>
        <a:lstStyle/>
        <a:p>
          <a:endParaRPr lang="it-IT"/>
        </a:p>
      </dgm:t>
    </dgm:pt>
    <dgm:pt modelId="{1EF7806D-3F8E-4503-BEA9-F368096EE288}" type="pres">
      <dgm:prSet presAssocID="{3B81EACF-1F39-4500-9CFD-B89319684E0C}" presName="Name37" presStyleLbl="parChTrans1D3" presStyleIdx="0" presStyleCnt="18"/>
      <dgm:spPr/>
      <dgm:t>
        <a:bodyPr/>
        <a:lstStyle/>
        <a:p>
          <a:endParaRPr lang="en-US"/>
        </a:p>
      </dgm:t>
    </dgm:pt>
    <dgm:pt modelId="{1BE46B57-ED90-4E3D-B28C-A44486BD67C2}" type="pres">
      <dgm:prSet presAssocID="{E5E54C7A-D80E-42D1-9D3F-9D522359F3DD}" presName="hierRoot2" presStyleCnt="0">
        <dgm:presLayoutVars>
          <dgm:hierBranch val="init"/>
        </dgm:presLayoutVars>
      </dgm:prSet>
      <dgm:spPr/>
      <dgm:t>
        <a:bodyPr/>
        <a:lstStyle/>
        <a:p>
          <a:endParaRPr lang="it-IT"/>
        </a:p>
      </dgm:t>
    </dgm:pt>
    <dgm:pt modelId="{36D3E1E9-6580-410B-820E-D5D77F5EDC3A}" type="pres">
      <dgm:prSet presAssocID="{E5E54C7A-D80E-42D1-9D3F-9D522359F3DD}" presName="rootComposite" presStyleCnt="0"/>
      <dgm:spPr/>
      <dgm:t>
        <a:bodyPr/>
        <a:lstStyle/>
        <a:p>
          <a:endParaRPr lang="it-IT"/>
        </a:p>
      </dgm:t>
    </dgm:pt>
    <dgm:pt modelId="{86CD5237-BAC1-4318-8D27-D69798285038}" type="pres">
      <dgm:prSet presAssocID="{E5E54C7A-D80E-42D1-9D3F-9D522359F3DD}" presName="rootText" presStyleLbl="node3" presStyleIdx="0" presStyleCnt="18">
        <dgm:presLayoutVars>
          <dgm:chPref val="3"/>
        </dgm:presLayoutVars>
      </dgm:prSet>
      <dgm:spPr/>
      <dgm:t>
        <a:bodyPr/>
        <a:lstStyle/>
        <a:p>
          <a:endParaRPr lang="en-US"/>
        </a:p>
      </dgm:t>
    </dgm:pt>
    <dgm:pt modelId="{BE27B27F-38FC-4128-89C1-3C6140177E61}" type="pres">
      <dgm:prSet presAssocID="{E5E54C7A-D80E-42D1-9D3F-9D522359F3DD}" presName="rootConnector" presStyleLbl="node3" presStyleIdx="0" presStyleCnt="18"/>
      <dgm:spPr/>
      <dgm:t>
        <a:bodyPr/>
        <a:lstStyle/>
        <a:p>
          <a:endParaRPr lang="en-US"/>
        </a:p>
      </dgm:t>
    </dgm:pt>
    <dgm:pt modelId="{5ED2B502-9E72-4C17-A873-CE4EAFF7CFD9}" type="pres">
      <dgm:prSet presAssocID="{E5E54C7A-D80E-42D1-9D3F-9D522359F3DD}" presName="hierChild4" presStyleCnt="0"/>
      <dgm:spPr/>
      <dgm:t>
        <a:bodyPr/>
        <a:lstStyle/>
        <a:p>
          <a:endParaRPr lang="it-IT"/>
        </a:p>
      </dgm:t>
    </dgm:pt>
    <dgm:pt modelId="{11FD2430-6445-44A9-B155-D93BD822C212}" type="pres">
      <dgm:prSet presAssocID="{E5E54C7A-D80E-42D1-9D3F-9D522359F3DD}" presName="hierChild5" presStyleCnt="0"/>
      <dgm:spPr/>
      <dgm:t>
        <a:bodyPr/>
        <a:lstStyle/>
        <a:p>
          <a:endParaRPr lang="it-IT"/>
        </a:p>
      </dgm:t>
    </dgm:pt>
    <dgm:pt modelId="{69BFA689-EC53-4733-A160-3630A8EFAE5F}" type="pres">
      <dgm:prSet presAssocID="{05B7DD0B-0108-4B1F-BE82-7C952EEE7058}" presName="Name37" presStyleLbl="parChTrans1D3" presStyleIdx="1" presStyleCnt="18"/>
      <dgm:spPr/>
      <dgm:t>
        <a:bodyPr/>
        <a:lstStyle/>
        <a:p>
          <a:endParaRPr lang="en-US"/>
        </a:p>
      </dgm:t>
    </dgm:pt>
    <dgm:pt modelId="{9ED0D46D-0CC8-465C-B26D-B48BF144467C}" type="pres">
      <dgm:prSet presAssocID="{B3B6BA9D-5891-434D-B02C-42B5D6114650}" presName="hierRoot2" presStyleCnt="0">
        <dgm:presLayoutVars>
          <dgm:hierBranch val="init"/>
        </dgm:presLayoutVars>
      </dgm:prSet>
      <dgm:spPr/>
      <dgm:t>
        <a:bodyPr/>
        <a:lstStyle/>
        <a:p>
          <a:endParaRPr lang="it-IT"/>
        </a:p>
      </dgm:t>
    </dgm:pt>
    <dgm:pt modelId="{72D1FB89-3D44-4B16-A0F1-0B9DB1538777}" type="pres">
      <dgm:prSet presAssocID="{B3B6BA9D-5891-434D-B02C-42B5D6114650}" presName="rootComposite" presStyleCnt="0"/>
      <dgm:spPr/>
      <dgm:t>
        <a:bodyPr/>
        <a:lstStyle/>
        <a:p>
          <a:endParaRPr lang="it-IT"/>
        </a:p>
      </dgm:t>
    </dgm:pt>
    <dgm:pt modelId="{8B331440-E2E3-438D-BD92-63F2FCD6045B}" type="pres">
      <dgm:prSet presAssocID="{B3B6BA9D-5891-434D-B02C-42B5D6114650}" presName="rootText" presStyleLbl="node3" presStyleIdx="1" presStyleCnt="18">
        <dgm:presLayoutVars>
          <dgm:chPref val="3"/>
        </dgm:presLayoutVars>
      </dgm:prSet>
      <dgm:spPr/>
      <dgm:t>
        <a:bodyPr/>
        <a:lstStyle/>
        <a:p>
          <a:endParaRPr lang="en-US"/>
        </a:p>
      </dgm:t>
    </dgm:pt>
    <dgm:pt modelId="{733A6061-1176-452F-97D7-AD7A0EA96C6D}" type="pres">
      <dgm:prSet presAssocID="{B3B6BA9D-5891-434D-B02C-42B5D6114650}" presName="rootConnector" presStyleLbl="node3" presStyleIdx="1" presStyleCnt="18"/>
      <dgm:spPr/>
      <dgm:t>
        <a:bodyPr/>
        <a:lstStyle/>
        <a:p>
          <a:endParaRPr lang="en-US"/>
        </a:p>
      </dgm:t>
    </dgm:pt>
    <dgm:pt modelId="{DB9E8775-5FA0-4E9D-A966-424F34F55992}" type="pres">
      <dgm:prSet presAssocID="{B3B6BA9D-5891-434D-B02C-42B5D6114650}" presName="hierChild4" presStyleCnt="0"/>
      <dgm:spPr/>
      <dgm:t>
        <a:bodyPr/>
        <a:lstStyle/>
        <a:p>
          <a:endParaRPr lang="it-IT"/>
        </a:p>
      </dgm:t>
    </dgm:pt>
    <dgm:pt modelId="{7579D5B9-1AC2-4049-A7CF-272F696CAFEB}" type="pres">
      <dgm:prSet presAssocID="{B3B6BA9D-5891-434D-B02C-42B5D6114650}" presName="hierChild5" presStyleCnt="0"/>
      <dgm:spPr/>
      <dgm:t>
        <a:bodyPr/>
        <a:lstStyle/>
        <a:p>
          <a:endParaRPr lang="it-IT"/>
        </a:p>
      </dgm:t>
    </dgm:pt>
    <dgm:pt modelId="{AF4D276E-F10B-4825-824A-B7B3FFF0758B}" type="pres">
      <dgm:prSet presAssocID="{752B6FC3-DD4E-4F87-ACD8-E137B52C8D2A}" presName="Name37" presStyleLbl="parChTrans1D3" presStyleIdx="2" presStyleCnt="18"/>
      <dgm:spPr/>
      <dgm:t>
        <a:bodyPr/>
        <a:lstStyle/>
        <a:p>
          <a:endParaRPr lang="en-US"/>
        </a:p>
      </dgm:t>
    </dgm:pt>
    <dgm:pt modelId="{1EC47CEB-46C2-4A7F-9B10-A6E1D73A2E83}" type="pres">
      <dgm:prSet presAssocID="{E2856DD4-5BFE-4EE3-B640-7871F00F2BA9}" presName="hierRoot2" presStyleCnt="0">
        <dgm:presLayoutVars>
          <dgm:hierBranch val="init"/>
        </dgm:presLayoutVars>
      </dgm:prSet>
      <dgm:spPr/>
      <dgm:t>
        <a:bodyPr/>
        <a:lstStyle/>
        <a:p>
          <a:endParaRPr lang="it-IT"/>
        </a:p>
      </dgm:t>
    </dgm:pt>
    <dgm:pt modelId="{6E6E4DBE-5116-4385-8513-CBD2B384A555}" type="pres">
      <dgm:prSet presAssocID="{E2856DD4-5BFE-4EE3-B640-7871F00F2BA9}" presName="rootComposite" presStyleCnt="0"/>
      <dgm:spPr/>
      <dgm:t>
        <a:bodyPr/>
        <a:lstStyle/>
        <a:p>
          <a:endParaRPr lang="it-IT"/>
        </a:p>
      </dgm:t>
    </dgm:pt>
    <dgm:pt modelId="{287EFB21-70F5-4651-A06C-A0E4CE23FA9D}" type="pres">
      <dgm:prSet presAssocID="{E2856DD4-5BFE-4EE3-B640-7871F00F2BA9}" presName="rootText" presStyleLbl="node3" presStyleIdx="2" presStyleCnt="18">
        <dgm:presLayoutVars>
          <dgm:chPref val="3"/>
        </dgm:presLayoutVars>
      </dgm:prSet>
      <dgm:spPr/>
      <dgm:t>
        <a:bodyPr/>
        <a:lstStyle/>
        <a:p>
          <a:endParaRPr lang="en-US"/>
        </a:p>
      </dgm:t>
    </dgm:pt>
    <dgm:pt modelId="{6EB572C6-C823-491E-813C-6C85515850DC}" type="pres">
      <dgm:prSet presAssocID="{E2856DD4-5BFE-4EE3-B640-7871F00F2BA9}" presName="rootConnector" presStyleLbl="node3" presStyleIdx="2" presStyleCnt="18"/>
      <dgm:spPr/>
      <dgm:t>
        <a:bodyPr/>
        <a:lstStyle/>
        <a:p>
          <a:endParaRPr lang="en-US"/>
        </a:p>
      </dgm:t>
    </dgm:pt>
    <dgm:pt modelId="{23BBE1CF-50B1-47B6-992B-3913FE3C5134}" type="pres">
      <dgm:prSet presAssocID="{E2856DD4-5BFE-4EE3-B640-7871F00F2BA9}" presName="hierChild4" presStyleCnt="0"/>
      <dgm:spPr/>
      <dgm:t>
        <a:bodyPr/>
        <a:lstStyle/>
        <a:p>
          <a:endParaRPr lang="it-IT"/>
        </a:p>
      </dgm:t>
    </dgm:pt>
    <dgm:pt modelId="{00724725-A704-4E5C-9FE4-64D852B44375}" type="pres">
      <dgm:prSet presAssocID="{E2856DD4-5BFE-4EE3-B640-7871F00F2BA9}" presName="hierChild5" presStyleCnt="0"/>
      <dgm:spPr/>
      <dgm:t>
        <a:bodyPr/>
        <a:lstStyle/>
        <a:p>
          <a:endParaRPr lang="it-IT"/>
        </a:p>
      </dgm:t>
    </dgm:pt>
    <dgm:pt modelId="{9DA94FD2-BB32-48EE-B412-E2D8F438D51C}" type="pres">
      <dgm:prSet presAssocID="{00AAB7AF-9656-4D7C-97D1-FCBC3DE6CDAC}" presName="Name37" presStyleLbl="parChTrans1D3" presStyleIdx="3" presStyleCnt="18"/>
      <dgm:spPr/>
      <dgm:t>
        <a:bodyPr/>
        <a:lstStyle/>
        <a:p>
          <a:endParaRPr lang="en-US"/>
        </a:p>
      </dgm:t>
    </dgm:pt>
    <dgm:pt modelId="{A8AB188B-DD1C-46D9-88CA-56E8FE452404}" type="pres">
      <dgm:prSet presAssocID="{D605D5E9-CA9B-4208-97B1-787626AAB705}" presName="hierRoot2" presStyleCnt="0">
        <dgm:presLayoutVars>
          <dgm:hierBranch val="init"/>
        </dgm:presLayoutVars>
      </dgm:prSet>
      <dgm:spPr/>
      <dgm:t>
        <a:bodyPr/>
        <a:lstStyle/>
        <a:p>
          <a:endParaRPr lang="it-IT"/>
        </a:p>
      </dgm:t>
    </dgm:pt>
    <dgm:pt modelId="{974FB2F5-16AB-4B37-B4E0-99CB62A042B9}" type="pres">
      <dgm:prSet presAssocID="{D605D5E9-CA9B-4208-97B1-787626AAB705}" presName="rootComposite" presStyleCnt="0"/>
      <dgm:spPr/>
      <dgm:t>
        <a:bodyPr/>
        <a:lstStyle/>
        <a:p>
          <a:endParaRPr lang="it-IT"/>
        </a:p>
      </dgm:t>
    </dgm:pt>
    <dgm:pt modelId="{712AEBA2-0822-44FC-AB13-61AE6414DC07}" type="pres">
      <dgm:prSet presAssocID="{D605D5E9-CA9B-4208-97B1-787626AAB705}" presName="rootText" presStyleLbl="node3" presStyleIdx="3" presStyleCnt="18">
        <dgm:presLayoutVars>
          <dgm:chPref val="3"/>
        </dgm:presLayoutVars>
      </dgm:prSet>
      <dgm:spPr/>
      <dgm:t>
        <a:bodyPr/>
        <a:lstStyle/>
        <a:p>
          <a:endParaRPr lang="en-US"/>
        </a:p>
      </dgm:t>
    </dgm:pt>
    <dgm:pt modelId="{3051C776-B9D4-427C-B55B-EC80241BDDE6}" type="pres">
      <dgm:prSet presAssocID="{D605D5E9-CA9B-4208-97B1-787626AAB705}" presName="rootConnector" presStyleLbl="node3" presStyleIdx="3" presStyleCnt="18"/>
      <dgm:spPr/>
      <dgm:t>
        <a:bodyPr/>
        <a:lstStyle/>
        <a:p>
          <a:endParaRPr lang="en-US"/>
        </a:p>
      </dgm:t>
    </dgm:pt>
    <dgm:pt modelId="{94F5C719-5B13-4ECE-9D86-18538DE5B2AC}" type="pres">
      <dgm:prSet presAssocID="{D605D5E9-CA9B-4208-97B1-787626AAB705}" presName="hierChild4" presStyleCnt="0"/>
      <dgm:spPr/>
      <dgm:t>
        <a:bodyPr/>
        <a:lstStyle/>
        <a:p>
          <a:endParaRPr lang="it-IT"/>
        </a:p>
      </dgm:t>
    </dgm:pt>
    <dgm:pt modelId="{AC08D37A-8F7E-4636-A9A6-FB8C7124EBCA}" type="pres">
      <dgm:prSet presAssocID="{D605D5E9-CA9B-4208-97B1-787626AAB705}" presName="hierChild5" presStyleCnt="0"/>
      <dgm:spPr/>
      <dgm:t>
        <a:bodyPr/>
        <a:lstStyle/>
        <a:p>
          <a:endParaRPr lang="it-IT"/>
        </a:p>
      </dgm:t>
    </dgm:pt>
    <dgm:pt modelId="{9898CD26-E64C-4725-8B66-2BE10947B5C7}" type="pres">
      <dgm:prSet presAssocID="{ED555F71-E159-4441-A7C8-98540C7A115D}" presName="Name37" presStyleLbl="parChTrans1D3" presStyleIdx="4" presStyleCnt="18"/>
      <dgm:spPr/>
      <dgm:t>
        <a:bodyPr/>
        <a:lstStyle/>
        <a:p>
          <a:endParaRPr lang="en-US"/>
        </a:p>
      </dgm:t>
    </dgm:pt>
    <dgm:pt modelId="{B5377EAF-897C-48CB-9B32-20755D3061DD}" type="pres">
      <dgm:prSet presAssocID="{9BF2D5FC-73EA-4AD6-8C05-3B92D7ADEB79}" presName="hierRoot2" presStyleCnt="0">
        <dgm:presLayoutVars>
          <dgm:hierBranch val="init"/>
        </dgm:presLayoutVars>
      </dgm:prSet>
      <dgm:spPr/>
      <dgm:t>
        <a:bodyPr/>
        <a:lstStyle/>
        <a:p>
          <a:endParaRPr lang="it-IT"/>
        </a:p>
      </dgm:t>
    </dgm:pt>
    <dgm:pt modelId="{ACDBB485-C9B5-4693-AD7A-C957A3C412BB}" type="pres">
      <dgm:prSet presAssocID="{9BF2D5FC-73EA-4AD6-8C05-3B92D7ADEB79}" presName="rootComposite" presStyleCnt="0"/>
      <dgm:spPr/>
      <dgm:t>
        <a:bodyPr/>
        <a:lstStyle/>
        <a:p>
          <a:endParaRPr lang="it-IT"/>
        </a:p>
      </dgm:t>
    </dgm:pt>
    <dgm:pt modelId="{C9F16704-A22D-476E-B02F-3E2B40876904}" type="pres">
      <dgm:prSet presAssocID="{9BF2D5FC-73EA-4AD6-8C05-3B92D7ADEB79}" presName="rootText" presStyleLbl="node3" presStyleIdx="4" presStyleCnt="18">
        <dgm:presLayoutVars>
          <dgm:chPref val="3"/>
        </dgm:presLayoutVars>
      </dgm:prSet>
      <dgm:spPr/>
      <dgm:t>
        <a:bodyPr/>
        <a:lstStyle/>
        <a:p>
          <a:endParaRPr lang="en-US"/>
        </a:p>
      </dgm:t>
    </dgm:pt>
    <dgm:pt modelId="{4D6928C1-5B2F-40D4-8D4B-F16D68FECCB6}" type="pres">
      <dgm:prSet presAssocID="{9BF2D5FC-73EA-4AD6-8C05-3B92D7ADEB79}" presName="rootConnector" presStyleLbl="node3" presStyleIdx="4" presStyleCnt="18"/>
      <dgm:spPr/>
      <dgm:t>
        <a:bodyPr/>
        <a:lstStyle/>
        <a:p>
          <a:endParaRPr lang="en-US"/>
        </a:p>
      </dgm:t>
    </dgm:pt>
    <dgm:pt modelId="{12C67A7E-8D25-4BD3-9768-4AB177E6FFC2}" type="pres">
      <dgm:prSet presAssocID="{9BF2D5FC-73EA-4AD6-8C05-3B92D7ADEB79}" presName="hierChild4" presStyleCnt="0"/>
      <dgm:spPr/>
      <dgm:t>
        <a:bodyPr/>
        <a:lstStyle/>
        <a:p>
          <a:endParaRPr lang="it-IT"/>
        </a:p>
      </dgm:t>
    </dgm:pt>
    <dgm:pt modelId="{0D18E241-274E-4BBA-A9C4-AC8568222CB0}" type="pres">
      <dgm:prSet presAssocID="{9BF2D5FC-73EA-4AD6-8C05-3B92D7ADEB79}" presName="hierChild5" presStyleCnt="0"/>
      <dgm:spPr/>
      <dgm:t>
        <a:bodyPr/>
        <a:lstStyle/>
        <a:p>
          <a:endParaRPr lang="it-IT"/>
        </a:p>
      </dgm:t>
    </dgm:pt>
    <dgm:pt modelId="{13AAA3EF-2C36-4B56-94CE-61BCC58F3A42}" type="pres">
      <dgm:prSet presAssocID="{44B1CDF3-CA7C-4B4C-9540-87AEA9686E96}" presName="Name37" presStyleLbl="parChTrans1D3" presStyleIdx="5" presStyleCnt="18"/>
      <dgm:spPr/>
      <dgm:t>
        <a:bodyPr/>
        <a:lstStyle/>
        <a:p>
          <a:endParaRPr lang="en-US"/>
        </a:p>
      </dgm:t>
    </dgm:pt>
    <dgm:pt modelId="{335B355F-6AA1-43F0-BAC1-00789B0DDE4C}" type="pres">
      <dgm:prSet presAssocID="{34625991-F80D-482F-9990-F03F3F1610B5}" presName="hierRoot2" presStyleCnt="0">
        <dgm:presLayoutVars>
          <dgm:hierBranch val="init"/>
        </dgm:presLayoutVars>
      </dgm:prSet>
      <dgm:spPr/>
      <dgm:t>
        <a:bodyPr/>
        <a:lstStyle/>
        <a:p>
          <a:endParaRPr lang="it-IT"/>
        </a:p>
      </dgm:t>
    </dgm:pt>
    <dgm:pt modelId="{0B52745D-A851-4E54-A76E-277A09B2F572}" type="pres">
      <dgm:prSet presAssocID="{34625991-F80D-482F-9990-F03F3F1610B5}" presName="rootComposite" presStyleCnt="0"/>
      <dgm:spPr/>
      <dgm:t>
        <a:bodyPr/>
        <a:lstStyle/>
        <a:p>
          <a:endParaRPr lang="it-IT"/>
        </a:p>
      </dgm:t>
    </dgm:pt>
    <dgm:pt modelId="{FC847B73-FD61-42F6-B6A4-A2C055CAEC7D}" type="pres">
      <dgm:prSet presAssocID="{34625991-F80D-482F-9990-F03F3F1610B5}" presName="rootText" presStyleLbl="node3" presStyleIdx="5" presStyleCnt="18">
        <dgm:presLayoutVars>
          <dgm:chPref val="3"/>
        </dgm:presLayoutVars>
      </dgm:prSet>
      <dgm:spPr/>
      <dgm:t>
        <a:bodyPr/>
        <a:lstStyle/>
        <a:p>
          <a:endParaRPr lang="en-US"/>
        </a:p>
      </dgm:t>
    </dgm:pt>
    <dgm:pt modelId="{797668E8-EB5C-458F-9458-968A959A7B03}" type="pres">
      <dgm:prSet presAssocID="{34625991-F80D-482F-9990-F03F3F1610B5}" presName="rootConnector" presStyleLbl="node3" presStyleIdx="5" presStyleCnt="18"/>
      <dgm:spPr/>
      <dgm:t>
        <a:bodyPr/>
        <a:lstStyle/>
        <a:p>
          <a:endParaRPr lang="en-US"/>
        </a:p>
      </dgm:t>
    </dgm:pt>
    <dgm:pt modelId="{266A672B-AAEA-4354-B2DE-7BD70BD858E0}" type="pres">
      <dgm:prSet presAssocID="{34625991-F80D-482F-9990-F03F3F1610B5}" presName="hierChild4" presStyleCnt="0"/>
      <dgm:spPr/>
      <dgm:t>
        <a:bodyPr/>
        <a:lstStyle/>
        <a:p>
          <a:endParaRPr lang="it-IT"/>
        </a:p>
      </dgm:t>
    </dgm:pt>
    <dgm:pt modelId="{9E96B78C-C209-47D5-B6AE-C6EC33CD6AD0}" type="pres">
      <dgm:prSet presAssocID="{34625991-F80D-482F-9990-F03F3F1610B5}" presName="hierChild5" presStyleCnt="0"/>
      <dgm:spPr/>
      <dgm:t>
        <a:bodyPr/>
        <a:lstStyle/>
        <a:p>
          <a:endParaRPr lang="it-IT"/>
        </a:p>
      </dgm:t>
    </dgm:pt>
    <dgm:pt modelId="{3D674B20-0492-4E71-8AB5-5F48CEBB8CC2}" type="pres">
      <dgm:prSet presAssocID="{02A11F6A-B9CD-4AF5-80FB-282C71B0D3FF}" presName="Name37" presStyleLbl="parChTrans1D3" presStyleIdx="6" presStyleCnt="18"/>
      <dgm:spPr/>
      <dgm:t>
        <a:bodyPr/>
        <a:lstStyle/>
        <a:p>
          <a:endParaRPr lang="en-US"/>
        </a:p>
      </dgm:t>
    </dgm:pt>
    <dgm:pt modelId="{6274A0B8-F51B-45A7-A4E0-F53B9397F353}" type="pres">
      <dgm:prSet presAssocID="{B5F200CA-EBD5-4A80-BF14-EF03140FBEAE}" presName="hierRoot2" presStyleCnt="0">
        <dgm:presLayoutVars>
          <dgm:hierBranch val="init"/>
        </dgm:presLayoutVars>
      </dgm:prSet>
      <dgm:spPr/>
      <dgm:t>
        <a:bodyPr/>
        <a:lstStyle/>
        <a:p>
          <a:endParaRPr lang="it-IT"/>
        </a:p>
      </dgm:t>
    </dgm:pt>
    <dgm:pt modelId="{98FD72E9-B039-4393-B532-7BF32E8351E8}" type="pres">
      <dgm:prSet presAssocID="{B5F200CA-EBD5-4A80-BF14-EF03140FBEAE}" presName="rootComposite" presStyleCnt="0"/>
      <dgm:spPr/>
      <dgm:t>
        <a:bodyPr/>
        <a:lstStyle/>
        <a:p>
          <a:endParaRPr lang="it-IT"/>
        </a:p>
      </dgm:t>
    </dgm:pt>
    <dgm:pt modelId="{A219A5CD-434A-4A52-B136-E4E5EB23072E}" type="pres">
      <dgm:prSet presAssocID="{B5F200CA-EBD5-4A80-BF14-EF03140FBEAE}" presName="rootText" presStyleLbl="node3" presStyleIdx="6" presStyleCnt="18">
        <dgm:presLayoutVars>
          <dgm:chPref val="3"/>
        </dgm:presLayoutVars>
      </dgm:prSet>
      <dgm:spPr/>
      <dgm:t>
        <a:bodyPr/>
        <a:lstStyle/>
        <a:p>
          <a:endParaRPr lang="en-US"/>
        </a:p>
      </dgm:t>
    </dgm:pt>
    <dgm:pt modelId="{D3CEFF4D-E7F2-45E3-B814-3D0F776A8488}" type="pres">
      <dgm:prSet presAssocID="{B5F200CA-EBD5-4A80-BF14-EF03140FBEAE}" presName="rootConnector" presStyleLbl="node3" presStyleIdx="6" presStyleCnt="18"/>
      <dgm:spPr/>
      <dgm:t>
        <a:bodyPr/>
        <a:lstStyle/>
        <a:p>
          <a:endParaRPr lang="en-US"/>
        </a:p>
      </dgm:t>
    </dgm:pt>
    <dgm:pt modelId="{6AD39AEE-8B0D-486A-ABD4-29B7ED96E4FE}" type="pres">
      <dgm:prSet presAssocID="{B5F200CA-EBD5-4A80-BF14-EF03140FBEAE}" presName="hierChild4" presStyleCnt="0"/>
      <dgm:spPr/>
      <dgm:t>
        <a:bodyPr/>
        <a:lstStyle/>
        <a:p>
          <a:endParaRPr lang="it-IT"/>
        </a:p>
      </dgm:t>
    </dgm:pt>
    <dgm:pt modelId="{51649F42-4923-4B27-AD2F-DF42BA867DB3}" type="pres">
      <dgm:prSet presAssocID="{B5F200CA-EBD5-4A80-BF14-EF03140FBEAE}" presName="hierChild5" presStyleCnt="0"/>
      <dgm:spPr/>
      <dgm:t>
        <a:bodyPr/>
        <a:lstStyle/>
        <a:p>
          <a:endParaRPr lang="it-IT"/>
        </a:p>
      </dgm:t>
    </dgm:pt>
    <dgm:pt modelId="{5CE0BCDD-B899-440C-BB2B-B3021276AD1A}" type="pres">
      <dgm:prSet presAssocID="{1843888F-BDFB-4C1C-9718-96A9AE4EC709}" presName="Name37" presStyleLbl="parChTrans1D3" presStyleIdx="7" presStyleCnt="18"/>
      <dgm:spPr/>
      <dgm:t>
        <a:bodyPr/>
        <a:lstStyle/>
        <a:p>
          <a:endParaRPr lang="en-US"/>
        </a:p>
      </dgm:t>
    </dgm:pt>
    <dgm:pt modelId="{E2E9AF6D-8155-4BED-B3ED-24C905E0E188}" type="pres">
      <dgm:prSet presAssocID="{03225B1A-8F75-4DE6-9149-A0435AD0D2F5}" presName="hierRoot2" presStyleCnt="0">
        <dgm:presLayoutVars>
          <dgm:hierBranch val="init"/>
        </dgm:presLayoutVars>
      </dgm:prSet>
      <dgm:spPr/>
      <dgm:t>
        <a:bodyPr/>
        <a:lstStyle/>
        <a:p>
          <a:endParaRPr lang="it-IT"/>
        </a:p>
      </dgm:t>
    </dgm:pt>
    <dgm:pt modelId="{15CAA2C4-03C6-4814-9F2B-2BB0CCA5B528}" type="pres">
      <dgm:prSet presAssocID="{03225B1A-8F75-4DE6-9149-A0435AD0D2F5}" presName="rootComposite" presStyleCnt="0"/>
      <dgm:spPr/>
      <dgm:t>
        <a:bodyPr/>
        <a:lstStyle/>
        <a:p>
          <a:endParaRPr lang="it-IT"/>
        </a:p>
      </dgm:t>
    </dgm:pt>
    <dgm:pt modelId="{EB4241BD-C27C-42E2-8641-33D68C3C5628}" type="pres">
      <dgm:prSet presAssocID="{03225B1A-8F75-4DE6-9149-A0435AD0D2F5}" presName="rootText" presStyleLbl="node3" presStyleIdx="7" presStyleCnt="18">
        <dgm:presLayoutVars>
          <dgm:chPref val="3"/>
        </dgm:presLayoutVars>
      </dgm:prSet>
      <dgm:spPr/>
      <dgm:t>
        <a:bodyPr/>
        <a:lstStyle/>
        <a:p>
          <a:endParaRPr lang="en-US"/>
        </a:p>
      </dgm:t>
    </dgm:pt>
    <dgm:pt modelId="{7734B8E2-EEBE-4F91-ABF3-6D5A6429AB56}" type="pres">
      <dgm:prSet presAssocID="{03225B1A-8F75-4DE6-9149-A0435AD0D2F5}" presName="rootConnector" presStyleLbl="node3" presStyleIdx="7" presStyleCnt="18"/>
      <dgm:spPr/>
      <dgm:t>
        <a:bodyPr/>
        <a:lstStyle/>
        <a:p>
          <a:endParaRPr lang="en-US"/>
        </a:p>
      </dgm:t>
    </dgm:pt>
    <dgm:pt modelId="{29842D4C-F4EC-41D0-A7A7-49BD4CC8D3B5}" type="pres">
      <dgm:prSet presAssocID="{03225B1A-8F75-4DE6-9149-A0435AD0D2F5}" presName="hierChild4" presStyleCnt="0"/>
      <dgm:spPr/>
      <dgm:t>
        <a:bodyPr/>
        <a:lstStyle/>
        <a:p>
          <a:endParaRPr lang="it-IT"/>
        </a:p>
      </dgm:t>
    </dgm:pt>
    <dgm:pt modelId="{820985E2-4403-4649-986C-F87B67178D78}" type="pres">
      <dgm:prSet presAssocID="{03225B1A-8F75-4DE6-9149-A0435AD0D2F5}" presName="hierChild5" presStyleCnt="0"/>
      <dgm:spPr/>
      <dgm:t>
        <a:bodyPr/>
        <a:lstStyle/>
        <a:p>
          <a:endParaRPr lang="it-IT"/>
        </a:p>
      </dgm:t>
    </dgm:pt>
    <dgm:pt modelId="{A14512E9-E09C-48E3-91AD-88AFCE30A681}" type="pres">
      <dgm:prSet presAssocID="{074C98CF-5EC6-4BE7-8D3B-639E08603985}" presName="Name37" presStyleLbl="parChTrans1D3" presStyleIdx="8" presStyleCnt="18"/>
      <dgm:spPr/>
      <dgm:t>
        <a:bodyPr/>
        <a:lstStyle/>
        <a:p>
          <a:endParaRPr lang="en-US"/>
        </a:p>
      </dgm:t>
    </dgm:pt>
    <dgm:pt modelId="{4B31C16B-F70D-4A33-97BE-2D8FE904A553}" type="pres">
      <dgm:prSet presAssocID="{B8A977EA-F58A-4F7F-80EE-9B5F1CC8F9B4}" presName="hierRoot2" presStyleCnt="0">
        <dgm:presLayoutVars>
          <dgm:hierBranch val="init"/>
        </dgm:presLayoutVars>
      </dgm:prSet>
      <dgm:spPr/>
      <dgm:t>
        <a:bodyPr/>
        <a:lstStyle/>
        <a:p>
          <a:endParaRPr lang="it-IT"/>
        </a:p>
      </dgm:t>
    </dgm:pt>
    <dgm:pt modelId="{41CB33FD-D4FB-4841-9661-1E34F4462109}" type="pres">
      <dgm:prSet presAssocID="{B8A977EA-F58A-4F7F-80EE-9B5F1CC8F9B4}" presName="rootComposite" presStyleCnt="0"/>
      <dgm:spPr/>
      <dgm:t>
        <a:bodyPr/>
        <a:lstStyle/>
        <a:p>
          <a:endParaRPr lang="it-IT"/>
        </a:p>
      </dgm:t>
    </dgm:pt>
    <dgm:pt modelId="{6178B604-81FC-49D8-B6A8-CC70E92217EF}" type="pres">
      <dgm:prSet presAssocID="{B8A977EA-F58A-4F7F-80EE-9B5F1CC8F9B4}" presName="rootText" presStyleLbl="node3" presStyleIdx="8" presStyleCnt="18">
        <dgm:presLayoutVars>
          <dgm:chPref val="3"/>
        </dgm:presLayoutVars>
      </dgm:prSet>
      <dgm:spPr/>
      <dgm:t>
        <a:bodyPr/>
        <a:lstStyle/>
        <a:p>
          <a:endParaRPr lang="en-US"/>
        </a:p>
      </dgm:t>
    </dgm:pt>
    <dgm:pt modelId="{1DE8B016-73CF-4F29-9264-28597A81DDDB}" type="pres">
      <dgm:prSet presAssocID="{B8A977EA-F58A-4F7F-80EE-9B5F1CC8F9B4}" presName="rootConnector" presStyleLbl="node3" presStyleIdx="8" presStyleCnt="18"/>
      <dgm:spPr/>
      <dgm:t>
        <a:bodyPr/>
        <a:lstStyle/>
        <a:p>
          <a:endParaRPr lang="en-US"/>
        </a:p>
      </dgm:t>
    </dgm:pt>
    <dgm:pt modelId="{8F3CB9F2-6100-46C1-A4B8-6FACA2BE5BA7}" type="pres">
      <dgm:prSet presAssocID="{B8A977EA-F58A-4F7F-80EE-9B5F1CC8F9B4}" presName="hierChild4" presStyleCnt="0"/>
      <dgm:spPr/>
      <dgm:t>
        <a:bodyPr/>
        <a:lstStyle/>
        <a:p>
          <a:endParaRPr lang="it-IT"/>
        </a:p>
      </dgm:t>
    </dgm:pt>
    <dgm:pt modelId="{D0FFFF94-597A-4919-9F59-3101D0255E68}" type="pres">
      <dgm:prSet presAssocID="{B8A977EA-F58A-4F7F-80EE-9B5F1CC8F9B4}" presName="hierChild5" presStyleCnt="0"/>
      <dgm:spPr/>
      <dgm:t>
        <a:bodyPr/>
        <a:lstStyle/>
        <a:p>
          <a:endParaRPr lang="it-IT"/>
        </a:p>
      </dgm:t>
    </dgm:pt>
    <dgm:pt modelId="{47C0CEF0-2922-4331-8CAD-463138DFF30B}" type="pres">
      <dgm:prSet presAssocID="{E8C69B1E-D374-44C7-A446-95D3504A5CEE}" presName="hierChild5" presStyleCnt="0"/>
      <dgm:spPr/>
      <dgm:t>
        <a:bodyPr/>
        <a:lstStyle/>
        <a:p>
          <a:endParaRPr lang="it-IT"/>
        </a:p>
      </dgm:t>
    </dgm:pt>
    <dgm:pt modelId="{268346FA-FB6D-4B94-ABFC-CC2434BD9076}" type="pres">
      <dgm:prSet presAssocID="{0D84FC54-EA25-4161-BCD7-1748F661D5D7}" presName="Name37" presStyleLbl="parChTrans1D2" presStyleIdx="1" presStyleCnt="5"/>
      <dgm:spPr/>
      <dgm:t>
        <a:bodyPr/>
        <a:lstStyle/>
        <a:p>
          <a:endParaRPr lang="en-US"/>
        </a:p>
      </dgm:t>
    </dgm:pt>
    <dgm:pt modelId="{40908A90-322A-4735-A097-5A1CFC5DA720}" type="pres">
      <dgm:prSet presAssocID="{80A93D68-8F18-49E1-AA87-D83750DAE7C4}" presName="hierRoot2" presStyleCnt="0">
        <dgm:presLayoutVars>
          <dgm:hierBranch val="init"/>
        </dgm:presLayoutVars>
      </dgm:prSet>
      <dgm:spPr/>
      <dgm:t>
        <a:bodyPr/>
        <a:lstStyle/>
        <a:p>
          <a:endParaRPr lang="it-IT"/>
        </a:p>
      </dgm:t>
    </dgm:pt>
    <dgm:pt modelId="{03127A51-1F71-44DC-9CA9-B9447EA02FE2}" type="pres">
      <dgm:prSet presAssocID="{80A93D68-8F18-49E1-AA87-D83750DAE7C4}" presName="rootComposite" presStyleCnt="0"/>
      <dgm:spPr/>
      <dgm:t>
        <a:bodyPr/>
        <a:lstStyle/>
        <a:p>
          <a:endParaRPr lang="it-IT"/>
        </a:p>
      </dgm:t>
    </dgm:pt>
    <dgm:pt modelId="{6C74BAC8-C467-4B52-8524-87C084C4FD8E}" type="pres">
      <dgm:prSet presAssocID="{80A93D68-8F18-49E1-AA87-D83750DAE7C4}" presName="rootText" presStyleLbl="node2" presStyleIdx="1" presStyleCnt="4">
        <dgm:presLayoutVars>
          <dgm:chPref val="3"/>
        </dgm:presLayoutVars>
      </dgm:prSet>
      <dgm:spPr/>
      <dgm:t>
        <a:bodyPr/>
        <a:lstStyle/>
        <a:p>
          <a:endParaRPr lang="en-US"/>
        </a:p>
      </dgm:t>
    </dgm:pt>
    <dgm:pt modelId="{0A0A4854-344A-4FC3-8311-12A67BF00954}" type="pres">
      <dgm:prSet presAssocID="{80A93D68-8F18-49E1-AA87-D83750DAE7C4}" presName="rootConnector" presStyleLbl="node2" presStyleIdx="1" presStyleCnt="4"/>
      <dgm:spPr/>
      <dgm:t>
        <a:bodyPr/>
        <a:lstStyle/>
        <a:p>
          <a:endParaRPr lang="en-US"/>
        </a:p>
      </dgm:t>
    </dgm:pt>
    <dgm:pt modelId="{FF5B3853-AF53-4A0D-84B8-FC3E7E4B630D}" type="pres">
      <dgm:prSet presAssocID="{80A93D68-8F18-49E1-AA87-D83750DAE7C4}" presName="hierChild4" presStyleCnt="0"/>
      <dgm:spPr/>
      <dgm:t>
        <a:bodyPr/>
        <a:lstStyle/>
        <a:p>
          <a:endParaRPr lang="it-IT"/>
        </a:p>
      </dgm:t>
    </dgm:pt>
    <dgm:pt modelId="{D86C04A8-6224-4519-A320-19CB5428EA31}" type="pres">
      <dgm:prSet presAssocID="{510E4AA0-7018-4956-AA36-103D45027172}" presName="Name37" presStyleLbl="parChTrans1D3" presStyleIdx="9" presStyleCnt="18"/>
      <dgm:spPr/>
      <dgm:t>
        <a:bodyPr/>
        <a:lstStyle/>
        <a:p>
          <a:endParaRPr lang="en-US"/>
        </a:p>
      </dgm:t>
    </dgm:pt>
    <dgm:pt modelId="{5F4641E5-46C0-4AA5-BB62-4634F3D987FB}" type="pres">
      <dgm:prSet presAssocID="{9B457A03-E733-4C31-A8F6-458B415825D2}" presName="hierRoot2" presStyleCnt="0">
        <dgm:presLayoutVars>
          <dgm:hierBranch val="init"/>
        </dgm:presLayoutVars>
      </dgm:prSet>
      <dgm:spPr/>
      <dgm:t>
        <a:bodyPr/>
        <a:lstStyle/>
        <a:p>
          <a:endParaRPr lang="it-IT"/>
        </a:p>
      </dgm:t>
    </dgm:pt>
    <dgm:pt modelId="{30347E27-850D-4BD3-8CF4-0C5362D62A86}" type="pres">
      <dgm:prSet presAssocID="{9B457A03-E733-4C31-A8F6-458B415825D2}" presName="rootComposite" presStyleCnt="0"/>
      <dgm:spPr/>
      <dgm:t>
        <a:bodyPr/>
        <a:lstStyle/>
        <a:p>
          <a:endParaRPr lang="it-IT"/>
        </a:p>
      </dgm:t>
    </dgm:pt>
    <dgm:pt modelId="{8771959B-F2B7-491A-A91D-2E5ECF4CE3AD}" type="pres">
      <dgm:prSet presAssocID="{9B457A03-E733-4C31-A8F6-458B415825D2}" presName="rootText" presStyleLbl="node3" presStyleIdx="9" presStyleCnt="18">
        <dgm:presLayoutVars>
          <dgm:chPref val="3"/>
        </dgm:presLayoutVars>
      </dgm:prSet>
      <dgm:spPr/>
      <dgm:t>
        <a:bodyPr/>
        <a:lstStyle/>
        <a:p>
          <a:endParaRPr lang="en-US"/>
        </a:p>
      </dgm:t>
    </dgm:pt>
    <dgm:pt modelId="{DB7B0644-D12C-4944-82CA-246139491CF3}" type="pres">
      <dgm:prSet presAssocID="{9B457A03-E733-4C31-A8F6-458B415825D2}" presName="rootConnector" presStyleLbl="node3" presStyleIdx="9" presStyleCnt="18"/>
      <dgm:spPr/>
      <dgm:t>
        <a:bodyPr/>
        <a:lstStyle/>
        <a:p>
          <a:endParaRPr lang="en-US"/>
        </a:p>
      </dgm:t>
    </dgm:pt>
    <dgm:pt modelId="{0E0F5EFE-6CB5-4721-A5A2-7B193BC0764B}" type="pres">
      <dgm:prSet presAssocID="{9B457A03-E733-4C31-A8F6-458B415825D2}" presName="hierChild4" presStyleCnt="0"/>
      <dgm:spPr/>
      <dgm:t>
        <a:bodyPr/>
        <a:lstStyle/>
        <a:p>
          <a:endParaRPr lang="it-IT"/>
        </a:p>
      </dgm:t>
    </dgm:pt>
    <dgm:pt modelId="{2A36293D-4A96-4FDD-AA1A-5B4EA97B6155}" type="pres">
      <dgm:prSet presAssocID="{9B457A03-E733-4C31-A8F6-458B415825D2}" presName="hierChild5" presStyleCnt="0"/>
      <dgm:spPr/>
      <dgm:t>
        <a:bodyPr/>
        <a:lstStyle/>
        <a:p>
          <a:endParaRPr lang="it-IT"/>
        </a:p>
      </dgm:t>
    </dgm:pt>
    <dgm:pt modelId="{E305EB31-1F21-4112-AEBF-25F88F3D99EF}" type="pres">
      <dgm:prSet presAssocID="{EC097BD0-E7B0-436C-A502-02E1F26EEE15}" presName="Name37" presStyleLbl="parChTrans1D3" presStyleIdx="10" presStyleCnt="18"/>
      <dgm:spPr/>
      <dgm:t>
        <a:bodyPr/>
        <a:lstStyle/>
        <a:p>
          <a:endParaRPr lang="en-US"/>
        </a:p>
      </dgm:t>
    </dgm:pt>
    <dgm:pt modelId="{76FC5D6B-F55A-42C0-9E4E-94A6C420A559}" type="pres">
      <dgm:prSet presAssocID="{10707D14-CE1D-46E0-AA93-A180CCB4D64B}" presName="hierRoot2" presStyleCnt="0">
        <dgm:presLayoutVars>
          <dgm:hierBranch val="init"/>
        </dgm:presLayoutVars>
      </dgm:prSet>
      <dgm:spPr/>
      <dgm:t>
        <a:bodyPr/>
        <a:lstStyle/>
        <a:p>
          <a:endParaRPr lang="it-IT"/>
        </a:p>
      </dgm:t>
    </dgm:pt>
    <dgm:pt modelId="{7F4AA93B-1C8E-4461-8539-637287D6FB02}" type="pres">
      <dgm:prSet presAssocID="{10707D14-CE1D-46E0-AA93-A180CCB4D64B}" presName="rootComposite" presStyleCnt="0"/>
      <dgm:spPr/>
      <dgm:t>
        <a:bodyPr/>
        <a:lstStyle/>
        <a:p>
          <a:endParaRPr lang="it-IT"/>
        </a:p>
      </dgm:t>
    </dgm:pt>
    <dgm:pt modelId="{4D5C2BFF-60B4-442B-9091-AC199A2DE92A}" type="pres">
      <dgm:prSet presAssocID="{10707D14-CE1D-46E0-AA93-A180CCB4D64B}" presName="rootText" presStyleLbl="node3" presStyleIdx="10" presStyleCnt="18">
        <dgm:presLayoutVars>
          <dgm:chPref val="3"/>
        </dgm:presLayoutVars>
      </dgm:prSet>
      <dgm:spPr/>
      <dgm:t>
        <a:bodyPr/>
        <a:lstStyle/>
        <a:p>
          <a:endParaRPr lang="en-US"/>
        </a:p>
      </dgm:t>
    </dgm:pt>
    <dgm:pt modelId="{AB7A9821-87BA-4326-99C9-077B6BE899EB}" type="pres">
      <dgm:prSet presAssocID="{10707D14-CE1D-46E0-AA93-A180CCB4D64B}" presName="rootConnector" presStyleLbl="node3" presStyleIdx="10" presStyleCnt="18"/>
      <dgm:spPr/>
      <dgm:t>
        <a:bodyPr/>
        <a:lstStyle/>
        <a:p>
          <a:endParaRPr lang="en-US"/>
        </a:p>
      </dgm:t>
    </dgm:pt>
    <dgm:pt modelId="{FA9C8D61-FD13-4273-AE7F-402CA94F1320}" type="pres">
      <dgm:prSet presAssocID="{10707D14-CE1D-46E0-AA93-A180CCB4D64B}" presName="hierChild4" presStyleCnt="0"/>
      <dgm:spPr/>
      <dgm:t>
        <a:bodyPr/>
        <a:lstStyle/>
        <a:p>
          <a:endParaRPr lang="it-IT"/>
        </a:p>
      </dgm:t>
    </dgm:pt>
    <dgm:pt modelId="{0C62925A-375F-4133-88C6-9F38C7440F19}" type="pres">
      <dgm:prSet presAssocID="{10707D14-CE1D-46E0-AA93-A180CCB4D64B}" presName="hierChild5" presStyleCnt="0"/>
      <dgm:spPr/>
      <dgm:t>
        <a:bodyPr/>
        <a:lstStyle/>
        <a:p>
          <a:endParaRPr lang="it-IT"/>
        </a:p>
      </dgm:t>
    </dgm:pt>
    <dgm:pt modelId="{3078A7E4-8FE7-48A9-9854-81CC48FDC0F3}" type="pres">
      <dgm:prSet presAssocID="{49583ACF-A55F-4A6E-A6EE-F9EFF853D190}" presName="Name37" presStyleLbl="parChTrans1D3" presStyleIdx="11" presStyleCnt="18"/>
      <dgm:spPr/>
      <dgm:t>
        <a:bodyPr/>
        <a:lstStyle/>
        <a:p>
          <a:endParaRPr lang="en-US"/>
        </a:p>
      </dgm:t>
    </dgm:pt>
    <dgm:pt modelId="{6585B5F3-190B-4D55-B407-AE7347C5F064}" type="pres">
      <dgm:prSet presAssocID="{D9693084-DEFC-472B-A52B-E30010BA4C79}" presName="hierRoot2" presStyleCnt="0">
        <dgm:presLayoutVars>
          <dgm:hierBranch val="init"/>
        </dgm:presLayoutVars>
      </dgm:prSet>
      <dgm:spPr/>
      <dgm:t>
        <a:bodyPr/>
        <a:lstStyle/>
        <a:p>
          <a:endParaRPr lang="it-IT"/>
        </a:p>
      </dgm:t>
    </dgm:pt>
    <dgm:pt modelId="{D2A5FE13-771C-417D-8CBC-5AFB6D15653B}" type="pres">
      <dgm:prSet presAssocID="{D9693084-DEFC-472B-A52B-E30010BA4C79}" presName="rootComposite" presStyleCnt="0"/>
      <dgm:spPr/>
      <dgm:t>
        <a:bodyPr/>
        <a:lstStyle/>
        <a:p>
          <a:endParaRPr lang="it-IT"/>
        </a:p>
      </dgm:t>
    </dgm:pt>
    <dgm:pt modelId="{5991C05B-37D2-4960-812C-D36752D56F7A}" type="pres">
      <dgm:prSet presAssocID="{D9693084-DEFC-472B-A52B-E30010BA4C79}" presName="rootText" presStyleLbl="node3" presStyleIdx="11" presStyleCnt="18">
        <dgm:presLayoutVars>
          <dgm:chPref val="3"/>
        </dgm:presLayoutVars>
      </dgm:prSet>
      <dgm:spPr/>
      <dgm:t>
        <a:bodyPr/>
        <a:lstStyle/>
        <a:p>
          <a:endParaRPr lang="en-US"/>
        </a:p>
      </dgm:t>
    </dgm:pt>
    <dgm:pt modelId="{AC70C1EC-6ED2-4616-A1CA-C3BEF1D4F91F}" type="pres">
      <dgm:prSet presAssocID="{D9693084-DEFC-472B-A52B-E30010BA4C79}" presName="rootConnector" presStyleLbl="node3" presStyleIdx="11" presStyleCnt="18"/>
      <dgm:spPr/>
      <dgm:t>
        <a:bodyPr/>
        <a:lstStyle/>
        <a:p>
          <a:endParaRPr lang="en-US"/>
        </a:p>
      </dgm:t>
    </dgm:pt>
    <dgm:pt modelId="{DDF4BC63-21AE-485A-B341-D3AFCB0277B3}" type="pres">
      <dgm:prSet presAssocID="{D9693084-DEFC-472B-A52B-E30010BA4C79}" presName="hierChild4" presStyleCnt="0"/>
      <dgm:spPr/>
      <dgm:t>
        <a:bodyPr/>
        <a:lstStyle/>
        <a:p>
          <a:endParaRPr lang="it-IT"/>
        </a:p>
      </dgm:t>
    </dgm:pt>
    <dgm:pt modelId="{EC351A4D-7547-4332-8C61-352CBB6D70D1}" type="pres">
      <dgm:prSet presAssocID="{D9693084-DEFC-472B-A52B-E30010BA4C79}" presName="hierChild5" presStyleCnt="0"/>
      <dgm:spPr/>
      <dgm:t>
        <a:bodyPr/>
        <a:lstStyle/>
        <a:p>
          <a:endParaRPr lang="it-IT"/>
        </a:p>
      </dgm:t>
    </dgm:pt>
    <dgm:pt modelId="{71BF7972-1786-4559-AB67-B43FF22C1193}" type="pres">
      <dgm:prSet presAssocID="{80A93D68-8F18-49E1-AA87-D83750DAE7C4}" presName="hierChild5" presStyleCnt="0"/>
      <dgm:spPr/>
      <dgm:t>
        <a:bodyPr/>
        <a:lstStyle/>
        <a:p>
          <a:endParaRPr lang="it-IT"/>
        </a:p>
      </dgm:t>
    </dgm:pt>
    <dgm:pt modelId="{BFD12AF3-4455-4E96-9787-A161C7BB2C75}" type="pres">
      <dgm:prSet presAssocID="{A4061088-F8BF-4EA9-ACF4-EEF1AF921AAC}" presName="Name37" presStyleLbl="parChTrans1D2" presStyleIdx="2" presStyleCnt="5"/>
      <dgm:spPr/>
      <dgm:t>
        <a:bodyPr/>
        <a:lstStyle/>
        <a:p>
          <a:endParaRPr lang="en-US"/>
        </a:p>
      </dgm:t>
    </dgm:pt>
    <dgm:pt modelId="{29784168-504D-4B1F-9581-27930220C425}" type="pres">
      <dgm:prSet presAssocID="{21842B44-B6BA-4580-9E1C-97AD148D74B6}" presName="hierRoot2" presStyleCnt="0">
        <dgm:presLayoutVars>
          <dgm:hierBranch val="init"/>
        </dgm:presLayoutVars>
      </dgm:prSet>
      <dgm:spPr/>
      <dgm:t>
        <a:bodyPr/>
        <a:lstStyle/>
        <a:p>
          <a:endParaRPr lang="it-IT"/>
        </a:p>
      </dgm:t>
    </dgm:pt>
    <dgm:pt modelId="{36965AC0-276F-423E-969A-9EB689C727E6}" type="pres">
      <dgm:prSet presAssocID="{21842B44-B6BA-4580-9E1C-97AD148D74B6}" presName="rootComposite" presStyleCnt="0"/>
      <dgm:spPr/>
      <dgm:t>
        <a:bodyPr/>
        <a:lstStyle/>
        <a:p>
          <a:endParaRPr lang="it-IT"/>
        </a:p>
      </dgm:t>
    </dgm:pt>
    <dgm:pt modelId="{8E8574E5-6097-449E-8BE6-CA085F3FED82}" type="pres">
      <dgm:prSet presAssocID="{21842B44-B6BA-4580-9E1C-97AD148D74B6}" presName="rootText" presStyleLbl="node2" presStyleIdx="2" presStyleCnt="4">
        <dgm:presLayoutVars>
          <dgm:chPref val="3"/>
        </dgm:presLayoutVars>
      </dgm:prSet>
      <dgm:spPr/>
      <dgm:t>
        <a:bodyPr/>
        <a:lstStyle/>
        <a:p>
          <a:endParaRPr lang="en-US"/>
        </a:p>
      </dgm:t>
    </dgm:pt>
    <dgm:pt modelId="{45FF37FD-6AF0-4D7B-B062-8944E9B7CF89}" type="pres">
      <dgm:prSet presAssocID="{21842B44-B6BA-4580-9E1C-97AD148D74B6}" presName="rootConnector" presStyleLbl="node2" presStyleIdx="2" presStyleCnt="4"/>
      <dgm:spPr/>
      <dgm:t>
        <a:bodyPr/>
        <a:lstStyle/>
        <a:p>
          <a:endParaRPr lang="en-US"/>
        </a:p>
      </dgm:t>
    </dgm:pt>
    <dgm:pt modelId="{04343AC8-7D82-4F93-8CBE-B3EC5D98EE02}" type="pres">
      <dgm:prSet presAssocID="{21842B44-B6BA-4580-9E1C-97AD148D74B6}" presName="hierChild4" presStyleCnt="0"/>
      <dgm:spPr/>
      <dgm:t>
        <a:bodyPr/>
        <a:lstStyle/>
        <a:p>
          <a:endParaRPr lang="it-IT"/>
        </a:p>
      </dgm:t>
    </dgm:pt>
    <dgm:pt modelId="{0BDC4809-C2B3-4257-BC71-91AA291EEBB0}" type="pres">
      <dgm:prSet presAssocID="{9B4E0AE4-D057-4C93-8AB4-BCBDF0A267E1}" presName="Name37" presStyleLbl="parChTrans1D3" presStyleIdx="12" presStyleCnt="18"/>
      <dgm:spPr/>
      <dgm:t>
        <a:bodyPr/>
        <a:lstStyle/>
        <a:p>
          <a:endParaRPr lang="en-US"/>
        </a:p>
      </dgm:t>
    </dgm:pt>
    <dgm:pt modelId="{032A13D4-432C-4685-B1D6-B8416CF450FC}" type="pres">
      <dgm:prSet presAssocID="{CC9722DD-CA58-4231-985E-0184D71A809A}" presName="hierRoot2" presStyleCnt="0">
        <dgm:presLayoutVars>
          <dgm:hierBranch val="init"/>
        </dgm:presLayoutVars>
      </dgm:prSet>
      <dgm:spPr/>
      <dgm:t>
        <a:bodyPr/>
        <a:lstStyle/>
        <a:p>
          <a:endParaRPr lang="it-IT"/>
        </a:p>
      </dgm:t>
    </dgm:pt>
    <dgm:pt modelId="{88AD41CE-6A30-428F-85EE-8A00EBBB9076}" type="pres">
      <dgm:prSet presAssocID="{CC9722DD-CA58-4231-985E-0184D71A809A}" presName="rootComposite" presStyleCnt="0"/>
      <dgm:spPr/>
      <dgm:t>
        <a:bodyPr/>
        <a:lstStyle/>
        <a:p>
          <a:endParaRPr lang="it-IT"/>
        </a:p>
      </dgm:t>
    </dgm:pt>
    <dgm:pt modelId="{BFCDF8E5-A875-4D7B-B7AA-2F0234E6A34C}" type="pres">
      <dgm:prSet presAssocID="{CC9722DD-CA58-4231-985E-0184D71A809A}" presName="rootText" presStyleLbl="node3" presStyleIdx="12" presStyleCnt="18">
        <dgm:presLayoutVars>
          <dgm:chPref val="3"/>
        </dgm:presLayoutVars>
      </dgm:prSet>
      <dgm:spPr/>
      <dgm:t>
        <a:bodyPr/>
        <a:lstStyle/>
        <a:p>
          <a:endParaRPr lang="en-US"/>
        </a:p>
      </dgm:t>
    </dgm:pt>
    <dgm:pt modelId="{8B26DA52-C9F7-4A34-839A-E4B01FA111A6}" type="pres">
      <dgm:prSet presAssocID="{CC9722DD-CA58-4231-985E-0184D71A809A}" presName="rootConnector" presStyleLbl="node3" presStyleIdx="12" presStyleCnt="18"/>
      <dgm:spPr/>
      <dgm:t>
        <a:bodyPr/>
        <a:lstStyle/>
        <a:p>
          <a:endParaRPr lang="en-US"/>
        </a:p>
      </dgm:t>
    </dgm:pt>
    <dgm:pt modelId="{D7941CC7-5699-41AD-8FC9-B6F7CC388EBE}" type="pres">
      <dgm:prSet presAssocID="{CC9722DD-CA58-4231-985E-0184D71A809A}" presName="hierChild4" presStyleCnt="0"/>
      <dgm:spPr/>
      <dgm:t>
        <a:bodyPr/>
        <a:lstStyle/>
        <a:p>
          <a:endParaRPr lang="it-IT"/>
        </a:p>
      </dgm:t>
    </dgm:pt>
    <dgm:pt modelId="{0CD1E53B-5FBA-4DF6-9BD1-C12450925033}" type="pres">
      <dgm:prSet presAssocID="{CC9722DD-CA58-4231-985E-0184D71A809A}" presName="hierChild5" presStyleCnt="0"/>
      <dgm:spPr/>
      <dgm:t>
        <a:bodyPr/>
        <a:lstStyle/>
        <a:p>
          <a:endParaRPr lang="it-IT"/>
        </a:p>
      </dgm:t>
    </dgm:pt>
    <dgm:pt modelId="{58339EE1-0B11-4918-82C7-AA17F25BD77C}" type="pres">
      <dgm:prSet presAssocID="{8B1673E3-7C72-46F7-9022-D3B359E22585}" presName="Name37" presStyleLbl="parChTrans1D3" presStyleIdx="13" presStyleCnt="18"/>
      <dgm:spPr/>
      <dgm:t>
        <a:bodyPr/>
        <a:lstStyle/>
        <a:p>
          <a:endParaRPr lang="en-US"/>
        </a:p>
      </dgm:t>
    </dgm:pt>
    <dgm:pt modelId="{804A5EFD-0D02-40EE-BA1C-E7D62619117A}" type="pres">
      <dgm:prSet presAssocID="{251B0CD6-175C-4371-AA6C-0AFC0F1994E5}" presName="hierRoot2" presStyleCnt="0">
        <dgm:presLayoutVars>
          <dgm:hierBranch val="init"/>
        </dgm:presLayoutVars>
      </dgm:prSet>
      <dgm:spPr/>
      <dgm:t>
        <a:bodyPr/>
        <a:lstStyle/>
        <a:p>
          <a:endParaRPr lang="it-IT"/>
        </a:p>
      </dgm:t>
    </dgm:pt>
    <dgm:pt modelId="{DF8F99ED-5CD8-4C96-8C46-FE2974B961BD}" type="pres">
      <dgm:prSet presAssocID="{251B0CD6-175C-4371-AA6C-0AFC0F1994E5}" presName="rootComposite" presStyleCnt="0"/>
      <dgm:spPr/>
      <dgm:t>
        <a:bodyPr/>
        <a:lstStyle/>
        <a:p>
          <a:endParaRPr lang="it-IT"/>
        </a:p>
      </dgm:t>
    </dgm:pt>
    <dgm:pt modelId="{743991C2-3CAE-4C54-B716-EC40B83BA26A}" type="pres">
      <dgm:prSet presAssocID="{251B0CD6-175C-4371-AA6C-0AFC0F1994E5}" presName="rootText" presStyleLbl="node3" presStyleIdx="13" presStyleCnt="18">
        <dgm:presLayoutVars>
          <dgm:chPref val="3"/>
        </dgm:presLayoutVars>
      </dgm:prSet>
      <dgm:spPr/>
      <dgm:t>
        <a:bodyPr/>
        <a:lstStyle/>
        <a:p>
          <a:endParaRPr lang="en-US"/>
        </a:p>
      </dgm:t>
    </dgm:pt>
    <dgm:pt modelId="{D0FB98B8-2A79-42D3-8DA6-E26AC4CA60D9}" type="pres">
      <dgm:prSet presAssocID="{251B0CD6-175C-4371-AA6C-0AFC0F1994E5}" presName="rootConnector" presStyleLbl="node3" presStyleIdx="13" presStyleCnt="18"/>
      <dgm:spPr/>
      <dgm:t>
        <a:bodyPr/>
        <a:lstStyle/>
        <a:p>
          <a:endParaRPr lang="en-US"/>
        </a:p>
      </dgm:t>
    </dgm:pt>
    <dgm:pt modelId="{38A2C713-AA1A-4EBD-931B-86D3A1A8A8CB}" type="pres">
      <dgm:prSet presAssocID="{251B0CD6-175C-4371-AA6C-0AFC0F1994E5}" presName="hierChild4" presStyleCnt="0"/>
      <dgm:spPr/>
      <dgm:t>
        <a:bodyPr/>
        <a:lstStyle/>
        <a:p>
          <a:endParaRPr lang="it-IT"/>
        </a:p>
      </dgm:t>
    </dgm:pt>
    <dgm:pt modelId="{A5C7084C-C04B-4795-BBE5-1731DBD9C170}" type="pres">
      <dgm:prSet presAssocID="{251B0CD6-175C-4371-AA6C-0AFC0F1994E5}" presName="hierChild5" presStyleCnt="0"/>
      <dgm:spPr/>
      <dgm:t>
        <a:bodyPr/>
        <a:lstStyle/>
        <a:p>
          <a:endParaRPr lang="it-IT"/>
        </a:p>
      </dgm:t>
    </dgm:pt>
    <dgm:pt modelId="{FFB8F785-BD7B-47C7-8BA7-A097B9BB0FA8}" type="pres">
      <dgm:prSet presAssocID="{C829D8F5-DE91-4AFE-86DA-25F773D9E3D0}" presName="Name37" presStyleLbl="parChTrans1D3" presStyleIdx="14" presStyleCnt="18"/>
      <dgm:spPr/>
      <dgm:t>
        <a:bodyPr/>
        <a:lstStyle/>
        <a:p>
          <a:endParaRPr lang="en-US"/>
        </a:p>
      </dgm:t>
    </dgm:pt>
    <dgm:pt modelId="{2D57A70E-9359-4DB4-AD38-355851B1D298}" type="pres">
      <dgm:prSet presAssocID="{2D54627A-6AF5-4EC6-AD45-75FD12A702A0}" presName="hierRoot2" presStyleCnt="0">
        <dgm:presLayoutVars>
          <dgm:hierBranch val="init"/>
        </dgm:presLayoutVars>
      </dgm:prSet>
      <dgm:spPr/>
      <dgm:t>
        <a:bodyPr/>
        <a:lstStyle/>
        <a:p>
          <a:endParaRPr lang="it-IT"/>
        </a:p>
      </dgm:t>
    </dgm:pt>
    <dgm:pt modelId="{44C7ABA4-254D-498F-BD75-48F24EC2978F}" type="pres">
      <dgm:prSet presAssocID="{2D54627A-6AF5-4EC6-AD45-75FD12A702A0}" presName="rootComposite" presStyleCnt="0"/>
      <dgm:spPr/>
      <dgm:t>
        <a:bodyPr/>
        <a:lstStyle/>
        <a:p>
          <a:endParaRPr lang="it-IT"/>
        </a:p>
      </dgm:t>
    </dgm:pt>
    <dgm:pt modelId="{DFFAAC9C-9A70-43AE-B3C5-82405A020C89}" type="pres">
      <dgm:prSet presAssocID="{2D54627A-6AF5-4EC6-AD45-75FD12A702A0}" presName="rootText" presStyleLbl="node3" presStyleIdx="14" presStyleCnt="18">
        <dgm:presLayoutVars>
          <dgm:chPref val="3"/>
        </dgm:presLayoutVars>
      </dgm:prSet>
      <dgm:spPr/>
      <dgm:t>
        <a:bodyPr/>
        <a:lstStyle/>
        <a:p>
          <a:endParaRPr lang="en-US"/>
        </a:p>
      </dgm:t>
    </dgm:pt>
    <dgm:pt modelId="{AED53FDF-255B-48E9-BD68-ED393974E5D4}" type="pres">
      <dgm:prSet presAssocID="{2D54627A-6AF5-4EC6-AD45-75FD12A702A0}" presName="rootConnector" presStyleLbl="node3" presStyleIdx="14" presStyleCnt="18"/>
      <dgm:spPr/>
      <dgm:t>
        <a:bodyPr/>
        <a:lstStyle/>
        <a:p>
          <a:endParaRPr lang="en-US"/>
        </a:p>
      </dgm:t>
    </dgm:pt>
    <dgm:pt modelId="{D76FD775-E673-4657-900C-4133B00C2FB2}" type="pres">
      <dgm:prSet presAssocID="{2D54627A-6AF5-4EC6-AD45-75FD12A702A0}" presName="hierChild4" presStyleCnt="0"/>
      <dgm:spPr/>
      <dgm:t>
        <a:bodyPr/>
        <a:lstStyle/>
        <a:p>
          <a:endParaRPr lang="it-IT"/>
        </a:p>
      </dgm:t>
    </dgm:pt>
    <dgm:pt modelId="{246D4765-09D6-480B-8C79-D8259B04D95E}" type="pres">
      <dgm:prSet presAssocID="{2D54627A-6AF5-4EC6-AD45-75FD12A702A0}" presName="hierChild5" presStyleCnt="0"/>
      <dgm:spPr/>
      <dgm:t>
        <a:bodyPr/>
        <a:lstStyle/>
        <a:p>
          <a:endParaRPr lang="it-IT"/>
        </a:p>
      </dgm:t>
    </dgm:pt>
    <dgm:pt modelId="{9091A7F1-0001-40EE-A18B-4400B8B96F22}" type="pres">
      <dgm:prSet presAssocID="{7DE1D82F-591B-44DA-B431-7BFCF6641FF6}" presName="Name37" presStyleLbl="parChTrans1D3" presStyleIdx="15" presStyleCnt="18"/>
      <dgm:spPr/>
      <dgm:t>
        <a:bodyPr/>
        <a:lstStyle/>
        <a:p>
          <a:endParaRPr lang="en-US"/>
        </a:p>
      </dgm:t>
    </dgm:pt>
    <dgm:pt modelId="{0527EC68-67FB-4B13-B624-37462F966959}" type="pres">
      <dgm:prSet presAssocID="{7A0446C6-05B2-474D-9BD5-F621BCD03375}" presName="hierRoot2" presStyleCnt="0">
        <dgm:presLayoutVars>
          <dgm:hierBranch val="init"/>
        </dgm:presLayoutVars>
      </dgm:prSet>
      <dgm:spPr/>
      <dgm:t>
        <a:bodyPr/>
        <a:lstStyle/>
        <a:p>
          <a:endParaRPr lang="it-IT"/>
        </a:p>
      </dgm:t>
    </dgm:pt>
    <dgm:pt modelId="{D566A930-E4E1-482C-9184-E3A79B97920A}" type="pres">
      <dgm:prSet presAssocID="{7A0446C6-05B2-474D-9BD5-F621BCD03375}" presName="rootComposite" presStyleCnt="0"/>
      <dgm:spPr/>
      <dgm:t>
        <a:bodyPr/>
        <a:lstStyle/>
        <a:p>
          <a:endParaRPr lang="it-IT"/>
        </a:p>
      </dgm:t>
    </dgm:pt>
    <dgm:pt modelId="{60A521C1-D34B-4EAB-889B-E215017A0B63}" type="pres">
      <dgm:prSet presAssocID="{7A0446C6-05B2-474D-9BD5-F621BCD03375}" presName="rootText" presStyleLbl="node3" presStyleIdx="15" presStyleCnt="18">
        <dgm:presLayoutVars>
          <dgm:chPref val="3"/>
        </dgm:presLayoutVars>
      </dgm:prSet>
      <dgm:spPr/>
      <dgm:t>
        <a:bodyPr/>
        <a:lstStyle/>
        <a:p>
          <a:endParaRPr lang="en-US"/>
        </a:p>
      </dgm:t>
    </dgm:pt>
    <dgm:pt modelId="{CF7C17A1-3192-4A81-9835-332158C19955}" type="pres">
      <dgm:prSet presAssocID="{7A0446C6-05B2-474D-9BD5-F621BCD03375}" presName="rootConnector" presStyleLbl="node3" presStyleIdx="15" presStyleCnt="18"/>
      <dgm:spPr/>
      <dgm:t>
        <a:bodyPr/>
        <a:lstStyle/>
        <a:p>
          <a:endParaRPr lang="en-US"/>
        </a:p>
      </dgm:t>
    </dgm:pt>
    <dgm:pt modelId="{44584138-586C-4362-A488-0F7E0BD7FF3D}" type="pres">
      <dgm:prSet presAssocID="{7A0446C6-05B2-474D-9BD5-F621BCD03375}" presName="hierChild4" presStyleCnt="0"/>
      <dgm:spPr/>
      <dgm:t>
        <a:bodyPr/>
        <a:lstStyle/>
        <a:p>
          <a:endParaRPr lang="it-IT"/>
        </a:p>
      </dgm:t>
    </dgm:pt>
    <dgm:pt modelId="{8F7F8450-BB14-4C84-B8A8-86FE263DFB12}" type="pres">
      <dgm:prSet presAssocID="{7A0446C6-05B2-474D-9BD5-F621BCD03375}" presName="hierChild5" presStyleCnt="0"/>
      <dgm:spPr/>
      <dgm:t>
        <a:bodyPr/>
        <a:lstStyle/>
        <a:p>
          <a:endParaRPr lang="it-IT"/>
        </a:p>
      </dgm:t>
    </dgm:pt>
    <dgm:pt modelId="{4C74E4E1-6DC6-4F9A-8506-080395D43BD2}" type="pres">
      <dgm:prSet presAssocID="{C28CFB1A-BD97-4717-A281-22456F8D02C2}" presName="Name37" presStyleLbl="parChTrans1D3" presStyleIdx="16" presStyleCnt="18"/>
      <dgm:spPr/>
      <dgm:t>
        <a:bodyPr/>
        <a:lstStyle/>
        <a:p>
          <a:endParaRPr lang="en-US"/>
        </a:p>
      </dgm:t>
    </dgm:pt>
    <dgm:pt modelId="{625EF7A2-0E10-4A0C-8A66-B123F1E41C05}" type="pres">
      <dgm:prSet presAssocID="{EDB7D403-5799-4A5B-A1C6-C4DB63D9FBDB}" presName="hierRoot2" presStyleCnt="0">
        <dgm:presLayoutVars>
          <dgm:hierBranch val="init"/>
        </dgm:presLayoutVars>
      </dgm:prSet>
      <dgm:spPr/>
      <dgm:t>
        <a:bodyPr/>
        <a:lstStyle/>
        <a:p>
          <a:endParaRPr lang="it-IT"/>
        </a:p>
      </dgm:t>
    </dgm:pt>
    <dgm:pt modelId="{9BA35C78-0DCC-4D34-9B65-CD81CE411B18}" type="pres">
      <dgm:prSet presAssocID="{EDB7D403-5799-4A5B-A1C6-C4DB63D9FBDB}" presName="rootComposite" presStyleCnt="0"/>
      <dgm:spPr/>
      <dgm:t>
        <a:bodyPr/>
        <a:lstStyle/>
        <a:p>
          <a:endParaRPr lang="it-IT"/>
        </a:p>
      </dgm:t>
    </dgm:pt>
    <dgm:pt modelId="{9CEB29F8-BB71-45AA-A661-165929F71786}" type="pres">
      <dgm:prSet presAssocID="{EDB7D403-5799-4A5B-A1C6-C4DB63D9FBDB}" presName="rootText" presStyleLbl="node3" presStyleIdx="16" presStyleCnt="18">
        <dgm:presLayoutVars>
          <dgm:chPref val="3"/>
        </dgm:presLayoutVars>
      </dgm:prSet>
      <dgm:spPr/>
      <dgm:t>
        <a:bodyPr/>
        <a:lstStyle/>
        <a:p>
          <a:endParaRPr lang="en-US"/>
        </a:p>
      </dgm:t>
    </dgm:pt>
    <dgm:pt modelId="{8E05892E-216D-45EB-9A32-C1F06F83E19F}" type="pres">
      <dgm:prSet presAssocID="{EDB7D403-5799-4A5B-A1C6-C4DB63D9FBDB}" presName="rootConnector" presStyleLbl="node3" presStyleIdx="16" presStyleCnt="18"/>
      <dgm:spPr/>
      <dgm:t>
        <a:bodyPr/>
        <a:lstStyle/>
        <a:p>
          <a:endParaRPr lang="en-US"/>
        </a:p>
      </dgm:t>
    </dgm:pt>
    <dgm:pt modelId="{4E1F32A4-CF65-4707-ACB3-F4162A7F5C15}" type="pres">
      <dgm:prSet presAssocID="{EDB7D403-5799-4A5B-A1C6-C4DB63D9FBDB}" presName="hierChild4" presStyleCnt="0"/>
      <dgm:spPr/>
      <dgm:t>
        <a:bodyPr/>
        <a:lstStyle/>
        <a:p>
          <a:endParaRPr lang="it-IT"/>
        </a:p>
      </dgm:t>
    </dgm:pt>
    <dgm:pt modelId="{5E03CCE6-B97C-4A35-B294-D548009EB25D}" type="pres">
      <dgm:prSet presAssocID="{EDB7D403-5799-4A5B-A1C6-C4DB63D9FBDB}" presName="hierChild5" presStyleCnt="0"/>
      <dgm:spPr/>
      <dgm:t>
        <a:bodyPr/>
        <a:lstStyle/>
        <a:p>
          <a:endParaRPr lang="it-IT"/>
        </a:p>
      </dgm:t>
    </dgm:pt>
    <dgm:pt modelId="{4135E67A-33D2-4141-BF2C-CF81B7BC8E96}" type="pres">
      <dgm:prSet presAssocID="{DFE580D2-84A7-4085-B8DA-F52281AB1D92}" presName="Name37" presStyleLbl="parChTrans1D3" presStyleIdx="17" presStyleCnt="18"/>
      <dgm:spPr/>
      <dgm:t>
        <a:bodyPr/>
        <a:lstStyle/>
        <a:p>
          <a:endParaRPr lang="en-US"/>
        </a:p>
      </dgm:t>
    </dgm:pt>
    <dgm:pt modelId="{0BBF1254-6FCF-4362-89F6-7941FB21BE88}" type="pres">
      <dgm:prSet presAssocID="{DF585E35-8170-454D-8BEA-ABD16E3DE85D}" presName="hierRoot2" presStyleCnt="0">
        <dgm:presLayoutVars>
          <dgm:hierBranch val="init"/>
        </dgm:presLayoutVars>
      </dgm:prSet>
      <dgm:spPr/>
      <dgm:t>
        <a:bodyPr/>
        <a:lstStyle/>
        <a:p>
          <a:endParaRPr lang="it-IT"/>
        </a:p>
      </dgm:t>
    </dgm:pt>
    <dgm:pt modelId="{53C52D1F-2A4A-4187-8A70-00E5CB5723A2}" type="pres">
      <dgm:prSet presAssocID="{DF585E35-8170-454D-8BEA-ABD16E3DE85D}" presName="rootComposite" presStyleCnt="0"/>
      <dgm:spPr/>
      <dgm:t>
        <a:bodyPr/>
        <a:lstStyle/>
        <a:p>
          <a:endParaRPr lang="it-IT"/>
        </a:p>
      </dgm:t>
    </dgm:pt>
    <dgm:pt modelId="{8F80B029-A054-4344-92B9-F6F0C8F5E07D}" type="pres">
      <dgm:prSet presAssocID="{DF585E35-8170-454D-8BEA-ABD16E3DE85D}" presName="rootText" presStyleLbl="node3" presStyleIdx="17" presStyleCnt="18">
        <dgm:presLayoutVars>
          <dgm:chPref val="3"/>
        </dgm:presLayoutVars>
      </dgm:prSet>
      <dgm:spPr/>
      <dgm:t>
        <a:bodyPr/>
        <a:lstStyle/>
        <a:p>
          <a:endParaRPr lang="en-US"/>
        </a:p>
      </dgm:t>
    </dgm:pt>
    <dgm:pt modelId="{C23FC0D7-7F7A-4F8B-AEFE-63BAB3291D7E}" type="pres">
      <dgm:prSet presAssocID="{DF585E35-8170-454D-8BEA-ABD16E3DE85D}" presName="rootConnector" presStyleLbl="node3" presStyleIdx="17" presStyleCnt="18"/>
      <dgm:spPr/>
      <dgm:t>
        <a:bodyPr/>
        <a:lstStyle/>
        <a:p>
          <a:endParaRPr lang="en-US"/>
        </a:p>
      </dgm:t>
    </dgm:pt>
    <dgm:pt modelId="{DCDC68B7-8BF3-432A-A988-65C339585C73}" type="pres">
      <dgm:prSet presAssocID="{DF585E35-8170-454D-8BEA-ABD16E3DE85D}" presName="hierChild4" presStyleCnt="0"/>
      <dgm:spPr/>
      <dgm:t>
        <a:bodyPr/>
        <a:lstStyle/>
        <a:p>
          <a:endParaRPr lang="it-IT"/>
        </a:p>
      </dgm:t>
    </dgm:pt>
    <dgm:pt modelId="{92728A29-996C-48D5-AE0E-421DA5147A8C}" type="pres">
      <dgm:prSet presAssocID="{DF585E35-8170-454D-8BEA-ABD16E3DE85D}" presName="hierChild5" presStyleCnt="0"/>
      <dgm:spPr/>
      <dgm:t>
        <a:bodyPr/>
        <a:lstStyle/>
        <a:p>
          <a:endParaRPr lang="it-IT"/>
        </a:p>
      </dgm:t>
    </dgm:pt>
    <dgm:pt modelId="{A747110E-57DD-4D8A-9CA7-D7AD723B1E6F}" type="pres">
      <dgm:prSet presAssocID="{21842B44-B6BA-4580-9E1C-97AD148D74B6}" presName="hierChild5" presStyleCnt="0"/>
      <dgm:spPr/>
      <dgm:t>
        <a:bodyPr/>
        <a:lstStyle/>
        <a:p>
          <a:endParaRPr lang="it-IT"/>
        </a:p>
      </dgm:t>
    </dgm:pt>
    <dgm:pt modelId="{6C9DF807-EE4D-41AF-9773-3DECF8F6C9E5}" type="pres">
      <dgm:prSet presAssocID="{F05D0400-C8C7-4006-9ABC-9BD52D407E26}" presName="Name37" presStyleLbl="parChTrans1D2" presStyleIdx="3" presStyleCnt="5"/>
      <dgm:spPr/>
      <dgm:t>
        <a:bodyPr/>
        <a:lstStyle/>
        <a:p>
          <a:endParaRPr lang="en-US"/>
        </a:p>
      </dgm:t>
    </dgm:pt>
    <dgm:pt modelId="{EDF0D1F9-556A-4E6F-80D6-1041E9FE5C05}" type="pres">
      <dgm:prSet presAssocID="{A0036871-E2D7-4E69-BD03-E9C625EFF59F}" presName="hierRoot2" presStyleCnt="0">
        <dgm:presLayoutVars>
          <dgm:hierBranch val="init"/>
        </dgm:presLayoutVars>
      </dgm:prSet>
      <dgm:spPr/>
      <dgm:t>
        <a:bodyPr/>
        <a:lstStyle/>
        <a:p>
          <a:endParaRPr lang="it-IT"/>
        </a:p>
      </dgm:t>
    </dgm:pt>
    <dgm:pt modelId="{98F83CB0-D638-467F-BB84-CBA5CDA9397A}" type="pres">
      <dgm:prSet presAssocID="{A0036871-E2D7-4E69-BD03-E9C625EFF59F}" presName="rootComposite" presStyleCnt="0"/>
      <dgm:spPr/>
      <dgm:t>
        <a:bodyPr/>
        <a:lstStyle/>
        <a:p>
          <a:endParaRPr lang="it-IT"/>
        </a:p>
      </dgm:t>
    </dgm:pt>
    <dgm:pt modelId="{578DD1D6-7E70-414C-AFE3-AD0366CB142A}" type="pres">
      <dgm:prSet presAssocID="{A0036871-E2D7-4E69-BD03-E9C625EFF59F}" presName="rootText" presStyleLbl="node2" presStyleIdx="3" presStyleCnt="4">
        <dgm:presLayoutVars>
          <dgm:chPref val="3"/>
        </dgm:presLayoutVars>
      </dgm:prSet>
      <dgm:spPr/>
      <dgm:t>
        <a:bodyPr/>
        <a:lstStyle/>
        <a:p>
          <a:endParaRPr lang="en-US"/>
        </a:p>
      </dgm:t>
    </dgm:pt>
    <dgm:pt modelId="{FC84211F-6EB4-4977-8844-50DF1159C03F}" type="pres">
      <dgm:prSet presAssocID="{A0036871-E2D7-4E69-BD03-E9C625EFF59F}" presName="rootConnector" presStyleLbl="node2" presStyleIdx="3" presStyleCnt="4"/>
      <dgm:spPr/>
      <dgm:t>
        <a:bodyPr/>
        <a:lstStyle/>
        <a:p>
          <a:endParaRPr lang="en-US"/>
        </a:p>
      </dgm:t>
    </dgm:pt>
    <dgm:pt modelId="{E6DFEF58-2BA0-4369-92EE-655F0D374BC5}" type="pres">
      <dgm:prSet presAssocID="{A0036871-E2D7-4E69-BD03-E9C625EFF59F}" presName="hierChild4" presStyleCnt="0"/>
      <dgm:spPr/>
      <dgm:t>
        <a:bodyPr/>
        <a:lstStyle/>
        <a:p>
          <a:endParaRPr lang="it-IT"/>
        </a:p>
      </dgm:t>
    </dgm:pt>
    <dgm:pt modelId="{E232C41E-7E6D-4BF1-97C7-3FF722476911}" type="pres">
      <dgm:prSet presAssocID="{A0036871-E2D7-4E69-BD03-E9C625EFF59F}" presName="hierChild5" presStyleCnt="0"/>
      <dgm:spPr/>
      <dgm:t>
        <a:bodyPr/>
        <a:lstStyle/>
        <a:p>
          <a:endParaRPr lang="it-IT"/>
        </a:p>
      </dgm:t>
    </dgm:pt>
    <dgm:pt modelId="{0110DA2B-69E6-4AEC-96D4-AF8C5DD2F0A6}" type="pres">
      <dgm:prSet presAssocID="{B1CC9934-5A3B-4624-9CF9-7F706BBE067F}" presName="hierChild3" presStyleCnt="0"/>
      <dgm:spPr/>
      <dgm:t>
        <a:bodyPr/>
        <a:lstStyle/>
        <a:p>
          <a:endParaRPr lang="it-IT"/>
        </a:p>
      </dgm:t>
    </dgm:pt>
    <dgm:pt modelId="{FBCE8B3D-DFC4-4962-B1C6-51FB7075134B}" type="pres">
      <dgm:prSet presAssocID="{C49CF33D-E91B-4780-B922-1ECA67E4CF61}" presName="Name111" presStyleLbl="parChTrans1D2" presStyleIdx="4" presStyleCnt="5"/>
      <dgm:spPr/>
      <dgm:t>
        <a:bodyPr/>
        <a:lstStyle/>
        <a:p>
          <a:endParaRPr lang="en-US"/>
        </a:p>
      </dgm:t>
    </dgm:pt>
    <dgm:pt modelId="{771C7CF3-402B-4494-A54B-B8EE83B6FC39}" type="pres">
      <dgm:prSet presAssocID="{CF51ED73-3F0E-40D8-96D0-4C78B812658A}" presName="hierRoot3" presStyleCnt="0">
        <dgm:presLayoutVars>
          <dgm:hierBranch val="init"/>
        </dgm:presLayoutVars>
      </dgm:prSet>
      <dgm:spPr/>
      <dgm:t>
        <a:bodyPr/>
        <a:lstStyle/>
        <a:p>
          <a:endParaRPr lang="it-IT"/>
        </a:p>
      </dgm:t>
    </dgm:pt>
    <dgm:pt modelId="{5F129EF3-5C97-4513-BB1C-D4ECA44D6187}" type="pres">
      <dgm:prSet presAssocID="{CF51ED73-3F0E-40D8-96D0-4C78B812658A}" presName="rootComposite3" presStyleCnt="0"/>
      <dgm:spPr/>
      <dgm:t>
        <a:bodyPr/>
        <a:lstStyle/>
        <a:p>
          <a:endParaRPr lang="it-IT"/>
        </a:p>
      </dgm:t>
    </dgm:pt>
    <dgm:pt modelId="{5EE57936-0E76-4CCB-A951-B30D07D30C14}" type="pres">
      <dgm:prSet presAssocID="{CF51ED73-3F0E-40D8-96D0-4C78B812658A}" presName="rootText3" presStyleLbl="asst1" presStyleIdx="0" presStyleCnt="1">
        <dgm:presLayoutVars>
          <dgm:chPref val="3"/>
        </dgm:presLayoutVars>
      </dgm:prSet>
      <dgm:spPr/>
      <dgm:t>
        <a:bodyPr/>
        <a:lstStyle/>
        <a:p>
          <a:endParaRPr lang="en-US"/>
        </a:p>
      </dgm:t>
    </dgm:pt>
    <dgm:pt modelId="{8F894DED-A24D-4DE4-88E8-0052A73B3E1D}" type="pres">
      <dgm:prSet presAssocID="{CF51ED73-3F0E-40D8-96D0-4C78B812658A}" presName="rootConnector3" presStyleLbl="asst1" presStyleIdx="0" presStyleCnt="1"/>
      <dgm:spPr/>
      <dgm:t>
        <a:bodyPr/>
        <a:lstStyle/>
        <a:p>
          <a:endParaRPr lang="en-US"/>
        </a:p>
      </dgm:t>
    </dgm:pt>
    <dgm:pt modelId="{2CE53414-9D8B-44BA-B3E5-3E81269AC25E}" type="pres">
      <dgm:prSet presAssocID="{CF51ED73-3F0E-40D8-96D0-4C78B812658A}" presName="hierChild6" presStyleCnt="0"/>
      <dgm:spPr/>
      <dgm:t>
        <a:bodyPr/>
        <a:lstStyle/>
        <a:p>
          <a:endParaRPr lang="it-IT"/>
        </a:p>
      </dgm:t>
    </dgm:pt>
    <dgm:pt modelId="{11DB2B58-7659-4654-96A0-A9D0059C20D6}" type="pres">
      <dgm:prSet presAssocID="{CF51ED73-3F0E-40D8-96D0-4C78B812658A}" presName="hierChild7" presStyleCnt="0"/>
      <dgm:spPr/>
      <dgm:t>
        <a:bodyPr/>
        <a:lstStyle/>
        <a:p>
          <a:endParaRPr lang="it-IT"/>
        </a:p>
      </dgm:t>
    </dgm:pt>
  </dgm:ptLst>
  <dgm:cxnLst>
    <dgm:cxn modelId="{E8FA90FB-DFB5-4595-A53E-CA95491F8E12}" srcId="{21842B44-B6BA-4580-9E1C-97AD148D74B6}" destId="{251B0CD6-175C-4371-AA6C-0AFC0F1994E5}" srcOrd="1" destOrd="0" parTransId="{8B1673E3-7C72-46F7-9022-D3B359E22585}" sibTransId="{F7684CF3-4F6F-4834-AF1D-D84C3F4986E2}"/>
    <dgm:cxn modelId="{96593D6B-A4B9-4742-AC40-3C7B5417815F}" type="presOf" srcId="{D605D5E9-CA9B-4208-97B1-787626AAB705}" destId="{712AEBA2-0822-44FC-AB13-61AE6414DC07}" srcOrd="0" destOrd="0" presId="urn:microsoft.com/office/officeart/2005/8/layout/orgChart1"/>
    <dgm:cxn modelId="{63A0516E-0DB6-405B-8E88-AD18649B827D}" type="presOf" srcId="{F05D0400-C8C7-4006-9ABC-9BD52D407E26}" destId="{6C9DF807-EE4D-41AF-9773-3DECF8F6C9E5}" srcOrd="0" destOrd="0" presId="urn:microsoft.com/office/officeart/2005/8/layout/orgChart1"/>
    <dgm:cxn modelId="{6DBF2697-5E32-45C0-8D29-9C19A47D02DB}" type="presOf" srcId="{752B6FC3-DD4E-4F87-ACD8-E137B52C8D2A}" destId="{AF4D276E-F10B-4825-824A-B7B3FFF0758B}" srcOrd="0" destOrd="0" presId="urn:microsoft.com/office/officeart/2005/8/layout/orgChart1"/>
    <dgm:cxn modelId="{F09665BC-D9C5-4830-A799-C85A07423E84}" srcId="{E8C69B1E-D374-44C7-A446-95D3504A5CEE}" destId="{B8A977EA-F58A-4F7F-80EE-9B5F1CC8F9B4}" srcOrd="8" destOrd="0" parTransId="{074C98CF-5EC6-4BE7-8D3B-639E08603985}" sibTransId="{E788EFD7-64DE-4C82-B981-EAD25293651B}"/>
    <dgm:cxn modelId="{0CD60938-7468-4DE0-A54D-AFF9E13D90FB}" type="presOf" srcId="{9BF2D5FC-73EA-4AD6-8C05-3B92D7ADEB79}" destId="{C9F16704-A22D-476E-B02F-3E2B40876904}" srcOrd="0" destOrd="0" presId="urn:microsoft.com/office/officeart/2005/8/layout/orgChart1"/>
    <dgm:cxn modelId="{0DB5350B-2B9B-4A2D-97D4-67F62A564841}" srcId="{E8C69B1E-D374-44C7-A446-95D3504A5CEE}" destId="{E5E54C7A-D80E-42D1-9D3F-9D522359F3DD}" srcOrd="0" destOrd="0" parTransId="{3B81EACF-1F39-4500-9CFD-B89319684E0C}" sibTransId="{1C489C36-F10F-4201-B1A5-3606E660082B}"/>
    <dgm:cxn modelId="{90A58C63-3863-4078-AFFF-0952A82DFEA1}" srcId="{E8C69B1E-D374-44C7-A446-95D3504A5CEE}" destId="{9BF2D5FC-73EA-4AD6-8C05-3B92D7ADEB79}" srcOrd="4" destOrd="0" parTransId="{ED555F71-E159-4441-A7C8-98540C7A115D}" sibTransId="{49E71C59-E75C-4F33-AAB9-F8EBCF203B49}"/>
    <dgm:cxn modelId="{1480735D-C87B-4B12-9F1F-8A6AA0999AB3}" type="presOf" srcId="{DF585E35-8170-454D-8BEA-ABD16E3DE85D}" destId="{8F80B029-A054-4344-92B9-F6F0C8F5E07D}" srcOrd="0" destOrd="0" presId="urn:microsoft.com/office/officeart/2005/8/layout/orgChart1"/>
    <dgm:cxn modelId="{AB096FD1-A91C-40D0-9EF1-2358E5116491}" srcId="{E8C69B1E-D374-44C7-A446-95D3504A5CEE}" destId="{D605D5E9-CA9B-4208-97B1-787626AAB705}" srcOrd="3" destOrd="0" parTransId="{00AAB7AF-9656-4D7C-97D1-FCBC3DE6CDAC}" sibTransId="{D3C01278-279F-4EF0-9E86-2D16017D7BBC}"/>
    <dgm:cxn modelId="{CC225A28-A60B-491F-A139-F59BA057A8B2}" type="presOf" srcId="{EC097BD0-E7B0-436C-A502-02E1F26EEE15}" destId="{E305EB31-1F21-4112-AEBF-25F88F3D99EF}" srcOrd="0" destOrd="0" presId="urn:microsoft.com/office/officeart/2005/8/layout/orgChart1"/>
    <dgm:cxn modelId="{D3378B51-BFB9-4AA8-B83B-CFCC86B2A28E}" type="presOf" srcId="{9BF2D5FC-73EA-4AD6-8C05-3B92D7ADEB79}" destId="{4D6928C1-5B2F-40D4-8D4B-F16D68FECCB6}" srcOrd="1" destOrd="0" presId="urn:microsoft.com/office/officeart/2005/8/layout/orgChart1"/>
    <dgm:cxn modelId="{0E8E375D-1FAD-4862-8D90-C9F734F76D5D}" srcId="{80A93D68-8F18-49E1-AA87-D83750DAE7C4}" destId="{10707D14-CE1D-46E0-AA93-A180CCB4D64B}" srcOrd="1" destOrd="0" parTransId="{EC097BD0-E7B0-436C-A502-02E1F26EEE15}" sibTransId="{300C3D81-32BE-4C8A-B4F6-D8F93CC0BF74}"/>
    <dgm:cxn modelId="{8BDA0DD6-700C-45A9-8CAE-C0D18D437F1E}" srcId="{E8C69B1E-D374-44C7-A446-95D3504A5CEE}" destId="{03225B1A-8F75-4DE6-9149-A0435AD0D2F5}" srcOrd="7" destOrd="0" parTransId="{1843888F-BDFB-4C1C-9718-96A9AE4EC709}" sibTransId="{F641C7E1-5614-4789-8F15-FD564C5817B2}"/>
    <dgm:cxn modelId="{E03102E6-7F35-4B70-92E3-B17710BCF68B}" type="presOf" srcId="{B5F200CA-EBD5-4A80-BF14-EF03140FBEAE}" destId="{D3CEFF4D-E7F2-45E3-B814-3D0F776A8488}" srcOrd="1" destOrd="0" presId="urn:microsoft.com/office/officeart/2005/8/layout/orgChart1"/>
    <dgm:cxn modelId="{A8714C2A-5D71-49FB-B325-D97F160D832F}" type="presOf" srcId="{510E4AA0-7018-4956-AA36-103D45027172}" destId="{D86C04A8-6224-4519-A320-19CB5428EA31}" srcOrd="0" destOrd="0" presId="urn:microsoft.com/office/officeart/2005/8/layout/orgChart1"/>
    <dgm:cxn modelId="{DE336CBC-3329-48B3-BC25-55CAD178690C}" type="presOf" srcId="{D605D5E9-CA9B-4208-97B1-787626AAB705}" destId="{3051C776-B9D4-427C-B55B-EC80241BDDE6}" srcOrd="1" destOrd="0" presId="urn:microsoft.com/office/officeart/2005/8/layout/orgChart1"/>
    <dgm:cxn modelId="{011DF26E-81B6-4360-A687-FA5E63755AAB}" srcId="{B1CC9934-5A3B-4624-9CF9-7F706BBE067F}" destId="{A0036871-E2D7-4E69-BD03-E9C625EFF59F}" srcOrd="4" destOrd="0" parTransId="{F05D0400-C8C7-4006-9ABC-9BD52D407E26}" sibTransId="{3776C840-130D-4825-ABE0-6EABA23CB425}"/>
    <dgm:cxn modelId="{2A63C8F0-59A0-443C-A308-3786AE273F43}" type="presOf" srcId="{3D5AD645-63F0-4CBC-B222-16672E7BCE3D}" destId="{63753730-4AA5-4B06-B289-EAA9EA0529A4}" srcOrd="0" destOrd="0" presId="urn:microsoft.com/office/officeart/2005/8/layout/orgChart1"/>
    <dgm:cxn modelId="{0F75FE21-7630-42DA-A6A6-88015FDE3D1E}" type="presOf" srcId="{1843888F-BDFB-4C1C-9718-96A9AE4EC709}" destId="{5CE0BCDD-B899-440C-BB2B-B3021276AD1A}" srcOrd="0" destOrd="0" presId="urn:microsoft.com/office/officeart/2005/8/layout/orgChart1"/>
    <dgm:cxn modelId="{2E63E1DD-3575-4E54-9F8A-64447808E6AB}" type="presOf" srcId="{34625991-F80D-482F-9990-F03F3F1610B5}" destId="{FC847B73-FD61-42F6-B6A4-A2C055CAEC7D}" srcOrd="0" destOrd="0" presId="urn:microsoft.com/office/officeart/2005/8/layout/orgChart1"/>
    <dgm:cxn modelId="{FD38CC58-6E93-4767-8754-57834DF47E3F}" type="presOf" srcId="{E8C69B1E-D374-44C7-A446-95D3504A5CEE}" destId="{758C7386-D2A9-48ED-A7AD-66302DF165D9}" srcOrd="0" destOrd="0" presId="urn:microsoft.com/office/officeart/2005/8/layout/orgChart1"/>
    <dgm:cxn modelId="{80A34FDD-9764-4039-A3E1-D100DA1C7619}" type="presOf" srcId="{80A93D68-8F18-49E1-AA87-D83750DAE7C4}" destId="{0A0A4854-344A-4FC3-8311-12A67BF00954}" srcOrd="1" destOrd="0" presId="urn:microsoft.com/office/officeart/2005/8/layout/orgChart1"/>
    <dgm:cxn modelId="{EBB0C255-0DA3-49CC-8B15-D0BD25AFC189}" type="presOf" srcId="{10707D14-CE1D-46E0-AA93-A180CCB4D64B}" destId="{AB7A9821-87BA-4326-99C9-077B6BE899EB}" srcOrd="1" destOrd="0" presId="urn:microsoft.com/office/officeart/2005/8/layout/orgChart1"/>
    <dgm:cxn modelId="{273A6D90-DBF6-42B7-9E90-1383B1E32E96}" type="presOf" srcId="{2D54627A-6AF5-4EC6-AD45-75FD12A702A0}" destId="{DFFAAC9C-9A70-43AE-B3C5-82405A020C89}" srcOrd="0" destOrd="0" presId="urn:microsoft.com/office/officeart/2005/8/layout/orgChart1"/>
    <dgm:cxn modelId="{ECDF2939-1D83-4084-BBA0-D5A61E58A1AB}" srcId="{3D5AD645-63F0-4CBC-B222-16672E7BCE3D}" destId="{B1CC9934-5A3B-4624-9CF9-7F706BBE067F}" srcOrd="0" destOrd="0" parTransId="{CAF468E9-AA08-481A-B758-C867BF3C4F63}" sibTransId="{129532EF-160A-4C62-A8B7-7178260A2D0A}"/>
    <dgm:cxn modelId="{4F166709-0449-4DDF-AD29-3CC7573804A6}" srcId="{80A93D68-8F18-49E1-AA87-D83750DAE7C4}" destId="{D9693084-DEFC-472B-A52B-E30010BA4C79}" srcOrd="2" destOrd="0" parTransId="{49583ACF-A55F-4A6E-A6EE-F9EFF853D190}" sibTransId="{4210BFB1-3D31-4F45-A7DD-7D33BE7FEBCE}"/>
    <dgm:cxn modelId="{60E35E91-F756-472D-BA51-ACF8FF268C6D}" type="presOf" srcId="{B1CC9934-5A3B-4624-9CF9-7F706BBE067F}" destId="{6055F52E-732D-49FF-9725-AEB3EB3F3560}" srcOrd="1" destOrd="0" presId="urn:microsoft.com/office/officeart/2005/8/layout/orgChart1"/>
    <dgm:cxn modelId="{D4A9F981-6D74-475F-ACCF-921AB6EB449C}" type="presOf" srcId="{E5E54C7A-D80E-42D1-9D3F-9D522359F3DD}" destId="{86CD5237-BAC1-4318-8D27-D69798285038}" srcOrd="0" destOrd="0" presId="urn:microsoft.com/office/officeart/2005/8/layout/orgChart1"/>
    <dgm:cxn modelId="{F04A8016-5735-4EAB-ADDE-5A05D50B651B}" srcId="{21842B44-B6BA-4580-9E1C-97AD148D74B6}" destId="{7A0446C6-05B2-474D-9BD5-F621BCD03375}" srcOrd="3" destOrd="0" parTransId="{7DE1D82F-591B-44DA-B431-7BFCF6641FF6}" sibTransId="{90684C1F-A48C-4FD3-8042-A41BB8AA94C4}"/>
    <dgm:cxn modelId="{8848D4F0-CB39-44FA-85BF-C5C99FB1317A}" srcId="{E8C69B1E-D374-44C7-A446-95D3504A5CEE}" destId="{E2856DD4-5BFE-4EE3-B640-7871F00F2BA9}" srcOrd="2" destOrd="0" parTransId="{752B6FC3-DD4E-4F87-ACD8-E137B52C8D2A}" sibTransId="{821DBA63-9280-4C91-AF15-EA7E6387AEEC}"/>
    <dgm:cxn modelId="{9C57B55C-75A1-42DF-BFE2-99A3C7A4B40C}" type="presOf" srcId="{B8A977EA-F58A-4F7F-80EE-9B5F1CC8F9B4}" destId="{1DE8B016-73CF-4F29-9264-28597A81DDDB}" srcOrd="1" destOrd="0" presId="urn:microsoft.com/office/officeart/2005/8/layout/orgChart1"/>
    <dgm:cxn modelId="{1519F5B0-13A6-4A80-836D-1BC2744FFE5F}" srcId="{E8C69B1E-D374-44C7-A446-95D3504A5CEE}" destId="{34625991-F80D-482F-9990-F03F3F1610B5}" srcOrd="5" destOrd="0" parTransId="{44B1CDF3-CA7C-4B4C-9540-87AEA9686E96}" sibTransId="{C750219B-042D-47EA-8662-B1B4FBDD40DE}"/>
    <dgm:cxn modelId="{58F3158A-8FF7-4AED-ABE1-4B9084D1D84B}" type="presOf" srcId="{E8C69B1E-D374-44C7-A446-95D3504A5CEE}" destId="{257FB8E8-7380-41D2-8DF1-9FBC44B3262A}" srcOrd="1" destOrd="0" presId="urn:microsoft.com/office/officeart/2005/8/layout/orgChart1"/>
    <dgm:cxn modelId="{DA36BA7E-2CD5-42D1-864C-655955B6C749}" type="presOf" srcId="{E2856DD4-5BFE-4EE3-B640-7871F00F2BA9}" destId="{6EB572C6-C823-491E-813C-6C85515850DC}" srcOrd="1" destOrd="0" presId="urn:microsoft.com/office/officeart/2005/8/layout/orgChart1"/>
    <dgm:cxn modelId="{D0E5E7BF-906F-4602-BBE8-08047D9F01C8}" type="presOf" srcId="{074C98CF-5EC6-4BE7-8D3B-639E08603985}" destId="{A14512E9-E09C-48E3-91AD-88AFCE30A681}" srcOrd="0" destOrd="0" presId="urn:microsoft.com/office/officeart/2005/8/layout/orgChart1"/>
    <dgm:cxn modelId="{66332C05-192D-429B-A6BB-796322E66689}" type="presOf" srcId="{8B1673E3-7C72-46F7-9022-D3B359E22585}" destId="{58339EE1-0B11-4918-82C7-AA17F25BD77C}" srcOrd="0" destOrd="0" presId="urn:microsoft.com/office/officeart/2005/8/layout/orgChart1"/>
    <dgm:cxn modelId="{5071D2B7-52E2-4B7E-9B6C-B936E416B9FE}" srcId="{B1CC9934-5A3B-4624-9CF9-7F706BBE067F}" destId="{21842B44-B6BA-4580-9E1C-97AD148D74B6}" srcOrd="3" destOrd="0" parTransId="{A4061088-F8BF-4EA9-ACF4-EEF1AF921AAC}" sibTransId="{8C220DD8-21A2-42EF-A941-C579B92C0078}"/>
    <dgm:cxn modelId="{82A46F60-88E2-4473-AD05-34A431517F7E}" type="presOf" srcId="{21842B44-B6BA-4580-9E1C-97AD148D74B6}" destId="{8E8574E5-6097-449E-8BE6-CA085F3FED82}" srcOrd="0" destOrd="0" presId="urn:microsoft.com/office/officeart/2005/8/layout/orgChart1"/>
    <dgm:cxn modelId="{EB5C0DB8-98CC-46FE-8A17-6B69E55F296F}" type="presOf" srcId="{7DE1D82F-591B-44DA-B431-7BFCF6641FF6}" destId="{9091A7F1-0001-40EE-A18B-4400B8B96F22}" srcOrd="0" destOrd="0" presId="urn:microsoft.com/office/officeart/2005/8/layout/orgChart1"/>
    <dgm:cxn modelId="{43261F2F-000D-4DA3-A43A-F9DA9EE96E54}" type="presOf" srcId="{251B0CD6-175C-4371-AA6C-0AFC0F1994E5}" destId="{743991C2-3CAE-4C54-B716-EC40B83BA26A}" srcOrd="0" destOrd="0" presId="urn:microsoft.com/office/officeart/2005/8/layout/orgChart1"/>
    <dgm:cxn modelId="{8DEA00BF-9C69-41D0-8477-E8BE574C42B5}" type="presOf" srcId="{B3B6BA9D-5891-434D-B02C-42B5D6114650}" destId="{8B331440-E2E3-438D-BD92-63F2FCD6045B}" srcOrd="0" destOrd="0" presId="urn:microsoft.com/office/officeart/2005/8/layout/orgChart1"/>
    <dgm:cxn modelId="{938EB46B-A201-4846-B3BA-596B8BC4F264}" type="presOf" srcId="{2D54627A-6AF5-4EC6-AD45-75FD12A702A0}" destId="{AED53FDF-255B-48E9-BD68-ED393974E5D4}" srcOrd="1" destOrd="0" presId="urn:microsoft.com/office/officeart/2005/8/layout/orgChart1"/>
    <dgm:cxn modelId="{6468ED0A-BC7B-4D07-B176-78507ABDF0D9}" srcId="{21842B44-B6BA-4580-9E1C-97AD148D74B6}" destId="{2D54627A-6AF5-4EC6-AD45-75FD12A702A0}" srcOrd="2" destOrd="0" parTransId="{C829D8F5-DE91-4AFE-86DA-25F773D9E3D0}" sibTransId="{7EA9D2F5-E24E-4F1E-A7F1-DEBB75BCE7D0}"/>
    <dgm:cxn modelId="{D03F1742-743B-4093-B44A-5BADD0E57D73}" type="presOf" srcId="{C28CFB1A-BD97-4717-A281-22456F8D02C2}" destId="{4C74E4E1-6DC6-4F9A-8506-080395D43BD2}" srcOrd="0" destOrd="0" presId="urn:microsoft.com/office/officeart/2005/8/layout/orgChart1"/>
    <dgm:cxn modelId="{85636BDA-246C-4279-882F-4C12C6E53307}" type="presOf" srcId="{10707D14-CE1D-46E0-AA93-A180CCB4D64B}" destId="{4D5C2BFF-60B4-442B-9091-AC199A2DE92A}" srcOrd="0" destOrd="0" presId="urn:microsoft.com/office/officeart/2005/8/layout/orgChart1"/>
    <dgm:cxn modelId="{11182F49-C89A-4212-8D74-A50F1583A7C0}" srcId="{B1CC9934-5A3B-4624-9CF9-7F706BBE067F}" destId="{80A93D68-8F18-49E1-AA87-D83750DAE7C4}" srcOrd="2" destOrd="0" parTransId="{0D84FC54-EA25-4161-BCD7-1748F661D5D7}" sibTransId="{2944BB86-CD32-4DF5-BD64-6DA75B3B1B11}"/>
    <dgm:cxn modelId="{F197F137-807B-4E92-A994-08B84D387357}" type="presOf" srcId="{A0036871-E2D7-4E69-BD03-E9C625EFF59F}" destId="{578DD1D6-7E70-414C-AFE3-AD0366CB142A}" srcOrd="0" destOrd="0" presId="urn:microsoft.com/office/officeart/2005/8/layout/orgChart1"/>
    <dgm:cxn modelId="{FF04274F-1CA7-4BFD-A62E-A5666BEC4975}" type="presOf" srcId="{7A0446C6-05B2-474D-9BD5-F621BCD03375}" destId="{60A521C1-D34B-4EAB-889B-E215017A0B63}" srcOrd="0" destOrd="0" presId="urn:microsoft.com/office/officeart/2005/8/layout/orgChart1"/>
    <dgm:cxn modelId="{AC81FE06-412D-41C8-88FD-D65E326541F7}" type="presOf" srcId="{CF51ED73-3F0E-40D8-96D0-4C78B812658A}" destId="{5EE57936-0E76-4CCB-A951-B30D07D30C14}" srcOrd="0" destOrd="0" presId="urn:microsoft.com/office/officeart/2005/8/layout/orgChart1"/>
    <dgm:cxn modelId="{C213B9C1-AE58-401F-B2C6-27CDBCD42F0E}" srcId="{E8C69B1E-D374-44C7-A446-95D3504A5CEE}" destId="{B3B6BA9D-5891-434D-B02C-42B5D6114650}" srcOrd="1" destOrd="0" parTransId="{05B7DD0B-0108-4B1F-BE82-7C952EEE7058}" sibTransId="{A8F14964-3E90-48EF-B158-BD3D7543DED4}"/>
    <dgm:cxn modelId="{DDFAA782-6828-498A-ADEF-C6F3259B956F}" srcId="{21842B44-B6BA-4580-9E1C-97AD148D74B6}" destId="{DF585E35-8170-454D-8BEA-ABD16E3DE85D}" srcOrd="5" destOrd="0" parTransId="{DFE580D2-84A7-4085-B8DA-F52281AB1D92}" sibTransId="{0C600A08-9207-447D-8CA7-85A1F71E2526}"/>
    <dgm:cxn modelId="{025ED8F7-46DA-4172-928A-BB3B47507FE6}" type="presOf" srcId="{E2856DD4-5BFE-4EE3-B640-7871F00F2BA9}" destId="{287EFB21-70F5-4651-A06C-A0E4CE23FA9D}" srcOrd="0" destOrd="0" presId="urn:microsoft.com/office/officeart/2005/8/layout/orgChart1"/>
    <dgm:cxn modelId="{2D55EA23-6464-439A-A5E7-2176F6AC3D1F}" type="presOf" srcId="{05B7DD0B-0108-4B1F-BE82-7C952EEE7058}" destId="{69BFA689-EC53-4733-A160-3630A8EFAE5F}" srcOrd="0" destOrd="0" presId="urn:microsoft.com/office/officeart/2005/8/layout/orgChart1"/>
    <dgm:cxn modelId="{90807D41-1884-4FFC-BF51-C9B0BDF3C0BD}" type="presOf" srcId="{02A11F6A-B9CD-4AF5-80FB-282C71B0D3FF}" destId="{3D674B20-0492-4E71-8AB5-5F48CEBB8CC2}" srcOrd="0" destOrd="0" presId="urn:microsoft.com/office/officeart/2005/8/layout/orgChart1"/>
    <dgm:cxn modelId="{86D113EB-69F4-415E-B68D-F2A69DD41CF6}" type="presOf" srcId="{79CACD23-8DE7-484D-B362-B75AA6370E03}" destId="{50710744-DD34-4825-8650-134B3A14F1EC}" srcOrd="0" destOrd="0" presId="urn:microsoft.com/office/officeart/2005/8/layout/orgChart1"/>
    <dgm:cxn modelId="{0EE30A65-D03D-4648-8BE0-C22ABF4ACCB3}" type="presOf" srcId="{EDB7D403-5799-4A5B-A1C6-C4DB63D9FBDB}" destId="{9CEB29F8-BB71-45AA-A661-165929F71786}" srcOrd="0" destOrd="0" presId="urn:microsoft.com/office/officeart/2005/8/layout/orgChart1"/>
    <dgm:cxn modelId="{ADC52675-DDA5-47E7-9FDE-91D01564B2B3}" type="presOf" srcId="{CF51ED73-3F0E-40D8-96D0-4C78B812658A}" destId="{8F894DED-A24D-4DE4-88E8-0052A73B3E1D}" srcOrd="1" destOrd="0" presId="urn:microsoft.com/office/officeart/2005/8/layout/orgChart1"/>
    <dgm:cxn modelId="{F2D5EB8A-C275-480D-BCBC-9C9B1E5102AA}" type="presOf" srcId="{B3B6BA9D-5891-434D-B02C-42B5D6114650}" destId="{733A6061-1176-452F-97D7-AD7A0EA96C6D}" srcOrd="1" destOrd="0" presId="urn:microsoft.com/office/officeart/2005/8/layout/orgChart1"/>
    <dgm:cxn modelId="{E8EDEF41-C55E-42A1-8723-FBE64C3E14FB}" type="presOf" srcId="{03225B1A-8F75-4DE6-9149-A0435AD0D2F5}" destId="{7734B8E2-EEBE-4F91-ABF3-6D5A6429AB56}" srcOrd="1" destOrd="0" presId="urn:microsoft.com/office/officeart/2005/8/layout/orgChart1"/>
    <dgm:cxn modelId="{E2FDC52F-05A9-42C6-BE6D-A919A9165B0F}" type="presOf" srcId="{251B0CD6-175C-4371-AA6C-0AFC0F1994E5}" destId="{D0FB98B8-2A79-42D3-8DA6-E26AC4CA60D9}" srcOrd="1" destOrd="0" presId="urn:microsoft.com/office/officeart/2005/8/layout/orgChart1"/>
    <dgm:cxn modelId="{B5F9CD75-786A-46FE-90A3-E48BCE09D7F2}" type="presOf" srcId="{00AAB7AF-9656-4D7C-97D1-FCBC3DE6CDAC}" destId="{9DA94FD2-BB32-48EE-B412-E2D8F438D51C}" srcOrd="0" destOrd="0" presId="urn:microsoft.com/office/officeart/2005/8/layout/orgChart1"/>
    <dgm:cxn modelId="{7CDC7A3C-4F42-421D-9C2D-B7DA56591705}" type="presOf" srcId="{0D84FC54-EA25-4161-BCD7-1748F661D5D7}" destId="{268346FA-FB6D-4B94-ABFC-CC2434BD9076}" srcOrd="0" destOrd="0" presId="urn:microsoft.com/office/officeart/2005/8/layout/orgChart1"/>
    <dgm:cxn modelId="{FA6A661A-BD45-4296-A717-D556E3A18E86}" type="presOf" srcId="{D9693084-DEFC-472B-A52B-E30010BA4C79}" destId="{AC70C1EC-6ED2-4616-A1CA-C3BEF1D4F91F}" srcOrd="1" destOrd="0" presId="urn:microsoft.com/office/officeart/2005/8/layout/orgChart1"/>
    <dgm:cxn modelId="{7C945A49-D1B3-4854-A205-DAE68B4E10D6}" type="presOf" srcId="{C49CF33D-E91B-4780-B922-1ECA67E4CF61}" destId="{FBCE8B3D-DFC4-4962-B1C6-51FB7075134B}" srcOrd="0" destOrd="0" presId="urn:microsoft.com/office/officeart/2005/8/layout/orgChart1"/>
    <dgm:cxn modelId="{0BB6AE29-6823-4CC9-8F74-8463E44221AC}" type="presOf" srcId="{34625991-F80D-482F-9990-F03F3F1610B5}" destId="{797668E8-EB5C-458F-9458-968A959A7B03}" srcOrd="1" destOrd="0" presId="urn:microsoft.com/office/officeart/2005/8/layout/orgChart1"/>
    <dgm:cxn modelId="{6306F8FA-D601-4E47-A5E4-365C2C29FE2D}" type="presOf" srcId="{03225B1A-8F75-4DE6-9149-A0435AD0D2F5}" destId="{EB4241BD-C27C-42E2-8641-33D68C3C5628}" srcOrd="0" destOrd="0" presId="urn:microsoft.com/office/officeart/2005/8/layout/orgChart1"/>
    <dgm:cxn modelId="{E6A6199C-13AF-4C2E-89D3-147B2623ED60}" type="presOf" srcId="{3B81EACF-1F39-4500-9CFD-B89319684E0C}" destId="{1EF7806D-3F8E-4503-BEA9-F368096EE288}" srcOrd="0" destOrd="0" presId="urn:microsoft.com/office/officeart/2005/8/layout/orgChart1"/>
    <dgm:cxn modelId="{4E76AAA4-252E-498E-97E6-E8A6A46735C0}" type="presOf" srcId="{B5F200CA-EBD5-4A80-BF14-EF03140FBEAE}" destId="{A219A5CD-434A-4A52-B136-E4E5EB23072E}" srcOrd="0" destOrd="0" presId="urn:microsoft.com/office/officeart/2005/8/layout/orgChart1"/>
    <dgm:cxn modelId="{88EBE17A-5BF1-4737-B1C1-81A36042AFB5}" type="presOf" srcId="{21842B44-B6BA-4580-9E1C-97AD148D74B6}" destId="{45FF37FD-6AF0-4D7B-B062-8944E9B7CF89}" srcOrd="1" destOrd="0" presId="urn:microsoft.com/office/officeart/2005/8/layout/orgChart1"/>
    <dgm:cxn modelId="{54A63867-919E-4DE1-BD65-7E9ABCC8228E}" type="presOf" srcId="{49583ACF-A55F-4A6E-A6EE-F9EFF853D190}" destId="{3078A7E4-8FE7-48A9-9854-81CC48FDC0F3}" srcOrd="0" destOrd="0" presId="urn:microsoft.com/office/officeart/2005/8/layout/orgChart1"/>
    <dgm:cxn modelId="{D8BEACD8-FDC2-40C1-8B31-8CE5885D64A3}" srcId="{80A93D68-8F18-49E1-AA87-D83750DAE7C4}" destId="{9B457A03-E733-4C31-A8F6-458B415825D2}" srcOrd="0" destOrd="0" parTransId="{510E4AA0-7018-4956-AA36-103D45027172}" sibTransId="{D53506D1-789D-4AD8-8F9D-42DA33683224}"/>
    <dgm:cxn modelId="{976723DD-21E5-42DC-8133-BCD571190966}" type="presOf" srcId="{A4061088-F8BF-4EA9-ACF4-EEF1AF921AAC}" destId="{BFD12AF3-4455-4E96-9787-A161C7BB2C75}" srcOrd="0" destOrd="0" presId="urn:microsoft.com/office/officeart/2005/8/layout/orgChart1"/>
    <dgm:cxn modelId="{922EAD3F-ADEE-451E-8996-5C3D89AD4353}" type="presOf" srcId="{9B457A03-E733-4C31-A8F6-458B415825D2}" destId="{DB7B0644-D12C-4944-82CA-246139491CF3}" srcOrd="1" destOrd="0" presId="urn:microsoft.com/office/officeart/2005/8/layout/orgChart1"/>
    <dgm:cxn modelId="{FC114839-5C8B-49D5-BCE7-6D786166845C}" type="presOf" srcId="{B1CC9934-5A3B-4624-9CF9-7F706BBE067F}" destId="{03B5CFC5-4184-4CC3-9F6F-13B4A7585BB3}" srcOrd="0" destOrd="0" presId="urn:microsoft.com/office/officeart/2005/8/layout/orgChart1"/>
    <dgm:cxn modelId="{061164BA-7781-4F58-8D79-BEFFC8661FF3}" srcId="{21842B44-B6BA-4580-9E1C-97AD148D74B6}" destId="{EDB7D403-5799-4A5B-A1C6-C4DB63D9FBDB}" srcOrd="4" destOrd="0" parTransId="{C28CFB1A-BD97-4717-A281-22456F8D02C2}" sibTransId="{1BCB2265-51CB-4427-A4C7-77E2CFF71DC4}"/>
    <dgm:cxn modelId="{A4A2AD23-4A0C-4512-B596-98E075B53DA9}" srcId="{B1CC9934-5A3B-4624-9CF9-7F706BBE067F}" destId="{E8C69B1E-D374-44C7-A446-95D3504A5CEE}" srcOrd="1" destOrd="0" parTransId="{79CACD23-8DE7-484D-B362-B75AA6370E03}" sibTransId="{20CAB778-664A-4344-B07E-22FD64E1BC57}"/>
    <dgm:cxn modelId="{6BD906FA-619F-434A-B8AF-832CE37CCD32}" type="presOf" srcId="{CC9722DD-CA58-4231-985E-0184D71A809A}" destId="{BFCDF8E5-A875-4D7B-B7AA-2F0234E6A34C}" srcOrd="0" destOrd="0" presId="urn:microsoft.com/office/officeart/2005/8/layout/orgChart1"/>
    <dgm:cxn modelId="{163955DF-613C-451E-B510-5D0AF54A9071}" srcId="{E8C69B1E-D374-44C7-A446-95D3504A5CEE}" destId="{B5F200CA-EBD5-4A80-BF14-EF03140FBEAE}" srcOrd="6" destOrd="0" parTransId="{02A11F6A-B9CD-4AF5-80FB-282C71B0D3FF}" sibTransId="{6AB50EDA-8336-4522-8530-9B9D11EAABC9}"/>
    <dgm:cxn modelId="{F872E72C-68D2-41BE-A3AB-AEDB0402D8F7}" type="presOf" srcId="{DFE580D2-84A7-4085-B8DA-F52281AB1D92}" destId="{4135E67A-33D2-4141-BF2C-CF81B7BC8E96}" srcOrd="0" destOrd="0" presId="urn:microsoft.com/office/officeart/2005/8/layout/orgChart1"/>
    <dgm:cxn modelId="{44338D4B-E761-41C7-A541-49CB101706F7}" type="presOf" srcId="{EDB7D403-5799-4A5B-A1C6-C4DB63D9FBDB}" destId="{8E05892E-216D-45EB-9A32-C1F06F83E19F}" srcOrd="1" destOrd="0" presId="urn:microsoft.com/office/officeart/2005/8/layout/orgChart1"/>
    <dgm:cxn modelId="{84FFB3FD-2562-4DD2-B3F3-903FBB03BBCF}" type="presOf" srcId="{7A0446C6-05B2-474D-9BD5-F621BCD03375}" destId="{CF7C17A1-3192-4A81-9835-332158C19955}" srcOrd="1" destOrd="0" presId="urn:microsoft.com/office/officeart/2005/8/layout/orgChart1"/>
    <dgm:cxn modelId="{39F4D922-628A-4BCE-A96B-C0A832733974}" type="presOf" srcId="{ED555F71-E159-4441-A7C8-98540C7A115D}" destId="{9898CD26-E64C-4725-8B66-2BE10947B5C7}" srcOrd="0" destOrd="0" presId="urn:microsoft.com/office/officeart/2005/8/layout/orgChart1"/>
    <dgm:cxn modelId="{EE4CBE14-1C2E-4C03-A7CB-C9FCC00EA2D7}" type="presOf" srcId="{DF585E35-8170-454D-8BEA-ABD16E3DE85D}" destId="{C23FC0D7-7F7A-4F8B-AEFE-63BAB3291D7E}" srcOrd="1" destOrd="0" presId="urn:microsoft.com/office/officeart/2005/8/layout/orgChart1"/>
    <dgm:cxn modelId="{D48AFB65-DDAC-4472-B2C8-3E3C011ABC00}" type="presOf" srcId="{80A93D68-8F18-49E1-AA87-D83750DAE7C4}" destId="{6C74BAC8-C467-4B52-8524-87C084C4FD8E}" srcOrd="0" destOrd="0" presId="urn:microsoft.com/office/officeart/2005/8/layout/orgChart1"/>
    <dgm:cxn modelId="{FD2BE6B8-B10C-410C-9BDC-F12967F63FE4}" type="presOf" srcId="{CC9722DD-CA58-4231-985E-0184D71A809A}" destId="{8B26DA52-C9F7-4A34-839A-E4B01FA111A6}" srcOrd="1" destOrd="0" presId="urn:microsoft.com/office/officeart/2005/8/layout/orgChart1"/>
    <dgm:cxn modelId="{4538728C-0D9B-4B9A-911F-7F27E420B662}" type="presOf" srcId="{C829D8F5-DE91-4AFE-86DA-25F773D9E3D0}" destId="{FFB8F785-BD7B-47C7-8BA7-A097B9BB0FA8}" srcOrd="0" destOrd="0" presId="urn:microsoft.com/office/officeart/2005/8/layout/orgChart1"/>
    <dgm:cxn modelId="{54F89D85-A6BB-4DDC-95AC-16676A060328}" type="presOf" srcId="{9B457A03-E733-4C31-A8F6-458B415825D2}" destId="{8771959B-F2B7-491A-A91D-2E5ECF4CE3AD}" srcOrd="0" destOrd="0" presId="urn:microsoft.com/office/officeart/2005/8/layout/orgChart1"/>
    <dgm:cxn modelId="{2A853521-8D6B-4063-AF81-910E729014ED}" srcId="{21842B44-B6BA-4580-9E1C-97AD148D74B6}" destId="{CC9722DD-CA58-4231-985E-0184D71A809A}" srcOrd="0" destOrd="0" parTransId="{9B4E0AE4-D057-4C93-8AB4-BCBDF0A267E1}" sibTransId="{EFBF4B59-F77C-4A60-A461-1CD6626D42E5}"/>
    <dgm:cxn modelId="{42D592C8-5FA3-4B0D-BEDA-520A2097FD39}" type="presOf" srcId="{44B1CDF3-CA7C-4B4C-9540-87AEA9686E96}" destId="{13AAA3EF-2C36-4B56-94CE-61BCC58F3A42}" srcOrd="0" destOrd="0" presId="urn:microsoft.com/office/officeart/2005/8/layout/orgChart1"/>
    <dgm:cxn modelId="{3CA6A10E-0E84-41DB-94F6-6DAB8A733A15}" srcId="{B1CC9934-5A3B-4624-9CF9-7F706BBE067F}" destId="{CF51ED73-3F0E-40D8-96D0-4C78B812658A}" srcOrd="0" destOrd="0" parTransId="{C49CF33D-E91B-4780-B922-1ECA67E4CF61}" sibTransId="{6D31F9BD-E4F9-4239-B933-8684DEC597D5}"/>
    <dgm:cxn modelId="{3BBA962C-8C55-46A2-BD87-F3F3D93C5ACD}" type="presOf" srcId="{9B4E0AE4-D057-4C93-8AB4-BCBDF0A267E1}" destId="{0BDC4809-C2B3-4257-BC71-91AA291EEBB0}" srcOrd="0" destOrd="0" presId="urn:microsoft.com/office/officeart/2005/8/layout/orgChart1"/>
    <dgm:cxn modelId="{68258DD6-9F0A-4A6F-8BCB-840ABA843524}" type="presOf" srcId="{B8A977EA-F58A-4F7F-80EE-9B5F1CC8F9B4}" destId="{6178B604-81FC-49D8-B6A8-CC70E92217EF}" srcOrd="0" destOrd="0" presId="urn:microsoft.com/office/officeart/2005/8/layout/orgChart1"/>
    <dgm:cxn modelId="{6C1403F8-3932-4AE6-B1D6-03F7C640C29C}" type="presOf" srcId="{A0036871-E2D7-4E69-BD03-E9C625EFF59F}" destId="{FC84211F-6EB4-4977-8844-50DF1159C03F}" srcOrd="1" destOrd="0" presId="urn:microsoft.com/office/officeart/2005/8/layout/orgChart1"/>
    <dgm:cxn modelId="{0CC9A34F-A2E1-4B75-85E3-C3A26532B949}" type="presOf" srcId="{D9693084-DEFC-472B-A52B-E30010BA4C79}" destId="{5991C05B-37D2-4960-812C-D36752D56F7A}" srcOrd="0" destOrd="0" presId="urn:microsoft.com/office/officeart/2005/8/layout/orgChart1"/>
    <dgm:cxn modelId="{D7C51987-3281-465E-A230-A2DA68CC49D3}" type="presOf" srcId="{E5E54C7A-D80E-42D1-9D3F-9D522359F3DD}" destId="{BE27B27F-38FC-4128-89C1-3C6140177E61}" srcOrd="1" destOrd="0" presId="urn:microsoft.com/office/officeart/2005/8/layout/orgChart1"/>
    <dgm:cxn modelId="{A41D5B9C-B3A9-4BE9-90D6-134B729979BF}" type="presParOf" srcId="{63753730-4AA5-4B06-B289-EAA9EA0529A4}" destId="{13891ED4-1599-414D-AA84-8F7D79EA23D8}" srcOrd="0" destOrd="0" presId="urn:microsoft.com/office/officeart/2005/8/layout/orgChart1"/>
    <dgm:cxn modelId="{097281F4-65C1-4FD8-8990-A82203377747}" type="presParOf" srcId="{13891ED4-1599-414D-AA84-8F7D79EA23D8}" destId="{5C43D040-627A-469E-A303-745860783BED}" srcOrd="0" destOrd="0" presId="urn:microsoft.com/office/officeart/2005/8/layout/orgChart1"/>
    <dgm:cxn modelId="{DDC30625-B357-42A0-98D2-DC4EEAD04442}" type="presParOf" srcId="{5C43D040-627A-469E-A303-745860783BED}" destId="{03B5CFC5-4184-4CC3-9F6F-13B4A7585BB3}" srcOrd="0" destOrd="0" presId="urn:microsoft.com/office/officeart/2005/8/layout/orgChart1"/>
    <dgm:cxn modelId="{0545691D-A126-4875-8FB1-901BEB4AC667}" type="presParOf" srcId="{5C43D040-627A-469E-A303-745860783BED}" destId="{6055F52E-732D-49FF-9725-AEB3EB3F3560}" srcOrd="1" destOrd="0" presId="urn:microsoft.com/office/officeart/2005/8/layout/orgChart1"/>
    <dgm:cxn modelId="{C3C29E34-2024-4156-9DE9-5E8E21B7EA26}" type="presParOf" srcId="{13891ED4-1599-414D-AA84-8F7D79EA23D8}" destId="{D502AD9E-665C-415A-B42B-D07AA88A8D52}" srcOrd="1" destOrd="0" presId="urn:microsoft.com/office/officeart/2005/8/layout/orgChart1"/>
    <dgm:cxn modelId="{B935E370-EABA-442C-A80A-B688DAE9634C}" type="presParOf" srcId="{D502AD9E-665C-415A-B42B-D07AA88A8D52}" destId="{50710744-DD34-4825-8650-134B3A14F1EC}" srcOrd="0" destOrd="0" presId="urn:microsoft.com/office/officeart/2005/8/layout/orgChart1"/>
    <dgm:cxn modelId="{149D2932-36BD-4AC2-A756-7D1323DD9AB1}" type="presParOf" srcId="{D502AD9E-665C-415A-B42B-D07AA88A8D52}" destId="{BC81B29B-FE65-4EC6-89CB-9ABC7CF248DA}" srcOrd="1" destOrd="0" presId="urn:microsoft.com/office/officeart/2005/8/layout/orgChart1"/>
    <dgm:cxn modelId="{C2A3E913-8945-4F75-966F-78A860E4E543}" type="presParOf" srcId="{BC81B29B-FE65-4EC6-89CB-9ABC7CF248DA}" destId="{2B70C190-01EE-4AB4-81C0-4CFD199E3993}" srcOrd="0" destOrd="0" presId="urn:microsoft.com/office/officeart/2005/8/layout/orgChart1"/>
    <dgm:cxn modelId="{B0BA0B33-EED0-42D9-9DE2-A6D280022789}" type="presParOf" srcId="{2B70C190-01EE-4AB4-81C0-4CFD199E3993}" destId="{758C7386-D2A9-48ED-A7AD-66302DF165D9}" srcOrd="0" destOrd="0" presId="urn:microsoft.com/office/officeart/2005/8/layout/orgChart1"/>
    <dgm:cxn modelId="{FB97383D-1AEE-45FC-BAD9-0A9604B9127A}" type="presParOf" srcId="{2B70C190-01EE-4AB4-81C0-4CFD199E3993}" destId="{257FB8E8-7380-41D2-8DF1-9FBC44B3262A}" srcOrd="1" destOrd="0" presId="urn:microsoft.com/office/officeart/2005/8/layout/orgChart1"/>
    <dgm:cxn modelId="{23E455FB-FF95-4192-A253-C36419CF7456}" type="presParOf" srcId="{BC81B29B-FE65-4EC6-89CB-9ABC7CF248DA}" destId="{4D1D3D55-1078-4E24-976D-FE0259F40A48}" srcOrd="1" destOrd="0" presId="urn:microsoft.com/office/officeart/2005/8/layout/orgChart1"/>
    <dgm:cxn modelId="{B2089F88-4211-49CF-B0EB-9565C856C1F4}" type="presParOf" srcId="{4D1D3D55-1078-4E24-976D-FE0259F40A48}" destId="{1EF7806D-3F8E-4503-BEA9-F368096EE288}" srcOrd="0" destOrd="0" presId="urn:microsoft.com/office/officeart/2005/8/layout/orgChart1"/>
    <dgm:cxn modelId="{8B387834-0BDE-4688-A77E-1FCB27533F03}" type="presParOf" srcId="{4D1D3D55-1078-4E24-976D-FE0259F40A48}" destId="{1BE46B57-ED90-4E3D-B28C-A44486BD67C2}" srcOrd="1" destOrd="0" presId="urn:microsoft.com/office/officeart/2005/8/layout/orgChart1"/>
    <dgm:cxn modelId="{D344BBAF-759C-4223-A8F9-5C11FBC786E1}" type="presParOf" srcId="{1BE46B57-ED90-4E3D-B28C-A44486BD67C2}" destId="{36D3E1E9-6580-410B-820E-D5D77F5EDC3A}" srcOrd="0" destOrd="0" presId="urn:microsoft.com/office/officeart/2005/8/layout/orgChart1"/>
    <dgm:cxn modelId="{361FEF34-E015-4F4B-911D-27836A8D39F7}" type="presParOf" srcId="{36D3E1E9-6580-410B-820E-D5D77F5EDC3A}" destId="{86CD5237-BAC1-4318-8D27-D69798285038}" srcOrd="0" destOrd="0" presId="urn:microsoft.com/office/officeart/2005/8/layout/orgChart1"/>
    <dgm:cxn modelId="{453D46F5-A4C5-454F-B07A-CC1D4DCE0FB0}" type="presParOf" srcId="{36D3E1E9-6580-410B-820E-D5D77F5EDC3A}" destId="{BE27B27F-38FC-4128-89C1-3C6140177E61}" srcOrd="1" destOrd="0" presId="urn:microsoft.com/office/officeart/2005/8/layout/orgChart1"/>
    <dgm:cxn modelId="{5579523A-26F0-41DF-8685-D7670415D07D}" type="presParOf" srcId="{1BE46B57-ED90-4E3D-B28C-A44486BD67C2}" destId="{5ED2B502-9E72-4C17-A873-CE4EAFF7CFD9}" srcOrd="1" destOrd="0" presId="urn:microsoft.com/office/officeart/2005/8/layout/orgChart1"/>
    <dgm:cxn modelId="{A3AE4533-F196-4E30-88AB-74A80FCBC3A3}" type="presParOf" srcId="{1BE46B57-ED90-4E3D-B28C-A44486BD67C2}" destId="{11FD2430-6445-44A9-B155-D93BD822C212}" srcOrd="2" destOrd="0" presId="urn:microsoft.com/office/officeart/2005/8/layout/orgChart1"/>
    <dgm:cxn modelId="{42794EAF-6A94-4034-9E4E-FF633783105C}" type="presParOf" srcId="{4D1D3D55-1078-4E24-976D-FE0259F40A48}" destId="{69BFA689-EC53-4733-A160-3630A8EFAE5F}" srcOrd="2" destOrd="0" presId="urn:microsoft.com/office/officeart/2005/8/layout/orgChart1"/>
    <dgm:cxn modelId="{0086BEEA-7441-455A-80D8-950246090753}" type="presParOf" srcId="{4D1D3D55-1078-4E24-976D-FE0259F40A48}" destId="{9ED0D46D-0CC8-465C-B26D-B48BF144467C}" srcOrd="3" destOrd="0" presId="urn:microsoft.com/office/officeart/2005/8/layout/orgChart1"/>
    <dgm:cxn modelId="{4C756345-8B5D-4058-86EF-D5A7E40B6FBE}" type="presParOf" srcId="{9ED0D46D-0CC8-465C-B26D-B48BF144467C}" destId="{72D1FB89-3D44-4B16-A0F1-0B9DB1538777}" srcOrd="0" destOrd="0" presId="urn:microsoft.com/office/officeart/2005/8/layout/orgChart1"/>
    <dgm:cxn modelId="{30E5F86A-3109-455D-83CF-91326828164E}" type="presParOf" srcId="{72D1FB89-3D44-4B16-A0F1-0B9DB1538777}" destId="{8B331440-E2E3-438D-BD92-63F2FCD6045B}" srcOrd="0" destOrd="0" presId="urn:microsoft.com/office/officeart/2005/8/layout/orgChart1"/>
    <dgm:cxn modelId="{EFC5174B-15F9-47A2-B640-31BA94665A82}" type="presParOf" srcId="{72D1FB89-3D44-4B16-A0F1-0B9DB1538777}" destId="{733A6061-1176-452F-97D7-AD7A0EA96C6D}" srcOrd="1" destOrd="0" presId="urn:microsoft.com/office/officeart/2005/8/layout/orgChart1"/>
    <dgm:cxn modelId="{E41F1073-5161-4AA7-9CE5-5266796E8D61}" type="presParOf" srcId="{9ED0D46D-0CC8-465C-B26D-B48BF144467C}" destId="{DB9E8775-5FA0-4E9D-A966-424F34F55992}" srcOrd="1" destOrd="0" presId="urn:microsoft.com/office/officeart/2005/8/layout/orgChart1"/>
    <dgm:cxn modelId="{A9B6E63F-6A69-4385-9A75-5B4FA595CD38}" type="presParOf" srcId="{9ED0D46D-0CC8-465C-B26D-B48BF144467C}" destId="{7579D5B9-1AC2-4049-A7CF-272F696CAFEB}" srcOrd="2" destOrd="0" presId="urn:microsoft.com/office/officeart/2005/8/layout/orgChart1"/>
    <dgm:cxn modelId="{1DFC1641-237F-4BD4-8E0C-94E1E36DC881}" type="presParOf" srcId="{4D1D3D55-1078-4E24-976D-FE0259F40A48}" destId="{AF4D276E-F10B-4825-824A-B7B3FFF0758B}" srcOrd="4" destOrd="0" presId="urn:microsoft.com/office/officeart/2005/8/layout/orgChart1"/>
    <dgm:cxn modelId="{13387E7E-A868-40C9-8471-CA01153A4B02}" type="presParOf" srcId="{4D1D3D55-1078-4E24-976D-FE0259F40A48}" destId="{1EC47CEB-46C2-4A7F-9B10-A6E1D73A2E83}" srcOrd="5" destOrd="0" presId="urn:microsoft.com/office/officeart/2005/8/layout/orgChart1"/>
    <dgm:cxn modelId="{4AD7AAB8-151A-4604-B045-6CB9F5E28486}" type="presParOf" srcId="{1EC47CEB-46C2-4A7F-9B10-A6E1D73A2E83}" destId="{6E6E4DBE-5116-4385-8513-CBD2B384A555}" srcOrd="0" destOrd="0" presId="urn:microsoft.com/office/officeart/2005/8/layout/orgChart1"/>
    <dgm:cxn modelId="{0D48B0B2-2853-477F-AEEB-8425BBA39233}" type="presParOf" srcId="{6E6E4DBE-5116-4385-8513-CBD2B384A555}" destId="{287EFB21-70F5-4651-A06C-A0E4CE23FA9D}" srcOrd="0" destOrd="0" presId="urn:microsoft.com/office/officeart/2005/8/layout/orgChart1"/>
    <dgm:cxn modelId="{E6D3941A-767D-4B52-B15F-E9FE2B1C9486}" type="presParOf" srcId="{6E6E4DBE-5116-4385-8513-CBD2B384A555}" destId="{6EB572C6-C823-491E-813C-6C85515850DC}" srcOrd="1" destOrd="0" presId="urn:microsoft.com/office/officeart/2005/8/layout/orgChart1"/>
    <dgm:cxn modelId="{A29A901A-9609-49B8-93E1-1BDC8E973443}" type="presParOf" srcId="{1EC47CEB-46C2-4A7F-9B10-A6E1D73A2E83}" destId="{23BBE1CF-50B1-47B6-992B-3913FE3C5134}" srcOrd="1" destOrd="0" presId="urn:microsoft.com/office/officeart/2005/8/layout/orgChart1"/>
    <dgm:cxn modelId="{384F6364-6CF7-4F42-A117-AC37A4982057}" type="presParOf" srcId="{1EC47CEB-46C2-4A7F-9B10-A6E1D73A2E83}" destId="{00724725-A704-4E5C-9FE4-64D852B44375}" srcOrd="2" destOrd="0" presId="urn:microsoft.com/office/officeart/2005/8/layout/orgChart1"/>
    <dgm:cxn modelId="{A87B486C-3C7C-4374-A841-4DDCECD16EFF}" type="presParOf" srcId="{4D1D3D55-1078-4E24-976D-FE0259F40A48}" destId="{9DA94FD2-BB32-48EE-B412-E2D8F438D51C}" srcOrd="6" destOrd="0" presId="urn:microsoft.com/office/officeart/2005/8/layout/orgChart1"/>
    <dgm:cxn modelId="{13D5CBD5-86BA-450D-B9FA-9E47837ED3A5}" type="presParOf" srcId="{4D1D3D55-1078-4E24-976D-FE0259F40A48}" destId="{A8AB188B-DD1C-46D9-88CA-56E8FE452404}" srcOrd="7" destOrd="0" presId="urn:microsoft.com/office/officeart/2005/8/layout/orgChart1"/>
    <dgm:cxn modelId="{4916A812-0916-4223-97B9-2D1BFDBC8F31}" type="presParOf" srcId="{A8AB188B-DD1C-46D9-88CA-56E8FE452404}" destId="{974FB2F5-16AB-4B37-B4E0-99CB62A042B9}" srcOrd="0" destOrd="0" presId="urn:microsoft.com/office/officeart/2005/8/layout/orgChart1"/>
    <dgm:cxn modelId="{401598A9-7D2E-4084-9CB3-9150FA65215D}" type="presParOf" srcId="{974FB2F5-16AB-4B37-B4E0-99CB62A042B9}" destId="{712AEBA2-0822-44FC-AB13-61AE6414DC07}" srcOrd="0" destOrd="0" presId="urn:microsoft.com/office/officeart/2005/8/layout/orgChart1"/>
    <dgm:cxn modelId="{51B1A8C1-26B0-4939-82E1-4AF3D0AC352B}" type="presParOf" srcId="{974FB2F5-16AB-4B37-B4E0-99CB62A042B9}" destId="{3051C776-B9D4-427C-B55B-EC80241BDDE6}" srcOrd="1" destOrd="0" presId="urn:microsoft.com/office/officeart/2005/8/layout/orgChart1"/>
    <dgm:cxn modelId="{67BC3FED-C9BF-4FB1-88B0-65B3B9D6F473}" type="presParOf" srcId="{A8AB188B-DD1C-46D9-88CA-56E8FE452404}" destId="{94F5C719-5B13-4ECE-9D86-18538DE5B2AC}" srcOrd="1" destOrd="0" presId="urn:microsoft.com/office/officeart/2005/8/layout/orgChart1"/>
    <dgm:cxn modelId="{C8D3B84B-A039-4737-A3B0-8FDE3521B9B7}" type="presParOf" srcId="{A8AB188B-DD1C-46D9-88CA-56E8FE452404}" destId="{AC08D37A-8F7E-4636-A9A6-FB8C7124EBCA}" srcOrd="2" destOrd="0" presId="urn:microsoft.com/office/officeart/2005/8/layout/orgChart1"/>
    <dgm:cxn modelId="{459E8213-A7B5-4E47-82CE-6DEA75716D7F}" type="presParOf" srcId="{4D1D3D55-1078-4E24-976D-FE0259F40A48}" destId="{9898CD26-E64C-4725-8B66-2BE10947B5C7}" srcOrd="8" destOrd="0" presId="urn:microsoft.com/office/officeart/2005/8/layout/orgChart1"/>
    <dgm:cxn modelId="{B307D12D-5EE3-4ECB-AC3C-1A6CB2F7F527}" type="presParOf" srcId="{4D1D3D55-1078-4E24-976D-FE0259F40A48}" destId="{B5377EAF-897C-48CB-9B32-20755D3061DD}" srcOrd="9" destOrd="0" presId="urn:microsoft.com/office/officeart/2005/8/layout/orgChart1"/>
    <dgm:cxn modelId="{EFBECA08-38D3-4723-B7DB-7030266CE150}" type="presParOf" srcId="{B5377EAF-897C-48CB-9B32-20755D3061DD}" destId="{ACDBB485-C9B5-4693-AD7A-C957A3C412BB}" srcOrd="0" destOrd="0" presId="urn:microsoft.com/office/officeart/2005/8/layout/orgChart1"/>
    <dgm:cxn modelId="{E1D57F19-0279-41AF-906F-0515599C9EAC}" type="presParOf" srcId="{ACDBB485-C9B5-4693-AD7A-C957A3C412BB}" destId="{C9F16704-A22D-476E-B02F-3E2B40876904}" srcOrd="0" destOrd="0" presId="urn:microsoft.com/office/officeart/2005/8/layout/orgChart1"/>
    <dgm:cxn modelId="{87084A3A-1FF7-4E4A-A06E-6747E6058A83}" type="presParOf" srcId="{ACDBB485-C9B5-4693-AD7A-C957A3C412BB}" destId="{4D6928C1-5B2F-40D4-8D4B-F16D68FECCB6}" srcOrd="1" destOrd="0" presId="urn:microsoft.com/office/officeart/2005/8/layout/orgChart1"/>
    <dgm:cxn modelId="{FB5E37B7-6720-4002-B254-BFCBC7EFA78E}" type="presParOf" srcId="{B5377EAF-897C-48CB-9B32-20755D3061DD}" destId="{12C67A7E-8D25-4BD3-9768-4AB177E6FFC2}" srcOrd="1" destOrd="0" presId="urn:microsoft.com/office/officeart/2005/8/layout/orgChart1"/>
    <dgm:cxn modelId="{A28B0B0D-6473-44A5-9532-FC270FAC97D1}" type="presParOf" srcId="{B5377EAF-897C-48CB-9B32-20755D3061DD}" destId="{0D18E241-274E-4BBA-A9C4-AC8568222CB0}" srcOrd="2" destOrd="0" presId="urn:microsoft.com/office/officeart/2005/8/layout/orgChart1"/>
    <dgm:cxn modelId="{64CD0A56-51FC-4E1E-99FA-CE7CA3FF3E3C}" type="presParOf" srcId="{4D1D3D55-1078-4E24-976D-FE0259F40A48}" destId="{13AAA3EF-2C36-4B56-94CE-61BCC58F3A42}" srcOrd="10" destOrd="0" presId="urn:microsoft.com/office/officeart/2005/8/layout/orgChart1"/>
    <dgm:cxn modelId="{3F661C20-8F0D-4CA8-89C7-F479EC0E61AA}" type="presParOf" srcId="{4D1D3D55-1078-4E24-976D-FE0259F40A48}" destId="{335B355F-6AA1-43F0-BAC1-00789B0DDE4C}" srcOrd="11" destOrd="0" presId="urn:microsoft.com/office/officeart/2005/8/layout/orgChart1"/>
    <dgm:cxn modelId="{D783248B-2252-4411-BFA0-511907BA2D1C}" type="presParOf" srcId="{335B355F-6AA1-43F0-BAC1-00789B0DDE4C}" destId="{0B52745D-A851-4E54-A76E-277A09B2F572}" srcOrd="0" destOrd="0" presId="urn:microsoft.com/office/officeart/2005/8/layout/orgChart1"/>
    <dgm:cxn modelId="{72DA0A49-D141-4C20-93BC-E08FFA3208BE}" type="presParOf" srcId="{0B52745D-A851-4E54-A76E-277A09B2F572}" destId="{FC847B73-FD61-42F6-B6A4-A2C055CAEC7D}" srcOrd="0" destOrd="0" presId="urn:microsoft.com/office/officeart/2005/8/layout/orgChart1"/>
    <dgm:cxn modelId="{B01B1604-CF8B-4C81-8684-3777B2439116}" type="presParOf" srcId="{0B52745D-A851-4E54-A76E-277A09B2F572}" destId="{797668E8-EB5C-458F-9458-968A959A7B03}" srcOrd="1" destOrd="0" presId="urn:microsoft.com/office/officeart/2005/8/layout/orgChart1"/>
    <dgm:cxn modelId="{991555CB-C65E-4150-8CA8-1D39C63D246D}" type="presParOf" srcId="{335B355F-6AA1-43F0-BAC1-00789B0DDE4C}" destId="{266A672B-AAEA-4354-B2DE-7BD70BD858E0}" srcOrd="1" destOrd="0" presId="urn:microsoft.com/office/officeart/2005/8/layout/orgChart1"/>
    <dgm:cxn modelId="{293D0576-2D03-467D-916C-C19DA17547B6}" type="presParOf" srcId="{335B355F-6AA1-43F0-BAC1-00789B0DDE4C}" destId="{9E96B78C-C209-47D5-B6AE-C6EC33CD6AD0}" srcOrd="2" destOrd="0" presId="urn:microsoft.com/office/officeart/2005/8/layout/orgChart1"/>
    <dgm:cxn modelId="{1158CE1F-F13F-4EDC-B054-996319C09933}" type="presParOf" srcId="{4D1D3D55-1078-4E24-976D-FE0259F40A48}" destId="{3D674B20-0492-4E71-8AB5-5F48CEBB8CC2}" srcOrd="12" destOrd="0" presId="urn:microsoft.com/office/officeart/2005/8/layout/orgChart1"/>
    <dgm:cxn modelId="{DE755C31-6BC9-4C5F-87FA-388AD2AFD191}" type="presParOf" srcId="{4D1D3D55-1078-4E24-976D-FE0259F40A48}" destId="{6274A0B8-F51B-45A7-A4E0-F53B9397F353}" srcOrd="13" destOrd="0" presId="urn:microsoft.com/office/officeart/2005/8/layout/orgChart1"/>
    <dgm:cxn modelId="{43B7F14D-4165-4DF0-8597-1C40EFCCF777}" type="presParOf" srcId="{6274A0B8-F51B-45A7-A4E0-F53B9397F353}" destId="{98FD72E9-B039-4393-B532-7BF32E8351E8}" srcOrd="0" destOrd="0" presId="urn:microsoft.com/office/officeart/2005/8/layout/orgChart1"/>
    <dgm:cxn modelId="{49545357-B918-45DD-97A5-0FEF5ADD3451}" type="presParOf" srcId="{98FD72E9-B039-4393-B532-7BF32E8351E8}" destId="{A219A5CD-434A-4A52-B136-E4E5EB23072E}" srcOrd="0" destOrd="0" presId="urn:microsoft.com/office/officeart/2005/8/layout/orgChart1"/>
    <dgm:cxn modelId="{AE8494B3-BED8-4C39-92FF-B46897CF62CE}" type="presParOf" srcId="{98FD72E9-B039-4393-B532-7BF32E8351E8}" destId="{D3CEFF4D-E7F2-45E3-B814-3D0F776A8488}" srcOrd="1" destOrd="0" presId="urn:microsoft.com/office/officeart/2005/8/layout/orgChart1"/>
    <dgm:cxn modelId="{B7A34BB4-10D7-4C21-AD6F-A44DC9790E03}" type="presParOf" srcId="{6274A0B8-F51B-45A7-A4E0-F53B9397F353}" destId="{6AD39AEE-8B0D-486A-ABD4-29B7ED96E4FE}" srcOrd="1" destOrd="0" presId="urn:microsoft.com/office/officeart/2005/8/layout/orgChart1"/>
    <dgm:cxn modelId="{2596CA65-EECB-4FE0-A728-0436BA68F966}" type="presParOf" srcId="{6274A0B8-F51B-45A7-A4E0-F53B9397F353}" destId="{51649F42-4923-4B27-AD2F-DF42BA867DB3}" srcOrd="2" destOrd="0" presId="urn:microsoft.com/office/officeart/2005/8/layout/orgChart1"/>
    <dgm:cxn modelId="{B40A3FAD-A6F1-45FC-B219-4A66C2316319}" type="presParOf" srcId="{4D1D3D55-1078-4E24-976D-FE0259F40A48}" destId="{5CE0BCDD-B899-440C-BB2B-B3021276AD1A}" srcOrd="14" destOrd="0" presId="urn:microsoft.com/office/officeart/2005/8/layout/orgChart1"/>
    <dgm:cxn modelId="{AD794015-293B-4F80-B1D5-D014AE7984A2}" type="presParOf" srcId="{4D1D3D55-1078-4E24-976D-FE0259F40A48}" destId="{E2E9AF6D-8155-4BED-B3ED-24C905E0E188}" srcOrd="15" destOrd="0" presId="urn:microsoft.com/office/officeart/2005/8/layout/orgChart1"/>
    <dgm:cxn modelId="{F1F067D1-B097-4DD6-8CBD-05BCA739E1A2}" type="presParOf" srcId="{E2E9AF6D-8155-4BED-B3ED-24C905E0E188}" destId="{15CAA2C4-03C6-4814-9F2B-2BB0CCA5B528}" srcOrd="0" destOrd="0" presId="urn:microsoft.com/office/officeart/2005/8/layout/orgChart1"/>
    <dgm:cxn modelId="{947CB6F4-25C5-46F7-9E4C-0FA551AB6427}" type="presParOf" srcId="{15CAA2C4-03C6-4814-9F2B-2BB0CCA5B528}" destId="{EB4241BD-C27C-42E2-8641-33D68C3C5628}" srcOrd="0" destOrd="0" presId="urn:microsoft.com/office/officeart/2005/8/layout/orgChart1"/>
    <dgm:cxn modelId="{83D14AB8-FB60-4B56-A993-B04A9A38C2A6}" type="presParOf" srcId="{15CAA2C4-03C6-4814-9F2B-2BB0CCA5B528}" destId="{7734B8E2-EEBE-4F91-ABF3-6D5A6429AB56}" srcOrd="1" destOrd="0" presId="urn:microsoft.com/office/officeart/2005/8/layout/orgChart1"/>
    <dgm:cxn modelId="{8B3F1E71-4127-4F9E-B661-5CEEDDBEDB17}" type="presParOf" srcId="{E2E9AF6D-8155-4BED-B3ED-24C905E0E188}" destId="{29842D4C-F4EC-41D0-A7A7-49BD4CC8D3B5}" srcOrd="1" destOrd="0" presId="urn:microsoft.com/office/officeart/2005/8/layout/orgChart1"/>
    <dgm:cxn modelId="{EC47DA36-12B6-4A07-BDB1-C7C053E85D36}" type="presParOf" srcId="{E2E9AF6D-8155-4BED-B3ED-24C905E0E188}" destId="{820985E2-4403-4649-986C-F87B67178D78}" srcOrd="2" destOrd="0" presId="urn:microsoft.com/office/officeart/2005/8/layout/orgChart1"/>
    <dgm:cxn modelId="{1BB024FD-8116-45DA-9362-BAE9D45D914E}" type="presParOf" srcId="{4D1D3D55-1078-4E24-976D-FE0259F40A48}" destId="{A14512E9-E09C-48E3-91AD-88AFCE30A681}" srcOrd="16" destOrd="0" presId="urn:microsoft.com/office/officeart/2005/8/layout/orgChart1"/>
    <dgm:cxn modelId="{3CB0C856-5836-4607-AD8A-24558A6D4FBF}" type="presParOf" srcId="{4D1D3D55-1078-4E24-976D-FE0259F40A48}" destId="{4B31C16B-F70D-4A33-97BE-2D8FE904A553}" srcOrd="17" destOrd="0" presId="urn:microsoft.com/office/officeart/2005/8/layout/orgChart1"/>
    <dgm:cxn modelId="{229CC7E9-D83C-4871-90CC-1C15CEA96BE9}" type="presParOf" srcId="{4B31C16B-F70D-4A33-97BE-2D8FE904A553}" destId="{41CB33FD-D4FB-4841-9661-1E34F4462109}" srcOrd="0" destOrd="0" presId="urn:microsoft.com/office/officeart/2005/8/layout/orgChart1"/>
    <dgm:cxn modelId="{E6CA1F38-BB22-4B0E-9D14-7EB355D687EE}" type="presParOf" srcId="{41CB33FD-D4FB-4841-9661-1E34F4462109}" destId="{6178B604-81FC-49D8-B6A8-CC70E92217EF}" srcOrd="0" destOrd="0" presId="urn:microsoft.com/office/officeart/2005/8/layout/orgChart1"/>
    <dgm:cxn modelId="{FE501FE3-81EB-4F32-BA8C-C817852A9300}" type="presParOf" srcId="{41CB33FD-D4FB-4841-9661-1E34F4462109}" destId="{1DE8B016-73CF-4F29-9264-28597A81DDDB}" srcOrd="1" destOrd="0" presId="urn:microsoft.com/office/officeart/2005/8/layout/orgChart1"/>
    <dgm:cxn modelId="{1F88B5A2-F690-4B01-9B57-DDBFFF8D231E}" type="presParOf" srcId="{4B31C16B-F70D-4A33-97BE-2D8FE904A553}" destId="{8F3CB9F2-6100-46C1-A4B8-6FACA2BE5BA7}" srcOrd="1" destOrd="0" presId="urn:microsoft.com/office/officeart/2005/8/layout/orgChart1"/>
    <dgm:cxn modelId="{0D59B7BD-6E39-4569-90DA-832FBBA16C65}" type="presParOf" srcId="{4B31C16B-F70D-4A33-97BE-2D8FE904A553}" destId="{D0FFFF94-597A-4919-9F59-3101D0255E68}" srcOrd="2" destOrd="0" presId="urn:microsoft.com/office/officeart/2005/8/layout/orgChart1"/>
    <dgm:cxn modelId="{F396765E-BABD-4EAC-84A4-7A4C59994BEA}" type="presParOf" srcId="{BC81B29B-FE65-4EC6-89CB-9ABC7CF248DA}" destId="{47C0CEF0-2922-4331-8CAD-463138DFF30B}" srcOrd="2" destOrd="0" presId="urn:microsoft.com/office/officeart/2005/8/layout/orgChart1"/>
    <dgm:cxn modelId="{8F46E6B4-EF2A-4B90-A9C1-9E25236A77A4}" type="presParOf" srcId="{D502AD9E-665C-415A-B42B-D07AA88A8D52}" destId="{268346FA-FB6D-4B94-ABFC-CC2434BD9076}" srcOrd="2" destOrd="0" presId="urn:microsoft.com/office/officeart/2005/8/layout/orgChart1"/>
    <dgm:cxn modelId="{A6B482DC-F188-4832-87E2-A7449AD95714}" type="presParOf" srcId="{D502AD9E-665C-415A-B42B-D07AA88A8D52}" destId="{40908A90-322A-4735-A097-5A1CFC5DA720}" srcOrd="3" destOrd="0" presId="urn:microsoft.com/office/officeart/2005/8/layout/orgChart1"/>
    <dgm:cxn modelId="{1CBFF58F-7773-4E25-970D-31D6FEB61C0B}" type="presParOf" srcId="{40908A90-322A-4735-A097-5A1CFC5DA720}" destId="{03127A51-1F71-44DC-9CA9-B9447EA02FE2}" srcOrd="0" destOrd="0" presId="urn:microsoft.com/office/officeart/2005/8/layout/orgChart1"/>
    <dgm:cxn modelId="{CAC90419-F1F1-401C-A201-9DB180FDCC7A}" type="presParOf" srcId="{03127A51-1F71-44DC-9CA9-B9447EA02FE2}" destId="{6C74BAC8-C467-4B52-8524-87C084C4FD8E}" srcOrd="0" destOrd="0" presId="urn:microsoft.com/office/officeart/2005/8/layout/orgChart1"/>
    <dgm:cxn modelId="{704E8AAD-0962-4003-96FE-810C1EA36722}" type="presParOf" srcId="{03127A51-1F71-44DC-9CA9-B9447EA02FE2}" destId="{0A0A4854-344A-4FC3-8311-12A67BF00954}" srcOrd="1" destOrd="0" presId="urn:microsoft.com/office/officeart/2005/8/layout/orgChart1"/>
    <dgm:cxn modelId="{6FEBABBD-D26E-4EF2-B599-0FE0A4C85E17}" type="presParOf" srcId="{40908A90-322A-4735-A097-5A1CFC5DA720}" destId="{FF5B3853-AF53-4A0D-84B8-FC3E7E4B630D}" srcOrd="1" destOrd="0" presId="urn:microsoft.com/office/officeart/2005/8/layout/orgChart1"/>
    <dgm:cxn modelId="{A4C6CAEA-8EA5-4C85-AF9B-533FF63B6387}" type="presParOf" srcId="{FF5B3853-AF53-4A0D-84B8-FC3E7E4B630D}" destId="{D86C04A8-6224-4519-A320-19CB5428EA31}" srcOrd="0" destOrd="0" presId="urn:microsoft.com/office/officeart/2005/8/layout/orgChart1"/>
    <dgm:cxn modelId="{DF20529F-DD8C-48DE-9262-C3446C11B71C}" type="presParOf" srcId="{FF5B3853-AF53-4A0D-84B8-FC3E7E4B630D}" destId="{5F4641E5-46C0-4AA5-BB62-4634F3D987FB}" srcOrd="1" destOrd="0" presId="urn:microsoft.com/office/officeart/2005/8/layout/orgChart1"/>
    <dgm:cxn modelId="{EAC40F4B-251D-4982-A16F-BC885A8DD2E0}" type="presParOf" srcId="{5F4641E5-46C0-4AA5-BB62-4634F3D987FB}" destId="{30347E27-850D-4BD3-8CF4-0C5362D62A86}" srcOrd="0" destOrd="0" presId="urn:microsoft.com/office/officeart/2005/8/layout/orgChart1"/>
    <dgm:cxn modelId="{EC2AB47C-6899-4DB5-AA21-4E8CBC06FE55}" type="presParOf" srcId="{30347E27-850D-4BD3-8CF4-0C5362D62A86}" destId="{8771959B-F2B7-491A-A91D-2E5ECF4CE3AD}" srcOrd="0" destOrd="0" presId="urn:microsoft.com/office/officeart/2005/8/layout/orgChart1"/>
    <dgm:cxn modelId="{F28D04DB-0442-47BA-AE82-32F37C3013D4}" type="presParOf" srcId="{30347E27-850D-4BD3-8CF4-0C5362D62A86}" destId="{DB7B0644-D12C-4944-82CA-246139491CF3}" srcOrd="1" destOrd="0" presId="urn:microsoft.com/office/officeart/2005/8/layout/orgChart1"/>
    <dgm:cxn modelId="{B31C34AC-49A9-4888-8C15-70DED8812CA9}" type="presParOf" srcId="{5F4641E5-46C0-4AA5-BB62-4634F3D987FB}" destId="{0E0F5EFE-6CB5-4721-A5A2-7B193BC0764B}" srcOrd="1" destOrd="0" presId="urn:microsoft.com/office/officeart/2005/8/layout/orgChart1"/>
    <dgm:cxn modelId="{AA2E10BD-3738-4C06-86E9-74B2DD641BEA}" type="presParOf" srcId="{5F4641E5-46C0-4AA5-BB62-4634F3D987FB}" destId="{2A36293D-4A96-4FDD-AA1A-5B4EA97B6155}" srcOrd="2" destOrd="0" presId="urn:microsoft.com/office/officeart/2005/8/layout/orgChart1"/>
    <dgm:cxn modelId="{2E16159B-8313-4B7C-B392-2CE240F12215}" type="presParOf" srcId="{FF5B3853-AF53-4A0D-84B8-FC3E7E4B630D}" destId="{E305EB31-1F21-4112-AEBF-25F88F3D99EF}" srcOrd="2" destOrd="0" presId="urn:microsoft.com/office/officeart/2005/8/layout/orgChart1"/>
    <dgm:cxn modelId="{B4079683-1EA0-4884-A9ED-7B530CA3C65F}" type="presParOf" srcId="{FF5B3853-AF53-4A0D-84B8-FC3E7E4B630D}" destId="{76FC5D6B-F55A-42C0-9E4E-94A6C420A559}" srcOrd="3" destOrd="0" presId="urn:microsoft.com/office/officeart/2005/8/layout/orgChart1"/>
    <dgm:cxn modelId="{5E5AA723-BEA4-4047-8F24-D8308801D5F9}" type="presParOf" srcId="{76FC5D6B-F55A-42C0-9E4E-94A6C420A559}" destId="{7F4AA93B-1C8E-4461-8539-637287D6FB02}" srcOrd="0" destOrd="0" presId="urn:microsoft.com/office/officeart/2005/8/layout/orgChart1"/>
    <dgm:cxn modelId="{7C261D61-3A23-415D-BB5E-09775E416C92}" type="presParOf" srcId="{7F4AA93B-1C8E-4461-8539-637287D6FB02}" destId="{4D5C2BFF-60B4-442B-9091-AC199A2DE92A}" srcOrd="0" destOrd="0" presId="urn:microsoft.com/office/officeart/2005/8/layout/orgChart1"/>
    <dgm:cxn modelId="{AFB59DD5-6560-48FF-B98D-E28223EBD1D0}" type="presParOf" srcId="{7F4AA93B-1C8E-4461-8539-637287D6FB02}" destId="{AB7A9821-87BA-4326-99C9-077B6BE899EB}" srcOrd="1" destOrd="0" presId="urn:microsoft.com/office/officeart/2005/8/layout/orgChart1"/>
    <dgm:cxn modelId="{63F2DE0B-0371-49CA-BB76-CAAF485992DE}" type="presParOf" srcId="{76FC5D6B-F55A-42C0-9E4E-94A6C420A559}" destId="{FA9C8D61-FD13-4273-AE7F-402CA94F1320}" srcOrd="1" destOrd="0" presId="urn:microsoft.com/office/officeart/2005/8/layout/orgChart1"/>
    <dgm:cxn modelId="{EE286DD1-5EE2-43FD-8136-31741A272350}" type="presParOf" srcId="{76FC5D6B-F55A-42C0-9E4E-94A6C420A559}" destId="{0C62925A-375F-4133-88C6-9F38C7440F19}" srcOrd="2" destOrd="0" presId="urn:microsoft.com/office/officeart/2005/8/layout/orgChart1"/>
    <dgm:cxn modelId="{7A52E903-5E7D-4C6B-87D7-19F8C52C145F}" type="presParOf" srcId="{FF5B3853-AF53-4A0D-84B8-FC3E7E4B630D}" destId="{3078A7E4-8FE7-48A9-9854-81CC48FDC0F3}" srcOrd="4" destOrd="0" presId="urn:microsoft.com/office/officeart/2005/8/layout/orgChart1"/>
    <dgm:cxn modelId="{2D609CC6-E7FD-4E54-88B0-101D7BAF38DF}" type="presParOf" srcId="{FF5B3853-AF53-4A0D-84B8-FC3E7E4B630D}" destId="{6585B5F3-190B-4D55-B407-AE7347C5F064}" srcOrd="5" destOrd="0" presId="urn:microsoft.com/office/officeart/2005/8/layout/orgChart1"/>
    <dgm:cxn modelId="{F94B52C5-B921-4D43-A75F-EE506E89FD1E}" type="presParOf" srcId="{6585B5F3-190B-4D55-B407-AE7347C5F064}" destId="{D2A5FE13-771C-417D-8CBC-5AFB6D15653B}" srcOrd="0" destOrd="0" presId="urn:microsoft.com/office/officeart/2005/8/layout/orgChart1"/>
    <dgm:cxn modelId="{4871522D-805F-47BD-B896-B646B58A5E52}" type="presParOf" srcId="{D2A5FE13-771C-417D-8CBC-5AFB6D15653B}" destId="{5991C05B-37D2-4960-812C-D36752D56F7A}" srcOrd="0" destOrd="0" presId="urn:microsoft.com/office/officeart/2005/8/layout/orgChart1"/>
    <dgm:cxn modelId="{21A163EE-4D07-4517-B4F5-904B21B1FE35}" type="presParOf" srcId="{D2A5FE13-771C-417D-8CBC-5AFB6D15653B}" destId="{AC70C1EC-6ED2-4616-A1CA-C3BEF1D4F91F}" srcOrd="1" destOrd="0" presId="urn:microsoft.com/office/officeart/2005/8/layout/orgChart1"/>
    <dgm:cxn modelId="{448BE60F-D54D-45DA-90A3-867F7F79F937}" type="presParOf" srcId="{6585B5F3-190B-4D55-B407-AE7347C5F064}" destId="{DDF4BC63-21AE-485A-B341-D3AFCB0277B3}" srcOrd="1" destOrd="0" presId="urn:microsoft.com/office/officeart/2005/8/layout/orgChart1"/>
    <dgm:cxn modelId="{B127243B-84D2-4161-BBB1-D63A9AADE3B1}" type="presParOf" srcId="{6585B5F3-190B-4D55-B407-AE7347C5F064}" destId="{EC351A4D-7547-4332-8C61-352CBB6D70D1}" srcOrd="2" destOrd="0" presId="urn:microsoft.com/office/officeart/2005/8/layout/orgChart1"/>
    <dgm:cxn modelId="{E709BEC5-D4C9-45F9-B768-219D9A8838E4}" type="presParOf" srcId="{40908A90-322A-4735-A097-5A1CFC5DA720}" destId="{71BF7972-1786-4559-AB67-B43FF22C1193}" srcOrd="2" destOrd="0" presId="urn:microsoft.com/office/officeart/2005/8/layout/orgChart1"/>
    <dgm:cxn modelId="{137CF6D5-4CF3-4604-B09E-B2100D96F20E}" type="presParOf" srcId="{D502AD9E-665C-415A-B42B-D07AA88A8D52}" destId="{BFD12AF3-4455-4E96-9787-A161C7BB2C75}" srcOrd="4" destOrd="0" presId="urn:microsoft.com/office/officeart/2005/8/layout/orgChart1"/>
    <dgm:cxn modelId="{E9EBE3A9-EDD8-40E0-A383-BF890D0195AC}" type="presParOf" srcId="{D502AD9E-665C-415A-B42B-D07AA88A8D52}" destId="{29784168-504D-4B1F-9581-27930220C425}" srcOrd="5" destOrd="0" presId="urn:microsoft.com/office/officeart/2005/8/layout/orgChart1"/>
    <dgm:cxn modelId="{21399850-0E2A-48AB-ABC0-56F9BD0617B1}" type="presParOf" srcId="{29784168-504D-4B1F-9581-27930220C425}" destId="{36965AC0-276F-423E-969A-9EB689C727E6}" srcOrd="0" destOrd="0" presId="urn:microsoft.com/office/officeart/2005/8/layout/orgChart1"/>
    <dgm:cxn modelId="{36E7D059-676F-40FB-B175-C843534F2B42}" type="presParOf" srcId="{36965AC0-276F-423E-969A-9EB689C727E6}" destId="{8E8574E5-6097-449E-8BE6-CA085F3FED82}" srcOrd="0" destOrd="0" presId="urn:microsoft.com/office/officeart/2005/8/layout/orgChart1"/>
    <dgm:cxn modelId="{C359294E-EACB-418E-B2A7-AFD04D159996}" type="presParOf" srcId="{36965AC0-276F-423E-969A-9EB689C727E6}" destId="{45FF37FD-6AF0-4D7B-B062-8944E9B7CF89}" srcOrd="1" destOrd="0" presId="urn:microsoft.com/office/officeart/2005/8/layout/orgChart1"/>
    <dgm:cxn modelId="{9D7E9F21-F4B6-4A33-95A6-CBB30918959A}" type="presParOf" srcId="{29784168-504D-4B1F-9581-27930220C425}" destId="{04343AC8-7D82-4F93-8CBE-B3EC5D98EE02}" srcOrd="1" destOrd="0" presId="urn:microsoft.com/office/officeart/2005/8/layout/orgChart1"/>
    <dgm:cxn modelId="{C787C9F7-D596-4B7C-9F6D-75D8B47C0D7C}" type="presParOf" srcId="{04343AC8-7D82-4F93-8CBE-B3EC5D98EE02}" destId="{0BDC4809-C2B3-4257-BC71-91AA291EEBB0}" srcOrd="0" destOrd="0" presId="urn:microsoft.com/office/officeart/2005/8/layout/orgChart1"/>
    <dgm:cxn modelId="{D8C32861-75BC-45FA-A2A9-E55BBEB9772A}" type="presParOf" srcId="{04343AC8-7D82-4F93-8CBE-B3EC5D98EE02}" destId="{032A13D4-432C-4685-B1D6-B8416CF450FC}" srcOrd="1" destOrd="0" presId="urn:microsoft.com/office/officeart/2005/8/layout/orgChart1"/>
    <dgm:cxn modelId="{CB3725FE-A537-455C-AE20-8145AAD4E594}" type="presParOf" srcId="{032A13D4-432C-4685-B1D6-B8416CF450FC}" destId="{88AD41CE-6A30-428F-85EE-8A00EBBB9076}" srcOrd="0" destOrd="0" presId="urn:microsoft.com/office/officeart/2005/8/layout/orgChart1"/>
    <dgm:cxn modelId="{D322D6E8-F739-4CD3-9C0F-5D8CC78E37D9}" type="presParOf" srcId="{88AD41CE-6A30-428F-85EE-8A00EBBB9076}" destId="{BFCDF8E5-A875-4D7B-B7AA-2F0234E6A34C}" srcOrd="0" destOrd="0" presId="urn:microsoft.com/office/officeart/2005/8/layout/orgChart1"/>
    <dgm:cxn modelId="{D45FFA25-E242-4EA1-A46E-8AD74AF31389}" type="presParOf" srcId="{88AD41CE-6A30-428F-85EE-8A00EBBB9076}" destId="{8B26DA52-C9F7-4A34-839A-E4B01FA111A6}" srcOrd="1" destOrd="0" presId="urn:microsoft.com/office/officeart/2005/8/layout/orgChart1"/>
    <dgm:cxn modelId="{FBC92667-2C4E-4657-899E-215F76703F51}" type="presParOf" srcId="{032A13D4-432C-4685-B1D6-B8416CF450FC}" destId="{D7941CC7-5699-41AD-8FC9-B6F7CC388EBE}" srcOrd="1" destOrd="0" presId="urn:microsoft.com/office/officeart/2005/8/layout/orgChart1"/>
    <dgm:cxn modelId="{486BB8C2-05EE-4166-8772-345496580526}" type="presParOf" srcId="{032A13D4-432C-4685-B1D6-B8416CF450FC}" destId="{0CD1E53B-5FBA-4DF6-9BD1-C12450925033}" srcOrd="2" destOrd="0" presId="urn:microsoft.com/office/officeart/2005/8/layout/orgChart1"/>
    <dgm:cxn modelId="{16C01D19-5B59-4568-8E60-218E43A37686}" type="presParOf" srcId="{04343AC8-7D82-4F93-8CBE-B3EC5D98EE02}" destId="{58339EE1-0B11-4918-82C7-AA17F25BD77C}" srcOrd="2" destOrd="0" presId="urn:microsoft.com/office/officeart/2005/8/layout/orgChart1"/>
    <dgm:cxn modelId="{2507DC2B-6D3C-42AA-A22B-2C3B4C8AEB13}" type="presParOf" srcId="{04343AC8-7D82-4F93-8CBE-B3EC5D98EE02}" destId="{804A5EFD-0D02-40EE-BA1C-E7D62619117A}" srcOrd="3" destOrd="0" presId="urn:microsoft.com/office/officeart/2005/8/layout/orgChart1"/>
    <dgm:cxn modelId="{9BFDB8DD-C7B5-4093-82A6-0AFE5A671382}" type="presParOf" srcId="{804A5EFD-0D02-40EE-BA1C-E7D62619117A}" destId="{DF8F99ED-5CD8-4C96-8C46-FE2974B961BD}" srcOrd="0" destOrd="0" presId="urn:microsoft.com/office/officeart/2005/8/layout/orgChart1"/>
    <dgm:cxn modelId="{1D01F2B4-8AF8-4804-A5C2-8E327755099A}" type="presParOf" srcId="{DF8F99ED-5CD8-4C96-8C46-FE2974B961BD}" destId="{743991C2-3CAE-4C54-B716-EC40B83BA26A}" srcOrd="0" destOrd="0" presId="urn:microsoft.com/office/officeart/2005/8/layout/orgChart1"/>
    <dgm:cxn modelId="{0A7E892B-F242-426C-9396-080B94363858}" type="presParOf" srcId="{DF8F99ED-5CD8-4C96-8C46-FE2974B961BD}" destId="{D0FB98B8-2A79-42D3-8DA6-E26AC4CA60D9}" srcOrd="1" destOrd="0" presId="urn:microsoft.com/office/officeart/2005/8/layout/orgChart1"/>
    <dgm:cxn modelId="{4D9F1A67-A83A-42EF-BE68-93046CA4DB7B}" type="presParOf" srcId="{804A5EFD-0D02-40EE-BA1C-E7D62619117A}" destId="{38A2C713-AA1A-4EBD-931B-86D3A1A8A8CB}" srcOrd="1" destOrd="0" presId="urn:microsoft.com/office/officeart/2005/8/layout/orgChart1"/>
    <dgm:cxn modelId="{CD7CBD0E-DF85-41C9-9AB4-789C459171B1}" type="presParOf" srcId="{804A5EFD-0D02-40EE-BA1C-E7D62619117A}" destId="{A5C7084C-C04B-4795-BBE5-1731DBD9C170}" srcOrd="2" destOrd="0" presId="urn:microsoft.com/office/officeart/2005/8/layout/orgChart1"/>
    <dgm:cxn modelId="{AD339982-B790-4D15-BA51-445900C26C98}" type="presParOf" srcId="{04343AC8-7D82-4F93-8CBE-B3EC5D98EE02}" destId="{FFB8F785-BD7B-47C7-8BA7-A097B9BB0FA8}" srcOrd="4" destOrd="0" presId="urn:microsoft.com/office/officeart/2005/8/layout/orgChart1"/>
    <dgm:cxn modelId="{4AF4FCE0-EAED-4ABD-9E66-0D808DF7C127}" type="presParOf" srcId="{04343AC8-7D82-4F93-8CBE-B3EC5D98EE02}" destId="{2D57A70E-9359-4DB4-AD38-355851B1D298}" srcOrd="5" destOrd="0" presId="urn:microsoft.com/office/officeart/2005/8/layout/orgChart1"/>
    <dgm:cxn modelId="{FC6F65AA-0240-4904-96A2-EE247387E80A}" type="presParOf" srcId="{2D57A70E-9359-4DB4-AD38-355851B1D298}" destId="{44C7ABA4-254D-498F-BD75-48F24EC2978F}" srcOrd="0" destOrd="0" presId="urn:microsoft.com/office/officeart/2005/8/layout/orgChart1"/>
    <dgm:cxn modelId="{9373D6F8-2BE2-46B5-8405-E5B7AF150A53}" type="presParOf" srcId="{44C7ABA4-254D-498F-BD75-48F24EC2978F}" destId="{DFFAAC9C-9A70-43AE-B3C5-82405A020C89}" srcOrd="0" destOrd="0" presId="urn:microsoft.com/office/officeart/2005/8/layout/orgChart1"/>
    <dgm:cxn modelId="{EDB0AB80-9231-4D2F-9099-DE017520FE78}" type="presParOf" srcId="{44C7ABA4-254D-498F-BD75-48F24EC2978F}" destId="{AED53FDF-255B-48E9-BD68-ED393974E5D4}" srcOrd="1" destOrd="0" presId="urn:microsoft.com/office/officeart/2005/8/layout/orgChart1"/>
    <dgm:cxn modelId="{630D706E-4FC2-4D55-B9FC-744AD98E0C7F}" type="presParOf" srcId="{2D57A70E-9359-4DB4-AD38-355851B1D298}" destId="{D76FD775-E673-4657-900C-4133B00C2FB2}" srcOrd="1" destOrd="0" presId="urn:microsoft.com/office/officeart/2005/8/layout/orgChart1"/>
    <dgm:cxn modelId="{9D6DDD55-8073-4592-9F65-7E39CEBF0486}" type="presParOf" srcId="{2D57A70E-9359-4DB4-AD38-355851B1D298}" destId="{246D4765-09D6-480B-8C79-D8259B04D95E}" srcOrd="2" destOrd="0" presId="urn:microsoft.com/office/officeart/2005/8/layout/orgChart1"/>
    <dgm:cxn modelId="{77C00BE8-DE35-4B45-B4D5-7F2229528371}" type="presParOf" srcId="{04343AC8-7D82-4F93-8CBE-B3EC5D98EE02}" destId="{9091A7F1-0001-40EE-A18B-4400B8B96F22}" srcOrd="6" destOrd="0" presId="urn:microsoft.com/office/officeart/2005/8/layout/orgChart1"/>
    <dgm:cxn modelId="{98D528CA-A52A-47DC-9E15-CC4D59CF66F4}" type="presParOf" srcId="{04343AC8-7D82-4F93-8CBE-B3EC5D98EE02}" destId="{0527EC68-67FB-4B13-B624-37462F966959}" srcOrd="7" destOrd="0" presId="urn:microsoft.com/office/officeart/2005/8/layout/orgChart1"/>
    <dgm:cxn modelId="{87C04D35-2C47-4AE0-8F53-F5FF63E3C5F8}" type="presParOf" srcId="{0527EC68-67FB-4B13-B624-37462F966959}" destId="{D566A930-E4E1-482C-9184-E3A79B97920A}" srcOrd="0" destOrd="0" presId="urn:microsoft.com/office/officeart/2005/8/layout/orgChart1"/>
    <dgm:cxn modelId="{A2F412EB-7C24-455B-88BC-300CF37CC4D4}" type="presParOf" srcId="{D566A930-E4E1-482C-9184-E3A79B97920A}" destId="{60A521C1-D34B-4EAB-889B-E215017A0B63}" srcOrd="0" destOrd="0" presId="urn:microsoft.com/office/officeart/2005/8/layout/orgChart1"/>
    <dgm:cxn modelId="{823333DE-C0D0-4B81-AA4A-3A795ED1C8BC}" type="presParOf" srcId="{D566A930-E4E1-482C-9184-E3A79B97920A}" destId="{CF7C17A1-3192-4A81-9835-332158C19955}" srcOrd="1" destOrd="0" presId="urn:microsoft.com/office/officeart/2005/8/layout/orgChart1"/>
    <dgm:cxn modelId="{A3D13D76-D787-4113-BC51-FB7F90DA79BD}" type="presParOf" srcId="{0527EC68-67FB-4B13-B624-37462F966959}" destId="{44584138-586C-4362-A488-0F7E0BD7FF3D}" srcOrd="1" destOrd="0" presId="urn:microsoft.com/office/officeart/2005/8/layout/orgChart1"/>
    <dgm:cxn modelId="{E8A7781B-8992-40DB-8A40-94396C2A8C59}" type="presParOf" srcId="{0527EC68-67FB-4B13-B624-37462F966959}" destId="{8F7F8450-BB14-4C84-B8A8-86FE263DFB12}" srcOrd="2" destOrd="0" presId="urn:microsoft.com/office/officeart/2005/8/layout/orgChart1"/>
    <dgm:cxn modelId="{FA7792FC-E8FF-4A2A-BE4B-C126DFB46DCF}" type="presParOf" srcId="{04343AC8-7D82-4F93-8CBE-B3EC5D98EE02}" destId="{4C74E4E1-6DC6-4F9A-8506-080395D43BD2}" srcOrd="8" destOrd="0" presId="urn:microsoft.com/office/officeart/2005/8/layout/orgChart1"/>
    <dgm:cxn modelId="{CDBD433C-E05B-4CC8-89E3-6E85F560FF15}" type="presParOf" srcId="{04343AC8-7D82-4F93-8CBE-B3EC5D98EE02}" destId="{625EF7A2-0E10-4A0C-8A66-B123F1E41C05}" srcOrd="9" destOrd="0" presId="urn:microsoft.com/office/officeart/2005/8/layout/orgChart1"/>
    <dgm:cxn modelId="{3685D464-8039-42BF-8753-B332F9ECAE78}" type="presParOf" srcId="{625EF7A2-0E10-4A0C-8A66-B123F1E41C05}" destId="{9BA35C78-0DCC-4D34-9B65-CD81CE411B18}" srcOrd="0" destOrd="0" presId="urn:microsoft.com/office/officeart/2005/8/layout/orgChart1"/>
    <dgm:cxn modelId="{57A5A3C0-425C-44A3-AF93-6B56DF95F4F1}" type="presParOf" srcId="{9BA35C78-0DCC-4D34-9B65-CD81CE411B18}" destId="{9CEB29F8-BB71-45AA-A661-165929F71786}" srcOrd="0" destOrd="0" presId="urn:microsoft.com/office/officeart/2005/8/layout/orgChart1"/>
    <dgm:cxn modelId="{CDA835CA-40EF-47AD-B0DC-979A75775B3F}" type="presParOf" srcId="{9BA35C78-0DCC-4D34-9B65-CD81CE411B18}" destId="{8E05892E-216D-45EB-9A32-C1F06F83E19F}" srcOrd="1" destOrd="0" presId="urn:microsoft.com/office/officeart/2005/8/layout/orgChart1"/>
    <dgm:cxn modelId="{7508C8E1-4354-4409-B3A5-CBD58FAFBE55}" type="presParOf" srcId="{625EF7A2-0E10-4A0C-8A66-B123F1E41C05}" destId="{4E1F32A4-CF65-4707-ACB3-F4162A7F5C15}" srcOrd="1" destOrd="0" presId="urn:microsoft.com/office/officeart/2005/8/layout/orgChart1"/>
    <dgm:cxn modelId="{02665546-1014-4FBF-B056-AC13AA466A05}" type="presParOf" srcId="{625EF7A2-0E10-4A0C-8A66-B123F1E41C05}" destId="{5E03CCE6-B97C-4A35-B294-D548009EB25D}" srcOrd="2" destOrd="0" presId="urn:microsoft.com/office/officeart/2005/8/layout/orgChart1"/>
    <dgm:cxn modelId="{E2631BA5-1B51-4431-BF23-E378BBA111CA}" type="presParOf" srcId="{04343AC8-7D82-4F93-8CBE-B3EC5D98EE02}" destId="{4135E67A-33D2-4141-BF2C-CF81B7BC8E96}" srcOrd="10" destOrd="0" presId="urn:microsoft.com/office/officeart/2005/8/layout/orgChart1"/>
    <dgm:cxn modelId="{16EE0070-157A-400E-A9B8-2747FC3B3C8E}" type="presParOf" srcId="{04343AC8-7D82-4F93-8CBE-B3EC5D98EE02}" destId="{0BBF1254-6FCF-4362-89F6-7941FB21BE88}" srcOrd="11" destOrd="0" presId="urn:microsoft.com/office/officeart/2005/8/layout/orgChart1"/>
    <dgm:cxn modelId="{DF81BE42-15D9-4F65-8D68-8BA78BA27E6C}" type="presParOf" srcId="{0BBF1254-6FCF-4362-89F6-7941FB21BE88}" destId="{53C52D1F-2A4A-4187-8A70-00E5CB5723A2}" srcOrd="0" destOrd="0" presId="urn:microsoft.com/office/officeart/2005/8/layout/orgChart1"/>
    <dgm:cxn modelId="{8BDE3284-9A4C-4991-8A15-AAB28889388B}" type="presParOf" srcId="{53C52D1F-2A4A-4187-8A70-00E5CB5723A2}" destId="{8F80B029-A054-4344-92B9-F6F0C8F5E07D}" srcOrd="0" destOrd="0" presId="urn:microsoft.com/office/officeart/2005/8/layout/orgChart1"/>
    <dgm:cxn modelId="{D81BE1B4-57CB-4508-8B1C-C7505675BA6A}" type="presParOf" srcId="{53C52D1F-2A4A-4187-8A70-00E5CB5723A2}" destId="{C23FC0D7-7F7A-4F8B-AEFE-63BAB3291D7E}" srcOrd="1" destOrd="0" presId="urn:microsoft.com/office/officeart/2005/8/layout/orgChart1"/>
    <dgm:cxn modelId="{C59BD148-6487-443A-B84E-CF5839BFBE95}" type="presParOf" srcId="{0BBF1254-6FCF-4362-89F6-7941FB21BE88}" destId="{DCDC68B7-8BF3-432A-A988-65C339585C73}" srcOrd="1" destOrd="0" presId="urn:microsoft.com/office/officeart/2005/8/layout/orgChart1"/>
    <dgm:cxn modelId="{DE11139C-781B-4265-B144-FC0B4C7AE6A3}" type="presParOf" srcId="{0BBF1254-6FCF-4362-89F6-7941FB21BE88}" destId="{92728A29-996C-48D5-AE0E-421DA5147A8C}" srcOrd="2" destOrd="0" presId="urn:microsoft.com/office/officeart/2005/8/layout/orgChart1"/>
    <dgm:cxn modelId="{D5F93AFC-3921-4AD1-8437-1F8ED1164792}" type="presParOf" srcId="{29784168-504D-4B1F-9581-27930220C425}" destId="{A747110E-57DD-4D8A-9CA7-D7AD723B1E6F}" srcOrd="2" destOrd="0" presId="urn:microsoft.com/office/officeart/2005/8/layout/orgChart1"/>
    <dgm:cxn modelId="{2DAA6670-73E9-418A-A5A6-9D665282D6A1}" type="presParOf" srcId="{D502AD9E-665C-415A-B42B-D07AA88A8D52}" destId="{6C9DF807-EE4D-41AF-9773-3DECF8F6C9E5}" srcOrd="6" destOrd="0" presId="urn:microsoft.com/office/officeart/2005/8/layout/orgChart1"/>
    <dgm:cxn modelId="{8A76AD76-68D1-4A5D-B33F-476AC5C43205}" type="presParOf" srcId="{D502AD9E-665C-415A-B42B-D07AA88A8D52}" destId="{EDF0D1F9-556A-4E6F-80D6-1041E9FE5C05}" srcOrd="7" destOrd="0" presId="urn:microsoft.com/office/officeart/2005/8/layout/orgChart1"/>
    <dgm:cxn modelId="{3B46AC6C-5D13-4CF8-8915-18C01C371A2E}" type="presParOf" srcId="{EDF0D1F9-556A-4E6F-80D6-1041E9FE5C05}" destId="{98F83CB0-D638-467F-BB84-CBA5CDA9397A}" srcOrd="0" destOrd="0" presId="urn:microsoft.com/office/officeart/2005/8/layout/orgChart1"/>
    <dgm:cxn modelId="{661F5654-C92E-4A58-9FCE-D8B8B185001B}" type="presParOf" srcId="{98F83CB0-D638-467F-BB84-CBA5CDA9397A}" destId="{578DD1D6-7E70-414C-AFE3-AD0366CB142A}" srcOrd="0" destOrd="0" presId="urn:microsoft.com/office/officeart/2005/8/layout/orgChart1"/>
    <dgm:cxn modelId="{024D0EA1-DE04-412A-AFA6-781E521BAC1F}" type="presParOf" srcId="{98F83CB0-D638-467F-BB84-CBA5CDA9397A}" destId="{FC84211F-6EB4-4977-8844-50DF1159C03F}" srcOrd="1" destOrd="0" presId="urn:microsoft.com/office/officeart/2005/8/layout/orgChart1"/>
    <dgm:cxn modelId="{D0518F00-290D-49E0-A594-45045BEE12BB}" type="presParOf" srcId="{EDF0D1F9-556A-4E6F-80D6-1041E9FE5C05}" destId="{E6DFEF58-2BA0-4369-92EE-655F0D374BC5}" srcOrd="1" destOrd="0" presId="urn:microsoft.com/office/officeart/2005/8/layout/orgChart1"/>
    <dgm:cxn modelId="{E4D802F9-A738-44AA-A15E-7D0C704BE3C6}" type="presParOf" srcId="{EDF0D1F9-556A-4E6F-80D6-1041E9FE5C05}" destId="{E232C41E-7E6D-4BF1-97C7-3FF722476911}" srcOrd="2" destOrd="0" presId="urn:microsoft.com/office/officeart/2005/8/layout/orgChart1"/>
    <dgm:cxn modelId="{8BE04647-700B-4885-A7F4-A4330C50AEBF}" type="presParOf" srcId="{13891ED4-1599-414D-AA84-8F7D79EA23D8}" destId="{0110DA2B-69E6-4AEC-96D4-AF8C5DD2F0A6}" srcOrd="2" destOrd="0" presId="urn:microsoft.com/office/officeart/2005/8/layout/orgChart1"/>
    <dgm:cxn modelId="{5DB3A823-A679-456B-9638-C76DAEE0BF2B}" type="presParOf" srcId="{0110DA2B-69E6-4AEC-96D4-AF8C5DD2F0A6}" destId="{FBCE8B3D-DFC4-4962-B1C6-51FB7075134B}" srcOrd="0" destOrd="0" presId="urn:microsoft.com/office/officeart/2005/8/layout/orgChart1"/>
    <dgm:cxn modelId="{5C23EA70-842F-4549-A831-0CA314D546B7}" type="presParOf" srcId="{0110DA2B-69E6-4AEC-96D4-AF8C5DD2F0A6}" destId="{771C7CF3-402B-4494-A54B-B8EE83B6FC39}" srcOrd="1" destOrd="0" presId="urn:microsoft.com/office/officeart/2005/8/layout/orgChart1"/>
    <dgm:cxn modelId="{7C63D41D-A315-4B13-9D6D-96419834275B}" type="presParOf" srcId="{771C7CF3-402B-4494-A54B-B8EE83B6FC39}" destId="{5F129EF3-5C97-4513-BB1C-D4ECA44D6187}" srcOrd="0" destOrd="0" presId="urn:microsoft.com/office/officeart/2005/8/layout/orgChart1"/>
    <dgm:cxn modelId="{3629E28C-2097-4EA1-A556-E14BD7785994}" type="presParOf" srcId="{5F129EF3-5C97-4513-BB1C-D4ECA44D6187}" destId="{5EE57936-0E76-4CCB-A951-B30D07D30C14}" srcOrd="0" destOrd="0" presId="urn:microsoft.com/office/officeart/2005/8/layout/orgChart1"/>
    <dgm:cxn modelId="{D4DA1414-AFF0-4FBF-BB72-8FA341FB4591}" type="presParOf" srcId="{5F129EF3-5C97-4513-BB1C-D4ECA44D6187}" destId="{8F894DED-A24D-4DE4-88E8-0052A73B3E1D}" srcOrd="1" destOrd="0" presId="urn:microsoft.com/office/officeart/2005/8/layout/orgChart1"/>
    <dgm:cxn modelId="{FFEF30D0-7176-401D-8688-E09555FF6A3F}" type="presParOf" srcId="{771C7CF3-402B-4494-A54B-B8EE83B6FC39}" destId="{2CE53414-9D8B-44BA-B3E5-3E81269AC25E}" srcOrd="1" destOrd="0" presId="urn:microsoft.com/office/officeart/2005/8/layout/orgChart1"/>
    <dgm:cxn modelId="{0E5A16AD-37E6-4DEC-87AA-4F91889318BC}" type="presParOf" srcId="{771C7CF3-402B-4494-A54B-B8EE83B6FC39}" destId="{11DB2B58-7659-4654-96A0-A9D0059C20D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BE265-6FB9-4080-A28E-4AE7066CC47D}">
      <dsp:nvSpPr>
        <dsp:cNvPr id="0" name=""/>
        <dsp:cNvSpPr/>
      </dsp:nvSpPr>
      <dsp:spPr>
        <a:xfrm>
          <a:off x="373257" y="221843"/>
          <a:ext cx="3010472" cy="3010472"/>
        </a:xfrm>
        <a:prstGeom prst="pie">
          <a:avLst>
            <a:gd name="adj1" fmla="val 16200000"/>
            <a:gd name="adj2" fmla="val 2052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Renewable Energies</a:t>
          </a:r>
        </a:p>
      </dsp:txBody>
      <dsp:txXfrm>
        <a:off x="1943720" y="727889"/>
        <a:ext cx="967651" cy="645101"/>
      </dsp:txXfrm>
    </dsp:sp>
    <dsp:sp modelId="{371DCA14-CEBE-4B42-A747-4A0C2E6B8900}">
      <dsp:nvSpPr>
        <dsp:cNvPr id="0" name=""/>
        <dsp:cNvSpPr/>
      </dsp:nvSpPr>
      <dsp:spPr>
        <a:xfrm>
          <a:off x="399061" y="302122"/>
          <a:ext cx="3010472" cy="3010472"/>
        </a:xfrm>
        <a:prstGeom prst="pie">
          <a:avLst>
            <a:gd name="adj1" fmla="val 20520000"/>
            <a:gd name="adj2" fmla="val 324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Catalysis</a:t>
          </a:r>
        </a:p>
      </dsp:txBody>
      <dsp:txXfrm>
        <a:off x="2337949" y="1677621"/>
        <a:ext cx="895974" cy="716779"/>
      </dsp:txXfrm>
    </dsp:sp>
    <dsp:sp modelId="{0D90B186-B451-4FC4-BF4C-5A7CCB8EA4F5}">
      <dsp:nvSpPr>
        <dsp:cNvPr id="0" name=""/>
        <dsp:cNvSpPr/>
      </dsp:nvSpPr>
      <dsp:spPr>
        <a:xfrm>
          <a:off x="330967" y="351580"/>
          <a:ext cx="3010472" cy="3010472"/>
        </a:xfrm>
        <a:prstGeom prst="pie">
          <a:avLst>
            <a:gd name="adj1" fmla="val 3240000"/>
            <a:gd name="adj2" fmla="val 7560000"/>
          </a:avLst>
        </a:prstGeom>
        <a:solidFill>
          <a:srgbClr val="C1E11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Earth Science</a:t>
          </a:r>
        </a:p>
      </dsp:txBody>
      <dsp:txXfrm>
        <a:off x="1406136" y="2466078"/>
        <a:ext cx="860135" cy="788457"/>
      </dsp:txXfrm>
    </dsp:sp>
    <dsp:sp modelId="{5E788F97-794F-4B59-8FE9-F394AC93DD4E}">
      <dsp:nvSpPr>
        <dsp:cNvPr id="0" name=""/>
        <dsp:cNvSpPr/>
      </dsp:nvSpPr>
      <dsp:spPr>
        <a:xfrm>
          <a:off x="262873" y="302122"/>
          <a:ext cx="3010472" cy="3010472"/>
        </a:xfrm>
        <a:prstGeom prst="pie">
          <a:avLst>
            <a:gd name="adj1" fmla="val 7560000"/>
            <a:gd name="adj2" fmla="val 1188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General </a:t>
          </a:r>
        </a:p>
      </dsp:txBody>
      <dsp:txXfrm>
        <a:off x="438484" y="1677621"/>
        <a:ext cx="895974" cy="716779"/>
      </dsp:txXfrm>
    </dsp:sp>
    <dsp:sp modelId="{26C40A8C-17C5-4DDD-9DC6-A4C603313FFE}">
      <dsp:nvSpPr>
        <dsp:cNvPr id="0" name=""/>
        <dsp:cNvSpPr/>
      </dsp:nvSpPr>
      <dsp:spPr>
        <a:xfrm>
          <a:off x="288677" y="221843"/>
          <a:ext cx="3010472" cy="3010472"/>
        </a:xfrm>
        <a:prstGeom prst="pie">
          <a:avLst>
            <a:gd name="adj1" fmla="val 11880000"/>
            <a:gd name="adj2" fmla="val 16200000"/>
          </a:avLst>
        </a:prstGeom>
        <a:solidFill>
          <a:srgbClr val="FF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Polymers, pharma-</a:t>
          </a:r>
          <a:r>
            <a:rPr lang="en-US" sz="1600" kern="1200" dirty="0" err="1">
              <a:solidFill>
                <a:schemeClr val="tx1"/>
              </a:solidFill>
            </a:rPr>
            <a:t>ceuticals</a:t>
          </a:r>
          <a:endParaRPr lang="en-US" sz="1600" kern="1200" dirty="0">
            <a:solidFill>
              <a:schemeClr val="tx1"/>
            </a:solidFill>
          </a:endParaRPr>
        </a:p>
      </dsp:txBody>
      <dsp:txXfrm>
        <a:off x="761035" y="727889"/>
        <a:ext cx="967651" cy="645101"/>
      </dsp:txXfrm>
    </dsp:sp>
    <dsp:sp modelId="{518B9AE3-4802-47B9-99A6-23855E5F8EEF}">
      <dsp:nvSpPr>
        <dsp:cNvPr id="0" name=""/>
        <dsp:cNvSpPr/>
      </dsp:nvSpPr>
      <dsp:spPr>
        <a:xfrm>
          <a:off x="186753" y="35480"/>
          <a:ext cx="3383197" cy="3383197"/>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3F4143-4F94-4A1D-846D-F24AF6659884}">
      <dsp:nvSpPr>
        <dsp:cNvPr id="0" name=""/>
        <dsp:cNvSpPr/>
      </dsp:nvSpPr>
      <dsp:spPr>
        <a:xfrm>
          <a:off x="212907" y="115733"/>
          <a:ext cx="3383197" cy="3383197"/>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F884D1-B5F2-4008-A693-37DDA6C6CE2E}">
      <dsp:nvSpPr>
        <dsp:cNvPr id="0" name=""/>
        <dsp:cNvSpPr/>
      </dsp:nvSpPr>
      <dsp:spPr>
        <a:xfrm>
          <a:off x="144605" y="165342"/>
          <a:ext cx="3383197" cy="3383197"/>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71863C-92D8-4423-91E0-68070ABE03B2}">
      <dsp:nvSpPr>
        <dsp:cNvPr id="0" name=""/>
        <dsp:cNvSpPr/>
      </dsp:nvSpPr>
      <dsp:spPr>
        <a:xfrm>
          <a:off x="76303" y="115733"/>
          <a:ext cx="3383197" cy="3383197"/>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F54EF8-F2F3-4D13-BABE-D91734A441BD}">
      <dsp:nvSpPr>
        <dsp:cNvPr id="0" name=""/>
        <dsp:cNvSpPr/>
      </dsp:nvSpPr>
      <dsp:spPr>
        <a:xfrm>
          <a:off x="102456" y="35480"/>
          <a:ext cx="3383197" cy="3383197"/>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6CA02-E0CF-4AF0-82EF-E705A0BBD8F2}">
      <dsp:nvSpPr>
        <dsp:cNvPr id="0" name=""/>
        <dsp:cNvSpPr/>
      </dsp:nvSpPr>
      <dsp:spPr>
        <a:xfrm>
          <a:off x="2345" y="0"/>
          <a:ext cx="2256473" cy="2393028"/>
        </a:xfrm>
        <a:prstGeom prst="roundRect">
          <a:avLst>
            <a:gd name="adj" fmla="val 10000"/>
          </a:avLst>
        </a:prstGeom>
        <a:solidFill>
          <a:srgbClr val="5B9BD5">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a:solidFill>
                <a:sysClr val="windowText" lastClr="000000">
                  <a:hueOff val="0"/>
                  <a:satOff val="0"/>
                  <a:lumOff val="0"/>
                  <a:alphaOff val="0"/>
                </a:sysClr>
              </a:solidFill>
              <a:latin typeface="Calibri" panose="020F0502020204030204"/>
              <a:ea typeface="+mn-ea"/>
              <a:cs typeface="+mn-cs"/>
            </a:rPr>
            <a:t>Vespa</a:t>
          </a:r>
        </a:p>
      </dsp:txBody>
      <dsp:txXfrm>
        <a:off x="2345" y="0"/>
        <a:ext cx="2256473" cy="717908"/>
      </dsp:txXfrm>
    </dsp:sp>
    <dsp:sp modelId="{CD9DC979-B4B5-4C3D-9785-510DED744847}">
      <dsp:nvSpPr>
        <dsp:cNvPr id="0" name=""/>
        <dsp:cNvSpPr/>
      </dsp:nvSpPr>
      <dsp:spPr>
        <a:xfrm>
          <a:off x="227993" y="718609"/>
          <a:ext cx="1805178" cy="721530"/>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b="1" kern="1200" dirty="0">
              <a:solidFill>
                <a:sysClr val="window" lastClr="FFFFFF"/>
              </a:solidFill>
              <a:latin typeface="Calibri" panose="020F0502020204030204"/>
              <a:ea typeface="+mn-ea"/>
              <a:cs typeface="+mn-cs"/>
            </a:rPr>
            <a:t>Lead Engineer </a:t>
          </a:r>
          <a:endParaRPr lang="en-US" sz="1000" b="1" kern="1200" dirty="0" smtClean="0">
            <a:solidFill>
              <a:sysClr val="window" lastClr="FFFFFF"/>
            </a:solidFill>
            <a:latin typeface="Calibri" panose="020F0502020204030204"/>
            <a:ea typeface="+mn-ea"/>
            <a:cs typeface="+mn-cs"/>
          </a:endParaRPr>
        </a:p>
        <a:p>
          <a:pPr lvl="0" algn="ctr" defTabSz="444500">
            <a:lnSpc>
              <a:spcPct val="90000"/>
            </a:lnSpc>
            <a:spcBef>
              <a:spcPct val="0"/>
            </a:spcBef>
            <a:spcAft>
              <a:spcPct val="35000"/>
            </a:spcAft>
          </a:pPr>
          <a:r>
            <a:rPr lang="en-US" sz="1000" b="1" kern="1200" dirty="0" smtClean="0">
              <a:solidFill>
                <a:sysClr val="window" lastClr="FFFFFF"/>
              </a:solidFill>
              <a:latin typeface="Calibri" panose="020F0502020204030204"/>
              <a:ea typeface="+mn-ea"/>
              <a:cs typeface="+mn-cs"/>
            </a:rPr>
            <a:t>Mo </a:t>
          </a:r>
          <a:r>
            <a:rPr lang="en-US" sz="1000" b="1" kern="1200" dirty="0" err="1" smtClean="0">
              <a:solidFill>
                <a:sysClr val="window" lastClr="FFFFFF"/>
              </a:solidFill>
              <a:latin typeface="Calibri" panose="020F0502020204030204"/>
              <a:ea typeface="+mn-ea"/>
              <a:cs typeface="+mn-cs"/>
            </a:rPr>
            <a:t>Chowdhury</a:t>
          </a:r>
          <a:r>
            <a:rPr lang="en-US" sz="1000" b="1" kern="1200" dirty="0" smtClean="0">
              <a:solidFill>
                <a:sysClr val="window" lastClr="FFFFFF"/>
              </a:solidFill>
              <a:latin typeface="Calibri" panose="020F0502020204030204"/>
              <a:ea typeface="+mn-ea"/>
              <a:cs typeface="+mn-cs"/>
            </a:rPr>
            <a:t>/ </a:t>
          </a:r>
        </a:p>
        <a:p>
          <a:pPr lvl="0" algn="ctr" defTabSz="444500">
            <a:lnSpc>
              <a:spcPct val="90000"/>
            </a:lnSpc>
            <a:spcBef>
              <a:spcPct val="0"/>
            </a:spcBef>
            <a:spcAft>
              <a:spcPct val="35000"/>
            </a:spcAft>
          </a:pPr>
          <a:r>
            <a:rPr lang="en-US" sz="1000" b="1" kern="1200" dirty="0" smtClean="0">
              <a:solidFill>
                <a:sysClr val="window" lastClr="FFFFFF"/>
              </a:solidFill>
              <a:latin typeface="Calibri" panose="020F0502020204030204"/>
              <a:ea typeface="+mn-ea"/>
              <a:cs typeface="+mn-cs"/>
            </a:rPr>
            <a:t>Lorenzo Di Fresco</a:t>
          </a:r>
          <a:endParaRPr lang="en-US" sz="1000" b="1" kern="1200" dirty="0">
            <a:solidFill>
              <a:sysClr val="window" lastClr="FFFFFF"/>
            </a:solidFill>
            <a:latin typeface="Calibri" panose="020F0502020204030204"/>
            <a:ea typeface="+mn-ea"/>
            <a:cs typeface="+mn-cs"/>
          </a:endParaRPr>
        </a:p>
      </dsp:txBody>
      <dsp:txXfrm>
        <a:off x="249126" y="739742"/>
        <a:ext cx="1762912" cy="679264"/>
      </dsp:txXfrm>
    </dsp:sp>
    <dsp:sp modelId="{63FE4EC7-2086-4B42-A0AE-F56BDB535D25}">
      <dsp:nvSpPr>
        <dsp:cNvPr id="0" name=""/>
        <dsp:cNvSpPr/>
      </dsp:nvSpPr>
      <dsp:spPr>
        <a:xfrm>
          <a:off x="227993" y="1551144"/>
          <a:ext cx="1805178" cy="721530"/>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b="1" kern="1200" dirty="0">
              <a:solidFill>
                <a:sysClr val="window" lastClr="FFFFFF"/>
              </a:solidFill>
              <a:latin typeface="Calibri" panose="020F0502020204030204"/>
              <a:ea typeface="+mn-ea"/>
              <a:cs typeface="+mn-cs"/>
            </a:rPr>
            <a:t>Lead Scientist </a:t>
          </a:r>
          <a:endParaRPr lang="en-US" sz="1000" b="1" kern="1200" dirty="0" smtClean="0">
            <a:solidFill>
              <a:sysClr val="window" lastClr="FFFFFF"/>
            </a:solidFill>
            <a:latin typeface="Calibri" panose="020F0502020204030204"/>
            <a:ea typeface="+mn-ea"/>
            <a:cs typeface="+mn-cs"/>
          </a:endParaRPr>
        </a:p>
        <a:p>
          <a:pPr lvl="0" algn="ctr" defTabSz="444500">
            <a:lnSpc>
              <a:spcPct val="90000"/>
            </a:lnSpc>
            <a:spcBef>
              <a:spcPct val="0"/>
            </a:spcBef>
            <a:spcAft>
              <a:spcPct val="35000"/>
            </a:spcAft>
          </a:pPr>
          <a:r>
            <a:rPr lang="en-US" sz="1000" b="1" i="1" kern="1200" dirty="0" smtClean="0">
              <a:solidFill>
                <a:sysClr val="window" lastClr="FFFFFF"/>
              </a:solidFill>
              <a:latin typeface="Calibri" panose="020F0502020204030204"/>
              <a:ea typeface="+mn-ea"/>
              <a:cs typeface="+mn-cs"/>
            </a:rPr>
            <a:t>Daniele </a:t>
          </a:r>
          <a:r>
            <a:rPr lang="en-US" sz="1000" b="1" i="1" kern="1200" dirty="0" err="1">
              <a:solidFill>
                <a:sysClr val="window" lastClr="FFFFFF"/>
              </a:solidFill>
              <a:latin typeface="Calibri" panose="020F0502020204030204"/>
              <a:ea typeface="+mn-ea"/>
              <a:cs typeface="+mn-cs"/>
            </a:rPr>
            <a:t>Colognesi</a:t>
          </a:r>
          <a:endParaRPr lang="en-US" sz="1000" b="1" i="1" kern="1200" dirty="0">
            <a:solidFill>
              <a:sysClr val="window" lastClr="FFFFFF"/>
            </a:solidFill>
            <a:latin typeface="Calibri" panose="020F0502020204030204"/>
            <a:ea typeface="+mn-ea"/>
            <a:cs typeface="+mn-cs"/>
          </a:endParaRPr>
        </a:p>
      </dsp:txBody>
      <dsp:txXfrm>
        <a:off x="249126" y="1572277"/>
        <a:ext cx="1762912" cy="679264"/>
      </dsp:txXfrm>
    </dsp:sp>
    <dsp:sp modelId="{474BFD33-D33E-43BB-8800-F55D78A9B65A}">
      <dsp:nvSpPr>
        <dsp:cNvPr id="0" name=""/>
        <dsp:cNvSpPr/>
      </dsp:nvSpPr>
      <dsp:spPr>
        <a:xfrm>
          <a:off x="2358577" y="0"/>
          <a:ext cx="2256473" cy="2393028"/>
        </a:xfrm>
        <a:prstGeom prst="roundRect">
          <a:avLst>
            <a:gd name="adj" fmla="val 10000"/>
          </a:avLst>
        </a:prstGeom>
        <a:solidFill>
          <a:srgbClr val="5B9BD5">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solidFill>
                <a:sysClr val="windowText" lastClr="000000">
                  <a:hueOff val="0"/>
                  <a:satOff val="0"/>
                  <a:lumOff val="0"/>
                  <a:alphaOff val="0"/>
                </a:sysClr>
              </a:solidFill>
              <a:latin typeface="Calibri" panose="020F0502020204030204"/>
              <a:ea typeface="+mn-ea"/>
              <a:cs typeface="+mn-cs"/>
            </a:rPr>
            <a:t>Pan Instrument</a:t>
          </a:r>
        </a:p>
      </dsp:txBody>
      <dsp:txXfrm>
        <a:off x="2358577" y="0"/>
        <a:ext cx="2256473" cy="717908"/>
      </dsp:txXfrm>
    </dsp:sp>
    <dsp:sp modelId="{FC912D84-61DD-4A44-8A85-F40E6987EDF4}">
      <dsp:nvSpPr>
        <dsp:cNvPr id="0" name=""/>
        <dsp:cNvSpPr/>
      </dsp:nvSpPr>
      <dsp:spPr>
        <a:xfrm>
          <a:off x="2653702" y="718361"/>
          <a:ext cx="1805178" cy="27683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b="1" kern="1200" dirty="0">
              <a:solidFill>
                <a:sysClr val="window" lastClr="FFFFFF"/>
              </a:solidFill>
              <a:latin typeface="Calibri" panose="020F0502020204030204"/>
              <a:ea typeface="+mn-ea"/>
              <a:cs typeface="+mn-cs"/>
            </a:rPr>
            <a:t>Detectors </a:t>
          </a:r>
          <a:r>
            <a:rPr lang="en-US" sz="1000" b="1" kern="1200" dirty="0" err="1">
              <a:solidFill>
                <a:sysClr val="window" lastClr="FFFFFF"/>
              </a:solidFill>
              <a:latin typeface="Calibri" panose="020F0502020204030204"/>
              <a:ea typeface="+mn-ea"/>
              <a:cs typeface="+mn-cs"/>
            </a:rPr>
            <a:t>Davide</a:t>
          </a:r>
          <a:r>
            <a:rPr lang="en-US" sz="1000" b="1" kern="1200" dirty="0">
              <a:solidFill>
                <a:sysClr val="window" lastClr="FFFFFF"/>
              </a:solidFill>
              <a:latin typeface="Calibri" panose="020F0502020204030204"/>
              <a:ea typeface="+mn-ea"/>
              <a:cs typeface="+mn-cs"/>
            </a:rPr>
            <a:t> </a:t>
          </a:r>
          <a:r>
            <a:rPr lang="en-US" sz="1000" b="1" kern="1200" dirty="0" err="1">
              <a:solidFill>
                <a:sysClr val="window" lastClr="FFFFFF"/>
              </a:solidFill>
              <a:latin typeface="Calibri" panose="020F0502020204030204"/>
              <a:ea typeface="+mn-ea"/>
              <a:cs typeface="+mn-cs"/>
            </a:rPr>
            <a:t>Raspino</a:t>
          </a:r>
          <a:endParaRPr lang="en-US" sz="1000" b="1" kern="1200" dirty="0">
            <a:solidFill>
              <a:sysClr val="window" lastClr="FFFFFF"/>
            </a:solidFill>
            <a:latin typeface="Calibri" panose="020F0502020204030204"/>
            <a:ea typeface="+mn-ea"/>
            <a:cs typeface="+mn-cs"/>
          </a:endParaRPr>
        </a:p>
      </dsp:txBody>
      <dsp:txXfrm>
        <a:off x="2661810" y="726469"/>
        <a:ext cx="1788962" cy="260623"/>
      </dsp:txXfrm>
    </dsp:sp>
    <dsp:sp modelId="{898409AD-173F-40D0-9391-BE0CF6777AB6}">
      <dsp:nvSpPr>
        <dsp:cNvPr id="0" name=""/>
        <dsp:cNvSpPr/>
      </dsp:nvSpPr>
      <dsp:spPr>
        <a:xfrm>
          <a:off x="2653702" y="1037791"/>
          <a:ext cx="1805178" cy="27683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b="1" kern="1200">
              <a:solidFill>
                <a:sysClr val="window" lastClr="FFFFFF"/>
              </a:solidFill>
              <a:latin typeface="Calibri" panose="020F0502020204030204"/>
              <a:ea typeface="+mn-ea"/>
              <a:cs typeface="+mn-cs"/>
            </a:rPr>
            <a:t>Choppers Peter Galsworthy</a:t>
          </a:r>
        </a:p>
      </dsp:txBody>
      <dsp:txXfrm>
        <a:off x="2661810" y="1045899"/>
        <a:ext cx="1788962" cy="260623"/>
      </dsp:txXfrm>
    </dsp:sp>
    <dsp:sp modelId="{C91FBB33-D103-4104-AB22-48DBC6B171EF}">
      <dsp:nvSpPr>
        <dsp:cNvPr id="0" name=""/>
        <dsp:cNvSpPr/>
      </dsp:nvSpPr>
      <dsp:spPr>
        <a:xfrm>
          <a:off x="2653702" y="1357222"/>
          <a:ext cx="1805178" cy="27683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b="1" kern="1200" dirty="0" smtClean="0">
              <a:solidFill>
                <a:sysClr val="window" lastClr="FFFFFF"/>
              </a:solidFill>
              <a:latin typeface="Calibri" panose="020F0502020204030204"/>
              <a:ea typeface="+mn-ea"/>
              <a:cs typeface="+mn-cs"/>
            </a:rPr>
            <a:t>Installation </a:t>
          </a:r>
          <a:r>
            <a:rPr lang="en-US" sz="1000" b="1" kern="1200" dirty="0">
              <a:solidFill>
                <a:sysClr val="window" lastClr="FFFFFF"/>
              </a:solidFill>
              <a:latin typeface="Calibri" panose="020F0502020204030204"/>
              <a:ea typeface="+mn-ea"/>
              <a:cs typeface="+mn-cs"/>
            </a:rPr>
            <a:t>John Crawford/David Maxwell</a:t>
          </a:r>
        </a:p>
      </dsp:txBody>
      <dsp:txXfrm>
        <a:off x="2661810" y="1365330"/>
        <a:ext cx="1788962" cy="260623"/>
      </dsp:txXfrm>
    </dsp:sp>
    <dsp:sp modelId="{1E0DEF2C-92A5-4736-B4DB-BECF94A52D60}">
      <dsp:nvSpPr>
        <dsp:cNvPr id="0" name=""/>
        <dsp:cNvSpPr/>
      </dsp:nvSpPr>
      <dsp:spPr>
        <a:xfrm>
          <a:off x="2653702" y="1676653"/>
          <a:ext cx="1805178" cy="27683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b="1" kern="1200" dirty="0" smtClean="0">
              <a:solidFill>
                <a:sysClr val="window" lastClr="FFFFFF"/>
              </a:solidFill>
              <a:latin typeface="Calibri" panose="020F0502020204030204"/>
              <a:ea typeface="+mn-ea"/>
              <a:cs typeface="+mn-cs"/>
            </a:rPr>
            <a:t>Motion </a:t>
          </a:r>
          <a:r>
            <a:rPr lang="en-US" sz="1000" b="1" kern="1200" dirty="0">
              <a:solidFill>
                <a:sysClr val="window" lastClr="FFFFFF"/>
              </a:solidFill>
              <a:latin typeface="Calibri" panose="020F0502020204030204"/>
              <a:ea typeface="+mn-ea"/>
              <a:cs typeface="+mn-cs"/>
            </a:rPr>
            <a:t>Control Nick Webb</a:t>
          </a:r>
        </a:p>
      </dsp:txBody>
      <dsp:txXfrm>
        <a:off x="2661810" y="1684761"/>
        <a:ext cx="1788962" cy="260623"/>
      </dsp:txXfrm>
    </dsp:sp>
    <dsp:sp modelId="{8E91C1CB-C5C1-4886-8A65-F24250771CED}">
      <dsp:nvSpPr>
        <dsp:cNvPr id="0" name=""/>
        <dsp:cNvSpPr/>
      </dsp:nvSpPr>
      <dsp:spPr>
        <a:xfrm>
          <a:off x="2653702" y="1996083"/>
          <a:ext cx="1805178" cy="27683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b="1" kern="1200" dirty="0">
              <a:solidFill>
                <a:sysClr val="window" lastClr="FFFFFF"/>
              </a:solidFill>
              <a:latin typeface="Calibri" panose="020F0502020204030204"/>
              <a:ea typeface="+mn-ea"/>
              <a:cs typeface="+mn-cs"/>
            </a:rPr>
            <a:t>Electrical Graeme </a:t>
          </a:r>
          <a:r>
            <a:rPr lang="en-US" sz="1000" b="1" kern="1200" dirty="0" smtClean="0">
              <a:solidFill>
                <a:sysClr val="window" lastClr="FFFFFF"/>
              </a:solidFill>
              <a:latin typeface="Calibri" panose="020F0502020204030204"/>
              <a:ea typeface="+mn-ea"/>
              <a:cs typeface="+mn-cs"/>
            </a:rPr>
            <a:t>Johnson</a:t>
          </a:r>
          <a:endParaRPr lang="en-US" sz="1000" b="1" kern="1200" dirty="0">
            <a:solidFill>
              <a:sysClr val="window" lastClr="FFFFFF"/>
            </a:solidFill>
            <a:latin typeface="Calibri" panose="020F0502020204030204"/>
            <a:ea typeface="+mn-ea"/>
            <a:cs typeface="+mn-cs"/>
          </a:endParaRPr>
        </a:p>
      </dsp:txBody>
      <dsp:txXfrm>
        <a:off x="2661810" y="2004191"/>
        <a:ext cx="1788962" cy="2606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3076363" cy="511731"/>
          </a:xfrm>
          <a:prstGeom prst="rect">
            <a:avLst/>
          </a:prstGeom>
        </p:spPr>
        <p:txBody>
          <a:bodyPr vert="horz" lIns="99040" tIns="49521" rIns="99040" bIns="49521" rtlCol="0"/>
          <a:lstStyle>
            <a:lvl1pPr algn="l">
              <a:defRPr sz="1300"/>
            </a:lvl1pPr>
          </a:lstStyle>
          <a:p>
            <a:endParaRPr lang="it-IT"/>
          </a:p>
        </p:txBody>
      </p:sp>
      <p:sp>
        <p:nvSpPr>
          <p:cNvPr id="3" name="Segnaposto data 2"/>
          <p:cNvSpPr>
            <a:spLocks noGrp="1"/>
          </p:cNvSpPr>
          <p:nvPr>
            <p:ph type="dt" idx="1"/>
          </p:nvPr>
        </p:nvSpPr>
        <p:spPr>
          <a:xfrm>
            <a:off x="4021295" y="0"/>
            <a:ext cx="3076363" cy="511731"/>
          </a:xfrm>
          <a:prstGeom prst="rect">
            <a:avLst/>
          </a:prstGeom>
        </p:spPr>
        <p:txBody>
          <a:bodyPr vert="horz" lIns="99040" tIns="49521" rIns="99040" bIns="49521" rtlCol="0"/>
          <a:lstStyle>
            <a:lvl1pPr algn="r">
              <a:defRPr sz="1300"/>
            </a:lvl1pPr>
          </a:lstStyle>
          <a:p>
            <a:fld id="{D6EA2B53-676F-4104-91F2-802667614EA6}" type="datetimeFigureOut">
              <a:rPr lang="it-IT" smtClean="0"/>
              <a:pPr/>
              <a:t>17/10/2017</a:t>
            </a:fld>
            <a:endParaRPr lang="it-IT"/>
          </a:p>
        </p:txBody>
      </p:sp>
      <p:sp>
        <p:nvSpPr>
          <p:cNvPr id="4" name="Segnaposto immagine diapositiva 3"/>
          <p:cNvSpPr>
            <a:spLocks noGrp="1" noRot="1" noChangeAspect="1"/>
          </p:cNvSpPr>
          <p:nvPr>
            <p:ph type="sldImg" idx="2"/>
          </p:nvPr>
        </p:nvSpPr>
        <p:spPr>
          <a:xfrm>
            <a:off x="992188" y="769938"/>
            <a:ext cx="5114925" cy="3835400"/>
          </a:xfrm>
          <a:prstGeom prst="rect">
            <a:avLst/>
          </a:prstGeom>
          <a:noFill/>
          <a:ln w="12700">
            <a:solidFill>
              <a:prstClr val="black"/>
            </a:solidFill>
          </a:ln>
        </p:spPr>
        <p:txBody>
          <a:bodyPr vert="horz" lIns="99040" tIns="49521" rIns="99040" bIns="49521" rtlCol="0" anchor="ctr"/>
          <a:lstStyle/>
          <a:p>
            <a:endParaRPr lang="it-IT"/>
          </a:p>
        </p:txBody>
      </p:sp>
      <p:sp>
        <p:nvSpPr>
          <p:cNvPr id="5" name="Segnaposto note 4"/>
          <p:cNvSpPr>
            <a:spLocks noGrp="1"/>
          </p:cNvSpPr>
          <p:nvPr>
            <p:ph type="body" sz="quarter" idx="3"/>
          </p:nvPr>
        </p:nvSpPr>
        <p:spPr>
          <a:xfrm>
            <a:off x="709931" y="4861442"/>
            <a:ext cx="5679440" cy="4605576"/>
          </a:xfrm>
          <a:prstGeom prst="rect">
            <a:avLst/>
          </a:prstGeom>
        </p:spPr>
        <p:txBody>
          <a:bodyPr vert="horz" lIns="99040" tIns="49521" rIns="99040" bIns="49521"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1" y="9721107"/>
            <a:ext cx="3076363" cy="511731"/>
          </a:xfrm>
          <a:prstGeom prst="rect">
            <a:avLst/>
          </a:prstGeom>
        </p:spPr>
        <p:txBody>
          <a:bodyPr vert="horz" lIns="99040" tIns="49521" rIns="99040" bIns="49521" rtlCol="0" anchor="b"/>
          <a:lstStyle>
            <a:lvl1pPr algn="l">
              <a:defRPr sz="1300"/>
            </a:lvl1pPr>
          </a:lstStyle>
          <a:p>
            <a:endParaRPr lang="it-IT"/>
          </a:p>
        </p:txBody>
      </p:sp>
      <p:sp>
        <p:nvSpPr>
          <p:cNvPr id="7" name="Segnaposto numero diapositiva 6"/>
          <p:cNvSpPr>
            <a:spLocks noGrp="1"/>
          </p:cNvSpPr>
          <p:nvPr>
            <p:ph type="sldNum" sz="quarter" idx="5"/>
          </p:nvPr>
        </p:nvSpPr>
        <p:spPr>
          <a:xfrm>
            <a:off x="4021295" y="9721107"/>
            <a:ext cx="3076363" cy="511731"/>
          </a:xfrm>
          <a:prstGeom prst="rect">
            <a:avLst/>
          </a:prstGeom>
        </p:spPr>
        <p:txBody>
          <a:bodyPr vert="horz" lIns="99040" tIns="49521" rIns="99040" bIns="49521" rtlCol="0" anchor="b"/>
          <a:lstStyle>
            <a:lvl1pPr algn="r">
              <a:defRPr sz="1300"/>
            </a:lvl1pPr>
          </a:lstStyle>
          <a:p>
            <a:fld id="{F8974C9C-09E0-47EC-8251-A7D04E9AA6B0}" type="slidenum">
              <a:rPr lang="it-IT" smtClean="0"/>
              <a:pPr/>
              <a:t>‹#›</a:t>
            </a:fld>
            <a:endParaRPr lang="it-IT"/>
          </a:p>
        </p:txBody>
      </p:sp>
    </p:spTree>
    <p:extLst>
      <p:ext uri="{BB962C8B-B14F-4D97-AF65-F5344CB8AC3E}">
        <p14:creationId xmlns:p14="http://schemas.microsoft.com/office/powerpoint/2010/main" val="4099026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974C9C-09E0-47EC-8251-A7D04E9AA6B0}" type="slidenum">
              <a:rPr lang="it-IT" smtClean="0"/>
              <a:pPr/>
              <a:t>26</a:t>
            </a:fld>
            <a:endParaRPr lang="it-IT"/>
          </a:p>
        </p:txBody>
      </p:sp>
    </p:spTree>
    <p:extLst>
      <p:ext uri="{BB962C8B-B14F-4D97-AF65-F5344CB8AC3E}">
        <p14:creationId xmlns:p14="http://schemas.microsoft.com/office/powerpoint/2010/main" val="427954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Plenty of scope to thicken</a:t>
            </a:r>
            <a:r>
              <a:rPr lang="en-GB" baseline="0" dirty="0" smtClean="0"/>
              <a:t> walls either inside or outside</a:t>
            </a:r>
            <a:endParaRPr lang="en-GB" dirty="0"/>
          </a:p>
        </p:txBody>
      </p:sp>
      <p:sp>
        <p:nvSpPr>
          <p:cNvPr id="4" name="Slide Number Placeholder 3"/>
          <p:cNvSpPr>
            <a:spLocks noGrp="1"/>
          </p:cNvSpPr>
          <p:nvPr>
            <p:ph type="sldNum" sz="quarter" idx="10"/>
          </p:nvPr>
        </p:nvSpPr>
        <p:spPr/>
        <p:txBody>
          <a:bodyPr/>
          <a:lstStyle/>
          <a:p>
            <a:fld id="{6C61A9D3-4A3F-4883-9CD7-E6231A078D56}" type="slidenum">
              <a:rPr lang="en-GB" smtClean="0"/>
              <a:t>89</a:t>
            </a:fld>
            <a:endParaRPr lang="en-GB"/>
          </a:p>
        </p:txBody>
      </p:sp>
    </p:spTree>
    <p:extLst>
      <p:ext uri="{BB962C8B-B14F-4D97-AF65-F5344CB8AC3E}">
        <p14:creationId xmlns:p14="http://schemas.microsoft.com/office/powerpoint/2010/main" val="2677260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 different lengths – means ESS having to keep spares of 3 different</a:t>
            </a:r>
            <a:r>
              <a:rPr lang="en-GB" baseline="0" dirty="0" smtClean="0"/>
              <a:t> lengths</a:t>
            </a:r>
            <a:endParaRPr lang="en-GB" dirty="0"/>
          </a:p>
        </p:txBody>
      </p:sp>
      <p:sp>
        <p:nvSpPr>
          <p:cNvPr id="4" name="Slide Number Placeholder 3"/>
          <p:cNvSpPr>
            <a:spLocks noGrp="1"/>
          </p:cNvSpPr>
          <p:nvPr>
            <p:ph type="sldNum" sz="quarter" idx="10"/>
          </p:nvPr>
        </p:nvSpPr>
        <p:spPr/>
        <p:txBody>
          <a:bodyPr/>
          <a:lstStyle/>
          <a:p>
            <a:fld id="{6C61A9D3-4A3F-4883-9CD7-E6231A078D56}" type="slidenum">
              <a:rPr lang="en-GB" smtClean="0"/>
              <a:t>90</a:t>
            </a:fld>
            <a:endParaRPr lang="en-GB"/>
          </a:p>
        </p:txBody>
      </p:sp>
    </p:spTree>
    <p:extLst>
      <p:ext uri="{BB962C8B-B14F-4D97-AF65-F5344CB8AC3E}">
        <p14:creationId xmlns:p14="http://schemas.microsoft.com/office/powerpoint/2010/main" val="44043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 we are only making forward scattering bank for this phase </a:t>
            </a:r>
            <a:r>
              <a:rPr lang="en-GB" smtClean="0"/>
              <a:t>of Vespa</a:t>
            </a:r>
            <a:endParaRPr lang="en-GB"/>
          </a:p>
        </p:txBody>
      </p:sp>
      <p:sp>
        <p:nvSpPr>
          <p:cNvPr id="4" name="Slide Number Placeholder 3"/>
          <p:cNvSpPr>
            <a:spLocks noGrp="1"/>
          </p:cNvSpPr>
          <p:nvPr>
            <p:ph type="sldNum" sz="quarter" idx="10"/>
          </p:nvPr>
        </p:nvSpPr>
        <p:spPr/>
        <p:txBody>
          <a:bodyPr/>
          <a:lstStyle/>
          <a:p>
            <a:fld id="{6C61A9D3-4A3F-4883-9CD7-E6231A078D56}" type="slidenum">
              <a:rPr lang="en-GB" smtClean="0"/>
              <a:t>92</a:t>
            </a:fld>
            <a:endParaRPr lang="en-GB"/>
          </a:p>
        </p:txBody>
      </p:sp>
    </p:spTree>
    <p:extLst>
      <p:ext uri="{BB962C8B-B14F-4D97-AF65-F5344CB8AC3E}">
        <p14:creationId xmlns:p14="http://schemas.microsoft.com/office/powerpoint/2010/main" val="603912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Highlight Jaws – 650 and 2000 from sample, beam monitors, diffraction</a:t>
            </a:r>
            <a:r>
              <a:rPr lang="en-GB" baseline="0" dirty="0" smtClean="0"/>
              <a:t> banks</a:t>
            </a:r>
            <a:endParaRPr lang="en-GB" dirty="0"/>
          </a:p>
        </p:txBody>
      </p:sp>
      <p:sp>
        <p:nvSpPr>
          <p:cNvPr id="4" name="Slide Number Placeholder 3"/>
          <p:cNvSpPr>
            <a:spLocks noGrp="1"/>
          </p:cNvSpPr>
          <p:nvPr>
            <p:ph type="sldNum" sz="quarter" idx="10"/>
          </p:nvPr>
        </p:nvSpPr>
        <p:spPr/>
        <p:txBody>
          <a:bodyPr/>
          <a:lstStyle/>
          <a:p>
            <a:fld id="{6C61A9D3-4A3F-4883-9CD7-E6231A078D56}" type="slidenum">
              <a:rPr lang="en-GB" smtClean="0"/>
              <a:t>94</a:t>
            </a:fld>
            <a:endParaRPr lang="en-GB"/>
          </a:p>
        </p:txBody>
      </p:sp>
    </p:spTree>
    <p:extLst>
      <p:ext uri="{BB962C8B-B14F-4D97-AF65-F5344CB8AC3E}">
        <p14:creationId xmlns:p14="http://schemas.microsoft.com/office/powerpoint/2010/main" val="2932633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Highlight</a:t>
            </a:r>
            <a:r>
              <a:rPr lang="en-GB" baseline="0" dirty="0" smtClean="0"/>
              <a:t> maintenance of ADFM module – compare to Tosca with it’s 2 days of disassembly alone</a:t>
            </a:r>
            <a:endParaRPr lang="en-GB" dirty="0"/>
          </a:p>
        </p:txBody>
      </p:sp>
      <p:sp>
        <p:nvSpPr>
          <p:cNvPr id="4" name="Slide Number Placeholder 3"/>
          <p:cNvSpPr>
            <a:spLocks noGrp="1"/>
          </p:cNvSpPr>
          <p:nvPr>
            <p:ph type="sldNum" sz="quarter" idx="10"/>
          </p:nvPr>
        </p:nvSpPr>
        <p:spPr/>
        <p:txBody>
          <a:bodyPr/>
          <a:lstStyle/>
          <a:p>
            <a:fld id="{6C61A9D3-4A3F-4883-9CD7-E6231A078D56}" type="slidenum">
              <a:rPr lang="en-GB" smtClean="0"/>
              <a:t>95</a:t>
            </a:fld>
            <a:endParaRPr lang="en-GB"/>
          </a:p>
        </p:txBody>
      </p:sp>
    </p:spTree>
    <p:extLst>
      <p:ext uri="{BB962C8B-B14F-4D97-AF65-F5344CB8AC3E}">
        <p14:creationId xmlns:p14="http://schemas.microsoft.com/office/powerpoint/2010/main" val="909697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329D41D7-0FF3-4B1E-B005-1E8748D0D1A8}" type="slidenum">
              <a:rPr lang="en-GB" smtClean="0"/>
              <a:pPr/>
              <a:t>104</a:t>
            </a:fld>
            <a:endParaRPr lang="en-GB"/>
          </a:p>
        </p:txBody>
      </p:sp>
    </p:spTree>
    <p:extLst>
      <p:ext uri="{BB962C8B-B14F-4D97-AF65-F5344CB8AC3E}">
        <p14:creationId xmlns:p14="http://schemas.microsoft.com/office/powerpoint/2010/main" val="1301483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should Pull out that the Multiple chopper</a:t>
            </a:r>
            <a:r>
              <a:rPr lang="en-GB" baseline="0" dirty="0" smtClean="0"/>
              <a:t> builds gives us a potential resource problem.</a:t>
            </a:r>
            <a:endParaRPr lang="en-GB" dirty="0"/>
          </a:p>
        </p:txBody>
      </p:sp>
      <p:sp>
        <p:nvSpPr>
          <p:cNvPr id="4" name="Slide Number Placeholder 3"/>
          <p:cNvSpPr>
            <a:spLocks noGrp="1"/>
          </p:cNvSpPr>
          <p:nvPr>
            <p:ph type="sldNum" sz="quarter" idx="10"/>
          </p:nvPr>
        </p:nvSpPr>
        <p:spPr/>
        <p:txBody>
          <a:bodyPr/>
          <a:lstStyle/>
          <a:p>
            <a:fld id="{329D41D7-0FF3-4B1E-B005-1E8748D0D1A8}" type="slidenum">
              <a:rPr lang="en-GB" smtClean="0"/>
              <a:pPr/>
              <a:t>110</a:t>
            </a:fld>
            <a:endParaRPr lang="en-GB"/>
          </a:p>
        </p:txBody>
      </p:sp>
    </p:spTree>
    <p:extLst>
      <p:ext uri="{BB962C8B-B14F-4D97-AF65-F5344CB8AC3E}">
        <p14:creationId xmlns:p14="http://schemas.microsoft.com/office/powerpoint/2010/main" val="3772279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should Pull out that the Multiple chopper</a:t>
            </a:r>
            <a:r>
              <a:rPr lang="en-GB" baseline="0" dirty="0" smtClean="0"/>
              <a:t> builds gives us a potential resource problem.</a:t>
            </a:r>
            <a:endParaRPr lang="en-GB" dirty="0"/>
          </a:p>
        </p:txBody>
      </p:sp>
      <p:sp>
        <p:nvSpPr>
          <p:cNvPr id="4" name="Slide Number Placeholder 3"/>
          <p:cNvSpPr>
            <a:spLocks noGrp="1"/>
          </p:cNvSpPr>
          <p:nvPr>
            <p:ph type="sldNum" sz="quarter" idx="10"/>
          </p:nvPr>
        </p:nvSpPr>
        <p:spPr/>
        <p:txBody>
          <a:bodyPr/>
          <a:lstStyle/>
          <a:p>
            <a:fld id="{329D41D7-0FF3-4B1E-B005-1E8748D0D1A8}" type="slidenum">
              <a:rPr lang="en-GB" smtClean="0"/>
              <a:pPr/>
              <a:t>112</a:t>
            </a:fld>
            <a:endParaRPr lang="en-GB"/>
          </a:p>
        </p:txBody>
      </p:sp>
    </p:spTree>
    <p:extLst>
      <p:ext uri="{BB962C8B-B14F-4D97-AF65-F5344CB8AC3E}">
        <p14:creationId xmlns:p14="http://schemas.microsoft.com/office/powerpoint/2010/main" val="3772279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should Pull out that the Multiple chopper</a:t>
            </a:r>
            <a:r>
              <a:rPr lang="en-GB" baseline="0" dirty="0" smtClean="0"/>
              <a:t> builds gives us a potential resource problem.</a:t>
            </a:r>
            <a:endParaRPr lang="en-GB" dirty="0"/>
          </a:p>
        </p:txBody>
      </p:sp>
      <p:sp>
        <p:nvSpPr>
          <p:cNvPr id="4" name="Slide Number Placeholder 3"/>
          <p:cNvSpPr>
            <a:spLocks noGrp="1"/>
          </p:cNvSpPr>
          <p:nvPr>
            <p:ph type="sldNum" sz="quarter" idx="10"/>
          </p:nvPr>
        </p:nvSpPr>
        <p:spPr/>
        <p:txBody>
          <a:bodyPr/>
          <a:lstStyle/>
          <a:p>
            <a:fld id="{329D41D7-0FF3-4B1E-B005-1E8748D0D1A8}" type="slidenum">
              <a:rPr lang="en-GB" smtClean="0">
                <a:solidFill>
                  <a:prstClr val="black"/>
                </a:solidFill>
              </a:rPr>
              <a:pPr/>
              <a:t>113</a:t>
            </a:fld>
            <a:endParaRPr lang="en-GB">
              <a:solidFill>
                <a:prstClr val="black"/>
              </a:solidFill>
            </a:endParaRPr>
          </a:p>
        </p:txBody>
      </p:sp>
    </p:spTree>
    <p:extLst>
      <p:ext uri="{BB962C8B-B14F-4D97-AF65-F5344CB8AC3E}">
        <p14:creationId xmlns:p14="http://schemas.microsoft.com/office/powerpoint/2010/main" val="3772279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should Pull out that the Multiple chopper</a:t>
            </a:r>
            <a:r>
              <a:rPr lang="en-GB" baseline="0" dirty="0" smtClean="0"/>
              <a:t> builds gives us a potential resource problem.</a:t>
            </a:r>
            <a:endParaRPr lang="en-GB" dirty="0"/>
          </a:p>
        </p:txBody>
      </p:sp>
      <p:sp>
        <p:nvSpPr>
          <p:cNvPr id="4" name="Slide Number Placeholder 3"/>
          <p:cNvSpPr>
            <a:spLocks noGrp="1"/>
          </p:cNvSpPr>
          <p:nvPr>
            <p:ph type="sldNum" sz="quarter" idx="10"/>
          </p:nvPr>
        </p:nvSpPr>
        <p:spPr/>
        <p:txBody>
          <a:bodyPr/>
          <a:lstStyle/>
          <a:p>
            <a:fld id="{329D41D7-0FF3-4B1E-B005-1E8748D0D1A8}" type="slidenum">
              <a:rPr lang="en-GB" smtClean="0"/>
              <a:pPr/>
              <a:t>114</a:t>
            </a:fld>
            <a:endParaRPr lang="en-GB"/>
          </a:p>
        </p:txBody>
      </p:sp>
    </p:spTree>
    <p:extLst>
      <p:ext uri="{BB962C8B-B14F-4D97-AF65-F5344CB8AC3E}">
        <p14:creationId xmlns:p14="http://schemas.microsoft.com/office/powerpoint/2010/main" val="3772279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2813"/>
          </a:xfrm>
        </p:spPr>
      </p:sp>
      <p:sp>
        <p:nvSpPr>
          <p:cNvPr id="3" name="Notes Placeholder 2"/>
          <p:cNvSpPr>
            <a:spLocks noGrp="1"/>
          </p:cNvSpPr>
          <p:nvPr>
            <p:ph type="body" idx="1"/>
          </p:nvPr>
        </p:nvSpPr>
        <p:spPr/>
        <p:txBody>
          <a:bodyPr/>
          <a:lstStyle/>
          <a:p>
            <a:endParaRPr lang="en-GB" baseline="0" dirty="0" smtClean="0"/>
          </a:p>
          <a:p>
            <a:r>
              <a:rPr lang="en-GB" baseline="0" dirty="0" smtClean="0"/>
              <a:t>The picture shows a sketch of the beamline located in the sector East, </a:t>
            </a:r>
            <a:r>
              <a:rPr lang="en-GB" baseline="0" dirty="0" err="1" smtClean="0"/>
              <a:t>beamport</a:t>
            </a:r>
            <a:r>
              <a:rPr lang="en-GB" baseline="0" dirty="0" smtClean="0"/>
              <a:t> 7 of the ESS </a:t>
            </a:r>
            <a:r>
              <a:rPr lang="en-GB" baseline="0" dirty="0" err="1" smtClean="0"/>
              <a:t>faCILITY</a:t>
            </a:r>
            <a:r>
              <a:rPr lang="en-GB" baseline="0" dirty="0" smtClean="0"/>
              <a:t> and a detail of the secondary spectrometer with 4 banks of HOPG </a:t>
            </a:r>
            <a:r>
              <a:rPr lang="en-GB" baseline="0" dirty="0" err="1" smtClean="0"/>
              <a:t>anlyzer</a:t>
            </a:r>
            <a:endParaRPr lang="en-GB" baseline="0" dirty="0" smtClean="0"/>
          </a:p>
          <a:p>
            <a:r>
              <a:rPr lang="en-GB" baseline="0" dirty="0" smtClean="0"/>
              <a:t>Each bank made of an HOPG crystal, a Be filter conditioned by a CCR and a detector with He tube technology</a:t>
            </a:r>
            <a:endParaRPr lang="en-GB" dirty="0"/>
          </a:p>
        </p:txBody>
      </p:sp>
      <p:sp>
        <p:nvSpPr>
          <p:cNvPr id="4" name="Slide Number Placeholder 3"/>
          <p:cNvSpPr>
            <a:spLocks noGrp="1"/>
          </p:cNvSpPr>
          <p:nvPr>
            <p:ph type="sldNum" sz="quarter" idx="10"/>
          </p:nvPr>
        </p:nvSpPr>
        <p:spPr/>
        <p:txBody>
          <a:bodyPr/>
          <a:lstStyle/>
          <a:p>
            <a:pPr defTabSz="1067770">
              <a:defRPr/>
            </a:pPr>
            <a:fld id="{058983B8-8DEE-499C-A689-1A1A12AE5561}" type="slidenum">
              <a:rPr lang="en-GB" sz="1400">
                <a:solidFill>
                  <a:prstClr val="black"/>
                </a:solidFill>
                <a:latin typeface="Calibri"/>
              </a:rPr>
              <a:pPr defTabSz="1067770">
                <a:defRPr/>
              </a:pPr>
              <a:t>62</a:t>
            </a:fld>
            <a:endParaRPr lang="en-GB" sz="1400">
              <a:solidFill>
                <a:prstClr val="black"/>
              </a:solidFill>
              <a:latin typeface="Calibri"/>
            </a:endParaRPr>
          </a:p>
        </p:txBody>
      </p:sp>
    </p:spTree>
    <p:extLst>
      <p:ext uri="{BB962C8B-B14F-4D97-AF65-F5344CB8AC3E}">
        <p14:creationId xmlns:p14="http://schemas.microsoft.com/office/powerpoint/2010/main" val="359023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74C9C-09E0-47EC-8251-A7D04E9AA6B0}" type="slidenum">
              <a:rPr lang="it-IT" smtClean="0"/>
              <a:pPr/>
              <a:t>65</a:t>
            </a:fld>
            <a:endParaRPr lang="it-IT"/>
          </a:p>
        </p:txBody>
      </p:sp>
    </p:spTree>
    <p:extLst>
      <p:ext uri="{BB962C8B-B14F-4D97-AF65-F5344CB8AC3E}">
        <p14:creationId xmlns:p14="http://schemas.microsoft.com/office/powerpoint/2010/main" val="229213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37275" cy="3452813"/>
          </a:xfrm>
        </p:spPr>
      </p:sp>
      <p:sp>
        <p:nvSpPr>
          <p:cNvPr id="3" name="Notes Placeholder 2"/>
          <p:cNvSpPr>
            <a:spLocks noGrp="1"/>
          </p:cNvSpPr>
          <p:nvPr>
            <p:ph type="body" idx="1"/>
          </p:nvPr>
        </p:nvSpPr>
        <p:spPr/>
        <p:txBody>
          <a:bodyPr/>
          <a:lstStyle/>
          <a:p>
            <a:endParaRPr lang="en-GB" baseline="0" dirty="0" smtClean="0"/>
          </a:p>
          <a:p>
            <a:r>
              <a:rPr lang="en-GB" baseline="0" dirty="0" smtClean="0"/>
              <a:t>The picture shows a sketch of the beamline located in the sector East, </a:t>
            </a:r>
            <a:r>
              <a:rPr lang="en-GB" baseline="0" dirty="0" err="1" smtClean="0"/>
              <a:t>beamport</a:t>
            </a:r>
            <a:r>
              <a:rPr lang="en-GB" baseline="0" dirty="0" smtClean="0"/>
              <a:t> 7 of the ESS </a:t>
            </a:r>
            <a:r>
              <a:rPr lang="en-GB" baseline="0" dirty="0" err="1" smtClean="0"/>
              <a:t>faCILITY</a:t>
            </a:r>
            <a:r>
              <a:rPr lang="en-GB" baseline="0" dirty="0" smtClean="0"/>
              <a:t> and a detail of the secondary spectrometer with 4 banks of HOPG </a:t>
            </a:r>
            <a:r>
              <a:rPr lang="en-GB" baseline="0" dirty="0" err="1" smtClean="0"/>
              <a:t>anlyzer</a:t>
            </a:r>
            <a:endParaRPr lang="en-GB" baseline="0" dirty="0" smtClean="0"/>
          </a:p>
          <a:p>
            <a:r>
              <a:rPr lang="en-GB" baseline="0" dirty="0" smtClean="0"/>
              <a:t>Each bank made of an HOPG crystal, a Be filter conditioned by a CCR and a detector with He tube technology</a:t>
            </a:r>
            <a:endParaRPr lang="en-GB" dirty="0"/>
          </a:p>
        </p:txBody>
      </p:sp>
      <p:sp>
        <p:nvSpPr>
          <p:cNvPr id="4" name="Slide Number Placeholder 3"/>
          <p:cNvSpPr>
            <a:spLocks noGrp="1"/>
          </p:cNvSpPr>
          <p:nvPr>
            <p:ph type="sldNum" sz="quarter" idx="10"/>
          </p:nvPr>
        </p:nvSpPr>
        <p:spPr/>
        <p:txBody>
          <a:bodyPr/>
          <a:lstStyle/>
          <a:p>
            <a:pPr defTabSz="1067770">
              <a:defRPr/>
            </a:pPr>
            <a:fld id="{058983B8-8DEE-499C-A689-1A1A12AE5561}" type="slidenum">
              <a:rPr lang="en-GB" sz="1400">
                <a:solidFill>
                  <a:prstClr val="black"/>
                </a:solidFill>
                <a:latin typeface="Calibri"/>
              </a:rPr>
              <a:pPr defTabSz="1067770">
                <a:defRPr/>
              </a:pPr>
              <a:t>74</a:t>
            </a:fld>
            <a:endParaRPr lang="en-GB" sz="1400">
              <a:solidFill>
                <a:prstClr val="black"/>
              </a:solidFill>
              <a:latin typeface="Calibri"/>
            </a:endParaRPr>
          </a:p>
        </p:txBody>
      </p:sp>
    </p:spTree>
    <p:extLst>
      <p:ext uri="{BB962C8B-B14F-4D97-AF65-F5344CB8AC3E}">
        <p14:creationId xmlns:p14="http://schemas.microsoft.com/office/powerpoint/2010/main" val="3590236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2813"/>
          </a:xfrm>
        </p:spPr>
      </p:sp>
      <p:sp>
        <p:nvSpPr>
          <p:cNvPr id="3" name="Notes Placeholder 2"/>
          <p:cNvSpPr>
            <a:spLocks noGrp="1"/>
          </p:cNvSpPr>
          <p:nvPr>
            <p:ph type="body" idx="1"/>
          </p:nvPr>
        </p:nvSpPr>
        <p:spPr/>
        <p:txBody>
          <a:bodyPr/>
          <a:lstStyle/>
          <a:p>
            <a:endParaRPr lang="en-GB" baseline="0" dirty="0" smtClean="0"/>
          </a:p>
          <a:p>
            <a:r>
              <a:rPr lang="en-GB" baseline="0" dirty="0" smtClean="0"/>
              <a:t>The picture shows a sketch of the beamline located in the sector East, </a:t>
            </a:r>
            <a:r>
              <a:rPr lang="en-GB" baseline="0" dirty="0" err="1" smtClean="0"/>
              <a:t>beamport</a:t>
            </a:r>
            <a:r>
              <a:rPr lang="en-GB" baseline="0" dirty="0" smtClean="0"/>
              <a:t> 7 of the ESS </a:t>
            </a:r>
            <a:r>
              <a:rPr lang="en-GB" baseline="0" dirty="0" err="1" smtClean="0"/>
              <a:t>faCILITY</a:t>
            </a:r>
            <a:r>
              <a:rPr lang="en-GB" baseline="0" dirty="0" smtClean="0"/>
              <a:t> and a detail of the secondary spectrometer with 4 banks of HOPG </a:t>
            </a:r>
            <a:r>
              <a:rPr lang="en-GB" baseline="0" dirty="0" err="1" smtClean="0"/>
              <a:t>anlyzer</a:t>
            </a:r>
            <a:endParaRPr lang="en-GB" baseline="0" dirty="0" smtClean="0"/>
          </a:p>
          <a:p>
            <a:r>
              <a:rPr lang="en-GB" baseline="0" dirty="0" smtClean="0"/>
              <a:t>Each bank made of an HOPG crystal, a Be filter conditioned by a CCR and a detector with He tube technology</a:t>
            </a:r>
            <a:endParaRPr lang="en-GB" dirty="0"/>
          </a:p>
        </p:txBody>
      </p:sp>
      <p:sp>
        <p:nvSpPr>
          <p:cNvPr id="4" name="Slide Number Placeholder 3"/>
          <p:cNvSpPr>
            <a:spLocks noGrp="1"/>
          </p:cNvSpPr>
          <p:nvPr>
            <p:ph type="sldNum" sz="quarter" idx="10"/>
          </p:nvPr>
        </p:nvSpPr>
        <p:spPr/>
        <p:txBody>
          <a:bodyPr/>
          <a:lstStyle/>
          <a:p>
            <a:pPr defTabSz="1067770">
              <a:defRPr/>
            </a:pPr>
            <a:fld id="{058983B8-8DEE-499C-A689-1A1A12AE5561}" type="slidenum">
              <a:rPr lang="en-GB" sz="1400">
                <a:solidFill>
                  <a:prstClr val="black"/>
                </a:solidFill>
                <a:latin typeface="Calibri"/>
              </a:rPr>
              <a:pPr defTabSz="1067770">
                <a:defRPr/>
              </a:pPr>
              <a:t>84</a:t>
            </a:fld>
            <a:endParaRPr lang="en-GB" sz="1400">
              <a:solidFill>
                <a:prstClr val="black"/>
              </a:solidFill>
              <a:latin typeface="Calibri"/>
            </a:endParaRPr>
          </a:p>
        </p:txBody>
      </p:sp>
    </p:spTree>
    <p:extLst>
      <p:ext uri="{BB962C8B-B14F-4D97-AF65-F5344CB8AC3E}">
        <p14:creationId xmlns:p14="http://schemas.microsoft.com/office/powerpoint/2010/main" val="3590236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General view –</a:t>
            </a:r>
            <a:r>
              <a:rPr lang="en-GB" baseline="0" dirty="0" smtClean="0"/>
              <a:t> location E7 in D01</a:t>
            </a:r>
            <a:endParaRPr lang="en-GB" dirty="0"/>
          </a:p>
        </p:txBody>
      </p:sp>
      <p:sp>
        <p:nvSpPr>
          <p:cNvPr id="4" name="Slide Number Placeholder 3"/>
          <p:cNvSpPr>
            <a:spLocks noGrp="1"/>
          </p:cNvSpPr>
          <p:nvPr>
            <p:ph type="sldNum" sz="quarter" idx="10"/>
          </p:nvPr>
        </p:nvSpPr>
        <p:spPr/>
        <p:txBody>
          <a:bodyPr/>
          <a:lstStyle/>
          <a:p>
            <a:fld id="{6C61A9D3-4A3F-4883-9CD7-E6231A078D56}" type="slidenum">
              <a:rPr lang="en-GB" smtClean="0"/>
              <a:t>85</a:t>
            </a:fld>
            <a:endParaRPr lang="en-GB"/>
          </a:p>
        </p:txBody>
      </p:sp>
    </p:spTree>
    <p:extLst>
      <p:ext uri="{BB962C8B-B14F-4D97-AF65-F5344CB8AC3E}">
        <p14:creationId xmlns:p14="http://schemas.microsoft.com/office/powerpoint/2010/main" val="3705788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Space behind the instrument</a:t>
            </a:r>
          </a:p>
          <a:p>
            <a:r>
              <a:rPr lang="en-GB" dirty="0" smtClean="0"/>
              <a:t>‘Upper’ and ‘lower’ caves</a:t>
            </a:r>
          </a:p>
          <a:p>
            <a:r>
              <a:rPr lang="en-GB" dirty="0" smtClean="0"/>
              <a:t>Note position of control hutch over front end shielding – assuming future requirement to adjust</a:t>
            </a:r>
            <a:r>
              <a:rPr lang="en-GB" baseline="0" dirty="0" smtClean="0"/>
              <a:t> guide</a:t>
            </a:r>
            <a:endParaRPr lang="en-GB" dirty="0" smtClean="0"/>
          </a:p>
        </p:txBody>
      </p:sp>
      <p:sp>
        <p:nvSpPr>
          <p:cNvPr id="4" name="Slide Number Placeholder 3"/>
          <p:cNvSpPr>
            <a:spLocks noGrp="1"/>
          </p:cNvSpPr>
          <p:nvPr>
            <p:ph type="sldNum" sz="quarter" idx="10"/>
          </p:nvPr>
        </p:nvSpPr>
        <p:spPr/>
        <p:txBody>
          <a:bodyPr/>
          <a:lstStyle/>
          <a:p>
            <a:fld id="{6C61A9D3-4A3F-4883-9CD7-E6231A078D56}" type="slidenum">
              <a:rPr lang="en-GB" smtClean="0"/>
              <a:t>86</a:t>
            </a:fld>
            <a:endParaRPr lang="en-GB" dirty="0"/>
          </a:p>
        </p:txBody>
      </p:sp>
    </p:spTree>
    <p:extLst>
      <p:ext uri="{BB962C8B-B14F-4D97-AF65-F5344CB8AC3E}">
        <p14:creationId xmlns:p14="http://schemas.microsoft.com/office/powerpoint/2010/main" val="1946630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3Deg and 6Deg sector – Where did we</a:t>
            </a:r>
            <a:r>
              <a:rPr lang="en-GB" baseline="0" dirty="0" smtClean="0"/>
              <a:t> get this from???</a:t>
            </a:r>
            <a:endParaRPr lang="en-GB" dirty="0"/>
          </a:p>
        </p:txBody>
      </p:sp>
      <p:sp>
        <p:nvSpPr>
          <p:cNvPr id="4" name="Slide Number Placeholder 3"/>
          <p:cNvSpPr>
            <a:spLocks noGrp="1"/>
          </p:cNvSpPr>
          <p:nvPr>
            <p:ph type="sldNum" sz="quarter" idx="10"/>
          </p:nvPr>
        </p:nvSpPr>
        <p:spPr/>
        <p:txBody>
          <a:bodyPr/>
          <a:lstStyle/>
          <a:p>
            <a:fld id="{6C61A9D3-4A3F-4883-9CD7-E6231A078D56}" type="slidenum">
              <a:rPr lang="en-GB" smtClean="0"/>
              <a:t>87</a:t>
            </a:fld>
            <a:endParaRPr lang="en-GB" dirty="0"/>
          </a:p>
        </p:txBody>
      </p:sp>
    </p:spTree>
    <p:extLst>
      <p:ext uri="{BB962C8B-B14F-4D97-AF65-F5344CB8AC3E}">
        <p14:creationId xmlns:p14="http://schemas.microsoft.com/office/powerpoint/2010/main" val="1171724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General view</a:t>
            </a:r>
          </a:p>
          <a:p>
            <a:r>
              <a:rPr lang="en-GB" dirty="0" smtClean="0"/>
              <a:t>Mention</a:t>
            </a:r>
            <a:r>
              <a:rPr lang="en-GB" baseline="0" dirty="0" smtClean="0"/>
              <a:t> working in Solid Edge</a:t>
            </a:r>
            <a:endParaRPr lang="en-GB" dirty="0" smtClean="0"/>
          </a:p>
          <a:p>
            <a:r>
              <a:rPr lang="en-GB" dirty="0" smtClean="0"/>
              <a:t>Space available behind and either side of the </a:t>
            </a:r>
            <a:r>
              <a:rPr lang="en-GB" dirty="0" err="1" smtClean="0"/>
              <a:t>beamstop</a:t>
            </a:r>
            <a:r>
              <a:rPr lang="en-GB" dirty="0" smtClean="0"/>
              <a:t> for compressors or racks, and side of</a:t>
            </a:r>
            <a:r>
              <a:rPr lang="en-GB" baseline="0" dirty="0" smtClean="0"/>
              <a:t> front end shielding for other racks – motion control and chopper racks</a:t>
            </a:r>
          </a:p>
          <a:p>
            <a:r>
              <a:rPr lang="en-GB" baseline="0" dirty="0" smtClean="0"/>
              <a:t>Routes into upper and lower caves for electrical and mechanical services yet to be worked out</a:t>
            </a:r>
          </a:p>
          <a:p>
            <a:r>
              <a:rPr lang="en-GB" baseline="0" dirty="0" smtClean="0"/>
              <a:t>Sample preparation area over </a:t>
            </a:r>
            <a:r>
              <a:rPr lang="en-GB" baseline="0" dirty="0" err="1" smtClean="0"/>
              <a:t>beamstop</a:t>
            </a:r>
            <a:r>
              <a:rPr lang="en-GB" baseline="0" dirty="0" smtClean="0"/>
              <a:t> is 3.5m x 5m</a:t>
            </a:r>
            <a:endParaRPr lang="en-GB" dirty="0"/>
          </a:p>
        </p:txBody>
      </p:sp>
      <p:sp>
        <p:nvSpPr>
          <p:cNvPr id="4" name="Slide Number Placeholder 3"/>
          <p:cNvSpPr>
            <a:spLocks noGrp="1"/>
          </p:cNvSpPr>
          <p:nvPr>
            <p:ph type="sldNum" sz="quarter" idx="10"/>
          </p:nvPr>
        </p:nvSpPr>
        <p:spPr/>
        <p:txBody>
          <a:bodyPr/>
          <a:lstStyle/>
          <a:p>
            <a:fld id="{6C61A9D3-4A3F-4883-9CD7-E6231A078D56}" type="slidenum">
              <a:rPr lang="en-GB" smtClean="0"/>
              <a:t>88</a:t>
            </a:fld>
            <a:endParaRPr lang="en-GB"/>
          </a:p>
        </p:txBody>
      </p:sp>
    </p:spTree>
    <p:extLst>
      <p:ext uri="{BB962C8B-B14F-4D97-AF65-F5344CB8AC3E}">
        <p14:creationId xmlns:p14="http://schemas.microsoft.com/office/powerpoint/2010/main" val="835439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DEA8F7B2-7A68-4AF1-8E8F-D023AF87095D}" type="datetime1">
              <a:rPr lang="it-IT" smtClean="0"/>
              <a:pPr/>
              <a:t>17/10/2017</a:t>
            </a:fld>
            <a:endParaRPr lang="it-IT"/>
          </a:p>
        </p:txBody>
      </p:sp>
      <p:sp>
        <p:nvSpPr>
          <p:cNvPr id="5" name="Segnaposto piè di pagina 4"/>
          <p:cNvSpPr>
            <a:spLocks noGrp="1"/>
          </p:cNvSpPr>
          <p:nvPr>
            <p:ph type="ftr" sz="quarter" idx="11"/>
          </p:nvPr>
        </p:nvSpPr>
        <p:spPr/>
        <p:txBody>
          <a:bodyPr/>
          <a:lstStyle/>
          <a:p>
            <a:r>
              <a:rPr lang="it-IT"/>
              <a:t>VESPA TG2 (Lund, 17 Oct. 2017)</a:t>
            </a:r>
          </a:p>
        </p:txBody>
      </p:sp>
      <p:sp>
        <p:nvSpPr>
          <p:cNvPr id="6" name="Segnaposto numero diapositiva 5"/>
          <p:cNvSpPr>
            <a:spLocks noGrp="1"/>
          </p:cNvSpPr>
          <p:nvPr>
            <p:ph type="sldNum" sz="quarter" idx="12"/>
          </p:nvPr>
        </p:nvSpPr>
        <p:spPr/>
        <p:txBody>
          <a:bodyPr/>
          <a:lstStyle/>
          <a:p>
            <a:fld id="{AC3339C7-BCC7-45DF-904C-C04AD0551C05}"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69D14B9-6D2B-4119-A64C-A4E1535F3DE6}" type="datetime1">
              <a:rPr lang="it-IT" smtClean="0"/>
              <a:pPr/>
              <a:t>17/10/2017</a:t>
            </a:fld>
            <a:endParaRPr lang="it-IT"/>
          </a:p>
        </p:txBody>
      </p:sp>
      <p:sp>
        <p:nvSpPr>
          <p:cNvPr id="5" name="Segnaposto piè di pagina 4"/>
          <p:cNvSpPr>
            <a:spLocks noGrp="1"/>
          </p:cNvSpPr>
          <p:nvPr>
            <p:ph type="ftr" sz="quarter" idx="11"/>
          </p:nvPr>
        </p:nvSpPr>
        <p:spPr/>
        <p:txBody>
          <a:bodyPr/>
          <a:lstStyle/>
          <a:p>
            <a:r>
              <a:rPr lang="it-IT"/>
              <a:t>VESPA TG2 (Lund, 17 Oct. 2017)</a:t>
            </a:r>
          </a:p>
        </p:txBody>
      </p:sp>
      <p:sp>
        <p:nvSpPr>
          <p:cNvPr id="6" name="Segnaposto numero diapositiva 5"/>
          <p:cNvSpPr>
            <a:spLocks noGrp="1"/>
          </p:cNvSpPr>
          <p:nvPr>
            <p:ph type="sldNum" sz="quarter" idx="12"/>
          </p:nvPr>
        </p:nvSpPr>
        <p:spPr/>
        <p:txBody>
          <a:bodyPr/>
          <a:lstStyle/>
          <a:p>
            <a:fld id="{AC3339C7-BCC7-45DF-904C-C04AD0551C05}"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57CF359-B461-47AD-AC9C-D8BB95D14270}" type="datetime1">
              <a:rPr lang="it-IT" smtClean="0"/>
              <a:pPr/>
              <a:t>17/10/2017</a:t>
            </a:fld>
            <a:endParaRPr lang="it-IT"/>
          </a:p>
        </p:txBody>
      </p:sp>
      <p:sp>
        <p:nvSpPr>
          <p:cNvPr id="5" name="Segnaposto piè di pagina 4"/>
          <p:cNvSpPr>
            <a:spLocks noGrp="1"/>
          </p:cNvSpPr>
          <p:nvPr>
            <p:ph type="ftr" sz="quarter" idx="11"/>
          </p:nvPr>
        </p:nvSpPr>
        <p:spPr/>
        <p:txBody>
          <a:bodyPr/>
          <a:lstStyle/>
          <a:p>
            <a:r>
              <a:rPr lang="it-IT"/>
              <a:t>VESPA TG2 (Lund, 17 Oct. 2017)</a:t>
            </a:r>
          </a:p>
        </p:txBody>
      </p:sp>
      <p:sp>
        <p:nvSpPr>
          <p:cNvPr id="6" name="Segnaposto numero diapositiva 5"/>
          <p:cNvSpPr>
            <a:spLocks noGrp="1"/>
          </p:cNvSpPr>
          <p:nvPr>
            <p:ph type="sldNum" sz="quarter" idx="12"/>
          </p:nvPr>
        </p:nvSpPr>
        <p:spPr/>
        <p:txBody>
          <a:bodyPr/>
          <a:lstStyle/>
          <a:p>
            <a:fld id="{AC3339C7-BCC7-45DF-904C-C04AD0551C05}" type="slidenum">
              <a:rPr lang="it-IT" smtClean="0"/>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5" name="Date Placeholder 14"/>
          <p:cNvSpPr>
            <a:spLocks noGrp="1"/>
          </p:cNvSpPr>
          <p:nvPr>
            <p:ph type="dt" sz="half" idx="10"/>
          </p:nvPr>
        </p:nvSpPr>
        <p:spPr>
          <a:xfrm>
            <a:off x="628650" y="6356351"/>
            <a:ext cx="2057400" cy="365125"/>
          </a:xfrm>
          <a:prstGeom prst="rect">
            <a:avLst/>
          </a:prstGeom>
        </p:spPr>
        <p:txBody>
          <a:bodyPr/>
          <a:lstStyle/>
          <a:p>
            <a:fld id="{C677C03C-6770-417E-A56E-AEBFC70CC432}" type="datetime1">
              <a:rPr lang="en-GB" smtClean="0"/>
              <a:pPr/>
              <a:t>17/10/2017</a:t>
            </a:fld>
            <a:endParaRPr lang="en-GB"/>
          </a:p>
        </p:txBody>
      </p:sp>
      <p:sp>
        <p:nvSpPr>
          <p:cNvPr id="17" name="Slide Number Placeholder 16"/>
          <p:cNvSpPr>
            <a:spLocks noGrp="1"/>
          </p:cNvSpPr>
          <p:nvPr>
            <p:ph type="sldNum" sz="quarter" idx="12"/>
          </p:nvPr>
        </p:nvSpPr>
        <p:spPr>
          <a:xfrm>
            <a:off x="6457950" y="6356351"/>
            <a:ext cx="2057400" cy="365125"/>
          </a:xfrm>
          <a:prstGeom prst="rect">
            <a:avLst/>
          </a:prstGeom>
        </p:spPr>
        <p:txBody>
          <a:bodyPr/>
          <a:lstStyle/>
          <a:p>
            <a:fld id="{F5C14690-6727-4E58-BB6C-3417A6F632DB}" type="slidenum">
              <a:rPr lang="en-GB" smtClean="0"/>
              <a:pPr/>
              <a:t>‹#›</a:t>
            </a:fld>
            <a:endParaRPr lang="en-GB"/>
          </a:p>
        </p:txBody>
      </p:sp>
      <p:sp>
        <p:nvSpPr>
          <p:cNvPr id="18" name="Segnaposto piè di pagina 1"/>
          <p:cNvSpPr>
            <a:spLocks noGrp="1"/>
          </p:cNvSpPr>
          <p:nvPr>
            <p:ph type="ftr" sz="quarter" idx="11"/>
          </p:nvPr>
        </p:nvSpPr>
        <p:spPr>
          <a:xfrm>
            <a:off x="3028950" y="6356351"/>
            <a:ext cx="3086100" cy="365125"/>
          </a:xfrm>
          <a:prstGeom prst="rect">
            <a:avLst/>
          </a:prstGeom>
        </p:spPr>
        <p:txBody>
          <a:bodyPr/>
          <a:lstStyle/>
          <a:p>
            <a:r>
              <a:rPr lang="en-US">
                <a:solidFill>
                  <a:schemeClr val="bg1">
                    <a:lumMod val="50000"/>
                  </a:schemeClr>
                </a:solidFill>
                <a:latin typeface="Arial" panose="020B0604020202020204" pitchFamily="34" charset="0"/>
                <a:cs typeface="Arial" panose="020B0604020202020204" pitchFamily="34" charset="0"/>
              </a:rPr>
              <a:t>VESPA P.B., CNR (Rome),   21/09/2017</a:t>
            </a:r>
            <a:endParaRPr lang="it-IT"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761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05DD449-13D3-48A0-A74A-C5E032117FDA}" type="datetime1">
              <a:rPr lang="it-IT" smtClean="0"/>
              <a:pPr/>
              <a:t>17/10/2017</a:t>
            </a:fld>
            <a:endParaRPr lang="it-IT"/>
          </a:p>
        </p:txBody>
      </p:sp>
      <p:sp>
        <p:nvSpPr>
          <p:cNvPr id="5" name="Segnaposto piè di pagina 4"/>
          <p:cNvSpPr>
            <a:spLocks noGrp="1"/>
          </p:cNvSpPr>
          <p:nvPr>
            <p:ph type="ftr" sz="quarter" idx="11"/>
          </p:nvPr>
        </p:nvSpPr>
        <p:spPr/>
        <p:txBody>
          <a:bodyPr/>
          <a:lstStyle/>
          <a:p>
            <a:r>
              <a:rPr lang="it-IT"/>
              <a:t>VESPA TG2 (Lund, 17 Oct. 2017)</a:t>
            </a:r>
          </a:p>
        </p:txBody>
      </p:sp>
      <p:sp>
        <p:nvSpPr>
          <p:cNvPr id="6" name="Segnaposto numero diapositiva 5"/>
          <p:cNvSpPr>
            <a:spLocks noGrp="1"/>
          </p:cNvSpPr>
          <p:nvPr>
            <p:ph type="sldNum" sz="quarter" idx="12"/>
          </p:nvPr>
        </p:nvSpPr>
        <p:spPr/>
        <p:txBody>
          <a:bodyPr/>
          <a:lstStyle/>
          <a:p>
            <a:fld id="{AC3339C7-BCC7-45DF-904C-C04AD0551C05}"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977EC66C-8E3B-4D67-A8EA-B0EC0DCB8722}" type="datetime1">
              <a:rPr lang="it-IT" smtClean="0"/>
              <a:pPr/>
              <a:t>17/10/2017</a:t>
            </a:fld>
            <a:endParaRPr lang="it-IT"/>
          </a:p>
        </p:txBody>
      </p:sp>
      <p:sp>
        <p:nvSpPr>
          <p:cNvPr id="5" name="Segnaposto piè di pagina 4"/>
          <p:cNvSpPr>
            <a:spLocks noGrp="1"/>
          </p:cNvSpPr>
          <p:nvPr>
            <p:ph type="ftr" sz="quarter" idx="11"/>
          </p:nvPr>
        </p:nvSpPr>
        <p:spPr/>
        <p:txBody>
          <a:bodyPr/>
          <a:lstStyle/>
          <a:p>
            <a:r>
              <a:rPr lang="it-IT"/>
              <a:t>VESPA TG2 (Lund, 17 Oct. 2017)</a:t>
            </a:r>
          </a:p>
        </p:txBody>
      </p:sp>
      <p:sp>
        <p:nvSpPr>
          <p:cNvPr id="6" name="Segnaposto numero diapositiva 5"/>
          <p:cNvSpPr>
            <a:spLocks noGrp="1"/>
          </p:cNvSpPr>
          <p:nvPr>
            <p:ph type="sldNum" sz="quarter" idx="12"/>
          </p:nvPr>
        </p:nvSpPr>
        <p:spPr/>
        <p:txBody>
          <a:bodyPr/>
          <a:lstStyle/>
          <a:p>
            <a:fld id="{AC3339C7-BCC7-45DF-904C-C04AD0551C05}"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FA7C15CD-94EF-41A5-A158-BB21D00AFE99}" type="datetime1">
              <a:rPr lang="it-IT" smtClean="0"/>
              <a:pPr/>
              <a:t>17/10/2017</a:t>
            </a:fld>
            <a:endParaRPr lang="it-IT"/>
          </a:p>
        </p:txBody>
      </p:sp>
      <p:sp>
        <p:nvSpPr>
          <p:cNvPr id="6" name="Segnaposto piè di pagina 5"/>
          <p:cNvSpPr>
            <a:spLocks noGrp="1"/>
          </p:cNvSpPr>
          <p:nvPr>
            <p:ph type="ftr" sz="quarter" idx="11"/>
          </p:nvPr>
        </p:nvSpPr>
        <p:spPr/>
        <p:txBody>
          <a:bodyPr/>
          <a:lstStyle/>
          <a:p>
            <a:r>
              <a:rPr lang="it-IT"/>
              <a:t>VESPA TG2 (Lund, 17 Oct. 2017)</a:t>
            </a:r>
          </a:p>
        </p:txBody>
      </p:sp>
      <p:sp>
        <p:nvSpPr>
          <p:cNvPr id="7" name="Segnaposto numero diapositiva 6"/>
          <p:cNvSpPr>
            <a:spLocks noGrp="1"/>
          </p:cNvSpPr>
          <p:nvPr>
            <p:ph type="sldNum" sz="quarter" idx="12"/>
          </p:nvPr>
        </p:nvSpPr>
        <p:spPr/>
        <p:txBody>
          <a:bodyPr/>
          <a:lstStyle/>
          <a:p>
            <a:fld id="{AC3339C7-BCC7-45DF-904C-C04AD0551C05}"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F63265DB-D971-4E14-BDE6-AE63EEE3D487}" type="datetime1">
              <a:rPr lang="it-IT" smtClean="0"/>
              <a:pPr/>
              <a:t>17/10/2017</a:t>
            </a:fld>
            <a:endParaRPr lang="it-IT"/>
          </a:p>
        </p:txBody>
      </p:sp>
      <p:sp>
        <p:nvSpPr>
          <p:cNvPr id="8" name="Segnaposto piè di pagina 7"/>
          <p:cNvSpPr>
            <a:spLocks noGrp="1"/>
          </p:cNvSpPr>
          <p:nvPr>
            <p:ph type="ftr" sz="quarter" idx="11"/>
          </p:nvPr>
        </p:nvSpPr>
        <p:spPr/>
        <p:txBody>
          <a:bodyPr/>
          <a:lstStyle/>
          <a:p>
            <a:r>
              <a:rPr lang="it-IT"/>
              <a:t>VESPA TG2 (Lund, 17 Oct. 2017)</a:t>
            </a:r>
          </a:p>
        </p:txBody>
      </p:sp>
      <p:sp>
        <p:nvSpPr>
          <p:cNvPr id="9" name="Segnaposto numero diapositiva 8"/>
          <p:cNvSpPr>
            <a:spLocks noGrp="1"/>
          </p:cNvSpPr>
          <p:nvPr>
            <p:ph type="sldNum" sz="quarter" idx="12"/>
          </p:nvPr>
        </p:nvSpPr>
        <p:spPr/>
        <p:txBody>
          <a:bodyPr/>
          <a:lstStyle/>
          <a:p>
            <a:fld id="{AC3339C7-BCC7-45DF-904C-C04AD0551C05}"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7FFBA92B-6960-483F-82F0-6BE5D1385878}" type="datetime1">
              <a:rPr lang="it-IT" smtClean="0"/>
              <a:pPr/>
              <a:t>17/10/2017</a:t>
            </a:fld>
            <a:endParaRPr lang="it-IT"/>
          </a:p>
        </p:txBody>
      </p:sp>
      <p:sp>
        <p:nvSpPr>
          <p:cNvPr id="4" name="Segnaposto piè di pagina 3"/>
          <p:cNvSpPr>
            <a:spLocks noGrp="1"/>
          </p:cNvSpPr>
          <p:nvPr>
            <p:ph type="ftr" sz="quarter" idx="11"/>
          </p:nvPr>
        </p:nvSpPr>
        <p:spPr/>
        <p:txBody>
          <a:bodyPr/>
          <a:lstStyle/>
          <a:p>
            <a:r>
              <a:rPr lang="it-IT"/>
              <a:t>VESPA TG2 (Lund, 17 Oct. 2017)</a:t>
            </a:r>
          </a:p>
        </p:txBody>
      </p:sp>
      <p:sp>
        <p:nvSpPr>
          <p:cNvPr id="5" name="Segnaposto numero diapositiva 4"/>
          <p:cNvSpPr>
            <a:spLocks noGrp="1"/>
          </p:cNvSpPr>
          <p:nvPr>
            <p:ph type="sldNum" sz="quarter" idx="12"/>
          </p:nvPr>
        </p:nvSpPr>
        <p:spPr/>
        <p:txBody>
          <a:bodyPr/>
          <a:lstStyle/>
          <a:p>
            <a:fld id="{AC3339C7-BCC7-45DF-904C-C04AD0551C05}"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BCA8519-6AA1-4541-B0F9-A921ADB11574}" type="datetime1">
              <a:rPr lang="it-IT" smtClean="0"/>
              <a:pPr/>
              <a:t>17/10/2017</a:t>
            </a:fld>
            <a:endParaRPr lang="it-IT"/>
          </a:p>
        </p:txBody>
      </p:sp>
      <p:sp>
        <p:nvSpPr>
          <p:cNvPr id="3" name="Segnaposto piè di pagina 2"/>
          <p:cNvSpPr>
            <a:spLocks noGrp="1"/>
          </p:cNvSpPr>
          <p:nvPr>
            <p:ph type="ftr" sz="quarter" idx="11"/>
          </p:nvPr>
        </p:nvSpPr>
        <p:spPr/>
        <p:txBody>
          <a:bodyPr/>
          <a:lstStyle/>
          <a:p>
            <a:r>
              <a:rPr lang="it-IT"/>
              <a:t>VESPA TG2 (Lund, 17 Oct. 2017)</a:t>
            </a:r>
          </a:p>
        </p:txBody>
      </p:sp>
      <p:sp>
        <p:nvSpPr>
          <p:cNvPr id="4" name="Segnaposto numero diapositiva 3"/>
          <p:cNvSpPr>
            <a:spLocks noGrp="1"/>
          </p:cNvSpPr>
          <p:nvPr>
            <p:ph type="sldNum" sz="quarter" idx="12"/>
          </p:nvPr>
        </p:nvSpPr>
        <p:spPr/>
        <p:txBody>
          <a:bodyPr/>
          <a:lstStyle/>
          <a:p>
            <a:fld id="{AC3339C7-BCC7-45DF-904C-C04AD0551C05}"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2DC9F4D-C45A-4434-A379-03695C780E22}" type="datetime1">
              <a:rPr lang="it-IT" smtClean="0"/>
              <a:pPr/>
              <a:t>17/10/2017</a:t>
            </a:fld>
            <a:endParaRPr lang="it-IT"/>
          </a:p>
        </p:txBody>
      </p:sp>
      <p:sp>
        <p:nvSpPr>
          <p:cNvPr id="6" name="Segnaposto piè di pagina 5"/>
          <p:cNvSpPr>
            <a:spLocks noGrp="1"/>
          </p:cNvSpPr>
          <p:nvPr>
            <p:ph type="ftr" sz="quarter" idx="11"/>
          </p:nvPr>
        </p:nvSpPr>
        <p:spPr/>
        <p:txBody>
          <a:bodyPr/>
          <a:lstStyle/>
          <a:p>
            <a:r>
              <a:rPr lang="it-IT"/>
              <a:t>VESPA TG2 (Lund, 17 Oct. 2017)</a:t>
            </a:r>
          </a:p>
        </p:txBody>
      </p:sp>
      <p:sp>
        <p:nvSpPr>
          <p:cNvPr id="7" name="Segnaposto numero diapositiva 6"/>
          <p:cNvSpPr>
            <a:spLocks noGrp="1"/>
          </p:cNvSpPr>
          <p:nvPr>
            <p:ph type="sldNum" sz="quarter" idx="12"/>
          </p:nvPr>
        </p:nvSpPr>
        <p:spPr/>
        <p:txBody>
          <a:bodyPr/>
          <a:lstStyle/>
          <a:p>
            <a:fld id="{AC3339C7-BCC7-45DF-904C-C04AD0551C05}"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976DEB3F-988B-4A12-873A-2011B77F2D65}" type="datetime1">
              <a:rPr lang="it-IT" smtClean="0"/>
              <a:pPr/>
              <a:t>17/10/2017</a:t>
            </a:fld>
            <a:endParaRPr lang="it-IT"/>
          </a:p>
        </p:txBody>
      </p:sp>
      <p:sp>
        <p:nvSpPr>
          <p:cNvPr id="6" name="Segnaposto piè di pagina 5"/>
          <p:cNvSpPr>
            <a:spLocks noGrp="1"/>
          </p:cNvSpPr>
          <p:nvPr>
            <p:ph type="ftr" sz="quarter" idx="11"/>
          </p:nvPr>
        </p:nvSpPr>
        <p:spPr/>
        <p:txBody>
          <a:bodyPr/>
          <a:lstStyle/>
          <a:p>
            <a:r>
              <a:rPr lang="it-IT"/>
              <a:t>VESPA TG2 (Lund, 17 Oct. 2017)</a:t>
            </a:r>
          </a:p>
        </p:txBody>
      </p:sp>
      <p:sp>
        <p:nvSpPr>
          <p:cNvPr id="7" name="Segnaposto numero diapositiva 6"/>
          <p:cNvSpPr>
            <a:spLocks noGrp="1"/>
          </p:cNvSpPr>
          <p:nvPr>
            <p:ph type="sldNum" sz="quarter" idx="12"/>
          </p:nvPr>
        </p:nvSpPr>
        <p:spPr/>
        <p:txBody>
          <a:bodyPr/>
          <a:lstStyle/>
          <a:p>
            <a:fld id="{AC3339C7-BCC7-45DF-904C-C04AD0551C05}"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E659A-AFBA-4E57-B25D-8B67793FF572}" type="datetime1">
              <a:rPr lang="it-IT" smtClean="0"/>
              <a:pPr/>
              <a:t>17/10/2017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VESPA TG2 (Lund, 17 Oct. 2017)</a:t>
            </a: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3339C7-BCC7-45DF-904C-C04AD0551C05}"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emf"/><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2.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3.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7.sv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1.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55.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gif"/><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jpe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png"/><Relationship Id="rId4" Type="http://schemas.openxmlformats.org/officeDocument/2006/relationships/image" Target="../media/image67.gif"/><Relationship Id="rId9" Type="http://schemas.openxmlformats.org/officeDocument/2006/relationships/image" Target="../media/image72.png"/><Relationship Id="rId14" Type="http://schemas.openxmlformats.org/officeDocument/2006/relationships/image" Target="../media/image77.gif"/></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14.emf"/></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emf"/><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e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confluence.esss.lu.se/display/~uwefilges"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7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 Id="rId4" Type="http://schemas.openxmlformats.org/officeDocument/2006/relationships/image" Target="../media/image107.png"/></Relationships>
</file>

<file path=ppt/slides/_rels/slide76.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jpe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82.xml.rels><?xml version="1.0" encoding="UTF-8" standalone="yes"?>
<Relationships xmlns="http://schemas.openxmlformats.org/package/2006/relationships"><Relationship Id="rId3" Type="http://schemas.openxmlformats.org/officeDocument/2006/relationships/image" Target="../media/image121.emf"/><Relationship Id="rId7" Type="http://schemas.openxmlformats.org/officeDocument/2006/relationships/image" Target="../media/image107.png"/><Relationship Id="rId2" Type="http://schemas.openxmlformats.org/officeDocument/2006/relationships/image" Target="../media/image120.emf"/><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22.png"/></Relationships>
</file>

<file path=ppt/slides/_rels/slide8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9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9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4.xml"/><Relationship Id="rId5" Type="http://schemas.openxmlformats.org/officeDocument/2006/relationships/image" Target="../media/image148.jpeg"/><Relationship Id="rId4" Type="http://schemas.openxmlformats.org/officeDocument/2006/relationships/image" Target="../media/image147.png"/></Relationships>
</file>

<file path=ppt/slides/_rels/slide9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07504" y="84584"/>
            <a:ext cx="8941232" cy="2264296"/>
          </a:xfrm>
        </p:spPr>
        <p:txBody>
          <a:bodyPr>
            <a:normAutofit/>
          </a:bodyPr>
          <a:lstStyle/>
          <a:p>
            <a:r>
              <a:rPr lang="en-US" sz="4500" b="1" dirty="0">
                <a:solidFill>
                  <a:srgbClr val="009900"/>
                </a:solidFill>
                <a:latin typeface="Arial" pitchFamily="34" charset="0"/>
                <a:ea typeface="ＭＳ Ｐゴシック" charset="0"/>
                <a:cs typeface="Arial" pitchFamily="34" charset="0"/>
              </a:rPr>
              <a:t>VESPA</a:t>
            </a:r>
            <a:r>
              <a:rPr lang="en-US" sz="4500" b="1" dirty="0">
                <a:latin typeface="Arial" pitchFamily="34" charset="0"/>
                <a:ea typeface="ＭＳ Ｐゴシック" charset="0"/>
                <a:cs typeface="Arial" pitchFamily="34" charset="0"/>
              </a:rPr>
              <a:t> at the </a:t>
            </a:r>
            <a:r>
              <a:rPr lang="en-US" sz="4500" b="1" dirty="0">
                <a:solidFill>
                  <a:srgbClr val="C00000"/>
                </a:solidFill>
                <a:latin typeface="Arial" pitchFamily="34" charset="0"/>
                <a:ea typeface="ＭＳ Ｐゴシック" charset="0"/>
                <a:cs typeface="Arial" pitchFamily="34" charset="0"/>
              </a:rPr>
              <a:t>Toll Gate 2</a:t>
            </a:r>
            <a:r>
              <a:rPr lang="en-US" sz="4100" b="1" dirty="0">
                <a:solidFill>
                  <a:srgbClr val="009900"/>
                </a:solidFill>
                <a:latin typeface="Arial" pitchFamily="34" charset="0"/>
                <a:cs typeface="Arial" pitchFamily="34" charset="0"/>
              </a:rPr>
              <a:t/>
            </a:r>
            <a:br>
              <a:rPr lang="en-US" sz="4100" b="1" dirty="0">
                <a:solidFill>
                  <a:srgbClr val="009900"/>
                </a:solidFill>
                <a:latin typeface="Arial" pitchFamily="34" charset="0"/>
                <a:cs typeface="Arial" pitchFamily="34" charset="0"/>
              </a:rPr>
            </a:br>
            <a:r>
              <a:rPr lang="en-US" sz="4100" b="1" dirty="0" err="1">
                <a:solidFill>
                  <a:srgbClr val="009900"/>
                </a:solidFill>
                <a:latin typeface="Arial" pitchFamily="34" charset="0"/>
                <a:cs typeface="Arial" pitchFamily="34" charset="0"/>
              </a:rPr>
              <a:t>V</a:t>
            </a:r>
            <a:r>
              <a:rPr lang="en-US" sz="3200" b="1" dirty="0" err="1">
                <a:latin typeface="Arial" pitchFamily="34" charset="0"/>
                <a:cs typeface="Arial" pitchFamily="34" charset="0"/>
              </a:rPr>
              <a:t>ibrational</a:t>
            </a:r>
            <a:r>
              <a:rPr lang="en-US" sz="4100" b="1" dirty="0">
                <a:latin typeface="Arial" pitchFamily="34" charset="0"/>
                <a:cs typeface="Arial" pitchFamily="34" charset="0"/>
              </a:rPr>
              <a:t> </a:t>
            </a:r>
            <a:r>
              <a:rPr lang="en-US" sz="4100" b="1" dirty="0">
                <a:solidFill>
                  <a:srgbClr val="009900"/>
                </a:solidFill>
                <a:latin typeface="Arial" pitchFamily="34" charset="0"/>
                <a:cs typeface="Arial" pitchFamily="34" charset="0"/>
              </a:rPr>
              <a:t>E</a:t>
            </a:r>
            <a:r>
              <a:rPr lang="en-US" sz="3200" b="1" dirty="0">
                <a:latin typeface="Arial" pitchFamily="34" charset="0"/>
                <a:cs typeface="Arial" pitchFamily="34" charset="0"/>
              </a:rPr>
              <a:t>xcitations</a:t>
            </a:r>
            <a:r>
              <a:rPr lang="en-US" sz="4100" b="1" dirty="0">
                <a:latin typeface="Arial" pitchFamily="34" charset="0"/>
                <a:cs typeface="Arial" pitchFamily="34" charset="0"/>
              </a:rPr>
              <a:t> </a:t>
            </a:r>
            <a:r>
              <a:rPr lang="en-US" sz="4100" b="1" dirty="0">
                <a:solidFill>
                  <a:srgbClr val="009900"/>
                </a:solidFill>
                <a:latin typeface="Arial" pitchFamily="34" charset="0"/>
                <a:cs typeface="Arial" pitchFamily="34" charset="0"/>
              </a:rPr>
              <a:t>S</a:t>
            </a:r>
            <a:r>
              <a:rPr lang="en-US" sz="3200" b="1" dirty="0">
                <a:latin typeface="Arial" pitchFamily="34" charset="0"/>
                <a:cs typeface="Arial" pitchFamily="34" charset="0"/>
              </a:rPr>
              <a:t>pectroscopy</a:t>
            </a:r>
            <a:r>
              <a:rPr lang="en-US" sz="4100" b="1" dirty="0">
                <a:latin typeface="Arial" pitchFamily="34" charset="0"/>
                <a:cs typeface="Arial" pitchFamily="34" charset="0"/>
              </a:rPr>
              <a:t> </a:t>
            </a:r>
            <a:r>
              <a:rPr lang="en-US" sz="3200" b="1" dirty="0">
                <a:latin typeface="Arial" pitchFamily="34" charset="0"/>
                <a:cs typeface="Arial" pitchFamily="34" charset="0"/>
              </a:rPr>
              <a:t>with</a:t>
            </a:r>
            <a:r>
              <a:rPr lang="en-US" sz="4100" b="1" dirty="0">
                <a:latin typeface="Arial" pitchFamily="34" charset="0"/>
                <a:cs typeface="Arial" pitchFamily="34" charset="0"/>
              </a:rPr>
              <a:t> </a:t>
            </a:r>
            <a:r>
              <a:rPr lang="en-US" sz="4100" b="1" dirty="0" err="1">
                <a:solidFill>
                  <a:srgbClr val="009900"/>
                </a:solidFill>
                <a:latin typeface="Arial" pitchFamily="34" charset="0"/>
                <a:cs typeface="Arial" pitchFamily="34" charset="0"/>
              </a:rPr>
              <a:t>P</a:t>
            </a:r>
            <a:r>
              <a:rPr lang="en-US" sz="3200" b="1" dirty="0" err="1">
                <a:latin typeface="Arial" pitchFamily="34" charset="0"/>
                <a:cs typeface="Arial" pitchFamily="34" charset="0"/>
              </a:rPr>
              <a:t>yrolytic</a:t>
            </a:r>
            <a:r>
              <a:rPr lang="en-US" sz="4100" b="1" dirty="0">
                <a:latin typeface="Arial" pitchFamily="34" charset="0"/>
                <a:cs typeface="Arial" pitchFamily="34" charset="0"/>
              </a:rPr>
              <a:t>-</a:t>
            </a:r>
            <a:r>
              <a:rPr lang="en-US" sz="3200" b="1" dirty="0">
                <a:latin typeface="Arial" pitchFamily="34" charset="0"/>
                <a:cs typeface="Arial" pitchFamily="34" charset="0"/>
              </a:rPr>
              <a:t>graphite</a:t>
            </a:r>
            <a:r>
              <a:rPr lang="en-US" sz="4100" b="1" dirty="0">
                <a:latin typeface="Arial" pitchFamily="34" charset="0"/>
                <a:cs typeface="Arial" pitchFamily="34" charset="0"/>
              </a:rPr>
              <a:t> </a:t>
            </a:r>
            <a:r>
              <a:rPr lang="en-US" sz="4100" b="1" dirty="0">
                <a:solidFill>
                  <a:srgbClr val="009900"/>
                </a:solidFill>
                <a:latin typeface="Arial" pitchFamily="34" charset="0"/>
                <a:cs typeface="Arial" pitchFamily="34" charset="0"/>
              </a:rPr>
              <a:t>A</a:t>
            </a:r>
            <a:r>
              <a:rPr lang="en-US" sz="3200" b="1" dirty="0">
                <a:latin typeface="Arial" pitchFamily="34" charset="0"/>
                <a:cs typeface="Arial" pitchFamily="34" charset="0"/>
              </a:rPr>
              <a:t>nalyzers</a:t>
            </a:r>
            <a:endParaRPr lang="en-US" sz="3200" dirty="0">
              <a:latin typeface="Arial" pitchFamily="34" charset="0"/>
              <a:ea typeface="ＭＳ Ｐゴシック" charset="0"/>
              <a:cs typeface="Arial" pitchFamily="34" charset="0"/>
            </a:endParaRPr>
          </a:p>
        </p:txBody>
      </p:sp>
      <p:sp>
        <p:nvSpPr>
          <p:cNvPr id="5" name="TextBox 1"/>
          <p:cNvSpPr txBox="1"/>
          <p:nvPr/>
        </p:nvSpPr>
        <p:spPr>
          <a:xfrm>
            <a:off x="395536" y="2564904"/>
            <a:ext cx="8382000" cy="800219"/>
          </a:xfrm>
          <a:prstGeom prst="rect">
            <a:avLst/>
          </a:prstGeom>
          <a:noFill/>
          <a:ln w="12700">
            <a:solidFill>
              <a:schemeClr val="tx1"/>
            </a:solidFill>
          </a:ln>
          <a:effectLst>
            <a:outerShdw blurRad="1270000" dist="2540000" dir="21540000" algn="tl" rotWithShape="0">
              <a:prstClr val="black">
                <a:alpha val="0"/>
              </a:prstClr>
            </a:outerShdw>
          </a:effectLst>
        </p:spPr>
        <p:txBody>
          <a:bodyPr wrap="square" rtlCol="0">
            <a:spAutoFit/>
          </a:bodyPr>
          <a:lstStyle/>
          <a:p>
            <a:pPr algn="ctr"/>
            <a:r>
              <a:rPr lang="en-US" sz="2300" b="1" i="1" dirty="0">
                <a:latin typeface="Arial" pitchFamily="34" charset="0"/>
                <a:cs typeface="Arial" pitchFamily="34" charset="0"/>
              </a:rPr>
              <a:t>“</a:t>
            </a:r>
            <a:r>
              <a:rPr lang="en-US" sz="2300" b="1" i="1" dirty="0">
                <a:solidFill>
                  <a:srgbClr val="009900"/>
                </a:solidFill>
                <a:latin typeface="Arial" pitchFamily="34" charset="0"/>
                <a:cs typeface="Arial" pitchFamily="34" charset="0"/>
              </a:rPr>
              <a:t>VESPA</a:t>
            </a:r>
            <a:r>
              <a:rPr lang="en-US" sz="2300" b="1" i="1" dirty="0">
                <a:latin typeface="Arial" pitchFamily="34" charset="0"/>
                <a:cs typeface="Arial" pitchFamily="34" charset="0"/>
              </a:rPr>
              <a:t>, the only spectrometer in the </a:t>
            </a:r>
            <a:r>
              <a:rPr lang="en-US" sz="2300" b="1" i="1" dirty="0">
                <a:solidFill>
                  <a:srgbClr val="0070C0"/>
                </a:solidFill>
                <a:latin typeface="Arial" pitchFamily="34" charset="0"/>
                <a:cs typeface="Arial" pitchFamily="34" charset="0"/>
              </a:rPr>
              <a:t>ESS</a:t>
            </a:r>
            <a:r>
              <a:rPr lang="en-US" sz="2300" b="1" i="1" dirty="0">
                <a:latin typeface="Arial" pitchFamily="34" charset="0"/>
                <a:cs typeface="Arial" pitchFamily="34" charset="0"/>
              </a:rPr>
              <a:t> instrument suite    </a:t>
            </a:r>
          </a:p>
          <a:p>
            <a:pPr algn="ctr"/>
            <a:r>
              <a:rPr lang="en-US" sz="2300" b="1" i="1" dirty="0">
                <a:latin typeface="Arial" pitchFamily="34" charset="0"/>
                <a:cs typeface="Arial" pitchFamily="34" charset="0"/>
              </a:rPr>
              <a:t>   focused on molecular vibrations in chemistry”</a:t>
            </a:r>
            <a:endParaRPr lang="en-US" sz="2300" i="1" dirty="0">
              <a:latin typeface="Arial" pitchFamily="34" charset="0"/>
              <a:cs typeface="Arial" pitchFamily="34" charset="0"/>
            </a:endParaRPr>
          </a:p>
        </p:txBody>
      </p:sp>
      <p:pic>
        <p:nvPicPr>
          <p:cNvPr id="6"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5536" y="4225589"/>
            <a:ext cx="1584176" cy="643571"/>
          </a:xfrm>
          <a:prstGeom prst="rect">
            <a:avLst/>
          </a:prstGeom>
        </p:spPr>
      </p:pic>
      <p:sp>
        <p:nvSpPr>
          <p:cNvPr id="7" name="TextBox 6"/>
          <p:cNvSpPr txBox="1"/>
          <p:nvPr/>
        </p:nvSpPr>
        <p:spPr>
          <a:xfrm>
            <a:off x="251520" y="5059050"/>
            <a:ext cx="3168352" cy="1754326"/>
          </a:xfrm>
          <a:prstGeom prst="rect">
            <a:avLst/>
          </a:prstGeom>
          <a:noFill/>
        </p:spPr>
        <p:txBody>
          <a:bodyPr wrap="square" rtlCol="0">
            <a:spAutoFit/>
          </a:bodyPr>
          <a:lstStyle/>
          <a:p>
            <a:r>
              <a:rPr lang="de-DE" i="1" dirty="0">
                <a:latin typeface="Arial" pitchFamily="34" charset="0"/>
                <a:cs typeface="Arial" pitchFamily="34" charset="0"/>
              </a:rPr>
              <a:t>U. </a:t>
            </a:r>
            <a:r>
              <a:rPr lang="de-DE" i="1" dirty="0" err="1">
                <a:latin typeface="Arial" pitchFamily="34" charset="0"/>
                <a:cs typeface="Arial" pitchFamily="34" charset="0"/>
              </a:rPr>
              <a:t>Bafile</a:t>
            </a:r>
            <a:r>
              <a:rPr lang="de-DE" i="1" dirty="0">
                <a:latin typeface="Arial" pitchFamily="34" charset="0"/>
                <a:cs typeface="Arial" pitchFamily="34" charset="0"/>
              </a:rPr>
              <a:t>, S. </a:t>
            </a:r>
            <a:r>
              <a:rPr lang="de-DE" i="1" dirty="0" err="1">
                <a:latin typeface="Arial" pitchFamily="34" charset="0"/>
                <a:cs typeface="Arial" pitchFamily="34" charset="0"/>
              </a:rPr>
              <a:t>Bellissima</a:t>
            </a:r>
            <a:r>
              <a:rPr lang="de-DE" i="1" dirty="0">
                <a:latin typeface="Arial" pitchFamily="34" charset="0"/>
                <a:cs typeface="Arial" pitchFamily="34" charset="0"/>
              </a:rPr>
              <a:t>, M. Celli, D. </a:t>
            </a:r>
            <a:r>
              <a:rPr lang="de-DE" i="1" dirty="0" err="1">
                <a:latin typeface="Arial" pitchFamily="34" charset="0"/>
                <a:cs typeface="Arial" pitchFamily="34" charset="0"/>
              </a:rPr>
              <a:t>Colognesi</a:t>
            </a:r>
            <a:r>
              <a:rPr lang="de-DE" i="1" dirty="0">
                <a:latin typeface="Arial" pitchFamily="34" charset="0"/>
                <a:cs typeface="Arial" pitchFamily="34" charset="0"/>
              </a:rPr>
              <a:t>, A. de </a:t>
            </a:r>
            <a:r>
              <a:rPr lang="de-DE" i="1" dirty="0" err="1">
                <a:latin typeface="Arial" pitchFamily="34" charset="0"/>
                <a:cs typeface="Arial" pitchFamily="34" charset="0"/>
              </a:rPr>
              <a:t>Bonis</a:t>
            </a:r>
            <a:r>
              <a:rPr lang="de-DE" i="1" dirty="0">
                <a:latin typeface="Arial" pitchFamily="34" charset="0"/>
                <a:cs typeface="Arial" pitchFamily="34" charset="0"/>
              </a:rPr>
              <a:t>, L. del Rosso, L. Di </a:t>
            </a:r>
            <a:r>
              <a:rPr lang="de-DE" i="1" dirty="0" err="1">
                <a:latin typeface="Arial" pitchFamily="34" charset="0"/>
                <a:cs typeface="Arial" pitchFamily="34" charset="0"/>
              </a:rPr>
              <a:t>Fresco</a:t>
            </a:r>
            <a:r>
              <a:rPr lang="de-DE" i="1" dirty="0">
                <a:latin typeface="Arial" pitchFamily="34" charset="0"/>
                <a:cs typeface="Arial" pitchFamily="34" charset="0"/>
              </a:rPr>
              <a:t>, G. </a:t>
            </a:r>
            <a:r>
              <a:rPr lang="de-DE" i="1" dirty="0" err="1">
                <a:latin typeface="Arial" pitchFamily="34" charset="0"/>
                <a:cs typeface="Arial" pitchFamily="34" charset="0"/>
              </a:rPr>
              <a:t>Gorini</a:t>
            </a:r>
            <a:r>
              <a:rPr lang="de-DE" i="1" dirty="0">
                <a:latin typeface="Arial" pitchFamily="34" charset="0"/>
                <a:cs typeface="Arial" pitchFamily="34" charset="0"/>
              </a:rPr>
              <a:t>, F. </a:t>
            </a:r>
            <a:r>
              <a:rPr lang="de-DE" i="1" dirty="0" err="1">
                <a:latin typeface="Arial" pitchFamily="34" charset="0"/>
                <a:cs typeface="Arial" pitchFamily="34" charset="0"/>
              </a:rPr>
              <a:t>Grazzi</a:t>
            </a:r>
            <a:r>
              <a:rPr lang="de-DE" i="1" dirty="0">
                <a:latin typeface="Arial" pitchFamily="34" charset="0"/>
                <a:cs typeface="Arial" pitchFamily="34" charset="0"/>
              </a:rPr>
              <a:t>, F. </a:t>
            </a:r>
            <a:r>
              <a:rPr lang="de-DE" i="1" dirty="0" err="1">
                <a:latin typeface="Arial" pitchFamily="34" charset="0"/>
                <a:cs typeface="Arial" pitchFamily="34" charset="0"/>
              </a:rPr>
              <a:t>Masi</a:t>
            </a:r>
            <a:r>
              <a:rPr lang="de-DE" i="1" dirty="0">
                <a:latin typeface="Arial" pitchFamily="34" charset="0"/>
                <a:cs typeface="Arial" pitchFamily="34" charset="0"/>
              </a:rPr>
              <a:t>, R. </a:t>
            </a:r>
            <a:r>
              <a:rPr lang="de-DE" i="1" dirty="0" err="1">
                <a:latin typeface="Arial" pitchFamily="34" charset="0"/>
                <a:cs typeface="Arial" pitchFamily="34" charset="0"/>
              </a:rPr>
              <a:t>Senesi</a:t>
            </a:r>
            <a:r>
              <a:rPr lang="de-DE" i="1" dirty="0">
                <a:latin typeface="Arial" pitchFamily="34" charset="0"/>
                <a:cs typeface="Arial" pitchFamily="34" charset="0"/>
              </a:rPr>
              <a:t>, L. </a:t>
            </a:r>
            <a:r>
              <a:rPr lang="de-DE" i="1" dirty="0" err="1">
                <a:latin typeface="Arial" pitchFamily="34" charset="0"/>
                <a:cs typeface="Arial" pitchFamily="34" charset="0"/>
              </a:rPr>
              <a:t>Ulivi</a:t>
            </a:r>
            <a:r>
              <a:rPr lang="de-DE" i="1" dirty="0">
                <a:latin typeface="Arial" pitchFamily="34" charset="0"/>
                <a:cs typeface="Arial" pitchFamily="34" charset="0"/>
              </a:rPr>
              <a:t>, C. </a:t>
            </a:r>
            <a:r>
              <a:rPr lang="de-DE" i="1" dirty="0" err="1">
                <a:latin typeface="Arial" pitchFamily="34" charset="0"/>
                <a:cs typeface="Arial" pitchFamily="34" charset="0"/>
              </a:rPr>
              <a:t>Vasi</a:t>
            </a:r>
            <a:r>
              <a:rPr lang="de-DE" i="1" dirty="0">
                <a:latin typeface="Arial" pitchFamily="34" charset="0"/>
                <a:cs typeface="Arial" pitchFamily="34" charset="0"/>
              </a:rPr>
              <a:t>, M. Zanetti  </a:t>
            </a:r>
            <a:endParaRPr lang="en-US" i="1" dirty="0">
              <a:latin typeface="Arial" pitchFamily="34" charset="0"/>
              <a:cs typeface="Arial" pitchFamily="34" charset="0"/>
            </a:endParaRPr>
          </a:p>
        </p:txBody>
      </p:sp>
      <p:pic>
        <p:nvPicPr>
          <p:cNvPr id="9" name="Immagine 8" descr="milano-bicocca.jpg"/>
          <p:cNvPicPr>
            <a:picLocks noChangeAspect="1"/>
          </p:cNvPicPr>
          <p:nvPr/>
        </p:nvPicPr>
        <p:blipFill>
          <a:blip r:embed="rId3" cstate="print"/>
          <a:stretch>
            <a:fillRect/>
          </a:stretch>
        </p:blipFill>
        <p:spPr>
          <a:xfrm>
            <a:off x="2195736" y="4005064"/>
            <a:ext cx="720080" cy="776091"/>
          </a:xfrm>
          <a:prstGeom prst="rect">
            <a:avLst/>
          </a:prstGeom>
        </p:spPr>
      </p:pic>
      <p:pic>
        <p:nvPicPr>
          <p:cNvPr id="10" name="Immagine 9" descr="ESS_Logo.jpg"/>
          <p:cNvPicPr>
            <a:picLocks noChangeAspect="1"/>
          </p:cNvPicPr>
          <p:nvPr/>
        </p:nvPicPr>
        <p:blipFill>
          <a:blip r:embed="rId4" cstate="print"/>
          <a:stretch>
            <a:fillRect/>
          </a:stretch>
        </p:blipFill>
        <p:spPr>
          <a:xfrm>
            <a:off x="6948264" y="4221088"/>
            <a:ext cx="1493725" cy="795160"/>
          </a:xfrm>
          <a:prstGeom prst="rect">
            <a:avLst/>
          </a:prstGeom>
        </p:spPr>
      </p:pic>
      <p:pic>
        <p:nvPicPr>
          <p:cNvPr id="11" name="Immagine 10" descr="1425470797_0164777001425470797.png"/>
          <p:cNvPicPr>
            <a:picLocks noChangeAspect="1"/>
          </p:cNvPicPr>
          <p:nvPr/>
        </p:nvPicPr>
        <p:blipFill>
          <a:blip r:embed="rId5" cstate="print"/>
          <a:stretch>
            <a:fillRect/>
          </a:stretch>
        </p:blipFill>
        <p:spPr>
          <a:xfrm>
            <a:off x="3707904" y="4115007"/>
            <a:ext cx="2304256" cy="1042185"/>
          </a:xfrm>
          <a:prstGeom prst="rect">
            <a:avLst/>
          </a:prstGeom>
        </p:spPr>
      </p:pic>
      <p:sp>
        <p:nvSpPr>
          <p:cNvPr id="12" name="TextBox 6"/>
          <p:cNvSpPr txBox="1"/>
          <p:nvPr/>
        </p:nvSpPr>
        <p:spPr>
          <a:xfrm>
            <a:off x="3563888" y="5085184"/>
            <a:ext cx="2736304" cy="646331"/>
          </a:xfrm>
          <a:prstGeom prst="rect">
            <a:avLst/>
          </a:prstGeom>
          <a:noFill/>
        </p:spPr>
        <p:txBody>
          <a:bodyPr wrap="square" rtlCol="0">
            <a:spAutoFit/>
          </a:bodyPr>
          <a:lstStyle/>
          <a:p>
            <a:r>
              <a:rPr lang="de-DE" i="1" dirty="0">
                <a:latin typeface="Arial" pitchFamily="34" charset="0"/>
                <a:cs typeface="Arial" pitchFamily="34" charset="0"/>
              </a:rPr>
              <a:t>M. Chowdhury, K. Jones, S. F. Parker </a:t>
            </a:r>
            <a:endParaRPr lang="en-US" i="1" dirty="0">
              <a:latin typeface="Arial" pitchFamily="34" charset="0"/>
              <a:cs typeface="Arial" pitchFamily="34" charset="0"/>
            </a:endParaRPr>
          </a:p>
        </p:txBody>
      </p:sp>
      <p:sp>
        <p:nvSpPr>
          <p:cNvPr id="13" name="TextBox 6"/>
          <p:cNvSpPr txBox="1"/>
          <p:nvPr/>
        </p:nvSpPr>
        <p:spPr>
          <a:xfrm>
            <a:off x="7092280" y="5075892"/>
            <a:ext cx="1224136" cy="923330"/>
          </a:xfrm>
          <a:prstGeom prst="rect">
            <a:avLst/>
          </a:prstGeom>
          <a:noFill/>
        </p:spPr>
        <p:txBody>
          <a:bodyPr wrap="square" rtlCol="0">
            <a:spAutoFit/>
          </a:bodyPr>
          <a:lstStyle/>
          <a:p>
            <a:r>
              <a:rPr lang="de-DE" i="1" dirty="0">
                <a:latin typeface="Arial" pitchFamily="34" charset="0"/>
                <a:cs typeface="Arial" pitchFamily="34" charset="0"/>
              </a:rPr>
              <a:t>S. </a:t>
            </a:r>
            <a:r>
              <a:rPr lang="de-DE" i="1" dirty="0" smtClean="0">
                <a:latin typeface="Arial" pitchFamily="34" charset="0"/>
                <a:cs typeface="Arial" pitchFamily="34" charset="0"/>
              </a:rPr>
              <a:t>Ansell</a:t>
            </a:r>
            <a:r>
              <a:rPr lang="en-US" i="1" dirty="0" smtClean="0">
                <a:latin typeface="Arial" pitchFamily="34" charset="0"/>
                <a:cs typeface="Arial" pitchFamily="34" charset="0"/>
              </a:rPr>
              <a:t>,</a:t>
            </a:r>
            <a:endParaRPr lang="de-DE" i="1" dirty="0" smtClean="0">
              <a:latin typeface="Arial" pitchFamily="34" charset="0"/>
              <a:cs typeface="Arial" pitchFamily="34" charset="0"/>
            </a:endParaRPr>
          </a:p>
          <a:p>
            <a:r>
              <a:rPr lang="de-DE" i="1" dirty="0" smtClean="0">
                <a:latin typeface="Arial" pitchFamily="34" charset="0"/>
                <a:cs typeface="Arial" pitchFamily="34" charset="0"/>
              </a:rPr>
              <a:t>M</a:t>
            </a:r>
            <a:r>
              <a:rPr lang="de-DE" i="1" dirty="0">
                <a:latin typeface="Arial" pitchFamily="34" charset="0"/>
                <a:cs typeface="Arial" pitchFamily="34" charset="0"/>
              </a:rPr>
              <a:t>. Hartl, C. </a:t>
            </a:r>
            <a:r>
              <a:rPr lang="de-DE" i="1" dirty="0" smtClean="0">
                <a:latin typeface="Arial" pitchFamily="34" charset="0"/>
                <a:cs typeface="Arial" pitchFamily="34" charset="0"/>
              </a:rPr>
              <a:t>Lopez</a:t>
            </a:r>
            <a:endParaRPr lang="de-DE" i="1" dirty="0">
              <a:latin typeface="Arial" pitchFamily="34" charset="0"/>
              <a:cs typeface="Arial" pitchFamily="34" charset="0"/>
            </a:endParaRPr>
          </a:p>
        </p:txBody>
      </p:sp>
      <p:sp>
        <p:nvSpPr>
          <p:cNvPr id="14" name="Segnaposto numero diapositiva 13"/>
          <p:cNvSpPr>
            <a:spLocks noGrp="1"/>
          </p:cNvSpPr>
          <p:nvPr>
            <p:ph type="sldNum" sz="quarter" idx="12"/>
          </p:nvPr>
        </p:nvSpPr>
        <p:spPr>
          <a:xfrm>
            <a:off x="6974904" y="6520259"/>
            <a:ext cx="2133600" cy="365125"/>
          </a:xfrm>
        </p:spPr>
        <p:txBody>
          <a:bodyPr/>
          <a:lstStyle/>
          <a:p>
            <a:fld id="{AC3339C7-BCC7-45DF-904C-C04AD0551C05}" type="slidenum">
              <a:rPr lang="it-IT" smtClean="0"/>
              <a:pPr/>
              <a:t>1</a:t>
            </a:fld>
            <a:endParaRPr lang="it-IT" dirty="0"/>
          </a:p>
        </p:txBody>
      </p:sp>
      <p:sp>
        <p:nvSpPr>
          <p:cNvPr id="16" name="Segnaposto piè di pagina 15"/>
          <p:cNvSpPr>
            <a:spLocks noGrp="1"/>
          </p:cNvSpPr>
          <p:nvPr>
            <p:ph type="ftr" sz="quarter" idx="11"/>
          </p:nvPr>
        </p:nvSpPr>
        <p:spPr/>
        <p:txBody>
          <a:bodyPr/>
          <a:lstStyle/>
          <a:p>
            <a:r>
              <a:rPr lang="it-IT" dirty="0"/>
              <a:t>VESPA TG2 (</a:t>
            </a:r>
            <a:r>
              <a:rPr lang="it-IT" dirty="0" err="1"/>
              <a:t>Lund</a:t>
            </a:r>
            <a:r>
              <a:rPr lang="it-IT" dirty="0"/>
              <a:t>, 17 </a:t>
            </a:r>
            <a:r>
              <a:rPr lang="it-IT" dirty="0" err="1"/>
              <a:t>Oct</a:t>
            </a:r>
            <a:r>
              <a:rPr lang="it-IT" dirty="0"/>
              <a:t>. 2017)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dirty="0"/>
              <a:t>VESPA TG2 (</a:t>
            </a:r>
            <a:r>
              <a:rPr lang="it-IT" dirty="0" err="1"/>
              <a:t>Lund</a:t>
            </a:r>
            <a:r>
              <a:rPr lang="it-IT" dirty="0"/>
              <a:t>, 17 </a:t>
            </a:r>
            <a:r>
              <a:rPr lang="it-IT" dirty="0" err="1"/>
              <a:t>Oct</a:t>
            </a:r>
            <a:r>
              <a:rPr lang="it-IT" dirty="0"/>
              <a: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10</a:t>
            </a:fld>
            <a:endParaRPr lang="it-IT"/>
          </a:p>
        </p:txBody>
      </p:sp>
      <p:sp>
        <p:nvSpPr>
          <p:cNvPr id="4" name="Title 1"/>
          <p:cNvSpPr txBox="1">
            <a:spLocks/>
          </p:cNvSpPr>
          <p:nvPr/>
        </p:nvSpPr>
        <p:spPr>
          <a:xfrm>
            <a:off x="323528" y="116632"/>
            <a:ext cx="8424614" cy="1008112"/>
          </a:xfrm>
          <a:prstGeom prst="rect">
            <a:avLst/>
          </a:prstGeom>
        </p:spPr>
        <p:txBody>
          <a:bodyPr/>
          <a:lstStyle/>
          <a:p>
            <a:pPr lvl="0" algn="ctr">
              <a:spcBef>
                <a:spcPct val="0"/>
              </a:spcBef>
              <a:defRPr/>
            </a:pPr>
            <a:r>
              <a:rPr kumimoji="0" lang="en-US" sz="2800" b="1" u="none" strike="noStrike" kern="1200" cap="none" spc="0" normalizeH="0" baseline="0" noProof="0" dirty="0">
                <a:ln>
                  <a:noFill/>
                </a:ln>
                <a:solidFill>
                  <a:srgbClr val="009900"/>
                </a:solidFill>
                <a:effectLst/>
                <a:uLnTx/>
                <a:uFillTx/>
                <a:latin typeface="Arial" pitchFamily="34" charset="0"/>
                <a:ea typeface="+mj-ea"/>
                <a:cs typeface="Arial" pitchFamily="34" charset="0"/>
              </a:rPr>
              <a:t>VESPA: </a:t>
            </a:r>
            <a:r>
              <a:rPr kumimoji="0" lang="en-US" sz="2800" b="1" u="none" strike="noStrike" kern="1200" cap="none" spc="0" normalizeH="0" baseline="0" noProof="0" dirty="0">
                <a:ln>
                  <a:noFill/>
                </a:ln>
                <a:solidFill>
                  <a:srgbClr val="C00000"/>
                </a:solidFill>
                <a:effectLst/>
                <a:uLnTx/>
                <a:uFillTx/>
                <a:latin typeface="Arial" pitchFamily="34" charset="0"/>
                <a:ea typeface="+mj-ea"/>
                <a:cs typeface="Arial" pitchFamily="34" charset="0"/>
              </a:rPr>
              <a:t>H</a:t>
            </a:r>
            <a:r>
              <a:rPr kumimoji="0" lang="en-US" sz="2800" b="1" u="none" strike="noStrike" kern="1200" cap="none" spc="0" normalizeH="0" baseline="0" noProof="0" dirty="0">
                <a:ln>
                  <a:noFill/>
                </a:ln>
                <a:effectLst/>
                <a:uLnTx/>
                <a:uFillTx/>
                <a:latin typeface="Arial" pitchFamily="34" charset="0"/>
                <a:ea typeface="+mj-ea"/>
                <a:cs typeface="Arial" pitchFamily="34" charset="0"/>
              </a:rPr>
              <a:t>igh </a:t>
            </a:r>
            <a:r>
              <a:rPr kumimoji="0" lang="en-US" sz="2800" b="1" u="none" strike="noStrike" kern="1200" cap="none" spc="0" normalizeH="0" baseline="0" noProof="0" dirty="0">
                <a:ln>
                  <a:noFill/>
                </a:ln>
                <a:solidFill>
                  <a:srgbClr val="C00000"/>
                </a:solidFill>
                <a:effectLst/>
                <a:uLnTx/>
                <a:uFillTx/>
                <a:latin typeface="Arial" pitchFamily="34" charset="0"/>
                <a:ea typeface="+mj-ea"/>
                <a:cs typeface="Arial" pitchFamily="34" charset="0"/>
              </a:rPr>
              <a:t>L</a:t>
            </a:r>
            <a:r>
              <a:rPr kumimoji="0" lang="en-US" sz="2800" b="1" u="none" strike="noStrike" kern="1200" cap="none" spc="0" normalizeH="0" baseline="0" noProof="0" dirty="0">
                <a:ln>
                  <a:noFill/>
                </a:ln>
                <a:effectLst/>
                <a:uLnTx/>
                <a:uFillTx/>
                <a:latin typeface="Arial" pitchFamily="34" charset="0"/>
                <a:ea typeface="+mj-ea"/>
                <a:cs typeface="Arial" pitchFamily="34" charset="0"/>
              </a:rPr>
              <a:t>evel </a:t>
            </a:r>
            <a:r>
              <a:rPr kumimoji="0" lang="en-US" sz="2800" b="1" u="none" strike="noStrike" kern="1200" cap="none" spc="0" normalizeH="0" baseline="0" noProof="0" dirty="0">
                <a:ln>
                  <a:noFill/>
                </a:ln>
                <a:solidFill>
                  <a:srgbClr val="C00000"/>
                </a:solidFill>
                <a:effectLst/>
                <a:uLnTx/>
                <a:uFillTx/>
                <a:latin typeface="Arial" pitchFamily="34" charset="0"/>
                <a:ea typeface="+mj-ea"/>
                <a:cs typeface="Arial" pitchFamily="34" charset="0"/>
              </a:rPr>
              <a:t>S</a:t>
            </a:r>
            <a:r>
              <a:rPr kumimoji="0" lang="en-US" sz="2800" b="1" u="none" strike="noStrike" kern="1200" cap="none" spc="0" normalizeH="0" baseline="0" noProof="0" dirty="0">
                <a:ln>
                  <a:noFill/>
                </a:ln>
                <a:effectLst/>
                <a:uLnTx/>
                <a:uFillTx/>
                <a:latin typeface="Arial" pitchFamily="34" charset="0"/>
                <a:ea typeface="+mj-ea"/>
                <a:cs typeface="Arial" pitchFamily="34" charset="0"/>
              </a:rPr>
              <a:t>cientific </a:t>
            </a:r>
            <a:r>
              <a:rPr kumimoji="0" lang="en-US" sz="2800" b="1" u="none" strike="noStrike" kern="1200" cap="none" spc="0" normalizeH="0" baseline="0" noProof="0" dirty="0">
                <a:ln>
                  <a:noFill/>
                </a:ln>
                <a:solidFill>
                  <a:srgbClr val="C00000"/>
                </a:solidFill>
                <a:effectLst/>
                <a:uLnTx/>
                <a:uFillTx/>
                <a:latin typeface="Arial" pitchFamily="34" charset="0"/>
                <a:ea typeface="+mj-ea"/>
                <a:cs typeface="Arial" pitchFamily="34" charset="0"/>
              </a:rPr>
              <a:t>R</a:t>
            </a:r>
            <a:r>
              <a:rPr kumimoji="0" lang="en-US" sz="2800" b="1" u="none" strike="noStrike" kern="1200" cap="none" spc="0" normalizeH="0" baseline="0" noProof="0" dirty="0">
                <a:ln>
                  <a:noFill/>
                </a:ln>
                <a:effectLst/>
                <a:uLnTx/>
                <a:uFillTx/>
                <a:latin typeface="Arial" pitchFamily="34" charset="0"/>
                <a:ea typeface="+mj-ea"/>
                <a:cs typeface="Arial" pitchFamily="34" charset="0"/>
              </a:rPr>
              <a:t>equirements</a:t>
            </a:r>
          </a:p>
          <a:p>
            <a:pPr lvl="0" algn="ctr">
              <a:spcBef>
                <a:spcPct val="0"/>
              </a:spcBef>
              <a:defRPr/>
            </a:pPr>
            <a:r>
              <a:rPr lang="en-US" sz="2800" b="1" i="1" dirty="0">
                <a:latin typeface="Arial" pitchFamily="34" charset="0"/>
                <a:ea typeface="+mj-ea"/>
                <a:cs typeface="Arial" pitchFamily="34" charset="0"/>
              </a:rPr>
              <a:t>(submitted version)</a:t>
            </a:r>
            <a:endParaRPr kumimoji="0" lang="en-US" sz="2800" b="1" i="1" u="none" strike="noStrike" kern="1200" cap="none" spc="0" normalizeH="0" baseline="0" noProof="0" dirty="0">
              <a:ln>
                <a:noFill/>
              </a:ln>
              <a:effectLst/>
              <a:uLnTx/>
              <a:uFillTx/>
              <a:latin typeface="Arial" pitchFamily="34" charset="0"/>
              <a:ea typeface="+mj-ea"/>
              <a:cs typeface="Arial" pitchFamily="34" charset="0"/>
            </a:endParaRPr>
          </a:p>
        </p:txBody>
      </p:sp>
      <p:sp>
        <p:nvSpPr>
          <p:cNvPr id="5" name="Rettangolo 4"/>
          <p:cNvSpPr/>
          <p:nvPr/>
        </p:nvSpPr>
        <p:spPr>
          <a:xfrm>
            <a:off x="467544" y="1086991"/>
            <a:ext cx="8064896" cy="5078313"/>
          </a:xfrm>
          <a:prstGeom prst="rect">
            <a:avLst/>
          </a:prstGeom>
          <a:ln>
            <a:solidFill>
              <a:schemeClr val="tx1"/>
            </a:solidFill>
          </a:ln>
        </p:spPr>
        <p:txBody>
          <a:bodyPr wrap="square">
            <a:spAutoFit/>
          </a:bodyPr>
          <a:lstStyle/>
          <a:p>
            <a:pPr marL="342900" indent="-342900" algn="just">
              <a:buFont typeface="+mj-lt"/>
              <a:buAutoNum type="arabicPeriod"/>
            </a:pPr>
            <a:endParaRPr lang="en-US" b="1" dirty="0">
              <a:solidFill>
                <a:srgbClr val="009900"/>
              </a:solidFill>
              <a:latin typeface="Arial" pitchFamily="34" charset="0"/>
              <a:cs typeface="Arial" pitchFamily="34" charset="0"/>
            </a:endParaRPr>
          </a:p>
          <a:p>
            <a:pPr marL="342900" indent="-342900" algn="just">
              <a:buFont typeface="+mj-lt"/>
              <a:buAutoNum type="arabicPeriod"/>
            </a:pPr>
            <a:r>
              <a:rPr lang="en-US" b="1" dirty="0">
                <a:solidFill>
                  <a:srgbClr val="009900"/>
                </a:solidFill>
                <a:latin typeface="Arial" pitchFamily="34" charset="0"/>
                <a:cs typeface="Arial" pitchFamily="34" charset="0"/>
              </a:rPr>
              <a:t>VESPA</a:t>
            </a:r>
            <a:r>
              <a:rPr lang="en-US" dirty="0">
                <a:latin typeface="Arial" pitchFamily="34" charset="0"/>
                <a:cs typeface="Arial" pitchFamily="34" charset="0"/>
              </a:rPr>
              <a:t> shall exploit the </a:t>
            </a:r>
            <a:r>
              <a:rPr lang="en-US" b="1" dirty="0">
                <a:latin typeface="Arial" pitchFamily="34" charset="0"/>
                <a:cs typeface="Arial" pitchFamily="34" charset="0"/>
              </a:rPr>
              <a:t>Wavelength Frame Multiplication</a:t>
            </a:r>
            <a:r>
              <a:rPr lang="en-US" dirty="0">
                <a:latin typeface="Arial" pitchFamily="34" charset="0"/>
                <a:cs typeface="Arial" pitchFamily="34" charset="0"/>
              </a:rPr>
              <a:t> technique in order to cover a broad range of energy transfer </a:t>
            </a:r>
            <a:r>
              <a:rPr lang="en-US" dirty="0">
                <a:solidFill>
                  <a:srgbClr val="C00000"/>
                </a:solidFill>
                <a:latin typeface="Arial" pitchFamily="34" charset="0"/>
                <a:cs typeface="Arial" pitchFamily="34" charset="0"/>
              </a:rPr>
              <a:t>0 </a:t>
            </a:r>
            <a:r>
              <a:rPr lang="en-US" dirty="0" err="1">
                <a:solidFill>
                  <a:srgbClr val="C00000"/>
                </a:solidFill>
                <a:latin typeface="Arial" pitchFamily="34" charset="0"/>
                <a:cs typeface="Arial" pitchFamily="34" charset="0"/>
              </a:rPr>
              <a:t>meV</a:t>
            </a:r>
            <a:r>
              <a:rPr lang="en-US" i="1" dirty="0">
                <a:solidFill>
                  <a:srgbClr val="C00000"/>
                </a:solidFill>
                <a:latin typeface="Arial" pitchFamily="34" charset="0"/>
                <a:cs typeface="Arial" pitchFamily="34" charset="0"/>
              </a:rPr>
              <a:t>&lt;E&lt;</a:t>
            </a:r>
            <a:r>
              <a:rPr lang="en-US" dirty="0">
                <a:solidFill>
                  <a:srgbClr val="C00000"/>
                </a:solidFill>
                <a:latin typeface="Arial" pitchFamily="34" charset="0"/>
                <a:cs typeface="Arial" pitchFamily="34" charset="0"/>
              </a:rPr>
              <a:t>500</a:t>
            </a:r>
            <a:r>
              <a:rPr lang="en-US" i="1" dirty="0">
                <a:solidFill>
                  <a:srgbClr val="C00000"/>
                </a:solidFill>
                <a:latin typeface="Arial" pitchFamily="34" charset="0"/>
                <a:cs typeface="Arial" pitchFamily="34" charset="0"/>
              </a:rPr>
              <a:t> </a:t>
            </a:r>
            <a:r>
              <a:rPr lang="en-US" dirty="0" err="1">
                <a:solidFill>
                  <a:srgbClr val="C00000"/>
                </a:solidFill>
                <a:latin typeface="Arial" pitchFamily="34" charset="0"/>
                <a:cs typeface="Arial" pitchFamily="34" charset="0"/>
              </a:rPr>
              <a:t>meV</a:t>
            </a:r>
            <a:r>
              <a:rPr lang="en-US" i="1" dirty="0">
                <a:solidFill>
                  <a:srgbClr val="C00000"/>
                </a:solidFill>
                <a:latin typeface="Arial" pitchFamily="34" charset="0"/>
                <a:cs typeface="Arial" pitchFamily="34" charset="0"/>
              </a:rPr>
              <a:t> </a:t>
            </a:r>
            <a:r>
              <a:rPr lang="en-US" b="1" dirty="0">
                <a:latin typeface="Arial" pitchFamily="34" charset="0"/>
                <a:cs typeface="Arial" pitchFamily="34" charset="0"/>
              </a:rPr>
              <a:t>in</a:t>
            </a:r>
            <a:r>
              <a:rPr lang="en-US" b="1" i="1" dirty="0">
                <a:latin typeface="Arial" pitchFamily="34" charset="0"/>
                <a:cs typeface="Arial" pitchFamily="34" charset="0"/>
              </a:rPr>
              <a:t> “one shot”</a:t>
            </a:r>
            <a:r>
              <a:rPr lang="en-US" i="1" dirty="0">
                <a:latin typeface="Arial" pitchFamily="34" charset="0"/>
                <a:cs typeface="Arial" pitchFamily="34" charset="0"/>
              </a:rPr>
              <a:t>. </a:t>
            </a:r>
            <a:r>
              <a:rPr lang="en-US" dirty="0">
                <a:latin typeface="Arial" pitchFamily="34" charset="0"/>
                <a:cs typeface="Arial" pitchFamily="34" charset="0"/>
              </a:rPr>
              <a:t>The full spectrum is collected in a single </a:t>
            </a:r>
            <a:r>
              <a:rPr lang="en-US" b="1" i="1" dirty="0">
                <a:solidFill>
                  <a:srgbClr val="0070C0"/>
                </a:solidFill>
                <a:latin typeface="Arial" pitchFamily="34" charset="0"/>
                <a:cs typeface="Arial" pitchFamily="34" charset="0"/>
              </a:rPr>
              <a:t>ESS</a:t>
            </a:r>
            <a:r>
              <a:rPr lang="en-US" dirty="0">
                <a:latin typeface="Arial" pitchFamily="34" charset="0"/>
                <a:cs typeface="Arial" pitchFamily="34" charset="0"/>
              </a:rPr>
              <a:t> pulse, thus making kinetic or parametric experiments feasible and easy to interpret.</a:t>
            </a:r>
          </a:p>
          <a:p>
            <a:pPr marL="342900" indent="-342900" algn="just">
              <a:buFont typeface="+mj-lt"/>
              <a:buAutoNum type="arabicPeriod"/>
            </a:pPr>
            <a:endParaRPr lang="en-US" dirty="0">
              <a:latin typeface="Arial" pitchFamily="34" charset="0"/>
              <a:cs typeface="Arial" pitchFamily="34" charset="0"/>
            </a:endParaRPr>
          </a:p>
          <a:p>
            <a:pPr marL="342900" indent="-342900" algn="just">
              <a:buFont typeface="+mj-lt"/>
              <a:buAutoNum type="arabicPeriod"/>
            </a:pPr>
            <a:r>
              <a:rPr lang="en-US" b="1" dirty="0">
                <a:solidFill>
                  <a:srgbClr val="009900"/>
                </a:solidFill>
                <a:latin typeface="Arial" pitchFamily="34" charset="0"/>
                <a:cs typeface="Arial" pitchFamily="34" charset="0"/>
              </a:rPr>
              <a:t>VESPA</a:t>
            </a:r>
            <a:r>
              <a:rPr lang="en-US" dirty="0">
                <a:latin typeface="Arial" pitchFamily="34" charset="0"/>
                <a:cs typeface="Arial" pitchFamily="34" charset="0"/>
              </a:rPr>
              <a:t> shall offer an unparalleled, almost constant, relative energy resolution up to </a:t>
            </a:r>
            <a:r>
              <a:rPr lang="en-US" dirty="0">
                <a:solidFill>
                  <a:srgbClr val="C00000"/>
                </a:solidFill>
                <a:latin typeface="Arial" pitchFamily="34" charset="0"/>
                <a:cs typeface="Arial" pitchFamily="34" charset="0"/>
                <a:sym typeface="Symbol"/>
              </a:rPr>
              <a:t></a:t>
            </a:r>
            <a:r>
              <a:rPr lang="en-US" i="1" dirty="0">
                <a:solidFill>
                  <a:srgbClr val="C00000"/>
                </a:solidFill>
                <a:latin typeface="Arial" pitchFamily="34" charset="0"/>
                <a:cs typeface="Arial" pitchFamily="34" charset="0"/>
              </a:rPr>
              <a:t>E</a:t>
            </a:r>
            <a:r>
              <a:rPr lang="en-US" dirty="0">
                <a:solidFill>
                  <a:srgbClr val="C00000"/>
                </a:solidFill>
                <a:latin typeface="Arial" pitchFamily="34" charset="0"/>
                <a:cs typeface="Arial" pitchFamily="34" charset="0"/>
              </a:rPr>
              <a:t>/</a:t>
            </a:r>
            <a:r>
              <a:rPr lang="en-US" i="1" dirty="0">
                <a:solidFill>
                  <a:srgbClr val="C00000"/>
                </a:solidFill>
                <a:latin typeface="Arial" pitchFamily="34" charset="0"/>
                <a:cs typeface="Arial" pitchFamily="34" charset="0"/>
              </a:rPr>
              <a:t>E</a:t>
            </a:r>
            <a:r>
              <a:rPr lang="en-US" baseline="-25000" dirty="0">
                <a:solidFill>
                  <a:srgbClr val="C00000"/>
                </a:solidFill>
                <a:latin typeface="Arial" pitchFamily="34" charset="0"/>
                <a:cs typeface="Arial" pitchFamily="34" charset="0"/>
              </a:rPr>
              <a:t>0</a:t>
            </a:r>
            <a:r>
              <a:rPr lang="en-US" dirty="0">
                <a:solidFill>
                  <a:srgbClr val="C00000"/>
                </a:solidFill>
                <a:latin typeface="Arial" pitchFamily="34" charset="0"/>
                <a:cs typeface="Arial" pitchFamily="34" charset="0"/>
              </a:rPr>
              <a:t>=1% </a:t>
            </a:r>
            <a:r>
              <a:rPr lang="en-US" dirty="0">
                <a:latin typeface="Arial" pitchFamily="34" charset="0"/>
                <a:cs typeface="Arial" pitchFamily="34" charset="0"/>
              </a:rPr>
              <a:t>for </a:t>
            </a:r>
            <a:r>
              <a:rPr lang="en-US" b="1" dirty="0">
                <a:latin typeface="Arial" pitchFamily="34" charset="0"/>
                <a:cs typeface="Arial" pitchFamily="34" charset="0"/>
              </a:rPr>
              <a:t>NVS</a:t>
            </a:r>
            <a:r>
              <a:rPr lang="en-US" dirty="0">
                <a:latin typeface="Arial" pitchFamily="34" charset="0"/>
                <a:cs typeface="Arial" pitchFamily="34" charset="0"/>
              </a:rPr>
              <a:t> over most of its energy transfer range.</a:t>
            </a:r>
          </a:p>
          <a:p>
            <a:pPr marL="342900" indent="-342900" algn="just">
              <a:buFont typeface="+mj-lt"/>
              <a:buAutoNum type="arabicPeriod"/>
            </a:pPr>
            <a:endParaRPr lang="en-US" i="1" dirty="0">
              <a:latin typeface="Arial" pitchFamily="34" charset="0"/>
              <a:cs typeface="Arial" pitchFamily="34" charset="0"/>
            </a:endParaRPr>
          </a:p>
          <a:p>
            <a:pPr marL="342900" indent="-342900" algn="just">
              <a:buFont typeface="+mj-lt"/>
              <a:buAutoNum type="arabicPeriod"/>
            </a:pPr>
            <a:r>
              <a:rPr lang="en-US" b="1" dirty="0">
                <a:solidFill>
                  <a:srgbClr val="009900"/>
                </a:solidFill>
                <a:latin typeface="Arial" pitchFamily="34" charset="0"/>
                <a:cs typeface="Arial" pitchFamily="34" charset="0"/>
              </a:rPr>
              <a:t>VESPA</a:t>
            </a:r>
            <a:r>
              <a:rPr lang="en-US" dirty="0">
                <a:latin typeface="Arial" pitchFamily="34" charset="0"/>
                <a:cs typeface="Arial" pitchFamily="34" charset="0"/>
              </a:rPr>
              <a:t> shall provide an excellent neutron flux in the so called </a:t>
            </a:r>
            <a:r>
              <a:rPr lang="en-US" b="1" i="1" dirty="0">
                <a:latin typeface="Arial" pitchFamily="34" charset="0"/>
                <a:cs typeface="Arial" pitchFamily="34" charset="0"/>
              </a:rPr>
              <a:t>“fingerprint region” </a:t>
            </a:r>
            <a:r>
              <a:rPr lang="en-US" dirty="0">
                <a:latin typeface="Arial" pitchFamily="34" charset="0"/>
                <a:cs typeface="Arial" pitchFamily="34" charset="0"/>
              </a:rPr>
              <a:t>of </a:t>
            </a:r>
            <a:r>
              <a:rPr lang="en-US" dirty="0" err="1">
                <a:latin typeface="Arial" pitchFamily="34" charset="0"/>
                <a:cs typeface="Arial" pitchFamily="34" charset="0"/>
              </a:rPr>
              <a:t>vibrational</a:t>
            </a:r>
            <a:r>
              <a:rPr lang="en-US" dirty="0">
                <a:latin typeface="Arial" pitchFamily="34" charset="0"/>
                <a:cs typeface="Arial" pitchFamily="34" charset="0"/>
              </a:rPr>
              <a:t> spectroscopy (</a:t>
            </a:r>
            <a:r>
              <a:rPr lang="en-US" i="1" dirty="0">
                <a:latin typeface="Arial" pitchFamily="34" charset="0"/>
                <a:cs typeface="Arial" pitchFamily="34" charset="0"/>
              </a:rPr>
              <a:t>i.e. </a:t>
            </a:r>
            <a:r>
              <a:rPr lang="en-US" dirty="0">
                <a:solidFill>
                  <a:srgbClr val="C00000"/>
                </a:solidFill>
                <a:latin typeface="Arial" pitchFamily="34" charset="0"/>
                <a:cs typeface="Arial" pitchFamily="34" charset="0"/>
              </a:rPr>
              <a:t>60&lt;</a:t>
            </a:r>
            <a:r>
              <a:rPr lang="en-US" i="1" dirty="0">
                <a:solidFill>
                  <a:srgbClr val="C00000"/>
                </a:solidFill>
                <a:latin typeface="Arial" pitchFamily="34" charset="0"/>
                <a:cs typeface="Arial" pitchFamily="34" charset="0"/>
              </a:rPr>
              <a:t>E</a:t>
            </a:r>
            <a:r>
              <a:rPr lang="en-US" dirty="0">
                <a:solidFill>
                  <a:srgbClr val="C00000"/>
                </a:solidFill>
                <a:latin typeface="Arial" pitchFamily="34" charset="0"/>
                <a:cs typeface="Arial" pitchFamily="34" charset="0"/>
              </a:rPr>
              <a:t>&lt;220 </a:t>
            </a:r>
            <a:r>
              <a:rPr lang="en-US" dirty="0" err="1">
                <a:solidFill>
                  <a:srgbClr val="C00000"/>
                </a:solidFill>
                <a:latin typeface="Arial" pitchFamily="34" charset="0"/>
                <a:cs typeface="Arial" pitchFamily="34" charset="0"/>
              </a:rPr>
              <a:t>meV</a:t>
            </a:r>
            <a:r>
              <a:rPr lang="en-US" dirty="0">
                <a:latin typeface="Arial" pitchFamily="34" charset="0"/>
                <a:cs typeface="Arial" pitchFamily="34" charset="0"/>
              </a:rPr>
              <a:t>), surpassing all the existing </a:t>
            </a:r>
            <a:r>
              <a:rPr lang="en-US" b="1" dirty="0">
                <a:latin typeface="Arial" pitchFamily="34" charset="0"/>
                <a:cs typeface="Arial" pitchFamily="34" charset="0"/>
              </a:rPr>
              <a:t>NVS</a:t>
            </a:r>
            <a:r>
              <a:rPr lang="en-US" dirty="0">
                <a:latin typeface="Arial" pitchFamily="34" charset="0"/>
                <a:cs typeface="Arial" pitchFamily="34" charset="0"/>
              </a:rPr>
              <a:t> instruments in the low energy range (up to about </a:t>
            </a:r>
            <a:r>
              <a:rPr lang="en-US" i="1" dirty="0">
                <a:solidFill>
                  <a:srgbClr val="C00000"/>
                </a:solidFill>
                <a:latin typeface="Arial" pitchFamily="34" charset="0"/>
                <a:cs typeface="Arial" pitchFamily="34" charset="0"/>
              </a:rPr>
              <a:t>E</a:t>
            </a:r>
            <a:r>
              <a:rPr lang="en-US" i="1" dirty="0">
                <a:solidFill>
                  <a:srgbClr val="C00000"/>
                </a:solidFill>
                <a:latin typeface="Arial" pitchFamily="34" charset="0"/>
                <a:cs typeface="Arial" pitchFamily="34" charset="0"/>
                <a:sym typeface="Symbol"/>
              </a:rPr>
              <a:t></a:t>
            </a:r>
            <a:r>
              <a:rPr lang="en-US" dirty="0">
                <a:solidFill>
                  <a:srgbClr val="C00000"/>
                </a:solidFill>
                <a:latin typeface="Arial" pitchFamily="34" charset="0"/>
                <a:cs typeface="Arial" pitchFamily="34" charset="0"/>
              </a:rPr>
              <a:t>40-60 </a:t>
            </a:r>
            <a:r>
              <a:rPr lang="en-US" dirty="0" err="1">
                <a:solidFill>
                  <a:srgbClr val="C00000"/>
                </a:solidFill>
                <a:latin typeface="Arial" pitchFamily="34" charset="0"/>
                <a:cs typeface="Arial" pitchFamily="34" charset="0"/>
              </a:rPr>
              <a:t>meV</a:t>
            </a:r>
            <a:r>
              <a:rPr lang="en-US" dirty="0">
                <a:latin typeface="Arial" pitchFamily="34" charset="0"/>
                <a:cs typeface="Arial" pitchFamily="34" charset="0"/>
              </a:rPr>
              <a:t>).</a:t>
            </a:r>
          </a:p>
          <a:p>
            <a:pPr marL="342900" indent="-342900" algn="just">
              <a:buFont typeface="+mj-lt"/>
              <a:buAutoNum type="arabicPeriod"/>
            </a:pPr>
            <a:endParaRPr lang="en-US" dirty="0">
              <a:latin typeface="Arial" pitchFamily="34" charset="0"/>
              <a:cs typeface="Arial" pitchFamily="34" charset="0"/>
            </a:endParaRPr>
          </a:p>
          <a:p>
            <a:pPr marL="342900" indent="-342900" algn="just">
              <a:buFont typeface="+mj-lt"/>
              <a:buAutoNum type="arabicPeriod"/>
            </a:pPr>
            <a:r>
              <a:rPr lang="en-US" b="1" dirty="0">
                <a:solidFill>
                  <a:srgbClr val="009900"/>
                </a:solidFill>
                <a:latin typeface="Arial" pitchFamily="34" charset="0"/>
                <a:cs typeface="Arial" pitchFamily="34" charset="0"/>
              </a:rPr>
              <a:t>VESPA</a:t>
            </a:r>
            <a:r>
              <a:rPr lang="en-US" dirty="0">
                <a:latin typeface="Arial" pitchFamily="34" charset="0"/>
                <a:cs typeface="Arial" pitchFamily="34" charset="0"/>
              </a:rPr>
              <a:t> shall be able to </a:t>
            </a:r>
            <a:r>
              <a:rPr lang="en-US" b="1" i="1" dirty="0">
                <a:latin typeface="Arial" pitchFamily="34" charset="0"/>
                <a:cs typeface="Arial" pitchFamily="34" charset="0"/>
              </a:rPr>
              <a:t>“trade” </a:t>
            </a:r>
            <a:r>
              <a:rPr lang="en-US" dirty="0">
                <a:latin typeface="Arial" pitchFamily="34" charset="0"/>
                <a:cs typeface="Arial" pitchFamily="34" charset="0"/>
              </a:rPr>
              <a:t>neutron flux for energy resolution using a flexible </a:t>
            </a:r>
            <a:r>
              <a:rPr lang="en-US" b="1" dirty="0">
                <a:latin typeface="Arial" pitchFamily="34" charset="0"/>
                <a:cs typeface="Arial" pitchFamily="34" charset="0"/>
              </a:rPr>
              <a:t>Pulse Shaping Chopper </a:t>
            </a:r>
            <a:r>
              <a:rPr lang="en-US" dirty="0">
                <a:latin typeface="Arial" pitchFamily="34" charset="0"/>
                <a:cs typeface="Arial" pitchFamily="34" charset="0"/>
              </a:rPr>
              <a:t>configuration made of only three elements.</a:t>
            </a:r>
          </a:p>
          <a:p>
            <a:pPr marL="342900" indent="-342900" algn="just"/>
            <a:endParaRPr lang="en-US"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C3339C7-BCC7-45DF-904C-C04AD0551C05}" type="slidenum">
              <a:rPr lang="it-IT" smtClean="0"/>
              <a:pPr/>
              <a:t>100</a:t>
            </a:fld>
            <a:endParaRPr lang="it-IT"/>
          </a:p>
        </p:txBody>
      </p:sp>
      <p:sp>
        <p:nvSpPr>
          <p:cNvPr id="4" name="Segnaposto piè di pagina 3"/>
          <p:cNvSpPr>
            <a:spLocks noGrp="1"/>
          </p:cNvSpPr>
          <p:nvPr>
            <p:ph type="ftr" sz="quarter" idx="11"/>
          </p:nvPr>
        </p:nvSpPr>
        <p:spPr/>
        <p:txBody>
          <a:bodyPr/>
          <a:lstStyle/>
          <a:p>
            <a:r>
              <a:rPr lang="it-IT"/>
              <a:t>VESPA TG2 (Lund, 17 Oct. 2017)</a:t>
            </a:r>
          </a:p>
        </p:txBody>
      </p:sp>
      <p:sp>
        <p:nvSpPr>
          <p:cNvPr id="5" name="Title 1"/>
          <p:cNvSpPr txBox="1">
            <a:spLocks/>
          </p:cNvSpPr>
          <p:nvPr/>
        </p:nvSpPr>
        <p:spPr>
          <a:xfrm>
            <a:off x="323528" y="548680"/>
            <a:ext cx="8568952" cy="2736304"/>
          </a:xfrm>
          <a:prstGeom prst="rect">
            <a:avLst/>
          </a:prstGeom>
        </p:spPr>
        <p:txBody>
          <a:bodyPr>
            <a:noAutofit/>
          </a:bodyPr>
          <a:lstStyle/>
          <a:p>
            <a:pPr lvl="0" algn="ctr">
              <a:spcBef>
                <a:spcPct val="0"/>
              </a:spcBef>
              <a:defRPr/>
            </a:pPr>
            <a:r>
              <a:rPr kumimoji="0" lang="en-US" sz="3400" b="1" u="none" strike="noStrike" kern="1200" cap="none" spc="0" normalizeH="0" baseline="0" noProof="0" dirty="0">
                <a:ln>
                  <a:noFill/>
                </a:ln>
                <a:effectLst/>
                <a:uLnTx/>
                <a:uFillTx/>
                <a:latin typeface="Arial" pitchFamily="34" charset="0"/>
                <a:ea typeface="+mj-ea"/>
                <a:cs typeface="Arial" pitchFamily="34" charset="0"/>
              </a:rPr>
              <a:t>Questions about the </a:t>
            </a:r>
            <a:r>
              <a:rPr kumimoji="0" lang="en-US" sz="3400" b="1" u="none" strike="noStrike" kern="1200" cap="none" spc="0" normalizeH="0" baseline="0" noProof="0" dirty="0">
                <a:ln>
                  <a:noFill/>
                </a:ln>
                <a:solidFill>
                  <a:srgbClr val="009900"/>
                </a:solidFill>
                <a:effectLst/>
                <a:uLnTx/>
                <a:uFillTx/>
                <a:latin typeface="Arial" pitchFamily="34" charset="0"/>
                <a:ea typeface="+mj-ea"/>
                <a:cs typeface="Arial" pitchFamily="34" charset="0"/>
              </a:rPr>
              <a:t>VESPA</a:t>
            </a:r>
            <a:r>
              <a:rPr kumimoji="0" lang="en-US" sz="3400" b="1" u="none" strike="noStrike" kern="1200" cap="none" spc="0" normalizeH="0" baseline="0" noProof="0" dirty="0">
                <a:ln>
                  <a:noFill/>
                </a:ln>
                <a:effectLst/>
                <a:uLnTx/>
                <a:uFillTx/>
                <a:latin typeface="Arial" pitchFamily="34" charset="0"/>
                <a:ea typeface="+mj-ea"/>
                <a:cs typeface="Arial" pitchFamily="34" charset="0"/>
              </a:rPr>
              <a:t/>
            </a:r>
            <a:br>
              <a:rPr kumimoji="0" lang="en-US" sz="3400" b="1" u="none" strike="noStrike" kern="1200" cap="none" spc="0" normalizeH="0" baseline="0" noProof="0" dirty="0">
                <a:ln>
                  <a:noFill/>
                </a:ln>
                <a:effectLst/>
                <a:uLnTx/>
                <a:uFillTx/>
                <a:latin typeface="Arial" pitchFamily="34" charset="0"/>
                <a:ea typeface="+mj-ea"/>
                <a:cs typeface="Arial" pitchFamily="34" charset="0"/>
              </a:rPr>
            </a:br>
            <a:r>
              <a:rPr kumimoji="0" lang="en-US" sz="3400" b="1" u="none" strike="noStrike" kern="1200" cap="none" spc="0" normalizeH="0" baseline="0" noProof="0" dirty="0" smtClean="0">
                <a:ln>
                  <a:noFill/>
                </a:ln>
                <a:solidFill>
                  <a:srgbClr val="C00000"/>
                </a:solidFill>
                <a:effectLst/>
                <a:uLnTx/>
                <a:uFillTx/>
                <a:latin typeface="Arial" pitchFamily="34" charset="0"/>
                <a:ea typeface="+mj-ea"/>
                <a:cs typeface="Arial" pitchFamily="34" charset="0"/>
              </a:rPr>
              <a:t>“</a:t>
            </a:r>
            <a:r>
              <a:rPr lang="en-US" sz="3200" b="1" dirty="0">
                <a:solidFill>
                  <a:srgbClr val="C00000"/>
                </a:solidFill>
                <a:latin typeface="Arial" pitchFamily="34" charset="0"/>
                <a:cs typeface="Arial" pitchFamily="34" charset="0"/>
              </a:rPr>
              <a:t>Description of the preliminary design</a:t>
            </a:r>
            <a:r>
              <a:rPr lang="en-US" sz="3400" b="1" dirty="0" smtClean="0">
                <a:solidFill>
                  <a:srgbClr val="C00000"/>
                </a:solidFill>
                <a:latin typeface="Arial" pitchFamily="34" charset="0"/>
                <a:cs typeface="Arial" pitchFamily="34" charset="0"/>
              </a:rPr>
              <a:t>”</a:t>
            </a:r>
            <a:endParaRPr kumimoji="0" lang="en-US" sz="3400" b="1" u="none" strike="noStrike" kern="1200" cap="none" spc="0" normalizeH="0" baseline="0" noProof="0" dirty="0">
              <a:ln>
                <a:noFill/>
              </a:ln>
              <a:solidFill>
                <a:srgbClr val="C00000"/>
              </a:solidFill>
              <a:effectLst/>
              <a:uLnTx/>
              <a:uFillTx/>
              <a:latin typeface="Arial" pitchFamily="34" charset="0"/>
              <a:ea typeface="+mj-ea"/>
              <a:cs typeface="Arial" pitchFamily="34" charset="0"/>
            </a:endParaRPr>
          </a:p>
          <a:p>
            <a:pPr marL="0" marR="0" lvl="0" indent="0" algn="ctr" defTabSz="914400" rtl="0" eaLnBrk="1" fontAlgn="auto" latinLnBrk="0" hangingPunct="1">
              <a:spcBef>
                <a:spcPct val="0"/>
              </a:spcBef>
              <a:spcAft>
                <a:spcPts val="0"/>
              </a:spcAft>
              <a:buClrTx/>
              <a:buSzTx/>
              <a:buFontTx/>
              <a:buNone/>
              <a:tabLst/>
              <a:defRPr/>
            </a:pPr>
            <a:r>
              <a:rPr kumimoji="0" lang="en-US" sz="3400" b="1" u="none" strike="noStrike" kern="1200" cap="none" spc="0" normalizeH="0" baseline="0" noProof="0" dirty="0">
                <a:ln>
                  <a:noFill/>
                </a:ln>
                <a:effectLst/>
                <a:uLnTx/>
                <a:uFillTx/>
                <a:latin typeface="Arial" pitchFamily="34" charset="0"/>
                <a:ea typeface="+mj-ea"/>
                <a:cs typeface="Arial" pitchFamily="34" charset="0"/>
              </a:rPr>
              <a:t>documents?</a:t>
            </a:r>
          </a:p>
        </p:txBody>
      </p:sp>
      <p:pic>
        <p:nvPicPr>
          <p:cNvPr id="6" name="Immagine 5" descr="9674419-3D-Question-Answer-on-white-background-Stock-Photo.jpg"/>
          <p:cNvPicPr>
            <a:picLocks noChangeAspect="1"/>
          </p:cNvPicPr>
          <p:nvPr/>
        </p:nvPicPr>
        <p:blipFill>
          <a:blip r:embed="rId2" cstate="print"/>
          <a:stretch>
            <a:fillRect/>
          </a:stretch>
        </p:blipFill>
        <p:spPr>
          <a:xfrm>
            <a:off x="3203848" y="3501008"/>
            <a:ext cx="2619546" cy="1988840"/>
          </a:xfrm>
          <a:prstGeom prst="rect">
            <a:avLst/>
          </a:prstGeom>
        </p:spPr>
      </p:pic>
    </p:spTree>
    <p:extLst>
      <p:ext uri="{BB962C8B-B14F-4D97-AF65-F5344CB8AC3E}">
        <p14:creationId xmlns:p14="http://schemas.microsoft.com/office/powerpoint/2010/main" val="38766951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101</a:t>
            </a:fld>
            <a:endParaRPr lang="it-IT"/>
          </a:p>
        </p:txBody>
      </p:sp>
      <p:sp>
        <p:nvSpPr>
          <p:cNvPr id="5" name="Title 1"/>
          <p:cNvSpPr txBox="1">
            <a:spLocks/>
          </p:cNvSpPr>
          <p:nvPr/>
        </p:nvSpPr>
        <p:spPr>
          <a:xfrm>
            <a:off x="215516" y="260648"/>
            <a:ext cx="8568952" cy="2664296"/>
          </a:xfrm>
          <a:prstGeom prst="rect">
            <a:avLst/>
          </a:prstGeom>
        </p:spPr>
        <p:txBody>
          <a:bodyPr>
            <a:noAutofit/>
          </a:bodyPr>
          <a:lstStyle/>
          <a:p>
            <a:pPr marR="0" lvl="0" algn="ctr" defTabSz="914400" rtl="0" eaLnBrk="1" fontAlgn="auto" latinLnBrk="0" hangingPunct="1">
              <a:spcBef>
                <a:spcPct val="0"/>
              </a:spcBef>
              <a:spcAft>
                <a:spcPts val="0"/>
              </a:spcAft>
              <a:buClrTx/>
              <a:buSzTx/>
              <a:tabLst/>
              <a:defRPr/>
            </a:pPr>
            <a:r>
              <a:rPr kumimoji="0" lang="en-US" sz="3400" b="1" u="none" strike="noStrike" kern="1200" cap="none" spc="0" normalizeH="0" baseline="0" noProof="0" dirty="0" smtClean="0">
                <a:ln>
                  <a:noFill/>
                </a:ln>
                <a:solidFill>
                  <a:srgbClr val="009900"/>
                </a:solidFill>
                <a:effectLst/>
                <a:uLnTx/>
                <a:uFillTx/>
                <a:latin typeface="Arial" pitchFamily="34" charset="0"/>
                <a:ea typeface="+mj-ea"/>
                <a:cs typeface="Arial" pitchFamily="34" charset="0"/>
              </a:rPr>
              <a:t>5. VESPA</a:t>
            </a:r>
            <a:endParaRPr kumimoji="0" lang="en-US" sz="3400" b="1" u="none" strike="noStrike" kern="1200" cap="none" spc="0" normalizeH="0" baseline="0" noProof="0" dirty="0">
              <a:ln>
                <a:noFill/>
              </a:ln>
              <a:solidFill>
                <a:srgbClr val="009900"/>
              </a:solidFill>
              <a:effectLst/>
              <a:uLnTx/>
              <a:uFillTx/>
              <a:latin typeface="Arial" pitchFamily="34" charset="0"/>
              <a:ea typeface="+mj-ea"/>
              <a:cs typeface="Arial" pitchFamily="34" charset="0"/>
            </a:endParaRPr>
          </a:p>
          <a:p>
            <a:pPr algn="ctr">
              <a:spcBef>
                <a:spcPct val="0"/>
              </a:spcBef>
            </a:pPr>
            <a:r>
              <a:rPr lang="en-US" sz="3600" b="1" dirty="0" smtClean="0">
                <a:solidFill>
                  <a:srgbClr val="C00000"/>
                </a:solidFill>
                <a:latin typeface="Arial" pitchFamily="34" charset="0"/>
                <a:cs typeface="Arial" pitchFamily="34" charset="0"/>
              </a:rPr>
              <a:t>“</a:t>
            </a:r>
            <a:r>
              <a:rPr lang="en-GB" sz="3600" b="1" dirty="0">
                <a:solidFill>
                  <a:srgbClr val="C00000"/>
                </a:solidFill>
              </a:rPr>
              <a:t>WBS, Project Costing and Planning</a:t>
            </a:r>
            <a:r>
              <a:rPr lang="en-US" sz="3600" b="1" dirty="0" smtClean="0">
                <a:solidFill>
                  <a:srgbClr val="C00000"/>
                </a:solidFill>
                <a:latin typeface="Arial" pitchFamily="34" charset="0"/>
                <a:cs typeface="Arial" pitchFamily="34" charset="0"/>
              </a:rPr>
              <a:t>”</a:t>
            </a:r>
          </a:p>
          <a:p>
            <a:pPr lvl="0" algn="ctr">
              <a:spcBef>
                <a:spcPct val="0"/>
              </a:spcBef>
            </a:pPr>
            <a:r>
              <a:rPr kumimoji="0" lang="en-US" sz="3400" b="1" u="none" strike="noStrike" kern="1200" cap="none" spc="0" normalizeH="0" baseline="0" noProof="0" dirty="0" smtClean="0">
                <a:ln>
                  <a:noFill/>
                </a:ln>
                <a:effectLst/>
                <a:uLnTx/>
                <a:uFillTx/>
                <a:latin typeface="Arial" pitchFamily="34" charset="0"/>
                <a:ea typeface="+mj-ea"/>
                <a:cs typeface="Arial" pitchFamily="34" charset="0"/>
              </a:rPr>
              <a:t>documents</a:t>
            </a:r>
            <a:endParaRPr kumimoji="0" lang="en-US" sz="3400" b="1" u="none" strike="noStrike" kern="1200" cap="none" spc="0" normalizeH="0" baseline="0" noProof="0" dirty="0">
              <a:ln>
                <a:noFill/>
              </a:ln>
              <a:effectLst/>
              <a:uLnTx/>
              <a:uFillTx/>
              <a:latin typeface="Arial" pitchFamily="34" charset="0"/>
              <a:ea typeface="+mj-ea"/>
              <a:cs typeface="Arial" pitchFamily="34" charset="0"/>
            </a:endParaRPr>
          </a:p>
        </p:txBody>
      </p:sp>
      <p:pic>
        <p:nvPicPr>
          <p:cNvPr id="96258" name="Picture 2" descr="Bildresultat för money drawing vespa sig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2900714"/>
            <a:ext cx="3024335"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4781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sp>
        <p:nvSpPr>
          <p:cNvPr id="3" name="Content Placeholder 2"/>
          <p:cNvSpPr>
            <a:spLocks noGrp="1"/>
          </p:cNvSpPr>
          <p:nvPr>
            <p:ph idx="1"/>
          </p:nvPr>
        </p:nvSpPr>
        <p:spPr/>
        <p:txBody>
          <a:bodyPr/>
          <a:lstStyle/>
          <a:p>
            <a:r>
              <a:rPr lang="en-GB" dirty="0" smtClean="0"/>
              <a:t>Project Documents and Governance</a:t>
            </a:r>
          </a:p>
          <a:p>
            <a:r>
              <a:rPr lang="en-GB" dirty="0" smtClean="0"/>
              <a:t>Project Structure</a:t>
            </a:r>
          </a:p>
          <a:p>
            <a:r>
              <a:rPr lang="en-GB" dirty="0" smtClean="0"/>
              <a:t>Project Scope</a:t>
            </a:r>
          </a:p>
          <a:p>
            <a:r>
              <a:rPr lang="en-GB" dirty="0" smtClean="0"/>
              <a:t>Project schedule </a:t>
            </a:r>
          </a:p>
          <a:p>
            <a:r>
              <a:rPr lang="en-GB" dirty="0" smtClean="0"/>
              <a:t>Risks</a:t>
            </a:r>
          </a:p>
          <a:p>
            <a:r>
              <a:rPr lang="en-GB" dirty="0" smtClean="0"/>
              <a:t>Responses to TG2 reviews </a:t>
            </a:r>
          </a:p>
          <a:p>
            <a:pPr marL="0" indent="0">
              <a:buNone/>
            </a:pPr>
            <a:endParaRPr lang="en-GB" dirty="0"/>
          </a:p>
        </p:txBody>
      </p:sp>
      <p:sp>
        <p:nvSpPr>
          <p:cNvPr id="5" name="Segnaposto numero diapositiva 4"/>
          <p:cNvSpPr>
            <a:spLocks noGrp="1"/>
          </p:cNvSpPr>
          <p:nvPr>
            <p:ph type="sldNum" sz="quarter" idx="12"/>
          </p:nvPr>
        </p:nvSpPr>
        <p:spPr/>
        <p:txBody>
          <a:bodyPr/>
          <a:lstStyle/>
          <a:p>
            <a:fld id="{2FB3D30E-FF04-4C5B-AE2D-EC68E6E3D60B}" type="slidenum">
              <a:rPr lang="en-GB" smtClean="0"/>
              <a:pPr/>
              <a:t>102</a:t>
            </a:fld>
            <a:endParaRPr lang="en-GB"/>
          </a:p>
        </p:txBody>
      </p:sp>
    </p:spTree>
    <p:extLst>
      <p:ext uri="{BB962C8B-B14F-4D97-AF65-F5344CB8AC3E}">
        <p14:creationId xmlns:p14="http://schemas.microsoft.com/office/powerpoint/2010/main" val="240519577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Project structure</a:t>
            </a:r>
            <a:endParaRPr lang="en-GB" dirty="0"/>
          </a:p>
        </p:txBody>
      </p:sp>
      <p:grpSp>
        <p:nvGrpSpPr>
          <p:cNvPr id="60" name="Group 59"/>
          <p:cNvGrpSpPr/>
          <p:nvPr/>
        </p:nvGrpSpPr>
        <p:grpSpPr>
          <a:xfrm>
            <a:off x="1193482" y="1328286"/>
            <a:ext cx="6487478" cy="4706754"/>
            <a:chOff x="0" y="0"/>
            <a:chExt cx="6757401" cy="5376759"/>
          </a:xfrm>
        </p:grpSpPr>
        <p:graphicFrame>
          <p:nvGraphicFramePr>
            <p:cNvPr id="61" name="Diagram 60"/>
            <p:cNvGraphicFramePr/>
            <p:nvPr>
              <p:extLst>
                <p:ext uri="{D42A27DB-BD31-4B8C-83A1-F6EECF244321}">
                  <p14:modId xmlns:p14="http://schemas.microsoft.com/office/powerpoint/2010/main" val="1860194016"/>
                </p:ext>
              </p:extLst>
            </p:nvPr>
          </p:nvGraphicFramePr>
          <p:xfrm>
            <a:off x="1875521" y="2643084"/>
            <a:ext cx="4881880" cy="273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2" name="Group 61"/>
            <p:cNvGrpSpPr/>
            <p:nvPr/>
          </p:nvGrpSpPr>
          <p:grpSpPr>
            <a:xfrm>
              <a:off x="0" y="4331721"/>
              <a:ext cx="2608604" cy="852335"/>
              <a:chOff x="0" y="1"/>
              <a:chExt cx="2608604" cy="852335"/>
            </a:xfrm>
          </p:grpSpPr>
          <p:cxnSp>
            <p:nvCxnSpPr>
              <p:cNvPr id="83" name="Straight Connector 82"/>
              <p:cNvCxnSpPr/>
              <p:nvPr/>
            </p:nvCxnSpPr>
            <p:spPr>
              <a:xfrm flipH="1">
                <a:off x="2604331" y="14955"/>
                <a:ext cx="0" cy="66040"/>
              </a:xfrm>
              <a:prstGeom prst="line">
                <a:avLst/>
              </a:prstGeom>
              <a:noFill/>
              <a:ln w="6350" cap="flat" cmpd="sng" algn="ctr">
                <a:solidFill>
                  <a:sysClr val="windowText" lastClr="000000"/>
                </a:solidFill>
                <a:prstDash val="solid"/>
                <a:miter lim="800000"/>
              </a:ln>
              <a:effectLst/>
            </p:spPr>
          </p:cxnSp>
          <p:cxnSp>
            <p:nvCxnSpPr>
              <p:cNvPr id="84" name="Straight Connector 83"/>
              <p:cNvCxnSpPr/>
              <p:nvPr/>
            </p:nvCxnSpPr>
            <p:spPr>
              <a:xfrm flipH="1" flipV="1">
                <a:off x="677254" y="4273"/>
                <a:ext cx="0" cy="268605"/>
              </a:xfrm>
              <a:prstGeom prst="line">
                <a:avLst/>
              </a:prstGeom>
              <a:noFill/>
              <a:ln w="6350" cap="flat" cmpd="sng" algn="ctr">
                <a:solidFill>
                  <a:sysClr val="windowText" lastClr="000000"/>
                </a:solidFill>
                <a:prstDash val="solid"/>
                <a:miter lim="800000"/>
              </a:ln>
              <a:effectLst/>
            </p:spPr>
          </p:cxnSp>
          <p:cxnSp>
            <p:nvCxnSpPr>
              <p:cNvPr id="85" name="Straight Connector 84"/>
              <p:cNvCxnSpPr/>
              <p:nvPr/>
            </p:nvCxnSpPr>
            <p:spPr>
              <a:xfrm>
                <a:off x="668708" y="1"/>
                <a:ext cx="1939896" cy="17092"/>
              </a:xfrm>
              <a:prstGeom prst="line">
                <a:avLst/>
              </a:prstGeom>
              <a:noFill/>
              <a:ln w="6350" cap="flat" cmpd="sng" algn="ctr">
                <a:solidFill>
                  <a:sysClr val="windowText" lastClr="000000"/>
                </a:solidFill>
                <a:prstDash val="solid"/>
                <a:miter lim="800000"/>
              </a:ln>
              <a:effectLst/>
            </p:spPr>
          </p:cxnSp>
          <p:sp>
            <p:nvSpPr>
              <p:cNvPr id="86" name="Text Box 2"/>
              <p:cNvSpPr txBox="1">
                <a:spLocks noChangeArrowheads="1"/>
              </p:cNvSpPr>
              <p:nvPr/>
            </p:nvSpPr>
            <p:spPr bwMode="auto">
              <a:xfrm>
                <a:off x="0" y="200826"/>
                <a:ext cx="1203960" cy="6515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n-GB" sz="1100" b="1"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Instrument Advisory Committees</a:t>
                </a:r>
              </a:p>
            </p:txBody>
          </p:sp>
        </p:grpSp>
        <p:grpSp>
          <p:nvGrpSpPr>
            <p:cNvPr id="63" name="Group 62"/>
            <p:cNvGrpSpPr/>
            <p:nvPr/>
          </p:nvGrpSpPr>
          <p:grpSpPr>
            <a:xfrm>
              <a:off x="529468" y="0"/>
              <a:ext cx="5334934" cy="2662202"/>
              <a:chOff x="-231420" y="0"/>
              <a:chExt cx="5334934" cy="2662202"/>
            </a:xfrm>
          </p:grpSpPr>
          <p:sp>
            <p:nvSpPr>
              <p:cNvPr id="70" name="Text Box 2"/>
              <p:cNvSpPr txBox="1">
                <a:spLocks noChangeArrowheads="1"/>
              </p:cNvSpPr>
              <p:nvPr/>
            </p:nvSpPr>
            <p:spPr bwMode="auto">
              <a:xfrm>
                <a:off x="-231420" y="1548473"/>
                <a:ext cx="1435380" cy="6515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n-GB" sz="1100" b="1"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Integration </a:t>
                </a:r>
                <a:r>
                  <a:rPr kumimoji="0" lang="en-GB" sz="11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Engineer</a:t>
                </a:r>
              </a:p>
              <a:p>
                <a:pPr marL="0" marR="0" lvl="0" indent="0" algn="ctr" defTabSz="914400" eaLnBrk="1" fontAlgn="auto" latinLnBrk="0" hangingPunct="1">
                  <a:lnSpc>
                    <a:spcPct val="107000"/>
                  </a:lnSpc>
                  <a:spcBef>
                    <a:spcPts val="0"/>
                  </a:spcBef>
                  <a:spcAft>
                    <a:spcPts val="0"/>
                  </a:spcAft>
                  <a:buClrTx/>
                  <a:buSzTx/>
                  <a:buFontTx/>
                  <a:buNone/>
                  <a:tabLst/>
                  <a:defRPr/>
                </a:pPr>
                <a:r>
                  <a:rPr kumimoji="0" lang="en-GB" sz="10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Clara Lopez</a:t>
                </a:r>
              </a:p>
            </p:txBody>
          </p:sp>
          <p:grpSp>
            <p:nvGrpSpPr>
              <p:cNvPr id="72" name="Group 71"/>
              <p:cNvGrpSpPr/>
              <p:nvPr/>
            </p:nvGrpSpPr>
            <p:grpSpPr>
              <a:xfrm>
                <a:off x="1174703" y="0"/>
                <a:ext cx="3928811" cy="2662202"/>
                <a:chOff x="0" y="0"/>
                <a:chExt cx="3928811" cy="2662202"/>
              </a:xfrm>
            </p:grpSpPr>
            <p:grpSp>
              <p:nvGrpSpPr>
                <p:cNvPr id="73" name="Group 72"/>
                <p:cNvGrpSpPr/>
                <p:nvPr/>
              </p:nvGrpSpPr>
              <p:grpSpPr>
                <a:xfrm>
                  <a:off x="0" y="220257"/>
                  <a:ext cx="3928811" cy="2441945"/>
                  <a:chOff x="0" y="0"/>
                  <a:chExt cx="3928811" cy="2441945"/>
                </a:xfrm>
              </p:grpSpPr>
              <p:cxnSp>
                <p:nvCxnSpPr>
                  <p:cNvPr id="79" name="Straight Connector 78"/>
                  <p:cNvCxnSpPr/>
                  <p:nvPr/>
                </p:nvCxnSpPr>
                <p:spPr>
                  <a:xfrm flipV="1">
                    <a:off x="1174704" y="1661939"/>
                    <a:ext cx="7951" cy="771276"/>
                  </a:xfrm>
                  <a:prstGeom prst="line">
                    <a:avLst/>
                  </a:prstGeom>
                  <a:noFill/>
                  <a:ln w="6350" cap="flat" cmpd="sng" algn="ctr">
                    <a:solidFill>
                      <a:sysClr val="windowText" lastClr="000000"/>
                    </a:solidFill>
                    <a:prstDash val="solid"/>
                    <a:miter lim="800000"/>
                  </a:ln>
                  <a:effectLst/>
                </p:spPr>
              </p:cxnSp>
              <p:cxnSp>
                <p:nvCxnSpPr>
                  <p:cNvPr id="80" name="Straight Connector 79"/>
                  <p:cNvCxnSpPr/>
                  <p:nvPr/>
                </p:nvCxnSpPr>
                <p:spPr>
                  <a:xfrm flipV="1">
                    <a:off x="3924578" y="1675288"/>
                    <a:ext cx="4233" cy="766657"/>
                  </a:xfrm>
                  <a:prstGeom prst="line">
                    <a:avLst/>
                  </a:prstGeom>
                  <a:noFill/>
                  <a:ln w="6350" cap="flat" cmpd="sng" algn="ctr">
                    <a:solidFill>
                      <a:sysClr val="windowText" lastClr="000000"/>
                    </a:solidFill>
                    <a:prstDash val="solid"/>
                    <a:miter lim="800000"/>
                  </a:ln>
                  <a:effectLst/>
                </p:spPr>
              </p:cxnSp>
              <p:cxnSp>
                <p:nvCxnSpPr>
                  <p:cNvPr id="81" name="Straight Connector 80"/>
                  <p:cNvCxnSpPr/>
                  <p:nvPr/>
                </p:nvCxnSpPr>
                <p:spPr>
                  <a:xfrm>
                    <a:off x="0" y="1648590"/>
                    <a:ext cx="3925092" cy="27160"/>
                  </a:xfrm>
                  <a:prstGeom prst="line">
                    <a:avLst/>
                  </a:prstGeom>
                  <a:noFill/>
                  <a:ln w="6350" cap="flat" cmpd="sng" algn="ctr">
                    <a:solidFill>
                      <a:sysClr val="windowText" lastClr="000000"/>
                    </a:solidFill>
                    <a:prstDash val="solid"/>
                    <a:miter lim="800000"/>
                  </a:ln>
                  <a:effectLst/>
                </p:spPr>
              </p:cxnSp>
              <p:cxnSp>
                <p:nvCxnSpPr>
                  <p:cNvPr id="82" name="Straight Connector 81"/>
                  <p:cNvCxnSpPr/>
                  <p:nvPr/>
                </p:nvCxnSpPr>
                <p:spPr>
                  <a:xfrm flipH="1" flipV="1">
                    <a:off x="2296012" y="0"/>
                    <a:ext cx="27295" cy="1671850"/>
                  </a:xfrm>
                  <a:prstGeom prst="line">
                    <a:avLst/>
                  </a:prstGeom>
                  <a:noFill/>
                  <a:ln w="6350" cap="flat" cmpd="sng" algn="ctr">
                    <a:solidFill>
                      <a:sysClr val="windowText" lastClr="000000"/>
                    </a:solidFill>
                    <a:prstDash val="solid"/>
                    <a:miter lim="800000"/>
                  </a:ln>
                  <a:effectLst/>
                </p:spPr>
              </p:cxnSp>
            </p:grpSp>
            <p:sp>
              <p:nvSpPr>
                <p:cNvPr id="74" name="Text Box 2"/>
                <p:cNvSpPr txBox="1">
                  <a:spLocks noChangeArrowheads="1"/>
                </p:cNvSpPr>
                <p:nvPr/>
              </p:nvSpPr>
              <p:spPr bwMode="auto">
                <a:xfrm>
                  <a:off x="1701986" y="1154681"/>
                  <a:ext cx="1203960" cy="4705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n-GB" sz="11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Project </a:t>
                  </a:r>
                  <a:r>
                    <a:rPr kumimoji="0" lang="en-GB" sz="1100" b="1"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Manager</a:t>
                  </a:r>
                  <a:endParaRPr kumimoji="0" lang="en-GB" sz="11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7000"/>
                    </a:lnSpc>
                    <a:spcBef>
                      <a:spcPts val="0"/>
                    </a:spcBef>
                    <a:spcAft>
                      <a:spcPts val="0"/>
                    </a:spcAft>
                    <a:buClrTx/>
                    <a:buSzTx/>
                    <a:buFontTx/>
                    <a:buNone/>
                    <a:tabLst/>
                    <a:defRPr/>
                  </a:pPr>
                  <a:r>
                    <a:rPr kumimoji="0" lang="en-GB" sz="10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Roberto </a:t>
                  </a:r>
                  <a:r>
                    <a:rPr kumimoji="0" lang="en-GB" sz="1000" b="1" i="1"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Senesi</a:t>
                  </a:r>
                  <a:endParaRPr kumimoji="0" lang="en-GB" sz="10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5" name="Text Box 2"/>
                <p:cNvSpPr txBox="1">
                  <a:spLocks noChangeArrowheads="1"/>
                </p:cNvSpPr>
                <p:nvPr/>
              </p:nvSpPr>
              <p:spPr bwMode="auto">
                <a:xfrm>
                  <a:off x="1695311" y="0"/>
                  <a:ext cx="1203960" cy="4705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defRPr/>
                  </a:pPr>
                  <a:r>
                    <a:rPr lang="en-GB" sz="1100" b="1"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Vespa Project Board</a:t>
                  </a:r>
                </a:p>
                <a:p>
                  <a:pPr marL="0" marR="0" lvl="0" indent="0" algn="ctr" defTabSz="914400" eaLnBrk="1" fontAlgn="auto" latinLnBrk="0" hangingPunct="1">
                    <a:lnSpc>
                      <a:spcPct val="107000"/>
                    </a:lnSpc>
                    <a:spcBef>
                      <a:spcPts val="0"/>
                    </a:spcBef>
                    <a:spcAft>
                      <a:spcPts val="0"/>
                    </a:spcAft>
                    <a:buClrTx/>
                    <a:buSzTx/>
                    <a:buFontTx/>
                    <a:buNone/>
                    <a:tabLst/>
                    <a:defRPr/>
                  </a:pPr>
                  <a:endParaRPr kumimoji="0" lang="en-GB" sz="11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6" name="Text Box 2"/>
                <p:cNvSpPr txBox="1">
                  <a:spLocks noChangeArrowheads="1"/>
                </p:cNvSpPr>
                <p:nvPr/>
              </p:nvSpPr>
              <p:spPr bwMode="auto">
                <a:xfrm>
                  <a:off x="1695311" y="560654"/>
                  <a:ext cx="1203960" cy="4705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n-GB" sz="11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Project Sponsor </a:t>
                  </a:r>
                </a:p>
                <a:p>
                  <a:pPr marL="0" marR="0" lvl="0" indent="0" algn="ctr" defTabSz="914400" eaLnBrk="1" fontAlgn="auto" latinLnBrk="0" hangingPunct="1">
                    <a:lnSpc>
                      <a:spcPct val="107000"/>
                    </a:lnSpc>
                    <a:spcBef>
                      <a:spcPts val="0"/>
                    </a:spcBef>
                    <a:spcAft>
                      <a:spcPts val="0"/>
                    </a:spcAft>
                    <a:buClrTx/>
                    <a:buSzTx/>
                    <a:buFontTx/>
                    <a:buNone/>
                    <a:tabLst/>
                    <a:defRPr/>
                  </a:pPr>
                  <a:r>
                    <a:rPr kumimoji="0" lang="en-GB" sz="10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Giuseppe Gorini</a:t>
                  </a:r>
                </a:p>
              </p:txBody>
            </p:sp>
            <p:cxnSp>
              <p:nvCxnSpPr>
                <p:cNvPr id="77" name="Straight Connector 76"/>
                <p:cNvCxnSpPr/>
                <p:nvPr/>
              </p:nvCxnSpPr>
              <p:spPr>
                <a:xfrm>
                  <a:off x="2896713" y="243620"/>
                  <a:ext cx="796855" cy="0"/>
                </a:xfrm>
                <a:prstGeom prst="line">
                  <a:avLst/>
                </a:prstGeom>
                <a:noFill/>
                <a:ln w="6350" cap="flat" cmpd="sng" algn="ctr">
                  <a:solidFill>
                    <a:sysClr val="windowText" lastClr="000000"/>
                  </a:solidFill>
                  <a:prstDash val="solid"/>
                  <a:miter lim="800000"/>
                </a:ln>
                <a:effectLst/>
              </p:spPr>
            </p:cxnSp>
          </p:grpSp>
        </p:grpSp>
        <p:grpSp>
          <p:nvGrpSpPr>
            <p:cNvPr id="64" name="Group 63"/>
            <p:cNvGrpSpPr/>
            <p:nvPr/>
          </p:nvGrpSpPr>
          <p:grpSpPr>
            <a:xfrm>
              <a:off x="73419" y="3337227"/>
              <a:ext cx="2591111" cy="832510"/>
              <a:chOff x="0" y="0"/>
              <a:chExt cx="2591111" cy="832510"/>
            </a:xfrm>
          </p:grpSpPr>
          <p:cxnSp>
            <p:nvCxnSpPr>
              <p:cNvPr id="65" name="Straight Connector 64"/>
              <p:cNvCxnSpPr/>
              <p:nvPr/>
            </p:nvCxnSpPr>
            <p:spPr>
              <a:xfrm flipH="1" flipV="1">
                <a:off x="625271" y="9403"/>
                <a:ext cx="0" cy="268605"/>
              </a:xfrm>
              <a:prstGeom prst="line">
                <a:avLst/>
              </a:prstGeom>
              <a:noFill/>
              <a:ln w="6350" cap="flat" cmpd="sng" algn="ctr">
                <a:solidFill>
                  <a:sysClr val="windowText" lastClr="000000"/>
                </a:solidFill>
                <a:prstDash val="solid"/>
                <a:miter lim="800000"/>
              </a:ln>
              <a:effectLst/>
            </p:spPr>
          </p:cxnSp>
          <p:cxnSp>
            <p:nvCxnSpPr>
              <p:cNvPr id="66" name="Straight Connector 65"/>
              <p:cNvCxnSpPr/>
              <p:nvPr/>
            </p:nvCxnSpPr>
            <p:spPr>
              <a:xfrm flipV="1">
                <a:off x="618219" y="4701"/>
                <a:ext cx="1965278" cy="0"/>
              </a:xfrm>
              <a:prstGeom prst="line">
                <a:avLst/>
              </a:prstGeom>
              <a:noFill/>
              <a:ln w="6350" cap="flat" cmpd="sng" algn="ctr">
                <a:solidFill>
                  <a:sysClr val="windowText" lastClr="000000"/>
                </a:solidFill>
                <a:prstDash val="solid"/>
                <a:miter lim="800000"/>
              </a:ln>
              <a:effectLst/>
            </p:spPr>
          </p:cxnSp>
          <p:sp>
            <p:nvSpPr>
              <p:cNvPr id="67" name="Text Box 2"/>
              <p:cNvSpPr txBox="1">
                <a:spLocks noChangeArrowheads="1"/>
              </p:cNvSpPr>
              <p:nvPr/>
            </p:nvSpPr>
            <p:spPr bwMode="auto">
              <a:xfrm>
                <a:off x="0" y="181000"/>
                <a:ext cx="1203960" cy="6515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n-GB" sz="1100" b="1"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Technical Advisory board</a:t>
                </a:r>
              </a:p>
            </p:txBody>
          </p:sp>
          <p:cxnSp>
            <p:nvCxnSpPr>
              <p:cNvPr id="68" name="Straight Connector 67"/>
              <p:cNvCxnSpPr/>
              <p:nvPr/>
            </p:nvCxnSpPr>
            <p:spPr>
              <a:xfrm>
                <a:off x="2588058" y="0"/>
                <a:ext cx="3053" cy="141039"/>
              </a:xfrm>
              <a:prstGeom prst="line">
                <a:avLst/>
              </a:prstGeom>
              <a:noFill/>
              <a:ln w="6350" cap="flat" cmpd="sng" algn="ctr">
                <a:solidFill>
                  <a:sysClr val="windowText" lastClr="000000"/>
                </a:solidFill>
                <a:prstDash val="solid"/>
                <a:miter lim="800000"/>
              </a:ln>
              <a:effectLst/>
            </p:spPr>
          </p:cxnSp>
        </p:grpSp>
      </p:grpSp>
      <p:sp>
        <p:nvSpPr>
          <p:cNvPr id="31" name="Segnaposto numero diapositiva 30"/>
          <p:cNvSpPr>
            <a:spLocks noGrp="1"/>
          </p:cNvSpPr>
          <p:nvPr>
            <p:ph type="sldNum" sz="quarter" idx="12"/>
          </p:nvPr>
        </p:nvSpPr>
        <p:spPr/>
        <p:txBody>
          <a:bodyPr/>
          <a:lstStyle/>
          <a:p>
            <a:fld id="{2FB3D30E-FF04-4C5B-AE2D-EC68E6E3D60B}" type="slidenum">
              <a:rPr lang="en-GB" smtClean="0"/>
              <a:pPr/>
              <a:t>103</a:t>
            </a:fld>
            <a:endParaRPr lang="en-GB"/>
          </a:p>
        </p:txBody>
      </p:sp>
      <p:sp>
        <p:nvSpPr>
          <p:cNvPr id="33" name="Text Box 2"/>
          <p:cNvSpPr txBox="1">
            <a:spLocks noChangeArrowheads="1"/>
          </p:cNvSpPr>
          <p:nvPr/>
        </p:nvSpPr>
        <p:spPr bwMode="auto">
          <a:xfrm>
            <a:off x="6601281" y="1336752"/>
            <a:ext cx="1373138" cy="114063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defRPr/>
            </a:pPr>
            <a:r>
              <a:rPr lang="en-GB" sz="1600" kern="0" dirty="0" smtClea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ESS</a:t>
            </a:r>
          </a:p>
          <a:p>
            <a:pPr algn="ctr">
              <a:lnSpc>
                <a:spcPct val="107000"/>
              </a:lnSpc>
              <a:defRPr/>
            </a:pPr>
            <a:r>
              <a:rPr lang="en-GB" sz="1600" kern="0" dirty="0" smtClea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CNR</a:t>
            </a:r>
          </a:p>
          <a:p>
            <a:pPr algn="ctr">
              <a:lnSpc>
                <a:spcPct val="107000"/>
              </a:lnSpc>
              <a:defRPr/>
            </a:pPr>
            <a:r>
              <a:rPr lang="en-GB" sz="1600" kern="0" dirty="0" smtClea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INFN</a:t>
            </a:r>
          </a:p>
          <a:p>
            <a:pPr algn="ctr">
              <a:lnSpc>
                <a:spcPct val="107000"/>
              </a:lnSpc>
              <a:defRPr/>
            </a:pPr>
            <a:r>
              <a:rPr lang="en-GB" sz="1600" kern="0" dirty="0" smtClea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ISIS</a:t>
            </a:r>
            <a:endParaRPr lang="en-GB" sz="16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7000"/>
              </a:lnSpc>
              <a:spcBef>
                <a:spcPts val="0"/>
              </a:spcBef>
              <a:spcAft>
                <a:spcPts val="0"/>
              </a:spcAft>
              <a:buClrTx/>
              <a:buSzTx/>
              <a:buFontTx/>
              <a:buNone/>
              <a:tabLst/>
              <a:defRPr/>
            </a:pP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821626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307"/>
            <a:ext cx="9144000" cy="1143000"/>
          </a:xfrm>
        </p:spPr>
        <p:txBody>
          <a:bodyPr/>
          <a:lstStyle/>
          <a:p>
            <a:r>
              <a:rPr lang="en-GB" sz="2000" dirty="0" smtClean="0"/>
              <a:t>Project governance: a VESPA Project Board has been appointed and started its activity on September 2017 </a:t>
            </a:r>
            <a:endParaRPr lang="en-GB" sz="2000" dirty="0"/>
          </a:p>
        </p:txBody>
      </p:sp>
      <p:sp>
        <p:nvSpPr>
          <p:cNvPr id="31" name="Segnaposto numero diapositiva 30"/>
          <p:cNvSpPr>
            <a:spLocks noGrp="1"/>
          </p:cNvSpPr>
          <p:nvPr>
            <p:ph type="sldNum" sz="quarter" idx="12"/>
          </p:nvPr>
        </p:nvSpPr>
        <p:spPr/>
        <p:txBody>
          <a:bodyPr/>
          <a:lstStyle/>
          <a:p>
            <a:fld id="{2FB3D30E-FF04-4C5B-AE2D-EC68E6E3D60B}" type="slidenum">
              <a:rPr lang="en-GB" smtClean="0"/>
              <a:pPr/>
              <a:t>104</a:t>
            </a:fld>
            <a:endParaRPr lang="en-GB"/>
          </a:p>
        </p:txBody>
      </p:sp>
      <p:pic>
        <p:nvPicPr>
          <p:cNvPr id="1026" name="Picture 2"/>
          <p:cNvPicPr>
            <a:picLocks noChangeAspect="1" noChangeArrowheads="1"/>
          </p:cNvPicPr>
          <p:nvPr/>
        </p:nvPicPr>
        <p:blipFill>
          <a:blip r:embed="rId3" cstate="print"/>
          <a:srcRect/>
          <a:stretch>
            <a:fillRect/>
          </a:stretch>
        </p:blipFill>
        <p:spPr bwMode="auto">
          <a:xfrm>
            <a:off x="233364" y="1589503"/>
            <a:ext cx="4843462" cy="3868322"/>
          </a:xfrm>
          <a:prstGeom prst="rect">
            <a:avLst/>
          </a:prstGeom>
          <a:noFill/>
          <a:ln w="9525">
            <a:noFill/>
            <a:miter lim="800000"/>
            <a:headEnd/>
            <a:tailEnd/>
          </a:ln>
        </p:spPr>
      </p:pic>
      <p:sp>
        <p:nvSpPr>
          <p:cNvPr id="32" name="Rettangolo 31"/>
          <p:cNvSpPr/>
          <p:nvPr/>
        </p:nvSpPr>
        <p:spPr>
          <a:xfrm>
            <a:off x="5010150" y="1226917"/>
            <a:ext cx="3971804" cy="2805264"/>
          </a:xfrm>
          <a:prstGeom prst="rect">
            <a:avLst/>
          </a:prstGeom>
        </p:spPr>
        <p:txBody>
          <a:bodyPr wrap="none" anchor="ctr" anchorCtr="0">
            <a:noAutofit/>
          </a:bodyPr>
          <a:lstStyle/>
          <a:p>
            <a:r>
              <a:rPr lang="it-IT" sz="1000" dirty="0" smtClean="0"/>
              <a:t> </a:t>
            </a:r>
            <a:r>
              <a:rPr lang="it-IT" sz="1200" dirty="0" smtClean="0"/>
              <a:t>Chair CNR-DSFTM Director</a:t>
            </a:r>
            <a:r>
              <a:rPr lang="it-IT" sz="1200" dirty="0"/>
              <a:t> </a:t>
            </a:r>
            <a:r>
              <a:rPr lang="it-IT" sz="1200" dirty="0" smtClean="0"/>
              <a:t>(C. </a:t>
            </a:r>
            <a:r>
              <a:rPr lang="it-IT" sz="1200" dirty="0" err="1" smtClean="0"/>
              <a:t>Spinella</a:t>
            </a:r>
            <a:r>
              <a:rPr lang="it-IT" sz="1200" dirty="0" smtClean="0"/>
              <a:t>)	</a:t>
            </a:r>
          </a:p>
          <a:p>
            <a:r>
              <a:rPr lang="it-IT" sz="1200" dirty="0" smtClean="0"/>
              <a:t>•    CNR-Sentieri Rep (C. Vasi)	</a:t>
            </a:r>
          </a:p>
          <a:p>
            <a:r>
              <a:rPr lang="it-IT" sz="1200" dirty="0" smtClean="0"/>
              <a:t>•    CNR Sentieri Science Committee Rep (C. Andreani)		</a:t>
            </a:r>
          </a:p>
          <a:p>
            <a:r>
              <a:rPr lang="it-IT" sz="1200" dirty="0" smtClean="0"/>
              <a:t>•    CNR-ESS	ICB rep (A. Triolo)</a:t>
            </a:r>
          </a:p>
          <a:p>
            <a:r>
              <a:rPr lang="it-IT" sz="1200" dirty="0"/>
              <a:t>•    CNR-DSFTM Fin. Manager </a:t>
            </a:r>
            <a:r>
              <a:rPr lang="it-IT" sz="1200" dirty="0" smtClean="0"/>
              <a:t>&amp;Board Sec. </a:t>
            </a:r>
            <a:r>
              <a:rPr lang="it-IT" sz="1200" dirty="0"/>
              <a:t>(</a:t>
            </a:r>
            <a:r>
              <a:rPr lang="it-IT" sz="1200" dirty="0" smtClean="0"/>
              <a:t>A. </a:t>
            </a:r>
            <a:r>
              <a:rPr lang="it-IT" sz="1200" dirty="0"/>
              <a:t>Tajani)</a:t>
            </a:r>
            <a:r>
              <a:rPr lang="it-IT" sz="1000" i="1" dirty="0"/>
              <a:t> </a:t>
            </a:r>
            <a:r>
              <a:rPr lang="it-IT" sz="1000" i="1" dirty="0" smtClean="0"/>
              <a:t>	</a:t>
            </a:r>
          </a:p>
          <a:p>
            <a:r>
              <a:rPr lang="it-IT" i="1" dirty="0" smtClean="0"/>
              <a:t>VESPA	Sponsor (Giuseppe Gorini)</a:t>
            </a:r>
            <a:r>
              <a:rPr lang="it-IT" sz="1000" i="1" dirty="0" smtClean="0"/>
              <a:t>	</a:t>
            </a:r>
          </a:p>
          <a:p>
            <a:r>
              <a:rPr lang="it-IT" dirty="0" smtClean="0"/>
              <a:t>Representatives  </a:t>
            </a:r>
          </a:p>
          <a:p>
            <a:pPr marL="285750" indent="-285750">
              <a:buFont typeface="Arial" panose="020B0604020202020204" pitchFamily="34" charset="0"/>
              <a:buChar char="•"/>
            </a:pPr>
            <a:r>
              <a:rPr lang="it-IT" dirty="0" smtClean="0"/>
              <a:t> STFC  -  Sean Langridge</a:t>
            </a:r>
          </a:p>
          <a:p>
            <a:r>
              <a:rPr lang="it-IT" dirty="0" smtClean="0"/>
              <a:t>•    ESS    -   Shane Kennedy</a:t>
            </a:r>
          </a:p>
          <a:p>
            <a:r>
              <a:rPr lang="it-IT" dirty="0" smtClean="0"/>
              <a:t>•    INFN   -   Eugenio Nappi</a:t>
            </a:r>
          </a:p>
          <a:p>
            <a:r>
              <a:rPr lang="it-IT" dirty="0" smtClean="0"/>
              <a:t>•    User    -   Fabio Bruni</a:t>
            </a:r>
            <a:r>
              <a:rPr lang="it-IT" sz="1000" dirty="0" smtClean="0"/>
              <a:t>	</a:t>
            </a:r>
          </a:p>
          <a:p>
            <a:r>
              <a:rPr lang="it-IT" dirty="0" smtClean="0"/>
              <a:t>	</a:t>
            </a:r>
            <a:endParaRPr lang="it-IT" dirty="0"/>
          </a:p>
        </p:txBody>
      </p:sp>
      <p:sp>
        <p:nvSpPr>
          <p:cNvPr id="37" name="CasellaDiTesto 36"/>
          <p:cNvSpPr txBox="1"/>
          <p:nvPr/>
        </p:nvSpPr>
        <p:spPr>
          <a:xfrm>
            <a:off x="5055517" y="3829993"/>
            <a:ext cx="4088483" cy="2631490"/>
          </a:xfrm>
          <a:prstGeom prst="rect">
            <a:avLst/>
          </a:prstGeom>
          <a:noFill/>
        </p:spPr>
        <p:txBody>
          <a:bodyPr wrap="square" rtlCol="0">
            <a:spAutoFit/>
          </a:bodyPr>
          <a:lstStyle/>
          <a:p>
            <a:pPr algn="just"/>
            <a:r>
              <a:rPr lang="en-US" sz="1200" dirty="0" smtClean="0"/>
              <a:t>Approve </a:t>
            </a:r>
          </a:p>
          <a:p>
            <a:pPr algn="just"/>
            <a:r>
              <a:rPr lang="en-US" sz="1200" dirty="0" smtClean="0"/>
              <a:t>- the Project Specification and monitor compliance.	</a:t>
            </a:r>
          </a:p>
          <a:p>
            <a:pPr algn="just"/>
            <a:r>
              <a:rPr lang="en-US" sz="1200" dirty="0" smtClean="0"/>
              <a:t>- all changes to the Project Specification (above an agreed threshold level).</a:t>
            </a:r>
            <a:endParaRPr lang="en-US" sz="1200" dirty="0"/>
          </a:p>
          <a:p>
            <a:pPr marL="171450" indent="-171450" algn="just">
              <a:buFontTx/>
              <a:buChar char="-"/>
            </a:pPr>
            <a:r>
              <a:rPr lang="en-US" sz="1200" dirty="0" smtClean="0"/>
              <a:t>the Project Schedule and monitor progress.</a:t>
            </a:r>
          </a:p>
          <a:p>
            <a:pPr marL="171450" indent="-171450" algn="just">
              <a:buFontTx/>
              <a:buChar char="-"/>
            </a:pPr>
            <a:r>
              <a:rPr lang="en-US" sz="1200" dirty="0" smtClean="0"/>
              <a:t>the Cost Plan and monitor expenditure.</a:t>
            </a:r>
          </a:p>
          <a:p>
            <a:pPr marL="171450" indent="-171450" algn="just">
              <a:buFontTx/>
              <a:buChar char="-"/>
            </a:pPr>
            <a:r>
              <a:rPr lang="en-US" sz="1200" dirty="0" smtClean="0"/>
              <a:t>bids to the contingency funds controlled by Project Board.</a:t>
            </a:r>
          </a:p>
          <a:p>
            <a:pPr marL="171450" indent="-171450" algn="just">
              <a:buFontTx/>
              <a:buChar char="-"/>
            </a:pPr>
            <a:r>
              <a:rPr lang="en-US" sz="1200" dirty="0" smtClean="0"/>
              <a:t>bids for contingency funds controlled by the CNR-ESS Management	</a:t>
            </a:r>
          </a:p>
          <a:p>
            <a:pPr algn="just"/>
            <a:endParaRPr lang="en-US" sz="900" dirty="0" smtClean="0"/>
          </a:p>
          <a:p>
            <a:pPr algn="just"/>
            <a:r>
              <a:rPr lang="en-US" sz="900" dirty="0" smtClean="0"/>
              <a:t>•Monitor compliance with Procurement Strategy.		</a:t>
            </a:r>
          </a:p>
          <a:p>
            <a:pPr algn="just"/>
            <a:r>
              <a:rPr lang="en-US" sz="900" dirty="0" smtClean="0"/>
              <a:t>•Sign off the Project on completion on behalf of CNR.	</a:t>
            </a:r>
          </a:p>
          <a:p>
            <a:pPr algn="just"/>
            <a:r>
              <a:rPr lang="en-US" sz="900" dirty="0" smtClean="0"/>
              <a:t>•Ensure the Project complies with NSS project management requirements (including change control)</a:t>
            </a:r>
            <a:endParaRPr lang="it-IT" sz="900" dirty="0"/>
          </a:p>
        </p:txBody>
      </p:sp>
    </p:spTree>
    <p:extLst>
      <p:ext uri="{BB962C8B-B14F-4D97-AF65-F5344CB8AC3E}">
        <p14:creationId xmlns:p14="http://schemas.microsoft.com/office/powerpoint/2010/main" val="297521757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362" y="0"/>
            <a:ext cx="2971800" cy="1123950"/>
          </a:xfrm>
        </p:spPr>
        <p:txBody>
          <a:bodyPr>
            <a:normAutofit fontScale="90000"/>
          </a:bodyPr>
          <a:lstStyle/>
          <a:p>
            <a:r>
              <a:rPr lang="en-GB" dirty="0" smtClean="0"/>
              <a:t>Team Structure</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59741686"/>
              </p:ext>
            </p:extLst>
          </p:nvPr>
        </p:nvGraphicFramePr>
        <p:xfrm>
          <a:off x="169862" y="0"/>
          <a:ext cx="5345113" cy="6048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p:cNvSpPr>
            <a:spLocks noGrp="1"/>
          </p:cNvSpPr>
          <p:nvPr>
            <p:ph type="sldNum" sz="quarter" idx="12"/>
          </p:nvPr>
        </p:nvSpPr>
        <p:spPr/>
        <p:txBody>
          <a:bodyPr/>
          <a:lstStyle/>
          <a:p>
            <a:fld id="{2FB3D30E-FF04-4C5B-AE2D-EC68E6E3D60B}" type="slidenum">
              <a:rPr lang="en-GB" smtClean="0"/>
              <a:pPr/>
              <a:t>105</a:t>
            </a:fld>
            <a:endParaRPr lang="en-GB"/>
          </a:p>
        </p:txBody>
      </p:sp>
    </p:spTree>
    <p:extLst>
      <p:ext uri="{BB962C8B-B14F-4D97-AF65-F5344CB8AC3E}">
        <p14:creationId xmlns:p14="http://schemas.microsoft.com/office/powerpoint/2010/main" val="346037789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330" y="0"/>
            <a:ext cx="5962872" cy="1123950"/>
          </a:xfrm>
        </p:spPr>
        <p:txBody>
          <a:bodyPr/>
          <a:lstStyle/>
          <a:p>
            <a:r>
              <a:rPr lang="en-GB" dirty="0" smtClean="0"/>
              <a:t>Team Structure</a:t>
            </a:r>
            <a:endParaRPr lang="en-GB" dirty="0"/>
          </a:p>
        </p:txBody>
      </p:sp>
      <p:sp>
        <p:nvSpPr>
          <p:cNvPr id="5" name="Segnaposto numero diapositiva 4"/>
          <p:cNvSpPr>
            <a:spLocks noGrp="1"/>
          </p:cNvSpPr>
          <p:nvPr>
            <p:ph type="sldNum" sz="quarter" idx="12"/>
          </p:nvPr>
        </p:nvSpPr>
        <p:spPr/>
        <p:txBody>
          <a:bodyPr/>
          <a:lstStyle/>
          <a:p>
            <a:fld id="{2FB3D30E-FF04-4C5B-AE2D-EC68E6E3D60B}" type="slidenum">
              <a:rPr lang="en-GB" smtClean="0"/>
              <a:pPr/>
              <a:t>106</a:t>
            </a:fld>
            <a:endParaRPr lang="en-GB"/>
          </a:p>
        </p:txBody>
      </p:sp>
      <p:sp>
        <p:nvSpPr>
          <p:cNvPr id="7" name="Segnaposto contenuto 6"/>
          <p:cNvSpPr>
            <a:spLocks noGrp="1"/>
          </p:cNvSpPr>
          <p:nvPr>
            <p:ph idx="1"/>
          </p:nvPr>
        </p:nvSpPr>
        <p:spPr>
          <a:xfrm>
            <a:off x="-1" y="888907"/>
            <a:ext cx="8888819" cy="4538662"/>
          </a:xfrm>
        </p:spPr>
        <p:txBody>
          <a:bodyPr>
            <a:normAutofit fontScale="85000" lnSpcReduction="20000"/>
          </a:bodyPr>
          <a:lstStyle/>
          <a:p>
            <a:r>
              <a:rPr lang="it-IT" dirty="0" err="1" smtClean="0"/>
              <a:t>Why</a:t>
            </a:r>
            <a:r>
              <a:rPr lang="it-IT" dirty="0" smtClean="0"/>
              <a:t> in </a:t>
            </a:r>
            <a:r>
              <a:rPr lang="it-IT" dirty="0" err="1" smtClean="0"/>
              <a:t>collaboration</a:t>
            </a:r>
            <a:r>
              <a:rPr lang="it-IT" dirty="0" smtClean="0"/>
              <a:t> </a:t>
            </a:r>
            <a:r>
              <a:rPr lang="it-IT" dirty="0" err="1" smtClean="0"/>
              <a:t>with</a:t>
            </a:r>
            <a:r>
              <a:rPr lang="it-IT" dirty="0" smtClean="0"/>
              <a:t> ISIS?</a:t>
            </a:r>
          </a:p>
          <a:p>
            <a:r>
              <a:rPr lang="it-IT" dirty="0" smtClean="0"/>
              <a:t>1) CNR-ISIS agreement on science and </a:t>
            </a:r>
            <a:r>
              <a:rPr lang="it-IT" dirty="0" err="1" smtClean="0"/>
              <a:t>collaboration</a:t>
            </a:r>
            <a:r>
              <a:rPr lang="it-IT" dirty="0" smtClean="0"/>
              <a:t> on design and </a:t>
            </a:r>
            <a:r>
              <a:rPr lang="it-IT" dirty="0" err="1" smtClean="0"/>
              <a:t>construction</a:t>
            </a:r>
            <a:r>
              <a:rPr lang="it-IT" dirty="0" smtClean="0"/>
              <a:t> of 7 </a:t>
            </a:r>
            <a:r>
              <a:rPr lang="it-IT" dirty="0" err="1" smtClean="0"/>
              <a:t>instruments</a:t>
            </a:r>
            <a:r>
              <a:rPr lang="it-IT" dirty="0" smtClean="0"/>
              <a:t> </a:t>
            </a:r>
            <a:r>
              <a:rPr lang="it-IT" dirty="0" err="1" smtClean="0"/>
              <a:t>since</a:t>
            </a:r>
            <a:r>
              <a:rPr lang="it-IT" dirty="0" smtClean="0"/>
              <a:t> 1985</a:t>
            </a:r>
          </a:p>
          <a:p>
            <a:r>
              <a:rPr lang="it-IT" dirty="0" smtClean="0"/>
              <a:t>2) TOSCA </a:t>
            </a:r>
            <a:r>
              <a:rPr lang="it-IT" dirty="0" err="1" smtClean="0"/>
              <a:t>designed</a:t>
            </a:r>
            <a:r>
              <a:rPr lang="it-IT" dirty="0" smtClean="0"/>
              <a:t> and </a:t>
            </a:r>
            <a:r>
              <a:rPr lang="it-IT" dirty="0" err="1" smtClean="0"/>
              <a:t>built</a:t>
            </a:r>
            <a:r>
              <a:rPr lang="it-IT" dirty="0" smtClean="0"/>
              <a:t> </a:t>
            </a:r>
            <a:r>
              <a:rPr lang="it-IT" dirty="0" err="1" smtClean="0"/>
              <a:t>within</a:t>
            </a:r>
            <a:r>
              <a:rPr lang="it-IT" dirty="0" smtClean="0"/>
              <a:t> the CNR-STFC agreement</a:t>
            </a:r>
          </a:p>
          <a:p>
            <a:r>
              <a:rPr lang="it-IT" dirty="0" smtClean="0"/>
              <a:t>3) TOSCA is the world reference vibrational spectroscopy instrument : day-by day contact with one of the world leaders</a:t>
            </a:r>
          </a:p>
          <a:p>
            <a:r>
              <a:rPr lang="it-IT" dirty="0" smtClean="0"/>
              <a:t>4) </a:t>
            </a:r>
            <a:r>
              <a:rPr lang="it-IT" dirty="0" err="1" smtClean="0"/>
              <a:t>Possibility</a:t>
            </a:r>
            <a:r>
              <a:rPr lang="it-IT" dirty="0" smtClean="0"/>
              <a:t> of </a:t>
            </a:r>
            <a:r>
              <a:rPr lang="it-IT" dirty="0" err="1" smtClean="0"/>
              <a:t>testing</a:t>
            </a:r>
            <a:r>
              <a:rPr lang="it-IT" dirty="0" smtClean="0"/>
              <a:t> of </a:t>
            </a:r>
            <a:r>
              <a:rPr lang="it-IT" dirty="0" err="1" smtClean="0"/>
              <a:t>components</a:t>
            </a:r>
            <a:r>
              <a:rPr lang="it-IT" dirty="0" smtClean="0"/>
              <a:t> </a:t>
            </a:r>
            <a:r>
              <a:rPr lang="it-IT" dirty="0" err="1" smtClean="0"/>
              <a:t>with</a:t>
            </a:r>
            <a:r>
              <a:rPr lang="it-IT" dirty="0" smtClean="0"/>
              <a:t> </a:t>
            </a:r>
            <a:r>
              <a:rPr lang="it-IT" dirty="0" err="1" smtClean="0"/>
              <a:t>real</a:t>
            </a:r>
            <a:r>
              <a:rPr lang="it-IT" dirty="0" smtClean="0"/>
              <a:t> data: </a:t>
            </a:r>
            <a:r>
              <a:rPr lang="it-IT" dirty="0" err="1" smtClean="0"/>
              <a:t>pulsed</a:t>
            </a:r>
            <a:r>
              <a:rPr lang="it-IT" dirty="0" smtClean="0"/>
              <a:t> </a:t>
            </a:r>
            <a:r>
              <a:rPr lang="it-IT" dirty="0" err="1" smtClean="0"/>
              <a:t>neutrons</a:t>
            </a:r>
            <a:r>
              <a:rPr lang="it-IT" dirty="0" smtClean="0"/>
              <a:t> up </a:t>
            </a:r>
            <a:r>
              <a:rPr lang="it-IT" dirty="0" err="1" smtClean="0"/>
              <a:t>to</a:t>
            </a:r>
            <a:r>
              <a:rPr lang="it-IT" dirty="0" smtClean="0"/>
              <a:t> 500 meV (</a:t>
            </a:r>
            <a:r>
              <a:rPr lang="it-IT" dirty="0" err="1" smtClean="0"/>
              <a:t>backgrounds</a:t>
            </a:r>
            <a:r>
              <a:rPr lang="it-IT" dirty="0" smtClean="0"/>
              <a:t>, </a:t>
            </a:r>
            <a:r>
              <a:rPr lang="it-IT" dirty="0" err="1" smtClean="0"/>
              <a:t>detectors</a:t>
            </a:r>
            <a:r>
              <a:rPr lang="it-IT" dirty="0" smtClean="0"/>
              <a:t>, </a:t>
            </a:r>
            <a:r>
              <a:rPr lang="it-IT" dirty="0" err="1" smtClean="0"/>
              <a:t>analysers</a:t>
            </a:r>
            <a:r>
              <a:rPr lang="it-IT" dirty="0" smtClean="0"/>
              <a:t>, </a:t>
            </a:r>
            <a:r>
              <a:rPr lang="it-IT" dirty="0" err="1" smtClean="0"/>
              <a:t>etc</a:t>
            </a:r>
            <a:r>
              <a:rPr lang="it-IT" dirty="0" smtClean="0"/>
              <a:t>..)</a:t>
            </a:r>
          </a:p>
          <a:p>
            <a:r>
              <a:rPr lang="it-IT" dirty="0" smtClean="0"/>
              <a:t>5) </a:t>
            </a:r>
            <a:r>
              <a:rPr lang="it-IT" dirty="0" err="1" smtClean="0"/>
              <a:t>Prebuild</a:t>
            </a:r>
            <a:r>
              <a:rPr lang="it-IT" dirty="0" smtClean="0"/>
              <a:t> in a </a:t>
            </a:r>
            <a:r>
              <a:rPr lang="it-IT" dirty="0" err="1" smtClean="0"/>
              <a:t>dedicated</a:t>
            </a:r>
            <a:r>
              <a:rPr lang="it-IT" dirty="0" smtClean="0"/>
              <a:t> </a:t>
            </a:r>
            <a:r>
              <a:rPr lang="it-IT" dirty="0" err="1" smtClean="0"/>
              <a:t>facility</a:t>
            </a:r>
            <a:r>
              <a:rPr lang="it-IT" dirty="0" smtClean="0"/>
              <a:t> at RAL</a:t>
            </a:r>
          </a:p>
          <a:p>
            <a:endParaRPr lang="it-IT" dirty="0"/>
          </a:p>
        </p:txBody>
      </p:sp>
    </p:spTree>
    <p:extLst>
      <p:ext uri="{BB962C8B-B14F-4D97-AF65-F5344CB8AC3E}">
        <p14:creationId xmlns:p14="http://schemas.microsoft.com/office/powerpoint/2010/main" val="383068047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Project Costing</a:t>
            </a:r>
            <a:endParaRPr lang="en-GB" dirty="0"/>
          </a:p>
        </p:txBody>
      </p:sp>
      <p:sp>
        <p:nvSpPr>
          <p:cNvPr id="5" name="Segnaposto contenuto 4"/>
          <p:cNvSpPr>
            <a:spLocks noGrp="1"/>
          </p:cNvSpPr>
          <p:nvPr>
            <p:ph idx="1"/>
          </p:nvPr>
        </p:nvSpPr>
        <p:spPr/>
        <p:txBody>
          <a:bodyPr/>
          <a:lstStyle/>
          <a:p>
            <a:endParaRPr lang="it-IT" dirty="0"/>
          </a:p>
        </p:txBody>
      </p:sp>
      <p:graphicFrame>
        <p:nvGraphicFramePr>
          <p:cNvPr id="7" name="Content Placeholder 3"/>
          <p:cNvGraphicFramePr>
            <a:graphicFrameLocks/>
          </p:cNvGraphicFramePr>
          <p:nvPr>
            <p:extLst>
              <p:ext uri="{D42A27DB-BD31-4B8C-83A1-F6EECF244321}">
                <p14:modId xmlns:p14="http://schemas.microsoft.com/office/powerpoint/2010/main" val="2938683041"/>
              </p:ext>
            </p:extLst>
          </p:nvPr>
        </p:nvGraphicFramePr>
        <p:xfrm>
          <a:off x="1455175" y="2349909"/>
          <a:ext cx="6066500" cy="2536722"/>
        </p:xfrm>
        <a:graphic>
          <a:graphicData uri="http://schemas.openxmlformats.org/drawingml/2006/table">
            <a:tbl>
              <a:tblPr firstRow="1" firstCol="1" bandRow="1">
                <a:tableStyleId>{35758FB7-9AC5-4552-8A53-C91805E547FA}</a:tableStyleId>
              </a:tblPr>
              <a:tblGrid>
                <a:gridCol w="1516625">
                  <a:extLst>
                    <a:ext uri="{9D8B030D-6E8A-4147-A177-3AD203B41FA5}">
                      <a16:colId xmlns:a16="http://schemas.microsoft.com/office/drawing/2014/main" xmlns="" val="4173786216"/>
                    </a:ext>
                  </a:extLst>
                </a:gridCol>
                <a:gridCol w="1516625">
                  <a:extLst>
                    <a:ext uri="{9D8B030D-6E8A-4147-A177-3AD203B41FA5}">
                      <a16:colId xmlns:a16="http://schemas.microsoft.com/office/drawing/2014/main" xmlns="" val="306922756"/>
                    </a:ext>
                  </a:extLst>
                </a:gridCol>
                <a:gridCol w="1516625">
                  <a:extLst>
                    <a:ext uri="{9D8B030D-6E8A-4147-A177-3AD203B41FA5}">
                      <a16:colId xmlns:a16="http://schemas.microsoft.com/office/drawing/2014/main" xmlns="" val="1370508691"/>
                    </a:ext>
                  </a:extLst>
                </a:gridCol>
                <a:gridCol w="1516625">
                  <a:extLst>
                    <a:ext uri="{9D8B030D-6E8A-4147-A177-3AD203B41FA5}">
                      <a16:colId xmlns:a16="http://schemas.microsoft.com/office/drawing/2014/main" xmlns="" val="2634968180"/>
                    </a:ext>
                  </a:extLst>
                </a:gridCol>
              </a:tblGrid>
              <a:tr h="724777">
                <a:tc>
                  <a:txBody>
                    <a:bodyPr/>
                    <a:lstStyle/>
                    <a:p>
                      <a:pPr algn="ctr">
                        <a:lnSpc>
                          <a:spcPct val="115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Cost Book Value (M€)</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Project Estimate</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Estimate to Complete</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30315701"/>
                  </a:ext>
                </a:extLst>
              </a:tr>
              <a:tr h="362389">
                <a:tc>
                  <a:txBody>
                    <a:bodyPr/>
                    <a:lstStyle/>
                    <a:p>
                      <a:pPr algn="ctr">
                        <a:lnSpc>
                          <a:spcPct val="115000"/>
                        </a:lnSpc>
                        <a:spcAft>
                          <a:spcPts val="0"/>
                        </a:spcAft>
                      </a:pPr>
                      <a:r>
                        <a:rPr lang="en-GB" sz="1600" dirty="0">
                          <a:effectLst/>
                        </a:rPr>
                        <a:t>Equipment </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 </a:t>
                      </a:r>
                      <a:endPar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8.803</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8.803</a:t>
                      </a:r>
                      <a:endPar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999418975"/>
                  </a:ext>
                </a:extLst>
              </a:tr>
              <a:tr h="362389">
                <a:tc>
                  <a:txBody>
                    <a:bodyPr/>
                    <a:lstStyle/>
                    <a:p>
                      <a:pPr algn="ctr">
                        <a:lnSpc>
                          <a:spcPct val="115000"/>
                        </a:lnSpc>
                        <a:spcAft>
                          <a:spcPts val="0"/>
                        </a:spcAft>
                      </a:pPr>
                      <a:r>
                        <a:rPr lang="en-GB" sz="1600" dirty="0">
                          <a:effectLst/>
                        </a:rPr>
                        <a:t>Travel</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 </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0.195</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0.195</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52076408"/>
                  </a:ext>
                </a:extLst>
              </a:tr>
              <a:tr h="362389">
                <a:tc>
                  <a:txBody>
                    <a:bodyPr/>
                    <a:lstStyle/>
                    <a:p>
                      <a:pPr algn="ctr">
                        <a:lnSpc>
                          <a:spcPct val="115000"/>
                        </a:lnSpc>
                        <a:spcAft>
                          <a:spcPts val="0"/>
                        </a:spcAft>
                      </a:pPr>
                      <a:r>
                        <a:rPr lang="en-GB" sz="1600" dirty="0">
                          <a:effectLst/>
                        </a:rPr>
                        <a:t>Labour</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 </a:t>
                      </a:r>
                      <a:endPar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1.685</a:t>
                      </a:r>
                      <a:endPar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1.685</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938283689"/>
                  </a:ext>
                </a:extLst>
              </a:tr>
              <a:tr h="362389">
                <a:tc>
                  <a:txBody>
                    <a:bodyPr/>
                    <a:lstStyle/>
                    <a:p>
                      <a:pPr algn="ctr">
                        <a:lnSpc>
                          <a:spcPct val="115000"/>
                        </a:lnSpc>
                        <a:spcAft>
                          <a:spcPts val="0"/>
                        </a:spcAft>
                      </a:pPr>
                      <a:r>
                        <a:rPr lang="en-GB" sz="1600" dirty="0">
                          <a:effectLst/>
                        </a:rPr>
                        <a:t>Contingency</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10%</a:t>
                      </a:r>
                      <a:endPar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20% (2.136)</a:t>
                      </a:r>
                      <a:endPar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20% (2.136)</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76514361"/>
                  </a:ext>
                </a:extLst>
              </a:tr>
              <a:tr h="362389">
                <a:tc>
                  <a:txBody>
                    <a:bodyPr/>
                    <a:lstStyle/>
                    <a:p>
                      <a:pPr algn="ctr">
                        <a:lnSpc>
                          <a:spcPct val="115000"/>
                        </a:lnSpc>
                        <a:spcAft>
                          <a:spcPts val="0"/>
                        </a:spcAft>
                      </a:pPr>
                      <a:r>
                        <a:rPr lang="en-GB" sz="1600" dirty="0">
                          <a:effectLst/>
                        </a:rPr>
                        <a:t>Total</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12.0</a:t>
                      </a:r>
                      <a:endPar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12.819</a:t>
                      </a:r>
                      <a:endPar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12.819</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98330129"/>
                  </a:ext>
                </a:extLst>
              </a:tr>
            </a:tbl>
          </a:graphicData>
        </a:graphic>
      </p:graphicFrame>
      <p:sp>
        <p:nvSpPr>
          <p:cNvPr id="8" name="Segnaposto numero diapositiva 7"/>
          <p:cNvSpPr>
            <a:spLocks noGrp="1"/>
          </p:cNvSpPr>
          <p:nvPr>
            <p:ph type="sldNum" sz="quarter" idx="12"/>
          </p:nvPr>
        </p:nvSpPr>
        <p:spPr/>
        <p:txBody>
          <a:bodyPr/>
          <a:lstStyle/>
          <a:p>
            <a:fld id="{2FB3D30E-FF04-4C5B-AE2D-EC68E6E3D60B}" type="slidenum">
              <a:rPr lang="en-GB" smtClean="0"/>
              <a:pPr/>
              <a:t>107</a:t>
            </a:fld>
            <a:endParaRPr lang="en-GB"/>
          </a:p>
        </p:txBody>
      </p:sp>
    </p:spTree>
    <p:extLst>
      <p:ext uri="{BB962C8B-B14F-4D97-AF65-F5344CB8AC3E}">
        <p14:creationId xmlns:p14="http://schemas.microsoft.com/office/powerpoint/2010/main" val="378128498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GB" dirty="0" smtClean="0"/>
              <a:t>Schedule</a:t>
            </a:r>
            <a:endParaRPr lang="en-GB" dirty="0"/>
          </a:p>
        </p:txBody>
      </p:sp>
      <p:pic>
        <p:nvPicPr>
          <p:cNvPr id="4" name="Content Placeholder 3"/>
          <p:cNvPicPr>
            <a:picLocks noGrp="1" noChangeAspect="1"/>
          </p:cNvPicPr>
          <p:nvPr>
            <p:ph idx="1"/>
          </p:nvPr>
        </p:nvPicPr>
        <p:blipFill>
          <a:blip r:embed="rId2" cstate="print"/>
          <a:stretch>
            <a:fillRect/>
          </a:stretch>
        </p:blipFill>
        <p:spPr>
          <a:xfrm>
            <a:off x="460043" y="1089147"/>
            <a:ext cx="7772400" cy="2091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egnaposto numero diapositiva 5"/>
          <p:cNvSpPr>
            <a:spLocks noGrp="1"/>
          </p:cNvSpPr>
          <p:nvPr>
            <p:ph type="sldNum" sz="quarter" idx="12"/>
          </p:nvPr>
        </p:nvSpPr>
        <p:spPr/>
        <p:txBody>
          <a:bodyPr/>
          <a:lstStyle/>
          <a:p>
            <a:fld id="{2FB3D30E-FF04-4C5B-AE2D-EC68E6E3D60B}" type="slidenum">
              <a:rPr lang="en-GB" smtClean="0"/>
              <a:pPr/>
              <a:t>108</a:t>
            </a:fld>
            <a:endParaRPr lang="en-GB"/>
          </a:p>
        </p:txBody>
      </p:sp>
      <p:pic>
        <p:nvPicPr>
          <p:cNvPr id="10241" name="Picture 1"/>
          <p:cNvPicPr>
            <a:picLocks noChangeAspect="1" noChangeArrowheads="1"/>
          </p:cNvPicPr>
          <p:nvPr/>
        </p:nvPicPr>
        <p:blipFill>
          <a:blip r:embed="rId3" cstate="print"/>
          <a:srcRect/>
          <a:stretch>
            <a:fillRect/>
          </a:stretch>
        </p:blipFill>
        <p:spPr bwMode="auto">
          <a:xfrm>
            <a:off x="185406" y="3089040"/>
            <a:ext cx="4514185" cy="3030551"/>
          </a:xfrm>
          <a:prstGeom prst="rect">
            <a:avLst/>
          </a:prstGeom>
          <a:noFill/>
          <a:ln w="9525">
            <a:noFill/>
            <a:miter lim="800000"/>
            <a:headEnd/>
            <a:tailEnd/>
          </a:ln>
        </p:spPr>
      </p:pic>
      <p:pic>
        <p:nvPicPr>
          <p:cNvPr id="10242" name="Picture 2"/>
          <p:cNvPicPr>
            <a:picLocks noChangeAspect="1" noChangeArrowheads="1"/>
          </p:cNvPicPr>
          <p:nvPr/>
        </p:nvPicPr>
        <p:blipFill>
          <a:blip r:embed="rId4" cstate="print"/>
          <a:srcRect/>
          <a:stretch>
            <a:fillRect/>
          </a:stretch>
        </p:blipFill>
        <p:spPr bwMode="auto">
          <a:xfrm>
            <a:off x="4371201" y="4592081"/>
            <a:ext cx="4772799" cy="888511"/>
          </a:xfrm>
          <a:prstGeom prst="rect">
            <a:avLst/>
          </a:prstGeom>
          <a:noFill/>
          <a:ln w="9525">
            <a:noFill/>
            <a:miter lim="800000"/>
            <a:headEnd/>
            <a:tailEnd/>
          </a:ln>
        </p:spPr>
      </p:pic>
    </p:spTree>
    <p:extLst>
      <p:ext uri="{BB962C8B-B14F-4D97-AF65-F5344CB8AC3E}">
        <p14:creationId xmlns:p14="http://schemas.microsoft.com/office/powerpoint/2010/main" val="318695629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Risks to Schedule </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795961114"/>
              </p:ext>
            </p:extLst>
          </p:nvPr>
        </p:nvGraphicFramePr>
        <p:xfrm>
          <a:off x="1512380" y="1659102"/>
          <a:ext cx="5896610" cy="3200400"/>
        </p:xfrm>
        <a:graphic>
          <a:graphicData uri="http://schemas.openxmlformats.org/drawingml/2006/table">
            <a:tbl>
              <a:tblPr firstRow="1" firstCol="1" bandRow="1"/>
              <a:tblGrid>
                <a:gridCol w="2228850">
                  <a:extLst>
                    <a:ext uri="{9D8B030D-6E8A-4147-A177-3AD203B41FA5}">
                      <a16:colId xmlns="" xmlns:a16="http://schemas.microsoft.com/office/drawing/2014/main" val="3078371394"/>
                    </a:ext>
                  </a:extLst>
                </a:gridCol>
                <a:gridCol w="810260">
                  <a:extLst>
                    <a:ext uri="{9D8B030D-6E8A-4147-A177-3AD203B41FA5}">
                      <a16:colId xmlns="" xmlns:a16="http://schemas.microsoft.com/office/drawing/2014/main" val="3381284339"/>
                    </a:ext>
                  </a:extLst>
                </a:gridCol>
                <a:gridCol w="629920">
                  <a:extLst>
                    <a:ext uri="{9D8B030D-6E8A-4147-A177-3AD203B41FA5}">
                      <a16:colId xmlns="" xmlns:a16="http://schemas.microsoft.com/office/drawing/2014/main" val="3974650459"/>
                    </a:ext>
                  </a:extLst>
                </a:gridCol>
                <a:gridCol w="630555">
                  <a:extLst>
                    <a:ext uri="{9D8B030D-6E8A-4147-A177-3AD203B41FA5}">
                      <a16:colId xmlns="" xmlns:a16="http://schemas.microsoft.com/office/drawing/2014/main" val="887191784"/>
                    </a:ext>
                  </a:extLst>
                </a:gridCol>
                <a:gridCol w="1597025">
                  <a:extLst>
                    <a:ext uri="{9D8B030D-6E8A-4147-A177-3AD203B41FA5}">
                      <a16:colId xmlns="" xmlns:a16="http://schemas.microsoft.com/office/drawing/2014/main" val="3946354964"/>
                    </a:ext>
                  </a:extLst>
                </a:gridCol>
              </a:tblGrid>
              <a:tr h="0">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Risk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Probability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Impact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Severity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Mitigation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86489669"/>
                  </a:ext>
                </a:extLst>
              </a:tr>
              <a:tr h="0">
                <a:tc>
                  <a:txBody>
                    <a:bodyPr/>
                    <a:lstStyle/>
                    <a:p>
                      <a:pPr algn="just">
                        <a:lnSpc>
                          <a:spcPts val="1400"/>
                        </a:lnSpc>
                        <a:spcAft>
                          <a:spcPts val="1200"/>
                        </a:spcAft>
                      </a:pPr>
                      <a:r>
                        <a:rPr lang="en-GB" sz="1100" dirty="0" err="1">
                          <a:effectLst/>
                          <a:latin typeface="Calibri" panose="020F0502020204030204" pitchFamily="34" charset="0"/>
                          <a:ea typeface="Calibri" panose="020F0502020204030204" pitchFamily="34" charset="0"/>
                          <a:cs typeface="Tahoma" panose="020B0604030504040204" pitchFamily="34" charset="0"/>
                        </a:rPr>
                        <a:t>Neutronic</a:t>
                      </a:r>
                      <a:r>
                        <a:rPr lang="en-GB" sz="1100" dirty="0">
                          <a:effectLst/>
                          <a:latin typeface="Calibri" panose="020F0502020204030204" pitchFamily="34" charset="0"/>
                          <a:ea typeface="Calibri" panose="020F0502020204030204" pitchFamily="34" charset="0"/>
                          <a:cs typeface="Tahoma" panose="020B0604030504040204" pitchFamily="34" charset="0"/>
                        </a:rPr>
                        <a:t> calculation effort from ESS/ISIS is </a:t>
                      </a:r>
                      <a:r>
                        <a:rPr lang="en-GB" sz="1100" dirty="0" smtClean="0">
                          <a:effectLst/>
                          <a:latin typeface="Calibri" panose="020F0502020204030204" pitchFamily="34" charset="0"/>
                          <a:ea typeface="Calibri" panose="020F0502020204030204" pitchFamily="34" charset="0"/>
                          <a:cs typeface="Tahoma" panose="020B0604030504040204" pitchFamily="34" charset="0"/>
                        </a:rPr>
                        <a:t> </a:t>
                      </a:r>
                      <a:r>
                        <a:rPr lang="en-GB" sz="110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not</a:t>
                      </a:r>
                      <a:r>
                        <a:rPr lang="en-GB" sz="1100" dirty="0" smtClean="0">
                          <a:effectLst/>
                          <a:latin typeface="Calibri" panose="020F0502020204030204" pitchFamily="34" charset="0"/>
                          <a:ea typeface="Calibri" panose="020F0502020204030204" pitchFamily="34" charset="0"/>
                          <a:cs typeface="Tahoma" panose="020B0604030504040204" pitchFamily="34" charset="0"/>
                        </a:rPr>
                        <a:t>  available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5</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10</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Look for additional effort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19586215"/>
                  </a:ext>
                </a:extLst>
              </a:tr>
              <a:tr h="0">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Infrastructure not yet ready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8</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Don’t </a:t>
                      </a:r>
                      <a:r>
                        <a:rPr lang="en-GB" sz="1100" dirty="0" smtClean="0">
                          <a:effectLst/>
                          <a:latin typeface="Calibri" panose="020F0502020204030204" pitchFamily="34" charset="0"/>
                          <a:ea typeface="Calibri" panose="020F0502020204030204" pitchFamily="34" charset="0"/>
                          <a:cs typeface="Tahoma" panose="020B0604030504040204" pitchFamily="34" charset="0"/>
                        </a:rPr>
                        <a:t>install </a:t>
                      </a:r>
                      <a:r>
                        <a:rPr lang="en-GB" sz="110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until</a:t>
                      </a:r>
                      <a:r>
                        <a:rPr lang="en-GB" sz="1100" baseline="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 ESS are ready</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22750865"/>
                  </a:ext>
                </a:extLst>
              </a:tr>
              <a:tr h="0">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ESS providing required information in line with needs of the project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3</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6</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Ensuring ESS have clear milestones for project in their plan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50470716"/>
                  </a:ext>
                </a:extLst>
              </a:tr>
              <a:tr h="0">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Problems found during </a:t>
                      </a:r>
                      <a:r>
                        <a:rPr lang="en-GB" sz="1100" dirty="0" err="1">
                          <a:effectLst/>
                          <a:latin typeface="Calibri" panose="020F0502020204030204" pitchFamily="34" charset="0"/>
                          <a:ea typeface="Calibri" panose="020F0502020204030204" pitchFamily="34" charset="0"/>
                          <a:cs typeface="Tahoma" panose="020B0604030504040204" pitchFamily="34" charset="0"/>
                        </a:rPr>
                        <a:t>prebuilds</a:t>
                      </a:r>
                      <a:r>
                        <a:rPr lang="en-GB" sz="1100" dirty="0">
                          <a:effectLst/>
                          <a:latin typeface="Calibri" panose="020F0502020204030204" pitchFamily="34" charset="0"/>
                          <a:ea typeface="Calibri" panose="020F0502020204030204" pitchFamily="34" charset="0"/>
                          <a:cs typeface="Tahoma" panose="020B0604030504040204" pitchFamily="34" charset="0"/>
                        </a:rPr>
                        <a:t> effect ability to hit installation slots at ESS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3</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6</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Ensure there is </a:t>
                      </a:r>
                      <a:r>
                        <a:rPr lang="en-GB" sz="110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schedule </a:t>
                      </a:r>
                      <a:r>
                        <a:rPr lang="en-GB" sz="1100" dirty="0" smtClean="0">
                          <a:effectLst/>
                          <a:latin typeface="Calibri" panose="020F0502020204030204" pitchFamily="34" charset="0"/>
                          <a:ea typeface="Calibri" panose="020F0502020204030204" pitchFamily="34" charset="0"/>
                          <a:cs typeface="Tahoma" panose="020B0604030504040204" pitchFamily="34" charset="0"/>
                        </a:rPr>
                        <a:t>contingency </a:t>
                      </a:r>
                      <a:r>
                        <a:rPr lang="en-GB" sz="1100" dirty="0">
                          <a:effectLst/>
                          <a:latin typeface="Calibri" panose="020F0502020204030204" pitchFamily="34" charset="0"/>
                          <a:ea typeface="Calibri" panose="020F0502020204030204" pitchFamily="34" charset="0"/>
                          <a:cs typeface="Tahoma" panose="020B0604030504040204" pitchFamily="34" charset="0"/>
                        </a:rPr>
                        <a:t>built into the </a:t>
                      </a:r>
                      <a:r>
                        <a:rPr lang="en-GB" sz="1100" dirty="0" err="1">
                          <a:effectLst/>
                          <a:latin typeface="Calibri" panose="020F0502020204030204" pitchFamily="34" charset="0"/>
                          <a:ea typeface="Calibri" panose="020F0502020204030204" pitchFamily="34" charset="0"/>
                          <a:cs typeface="Tahoma" panose="020B0604030504040204" pitchFamily="34" charset="0"/>
                        </a:rPr>
                        <a:t>prebuilds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079633714"/>
                  </a:ext>
                </a:extLst>
              </a:tr>
              <a:tr h="0">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Delay in delivery of components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3</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6</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Reorder installation of components, early start of procurement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72440876"/>
                  </a:ext>
                </a:extLst>
              </a:tr>
              <a:tr h="0">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Working in CATIA is difficult and time consuming</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3</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12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Work in Solid edge and convert Data</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02483899"/>
                  </a:ext>
                </a:extLst>
              </a:tr>
              <a:tr h="0">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imes New Roman" panose="02020603050405020304" pitchFamily="18" charset="0"/>
                        </a:rPr>
                        <a:t>Increase of personnel costs due to longer project runtime /delays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imes New Roman" panose="02020603050405020304" pitchFamily="18"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imes New Roman" panose="02020603050405020304" pitchFamily="18" charset="0"/>
                        </a:rPr>
                        <a:t>3</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imes New Roman" panose="02020603050405020304" pitchFamily="18" charset="0"/>
                        </a:rPr>
                        <a:t>12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lnSpc>
                          <a:spcPts val="1400"/>
                        </a:lnSpc>
                        <a:spcAft>
                          <a:spcPts val="120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Balance value/performance</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52317398"/>
                  </a:ext>
                </a:extLst>
              </a:tr>
            </a:tbl>
          </a:graphicData>
        </a:graphic>
      </p:graphicFrame>
      <p:sp>
        <p:nvSpPr>
          <p:cNvPr id="5" name="Segnaposto numero diapositiva 4"/>
          <p:cNvSpPr>
            <a:spLocks noGrp="1"/>
          </p:cNvSpPr>
          <p:nvPr>
            <p:ph type="sldNum" sz="quarter" idx="12"/>
          </p:nvPr>
        </p:nvSpPr>
        <p:spPr/>
        <p:txBody>
          <a:bodyPr/>
          <a:lstStyle/>
          <a:p>
            <a:fld id="{2FB3D30E-FF04-4C5B-AE2D-EC68E6E3D60B}" type="slidenum">
              <a:rPr lang="en-GB" smtClean="0">
                <a:solidFill>
                  <a:srgbClr val="000000">
                    <a:tint val="75000"/>
                  </a:srgbClr>
                </a:solidFill>
              </a:rPr>
              <a:pPr/>
              <a:t>109</a:t>
            </a:fld>
            <a:endParaRPr lang="en-GB">
              <a:solidFill>
                <a:srgbClr val="000000">
                  <a:tint val="75000"/>
                </a:srgbClr>
              </a:solidFill>
            </a:endParaRPr>
          </a:p>
        </p:txBody>
      </p:sp>
    </p:spTree>
    <p:extLst>
      <p:ext uri="{BB962C8B-B14F-4D97-AF65-F5344CB8AC3E}">
        <p14:creationId xmlns:p14="http://schemas.microsoft.com/office/powerpoint/2010/main" val="4945195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11</a:t>
            </a:fld>
            <a:endParaRPr lang="it-IT"/>
          </a:p>
        </p:txBody>
      </p:sp>
      <p:sp>
        <p:nvSpPr>
          <p:cNvPr id="4" name="Rettangolo 3"/>
          <p:cNvSpPr/>
          <p:nvPr/>
        </p:nvSpPr>
        <p:spPr>
          <a:xfrm>
            <a:off x="539552" y="548680"/>
            <a:ext cx="8064896" cy="3693319"/>
          </a:xfrm>
          <a:prstGeom prst="rect">
            <a:avLst/>
          </a:prstGeom>
          <a:noFill/>
          <a:ln>
            <a:solidFill>
              <a:schemeClr val="tx1"/>
            </a:solidFill>
          </a:ln>
        </p:spPr>
        <p:txBody>
          <a:bodyPr wrap="square">
            <a:spAutoFit/>
          </a:bodyPr>
          <a:lstStyle/>
          <a:p>
            <a:pPr marL="342900" indent="-342900" algn="just"/>
            <a:endParaRPr lang="en-US" b="1" dirty="0">
              <a:solidFill>
                <a:srgbClr val="009900"/>
              </a:solidFill>
              <a:latin typeface="Arial" pitchFamily="34" charset="0"/>
              <a:cs typeface="Arial" pitchFamily="34" charset="0"/>
            </a:endParaRPr>
          </a:p>
          <a:p>
            <a:pPr marL="342900" indent="-342900" algn="just"/>
            <a:r>
              <a:rPr lang="en-US" b="1" dirty="0">
                <a:solidFill>
                  <a:srgbClr val="009900"/>
                </a:solidFill>
                <a:latin typeface="Arial" pitchFamily="34" charset="0"/>
                <a:cs typeface="Arial" pitchFamily="34" charset="0"/>
              </a:rPr>
              <a:t>5. VESPA</a:t>
            </a:r>
            <a:r>
              <a:rPr lang="en-US" dirty="0">
                <a:latin typeface="Arial" pitchFamily="34" charset="0"/>
                <a:cs typeface="Arial" pitchFamily="34" charset="0"/>
              </a:rPr>
              <a:t> shall make full use of the </a:t>
            </a:r>
            <a:r>
              <a:rPr lang="en-US" b="1" i="1" dirty="0">
                <a:solidFill>
                  <a:srgbClr val="0070C0"/>
                </a:solidFill>
                <a:latin typeface="Arial" pitchFamily="34" charset="0"/>
                <a:cs typeface="Arial" pitchFamily="34" charset="0"/>
              </a:rPr>
              <a:t>ESS</a:t>
            </a:r>
            <a:r>
              <a:rPr lang="en-US" dirty="0">
                <a:latin typeface="Arial" pitchFamily="34" charset="0"/>
                <a:cs typeface="Arial" pitchFamily="34" charset="0"/>
              </a:rPr>
              <a:t> long pulse via an instrument length of about </a:t>
            </a:r>
            <a:r>
              <a:rPr lang="en-US" dirty="0">
                <a:solidFill>
                  <a:srgbClr val="C00000"/>
                </a:solidFill>
                <a:latin typeface="Arial" pitchFamily="34" charset="0"/>
                <a:cs typeface="Arial" pitchFamily="34" charset="0"/>
              </a:rPr>
              <a:t>59 m</a:t>
            </a:r>
            <a:r>
              <a:rPr lang="en-US" dirty="0">
                <a:latin typeface="Arial" pitchFamily="34" charset="0"/>
                <a:cs typeface="Arial" pitchFamily="34" charset="0"/>
              </a:rPr>
              <a:t> and a usable neutron wavelength range from </a:t>
            </a:r>
            <a:r>
              <a:rPr lang="en-US" dirty="0">
                <a:solidFill>
                  <a:srgbClr val="C00000"/>
                </a:solidFill>
                <a:latin typeface="Arial" pitchFamily="34" charset="0"/>
                <a:cs typeface="Arial" pitchFamily="34" charset="0"/>
              </a:rPr>
              <a:t>0.4</a:t>
            </a:r>
            <a:r>
              <a:rPr lang="en-US" dirty="0">
                <a:latin typeface="Arial" pitchFamily="34" charset="0"/>
                <a:cs typeface="Arial" pitchFamily="34" charset="0"/>
              </a:rPr>
              <a:t> to </a:t>
            </a:r>
            <a:r>
              <a:rPr lang="en-US" dirty="0">
                <a:solidFill>
                  <a:srgbClr val="C00000"/>
                </a:solidFill>
                <a:latin typeface="Arial" pitchFamily="34" charset="0"/>
                <a:cs typeface="Arial" pitchFamily="34" charset="0"/>
              </a:rPr>
              <a:t>4.7 Å</a:t>
            </a:r>
            <a:r>
              <a:rPr lang="en-US" dirty="0">
                <a:latin typeface="Arial" pitchFamily="34" charset="0"/>
                <a:cs typeface="Arial" pitchFamily="34" charset="0"/>
              </a:rPr>
              <a:t>.</a:t>
            </a:r>
          </a:p>
          <a:p>
            <a:pPr marL="342900" indent="-342900" algn="just">
              <a:buFont typeface="+mj-lt"/>
              <a:buAutoNum type="arabicPeriod"/>
            </a:pPr>
            <a:endParaRPr lang="en-US" dirty="0">
              <a:latin typeface="Arial" pitchFamily="34" charset="0"/>
              <a:cs typeface="Arial" pitchFamily="34" charset="0"/>
            </a:endParaRPr>
          </a:p>
          <a:p>
            <a:pPr marL="342900" indent="-342900" algn="just"/>
            <a:r>
              <a:rPr lang="en-US" b="1" dirty="0">
                <a:solidFill>
                  <a:srgbClr val="009900"/>
                </a:solidFill>
                <a:latin typeface="Arial" pitchFamily="34" charset="0"/>
                <a:cs typeface="Arial" pitchFamily="34" charset="0"/>
              </a:rPr>
              <a:t>6. VESPA</a:t>
            </a:r>
            <a:r>
              <a:rPr lang="en-US" dirty="0">
                <a:latin typeface="Arial" pitchFamily="34" charset="0"/>
                <a:cs typeface="Arial" pitchFamily="34" charset="0"/>
              </a:rPr>
              <a:t> system design, especially the sample environment area, should provide the space and flexibility necessary to host and drive future developments in the neutron spectroscopy area and combining </a:t>
            </a:r>
            <a:r>
              <a:rPr lang="en-US" b="1" dirty="0">
                <a:latin typeface="Arial" pitchFamily="34" charset="0"/>
                <a:cs typeface="Arial" pitchFamily="34" charset="0"/>
              </a:rPr>
              <a:t>NVS</a:t>
            </a:r>
            <a:r>
              <a:rPr lang="en-US" dirty="0">
                <a:latin typeface="Arial" pitchFamily="34" charset="0"/>
                <a:cs typeface="Arial" pitchFamily="34" charset="0"/>
              </a:rPr>
              <a:t> with other techniques (pressure, electrochemistry, neutron magnetic resonance and others).</a:t>
            </a:r>
          </a:p>
          <a:p>
            <a:pPr marL="342900" indent="-342900" algn="just"/>
            <a:endParaRPr lang="en-US" dirty="0">
              <a:latin typeface="Arial" pitchFamily="34" charset="0"/>
              <a:cs typeface="Arial" pitchFamily="34" charset="0"/>
            </a:endParaRPr>
          </a:p>
          <a:p>
            <a:pPr marL="342900" indent="-342900" algn="just"/>
            <a:r>
              <a:rPr lang="en-US" b="1" dirty="0">
                <a:solidFill>
                  <a:srgbClr val="009900"/>
                </a:solidFill>
                <a:latin typeface="Arial" pitchFamily="34" charset="0"/>
                <a:cs typeface="Arial" pitchFamily="34" charset="0"/>
              </a:rPr>
              <a:t>7. VESPA</a:t>
            </a:r>
            <a:r>
              <a:rPr lang="en-US" dirty="0">
                <a:latin typeface="Arial" pitchFamily="34" charset="0"/>
                <a:cs typeface="Arial" pitchFamily="34" charset="0"/>
              </a:rPr>
              <a:t> should serve the users as well as the scientific and instrumental development program without interruptions during </a:t>
            </a:r>
            <a:r>
              <a:rPr lang="en-US" b="1" i="1" dirty="0">
                <a:solidFill>
                  <a:srgbClr val="0070C0"/>
                </a:solidFill>
                <a:latin typeface="Arial" pitchFamily="34" charset="0"/>
                <a:cs typeface="Arial" pitchFamily="34" charset="0"/>
              </a:rPr>
              <a:t>ESS</a:t>
            </a:r>
            <a:r>
              <a:rPr lang="en-US" dirty="0">
                <a:latin typeface="Arial" pitchFamily="34" charset="0"/>
                <a:cs typeface="Arial" pitchFamily="34" charset="0"/>
              </a:rPr>
              <a:t> source operation.</a:t>
            </a:r>
          </a:p>
          <a:p>
            <a:pPr marL="342900" indent="-342900" algn="just"/>
            <a:endParaRPr lang="it-IT" i="1"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52" y="0"/>
            <a:ext cx="8327968" cy="706090"/>
          </a:xfrm>
        </p:spPr>
        <p:txBody>
          <a:bodyPr vert="horz" lIns="91440" tIns="45720" rIns="91440" bIns="45720" rtlCol="0" anchor="ctr">
            <a:normAutofit/>
          </a:bodyPr>
          <a:lstStyle/>
          <a:p>
            <a:r>
              <a:rPr lang="en-GB" sz="2800" kern="1200" dirty="0">
                <a:solidFill>
                  <a:schemeClr val="tx1"/>
                </a:solidFill>
                <a:latin typeface="+mj-lt"/>
                <a:cs typeface="+mj-cs"/>
              </a:rPr>
              <a:t>Risks </a:t>
            </a:r>
            <a:r>
              <a:rPr lang="en-GB" sz="2800" kern="1200" dirty="0" smtClean="0">
                <a:solidFill>
                  <a:schemeClr val="tx1"/>
                </a:solidFill>
                <a:latin typeface="+mj-lt"/>
                <a:cs typeface="+mj-cs"/>
              </a:rPr>
              <a:t>Schedule </a:t>
            </a:r>
            <a:r>
              <a:rPr lang="en-GB" sz="2800" kern="1200" dirty="0">
                <a:solidFill>
                  <a:schemeClr val="tx1"/>
                </a:solidFill>
                <a:latin typeface="+mj-lt"/>
                <a:cs typeface="+mj-cs"/>
              </a:rPr>
              <a:t>proposed changes</a:t>
            </a:r>
          </a:p>
        </p:txBody>
      </p:sp>
      <p:sp>
        <p:nvSpPr>
          <p:cNvPr id="5" name="Segnaposto numero diapositiva 4"/>
          <p:cNvSpPr>
            <a:spLocks noGrp="1"/>
          </p:cNvSpPr>
          <p:nvPr>
            <p:ph type="sldNum" sz="quarter" idx="12"/>
          </p:nvPr>
        </p:nvSpPr>
        <p:spPr/>
        <p:txBody>
          <a:bodyPr/>
          <a:lstStyle/>
          <a:p>
            <a:fld id="{2FB3D30E-FF04-4C5B-AE2D-EC68E6E3D60B}" type="slidenum">
              <a:rPr lang="en-GB" smtClean="0"/>
              <a:pPr/>
              <a:t>110</a:t>
            </a:fld>
            <a:endParaRPr lang="en-GB"/>
          </a:p>
        </p:txBody>
      </p:sp>
      <p:sp>
        <p:nvSpPr>
          <p:cNvPr id="6" name="Rectangle 5"/>
          <p:cNvSpPr/>
          <p:nvPr/>
        </p:nvSpPr>
        <p:spPr>
          <a:xfrm>
            <a:off x="208350" y="704271"/>
            <a:ext cx="8715737" cy="1384995"/>
          </a:xfrm>
          <a:prstGeom prst="rect">
            <a:avLst/>
          </a:prstGeom>
        </p:spPr>
        <p:txBody>
          <a:bodyPr wrap="square">
            <a:spAutoFit/>
          </a:bodyPr>
          <a:lstStyle/>
          <a:p>
            <a:r>
              <a:rPr lang="en-GB" sz="1200" dirty="0"/>
              <a:t>Risk 1: insert “not” after “ESS/ISIS”</a:t>
            </a:r>
          </a:p>
          <a:p>
            <a:r>
              <a:rPr lang="en-GB" sz="1200" dirty="0"/>
              <a:t>Risk 2: “Don’t install” is not a mitigation, but the result of the risk </a:t>
            </a:r>
            <a:r>
              <a:rPr lang="en-GB" sz="1200" dirty="0" smtClean="0"/>
              <a:t>eventuating</a:t>
            </a:r>
            <a:r>
              <a:rPr lang="en-GB" sz="1200" dirty="0" smtClean="0">
                <a:solidFill>
                  <a:srgbClr val="FF0000"/>
                </a:solidFill>
              </a:rPr>
              <a:t> this is an issue to escalate, as mitigation a ready communication to re-plan the schedule promptly can reduce the delay?</a:t>
            </a:r>
            <a:endParaRPr lang="en-GB" sz="1200" dirty="0"/>
          </a:p>
          <a:p>
            <a:r>
              <a:rPr lang="en-GB" sz="1200" dirty="0"/>
              <a:t>Risk 4: insert “schedule” before “contingency”</a:t>
            </a:r>
          </a:p>
          <a:p>
            <a:r>
              <a:rPr lang="en-GB" sz="1200" dirty="0"/>
              <a:t>Risk 5: the impact of3 seems too low</a:t>
            </a:r>
          </a:p>
          <a:p>
            <a:r>
              <a:rPr lang="en-GB" sz="1200" dirty="0"/>
              <a:t>Risk 7: why is the probability rated so high? Also “Balance value/performance” is </a:t>
            </a:r>
            <a:r>
              <a:rPr lang="en-GB" sz="1200" dirty="0" smtClean="0"/>
              <a:t>not a </a:t>
            </a:r>
            <a:r>
              <a:rPr lang="en-GB" sz="1200" dirty="0"/>
              <a:t>mitigation, but the result of the risk </a:t>
            </a:r>
            <a:r>
              <a:rPr lang="en-GB" sz="1200" dirty="0" smtClean="0"/>
              <a:t>eventuating</a:t>
            </a:r>
            <a:r>
              <a:rPr lang="en-GB" sz="1200" dirty="0" smtClean="0">
                <a:solidFill>
                  <a:srgbClr val="FF0000"/>
                </a:solidFill>
              </a:rPr>
              <a:t> agreed and propose an impact 2, we can’t find a mitigation for this</a:t>
            </a:r>
            <a:endParaRPr lang="en-GB" sz="1200" dirty="0"/>
          </a:p>
        </p:txBody>
      </p:sp>
      <p:graphicFrame>
        <p:nvGraphicFramePr>
          <p:cNvPr id="7" name="Content Placeholder 6"/>
          <p:cNvGraphicFramePr>
            <a:graphicFrameLocks/>
          </p:cNvGraphicFramePr>
          <p:nvPr>
            <p:extLst>
              <p:ext uri="{D42A27DB-BD31-4B8C-83A1-F6EECF244321}">
                <p14:modId xmlns:p14="http://schemas.microsoft.com/office/powerpoint/2010/main" val="2802331099"/>
              </p:ext>
            </p:extLst>
          </p:nvPr>
        </p:nvGraphicFramePr>
        <p:xfrm>
          <a:off x="107503" y="2564904"/>
          <a:ext cx="8352929" cy="2667000"/>
        </p:xfrm>
        <a:graphic>
          <a:graphicData uri="http://schemas.openxmlformats.org/drawingml/2006/table">
            <a:tbl>
              <a:tblPr firstRow="1" firstCol="1" bandRow="1"/>
              <a:tblGrid>
                <a:gridCol w="288033"/>
                <a:gridCol w="3320161">
                  <a:extLst>
                    <a:ext uri="{9D8B030D-6E8A-4147-A177-3AD203B41FA5}">
                      <a16:colId xmlns="" xmlns:a16="http://schemas.microsoft.com/office/drawing/2014/main" val="3078371394"/>
                    </a:ext>
                  </a:extLst>
                </a:gridCol>
                <a:gridCol w="655848">
                  <a:extLst>
                    <a:ext uri="{9D8B030D-6E8A-4147-A177-3AD203B41FA5}">
                      <a16:colId xmlns="" xmlns:a16="http://schemas.microsoft.com/office/drawing/2014/main" val="3381284339"/>
                    </a:ext>
                  </a:extLst>
                </a:gridCol>
                <a:gridCol w="554955">
                  <a:extLst>
                    <a:ext uri="{9D8B030D-6E8A-4147-A177-3AD203B41FA5}">
                      <a16:colId xmlns="" xmlns:a16="http://schemas.microsoft.com/office/drawing/2014/main" val="3974650459"/>
                    </a:ext>
                  </a:extLst>
                </a:gridCol>
                <a:gridCol w="465311">
                  <a:extLst>
                    <a:ext uri="{9D8B030D-6E8A-4147-A177-3AD203B41FA5}">
                      <a16:colId xmlns="" xmlns:a16="http://schemas.microsoft.com/office/drawing/2014/main" val="887191784"/>
                    </a:ext>
                  </a:extLst>
                </a:gridCol>
                <a:gridCol w="3068621">
                  <a:extLst>
                    <a:ext uri="{9D8B030D-6E8A-4147-A177-3AD203B41FA5}">
                      <a16:colId xmlns="" xmlns:a16="http://schemas.microsoft.com/office/drawing/2014/main" val="3946354964"/>
                    </a:ext>
                  </a:extLst>
                </a:gridCol>
              </a:tblGrid>
              <a:tr h="0">
                <a:tc>
                  <a:txBody>
                    <a:bodyPr/>
                    <a:lstStyle/>
                    <a:p>
                      <a:pPr algn="just">
                        <a:lnSpc>
                          <a:spcPts val="1400"/>
                        </a:lnSpc>
                        <a:spcAft>
                          <a:spcPts val="12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Risk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Probability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Impact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Severity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Mitigation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86489669"/>
                  </a:ext>
                </a:extLst>
              </a:tr>
              <a:tr h="0">
                <a:tc>
                  <a:txBody>
                    <a:bodyPr/>
                    <a:lstStyle/>
                    <a:p>
                      <a:pPr algn="ctr">
                        <a:lnSpc>
                          <a:spcPts val="1400"/>
                        </a:lnSpc>
                        <a:spcAft>
                          <a:spcPts val="1200"/>
                        </a:spcAft>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dirty="0" err="1">
                          <a:effectLst/>
                          <a:latin typeface="Calibri" panose="020F0502020204030204" pitchFamily="34" charset="0"/>
                          <a:ea typeface="Calibri" panose="020F0502020204030204" pitchFamily="34" charset="0"/>
                          <a:cs typeface="Tahoma" panose="020B0604030504040204" pitchFamily="34" charset="0"/>
                        </a:rPr>
                        <a:t>Neutronic</a:t>
                      </a:r>
                      <a:r>
                        <a:rPr lang="en-GB" sz="1100" dirty="0">
                          <a:effectLst/>
                          <a:latin typeface="Calibri" panose="020F0502020204030204" pitchFamily="34" charset="0"/>
                          <a:ea typeface="Calibri" panose="020F0502020204030204" pitchFamily="34" charset="0"/>
                          <a:cs typeface="Tahoma" panose="020B0604030504040204" pitchFamily="34" charset="0"/>
                        </a:rPr>
                        <a:t> calculation effort from ESS/ISIS is </a:t>
                      </a:r>
                      <a:r>
                        <a:rPr lang="en-GB" sz="1100" dirty="0" smtClean="0">
                          <a:effectLst/>
                          <a:latin typeface="Calibri" panose="020F0502020204030204" pitchFamily="34" charset="0"/>
                          <a:ea typeface="Calibri" panose="020F0502020204030204" pitchFamily="34" charset="0"/>
                          <a:cs typeface="Tahoma" panose="020B0604030504040204" pitchFamily="34" charset="0"/>
                        </a:rPr>
                        <a:t> </a:t>
                      </a:r>
                      <a:r>
                        <a:rPr lang="en-GB" sz="110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not</a:t>
                      </a:r>
                      <a:r>
                        <a:rPr lang="en-GB" sz="1100" dirty="0" smtClean="0">
                          <a:effectLst/>
                          <a:latin typeface="Calibri" panose="020F0502020204030204" pitchFamily="34" charset="0"/>
                          <a:ea typeface="Calibri" panose="020F0502020204030204" pitchFamily="34" charset="0"/>
                          <a:cs typeface="Tahoma" panose="020B0604030504040204" pitchFamily="34" charset="0"/>
                        </a:rPr>
                        <a:t>  available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5</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10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Look for additional effort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19586215"/>
                  </a:ext>
                </a:extLst>
              </a:tr>
              <a:tr h="0">
                <a:tc>
                  <a:txBody>
                    <a:bodyPr/>
                    <a:lstStyle/>
                    <a:p>
                      <a:pPr algn="ctr">
                        <a:lnSpc>
                          <a:spcPts val="1400"/>
                        </a:lnSpc>
                        <a:spcAft>
                          <a:spcPts val="1200"/>
                        </a:spcAft>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Infrastructure not yet ready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110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ESS prompt</a:t>
                      </a:r>
                      <a:r>
                        <a:rPr lang="en-GB" sz="1100" baseline="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 communication on infrastructure works and changes </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22750865"/>
                  </a:ext>
                </a:extLst>
              </a:tr>
              <a:tr h="0">
                <a:tc>
                  <a:txBody>
                    <a:bodyPr/>
                    <a:lstStyle/>
                    <a:p>
                      <a:pPr algn="ctr">
                        <a:lnSpc>
                          <a:spcPts val="1400"/>
                        </a:lnSpc>
                        <a:spcAft>
                          <a:spcPts val="1200"/>
                        </a:spcAft>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ESS </a:t>
                      </a:r>
                      <a:r>
                        <a:rPr lang="en-GB" sz="110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not</a:t>
                      </a:r>
                      <a:r>
                        <a:rPr lang="en-GB" sz="1100" dirty="0" smtClean="0">
                          <a:effectLst/>
                          <a:latin typeface="Calibri" panose="020F0502020204030204" pitchFamily="34" charset="0"/>
                          <a:ea typeface="Calibri" panose="020F0502020204030204" pitchFamily="34" charset="0"/>
                          <a:cs typeface="Tahoma" panose="020B0604030504040204" pitchFamily="34" charset="0"/>
                        </a:rPr>
                        <a:t> providing </a:t>
                      </a:r>
                      <a:r>
                        <a:rPr lang="en-GB" sz="1100" dirty="0">
                          <a:effectLst/>
                          <a:latin typeface="Calibri" panose="020F0502020204030204" pitchFamily="34" charset="0"/>
                          <a:ea typeface="Calibri" panose="020F0502020204030204" pitchFamily="34" charset="0"/>
                          <a:cs typeface="Tahoma" panose="020B0604030504040204" pitchFamily="34" charset="0"/>
                        </a:rPr>
                        <a:t>required information in line with needs of the project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3</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Ensuring ESS have clear milestones for project in their plan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50470716"/>
                  </a:ext>
                </a:extLst>
              </a:tr>
              <a:tr h="0">
                <a:tc>
                  <a:txBody>
                    <a:bodyPr/>
                    <a:lstStyle/>
                    <a:p>
                      <a:pPr algn="ctr">
                        <a:lnSpc>
                          <a:spcPts val="1400"/>
                        </a:lnSpc>
                        <a:spcAft>
                          <a:spcPts val="1200"/>
                        </a:spcAft>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4</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Problems found during </a:t>
                      </a:r>
                      <a:r>
                        <a:rPr lang="en-GB" sz="1100" dirty="0" err="1">
                          <a:effectLst/>
                          <a:latin typeface="Calibri" panose="020F0502020204030204" pitchFamily="34" charset="0"/>
                          <a:ea typeface="Calibri" panose="020F0502020204030204" pitchFamily="34" charset="0"/>
                          <a:cs typeface="Tahoma" panose="020B0604030504040204" pitchFamily="34" charset="0"/>
                        </a:rPr>
                        <a:t>prebuilds</a:t>
                      </a:r>
                      <a:r>
                        <a:rPr lang="en-GB" sz="1100" dirty="0">
                          <a:effectLst/>
                          <a:latin typeface="Calibri" panose="020F0502020204030204" pitchFamily="34" charset="0"/>
                          <a:ea typeface="Calibri" panose="020F0502020204030204" pitchFamily="34" charset="0"/>
                          <a:cs typeface="Tahoma" panose="020B0604030504040204" pitchFamily="34" charset="0"/>
                        </a:rPr>
                        <a:t> effect ability to hit installation slots at ESS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3</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Ensure there is </a:t>
                      </a:r>
                      <a:r>
                        <a:rPr lang="en-GB" sz="110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schedule </a:t>
                      </a:r>
                      <a:r>
                        <a:rPr lang="en-GB" sz="1100" dirty="0" smtClean="0">
                          <a:effectLst/>
                          <a:latin typeface="Calibri" panose="020F0502020204030204" pitchFamily="34" charset="0"/>
                          <a:ea typeface="Calibri" panose="020F0502020204030204" pitchFamily="34" charset="0"/>
                          <a:cs typeface="Tahoma" panose="020B0604030504040204" pitchFamily="34" charset="0"/>
                        </a:rPr>
                        <a:t>contingency </a:t>
                      </a:r>
                      <a:r>
                        <a:rPr lang="en-GB" sz="1100" dirty="0">
                          <a:effectLst/>
                          <a:latin typeface="Calibri" panose="020F0502020204030204" pitchFamily="34" charset="0"/>
                          <a:ea typeface="Calibri" panose="020F0502020204030204" pitchFamily="34" charset="0"/>
                          <a:cs typeface="Tahoma" panose="020B0604030504040204" pitchFamily="34" charset="0"/>
                        </a:rPr>
                        <a:t>built into the </a:t>
                      </a:r>
                      <a:r>
                        <a:rPr lang="en-GB" sz="1100" dirty="0" err="1">
                          <a:effectLst/>
                          <a:latin typeface="Calibri" panose="020F0502020204030204" pitchFamily="34" charset="0"/>
                          <a:ea typeface="Calibri" panose="020F0502020204030204" pitchFamily="34" charset="0"/>
                          <a:cs typeface="Tahoma" panose="020B0604030504040204" pitchFamily="34" charset="0"/>
                        </a:rPr>
                        <a:t>prebuilds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079633714"/>
                  </a:ext>
                </a:extLst>
              </a:tr>
              <a:tr h="0">
                <a:tc>
                  <a:txBody>
                    <a:bodyPr/>
                    <a:lstStyle/>
                    <a:p>
                      <a:pPr algn="ctr">
                        <a:lnSpc>
                          <a:spcPts val="1400"/>
                        </a:lnSpc>
                        <a:spcAft>
                          <a:spcPts val="1200"/>
                        </a:spcAft>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Delay in delivery of components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3</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Reorder installation of components, early start of procurement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72440876"/>
                  </a:ext>
                </a:extLst>
              </a:tr>
              <a:tr h="0">
                <a:tc>
                  <a:txBody>
                    <a:bodyPr/>
                    <a:lstStyle/>
                    <a:p>
                      <a:pPr algn="ctr">
                        <a:lnSpc>
                          <a:spcPts val="1400"/>
                        </a:lnSpc>
                        <a:spcAft>
                          <a:spcPts val="1200"/>
                        </a:spcAft>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Working in CATIA is difficult and time consuming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3</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12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Work in Solid edge and convert Data</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02483899"/>
                  </a:ext>
                </a:extLst>
              </a:tr>
              <a:tr h="0">
                <a:tc>
                  <a:txBody>
                    <a:bodyPr/>
                    <a:lstStyle/>
                    <a:p>
                      <a:pPr algn="ctr">
                        <a:lnSpc>
                          <a:spcPts val="1400"/>
                        </a:lnSpc>
                        <a:spcAft>
                          <a:spcPts val="1200"/>
                        </a:spcAft>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7</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Increase of personnel costs due to longer project runtime /delays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imes New Roman" panose="02020603050405020304" pitchFamily="18"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Balance value/performance</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52317398"/>
                  </a:ext>
                </a:extLst>
              </a:tr>
            </a:tbl>
          </a:graphicData>
        </a:graphic>
      </p:graphicFrame>
    </p:spTree>
    <p:extLst>
      <p:ext uri="{BB962C8B-B14F-4D97-AF65-F5344CB8AC3E}">
        <p14:creationId xmlns:p14="http://schemas.microsoft.com/office/powerpoint/2010/main" val="358707999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Risks Cost</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89699925"/>
              </p:ext>
            </p:extLst>
          </p:nvPr>
        </p:nvGraphicFramePr>
        <p:xfrm>
          <a:off x="1791970" y="1930178"/>
          <a:ext cx="5560060" cy="3200400"/>
        </p:xfrm>
        <a:graphic>
          <a:graphicData uri="http://schemas.openxmlformats.org/drawingml/2006/table">
            <a:tbl>
              <a:tblPr firstRow="1" firstCol="1" bandRow="1"/>
              <a:tblGrid>
                <a:gridCol w="1995805">
                  <a:extLst>
                    <a:ext uri="{9D8B030D-6E8A-4147-A177-3AD203B41FA5}">
                      <a16:colId xmlns="" xmlns:a16="http://schemas.microsoft.com/office/drawing/2014/main" val="4079332347"/>
                    </a:ext>
                  </a:extLst>
                </a:gridCol>
                <a:gridCol w="799465">
                  <a:extLst>
                    <a:ext uri="{9D8B030D-6E8A-4147-A177-3AD203B41FA5}">
                      <a16:colId xmlns="" xmlns:a16="http://schemas.microsoft.com/office/drawing/2014/main" val="3111887611"/>
                    </a:ext>
                  </a:extLst>
                </a:gridCol>
                <a:gridCol w="611505">
                  <a:extLst>
                    <a:ext uri="{9D8B030D-6E8A-4147-A177-3AD203B41FA5}">
                      <a16:colId xmlns="" xmlns:a16="http://schemas.microsoft.com/office/drawing/2014/main" val="1641127095"/>
                    </a:ext>
                  </a:extLst>
                </a:gridCol>
                <a:gridCol w="623570">
                  <a:extLst>
                    <a:ext uri="{9D8B030D-6E8A-4147-A177-3AD203B41FA5}">
                      <a16:colId xmlns="" xmlns:a16="http://schemas.microsoft.com/office/drawing/2014/main" val="3603466196"/>
                    </a:ext>
                  </a:extLst>
                </a:gridCol>
                <a:gridCol w="1529715">
                  <a:extLst>
                    <a:ext uri="{9D8B030D-6E8A-4147-A177-3AD203B41FA5}">
                      <a16:colId xmlns="" xmlns:a16="http://schemas.microsoft.com/office/drawing/2014/main" val="3018469948"/>
                    </a:ext>
                  </a:extLst>
                </a:gridCol>
              </a:tblGrid>
              <a:tr h="0">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Risk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Probability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Impact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Severity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Mitigation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26971342"/>
                  </a:ext>
                </a:extLst>
              </a:tr>
              <a:tr h="0">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Detector costs exceed budget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8</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lnSpc>
                          <a:spcPts val="1400"/>
                        </a:lnSpc>
                        <a:spcAft>
                          <a:spcPts val="1200"/>
                        </a:spcAft>
                      </a:pPr>
                      <a:r>
                        <a:rPr lang="en-GB" sz="1100" dirty="0">
                          <a:solidFill>
                            <a:srgbClr val="FF0000"/>
                          </a:solidFill>
                          <a:effectLst/>
                          <a:latin typeface="Calibri" panose="020F0502020204030204" pitchFamily="34" charset="0"/>
                          <a:ea typeface="Calibri" panose="020F0502020204030204" pitchFamily="34" charset="0"/>
                          <a:cs typeface="Tahoma" panose="020B0604030504040204" pitchFamily="34" charset="0"/>
                        </a:rPr>
                        <a:t>Reduce active area</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37605619"/>
                  </a:ext>
                </a:extLst>
              </a:tr>
              <a:tr h="0">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Shielding costs exceed budget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1</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Initial shielding requirements will be lower, use early operations budget to improve shielding</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91030940"/>
                  </a:ext>
                </a:extLst>
              </a:tr>
              <a:tr h="0">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ESS </a:t>
                      </a:r>
                      <a:r>
                        <a:rPr lang="en-GB" sz="110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not</a:t>
                      </a:r>
                      <a:r>
                        <a:rPr lang="en-GB" sz="1100" dirty="0" smtClean="0">
                          <a:effectLst/>
                          <a:latin typeface="Calibri" panose="020F0502020204030204" pitchFamily="34" charset="0"/>
                          <a:ea typeface="Calibri" panose="020F0502020204030204" pitchFamily="34" charset="0"/>
                          <a:cs typeface="Tahoma" panose="020B0604030504040204" pitchFamily="34" charset="0"/>
                        </a:rPr>
                        <a:t> providing </a:t>
                      </a:r>
                      <a:r>
                        <a:rPr lang="en-GB" sz="1100" dirty="0">
                          <a:effectLst/>
                          <a:latin typeface="Calibri" panose="020F0502020204030204" pitchFamily="34" charset="0"/>
                          <a:ea typeface="Calibri" panose="020F0502020204030204" pitchFamily="34" charset="0"/>
                          <a:cs typeface="Tahoma" panose="020B0604030504040204" pitchFamily="34" charset="0"/>
                        </a:rPr>
                        <a:t>required information in line with needs of the project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3</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6</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Ensuring ESS have clear milestones for project in their plan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11089978"/>
                  </a:ext>
                </a:extLst>
              </a:tr>
              <a:tr h="0">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General cost underestimate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8</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lnSpc>
                          <a:spcPts val="1400"/>
                        </a:lnSpc>
                        <a:spcAft>
                          <a:spcPts val="1200"/>
                        </a:spcAft>
                      </a:pPr>
                      <a:r>
                        <a:rPr lang="en-GB" sz="1100" dirty="0">
                          <a:solidFill>
                            <a:srgbClr val="FF0000"/>
                          </a:solidFill>
                          <a:effectLst/>
                          <a:latin typeface="Calibri" panose="020F0502020204030204" pitchFamily="34" charset="0"/>
                          <a:ea typeface="Calibri" panose="020F0502020204030204" pitchFamily="34" charset="0"/>
                          <a:cs typeface="Tahoma" panose="020B0604030504040204" pitchFamily="34" charset="0"/>
                        </a:rPr>
                        <a:t>Balance value/performance</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94365601"/>
                  </a:ext>
                </a:extLst>
              </a:tr>
              <a:tr h="0">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Final Bunker solution requires beamline design to be reworked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8</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lnSpc>
                          <a:spcPts val="1400"/>
                        </a:lnSpc>
                        <a:spcAft>
                          <a:spcPts val="1200"/>
                        </a:spcAft>
                      </a:pPr>
                      <a:r>
                        <a:rPr lang="en-GB" sz="1100" dirty="0">
                          <a:solidFill>
                            <a:srgbClr val="FF0000"/>
                          </a:solidFill>
                          <a:effectLst/>
                          <a:latin typeface="Calibri" panose="020F0502020204030204" pitchFamily="34" charset="0"/>
                          <a:ea typeface="Calibri" panose="020F0502020204030204" pitchFamily="34" charset="0"/>
                          <a:cs typeface="Tahoma" panose="020B0604030504040204" pitchFamily="34" charset="0"/>
                        </a:rPr>
                        <a:t>Close engagement with bunker project</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07521548"/>
                  </a:ext>
                </a:extLst>
              </a:tr>
              <a:tr h="0">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Cost of Beryllium analysers exceeding expectation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8</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Use existing costs allow suitable contingency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1776473"/>
                  </a:ext>
                </a:extLst>
              </a:tr>
              <a:tr h="0">
                <a:tc>
                  <a:txBody>
                    <a:bodyPr/>
                    <a:lstStyle/>
                    <a:p>
                      <a:pPr algn="just">
                        <a:lnSpc>
                          <a:spcPts val="1400"/>
                        </a:lnSpc>
                        <a:spcAft>
                          <a:spcPts val="1200"/>
                        </a:spcAft>
                      </a:pPr>
                      <a:r>
                        <a:rPr lang="en-GB" sz="1100" dirty="0">
                          <a:solidFill>
                            <a:srgbClr val="FF0000"/>
                          </a:solidFill>
                          <a:effectLst/>
                          <a:latin typeface="Calibri" panose="020F0502020204030204" pitchFamily="34" charset="0"/>
                          <a:ea typeface="Calibri" panose="020F0502020204030204" pitchFamily="34" charset="0"/>
                          <a:cs typeface="Tahoma" panose="020B0604030504040204" pitchFamily="34" charset="0"/>
                        </a:rPr>
                        <a:t>Cost of detector increases due to coverage</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8</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lnSpc>
                          <a:spcPts val="1400"/>
                        </a:lnSpc>
                        <a:spcAft>
                          <a:spcPts val="1200"/>
                        </a:spcAft>
                      </a:pPr>
                      <a:r>
                        <a:rPr lang="en-GB" sz="1100" dirty="0">
                          <a:solidFill>
                            <a:srgbClr val="FF0000"/>
                          </a:solidFill>
                          <a:effectLst/>
                          <a:latin typeface="Calibri" panose="020F0502020204030204" pitchFamily="34" charset="0"/>
                          <a:ea typeface="Calibri" panose="020F0502020204030204" pitchFamily="34" charset="0"/>
                          <a:cs typeface="Tahoma" panose="020B0604030504040204" pitchFamily="34" charset="0"/>
                        </a:rPr>
                        <a:t>Reduce day one coverage</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20111134"/>
                  </a:ext>
                </a:extLst>
              </a:tr>
            </a:tbl>
          </a:graphicData>
        </a:graphic>
      </p:graphicFrame>
      <p:sp>
        <p:nvSpPr>
          <p:cNvPr id="6" name="Segnaposto numero diapositiva 5"/>
          <p:cNvSpPr>
            <a:spLocks noGrp="1"/>
          </p:cNvSpPr>
          <p:nvPr>
            <p:ph type="sldNum" sz="quarter" idx="12"/>
          </p:nvPr>
        </p:nvSpPr>
        <p:spPr/>
        <p:txBody>
          <a:bodyPr/>
          <a:lstStyle/>
          <a:p>
            <a:fld id="{2FB3D30E-FF04-4C5B-AE2D-EC68E6E3D60B}" type="slidenum">
              <a:rPr lang="en-GB" smtClean="0">
                <a:solidFill>
                  <a:srgbClr val="000000">
                    <a:tint val="75000"/>
                  </a:srgbClr>
                </a:solidFill>
              </a:rPr>
              <a:pPr/>
              <a:t>111</a:t>
            </a:fld>
            <a:endParaRPr lang="en-GB">
              <a:solidFill>
                <a:srgbClr val="000000">
                  <a:tint val="75000"/>
                </a:srgbClr>
              </a:solidFill>
            </a:endParaRPr>
          </a:p>
        </p:txBody>
      </p:sp>
    </p:spTree>
    <p:extLst>
      <p:ext uri="{BB962C8B-B14F-4D97-AF65-F5344CB8AC3E}">
        <p14:creationId xmlns:p14="http://schemas.microsoft.com/office/powerpoint/2010/main" val="12980728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52" y="0"/>
            <a:ext cx="8327968" cy="706090"/>
          </a:xfrm>
        </p:spPr>
        <p:txBody>
          <a:bodyPr vert="horz" lIns="91440" tIns="45720" rIns="91440" bIns="45720" rtlCol="0" anchor="ctr">
            <a:normAutofit/>
          </a:bodyPr>
          <a:lstStyle/>
          <a:p>
            <a:r>
              <a:rPr lang="en-GB" sz="2800" kern="1200" dirty="0" smtClean="0">
                <a:solidFill>
                  <a:schemeClr val="tx1"/>
                </a:solidFill>
                <a:latin typeface="+mj-lt"/>
                <a:cs typeface="+mj-cs"/>
              </a:rPr>
              <a:t>Risk on Cost </a:t>
            </a:r>
            <a:r>
              <a:rPr lang="en-GB" sz="2800" kern="1200" dirty="0">
                <a:solidFill>
                  <a:schemeClr val="tx1"/>
                </a:solidFill>
                <a:latin typeface="+mj-lt"/>
                <a:cs typeface="+mj-cs"/>
              </a:rPr>
              <a:t>proposed changes</a:t>
            </a:r>
          </a:p>
        </p:txBody>
      </p:sp>
      <p:sp>
        <p:nvSpPr>
          <p:cNvPr id="5" name="Segnaposto numero diapositiva 4"/>
          <p:cNvSpPr>
            <a:spLocks noGrp="1"/>
          </p:cNvSpPr>
          <p:nvPr>
            <p:ph type="sldNum" sz="quarter" idx="12"/>
          </p:nvPr>
        </p:nvSpPr>
        <p:spPr/>
        <p:txBody>
          <a:bodyPr/>
          <a:lstStyle/>
          <a:p>
            <a:fld id="{2FB3D30E-FF04-4C5B-AE2D-EC68E6E3D60B}" type="slidenum">
              <a:rPr lang="en-GB" smtClean="0"/>
              <a:pPr/>
              <a:t>112</a:t>
            </a:fld>
            <a:endParaRPr lang="en-GB"/>
          </a:p>
        </p:txBody>
      </p:sp>
      <p:sp>
        <p:nvSpPr>
          <p:cNvPr id="6" name="Rectangle 5"/>
          <p:cNvSpPr/>
          <p:nvPr/>
        </p:nvSpPr>
        <p:spPr>
          <a:xfrm>
            <a:off x="0" y="692696"/>
            <a:ext cx="9144000" cy="1754326"/>
          </a:xfrm>
          <a:prstGeom prst="rect">
            <a:avLst/>
          </a:prstGeom>
        </p:spPr>
        <p:txBody>
          <a:bodyPr wrap="square">
            <a:spAutoFit/>
          </a:bodyPr>
          <a:lstStyle/>
          <a:p>
            <a:r>
              <a:rPr lang="en-GB" sz="1200" dirty="0"/>
              <a:t>Risk 1: “Reduce active area” is not a mitigation, but the result of the risk eventuating</a:t>
            </a:r>
            <a:r>
              <a:rPr lang="en-GB" sz="1200" dirty="0" smtClean="0"/>
              <a:t>.</a:t>
            </a:r>
            <a:r>
              <a:rPr lang="en-GB" sz="1200" dirty="0" smtClean="0">
                <a:solidFill>
                  <a:srgbClr val="FF0000"/>
                </a:solidFill>
              </a:rPr>
              <a:t> Staging the coverage thanks to a modular design of the detectors assembly</a:t>
            </a:r>
            <a:endParaRPr lang="en-GB" sz="1200" dirty="0"/>
          </a:p>
          <a:p>
            <a:r>
              <a:rPr lang="en-GB" sz="1200" dirty="0"/>
              <a:t>Risk 2: the probability of 1 seems too </a:t>
            </a:r>
            <a:r>
              <a:rPr lang="en-GB" sz="1200" dirty="0" smtClean="0"/>
              <a:t>low </a:t>
            </a:r>
            <a:r>
              <a:rPr lang="en-GB" sz="1200" dirty="0" smtClean="0">
                <a:solidFill>
                  <a:srgbClr val="FF0000"/>
                </a:solidFill>
              </a:rPr>
              <a:t>we think is good because we expect reduction of thickness after </a:t>
            </a:r>
            <a:r>
              <a:rPr lang="en-GB" sz="1200" dirty="0" err="1" smtClean="0">
                <a:solidFill>
                  <a:srgbClr val="FF0000"/>
                </a:solidFill>
              </a:rPr>
              <a:t>neutronics</a:t>
            </a:r>
            <a:r>
              <a:rPr lang="en-GB" sz="1200" dirty="0" smtClean="0">
                <a:solidFill>
                  <a:srgbClr val="FF0000"/>
                </a:solidFill>
              </a:rPr>
              <a:t> </a:t>
            </a:r>
            <a:r>
              <a:rPr lang="en-GB" sz="1200" dirty="0" err="1" smtClean="0">
                <a:solidFill>
                  <a:srgbClr val="FF0000"/>
                </a:solidFill>
              </a:rPr>
              <a:t>calc</a:t>
            </a:r>
            <a:endParaRPr lang="en-GB" sz="1200" dirty="0"/>
          </a:p>
          <a:p>
            <a:r>
              <a:rPr lang="en-GB" sz="1200" dirty="0"/>
              <a:t>Risk 3: insert “not” after “ESS”.</a:t>
            </a:r>
          </a:p>
          <a:p>
            <a:r>
              <a:rPr lang="en-GB" sz="1200" dirty="0"/>
              <a:t>Risk 4: “Balance value/performance” is not a mitigation, but the result of the </a:t>
            </a:r>
            <a:r>
              <a:rPr lang="en-GB" sz="1200" dirty="0" smtClean="0"/>
              <a:t>risk eventuating</a:t>
            </a:r>
            <a:r>
              <a:rPr lang="en-GB" sz="1200" dirty="0" smtClean="0">
                <a:solidFill>
                  <a:srgbClr val="FF0000"/>
                </a:solidFill>
              </a:rPr>
              <a:t> agreed we propose as mitigation </a:t>
            </a:r>
            <a:r>
              <a:rPr lang="en-GB" sz="120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Estimates based on similar project completed</a:t>
            </a:r>
            <a:endParaRPr lang="en-GB" sz="1200" dirty="0"/>
          </a:p>
          <a:p>
            <a:r>
              <a:rPr lang="en-GB" sz="1200" dirty="0"/>
              <a:t>Risk 6: I do not understand the stated </a:t>
            </a:r>
            <a:r>
              <a:rPr lang="en-GB" sz="1200" dirty="0" err="1" smtClean="0"/>
              <a:t>mitigation</a:t>
            </a:r>
            <a:r>
              <a:rPr lang="en-GB" sz="1200" dirty="0" err="1" smtClean="0">
                <a:solidFill>
                  <a:srgbClr val="FF0000"/>
                </a:solidFill>
              </a:rPr>
              <a:t>similar</a:t>
            </a:r>
            <a:r>
              <a:rPr lang="en-GB" sz="1200" dirty="0" smtClean="0">
                <a:solidFill>
                  <a:srgbClr val="FF0000"/>
                </a:solidFill>
              </a:rPr>
              <a:t> to risk 4</a:t>
            </a:r>
            <a:endParaRPr lang="en-GB" sz="1200" dirty="0"/>
          </a:p>
          <a:p>
            <a:r>
              <a:rPr lang="en-GB" sz="1200" dirty="0"/>
              <a:t>Risk 7: I do not understand the stated risk description. Also “Reduce day </a:t>
            </a:r>
            <a:r>
              <a:rPr lang="en-GB" sz="1200" dirty="0" smtClean="0"/>
              <a:t>one coverage</a:t>
            </a:r>
            <a:r>
              <a:rPr lang="en-GB" sz="1200" dirty="0"/>
              <a:t>” is not a mitigation, but the result of the risk </a:t>
            </a:r>
            <a:r>
              <a:rPr lang="en-GB" sz="1200" dirty="0" smtClean="0"/>
              <a:t>eventuating</a:t>
            </a:r>
            <a:r>
              <a:rPr lang="en-GB" sz="1200" dirty="0" smtClean="0">
                <a:solidFill>
                  <a:srgbClr val="FF0000"/>
                </a:solidFill>
              </a:rPr>
              <a:t> Risk 7 is included in risk 1 </a:t>
            </a:r>
            <a:endParaRPr lang="en-GB" sz="1200" dirty="0"/>
          </a:p>
        </p:txBody>
      </p:sp>
      <p:graphicFrame>
        <p:nvGraphicFramePr>
          <p:cNvPr id="8" name="Content Placeholder 4"/>
          <p:cNvGraphicFramePr>
            <a:graphicFrameLocks noGrp="1"/>
          </p:cNvGraphicFramePr>
          <p:nvPr>
            <p:ph idx="1"/>
            <p:extLst>
              <p:ext uri="{D42A27DB-BD31-4B8C-83A1-F6EECF244321}">
                <p14:modId xmlns:p14="http://schemas.microsoft.com/office/powerpoint/2010/main" val="4227561664"/>
              </p:ext>
            </p:extLst>
          </p:nvPr>
        </p:nvGraphicFramePr>
        <p:xfrm>
          <a:off x="179512" y="3140968"/>
          <a:ext cx="8064896" cy="2311400"/>
        </p:xfrm>
        <a:graphic>
          <a:graphicData uri="http://schemas.openxmlformats.org/drawingml/2006/table">
            <a:tbl>
              <a:tblPr firstRow="1" firstCol="1" bandRow="1"/>
              <a:tblGrid>
                <a:gridCol w="432048"/>
                <a:gridCol w="3168352">
                  <a:extLst>
                    <a:ext uri="{9D8B030D-6E8A-4147-A177-3AD203B41FA5}">
                      <a16:colId xmlns="" xmlns:a16="http://schemas.microsoft.com/office/drawing/2014/main" val="4079332347"/>
                    </a:ext>
                  </a:extLst>
                </a:gridCol>
                <a:gridCol w="648072">
                  <a:extLst>
                    <a:ext uri="{9D8B030D-6E8A-4147-A177-3AD203B41FA5}">
                      <a16:colId xmlns="" xmlns:a16="http://schemas.microsoft.com/office/drawing/2014/main" val="3111887611"/>
                    </a:ext>
                  </a:extLst>
                </a:gridCol>
                <a:gridCol w="591166">
                  <a:extLst>
                    <a:ext uri="{9D8B030D-6E8A-4147-A177-3AD203B41FA5}">
                      <a16:colId xmlns="" xmlns:a16="http://schemas.microsoft.com/office/drawing/2014/main" val="1641127095"/>
                    </a:ext>
                  </a:extLst>
                </a:gridCol>
                <a:gridCol w="458860">
                  <a:extLst>
                    <a:ext uri="{9D8B030D-6E8A-4147-A177-3AD203B41FA5}">
                      <a16:colId xmlns="" xmlns:a16="http://schemas.microsoft.com/office/drawing/2014/main" val="3603466196"/>
                    </a:ext>
                  </a:extLst>
                </a:gridCol>
                <a:gridCol w="2766398">
                  <a:extLst>
                    <a:ext uri="{9D8B030D-6E8A-4147-A177-3AD203B41FA5}">
                      <a16:colId xmlns="" xmlns:a16="http://schemas.microsoft.com/office/drawing/2014/main" val="3018469948"/>
                    </a:ext>
                  </a:extLst>
                </a:gridCol>
              </a:tblGrid>
              <a:tr h="0">
                <a:tc>
                  <a:txBody>
                    <a:bodyPr/>
                    <a:lstStyle/>
                    <a:p>
                      <a:pPr algn="just">
                        <a:lnSpc>
                          <a:spcPts val="1400"/>
                        </a:lnSpc>
                        <a:spcAft>
                          <a:spcPts val="12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Risk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Probability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Impact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Severity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Mitigation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26971342"/>
                  </a:ext>
                </a:extLst>
              </a:tr>
              <a:tr h="0">
                <a:tc>
                  <a:txBody>
                    <a:bodyPr/>
                    <a:lstStyle/>
                    <a:p>
                      <a:pPr algn="ctr">
                        <a:lnSpc>
                          <a:spcPts val="1400"/>
                        </a:lnSpc>
                        <a:spcAft>
                          <a:spcPts val="1200"/>
                        </a:spcAft>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Detector costs exceed budget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110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Staging coverage</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37605619"/>
                  </a:ext>
                </a:extLst>
              </a:tr>
              <a:tr h="0">
                <a:tc>
                  <a:txBody>
                    <a:bodyPr/>
                    <a:lstStyle/>
                    <a:p>
                      <a:pPr algn="ctr">
                        <a:lnSpc>
                          <a:spcPts val="1400"/>
                        </a:lnSpc>
                        <a:spcAft>
                          <a:spcPts val="1200"/>
                        </a:spcAft>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Shielding costs exceed budget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1</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4</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Initial shielding requirements will be lower, use early operations budget to improve shielding</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91030940"/>
                  </a:ext>
                </a:extLst>
              </a:tr>
              <a:tr h="0">
                <a:tc>
                  <a:txBody>
                    <a:bodyPr/>
                    <a:lstStyle/>
                    <a:p>
                      <a:pPr algn="ctr">
                        <a:lnSpc>
                          <a:spcPts val="1400"/>
                        </a:lnSpc>
                        <a:spcAft>
                          <a:spcPts val="1200"/>
                        </a:spcAft>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ESS </a:t>
                      </a:r>
                      <a:r>
                        <a:rPr lang="en-GB" sz="110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not</a:t>
                      </a:r>
                      <a:r>
                        <a:rPr lang="en-GB" sz="1100" dirty="0" smtClean="0">
                          <a:effectLst/>
                          <a:latin typeface="Calibri" panose="020F0502020204030204" pitchFamily="34" charset="0"/>
                          <a:ea typeface="Calibri" panose="020F0502020204030204" pitchFamily="34" charset="0"/>
                          <a:cs typeface="Tahoma" panose="020B0604030504040204" pitchFamily="34" charset="0"/>
                        </a:rPr>
                        <a:t> providing </a:t>
                      </a:r>
                      <a:r>
                        <a:rPr lang="en-GB" sz="1100" dirty="0">
                          <a:effectLst/>
                          <a:latin typeface="Calibri" panose="020F0502020204030204" pitchFamily="34" charset="0"/>
                          <a:ea typeface="Calibri" panose="020F0502020204030204" pitchFamily="34" charset="0"/>
                          <a:cs typeface="Tahoma" panose="020B0604030504040204" pitchFamily="34" charset="0"/>
                        </a:rPr>
                        <a:t>required information in line with needs of the project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3</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Ensuring ESS have clear milestones for project in their plan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11089978"/>
                  </a:ext>
                </a:extLst>
              </a:tr>
              <a:tr h="0">
                <a:tc>
                  <a:txBody>
                    <a:bodyPr/>
                    <a:lstStyle/>
                    <a:p>
                      <a:pPr algn="ctr">
                        <a:lnSpc>
                          <a:spcPts val="1400"/>
                        </a:lnSpc>
                        <a:spcAft>
                          <a:spcPts val="1200"/>
                        </a:spcAft>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4</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General cost underestimate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110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Estimates based on similar project completed</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94365601"/>
                  </a:ext>
                </a:extLst>
              </a:tr>
              <a:tr h="0">
                <a:tc>
                  <a:txBody>
                    <a:bodyPr/>
                    <a:lstStyle/>
                    <a:p>
                      <a:pPr algn="ctr">
                        <a:lnSpc>
                          <a:spcPts val="1400"/>
                        </a:lnSpc>
                        <a:spcAft>
                          <a:spcPts val="1200"/>
                        </a:spcAft>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Final Bunker solution requires beamline design to be reworked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1100" dirty="0">
                          <a:solidFill>
                            <a:srgbClr val="FF0000"/>
                          </a:solidFill>
                          <a:effectLst/>
                          <a:latin typeface="Calibri" panose="020F0502020204030204" pitchFamily="34" charset="0"/>
                          <a:ea typeface="Calibri" panose="020F0502020204030204" pitchFamily="34" charset="0"/>
                          <a:cs typeface="Tahoma" panose="020B0604030504040204" pitchFamily="34" charset="0"/>
                        </a:rPr>
                        <a:t>Close engagement with bunker project</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07521548"/>
                  </a:ext>
                </a:extLst>
              </a:tr>
              <a:tr h="0">
                <a:tc>
                  <a:txBody>
                    <a:bodyPr/>
                    <a:lstStyle/>
                    <a:p>
                      <a:pPr algn="ctr">
                        <a:lnSpc>
                          <a:spcPts val="1400"/>
                        </a:lnSpc>
                        <a:spcAft>
                          <a:spcPts val="1200"/>
                        </a:spcAft>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Cost of Beryllium analysers exceeding expectation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110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Estimates based on OSIRIS (year</a:t>
                      </a:r>
                      <a:r>
                        <a:rPr lang="en-GB" sz="1100" baseline="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 ~2011)</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1776473"/>
                  </a:ext>
                </a:extLst>
              </a:tr>
              <a:tr h="0">
                <a:tc>
                  <a:txBody>
                    <a:bodyPr/>
                    <a:lstStyle/>
                    <a:p>
                      <a:pPr algn="ctr">
                        <a:lnSpc>
                          <a:spcPts val="1400"/>
                        </a:lnSpc>
                        <a:spcAft>
                          <a:spcPts val="1200"/>
                        </a:spcAft>
                      </a:pPr>
                      <a:r>
                        <a:rPr lang="en-GB" sz="12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7</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dirty="0">
                          <a:solidFill>
                            <a:srgbClr val="FF0000"/>
                          </a:solidFill>
                          <a:effectLst/>
                          <a:latin typeface="Calibri" panose="020F0502020204030204" pitchFamily="34" charset="0"/>
                          <a:ea typeface="Calibri" panose="020F0502020204030204" pitchFamily="34" charset="0"/>
                          <a:cs typeface="Tahoma" panose="020B0604030504040204" pitchFamily="34" charset="0"/>
                        </a:rPr>
                        <a:t>Cost of detector increases due to coverage</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1100">
                          <a:effectLst/>
                          <a:latin typeface="Calibri" panose="020F0502020204030204" pitchFamily="34" charset="0"/>
                          <a:ea typeface="Calibri" panose="020F0502020204030204" pitchFamily="34" charset="0"/>
                          <a:cs typeface="Tahoma" panose="020B0604030504040204" pitchFamily="34" charset="0"/>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1100" dirty="0">
                          <a:effectLst/>
                          <a:latin typeface="Calibri" panose="020F0502020204030204" pitchFamily="34" charset="0"/>
                          <a:ea typeface="Calibri" panose="020F0502020204030204" pitchFamily="34" charset="0"/>
                          <a:cs typeface="Tahoma" panose="020B0604030504040204" pitchFamily="34" charset="0"/>
                        </a:rPr>
                        <a:t>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110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Staging coverage</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20111134"/>
                  </a:ext>
                </a:extLst>
              </a:tr>
            </a:tbl>
          </a:graphicData>
        </a:graphic>
      </p:graphicFrame>
    </p:spTree>
    <p:extLst>
      <p:ext uri="{BB962C8B-B14F-4D97-AF65-F5344CB8AC3E}">
        <p14:creationId xmlns:p14="http://schemas.microsoft.com/office/powerpoint/2010/main" val="22342611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Risks Technical</a:t>
            </a:r>
            <a:endParaRPr lang="en-GB"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39568768"/>
              </p:ext>
            </p:extLst>
          </p:nvPr>
        </p:nvGraphicFramePr>
        <p:xfrm>
          <a:off x="1028701" y="1371600"/>
          <a:ext cx="7264400" cy="4295027"/>
        </p:xfrm>
        <a:graphic>
          <a:graphicData uri="http://schemas.openxmlformats.org/drawingml/2006/table">
            <a:tbl>
              <a:tblPr firstRow="1" firstCol="1" bandRow="1"/>
              <a:tblGrid>
                <a:gridCol w="1950200">
                  <a:extLst>
                    <a:ext uri="{9D8B030D-6E8A-4147-A177-3AD203B41FA5}">
                      <a16:colId xmlns="" xmlns:a16="http://schemas.microsoft.com/office/drawing/2014/main" val="1335065885"/>
                    </a:ext>
                  </a:extLst>
                </a:gridCol>
                <a:gridCol w="547593">
                  <a:extLst>
                    <a:ext uri="{9D8B030D-6E8A-4147-A177-3AD203B41FA5}">
                      <a16:colId xmlns="" xmlns:a16="http://schemas.microsoft.com/office/drawing/2014/main" val="2265365113"/>
                    </a:ext>
                  </a:extLst>
                </a:gridCol>
                <a:gridCol w="355455">
                  <a:extLst>
                    <a:ext uri="{9D8B030D-6E8A-4147-A177-3AD203B41FA5}">
                      <a16:colId xmlns="" xmlns:a16="http://schemas.microsoft.com/office/drawing/2014/main" val="2820217306"/>
                    </a:ext>
                  </a:extLst>
                </a:gridCol>
                <a:gridCol w="403489">
                  <a:extLst>
                    <a:ext uri="{9D8B030D-6E8A-4147-A177-3AD203B41FA5}">
                      <a16:colId xmlns="" xmlns:a16="http://schemas.microsoft.com/office/drawing/2014/main" val="449808142"/>
                    </a:ext>
                  </a:extLst>
                </a:gridCol>
                <a:gridCol w="4007663">
                  <a:extLst>
                    <a:ext uri="{9D8B030D-6E8A-4147-A177-3AD203B41FA5}">
                      <a16:colId xmlns="" xmlns:a16="http://schemas.microsoft.com/office/drawing/2014/main" val="3748208682"/>
                    </a:ext>
                  </a:extLst>
                </a:gridCol>
              </a:tblGrid>
              <a:tr h="178460">
                <a:tc>
                  <a:txBody>
                    <a:bodyPr/>
                    <a:lstStyle/>
                    <a:p>
                      <a:pPr algn="just">
                        <a:lnSpc>
                          <a:spcPts val="1400"/>
                        </a:lnSpc>
                        <a:spcAft>
                          <a:spcPts val="1200"/>
                        </a:spcAft>
                      </a:pPr>
                      <a:r>
                        <a:rPr lang="en-GB" sz="600" dirty="0">
                          <a:effectLst/>
                          <a:latin typeface="Calibri" panose="020F0502020204030204" pitchFamily="34" charset="0"/>
                          <a:ea typeface="Calibri" panose="020F0502020204030204" pitchFamily="34" charset="0"/>
                          <a:cs typeface="Tahoma" panose="020B0604030504040204" pitchFamily="34" charset="0"/>
                        </a:rPr>
                        <a:t>Risk</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600">
                          <a:effectLst/>
                          <a:latin typeface="Calibri" panose="020F0502020204030204" pitchFamily="34" charset="0"/>
                          <a:ea typeface="Calibri" panose="020F0502020204030204" pitchFamily="34" charset="0"/>
                          <a:cs typeface="Tahoma" panose="020B0604030504040204" pitchFamily="34" charset="0"/>
                        </a:rPr>
                        <a:t>Probability</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600">
                          <a:effectLst/>
                          <a:latin typeface="Calibri" panose="020F0502020204030204" pitchFamily="34" charset="0"/>
                          <a:ea typeface="Calibri" panose="020F0502020204030204" pitchFamily="34" charset="0"/>
                          <a:cs typeface="Tahoma" panose="020B0604030504040204" pitchFamily="34" charset="0"/>
                        </a:rPr>
                        <a:t>Impact</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600">
                          <a:effectLst/>
                          <a:latin typeface="Calibri" panose="020F0502020204030204" pitchFamily="34" charset="0"/>
                          <a:ea typeface="Calibri" panose="020F0502020204030204" pitchFamily="34" charset="0"/>
                          <a:cs typeface="Tahoma" panose="020B0604030504040204" pitchFamily="34" charset="0"/>
                        </a:rPr>
                        <a:t>Severity</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600">
                          <a:effectLst/>
                          <a:latin typeface="Calibri" panose="020F0502020204030204" pitchFamily="34" charset="0"/>
                          <a:ea typeface="Calibri" panose="020F0502020204030204" pitchFamily="34" charset="0"/>
                          <a:cs typeface="Tahoma" panose="020B0604030504040204" pitchFamily="34" charset="0"/>
                        </a:rPr>
                        <a:t>Mitigation</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62885251"/>
                  </a:ext>
                </a:extLst>
              </a:tr>
              <a:tr h="535379">
                <a:tc>
                  <a:txBody>
                    <a:bodyPr/>
                    <a:lstStyle/>
                    <a:p>
                      <a:pPr algn="just">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Chopper geometry in the bunker area is tight and designing maintainable choppers is difficult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Design work has been started and a solution looks possible early testing is required to ensure suitability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58124958"/>
                  </a:ext>
                </a:extLst>
              </a:tr>
              <a:tr h="753130">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Unable to design Beamline around the floor loading</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dirty="0" smtClean="0">
                          <a:effectLst/>
                          <a:latin typeface="Calibri" panose="020F0502020204030204" pitchFamily="34" charset="0"/>
                          <a:ea typeface="Calibri" panose="020F0502020204030204" pitchFamily="34" charset="0"/>
                          <a:cs typeface="Tahoma" panose="020B0604030504040204" pitchFamily="34" charset="0"/>
                        </a:rPr>
                        <a:t>3 </a:t>
                      </a:r>
                      <a:r>
                        <a:rPr lang="en-GB" sz="80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a:t>
                      </a:r>
                      <a:endParaRPr lang="en-GB"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15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Initial design may be possible through spreading load but this will encroach on neighbouring instruments and effect the ability to put additional shielding if required after survey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41578897"/>
                  </a:ext>
                </a:extLst>
              </a:tr>
              <a:tr h="356919">
                <a:tc>
                  <a:txBody>
                    <a:bodyPr/>
                    <a:lstStyle/>
                    <a:p>
                      <a:pPr algn="just">
                        <a:lnSpc>
                          <a:spcPts val="1400"/>
                        </a:lnSpc>
                        <a:spcAft>
                          <a:spcPts val="1200"/>
                        </a:spcAft>
                      </a:pPr>
                      <a:r>
                        <a:rPr lang="en-GB" sz="800" dirty="0" err="1">
                          <a:effectLst/>
                          <a:latin typeface="Calibri" panose="020F0502020204030204" pitchFamily="34" charset="0"/>
                          <a:ea typeface="Calibri" panose="020F0502020204030204" pitchFamily="34" charset="0"/>
                          <a:cs typeface="Tahoma" panose="020B0604030504040204" pitchFamily="34" charset="0"/>
                        </a:rPr>
                        <a:t>Neutronic</a:t>
                      </a:r>
                      <a:r>
                        <a:rPr lang="en-GB" sz="800" dirty="0">
                          <a:effectLst/>
                          <a:latin typeface="Calibri" panose="020F0502020204030204" pitchFamily="34" charset="0"/>
                          <a:ea typeface="Calibri" panose="020F0502020204030204" pitchFamily="34" charset="0"/>
                          <a:cs typeface="Tahoma" panose="020B0604030504040204" pitchFamily="34" charset="0"/>
                        </a:rPr>
                        <a:t> calculation effort from ESS/ISIS is </a:t>
                      </a:r>
                      <a:r>
                        <a:rPr lang="en-GB" sz="80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not </a:t>
                      </a:r>
                      <a:r>
                        <a:rPr lang="en-GB" sz="800" dirty="0" smtClean="0">
                          <a:effectLst/>
                          <a:latin typeface="Calibri" panose="020F0502020204030204" pitchFamily="34" charset="0"/>
                          <a:ea typeface="Calibri" panose="020F0502020204030204" pitchFamily="34" charset="0"/>
                          <a:cs typeface="Tahoma" panose="020B0604030504040204" pitchFamily="34" charset="0"/>
                        </a:rPr>
                        <a:t>available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Look for additional sources from both CNR and ISIS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57242957"/>
                  </a:ext>
                </a:extLst>
              </a:tr>
              <a:tr h="356919">
                <a:tc>
                  <a:txBody>
                    <a:bodyPr/>
                    <a:lstStyle/>
                    <a:p>
                      <a:pPr algn="just">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Chopper delivery failure due to multiple beamline builds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dirty="0" smtClean="0">
                          <a:effectLst/>
                          <a:latin typeface="Calibri" panose="020F0502020204030204" pitchFamily="34" charset="0"/>
                          <a:ea typeface="Calibri" panose="020F0502020204030204" pitchFamily="34" charset="0"/>
                          <a:cs typeface="Tahoma" panose="020B0604030504040204" pitchFamily="34" charset="0"/>
                        </a:rPr>
                        <a:t>15</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Staging and recruitment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28514871"/>
                  </a:ext>
                </a:extLst>
              </a:tr>
              <a:tr h="418405">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Insufficient Shielding</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Early Neutronics Leave space around the beamline where possible to add additional shielding</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40069545"/>
                  </a:ext>
                </a:extLst>
              </a:tr>
              <a:tr h="251043">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Neutron Optics not meeting specification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algn="just">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Improve adjustment, </a:t>
                      </a:r>
                      <a:r>
                        <a:rPr lang="en-GB" sz="800" dirty="0">
                          <a:solidFill>
                            <a:srgbClr val="FF0000"/>
                          </a:solidFill>
                          <a:effectLst/>
                          <a:latin typeface="Calibri" panose="020F0502020204030204" pitchFamily="34" charset="0"/>
                          <a:ea typeface="Calibri" panose="020F0502020204030204" pitchFamily="34" charset="0"/>
                          <a:cs typeface="Tahoma" panose="020B0604030504040204" pitchFamily="34" charset="0"/>
                        </a:rPr>
                        <a:t>accept reduction in performance</a:t>
                      </a:r>
                      <a:endParaRPr lang="en-GB"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02838740"/>
                  </a:ext>
                </a:extLst>
              </a:tr>
              <a:tr h="356919">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Final Bunker arrangement does not deliver workable instrument solution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10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close engagement with bunker project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36282669"/>
                  </a:ext>
                </a:extLst>
              </a:tr>
              <a:tr h="1087853">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Suitable Monitor technology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Monitor efficiencies are a potential problem here but in reality and the experience on ISIS the ability to really understand this before testing on the final ESS beam is low and therefore after ISIS leave the project therefore a plan needs to be put in place for what happens in this scenario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37191432"/>
                  </a:ext>
                </a:extLst>
              </a:tr>
            </a:tbl>
          </a:graphicData>
        </a:graphic>
      </p:graphicFrame>
      <p:sp>
        <p:nvSpPr>
          <p:cNvPr id="5" name="Segnaposto numero diapositiva 4"/>
          <p:cNvSpPr>
            <a:spLocks noGrp="1"/>
          </p:cNvSpPr>
          <p:nvPr>
            <p:ph type="sldNum" sz="quarter" idx="12"/>
          </p:nvPr>
        </p:nvSpPr>
        <p:spPr/>
        <p:txBody>
          <a:bodyPr/>
          <a:lstStyle/>
          <a:p>
            <a:fld id="{2FB3D30E-FF04-4C5B-AE2D-EC68E6E3D60B}" type="slidenum">
              <a:rPr lang="en-GB" smtClean="0">
                <a:solidFill>
                  <a:srgbClr val="000000">
                    <a:tint val="75000"/>
                  </a:srgbClr>
                </a:solidFill>
              </a:rPr>
              <a:pPr/>
              <a:t>113</a:t>
            </a:fld>
            <a:endParaRPr lang="en-GB">
              <a:solidFill>
                <a:srgbClr val="000000">
                  <a:tint val="75000"/>
                </a:srgbClr>
              </a:solidFill>
            </a:endParaRPr>
          </a:p>
        </p:txBody>
      </p:sp>
    </p:spTree>
    <p:extLst>
      <p:ext uri="{BB962C8B-B14F-4D97-AF65-F5344CB8AC3E}">
        <p14:creationId xmlns:p14="http://schemas.microsoft.com/office/powerpoint/2010/main" val="424977517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52" y="0"/>
            <a:ext cx="8327968" cy="706090"/>
          </a:xfrm>
        </p:spPr>
        <p:txBody>
          <a:bodyPr>
            <a:normAutofit/>
          </a:bodyPr>
          <a:lstStyle/>
          <a:p>
            <a:r>
              <a:rPr lang="en-GB" sz="2400" dirty="0" smtClean="0">
                <a:solidFill>
                  <a:schemeClr val="tx1"/>
                </a:solidFill>
              </a:rPr>
              <a:t>Risks Technical proposed changes</a:t>
            </a:r>
            <a:endParaRPr lang="en-GB" sz="2400" dirty="0">
              <a:solidFill>
                <a:schemeClr val="tx1"/>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680097733"/>
              </p:ext>
            </p:extLst>
          </p:nvPr>
        </p:nvGraphicFramePr>
        <p:xfrm>
          <a:off x="251520" y="2604310"/>
          <a:ext cx="8352928" cy="3508713"/>
        </p:xfrm>
        <a:graphic>
          <a:graphicData uri="http://schemas.openxmlformats.org/drawingml/2006/table">
            <a:tbl>
              <a:tblPr firstRow="1" firstCol="1" bandRow="1"/>
              <a:tblGrid>
                <a:gridCol w="288032"/>
                <a:gridCol w="2842940">
                  <a:extLst>
                    <a:ext uri="{9D8B030D-6E8A-4147-A177-3AD203B41FA5}">
                      <a16:colId xmlns="" xmlns:a16="http://schemas.microsoft.com/office/drawing/2014/main" val="1335065885"/>
                    </a:ext>
                  </a:extLst>
                </a:gridCol>
                <a:gridCol w="439570">
                  <a:extLst>
                    <a:ext uri="{9D8B030D-6E8A-4147-A177-3AD203B41FA5}">
                      <a16:colId xmlns="" xmlns:a16="http://schemas.microsoft.com/office/drawing/2014/main" val="2265365113"/>
                    </a:ext>
                  </a:extLst>
                </a:gridCol>
                <a:gridCol w="317890">
                  <a:extLst>
                    <a:ext uri="{9D8B030D-6E8A-4147-A177-3AD203B41FA5}">
                      <a16:colId xmlns="" xmlns:a16="http://schemas.microsoft.com/office/drawing/2014/main" val="2820217306"/>
                    </a:ext>
                  </a:extLst>
                </a:gridCol>
                <a:gridCol w="291338">
                  <a:extLst>
                    <a:ext uri="{9D8B030D-6E8A-4147-A177-3AD203B41FA5}">
                      <a16:colId xmlns="" xmlns:a16="http://schemas.microsoft.com/office/drawing/2014/main" val="449808142"/>
                    </a:ext>
                  </a:extLst>
                </a:gridCol>
                <a:gridCol w="4173158">
                  <a:extLst>
                    <a:ext uri="{9D8B030D-6E8A-4147-A177-3AD203B41FA5}">
                      <a16:colId xmlns="" xmlns:a16="http://schemas.microsoft.com/office/drawing/2014/main" val="3748208682"/>
                    </a:ext>
                  </a:extLst>
                </a:gridCol>
              </a:tblGrid>
              <a:tr h="178460">
                <a:tc>
                  <a:txBody>
                    <a:bodyPr/>
                    <a:lstStyle/>
                    <a:p>
                      <a:pPr algn="ctr">
                        <a:lnSpc>
                          <a:spcPts val="1400"/>
                        </a:lnSpc>
                        <a:spcAft>
                          <a:spcPts val="120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600" dirty="0">
                          <a:effectLst/>
                          <a:latin typeface="Calibri" panose="020F0502020204030204" pitchFamily="34" charset="0"/>
                          <a:ea typeface="Calibri" panose="020F0502020204030204" pitchFamily="34" charset="0"/>
                          <a:cs typeface="Tahoma" panose="020B0604030504040204" pitchFamily="34" charset="0"/>
                        </a:rPr>
                        <a:t>Risk</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600">
                          <a:effectLst/>
                          <a:latin typeface="Calibri" panose="020F0502020204030204" pitchFamily="34" charset="0"/>
                          <a:ea typeface="Calibri" panose="020F0502020204030204" pitchFamily="34" charset="0"/>
                          <a:cs typeface="Tahoma" panose="020B0604030504040204" pitchFamily="34" charset="0"/>
                        </a:rPr>
                        <a:t>Probability</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600">
                          <a:effectLst/>
                          <a:latin typeface="Calibri" panose="020F0502020204030204" pitchFamily="34" charset="0"/>
                          <a:ea typeface="Calibri" panose="020F0502020204030204" pitchFamily="34" charset="0"/>
                          <a:cs typeface="Tahoma" panose="020B0604030504040204" pitchFamily="34" charset="0"/>
                        </a:rPr>
                        <a:t>Impact</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600">
                          <a:effectLst/>
                          <a:latin typeface="Calibri" panose="020F0502020204030204" pitchFamily="34" charset="0"/>
                          <a:ea typeface="Calibri" panose="020F0502020204030204" pitchFamily="34" charset="0"/>
                          <a:cs typeface="Tahoma" panose="020B0604030504040204" pitchFamily="34" charset="0"/>
                        </a:rPr>
                        <a:t>Severity</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600">
                          <a:effectLst/>
                          <a:latin typeface="Calibri" panose="020F0502020204030204" pitchFamily="34" charset="0"/>
                          <a:ea typeface="Calibri" panose="020F0502020204030204" pitchFamily="34" charset="0"/>
                          <a:cs typeface="Tahoma" panose="020B0604030504040204" pitchFamily="34" charset="0"/>
                        </a:rPr>
                        <a:t>Mitigation</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62885251"/>
                  </a:ext>
                </a:extLst>
              </a:tr>
              <a:tr h="535379">
                <a:tc>
                  <a:txBody>
                    <a:bodyPr/>
                    <a:lstStyle/>
                    <a:p>
                      <a:pPr algn="ctr">
                        <a:lnSpc>
                          <a:spcPts val="1400"/>
                        </a:lnSpc>
                        <a:spcAft>
                          <a:spcPts val="1200"/>
                        </a:spcAft>
                      </a:pPr>
                      <a:r>
                        <a:rPr lang="en-GB" sz="9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Chopper geometry in the bunker area is tight and designing maintainable choppers is difficult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5</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dirty="0" smtClean="0">
                          <a:effectLst/>
                          <a:latin typeface="Calibri" panose="020F0502020204030204" pitchFamily="34" charset="0"/>
                          <a:ea typeface="Calibri" panose="020F0502020204030204" pitchFamily="34" charset="0"/>
                          <a:cs typeface="Tahoma" panose="020B0604030504040204" pitchFamily="34" charset="0"/>
                        </a:rPr>
                        <a:t>2</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dirty="0" smtClean="0">
                          <a:effectLst/>
                          <a:latin typeface="Calibri" panose="020F0502020204030204" pitchFamily="34" charset="0"/>
                          <a:ea typeface="Calibri" panose="020F0502020204030204" pitchFamily="34" charset="0"/>
                          <a:cs typeface="Tahoma" panose="020B0604030504040204" pitchFamily="34" charset="0"/>
                        </a:rPr>
                        <a:t>4</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Design work has been started and a solution looks possible early testing is required to ensure suitability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58124958"/>
                  </a:ext>
                </a:extLst>
              </a:tr>
              <a:tr h="479465">
                <a:tc>
                  <a:txBody>
                    <a:bodyPr/>
                    <a:lstStyle/>
                    <a:p>
                      <a:pPr algn="ctr">
                        <a:lnSpc>
                          <a:spcPts val="1400"/>
                        </a:lnSpc>
                        <a:spcAft>
                          <a:spcPts val="1200"/>
                        </a:spcAft>
                      </a:pPr>
                      <a:r>
                        <a:rPr lang="en-GB" sz="9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Unable to design Beamline around the floor loading</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dirty="0" smtClean="0">
                          <a:effectLst/>
                          <a:latin typeface="Calibri" panose="020F0502020204030204" pitchFamily="34" charset="0"/>
                          <a:ea typeface="Calibri" panose="020F0502020204030204" pitchFamily="34" charset="0"/>
                          <a:cs typeface="Tahoma" panose="020B0604030504040204" pitchFamily="34" charset="0"/>
                        </a:rPr>
                        <a:t>2 </a:t>
                      </a:r>
                      <a:endParaRPr lang="en-GB"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5</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dirty="0" smtClean="0">
                          <a:effectLst/>
                          <a:latin typeface="Calibri" panose="020F0502020204030204" pitchFamily="34" charset="0"/>
                          <a:ea typeface="Calibri" panose="020F0502020204030204" pitchFamily="34" charset="0"/>
                          <a:cs typeface="Tahoma" panose="020B0604030504040204" pitchFamily="34" charset="0"/>
                        </a:rPr>
                        <a:t>10</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Initial design may be possible through spreading load but this will encroach on neighbouring instruments and effect the ability to put additional shielding if required after survey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41578897"/>
                  </a:ext>
                </a:extLst>
              </a:tr>
              <a:tr h="356919">
                <a:tc>
                  <a:txBody>
                    <a:bodyPr/>
                    <a:lstStyle/>
                    <a:p>
                      <a:pPr algn="ctr">
                        <a:lnSpc>
                          <a:spcPts val="1400"/>
                        </a:lnSpc>
                        <a:spcAft>
                          <a:spcPts val="1200"/>
                        </a:spcAft>
                      </a:pPr>
                      <a:r>
                        <a:rPr lang="en-GB" sz="900" dirty="0" smtClean="0">
                          <a:effectLst/>
                          <a:latin typeface="Calibri" panose="020F0502020204030204" pitchFamily="34" charset="0"/>
                          <a:ea typeface="Calibri" panose="020F0502020204030204" pitchFamily="34" charset="0"/>
                          <a:cs typeface="Times New Roman" panose="02020603050405020304" pitchFamily="18" charset="0"/>
                        </a:rPr>
                        <a:t>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dirty="0" err="1">
                          <a:effectLst/>
                          <a:latin typeface="Calibri" panose="020F0502020204030204" pitchFamily="34" charset="0"/>
                          <a:ea typeface="Calibri" panose="020F0502020204030204" pitchFamily="34" charset="0"/>
                          <a:cs typeface="Tahoma" panose="020B0604030504040204" pitchFamily="34" charset="0"/>
                        </a:rPr>
                        <a:t>Neutronic</a:t>
                      </a:r>
                      <a:r>
                        <a:rPr lang="en-GB" sz="800" dirty="0">
                          <a:effectLst/>
                          <a:latin typeface="Calibri" panose="020F0502020204030204" pitchFamily="34" charset="0"/>
                          <a:ea typeface="Calibri" panose="020F0502020204030204" pitchFamily="34" charset="0"/>
                          <a:cs typeface="Tahoma" panose="020B0604030504040204" pitchFamily="34" charset="0"/>
                        </a:rPr>
                        <a:t> calculation effort from ESS/ISIS is </a:t>
                      </a:r>
                      <a:r>
                        <a:rPr lang="en-GB" sz="800" dirty="0" smtClean="0">
                          <a:solidFill>
                            <a:srgbClr val="FF0000"/>
                          </a:solidFill>
                          <a:effectLst/>
                          <a:latin typeface="Calibri" panose="020F0502020204030204" pitchFamily="34" charset="0"/>
                          <a:ea typeface="Calibri" panose="020F0502020204030204" pitchFamily="34" charset="0"/>
                          <a:cs typeface="Tahoma" panose="020B0604030504040204" pitchFamily="34" charset="0"/>
                        </a:rPr>
                        <a:t>not </a:t>
                      </a:r>
                      <a:r>
                        <a:rPr lang="en-GB" sz="800" dirty="0" smtClean="0">
                          <a:effectLst/>
                          <a:latin typeface="Calibri" panose="020F0502020204030204" pitchFamily="34" charset="0"/>
                          <a:ea typeface="Calibri" panose="020F0502020204030204" pitchFamily="34" charset="0"/>
                          <a:cs typeface="Tahoma" panose="020B0604030504040204" pitchFamily="34" charset="0"/>
                        </a:rPr>
                        <a:t>available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4</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4</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Look for additional sources from both CNR and ISIS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57242957"/>
                  </a:ext>
                </a:extLst>
              </a:tr>
              <a:tr h="418405">
                <a:tc>
                  <a:txBody>
                    <a:bodyPr/>
                    <a:lstStyle/>
                    <a:p>
                      <a:pPr algn="ctr">
                        <a:lnSpc>
                          <a:spcPts val="1400"/>
                        </a:lnSpc>
                        <a:spcAft>
                          <a:spcPts val="1200"/>
                        </a:spcAft>
                      </a:pPr>
                      <a:r>
                        <a:rPr lang="en-GB" sz="900" dirty="0" smtClean="0">
                          <a:effectLst/>
                          <a:latin typeface="Calibri" panose="020F0502020204030204" pitchFamily="34" charset="0"/>
                          <a:ea typeface="Calibri" panose="020F0502020204030204" pitchFamily="34" charset="0"/>
                          <a:cs typeface="Times New Roman" panose="02020603050405020304" pitchFamily="18" charset="0"/>
                        </a:rPr>
                        <a:t>5</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Insufficient Shielding</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6</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Early Neutronics Leave space around the beamline where possible to add additional shielding</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40069545"/>
                  </a:ext>
                </a:extLst>
              </a:tr>
              <a:tr h="251043">
                <a:tc>
                  <a:txBody>
                    <a:bodyPr/>
                    <a:lstStyle/>
                    <a:p>
                      <a:pPr algn="ctr">
                        <a:lnSpc>
                          <a:spcPts val="1400"/>
                        </a:lnSpc>
                        <a:spcAft>
                          <a:spcPts val="1200"/>
                        </a:spcAft>
                      </a:pPr>
                      <a:r>
                        <a:rPr lang="en-GB" sz="900" dirty="0" smtClean="0">
                          <a:effectLst/>
                          <a:latin typeface="Calibri" panose="020F0502020204030204" pitchFamily="34" charset="0"/>
                          <a:ea typeface="Calibri" panose="020F0502020204030204" pitchFamily="34" charset="0"/>
                          <a:cs typeface="Times New Roman" panose="02020603050405020304" pitchFamily="18" charset="0"/>
                        </a:rPr>
                        <a:t>6</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Neutron Optics not meeting specification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Improve adjustment, </a:t>
                      </a:r>
                      <a:r>
                        <a:rPr lang="en-GB" sz="800" dirty="0" smtClean="0">
                          <a:solidFill>
                            <a:srgbClr val="FF0000"/>
                          </a:solidFill>
                        </a:rPr>
                        <a:t>provide enough </a:t>
                      </a:r>
                      <a:r>
                        <a:rPr lang="en-GB" sz="800" dirty="0" err="1" smtClean="0">
                          <a:solidFill>
                            <a:srgbClr val="FF0000"/>
                          </a:solidFill>
                        </a:rPr>
                        <a:t>neutronics</a:t>
                      </a:r>
                      <a:r>
                        <a:rPr lang="en-GB" sz="800" dirty="0" smtClean="0">
                          <a:solidFill>
                            <a:srgbClr val="FF0000"/>
                          </a:solidFill>
                        </a:rPr>
                        <a:t> effort for accurate calculations on all relevant aspects</a:t>
                      </a:r>
                      <a:endParaRPr lang="en-GB"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02838740"/>
                  </a:ext>
                </a:extLst>
              </a:tr>
              <a:tr h="356919">
                <a:tc>
                  <a:txBody>
                    <a:bodyPr/>
                    <a:lstStyle/>
                    <a:p>
                      <a:pPr algn="ctr">
                        <a:lnSpc>
                          <a:spcPts val="1400"/>
                        </a:lnSpc>
                        <a:spcAft>
                          <a:spcPts val="1200"/>
                        </a:spcAft>
                      </a:pPr>
                      <a:r>
                        <a:rPr lang="en-GB" sz="900" dirty="0" smtClean="0">
                          <a:effectLst/>
                          <a:latin typeface="Calibri" panose="020F0502020204030204" pitchFamily="34" charset="0"/>
                          <a:ea typeface="Calibri" panose="020F0502020204030204" pitchFamily="34" charset="0"/>
                          <a:cs typeface="Times New Roman" panose="02020603050405020304" pitchFamily="18" charset="0"/>
                        </a:rPr>
                        <a:t>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Final Bunker arrangement does not deliver workable instrument solution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10</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close engagement with bunker project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36282669"/>
                  </a:ext>
                </a:extLst>
              </a:tr>
              <a:tr h="650426">
                <a:tc>
                  <a:txBody>
                    <a:bodyPr/>
                    <a:lstStyle/>
                    <a:p>
                      <a:pPr algn="ctr">
                        <a:lnSpc>
                          <a:spcPts val="1400"/>
                        </a:lnSpc>
                        <a:spcAft>
                          <a:spcPts val="1200"/>
                        </a:spcAft>
                      </a:pPr>
                      <a:r>
                        <a:rPr lang="en-GB" sz="900" dirty="0" smtClean="0">
                          <a:effectLst/>
                          <a:latin typeface="Calibri" panose="020F0502020204030204" pitchFamily="34" charset="0"/>
                          <a:ea typeface="Calibri" panose="020F0502020204030204" pitchFamily="34" charset="0"/>
                          <a:cs typeface="Times New Roman" panose="02020603050405020304" pitchFamily="18" charset="0"/>
                        </a:rPr>
                        <a:t>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Suitable Monitor technology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a:effectLst/>
                          <a:latin typeface="Calibri" panose="020F0502020204030204" pitchFamily="34" charset="0"/>
                          <a:ea typeface="Calibri" panose="020F0502020204030204" pitchFamily="34" charset="0"/>
                          <a:cs typeface="Tahoma" panose="020B0604030504040204" pitchFamily="34" charset="0"/>
                        </a:rPr>
                        <a:t>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6</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ts val="1400"/>
                        </a:lnSpc>
                        <a:spcAft>
                          <a:spcPts val="1200"/>
                        </a:spcAft>
                      </a:pPr>
                      <a:r>
                        <a:rPr lang="en-GB" sz="800" dirty="0">
                          <a:effectLst/>
                          <a:latin typeface="Calibri" panose="020F0502020204030204" pitchFamily="34" charset="0"/>
                          <a:ea typeface="Calibri" panose="020F0502020204030204" pitchFamily="34" charset="0"/>
                          <a:cs typeface="Tahoma" panose="020B0604030504040204" pitchFamily="34" charset="0"/>
                        </a:rPr>
                        <a:t>Monitor efficiencies are a potential problem here but in reality and the experience on ISIS the ability to really understand this before testing on the final ESS beam is low and therefore after ISIS leave the project therefore a plan needs to be put in place for what happens in this scenario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773" marR="397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37191432"/>
                  </a:ext>
                </a:extLst>
              </a:tr>
            </a:tbl>
          </a:graphicData>
        </a:graphic>
      </p:graphicFrame>
      <p:sp>
        <p:nvSpPr>
          <p:cNvPr id="5" name="Segnaposto numero diapositiva 4"/>
          <p:cNvSpPr>
            <a:spLocks noGrp="1"/>
          </p:cNvSpPr>
          <p:nvPr>
            <p:ph type="sldNum" sz="quarter" idx="12"/>
          </p:nvPr>
        </p:nvSpPr>
        <p:spPr/>
        <p:txBody>
          <a:bodyPr/>
          <a:lstStyle/>
          <a:p>
            <a:fld id="{2FB3D30E-FF04-4C5B-AE2D-EC68E6E3D60B}" type="slidenum">
              <a:rPr lang="en-GB" smtClean="0"/>
              <a:pPr/>
              <a:t>114</a:t>
            </a:fld>
            <a:endParaRPr lang="en-GB"/>
          </a:p>
        </p:txBody>
      </p:sp>
      <p:sp>
        <p:nvSpPr>
          <p:cNvPr id="6" name="Rectangle 5"/>
          <p:cNvSpPr/>
          <p:nvPr/>
        </p:nvSpPr>
        <p:spPr>
          <a:xfrm>
            <a:off x="0" y="692696"/>
            <a:ext cx="9144000" cy="1569660"/>
          </a:xfrm>
          <a:prstGeom prst="rect">
            <a:avLst/>
          </a:prstGeom>
        </p:spPr>
        <p:txBody>
          <a:bodyPr wrap="square">
            <a:spAutoFit/>
          </a:bodyPr>
          <a:lstStyle/>
          <a:p>
            <a:r>
              <a:rPr lang="en-GB" sz="1200" b="1" dirty="0" smtClean="0"/>
              <a:t>Technical risks:</a:t>
            </a:r>
            <a:endParaRPr lang="en-GB" sz="1200" dirty="0" smtClean="0"/>
          </a:p>
          <a:p>
            <a:r>
              <a:rPr lang="en-GB" sz="1200" dirty="0" smtClean="0"/>
              <a:t>Risk 1: the impact of 5 is unreasonably high </a:t>
            </a:r>
            <a:r>
              <a:rPr lang="en-GB" sz="1200" dirty="0" smtClean="0">
                <a:solidFill>
                  <a:srgbClr val="FF0000"/>
                </a:solidFill>
              </a:rPr>
              <a:t>5 is ok can happen during operation  more than once every 5 year, the </a:t>
            </a:r>
            <a:r>
              <a:rPr lang="en-GB" sz="1200" dirty="0" err="1" smtClean="0">
                <a:solidFill>
                  <a:srgbClr val="FF0000"/>
                </a:solidFill>
              </a:rPr>
              <a:t>maintenability</a:t>
            </a:r>
            <a:r>
              <a:rPr lang="en-GB" sz="1200" dirty="0" smtClean="0">
                <a:solidFill>
                  <a:srgbClr val="FF0000"/>
                </a:solidFill>
              </a:rPr>
              <a:t> doesn’t affect performance but operability</a:t>
            </a:r>
            <a:endParaRPr lang="en-GB" sz="1200" dirty="0" smtClean="0"/>
          </a:p>
          <a:p>
            <a:r>
              <a:rPr lang="en-GB" sz="1200" dirty="0" smtClean="0"/>
              <a:t>Risk 2: the probability of 3 seems unreasonably high</a:t>
            </a:r>
          </a:p>
          <a:p>
            <a:r>
              <a:rPr lang="en-GB" sz="1200" dirty="0" smtClean="0"/>
              <a:t>Risk 3: insert “not” after “ESS/ISIS”</a:t>
            </a:r>
          </a:p>
          <a:p>
            <a:r>
              <a:rPr lang="en-GB" sz="1200" dirty="0" smtClean="0"/>
              <a:t>Risks 3 &amp; 4 are not really technical risks, but mainly impact on the schedule. </a:t>
            </a:r>
            <a:r>
              <a:rPr lang="en-GB" sz="1200" dirty="0" smtClean="0">
                <a:solidFill>
                  <a:srgbClr val="FF0000"/>
                </a:solidFill>
              </a:rPr>
              <a:t>Agreed, but also poor </a:t>
            </a:r>
            <a:r>
              <a:rPr lang="en-GB" sz="1200" dirty="0" err="1" smtClean="0">
                <a:solidFill>
                  <a:srgbClr val="FF0000"/>
                </a:solidFill>
              </a:rPr>
              <a:t>neutronics</a:t>
            </a:r>
            <a:r>
              <a:rPr lang="en-GB" sz="1200" dirty="0" smtClean="0">
                <a:solidFill>
                  <a:srgbClr val="FF0000"/>
                </a:solidFill>
              </a:rPr>
              <a:t> calc</a:t>
            </a:r>
            <a:r>
              <a:rPr lang="en-GB" sz="1200" dirty="0">
                <a:solidFill>
                  <a:srgbClr val="FF0000"/>
                </a:solidFill>
              </a:rPr>
              <a:t>.</a:t>
            </a:r>
            <a:r>
              <a:rPr lang="en-GB" sz="1200" dirty="0" smtClean="0">
                <a:solidFill>
                  <a:srgbClr val="FF0000"/>
                </a:solidFill>
              </a:rPr>
              <a:t> can affect performance</a:t>
            </a:r>
          </a:p>
          <a:p>
            <a:r>
              <a:rPr lang="en-GB" sz="1200" dirty="0" smtClean="0"/>
              <a:t>Risk 6: “Accept reduction in performance” is not a mitigation, but the result of the risk eventuating. </a:t>
            </a:r>
            <a:r>
              <a:rPr lang="en-GB" sz="1200" dirty="0" smtClean="0">
                <a:solidFill>
                  <a:srgbClr val="FF0000"/>
                </a:solidFill>
              </a:rPr>
              <a:t>Proposed mitigation is provide enough </a:t>
            </a:r>
            <a:r>
              <a:rPr lang="en-GB" sz="1200" dirty="0" err="1" smtClean="0">
                <a:solidFill>
                  <a:srgbClr val="FF0000"/>
                </a:solidFill>
              </a:rPr>
              <a:t>neutronics</a:t>
            </a:r>
            <a:r>
              <a:rPr lang="en-GB" sz="1200" dirty="0" smtClean="0">
                <a:solidFill>
                  <a:srgbClr val="FF0000"/>
                </a:solidFill>
              </a:rPr>
              <a:t> effort for accurate calculations on all relevant aspects</a:t>
            </a:r>
            <a:endParaRPr lang="en-GB" sz="1200" dirty="0"/>
          </a:p>
        </p:txBody>
      </p:sp>
    </p:spTree>
    <p:extLst>
      <p:ext uri="{BB962C8B-B14F-4D97-AF65-F5344CB8AC3E}">
        <p14:creationId xmlns:p14="http://schemas.microsoft.com/office/powerpoint/2010/main" val="198637985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GB" sz="2800" dirty="0" smtClean="0"/>
              <a:t>Schedule:</a:t>
            </a:r>
            <a:r>
              <a:rPr lang="it-IT" sz="2800" dirty="0" err="1" smtClean="0"/>
              <a:t>Prebuild-rebuild</a:t>
            </a:r>
            <a:r>
              <a:rPr lang="it-IT" sz="2800" dirty="0" smtClean="0"/>
              <a:t> and transfer of </a:t>
            </a:r>
            <a:r>
              <a:rPr lang="it-IT" sz="2800" dirty="0" err="1" smtClean="0"/>
              <a:t>ownership</a:t>
            </a:r>
            <a:r>
              <a:rPr lang="it-IT" dirty="0" smtClean="0"/>
              <a:t/>
            </a:r>
            <a:br>
              <a:rPr lang="it-IT" dirty="0" smtClean="0"/>
            </a:br>
            <a:endParaRPr lang="en-GB" dirty="0"/>
          </a:p>
        </p:txBody>
      </p:sp>
      <p:sp>
        <p:nvSpPr>
          <p:cNvPr id="6" name="Segnaposto numero diapositiva 5"/>
          <p:cNvSpPr>
            <a:spLocks noGrp="1"/>
          </p:cNvSpPr>
          <p:nvPr>
            <p:ph type="sldNum" sz="quarter" idx="12"/>
          </p:nvPr>
        </p:nvSpPr>
        <p:spPr/>
        <p:txBody>
          <a:bodyPr/>
          <a:lstStyle/>
          <a:p>
            <a:fld id="{2FB3D30E-FF04-4C5B-AE2D-EC68E6E3D60B}" type="slidenum">
              <a:rPr lang="en-GB" smtClean="0"/>
              <a:pPr/>
              <a:t>115</a:t>
            </a:fld>
            <a:endParaRPr lang="en-GB"/>
          </a:p>
        </p:txBody>
      </p:sp>
      <p:sp>
        <p:nvSpPr>
          <p:cNvPr id="9" name="CasellaDiTesto 8"/>
          <p:cNvSpPr txBox="1"/>
          <p:nvPr/>
        </p:nvSpPr>
        <p:spPr>
          <a:xfrm>
            <a:off x="318977" y="596357"/>
            <a:ext cx="8027582" cy="5493812"/>
          </a:xfrm>
          <a:prstGeom prst="rect">
            <a:avLst/>
          </a:prstGeom>
          <a:noFill/>
        </p:spPr>
        <p:txBody>
          <a:bodyPr wrap="square" rtlCol="0">
            <a:spAutoFit/>
          </a:bodyPr>
          <a:lstStyle/>
          <a:p>
            <a:pPr>
              <a:lnSpc>
                <a:spcPct val="150000"/>
              </a:lnSpc>
              <a:buFont typeface="Arial" pitchFamily="34" charset="0"/>
              <a:buChar char="•"/>
            </a:pPr>
            <a:r>
              <a:rPr lang="it-IT" dirty="0" smtClean="0"/>
              <a:t>The planning is along the lines of the scheme adopted for LOKI, FREIA, and those adopted successfully for ISIS TS2 instruments </a:t>
            </a:r>
          </a:p>
          <a:p>
            <a:pPr>
              <a:lnSpc>
                <a:spcPct val="150000"/>
              </a:lnSpc>
              <a:buFont typeface="Arial" pitchFamily="34" charset="0"/>
              <a:buChar char="•"/>
            </a:pPr>
            <a:r>
              <a:rPr lang="it-IT" dirty="0" err="1" smtClean="0"/>
              <a:t>Estimated</a:t>
            </a:r>
            <a:r>
              <a:rPr lang="it-IT" dirty="0" smtClean="0"/>
              <a:t> 1 </a:t>
            </a:r>
            <a:r>
              <a:rPr lang="it-IT" dirty="0" err="1" smtClean="0"/>
              <a:t>year</a:t>
            </a:r>
            <a:r>
              <a:rPr lang="it-IT" dirty="0" smtClean="0"/>
              <a:t> of </a:t>
            </a:r>
            <a:r>
              <a:rPr lang="it-IT" dirty="0" err="1" smtClean="0"/>
              <a:t>rebuild</a:t>
            </a:r>
            <a:r>
              <a:rPr lang="it-IT" dirty="0" smtClean="0"/>
              <a:t> </a:t>
            </a:r>
            <a:r>
              <a:rPr lang="it-IT" dirty="0" err="1" smtClean="0"/>
              <a:t>time</a:t>
            </a:r>
            <a:r>
              <a:rPr lang="it-IT" dirty="0" smtClean="0"/>
              <a:t> </a:t>
            </a:r>
            <a:r>
              <a:rPr lang="it-IT" dirty="0" err="1" smtClean="0"/>
              <a:t>assuming</a:t>
            </a:r>
            <a:r>
              <a:rPr lang="it-IT" dirty="0" smtClean="0"/>
              <a:t> full </a:t>
            </a:r>
            <a:r>
              <a:rPr lang="it-IT" dirty="0" err="1" smtClean="0"/>
              <a:t>availability</a:t>
            </a:r>
            <a:r>
              <a:rPr lang="it-IT" dirty="0" smtClean="0"/>
              <a:t> and free </a:t>
            </a:r>
            <a:r>
              <a:rPr lang="it-IT" dirty="0" err="1" smtClean="0"/>
              <a:t>access</a:t>
            </a:r>
            <a:r>
              <a:rPr lang="it-IT" dirty="0" smtClean="0"/>
              <a:t> </a:t>
            </a:r>
            <a:r>
              <a:rPr lang="it-IT" dirty="0" err="1" smtClean="0"/>
              <a:t>to</a:t>
            </a:r>
            <a:r>
              <a:rPr lang="it-IT" dirty="0" smtClean="0"/>
              <a:t> </a:t>
            </a:r>
            <a:r>
              <a:rPr lang="it-IT" dirty="0" err="1" smtClean="0"/>
              <a:t>all</a:t>
            </a:r>
            <a:r>
              <a:rPr lang="it-IT" dirty="0" smtClean="0"/>
              <a:t> </a:t>
            </a:r>
            <a:r>
              <a:rPr lang="it-IT" dirty="0" err="1" smtClean="0"/>
              <a:t>parts</a:t>
            </a:r>
            <a:endParaRPr lang="it-IT" dirty="0" smtClean="0"/>
          </a:p>
          <a:p>
            <a:pPr>
              <a:lnSpc>
                <a:spcPct val="150000"/>
              </a:lnSpc>
              <a:buFont typeface="Arial" pitchFamily="34" charset="0"/>
              <a:buChar char="•"/>
            </a:pPr>
            <a:r>
              <a:rPr lang="it-IT" dirty="0" err="1" smtClean="0"/>
              <a:t>Contract</a:t>
            </a:r>
            <a:r>
              <a:rPr lang="it-IT" dirty="0" smtClean="0"/>
              <a:t> </a:t>
            </a:r>
            <a:r>
              <a:rPr lang="it-IT" dirty="0" err="1" smtClean="0"/>
              <a:t>installation</a:t>
            </a:r>
            <a:r>
              <a:rPr lang="it-IT" dirty="0" smtClean="0"/>
              <a:t> </a:t>
            </a:r>
            <a:r>
              <a:rPr lang="it-IT" dirty="0" err="1" smtClean="0"/>
              <a:t>to</a:t>
            </a:r>
            <a:r>
              <a:rPr lang="it-IT" dirty="0" smtClean="0"/>
              <a:t> a </a:t>
            </a:r>
            <a:r>
              <a:rPr lang="it-IT" dirty="0" err="1" smtClean="0"/>
              <a:t>rebuild</a:t>
            </a:r>
            <a:r>
              <a:rPr lang="it-IT" dirty="0" smtClean="0"/>
              <a:t> company (</a:t>
            </a:r>
            <a:r>
              <a:rPr lang="it-IT" dirty="0" err="1" smtClean="0"/>
              <a:t>as</a:t>
            </a:r>
            <a:r>
              <a:rPr lang="it-IT" dirty="0" smtClean="0"/>
              <a:t> </a:t>
            </a:r>
            <a:r>
              <a:rPr lang="it-IT" dirty="0" err="1" smtClean="0"/>
              <a:t>done</a:t>
            </a:r>
            <a:r>
              <a:rPr lang="it-IT" dirty="0" smtClean="0"/>
              <a:t> at ISIS-TS2)- </a:t>
            </a:r>
            <a:r>
              <a:rPr lang="it-IT" dirty="0" err="1" smtClean="0"/>
              <a:t>contract</a:t>
            </a:r>
            <a:r>
              <a:rPr lang="it-IT" dirty="0" smtClean="0"/>
              <a:t> </a:t>
            </a:r>
            <a:r>
              <a:rPr lang="it-IT" dirty="0" err="1" smtClean="0"/>
              <a:t>labour</a:t>
            </a:r>
            <a:r>
              <a:rPr lang="it-IT" dirty="0" smtClean="0"/>
              <a:t> </a:t>
            </a:r>
            <a:r>
              <a:rPr lang="it-IT" dirty="0" err="1" smtClean="0"/>
              <a:t>already</a:t>
            </a:r>
            <a:r>
              <a:rPr lang="it-IT" dirty="0" smtClean="0"/>
              <a:t> in the budget</a:t>
            </a:r>
          </a:p>
          <a:p>
            <a:pPr>
              <a:lnSpc>
                <a:spcPct val="150000"/>
              </a:lnSpc>
              <a:buFont typeface="Arial" pitchFamily="34" charset="0"/>
              <a:buChar char="•"/>
            </a:pPr>
            <a:r>
              <a:rPr lang="it-IT" dirty="0" smtClean="0"/>
              <a:t>Assuming ESS integration engineer to be available FTE during the rebuild</a:t>
            </a:r>
          </a:p>
          <a:p>
            <a:pPr>
              <a:lnSpc>
                <a:spcPct val="150000"/>
              </a:lnSpc>
              <a:buFont typeface="Arial" pitchFamily="34" charset="0"/>
              <a:buChar char="•"/>
            </a:pPr>
            <a:r>
              <a:rPr lang="it-IT" dirty="0" err="1" smtClean="0"/>
              <a:t>Assuming</a:t>
            </a:r>
            <a:r>
              <a:rPr lang="it-IT" dirty="0" smtClean="0"/>
              <a:t> </a:t>
            </a:r>
            <a:r>
              <a:rPr lang="it-IT" dirty="0" err="1" smtClean="0"/>
              <a:t>adequate</a:t>
            </a:r>
            <a:r>
              <a:rPr lang="it-IT" dirty="0" smtClean="0"/>
              <a:t> </a:t>
            </a:r>
            <a:r>
              <a:rPr lang="it-IT" dirty="0" err="1" smtClean="0"/>
              <a:t>resources</a:t>
            </a:r>
            <a:r>
              <a:rPr lang="it-IT" dirty="0" smtClean="0"/>
              <a:t> from ESS NSS core </a:t>
            </a:r>
            <a:r>
              <a:rPr lang="it-IT" dirty="0" err="1" smtClean="0"/>
              <a:t>engineering</a:t>
            </a:r>
            <a:r>
              <a:rPr lang="it-IT" dirty="0" smtClean="0"/>
              <a:t> </a:t>
            </a:r>
            <a:r>
              <a:rPr lang="it-IT" dirty="0" err="1" smtClean="0"/>
              <a:t>support</a:t>
            </a:r>
            <a:r>
              <a:rPr lang="it-IT" dirty="0" smtClean="0"/>
              <a:t> team for co-</a:t>
            </a:r>
            <a:r>
              <a:rPr lang="it-IT" dirty="0" err="1" smtClean="0"/>
              <a:t>ordination</a:t>
            </a:r>
            <a:r>
              <a:rPr lang="it-IT" dirty="0" smtClean="0"/>
              <a:t> of on-site </a:t>
            </a:r>
            <a:r>
              <a:rPr lang="it-IT" dirty="0" err="1" smtClean="0"/>
              <a:t>assembly-installation</a:t>
            </a:r>
            <a:endParaRPr lang="it-IT" dirty="0" smtClean="0"/>
          </a:p>
          <a:p>
            <a:pPr>
              <a:lnSpc>
                <a:spcPct val="150000"/>
              </a:lnSpc>
              <a:buFont typeface="Arial" pitchFamily="34" charset="0"/>
              <a:buChar char="•"/>
            </a:pPr>
            <a:r>
              <a:rPr lang="it-IT" dirty="0" smtClean="0"/>
              <a:t>VESPA team </a:t>
            </a:r>
            <a:r>
              <a:rPr lang="it-IT" dirty="0" err="1" smtClean="0"/>
              <a:t>available</a:t>
            </a:r>
            <a:r>
              <a:rPr lang="it-IT" dirty="0" smtClean="0"/>
              <a:t> (</a:t>
            </a:r>
            <a:r>
              <a:rPr lang="it-IT" dirty="0" err="1" smtClean="0"/>
              <a:t>not</a:t>
            </a:r>
            <a:r>
              <a:rPr lang="it-IT" dirty="0" smtClean="0"/>
              <a:t> </a:t>
            </a:r>
            <a:r>
              <a:rPr lang="it-IT" dirty="0" err="1" smtClean="0"/>
              <a:t>seconded</a:t>
            </a:r>
            <a:r>
              <a:rPr lang="it-IT" dirty="0" smtClean="0"/>
              <a:t>) </a:t>
            </a:r>
            <a:r>
              <a:rPr lang="it-IT" dirty="0" err="1" smtClean="0"/>
              <a:t>to</a:t>
            </a:r>
            <a:r>
              <a:rPr lang="it-IT" dirty="0" smtClean="0"/>
              <a:t> </a:t>
            </a:r>
            <a:r>
              <a:rPr lang="it-IT" dirty="0" err="1" smtClean="0"/>
              <a:t>follow</a:t>
            </a:r>
            <a:r>
              <a:rPr lang="it-IT" dirty="0" smtClean="0"/>
              <a:t> </a:t>
            </a:r>
            <a:r>
              <a:rPr lang="it-IT" dirty="0" err="1" smtClean="0"/>
              <a:t>specific</a:t>
            </a:r>
            <a:r>
              <a:rPr lang="it-IT" dirty="0" smtClean="0"/>
              <a:t> </a:t>
            </a:r>
            <a:r>
              <a:rPr lang="it-IT" dirty="0" err="1" smtClean="0"/>
              <a:t>aspects</a:t>
            </a:r>
            <a:r>
              <a:rPr lang="it-IT" dirty="0" smtClean="0"/>
              <a:t> of </a:t>
            </a:r>
            <a:r>
              <a:rPr lang="it-IT" dirty="0" err="1" smtClean="0"/>
              <a:t>rebuild</a:t>
            </a:r>
            <a:r>
              <a:rPr lang="it-IT" dirty="0" smtClean="0"/>
              <a:t>:</a:t>
            </a:r>
          </a:p>
          <a:p>
            <a:pPr>
              <a:lnSpc>
                <a:spcPct val="150000"/>
              </a:lnSpc>
            </a:pPr>
            <a:r>
              <a:rPr lang="it-IT" dirty="0" smtClean="0"/>
              <a:t>CNR lead engineer, ISIS lead engineer, VESPA leads and junior scientists, VESPA cross functional team engineers and technicians (CNR and ISIS)</a:t>
            </a:r>
          </a:p>
          <a:p>
            <a:pPr>
              <a:lnSpc>
                <a:spcPct val="150000"/>
              </a:lnSpc>
              <a:buFont typeface="Arial" pitchFamily="34" charset="0"/>
              <a:buChar char="•"/>
            </a:pPr>
            <a:r>
              <a:rPr lang="it-IT" dirty="0" smtClean="0"/>
              <a:t> Transfer </a:t>
            </a:r>
            <a:r>
              <a:rPr lang="it-IT" dirty="0" err="1" smtClean="0"/>
              <a:t>completed</a:t>
            </a:r>
            <a:r>
              <a:rPr lang="it-IT" dirty="0" smtClean="0"/>
              <a:t> at TG5 </a:t>
            </a:r>
            <a:endParaRPr lang="it-IT" dirty="0"/>
          </a:p>
        </p:txBody>
      </p:sp>
    </p:spTree>
    <p:extLst>
      <p:ext uri="{BB962C8B-B14F-4D97-AF65-F5344CB8AC3E}">
        <p14:creationId xmlns:p14="http://schemas.microsoft.com/office/powerpoint/2010/main" val="51785936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GB" sz="2800" dirty="0" smtClean="0"/>
              <a:t>Schedule:</a:t>
            </a:r>
            <a:r>
              <a:rPr lang="it-IT" sz="2800" dirty="0" err="1" smtClean="0"/>
              <a:t>Early</a:t>
            </a:r>
            <a:r>
              <a:rPr lang="it-IT" sz="2800" dirty="0" smtClean="0"/>
              <a:t> </a:t>
            </a:r>
            <a:r>
              <a:rPr lang="it-IT" sz="2800" dirty="0" err="1" smtClean="0"/>
              <a:t>procurement</a:t>
            </a:r>
            <a:r>
              <a:rPr lang="it-IT" dirty="0" smtClean="0"/>
              <a:t/>
            </a:r>
            <a:br>
              <a:rPr lang="it-IT" dirty="0" smtClean="0"/>
            </a:br>
            <a:endParaRPr lang="en-GB" dirty="0"/>
          </a:p>
        </p:txBody>
      </p:sp>
      <p:sp>
        <p:nvSpPr>
          <p:cNvPr id="6" name="Segnaposto numero diapositiva 5"/>
          <p:cNvSpPr>
            <a:spLocks noGrp="1"/>
          </p:cNvSpPr>
          <p:nvPr>
            <p:ph type="sldNum" sz="quarter" idx="12"/>
          </p:nvPr>
        </p:nvSpPr>
        <p:spPr/>
        <p:txBody>
          <a:bodyPr/>
          <a:lstStyle/>
          <a:p>
            <a:fld id="{2FB3D30E-FF04-4C5B-AE2D-EC68E6E3D60B}" type="slidenum">
              <a:rPr lang="en-GB" smtClean="0"/>
              <a:pPr/>
              <a:t>116</a:t>
            </a:fld>
            <a:endParaRPr lang="en-GB"/>
          </a:p>
        </p:txBody>
      </p:sp>
      <p:sp>
        <p:nvSpPr>
          <p:cNvPr id="9" name="CasellaDiTesto 8"/>
          <p:cNvSpPr txBox="1"/>
          <p:nvPr/>
        </p:nvSpPr>
        <p:spPr>
          <a:xfrm>
            <a:off x="318977" y="893134"/>
            <a:ext cx="8027582" cy="3416320"/>
          </a:xfrm>
          <a:prstGeom prst="rect">
            <a:avLst/>
          </a:prstGeom>
          <a:noFill/>
        </p:spPr>
        <p:txBody>
          <a:bodyPr wrap="square" rtlCol="0">
            <a:spAutoFit/>
          </a:bodyPr>
          <a:lstStyle/>
          <a:p>
            <a:pPr>
              <a:lnSpc>
                <a:spcPct val="150000"/>
              </a:lnSpc>
              <a:buFont typeface="Arial" pitchFamily="34" charset="0"/>
              <a:buChar char="•"/>
            </a:pPr>
            <a:r>
              <a:rPr lang="en-US" dirty="0" smtClean="0"/>
              <a:t>ESS-0136894_ISIS-ESS Vespa-PD-0006 Early Procurement _Vespa_V1.2</a:t>
            </a:r>
          </a:p>
          <a:p>
            <a:pPr>
              <a:lnSpc>
                <a:spcPct val="150000"/>
              </a:lnSpc>
              <a:buFont typeface="Arial" pitchFamily="34" charset="0"/>
              <a:buChar char="•"/>
            </a:pPr>
            <a:r>
              <a:rPr lang="en-US" dirty="0" smtClean="0"/>
              <a:t>The document is intended to </a:t>
            </a:r>
            <a:r>
              <a:rPr lang="en-US" dirty="0" err="1" smtClean="0"/>
              <a:t>optimise</a:t>
            </a:r>
            <a:r>
              <a:rPr lang="en-US" dirty="0" smtClean="0"/>
              <a:t> the work flow in views of full TG3</a:t>
            </a:r>
          </a:p>
          <a:p>
            <a:pPr>
              <a:lnSpc>
                <a:spcPct val="150000"/>
              </a:lnSpc>
              <a:buFont typeface="Arial" pitchFamily="34" charset="0"/>
              <a:buChar char="•"/>
            </a:pPr>
            <a:r>
              <a:rPr lang="en-US" dirty="0" smtClean="0"/>
              <a:t>Dates on the early procurement review table will be identified in groups of max 2-3 items at the time, to conduct mini reviews and match with procurement schedules of empowered entity (INFN for CNR/or ISIS)</a:t>
            </a:r>
          </a:p>
          <a:p>
            <a:pPr>
              <a:lnSpc>
                <a:spcPct val="150000"/>
              </a:lnSpc>
              <a:buFont typeface="Arial" pitchFamily="34" charset="0"/>
              <a:buChar char="•"/>
            </a:pPr>
            <a:r>
              <a:rPr lang="en-US" b="1" dirty="0" smtClean="0">
                <a:solidFill>
                  <a:srgbClr val="0070C0"/>
                </a:solidFill>
              </a:rPr>
              <a:t>Request  to ESS</a:t>
            </a:r>
            <a:r>
              <a:rPr lang="en-US" dirty="0" smtClean="0">
                <a:solidFill>
                  <a:srgbClr val="0070C0"/>
                </a:solidFill>
              </a:rPr>
              <a:t>: please provide estimates to conduct mini-reviews once documentation has been received </a:t>
            </a:r>
          </a:p>
          <a:p>
            <a:pPr>
              <a:lnSpc>
                <a:spcPct val="150000"/>
              </a:lnSpc>
            </a:pPr>
            <a:endParaRPr lang="en-US" dirty="0" smtClean="0"/>
          </a:p>
        </p:txBody>
      </p:sp>
      <p:pic>
        <p:nvPicPr>
          <p:cNvPr id="50178" name="Picture 2"/>
          <p:cNvPicPr>
            <a:picLocks noChangeAspect="1" noChangeArrowheads="1"/>
          </p:cNvPicPr>
          <p:nvPr/>
        </p:nvPicPr>
        <p:blipFill>
          <a:blip r:embed="rId2" cstate="print"/>
          <a:srcRect/>
          <a:stretch>
            <a:fillRect/>
          </a:stretch>
        </p:blipFill>
        <p:spPr bwMode="auto">
          <a:xfrm>
            <a:off x="3653299" y="3425483"/>
            <a:ext cx="5218260" cy="2639120"/>
          </a:xfrm>
          <a:prstGeom prst="ellipse">
            <a:avLst/>
          </a:prstGeom>
          <a:ln>
            <a:noFill/>
          </a:ln>
          <a:effectLst>
            <a:softEdge rad="112500"/>
          </a:effectLst>
        </p:spPr>
      </p:pic>
    </p:spTree>
    <p:extLst>
      <p:ext uri="{BB962C8B-B14F-4D97-AF65-F5344CB8AC3E}">
        <p14:creationId xmlns:p14="http://schemas.microsoft.com/office/powerpoint/2010/main" val="349537304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TG2 review of PM documents</a:t>
            </a:r>
            <a:endParaRPr lang="en-GB" dirty="0"/>
          </a:p>
        </p:txBody>
      </p:sp>
      <p:sp>
        <p:nvSpPr>
          <p:cNvPr id="3" name="Content Placeholder 2"/>
          <p:cNvSpPr>
            <a:spLocks noGrp="1"/>
          </p:cNvSpPr>
          <p:nvPr>
            <p:ph idx="1"/>
          </p:nvPr>
        </p:nvSpPr>
        <p:spPr/>
        <p:txBody>
          <a:bodyPr>
            <a:normAutofit fontScale="92500"/>
          </a:bodyPr>
          <a:lstStyle/>
          <a:p>
            <a:r>
              <a:rPr lang="en-GB" dirty="0" smtClean="0"/>
              <a:t>Budget: the costing  of 12.0 M€ includes the minimum 10% contingency recommended by ESS. The VESPA project IK partner has indicated an additional 10% contingency to total 12.8 M€ </a:t>
            </a:r>
          </a:p>
          <a:p>
            <a:r>
              <a:rPr lang="en-GB" dirty="0" smtClean="0"/>
              <a:t>WP: assignment of deliverables and values to each partner. Will be carried out with the philosophy of maximizing CNR contribution.</a:t>
            </a:r>
            <a:endParaRPr lang="en-GB" dirty="0" smtClean="0">
              <a:solidFill>
                <a:srgbClr val="FF0000"/>
              </a:solidFill>
            </a:endParaRPr>
          </a:p>
          <a:p>
            <a:r>
              <a:rPr lang="en-GB" dirty="0" smtClean="0">
                <a:solidFill>
                  <a:schemeClr val="tx2"/>
                </a:solidFill>
              </a:rPr>
              <a:t>Work package specification document: corrections to the text will be carried out</a:t>
            </a:r>
            <a:endParaRPr lang="en-GB" dirty="0">
              <a:solidFill>
                <a:schemeClr val="tx2"/>
              </a:solidFill>
            </a:endParaRPr>
          </a:p>
        </p:txBody>
      </p:sp>
      <p:sp>
        <p:nvSpPr>
          <p:cNvPr id="5" name="Segnaposto numero diapositiva 4"/>
          <p:cNvSpPr>
            <a:spLocks noGrp="1"/>
          </p:cNvSpPr>
          <p:nvPr>
            <p:ph type="sldNum" sz="quarter" idx="12"/>
          </p:nvPr>
        </p:nvSpPr>
        <p:spPr/>
        <p:txBody>
          <a:bodyPr/>
          <a:lstStyle/>
          <a:p>
            <a:fld id="{2FB3D30E-FF04-4C5B-AE2D-EC68E6E3D60B}" type="slidenum">
              <a:rPr lang="en-GB" smtClean="0"/>
              <a:pPr/>
              <a:t>117</a:t>
            </a:fld>
            <a:endParaRPr lang="en-GB"/>
          </a:p>
        </p:txBody>
      </p:sp>
    </p:spTree>
    <p:extLst>
      <p:ext uri="{BB962C8B-B14F-4D97-AF65-F5344CB8AC3E}">
        <p14:creationId xmlns:p14="http://schemas.microsoft.com/office/powerpoint/2010/main" val="180831103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TG2 review of PM documents</a:t>
            </a:r>
            <a:endParaRPr lang="en-GB" dirty="0"/>
          </a:p>
        </p:txBody>
      </p:sp>
      <p:sp>
        <p:nvSpPr>
          <p:cNvPr id="3" name="Content Placeholder 2"/>
          <p:cNvSpPr>
            <a:spLocks noGrp="1"/>
          </p:cNvSpPr>
          <p:nvPr>
            <p:ph idx="1"/>
          </p:nvPr>
        </p:nvSpPr>
        <p:spPr/>
        <p:txBody>
          <a:bodyPr/>
          <a:lstStyle/>
          <a:p>
            <a:r>
              <a:rPr lang="en-GB" dirty="0" smtClean="0">
                <a:solidFill>
                  <a:schemeClr val="tx2"/>
                </a:solidFill>
              </a:rPr>
              <a:t>Work package specification document: Section 5.1 </a:t>
            </a:r>
            <a:r>
              <a:rPr lang="en-US" dirty="0" smtClean="0"/>
              <a:t>Is the green line entitled “ESS staff, installation, </a:t>
            </a:r>
            <a:r>
              <a:rPr lang="en-US" dirty="0" err="1" smtClean="0"/>
              <a:t>prebuild</a:t>
            </a:r>
            <a:r>
              <a:rPr lang="en-US" dirty="0" smtClean="0"/>
              <a:t>, shipping” at a cost of 967 k€ part of the instrument budget: </a:t>
            </a:r>
            <a:r>
              <a:rPr lang="en-US" dirty="0" smtClean="0">
                <a:solidFill>
                  <a:srgbClr val="FF0000"/>
                </a:solidFill>
              </a:rPr>
              <a:t>YES</a:t>
            </a:r>
          </a:p>
          <a:p>
            <a:r>
              <a:rPr lang="en-GB" dirty="0" smtClean="0">
                <a:solidFill>
                  <a:schemeClr val="tx2"/>
                </a:solidFill>
              </a:rPr>
              <a:t>Work package specification document, Technical Risks: previous slides present updates in response to the review. Relevant documents will be updated post TG2</a:t>
            </a:r>
          </a:p>
          <a:p>
            <a:endParaRPr lang="en-GB" dirty="0"/>
          </a:p>
        </p:txBody>
      </p:sp>
      <p:sp>
        <p:nvSpPr>
          <p:cNvPr id="5" name="Segnaposto numero diapositiva 4"/>
          <p:cNvSpPr>
            <a:spLocks noGrp="1"/>
          </p:cNvSpPr>
          <p:nvPr>
            <p:ph type="sldNum" sz="quarter" idx="12"/>
          </p:nvPr>
        </p:nvSpPr>
        <p:spPr/>
        <p:txBody>
          <a:bodyPr/>
          <a:lstStyle/>
          <a:p>
            <a:fld id="{2FB3D30E-FF04-4C5B-AE2D-EC68E6E3D60B}" type="slidenum">
              <a:rPr lang="en-GB" smtClean="0"/>
              <a:pPr/>
              <a:t>118</a:t>
            </a:fld>
            <a:endParaRPr lang="en-GB"/>
          </a:p>
        </p:txBody>
      </p:sp>
    </p:spTree>
    <p:extLst>
      <p:ext uri="{BB962C8B-B14F-4D97-AF65-F5344CB8AC3E}">
        <p14:creationId xmlns:p14="http://schemas.microsoft.com/office/powerpoint/2010/main" val="108548522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TG2 review of Project Planning documents</a:t>
            </a:r>
            <a:endParaRPr lang="en-GB" dirty="0"/>
          </a:p>
        </p:txBody>
      </p:sp>
      <p:sp>
        <p:nvSpPr>
          <p:cNvPr id="3" name="Content Placeholder 2"/>
          <p:cNvSpPr>
            <a:spLocks noGrp="1"/>
          </p:cNvSpPr>
          <p:nvPr>
            <p:ph idx="1"/>
          </p:nvPr>
        </p:nvSpPr>
        <p:spPr>
          <a:xfrm>
            <a:off x="416689" y="1739022"/>
            <a:ext cx="8287473" cy="5118978"/>
          </a:xfrm>
        </p:spPr>
        <p:txBody>
          <a:bodyPr>
            <a:normAutofit fontScale="92500"/>
          </a:bodyPr>
          <a:lstStyle/>
          <a:p>
            <a:r>
              <a:rPr lang="en-GB" dirty="0" smtClean="0">
                <a:solidFill>
                  <a:schemeClr val="tx2"/>
                </a:solidFill>
              </a:rPr>
              <a:t>Work package specification document, </a:t>
            </a:r>
            <a:r>
              <a:rPr lang="it-IT" dirty="0" smtClean="0">
                <a:solidFill>
                  <a:schemeClr val="tx2"/>
                </a:solidFill>
              </a:rPr>
              <a:t>milestone plan- ESS milestones: dates suggested by reviewers will be updated</a:t>
            </a:r>
            <a:endParaRPr lang="en-US" dirty="0" smtClean="0">
              <a:solidFill>
                <a:srgbClr val="FF0000"/>
              </a:solidFill>
            </a:endParaRPr>
          </a:p>
          <a:p>
            <a:r>
              <a:rPr lang="en-GB" dirty="0" smtClean="0">
                <a:solidFill>
                  <a:schemeClr val="tx2"/>
                </a:solidFill>
              </a:rPr>
              <a:t>Work package specification document, progress milestones for TA:</a:t>
            </a:r>
            <a:r>
              <a:rPr lang="en-US" dirty="0" smtClean="0">
                <a:solidFill>
                  <a:srgbClr val="FF0000"/>
                </a:solidFill>
              </a:rPr>
              <a:t> </a:t>
            </a:r>
            <a:r>
              <a:rPr lang="en-GB" dirty="0" smtClean="0">
                <a:solidFill>
                  <a:schemeClr val="tx2"/>
                </a:solidFill>
              </a:rPr>
              <a:t>relevant documents will be updated post TG2</a:t>
            </a:r>
          </a:p>
          <a:p>
            <a:r>
              <a:rPr lang="en-GB" dirty="0" smtClean="0">
                <a:solidFill>
                  <a:schemeClr val="tx2"/>
                </a:solidFill>
              </a:rPr>
              <a:t>Work package specification document, budget- see previous reply</a:t>
            </a:r>
          </a:p>
          <a:p>
            <a:r>
              <a:rPr lang="en-GB" dirty="0" smtClean="0">
                <a:solidFill>
                  <a:schemeClr val="tx2"/>
                </a:solidFill>
              </a:rPr>
              <a:t>Work package specification document, risks- update reduction of red risks, see previous slides. </a:t>
            </a:r>
            <a:endParaRPr lang="en-GB" dirty="0"/>
          </a:p>
        </p:txBody>
      </p:sp>
      <p:sp>
        <p:nvSpPr>
          <p:cNvPr id="5" name="Segnaposto numero diapositiva 4"/>
          <p:cNvSpPr>
            <a:spLocks noGrp="1"/>
          </p:cNvSpPr>
          <p:nvPr>
            <p:ph type="sldNum" sz="quarter" idx="12"/>
          </p:nvPr>
        </p:nvSpPr>
        <p:spPr/>
        <p:txBody>
          <a:bodyPr/>
          <a:lstStyle/>
          <a:p>
            <a:fld id="{2FB3D30E-FF04-4C5B-AE2D-EC68E6E3D60B}" type="slidenum">
              <a:rPr lang="en-GB" smtClean="0"/>
              <a:pPr/>
              <a:t>119</a:t>
            </a:fld>
            <a:endParaRPr lang="en-GB"/>
          </a:p>
        </p:txBody>
      </p:sp>
    </p:spTree>
    <p:extLst>
      <p:ext uri="{BB962C8B-B14F-4D97-AF65-F5344CB8AC3E}">
        <p14:creationId xmlns:p14="http://schemas.microsoft.com/office/powerpoint/2010/main" val="1623648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C3339C7-BCC7-45DF-904C-C04AD0551C05}" type="slidenum">
              <a:rPr lang="it-IT" smtClean="0"/>
              <a:pPr/>
              <a:t>12</a:t>
            </a:fld>
            <a:endParaRPr lang="it-IT" dirty="0"/>
          </a:p>
        </p:txBody>
      </p:sp>
      <p:sp>
        <p:nvSpPr>
          <p:cNvPr id="3" name="Title 1"/>
          <p:cNvSpPr txBox="1">
            <a:spLocks/>
          </p:cNvSpPr>
          <p:nvPr/>
        </p:nvSpPr>
        <p:spPr>
          <a:xfrm>
            <a:off x="323528" y="116632"/>
            <a:ext cx="8424614" cy="1008112"/>
          </a:xfrm>
          <a:prstGeom prst="rect">
            <a:avLst/>
          </a:prstGeom>
        </p:spPr>
        <p:txBody>
          <a:bodyPr/>
          <a:lstStyle/>
          <a:p>
            <a:pPr lvl="0" algn="ctr">
              <a:spcBef>
                <a:spcPct val="0"/>
              </a:spcBef>
              <a:defRPr/>
            </a:pPr>
            <a:r>
              <a:rPr kumimoji="0" lang="en-US" sz="2800" b="1" u="none" strike="noStrike" kern="1200" cap="none" spc="0" normalizeH="0" baseline="0" noProof="0" dirty="0">
                <a:ln>
                  <a:noFill/>
                </a:ln>
                <a:solidFill>
                  <a:srgbClr val="009900"/>
                </a:solidFill>
                <a:effectLst/>
                <a:uLnTx/>
                <a:uFillTx/>
                <a:latin typeface="Arial" pitchFamily="34" charset="0"/>
                <a:ea typeface="+mj-ea"/>
                <a:cs typeface="Arial" pitchFamily="34" charset="0"/>
              </a:rPr>
              <a:t>VESPA: </a:t>
            </a:r>
            <a:r>
              <a:rPr kumimoji="0" lang="en-US" sz="2800" b="1" u="none" strike="noStrike" kern="1200" cap="none" spc="0" normalizeH="0" baseline="0" noProof="0" dirty="0">
                <a:ln>
                  <a:noFill/>
                </a:ln>
                <a:solidFill>
                  <a:srgbClr val="C00000"/>
                </a:solidFill>
                <a:effectLst/>
                <a:uLnTx/>
                <a:uFillTx/>
                <a:latin typeface="Arial" pitchFamily="34" charset="0"/>
                <a:ea typeface="+mj-ea"/>
                <a:cs typeface="Arial" pitchFamily="34" charset="0"/>
              </a:rPr>
              <a:t>H</a:t>
            </a:r>
            <a:r>
              <a:rPr kumimoji="0" lang="en-US" sz="2800" b="1" u="none" strike="noStrike" kern="1200" cap="none" spc="0" normalizeH="0" baseline="0" noProof="0" dirty="0">
                <a:ln>
                  <a:noFill/>
                </a:ln>
                <a:effectLst/>
                <a:uLnTx/>
                <a:uFillTx/>
                <a:latin typeface="Arial" pitchFamily="34" charset="0"/>
                <a:ea typeface="+mj-ea"/>
                <a:cs typeface="Arial" pitchFamily="34" charset="0"/>
              </a:rPr>
              <a:t>igh </a:t>
            </a:r>
            <a:r>
              <a:rPr kumimoji="0" lang="en-US" sz="2800" b="1" u="none" strike="noStrike" kern="1200" cap="none" spc="0" normalizeH="0" baseline="0" noProof="0" dirty="0">
                <a:ln>
                  <a:noFill/>
                </a:ln>
                <a:solidFill>
                  <a:srgbClr val="C00000"/>
                </a:solidFill>
                <a:effectLst/>
                <a:uLnTx/>
                <a:uFillTx/>
                <a:latin typeface="Arial" pitchFamily="34" charset="0"/>
                <a:ea typeface="+mj-ea"/>
                <a:cs typeface="Arial" pitchFamily="34" charset="0"/>
              </a:rPr>
              <a:t>L</a:t>
            </a:r>
            <a:r>
              <a:rPr kumimoji="0" lang="en-US" sz="2800" b="1" u="none" strike="noStrike" kern="1200" cap="none" spc="0" normalizeH="0" baseline="0" noProof="0" dirty="0">
                <a:ln>
                  <a:noFill/>
                </a:ln>
                <a:effectLst/>
                <a:uLnTx/>
                <a:uFillTx/>
                <a:latin typeface="Arial" pitchFamily="34" charset="0"/>
                <a:ea typeface="+mj-ea"/>
                <a:cs typeface="Arial" pitchFamily="34" charset="0"/>
              </a:rPr>
              <a:t>evel </a:t>
            </a:r>
            <a:r>
              <a:rPr kumimoji="0" lang="en-US" sz="2800" b="1" u="none" strike="noStrike" kern="1200" cap="none" spc="0" normalizeH="0" baseline="0" noProof="0" dirty="0">
                <a:ln>
                  <a:noFill/>
                </a:ln>
                <a:solidFill>
                  <a:srgbClr val="C00000"/>
                </a:solidFill>
                <a:effectLst/>
                <a:uLnTx/>
                <a:uFillTx/>
                <a:latin typeface="Arial" pitchFamily="34" charset="0"/>
                <a:ea typeface="+mj-ea"/>
                <a:cs typeface="Arial" pitchFamily="34" charset="0"/>
              </a:rPr>
              <a:t>S</a:t>
            </a:r>
            <a:r>
              <a:rPr kumimoji="0" lang="en-US" sz="2800" b="1" u="none" strike="noStrike" kern="1200" cap="none" spc="0" normalizeH="0" baseline="0" noProof="0" dirty="0">
                <a:ln>
                  <a:noFill/>
                </a:ln>
                <a:effectLst/>
                <a:uLnTx/>
                <a:uFillTx/>
                <a:latin typeface="Arial" pitchFamily="34" charset="0"/>
                <a:ea typeface="+mj-ea"/>
                <a:cs typeface="Arial" pitchFamily="34" charset="0"/>
              </a:rPr>
              <a:t>cientific </a:t>
            </a:r>
            <a:r>
              <a:rPr kumimoji="0" lang="en-US" sz="2800" b="1" u="none" strike="noStrike" kern="1200" cap="none" spc="0" normalizeH="0" baseline="0" noProof="0" dirty="0">
                <a:ln>
                  <a:noFill/>
                </a:ln>
                <a:solidFill>
                  <a:srgbClr val="C00000"/>
                </a:solidFill>
                <a:effectLst/>
                <a:uLnTx/>
                <a:uFillTx/>
                <a:latin typeface="Arial" pitchFamily="34" charset="0"/>
                <a:ea typeface="+mj-ea"/>
                <a:cs typeface="Arial" pitchFamily="34" charset="0"/>
              </a:rPr>
              <a:t>R</a:t>
            </a:r>
            <a:r>
              <a:rPr kumimoji="0" lang="en-US" sz="2800" b="1" u="none" strike="noStrike" kern="1200" cap="none" spc="0" normalizeH="0" baseline="0" noProof="0" dirty="0">
                <a:ln>
                  <a:noFill/>
                </a:ln>
                <a:effectLst/>
                <a:uLnTx/>
                <a:uFillTx/>
                <a:latin typeface="Arial" pitchFamily="34" charset="0"/>
                <a:ea typeface="+mj-ea"/>
                <a:cs typeface="Arial" pitchFamily="34" charset="0"/>
              </a:rPr>
              <a:t>equirements</a:t>
            </a:r>
          </a:p>
          <a:p>
            <a:pPr lvl="0" algn="ctr">
              <a:spcBef>
                <a:spcPct val="0"/>
              </a:spcBef>
              <a:defRPr/>
            </a:pPr>
            <a:r>
              <a:rPr lang="en-US" sz="2800" b="1" i="1" dirty="0">
                <a:latin typeface="Arial" pitchFamily="34" charset="0"/>
                <a:ea typeface="+mj-ea"/>
                <a:cs typeface="Arial" pitchFamily="34" charset="0"/>
              </a:rPr>
              <a:t>(amended version)</a:t>
            </a:r>
            <a:endParaRPr kumimoji="0" lang="en-US" sz="2800" b="1" i="1" u="none" strike="noStrike" kern="1200" cap="none" spc="0" normalizeH="0" baseline="0" noProof="0" dirty="0">
              <a:ln>
                <a:noFill/>
              </a:ln>
              <a:effectLst/>
              <a:uLnTx/>
              <a:uFillTx/>
              <a:latin typeface="Arial" pitchFamily="34" charset="0"/>
              <a:ea typeface="+mj-ea"/>
              <a:cs typeface="Arial" pitchFamily="34" charset="0"/>
            </a:endParaRPr>
          </a:p>
        </p:txBody>
      </p:sp>
      <p:sp>
        <p:nvSpPr>
          <p:cNvPr id="5" name="Segnaposto piè di pagina 4"/>
          <p:cNvSpPr>
            <a:spLocks noGrp="1"/>
          </p:cNvSpPr>
          <p:nvPr>
            <p:ph type="ftr" sz="quarter" idx="11"/>
          </p:nvPr>
        </p:nvSpPr>
        <p:spPr/>
        <p:txBody>
          <a:bodyPr/>
          <a:lstStyle/>
          <a:p>
            <a:r>
              <a:rPr lang="it-IT" dirty="0"/>
              <a:t>VESPA TG2 (</a:t>
            </a:r>
            <a:r>
              <a:rPr lang="it-IT" dirty="0" err="1"/>
              <a:t>Lund</a:t>
            </a:r>
            <a:r>
              <a:rPr lang="it-IT" dirty="0"/>
              <a:t>, 17 </a:t>
            </a:r>
            <a:r>
              <a:rPr lang="it-IT" dirty="0" err="1"/>
              <a:t>Oct</a:t>
            </a:r>
            <a:r>
              <a:rPr lang="it-IT" dirty="0"/>
              <a:t>. 2017)</a:t>
            </a:r>
          </a:p>
        </p:txBody>
      </p:sp>
      <p:sp>
        <p:nvSpPr>
          <p:cNvPr id="6" name="Rettangolo 5"/>
          <p:cNvSpPr/>
          <p:nvPr/>
        </p:nvSpPr>
        <p:spPr>
          <a:xfrm>
            <a:off x="467544" y="1196752"/>
            <a:ext cx="8064896" cy="4801314"/>
          </a:xfrm>
          <a:prstGeom prst="rect">
            <a:avLst/>
          </a:prstGeom>
          <a:ln>
            <a:solidFill>
              <a:schemeClr val="tx1"/>
            </a:solidFill>
          </a:ln>
        </p:spPr>
        <p:txBody>
          <a:bodyPr wrap="square">
            <a:spAutoFit/>
          </a:bodyPr>
          <a:lstStyle/>
          <a:p>
            <a:pPr marL="342900" indent="-342900" algn="just">
              <a:buFont typeface="+mj-lt"/>
              <a:buAutoNum type="arabicPeriod"/>
            </a:pPr>
            <a:endParaRPr lang="en-US" b="1" dirty="0">
              <a:solidFill>
                <a:srgbClr val="009900"/>
              </a:solidFill>
              <a:latin typeface="Arial" pitchFamily="34" charset="0"/>
              <a:cs typeface="Arial" pitchFamily="34" charset="0"/>
            </a:endParaRPr>
          </a:p>
          <a:p>
            <a:pPr marL="342900" indent="-342900" algn="just">
              <a:buFont typeface="+mj-lt"/>
              <a:buAutoNum type="arabicPeriod"/>
            </a:pPr>
            <a:r>
              <a:rPr lang="en-US" b="1" dirty="0">
                <a:solidFill>
                  <a:srgbClr val="009900"/>
                </a:solidFill>
                <a:latin typeface="Arial" pitchFamily="34" charset="0"/>
                <a:cs typeface="Arial" pitchFamily="34" charset="0"/>
              </a:rPr>
              <a:t>VESPA</a:t>
            </a:r>
            <a:r>
              <a:rPr lang="en-US" dirty="0">
                <a:latin typeface="Arial" pitchFamily="34" charset="0"/>
                <a:cs typeface="Arial" pitchFamily="34" charset="0"/>
              </a:rPr>
              <a:t> shall exploit the </a:t>
            </a:r>
            <a:r>
              <a:rPr lang="en-US" b="1" dirty="0">
                <a:latin typeface="Arial" pitchFamily="34" charset="0"/>
                <a:cs typeface="Arial" pitchFamily="34" charset="0"/>
              </a:rPr>
              <a:t>Wavelength Frame Multiplication</a:t>
            </a:r>
            <a:r>
              <a:rPr lang="en-US" dirty="0">
                <a:latin typeface="Arial" pitchFamily="34" charset="0"/>
                <a:cs typeface="Arial" pitchFamily="34" charset="0"/>
              </a:rPr>
              <a:t> technique in order to cover a broad range of energy transfer </a:t>
            </a:r>
            <a:r>
              <a:rPr lang="en-US" dirty="0">
                <a:solidFill>
                  <a:srgbClr val="C00000"/>
                </a:solidFill>
                <a:latin typeface="Arial" pitchFamily="34" charset="0"/>
                <a:cs typeface="Arial" pitchFamily="34" charset="0"/>
              </a:rPr>
              <a:t>0 </a:t>
            </a:r>
            <a:r>
              <a:rPr lang="en-US" dirty="0" err="1">
                <a:solidFill>
                  <a:srgbClr val="C00000"/>
                </a:solidFill>
                <a:latin typeface="Arial" pitchFamily="34" charset="0"/>
                <a:cs typeface="Arial" pitchFamily="34" charset="0"/>
              </a:rPr>
              <a:t>meV</a:t>
            </a:r>
            <a:r>
              <a:rPr lang="en-US" i="1" dirty="0">
                <a:solidFill>
                  <a:srgbClr val="C00000"/>
                </a:solidFill>
                <a:latin typeface="Arial" pitchFamily="34" charset="0"/>
                <a:cs typeface="Arial" pitchFamily="34" charset="0"/>
              </a:rPr>
              <a:t>&lt;E&lt;</a:t>
            </a:r>
            <a:r>
              <a:rPr lang="en-US" dirty="0">
                <a:solidFill>
                  <a:srgbClr val="C00000"/>
                </a:solidFill>
                <a:latin typeface="Arial" pitchFamily="34" charset="0"/>
                <a:cs typeface="Arial" pitchFamily="34" charset="0"/>
              </a:rPr>
              <a:t>500</a:t>
            </a:r>
            <a:r>
              <a:rPr lang="en-US" i="1" dirty="0">
                <a:solidFill>
                  <a:srgbClr val="C00000"/>
                </a:solidFill>
                <a:latin typeface="Arial" pitchFamily="34" charset="0"/>
                <a:cs typeface="Arial" pitchFamily="34" charset="0"/>
              </a:rPr>
              <a:t> </a:t>
            </a:r>
            <a:r>
              <a:rPr lang="en-US" dirty="0" err="1">
                <a:solidFill>
                  <a:srgbClr val="C00000"/>
                </a:solidFill>
                <a:latin typeface="Arial" pitchFamily="34" charset="0"/>
                <a:cs typeface="Arial" pitchFamily="34" charset="0"/>
              </a:rPr>
              <a:t>meV</a:t>
            </a:r>
            <a:r>
              <a:rPr lang="en-US" i="1" dirty="0">
                <a:solidFill>
                  <a:srgbClr val="C00000"/>
                </a:solidFill>
                <a:latin typeface="Arial" pitchFamily="34" charset="0"/>
                <a:cs typeface="Arial" pitchFamily="34" charset="0"/>
              </a:rPr>
              <a:t> </a:t>
            </a:r>
            <a:r>
              <a:rPr lang="en-US" b="1" dirty="0">
                <a:latin typeface="Arial" pitchFamily="34" charset="0"/>
                <a:cs typeface="Arial" pitchFamily="34" charset="0"/>
              </a:rPr>
              <a:t>in</a:t>
            </a:r>
            <a:r>
              <a:rPr lang="en-US" b="1" i="1" dirty="0">
                <a:latin typeface="Arial" pitchFamily="34" charset="0"/>
                <a:cs typeface="Arial" pitchFamily="34" charset="0"/>
              </a:rPr>
              <a:t> “one shot”</a:t>
            </a:r>
            <a:r>
              <a:rPr lang="en-US" i="1" dirty="0">
                <a:latin typeface="Arial" pitchFamily="34" charset="0"/>
                <a:cs typeface="Arial" pitchFamily="34" charset="0"/>
              </a:rPr>
              <a:t>. </a:t>
            </a:r>
            <a:r>
              <a:rPr lang="en-US" dirty="0">
                <a:latin typeface="Arial" pitchFamily="34" charset="0"/>
                <a:cs typeface="Arial" pitchFamily="34" charset="0"/>
              </a:rPr>
              <a:t>The full spectrum is collected in a single </a:t>
            </a:r>
            <a:r>
              <a:rPr lang="en-US" b="1" i="1" dirty="0">
                <a:solidFill>
                  <a:srgbClr val="0070C0"/>
                </a:solidFill>
                <a:latin typeface="Arial" pitchFamily="34" charset="0"/>
                <a:cs typeface="Arial" pitchFamily="34" charset="0"/>
              </a:rPr>
              <a:t>ESS</a:t>
            </a:r>
            <a:r>
              <a:rPr lang="en-US" dirty="0">
                <a:latin typeface="Arial" pitchFamily="34" charset="0"/>
                <a:cs typeface="Arial" pitchFamily="34" charset="0"/>
              </a:rPr>
              <a:t> pulse, thus making kinetic or parametric experiments feasible and easy to be interpreted.</a:t>
            </a:r>
          </a:p>
          <a:p>
            <a:pPr marL="342900" indent="-342900" algn="just">
              <a:buFont typeface="+mj-lt"/>
              <a:buAutoNum type="arabicPeriod"/>
            </a:pPr>
            <a:endParaRPr lang="en-US" dirty="0">
              <a:latin typeface="Arial" pitchFamily="34" charset="0"/>
              <a:cs typeface="Arial" pitchFamily="34" charset="0"/>
            </a:endParaRPr>
          </a:p>
          <a:p>
            <a:pPr marL="342900" indent="-342900" algn="just">
              <a:buFont typeface="+mj-lt"/>
              <a:buAutoNum type="arabicPeriod"/>
            </a:pPr>
            <a:r>
              <a:rPr lang="en-US" b="1" dirty="0">
                <a:solidFill>
                  <a:srgbClr val="009900"/>
                </a:solidFill>
                <a:latin typeface="Arial" pitchFamily="34" charset="0"/>
                <a:cs typeface="Arial" pitchFamily="34" charset="0"/>
              </a:rPr>
              <a:t>VESPA</a:t>
            </a:r>
            <a:r>
              <a:rPr lang="en-US" dirty="0">
                <a:latin typeface="Arial" pitchFamily="34" charset="0"/>
                <a:cs typeface="Arial" pitchFamily="34" charset="0"/>
              </a:rPr>
              <a:t> shall offer an unparalleled, almost constant, relative energy resolution better than </a:t>
            </a:r>
            <a:r>
              <a:rPr lang="en-US" dirty="0">
                <a:solidFill>
                  <a:srgbClr val="C00000"/>
                </a:solidFill>
                <a:latin typeface="Arial" pitchFamily="34" charset="0"/>
                <a:cs typeface="Arial" pitchFamily="34" charset="0"/>
                <a:sym typeface="Symbol"/>
              </a:rPr>
              <a:t></a:t>
            </a:r>
            <a:r>
              <a:rPr lang="en-US" i="1" dirty="0">
                <a:solidFill>
                  <a:srgbClr val="C00000"/>
                </a:solidFill>
                <a:latin typeface="Arial" pitchFamily="34" charset="0"/>
                <a:cs typeface="Arial" pitchFamily="34" charset="0"/>
              </a:rPr>
              <a:t>E</a:t>
            </a:r>
            <a:r>
              <a:rPr lang="en-US" dirty="0">
                <a:solidFill>
                  <a:srgbClr val="C00000"/>
                </a:solidFill>
                <a:latin typeface="Arial" pitchFamily="34" charset="0"/>
                <a:cs typeface="Arial" pitchFamily="34" charset="0"/>
              </a:rPr>
              <a:t>/</a:t>
            </a:r>
            <a:r>
              <a:rPr lang="en-US" i="1" dirty="0">
                <a:solidFill>
                  <a:srgbClr val="C00000"/>
                </a:solidFill>
                <a:latin typeface="Arial" pitchFamily="34" charset="0"/>
                <a:cs typeface="Arial" pitchFamily="34" charset="0"/>
              </a:rPr>
              <a:t>E</a:t>
            </a:r>
            <a:r>
              <a:rPr lang="en-US" baseline="-25000" dirty="0">
                <a:solidFill>
                  <a:srgbClr val="C00000"/>
                </a:solidFill>
                <a:latin typeface="Arial" pitchFamily="34" charset="0"/>
                <a:cs typeface="Arial" pitchFamily="34" charset="0"/>
              </a:rPr>
              <a:t>0</a:t>
            </a:r>
            <a:r>
              <a:rPr lang="en-US" dirty="0">
                <a:solidFill>
                  <a:srgbClr val="C00000"/>
                </a:solidFill>
                <a:latin typeface="Arial" pitchFamily="34" charset="0"/>
                <a:cs typeface="Arial" pitchFamily="34" charset="0"/>
              </a:rPr>
              <a:t>=1% </a:t>
            </a:r>
            <a:r>
              <a:rPr lang="en-US" dirty="0">
                <a:latin typeface="Arial" pitchFamily="34" charset="0"/>
                <a:cs typeface="Arial" pitchFamily="34" charset="0"/>
              </a:rPr>
              <a:t>for </a:t>
            </a:r>
            <a:r>
              <a:rPr lang="en-US" b="1" dirty="0">
                <a:latin typeface="Arial" pitchFamily="34" charset="0"/>
                <a:cs typeface="Arial" pitchFamily="34" charset="0"/>
              </a:rPr>
              <a:t>NVS</a:t>
            </a:r>
            <a:r>
              <a:rPr lang="en-US" dirty="0">
                <a:latin typeface="Arial" pitchFamily="34" charset="0"/>
                <a:cs typeface="Arial" pitchFamily="34" charset="0"/>
              </a:rPr>
              <a:t> over most of its energy transfer range (with </a:t>
            </a:r>
            <a:r>
              <a:rPr lang="en-US" i="1" dirty="0">
                <a:solidFill>
                  <a:srgbClr val="C00000"/>
                </a:solidFill>
                <a:latin typeface="Arial" pitchFamily="34" charset="0"/>
                <a:cs typeface="Arial" pitchFamily="34" charset="0"/>
              </a:rPr>
              <a:t>E</a:t>
            </a:r>
            <a:r>
              <a:rPr lang="en-US" baseline="-25000" dirty="0">
                <a:solidFill>
                  <a:srgbClr val="C00000"/>
                </a:solidFill>
                <a:latin typeface="Arial" pitchFamily="34" charset="0"/>
                <a:cs typeface="Arial" pitchFamily="34" charset="0"/>
              </a:rPr>
              <a:t>0</a:t>
            </a:r>
            <a:r>
              <a:rPr lang="en-US" dirty="0">
                <a:latin typeface="Arial" pitchFamily="34" charset="0"/>
                <a:cs typeface="Arial" pitchFamily="34" charset="0"/>
              </a:rPr>
              <a:t> being the incoming neutron energy).</a:t>
            </a:r>
          </a:p>
          <a:p>
            <a:pPr marL="342900" indent="-342900" algn="just">
              <a:buFont typeface="+mj-lt"/>
              <a:buAutoNum type="arabicPeriod"/>
            </a:pPr>
            <a:endParaRPr lang="en-US" i="1" dirty="0">
              <a:latin typeface="Arial" pitchFamily="34" charset="0"/>
              <a:cs typeface="Arial" pitchFamily="34" charset="0"/>
            </a:endParaRPr>
          </a:p>
          <a:p>
            <a:pPr marL="342900" indent="-342900" algn="just">
              <a:buFont typeface="+mj-lt"/>
              <a:buAutoNum type="arabicPeriod"/>
            </a:pPr>
            <a:r>
              <a:rPr lang="en-US" b="1" dirty="0">
                <a:solidFill>
                  <a:srgbClr val="009900"/>
                </a:solidFill>
                <a:latin typeface="Arial" pitchFamily="34" charset="0"/>
                <a:cs typeface="Arial" pitchFamily="34" charset="0"/>
              </a:rPr>
              <a:t>VESPA</a:t>
            </a:r>
            <a:r>
              <a:rPr lang="en-US" dirty="0">
                <a:latin typeface="Arial" pitchFamily="34" charset="0"/>
                <a:cs typeface="Arial" pitchFamily="34" charset="0"/>
              </a:rPr>
              <a:t> shall provide </a:t>
            </a:r>
            <a:r>
              <a:rPr lang="en-US" dirty="0" smtClean="0">
                <a:latin typeface="Arial" pitchFamily="34" charset="0"/>
                <a:cs typeface="Arial" pitchFamily="34" charset="0"/>
              </a:rPr>
              <a:t>high neutron </a:t>
            </a:r>
            <a:r>
              <a:rPr lang="en-US" dirty="0">
                <a:latin typeface="Arial" pitchFamily="34" charset="0"/>
                <a:cs typeface="Arial" pitchFamily="34" charset="0"/>
              </a:rPr>
              <a:t>flux on sample in the so-called </a:t>
            </a:r>
            <a:r>
              <a:rPr lang="en-US" b="1" i="1" dirty="0">
                <a:latin typeface="Arial" pitchFamily="34" charset="0"/>
                <a:cs typeface="Arial" pitchFamily="34" charset="0"/>
              </a:rPr>
              <a:t>“fingerprint region” </a:t>
            </a:r>
            <a:r>
              <a:rPr lang="en-US" dirty="0">
                <a:latin typeface="Arial" pitchFamily="34" charset="0"/>
                <a:cs typeface="Arial" pitchFamily="34" charset="0"/>
              </a:rPr>
              <a:t>of vibrational spectroscopy (</a:t>
            </a:r>
            <a:r>
              <a:rPr lang="en-US" i="1" dirty="0">
                <a:latin typeface="Arial" pitchFamily="34" charset="0"/>
                <a:cs typeface="Arial" pitchFamily="34" charset="0"/>
              </a:rPr>
              <a:t>i.e. </a:t>
            </a:r>
            <a:r>
              <a:rPr lang="en-US" dirty="0">
                <a:solidFill>
                  <a:srgbClr val="C00000"/>
                </a:solidFill>
                <a:latin typeface="Arial" pitchFamily="34" charset="0"/>
                <a:cs typeface="Arial" pitchFamily="34" charset="0"/>
              </a:rPr>
              <a:t>60 </a:t>
            </a:r>
            <a:r>
              <a:rPr lang="en-US" dirty="0" err="1">
                <a:solidFill>
                  <a:srgbClr val="C00000"/>
                </a:solidFill>
                <a:latin typeface="Arial" pitchFamily="34" charset="0"/>
                <a:cs typeface="Arial" pitchFamily="34" charset="0"/>
              </a:rPr>
              <a:t>meV</a:t>
            </a:r>
            <a:r>
              <a:rPr lang="en-US" dirty="0">
                <a:solidFill>
                  <a:srgbClr val="C00000"/>
                </a:solidFill>
                <a:latin typeface="Arial" pitchFamily="34" charset="0"/>
                <a:cs typeface="Arial" pitchFamily="34" charset="0"/>
              </a:rPr>
              <a:t>&lt;</a:t>
            </a:r>
            <a:r>
              <a:rPr lang="en-US" i="1" dirty="0">
                <a:solidFill>
                  <a:srgbClr val="C00000"/>
                </a:solidFill>
                <a:latin typeface="Arial" pitchFamily="34" charset="0"/>
                <a:cs typeface="Arial" pitchFamily="34" charset="0"/>
              </a:rPr>
              <a:t>E</a:t>
            </a:r>
            <a:r>
              <a:rPr lang="en-US" dirty="0">
                <a:solidFill>
                  <a:srgbClr val="C00000"/>
                </a:solidFill>
                <a:latin typeface="Arial" pitchFamily="34" charset="0"/>
                <a:cs typeface="Arial" pitchFamily="34" charset="0"/>
              </a:rPr>
              <a:t>&lt;220 </a:t>
            </a:r>
            <a:r>
              <a:rPr lang="en-US" dirty="0" err="1">
                <a:solidFill>
                  <a:srgbClr val="C00000"/>
                </a:solidFill>
                <a:latin typeface="Arial" pitchFamily="34" charset="0"/>
                <a:cs typeface="Arial" pitchFamily="34" charset="0"/>
              </a:rPr>
              <a:t>meV</a:t>
            </a:r>
            <a:r>
              <a:rPr lang="en-US" dirty="0" smtClean="0">
                <a:latin typeface="Arial" pitchFamily="34" charset="0"/>
                <a:cs typeface="Arial" pitchFamily="34" charset="0"/>
              </a:rPr>
              <a:t>); </a:t>
            </a:r>
            <a:r>
              <a:rPr lang="en-US" dirty="0">
                <a:latin typeface="Arial" pitchFamily="34" charset="0"/>
                <a:cs typeface="Arial" pitchFamily="34" charset="0"/>
              </a:rPr>
              <a:t>surpassing all the existing </a:t>
            </a:r>
            <a:r>
              <a:rPr lang="en-US" b="1" dirty="0">
                <a:latin typeface="Arial" pitchFamily="34" charset="0"/>
                <a:cs typeface="Arial" pitchFamily="34" charset="0"/>
              </a:rPr>
              <a:t>NVS</a:t>
            </a:r>
            <a:r>
              <a:rPr lang="en-US" dirty="0">
                <a:latin typeface="Arial" pitchFamily="34" charset="0"/>
                <a:cs typeface="Arial" pitchFamily="34" charset="0"/>
              </a:rPr>
              <a:t> instruments in the low energy range (up to about </a:t>
            </a:r>
            <a:r>
              <a:rPr lang="en-US" i="1" dirty="0">
                <a:solidFill>
                  <a:srgbClr val="C00000"/>
                </a:solidFill>
                <a:latin typeface="Arial" pitchFamily="34" charset="0"/>
                <a:cs typeface="Arial" pitchFamily="34" charset="0"/>
              </a:rPr>
              <a:t>E</a:t>
            </a:r>
            <a:r>
              <a:rPr lang="en-US" dirty="0">
                <a:solidFill>
                  <a:srgbClr val="C00000"/>
                </a:solidFill>
                <a:latin typeface="Arial" pitchFamily="34" charset="0"/>
                <a:cs typeface="Arial" pitchFamily="34" charset="0"/>
                <a:sym typeface="Symbol"/>
              </a:rPr>
              <a:t></a:t>
            </a:r>
            <a:r>
              <a:rPr lang="en-US" dirty="0">
                <a:solidFill>
                  <a:srgbClr val="C00000"/>
                </a:solidFill>
                <a:latin typeface="Arial" pitchFamily="34" charset="0"/>
                <a:cs typeface="Arial" pitchFamily="34" charset="0"/>
              </a:rPr>
              <a:t>80 </a:t>
            </a:r>
            <a:r>
              <a:rPr lang="en-US" dirty="0" err="1">
                <a:solidFill>
                  <a:srgbClr val="C00000"/>
                </a:solidFill>
                <a:latin typeface="Arial" pitchFamily="34" charset="0"/>
                <a:cs typeface="Arial" pitchFamily="34" charset="0"/>
              </a:rPr>
              <a:t>meV</a:t>
            </a:r>
            <a:r>
              <a:rPr lang="en-US" dirty="0">
                <a:latin typeface="Arial" pitchFamily="34" charset="0"/>
                <a:cs typeface="Arial" pitchFamily="34" charset="0"/>
              </a:rPr>
              <a:t>). These figures have been estimated</a:t>
            </a:r>
            <a:r>
              <a:rPr lang="en-GB" dirty="0">
                <a:latin typeface="Arial" pitchFamily="34" charset="0"/>
                <a:cs typeface="Arial" pitchFamily="34" charset="0"/>
              </a:rPr>
              <a:t> assuming the </a:t>
            </a:r>
            <a:r>
              <a:rPr lang="en-GB" b="1" i="1" dirty="0">
                <a:solidFill>
                  <a:srgbClr val="0070C0"/>
                </a:solidFill>
                <a:latin typeface="Arial" pitchFamily="34" charset="0"/>
                <a:cs typeface="Arial" pitchFamily="34" charset="0"/>
              </a:rPr>
              <a:t>ESS</a:t>
            </a:r>
            <a:r>
              <a:rPr lang="en-GB" dirty="0">
                <a:latin typeface="Arial" pitchFamily="34" charset="0"/>
                <a:cs typeface="Arial" pitchFamily="34" charset="0"/>
              </a:rPr>
              <a:t> full power scenario (</a:t>
            </a:r>
            <a:r>
              <a:rPr lang="en-GB" i="1" dirty="0">
                <a:solidFill>
                  <a:srgbClr val="C00000"/>
                </a:solidFill>
                <a:latin typeface="Arial" pitchFamily="34" charset="0"/>
                <a:cs typeface="Arial" pitchFamily="34" charset="0"/>
              </a:rPr>
              <a:t>P</a:t>
            </a:r>
            <a:r>
              <a:rPr lang="en-GB" dirty="0">
                <a:solidFill>
                  <a:srgbClr val="C00000"/>
                </a:solidFill>
                <a:latin typeface="Arial" pitchFamily="34" charset="0"/>
                <a:cs typeface="Arial" pitchFamily="34" charset="0"/>
              </a:rPr>
              <a:t>=5 MW</a:t>
            </a:r>
            <a:r>
              <a:rPr lang="en-GB" dirty="0">
                <a:latin typeface="Arial" pitchFamily="34" charset="0"/>
                <a:cs typeface="Arial" pitchFamily="34" charset="0"/>
              </a:rPr>
              <a:t>)</a:t>
            </a:r>
            <a:r>
              <a:rPr lang="en-US" dirty="0">
                <a:latin typeface="Arial" pitchFamily="34" charset="0"/>
                <a:cs typeface="Arial" pitchFamily="34" charset="0"/>
              </a:rPr>
              <a:t>.</a:t>
            </a:r>
          </a:p>
          <a:p>
            <a:pPr marL="342900" indent="-342900" algn="just"/>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C3339C7-BCC7-45DF-904C-C04AD0551C05}" type="slidenum">
              <a:rPr lang="it-IT" smtClean="0"/>
              <a:pPr/>
              <a:t>120</a:t>
            </a:fld>
            <a:endParaRPr lang="it-IT"/>
          </a:p>
        </p:txBody>
      </p:sp>
      <p:sp>
        <p:nvSpPr>
          <p:cNvPr id="3" name="Title 1"/>
          <p:cNvSpPr txBox="1">
            <a:spLocks/>
          </p:cNvSpPr>
          <p:nvPr/>
        </p:nvSpPr>
        <p:spPr>
          <a:xfrm>
            <a:off x="539552" y="548680"/>
            <a:ext cx="8208912" cy="1676400"/>
          </a:xfrm>
          <a:prstGeom prst="rect">
            <a:avLst/>
          </a:prstGeom>
        </p:spPr>
        <p:txBody>
          <a:bodyPr>
            <a:noAutofit/>
          </a:bodyPr>
          <a:lstStyle/>
          <a:p>
            <a:pPr lvl="0" algn="ctr">
              <a:spcBef>
                <a:spcPct val="0"/>
              </a:spcBef>
              <a:defRPr/>
            </a:pPr>
            <a:r>
              <a:rPr kumimoji="0" lang="en-US" sz="3400" b="1" u="none" strike="noStrike" kern="1200" cap="none" spc="0" normalizeH="0" baseline="0" noProof="0" dirty="0">
                <a:ln>
                  <a:noFill/>
                </a:ln>
                <a:effectLst/>
                <a:uLnTx/>
                <a:uFillTx/>
                <a:latin typeface="Arial" pitchFamily="34" charset="0"/>
                <a:ea typeface="+mj-ea"/>
                <a:cs typeface="Arial" pitchFamily="34" charset="0"/>
              </a:rPr>
              <a:t>Questions about the </a:t>
            </a:r>
            <a:r>
              <a:rPr kumimoji="0" lang="en-US" sz="3400" b="1" u="none" strike="noStrike" kern="1200" cap="none" spc="0" normalizeH="0" baseline="0" noProof="0" dirty="0">
                <a:ln>
                  <a:noFill/>
                </a:ln>
                <a:solidFill>
                  <a:srgbClr val="009900"/>
                </a:solidFill>
                <a:effectLst/>
                <a:uLnTx/>
                <a:uFillTx/>
                <a:latin typeface="Arial" pitchFamily="34" charset="0"/>
                <a:ea typeface="+mj-ea"/>
                <a:cs typeface="Arial" pitchFamily="34" charset="0"/>
              </a:rPr>
              <a:t>VESPA</a:t>
            </a:r>
            <a:r>
              <a:rPr kumimoji="0" lang="en-US" sz="3400" b="1" u="none" strike="noStrike" kern="1200" cap="none" spc="0" normalizeH="0" baseline="0" noProof="0" dirty="0">
                <a:ln>
                  <a:noFill/>
                </a:ln>
                <a:effectLst/>
                <a:uLnTx/>
                <a:uFillTx/>
                <a:latin typeface="Arial" pitchFamily="34" charset="0"/>
                <a:ea typeface="+mj-ea"/>
                <a:cs typeface="Arial" pitchFamily="34" charset="0"/>
              </a:rPr>
              <a:t/>
            </a:r>
            <a:br>
              <a:rPr kumimoji="0" lang="en-US" sz="3400" b="1" u="none" strike="noStrike" kern="1200" cap="none" spc="0" normalizeH="0" baseline="0" noProof="0" dirty="0">
                <a:ln>
                  <a:noFill/>
                </a:ln>
                <a:effectLst/>
                <a:uLnTx/>
                <a:uFillTx/>
                <a:latin typeface="Arial" pitchFamily="34" charset="0"/>
                <a:ea typeface="+mj-ea"/>
                <a:cs typeface="Arial" pitchFamily="34" charset="0"/>
              </a:rPr>
            </a:br>
            <a:r>
              <a:rPr kumimoji="0" lang="en-US" sz="3400" b="1" u="none" strike="noStrike" kern="1200" cap="none" spc="0" normalizeH="0" baseline="0" noProof="0" dirty="0" smtClean="0">
                <a:ln>
                  <a:noFill/>
                </a:ln>
                <a:solidFill>
                  <a:srgbClr val="C00000"/>
                </a:solidFill>
                <a:effectLst/>
                <a:uLnTx/>
                <a:uFillTx/>
                <a:latin typeface="Arial" pitchFamily="34" charset="0"/>
                <a:ea typeface="+mj-ea"/>
                <a:cs typeface="Arial" pitchFamily="34" charset="0"/>
              </a:rPr>
              <a:t>“</a:t>
            </a:r>
            <a:r>
              <a:rPr lang="en-GB" sz="3200" b="1" dirty="0" smtClean="0">
                <a:solidFill>
                  <a:srgbClr val="C00000"/>
                </a:solidFill>
              </a:rPr>
              <a:t>WBS</a:t>
            </a:r>
            <a:r>
              <a:rPr lang="en-GB" sz="3200" b="1" dirty="0">
                <a:solidFill>
                  <a:srgbClr val="C00000"/>
                </a:solidFill>
              </a:rPr>
              <a:t>, Project Costing and </a:t>
            </a:r>
            <a:r>
              <a:rPr lang="en-GB" sz="3200" b="1" dirty="0" smtClean="0">
                <a:solidFill>
                  <a:srgbClr val="C00000"/>
                </a:solidFill>
              </a:rPr>
              <a:t>Planning”</a:t>
            </a:r>
            <a:endParaRPr kumimoji="0" lang="en-US" sz="3400" b="1" u="none" strike="noStrike" kern="1200" cap="none" spc="0" normalizeH="0" baseline="0" noProof="0" dirty="0">
              <a:ln>
                <a:noFill/>
              </a:ln>
              <a:solidFill>
                <a:srgbClr val="C00000"/>
              </a:solidFill>
              <a:effectLst/>
              <a:uLnTx/>
              <a:uFillTx/>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u="none" strike="noStrike" kern="1200" cap="none" spc="0" normalizeH="0" baseline="0" noProof="0" dirty="0">
                <a:ln>
                  <a:noFill/>
                </a:ln>
                <a:effectLst/>
                <a:uLnTx/>
                <a:uFillTx/>
                <a:latin typeface="Arial" pitchFamily="34" charset="0"/>
                <a:ea typeface="+mj-ea"/>
                <a:cs typeface="Arial" pitchFamily="34" charset="0"/>
              </a:rPr>
              <a:t>document?</a:t>
            </a:r>
          </a:p>
        </p:txBody>
      </p:sp>
      <p:sp>
        <p:nvSpPr>
          <p:cNvPr id="4" name="Segnaposto piè di pagina 3"/>
          <p:cNvSpPr>
            <a:spLocks noGrp="1"/>
          </p:cNvSpPr>
          <p:nvPr>
            <p:ph type="ftr" sz="quarter" idx="11"/>
          </p:nvPr>
        </p:nvSpPr>
        <p:spPr/>
        <p:txBody>
          <a:bodyPr/>
          <a:lstStyle/>
          <a:p>
            <a:r>
              <a:rPr lang="it-IT"/>
              <a:t>VESPA TG2 (Lund, 17 Oct. 2017)</a:t>
            </a:r>
          </a:p>
        </p:txBody>
      </p:sp>
      <p:pic>
        <p:nvPicPr>
          <p:cNvPr id="5" name="Immagine 4" descr="9674419-3D-Question-Answer-on-white-background-Stock-Photo.jpg"/>
          <p:cNvPicPr>
            <a:picLocks noChangeAspect="1"/>
          </p:cNvPicPr>
          <p:nvPr/>
        </p:nvPicPr>
        <p:blipFill>
          <a:blip r:embed="rId2" cstate="print"/>
          <a:stretch>
            <a:fillRect/>
          </a:stretch>
        </p:blipFill>
        <p:spPr>
          <a:xfrm>
            <a:off x="3275856" y="2780928"/>
            <a:ext cx="2619546" cy="1988840"/>
          </a:xfrm>
          <a:prstGeom prst="rect">
            <a:avLst/>
          </a:prstGeom>
        </p:spPr>
      </p:pic>
    </p:spTree>
    <p:extLst>
      <p:ext uri="{BB962C8B-B14F-4D97-AF65-F5344CB8AC3E}">
        <p14:creationId xmlns:p14="http://schemas.microsoft.com/office/powerpoint/2010/main" val="98797356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121</a:t>
            </a:fld>
            <a:endParaRPr lang="it-IT"/>
          </a:p>
        </p:txBody>
      </p:sp>
      <p:sp>
        <p:nvSpPr>
          <p:cNvPr id="4" name="TextBox 4"/>
          <p:cNvSpPr txBox="1"/>
          <p:nvPr/>
        </p:nvSpPr>
        <p:spPr>
          <a:xfrm>
            <a:off x="467544" y="1772816"/>
            <a:ext cx="8136904" cy="1908215"/>
          </a:xfrm>
          <a:prstGeom prst="rect">
            <a:avLst/>
          </a:prstGeom>
          <a:noFill/>
        </p:spPr>
        <p:txBody>
          <a:bodyPr wrap="square" rtlCol="0">
            <a:spAutoFit/>
          </a:bodyPr>
          <a:lstStyle/>
          <a:p>
            <a:pPr algn="ctr"/>
            <a:r>
              <a:rPr lang="en-US" sz="4200" b="1" dirty="0">
                <a:solidFill>
                  <a:srgbClr val="2004C6"/>
                </a:solidFill>
                <a:latin typeface="Arial" pitchFamily="34" charset="0"/>
                <a:ea typeface="Cambria" charset="0"/>
                <a:cs typeface="Arial" pitchFamily="34" charset="0"/>
              </a:rPr>
              <a:t>END OF THE PRESENTATION</a:t>
            </a:r>
          </a:p>
          <a:p>
            <a:pPr algn="ctr"/>
            <a:endParaRPr lang="en-US" sz="3800" b="1" dirty="0">
              <a:latin typeface="Arial" pitchFamily="34" charset="0"/>
              <a:ea typeface="Cambria" charset="0"/>
              <a:cs typeface="Arial" pitchFamily="34" charset="0"/>
            </a:endParaRPr>
          </a:p>
          <a:p>
            <a:pPr algn="ctr"/>
            <a:r>
              <a:rPr lang="en-US" sz="3800" b="1" dirty="0">
                <a:latin typeface="Arial" pitchFamily="34" charset="0"/>
                <a:ea typeface="Cambria" charset="0"/>
                <a:cs typeface="Arial" pitchFamily="34" charset="0"/>
              </a:rPr>
              <a:t>Thank you for your kind attention!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13</a:t>
            </a:fld>
            <a:endParaRPr lang="it-IT"/>
          </a:p>
        </p:txBody>
      </p:sp>
      <p:sp>
        <p:nvSpPr>
          <p:cNvPr id="4" name="Rettangolo 3"/>
          <p:cNvSpPr/>
          <p:nvPr/>
        </p:nvSpPr>
        <p:spPr>
          <a:xfrm>
            <a:off x="539552" y="260648"/>
            <a:ext cx="8064896" cy="6186309"/>
          </a:xfrm>
          <a:prstGeom prst="rect">
            <a:avLst/>
          </a:prstGeom>
          <a:noFill/>
          <a:ln>
            <a:solidFill>
              <a:schemeClr val="tx1"/>
            </a:solidFill>
          </a:ln>
        </p:spPr>
        <p:txBody>
          <a:bodyPr wrap="square">
            <a:spAutoFit/>
          </a:bodyPr>
          <a:lstStyle/>
          <a:p>
            <a:pPr marL="342900" indent="-342900" algn="just">
              <a:buAutoNum type="arabicPlain" startAt="4"/>
            </a:pPr>
            <a:endParaRPr lang="en-US" b="1" dirty="0">
              <a:solidFill>
                <a:srgbClr val="009900"/>
              </a:solidFill>
              <a:latin typeface="Arial" pitchFamily="34" charset="0"/>
              <a:cs typeface="Arial" pitchFamily="34" charset="0"/>
            </a:endParaRPr>
          </a:p>
          <a:p>
            <a:pPr marL="342900" indent="-342900" algn="just">
              <a:buFontTx/>
              <a:buAutoNum type="arabicPlain" startAt="4"/>
            </a:pPr>
            <a:r>
              <a:rPr lang="en-US" b="1" dirty="0">
                <a:solidFill>
                  <a:srgbClr val="009900"/>
                </a:solidFill>
                <a:latin typeface="Arial" pitchFamily="34" charset="0"/>
                <a:cs typeface="Arial" pitchFamily="34" charset="0"/>
              </a:rPr>
              <a:t>VESPA</a:t>
            </a:r>
            <a:r>
              <a:rPr lang="en-US" dirty="0">
                <a:latin typeface="Arial" pitchFamily="34" charset="0"/>
                <a:cs typeface="Arial" pitchFamily="34" charset="0"/>
              </a:rPr>
              <a:t> shall be able to </a:t>
            </a:r>
            <a:r>
              <a:rPr lang="en-US" b="1" i="1" dirty="0">
                <a:latin typeface="Arial" pitchFamily="34" charset="0"/>
                <a:cs typeface="Arial" pitchFamily="34" charset="0"/>
              </a:rPr>
              <a:t>“trade” </a:t>
            </a:r>
            <a:r>
              <a:rPr lang="en-US" dirty="0">
                <a:latin typeface="Arial" pitchFamily="34" charset="0"/>
                <a:cs typeface="Arial" pitchFamily="34" charset="0"/>
              </a:rPr>
              <a:t>neutron flux for energy resolution using a flexible </a:t>
            </a:r>
            <a:r>
              <a:rPr lang="en-US" b="1" dirty="0">
                <a:latin typeface="Arial" pitchFamily="34" charset="0"/>
                <a:cs typeface="Arial" pitchFamily="34" charset="0"/>
              </a:rPr>
              <a:t>Pulse Shaping Chopper </a:t>
            </a:r>
            <a:r>
              <a:rPr lang="en-US" dirty="0">
                <a:latin typeface="Arial" pitchFamily="34" charset="0"/>
                <a:cs typeface="Arial" pitchFamily="34" charset="0"/>
              </a:rPr>
              <a:t>configuration made of only three elements. The switching factors between the two instrument sub-modes (i.e. </a:t>
            </a:r>
            <a:r>
              <a:rPr lang="en-US" b="1" dirty="0">
                <a:latin typeface="Arial" pitchFamily="34" charset="0"/>
                <a:cs typeface="Arial" pitchFamily="34" charset="0"/>
              </a:rPr>
              <a:t>Hi-res.</a:t>
            </a:r>
            <a:r>
              <a:rPr lang="en-US" dirty="0">
                <a:latin typeface="Arial" pitchFamily="34" charset="0"/>
                <a:cs typeface="Arial" pitchFamily="34" charset="0"/>
              </a:rPr>
              <a:t> and </a:t>
            </a:r>
            <a:r>
              <a:rPr lang="en-US" b="1" dirty="0">
                <a:latin typeface="Arial" pitchFamily="34" charset="0"/>
                <a:cs typeface="Arial" pitchFamily="34" charset="0"/>
              </a:rPr>
              <a:t>Low-res.</a:t>
            </a:r>
            <a:r>
              <a:rPr lang="en-US" dirty="0">
                <a:latin typeface="Arial" pitchFamily="34" charset="0"/>
                <a:cs typeface="Arial" pitchFamily="34" charset="0"/>
              </a:rPr>
              <a:t>) shall be about </a:t>
            </a:r>
            <a:r>
              <a:rPr lang="en-US" dirty="0">
                <a:solidFill>
                  <a:srgbClr val="C00000"/>
                </a:solidFill>
                <a:latin typeface="Arial" pitchFamily="34" charset="0"/>
                <a:cs typeface="Arial" pitchFamily="34" charset="0"/>
              </a:rPr>
              <a:t>2.5</a:t>
            </a:r>
            <a:r>
              <a:rPr lang="en-US" dirty="0">
                <a:latin typeface="Arial" pitchFamily="34" charset="0"/>
                <a:cs typeface="Arial" pitchFamily="34" charset="0"/>
              </a:rPr>
              <a:t> (concerning resolution width) and about </a:t>
            </a:r>
            <a:r>
              <a:rPr lang="en-US" dirty="0">
                <a:solidFill>
                  <a:srgbClr val="C00000"/>
                </a:solidFill>
                <a:latin typeface="Arial" pitchFamily="34" charset="0"/>
                <a:cs typeface="Arial" pitchFamily="34" charset="0"/>
              </a:rPr>
              <a:t>3.8</a:t>
            </a:r>
            <a:r>
              <a:rPr lang="en-US" dirty="0">
                <a:latin typeface="Arial" pitchFamily="34" charset="0"/>
                <a:cs typeface="Arial" pitchFamily="34" charset="0"/>
              </a:rPr>
              <a:t> concerning (concerning flux on sample).</a:t>
            </a:r>
          </a:p>
          <a:p>
            <a:pPr marL="342900" indent="-342900" algn="just">
              <a:buAutoNum type="arabicPlain" startAt="4"/>
            </a:pPr>
            <a:endParaRPr lang="en-US" b="1" dirty="0">
              <a:solidFill>
                <a:srgbClr val="009900"/>
              </a:solidFill>
              <a:latin typeface="Arial" pitchFamily="34" charset="0"/>
              <a:cs typeface="Arial" pitchFamily="34" charset="0"/>
            </a:endParaRPr>
          </a:p>
          <a:p>
            <a:pPr marL="342900" indent="-342900" algn="just">
              <a:buAutoNum type="arabicPlain" startAt="4"/>
            </a:pPr>
            <a:r>
              <a:rPr lang="en-US" b="1" dirty="0">
                <a:solidFill>
                  <a:srgbClr val="009900"/>
                </a:solidFill>
                <a:latin typeface="Arial" pitchFamily="34" charset="0"/>
                <a:cs typeface="Arial" pitchFamily="34" charset="0"/>
              </a:rPr>
              <a:t>VESPA</a:t>
            </a:r>
            <a:r>
              <a:rPr lang="en-US" dirty="0">
                <a:latin typeface="Arial" pitchFamily="34" charset="0"/>
                <a:cs typeface="Arial" pitchFamily="34" charset="0"/>
              </a:rPr>
              <a:t> shall be able to illuminate samples up to </a:t>
            </a:r>
            <a:r>
              <a:rPr lang="en-US" dirty="0">
                <a:solidFill>
                  <a:srgbClr val="C00000"/>
                </a:solidFill>
                <a:latin typeface="Arial" pitchFamily="34" charset="0"/>
                <a:cs typeface="Arial" pitchFamily="34" charset="0"/>
              </a:rPr>
              <a:t>35 mm</a:t>
            </a:r>
            <a:r>
              <a:rPr lang="en-US" dirty="0">
                <a:solidFill>
                  <a:srgbClr val="C00000"/>
                </a:solidFill>
                <a:latin typeface="Arial" pitchFamily="34" charset="0"/>
                <a:cs typeface="Arial" pitchFamily="34" charset="0"/>
                <a:sym typeface="Symbol"/>
              </a:rPr>
              <a:t>35 mm </a:t>
            </a:r>
            <a:r>
              <a:rPr lang="en-US" dirty="0">
                <a:latin typeface="Arial" pitchFamily="34" charset="0"/>
                <a:cs typeface="Arial" pitchFamily="34" charset="0"/>
                <a:sym typeface="Symbol"/>
              </a:rPr>
              <a:t>(which is a common and practical size for chemical applications). Beam size reduction shall be always possible making use of adjustable jaws.</a:t>
            </a:r>
            <a:endParaRPr lang="en-US" dirty="0">
              <a:latin typeface="Arial" pitchFamily="34" charset="0"/>
              <a:cs typeface="Arial" pitchFamily="34" charset="0"/>
            </a:endParaRPr>
          </a:p>
          <a:p>
            <a:pPr marL="342900" indent="-342900" algn="just">
              <a:buAutoNum type="arabicPlain" startAt="4"/>
            </a:pPr>
            <a:endParaRPr lang="en-US" b="1" dirty="0">
              <a:solidFill>
                <a:srgbClr val="009900"/>
              </a:solidFill>
              <a:latin typeface="Arial" pitchFamily="34" charset="0"/>
              <a:cs typeface="Arial" pitchFamily="34" charset="0"/>
            </a:endParaRPr>
          </a:p>
          <a:p>
            <a:pPr marL="342900" indent="-342900" algn="just">
              <a:buAutoNum type="arabicPlain" startAt="4"/>
            </a:pPr>
            <a:r>
              <a:rPr lang="en-US" b="1" dirty="0">
                <a:solidFill>
                  <a:srgbClr val="009900"/>
                </a:solidFill>
                <a:latin typeface="Arial" pitchFamily="34" charset="0"/>
                <a:cs typeface="Arial" pitchFamily="34" charset="0"/>
              </a:rPr>
              <a:t>VESPA </a:t>
            </a:r>
            <a:r>
              <a:rPr lang="en-US" dirty="0">
                <a:latin typeface="Arial" pitchFamily="34" charset="0"/>
                <a:cs typeface="Arial" pitchFamily="34" charset="0"/>
              </a:rPr>
              <a:t>shall exhibit a signal-to-background ratio (</a:t>
            </a:r>
            <a:r>
              <a:rPr lang="en-US" dirty="0">
                <a:solidFill>
                  <a:srgbClr val="C00000"/>
                </a:solidFill>
                <a:latin typeface="Arial" pitchFamily="34" charset="0"/>
                <a:cs typeface="Arial" pitchFamily="34" charset="0"/>
              </a:rPr>
              <a:t>S/B</a:t>
            </a:r>
            <a:r>
              <a:rPr lang="en-US" dirty="0">
                <a:latin typeface="Arial" pitchFamily="34" charset="0"/>
                <a:cs typeface="Arial" pitchFamily="34" charset="0"/>
              </a:rPr>
              <a:t>) larger than that necessary to allow the detection of the spectrum from a low-temperature (</a:t>
            </a:r>
            <a:r>
              <a:rPr lang="en-US" i="1" dirty="0">
                <a:solidFill>
                  <a:srgbClr val="C00000"/>
                </a:solidFill>
                <a:latin typeface="Arial" pitchFamily="34" charset="0"/>
                <a:cs typeface="Arial" pitchFamily="34" charset="0"/>
              </a:rPr>
              <a:t>T</a:t>
            </a:r>
            <a:r>
              <a:rPr lang="en-US" dirty="0">
                <a:solidFill>
                  <a:srgbClr val="C00000"/>
                </a:solidFill>
                <a:latin typeface="Arial" pitchFamily="34" charset="0"/>
                <a:cs typeface="Arial" pitchFamily="34" charset="0"/>
                <a:sym typeface="Symbol"/>
              </a:rPr>
              <a:t>20 K</a:t>
            </a:r>
            <a:r>
              <a:rPr lang="en-US" dirty="0">
                <a:latin typeface="Arial" pitchFamily="34" charset="0"/>
                <a:cs typeface="Arial" pitchFamily="34" charset="0"/>
              </a:rPr>
              <a:t>) solid sample containing 1</a:t>
            </a:r>
            <a:r>
              <a:rPr lang="en-US" dirty="0">
                <a:latin typeface="Arial" pitchFamily="34" charset="0"/>
                <a:cs typeface="Arial" pitchFamily="34" charset="0"/>
                <a:sym typeface="Symbol"/>
              </a:rPr>
              <a:t></a:t>
            </a:r>
            <a:r>
              <a:rPr lang="en-US" dirty="0">
                <a:latin typeface="Arial" pitchFamily="34" charset="0"/>
                <a:cs typeface="Arial" pitchFamily="34" charset="0"/>
              </a:rPr>
              <a:t>10</a:t>
            </a:r>
            <a:r>
              <a:rPr lang="en-US" baseline="30000" dirty="0">
                <a:latin typeface="Arial" pitchFamily="34" charset="0"/>
                <a:cs typeface="Arial" pitchFamily="34" charset="0"/>
              </a:rPr>
              <a:t>-3</a:t>
            </a:r>
            <a:r>
              <a:rPr lang="en-US" dirty="0">
                <a:latin typeface="Arial" pitchFamily="34" charset="0"/>
                <a:cs typeface="Arial" pitchFamily="34" charset="0"/>
              </a:rPr>
              <a:t> moles of protons. </a:t>
            </a:r>
            <a:r>
              <a:rPr lang="en-US" dirty="0">
                <a:solidFill>
                  <a:srgbClr val="C00000"/>
                </a:solidFill>
                <a:latin typeface="Arial" pitchFamily="34" charset="0"/>
                <a:cs typeface="Arial" pitchFamily="34" charset="0"/>
              </a:rPr>
              <a:t>S/B </a:t>
            </a:r>
            <a:r>
              <a:rPr lang="en-US" dirty="0">
                <a:latin typeface="Arial" pitchFamily="34" charset="0"/>
                <a:cs typeface="Arial" pitchFamily="34" charset="0"/>
              </a:rPr>
              <a:t>on </a:t>
            </a:r>
            <a:r>
              <a:rPr lang="en-US" b="1" dirty="0">
                <a:solidFill>
                  <a:srgbClr val="009900"/>
                </a:solidFill>
                <a:latin typeface="Arial" pitchFamily="34" charset="0"/>
                <a:cs typeface="Arial" pitchFamily="34" charset="0"/>
              </a:rPr>
              <a:t>VESPA</a:t>
            </a:r>
            <a:r>
              <a:rPr lang="en-US" dirty="0">
                <a:solidFill>
                  <a:srgbClr val="C00000"/>
                </a:solidFill>
                <a:latin typeface="Arial" pitchFamily="34" charset="0"/>
                <a:cs typeface="Arial" pitchFamily="34" charset="0"/>
              </a:rPr>
              <a:t> </a:t>
            </a:r>
            <a:r>
              <a:rPr lang="en-US" dirty="0">
                <a:latin typeface="Arial" pitchFamily="34" charset="0"/>
                <a:cs typeface="Arial" pitchFamily="34" charset="0"/>
              </a:rPr>
              <a:t>should be comparable to those of the best </a:t>
            </a:r>
            <a:r>
              <a:rPr lang="en-US" b="1" dirty="0">
                <a:latin typeface="Arial" pitchFamily="34" charset="0"/>
                <a:cs typeface="Arial" pitchFamily="34" charset="0"/>
              </a:rPr>
              <a:t>NVS</a:t>
            </a:r>
            <a:r>
              <a:rPr lang="en-US" dirty="0">
                <a:latin typeface="Arial" pitchFamily="34" charset="0"/>
                <a:cs typeface="Arial" pitchFamily="34" charset="0"/>
              </a:rPr>
              <a:t> spectrometers in the neutron sources all over the world.</a:t>
            </a:r>
          </a:p>
          <a:p>
            <a:pPr marL="342900" indent="-342900" algn="just"/>
            <a:endParaRPr lang="en-US" b="1" dirty="0">
              <a:solidFill>
                <a:srgbClr val="009900"/>
              </a:solidFill>
              <a:latin typeface="Arial" pitchFamily="34" charset="0"/>
              <a:cs typeface="Arial" pitchFamily="34" charset="0"/>
            </a:endParaRPr>
          </a:p>
          <a:p>
            <a:pPr marL="342900" indent="-342900" algn="just"/>
            <a:r>
              <a:rPr lang="en-US" b="1" dirty="0">
                <a:solidFill>
                  <a:srgbClr val="009900"/>
                </a:solidFill>
                <a:latin typeface="Arial" pitchFamily="34" charset="0"/>
                <a:cs typeface="Arial" pitchFamily="34" charset="0"/>
              </a:rPr>
              <a:t>7. VESPA</a:t>
            </a:r>
            <a:r>
              <a:rPr lang="en-US" dirty="0">
                <a:latin typeface="Arial" pitchFamily="34" charset="0"/>
                <a:cs typeface="Arial" pitchFamily="34" charset="0"/>
              </a:rPr>
              <a:t> system design, especially the </a:t>
            </a:r>
            <a:r>
              <a:rPr lang="en-US" b="1" dirty="0">
                <a:latin typeface="Arial" pitchFamily="34" charset="0"/>
                <a:cs typeface="Arial" pitchFamily="34" charset="0"/>
              </a:rPr>
              <a:t>sample environment area</a:t>
            </a:r>
            <a:r>
              <a:rPr lang="en-US" dirty="0">
                <a:latin typeface="Arial" pitchFamily="34" charset="0"/>
                <a:cs typeface="Arial" pitchFamily="34" charset="0"/>
              </a:rPr>
              <a:t>, should provide the space and flexibility necessary to host and drive future developments in the neutron spectroscopy area and combining </a:t>
            </a:r>
            <a:r>
              <a:rPr lang="en-US" b="1" dirty="0">
                <a:latin typeface="Arial" pitchFamily="34" charset="0"/>
                <a:cs typeface="Arial" pitchFamily="34" charset="0"/>
              </a:rPr>
              <a:t>NVS</a:t>
            </a:r>
            <a:r>
              <a:rPr lang="en-US" dirty="0">
                <a:latin typeface="Arial" pitchFamily="34" charset="0"/>
                <a:cs typeface="Arial" pitchFamily="34" charset="0"/>
              </a:rPr>
              <a:t> with other techniques (pressure, electrochemistry, neutron magnetic resonance and others).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14</a:t>
            </a:fld>
            <a:endParaRPr lang="it-IT"/>
          </a:p>
        </p:txBody>
      </p:sp>
      <p:sp>
        <p:nvSpPr>
          <p:cNvPr id="4" name="Rettangolo 3"/>
          <p:cNvSpPr/>
          <p:nvPr/>
        </p:nvSpPr>
        <p:spPr>
          <a:xfrm>
            <a:off x="539552" y="548680"/>
            <a:ext cx="8064896" cy="1200329"/>
          </a:xfrm>
          <a:prstGeom prst="rect">
            <a:avLst/>
          </a:prstGeom>
          <a:noFill/>
          <a:ln>
            <a:solidFill>
              <a:schemeClr val="tx1"/>
            </a:solidFill>
          </a:ln>
        </p:spPr>
        <p:txBody>
          <a:bodyPr wrap="square">
            <a:spAutoFit/>
          </a:bodyPr>
          <a:lstStyle/>
          <a:p>
            <a:pPr marL="342900" indent="-342900" algn="just"/>
            <a:endParaRPr lang="en-US" dirty="0">
              <a:latin typeface="Arial" pitchFamily="34" charset="0"/>
              <a:cs typeface="Arial" pitchFamily="34" charset="0"/>
            </a:endParaRPr>
          </a:p>
          <a:p>
            <a:pPr marL="342900" indent="-342900" algn="just"/>
            <a:r>
              <a:rPr lang="en-US" b="1" dirty="0">
                <a:solidFill>
                  <a:srgbClr val="009900"/>
                </a:solidFill>
                <a:latin typeface="Arial" pitchFamily="34" charset="0"/>
                <a:cs typeface="Arial" pitchFamily="34" charset="0"/>
              </a:rPr>
              <a:t>8. VESPA</a:t>
            </a:r>
            <a:r>
              <a:rPr lang="en-US" dirty="0">
                <a:latin typeface="Arial" pitchFamily="34" charset="0"/>
                <a:cs typeface="Arial" pitchFamily="34" charset="0"/>
              </a:rPr>
              <a:t> should serve the users as well as the scientific and instrumental development program without interruptions during </a:t>
            </a:r>
            <a:r>
              <a:rPr lang="en-US" b="1" i="1" dirty="0">
                <a:solidFill>
                  <a:srgbClr val="0070C0"/>
                </a:solidFill>
                <a:latin typeface="Arial" pitchFamily="34" charset="0"/>
                <a:cs typeface="Arial" pitchFamily="34" charset="0"/>
              </a:rPr>
              <a:t>ESS</a:t>
            </a:r>
            <a:r>
              <a:rPr lang="en-US" dirty="0">
                <a:latin typeface="Arial" pitchFamily="34" charset="0"/>
                <a:cs typeface="Arial" pitchFamily="34" charset="0"/>
              </a:rPr>
              <a:t> source operation.</a:t>
            </a:r>
          </a:p>
          <a:p>
            <a:pPr marL="342900" indent="-342900" algn="just"/>
            <a:endParaRPr lang="it-IT"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15</a:t>
            </a:fld>
            <a:endParaRPr lang="it-IT"/>
          </a:p>
        </p:txBody>
      </p:sp>
      <p:sp>
        <p:nvSpPr>
          <p:cNvPr id="4" name="Rettangolo 3"/>
          <p:cNvSpPr/>
          <p:nvPr/>
        </p:nvSpPr>
        <p:spPr>
          <a:xfrm>
            <a:off x="1585773" y="188640"/>
            <a:ext cx="5971571" cy="523220"/>
          </a:xfrm>
          <a:prstGeom prst="rect">
            <a:avLst/>
          </a:prstGeom>
        </p:spPr>
        <p:txBody>
          <a:bodyPr wrap="none">
            <a:spAutoFit/>
          </a:bodyPr>
          <a:lstStyle/>
          <a:p>
            <a:pPr algn="ctr"/>
            <a:r>
              <a:rPr lang="en-US" sz="2800" b="1" dirty="0">
                <a:solidFill>
                  <a:srgbClr val="009900"/>
                </a:solidFill>
                <a:latin typeface="Arial" pitchFamily="34" charset="0"/>
                <a:cs typeface="Arial" pitchFamily="34" charset="0"/>
              </a:rPr>
              <a:t>VESPA</a:t>
            </a:r>
            <a:r>
              <a:rPr lang="en-US" sz="2800" b="1" dirty="0">
                <a:latin typeface="Arial" pitchFamily="34" charset="0"/>
                <a:cs typeface="Arial" pitchFamily="34" charset="0"/>
              </a:rPr>
              <a:t> </a:t>
            </a:r>
            <a:r>
              <a:rPr lang="en-US" sz="2800" b="1" dirty="0">
                <a:solidFill>
                  <a:srgbClr val="C00000"/>
                </a:solidFill>
                <a:latin typeface="Arial" pitchFamily="34" charset="0"/>
                <a:cs typeface="Arial" pitchFamily="34" charset="0"/>
              </a:rPr>
              <a:t>HLR</a:t>
            </a:r>
            <a:r>
              <a:rPr lang="en-US" sz="2800" b="1" dirty="0">
                <a:latin typeface="Arial" pitchFamily="34" charset="0"/>
                <a:cs typeface="Arial" pitchFamily="34" charset="0"/>
              </a:rPr>
              <a:t> no. 3: flux on sample </a:t>
            </a:r>
            <a:endParaRPr lang="it-IT" sz="2800" b="1" dirty="0">
              <a:solidFill>
                <a:srgbClr val="C00000"/>
              </a:solidFill>
            </a:endParaRPr>
          </a:p>
        </p:txBody>
      </p:sp>
      <p:sp>
        <p:nvSpPr>
          <p:cNvPr id="6" name="Rettangolo 5"/>
          <p:cNvSpPr/>
          <p:nvPr/>
        </p:nvSpPr>
        <p:spPr>
          <a:xfrm>
            <a:off x="1705334" y="980728"/>
            <a:ext cx="5219121" cy="461665"/>
          </a:xfrm>
          <a:prstGeom prst="rect">
            <a:avLst/>
          </a:prstGeom>
        </p:spPr>
        <p:txBody>
          <a:bodyPr wrap="none">
            <a:spAutoFit/>
          </a:bodyPr>
          <a:lstStyle/>
          <a:p>
            <a:pPr algn="ctr"/>
            <a:r>
              <a:rPr lang="en-US" sz="2400" b="1" dirty="0">
                <a:solidFill>
                  <a:srgbClr val="009900"/>
                </a:solidFill>
                <a:latin typeface="Arial" pitchFamily="34" charset="0"/>
                <a:cs typeface="Arial" pitchFamily="34" charset="0"/>
              </a:rPr>
              <a:t>VESPA </a:t>
            </a:r>
            <a:r>
              <a:rPr lang="en-US" sz="2400" b="1" dirty="0">
                <a:latin typeface="Arial" pitchFamily="34" charset="0"/>
                <a:cs typeface="Arial" pitchFamily="34" charset="0"/>
              </a:rPr>
              <a:t>“proposal” (2015), </a:t>
            </a:r>
            <a:r>
              <a:rPr lang="en-US" sz="2400" b="1" i="1" dirty="0">
                <a:solidFill>
                  <a:srgbClr val="C00000"/>
                </a:solidFill>
                <a:latin typeface="Arial" pitchFamily="34" charset="0"/>
                <a:cs typeface="Arial" pitchFamily="34" charset="0"/>
              </a:rPr>
              <a:t>P=</a:t>
            </a:r>
            <a:r>
              <a:rPr lang="en-US" sz="2400" b="1" dirty="0">
                <a:solidFill>
                  <a:srgbClr val="C00000"/>
                </a:solidFill>
                <a:latin typeface="Arial" pitchFamily="34" charset="0"/>
                <a:cs typeface="Arial" pitchFamily="34" charset="0"/>
              </a:rPr>
              <a:t>5 MW</a:t>
            </a:r>
            <a:endParaRPr lang="it-IT" sz="2400" b="1" dirty="0">
              <a:solidFill>
                <a:srgbClr val="C00000"/>
              </a:solidFill>
            </a:endParaRPr>
          </a:p>
        </p:txBody>
      </p:sp>
      <p:sp>
        <p:nvSpPr>
          <p:cNvPr id="7" name="Rettangolo 6"/>
          <p:cNvSpPr/>
          <p:nvPr/>
        </p:nvSpPr>
        <p:spPr>
          <a:xfrm>
            <a:off x="539552" y="5445224"/>
            <a:ext cx="8064896" cy="1200329"/>
          </a:xfrm>
          <a:prstGeom prst="rect">
            <a:avLst/>
          </a:prstGeom>
          <a:noFill/>
          <a:ln>
            <a:noFill/>
          </a:ln>
        </p:spPr>
        <p:txBody>
          <a:bodyPr wrap="square">
            <a:spAutoFit/>
          </a:bodyPr>
          <a:lstStyle/>
          <a:p>
            <a:pPr marL="342900" algn="just"/>
            <a:endParaRPr lang="en-US" dirty="0">
              <a:latin typeface="Arial" pitchFamily="34" charset="0"/>
              <a:cs typeface="Arial" pitchFamily="34" charset="0"/>
            </a:endParaRPr>
          </a:p>
          <a:p>
            <a:pPr marL="342900" algn="just"/>
            <a:r>
              <a:rPr lang="en-US" b="1" dirty="0">
                <a:solidFill>
                  <a:srgbClr val="009900"/>
                </a:solidFill>
                <a:latin typeface="Arial" pitchFamily="34" charset="0"/>
                <a:cs typeface="Arial" pitchFamily="34" charset="0"/>
              </a:rPr>
              <a:t>VESPA</a:t>
            </a:r>
            <a:r>
              <a:rPr lang="en-US" dirty="0">
                <a:latin typeface="Arial" pitchFamily="34" charset="0"/>
                <a:cs typeface="Arial" pitchFamily="34" charset="0"/>
              </a:rPr>
              <a:t> equipped with a large </a:t>
            </a:r>
            <a:r>
              <a:rPr lang="en-US" b="1" u="sng" dirty="0">
                <a:latin typeface="Arial" pitchFamily="34" charset="0"/>
                <a:cs typeface="Arial" pitchFamily="34" charset="0"/>
              </a:rPr>
              <a:t>elliptical guide</a:t>
            </a:r>
            <a:r>
              <a:rPr lang="en-US" dirty="0">
                <a:latin typeface="Arial" pitchFamily="34" charset="0"/>
                <a:cs typeface="Arial" pitchFamily="34" charset="0"/>
              </a:rPr>
              <a:t>. </a:t>
            </a:r>
            <a:r>
              <a:rPr lang="en-US" b="1" i="1" dirty="0">
                <a:solidFill>
                  <a:srgbClr val="0070C0"/>
                </a:solidFill>
                <a:latin typeface="Arial" pitchFamily="34" charset="0"/>
                <a:cs typeface="Arial" pitchFamily="34" charset="0"/>
              </a:rPr>
              <a:t>ESS </a:t>
            </a:r>
            <a:r>
              <a:rPr lang="en-US" b="1" i="1" dirty="0">
                <a:latin typeface="Arial" pitchFamily="34" charset="0"/>
                <a:cs typeface="Arial" pitchFamily="34" charset="0"/>
              </a:rPr>
              <a:t>“</a:t>
            </a:r>
            <a:r>
              <a:rPr lang="en-US" dirty="0">
                <a:latin typeface="Arial" pitchFamily="34" charset="0"/>
                <a:cs typeface="Arial" pitchFamily="34" charset="0"/>
              </a:rPr>
              <a:t>pancake” moderator (</a:t>
            </a:r>
            <a:r>
              <a:rPr lang="en-US" b="1" dirty="0">
                <a:latin typeface="Arial" pitchFamily="34" charset="0"/>
                <a:cs typeface="Arial" pitchFamily="34" charset="0"/>
                <a:sym typeface="Symbol"/>
              </a:rPr>
              <a:t></a:t>
            </a:r>
            <a:r>
              <a:rPr lang="en-US" dirty="0">
                <a:latin typeface="Arial" pitchFamily="34" charset="0"/>
                <a:cs typeface="Arial" pitchFamily="34" charset="0"/>
                <a:sym typeface="Symbol"/>
              </a:rPr>
              <a:t>1.5)</a:t>
            </a:r>
            <a:r>
              <a:rPr lang="en-US" dirty="0">
                <a:latin typeface="Arial" pitchFamily="34" charset="0"/>
                <a:cs typeface="Arial" pitchFamily="34" charset="0"/>
              </a:rPr>
              <a:t>, power </a:t>
            </a:r>
            <a:r>
              <a:rPr lang="en-US" b="1" i="1" dirty="0">
                <a:solidFill>
                  <a:srgbClr val="C00000"/>
                </a:solidFill>
                <a:latin typeface="Arial" pitchFamily="34" charset="0"/>
                <a:cs typeface="Arial" pitchFamily="34" charset="0"/>
              </a:rPr>
              <a:t>P</a:t>
            </a:r>
            <a:r>
              <a:rPr lang="en-US" b="1" dirty="0">
                <a:solidFill>
                  <a:srgbClr val="C00000"/>
                </a:solidFill>
                <a:latin typeface="Arial" pitchFamily="34" charset="0"/>
                <a:cs typeface="Arial" pitchFamily="34" charset="0"/>
              </a:rPr>
              <a:t>=5 MW</a:t>
            </a:r>
            <a:r>
              <a:rPr lang="en-US" dirty="0">
                <a:solidFill>
                  <a:srgbClr val="C00000"/>
                </a:solidFill>
                <a:latin typeface="Arial" pitchFamily="34" charset="0"/>
                <a:cs typeface="Arial" pitchFamily="34" charset="0"/>
              </a:rPr>
              <a:t>.</a:t>
            </a:r>
          </a:p>
          <a:p>
            <a:pPr marL="342900" indent="-342900" algn="just"/>
            <a:endParaRPr lang="it-IT" i="1" dirty="0">
              <a:latin typeface="Arial" pitchFamily="34" charset="0"/>
              <a:cs typeface="Arial" pitchFamily="34" charset="0"/>
            </a:endParaRPr>
          </a:p>
        </p:txBody>
      </p:sp>
      <p:graphicFrame>
        <p:nvGraphicFramePr>
          <p:cNvPr id="54275" name="Object 3"/>
          <p:cNvGraphicFramePr>
            <a:graphicFrameLocks noChangeAspect="1"/>
          </p:cNvGraphicFramePr>
          <p:nvPr/>
        </p:nvGraphicFramePr>
        <p:xfrm>
          <a:off x="2051720" y="1700808"/>
          <a:ext cx="5145597" cy="3609627"/>
        </p:xfrm>
        <a:graphic>
          <a:graphicData uri="http://schemas.openxmlformats.org/presentationml/2006/ole">
            <mc:AlternateContent xmlns:mc="http://schemas.openxmlformats.org/markup-compatibility/2006">
              <mc:Choice xmlns:v="urn:schemas-microsoft-com:vml" Requires="v">
                <p:oleObj spid="_x0000_s54347" name="Graph" r:id="rId3" imgW="4131869" imgH="2899258" progId="">
                  <p:embed/>
                </p:oleObj>
              </mc:Choice>
              <mc:Fallback>
                <p:oleObj name="Graph" r:id="rId3" imgW="4131869" imgH="2899258" progId="">
                  <p:embed/>
                  <p:pic>
                    <p:nvPicPr>
                      <p:cNvPr id="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1700808"/>
                        <a:ext cx="5145597" cy="3609627"/>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16</a:t>
            </a:fld>
            <a:endParaRPr lang="it-IT" dirty="0"/>
          </a:p>
        </p:txBody>
      </p:sp>
      <p:graphicFrame>
        <p:nvGraphicFramePr>
          <p:cNvPr id="94210" name="Object 2"/>
          <p:cNvGraphicFramePr>
            <a:graphicFrameLocks noChangeAspect="1"/>
          </p:cNvGraphicFramePr>
          <p:nvPr/>
        </p:nvGraphicFramePr>
        <p:xfrm>
          <a:off x="251520" y="980728"/>
          <a:ext cx="5760640" cy="4041079"/>
        </p:xfrm>
        <a:graphic>
          <a:graphicData uri="http://schemas.openxmlformats.org/presentationml/2006/ole">
            <mc:AlternateContent xmlns:mc="http://schemas.openxmlformats.org/markup-compatibility/2006">
              <mc:Choice xmlns:v="urn:schemas-microsoft-com:vml" Requires="v">
                <p:oleObj spid="_x0000_s94282" name="Graph" r:id="rId3" imgW="4131869" imgH="2899258" progId="">
                  <p:embed/>
                </p:oleObj>
              </mc:Choice>
              <mc:Fallback>
                <p:oleObj name="Graph" r:id="rId3" imgW="4131869" imgH="2899258" progId="">
                  <p:embed/>
                  <p:pic>
                    <p:nvPicPr>
                      <p:cNvPr id="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980728"/>
                        <a:ext cx="5760640" cy="4041079"/>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ttangolo 4"/>
          <p:cNvSpPr/>
          <p:nvPr/>
        </p:nvSpPr>
        <p:spPr>
          <a:xfrm>
            <a:off x="1946331" y="519063"/>
            <a:ext cx="4945008" cy="461665"/>
          </a:xfrm>
          <a:prstGeom prst="rect">
            <a:avLst/>
          </a:prstGeom>
        </p:spPr>
        <p:txBody>
          <a:bodyPr wrap="none">
            <a:spAutoFit/>
          </a:bodyPr>
          <a:lstStyle/>
          <a:p>
            <a:pPr algn="ctr"/>
            <a:r>
              <a:rPr lang="en-US" sz="2400" b="1" dirty="0">
                <a:solidFill>
                  <a:srgbClr val="009900"/>
                </a:solidFill>
                <a:latin typeface="Arial" pitchFamily="34" charset="0"/>
                <a:cs typeface="Arial" pitchFamily="34" charset="0"/>
              </a:rPr>
              <a:t>VESPA </a:t>
            </a:r>
            <a:r>
              <a:rPr lang="en-US" sz="2400" b="1" dirty="0">
                <a:latin typeface="Arial" pitchFamily="34" charset="0"/>
                <a:cs typeface="Arial" pitchFamily="34" charset="0"/>
              </a:rPr>
              <a:t>“project scope”, </a:t>
            </a:r>
            <a:r>
              <a:rPr lang="en-US" sz="2400" b="1" i="1" dirty="0">
                <a:solidFill>
                  <a:srgbClr val="C00000"/>
                </a:solidFill>
                <a:latin typeface="Arial" pitchFamily="34" charset="0"/>
                <a:cs typeface="Arial" pitchFamily="34" charset="0"/>
              </a:rPr>
              <a:t>P=</a:t>
            </a:r>
            <a:r>
              <a:rPr lang="en-US" sz="2400" b="1" dirty="0">
                <a:solidFill>
                  <a:srgbClr val="C00000"/>
                </a:solidFill>
                <a:latin typeface="Arial" pitchFamily="34" charset="0"/>
                <a:cs typeface="Arial" pitchFamily="34" charset="0"/>
              </a:rPr>
              <a:t>5 MW</a:t>
            </a:r>
            <a:endParaRPr lang="it-IT" sz="2400" b="1" dirty="0">
              <a:solidFill>
                <a:srgbClr val="C00000"/>
              </a:solidFill>
            </a:endParaRPr>
          </a:p>
        </p:txBody>
      </p:sp>
      <p:sp>
        <p:nvSpPr>
          <p:cNvPr id="6" name="Rettangolo 5"/>
          <p:cNvSpPr/>
          <p:nvPr/>
        </p:nvSpPr>
        <p:spPr>
          <a:xfrm>
            <a:off x="539552" y="5157192"/>
            <a:ext cx="8064896" cy="1200329"/>
          </a:xfrm>
          <a:prstGeom prst="rect">
            <a:avLst/>
          </a:prstGeom>
          <a:noFill/>
          <a:ln>
            <a:noFill/>
          </a:ln>
        </p:spPr>
        <p:txBody>
          <a:bodyPr wrap="square">
            <a:spAutoFit/>
          </a:bodyPr>
          <a:lstStyle/>
          <a:p>
            <a:pPr marL="342900" algn="just"/>
            <a:endParaRPr lang="en-US" dirty="0">
              <a:latin typeface="Arial" pitchFamily="34" charset="0"/>
              <a:cs typeface="Arial" pitchFamily="34" charset="0"/>
            </a:endParaRPr>
          </a:p>
          <a:p>
            <a:pPr marL="342900" algn="just"/>
            <a:r>
              <a:rPr lang="en-US" b="1" dirty="0">
                <a:solidFill>
                  <a:srgbClr val="009900"/>
                </a:solidFill>
                <a:latin typeface="Arial" pitchFamily="34" charset="0"/>
                <a:cs typeface="Arial" pitchFamily="34" charset="0"/>
              </a:rPr>
              <a:t>VESPA</a:t>
            </a:r>
            <a:r>
              <a:rPr lang="en-US" dirty="0">
                <a:latin typeface="Arial" pitchFamily="34" charset="0"/>
                <a:cs typeface="Arial" pitchFamily="34" charset="0"/>
              </a:rPr>
              <a:t> equipped with a </a:t>
            </a:r>
            <a:r>
              <a:rPr lang="en-US" b="1" u="sng" dirty="0">
                <a:latin typeface="Arial" pitchFamily="34" charset="0"/>
                <a:cs typeface="Arial" pitchFamily="34" charset="0"/>
              </a:rPr>
              <a:t>straight tapered guide</a:t>
            </a:r>
            <a:r>
              <a:rPr lang="en-US" dirty="0">
                <a:latin typeface="Arial" pitchFamily="34" charset="0"/>
                <a:cs typeface="Arial" pitchFamily="34" charset="0"/>
              </a:rPr>
              <a:t>. </a:t>
            </a:r>
            <a:r>
              <a:rPr lang="en-US" b="1" i="1" dirty="0">
                <a:solidFill>
                  <a:srgbClr val="0070C0"/>
                </a:solidFill>
                <a:latin typeface="Arial" pitchFamily="34" charset="0"/>
                <a:cs typeface="Arial" pitchFamily="34" charset="0"/>
              </a:rPr>
              <a:t>ESS </a:t>
            </a:r>
            <a:r>
              <a:rPr lang="en-US" b="1" i="1" dirty="0">
                <a:latin typeface="Arial" pitchFamily="34" charset="0"/>
                <a:cs typeface="Arial" pitchFamily="34" charset="0"/>
              </a:rPr>
              <a:t>“</a:t>
            </a:r>
            <a:r>
              <a:rPr lang="en-US" dirty="0">
                <a:latin typeface="Arial" pitchFamily="34" charset="0"/>
                <a:cs typeface="Arial" pitchFamily="34" charset="0"/>
              </a:rPr>
              <a:t>butterfly-1” moderator, power </a:t>
            </a:r>
            <a:r>
              <a:rPr lang="en-US" b="1" i="1" dirty="0">
                <a:solidFill>
                  <a:srgbClr val="C00000"/>
                </a:solidFill>
                <a:latin typeface="Arial" pitchFamily="34" charset="0"/>
                <a:cs typeface="Arial" pitchFamily="34" charset="0"/>
              </a:rPr>
              <a:t>P</a:t>
            </a:r>
            <a:r>
              <a:rPr lang="en-US" b="1" dirty="0">
                <a:solidFill>
                  <a:srgbClr val="C00000"/>
                </a:solidFill>
                <a:latin typeface="Arial" pitchFamily="34" charset="0"/>
                <a:cs typeface="Arial" pitchFamily="34" charset="0"/>
              </a:rPr>
              <a:t>=5 MW</a:t>
            </a:r>
            <a:r>
              <a:rPr lang="en-US" dirty="0">
                <a:solidFill>
                  <a:srgbClr val="C00000"/>
                </a:solidFill>
                <a:latin typeface="Arial" pitchFamily="34" charset="0"/>
                <a:cs typeface="Arial" pitchFamily="34" charset="0"/>
              </a:rPr>
              <a:t>.</a:t>
            </a:r>
          </a:p>
          <a:p>
            <a:pPr marL="342900" indent="-342900" algn="just"/>
            <a:endParaRPr lang="it-IT" i="1" dirty="0">
              <a:latin typeface="Arial" pitchFamily="34" charset="0"/>
              <a:cs typeface="Arial" pitchFamily="34" charset="0"/>
            </a:endParaRPr>
          </a:p>
        </p:txBody>
      </p:sp>
      <p:sp>
        <p:nvSpPr>
          <p:cNvPr id="7" name="Rettangolo 6"/>
          <p:cNvSpPr/>
          <p:nvPr/>
        </p:nvSpPr>
        <p:spPr>
          <a:xfrm>
            <a:off x="6084168" y="836712"/>
            <a:ext cx="2808312" cy="4832092"/>
          </a:xfrm>
          <a:prstGeom prst="rect">
            <a:avLst/>
          </a:prstGeom>
          <a:noFill/>
          <a:ln>
            <a:noFill/>
          </a:ln>
        </p:spPr>
        <p:txBody>
          <a:bodyPr wrap="square">
            <a:spAutoFit/>
          </a:bodyPr>
          <a:lstStyle/>
          <a:p>
            <a:pPr marL="342900"/>
            <a:r>
              <a:rPr lang="en-US" sz="2200" i="1" dirty="0">
                <a:latin typeface="Arial" pitchFamily="34" charset="0"/>
                <a:cs typeface="Arial" pitchFamily="34" charset="0"/>
              </a:rPr>
              <a:t>Reduction with respect to the </a:t>
            </a:r>
            <a:r>
              <a:rPr lang="en-US" sz="2200" b="1" i="1" dirty="0">
                <a:solidFill>
                  <a:srgbClr val="C00000"/>
                </a:solidFill>
                <a:latin typeface="Arial" pitchFamily="34" charset="0"/>
                <a:cs typeface="Arial" pitchFamily="34" charset="0"/>
              </a:rPr>
              <a:t>2015</a:t>
            </a:r>
            <a:r>
              <a:rPr lang="en-US" sz="2200" i="1" dirty="0">
                <a:latin typeface="Arial" pitchFamily="34" charset="0"/>
                <a:cs typeface="Arial" pitchFamily="34" charset="0"/>
              </a:rPr>
              <a:t> preliminary evaluations:</a:t>
            </a:r>
          </a:p>
          <a:p>
            <a:pPr marL="342900"/>
            <a:endParaRPr lang="en-US" sz="2200" dirty="0">
              <a:latin typeface="Arial" pitchFamily="34" charset="0"/>
              <a:cs typeface="Arial" pitchFamily="34" charset="0"/>
            </a:endParaRPr>
          </a:p>
          <a:p>
            <a:pPr marL="342900"/>
            <a:r>
              <a:rPr lang="en-US" sz="2200" dirty="0">
                <a:latin typeface="Arial" pitchFamily="34" charset="0"/>
                <a:cs typeface="Arial" pitchFamily="34" charset="0"/>
              </a:rPr>
              <a:t>between </a:t>
            </a:r>
            <a:r>
              <a:rPr lang="en-US" sz="2200" b="1" dirty="0">
                <a:latin typeface="Arial" pitchFamily="34" charset="0"/>
                <a:cs typeface="Arial" pitchFamily="34" charset="0"/>
              </a:rPr>
              <a:t>2</a:t>
            </a:r>
            <a:r>
              <a:rPr lang="en-US" sz="2200" dirty="0">
                <a:latin typeface="Arial" pitchFamily="34" charset="0"/>
                <a:cs typeface="Arial" pitchFamily="34" charset="0"/>
              </a:rPr>
              <a:t> (low </a:t>
            </a:r>
            <a:r>
              <a:rPr lang="en-US" sz="2200" i="1" dirty="0">
                <a:solidFill>
                  <a:srgbClr val="C00000"/>
                </a:solidFill>
                <a:latin typeface="Arial" pitchFamily="34" charset="0"/>
                <a:cs typeface="Arial" pitchFamily="34" charset="0"/>
              </a:rPr>
              <a:t>E</a:t>
            </a:r>
            <a:r>
              <a:rPr lang="en-US" sz="2200" baseline="-25000" dirty="0">
                <a:solidFill>
                  <a:srgbClr val="C00000"/>
                </a:solidFill>
                <a:latin typeface="Arial" pitchFamily="34" charset="0"/>
                <a:cs typeface="Arial" pitchFamily="34" charset="0"/>
              </a:rPr>
              <a:t>0</a:t>
            </a:r>
            <a:r>
              <a:rPr lang="en-US" sz="2200" dirty="0">
                <a:latin typeface="Arial" pitchFamily="34" charset="0"/>
                <a:cs typeface="Arial" pitchFamily="34" charset="0"/>
              </a:rPr>
              <a:t>) and </a:t>
            </a:r>
            <a:r>
              <a:rPr lang="en-US" sz="2200" b="1" dirty="0">
                <a:latin typeface="Arial" pitchFamily="34" charset="0"/>
                <a:cs typeface="Arial" pitchFamily="34" charset="0"/>
              </a:rPr>
              <a:t>9</a:t>
            </a:r>
            <a:r>
              <a:rPr lang="en-US" sz="2200" dirty="0">
                <a:latin typeface="Arial" pitchFamily="34" charset="0"/>
                <a:cs typeface="Arial" pitchFamily="34" charset="0"/>
              </a:rPr>
              <a:t> (high </a:t>
            </a:r>
            <a:r>
              <a:rPr lang="en-US" sz="2200" i="1" dirty="0">
                <a:solidFill>
                  <a:srgbClr val="C00000"/>
                </a:solidFill>
                <a:latin typeface="Arial" pitchFamily="34" charset="0"/>
                <a:cs typeface="Arial" pitchFamily="34" charset="0"/>
              </a:rPr>
              <a:t>E</a:t>
            </a:r>
            <a:r>
              <a:rPr lang="en-US" sz="2200" baseline="-25000" dirty="0">
                <a:solidFill>
                  <a:srgbClr val="C00000"/>
                </a:solidFill>
                <a:latin typeface="Arial" pitchFamily="34" charset="0"/>
                <a:cs typeface="Arial" pitchFamily="34" charset="0"/>
              </a:rPr>
              <a:t>0</a:t>
            </a:r>
            <a:r>
              <a:rPr lang="en-US" sz="2200" dirty="0">
                <a:latin typeface="Arial" pitchFamily="34" charset="0"/>
                <a:cs typeface="Arial" pitchFamily="34" charset="0"/>
              </a:rPr>
              <a:t>). </a:t>
            </a:r>
          </a:p>
          <a:p>
            <a:pPr marL="342900"/>
            <a:endParaRPr lang="en-US" sz="2200" dirty="0">
              <a:latin typeface="Arial" pitchFamily="34" charset="0"/>
              <a:cs typeface="Arial" pitchFamily="34" charset="0"/>
            </a:endParaRPr>
          </a:p>
          <a:p>
            <a:pPr marL="342900"/>
            <a:r>
              <a:rPr lang="en-US" sz="2200" dirty="0">
                <a:latin typeface="Arial" pitchFamily="34" charset="0"/>
                <a:cs typeface="Arial" pitchFamily="34" charset="0"/>
              </a:rPr>
              <a:t>Solid angle factor </a:t>
            </a:r>
            <a:r>
              <a:rPr lang="en-US" sz="2200" b="1" dirty="0">
                <a:latin typeface="Arial" pitchFamily="34" charset="0"/>
                <a:cs typeface="Arial" pitchFamily="34" charset="0"/>
              </a:rPr>
              <a:t>not</a:t>
            </a:r>
            <a:r>
              <a:rPr lang="en-US" sz="2200" dirty="0">
                <a:latin typeface="Arial" pitchFamily="34" charset="0"/>
                <a:cs typeface="Arial" pitchFamily="34" charset="0"/>
              </a:rPr>
              <a:t> included: </a:t>
            </a:r>
            <a:r>
              <a:rPr lang="en-US" sz="2200" b="1" dirty="0">
                <a:solidFill>
                  <a:srgbClr val="2004C6"/>
                </a:solidFill>
                <a:latin typeface="Arial" pitchFamily="34" charset="0"/>
                <a:cs typeface="Arial" pitchFamily="34" charset="0"/>
              </a:rPr>
              <a:t>0.66/2.16</a:t>
            </a:r>
            <a:r>
              <a:rPr lang="en-US" sz="2200" dirty="0">
                <a:latin typeface="Arial" pitchFamily="34" charset="0"/>
                <a:cs typeface="Arial" pitchFamily="34" charset="0"/>
              </a:rPr>
              <a:t> (</a:t>
            </a:r>
            <a:r>
              <a:rPr lang="en-US" sz="2200" b="1" dirty="0">
                <a:latin typeface="Arial" pitchFamily="34" charset="0"/>
                <a:cs typeface="Arial" pitchFamily="34" charset="0"/>
              </a:rPr>
              <a:t>Vision</a:t>
            </a:r>
            <a:r>
              <a:rPr lang="en-US" sz="2200" dirty="0">
                <a:latin typeface="Arial" pitchFamily="34" charset="0"/>
                <a:cs typeface="Arial" pitchFamily="34" charset="0"/>
              </a:rPr>
              <a:t>)</a:t>
            </a:r>
          </a:p>
          <a:p>
            <a:pPr marL="342900"/>
            <a:r>
              <a:rPr lang="en-US" sz="2200" b="1" dirty="0">
                <a:solidFill>
                  <a:srgbClr val="C00000"/>
                </a:solidFill>
                <a:latin typeface="Arial" pitchFamily="34" charset="0"/>
                <a:cs typeface="Arial" pitchFamily="34" charset="0"/>
              </a:rPr>
              <a:t>0.66/0.80</a:t>
            </a:r>
            <a:r>
              <a:rPr lang="en-US" sz="2200" dirty="0">
                <a:latin typeface="Arial" pitchFamily="34" charset="0"/>
                <a:cs typeface="Arial" pitchFamily="34" charset="0"/>
              </a:rPr>
              <a:t> (</a:t>
            </a:r>
            <a:r>
              <a:rPr lang="en-US" sz="2200" b="1" dirty="0">
                <a:latin typeface="Arial" pitchFamily="34" charset="0"/>
                <a:cs typeface="Arial" pitchFamily="34" charset="0"/>
              </a:rPr>
              <a:t>Tosca</a:t>
            </a:r>
            <a:r>
              <a:rPr lang="en-US" sz="2200" dirty="0">
                <a:latin typeface="Arial" pitchFamily="34" charset="0"/>
                <a:cs typeface="Arial" pitchFamily="34" charset="0"/>
              </a:rPr>
              <a:t>)</a:t>
            </a:r>
          </a:p>
          <a:p>
            <a:pPr marL="342900"/>
            <a:endParaRPr lang="en-US" sz="2200" dirty="0">
              <a:latin typeface="Arial" pitchFamily="34" charset="0"/>
              <a:cs typeface="Arial" pitchFamily="34" charset="0"/>
            </a:endParaRPr>
          </a:p>
        </p:txBody>
      </p:sp>
      <p:sp>
        <p:nvSpPr>
          <p:cNvPr id="8" name="Rettangolo 3"/>
          <p:cNvSpPr/>
          <p:nvPr/>
        </p:nvSpPr>
        <p:spPr>
          <a:xfrm>
            <a:off x="1585773" y="44624"/>
            <a:ext cx="5971571" cy="523220"/>
          </a:xfrm>
          <a:prstGeom prst="rect">
            <a:avLst/>
          </a:prstGeom>
        </p:spPr>
        <p:txBody>
          <a:bodyPr wrap="none">
            <a:spAutoFit/>
          </a:bodyPr>
          <a:lstStyle/>
          <a:p>
            <a:pPr algn="ctr"/>
            <a:r>
              <a:rPr lang="en-US" sz="2800" b="1" dirty="0">
                <a:solidFill>
                  <a:srgbClr val="009900"/>
                </a:solidFill>
                <a:latin typeface="Arial" pitchFamily="34" charset="0"/>
                <a:cs typeface="Arial" pitchFamily="34" charset="0"/>
              </a:rPr>
              <a:t>VESPA</a:t>
            </a:r>
            <a:r>
              <a:rPr lang="en-US" sz="2800" b="1" dirty="0">
                <a:latin typeface="Arial" pitchFamily="34" charset="0"/>
                <a:cs typeface="Arial" pitchFamily="34" charset="0"/>
              </a:rPr>
              <a:t> </a:t>
            </a:r>
            <a:r>
              <a:rPr lang="en-US" sz="2800" b="1" dirty="0">
                <a:solidFill>
                  <a:srgbClr val="C00000"/>
                </a:solidFill>
                <a:latin typeface="Arial" pitchFamily="34" charset="0"/>
                <a:cs typeface="Arial" pitchFamily="34" charset="0"/>
              </a:rPr>
              <a:t>HLR</a:t>
            </a:r>
            <a:r>
              <a:rPr lang="en-US" sz="2800" b="1" dirty="0">
                <a:latin typeface="Arial" pitchFamily="34" charset="0"/>
                <a:cs typeface="Arial" pitchFamily="34" charset="0"/>
              </a:rPr>
              <a:t> no. 3: flux on sample </a:t>
            </a:r>
            <a:endParaRPr lang="it-IT" sz="2800" b="1" dirty="0">
              <a:solidFill>
                <a:srgbClr val="C0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DBDF391B-320D-4B86-A5A0-639A5312D678}"/>
              </a:ext>
            </a:extLst>
          </p:cNvPr>
          <p:cNvSpPr/>
          <p:nvPr/>
        </p:nvSpPr>
        <p:spPr>
          <a:xfrm>
            <a:off x="3792042" y="5264000"/>
            <a:ext cx="792088"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it-IT"/>
              <a:t>VESPA TG2 (Lund, 17 Oct. 2017)</a:t>
            </a:r>
          </a:p>
        </p:txBody>
      </p:sp>
      <p:sp>
        <p:nvSpPr>
          <p:cNvPr id="3" name="Slide Number Placeholder 2"/>
          <p:cNvSpPr>
            <a:spLocks noGrp="1"/>
          </p:cNvSpPr>
          <p:nvPr>
            <p:ph type="sldNum" sz="quarter" idx="12"/>
          </p:nvPr>
        </p:nvSpPr>
        <p:spPr/>
        <p:txBody>
          <a:bodyPr/>
          <a:lstStyle/>
          <a:p>
            <a:fld id="{AC3339C7-BCC7-45DF-904C-C04AD0551C05}" type="slidenum">
              <a:rPr lang="it-IT" smtClean="0"/>
              <a:pPr/>
              <a:t>17</a:t>
            </a:fld>
            <a:endParaRPr lang="it-IT"/>
          </a:p>
        </p:txBody>
      </p:sp>
      <p:sp>
        <p:nvSpPr>
          <p:cNvPr id="5" name="Rettangolo 3"/>
          <p:cNvSpPr/>
          <p:nvPr/>
        </p:nvSpPr>
        <p:spPr>
          <a:xfrm>
            <a:off x="1835041" y="188640"/>
            <a:ext cx="5473038" cy="523220"/>
          </a:xfrm>
          <a:prstGeom prst="rect">
            <a:avLst/>
          </a:prstGeom>
        </p:spPr>
        <p:txBody>
          <a:bodyPr wrap="none">
            <a:spAutoFit/>
          </a:bodyPr>
          <a:lstStyle/>
          <a:p>
            <a:pPr algn="ctr"/>
            <a:r>
              <a:rPr lang="en-US" sz="2800" b="1" dirty="0">
                <a:solidFill>
                  <a:srgbClr val="009900"/>
                </a:solidFill>
                <a:latin typeface="Arial" pitchFamily="34" charset="0"/>
                <a:cs typeface="Arial" pitchFamily="34" charset="0"/>
              </a:rPr>
              <a:t>VESPA</a:t>
            </a:r>
            <a:r>
              <a:rPr lang="en-US" sz="2800" b="1" dirty="0">
                <a:latin typeface="Arial" pitchFamily="34" charset="0"/>
                <a:cs typeface="Arial" pitchFamily="34" charset="0"/>
              </a:rPr>
              <a:t> </a:t>
            </a:r>
            <a:r>
              <a:rPr lang="en-US" sz="2800" b="1" dirty="0">
                <a:solidFill>
                  <a:srgbClr val="C00000"/>
                </a:solidFill>
                <a:latin typeface="Arial" pitchFamily="34" charset="0"/>
                <a:cs typeface="Arial" pitchFamily="34" charset="0"/>
              </a:rPr>
              <a:t>HLR</a:t>
            </a:r>
            <a:r>
              <a:rPr lang="en-US" sz="2800" b="1" dirty="0">
                <a:latin typeface="Arial" pitchFamily="34" charset="0"/>
                <a:cs typeface="Arial" pitchFamily="34" charset="0"/>
              </a:rPr>
              <a:t> no. 5: sample size </a:t>
            </a:r>
            <a:endParaRPr lang="it-IT" sz="2800" b="1" dirty="0">
              <a:solidFill>
                <a:srgbClr val="C00000"/>
              </a:solidFill>
            </a:endParaRPr>
          </a:p>
        </p:txBody>
      </p:sp>
      <p:sp>
        <p:nvSpPr>
          <p:cNvPr id="8" name="Rectangle 7"/>
          <p:cNvSpPr/>
          <p:nvPr/>
        </p:nvSpPr>
        <p:spPr>
          <a:xfrm>
            <a:off x="467544" y="908720"/>
            <a:ext cx="7992888" cy="4801314"/>
          </a:xfrm>
          <a:prstGeom prst="rect">
            <a:avLst/>
          </a:prstGeom>
        </p:spPr>
        <p:txBody>
          <a:bodyPr wrap="square">
            <a:spAutoFit/>
          </a:bodyPr>
          <a:lstStyle/>
          <a:p>
            <a:r>
              <a:rPr lang="en-US" b="1" dirty="0">
                <a:solidFill>
                  <a:srgbClr val="C00000"/>
                </a:solidFill>
                <a:latin typeface="Arial" pitchFamily="34" charset="0"/>
                <a:cs typeface="Arial" pitchFamily="34" charset="0"/>
              </a:rPr>
              <a:t>Beam-size on sample: 35 mm</a:t>
            </a:r>
            <a:r>
              <a:rPr lang="en-US" b="1" dirty="0">
                <a:solidFill>
                  <a:srgbClr val="C00000"/>
                </a:solidFill>
                <a:latin typeface="Arial" pitchFamily="34" charset="0"/>
                <a:cs typeface="Arial" pitchFamily="34" charset="0"/>
                <a:sym typeface="Symbol"/>
              </a:rPr>
              <a:t>35 mm </a:t>
            </a:r>
            <a:r>
              <a:rPr lang="en-US" dirty="0">
                <a:latin typeface="Arial" pitchFamily="34" charset="0"/>
                <a:cs typeface="Arial" pitchFamily="34" charset="0"/>
                <a:sym typeface="Symbol"/>
              </a:rPr>
              <a:t> large amount of material needed.</a:t>
            </a:r>
            <a:endParaRPr lang="en-US" b="1" dirty="0">
              <a:solidFill>
                <a:srgbClr val="C00000"/>
              </a:solidFill>
              <a:latin typeface="Arial" pitchFamily="34" charset="0"/>
              <a:cs typeface="Arial" pitchFamily="34" charset="0"/>
              <a:sym typeface="Symbol"/>
            </a:endParaRPr>
          </a:p>
          <a:p>
            <a:pPr marL="285750" indent="-285750">
              <a:buFontTx/>
              <a:buChar char="-"/>
            </a:pPr>
            <a:r>
              <a:rPr lang="en-US" dirty="0">
                <a:solidFill>
                  <a:srgbClr val="C00000"/>
                </a:solidFill>
                <a:latin typeface="Arial" pitchFamily="34" charset="0"/>
                <a:cs typeface="Arial" pitchFamily="34" charset="0"/>
                <a:sym typeface="Symbol"/>
              </a:rPr>
              <a:t>Heterogeneous catalysis:</a:t>
            </a:r>
            <a:r>
              <a:rPr lang="en-US" dirty="0">
                <a:latin typeface="Arial" pitchFamily="34" charset="0"/>
                <a:cs typeface="Arial" pitchFamily="34" charset="0"/>
                <a:sym typeface="Symbol"/>
              </a:rPr>
              <a:t> investigated molecules converted by catalyst are in small concentration compared to the carrier material.</a:t>
            </a:r>
          </a:p>
          <a:p>
            <a:pPr marL="285750" indent="-285750">
              <a:buFontTx/>
              <a:buChar char="-"/>
            </a:pPr>
            <a:r>
              <a:rPr lang="en-US" dirty="0">
                <a:solidFill>
                  <a:srgbClr val="C00000"/>
                </a:solidFill>
                <a:latin typeface="Arial" pitchFamily="34" charset="0"/>
                <a:cs typeface="Arial" pitchFamily="34" charset="0"/>
                <a:sym typeface="Symbol"/>
              </a:rPr>
              <a:t>Photo-catalysis</a:t>
            </a:r>
            <a:r>
              <a:rPr lang="en-US" dirty="0">
                <a:latin typeface="Arial" pitchFamily="34" charset="0"/>
                <a:cs typeface="Arial" pitchFamily="34" charset="0"/>
                <a:sym typeface="Symbol"/>
              </a:rPr>
              <a:t>: the amount of </a:t>
            </a:r>
            <a:r>
              <a:rPr lang="en-US" i="1" dirty="0">
                <a:latin typeface="Arial" pitchFamily="34" charset="0"/>
                <a:cs typeface="Arial" pitchFamily="34" charset="0"/>
                <a:sym typeface="Symbol"/>
              </a:rPr>
              <a:t>“</a:t>
            </a:r>
            <a:r>
              <a:rPr lang="en-US" i="1" u="sng" dirty="0">
                <a:latin typeface="Arial" pitchFamily="34" charset="0"/>
                <a:cs typeface="Arial" pitchFamily="34" charset="0"/>
                <a:sym typeface="Symbol"/>
              </a:rPr>
              <a:t>material in excited state</a:t>
            </a:r>
            <a:r>
              <a:rPr lang="en-US" i="1" dirty="0">
                <a:latin typeface="Arial" pitchFamily="34" charset="0"/>
                <a:cs typeface="Arial" pitchFamily="34" charset="0"/>
                <a:sym typeface="Symbol"/>
              </a:rPr>
              <a:t>”</a:t>
            </a:r>
            <a:r>
              <a:rPr lang="en-US" dirty="0">
                <a:latin typeface="Arial" pitchFamily="34" charset="0"/>
                <a:cs typeface="Arial" pitchFamily="34" charset="0"/>
                <a:sym typeface="Symbol"/>
              </a:rPr>
              <a:t> </a:t>
            </a:r>
            <a:r>
              <a:rPr lang="en-US" i="1" dirty="0">
                <a:latin typeface="Arial" pitchFamily="34" charset="0"/>
                <a:cs typeface="Arial" pitchFamily="34" charset="0"/>
                <a:sym typeface="Symbol"/>
              </a:rPr>
              <a:t>&lt;&lt; “</a:t>
            </a:r>
            <a:r>
              <a:rPr lang="en-US" i="1" u="sng" dirty="0">
                <a:latin typeface="Arial" pitchFamily="34" charset="0"/>
                <a:cs typeface="Arial" pitchFamily="34" charset="0"/>
                <a:sym typeface="Symbol"/>
              </a:rPr>
              <a:t>material in ground state</a:t>
            </a:r>
            <a:r>
              <a:rPr lang="en-US" i="1" dirty="0">
                <a:latin typeface="Arial" pitchFamily="34" charset="0"/>
                <a:cs typeface="Arial" pitchFamily="34" charset="0"/>
                <a:sym typeface="Symbol"/>
              </a:rPr>
              <a:t>”</a:t>
            </a:r>
            <a:r>
              <a:rPr lang="en-US" dirty="0">
                <a:latin typeface="Arial" pitchFamily="34" charset="0"/>
                <a:cs typeface="Arial" pitchFamily="34" charset="0"/>
                <a:sym typeface="Symbol"/>
              </a:rPr>
              <a:t> </a:t>
            </a:r>
          </a:p>
          <a:p>
            <a:pPr marL="285750" indent="-285750">
              <a:buFontTx/>
              <a:buChar char="-"/>
            </a:pPr>
            <a:r>
              <a:rPr lang="en-US" dirty="0" smtClean="0">
                <a:solidFill>
                  <a:srgbClr val="C00000"/>
                </a:solidFill>
                <a:latin typeface="Arial" pitchFamily="34" charset="0"/>
                <a:cs typeface="Arial" pitchFamily="34" charset="0"/>
                <a:sym typeface="Symbol"/>
              </a:rPr>
              <a:t>Non-hydrogenous </a:t>
            </a:r>
            <a:r>
              <a:rPr lang="en-US" dirty="0">
                <a:solidFill>
                  <a:srgbClr val="C00000"/>
                </a:solidFill>
                <a:latin typeface="Arial" pitchFamily="34" charset="0"/>
                <a:cs typeface="Arial" pitchFamily="34" charset="0"/>
                <a:sym typeface="Symbol"/>
              </a:rPr>
              <a:t>samples</a:t>
            </a:r>
            <a:r>
              <a:rPr lang="en-US" dirty="0">
                <a:latin typeface="Arial" pitchFamily="34" charset="0"/>
                <a:cs typeface="Arial" pitchFamily="34" charset="0"/>
                <a:sym typeface="Symbol"/>
              </a:rPr>
              <a:t>: scattering cross section is small compared to “H”</a:t>
            </a:r>
          </a:p>
          <a:p>
            <a:pPr marL="285750" indent="-285750">
              <a:buFontTx/>
              <a:buChar char="-"/>
            </a:pPr>
            <a:endParaRPr lang="en-US" dirty="0">
              <a:latin typeface="Arial" pitchFamily="34" charset="0"/>
              <a:cs typeface="Arial" pitchFamily="34" charset="0"/>
              <a:sym typeface="Symbol"/>
            </a:endParaRPr>
          </a:p>
          <a:p>
            <a:r>
              <a:rPr lang="en-US" u="sng" dirty="0">
                <a:latin typeface="Arial" pitchFamily="34" charset="0"/>
                <a:cs typeface="Arial" pitchFamily="34" charset="0"/>
                <a:sym typeface="Symbol"/>
              </a:rPr>
              <a:t>Beam size reduction</a:t>
            </a:r>
            <a:r>
              <a:rPr lang="en-US" dirty="0">
                <a:latin typeface="Arial" pitchFamily="34" charset="0"/>
                <a:cs typeface="Arial" pitchFamily="34" charset="0"/>
                <a:sym typeface="Symbol"/>
              </a:rPr>
              <a:t> shall be always possible making use of adjustable jaws – one set before hutch entrance and one small set close to sample area</a:t>
            </a:r>
            <a:r>
              <a:rPr lang="en-US" i="1" dirty="0">
                <a:latin typeface="Arial" pitchFamily="34" charset="0"/>
                <a:cs typeface="Arial" pitchFamily="34" charset="0"/>
                <a:sym typeface="Symbol"/>
              </a:rPr>
              <a:t>, e.g.</a:t>
            </a:r>
            <a:r>
              <a:rPr lang="en-US" dirty="0">
                <a:latin typeface="Arial" pitchFamily="34" charset="0"/>
                <a:cs typeface="Arial" pitchFamily="34" charset="0"/>
                <a:sym typeface="Symbol"/>
              </a:rPr>
              <a:t> </a:t>
            </a:r>
            <a:r>
              <a:rPr lang="en-US" dirty="0">
                <a:solidFill>
                  <a:srgbClr val="C00000"/>
                </a:solidFill>
                <a:latin typeface="Arial" pitchFamily="34" charset="0"/>
                <a:cs typeface="Arial" pitchFamily="34" charset="0"/>
                <a:sym typeface="Symbol"/>
              </a:rPr>
              <a:t>for high-pressure DAC cells, electrochemistry (pellets) </a:t>
            </a:r>
            <a:r>
              <a:rPr lang="en-US" i="1" dirty="0">
                <a:solidFill>
                  <a:srgbClr val="C00000"/>
                </a:solidFill>
                <a:latin typeface="Arial" pitchFamily="34" charset="0"/>
                <a:cs typeface="Arial" pitchFamily="34" charset="0"/>
                <a:sym typeface="Symbol"/>
              </a:rPr>
              <a:t>etc.;</a:t>
            </a:r>
          </a:p>
          <a:p>
            <a:endParaRPr lang="en-US" dirty="0">
              <a:latin typeface="Arial" pitchFamily="34" charset="0"/>
              <a:cs typeface="Arial" pitchFamily="34" charset="0"/>
              <a:sym typeface="Symbol"/>
            </a:endParaRPr>
          </a:p>
          <a:p>
            <a:r>
              <a:rPr lang="en-US" u="sng" dirty="0">
                <a:latin typeface="Arial" pitchFamily="34" charset="0"/>
                <a:cs typeface="Arial" pitchFamily="34" charset="0"/>
                <a:sym typeface="Symbol"/>
              </a:rPr>
              <a:t>Sample holder geometry for basic measurements:  </a:t>
            </a:r>
          </a:p>
          <a:p>
            <a:pPr marL="285750" indent="-285750">
              <a:buFontTx/>
              <a:buChar char="-"/>
            </a:pPr>
            <a:r>
              <a:rPr lang="en-US" dirty="0">
                <a:latin typeface="Arial" pitchFamily="34" charset="0"/>
                <a:cs typeface="Arial" pitchFamily="34" charset="0"/>
                <a:sym typeface="Symbol"/>
              </a:rPr>
              <a:t>Flat cells: </a:t>
            </a:r>
            <a:r>
              <a:rPr lang="en-US" dirty="0">
                <a:solidFill>
                  <a:srgbClr val="C00000"/>
                </a:solidFill>
                <a:latin typeface="Arial" pitchFamily="34" charset="0"/>
                <a:cs typeface="Arial" pitchFamily="34" charset="0"/>
                <a:sym typeface="Symbol"/>
              </a:rPr>
              <a:t>3535 mm</a:t>
            </a:r>
            <a:r>
              <a:rPr lang="en-US" baseline="30000" dirty="0">
                <a:solidFill>
                  <a:srgbClr val="C00000"/>
                </a:solidFill>
                <a:latin typeface="Arial" pitchFamily="34" charset="0"/>
                <a:cs typeface="Arial" pitchFamily="34" charset="0"/>
                <a:sym typeface="Symbol"/>
              </a:rPr>
              <a:t>2</a:t>
            </a:r>
            <a:r>
              <a:rPr lang="en-US" dirty="0">
                <a:solidFill>
                  <a:srgbClr val="C00000"/>
                </a:solidFill>
                <a:latin typeface="Arial" pitchFamily="34" charset="0"/>
                <a:cs typeface="Arial" pitchFamily="34" charset="0"/>
                <a:sym typeface="Symbol"/>
              </a:rPr>
              <a:t>;</a:t>
            </a:r>
          </a:p>
          <a:p>
            <a:pPr marL="285750" indent="-285750">
              <a:buFontTx/>
              <a:buChar char="-"/>
            </a:pPr>
            <a:r>
              <a:rPr lang="en-US" dirty="0">
                <a:latin typeface="Arial" pitchFamily="34" charset="0"/>
                <a:cs typeface="Arial" pitchFamily="34" charset="0"/>
                <a:sym typeface="Symbol"/>
              </a:rPr>
              <a:t>Annular to cylindrical cans: </a:t>
            </a:r>
            <a:r>
              <a:rPr lang="en-US" dirty="0">
                <a:solidFill>
                  <a:srgbClr val="C00000"/>
                </a:solidFill>
                <a:latin typeface="Arial" pitchFamily="34" charset="0"/>
                <a:cs typeface="Arial" pitchFamily="34" charset="0"/>
                <a:sym typeface="Symbol"/>
              </a:rPr>
              <a:t>35  35 mm</a:t>
            </a:r>
            <a:r>
              <a:rPr lang="en-US" baseline="30000" dirty="0">
                <a:solidFill>
                  <a:srgbClr val="C00000"/>
                </a:solidFill>
                <a:latin typeface="Arial" pitchFamily="34" charset="0"/>
                <a:cs typeface="Arial" pitchFamily="34" charset="0"/>
                <a:sym typeface="Symbol"/>
              </a:rPr>
              <a:t>2</a:t>
            </a:r>
            <a:r>
              <a:rPr lang="en-US" dirty="0">
                <a:latin typeface="Arial" pitchFamily="34" charset="0"/>
                <a:cs typeface="Arial" pitchFamily="34" charset="0"/>
                <a:sym typeface="Symbol"/>
              </a:rPr>
              <a:t> </a:t>
            </a:r>
          </a:p>
          <a:p>
            <a:r>
              <a:rPr lang="en-US" dirty="0">
                <a:latin typeface="Arial" pitchFamily="34" charset="0"/>
                <a:cs typeface="Arial" pitchFamily="34" charset="0"/>
                <a:sym typeface="Symbol"/>
              </a:rPr>
              <a:t>(outer dimensions). </a:t>
            </a:r>
          </a:p>
          <a:p>
            <a:pPr marL="285750" indent="-285750">
              <a:buFontTx/>
              <a:buChar char="-"/>
            </a:pPr>
            <a:endParaRPr lang="en-US" dirty="0"/>
          </a:p>
        </p:txBody>
      </p:sp>
      <p:grpSp>
        <p:nvGrpSpPr>
          <p:cNvPr id="11" name="Group 10"/>
          <p:cNvGrpSpPr/>
          <p:nvPr/>
        </p:nvGrpSpPr>
        <p:grpSpPr>
          <a:xfrm>
            <a:off x="2910754" y="5427301"/>
            <a:ext cx="576064" cy="912882"/>
            <a:chOff x="7236296" y="5301208"/>
            <a:chExt cx="576064" cy="912882"/>
          </a:xfrm>
          <a:scene3d>
            <a:camera prst="orthographicFront">
              <a:rot lat="2100000" lon="0" rev="0"/>
            </a:camera>
            <a:lightRig rig="threePt" dir="t"/>
          </a:scene3d>
        </p:grpSpPr>
        <p:sp>
          <p:nvSpPr>
            <p:cNvPr id="9" name="Flowchart: Magnetic Disk 8"/>
            <p:cNvSpPr/>
            <p:nvPr/>
          </p:nvSpPr>
          <p:spPr>
            <a:xfrm>
              <a:off x="7236296" y="5301208"/>
              <a:ext cx="576064" cy="91288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416316" y="5373216"/>
              <a:ext cx="216024" cy="14401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xmlns="" id="{B1DF1D75-2F47-4EFB-AB20-440757606EF5}"/>
              </a:ext>
            </a:extLst>
          </p:cNvPr>
          <p:cNvSpPr/>
          <p:nvPr/>
        </p:nvSpPr>
        <p:spPr>
          <a:xfrm>
            <a:off x="3774850" y="5291417"/>
            <a:ext cx="792088"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31AF3B6C-BD1F-43E6-B29A-F0B7E43C3CCE}"/>
              </a:ext>
            </a:extLst>
          </p:cNvPr>
          <p:cNvSpPr/>
          <p:nvPr/>
        </p:nvSpPr>
        <p:spPr>
          <a:xfrm>
            <a:off x="3846858" y="5363424"/>
            <a:ext cx="658416" cy="64807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8A9077D6-9937-4845-ADC4-993D799D9D11}"/>
              </a:ext>
            </a:extLst>
          </p:cNvPr>
          <p:cNvSpPr/>
          <p:nvPr/>
        </p:nvSpPr>
        <p:spPr>
          <a:xfrm>
            <a:off x="3774850" y="5291416"/>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1467E843-0C03-415E-8130-58A1B2E30D95}"/>
              </a:ext>
            </a:extLst>
          </p:cNvPr>
          <p:cNvSpPr/>
          <p:nvPr/>
        </p:nvSpPr>
        <p:spPr>
          <a:xfrm>
            <a:off x="4494930" y="5291416"/>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4611995D-5FB4-4D22-9E9B-AFD94374774C}"/>
              </a:ext>
            </a:extLst>
          </p:cNvPr>
          <p:cNvSpPr/>
          <p:nvPr/>
        </p:nvSpPr>
        <p:spPr>
          <a:xfrm>
            <a:off x="3774850" y="6011496"/>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84C1D691-400E-4A2B-B806-53C36D78D658}"/>
              </a:ext>
            </a:extLst>
          </p:cNvPr>
          <p:cNvSpPr/>
          <p:nvPr/>
        </p:nvSpPr>
        <p:spPr>
          <a:xfrm>
            <a:off x="4494930" y="6011496"/>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689C46AE-0B1A-486A-A302-952CAE1B3D5A}"/>
              </a:ext>
            </a:extLst>
          </p:cNvPr>
          <p:cNvSpPr/>
          <p:nvPr/>
        </p:nvSpPr>
        <p:spPr>
          <a:xfrm>
            <a:off x="3774850" y="5651456"/>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4CB9E1D0-83E6-4DDA-912C-96463565798F}"/>
              </a:ext>
            </a:extLst>
          </p:cNvPr>
          <p:cNvSpPr/>
          <p:nvPr/>
        </p:nvSpPr>
        <p:spPr>
          <a:xfrm>
            <a:off x="4134890" y="5291416"/>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C13020A1-9626-44AA-82DF-4DD1A86903C4}"/>
              </a:ext>
            </a:extLst>
          </p:cNvPr>
          <p:cNvSpPr/>
          <p:nvPr/>
        </p:nvSpPr>
        <p:spPr>
          <a:xfrm>
            <a:off x="4494930" y="5651456"/>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87C614E2-EC3A-4E10-BA5A-06C56E67C0BE}"/>
              </a:ext>
            </a:extLst>
          </p:cNvPr>
          <p:cNvSpPr/>
          <p:nvPr/>
        </p:nvSpPr>
        <p:spPr>
          <a:xfrm>
            <a:off x="4134890" y="6011496"/>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gnetic Disk 21">
            <a:extLst>
              <a:ext uri="{FF2B5EF4-FFF2-40B4-BE49-F238E27FC236}">
                <a16:creationId xmlns:a16="http://schemas.microsoft.com/office/drawing/2014/main" xmlns="" id="{9AE8A1E5-6A0F-4189-8738-5121CE30359E}"/>
              </a:ext>
            </a:extLst>
          </p:cNvPr>
          <p:cNvSpPr/>
          <p:nvPr/>
        </p:nvSpPr>
        <p:spPr>
          <a:xfrm>
            <a:off x="2900538" y="5114045"/>
            <a:ext cx="576064" cy="349260"/>
          </a:xfrm>
          <a:prstGeom prst="flowChartMagneticDisk">
            <a:avLst/>
          </a:prstGeom>
          <a:scene3d>
            <a:camera prst="orthographicFront">
              <a:rot lat="20999993"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Line 32">
            <a:extLst>
              <a:ext uri="{FF2B5EF4-FFF2-40B4-BE49-F238E27FC236}">
                <a16:creationId xmlns:a16="http://schemas.microsoft.com/office/drawing/2014/main" xmlns="" id="{FEAAB59B-6A27-4A23-B129-8D98CFA90349}"/>
              </a:ext>
            </a:extLst>
          </p:cNvPr>
          <p:cNvSpPr>
            <a:spLocks noChangeShapeType="1"/>
          </p:cNvSpPr>
          <p:nvPr/>
        </p:nvSpPr>
        <p:spPr bwMode="auto">
          <a:xfrm flipV="1">
            <a:off x="8086019" y="3891881"/>
            <a:ext cx="6575" cy="471735"/>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grpSp>
        <p:nvGrpSpPr>
          <p:cNvPr id="29" name="Group 28">
            <a:extLst>
              <a:ext uri="{FF2B5EF4-FFF2-40B4-BE49-F238E27FC236}">
                <a16:creationId xmlns:a16="http://schemas.microsoft.com/office/drawing/2014/main" xmlns="" id="{D1EBDC42-6ACA-4FBF-BCDA-C87D74F8B136}"/>
              </a:ext>
            </a:extLst>
          </p:cNvPr>
          <p:cNvGrpSpPr>
            <a:grpSpLocks/>
          </p:cNvGrpSpPr>
          <p:nvPr/>
        </p:nvGrpSpPr>
        <p:grpSpPr bwMode="auto">
          <a:xfrm>
            <a:off x="7926561" y="4350926"/>
            <a:ext cx="337545" cy="1133657"/>
            <a:chOff x="2538399" y="3276836"/>
            <a:chExt cx="385475" cy="1521287"/>
          </a:xfrm>
        </p:grpSpPr>
        <p:sp>
          <p:nvSpPr>
            <p:cNvPr id="34" name="Line 14">
              <a:extLst>
                <a:ext uri="{FF2B5EF4-FFF2-40B4-BE49-F238E27FC236}">
                  <a16:creationId xmlns:a16="http://schemas.microsoft.com/office/drawing/2014/main" xmlns="" id="{D64DC850-FC1E-4D7E-A5D4-C68D81646FFF}"/>
                </a:ext>
              </a:extLst>
            </p:cNvPr>
            <p:cNvSpPr>
              <a:spLocks noChangeShapeType="1"/>
            </p:cNvSpPr>
            <p:nvPr/>
          </p:nvSpPr>
          <p:spPr bwMode="auto">
            <a:xfrm>
              <a:off x="2732388" y="3421959"/>
              <a:ext cx="0" cy="1376164"/>
            </a:xfrm>
            <a:prstGeom prst="line">
              <a:avLst/>
            </a:prstGeom>
            <a:noFill/>
            <a:ln w="38160">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sp>
          <p:nvSpPr>
            <p:cNvPr id="35" name="Line 16">
              <a:extLst>
                <a:ext uri="{FF2B5EF4-FFF2-40B4-BE49-F238E27FC236}">
                  <a16:creationId xmlns:a16="http://schemas.microsoft.com/office/drawing/2014/main" xmlns="" id="{8073741E-A9BF-4B8E-9681-DC6B63E011E7}"/>
                </a:ext>
              </a:extLst>
            </p:cNvPr>
            <p:cNvSpPr>
              <a:spLocks noChangeShapeType="1"/>
            </p:cNvSpPr>
            <p:nvPr/>
          </p:nvSpPr>
          <p:spPr bwMode="auto">
            <a:xfrm>
              <a:off x="2538399" y="3431967"/>
              <a:ext cx="385475" cy="0"/>
            </a:xfrm>
            <a:prstGeom prst="line">
              <a:avLst/>
            </a:prstGeom>
            <a:noFill/>
            <a:ln w="38160">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sp>
          <p:nvSpPr>
            <p:cNvPr id="36" name="Rectangle 35">
              <a:extLst>
                <a:ext uri="{FF2B5EF4-FFF2-40B4-BE49-F238E27FC236}">
                  <a16:creationId xmlns:a16="http://schemas.microsoft.com/office/drawing/2014/main" xmlns="" id="{552EE01E-DF01-4F45-9CB7-E2BFE2271466}"/>
                </a:ext>
              </a:extLst>
            </p:cNvPr>
            <p:cNvSpPr>
              <a:spLocks noChangeArrowheads="1"/>
            </p:cNvSpPr>
            <p:nvPr/>
          </p:nvSpPr>
          <p:spPr bwMode="auto">
            <a:xfrm>
              <a:off x="2668559" y="3276836"/>
              <a:ext cx="130160" cy="137616"/>
            </a:xfrm>
            <a:prstGeom prst="rect">
              <a:avLst/>
            </a:prstGeom>
            <a:solidFill>
              <a:srgbClr val="80808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sp>
          <p:nvSpPr>
            <p:cNvPr id="37" name="Line 18">
              <a:extLst>
                <a:ext uri="{FF2B5EF4-FFF2-40B4-BE49-F238E27FC236}">
                  <a16:creationId xmlns:a16="http://schemas.microsoft.com/office/drawing/2014/main" xmlns="" id="{A6D62C7B-D782-4AAA-A1C4-E10DB4BD950C}"/>
                </a:ext>
              </a:extLst>
            </p:cNvPr>
            <p:cNvSpPr>
              <a:spLocks noChangeShapeType="1"/>
            </p:cNvSpPr>
            <p:nvPr/>
          </p:nvSpPr>
          <p:spPr bwMode="auto">
            <a:xfrm>
              <a:off x="2579700" y="4541497"/>
              <a:ext cx="296616" cy="0"/>
            </a:xfrm>
            <a:prstGeom prst="line">
              <a:avLst/>
            </a:prstGeom>
            <a:noFill/>
            <a:ln w="19080">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sp>
          <p:nvSpPr>
            <p:cNvPr id="38" name="Line 22">
              <a:extLst>
                <a:ext uri="{FF2B5EF4-FFF2-40B4-BE49-F238E27FC236}">
                  <a16:creationId xmlns:a16="http://schemas.microsoft.com/office/drawing/2014/main" xmlns="" id="{F73E8851-0E5C-41D3-BA20-93E87EAAB3A1}"/>
                </a:ext>
              </a:extLst>
            </p:cNvPr>
            <p:cNvSpPr>
              <a:spLocks noChangeShapeType="1"/>
            </p:cNvSpPr>
            <p:nvPr/>
          </p:nvSpPr>
          <p:spPr bwMode="auto">
            <a:xfrm>
              <a:off x="2584080" y="3870092"/>
              <a:ext cx="296616" cy="0"/>
            </a:xfrm>
            <a:prstGeom prst="line">
              <a:avLst/>
            </a:prstGeom>
            <a:noFill/>
            <a:ln w="19080">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sp>
          <p:nvSpPr>
            <p:cNvPr id="39" name="Line 23">
              <a:extLst>
                <a:ext uri="{FF2B5EF4-FFF2-40B4-BE49-F238E27FC236}">
                  <a16:creationId xmlns:a16="http://schemas.microsoft.com/office/drawing/2014/main" xmlns="" id="{10E0CD35-FDDA-42E0-ACE5-511323F36D15}"/>
                </a:ext>
              </a:extLst>
            </p:cNvPr>
            <p:cNvSpPr>
              <a:spLocks noChangeShapeType="1"/>
            </p:cNvSpPr>
            <p:nvPr/>
          </p:nvSpPr>
          <p:spPr bwMode="auto">
            <a:xfrm>
              <a:off x="2584080" y="4240943"/>
              <a:ext cx="296616" cy="0"/>
            </a:xfrm>
            <a:prstGeom prst="line">
              <a:avLst/>
            </a:prstGeom>
            <a:noFill/>
            <a:ln w="19080">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grpSp>
      <p:grpSp>
        <p:nvGrpSpPr>
          <p:cNvPr id="30" name="Group 29">
            <a:extLst>
              <a:ext uri="{FF2B5EF4-FFF2-40B4-BE49-F238E27FC236}">
                <a16:creationId xmlns:a16="http://schemas.microsoft.com/office/drawing/2014/main" xmlns="" id="{3B42CDE6-A3D5-42ED-994A-F0468580BB00}"/>
              </a:ext>
            </a:extLst>
          </p:cNvPr>
          <p:cNvGrpSpPr>
            <a:grpSpLocks/>
          </p:cNvGrpSpPr>
          <p:nvPr/>
        </p:nvGrpSpPr>
        <p:grpSpPr bwMode="auto">
          <a:xfrm>
            <a:off x="7958644" y="5478278"/>
            <a:ext cx="278027" cy="379018"/>
            <a:chOff x="2575038" y="4762101"/>
            <a:chExt cx="317506" cy="508615"/>
          </a:xfrm>
        </p:grpSpPr>
        <p:sp>
          <p:nvSpPr>
            <p:cNvPr id="31" name="Rectangle 30">
              <a:extLst>
                <a:ext uri="{FF2B5EF4-FFF2-40B4-BE49-F238E27FC236}">
                  <a16:creationId xmlns:a16="http://schemas.microsoft.com/office/drawing/2014/main" xmlns="" id="{C8CC582C-195A-4115-A5B0-3932E8BD3384}"/>
                </a:ext>
              </a:extLst>
            </p:cNvPr>
            <p:cNvSpPr>
              <a:spLocks noChangeArrowheads="1"/>
            </p:cNvSpPr>
            <p:nvPr/>
          </p:nvSpPr>
          <p:spPr bwMode="auto">
            <a:xfrm>
              <a:off x="2667115" y="4762101"/>
              <a:ext cx="130177" cy="66675"/>
            </a:xfrm>
            <a:prstGeom prst="rect">
              <a:avLst/>
            </a:prstGeom>
            <a:solidFill>
              <a:sysClr val="window" lastClr="FFFFFF">
                <a:lumMod val="65000"/>
              </a:sysClr>
            </a:solidFill>
            <a:ln>
              <a:noFill/>
            </a:ln>
            <a:effectLs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Arial" pitchFamily="34" charset="0"/>
              </a:endParaRPr>
            </a:p>
          </p:txBody>
        </p:sp>
        <p:sp>
          <p:nvSpPr>
            <p:cNvPr id="32" name="Rectangle 31">
              <a:extLst>
                <a:ext uri="{FF2B5EF4-FFF2-40B4-BE49-F238E27FC236}">
                  <a16:creationId xmlns:a16="http://schemas.microsoft.com/office/drawing/2014/main" xmlns="" id="{8B59A9D8-AE39-44F1-8D06-00BB775B9C63}"/>
                </a:ext>
              </a:extLst>
            </p:cNvPr>
            <p:cNvSpPr>
              <a:spLocks noChangeArrowheads="1"/>
            </p:cNvSpPr>
            <p:nvPr/>
          </p:nvSpPr>
          <p:spPr bwMode="auto">
            <a:xfrm>
              <a:off x="2575038" y="4820838"/>
              <a:ext cx="317506" cy="66675"/>
            </a:xfrm>
            <a:prstGeom prst="rect">
              <a:avLst/>
            </a:prstGeom>
            <a:solidFill>
              <a:sysClr val="window" lastClr="FFFFFF">
                <a:lumMod val="65000"/>
              </a:sysClr>
            </a:solidFill>
            <a:ln>
              <a:noFill/>
            </a:ln>
            <a:effectLs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Arial" pitchFamily="34" charset="0"/>
              </a:endParaRPr>
            </a:p>
          </p:txBody>
        </p:sp>
        <p:sp>
          <p:nvSpPr>
            <p:cNvPr id="33" name="Rectangle 32">
              <a:extLst>
                <a:ext uri="{FF2B5EF4-FFF2-40B4-BE49-F238E27FC236}">
                  <a16:creationId xmlns:a16="http://schemas.microsoft.com/office/drawing/2014/main" xmlns="" id="{8369C26D-9199-4417-B629-82B42C6007BF}"/>
                </a:ext>
              </a:extLst>
            </p:cNvPr>
            <p:cNvSpPr>
              <a:spLocks noChangeArrowheads="1"/>
            </p:cNvSpPr>
            <p:nvPr/>
          </p:nvSpPr>
          <p:spPr bwMode="auto">
            <a:xfrm>
              <a:off x="2667308" y="4884440"/>
              <a:ext cx="130160" cy="386276"/>
            </a:xfrm>
            <a:prstGeom prst="rect">
              <a:avLst/>
            </a:prstGeom>
            <a:solidFill>
              <a:srgbClr val="00B0F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grpSp>
      <p:sp>
        <p:nvSpPr>
          <p:cNvPr id="43" name="Line 32">
            <a:extLst>
              <a:ext uri="{FF2B5EF4-FFF2-40B4-BE49-F238E27FC236}">
                <a16:creationId xmlns:a16="http://schemas.microsoft.com/office/drawing/2014/main" xmlns="" id="{DEAA2E61-1494-4929-BAE8-724CA91C160B}"/>
              </a:ext>
            </a:extLst>
          </p:cNvPr>
          <p:cNvSpPr>
            <a:spLocks noChangeShapeType="1"/>
          </p:cNvSpPr>
          <p:nvPr/>
        </p:nvSpPr>
        <p:spPr bwMode="auto">
          <a:xfrm flipV="1">
            <a:off x="7599677" y="3891881"/>
            <a:ext cx="6575" cy="471735"/>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grpSp>
        <p:nvGrpSpPr>
          <p:cNvPr id="44" name="Group 43">
            <a:extLst>
              <a:ext uri="{FF2B5EF4-FFF2-40B4-BE49-F238E27FC236}">
                <a16:creationId xmlns:a16="http://schemas.microsoft.com/office/drawing/2014/main" xmlns="" id="{D7C7A1CC-A929-4B2E-ABEA-5BD378767FB9}"/>
              </a:ext>
            </a:extLst>
          </p:cNvPr>
          <p:cNvGrpSpPr>
            <a:grpSpLocks/>
          </p:cNvGrpSpPr>
          <p:nvPr/>
        </p:nvGrpSpPr>
        <p:grpSpPr bwMode="auto">
          <a:xfrm>
            <a:off x="7440219" y="4350926"/>
            <a:ext cx="337545" cy="1133657"/>
            <a:chOff x="2538399" y="3276836"/>
            <a:chExt cx="385475" cy="1521287"/>
          </a:xfrm>
        </p:grpSpPr>
        <p:sp>
          <p:nvSpPr>
            <p:cNvPr id="45" name="Line 14">
              <a:extLst>
                <a:ext uri="{FF2B5EF4-FFF2-40B4-BE49-F238E27FC236}">
                  <a16:creationId xmlns:a16="http://schemas.microsoft.com/office/drawing/2014/main" xmlns="" id="{DE22B1D4-0B30-4B4C-BFAE-88245903F4B9}"/>
                </a:ext>
              </a:extLst>
            </p:cNvPr>
            <p:cNvSpPr>
              <a:spLocks noChangeShapeType="1"/>
            </p:cNvSpPr>
            <p:nvPr/>
          </p:nvSpPr>
          <p:spPr bwMode="auto">
            <a:xfrm>
              <a:off x="2732388" y="3421959"/>
              <a:ext cx="0" cy="1376164"/>
            </a:xfrm>
            <a:prstGeom prst="line">
              <a:avLst/>
            </a:prstGeom>
            <a:noFill/>
            <a:ln w="38160">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sp>
          <p:nvSpPr>
            <p:cNvPr id="46" name="Line 16">
              <a:extLst>
                <a:ext uri="{FF2B5EF4-FFF2-40B4-BE49-F238E27FC236}">
                  <a16:creationId xmlns:a16="http://schemas.microsoft.com/office/drawing/2014/main" xmlns="" id="{01BEACA6-D852-4B2C-BB62-B2E136314805}"/>
                </a:ext>
              </a:extLst>
            </p:cNvPr>
            <p:cNvSpPr>
              <a:spLocks noChangeShapeType="1"/>
            </p:cNvSpPr>
            <p:nvPr/>
          </p:nvSpPr>
          <p:spPr bwMode="auto">
            <a:xfrm>
              <a:off x="2538399" y="3431967"/>
              <a:ext cx="385475" cy="0"/>
            </a:xfrm>
            <a:prstGeom prst="line">
              <a:avLst/>
            </a:prstGeom>
            <a:noFill/>
            <a:ln w="38160">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sp>
          <p:nvSpPr>
            <p:cNvPr id="47" name="Rectangle 46">
              <a:extLst>
                <a:ext uri="{FF2B5EF4-FFF2-40B4-BE49-F238E27FC236}">
                  <a16:creationId xmlns:a16="http://schemas.microsoft.com/office/drawing/2014/main" xmlns="" id="{68C2C8AB-7AF4-4C40-9CEC-D0046F7A60D4}"/>
                </a:ext>
              </a:extLst>
            </p:cNvPr>
            <p:cNvSpPr>
              <a:spLocks noChangeArrowheads="1"/>
            </p:cNvSpPr>
            <p:nvPr/>
          </p:nvSpPr>
          <p:spPr bwMode="auto">
            <a:xfrm>
              <a:off x="2668559" y="3276836"/>
              <a:ext cx="130160" cy="137616"/>
            </a:xfrm>
            <a:prstGeom prst="rect">
              <a:avLst/>
            </a:prstGeom>
            <a:solidFill>
              <a:srgbClr val="80808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sp>
          <p:nvSpPr>
            <p:cNvPr id="48" name="Line 18">
              <a:extLst>
                <a:ext uri="{FF2B5EF4-FFF2-40B4-BE49-F238E27FC236}">
                  <a16:creationId xmlns:a16="http://schemas.microsoft.com/office/drawing/2014/main" xmlns="" id="{7F8CC1D8-D5B0-4F9E-88B8-772995B9BBB1}"/>
                </a:ext>
              </a:extLst>
            </p:cNvPr>
            <p:cNvSpPr>
              <a:spLocks noChangeShapeType="1"/>
            </p:cNvSpPr>
            <p:nvPr/>
          </p:nvSpPr>
          <p:spPr bwMode="auto">
            <a:xfrm>
              <a:off x="2579700" y="4541497"/>
              <a:ext cx="296616" cy="0"/>
            </a:xfrm>
            <a:prstGeom prst="line">
              <a:avLst/>
            </a:prstGeom>
            <a:noFill/>
            <a:ln w="19080">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sp>
          <p:nvSpPr>
            <p:cNvPr id="49" name="Line 22">
              <a:extLst>
                <a:ext uri="{FF2B5EF4-FFF2-40B4-BE49-F238E27FC236}">
                  <a16:creationId xmlns:a16="http://schemas.microsoft.com/office/drawing/2014/main" xmlns="" id="{45BDD01F-EB13-4131-A5CF-EF15D70EF56E}"/>
                </a:ext>
              </a:extLst>
            </p:cNvPr>
            <p:cNvSpPr>
              <a:spLocks noChangeShapeType="1"/>
            </p:cNvSpPr>
            <p:nvPr/>
          </p:nvSpPr>
          <p:spPr bwMode="auto">
            <a:xfrm>
              <a:off x="2584080" y="3870092"/>
              <a:ext cx="296616" cy="0"/>
            </a:xfrm>
            <a:prstGeom prst="line">
              <a:avLst/>
            </a:prstGeom>
            <a:noFill/>
            <a:ln w="19080">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sp>
          <p:nvSpPr>
            <p:cNvPr id="50" name="Line 23">
              <a:extLst>
                <a:ext uri="{FF2B5EF4-FFF2-40B4-BE49-F238E27FC236}">
                  <a16:creationId xmlns:a16="http://schemas.microsoft.com/office/drawing/2014/main" xmlns="" id="{80F036EB-7AE8-4EAD-B7B3-7C67B4771EE8}"/>
                </a:ext>
              </a:extLst>
            </p:cNvPr>
            <p:cNvSpPr>
              <a:spLocks noChangeShapeType="1"/>
            </p:cNvSpPr>
            <p:nvPr/>
          </p:nvSpPr>
          <p:spPr bwMode="auto">
            <a:xfrm>
              <a:off x="2584080" y="4240943"/>
              <a:ext cx="296616" cy="0"/>
            </a:xfrm>
            <a:prstGeom prst="line">
              <a:avLst/>
            </a:prstGeom>
            <a:noFill/>
            <a:ln w="19080">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grpSp>
      <p:grpSp>
        <p:nvGrpSpPr>
          <p:cNvPr id="51" name="Group 50">
            <a:extLst>
              <a:ext uri="{FF2B5EF4-FFF2-40B4-BE49-F238E27FC236}">
                <a16:creationId xmlns:a16="http://schemas.microsoft.com/office/drawing/2014/main" xmlns="" id="{277E7CF5-7CF6-41AD-B2AE-989A349F1B2D}"/>
              </a:ext>
            </a:extLst>
          </p:cNvPr>
          <p:cNvGrpSpPr>
            <a:grpSpLocks/>
          </p:cNvGrpSpPr>
          <p:nvPr/>
        </p:nvGrpSpPr>
        <p:grpSpPr bwMode="auto">
          <a:xfrm>
            <a:off x="7472302" y="5478278"/>
            <a:ext cx="278027" cy="379018"/>
            <a:chOff x="2575038" y="4762101"/>
            <a:chExt cx="317506" cy="508615"/>
          </a:xfrm>
        </p:grpSpPr>
        <p:sp>
          <p:nvSpPr>
            <p:cNvPr id="52" name="Rectangle 51">
              <a:extLst>
                <a:ext uri="{FF2B5EF4-FFF2-40B4-BE49-F238E27FC236}">
                  <a16:creationId xmlns:a16="http://schemas.microsoft.com/office/drawing/2014/main" xmlns="" id="{C8851EA6-A504-4DB7-A05B-EF3ACC34D82A}"/>
                </a:ext>
              </a:extLst>
            </p:cNvPr>
            <p:cNvSpPr>
              <a:spLocks noChangeArrowheads="1"/>
            </p:cNvSpPr>
            <p:nvPr/>
          </p:nvSpPr>
          <p:spPr bwMode="auto">
            <a:xfrm>
              <a:off x="2667115" y="4762101"/>
              <a:ext cx="130177" cy="66675"/>
            </a:xfrm>
            <a:prstGeom prst="rect">
              <a:avLst/>
            </a:prstGeom>
            <a:solidFill>
              <a:sysClr val="window" lastClr="FFFFFF">
                <a:lumMod val="65000"/>
              </a:sysClr>
            </a:solidFill>
            <a:ln>
              <a:noFill/>
            </a:ln>
            <a:effectLs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Arial" pitchFamily="34" charset="0"/>
              </a:endParaRPr>
            </a:p>
          </p:txBody>
        </p:sp>
        <p:sp>
          <p:nvSpPr>
            <p:cNvPr id="53" name="Rectangle 52">
              <a:extLst>
                <a:ext uri="{FF2B5EF4-FFF2-40B4-BE49-F238E27FC236}">
                  <a16:creationId xmlns:a16="http://schemas.microsoft.com/office/drawing/2014/main" xmlns="" id="{DB223E02-5B9E-4E4B-9BAF-869923521C34}"/>
                </a:ext>
              </a:extLst>
            </p:cNvPr>
            <p:cNvSpPr>
              <a:spLocks noChangeArrowheads="1"/>
            </p:cNvSpPr>
            <p:nvPr/>
          </p:nvSpPr>
          <p:spPr bwMode="auto">
            <a:xfrm>
              <a:off x="2575038" y="4820838"/>
              <a:ext cx="317506" cy="66675"/>
            </a:xfrm>
            <a:prstGeom prst="rect">
              <a:avLst/>
            </a:prstGeom>
            <a:solidFill>
              <a:sysClr val="window" lastClr="FFFFFF">
                <a:lumMod val="65000"/>
              </a:sysClr>
            </a:solidFill>
            <a:ln>
              <a:noFill/>
            </a:ln>
            <a:effectLs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Arial" pitchFamily="34" charset="0"/>
              </a:endParaRPr>
            </a:p>
          </p:txBody>
        </p:sp>
        <p:sp>
          <p:nvSpPr>
            <p:cNvPr id="54" name="Rectangle 53">
              <a:extLst>
                <a:ext uri="{FF2B5EF4-FFF2-40B4-BE49-F238E27FC236}">
                  <a16:creationId xmlns:a16="http://schemas.microsoft.com/office/drawing/2014/main" xmlns="" id="{84E65DFB-AAC2-4EFB-9045-4598D8BE4DE2}"/>
                </a:ext>
              </a:extLst>
            </p:cNvPr>
            <p:cNvSpPr>
              <a:spLocks noChangeArrowheads="1"/>
            </p:cNvSpPr>
            <p:nvPr/>
          </p:nvSpPr>
          <p:spPr bwMode="auto">
            <a:xfrm>
              <a:off x="2667308" y="4884440"/>
              <a:ext cx="130160" cy="386276"/>
            </a:xfrm>
            <a:prstGeom prst="rect">
              <a:avLst/>
            </a:prstGeom>
            <a:solidFill>
              <a:srgbClr val="00B0F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grpSp>
      <p:sp>
        <p:nvSpPr>
          <p:cNvPr id="4" name="Flowchart: Magnetic Disk 3">
            <a:extLst>
              <a:ext uri="{FF2B5EF4-FFF2-40B4-BE49-F238E27FC236}">
                <a16:creationId xmlns:a16="http://schemas.microsoft.com/office/drawing/2014/main" xmlns="" id="{71B731F1-A55E-4489-A1F9-253EB96F3E2B}"/>
              </a:ext>
            </a:extLst>
          </p:cNvPr>
          <p:cNvSpPr/>
          <p:nvPr/>
        </p:nvSpPr>
        <p:spPr>
          <a:xfrm>
            <a:off x="7388279" y="5376792"/>
            <a:ext cx="435389" cy="656203"/>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46CF6B14-2961-4407-A6A6-9DB2D3579170}"/>
              </a:ext>
            </a:extLst>
          </p:cNvPr>
          <p:cNvSpPr/>
          <p:nvPr/>
        </p:nvSpPr>
        <p:spPr>
          <a:xfrm>
            <a:off x="7425286" y="5396112"/>
            <a:ext cx="360040" cy="163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Magnetic Disk 56">
            <a:extLst>
              <a:ext uri="{FF2B5EF4-FFF2-40B4-BE49-F238E27FC236}">
                <a16:creationId xmlns:a16="http://schemas.microsoft.com/office/drawing/2014/main" xmlns="" id="{BA71FCC5-4E8B-441F-96F6-EFEE44A8B7CB}"/>
              </a:ext>
            </a:extLst>
          </p:cNvPr>
          <p:cNvSpPr/>
          <p:nvPr/>
        </p:nvSpPr>
        <p:spPr>
          <a:xfrm>
            <a:off x="7885645" y="5363424"/>
            <a:ext cx="435389" cy="656203"/>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xmlns="" id="{5996CC9D-B4CC-41BC-9B14-D0932AA4772D}"/>
              </a:ext>
            </a:extLst>
          </p:cNvPr>
          <p:cNvSpPr/>
          <p:nvPr/>
        </p:nvSpPr>
        <p:spPr>
          <a:xfrm>
            <a:off x="7922652" y="5382744"/>
            <a:ext cx="360040" cy="163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xmlns="" id="{B69AEE9E-36A2-432F-83C9-3EE67E9C54D7}"/>
              </a:ext>
            </a:extLst>
          </p:cNvPr>
          <p:cNvSpPr/>
          <p:nvPr/>
        </p:nvSpPr>
        <p:spPr>
          <a:xfrm>
            <a:off x="7067585" y="4491697"/>
            <a:ext cx="495984" cy="95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xmlns="" id="{43CC1B2A-1D43-4DC5-8E36-3A3ACD77C370}"/>
              </a:ext>
            </a:extLst>
          </p:cNvPr>
          <p:cNvSpPr/>
          <p:nvPr/>
        </p:nvSpPr>
        <p:spPr>
          <a:xfrm>
            <a:off x="8142948" y="4484160"/>
            <a:ext cx="502285" cy="103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xmlns="" id="{8B0D59F3-9721-45E9-9CF7-A5F813799E10}"/>
              </a:ext>
            </a:extLst>
          </p:cNvPr>
          <p:cNvSpPr/>
          <p:nvPr/>
        </p:nvSpPr>
        <p:spPr>
          <a:xfrm>
            <a:off x="7665980" y="4491086"/>
            <a:ext cx="383931" cy="97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a:extLst>
              <a:ext uri="{FF2B5EF4-FFF2-40B4-BE49-F238E27FC236}">
                <a16:creationId xmlns:a16="http://schemas.microsoft.com/office/drawing/2014/main" xmlns="" id="{233DE9B6-5465-463B-9421-D3B45FBA560F}"/>
              </a:ext>
            </a:extLst>
          </p:cNvPr>
          <p:cNvCxnSpPr>
            <a:cxnSpLocks/>
            <a:stCxn id="67" idx="3"/>
          </p:cNvCxnSpPr>
          <p:nvPr/>
        </p:nvCxnSpPr>
        <p:spPr>
          <a:xfrm>
            <a:off x="7042964" y="4957237"/>
            <a:ext cx="488267" cy="4898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xmlns="" id="{1F2E5AC3-11E6-464B-BC1D-B6A1CA8F3DA7}"/>
              </a:ext>
            </a:extLst>
          </p:cNvPr>
          <p:cNvSpPr txBox="1"/>
          <p:nvPr/>
        </p:nvSpPr>
        <p:spPr>
          <a:xfrm>
            <a:off x="7402179" y="6017674"/>
            <a:ext cx="922047" cy="369332"/>
          </a:xfrm>
          <a:prstGeom prst="rect">
            <a:avLst/>
          </a:prstGeom>
          <a:noFill/>
        </p:spPr>
        <p:txBody>
          <a:bodyPr wrap="none" rtlCol="0">
            <a:spAutoFit/>
          </a:bodyPr>
          <a:lstStyle/>
          <a:p>
            <a:r>
              <a:rPr lang="en-US" dirty="0"/>
              <a:t>lead pig</a:t>
            </a:r>
          </a:p>
        </p:txBody>
      </p:sp>
      <p:sp>
        <p:nvSpPr>
          <p:cNvPr id="67" name="TextBox 66">
            <a:extLst>
              <a:ext uri="{FF2B5EF4-FFF2-40B4-BE49-F238E27FC236}">
                <a16:creationId xmlns:a16="http://schemas.microsoft.com/office/drawing/2014/main" xmlns="" id="{5CA4FAB1-9DBA-4F44-A97F-05BF44615D49}"/>
              </a:ext>
            </a:extLst>
          </p:cNvPr>
          <p:cNvSpPr txBox="1"/>
          <p:nvPr/>
        </p:nvSpPr>
        <p:spPr>
          <a:xfrm>
            <a:off x="5782683" y="4634071"/>
            <a:ext cx="1260281" cy="646331"/>
          </a:xfrm>
          <a:prstGeom prst="rect">
            <a:avLst/>
          </a:prstGeom>
          <a:noFill/>
        </p:spPr>
        <p:txBody>
          <a:bodyPr wrap="none" rtlCol="0">
            <a:spAutoFit/>
          </a:bodyPr>
          <a:lstStyle/>
          <a:p>
            <a:r>
              <a:rPr lang="en-US" dirty="0"/>
              <a:t>Connection</a:t>
            </a:r>
          </a:p>
          <a:p>
            <a:r>
              <a:rPr lang="en-US" dirty="0"/>
              <a:t> point</a:t>
            </a:r>
          </a:p>
        </p:txBody>
      </p:sp>
    </p:spTree>
    <p:extLst>
      <p:ext uri="{BB962C8B-B14F-4D97-AF65-F5344CB8AC3E}">
        <p14:creationId xmlns:p14="http://schemas.microsoft.com/office/powerpoint/2010/main" val="3758442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a:t>VESPA TG2 (Lund, 17 Oct. 2017)</a:t>
            </a:r>
          </a:p>
        </p:txBody>
      </p:sp>
      <p:sp>
        <p:nvSpPr>
          <p:cNvPr id="3" name="Slide Number Placeholder 2"/>
          <p:cNvSpPr>
            <a:spLocks noGrp="1"/>
          </p:cNvSpPr>
          <p:nvPr>
            <p:ph type="sldNum" sz="quarter" idx="12"/>
          </p:nvPr>
        </p:nvSpPr>
        <p:spPr/>
        <p:txBody>
          <a:bodyPr/>
          <a:lstStyle/>
          <a:p>
            <a:fld id="{AC3339C7-BCC7-45DF-904C-C04AD0551C05}" type="slidenum">
              <a:rPr lang="it-IT" smtClean="0"/>
              <a:pPr/>
              <a:t>18</a:t>
            </a:fld>
            <a:endParaRPr lang="it-IT" dirty="0"/>
          </a:p>
        </p:txBody>
      </p:sp>
      <p:sp>
        <p:nvSpPr>
          <p:cNvPr id="5" name="Rettangolo 3"/>
          <p:cNvSpPr/>
          <p:nvPr/>
        </p:nvSpPr>
        <p:spPr>
          <a:xfrm>
            <a:off x="591597" y="188640"/>
            <a:ext cx="7959936" cy="523220"/>
          </a:xfrm>
          <a:prstGeom prst="rect">
            <a:avLst/>
          </a:prstGeom>
        </p:spPr>
        <p:txBody>
          <a:bodyPr wrap="none">
            <a:spAutoFit/>
          </a:bodyPr>
          <a:lstStyle/>
          <a:p>
            <a:pPr algn="ctr"/>
            <a:r>
              <a:rPr lang="en-US" sz="2800" b="1" dirty="0">
                <a:solidFill>
                  <a:srgbClr val="009900"/>
                </a:solidFill>
                <a:latin typeface="Arial" pitchFamily="34" charset="0"/>
                <a:cs typeface="Arial" pitchFamily="34" charset="0"/>
              </a:rPr>
              <a:t>VESPA</a:t>
            </a:r>
            <a:r>
              <a:rPr lang="en-US" sz="2800" b="1" dirty="0">
                <a:latin typeface="Arial" pitchFamily="34" charset="0"/>
                <a:cs typeface="Arial" pitchFamily="34" charset="0"/>
              </a:rPr>
              <a:t> </a:t>
            </a:r>
            <a:r>
              <a:rPr lang="en-US" sz="2800" b="1" dirty="0">
                <a:solidFill>
                  <a:srgbClr val="C00000"/>
                </a:solidFill>
                <a:latin typeface="Arial" pitchFamily="34" charset="0"/>
                <a:cs typeface="Arial" pitchFamily="34" charset="0"/>
              </a:rPr>
              <a:t>HLR</a:t>
            </a:r>
            <a:r>
              <a:rPr lang="en-US" sz="2800" b="1" dirty="0">
                <a:latin typeface="Arial" pitchFamily="34" charset="0"/>
                <a:cs typeface="Arial" pitchFamily="34" charset="0"/>
              </a:rPr>
              <a:t> no. 5: sample size &amp; ACTIVATION</a:t>
            </a:r>
            <a:endParaRPr lang="it-IT" sz="2800" b="1" dirty="0">
              <a:solidFill>
                <a:srgbClr val="C00000"/>
              </a:solidFill>
            </a:endParaRPr>
          </a:p>
        </p:txBody>
      </p:sp>
      <p:sp>
        <p:nvSpPr>
          <p:cNvPr id="8" name="Rectangle 7"/>
          <p:cNvSpPr/>
          <p:nvPr/>
        </p:nvSpPr>
        <p:spPr>
          <a:xfrm>
            <a:off x="107504" y="737985"/>
            <a:ext cx="9036496" cy="5909310"/>
          </a:xfrm>
          <a:prstGeom prst="rect">
            <a:avLst/>
          </a:prstGeom>
        </p:spPr>
        <p:txBody>
          <a:bodyPr wrap="square">
            <a:spAutoFit/>
          </a:bodyPr>
          <a:lstStyle/>
          <a:p>
            <a:r>
              <a:rPr lang="en-US" b="1" dirty="0">
                <a:solidFill>
                  <a:srgbClr val="C00000"/>
                </a:solidFill>
                <a:latin typeface="Arial" pitchFamily="34" charset="0"/>
                <a:cs typeface="Arial" pitchFamily="34" charset="0"/>
                <a:sym typeface="Symbol"/>
              </a:rPr>
              <a:t>Conservative assumptions:  sample in beam for 24 h, flux 10</a:t>
            </a:r>
            <a:r>
              <a:rPr lang="en-US" b="1" baseline="30000" dirty="0">
                <a:solidFill>
                  <a:srgbClr val="C00000"/>
                </a:solidFill>
                <a:latin typeface="Arial" pitchFamily="34" charset="0"/>
                <a:cs typeface="Arial" pitchFamily="34" charset="0"/>
                <a:sym typeface="Symbol"/>
              </a:rPr>
              <a:t>9</a:t>
            </a:r>
            <a:r>
              <a:rPr lang="en-US" b="1" dirty="0">
                <a:solidFill>
                  <a:srgbClr val="C00000"/>
                </a:solidFill>
                <a:latin typeface="Arial" pitchFamily="34" charset="0"/>
                <a:cs typeface="Arial" pitchFamily="34" charset="0"/>
                <a:sym typeface="Symbol"/>
              </a:rPr>
              <a:t> n/cm</a:t>
            </a:r>
            <a:r>
              <a:rPr lang="en-US" b="1" baseline="30000" dirty="0">
                <a:solidFill>
                  <a:srgbClr val="C00000"/>
                </a:solidFill>
                <a:latin typeface="Arial" pitchFamily="34" charset="0"/>
                <a:cs typeface="Arial" pitchFamily="34" charset="0"/>
                <a:sym typeface="Symbol"/>
              </a:rPr>
              <a:t>2</a:t>
            </a:r>
            <a:r>
              <a:rPr lang="en-US" b="1" dirty="0">
                <a:solidFill>
                  <a:srgbClr val="C00000"/>
                </a:solidFill>
                <a:latin typeface="Arial" pitchFamily="34" charset="0"/>
                <a:cs typeface="Arial" pitchFamily="34" charset="0"/>
                <a:sym typeface="Symbol"/>
              </a:rPr>
              <a:t>/s, 1min delay </a:t>
            </a:r>
            <a:r>
              <a:rPr lang="en-US" dirty="0">
                <a:solidFill>
                  <a:srgbClr val="C00000"/>
                </a:solidFill>
                <a:latin typeface="Arial" pitchFamily="34" charset="0"/>
                <a:cs typeface="Arial" pitchFamily="34" charset="0"/>
                <a:sym typeface="Symbol"/>
              </a:rPr>
              <a:t>(</a:t>
            </a:r>
            <a:r>
              <a:rPr lang="en-US" u="sng" dirty="0">
                <a:solidFill>
                  <a:srgbClr val="C00000"/>
                </a:solidFill>
                <a:latin typeface="Arial" pitchFamily="34" charset="0"/>
                <a:cs typeface="Arial" pitchFamily="34" charset="0"/>
                <a:sym typeface="Symbol"/>
              </a:rPr>
              <a:t>only relevant decay products considered</a:t>
            </a:r>
            <a:r>
              <a:rPr lang="en-US" dirty="0">
                <a:solidFill>
                  <a:srgbClr val="C00000"/>
                </a:solidFill>
                <a:latin typeface="Arial" pitchFamily="34" charset="0"/>
                <a:cs typeface="Arial" pitchFamily="34" charset="0"/>
                <a:sym typeface="Symbol"/>
              </a:rPr>
              <a:t>):</a:t>
            </a:r>
          </a:p>
          <a:p>
            <a:pPr marL="285750" indent="-285750">
              <a:buFontTx/>
              <a:buChar char="-"/>
            </a:pPr>
            <a:endParaRPr lang="en-US" dirty="0">
              <a:solidFill>
                <a:srgbClr val="C00000"/>
              </a:solidFill>
              <a:latin typeface="Arial" pitchFamily="34" charset="0"/>
              <a:cs typeface="Arial" pitchFamily="34" charset="0"/>
              <a:sym typeface="Symbol"/>
            </a:endParaRPr>
          </a:p>
          <a:p>
            <a:r>
              <a:rPr lang="en-US" dirty="0">
                <a:solidFill>
                  <a:srgbClr val="C00000"/>
                </a:solidFill>
                <a:latin typeface="Arial" pitchFamily="34" charset="0"/>
                <a:cs typeface="Arial" pitchFamily="34" charset="0"/>
                <a:sym typeface="Symbol"/>
              </a:rPr>
              <a:t>Heterogeneous catalysis:</a:t>
            </a:r>
            <a:r>
              <a:rPr lang="en-US" dirty="0">
                <a:latin typeface="Arial" pitchFamily="34" charset="0"/>
                <a:cs typeface="Arial" pitchFamily="34" charset="0"/>
                <a:sym typeface="Symbol"/>
              </a:rPr>
              <a:t>  Pt-doped alumina (1% Pt on Al</a:t>
            </a:r>
            <a:r>
              <a:rPr lang="en-US" baseline="-25000" dirty="0">
                <a:latin typeface="Arial" pitchFamily="34" charset="0"/>
                <a:cs typeface="Arial" pitchFamily="34" charset="0"/>
                <a:sym typeface="Symbol"/>
              </a:rPr>
              <a:t>2</a:t>
            </a:r>
            <a:r>
              <a:rPr lang="en-US" dirty="0">
                <a:latin typeface="Arial" pitchFamily="34" charset="0"/>
                <a:cs typeface="Arial" pitchFamily="34" charset="0"/>
                <a:sym typeface="Symbol"/>
              </a:rPr>
              <a:t>O</a:t>
            </a:r>
            <a:r>
              <a:rPr lang="en-US" baseline="-25000" dirty="0">
                <a:latin typeface="Arial" pitchFamily="34" charset="0"/>
                <a:cs typeface="Arial" pitchFamily="34" charset="0"/>
                <a:sym typeface="Symbol"/>
              </a:rPr>
              <a:t>3</a:t>
            </a:r>
            <a:r>
              <a:rPr lang="en-US" dirty="0">
                <a:latin typeface="Arial" pitchFamily="34" charset="0"/>
                <a:cs typeface="Arial" pitchFamily="34" charset="0"/>
                <a:sym typeface="Symbol"/>
              </a:rPr>
              <a:t>)  </a:t>
            </a:r>
            <a:r>
              <a:rPr lang="en-US" i="1" dirty="0">
                <a:solidFill>
                  <a:srgbClr val="C00000"/>
                </a:solidFill>
                <a:latin typeface="Arial" pitchFamily="34" charset="0"/>
                <a:cs typeface="Arial" pitchFamily="34" charset="0"/>
                <a:sym typeface="Symbol"/>
              </a:rPr>
              <a:t>m</a:t>
            </a:r>
            <a:r>
              <a:rPr lang="en-US" dirty="0">
                <a:latin typeface="Arial" pitchFamily="34" charset="0"/>
                <a:cs typeface="Arial" pitchFamily="34" charset="0"/>
                <a:sym typeface="Symbol"/>
              </a:rPr>
              <a:t>=10 g</a:t>
            </a:r>
          </a:p>
          <a:p>
            <a:r>
              <a:rPr lang="en-US" dirty="0">
                <a:latin typeface="Arial" pitchFamily="34" charset="0"/>
                <a:cs typeface="Arial" pitchFamily="34" charset="0"/>
                <a:sym typeface="Symbol"/>
              </a:rPr>
              <a:t>   Al-27 (</a:t>
            </a:r>
            <a:r>
              <a:rPr lang="en-US" dirty="0" err="1">
                <a:latin typeface="Arial" pitchFamily="34" charset="0"/>
                <a:cs typeface="Arial" pitchFamily="34" charset="0"/>
                <a:sym typeface="Symbol"/>
              </a:rPr>
              <a:t>n,G</a:t>
            </a:r>
            <a:r>
              <a:rPr lang="en-US" dirty="0">
                <a:latin typeface="Arial" pitchFamily="34" charset="0"/>
                <a:cs typeface="Arial" pitchFamily="34" charset="0"/>
                <a:sym typeface="Symbol"/>
              </a:rPr>
              <a:t>)  18.91 </a:t>
            </a:r>
            <a:r>
              <a:rPr lang="en-US" dirty="0" err="1">
                <a:latin typeface="Arial" pitchFamily="34" charset="0"/>
                <a:cs typeface="Arial" pitchFamily="34" charset="0"/>
                <a:sym typeface="Symbol"/>
              </a:rPr>
              <a:t>MBq</a:t>
            </a:r>
            <a:r>
              <a:rPr lang="en-US" dirty="0">
                <a:latin typeface="Arial" pitchFamily="34" charset="0"/>
                <a:cs typeface="Arial" pitchFamily="34" charset="0"/>
                <a:sym typeface="Symbol"/>
              </a:rPr>
              <a:t> Al-28    (2.240 m)   </a:t>
            </a:r>
            <a:r>
              <a:rPr lang="en-US" dirty="0">
                <a:solidFill>
                  <a:srgbClr val="2004C6"/>
                </a:solidFill>
                <a:latin typeface="Arial" pitchFamily="34" charset="0"/>
                <a:cs typeface="Arial" pitchFamily="34" charset="0"/>
                <a:sym typeface="Symbol"/>
              </a:rPr>
              <a:t>=&gt; However, it is short lived!</a:t>
            </a:r>
          </a:p>
          <a:p>
            <a:r>
              <a:rPr lang="en-US" dirty="0">
                <a:latin typeface="Arial" pitchFamily="34" charset="0"/>
                <a:cs typeface="Arial" pitchFamily="34" charset="0"/>
                <a:sym typeface="Symbol"/>
              </a:rPr>
              <a:t>						</a:t>
            </a:r>
          </a:p>
          <a:p>
            <a:r>
              <a:rPr lang="en-US" dirty="0">
                <a:solidFill>
                  <a:srgbClr val="C00000"/>
                </a:solidFill>
                <a:latin typeface="Arial" pitchFamily="34" charset="0"/>
                <a:cs typeface="Arial" pitchFamily="34" charset="0"/>
                <a:sym typeface="Symbol"/>
              </a:rPr>
              <a:t>Electrochemistry:</a:t>
            </a:r>
            <a:r>
              <a:rPr lang="en-US" dirty="0">
                <a:latin typeface="Arial" pitchFamily="34" charset="0"/>
                <a:cs typeface="Arial" pitchFamily="34" charset="0"/>
                <a:sym typeface="Symbol"/>
              </a:rPr>
              <a:t>  RbH</a:t>
            </a:r>
            <a:r>
              <a:rPr lang="en-US" baseline="-25000" dirty="0">
                <a:latin typeface="Arial" pitchFamily="34" charset="0"/>
                <a:cs typeface="Arial" pitchFamily="34" charset="0"/>
                <a:sym typeface="Symbol"/>
              </a:rPr>
              <a:t>2</a:t>
            </a:r>
            <a:r>
              <a:rPr lang="en-US" dirty="0">
                <a:latin typeface="Arial" pitchFamily="34" charset="0"/>
                <a:cs typeface="Arial" pitchFamily="34" charset="0"/>
                <a:sym typeface="Symbol"/>
              </a:rPr>
              <a:t>PO</a:t>
            </a:r>
            <a:r>
              <a:rPr lang="en-US" baseline="-25000" dirty="0">
                <a:latin typeface="Arial" pitchFamily="34" charset="0"/>
                <a:cs typeface="Arial" pitchFamily="34" charset="0"/>
                <a:sym typeface="Symbol"/>
              </a:rPr>
              <a:t>4  </a:t>
            </a:r>
            <a:r>
              <a:rPr lang="en-US" i="1" dirty="0">
                <a:solidFill>
                  <a:srgbClr val="C00000"/>
                </a:solidFill>
                <a:latin typeface="Arial" pitchFamily="34" charset="0"/>
                <a:cs typeface="Arial" pitchFamily="34" charset="0"/>
                <a:sym typeface="Symbol"/>
              </a:rPr>
              <a:t>m</a:t>
            </a:r>
            <a:r>
              <a:rPr lang="en-US" dirty="0">
                <a:latin typeface="Arial" pitchFamily="34" charset="0"/>
                <a:cs typeface="Arial" pitchFamily="34" charset="0"/>
                <a:sym typeface="Symbol"/>
              </a:rPr>
              <a:t>=10g</a:t>
            </a:r>
          </a:p>
          <a:p>
            <a:r>
              <a:rPr lang="en-US" dirty="0">
                <a:latin typeface="Arial" pitchFamily="34" charset="0"/>
                <a:cs typeface="Arial" pitchFamily="34" charset="0"/>
                <a:sym typeface="Symbol"/>
              </a:rPr>
              <a:t>  Rb-87 (</a:t>
            </a:r>
            <a:r>
              <a:rPr lang="en-US" dirty="0" err="1">
                <a:latin typeface="Arial" pitchFamily="34" charset="0"/>
                <a:cs typeface="Arial" pitchFamily="34" charset="0"/>
                <a:sym typeface="Symbol"/>
              </a:rPr>
              <a:t>n,G</a:t>
            </a:r>
            <a:r>
              <a:rPr lang="en-US" dirty="0">
                <a:latin typeface="Arial" pitchFamily="34" charset="0"/>
                <a:cs typeface="Arial" pitchFamily="34" charset="0"/>
                <a:sym typeface="Symbol"/>
              </a:rPr>
              <a:t>)  1.058 </a:t>
            </a:r>
            <a:r>
              <a:rPr lang="en-US" dirty="0" err="1">
                <a:latin typeface="Arial" pitchFamily="34" charset="0"/>
                <a:cs typeface="Arial" pitchFamily="34" charset="0"/>
                <a:sym typeface="Symbol"/>
              </a:rPr>
              <a:t>MBq</a:t>
            </a:r>
            <a:r>
              <a:rPr lang="en-US" dirty="0">
                <a:latin typeface="Arial" pitchFamily="34" charset="0"/>
                <a:cs typeface="Arial" pitchFamily="34" charset="0"/>
                <a:sym typeface="Symbol"/>
              </a:rPr>
              <a:t> Rb-88    (17.80 m)</a:t>
            </a:r>
          </a:p>
          <a:p>
            <a:r>
              <a:rPr lang="en-US" dirty="0">
                <a:latin typeface="Arial" pitchFamily="34" charset="0"/>
                <a:cs typeface="Arial" pitchFamily="34" charset="0"/>
                <a:sym typeface="Symbol"/>
              </a:rPr>
              <a:t>			</a:t>
            </a:r>
            <a:r>
              <a:rPr lang="en-US" dirty="0">
                <a:solidFill>
                  <a:srgbClr val="2004C6"/>
                </a:solidFill>
                <a:latin typeface="Arial" pitchFamily="34" charset="0"/>
                <a:cs typeface="Arial" pitchFamily="34" charset="0"/>
                <a:sym typeface="Symbol"/>
              </a:rPr>
              <a:t> =&gt; 10s time to handle sample (on contact!!!)</a:t>
            </a:r>
          </a:p>
          <a:p>
            <a:endParaRPr lang="en-US" dirty="0">
              <a:solidFill>
                <a:srgbClr val="2004C6"/>
              </a:solidFill>
              <a:latin typeface="Arial" pitchFamily="34" charset="0"/>
              <a:cs typeface="Arial" pitchFamily="34" charset="0"/>
              <a:sym typeface="Symbol"/>
            </a:endParaRPr>
          </a:p>
          <a:p>
            <a:r>
              <a:rPr lang="en-US" dirty="0">
                <a:solidFill>
                  <a:srgbClr val="C00000"/>
                </a:solidFill>
                <a:latin typeface="Arial" pitchFamily="34" charset="0"/>
                <a:cs typeface="Arial" pitchFamily="34" charset="0"/>
                <a:sym typeface="Symbol"/>
              </a:rPr>
              <a:t>Shielding on cell</a:t>
            </a:r>
            <a:r>
              <a:rPr lang="en-US" dirty="0">
                <a:latin typeface="Arial" pitchFamily="34" charset="0"/>
                <a:cs typeface="Arial" pitchFamily="34" charset="0"/>
                <a:sym typeface="Symbol"/>
              </a:rPr>
              <a:t>: Cadmium (Cd) </a:t>
            </a:r>
            <a:r>
              <a:rPr lang="en-US" i="1" dirty="0">
                <a:solidFill>
                  <a:srgbClr val="C00000"/>
                </a:solidFill>
                <a:latin typeface="Arial" pitchFamily="34" charset="0"/>
                <a:cs typeface="Arial" pitchFamily="34" charset="0"/>
                <a:sym typeface="Symbol"/>
              </a:rPr>
              <a:t>m</a:t>
            </a:r>
            <a:r>
              <a:rPr lang="en-US" dirty="0">
                <a:latin typeface="Arial" pitchFamily="34" charset="0"/>
                <a:cs typeface="Arial" pitchFamily="34" charset="0"/>
                <a:sym typeface="Symbol"/>
              </a:rPr>
              <a:t>=25g (estimate for sheet size of sample holder)</a:t>
            </a:r>
          </a:p>
          <a:p>
            <a:r>
              <a:rPr lang="en-US" dirty="0">
                <a:latin typeface="Arial" pitchFamily="34" charset="0"/>
                <a:cs typeface="Arial" pitchFamily="34" charset="0"/>
                <a:sym typeface="Symbol"/>
              </a:rPr>
              <a:t>Cd-106 (</a:t>
            </a:r>
            <a:r>
              <a:rPr lang="en-US" dirty="0" err="1">
                <a:latin typeface="Arial" pitchFamily="34" charset="0"/>
                <a:cs typeface="Arial" pitchFamily="34" charset="0"/>
                <a:sym typeface="Symbol"/>
              </a:rPr>
              <a:t>n,G</a:t>
            </a:r>
            <a:r>
              <a:rPr lang="en-US" dirty="0">
                <a:latin typeface="Arial" pitchFamily="34" charset="0"/>
                <a:cs typeface="Arial" pitchFamily="34" charset="0"/>
                <a:sym typeface="Symbol"/>
              </a:rPr>
              <a:t>)  1.541 </a:t>
            </a:r>
            <a:r>
              <a:rPr lang="en-US" dirty="0" err="1">
                <a:latin typeface="Arial" pitchFamily="34" charset="0"/>
                <a:cs typeface="Arial" pitchFamily="34" charset="0"/>
                <a:sym typeface="Symbol"/>
              </a:rPr>
              <a:t>MBq</a:t>
            </a:r>
            <a:r>
              <a:rPr lang="en-US" dirty="0">
                <a:latin typeface="Arial" pitchFamily="34" charset="0"/>
                <a:cs typeface="Arial" pitchFamily="34" charset="0"/>
                <a:sym typeface="Symbol"/>
              </a:rPr>
              <a:t> Cd-107   (6.490 h)</a:t>
            </a:r>
          </a:p>
          <a:p>
            <a:pPr marL="3028950" lvl="6" indent="-285750">
              <a:buFont typeface="Symbol" panose="05050102010706020507" pitchFamily="18" charset="2"/>
              <a:buChar char="Þ"/>
            </a:pPr>
            <a:r>
              <a:rPr lang="en-US" dirty="0">
                <a:solidFill>
                  <a:srgbClr val="2004C6"/>
                </a:solidFill>
                <a:latin typeface="Arial" pitchFamily="34" charset="0"/>
                <a:cs typeface="Arial" pitchFamily="34" charset="0"/>
                <a:sym typeface="Symbol"/>
              </a:rPr>
              <a:t>3min time to handle sample (on contact!!!)</a:t>
            </a:r>
          </a:p>
          <a:p>
            <a:pPr marL="3028950" lvl="6" indent="-285750">
              <a:buFont typeface="Symbol" panose="05050102010706020507" pitchFamily="18" charset="2"/>
              <a:buChar char="Þ"/>
            </a:pPr>
            <a:endParaRPr lang="en-US" dirty="0">
              <a:solidFill>
                <a:srgbClr val="2004C6"/>
              </a:solidFill>
              <a:latin typeface="Arial" pitchFamily="34" charset="0"/>
              <a:cs typeface="Arial" pitchFamily="34" charset="0"/>
              <a:sym typeface="Symbol"/>
            </a:endParaRPr>
          </a:p>
          <a:p>
            <a:r>
              <a:rPr lang="en-US" dirty="0">
                <a:solidFill>
                  <a:srgbClr val="C00000"/>
                </a:solidFill>
                <a:latin typeface="Arial" pitchFamily="34" charset="0"/>
                <a:cs typeface="Arial" pitchFamily="34" charset="0"/>
                <a:sym typeface="Symbol"/>
              </a:rPr>
              <a:t>In seal in beam (misalignment): </a:t>
            </a:r>
            <a:r>
              <a:rPr lang="en-US" dirty="0">
                <a:latin typeface="Arial" pitchFamily="34" charset="0"/>
                <a:cs typeface="Arial" pitchFamily="34" charset="0"/>
                <a:sym typeface="Symbol"/>
              </a:rPr>
              <a:t>Indium (In) </a:t>
            </a:r>
            <a:r>
              <a:rPr lang="en-US" dirty="0">
                <a:solidFill>
                  <a:srgbClr val="C00000"/>
                </a:solidFill>
                <a:latin typeface="Arial" pitchFamily="34" charset="0"/>
                <a:cs typeface="Arial" pitchFamily="34" charset="0"/>
                <a:sym typeface="Symbol"/>
              </a:rPr>
              <a:t>m</a:t>
            </a:r>
            <a:r>
              <a:rPr lang="en-US" dirty="0">
                <a:latin typeface="Arial" pitchFamily="34" charset="0"/>
                <a:cs typeface="Arial" pitchFamily="34" charset="0"/>
                <a:sym typeface="Symbol"/>
              </a:rPr>
              <a:t>=1g</a:t>
            </a:r>
          </a:p>
          <a:p>
            <a:r>
              <a:rPr lang="en-US" dirty="0">
                <a:latin typeface="Arial" pitchFamily="34" charset="0"/>
                <a:cs typeface="Arial" pitchFamily="34" charset="0"/>
                <a:sym typeface="Symbol"/>
              </a:rPr>
              <a:t>In-113 (</a:t>
            </a:r>
            <a:r>
              <a:rPr lang="en-US" dirty="0" err="1">
                <a:latin typeface="Arial" pitchFamily="34" charset="0"/>
                <a:cs typeface="Arial" pitchFamily="34" charset="0"/>
                <a:sym typeface="Symbol"/>
              </a:rPr>
              <a:t>n,G</a:t>
            </a:r>
            <a:r>
              <a:rPr lang="en-US" dirty="0">
                <a:latin typeface="Arial" pitchFamily="34" charset="0"/>
                <a:cs typeface="Arial" pitchFamily="34" charset="0"/>
                <a:sym typeface="Symbol"/>
              </a:rPr>
              <a:t>)  -&gt; 1.517 </a:t>
            </a:r>
            <a:r>
              <a:rPr lang="en-US" dirty="0" err="1">
                <a:latin typeface="Arial" pitchFamily="34" charset="0"/>
                <a:cs typeface="Arial" pitchFamily="34" charset="0"/>
                <a:sym typeface="Symbol"/>
              </a:rPr>
              <a:t>MBq</a:t>
            </a:r>
            <a:r>
              <a:rPr lang="en-US" dirty="0">
                <a:latin typeface="Arial" pitchFamily="34" charset="0"/>
                <a:cs typeface="Arial" pitchFamily="34" charset="0"/>
                <a:sym typeface="Symbol"/>
              </a:rPr>
              <a:t> In-114   (71.90 s) </a:t>
            </a:r>
            <a:r>
              <a:rPr lang="en-US" dirty="0">
                <a:solidFill>
                  <a:srgbClr val="2004C6"/>
                </a:solidFill>
                <a:latin typeface="Arial" pitchFamily="34" charset="0"/>
                <a:cs typeface="Arial" pitchFamily="34" charset="0"/>
                <a:sym typeface="Symbol"/>
              </a:rPr>
              <a:t>=&gt; However, it is short lived!</a:t>
            </a:r>
          </a:p>
          <a:p>
            <a:r>
              <a:rPr lang="en-US" dirty="0">
                <a:latin typeface="Arial" pitchFamily="34" charset="0"/>
                <a:cs typeface="Arial" pitchFamily="34" charset="0"/>
                <a:sym typeface="Symbol"/>
              </a:rPr>
              <a:t>			</a:t>
            </a:r>
          </a:p>
          <a:p>
            <a:pPr marL="285750" indent="-285750">
              <a:buFontTx/>
              <a:buChar char="-"/>
            </a:pPr>
            <a:r>
              <a:rPr lang="en-US" dirty="0">
                <a:latin typeface="Arial" pitchFamily="34" charset="0"/>
                <a:cs typeface="Arial" pitchFamily="34" charset="0"/>
                <a:sym typeface="Symbol"/>
              </a:rPr>
              <a:t>no problem for 75% of samples (</a:t>
            </a:r>
            <a:r>
              <a:rPr lang="en-US" dirty="0" err="1">
                <a:latin typeface="Arial" pitchFamily="34" charset="0"/>
                <a:cs typeface="Arial" pitchFamily="34" charset="0"/>
                <a:sym typeface="Symbol"/>
              </a:rPr>
              <a:t>C,H,N,O,Si,Al,S</a:t>
            </a:r>
            <a:r>
              <a:rPr lang="en-US" dirty="0">
                <a:latin typeface="Arial" pitchFamily="34" charset="0"/>
                <a:cs typeface="Arial" pitchFamily="34" charset="0"/>
                <a:sym typeface="Symbol"/>
              </a:rPr>
              <a:t>, mg amounts of metals)</a:t>
            </a:r>
          </a:p>
          <a:p>
            <a:pPr marL="285750" indent="-285750">
              <a:buFontTx/>
              <a:buChar char="-"/>
            </a:pPr>
            <a:r>
              <a:rPr lang="en-US" dirty="0">
                <a:latin typeface="Arial" pitchFamily="34" charset="0"/>
                <a:cs typeface="Arial" pitchFamily="34" charset="0"/>
                <a:sym typeface="Symbol"/>
              </a:rPr>
              <a:t>sample stick allows for distance to sample, lead “pig” in hutch shields immediately</a:t>
            </a:r>
          </a:p>
          <a:p>
            <a:r>
              <a:rPr lang="en-US" dirty="0">
                <a:latin typeface="Arial" pitchFamily="34" charset="0"/>
                <a:cs typeface="Arial" pitchFamily="34" charset="0"/>
                <a:sym typeface="Symbol"/>
              </a:rPr>
              <a:t>-   experience on VISION: samples activate moderately but handling time is short</a:t>
            </a:r>
          </a:p>
          <a:p>
            <a:pPr marL="285750" indent="-285750">
              <a:buFontTx/>
              <a:buChar char="-"/>
            </a:pPr>
            <a:endParaRPr lang="en-US" dirty="0">
              <a:latin typeface="Arial" pitchFamily="34" charset="0"/>
              <a:cs typeface="Arial" pitchFamily="34" charset="0"/>
              <a:sym typeface="Symbol"/>
            </a:endParaRPr>
          </a:p>
        </p:txBody>
      </p:sp>
      <p:pic>
        <p:nvPicPr>
          <p:cNvPr id="6" name="Graphic 5" descr="Smiling Face with No Fill">
            <a:extLst>
              <a:ext uri="{FF2B5EF4-FFF2-40B4-BE49-F238E27FC236}">
                <a16:creationId xmlns:a16="http://schemas.microsoft.com/office/drawing/2014/main" xmlns="" id="{622BB442-ED27-4359-AB26-A63D236BCD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044976" y="1527549"/>
            <a:ext cx="548640" cy="548640"/>
          </a:xfrm>
          <a:prstGeom prst="rect">
            <a:avLst/>
          </a:prstGeom>
        </p:spPr>
      </p:pic>
      <p:pic>
        <p:nvPicPr>
          <p:cNvPr id="9" name="Graphic 8" descr="Surprised Face with No Fill">
            <a:extLst>
              <a:ext uri="{FF2B5EF4-FFF2-40B4-BE49-F238E27FC236}">
                <a16:creationId xmlns:a16="http://schemas.microsoft.com/office/drawing/2014/main" xmlns="" id="{0A1F9B31-49EB-41F0-BD8D-6912C9F128A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044976" y="2788283"/>
            <a:ext cx="548640" cy="548640"/>
          </a:xfrm>
          <a:prstGeom prst="rect">
            <a:avLst/>
          </a:prstGeom>
        </p:spPr>
      </p:pic>
      <p:pic>
        <p:nvPicPr>
          <p:cNvPr id="12" name="Graphic 11" descr="Confused Face with No Fill">
            <a:extLst>
              <a:ext uri="{FF2B5EF4-FFF2-40B4-BE49-F238E27FC236}">
                <a16:creationId xmlns:a16="http://schemas.microsoft.com/office/drawing/2014/main" xmlns="" id="{996BEA86-C711-4D0F-AFC3-3C6FD9D561B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079472" y="3834882"/>
            <a:ext cx="548640" cy="548640"/>
          </a:xfrm>
          <a:prstGeom prst="rect">
            <a:avLst/>
          </a:prstGeom>
        </p:spPr>
      </p:pic>
      <p:pic>
        <p:nvPicPr>
          <p:cNvPr id="13" name="Graphic 12" descr="Smiling Face with No Fill">
            <a:extLst>
              <a:ext uri="{FF2B5EF4-FFF2-40B4-BE49-F238E27FC236}">
                <a16:creationId xmlns:a16="http://schemas.microsoft.com/office/drawing/2014/main" xmlns="" id="{84A42DD2-5C40-4DD0-9530-3A74C9B9145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079472" y="4761111"/>
            <a:ext cx="548640" cy="548640"/>
          </a:xfrm>
          <a:prstGeom prst="rect">
            <a:avLst/>
          </a:prstGeom>
        </p:spPr>
      </p:pic>
      <p:sp>
        <p:nvSpPr>
          <p:cNvPr id="10" name="Rectangle 9">
            <a:extLst>
              <a:ext uri="{FF2B5EF4-FFF2-40B4-BE49-F238E27FC236}">
                <a16:creationId xmlns:a16="http://schemas.microsoft.com/office/drawing/2014/main" xmlns="" id="{C7E9535A-B405-44C3-8987-F973A5F432F5}"/>
              </a:ext>
            </a:extLst>
          </p:cNvPr>
          <p:cNvSpPr/>
          <p:nvPr/>
        </p:nvSpPr>
        <p:spPr>
          <a:xfrm>
            <a:off x="107504" y="5430121"/>
            <a:ext cx="8784976" cy="900104"/>
          </a:xfrm>
          <a:prstGeom prst="rect">
            <a:avLst/>
          </a:prstGeom>
          <a:solidFill>
            <a:srgbClr val="0099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1783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a:t>VESPA TG2 (Lund, 17 Oct. 2017)</a:t>
            </a:r>
          </a:p>
        </p:txBody>
      </p:sp>
      <p:sp>
        <p:nvSpPr>
          <p:cNvPr id="3" name="Slide Number Placeholder 2"/>
          <p:cNvSpPr>
            <a:spLocks noGrp="1"/>
          </p:cNvSpPr>
          <p:nvPr>
            <p:ph type="sldNum" sz="quarter" idx="12"/>
          </p:nvPr>
        </p:nvSpPr>
        <p:spPr/>
        <p:txBody>
          <a:bodyPr/>
          <a:lstStyle/>
          <a:p>
            <a:fld id="{AC3339C7-BCC7-45DF-904C-C04AD0551C05}" type="slidenum">
              <a:rPr lang="it-IT" smtClean="0"/>
              <a:pPr/>
              <a:t>19</a:t>
            </a:fld>
            <a:endParaRPr lang="it-IT" dirty="0"/>
          </a:p>
        </p:txBody>
      </p:sp>
      <p:sp>
        <p:nvSpPr>
          <p:cNvPr id="4" name="Rettangolo 3"/>
          <p:cNvSpPr/>
          <p:nvPr/>
        </p:nvSpPr>
        <p:spPr>
          <a:xfrm>
            <a:off x="1619411" y="260648"/>
            <a:ext cx="6792309" cy="523220"/>
          </a:xfrm>
          <a:prstGeom prst="rect">
            <a:avLst/>
          </a:prstGeom>
        </p:spPr>
        <p:txBody>
          <a:bodyPr wrap="none">
            <a:spAutoFit/>
          </a:bodyPr>
          <a:lstStyle/>
          <a:p>
            <a:pPr algn="ctr"/>
            <a:r>
              <a:rPr lang="en-US" sz="2800" b="1" dirty="0">
                <a:solidFill>
                  <a:srgbClr val="009900"/>
                </a:solidFill>
                <a:latin typeface="Arial" pitchFamily="34" charset="0"/>
                <a:cs typeface="Arial" pitchFamily="34" charset="0"/>
              </a:rPr>
              <a:t>VESPA</a:t>
            </a:r>
            <a:r>
              <a:rPr lang="en-US" sz="2800" b="1" dirty="0">
                <a:latin typeface="Arial" pitchFamily="34" charset="0"/>
                <a:cs typeface="Arial" pitchFamily="34" charset="0"/>
              </a:rPr>
              <a:t> </a:t>
            </a:r>
            <a:r>
              <a:rPr lang="en-US" sz="2800" b="1" dirty="0">
                <a:solidFill>
                  <a:srgbClr val="C00000"/>
                </a:solidFill>
                <a:latin typeface="Arial" pitchFamily="34" charset="0"/>
                <a:cs typeface="Arial" pitchFamily="34" charset="0"/>
              </a:rPr>
              <a:t>HLR</a:t>
            </a:r>
            <a:r>
              <a:rPr lang="en-US" sz="2800" b="1" dirty="0">
                <a:latin typeface="Arial" pitchFamily="34" charset="0"/>
                <a:cs typeface="Arial" pitchFamily="34" charset="0"/>
              </a:rPr>
              <a:t> no. 6: signal-to-noise ratio</a:t>
            </a:r>
            <a:endParaRPr lang="it-IT" sz="2800" b="1" dirty="0">
              <a:solidFill>
                <a:srgbClr val="C00000"/>
              </a:solidFill>
            </a:endParaRPr>
          </a:p>
        </p:txBody>
      </p:sp>
      <p:sp>
        <p:nvSpPr>
          <p:cNvPr id="7" name="TextBox 6"/>
          <p:cNvSpPr txBox="1"/>
          <p:nvPr/>
        </p:nvSpPr>
        <p:spPr>
          <a:xfrm>
            <a:off x="477888" y="951340"/>
            <a:ext cx="8208912" cy="5001369"/>
          </a:xfrm>
          <a:prstGeom prst="rect">
            <a:avLst/>
          </a:prstGeom>
          <a:noFill/>
        </p:spPr>
        <p:txBody>
          <a:bodyPr wrap="square" rtlCol="0">
            <a:spAutoFit/>
          </a:bodyPr>
          <a:lstStyle/>
          <a:p>
            <a:r>
              <a:rPr lang="en-US" sz="1900" dirty="0"/>
              <a:t>Background consists of high-energy neutrons (99.99%), Albedo effect (10</a:t>
            </a:r>
            <a:r>
              <a:rPr lang="en-US" sz="1900" baseline="30000" dirty="0"/>
              <a:t>-4</a:t>
            </a:r>
            <a:r>
              <a:rPr lang="en-US" sz="1900" dirty="0"/>
              <a:t>),cross-talk.</a:t>
            </a:r>
          </a:p>
          <a:p>
            <a:endParaRPr lang="en-US" sz="1900" dirty="0"/>
          </a:p>
          <a:p>
            <a:r>
              <a:rPr lang="en-US" sz="1900" dirty="0"/>
              <a:t>High-energy neutrons:</a:t>
            </a:r>
          </a:p>
          <a:p>
            <a:pPr marL="342900" indent="-342900">
              <a:buFontTx/>
              <a:buChar char="-"/>
            </a:pPr>
            <a:r>
              <a:rPr lang="en-US" sz="1900" dirty="0"/>
              <a:t>time-correlated and can be reduced by </a:t>
            </a:r>
            <a:r>
              <a:rPr lang="en-US" sz="1900" dirty="0" err="1"/>
              <a:t>T</a:t>
            </a:r>
            <a:r>
              <a:rPr lang="en-US" sz="1900" baseline="-25000" dirty="0" err="1"/>
              <a:t>zero</a:t>
            </a:r>
            <a:r>
              <a:rPr lang="en-US" sz="1900" dirty="0"/>
              <a:t> chopper or time gate (</a:t>
            </a:r>
            <a:r>
              <a:rPr lang="en-US" sz="1900" b="1" dirty="0">
                <a:solidFill>
                  <a:srgbClr val="2004C6"/>
                </a:solidFill>
              </a:rPr>
              <a:t>VISION, </a:t>
            </a:r>
            <a:r>
              <a:rPr lang="en-US" sz="1900" b="1" dirty="0">
                <a:solidFill>
                  <a:srgbClr val="C00000"/>
                </a:solidFill>
              </a:rPr>
              <a:t>TOSCA</a:t>
            </a:r>
            <a:r>
              <a:rPr lang="en-US" sz="1900" dirty="0"/>
              <a:t>)</a:t>
            </a:r>
          </a:p>
          <a:p>
            <a:pPr marL="342900" indent="-342900">
              <a:buFontTx/>
              <a:buChar char="-"/>
            </a:pPr>
            <a:r>
              <a:rPr lang="en-US" sz="1900" b="1" dirty="0">
                <a:solidFill>
                  <a:srgbClr val="009900"/>
                </a:solidFill>
              </a:rPr>
              <a:t>VESPA (59m) </a:t>
            </a:r>
            <a:r>
              <a:rPr lang="en-US" sz="1900" dirty="0"/>
              <a:t>is 2.2x longer than </a:t>
            </a:r>
            <a:r>
              <a:rPr lang="en-US" sz="1900" b="1" dirty="0">
                <a:solidFill>
                  <a:srgbClr val="2004C6"/>
                </a:solidFill>
              </a:rPr>
              <a:t>VISION</a:t>
            </a:r>
            <a:r>
              <a:rPr lang="en-US" sz="1900" dirty="0"/>
              <a:t> (27m) =&gt; fast flux can be better separated by a factor of 5 (1/r</a:t>
            </a:r>
            <a:r>
              <a:rPr lang="en-US" sz="1900" baseline="30000" dirty="0"/>
              <a:t>2</a:t>
            </a:r>
            <a:r>
              <a:rPr lang="en-US" sz="1900" dirty="0"/>
              <a:t>)</a:t>
            </a:r>
          </a:p>
          <a:p>
            <a:pPr marL="285750" indent="-285750">
              <a:buFontTx/>
              <a:buChar char="-"/>
            </a:pPr>
            <a:r>
              <a:rPr lang="en-US" sz="1900" dirty="0"/>
              <a:t>by designing compact cave, the neutron decay can be kept as short as possible</a:t>
            </a:r>
          </a:p>
          <a:p>
            <a:endParaRPr lang="en-US" sz="1900" dirty="0"/>
          </a:p>
          <a:p>
            <a:r>
              <a:rPr lang="en-US" sz="1900" dirty="0"/>
              <a:t>Albedo effect:</a:t>
            </a:r>
          </a:p>
          <a:p>
            <a:pPr marL="285750" indent="-285750">
              <a:buFontTx/>
              <a:buChar char="-"/>
            </a:pPr>
            <a:r>
              <a:rPr lang="en-US" dirty="0"/>
              <a:t>not time correlated, cannot be removed by chopper</a:t>
            </a:r>
          </a:p>
          <a:p>
            <a:pPr marL="285750" indent="-285750">
              <a:buFontTx/>
              <a:buChar char="-"/>
            </a:pPr>
            <a:r>
              <a:rPr lang="en-US" dirty="0"/>
              <a:t>shielding solutions are needed (triangular or ZOOM-like shielding)</a:t>
            </a:r>
          </a:p>
          <a:p>
            <a:pPr marL="285750" indent="-285750">
              <a:buFontTx/>
              <a:buChar char="-"/>
            </a:pPr>
            <a:endParaRPr lang="en-US" dirty="0"/>
          </a:p>
          <a:p>
            <a:r>
              <a:rPr lang="en-US" dirty="0"/>
              <a:t>Cross-talk:</a:t>
            </a:r>
          </a:p>
          <a:p>
            <a:pPr marL="342900" indent="-342900">
              <a:buFontTx/>
              <a:buChar char="-"/>
            </a:pPr>
            <a:r>
              <a:rPr lang="en-US" sz="1900" dirty="0"/>
              <a:t>improve cave shielding to avoid stray radiation from other beamlines (thickness given by background count rate on detector)</a:t>
            </a:r>
          </a:p>
        </p:txBody>
      </p:sp>
      <p:sp>
        <p:nvSpPr>
          <p:cNvPr id="5" name="TextBox 4">
            <a:extLst>
              <a:ext uri="{FF2B5EF4-FFF2-40B4-BE49-F238E27FC236}">
                <a16:creationId xmlns:a16="http://schemas.microsoft.com/office/drawing/2014/main" xmlns="" id="{2D4DAD84-3E02-44B3-8B80-F6E66776207D}"/>
              </a:ext>
            </a:extLst>
          </p:cNvPr>
          <p:cNvSpPr txBox="1"/>
          <p:nvPr/>
        </p:nvSpPr>
        <p:spPr>
          <a:xfrm>
            <a:off x="3995936" y="1484784"/>
            <a:ext cx="3061094" cy="369332"/>
          </a:xfrm>
          <a:prstGeom prst="rect">
            <a:avLst/>
          </a:prstGeom>
          <a:solidFill>
            <a:srgbClr val="009900">
              <a:alpha val="30000"/>
            </a:srgbClr>
          </a:solidFill>
        </p:spPr>
        <p:txBody>
          <a:bodyPr wrap="none" rtlCol="0">
            <a:spAutoFit/>
          </a:bodyPr>
          <a:lstStyle/>
          <a:p>
            <a:r>
              <a:rPr lang="en-US" dirty="0"/>
              <a:t>GOAL:  see &lt;0.01 </a:t>
            </a:r>
            <a:r>
              <a:rPr lang="en-US" dirty="0" err="1"/>
              <a:t>mmol</a:t>
            </a:r>
            <a:r>
              <a:rPr lang="en-US" dirty="0"/>
              <a:t> of “H” </a:t>
            </a:r>
            <a:endParaRPr lang="en-US" b="1" dirty="0">
              <a:solidFill>
                <a:srgbClr val="2004C6"/>
              </a:solidFill>
            </a:endParaRPr>
          </a:p>
        </p:txBody>
      </p:sp>
      <p:sp>
        <p:nvSpPr>
          <p:cNvPr id="8" name="TextBox 7">
            <a:extLst>
              <a:ext uri="{FF2B5EF4-FFF2-40B4-BE49-F238E27FC236}">
                <a16:creationId xmlns:a16="http://schemas.microsoft.com/office/drawing/2014/main" xmlns="" id="{71D47B51-B76A-4D3F-9E01-177F957CEDA6}"/>
              </a:ext>
            </a:extLst>
          </p:cNvPr>
          <p:cNvSpPr txBox="1"/>
          <p:nvPr/>
        </p:nvSpPr>
        <p:spPr>
          <a:xfrm>
            <a:off x="477888" y="3861048"/>
            <a:ext cx="8054552" cy="1080120"/>
          </a:xfrm>
          <a:prstGeom prst="rect">
            <a:avLst/>
          </a:prstGeom>
          <a:solidFill>
            <a:srgbClr val="009900">
              <a:alpha val="30000"/>
            </a:srgbClr>
          </a:solidFill>
        </p:spPr>
        <p:txBody>
          <a:bodyPr wrap="square" rtlCol="0">
            <a:spAutoFit/>
          </a:bodyPr>
          <a:lstStyle/>
          <a:p>
            <a:endParaRPr lang="en-US" b="1" dirty="0">
              <a:solidFill>
                <a:srgbClr val="2004C6"/>
              </a:solidFill>
            </a:endParaRPr>
          </a:p>
        </p:txBody>
      </p:sp>
    </p:spTree>
    <p:extLst>
      <p:ext uri="{BB962C8B-B14F-4D97-AF65-F5344CB8AC3E}">
        <p14:creationId xmlns:p14="http://schemas.microsoft.com/office/powerpoint/2010/main" val="2584866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1619672" y="44624"/>
            <a:ext cx="6192786" cy="523220"/>
          </a:xfrm>
          <a:prstGeom prst="rect">
            <a:avLst/>
          </a:prstGeom>
          <a:noFill/>
        </p:spPr>
        <p:txBody>
          <a:bodyPr wrap="none" rtlCol="0">
            <a:spAutoFit/>
          </a:bodyPr>
          <a:lstStyle/>
          <a:p>
            <a:r>
              <a:rPr lang="en-US" sz="2800" b="1" dirty="0">
                <a:latin typeface="Arial" pitchFamily="34" charset="0"/>
                <a:cs typeface="Arial" pitchFamily="34" charset="0"/>
              </a:rPr>
              <a:t>Outline of </a:t>
            </a:r>
            <a:r>
              <a:rPr lang="en-US" sz="2800" b="1" dirty="0">
                <a:solidFill>
                  <a:srgbClr val="009900"/>
                </a:solidFill>
                <a:latin typeface="Arial" pitchFamily="34" charset="0"/>
                <a:cs typeface="Arial" pitchFamily="34" charset="0"/>
              </a:rPr>
              <a:t>VESPA</a:t>
            </a:r>
            <a:r>
              <a:rPr lang="en-US" sz="2800" b="1" dirty="0">
                <a:latin typeface="Arial" pitchFamily="34" charset="0"/>
                <a:cs typeface="Arial" pitchFamily="34" charset="0"/>
              </a:rPr>
              <a:t> </a:t>
            </a:r>
            <a:r>
              <a:rPr lang="en-US" sz="2800" b="1" dirty="0">
                <a:solidFill>
                  <a:srgbClr val="C00000"/>
                </a:solidFill>
                <a:latin typeface="Arial" pitchFamily="34" charset="0"/>
                <a:cs typeface="Arial" pitchFamily="34" charset="0"/>
              </a:rPr>
              <a:t>TG2</a:t>
            </a:r>
            <a:r>
              <a:rPr lang="en-US" sz="2800" b="1" dirty="0">
                <a:latin typeface="Arial" pitchFamily="34" charset="0"/>
                <a:cs typeface="Arial" pitchFamily="34" charset="0"/>
              </a:rPr>
              <a:t> presentation</a:t>
            </a:r>
          </a:p>
        </p:txBody>
      </p:sp>
      <p:sp>
        <p:nvSpPr>
          <p:cNvPr id="4" name="TextBox 4"/>
          <p:cNvSpPr txBox="1"/>
          <p:nvPr/>
        </p:nvSpPr>
        <p:spPr>
          <a:xfrm>
            <a:off x="282608" y="764704"/>
            <a:ext cx="8537864" cy="5632311"/>
          </a:xfrm>
          <a:prstGeom prst="rect">
            <a:avLst/>
          </a:prstGeom>
          <a:solidFill>
            <a:schemeClr val="accent3">
              <a:lumMod val="20000"/>
              <a:lumOff val="80000"/>
            </a:schemeClr>
          </a:solidFill>
          <a:ln>
            <a:solidFill>
              <a:schemeClr val="tx1"/>
            </a:solidFill>
          </a:ln>
        </p:spPr>
        <p:txBody>
          <a:bodyPr wrap="square" rtlCol="0">
            <a:spAutoFit/>
          </a:bodyPr>
          <a:lstStyle/>
          <a:p>
            <a:r>
              <a:rPr lang="en-US" b="1" dirty="0">
                <a:latin typeface="Arial" pitchFamily="34" charset="0"/>
                <a:cs typeface="Arial" pitchFamily="34" charset="0"/>
              </a:rPr>
              <a:t>1. Con. Ops. + IOSP</a:t>
            </a:r>
            <a:r>
              <a:rPr lang="en-US" b="1" baseline="-25000" dirty="0">
                <a:latin typeface="Arial" pitchFamily="34" charset="0"/>
                <a:cs typeface="Arial" pitchFamily="34" charset="0"/>
              </a:rPr>
              <a:t>1</a:t>
            </a:r>
            <a:r>
              <a:rPr lang="en-US" b="1" dirty="0">
                <a:latin typeface="Arial" pitchFamily="34" charset="0"/>
                <a:cs typeface="Arial" pitchFamily="34" charset="0"/>
              </a:rPr>
              <a:t> :</a:t>
            </a:r>
            <a:r>
              <a:rPr lang="en-US" dirty="0">
                <a:latin typeface="Arial" pitchFamily="34" charset="0"/>
                <a:cs typeface="Arial" pitchFamily="34" charset="0"/>
              </a:rPr>
              <a:t>      </a:t>
            </a:r>
            <a:r>
              <a:rPr lang="en-US" b="1" dirty="0">
                <a:solidFill>
                  <a:srgbClr val="009900"/>
                </a:solidFill>
                <a:latin typeface="Arial" pitchFamily="34" charset="0"/>
                <a:cs typeface="Arial" pitchFamily="34" charset="0"/>
              </a:rPr>
              <a:t>VESPA</a:t>
            </a:r>
            <a:r>
              <a:rPr lang="en-US" dirty="0">
                <a:latin typeface="Arial" pitchFamily="34" charset="0"/>
                <a:cs typeface="Arial" pitchFamily="34" charset="0"/>
              </a:rPr>
              <a:t> scientific </a:t>
            </a:r>
            <a:r>
              <a:rPr lang="en-US" dirty="0" smtClean="0">
                <a:latin typeface="Arial" pitchFamily="34" charset="0"/>
                <a:cs typeface="Arial" pitchFamily="34" charset="0"/>
              </a:rPr>
              <a:t>scope, </a:t>
            </a:r>
          </a:p>
          <a:p>
            <a:pPr algn="l"/>
            <a:r>
              <a:rPr lang="en-US" i="1" dirty="0" smtClean="0">
                <a:solidFill>
                  <a:srgbClr val="0070C0"/>
                </a:solidFill>
                <a:latin typeface="Arial" pitchFamily="34" charset="0"/>
                <a:cs typeface="Arial" pitchFamily="34" charset="0"/>
              </a:rPr>
              <a:t>[D. </a:t>
            </a:r>
            <a:r>
              <a:rPr lang="en-US" i="1" dirty="0" err="1" smtClean="0">
                <a:solidFill>
                  <a:srgbClr val="0070C0"/>
                </a:solidFill>
                <a:latin typeface="Arial" pitchFamily="34" charset="0"/>
                <a:cs typeface="Arial" pitchFamily="34" charset="0"/>
              </a:rPr>
              <a:t>Colognesi</a:t>
            </a:r>
            <a:r>
              <a:rPr lang="en-US" i="1" dirty="0" smtClean="0">
                <a:solidFill>
                  <a:srgbClr val="0070C0"/>
                </a:solidFill>
                <a:latin typeface="Arial" pitchFamily="34" charset="0"/>
                <a:cs typeface="Arial" pitchFamily="34" charset="0"/>
              </a:rPr>
              <a:t>  </a:t>
            </a:r>
            <a:r>
              <a:rPr lang="en-US" dirty="0" smtClean="0">
                <a:latin typeface="Arial" pitchFamily="34" charset="0"/>
                <a:cs typeface="Arial" pitchFamily="34" charset="0"/>
              </a:rPr>
              <a:t>      	Overview of the science case</a:t>
            </a:r>
          </a:p>
          <a:p>
            <a:r>
              <a:rPr lang="en-US" i="1" dirty="0" smtClean="0">
                <a:solidFill>
                  <a:srgbClr val="0070C0"/>
                </a:solidFill>
                <a:latin typeface="Arial" pitchFamily="34" charset="0"/>
                <a:cs typeface="Arial" pitchFamily="34" charset="0"/>
              </a:rPr>
              <a:t>&amp; </a:t>
            </a:r>
            <a:r>
              <a:rPr lang="en-US" i="1" dirty="0">
                <a:solidFill>
                  <a:srgbClr val="0070C0"/>
                </a:solidFill>
                <a:latin typeface="Arial" pitchFamily="34" charset="0"/>
                <a:cs typeface="Arial" pitchFamily="34" charset="0"/>
              </a:rPr>
              <a:t>M. </a:t>
            </a:r>
            <a:r>
              <a:rPr lang="en-US" i="1" dirty="0" err="1">
                <a:solidFill>
                  <a:srgbClr val="0070C0"/>
                </a:solidFill>
                <a:latin typeface="Arial" pitchFamily="34" charset="0"/>
                <a:cs typeface="Arial" pitchFamily="34" charset="0"/>
              </a:rPr>
              <a:t>Hartl</a:t>
            </a:r>
            <a:r>
              <a:rPr lang="en-US" i="1" dirty="0">
                <a:solidFill>
                  <a:srgbClr val="0070C0"/>
                </a:solidFill>
                <a:latin typeface="Arial" pitchFamily="34" charset="0"/>
                <a:cs typeface="Arial" pitchFamily="34" charset="0"/>
              </a:rPr>
              <a:t>]</a:t>
            </a:r>
            <a:r>
              <a:rPr lang="en-US" dirty="0">
                <a:latin typeface="Arial" pitchFamily="34" charset="0"/>
                <a:cs typeface="Arial" pitchFamily="34" charset="0"/>
              </a:rPr>
              <a:t> 		 </a:t>
            </a:r>
            <a:r>
              <a:rPr lang="en-US" b="1" dirty="0">
                <a:solidFill>
                  <a:srgbClr val="009900"/>
                </a:solidFill>
                <a:latin typeface="Arial" pitchFamily="34" charset="0"/>
                <a:cs typeface="Arial" pitchFamily="34" charset="0"/>
              </a:rPr>
              <a:t>VESPA</a:t>
            </a:r>
            <a:r>
              <a:rPr lang="en-US" dirty="0">
                <a:latin typeface="Arial" pitchFamily="34" charset="0"/>
                <a:cs typeface="Arial" pitchFamily="34" charset="0"/>
              </a:rPr>
              <a:t> </a:t>
            </a:r>
            <a:r>
              <a:rPr lang="en-US" b="1" dirty="0">
                <a:latin typeface="Arial" pitchFamily="34" charset="0"/>
                <a:cs typeface="Arial" pitchFamily="34" charset="0"/>
              </a:rPr>
              <a:t>HLSR</a:t>
            </a:r>
            <a:r>
              <a:rPr lang="en-US" dirty="0">
                <a:latin typeface="Arial" pitchFamily="34" charset="0"/>
                <a:cs typeface="Arial" pitchFamily="34" charset="0"/>
              </a:rPr>
              <a:t> </a:t>
            </a:r>
          </a:p>
          <a:p>
            <a:pPr algn="l"/>
            <a:r>
              <a:rPr lang="en-US" dirty="0">
                <a:latin typeface="Arial" pitchFamily="34" charset="0"/>
                <a:cs typeface="Arial" pitchFamily="34" charset="0"/>
              </a:rPr>
              <a:t>			</a:t>
            </a:r>
            <a:r>
              <a:rPr lang="en-US" i="1" dirty="0">
                <a:latin typeface="Arial" pitchFamily="34" charset="0"/>
                <a:cs typeface="Arial" pitchFamily="34" charset="0"/>
              </a:rPr>
              <a:t>“competitive</a:t>
            </a:r>
            <a:r>
              <a:rPr lang="en-US" dirty="0">
                <a:latin typeface="Arial" pitchFamily="34" charset="0"/>
                <a:cs typeface="Arial" pitchFamily="34" charset="0"/>
              </a:rPr>
              <a:t>” vs</a:t>
            </a:r>
            <a:r>
              <a:rPr lang="en-US" i="1" dirty="0">
                <a:latin typeface="Arial" pitchFamily="34" charset="0"/>
                <a:cs typeface="Arial" pitchFamily="34" charset="0"/>
              </a:rPr>
              <a:t>. “full scope”</a:t>
            </a:r>
            <a:r>
              <a:rPr lang="en-US" dirty="0">
                <a:latin typeface="Arial" pitchFamily="34" charset="0"/>
                <a:cs typeface="Arial" pitchFamily="34" charset="0"/>
              </a:rPr>
              <a:t> after </a:t>
            </a:r>
            <a:r>
              <a:rPr lang="en-US" b="1" dirty="0">
                <a:latin typeface="Arial" pitchFamily="34" charset="0"/>
                <a:cs typeface="Arial" pitchFamily="34" charset="0"/>
              </a:rPr>
              <a:t>SSM</a:t>
            </a:r>
          </a:p>
          <a:p>
            <a:pPr algn="l"/>
            <a:r>
              <a:rPr lang="en-US" dirty="0">
                <a:latin typeface="Arial" pitchFamily="34" charset="0"/>
                <a:cs typeface="Arial" pitchFamily="34" charset="0"/>
              </a:rPr>
              <a:t>	              		 Overview of </a:t>
            </a:r>
            <a:r>
              <a:rPr lang="en-US" b="1" dirty="0">
                <a:solidFill>
                  <a:srgbClr val="009900"/>
                </a:solidFill>
                <a:latin typeface="Arial" pitchFamily="34" charset="0"/>
                <a:cs typeface="Arial" pitchFamily="34" charset="0"/>
              </a:rPr>
              <a:t>VESPA</a:t>
            </a:r>
            <a:r>
              <a:rPr lang="en-US" dirty="0">
                <a:latin typeface="Arial" pitchFamily="34" charset="0"/>
                <a:cs typeface="Arial" pitchFamily="34" charset="0"/>
              </a:rPr>
              <a:t> layout, </a:t>
            </a:r>
            <a:r>
              <a:rPr lang="en-US" b="1" dirty="0">
                <a:latin typeface="Arial" pitchFamily="34" charset="0"/>
                <a:cs typeface="Arial" pitchFamily="34" charset="0"/>
              </a:rPr>
              <a:t>PBS</a:t>
            </a:r>
            <a:r>
              <a:rPr lang="en-US" dirty="0">
                <a:latin typeface="Arial" pitchFamily="34" charset="0"/>
                <a:cs typeface="Arial" pitchFamily="34" charset="0"/>
              </a:rPr>
              <a:t> and </a:t>
            </a:r>
            <a:r>
              <a:rPr lang="en-US" b="1" dirty="0">
                <a:latin typeface="Arial" pitchFamily="34" charset="0"/>
                <a:cs typeface="Arial" pitchFamily="34" charset="0"/>
              </a:rPr>
              <a:t>P&amp;ID</a:t>
            </a:r>
          </a:p>
          <a:p>
            <a:pPr marL="457200" lvl="3" algn="l"/>
            <a:r>
              <a:rPr lang="en-US" dirty="0">
                <a:latin typeface="Arial" pitchFamily="34" charset="0"/>
                <a:cs typeface="Arial" pitchFamily="34" charset="0"/>
              </a:rPr>
              <a:t>	              	 	 Upgrade stages from the </a:t>
            </a:r>
            <a:r>
              <a:rPr lang="en-US" b="1" dirty="0">
                <a:latin typeface="Arial" pitchFamily="34" charset="0"/>
                <a:cs typeface="Arial" pitchFamily="34" charset="0"/>
              </a:rPr>
              <a:t>IOSP</a:t>
            </a:r>
            <a:r>
              <a:rPr lang="en-US" dirty="0">
                <a:latin typeface="Arial" pitchFamily="34" charset="0"/>
                <a:cs typeface="Arial" pitchFamily="34" charset="0"/>
              </a:rPr>
              <a:t> document</a:t>
            </a:r>
          </a:p>
          <a:p>
            <a:pPr marL="457200" lvl="3" algn="r"/>
            <a:r>
              <a:rPr lang="en-US" b="1" i="1" dirty="0">
                <a:solidFill>
                  <a:srgbClr val="C00000"/>
                </a:solidFill>
                <a:latin typeface="Arial" pitchFamily="34" charset="0"/>
                <a:cs typeface="Arial" pitchFamily="34" charset="0"/>
              </a:rPr>
              <a:t>   Q&amp;A: Con. Ops. and IOSP</a:t>
            </a:r>
            <a:r>
              <a:rPr lang="en-US" b="1" baseline="-25000" dirty="0">
                <a:solidFill>
                  <a:srgbClr val="C00000"/>
                </a:solidFill>
                <a:latin typeface="Arial" pitchFamily="34" charset="0"/>
                <a:cs typeface="Arial" pitchFamily="34" charset="0"/>
              </a:rPr>
              <a:t>1</a:t>
            </a:r>
          </a:p>
          <a:p>
            <a:pPr marL="457200" lvl="3"/>
            <a:endParaRPr lang="en-US" i="1" dirty="0">
              <a:latin typeface="Arial" pitchFamily="34" charset="0"/>
              <a:cs typeface="Arial" pitchFamily="34" charset="0"/>
            </a:endParaRPr>
          </a:p>
          <a:p>
            <a:pPr algn="l"/>
            <a:r>
              <a:rPr lang="en-US" b="1" dirty="0">
                <a:latin typeface="Arial" pitchFamily="34" charset="0"/>
                <a:cs typeface="Arial" pitchFamily="34" charset="0"/>
              </a:rPr>
              <a:t>2. Sys. Req.:</a:t>
            </a:r>
            <a:r>
              <a:rPr lang="en-US" dirty="0">
                <a:latin typeface="Arial" pitchFamily="34" charset="0"/>
                <a:cs typeface="Arial" pitchFamily="34" charset="0"/>
              </a:rPr>
              <a:t> 	 </a:t>
            </a:r>
            <a:r>
              <a:rPr lang="en-US" b="1" dirty="0">
                <a:solidFill>
                  <a:srgbClr val="009900"/>
                </a:solidFill>
                <a:latin typeface="Arial" pitchFamily="34" charset="0"/>
                <a:cs typeface="Arial" pitchFamily="34" charset="0"/>
              </a:rPr>
              <a:t>VESPA</a:t>
            </a:r>
            <a:r>
              <a:rPr lang="en-US" dirty="0">
                <a:latin typeface="Arial" pitchFamily="34" charset="0"/>
                <a:cs typeface="Arial" pitchFamily="34" charset="0"/>
              </a:rPr>
              <a:t> </a:t>
            </a:r>
            <a:r>
              <a:rPr lang="en-US" b="1" dirty="0">
                <a:latin typeface="Arial" pitchFamily="34" charset="0"/>
                <a:cs typeface="Arial" pitchFamily="34" charset="0"/>
              </a:rPr>
              <a:t>HLSR</a:t>
            </a:r>
            <a:r>
              <a:rPr lang="en-US" dirty="0">
                <a:latin typeface="Arial" pitchFamily="34" charset="0"/>
                <a:cs typeface="Arial" pitchFamily="34" charset="0"/>
              </a:rPr>
              <a:t> in connection with the scientific scope</a:t>
            </a:r>
          </a:p>
          <a:p>
            <a:pPr marL="285750" indent="-285750" algn="l"/>
            <a:r>
              <a:rPr lang="en-US" i="1" dirty="0">
                <a:solidFill>
                  <a:srgbClr val="0070C0"/>
                </a:solidFill>
                <a:latin typeface="Arial" pitchFamily="34" charset="0"/>
                <a:cs typeface="Arial" pitchFamily="34" charset="0"/>
              </a:rPr>
              <a:t>[D. </a:t>
            </a:r>
            <a:r>
              <a:rPr lang="en-US" i="1" dirty="0" err="1">
                <a:solidFill>
                  <a:srgbClr val="0070C0"/>
                </a:solidFill>
                <a:latin typeface="Arial" pitchFamily="34" charset="0"/>
                <a:cs typeface="Arial" pitchFamily="34" charset="0"/>
              </a:rPr>
              <a:t>Colognesi</a:t>
            </a:r>
            <a:r>
              <a:rPr lang="en-US" i="1" dirty="0">
                <a:solidFill>
                  <a:srgbClr val="0070C0"/>
                </a:solidFill>
                <a:latin typeface="Arial" pitchFamily="34" charset="0"/>
                <a:cs typeface="Arial" pitchFamily="34" charset="0"/>
              </a:rPr>
              <a:t>]       </a:t>
            </a:r>
            <a:r>
              <a:rPr lang="en-US" dirty="0">
                <a:latin typeface="Arial" pitchFamily="34" charset="0"/>
                <a:cs typeface="Arial" pitchFamily="34" charset="0"/>
              </a:rPr>
              <a:t>Functional requirements for the high level components</a:t>
            </a:r>
          </a:p>
          <a:p>
            <a:pPr marL="285750" indent="-285750" algn="l"/>
            <a:r>
              <a:rPr lang="en-US" i="1" dirty="0">
                <a:solidFill>
                  <a:srgbClr val="0070C0"/>
                </a:solidFill>
                <a:latin typeface="Arial" pitchFamily="34" charset="0"/>
                <a:cs typeface="Arial" pitchFamily="34" charset="0"/>
              </a:rPr>
              <a:t>&amp; M. </a:t>
            </a:r>
            <a:r>
              <a:rPr lang="en-US" i="1" dirty="0" err="1">
                <a:solidFill>
                  <a:srgbClr val="0070C0"/>
                </a:solidFill>
                <a:latin typeface="Arial" pitchFamily="34" charset="0"/>
                <a:cs typeface="Arial" pitchFamily="34" charset="0"/>
              </a:rPr>
              <a:t>Hartl</a:t>
            </a:r>
            <a:r>
              <a:rPr lang="en-US" i="1" dirty="0">
                <a:solidFill>
                  <a:srgbClr val="0070C0"/>
                </a:solidFill>
                <a:latin typeface="Arial" pitchFamily="34" charset="0"/>
                <a:cs typeface="Arial" pitchFamily="34" charset="0"/>
              </a:rPr>
              <a:t>]</a:t>
            </a:r>
            <a:r>
              <a:rPr lang="en-US" dirty="0">
                <a:latin typeface="Arial" pitchFamily="34" charset="0"/>
                <a:cs typeface="Arial" pitchFamily="34" charset="0"/>
              </a:rPr>
              <a:t> 					</a:t>
            </a:r>
            <a:r>
              <a:rPr lang="en-US" b="1" i="1" dirty="0">
                <a:solidFill>
                  <a:srgbClr val="C00000"/>
                </a:solidFill>
                <a:latin typeface="Arial" pitchFamily="34" charset="0"/>
                <a:cs typeface="Arial" pitchFamily="34" charset="0"/>
              </a:rPr>
              <a:t>Q&amp;A: Sys. Req.</a:t>
            </a:r>
          </a:p>
          <a:p>
            <a:pPr lvl="1" algn="l"/>
            <a:endParaRPr lang="en-US" b="1" i="1" dirty="0">
              <a:solidFill>
                <a:srgbClr val="C00000"/>
              </a:solidFill>
              <a:latin typeface="Arial" pitchFamily="34" charset="0"/>
              <a:cs typeface="Arial" pitchFamily="34" charset="0"/>
            </a:endParaRPr>
          </a:p>
          <a:p>
            <a:pPr algn="l"/>
            <a:r>
              <a:rPr lang="en-US" b="1" dirty="0">
                <a:latin typeface="Arial" pitchFamily="34" charset="0"/>
                <a:cs typeface="Arial" pitchFamily="34" charset="0"/>
              </a:rPr>
              <a:t>3. PSDD: 	 	</a:t>
            </a:r>
            <a:r>
              <a:rPr lang="en-US" dirty="0">
                <a:latin typeface="Arial" pitchFamily="34" charset="0"/>
                <a:cs typeface="Arial" pitchFamily="34" charset="0"/>
              </a:rPr>
              <a:t>Description of the preliminary design</a:t>
            </a:r>
          </a:p>
          <a:p>
            <a:pPr marL="285750" indent="-285750" algn="l"/>
            <a:r>
              <a:rPr lang="en-US" i="1" dirty="0">
                <a:solidFill>
                  <a:srgbClr val="0070C0"/>
                </a:solidFill>
                <a:latin typeface="Arial" pitchFamily="34" charset="0"/>
                <a:cs typeface="Arial" pitchFamily="34" charset="0"/>
              </a:rPr>
              <a:t>[L. Di Fresco  </a:t>
            </a:r>
            <a:r>
              <a:rPr lang="en-US" dirty="0">
                <a:latin typeface="Arial" pitchFamily="34" charset="0"/>
                <a:cs typeface="Arial" pitchFamily="34" charset="0"/>
              </a:rPr>
              <a:t>	 	</a:t>
            </a:r>
            <a:r>
              <a:rPr lang="en-GB" dirty="0">
                <a:latin typeface="Arial" pitchFamily="34" charset="0"/>
                <a:cs typeface="Arial" pitchFamily="34" charset="0"/>
              </a:rPr>
              <a:t>Interfaces with monolith, bunker and neighbours</a:t>
            </a:r>
          </a:p>
          <a:p>
            <a:pPr marL="285750" indent="-285750" algn="l"/>
            <a:r>
              <a:rPr lang="en-US" i="1" dirty="0">
                <a:solidFill>
                  <a:srgbClr val="0070C0"/>
                </a:solidFill>
                <a:latin typeface="Arial" pitchFamily="34" charset="0"/>
                <a:cs typeface="Arial" pitchFamily="34" charset="0"/>
              </a:rPr>
              <a:t>&amp; M. </a:t>
            </a:r>
            <a:r>
              <a:rPr lang="en-US" i="1" dirty="0" err="1">
                <a:solidFill>
                  <a:srgbClr val="0070C0"/>
                </a:solidFill>
                <a:latin typeface="Arial" pitchFamily="34" charset="0"/>
                <a:cs typeface="Arial" pitchFamily="34" charset="0"/>
              </a:rPr>
              <a:t>Chowdhury</a:t>
            </a:r>
            <a:r>
              <a:rPr lang="en-US" i="1" dirty="0">
                <a:solidFill>
                  <a:srgbClr val="0070C0"/>
                </a:solidFill>
                <a:latin typeface="Arial" pitchFamily="34" charset="0"/>
                <a:cs typeface="Arial" pitchFamily="34" charset="0"/>
              </a:rPr>
              <a:t>]</a:t>
            </a:r>
            <a:r>
              <a:rPr lang="en-US" dirty="0">
                <a:latin typeface="Arial" pitchFamily="34" charset="0"/>
                <a:cs typeface="Arial" pitchFamily="34" charset="0"/>
              </a:rPr>
              <a:t>	 	Key components and areas</a:t>
            </a:r>
          </a:p>
          <a:p>
            <a:pPr lvl="1" algn="l"/>
            <a:r>
              <a:rPr lang="en-US" dirty="0">
                <a:latin typeface="Arial" pitchFamily="34" charset="0"/>
                <a:cs typeface="Arial" pitchFamily="34" charset="0"/>
              </a:rPr>
              <a:t>	  	 	Performance at </a:t>
            </a:r>
            <a:r>
              <a:rPr lang="en-US" b="1" dirty="0">
                <a:latin typeface="Arial" pitchFamily="34" charset="0"/>
                <a:cs typeface="Arial" pitchFamily="34" charset="0"/>
              </a:rPr>
              <a:t>P=2 MW</a:t>
            </a:r>
            <a:r>
              <a:rPr lang="en-US" dirty="0">
                <a:latin typeface="Arial" pitchFamily="34" charset="0"/>
                <a:cs typeface="Arial" pitchFamily="34" charset="0"/>
              </a:rPr>
              <a:t>	</a:t>
            </a:r>
          </a:p>
          <a:p>
            <a:pPr lvl="1" algn="l"/>
            <a:r>
              <a:rPr lang="en-US" dirty="0">
                <a:latin typeface="Arial" pitchFamily="34" charset="0"/>
                <a:cs typeface="Arial" pitchFamily="34" charset="0"/>
              </a:rPr>
              <a:t>						</a:t>
            </a:r>
            <a:r>
              <a:rPr lang="en-US" b="1" i="1" dirty="0">
                <a:solidFill>
                  <a:srgbClr val="C00000"/>
                </a:solidFill>
                <a:latin typeface="Arial" pitchFamily="34" charset="0"/>
                <a:cs typeface="Arial" pitchFamily="34" charset="0"/>
              </a:rPr>
              <a:t>Q&amp;A: PSDD</a:t>
            </a:r>
          </a:p>
          <a:p>
            <a:r>
              <a:rPr lang="en-US" b="1" dirty="0">
                <a:latin typeface="Arial" pitchFamily="34" charset="0"/>
                <a:cs typeface="Arial" pitchFamily="34" charset="0"/>
              </a:rPr>
              <a:t>4. WPS + IOSP</a:t>
            </a:r>
            <a:r>
              <a:rPr lang="en-US" b="1" baseline="-25000" dirty="0">
                <a:latin typeface="Arial" pitchFamily="34" charset="0"/>
                <a:cs typeface="Arial" pitchFamily="34" charset="0"/>
              </a:rPr>
              <a:t>2</a:t>
            </a:r>
            <a:r>
              <a:rPr lang="en-US" b="1" dirty="0">
                <a:latin typeface="Arial" pitchFamily="34" charset="0"/>
                <a:cs typeface="Arial" pitchFamily="34" charset="0"/>
              </a:rPr>
              <a:t>: 	</a:t>
            </a:r>
            <a:r>
              <a:rPr lang="en-US" b="1" dirty="0" smtClean="0">
                <a:latin typeface="Arial" pitchFamily="34" charset="0"/>
                <a:cs typeface="Arial" pitchFamily="34" charset="0"/>
              </a:rPr>
              <a:t>	</a:t>
            </a:r>
            <a:r>
              <a:rPr lang="en-US" dirty="0">
                <a:latin typeface="Arial" pitchFamily="34" charset="0"/>
                <a:cs typeface="Arial" pitchFamily="34" charset="0"/>
              </a:rPr>
              <a:t>Risk </a:t>
            </a:r>
            <a:r>
              <a:rPr lang="en-US" dirty="0" smtClean="0">
                <a:latin typeface="Arial" pitchFamily="34" charset="0"/>
                <a:cs typeface="Arial" pitchFamily="34" charset="0"/>
              </a:rPr>
              <a:t>analysis</a:t>
            </a:r>
            <a:endParaRPr lang="en-US" b="1" dirty="0" smtClean="0">
              <a:latin typeface="Arial" pitchFamily="34" charset="0"/>
              <a:cs typeface="Arial" pitchFamily="34" charset="0"/>
            </a:endParaRPr>
          </a:p>
          <a:p>
            <a:pPr algn="l"/>
            <a:r>
              <a:rPr lang="en-US" dirty="0" smtClean="0">
                <a:latin typeface="Arial" pitchFamily="34" charset="0"/>
                <a:cs typeface="Arial" pitchFamily="34" charset="0"/>
              </a:rPr>
              <a:t> </a:t>
            </a:r>
            <a:r>
              <a:rPr lang="en-US" i="1" dirty="0" smtClean="0">
                <a:solidFill>
                  <a:srgbClr val="0070C0"/>
                </a:solidFill>
                <a:latin typeface="Arial" pitchFamily="34" charset="0"/>
                <a:cs typeface="Arial" pitchFamily="34" charset="0"/>
              </a:rPr>
              <a:t>[R. Senesi]            </a:t>
            </a:r>
            <a:r>
              <a:rPr lang="en-US" dirty="0">
                <a:latin typeface="Arial" pitchFamily="34" charset="0"/>
                <a:cs typeface="Arial" pitchFamily="34" charset="0"/>
              </a:rPr>
              <a:t>	</a:t>
            </a:r>
            <a:r>
              <a:rPr lang="en-US" dirty="0" smtClean="0">
                <a:latin typeface="Arial" pitchFamily="34" charset="0"/>
                <a:cs typeface="Arial" pitchFamily="34" charset="0"/>
              </a:rPr>
              <a:t>Schedule</a:t>
            </a:r>
          </a:p>
          <a:p>
            <a:pPr marL="285750" indent="-285750" algn="l"/>
            <a:r>
              <a:rPr lang="en-US" b="1" i="1" dirty="0">
                <a:solidFill>
                  <a:srgbClr val="C00000"/>
                </a:solidFill>
                <a:latin typeface="Arial" pitchFamily="34" charset="0"/>
                <a:cs typeface="Arial" pitchFamily="34" charset="0"/>
              </a:rPr>
              <a:t>							 Q&amp;A: WPS and IOSP</a:t>
            </a:r>
            <a:r>
              <a:rPr lang="en-US" b="1" baseline="-25000" dirty="0">
                <a:solidFill>
                  <a:srgbClr val="C00000"/>
                </a:solidFill>
                <a:latin typeface="Arial" pitchFamily="34" charset="0"/>
                <a:cs typeface="Arial" pitchFamily="34" charset="0"/>
              </a:rPr>
              <a:t>2</a:t>
            </a:r>
            <a:endParaRPr lang="en-US" b="1" baseline="-25000" dirty="0">
              <a:solidFill>
                <a:srgbClr val="C00000"/>
              </a:solidFill>
              <a:latin typeface="Cambria" panose="02040503050406030204" pitchFamily="18" charset="0"/>
            </a:endParaRPr>
          </a:p>
        </p:txBody>
      </p:sp>
      <p:sp>
        <p:nvSpPr>
          <p:cNvPr id="5" name="Segnaposto numero diapositiva 4"/>
          <p:cNvSpPr>
            <a:spLocks noGrp="1"/>
          </p:cNvSpPr>
          <p:nvPr>
            <p:ph type="sldNum" sz="quarter" idx="12"/>
          </p:nvPr>
        </p:nvSpPr>
        <p:spPr>
          <a:xfrm>
            <a:off x="6974904" y="6520259"/>
            <a:ext cx="2133600" cy="365125"/>
          </a:xfrm>
        </p:spPr>
        <p:txBody>
          <a:bodyPr/>
          <a:lstStyle/>
          <a:p>
            <a:fld id="{AC3339C7-BCC7-45DF-904C-C04AD0551C05}" type="slidenum">
              <a:rPr lang="it-IT" smtClean="0"/>
              <a:pPr/>
              <a:t>2</a:t>
            </a:fld>
            <a:endParaRPr lang="it-IT" dirty="0"/>
          </a:p>
        </p:txBody>
      </p:sp>
      <p:sp>
        <p:nvSpPr>
          <p:cNvPr id="6" name="Segnaposto piè di pagina 5"/>
          <p:cNvSpPr>
            <a:spLocks noGrp="1"/>
          </p:cNvSpPr>
          <p:nvPr>
            <p:ph type="ftr" sz="quarter" idx="11"/>
          </p:nvPr>
        </p:nvSpPr>
        <p:spPr/>
        <p:txBody>
          <a:bodyPr/>
          <a:lstStyle/>
          <a:p>
            <a:r>
              <a:rPr lang="it-IT"/>
              <a:t>VESPA TG2 (Lund, 17 Oct. 2017)</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a:t>VESPA TG2 (Lund, 17 Oct. 2017)</a:t>
            </a:r>
          </a:p>
        </p:txBody>
      </p:sp>
      <p:sp>
        <p:nvSpPr>
          <p:cNvPr id="3" name="Slide Number Placeholder 2"/>
          <p:cNvSpPr>
            <a:spLocks noGrp="1"/>
          </p:cNvSpPr>
          <p:nvPr>
            <p:ph type="sldNum" sz="quarter" idx="12"/>
          </p:nvPr>
        </p:nvSpPr>
        <p:spPr/>
        <p:txBody>
          <a:bodyPr/>
          <a:lstStyle/>
          <a:p>
            <a:fld id="{AC3339C7-BCC7-45DF-904C-C04AD0551C05}" type="slidenum">
              <a:rPr lang="it-IT" smtClean="0"/>
              <a:pPr/>
              <a:t>20</a:t>
            </a:fld>
            <a:endParaRPr lang="it-IT"/>
          </a:p>
        </p:txBody>
      </p:sp>
      <p:sp>
        <p:nvSpPr>
          <p:cNvPr id="5" name="Rettangolo 3"/>
          <p:cNvSpPr/>
          <p:nvPr/>
        </p:nvSpPr>
        <p:spPr>
          <a:xfrm>
            <a:off x="1933303" y="404664"/>
            <a:ext cx="5533952" cy="523220"/>
          </a:xfrm>
          <a:prstGeom prst="rect">
            <a:avLst/>
          </a:prstGeom>
        </p:spPr>
        <p:txBody>
          <a:bodyPr wrap="none">
            <a:spAutoFit/>
          </a:bodyPr>
          <a:lstStyle/>
          <a:p>
            <a:pPr algn="ctr"/>
            <a:r>
              <a:rPr lang="en-US" sz="2800" b="1" dirty="0">
                <a:solidFill>
                  <a:srgbClr val="009900"/>
                </a:solidFill>
                <a:latin typeface="Arial" pitchFamily="34" charset="0"/>
                <a:cs typeface="Arial" pitchFamily="34" charset="0"/>
              </a:rPr>
              <a:t>VESPA</a:t>
            </a:r>
            <a:r>
              <a:rPr lang="en-US" sz="2800" b="1" dirty="0">
                <a:latin typeface="Arial" pitchFamily="34" charset="0"/>
                <a:cs typeface="Arial" pitchFamily="34" charset="0"/>
              </a:rPr>
              <a:t> </a:t>
            </a:r>
            <a:r>
              <a:rPr lang="en-US" sz="2800" b="1" dirty="0">
                <a:solidFill>
                  <a:srgbClr val="C00000"/>
                </a:solidFill>
                <a:latin typeface="Arial" pitchFamily="34" charset="0"/>
                <a:cs typeface="Arial" pitchFamily="34" charset="0"/>
              </a:rPr>
              <a:t>HLR</a:t>
            </a:r>
            <a:r>
              <a:rPr lang="en-US" sz="2800" b="1" dirty="0">
                <a:latin typeface="Arial" pitchFamily="34" charset="0"/>
                <a:cs typeface="Arial" pitchFamily="34" charset="0"/>
              </a:rPr>
              <a:t> no. 7: sample area </a:t>
            </a:r>
            <a:endParaRPr lang="it-IT" sz="2800" b="1" dirty="0">
              <a:solidFill>
                <a:srgbClr val="C00000"/>
              </a:solidFill>
            </a:endParaRPr>
          </a:p>
        </p:txBody>
      </p:sp>
      <p:sp>
        <p:nvSpPr>
          <p:cNvPr id="6" name="TextBox 5"/>
          <p:cNvSpPr txBox="1"/>
          <p:nvPr/>
        </p:nvSpPr>
        <p:spPr>
          <a:xfrm>
            <a:off x="395536" y="964461"/>
            <a:ext cx="8147248" cy="5355312"/>
          </a:xfrm>
          <a:prstGeom prst="rect">
            <a:avLst/>
          </a:prstGeom>
          <a:noFill/>
        </p:spPr>
        <p:txBody>
          <a:bodyPr wrap="square" rtlCol="0">
            <a:spAutoFit/>
          </a:bodyPr>
          <a:lstStyle/>
          <a:p>
            <a:r>
              <a:rPr lang="en-US" sz="1900" b="1" dirty="0"/>
              <a:t>Cave concept with upper experimental cave (EC):</a:t>
            </a:r>
          </a:p>
          <a:p>
            <a:pPr marL="342900" indent="-342900">
              <a:buFont typeface="Arial" panose="020B0604020202020204" pitchFamily="34" charset="0"/>
              <a:buChar char="•"/>
            </a:pPr>
            <a:r>
              <a:rPr lang="en-US" sz="1900" dirty="0"/>
              <a:t>no activation of components in upper EC =&gt; electronics, equipment can be placed nearby (cold gas loading,…)</a:t>
            </a:r>
          </a:p>
          <a:p>
            <a:pPr marL="342900" indent="-342900">
              <a:buFont typeface="Arial" panose="020B0604020202020204" pitchFamily="34" charset="0"/>
              <a:buChar char="•"/>
            </a:pPr>
            <a:r>
              <a:rPr lang="en-US" sz="1900" dirty="0"/>
              <a:t>room for </a:t>
            </a:r>
            <a:r>
              <a:rPr lang="en-US" sz="1900" u="sng" dirty="0"/>
              <a:t>temporary</a:t>
            </a:r>
            <a:r>
              <a:rPr lang="en-US" sz="1900" dirty="0"/>
              <a:t> auxiliary equipment (gas loading, mass spec, …)</a:t>
            </a:r>
          </a:p>
          <a:p>
            <a:pPr marL="342900" indent="-342900">
              <a:buFont typeface="Arial" panose="020B0604020202020204" pitchFamily="34" charset="0"/>
              <a:buChar char="•"/>
            </a:pPr>
            <a:r>
              <a:rPr lang="en-US" sz="1900" dirty="0"/>
              <a:t>containment ventilation for gas experiments and vacuum exhaust</a:t>
            </a:r>
          </a:p>
          <a:p>
            <a:pPr marL="342900" indent="-342900">
              <a:buFont typeface="Arial" panose="020B0604020202020204" pitchFamily="34" charset="0"/>
              <a:buChar char="•"/>
            </a:pPr>
            <a:r>
              <a:rPr lang="en-US" sz="1900" dirty="0"/>
              <a:t>shielded area for sample sticks</a:t>
            </a:r>
          </a:p>
          <a:p>
            <a:r>
              <a:rPr lang="en-US" sz="1900" b="1" dirty="0"/>
              <a:t>Sample preparation area:</a:t>
            </a:r>
          </a:p>
          <a:p>
            <a:pPr marL="342900" indent="-342900">
              <a:buFontTx/>
              <a:buChar char="-"/>
            </a:pPr>
            <a:r>
              <a:rPr lang="en-US" sz="1900" dirty="0"/>
              <a:t>preparation table for preparing sample sticks and sample holders</a:t>
            </a:r>
          </a:p>
          <a:p>
            <a:pPr marL="342900" indent="-342900">
              <a:buFontTx/>
              <a:buChar char="-"/>
            </a:pPr>
            <a:r>
              <a:rPr lang="en-US" sz="1900" dirty="0"/>
              <a:t>possibility for minor sample treatment (heating, cooling, evacuating, aligning) and intermediate cold storage for samples (l-N</a:t>
            </a:r>
            <a:r>
              <a:rPr lang="en-US" sz="1900" baseline="-25000" dirty="0"/>
              <a:t>2</a:t>
            </a:r>
            <a:r>
              <a:rPr lang="en-US" sz="1900" dirty="0"/>
              <a:t> </a:t>
            </a:r>
            <a:r>
              <a:rPr lang="en-US" sz="1900" dirty="0" err="1"/>
              <a:t>dewar</a:t>
            </a:r>
            <a:r>
              <a:rPr lang="en-US" sz="1900" dirty="0"/>
              <a:t>)</a:t>
            </a:r>
          </a:p>
          <a:p>
            <a:pPr marL="342900" indent="-342900">
              <a:buFontTx/>
              <a:buChar char="-"/>
            </a:pPr>
            <a:r>
              <a:rPr lang="en-US" sz="1900" dirty="0"/>
              <a:t>glove box for loading air-sensitive samples  </a:t>
            </a:r>
          </a:p>
          <a:p>
            <a:pPr marL="342900" indent="-342900">
              <a:buFontTx/>
              <a:buChar char="-"/>
            </a:pPr>
            <a:r>
              <a:rPr lang="en-US" sz="1900" dirty="0"/>
              <a:t>Sample cabinet for samples before and after irradiation =&gt; shielded as needed</a:t>
            </a:r>
          </a:p>
          <a:p>
            <a:r>
              <a:rPr lang="en-US" sz="1900" b="1" dirty="0"/>
              <a:t>VESPA needs in user labs (take from experience at LANSCE/SNS):</a:t>
            </a:r>
          </a:p>
          <a:p>
            <a:pPr marL="342900" indent="-342900">
              <a:buFontTx/>
              <a:buChar char="-"/>
            </a:pPr>
            <a:r>
              <a:rPr lang="en-US" sz="1900" dirty="0"/>
              <a:t>VESPA will make use of the user laboratories in D08 and D07</a:t>
            </a:r>
          </a:p>
          <a:p>
            <a:pPr marL="342900" indent="-342900">
              <a:buFontTx/>
              <a:buChar char="-"/>
            </a:pPr>
            <a:r>
              <a:rPr lang="en-US" sz="1900" dirty="0"/>
              <a:t>general synthetic chemistry capabilities (</a:t>
            </a:r>
            <a:r>
              <a:rPr lang="en-US" sz="1900" b="1" dirty="0">
                <a:solidFill>
                  <a:srgbClr val="009900"/>
                </a:solidFill>
              </a:rPr>
              <a:t>VESPA</a:t>
            </a:r>
            <a:r>
              <a:rPr lang="en-US" sz="1900" dirty="0"/>
              <a:t> is a beamline for </a:t>
            </a:r>
            <a:r>
              <a:rPr lang="en-US" sz="1900" u="sng" dirty="0"/>
              <a:t>chemistry</a:t>
            </a:r>
            <a:r>
              <a:rPr lang="en-US" sz="1900" dirty="0"/>
              <a:t> and related science)</a:t>
            </a:r>
          </a:p>
          <a:p>
            <a:pPr marL="342900" indent="-342900">
              <a:buFontTx/>
              <a:buChar char="-"/>
            </a:pPr>
            <a:r>
              <a:rPr lang="en-US" sz="1900" dirty="0"/>
              <a:t>Equipment wishes: BET; TG/DTA; IR/RAMAN; XRF, powder-XRD; </a:t>
            </a:r>
          </a:p>
        </p:txBody>
      </p:sp>
    </p:spTree>
    <p:extLst>
      <p:ext uri="{BB962C8B-B14F-4D97-AF65-F5344CB8AC3E}">
        <p14:creationId xmlns:p14="http://schemas.microsoft.com/office/powerpoint/2010/main" val="29406446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81"/>
          <p:cNvSpPr txBox="1"/>
          <p:nvPr/>
        </p:nvSpPr>
        <p:spPr>
          <a:xfrm>
            <a:off x="1403648" y="188640"/>
            <a:ext cx="6948184" cy="461665"/>
          </a:xfrm>
          <a:prstGeom prst="rect">
            <a:avLst/>
          </a:prstGeom>
          <a:noFill/>
        </p:spPr>
        <p:txBody>
          <a:bodyPr wrap="none" rtlCol="0">
            <a:spAutoFit/>
          </a:bodyPr>
          <a:lstStyle/>
          <a:p>
            <a:r>
              <a:rPr lang="en-GB" sz="2400" b="1" dirty="0"/>
              <a:t>Secondary spectrometer:  the </a:t>
            </a:r>
            <a:r>
              <a:rPr lang="en-GB" sz="2400" b="1" dirty="0">
                <a:solidFill>
                  <a:srgbClr val="C00000"/>
                </a:solidFill>
              </a:rPr>
              <a:t>new</a:t>
            </a:r>
            <a:r>
              <a:rPr lang="en-GB" sz="2400" b="1" dirty="0"/>
              <a:t> conceptual design</a:t>
            </a:r>
          </a:p>
        </p:txBody>
      </p:sp>
      <p:pic>
        <p:nvPicPr>
          <p:cNvPr id="35" name="Immagine 34" descr="!cid_image001_png@01D3442D.png"/>
          <p:cNvPicPr>
            <a:picLocks noChangeAspect="1"/>
          </p:cNvPicPr>
          <p:nvPr/>
        </p:nvPicPr>
        <p:blipFill>
          <a:blip r:embed="rId2" cstate="print"/>
          <a:stretch>
            <a:fillRect/>
          </a:stretch>
        </p:blipFill>
        <p:spPr>
          <a:xfrm>
            <a:off x="195809" y="1100428"/>
            <a:ext cx="8752382" cy="4657143"/>
          </a:xfrm>
          <a:prstGeom prst="rect">
            <a:avLst/>
          </a:prstGeom>
        </p:spPr>
      </p:pic>
    </p:spTree>
    <p:extLst>
      <p:ext uri="{BB962C8B-B14F-4D97-AF65-F5344CB8AC3E}">
        <p14:creationId xmlns:p14="http://schemas.microsoft.com/office/powerpoint/2010/main" val="3495885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22</a:t>
            </a:fld>
            <a:endParaRPr lang="it-IT"/>
          </a:p>
        </p:txBody>
      </p:sp>
      <p:sp>
        <p:nvSpPr>
          <p:cNvPr id="4" name="Rettangolo 3"/>
          <p:cNvSpPr/>
          <p:nvPr/>
        </p:nvSpPr>
        <p:spPr>
          <a:xfrm>
            <a:off x="1043608" y="71414"/>
            <a:ext cx="7287636" cy="523220"/>
          </a:xfrm>
          <a:prstGeom prst="rect">
            <a:avLst/>
          </a:prstGeom>
        </p:spPr>
        <p:txBody>
          <a:bodyPr wrap="none">
            <a:spAutoFit/>
          </a:bodyPr>
          <a:lstStyle/>
          <a:p>
            <a:r>
              <a:rPr lang="en-US" sz="2800" b="1" dirty="0">
                <a:latin typeface="Arial" pitchFamily="34" charset="0"/>
                <a:cs typeface="Arial" pitchFamily="34" charset="0"/>
              </a:rPr>
              <a:t>Overview of </a:t>
            </a:r>
            <a:r>
              <a:rPr lang="en-US" sz="2800" b="1" dirty="0">
                <a:solidFill>
                  <a:srgbClr val="009900"/>
                </a:solidFill>
                <a:latin typeface="Arial" pitchFamily="34" charset="0"/>
                <a:cs typeface="Arial" pitchFamily="34" charset="0"/>
              </a:rPr>
              <a:t>VESPA</a:t>
            </a:r>
            <a:r>
              <a:rPr lang="en-US" sz="2800" b="1" dirty="0">
                <a:latin typeface="Arial" pitchFamily="34" charset="0"/>
                <a:cs typeface="Arial" pitchFamily="34" charset="0"/>
              </a:rPr>
              <a:t> layout, </a:t>
            </a:r>
            <a:r>
              <a:rPr lang="en-US" sz="2800" b="1" dirty="0">
                <a:solidFill>
                  <a:srgbClr val="C00000"/>
                </a:solidFill>
                <a:latin typeface="Arial" pitchFamily="34" charset="0"/>
                <a:cs typeface="Arial" pitchFamily="34" charset="0"/>
              </a:rPr>
              <a:t>PBS</a:t>
            </a:r>
            <a:r>
              <a:rPr lang="en-US" sz="2800" b="1" dirty="0">
                <a:latin typeface="Arial" pitchFamily="34" charset="0"/>
                <a:cs typeface="Arial" pitchFamily="34" charset="0"/>
              </a:rPr>
              <a:t> and </a:t>
            </a:r>
            <a:r>
              <a:rPr lang="en-US" sz="2800" b="1" dirty="0">
                <a:solidFill>
                  <a:srgbClr val="C00000"/>
                </a:solidFill>
                <a:latin typeface="Arial" pitchFamily="34" charset="0"/>
                <a:cs typeface="Arial" pitchFamily="34" charset="0"/>
              </a:rPr>
              <a:t>P&amp;ID</a:t>
            </a:r>
            <a:endParaRPr lang="it-IT" sz="2800" b="1" dirty="0">
              <a:solidFill>
                <a:srgbClr val="C00000"/>
              </a:solidFill>
            </a:endParaRPr>
          </a:p>
        </p:txBody>
      </p:sp>
      <p:sp>
        <p:nvSpPr>
          <p:cNvPr id="6" name="Rettangolo 5"/>
          <p:cNvSpPr/>
          <p:nvPr/>
        </p:nvSpPr>
        <p:spPr>
          <a:xfrm>
            <a:off x="2987824" y="571480"/>
            <a:ext cx="3122586" cy="461665"/>
          </a:xfrm>
          <a:prstGeom prst="rect">
            <a:avLst/>
          </a:prstGeom>
        </p:spPr>
        <p:txBody>
          <a:bodyPr wrap="none">
            <a:spAutoFit/>
          </a:bodyPr>
          <a:lstStyle/>
          <a:p>
            <a:r>
              <a:rPr lang="en-US" sz="2400" b="1" i="1" dirty="0">
                <a:solidFill>
                  <a:srgbClr val="009900"/>
                </a:solidFill>
                <a:latin typeface="Arial" pitchFamily="34" charset="0"/>
                <a:cs typeface="Arial" pitchFamily="34" charset="0"/>
              </a:rPr>
              <a:t>VESPA</a:t>
            </a:r>
            <a:r>
              <a:rPr lang="en-US" sz="2400" i="1" dirty="0">
                <a:latin typeface="Arial" pitchFamily="34" charset="0"/>
                <a:cs typeface="Arial" pitchFamily="34" charset="0"/>
              </a:rPr>
              <a:t> project layout</a:t>
            </a:r>
            <a:endParaRPr lang="it-IT" sz="2400" i="1" dirty="0">
              <a:latin typeface="Arial" pitchFamily="34" charset="0"/>
              <a:cs typeface="Arial" pitchFamily="34" charset="0"/>
            </a:endParaRPr>
          </a:p>
        </p:txBody>
      </p:sp>
      <p:pic>
        <p:nvPicPr>
          <p:cNvPr id="51201" name="Picture 1"/>
          <p:cNvPicPr>
            <a:picLocks noChangeAspect="1" noChangeArrowheads="1"/>
          </p:cNvPicPr>
          <p:nvPr/>
        </p:nvPicPr>
        <p:blipFill>
          <a:blip r:embed="rId2" cstate="print"/>
          <a:srcRect/>
          <a:stretch>
            <a:fillRect/>
          </a:stretch>
        </p:blipFill>
        <p:spPr bwMode="auto">
          <a:xfrm>
            <a:off x="2857488" y="3571876"/>
            <a:ext cx="6159656" cy="2786082"/>
          </a:xfrm>
          <a:prstGeom prst="rect">
            <a:avLst/>
          </a:prstGeom>
          <a:noFill/>
          <a:ln w="9525">
            <a:solidFill>
              <a:schemeClr val="tx1"/>
            </a:solidFill>
            <a:miter lim="800000"/>
            <a:headEnd/>
            <a:tailEnd/>
          </a:ln>
        </p:spPr>
      </p:pic>
      <p:pic>
        <p:nvPicPr>
          <p:cNvPr id="51203" name="Picture 3"/>
          <p:cNvPicPr>
            <a:picLocks noChangeAspect="1" noChangeArrowheads="1"/>
          </p:cNvPicPr>
          <p:nvPr/>
        </p:nvPicPr>
        <p:blipFill>
          <a:blip r:embed="rId3" cstate="print"/>
          <a:srcRect/>
          <a:stretch>
            <a:fillRect/>
          </a:stretch>
        </p:blipFill>
        <p:spPr bwMode="auto">
          <a:xfrm>
            <a:off x="642910" y="1071546"/>
            <a:ext cx="5572125" cy="2924175"/>
          </a:xfrm>
          <a:prstGeom prst="rect">
            <a:avLst/>
          </a:prstGeom>
          <a:noFill/>
          <a:ln w="9525">
            <a:solidFill>
              <a:schemeClr val="tx1"/>
            </a:solidFill>
            <a:miter lim="800000"/>
            <a:headEnd/>
            <a:tailEnd/>
          </a:ln>
          <a:effectLst/>
        </p:spPr>
      </p:pic>
      <p:sp>
        <p:nvSpPr>
          <p:cNvPr id="51204" name="Rectangle 4"/>
          <p:cNvSpPr>
            <a:spLocks noChangeArrowheads="1"/>
          </p:cNvSpPr>
          <p:nvPr/>
        </p:nvSpPr>
        <p:spPr bwMode="auto">
          <a:xfrm>
            <a:off x="6357950" y="1142984"/>
            <a:ext cx="257176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pitchFamily="34" charset="0"/>
                <a:ea typeface="Calibri" pitchFamily="34" charset="0"/>
                <a:cs typeface="Times New Roman" pitchFamily="18" charset="0"/>
              </a:rPr>
              <a:t>Layout of </a:t>
            </a:r>
            <a:r>
              <a:rPr kumimoji="0" lang="en-US" sz="1600" b="1" i="0" u="none" strike="noStrike" cap="none" normalizeH="0" baseline="0" dirty="0">
                <a:ln>
                  <a:noFill/>
                </a:ln>
                <a:solidFill>
                  <a:srgbClr val="009900"/>
                </a:solidFill>
                <a:effectLst/>
                <a:latin typeface="Arial" pitchFamily="34" charset="0"/>
                <a:ea typeface="Calibri" pitchFamily="34" charset="0"/>
                <a:cs typeface="Times New Roman" pitchFamily="18" charset="0"/>
              </a:rPr>
              <a:t>VESPA</a:t>
            </a:r>
            <a:r>
              <a:rPr kumimoji="0" lang="en-US" sz="1600" i="0" u="none" strike="noStrike" cap="none" normalizeH="0" baseline="0" dirty="0">
                <a:ln>
                  <a:noFill/>
                </a:ln>
                <a:solidFill>
                  <a:schemeClr val="tx1"/>
                </a:solidFill>
                <a:effectLst/>
                <a:latin typeface="Arial" pitchFamily="34" charset="0"/>
                <a:ea typeface="Calibri" pitchFamily="34" charset="0"/>
                <a:cs typeface="Times New Roman" pitchFamily="18" charset="0"/>
              </a:rPr>
              <a:t> in the </a:t>
            </a:r>
            <a:r>
              <a:rPr kumimoji="0" lang="en-US" sz="1600" i="1" u="none" strike="noStrike" cap="none" normalizeH="0" baseline="0" dirty="0">
                <a:ln>
                  <a:noFill/>
                </a:ln>
                <a:solidFill>
                  <a:schemeClr val="tx1"/>
                </a:solidFill>
                <a:effectLst/>
                <a:latin typeface="Arial" pitchFamily="34" charset="0"/>
                <a:ea typeface="Calibri" pitchFamily="34" charset="0"/>
                <a:cs typeface="Times New Roman" pitchFamily="18" charset="0"/>
              </a:rPr>
              <a:t>East sector 7</a:t>
            </a:r>
            <a:r>
              <a:rPr kumimoji="0" lang="en-US" sz="160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pitchFamily="34" charset="0"/>
                <a:ea typeface="Calibri" pitchFamily="34" charset="0"/>
                <a:cs typeface="Times New Roman" pitchFamily="18" charset="0"/>
              </a:rPr>
              <a:t>of the </a:t>
            </a:r>
            <a:r>
              <a:rPr kumimoji="0" lang="en-US" sz="1600" i="1" u="none" strike="noStrike" cap="none" normalizeH="0" baseline="0" dirty="0">
                <a:ln>
                  <a:noFill/>
                </a:ln>
                <a:solidFill>
                  <a:schemeClr val="tx1"/>
                </a:solidFill>
                <a:effectLst/>
                <a:latin typeface="Arial" pitchFamily="34" charset="0"/>
                <a:ea typeface="Calibri" pitchFamily="34" charset="0"/>
                <a:cs typeface="Times New Roman" pitchFamily="18" charset="0"/>
              </a:rPr>
              <a:t>Experimental Hall 1</a:t>
            </a:r>
            <a:r>
              <a:rPr kumimoji="0" lang="en-US" sz="1600" i="0" u="none" strike="noStrike" cap="none" normalizeH="0" baseline="0" dirty="0">
                <a:ln>
                  <a:noFill/>
                </a:ln>
                <a:solidFill>
                  <a:schemeClr val="tx1"/>
                </a:solidFill>
                <a:effectLst/>
                <a:latin typeface="Arial" pitchFamily="34" charset="0"/>
                <a:ea typeface="Calibri" pitchFamily="34" charset="0"/>
                <a:cs typeface="Times New Roman" pitchFamily="18" charset="0"/>
              </a:rPr>
              <a:t>.</a:t>
            </a:r>
            <a:endParaRPr kumimoji="0" lang="en-US" sz="1600" i="0" u="none" strike="noStrike" cap="none" normalizeH="0" baseline="0" dirty="0">
              <a:ln>
                <a:noFill/>
              </a:ln>
              <a:solidFill>
                <a:schemeClr val="tx1"/>
              </a:solidFill>
              <a:effectLst/>
              <a:latin typeface="Arial" pitchFamily="34" charset="0"/>
              <a:cs typeface="Arial" pitchFamily="34" charset="0"/>
            </a:endParaRPr>
          </a:p>
        </p:txBody>
      </p:sp>
      <p:sp>
        <p:nvSpPr>
          <p:cNvPr id="10" name="Rettangolo 9"/>
          <p:cNvSpPr/>
          <p:nvPr/>
        </p:nvSpPr>
        <p:spPr>
          <a:xfrm>
            <a:off x="214282" y="4357694"/>
            <a:ext cx="2643206" cy="2308324"/>
          </a:xfrm>
          <a:prstGeom prst="rect">
            <a:avLst/>
          </a:prstGeom>
        </p:spPr>
        <p:txBody>
          <a:bodyPr wrap="square">
            <a:spAutoFit/>
          </a:bodyPr>
          <a:lstStyle/>
          <a:p>
            <a:r>
              <a:rPr lang="en-GB" sz="1600" b="1" dirty="0">
                <a:solidFill>
                  <a:srgbClr val="009900"/>
                </a:solidFill>
                <a:latin typeface="Arial" pitchFamily="34" charset="0"/>
                <a:cs typeface="Arial" pitchFamily="34" charset="0"/>
              </a:rPr>
              <a:t>VESPA</a:t>
            </a:r>
            <a:r>
              <a:rPr lang="en-GB" sz="1600" dirty="0">
                <a:latin typeface="Arial" pitchFamily="34" charset="0"/>
                <a:cs typeface="Arial" pitchFamily="34" charset="0"/>
              </a:rPr>
              <a:t> conceptual layout: moderator (</a:t>
            </a:r>
            <a:r>
              <a:rPr lang="en-GB" sz="1600" dirty="0">
                <a:solidFill>
                  <a:srgbClr val="FF00FF"/>
                </a:solidFill>
                <a:latin typeface="Arial" pitchFamily="34" charset="0"/>
                <a:cs typeface="Arial" pitchFamily="34" charset="0"/>
              </a:rPr>
              <a:t>M</a:t>
            </a:r>
            <a:r>
              <a:rPr lang="en-GB" sz="1600" dirty="0">
                <a:latin typeface="Arial" pitchFamily="34" charset="0"/>
                <a:cs typeface="Arial" pitchFamily="34" charset="0"/>
              </a:rPr>
              <a:t>), pulse shaping choppers (PSC), frame overlap chopper (FOC), sub-frames overlap chopper (s-FOC), sample (</a:t>
            </a:r>
            <a:r>
              <a:rPr lang="en-GB" sz="1600" dirty="0">
                <a:solidFill>
                  <a:srgbClr val="C00000"/>
                </a:solidFill>
                <a:latin typeface="Arial" pitchFamily="34" charset="0"/>
                <a:cs typeface="Arial" pitchFamily="34" charset="0"/>
              </a:rPr>
              <a:t>S</a:t>
            </a:r>
            <a:r>
              <a:rPr lang="en-GB" sz="1600" dirty="0">
                <a:latin typeface="Arial" pitchFamily="34" charset="0"/>
                <a:cs typeface="Arial" pitchFamily="34" charset="0"/>
              </a:rPr>
              <a:t>), analyzers (</a:t>
            </a:r>
            <a:r>
              <a:rPr lang="en-GB" sz="1600" dirty="0">
                <a:solidFill>
                  <a:srgbClr val="FF0000"/>
                </a:solidFill>
                <a:latin typeface="Arial" pitchFamily="34" charset="0"/>
                <a:cs typeface="Arial" pitchFamily="34" charset="0"/>
              </a:rPr>
              <a:t>A</a:t>
            </a:r>
            <a:r>
              <a:rPr lang="en-GB" sz="1600" dirty="0">
                <a:latin typeface="Arial" pitchFamily="34" charset="0"/>
                <a:cs typeface="Arial" pitchFamily="34" charset="0"/>
              </a:rPr>
              <a:t>), beryllium filters (</a:t>
            </a:r>
            <a:r>
              <a:rPr lang="en-GB" sz="1600" dirty="0">
                <a:solidFill>
                  <a:srgbClr val="33CCFF"/>
                </a:solidFill>
                <a:latin typeface="Arial" pitchFamily="34" charset="0"/>
                <a:cs typeface="Arial" pitchFamily="34" charset="0"/>
              </a:rPr>
              <a:t>Be-F</a:t>
            </a:r>
            <a:r>
              <a:rPr lang="en-GB" sz="1600" dirty="0">
                <a:latin typeface="Arial" pitchFamily="34" charset="0"/>
                <a:cs typeface="Arial" pitchFamily="34" charset="0"/>
              </a:rPr>
              <a:t>), and detectors (</a:t>
            </a:r>
            <a:r>
              <a:rPr lang="en-GB" sz="1600" dirty="0">
                <a:solidFill>
                  <a:srgbClr val="009900"/>
                </a:solidFill>
                <a:latin typeface="Arial" pitchFamily="34" charset="0"/>
                <a:cs typeface="Arial" pitchFamily="34" charset="0"/>
              </a:rPr>
              <a:t>D</a:t>
            </a:r>
            <a:r>
              <a:rPr lang="en-GB" sz="1600" dirty="0">
                <a:latin typeface="Arial" pitchFamily="34" charset="0"/>
                <a:cs typeface="Arial" pitchFamily="34" charset="0"/>
              </a:rPr>
              <a:t>).</a:t>
            </a:r>
            <a:endParaRPr lang="it-IT"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dirty="0"/>
              <a:t>VESPA TG2 (</a:t>
            </a:r>
            <a:r>
              <a:rPr lang="it-IT" dirty="0" err="1"/>
              <a:t>Lund</a:t>
            </a:r>
            <a:r>
              <a:rPr lang="it-IT" dirty="0"/>
              <a:t>, 17 </a:t>
            </a:r>
            <a:r>
              <a:rPr lang="it-IT" dirty="0" err="1"/>
              <a:t>Oct</a:t>
            </a:r>
            <a:r>
              <a:rPr lang="it-IT" dirty="0"/>
              <a: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23</a:t>
            </a:fld>
            <a:endParaRPr lang="it-IT" dirty="0"/>
          </a:p>
        </p:txBody>
      </p:sp>
      <p:sp>
        <p:nvSpPr>
          <p:cNvPr id="4" name="Rettangolo 3"/>
          <p:cNvSpPr/>
          <p:nvPr/>
        </p:nvSpPr>
        <p:spPr>
          <a:xfrm>
            <a:off x="539552" y="188640"/>
            <a:ext cx="8064002" cy="954107"/>
          </a:xfrm>
          <a:prstGeom prst="rect">
            <a:avLst/>
          </a:prstGeom>
        </p:spPr>
        <p:txBody>
          <a:bodyPr wrap="none">
            <a:spAutoFit/>
          </a:bodyPr>
          <a:lstStyle/>
          <a:p>
            <a:pPr algn="ctr"/>
            <a:r>
              <a:rPr lang="en-US" sz="2800" b="1" dirty="0">
                <a:solidFill>
                  <a:srgbClr val="009900"/>
                </a:solidFill>
                <a:latin typeface="Arial" pitchFamily="34" charset="0"/>
                <a:cs typeface="Arial" pitchFamily="34" charset="0"/>
              </a:rPr>
              <a:t>VESPA</a:t>
            </a:r>
            <a:r>
              <a:rPr lang="en-US" sz="2800" b="1" dirty="0">
                <a:latin typeface="Arial" pitchFamily="34" charset="0"/>
                <a:cs typeface="Arial" pitchFamily="34" charset="0"/>
              </a:rPr>
              <a:t> configurations: </a:t>
            </a:r>
            <a:r>
              <a:rPr lang="en-US" sz="2800" b="1" dirty="0">
                <a:solidFill>
                  <a:srgbClr val="0070C0"/>
                </a:solidFill>
                <a:latin typeface="Arial" pitchFamily="34" charset="0"/>
                <a:cs typeface="Arial" pitchFamily="34" charset="0"/>
              </a:rPr>
              <a:t>“competitive” </a:t>
            </a:r>
            <a:r>
              <a:rPr lang="en-US" sz="2800" b="1" dirty="0">
                <a:latin typeface="Arial" pitchFamily="34" charset="0"/>
                <a:cs typeface="Arial" pitchFamily="34" charset="0"/>
              </a:rPr>
              <a:t>vs. </a:t>
            </a:r>
            <a:r>
              <a:rPr lang="en-US" sz="2800" b="1" dirty="0">
                <a:solidFill>
                  <a:srgbClr val="0070C0"/>
                </a:solidFill>
                <a:latin typeface="Arial" pitchFamily="34" charset="0"/>
                <a:cs typeface="Arial" pitchFamily="34" charset="0"/>
              </a:rPr>
              <a:t>“full </a:t>
            </a:r>
          </a:p>
          <a:p>
            <a:pPr algn="ctr"/>
            <a:r>
              <a:rPr lang="en-US" sz="2800" b="1" dirty="0">
                <a:solidFill>
                  <a:srgbClr val="0070C0"/>
                </a:solidFill>
                <a:latin typeface="Arial" pitchFamily="34" charset="0"/>
                <a:cs typeface="Arial" pitchFamily="34" charset="0"/>
              </a:rPr>
              <a:t>scope” </a:t>
            </a:r>
            <a:r>
              <a:rPr lang="en-US" sz="2800" b="1" dirty="0">
                <a:latin typeface="Arial" pitchFamily="34" charset="0"/>
                <a:cs typeface="Arial" pitchFamily="34" charset="0"/>
              </a:rPr>
              <a:t>after the </a:t>
            </a:r>
            <a:r>
              <a:rPr lang="en-US" sz="2800" b="1" dirty="0">
                <a:solidFill>
                  <a:srgbClr val="C00000"/>
                </a:solidFill>
                <a:latin typeface="Arial" pitchFamily="34" charset="0"/>
                <a:cs typeface="Arial" pitchFamily="34" charset="0"/>
              </a:rPr>
              <a:t>Scope Setting Meeting</a:t>
            </a:r>
            <a:endParaRPr lang="it-IT" sz="2800" b="1" dirty="0">
              <a:solidFill>
                <a:srgbClr val="C00000"/>
              </a:solidFill>
            </a:endParaRPr>
          </a:p>
        </p:txBody>
      </p:sp>
      <p:sp>
        <p:nvSpPr>
          <p:cNvPr id="5" name="Title 1"/>
          <p:cNvSpPr txBox="1">
            <a:spLocks/>
          </p:cNvSpPr>
          <p:nvPr/>
        </p:nvSpPr>
        <p:spPr>
          <a:xfrm>
            <a:off x="4788024" y="1268760"/>
            <a:ext cx="4104456" cy="5040560"/>
          </a:xfrm>
          <a:prstGeom prst="rect">
            <a:avLst/>
          </a:prstGeom>
          <a:ln>
            <a:solidFill>
              <a:schemeClr val="tx1"/>
            </a:solidFill>
          </a:ln>
        </p:spPr>
        <p:txBody>
          <a:bodyPr>
            <a:noAutofit/>
          </a:bodyPr>
          <a:lstStyle/>
          <a:p>
            <a:pPr marL="0" marR="0" lvl="0" indent="0" algn="ctr" defTabSz="914400" rtl="0" eaLnBrk="1" fontAlgn="auto" latinLnBrk="0" hangingPunct="1">
              <a:lnSpc>
                <a:spcPts val="1900"/>
              </a:lnSpc>
              <a:spcBef>
                <a:spcPct val="0"/>
              </a:spcBef>
              <a:spcAft>
                <a:spcPts val="0"/>
              </a:spcAft>
              <a:buClrTx/>
              <a:buSzTx/>
              <a:buFontTx/>
              <a:buNone/>
              <a:tabLst/>
              <a:defRPr/>
            </a:pPr>
            <a:endParaRPr kumimoji="0" lang="en-US" sz="2400" b="1" i="1" strike="noStrike" kern="1200" cap="none" spc="0" normalizeH="0" baseline="0" noProof="0" dirty="0">
              <a:ln>
                <a:noFill/>
              </a:ln>
              <a:solidFill>
                <a:srgbClr val="0070C0"/>
              </a:solidFill>
              <a:effectLst/>
              <a:uLnTx/>
              <a:uFillTx/>
              <a:latin typeface="Arial" pitchFamily="34" charset="0"/>
              <a:ea typeface="+mj-ea"/>
              <a:cs typeface="Arial" pitchFamily="34" charset="0"/>
            </a:endParaRPr>
          </a:p>
          <a:p>
            <a:pPr marL="0" marR="0" lvl="0" indent="0" algn="ctr" defTabSz="914400" rtl="0" eaLnBrk="1" fontAlgn="auto" latinLnBrk="0" hangingPunct="1">
              <a:lnSpc>
                <a:spcPts val="1900"/>
              </a:lnSpc>
              <a:spcBef>
                <a:spcPct val="0"/>
              </a:spcBef>
              <a:spcAft>
                <a:spcPts val="0"/>
              </a:spcAft>
              <a:buClrTx/>
              <a:buSzTx/>
              <a:buFontTx/>
              <a:buNone/>
              <a:tabLst/>
              <a:defRPr/>
            </a:pPr>
            <a:r>
              <a:rPr kumimoji="0" lang="en-US" sz="2400" b="1" i="1" strike="noStrike" kern="1200" cap="none" spc="0" normalizeH="0" baseline="0" noProof="0" dirty="0">
                <a:ln>
                  <a:noFill/>
                </a:ln>
                <a:solidFill>
                  <a:srgbClr val="0070C0"/>
                </a:solidFill>
                <a:effectLst/>
                <a:uLnTx/>
                <a:uFillTx/>
                <a:latin typeface="Arial" pitchFamily="34" charset="0"/>
                <a:ea typeface="+mj-ea"/>
                <a:cs typeface="Arial" pitchFamily="34" charset="0"/>
              </a:rPr>
              <a:t>Full Scope</a:t>
            </a:r>
          </a:p>
          <a:p>
            <a:pPr marL="0" marR="0" lvl="0" indent="0" defTabSz="914400" rtl="0" eaLnBrk="1" fontAlgn="auto" latinLnBrk="0" hangingPunct="1">
              <a:lnSpc>
                <a:spcPts val="1900"/>
              </a:lnSpc>
              <a:spcBef>
                <a:spcPct val="0"/>
              </a:spcBef>
              <a:spcAft>
                <a:spcPts val="0"/>
              </a:spcAft>
              <a:buClrTx/>
              <a:buSzTx/>
              <a:buFontTx/>
              <a:buNone/>
              <a:tabLst/>
              <a:defRPr/>
            </a:pPr>
            <a:endParaRPr kumimoji="0" lang="en-US" sz="2000" u="none" strike="noStrike" kern="1200" cap="none" spc="0" normalizeH="0" baseline="0" noProof="0" dirty="0">
              <a:ln>
                <a:noFill/>
              </a:ln>
              <a:effectLst/>
              <a:uLnTx/>
              <a:uFillTx/>
              <a:latin typeface="Arial" pitchFamily="34" charset="0"/>
              <a:ea typeface="+mj-ea"/>
              <a:cs typeface="Arial" pitchFamily="34" charset="0"/>
            </a:endParaRPr>
          </a:p>
          <a:p>
            <a:pPr marL="0" marR="0" lvl="0" indent="0" defTabSz="914400" rtl="0" eaLnBrk="1" fontAlgn="auto" latinLnBrk="0" hangingPunct="1">
              <a:lnSpc>
                <a:spcPts val="2000"/>
              </a:lnSpc>
              <a:spcBef>
                <a:spcPct val="0"/>
              </a:spcBef>
              <a:spcAft>
                <a:spcPts val="0"/>
              </a:spcAft>
              <a:buClrTx/>
              <a:buSzTx/>
              <a:tabLst/>
              <a:defRPr/>
            </a:pPr>
            <a:r>
              <a:rPr lang="en-US" sz="2000" b="1" noProof="0" dirty="0">
                <a:latin typeface="Arial" pitchFamily="34" charset="0"/>
                <a:ea typeface="+mj-ea"/>
                <a:cs typeface="Arial" pitchFamily="34" charset="0"/>
              </a:rPr>
              <a:t>Chopper system </a:t>
            </a:r>
          </a:p>
          <a:p>
            <a:pPr lvl="0">
              <a:lnSpc>
                <a:spcPts val="2000"/>
              </a:lnSpc>
              <a:spcBef>
                <a:spcPct val="0"/>
              </a:spcBef>
              <a:defRPr/>
            </a:pPr>
            <a:r>
              <a:rPr lang="en-US" sz="2000" i="1" dirty="0">
                <a:latin typeface="Arial" pitchFamily="34" charset="0"/>
                <a:cs typeface="Arial" pitchFamily="34" charset="0"/>
              </a:rPr>
              <a:t>(</a:t>
            </a:r>
            <a:r>
              <a:rPr lang="en-US" sz="2000" i="1" dirty="0">
                <a:solidFill>
                  <a:srgbClr val="C00000"/>
                </a:solidFill>
                <a:latin typeface="Arial" pitchFamily="34" charset="0"/>
                <a:cs typeface="Arial" pitchFamily="34" charset="0"/>
              </a:rPr>
              <a:t>3 PSC p.</a:t>
            </a:r>
            <a:r>
              <a:rPr lang="en-US" sz="2000" i="1" dirty="0">
                <a:latin typeface="Arial" pitchFamily="34" charset="0"/>
                <a:cs typeface="Arial" pitchFamily="34" charset="0"/>
              </a:rPr>
              <a:t>, </a:t>
            </a:r>
            <a:r>
              <a:rPr lang="en-US" sz="2000" i="1" dirty="0">
                <a:solidFill>
                  <a:srgbClr val="C00000"/>
                </a:solidFill>
                <a:latin typeface="Arial" pitchFamily="34" charset="0"/>
                <a:cs typeface="Arial" pitchFamily="34" charset="0"/>
              </a:rPr>
              <a:t>FOC d.</a:t>
            </a:r>
            <a:r>
              <a:rPr lang="en-US" sz="2000" i="1" dirty="0">
                <a:latin typeface="Arial" pitchFamily="34" charset="0"/>
                <a:cs typeface="Arial" pitchFamily="34" charset="0"/>
              </a:rPr>
              <a:t>, </a:t>
            </a:r>
            <a:r>
              <a:rPr lang="en-US" sz="2000" i="1" dirty="0">
                <a:solidFill>
                  <a:srgbClr val="C00000"/>
                </a:solidFill>
                <a:latin typeface="Arial" pitchFamily="34" charset="0"/>
                <a:cs typeface="Arial" pitchFamily="34" charset="0"/>
              </a:rPr>
              <a:t>s-FOC p.</a:t>
            </a:r>
            <a:r>
              <a:rPr lang="en-US" sz="2000" i="1" dirty="0">
                <a:latin typeface="Arial" pitchFamily="34" charset="0"/>
                <a:cs typeface="Arial" pitchFamily="34" charset="0"/>
              </a:rPr>
              <a:t>)</a:t>
            </a:r>
          </a:p>
          <a:p>
            <a:pPr marL="0" marR="0" lvl="0" indent="0" defTabSz="914400" rtl="0" eaLnBrk="1" fontAlgn="auto" latinLnBrk="0" hangingPunct="1">
              <a:lnSpc>
                <a:spcPts val="1900"/>
              </a:lnSpc>
              <a:spcBef>
                <a:spcPct val="0"/>
              </a:spcBef>
              <a:spcAft>
                <a:spcPts val="0"/>
              </a:spcAft>
              <a:buClrTx/>
              <a:buSzTx/>
              <a:tabLst/>
              <a:defRPr/>
            </a:pPr>
            <a:endParaRPr lang="en-US" sz="2000" dirty="0">
              <a:latin typeface="Arial" pitchFamily="34" charset="0"/>
              <a:ea typeface="+mj-ea"/>
              <a:cs typeface="Arial" pitchFamily="34" charset="0"/>
            </a:endParaRPr>
          </a:p>
          <a:p>
            <a:pPr marL="0" marR="0" lvl="0" indent="0" defTabSz="914400" rtl="0" eaLnBrk="1" fontAlgn="auto" latinLnBrk="0" hangingPunct="1">
              <a:lnSpc>
                <a:spcPts val="1900"/>
              </a:lnSpc>
              <a:spcBef>
                <a:spcPct val="0"/>
              </a:spcBef>
              <a:spcAft>
                <a:spcPts val="0"/>
              </a:spcAft>
              <a:buClrTx/>
              <a:buSzTx/>
              <a:tabLst/>
              <a:defRPr/>
            </a:pPr>
            <a:r>
              <a:rPr lang="en-US" sz="2000" b="1" dirty="0">
                <a:latin typeface="Arial" pitchFamily="34" charset="0"/>
                <a:ea typeface="+mj-ea"/>
                <a:cs typeface="Arial" pitchFamily="34" charset="0"/>
              </a:rPr>
              <a:t>Guide</a:t>
            </a:r>
            <a:r>
              <a:rPr lang="en-US" sz="2000" dirty="0">
                <a:latin typeface="Arial" pitchFamily="34" charset="0"/>
                <a:ea typeface="+mj-ea"/>
                <a:cs typeface="Arial" pitchFamily="34" charset="0"/>
              </a:rPr>
              <a:t> (straight tapered)</a:t>
            </a:r>
          </a:p>
          <a:p>
            <a:pPr marL="0" marR="0" lvl="0" indent="0" defTabSz="914400" rtl="0" eaLnBrk="1" fontAlgn="auto" latinLnBrk="0" hangingPunct="1">
              <a:lnSpc>
                <a:spcPts val="1900"/>
              </a:lnSpc>
              <a:spcBef>
                <a:spcPct val="0"/>
              </a:spcBef>
              <a:spcAft>
                <a:spcPts val="0"/>
              </a:spcAft>
              <a:buClrTx/>
              <a:buSzTx/>
              <a:tabLst/>
              <a:defRPr/>
            </a:pPr>
            <a:endParaRPr lang="en-US" sz="2000" i="1" dirty="0">
              <a:latin typeface="Arial" pitchFamily="34" charset="0"/>
              <a:ea typeface="+mj-ea"/>
              <a:cs typeface="Arial" pitchFamily="34" charset="0"/>
            </a:endParaRPr>
          </a:p>
          <a:p>
            <a:pPr marL="0" marR="0" lvl="0" indent="0" defTabSz="914400" rtl="0" eaLnBrk="1" fontAlgn="auto" latinLnBrk="0" hangingPunct="1">
              <a:lnSpc>
                <a:spcPts val="1900"/>
              </a:lnSpc>
              <a:spcBef>
                <a:spcPct val="0"/>
              </a:spcBef>
              <a:spcAft>
                <a:spcPts val="0"/>
              </a:spcAft>
              <a:buClrTx/>
              <a:buSzTx/>
              <a:tabLst/>
              <a:defRPr/>
            </a:pPr>
            <a:r>
              <a:rPr lang="en-US" sz="2000" i="1" noProof="0" dirty="0">
                <a:solidFill>
                  <a:srgbClr val="C00000"/>
                </a:solidFill>
                <a:latin typeface="Arial" pitchFamily="34" charset="0"/>
                <a:ea typeface="+mj-ea"/>
                <a:cs typeface="Arial" pitchFamily="34" charset="0"/>
              </a:rPr>
              <a:t>T</a:t>
            </a:r>
            <a:r>
              <a:rPr lang="en-US" sz="2000" baseline="-25000" noProof="0" dirty="0">
                <a:solidFill>
                  <a:srgbClr val="C00000"/>
                </a:solidFill>
                <a:latin typeface="Arial" pitchFamily="34" charset="0"/>
                <a:ea typeface="+mj-ea"/>
                <a:cs typeface="Arial" pitchFamily="34" charset="0"/>
              </a:rPr>
              <a:t>0</a:t>
            </a:r>
            <a:r>
              <a:rPr lang="en-US" sz="2000" noProof="0" dirty="0">
                <a:latin typeface="Arial" pitchFamily="34" charset="0"/>
                <a:ea typeface="+mj-ea"/>
                <a:cs typeface="Arial" pitchFamily="34" charset="0"/>
              </a:rPr>
              <a:t> </a:t>
            </a:r>
            <a:r>
              <a:rPr lang="en-US" sz="2000" b="1" noProof="0" dirty="0">
                <a:latin typeface="Arial" pitchFamily="34" charset="0"/>
                <a:ea typeface="+mj-ea"/>
                <a:cs typeface="Arial" pitchFamily="34" charset="0"/>
              </a:rPr>
              <a:t>chopper</a:t>
            </a:r>
            <a:r>
              <a:rPr lang="en-US" sz="2000" noProof="0" dirty="0">
                <a:latin typeface="Arial" pitchFamily="34" charset="0"/>
                <a:ea typeface="+mj-ea"/>
                <a:cs typeface="Arial" pitchFamily="34" charset="0"/>
              </a:rPr>
              <a:t> (if needed)</a:t>
            </a:r>
          </a:p>
          <a:p>
            <a:pPr marL="0" marR="0" lvl="0" indent="0" defTabSz="914400" rtl="0" eaLnBrk="1" fontAlgn="auto" latinLnBrk="0" hangingPunct="1">
              <a:lnSpc>
                <a:spcPts val="1900"/>
              </a:lnSpc>
              <a:spcBef>
                <a:spcPct val="0"/>
              </a:spcBef>
              <a:spcAft>
                <a:spcPts val="0"/>
              </a:spcAft>
              <a:buClrTx/>
              <a:buSzTx/>
              <a:tabLst/>
              <a:defRPr/>
            </a:pPr>
            <a:endParaRPr lang="en-US" sz="2000" dirty="0">
              <a:latin typeface="Arial" pitchFamily="34" charset="0"/>
              <a:ea typeface="+mj-ea"/>
              <a:cs typeface="Arial" pitchFamily="34" charset="0"/>
            </a:endParaRPr>
          </a:p>
          <a:p>
            <a:pPr>
              <a:lnSpc>
                <a:spcPts val="1900"/>
              </a:lnSpc>
              <a:spcBef>
                <a:spcPct val="0"/>
              </a:spcBef>
              <a:defRPr/>
            </a:pPr>
            <a:r>
              <a:rPr lang="en-US" sz="2000" noProof="0" dirty="0">
                <a:latin typeface="Arial" pitchFamily="34" charset="0"/>
                <a:ea typeface="+mj-ea"/>
                <a:cs typeface="Arial" pitchFamily="34" charset="0"/>
              </a:rPr>
              <a:t>Advanced </a:t>
            </a:r>
            <a:r>
              <a:rPr lang="en-US" sz="2000" b="1" noProof="0" dirty="0">
                <a:latin typeface="Arial" pitchFamily="34" charset="0"/>
                <a:ea typeface="+mj-ea"/>
                <a:cs typeface="Arial" pitchFamily="34" charset="0"/>
              </a:rPr>
              <a:t>Sample Environment </a:t>
            </a:r>
          </a:p>
          <a:p>
            <a:pPr>
              <a:lnSpc>
                <a:spcPts val="1900"/>
              </a:lnSpc>
              <a:spcBef>
                <a:spcPct val="0"/>
              </a:spcBef>
              <a:defRPr/>
            </a:pPr>
            <a:r>
              <a:rPr lang="en-US" sz="2000" dirty="0">
                <a:latin typeface="Arial" pitchFamily="34" charset="0"/>
                <a:cs typeface="Arial" pitchFamily="34" charset="0"/>
              </a:rPr>
              <a:t>(see </a:t>
            </a:r>
            <a:r>
              <a:rPr lang="en-US" sz="2000" dirty="0" err="1">
                <a:solidFill>
                  <a:srgbClr val="0070C0"/>
                </a:solidFill>
                <a:latin typeface="Arial" pitchFamily="34" charset="0"/>
                <a:cs typeface="Arial" pitchFamily="34" charset="0"/>
              </a:rPr>
              <a:t>ConOps</a:t>
            </a:r>
            <a:r>
              <a:rPr lang="en-US" sz="2000" dirty="0">
                <a:latin typeface="Arial" pitchFamily="34" charset="0"/>
                <a:cs typeface="Arial" pitchFamily="34" charset="0"/>
              </a:rPr>
              <a:t> &amp; </a:t>
            </a:r>
            <a:r>
              <a:rPr lang="en-US" sz="2000" dirty="0">
                <a:solidFill>
                  <a:srgbClr val="0070C0"/>
                </a:solidFill>
                <a:latin typeface="Arial" pitchFamily="34" charset="0"/>
                <a:cs typeface="Arial" pitchFamily="34" charset="0"/>
              </a:rPr>
              <a:t>IOSP</a:t>
            </a:r>
            <a:r>
              <a:rPr lang="en-US" sz="2000" dirty="0">
                <a:latin typeface="Arial" pitchFamily="34" charset="0"/>
                <a:cs typeface="Arial" pitchFamily="34" charset="0"/>
              </a:rPr>
              <a:t>)</a:t>
            </a:r>
          </a:p>
          <a:p>
            <a:pPr marL="0" marR="0" lvl="0" indent="0" defTabSz="914400" rtl="0" eaLnBrk="1" fontAlgn="auto" latinLnBrk="0" hangingPunct="1">
              <a:lnSpc>
                <a:spcPts val="1900"/>
              </a:lnSpc>
              <a:spcBef>
                <a:spcPct val="0"/>
              </a:spcBef>
              <a:spcAft>
                <a:spcPts val="0"/>
              </a:spcAft>
              <a:buClrTx/>
              <a:buSzTx/>
              <a:tabLst/>
              <a:defRPr/>
            </a:pPr>
            <a:endParaRPr lang="en-US" sz="2000" dirty="0">
              <a:latin typeface="Arial" pitchFamily="34" charset="0"/>
              <a:ea typeface="+mj-ea"/>
              <a:cs typeface="Arial" pitchFamily="34" charset="0"/>
            </a:endParaRPr>
          </a:p>
          <a:p>
            <a:pPr marL="0" marR="0" lvl="0" indent="0" defTabSz="914400" rtl="0" eaLnBrk="1" fontAlgn="auto" latinLnBrk="0" hangingPunct="1">
              <a:lnSpc>
                <a:spcPts val="1900"/>
              </a:lnSpc>
              <a:spcBef>
                <a:spcPct val="0"/>
              </a:spcBef>
              <a:spcAft>
                <a:spcPts val="0"/>
              </a:spcAft>
              <a:buClrTx/>
              <a:buSzTx/>
              <a:tabLst/>
              <a:defRPr/>
            </a:pPr>
            <a:r>
              <a:rPr lang="en-US" sz="2000" b="1" noProof="0" dirty="0">
                <a:latin typeface="Arial" pitchFamily="34" charset="0"/>
                <a:ea typeface="+mj-ea"/>
                <a:cs typeface="Arial" pitchFamily="34" charset="0"/>
              </a:rPr>
              <a:t>Backscattering</a:t>
            </a:r>
            <a:r>
              <a:rPr lang="en-US" sz="2000" noProof="0" dirty="0">
                <a:latin typeface="Arial" pitchFamily="34" charset="0"/>
                <a:ea typeface="+mj-ea"/>
                <a:cs typeface="Arial" pitchFamily="34" charset="0"/>
              </a:rPr>
              <a:t> inelastic bank (</a:t>
            </a:r>
            <a:r>
              <a:rPr lang="en-US" sz="2000" noProof="0" dirty="0">
                <a:solidFill>
                  <a:srgbClr val="C00000"/>
                </a:solidFill>
                <a:latin typeface="Arial" pitchFamily="34" charset="0"/>
                <a:ea typeface="+mj-ea"/>
                <a:cs typeface="Arial" pitchFamily="34" charset="0"/>
              </a:rPr>
              <a:t>0.67 </a:t>
            </a:r>
            <a:r>
              <a:rPr lang="en-US" sz="2000" noProof="0" dirty="0" err="1">
                <a:solidFill>
                  <a:srgbClr val="C00000"/>
                </a:solidFill>
                <a:latin typeface="Arial" pitchFamily="34" charset="0"/>
                <a:ea typeface="+mj-ea"/>
                <a:cs typeface="Arial" pitchFamily="34" charset="0"/>
              </a:rPr>
              <a:t>sr</a:t>
            </a:r>
            <a:r>
              <a:rPr lang="en-US" sz="2000" noProof="0" dirty="0">
                <a:latin typeface="Arial" pitchFamily="34" charset="0"/>
                <a:ea typeface="+mj-ea"/>
                <a:cs typeface="Arial" pitchFamily="34" charset="0"/>
              </a:rPr>
              <a:t>)</a:t>
            </a:r>
          </a:p>
          <a:p>
            <a:pPr marL="0" marR="0" lvl="0" indent="0" defTabSz="914400" rtl="0" eaLnBrk="1" fontAlgn="auto" latinLnBrk="0" hangingPunct="1">
              <a:lnSpc>
                <a:spcPts val="1900"/>
              </a:lnSpc>
              <a:spcBef>
                <a:spcPct val="0"/>
              </a:spcBef>
              <a:spcAft>
                <a:spcPts val="0"/>
              </a:spcAft>
              <a:buClrTx/>
              <a:buSzTx/>
              <a:tabLst/>
              <a:defRPr/>
            </a:pPr>
            <a:endParaRPr lang="en-US" sz="2000" dirty="0">
              <a:latin typeface="Arial" pitchFamily="34" charset="0"/>
              <a:ea typeface="+mj-ea"/>
              <a:cs typeface="Arial" pitchFamily="34" charset="0"/>
            </a:endParaRPr>
          </a:p>
          <a:p>
            <a:pPr>
              <a:lnSpc>
                <a:spcPts val="1900"/>
              </a:lnSpc>
              <a:spcBef>
                <a:spcPct val="0"/>
              </a:spcBef>
              <a:defRPr/>
            </a:pPr>
            <a:r>
              <a:rPr lang="en-US" sz="2000" b="1" dirty="0">
                <a:latin typeface="Arial" pitchFamily="34" charset="0"/>
                <a:cs typeface="Arial" pitchFamily="34" charset="0"/>
              </a:rPr>
              <a:t>Forward-scattering</a:t>
            </a:r>
            <a:r>
              <a:rPr lang="en-US" sz="2000" dirty="0">
                <a:latin typeface="Arial" pitchFamily="34" charset="0"/>
                <a:cs typeface="Arial" pitchFamily="34" charset="0"/>
              </a:rPr>
              <a:t> inelastic bank (</a:t>
            </a:r>
            <a:r>
              <a:rPr lang="en-US" sz="2000" dirty="0">
                <a:solidFill>
                  <a:srgbClr val="C00000"/>
                </a:solidFill>
                <a:latin typeface="Arial" pitchFamily="34" charset="0"/>
                <a:cs typeface="Arial" pitchFamily="34" charset="0"/>
              </a:rPr>
              <a:t>0.67 </a:t>
            </a:r>
            <a:r>
              <a:rPr lang="en-US" sz="2000" dirty="0" err="1">
                <a:solidFill>
                  <a:srgbClr val="C00000"/>
                </a:solidFill>
                <a:latin typeface="Arial" pitchFamily="34" charset="0"/>
                <a:cs typeface="Arial" pitchFamily="34" charset="0"/>
              </a:rPr>
              <a:t>sr</a:t>
            </a:r>
            <a:r>
              <a:rPr lang="en-US" sz="2000" dirty="0">
                <a:latin typeface="Arial" pitchFamily="34" charset="0"/>
                <a:cs typeface="Arial" pitchFamily="34" charset="0"/>
              </a:rPr>
              <a:t>)</a:t>
            </a:r>
          </a:p>
          <a:p>
            <a:pPr>
              <a:lnSpc>
                <a:spcPts val="1900"/>
              </a:lnSpc>
              <a:spcBef>
                <a:spcPct val="0"/>
              </a:spcBef>
              <a:defRPr/>
            </a:pPr>
            <a:endParaRPr lang="en-US" sz="2000" dirty="0">
              <a:latin typeface="Arial" pitchFamily="34" charset="0"/>
              <a:cs typeface="Arial" pitchFamily="34" charset="0"/>
            </a:endParaRPr>
          </a:p>
          <a:p>
            <a:pPr>
              <a:lnSpc>
                <a:spcPts val="1900"/>
              </a:lnSpc>
              <a:spcBef>
                <a:spcPct val="0"/>
              </a:spcBef>
              <a:defRPr/>
            </a:pPr>
            <a:r>
              <a:rPr lang="en-US" sz="2000" dirty="0">
                <a:solidFill>
                  <a:srgbClr val="C00000"/>
                </a:solidFill>
                <a:latin typeface="Arial" pitchFamily="34" charset="0"/>
                <a:cs typeface="Arial" pitchFamily="34" charset="0"/>
              </a:rPr>
              <a:t>4</a:t>
            </a:r>
            <a:r>
              <a:rPr lang="en-US" sz="2000" dirty="0">
                <a:latin typeface="Arial" pitchFamily="34" charset="0"/>
                <a:cs typeface="Arial" pitchFamily="34" charset="0"/>
              </a:rPr>
              <a:t> diffraction banks (</a:t>
            </a:r>
            <a:r>
              <a:rPr lang="en-US" sz="2000" dirty="0">
                <a:solidFill>
                  <a:srgbClr val="C00000"/>
                </a:solidFill>
                <a:latin typeface="Arial" pitchFamily="34" charset="0"/>
                <a:cs typeface="Arial" pitchFamily="34" charset="0"/>
              </a:rPr>
              <a:t>1</a:t>
            </a:r>
            <a:r>
              <a:rPr lang="en-US" sz="2000" dirty="0">
                <a:latin typeface="Arial" pitchFamily="34" charset="0"/>
                <a:cs typeface="Arial" pitchFamily="34" charset="0"/>
              </a:rPr>
              <a:t> in </a:t>
            </a:r>
            <a:r>
              <a:rPr lang="en-US" sz="2000" dirty="0" err="1">
                <a:latin typeface="Arial" pitchFamily="34" charset="0"/>
                <a:cs typeface="Arial" pitchFamily="34" charset="0"/>
              </a:rPr>
              <a:t>backscatt</a:t>
            </a:r>
            <a:r>
              <a:rPr lang="en-US" sz="2000" dirty="0">
                <a:latin typeface="Arial" pitchFamily="34" charset="0"/>
                <a:cs typeface="Arial" pitchFamily="34" charset="0"/>
              </a:rPr>
              <a:t>.)</a:t>
            </a:r>
          </a:p>
          <a:p>
            <a:pPr>
              <a:lnSpc>
                <a:spcPts val="1900"/>
              </a:lnSpc>
              <a:spcBef>
                <a:spcPct val="0"/>
              </a:spcBef>
              <a:defRPr/>
            </a:pPr>
            <a:endParaRPr lang="en-US" sz="2000" dirty="0">
              <a:latin typeface="Arial" pitchFamily="34" charset="0"/>
              <a:cs typeface="Arial" pitchFamily="34" charset="0"/>
            </a:endParaRPr>
          </a:p>
          <a:p>
            <a:pPr marL="0" marR="0" lvl="0" indent="0" defTabSz="914400" rtl="0" eaLnBrk="1" fontAlgn="auto" latinLnBrk="0" hangingPunct="1">
              <a:lnSpc>
                <a:spcPct val="100000"/>
              </a:lnSpc>
              <a:spcBef>
                <a:spcPct val="0"/>
              </a:spcBef>
              <a:spcAft>
                <a:spcPts val="0"/>
              </a:spcAft>
              <a:buClrTx/>
              <a:buSzTx/>
              <a:tabLst/>
              <a:defRPr/>
            </a:pPr>
            <a:endParaRPr lang="en-US" sz="2000" dirty="0">
              <a:latin typeface="Arial" pitchFamily="34" charset="0"/>
              <a:ea typeface="+mj-ea"/>
              <a:cs typeface="Arial" pitchFamily="34" charset="0"/>
            </a:endParaRPr>
          </a:p>
          <a:p>
            <a:pPr marL="0" marR="0" lvl="0" indent="0" defTabSz="914400" rtl="0" eaLnBrk="1" fontAlgn="auto" latinLnBrk="0" hangingPunct="1">
              <a:lnSpc>
                <a:spcPct val="100000"/>
              </a:lnSpc>
              <a:spcBef>
                <a:spcPct val="0"/>
              </a:spcBef>
              <a:spcAft>
                <a:spcPts val="0"/>
              </a:spcAft>
              <a:buClrTx/>
              <a:buSzTx/>
              <a:tabLst/>
              <a:defRPr/>
            </a:pPr>
            <a:endParaRPr lang="en-US" sz="2000" noProof="0" dirty="0">
              <a:latin typeface="Arial" pitchFamily="34" charset="0"/>
              <a:ea typeface="+mj-ea"/>
              <a:cs typeface="Arial" pitchFamily="34" charset="0"/>
            </a:endParaRPr>
          </a:p>
          <a:p>
            <a:pPr marL="0" marR="0" lvl="0" indent="0" defTabSz="914400" rtl="0" eaLnBrk="1" fontAlgn="auto" latinLnBrk="0" hangingPunct="1">
              <a:lnSpc>
                <a:spcPct val="100000"/>
              </a:lnSpc>
              <a:spcBef>
                <a:spcPct val="0"/>
              </a:spcBef>
              <a:spcAft>
                <a:spcPts val="0"/>
              </a:spcAft>
              <a:buClrTx/>
              <a:buSzTx/>
              <a:tabLst/>
              <a:defRPr/>
            </a:pPr>
            <a:endParaRPr lang="en-US" sz="2000" dirty="0">
              <a:latin typeface="Arial" pitchFamily="34" charset="0"/>
              <a:ea typeface="+mj-ea"/>
              <a:cs typeface="Arial" pitchFamily="34" charset="0"/>
            </a:endParaRPr>
          </a:p>
          <a:p>
            <a:pPr marL="0" marR="0" lvl="0" indent="0" defTabSz="914400" rtl="0" eaLnBrk="1" fontAlgn="auto" latinLnBrk="0" hangingPunct="1">
              <a:lnSpc>
                <a:spcPct val="100000"/>
              </a:lnSpc>
              <a:spcBef>
                <a:spcPct val="0"/>
              </a:spcBef>
              <a:spcAft>
                <a:spcPts val="0"/>
              </a:spcAft>
              <a:buClrTx/>
              <a:buSzTx/>
              <a:tabLst/>
              <a:defRPr/>
            </a:pPr>
            <a:endParaRPr lang="en-US" sz="2000" noProof="0" dirty="0">
              <a:latin typeface="Arial" pitchFamily="34" charset="0"/>
              <a:ea typeface="+mj-ea"/>
              <a:cs typeface="Arial" pitchFamily="34" charset="0"/>
            </a:endParaRPr>
          </a:p>
          <a:p>
            <a:pPr marL="0" marR="0" lvl="0" indent="0" defTabSz="914400" rtl="0" eaLnBrk="1" fontAlgn="auto" latinLnBrk="0" hangingPunct="1">
              <a:lnSpc>
                <a:spcPct val="100000"/>
              </a:lnSpc>
              <a:spcBef>
                <a:spcPct val="0"/>
              </a:spcBef>
              <a:spcAft>
                <a:spcPts val="0"/>
              </a:spcAft>
              <a:buClrTx/>
              <a:buSzTx/>
              <a:tabLst/>
              <a:defRPr/>
            </a:pPr>
            <a:endParaRPr lang="en-US" sz="2000" dirty="0">
              <a:latin typeface="Arial" pitchFamily="34" charset="0"/>
              <a:ea typeface="+mj-ea"/>
              <a:cs typeface="Arial" pitchFamily="34" charset="0"/>
            </a:endParaRPr>
          </a:p>
          <a:p>
            <a:pPr marL="0" marR="0" lvl="0" indent="0" defTabSz="914400" rtl="0" eaLnBrk="1" fontAlgn="auto" latinLnBrk="0" hangingPunct="1">
              <a:lnSpc>
                <a:spcPct val="100000"/>
              </a:lnSpc>
              <a:spcBef>
                <a:spcPct val="0"/>
              </a:spcBef>
              <a:spcAft>
                <a:spcPts val="0"/>
              </a:spcAft>
              <a:buClrTx/>
              <a:buSzTx/>
              <a:tabLst/>
              <a:defRPr/>
            </a:pPr>
            <a:endParaRPr lang="en-US" sz="2000" noProof="0" dirty="0">
              <a:latin typeface="Arial" pitchFamily="34" charset="0"/>
              <a:ea typeface="+mj-ea"/>
              <a:cs typeface="Arial" pitchFamily="34" charset="0"/>
            </a:endParaRPr>
          </a:p>
          <a:p>
            <a:pPr marL="0" marR="0" lvl="0" indent="0" defTabSz="914400" rtl="0" eaLnBrk="1" fontAlgn="auto" latinLnBrk="0" hangingPunct="1">
              <a:lnSpc>
                <a:spcPct val="100000"/>
              </a:lnSpc>
              <a:spcBef>
                <a:spcPct val="0"/>
              </a:spcBef>
              <a:spcAft>
                <a:spcPts val="0"/>
              </a:spcAft>
              <a:buClrTx/>
              <a:buSzTx/>
              <a:tabLst/>
              <a:defRPr/>
            </a:pPr>
            <a:endParaRPr lang="en-US" sz="2000" noProof="0" dirty="0">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tabLst/>
              <a:defRPr/>
            </a:pPr>
            <a:endParaRPr kumimoji="0" lang="en-US" sz="2000" b="1" u="none" strike="noStrike" kern="1200" cap="none" spc="0" normalizeH="0" baseline="0" noProof="0" dirty="0">
              <a:ln>
                <a:noFill/>
              </a:ln>
              <a:effectLst/>
              <a:uLnTx/>
              <a:uFillTx/>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800" b="1" u="none" strike="noStrike" kern="1200" cap="none" spc="0" normalizeH="0" baseline="0" noProof="0" dirty="0">
              <a:ln>
                <a:noFill/>
              </a:ln>
              <a:effectLst/>
              <a:uLnTx/>
              <a:uFillTx/>
              <a:latin typeface="Arial" pitchFamily="34" charset="0"/>
              <a:ea typeface="+mj-ea"/>
              <a:cs typeface="Arial" pitchFamily="34" charset="0"/>
            </a:endParaRPr>
          </a:p>
        </p:txBody>
      </p:sp>
      <p:sp>
        <p:nvSpPr>
          <p:cNvPr id="9" name="Title 1"/>
          <p:cNvSpPr txBox="1">
            <a:spLocks/>
          </p:cNvSpPr>
          <p:nvPr/>
        </p:nvSpPr>
        <p:spPr>
          <a:xfrm>
            <a:off x="251520" y="1268760"/>
            <a:ext cx="4104456" cy="5112568"/>
          </a:xfrm>
          <a:prstGeom prst="rect">
            <a:avLst/>
          </a:prstGeom>
          <a:ln>
            <a:solidFill>
              <a:schemeClr val="tx1"/>
            </a:solidFill>
          </a:ln>
        </p:spPr>
        <p:txBody>
          <a:bodyPr>
            <a:noAutofit/>
          </a:bodyPr>
          <a:lstStyle/>
          <a:p>
            <a:pPr marL="0" marR="0" lvl="0" indent="0" algn="ctr" defTabSz="914400" rtl="0" eaLnBrk="1" fontAlgn="auto" latinLnBrk="0" hangingPunct="1">
              <a:lnSpc>
                <a:spcPts val="1900"/>
              </a:lnSpc>
              <a:spcBef>
                <a:spcPct val="0"/>
              </a:spcBef>
              <a:spcAft>
                <a:spcPts val="0"/>
              </a:spcAft>
              <a:buClrTx/>
              <a:buSzTx/>
              <a:buFontTx/>
              <a:buNone/>
              <a:tabLst/>
              <a:defRPr/>
            </a:pPr>
            <a:endParaRPr kumimoji="0" lang="en-US" sz="2400" b="1" i="1" strike="noStrike" kern="1200" cap="none" spc="0" normalizeH="0" baseline="0" noProof="0" dirty="0">
              <a:ln>
                <a:noFill/>
              </a:ln>
              <a:solidFill>
                <a:srgbClr val="0070C0"/>
              </a:solidFill>
              <a:effectLst/>
              <a:uLnTx/>
              <a:uFillTx/>
              <a:latin typeface="Arial" pitchFamily="34" charset="0"/>
              <a:ea typeface="+mj-ea"/>
              <a:cs typeface="Arial" pitchFamily="34" charset="0"/>
            </a:endParaRPr>
          </a:p>
          <a:p>
            <a:pPr marL="0" marR="0" lvl="0" indent="0" algn="ctr" defTabSz="914400" rtl="0" eaLnBrk="1" fontAlgn="auto" latinLnBrk="0" hangingPunct="1">
              <a:lnSpc>
                <a:spcPts val="1900"/>
              </a:lnSpc>
              <a:spcBef>
                <a:spcPct val="0"/>
              </a:spcBef>
              <a:spcAft>
                <a:spcPts val="0"/>
              </a:spcAft>
              <a:buClrTx/>
              <a:buSzTx/>
              <a:buFontTx/>
              <a:buNone/>
              <a:tabLst/>
              <a:defRPr/>
            </a:pPr>
            <a:r>
              <a:rPr kumimoji="0" lang="en-US" sz="2400" b="1" i="1" strike="noStrike" kern="1200" cap="none" spc="0" normalizeH="0" baseline="0" noProof="0" dirty="0">
                <a:ln>
                  <a:noFill/>
                </a:ln>
                <a:solidFill>
                  <a:srgbClr val="0070C0"/>
                </a:solidFill>
                <a:effectLst/>
                <a:uLnTx/>
                <a:uFillTx/>
                <a:latin typeface="Arial" pitchFamily="34" charset="0"/>
                <a:ea typeface="+mj-ea"/>
                <a:cs typeface="Arial" pitchFamily="34" charset="0"/>
              </a:rPr>
              <a:t>Competitive</a:t>
            </a:r>
          </a:p>
          <a:p>
            <a:pPr lvl="0">
              <a:lnSpc>
                <a:spcPts val="1900"/>
              </a:lnSpc>
              <a:spcBef>
                <a:spcPct val="0"/>
              </a:spcBef>
              <a:defRPr/>
            </a:pPr>
            <a:endParaRPr lang="en-US" sz="2000" dirty="0">
              <a:latin typeface="Arial" pitchFamily="34" charset="0"/>
              <a:cs typeface="Arial" pitchFamily="34" charset="0"/>
            </a:endParaRPr>
          </a:p>
          <a:p>
            <a:pPr lvl="0">
              <a:lnSpc>
                <a:spcPts val="2000"/>
              </a:lnSpc>
              <a:spcBef>
                <a:spcPct val="0"/>
              </a:spcBef>
              <a:defRPr/>
            </a:pPr>
            <a:r>
              <a:rPr lang="en-US" sz="2000" b="1" dirty="0">
                <a:latin typeface="Arial" pitchFamily="34" charset="0"/>
                <a:cs typeface="Arial" pitchFamily="34" charset="0"/>
              </a:rPr>
              <a:t>Chopper system </a:t>
            </a:r>
          </a:p>
          <a:p>
            <a:pPr lvl="0">
              <a:lnSpc>
                <a:spcPts val="2000"/>
              </a:lnSpc>
              <a:spcBef>
                <a:spcPct val="0"/>
              </a:spcBef>
              <a:defRPr/>
            </a:pPr>
            <a:r>
              <a:rPr lang="en-US" sz="2000" i="1" dirty="0">
                <a:latin typeface="Arial" pitchFamily="34" charset="0"/>
                <a:cs typeface="Arial" pitchFamily="34" charset="0"/>
              </a:rPr>
              <a:t>(</a:t>
            </a:r>
            <a:r>
              <a:rPr lang="en-US" sz="2000" i="1" dirty="0">
                <a:solidFill>
                  <a:srgbClr val="C00000"/>
                </a:solidFill>
                <a:latin typeface="Arial" pitchFamily="34" charset="0"/>
                <a:cs typeface="Arial" pitchFamily="34" charset="0"/>
              </a:rPr>
              <a:t>3 PSC p.</a:t>
            </a:r>
            <a:r>
              <a:rPr lang="en-US" sz="2000" i="1" dirty="0">
                <a:latin typeface="Arial" pitchFamily="34" charset="0"/>
                <a:cs typeface="Arial" pitchFamily="34" charset="0"/>
              </a:rPr>
              <a:t>, </a:t>
            </a:r>
            <a:r>
              <a:rPr lang="en-US" sz="2000" i="1" dirty="0">
                <a:solidFill>
                  <a:srgbClr val="C00000"/>
                </a:solidFill>
                <a:latin typeface="Arial" pitchFamily="34" charset="0"/>
                <a:cs typeface="Arial" pitchFamily="34" charset="0"/>
              </a:rPr>
              <a:t>FOC d.</a:t>
            </a:r>
            <a:r>
              <a:rPr lang="en-US" sz="2000" i="1" dirty="0">
                <a:latin typeface="Arial" pitchFamily="34" charset="0"/>
                <a:cs typeface="Arial" pitchFamily="34" charset="0"/>
              </a:rPr>
              <a:t>, </a:t>
            </a:r>
            <a:r>
              <a:rPr lang="en-US" sz="2000" i="1" dirty="0">
                <a:solidFill>
                  <a:srgbClr val="C00000"/>
                </a:solidFill>
                <a:latin typeface="Arial" pitchFamily="34" charset="0"/>
                <a:cs typeface="Arial" pitchFamily="34" charset="0"/>
              </a:rPr>
              <a:t>s-FOC p.</a:t>
            </a:r>
            <a:r>
              <a:rPr lang="en-US" sz="2000" i="1" dirty="0">
                <a:latin typeface="Arial" pitchFamily="34" charset="0"/>
                <a:cs typeface="Arial" pitchFamily="34" charset="0"/>
              </a:rPr>
              <a:t>)</a:t>
            </a:r>
          </a:p>
          <a:p>
            <a:pPr lvl="0">
              <a:lnSpc>
                <a:spcPts val="1900"/>
              </a:lnSpc>
              <a:spcBef>
                <a:spcPct val="0"/>
              </a:spcBef>
              <a:defRPr/>
            </a:pPr>
            <a:endParaRPr lang="en-US" sz="2000" dirty="0">
              <a:latin typeface="Arial" pitchFamily="34" charset="0"/>
              <a:cs typeface="Arial" pitchFamily="34" charset="0"/>
            </a:endParaRPr>
          </a:p>
          <a:p>
            <a:pPr lvl="0">
              <a:lnSpc>
                <a:spcPts val="1900"/>
              </a:lnSpc>
              <a:spcBef>
                <a:spcPct val="0"/>
              </a:spcBef>
              <a:defRPr/>
            </a:pPr>
            <a:r>
              <a:rPr lang="en-US" sz="2000" b="1" dirty="0">
                <a:latin typeface="Arial" pitchFamily="34" charset="0"/>
                <a:cs typeface="Arial" pitchFamily="34" charset="0"/>
              </a:rPr>
              <a:t>Guide</a:t>
            </a:r>
            <a:r>
              <a:rPr lang="en-US" sz="2000" dirty="0">
                <a:latin typeface="Arial" pitchFamily="34" charset="0"/>
                <a:cs typeface="Arial" pitchFamily="34" charset="0"/>
              </a:rPr>
              <a:t> (straight tapered)</a:t>
            </a:r>
          </a:p>
          <a:p>
            <a:pPr lvl="0">
              <a:lnSpc>
                <a:spcPts val="1900"/>
              </a:lnSpc>
              <a:spcBef>
                <a:spcPct val="0"/>
              </a:spcBef>
              <a:defRPr/>
            </a:pPr>
            <a:endParaRPr lang="en-US" sz="2000" i="1" dirty="0">
              <a:latin typeface="Arial" pitchFamily="34" charset="0"/>
              <a:cs typeface="Arial" pitchFamily="34" charset="0"/>
            </a:endParaRPr>
          </a:p>
          <a:p>
            <a:pPr lvl="0">
              <a:lnSpc>
                <a:spcPts val="1900"/>
              </a:lnSpc>
              <a:spcBef>
                <a:spcPct val="0"/>
              </a:spcBef>
              <a:defRPr/>
            </a:pPr>
            <a:r>
              <a:rPr lang="en-US" sz="2000" i="1" dirty="0">
                <a:latin typeface="Arial" pitchFamily="34" charset="0"/>
                <a:cs typeface="Arial" pitchFamily="34" charset="0"/>
              </a:rPr>
              <a:t>—</a:t>
            </a:r>
          </a:p>
          <a:p>
            <a:pPr lvl="0">
              <a:lnSpc>
                <a:spcPts val="1900"/>
              </a:lnSpc>
              <a:spcBef>
                <a:spcPct val="0"/>
              </a:spcBef>
              <a:defRPr/>
            </a:pPr>
            <a:endParaRPr lang="en-US" sz="2000" dirty="0">
              <a:latin typeface="Arial" pitchFamily="34" charset="0"/>
              <a:cs typeface="Arial" pitchFamily="34" charset="0"/>
            </a:endParaRPr>
          </a:p>
          <a:p>
            <a:pPr>
              <a:lnSpc>
                <a:spcPts val="1900"/>
              </a:lnSpc>
              <a:spcBef>
                <a:spcPct val="0"/>
              </a:spcBef>
              <a:defRPr/>
            </a:pPr>
            <a:r>
              <a:rPr lang="en-US" sz="2000" dirty="0">
                <a:latin typeface="Arial" pitchFamily="34" charset="0"/>
                <a:cs typeface="Arial" pitchFamily="34" charset="0"/>
              </a:rPr>
              <a:t>Basic </a:t>
            </a:r>
            <a:r>
              <a:rPr lang="en-US" sz="2000" b="1" dirty="0">
                <a:latin typeface="Arial" pitchFamily="34" charset="0"/>
                <a:cs typeface="Arial" pitchFamily="34" charset="0"/>
              </a:rPr>
              <a:t>Sample Environment</a:t>
            </a:r>
          </a:p>
          <a:p>
            <a:pPr>
              <a:lnSpc>
                <a:spcPts val="1900"/>
              </a:lnSpc>
              <a:spcBef>
                <a:spcPct val="0"/>
              </a:spcBef>
              <a:defRPr/>
            </a:pPr>
            <a:r>
              <a:rPr lang="en-US" sz="2000" dirty="0">
                <a:latin typeface="Arial" pitchFamily="34" charset="0"/>
                <a:cs typeface="Arial" pitchFamily="34" charset="0"/>
              </a:rPr>
              <a:t>(</a:t>
            </a:r>
            <a:r>
              <a:rPr lang="en-US" sz="2000" dirty="0">
                <a:solidFill>
                  <a:srgbClr val="0070C0"/>
                </a:solidFill>
                <a:latin typeface="Arial" pitchFamily="34" charset="0"/>
                <a:cs typeface="Arial" pitchFamily="34" charset="0"/>
              </a:rPr>
              <a:t>CCR</a:t>
            </a:r>
            <a:r>
              <a:rPr lang="en-US" sz="2000" dirty="0">
                <a:latin typeface="Arial" pitchFamily="34" charset="0"/>
                <a:cs typeface="Arial" pitchFamily="34" charset="0"/>
              </a:rPr>
              <a:t> and </a:t>
            </a:r>
            <a:r>
              <a:rPr lang="en-US" sz="2000" dirty="0">
                <a:solidFill>
                  <a:srgbClr val="0070C0"/>
                </a:solidFill>
                <a:latin typeface="Arial" pitchFamily="34" charset="0"/>
                <a:cs typeface="Arial" pitchFamily="34" charset="0"/>
              </a:rPr>
              <a:t>ASC</a:t>
            </a:r>
            <a:r>
              <a:rPr lang="en-US" sz="2000" dirty="0">
                <a:latin typeface="Arial" pitchFamily="34" charset="0"/>
                <a:cs typeface="Arial" pitchFamily="34" charset="0"/>
              </a:rPr>
              <a:t>)</a:t>
            </a:r>
          </a:p>
          <a:p>
            <a:pPr lvl="0">
              <a:lnSpc>
                <a:spcPts val="1900"/>
              </a:lnSpc>
              <a:spcBef>
                <a:spcPct val="0"/>
              </a:spcBef>
              <a:defRPr/>
            </a:pPr>
            <a:endParaRPr lang="en-US" sz="2000" dirty="0">
              <a:latin typeface="Arial" pitchFamily="34" charset="0"/>
              <a:cs typeface="Arial" pitchFamily="34" charset="0"/>
            </a:endParaRPr>
          </a:p>
          <a:p>
            <a:pPr lvl="0">
              <a:lnSpc>
                <a:spcPts val="1900"/>
              </a:lnSpc>
              <a:spcBef>
                <a:spcPct val="0"/>
              </a:spcBef>
              <a:defRPr/>
            </a:pPr>
            <a:r>
              <a:rPr lang="en-US" sz="2000" b="1" dirty="0">
                <a:latin typeface="Arial" pitchFamily="34" charset="0"/>
                <a:cs typeface="Arial" pitchFamily="34" charset="0"/>
              </a:rPr>
              <a:t>Backscattering</a:t>
            </a:r>
            <a:r>
              <a:rPr lang="en-US" sz="2000" dirty="0">
                <a:latin typeface="Arial" pitchFamily="34" charset="0"/>
                <a:cs typeface="Arial" pitchFamily="34" charset="0"/>
              </a:rPr>
              <a:t> inelastic bank (</a:t>
            </a:r>
            <a:r>
              <a:rPr lang="en-US" sz="2000" dirty="0">
                <a:solidFill>
                  <a:srgbClr val="C00000"/>
                </a:solidFill>
                <a:latin typeface="Arial" pitchFamily="34" charset="0"/>
                <a:cs typeface="Arial" pitchFamily="34" charset="0"/>
              </a:rPr>
              <a:t>0.67 </a:t>
            </a:r>
            <a:r>
              <a:rPr lang="en-US" sz="2000" dirty="0" err="1">
                <a:solidFill>
                  <a:srgbClr val="C00000"/>
                </a:solidFill>
                <a:latin typeface="Arial" pitchFamily="34" charset="0"/>
                <a:cs typeface="Arial" pitchFamily="34" charset="0"/>
              </a:rPr>
              <a:t>sr</a:t>
            </a:r>
            <a:r>
              <a:rPr lang="en-US" sz="2000" dirty="0">
                <a:latin typeface="Arial" pitchFamily="34" charset="0"/>
                <a:cs typeface="Arial" pitchFamily="34" charset="0"/>
              </a:rPr>
              <a:t>)</a:t>
            </a:r>
          </a:p>
          <a:p>
            <a:pPr lvl="0">
              <a:lnSpc>
                <a:spcPts val="1900"/>
              </a:lnSpc>
              <a:spcBef>
                <a:spcPct val="0"/>
              </a:spcBef>
              <a:defRPr/>
            </a:pPr>
            <a:endParaRPr lang="en-US" sz="2000" dirty="0">
              <a:latin typeface="Arial" pitchFamily="34" charset="0"/>
              <a:cs typeface="Arial" pitchFamily="34" charset="0"/>
            </a:endParaRPr>
          </a:p>
          <a:p>
            <a:pPr lvl="0">
              <a:lnSpc>
                <a:spcPts val="1900"/>
              </a:lnSpc>
              <a:spcBef>
                <a:spcPct val="0"/>
              </a:spcBef>
              <a:defRPr/>
            </a:pPr>
            <a:r>
              <a:rPr lang="en-US" sz="2000" i="1" dirty="0">
                <a:latin typeface="Arial" pitchFamily="34" charset="0"/>
                <a:cs typeface="Arial" pitchFamily="34" charset="0"/>
              </a:rPr>
              <a:t>—</a:t>
            </a:r>
          </a:p>
          <a:p>
            <a:pPr lvl="0">
              <a:lnSpc>
                <a:spcPts val="1900"/>
              </a:lnSpc>
              <a:spcBef>
                <a:spcPct val="0"/>
              </a:spcBef>
              <a:defRPr/>
            </a:pPr>
            <a:endParaRPr lang="en-US" sz="2000" i="1" dirty="0">
              <a:latin typeface="Arial" pitchFamily="34" charset="0"/>
              <a:cs typeface="Arial" pitchFamily="34" charset="0"/>
            </a:endParaRPr>
          </a:p>
          <a:p>
            <a:pPr lvl="0">
              <a:lnSpc>
                <a:spcPts val="1900"/>
              </a:lnSpc>
              <a:spcBef>
                <a:spcPct val="0"/>
              </a:spcBef>
              <a:defRPr/>
            </a:pPr>
            <a:endParaRPr lang="en-US" sz="2000" i="1" dirty="0">
              <a:latin typeface="Arial" pitchFamily="34" charset="0"/>
              <a:cs typeface="Arial" pitchFamily="34" charset="0"/>
            </a:endParaRPr>
          </a:p>
          <a:p>
            <a:pPr>
              <a:lnSpc>
                <a:spcPts val="1900"/>
              </a:lnSpc>
              <a:spcBef>
                <a:spcPct val="0"/>
              </a:spcBef>
              <a:defRPr/>
            </a:pPr>
            <a:r>
              <a:rPr lang="en-US" sz="2000" dirty="0">
                <a:solidFill>
                  <a:srgbClr val="C00000"/>
                </a:solidFill>
                <a:latin typeface="Arial" pitchFamily="34" charset="0"/>
                <a:cs typeface="Arial" pitchFamily="34" charset="0"/>
              </a:rPr>
              <a:t>1</a:t>
            </a:r>
            <a:r>
              <a:rPr lang="en-US" sz="2000" dirty="0">
                <a:latin typeface="Arial" pitchFamily="34" charset="0"/>
                <a:cs typeface="Arial" pitchFamily="34" charset="0"/>
              </a:rPr>
              <a:t> diffraction bank (at about </a:t>
            </a:r>
            <a:r>
              <a:rPr lang="en-US" sz="2000" dirty="0">
                <a:solidFill>
                  <a:srgbClr val="C00000"/>
                </a:solidFill>
                <a:latin typeface="Arial" pitchFamily="34" charset="0"/>
                <a:cs typeface="Arial" pitchFamily="34" charset="0"/>
              </a:rPr>
              <a:t>90</a:t>
            </a:r>
            <a:r>
              <a:rPr lang="en-US" sz="2000" baseline="30000" dirty="0">
                <a:solidFill>
                  <a:srgbClr val="C00000"/>
                </a:solidFill>
                <a:latin typeface="Arial" pitchFamily="34" charset="0"/>
                <a:cs typeface="Arial" pitchFamily="34" charset="0"/>
              </a:rPr>
              <a:t>o</a:t>
            </a:r>
            <a:r>
              <a:rPr lang="en-US" sz="2000" dirty="0">
                <a:latin typeface="Arial" pitchFamily="34" charset="0"/>
                <a:cs typeface="Arial" pitchFamily="34" charset="0"/>
              </a:rPr>
              <a:t>).</a:t>
            </a:r>
          </a:p>
          <a:p>
            <a:pPr marL="0" marR="0" lvl="0" indent="0" defTabSz="914400" rtl="0" eaLnBrk="1" fontAlgn="auto" latinLnBrk="0" hangingPunct="1">
              <a:lnSpc>
                <a:spcPct val="100000"/>
              </a:lnSpc>
              <a:spcBef>
                <a:spcPct val="0"/>
              </a:spcBef>
              <a:spcAft>
                <a:spcPts val="0"/>
              </a:spcAft>
              <a:buClrTx/>
              <a:buSzTx/>
              <a:tabLst/>
              <a:defRPr/>
            </a:pPr>
            <a:endParaRPr lang="en-US" sz="2000" dirty="0">
              <a:latin typeface="Arial" pitchFamily="34" charset="0"/>
              <a:ea typeface="+mj-ea"/>
              <a:cs typeface="Arial" pitchFamily="34" charset="0"/>
            </a:endParaRPr>
          </a:p>
          <a:p>
            <a:pPr marL="0" marR="0" lvl="0" indent="0" defTabSz="914400" rtl="0" eaLnBrk="1" fontAlgn="auto" latinLnBrk="0" hangingPunct="1">
              <a:lnSpc>
                <a:spcPct val="100000"/>
              </a:lnSpc>
              <a:spcBef>
                <a:spcPct val="0"/>
              </a:spcBef>
              <a:spcAft>
                <a:spcPts val="0"/>
              </a:spcAft>
              <a:buClrTx/>
              <a:buSzTx/>
              <a:tabLst/>
              <a:defRPr/>
            </a:pPr>
            <a:endParaRPr lang="en-US" sz="2000" noProof="0" dirty="0">
              <a:latin typeface="Arial" pitchFamily="34" charset="0"/>
              <a:ea typeface="+mj-ea"/>
              <a:cs typeface="Arial" pitchFamily="34" charset="0"/>
            </a:endParaRPr>
          </a:p>
          <a:p>
            <a:pPr marL="0" marR="0" lvl="0" indent="0" defTabSz="914400" rtl="0" eaLnBrk="1" fontAlgn="auto" latinLnBrk="0" hangingPunct="1">
              <a:lnSpc>
                <a:spcPct val="100000"/>
              </a:lnSpc>
              <a:spcBef>
                <a:spcPct val="0"/>
              </a:spcBef>
              <a:spcAft>
                <a:spcPts val="0"/>
              </a:spcAft>
              <a:buClrTx/>
              <a:buSzTx/>
              <a:tabLst/>
              <a:defRPr/>
            </a:pPr>
            <a:endParaRPr lang="en-US" sz="2000" dirty="0">
              <a:latin typeface="Arial" pitchFamily="34" charset="0"/>
              <a:ea typeface="+mj-ea"/>
              <a:cs typeface="Arial" pitchFamily="34" charset="0"/>
            </a:endParaRPr>
          </a:p>
          <a:p>
            <a:pPr marL="0" marR="0" lvl="0" indent="0" defTabSz="914400" rtl="0" eaLnBrk="1" fontAlgn="auto" latinLnBrk="0" hangingPunct="1">
              <a:lnSpc>
                <a:spcPct val="100000"/>
              </a:lnSpc>
              <a:spcBef>
                <a:spcPct val="0"/>
              </a:spcBef>
              <a:spcAft>
                <a:spcPts val="0"/>
              </a:spcAft>
              <a:buClrTx/>
              <a:buSzTx/>
              <a:tabLst/>
              <a:defRPr/>
            </a:pPr>
            <a:endParaRPr lang="en-US" sz="2000" noProof="0" dirty="0">
              <a:latin typeface="Arial" pitchFamily="34" charset="0"/>
              <a:ea typeface="+mj-ea"/>
              <a:cs typeface="Arial" pitchFamily="34" charset="0"/>
            </a:endParaRPr>
          </a:p>
          <a:p>
            <a:pPr marL="0" marR="0" lvl="0" indent="0" defTabSz="914400" rtl="0" eaLnBrk="1" fontAlgn="auto" latinLnBrk="0" hangingPunct="1">
              <a:lnSpc>
                <a:spcPct val="100000"/>
              </a:lnSpc>
              <a:spcBef>
                <a:spcPct val="0"/>
              </a:spcBef>
              <a:spcAft>
                <a:spcPts val="0"/>
              </a:spcAft>
              <a:buClrTx/>
              <a:buSzTx/>
              <a:tabLst/>
              <a:defRPr/>
            </a:pPr>
            <a:endParaRPr lang="en-US" sz="2000" dirty="0">
              <a:latin typeface="Arial" pitchFamily="34" charset="0"/>
              <a:ea typeface="+mj-ea"/>
              <a:cs typeface="Arial" pitchFamily="34" charset="0"/>
            </a:endParaRPr>
          </a:p>
          <a:p>
            <a:pPr marL="0" marR="0" lvl="0" indent="0" defTabSz="914400" rtl="0" eaLnBrk="1" fontAlgn="auto" latinLnBrk="0" hangingPunct="1">
              <a:lnSpc>
                <a:spcPct val="100000"/>
              </a:lnSpc>
              <a:spcBef>
                <a:spcPct val="0"/>
              </a:spcBef>
              <a:spcAft>
                <a:spcPts val="0"/>
              </a:spcAft>
              <a:buClrTx/>
              <a:buSzTx/>
              <a:tabLst/>
              <a:defRPr/>
            </a:pPr>
            <a:endParaRPr lang="en-US" sz="2000" noProof="0" dirty="0">
              <a:latin typeface="Arial" pitchFamily="34" charset="0"/>
              <a:ea typeface="+mj-ea"/>
              <a:cs typeface="Arial" pitchFamily="34" charset="0"/>
            </a:endParaRPr>
          </a:p>
          <a:p>
            <a:pPr marL="0" marR="0" lvl="0" indent="0" defTabSz="914400" rtl="0" eaLnBrk="1" fontAlgn="auto" latinLnBrk="0" hangingPunct="1">
              <a:lnSpc>
                <a:spcPct val="100000"/>
              </a:lnSpc>
              <a:spcBef>
                <a:spcPct val="0"/>
              </a:spcBef>
              <a:spcAft>
                <a:spcPts val="0"/>
              </a:spcAft>
              <a:buClrTx/>
              <a:buSzTx/>
              <a:tabLst/>
              <a:defRPr/>
            </a:pPr>
            <a:endParaRPr lang="en-US" sz="2000" noProof="0" dirty="0">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tabLst/>
              <a:defRPr/>
            </a:pPr>
            <a:endParaRPr kumimoji="0" lang="en-US" sz="2000" b="1" u="none" strike="noStrike" kern="1200" cap="none" spc="0" normalizeH="0" baseline="0" noProof="0" dirty="0">
              <a:ln>
                <a:noFill/>
              </a:ln>
              <a:effectLst/>
              <a:uLnTx/>
              <a:uFillTx/>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800" b="1" u="none" strike="noStrike" kern="1200" cap="none" spc="0" normalizeH="0" baseline="0" noProof="0" dirty="0">
              <a:ln>
                <a:noFill/>
              </a:ln>
              <a:effectLst/>
              <a:uLnTx/>
              <a:uFillTx/>
              <a:latin typeface="Arial" pitchFamily="34" charset="0"/>
              <a:ea typeface="+mj-ea"/>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24</a:t>
            </a:fld>
            <a:endParaRPr lang="it-IT"/>
          </a:p>
        </p:txBody>
      </p:sp>
      <p:sp>
        <p:nvSpPr>
          <p:cNvPr id="4" name="Title 1"/>
          <p:cNvSpPr txBox="1">
            <a:spLocks/>
          </p:cNvSpPr>
          <p:nvPr/>
        </p:nvSpPr>
        <p:spPr>
          <a:xfrm>
            <a:off x="152400" y="56356"/>
            <a:ext cx="8569325" cy="64928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1" u="none" strike="noStrike" kern="1200" cap="none" spc="0" normalizeH="0" baseline="0" noProof="0" dirty="0">
                <a:ln>
                  <a:noFill/>
                </a:ln>
                <a:solidFill>
                  <a:srgbClr val="009900"/>
                </a:solidFill>
                <a:effectLst/>
                <a:uLnTx/>
                <a:uFillTx/>
                <a:latin typeface="Arial" pitchFamily="34" charset="0"/>
                <a:ea typeface="+mj-ea"/>
                <a:cs typeface="Arial" pitchFamily="34" charset="0"/>
              </a:rPr>
              <a:t>VESPA</a:t>
            </a:r>
            <a:r>
              <a:rPr kumimoji="0" lang="en-US" sz="2400" b="0" i="1" u="none" strike="noStrike" kern="1200" cap="none" spc="0" normalizeH="0" baseline="0" noProof="0" dirty="0">
                <a:ln>
                  <a:noFill/>
                </a:ln>
                <a:effectLst/>
                <a:uLnTx/>
                <a:uFillTx/>
                <a:latin typeface="Arial" pitchFamily="34" charset="0"/>
                <a:ea typeface="+mj-ea"/>
                <a:cs typeface="Arial" pitchFamily="34" charset="0"/>
              </a:rPr>
              <a:t>  </a:t>
            </a:r>
            <a:r>
              <a:rPr kumimoji="0" lang="en-US" sz="2400" b="1" i="1" u="none" strike="noStrike" kern="1200" cap="none" spc="0" normalizeH="0" baseline="0" noProof="0" dirty="0">
                <a:ln>
                  <a:noFill/>
                </a:ln>
                <a:solidFill>
                  <a:srgbClr val="C00000"/>
                </a:solidFill>
                <a:effectLst/>
                <a:uLnTx/>
                <a:uFillTx/>
                <a:latin typeface="Arial" pitchFamily="34" charset="0"/>
                <a:ea typeface="+mj-ea"/>
                <a:cs typeface="Arial" pitchFamily="34" charset="0"/>
              </a:rPr>
              <a:t>P</a:t>
            </a:r>
            <a:r>
              <a:rPr kumimoji="0" lang="en-US" sz="2400" b="0" i="1" u="none" strike="noStrike" kern="1200" cap="none" spc="0" normalizeH="0" baseline="0" noProof="0" dirty="0">
                <a:ln>
                  <a:noFill/>
                </a:ln>
                <a:effectLst/>
                <a:uLnTx/>
                <a:uFillTx/>
                <a:latin typeface="Arial" pitchFamily="34" charset="0"/>
                <a:ea typeface="+mj-ea"/>
                <a:cs typeface="Arial" pitchFamily="34" charset="0"/>
              </a:rPr>
              <a:t>roduct </a:t>
            </a:r>
            <a:r>
              <a:rPr kumimoji="0" lang="en-US" sz="2400" b="1" i="1" u="none" strike="noStrike" kern="1200" cap="none" spc="0" normalizeH="0" baseline="0" noProof="0" dirty="0">
                <a:ln>
                  <a:noFill/>
                </a:ln>
                <a:solidFill>
                  <a:srgbClr val="C00000"/>
                </a:solidFill>
                <a:effectLst/>
                <a:uLnTx/>
                <a:uFillTx/>
                <a:latin typeface="Arial" pitchFamily="34" charset="0"/>
                <a:ea typeface="+mj-ea"/>
                <a:cs typeface="Arial" pitchFamily="34" charset="0"/>
              </a:rPr>
              <a:t>B</a:t>
            </a:r>
            <a:r>
              <a:rPr kumimoji="0" lang="en-US" sz="2400" b="0" i="1" u="none" strike="noStrike" kern="1200" cap="none" spc="0" normalizeH="0" baseline="0" noProof="0" dirty="0">
                <a:ln>
                  <a:noFill/>
                </a:ln>
                <a:effectLst/>
                <a:uLnTx/>
                <a:uFillTx/>
                <a:latin typeface="Arial" pitchFamily="34" charset="0"/>
                <a:ea typeface="+mj-ea"/>
                <a:cs typeface="Arial" pitchFamily="34" charset="0"/>
              </a:rPr>
              <a:t>reakdown </a:t>
            </a:r>
            <a:r>
              <a:rPr kumimoji="0" lang="en-US" sz="2400" b="1" i="1" u="none" strike="noStrike" kern="1200" cap="none" spc="0" normalizeH="0" baseline="0" noProof="0" dirty="0">
                <a:ln>
                  <a:noFill/>
                </a:ln>
                <a:solidFill>
                  <a:srgbClr val="C00000"/>
                </a:solidFill>
                <a:effectLst/>
                <a:uLnTx/>
                <a:uFillTx/>
                <a:latin typeface="Arial" pitchFamily="34" charset="0"/>
                <a:ea typeface="+mj-ea"/>
                <a:cs typeface="Arial" pitchFamily="34" charset="0"/>
              </a:rPr>
              <a:t>S</a:t>
            </a:r>
            <a:r>
              <a:rPr kumimoji="0" lang="en-US" sz="2400" b="0" i="1" u="none" strike="noStrike" kern="1200" cap="none" spc="0" normalizeH="0" baseline="0" noProof="0" dirty="0">
                <a:ln>
                  <a:noFill/>
                </a:ln>
                <a:effectLst/>
                <a:uLnTx/>
                <a:uFillTx/>
                <a:latin typeface="Arial" pitchFamily="34" charset="0"/>
                <a:ea typeface="+mj-ea"/>
                <a:cs typeface="Arial" pitchFamily="34" charset="0"/>
              </a:rPr>
              <a:t>tructure</a:t>
            </a:r>
          </a:p>
        </p:txBody>
      </p:sp>
      <p:sp>
        <p:nvSpPr>
          <p:cNvPr id="5" name="TextBox 4"/>
          <p:cNvSpPr txBox="1"/>
          <p:nvPr/>
        </p:nvSpPr>
        <p:spPr>
          <a:xfrm>
            <a:off x="323528" y="5180999"/>
            <a:ext cx="7696200" cy="1200329"/>
          </a:xfrm>
          <a:prstGeom prst="rect">
            <a:avLst/>
          </a:prstGeom>
          <a:noFill/>
        </p:spPr>
        <p:txBody>
          <a:bodyPr wrap="square" rtlCol="0">
            <a:spAutoFit/>
          </a:bodyPr>
          <a:lstStyle/>
          <a:p>
            <a:pPr algn="l"/>
            <a:r>
              <a:rPr lang="en-US" b="1" i="1" dirty="0">
                <a:solidFill>
                  <a:srgbClr val="0070C0"/>
                </a:solidFill>
                <a:latin typeface="Arial" pitchFamily="34" charset="0"/>
                <a:cs typeface="Arial" pitchFamily="34" charset="0"/>
              </a:rPr>
              <a:t>ESS</a:t>
            </a:r>
            <a:r>
              <a:rPr lang="en-US" dirty="0">
                <a:latin typeface="Arial" pitchFamily="34" charset="0"/>
                <a:cs typeface="Arial" pitchFamily="34" charset="0"/>
              </a:rPr>
              <a:t> standard nomenclature;</a:t>
            </a:r>
          </a:p>
          <a:p>
            <a:pPr algn="l"/>
            <a:r>
              <a:rPr lang="en-US" b="1" dirty="0">
                <a:solidFill>
                  <a:srgbClr val="C00000"/>
                </a:solidFill>
                <a:latin typeface="Arial" pitchFamily="34" charset="0"/>
                <a:cs typeface="Arial" pitchFamily="34" charset="0"/>
              </a:rPr>
              <a:t>10</a:t>
            </a:r>
            <a:r>
              <a:rPr lang="en-US" dirty="0">
                <a:latin typeface="Arial" pitchFamily="34" charset="0"/>
                <a:cs typeface="Arial" pitchFamily="34" charset="0"/>
              </a:rPr>
              <a:t> </a:t>
            </a:r>
            <a:r>
              <a:rPr lang="en-US" dirty="0">
                <a:solidFill>
                  <a:srgbClr val="C00000"/>
                </a:solidFill>
                <a:latin typeface="Arial" pitchFamily="34" charset="0"/>
                <a:cs typeface="Arial" pitchFamily="34" charset="0"/>
              </a:rPr>
              <a:t>H</a:t>
            </a:r>
            <a:r>
              <a:rPr lang="en-US" dirty="0">
                <a:latin typeface="Arial" pitchFamily="34" charset="0"/>
                <a:cs typeface="Arial" pitchFamily="34" charset="0"/>
              </a:rPr>
              <a:t>igh </a:t>
            </a:r>
            <a:r>
              <a:rPr lang="en-US" dirty="0">
                <a:solidFill>
                  <a:srgbClr val="C00000"/>
                </a:solidFill>
                <a:latin typeface="Arial" pitchFamily="34" charset="0"/>
                <a:cs typeface="Arial" pitchFamily="34" charset="0"/>
              </a:rPr>
              <a:t>L</a:t>
            </a:r>
            <a:r>
              <a:rPr lang="en-US" dirty="0">
                <a:latin typeface="Arial" pitchFamily="34" charset="0"/>
                <a:cs typeface="Arial" pitchFamily="34" charset="0"/>
              </a:rPr>
              <a:t>evel </a:t>
            </a:r>
            <a:r>
              <a:rPr lang="en-US" dirty="0">
                <a:solidFill>
                  <a:srgbClr val="C00000"/>
                </a:solidFill>
                <a:latin typeface="Arial" pitchFamily="34" charset="0"/>
                <a:cs typeface="Arial" pitchFamily="34" charset="0"/>
              </a:rPr>
              <a:t>C</a:t>
            </a:r>
            <a:r>
              <a:rPr lang="en-US" dirty="0">
                <a:latin typeface="Arial" pitchFamily="34" charset="0"/>
                <a:cs typeface="Arial" pitchFamily="34" charset="0"/>
              </a:rPr>
              <a:t>omponents;</a:t>
            </a:r>
          </a:p>
          <a:p>
            <a:pPr algn="l"/>
            <a:r>
              <a:rPr lang="en-US" dirty="0">
                <a:latin typeface="Arial" pitchFamily="34" charset="0"/>
                <a:cs typeface="Arial" pitchFamily="34" charset="0"/>
              </a:rPr>
              <a:t>Almost</a:t>
            </a:r>
            <a:r>
              <a:rPr lang="en-US" b="1" dirty="0">
                <a:solidFill>
                  <a:srgbClr val="C00000"/>
                </a:solidFill>
                <a:latin typeface="Arial" pitchFamily="34" charset="0"/>
                <a:cs typeface="Arial" pitchFamily="34" charset="0"/>
              </a:rPr>
              <a:t> 100</a:t>
            </a:r>
            <a:r>
              <a:rPr lang="en-US" dirty="0">
                <a:latin typeface="Arial" pitchFamily="34" charset="0"/>
                <a:cs typeface="Arial" pitchFamily="34" charset="0"/>
              </a:rPr>
              <a:t> </a:t>
            </a:r>
            <a:r>
              <a:rPr lang="en-US" dirty="0">
                <a:solidFill>
                  <a:srgbClr val="C00000"/>
                </a:solidFill>
                <a:latin typeface="Arial" pitchFamily="34" charset="0"/>
                <a:cs typeface="Arial" pitchFamily="34" charset="0"/>
              </a:rPr>
              <a:t>L</a:t>
            </a:r>
            <a:r>
              <a:rPr lang="en-US" dirty="0">
                <a:latin typeface="Arial" pitchFamily="34" charset="0"/>
                <a:cs typeface="Arial" pitchFamily="34" charset="0"/>
              </a:rPr>
              <a:t>ow </a:t>
            </a:r>
            <a:r>
              <a:rPr lang="en-US" dirty="0">
                <a:solidFill>
                  <a:srgbClr val="C00000"/>
                </a:solidFill>
                <a:latin typeface="Arial" pitchFamily="34" charset="0"/>
                <a:cs typeface="Arial" pitchFamily="34" charset="0"/>
              </a:rPr>
              <a:t>L</a:t>
            </a:r>
            <a:r>
              <a:rPr lang="en-US" dirty="0">
                <a:latin typeface="Arial" pitchFamily="34" charset="0"/>
                <a:cs typeface="Arial" pitchFamily="34" charset="0"/>
              </a:rPr>
              <a:t>evels </a:t>
            </a:r>
            <a:r>
              <a:rPr lang="en-US" dirty="0">
                <a:solidFill>
                  <a:srgbClr val="C00000"/>
                </a:solidFill>
                <a:latin typeface="Arial" pitchFamily="34" charset="0"/>
                <a:cs typeface="Arial" pitchFamily="34" charset="0"/>
              </a:rPr>
              <a:t>C</a:t>
            </a:r>
            <a:r>
              <a:rPr lang="en-US" dirty="0">
                <a:latin typeface="Arial" pitchFamily="34" charset="0"/>
                <a:cs typeface="Arial" pitchFamily="34" charset="0"/>
              </a:rPr>
              <a:t>omponents;</a:t>
            </a:r>
          </a:p>
          <a:p>
            <a:pPr algn="l"/>
            <a:r>
              <a:rPr lang="en-US" dirty="0">
                <a:latin typeface="Arial" pitchFamily="34" charset="0"/>
                <a:cs typeface="Arial" pitchFamily="34" charset="0"/>
              </a:rPr>
              <a:t>Baseline structure for </a:t>
            </a:r>
            <a:r>
              <a:rPr lang="en-US" i="1" dirty="0">
                <a:solidFill>
                  <a:srgbClr val="C00000"/>
                </a:solidFill>
                <a:latin typeface="Arial" pitchFamily="34" charset="0"/>
                <a:cs typeface="Arial" pitchFamily="34" charset="0"/>
              </a:rPr>
              <a:t>Sys. Req.</a:t>
            </a:r>
            <a:r>
              <a:rPr lang="en-US" dirty="0">
                <a:latin typeface="Arial" pitchFamily="34" charset="0"/>
                <a:cs typeface="Arial" pitchFamily="34" charset="0"/>
              </a:rPr>
              <a:t> document and budget.</a:t>
            </a:r>
          </a:p>
        </p:txBody>
      </p:sp>
      <p:pic>
        <p:nvPicPr>
          <p:cNvPr id="50177" name="Picture 1"/>
          <p:cNvPicPr>
            <a:picLocks noChangeAspect="1" noChangeArrowheads="1"/>
          </p:cNvPicPr>
          <p:nvPr/>
        </p:nvPicPr>
        <p:blipFill>
          <a:blip r:embed="rId2" cstate="print"/>
          <a:srcRect/>
          <a:stretch>
            <a:fillRect/>
          </a:stretch>
        </p:blipFill>
        <p:spPr bwMode="auto">
          <a:xfrm>
            <a:off x="1763688" y="476672"/>
            <a:ext cx="5637291" cy="46952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8" name="Picture 6"/>
          <p:cNvPicPr>
            <a:picLocks noChangeAspect="1" noChangeArrowheads="1"/>
          </p:cNvPicPr>
          <p:nvPr/>
        </p:nvPicPr>
        <p:blipFill>
          <a:blip r:embed="rId2" cstate="print"/>
          <a:srcRect/>
          <a:stretch>
            <a:fillRect/>
          </a:stretch>
        </p:blipFill>
        <p:spPr bwMode="auto">
          <a:xfrm>
            <a:off x="928694" y="1"/>
            <a:ext cx="4666710" cy="6858024"/>
          </a:xfrm>
          <a:prstGeom prst="rect">
            <a:avLst/>
          </a:prstGeom>
          <a:noFill/>
          <a:ln w="9525">
            <a:noFill/>
            <a:miter lim="800000"/>
            <a:headEnd/>
            <a:tailEnd/>
          </a:ln>
          <a:effectLst/>
        </p:spPr>
      </p:pic>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25</a:t>
            </a:fld>
            <a:endParaRPr lang="it-IT"/>
          </a:p>
        </p:txBody>
      </p:sp>
      <p:sp>
        <p:nvSpPr>
          <p:cNvPr id="4" name="Title 1"/>
          <p:cNvSpPr txBox="1">
            <a:spLocks/>
          </p:cNvSpPr>
          <p:nvPr/>
        </p:nvSpPr>
        <p:spPr>
          <a:xfrm>
            <a:off x="381000" y="76200"/>
            <a:ext cx="8569325" cy="423842"/>
          </a:xfrm>
          <a:prstGeom prst="rect">
            <a:avLst/>
          </a:prstGeom>
        </p:spPr>
        <p:txBody>
          <a:bodyP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1" u="none" strike="noStrike" kern="1200" cap="none" spc="0" normalizeH="0" baseline="0" noProof="0" dirty="0">
                <a:ln>
                  <a:noFill/>
                </a:ln>
                <a:solidFill>
                  <a:srgbClr val="009900"/>
                </a:solidFill>
                <a:effectLst/>
                <a:uLnTx/>
                <a:uFillTx/>
                <a:latin typeface="Arial" pitchFamily="34" charset="0"/>
                <a:ea typeface="+mj-ea"/>
                <a:cs typeface="Arial" pitchFamily="34" charset="0"/>
              </a:rPr>
              <a:t>VESPA</a:t>
            </a:r>
            <a:r>
              <a:rPr kumimoji="0" lang="en-US" sz="2400" b="1" i="1" u="none" strike="noStrike" kern="1200" cap="none" spc="0" normalizeH="0" baseline="0" noProof="0" dirty="0">
                <a:ln>
                  <a:noFill/>
                </a:ln>
                <a:effectLst/>
                <a:uLnTx/>
                <a:uFillTx/>
                <a:latin typeface="Arial" pitchFamily="34" charset="0"/>
                <a:ea typeface="+mj-ea"/>
                <a:cs typeface="Arial" pitchFamily="34" charset="0"/>
              </a:rPr>
              <a:t> PBS</a:t>
            </a:r>
            <a:r>
              <a:rPr kumimoji="0" lang="en-US" sz="2400" b="0" i="1" u="none" strike="noStrike" kern="1200" cap="none" spc="0" normalizeH="0" baseline="0" noProof="0" dirty="0">
                <a:ln>
                  <a:noFill/>
                </a:ln>
                <a:effectLst/>
                <a:uLnTx/>
                <a:uFillTx/>
                <a:latin typeface="Arial" pitchFamily="34" charset="0"/>
                <a:ea typeface="+mj-ea"/>
                <a:cs typeface="Arial" pitchFamily="34" charset="0"/>
              </a:rPr>
              <a:t> – more in detail</a:t>
            </a:r>
          </a:p>
        </p:txBody>
      </p:sp>
      <p:sp>
        <p:nvSpPr>
          <p:cNvPr id="7" name="TextBox 1"/>
          <p:cNvSpPr txBox="1"/>
          <p:nvPr/>
        </p:nvSpPr>
        <p:spPr>
          <a:xfrm>
            <a:off x="5429256" y="5643578"/>
            <a:ext cx="3429024" cy="707886"/>
          </a:xfrm>
          <a:prstGeom prst="rect">
            <a:avLst/>
          </a:prstGeom>
          <a:noFill/>
          <a:ln>
            <a:solidFill>
              <a:schemeClr val="tx1"/>
            </a:solidFill>
          </a:ln>
        </p:spPr>
        <p:txBody>
          <a:bodyPr wrap="square" rtlCol="0">
            <a:spAutoFit/>
          </a:bodyPr>
          <a:lstStyle/>
          <a:p>
            <a:r>
              <a:rPr lang="en-US" sz="2000" i="1" dirty="0">
                <a:latin typeface="Arial" pitchFamily="34" charset="0"/>
                <a:cs typeface="Arial" pitchFamily="34" charset="0"/>
              </a:rPr>
              <a:t>A higher resolution picture is available in </a:t>
            </a:r>
            <a:r>
              <a:rPr lang="en-US" sz="2000" b="1" i="1" dirty="0">
                <a:solidFill>
                  <a:srgbClr val="3333CC"/>
                </a:solidFill>
                <a:latin typeface="Arial" pitchFamily="34" charset="0"/>
                <a:cs typeface="Arial" pitchFamily="34" charset="0"/>
              </a:rPr>
              <a:t>INDICO</a:t>
            </a:r>
          </a:p>
        </p:txBody>
      </p:sp>
      <p:pic>
        <p:nvPicPr>
          <p:cNvPr id="8" name="Picture 6"/>
          <p:cNvPicPr>
            <a:picLocks noChangeAspect="1" noChangeArrowheads="1"/>
          </p:cNvPicPr>
          <p:nvPr/>
        </p:nvPicPr>
        <p:blipFill rotWithShape="1">
          <a:blip r:embed="rId2" cstate="print"/>
          <a:srcRect l="78464" t="9143" r="7190" b="80868"/>
          <a:stretch/>
        </p:blipFill>
        <p:spPr bwMode="auto">
          <a:xfrm>
            <a:off x="5595404" y="500042"/>
            <a:ext cx="3373879" cy="3452530"/>
          </a:xfrm>
          <a:prstGeom prst="rect">
            <a:avLst/>
          </a:prstGeom>
          <a:noFill/>
          <a:ln w="9525">
            <a:noFill/>
            <a:miter lim="800000"/>
            <a:headEnd/>
            <a:tailEnd/>
          </a:ln>
          <a:effectLst/>
        </p:spPr>
      </p:pic>
      <p:sp>
        <p:nvSpPr>
          <p:cNvPr id="5" name="TextBox 4"/>
          <p:cNvSpPr txBox="1"/>
          <p:nvPr/>
        </p:nvSpPr>
        <p:spPr>
          <a:xfrm>
            <a:off x="6028120" y="3573016"/>
            <a:ext cx="2000264" cy="2031325"/>
          </a:xfrm>
          <a:prstGeom prst="rect">
            <a:avLst/>
          </a:prstGeom>
          <a:noFill/>
        </p:spPr>
        <p:txBody>
          <a:bodyPr wrap="square" rtlCol="0">
            <a:spAutoFit/>
          </a:bodyPr>
          <a:lstStyle/>
          <a:p>
            <a:r>
              <a:rPr lang="en-US" dirty="0">
                <a:latin typeface="Arial" pitchFamily="34" charset="0"/>
                <a:cs typeface="Arial" pitchFamily="34" charset="0"/>
              </a:rPr>
              <a:t>A description of the </a:t>
            </a:r>
            <a:r>
              <a:rPr lang="en-US" b="1" dirty="0">
                <a:solidFill>
                  <a:srgbClr val="009900"/>
                </a:solidFill>
                <a:latin typeface="Arial" pitchFamily="34" charset="0"/>
                <a:cs typeface="Arial" pitchFamily="34" charset="0"/>
              </a:rPr>
              <a:t>VESPA</a:t>
            </a:r>
            <a:r>
              <a:rPr lang="en-US" dirty="0">
                <a:latin typeface="Arial" pitchFamily="34" charset="0"/>
                <a:cs typeface="Arial" pitchFamily="34" charset="0"/>
              </a:rPr>
              <a:t> components will be provided</a:t>
            </a:r>
          </a:p>
          <a:p>
            <a:r>
              <a:rPr lang="en-US" dirty="0">
                <a:latin typeface="Arial" pitchFamily="34" charset="0"/>
                <a:cs typeface="Arial" pitchFamily="34" charset="0"/>
              </a:rPr>
              <a:t>in the section </a:t>
            </a:r>
            <a:r>
              <a:rPr lang="en-US" i="1" dirty="0">
                <a:solidFill>
                  <a:srgbClr val="C00000"/>
                </a:solidFill>
                <a:latin typeface="Arial" pitchFamily="34" charset="0"/>
                <a:cs typeface="Arial" pitchFamily="34" charset="0"/>
              </a:rPr>
              <a:t>“Key components and areas”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26</a:t>
            </a:fld>
            <a:endParaRPr lang="it-IT"/>
          </a:p>
        </p:txBody>
      </p:sp>
      <p:pic>
        <p:nvPicPr>
          <p:cNvPr id="8" name="Picture 3"/>
          <p:cNvPicPr>
            <a:picLocks noChangeAspect="1" noChangeArrowheads="1"/>
          </p:cNvPicPr>
          <p:nvPr/>
        </p:nvPicPr>
        <p:blipFill>
          <a:blip r:embed="rId3" cstate="print"/>
          <a:srcRect/>
          <a:stretch>
            <a:fillRect/>
          </a:stretch>
        </p:blipFill>
        <p:spPr bwMode="auto">
          <a:xfrm>
            <a:off x="0" y="0"/>
            <a:ext cx="9180511" cy="6457303"/>
          </a:xfrm>
          <a:prstGeom prst="rect">
            <a:avLst/>
          </a:prstGeom>
          <a:noFill/>
          <a:ln w="9525">
            <a:noFill/>
            <a:miter lim="800000"/>
            <a:headEnd/>
            <a:tailEnd/>
          </a:ln>
        </p:spPr>
      </p:pic>
      <p:sp>
        <p:nvSpPr>
          <p:cNvPr id="4" name="TextBox 1"/>
          <p:cNvSpPr txBox="1"/>
          <p:nvPr/>
        </p:nvSpPr>
        <p:spPr>
          <a:xfrm>
            <a:off x="179512" y="5949280"/>
            <a:ext cx="5729710" cy="400110"/>
          </a:xfrm>
          <a:prstGeom prst="rect">
            <a:avLst/>
          </a:prstGeom>
          <a:noFill/>
          <a:ln>
            <a:solidFill>
              <a:schemeClr val="tx1"/>
            </a:solidFill>
          </a:ln>
        </p:spPr>
        <p:txBody>
          <a:bodyPr wrap="none" rtlCol="0">
            <a:spAutoFit/>
          </a:bodyPr>
          <a:lstStyle/>
          <a:p>
            <a:r>
              <a:rPr lang="en-US" sz="2000" i="1" dirty="0">
                <a:latin typeface="Arial" pitchFamily="34" charset="0"/>
                <a:cs typeface="Arial" pitchFamily="34" charset="0"/>
              </a:rPr>
              <a:t>A higher resolution picture is available in </a:t>
            </a:r>
            <a:r>
              <a:rPr lang="en-US" sz="2000" b="1" i="1" dirty="0">
                <a:solidFill>
                  <a:srgbClr val="3333CC"/>
                </a:solidFill>
                <a:latin typeface="Arial" pitchFamily="34" charset="0"/>
                <a:cs typeface="Arial" pitchFamily="34" charset="0"/>
              </a:rPr>
              <a:t>INDICO</a:t>
            </a:r>
          </a:p>
        </p:txBody>
      </p:sp>
      <p:sp>
        <p:nvSpPr>
          <p:cNvPr id="6" name="Rettangolo 5"/>
          <p:cNvSpPr/>
          <p:nvPr/>
        </p:nvSpPr>
        <p:spPr>
          <a:xfrm>
            <a:off x="72008" y="692696"/>
            <a:ext cx="2339752" cy="461665"/>
          </a:xfrm>
          <a:prstGeom prst="rect">
            <a:avLst/>
          </a:prstGeom>
          <a:solidFill>
            <a:schemeClr val="bg1"/>
          </a:solidFill>
        </p:spPr>
        <p:txBody>
          <a:bodyPr wrap="square">
            <a:spAutoFit/>
          </a:bodyPr>
          <a:lstStyle/>
          <a:p>
            <a:r>
              <a:rPr lang="en-US" sz="2400" b="1" i="1" dirty="0">
                <a:solidFill>
                  <a:srgbClr val="009900"/>
                </a:solidFill>
                <a:latin typeface="Arial" pitchFamily="34" charset="0"/>
                <a:cs typeface="Arial" pitchFamily="34" charset="0"/>
              </a:rPr>
              <a:t>VESPA</a:t>
            </a:r>
            <a:r>
              <a:rPr lang="en-US" sz="2400" b="1" i="1" dirty="0">
                <a:latin typeface="Arial" pitchFamily="34" charset="0"/>
                <a:cs typeface="Arial" pitchFamily="34" charset="0"/>
              </a:rPr>
              <a:t> </a:t>
            </a:r>
            <a:r>
              <a:rPr lang="en-US" sz="2400" b="1" i="1" dirty="0">
                <a:solidFill>
                  <a:srgbClr val="C00000"/>
                </a:solidFill>
                <a:latin typeface="Arial" pitchFamily="34" charset="0"/>
                <a:cs typeface="Arial" pitchFamily="34" charset="0"/>
              </a:rPr>
              <a:t>P&amp;ID</a:t>
            </a:r>
            <a:endParaRPr lang="it-IT" sz="2400" b="1" i="1" dirty="0">
              <a:solidFill>
                <a:srgbClr val="C0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27</a:t>
            </a:fld>
            <a:endParaRPr lang="it-IT"/>
          </a:p>
        </p:txBody>
      </p:sp>
      <p:sp>
        <p:nvSpPr>
          <p:cNvPr id="4" name="Title 1"/>
          <p:cNvSpPr txBox="1">
            <a:spLocks/>
          </p:cNvSpPr>
          <p:nvPr/>
        </p:nvSpPr>
        <p:spPr bwMode="auto">
          <a:xfrm>
            <a:off x="3096345" y="25500"/>
            <a:ext cx="2915815" cy="811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600" b="1">
                <a:solidFill>
                  <a:srgbClr val="005B82"/>
                </a:solidFill>
                <a:latin typeface="+mj-lt"/>
                <a:ea typeface="ＭＳ Ｐゴシック" charset="0"/>
                <a:cs typeface="+mj-cs"/>
              </a:defRPr>
            </a:lvl1pPr>
            <a:lvl2pPr algn="l" rtl="0" eaLnBrk="0" fontAlgn="base" hangingPunct="0">
              <a:spcBef>
                <a:spcPct val="0"/>
              </a:spcBef>
              <a:spcAft>
                <a:spcPct val="0"/>
              </a:spcAft>
              <a:defRPr sz="2600" b="1">
                <a:solidFill>
                  <a:srgbClr val="005B82"/>
                </a:solidFill>
                <a:latin typeface="Arial" pitchFamily="34" charset="0"/>
                <a:ea typeface="ＭＳ Ｐゴシック" charset="0"/>
              </a:defRPr>
            </a:lvl2pPr>
            <a:lvl3pPr algn="l" rtl="0" eaLnBrk="0" fontAlgn="base" hangingPunct="0">
              <a:spcBef>
                <a:spcPct val="0"/>
              </a:spcBef>
              <a:spcAft>
                <a:spcPct val="0"/>
              </a:spcAft>
              <a:defRPr sz="2600" b="1">
                <a:solidFill>
                  <a:srgbClr val="005B82"/>
                </a:solidFill>
                <a:latin typeface="Arial" pitchFamily="34" charset="0"/>
                <a:ea typeface="ＭＳ Ｐゴシック" charset="0"/>
              </a:defRPr>
            </a:lvl3pPr>
            <a:lvl4pPr algn="l" rtl="0" eaLnBrk="0" fontAlgn="base" hangingPunct="0">
              <a:spcBef>
                <a:spcPct val="0"/>
              </a:spcBef>
              <a:spcAft>
                <a:spcPct val="0"/>
              </a:spcAft>
              <a:defRPr sz="2600" b="1">
                <a:solidFill>
                  <a:srgbClr val="005B82"/>
                </a:solidFill>
                <a:latin typeface="Arial" pitchFamily="34" charset="0"/>
                <a:ea typeface="ＭＳ Ｐゴシック" charset="0"/>
              </a:defRPr>
            </a:lvl4pPr>
            <a:lvl5pPr algn="l" rtl="0" eaLnBrk="0" fontAlgn="base" hangingPunct="0">
              <a:spcBef>
                <a:spcPct val="0"/>
              </a:spcBef>
              <a:spcAft>
                <a:spcPct val="0"/>
              </a:spcAft>
              <a:defRPr sz="2600" b="1">
                <a:solidFill>
                  <a:srgbClr val="005B82"/>
                </a:solidFill>
                <a:latin typeface="Arial" pitchFamily="34" charset="0"/>
                <a:ea typeface="ＭＳ Ｐゴシック" charset="0"/>
              </a:defRPr>
            </a:lvl5pPr>
            <a:lvl6pPr marL="457200" algn="l" rtl="0" fontAlgn="base">
              <a:spcBef>
                <a:spcPct val="0"/>
              </a:spcBef>
              <a:spcAft>
                <a:spcPct val="0"/>
              </a:spcAft>
              <a:defRPr sz="2600" b="1">
                <a:solidFill>
                  <a:srgbClr val="005B82"/>
                </a:solidFill>
                <a:latin typeface="Arial" pitchFamily="34" charset="0"/>
              </a:defRPr>
            </a:lvl6pPr>
            <a:lvl7pPr marL="914400" algn="l" rtl="0" fontAlgn="base">
              <a:spcBef>
                <a:spcPct val="0"/>
              </a:spcBef>
              <a:spcAft>
                <a:spcPct val="0"/>
              </a:spcAft>
              <a:defRPr sz="2600" b="1">
                <a:solidFill>
                  <a:srgbClr val="005B82"/>
                </a:solidFill>
                <a:latin typeface="Arial" pitchFamily="34" charset="0"/>
              </a:defRPr>
            </a:lvl7pPr>
            <a:lvl8pPr marL="1371600" algn="l" rtl="0" fontAlgn="base">
              <a:spcBef>
                <a:spcPct val="0"/>
              </a:spcBef>
              <a:spcAft>
                <a:spcPct val="0"/>
              </a:spcAft>
              <a:defRPr sz="2600" b="1">
                <a:solidFill>
                  <a:srgbClr val="005B82"/>
                </a:solidFill>
                <a:latin typeface="Arial" pitchFamily="34" charset="0"/>
              </a:defRPr>
            </a:lvl8pPr>
            <a:lvl9pPr marL="1828800" algn="l" rtl="0" fontAlgn="base">
              <a:spcBef>
                <a:spcPct val="0"/>
              </a:spcBef>
              <a:spcAft>
                <a:spcPct val="0"/>
              </a:spcAft>
              <a:defRPr sz="2600" b="1">
                <a:solidFill>
                  <a:srgbClr val="005B82"/>
                </a:solidFill>
                <a:latin typeface="Arial" pitchFamily="34" charset="0"/>
              </a:defRPr>
            </a:lvl9pPr>
          </a:lstStyle>
          <a:p>
            <a:r>
              <a:rPr lang="en-US" sz="2400" i="1" kern="0" dirty="0">
                <a:solidFill>
                  <a:srgbClr val="009900"/>
                </a:solidFill>
                <a:latin typeface="Arial" pitchFamily="34" charset="0"/>
                <a:cs typeface="Arial" pitchFamily="34" charset="0"/>
              </a:rPr>
              <a:t>VESPA</a:t>
            </a:r>
            <a:r>
              <a:rPr lang="en-US" sz="2400" b="0" i="1" kern="0" dirty="0">
                <a:solidFill>
                  <a:schemeClr val="tx1"/>
                </a:solidFill>
                <a:latin typeface="Arial" pitchFamily="34" charset="0"/>
                <a:cs typeface="Arial" pitchFamily="34" charset="0"/>
              </a:rPr>
              <a:t> life cycle</a:t>
            </a:r>
          </a:p>
        </p:txBody>
      </p:sp>
      <p:graphicFrame>
        <p:nvGraphicFramePr>
          <p:cNvPr id="5" name="Tabella 4"/>
          <p:cNvGraphicFramePr>
            <a:graphicFrameLocks noGrp="1"/>
          </p:cNvGraphicFramePr>
          <p:nvPr>
            <p:extLst>
              <p:ext uri="{D42A27DB-BD31-4B8C-83A1-F6EECF244321}">
                <p14:modId xmlns:p14="http://schemas.microsoft.com/office/powerpoint/2010/main" val="726907540"/>
              </p:ext>
            </p:extLst>
          </p:nvPr>
        </p:nvGraphicFramePr>
        <p:xfrm>
          <a:off x="785784" y="1000109"/>
          <a:ext cx="7643867" cy="3243576"/>
        </p:xfrm>
        <a:graphic>
          <a:graphicData uri="http://schemas.openxmlformats.org/drawingml/2006/table">
            <a:tbl>
              <a:tblPr/>
              <a:tblGrid>
                <a:gridCol w="1039566">
                  <a:extLst>
                    <a:ext uri="{9D8B030D-6E8A-4147-A177-3AD203B41FA5}">
                      <a16:colId xmlns:a16="http://schemas.microsoft.com/office/drawing/2014/main" xmlns="" val="20000"/>
                    </a:ext>
                  </a:extLst>
                </a:gridCol>
                <a:gridCol w="996759">
                  <a:extLst>
                    <a:ext uri="{9D8B030D-6E8A-4147-A177-3AD203B41FA5}">
                      <a16:colId xmlns:a16="http://schemas.microsoft.com/office/drawing/2014/main" xmlns="" val="20001"/>
                    </a:ext>
                  </a:extLst>
                </a:gridCol>
                <a:gridCol w="1097660">
                  <a:extLst>
                    <a:ext uri="{9D8B030D-6E8A-4147-A177-3AD203B41FA5}">
                      <a16:colId xmlns:a16="http://schemas.microsoft.com/office/drawing/2014/main" xmlns="" val="20002"/>
                    </a:ext>
                  </a:extLst>
                </a:gridCol>
                <a:gridCol w="782731">
                  <a:extLst>
                    <a:ext uri="{9D8B030D-6E8A-4147-A177-3AD203B41FA5}">
                      <a16:colId xmlns:a16="http://schemas.microsoft.com/office/drawing/2014/main" xmlns="" val="20003"/>
                    </a:ext>
                  </a:extLst>
                </a:gridCol>
                <a:gridCol w="1097660">
                  <a:extLst>
                    <a:ext uri="{9D8B030D-6E8A-4147-A177-3AD203B41FA5}">
                      <a16:colId xmlns:a16="http://schemas.microsoft.com/office/drawing/2014/main" xmlns="" val="20004"/>
                    </a:ext>
                  </a:extLst>
                </a:gridCol>
                <a:gridCol w="117844">
                  <a:extLst>
                    <a:ext uri="{9D8B030D-6E8A-4147-A177-3AD203B41FA5}">
                      <a16:colId xmlns:a16="http://schemas.microsoft.com/office/drawing/2014/main" xmlns="" val="20005"/>
                    </a:ext>
                  </a:extLst>
                </a:gridCol>
                <a:gridCol w="1348377">
                  <a:extLst>
                    <a:ext uri="{9D8B030D-6E8A-4147-A177-3AD203B41FA5}">
                      <a16:colId xmlns:a16="http://schemas.microsoft.com/office/drawing/2014/main" xmlns="" val="20006"/>
                    </a:ext>
                  </a:extLst>
                </a:gridCol>
                <a:gridCol w="1163270">
                  <a:extLst>
                    <a:ext uri="{9D8B030D-6E8A-4147-A177-3AD203B41FA5}">
                      <a16:colId xmlns:a16="http://schemas.microsoft.com/office/drawing/2014/main" xmlns="" val="20007"/>
                    </a:ext>
                  </a:extLst>
                </a:gridCol>
              </a:tblGrid>
              <a:tr h="518967">
                <a:tc gridSpan="2">
                  <a:txBody>
                    <a:bodyPr/>
                    <a:lstStyle/>
                    <a:p>
                      <a:pPr algn="ctr">
                        <a:spcAft>
                          <a:spcPts val="0"/>
                        </a:spcAft>
                      </a:pPr>
                      <a:r>
                        <a:rPr lang="en-GB" sz="1100" b="1" dirty="0">
                          <a:latin typeface="Calibri"/>
                          <a:ea typeface="Times New Roman"/>
                          <a:cs typeface="Times New Roman"/>
                        </a:rPr>
                        <a:t>Design</a:t>
                      </a:r>
                      <a:endParaRPr lang="it-IT"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it-IT"/>
                    </a:p>
                  </a:txBody>
                  <a:tcPr/>
                </a:tc>
                <a:tc>
                  <a:txBody>
                    <a:bodyPr/>
                    <a:lstStyle/>
                    <a:p>
                      <a:pPr algn="ctr">
                        <a:spcAft>
                          <a:spcPts val="0"/>
                        </a:spcAft>
                      </a:pPr>
                      <a:r>
                        <a:rPr lang="en-GB" sz="1100" b="1" dirty="0">
                          <a:latin typeface="Calibri"/>
                          <a:ea typeface="Times New Roman"/>
                          <a:cs typeface="Times New Roman"/>
                        </a:rPr>
                        <a:t>Construction</a:t>
                      </a:r>
                      <a:endParaRPr lang="it-IT"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ctr">
                        <a:spcAft>
                          <a:spcPts val="0"/>
                        </a:spcAft>
                      </a:pPr>
                      <a:r>
                        <a:rPr lang="en-GB" sz="1100" b="1" dirty="0">
                          <a:latin typeface="Calibri"/>
                          <a:ea typeface="Times New Roman"/>
                          <a:cs typeface="Times New Roman"/>
                        </a:rPr>
                        <a:t>Staging</a:t>
                      </a:r>
                      <a:endParaRPr lang="it-IT"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ctr">
                        <a:spcAft>
                          <a:spcPts val="0"/>
                        </a:spcAft>
                      </a:pPr>
                      <a:r>
                        <a:rPr lang="en-GB" sz="1100" b="1" dirty="0">
                          <a:latin typeface="Calibri"/>
                          <a:ea typeface="Times New Roman"/>
                          <a:cs typeface="Times New Roman"/>
                        </a:rPr>
                        <a:t>Initial Operations</a:t>
                      </a:r>
                      <a:endParaRPr lang="it-IT"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gridSpan="2">
                  <a:txBody>
                    <a:bodyPr/>
                    <a:lstStyle/>
                    <a:p>
                      <a:pPr algn="ctr">
                        <a:spcAft>
                          <a:spcPts val="0"/>
                        </a:spcAft>
                      </a:pPr>
                      <a:r>
                        <a:rPr lang="en-GB" sz="1100" b="1" dirty="0">
                          <a:latin typeface="Calibri"/>
                          <a:ea typeface="Times New Roman"/>
                          <a:cs typeface="Times New Roman"/>
                        </a:rPr>
                        <a:t>Operations</a:t>
                      </a:r>
                      <a:endParaRPr lang="it-IT"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it-IT"/>
                    </a:p>
                  </a:txBody>
                  <a:tcPr/>
                </a:tc>
                <a:tc>
                  <a:txBody>
                    <a:bodyPr/>
                    <a:lstStyle/>
                    <a:p>
                      <a:pPr algn="ctr">
                        <a:spcAft>
                          <a:spcPts val="0"/>
                        </a:spcAft>
                      </a:pPr>
                      <a:r>
                        <a:rPr lang="en-GB" sz="1100" b="1" dirty="0">
                          <a:latin typeface="Calibri"/>
                          <a:ea typeface="Times New Roman"/>
                          <a:cs typeface="Times New Roman"/>
                        </a:rPr>
                        <a:t>Decommissioning</a:t>
                      </a:r>
                      <a:endParaRPr lang="it-IT"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xmlns="" val="10000"/>
                  </a:ext>
                </a:extLst>
              </a:tr>
              <a:tr h="1037933">
                <a:tc gridSpan="2">
                  <a:txBody>
                    <a:bodyPr/>
                    <a:lstStyle/>
                    <a:p>
                      <a:pPr algn="ctr">
                        <a:spcAft>
                          <a:spcPts val="0"/>
                        </a:spcAft>
                      </a:pPr>
                      <a:r>
                        <a:rPr lang="en-GB" sz="1400" dirty="0">
                          <a:latin typeface="Calibri"/>
                          <a:ea typeface="Times New Roman"/>
                          <a:cs typeface="Times New Roman"/>
                        </a:rPr>
                        <a:t>2016-2020</a:t>
                      </a:r>
                      <a:endParaRPr lang="it-IT" sz="1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it-IT"/>
                    </a:p>
                  </a:txBody>
                  <a:tcPr/>
                </a:tc>
                <a:tc>
                  <a:txBody>
                    <a:bodyPr/>
                    <a:lstStyle/>
                    <a:p>
                      <a:pPr algn="ctr">
                        <a:spcAft>
                          <a:spcPts val="0"/>
                        </a:spcAft>
                      </a:pPr>
                      <a:r>
                        <a:rPr lang="en-GB" sz="1400" dirty="0">
                          <a:latin typeface="Calibri"/>
                          <a:ea typeface="Times New Roman"/>
                          <a:cs typeface="Times New Roman"/>
                        </a:rPr>
                        <a:t>2020-2023</a:t>
                      </a:r>
                      <a:endParaRPr lang="it-IT" sz="1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latin typeface="Calibri"/>
                          <a:ea typeface="Times New Roman"/>
                          <a:cs typeface="Times New Roman"/>
                        </a:rPr>
                        <a:t>2020 (beam on target)-2023</a:t>
                      </a:r>
                      <a:endParaRPr lang="it-IT" sz="1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latin typeface="Calibri"/>
                          <a:ea typeface="Times New Roman"/>
                          <a:cs typeface="Times New Roman"/>
                        </a:rPr>
                        <a:t>2023 (handover to operations)-2025</a:t>
                      </a:r>
                      <a:endParaRPr lang="it-IT" sz="1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GB" sz="1400" dirty="0">
                          <a:latin typeface="Calibri"/>
                          <a:ea typeface="Times New Roman"/>
                          <a:cs typeface="Times New Roman"/>
                        </a:rPr>
                        <a:t>2025-2065</a:t>
                      </a:r>
                      <a:endParaRPr lang="it-IT" sz="1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a:txBody>
                    <a:bodyPr/>
                    <a:lstStyle/>
                    <a:p>
                      <a:pPr algn="ctr">
                        <a:spcAft>
                          <a:spcPts val="0"/>
                        </a:spcAft>
                      </a:pPr>
                      <a:r>
                        <a:rPr lang="en-GB" sz="1400" dirty="0">
                          <a:latin typeface="Calibri"/>
                          <a:ea typeface="Times New Roman"/>
                          <a:cs typeface="Times New Roman"/>
                        </a:rPr>
                        <a:t>2065-?</a:t>
                      </a:r>
                      <a:endParaRPr lang="it-IT" sz="1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78449">
                <a:tc rowSpan="2">
                  <a:txBody>
                    <a:bodyPr/>
                    <a:lstStyle/>
                    <a:p>
                      <a:pPr algn="ctr">
                        <a:spcAft>
                          <a:spcPts val="0"/>
                        </a:spcAft>
                      </a:pPr>
                      <a:r>
                        <a:rPr lang="en-GB" sz="1400" dirty="0">
                          <a:latin typeface="Calibri"/>
                          <a:ea typeface="Times New Roman"/>
                          <a:cs typeface="Times New Roman"/>
                        </a:rPr>
                        <a:t>Preliminary engineering design</a:t>
                      </a:r>
                      <a:endParaRPr lang="it-IT" sz="1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rowSpan="2">
                  <a:txBody>
                    <a:bodyPr/>
                    <a:lstStyle/>
                    <a:p>
                      <a:pPr algn="ctr">
                        <a:spcAft>
                          <a:spcPts val="0"/>
                        </a:spcAft>
                      </a:pPr>
                      <a:r>
                        <a:rPr lang="en-GB" sz="1200" dirty="0">
                          <a:latin typeface="Calibri"/>
                          <a:ea typeface="Times New Roman"/>
                          <a:cs typeface="Times New Roman"/>
                        </a:rPr>
                        <a:t>Final engineering design</a:t>
                      </a:r>
                      <a:endParaRPr lang="it-IT"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GB" sz="1200" dirty="0">
                          <a:latin typeface="Calibri"/>
                          <a:ea typeface="Times New Roman"/>
                          <a:cs typeface="Times New Roman"/>
                        </a:rPr>
                        <a:t>Construction and installation</a:t>
                      </a:r>
                      <a:endParaRPr lang="it-IT"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GB" sz="1200" dirty="0">
                          <a:latin typeface="Calibri"/>
                          <a:ea typeface="Times New Roman"/>
                          <a:cs typeface="Times New Roman"/>
                        </a:rPr>
                        <a:t>Beam test and commissioning</a:t>
                      </a:r>
                      <a:endParaRPr lang="it-IT"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gridSpan="2">
                  <a:txBody>
                    <a:bodyPr/>
                    <a:lstStyle/>
                    <a:p>
                      <a:pPr algn="ctr">
                        <a:spcAft>
                          <a:spcPts val="0"/>
                        </a:spcAft>
                      </a:pPr>
                      <a:r>
                        <a:rPr lang="en-GB" sz="1200" dirty="0">
                          <a:latin typeface="Calibri"/>
                          <a:ea typeface="Times New Roman"/>
                          <a:cs typeface="Times New Roman"/>
                        </a:rPr>
                        <a:t>Operation and continuous upgrade; development period</a:t>
                      </a:r>
                      <a:endParaRPr lang="it-IT"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a:txBody>
                    <a:bodyPr/>
                    <a:lstStyle/>
                    <a:p>
                      <a:pPr algn="ctr">
                        <a:spcAft>
                          <a:spcPts val="0"/>
                        </a:spcAft>
                      </a:pPr>
                      <a:r>
                        <a:rPr lang="en-GB" sz="1200" dirty="0">
                          <a:latin typeface="Calibri"/>
                          <a:ea typeface="Times New Roman"/>
                          <a:cs typeface="Times New Roman"/>
                        </a:rPr>
                        <a:t>Decommissioning period</a:t>
                      </a:r>
                      <a:endParaRPr lang="it-IT"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60394">
                <a:tc vMerge="1">
                  <a:txBody>
                    <a:bodyPr/>
                    <a:lstStyle/>
                    <a:p>
                      <a:endParaRPr lang="it-IT"/>
                    </a:p>
                  </a:txBody>
                  <a:tcPr/>
                </a:tc>
                <a:tc vMerge="1">
                  <a:txBody>
                    <a:bodyPr/>
                    <a:lstStyle/>
                    <a:p>
                      <a:endParaRPr lang="it-IT"/>
                    </a:p>
                  </a:txBody>
                  <a:tcPr/>
                </a:tc>
                <a:tc vMerge="1">
                  <a:txBody>
                    <a:bodyPr/>
                    <a:lstStyle/>
                    <a:p>
                      <a:endParaRPr lang="it-IT"/>
                    </a:p>
                  </a:txBody>
                  <a:tcPr/>
                </a:tc>
                <a:tc gridSpan="3">
                  <a:txBody>
                    <a:bodyPr/>
                    <a:lstStyle/>
                    <a:p>
                      <a:pPr algn="ctr">
                        <a:spcAft>
                          <a:spcPts val="0"/>
                        </a:spcAft>
                      </a:pPr>
                      <a:r>
                        <a:rPr lang="en-GB" sz="1200" dirty="0">
                          <a:latin typeface="Calibri"/>
                          <a:ea typeface="Times New Roman"/>
                          <a:cs typeface="Times New Roman"/>
                        </a:rPr>
                        <a:t>Staging to full scope</a:t>
                      </a:r>
                      <a:endParaRPr lang="it-IT"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a:txBody>
                    <a:bodyPr/>
                    <a:lstStyle/>
                    <a:p>
                      <a:pPr algn="ctr">
                        <a:spcAft>
                          <a:spcPts val="0"/>
                        </a:spcAft>
                      </a:pPr>
                      <a:endParaRPr lang="en-GB"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GB"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59483">
                <a:tc gridSpan="2">
                  <a:txBody>
                    <a:bodyPr/>
                    <a:lstStyle/>
                    <a:p>
                      <a:pPr algn="ctr">
                        <a:spcAft>
                          <a:spcPts val="0"/>
                        </a:spcAft>
                      </a:pPr>
                      <a:r>
                        <a:rPr lang="en-GB" sz="1200">
                          <a:latin typeface="Calibri"/>
                          <a:ea typeface="Times New Roman"/>
                          <a:cs typeface="Times New Roman"/>
                        </a:rPr>
                        <a:t>TG1-TG2-TG3</a:t>
                      </a:r>
                      <a:endParaRPr lang="it-IT" sz="1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it-IT"/>
                    </a:p>
                  </a:txBody>
                  <a:tcPr/>
                </a:tc>
                <a:tc>
                  <a:txBody>
                    <a:bodyPr/>
                    <a:lstStyle/>
                    <a:p>
                      <a:pPr algn="ctr">
                        <a:spcAft>
                          <a:spcPts val="0"/>
                        </a:spcAft>
                      </a:pPr>
                      <a:r>
                        <a:rPr lang="en-GB" sz="1200">
                          <a:latin typeface="Calibri"/>
                          <a:ea typeface="Times New Roman"/>
                          <a:cs typeface="Times New Roman"/>
                        </a:rPr>
                        <a:t>TG3-TG4</a:t>
                      </a:r>
                      <a:endParaRPr lang="it-IT" sz="1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latin typeface="Calibri"/>
                          <a:ea typeface="Times New Roman"/>
                          <a:cs typeface="Times New Roman"/>
                        </a:rPr>
                        <a:t>TG4-TG5</a:t>
                      </a:r>
                      <a:endParaRPr lang="it-IT" sz="1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spcAft>
                          <a:spcPts val="0"/>
                        </a:spcAft>
                      </a:pPr>
                      <a:endParaRPr lang="en-GB"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10004"/>
                  </a:ext>
                </a:extLst>
              </a:tr>
              <a:tr h="259483">
                <a:tc gridSpan="2">
                  <a:txBody>
                    <a:bodyPr/>
                    <a:lstStyle/>
                    <a:p>
                      <a:pPr algn="ctr">
                        <a:spcAft>
                          <a:spcPts val="0"/>
                        </a:spcAft>
                      </a:pPr>
                      <a:r>
                        <a:rPr lang="en-GB" sz="1200" dirty="0">
                          <a:latin typeface="Calibri"/>
                          <a:ea typeface="Times New Roman"/>
                          <a:cs typeface="Times New Roman"/>
                        </a:rPr>
                        <a:t>PDR, CDR</a:t>
                      </a:r>
                      <a:endParaRPr lang="it-IT"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it-IT"/>
                    </a:p>
                  </a:txBody>
                  <a:tcPr/>
                </a:tc>
                <a:tc>
                  <a:txBody>
                    <a:bodyPr/>
                    <a:lstStyle/>
                    <a:p>
                      <a:pPr algn="ctr">
                        <a:spcAft>
                          <a:spcPts val="0"/>
                        </a:spcAft>
                      </a:pPr>
                      <a:r>
                        <a:rPr lang="en-GB" sz="1200">
                          <a:latin typeface="Calibri"/>
                          <a:ea typeface="Times New Roman"/>
                          <a:cs typeface="Times New Roman"/>
                        </a:rPr>
                        <a:t>IRR, SAR</a:t>
                      </a:r>
                      <a:endParaRPr lang="it-IT" sz="1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latin typeface="Calibri"/>
                          <a:ea typeface="Times New Roman"/>
                          <a:cs typeface="Times New Roman"/>
                        </a:rPr>
                        <a:t>ORR</a:t>
                      </a:r>
                      <a:endParaRPr lang="it-IT" sz="1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200" dirty="0">
                          <a:latin typeface="Calibri"/>
                          <a:ea typeface="Times New Roman"/>
                          <a:cs typeface="Times New Roman"/>
                        </a:rPr>
                        <a:t>Upgrade and/or modernization work</a:t>
                      </a:r>
                      <a:endParaRPr lang="it-IT"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a:txBody>
                    <a:bodyPr/>
                    <a:lstStyle/>
                    <a:p>
                      <a:pPr algn="ctr">
                        <a:spcAft>
                          <a:spcPts val="0"/>
                        </a:spcAft>
                      </a:pPr>
                      <a:endParaRPr lang="en-GB" sz="1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pic>
        <p:nvPicPr>
          <p:cNvPr id="47105" name="Picture 13" descr="Immagine1.png"/>
          <p:cNvPicPr>
            <a:picLocks noChangeAspect="1" noChangeArrowheads="1"/>
          </p:cNvPicPr>
          <p:nvPr/>
        </p:nvPicPr>
        <p:blipFill>
          <a:blip r:embed="rId2" cstate="print"/>
          <a:srcRect/>
          <a:stretch>
            <a:fillRect/>
          </a:stretch>
        </p:blipFill>
        <p:spPr bwMode="auto">
          <a:xfrm>
            <a:off x="1000100" y="4286255"/>
            <a:ext cx="5429288" cy="1656825"/>
          </a:xfrm>
          <a:prstGeom prst="rect">
            <a:avLst/>
          </a:prstGeom>
          <a:noFill/>
          <a:ln w="9525">
            <a:noFill/>
            <a:miter lim="800000"/>
            <a:headEnd/>
            <a:tailEnd/>
          </a:ln>
        </p:spPr>
      </p:pic>
      <p:pic>
        <p:nvPicPr>
          <p:cNvPr id="47106" name="Picture 14" descr="Immagine2.png"/>
          <p:cNvPicPr>
            <a:picLocks noChangeAspect="1" noChangeArrowheads="1"/>
          </p:cNvPicPr>
          <p:nvPr/>
        </p:nvPicPr>
        <p:blipFill>
          <a:blip r:embed="rId3" cstate="print"/>
          <a:srcRect/>
          <a:stretch>
            <a:fillRect/>
          </a:stretch>
        </p:blipFill>
        <p:spPr bwMode="auto">
          <a:xfrm>
            <a:off x="714349" y="4286256"/>
            <a:ext cx="6572295" cy="2911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dirty="0"/>
              <a:t>VESPA TG2 (</a:t>
            </a:r>
            <a:r>
              <a:rPr lang="it-IT" dirty="0" err="1"/>
              <a:t>Lund</a:t>
            </a:r>
            <a:r>
              <a:rPr lang="it-IT" dirty="0"/>
              <a:t>, 17 </a:t>
            </a:r>
            <a:r>
              <a:rPr lang="it-IT" dirty="0" err="1"/>
              <a:t>Oct</a:t>
            </a:r>
            <a:r>
              <a:rPr lang="it-IT" dirty="0"/>
              <a: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28</a:t>
            </a:fld>
            <a:endParaRPr lang="it-IT" dirty="0"/>
          </a:p>
        </p:txBody>
      </p:sp>
      <p:sp>
        <p:nvSpPr>
          <p:cNvPr id="4" name="Rettangolo 3"/>
          <p:cNvSpPr/>
          <p:nvPr/>
        </p:nvSpPr>
        <p:spPr>
          <a:xfrm>
            <a:off x="107322" y="332656"/>
            <a:ext cx="9001182" cy="523220"/>
          </a:xfrm>
          <a:prstGeom prst="rect">
            <a:avLst/>
          </a:prstGeom>
        </p:spPr>
        <p:txBody>
          <a:bodyPr wrap="none">
            <a:spAutoFit/>
          </a:bodyPr>
          <a:lstStyle/>
          <a:p>
            <a:r>
              <a:rPr lang="en-US" sz="2800" b="1" dirty="0">
                <a:latin typeface="Arial" pitchFamily="34" charset="0"/>
                <a:cs typeface="Arial" pitchFamily="34" charset="0"/>
              </a:rPr>
              <a:t> Upgrade stages of </a:t>
            </a:r>
            <a:r>
              <a:rPr lang="en-US" sz="2800" b="1" dirty="0">
                <a:solidFill>
                  <a:srgbClr val="009900"/>
                </a:solidFill>
                <a:latin typeface="Arial" pitchFamily="34" charset="0"/>
                <a:cs typeface="Arial" pitchFamily="34" charset="0"/>
              </a:rPr>
              <a:t>VESPA</a:t>
            </a:r>
            <a:r>
              <a:rPr lang="en-US" sz="2800" b="1" dirty="0">
                <a:latin typeface="Arial" pitchFamily="34" charset="0"/>
                <a:cs typeface="Arial" pitchFamily="34" charset="0"/>
              </a:rPr>
              <a:t> from the </a:t>
            </a:r>
            <a:r>
              <a:rPr lang="en-US" sz="2800" b="1" dirty="0">
                <a:solidFill>
                  <a:srgbClr val="C00000"/>
                </a:solidFill>
                <a:latin typeface="Arial" pitchFamily="34" charset="0"/>
                <a:cs typeface="Arial" pitchFamily="34" charset="0"/>
              </a:rPr>
              <a:t>IOSP</a:t>
            </a:r>
            <a:r>
              <a:rPr lang="en-US" sz="2800" b="1" dirty="0">
                <a:latin typeface="Arial" pitchFamily="34" charset="0"/>
                <a:cs typeface="Arial" pitchFamily="34" charset="0"/>
              </a:rPr>
              <a:t> document</a:t>
            </a:r>
            <a:endParaRPr lang="it-IT" sz="2800" b="1" dirty="0"/>
          </a:p>
        </p:txBody>
      </p:sp>
      <p:sp>
        <p:nvSpPr>
          <p:cNvPr id="6" name="Rectangle 3"/>
          <p:cNvSpPr/>
          <p:nvPr/>
        </p:nvSpPr>
        <p:spPr>
          <a:xfrm>
            <a:off x="800224" y="1119830"/>
            <a:ext cx="7343676" cy="523220"/>
          </a:xfrm>
          <a:prstGeom prst="rect">
            <a:avLst/>
          </a:prstGeom>
        </p:spPr>
        <p:txBody>
          <a:bodyPr wrap="square">
            <a:spAutoFit/>
          </a:bodyPr>
          <a:lstStyle/>
          <a:p>
            <a:pPr algn="ctr" defTabSz="457200">
              <a:buClr>
                <a:srgbClr val="000000"/>
              </a:buClr>
              <a:buSzPct val="100000"/>
              <a:tabLst>
                <a:tab pos="139700" algn="l"/>
                <a:tab pos="457200" algn="l"/>
              </a:tabLst>
              <a:defRPr sz="2200">
                <a:latin typeface="Helvetica"/>
                <a:ea typeface="Helvetica"/>
                <a:cs typeface="Helvetica"/>
                <a:sym typeface="Helvetica"/>
              </a:defRPr>
            </a:pPr>
            <a:r>
              <a:rPr lang="en-US" sz="2800" i="1" dirty="0">
                <a:latin typeface="Arial" pitchFamily="34" charset="0"/>
                <a:cs typeface="Arial" pitchFamily="34" charset="0"/>
              </a:rPr>
              <a:t>- upgrading to </a:t>
            </a:r>
            <a:r>
              <a:rPr lang="en-US" sz="2800" b="1" dirty="0">
                <a:solidFill>
                  <a:srgbClr val="0070C0"/>
                </a:solidFill>
                <a:latin typeface="Arial" pitchFamily="34" charset="0"/>
                <a:cs typeface="Arial" pitchFamily="34" charset="0"/>
              </a:rPr>
              <a:t>“full scope” </a:t>
            </a:r>
            <a:r>
              <a:rPr lang="en-US" sz="2800" i="1" dirty="0">
                <a:latin typeface="Arial" pitchFamily="34" charset="0"/>
                <a:cs typeface="Arial" pitchFamily="34" charset="0"/>
              </a:rPr>
              <a:t>configuration (</a:t>
            </a:r>
            <a:r>
              <a:rPr lang="en-US" sz="2800" i="1" dirty="0" err="1">
                <a:latin typeface="Arial" pitchFamily="34" charset="0"/>
                <a:cs typeface="Arial" pitchFamily="34" charset="0"/>
              </a:rPr>
              <a:t>i</a:t>
            </a:r>
            <a:r>
              <a:rPr lang="en-US" sz="2800" i="1" dirty="0">
                <a:latin typeface="Arial" pitchFamily="34" charset="0"/>
                <a:cs typeface="Arial" pitchFamily="34" charset="0"/>
              </a:rPr>
              <a:t>) -</a:t>
            </a:r>
          </a:p>
        </p:txBody>
      </p:sp>
      <p:sp>
        <p:nvSpPr>
          <p:cNvPr id="45057" name="Rectangle 1"/>
          <p:cNvSpPr>
            <a:spLocks noChangeArrowheads="1"/>
          </p:cNvSpPr>
          <p:nvPr/>
        </p:nvSpPr>
        <p:spPr bwMode="auto">
          <a:xfrm>
            <a:off x="285720" y="3000372"/>
            <a:ext cx="8572560" cy="32316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en-US" sz="2200" b="0" i="0" u="none" strike="noStrike" cap="none" normalizeH="0" baseline="0" dirty="0">
                <a:ln>
                  <a:noFill/>
                </a:ln>
                <a:solidFill>
                  <a:schemeClr val="tx1"/>
                </a:solidFill>
                <a:effectLst/>
                <a:latin typeface="Arial" pitchFamily="34" charset="0"/>
                <a:ea typeface="Cambria" pitchFamily="18" charset="0"/>
                <a:cs typeface="Arial" pitchFamily="34" charset="0"/>
              </a:rPr>
              <a:t> </a:t>
            </a:r>
            <a:r>
              <a:rPr kumimoji="0" lang="en-US" sz="2200" b="1" i="0" u="none" strike="noStrike" cap="none" normalizeH="0" baseline="0" dirty="0">
                <a:ln>
                  <a:noFill/>
                </a:ln>
                <a:solidFill>
                  <a:schemeClr val="tx1"/>
                </a:solidFill>
                <a:effectLst/>
                <a:latin typeface="Arial" pitchFamily="34" charset="0"/>
                <a:ea typeface="Cambria" pitchFamily="18" charset="0"/>
                <a:cs typeface="Arial" pitchFamily="34" charset="0"/>
              </a:rPr>
              <a:t>Planned upgrade:</a:t>
            </a:r>
            <a:r>
              <a:rPr kumimoji="0" lang="en-US" sz="2200" b="0" i="0" u="none" strike="noStrike" cap="none" normalizeH="0" baseline="0" dirty="0">
                <a:ln>
                  <a:noFill/>
                </a:ln>
                <a:solidFill>
                  <a:schemeClr val="tx1"/>
                </a:solidFill>
                <a:effectLst/>
                <a:latin typeface="Arial" pitchFamily="34" charset="0"/>
                <a:ea typeface="Cambria" pitchFamily="18" charset="0"/>
                <a:cs typeface="Arial" pitchFamily="34" charset="0"/>
              </a:rPr>
              <a:t> </a:t>
            </a:r>
            <a:r>
              <a:rPr kumimoji="0" lang="en-US" sz="2200" b="1" i="0" u="none" strike="noStrike" cap="none" normalizeH="0" baseline="0" dirty="0">
                <a:ln>
                  <a:noFill/>
                </a:ln>
                <a:solidFill>
                  <a:srgbClr val="009900"/>
                </a:solidFill>
                <a:effectLst/>
                <a:latin typeface="Arial" pitchFamily="34" charset="0"/>
                <a:ea typeface="Cambria" pitchFamily="18" charset="0"/>
                <a:cs typeface="Arial" pitchFamily="34" charset="0"/>
              </a:rPr>
              <a:t>VESPA</a:t>
            </a:r>
            <a:r>
              <a:rPr kumimoji="0" lang="en-US" sz="2200" b="0" i="0" u="none" strike="noStrike" cap="none" normalizeH="0" dirty="0">
                <a:ln>
                  <a:noFill/>
                </a:ln>
                <a:solidFill>
                  <a:schemeClr val="tx1"/>
                </a:solidFill>
                <a:effectLst/>
                <a:latin typeface="Arial" pitchFamily="34" charset="0"/>
                <a:ea typeface="Cambria" pitchFamily="18" charset="0"/>
                <a:cs typeface="Arial" pitchFamily="34" charset="0"/>
              </a:rPr>
              <a:t> </a:t>
            </a:r>
            <a:r>
              <a:rPr kumimoji="0" lang="en-US" sz="2200" b="0" i="0" u="none" strike="noStrike" cap="none" normalizeH="0" baseline="0" dirty="0">
                <a:ln>
                  <a:noFill/>
                </a:ln>
                <a:solidFill>
                  <a:schemeClr val="tx1"/>
                </a:solidFill>
                <a:effectLst/>
                <a:latin typeface="Arial" pitchFamily="34" charset="0"/>
                <a:ea typeface="Cambria" pitchFamily="18" charset="0"/>
                <a:cs typeface="Arial" pitchFamily="34" charset="0"/>
              </a:rPr>
              <a:t>intensity will double &amp; </a:t>
            </a:r>
            <a:r>
              <a:rPr kumimoji="0" lang="en-US" sz="2200" b="0" i="1" u="none" strike="noStrike" cap="none" normalizeH="0" baseline="0" dirty="0">
                <a:ln>
                  <a:noFill/>
                </a:ln>
                <a:solidFill>
                  <a:srgbClr val="C00000"/>
                </a:solidFill>
                <a:effectLst/>
                <a:latin typeface="Arial" pitchFamily="34" charset="0"/>
                <a:ea typeface="Cambria" pitchFamily="18" charset="0"/>
                <a:cs typeface="Arial" pitchFamily="34" charset="0"/>
              </a:rPr>
              <a:t>(S/N) </a:t>
            </a:r>
            <a:r>
              <a:rPr kumimoji="0" lang="en-US" sz="2200" b="0" i="0" u="none" strike="noStrike" cap="none" normalizeH="0" baseline="0" dirty="0">
                <a:ln>
                  <a:noFill/>
                </a:ln>
                <a:solidFill>
                  <a:schemeClr val="tx1"/>
                </a:solidFill>
                <a:effectLst/>
                <a:latin typeface="Arial" pitchFamily="34" charset="0"/>
                <a:ea typeface="Cambria" pitchFamily="18" charset="0"/>
                <a:cs typeface="Arial" pitchFamily="34" charset="0"/>
              </a:rPr>
              <a:t>will be improved, allowing for the measurements of smaller samples (</a:t>
            </a:r>
            <a:r>
              <a:rPr kumimoji="0" lang="en-US" sz="2200" b="0" i="1" u="none" strike="noStrike" cap="none" normalizeH="0" baseline="0" dirty="0">
                <a:ln>
                  <a:noFill/>
                </a:ln>
                <a:solidFill>
                  <a:schemeClr val="tx1"/>
                </a:solidFill>
                <a:effectLst/>
                <a:latin typeface="Arial" pitchFamily="34" charset="0"/>
                <a:ea typeface="Cambria" pitchFamily="18" charset="0"/>
                <a:cs typeface="Arial" pitchFamily="34" charset="0"/>
              </a:rPr>
              <a:t>i.e. </a:t>
            </a:r>
            <a:r>
              <a:rPr kumimoji="0" lang="en-US" sz="2200" b="0" u="none" strike="noStrike" cap="none" normalizeH="0" baseline="0" dirty="0">
                <a:ln>
                  <a:noFill/>
                </a:ln>
                <a:solidFill>
                  <a:schemeClr val="tx1"/>
                </a:solidFill>
                <a:effectLst/>
                <a:latin typeface="Arial" pitchFamily="34" charset="0"/>
                <a:ea typeface="Cambria" pitchFamily="18" charset="0"/>
                <a:cs typeface="Arial" pitchFamily="34" charset="0"/>
              </a:rPr>
              <a:t>in</a:t>
            </a:r>
            <a:r>
              <a:rPr kumimoji="0" lang="en-US" sz="2200" b="0" i="1" u="none" strike="noStrike" cap="none" normalizeH="0" baseline="0" dirty="0">
                <a:ln>
                  <a:noFill/>
                </a:ln>
                <a:solidFill>
                  <a:schemeClr val="tx1"/>
                </a:solidFill>
                <a:effectLst/>
                <a:latin typeface="Arial" pitchFamily="34" charset="0"/>
                <a:ea typeface="Cambria" pitchFamily="18" charset="0"/>
                <a:cs typeface="Arial" pitchFamily="34" charset="0"/>
              </a:rPr>
              <a:t> </a:t>
            </a:r>
            <a:r>
              <a:rPr kumimoji="0" lang="en-US" sz="2200" i="0" u="none" strike="noStrike" cap="none" normalizeH="0" baseline="0" dirty="0">
                <a:ln>
                  <a:noFill/>
                </a:ln>
                <a:solidFill>
                  <a:srgbClr val="2004C6"/>
                </a:solidFill>
                <a:effectLst/>
                <a:latin typeface="Arial" pitchFamily="34" charset="0"/>
                <a:ea typeface="Cambria" pitchFamily="18" charset="0"/>
                <a:cs typeface="Arial" pitchFamily="34" charset="0"/>
              </a:rPr>
              <a:t>HP</a:t>
            </a:r>
            <a:r>
              <a:rPr kumimoji="0" lang="en-US" sz="2200" b="0" i="0" u="none" strike="noStrike" cap="none" normalizeH="0" dirty="0">
                <a:ln>
                  <a:noFill/>
                </a:ln>
                <a:solidFill>
                  <a:schemeClr val="tx1"/>
                </a:solidFill>
                <a:effectLst/>
                <a:latin typeface="Arial" pitchFamily="34" charset="0"/>
                <a:ea typeface="Cambria" pitchFamily="18" charset="0"/>
                <a:cs typeface="Arial" pitchFamily="34" charset="0"/>
              </a:rPr>
              <a:t> </a:t>
            </a:r>
            <a:r>
              <a:rPr kumimoji="0" lang="en-US" sz="2200" b="0" i="0" u="none" strike="noStrike" cap="none" normalizeH="0" baseline="0" dirty="0">
                <a:ln>
                  <a:noFill/>
                </a:ln>
                <a:solidFill>
                  <a:schemeClr val="tx1"/>
                </a:solidFill>
                <a:effectLst/>
                <a:latin typeface="Arial" pitchFamily="34" charset="0"/>
                <a:ea typeface="Cambria" pitchFamily="18" charset="0"/>
                <a:cs typeface="Arial" pitchFamily="34" charset="0"/>
              </a:rPr>
              <a:t>experiments)</a:t>
            </a:r>
            <a:r>
              <a:rPr kumimoji="0" lang="en-US" sz="2200" b="0" i="0" u="none" strike="noStrike" cap="none" normalizeH="0" dirty="0">
                <a:ln>
                  <a:noFill/>
                </a:ln>
                <a:solidFill>
                  <a:schemeClr val="tx1"/>
                </a:solidFill>
                <a:effectLst/>
                <a:latin typeface="Arial" pitchFamily="34" charset="0"/>
                <a:ea typeface="Cambria" pitchFamily="18" charset="0"/>
                <a:cs typeface="Arial" pitchFamily="34" charset="0"/>
              </a:rPr>
              <a:t> &amp;</a:t>
            </a:r>
            <a:r>
              <a:rPr kumimoji="0" lang="en-US" sz="2200" b="0" i="0" u="none" strike="noStrike" cap="none" normalizeH="0" baseline="0" dirty="0">
                <a:ln>
                  <a:noFill/>
                </a:ln>
                <a:solidFill>
                  <a:schemeClr val="tx1"/>
                </a:solidFill>
                <a:effectLst/>
                <a:latin typeface="Arial" pitchFamily="34" charset="0"/>
                <a:ea typeface="Cambria" pitchFamily="18" charset="0"/>
                <a:cs typeface="Arial" pitchFamily="34" charset="0"/>
              </a:rPr>
              <a:t> quicker runs (</a:t>
            </a:r>
            <a:r>
              <a:rPr lang="en-US" sz="2200" i="1" dirty="0">
                <a:latin typeface="Arial" pitchFamily="34" charset="0"/>
                <a:ea typeface="Cambria" pitchFamily="18" charset="0"/>
                <a:cs typeface="Arial" pitchFamily="34" charset="0"/>
              </a:rPr>
              <a:t>i.e. </a:t>
            </a:r>
            <a:r>
              <a:rPr kumimoji="0" lang="en-US" sz="2200" b="0" i="1" u="none" strike="noStrike" cap="none" normalizeH="0" baseline="0" dirty="0">
                <a:ln>
                  <a:noFill/>
                </a:ln>
                <a:solidFill>
                  <a:schemeClr val="tx1"/>
                </a:solidFill>
                <a:effectLst/>
                <a:latin typeface="Arial" pitchFamily="34" charset="0"/>
                <a:ea typeface="Cambria" pitchFamily="18" charset="0"/>
                <a:cs typeface="Arial" pitchFamily="34" charset="0"/>
              </a:rPr>
              <a:t>in-situ</a:t>
            </a:r>
            <a:r>
              <a:rPr kumimoji="0" lang="en-US" sz="2200" b="0" i="0" u="none" strike="noStrike" cap="none" normalizeH="0" baseline="0" dirty="0">
                <a:ln>
                  <a:noFill/>
                </a:ln>
                <a:solidFill>
                  <a:schemeClr val="tx1"/>
                </a:solidFill>
                <a:effectLst/>
                <a:latin typeface="Arial" pitchFamily="34" charset="0"/>
                <a:ea typeface="Cambria" pitchFamily="18" charset="0"/>
                <a:cs typeface="Arial" pitchFamily="34" charset="0"/>
              </a:rPr>
              <a:t> catalysis). </a:t>
            </a:r>
            <a:endParaRPr kumimoji="0" lang="it-IT" sz="2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lvl="0" algn="just" eaLnBrk="0" fontAlgn="base" hangingPunct="0">
              <a:spcBef>
                <a:spcPct val="0"/>
              </a:spcBef>
              <a:spcAft>
                <a:spcPct val="0"/>
              </a:spcAft>
              <a:buFont typeface="Arial" pitchFamily="34" charset="0"/>
              <a:buChar char="•"/>
            </a:pP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n-US" sz="2200" b="1" i="0" u="none" strike="noStrike" cap="none" normalizeH="0" baseline="0" dirty="0">
                <a:ln>
                  <a:noFill/>
                </a:ln>
                <a:solidFill>
                  <a:schemeClr val="tx1"/>
                </a:solidFill>
                <a:effectLst/>
                <a:latin typeface="Arial" pitchFamily="34" charset="0"/>
                <a:ea typeface="Times New Roman" pitchFamily="18" charset="0"/>
                <a:cs typeface="Arial" pitchFamily="34" charset="0"/>
              </a:rPr>
              <a:t>Installation of the </a:t>
            </a:r>
            <a:r>
              <a:rPr kumimoji="0" lang="en-US" sz="2200" b="1" i="0" u="none" strike="noStrike" cap="none" normalizeH="0" baseline="0" dirty="0">
                <a:ln>
                  <a:noFill/>
                </a:ln>
                <a:solidFill>
                  <a:srgbClr val="2004C6"/>
                </a:solidFill>
                <a:effectLst/>
                <a:latin typeface="Arial" pitchFamily="34" charset="0"/>
                <a:ea typeface="Times New Roman" pitchFamily="18" charset="0"/>
                <a:cs typeface="Arial" pitchFamily="34" charset="0"/>
              </a:rPr>
              <a:t>PPS</a:t>
            </a:r>
            <a:r>
              <a:rPr kumimoji="0" lang="en-US" sz="2200" b="1"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n-US" sz="2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chopper </a:t>
            </a:r>
            <a:r>
              <a:rPr kumimoji="0" lang="en-US"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(a.k.a</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n-US" sz="2200" b="0" i="1" u="none" strike="noStrike" cap="none" normalizeH="0" baseline="0" dirty="0">
                <a:ln>
                  <a:noFill/>
                </a:ln>
                <a:solidFill>
                  <a:srgbClr val="C00000"/>
                </a:solidFill>
                <a:effectLst/>
                <a:latin typeface="Arial" pitchFamily="34" charset="0"/>
                <a:ea typeface="Times New Roman" pitchFamily="18" charset="0"/>
                <a:cs typeface="Arial" pitchFamily="34" charset="0"/>
              </a:rPr>
              <a:t>T</a:t>
            </a:r>
            <a:r>
              <a:rPr kumimoji="0" lang="en-US" sz="2200" b="0" u="none" strike="noStrike" cap="none" normalizeH="0" baseline="-25000" dirty="0">
                <a:ln>
                  <a:noFill/>
                </a:ln>
                <a:solidFill>
                  <a:srgbClr val="C00000"/>
                </a:solidFill>
                <a:effectLst/>
                <a:latin typeface="Arial" pitchFamily="34" charset="0"/>
                <a:ea typeface="Times New Roman" pitchFamily="18" charset="0"/>
                <a:cs typeface="Arial" pitchFamily="34" charset="0"/>
              </a:rPr>
              <a:t>0</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 chopper): it will improve the </a:t>
            </a:r>
            <a:r>
              <a:rPr lang="en-US" sz="2200" i="1" dirty="0">
                <a:solidFill>
                  <a:srgbClr val="C00000"/>
                </a:solidFill>
                <a:latin typeface="Arial" pitchFamily="34" charset="0"/>
                <a:ea typeface="Cambria" pitchFamily="18" charset="0"/>
                <a:cs typeface="Arial" pitchFamily="34" charset="0"/>
              </a:rPr>
              <a:t>(S/N) </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by cutting </a:t>
            </a:r>
            <a:r>
              <a:rPr kumimoji="0" lang="en-US" sz="2200" b="0" i="0" u="none" strike="noStrike" cap="none" normalizeH="0" baseline="0" dirty="0">
                <a:ln>
                  <a:noFill/>
                </a:ln>
                <a:solidFill>
                  <a:srgbClr val="C00000"/>
                </a:solidFill>
                <a:effectLst/>
                <a:latin typeface="Arial" pitchFamily="34" charset="0"/>
                <a:ea typeface="Times New Roman" pitchFamily="18" charset="0"/>
                <a:cs typeface="Arial" pitchFamily="34" charset="0"/>
              </a:rPr>
              <a:t>γ</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and fast</a:t>
            </a:r>
            <a:r>
              <a:rPr kumimoji="0" lang="en-US" sz="2200" b="0" i="0" u="none" strike="noStrike" cap="none" normalizeH="0" dirty="0">
                <a:ln>
                  <a:noFill/>
                </a:ln>
                <a:solidFill>
                  <a:schemeClr val="tx1"/>
                </a:solidFill>
                <a:effectLst/>
                <a:latin typeface="Arial" pitchFamily="34" charset="0"/>
                <a:ea typeface="Times New Roman" pitchFamily="18" charset="0"/>
                <a:cs typeface="Arial" pitchFamily="34" charset="0"/>
              </a:rPr>
              <a:t>-neutron</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 flash. </a:t>
            </a:r>
            <a:r>
              <a:rPr kumimoji="0" lang="en-US" sz="2200" b="1" i="0" u="none" strike="noStrike" cap="none" normalizeH="0" baseline="0" dirty="0">
                <a:ln>
                  <a:noFill/>
                </a:ln>
                <a:solidFill>
                  <a:srgbClr val="009900"/>
                </a:solidFill>
                <a:effectLst/>
                <a:latin typeface="Arial" pitchFamily="34" charset="0"/>
                <a:ea typeface="Times New Roman" pitchFamily="18" charset="0"/>
                <a:cs typeface="Arial" pitchFamily="34" charset="0"/>
              </a:rPr>
              <a:t>VESPA</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a:t>
            </a:r>
            <a:r>
              <a:rPr kumimoji="0" lang="en-US" sz="2200" b="0" i="0" u="none" strike="noStrike" cap="none" normalizeH="0" dirty="0">
                <a:ln>
                  <a:noFill/>
                </a:ln>
                <a:solidFill>
                  <a:schemeClr val="tx1"/>
                </a:solidFill>
                <a:effectLst/>
                <a:latin typeface="Arial" pitchFamily="34" charset="0"/>
                <a:ea typeface="Times New Roman" pitchFamily="18" charset="0"/>
                <a:cs typeface="Arial" pitchFamily="34" charset="0"/>
              </a:rPr>
              <a:t> a </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straight instrument, noise might be significant!</a:t>
            </a:r>
          </a:p>
          <a:p>
            <a:pPr marL="0" marR="0" lvl="0" indent="0" algn="just" defTabSz="914400" rtl="0" eaLnBrk="0" fontAlgn="base" latinLnBrk="0" hangingPunct="0">
              <a:lnSpc>
                <a:spcPct val="100000"/>
              </a:lnSpc>
              <a:spcBef>
                <a:spcPct val="0"/>
              </a:spcBef>
              <a:spcAft>
                <a:spcPct val="0"/>
              </a:spcAft>
              <a:buClrTx/>
              <a:buSzTx/>
              <a:buFontTx/>
              <a:buNone/>
              <a:tabLst/>
            </a:pPr>
            <a:endParaRPr lang="en-US" sz="1400" dirty="0">
              <a:latin typeface="Arial" pitchFamily="34" charset="0"/>
              <a:ea typeface="Times New Roman" pitchFamily="18" charset="0"/>
              <a:cs typeface="Arial" pitchFamily="34" charset="0"/>
            </a:endParaRPr>
          </a:p>
          <a:p>
            <a:pPr lvl="0" algn="just" eaLnBrk="0" fontAlgn="base" hangingPunct="0">
              <a:spcBef>
                <a:spcPct val="0"/>
              </a:spcBef>
              <a:spcAft>
                <a:spcPct val="0"/>
              </a:spcAft>
              <a:buFont typeface="Arial" pitchFamily="34" charset="0"/>
              <a:buChar char="•"/>
            </a:pP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n-US" sz="2200" b="1" i="0" u="none" strike="noStrike" cap="none" normalizeH="0" baseline="0" dirty="0">
                <a:ln>
                  <a:noFill/>
                </a:ln>
                <a:solidFill>
                  <a:schemeClr val="tx1"/>
                </a:solidFill>
                <a:effectLst/>
                <a:latin typeface="Arial" pitchFamily="34" charset="0"/>
                <a:ea typeface="Times New Roman" pitchFamily="18" charset="0"/>
                <a:cs typeface="Arial" pitchFamily="34" charset="0"/>
              </a:rPr>
              <a:t>A</a:t>
            </a:r>
            <a:r>
              <a:rPr lang="en-US" sz="2200" b="1" dirty="0">
                <a:latin typeface="Arial" pitchFamily="34" charset="0"/>
                <a:ea typeface="Times New Roman" pitchFamily="18" charset="0"/>
                <a:cs typeface="Arial" pitchFamily="34" charset="0"/>
              </a:rPr>
              <a:t>nalyzer </a:t>
            </a:r>
            <a:r>
              <a:rPr kumimoji="0" lang="en-US" sz="2200" b="1" i="0" u="none" strike="noStrike" cap="none" normalizeH="0" baseline="0" dirty="0">
                <a:ln>
                  <a:noFill/>
                </a:ln>
                <a:solidFill>
                  <a:schemeClr val="tx1"/>
                </a:solidFill>
                <a:effectLst/>
                <a:latin typeface="Arial" pitchFamily="34" charset="0"/>
                <a:ea typeface="Times New Roman" pitchFamily="18" charset="0"/>
                <a:cs typeface="Arial" pitchFamily="34" charset="0"/>
              </a:rPr>
              <a:t>upgrade:</a:t>
            </a:r>
            <a:r>
              <a:rPr kumimoji="0" lang="en-US" sz="2200" b="0" i="0" u="none" strike="noStrike" cap="none" normalizeH="0" dirty="0">
                <a:ln>
                  <a:noFill/>
                </a:ln>
                <a:solidFill>
                  <a:schemeClr val="tx1"/>
                </a:solidFill>
                <a:effectLst/>
                <a:latin typeface="Arial" pitchFamily="34" charset="0"/>
                <a:ea typeface="Times New Roman" pitchFamily="18" charset="0"/>
                <a:cs typeface="Arial" pitchFamily="34" charset="0"/>
              </a:rPr>
              <a:t> </a:t>
            </a:r>
            <a:r>
              <a:rPr kumimoji="0" lang="en-US" sz="2200" b="0" i="0" u="none" strike="noStrike" cap="none" normalizeH="0" baseline="0" dirty="0">
                <a:ln>
                  <a:noFill/>
                </a:ln>
                <a:solidFill>
                  <a:srgbClr val="C00000"/>
                </a:solidFill>
                <a:effectLst/>
                <a:latin typeface="Arial" pitchFamily="34" charset="0"/>
                <a:ea typeface="Times New Roman" pitchFamily="18" charset="0"/>
                <a:cs typeface="Arial" pitchFamily="34" charset="0"/>
              </a:rPr>
              <a:t>2</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 forward-scattering frames containing </a:t>
            </a:r>
            <a:r>
              <a:rPr kumimoji="0" lang="en-US" sz="2200" b="0" i="0" u="none" strike="noStrike" cap="none" normalizeH="0" baseline="0" dirty="0">
                <a:ln>
                  <a:noFill/>
                </a:ln>
                <a:solidFill>
                  <a:srgbClr val="C00000"/>
                </a:solidFill>
                <a:effectLst/>
                <a:latin typeface="Arial" pitchFamily="34" charset="0"/>
                <a:ea typeface="Times New Roman" pitchFamily="18" charset="0"/>
                <a:cs typeface="Arial" pitchFamily="34" charset="0"/>
              </a:rPr>
              <a:t>2</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n-US" sz="2200" b="0" i="0" u="none" strike="noStrike" cap="none" normalizeH="0" baseline="0" dirty="0">
                <a:ln>
                  <a:noFill/>
                </a:ln>
                <a:solidFill>
                  <a:srgbClr val="2004C6"/>
                </a:solidFill>
                <a:effectLst/>
                <a:latin typeface="Arial" pitchFamily="34" charset="0"/>
                <a:ea typeface="Times New Roman" pitchFamily="18" charset="0"/>
                <a:cs typeface="Arial" pitchFamily="34" charset="0"/>
              </a:rPr>
              <a:t>AFDM</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 (Be-filter, analyzer crystal &amp; detector tubes) each.</a:t>
            </a:r>
          </a:p>
        </p:txBody>
      </p:sp>
      <p:sp>
        <p:nvSpPr>
          <p:cNvPr id="7" name="Rectangle 1"/>
          <p:cNvSpPr>
            <a:spLocks noChangeArrowheads="1"/>
          </p:cNvSpPr>
          <p:nvPr/>
        </p:nvSpPr>
        <p:spPr bwMode="auto">
          <a:xfrm>
            <a:off x="285720" y="1928802"/>
            <a:ext cx="8572560" cy="830997"/>
          </a:xfrm>
          <a:prstGeom prst="rect">
            <a:avLst/>
          </a:prstGeom>
          <a:no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en-US" sz="2400" b="1" i="0" strike="noStrike" cap="none" normalizeH="0" baseline="0" dirty="0">
                <a:ln>
                  <a:noFill/>
                </a:ln>
                <a:solidFill>
                  <a:srgbClr val="009900"/>
                </a:solidFill>
                <a:effectLst>
                  <a:outerShdw blurRad="38100" dist="38100" dir="2700000" algn="tl">
                    <a:srgbClr val="000000">
                      <a:alpha val="43137"/>
                    </a:srgbClr>
                  </a:outerShdw>
                </a:effectLst>
                <a:latin typeface="Arial" pitchFamily="34" charset="0"/>
                <a:ea typeface="Cambria" pitchFamily="18" charset="0"/>
                <a:cs typeface="Arial" pitchFamily="34" charset="0"/>
              </a:rPr>
              <a:t>VESPA</a:t>
            </a:r>
            <a:r>
              <a:rPr kumimoji="0" lang="en-US" sz="2400" i="0"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ea typeface="Cambria" pitchFamily="18" charset="0"/>
                <a:cs typeface="Arial" pitchFamily="34" charset="0"/>
              </a:rPr>
              <a:t> baseline scope:</a:t>
            </a:r>
            <a:r>
              <a:rPr kumimoji="0" lang="en-US" sz="2400" i="0" strike="noStrike" cap="none" normalizeH="0" dirty="0">
                <a:ln>
                  <a:noFill/>
                </a:ln>
                <a:solidFill>
                  <a:schemeClr val="tx1"/>
                </a:solidFill>
                <a:effectLst>
                  <a:outerShdw blurRad="38100" dist="38100" dir="2700000" algn="tl">
                    <a:srgbClr val="000000">
                      <a:alpha val="43137"/>
                    </a:srgbClr>
                  </a:outerShdw>
                </a:effectLst>
                <a:latin typeface="Arial" pitchFamily="34" charset="0"/>
                <a:ea typeface="Cambria" pitchFamily="18" charset="0"/>
                <a:cs typeface="Arial" pitchFamily="34" charset="0"/>
              </a:rPr>
              <a:t> </a:t>
            </a:r>
            <a:r>
              <a:rPr kumimoji="0" lang="en-US" sz="2400" i="0"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ea typeface="Cambria" pitchFamily="18" charset="0"/>
                <a:cs typeface="Arial" pitchFamily="34" charset="0"/>
              </a:rPr>
              <a:t>a fully functional, </a:t>
            </a:r>
            <a:r>
              <a:rPr kumimoji="0" lang="en-US" sz="2400" b="1" i="0" strike="noStrike" cap="none" normalizeH="0" baseline="0" dirty="0">
                <a:ln>
                  <a:noFill/>
                </a:ln>
                <a:solidFill>
                  <a:srgbClr val="0070C0"/>
                </a:solidFill>
                <a:effectLst>
                  <a:outerShdw blurRad="38100" dist="38100" dir="2700000" algn="tl">
                    <a:srgbClr val="000000">
                      <a:alpha val="43137"/>
                    </a:srgbClr>
                  </a:outerShdw>
                </a:effectLst>
                <a:latin typeface="Arial" pitchFamily="34" charset="0"/>
                <a:ea typeface="Cambria" pitchFamily="18" charset="0"/>
                <a:cs typeface="Arial" pitchFamily="34" charset="0"/>
              </a:rPr>
              <a:t>competitive</a:t>
            </a:r>
            <a:r>
              <a:rPr kumimoji="0" lang="en-US" sz="2400" b="1" i="0"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ea typeface="Cambria" pitchFamily="18" charset="0"/>
                <a:cs typeface="Arial" pitchFamily="34" charset="0"/>
              </a:rPr>
              <a:t> </a:t>
            </a:r>
            <a:r>
              <a:rPr kumimoji="0" lang="en-US" sz="2400" i="0"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ea typeface="Cambria" pitchFamily="18" charset="0"/>
                <a:cs typeface="Arial" pitchFamily="34" charset="0"/>
              </a:rPr>
              <a:t>instrument within the </a:t>
            </a:r>
            <a:r>
              <a:rPr lang="en-US" sz="2400" dirty="0">
                <a:solidFill>
                  <a:srgbClr val="C00000"/>
                </a:solidFill>
                <a:effectLst>
                  <a:outerShdw blurRad="38100" dist="38100" dir="2700000" algn="tl">
                    <a:srgbClr val="000000">
                      <a:alpha val="43137"/>
                    </a:srgbClr>
                  </a:outerShdw>
                </a:effectLst>
                <a:latin typeface="Arial" pitchFamily="34" charset="0"/>
                <a:ea typeface="Cambria" pitchFamily="18" charset="0"/>
                <a:cs typeface="Arial" pitchFamily="34" charset="0"/>
              </a:rPr>
              <a:t>12 M€ </a:t>
            </a:r>
            <a:r>
              <a:rPr kumimoji="0" lang="en-US" sz="2400" i="0"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ea typeface="Cambria" pitchFamily="18" charset="0"/>
                <a:cs typeface="Arial" pitchFamily="34" charset="0"/>
              </a:rPr>
              <a:t>cost category.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29</a:t>
            </a:fld>
            <a:endParaRPr lang="it-IT"/>
          </a:p>
        </p:txBody>
      </p:sp>
      <p:sp>
        <p:nvSpPr>
          <p:cNvPr id="4" name="Rectangle 1"/>
          <p:cNvSpPr>
            <a:spLocks noChangeArrowheads="1"/>
          </p:cNvSpPr>
          <p:nvPr/>
        </p:nvSpPr>
        <p:spPr bwMode="auto">
          <a:xfrm>
            <a:off x="214282" y="935726"/>
            <a:ext cx="8715436" cy="44935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Achieving the </a:t>
            </a:r>
            <a:r>
              <a:rPr kumimoji="0" lang="en-US" sz="2200" b="1" i="0" u="none" strike="noStrike" cap="none" normalizeH="0" baseline="0" dirty="0">
                <a:ln>
                  <a:noFill/>
                </a:ln>
                <a:solidFill>
                  <a:srgbClr val="0070C0"/>
                </a:solidFill>
                <a:effectLst/>
                <a:latin typeface="Arial" pitchFamily="34" charset="0"/>
                <a:ea typeface="Times New Roman" pitchFamily="18" charset="0"/>
                <a:cs typeface="Arial" pitchFamily="34" charset="0"/>
              </a:rPr>
              <a:t>“full scope” </a:t>
            </a:r>
            <a:r>
              <a:rPr kumimoji="0" lang="en-US" sz="2200" b="1" i="0" u="none" strike="noStrike" cap="none" normalizeH="0" baseline="0" dirty="0">
                <a:ln>
                  <a:noFill/>
                </a:ln>
                <a:solidFill>
                  <a:schemeClr val="tx1"/>
                </a:solidFill>
                <a:effectLst/>
                <a:latin typeface="Arial" pitchFamily="34" charset="0"/>
                <a:ea typeface="Times New Roman" pitchFamily="18" charset="0"/>
                <a:cs typeface="Arial" pitchFamily="34" charset="0"/>
              </a:rPr>
              <a:t>coverage:</a:t>
            </a:r>
            <a:r>
              <a:rPr kumimoji="0" lang="en-US" sz="2200" b="0" i="0" u="none" strike="noStrike" cap="none" normalizeH="0" dirty="0">
                <a:ln>
                  <a:noFill/>
                </a:ln>
                <a:solidFill>
                  <a:schemeClr val="tx1"/>
                </a:solidFill>
                <a:effectLst/>
                <a:latin typeface="Arial" pitchFamily="34" charset="0"/>
                <a:ea typeface="Times New Roman" pitchFamily="18" charset="0"/>
                <a:cs typeface="Arial" pitchFamily="34" charset="0"/>
              </a:rPr>
              <a:t> </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solid angle </a:t>
            </a:r>
            <a:r>
              <a:rPr kumimoji="0" lang="el-GR" sz="2200" b="0" i="0" u="none" strike="noStrike" cap="none" normalizeH="0" baseline="0" dirty="0">
                <a:ln>
                  <a:noFill/>
                </a:ln>
                <a:solidFill>
                  <a:srgbClr val="C00000"/>
                </a:solidFill>
                <a:effectLst/>
                <a:latin typeface="Arial" pitchFamily="34" charset="0"/>
                <a:ea typeface="Times New Roman" pitchFamily="18" charset="0"/>
                <a:cs typeface="Arial" pitchFamily="34" charset="0"/>
              </a:rPr>
              <a:t>Ω</a:t>
            </a:r>
            <a:r>
              <a:rPr kumimoji="0" lang="it-IT" sz="2200" b="0" i="0" u="none" strike="noStrike" cap="none" normalizeH="0" baseline="0" dirty="0">
                <a:ln>
                  <a:noFill/>
                </a:ln>
                <a:solidFill>
                  <a:srgbClr val="C00000"/>
                </a:solidFill>
                <a:effectLst/>
                <a:latin typeface="Arial" pitchFamily="34" charset="0"/>
                <a:ea typeface="Times New Roman" pitchFamily="18" charset="0"/>
                <a:cs typeface="Arial" pitchFamily="34" charset="0"/>
              </a:rPr>
              <a:t>=</a:t>
            </a:r>
            <a:r>
              <a:rPr kumimoji="0" lang="en-US" sz="22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1.3 </a:t>
            </a:r>
            <a:r>
              <a:rPr kumimoji="0" lang="en-US" sz="2200" b="0" i="0" u="none" strike="noStrike" cap="none" normalizeH="0" baseline="0" dirty="0">
                <a:ln>
                  <a:noFill/>
                </a:ln>
                <a:solidFill>
                  <a:srgbClr val="C00000"/>
                </a:solidFill>
                <a:effectLst/>
                <a:latin typeface="Arial" pitchFamily="34" charset="0"/>
                <a:ea typeface="Times New Roman" pitchFamily="18" charset="0"/>
                <a:cs typeface="Arial" pitchFamily="34" charset="0"/>
              </a:rPr>
              <a:t>sr.</a:t>
            </a: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endParaRPr lang="en-US" sz="2200" dirty="0">
              <a:latin typeface="Arial" pitchFamily="34" charset="0"/>
              <a:ea typeface="Times New Roman" pitchFamily="18" charset="0"/>
              <a:cs typeface="Arial" pitchFamily="34" charset="0"/>
            </a:endParaRPr>
          </a:p>
          <a:p>
            <a:pPr lvl="0" algn="just" eaLnBrk="0" fontAlgn="base" hangingPunct="0">
              <a:spcBef>
                <a:spcPct val="0"/>
              </a:spcBef>
              <a:spcAft>
                <a:spcPct val="0"/>
              </a:spcAft>
              <a:buFont typeface="Arial" pitchFamily="34" charset="0"/>
              <a:buChar char="•"/>
            </a:pP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 Depending on the </a:t>
            </a:r>
            <a:r>
              <a:rPr kumimoji="0" lang="en-US" sz="2200" b="1" i="0" u="none" strike="noStrike" cap="none" normalizeH="0" baseline="0" dirty="0">
                <a:ln>
                  <a:noFill/>
                </a:ln>
                <a:solidFill>
                  <a:schemeClr val="tx1"/>
                </a:solidFill>
                <a:effectLst/>
                <a:latin typeface="Arial" pitchFamily="34" charset="0"/>
                <a:ea typeface="Times New Roman" pitchFamily="18" charset="0"/>
                <a:cs typeface="Arial" pitchFamily="34" charset="0"/>
              </a:rPr>
              <a:t>background</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 level observed during the </a:t>
            </a:r>
            <a:r>
              <a:rPr kumimoji="0" lang="en-US" sz="2200" b="0" i="0" u="none" strike="noStrike" cap="none" normalizeH="0" baseline="0" dirty="0">
                <a:ln>
                  <a:noFill/>
                </a:ln>
                <a:solidFill>
                  <a:srgbClr val="C00000"/>
                </a:solidFill>
                <a:effectLst/>
                <a:latin typeface="Arial" pitchFamily="34" charset="0"/>
                <a:ea typeface="Times New Roman" pitchFamily="18" charset="0"/>
                <a:cs typeface="Arial" pitchFamily="34" charset="0"/>
              </a:rPr>
              <a:t>“</a:t>
            </a:r>
            <a:r>
              <a:rPr kumimoji="0" lang="en-US" sz="2200" b="0" i="1" u="none" strike="noStrike" cap="none" normalizeH="0" baseline="0" dirty="0">
                <a:ln>
                  <a:noFill/>
                </a:ln>
                <a:solidFill>
                  <a:srgbClr val="C00000"/>
                </a:solidFill>
                <a:effectLst/>
                <a:latin typeface="Arial" pitchFamily="34" charset="0"/>
                <a:ea typeface="Times New Roman" pitchFamily="18" charset="0"/>
                <a:cs typeface="Arial" pitchFamily="34" charset="0"/>
              </a:rPr>
              <a:t>hot commissioning”</a:t>
            </a:r>
            <a:r>
              <a:rPr kumimoji="0" lang="en-US" sz="2200" b="0" u="none" strike="noStrike" cap="none" normalizeH="0" baseline="0" dirty="0">
                <a:ln>
                  <a:noFill/>
                </a:ln>
                <a:solidFill>
                  <a:srgbClr val="C00000"/>
                </a:solidFill>
                <a:effectLst/>
                <a:latin typeface="Arial" pitchFamily="34" charset="0"/>
                <a:ea typeface="Times New Roman" pitchFamily="18" charset="0"/>
                <a:cs typeface="Arial" pitchFamily="34" charset="0"/>
              </a:rPr>
              <a:t>:</a:t>
            </a:r>
            <a:r>
              <a:rPr kumimoji="0" lang="en-US" sz="2200" b="0" i="1" u="none" strike="noStrike" cap="none" normalizeH="0" baseline="0" dirty="0">
                <a:ln>
                  <a:noFill/>
                </a:ln>
                <a:solidFill>
                  <a:srgbClr val="C00000"/>
                </a:solidFill>
                <a:effectLst/>
                <a:latin typeface="Arial" pitchFamily="34" charset="0"/>
                <a:ea typeface="Times New Roman" pitchFamily="18" charset="0"/>
                <a:cs typeface="Arial" pitchFamily="34" charset="0"/>
              </a:rPr>
              <a:t> </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either implementing </a:t>
            </a:r>
            <a:r>
              <a:rPr kumimoji="0" lang="en-US" sz="2200" b="1" i="0" u="none" strike="noStrike" cap="none" normalizeH="0" baseline="0" dirty="0" smtClean="0">
                <a:ln>
                  <a:noFill/>
                </a:ln>
                <a:solidFill>
                  <a:srgbClr val="2004C6"/>
                </a:solidFill>
                <a:effectLst/>
                <a:latin typeface="Arial" pitchFamily="34" charset="0"/>
                <a:ea typeface="Times New Roman" pitchFamily="18" charset="0"/>
                <a:cs typeface="Arial" pitchFamily="34" charset="0"/>
              </a:rPr>
              <a:t>PPS chopper </a:t>
            </a:r>
            <a:r>
              <a:rPr lang="en-US" sz="2200" dirty="0" smtClean="0">
                <a:latin typeface="Arial" pitchFamily="34" charset="0"/>
                <a:ea typeface="Times New Roman" pitchFamily="18" charset="0"/>
                <a:cs typeface="Arial" pitchFamily="34" charset="0"/>
              </a:rPr>
              <a:t>(</a:t>
            </a:r>
            <a:r>
              <a:rPr lang="en-US" sz="2200" i="1" dirty="0" smtClean="0">
                <a:solidFill>
                  <a:srgbClr val="C00000"/>
                </a:solidFill>
                <a:latin typeface="Arial" pitchFamily="34" charset="0"/>
                <a:ea typeface="Times New Roman" pitchFamily="18" charset="0"/>
                <a:cs typeface="Arial" pitchFamily="34" charset="0"/>
              </a:rPr>
              <a:t>T</a:t>
            </a:r>
            <a:r>
              <a:rPr lang="en-US" sz="2200" baseline="-25000" dirty="0" smtClean="0">
                <a:solidFill>
                  <a:srgbClr val="C00000"/>
                </a:solidFill>
                <a:latin typeface="Arial" pitchFamily="34" charset="0"/>
                <a:ea typeface="Times New Roman" pitchFamily="18" charset="0"/>
                <a:cs typeface="Arial" pitchFamily="34" charset="0"/>
              </a:rPr>
              <a:t>0</a:t>
            </a:r>
            <a:r>
              <a:rPr lang="en-US" sz="2200" dirty="0" smtClean="0">
                <a:latin typeface="Arial" pitchFamily="34" charset="0"/>
                <a:ea typeface="Times New Roman" pitchFamily="18" charset="0"/>
                <a:cs typeface="Arial" pitchFamily="34" charset="0"/>
              </a:rPr>
              <a:t>)</a:t>
            </a:r>
            <a:r>
              <a:rPr kumimoji="0" lang="en-US" sz="2200" b="1" i="0" u="none" strike="noStrike" cap="none" normalizeH="0" baseline="0" dirty="0" smtClean="0">
                <a:ln>
                  <a:noFill/>
                </a:ln>
                <a:solidFill>
                  <a:srgbClr val="2004C6"/>
                </a:solidFill>
                <a:effectLst/>
                <a:latin typeface="Arial" pitchFamily="34" charset="0"/>
                <a:ea typeface="Times New Roman" pitchFamily="18" charset="0"/>
                <a:cs typeface="Arial" pitchFamily="34" charset="0"/>
              </a:rPr>
              <a:t>,</a:t>
            </a:r>
            <a:r>
              <a:rPr kumimoji="0" lang="en-US"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or </a:t>
            </a:r>
            <a:r>
              <a:rPr lang="en-US" sz="2200" dirty="0">
                <a:latin typeface="Arial" pitchFamily="34" charset="0"/>
                <a:ea typeface="Times New Roman" pitchFamily="18" charset="0"/>
                <a:cs typeface="Arial" pitchFamily="34" charset="0"/>
              </a:rPr>
              <a:t>upgrading </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the </a:t>
            </a:r>
            <a:r>
              <a:rPr kumimoji="0" lang="en-US" sz="2200" i="0" u="none" strike="noStrike" cap="none" normalizeH="0" baseline="0" dirty="0">
                <a:ln>
                  <a:noFill/>
                </a:ln>
                <a:solidFill>
                  <a:schemeClr val="tx1"/>
                </a:solidFill>
                <a:effectLst/>
                <a:latin typeface="Arial" pitchFamily="34" charset="0"/>
                <a:ea typeface="Times New Roman" pitchFamily="18" charset="0"/>
                <a:cs typeface="Arial" pitchFamily="34" charset="0"/>
              </a:rPr>
              <a:t>spectrometer</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 first.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sz="2200" b="0" i="0" u="none" strike="noStrike" cap="none" normalizeH="0" baseline="0" dirty="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buFont typeface="Arial" pitchFamily="34" charset="0"/>
              <a:buChar char="•"/>
            </a:pPr>
            <a:r>
              <a:rPr lang="en-US" sz="2200" dirty="0">
                <a:latin typeface="Arial" pitchFamily="34" charset="0"/>
                <a:ea typeface="Times New Roman" pitchFamily="18" charset="0"/>
                <a:cs typeface="Arial" pitchFamily="34" charset="0"/>
              </a:rPr>
              <a:t> </a:t>
            </a:r>
            <a:r>
              <a:rPr lang="en-US" sz="2200" b="1" dirty="0">
                <a:latin typeface="Arial" pitchFamily="34" charset="0"/>
                <a:ea typeface="Times New Roman" pitchFamily="18" charset="0"/>
                <a:cs typeface="Arial" pitchFamily="34" charset="0"/>
              </a:rPr>
              <a:t>E</a:t>
            </a:r>
            <a:r>
              <a:rPr kumimoji="0" lang="en-US" sz="2200" b="1" i="0" u="none" strike="noStrike" cap="none" normalizeH="0" baseline="0" dirty="0">
                <a:ln>
                  <a:noFill/>
                </a:ln>
                <a:solidFill>
                  <a:schemeClr val="tx1"/>
                </a:solidFill>
                <a:effectLst/>
                <a:latin typeface="Arial" pitchFamily="34" charset="0"/>
                <a:ea typeface="Times New Roman" pitchFamily="18" charset="0"/>
                <a:cs typeface="Arial" pitchFamily="34" charset="0"/>
              </a:rPr>
              <a:t>lastic detectors:</a:t>
            </a:r>
            <a:r>
              <a:rPr kumimoji="0" lang="en-US" sz="2200" b="0" i="0" u="none" strike="noStrike" cap="none" normalizeH="0" dirty="0">
                <a:ln>
                  <a:noFill/>
                </a:ln>
                <a:solidFill>
                  <a:schemeClr val="tx1"/>
                </a:solidFill>
                <a:effectLst/>
                <a:latin typeface="Arial" pitchFamily="34" charset="0"/>
                <a:ea typeface="Times New Roman" pitchFamily="18" charset="0"/>
                <a:cs typeface="Arial" pitchFamily="34" charset="0"/>
              </a:rPr>
              <a:t> </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adding </a:t>
            </a:r>
            <a:r>
              <a:rPr kumimoji="0" lang="en-US" sz="2200" b="0" i="0" u="none" strike="noStrike" cap="none" normalizeH="0" baseline="0" dirty="0">
                <a:ln>
                  <a:noFill/>
                </a:ln>
                <a:solidFill>
                  <a:srgbClr val="C00000"/>
                </a:solidFill>
                <a:effectLst/>
                <a:latin typeface="Arial" pitchFamily="34" charset="0"/>
                <a:ea typeface="Times New Roman" pitchFamily="18" charset="0"/>
                <a:cs typeface="Arial" pitchFamily="34" charset="0"/>
              </a:rPr>
              <a:t>3</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 diffraction banks with </a:t>
            </a:r>
            <a:r>
              <a:rPr kumimoji="0" lang="en-US" sz="2200" b="0" i="0" u="none" strike="noStrike" cap="none" normalizeH="0" baseline="0" dirty="0">
                <a:ln>
                  <a:noFill/>
                </a:ln>
                <a:solidFill>
                  <a:srgbClr val="C00000"/>
                </a:solidFill>
                <a:effectLst/>
                <a:latin typeface="Arial" pitchFamily="34" charset="0"/>
                <a:ea typeface="Times New Roman" pitchFamily="18" charset="0"/>
                <a:cs typeface="Arial" pitchFamily="34" charset="0"/>
              </a:rPr>
              <a:t>24</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n-US" sz="2200" b="0" i="0" u="none" strike="noStrike" cap="none" normalizeH="0" baseline="30000" dirty="0">
                <a:ln>
                  <a:noFill/>
                </a:ln>
                <a:solidFill>
                  <a:schemeClr val="tx1"/>
                </a:solidFill>
                <a:effectLst/>
                <a:latin typeface="Arial" pitchFamily="34" charset="0"/>
                <a:ea typeface="Times New Roman" pitchFamily="18" charset="0"/>
                <a:cs typeface="Arial" pitchFamily="34" charset="0"/>
              </a:rPr>
              <a:t>3</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He tubes covering angular ranges </a:t>
            </a:r>
            <a:r>
              <a:rPr kumimoji="0" lang="en-US" sz="2200" b="0" i="0" u="none" strike="noStrike" cap="none" normalizeH="0" baseline="0" dirty="0">
                <a:ln>
                  <a:noFill/>
                </a:ln>
                <a:solidFill>
                  <a:srgbClr val="C00000"/>
                </a:solidFill>
                <a:effectLst/>
                <a:latin typeface="Arial" pitchFamily="34" charset="0"/>
                <a:ea typeface="Times New Roman" pitchFamily="18" charset="0"/>
                <a:cs typeface="Arial" pitchFamily="34" charset="0"/>
              </a:rPr>
              <a:t>75°&lt;</a:t>
            </a:r>
            <a:r>
              <a:rPr lang="en-US" sz="2200" dirty="0">
                <a:solidFill>
                  <a:srgbClr val="C00000"/>
                </a:solidFill>
                <a:latin typeface="Arial" pitchFamily="34" charset="0"/>
                <a:ea typeface="Times New Roman" pitchFamily="18" charset="0"/>
                <a:cs typeface="Arial" pitchFamily="34" charset="0"/>
              </a:rPr>
              <a:t>2θ</a:t>
            </a:r>
            <a:r>
              <a:rPr kumimoji="0" lang="en-US" sz="2200" b="0" i="0" u="none" strike="noStrike" cap="none" normalizeH="0" baseline="0" dirty="0">
                <a:ln>
                  <a:noFill/>
                </a:ln>
                <a:solidFill>
                  <a:srgbClr val="C00000"/>
                </a:solidFill>
                <a:effectLst/>
                <a:latin typeface="Arial" pitchFamily="34" charset="0"/>
                <a:ea typeface="Times New Roman" pitchFamily="18" charset="0"/>
                <a:cs typeface="Arial" pitchFamily="34" charset="0"/>
              </a:rPr>
              <a:t>&lt;105° </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(equatorial position) &amp; </a:t>
            </a:r>
            <a:r>
              <a:rPr kumimoji="0" lang="en-US" sz="2200" b="0" i="0" u="none" strike="noStrike" cap="none" normalizeH="0" baseline="0" dirty="0">
                <a:ln>
                  <a:noFill/>
                </a:ln>
                <a:solidFill>
                  <a:srgbClr val="C00000"/>
                </a:solidFill>
                <a:effectLst/>
                <a:latin typeface="Arial" pitchFamily="34" charset="0"/>
                <a:ea typeface="Times New Roman" pitchFamily="18" charset="0"/>
                <a:cs typeface="Arial" pitchFamily="34" charset="0"/>
              </a:rPr>
              <a:t>162°&lt;</a:t>
            </a:r>
            <a:r>
              <a:rPr lang="en-US" sz="2200" dirty="0">
                <a:solidFill>
                  <a:srgbClr val="C00000"/>
                </a:solidFill>
                <a:latin typeface="Arial" pitchFamily="34" charset="0"/>
                <a:ea typeface="Times New Roman" pitchFamily="18" charset="0"/>
                <a:cs typeface="Arial" pitchFamily="34" charset="0"/>
              </a:rPr>
              <a:t>2θ</a:t>
            </a:r>
            <a:r>
              <a:rPr kumimoji="0" lang="en-US" sz="2200" b="0" i="0" u="none" strike="noStrike" cap="none" normalizeH="0" baseline="0" dirty="0">
                <a:ln>
                  <a:noFill/>
                </a:ln>
                <a:solidFill>
                  <a:srgbClr val="C00000"/>
                </a:solidFill>
                <a:effectLst/>
                <a:latin typeface="Arial" pitchFamily="34" charset="0"/>
                <a:ea typeface="Times New Roman" pitchFamily="18" charset="0"/>
                <a:cs typeface="Arial" pitchFamily="34" charset="0"/>
              </a:rPr>
              <a:t>&lt;172° </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(backscattering).</a:t>
            </a: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endParaRPr kumimoji="0" lang="it-IT" sz="2200" b="0" i="0" u="none" strike="noStrike" cap="none" normalizeH="0" baseline="0" dirty="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buFont typeface="Arial" pitchFamily="34" charset="0"/>
              <a:buChar char="•"/>
            </a:pP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All the infrastructure for the </a:t>
            </a:r>
            <a:r>
              <a:rPr kumimoji="0" lang="en-US" sz="2200" b="1" i="0" u="none" strike="noStrike" cap="none" normalizeH="0" baseline="0" dirty="0">
                <a:ln>
                  <a:noFill/>
                </a:ln>
                <a:solidFill>
                  <a:schemeClr val="tx1"/>
                </a:solidFill>
                <a:effectLst/>
                <a:latin typeface="Arial" pitchFamily="34" charset="0"/>
                <a:ea typeface="Times New Roman" pitchFamily="18" charset="0"/>
                <a:cs typeface="Arial" pitchFamily="34" charset="0"/>
              </a:rPr>
              <a:t>AFDM’s</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 will be part of the baseline scope: upgrade to full scope will have very small impact on the </a:t>
            </a:r>
            <a:r>
              <a:rPr lang="en-US" sz="2200" dirty="0">
                <a:latin typeface="Arial" pitchFamily="34" charset="0"/>
                <a:ea typeface="Times New Roman" pitchFamily="18" charset="0"/>
                <a:cs typeface="Arial" pitchFamily="34" charset="0"/>
              </a:rPr>
              <a:t> instrument </a:t>
            </a:r>
            <a:r>
              <a:rPr kumimoji="0" lang="en-US" sz="2200" b="0" i="0" u="none" strike="noStrike" cap="none" normalizeH="0" baseline="0" dirty="0">
                <a:ln>
                  <a:noFill/>
                </a:ln>
                <a:solidFill>
                  <a:schemeClr val="tx1"/>
                </a:solidFill>
                <a:effectLst/>
                <a:latin typeface="Arial" pitchFamily="34" charset="0"/>
                <a:ea typeface="Times New Roman" pitchFamily="18" charset="0"/>
                <a:cs typeface="Arial" pitchFamily="34" charset="0"/>
              </a:rPr>
              <a:t>operations!</a:t>
            </a:r>
            <a:endParaRPr kumimoji="0" lang="en-US" sz="22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3"/>
          <p:cNvSpPr/>
          <p:nvPr/>
        </p:nvSpPr>
        <p:spPr>
          <a:xfrm>
            <a:off x="928662" y="142852"/>
            <a:ext cx="7358114" cy="523220"/>
          </a:xfrm>
          <a:prstGeom prst="rect">
            <a:avLst/>
          </a:prstGeom>
        </p:spPr>
        <p:txBody>
          <a:bodyPr wrap="square">
            <a:spAutoFit/>
          </a:bodyPr>
          <a:lstStyle/>
          <a:p>
            <a:pPr algn="ctr" defTabSz="457200">
              <a:buClr>
                <a:srgbClr val="000000"/>
              </a:buClr>
              <a:buSzPct val="100000"/>
              <a:tabLst>
                <a:tab pos="139700" algn="l"/>
                <a:tab pos="457200" algn="l"/>
              </a:tabLst>
              <a:defRPr sz="2200">
                <a:latin typeface="Helvetica"/>
                <a:ea typeface="Helvetica"/>
                <a:cs typeface="Helvetica"/>
                <a:sym typeface="Helvetica"/>
              </a:defRPr>
            </a:pPr>
            <a:r>
              <a:rPr lang="en-US" sz="2800" i="1" dirty="0">
                <a:latin typeface="Arial" pitchFamily="34" charset="0"/>
                <a:cs typeface="Arial" pitchFamily="34" charset="0"/>
              </a:rPr>
              <a:t>- upgrading to </a:t>
            </a:r>
            <a:r>
              <a:rPr lang="en-US" sz="2800" b="1" dirty="0">
                <a:solidFill>
                  <a:srgbClr val="0070C0"/>
                </a:solidFill>
                <a:latin typeface="Arial" pitchFamily="34" charset="0"/>
                <a:cs typeface="Arial" pitchFamily="34" charset="0"/>
              </a:rPr>
              <a:t>“full scope” </a:t>
            </a:r>
            <a:r>
              <a:rPr lang="en-US" sz="2800" i="1" dirty="0">
                <a:latin typeface="Arial" pitchFamily="34" charset="0"/>
                <a:cs typeface="Arial" pitchFamily="34" charset="0"/>
              </a:rPr>
              <a:t>configuration (ii)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C3339C7-BCC7-45DF-904C-C04AD0551C05}" type="slidenum">
              <a:rPr lang="it-IT" smtClean="0"/>
              <a:pPr/>
              <a:t>3</a:t>
            </a:fld>
            <a:endParaRPr lang="it-IT"/>
          </a:p>
        </p:txBody>
      </p:sp>
      <p:sp>
        <p:nvSpPr>
          <p:cNvPr id="4" name="Segnaposto piè di pagina 3"/>
          <p:cNvSpPr>
            <a:spLocks noGrp="1"/>
          </p:cNvSpPr>
          <p:nvPr>
            <p:ph type="ftr" sz="quarter" idx="11"/>
          </p:nvPr>
        </p:nvSpPr>
        <p:spPr/>
        <p:txBody>
          <a:bodyPr/>
          <a:lstStyle/>
          <a:p>
            <a:r>
              <a:rPr lang="it-IT"/>
              <a:t>VESPA TG2 (Lund, 17 Oct. 2017)</a:t>
            </a:r>
          </a:p>
        </p:txBody>
      </p:sp>
      <p:sp>
        <p:nvSpPr>
          <p:cNvPr id="5" name="Title 1"/>
          <p:cNvSpPr txBox="1">
            <a:spLocks/>
          </p:cNvSpPr>
          <p:nvPr/>
        </p:nvSpPr>
        <p:spPr>
          <a:xfrm>
            <a:off x="323528" y="548680"/>
            <a:ext cx="8568952" cy="2664296"/>
          </a:xfrm>
          <a:prstGeom prst="rect">
            <a:avLst/>
          </a:prstGeom>
        </p:spPr>
        <p:txBody>
          <a:bodyPr>
            <a:noAutofit/>
          </a:bodyPr>
          <a:lstStyle/>
          <a:p>
            <a:pPr marL="514350" marR="0" lvl="0" indent="-514350" algn="ctr" defTabSz="914400" rtl="0" eaLnBrk="1" fontAlgn="auto" latinLnBrk="0" hangingPunct="1">
              <a:spcBef>
                <a:spcPct val="0"/>
              </a:spcBef>
              <a:spcAft>
                <a:spcPts val="0"/>
              </a:spcAft>
              <a:buClrTx/>
              <a:buSzTx/>
              <a:buFontTx/>
              <a:buAutoNum type="arabicPeriod"/>
              <a:tabLst/>
              <a:defRPr/>
            </a:pPr>
            <a:r>
              <a:rPr kumimoji="0" lang="en-US" sz="3400" b="1" u="none" strike="noStrike" kern="1200" cap="none" spc="0" normalizeH="0" baseline="0" noProof="0" dirty="0">
                <a:ln>
                  <a:noFill/>
                </a:ln>
                <a:solidFill>
                  <a:srgbClr val="009900"/>
                </a:solidFill>
                <a:effectLst/>
                <a:uLnTx/>
                <a:uFillTx/>
                <a:latin typeface="Arial" pitchFamily="34" charset="0"/>
                <a:ea typeface="+mj-ea"/>
                <a:cs typeface="Arial" pitchFamily="34" charset="0"/>
              </a:rPr>
              <a:t>VESPA</a:t>
            </a:r>
          </a:p>
          <a:p>
            <a:pPr marL="0" marR="0" lvl="0" indent="0" algn="ctr" defTabSz="914400" rtl="0" eaLnBrk="1" fontAlgn="auto" latinLnBrk="0" hangingPunct="1">
              <a:spcBef>
                <a:spcPct val="0"/>
              </a:spcBef>
              <a:spcAft>
                <a:spcPts val="0"/>
              </a:spcAft>
              <a:buClrTx/>
              <a:buSzTx/>
              <a:buFontTx/>
              <a:buNone/>
              <a:tabLst/>
              <a:defRPr/>
            </a:pPr>
            <a:r>
              <a:rPr kumimoji="0" lang="en-US" sz="3400" b="1" u="none" strike="noStrike" kern="1200" cap="none" spc="0" normalizeH="0" baseline="0" noProof="0" dirty="0">
                <a:ln>
                  <a:noFill/>
                </a:ln>
                <a:solidFill>
                  <a:srgbClr val="C00000"/>
                </a:solidFill>
                <a:effectLst/>
                <a:uLnTx/>
                <a:uFillTx/>
                <a:latin typeface="Arial" pitchFamily="34" charset="0"/>
                <a:ea typeface="+mj-ea"/>
                <a:cs typeface="Arial" pitchFamily="34" charset="0"/>
              </a:rPr>
              <a:t>“Concepts of Operations Descriptions”</a:t>
            </a:r>
          </a:p>
          <a:p>
            <a:pPr lvl="0" algn="ctr">
              <a:spcBef>
                <a:spcPct val="0"/>
              </a:spcBef>
            </a:pPr>
            <a:r>
              <a:rPr lang="en-US" sz="3400" dirty="0">
                <a:latin typeface="Arial" pitchFamily="34" charset="0"/>
                <a:ea typeface="+mj-ea"/>
                <a:cs typeface="Arial" pitchFamily="34" charset="0"/>
              </a:rPr>
              <a:t>&amp;</a:t>
            </a:r>
          </a:p>
          <a:p>
            <a:pPr lvl="0" algn="ctr">
              <a:spcBef>
                <a:spcPct val="0"/>
              </a:spcBef>
            </a:pPr>
            <a:r>
              <a:rPr lang="en-US" sz="3400" b="1" dirty="0">
                <a:solidFill>
                  <a:srgbClr val="C00000"/>
                </a:solidFill>
                <a:latin typeface="Arial" pitchFamily="34" charset="0"/>
                <a:cs typeface="Arial" pitchFamily="34" charset="0"/>
              </a:rPr>
              <a:t>“Initial Operations and Staging Plan (1)”</a:t>
            </a:r>
          </a:p>
          <a:p>
            <a:pPr lvl="0" algn="ctr">
              <a:spcBef>
                <a:spcPct val="0"/>
              </a:spcBef>
            </a:pPr>
            <a:r>
              <a:rPr kumimoji="0" lang="en-US" sz="3400" b="1" u="none" strike="noStrike" kern="1200" cap="none" spc="0" normalizeH="0" baseline="0" noProof="0" dirty="0">
                <a:ln>
                  <a:noFill/>
                </a:ln>
                <a:effectLst/>
                <a:uLnTx/>
                <a:uFillTx/>
                <a:latin typeface="Arial" pitchFamily="34" charset="0"/>
                <a:ea typeface="+mj-ea"/>
                <a:cs typeface="Arial" pitchFamily="34" charset="0"/>
              </a:rPr>
              <a:t>documents</a:t>
            </a:r>
          </a:p>
        </p:txBody>
      </p:sp>
      <p:pic>
        <p:nvPicPr>
          <p:cNvPr id="7" name="Immagine 6" descr="maxresdefault.jpg"/>
          <p:cNvPicPr>
            <a:picLocks noChangeAspect="1"/>
          </p:cNvPicPr>
          <p:nvPr/>
        </p:nvPicPr>
        <p:blipFill>
          <a:blip r:embed="rId2" cstate="print"/>
          <a:stretch>
            <a:fillRect/>
          </a:stretch>
        </p:blipFill>
        <p:spPr>
          <a:xfrm>
            <a:off x="2771800" y="3573016"/>
            <a:ext cx="3968440" cy="2232248"/>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C3339C7-BCC7-45DF-904C-C04AD0551C05}" type="slidenum">
              <a:rPr lang="it-IT" smtClean="0"/>
              <a:pPr/>
              <a:t>30</a:t>
            </a:fld>
            <a:endParaRPr lang="it-IT"/>
          </a:p>
        </p:txBody>
      </p:sp>
      <p:sp>
        <p:nvSpPr>
          <p:cNvPr id="4" name="Segnaposto piè di pagina 3"/>
          <p:cNvSpPr>
            <a:spLocks noGrp="1"/>
          </p:cNvSpPr>
          <p:nvPr>
            <p:ph type="ftr" sz="quarter" idx="11"/>
          </p:nvPr>
        </p:nvSpPr>
        <p:spPr/>
        <p:txBody>
          <a:bodyPr/>
          <a:lstStyle/>
          <a:p>
            <a:r>
              <a:rPr lang="it-IT"/>
              <a:t>VESPA TG2 (Lund, 17 Oct. 2017)</a:t>
            </a:r>
          </a:p>
        </p:txBody>
      </p:sp>
      <p:sp>
        <p:nvSpPr>
          <p:cNvPr id="5" name="Title 1"/>
          <p:cNvSpPr txBox="1">
            <a:spLocks/>
          </p:cNvSpPr>
          <p:nvPr/>
        </p:nvSpPr>
        <p:spPr>
          <a:xfrm>
            <a:off x="323528" y="548680"/>
            <a:ext cx="8568952" cy="2736304"/>
          </a:xfrm>
          <a:prstGeom prst="rect">
            <a:avLst/>
          </a:prstGeom>
        </p:spPr>
        <p:txBody>
          <a:bodyPr>
            <a:noAutofit/>
          </a:bodyPr>
          <a:lstStyle/>
          <a:p>
            <a:pPr marL="0" marR="0" lvl="0" indent="0" algn="ctr" defTabSz="914400" rtl="0" eaLnBrk="1" fontAlgn="auto" latinLnBrk="0" hangingPunct="1">
              <a:spcBef>
                <a:spcPct val="0"/>
              </a:spcBef>
              <a:spcAft>
                <a:spcPts val="0"/>
              </a:spcAft>
              <a:buClrTx/>
              <a:buSzTx/>
              <a:buFontTx/>
              <a:buNone/>
              <a:tabLst/>
              <a:defRPr/>
            </a:pPr>
            <a:r>
              <a:rPr kumimoji="0" lang="en-US" sz="3400" b="1" u="none" strike="noStrike" kern="1200" cap="none" spc="0" normalizeH="0" baseline="0" noProof="0" dirty="0">
                <a:ln>
                  <a:noFill/>
                </a:ln>
                <a:effectLst/>
                <a:uLnTx/>
                <a:uFillTx/>
                <a:latin typeface="Arial" pitchFamily="34" charset="0"/>
                <a:ea typeface="+mj-ea"/>
                <a:cs typeface="Arial" pitchFamily="34" charset="0"/>
              </a:rPr>
              <a:t>Questions about the </a:t>
            </a:r>
            <a:r>
              <a:rPr kumimoji="0" lang="en-US" sz="3400" b="1" u="none" strike="noStrike" kern="1200" cap="none" spc="0" normalizeH="0" baseline="0" noProof="0" dirty="0">
                <a:ln>
                  <a:noFill/>
                </a:ln>
                <a:solidFill>
                  <a:srgbClr val="009900"/>
                </a:solidFill>
                <a:effectLst/>
                <a:uLnTx/>
                <a:uFillTx/>
                <a:latin typeface="Arial" pitchFamily="34" charset="0"/>
                <a:ea typeface="+mj-ea"/>
                <a:cs typeface="Arial" pitchFamily="34" charset="0"/>
              </a:rPr>
              <a:t>VESPA</a:t>
            </a:r>
            <a:r>
              <a:rPr kumimoji="0" lang="en-US" sz="3400" b="1" u="none" strike="noStrike" kern="1200" cap="none" spc="0" normalizeH="0" baseline="0" noProof="0" dirty="0">
                <a:ln>
                  <a:noFill/>
                </a:ln>
                <a:effectLst/>
                <a:uLnTx/>
                <a:uFillTx/>
                <a:latin typeface="Arial" pitchFamily="34" charset="0"/>
                <a:ea typeface="+mj-ea"/>
                <a:cs typeface="Arial" pitchFamily="34" charset="0"/>
              </a:rPr>
              <a:t/>
            </a:r>
            <a:br>
              <a:rPr kumimoji="0" lang="en-US" sz="3400" b="1" u="none" strike="noStrike" kern="1200" cap="none" spc="0" normalizeH="0" baseline="0" noProof="0" dirty="0">
                <a:ln>
                  <a:noFill/>
                </a:ln>
                <a:effectLst/>
                <a:uLnTx/>
                <a:uFillTx/>
                <a:latin typeface="Arial" pitchFamily="34" charset="0"/>
                <a:ea typeface="+mj-ea"/>
                <a:cs typeface="Arial" pitchFamily="34" charset="0"/>
              </a:rPr>
            </a:br>
            <a:r>
              <a:rPr kumimoji="0" lang="en-US" sz="3400" b="1" u="none" strike="noStrike" kern="1200" cap="none" spc="0" normalizeH="0" baseline="0" noProof="0" dirty="0">
                <a:ln>
                  <a:noFill/>
                </a:ln>
                <a:solidFill>
                  <a:srgbClr val="C00000"/>
                </a:solidFill>
                <a:effectLst/>
                <a:uLnTx/>
                <a:uFillTx/>
                <a:latin typeface="Arial" pitchFamily="34" charset="0"/>
                <a:ea typeface="+mj-ea"/>
                <a:cs typeface="Arial" pitchFamily="34" charset="0"/>
              </a:rPr>
              <a:t>“Concepts of Operations Descriptions”</a:t>
            </a:r>
          </a:p>
          <a:p>
            <a:pPr lvl="0" algn="ctr">
              <a:spcBef>
                <a:spcPct val="0"/>
              </a:spcBef>
            </a:pPr>
            <a:r>
              <a:rPr lang="en-US" sz="3400" b="1" dirty="0">
                <a:latin typeface="Arial" pitchFamily="34" charset="0"/>
                <a:ea typeface="+mj-ea"/>
                <a:cs typeface="Arial" pitchFamily="34" charset="0"/>
              </a:rPr>
              <a:t>and</a:t>
            </a:r>
            <a:endParaRPr lang="en-US" sz="3400" b="1" dirty="0">
              <a:latin typeface="Arial" pitchFamily="34" charset="0"/>
              <a:cs typeface="Arial" pitchFamily="34" charset="0"/>
            </a:endParaRPr>
          </a:p>
          <a:p>
            <a:pPr lvl="0" algn="ctr">
              <a:spcBef>
                <a:spcPct val="0"/>
              </a:spcBef>
            </a:pPr>
            <a:r>
              <a:rPr lang="en-US" sz="3400" b="1" dirty="0">
                <a:solidFill>
                  <a:srgbClr val="C00000"/>
                </a:solidFill>
                <a:latin typeface="Arial" pitchFamily="34" charset="0"/>
                <a:cs typeface="Arial" pitchFamily="34" charset="0"/>
              </a:rPr>
              <a:t>“Initial Operations and Staging Plan (I)”</a:t>
            </a:r>
            <a:endParaRPr kumimoji="0" lang="en-US" sz="3400" b="1" u="none" strike="noStrike" kern="1200" cap="none" spc="0" normalizeH="0" baseline="0" noProof="0" dirty="0">
              <a:ln>
                <a:noFill/>
              </a:ln>
              <a:solidFill>
                <a:srgbClr val="C00000"/>
              </a:solidFill>
              <a:effectLst/>
              <a:uLnTx/>
              <a:uFillTx/>
              <a:latin typeface="Arial" pitchFamily="34" charset="0"/>
              <a:ea typeface="+mj-ea"/>
              <a:cs typeface="Arial" pitchFamily="34" charset="0"/>
            </a:endParaRPr>
          </a:p>
          <a:p>
            <a:pPr marL="0" marR="0" lvl="0" indent="0" algn="ctr" defTabSz="914400" rtl="0" eaLnBrk="1" fontAlgn="auto" latinLnBrk="0" hangingPunct="1">
              <a:spcBef>
                <a:spcPct val="0"/>
              </a:spcBef>
              <a:spcAft>
                <a:spcPts val="0"/>
              </a:spcAft>
              <a:buClrTx/>
              <a:buSzTx/>
              <a:buFontTx/>
              <a:buNone/>
              <a:tabLst/>
              <a:defRPr/>
            </a:pPr>
            <a:r>
              <a:rPr kumimoji="0" lang="en-US" sz="3400" b="1" u="none" strike="noStrike" kern="1200" cap="none" spc="0" normalizeH="0" baseline="0" noProof="0" dirty="0">
                <a:ln>
                  <a:noFill/>
                </a:ln>
                <a:effectLst/>
                <a:uLnTx/>
                <a:uFillTx/>
                <a:latin typeface="Arial" pitchFamily="34" charset="0"/>
                <a:ea typeface="+mj-ea"/>
                <a:cs typeface="Arial" pitchFamily="34" charset="0"/>
              </a:rPr>
              <a:t>documents?</a:t>
            </a:r>
          </a:p>
        </p:txBody>
      </p:sp>
      <p:pic>
        <p:nvPicPr>
          <p:cNvPr id="6" name="Immagine 5" descr="9674419-3D-Question-Answer-on-white-background-Stock-Photo.jpg"/>
          <p:cNvPicPr>
            <a:picLocks noChangeAspect="1"/>
          </p:cNvPicPr>
          <p:nvPr/>
        </p:nvPicPr>
        <p:blipFill>
          <a:blip r:embed="rId2" cstate="print"/>
          <a:stretch>
            <a:fillRect/>
          </a:stretch>
        </p:blipFill>
        <p:spPr>
          <a:xfrm>
            <a:off x="3203848" y="3501008"/>
            <a:ext cx="2619546" cy="198884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C3339C7-BCC7-45DF-904C-C04AD0551C05}" type="slidenum">
              <a:rPr lang="it-IT" smtClean="0"/>
              <a:pPr/>
              <a:t>31</a:t>
            </a:fld>
            <a:endParaRPr lang="it-IT"/>
          </a:p>
        </p:txBody>
      </p:sp>
      <p:sp>
        <p:nvSpPr>
          <p:cNvPr id="4" name="Segnaposto piè di pagina 3"/>
          <p:cNvSpPr>
            <a:spLocks noGrp="1"/>
          </p:cNvSpPr>
          <p:nvPr>
            <p:ph type="ftr" sz="quarter" idx="11"/>
          </p:nvPr>
        </p:nvSpPr>
        <p:spPr/>
        <p:txBody>
          <a:bodyPr/>
          <a:lstStyle/>
          <a:p>
            <a:r>
              <a:rPr lang="it-IT"/>
              <a:t>VESPA TG2 (Lund, 17 Oct. 2017)</a:t>
            </a:r>
          </a:p>
        </p:txBody>
      </p:sp>
      <p:sp>
        <p:nvSpPr>
          <p:cNvPr id="5" name="Title 1"/>
          <p:cNvSpPr txBox="1">
            <a:spLocks/>
          </p:cNvSpPr>
          <p:nvPr/>
        </p:nvSpPr>
        <p:spPr>
          <a:xfrm>
            <a:off x="323528" y="620688"/>
            <a:ext cx="8568952" cy="1656184"/>
          </a:xfrm>
          <a:prstGeom prst="rect">
            <a:avLst/>
          </a:prstGeom>
        </p:spPr>
        <p:txBody>
          <a:bodyPr>
            <a:noAutofit/>
          </a:bodyPr>
          <a:lstStyle/>
          <a:p>
            <a:pPr marL="0" marR="0" lvl="0" indent="0" algn="ctr" defTabSz="914400" rtl="0" eaLnBrk="1" fontAlgn="auto" latinLnBrk="0" hangingPunct="1">
              <a:spcBef>
                <a:spcPct val="0"/>
              </a:spcBef>
              <a:spcAft>
                <a:spcPts val="0"/>
              </a:spcAft>
              <a:buClrTx/>
              <a:buSzTx/>
              <a:buFontTx/>
              <a:buNone/>
              <a:tabLst/>
              <a:defRPr/>
            </a:pPr>
            <a:r>
              <a:rPr kumimoji="0" lang="en-US" sz="3400" b="1" u="none" strike="noStrike" kern="1200" cap="none" spc="0" normalizeH="0" baseline="0" noProof="0" dirty="0">
                <a:ln>
                  <a:noFill/>
                </a:ln>
                <a:solidFill>
                  <a:srgbClr val="009900"/>
                </a:solidFill>
                <a:effectLst/>
                <a:uLnTx/>
                <a:uFillTx/>
                <a:latin typeface="Arial" pitchFamily="34" charset="0"/>
                <a:ea typeface="+mj-ea"/>
                <a:cs typeface="Arial" pitchFamily="34" charset="0"/>
              </a:rPr>
              <a:t>2. VESPA</a:t>
            </a:r>
          </a:p>
          <a:p>
            <a:pPr lvl="0" algn="ctr">
              <a:spcBef>
                <a:spcPct val="0"/>
              </a:spcBef>
              <a:defRPr/>
            </a:pPr>
            <a:r>
              <a:rPr kumimoji="0" lang="en-US" sz="3400" b="1" u="none" strike="noStrike" kern="1200" cap="none" spc="0" normalizeH="0" baseline="0" noProof="0" dirty="0">
                <a:ln>
                  <a:noFill/>
                </a:ln>
                <a:solidFill>
                  <a:srgbClr val="C00000"/>
                </a:solidFill>
                <a:effectLst/>
                <a:uLnTx/>
                <a:uFillTx/>
                <a:latin typeface="Arial" pitchFamily="34" charset="0"/>
                <a:ea typeface="+mj-ea"/>
                <a:cs typeface="Arial" pitchFamily="34" charset="0"/>
              </a:rPr>
              <a:t>“</a:t>
            </a:r>
            <a:r>
              <a:rPr lang="en-US" sz="3400" b="1" dirty="0">
                <a:solidFill>
                  <a:srgbClr val="C00000"/>
                </a:solidFill>
                <a:latin typeface="Arial" pitchFamily="34" charset="0"/>
                <a:cs typeface="Arial" pitchFamily="34" charset="0"/>
              </a:rPr>
              <a:t>System Requirements Specification”</a:t>
            </a:r>
          </a:p>
          <a:p>
            <a:pPr lvl="0" algn="ctr">
              <a:spcBef>
                <a:spcPct val="0"/>
              </a:spcBef>
              <a:defRPr/>
            </a:pPr>
            <a:r>
              <a:rPr lang="en-US" sz="3400" b="1" dirty="0">
                <a:latin typeface="Arial" pitchFamily="34" charset="0"/>
                <a:cs typeface="Arial" pitchFamily="34" charset="0"/>
              </a:rPr>
              <a:t>document</a:t>
            </a:r>
          </a:p>
        </p:txBody>
      </p:sp>
      <p:pic>
        <p:nvPicPr>
          <p:cNvPr id="6" name="Immagine 5" descr="system_design_sequence.png"/>
          <p:cNvPicPr>
            <a:picLocks noChangeAspect="1"/>
          </p:cNvPicPr>
          <p:nvPr/>
        </p:nvPicPr>
        <p:blipFill>
          <a:blip r:embed="rId2" cstate="print"/>
          <a:stretch>
            <a:fillRect/>
          </a:stretch>
        </p:blipFill>
        <p:spPr>
          <a:xfrm>
            <a:off x="942796" y="2309394"/>
            <a:ext cx="7373620" cy="4464496"/>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32</a:t>
            </a:fld>
            <a:endParaRPr lang="it-IT"/>
          </a:p>
        </p:txBody>
      </p:sp>
      <p:sp>
        <p:nvSpPr>
          <p:cNvPr id="4" name="Title 1"/>
          <p:cNvSpPr txBox="1">
            <a:spLocks/>
          </p:cNvSpPr>
          <p:nvPr/>
        </p:nvSpPr>
        <p:spPr>
          <a:xfrm>
            <a:off x="395536" y="-27384"/>
            <a:ext cx="8424614" cy="936104"/>
          </a:xfrm>
          <a:prstGeom prst="rect">
            <a:avLst/>
          </a:prstGeom>
        </p:spPr>
        <p:txBody>
          <a:bodyPr/>
          <a:lstStyle/>
          <a:p>
            <a:pPr lvl="0" algn="ctr">
              <a:spcBef>
                <a:spcPct val="0"/>
              </a:spcBef>
              <a:defRPr/>
            </a:pPr>
            <a:r>
              <a:rPr kumimoji="0" lang="en-US" sz="2800" b="1" u="none" strike="noStrike" kern="1200" cap="none" spc="0" normalizeH="0" baseline="0" noProof="0" dirty="0">
                <a:ln>
                  <a:noFill/>
                </a:ln>
                <a:solidFill>
                  <a:srgbClr val="009900"/>
                </a:solidFill>
                <a:effectLst/>
                <a:uLnTx/>
                <a:uFillTx/>
                <a:latin typeface="Arial" pitchFamily="34" charset="0"/>
                <a:ea typeface="+mj-ea"/>
                <a:cs typeface="Arial" pitchFamily="34" charset="0"/>
              </a:rPr>
              <a:t>VESPA:</a:t>
            </a:r>
            <a:r>
              <a:rPr kumimoji="0" lang="en-US" sz="2800" b="1" u="none" strike="noStrike" kern="1200" cap="none" spc="0" normalizeH="0" baseline="0" noProof="0" dirty="0">
                <a:ln>
                  <a:noFill/>
                </a:ln>
                <a:solidFill>
                  <a:schemeClr val="tx1"/>
                </a:solidFill>
                <a:effectLst/>
                <a:uLnTx/>
                <a:uFillTx/>
                <a:latin typeface="Arial" pitchFamily="34" charset="0"/>
                <a:ea typeface="+mj-ea"/>
                <a:cs typeface="Arial" pitchFamily="34" charset="0"/>
              </a:rPr>
              <a:t> </a:t>
            </a:r>
            <a:r>
              <a:rPr kumimoji="0" lang="en-US" sz="2800" b="1" u="none" strike="noStrike" kern="1200" cap="none" spc="0" normalizeH="0" baseline="0" noProof="0" dirty="0">
                <a:ln>
                  <a:noFill/>
                </a:ln>
                <a:solidFill>
                  <a:srgbClr val="C00000"/>
                </a:solidFill>
                <a:effectLst/>
                <a:uLnTx/>
                <a:uFillTx/>
                <a:latin typeface="Arial" pitchFamily="34" charset="0"/>
                <a:ea typeface="+mj-ea"/>
                <a:cs typeface="Arial" pitchFamily="34" charset="0"/>
              </a:rPr>
              <a:t>H</a:t>
            </a:r>
            <a:r>
              <a:rPr kumimoji="0" lang="en-US" sz="2800" b="1" u="none" strike="noStrike" kern="1200" cap="none" spc="0" normalizeH="0" baseline="0" noProof="0" dirty="0">
                <a:ln>
                  <a:noFill/>
                </a:ln>
                <a:effectLst/>
                <a:uLnTx/>
                <a:uFillTx/>
                <a:latin typeface="Arial" pitchFamily="34" charset="0"/>
                <a:ea typeface="+mj-ea"/>
                <a:cs typeface="Arial" pitchFamily="34" charset="0"/>
              </a:rPr>
              <a:t>igh </a:t>
            </a:r>
            <a:r>
              <a:rPr kumimoji="0" lang="en-US" sz="2800" b="1" u="none" strike="noStrike" kern="1200" cap="none" spc="0" normalizeH="0" baseline="0" noProof="0" dirty="0">
                <a:ln>
                  <a:noFill/>
                </a:ln>
                <a:solidFill>
                  <a:srgbClr val="C00000"/>
                </a:solidFill>
                <a:effectLst/>
                <a:uLnTx/>
                <a:uFillTx/>
                <a:latin typeface="Arial" pitchFamily="34" charset="0"/>
                <a:ea typeface="+mj-ea"/>
                <a:cs typeface="Arial" pitchFamily="34" charset="0"/>
              </a:rPr>
              <a:t>L</a:t>
            </a:r>
            <a:r>
              <a:rPr kumimoji="0" lang="en-US" sz="2800" b="1" u="none" strike="noStrike" kern="1200" cap="none" spc="0" normalizeH="0" baseline="0" noProof="0" dirty="0">
                <a:ln>
                  <a:noFill/>
                </a:ln>
                <a:effectLst/>
                <a:uLnTx/>
                <a:uFillTx/>
                <a:latin typeface="Arial" pitchFamily="34" charset="0"/>
                <a:ea typeface="+mj-ea"/>
                <a:cs typeface="Arial" pitchFamily="34" charset="0"/>
              </a:rPr>
              <a:t>evel </a:t>
            </a:r>
            <a:r>
              <a:rPr kumimoji="0" lang="en-US" sz="2800" b="1" u="none" strike="noStrike" kern="1200" cap="none" spc="0" normalizeH="0" baseline="0" noProof="0" dirty="0">
                <a:ln>
                  <a:noFill/>
                </a:ln>
                <a:solidFill>
                  <a:srgbClr val="C00000"/>
                </a:solidFill>
                <a:effectLst/>
                <a:uLnTx/>
                <a:uFillTx/>
                <a:latin typeface="Arial" pitchFamily="34" charset="0"/>
                <a:ea typeface="+mj-ea"/>
                <a:cs typeface="Arial" pitchFamily="34" charset="0"/>
              </a:rPr>
              <a:t>S</a:t>
            </a:r>
            <a:r>
              <a:rPr kumimoji="0" lang="en-US" sz="2800" b="1" u="none" strike="noStrike" kern="1200" cap="none" spc="0" normalizeH="0" baseline="0" noProof="0" dirty="0">
                <a:ln>
                  <a:noFill/>
                </a:ln>
                <a:effectLst/>
                <a:uLnTx/>
                <a:uFillTx/>
                <a:latin typeface="Arial" pitchFamily="34" charset="0"/>
                <a:ea typeface="+mj-ea"/>
                <a:cs typeface="Arial" pitchFamily="34" charset="0"/>
              </a:rPr>
              <a:t>cientific </a:t>
            </a:r>
            <a:r>
              <a:rPr kumimoji="0" lang="en-US" sz="2800" b="1" u="none" strike="noStrike" kern="1200" cap="none" spc="0" normalizeH="0" baseline="0" noProof="0" dirty="0">
                <a:ln>
                  <a:noFill/>
                </a:ln>
                <a:solidFill>
                  <a:srgbClr val="C00000"/>
                </a:solidFill>
                <a:effectLst/>
                <a:uLnTx/>
                <a:uFillTx/>
                <a:latin typeface="Arial" pitchFamily="34" charset="0"/>
                <a:ea typeface="+mj-ea"/>
                <a:cs typeface="Arial" pitchFamily="34" charset="0"/>
              </a:rPr>
              <a:t>R</a:t>
            </a:r>
            <a:r>
              <a:rPr kumimoji="0" lang="en-US" sz="2800" b="1" u="none" strike="noStrike" kern="1200" cap="none" spc="0" normalizeH="0" baseline="0" noProof="0" dirty="0">
                <a:ln>
                  <a:noFill/>
                </a:ln>
                <a:effectLst/>
                <a:uLnTx/>
                <a:uFillTx/>
                <a:latin typeface="Arial" pitchFamily="34" charset="0"/>
                <a:ea typeface="+mj-ea"/>
                <a:cs typeface="Arial" pitchFamily="34" charset="0"/>
              </a:rPr>
              <a:t>equirements</a:t>
            </a:r>
            <a:r>
              <a:rPr lang="en-US" sz="2800" b="1" dirty="0">
                <a:latin typeface="Arial" pitchFamily="34" charset="0"/>
                <a:cs typeface="Arial" pitchFamily="34" charset="0"/>
              </a:rPr>
              <a:t> in connection with the scientific scope</a:t>
            </a:r>
            <a:endParaRPr kumimoji="0" lang="en-US" sz="2800" b="1" u="none" strike="noStrike" kern="1200" cap="none" spc="0" normalizeH="0" baseline="0" noProof="0" dirty="0">
              <a:ln>
                <a:noFill/>
              </a:ln>
              <a:effectLst/>
              <a:uLnTx/>
              <a:uFillTx/>
              <a:latin typeface="Arial" pitchFamily="34" charset="0"/>
              <a:ea typeface="+mj-ea"/>
              <a:cs typeface="Arial" pitchFamily="34" charset="0"/>
            </a:endParaRPr>
          </a:p>
        </p:txBody>
      </p:sp>
      <p:sp>
        <p:nvSpPr>
          <p:cNvPr id="5" name="Content Placeholder 5"/>
          <p:cNvSpPr txBox="1">
            <a:spLocks/>
          </p:cNvSpPr>
          <p:nvPr/>
        </p:nvSpPr>
        <p:spPr>
          <a:xfrm>
            <a:off x="827584" y="1052736"/>
            <a:ext cx="7941457" cy="432048"/>
          </a:xfrm>
          <a:prstGeom prst="rect">
            <a:avLst/>
          </a:prstGeom>
          <a:solidFill>
            <a:schemeClr val="bg1"/>
          </a:solidFill>
        </p:spPr>
        <p:txBody>
          <a:bodyPr/>
          <a:lstStyle>
            <a:lvl1pPr marL="342900" indent="-342900" algn="l" rtl="0" eaLnBrk="0" fontAlgn="base" hangingPunct="0">
              <a:spcBef>
                <a:spcPct val="20000"/>
              </a:spcBef>
              <a:spcAft>
                <a:spcPct val="0"/>
              </a:spcAft>
              <a:buClr>
                <a:srgbClr val="009EE0"/>
              </a:buClr>
              <a:defRPr sz="2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005B82"/>
              </a:buClr>
              <a:buFont typeface="Wingdings" charset="0"/>
              <a:buChar char="§"/>
              <a:defRPr sz="22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5B82"/>
              </a:buClr>
              <a:buFont typeface="Wingdings" charset="0"/>
              <a:buChar char="§"/>
              <a:defRPr sz="2200" i="1">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9EE0"/>
              </a:buCl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9EE0"/>
              </a:buClr>
              <a:defRPr sz="2000">
                <a:solidFill>
                  <a:schemeClr val="tx1"/>
                </a:solidFill>
                <a:latin typeface="+mn-lt"/>
                <a:ea typeface="ＭＳ Ｐゴシック" charset="0"/>
              </a:defRPr>
            </a:lvl5pPr>
            <a:lvl6pPr marL="2514600" indent="-228600" algn="l" rtl="0" fontAlgn="base">
              <a:spcBef>
                <a:spcPct val="20000"/>
              </a:spcBef>
              <a:spcAft>
                <a:spcPct val="0"/>
              </a:spcAft>
              <a:buClr>
                <a:srgbClr val="009EE0"/>
              </a:buClr>
              <a:defRPr sz="2000">
                <a:solidFill>
                  <a:schemeClr val="tx1"/>
                </a:solidFill>
                <a:latin typeface="+mn-lt"/>
              </a:defRPr>
            </a:lvl6pPr>
            <a:lvl7pPr marL="2971800" indent="-228600" algn="l" rtl="0" fontAlgn="base">
              <a:spcBef>
                <a:spcPct val="20000"/>
              </a:spcBef>
              <a:spcAft>
                <a:spcPct val="0"/>
              </a:spcAft>
              <a:buClr>
                <a:srgbClr val="009EE0"/>
              </a:buClr>
              <a:defRPr sz="2000">
                <a:solidFill>
                  <a:schemeClr val="tx1"/>
                </a:solidFill>
                <a:latin typeface="+mn-lt"/>
              </a:defRPr>
            </a:lvl7pPr>
            <a:lvl8pPr marL="3429000" indent="-228600" algn="l" rtl="0" fontAlgn="base">
              <a:spcBef>
                <a:spcPct val="20000"/>
              </a:spcBef>
              <a:spcAft>
                <a:spcPct val="0"/>
              </a:spcAft>
              <a:buClr>
                <a:srgbClr val="009EE0"/>
              </a:buClr>
              <a:defRPr sz="2000">
                <a:solidFill>
                  <a:schemeClr val="tx1"/>
                </a:solidFill>
                <a:latin typeface="+mn-lt"/>
              </a:defRPr>
            </a:lvl8pPr>
            <a:lvl9pPr marL="3886200" indent="-228600" algn="l" rtl="0" fontAlgn="base">
              <a:spcBef>
                <a:spcPct val="20000"/>
              </a:spcBef>
              <a:spcAft>
                <a:spcPct val="0"/>
              </a:spcAft>
              <a:buClr>
                <a:srgbClr val="009EE0"/>
              </a:buClr>
              <a:defRPr sz="2000">
                <a:solidFill>
                  <a:schemeClr val="tx1"/>
                </a:solidFill>
                <a:latin typeface="+mn-lt"/>
              </a:defRPr>
            </a:lvl9pPr>
          </a:lstStyle>
          <a:p>
            <a:pPr algn="ctr">
              <a:spcBef>
                <a:spcPts val="0"/>
              </a:spcBef>
            </a:pPr>
            <a:r>
              <a:rPr lang="en-US" b="1" i="1" kern="0" dirty="0">
                <a:latin typeface="Arial" pitchFamily="34" charset="0"/>
                <a:cs typeface="Arial" pitchFamily="34" charset="0"/>
              </a:rPr>
              <a:t>Science-driven High Level Requirements &amp; Design Goals</a:t>
            </a:r>
          </a:p>
        </p:txBody>
      </p:sp>
      <p:graphicFrame>
        <p:nvGraphicFramePr>
          <p:cNvPr id="6" name="Table 5"/>
          <p:cNvGraphicFramePr>
            <a:graphicFrameLocks noGrp="1"/>
          </p:cNvGraphicFramePr>
          <p:nvPr>
            <p:extLst>
              <p:ext uri="{D42A27DB-BD31-4B8C-83A1-F6EECF244321}">
                <p14:modId xmlns:p14="http://schemas.microsoft.com/office/powerpoint/2010/main" val="1687325451"/>
              </p:ext>
            </p:extLst>
          </p:nvPr>
        </p:nvGraphicFramePr>
        <p:xfrm>
          <a:off x="107504" y="1700808"/>
          <a:ext cx="8892480" cy="4277933"/>
        </p:xfrm>
        <a:graphic>
          <a:graphicData uri="http://schemas.openxmlformats.org/drawingml/2006/table">
            <a:tbl>
              <a:tblPr firstRow="1" bandRow="1">
                <a:tableStyleId>{5C22544A-7EE6-4342-B048-85BDC9FD1C3A}</a:tableStyleId>
              </a:tblPr>
              <a:tblGrid>
                <a:gridCol w="331553">
                  <a:extLst>
                    <a:ext uri="{9D8B030D-6E8A-4147-A177-3AD203B41FA5}">
                      <a16:colId xmlns:a16="http://schemas.microsoft.com/office/drawing/2014/main" xmlns="" val="883102073"/>
                    </a:ext>
                  </a:extLst>
                </a:gridCol>
                <a:gridCol w="2454201">
                  <a:extLst>
                    <a:ext uri="{9D8B030D-6E8A-4147-A177-3AD203B41FA5}">
                      <a16:colId xmlns:a16="http://schemas.microsoft.com/office/drawing/2014/main" xmlns="" val="3001310263"/>
                    </a:ext>
                  </a:extLst>
                </a:gridCol>
                <a:gridCol w="2936363">
                  <a:extLst>
                    <a:ext uri="{9D8B030D-6E8A-4147-A177-3AD203B41FA5}">
                      <a16:colId xmlns:a16="http://schemas.microsoft.com/office/drawing/2014/main" xmlns="" val="2903072112"/>
                    </a:ext>
                  </a:extLst>
                </a:gridCol>
                <a:gridCol w="3170363">
                  <a:extLst>
                    <a:ext uri="{9D8B030D-6E8A-4147-A177-3AD203B41FA5}">
                      <a16:colId xmlns:a16="http://schemas.microsoft.com/office/drawing/2014/main" xmlns="" val="306923369"/>
                    </a:ext>
                  </a:extLst>
                </a:gridCol>
              </a:tblGrid>
              <a:tr h="795160">
                <a:tc>
                  <a:txBody>
                    <a:bodyPr/>
                    <a:lstStyle/>
                    <a:p>
                      <a:pPr algn="l"/>
                      <a:r>
                        <a:rPr lang="de-DE" sz="1600" b="0" dirty="0">
                          <a:solidFill>
                            <a:schemeClr val="tx1"/>
                          </a:solidFill>
                          <a:latin typeface="Arial" pitchFamily="34" charset="0"/>
                          <a:cs typeface="Arial" pitchFamily="34" charset="0"/>
                        </a:rPr>
                        <a:t>1</a:t>
                      </a:r>
                      <a:endParaRPr lang="en-US" sz="1600" b="0" dirty="0">
                        <a:solidFill>
                          <a:schemeClr val="tx1"/>
                        </a:solidFill>
                        <a:latin typeface="Arial" pitchFamily="34" charset="0"/>
                        <a:cs typeface="Arial" pitchFamily="34" charset="0"/>
                      </a:endParaRPr>
                    </a:p>
                  </a:txBody>
                  <a:tcPr>
                    <a:solidFill>
                      <a:schemeClr val="accent3">
                        <a:lumMod val="40000"/>
                        <a:lumOff val="60000"/>
                      </a:schemeClr>
                    </a:solidFill>
                  </a:tcPr>
                </a:tc>
                <a:tc>
                  <a:txBody>
                    <a:bodyPr/>
                    <a:lstStyle/>
                    <a:p>
                      <a:pPr algn="l"/>
                      <a:r>
                        <a:rPr lang="en-US" sz="1600" b="1" baseline="0" dirty="0">
                          <a:solidFill>
                            <a:srgbClr val="C00000"/>
                          </a:solidFill>
                          <a:latin typeface="Arial" pitchFamily="34" charset="0"/>
                          <a:cs typeface="Arial" pitchFamily="34" charset="0"/>
                        </a:rPr>
                        <a:t>NVS </a:t>
                      </a:r>
                      <a:r>
                        <a:rPr lang="en-US" sz="1600" b="0" noProof="0" dirty="0">
                          <a:solidFill>
                            <a:schemeClr val="tx1"/>
                          </a:solidFill>
                          <a:latin typeface="Arial" pitchFamily="34" charset="0"/>
                          <a:cs typeface="Arial" pitchFamily="34" charset="0"/>
                        </a:rPr>
                        <a:t>in “one shot” (</a:t>
                      </a:r>
                      <a:r>
                        <a:rPr lang="en-US" sz="1600" b="0" i="1" noProof="0" dirty="0">
                          <a:solidFill>
                            <a:schemeClr val="tx1"/>
                          </a:solidFill>
                          <a:latin typeface="Arial" pitchFamily="34" charset="0"/>
                          <a:cs typeface="Arial" pitchFamily="34" charset="0"/>
                        </a:rPr>
                        <a:t>i.e.</a:t>
                      </a:r>
                      <a:r>
                        <a:rPr lang="en-US" sz="1600" b="0" baseline="0" noProof="0" dirty="0">
                          <a:solidFill>
                            <a:schemeClr val="tx1"/>
                          </a:solidFill>
                          <a:latin typeface="Arial" pitchFamily="34" charset="0"/>
                          <a:cs typeface="Arial" pitchFamily="34" charset="0"/>
                        </a:rPr>
                        <a:t> </a:t>
                      </a:r>
                      <a:r>
                        <a:rPr lang="en-US" sz="1600" b="0" noProof="0" dirty="0">
                          <a:solidFill>
                            <a:schemeClr val="tx1"/>
                          </a:solidFill>
                          <a:latin typeface="Arial" pitchFamily="34" charset="0"/>
                          <a:cs typeface="Arial" pitchFamily="34" charset="0"/>
                        </a:rPr>
                        <a:t>“chemistry</a:t>
                      </a:r>
                      <a:r>
                        <a:rPr lang="en-US" sz="1600" b="0" baseline="0" noProof="0" dirty="0">
                          <a:solidFill>
                            <a:schemeClr val="tx1"/>
                          </a:solidFill>
                          <a:latin typeface="Arial" pitchFamily="34" charset="0"/>
                          <a:cs typeface="Arial" pitchFamily="34" charset="0"/>
                        </a:rPr>
                        <a:t> style”)</a:t>
                      </a:r>
                      <a:endParaRPr lang="en-US" sz="1600" b="0" noProof="0" dirty="0">
                        <a:solidFill>
                          <a:schemeClr val="tx1"/>
                        </a:solidFill>
                        <a:latin typeface="Arial" pitchFamily="34" charset="0"/>
                        <a:cs typeface="Arial" pitchFamily="34" charset="0"/>
                      </a:endParaRPr>
                    </a:p>
                  </a:txBody>
                  <a:tcPr>
                    <a:solidFill>
                      <a:schemeClr val="accent3">
                        <a:lumMod val="40000"/>
                        <a:lumOff val="60000"/>
                      </a:schemeClr>
                    </a:solidFill>
                  </a:tcPr>
                </a:tc>
                <a:tc>
                  <a:txBody>
                    <a:bodyPr/>
                    <a:lstStyle/>
                    <a:p>
                      <a:pPr algn="l"/>
                      <a:r>
                        <a:rPr lang="en-US" sz="1600" b="0" noProof="0" dirty="0">
                          <a:solidFill>
                            <a:schemeClr val="tx1"/>
                          </a:solidFill>
                          <a:latin typeface="Arial" pitchFamily="34" charset="0"/>
                          <a:cs typeface="Arial" pitchFamily="34" charset="0"/>
                        </a:rPr>
                        <a:t>Energy transfer (</a:t>
                      </a:r>
                      <a:r>
                        <a:rPr lang="en-US" sz="1600" b="0" i="1" noProof="0" dirty="0">
                          <a:solidFill>
                            <a:srgbClr val="C00000"/>
                          </a:solidFill>
                          <a:latin typeface="Arial" pitchFamily="34" charset="0"/>
                          <a:cs typeface="Arial" pitchFamily="34" charset="0"/>
                        </a:rPr>
                        <a:t>E</a:t>
                      </a:r>
                      <a:r>
                        <a:rPr lang="en-US" sz="1600" b="0" noProof="0" dirty="0">
                          <a:solidFill>
                            <a:schemeClr val="tx1"/>
                          </a:solidFill>
                          <a:latin typeface="Arial" pitchFamily="34" charset="0"/>
                          <a:cs typeface="Arial" pitchFamily="34" charset="0"/>
                        </a:rPr>
                        <a:t>) range</a:t>
                      </a:r>
                    </a:p>
                  </a:txBody>
                  <a:tcPr>
                    <a:solidFill>
                      <a:schemeClr val="accent3">
                        <a:lumMod val="40000"/>
                        <a:lumOff val="6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noProof="0" dirty="0">
                          <a:solidFill>
                            <a:schemeClr val="tx1"/>
                          </a:solidFill>
                          <a:latin typeface="Arial" pitchFamily="34" charset="0"/>
                          <a:cs typeface="Arial" pitchFamily="34" charset="0"/>
                        </a:rPr>
                        <a:t>2 </a:t>
                      </a:r>
                      <a:r>
                        <a:rPr lang="en-US" sz="1600" b="0" noProof="0" dirty="0" err="1">
                          <a:solidFill>
                            <a:schemeClr val="tx1"/>
                          </a:solidFill>
                          <a:latin typeface="Arial" pitchFamily="34" charset="0"/>
                          <a:cs typeface="Arial" pitchFamily="34" charset="0"/>
                        </a:rPr>
                        <a:t>meV</a:t>
                      </a:r>
                      <a:r>
                        <a:rPr lang="en-US" sz="1600" b="0" noProof="0" dirty="0">
                          <a:solidFill>
                            <a:schemeClr val="tx1"/>
                          </a:solidFill>
                          <a:latin typeface="Arial" pitchFamily="34" charset="0"/>
                          <a:cs typeface="Arial" pitchFamily="34" charset="0"/>
                        </a:rPr>
                        <a:t>&lt;</a:t>
                      </a:r>
                      <a:r>
                        <a:rPr lang="en-US" sz="1600" b="0" i="1" noProof="0" dirty="0">
                          <a:solidFill>
                            <a:srgbClr val="C00000"/>
                          </a:solidFill>
                          <a:latin typeface="Arial" pitchFamily="34" charset="0"/>
                          <a:cs typeface="Arial" pitchFamily="34" charset="0"/>
                        </a:rPr>
                        <a:t>E</a:t>
                      </a:r>
                      <a:r>
                        <a:rPr lang="en-US" sz="1600" b="0" noProof="0" dirty="0">
                          <a:solidFill>
                            <a:schemeClr val="tx1"/>
                          </a:solidFill>
                          <a:latin typeface="Arial" pitchFamily="34" charset="0"/>
                          <a:cs typeface="Arial" pitchFamily="34" charset="0"/>
                        </a:rPr>
                        <a:t>&lt;500 </a:t>
                      </a:r>
                      <a:r>
                        <a:rPr lang="en-US" sz="1600" b="0" noProof="0" dirty="0" err="1">
                          <a:solidFill>
                            <a:schemeClr val="tx1"/>
                          </a:solidFill>
                          <a:latin typeface="Arial" pitchFamily="34" charset="0"/>
                          <a:cs typeface="Arial" pitchFamily="34" charset="0"/>
                        </a:rPr>
                        <a:t>meV</a:t>
                      </a:r>
                      <a:endParaRPr lang="en-US" sz="1600" b="0" noProof="0" dirty="0">
                        <a:solidFill>
                          <a:schemeClr val="tx1"/>
                        </a:solidFill>
                        <a:latin typeface="Arial" pitchFamily="34" charset="0"/>
                        <a:cs typeface="Arial"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600" b="0" noProof="0" dirty="0">
                          <a:solidFill>
                            <a:schemeClr val="tx1"/>
                          </a:solidFill>
                          <a:latin typeface="Arial" pitchFamily="34" charset="0"/>
                          <a:cs typeface="Arial" pitchFamily="34" charset="0"/>
                        </a:rPr>
                        <a:t>(</a:t>
                      </a:r>
                      <a:r>
                        <a:rPr lang="en-US" sz="1600" b="0" i="1" noProof="0" dirty="0">
                          <a:solidFill>
                            <a:schemeClr val="tx1"/>
                          </a:solidFill>
                          <a:latin typeface="Arial" pitchFamily="34" charset="0"/>
                          <a:cs typeface="Arial" pitchFamily="34" charset="0"/>
                        </a:rPr>
                        <a:t>i.e.</a:t>
                      </a:r>
                      <a:r>
                        <a:rPr lang="en-US" sz="1600" b="0" i="1" baseline="0" noProof="0" dirty="0">
                          <a:solidFill>
                            <a:schemeClr val="tx1"/>
                          </a:solidFill>
                          <a:latin typeface="Arial" pitchFamily="34" charset="0"/>
                          <a:cs typeface="Arial" pitchFamily="34" charset="0"/>
                        </a:rPr>
                        <a:t> </a:t>
                      </a:r>
                      <a:r>
                        <a:rPr lang="en-US" sz="1600" b="0" baseline="0" noProof="0" dirty="0">
                          <a:solidFill>
                            <a:schemeClr val="tx1"/>
                          </a:solidFill>
                          <a:latin typeface="Arial" pitchFamily="34" charset="0"/>
                          <a:cs typeface="Arial" pitchFamily="34" charset="0"/>
                        </a:rPr>
                        <a:t>0.4 Å &lt;</a:t>
                      </a:r>
                      <a:r>
                        <a:rPr lang="en-US" sz="1600" b="0" baseline="0" noProof="0" dirty="0">
                          <a:solidFill>
                            <a:srgbClr val="C00000"/>
                          </a:solidFill>
                          <a:latin typeface="Arial" pitchFamily="34" charset="0"/>
                          <a:cs typeface="Arial" pitchFamily="34" charset="0"/>
                          <a:sym typeface="Symbol"/>
                        </a:rPr>
                        <a:t></a:t>
                      </a:r>
                      <a:r>
                        <a:rPr lang="en-US" sz="1600" b="0" baseline="-25000" noProof="0" dirty="0">
                          <a:solidFill>
                            <a:srgbClr val="C00000"/>
                          </a:solidFill>
                          <a:latin typeface="Arial" pitchFamily="34" charset="0"/>
                          <a:cs typeface="Arial" pitchFamily="34" charset="0"/>
                          <a:sym typeface="Symbol"/>
                        </a:rPr>
                        <a:t>0</a:t>
                      </a:r>
                      <a:r>
                        <a:rPr lang="en-US" sz="1600" b="0" baseline="0" noProof="0" dirty="0">
                          <a:solidFill>
                            <a:schemeClr val="tx1"/>
                          </a:solidFill>
                          <a:latin typeface="Arial" pitchFamily="34" charset="0"/>
                          <a:cs typeface="Arial" pitchFamily="34" charset="0"/>
                          <a:sym typeface="Symbol"/>
                        </a:rPr>
                        <a:t>&lt; 4.7 Å</a:t>
                      </a:r>
                      <a:r>
                        <a:rPr lang="en-US" sz="1600" b="0" noProof="0" dirty="0">
                          <a:solidFill>
                            <a:schemeClr val="tx1"/>
                          </a:solidFill>
                          <a:latin typeface="Arial" pitchFamily="34" charset="0"/>
                          <a:cs typeface="Arial" pitchFamily="34" charset="0"/>
                        </a:rPr>
                        <a:t>)</a:t>
                      </a:r>
                    </a:p>
                  </a:txBody>
                  <a:tcPr>
                    <a:solidFill>
                      <a:schemeClr val="accent3">
                        <a:lumMod val="40000"/>
                        <a:lumOff val="60000"/>
                      </a:schemeClr>
                    </a:solidFill>
                  </a:tcPr>
                </a:tc>
                <a:extLst>
                  <a:ext uri="{0D108BD9-81ED-4DB2-BD59-A6C34878D82A}">
                    <a16:rowId xmlns:a16="http://schemas.microsoft.com/office/drawing/2014/main" xmlns="" val="1061618678"/>
                  </a:ext>
                </a:extLst>
              </a:tr>
              <a:tr h="909166">
                <a:tc>
                  <a:txBody>
                    <a:bodyPr/>
                    <a:lstStyle/>
                    <a:p>
                      <a:pPr algn="l"/>
                      <a:r>
                        <a:rPr lang="de-DE" sz="1600" b="0" dirty="0">
                          <a:solidFill>
                            <a:schemeClr val="tx1"/>
                          </a:solidFill>
                          <a:latin typeface="Arial" pitchFamily="34" charset="0"/>
                          <a:cs typeface="Arial" pitchFamily="34" charset="0"/>
                        </a:rPr>
                        <a:t>2</a:t>
                      </a:r>
                      <a:endParaRPr lang="en-US" sz="1600" b="0" dirty="0">
                        <a:solidFill>
                          <a:schemeClr val="tx1"/>
                        </a:solidFill>
                        <a:latin typeface="Arial" pitchFamily="34" charset="0"/>
                        <a:cs typeface="Arial" pitchFamily="34" charset="0"/>
                      </a:endParaRPr>
                    </a:p>
                  </a:txBody>
                  <a:tcPr>
                    <a:solidFill>
                      <a:schemeClr val="accent3">
                        <a:lumMod val="40000"/>
                        <a:lumOff val="60000"/>
                      </a:schemeClr>
                    </a:solidFill>
                  </a:tcPr>
                </a:tc>
                <a:tc>
                  <a:txBody>
                    <a:bodyPr/>
                    <a:lstStyle/>
                    <a:p>
                      <a:pPr algn="l"/>
                      <a:r>
                        <a:rPr lang="en-US" sz="1600" b="1" baseline="0" dirty="0">
                          <a:solidFill>
                            <a:srgbClr val="C00000"/>
                          </a:solidFill>
                          <a:latin typeface="Arial" pitchFamily="34" charset="0"/>
                          <a:cs typeface="Arial" pitchFamily="34" charset="0"/>
                        </a:rPr>
                        <a:t>NVS </a:t>
                      </a:r>
                      <a:r>
                        <a:rPr lang="en-US" sz="1600" b="0" noProof="0" dirty="0">
                          <a:solidFill>
                            <a:schemeClr val="tx1"/>
                          </a:solidFill>
                          <a:latin typeface="Arial" pitchFamily="34" charset="0"/>
                          <a:cs typeface="Arial" pitchFamily="34" charset="0"/>
                        </a:rPr>
                        <a:t>(especially</a:t>
                      </a:r>
                      <a:r>
                        <a:rPr lang="en-US" sz="1600" b="0" baseline="0" noProof="0" dirty="0">
                          <a:solidFill>
                            <a:schemeClr val="tx1"/>
                          </a:solidFill>
                          <a:latin typeface="Arial" pitchFamily="34" charset="0"/>
                          <a:cs typeface="Arial" pitchFamily="34" charset="0"/>
                        </a:rPr>
                        <a:t> on small or non-hydrogenous samples)</a:t>
                      </a:r>
                      <a:r>
                        <a:rPr lang="en-US" sz="1600" b="0" noProof="0" dirty="0">
                          <a:solidFill>
                            <a:schemeClr val="tx1"/>
                          </a:solidFill>
                          <a:latin typeface="Arial" pitchFamily="34" charset="0"/>
                          <a:cs typeface="Arial" pitchFamily="34" charset="0"/>
                        </a:rPr>
                        <a:t> </a:t>
                      </a:r>
                    </a:p>
                  </a:txBody>
                  <a:tcPr>
                    <a:solidFill>
                      <a:schemeClr val="accent3">
                        <a:lumMod val="40000"/>
                        <a:lumOff val="60000"/>
                      </a:schemeClr>
                    </a:solidFill>
                  </a:tcPr>
                </a:tc>
                <a:tc>
                  <a:txBody>
                    <a:bodyPr/>
                    <a:lstStyle/>
                    <a:p>
                      <a:pPr algn="l"/>
                      <a:r>
                        <a:rPr lang="en-US" sz="1600" b="0" dirty="0">
                          <a:solidFill>
                            <a:schemeClr val="tx1"/>
                          </a:solidFill>
                          <a:latin typeface="Arial" pitchFamily="34" charset="0"/>
                          <a:cs typeface="Arial" pitchFamily="34" charset="0"/>
                        </a:rPr>
                        <a:t>Neutron flux on sample (</a:t>
                      </a:r>
                      <a:r>
                        <a:rPr lang="en-US" sz="1600" b="0" i="1" dirty="0">
                          <a:solidFill>
                            <a:srgbClr val="C00000"/>
                          </a:solidFill>
                          <a:latin typeface="Arial" pitchFamily="34" charset="0"/>
                          <a:cs typeface="Arial" pitchFamily="34" charset="0"/>
                        </a:rPr>
                        <a:t>J</a:t>
                      </a:r>
                      <a:r>
                        <a:rPr lang="en-US" sz="1600" b="0" dirty="0">
                          <a:solidFill>
                            <a:schemeClr val="tx1"/>
                          </a:solidFill>
                          <a:latin typeface="Arial" pitchFamily="34" charset="0"/>
                          <a:cs typeface="Arial" pitchFamily="34" charset="0"/>
                        </a:rPr>
                        <a:t>) at </a:t>
                      </a:r>
                      <a:r>
                        <a:rPr lang="en-US" sz="1600" b="0" dirty="0">
                          <a:solidFill>
                            <a:srgbClr val="C00000"/>
                          </a:solidFill>
                          <a:latin typeface="Arial" pitchFamily="34" charset="0"/>
                          <a:cs typeface="Arial" pitchFamily="34" charset="0"/>
                        </a:rPr>
                        <a:t>5</a:t>
                      </a:r>
                      <a:r>
                        <a:rPr lang="en-US" sz="1600" b="0" dirty="0">
                          <a:solidFill>
                            <a:schemeClr val="tx1"/>
                          </a:solidFill>
                          <a:latin typeface="Arial" pitchFamily="34" charset="0"/>
                          <a:cs typeface="Arial" pitchFamily="34" charset="0"/>
                        </a:rPr>
                        <a:t> MW &amp; Low res.;</a:t>
                      </a:r>
                    </a:p>
                    <a:p>
                      <a:pPr algn="l"/>
                      <a:r>
                        <a:rPr lang="en-US" sz="1600" b="0" baseline="0" dirty="0">
                          <a:solidFill>
                            <a:schemeClr val="tx1"/>
                          </a:solidFill>
                          <a:latin typeface="Arial" pitchFamily="34" charset="0"/>
                          <a:cs typeface="Arial" pitchFamily="34" charset="0"/>
                        </a:rPr>
                        <a:t> detector coverage (</a:t>
                      </a:r>
                      <a:r>
                        <a:rPr lang="en-US" sz="1600" b="0" baseline="0" dirty="0">
                          <a:solidFill>
                            <a:srgbClr val="C00000"/>
                          </a:solidFill>
                          <a:latin typeface="Arial" pitchFamily="34" charset="0"/>
                          <a:cs typeface="Arial" pitchFamily="34" charset="0"/>
                          <a:sym typeface="Symbol"/>
                        </a:rPr>
                        <a:t></a:t>
                      </a:r>
                      <a:r>
                        <a:rPr lang="en-US" sz="1600" b="0" baseline="0" dirty="0">
                          <a:solidFill>
                            <a:schemeClr val="tx1"/>
                          </a:solidFill>
                          <a:latin typeface="Arial" pitchFamily="34" charset="0"/>
                          <a:cs typeface="Arial" pitchFamily="34" charset="0"/>
                        </a:rPr>
                        <a:t>)</a:t>
                      </a:r>
                      <a:endParaRPr lang="en-US" sz="1600" b="0" baseline="-25000" dirty="0">
                        <a:solidFill>
                          <a:srgbClr val="C00000"/>
                        </a:solidFill>
                        <a:latin typeface="Arial" pitchFamily="34" charset="0"/>
                        <a:cs typeface="Arial" pitchFamily="34" charset="0"/>
                      </a:endParaRPr>
                    </a:p>
                  </a:txBody>
                  <a:tcPr>
                    <a:solidFill>
                      <a:schemeClr val="accent3">
                        <a:lumMod val="40000"/>
                        <a:lumOff val="6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i="1" dirty="0">
                          <a:solidFill>
                            <a:srgbClr val="C00000"/>
                          </a:solidFill>
                          <a:latin typeface="Arial" pitchFamily="34" charset="0"/>
                          <a:cs typeface="Arial" pitchFamily="34" charset="0"/>
                        </a:rPr>
                        <a:t>J</a:t>
                      </a:r>
                      <a:r>
                        <a:rPr lang="en-US" sz="1600" b="0" i="0" dirty="0">
                          <a:solidFill>
                            <a:schemeClr val="tx1"/>
                          </a:solidFill>
                          <a:latin typeface="Arial" pitchFamily="34" charset="0"/>
                          <a:cs typeface="Arial" pitchFamily="34" charset="0"/>
                        </a:rPr>
                        <a:t>(10 </a:t>
                      </a:r>
                      <a:r>
                        <a:rPr lang="en-US" sz="1600" b="0" i="0" dirty="0" err="1">
                          <a:solidFill>
                            <a:schemeClr val="tx1"/>
                          </a:solidFill>
                          <a:latin typeface="Arial" pitchFamily="34" charset="0"/>
                          <a:cs typeface="Arial" pitchFamily="34" charset="0"/>
                        </a:rPr>
                        <a:t>meV</a:t>
                      </a:r>
                      <a:r>
                        <a:rPr lang="en-US" sz="1600" b="0" i="0" dirty="0">
                          <a:solidFill>
                            <a:schemeClr val="tx1"/>
                          </a:solidFill>
                          <a:latin typeface="Arial" pitchFamily="34" charset="0"/>
                          <a:cs typeface="Arial" pitchFamily="34" charset="0"/>
                        </a:rPr>
                        <a:t>)</a:t>
                      </a:r>
                      <a:r>
                        <a:rPr lang="en-US" sz="1600" b="0" dirty="0">
                          <a:solidFill>
                            <a:schemeClr val="tx1"/>
                          </a:solidFill>
                          <a:latin typeface="Arial" pitchFamily="34" charset="0"/>
                          <a:cs typeface="Arial" pitchFamily="34" charset="0"/>
                        </a:rPr>
                        <a:t>=2.5E7 s</a:t>
                      </a:r>
                      <a:r>
                        <a:rPr lang="en-US" sz="1600" b="0" baseline="30000" dirty="0">
                          <a:solidFill>
                            <a:schemeClr val="tx1"/>
                          </a:solidFill>
                          <a:latin typeface="Arial" pitchFamily="34" charset="0"/>
                          <a:cs typeface="Arial" pitchFamily="34" charset="0"/>
                        </a:rPr>
                        <a:t>-1</a:t>
                      </a:r>
                      <a:r>
                        <a:rPr lang="en-US" sz="1600" b="0" dirty="0">
                          <a:solidFill>
                            <a:schemeClr val="tx1"/>
                          </a:solidFill>
                          <a:latin typeface="Arial" pitchFamily="34" charset="0"/>
                          <a:cs typeface="Arial" pitchFamily="34" charset="0"/>
                        </a:rPr>
                        <a:t>cm</a:t>
                      </a:r>
                      <a:r>
                        <a:rPr lang="en-US" sz="1600" b="0" baseline="30000" dirty="0">
                          <a:solidFill>
                            <a:schemeClr val="tx1"/>
                          </a:solidFill>
                          <a:latin typeface="Arial" pitchFamily="34" charset="0"/>
                          <a:cs typeface="Arial" pitchFamily="34" charset="0"/>
                        </a:rPr>
                        <a:t>-2</a:t>
                      </a:r>
                      <a:r>
                        <a:rPr lang="en-US" sz="1600" b="0" dirty="0">
                          <a:solidFill>
                            <a:schemeClr val="tx1"/>
                          </a:solidFill>
                          <a:latin typeface="Arial" pitchFamily="34" charset="0"/>
                          <a:cs typeface="Arial" pitchFamily="34" charset="0"/>
                        </a:rPr>
                        <a:t>meV</a:t>
                      </a:r>
                      <a:r>
                        <a:rPr lang="en-US" sz="1600" b="0" baseline="30000" dirty="0">
                          <a:solidFill>
                            <a:schemeClr val="tx1"/>
                          </a:solidFill>
                          <a:latin typeface="Arial" pitchFamily="34" charset="0"/>
                          <a:cs typeface="Arial" pitchFamily="34" charset="0"/>
                        </a:rPr>
                        <a:t>-1</a:t>
                      </a:r>
                      <a:r>
                        <a:rPr lang="en-US" sz="1600" b="0" baseline="0" dirty="0">
                          <a:solidFill>
                            <a:schemeClr val="tx1"/>
                          </a:solidFill>
                          <a:latin typeface="Arial" pitchFamily="34" charset="0"/>
                          <a:cs typeface="Arial" pitchFamily="34" charset="0"/>
                        </a:rPr>
                        <a:t>;</a:t>
                      </a:r>
                      <a:endParaRPr lang="en-US" sz="1600" b="0" baseline="30000" dirty="0">
                        <a:solidFill>
                          <a:schemeClr val="tx1"/>
                        </a:solidFill>
                        <a:latin typeface="Arial" pitchFamily="34" charset="0"/>
                        <a:cs typeface="Arial"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600" b="0" i="1" dirty="0">
                          <a:solidFill>
                            <a:srgbClr val="C00000"/>
                          </a:solidFill>
                          <a:latin typeface="Arial" pitchFamily="34" charset="0"/>
                          <a:cs typeface="Arial" pitchFamily="34" charset="0"/>
                        </a:rPr>
                        <a:t>J</a:t>
                      </a:r>
                      <a:r>
                        <a:rPr lang="en-US" sz="1600" b="0" i="0" dirty="0">
                          <a:solidFill>
                            <a:schemeClr val="tx1"/>
                          </a:solidFill>
                          <a:latin typeface="Arial" pitchFamily="34" charset="0"/>
                          <a:cs typeface="Arial" pitchFamily="34" charset="0"/>
                        </a:rPr>
                        <a:t>(100 </a:t>
                      </a:r>
                      <a:r>
                        <a:rPr lang="en-US" sz="1600" b="0" i="0" dirty="0" err="1">
                          <a:solidFill>
                            <a:schemeClr val="tx1"/>
                          </a:solidFill>
                          <a:latin typeface="Arial" pitchFamily="34" charset="0"/>
                          <a:cs typeface="Arial" pitchFamily="34" charset="0"/>
                        </a:rPr>
                        <a:t>meV</a:t>
                      </a:r>
                      <a:r>
                        <a:rPr lang="en-US" sz="1600" b="0" i="0" dirty="0">
                          <a:solidFill>
                            <a:schemeClr val="tx1"/>
                          </a:solidFill>
                          <a:latin typeface="Arial" pitchFamily="34" charset="0"/>
                          <a:cs typeface="Arial" pitchFamily="34" charset="0"/>
                        </a:rPr>
                        <a:t>)</a:t>
                      </a:r>
                      <a:r>
                        <a:rPr lang="en-US" sz="1600" b="0" dirty="0">
                          <a:solidFill>
                            <a:schemeClr val="tx1"/>
                          </a:solidFill>
                          <a:latin typeface="Arial" pitchFamily="34" charset="0"/>
                          <a:cs typeface="Arial" pitchFamily="34" charset="0"/>
                        </a:rPr>
                        <a:t>=2.2E5 s</a:t>
                      </a:r>
                      <a:r>
                        <a:rPr lang="en-US" sz="1600" b="0" baseline="30000" dirty="0">
                          <a:solidFill>
                            <a:schemeClr val="tx1"/>
                          </a:solidFill>
                          <a:latin typeface="Arial" pitchFamily="34" charset="0"/>
                          <a:cs typeface="Arial" pitchFamily="34" charset="0"/>
                        </a:rPr>
                        <a:t>-1</a:t>
                      </a:r>
                      <a:r>
                        <a:rPr lang="en-US" sz="1600" b="0" dirty="0">
                          <a:solidFill>
                            <a:schemeClr val="tx1"/>
                          </a:solidFill>
                          <a:latin typeface="Arial" pitchFamily="34" charset="0"/>
                          <a:cs typeface="Arial" pitchFamily="34" charset="0"/>
                        </a:rPr>
                        <a:t>cm</a:t>
                      </a:r>
                      <a:r>
                        <a:rPr lang="en-US" sz="1600" b="0" baseline="30000" dirty="0">
                          <a:solidFill>
                            <a:schemeClr val="tx1"/>
                          </a:solidFill>
                          <a:latin typeface="Arial" pitchFamily="34" charset="0"/>
                          <a:cs typeface="Arial" pitchFamily="34" charset="0"/>
                        </a:rPr>
                        <a:t>-2</a:t>
                      </a:r>
                      <a:r>
                        <a:rPr lang="en-US" sz="1600" b="0" dirty="0">
                          <a:solidFill>
                            <a:schemeClr val="tx1"/>
                          </a:solidFill>
                          <a:latin typeface="Arial" pitchFamily="34" charset="0"/>
                          <a:cs typeface="Arial" pitchFamily="34" charset="0"/>
                        </a:rPr>
                        <a:t>meV</a:t>
                      </a:r>
                      <a:r>
                        <a:rPr lang="en-US" sz="1600" b="0" baseline="30000" dirty="0">
                          <a:solidFill>
                            <a:schemeClr val="tx1"/>
                          </a:solidFill>
                          <a:latin typeface="Arial" pitchFamily="34" charset="0"/>
                          <a:cs typeface="Arial" pitchFamily="34" charset="0"/>
                        </a:rPr>
                        <a:t>-1</a:t>
                      </a:r>
                      <a:r>
                        <a:rPr lang="en-US" sz="1600" b="0" baseline="0" dirty="0">
                          <a:solidFill>
                            <a:schemeClr val="tx1"/>
                          </a:solidFill>
                          <a:latin typeface="Arial" pitchFamily="34" charset="0"/>
                          <a:cs typeface="Arial" pitchFamily="34" charset="0"/>
                        </a:rPr>
                        <a:t>;</a:t>
                      </a:r>
                      <a:endParaRPr lang="en-US" sz="1600" b="0" dirty="0">
                        <a:solidFill>
                          <a:schemeClr val="tx1"/>
                        </a:solidFill>
                        <a:latin typeface="Arial" pitchFamily="34" charset="0"/>
                        <a:cs typeface="Arial"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600" b="0" baseline="0" dirty="0">
                          <a:solidFill>
                            <a:srgbClr val="C00000"/>
                          </a:solidFill>
                          <a:latin typeface="Arial" pitchFamily="34" charset="0"/>
                          <a:cs typeface="Arial" pitchFamily="34" charset="0"/>
                          <a:sym typeface="Symbol"/>
                        </a:rPr>
                        <a:t></a:t>
                      </a:r>
                      <a:r>
                        <a:rPr lang="en-US" sz="1600" b="0" baseline="0" dirty="0">
                          <a:solidFill>
                            <a:schemeClr val="tx1"/>
                          </a:solidFill>
                          <a:latin typeface="Arial" pitchFamily="34" charset="0"/>
                          <a:cs typeface="Arial" pitchFamily="34" charset="0"/>
                          <a:sym typeface="Symbol"/>
                        </a:rPr>
                        <a:t>=</a:t>
                      </a:r>
                      <a:r>
                        <a:rPr lang="en-US" sz="1600" b="0" dirty="0">
                          <a:solidFill>
                            <a:schemeClr val="tx1"/>
                          </a:solidFill>
                          <a:latin typeface="Arial" pitchFamily="34" charset="0"/>
                          <a:cs typeface="Arial" pitchFamily="34" charset="0"/>
                        </a:rPr>
                        <a:t>0.66 </a:t>
                      </a:r>
                      <a:r>
                        <a:rPr lang="en-US" sz="1600" b="0" dirty="0" err="1">
                          <a:solidFill>
                            <a:schemeClr val="tx1"/>
                          </a:solidFill>
                          <a:latin typeface="Arial" pitchFamily="34" charset="0"/>
                          <a:cs typeface="Arial" pitchFamily="34" charset="0"/>
                        </a:rPr>
                        <a:t>sr</a:t>
                      </a:r>
                      <a:endParaRPr lang="en-US" sz="1600" b="0" dirty="0">
                        <a:solidFill>
                          <a:schemeClr val="tx1"/>
                        </a:solidFill>
                        <a:latin typeface="Arial" pitchFamily="34" charset="0"/>
                        <a:cs typeface="Arial" pitchFamily="34" charset="0"/>
                      </a:endParaRPr>
                    </a:p>
                  </a:txBody>
                  <a:tcPr>
                    <a:solidFill>
                      <a:schemeClr val="accent3">
                        <a:lumMod val="40000"/>
                        <a:lumOff val="60000"/>
                      </a:schemeClr>
                    </a:solidFill>
                  </a:tcPr>
                </a:tc>
                <a:extLst>
                  <a:ext uri="{0D108BD9-81ED-4DB2-BD59-A6C34878D82A}">
                    <a16:rowId xmlns:a16="http://schemas.microsoft.com/office/drawing/2014/main" xmlns="" val="609625571"/>
                  </a:ext>
                </a:extLst>
              </a:tr>
              <a:tr h="927687">
                <a:tc>
                  <a:txBody>
                    <a:bodyPr/>
                    <a:lstStyle/>
                    <a:p>
                      <a:pPr algn="l"/>
                      <a:r>
                        <a:rPr lang="de-DE" sz="1600" b="0" dirty="0">
                          <a:solidFill>
                            <a:schemeClr val="tx1"/>
                          </a:solidFill>
                          <a:latin typeface="Arial" pitchFamily="34" charset="0"/>
                          <a:cs typeface="Arial" pitchFamily="34" charset="0"/>
                        </a:rPr>
                        <a:t>3</a:t>
                      </a:r>
                      <a:endParaRPr lang="en-US" sz="1600" b="0" dirty="0">
                        <a:solidFill>
                          <a:schemeClr val="tx1"/>
                        </a:solidFill>
                        <a:latin typeface="Arial" pitchFamily="34" charset="0"/>
                        <a:cs typeface="Arial" pitchFamily="34" charset="0"/>
                      </a:endParaRPr>
                    </a:p>
                  </a:txBody>
                  <a:tcPr>
                    <a:solidFill>
                      <a:schemeClr val="accent3">
                        <a:lumMod val="40000"/>
                        <a:lumOff val="60000"/>
                      </a:schemeClr>
                    </a:solidFill>
                  </a:tcPr>
                </a:tc>
                <a:tc>
                  <a:txBody>
                    <a:bodyPr/>
                    <a:lstStyle/>
                    <a:p>
                      <a:pPr algn="l"/>
                      <a:r>
                        <a:rPr lang="en-US" sz="1600" b="1" baseline="0" dirty="0">
                          <a:solidFill>
                            <a:srgbClr val="C00000"/>
                          </a:solidFill>
                          <a:latin typeface="Arial" pitchFamily="34" charset="0"/>
                          <a:cs typeface="Arial" pitchFamily="34" charset="0"/>
                        </a:rPr>
                        <a:t>NVS</a:t>
                      </a:r>
                      <a:r>
                        <a:rPr lang="en-US" sz="1600" b="0" noProof="0" dirty="0">
                          <a:solidFill>
                            <a:schemeClr val="tx1"/>
                          </a:solidFill>
                          <a:latin typeface="Arial" pitchFamily="34" charset="0"/>
                          <a:cs typeface="Arial" pitchFamily="34" charset="0"/>
                        </a:rPr>
                        <a:t>, trading flux for resolution (flexibility)</a:t>
                      </a:r>
                    </a:p>
                  </a:txBody>
                  <a:tcPr>
                    <a:solidFill>
                      <a:schemeClr val="accent3">
                        <a:lumMod val="40000"/>
                        <a:lumOff val="60000"/>
                      </a:schemeClr>
                    </a:solidFill>
                  </a:tcPr>
                </a:tc>
                <a:tc>
                  <a:txBody>
                    <a:bodyPr/>
                    <a:lstStyle/>
                    <a:p>
                      <a:pPr algn="l"/>
                      <a:r>
                        <a:rPr lang="en-US" sz="1600" b="0" dirty="0">
                          <a:solidFill>
                            <a:schemeClr val="tx1"/>
                          </a:solidFill>
                          <a:latin typeface="Arial" pitchFamily="34" charset="0"/>
                          <a:cs typeface="Arial" pitchFamily="34" charset="0"/>
                        </a:rPr>
                        <a:t>Relative</a:t>
                      </a:r>
                      <a:r>
                        <a:rPr lang="en-US" sz="1600" b="0" baseline="0" dirty="0">
                          <a:solidFill>
                            <a:schemeClr val="tx1"/>
                          </a:solidFill>
                          <a:latin typeface="Arial" pitchFamily="34" charset="0"/>
                          <a:cs typeface="Arial" pitchFamily="34" charset="0"/>
                        </a:rPr>
                        <a:t> </a:t>
                      </a:r>
                      <a:r>
                        <a:rPr lang="en-US" sz="1600" b="0" dirty="0">
                          <a:solidFill>
                            <a:schemeClr val="tx1"/>
                          </a:solidFill>
                          <a:latin typeface="Arial" pitchFamily="34" charset="0"/>
                          <a:cs typeface="Arial" pitchFamily="34" charset="0"/>
                        </a:rPr>
                        <a:t>energy transfer</a:t>
                      </a:r>
                      <a:r>
                        <a:rPr lang="en-US" sz="1600" b="0" baseline="0" dirty="0">
                          <a:solidFill>
                            <a:schemeClr val="tx1"/>
                          </a:solidFill>
                          <a:latin typeface="Arial" pitchFamily="34" charset="0"/>
                          <a:cs typeface="Arial" pitchFamily="34" charset="0"/>
                        </a:rPr>
                        <a:t> </a:t>
                      </a:r>
                      <a:r>
                        <a:rPr lang="en-US" sz="1600" b="0" dirty="0">
                          <a:solidFill>
                            <a:schemeClr val="tx1"/>
                          </a:solidFill>
                          <a:latin typeface="Arial" pitchFamily="34" charset="0"/>
                          <a:cs typeface="Arial" pitchFamily="34" charset="0"/>
                        </a:rPr>
                        <a:t>resolution (</a:t>
                      </a:r>
                      <a:r>
                        <a:rPr lang="en-US" sz="1600" b="0" dirty="0">
                          <a:solidFill>
                            <a:srgbClr val="C00000"/>
                          </a:solidFill>
                          <a:latin typeface="Arial" pitchFamily="34" charset="0"/>
                          <a:cs typeface="Arial" pitchFamily="34" charset="0"/>
                          <a:sym typeface="Symbol"/>
                        </a:rPr>
                        <a:t></a:t>
                      </a:r>
                      <a:r>
                        <a:rPr lang="en-US" sz="1600" b="0" i="1" dirty="0">
                          <a:solidFill>
                            <a:srgbClr val="C00000"/>
                          </a:solidFill>
                          <a:latin typeface="Arial" pitchFamily="34" charset="0"/>
                          <a:cs typeface="Arial" pitchFamily="34" charset="0"/>
                          <a:sym typeface="Symbol"/>
                        </a:rPr>
                        <a:t>E</a:t>
                      </a:r>
                      <a:r>
                        <a:rPr lang="en-US" sz="1600" b="0" dirty="0">
                          <a:solidFill>
                            <a:srgbClr val="C00000"/>
                          </a:solidFill>
                          <a:latin typeface="Arial" pitchFamily="34" charset="0"/>
                          <a:cs typeface="Arial" pitchFamily="34" charset="0"/>
                          <a:sym typeface="Symbol"/>
                        </a:rPr>
                        <a:t>/</a:t>
                      </a:r>
                      <a:r>
                        <a:rPr lang="en-US" sz="1600" b="0" i="1" dirty="0">
                          <a:solidFill>
                            <a:srgbClr val="C00000"/>
                          </a:solidFill>
                          <a:latin typeface="Arial" pitchFamily="34" charset="0"/>
                          <a:cs typeface="Arial" pitchFamily="34" charset="0"/>
                          <a:sym typeface="Symbol"/>
                        </a:rPr>
                        <a:t>E</a:t>
                      </a:r>
                      <a:r>
                        <a:rPr lang="en-US" sz="1600" b="0" baseline="-25000" dirty="0">
                          <a:solidFill>
                            <a:srgbClr val="C00000"/>
                          </a:solidFill>
                          <a:latin typeface="Arial" pitchFamily="34" charset="0"/>
                          <a:cs typeface="Arial" pitchFamily="34" charset="0"/>
                          <a:sym typeface="Symbol"/>
                        </a:rPr>
                        <a:t>0</a:t>
                      </a:r>
                      <a:r>
                        <a:rPr lang="en-US" sz="1600" b="0" baseline="0" dirty="0">
                          <a:solidFill>
                            <a:schemeClr val="tx1"/>
                          </a:solidFill>
                          <a:latin typeface="Arial" pitchFamily="34" charset="0"/>
                          <a:cs typeface="Arial" pitchFamily="34" charset="0"/>
                          <a:sym typeface="Symbol"/>
                        </a:rPr>
                        <a:t>)</a:t>
                      </a:r>
                      <a:endParaRPr lang="en-US" sz="1600" b="0" baseline="0" dirty="0">
                        <a:solidFill>
                          <a:schemeClr val="tx1"/>
                        </a:solidFill>
                        <a:latin typeface="Arial" pitchFamily="34" charset="0"/>
                        <a:cs typeface="Arial" pitchFamily="34" charset="0"/>
                      </a:endParaRPr>
                    </a:p>
                  </a:txBody>
                  <a:tcPr>
                    <a:solidFill>
                      <a:schemeClr val="accent3">
                        <a:lumMod val="40000"/>
                        <a:lumOff val="6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dirty="0">
                          <a:solidFill>
                            <a:srgbClr val="C00000"/>
                          </a:solidFill>
                          <a:latin typeface="Arial" pitchFamily="34" charset="0"/>
                          <a:cs typeface="Arial" pitchFamily="34" charset="0"/>
                          <a:sym typeface="Symbol"/>
                        </a:rPr>
                        <a:t></a:t>
                      </a:r>
                      <a:r>
                        <a:rPr lang="en-US" sz="1600" b="0" i="1" dirty="0">
                          <a:solidFill>
                            <a:srgbClr val="C00000"/>
                          </a:solidFill>
                          <a:latin typeface="Arial" pitchFamily="34" charset="0"/>
                          <a:cs typeface="Arial" pitchFamily="34" charset="0"/>
                          <a:sym typeface="Symbol"/>
                        </a:rPr>
                        <a:t>E</a:t>
                      </a:r>
                      <a:r>
                        <a:rPr lang="en-US" sz="1600" b="0" dirty="0">
                          <a:solidFill>
                            <a:srgbClr val="C00000"/>
                          </a:solidFill>
                          <a:latin typeface="Arial" pitchFamily="34" charset="0"/>
                          <a:cs typeface="Arial" pitchFamily="34" charset="0"/>
                          <a:sym typeface="Symbol"/>
                        </a:rPr>
                        <a:t>/</a:t>
                      </a:r>
                      <a:r>
                        <a:rPr lang="en-US" sz="1600" b="0" i="1" dirty="0">
                          <a:solidFill>
                            <a:srgbClr val="C00000"/>
                          </a:solidFill>
                          <a:latin typeface="Arial" pitchFamily="34" charset="0"/>
                          <a:cs typeface="Arial" pitchFamily="34" charset="0"/>
                          <a:sym typeface="Symbol"/>
                        </a:rPr>
                        <a:t>E</a:t>
                      </a:r>
                      <a:r>
                        <a:rPr lang="en-US" sz="1600" b="0" baseline="-25000" dirty="0">
                          <a:solidFill>
                            <a:srgbClr val="C00000"/>
                          </a:solidFill>
                          <a:latin typeface="Arial" pitchFamily="34" charset="0"/>
                          <a:cs typeface="Arial" pitchFamily="34" charset="0"/>
                          <a:sym typeface="Symbol"/>
                        </a:rPr>
                        <a:t>0 </a:t>
                      </a:r>
                      <a:r>
                        <a:rPr lang="en-US" sz="1600" b="0" dirty="0">
                          <a:solidFill>
                            <a:schemeClr val="tx1"/>
                          </a:solidFill>
                          <a:latin typeface="Arial" pitchFamily="34" charset="0"/>
                          <a:cs typeface="Arial" pitchFamily="34" charset="0"/>
                          <a:sym typeface="Symbol"/>
                        </a:rPr>
                        <a:t> </a:t>
                      </a:r>
                      <a:r>
                        <a:rPr lang="en-US" sz="1600" b="0" dirty="0">
                          <a:solidFill>
                            <a:schemeClr val="tx1"/>
                          </a:solidFill>
                          <a:latin typeface="Arial" pitchFamily="34" charset="0"/>
                          <a:cs typeface="Arial" pitchFamily="34" charset="0"/>
                        </a:rPr>
                        <a:t>1.0% (High res.</a:t>
                      </a:r>
                      <a:r>
                        <a:rPr lang="en-US" sz="1600" b="0" baseline="0" dirty="0">
                          <a:solidFill>
                            <a:schemeClr val="tx1"/>
                          </a:solidFill>
                          <a:latin typeface="Arial" pitchFamily="34" charset="0"/>
                          <a:cs typeface="Arial" pitchFamily="34" charset="0"/>
                        </a:rPr>
                        <a:t>)</a:t>
                      </a:r>
                      <a:endParaRPr lang="en-US" sz="1600" b="0" dirty="0">
                        <a:solidFill>
                          <a:schemeClr val="tx1"/>
                        </a:solidFill>
                        <a:latin typeface="Arial" pitchFamily="34" charset="0"/>
                        <a:cs typeface="Arial"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600" b="0" dirty="0">
                          <a:solidFill>
                            <a:srgbClr val="C00000"/>
                          </a:solidFill>
                          <a:latin typeface="Arial" pitchFamily="34" charset="0"/>
                          <a:cs typeface="Arial" pitchFamily="34" charset="0"/>
                          <a:sym typeface="Symbol"/>
                        </a:rPr>
                        <a:t></a:t>
                      </a:r>
                      <a:r>
                        <a:rPr lang="en-US" sz="1600" b="0" i="1" dirty="0">
                          <a:solidFill>
                            <a:srgbClr val="C00000"/>
                          </a:solidFill>
                          <a:latin typeface="Arial" pitchFamily="34" charset="0"/>
                          <a:cs typeface="Arial" pitchFamily="34" charset="0"/>
                          <a:sym typeface="Symbol"/>
                        </a:rPr>
                        <a:t>E</a:t>
                      </a:r>
                      <a:r>
                        <a:rPr lang="en-US" sz="1600" b="0" dirty="0">
                          <a:solidFill>
                            <a:srgbClr val="C00000"/>
                          </a:solidFill>
                          <a:latin typeface="Arial" pitchFamily="34" charset="0"/>
                          <a:cs typeface="Arial" pitchFamily="34" charset="0"/>
                          <a:sym typeface="Symbol"/>
                        </a:rPr>
                        <a:t>/</a:t>
                      </a:r>
                      <a:r>
                        <a:rPr lang="en-US" sz="1600" b="0" i="1" dirty="0">
                          <a:solidFill>
                            <a:srgbClr val="C00000"/>
                          </a:solidFill>
                          <a:latin typeface="Arial" pitchFamily="34" charset="0"/>
                          <a:cs typeface="Arial" pitchFamily="34" charset="0"/>
                          <a:sym typeface="Symbol"/>
                        </a:rPr>
                        <a:t>E</a:t>
                      </a:r>
                      <a:r>
                        <a:rPr lang="en-US" sz="1600" b="0" baseline="-25000" dirty="0">
                          <a:solidFill>
                            <a:srgbClr val="C00000"/>
                          </a:solidFill>
                          <a:latin typeface="Arial" pitchFamily="34" charset="0"/>
                          <a:cs typeface="Arial" pitchFamily="34" charset="0"/>
                          <a:sym typeface="Symbol"/>
                        </a:rPr>
                        <a:t>0 </a:t>
                      </a:r>
                      <a:r>
                        <a:rPr lang="en-US" sz="1600" b="0" dirty="0">
                          <a:solidFill>
                            <a:schemeClr val="tx1"/>
                          </a:solidFill>
                          <a:latin typeface="Arial" pitchFamily="34" charset="0"/>
                          <a:cs typeface="Arial" pitchFamily="34" charset="0"/>
                          <a:sym typeface="Symbol"/>
                        </a:rPr>
                        <a:t> </a:t>
                      </a:r>
                      <a:r>
                        <a:rPr lang="en-US" sz="1600" b="0" dirty="0">
                          <a:solidFill>
                            <a:schemeClr val="tx1"/>
                          </a:solidFill>
                          <a:latin typeface="Arial" pitchFamily="34" charset="0"/>
                          <a:cs typeface="Arial" pitchFamily="34" charset="0"/>
                        </a:rPr>
                        <a:t>2.5%  (Low res.</a:t>
                      </a:r>
                      <a:r>
                        <a:rPr lang="en-US" sz="1600" b="0" baseline="0" dirty="0">
                          <a:solidFill>
                            <a:schemeClr val="tx1"/>
                          </a:solidFill>
                          <a:latin typeface="Arial" pitchFamily="34" charset="0"/>
                          <a:cs typeface="Arial" pitchFamily="34" charset="0"/>
                        </a:rPr>
                        <a:t>)</a:t>
                      </a:r>
                      <a:endParaRPr lang="en-US" sz="1600" b="0" dirty="0">
                        <a:solidFill>
                          <a:schemeClr val="tx1"/>
                        </a:solidFill>
                        <a:latin typeface="Arial" pitchFamily="34" charset="0"/>
                        <a:cs typeface="Arial" pitchFamily="34" charset="0"/>
                      </a:endParaRPr>
                    </a:p>
                  </a:txBody>
                  <a:tcPr>
                    <a:solidFill>
                      <a:schemeClr val="accent3">
                        <a:lumMod val="40000"/>
                        <a:lumOff val="60000"/>
                      </a:schemeClr>
                    </a:solidFill>
                  </a:tcPr>
                </a:tc>
                <a:extLst>
                  <a:ext uri="{0D108BD9-81ED-4DB2-BD59-A6C34878D82A}">
                    <a16:rowId xmlns:a16="http://schemas.microsoft.com/office/drawing/2014/main" xmlns="" val="728641572"/>
                  </a:ext>
                </a:extLst>
              </a:tr>
              <a:tr h="692084">
                <a:tc>
                  <a:txBody>
                    <a:bodyPr/>
                    <a:lstStyle/>
                    <a:p>
                      <a:pPr algn="l"/>
                      <a:r>
                        <a:rPr lang="de-DE" sz="1600" b="0" dirty="0">
                          <a:solidFill>
                            <a:schemeClr val="tx1"/>
                          </a:solidFill>
                          <a:latin typeface="Arial" pitchFamily="34" charset="0"/>
                          <a:cs typeface="Arial" pitchFamily="34" charset="0"/>
                        </a:rPr>
                        <a:t>4</a:t>
                      </a:r>
                      <a:endParaRPr lang="en-US" sz="1600" b="0" dirty="0">
                        <a:solidFill>
                          <a:schemeClr val="tx1"/>
                        </a:solidFill>
                        <a:latin typeface="Arial" pitchFamily="34" charset="0"/>
                        <a:cs typeface="Arial" pitchFamily="34" charset="0"/>
                      </a:endParaRPr>
                    </a:p>
                  </a:txBody>
                  <a:tcPr>
                    <a:solidFill>
                      <a:schemeClr val="accent3">
                        <a:lumMod val="60000"/>
                        <a:lumOff val="40000"/>
                      </a:schemeClr>
                    </a:solidFill>
                  </a:tcPr>
                </a:tc>
                <a:tc>
                  <a:txBody>
                    <a:bodyPr/>
                    <a:lstStyle/>
                    <a:p>
                      <a:pPr algn="l"/>
                      <a:r>
                        <a:rPr lang="en-US" sz="1600" b="1" baseline="0" dirty="0">
                          <a:solidFill>
                            <a:srgbClr val="C00000"/>
                          </a:solidFill>
                          <a:latin typeface="Arial" pitchFamily="34" charset="0"/>
                          <a:cs typeface="Arial" pitchFamily="34" charset="0"/>
                        </a:rPr>
                        <a:t>NVS </a:t>
                      </a:r>
                      <a:r>
                        <a:rPr lang="en-US" sz="1600" b="0" noProof="0" dirty="0">
                          <a:solidFill>
                            <a:schemeClr val="tx1"/>
                          </a:solidFill>
                          <a:latin typeface="Arial" pitchFamily="34" charset="0"/>
                          <a:cs typeface="Arial" pitchFamily="34" charset="0"/>
                        </a:rPr>
                        <a:t>(especially</a:t>
                      </a:r>
                      <a:r>
                        <a:rPr lang="en-US" sz="1600" b="0" baseline="0" noProof="0" dirty="0">
                          <a:solidFill>
                            <a:schemeClr val="tx1"/>
                          </a:solidFill>
                          <a:latin typeface="Arial" pitchFamily="34" charset="0"/>
                          <a:cs typeface="Arial" pitchFamily="34" charset="0"/>
                        </a:rPr>
                        <a:t> on small or non-hydrogenous samples)</a:t>
                      </a:r>
                      <a:r>
                        <a:rPr lang="en-US" sz="1600" b="0" noProof="0" dirty="0">
                          <a:solidFill>
                            <a:schemeClr val="tx1"/>
                          </a:solidFill>
                          <a:latin typeface="Arial" pitchFamily="34" charset="0"/>
                          <a:cs typeface="Arial" pitchFamily="34" charset="0"/>
                        </a:rPr>
                        <a:t> </a:t>
                      </a:r>
                    </a:p>
                  </a:txBody>
                  <a:tcPr>
                    <a:solidFill>
                      <a:schemeClr val="accent3">
                        <a:lumMod val="60000"/>
                        <a:lumOff val="40000"/>
                      </a:schemeClr>
                    </a:solidFill>
                  </a:tcPr>
                </a:tc>
                <a:tc>
                  <a:txBody>
                    <a:bodyPr/>
                    <a:lstStyle/>
                    <a:p>
                      <a:pPr algn="l"/>
                      <a:r>
                        <a:rPr lang="en-US" sz="1600" b="0" dirty="0">
                          <a:solidFill>
                            <a:schemeClr val="tx1"/>
                          </a:solidFill>
                          <a:latin typeface="Arial" pitchFamily="34" charset="0"/>
                          <a:cs typeface="Arial" pitchFamily="34" charset="0"/>
                        </a:rPr>
                        <a:t>Signal</a:t>
                      </a:r>
                      <a:r>
                        <a:rPr lang="en-US" sz="1600" b="0" baseline="0" dirty="0">
                          <a:solidFill>
                            <a:schemeClr val="tx1"/>
                          </a:solidFill>
                          <a:latin typeface="Arial" pitchFamily="34" charset="0"/>
                          <a:cs typeface="Arial" pitchFamily="34" charset="0"/>
                        </a:rPr>
                        <a:t> to </a:t>
                      </a:r>
                      <a:r>
                        <a:rPr lang="en-US" sz="1600" b="0" dirty="0">
                          <a:solidFill>
                            <a:schemeClr val="tx1"/>
                          </a:solidFill>
                          <a:latin typeface="Arial" pitchFamily="34" charset="0"/>
                          <a:cs typeface="Arial" pitchFamily="34" charset="0"/>
                        </a:rPr>
                        <a:t>background</a:t>
                      </a:r>
                      <a:r>
                        <a:rPr lang="en-US" sz="1600" b="0" baseline="0" dirty="0">
                          <a:solidFill>
                            <a:schemeClr val="tx1"/>
                          </a:solidFill>
                          <a:latin typeface="Arial" pitchFamily="34" charset="0"/>
                          <a:cs typeface="Arial" pitchFamily="34" charset="0"/>
                        </a:rPr>
                        <a:t> ratio (</a:t>
                      </a:r>
                      <a:r>
                        <a:rPr lang="en-US" sz="1600" b="0" i="1" baseline="0" dirty="0">
                          <a:solidFill>
                            <a:srgbClr val="C00000"/>
                          </a:solidFill>
                          <a:latin typeface="Arial" pitchFamily="34" charset="0"/>
                          <a:cs typeface="Arial" pitchFamily="34" charset="0"/>
                        </a:rPr>
                        <a:t>S/B</a:t>
                      </a:r>
                      <a:r>
                        <a:rPr lang="en-US" sz="1600" b="0" baseline="0" dirty="0" smtClean="0">
                          <a:solidFill>
                            <a:schemeClr val="tx1"/>
                          </a:solidFill>
                          <a:latin typeface="Arial" pitchFamily="34" charset="0"/>
                          <a:cs typeface="Arial" pitchFamily="34" charset="0"/>
                        </a:rPr>
                        <a:t>): final goal 0.01 </a:t>
                      </a:r>
                      <a:r>
                        <a:rPr lang="en-US" sz="1600" b="0" baseline="0" dirty="0" err="1" smtClean="0">
                          <a:solidFill>
                            <a:schemeClr val="tx1"/>
                          </a:solidFill>
                          <a:latin typeface="Arial" pitchFamily="34" charset="0"/>
                          <a:cs typeface="Arial" pitchFamily="34" charset="0"/>
                        </a:rPr>
                        <a:t>mmol</a:t>
                      </a:r>
                      <a:r>
                        <a:rPr lang="en-US" sz="1600" b="0" baseline="0" dirty="0" smtClean="0">
                          <a:solidFill>
                            <a:schemeClr val="tx1"/>
                          </a:solidFill>
                          <a:latin typeface="Arial" pitchFamily="34" charset="0"/>
                          <a:cs typeface="Arial" pitchFamily="34" charset="0"/>
                        </a:rPr>
                        <a:t> “H”</a:t>
                      </a:r>
                      <a:endParaRPr lang="en-US" sz="1600" b="0" baseline="0" dirty="0">
                        <a:solidFill>
                          <a:schemeClr val="tx1"/>
                        </a:solidFill>
                        <a:latin typeface="Arial" pitchFamily="34" charset="0"/>
                        <a:cs typeface="Arial" pitchFamily="34" charset="0"/>
                      </a:endParaRPr>
                    </a:p>
                    <a:p>
                      <a:pPr algn="ctr"/>
                      <a:r>
                        <a:rPr lang="en-US" sz="1600" b="1" i="1" baseline="0" dirty="0">
                          <a:solidFill>
                            <a:srgbClr val="2004C6"/>
                          </a:solidFill>
                          <a:latin typeface="Arial" pitchFamily="34" charset="0"/>
                          <a:cs typeface="Arial" pitchFamily="34" charset="0"/>
                        </a:rPr>
                        <a:t>[see  later]</a:t>
                      </a:r>
                      <a:endParaRPr lang="en-US" sz="1600" b="1" i="1" dirty="0">
                        <a:solidFill>
                          <a:srgbClr val="2004C6"/>
                        </a:solidFill>
                        <a:latin typeface="Arial" pitchFamily="34" charset="0"/>
                        <a:cs typeface="Arial" pitchFamily="34" charset="0"/>
                      </a:endParaRPr>
                    </a:p>
                  </a:txBody>
                  <a:tcPr>
                    <a:solidFill>
                      <a:schemeClr val="accent3">
                        <a:lumMod val="60000"/>
                        <a:lumOff val="4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Arial" pitchFamily="34" charset="0"/>
                          <a:cs typeface="Arial" pitchFamily="34" charset="0"/>
                        </a:rPr>
                        <a:t>State</a:t>
                      </a:r>
                      <a:r>
                        <a:rPr lang="en-US" sz="1600" b="0" baseline="0" dirty="0">
                          <a:solidFill>
                            <a:schemeClr val="tx1"/>
                          </a:solidFill>
                          <a:latin typeface="Arial" pitchFamily="34" charset="0"/>
                          <a:cs typeface="Arial" pitchFamily="34" charset="0"/>
                        </a:rPr>
                        <a:t> of the art in </a:t>
                      </a:r>
                      <a:r>
                        <a:rPr lang="en-US" sz="1600" b="1" baseline="0" dirty="0">
                          <a:solidFill>
                            <a:srgbClr val="C00000"/>
                          </a:solidFill>
                          <a:latin typeface="Arial" pitchFamily="34" charset="0"/>
                          <a:cs typeface="Arial" pitchFamily="34" charset="0"/>
                        </a:rPr>
                        <a:t>NVS</a:t>
                      </a:r>
                      <a:r>
                        <a:rPr lang="en-US" sz="1600" b="0" baseline="0" dirty="0">
                          <a:solidFill>
                            <a:schemeClr val="tx1"/>
                          </a:solidFill>
                          <a:latin typeface="Arial" pitchFamily="34" charset="0"/>
                          <a:cs typeface="Arial" pitchFamily="34" charset="0"/>
                        </a:rPr>
                        <a:t>;</a:t>
                      </a:r>
                    </a:p>
                    <a:p>
                      <a:pPr marL="0" marR="0" indent="0" algn="l" defTabSz="6858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latin typeface="Arial" pitchFamily="34" charset="0"/>
                          <a:cs typeface="Arial" pitchFamily="34" charset="0"/>
                        </a:rPr>
                        <a:t>always </a:t>
                      </a:r>
                      <a:r>
                        <a:rPr lang="en-US" sz="1600" b="0" i="1" baseline="0" dirty="0">
                          <a:solidFill>
                            <a:srgbClr val="C00000"/>
                          </a:solidFill>
                          <a:latin typeface="Arial" pitchFamily="34" charset="0"/>
                          <a:cs typeface="Arial" pitchFamily="34" charset="0"/>
                        </a:rPr>
                        <a:t>S/B</a:t>
                      </a:r>
                      <a:r>
                        <a:rPr lang="en-US" sz="1600" b="0" baseline="0" dirty="0">
                          <a:solidFill>
                            <a:schemeClr val="tx1"/>
                          </a:solidFill>
                          <a:latin typeface="Arial" pitchFamily="34" charset="0"/>
                          <a:cs typeface="Arial" pitchFamily="34" charset="0"/>
                        </a:rPr>
                        <a:t>&gt;30</a:t>
                      </a:r>
                      <a:endParaRPr lang="en-US" sz="1600" b="0" dirty="0">
                        <a:solidFill>
                          <a:schemeClr val="tx1"/>
                        </a:solidFill>
                        <a:latin typeface="Arial" pitchFamily="34" charset="0"/>
                        <a:cs typeface="Arial" pitchFamily="34" charset="0"/>
                      </a:endParaRPr>
                    </a:p>
                  </a:txBody>
                  <a:tcPr>
                    <a:solidFill>
                      <a:schemeClr val="accent3">
                        <a:lumMod val="60000"/>
                        <a:lumOff val="40000"/>
                      </a:schemeClr>
                    </a:solidFill>
                  </a:tcPr>
                </a:tc>
                <a:extLst>
                  <a:ext uri="{0D108BD9-81ED-4DB2-BD59-A6C34878D82A}">
                    <a16:rowId xmlns:a16="http://schemas.microsoft.com/office/drawing/2014/main" xmlns="" val="4063696641"/>
                  </a:ext>
                </a:extLst>
              </a:tr>
              <a:tr h="795160">
                <a:tc>
                  <a:txBody>
                    <a:bodyPr/>
                    <a:lstStyle/>
                    <a:p>
                      <a:pPr algn="l"/>
                      <a:r>
                        <a:rPr lang="de-DE" sz="1600" b="0" dirty="0">
                          <a:solidFill>
                            <a:schemeClr val="tx1"/>
                          </a:solidFill>
                          <a:latin typeface="Arial" pitchFamily="34" charset="0"/>
                          <a:cs typeface="Arial" pitchFamily="34" charset="0"/>
                        </a:rPr>
                        <a:t>5</a:t>
                      </a:r>
                      <a:endParaRPr lang="en-US" sz="1600" b="0" dirty="0">
                        <a:solidFill>
                          <a:schemeClr val="tx1"/>
                        </a:solidFill>
                        <a:latin typeface="Arial" pitchFamily="34" charset="0"/>
                        <a:cs typeface="Arial" pitchFamily="34" charset="0"/>
                      </a:endParaRPr>
                    </a:p>
                  </a:txBody>
                  <a:tcPr>
                    <a:solidFill>
                      <a:schemeClr val="accent3">
                        <a:lumMod val="40000"/>
                        <a:lumOff val="60000"/>
                      </a:schemeClr>
                    </a:solidFill>
                  </a:tcPr>
                </a:tc>
                <a:tc>
                  <a:txBody>
                    <a:bodyPr/>
                    <a:lstStyle/>
                    <a:p>
                      <a:pPr algn="l"/>
                      <a:r>
                        <a:rPr lang="en-US" sz="1600" b="1" baseline="0" dirty="0">
                          <a:solidFill>
                            <a:srgbClr val="C00000"/>
                          </a:solidFill>
                          <a:latin typeface="Arial" pitchFamily="34" charset="0"/>
                          <a:cs typeface="Arial" pitchFamily="34" charset="0"/>
                        </a:rPr>
                        <a:t>NVS</a:t>
                      </a:r>
                      <a:r>
                        <a:rPr lang="en-US" sz="1600" b="0" noProof="0" dirty="0">
                          <a:solidFill>
                            <a:schemeClr val="tx1"/>
                          </a:solidFill>
                          <a:latin typeface="Arial" pitchFamily="34" charset="0"/>
                          <a:cs typeface="Arial" pitchFamily="34" charset="0"/>
                        </a:rPr>
                        <a:t> (general)</a:t>
                      </a:r>
                    </a:p>
                  </a:txBody>
                  <a:tcPr>
                    <a:solidFill>
                      <a:schemeClr val="accent3">
                        <a:lumMod val="40000"/>
                        <a:lumOff val="6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pitchFamily="34" charset="0"/>
                          <a:cs typeface="Arial" pitchFamily="34" charset="0"/>
                        </a:rPr>
                        <a:t>Uniform</a:t>
                      </a:r>
                      <a:r>
                        <a:rPr lang="en-US" sz="1600" b="0" i="0" baseline="0" dirty="0">
                          <a:solidFill>
                            <a:schemeClr val="tx1"/>
                          </a:solidFill>
                          <a:latin typeface="Arial" pitchFamily="34" charset="0"/>
                          <a:cs typeface="Arial" pitchFamily="34" charset="0"/>
                        </a:rPr>
                        <a:t> beam on sample;</a:t>
                      </a:r>
                      <a:endParaRPr lang="en-US" sz="1600" b="0" i="0" dirty="0">
                        <a:solidFill>
                          <a:schemeClr val="tx1"/>
                        </a:solidFill>
                        <a:latin typeface="Arial" pitchFamily="34" charset="0"/>
                        <a:cs typeface="Arial"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pitchFamily="34" charset="0"/>
                          <a:cs typeface="Arial" pitchFamily="34" charset="0"/>
                        </a:rPr>
                        <a:t>low divergence (</a:t>
                      </a:r>
                      <a:r>
                        <a:rPr lang="en-US" sz="1600" b="0" i="0" dirty="0">
                          <a:solidFill>
                            <a:srgbClr val="C00000"/>
                          </a:solidFill>
                          <a:latin typeface="Arial" pitchFamily="34" charset="0"/>
                          <a:cs typeface="Arial" pitchFamily="34" charset="0"/>
                          <a:sym typeface="Symbol"/>
                        </a:rPr>
                        <a:t></a:t>
                      </a:r>
                      <a:r>
                        <a:rPr lang="en-US" sz="1600" b="0" i="0" dirty="0">
                          <a:solidFill>
                            <a:schemeClr val="tx1"/>
                          </a:solidFill>
                          <a:latin typeface="Arial" pitchFamily="34" charset="0"/>
                          <a:cs typeface="Arial" pitchFamily="34" charset="0"/>
                        </a:rPr>
                        <a:t>);</a:t>
                      </a:r>
                    </a:p>
                    <a:p>
                      <a:pPr marL="0" marR="0" indent="0" algn="l" defTabSz="6858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pitchFamily="34" charset="0"/>
                          <a:cs typeface="Arial" pitchFamily="34" charset="0"/>
                        </a:rPr>
                        <a:t>adjustable</a:t>
                      </a:r>
                      <a:r>
                        <a:rPr lang="en-US" sz="1600" b="0" i="0" baseline="0" dirty="0">
                          <a:solidFill>
                            <a:schemeClr val="tx1"/>
                          </a:solidFill>
                          <a:latin typeface="Arial" pitchFamily="34" charset="0"/>
                          <a:cs typeface="Arial" pitchFamily="34" charset="0"/>
                        </a:rPr>
                        <a:t> beam size (</a:t>
                      </a:r>
                      <a:r>
                        <a:rPr lang="en-US" sz="1600" b="0" i="1" baseline="0" dirty="0">
                          <a:solidFill>
                            <a:srgbClr val="C00000"/>
                          </a:solidFill>
                          <a:latin typeface="Arial" pitchFamily="34" charset="0"/>
                          <a:cs typeface="Arial" pitchFamily="34" charset="0"/>
                        </a:rPr>
                        <a:t>L</a:t>
                      </a:r>
                      <a:r>
                        <a:rPr lang="en-US" sz="1600" b="0" i="0" baseline="0" dirty="0">
                          <a:solidFill>
                            <a:schemeClr val="tx1"/>
                          </a:solidFill>
                          <a:latin typeface="Arial" pitchFamily="34" charset="0"/>
                          <a:cs typeface="Arial" pitchFamily="34" charset="0"/>
                        </a:rPr>
                        <a:t>)</a:t>
                      </a:r>
                      <a:endParaRPr lang="en-US" sz="1600" b="0" i="0" dirty="0">
                        <a:solidFill>
                          <a:schemeClr val="tx1"/>
                        </a:solidFill>
                        <a:latin typeface="Arial" pitchFamily="34" charset="0"/>
                        <a:cs typeface="Arial" pitchFamily="34" charset="0"/>
                      </a:endParaRPr>
                    </a:p>
                  </a:txBody>
                  <a:tcPr>
                    <a:solidFill>
                      <a:schemeClr val="accent3">
                        <a:lumMod val="40000"/>
                        <a:lumOff val="6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Arial" pitchFamily="34" charset="0"/>
                          <a:cs typeface="Arial" pitchFamily="34" charset="0"/>
                        </a:rPr>
                        <a:t>Better than </a:t>
                      </a:r>
                      <a:r>
                        <a:rPr lang="en-US" sz="1600" b="0" dirty="0">
                          <a:solidFill>
                            <a:schemeClr val="tx1"/>
                          </a:solidFill>
                          <a:latin typeface="Arial" pitchFamily="34" charset="0"/>
                          <a:cs typeface="Arial" pitchFamily="34" charset="0"/>
                          <a:sym typeface="Symbol"/>
                        </a:rPr>
                        <a:t></a:t>
                      </a:r>
                      <a:r>
                        <a:rPr lang="en-US" sz="1600" b="0" dirty="0">
                          <a:solidFill>
                            <a:schemeClr val="tx1"/>
                          </a:solidFill>
                          <a:latin typeface="Arial" pitchFamily="34" charset="0"/>
                          <a:cs typeface="Arial" pitchFamily="34" charset="0"/>
                        </a:rPr>
                        <a:t>10%;</a:t>
                      </a:r>
                    </a:p>
                    <a:p>
                      <a:pPr marL="0" marR="0" indent="0" algn="l" defTabSz="685800" rtl="0" eaLnBrk="1" fontAlgn="auto" latinLnBrk="0" hangingPunct="1">
                        <a:lnSpc>
                          <a:spcPct val="100000"/>
                        </a:lnSpc>
                        <a:spcBef>
                          <a:spcPts val="0"/>
                        </a:spcBef>
                        <a:spcAft>
                          <a:spcPts val="0"/>
                        </a:spcAft>
                        <a:buClrTx/>
                        <a:buSzTx/>
                        <a:buFontTx/>
                        <a:buNone/>
                        <a:tabLst/>
                        <a:defRPr/>
                      </a:pPr>
                      <a:r>
                        <a:rPr lang="en-US" sz="1600" b="0" i="0" dirty="0">
                          <a:solidFill>
                            <a:srgbClr val="C00000"/>
                          </a:solidFill>
                          <a:latin typeface="Arial" pitchFamily="34" charset="0"/>
                          <a:cs typeface="Arial" pitchFamily="34" charset="0"/>
                          <a:sym typeface="Symbol"/>
                        </a:rPr>
                        <a:t></a:t>
                      </a:r>
                      <a:r>
                        <a:rPr lang="en-US" sz="1600" b="0" i="0" baseline="-25000" dirty="0" err="1">
                          <a:solidFill>
                            <a:srgbClr val="C00000"/>
                          </a:solidFill>
                          <a:latin typeface="Arial" pitchFamily="34" charset="0"/>
                          <a:cs typeface="Arial" pitchFamily="34" charset="0"/>
                          <a:sym typeface="Symbol"/>
                        </a:rPr>
                        <a:t>h,v</a:t>
                      </a:r>
                      <a:r>
                        <a:rPr lang="en-US" sz="1600" b="0" dirty="0">
                          <a:solidFill>
                            <a:schemeClr val="tx1"/>
                          </a:solidFill>
                          <a:latin typeface="Arial" pitchFamily="34" charset="0"/>
                          <a:cs typeface="Arial" pitchFamily="34" charset="0"/>
                        </a:rPr>
                        <a:t>&lt;</a:t>
                      </a:r>
                      <a:r>
                        <a:rPr lang="en-US" sz="1600" b="0" dirty="0">
                          <a:solidFill>
                            <a:schemeClr val="tx1"/>
                          </a:solidFill>
                          <a:latin typeface="Arial" pitchFamily="34" charset="0"/>
                          <a:cs typeface="Arial" pitchFamily="34" charset="0"/>
                          <a:sym typeface="Symbol"/>
                        </a:rPr>
                        <a:t>2</a:t>
                      </a:r>
                      <a:r>
                        <a:rPr lang="en-US" sz="1600" b="0" baseline="30000" dirty="0">
                          <a:solidFill>
                            <a:schemeClr val="tx1"/>
                          </a:solidFill>
                          <a:latin typeface="Arial" pitchFamily="34" charset="0"/>
                          <a:cs typeface="Arial" pitchFamily="34" charset="0"/>
                          <a:sym typeface="Symbol"/>
                        </a:rPr>
                        <a:t>o</a:t>
                      </a:r>
                      <a:r>
                        <a:rPr lang="en-US" sz="1600" b="0" baseline="0" dirty="0">
                          <a:solidFill>
                            <a:schemeClr val="tx1"/>
                          </a:solidFill>
                          <a:latin typeface="Arial" pitchFamily="34" charset="0"/>
                          <a:cs typeface="Arial" pitchFamily="34" charset="0"/>
                          <a:sym typeface="Symbol"/>
                        </a:rPr>
                        <a:t>;</a:t>
                      </a:r>
                      <a:endParaRPr lang="en-US" sz="1600" b="0" baseline="30000" dirty="0">
                        <a:solidFill>
                          <a:schemeClr val="tx1"/>
                        </a:solidFill>
                        <a:latin typeface="Arial" pitchFamily="34" charset="0"/>
                        <a:cs typeface="Arial" pitchFamily="34" charset="0"/>
                        <a:sym typeface="Symbol"/>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600" b="0" i="1" baseline="0" dirty="0">
                          <a:solidFill>
                            <a:srgbClr val="C00000"/>
                          </a:solidFill>
                          <a:latin typeface="Arial" pitchFamily="34" charset="0"/>
                          <a:cs typeface="Arial" pitchFamily="34" charset="0"/>
                          <a:sym typeface="Symbol"/>
                        </a:rPr>
                        <a:t>L </a:t>
                      </a:r>
                      <a:r>
                        <a:rPr lang="en-US" sz="1600" b="0" baseline="0" dirty="0">
                          <a:solidFill>
                            <a:schemeClr val="tx1"/>
                          </a:solidFill>
                          <a:latin typeface="Arial" pitchFamily="34" charset="0"/>
                          <a:cs typeface="Arial" pitchFamily="34" charset="0"/>
                          <a:sym typeface="Symbol"/>
                        </a:rPr>
                        <a:t>35 mm</a:t>
                      </a:r>
                      <a:endParaRPr lang="en-US" sz="1600" b="0" baseline="0" dirty="0">
                        <a:solidFill>
                          <a:schemeClr val="tx1"/>
                        </a:solidFill>
                        <a:latin typeface="Arial" pitchFamily="34" charset="0"/>
                        <a:cs typeface="Arial" pitchFamily="34" charset="0"/>
                      </a:endParaRPr>
                    </a:p>
                  </a:txBody>
                  <a:tcPr>
                    <a:solidFill>
                      <a:schemeClr val="accent3">
                        <a:lumMod val="40000"/>
                        <a:lumOff val="60000"/>
                      </a:schemeClr>
                    </a:solidFill>
                  </a:tcPr>
                </a:tc>
                <a:extLst>
                  <a:ext uri="{0D108BD9-81ED-4DB2-BD59-A6C34878D82A}">
                    <a16:rowId xmlns:a16="http://schemas.microsoft.com/office/drawing/2014/main" xmlns="" val="2713319529"/>
                  </a:ext>
                </a:extLst>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33</a:t>
            </a:fld>
            <a:endParaRPr lang="it-IT"/>
          </a:p>
        </p:txBody>
      </p:sp>
      <p:graphicFrame>
        <p:nvGraphicFramePr>
          <p:cNvPr id="4" name="Table 5"/>
          <p:cNvGraphicFramePr>
            <a:graphicFrameLocks noGrp="1"/>
          </p:cNvGraphicFramePr>
          <p:nvPr>
            <p:extLst>
              <p:ext uri="{D42A27DB-BD31-4B8C-83A1-F6EECF244321}">
                <p14:modId xmlns:p14="http://schemas.microsoft.com/office/powerpoint/2010/main" val="644021416"/>
              </p:ext>
            </p:extLst>
          </p:nvPr>
        </p:nvGraphicFramePr>
        <p:xfrm>
          <a:off x="467544" y="476672"/>
          <a:ext cx="8056512" cy="2499486"/>
        </p:xfrm>
        <a:graphic>
          <a:graphicData uri="http://schemas.openxmlformats.org/drawingml/2006/table">
            <a:tbl>
              <a:tblPr firstRow="1" bandRow="1">
                <a:tableStyleId>{5C22544A-7EE6-4342-B048-85BDC9FD1C3A}</a:tableStyleId>
              </a:tblPr>
              <a:tblGrid>
                <a:gridCol w="300384">
                  <a:extLst>
                    <a:ext uri="{9D8B030D-6E8A-4147-A177-3AD203B41FA5}">
                      <a16:colId xmlns:a16="http://schemas.microsoft.com/office/drawing/2014/main" xmlns="" val="883102073"/>
                    </a:ext>
                  </a:extLst>
                </a:gridCol>
                <a:gridCol w="2630522">
                  <a:extLst>
                    <a:ext uri="{9D8B030D-6E8A-4147-A177-3AD203B41FA5}">
                      <a16:colId xmlns:a16="http://schemas.microsoft.com/office/drawing/2014/main" xmlns="" val="3001310263"/>
                    </a:ext>
                  </a:extLst>
                </a:gridCol>
                <a:gridCol w="2089607">
                  <a:extLst>
                    <a:ext uri="{9D8B030D-6E8A-4147-A177-3AD203B41FA5}">
                      <a16:colId xmlns:a16="http://schemas.microsoft.com/office/drawing/2014/main" xmlns="" val="2903072112"/>
                    </a:ext>
                  </a:extLst>
                </a:gridCol>
                <a:gridCol w="3035999">
                  <a:extLst>
                    <a:ext uri="{9D8B030D-6E8A-4147-A177-3AD203B41FA5}">
                      <a16:colId xmlns:a16="http://schemas.microsoft.com/office/drawing/2014/main" xmlns="" val="306923369"/>
                    </a:ext>
                  </a:extLst>
                </a:gridCol>
              </a:tblGrid>
              <a:tr h="795160">
                <a:tc>
                  <a:txBody>
                    <a:bodyPr/>
                    <a:lstStyle/>
                    <a:p>
                      <a:pPr algn="ctr"/>
                      <a:r>
                        <a:rPr lang="de-DE" sz="1600" b="0" dirty="0">
                          <a:solidFill>
                            <a:schemeClr val="tx1"/>
                          </a:solidFill>
                          <a:latin typeface="Arial" pitchFamily="34" charset="0"/>
                          <a:cs typeface="Arial" pitchFamily="34" charset="0"/>
                        </a:rPr>
                        <a:t>6</a:t>
                      </a:r>
                      <a:endParaRPr lang="en-US" sz="1600" b="0" dirty="0">
                        <a:solidFill>
                          <a:schemeClr val="tx1"/>
                        </a:solidFill>
                        <a:latin typeface="Arial" pitchFamily="34" charset="0"/>
                        <a:cs typeface="Arial" pitchFamily="34" charset="0"/>
                      </a:endParaRPr>
                    </a:p>
                  </a:txBody>
                  <a:tcPr>
                    <a:solidFill>
                      <a:schemeClr val="accent3">
                        <a:lumMod val="40000"/>
                        <a:lumOff val="60000"/>
                      </a:schemeClr>
                    </a:solidFill>
                  </a:tcPr>
                </a:tc>
                <a:tc>
                  <a:txBody>
                    <a:bodyPr/>
                    <a:lstStyle/>
                    <a:p>
                      <a:pPr algn="l"/>
                      <a:r>
                        <a:rPr lang="en-US" sz="1600" b="0" noProof="0" dirty="0">
                          <a:solidFill>
                            <a:schemeClr val="tx1"/>
                          </a:solidFill>
                          <a:latin typeface="Arial" pitchFamily="34" charset="0"/>
                          <a:cs typeface="Arial" pitchFamily="34" charset="0"/>
                        </a:rPr>
                        <a:t>Standard powder diffraction capabilities</a:t>
                      </a:r>
                    </a:p>
                  </a:txBody>
                  <a:tcPr>
                    <a:solidFill>
                      <a:schemeClr val="accent3">
                        <a:lumMod val="40000"/>
                        <a:lumOff val="6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i="1" dirty="0">
                          <a:solidFill>
                            <a:srgbClr val="C00000"/>
                          </a:solidFill>
                          <a:latin typeface="Arial" pitchFamily="34" charset="0"/>
                          <a:cs typeface="Arial" pitchFamily="34" charset="0"/>
                        </a:rPr>
                        <a:t>d</a:t>
                      </a:r>
                      <a:r>
                        <a:rPr lang="en-US" sz="1600" b="0" dirty="0">
                          <a:solidFill>
                            <a:schemeClr val="tx1"/>
                          </a:solidFill>
                          <a:latin typeface="Arial" pitchFamily="34" charset="0"/>
                          <a:cs typeface="Arial" pitchFamily="34" charset="0"/>
                        </a:rPr>
                        <a:t>-space</a:t>
                      </a:r>
                      <a:r>
                        <a:rPr lang="en-US" sz="1600" b="0" baseline="0" dirty="0">
                          <a:solidFill>
                            <a:schemeClr val="tx1"/>
                          </a:solidFill>
                          <a:latin typeface="Arial" pitchFamily="34" charset="0"/>
                          <a:cs typeface="Arial" pitchFamily="34" charset="0"/>
                        </a:rPr>
                        <a:t> range;</a:t>
                      </a:r>
                    </a:p>
                  </a:txBody>
                  <a:tcPr>
                    <a:solidFill>
                      <a:schemeClr val="accent3">
                        <a:lumMod val="40000"/>
                        <a:lumOff val="6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Arial" pitchFamily="34" charset="0"/>
                          <a:cs typeface="Arial" pitchFamily="34" charset="0"/>
                        </a:rPr>
                        <a:t>0.5 Å&lt;</a:t>
                      </a:r>
                      <a:r>
                        <a:rPr lang="en-US" sz="1600" b="0" i="1" dirty="0">
                          <a:solidFill>
                            <a:srgbClr val="C00000"/>
                          </a:solidFill>
                          <a:latin typeface="Arial" pitchFamily="34" charset="0"/>
                          <a:cs typeface="Arial" pitchFamily="34" charset="0"/>
                        </a:rPr>
                        <a:t>d</a:t>
                      </a:r>
                      <a:r>
                        <a:rPr lang="en-US" sz="1600" b="0" dirty="0">
                          <a:solidFill>
                            <a:schemeClr val="tx1"/>
                          </a:solidFill>
                          <a:latin typeface="Arial" pitchFamily="34" charset="0"/>
                          <a:cs typeface="Arial" pitchFamily="34" charset="0"/>
                        </a:rPr>
                        <a:t>&lt;3.5 Å</a:t>
                      </a:r>
                    </a:p>
                  </a:txBody>
                  <a:tcPr>
                    <a:solidFill>
                      <a:schemeClr val="accent3">
                        <a:lumMod val="40000"/>
                        <a:lumOff val="60000"/>
                      </a:schemeClr>
                    </a:solidFill>
                  </a:tcPr>
                </a:tc>
                <a:extLst>
                  <a:ext uri="{0D108BD9-81ED-4DB2-BD59-A6C34878D82A}">
                    <a16:rowId xmlns:a16="http://schemas.microsoft.com/office/drawing/2014/main" xmlns="" val="10000"/>
                  </a:ext>
                </a:extLst>
              </a:tr>
              <a:tr h="795160">
                <a:tc>
                  <a:txBody>
                    <a:bodyPr/>
                    <a:lstStyle/>
                    <a:p>
                      <a:pPr algn="ctr"/>
                      <a:r>
                        <a:rPr lang="de-DE" sz="1600" b="0" dirty="0">
                          <a:solidFill>
                            <a:schemeClr val="tx1"/>
                          </a:solidFill>
                          <a:latin typeface="Arial" pitchFamily="34" charset="0"/>
                          <a:cs typeface="Arial" pitchFamily="34" charset="0"/>
                        </a:rPr>
                        <a:t>7</a:t>
                      </a:r>
                      <a:endParaRPr lang="en-US" sz="1600" b="0" dirty="0">
                        <a:solidFill>
                          <a:schemeClr val="tx1"/>
                        </a:solidFill>
                        <a:latin typeface="Arial" pitchFamily="34" charset="0"/>
                        <a:cs typeface="Arial" pitchFamily="34" charset="0"/>
                      </a:endParaRPr>
                    </a:p>
                  </a:txBody>
                  <a:tcPr>
                    <a:solidFill>
                      <a:schemeClr val="accent3">
                        <a:lumMod val="40000"/>
                        <a:lumOff val="60000"/>
                      </a:schemeClr>
                    </a:solidFill>
                  </a:tcPr>
                </a:tc>
                <a:tc>
                  <a:txBody>
                    <a:bodyPr/>
                    <a:lstStyle/>
                    <a:p>
                      <a:pPr algn="l"/>
                      <a:r>
                        <a:rPr lang="en-US" sz="1600" b="1" baseline="0" dirty="0">
                          <a:solidFill>
                            <a:srgbClr val="C00000"/>
                          </a:solidFill>
                          <a:latin typeface="Arial" pitchFamily="34" charset="0"/>
                          <a:cs typeface="Arial" pitchFamily="34" charset="0"/>
                        </a:rPr>
                        <a:t>NVS </a:t>
                      </a:r>
                      <a:r>
                        <a:rPr lang="en-US" sz="1600" b="0" baseline="0" noProof="0" dirty="0">
                          <a:solidFill>
                            <a:schemeClr val="tx1"/>
                          </a:solidFill>
                          <a:latin typeface="Arial" pitchFamily="34" charset="0"/>
                          <a:cs typeface="Arial" pitchFamily="34" charset="0"/>
                        </a:rPr>
                        <a:t>for chemical applications</a:t>
                      </a:r>
                      <a:endParaRPr lang="en-US" sz="1600" b="0" noProof="0" dirty="0">
                        <a:solidFill>
                          <a:schemeClr val="tx1"/>
                        </a:solidFill>
                        <a:latin typeface="Arial" pitchFamily="34" charset="0"/>
                        <a:cs typeface="Arial" pitchFamily="34" charset="0"/>
                      </a:endParaRPr>
                    </a:p>
                  </a:txBody>
                  <a:tcPr>
                    <a:solidFill>
                      <a:schemeClr val="accent3">
                        <a:lumMod val="40000"/>
                        <a:lumOff val="60000"/>
                      </a:schemeClr>
                    </a:solidFill>
                  </a:tcPr>
                </a:tc>
                <a:tc>
                  <a:txBody>
                    <a:bodyPr/>
                    <a:lstStyle/>
                    <a:p>
                      <a:pPr algn="l"/>
                      <a:r>
                        <a:rPr lang="en-US" sz="1600" b="0" noProof="0" dirty="0">
                          <a:solidFill>
                            <a:schemeClr val="tx1"/>
                          </a:solidFill>
                          <a:latin typeface="Arial" pitchFamily="34" charset="0"/>
                          <a:cs typeface="Arial" pitchFamily="34" charset="0"/>
                        </a:rPr>
                        <a:t>Appropriate sample</a:t>
                      </a:r>
                      <a:r>
                        <a:rPr lang="en-US" sz="1600" b="0" baseline="0" noProof="0" dirty="0">
                          <a:solidFill>
                            <a:schemeClr val="tx1"/>
                          </a:solidFill>
                          <a:latin typeface="Arial" pitchFamily="34" charset="0"/>
                          <a:cs typeface="Arial" pitchFamily="34" charset="0"/>
                        </a:rPr>
                        <a:t> environment</a:t>
                      </a:r>
                      <a:endParaRPr lang="en-US" sz="1600" b="0" noProof="0" dirty="0">
                        <a:solidFill>
                          <a:schemeClr val="tx1"/>
                        </a:solidFill>
                        <a:latin typeface="Arial" pitchFamily="34" charset="0"/>
                        <a:cs typeface="Arial" pitchFamily="34" charset="0"/>
                      </a:endParaRPr>
                    </a:p>
                  </a:txBody>
                  <a:tcPr>
                    <a:solidFill>
                      <a:schemeClr val="accent3">
                        <a:lumMod val="40000"/>
                        <a:lumOff val="6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noProof="0" dirty="0">
                          <a:solidFill>
                            <a:schemeClr val="tx1"/>
                          </a:solidFill>
                          <a:latin typeface="Arial" pitchFamily="34" charset="0"/>
                          <a:cs typeface="Arial" pitchFamily="34" charset="0"/>
                        </a:rPr>
                        <a:t>Dedicated </a:t>
                      </a:r>
                      <a:r>
                        <a:rPr lang="en-US" sz="1600" b="1" noProof="0" dirty="0">
                          <a:solidFill>
                            <a:srgbClr val="C00000"/>
                          </a:solidFill>
                          <a:latin typeface="Arial" pitchFamily="34" charset="0"/>
                          <a:cs typeface="Arial" pitchFamily="34" charset="0"/>
                        </a:rPr>
                        <a:t>CCR</a:t>
                      </a:r>
                      <a:r>
                        <a:rPr lang="en-US" sz="1600" b="0" noProof="0" dirty="0">
                          <a:solidFill>
                            <a:schemeClr val="tx1"/>
                          </a:solidFill>
                          <a:latin typeface="Arial" pitchFamily="34" charset="0"/>
                          <a:cs typeface="Arial" pitchFamily="34" charset="0"/>
                        </a:rPr>
                        <a:t> and automatic</a:t>
                      </a:r>
                      <a:r>
                        <a:rPr lang="en-US" sz="1600" b="0" baseline="0" noProof="0" dirty="0">
                          <a:solidFill>
                            <a:schemeClr val="tx1"/>
                          </a:solidFill>
                          <a:latin typeface="Arial" pitchFamily="34" charset="0"/>
                          <a:cs typeface="Arial" pitchFamily="34" charset="0"/>
                        </a:rPr>
                        <a:t> sample changer</a:t>
                      </a:r>
                      <a:endParaRPr lang="en-US" sz="1600" b="0" noProof="0" dirty="0">
                        <a:solidFill>
                          <a:schemeClr val="tx1"/>
                        </a:solidFill>
                        <a:latin typeface="Arial" pitchFamily="34" charset="0"/>
                        <a:cs typeface="Arial" pitchFamily="34" charset="0"/>
                      </a:endParaRPr>
                    </a:p>
                  </a:txBody>
                  <a:tcPr>
                    <a:solidFill>
                      <a:schemeClr val="accent3">
                        <a:lumMod val="40000"/>
                        <a:lumOff val="60000"/>
                      </a:schemeClr>
                    </a:solidFill>
                  </a:tcPr>
                </a:tc>
                <a:extLst>
                  <a:ext uri="{0D108BD9-81ED-4DB2-BD59-A6C34878D82A}">
                    <a16:rowId xmlns:a16="http://schemas.microsoft.com/office/drawing/2014/main" xmlns="" val="1061618678"/>
                  </a:ext>
                </a:extLst>
              </a:tr>
              <a:tr h="909166">
                <a:tc>
                  <a:txBody>
                    <a:bodyPr/>
                    <a:lstStyle/>
                    <a:p>
                      <a:pPr algn="ctr"/>
                      <a:r>
                        <a:rPr lang="de-DE" sz="1600" b="0" dirty="0">
                          <a:solidFill>
                            <a:schemeClr val="tx1"/>
                          </a:solidFill>
                          <a:latin typeface="Arial" pitchFamily="34" charset="0"/>
                          <a:cs typeface="Arial" pitchFamily="34" charset="0"/>
                        </a:rPr>
                        <a:t>8</a:t>
                      </a:r>
                      <a:endParaRPr lang="en-US" sz="1600" b="0" dirty="0">
                        <a:solidFill>
                          <a:schemeClr val="tx1"/>
                        </a:solidFill>
                        <a:latin typeface="Arial" pitchFamily="34" charset="0"/>
                        <a:cs typeface="Arial" pitchFamily="34" charset="0"/>
                      </a:endParaRPr>
                    </a:p>
                  </a:txBody>
                  <a:tcPr>
                    <a:solidFill>
                      <a:schemeClr val="accent3">
                        <a:lumMod val="40000"/>
                        <a:lumOff val="60000"/>
                      </a:schemeClr>
                    </a:solidFill>
                  </a:tcPr>
                </a:tc>
                <a:tc>
                  <a:txBody>
                    <a:bodyPr/>
                    <a:lstStyle/>
                    <a:p>
                      <a:pPr algn="l"/>
                      <a:r>
                        <a:rPr lang="en-US" sz="1600" b="1" baseline="0" dirty="0">
                          <a:solidFill>
                            <a:srgbClr val="C00000"/>
                          </a:solidFill>
                          <a:latin typeface="Arial" pitchFamily="34" charset="0"/>
                          <a:cs typeface="Arial" pitchFamily="34" charset="0"/>
                        </a:rPr>
                        <a:t>NVS</a:t>
                      </a:r>
                      <a:r>
                        <a:rPr lang="en-US" sz="1600" b="0" baseline="0" noProof="0" dirty="0">
                          <a:solidFill>
                            <a:schemeClr val="tx1"/>
                          </a:solidFill>
                          <a:latin typeface="Arial" pitchFamily="34" charset="0"/>
                          <a:cs typeface="Arial" pitchFamily="34" charset="0"/>
                        </a:rPr>
                        <a:t> for chemical applications</a:t>
                      </a:r>
                      <a:endParaRPr lang="en-US" sz="1600" b="0" noProof="0" dirty="0">
                        <a:solidFill>
                          <a:schemeClr val="tx1"/>
                        </a:solidFill>
                        <a:latin typeface="Arial" pitchFamily="34" charset="0"/>
                        <a:cs typeface="Arial" pitchFamily="34" charset="0"/>
                      </a:endParaRPr>
                    </a:p>
                  </a:txBody>
                  <a:tcPr>
                    <a:solidFill>
                      <a:schemeClr val="accent3">
                        <a:lumMod val="40000"/>
                        <a:lumOff val="60000"/>
                      </a:schemeClr>
                    </a:solidFill>
                  </a:tcPr>
                </a:tc>
                <a:tc>
                  <a:txBody>
                    <a:bodyPr/>
                    <a:lstStyle/>
                    <a:p>
                      <a:pPr algn="l"/>
                      <a:r>
                        <a:rPr lang="en-US" sz="1600" b="0" noProof="0" dirty="0">
                          <a:solidFill>
                            <a:schemeClr val="tx1"/>
                          </a:solidFill>
                          <a:latin typeface="Arial" pitchFamily="34" charset="0"/>
                          <a:cs typeface="Arial" pitchFamily="34" charset="0"/>
                        </a:rPr>
                        <a:t>Appropriate sample</a:t>
                      </a:r>
                      <a:r>
                        <a:rPr lang="en-US" sz="1600" b="0" baseline="0" noProof="0" dirty="0">
                          <a:solidFill>
                            <a:schemeClr val="tx1"/>
                          </a:solidFill>
                          <a:latin typeface="Arial" pitchFamily="34" charset="0"/>
                          <a:cs typeface="Arial" pitchFamily="34" charset="0"/>
                        </a:rPr>
                        <a:t> environment</a:t>
                      </a:r>
                      <a:endParaRPr lang="en-US" sz="1600" b="0" noProof="0" dirty="0">
                        <a:solidFill>
                          <a:schemeClr val="tx1"/>
                        </a:solidFill>
                        <a:latin typeface="Arial" pitchFamily="34" charset="0"/>
                        <a:cs typeface="Arial" pitchFamily="34" charset="0"/>
                      </a:endParaRPr>
                    </a:p>
                  </a:txBody>
                  <a:tcPr>
                    <a:solidFill>
                      <a:schemeClr val="accent3">
                        <a:lumMod val="40000"/>
                        <a:lumOff val="6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1" noProof="0" dirty="0">
                          <a:solidFill>
                            <a:srgbClr val="C00000"/>
                          </a:solidFill>
                          <a:latin typeface="Arial" pitchFamily="34" charset="0"/>
                          <a:cs typeface="Arial" pitchFamily="34" charset="0"/>
                        </a:rPr>
                        <a:t>CCR</a:t>
                      </a:r>
                      <a:r>
                        <a:rPr lang="en-US" sz="1600" b="0" noProof="0" dirty="0">
                          <a:solidFill>
                            <a:schemeClr val="tx1"/>
                          </a:solidFill>
                          <a:latin typeface="Arial" pitchFamily="34" charset="0"/>
                          <a:cs typeface="Arial" pitchFamily="34" charset="0"/>
                        </a:rPr>
                        <a:t> compatible with advanced sample</a:t>
                      </a:r>
                      <a:r>
                        <a:rPr lang="en-US" sz="1600" b="0" baseline="0" noProof="0" dirty="0">
                          <a:solidFill>
                            <a:schemeClr val="tx1"/>
                          </a:solidFill>
                          <a:latin typeface="Arial" pitchFamily="34" charset="0"/>
                          <a:cs typeface="Arial" pitchFamily="34" charset="0"/>
                        </a:rPr>
                        <a:t> cells (high pressure, electric field, gas flow </a:t>
                      </a:r>
                      <a:r>
                        <a:rPr lang="en-US" sz="1600" b="0" i="1" baseline="0" noProof="0" dirty="0">
                          <a:solidFill>
                            <a:schemeClr val="tx1"/>
                          </a:solidFill>
                          <a:latin typeface="Arial" pitchFamily="34" charset="0"/>
                          <a:cs typeface="Arial" pitchFamily="34" charset="0"/>
                        </a:rPr>
                        <a:t>etc.</a:t>
                      </a:r>
                      <a:r>
                        <a:rPr lang="en-US" sz="1600" b="0" baseline="0" noProof="0" dirty="0">
                          <a:solidFill>
                            <a:schemeClr val="tx1"/>
                          </a:solidFill>
                          <a:latin typeface="Arial" pitchFamily="34" charset="0"/>
                          <a:cs typeface="Arial" pitchFamily="34" charset="0"/>
                        </a:rPr>
                        <a:t>)</a:t>
                      </a:r>
                      <a:endParaRPr lang="en-US" sz="1600" b="0" noProof="0" dirty="0">
                        <a:solidFill>
                          <a:schemeClr val="tx1"/>
                        </a:solidFill>
                        <a:latin typeface="Arial" pitchFamily="34" charset="0"/>
                        <a:cs typeface="Arial" pitchFamily="34" charset="0"/>
                      </a:endParaRPr>
                    </a:p>
                  </a:txBody>
                  <a:tcPr>
                    <a:solidFill>
                      <a:schemeClr val="accent3">
                        <a:lumMod val="40000"/>
                        <a:lumOff val="60000"/>
                      </a:schemeClr>
                    </a:solidFill>
                  </a:tcPr>
                </a:tc>
                <a:extLst>
                  <a:ext uri="{0D108BD9-81ED-4DB2-BD59-A6C34878D82A}">
                    <a16:rowId xmlns:a16="http://schemas.microsoft.com/office/drawing/2014/main" xmlns="" val="609625571"/>
                  </a:ext>
                </a:extLst>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34</a:t>
            </a:fld>
            <a:endParaRPr lang="it-IT" dirty="0"/>
          </a:p>
        </p:txBody>
      </p:sp>
      <p:sp>
        <p:nvSpPr>
          <p:cNvPr id="4" name="Title 1"/>
          <p:cNvSpPr txBox="1">
            <a:spLocks/>
          </p:cNvSpPr>
          <p:nvPr/>
        </p:nvSpPr>
        <p:spPr>
          <a:xfrm>
            <a:off x="539552" y="44624"/>
            <a:ext cx="8136904" cy="100811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itchFamily="34" charset="0"/>
                <a:ea typeface="+mj-ea"/>
                <a:cs typeface="Arial" pitchFamily="34" charset="0"/>
              </a:rPr>
              <a:t>(S/B) </a:t>
            </a:r>
            <a:r>
              <a:rPr kumimoji="0" lang="en-US" sz="2200" b="1" i="1" u="none" strike="noStrike" kern="1200" cap="none" spc="0" normalizeH="0" baseline="0" noProof="0" dirty="0">
                <a:ln>
                  <a:noFill/>
                </a:ln>
                <a:effectLst/>
                <a:uLnTx/>
                <a:uFillTx/>
                <a:latin typeface="Arial" pitchFamily="34" charset="0"/>
                <a:ea typeface="+mj-ea"/>
                <a:cs typeface="Arial" pitchFamily="34" charset="0"/>
              </a:rPr>
              <a:t>Requirements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400" b="1" i="0" u="none" strike="noStrike" kern="1200" cap="none" spc="0" normalizeH="0" baseline="0" noProof="0" dirty="0">
              <a:ln>
                <a:noFill/>
              </a:ln>
              <a:effectLst/>
              <a:uLnTx/>
              <a:uFillTx/>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1" u="none" strike="noStrike" kern="1200" cap="none" spc="0" normalizeH="0" baseline="0" noProof="0" dirty="0">
                <a:ln>
                  <a:noFill/>
                </a:ln>
                <a:effectLst/>
                <a:uLnTx/>
                <a:uFillTx/>
                <a:latin typeface="Arial" pitchFamily="34" charset="0"/>
                <a:ea typeface="+mj-ea"/>
                <a:cs typeface="Arial" pitchFamily="34" charset="0"/>
              </a:rPr>
              <a:t>[not explicitly included in </a:t>
            </a:r>
            <a:r>
              <a:rPr kumimoji="0" lang="en-US" sz="2200" i="1" u="none" strike="noStrike" kern="1200" cap="none" spc="0" normalizeH="0" baseline="0" noProof="0" dirty="0">
                <a:ln>
                  <a:noFill/>
                </a:ln>
                <a:solidFill>
                  <a:srgbClr val="C00000"/>
                </a:solidFill>
                <a:effectLst/>
                <a:uLnTx/>
                <a:uFillTx/>
                <a:latin typeface="Arial" pitchFamily="34" charset="0"/>
                <a:ea typeface="+mj-ea"/>
                <a:cs typeface="Arial" pitchFamily="34" charset="0"/>
              </a:rPr>
              <a:t>Sys. Req.</a:t>
            </a:r>
            <a:r>
              <a:rPr kumimoji="0" lang="en-US" sz="2200" b="0" i="1" u="none" strike="noStrike" kern="1200" cap="none" spc="0" normalizeH="0" baseline="0" noProof="0" dirty="0">
                <a:ln>
                  <a:noFill/>
                </a:ln>
                <a:effectLst/>
                <a:uLnTx/>
                <a:uFillTx/>
                <a:latin typeface="Arial" pitchFamily="34" charset="0"/>
                <a:ea typeface="+mj-ea"/>
                <a:cs typeface="Arial" pitchFamily="34" charset="0"/>
              </a:rPr>
              <a:t>]</a:t>
            </a:r>
          </a:p>
        </p:txBody>
      </p:sp>
      <p:sp>
        <p:nvSpPr>
          <p:cNvPr id="5" name="TextBox 6"/>
          <p:cNvSpPr txBox="1"/>
          <p:nvPr/>
        </p:nvSpPr>
        <p:spPr>
          <a:xfrm>
            <a:off x="395536" y="1196752"/>
            <a:ext cx="8360489" cy="3954929"/>
          </a:xfrm>
          <a:prstGeom prst="rect">
            <a:avLst/>
          </a:prstGeom>
          <a:noFill/>
        </p:spPr>
        <p:txBody>
          <a:bodyPr wrap="square" rtlCol="0">
            <a:spAutoFit/>
          </a:bodyPr>
          <a:lstStyle/>
          <a:p>
            <a:pPr algn="just"/>
            <a:r>
              <a:rPr lang="en-US" sz="2000" dirty="0">
                <a:latin typeface="Arial" pitchFamily="34" charset="0"/>
                <a:cs typeface="Arial" pitchFamily="34" charset="0"/>
              </a:rPr>
              <a:t>In general, in a neutron </a:t>
            </a:r>
            <a:r>
              <a:rPr lang="en-US" sz="2000" dirty="0" err="1">
                <a:latin typeface="Arial" pitchFamily="34" charset="0"/>
                <a:cs typeface="Arial" pitchFamily="34" charset="0"/>
              </a:rPr>
              <a:t>vibrational</a:t>
            </a:r>
            <a:r>
              <a:rPr lang="en-US" sz="2000" dirty="0">
                <a:latin typeface="Arial" pitchFamily="34" charset="0"/>
                <a:cs typeface="Arial" pitchFamily="34" charset="0"/>
              </a:rPr>
              <a:t> spectrometer, “inelastic” </a:t>
            </a:r>
            <a:r>
              <a:rPr lang="en-US" sz="2000" i="1" dirty="0">
                <a:latin typeface="Arial" pitchFamily="34" charset="0"/>
                <a:cs typeface="Arial" pitchFamily="34" charset="0"/>
              </a:rPr>
              <a:t>(i.e.</a:t>
            </a:r>
            <a:r>
              <a:rPr lang="en-US" sz="2000" dirty="0">
                <a:latin typeface="Arial" pitchFamily="34" charset="0"/>
                <a:cs typeface="Arial" pitchFamily="34" charset="0"/>
              </a:rPr>
              <a:t> 2-500 </a:t>
            </a:r>
            <a:r>
              <a:rPr lang="en-US" sz="2000" dirty="0" err="1">
                <a:latin typeface="Arial" pitchFamily="34" charset="0"/>
                <a:cs typeface="Arial" pitchFamily="34" charset="0"/>
              </a:rPr>
              <a:t>meV</a:t>
            </a:r>
            <a:r>
              <a:rPr lang="en-US" sz="2000" dirty="0">
                <a:latin typeface="Arial" pitchFamily="34" charset="0"/>
                <a:cs typeface="Arial" pitchFamily="34" charset="0"/>
              </a:rPr>
              <a:t>) </a:t>
            </a:r>
            <a:r>
              <a:rPr lang="en-US" sz="2000" b="1" i="1" dirty="0">
                <a:solidFill>
                  <a:srgbClr val="C00000"/>
                </a:solidFill>
                <a:effectLst>
                  <a:outerShdw blurRad="38100" dist="38100" dir="2700000" algn="tl">
                    <a:srgbClr val="000000">
                      <a:alpha val="43137"/>
                    </a:srgbClr>
                  </a:outerShdw>
                </a:effectLst>
                <a:latin typeface="Arial" pitchFamily="34" charset="0"/>
                <a:cs typeface="Arial" pitchFamily="34" charset="0"/>
              </a:rPr>
              <a:t>B </a:t>
            </a:r>
            <a:r>
              <a:rPr lang="en-US" sz="2000" dirty="0">
                <a:latin typeface="Arial" pitchFamily="34" charset="0"/>
                <a:cs typeface="Arial" pitchFamily="34" charset="0"/>
              </a:rPr>
              <a:t>can be divided into </a:t>
            </a:r>
            <a:r>
              <a:rPr lang="en-US" sz="2000" u="sng" dirty="0">
                <a:latin typeface="Arial" pitchFamily="34" charset="0"/>
                <a:cs typeface="Arial" pitchFamily="34" charset="0"/>
              </a:rPr>
              <a:t>three</a:t>
            </a:r>
            <a:r>
              <a:rPr lang="en-US" sz="2000" dirty="0">
                <a:latin typeface="Arial" pitchFamily="34" charset="0"/>
                <a:cs typeface="Arial" pitchFamily="34" charset="0"/>
              </a:rPr>
              <a:t> main components:</a:t>
            </a:r>
          </a:p>
          <a:p>
            <a:pPr algn="just"/>
            <a:endParaRPr lang="en-US" sz="1100" dirty="0">
              <a:latin typeface="Arial" pitchFamily="34" charset="0"/>
              <a:cs typeface="Arial" pitchFamily="34" charset="0"/>
            </a:endParaRPr>
          </a:p>
          <a:p>
            <a:pPr lvl="1">
              <a:buFont typeface="Arial" pitchFamily="34" charset="0"/>
              <a:buChar char="•"/>
            </a:pPr>
            <a:r>
              <a:rPr lang="en-US" sz="2000" dirty="0">
                <a:latin typeface="Arial" pitchFamily="34" charset="0"/>
                <a:cs typeface="Arial" pitchFamily="34" charset="0"/>
              </a:rPr>
              <a:t> </a:t>
            </a:r>
            <a:r>
              <a:rPr lang="en-US" sz="2000" b="1" dirty="0">
                <a:latin typeface="Arial" pitchFamily="34" charset="0"/>
                <a:cs typeface="Arial" pitchFamily="34" charset="0"/>
              </a:rPr>
              <a:t>sample-independent</a:t>
            </a:r>
            <a:r>
              <a:rPr lang="en-US" sz="2000" dirty="0">
                <a:latin typeface="Arial" pitchFamily="34" charset="0"/>
                <a:cs typeface="Arial" pitchFamily="34" charset="0"/>
              </a:rPr>
              <a:t> </a:t>
            </a:r>
            <a:r>
              <a:rPr lang="en-US" sz="2000" b="1" i="1" dirty="0">
                <a:solidFill>
                  <a:srgbClr val="C00000"/>
                </a:solidFill>
                <a:effectLst>
                  <a:outerShdw blurRad="38100" dist="38100" dir="2700000" algn="tl">
                    <a:srgbClr val="000000">
                      <a:alpha val="43137"/>
                    </a:srgbClr>
                  </a:outerShdw>
                </a:effectLst>
                <a:latin typeface="Arial" pitchFamily="34" charset="0"/>
                <a:cs typeface="Arial" pitchFamily="34" charset="0"/>
              </a:rPr>
              <a:t>B</a:t>
            </a:r>
            <a:r>
              <a:rPr lang="en-US" sz="2000" dirty="0">
                <a:effectLst>
                  <a:outerShdw blurRad="38100" dist="38100" dir="2700000" algn="tl">
                    <a:srgbClr val="000000">
                      <a:alpha val="43137"/>
                    </a:srgbClr>
                  </a:outerShdw>
                </a:effectLst>
                <a:latin typeface="Arial" pitchFamily="34" charset="0"/>
                <a:cs typeface="Arial" pitchFamily="34" charset="0"/>
              </a:rPr>
              <a:t> (</a:t>
            </a:r>
            <a:r>
              <a:rPr lang="en-US" sz="2000" b="1" i="1" dirty="0" err="1">
                <a:solidFill>
                  <a:srgbClr val="C00000"/>
                </a:solidFill>
                <a:effectLst>
                  <a:outerShdw blurRad="38100" dist="38100" dir="2700000" algn="tl">
                    <a:srgbClr val="000000">
                      <a:alpha val="43137"/>
                    </a:srgbClr>
                  </a:outerShdw>
                </a:effectLst>
                <a:latin typeface="Arial" pitchFamily="34" charset="0"/>
                <a:cs typeface="Arial" pitchFamily="34" charset="0"/>
              </a:rPr>
              <a:t>si</a:t>
            </a:r>
            <a:r>
              <a:rPr lang="en-US" sz="2000" b="1" i="1" dirty="0">
                <a:solidFill>
                  <a:srgbClr val="C00000"/>
                </a:solidFill>
                <a:effectLst>
                  <a:outerShdw blurRad="38100" dist="38100" dir="2700000" algn="tl">
                    <a:srgbClr val="000000">
                      <a:alpha val="43137"/>
                    </a:srgbClr>
                  </a:outerShdw>
                </a:effectLst>
                <a:latin typeface="Arial" pitchFamily="34" charset="0"/>
                <a:cs typeface="Arial" pitchFamily="34" charset="0"/>
              </a:rPr>
              <a:t>-B</a:t>
            </a:r>
            <a:r>
              <a:rPr lang="en-US" sz="2000" dirty="0">
                <a:effectLst>
                  <a:outerShdw blurRad="38100" dist="38100" dir="2700000" algn="tl">
                    <a:srgbClr val="000000">
                      <a:alpha val="43137"/>
                    </a:srgbClr>
                  </a:outerShdw>
                </a:effectLst>
                <a:latin typeface="Arial" pitchFamily="34" charset="0"/>
                <a:cs typeface="Arial" pitchFamily="34" charset="0"/>
              </a:rPr>
              <a:t>);</a:t>
            </a:r>
          </a:p>
          <a:p>
            <a:pPr lvl="1">
              <a:buFont typeface="Arial" pitchFamily="34" charset="0"/>
              <a:buChar char="•"/>
            </a:pPr>
            <a:r>
              <a:rPr lang="en-US" sz="2000" dirty="0">
                <a:latin typeface="Arial" pitchFamily="34" charset="0"/>
                <a:cs typeface="Arial" pitchFamily="34" charset="0"/>
              </a:rPr>
              <a:t> </a:t>
            </a:r>
            <a:r>
              <a:rPr lang="en-US" sz="2000" b="1" dirty="0">
                <a:latin typeface="Arial" pitchFamily="34" charset="0"/>
                <a:cs typeface="Arial" pitchFamily="34" charset="0"/>
              </a:rPr>
              <a:t>spectrum-independent</a:t>
            </a:r>
            <a:r>
              <a:rPr lang="en-US" sz="2000" dirty="0">
                <a:latin typeface="Arial" pitchFamily="34" charset="0"/>
                <a:cs typeface="Arial" pitchFamily="34" charset="0"/>
              </a:rPr>
              <a:t> </a:t>
            </a:r>
            <a:r>
              <a:rPr lang="en-US" sz="2000" b="1" i="1" dirty="0">
                <a:solidFill>
                  <a:srgbClr val="C00000"/>
                </a:solidFill>
                <a:effectLst>
                  <a:outerShdw blurRad="38100" dist="38100" dir="2700000" algn="tl">
                    <a:srgbClr val="000000">
                      <a:alpha val="43137"/>
                    </a:srgbClr>
                  </a:outerShdw>
                </a:effectLst>
                <a:latin typeface="Arial" pitchFamily="34" charset="0"/>
                <a:cs typeface="Arial" pitchFamily="34" charset="0"/>
              </a:rPr>
              <a:t>B</a:t>
            </a:r>
            <a:r>
              <a:rPr lang="en-US" sz="2000" dirty="0">
                <a:effectLst>
                  <a:outerShdw blurRad="38100" dist="38100" dir="2700000" algn="tl">
                    <a:srgbClr val="000000">
                      <a:alpha val="43137"/>
                    </a:srgbClr>
                  </a:outerShdw>
                </a:effectLst>
                <a:latin typeface="Arial" pitchFamily="34" charset="0"/>
                <a:cs typeface="Arial" pitchFamily="34" charset="0"/>
              </a:rPr>
              <a:t> (</a:t>
            </a:r>
            <a:r>
              <a:rPr lang="en-US" sz="2000" b="1" i="1" dirty="0" err="1">
                <a:solidFill>
                  <a:srgbClr val="C00000"/>
                </a:solidFill>
                <a:effectLst>
                  <a:outerShdw blurRad="38100" dist="38100" dir="2700000" algn="tl">
                    <a:srgbClr val="000000">
                      <a:alpha val="43137"/>
                    </a:srgbClr>
                  </a:outerShdw>
                </a:effectLst>
                <a:latin typeface="Arial" pitchFamily="34" charset="0"/>
                <a:cs typeface="Arial" pitchFamily="34" charset="0"/>
              </a:rPr>
              <a:t>spi</a:t>
            </a:r>
            <a:r>
              <a:rPr lang="en-US" sz="2000" b="1" i="1" dirty="0">
                <a:solidFill>
                  <a:srgbClr val="C00000"/>
                </a:solidFill>
                <a:effectLst>
                  <a:outerShdw blurRad="38100" dist="38100" dir="2700000" algn="tl">
                    <a:srgbClr val="000000">
                      <a:alpha val="43137"/>
                    </a:srgbClr>
                  </a:outerShdw>
                </a:effectLst>
                <a:latin typeface="Arial" pitchFamily="34" charset="0"/>
                <a:cs typeface="Arial" pitchFamily="34" charset="0"/>
              </a:rPr>
              <a:t>-B</a:t>
            </a:r>
            <a:r>
              <a:rPr lang="en-US" sz="2000" dirty="0">
                <a:effectLst>
                  <a:outerShdw blurRad="38100" dist="38100" dir="2700000" algn="tl">
                    <a:srgbClr val="000000">
                      <a:alpha val="43137"/>
                    </a:srgbClr>
                  </a:outerShdw>
                </a:effectLst>
                <a:latin typeface="Arial" pitchFamily="34" charset="0"/>
                <a:cs typeface="Arial" pitchFamily="34" charset="0"/>
              </a:rPr>
              <a:t>);</a:t>
            </a:r>
          </a:p>
          <a:p>
            <a:pPr lvl="1">
              <a:buFont typeface="Arial" pitchFamily="34" charset="0"/>
              <a:buChar char="•"/>
            </a:pPr>
            <a:r>
              <a:rPr lang="en-US" sz="2000" dirty="0">
                <a:latin typeface="Arial" pitchFamily="34" charset="0"/>
                <a:cs typeface="Arial" pitchFamily="34" charset="0"/>
              </a:rPr>
              <a:t> </a:t>
            </a:r>
            <a:r>
              <a:rPr lang="en-US" sz="2000" b="1" dirty="0">
                <a:latin typeface="Arial" pitchFamily="34" charset="0"/>
                <a:cs typeface="Arial" pitchFamily="34" charset="0"/>
              </a:rPr>
              <a:t>spectrum-dependent</a:t>
            </a:r>
            <a:r>
              <a:rPr lang="en-US" sz="2000" dirty="0">
                <a:latin typeface="Arial" pitchFamily="34" charset="0"/>
                <a:cs typeface="Arial" pitchFamily="34" charset="0"/>
              </a:rPr>
              <a:t> </a:t>
            </a:r>
            <a:r>
              <a:rPr lang="en-US" sz="2000" b="1" i="1" dirty="0">
                <a:solidFill>
                  <a:srgbClr val="C00000"/>
                </a:solidFill>
                <a:effectLst>
                  <a:outerShdw blurRad="38100" dist="38100" dir="2700000" algn="tl">
                    <a:srgbClr val="000000">
                      <a:alpha val="43137"/>
                    </a:srgbClr>
                  </a:outerShdw>
                </a:effectLst>
                <a:latin typeface="Arial" pitchFamily="34" charset="0"/>
                <a:cs typeface="Arial" pitchFamily="34" charset="0"/>
              </a:rPr>
              <a:t>B</a:t>
            </a:r>
            <a:r>
              <a:rPr lang="en-US" sz="2000" dirty="0">
                <a:effectLst>
                  <a:outerShdw blurRad="38100" dist="38100" dir="2700000" algn="tl">
                    <a:srgbClr val="000000">
                      <a:alpha val="43137"/>
                    </a:srgbClr>
                  </a:outerShdw>
                </a:effectLst>
                <a:latin typeface="Arial" pitchFamily="34" charset="0"/>
                <a:cs typeface="Arial" pitchFamily="34" charset="0"/>
              </a:rPr>
              <a:t> (</a:t>
            </a:r>
            <a:r>
              <a:rPr lang="en-US" sz="2000" b="1" i="1" dirty="0" err="1">
                <a:solidFill>
                  <a:srgbClr val="C00000"/>
                </a:solidFill>
                <a:effectLst>
                  <a:outerShdw blurRad="38100" dist="38100" dir="2700000" algn="tl">
                    <a:srgbClr val="000000">
                      <a:alpha val="43137"/>
                    </a:srgbClr>
                  </a:outerShdw>
                </a:effectLst>
                <a:latin typeface="Arial" pitchFamily="34" charset="0"/>
                <a:cs typeface="Arial" pitchFamily="34" charset="0"/>
              </a:rPr>
              <a:t>spd</a:t>
            </a:r>
            <a:r>
              <a:rPr lang="en-US" sz="2000" b="1" i="1" dirty="0">
                <a:effectLst>
                  <a:outerShdw blurRad="38100" dist="38100" dir="2700000" algn="tl">
                    <a:srgbClr val="000000">
                      <a:alpha val="43137"/>
                    </a:srgbClr>
                  </a:outerShdw>
                </a:effectLst>
                <a:latin typeface="Arial" pitchFamily="34" charset="0"/>
                <a:cs typeface="Arial" pitchFamily="34" charset="0"/>
              </a:rPr>
              <a:t>-</a:t>
            </a:r>
            <a:r>
              <a:rPr lang="en-US" sz="2000" b="1" i="1" dirty="0">
                <a:solidFill>
                  <a:srgbClr val="C00000"/>
                </a:solidFill>
                <a:effectLst>
                  <a:outerShdw blurRad="38100" dist="38100" dir="2700000" algn="tl">
                    <a:srgbClr val="000000">
                      <a:alpha val="43137"/>
                    </a:srgbClr>
                  </a:outerShdw>
                </a:effectLst>
                <a:latin typeface="Arial" pitchFamily="34" charset="0"/>
                <a:cs typeface="Arial" pitchFamily="34" charset="0"/>
              </a:rPr>
              <a:t>B</a:t>
            </a:r>
            <a:r>
              <a:rPr lang="en-US" sz="2000" dirty="0">
                <a:effectLst>
                  <a:outerShdw blurRad="38100" dist="38100" dir="2700000" algn="tl">
                    <a:srgbClr val="000000">
                      <a:alpha val="43137"/>
                    </a:srgbClr>
                  </a:outerShdw>
                </a:effectLst>
                <a:latin typeface="Arial" pitchFamily="34" charset="0"/>
                <a:cs typeface="Arial" pitchFamily="34" charset="0"/>
              </a:rPr>
              <a:t>).</a:t>
            </a:r>
            <a:endParaRPr lang="en-US" sz="2000" dirty="0">
              <a:latin typeface="Arial" pitchFamily="34" charset="0"/>
              <a:cs typeface="Arial" pitchFamily="34" charset="0"/>
            </a:endParaRPr>
          </a:p>
          <a:p>
            <a:pPr algn="just"/>
            <a:endParaRPr lang="en-US" sz="1100" dirty="0">
              <a:latin typeface="Arial" pitchFamily="34" charset="0"/>
              <a:cs typeface="Arial" pitchFamily="34" charset="0"/>
            </a:endParaRPr>
          </a:p>
          <a:p>
            <a:pPr algn="just"/>
            <a:r>
              <a:rPr lang="en-US" sz="2000" dirty="0">
                <a:latin typeface="Arial" pitchFamily="34" charset="0"/>
                <a:cs typeface="Arial" pitchFamily="34" charset="0"/>
              </a:rPr>
              <a:t>The first, </a:t>
            </a:r>
            <a:r>
              <a:rPr lang="en-US" sz="2000" b="1" i="1" dirty="0" err="1">
                <a:solidFill>
                  <a:srgbClr val="C00000"/>
                </a:solidFill>
                <a:effectLst>
                  <a:outerShdw blurRad="38100" dist="38100" dir="2700000" algn="tl">
                    <a:srgbClr val="000000">
                      <a:alpha val="43137"/>
                    </a:srgbClr>
                  </a:outerShdw>
                </a:effectLst>
                <a:latin typeface="Arial" pitchFamily="34" charset="0"/>
                <a:cs typeface="Arial" pitchFamily="34" charset="0"/>
              </a:rPr>
              <a:t>si</a:t>
            </a:r>
            <a:r>
              <a:rPr lang="en-US" sz="2000" b="1" i="1" dirty="0">
                <a:solidFill>
                  <a:srgbClr val="C00000"/>
                </a:solidFill>
                <a:effectLst>
                  <a:outerShdw blurRad="38100" dist="38100" dir="2700000" algn="tl">
                    <a:srgbClr val="000000">
                      <a:alpha val="43137"/>
                    </a:srgbClr>
                  </a:outerShdw>
                </a:effectLst>
                <a:latin typeface="Arial" pitchFamily="34" charset="0"/>
                <a:cs typeface="Arial" pitchFamily="34" charset="0"/>
              </a:rPr>
              <a:t>-B</a:t>
            </a:r>
            <a:r>
              <a:rPr lang="en-US" sz="2000" dirty="0">
                <a:latin typeface="Arial" pitchFamily="34" charset="0"/>
                <a:cs typeface="Arial" pitchFamily="34" charset="0"/>
              </a:rPr>
              <a:t>, is rather </a:t>
            </a:r>
            <a:r>
              <a:rPr lang="en-US" sz="2000" u="sng" dirty="0">
                <a:latin typeface="Arial" pitchFamily="34" charset="0"/>
                <a:cs typeface="Arial" pitchFamily="34" charset="0"/>
              </a:rPr>
              <a:t>trivial</a:t>
            </a:r>
            <a:r>
              <a:rPr lang="en-US" sz="2000" dirty="0">
                <a:latin typeface="Arial" pitchFamily="34" charset="0"/>
                <a:cs typeface="Arial" pitchFamily="34" charset="0"/>
              </a:rPr>
              <a:t> (empty </a:t>
            </a:r>
            <a:r>
              <a:rPr lang="en-US" sz="2000" dirty="0">
                <a:solidFill>
                  <a:srgbClr val="2004C6"/>
                </a:solidFill>
                <a:latin typeface="Arial" pitchFamily="34" charset="0"/>
                <a:cs typeface="Arial" pitchFamily="34" charset="0"/>
              </a:rPr>
              <a:t>CCR</a:t>
            </a:r>
            <a:r>
              <a:rPr lang="en-US" sz="2000" dirty="0">
                <a:latin typeface="Arial" pitchFamily="34" charset="0"/>
                <a:cs typeface="Arial" pitchFamily="34" charset="0"/>
              </a:rPr>
              <a:t> measurements </a:t>
            </a:r>
            <a:r>
              <a:rPr lang="en-US" sz="2000" i="1" dirty="0">
                <a:latin typeface="Arial" pitchFamily="34" charset="0"/>
                <a:cs typeface="Arial" pitchFamily="34" charset="0"/>
              </a:rPr>
              <a:t>etc.</a:t>
            </a:r>
            <a:r>
              <a:rPr lang="en-US" sz="2000" dirty="0">
                <a:latin typeface="Arial" pitchFamily="34" charset="0"/>
                <a:cs typeface="Arial" pitchFamily="34" charset="0"/>
              </a:rPr>
              <a:t>), while the second, </a:t>
            </a:r>
            <a:r>
              <a:rPr lang="en-US" sz="2000" b="1" i="1" dirty="0" err="1">
                <a:solidFill>
                  <a:srgbClr val="C00000"/>
                </a:solidFill>
                <a:effectLst>
                  <a:outerShdw blurRad="38100" dist="38100" dir="2700000" algn="tl">
                    <a:srgbClr val="000000">
                      <a:alpha val="43137"/>
                    </a:srgbClr>
                  </a:outerShdw>
                </a:effectLst>
                <a:latin typeface="Arial" pitchFamily="34" charset="0"/>
                <a:cs typeface="Arial" pitchFamily="34" charset="0"/>
              </a:rPr>
              <a:t>spi</a:t>
            </a:r>
            <a:r>
              <a:rPr lang="en-US" sz="2000" b="1" i="1" dirty="0">
                <a:solidFill>
                  <a:srgbClr val="C00000"/>
                </a:solidFill>
                <a:effectLst>
                  <a:outerShdw blurRad="38100" dist="38100" dir="2700000" algn="tl">
                    <a:srgbClr val="000000">
                      <a:alpha val="43137"/>
                    </a:srgbClr>
                  </a:outerShdw>
                </a:effectLst>
                <a:latin typeface="Arial" pitchFamily="34" charset="0"/>
                <a:cs typeface="Arial" pitchFamily="34" charset="0"/>
              </a:rPr>
              <a:t>-B</a:t>
            </a:r>
            <a:r>
              <a:rPr lang="en-US" sz="2000" dirty="0">
                <a:latin typeface="Arial" pitchFamily="34" charset="0"/>
                <a:cs typeface="Arial" pitchFamily="34" charset="0"/>
              </a:rPr>
              <a:t>,</a:t>
            </a:r>
            <a:r>
              <a:rPr lang="en-US" sz="2000" b="1" i="1" dirty="0">
                <a:solidFill>
                  <a:srgbClr val="C00000"/>
                </a:solidFill>
                <a:latin typeface="Arial" pitchFamily="34" charset="0"/>
                <a:cs typeface="Arial" pitchFamily="34" charset="0"/>
              </a:rPr>
              <a:t> </a:t>
            </a:r>
            <a:r>
              <a:rPr lang="en-US" sz="2000" dirty="0">
                <a:latin typeface="Arial" pitchFamily="34" charset="0"/>
                <a:cs typeface="Arial" pitchFamily="34" charset="0"/>
              </a:rPr>
              <a:t>can be </a:t>
            </a:r>
            <a:r>
              <a:rPr lang="en-US" sz="2000" u="sng" dirty="0">
                <a:latin typeface="Arial" pitchFamily="34" charset="0"/>
                <a:cs typeface="Arial" pitchFamily="34" charset="0"/>
              </a:rPr>
              <a:t>easily</a:t>
            </a:r>
            <a:r>
              <a:rPr lang="en-US" sz="2000" dirty="0">
                <a:latin typeface="Arial" pitchFamily="34" charset="0"/>
                <a:cs typeface="Arial" pitchFamily="34" charset="0"/>
              </a:rPr>
              <a:t> estimated using a </a:t>
            </a:r>
            <a:r>
              <a:rPr lang="en-US" sz="2000" u="sng" dirty="0">
                <a:latin typeface="Arial" pitchFamily="34" charset="0"/>
                <a:cs typeface="Arial" pitchFamily="34" charset="0"/>
              </a:rPr>
              <a:t>standard</a:t>
            </a:r>
            <a:r>
              <a:rPr lang="en-US" sz="2000" dirty="0">
                <a:latin typeface="Arial" pitchFamily="34" charset="0"/>
                <a:cs typeface="Arial" pitchFamily="34" charset="0"/>
              </a:rPr>
              <a:t>, mainly </a:t>
            </a:r>
            <a:r>
              <a:rPr lang="en-US" sz="2000" u="sng" dirty="0">
                <a:latin typeface="Arial" pitchFamily="34" charset="0"/>
                <a:cs typeface="Arial" pitchFamily="34" charset="0"/>
              </a:rPr>
              <a:t>elastic</a:t>
            </a:r>
            <a:r>
              <a:rPr lang="en-US" sz="2000" dirty="0">
                <a:latin typeface="Arial" pitchFamily="34" charset="0"/>
                <a:cs typeface="Arial" pitchFamily="34" charset="0"/>
              </a:rPr>
              <a:t>, sample </a:t>
            </a:r>
            <a:r>
              <a:rPr lang="en-US" sz="2000" i="1" dirty="0">
                <a:latin typeface="Arial" pitchFamily="34" charset="0"/>
                <a:cs typeface="Arial" pitchFamily="34" charset="0"/>
              </a:rPr>
              <a:t>(e.g.</a:t>
            </a:r>
            <a:r>
              <a:rPr lang="en-US" sz="2000" dirty="0">
                <a:latin typeface="Arial" pitchFamily="34" charset="0"/>
                <a:cs typeface="Arial" pitchFamily="34" charset="0"/>
              </a:rPr>
              <a:t> </a:t>
            </a:r>
            <a:r>
              <a:rPr lang="en-US" sz="2000" dirty="0">
                <a:solidFill>
                  <a:srgbClr val="2004C6"/>
                </a:solidFill>
                <a:latin typeface="Arial" pitchFamily="34" charset="0"/>
                <a:cs typeface="Arial" pitchFamily="34" charset="0"/>
              </a:rPr>
              <a:t>V</a:t>
            </a:r>
            <a:r>
              <a:rPr lang="en-US" sz="2000" dirty="0">
                <a:latin typeface="Arial" pitchFamily="34" charset="0"/>
                <a:cs typeface="Arial" pitchFamily="34" charset="0"/>
              </a:rPr>
              <a:t> slab with a 10% scattering), after correcting for the small inelastic contributions </a:t>
            </a:r>
            <a:r>
              <a:rPr lang="en-US" sz="2000" i="1" dirty="0">
                <a:latin typeface="Arial" pitchFamily="34" charset="0"/>
                <a:cs typeface="Arial" pitchFamily="34" charset="0"/>
              </a:rPr>
              <a:t>(i.e.</a:t>
            </a:r>
            <a:r>
              <a:rPr lang="en-US" sz="2000" dirty="0">
                <a:latin typeface="Arial" pitchFamily="34" charset="0"/>
                <a:cs typeface="Arial" pitchFamily="34" charset="0"/>
              </a:rPr>
              <a:t> </a:t>
            </a:r>
            <a:r>
              <a:rPr lang="en-US" sz="2000" dirty="0" err="1">
                <a:solidFill>
                  <a:srgbClr val="2004C6"/>
                </a:solidFill>
                <a:latin typeface="Arial" pitchFamily="34" charset="0"/>
                <a:cs typeface="Arial" pitchFamily="34" charset="0"/>
              </a:rPr>
              <a:t>DoPS</a:t>
            </a:r>
            <a:r>
              <a:rPr lang="en-US" sz="2000" dirty="0">
                <a:latin typeface="Arial" pitchFamily="34" charset="0"/>
                <a:cs typeface="Arial" pitchFamily="34" charset="0"/>
              </a:rPr>
              <a:t>, </a:t>
            </a:r>
            <a:r>
              <a:rPr lang="en-US" sz="2000" dirty="0" err="1">
                <a:latin typeface="Arial" pitchFamily="34" charset="0"/>
                <a:cs typeface="Arial" pitchFamily="34" charset="0"/>
              </a:rPr>
              <a:t>multiphonons</a:t>
            </a:r>
            <a:r>
              <a:rPr lang="en-US" sz="2000" dirty="0">
                <a:latin typeface="Arial" pitchFamily="34" charset="0"/>
                <a:cs typeface="Arial" pitchFamily="34" charset="0"/>
              </a:rPr>
              <a:t>, multiple scattering). For example, vanadium </a:t>
            </a:r>
            <a:r>
              <a:rPr lang="en-US" sz="2000" dirty="0" err="1">
                <a:solidFill>
                  <a:srgbClr val="2004C6"/>
                </a:solidFill>
                <a:latin typeface="Arial" pitchFamily="34" charset="0"/>
                <a:cs typeface="Arial" pitchFamily="34" charset="0"/>
              </a:rPr>
              <a:t>DoPS</a:t>
            </a:r>
            <a:r>
              <a:rPr lang="en-US" sz="2000" dirty="0">
                <a:latin typeface="Arial" pitchFamily="34" charset="0"/>
                <a:cs typeface="Arial" pitchFamily="34" charset="0"/>
              </a:rPr>
              <a:t> stretches up to 33 </a:t>
            </a:r>
            <a:r>
              <a:rPr lang="en-US" sz="2000" dirty="0" err="1">
                <a:latin typeface="Arial" pitchFamily="34" charset="0"/>
                <a:cs typeface="Arial" pitchFamily="34" charset="0"/>
              </a:rPr>
              <a:t>meV</a:t>
            </a:r>
            <a:r>
              <a:rPr lang="en-US" sz="2000" dirty="0">
                <a:latin typeface="Arial" pitchFamily="34" charset="0"/>
                <a:cs typeface="Arial" pitchFamily="34" charset="0"/>
              </a:rPr>
              <a:t>. If cold (</a:t>
            </a:r>
            <a:r>
              <a:rPr lang="en-US" sz="2000" i="1" dirty="0">
                <a:solidFill>
                  <a:srgbClr val="C00000"/>
                </a:solidFill>
                <a:latin typeface="Arial" pitchFamily="34" charset="0"/>
                <a:cs typeface="Arial" pitchFamily="34" charset="0"/>
              </a:rPr>
              <a:t>T</a:t>
            </a:r>
            <a:r>
              <a:rPr lang="en-US" sz="2000" i="1" dirty="0">
                <a:latin typeface="Arial" pitchFamily="34" charset="0"/>
                <a:cs typeface="Arial" pitchFamily="34" charset="0"/>
              </a:rPr>
              <a:t>&lt;</a:t>
            </a:r>
            <a:r>
              <a:rPr lang="en-US" sz="2000" dirty="0">
                <a:latin typeface="Arial" pitchFamily="34" charset="0"/>
                <a:cs typeface="Arial" pitchFamily="34" charset="0"/>
              </a:rPr>
              <a:t>&lt;390 K) </a:t>
            </a:r>
            <a:r>
              <a:rPr lang="en-US" sz="2000" dirty="0" err="1">
                <a:latin typeface="Arial" pitchFamily="34" charset="0"/>
                <a:cs typeface="Arial" pitchFamily="34" charset="0"/>
              </a:rPr>
              <a:t>multiphonon</a:t>
            </a:r>
            <a:r>
              <a:rPr lang="en-US" sz="2000" dirty="0">
                <a:latin typeface="Arial" pitchFamily="34" charset="0"/>
                <a:cs typeface="Arial" pitchFamily="34" charset="0"/>
              </a:rPr>
              <a:t> scattering is reduced.</a:t>
            </a:r>
          </a:p>
        </p:txBody>
      </p:sp>
      <p:pic>
        <p:nvPicPr>
          <p:cNvPr id="1026" name="Picture 2"/>
          <p:cNvPicPr>
            <a:picLocks noChangeAspect="1" noChangeArrowheads="1"/>
          </p:cNvPicPr>
          <p:nvPr/>
        </p:nvPicPr>
        <p:blipFill>
          <a:blip r:embed="rId2" cstate="print"/>
          <a:srcRect/>
          <a:stretch>
            <a:fillRect/>
          </a:stretch>
        </p:blipFill>
        <p:spPr bwMode="auto">
          <a:xfrm>
            <a:off x="5868144" y="4744227"/>
            <a:ext cx="2808312" cy="1925133"/>
          </a:xfrm>
          <a:prstGeom prst="rect">
            <a:avLst/>
          </a:prstGeom>
          <a:noFill/>
          <a:ln w="9525">
            <a:solidFill>
              <a:schemeClr val="tx1"/>
            </a:solidFill>
            <a:miter lim="800000"/>
            <a:headEnd/>
            <a:tailEnd/>
          </a:ln>
        </p:spPr>
      </p:pic>
      <p:sp>
        <p:nvSpPr>
          <p:cNvPr id="7" name="TextBox 6"/>
          <p:cNvSpPr txBox="1"/>
          <p:nvPr/>
        </p:nvSpPr>
        <p:spPr>
          <a:xfrm>
            <a:off x="3491880" y="6021288"/>
            <a:ext cx="2304256" cy="338554"/>
          </a:xfrm>
          <a:prstGeom prst="rect">
            <a:avLst/>
          </a:prstGeom>
          <a:noFill/>
        </p:spPr>
        <p:txBody>
          <a:bodyPr wrap="square" rtlCol="0">
            <a:spAutoFit/>
          </a:bodyPr>
          <a:lstStyle/>
          <a:p>
            <a:pPr algn="r"/>
            <a:r>
              <a:rPr lang="en-US" sz="1600" dirty="0">
                <a:latin typeface="Arial" pitchFamily="34" charset="0"/>
                <a:cs typeface="Arial" pitchFamily="34" charset="0"/>
              </a:rPr>
              <a:t>from Sears </a:t>
            </a:r>
            <a:r>
              <a:rPr lang="en-US" sz="1600" i="1" dirty="0">
                <a:latin typeface="Arial" pitchFamily="34" charset="0"/>
                <a:cs typeface="Arial" pitchFamily="34" charset="0"/>
              </a:rPr>
              <a:t>et al.</a:t>
            </a:r>
            <a:r>
              <a:rPr lang="en-US" sz="1600" dirty="0">
                <a:latin typeface="Arial" pitchFamily="34" charset="0"/>
                <a:cs typeface="Arial" pitchFamily="34" charset="0"/>
              </a:rPr>
              <a:t>, 1995</a:t>
            </a:r>
          </a:p>
        </p:txBody>
      </p:sp>
      <p:pic>
        <p:nvPicPr>
          <p:cNvPr id="8" name="Immagine 7" descr="vanadium-rod-500x500.jpg"/>
          <p:cNvPicPr>
            <a:picLocks noChangeAspect="1"/>
          </p:cNvPicPr>
          <p:nvPr/>
        </p:nvPicPr>
        <p:blipFill>
          <a:blip r:embed="rId3" cstate="print"/>
          <a:stretch>
            <a:fillRect/>
          </a:stretch>
        </p:blipFill>
        <p:spPr>
          <a:xfrm>
            <a:off x="1547664" y="5157192"/>
            <a:ext cx="1656184" cy="116926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dirty="0"/>
              <a:t>VESPA TG2 (</a:t>
            </a:r>
            <a:r>
              <a:rPr lang="it-IT" dirty="0" err="1"/>
              <a:t>Lund</a:t>
            </a:r>
            <a:r>
              <a:rPr lang="it-IT" dirty="0"/>
              <a:t>, 17 </a:t>
            </a:r>
            <a:r>
              <a:rPr lang="it-IT" dirty="0" err="1"/>
              <a:t>Oct</a:t>
            </a:r>
            <a:r>
              <a:rPr lang="it-IT" dirty="0"/>
              <a: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35</a:t>
            </a:fld>
            <a:endParaRPr lang="it-IT"/>
          </a:p>
        </p:txBody>
      </p:sp>
      <p:sp>
        <p:nvSpPr>
          <p:cNvPr id="5" name="TextBox 6"/>
          <p:cNvSpPr txBox="1"/>
          <p:nvPr/>
        </p:nvSpPr>
        <p:spPr>
          <a:xfrm>
            <a:off x="323528" y="548680"/>
            <a:ext cx="8360489" cy="1323439"/>
          </a:xfrm>
          <a:prstGeom prst="rect">
            <a:avLst/>
          </a:prstGeom>
          <a:noFill/>
        </p:spPr>
        <p:txBody>
          <a:bodyPr wrap="square" rtlCol="0">
            <a:spAutoFit/>
          </a:bodyPr>
          <a:lstStyle/>
          <a:p>
            <a:pPr algn="just"/>
            <a:r>
              <a:rPr lang="en-US" sz="2000" dirty="0">
                <a:latin typeface="Arial" pitchFamily="34" charset="0"/>
                <a:cs typeface="Arial" pitchFamily="34" charset="0"/>
              </a:rPr>
              <a:t>On the contrary, the last term,</a:t>
            </a:r>
            <a:r>
              <a:rPr lang="en-US" sz="2000" i="1" dirty="0">
                <a:latin typeface="Arial" pitchFamily="34" charset="0"/>
                <a:cs typeface="Arial" pitchFamily="34" charset="0"/>
              </a:rPr>
              <a:t> </a:t>
            </a:r>
            <a:r>
              <a:rPr lang="en-US" sz="2000" b="1" i="1" dirty="0" err="1">
                <a:solidFill>
                  <a:srgbClr val="C00000"/>
                </a:solidFill>
                <a:effectLst>
                  <a:outerShdw blurRad="38100" dist="38100" dir="2700000" algn="tl">
                    <a:srgbClr val="000000">
                      <a:alpha val="43137"/>
                    </a:srgbClr>
                  </a:outerShdw>
                </a:effectLst>
                <a:latin typeface="Arial" pitchFamily="34" charset="0"/>
                <a:cs typeface="Arial" pitchFamily="34" charset="0"/>
              </a:rPr>
              <a:t>spd</a:t>
            </a:r>
            <a:r>
              <a:rPr lang="en-US" sz="2000" b="1" i="1" dirty="0">
                <a:solidFill>
                  <a:srgbClr val="C00000"/>
                </a:solidFill>
                <a:effectLst>
                  <a:outerShdw blurRad="38100" dist="38100" dir="2700000" algn="tl">
                    <a:srgbClr val="000000">
                      <a:alpha val="43137"/>
                    </a:srgbClr>
                  </a:outerShdw>
                </a:effectLst>
                <a:latin typeface="Arial" pitchFamily="34" charset="0"/>
                <a:cs typeface="Arial" pitchFamily="34" charset="0"/>
              </a:rPr>
              <a:t>-B</a:t>
            </a:r>
            <a:r>
              <a:rPr lang="en-US" sz="2000" dirty="0">
                <a:latin typeface="Arial" pitchFamily="34" charset="0"/>
                <a:cs typeface="Arial" pitchFamily="34" charset="0"/>
              </a:rPr>
              <a:t>,</a:t>
            </a:r>
            <a:r>
              <a:rPr lang="en-US" sz="2000" i="1" dirty="0">
                <a:latin typeface="Arial" pitchFamily="34" charset="0"/>
                <a:cs typeface="Arial" pitchFamily="34" charset="0"/>
              </a:rPr>
              <a:t> </a:t>
            </a:r>
            <a:r>
              <a:rPr lang="en-US" sz="2000" dirty="0">
                <a:latin typeface="Arial" pitchFamily="34" charset="0"/>
                <a:cs typeface="Arial" pitchFamily="34" charset="0"/>
              </a:rPr>
              <a:t>is more </a:t>
            </a:r>
            <a:r>
              <a:rPr lang="en-US" sz="2000" u="sng" dirty="0">
                <a:latin typeface="Arial" pitchFamily="34" charset="0"/>
                <a:cs typeface="Arial" pitchFamily="34" charset="0"/>
              </a:rPr>
              <a:t>demanding</a:t>
            </a:r>
            <a:r>
              <a:rPr lang="en-US" sz="2000" dirty="0">
                <a:latin typeface="Arial" pitchFamily="34" charset="0"/>
                <a:cs typeface="Arial" pitchFamily="34" charset="0"/>
              </a:rPr>
              <a:t> and its estimate needs a series of measurements on </a:t>
            </a:r>
            <a:r>
              <a:rPr lang="en-US" sz="2000" u="sng" dirty="0">
                <a:latin typeface="Arial" pitchFamily="34" charset="0"/>
                <a:cs typeface="Arial" pitchFamily="34" charset="0"/>
              </a:rPr>
              <a:t>standard inelastic</a:t>
            </a:r>
            <a:r>
              <a:rPr lang="en-US" sz="2000" dirty="0">
                <a:latin typeface="Arial" pitchFamily="34" charset="0"/>
                <a:cs typeface="Arial" pitchFamily="34" charset="0"/>
              </a:rPr>
              <a:t> samples </a:t>
            </a:r>
            <a:r>
              <a:rPr lang="en-US" sz="2000" i="1" dirty="0">
                <a:latin typeface="Arial" pitchFamily="34" charset="0"/>
                <a:cs typeface="Arial" pitchFamily="34" charset="0"/>
              </a:rPr>
              <a:t>(e.g. </a:t>
            </a:r>
            <a:r>
              <a:rPr lang="en-US" sz="2000" dirty="0">
                <a:solidFill>
                  <a:srgbClr val="2004C6"/>
                </a:solidFill>
                <a:latin typeface="Arial" pitchFamily="34" charset="0"/>
                <a:cs typeface="Arial" pitchFamily="34" charset="0"/>
              </a:rPr>
              <a:t>HMT, </a:t>
            </a:r>
            <a:r>
              <a:rPr lang="en-US" sz="2000" dirty="0">
                <a:latin typeface="Arial" pitchFamily="34" charset="0"/>
                <a:cs typeface="Arial" pitchFamily="34" charset="0"/>
              </a:rPr>
              <a:t>C</a:t>
            </a:r>
            <a:r>
              <a:rPr lang="en-US" sz="2000" baseline="-25000" dirty="0">
                <a:latin typeface="Arial" pitchFamily="34" charset="0"/>
                <a:cs typeface="Arial" pitchFamily="34" charset="0"/>
              </a:rPr>
              <a:t>6</a:t>
            </a:r>
            <a:r>
              <a:rPr lang="en-US" sz="2000" dirty="0">
                <a:latin typeface="Arial" pitchFamily="34" charset="0"/>
                <a:cs typeface="Arial" pitchFamily="34" charset="0"/>
              </a:rPr>
              <a:t>H</a:t>
            </a:r>
            <a:r>
              <a:rPr lang="en-US" sz="2000" baseline="-25000" dirty="0">
                <a:latin typeface="Arial" pitchFamily="34" charset="0"/>
                <a:cs typeface="Arial" pitchFamily="34" charset="0"/>
              </a:rPr>
              <a:t>12</a:t>
            </a:r>
            <a:r>
              <a:rPr lang="en-US" sz="2000" dirty="0">
                <a:latin typeface="Arial" pitchFamily="34" charset="0"/>
                <a:cs typeface="Arial" pitchFamily="34" charset="0"/>
              </a:rPr>
              <a:t>N</a:t>
            </a:r>
            <a:r>
              <a:rPr lang="en-US" sz="2000" baseline="-25000" dirty="0">
                <a:latin typeface="Arial" pitchFamily="34" charset="0"/>
                <a:cs typeface="Arial" pitchFamily="34" charset="0"/>
              </a:rPr>
              <a:t>4</a:t>
            </a:r>
            <a:r>
              <a:rPr lang="en-US" sz="2000" dirty="0">
                <a:latin typeface="Arial" pitchFamily="34" charset="0"/>
                <a:cs typeface="Arial" pitchFamily="34" charset="0"/>
              </a:rPr>
              <a:t> at low </a:t>
            </a:r>
            <a:r>
              <a:rPr lang="en-US" sz="2000" i="1" dirty="0">
                <a:solidFill>
                  <a:srgbClr val="C00000"/>
                </a:solidFill>
                <a:latin typeface="Arial" pitchFamily="34" charset="0"/>
                <a:cs typeface="Arial" pitchFamily="34" charset="0"/>
              </a:rPr>
              <a:t>T</a:t>
            </a:r>
            <a:r>
              <a:rPr lang="en-US" sz="2000" i="1" dirty="0">
                <a:latin typeface="Arial" pitchFamily="34" charset="0"/>
                <a:cs typeface="Arial" pitchFamily="34" charset="0"/>
              </a:rPr>
              <a:t>)</a:t>
            </a:r>
            <a:r>
              <a:rPr lang="en-US" sz="2000" dirty="0">
                <a:latin typeface="Arial" pitchFamily="34" charset="0"/>
                <a:cs typeface="Arial" pitchFamily="34" charset="0"/>
              </a:rPr>
              <a:t> of various thicknesses. After correcting for multiple scattering and self-shielding, </a:t>
            </a:r>
            <a:r>
              <a:rPr lang="en-US" sz="2000" b="1" i="1" dirty="0" err="1">
                <a:solidFill>
                  <a:srgbClr val="C00000"/>
                </a:solidFill>
                <a:effectLst>
                  <a:outerShdw blurRad="38100" dist="38100" dir="2700000" algn="tl">
                    <a:srgbClr val="000000">
                      <a:alpha val="43137"/>
                    </a:srgbClr>
                  </a:outerShdw>
                </a:effectLst>
                <a:latin typeface="Arial" pitchFamily="34" charset="0"/>
                <a:cs typeface="Arial" pitchFamily="34" charset="0"/>
              </a:rPr>
              <a:t>spd</a:t>
            </a:r>
            <a:r>
              <a:rPr lang="en-US" sz="2000" b="1" i="1" dirty="0">
                <a:solidFill>
                  <a:srgbClr val="C00000"/>
                </a:solidFill>
                <a:effectLst>
                  <a:outerShdw blurRad="38100" dist="38100" dir="2700000" algn="tl">
                    <a:srgbClr val="000000">
                      <a:alpha val="43137"/>
                    </a:srgbClr>
                  </a:outerShdw>
                </a:effectLst>
                <a:latin typeface="Arial" pitchFamily="34" charset="0"/>
                <a:cs typeface="Arial" pitchFamily="34" charset="0"/>
              </a:rPr>
              <a:t>-B</a:t>
            </a:r>
            <a:r>
              <a:rPr lang="en-US" sz="2000" dirty="0">
                <a:latin typeface="Arial" pitchFamily="34" charset="0"/>
                <a:cs typeface="Arial" pitchFamily="34" charset="0"/>
              </a:rPr>
              <a:t> can be finally isolated.</a:t>
            </a:r>
          </a:p>
        </p:txBody>
      </p:sp>
      <p:pic>
        <p:nvPicPr>
          <p:cNvPr id="2050" name="Picture 2" descr="http://wwwisis2.isis.rl.ac.uk/INSdatabase/pics/Hexamethylenetetramine.gif"/>
          <p:cNvPicPr>
            <a:picLocks noChangeAspect="1" noChangeArrowheads="1"/>
          </p:cNvPicPr>
          <p:nvPr/>
        </p:nvPicPr>
        <p:blipFill>
          <a:blip r:embed="rId2" cstate="print"/>
          <a:srcRect/>
          <a:stretch>
            <a:fillRect/>
          </a:stretch>
        </p:blipFill>
        <p:spPr bwMode="auto">
          <a:xfrm>
            <a:off x="1115616" y="1988839"/>
            <a:ext cx="3050047" cy="2520281"/>
          </a:xfrm>
          <a:prstGeom prst="rect">
            <a:avLst/>
          </a:prstGeom>
          <a:noFill/>
          <a:ln>
            <a:solidFill>
              <a:schemeClr val="tx1"/>
            </a:solidFill>
          </a:ln>
        </p:spPr>
      </p:pic>
      <p:sp>
        <p:nvSpPr>
          <p:cNvPr id="7" name="TextBox 6"/>
          <p:cNvSpPr txBox="1"/>
          <p:nvPr/>
        </p:nvSpPr>
        <p:spPr>
          <a:xfrm>
            <a:off x="323528" y="4725144"/>
            <a:ext cx="8360489" cy="1446550"/>
          </a:xfrm>
          <a:prstGeom prst="rect">
            <a:avLst/>
          </a:prstGeom>
          <a:noFill/>
          <a:ln w="19050" cmpd="sng">
            <a:solidFill>
              <a:schemeClr val="tx1"/>
            </a:solidFill>
          </a:ln>
        </p:spPr>
        <p:txBody>
          <a:bodyPr wrap="square" rtlCol="0">
            <a:spAutoFit/>
          </a:bodyPr>
          <a:lstStyle/>
          <a:p>
            <a:pPr algn="just"/>
            <a:r>
              <a:rPr lang="en-US" sz="2200" dirty="0">
                <a:latin typeface="Arial" pitchFamily="34" charset="0"/>
                <a:cs typeface="Arial" pitchFamily="34" charset="0"/>
              </a:rPr>
              <a:t>Presently, we have </a:t>
            </a:r>
            <a:r>
              <a:rPr lang="en-US" sz="2200" b="1" i="1" dirty="0" err="1">
                <a:solidFill>
                  <a:srgbClr val="2004C6"/>
                </a:solidFill>
                <a:latin typeface="Arial" pitchFamily="34" charset="0"/>
                <a:cs typeface="Arial" pitchFamily="34" charset="0"/>
              </a:rPr>
              <a:t>McStas</a:t>
            </a:r>
            <a:r>
              <a:rPr lang="en-US" sz="2200" dirty="0">
                <a:latin typeface="Arial" pitchFamily="34" charset="0"/>
                <a:cs typeface="Arial" pitchFamily="34" charset="0"/>
              </a:rPr>
              <a:t> simulations of </a:t>
            </a:r>
            <a:r>
              <a:rPr lang="en-US" sz="2200" dirty="0">
                <a:solidFill>
                  <a:srgbClr val="2004C6"/>
                </a:solidFill>
                <a:latin typeface="Arial" pitchFamily="34" charset="0"/>
                <a:cs typeface="Arial" pitchFamily="34" charset="0"/>
              </a:rPr>
              <a:t>HMT</a:t>
            </a:r>
            <a:r>
              <a:rPr lang="en-US" sz="2200" dirty="0">
                <a:latin typeface="Arial" pitchFamily="34" charset="0"/>
                <a:cs typeface="Arial" pitchFamily="34" charset="0"/>
              </a:rPr>
              <a:t> scattering (10% at </a:t>
            </a:r>
            <a:r>
              <a:rPr lang="en-US" sz="2200" i="1" dirty="0">
                <a:solidFill>
                  <a:srgbClr val="C00000"/>
                </a:solidFill>
                <a:latin typeface="Arial" pitchFamily="34" charset="0"/>
                <a:cs typeface="Arial" pitchFamily="34" charset="0"/>
              </a:rPr>
              <a:t>E</a:t>
            </a:r>
            <a:r>
              <a:rPr lang="en-US" sz="2200" baseline="-25000" dirty="0">
                <a:solidFill>
                  <a:srgbClr val="C00000"/>
                </a:solidFill>
                <a:latin typeface="Arial" pitchFamily="34" charset="0"/>
                <a:cs typeface="Arial" pitchFamily="34" charset="0"/>
              </a:rPr>
              <a:t>0</a:t>
            </a:r>
            <a:r>
              <a:rPr lang="en-US" sz="2200" dirty="0">
                <a:latin typeface="Arial" pitchFamily="34" charset="0"/>
                <a:cs typeface="Arial" pitchFamily="34" charset="0"/>
              </a:rPr>
              <a:t>=100 </a:t>
            </a:r>
            <a:r>
              <a:rPr lang="en-US" sz="2200" dirty="0" err="1">
                <a:latin typeface="Arial" pitchFamily="34" charset="0"/>
                <a:cs typeface="Arial" pitchFamily="34" charset="0"/>
              </a:rPr>
              <a:t>meV</a:t>
            </a:r>
            <a:r>
              <a:rPr lang="en-US" sz="2200" dirty="0">
                <a:latin typeface="Arial" pitchFamily="34" charset="0"/>
                <a:cs typeface="Arial" pitchFamily="34" charset="0"/>
              </a:rPr>
              <a:t>, including single and multiple sc.) for </a:t>
            </a:r>
            <a:r>
              <a:rPr lang="en-US" sz="2200" b="1" dirty="0">
                <a:solidFill>
                  <a:srgbClr val="009900"/>
                </a:solidFill>
                <a:latin typeface="Arial" pitchFamily="34" charset="0"/>
                <a:cs typeface="Arial" pitchFamily="34" charset="0"/>
              </a:rPr>
              <a:t>VESPA</a:t>
            </a:r>
            <a:r>
              <a:rPr lang="en-US" sz="2200" dirty="0">
                <a:latin typeface="Arial" pitchFamily="34" charset="0"/>
                <a:cs typeface="Arial" pitchFamily="34" charset="0"/>
              </a:rPr>
              <a:t>: </a:t>
            </a:r>
            <a:r>
              <a:rPr lang="en-US" sz="2200" b="1" i="1" dirty="0">
                <a:solidFill>
                  <a:srgbClr val="C00000"/>
                </a:solidFill>
                <a:effectLst>
                  <a:outerShdw blurRad="38100" dist="38100" dir="2700000" algn="tl">
                    <a:srgbClr val="000000">
                      <a:alpha val="43137"/>
                    </a:srgbClr>
                  </a:outerShdw>
                </a:effectLst>
                <a:latin typeface="Arial" pitchFamily="34" charset="0"/>
                <a:cs typeface="Arial" pitchFamily="34" charset="0"/>
              </a:rPr>
              <a:t>S</a:t>
            </a:r>
            <a:r>
              <a:rPr lang="en-US" sz="2200" dirty="0">
                <a:latin typeface="Arial" pitchFamily="34" charset="0"/>
                <a:cs typeface="Arial" pitchFamily="34" charset="0"/>
              </a:rPr>
              <a:t>, but we still do not have reliable simulations of </a:t>
            </a:r>
            <a:r>
              <a:rPr lang="en-US" sz="2200" b="1" i="1" dirty="0">
                <a:solidFill>
                  <a:srgbClr val="C00000"/>
                </a:solidFill>
                <a:effectLst>
                  <a:outerShdw blurRad="38100" dist="38100" dir="2700000" algn="tl">
                    <a:srgbClr val="000000">
                      <a:alpha val="43137"/>
                    </a:srgbClr>
                  </a:outerShdw>
                </a:effectLst>
                <a:latin typeface="Arial" pitchFamily="34" charset="0"/>
                <a:cs typeface="Arial" pitchFamily="34" charset="0"/>
              </a:rPr>
              <a:t>B</a:t>
            </a:r>
            <a:r>
              <a:rPr lang="en-US" sz="2200" dirty="0">
                <a:latin typeface="Arial" pitchFamily="34" charset="0"/>
                <a:cs typeface="Arial" pitchFamily="34" charset="0"/>
              </a:rPr>
              <a:t>… </a:t>
            </a:r>
          </a:p>
          <a:p>
            <a:pPr algn="just"/>
            <a:r>
              <a:rPr lang="en-US" sz="2200" dirty="0">
                <a:latin typeface="Arial" pitchFamily="34" charset="0"/>
                <a:cs typeface="Arial" pitchFamily="34" charset="0"/>
              </a:rPr>
              <a:t>To be done via </a:t>
            </a:r>
            <a:r>
              <a:rPr lang="en-US" sz="2200" b="1" i="1" dirty="0">
                <a:solidFill>
                  <a:srgbClr val="2004C6"/>
                </a:solidFill>
                <a:latin typeface="Arial" pitchFamily="34" charset="0"/>
                <a:cs typeface="Arial" pitchFamily="34" charset="0"/>
              </a:rPr>
              <a:t>MCNP</a:t>
            </a:r>
            <a:r>
              <a:rPr lang="en-US" sz="2200" dirty="0">
                <a:latin typeface="Arial" pitchFamily="34" charset="0"/>
                <a:cs typeface="Arial" pitchFamily="34" charset="0"/>
              </a:rPr>
              <a:t> or </a:t>
            </a:r>
            <a:r>
              <a:rPr lang="en-US" sz="2200" b="1" i="1" dirty="0">
                <a:solidFill>
                  <a:srgbClr val="2004C6"/>
                </a:solidFill>
                <a:latin typeface="Arial" pitchFamily="34" charset="0"/>
                <a:cs typeface="Arial" pitchFamily="34" charset="0"/>
              </a:rPr>
              <a:t>GEANT4</a:t>
            </a:r>
            <a:r>
              <a:rPr lang="en-US" sz="2200" i="1" dirty="0">
                <a:latin typeface="Arial" pitchFamily="34" charset="0"/>
                <a:cs typeface="Arial" pitchFamily="34" charset="0"/>
              </a:rPr>
              <a:t>.</a:t>
            </a:r>
          </a:p>
        </p:txBody>
      </p:sp>
      <p:pic>
        <p:nvPicPr>
          <p:cNvPr id="8" name="Immagine 7" descr="300px-Hexamine-3D-balls.png"/>
          <p:cNvPicPr>
            <a:picLocks noChangeAspect="1"/>
          </p:cNvPicPr>
          <p:nvPr/>
        </p:nvPicPr>
        <p:blipFill>
          <a:blip r:embed="rId3" cstate="print"/>
          <a:stretch>
            <a:fillRect/>
          </a:stretch>
        </p:blipFill>
        <p:spPr>
          <a:xfrm>
            <a:off x="4644008" y="2204864"/>
            <a:ext cx="2034906" cy="1960293"/>
          </a:xfrm>
          <a:prstGeom prst="rect">
            <a:avLst/>
          </a:prstGeom>
        </p:spPr>
      </p:pic>
      <p:sp>
        <p:nvSpPr>
          <p:cNvPr id="4" name="TextBox 3"/>
          <p:cNvSpPr txBox="1"/>
          <p:nvPr/>
        </p:nvSpPr>
        <p:spPr>
          <a:xfrm>
            <a:off x="6444208" y="2895327"/>
            <a:ext cx="790601" cy="461665"/>
          </a:xfrm>
          <a:prstGeom prst="rect">
            <a:avLst/>
          </a:prstGeom>
          <a:noFill/>
        </p:spPr>
        <p:txBody>
          <a:bodyPr wrap="none" rtlCol="0">
            <a:spAutoFit/>
          </a:bodyPr>
          <a:lstStyle/>
          <a:p>
            <a:r>
              <a:rPr lang="en-US" sz="2400" dirty="0" smtClean="0"/>
              <a:t>HMT</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1560" y="5805264"/>
            <a:ext cx="8352928" cy="6480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egnaposto piè di pagina 1"/>
          <p:cNvSpPr>
            <a:spLocks noGrp="1"/>
          </p:cNvSpPr>
          <p:nvPr>
            <p:ph type="ftr" sz="quarter" idx="11"/>
          </p:nvPr>
        </p:nvSpPr>
        <p:spPr/>
        <p:txBody>
          <a:bodyPr/>
          <a:lstStyle/>
          <a:p>
            <a:r>
              <a:rPr lang="it-IT" dirty="0"/>
              <a:t>VESPA TG2 (</a:t>
            </a:r>
            <a:r>
              <a:rPr lang="it-IT" dirty="0" err="1"/>
              <a:t>Lund</a:t>
            </a:r>
            <a:r>
              <a:rPr lang="it-IT" dirty="0"/>
              <a:t>, 17 </a:t>
            </a:r>
            <a:r>
              <a:rPr lang="it-IT" dirty="0" err="1"/>
              <a:t>Oct</a:t>
            </a:r>
            <a:r>
              <a:rPr lang="it-IT" dirty="0"/>
              <a: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36</a:t>
            </a:fld>
            <a:endParaRPr lang="it-IT" dirty="0"/>
          </a:p>
        </p:txBody>
      </p:sp>
      <p:sp>
        <p:nvSpPr>
          <p:cNvPr id="4" name="TextBox 6"/>
          <p:cNvSpPr txBox="1"/>
          <p:nvPr/>
        </p:nvSpPr>
        <p:spPr>
          <a:xfrm>
            <a:off x="251520" y="374749"/>
            <a:ext cx="8712968" cy="6386364"/>
          </a:xfrm>
          <a:prstGeom prst="rect">
            <a:avLst/>
          </a:prstGeom>
          <a:noFill/>
        </p:spPr>
        <p:txBody>
          <a:bodyPr wrap="square" rtlCol="0">
            <a:spAutoFit/>
          </a:bodyPr>
          <a:lstStyle/>
          <a:p>
            <a:r>
              <a:rPr lang="en-US" sz="2000" dirty="0">
                <a:latin typeface="Arial" pitchFamily="34" charset="0"/>
                <a:cs typeface="Arial" pitchFamily="34" charset="0"/>
              </a:rPr>
              <a:t>We are </a:t>
            </a:r>
            <a:r>
              <a:rPr lang="en-US" sz="2000" u="sng" dirty="0">
                <a:latin typeface="Arial" pitchFamily="34" charset="0"/>
                <a:cs typeface="Arial" pitchFamily="34" charset="0"/>
              </a:rPr>
              <a:t>quite optimistic</a:t>
            </a:r>
            <a:r>
              <a:rPr lang="en-US" sz="2000" dirty="0">
                <a:latin typeface="Arial" pitchFamily="34" charset="0"/>
                <a:cs typeface="Arial" pitchFamily="34" charset="0"/>
              </a:rPr>
              <a:t> about the </a:t>
            </a:r>
            <a:r>
              <a:rPr lang="en-US" sz="2000" b="1" i="1" dirty="0">
                <a:solidFill>
                  <a:srgbClr val="C00000"/>
                </a:solidFill>
                <a:effectLst>
                  <a:outerShdw blurRad="38100" dist="38100" dir="2700000" algn="tl">
                    <a:srgbClr val="000000">
                      <a:alpha val="43137"/>
                    </a:srgbClr>
                  </a:outerShdw>
                </a:effectLst>
                <a:latin typeface="Arial" pitchFamily="34" charset="0"/>
                <a:cs typeface="Arial" pitchFamily="34" charset="0"/>
              </a:rPr>
              <a:t>S/B</a:t>
            </a:r>
            <a:r>
              <a:rPr lang="en-US" sz="2000" dirty="0">
                <a:latin typeface="Arial" pitchFamily="34" charset="0"/>
                <a:cs typeface="Arial" pitchFamily="34" charset="0"/>
              </a:rPr>
              <a:t> magnitude since modern </a:t>
            </a:r>
            <a:r>
              <a:rPr lang="en-US" sz="2000" b="1" dirty="0">
                <a:latin typeface="Arial" pitchFamily="34" charset="0"/>
                <a:cs typeface="Arial" pitchFamily="34" charset="0"/>
              </a:rPr>
              <a:t>NVS</a:t>
            </a:r>
            <a:r>
              <a:rPr lang="en-US" sz="2000" dirty="0">
                <a:latin typeface="Arial" pitchFamily="34" charset="0"/>
                <a:cs typeface="Arial" pitchFamily="34" charset="0"/>
              </a:rPr>
              <a:t> </a:t>
            </a:r>
            <a:r>
              <a:rPr lang="en-US" sz="2000" i="1" dirty="0" err="1">
                <a:latin typeface="Arial" pitchFamily="34" charset="0"/>
                <a:cs typeface="Arial" pitchFamily="34" charset="0"/>
              </a:rPr>
              <a:t>ToF</a:t>
            </a:r>
            <a:r>
              <a:rPr lang="en-US" sz="2000" dirty="0">
                <a:latin typeface="Arial" pitchFamily="34" charset="0"/>
                <a:cs typeface="Arial" pitchFamily="34" charset="0"/>
              </a:rPr>
              <a:t> </a:t>
            </a:r>
          </a:p>
          <a:p>
            <a:r>
              <a:rPr lang="en-US" sz="2000" dirty="0">
                <a:latin typeface="Arial" pitchFamily="34" charset="0"/>
                <a:cs typeface="Arial" pitchFamily="34" charset="0"/>
              </a:rPr>
              <a:t>machines </a:t>
            </a:r>
            <a:r>
              <a:rPr lang="en-US" sz="2000" i="1" dirty="0">
                <a:latin typeface="Arial" pitchFamily="34" charset="0"/>
                <a:cs typeface="Arial" pitchFamily="34" charset="0"/>
              </a:rPr>
              <a:t>(e.g. </a:t>
            </a:r>
            <a:r>
              <a:rPr lang="en-US" sz="2000" b="1" dirty="0">
                <a:solidFill>
                  <a:srgbClr val="C00000"/>
                </a:solidFill>
                <a:latin typeface="Arial" pitchFamily="34" charset="0"/>
                <a:cs typeface="Arial" pitchFamily="34" charset="0"/>
              </a:rPr>
              <a:t>TOSCA</a:t>
            </a:r>
            <a:r>
              <a:rPr lang="en-US" sz="2000" dirty="0">
                <a:latin typeface="Arial" pitchFamily="34" charset="0"/>
                <a:cs typeface="Arial" pitchFamily="34" charset="0"/>
              </a:rPr>
              <a:t> &amp; </a:t>
            </a:r>
            <a:r>
              <a:rPr lang="en-US" sz="2000" b="1" dirty="0">
                <a:solidFill>
                  <a:srgbClr val="2004C6"/>
                </a:solidFill>
                <a:latin typeface="Arial" pitchFamily="34" charset="0"/>
                <a:cs typeface="Arial" pitchFamily="34" charset="0"/>
              </a:rPr>
              <a:t>VISION</a:t>
            </a:r>
            <a:r>
              <a:rPr lang="en-US" sz="2000" dirty="0">
                <a:latin typeface="Arial" pitchFamily="34" charset="0"/>
                <a:cs typeface="Arial" pitchFamily="34" charset="0"/>
              </a:rPr>
              <a:t>) tend to be </a:t>
            </a:r>
            <a:r>
              <a:rPr lang="en-US" sz="2000" u="sng" dirty="0">
                <a:latin typeface="Arial" pitchFamily="34" charset="0"/>
                <a:cs typeface="Arial" pitchFamily="34" charset="0"/>
              </a:rPr>
              <a:t>very “clean”</a:t>
            </a:r>
            <a:r>
              <a:rPr lang="en-US" sz="2000" dirty="0">
                <a:latin typeface="Arial" pitchFamily="34" charset="0"/>
                <a:cs typeface="Arial" pitchFamily="34" charset="0"/>
              </a:rPr>
              <a:t>:</a:t>
            </a:r>
          </a:p>
          <a:p>
            <a:endParaRPr lang="en-US" sz="1100" dirty="0">
              <a:latin typeface="Arial" pitchFamily="34" charset="0"/>
              <a:cs typeface="Arial" pitchFamily="34" charset="0"/>
            </a:endParaRPr>
          </a:p>
          <a:p>
            <a:pPr lvl="1" algn="just"/>
            <a:r>
              <a:rPr lang="en-US" sz="2000" i="1" dirty="0">
                <a:latin typeface="Arial" pitchFamily="34" charset="0"/>
                <a:cs typeface="Arial" pitchFamily="34" charset="0"/>
              </a:rPr>
              <a:t>“On TOSCA-III with an empty CCR (so no sample in the beam), we now (i.e. with the guide installed) get about </a:t>
            </a:r>
            <a:r>
              <a:rPr lang="en-US" sz="2000" dirty="0">
                <a:latin typeface="Arial" pitchFamily="34" charset="0"/>
                <a:cs typeface="Arial" pitchFamily="34" charset="0"/>
              </a:rPr>
              <a:t>1</a:t>
            </a:r>
            <a:r>
              <a:rPr lang="en-US" sz="2000" i="1" dirty="0">
                <a:latin typeface="Arial" pitchFamily="34" charset="0"/>
                <a:cs typeface="Arial" pitchFamily="34" charset="0"/>
              </a:rPr>
              <a:t> count per </a:t>
            </a:r>
            <a:r>
              <a:rPr lang="en-US" sz="2000" dirty="0">
                <a:latin typeface="Arial" pitchFamily="34" charset="0"/>
                <a:cs typeface="Arial" pitchFamily="34" charset="0"/>
                <a:sym typeface="Symbol"/>
              </a:rPr>
              <a:t>A </a:t>
            </a:r>
            <a:r>
              <a:rPr lang="en-US" sz="2000" dirty="0">
                <a:latin typeface="Arial" pitchFamily="34" charset="0"/>
                <a:cs typeface="Arial" pitchFamily="34" charset="0"/>
              </a:rPr>
              <a:t>h</a:t>
            </a:r>
            <a:r>
              <a:rPr lang="en-US" sz="2000" i="1" dirty="0">
                <a:latin typeface="Arial" pitchFamily="34" charset="0"/>
                <a:cs typeface="Arial" pitchFamily="34" charset="0"/>
              </a:rPr>
              <a:t> in the first </a:t>
            </a:r>
            <a:r>
              <a:rPr lang="en-US" sz="2000" dirty="0">
                <a:latin typeface="Arial" pitchFamily="34" charset="0"/>
                <a:cs typeface="Arial" pitchFamily="34" charset="0"/>
              </a:rPr>
              <a:t>100</a:t>
            </a:r>
            <a:r>
              <a:rPr lang="en-US" sz="2000" i="1" dirty="0">
                <a:latin typeface="Arial" pitchFamily="34" charset="0"/>
                <a:cs typeface="Arial" pitchFamily="34" charset="0"/>
              </a:rPr>
              <a:t> </a:t>
            </a:r>
            <a:r>
              <a:rPr lang="en-US" sz="2000" dirty="0">
                <a:latin typeface="Arial" pitchFamily="34" charset="0"/>
                <a:cs typeface="Arial" pitchFamily="34" charset="0"/>
                <a:sym typeface="Symbol"/>
              </a:rPr>
              <a:t>s</a:t>
            </a:r>
            <a:r>
              <a:rPr lang="en-US" sz="2000" i="1" dirty="0">
                <a:latin typeface="Arial" pitchFamily="34" charset="0"/>
                <a:cs typeface="Arial" pitchFamily="34" charset="0"/>
              </a:rPr>
              <a:t> or so of the frame, and essentially zero thereafter (it is at the level of the intrinsic noise of the detectors).” </a:t>
            </a:r>
            <a:r>
              <a:rPr lang="en-US" sz="2000" dirty="0">
                <a:latin typeface="Arial" pitchFamily="34" charset="0"/>
                <a:cs typeface="Arial" pitchFamily="34" charset="0"/>
              </a:rPr>
              <a:t>(S. F. Parker, 15/9/’17)</a:t>
            </a:r>
          </a:p>
          <a:p>
            <a:endParaRPr lang="en-US" sz="2000" dirty="0">
              <a:latin typeface="Arial" pitchFamily="34" charset="0"/>
              <a:cs typeface="Arial" pitchFamily="34" charset="0"/>
            </a:endParaRPr>
          </a:p>
          <a:p>
            <a:pPr marL="342900" algn="just"/>
            <a:r>
              <a:rPr lang="en-US" sz="2000" dirty="0">
                <a:latin typeface="Arial" pitchFamily="34" charset="0"/>
                <a:cs typeface="Arial" pitchFamily="34" charset="0"/>
                <a:sym typeface="Wingdings"/>
              </a:rPr>
              <a:t>However, </a:t>
            </a:r>
            <a:r>
              <a:rPr lang="en-US" sz="2000" u="sng" dirty="0">
                <a:latin typeface="Arial" pitchFamily="34" charset="0"/>
                <a:cs typeface="Arial" pitchFamily="34" charset="0"/>
                <a:sym typeface="Wingdings"/>
              </a:rPr>
              <a:t>an extremely conservative</a:t>
            </a:r>
            <a:r>
              <a:rPr lang="en-US" sz="2000" dirty="0">
                <a:latin typeface="Arial" pitchFamily="34" charset="0"/>
                <a:cs typeface="Arial" pitchFamily="34" charset="0"/>
                <a:sym typeface="Wingdings"/>
              </a:rPr>
              <a:t> requirement was set for </a:t>
            </a:r>
            <a:r>
              <a:rPr lang="en-US" sz="2000" b="1" dirty="0">
                <a:solidFill>
                  <a:srgbClr val="009900"/>
                </a:solidFill>
                <a:latin typeface="Arial" pitchFamily="34" charset="0"/>
                <a:cs typeface="Arial" pitchFamily="34" charset="0"/>
                <a:sym typeface="Wingdings"/>
              </a:rPr>
              <a:t>VESPA</a:t>
            </a:r>
            <a:r>
              <a:rPr lang="en-US" sz="2000" dirty="0">
                <a:latin typeface="Arial" pitchFamily="34" charset="0"/>
                <a:cs typeface="Arial" pitchFamily="34" charset="0"/>
                <a:sym typeface="Wingdings"/>
              </a:rPr>
              <a:t>, in all conditions and in the whole spectral range </a:t>
            </a:r>
            <a:r>
              <a:rPr lang="en-US" sz="2000" dirty="0">
                <a:latin typeface="Arial" pitchFamily="34" charset="0"/>
                <a:cs typeface="Arial" pitchFamily="34" charset="0"/>
              </a:rPr>
              <a:t>2 </a:t>
            </a:r>
            <a:r>
              <a:rPr lang="en-US" sz="2000" dirty="0" err="1">
                <a:latin typeface="Arial" pitchFamily="34" charset="0"/>
                <a:cs typeface="Arial" pitchFamily="34" charset="0"/>
              </a:rPr>
              <a:t>meV</a:t>
            </a:r>
            <a:r>
              <a:rPr lang="en-US" sz="2000" dirty="0">
                <a:latin typeface="Arial" pitchFamily="34" charset="0"/>
                <a:cs typeface="Arial" pitchFamily="34" charset="0"/>
              </a:rPr>
              <a:t>&lt;</a:t>
            </a:r>
            <a:r>
              <a:rPr lang="en-US" sz="2000" i="1" dirty="0">
                <a:solidFill>
                  <a:srgbClr val="C00000"/>
                </a:solidFill>
                <a:latin typeface="Arial" pitchFamily="34" charset="0"/>
                <a:cs typeface="Arial" pitchFamily="34" charset="0"/>
                <a:sym typeface="MT Extra"/>
              </a:rPr>
              <a:t>E</a:t>
            </a:r>
            <a:r>
              <a:rPr lang="en-US" sz="2000" dirty="0">
                <a:latin typeface="Arial" pitchFamily="34" charset="0"/>
                <a:cs typeface="Arial" pitchFamily="34" charset="0"/>
              </a:rPr>
              <a:t>&lt;500 </a:t>
            </a:r>
            <a:r>
              <a:rPr lang="en-US" sz="2000" dirty="0" err="1">
                <a:latin typeface="Arial" pitchFamily="34" charset="0"/>
                <a:cs typeface="Arial" pitchFamily="34" charset="0"/>
              </a:rPr>
              <a:t>meV</a:t>
            </a:r>
            <a:r>
              <a:rPr lang="en-US" sz="2000" dirty="0">
                <a:latin typeface="Arial" pitchFamily="34" charset="0"/>
                <a:cs typeface="Arial" pitchFamily="34" charset="0"/>
                <a:sym typeface="Wingdings"/>
              </a:rPr>
              <a:t>: </a:t>
            </a:r>
          </a:p>
          <a:p>
            <a:pPr marL="800100" lvl="1"/>
            <a:endParaRPr lang="en-US" sz="2000" dirty="0">
              <a:latin typeface="Arial" pitchFamily="34" charset="0"/>
              <a:cs typeface="Arial" pitchFamily="34" charset="0"/>
              <a:sym typeface="Wingdings"/>
            </a:endParaRPr>
          </a:p>
          <a:p>
            <a:pPr marL="800100" lvl="1"/>
            <a:r>
              <a:rPr lang="en-US" sz="2000" dirty="0">
                <a:latin typeface="Arial" pitchFamily="34" charset="0"/>
                <a:cs typeface="Arial" pitchFamily="34" charset="0"/>
                <a:sym typeface="Wingdings"/>
              </a:rPr>
              <a:t> </a:t>
            </a:r>
          </a:p>
          <a:p>
            <a:pPr marL="800100" lvl="1"/>
            <a:endParaRPr lang="en-US" sz="2000" dirty="0">
              <a:latin typeface="Arial" pitchFamily="34" charset="0"/>
              <a:cs typeface="Arial" pitchFamily="34" charset="0"/>
              <a:sym typeface="Wingdings"/>
            </a:endParaRPr>
          </a:p>
          <a:p>
            <a:pPr marL="342900" algn="just"/>
            <a:endParaRPr lang="en-US" sz="2000" dirty="0">
              <a:latin typeface="Arial" pitchFamily="34" charset="0"/>
              <a:cs typeface="Arial" pitchFamily="34" charset="0"/>
            </a:endParaRPr>
          </a:p>
          <a:p>
            <a:pPr marL="342900" algn="just"/>
            <a:r>
              <a:rPr lang="en-US" sz="2000" dirty="0">
                <a:latin typeface="Arial" pitchFamily="34" charset="0"/>
                <a:cs typeface="Arial" pitchFamily="34" charset="0"/>
              </a:rPr>
              <a:t>This </a:t>
            </a:r>
            <a:r>
              <a:rPr lang="en-US" sz="2000" b="1" i="1" dirty="0">
                <a:solidFill>
                  <a:srgbClr val="C00000"/>
                </a:solidFill>
                <a:effectLst>
                  <a:outerShdw blurRad="38100" dist="38100" dir="2700000" algn="tl">
                    <a:srgbClr val="000000">
                      <a:alpha val="43137"/>
                    </a:srgbClr>
                  </a:outerShdw>
                </a:effectLst>
                <a:latin typeface="Arial" pitchFamily="34" charset="0"/>
                <a:cs typeface="Arial" pitchFamily="34" charset="0"/>
              </a:rPr>
              <a:t>S/B </a:t>
            </a:r>
            <a:r>
              <a:rPr lang="en-US" sz="2000" dirty="0">
                <a:latin typeface="Arial" pitchFamily="34" charset="0"/>
                <a:cs typeface="Arial" pitchFamily="34" charset="0"/>
              </a:rPr>
              <a:t>roughly corresponds to the ratio between the scattering level of a </a:t>
            </a:r>
            <a:r>
              <a:rPr lang="en-US" sz="2000" u="sng" dirty="0">
                <a:latin typeface="Arial" pitchFamily="34" charset="0"/>
                <a:cs typeface="Arial" pitchFamily="34" charset="0"/>
              </a:rPr>
              <a:t>10% </a:t>
            </a:r>
            <a:r>
              <a:rPr lang="en-US" sz="2000" u="sng" dirty="0" err="1">
                <a:latin typeface="Arial" pitchFamily="34" charset="0"/>
                <a:cs typeface="Arial" pitchFamily="34" charset="0"/>
              </a:rPr>
              <a:t>scatterer</a:t>
            </a:r>
            <a:r>
              <a:rPr lang="en-US" sz="2000" dirty="0">
                <a:latin typeface="Arial" pitchFamily="34" charset="0"/>
                <a:cs typeface="Arial" pitchFamily="34" charset="0"/>
              </a:rPr>
              <a:t> (</a:t>
            </a:r>
            <a:r>
              <a:rPr lang="en-US" sz="2000" dirty="0">
                <a:latin typeface="Arial" pitchFamily="34" charset="0"/>
                <a:cs typeface="Arial" pitchFamily="34" charset="0"/>
                <a:sym typeface="Symbol"/>
              </a:rPr>
              <a:t></a:t>
            </a:r>
            <a:r>
              <a:rPr lang="en-US" sz="2000" dirty="0">
                <a:latin typeface="Arial" pitchFamily="34" charset="0"/>
                <a:cs typeface="Arial" pitchFamily="34" charset="0"/>
              </a:rPr>
              <a:t>4.5% inelastic) (at </a:t>
            </a:r>
            <a:r>
              <a:rPr lang="en-US" sz="2000" i="1" dirty="0">
                <a:solidFill>
                  <a:srgbClr val="C00000"/>
                </a:solidFill>
                <a:latin typeface="Arial" pitchFamily="34" charset="0"/>
                <a:cs typeface="Arial" pitchFamily="34" charset="0"/>
              </a:rPr>
              <a:t>E</a:t>
            </a:r>
            <a:r>
              <a:rPr lang="en-US" sz="2000" baseline="-25000" dirty="0">
                <a:solidFill>
                  <a:srgbClr val="C00000"/>
                </a:solidFill>
                <a:latin typeface="Arial" pitchFamily="34" charset="0"/>
                <a:cs typeface="Arial" pitchFamily="34" charset="0"/>
              </a:rPr>
              <a:t>0</a:t>
            </a:r>
            <a:r>
              <a:rPr lang="en-US" sz="2000" dirty="0">
                <a:latin typeface="Arial" pitchFamily="34" charset="0"/>
                <a:cs typeface="Arial" pitchFamily="34" charset="0"/>
              </a:rPr>
              <a:t>=2</a:t>
            </a:r>
            <a:r>
              <a:rPr lang="en-US" sz="2000" dirty="0">
                <a:latin typeface="Arial" pitchFamily="34" charset="0"/>
                <a:cs typeface="Arial" pitchFamily="34" charset="0"/>
                <a:sym typeface="Symbol"/>
              </a:rPr>
              <a:t></a:t>
            </a:r>
            <a:r>
              <a:rPr lang="en-US" sz="2000" dirty="0">
                <a:latin typeface="Arial" pitchFamily="34" charset="0"/>
                <a:cs typeface="Arial" pitchFamily="34" charset="0"/>
              </a:rPr>
              <a:t>137 </a:t>
            </a:r>
            <a:r>
              <a:rPr lang="en-US" sz="2000" dirty="0" err="1">
                <a:latin typeface="Arial" pitchFamily="34" charset="0"/>
                <a:cs typeface="Arial" pitchFamily="34" charset="0"/>
              </a:rPr>
              <a:t>meV</a:t>
            </a:r>
            <a:r>
              <a:rPr lang="en-US" sz="2000" dirty="0">
                <a:latin typeface="Arial" pitchFamily="34" charset="0"/>
                <a:cs typeface="Arial" pitchFamily="34" charset="0"/>
              </a:rPr>
              <a:t>), considering </a:t>
            </a:r>
            <a:r>
              <a:rPr lang="en-US" sz="2000" dirty="0">
                <a:solidFill>
                  <a:srgbClr val="C00000"/>
                </a:solidFill>
                <a:latin typeface="Arial" pitchFamily="34" charset="0"/>
                <a:cs typeface="Arial" pitchFamily="34" charset="0"/>
              </a:rPr>
              <a:t>4.21 g</a:t>
            </a:r>
            <a:r>
              <a:rPr lang="en-US" sz="2000" dirty="0">
                <a:latin typeface="Arial" pitchFamily="34" charset="0"/>
                <a:cs typeface="Arial" pitchFamily="34" charset="0"/>
              </a:rPr>
              <a:t> of </a:t>
            </a:r>
            <a:r>
              <a:rPr lang="en-US" sz="2000" dirty="0">
                <a:solidFill>
                  <a:srgbClr val="2004C6"/>
                </a:solidFill>
                <a:latin typeface="Arial" pitchFamily="34" charset="0"/>
                <a:cs typeface="Arial" pitchFamily="34" charset="0"/>
              </a:rPr>
              <a:t>ZrH</a:t>
            </a:r>
            <a:r>
              <a:rPr lang="en-US" sz="2000" baseline="-25000" dirty="0">
                <a:solidFill>
                  <a:srgbClr val="2004C6"/>
                </a:solidFill>
                <a:latin typeface="Arial" pitchFamily="34" charset="0"/>
                <a:cs typeface="Arial" pitchFamily="34" charset="0"/>
              </a:rPr>
              <a:t>2</a:t>
            </a:r>
            <a:r>
              <a:rPr lang="en-US" sz="2000" dirty="0">
                <a:latin typeface="Arial" pitchFamily="34" charset="0"/>
                <a:cs typeface="Arial" pitchFamily="34" charset="0"/>
              </a:rPr>
              <a:t> powder, and the same sample including </a:t>
            </a:r>
            <a:r>
              <a:rPr lang="en-US" sz="2000" u="sng" dirty="0">
                <a:latin typeface="Arial" pitchFamily="34" charset="0"/>
                <a:cs typeface="Arial" pitchFamily="34" charset="0"/>
              </a:rPr>
              <a:t>10</a:t>
            </a:r>
            <a:r>
              <a:rPr lang="en-US" sz="2000" u="sng" baseline="30000" dirty="0">
                <a:latin typeface="Arial" pitchFamily="34" charset="0"/>
                <a:cs typeface="Arial" pitchFamily="34" charset="0"/>
              </a:rPr>
              <a:t>-3</a:t>
            </a:r>
            <a:r>
              <a:rPr lang="en-US" sz="2000" u="sng" dirty="0">
                <a:latin typeface="Arial" pitchFamily="34" charset="0"/>
                <a:cs typeface="Arial" pitchFamily="34" charset="0"/>
              </a:rPr>
              <a:t> moles of protons</a:t>
            </a:r>
            <a:r>
              <a:rPr lang="en-US" sz="2000" dirty="0">
                <a:latin typeface="Arial" pitchFamily="34" charset="0"/>
                <a:cs typeface="Arial" pitchFamily="34" charset="0"/>
              </a:rPr>
              <a:t> </a:t>
            </a:r>
            <a:r>
              <a:rPr lang="en-US" sz="2000" b="1" i="1" dirty="0">
                <a:latin typeface="Arial" pitchFamily="34" charset="0"/>
                <a:cs typeface="Arial" pitchFamily="34" charset="0"/>
              </a:rPr>
              <a:t>[Sys. Req. no. 17]</a:t>
            </a:r>
            <a:r>
              <a:rPr lang="en-US" sz="2000" dirty="0">
                <a:latin typeface="Arial" pitchFamily="34" charset="0"/>
                <a:cs typeface="Arial" pitchFamily="34" charset="0"/>
              </a:rPr>
              <a:t>. </a:t>
            </a:r>
            <a:endParaRPr lang="en-US" sz="2000" dirty="0" smtClean="0">
              <a:latin typeface="Arial" pitchFamily="34" charset="0"/>
              <a:cs typeface="Arial" pitchFamily="34" charset="0"/>
            </a:endParaRPr>
          </a:p>
          <a:p>
            <a:pPr marL="342900" algn="just"/>
            <a:r>
              <a:rPr lang="en-US" sz="2000" b="1" dirty="0" smtClean="0">
                <a:latin typeface="Arial" pitchFamily="34" charset="0"/>
                <a:cs typeface="Arial" pitchFamily="34" charset="0"/>
              </a:rPr>
              <a:t>However </a:t>
            </a:r>
            <a:r>
              <a:rPr lang="en-US" sz="2000" b="1" dirty="0">
                <a:latin typeface="Arial" pitchFamily="34" charset="0"/>
                <a:cs typeface="Arial" pitchFamily="34" charset="0"/>
              </a:rPr>
              <a:t>we have the </a:t>
            </a:r>
            <a:r>
              <a:rPr lang="en-US" sz="2000" b="1" u="sng" dirty="0">
                <a:latin typeface="Arial" pitchFamily="34" charset="0"/>
                <a:cs typeface="Arial" pitchFamily="34" charset="0"/>
              </a:rPr>
              <a:t>ambition</a:t>
            </a:r>
            <a:r>
              <a:rPr lang="en-US" sz="2000" b="1" dirty="0">
                <a:latin typeface="Arial" pitchFamily="34" charset="0"/>
                <a:cs typeface="Arial" pitchFamily="34" charset="0"/>
              </a:rPr>
              <a:t> to be able to detect up to </a:t>
            </a:r>
            <a:r>
              <a:rPr lang="en-US" sz="2000" b="1" u="sng" dirty="0">
                <a:latin typeface="Arial" pitchFamily="34" charset="0"/>
                <a:cs typeface="Arial" pitchFamily="34" charset="0"/>
              </a:rPr>
              <a:t>10</a:t>
            </a:r>
            <a:r>
              <a:rPr lang="en-US" sz="2000" b="1" u="sng" baseline="30000" dirty="0">
                <a:latin typeface="Arial" pitchFamily="34" charset="0"/>
                <a:cs typeface="Arial" pitchFamily="34" charset="0"/>
              </a:rPr>
              <a:t>-5</a:t>
            </a:r>
            <a:r>
              <a:rPr lang="en-US" sz="2000" b="1" u="sng" dirty="0">
                <a:latin typeface="Arial" pitchFamily="34" charset="0"/>
                <a:cs typeface="Arial" pitchFamily="34" charset="0"/>
              </a:rPr>
              <a:t> moles of protons</a:t>
            </a:r>
            <a:r>
              <a:rPr lang="en-US" sz="2000" b="1" dirty="0">
                <a:latin typeface="Arial" pitchFamily="34" charset="0"/>
                <a:cs typeface="Arial" pitchFamily="34" charset="0"/>
              </a:rPr>
              <a:t>, </a:t>
            </a:r>
            <a:r>
              <a:rPr lang="en-US" sz="2000" b="1" i="1" dirty="0">
                <a:latin typeface="Arial" pitchFamily="34" charset="0"/>
                <a:cs typeface="Arial" pitchFamily="34" charset="0"/>
              </a:rPr>
              <a:t>i.e</a:t>
            </a:r>
            <a:r>
              <a:rPr lang="en-US" sz="2000" i="1" dirty="0">
                <a:latin typeface="Arial" pitchFamily="34" charset="0"/>
                <a:cs typeface="Arial" pitchFamily="34" charset="0"/>
              </a:rPr>
              <a:t>.</a:t>
            </a:r>
            <a:r>
              <a:rPr lang="en-US" sz="2000" dirty="0">
                <a:latin typeface="Arial" pitchFamily="34" charset="0"/>
                <a:cs typeface="Arial" pitchFamily="34" charset="0"/>
              </a:rPr>
              <a:t> </a:t>
            </a:r>
            <a:r>
              <a:rPr lang="en-US" sz="2000" b="1" i="1" dirty="0">
                <a:solidFill>
                  <a:srgbClr val="C00000"/>
                </a:solidFill>
                <a:effectLst>
                  <a:outerShdw blurRad="38100" dist="38100" dir="2700000" algn="tl">
                    <a:srgbClr val="000000">
                      <a:alpha val="43137"/>
                    </a:srgbClr>
                  </a:outerShdw>
                </a:effectLst>
                <a:latin typeface="Arial" pitchFamily="34" charset="0"/>
                <a:cs typeface="Arial" pitchFamily="34" charset="0"/>
              </a:rPr>
              <a:t>S/B </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 3000.</a:t>
            </a:r>
            <a:endParaRPr lang="en-US" sz="2000" dirty="0">
              <a:latin typeface="Arial" pitchFamily="34" charset="0"/>
              <a:cs typeface="Arial" pitchFamily="34" charset="0"/>
              <a:sym typeface="Wingdings"/>
            </a:endParaRPr>
          </a:p>
          <a:p>
            <a:pPr marL="342900" indent="-342900">
              <a:buFont typeface="Wingdings" panose="05000000000000000000" pitchFamily="2" charset="2"/>
              <a:buChar char="è"/>
            </a:pPr>
            <a:endParaRPr lang="en-US" dirty="0">
              <a:solidFill>
                <a:schemeClr val="accent5">
                  <a:lumMod val="75000"/>
                </a:schemeClr>
              </a:solidFill>
              <a:latin typeface="Cambria" panose="02040503050406030204" pitchFamily="18" charset="0"/>
              <a:sym typeface="Wingdings"/>
            </a:endParaRPr>
          </a:p>
        </p:txBody>
      </p:sp>
      <p:graphicFrame>
        <p:nvGraphicFramePr>
          <p:cNvPr id="5" name="Oggetto 4"/>
          <p:cNvGraphicFramePr>
            <a:graphicFrameLocks noChangeAspect="1"/>
          </p:cNvGraphicFramePr>
          <p:nvPr/>
        </p:nvGraphicFramePr>
        <p:xfrm>
          <a:off x="823913" y="3573463"/>
          <a:ext cx="7350125" cy="792162"/>
        </p:xfrm>
        <a:graphic>
          <a:graphicData uri="http://schemas.openxmlformats.org/presentationml/2006/ole">
            <mc:AlternateContent xmlns:mc="http://schemas.openxmlformats.org/markup-compatibility/2006">
              <mc:Choice xmlns:v="urn:schemas-microsoft-com:vml" Requires="v">
                <p:oleObj spid="_x0000_s37962" name="Equation" r:id="rId3" imgW="3886200" imgH="419100" progId="Equation.3">
                  <p:embed/>
                </p:oleObj>
              </mc:Choice>
              <mc:Fallback>
                <p:oleObj name="Equation" r:id="rId3" imgW="3886200" imgH="419100" progId="Equation.3">
                  <p:embed/>
                  <p:pic>
                    <p:nvPicPr>
                      <p:cNvPr id="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913" y="3573463"/>
                        <a:ext cx="7350125" cy="792162"/>
                      </a:xfrm>
                      <a:prstGeom prst="rect">
                        <a:avLst/>
                      </a:prstGeom>
                      <a:solidFill>
                        <a:srgbClr val="FFFFCC"/>
                      </a:solidFill>
                      <a:ln w="9525">
                        <a:solidFill>
                          <a:schemeClr val="tx1"/>
                        </a:solidFill>
                        <a:miter lim="800000"/>
                        <a:headEnd/>
                        <a:tailEnd/>
                      </a:ln>
                    </p:spPr>
                  </p:pic>
                </p:oleObj>
              </mc:Fallback>
            </mc:AlternateContent>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C3339C7-BCC7-45DF-904C-C04AD0551C05}" type="slidenum">
              <a:rPr lang="it-IT" smtClean="0"/>
              <a:pPr/>
              <a:t>37</a:t>
            </a:fld>
            <a:endParaRPr lang="it-IT"/>
          </a:p>
        </p:txBody>
      </p:sp>
      <p:sp>
        <p:nvSpPr>
          <p:cNvPr id="3" name="Segnaposto piè di pagina 2"/>
          <p:cNvSpPr>
            <a:spLocks noGrp="1"/>
          </p:cNvSpPr>
          <p:nvPr>
            <p:ph type="ftr" sz="quarter" idx="11"/>
          </p:nvPr>
        </p:nvSpPr>
        <p:spPr/>
        <p:txBody>
          <a:bodyPr/>
          <a:lstStyle/>
          <a:p>
            <a:r>
              <a:rPr lang="it-IT"/>
              <a:t>VESPA TG2 (Lund, 17 Oct. 2017)</a:t>
            </a:r>
          </a:p>
        </p:txBody>
      </p:sp>
      <p:sp>
        <p:nvSpPr>
          <p:cNvPr id="4" name="Rettangolo 3"/>
          <p:cNvSpPr/>
          <p:nvPr/>
        </p:nvSpPr>
        <p:spPr>
          <a:xfrm>
            <a:off x="611560" y="26621"/>
            <a:ext cx="7776864" cy="954107"/>
          </a:xfrm>
          <a:prstGeom prst="rect">
            <a:avLst/>
          </a:prstGeom>
        </p:spPr>
        <p:txBody>
          <a:bodyPr wrap="square">
            <a:spAutoFit/>
          </a:bodyPr>
          <a:lstStyle/>
          <a:p>
            <a:pPr algn="ctr"/>
            <a:r>
              <a:rPr lang="en-US" sz="2800" b="1" dirty="0">
                <a:latin typeface="Arial" pitchFamily="34" charset="0"/>
                <a:cs typeface="Arial" pitchFamily="34" charset="0"/>
              </a:rPr>
              <a:t>Functional requirements for the </a:t>
            </a:r>
          </a:p>
          <a:p>
            <a:pPr algn="ctr"/>
            <a:r>
              <a:rPr lang="en-US" sz="2800" b="1" dirty="0">
                <a:latin typeface="Arial" pitchFamily="34" charset="0"/>
                <a:cs typeface="Arial" pitchFamily="34" charset="0"/>
              </a:rPr>
              <a:t>high level </a:t>
            </a:r>
            <a:r>
              <a:rPr lang="en-US" sz="2800" b="1" dirty="0">
                <a:solidFill>
                  <a:srgbClr val="009900"/>
                </a:solidFill>
                <a:latin typeface="Arial" pitchFamily="34" charset="0"/>
                <a:cs typeface="Arial" pitchFamily="34" charset="0"/>
              </a:rPr>
              <a:t>VESPA</a:t>
            </a:r>
            <a:r>
              <a:rPr lang="en-US" sz="2800" b="1" dirty="0">
                <a:latin typeface="Arial" pitchFamily="34" charset="0"/>
                <a:cs typeface="Arial" pitchFamily="34" charset="0"/>
              </a:rPr>
              <a:t> components</a:t>
            </a:r>
            <a:endParaRPr lang="it-IT" sz="2800" b="1" dirty="0"/>
          </a:p>
        </p:txBody>
      </p:sp>
      <p:sp>
        <p:nvSpPr>
          <p:cNvPr id="5" name="Rettangolo 4"/>
          <p:cNvSpPr/>
          <p:nvPr/>
        </p:nvSpPr>
        <p:spPr>
          <a:xfrm>
            <a:off x="1187624" y="1124744"/>
            <a:ext cx="6696064" cy="461665"/>
          </a:xfrm>
          <a:prstGeom prst="rect">
            <a:avLst/>
          </a:prstGeom>
        </p:spPr>
        <p:txBody>
          <a:bodyPr wrap="none">
            <a:spAutoFit/>
          </a:bodyPr>
          <a:lstStyle/>
          <a:p>
            <a:r>
              <a:rPr lang="en-US" sz="2400" b="1" i="1" kern="0" dirty="0">
                <a:latin typeface="Arial" pitchFamily="34" charset="0"/>
                <a:cs typeface="Arial" pitchFamily="34" charset="0"/>
              </a:rPr>
              <a:t>a) Beam Transport and Conditioning System</a:t>
            </a:r>
          </a:p>
        </p:txBody>
      </p:sp>
      <p:sp>
        <p:nvSpPr>
          <p:cNvPr id="7" name="Title 1"/>
          <p:cNvSpPr txBox="1">
            <a:spLocks/>
          </p:cNvSpPr>
          <p:nvPr/>
        </p:nvSpPr>
        <p:spPr>
          <a:xfrm>
            <a:off x="-695" y="1412776"/>
            <a:ext cx="9109199" cy="662473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800" dirty="0">
              <a:latin typeface="Arial" pitchFamily="34" charset="0"/>
              <a:cs typeface="Arial" pitchFamily="34" charset="0"/>
            </a:endParaRPr>
          </a:p>
          <a:p>
            <a:r>
              <a:rPr lang="en-US" sz="1800" b="1" dirty="0">
                <a:latin typeface="Arial" pitchFamily="34" charset="0"/>
                <a:cs typeface="Arial" pitchFamily="34" charset="0"/>
              </a:rPr>
              <a:t>Wavelength range (optimally transported at </a:t>
            </a:r>
            <a:r>
              <a:rPr lang="en-US" sz="1800" b="1" i="1" dirty="0">
                <a:solidFill>
                  <a:srgbClr val="C00000"/>
                </a:solidFill>
                <a:latin typeface="Arial" pitchFamily="34" charset="0"/>
                <a:cs typeface="Arial" pitchFamily="34" charset="0"/>
              </a:rPr>
              <a:t>L</a:t>
            </a:r>
            <a:r>
              <a:rPr lang="en-US" sz="1800" b="1" baseline="-25000" dirty="0">
                <a:solidFill>
                  <a:srgbClr val="C00000"/>
                </a:solidFill>
                <a:latin typeface="Arial" pitchFamily="34" charset="0"/>
                <a:cs typeface="Arial" pitchFamily="34" charset="0"/>
              </a:rPr>
              <a:t>0</a:t>
            </a:r>
            <a:r>
              <a:rPr lang="en-US" sz="1800" b="1" dirty="0">
                <a:solidFill>
                  <a:srgbClr val="C00000"/>
                </a:solidFill>
                <a:latin typeface="Arial" pitchFamily="34" charset="0"/>
                <a:cs typeface="Arial" pitchFamily="34" charset="0"/>
              </a:rPr>
              <a:t>=59.1</a:t>
            </a:r>
            <a:r>
              <a:rPr lang="en-US" sz="1800" b="1" dirty="0">
                <a:latin typeface="Arial" pitchFamily="34" charset="0"/>
                <a:cs typeface="Arial" pitchFamily="34" charset="0"/>
              </a:rPr>
              <a:t> m from </a:t>
            </a:r>
            <a:r>
              <a:rPr lang="en-US" sz="1800" b="1" i="1" dirty="0">
                <a:latin typeface="Arial" pitchFamily="34" charset="0"/>
                <a:cs typeface="Arial" pitchFamily="34" charset="0"/>
              </a:rPr>
              <a:t>TCS</a:t>
            </a:r>
            <a:r>
              <a:rPr lang="en-US" sz="1800" b="1" dirty="0">
                <a:latin typeface="Arial" pitchFamily="34" charset="0"/>
                <a:cs typeface="Arial" pitchFamily="34" charset="0"/>
              </a:rPr>
              <a:t>):  </a:t>
            </a:r>
            <a:r>
              <a:rPr lang="en-US" sz="1800" b="1" dirty="0">
                <a:solidFill>
                  <a:srgbClr val="C00000"/>
                </a:solidFill>
                <a:latin typeface="Arial" pitchFamily="34" charset="0"/>
                <a:cs typeface="Arial" pitchFamily="34" charset="0"/>
              </a:rPr>
              <a:t>0.4 </a:t>
            </a:r>
            <a:r>
              <a:rPr lang="en-US" sz="1800" b="1" dirty="0" smtClean="0">
                <a:solidFill>
                  <a:srgbClr val="C00000"/>
                </a:solidFill>
                <a:latin typeface="Arial" pitchFamily="34" charset="0"/>
                <a:cs typeface="Arial" pitchFamily="34" charset="0"/>
              </a:rPr>
              <a:t>Å-4.7 </a:t>
            </a:r>
            <a:r>
              <a:rPr lang="en-US" sz="1800" b="1" dirty="0">
                <a:solidFill>
                  <a:srgbClr val="C00000"/>
                </a:solidFill>
                <a:latin typeface="Arial" pitchFamily="34" charset="0"/>
                <a:cs typeface="Arial" pitchFamily="34" charset="0"/>
              </a:rPr>
              <a:t>Å</a:t>
            </a:r>
          </a:p>
          <a:p>
            <a:pPr algn="l"/>
            <a:endParaRPr lang="en-US" sz="1800" dirty="0">
              <a:latin typeface="Arial" pitchFamily="34" charset="0"/>
              <a:cs typeface="Arial" pitchFamily="34" charset="0"/>
            </a:endParaRPr>
          </a:p>
          <a:p>
            <a:pPr algn="l"/>
            <a:r>
              <a:rPr lang="en-US" sz="1800" b="1" dirty="0">
                <a:latin typeface="Arial" pitchFamily="34" charset="0"/>
                <a:cs typeface="Arial" pitchFamily="34" charset="0"/>
              </a:rPr>
              <a:t>Beam</a:t>
            </a:r>
          </a:p>
          <a:p>
            <a:pPr algn="l">
              <a:buFont typeface="Arial" pitchFamily="34" charset="0"/>
              <a:buChar char="•"/>
            </a:pPr>
            <a:r>
              <a:rPr lang="en-US" sz="1800" dirty="0">
                <a:latin typeface="Arial" pitchFamily="34" charset="0"/>
                <a:cs typeface="Arial" pitchFamily="34" charset="0"/>
              </a:rPr>
              <a:t> Natural beam size (on sample pos.):		 </a:t>
            </a:r>
            <a:r>
              <a:rPr lang="en-US" sz="1800" dirty="0" smtClean="0">
                <a:latin typeface="Arial" pitchFamily="34" charset="0"/>
                <a:cs typeface="Arial" pitchFamily="34" charset="0"/>
              </a:rPr>
              <a:t>             </a:t>
            </a:r>
            <a:r>
              <a:rPr lang="en-US" sz="1800" dirty="0" smtClean="0">
                <a:solidFill>
                  <a:srgbClr val="C00000"/>
                </a:solidFill>
                <a:latin typeface="Arial" pitchFamily="34" charset="0"/>
                <a:cs typeface="Arial" pitchFamily="34" charset="0"/>
              </a:rPr>
              <a:t>35</a:t>
            </a:r>
            <a:r>
              <a:rPr lang="en-US" sz="1800" dirty="0">
                <a:solidFill>
                  <a:srgbClr val="C00000"/>
                </a:solidFill>
                <a:latin typeface="Arial" pitchFamily="34" charset="0"/>
                <a:cs typeface="Arial" pitchFamily="34" charset="0"/>
                <a:sym typeface="Symbol"/>
              </a:rPr>
              <a:t>35 </a:t>
            </a:r>
            <a:r>
              <a:rPr lang="en-US" sz="1800" dirty="0" smtClean="0">
                <a:solidFill>
                  <a:srgbClr val="C00000"/>
                </a:solidFill>
                <a:latin typeface="Arial" pitchFamily="34" charset="0"/>
                <a:cs typeface="Arial" pitchFamily="34" charset="0"/>
                <a:sym typeface="Symbol"/>
              </a:rPr>
              <a:t>mm</a:t>
            </a:r>
            <a:r>
              <a:rPr lang="en-US" sz="1800" baseline="30000" dirty="0" smtClean="0">
                <a:solidFill>
                  <a:srgbClr val="C00000"/>
                </a:solidFill>
                <a:latin typeface="Arial" pitchFamily="34" charset="0"/>
                <a:cs typeface="Arial" pitchFamily="34" charset="0"/>
                <a:sym typeface="Symbol"/>
              </a:rPr>
              <a:t>2</a:t>
            </a:r>
            <a:endParaRPr lang="en-US" sz="1800" baseline="30000" dirty="0">
              <a:solidFill>
                <a:srgbClr val="C00000"/>
              </a:solidFill>
              <a:latin typeface="Arial" pitchFamily="34" charset="0"/>
              <a:cs typeface="Arial" pitchFamily="34" charset="0"/>
            </a:endParaRPr>
          </a:p>
          <a:p>
            <a:pPr algn="l">
              <a:buFont typeface="Arial" pitchFamily="34" charset="0"/>
              <a:buChar char="•"/>
            </a:pPr>
            <a:r>
              <a:rPr lang="en-US" sz="1800" dirty="0">
                <a:latin typeface="Arial" pitchFamily="34" charset="0"/>
                <a:cs typeface="Arial" pitchFamily="34" charset="0"/>
              </a:rPr>
              <a:t> Natural beam divergence (</a:t>
            </a:r>
            <a:r>
              <a:rPr lang="en-US" sz="1800" i="1" dirty="0">
                <a:latin typeface="Arial" pitchFamily="34" charset="0"/>
                <a:cs typeface="Arial" pitchFamily="34" charset="0"/>
              </a:rPr>
              <a:t>h.</a:t>
            </a:r>
            <a:r>
              <a:rPr lang="en-US" sz="1800" dirty="0">
                <a:latin typeface="Arial" pitchFamily="34" charset="0"/>
                <a:cs typeface="Arial" pitchFamily="34" charset="0"/>
              </a:rPr>
              <a:t> &amp; </a:t>
            </a:r>
            <a:r>
              <a:rPr lang="en-US" sz="1800" i="1" dirty="0">
                <a:latin typeface="Arial" pitchFamily="34" charset="0"/>
                <a:cs typeface="Arial" pitchFamily="34" charset="0"/>
              </a:rPr>
              <a:t>v.</a:t>
            </a:r>
            <a:r>
              <a:rPr lang="en-US" sz="1800" dirty="0">
                <a:latin typeface="Arial" pitchFamily="34" charset="0"/>
                <a:cs typeface="Arial" pitchFamily="34" charset="0"/>
              </a:rPr>
              <a:t>, on sample pos.):		</a:t>
            </a:r>
            <a:r>
              <a:rPr lang="en-US" sz="1800" dirty="0">
                <a:solidFill>
                  <a:srgbClr val="C00000"/>
                </a:solidFill>
                <a:latin typeface="Arial" pitchFamily="34" charset="0"/>
                <a:cs typeface="Arial" pitchFamily="34" charset="0"/>
              </a:rPr>
              <a:t>&lt;2°</a:t>
            </a:r>
          </a:p>
          <a:p>
            <a:pPr algn="l">
              <a:buFont typeface="Arial" pitchFamily="34" charset="0"/>
              <a:buChar char="•"/>
            </a:pPr>
            <a:r>
              <a:rPr lang="en-US" sz="1800" dirty="0">
                <a:latin typeface="Arial" pitchFamily="34" charset="0"/>
                <a:cs typeface="Arial" pitchFamily="34" charset="0"/>
              </a:rPr>
              <a:t> Natural beam homogeneity:  				better than </a:t>
            </a:r>
            <a:r>
              <a:rPr lang="en-US" sz="1800" dirty="0">
                <a:solidFill>
                  <a:srgbClr val="C00000"/>
                </a:solidFill>
                <a:latin typeface="Arial" pitchFamily="34" charset="0"/>
                <a:cs typeface="Arial" pitchFamily="34" charset="0"/>
                <a:sym typeface="Symbol"/>
              </a:rPr>
              <a:t>10%</a:t>
            </a:r>
            <a:endParaRPr lang="en-US" sz="1800" dirty="0">
              <a:solidFill>
                <a:srgbClr val="C00000"/>
              </a:solidFill>
              <a:latin typeface="Arial" pitchFamily="34" charset="0"/>
              <a:cs typeface="Arial" pitchFamily="34" charset="0"/>
            </a:endParaRPr>
          </a:p>
          <a:p>
            <a:pPr algn="l">
              <a:buFont typeface="Arial" pitchFamily="34" charset="0"/>
              <a:buChar char="•"/>
            </a:pPr>
            <a:r>
              <a:rPr lang="en-US" sz="1800" dirty="0">
                <a:latin typeface="Arial" pitchFamily="34" charset="0"/>
                <a:cs typeface="Arial" pitchFamily="34" charset="0"/>
              </a:rPr>
              <a:t> Adjusted beam size (</a:t>
            </a:r>
            <a:r>
              <a:rPr lang="en-US" sz="1800" i="1" dirty="0">
                <a:latin typeface="Arial" pitchFamily="34" charset="0"/>
                <a:cs typeface="Arial" pitchFamily="34" charset="0"/>
              </a:rPr>
              <a:t>h.</a:t>
            </a:r>
            <a:r>
              <a:rPr lang="en-US" sz="1800" dirty="0">
                <a:latin typeface="Arial" pitchFamily="34" charset="0"/>
                <a:cs typeface="Arial" pitchFamily="34" charset="0"/>
              </a:rPr>
              <a:t> &amp; </a:t>
            </a:r>
            <a:r>
              <a:rPr lang="en-US" sz="1800" i="1" dirty="0">
                <a:latin typeface="Arial" pitchFamily="34" charset="0"/>
                <a:cs typeface="Arial" pitchFamily="34" charset="0"/>
              </a:rPr>
              <a:t>v.</a:t>
            </a:r>
            <a:r>
              <a:rPr lang="en-US" sz="1800" dirty="0">
                <a:latin typeface="Arial" pitchFamily="34" charset="0"/>
                <a:cs typeface="Arial" pitchFamily="34" charset="0"/>
              </a:rPr>
              <a:t>, on sample pos.):		</a:t>
            </a:r>
            <a:r>
              <a:rPr lang="en-US" sz="1800" dirty="0" smtClean="0">
                <a:solidFill>
                  <a:srgbClr val="C00000"/>
                </a:solidFill>
                <a:latin typeface="Arial" pitchFamily="34" charset="0"/>
                <a:cs typeface="Arial" pitchFamily="34" charset="0"/>
              </a:rPr>
              <a:t>35</a:t>
            </a:r>
            <a:r>
              <a:rPr lang="en-US" sz="1800" dirty="0">
                <a:solidFill>
                  <a:srgbClr val="C00000"/>
                </a:solidFill>
                <a:latin typeface="Arial" pitchFamily="34" charset="0"/>
                <a:cs typeface="Arial" pitchFamily="34" charset="0"/>
                <a:sym typeface="Symbol"/>
              </a:rPr>
              <a:t>35 </a:t>
            </a:r>
            <a:r>
              <a:rPr lang="en-US" sz="1800" dirty="0" smtClean="0">
                <a:solidFill>
                  <a:srgbClr val="C00000"/>
                </a:solidFill>
                <a:latin typeface="Arial" pitchFamily="34" charset="0"/>
                <a:cs typeface="Arial" pitchFamily="34" charset="0"/>
                <a:sym typeface="Symbol"/>
              </a:rPr>
              <a:t>mm</a:t>
            </a:r>
            <a:r>
              <a:rPr lang="en-US" sz="1800" baseline="30000" dirty="0" smtClean="0">
                <a:solidFill>
                  <a:srgbClr val="C00000"/>
                </a:solidFill>
                <a:latin typeface="Arial" pitchFamily="34" charset="0"/>
                <a:cs typeface="Arial" pitchFamily="34" charset="0"/>
                <a:sym typeface="Symbol"/>
              </a:rPr>
              <a:t>2</a:t>
            </a:r>
            <a:r>
              <a:rPr lang="en-US" sz="1800" dirty="0" smtClean="0">
                <a:solidFill>
                  <a:srgbClr val="C00000"/>
                </a:solidFill>
                <a:latin typeface="Arial" pitchFamily="34" charset="0"/>
                <a:cs typeface="Arial" pitchFamily="34" charset="0"/>
                <a:sym typeface="Symbol"/>
              </a:rPr>
              <a:t> or less</a:t>
            </a:r>
            <a:endParaRPr lang="en-US" sz="1800" dirty="0">
              <a:solidFill>
                <a:srgbClr val="C00000"/>
              </a:solidFill>
              <a:latin typeface="Arial" pitchFamily="34" charset="0"/>
              <a:cs typeface="Arial" pitchFamily="34" charset="0"/>
              <a:sym typeface="Symbol"/>
            </a:endParaRPr>
          </a:p>
          <a:p>
            <a:pPr algn="l"/>
            <a:endParaRPr lang="en-US" sz="1800" baseline="30000" dirty="0">
              <a:solidFill>
                <a:srgbClr val="C00000"/>
              </a:solidFill>
              <a:latin typeface="Arial" pitchFamily="34" charset="0"/>
              <a:cs typeface="Arial" pitchFamily="34" charset="0"/>
              <a:sym typeface="Symbol"/>
            </a:endParaRPr>
          </a:p>
          <a:p>
            <a:pPr algn="l"/>
            <a:r>
              <a:rPr lang="en-US" sz="1800" b="1" dirty="0">
                <a:latin typeface="Arial" pitchFamily="34" charset="0"/>
                <a:cs typeface="Arial" pitchFamily="34" charset="0"/>
              </a:rPr>
              <a:t>Framing</a:t>
            </a:r>
          </a:p>
          <a:p>
            <a:pPr algn="l">
              <a:buFont typeface="Arial" pitchFamily="34" charset="0"/>
              <a:buChar char="•"/>
            </a:pPr>
            <a:r>
              <a:rPr lang="en-US" sz="1800" b="1" i="1" dirty="0">
                <a:solidFill>
                  <a:srgbClr val="C00000"/>
                </a:solidFill>
                <a:latin typeface="Arial" pitchFamily="34" charset="0"/>
                <a:cs typeface="Arial" pitchFamily="34" charset="0"/>
              </a:rPr>
              <a:t> </a:t>
            </a:r>
            <a:r>
              <a:rPr lang="en-US" sz="1800" b="1" i="1" dirty="0" err="1">
                <a:solidFill>
                  <a:srgbClr val="C00000"/>
                </a:solidFill>
                <a:latin typeface="Arial" pitchFamily="34" charset="0"/>
                <a:cs typeface="Arial" pitchFamily="34" charset="0"/>
              </a:rPr>
              <a:t>ToF</a:t>
            </a:r>
            <a:r>
              <a:rPr lang="en-US" sz="1800" dirty="0">
                <a:latin typeface="Arial" pitchFamily="34" charset="0"/>
                <a:cs typeface="Arial" pitchFamily="34" charset="0"/>
              </a:rPr>
              <a:t> sub-frames:</a:t>
            </a:r>
            <a:r>
              <a:rPr lang="en-US" sz="1800" b="1" dirty="0">
                <a:latin typeface="Arial" pitchFamily="34" charset="0"/>
                <a:cs typeface="Arial" pitchFamily="34" charset="0"/>
              </a:rPr>
              <a:t>					</a:t>
            </a:r>
            <a:r>
              <a:rPr lang="en-US" sz="1800" dirty="0">
                <a:solidFill>
                  <a:srgbClr val="C00000"/>
                </a:solidFill>
                <a:latin typeface="Arial" pitchFamily="34" charset="0"/>
                <a:cs typeface="Arial" pitchFamily="34" charset="0"/>
              </a:rPr>
              <a:t>8</a:t>
            </a:r>
            <a:r>
              <a:rPr lang="en-US" sz="1800" dirty="0">
                <a:latin typeface="Arial" pitchFamily="34" charset="0"/>
                <a:cs typeface="Arial" pitchFamily="34" charset="0"/>
              </a:rPr>
              <a:t>-</a:t>
            </a:r>
            <a:r>
              <a:rPr lang="en-US" sz="1800" dirty="0">
                <a:solidFill>
                  <a:srgbClr val="C00000"/>
                </a:solidFill>
                <a:latin typeface="Arial" pitchFamily="34" charset="0"/>
                <a:cs typeface="Arial" pitchFamily="34" charset="0"/>
              </a:rPr>
              <a:t>28 ms, 29</a:t>
            </a:r>
            <a:r>
              <a:rPr lang="en-US" sz="1800" dirty="0">
                <a:latin typeface="Arial" pitchFamily="34" charset="0"/>
                <a:cs typeface="Arial" pitchFamily="34" charset="0"/>
              </a:rPr>
              <a:t>-</a:t>
            </a:r>
            <a:r>
              <a:rPr lang="en-US" sz="1800" dirty="0">
                <a:solidFill>
                  <a:srgbClr val="C00000"/>
                </a:solidFill>
                <a:latin typeface="Arial" pitchFamily="34" charset="0"/>
                <a:cs typeface="Arial" pitchFamily="34" charset="0"/>
              </a:rPr>
              <a:t>47 ms </a:t>
            </a:r>
            <a:r>
              <a:rPr lang="en-US" sz="1800" dirty="0">
                <a:latin typeface="Arial" pitchFamily="34" charset="0"/>
                <a:cs typeface="Arial" pitchFamily="34" charset="0"/>
              </a:rPr>
              <a:t>&amp;</a:t>
            </a:r>
            <a:r>
              <a:rPr lang="en-US" sz="1800" dirty="0">
                <a:solidFill>
                  <a:srgbClr val="C00000"/>
                </a:solidFill>
                <a:latin typeface="Arial" pitchFamily="34" charset="0"/>
                <a:cs typeface="Arial" pitchFamily="34" charset="0"/>
              </a:rPr>
              <a:t> 48</a:t>
            </a:r>
            <a:r>
              <a:rPr lang="en-US" sz="1800" dirty="0">
                <a:latin typeface="Arial" pitchFamily="34" charset="0"/>
                <a:cs typeface="Arial" pitchFamily="34" charset="0"/>
              </a:rPr>
              <a:t>-</a:t>
            </a:r>
            <a:r>
              <a:rPr lang="en-US" sz="1800" dirty="0">
                <a:solidFill>
                  <a:srgbClr val="C00000"/>
                </a:solidFill>
                <a:latin typeface="Arial" pitchFamily="34" charset="0"/>
                <a:cs typeface="Arial" pitchFamily="34" charset="0"/>
              </a:rPr>
              <a:t>72 ms</a:t>
            </a:r>
          </a:p>
          <a:p>
            <a:pPr algn="l"/>
            <a:r>
              <a:rPr lang="en-US" sz="1800" dirty="0">
                <a:solidFill>
                  <a:srgbClr val="C00000"/>
                </a:solidFill>
                <a:latin typeface="Arial" pitchFamily="34" charset="0"/>
                <a:cs typeface="Arial" pitchFamily="34" charset="0"/>
              </a:rPr>
              <a:t>						</a:t>
            </a:r>
            <a:r>
              <a:rPr lang="en-US" sz="1800" dirty="0">
                <a:latin typeface="Arial" pitchFamily="34" charset="0"/>
                <a:cs typeface="Arial" pitchFamily="34" charset="0"/>
              </a:rPr>
              <a:t>(non-overlapping sub-frames)</a:t>
            </a:r>
          </a:p>
          <a:p>
            <a:pPr algn="l">
              <a:buFont typeface="Arial" pitchFamily="34" charset="0"/>
              <a:buChar char="•"/>
            </a:pPr>
            <a:r>
              <a:rPr lang="en-US" sz="1800" b="1" dirty="0">
                <a:solidFill>
                  <a:srgbClr val="C00000"/>
                </a:solidFill>
                <a:latin typeface="Arial" pitchFamily="34" charset="0"/>
                <a:cs typeface="Arial" pitchFamily="34" charset="0"/>
                <a:sym typeface="Symbol"/>
              </a:rPr>
              <a:t> </a:t>
            </a:r>
            <a:r>
              <a:rPr lang="en-US" sz="1800" dirty="0">
                <a:latin typeface="Arial" pitchFamily="34" charset="0"/>
                <a:cs typeface="Arial" pitchFamily="34" charset="0"/>
                <a:sym typeface="Symbol"/>
              </a:rPr>
              <a:t> </a:t>
            </a:r>
            <a:r>
              <a:rPr lang="en-US" sz="1800" dirty="0">
                <a:latin typeface="Arial" pitchFamily="34" charset="0"/>
                <a:cs typeface="Arial" pitchFamily="34" charset="0"/>
              </a:rPr>
              <a:t>sub-frames:</a:t>
            </a:r>
            <a:r>
              <a:rPr lang="en-US" sz="1800" b="1" dirty="0">
                <a:latin typeface="Arial" pitchFamily="34" charset="0"/>
                <a:cs typeface="Arial" pitchFamily="34" charset="0"/>
              </a:rPr>
              <a:t>					</a:t>
            </a:r>
            <a:r>
              <a:rPr lang="en-US" sz="1800" dirty="0">
                <a:solidFill>
                  <a:srgbClr val="C00000"/>
                </a:solidFill>
                <a:latin typeface="Arial" pitchFamily="34" charset="0"/>
                <a:cs typeface="Arial" pitchFamily="34" charset="0"/>
              </a:rPr>
              <a:t>0.4-1.7 Å, 1.7-3.1 Å </a:t>
            </a:r>
            <a:r>
              <a:rPr lang="en-US" sz="1800" dirty="0">
                <a:latin typeface="Arial" pitchFamily="34" charset="0"/>
                <a:cs typeface="Arial" pitchFamily="34" charset="0"/>
              </a:rPr>
              <a:t>&amp;</a:t>
            </a:r>
            <a:r>
              <a:rPr lang="en-US" sz="1800" dirty="0">
                <a:solidFill>
                  <a:srgbClr val="C00000"/>
                </a:solidFill>
                <a:latin typeface="Arial" pitchFamily="34" charset="0"/>
                <a:cs typeface="Arial" pitchFamily="34" charset="0"/>
              </a:rPr>
              <a:t> 3.1-4.7 Å</a:t>
            </a:r>
          </a:p>
          <a:p>
            <a:pPr algn="l"/>
            <a:r>
              <a:rPr lang="en-US" sz="1800" dirty="0">
                <a:solidFill>
                  <a:srgbClr val="C00000"/>
                </a:solidFill>
                <a:latin typeface="Arial" pitchFamily="34" charset="0"/>
                <a:cs typeface="Arial" pitchFamily="34" charset="0"/>
              </a:rPr>
              <a:t>						</a:t>
            </a:r>
            <a:r>
              <a:rPr lang="en-US" sz="1800" dirty="0">
                <a:latin typeface="Arial" pitchFamily="34" charset="0"/>
                <a:cs typeface="Arial" pitchFamily="34" charset="0"/>
              </a:rPr>
              <a:t>(fully overlapping sub-frames)</a:t>
            </a:r>
          </a:p>
          <a:p>
            <a:pPr algn="l">
              <a:buFont typeface="Arial" pitchFamily="34" charset="0"/>
              <a:buChar char="•"/>
            </a:pPr>
            <a:r>
              <a:rPr lang="en-US" sz="1800" b="1" i="1" dirty="0">
                <a:solidFill>
                  <a:srgbClr val="C00000"/>
                </a:solidFill>
                <a:latin typeface="Arial" pitchFamily="34" charset="0"/>
                <a:cs typeface="Arial" pitchFamily="34" charset="0"/>
              </a:rPr>
              <a:t> </a:t>
            </a:r>
            <a:r>
              <a:rPr lang="en-US" sz="1800" b="1" i="1" dirty="0" err="1">
                <a:solidFill>
                  <a:srgbClr val="C00000"/>
                </a:solidFill>
                <a:latin typeface="Arial" pitchFamily="34" charset="0"/>
                <a:cs typeface="Arial" pitchFamily="34" charset="0"/>
              </a:rPr>
              <a:t>ToF</a:t>
            </a:r>
            <a:r>
              <a:rPr lang="en-US" sz="1800" b="1" i="1" dirty="0">
                <a:solidFill>
                  <a:srgbClr val="C00000"/>
                </a:solidFill>
                <a:latin typeface="Arial" pitchFamily="34" charset="0"/>
                <a:cs typeface="Arial" pitchFamily="34" charset="0"/>
              </a:rPr>
              <a:t> </a:t>
            </a:r>
            <a:r>
              <a:rPr lang="en-US" sz="1800" dirty="0">
                <a:latin typeface="Arial" pitchFamily="34" charset="0"/>
                <a:cs typeface="Arial" pitchFamily="34" charset="0"/>
              </a:rPr>
              <a:t>(&amp; </a:t>
            </a:r>
            <a:r>
              <a:rPr lang="en-US" sz="1800" b="1" dirty="0">
                <a:solidFill>
                  <a:srgbClr val="C00000"/>
                </a:solidFill>
                <a:latin typeface="Arial" pitchFamily="34" charset="0"/>
                <a:cs typeface="Arial" pitchFamily="34" charset="0"/>
                <a:sym typeface="Symbol"/>
              </a:rPr>
              <a:t></a:t>
            </a:r>
            <a:r>
              <a:rPr lang="en-US" sz="1800" dirty="0">
                <a:latin typeface="Arial" pitchFamily="34" charset="0"/>
                <a:cs typeface="Arial" pitchFamily="34" charset="0"/>
                <a:sym typeface="Symbol"/>
              </a:rPr>
              <a:t>)</a:t>
            </a:r>
            <a:r>
              <a:rPr lang="en-US" sz="1800" b="1" dirty="0">
                <a:solidFill>
                  <a:srgbClr val="C00000"/>
                </a:solidFill>
                <a:latin typeface="Arial" pitchFamily="34" charset="0"/>
                <a:cs typeface="Arial" pitchFamily="34" charset="0"/>
                <a:sym typeface="Symbol"/>
              </a:rPr>
              <a:t> </a:t>
            </a:r>
            <a:r>
              <a:rPr lang="en-US" sz="1800" dirty="0">
                <a:latin typeface="Arial" pitchFamily="34" charset="0"/>
                <a:cs typeface="Arial" pitchFamily="34" charset="0"/>
              </a:rPr>
              <a:t>resolution (</a:t>
            </a:r>
            <a:r>
              <a:rPr lang="en-US" sz="1800" dirty="0">
                <a:solidFill>
                  <a:srgbClr val="C00000"/>
                </a:solidFill>
                <a:latin typeface="Arial" pitchFamily="34" charset="0"/>
                <a:cs typeface="Arial" pitchFamily="34" charset="0"/>
              </a:rPr>
              <a:t>2</a:t>
            </a:r>
            <a:r>
              <a:rPr lang="en-US" sz="1800" dirty="0">
                <a:latin typeface="Arial" pitchFamily="34" charset="0"/>
                <a:cs typeface="Arial" pitchFamily="34" charset="0"/>
              </a:rPr>
              <a:t> sub-mode)			</a:t>
            </a:r>
            <a:r>
              <a:rPr lang="en-US" sz="1800" dirty="0">
                <a:solidFill>
                  <a:srgbClr val="C00000"/>
                </a:solidFill>
                <a:latin typeface="Arial" pitchFamily="34" charset="0"/>
                <a:cs typeface="Arial" pitchFamily="34" charset="0"/>
              </a:rPr>
              <a:t>0.4%</a:t>
            </a:r>
            <a:r>
              <a:rPr lang="en-US" sz="1800" dirty="0">
                <a:latin typeface="Arial" pitchFamily="34" charset="0"/>
                <a:cs typeface="Arial" pitchFamily="34" charset="0"/>
              </a:rPr>
              <a:t> </a:t>
            </a:r>
            <a:r>
              <a:rPr lang="en-US" sz="1800" i="1" dirty="0">
                <a:latin typeface="Arial" pitchFamily="34" charset="0"/>
                <a:cs typeface="Arial" pitchFamily="34" charset="0"/>
              </a:rPr>
              <a:t>(Hi-res); </a:t>
            </a:r>
            <a:r>
              <a:rPr lang="en-US" sz="1800" dirty="0">
                <a:solidFill>
                  <a:srgbClr val="C00000"/>
                </a:solidFill>
                <a:latin typeface="Arial" pitchFamily="34" charset="0"/>
                <a:cs typeface="Arial" pitchFamily="34" charset="0"/>
              </a:rPr>
              <a:t>1.1%</a:t>
            </a:r>
            <a:r>
              <a:rPr lang="en-US" sz="1800" dirty="0">
                <a:latin typeface="Arial" pitchFamily="34" charset="0"/>
                <a:cs typeface="Arial" pitchFamily="34" charset="0"/>
              </a:rPr>
              <a:t> </a:t>
            </a:r>
            <a:r>
              <a:rPr lang="en-US" sz="1800" i="1" dirty="0">
                <a:latin typeface="Arial" pitchFamily="34" charset="0"/>
                <a:cs typeface="Arial" pitchFamily="34" charset="0"/>
              </a:rPr>
              <a:t>(Lo-res.).</a:t>
            </a:r>
          </a:p>
          <a:p>
            <a:pPr algn="l"/>
            <a:r>
              <a:rPr lang="it-IT" sz="1800" dirty="0">
                <a:latin typeface="Arial" pitchFamily="34" charset="0"/>
                <a:cs typeface="Arial" pitchFamily="34" charset="0"/>
              </a:rPr>
              <a:t>	</a:t>
            </a:r>
          </a:p>
          <a:p>
            <a:pPr algn="l"/>
            <a:r>
              <a:rPr lang="it-IT" sz="1800" b="1" dirty="0">
                <a:latin typeface="Arial" pitchFamily="34" charset="0"/>
                <a:cs typeface="Arial" pitchFamily="34" charset="0"/>
              </a:rPr>
              <a:t>Chopper system</a:t>
            </a:r>
          </a:p>
          <a:p>
            <a:pPr algn="l">
              <a:buFont typeface="Arial" pitchFamily="34" charset="0"/>
              <a:buChar char="•"/>
            </a:pPr>
            <a:r>
              <a:rPr lang="en-US" sz="1800" dirty="0">
                <a:latin typeface="Arial" pitchFamily="34" charset="0"/>
                <a:cs typeface="Arial" pitchFamily="34" charset="0"/>
              </a:rPr>
              <a:t> sub-mode switching:			              from remote (also possible in 						case in of failure).</a:t>
            </a:r>
          </a:p>
          <a:p>
            <a:pPr algn="l"/>
            <a:endParaRPr lang="en-US" sz="1600" dirty="0">
              <a:latin typeface="Arial" pitchFamily="34" charset="0"/>
              <a:cs typeface="Arial" pitchFamily="34" charset="0"/>
            </a:endParaRPr>
          </a:p>
          <a:p>
            <a:pPr algn="l"/>
            <a:r>
              <a:rPr lang="it-IT" sz="1600" dirty="0">
                <a:latin typeface="Arial" pitchFamily="34" charset="0"/>
                <a:cs typeface="Arial" pitchFamily="34" charset="0"/>
              </a:rPr>
              <a:t>			</a:t>
            </a:r>
          </a:p>
          <a:p>
            <a:pPr algn="l"/>
            <a:endParaRPr lang="en-US" sz="1500" b="1" dirty="0">
              <a:latin typeface="Cambria" panose="02040503050406030204" pitchFamily="18" charset="0"/>
            </a:endParaRPr>
          </a:p>
          <a:p>
            <a:pPr algn="l"/>
            <a:endParaRPr lang="en-US" sz="1500" b="1" dirty="0">
              <a:latin typeface="Cambria" panose="02040503050406030204" pitchFamily="18" charset="0"/>
            </a:endParaRPr>
          </a:p>
          <a:p>
            <a:pPr algn="l"/>
            <a:r>
              <a:rPr lang="en-US" sz="1500" dirty="0">
                <a:latin typeface="Cambria" panose="02040503050406030204" pitchFamily="18" charset="0"/>
              </a:rPr>
              <a: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38</a:t>
            </a:fld>
            <a:endParaRPr lang="it-IT"/>
          </a:p>
        </p:txBody>
      </p:sp>
      <p:sp>
        <p:nvSpPr>
          <p:cNvPr id="6" name="Title 1"/>
          <p:cNvSpPr txBox="1">
            <a:spLocks/>
          </p:cNvSpPr>
          <p:nvPr/>
        </p:nvSpPr>
        <p:spPr>
          <a:xfrm>
            <a:off x="-695" y="260648"/>
            <a:ext cx="9109199" cy="662473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800" dirty="0">
              <a:latin typeface="Arial" pitchFamily="34" charset="0"/>
              <a:cs typeface="Arial" pitchFamily="34" charset="0"/>
            </a:endParaRPr>
          </a:p>
          <a:p>
            <a:pPr algn="l">
              <a:buFont typeface="Arial" pitchFamily="34" charset="0"/>
              <a:buChar char="•"/>
            </a:pPr>
            <a:r>
              <a:rPr lang="en-US" sz="1800" dirty="0">
                <a:latin typeface="Arial" pitchFamily="34" charset="0"/>
                <a:cs typeface="Arial" pitchFamily="34" charset="0"/>
              </a:rPr>
              <a:t> Accessibility  (especially </a:t>
            </a:r>
            <a:r>
              <a:rPr lang="en-US" sz="1800" b="1" dirty="0">
                <a:solidFill>
                  <a:srgbClr val="C00000"/>
                </a:solidFill>
                <a:latin typeface="Arial" pitchFamily="34" charset="0"/>
                <a:cs typeface="Arial" pitchFamily="34" charset="0"/>
              </a:rPr>
              <a:t>FOC</a:t>
            </a:r>
            <a:r>
              <a:rPr lang="en-US" sz="1800" dirty="0">
                <a:latin typeface="Arial" pitchFamily="34" charset="0"/>
                <a:cs typeface="Arial" pitchFamily="34" charset="0"/>
              </a:rPr>
              <a:t> and </a:t>
            </a:r>
            <a:r>
              <a:rPr lang="en-US" sz="1800" b="1" dirty="0">
                <a:solidFill>
                  <a:srgbClr val="C00000"/>
                </a:solidFill>
                <a:latin typeface="Arial" pitchFamily="34" charset="0"/>
                <a:cs typeface="Arial" pitchFamily="34" charset="0"/>
              </a:rPr>
              <a:t>s-FOC</a:t>
            </a:r>
            <a:r>
              <a:rPr lang="en-US" sz="1800" dirty="0">
                <a:latin typeface="Arial" pitchFamily="34" charset="0"/>
                <a:cs typeface="Arial" pitchFamily="34" charset="0"/>
              </a:rPr>
              <a:t>)</a:t>
            </a:r>
          </a:p>
          <a:p>
            <a:pPr algn="l"/>
            <a:endParaRPr lang="en-US" sz="1800" dirty="0">
              <a:latin typeface="Arial" pitchFamily="34" charset="0"/>
              <a:cs typeface="Arial" pitchFamily="34" charset="0"/>
            </a:endParaRPr>
          </a:p>
          <a:p>
            <a:pPr algn="l"/>
            <a:r>
              <a:rPr lang="en-US" sz="1800" b="1" dirty="0">
                <a:latin typeface="Arial" pitchFamily="34" charset="0"/>
                <a:cs typeface="Arial" pitchFamily="34" charset="0"/>
              </a:rPr>
              <a:t>Beam monitoring</a:t>
            </a:r>
          </a:p>
          <a:p>
            <a:pPr algn="l">
              <a:buFont typeface="Arial" pitchFamily="34" charset="0"/>
              <a:buChar char="•"/>
            </a:pPr>
            <a:r>
              <a:rPr lang="en-US" sz="1800" dirty="0">
                <a:latin typeface="Arial" pitchFamily="34" charset="0"/>
                <a:cs typeface="Arial" pitchFamily="34" charset="0"/>
              </a:rPr>
              <a:t> Diagnostic					</a:t>
            </a:r>
            <a:r>
              <a:rPr lang="en-US" sz="1800" b="1" dirty="0">
                <a:solidFill>
                  <a:srgbClr val="C00000"/>
                </a:solidFill>
                <a:latin typeface="Arial" pitchFamily="34" charset="0"/>
                <a:cs typeface="Arial" pitchFamily="34" charset="0"/>
              </a:rPr>
              <a:t>3</a:t>
            </a:r>
            <a:r>
              <a:rPr lang="en-US" sz="1800" dirty="0">
                <a:latin typeface="Arial" pitchFamily="34" charset="0"/>
                <a:cs typeface="Arial" pitchFamily="34" charset="0"/>
              </a:rPr>
              <a:t> points (</a:t>
            </a:r>
            <a:r>
              <a:rPr lang="en-US" sz="1800" b="1" dirty="0">
                <a:solidFill>
                  <a:srgbClr val="C00000"/>
                </a:solidFill>
                <a:latin typeface="Arial" pitchFamily="34" charset="0"/>
                <a:cs typeface="Arial" pitchFamily="34" charset="0"/>
              </a:rPr>
              <a:t>PSC</a:t>
            </a:r>
            <a:r>
              <a:rPr lang="en-US" sz="1800" dirty="0">
                <a:latin typeface="Arial" pitchFamily="34" charset="0"/>
                <a:cs typeface="Arial" pitchFamily="34" charset="0"/>
              </a:rPr>
              <a:t>, </a:t>
            </a:r>
            <a:r>
              <a:rPr lang="en-US" sz="1800" b="1" dirty="0">
                <a:solidFill>
                  <a:srgbClr val="C00000"/>
                </a:solidFill>
                <a:latin typeface="Arial" pitchFamily="34" charset="0"/>
                <a:cs typeface="Arial" pitchFamily="34" charset="0"/>
              </a:rPr>
              <a:t>FOC</a:t>
            </a:r>
            <a:r>
              <a:rPr lang="en-US" sz="1800" dirty="0">
                <a:latin typeface="Arial" pitchFamily="34" charset="0"/>
                <a:cs typeface="Arial" pitchFamily="34" charset="0"/>
              </a:rPr>
              <a:t>,</a:t>
            </a:r>
            <a:r>
              <a:rPr lang="en-US" sz="1800" b="1" dirty="0">
                <a:latin typeface="Arial" pitchFamily="34" charset="0"/>
                <a:cs typeface="Arial" pitchFamily="34" charset="0"/>
              </a:rPr>
              <a:t> </a:t>
            </a:r>
            <a:r>
              <a:rPr lang="en-US" sz="1800" b="1" dirty="0">
                <a:solidFill>
                  <a:srgbClr val="C00000"/>
                </a:solidFill>
                <a:latin typeface="Arial" pitchFamily="34" charset="0"/>
                <a:cs typeface="Arial" pitchFamily="34" charset="0"/>
              </a:rPr>
              <a:t>s-FOC</a:t>
            </a:r>
            <a:r>
              <a:rPr lang="en-US" sz="1800" dirty="0">
                <a:latin typeface="Arial" pitchFamily="34" charset="0"/>
                <a:cs typeface="Arial" pitchFamily="34" charset="0"/>
              </a:rPr>
              <a:t>)</a:t>
            </a:r>
          </a:p>
          <a:p>
            <a:pPr algn="l">
              <a:buFont typeface="Arial" pitchFamily="34" charset="0"/>
              <a:buChar char="•"/>
            </a:pPr>
            <a:r>
              <a:rPr lang="en-US" sz="1800" dirty="0">
                <a:latin typeface="Arial" pitchFamily="34" charset="0"/>
                <a:cs typeface="Arial" pitchFamily="34" charset="0"/>
                <a:sym typeface="Symbol"/>
              </a:rPr>
              <a:t> Normalization					</a:t>
            </a:r>
            <a:r>
              <a:rPr lang="en-US" sz="1800" b="1" dirty="0">
                <a:solidFill>
                  <a:srgbClr val="C00000"/>
                </a:solidFill>
                <a:latin typeface="Arial" pitchFamily="34" charset="0"/>
                <a:cs typeface="Arial" pitchFamily="34" charset="0"/>
                <a:sym typeface="Symbol"/>
              </a:rPr>
              <a:t>2</a:t>
            </a:r>
            <a:r>
              <a:rPr lang="en-US" sz="1800" dirty="0">
                <a:latin typeface="Arial" pitchFamily="34" charset="0"/>
                <a:cs typeface="Arial" pitchFamily="34" charset="0"/>
                <a:sym typeface="Symbol"/>
              </a:rPr>
              <a:t> points (upstream and 							downstream the sample)</a:t>
            </a:r>
          </a:p>
          <a:p>
            <a:pPr algn="l">
              <a:buFont typeface="Arial" pitchFamily="34" charset="0"/>
              <a:buChar char="•"/>
            </a:pPr>
            <a:r>
              <a:rPr lang="en-US" sz="1800" dirty="0">
                <a:latin typeface="Arial" pitchFamily="34" charset="0"/>
                <a:cs typeface="Arial" pitchFamily="34" charset="0"/>
                <a:sym typeface="Symbol"/>
              </a:rPr>
              <a:t> Phase monitoring				</a:t>
            </a:r>
            <a:r>
              <a:rPr lang="en-US" sz="1800" b="1" dirty="0">
                <a:solidFill>
                  <a:srgbClr val="C00000"/>
                </a:solidFill>
                <a:latin typeface="Arial" pitchFamily="34" charset="0"/>
                <a:cs typeface="Arial" pitchFamily="34" charset="0"/>
                <a:sym typeface="Symbol"/>
              </a:rPr>
              <a:t>PSC</a:t>
            </a:r>
          </a:p>
          <a:p>
            <a:pPr algn="l"/>
            <a:endParaRPr lang="en-US" sz="1800" b="1" dirty="0">
              <a:solidFill>
                <a:srgbClr val="C00000"/>
              </a:solidFill>
              <a:latin typeface="Arial" pitchFamily="34" charset="0"/>
              <a:cs typeface="Arial" pitchFamily="34" charset="0"/>
              <a:sym typeface="Symbol"/>
            </a:endParaRPr>
          </a:p>
          <a:p>
            <a:pPr algn="l"/>
            <a:endParaRPr lang="en-US" sz="1800" b="1" dirty="0">
              <a:solidFill>
                <a:srgbClr val="C00000"/>
              </a:solidFill>
              <a:latin typeface="Arial" pitchFamily="34" charset="0"/>
              <a:cs typeface="Arial" pitchFamily="34" charset="0"/>
              <a:sym typeface="Symbol"/>
            </a:endParaRPr>
          </a:p>
          <a:p>
            <a:pPr algn="l"/>
            <a:r>
              <a:rPr lang="en-US" sz="1800" b="1" dirty="0">
                <a:latin typeface="Arial" pitchFamily="34" charset="0"/>
                <a:cs typeface="Arial" pitchFamily="34" charset="0"/>
                <a:sym typeface="Symbol"/>
              </a:rPr>
              <a:t>Background</a:t>
            </a:r>
            <a:r>
              <a:rPr lang="en-US" sz="1800" b="1" dirty="0">
                <a:solidFill>
                  <a:srgbClr val="C00000"/>
                </a:solidFill>
                <a:latin typeface="Arial" pitchFamily="34" charset="0"/>
                <a:cs typeface="Arial" pitchFamily="34" charset="0"/>
                <a:sym typeface="Symbol"/>
              </a:rPr>
              <a:t>					</a:t>
            </a:r>
            <a:r>
              <a:rPr lang="en-US" sz="1800" dirty="0">
                <a:latin typeface="Arial" pitchFamily="34" charset="0"/>
                <a:cs typeface="Arial" pitchFamily="34" charset="0"/>
                <a:sym typeface="Symbol"/>
              </a:rPr>
              <a:t>(already discussed).</a:t>
            </a:r>
            <a:r>
              <a:rPr lang="en-US" sz="1800" b="1" dirty="0">
                <a:solidFill>
                  <a:srgbClr val="C00000"/>
                </a:solidFill>
                <a:latin typeface="Arial" pitchFamily="34" charset="0"/>
                <a:cs typeface="Arial" pitchFamily="34" charset="0"/>
                <a:sym typeface="Symbol"/>
              </a:rPr>
              <a:t>	</a:t>
            </a:r>
          </a:p>
          <a:p>
            <a:pPr algn="l"/>
            <a:endParaRPr lang="en-US" sz="1800" b="1" dirty="0">
              <a:solidFill>
                <a:srgbClr val="C00000"/>
              </a:solidFill>
              <a:latin typeface="Arial" pitchFamily="34" charset="0"/>
              <a:cs typeface="Arial" pitchFamily="34" charset="0"/>
              <a:sym typeface="Symbol"/>
            </a:endParaRPr>
          </a:p>
          <a:p>
            <a:pPr algn="l"/>
            <a:r>
              <a:rPr lang="en-US" sz="1800" b="1" dirty="0">
                <a:latin typeface="Arial" pitchFamily="34" charset="0"/>
                <a:cs typeface="Arial" pitchFamily="34" charset="0"/>
                <a:sym typeface="Symbol"/>
              </a:rPr>
              <a:t>Vacuum</a:t>
            </a:r>
            <a:r>
              <a:rPr lang="en-US" sz="1800" b="1" dirty="0">
                <a:solidFill>
                  <a:srgbClr val="C00000"/>
                </a:solidFill>
                <a:latin typeface="Arial" pitchFamily="34" charset="0"/>
                <a:cs typeface="Arial" pitchFamily="34" charset="0"/>
                <a:sym typeface="Symbol"/>
              </a:rPr>
              <a:t>						</a:t>
            </a:r>
            <a:r>
              <a:rPr lang="en-US" sz="1800" i="1" dirty="0">
                <a:solidFill>
                  <a:srgbClr val="C00000"/>
                </a:solidFill>
                <a:latin typeface="Arial" pitchFamily="34" charset="0"/>
                <a:cs typeface="Arial" pitchFamily="34" charset="0"/>
                <a:sym typeface="Symbol"/>
              </a:rPr>
              <a:t>p</a:t>
            </a:r>
            <a:r>
              <a:rPr lang="en-US" sz="1800" dirty="0">
                <a:solidFill>
                  <a:srgbClr val="C00000"/>
                </a:solidFill>
                <a:latin typeface="Arial" pitchFamily="34" charset="0"/>
                <a:cs typeface="Arial" pitchFamily="34" charset="0"/>
                <a:sym typeface="Symbol"/>
              </a:rPr>
              <a:t>&lt;10</a:t>
            </a:r>
            <a:r>
              <a:rPr lang="en-US" sz="1800" baseline="30000" dirty="0">
                <a:solidFill>
                  <a:srgbClr val="C00000"/>
                </a:solidFill>
                <a:latin typeface="Arial" pitchFamily="34" charset="0"/>
                <a:cs typeface="Arial" pitchFamily="34" charset="0"/>
                <a:sym typeface="Symbol"/>
              </a:rPr>
              <a:t>-2</a:t>
            </a:r>
            <a:r>
              <a:rPr lang="en-US" sz="1800" dirty="0">
                <a:solidFill>
                  <a:srgbClr val="C00000"/>
                </a:solidFill>
                <a:latin typeface="Arial" pitchFamily="34" charset="0"/>
                <a:cs typeface="Arial" pitchFamily="34" charset="0"/>
                <a:sym typeface="Symbol"/>
              </a:rPr>
              <a:t> </a:t>
            </a:r>
            <a:r>
              <a:rPr lang="en-US" sz="1800" dirty="0">
                <a:latin typeface="Arial" pitchFamily="34" charset="0"/>
                <a:cs typeface="Arial" pitchFamily="34" charset="0"/>
                <a:sym typeface="Symbol"/>
              </a:rPr>
              <a:t>mbar (except shutter)</a:t>
            </a:r>
          </a:p>
          <a:p>
            <a:pPr algn="l"/>
            <a:endParaRPr lang="en-US" sz="1800" b="1" dirty="0">
              <a:solidFill>
                <a:srgbClr val="C00000"/>
              </a:solidFill>
              <a:latin typeface="Arial" pitchFamily="34" charset="0"/>
              <a:cs typeface="Arial" pitchFamily="34" charset="0"/>
              <a:sym typeface="Symbol"/>
            </a:endParaRPr>
          </a:p>
          <a:p>
            <a:pPr algn="l"/>
            <a:r>
              <a:rPr lang="en-US" sz="1800" b="1" dirty="0">
                <a:latin typeface="Arial" pitchFamily="34" charset="0"/>
                <a:cs typeface="Arial" pitchFamily="34" charset="0"/>
                <a:sym typeface="Symbol"/>
              </a:rPr>
              <a:t>Beam </a:t>
            </a:r>
            <a:r>
              <a:rPr lang="en-US" sz="1800" b="1" dirty="0" smtClean="0">
                <a:latin typeface="Arial" pitchFamily="34" charset="0"/>
                <a:cs typeface="Arial" pitchFamily="34" charset="0"/>
                <a:sym typeface="Symbol"/>
              </a:rPr>
              <a:t>stop</a:t>
            </a:r>
            <a:r>
              <a:rPr lang="en-US" sz="1800" b="1" dirty="0">
                <a:latin typeface="Arial" pitchFamily="34" charset="0"/>
                <a:cs typeface="Arial" pitchFamily="34" charset="0"/>
                <a:sym typeface="Symbol"/>
              </a:rPr>
              <a:t>		   </a:t>
            </a:r>
            <a:r>
              <a:rPr lang="en-US" sz="1800" dirty="0"/>
              <a:t>                               </a:t>
            </a:r>
            <a:r>
              <a:rPr lang="en-US" sz="1800" dirty="0" smtClean="0"/>
              <a:t>		</a:t>
            </a:r>
            <a:r>
              <a:rPr lang="en-US" sz="1800" dirty="0" smtClean="0">
                <a:latin typeface="Arial" pitchFamily="34" charset="0"/>
                <a:cs typeface="Arial" pitchFamily="34" charset="0"/>
              </a:rPr>
              <a:t>below </a:t>
            </a:r>
            <a:r>
              <a:rPr lang="en-US" sz="1800" dirty="0">
                <a:solidFill>
                  <a:srgbClr val="C00000"/>
                </a:solidFill>
                <a:latin typeface="Arial" pitchFamily="34" charset="0"/>
                <a:cs typeface="Arial" pitchFamily="34" charset="0"/>
              </a:rPr>
              <a:t>3 </a:t>
            </a:r>
            <a:r>
              <a:rPr lang="en-US" sz="1800" dirty="0" err="1">
                <a:solidFill>
                  <a:srgbClr val="C00000"/>
                </a:solidFill>
                <a:latin typeface="Arial" pitchFamily="34" charset="0"/>
                <a:cs typeface="Arial" pitchFamily="34" charset="0"/>
              </a:rPr>
              <a:t>μSv</a:t>
            </a:r>
            <a:r>
              <a:rPr lang="en-US" sz="1800" dirty="0">
                <a:solidFill>
                  <a:srgbClr val="C00000"/>
                </a:solidFill>
                <a:latin typeface="Arial" pitchFamily="34" charset="0"/>
                <a:cs typeface="Arial" pitchFamily="34" charset="0"/>
              </a:rPr>
              <a:t>/h</a:t>
            </a:r>
            <a:r>
              <a:rPr lang="en-US" sz="1800" dirty="0">
                <a:latin typeface="Arial" pitchFamily="34" charset="0"/>
                <a:cs typeface="Arial" pitchFamily="34" charset="0"/>
              </a:rPr>
              <a:t> outside the </a:t>
            </a:r>
            <a:r>
              <a:rPr lang="it-IT" sz="1800" b="1" dirty="0">
                <a:solidFill>
                  <a:srgbClr val="C00000"/>
                </a:solidFill>
                <a:latin typeface="Arial" pitchFamily="34" charset="0"/>
                <a:cs typeface="Arial" pitchFamily="34" charset="0"/>
              </a:rPr>
              <a:t>EC</a:t>
            </a:r>
          </a:p>
          <a:p>
            <a:pPr algn="l"/>
            <a:r>
              <a:rPr lang="it-IT" sz="1800" b="1" dirty="0" smtClean="0">
                <a:latin typeface="Arial" pitchFamily="34" charset="0"/>
                <a:cs typeface="Arial" pitchFamily="34" charset="0"/>
                <a:sym typeface="Symbol"/>
              </a:rPr>
              <a:t>Get-lost pipe</a:t>
            </a:r>
            <a:r>
              <a:rPr lang="it-IT" sz="1800" b="1" dirty="0" smtClean="0">
                <a:solidFill>
                  <a:srgbClr val="C00000"/>
                </a:solidFill>
                <a:latin typeface="Arial" pitchFamily="34" charset="0"/>
                <a:cs typeface="Arial" pitchFamily="34" charset="0"/>
                <a:sym typeface="Symbol"/>
              </a:rPr>
              <a:t>					</a:t>
            </a:r>
            <a:r>
              <a:rPr lang="it-IT" sz="1800" dirty="0" smtClean="0">
                <a:latin typeface="Arial" pitchFamily="34" charset="0"/>
                <a:cs typeface="Arial" pitchFamily="34" charset="0"/>
                <a:sym typeface="Symbol"/>
              </a:rPr>
              <a:t>inside</a:t>
            </a:r>
            <a:r>
              <a:rPr lang="it-IT" sz="1800" b="1" dirty="0" smtClean="0">
                <a:solidFill>
                  <a:srgbClr val="C00000"/>
                </a:solidFill>
                <a:latin typeface="Arial" pitchFamily="34" charset="0"/>
                <a:cs typeface="Arial" pitchFamily="34" charset="0"/>
                <a:sym typeface="Symbol"/>
              </a:rPr>
              <a:t> EC</a:t>
            </a:r>
            <a:endParaRPr lang="it-IT" sz="1800" b="1" dirty="0">
              <a:solidFill>
                <a:srgbClr val="C00000"/>
              </a:solidFill>
              <a:latin typeface="Arial" pitchFamily="34" charset="0"/>
              <a:cs typeface="Arial" pitchFamily="34" charset="0"/>
              <a:sym typeface="Symbol"/>
            </a:endParaRPr>
          </a:p>
          <a:p>
            <a:pPr algn="l"/>
            <a:endParaRPr lang="it-IT" sz="1800" b="1" dirty="0">
              <a:solidFill>
                <a:srgbClr val="C00000"/>
              </a:solidFill>
              <a:latin typeface="Arial" pitchFamily="34" charset="0"/>
              <a:cs typeface="Arial" pitchFamily="34" charset="0"/>
              <a:sym typeface="Symbol"/>
            </a:endParaRPr>
          </a:p>
          <a:p>
            <a:pPr algn="l"/>
            <a:endParaRPr lang="en-US" sz="1800" b="1" dirty="0">
              <a:latin typeface="Arial" pitchFamily="34" charset="0"/>
              <a:cs typeface="Arial" pitchFamily="34" charset="0"/>
              <a:sym typeface="Symbol"/>
            </a:endParaRPr>
          </a:p>
          <a:p>
            <a:pPr algn="l"/>
            <a:endParaRPr lang="en-US" sz="1800" baseline="30000" dirty="0">
              <a:solidFill>
                <a:srgbClr val="C00000"/>
              </a:solidFill>
              <a:latin typeface="Arial" pitchFamily="34" charset="0"/>
              <a:cs typeface="Arial" pitchFamily="34" charset="0"/>
              <a:sym typeface="Symbol"/>
            </a:endParaRPr>
          </a:p>
          <a:p>
            <a:pPr algn="l"/>
            <a:endParaRPr lang="en-US" sz="1600" dirty="0">
              <a:latin typeface="Arial" pitchFamily="34" charset="0"/>
              <a:cs typeface="Arial" pitchFamily="34" charset="0"/>
            </a:endParaRPr>
          </a:p>
          <a:p>
            <a:pPr algn="l"/>
            <a:r>
              <a:rPr lang="it-IT" sz="1600" dirty="0">
                <a:latin typeface="Arial" pitchFamily="34" charset="0"/>
                <a:cs typeface="Arial" pitchFamily="34" charset="0"/>
              </a:rPr>
              <a:t>			</a:t>
            </a:r>
          </a:p>
          <a:p>
            <a:pPr algn="l"/>
            <a:endParaRPr lang="en-US" sz="1500" b="1" dirty="0">
              <a:latin typeface="Cambria" panose="02040503050406030204" pitchFamily="18" charset="0"/>
            </a:endParaRPr>
          </a:p>
          <a:p>
            <a:pPr algn="l"/>
            <a:endParaRPr lang="en-US" sz="1500" b="1" dirty="0">
              <a:latin typeface="Cambria" panose="02040503050406030204" pitchFamily="18" charset="0"/>
            </a:endParaRPr>
          </a:p>
          <a:p>
            <a:pPr algn="l"/>
            <a:r>
              <a:rPr lang="en-US" sz="1500" dirty="0">
                <a:latin typeface="Cambria" panose="02040503050406030204" pitchFamily="18" charset="0"/>
              </a:rPr>
              <a:t>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5" name="Picture 5"/>
          <p:cNvPicPr>
            <a:picLocks noChangeAspect="1" noChangeArrowheads="1"/>
          </p:cNvPicPr>
          <p:nvPr/>
        </p:nvPicPr>
        <p:blipFill>
          <a:blip r:embed="rId2" cstate="print"/>
          <a:srcRect/>
          <a:stretch>
            <a:fillRect/>
          </a:stretch>
        </p:blipFill>
        <p:spPr bwMode="auto">
          <a:xfrm>
            <a:off x="5076056" y="3789040"/>
            <a:ext cx="3816424" cy="2909909"/>
          </a:xfrm>
          <a:prstGeom prst="rect">
            <a:avLst/>
          </a:prstGeom>
          <a:noFill/>
          <a:ln w="9525">
            <a:noFill/>
            <a:miter lim="800000"/>
            <a:headEnd/>
            <a:tailEnd/>
          </a:ln>
        </p:spPr>
      </p:pic>
      <p:pic>
        <p:nvPicPr>
          <p:cNvPr id="107524" name="Picture 4"/>
          <p:cNvPicPr>
            <a:picLocks noChangeAspect="1" noChangeArrowheads="1"/>
          </p:cNvPicPr>
          <p:nvPr/>
        </p:nvPicPr>
        <p:blipFill>
          <a:blip r:embed="rId3" cstate="print"/>
          <a:srcRect/>
          <a:stretch>
            <a:fillRect/>
          </a:stretch>
        </p:blipFill>
        <p:spPr bwMode="auto">
          <a:xfrm>
            <a:off x="305942" y="4797152"/>
            <a:ext cx="5088046" cy="1879170"/>
          </a:xfrm>
          <a:prstGeom prst="rect">
            <a:avLst/>
          </a:prstGeom>
          <a:noFill/>
          <a:ln w="9525">
            <a:noFill/>
            <a:miter lim="800000"/>
            <a:headEnd/>
            <a:tailEnd/>
          </a:ln>
        </p:spPr>
      </p:pic>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39</a:t>
            </a:fld>
            <a:endParaRPr lang="it-IT"/>
          </a:p>
        </p:txBody>
      </p:sp>
      <p:sp>
        <p:nvSpPr>
          <p:cNvPr id="4" name="Rettangolo 3"/>
          <p:cNvSpPr/>
          <p:nvPr/>
        </p:nvSpPr>
        <p:spPr>
          <a:xfrm>
            <a:off x="107504" y="194157"/>
            <a:ext cx="8826500" cy="2339102"/>
          </a:xfrm>
          <a:prstGeom prst="rect">
            <a:avLst/>
          </a:prstGeom>
        </p:spPr>
        <p:txBody>
          <a:bodyPr wrap="square" anchor="ctr">
            <a:spAutoFit/>
          </a:bodyPr>
          <a:lstStyle/>
          <a:p>
            <a:pPr algn="just"/>
            <a:r>
              <a:rPr lang="en-US" sz="2400" b="1" i="1" dirty="0">
                <a:latin typeface="Arial" pitchFamily="34" charset="0"/>
                <a:cs typeface="Arial" pitchFamily="34" charset="0"/>
                <a:sym typeface="Symbol"/>
              </a:rPr>
              <a:t>Neutron Guide </a:t>
            </a:r>
            <a:r>
              <a:rPr lang="en-US" sz="2400" i="1" dirty="0">
                <a:latin typeface="Arial" pitchFamily="34" charset="0"/>
                <a:cs typeface="Arial" pitchFamily="34" charset="0"/>
                <a:sym typeface="Symbol"/>
              </a:rPr>
              <a:t>[not explicitly included in </a:t>
            </a:r>
            <a:r>
              <a:rPr lang="en-US" sz="2400" i="1" dirty="0">
                <a:solidFill>
                  <a:srgbClr val="C00000"/>
                </a:solidFill>
                <a:latin typeface="Arial" pitchFamily="34" charset="0"/>
                <a:cs typeface="Arial" pitchFamily="34" charset="0"/>
                <a:sym typeface="Symbol"/>
              </a:rPr>
              <a:t>Sys. Req.</a:t>
            </a:r>
            <a:r>
              <a:rPr lang="en-US" sz="2400" i="1" dirty="0">
                <a:latin typeface="Arial" pitchFamily="34" charset="0"/>
                <a:cs typeface="Arial" pitchFamily="34" charset="0"/>
                <a:sym typeface="Symbol"/>
              </a:rPr>
              <a:t>]</a:t>
            </a:r>
          </a:p>
          <a:p>
            <a:pPr algn="just"/>
            <a:endParaRPr lang="en-GB" sz="2200" dirty="0">
              <a:latin typeface="Arial" pitchFamily="34" charset="0"/>
              <a:sym typeface="Symbol"/>
            </a:endParaRPr>
          </a:p>
          <a:p>
            <a:pPr algn="just"/>
            <a:r>
              <a:rPr lang="en-GB" sz="2000" dirty="0">
                <a:latin typeface="Arial" pitchFamily="34" charset="0"/>
                <a:sym typeface="Symbol"/>
              </a:rPr>
              <a:t>It was decided to present as </a:t>
            </a:r>
            <a:r>
              <a:rPr lang="en-GB" sz="2000" u="sng" dirty="0">
                <a:latin typeface="Arial" pitchFamily="34" charset="0"/>
                <a:sym typeface="Symbol"/>
              </a:rPr>
              <a:t>the </a:t>
            </a:r>
            <a:r>
              <a:rPr lang="en-GB" sz="2000" u="sng" dirty="0" smtClean="0">
                <a:latin typeface="Arial" pitchFamily="34" charset="0"/>
                <a:sym typeface="Symbol"/>
              </a:rPr>
              <a:t>baseline</a:t>
            </a:r>
            <a:r>
              <a:rPr lang="en-GB" sz="2000" dirty="0" smtClean="0">
                <a:latin typeface="Arial" pitchFamily="34" charset="0"/>
                <a:sym typeface="Symbol"/>
              </a:rPr>
              <a:t> </a:t>
            </a:r>
            <a:r>
              <a:rPr lang="en-GB" sz="2000" dirty="0">
                <a:latin typeface="Arial" pitchFamily="34" charset="0"/>
                <a:sym typeface="Symbol"/>
              </a:rPr>
              <a:t>a narrow </a:t>
            </a:r>
            <a:r>
              <a:rPr lang="en-GB" sz="2000" dirty="0">
                <a:latin typeface="Arial" pitchFamily="34" charset="0"/>
                <a:ea typeface="Calibri" pitchFamily="34" charset="0"/>
              </a:rPr>
              <a:t>straight tapered (</a:t>
            </a:r>
            <a:r>
              <a:rPr lang="en-GB" sz="2000" b="1" dirty="0">
                <a:solidFill>
                  <a:srgbClr val="2004C6"/>
                </a:solidFill>
                <a:latin typeface="Arial" pitchFamily="34" charset="0"/>
                <a:ea typeface="Calibri" pitchFamily="34" charset="0"/>
              </a:rPr>
              <a:t>ST</a:t>
            </a:r>
            <a:r>
              <a:rPr lang="en-GB" sz="2000" dirty="0">
                <a:latin typeface="Arial" pitchFamily="34" charset="0"/>
                <a:ea typeface="Calibri" pitchFamily="34" charset="0"/>
              </a:rPr>
              <a:t>) guide (all </a:t>
            </a:r>
            <a:r>
              <a:rPr lang="en-GB" sz="2000" i="1" dirty="0">
                <a:solidFill>
                  <a:srgbClr val="C00000"/>
                </a:solidFill>
                <a:latin typeface="Arial" pitchFamily="34" charset="0"/>
                <a:ea typeface="Calibri" pitchFamily="34" charset="0"/>
              </a:rPr>
              <a:t>m</a:t>
            </a:r>
            <a:r>
              <a:rPr lang="en-GB" sz="2000" dirty="0">
                <a:solidFill>
                  <a:srgbClr val="C00000"/>
                </a:solidFill>
                <a:latin typeface="Arial" pitchFamily="34" charset="0"/>
                <a:ea typeface="Calibri" pitchFamily="34" charset="0"/>
              </a:rPr>
              <a:t>=4, </a:t>
            </a:r>
            <a:r>
              <a:rPr lang="en-GB" sz="2000" dirty="0">
                <a:latin typeface="Arial" pitchFamily="34" charset="0"/>
                <a:ea typeface="Calibri" pitchFamily="34" charset="0"/>
              </a:rPr>
              <a:t>56.5 m long, </a:t>
            </a:r>
            <a:r>
              <a:rPr lang="en-GB" sz="2000" dirty="0">
                <a:latin typeface="Arial" pitchFamily="34" charset="0"/>
              </a:rPr>
              <a:t>starting from </a:t>
            </a:r>
            <a:r>
              <a:rPr lang="en-GB" sz="2000" dirty="0">
                <a:solidFill>
                  <a:srgbClr val="C00000"/>
                </a:solidFill>
                <a:latin typeface="Arial" pitchFamily="34" charset="0"/>
              </a:rPr>
              <a:t>2 m</a:t>
            </a:r>
            <a:r>
              <a:rPr lang="en-GB" sz="2000" dirty="0">
                <a:latin typeface="Arial" pitchFamily="34" charset="0"/>
              </a:rPr>
              <a:t> after the moderator). Two elliptical solutions (</a:t>
            </a:r>
            <a:r>
              <a:rPr lang="en-GB" sz="2000" b="1" dirty="0">
                <a:solidFill>
                  <a:srgbClr val="009900"/>
                </a:solidFill>
                <a:latin typeface="Arial" pitchFamily="34" charset="0"/>
              </a:rPr>
              <a:t>E1</a:t>
            </a:r>
            <a:r>
              <a:rPr lang="en-GB" sz="2000" dirty="0">
                <a:latin typeface="Arial" pitchFamily="34" charset="0"/>
              </a:rPr>
              <a:t>: bi-elliptical, </a:t>
            </a:r>
            <a:r>
              <a:rPr lang="en-GB" sz="2000" b="1" dirty="0">
                <a:solidFill>
                  <a:srgbClr val="C00000"/>
                </a:solidFill>
                <a:latin typeface="Arial" pitchFamily="34" charset="0"/>
              </a:rPr>
              <a:t>E2</a:t>
            </a:r>
            <a:r>
              <a:rPr lang="en-GB" sz="2000" dirty="0">
                <a:latin typeface="Arial" pitchFamily="34" charset="0"/>
              </a:rPr>
              <a:t>: mono-elliptical) have been </a:t>
            </a:r>
            <a:r>
              <a:rPr lang="en-GB" sz="2000" dirty="0" smtClean="0">
                <a:latin typeface="Arial" pitchFamily="34" charset="0"/>
              </a:rPr>
              <a:t>investigated. </a:t>
            </a:r>
            <a:r>
              <a:rPr lang="en-GB" sz="2000" b="1" dirty="0">
                <a:solidFill>
                  <a:srgbClr val="C00000"/>
                </a:solidFill>
                <a:latin typeface="Arial" pitchFamily="34" charset="0"/>
              </a:rPr>
              <a:t>E2 </a:t>
            </a:r>
            <a:r>
              <a:rPr lang="en-GB" sz="2000" dirty="0" smtClean="0">
                <a:latin typeface="Arial" pitchFamily="34" charset="0"/>
              </a:rPr>
              <a:t>left </a:t>
            </a:r>
            <a:r>
              <a:rPr lang="en-GB" sz="2000" dirty="0">
                <a:latin typeface="Arial" pitchFamily="34" charset="0"/>
              </a:rPr>
              <a:t>as </a:t>
            </a:r>
            <a:r>
              <a:rPr lang="en-GB" sz="2000" u="sng" dirty="0">
                <a:latin typeface="Arial" pitchFamily="34" charset="0"/>
              </a:rPr>
              <a:t>second </a:t>
            </a:r>
            <a:r>
              <a:rPr lang="en-GB" sz="2000" u="sng" dirty="0" smtClean="0">
                <a:latin typeface="Arial" pitchFamily="34" charset="0"/>
              </a:rPr>
              <a:t>option</a:t>
            </a:r>
            <a:r>
              <a:rPr lang="en-GB" sz="2000" dirty="0" smtClean="0">
                <a:latin typeface="Arial" pitchFamily="34" charset="0"/>
              </a:rPr>
              <a:t> </a:t>
            </a:r>
            <a:r>
              <a:rPr lang="en-GB" sz="2000" dirty="0">
                <a:latin typeface="Arial" pitchFamily="34" charset="0"/>
              </a:rPr>
              <a:t>(more effective, but larger and so more expensive </a:t>
            </a:r>
            <a:r>
              <a:rPr lang="en-GB" sz="2000" dirty="0" smtClean="0">
                <a:latin typeface="Arial" pitchFamily="34" charset="0"/>
              </a:rPr>
              <a:t>too).</a:t>
            </a:r>
            <a:endParaRPr lang="en-GB" sz="2000" dirty="0">
              <a:latin typeface="Arial" pitchFamily="34" charset="0"/>
            </a:endParaRPr>
          </a:p>
        </p:txBody>
      </p:sp>
      <p:pic>
        <p:nvPicPr>
          <p:cNvPr id="7" name="Immagine 6"/>
          <p:cNvPicPr/>
          <p:nvPr/>
        </p:nvPicPr>
        <p:blipFill>
          <a:blip r:embed="rId4" cstate="print"/>
          <a:srcRect/>
          <a:stretch>
            <a:fillRect/>
          </a:stretch>
        </p:blipFill>
        <p:spPr bwMode="auto">
          <a:xfrm>
            <a:off x="611560" y="2420888"/>
            <a:ext cx="4075559" cy="1800200"/>
          </a:xfrm>
          <a:prstGeom prst="rect">
            <a:avLst/>
          </a:prstGeom>
          <a:noFill/>
          <a:ln w="9525">
            <a:noFill/>
            <a:miter lim="800000"/>
            <a:headEnd/>
            <a:tailEnd/>
          </a:ln>
        </p:spPr>
      </p:pic>
      <p:sp>
        <p:nvSpPr>
          <p:cNvPr id="8" name="Rettangolo 7"/>
          <p:cNvSpPr/>
          <p:nvPr/>
        </p:nvSpPr>
        <p:spPr>
          <a:xfrm>
            <a:off x="323528" y="4437112"/>
            <a:ext cx="4593373" cy="461665"/>
          </a:xfrm>
          <a:prstGeom prst="rect">
            <a:avLst/>
          </a:prstGeom>
        </p:spPr>
        <p:txBody>
          <a:bodyPr wrap="none">
            <a:spAutoFit/>
          </a:bodyPr>
          <a:lstStyle/>
          <a:p>
            <a:r>
              <a:rPr lang="en-GB" sz="2400" b="1" dirty="0" smtClean="0">
                <a:solidFill>
                  <a:srgbClr val="009900"/>
                </a:solidFill>
                <a:latin typeface="Arial" pitchFamily="34" charset="0"/>
              </a:rPr>
              <a:t>E1 </a:t>
            </a:r>
            <a:r>
              <a:rPr lang="en-GB" sz="2000" dirty="0" smtClean="0">
                <a:latin typeface="Arial" pitchFamily="34" charset="0"/>
              </a:rPr>
              <a:t>(issues T</a:t>
            </a:r>
            <a:r>
              <a:rPr lang="en-GB" sz="2000" baseline="-25000" dirty="0" smtClean="0">
                <a:latin typeface="Arial" pitchFamily="34" charset="0"/>
              </a:rPr>
              <a:t>0</a:t>
            </a:r>
            <a:r>
              <a:rPr lang="en-GB" sz="2000" dirty="0" smtClean="0">
                <a:latin typeface="Arial" pitchFamily="34" charset="0"/>
              </a:rPr>
              <a:t>/heavy shutter, too large)</a:t>
            </a:r>
            <a:endParaRPr lang="it-IT" sz="2400" dirty="0"/>
          </a:p>
        </p:txBody>
      </p:sp>
      <p:sp>
        <p:nvSpPr>
          <p:cNvPr id="9" name="Rettangolo 8"/>
          <p:cNvSpPr/>
          <p:nvPr/>
        </p:nvSpPr>
        <p:spPr>
          <a:xfrm>
            <a:off x="5724128" y="4005064"/>
            <a:ext cx="561372" cy="461665"/>
          </a:xfrm>
          <a:prstGeom prst="rect">
            <a:avLst/>
          </a:prstGeom>
        </p:spPr>
        <p:txBody>
          <a:bodyPr wrap="none">
            <a:spAutoFit/>
          </a:bodyPr>
          <a:lstStyle/>
          <a:p>
            <a:r>
              <a:rPr lang="en-GB" sz="2400" b="1" dirty="0">
                <a:solidFill>
                  <a:srgbClr val="009900"/>
                </a:solidFill>
                <a:latin typeface="Arial" pitchFamily="34" charset="0"/>
              </a:rPr>
              <a:t>E1</a:t>
            </a:r>
            <a:endParaRPr lang="it-IT" sz="2400" b="1" dirty="0">
              <a:solidFill>
                <a:srgbClr val="009900"/>
              </a:solidFill>
            </a:endParaRPr>
          </a:p>
        </p:txBody>
      </p:sp>
      <p:sp>
        <p:nvSpPr>
          <p:cNvPr id="12" name="Rettangolo 11"/>
          <p:cNvSpPr/>
          <p:nvPr/>
        </p:nvSpPr>
        <p:spPr>
          <a:xfrm>
            <a:off x="4644008" y="2564904"/>
            <a:ext cx="577402" cy="461665"/>
          </a:xfrm>
          <a:prstGeom prst="rect">
            <a:avLst/>
          </a:prstGeom>
        </p:spPr>
        <p:txBody>
          <a:bodyPr wrap="none">
            <a:spAutoFit/>
          </a:bodyPr>
          <a:lstStyle/>
          <a:p>
            <a:r>
              <a:rPr lang="en-GB" sz="2400" b="1" dirty="0">
                <a:solidFill>
                  <a:srgbClr val="2004C6"/>
                </a:solidFill>
                <a:latin typeface="Arial" pitchFamily="34" charset="0"/>
              </a:rPr>
              <a:t>ST</a:t>
            </a:r>
            <a:endParaRPr lang="it-IT" sz="2400" b="1" dirty="0">
              <a:solidFill>
                <a:srgbClr val="2004C6"/>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4</a:t>
            </a:fld>
            <a:endParaRPr lang="it-IT"/>
          </a:p>
        </p:txBody>
      </p:sp>
      <p:sp>
        <p:nvSpPr>
          <p:cNvPr id="4" name="Rettangolo 3"/>
          <p:cNvSpPr/>
          <p:nvPr/>
        </p:nvSpPr>
        <p:spPr>
          <a:xfrm>
            <a:off x="2123728" y="188640"/>
            <a:ext cx="4931735" cy="523220"/>
          </a:xfrm>
          <a:prstGeom prst="rect">
            <a:avLst/>
          </a:prstGeom>
        </p:spPr>
        <p:txBody>
          <a:bodyPr wrap="none">
            <a:spAutoFit/>
          </a:bodyPr>
          <a:lstStyle/>
          <a:p>
            <a:r>
              <a:rPr lang="en-US" sz="2800" b="1" dirty="0">
                <a:solidFill>
                  <a:srgbClr val="009900"/>
                </a:solidFill>
                <a:latin typeface="Arial" pitchFamily="34" charset="0"/>
                <a:cs typeface="Arial" pitchFamily="34" charset="0"/>
              </a:rPr>
              <a:t>VESPA: </a:t>
            </a:r>
            <a:r>
              <a:rPr lang="en-US" sz="2800" b="1" dirty="0">
                <a:latin typeface="Arial" pitchFamily="34" charset="0"/>
                <a:cs typeface="Arial" pitchFamily="34" charset="0"/>
              </a:rPr>
              <a:t>the scientific scope</a:t>
            </a:r>
            <a:endParaRPr lang="it-IT" sz="2800" b="1" dirty="0"/>
          </a:p>
        </p:txBody>
      </p:sp>
      <p:grpSp>
        <p:nvGrpSpPr>
          <p:cNvPr id="6" name="Group 5"/>
          <p:cNvGrpSpPr/>
          <p:nvPr/>
        </p:nvGrpSpPr>
        <p:grpSpPr>
          <a:xfrm>
            <a:off x="2485802" y="1483744"/>
            <a:ext cx="3672408" cy="3583896"/>
            <a:chOff x="2485802" y="1483744"/>
            <a:chExt cx="3672408" cy="3583896"/>
          </a:xfrm>
        </p:grpSpPr>
        <p:graphicFrame>
          <p:nvGraphicFramePr>
            <p:cNvPr id="7" name="Diagram 6"/>
            <p:cNvGraphicFramePr/>
            <p:nvPr>
              <p:extLst>
                <p:ext uri="{D42A27DB-BD31-4B8C-83A1-F6EECF244321}">
                  <p14:modId xmlns:p14="http://schemas.microsoft.com/office/powerpoint/2010/main" val="80502571"/>
                </p:ext>
              </p:extLst>
            </p:nvPr>
          </p:nvGraphicFramePr>
          <p:xfrm>
            <a:off x="2485802" y="1483744"/>
            <a:ext cx="3672408" cy="3583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Oval 7"/>
            <p:cNvSpPr/>
            <p:nvPr/>
          </p:nvSpPr>
          <p:spPr>
            <a:xfrm>
              <a:off x="3954198" y="2864511"/>
              <a:ext cx="795561" cy="82028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 </a:t>
              </a:r>
              <a:r>
                <a:rPr lang="en-US" sz="1200" dirty="0" err="1">
                  <a:solidFill>
                    <a:schemeClr val="tx1"/>
                  </a:solidFill>
                </a:rPr>
                <a:t>CO</a:t>
              </a:r>
              <a:r>
                <a:rPr lang="en-US" sz="1200" baseline="-25000" dirty="0" err="1">
                  <a:solidFill>
                    <a:schemeClr val="tx1"/>
                  </a:solidFill>
                </a:rPr>
                <a:t>x</a:t>
              </a:r>
              <a:r>
                <a:rPr lang="en-US" sz="1200" dirty="0">
                  <a:solidFill>
                    <a:schemeClr val="tx1"/>
                  </a:solidFill>
                </a:rPr>
                <a:t>/NO</a:t>
              </a:r>
              <a:r>
                <a:rPr lang="en-US" sz="1200" baseline="-25000" dirty="0">
                  <a:solidFill>
                    <a:schemeClr val="tx1"/>
                  </a:solidFill>
                </a:rPr>
                <a:t>x</a:t>
              </a:r>
            </a:p>
          </p:txBody>
        </p:sp>
      </p:grpSp>
      <p:grpSp>
        <p:nvGrpSpPr>
          <p:cNvPr id="9" name="Group 8"/>
          <p:cNvGrpSpPr/>
          <p:nvPr/>
        </p:nvGrpSpPr>
        <p:grpSpPr>
          <a:xfrm>
            <a:off x="5652120" y="3089986"/>
            <a:ext cx="3224316" cy="924370"/>
            <a:chOff x="5652120" y="3089986"/>
            <a:chExt cx="3224316" cy="924370"/>
          </a:xfrm>
        </p:grpSpPr>
        <p:sp>
          <p:nvSpPr>
            <p:cNvPr id="10" name="TextBox 9"/>
            <p:cNvSpPr txBox="1"/>
            <p:nvPr/>
          </p:nvSpPr>
          <p:spPr>
            <a:xfrm>
              <a:off x="5743975" y="3089986"/>
              <a:ext cx="3132461" cy="369332"/>
            </a:xfrm>
            <a:prstGeom prst="rect">
              <a:avLst/>
            </a:prstGeom>
            <a:noFill/>
          </p:spPr>
          <p:txBody>
            <a:bodyPr wrap="none" rtlCol="0">
              <a:spAutoFit/>
            </a:bodyPr>
            <a:lstStyle/>
            <a:p>
              <a:pPr marL="285750" indent="-285750">
                <a:buFont typeface="Arial" panose="020B0604020202020204" pitchFamily="34" charset="0"/>
                <a:buChar char="•"/>
              </a:pPr>
              <a:r>
                <a:rPr lang="en-US" b="1" dirty="0"/>
                <a:t>Applied, industrial catalysis </a:t>
              </a:r>
            </a:p>
          </p:txBody>
        </p:sp>
        <p:sp>
          <p:nvSpPr>
            <p:cNvPr id="11" name="TextBox 10"/>
            <p:cNvSpPr txBox="1"/>
            <p:nvPr/>
          </p:nvSpPr>
          <p:spPr>
            <a:xfrm>
              <a:off x="5724128" y="3387310"/>
              <a:ext cx="2914003" cy="369332"/>
            </a:xfrm>
            <a:prstGeom prst="rect">
              <a:avLst/>
            </a:prstGeom>
            <a:noFill/>
          </p:spPr>
          <p:txBody>
            <a:bodyPr wrap="none" rtlCol="0">
              <a:spAutoFit/>
            </a:bodyPr>
            <a:lstStyle/>
            <a:p>
              <a:pPr marL="285750" indent="-285750">
                <a:buFont typeface="Arial" panose="020B0604020202020204" pitchFamily="34" charset="0"/>
                <a:buChar char="•"/>
              </a:pPr>
              <a:r>
                <a:rPr lang="en-US" dirty="0"/>
                <a:t>Molecules in confinement</a:t>
              </a:r>
            </a:p>
          </p:txBody>
        </p:sp>
        <p:sp>
          <p:nvSpPr>
            <p:cNvPr id="12" name="TextBox 11"/>
            <p:cNvSpPr txBox="1"/>
            <p:nvPr/>
          </p:nvSpPr>
          <p:spPr>
            <a:xfrm>
              <a:off x="5652120" y="3645024"/>
              <a:ext cx="1476623" cy="369332"/>
            </a:xfrm>
            <a:prstGeom prst="rect">
              <a:avLst/>
            </a:prstGeom>
            <a:noFill/>
          </p:spPr>
          <p:txBody>
            <a:bodyPr wrap="none" rtlCol="0">
              <a:spAutoFit/>
            </a:bodyPr>
            <a:lstStyle/>
            <a:p>
              <a:pPr marL="285750" indent="-285750">
                <a:buFont typeface="Arial" panose="020B0604020202020204" pitchFamily="34" charset="0"/>
                <a:buChar char="•"/>
              </a:pPr>
              <a:r>
                <a:rPr lang="en-US" dirty="0"/>
                <a:t>H-spillover</a:t>
              </a:r>
            </a:p>
          </p:txBody>
        </p:sp>
      </p:grpSp>
      <p:grpSp>
        <p:nvGrpSpPr>
          <p:cNvPr id="13" name="Group 12"/>
          <p:cNvGrpSpPr/>
          <p:nvPr/>
        </p:nvGrpSpPr>
        <p:grpSpPr>
          <a:xfrm>
            <a:off x="-19194" y="1570411"/>
            <a:ext cx="3795571" cy="994493"/>
            <a:chOff x="108405" y="1465160"/>
            <a:chExt cx="3795571" cy="994493"/>
          </a:xfrm>
        </p:grpSpPr>
        <p:grpSp>
          <p:nvGrpSpPr>
            <p:cNvPr id="14" name="Group 13"/>
            <p:cNvGrpSpPr/>
            <p:nvPr/>
          </p:nvGrpSpPr>
          <p:grpSpPr>
            <a:xfrm>
              <a:off x="108405" y="1465160"/>
              <a:ext cx="3540373" cy="994493"/>
              <a:chOff x="108405" y="1465160"/>
              <a:chExt cx="3540373" cy="994493"/>
            </a:xfrm>
          </p:grpSpPr>
          <p:sp>
            <p:nvSpPr>
              <p:cNvPr id="18" name="TextBox 17"/>
              <p:cNvSpPr txBox="1"/>
              <p:nvPr/>
            </p:nvSpPr>
            <p:spPr>
              <a:xfrm>
                <a:off x="755576" y="1465160"/>
                <a:ext cx="2893202" cy="369332"/>
              </a:xfrm>
              <a:prstGeom prst="rect">
                <a:avLst/>
              </a:prstGeom>
              <a:noFill/>
            </p:spPr>
            <p:txBody>
              <a:bodyPr wrap="square" rtlCol="0">
                <a:spAutoFit/>
              </a:bodyPr>
              <a:lstStyle/>
              <a:p>
                <a:pPr algn="r"/>
                <a:r>
                  <a:rPr lang="en-US" b="1" dirty="0"/>
                  <a:t>High-performance polymers</a:t>
                </a:r>
              </a:p>
            </p:txBody>
          </p:sp>
          <p:sp>
            <p:nvSpPr>
              <p:cNvPr id="19" name="TextBox 18"/>
              <p:cNvSpPr txBox="1"/>
              <p:nvPr/>
            </p:nvSpPr>
            <p:spPr>
              <a:xfrm>
                <a:off x="395536" y="1763524"/>
                <a:ext cx="2893202" cy="369332"/>
              </a:xfrm>
              <a:prstGeom prst="rect">
                <a:avLst/>
              </a:prstGeom>
              <a:noFill/>
            </p:spPr>
            <p:txBody>
              <a:bodyPr wrap="square" rtlCol="0">
                <a:spAutoFit/>
              </a:bodyPr>
              <a:lstStyle/>
              <a:p>
                <a:pPr algn="r"/>
                <a:r>
                  <a:rPr lang="en-US" dirty="0" err="1"/>
                  <a:t>Bioprotectants</a:t>
                </a:r>
                <a:endParaRPr lang="en-US" dirty="0"/>
              </a:p>
            </p:txBody>
          </p:sp>
          <p:sp>
            <p:nvSpPr>
              <p:cNvPr id="20" name="TextBox 19"/>
              <p:cNvSpPr txBox="1"/>
              <p:nvPr/>
            </p:nvSpPr>
            <p:spPr>
              <a:xfrm>
                <a:off x="108405" y="2090321"/>
                <a:ext cx="2893202" cy="369332"/>
              </a:xfrm>
              <a:prstGeom prst="rect">
                <a:avLst/>
              </a:prstGeom>
              <a:noFill/>
            </p:spPr>
            <p:txBody>
              <a:bodyPr wrap="square" rtlCol="0">
                <a:spAutoFit/>
              </a:bodyPr>
              <a:lstStyle/>
              <a:p>
                <a:pPr algn="r"/>
                <a:r>
                  <a:rPr lang="en-US" dirty="0"/>
                  <a:t>Amino acids</a:t>
                </a:r>
              </a:p>
            </p:txBody>
          </p:sp>
        </p:grpSp>
        <p:sp>
          <p:nvSpPr>
            <p:cNvPr id="15" name="TextBox 14"/>
            <p:cNvSpPr txBox="1"/>
            <p:nvPr/>
          </p:nvSpPr>
          <p:spPr>
            <a:xfrm>
              <a:off x="3648778" y="1649826"/>
              <a:ext cx="255198" cy="276999"/>
            </a:xfrm>
            <a:prstGeom prst="rect">
              <a:avLst/>
            </a:prstGeom>
            <a:noFill/>
          </p:spPr>
          <p:txBody>
            <a:bodyPr wrap="none" rtlCol="0">
              <a:spAutoFit/>
            </a:bodyPr>
            <a:lstStyle/>
            <a:p>
              <a:r>
                <a:rPr lang="en-US" sz="1200" dirty="0">
                  <a:sym typeface="Symbol"/>
                </a:rPr>
                <a:t></a:t>
              </a:r>
              <a:endParaRPr lang="en-US" sz="1200" dirty="0"/>
            </a:p>
          </p:txBody>
        </p:sp>
        <p:sp>
          <p:nvSpPr>
            <p:cNvPr id="16" name="TextBox 15"/>
            <p:cNvSpPr txBox="1"/>
            <p:nvPr/>
          </p:nvSpPr>
          <p:spPr>
            <a:xfrm>
              <a:off x="3275856" y="1844824"/>
              <a:ext cx="255198" cy="276999"/>
            </a:xfrm>
            <a:prstGeom prst="rect">
              <a:avLst/>
            </a:prstGeom>
            <a:noFill/>
          </p:spPr>
          <p:txBody>
            <a:bodyPr wrap="none" rtlCol="0">
              <a:spAutoFit/>
            </a:bodyPr>
            <a:lstStyle/>
            <a:p>
              <a:r>
                <a:rPr lang="en-US" sz="1200" dirty="0">
                  <a:sym typeface="Symbol"/>
                </a:rPr>
                <a:t></a:t>
              </a:r>
              <a:endParaRPr lang="en-US" sz="1200" dirty="0"/>
            </a:p>
          </p:txBody>
        </p:sp>
        <p:sp>
          <p:nvSpPr>
            <p:cNvPr id="17" name="TextBox 16"/>
            <p:cNvSpPr txBox="1"/>
            <p:nvPr/>
          </p:nvSpPr>
          <p:spPr>
            <a:xfrm>
              <a:off x="2987824" y="2143889"/>
              <a:ext cx="255198" cy="276999"/>
            </a:xfrm>
            <a:prstGeom prst="rect">
              <a:avLst/>
            </a:prstGeom>
            <a:noFill/>
          </p:spPr>
          <p:txBody>
            <a:bodyPr wrap="none" rtlCol="0">
              <a:spAutoFit/>
            </a:bodyPr>
            <a:lstStyle/>
            <a:p>
              <a:r>
                <a:rPr lang="en-US" sz="1200" dirty="0">
                  <a:sym typeface="Symbol"/>
                </a:rPr>
                <a:t></a:t>
              </a:r>
              <a:endParaRPr lang="en-US" sz="1200" dirty="0"/>
            </a:p>
          </p:txBody>
        </p:sp>
      </p:grpSp>
      <p:grpSp>
        <p:nvGrpSpPr>
          <p:cNvPr id="21" name="Group 20"/>
          <p:cNvGrpSpPr/>
          <p:nvPr/>
        </p:nvGrpSpPr>
        <p:grpSpPr>
          <a:xfrm>
            <a:off x="395536" y="3275692"/>
            <a:ext cx="2775478" cy="1163502"/>
            <a:chOff x="395536" y="3275692"/>
            <a:chExt cx="2775478" cy="1163502"/>
          </a:xfrm>
        </p:grpSpPr>
        <p:sp>
          <p:nvSpPr>
            <p:cNvPr id="22" name="TextBox 21"/>
            <p:cNvSpPr txBox="1"/>
            <p:nvPr/>
          </p:nvSpPr>
          <p:spPr>
            <a:xfrm>
              <a:off x="1130969" y="4069862"/>
              <a:ext cx="1856855" cy="369332"/>
            </a:xfrm>
            <a:prstGeom prst="rect">
              <a:avLst/>
            </a:prstGeom>
            <a:noFill/>
          </p:spPr>
          <p:txBody>
            <a:bodyPr wrap="none" rtlCol="0">
              <a:spAutoFit/>
            </a:bodyPr>
            <a:lstStyle/>
            <a:p>
              <a:r>
                <a:rPr lang="en-US" dirty="0"/>
                <a:t>Water in Minerals</a:t>
              </a:r>
            </a:p>
          </p:txBody>
        </p:sp>
        <p:sp>
          <p:nvSpPr>
            <p:cNvPr id="23" name="TextBox 22"/>
            <p:cNvSpPr txBox="1"/>
            <p:nvPr/>
          </p:nvSpPr>
          <p:spPr>
            <a:xfrm>
              <a:off x="395536" y="3275692"/>
              <a:ext cx="2318940" cy="369332"/>
            </a:xfrm>
            <a:prstGeom prst="rect">
              <a:avLst/>
            </a:prstGeom>
            <a:noFill/>
          </p:spPr>
          <p:txBody>
            <a:bodyPr wrap="square" rtlCol="0">
              <a:spAutoFit/>
            </a:bodyPr>
            <a:lstStyle/>
            <a:p>
              <a:pPr algn="r"/>
              <a:r>
                <a:rPr lang="en-US" b="1" dirty="0"/>
                <a:t>DFT-benchmarking</a:t>
              </a:r>
            </a:p>
          </p:txBody>
        </p:sp>
        <p:sp>
          <p:nvSpPr>
            <p:cNvPr id="24" name="TextBox 23"/>
            <p:cNvSpPr txBox="1"/>
            <p:nvPr/>
          </p:nvSpPr>
          <p:spPr>
            <a:xfrm>
              <a:off x="755576" y="3700054"/>
              <a:ext cx="2046494" cy="369332"/>
            </a:xfrm>
            <a:prstGeom prst="rect">
              <a:avLst/>
            </a:prstGeom>
            <a:noFill/>
          </p:spPr>
          <p:txBody>
            <a:bodyPr wrap="square" rtlCol="0">
              <a:spAutoFit/>
            </a:bodyPr>
            <a:lstStyle/>
            <a:p>
              <a:pPr algn="r"/>
              <a:r>
                <a:rPr lang="en-US" dirty="0"/>
                <a:t>Short H-bonding</a:t>
              </a:r>
            </a:p>
          </p:txBody>
        </p:sp>
        <p:sp>
          <p:nvSpPr>
            <p:cNvPr id="25" name="TextBox 24"/>
            <p:cNvSpPr txBox="1"/>
            <p:nvPr/>
          </p:nvSpPr>
          <p:spPr>
            <a:xfrm>
              <a:off x="2660618" y="3339118"/>
              <a:ext cx="255198" cy="276999"/>
            </a:xfrm>
            <a:prstGeom prst="rect">
              <a:avLst/>
            </a:prstGeom>
            <a:noFill/>
          </p:spPr>
          <p:txBody>
            <a:bodyPr wrap="none" rtlCol="0">
              <a:spAutoFit/>
            </a:bodyPr>
            <a:lstStyle/>
            <a:p>
              <a:r>
                <a:rPr lang="en-US" sz="1200" dirty="0">
                  <a:sym typeface="Symbol"/>
                </a:rPr>
                <a:t></a:t>
              </a:r>
              <a:endParaRPr lang="en-US" sz="1200" dirty="0"/>
            </a:p>
          </p:txBody>
        </p:sp>
        <p:sp>
          <p:nvSpPr>
            <p:cNvPr id="26" name="TextBox 25"/>
            <p:cNvSpPr txBox="1"/>
            <p:nvPr/>
          </p:nvSpPr>
          <p:spPr>
            <a:xfrm>
              <a:off x="2771800" y="3717032"/>
              <a:ext cx="255198" cy="276999"/>
            </a:xfrm>
            <a:prstGeom prst="rect">
              <a:avLst/>
            </a:prstGeom>
            <a:noFill/>
          </p:spPr>
          <p:txBody>
            <a:bodyPr wrap="none" rtlCol="0">
              <a:spAutoFit/>
            </a:bodyPr>
            <a:lstStyle/>
            <a:p>
              <a:r>
                <a:rPr lang="en-US" sz="1200" dirty="0">
                  <a:sym typeface="Symbol"/>
                </a:rPr>
                <a:t></a:t>
              </a:r>
              <a:endParaRPr lang="en-US" sz="1200" dirty="0"/>
            </a:p>
          </p:txBody>
        </p:sp>
        <p:sp>
          <p:nvSpPr>
            <p:cNvPr id="27" name="TextBox 26"/>
            <p:cNvSpPr txBox="1"/>
            <p:nvPr/>
          </p:nvSpPr>
          <p:spPr>
            <a:xfrm>
              <a:off x="2915816" y="4021832"/>
              <a:ext cx="255198" cy="276999"/>
            </a:xfrm>
            <a:prstGeom prst="rect">
              <a:avLst/>
            </a:prstGeom>
            <a:noFill/>
          </p:spPr>
          <p:txBody>
            <a:bodyPr wrap="none" rtlCol="0">
              <a:spAutoFit/>
            </a:bodyPr>
            <a:lstStyle/>
            <a:p>
              <a:r>
                <a:rPr lang="en-US" sz="1200" dirty="0">
                  <a:sym typeface="Symbol"/>
                </a:rPr>
                <a:t></a:t>
              </a:r>
              <a:endParaRPr lang="en-US" sz="1200" dirty="0"/>
            </a:p>
          </p:txBody>
        </p:sp>
      </p:grpSp>
      <p:grpSp>
        <p:nvGrpSpPr>
          <p:cNvPr id="28" name="Group 27"/>
          <p:cNvGrpSpPr/>
          <p:nvPr/>
        </p:nvGrpSpPr>
        <p:grpSpPr>
          <a:xfrm>
            <a:off x="2773179" y="4588683"/>
            <a:ext cx="4496305" cy="854800"/>
            <a:chOff x="2773179" y="4588683"/>
            <a:chExt cx="4496305" cy="854800"/>
          </a:xfrm>
        </p:grpSpPr>
        <p:sp>
          <p:nvSpPr>
            <p:cNvPr id="29" name="TextBox 28"/>
            <p:cNvSpPr txBox="1"/>
            <p:nvPr/>
          </p:nvSpPr>
          <p:spPr>
            <a:xfrm>
              <a:off x="2773179" y="4653136"/>
              <a:ext cx="1078741" cy="369332"/>
            </a:xfrm>
            <a:prstGeom prst="rect">
              <a:avLst/>
            </a:prstGeom>
            <a:noFill/>
          </p:spPr>
          <p:txBody>
            <a:bodyPr wrap="square" rtlCol="0">
              <a:spAutoFit/>
            </a:bodyPr>
            <a:lstStyle/>
            <a:p>
              <a:r>
                <a:rPr lang="en-US" dirty="0"/>
                <a:t>Fracking</a:t>
              </a:r>
            </a:p>
          </p:txBody>
        </p:sp>
        <p:sp>
          <p:nvSpPr>
            <p:cNvPr id="30" name="TextBox 29"/>
            <p:cNvSpPr txBox="1"/>
            <p:nvPr/>
          </p:nvSpPr>
          <p:spPr>
            <a:xfrm>
              <a:off x="3648778" y="4588683"/>
              <a:ext cx="255198" cy="276999"/>
            </a:xfrm>
            <a:prstGeom prst="rect">
              <a:avLst/>
            </a:prstGeom>
            <a:noFill/>
          </p:spPr>
          <p:txBody>
            <a:bodyPr wrap="none" rtlCol="0">
              <a:spAutoFit/>
            </a:bodyPr>
            <a:lstStyle/>
            <a:p>
              <a:r>
                <a:rPr lang="en-US" sz="1200" dirty="0">
                  <a:sym typeface="Symbol"/>
                </a:rPr>
                <a:t></a:t>
              </a:r>
              <a:endParaRPr lang="en-US" sz="1200" dirty="0"/>
            </a:p>
          </p:txBody>
        </p:sp>
        <p:sp>
          <p:nvSpPr>
            <p:cNvPr id="31" name="TextBox 30"/>
            <p:cNvSpPr txBox="1"/>
            <p:nvPr/>
          </p:nvSpPr>
          <p:spPr>
            <a:xfrm>
              <a:off x="4749759" y="4588683"/>
              <a:ext cx="255198" cy="276999"/>
            </a:xfrm>
            <a:prstGeom prst="rect">
              <a:avLst/>
            </a:prstGeom>
            <a:noFill/>
          </p:spPr>
          <p:txBody>
            <a:bodyPr wrap="none" rtlCol="0">
              <a:spAutoFit/>
            </a:bodyPr>
            <a:lstStyle/>
            <a:p>
              <a:r>
                <a:rPr lang="en-US" sz="1200" dirty="0">
                  <a:sym typeface="Symbol"/>
                </a:rPr>
                <a:t></a:t>
              </a:r>
              <a:endParaRPr lang="en-US" sz="1200" dirty="0"/>
            </a:p>
          </p:txBody>
        </p:sp>
        <p:sp>
          <p:nvSpPr>
            <p:cNvPr id="32" name="TextBox 31"/>
            <p:cNvSpPr txBox="1"/>
            <p:nvPr/>
          </p:nvSpPr>
          <p:spPr>
            <a:xfrm>
              <a:off x="4224379" y="4671475"/>
              <a:ext cx="255198" cy="276999"/>
            </a:xfrm>
            <a:prstGeom prst="rect">
              <a:avLst/>
            </a:prstGeom>
            <a:noFill/>
          </p:spPr>
          <p:txBody>
            <a:bodyPr wrap="none" rtlCol="0">
              <a:spAutoFit/>
            </a:bodyPr>
            <a:lstStyle/>
            <a:p>
              <a:r>
                <a:rPr lang="en-US" sz="1200" dirty="0">
                  <a:sym typeface="Symbol"/>
                </a:rPr>
                <a:t></a:t>
              </a:r>
              <a:endParaRPr lang="en-US" sz="1200" dirty="0"/>
            </a:p>
          </p:txBody>
        </p:sp>
        <p:sp>
          <p:nvSpPr>
            <p:cNvPr id="33" name="TextBox 32"/>
            <p:cNvSpPr txBox="1"/>
            <p:nvPr/>
          </p:nvSpPr>
          <p:spPr>
            <a:xfrm>
              <a:off x="4945182" y="4669882"/>
              <a:ext cx="2324302" cy="369332"/>
            </a:xfrm>
            <a:prstGeom prst="rect">
              <a:avLst/>
            </a:prstGeom>
            <a:noFill/>
          </p:spPr>
          <p:txBody>
            <a:bodyPr wrap="square" rtlCol="0">
              <a:spAutoFit/>
            </a:bodyPr>
            <a:lstStyle/>
            <a:p>
              <a:r>
                <a:rPr lang="en-US" dirty="0"/>
                <a:t>CO</a:t>
              </a:r>
              <a:r>
                <a:rPr lang="en-US" baseline="-25000" dirty="0"/>
                <a:t>2</a:t>
              </a:r>
              <a:r>
                <a:rPr lang="en-US" dirty="0"/>
                <a:t> sequestration</a:t>
              </a:r>
            </a:p>
          </p:txBody>
        </p:sp>
        <p:sp>
          <p:nvSpPr>
            <p:cNvPr id="34" name="TextBox 33"/>
            <p:cNvSpPr txBox="1"/>
            <p:nvPr/>
          </p:nvSpPr>
          <p:spPr>
            <a:xfrm>
              <a:off x="3892600" y="4797152"/>
              <a:ext cx="1340053" cy="646331"/>
            </a:xfrm>
            <a:prstGeom prst="rect">
              <a:avLst/>
            </a:prstGeom>
            <a:noFill/>
          </p:spPr>
          <p:txBody>
            <a:bodyPr wrap="square" rtlCol="0">
              <a:spAutoFit/>
            </a:bodyPr>
            <a:lstStyle/>
            <a:p>
              <a:r>
                <a:rPr lang="en-US" dirty="0"/>
                <a:t>Waste repositories</a:t>
              </a:r>
            </a:p>
          </p:txBody>
        </p:sp>
      </p:grpSp>
      <p:grpSp>
        <p:nvGrpSpPr>
          <p:cNvPr id="35" name="Group 34"/>
          <p:cNvGrpSpPr/>
          <p:nvPr/>
        </p:nvGrpSpPr>
        <p:grpSpPr>
          <a:xfrm>
            <a:off x="4749759" y="1649826"/>
            <a:ext cx="3280659" cy="945396"/>
            <a:chOff x="4749759" y="1649826"/>
            <a:chExt cx="3280659" cy="945396"/>
          </a:xfrm>
        </p:grpSpPr>
        <p:sp>
          <p:nvSpPr>
            <p:cNvPr id="36" name="TextBox 35"/>
            <p:cNvSpPr txBox="1"/>
            <p:nvPr/>
          </p:nvSpPr>
          <p:spPr>
            <a:xfrm>
              <a:off x="5498506" y="2225890"/>
              <a:ext cx="2531912" cy="369332"/>
            </a:xfrm>
            <a:prstGeom prst="rect">
              <a:avLst/>
            </a:prstGeom>
            <a:noFill/>
          </p:spPr>
          <p:txBody>
            <a:bodyPr wrap="none" rtlCol="0">
              <a:spAutoFit/>
            </a:bodyPr>
            <a:lstStyle/>
            <a:p>
              <a:pPr marL="285750" indent="-285750">
                <a:buFont typeface="Arial" panose="020B0604020202020204" pitchFamily="34" charset="0"/>
                <a:buChar char="•"/>
              </a:pPr>
              <a:r>
                <a:rPr lang="en-US" dirty="0"/>
                <a:t>Photolysis / solar cells</a:t>
              </a:r>
            </a:p>
          </p:txBody>
        </p:sp>
        <p:sp>
          <p:nvSpPr>
            <p:cNvPr id="37" name="TextBox 36"/>
            <p:cNvSpPr txBox="1"/>
            <p:nvPr/>
          </p:nvSpPr>
          <p:spPr>
            <a:xfrm>
              <a:off x="5232653" y="1937858"/>
              <a:ext cx="2120773" cy="369332"/>
            </a:xfrm>
            <a:prstGeom prst="rect">
              <a:avLst/>
            </a:prstGeom>
            <a:noFill/>
          </p:spPr>
          <p:txBody>
            <a:bodyPr wrap="none" rtlCol="0">
              <a:spAutoFit/>
            </a:bodyPr>
            <a:lstStyle/>
            <a:p>
              <a:pPr marL="285750" indent="-285750">
                <a:buFont typeface="Arial" panose="020B0604020202020204" pitchFamily="34" charset="0"/>
                <a:buChar char="•"/>
              </a:pPr>
              <a:r>
                <a:rPr lang="en-US" b="1" dirty="0"/>
                <a:t>Battery materials</a:t>
              </a:r>
            </a:p>
          </p:txBody>
        </p:sp>
        <p:sp>
          <p:nvSpPr>
            <p:cNvPr id="38" name="TextBox 37"/>
            <p:cNvSpPr txBox="1"/>
            <p:nvPr/>
          </p:nvSpPr>
          <p:spPr>
            <a:xfrm>
              <a:off x="4749759" y="1649826"/>
              <a:ext cx="2257926" cy="369332"/>
            </a:xfrm>
            <a:prstGeom prst="rect">
              <a:avLst/>
            </a:prstGeom>
            <a:noFill/>
          </p:spPr>
          <p:txBody>
            <a:bodyPr wrap="none" rtlCol="0">
              <a:spAutoFit/>
            </a:bodyPr>
            <a:lstStyle/>
            <a:p>
              <a:pPr marL="285750" indent="-285750">
                <a:buFont typeface="Arial" panose="020B0604020202020204" pitchFamily="34" charset="0"/>
                <a:buChar char="•"/>
              </a:pPr>
              <a:r>
                <a:rPr lang="en-US" dirty="0"/>
                <a:t>  </a:t>
              </a:r>
              <a:r>
                <a:rPr lang="en-US" b="1" dirty="0"/>
                <a:t>Hydrogen storage</a:t>
              </a:r>
            </a:p>
          </p:txBody>
        </p:sp>
      </p:grpSp>
      <p:sp>
        <p:nvSpPr>
          <p:cNvPr id="44" name="Right Arrow 43"/>
          <p:cNvSpPr/>
          <p:nvPr/>
        </p:nvSpPr>
        <p:spPr>
          <a:xfrm>
            <a:off x="2390148" y="1172842"/>
            <a:ext cx="487639" cy="26408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xmlns="" id="{881E1504-AF19-4191-883C-1684CF134503}"/>
              </a:ext>
            </a:extLst>
          </p:cNvPr>
          <p:cNvSpPr txBox="1"/>
          <p:nvPr/>
        </p:nvSpPr>
        <p:spPr>
          <a:xfrm>
            <a:off x="2890660" y="1124744"/>
            <a:ext cx="2833468" cy="369332"/>
          </a:xfrm>
          <a:prstGeom prst="rect">
            <a:avLst/>
          </a:prstGeom>
          <a:noFill/>
        </p:spPr>
        <p:txBody>
          <a:bodyPr wrap="none" rtlCol="0">
            <a:spAutoFit/>
          </a:bodyPr>
          <a:lstStyle/>
          <a:p>
            <a:r>
              <a:rPr lang="en-US" b="1" dirty="0" smtClean="0"/>
              <a:t>Non-hydrogenous </a:t>
            </a:r>
            <a:r>
              <a:rPr lang="en-US" b="1" dirty="0"/>
              <a:t>materials</a:t>
            </a:r>
          </a:p>
        </p:txBody>
      </p:sp>
      <p:sp>
        <p:nvSpPr>
          <p:cNvPr id="40" name="TextBox 39"/>
          <p:cNvSpPr txBox="1"/>
          <p:nvPr/>
        </p:nvSpPr>
        <p:spPr>
          <a:xfrm>
            <a:off x="2603991" y="5661248"/>
            <a:ext cx="3840217" cy="707886"/>
          </a:xfrm>
          <a:prstGeom prst="rect">
            <a:avLst/>
          </a:prstGeom>
          <a:solidFill>
            <a:srgbClr val="0070C0">
              <a:alpha val="76000"/>
            </a:srgbClr>
          </a:solidFill>
        </p:spPr>
        <p:txBody>
          <a:bodyPr wrap="none" rtlCol="0">
            <a:spAutoFit/>
          </a:bodyPr>
          <a:lstStyle/>
          <a:p>
            <a:pPr algn="ctr"/>
            <a:r>
              <a:rPr lang="en-US" sz="2000" b="1" dirty="0" smtClean="0"/>
              <a:t>Neutron Vibrational Spectroscopy </a:t>
            </a:r>
          </a:p>
          <a:p>
            <a:pPr algn="ctr"/>
            <a:r>
              <a:rPr lang="en-US" sz="2000" b="1" dirty="0" smtClean="0"/>
              <a:t>NVS</a:t>
            </a:r>
            <a:endParaRPr lang="en-US" sz="20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5"/>
          <p:cNvPicPr>
            <a:picLocks noChangeAspect="1"/>
          </p:cNvPicPr>
          <p:nvPr/>
        </p:nvPicPr>
        <p:blipFill>
          <a:blip r:embed="rId2" cstate="print"/>
          <a:srcRect/>
          <a:stretch>
            <a:fillRect/>
          </a:stretch>
        </p:blipFill>
        <p:spPr bwMode="auto">
          <a:xfrm>
            <a:off x="2618763" y="2996952"/>
            <a:ext cx="5265605" cy="3528392"/>
          </a:xfrm>
          <a:prstGeom prst="rect">
            <a:avLst/>
          </a:prstGeom>
          <a:noFill/>
          <a:ln w="9525">
            <a:noFill/>
            <a:miter lim="800000"/>
            <a:headEnd/>
            <a:tailEnd/>
          </a:ln>
        </p:spPr>
      </p:pic>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40</a:t>
            </a:fld>
            <a:endParaRPr lang="it-IT"/>
          </a:p>
        </p:txBody>
      </p:sp>
      <p:pic>
        <p:nvPicPr>
          <p:cNvPr id="4" name="Picture 3"/>
          <p:cNvPicPr>
            <a:picLocks noChangeAspect="1" noChangeArrowheads="1"/>
          </p:cNvPicPr>
          <p:nvPr/>
        </p:nvPicPr>
        <p:blipFill>
          <a:blip r:embed="rId3" cstate="print"/>
          <a:srcRect/>
          <a:stretch>
            <a:fillRect/>
          </a:stretch>
        </p:blipFill>
        <p:spPr bwMode="auto">
          <a:xfrm>
            <a:off x="395536" y="404664"/>
            <a:ext cx="4625002" cy="2448272"/>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4860032" y="0"/>
            <a:ext cx="3991765" cy="3168352"/>
          </a:xfrm>
          <a:prstGeom prst="rect">
            <a:avLst/>
          </a:prstGeom>
          <a:noFill/>
          <a:ln w="9525">
            <a:noFill/>
            <a:miter lim="800000"/>
            <a:headEnd/>
            <a:tailEnd/>
          </a:ln>
        </p:spPr>
      </p:pic>
      <p:sp>
        <p:nvSpPr>
          <p:cNvPr id="6" name="Rettangolo 5"/>
          <p:cNvSpPr/>
          <p:nvPr/>
        </p:nvSpPr>
        <p:spPr>
          <a:xfrm>
            <a:off x="683568" y="116632"/>
            <a:ext cx="561372" cy="461665"/>
          </a:xfrm>
          <a:prstGeom prst="rect">
            <a:avLst/>
          </a:prstGeom>
        </p:spPr>
        <p:txBody>
          <a:bodyPr wrap="none">
            <a:spAutoFit/>
          </a:bodyPr>
          <a:lstStyle/>
          <a:p>
            <a:r>
              <a:rPr lang="en-GB" sz="2400" b="1" dirty="0">
                <a:solidFill>
                  <a:srgbClr val="C00000"/>
                </a:solidFill>
                <a:latin typeface="Arial" pitchFamily="34" charset="0"/>
              </a:rPr>
              <a:t>E2</a:t>
            </a:r>
            <a:endParaRPr lang="it-IT" sz="2400" b="1" dirty="0"/>
          </a:p>
        </p:txBody>
      </p:sp>
      <p:sp>
        <p:nvSpPr>
          <p:cNvPr id="7" name="Rettangolo 6"/>
          <p:cNvSpPr/>
          <p:nvPr/>
        </p:nvSpPr>
        <p:spPr>
          <a:xfrm>
            <a:off x="7452320" y="116632"/>
            <a:ext cx="561372" cy="461665"/>
          </a:xfrm>
          <a:prstGeom prst="rect">
            <a:avLst/>
          </a:prstGeom>
        </p:spPr>
        <p:txBody>
          <a:bodyPr wrap="none">
            <a:spAutoFit/>
          </a:bodyPr>
          <a:lstStyle/>
          <a:p>
            <a:r>
              <a:rPr lang="en-GB" sz="2400" b="1" dirty="0">
                <a:solidFill>
                  <a:srgbClr val="C00000"/>
                </a:solidFill>
                <a:latin typeface="Arial" pitchFamily="34" charset="0"/>
              </a:rPr>
              <a:t>E2</a:t>
            </a:r>
            <a:endParaRPr lang="it-IT" sz="2400" b="1" dirty="0"/>
          </a:p>
        </p:txBody>
      </p:sp>
      <p:sp>
        <p:nvSpPr>
          <p:cNvPr id="8" name="Rettangolo 7"/>
          <p:cNvSpPr/>
          <p:nvPr/>
        </p:nvSpPr>
        <p:spPr>
          <a:xfrm>
            <a:off x="4139952" y="1772816"/>
            <a:ext cx="936104" cy="400110"/>
          </a:xfrm>
          <a:prstGeom prst="rect">
            <a:avLst/>
          </a:prstGeom>
          <a:solidFill>
            <a:schemeClr val="bg1"/>
          </a:solidFill>
        </p:spPr>
        <p:txBody>
          <a:bodyPr wrap="square">
            <a:spAutoFit/>
          </a:bodyPr>
          <a:lstStyle/>
          <a:p>
            <a:r>
              <a:rPr lang="en-GB" sz="2000" b="1" dirty="0">
                <a:latin typeface="Arial" pitchFamily="34" charset="0"/>
              </a:rPr>
              <a:t>H / V</a:t>
            </a:r>
            <a:endParaRPr lang="it-IT" sz="2000" b="1" dirty="0"/>
          </a:p>
        </p:txBody>
      </p:sp>
      <p:sp>
        <p:nvSpPr>
          <p:cNvPr id="9" name="Rectangle 8"/>
          <p:cNvSpPr>
            <a:spLocks noChangeArrowheads="1"/>
          </p:cNvSpPr>
          <p:nvPr/>
        </p:nvSpPr>
        <p:spPr bwMode="auto">
          <a:xfrm>
            <a:off x="179512" y="4581128"/>
            <a:ext cx="2242922" cy="430887"/>
          </a:xfrm>
          <a:prstGeom prst="rect">
            <a:avLst/>
          </a:prstGeom>
          <a:noFill/>
          <a:ln w="9525">
            <a:noFill/>
            <a:miter lim="800000"/>
            <a:headEnd/>
            <a:tailEnd/>
          </a:ln>
          <a:effectLst/>
        </p:spPr>
        <p:txBody>
          <a:bodyPr wrap="none">
            <a:spAutoFit/>
          </a:bodyPr>
          <a:lstStyle/>
          <a:p>
            <a:r>
              <a:rPr lang="en-GB" sz="2200" b="1" dirty="0">
                <a:latin typeface="Arial" pitchFamily="34" charset="0"/>
                <a:cs typeface="Arial" pitchFamily="34" charset="0"/>
              </a:rPr>
              <a:t>Flux on sample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41</a:t>
            </a:fld>
            <a:endParaRPr lang="it-IT"/>
          </a:p>
        </p:txBody>
      </p:sp>
      <p:pic>
        <p:nvPicPr>
          <p:cNvPr id="12" name="Immagine 1"/>
          <p:cNvPicPr>
            <a:picLocks noChangeAspect="1"/>
          </p:cNvPicPr>
          <p:nvPr/>
        </p:nvPicPr>
        <p:blipFill>
          <a:blip r:embed="rId2" cstate="print"/>
          <a:srcRect/>
          <a:stretch>
            <a:fillRect/>
          </a:stretch>
        </p:blipFill>
        <p:spPr bwMode="auto">
          <a:xfrm>
            <a:off x="179512" y="548680"/>
            <a:ext cx="4896544" cy="3948348"/>
          </a:xfrm>
          <a:prstGeom prst="rect">
            <a:avLst/>
          </a:prstGeom>
          <a:noFill/>
          <a:ln w="9525">
            <a:noFill/>
            <a:miter lim="800000"/>
            <a:headEnd/>
            <a:tailEnd/>
          </a:ln>
        </p:spPr>
      </p:pic>
      <p:sp>
        <p:nvSpPr>
          <p:cNvPr id="13" name="CasellaDiTesto 3"/>
          <p:cNvSpPr txBox="1">
            <a:spLocks noChangeArrowheads="1"/>
          </p:cNvSpPr>
          <p:nvPr/>
        </p:nvSpPr>
        <p:spPr bwMode="auto">
          <a:xfrm>
            <a:off x="6516216" y="1198712"/>
            <a:ext cx="2447925" cy="646112"/>
          </a:xfrm>
          <a:prstGeom prst="rect">
            <a:avLst/>
          </a:prstGeom>
          <a:noFill/>
          <a:ln w="9525">
            <a:noFill/>
            <a:miter lim="800000"/>
            <a:headEnd/>
            <a:tailEnd/>
          </a:ln>
        </p:spPr>
        <p:txBody>
          <a:bodyPr>
            <a:spAutoFit/>
          </a:bodyPr>
          <a:lstStyle/>
          <a:p>
            <a:pPr algn="ctr"/>
            <a:r>
              <a:rPr lang="it-IT" b="1" dirty="0" err="1">
                <a:solidFill>
                  <a:srgbClr val="FF0000"/>
                </a:solidFill>
                <a:latin typeface="Calibri" pitchFamily="34" charset="0"/>
              </a:rPr>
              <a:t>Bi-elliptical</a:t>
            </a:r>
            <a:r>
              <a:rPr lang="it-IT" b="1" dirty="0">
                <a:solidFill>
                  <a:srgbClr val="FF0000"/>
                </a:solidFill>
                <a:latin typeface="Calibri" pitchFamily="34" charset="0"/>
              </a:rPr>
              <a:t>:</a:t>
            </a:r>
          </a:p>
          <a:p>
            <a:pPr algn="ctr"/>
            <a:r>
              <a:rPr lang="it-IT" b="1" dirty="0">
                <a:solidFill>
                  <a:srgbClr val="FF0000"/>
                </a:solidFill>
                <a:latin typeface="Calibri" pitchFamily="34" charset="0"/>
              </a:rPr>
              <a:t>90-130 % </a:t>
            </a:r>
            <a:r>
              <a:rPr lang="it-IT" b="1" dirty="0" err="1">
                <a:solidFill>
                  <a:srgbClr val="FF0000"/>
                </a:solidFill>
                <a:latin typeface="Calibri" pitchFamily="34" charset="0"/>
              </a:rPr>
              <a:t>gain</a:t>
            </a:r>
            <a:r>
              <a:rPr lang="it-IT" b="1" dirty="0">
                <a:solidFill>
                  <a:srgbClr val="FF0000"/>
                </a:solidFill>
                <a:latin typeface="Calibri" pitchFamily="34" charset="0"/>
              </a:rPr>
              <a:t> </a:t>
            </a:r>
            <a:r>
              <a:rPr lang="it-IT" b="1" dirty="0" err="1">
                <a:solidFill>
                  <a:srgbClr val="FF0000"/>
                </a:solidFill>
                <a:latin typeface="Calibri" pitchFamily="34" charset="0"/>
              </a:rPr>
              <a:t>factor</a:t>
            </a:r>
            <a:endParaRPr lang="it-IT" b="1" dirty="0">
              <a:solidFill>
                <a:srgbClr val="FF0000"/>
              </a:solidFill>
              <a:latin typeface="Calibri" pitchFamily="34" charset="0"/>
            </a:endParaRPr>
          </a:p>
        </p:txBody>
      </p:sp>
      <p:sp>
        <p:nvSpPr>
          <p:cNvPr id="17" name="Rettangolo 16"/>
          <p:cNvSpPr/>
          <p:nvPr/>
        </p:nvSpPr>
        <p:spPr>
          <a:xfrm>
            <a:off x="1259632" y="764704"/>
            <a:ext cx="1296144" cy="3384376"/>
          </a:xfrm>
          <a:prstGeom prst="rect">
            <a:avLst/>
          </a:prstGeom>
          <a:solidFill>
            <a:srgbClr val="F25E0C">
              <a:alpha val="28000"/>
            </a:srgbClr>
          </a:solidFill>
          <a:ln w="38100">
            <a:noFill/>
            <a:prstDash val="dash"/>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8" name="Text Box 5"/>
          <p:cNvSpPr txBox="1">
            <a:spLocks noChangeArrowheads="1"/>
          </p:cNvSpPr>
          <p:nvPr/>
        </p:nvSpPr>
        <p:spPr bwMode="auto">
          <a:xfrm>
            <a:off x="467544" y="404664"/>
            <a:ext cx="2952750" cy="338137"/>
          </a:xfrm>
          <a:prstGeom prst="rect">
            <a:avLst/>
          </a:prstGeom>
          <a:noFill/>
          <a:ln w="9525">
            <a:noFill/>
            <a:miter lim="800000"/>
            <a:headEnd/>
            <a:tailEnd/>
          </a:ln>
        </p:spPr>
        <p:txBody>
          <a:bodyPr>
            <a:spAutoFit/>
          </a:bodyPr>
          <a:lstStyle/>
          <a:p>
            <a:pPr algn="ctr">
              <a:spcBef>
                <a:spcPct val="50000"/>
              </a:spcBef>
            </a:pPr>
            <a:r>
              <a:rPr lang="en-GB" altLang="it-IT" sz="1600" b="1" dirty="0">
                <a:solidFill>
                  <a:srgbClr val="F25E0C"/>
                </a:solidFill>
                <a:latin typeface="Calibri" pitchFamily="34" charset="0"/>
              </a:rPr>
              <a:t>Fingerprint zone (60-220 </a:t>
            </a:r>
            <a:r>
              <a:rPr lang="en-GB" altLang="it-IT" sz="1600" b="1" dirty="0" err="1">
                <a:solidFill>
                  <a:srgbClr val="F25E0C"/>
                </a:solidFill>
                <a:latin typeface="Calibri" pitchFamily="34" charset="0"/>
              </a:rPr>
              <a:t>meV</a:t>
            </a:r>
            <a:r>
              <a:rPr lang="en-GB" altLang="it-IT" sz="1600" b="1" dirty="0">
                <a:solidFill>
                  <a:srgbClr val="F25E0C"/>
                </a:solidFill>
                <a:latin typeface="Calibri" pitchFamily="34" charset="0"/>
              </a:rPr>
              <a:t>)</a:t>
            </a:r>
          </a:p>
        </p:txBody>
      </p:sp>
      <p:sp>
        <p:nvSpPr>
          <p:cNvPr id="19" name="CasellaDiTesto 15"/>
          <p:cNvSpPr txBox="1">
            <a:spLocks noChangeArrowheads="1"/>
          </p:cNvSpPr>
          <p:nvPr/>
        </p:nvSpPr>
        <p:spPr bwMode="auto">
          <a:xfrm>
            <a:off x="6697663" y="3717032"/>
            <a:ext cx="2446337" cy="646112"/>
          </a:xfrm>
          <a:prstGeom prst="rect">
            <a:avLst/>
          </a:prstGeom>
          <a:noFill/>
          <a:ln w="9525">
            <a:noFill/>
            <a:miter lim="800000"/>
            <a:headEnd/>
            <a:tailEnd/>
          </a:ln>
        </p:spPr>
        <p:txBody>
          <a:bodyPr>
            <a:spAutoFit/>
          </a:bodyPr>
          <a:lstStyle/>
          <a:p>
            <a:pPr algn="ctr"/>
            <a:r>
              <a:rPr lang="it-IT" b="1" dirty="0" err="1">
                <a:solidFill>
                  <a:srgbClr val="0000FF"/>
                </a:solidFill>
                <a:latin typeface="Calibri" pitchFamily="34" charset="0"/>
              </a:rPr>
              <a:t>Mono-elliptical</a:t>
            </a:r>
            <a:r>
              <a:rPr lang="it-IT" b="1" dirty="0">
                <a:solidFill>
                  <a:srgbClr val="0000FF"/>
                </a:solidFill>
                <a:latin typeface="Calibri" pitchFamily="34" charset="0"/>
              </a:rPr>
              <a:t>:</a:t>
            </a:r>
          </a:p>
          <a:p>
            <a:pPr algn="ctr"/>
            <a:r>
              <a:rPr lang="it-IT" b="1" dirty="0">
                <a:solidFill>
                  <a:srgbClr val="0000FF"/>
                </a:solidFill>
                <a:latin typeface="Calibri" pitchFamily="34" charset="0"/>
              </a:rPr>
              <a:t>70-90 % </a:t>
            </a:r>
            <a:r>
              <a:rPr lang="it-IT" b="1" dirty="0" err="1">
                <a:solidFill>
                  <a:srgbClr val="0000FF"/>
                </a:solidFill>
                <a:latin typeface="Calibri" pitchFamily="34" charset="0"/>
              </a:rPr>
              <a:t>gain</a:t>
            </a:r>
            <a:r>
              <a:rPr lang="it-IT" b="1" dirty="0">
                <a:solidFill>
                  <a:srgbClr val="0000FF"/>
                </a:solidFill>
                <a:latin typeface="Calibri" pitchFamily="34" charset="0"/>
              </a:rPr>
              <a:t> </a:t>
            </a:r>
            <a:r>
              <a:rPr lang="it-IT" b="1" dirty="0" err="1">
                <a:solidFill>
                  <a:srgbClr val="0000FF"/>
                </a:solidFill>
                <a:latin typeface="Calibri" pitchFamily="34" charset="0"/>
              </a:rPr>
              <a:t>factor</a:t>
            </a:r>
            <a:endParaRPr lang="it-IT" b="1" dirty="0">
              <a:solidFill>
                <a:srgbClr val="0000FF"/>
              </a:solidFill>
              <a:latin typeface="Calibri" pitchFamily="34" charset="0"/>
            </a:endParaRPr>
          </a:p>
        </p:txBody>
      </p:sp>
      <p:cxnSp>
        <p:nvCxnSpPr>
          <p:cNvPr id="20" name="Connettore 2 19"/>
          <p:cNvCxnSpPr/>
          <p:nvPr/>
        </p:nvCxnSpPr>
        <p:spPr>
          <a:xfrm flipH="1">
            <a:off x="2771800" y="1700808"/>
            <a:ext cx="3887787" cy="863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flipH="1" flipV="1">
            <a:off x="2843808" y="3212976"/>
            <a:ext cx="4103688" cy="93637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3" name="Text Box 5"/>
          <p:cNvSpPr txBox="1">
            <a:spLocks noChangeArrowheads="1"/>
          </p:cNvSpPr>
          <p:nvPr/>
        </p:nvSpPr>
        <p:spPr bwMode="auto">
          <a:xfrm>
            <a:off x="2987824" y="476672"/>
            <a:ext cx="7057479" cy="279564"/>
          </a:xfrm>
          <a:prstGeom prst="rect">
            <a:avLst/>
          </a:prstGeom>
          <a:noFill/>
          <a:ln w="9525">
            <a:noFill/>
            <a:miter lim="800000"/>
            <a:headEnd/>
            <a:tailEnd/>
          </a:ln>
        </p:spPr>
        <p:txBody>
          <a:bodyPr wrap="square">
            <a:spAutoFit/>
          </a:bodyPr>
          <a:lstStyle/>
          <a:p>
            <a:pPr algn="ctr">
              <a:lnSpc>
                <a:spcPts val="1400"/>
              </a:lnSpc>
              <a:spcBef>
                <a:spcPct val="50000"/>
              </a:spcBef>
            </a:pPr>
            <a:r>
              <a:rPr lang="en-GB" altLang="it-IT" dirty="0">
                <a:latin typeface="Arial" pitchFamily="34" charset="0"/>
                <a:cs typeface="Arial" pitchFamily="34" charset="0"/>
              </a:rPr>
              <a:t>(% gain factor of elliptical options </a:t>
            </a:r>
            <a:r>
              <a:rPr lang="en-GB" altLang="it-IT" b="1" dirty="0">
                <a:latin typeface="Arial" pitchFamily="34" charset="0"/>
                <a:cs typeface="Arial" pitchFamily="34" charset="0"/>
              </a:rPr>
              <a:t>over</a:t>
            </a:r>
            <a:r>
              <a:rPr lang="en-GB" altLang="it-IT" dirty="0">
                <a:latin typeface="Arial" pitchFamily="34" charset="0"/>
                <a:cs typeface="Arial" pitchFamily="34" charset="0"/>
              </a:rPr>
              <a:t> baseline)</a:t>
            </a:r>
          </a:p>
        </p:txBody>
      </p:sp>
      <p:sp>
        <p:nvSpPr>
          <p:cNvPr id="10" name="Rectangle 8"/>
          <p:cNvSpPr>
            <a:spLocks noChangeArrowheads="1"/>
          </p:cNvSpPr>
          <p:nvPr/>
        </p:nvSpPr>
        <p:spPr bwMode="auto">
          <a:xfrm>
            <a:off x="4644008" y="15007"/>
            <a:ext cx="4108436" cy="461665"/>
          </a:xfrm>
          <a:prstGeom prst="rect">
            <a:avLst/>
          </a:prstGeom>
          <a:noFill/>
          <a:ln w="9525">
            <a:noFill/>
            <a:miter lim="800000"/>
            <a:headEnd/>
            <a:tailEnd/>
          </a:ln>
          <a:effectLst/>
        </p:spPr>
        <p:txBody>
          <a:bodyPr wrap="square">
            <a:spAutoFit/>
          </a:bodyPr>
          <a:lstStyle/>
          <a:p>
            <a:r>
              <a:rPr lang="en-GB" sz="2400" b="1" dirty="0">
                <a:latin typeface="Arial" pitchFamily="34" charset="0"/>
                <a:cs typeface="Arial" pitchFamily="34" charset="0"/>
              </a:rPr>
              <a:t>Gain elliptical vs. tapered</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42</a:t>
            </a:fld>
            <a:endParaRPr lang="it-IT"/>
          </a:p>
        </p:txBody>
      </p:sp>
      <p:sp>
        <p:nvSpPr>
          <p:cNvPr id="5" name="Text Box 6"/>
          <p:cNvSpPr txBox="1">
            <a:spLocks noChangeArrowheads="1"/>
          </p:cNvSpPr>
          <p:nvPr/>
        </p:nvSpPr>
        <p:spPr bwMode="auto">
          <a:xfrm>
            <a:off x="611560" y="3933056"/>
            <a:ext cx="3168650" cy="754053"/>
          </a:xfrm>
          <a:prstGeom prst="rect">
            <a:avLst/>
          </a:prstGeom>
          <a:noFill/>
          <a:ln w="9525">
            <a:noFill/>
            <a:miter lim="800000"/>
            <a:headEnd/>
            <a:tailEnd/>
          </a:ln>
          <a:effectLst/>
        </p:spPr>
        <p:txBody>
          <a:bodyPr wrap="square">
            <a:spAutoFit/>
          </a:bodyPr>
          <a:lstStyle/>
          <a:p>
            <a:pPr algn="ctr">
              <a:lnSpc>
                <a:spcPts val="1000"/>
              </a:lnSpc>
              <a:spcBef>
                <a:spcPct val="50000"/>
              </a:spcBef>
            </a:pPr>
            <a:r>
              <a:rPr lang="en-GB" sz="1600" b="1" dirty="0"/>
              <a:t>Integration domains</a:t>
            </a:r>
          </a:p>
          <a:p>
            <a:pPr algn="ctr">
              <a:lnSpc>
                <a:spcPts val="1000"/>
              </a:lnSpc>
              <a:spcBef>
                <a:spcPct val="50000"/>
              </a:spcBef>
            </a:pPr>
            <a:r>
              <a:rPr lang="en-GB" sz="1600" dirty="0"/>
              <a:t>Beam surface: 30x30 mm</a:t>
            </a:r>
            <a:r>
              <a:rPr lang="en-GB" sz="1600" baseline="30000" dirty="0">
                <a:ea typeface="Arial Unicode MS" pitchFamily="34" charset="-128"/>
                <a:cs typeface="Arial Unicode MS" pitchFamily="34" charset="-128"/>
              </a:rPr>
              <a:t>2</a:t>
            </a:r>
          </a:p>
          <a:p>
            <a:pPr algn="ctr">
              <a:lnSpc>
                <a:spcPts val="1000"/>
              </a:lnSpc>
              <a:spcBef>
                <a:spcPct val="50000"/>
              </a:spcBef>
            </a:pPr>
            <a:r>
              <a:rPr lang="en-GB" sz="1600" dirty="0"/>
              <a:t>Divergence: </a:t>
            </a:r>
            <a:r>
              <a:rPr lang="en-GB" sz="1600" dirty="0">
                <a:sym typeface="Symbol"/>
              </a:rPr>
              <a:t></a:t>
            </a:r>
            <a:r>
              <a:rPr lang="en-GB" sz="1600" dirty="0"/>
              <a:t>1°</a:t>
            </a:r>
          </a:p>
        </p:txBody>
      </p:sp>
      <p:pic>
        <p:nvPicPr>
          <p:cNvPr id="6" name="Picture 3"/>
          <p:cNvPicPr>
            <a:picLocks noChangeAspect="1"/>
          </p:cNvPicPr>
          <p:nvPr/>
        </p:nvPicPr>
        <p:blipFill>
          <a:blip r:embed="rId2" cstate="print"/>
          <a:stretch>
            <a:fillRect/>
          </a:stretch>
        </p:blipFill>
        <p:spPr>
          <a:xfrm>
            <a:off x="0" y="0"/>
            <a:ext cx="4355976" cy="3472155"/>
          </a:xfrm>
          <a:prstGeom prst="rect">
            <a:avLst/>
          </a:prstGeom>
        </p:spPr>
      </p:pic>
      <p:sp>
        <p:nvSpPr>
          <p:cNvPr id="4" name="Rectangle 8"/>
          <p:cNvSpPr>
            <a:spLocks noChangeArrowheads="1"/>
          </p:cNvSpPr>
          <p:nvPr/>
        </p:nvSpPr>
        <p:spPr bwMode="auto">
          <a:xfrm>
            <a:off x="4361918" y="548680"/>
            <a:ext cx="2802370" cy="461665"/>
          </a:xfrm>
          <a:prstGeom prst="rect">
            <a:avLst/>
          </a:prstGeom>
          <a:noFill/>
          <a:ln w="9525">
            <a:noFill/>
            <a:miter lim="800000"/>
            <a:headEnd/>
            <a:tailEnd/>
          </a:ln>
          <a:effectLst/>
        </p:spPr>
        <p:txBody>
          <a:bodyPr wrap="none">
            <a:spAutoFit/>
          </a:bodyPr>
          <a:lstStyle/>
          <a:p>
            <a:r>
              <a:rPr lang="en-GB" sz="2400" b="1" dirty="0">
                <a:latin typeface="Arial" pitchFamily="34" charset="0"/>
                <a:cs typeface="Arial" pitchFamily="34" charset="0"/>
              </a:rPr>
              <a:t>Brilliance transfer</a:t>
            </a:r>
          </a:p>
        </p:txBody>
      </p:sp>
      <p:sp>
        <p:nvSpPr>
          <p:cNvPr id="7" name="Text Box 5"/>
          <p:cNvSpPr txBox="1">
            <a:spLocks noChangeArrowheads="1"/>
          </p:cNvSpPr>
          <p:nvPr/>
        </p:nvSpPr>
        <p:spPr bwMode="auto">
          <a:xfrm>
            <a:off x="251520" y="5949280"/>
            <a:ext cx="8642350" cy="400110"/>
          </a:xfrm>
          <a:prstGeom prst="rect">
            <a:avLst/>
          </a:prstGeom>
          <a:noFill/>
          <a:ln w="9525">
            <a:noFill/>
            <a:miter lim="800000"/>
            <a:headEnd/>
            <a:tailEnd/>
          </a:ln>
        </p:spPr>
        <p:txBody>
          <a:bodyPr>
            <a:spAutoFit/>
          </a:bodyPr>
          <a:lstStyle/>
          <a:p>
            <a:pPr algn="ctr">
              <a:spcBef>
                <a:spcPct val="50000"/>
              </a:spcBef>
            </a:pPr>
            <a:r>
              <a:rPr lang="en-GB" altLang="it-IT" sz="2000" b="1" dirty="0">
                <a:latin typeface="Arial" pitchFamily="34" charset="0"/>
                <a:cs typeface="Arial" pitchFamily="34" charset="0"/>
              </a:rPr>
              <a:t>Beam profile </a:t>
            </a:r>
            <a:r>
              <a:rPr lang="en-GB" altLang="it-IT" sz="2000" dirty="0">
                <a:latin typeface="Arial" pitchFamily="34" charset="0"/>
                <a:cs typeface="Arial" pitchFamily="34" charset="0"/>
              </a:rPr>
              <a:t>@ 59 m (baseline vs. elliptical options)</a:t>
            </a:r>
          </a:p>
        </p:txBody>
      </p:sp>
      <p:pic>
        <p:nvPicPr>
          <p:cNvPr id="8" name="Immagine 6"/>
          <p:cNvPicPr>
            <a:picLocks noChangeAspect="1"/>
          </p:cNvPicPr>
          <p:nvPr/>
        </p:nvPicPr>
        <p:blipFill>
          <a:blip r:embed="rId3" cstate="print"/>
          <a:srcRect/>
          <a:stretch>
            <a:fillRect/>
          </a:stretch>
        </p:blipFill>
        <p:spPr bwMode="auto">
          <a:xfrm>
            <a:off x="0" y="3645024"/>
            <a:ext cx="9144000" cy="2381250"/>
          </a:xfrm>
          <a:prstGeom prst="rect">
            <a:avLst/>
          </a:prstGeom>
          <a:noFill/>
          <a:ln w="9525">
            <a:noFill/>
            <a:miter lim="800000"/>
            <a:headEnd/>
            <a:tailEnd/>
          </a:ln>
        </p:spPr>
      </p:pic>
      <p:sp>
        <p:nvSpPr>
          <p:cNvPr id="9" name="Rettangolo 8"/>
          <p:cNvSpPr/>
          <p:nvPr/>
        </p:nvSpPr>
        <p:spPr>
          <a:xfrm>
            <a:off x="1115616" y="3429000"/>
            <a:ext cx="1168910" cy="461665"/>
          </a:xfrm>
          <a:prstGeom prst="rect">
            <a:avLst/>
          </a:prstGeom>
        </p:spPr>
        <p:txBody>
          <a:bodyPr wrap="none">
            <a:spAutoFit/>
          </a:bodyPr>
          <a:lstStyle/>
          <a:p>
            <a:r>
              <a:rPr lang="en-GB" sz="2400" b="1" dirty="0">
                <a:solidFill>
                  <a:srgbClr val="009900"/>
                </a:solidFill>
                <a:latin typeface="Arial" pitchFamily="34" charset="0"/>
              </a:rPr>
              <a:t>E1: </a:t>
            </a:r>
            <a:r>
              <a:rPr lang="en-GB" sz="2400" i="1" dirty="0" err="1">
                <a:solidFill>
                  <a:srgbClr val="009900"/>
                </a:solidFill>
                <a:latin typeface="Arial" pitchFamily="34" charset="0"/>
              </a:rPr>
              <a:t>x</a:t>
            </a:r>
            <a:r>
              <a:rPr lang="en-GB" sz="2400" i="1" dirty="0" err="1">
                <a:solidFill>
                  <a:srgbClr val="009900"/>
                </a:solidFill>
                <a:latin typeface="Arial" pitchFamily="34" charset="0"/>
                <a:sym typeface="Symbol"/>
              </a:rPr>
              <a:t></a:t>
            </a:r>
            <a:r>
              <a:rPr lang="en-GB" sz="2400" i="1" dirty="0" err="1">
                <a:solidFill>
                  <a:srgbClr val="009900"/>
                </a:solidFill>
                <a:latin typeface="Arial" pitchFamily="34" charset="0"/>
              </a:rPr>
              <a:t>y</a:t>
            </a:r>
            <a:endParaRPr lang="it-IT" sz="2400" i="1" dirty="0">
              <a:solidFill>
                <a:srgbClr val="009900"/>
              </a:solidFill>
            </a:endParaRPr>
          </a:p>
        </p:txBody>
      </p:sp>
      <p:sp>
        <p:nvSpPr>
          <p:cNvPr id="10" name="Rettangolo 9"/>
          <p:cNvSpPr/>
          <p:nvPr/>
        </p:nvSpPr>
        <p:spPr>
          <a:xfrm>
            <a:off x="3691122" y="3429000"/>
            <a:ext cx="1168910" cy="461665"/>
          </a:xfrm>
          <a:prstGeom prst="rect">
            <a:avLst/>
          </a:prstGeom>
        </p:spPr>
        <p:txBody>
          <a:bodyPr wrap="none">
            <a:spAutoFit/>
          </a:bodyPr>
          <a:lstStyle/>
          <a:p>
            <a:r>
              <a:rPr lang="en-GB" sz="2400" b="1" dirty="0">
                <a:solidFill>
                  <a:srgbClr val="C00000"/>
                </a:solidFill>
                <a:latin typeface="Arial" pitchFamily="34" charset="0"/>
              </a:rPr>
              <a:t>E2: </a:t>
            </a:r>
            <a:r>
              <a:rPr lang="en-GB" sz="2400" i="1" dirty="0" err="1">
                <a:solidFill>
                  <a:srgbClr val="C00000"/>
                </a:solidFill>
                <a:latin typeface="Arial" pitchFamily="34" charset="0"/>
              </a:rPr>
              <a:t>x</a:t>
            </a:r>
            <a:r>
              <a:rPr lang="en-GB" sz="2400" i="1" dirty="0" err="1">
                <a:solidFill>
                  <a:srgbClr val="C00000"/>
                </a:solidFill>
                <a:latin typeface="Arial" pitchFamily="34" charset="0"/>
                <a:sym typeface="Symbol"/>
              </a:rPr>
              <a:t></a:t>
            </a:r>
            <a:r>
              <a:rPr lang="en-GB" sz="2400" i="1" dirty="0" err="1">
                <a:solidFill>
                  <a:srgbClr val="C00000"/>
                </a:solidFill>
                <a:latin typeface="Arial" pitchFamily="34" charset="0"/>
              </a:rPr>
              <a:t>y</a:t>
            </a:r>
            <a:endParaRPr lang="it-IT" sz="2400" i="1" dirty="0"/>
          </a:p>
        </p:txBody>
      </p:sp>
      <p:sp>
        <p:nvSpPr>
          <p:cNvPr id="11" name="Rettangolo 10"/>
          <p:cNvSpPr/>
          <p:nvPr/>
        </p:nvSpPr>
        <p:spPr>
          <a:xfrm>
            <a:off x="6301492" y="3429000"/>
            <a:ext cx="1150828" cy="461665"/>
          </a:xfrm>
          <a:prstGeom prst="rect">
            <a:avLst/>
          </a:prstGeom>
        </p:spPr>
        <p:txBody>
          <a:bodyPr wrap="none">
            <a:spAutoFit/>
          </a:bodyPr>
          <a:lstStyle/>
          <a:p>
            <a:r>
              <a:rPr lang="en-GB" sz="2400" b="1" dirty="0">
                <a:solidFill>
                  <a:srgbClr val="2004C6"/>
                </a:solidFill>
                <a:latin typeface="Arial" pitchFamily="34" charset="0"/>
              </a:rPr>
              <a:t>ST: </a:t>
            </a:r>
            <a:r>
              <a:rPr lang="en-GB" sz="2400" i="1" dirty="0" err="1">
                <a:solidFill>
                  <a:srgbClr val="2004C6"/>
                </a:solidFill>
                <a:latin typeface="Arial" pitchFamily="34" charset="0"/>
              </a:rPr>
              <a:t>x</a:t>
            </a:r>
            <a:r>
              <a:rPr lang="en-GB" sz="2400" i="1" dirty="0" err="1">
                <a:solidFill>
                  <a:srgbClr val="2004C6"/>
                </a:solidFill>
                <a:latin typeface="Arial" pitchFamily="34" charset="0"/>
                <a:sym typeface="Symbol"/>
              </a:rPr>
              <a:t></a:t>
            </a:r>
            <a:r>
              <a:rPr lang="en-GB" sz="2400" i="1" dirty="0" err="1">
                <a:solidFill>
                  <a:srgbClr val="2004C6"/>
                </a:solidFill>
                <a:latin typeface="Arial" pitchFamily="34" charset="0"/>
              </a:rPr>
              <a:t>y</a:t>
            </a:r>
            <a:endParaRPr lang="it-IT" sz="2400" i="1" dirty="0">
              <a:solidFill>
                <a:srgbClr val="2004C6"/>
              </a:solidFill>
            </a:endParaRPr>
          </a:p>
        </p:txBody>
      </p:sp>
      <p:sp>
        <p:nvSpPr>
          <p:cNvPr id="12" name="Rettangolo 19"/>
          <p:cNvSpPr>
            <a:spLocks noChangeArrowheads="1"/>
          </p:cNvSpPr>
          <p:nvPr/>
        </p:nvSpPr>
        <p:spPr bwMode="auto">
          <a:xfrm>
            <a:off x="6876256" y="4068812"/>
            <a:ext cx="787400" cy="368300"/>
          </a:xfrm>
          <a:prstGeom prst="rect">
            <a:avLst/>
          </a:prstGeom>
          <a:noFill/>
          <a:ln w="9525">
            <a:noFill/>
            <a:miter lim="800000"/>
            <a:headEnd/>
            <a:tailEnd/>
          </a:ln>
        </p:spPr>
        <p:txBody>
          <a:bodyPr wrap="none">
            <a:spAutoFit/>
          </a:bodyPr>
          <a:lstStyle/>
          <a:p>
            <a:r>
              <a:rPr lang="en-GB" altLang="it-IT" b="1" dirty="0">
                <a:solidFill>
                  <a:schemeClr val="bg1"/>
                </a:solidFill>
                <a:latin typeface="Calibri" pitchFamily="34" charset="0"/>
              </a:rPr>
              <a:t>35×35</a:t>
            </a:r>
            <a:endParaRPr lang="it-IT" dirty="0">
              <a:solidFill>
                <a:schemeClr val="bg1"/>
              </a:solidFill>
              <a:latin typeface="Calibri" pitchFamily="34" charset="0"/>
            </a:endParaRPr>
          </a:p>
        </p:txBody>
      </p:sp>
      <p:sp>
        <p:nvSpPr>
          <p:cNvPr id="13" name="Rettangolo 18"/>
          <p:cNvSpPr>
            <a:spLocks noChangeArrowheads="1"/>
          </p:cNvSpPr>
          <p:nvPr/>
        </p:nvSpPr>
        <p:spPr bwMode="auto">
          <a:xfrm>
            <a:off x="4360664" y="4140820"/>
            <a:ext cx="787400" cy="368300"/>
          </a:xfrm>
          <a:prstGeom prst="rect">
            <a:avLst/>
          </a:prstGeom>
          <a:noFill/>
          <a:ln w="9525">
            <a:noFill/>
            <a:miter lim="800000"/>
            <a:headEnd/>
            <a:tailEnd/>
          </a:ln>
        </p:spPr>
        <p:txBody>
          <a:bodyPr wrap="none">
            <a:spAutoFit/>
          </a:bodyPr>
          <a:lstStyle/>
          <a:p>
            <a:r>
              <a:rPr lang="en-GB" altLang="it-IT" b="1" dirty="0">
                <a:solidFill>
                  <a:schemeClr val="bg1"/>
                </a:solidFill>
                <a:latin typeface="Calibri" pitchFamily="34" charset="0"/>
              </a:rPr>
              <a:t>30×30</a:t>
            </a:r>
            <a:endParaRPr lang="it-IT" dirty="0">
              <a:solidFill>
                <a:schemeClr val="bg1"/>
              </a:solidFill>
              <a:latin typeface="Calibri" pitchFamily="34" charset="0"/>
            </a:endParaRPr>
          </a:p>
        </p:txBody>
      </p:sp>
      <p:sp>
        <p:nvSpPr>
          <p:cNvPr id="14" name="Rettangolo 18"/>
          <p:cNvSpPr>
            <a:spLocks noChangeArrowheads="1"/>
          </p:cNvSpPr>
          <p:nvPr/>
        </p:nvSpPr>
        <p:spPr bwMode="auto">
          <a:xfrm>
            <a:off x="1768376" y="4149080"/>
            <a:ext cx="787400" cy="368300"/>
          </a:xfrm>
          <a:prstGeom prst="rect">
            <a:avLst/>
          </a:prstGeom>
          <a:noFill/>
          <a:ln w="9525">
            <a:noFill/>
            <a:miter lim="800000"/>
            <a:headEnd/>
            <a:tailEnd/>
          </a:ln>
        </p:spPr>
        <p:txBody>
          <a:bodyPr wrap="none">
            <a:spAutoFit/>
          </a:bodyPr>
          <a:lstStyle/>
          <a:p>
            <a:r>
              <a:rPr lang="en-GB" altLang="it-IT" b="1" dirty="0">
                <a:solidFill>
                  <a:schemeClr val="bg1"/>
                </a:solidFill>
                <a:latin typeface="Calibri" pitchFamily="34" charset="0"/>
              </a:rPr>
              <a:t>30×30</a:t>
            </a:r>
            <a:endParaRPr lang="it-IT" dirty="0">
              <a:solidFill>
                <a:schemeClr val="bg1"/>
              </a:solidFill>
              <a:latin typeface="Calibri" pitchFamily="34" charset="0"/>
            </a:endParaRPr>
          </a:p>
        </p:txBody>
      </p:sp>
      <p:sp>
        <p:nvSpPr>
          <p:cNvPr id="15" name="TextBox 4"/>
          <p:cNvSpPr txBox="1"/>
          <p:nvPr/>
        </p:nvSpPr>
        <p:spPr>
          <a:xfrm>
            <a:off x="4139952" y="980728"/>
            <a:ext cx="3155031" cy="579646"/>
          </a:xfrm>
          <a:prstGeom prst="rect">
            <a:avLst/>
          </a:prstGeom>
          <a:noFill/>
        </p:spPr>
        <p:txBody>
          <a:bodyPr wrap="none" rtlCol="0">
            <a:spAutoFit/>
          </a:bodyPr>
          <a:lstStyle/>
          <a:p>
            <a:pPr algn="ctr">
              <a:lnSpc>
                <a:spcPts val="1900"/>
              </a:lnSpc>
            </a:pPr>
            <a:r>
              <a:rPr lang="en-GB" dirty="0">
                <a:latin typeface="Arial" pitchFamily="34" charset="0"/>
                <a:cs typeface="Arial" pitchFamily="34" charset="0"/>
              </a:rPr>
              <a:t>(integration area: 30x30 mm</a:t>
            </a:r>
            <a:r>
              <a:rPr lang="en-GB" baseline="30000" dirty="0">
                <a:latin typeface="Arial" pitchFamily="34" charset="0"/>
                <a:cs typeface="Arial" pitchFamily="34" charset="0"/>
              </a:rPr>
              <a:t>2</a:t>
            </a:r>
          </a:p>
          <a:p>
            <a:pPr algn="ctr">
              <a:lnSpc>
                <a:spcPts val="1900"/>
              </a:lnSpc>
            </a:pPr>
            <a:r>
              <a:rPr lang="en-GB" dirty="0">
                <a:latin typeface="Arial" pitchFamily="34" charset="0"/>
                <a:cs typeface="Arial" pitchFamily="34" charset="0"/>
              </a:rPr>
              <a:t>divergence range: -1</a:t>
            </a:r>
            <a:r>
              <a:rPr lang="it-IT" dirty="0">
                <a:latin typeface="Arial" pitchFamily="34" charset="0"/>
                <a:cs typeface="Arial" pitchFamily="34" charset="0"/>
              </a:rPr>
              <a:t>°</a:t>
            </a:r>
            <a:r>
              <a:rPr lang="en-GB" dirty="0">
                <a:latin typeface="Arial" pitchFamily="34" charset="0"/>
                <a:cs typeface="Arial" pitchFamily="34" charset="0"/>
              </a:rPr>
              <a:t> to 1</a:t>
            </a:r>
            <a:r>
              <a:rPr lang="it-IT" dirty="0">
                <a:latin typeface="Arial" pitchFamily="34" charset="0"/>
                <a:cs typeface="Arial" pitchFamily="34" charset="0"/>
              </a:rPr>
              <a:t>°)</a:t>
            </a:r>
            <a:endParaRPr lang="en-GB"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DivLam_bielliptical.png"/>
          <p:cNvPicPr>
            <a:picLocks noChangeAspect="1"/>
          </p:cNvPicPr>
          <p:nvPr/>
        </p:nvPicPr>
        <p:blipFill>
          <a:blip r:embed="rId2" cstate="print"/>
          <a:stretch>
            <a:fillRect/>
          </a:stretch>
        </p:blipFill>
        <p:spPr>
          <a:xfrm>
            <a:off x="827584" y="3805953"/>
            <a:ext cx="2592288" cy="3007423"/>
          </a:xfrm>
          <a:prstGeom prst="rect">
            <a:avLst/>
          </a:prstGeom>
        </p:spPr>
      </p:pic>
      <p:pic>
        <p:nvPicPr>
          <p:cNvPr id="10" name="Immagine 9" descr="DivLam_tapered.png"/>
          <p:cNvPicPr>
            <a:picLocks noChangeAspect="1"/>
          </p:cNvPicPr>
          <p:nvPr/>
        </p:nvPicPr>
        <p:blipFill>
          <a:blip r:embed="rId3" cstate="print"/>
          <a:stretch>
            <a:fillRect/>
          </a:stretch>
        </p:blipFill>
        <p:spPr>
          <a:xfrm>
            <a:off x="5940152" y="3795971"/>
            <a:ext cx="2592288" cy="3017405"/>
          </a:xfrm>
          <a:prstGeom prst="rect">
            <a:avLst/>
          </a:prstGeom>
        </p:spPr>
      </p:pic>
      <p:sp>
        <p:nvSpPr>
          <p:cNvPr id="3" name="Segnaposto numero diapositiva 2"/>
          <p:cNvSpPr>
            <a:spLocks noGrp="1"/>
          </p:cNvSpPr>
          <p:nvPr>
            <p:ph type="sldNum" sz="quarter" idx="12"/>
          </p:nvPr>
        </p:nvSpPr>
        <p:spPr/>
        <p:txBody>
          <a:bodyPr/>
          <a:lstStyle/>
          <a:p>
            <a:fld id="{AC3339C7-BCC7-45DF-904C-C04AD0551C05}" type="slidenum">
              <a:rPr lang="it-IT" smtClean="0"/>
              <a:pPr/>
              <a:t>43</a:t>
            </a:fld>
            <a:endParaRPr lang="it-IT"/>
          </a:p>
        </p:txBody>
      </p:sp>
      <p:pic>
        <p:nvPicPr>
          <p:cNvPr id="4" name="Immagine 20"/>
          <p:cNvPicPr>
            <a:picLocks noChangeAspect="1"/>
          </p:cNvPicPr>
          <p:nvPr/>
        </p:nvPicPr>
        <p:blipFill>
          <a:blip r:embed="rId4" cstate="print"/>
          <a:srcRect/>
          <a:stretch>
            <a:fillRect/>
          </a:stretch>
        </p:blipFill>
        <p:spPr bwMode="auto">
          <a:xfrm>
            <a:off x="0" y="548680"/>
            <a:ext cx="9144000" cy="2373313"/>
          </a:xfrm>
          <a:prstGeom prst="rect">
            <a:avLst/>
          </a:prstGeom>
          <a:noFill/>
          <a:ln w="9525">
            <a:noFill/>
            <a:miter lim="800000"/>
            <a:headEnd/>
            <a:tailEnd/>
          </a:ln>
        </p:spPr>
      </p:pic>
      <p:sp>
        <p:nvSpPr>
          <p:cNvPr id="5" name="Text Box 5"/>
          <p:cNvSpPr txBox="1">
            <a:spLocks noChangeArrowheads="1"/>
          </p:cNvSpPr>
          <p:nvPr/>
        </p:nvSpPr>
        <p:spPr bwMode="auto">
          <a:xfrm>
            <a:off x="251520" y="2967335"/>
            <a:ext cx="8642350" cy="461665"/>
          </a:xfrm>
          <a:prstGeom prst="rect">
            <a:avLst/>
          </a:prstGeom>
          <a:noFill/>
          <a:ln w="9525">
            <a:noFill/>
            <a:miter lim="800000"/>
            <a:headEnd/>
            <a:tailEnd/>
          </a:ln>
        </p:spPr>
        <p:txBody>
          <a:bodyPr>
            <a:spAutoFit/>
          </a:bodyPr>
          <a:lstStyle/>
          <a:p>
            <a:pPr algn="ctr">
              <a:spcBef>
                <a:spcPct val="50000"/>
              </a:spcBef>
            </a:pPr>
            <a:r>
              <a:rPr lang="en-GB" altLang="it-IT" sz="2400" b="1" dirty="0">
                <a:latin typeface="Arial" pitchFamily="34" charset="0"/>
              </a:rPr>
              <a:t>Beam divergence </a:t>
            </a:r>
            <a:r>
              <a:rPr lang="en-GB" altLang="it-IT" sz="2400" dirty="0">
                <a:latin typeface="Arial" pitchFamily="34" charset="0"/>
              </a:rPr>
              <a:t>@ 59 m (baseline vs. elliptical options</a:t>
            </a:r>
            <a:r>
              <a:rPr lang="en-GB" altLang="it-IT" sz="2400" dirty="0">
                <a:solidFill>
                  <a:srgbClr val="002060"/>
                </a:solidFill>
                <a:latin typeface="Calibri" pitchFamily="34" charset="0"/>
              </a:rPr>
              <a:t>)</a:t>
            </a:r>
          </a:p>
        </p:txBody>
      </p:sp>
      <p:sp>
        <p:nvSpPr>
          <p:cNvPr id="6" name="Rettangolo 5"/>
          <p:cNvSpPr/>
          <p:nvPr/>
        </p:nvSpPr>
        <p:spPr>
          <a:xfrm>
            <a:off x="3777048" y="260648"/>
            <a:ext cx="1358064" cy="461665"/>
          </a:xfrm>
          <a:prstGeom prst="rect">
            <a:avLst/>
          </a:prstGeom>
        </p:spPr>
        <p:txBody>
          <a:bodyPr wrap="none">
            <a:spAutoFit/>
          </a:bodyPr>
          <a:lstStyle/>
          <a:p>
            <a:r>
              <a:rPr lang="en-GB" sz="2400" b="1" dirty="0">
                <a:solidFill>
                  <a:srgbClr val="C00000"/>
                </a:solidFill>
                <a:latin typeface="Arial" pitchFamily="34" charset="0"/>
              </a:rPr>
              <a:t>E2: </a:t>
            </a:r>
            <a:r>
              <a:rPr lang="en-GB" sz="2400" dirty="0">
                <a:solidFill>
                  <a:srgbClr val="C00000"/>
                </a:solidFill>
                <a:latin typeface="Arial" pitchFamily="34" charset="0"/>
                <a:sym typeface="Symbol"/>
              </a:rPr>
              <a:t></a:t>
            </a:r>
            <a:r>
              <a:rPr lang="en-GB" sz="2400" baseline="-25000" dirty="0">
                <a:solidFill>
                  <a:srgbClr val="C00000"/>
                </a:solidFill>
                <a:latin typeface="Arial" pitchFamily="34" charset="0"/>
              </a:rPr>
              <a:t>h</a:t>
            </a:r>
            <a:r>
              <a:rPr lang="en-GB" sz="2400" i="1" dirty="0">
                <a:solidFill>
                  <a:srgbClr val="C00000"/>
                </a:solidFill>
                <a:latin typeface="Arial" pitchFamily="34" charset="0"/>
                <a:sym typeface="Symbol"/>
              </a:rPr>
              <a:t></a:t>
            </a:r>
            <a:r>
              <a:rPr lang="en-GB" sz="2400" dirty="0">
                <a:solidFill>
                  <a:srgbClr val="C00000"/>
                </a:solidFill>
                <a:latin typeface="Arial" pitchFamily="34" charset="0"/>
                <a:sym typeface="Symbol"/>
              </a:rPr>
              <a:t></a:t>
            </a:r>
            <a:r>
              <a:rPr lang="en-GB" sz="2400" baseline="-25000" dirty="0">
                <a:solidFill>
                  <a:srgbClr val="C00000"/>
                </a:solidFill>
                <a:latin typeface="Arial" pitchFamily="34" charset="0"/>
              </a:rPr>
              <a:t>v</a:t>
            </a:r>
            <a:endParaRPr lang="it-IT" sz="2400" dirty="0">
              <a:solidFill>
                <a:srgbClr val="C00000"/>
              </a:solidFill>
            </a:endParaRPr>
          </a:p>
        </p:txBody>
      </p:sp>
      <p:sp>
        <p:nvSpPr>
          <p:cNvPr id="7" name="Rettangolo 6"/>
          <p:cNvSpPr/>
          <p:nvPr/>
        </p:nvSpPr>
        <p:spPr>
          <a:xfrm>
            <a:off x="1187624" y="260648"/>
            <a:ext cx="1358064" cy="461665"/>
          </a:xfrm>
          <a:prstGeom prst="rect">
            <a:avLst/>
          </a:prstGeom>
        </p:spPr>
        <p:txBody>
          <a:bodyPr wrap="none">
            <a:spAutoFit/>
          </a:bodyPr>
          <a:lstStyle/>
          <a:p>
            <a:r>
              <a:rPr lang="en-GB" sz="2400" b="1" dirty="0">
                <a:solidFill>
                  <a:srgbClr val="009900"/>
                </a:solidFill>
                <a:latin typeface="Arial" pitchFamily="34" charset="0"/>
              </a:rPr>
              <a:t>E1: </a:t>
            </a:r>
            <a:r>
              <a:rPr lang="en-GB" sz="2400" dirty="0">
                <a:solidFill>
                  <a:srgbClr val="009900"/>
                </a:solidFill>
                <a:latin typeface="Arial" pitchFamily="34" charset="0"/>
                <a:sym typeface="Symbol"/>
              </a:rPr>
              <a:t></a:t>
            </a:r>
            <a:r>
              <a:rPr lang="en-GB" sz="2400" baseline="-25000" dirty="0">
                <a:solidFill>
                  <a:srgbClr val="009900"/>
                </a:solidFill>
                <a:latin typeface="Arial" pitchFamily="34" charset="0"/>
              </a:rPr>
              <a:t>h</a:t>
            </a:r>
            <a:r>
              <a:rPr lang="en-GB" sz="2400" i="1" dirty="0">
                <a:solidFill>
                  <a:srgbClr val="009900"/>
                </a:solidFill>
                <a:latin typeface="Arial" pitchFamily="34" charset="0"/>
                <a:sym typeface="Symbol"/>
              </a:rPr>
              <a:t></a:t>
            </a:r>
            <a:r>
              <a:rPr lang="en-GB" sz="2400" dirty="0">
                <a:solidFill>
                  <a:srgbClr val="009900"/>
                </a:solidFill>
                <a:latin typeface="Arial" pitchFamily="34" charset="0"/>
                <a:sym typeface="Symbol"/>
              </a:rPr>
              <a:t></a:t>
            </a:r>
            <a:r>
              <a:rPr lang="en-GB" sz="2400" baseline="-25000" dirty="0">
                <a:solidFill>
                  <a:srgbClr val="009900"/>
                </a:solidFill>
                <a:latin typeface="Arial" pitchFamily="34" charset="0"/>
              </a:rPr>
              <a:t>v</a:t>
            </a:r>
            <a:endParaRPr lang="it-IT" sz="2400" dirty="0">
              <a:solidFill>
                <a:srgbClr val="009900"/>
              </a:solidFill>
            </a:endParaRPr>
          </a:p>
        </p:txBody>
      </p:sp>
      <p:sp>
        <p:nvSpPr>
          <p:cNvPr id="8" name="Rettangolo 7"/>
          <p:cNvSpPr/>
          <p:nvPr/>
        </p:nvSpPr>
        <p:spPr>
          <a:xfrm>
            <a:off x="6228184" y="260648"/>
            <a:ext cx="1339982" cy="461665"/>
          </a:xfrm>
          <a:prstGeom prst="rect">
            <a:avLst/>
          </a:prstGeom>
        </p:spPr>
        <p:txBody>
          <a:bodyPr wrap="none">
            <a:spAutoFit/>
          </a:bodyPr>
          <a:lstStyle/>
          <a:p>
            <a:r>
              <a:rPr lang="en-GB" sz="2400" b="1" dirty="0">
                <a:solidFill>
                  <a:srgbClr val="2004C6"/>
                </a:solidFill>
                <a:latin typeface="Arial" pitchFamily="34" charset="0"/>
              </a:rPr>
              <a:t>ST: </a:t>
            </a:r>
            <a:r>
              <a:rPr lang="en-GB" sz="2400" dirty="0">
                <a:solidFill>
                  <a:srgbClr val="2004C6"/>
                </a:solidFill>
                <a:latin typeface="Arial" pitchFamily="34" charset="0"/>
                <a:sym typeface="Symbol"/>
              </a:rPr>
              <a:t></a:t>
            </a:r>
            <a:r>
              <a:rPr lang="en-GB" sz="2400" baseline="-25000" dirty="0">
                <a:solidFill>
                  <a:srgbClr val="2004C6"/>
                </a:solidFill>
                <a:latin typeface="Arial" pitchFamily="34" charset="0"/>
              </a:rPr>
              <a:t>h</a:t>
            </a:r>
            <a:r>
              <a:rPr lang="en-GB" sz="2400" i="1" dirty="0">
                <a:solidFill>
                  <a:srgbClr val="2004C6"/>
                </a:solidFill>
                <a:latin typeface="Arial" pitchFamily="34" charset="0"/>
                <a:sym typeface="Symbol"/>
              </a:rPr>
              <a:t></a:t>
            </a:r>
            <a:r>
              <a:rPr lang="en-GB" sz="2400" dirty="0">
                <a:solidFill>
                  <a:srgbClr val="2004C6"/>
                </a:solidFill>
                <a:latin typeface="Arial" pitchFamily="34" charset="0"/>
                <a:sym typeface="Symbol"/>
              </a:rPr>
              <a:t></a:t>
            </a:r>
            <a:r>
              <a:rPr lang="en-GB" sz="2400" baseline="-25000" dirty="0">
                <a:solidFill>
                  <a:srgbClr val="2004C6"/>
                </a:solidFill>
                <a:latin typeface="Arial" pitchFamily="34" charset="0"/>
              </a:rPr>
              <a:t>v</a:t>
            </a:r>
            <a:endParaRPr lang="it-IT" sz="2400" dirty="0">
              <a:solidFill>
                <a:srgbClr val="2004C6"/>
              </a:solidFill>
            </a:endParaRPr>
          </a:p>
        </p:txBody>
      </p:sp>
      <p:pic>
        <p:nvPicPr>
          <p:cNvPr id="11" name="Immagine 10" descr="DivLam_elliptical.png"/>
          <p:cNvPicPr>
            <a:picLocks noChangeAspect="1"/>
          </p:cNvPicPr>
          <p:nvPr/>
        </p:nvPicPr>
        <p:blipFill>
          <a:blip r:embed="rId5" cstate="print"/>
          <a:stretch>
            <a:fillRect/>
          </a:stretch>
        </p:blipFill>
        <p:spPr>
          <a:xfrm>
            <a:off x="3275856" y="3789040"/>
            <a:ext cx="2556418" cy="2980209"/>
          </a:xfrm>
          <a:prstGeom prst="rect">
            <a:avLst/>
          </a:prstGeom>
        </p:spPr>
      </p:pic>
      <p:sp>
        <p:nvSpPr>
          <p:cNvPr id="12" name="Rettangolo 11"/>
          <p:cNvSpPr/>
          <p:nvPr/>
        </p:nvSpPr>
        <p:spPr>
          <a:xfrm>
            <a:off x="1115616" y="3573016"/>
            <a:ext cx="1268296" cy="461665"/>
          </a:xfrm>
          <a:prstGeom prst="rect">
            <a:avLst/>
          </a:prstGeom>
        </p:spPr>
        <p:txBody>
          <a:bodyPr wrap="none">
            <a:spAutoFit/>
          </a:bodyPr>
          <a:lstStyle/>
          <a:p>
            <a:r>
              <a:rPr lang="en-GB" sz="2400" b="1" dirty="0">
                <a:solidFill>
                  <a:srgbClr val="009900"/>
                </a:solidFill>
                <a:latin typeface="Arial" pitchFamily="34" charset="0"/>
              </a:rPr>
              <a:t>E1: </a:t>
            </a:r>
            <a:r>
              <a:rPr lang="en-GB" sz="2400" dirty="0">
                <a:solidFill>
                  <a:srgbClr val="009900"/>
                </a:solidFill>
                <a:latin typeface="Arial" pitchFamily="34" charset="0"/>
                <a:sym typeface="Symbol"/>
              </a:rPr>
              <a:t>,</a:t>
            </a:r>
            <a:r>
              <a:rPr lang="en-GB" sz="2400" baseline="-25000" dirty="0">
                <a:solidFill>
                  <a:srgbClr val="009900"/>
                </a:solidFill>
                <a:latin typeface="Arial" pitchFamily="34" charset="0"/>
              </a:rPr>
              <a:t>h</a:t>
            </a:r>
            <a:endParaRPr lang="it-IT" sz="2400" dirty="0">
              <a:solidFill>
                <a:srgbClr val="009900"/>
              </a:solidFill>
            </a:endParaRPr>
          </a:p>
        </p:txBody>
      </p:sp>
      <p:sp>
        <p:nvSpPr>
          <p:cNvPr id="13" name="Rettangolo 12"/>
          <p:cNvSpPr/>
          <p:nvPr/>
        </p:nvSpPr>
        <p:spPr>
          <a:xfrm>
            <a:off x="3707904" y="3573016"/>
            <a:ext cx="1268296" cy="461665"/>
          </a:xfrm>
          <a:prstGeom prst="rect">
            <a:avLst/>
          </a:prstGeom>
        </p:spPr>
        <p:txBody>
          <a:bodyPr wrap="none">
            <a:spAutoFit/>
          </a:bodyPr>
          <a:lstStyle/>
          <a:p>
            <a:r>
              <a:rPr lang="en-GB" sz="2400" b="1" dirty="0">
                <a:solidFill>
                  <a:srgbClr val="C00000"/>
                </a:solidFill>
                <a:latin typeface="Arial" pitchFamily="34" charset="0"/>
              </a:rPr>
              <a:t>E2: </a:t>
            </a:r>
            <a:r>
              <a:rPr lang="en-GB" sz="2400" dirty="0">
                <a:solidFill>
                  <a:srgbClr val="C00000"/>
                </a:solidFill>
                <a:latin typeface="Arial" pitchFamily="34" charset="0"/>
                <a:sym typeface="Symbol"/>
              </a:rPr>
              <a:t></a:t>
            </a:r>
            <a:r>
              <a:rPr lang="en-GB" sz="2400" i="1" dirty="0">
                <a:solidFill>
                  <a:srgbClr val="C00000"/>
                </a:solidFill>
                <a:latin typeface="Arial" pitchFamily="34" charset="0"/>
                <a:sym typeface="Symbol"/>
              </a:rPr>
              <a:t>,</a:t>
            </a:r>
            <a:r>
              <a:rPr lang="en-GB" sz="2400" dirty="0">
                <a:solidFill>
                  <a:srgbClr val="C00000"/>
                </a:solidFill>
                <a:latin typeface="Arial" pitchFamily="34" charset="0"/>
                <a:sym typeface="Symbol"/>
              </a:rPr>
              <a:t></a:t>
            </a:r>
            <a:r>
              <a:rPr lang="en-GB" sz="2400" baseline="-25000" dirty="0">
                <a:solidFill>
                  <a:srgbClr val="C00000"/>
                </a:solidFill>
                <a:latin typeface="Arial" pitchFamily="34" charset="0"/>
              </a:rPr>
              <a:t>h</a:t>
            </a:r>
            <a:endParaRPr lang="it-IT" sz="2400" dirty="0">
              <a:solidFill>
                <a:srgbClr val="C00000"/>
              </a:solidFill>
            </a:endParaRPr>
          </a:p>
        </p:txBody>
      </p:sp>
      <p:sp>
        <p:nvSpPr>
          <p:cNvPr id="14" name="Rettangolo 13"/>
          <p:cNvSpPr/>
          <p:nvPr/>
        </p:nvSpPr>
        <p:spPr>
          <a:xfrm>
            <a:off x="6300192" y="3573016"/>
            <a:ext cx="1250214" cy="461665"/>
          </a:xfrm>
          <a:prstGeom prst="rect">
            <a:avLst/>
          </a:prstGeom>
        </p:spPr>
        <p:txBody>
          <a:bodyPr wrap="none">
            <a:spAutoFit/>
          </a:bodyPr>
          <a:lstStyle/>
          <a:p>
            <a:r>
              <a:rPr lang="en-GB" sz="2400" b="1" dirty="0">
                <a:solidFill>
                  <a:srgbClr val="2004C6"/>
                </a:solidFill>
                <a:latin typeface="Arial" pitchFamily="34" charset="0"/>
              </a:rPr>
              <a:t>ST: </a:t>
            </a:r>
            <a:r>
              <a:rPr lang="en-GB" sz="2400" dirty="0">
                <a:solidFill>
                  <a:srgbClr val="2004C6"/>
                </a:solidFill>
                <a:latin typeface="Arial" pitchFamily="34" charset="0"/>
                <a:sym typeface="Symbol"/>
              </a:rPr>
              <a:t>,</a:t>
            </a:r>
            <a:r>
              <a:rPr lang="en-GB" sz="2400" baseline="-25000" dirty="0">
                <a:solidFill>
                  <a:srgbClr val="2004C6"/>
                </a:solidFill>
                <a:latin typeface="Arial" pitchFamily="34" charset="0"/>
              </a:rPr>
              <a:t>h</a:t>
            </a:r>
            <a:endParaRPr lang="it-IT" sz="2400" dirty="0">
              <a:solidFill>
                <a:srgbClr val="2004C6"/>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dirty="0"/>
              <a:t>VESPA TG2 (</a:t>
            </a:r>
            <a:r>
              <a:rPr lang="it-IT" dirty="0" err="1"/>
              <a:t>Lund</a:t>
            </a:r>
            <a:r>
              <a:rPr lang="it-IT" dirty="0"/>
              <a:t>, 17 </a:t>
            </a:r>
            <a:r>
              <a:rPr lang="it-IT" dirty="0" err="1"/>
              <a:t>Oct</a:t>
            </a:r>
            <a:r>
              <a:rPr lang="it-IT" dirty="0"/>
              <a: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44</a:t>
            </a:fld>
            <a:endParaRPr lang="it-IT" dirty="0"/>
          </a:p>
        </p:txBody>
      </p:sp>
      <p:sp>
        <p:nvSpPr>
          <p:cNvPr id="4" name="Rettangolo 3"/>
          <p:cNvSpPr/>
          <p:nvPr/>
        </p:nvSpPr>
        <p:spPr>
          <a:xfrm>
            <a:off x="1771211" y="149731"/>
            <a:ext cx="5537093" cy="830997"/>
          </a:xfrm>
          <a:prstGeom prst="rect">
            <a:avLst/>
          </a:prstGeom>
        </p:spPr>
        <p:txBody>
          <a:bodyPr wrap="none">
            <a:spAutoFit/>
          </a:bodyPr>
          <a:lstStyle/>
          <a:p>
            <a:pPr algn="ctr"/>
            <a:r>
              <a:rPr lang="en-US" sz="2400" b="1" i="1" kern="0" dirty="0">
                <a:latin typeface="Arial" pitchFamily="34" charset="0"/>
                <a:cs typeface="Arial" pitchFamily="34" charset="0"/>
              </a:rPr>
              <a:t>b) </a:t>
            </a:r>
            <a:r>
              <a:rPr lang="en-US" sz="2400" b="1" i="1" kern="0" dirty="0">
                <a:solidFill>
                  <a:srgbClr val="009900"/>
                </a:solidFill>
                <a:latin typeface="Arial" pitchFamily="34" charset="0"/>
                <a:cs typeface="Arial" pitchFamily="34" charset="0"/>
              </a:rPr>
              <a:t>VESPA</a:t>
            </a:r>
            <a:r>
              <a:rPr lang="en-US" sz="2400" b="1" i="1" kern="0" dirty="0">
                <a:latin typeface="Arial" pitchFamily="34" charset="0"/>
                <a:cs typeface="Arial" pitchFamily="34" charset="0"/>
              </a:rPr>
              <a:t> </a:t>
            </a:r>
            <a:r>
              <a:rPr lang="en-US" sz="2400" b="1" i="1" kern="0" dirty="0">
                <a:solidFill>
                  <a:srgbClr val="C00000"/>
                </a:solidFill>
                <a:latin typeface="Arial" pitchFamily="34" charset="0"/>
                <a:cs typeface="Arial" pitchFamily="34" charset="0"/>
              </a:rPr>
              <a:t>S</a:t>
            </a:r>
            <a:r>
              <a:rPr lang="en-US" sz="2400" b="1" i="1" kern="0" dirty="0">
                <a:latin typeface="Arial" pitchFamily="34" charset="0"/>
                <a:cs typeface="Arial" pitchFamily="34" charset="0"/>
              </a:rPr>
              <a:t>ample </a:t>
            </a:r>
            <a:r>
              <a:rPr lang="en-US" sz="2400" b="1" i="1" kern="0" dirty="0">
                <a:solidFill>
                  <a:srgbClr val="C00000"/>
                </a:solidFill>
                <a:latin typeface="Arial" pitchFamily="34" charset="0"/>
                <a:cs typeface="Arial" pitchFamily="34" charset="0"/>
              </a:rPr>
              <a:t>E</a:t>
            </a:r>
            <a:r>
              <a:rPr lang="en-US" sz="2400" b="1" i="1" kern="0" dirty="0">
                <a:latin typeface="Arial" pitchFamily="34" charset="0"/>
                <a:cs typeface="Arial" pitchFamily="34" charset="0"/>
              </a:rPr>
              <a:t>xposure </a:t>
            </a:r>
            <a:r>
              <a:rPr lang="en-US" sz="2400" b="1" i="1" kern="0" dirty="0">
                <a:solidFill>
                  <a:srgbClr val="C00000"/>
                </a:solidFill>
                <a:latin typeface="Arial" pitchFamily="34" charset="0"/>
                <a:cs typeface="Arial" pitchFamily="34" charset="0"/>
              </a:rPr>
              <a:t>S</a:t>
            </a:r>
            <a:r>
              <a:rPr lang="en-US" sz="2400" b="1" i="1" kern="0" dirty="0">
                <a:latin typeface="Arial" pitchFamily="34" charset="0"/>
                <a:cs typeface="Arial" pitchFamily="34" charset="0"/>
              </a:rPr>
              <a:t>ystem </a:t>
            </a:r>
          </a:p>
          <a:p>
            <a:pPr algn="ctr"/>
            <a:r>
              <a:rPr lang="en-US" sz="2400" b="1" i="1" kern="0" dirty="0">
                <a:latin typeface="Arial" pitchFamily="34" charset="0"/>
                <a:cs typeface="Arial" pitchFamily="34" charset="0"/>
              </a:rPr>
              <a:t>Requirements</a:t>
            </a:r>
          </a:p>
        </p:txBody>
      </p:sp>
      <p:sp>
        <p:nvSpPr>
          <p:cNvPr id="6" name="Title 1"/>
          <p:cNvSpPr txBox="1">
            <a:spLocks/>
          </p:cNvSpPr>
          <p:nvPr/>
        </p:nvSpPr>
        <p:spPr>
          <a:xfrm>
            <a:off x="251520" y="1340768"/>
            <a:ext cx="8640960" cy="475252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buFont typeface="Arial" pitchFamily="34" charset="0"/>
              <a:buChar char="•"/>
            </a:pPr>
            <a:r>
              <a:rPr lang="en-US" sz="2000" b="1" dirty="0">
                <a:latin typeface="Arial" pitchFamily="34" charset="0"/>
                <a:cs typeface="Arial" pitchFamily="34" charset="0"/>
              </a:rPr>
              <a:t> Sample:  		</a:t>
            </a:r>
            <a:r>
              <a:rPr lang="en-US" sz="2000" dirty="0">
                <a:latin typeface="Arial" pitchFamily="34" charset="0"/>
                <a:cs typeface="Arial" pitchFamily="34" charset="0"/>
              </a:rPr>
              <a:t>positioning accuracy (hor.) &lt; </a:t>
            </a:r>
            <a:r>
              <a:rPr lang="en-US" sz="2000" dirty="0">
                <a:solidFill>
                  <a:srgbClr val="C00000"/>
                </a:solidFill>
                <a:latin typeface="Arial" pitchFamily="34" charset="0"/>
                <a:cs typeface="Arial" pitchFamily="34" charset="0"/>
              </a:rPr>
              <a:t>1 mm</a:t>
            </a:r>
            <a:r>
              <a:rPr lang="en-US" sz="2000" dirty="0">
                <a:latin typeface="Arial" pitchFamily="34" charset="0"/>
                <a:cs typeface="Arial" pitchFamily="34" charset="0"/>
              </a:rPr>
              <a:t>; (ver.) &lt; </a:t>
            </a:r>
            <a:r>
              <a:rPr lang="en-US" sz="2000" dirty="0">
                <a:solidFill>
                  <a:srgbClr val="C00000"/>
                </a:solidFill>
                <a:latin typeface="Arial" pitchFamily="34" charset="0"/>
                <a:cs typeface="Arial" pitchFamily="34" charset="0"/>
              </a:rPr>
              <a:t>1 mm</a:t>
            </a:r>
            <a:r>
              <a:rPr lang="en-US" sz="2000" dirty="0">
                <a:latin typeface="Arial" pitchFamily="34" charset="0"/>
                <a:cs typeface="Arial" pitchFamily="34" charset="0"/>
              </a:rPr>
              <a:t>;</a:t>
            </a:r>
          </a:p>
          <a:p>
            <a:pPr algn="l"/>
            <a:r>
              <a:rPr lang="en-US" sz="2000" dirty="0">
                <a:latin typeface="Arial" pitchFamily="34" charset="0"/>
                <a:cs typeface="Arial" pitchFamily="34" charset="0"/>
              </a:rPr>
              <a:t>			positioning precision (hor.) &lt; </a:t>
            </a:r>
            <a:r>
              <a:rPr lang="en-US" sz="2000" dirty="0">
                <a:solidFill>
                  <a:srgbClr val="C00000"/>
                </a:solidFill>
                <a:latin typeface="Arial" pitchFamily="34" charset="0"/>
                <a:cs typeface="Arial" pitchFamily="34" charset="0"/>
              </a:rPr>
              <a:t>1 mm</a:t>
            </a:r>
            <a:r>
              <a:rPr lang="en-US" sz="2000" dirty="0">
                <a:latin typeface="Arial" pitchFamily="34" charset="0"/>
                <a:cs typeface="Arial" pitchFamily="34" charset="0"/>
              </a:rPr>
              <a:t>; (ver.) &lt; </a:t>
            </a:r>
            <a:r>
              <a:rPr lang="en-US" sz="2000" dirty="0">
                <a:solidFill>
                  <a:srgbClr val="C00000"/>
                </a:solidFill>
                <a:latin typeface="Arial" pitchFamily="34" charset="0"/>
                <a:cs typeface="Arial" pitchFamily="34" charset="0"/>
              </a:rPr>
              <a:t>1 mm</a:t>
            </a:r>
            <a:r>
              <a:rPr lang="en-US" sz="2000" dirty="0">
                <a:latin typeface="Arial" pitchFamily="34" charset="0"/>
                <a:cs typeface="Arial" pitchFamily="34" charset="0"/>
              </a:rPr>
              <a:t>;</a:t>
            </a:r>
          </a:p>
          <a:p>
            <a:pPr algn="l"/>
            <a:r>
              <a:rPr lang="en-US" sz="2000" dirty="0">
                <a:latin typeface="Arial" pitchFamily="34" charset="0"/>
                <a:cs typeface="Arial" pitchFamily="34" charset="0"/>
              </a:rPr>
              <a:t>			volume </a:t>
            </a:r>
            <a:r>
              <a:rPr lang="en-US" sz="2000" i="1" dirty="0">
                <a:solidFill>
                  <a:srgbClr val="C00000"/>
                </a:solidFill>
                <a:latin typeface="Arial" pitchFamily="34" charset="0"/>
                <a:cs typeface="Arial" pitchFamily="34" charset="0"/>
              </a:rPr>
              <a:t>V</a:t>
            </a:r>
            <a:r>
              <a:rPr lang="en-US" sz="2000" dirty="0">
                <a:solidFill>
                  <a:srgbClr val="C00000"/>
                </a:solidFill>
                <a:latin typeface="Arial" pitchFamily="34" charset="0"/>
                <a:cs typeface="Arial" pitchFamily="34" charset="0"/>
                <a:sym typeface="Symbol"/>
              </a:rPr>
              <a:t></a:t>
            </a:r>
            <a:r>
              <a:rPr lang="en-US" sz="2000" dirty="0">
                <a:solidFill>
                  <a:srgbClr val="C00000"/>
                </a:solidFill>
                <a:latin typeface="Arial" pitchFamily="34" charset="0"/>
                <a:cs typeface="Arial" pitchFamily="34" charset="0"/>
              </a:rPr>
              <a:t>500 ml</a:t>
            </a:r>
            <a:r>
              <a:rPr lang="en-US" sz="2000" dirty="0">
                <a:latin typeface="Arial" pitchFamily="34" charset="0"/>
                <a:cs typeface="Arial" pitchFamily="34" charset="0"/>
              </a:rPr>
              <a:t>;</a:t>
            </a:r>
          </a:p>
          <a:p>
            <a:pPr algn="l"/>
            <a:r>
              <a:rPr lang="en-US" sz="2000" dirty="0">
                <a:latin typeface="Arial" pitchFamily="34" charset="0"/>
                <a:cs typeface="Arial" pitchFamily="34" charset="0"/>
              </a:rPr>
              <a:t>			weight </a:t>
            </a:r>
            <a:r>
              <a:rPr lang="en-US" sz="2000" i="1" dirty="0">
                <a:solidFill>
                  <a:srgbClr val="C00000"/>
                </a:solidFill>
                <a:latin typeface="Arial" pitchFamily="34" charset="0"/>
                <a:cs typeface="Arial" pitchFamily="34" charset="0"/>
              </a:rPr>
              <a:t>M</a:t>
            </a:r>
            <a:r>
              <a:rPr lang="en-US" sz="2000" dirty="0">
                <a:solidFill>
                  <a:srgbClr val="C00000"/>
                </a:solidFill>
                <a:latin typeface="Arial" pitchFamily="34" charset="0"/>
                <a:cs typeface="Arial" pitchFamily="34" charset="0"/>
                <a:sym typeface="Symbol"/>
              </a:rPr>
              <a:t></a:t>
            </a:r>
            <a:r>
              <a:rPr lang="en-US" sz="2000" dirty="0">
                <a:solidFill>
                  <a:srgbClr val="C00000"/>
                </a:solidFill>
                <a:latin typeface="Arial" pitchFamily="34" charset="0"/>
                <a:cs typeface="Arial" pitchFamily="34" charset="0"/>
              </a:rPr>
              <a:t>5 kg</a:t>
            </a:r>
            <a:r>
              <a:rPr lang="en-US" sz="2000" dirty="0">
                <a:latin typeface="Arial" pitchFamily="34" charset="0"/>
                <a:cs typeface="Arial" pitchFamily="34" charset="0"/>
              </a:rPr>
              <a:t>.</a:t>
            </a:r>
          </a:p>
          <a:p>
            <a:pPr algn="l"/>
            <a:endParaRPr lang="en-US" sz="2000" dirty="0">
              <a:latin typeface="Arial" pitchFamily="34" charset="0"/>
              <a:cs typeface="Arial" pitchFamily="34" charset="0"/>
            </a:endParaRPr>
          </a:p>
          <a:p>
            <a:pPr algn="l"/>
            <a:endParaRPr lang="en-US" sz="2000" dirty="0">
              <a:latin typeface="Arial" pitchFamily="34" charset="0"/>
              <a:cs typeface="Arial" pitchFamily="34" charset="0"/>
            </a:endParaRPr>
          </a:p>
          <a:p>
            <a:pPr algn="l">
              <a:buFont typeface="Arial" pitchFamily="34" charset="0"/>
              <a:buChar char="•"/>
            </a:pPr>
            <a:r>
              <a:rPr lang="en-US" sz="2000" b="1" dirty="0">
                <a:solidFill>
                  <a:srgbClr val="C00000"/>
                </a:solidFill>
                <a:latin typeface="Arial" pitchFamily="34" charset="0"/>
                <a:cs typeface="Arial" pitchFamily="34" charset="0"/>
              </a:rPr>
              <a:t> S</a:t>
            </a:r>
            <a:r>
              <a:rPr lang="en-US" sz="2000" b="1" dirty="0">
                <a:latin typeface="Arial" pitchFamily="34" charset="0"/>
                <a:cs typeface="Arial" pitchFamily="34" charset="0"/>
              </a:rPr>
              <a:t>ample </a:t>
            </a:r>
            <a:r>
              <a:rPr lang="en-US" sz="2000" b="1" dirty="0">
                <a:solidFill>
                  <a:srgbClr val="C00000"/>
                </a:solidFill>
                <a:latin typeface="Arial" pitchFamily="34" charset="0"/>
                <a:cs typeface="Arial" pitchFamily="34" charset="0"/>
              </a:rPr>
              <a:t>E</a:t>
            </a:r>
            <a:r>
              <a:rPr lang="en-US" sz="2000" b="1" dirty="0">
                <a:latin typeface="Arial" pitchFamily="34" charset="0"/>
                <a:cs typeface="Arial" pitchFamily="34" charset="0"/>
              </a:rPr>
              <a:t>nvironment</a:t>
            </a:r>
          </a:p>
          <a:p>
            <a:pPr algn="l"/>
            <a:r>
              <a:rPr lang="en-US" sz="2000" b="1" dirty="0">
                <a:latin typeface="Arial" pitchFamily="34" charset="0"/>
                <a:cs typeface="Arial" pitchFamily="34" charset="0"/>
              </a:rPr>
              <a:t>  equipment:</a:t>
            </a:r>
            <a:r>
              <a:rPr lang="en-US" sz="2000" dirty="0">
                <a:latin typeface="Arial" pitchFamily="34" charset="0"/>
                <a:cs typeface="Arial" pitchFamily="34" charset="0"/>
              </a:rPr>
              <a:t>			diameter </a:t>
            </a:r>
            <a:r>
              <a:rPr lang="en-US" sz="2000" dirty="0">
                <a:solidFill>
                  <a:srgbClr val="C00000"/>
                </a:solidFill>
                <a:latin typeface="Arial" pitchFamily="34" charset="0"/>
                <a:cs typeface="Arial" pitchFamily="34" charset="0"/>
                <a:sym typeface="Symbol"/>
              </a:rPr>
              <a:t></a:t>
            </a:r>
            <a:r>
              <a:rPr lang="en-US" sz="2000" dirty="0">
                <a:solidFill>
                  <a:srgbClr val="C00000"/>
                </a:solidFill>
                <a:latin typeface="Arial" pitchFamily="34" charset="0"/>
                <a:cs typeface="Arial" pitchFamily="34" charset="0"/>
              </a:rPr>
              <a:t>1 m</a:t>
            </a:r>
            <a:r>
              <a:rPr lang="en-US" sz="2000" dirty="0">
                <a:latin typeface="Arial" pitchFamily="34" charset="0"/>
                <a:cs typeface="Arial" pitchFamily="34" charset="0"/>
              </a:rPr>
              <a:t>;</a:t>
            </a:r>
          </a:p>
          <a:p>
            <a:pPr algn="l"/>
            <a:r>
              <a:rPr lang="en-US" sz="2000" dirty="0">
                <a:latin typeface="Arial" pitchFamily="34" charset="0"/>
                <a:cs typeface="Arial" pitchFamily="34" charset="0"/>
              </a:rPr>
              <a:t>				weight </a:t>
            </a:r>
            <a:r>
              <a:rPr lang="en-US" sz="2000" i="1" dirty="0">
                <a:solidFill>
                  <a:srgbClr val="C00000"/>
                </a:solidFill>
                <a:latin typeface="Arial" pitchFamily="34" charset="0"/>
                <a:cs typeface="Arial" pitchFamily="34" charset="0"/>
              </a:rPr>
              <a:t>M</a:t>
            </a:r>
            <a:r>
              <a:rPr lang="en-US" sz="2000" dirty="0">
                <a:solidFill>
                  <a:srgbClr val="C00000"/>
                </a:solidFill>
                <a:latin typeface="Arial" pitchFamily="34" charset="0"/>
                <a:cs typeface="Arial" pitchFamily="34" charset="0"/>
                <a:sym typeface="Symbol"/>
              </a:rPr>
              <a:t></a:t>
            </a:r>
            <a:r>
              <a:rPr lang="en-US" sz="2000" dirty="0">
                <a:solidFill>
                  <a:srgbClr val="C00000"/>
                </a:solidFill>
                <a:latin typeface="Arial" pitchFamily="34" charset="0"/>
                <a:cs typeface="Arial" pitchFamily="34" charset="0"/>
              </a:rPr>
              <a:t>10</a:t>
            </a:r>
            <a:r>
              <a:rPr lang="en-US" sz="2000" baseline="30000" dirty="0">
                <a:solidFill>
                  <a:srgbClr val="C00000"/>
                </a:solidFill>
                <a:latin typeface="Arial" pitchFamily="34" charset="0"/>
                <a:cs typeface="Arial" pitchFamily="34" charset="0"/>
              </a:rPr>
              <a:t>3</a:t>
            </a:r>
            <a:r>
              <a:rPr lang="en-US" sz="2000" dirty="0">
                <a:solidFill>
                  <a:srgbClr val="C00000"/>
                </a:solidFill>
                <a:latin typeface="Arial" pitchFamily="34" charset="0"/>
                <a:cs typeface="Arial" pitchFamily="34" charset="0"/>
              </a:rPr>
              <a:t> kg</a:t>
            </a:r>
            <a:r>
              <a:rPr lang="en-US" sz="2000" dirty="0">
                <a:latin typeface="Arial" pitchFamily="34" charset="0"/>
                <a:cs typeface="Arial" pitchFamily="34" charset="0"/>
              </a:rPr>
              <a:t>;</a:t>
            </a:r>
          </a:p>
          <a:p>
            <a:pPr algn="l"/>
            <a:r>
              <a:rPr lang="en-US" sz="2000" dirty="0">
                <a:latin typeface="Arial" pitchFamily="34" charset="0"/>
                <a:cs typeface="Arial" pitchFamily="34" charset="0"/>
              </a:rPr>
              <a:t>				</a:t>
            </a:r>
            <a:r>
              <a:rPr lang="en-US" sz="2000" b="1" dirty="0">
                <a:latin typeface="Arial" pitchFamily="34" charset="0"/>
                <a:cs typeface="Arial" pitchFamily="34" charset="0"/>
              </a:rPr>
              <a:t>CCR</a:t>
            </a:r>
            <a:r>
              <a:rPr lang="en-US" sz="2000" dirty="0">
                <a:latin typeface="Arial" pitchFamily="34" charset="0"/>
                <a:cs typeface="Arial" pitchFamily="34" charset="0"/>
              </a:rPr>
              <a:t>, 10 K&lt;</a:t>
            </a:r>
            <a:r>
              <a:rPr lang="en-US" sz="2000" i="1" dirty="0">
                <a:solidFill>
                  <a:srgbClr val="C00000"/>
                </a:solidFill>
                <a:latin typeface="Arial" pitchFamily="34" charset="0"/>
                <a:cs typeface="Arial" pitchFamily="34" charset="0"/>
              </a:rPr>
              <a:t>T</a:t>
            </a:r>
            <a:r>
              <a:rPr lang="en-US" sz="2000" dirty="0">
                <a:latin typeface="Arial" pitchFamily="34" charset="0"/>
                <a:cs typeface="Arial" pitchFamily="34" charset="0"/>
              </a:rPr>
              <a:t>&lt; 3</a:t>
            </a:r>
            <a:r>
              <a:rPr lang="en-US" sz="2000" dirty="0" smtClean="0">
                <a:latin typeface="Arial" pitchFamily="34" charset="0"/>
                <a:cs typeface="Arial" pitchFamily="34" charset="0"/>
              </a:rPr>
              <a:t>00 </a:t>
            </a:r>
            <a:r>
              <a:rPr lang="en-US" sz="2000" dirty="0">
                <a:latin typeface="Arial" pitchFamily="34" charset="0"/>
                <a:cs typeface="Arial" pitchFamily="34" charset="0"/>
              </a:rPr>
              <a:t>K;</a:t>
            </a:r>
          </a:p>
          <a:p>
            <a:pPr algn="l"/>
            <a:r>
              <a:rPr lang="en-US" sz="2000" dirty="0">
                <a:latin typeface="Arial" pitchFamily="34" charset="0"/>
                <a:cs typeface="Arial" pitchFamily="34" charset="0"/>
              </a:rPr>
              <a:t>				automatic sample changer (</a:t>
            </a:r>
            <a:r>
              <a:rPr lang="en-US" sz="2000" i="1" dirty="0">
                <a:solidFill>
                  <a:srgbClr val="C00000"/>
                </a:solidFill>
                <a:latin typeface="Arial" pitchFamily="34" charset="0"/>
                <a:cs typeface="Arial" pitchFamily="34" charset="0"/>
              </a:rPr>
              <a:t>N</a:t>
            </a:r>
            <a:r>
              <a:rPr lang="en-US" sz="2000" dirty="0">
                <a:latin typeface="Arial" pitchFamily="34" charset="0"/>
                <a:cs typeface="Arial" pitchFamily="34" charset="0"/>
                <a:sym typeface="Symbol"/>
              </a:rPr>
              <a:t>30 cells).</a:t>
            </a:r>
            <a:endParaRPr lang="en-US" sz="2000" dirty="0">
              <a:latin typeface="Arial" pitchFamily="34" charset="0"/>
              <a:cs typeface="Arial" pitchFamily="34" charset="0"/>
            </a:endParaRPr>
          </a:p>
          <a:p>
            <a:pPr algn="l"/>
            <a:endParaRPr lang="en-US" sz="2000" dirty="0">
              <a:latin typeface="Arial" pitchFamily="34" charset="0"/>
              <a:cs typeface="Arial" pitchFamily="34" charset="0"/>
            </a:endParaRPr>
          </a:p>
          <a:p>
            <a:pPr algn="l"/>
            <a:endParaRPr lang="en-US" sz="2000" dirty="0">
              <a:latin typeface="Arial" pitchFamily="34" charset="0"/>
              <a:cs typeface="Arial" pitchFamily="34" charset="0"/>
            </a:endParaRPr>
          </a:p>
          <a:p>
            <a:pPr algn="l">
              <a:buFont typeface="Arial" pitchFamily="34" charset="0"/>
              <a:buChar char="•"/>
            </a:pPr>
            <a:r>
              <a:rPr lang="en-US" sz="2000" b="1" dirty="0">
                <a:latin typeface="Arial" pitchFamily="34" charset="0"/>
                <a:cs typeface="Arial" pitchFamily="34" charset="0"/>
              </a:rPr>
              <a:t> Sample visualization and </a:t>
            </a:r>
          </a:p>
          <a:p>
            <a:pPr algn="l"/>
            <a:r>
              <a:rPr lang="en-US" sz="2000" b="1" dirty="0">
                <a:latin typeface="Arial" pitchFamily="34" charset="0"/>
                <a:cs typeface="Arial" pitchFamily="34" charset="0"/>
              </a:rPr>
              <a:t>  positioning from </a:t>
            </a:r>
            <a:r>
              <a:rPr lang="en-US" sz="2000" b="1" dirty="0">
                <a:solidFill>
                  <a:srgbClr val="C00000"/>
                </a:solidFill>
                <a:latin typeface="Arial" pitchFamily="34" charset="0"/>
                <a:cs typeface="Arial" pitchFamily="34" charset="0"/>
              </a:rPr>
              <a:t>C</a:t>
            </a:r>
            <a:r>
              <a:rPr lang="en-US" sz="2000" b="1" dirty="0">
                <a:latin typeface="Arial" pitchFamily="34" charset="0"/>
                <a:cs typeface="Arial" pitchFamily="34" charset="0"/>
              </a:rPr>
              <a:t>ontrol </a:t>
            </a:r>
            <a:r>
              <a:rPr lang="en-US" sz="2000" b="1" dirty="0">
                <a:solidFill>
                  <a:srgbClr val="C00000"/>
                </a:solidFill>
                <a:latin typeface="Arial" pitchFamily="34" charset="0"/>
                <a:cs typeface="Arial" pitchFamily="34" charset="0"/>
              </a:rPr>
              <a:t>H</a:t>
            </a:r>
            <a:r>
              <a:rPr lang="en-US" sz="2000" b="1" dirty="0">
                <a:latin typeface="Arial" pitchFamily="34" charset="0"/>
                <a:cs typeface="Arial" pitchFamily="34" charset="0"/>
              </a:rPr>
              <a:t>utch:</a:t>
            </a:r>
            <a:r>
              <a:rPr lang="en-US" sz="2000" dirty="0">
                <a:latin typeface="Arial" pitchFamily="34" charset="0"/>
                <a:cs typeface="Arial" pitchFamily="34" charset="0"/>
              </a:rPr>
              <a:t>	sample </a:t>
            </a:r>
            <a:r>
              <a:rPr lang="en-US" sz="2000" i="1" dirty="0">
                <a:latin typeface="Arial" pitchFamily="34" charset="0"/>
                <a:cs typeface="Arial" pitchFamily="34" charset="0"/>
              </a:rPr>
              <a:t>“webcam”</a:t>
            </a:r>
            <a:r>
              <a:rPr lang="en-US" sz="2000" dirty="0">
                <a:latin typeface="Arial" pitchFamily="34" charset="0"/>
                <a:cs typeface="Arial" pitchFamily="34" charset="0"/>
              </a:rPr>
              <a:t>;</a:t>
            </a:r>
          </a:p>
          <a:p>
            <a:pPr algn="l"/>
            <a:r>
              <a:rPr lang="en-US" sz="2000" dirty="0">
                <a:latin typeface="Arial" pitchFamily="34" charset="0"/>
                <a:cs typeface="Arial" pitchFamily="34" charset="0"/>
              </a:rPr>
              <a:t>                                                                  interface with instrument control.</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45</a:t>
            </a:fld>
            <a:endParaRPr lang="it-IT" dirty="0"/>
          </a:p>
        </p:txBody>
      </p:sp>
      <p:sp>
        <p:nvSpPr>
          <p:cNvPr id="4" name="Rettangolo 3"/>
          <p:cNvSpPr/>
          <p:nvPr/>
        </p:nvSpPr>
        <p:spPr>
          <a:xfrm>
            <a:off x="1403648" y="15007"/>
            <a:ext cx="6856364" cy="830997"/>
          </a:xfrm>
          <a:prstGeom prst="rect">
            <a:avLst/>
          </a:prstGeom>
        </p:spPr>
        <p:txBody>
          <a:bodyPr wrap="none">
            <a:spAutoFit/>
          </a:bodyPr>
          <a:lstStyle/>
          <a:p>
            <a:r>
              <a:rPr lang="en-US" sz="2400" b="1" i="1" kern="0" dirty="0">
                <a:latin typeface="Arial" pitchFamily="34" charset="0"/>
                <a:cs typeface="Arial" pitchFamily="34" charset="0"/>
              </a:rPr>
              <a:t>c) </a:t>
            </a:r>
            <a:r>
              <a:rPr lang="en-US" sz="2400" b="1" i="1" kern="0" dirty="0">
                <a:solidFill>
                  <a:srgbClr val="009900"/>
                </a:solidFill>
                <a:latin typeface="Arial" pitchFamily="34" charset="0"/>
                <a:cs typeface="Arial" pitchFamily="34" charset="0"/>
              </a:rPr>
              <a:t>VESPA</a:t>
            </a:r>
            <a:r>
              <a:rPr lang="en-US" sz="2400" b="1" i="1" kern="0" dirty="0">
                <a:latin typeface="Arial" pitchFamily="34" charset="0"/>
                <a:cs typeface="Arial" pitchFamily="34" charset="0"/>
              </a:rPr>
              <a:t> </a:t>
            </a:r>
            <a:r>
              <a:rPr lang="en-US" sz="2400" b="1" i="1" kern="0" dirty="0">
                <a:solidFill>
                  <a:srgbClr val="C00000"/>
                </a:solidFill>
                <a:latin typeface="Arial" pitchFamily="34" charset="0"/>
                <a:cs typeface="Arial" pitchFamily="34" charset="0"/>
              </a:rPr>
              <a:t>S</a:t>
            </a:r>
            <a:r>
              <a:rPr lang="en-US" sz="2400" b="1" i="1" kern="0" dirty="0">
                <a:latin typeface="Arial" pitchFamily="34" charset="0"/>
                <a:cs typeface="Arial" pitchFamily="34" charset="0"/>
              </a:rPr>
              <a:t>cattering </a:t>
            </a:r>
            <a:r>
              <a:rPr lang="en-US" sz="2400" b="1" i="1" kern="0" dirty="0">
                <a:solidFill>
                  <a:srgbClr val="C00000"/>
                </a:solidFill>
                <a:latin typeface="Arial" pitchFamily="34" charset="0"/>
                <a:cs typeface="Arial" pitchFamily="34" charset="0"/>
              </a:rPr>
              <a:t>C</a:t>
            </a:r>
            <a:r>
              <a:rPr lang="en-US" sz="2400" b="1" i="1" kern="0" dirty="0">
                <a:latin typeface="Arial" pitchFamily="34" charset="0"/>
                <a:cs typeface="Arial" pitchFamily="34" charset="0"/>
              </a:rPr>
              <a:t>haracterization </a:t>
            </a:r>
            <a:r>
              <a:rPr lang="en-US" sz="2400" b="1" i="1" kern="0" dirty="0">
                <a:solidFill>
                  <a:srgbClr val="C00000"/>
                </a:solidFill>
                <a:latin typeface="Arial" pitchFamily="34" charset="0"/>
                <a:cs typeface="Arial" pitchFamily="34" charset="0"/>
              </a:rPr>
              <a:t>S</a:t>
            </a:r>
            <a:r>
              <a:rPr lang="en-US" sz="2400" b="1" i="1" kern="0" dirty="0">
                <a:latin typeface="Arial" pitchFamily="34" charset="0"/>
                <a:cs typeface="Arial" pitchFamily="34" charset="0"/>
              </a:rPr>
              <a:t>ystem</a:t>
            </a:r>
          </a:p>
          <a:p>
            <a:pPr algn="ctr"/>
            <a:r>
              <a:rPr lang="en-US" sz="2400" b="1" i="1" kern="0" dirty="0">
                <a:latin typeface="Arial" pitchFamily="34" charset="0"/>
                <a:cs typeface="Arial" pitchFamily="34" charset="0"/>
              </a:rPr>
              <a:t>Requirements</a:t>
            </a:r>
          </a:p>
        </p:txBody>
      </p:sp>
      <p:sp>
        <p:nvSpPr>
          <p:cNvPr id="7" name="Title 1"/>
          <p:cNvSpPr txBox="1">
            <a:spLocks/>
          </p:cNvSpPr>
          <p:nvPr/>
        </p:nvSpPr>
        <p:spPr>
          <a:xfrm>
            <a:off x="107504" y="908720"/>
            <a:ext cx="8977311" cy="547260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u="sng" dirty="0">
                <a:latin typeface="Arial" pitchFamily="34" charset="0"/>
                <a:cs typeface="Arial" pitchFamily="34" charset="0"/>
              </a:rPr>
              <a:t>SPECTROSCOPIC  MODE</a:t>
            </a:r>
          </a:p>
          <a:p>
            <a:pPr algn="l"/>
            <a:endParaRPr lang="en-US" sz="1800" b="1" u="sng" dirty="0">
              <a:latin typeface="Arial" pitchFamily="34" charset="0"/>
              <a:cs typeface="Arial" pitchFamily="34" charset="0"/>
            </a:endParaRPr>
          </a:p>
          <a:p>
            <a:pPr algn="l"/>
            <a:r>
              <a:rPr lang="en-US" sz="1800" b="1" dirty="0">
                <a:latin typeface="Arial" pitchFamily="34" charset="0"/>
                <a:cs typeface="Arial" pitchFamily="34" charset="0"/>
              </a:rPr>
              <a:t>Sample-analyzer average distance:    	</a:t>
            </a:r>
            <a:r>
              <a:rPr lang="en-US" sz="1800" b="1" dirty="0">
                <a:solidFill>
                  <a:srgbClr val="C00000"/>
                </a:solidFill>
                <a:latin typeface="Arial" pitchFamily="34" charset="0"/>
                <a:cs typeface="Arial" pitchFamily="34" charset="0"/>
              </a:rPr>
              <a:t>40.9 cm</a:t>
            </a:r>
          </a:p>
          <a:p>
            <a:pPr algn="l"/>
            <a:r>
              <a:rPr lang="en-US" sz="1800" b="1" dirty="0">
                <a:latin typeface="Arial" pitchFamily="34" charset="0"/>
                <a:cs typeface="Arial" pitchFamily="34" charset="0"/>
              </a:rPr>
              <a:t>Analyzer-detector average distance:  	</a:t>
            </a:r>
            <a:r>
              <a:rPr lang="en-US" sz="1800" b="1" dirty="0">
                <a:solidFill>
                  <a:srgbClr val="C00000"/>
                </a:solidFill>
                <a:latin typeface="Arial" pitchFamily="34" charset="0"/>
                <a:cs typeface="Arial" pitchFamily="34" charset="0"/>
              </a:rPr>
              <a:t>31.5 cm</a:t>
            </a:r>
            <a:endParaRPr lang="en-US" sz="1800" b="1" dirty="0">
              <a:solidFill>
                <a:srgbClr val="FF0000"/>
              </a:solidFill>
              <a:latin typeface="Arial" pitchFamily="34" charset="0"/>
              <a:cs typeface="Arial" pitchFamily="34" charset="0"/>
            </a:endParaRPr>
          </a:p>
          <a:p>
            <a:pPr algn="l"/>
            <a:r>
              <a:rPr lang="en-US" sz="1800" b="1" dirty="0">
                <a:latin typeface="Arial" pitchFamily="34" charset="0"/>
                <a:cs typeface="Arial" pitchFamily="34" charset="0"/>
              </a:rPr>
              <a:t>Total solid angle:		      	</a:t>
            </a:r>
            <a:r>
              <a:rPr lang="en-US" sz="1800" b="1" dirty="0">
                <a:solidFill>
                  <a:srgbClr val="C00000"/>
                </a:solidFill>
                <a:latin typeface="Arial" pitchFamily="34" charset="0"/>
                <a:cs typeface="Arial" pitchFamily="34" charset="0"/>
              </a:rPr>
              <a:t>0.66 </a:t>
            </a:r>
            <a:r>
              <a:rPr lang="en-US" sz="1800" b="1" dirty="0" err="1">
                <a:solidFill>
                  <a:srgbClr val="C00000"/>
                </a:solidFill>
                <a:latin typeface="Arial" pitchFamily="34" charset="0"/>
                <a:cs typeface="Arial" pitchFamily="34" charset="0"/>
              </a:rPr>
              <a:t>sr</a:t>
            </a:r>
            <a:r>
              <a:rPr lang="en-US" sz="1800" b="1" dirty="0">
                <a:solidFill>
                  <a:srgbClr val="C00000"/>
                </a:solidFill>
                <a:latin typeface="Arial" pitchFamily="34" charset="0"/>
                <a:cs typeface="Arial" pitchFamily="34" charset="0"/>
              </a:rPr>
              <a:t> </a:t>
            </a:r>
            <a:r>
              <a:rPr lang="en-US" sz="1800" dirty="0">
                <a:latin typeface="Arial" pitchFamily="34" charset="0"/>
                <a:cs typeface="Arial" pitchFamily="34" charset="0"/>
              </a:rPr>
              <a:t>(4 </a:t>
            </a:r>
            <a:r>
              <a:rPr lang="en-US" sz="1800" b="1" dirty="0">
                <a:solidFill>
                  <a:srgbClr val="C00000"/>
                </a:solidFill>
                <a:latin typeface="Arial" pitchFamily="34" charset="0"/>
                <a:cs typeface="Arial" pitchFamily="34" charset="0"/>
              </a:rPr>
              <a:t>AFDM</a:t>
            </a:r>
            <a:r>
              <a:rPr lang="en-US" sz="1800" dirty="0">
                <a:latin typeface="Arial" pitchFamily="34" charset="0"/>
                <a:cs typeface="Arial" pitchFamily="34" charset="0"/>
              </a:rPr>
              <a:t>, 40 tubes per module)</a:t>
            </a:r>
          </a:p>
          <a:p>
            <a:pPr algn="l"/>
            <a:r>
              <a:rPr lang="en-US" sz="1800" dirty="0">
                <a:solidFill>
                  <a:schemeClr val="bg1">
                    <a:lumMod val="50000"/>
                  </a:schemeClr>
                </a:solidFill>
                <a:latin typeface="Arial" pitchFamily="34" charset="0"/>
                <a:cs typeface="Arial" pitchFamily="34" charset="0"/>
              </a:rPr>
              <a:t>						</a:t>
            </a:r>
            <a:endParaRPr lang="en-US" sz="1800" dirty="0">
              <a:solidFill>
                <a:srgbClr val="FF0000"/>
              </a:solidFill>
              <a:latin typeface="Arial" pitchFamily="34" charset="0"/>
              <a:cs typeface="Arial" pitchFamily="34" charset="0"/>
            </a:endParaRPr>
          </a:p>
          <a:p>
            <a:pPr algn="l"/>
            <a:r>
              <a:rPr lang="en-US" sz="1800" dirty="0">
                <a:latin typeface="Arial" pitchFamily="34" charset="0"/>
                <a:cs typeface="Arial" pitchFamily="34" charset="0"/>
              </a:rPr>
              <a:t>Scattering angle range:			</a:t>
            </a:r>
            <a:r>
              <a:rPr lang="en-US" sz="1800" dirty="0">
                <a:solidFill>
                  <a:srgbClr val="C00000"/>
                </a:solidFill>
                <a:latin typeface="Arial" pitchFamily="34" charset="0"/>
                <a:cs typeface="Arial" pitchFamily="34" charset="0"/>
              </a:rPr>
              <a:t>127.6°</a:t>
            </a:r>
            <a:r>
              <a:rPr lang="en-US" sz="1800" dirty="0">
                <a:latin typeface="Arial" pitchFamily="34" charset="0"/>
                <a:cs typeface="Arial" pitchFamily="34" charset="0"/>
              </a:rPr>
              <a:t>-</a:t>
            </a:r>
            <a:r>
              <a:rPr lang="en-US" sz="1800" dirty="0">
                <a:solidFill>
                  <a:srgbClr val="C00000"/>
                </a:solidFill>
                <a:latin typeface="Arial" pitchFamily="34" charset="0"/>
                <a:cs typeface="Arial" pitchFamily="34" charset="0"/>
              </a:rPr>
              <a:t>144.1° </a:t>
            </a:r>
            <a:r>
              <a:rPr lang="en-US" sz="1800" dirty="0">
                <a:latin typeface="Arial" pitchFamily="34" charset="0"/>
                <a:cs typeface="Arial" pitchFamily="34" charset="0"/>
              </a:rPr>
              <a:t>(mean </a:t>
            </a:r>
            <a:r>
              <a:rPr lang="en-US" sz="1800" dirty="0">
                <a:solidFill>
                  <a:srgbClr val="C00000"/>
                </a:solidFill>
                <a:latin typeface="Arial" pitchFamily="34" charset="0"/>
                <a:cs typeface="Arial" pitchFamily="34" charset="0"/>
                <a:sym typeface="Symbol"/>
              </a:rPr>
              <a:t></a:t>
            </a:r>
            <a:r>
              <a:rPr lang="en-US" sz="1800" dirty="0">
                <a:solidFill>
                  <a:srgbClr val="C00000"/>
                </a:solidFill>
                <a:latin typeface="Arial" pitchFamily="34" charset="0"/>
                <a:cs typeface="Arial" pitchFamily="34" charset="0"/>
              </a:rPr>
              <a:t>134°</a:t>
            </a:r>
            <a:r>
              <a:rPr lang="en-US" sz="1800" dirty="0">
                <a:latin typeface="Arial" pitchFamily="34" charset="0"/>
                <a:cs typeface="Arial" pitchFamily="34" charset="0"/>
              </a:rPr>
              <a:t>)</a:t>
            </a:r>
          </a:p>
          <a:p>
            <a:pPr algn="l"/>
            <a:r>
              <a:rPr lang="en-US" sz="1800" dirty="0">
                <a:latin typeface="Arial" pitchFamily="34" charset="0"/>
                <a:cs typeface="Arial" pitchFamily="34" charset="0"/>
              </a:rPr>
              <a:t>Bragg angle range: 			</a:t>
            </a:r>
            <a:r>
              <a:rPr lang="en-US" sz="1800" dirty="0">
                <a:solidFill>
                  <a:srgbClr val="C00000"/>
                </a:solidFill>
                <a:latin typeface="Arial" pitchFamily="34" charset="0"/>
                <a:cs typeface="Arial" pitchFamily="34" charset="0"/>
              </a:rPr>
              <a:t>37.6°-54.1° </a:t>
            </a:r>
            <a:r>
              <a:rPr lang="en-US" sz="1800" dirty="0">
                <a:latin typeface="Arial" pitchFamily="34" charset="0"/>
                <a:cs typeface="Arial" pitchFamily="34" charset="0"/>
              </a:rPr>
              <a:t>(mean </a:t>
            </a:r>
            <a:r>
              <a:rPr lang="en-US" sz="1800" dirty="0">
                <a:solidFill>
                  <a:srgbClr val="C00000"/>
                </a:solidFill>
                <a:latin typeface="Arial" pitchFamily="34" charset="0"/>
                <a:cs typeface="Arial" pitchFamily="34" charset="0"/>
                <a:sym typeface="Symbol"/>
              </a:rPr>
              <a:t> </a:t>
            </a:r>
            <a:r>
              <a:rPr lang="en-US" sz="1800" dirty="0">
                <a:solidFill>
                  <a:srgbClr val="C00000"/>
                </a:solidFill>
                <a:latin typeface="Arial" pitchFamily="34" charset="0"/>
                <a:cs typeface="Arial" pitchFamily="34" charset="0"/>
              </a:rPr>
              <a:t>44°</a:t>
            </a:r>
            <a:r>
              <a:rPr lang="en-US" sz="1800" dirty="0">
                <a:latin typeface="Arial" pitchFamily="34" charset="0"/>
                <a:cs typeface="Arial" pitchFamily="34" charset="0"/>
              </a:rPr>
              <a:t>)</a:t>
            </a:r>
          </a:p>
          <a:p>
            <a:pPr algn="l"/>
            <a:r>
              <a:rPr lang="en-US" sz="1800" dirty="0">
                <a:latin typeface="Arial" pitchFamily="34" charset="0"/>
                <a:cs typeface="Arial" pitchFamily="34" charset="0"/>
              </a:rPr>
              <a:t>Time resolution (binning):			</a:t>
            </a:r>
            <a:r>
              <a:rPr lang="en-US" sz="1800" dirty="0">
                <a:solidFill>
                  <a:srgbClr val="C00000"/>
                </a:solidFill>
                <a:latin typeface="Arial" pitchFamily="34" charset="0"/>
                <a:cs typeface="Arial" pitchFamily="34" charset="0"/>
              </a:rPr>
              <a:t>≤5</a:t>
            </a:r>
            <a:r>
              <a:rPr lang="en-US" sz="1800" dirty="0">
                <a:latin typeface="Arial" pitchFamily="34" charset="0"/>
                <a:cs typeface="Arial" pitchFamily="34" charset="0"/>
              </a:rPr>
              <a:t> µs</a:t>
            </a:r>
          </a:p>
          <a:p>
            <a:pPr algn="l"/>
            <a:endParaRPr lang="en-US" sz="1800" dirty="0">
              <a:latin typeface="Arial" pitchFamily="34" charset="0"/>
              <a:cs typeface="Arial" pitchFamily="34" charset="0"/>
            </a:endParaRPr>
          </a:p>
          <a:p>
            <a:pPr algn="l"/>
            <a:endParaRPr lang="en-US" sz="1800" b="1" dirty="0">
              <a:latin typeface="Arial" pitchFamily="34" charset="0"/>
              <a:cs typeface="Arial" pitchFamily="34" charset="0"/>
            </a:endParaRPr>
          </a:p>
          <a:p>
            <a:pPr algn="l"/>
            <a:r>
              <a:rPr lang="en-US" sz="1800" b="1" dirty="0">
                <a:solidFill>
                  <a:srgbClr val="C00000"/>
                </a:solidFill>
                <a:latin typeface="Arial" pitchFamily="34" charset="0"/>
                <a:cs typeface="Arial" pitchFamily="34" charset="0"/>
              </a:rPr>
              <a:t>Be</a:t>
            </a:r>
            <a:r>
              <a:rPr lang="en-US" sz="1800" b="1" dirty="0">
                <a:latin typeface="Arial" pitchFamily="34" charset="0"/>
                <a:cs typeface="Arial" pitchFamily="34" charset="0"/>
              </a:rPr>
              <a:t> filters </a:t>
            </a:r>
            <a:r>
              <a:rPr lang="en-US" sz="1800" dirty="0">
                <a:latin typeface="Arial" pitchFamily="34" charset="0"/>
                <a:cs typeface="Arial" pitchFamily="34" charset="0"/>
              </a:rPr>
              <a:t>(</a:t>
            </a:r>
            <a:r>
              <a:rPr lang="en-US" sz="1800" i="1" dirty="0">
                <a:solidFill>
                  <a:srgbClr val="C00000"/>
                </a:solidFill>
                <a:latin typeface="Arial" pitchFamily="34" charset="0"/>
                <a:cs typeface="Arial" pitchFamily="34" charset="0"/>
              </a:rPr>
              <a:t>T</a:t>
            </a:r>
            <a:r>
              <a:rPr lang="en-US" sz="1800" dirty="0">
                <a:latin typeface="Arial" pitchFamily="34" charset="0"/>
                <a:cs typeface="Arial" pitchFamily="34" charset="0"/>
              </a:rPr>
              <a:t>&lt;77 K, cut-off </a:t>
            </a:r>
            <a:r>
              <a:rPr lang="en-US" sz="1800" dirty="0">
                <a:solidFill>
                  <a:srgbClr val="C00000"/>
                </a:solidFill>
                <a:latin typeface="Arial" pitchFamily="34" charset="0"/>
                <a:cs typeface="Arial" pitchFamily="34" charset="0"/>
                <a:sym typeface="Symbol"/>
              </a:rPr>
              <a:t>=</a:t>
            </a:r>
            <a:r>
              <a:rPr lang="en-US" sz="1800" dirty="0">
                <a:solidFill>
                  <a:srgbClr val="C00000"/>
                </a:solidFill>
                <a:latin typeface="Arial" pitchFamily="34" charset="0"/>
                <a:cs typeface="Arial" pitchFamily="34" charset="0"/>
              </a:rPr>
              <a:t>3.97 </a:t>
            </a:r>
            <a:r>
              <a:rPr lang="en-US" sz="1800" dirty="0">
                <a:latin typeface="Arial" pitchFamily="34" charset="0"/>
                <a:cs typeface="Arial" pitchFamily="34" charset="0"/>
              </a:rPr>
              <a:t>Å):	thickness </a:t>
            </a:r>
            <a:r>
              <a:rPr lang="en-US" sz="1800" dirty="0">
                <a:solidFill>
                  <a:srgbClr val="C00000"/>
                </a:solidFill>
                <a:latin typeface="Arial" pitchFamily="34" charset="0"/>
                <a:cs typeface="Arial" pitchFamily="34" charset="0"/>
              </a:rPr>
              <a:t>12 </a:t>
            </a:r>
            <a:r>
              <a:rPr lang="en-US" sz="1800" dirty="0">
                <a:latin typeface="Arial" pitchFamily="34" charset="0"/>
                <a:cs typeface="Arial" pitchFamily="34" charset="0"/>
              </a:rPr>
              <a:t>cm, </a:t>
            </a:r>
            <a:r>
              <a:rPr lang="en-US" sz="1800" i="1" dirty="0" err="1" smtClean="0">
                <a:solidFill>
                  <a:srgbClr val="C00000"/>
                </a:solidFill>
                <a:latin typeface="Arial" pitchFamily="34" charset="0"/>
                <a:cs typeface="Arial" pitchFamily="34" charset="0"/>
              </a:rPr>
              <a:t>V</a:t>
            </a:r>
            <a:r>
              <a:rPr lang="en-US" sz="1800" i="1" baseline="-25000" dirty="0" err="1" smtClean="0">
                <a:solidFill>
                  <a:srgbClr val="C00000"/>
                </a:solidFill>
                <a:latin typeface="Arial" pitchFamily="34" charset="0"/>
                <a:cs typeface="Arial" pitchFamily="34" charset="0"/>
              </a:rPr>
              <a:t>total</a:t>
            </a:r>
            <a:r>
              <a:rPr lang="en-US" sz="1800" dirty="0" smtClean="0">
                <a:latin typeface="Arial" pitchFamily="34" charset="0"/>
                <a:cs typeface="Arial" pitchFamily="34" charset="0"/>
              </a:rPr>
              <a:t>=</a:t>
            </a:r>
            <a:r>
              <a:rPr lang="en-US" sz="1800" dirty="0" smtClean="0">
                <a:solidFill>
                  <a:srgbClr val="C00000"/>
                </a:solidFill>
                <a:latin typeface="Arial" pitchFamily="34" charset="0"/>
                <a:cs typeface="Arial" pitchFamily="34" charset="0"/>
              </a:rPr>
              <a:t>15</a:t>
            </a:r>
            <a:r>
              <a:rPr lang="en-US" sz="1800" dirty="0" smtClean="0">
                <a:latin typeface="Arial" pitchFamily="34" charset="0"/>
                <a:cs typeface="Arial" pitchFamily="34" charset="0"/>
              </a:rPr>
              <a:t> </a:t>
            </a:r>
            <a:r>
              <a:rPr lang="en-US" sz="1800" dirty="0">
                <a:latin typeface="Arial" pitchFamily="34" charset="0"/>
                <a:cs typeface="Arial" pitchFamily="34" charset="0"/>
              </a:rPr>
              <a:t>dm</a:t>
            </a:r>
            <a:r>
              <a:rPr lang="en-US" sz="1800" baseline="30000" dirty="0">
                <a:latin typeface="Arial" pitchFamily="34" charset="0"/>
                <a:cs typeface="Arial" pitchFamily="34" charset="0"/>
              </a:rPr>
              <a:t>3						</a:t>
            </a:r>
            <a:r>
              <a:rPr lang="en-US" sz="1800" dirty="0">
                <a:latin typeface="Arial" pitchFamily="34" charset="0"/>
                <a:cs typeface="Arial" pitchFamily="34" charset="0"/>
              </a:rPr>
              <a:t>trans. at </a:t>
            </a:r>
            <a:r>
              <a:rPr lang="en-US" sz="1800" dirty="0">
                <a:solidFill>
                  <a:srgbClr val="C00000"/>
                </a:solidFill>
                <a:latin typeface="Arial" pitchFamily="34" charset="0"/>
                <a:cs typeface="Arial" pitchFamily="34" charset="0"/>
                <a:sym typeface="Symbol"/>
              </a:rPr>
              <a:t></a:t>
            </a:r>
            <a:r>
              <a:rPr lang="en-US" sz="1800" dirty="0">
                <a:latin typeface="Arial" pitchFamily="34" charset="0"/>
                <a:cs typeface="Arial" pitchFamily="34" charset="0"/>
                <a:sym typeface="Symbol"/>
              </a:rPr>
              <a:t>&lt;</a:t>
            </a:r>
            <a:r>
              <a:rPr lang="en-US" sz="1800" dirty="0">
                <a:latin typeface="Arial" pitchFamily="34" charset="0"/>
                <a:cs typeface="Arial" pitchFamily="34" charset="0"/>
              </a:rPr>
              <a:t>3.6 Å </a:t>
            </a:r>
            <a:r>
              <a:rPr lang="en-US" sz="1800" dirty="0">
                <a:latin typeface="Arial" pitchFamily="34" charset="0"/>
                <a:cs typeface="Arial" pitchFamily="34" charset="0"/>
                <a:sym typeface="Symbol"/>
              </a:rPr>
              <a:t> </a:t>
            </a:r>
            <a:r>
              <a:rPr lang="en-US" sz="1800" dirty="0">
                <a:solidFill>
                  <a:srgbClr val="C00000"/>
                </a:solidFill>
                <a:latin typeface="Arial" pitchFamily="34" charset="0"/>
                <a:cs typeface="Arial" pitchFamily="34" charset="0"/>
              </a:rPr>
              <a:t>11%</a:t>
            </a:r>
            <a:r>
              <a:rPr lang="en-US" sz="1800" dirty="0">
                <a:latin typeface="Arial" pitchFamily="34" charset="0"/>
                <a:cs typeface="Arial" pitchFamily="34" charset="0"/>
              </a:rPr>
              <a:t>, </a:t>
            </a:r>
          </a:p>
          <a:p>
            <a:pPr algn="l"/>
            <a:r>
              <a:rPr lang="en-US" sz="1800" dirty="0">
                <a:latin typeface="Arial" pitchFamily="34" charset="0"/>
                <a:cs typeface="Arial" pitchFamily="34" charset="0"/>
              </a:rPr>
              <a:t>					trans. at </a:t>
            </a:r>
            <a:r>
              <a:rPr lang="en-US" sz="1800" dirty="0">
                <a:solidFill>
                  <a:srgbClr val="C00000"/>
                </a:solidFill>
                <a:latin typeface="Arial" pitchFamily="34" charset="0"/>
                <a:cs typeface="Arial" pitchFamily="34" charset="0"/>
                <a:sym typeface="Symbol"/>
              </a:rPr>
              <a:t></a:t>
            </a:r>
            <a:r>
              <a:rPr lang="en-US" sz="1800" dirty="0">
                <a:latin typeface="Arial" pitchFamily="34" charset="0"/>
                <a:cs typeface="Arial" pitchFamily="34" charset="0"/>
              </a:rPr>
              <a:t>&gt;4.1 Å </a:t>
            </a:r>
            <a:r>
              <a:rPr lang="en-US" sz="1800" dirty="0">
                <a:latin typeface="Arial" pitchFamily="34" charset="0"/>
                <a:cs typeface="Arial" pitchFamily="34" charset="0"/>
                <a:sym typeface="Symbol"/>
              </a:rPr>
              <a:t> </a:t>
            </a:r>
            <a:r>
              <a:rPr lang="en-US" sz="1800" dirty="0">
                <a:solidFill>
                  <a:srgbClr val="C00000"/>
                </a:solidFill>
                <a:latin typeface="Arial" pitchFamily="34" charset="0"/>
                <a:cs typeface="Arial" pitchFamily="34" charset="0"/>
              </a:rPr>
              <a:t>91%</a:t>
            </a:r>
            <a:r>
              <a:rPr lang="en-US" sz="1800" dirty="0">
                <a:latin typeface="Arial" pitchFamily="34" charset="0"/>
                <a:cs typeface="Arial" pitchFamily="34" charset="0"/>
              </a:rPr>
              <a:t>.</a:t>
            </a:r>
          </a:p>
          <a:p>
            <a:pPr algn="l"/>
            <a:endParaRPr lang="en-US" sz="1800" dirty="0">
              <a:latin typeface="Arial" pitchFamily="34" charset="0"/>
              <a:cs typeface="Arial" pitchFamily="34" charset="0"/>
            </a:endParaRPr>
          </a:p>
          <a:p>
            <a:pPr algn="l"/>
            <a:endParaRPr lang="en-US" sz="1800" dirty="0">
              <a:latin typeface="Arial" pitchFamily="34" charset="0"/>
              <a:cs typeface="Arial" pitchFamily="34" charset="0"/>
            </a:endParaRPr>
          </a:p>
          <a:p>
            <a:pPr algn="l"/>
            <a:r>
              <a:rPr lang="en-US" sz="1800" dirty="0">
                <a:latin typeface="Arial" pitchFamily="34" charset="0"/>
                <a:cs typeface="Arial" pitchFamily="34" charset="0"/>
              </a:rPr>
              <a:t>Analyzers: 			       </a:t>
            </a:r>
            <a:r>
              <a:rPr lang="en-US" sz="1800" b="1" dirty="0">
                <a:solidFill>
                  <a:srgbClr val="C00000"/>
                </a:solidFill>
                <a:latin typeface="Arial" pitchFamily="34" charset="0"/>
                <a:cs typeface="Arial" pitchFamily="34" charset="0"/>
              </a:rPr>
              <a:t>HOPG</a:t>
            </a:r>
            <a:r>
              <a:rPr lang="en-US" sz="1800" dirty="0">
                <a:latin typeface="Arial" pitchFamily="34" charset="0"/>
                <a:cs typeface="Arial" pitchFamily="34" charset="0"/>
              </a:rPr>
              <a:t> (</a:t>
            </a:r>
            <a:r>
              <a:rPr lang="en-US" sz="1800" i="1" dirty="0">
                <a:solidFill>
                  <a:srgbClr val="C00000"/>
                </a:solidFill>
                <a:latin typeface="Arial" pitchFamily="34" charset="0"/>
                <a:cs typeface="Arial" pitchFamily="34" charset="0"/>
              </a:rPr>
              <a:t>S</a:t>
            </a:r>
            <a:r>
              <a:rPr lang="en-US" sz="1800" dirty="0">
                <a:latin typeface="Arial" pitchFamily="34" charset="0"/>
                <a:cs typeface="Arial" pitchFamily="34" charset="0"/>
              </a:rPr>
              <a:t>=1743 cm</a:t>
            </a:r>
            <a:r>
              <a:rPr lang="en-US" sz="1800" baseline="30000" dirty="0">
                <a:latin typeface="Arial" pitchFamily="34" charset="0"/>
                <a:cs typeface="Arial" pitchFamily="34" charset="0"/>
              </a:rPr>
              <a:t>2</a:t>
            </a:r>
            <a:r>
              <a:rPr lang="en-US" sz="1800" dirty="0">
                <a:latin typeface="Arial" pitchFamily="34" charset="0"/>
                <a:cs typeface="Arial" pitchFamily="34" charset="0"/>
              </a:rPr>
              <a:t>, mosaic </a:t>
            </a:r>
            <a:r>
              <a:rPr lang="en-US" sz="1800" dirty="0">
                <a:solidFill>
                  <a:srgbClr val="C00000"/>
                </a:solidFill>
                <a:latin typeface="Arial" pitchFamily="34" charset="0"/>
                <a:cs typeface="Arial" pitchFamily="34" charset="0"/>
              </a:rPr>
              <a:t>2°-4°</a:t>
            </a:r>
            <a:r>
              <a:rPr lang="en-US" sz="1800" dirty="0">
                <a:latin typeface="Arial" pitchFamily="34" charset="0"/>
                <a:cs typeface="Arial" pitchFamily="34" charset="0"/>
              </a:rPr>
              <a:t>)</a:t>
            </a:r>
          </a:p>
          <a:p>
            <a:r>
              <a:rPr lang="en-US" sz="1800" dirty="0">
                <a:latin typeface="Arial" pitchFamily="34" charset="0"/>
                <a:cs typeface="Arial" pitchFamily="34" charset="0"/>
              </a:rPr>
              <a:t>		        	       </a:t>
            </a:r>
            <a:r>
              <a:rPr lang="en-US" sz="1800" dirty="0">
                <a:solidFill>
                  <a:srgbClr val="C00000"/>
                </a:solidFill>
                <a:latin typeface="Arial" pitchFamily="34" charset="0"/>
                <a:cs typeface="Arial" pitchFamily="34" charset="0"/>
                <a:sym typeface="Symbol"/>
              </a:rPr>
              <a:t></a:t>
            </a:r>
            <a:r>
              <a:rPr lang="en-US" sz="1800" baseline="-25000" dirty="0">
                <a:solidFill>
                  <a:srgbClr val="C00000"/>
                </a:solidFill>
                <a:latin typeface="Arial" pitchFamily="34" charset="0"/>
                <a:cs typeface="Arial" pitchFamily="34" charset="0"/>
                <a:sym typeface="Symbol"/>
              </a:rPr>
              <a:t>1</a:t>
            </a:r>
            <a:r>
              <a:rPr lang="en-US" sz="1800" dirty="0">
                <a:solidFill>
                  <a:srgbClr val="C00000"/>
                </a:solidFill>
                <a:latin typeface="Arial" pitchFamily="34" charset="0"/>
                <a:cs typeface="Arial" pitchFamily="34" charset="0"/>
                <a:sym typeface="Symbol"/>
              </a:rPr>
              <a:t> </a:t>
            </a:r>
            <a:r>
              <a:rPr lang="en-US" sz="1800" dirty="0">
                <a:latin typeface="Arial" pitchFamily="34" charset="0"/>
                <a:cs typeface="Arial" pitchFamily="34" charset="0"/>
              </a:rPr>
              <a:t>range </a:t>
            </a:r>
            <a:r>
              <a:rPr lang="en-US" sz="1800" dirty="0">
                <a:solidFill>
                  <a:srgbClr val="C00000"/>
                </a:solidFill>
                <a:latin typeface="Arial" pitchFamily="34" charset="0"/>
                <a:cs typeface="Arial" pitchFamily="34" charset="0"/>
              </a:rPr>
              <a:t>4.09-5.44</a:t>
            </a:r>
            <a:r>
              <a:rPr lang="en-US" sz="1800" dirty="0">
                <a:latin typeface="Arial" pitchFamily="34" charset="0"/>
                <a:cs typeface="Arial" pitchFamily="34" charset="0"/>
              </a:rPr>
              <a:t> Å (mean </a:t>
            </a:r>
            <a:r>
              <a:rPr lang="en-US" sz="1800" dirty="0">
                <a:solidFill>
                  <a:srgbClr val="C00000"/>
                </a:solidFill>
                <a:latin typeface="Arial" pitchFamily="34" charset="0"/>
                <a:cs typeface="Arial" pitchFamily="34" charset="0"/>
                <a:sym typeface="Symbol"/>
              </a:rPr>
              <a:t> </a:t>
            </a:r>
            <a:r>
              <a:rPr lang="en-US" sz="1800" dirty="0">
                <a:solidFill>
                  <a:srgbClr val="C00000"/>
                </a:solidFill>
                <a:latin typeface="Arial" pitchFamily="34" charset="0"/>
                <a:cs typeface="Arial" pitchFamily="34" charset="0"/>
              </a:rPr>
              <a:t>4.83 </a:t>
            </a:r>
            <a:r>
              <a:rPr lang="en-US" sz="1800" dirty="0">
                <a:latin typeface="Arial" pitchFamily="34" charset="0"/>
                <a:cs typeface="Arial" pitchFamily="34" charset="0"/>
              </a:rPr>
              <a:t>Å)</a:t>
            </a:r>
          </a:p>
          <a:p>
            <a:r>
              <a:rPr lang="en-US" sz="1800" dirty="0">
                <a:latin typeface="Arial" pitchFamily="34" charset="0"/>
                <a:cs typeface="Arial" pitchFamily="34" charset="0"/>
              </a:rPr>
              <a:t>          				   </a:t>
            </a:r>
            <a:r>
              <a:rPr lang="en-US" sz="1800" i="1" dirty="0">
                <a:solidFill>
                  <a:srgbClr val="C00000"/>
                </a:solidFill>
                <a:latin typeface="Arial" pitchFamily="34" charset="0"/>
                <a:cs typeface="Arial" pitchFamily="34" charset="0"/>
              </a:rPr>
              <a:t>E</a:t>
            </a:r>
            <a:r>
              <a:rPr lang="en-US" sz="1800" baseline="-25000" dirty="0">
                <a:solidFill>
                  <a:srgbClr val="C00000"/>
                </a:solidFill>
                <a:latin typeface="Arial" pitchFamily="34" charset="0"/>
                <a:cs typeface="Arial" pitchFamily="34" charset="0"/>
              </a:rPr>
              <a:t>1</a:t>
            </a:r>
            <a:r>
              <a:rPr lang="en-US" sz="1800" dirty="0">
                <a:latin typeface="Arial" pitchFamily="34" charset="0"/>
                <a:cs typeface="Arial" pitchFamily="34" charset="0"/>
              </a:rPr>
              <a:t> range </a:t>
            </a:r>
            <a:r>
              <a:rPr lang="en-US" sz="1800" dirty="0">
                <a:solidFill>
                  <a:srgbClr val="C00000"/>
                </a:solidFill>
                <a:latin typeface="Arial" pitchFamily="34" charset="0"/>
                <a:cs typeface="Arial" pitchFamily="34" charset="0"/>
              </a:rPr>
              <a:t>2.77</a:t>
            </a:r>
            <a:r>
              <a:rPr lang="en-US" sz="1800" dirty="0">
                <a:latin typeface="Arial" pitchFamily="34" charset="0"/>
                <a:cs typeface="Arial" pitchFamily="34" charset="0"/>
              </a:rPr>
              <a:t>-</a:t>
            </a:r>
            <a:r>
              <a:rPr lang="en-US" sz="1800" dirty="0">
                <a:solidFill>
                  <a:srgbClr val="C00000"/>
                </a:solidFill>
                <a:latin typeface="Arial" pitchFamily="34" charset="0"/>
                <a:cs typeface="Arial" pitchFamily="34" charset="0"/>
              </a:rPr>
              <a:t>4.88</a:t>
            </a:r>
            <a:r>
              <a:rPr lang="en-US" sz="1800" dirty="0">
                <a:latin typeface="Arial" pitchFamily="34" charset="0"/>
                <a:cs typeface="Arial" pitchFamily="34" charset="0"/>
              </a:rPr>
              <a:t> </a:t>
            </a:r>
            <a:r>
              <a:rPr lang="en-US" sz="1800" dirty="0" err="1">
                <a:latin typeface="Arial" pitchFamily="34" charset="0"/>
                <a:cs typeface="Arial" pitchFamily="34" charset="0"/>
              </a:rPr>
              <a:t>meV</a:t>
            </a:r>
            <a:r>
              <a:rPr lang="en-US" sz="1800" dirty="0">
                <a:latin typeface="Arial" pitchFamily="34" charset="0"/>
                <a:cs typeface="Arial" pitchFamily="34" charset="0"/>
              </a:rPr>
              <a:t> (mean </a:t>
            </a:r>
            <a:r>
              <a:rPr lang="en-US" sz="1800" dirty="0">
                <a:solidFill>
                  <a:srgbClr val="C00000"/>
                </a:solidFill>
                <a:latin typeface="Arial" pitchFamily="34" charset="0"/>
                <a:cs typeface="Arial" pitchFamily="34" charset="0"/>
                <a:sym typeface="Symbol"/>
              </a:rPr>
              <a:t> </a:t>
            </a:r>
            <a:r>
              <a:rPr lang="en-US" sz="1800" dirty="0">
                <a:solidFill>
                  <a:srgbClr val="C00000"/>
                </a:solidFill>
                <a:latin typeface="Arial" pitchFamily="34" charset="0"/>
                <a:cs typeface="Arial" pitchFamily="34" charset="0"/>
              </a:rPr>
              <a:t>3.51 </a:t>
            </a:r>
            <a:r>
              <a:rPr lang="en-US" sz="1800" dirty="0" err="1">
                <a:latin typeface="Arial" pitchFamily="34" charset="0"/>
                <a:cs typeface="Arial" pitchFamily="34" charset="0"/>
              </a:rPr>
              <a:t>meV</a:t>
            </a:r>
            <a:r>
              <a:rPr lang="en-US" sz="1800" dirty="0">
                <a:latin typeface="Arial" pitchFamily="34" charset="0"/>
                <a:cs typeface="Arial" pitchFamily="34" charset="0"/>
              </a:rPr>
              <a:t>)</a:t>
            </a:r>
          </a:p>
          <a:p>
            <a:endParaRPr lang="en-US" sz="1800" u="sng" dirty="0">
              <a:latin typeface="Arial" pitchFamily="34" charset="0"/>
              <a:cs typeface="Arial" pitchFamily="34" charset="0"/>
            </a:endParaRPr>
          </a:p>
          <a:p>
            <a:pPr algn="l"/>
            <a:r>
              <a:rPr lang="en-US" sz="1800" dirty="0">
                <a:latin typeface="Arial" pitchFamily="34" charset="0"/>
                <a:cs typeface="Arial" pitchFamily="34" charset="0"/>
              </a:rPr>
              <a:t>	</a:t>
            </a:r>
          </a:p>
          <a:p>
            <a:pPr algn="l"/>
            <a:r>
              <a:rPr lang="en-US" sz="1800" dirty="0">
                <a:latin typeface="Arial" pitchFamily="34" charset="0"/>
                <a:cs typeface="Arial" pitchFamily="34" charset="0"/>
              </a:rPr>
              <a:t>			</a:t>
            </a:r>
          </a:p>
          <a:p>
            <a:pPr algn="l"/>
            <a:endParaRPr lang="en-US" sz="1800" dirty="0">
              <a:latin typeface="Arial" pitchFamily="34" charset="0"/>
              <a:cs typeface="Arial" pitchFamily="34" charset="0"/>
            </a:endParaRPr>
          </a:p>
          <a:p>
            <a:pPr algn="l"/>
            <a:endParaRPr lang="en-US" sz="2000" dirty="0">
              <a:latin typeface="Cambria" panose="02040503050406030204"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dirty="0"/>
              <a:t>VESPA TG2 (</a:t>
            </a:r>
            <a:r>
              <a:rPr lang="it-IT" dirty="0" err="1"/>
              <a:t>Lund</a:t>
            </a:r>
            <a:r>
              <a:rPr lang="it-IT" dirty="0"/>
              <a:t>, 17 </a:t>
            </a:r>
            <a:r>
              <a:rPr lang="it-IT" dirty="0" err="1"/>
              <a:t>Oct</a:t>
            </a:r>
            <a:r>
              <a:rPr lang="it-IT" dirty="0"/>
              <a: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46</a:t>
            </a:fld>
            <a:endParaRPr lang="it-IT" dirty="0"/>
          </a:p>
        </p:txBody>
      </p:sp>
      <p:sp>
        <p:nvSpPr>
          <p:cNvPr id="4" name="Title 1"/>
          <p:cNvSpPr txBox="1">
            <a:spLocks/>
          </p:cNvSpPr>
          <p:nvPr/>
        </p:nvSpPr>
        <p:spPr>
          <a:xfrm>
            <a:off x="166689" y="548680"/>
            <a:ext cx="8977311" cy="22322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latin typeface="Arial" pitchFamily="34" charset="0"/>
                <a:cs typeface="Arial" pitchFamily="34" charset="0"/>
              </a:rPr>
              <a:t>Detector Coverage:		</a:t>
            </a:r>
            <a:r>
              <a:rPr lang="en-US" sz="1800" dirty="0">
                <a:solidFill>
                  <a:srgbClr val="C00000"/>
                </a:solidFill>
                <a:latin typeface="Arial" pitchFamily="34" charset="0"/>
                <a:cs typeface="Arial" pitchFamily="34" charset="0"/>
              </a:rPr>
              <a:t>5510 cm</a:t>
            </a:r>
            <a:r>
              <a:rPr lang="en-US" sz="1800" baseline="30000" dirty="0">
                <a:solidFill>
                  <a:srgbClr val="C00000"/>
                </a:solidFill>
                <a:latin typeface="Arial" pitchFamily="34" charset="0"/>
                <a:cs typeface="Arial" pitchFamily="34" charset="0"/>
              </a:rPr>
              <a:t>2</a:t>
            </a:r>
          </a:p>
          <a:p>
            <a:pPr algn="l"/>
            <a:r>
              <a:rPr lang="en-US" sz="1800" dirty="0">
                <a:latin typeface="Arial" pitchFamily="34" charset="0"/>
                <a:cs typeface="Arial" pitchFamily="34" charset="0"/>
              </a:rPr>
              <a:t>Detection Efficiency:		</a:t>
            </a:r>
            <a:r>
              <a:rPr lang="en-US" sz="1800" dirty="0">
                <a:solidFill>
                  <a:srgbClr val="C00000"/>
                </a:solidFill>
                <a:latin typeface="Arial" pitchFamily="34" charset="0"/>
                <a:cs typeface="Arial" pitchFamily="34" charset="0"/>
                <a:sym typeface="Symbol"/>
              </a:rPr>
              <a:t> </a:t>
            </a:r>
            <a:r>
              <a:rPr lang="en-US" sz="1800" dirty="0">
                <a:solidFill>
                  <a:srgbClr val="C00000"/>
                </a:solidFill>
                <a:latin typeface="Arial" pitchFamily="34" charset="0"/>
                <a:cs typeface="Arial" pitchFamily="34" charset="0"/>
              </a:rPr>
              <a:t>≥ 80 % </a:t>
            </a:r>
            <a:r>
              <a:rPr lang="en-US" sz="1800" dirty="0">
                <a:latin typeface="Arial" pitchFamily="34" charset="0"/>
                <a:cs typeface="Arial" pitchFamily="34" charset="0"/>
              </a:rPr>
              <a:t>at </a:t>
            </a:r>
            <a:r>
              <a:rPr lang="en-US" sz="1800" dirty="0">
                <a:solidFill>
                  <a:srgbClr val="C00000"/>
                </a:solidFill>
                <a:latin typeface="Arial" pitchFamily="34" charset="0"/>
                <a:cs typeface="Arial" pitchFamily="34" charset="0"/>
                <a:sym typeface="Symbol"/>
              </a:rPr>
              <a:t></a:t>
            </a:r>
            <a:r>
              <a:rPr lang="en-US" sz="1800" baseline="-25000" dirty="0">
                <a:solidFill>
                  <a:srgbClr val="C00000"/>
                </a:solidFill>
                <a:latin typeface="Arial" pitchFamily="34" charset="0"/>
                <a:cs typeface="Arial" pitchFamily="34" charset="0"/>
                <a:sym typeface="Symbol"/>
              </a:rPr>
              <a:t>1</a:t>
            </a:r>
            <a:r>
              <a:rPr lang="en-US" sz="1800" dirty="0">
                <a:solidFill>
                  <a:srgbClr val="C00000"/>
                </a:solidFill>
                <a:latin typeface="Arial" pitchFamily="34" charset="0"/>
                <a:cs typeface="Arial" pitchFamily="34" charset="0"/>
                <a:sym typeface="Symbol"/>
              </a:rPr>
              <a:t>=</a:t>
            </a:r>
            <a:r>
              <a:rPr lang="en-US" sz="1800" dirty="0">
                <a:solidFill>
                  <a:srgbClr val="C00000"/>
                </a:solidFill>
                <a:latin typeface="Arial" pitchFamily="34" charset="0"/>
                <a:cs typeface="Arial" pitchFamily="34" charset="0"/>
              </a:rPr>
              <a:t>4.83 </a:t>
            </a:r>
            <a:r>
              <a:rPr lang="en-US" sz="1800" dirty="0">
                <a:latin typeface="Arial" pitchFamily="34" charset="0"/>
                <a:cs typeface="Arial" pitchFamily="34" charset="0"/>
              </a:rPr>
              <a:t>Å</a:t>
            </a:r>
          </a:p>
          <a:p>
            <a:pPr algn="l"/>
            <a:r>
              <a:rPr lang="en-US" sz="1800" dirty="0">
                <a:latin typeface="Arial" pitchFamily="34" charset="0"/>
                <a:cs typeface="Arial" pitchFamily="34" charset="0"/>
              </a:rPr>
              <a:t>Count Rate:			max peak rate</a:t>
            </a:r>
            <a:r>
              <a:rPr lang="en-US" sz="1800" dirty="0">
                <a:solidFill>
                  <a:srgbClr val="C00000"/>
                </a:solidFill>
                <a:latin typeface="Arial" pitchFamily="34" charset="0"/>
                <a:cs typeface="Arial" pitchFamily="34" charset="0"/>
                <a:sym typeface="Symbol"/>
              </a:rPr>
              <a:t>  </a:t>
            </a:r>
            <a:r>
              <a:rPr lang="en-US" sz="1800" dirty="0">
                <a:solidFill>
                  <a:srgbClr val="C00000"/>
                </a:solidFill>
                <a:latin typeface="Arial" pitchFamily="34" charset="0"/>
                <a:cs typeface="Arial" pitchFamily="34" charset="0"/>
              </a:rPr>
              <a:t>2.5</a:t>
            </a:r>
            <a:r>
              <a:rPr lang="en-US" sz="1800" dirty="0">
                <a:solidFill>
                  <a:srgbClr val="C00000"/>
                </a:solidFill>
                <a:latin typeface="Arial" pitchFamily="34" charset="0"/>
                <a:cs typeface="Arial" pitchFamily="34" charset="0"/>
                <a:sym typeface="Symbol"/>
              </a:rPr>
              <a:t></a:t>
            </a:r>
            <a:r>
              <a:rPr lang="en-US" sz="1800" dirty="0">
                <a:solidFill>
                  <a:srgbClr val="C00000"/>
                </a:solidFill>
                <a:latin typeface="Arial" pitchFamily="34" charset="0"/>
                <a:cs typeface="Arial" pitchFamily="34" charset="0"/>
              </a:rPr>
              <a:t>10</a:t>
            </a:r>
            <a:r>
              <a:rPr lang="en-US" sz="1800" baseline="30000" dirty="0">
                <a:solidFill>
                  <a:srgbClr val="C00000"/>
                </a:solidFill>
                <a:latin typeface="Arial" pitchFamily="34" charset="0"/>
                <a:cs typeface="Arial" pitchFamily="34" charset="0"/>
              </a:rPr>
              <a:t>3</a:t>
            </a:r>
            <a:r>
              <a:rPr lang="en-US" sz="1800" dirty="0">
                <a:solidFill>
                  <a:srgbClr val="C00000"/>
                </a:solidFill>
                <a:latin typeface="Arial" pitchFamily="34" charset="0"/>
                <a:cs typeface="Arial" pitchFamily="34" charset="0"/>
              </a:rPr>
              <a:t> </a:t>
            </a:r>
            <a:r>
              <a:rPr lang="en-US" sz="1800" dirty="0">
                <a:latin typeface="Arial" pitchFamily="34" charset="0"/>
                <a:cs typeface="Arial" pitchFamily="34" charset="0"/>
              </a:rPr>
              <a:t>count/s/cm</a:t>
            </a:r>
            <a:r>
              <a:rPr lang="en-US" sz="1800" baseline="30000" dirty="0">
                <a:latin typeface="Arial" pitchFamily="34" charset="0"/>
                <a:cs typeface="Arial" pitchFamily="34" charset="0"/>
              </a:rPr>
              <a:t>2</a:t>
            </a:r>
            <a:r>
              <a:rPr lang="en-US" sz="1800" dirty="0">
                <a:latin typeface="Arial" pitchFamily="34" charset="0"/>
                <a:cs typeface="Arial" pitchFamily="34" charset="0"/>
              </a:rPr>
              <a:t> (minimal req.)</a:t>
            </a:r>
          </a:p>
          <a:p>
            <a:pPr algn="l"/>
            <a:r>
              <a:rPr lang="en-US" sz="1800" dirty="0">
                <a:latin typeface="Arial" pitchFamily="34" charset="0"/>
                <a:cs typeface="Arial" pitchFamily="34" charset="0"/>
              </a:rPr>
              <a:t>				max peak rate</a:t>
            </a:r>
            <a:r>
              <a:rPr lang="en-US" sz="1800" dirty="0">
                <a:solidFill>
                  <a:srgbClr val="C00000"/>
                </a:solidFill>
                <a:latin typeface="Arial" pitchFamily="34" charset="0"/>
                <a:cs typeface="Arial" pitchFamily="34" charset="0"/>
                <a:sym typeface="Symbol"/>
              </a:rPr>
              <a:t>  </a:t>
            </a:r>
            <a:r>
              <a:rPr lang="en-US" sz="1800" dirty="0">
                <a:solidFill>
                  <a:srgbClr val="C00000"/>
                </a:solidFill>
                <a:latin typeface="Arial" pitchFamily="34" charset="0"/>
                <a:cs typeface="Arial" pitchFamily="34" charset="0"/>
              </a:rPr>
              <a:t>4.0</a:t>
            </a:r>
            <a:r>
              <a:rPr lang="en-US" sz="1800" dirty="0">
                <a:solidFill>
                  <a:srgbClr val="C00000"/>
                </a:solidFill>
                <a:latin typeface="Arial" pitchFamily="34" charset="0"/>
                <a:cs typeface="Arial" pitchFamily="34" charset="0"/>
                <a:sym typeface="Symbol"/>
              </a:rPr>
              <a:t></a:t>
            </a:r>
            <a:r>
              <a:rPr lang="en-US" sz="1800" dirty="0">
                <a:solidFill>
                  <a:srgbClr val="C00000"/>
                </a:solidFill>
                <a:latin typeface="Arial" pitchFamily="34" charset="0"/>
                <a:cs typeface="Arial" pitchFamily="34" charset="0"/>
              </a:rPr>
              <a:t>10</a:t>
            </a:r>
            <a:r>
              <a:rPr lang="en-US" sz="1800" baseline="30000" dirty="0">
                <a:solidFill>
                  <a:srgbClr val="C00000"/>
                </a:solidFill>
                <a:latin typeface="Arial" pitchFamily="34" charset="0"/>
                <a:cs typeface="Arial" pitchFamily="34" charset="0"/>
              </a:rPr>
              <a:t>3</a:t>
            </a:r>
            <a:r>
              <a:rPr lang="en-US" sz="1800" dirty="0">
                <a:solidFill>
                  <a:srgbClr val="C00000"/>
                </a:solidFill>
                <a:latin typeface="Arial" pitchFamily="34" charset="0"/>
                <a:cs typeface="Arial" pitchFamily="34" charset="0"/>
              </a:rPr>
              <a:t> </a:t>
            </a:r>
            <a:r>
              <a:rPr lang="en-US" sz="1800" dirty="0">
                <a:latin typeface="Arial" pitchFamily="34" charset="0"/>
                <a:cs typeface="Arial" pitchFamily="34" charset="0"/>
              </a:rPr>
              <a:t>count/s/cm</a:t>
            </a:r>
            <a:r>
              <a:rPr lang="en-US" sz="1800" baseline="30000" dirty="0">
                <a:latin typeface="Arial" pitchFamily="34" charset="0"/>
                <a:cs typeface="Arial" pitchFamily="34" charset="0"/>
              </a:rPr>
              <a:t>2 </a:t>
            </a:r>
            <a:r>
              <a:rPr lang="en-US" sz="1800" dirty="0">
                <a:latin typeface="Arial" pitchFamily="34" charset="0"/>
                <a:cs typeface="Arial" pitchFamily="34" charset="0"/>
              </a:rPr>
              <a:t>(optimal req.)</a:t>
            </a:r>
          </a:p>
          <a:p>
            <a:pPr algn="l"/>
            <a:r>
              <a:rPr lang="en-US" sz="1800" dirty="0">
                <a:latin typeface="Arial" pitchFamily="34" charset="0"/>
                <a:cs typeface="Arial" pitchFamily="34" charset="0"/>
              </a:rPr>
              <a:t>Overall </a:t>
            </a:r>
            <a:r>
              <a:rPr lang="en-US" sz="1800" b="1" dirty="0">
                <a:solidFill>
                  <a:srgbClr val="C00000"/>
                </a:solidFill>
                <a:latin typeface="Arial" pitchFamily="34" charset="0"/>
                <a:cs typeface="Arial" pitchFamily="34" charset="0"/>
                <a:sym typeface="Symbol"/>
              </a:rPr>
              <a:t></a:t>
            </a:r>
            <a:r>
              <a:rPr lang="en-US" sz="1800" b="1" dirty="0">
                <a:solidFill>
                  <a:srgbClr val="C00000"/>
                </a:solidFill>
                <a:latin typeface="Arial" pitchFamily="34" charset="0"/>
                <a:cs typeface="Arial" pitchFamily="34" charset="0"/>
              </a:rPr>
              <a:t> </a:t>
            </a:r>
            <a:r>
              <a:rPr lang="en-US" sz="1800" dirty="0">
                <a:latin typeface="Arial" pitchFamily="34" charset="0"/>
                <a:cs typeface="Arial" pitchFamily="34" charset="0"/>
              </a:rPr>
              <a:t>ray sensitivity:		&lt;10</a:t>
            </a:r>
            <a:r>
              <a:rPr lang="en-US" sz="1800" baseline="30000" dirty="0">
                <a:latin typeface="Arial" pitchFamily="34" charset="0"/>
                <a:cs typeface="Arial" pitchFamily="34" charset="0"/>
              </a:rPr>
              <a:t>-6</a:t>
            </a:r>
            <a:endParaRPr lang="en-US" sz="1800" dirty="0">
              <a:latin typeface="Arial" pitchFamily="34" charset="0"/>
              <a:cs typeface="Arial" pitchFamily="34" charset="0"/>
            </a:endParaRPr>
          </a:p>
          <a:p>
            <a:pPr algn="l"/>
            <a:r>
              <a:rPr lang="en-US" sz="1800" dirty="0">
                <a:latin typeface="Arial" pitchFamily="34" charset="0"/>
                <a:cs typeface="Arial" pitchFamily="34" charset="0"/>
              </a:rPr>
              <a:t>Noise (no radiation on tubes):	&lt;10</a:t>
            </a:r>
            <a:r>
              <a:rPr lang="en-US" sz="1800" baseline="30000" dirty="0">
                <a:latin typeface="Arial" pitchFamily="34" charset="0"/>
                <a:cs typeface="Arial" pitchFamily="34" charset="0"/>
              </a:rPr>
              <a:t>-4</a:t>
            </a:r>
            <a:r>
              <a:rPr lang="en-US" sz="1800" dirty="0">
                <a:latin typeface="Arial" pitchFamily="34" charset="0"/>
                <a:cs typeface="Arial" pitchFamily="34" charset="0"/>
              </a:rPr>
              <a:t> count/s/cm</a:t>
            </a:r>
            <a:r>
              <a:rPr lang="en-US" sz="1800" baseline="30000" dirty="0">
                <a:latin typeface="Arial" pitchFamily="34" charset="0"/>
                <a:cs typeface="Arial" pitchFamily="34" charset="0"/>
              </a:rPr>
              <a:t>2</a:t>
            </a:r>
            <a:endParaRPr lang="en-US" sz="1800" dirty="0">
              <a:latin typeface="Arial" pitchFamily="34" charset="0"/>
              <a:cs typeface="Arial" pitchFamily="34" charset="0"/>
            </a:endParaRPr>
          </a:p>
          <a:p>
            <a:pPr algn="l"/>
            <a:endParaRPr lang="en-US" sz="1800" dirty="0">
              <a:latin typeface="Arial" pitchFamily="34" charset="0"/>
              <a:cs typeface="Arial" pitchFamily="34" charset="0"/>
            </a:endParaRPr>
          </a:p>
          <a:p>
            <a:pPr algn="l"/>
            <a:r>
              <a:rPr lang="en-US" sz="1800" dirty="0">
                <a:latin typeface="Arial" pitchFamily="34" charset="0"/>
                <a:cs typeface="Arial" pitchFamily="34" charset="0"/>
              </a:rPr>
              <a:t>Vacuum: 			</a:t>
            </a:r>
            <a:r>
              <a:rPr lang="en-US" sz="1800" i="1" dirty="0">
                <a:solidFill>
                  <a:srgbClr val="C00000"/>
                </a:solidFill>
                <a:latin typeface="Arial" pitchFamily="34" charset="0"/>
                <a:cs typeface="Arial" pitchFamily="34" charset="0"/>
              </a:rPr>
              <a:t>p</a:t>
            </a:r>
            <a:r>
              <a:rPr lang="en-US" sz="1800" dirty="0">
                <a:solidFill>
                  <a:srgbClr val="C00000"/>
                </a:solidFill>
                <a:latin typeface="Arial" pitchFamily="34" charset="0"/>
                <a:cs typeface="Arial" pitchFamily="34" charset="0"/>
              </a:rPr>
              <a:t>≤10</a:t>
            </a:r>
            <a:r>
              <a:rPr lang="en-US" sz="1800" baseline="30000" dirty="0">
                <a:solidFill>
                  <a:srgbClr val="C00000"/>
                </a:solidFill>
                <a:latin typeface="Arial" pitchFamily="34" charset="0"/>
                <a:cs typeface="Arial" pitchFamily="34" charset="0"/>
              </a:rPr>
              <a:t>-6</a:t>
            </a:r>
            <a:r>
              <a:rPr lang="en-US" sz="1800" dirty="0">
                <a:solidFill>
                  <a:srgbClr val="C00000"/>
                </a:solidFill>
                <a:latin typeface="Arial" pitchFamily="34" charset="0"/>
                <a:cs typeface="Arial" pitchFamily="34" charset="0"/>
              </a:rPr>
              <a:t> </a:t>
            </a:r>
            <a:r>
              <a:rPr lang="en-US" sz="1800" dirty="0">
                <a:latin typeface="Arial" pitchFamily="34" charset="0"/>
                <a:cs typeface="Arial" pitchFamily="34" charset="0"/>
              </a:rPr>
              <a:t>mbar (in order to prevent secondary 					scattering, probably </a:t>
            </a:r>
            <a:r>
              <a:rPr lang="en-US" sz="1800" dirty="0">
                <a:solidFill>
                  <a:srgbClr val="C00000"/>
                </a:solidFill>
                <a:latin typeface="Arial" pitchFamily="34" charset="0"/>
                <a:cs typeface="Arial" pitchFamily="34" charset="0"/>
              </a:rPr>
              <a:t>10</a:t>
            </a:r>
            <a:r>
              <a:rPr lang="en-US" sz="1800" baseline="30000" dirty="0">
                <a:solidFill>
                  <a:srgbClr val="C00000"/>
                </a:solidFill>
                <a:latin typeface="Arial" pitchFamily="34" charset="0"/>
                <a:cs typeface="Arial" pitchFamily="34" charset="0"/>
              </a:rPr>
              <a:t>-2</a:t>
            </a:r>
            <a:r>
              <a:rPr lang="en-US" sz="1800" dirty="0">
                <a:latin typeface="Arial" pitchFamily="34" charset="0"/>
                <a:cs typeface="Arial" pitchFamily="34" charset="0"/>
              </a:rPr>
              <a:t> is enough).</a:t>
            </a:r>
            <a:r>
              <a:rPr lang="en-US" sz="2000" dirty="0">
                <a:latin typeface="Cambria" panose="02040503050406030204" pitchFamily="18" charset="0"/>
              </a:rPr>
              <a:t/>
            </a:r>
            <a:br>
              <a:rPr lang="en-US" sz="2000" dirty="0">
                <a:latin typeface="Cambria" panose="02040503050406030204" pitchFamily="18" charset="0"/>
              </a:rPr>
            </a:br>
            <a:endParaRPr lang="en-US" sz="2000" dirty="0">
              <a:latin typeface="Cambria" panose="02040503050406030204" pitchFamily="18" charset="0"/>
            </a:endParaRPr>
          </a:p>
        </p:txBody>
      </p:sp>
      <p:graphicFrame>
        <p:nvGraphicFramePr>
          <p:cNvPr id="66562" name="Object 2"/>
          <p:cNvGraphicFramePr>
            <a:graphicFrameLocks noChangeAspect="1"/>
          </p:cNvGraphicFramePr>
          <p:nvPr/>
        </p:nvGraphicFramePr>
        <p:xfrm>
          <a:off x="179512" y="3531078"/>
          <a:ext cx="3960440" cy="2778241"/>
        </p:xfrm>
        <a:graphic>
          <a:graphicData uri="http://schemas.openxmlformats.org/presentationml/2006/ole">
            <mc:AlternateContent xmlns:mc="http://schemas.openxmlformats.org/markup-compatibility/2006">
              <mc:Choice xmlns:v="urn:schemas-microsoft-com:vml" Requires="v">
                <p:oleObj spid="_x0000_s66634" name="Graph" r:id="rId3" imgW="4131869" imgH="2899258" progId="">
                  <p:embed/>
                </p:oleObj>
              </mc:Choice>
              <mc:Fallback>
                <p:oleObj name="Graph" r:id="rId3" imgW="4131869" imgH="2899258" progId="">
                  <p:embed/>
                  <p:pic>
                    <p:nvPicPr>
                      <p:cNvPr id="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531078"/>
                        <a:ext cx="3960440" cy="2778241"/>
                      </a:xfrm>
                      <a:prstGeom prst="rect">
                        <a:avLst/>
                      </a:prstGeom>
                      <a:solidFill>
                        <a:srgbClr val="FFCC99">
                          <a:alpha val="47842"/>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ttangolo 6"/>
          <p:cNvSpPr/>
          <p:nvPr/>
        </p:nvSpPr>
        <p:spPr>
          <a:xfrm>
            <a:off x="4355976" y="4005064"/>
            <a:ext cx="4608512" cy="2308324"/>
          </a:xfrm>
          <a:prstGeom prst="rect">
            <a:avLst/>
          </a:prstGeom>
          <a:ln>
            <a:solidFill>
              <a:schemeClr val="tx1"/>
            </a:solidFill>
          </a:ln>
        </p:spPr>
        <p:txBody>
          <a:bodyPr wrap="square">
            <a:spAutoFit/>
          </a:bodyPr>
          <a:lstStyle/>
          <a:p>
            <a:pPr marL="0" lvl="2" algn="ctr" fontAlgn="auto">
              <a:spcAft>
                <a:spcPts val="0"/>
              </a:spcAft>
              <a:defRPr/>
            </a:pPr>
            <a:r>
              <a:rPr lang="en-GB" b="1" i="1" dirty="0">
                <a:latin typeface="Arial" pitchFamily="34" charset="0"/>
              </a:rPr>
              <a:t>A standard commercial solution</a:t>
            </a:r>
          </a:p>
          <a:p>
            <a:pPr marL="0" lvl="2" algn="ctr" fontAlgn="auto">
              <a:spcAft>
                <a:spcPts val="0"/>
              </a:spcAft>
              <a:defRPr/>
            </a:pPr>
            <a:endParaRPr lang="en-GB" b="1" dirty="0">
              <a:latin typeface="Arial" pitchFamily="34" charset="0"/>
            </a:endParaRPr>
          </a:p>
          <a:p>
            <a:pPr marL="0" lvl="2" fontAlgn="auto">
              <a:spcAft>
                <a:spcPts val="0"/>
              </a:spcAft>
              <a:defRPr/>
            </a:pPr>
            <a:r>
              <a:rPr lang="en-GB" dirty="0">
                <a:latin typeface="Arial" pitchFamily="34" charset="0"/>
              </a:rPr>
              <a:t>Cylindrical </a:t>
            </a:r>
            <a:r>
              <a:rPr lang="en-GB" baseline="30000" dirty="0">
                <a:solidFill>
                  <a:srgbClr val="C00000"/>
                </a:solidFill>
                <a:latin typeface="Arial" pitchFamily="34" charset="0"/>
              </a:rPr>
              <a:t>3</a:t>
            </a:r>
            <a:r>
              <a:rPr lang="en-GB" dirty="0">
                <a:solidFill>
                  <a:srgbClr val="C00000"/>
                </a:solidFill>
                <a:latin typeface="Arial" pitchFamily="34" charset="0"/>
              </a:rPr>
              <a:t>He</a:t>
            </a:r>
            <a:r>
              <a:rPr lang="en-GB" dirty="0">
                <a:latin typeface="Arial" pitchFamily="34" charset="0"/>
              </a:rPr>
              <a:t> tubes; </a:t>
            </a:r>
          </a:p>
          <a:p>
            <a:pPr marL="0" lvl="2" fontAlgn="auto">
              <a:spcAft>
                <a:spcPts val="0"/>
              </a:spcAft>
              <a:defRPr/>
            </a:pPr>
            <a:r>
              <a:rPr lang="en-GB" i="1" dirty="0">
                <a:solidFill>
                  <a:srgbClr val="C00000"/>
                </a:solidFill>
                <a:latin typeface="Arial" pitchFamily="34" charset="0"/>
              </a:rPr>
              <a:t>L</a:t>
            </a:r>
            <a:r>
              <a:rPr lang="en-GB" dirty="0">
                <a:latin typeface="Arial" pitchFamily="34" charset="0"/>
              </a:rPr>
              <a:t>=203.2 mm, long </a:t>
            </a:r>
            <a:r>
              <a:rPr lang="en-GB" i="1" dirty="0">
                <a:latin typeface="Arial" pitchFamily="34" charset="0"/>
              </a:rPr>
              <a:t>(i.e. </a:t>
            </a:r>
            <a:r>
              <a:rPr lang="en-GB" dirty="0">
                <a:solidFill>
                  <a:srgbClr val="C00000"/>
                </a:solidFill>
                <a:latin typeface="Arial" pitchFamily="34" charset="0"/>
              </a:rPr>
              <a:t>8”</a:t>
            </a:r>
            <a:r>
              <a:rPr lang="en-GB" dirty="0">
                <a:latin typeface="Arial" pitchFamily="34" charset="0"/>
              </a:rPr>
              <a:t>);</a:t>
            </a:r>
          </a:p>
          <a:p>
            <a:pPr marL="0" lvl="2" fontAlgn="auto">
              <a:spcAft>
                <a:spcPts val="0"/>
              </a:spcAft>
              <a:defRPr/>
            </a:pPr>
            <a:r>
              <a:rPr lang="en-GB" i="1" dirty="0">
                <a:solidFill>
                  <a:srgbClr val="C00000"/>
                </a:solidFill>
                <a:latin typeface="Arial" pitchFamily="34" charset="0"/>
              </a:rPr>
              <a:t>W</a:t>
            </a:r>
            <a:r>
              <a:rPr lang="en-GB" dirty="0">
                <a:latin typeface="Arial" pitchFamily="34" charset="0"/>
              </a:rPr>
              <a:t>=7.938 mm, internal </a:t>
            </a:r>
            <a:r>
              <a:rPr lang="en-GB" dirty="0">
                <a:latin typeface="Arial" pitchFamily="34" charset="0"/>
                <a:sym typeface="Symbol"/>
              </a:rPr>
              <a:t> </a:t>
            </a:r>
            <a:r>
              <a:rPr lang="en-GB" i="1" dirty="0">
                <a:latin typeface="Arial" pitchFamily="34" charset="0"/>
              </a:rPr>
              <a:t>(i.e. </a:t>
            </a:r>
            <a:r>
              <a:rPr lang="en-GB" dirty="0">
                <a:solidFill>
                  <a:srgbClr val="C00000"/>
                </a:solidFill>
                <a:latin typeface="Arial" pitchFamily="34" charset="0"/>
              </a:rPr>
              <a:t>5/16”</a:t>
            </a:r>
            <a:r>
              <a:rPr lang="en-GB" dirty="0">
                <a:latin typeface="Arial" pitchFamily="34" charset="0"/>
              </a:rPr>
              <a:t>);</a:t>
            </a:r>
          </a:p>
          <a:p>
            <a:pPr marL="0" lvl="2" fontAlgn="auto">
              <a:spcAft>
                <a:spcPts val="0"/>
              </a:spcAft>
              <a:defRPr/>
            </a:pPr>
            <a:r>
              <a:rPr lang="en-GB" baseline="30000" dirty="0">
                <a:solidFill>
                  <a:srgbClr val="C00000"/>
                </a:solidFill>
                <a:latin typeface="Arial" pitchFamily="34" charset="0"/>
              </a:rPr>
              <a:t>3</a:t>
            </a:r>
            <a:r>
              <a:rPr lang="en-GB" dirty="0">
                <a:solidFill>
                  <a:srgbClr val="C00000"/>
                </a:solidFill>
                <a:latin typeface="Arial" pitchFamily="34" charset="0"/>
              </a:rPr>
              <a:t>He</a:t>
            </a:r>
            <a:r>
              <a:rPr lang="en-GB" dirty="0">
                <a:latin typeface="Arial" pitchFamily="34" charset="0"/>
              </a:rPr>
              <a:t> pressure (max </a:t>
            </a:r>
            <a:r>
              <a:rPr lang="en-GB" i="1" dirty="0">
                <a:solidFill>
                  <a:srgbClr val="C00000"/>
                </a:solidFill>
                <a:latin typeface="Arial" pitchFamily="34" charset="0"/>
              </a:rPr>
              <a:t>p</a:t>
            </a:r>
            <a:r>
              <a:rPr lang="en-GB" b="1" dirty="0">
                <a:latin typeface="Arial" pitchFamily="34" charset="0"/>
                <a:sym typeface="Symbol"/>
              </a:rPr>
              <a:t>=</a:t>
            </a:r>
            <a:r>
              <a:rPr lang="en-GB" dirty="0">
                <a:latin typeface="Arial" pitchFamily="34" charset="0"/>
              </a:rPr>
              <a:t>20 bar):</a:t>
            </a:r>
            <a:r>
              <a:rPr lang="en-US" dirty="0">
                <a:latin typeface="Arial" pitchFamily="34" charset="0"/>
                <a:cs typeface="Arial" pitchFamily="34" charset="0"/>
                <a:sym typeface="Symbol"/>
              </a:rPr>
              <a:t> </a:t>
            </a:r>
            <a:r>
              <a:rPr lang="en-US" dirty="0">
                <a:solidFill>
                  <a:srgbClr val="C00000"/>
                </a:solidFill>
                <a:latin typeface="Arial" pitchFamily="34" charset="0"/>
                <a:cs typeface="Arial" pitchFamily="34" charset="0"/>
                <a:sym typeface="Symbol"/>
              </a:rPr>
              <a:t></a:t>
            </a:r>
            <a:r>
              <a:rPr lang="en-US" dirty="0">
                <a:latin typeface="Arial" pitchFamily="34" charset="0"/>
                <a:cs typeface="Arial" pitchFamily="34" charset="0"/>
                <a:sym typeface="Symbol"/>
              </a:rPr>
              <a:t> </a:t>
            </a:r>
            <a:r>
              <a:rPr lang="en-GB" dirty="0">
                <a:solidFill>
                  <a:srgbClr val="C00000"/>
                </a:solidFill>
                <a:latin typeface="Arial" pitchFamily="34" charset="0"/>
              </a:rPr>
              <a:t>11 bar</a:t>
            </a:r>
            <a:r>
              <a:rPr lang="en-GB" dirty="0">
                <a:latin typeface="Arial" pitchFamily="34" charset="0"/>
              </a:rPr>
              <a:t>;</a:t>
            </a:r>
            <a:endParaRPr lang="en-GB" dirty="0">
              <a:latin typeface="Arial" pitchFamily="34" charset="0"/>
              <a:sym typeface="Symbol"/>
            </a:endParaRPr>
          </a:p>
          <a:p>
            <a:pPr marL="0" lvl="2" fontAlgn="auto">
              <a:spcAft>
                <a:spcPts val="0"/>
              </a:spcAft>
              <a:defRPr/>
            </a:pPr>
            <a:r>
              <a:rPr lang="en-GB" dirty="0">
                <a:latin typeface="Arial" pitchFamily="34" charset="0"/>
                <a:sym typeface="Symbol"/>
              </a:rPr>
              <a:t>Upper limit </a:t>
            </a:r>
            <a:r>
              <a:rPr lang="en-GB" b="1" dirty="0">
                <a:solidFill>
                  <a:srgbClr val="C00000"/>
                </a:solidFill>
                <a:latin typeface="Arial" pitchFamily="34" charset="0"/>
                <a:sym typeface="Symbol"/>
              </a:rPr>
              <a:t>count rate</a:t>
            </a:r>
            <a:r>
              <a:rPr lang="en-GB" dirty="0">
                <a:solidFill>
                  <a:srgbClr val="C00000"/>
                </a:solidFill>
                <a:latin typeface="Arial" pitchFamily="34" charset="0"/>
                <a:sym typeface="Symbol"/>
              </a:rPr>
              <a:t>:</a:t>
            </a:r>
            <a:r>
              <a:rPr lang="en-GB" dirty="0">
                <a:latin typeface="Arial" pitchFamily="34" charset="0"/>
                <a:sym typeface="Symbol"/>
              </a:rPr>
              <a:t> </a:t>
            </a:r>
            <a:r>
              <a:rPr lang="en-GB" dirty="0">
                <a:solidFill>
                  <a:srgbClr val="C00000"/>
                </a:solidFill>
                <a:latin typeface="Arial" pitchFamily="34" charset="0"/>
                <a:sym typeface="Symbol"/>
              </a:rPr>
              <a:t> 40-50 kHz 		   </a:t>
            </a:r>
            <a:r>
              <a:rPr lang="en-GB" dirty="0">
                <a:latin typeface="Arial" pitchFamily="34" charset="0"/>
                <a:sym typeface="Symbol"/>
              </a:rPr>
              <a:t>(peak rate per tube)</a:t>
            </a:r>
            <a:endParaRPr lang="en-GB" dirty="0">
              <a:latin typeface="Arial" pitchFamily="34" charset="0"/>
            </a:endParaRPr>
          </a:p>
        </p:txBody>
      </p:sp>
      <p:sp>
        <p:nvSpPr>
          <p:cNvPr id="8" name="Rettangolo 7"/>
          <p:cNvSpPr/>
          <p:nvPr/>
        </p:nvSpPr>
        <p:spPr>
          <a:xfrm>
            <a:off x="179512" y="3140968"/>
            <a:ext cx="5400600" cy="307777"/>
          </a:xfrm>
          <a:prstGeom prst="rect">
            <a:avLst/>
          </a:prstGeom>
        </p:spPr>
        <p:txBody>
          <a:bodyPr wrap="square">
            <a:spAutoFit/>
          </a:bodyPr>
          <a:lstStyle/>
          <a:p>
            <a:pPr lvl="0" fontAlgn="auto">
              <a:spcAft>
                <a:spcPts val="0"/>
              </a:spcAft>
              <a:defRPr/>
            </a:pPr>
            <a:r>
              <a:rPr lang="en-GB" sz="1400" b="1" dirty="0">
                <a:latin typeface="Arial" pitchFamily="34" charset="0"/>
              </a:rPr>
              <a:t>Detector capture efficiency in the </a:t>
            </a:r>
            <a:r>
              <a:rPr lang="en-GB" sz="1400" b="1" dirty="0">
                <a:solidFill>
                  <a:srgbClr val="996600"/>
                </a:solidFill>
                <a:latin typeface="Arial" pitchFamily="34" charset="0"/>
              </a:rPr>
              <a:t>3.5 Å&lt;</a:t>
            </a:r>
            <a:r>
              <a:rPr lang="en-GB" sz="1400" b="1" dirty="0">
                <a:solidFill>
                  <a:srgbClr val="996600"/>
                </a:solidFill>
                <a:latin typeface="Arial" pitchFamily="34" charset="0"/>
                <a:sym typeface="Symbol"/>
              </a:rPr>
              <a:t></a:t>
            </a:r>
            <a:r>
              <a:rPr lang="en-GB" sz="1400" b="1" baseline="-25000" dirty="0">
                <a:solidFill>
                  <a:srgbClr val="996600"/>
                </a:solidFill>
                <a:latin typeface="Arial" pitchFamily="34" charset="0"/>
                <a:sym typeface="Symbol"/>
              </a:rPr>
              <a:t>f</a:t>
            </a:r>
            <a:r>
              <a:rPr lang="en-GB" sz="1400" b="1" dirty="0">
                <a:solidFill>
                  <a:srgbClr val="996600"/>
                </a:solidFill>
                <a:latin typeface="Arial" pitchFamily="34" charset="0"/>
                <a:sym typeface="Symbol"/>
              </a:rPr>
              <a:t>&lt;6.5 </a:t>
            </a:r>
            <a:r>
              <a:rPr lang="en-GB" sz="1400" b="1" dirty="0">
                <a:solidFill>
                  <a:srgbClr val="996600"/>
                </a:solidFill>
                <a:latin typeface="Arial" pitchFamily="34" charset="0"/>
              </a:rPr>
              <a:t>Å </a:t>
            </a:r>
            <a:r>
              <a:rPr lang="en-GB" sz="1400" b="1" dirty="0">
                <a:latin typeface="Arial" pitchFamily="34" charset="0"/>
              </a:rPr>
              <a:t>range</a:t>
            </a:r>
            <a:r>
              <a:rPr lang="en-GB" sz="1400" b="1" dirty="0">
                <a:latin typeface="Arial" pitchFamily="34" charset="0"/>
                <a:sym typeface="Symbol"/>
              </a:rPr>
              <a:t>  </a:t>
            </a:r>
            <a:endParaRPr lang="en-GB" sz="1400" b="1" dirty="0">
              <a:latin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dirty="0"/>
              <a:t>VESPA TG2 (</a:t>
            </a:r>
            <a:r>
              <a:rPr lang="it-IT" dirty="0" err="1"/>
              <a:t>Lund</a:t>
            </a:r>
            <a:r>
              <a:rPr lang="it-IT" dirty="0"/>
              <a:t>, 17 </a:t>
            </a:r>
            <a:r>
              <a:rPr lang="it-IT" dirty="0" err="1"/>
              <a:t>Oct</a:t>
            </a:r>
            <a:r>
              <a:rPr lang="it-IT" dirty="0"/>
              <a: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47</a:t>
            </a:fld>
            <a:endParaRPr lang="it-IT" dirty="0"/>
          </a:p>
        </p:txBody>
      </p:sp>
      <p:sp>
        <p:nvSpPr>
          <p:cNvPr id="4" name="Rettangolo 3"/>
          <p:cNvSpPr/>
          <p:nvPr/>
        </p:nvSpPr>
        <p:spPr>
          <a:xfrm>
            <a:off x="1187624" y="188640"/>
            <a:ext cx="7058343" cy="461665"/>
          </a:xfrm>
          <a:prstGeom prst="rect">
            <a:avLst/>
          </a:prstGeom>
        </p:spPr>
        <p:txBody>
          <a:bodyPr wrap="none">
            <a:spAutoFit/>
          </a:bodyPr>
          <a:lstStyle/>
          <a:p>
            <a:r>
              <a:rPr lang="en-US" sz="2400" b="1" i="1" dirty="0">
                <a:solidFill>
                  <a:srgbClr val="C00000"/>
                </a:solidFill>
                <a:effectLst>
                  <a:outerShdw blurRad="38100" dist="38100" dir="2700000" algn="tl">
                    <a:srgbClr val="000000">
                      <a:alpha val="43137"/>
                    </a:srgbClr>
                  </a:outerShdw>
                </a:effectLst>
                <a:latin typeface="Arial" pitchFamily="34" charset="0"/>
                <a:cs typeface="Arial" pitchFamily="34" charset="0"/>
              </a:rPr>
              <a:t>Count Rate  </a:t>
            </a:r>
            <a:r>
              <a:rPr lang="en-US" sz="2400" b="1" dirty="0">
                <a:latin typeface="Arial" pitchFamily="34" charset="0"/>
                <a:cs typeface="Arial" pitchFamily="34" charset="0"/>
              </a:rPr>
              <a:t>requirements vs. </a:t>
            </a:r>
            <a:r>
              <a:rPr lang="en-US" sz="2400" b="1" i="1" dirty="0">
                <a:solidFill>
                  <a:srgbClr val="2004C6"/>
                </a:solidFill>
                <a:effectLst>
                  <a:outerShdw blurRad="38100" dist="38100" dir="2700000" algn="tl">
                    <a:srgbClr val="000000">
                      <a:alpha val="43137"/>
                    </a:srgbClr>
                  </a:outerShdw>
                </a:effectLst>
                <a:latin typeface="Arial" pitchFamily="34" charset="0"/>
                <a:cs typeface="Arial" pitchFamily="34" charset="0"/>
              </a:rPr>
              <a:t>Scattering Power</a:t>
            </a:r>
            <a:endParaRPr lang="it-IT" sz="2400" b="1" i="1" dirty="0">
              <a:solidFill>
                <a:srgbClr val="2004C6"/>
              </a:solidFill>
              <a:effectLst>
                <a:outerShdw blurRad="38100" dist="38100" dir="2700000" algn="tl">
                  <a:srgbClr val="000000">
                    <a:alpha val="43137"/>
                  </a:srgbClr>
                </a:outerShdw>
              </a:effectLst>
            </a:endParaRPr>
          </a:p>
        </p:txBody>
      </p:sp>
      <p:sp>
        <p:nvSpPr>
          <p:cNvPr id="5" name="Rettangolo 4"/>
          <p:cNvSpPr/>
          <p:nvPr/>
        </p:nvSpPr>
        <p:spPr>
          <a:xfrm>
            <a:off x="72008" y="836712"/>
            <a:ext cx="8964488" cy="3816429"/>
          </a:xfrm>
          <a:prstGeom prst="rect">
            <a:avLst/>
          </a:prstGeom>
        </p:spPr>
        <p:txBody>
          <a:bodyPr wrap="square">
            <a:spAutoFit/>
          </a:bodyPr>
          <a:lstStyle/>
          <a:p>
            <a:pPr marL="457200" algn="just" fontAlgn="auto">
              <a:spcAft>
                <a:spcPts val="0"/>
              </a:spcAft>
              <a:defRPr/>
            </a:pPr>
            <a:r>
              <a:rPr lang="en-GB" sz="1900" b="1" u="sng" dirty="0">
                <a:latin typeface="Arial" pitchFamily="34" charset="0"/>
              </a:rPr>
              <a:t>Fictitious </a:t>
            </a:r>
            <a:r>
              <a:rPr lang="en-GB" sz="1900" b="1" u="sng" dirty="0" err="1" smtClean="0">
                <a:latin typeface="Arial" pitchFamily="34" charset="0"/>
              </a:rPr>
              <a:t>McSTAS</a:t>
            </a:r>
            <a:r>
              <a:rPr lang="en-GB" sz="1900" b="1" u="sng" dirty="0" smtClean="0">
                <a:latin typeface="Arial" pitchFamily="34" charset="0"/>
              </a:rPr>
              <a:t> </a:t>
            </a:r>
            <a:r>
              <a:rPr lang="en-GB" sz="1900" b="1" u="sng" dirty="0">
                <a:latin typeface="Arial" pitchFamily="34" charset="0"/>
              </a:rPr>
              <a:t>sample</a:t>
            </a:r>
            <a:r>
              <a:rPr lang="en-GB" sz="1900" dirty="0">
                <a:latin typeface="Arial" pitchFamily="34" charset="0"/>
              </a:rPr>
              <a:t>: purely incoherent elastic </a:t>
            </a:r>
            <a:r>
              <a:rPr lang="en-GB" sz="1900" dirty="0" err="1">
                <a:latin typeface="Arial" pitchFamily="34" charset="0"/>
              </a:rPr>
              <a:t>scatterer</a:t>
            </a:r>
            <a:r>
              <a:rPr lang="en-GB" sz="1900" dirty="0">
                <a:latin typeface="Arial" pitchFamily="34" charset="0"/>
              </a:rPr>
              <a:t>, scattering power </a:t>
            </a:r>
            <a:r>
              <a:rPr lang="en-GB" sz="1900" dirty="0">
                <a:solidFill>
                  <a:srgbClr val="C00000"/>
                </a:solidFill>
                <a:latin typeface="Arial" pitchFamily="34" charset="0"/>
              </a:rPr>
              <a:t>~5%</a:t>
            </a:r>
            <a:r>
              <a:rPr lang="en-GB" sz="1900" dirty="0">
                <a:latin typeface="Arial" pitchFamily="34" charset="0"/>
              </a:rPr>
              <a:t> for 3.7 </a:t>
            </a:r>
            <a:r>
              <a:rPr lang="en-GB" sz="1900" dirty="0" err="1">
                <a:latin typeface="Arial" pitchFamily="34" charset="0"/>
              </a:rPr>
              <a:t>meV</a:t>
            </a:r>
            <a:r>
              <a:rPr lang="en-GB" sz="1900" dirty="0">
                <a:latin typeface="Arial" pitchFamily="34" charset="0"/>
              </a:rPr>
              <a:t>&lt;</a:t>
            </a:r>
            <a:r>
              <a:rPr lang="en-GB" sz="1900" i="1" dirty="0">
                <a:solidFill>
                  <a:srgbClr val="C00000"/>
                </a:solidFill>
                <a:latin typeface="Arial" pitchFamily="34" charset="0"/>
              </a:rPr>
              <a:t>E</a:t>
            </a:r>
            <a:r>
              <a:rPr lang="en-GB" sz="1900" baseline="-25000" dirty="0">
                <a:solidFill>
                  <a:srgbClr val="C00000"/>
                </a:solidFill>
                <a:latin typeface="Arial" pitchFamily="34" charset="0"/>
              </a:rPr>
              <a:t>0</a:t>
            </a:r>
            <a:r>
              <a:rPr lang="en-GB" sz="1900" dirty="0">
                <a:latin typeface="Arial" pitchFamily="34" charset="0"/>
              </a:rPr>
              <a:t>&lt;5.4 </a:t>
            </a:r>
            <a:r>
              <a:rPr lang="en-GB" sz="1900" dirty="0" err="1">
                <a:latin typeface="Arial" pitchFamily="34" charset="0"/>
              </a:rPr>
              <a:t>meV</a:t>
            </a:r>
            <a:r>
              <a:rPr lang="en-GB" sz="1900" dirty="0">
                <a:latin typeface="Arial" pitchFamily="34" charset="0"/>
              </a:rPr>
              <a:t>. </a:t>
            </a:r>
            <a:r>
              <a:rPr lang="en-GB" sz="1900" u="sng" dirty="0">
                <a:latin typeface="Arial" pitchFamily="34" charset="0"/>
              </a:rPr>
              <a:t>Low-resolution mode</a:t>
            </a:r>
            <a:r>
              <a:rPr lang="en-GB" sz="1900" dirty="0">
                <a:latin typeface="Arial" pitchFamily="34" charset="0"/>
              </a:rPr>
              <a:t> @ </a:t>
            </a:r>
            <a:r>
              <a:rPr lang="en-GB" sz="1900" dirty="0">
                <a:solidFill>
                  <a:srgbClr val="C00000"/>
                </a:solidFill>
                <a:latin typeface="Arial" pitchFamily="34" charset="0"/>
              </a:rPr>
              <a:t>5 MW</a:t>
            </a:r>
            <a:r>
              <a:rPr lang="en-GB" sz="1900" dirty="0">
                <a:latin typeface="Arial" pitchFamily="34" charset="0"/>
              </a:rPr>
              <a:t> with the </a:t>
            </a:r>
            <a:r>
              <a:rPr lang="en-GB" sz="1900" u="sng" dirty="0">
                <a:latin typeface="Arial" pitchFamily="34" charset="0"/>
              </a:rPr>
              <a:t>straight tapered guide</a:t>
            </a:r>
            <a:r>
              <a:rPr lang="en-GB" sz="1900" dirty="0">
                <a:latin typeface="Arial" pitchFamily="34" charset="0"/>
              </a:rPr>
              <a:t>. </a:t>
            </a:r>
            <a:r>
              <a:rPr lang="en-GB" sz="1900" u="sng" dirty="0">
                <a:latin typeface="Arial" pitchFamily="34" charset="0"/>
              </a:rPr>
              <a:t>Old</a:t>
            </a:r>
            <a:r>
              <a:rPr lang="en-GB" sz="1900" dirty="0">
                <a:latin typeface="Arial" pitchFamily="34" charset="0"/>
              </a:rPr>
              <a:t> secondary spectrometer configuration.</a:t>
            </a:r>
          </a:p>
          <a:p>
            <a:pPr marL="457200" indent="-457200" fontAlgn="auto">
              <a:spcAft>
                <a:spcPts val="0"/>
              </a:spcAft>
              <a:defRPr/>
            </a:pPr>
            <a:endParaRPr lang="en-GB" sz="1100" b="1" dirty="0">
              <a:solidFill>
                <a:srgbClr val="1509B7"/>
              </a:solidFill>
              <a:latin typeface="Arial" pitchFamily="34" charset="0"/>
            </a:endParaRPr>
          </a:p>
          <a:p>
            <a:pPr marL="457200" indent="-457200" fontAlgn="auto">
              <a:spcAft>
                <a:spcPts val="0"/>
              </a:spcAft>
              <a:defRPr/>
            </a:pPr>
            <a:r>
              <a:rPr lang="en-GB" sz="1900" b="1" dirty="0">
                <a:solidFill>
                  <a:srgbClr val="1509B7"/>
                </a:solidFill>
                <a:latin typeface="Arial" pitchFamily="34" charset="0"/>
              </a:rPr>
              <a:t>Backscattering</a:t>
            </a:r>
            <a:r>
              <a:rPr lang="en-GB" sz="1900" dirty="0">
                <a:latin typeface="Arial" pitchFamily="34" charset="0"/>
              </a:rPr>
              <a:t> (</a:t>
            </a:r>
            <a:r>
              <a:rPr lang="en-GB" sz="1900" b="1" dirty="0">
                <a:solidFill>
                  <a:srgbClr val="C00000"/>
                </a:solidFill>
                <a:latin typeface="Arial" pitchFamily="34" charset="0"/>
                <a:sym typeface="Symbol"/>
              </a:rPr>
              <a:t></a:t>
            </a:r>
            <a:r>
              <a:rPr lang="en-GB" sz="1900" dirty="0">
                <a:latin typeface="Arial" pitchFamily="34" charset="0"/>
                <a:sym typeface="Symbol"/>
              </a:rPr>
              <a:t>130</a:t>
            </a:r>
            <a:r>
              <a:rPr lang="en-GB" sz="1900" baseline="30000" dirty="0">
                <a:latin typeface="Arial" pitchFamily="34" charset="0"/>
                <a:sym typeface="Symbol"/>
              </a:rPr>
              <a:t>o</a:t>
            </a:r>
            <a:r>
              <a:rPr lang="en-GB" sz="1900" dirty="0">
                <a:latin typeface="Arial" pitchFamily="34" charset="0"/>
              </a:rPr>
              <a:t>): </a:t>
            </a:r>
            <a:r>
              <a:rPr lang="en-GB" sz="1900" b="1" u="sng" dirty="0">
                <a:latin typeface="Arial" pitchFamily="34" charset="0"/>
              </a:rPr>
              <a:t>14 ideal </a:t>
            </a:r>
            <a:r>
              <a:rPr lang="en-GB" sz="1900" b="1" u="sng" dirty="0" err="1">
                <a:latin typeface="Arial" pitchFamily="34" charset="0"/>
              </a:rPr>
              <a:t>McStas</a:t>
            </a:r>
            <a:r>
              <a:rPr lang="en-GB" sz="1900" b="1" u="sng" dirty="0">
                <a:latin typeface="Arial" pitchFamily="34" charset="0"/>
              </a:rPr>
              <a:t> detectors</a:t>
            </a:r>
            <a:r>
              <a:rPr lang="en-GB" sz="1900" b="1" dirty="0">
                <a:latin typeface="Arial" pitchFamily="34" charset="0"/>
              </a:rPr>
              <a:t> </a:t>
            </a:r>
            <a:r>
              <a:rPr lang="en-GB" sz="1900" dirty="0">
                <a:latin typeface="Arial" pitchFamily="34" charset="0"/>
              </a:rPr>
              <a:t>(8 mm </a:t>
            </a:r>
            <a:r>
              <a:rPr lang="en-GB" sz="1900" dirty="0">
                <a:latin typeface="Arial" pitchFamily="34" charset="0"/>
                <a:sym typeface="Symbol"/>
              </a:rPr>
              <a:t> </a:t>
            </a:r>
            <a:r>
              <a:rPr lang="en-GB" sz="1900" dirty="0">
                <a:latin typeface="Arial" pitchFamily="34" charset="0"/>
              </a:rPr>
              <a:t>200 mm)</a:t>
            </a:r>
          </a:p>
          <a:p>
            <a:pPr marL="457200" indent="-457200" fontAlgn="auto">
              <a:spcAft>
                <a:spcPts val="0"/>
              </a:spcAft>
              <a:defRPr/>
            </a:pPr>
            <a:r>
              <a:rPr lang="en-GB" sz="1900" dirty="0">
                <a:latin typeface="Arial" pitchFamily="34" charset="0"/>
              </a:rPr>
              <a:t>                                           [4.00</a:t>
            </a:r>
            <a:r>
              <a:rPr lang="en-GB" sz="1900" dirty="0">
                <a:latin typeface="Arial" pitchFamily="34" charset="0"/>
                <a:sym typeface="Symbol"/>
              </a:rPr>
              <a:t> Å</a:t>
            </a:r>
            <a:r>
              <a:rPr lang="en-GB" sz="1900" dirty="0">
                <a:latin typeface="Arial" pitchFamily="34" charset="0"/>
              </a:rPr>
              <a:t>&lt;</a:t>
            </a:r>
            <a:r>
              <a:rPr lang="en-GB" sz="1900" dirty="0">
                <a:solidFill>
                  <a:srgbClr val="C00000"/>
                </a:solidFill>
                <a:latin typeface="Arial" pitchFamily="34" charset="0"/>
                <a:sym typeface="Symbol"/>
              </a:rPr>
              <a:t></a:t>
            </a:r>
            <a:r>
              <a:rPr lang="en-GB" sz="1900" baseline="-25000" dirty="0">
                <a:solidFill>
                  <a:srgbClr val="C00000"/>
                </a:solidFill>
                <a:latin typeface="Arial" pitchFamily="34" charset="0"/>
                <a:sym typeface="Symbol"/>
              </a:rPr>
              <a:t>f</a:t>
            </a:r>
            <a:r>
              <a:rPr lang="en-GB" sz="1900" dirty="0">
                <a:latin typeface="Arial" pitchFamily="34" charset="0"/>
              </a:rPr>
              <a:t>&lt;4.66 </a:t>
            </a:r>
            <a:r>
              <a:rPr lang="en-GB" sz="1900" dirty="0">
                <a:latin typeface="Arial" pitchFamily="34" charset="0"/>
                <a:sym typeface="Symbol"/>
              </a:rPr>
              <a:t>Å</a:t>
            </a:r>
            <a:r>
              <a:rPr lang="en-GB" sz="1900" dirty="0">
                <a:latin typeface="Arial" pitchFamily="34" charset="0"/>
              </a:rPr>
              <a:t>].</a:t>
            </a:r>
          </a:p>
          <a:p>
            <a:pPr marL="457200" indent="-457200" fontAlgn="auto">
              <a:spcAft>
                <a:spcPts val="0"/>
              </a:spcAft>
              <a:defRPr/>
            </a:pPr>
            <a:endParaRPr lang="en-GB" sz="1100" dirty="0">
              <a:latin typeface="Arial" pitchFamily="34" charset="0"/>
            </a:endParaRPr>
          </a:p>
          <a:p>
            <a:pPr marL="457200" indent="-457200" fontAlgn="auto">
              <a:spcAft>
                <a:spcPts val="0"/>
              </a:spcAft>
              <a:defRPr/>
            </a:pPr>
            <a:r>
              <a:rPr lang="en-GB" sz="1900" i="1" dirty="0">
                <a:solidFill>
                  <a:srgbClr val="C00000"/>
                </a:solidFill>
                <a:latin typeface="Arial" pitchFamily="34" charset="0"/>
                <a:sym typeface="Symbol"/>
              </a:rPr>
              <a:t>Example:</a:t>
            </a:r>
            <a:r>
              <a:rPr lang="en-GB" sz="1900" dirty="0">
                <a:solidFill>
                  <a:srgbClr val="C00000"/>
                </a:solidFill>
                <a:latin typeface="Arial" pitchFamily="34" charset="0"/>
                <a:sym typeface="Symbol"/>
              </a:rPr>
              <a:t> </a:t>
            </a:r>
            <a:r>
              <a:rPr lang="en-GB" sz="1900" dirty="0">
                <a:latin typeface="Arial" pitchFamily="34" charset="0"/>
                <a:sym typeface="Symbol"/>
              </a:rPr>
              <a:t>tube </a:t>
            </a:r>
            <a:r>
              <a:rPr lang="en-GB" sz="1900" b="1" dirty="0">
                <a:solidFill>
                  <a:srgbClr val="1509B7"/>
                </a:solidFill>
                <a:latin typeface="Arial" pitchFamily="34" charset="0"/>
                <a:sym typeface="Symbol"/>
              </a:rPr>
              <a:t>no. 17 </a:t>
            </a:r>
            <a:r>
              <a:rPr lang="en-GB" sz="1900" dirty="0">
                <a:latin typeface="Arial" pitchFamily="34" charset="0"/>
                <a:sym typeface="Symbol"/>
              </a:rPr>
              <a:t>(the most intense), </a:t>
            </a:r>
            <a:r>
              <a:rPr lang="en-GB" sz="1900" dirty="0">
                <a:solidFill>
                  <a:srgbClr val="C00000"/>
                </a:solidFill>
                <a:latin typeface="Arial" pitchFamily="34" charset="0"/>
                <a:sym typeface="Symbol"/>
              </a:rPr>
              <a:t></a:t>
            </a:r>
            <a:r>
              <a:rPr lang="en-GB" sz="1900" baseline="-25000" dirty="0">
                <a:solidFill>
                  <a:srgbClr val="C00000"/>
                </a:solidFill>
                <a:latin typeface="Arial" pitchFamily="34" charset="0"/>
                <a:sym typeface="Symbol"/>
              </a:rPr>
              <a:t>f</a:t>
            </a:r>
            <a:r>
              <a:rPr lang="en-GB" sz="1900" dirty="0">
                <a:latin typeface="Arial" pitchFamily="34" charset="0"/>
              </a:rPr>
              <a:t>=4.00 </a:t>
            </a:r>
            <a:r>
              <a:rPr lang="en-GB" sz="1900" dirty="0">
                <a:latin typeface="Arial" pitchFamily="34" charset="0"/>
                <a:sym typeface="Symbol"/>
              </a:rPr>
              <a:t>Å  </a:t>
            </a:r>
            <a:r>
              <a:rPr lang="en-GB" sz="1900" i="1" dirty="0" err="1">
                <a:solidFill>
                  <a:srgbClr val="C00000"/>
                </a:solidFill>
                <a:latin typeface="Arial" pitchFamily="34" charset="0"/>
                <a:sym typeface="Symbol"/>
              </a:rPr>
              <a:t>E</a:t>
            </a:r>
            <a:r>
              <a:rPr lang="en-GB" sz="1900" baseline="-25000" dirty="0" err="1">
                <a:solidFill>
                  <a:srgbClr val="C00000"/>
                </a:solidFill>
                <a:latin typeface="Arial" pitchFamily="34" charset="0"/>
                <a:sym typeface="Symbol"/>
              </a:rPr>
              <a:t>f</a:t>
            </a:r>
            <a:r>
              <a:rPr lang="en-GB" sz="1900" dirty="0">
                <a:latin typeface="Arial" pitchFamily="34" charset="0"/>
                <a:sym typeface="Symbol"/>
              </a:rPr>
              <a:t>=5.112 </a:t>
            </a:r>
            <a:r>
              <a:rPr lang="en-GB" sz="1900" dirty="0" err="1">
                <a:latin typeface="Arial" pitchFamily="34" charset="0"/>
                <a:sym typeface="Symbol"/>
              </a:rPr>
              <a:t>meV</a:t>
            </a:r>
            <a:r>
              <a:rPr lang="en-GB" sz="1900" dirty="0">
                <a:latin typeface="Arial" pitchFamily="34" charset="0"/>
                <a:sym typeface="Symbol"/>
              </a:rPr>
              <a:t> </a:t>
            </a:r>
          </a:p>
          <a:p>
            <a:pPr marL="457200" indent="-457200" fontAlgn="auto">
              <a:spcAft>
                <a:spcPts val="0"/>
              </a:spcAft>
              <a:defRPr/>
            </a:pPr>
            <a:endParaRPr lang="en-GB" sz="900" dirty="0">
              <a:latin typeface="Arial" pitchFamily="34" charset="0"/>
              <a:sym typeface="Symbol"/>
            </a:endParaRPr>
          </a:p>
          <a:p>
            <a:pPr marL="2286000" lvl="4" indent="-457200">
              <a:buFont typeface="Symbol"/>
              <a:buChar char="Þ"/>
              <a:defRPr/>
            </a:pPr>
            <a:r>
              <a:rPr lang="en-GB" sz="1900" u="sng" dirty="0">
                <a:latin typeface="Arial" pitchFamily="34" charset="0"/>
                <a:sym typeface="Symbol"/>
              </a:rPr>
              <a:t>Peak rate</a:t>
            </a:r>
            <a:r>
              <a:rPr lang="en-GB" sz="1900" dirty="0">
                <a:latin typeface="Arial" pitchFamily="34" charset="0"/>
                <a:sym typeface="Symbol"/>
              </a:rPr>
              <a:t>,  </a:t>
            </a:r>
            <a:r>
              <a:rPr lang="en-GB" sz="1900" i="1" dirty="0">
                <a:solidFill>
                  <a:srgbClr val="C00000"/>
                </a:solidFill>
                <a:latin typeface="Arial" pitchFamily="34" charset="0"/>
                <a:sym typeface="Symbol"/>
              </a:rPr>
              <a:t>I</a:t>
            </a:r>
            <a:r>
              <a:rPr lang="en-GB" sz="1900" i="1" dirty="0">
                <a:latin typeface="Arial" pitchFamily="34" charset="0"/>
                <a:sym typeface="Symbol"/>
              </a:rPr>
              <a:t>= </a:t>
            </a:r>
            <a:r>
              <a:rPr lang="en-GB" sz="1900" dirty="0">
                <a:latin typeface="Arial" pitchFamily="34" charset="0"/>
                <a:sym typeface="Symbol"/>
              </a:rPr>
              <a:t>4.65</a:t>
            </a:r>
            <a:r>
              <a:rPr lang="en-GB" sz="1900" b="1" dirty="0">
                <a:latin typeface="Arial" pitchFamily="34" charset="0"/>
                <a:sym typeface="Symbol"/>
              </a:rPr>
              <a:t></a:t>
            </a:r>
            <a:r>
              <a:rPr lang="en-GB" sz="1900" dirty="0">
                <a:latin typeface="Arial" pitchFamily="34" charset="0"/>
                <a:sym typeface="Symbol"/>
              </a:rPr>
              <a:t>10</a:t>
            </a:r>
            <a:r>
              <a:rPr lang="en-GB" sz="1900" baseline="30000" dirty="0">
                <a:latin typeface="Arial" pitchFamily="34" charset="0"/>
                <a:sym typeface="Symbol"/>
              </a:rPr>
              <a:t>4</a:t>
            </a:r>
            <a:r>
              <a:rPr lang="en-GB" sz="1900" i="1" dirty="0">
                <a:latin typeface="Arial" pitchFamily="34" charset="0"/>
                <a:sym typeface="Symbol"/>
              </a:rPr>
              <a:t> </a:t>
            </a:r>
            <a:r>
              <a:rPr lang="en-GB" sz="1900" dirty="0">
                <a:latin typeface="Arial" pitchFamily="34" charset="0"/>
                <a:sym typeface="Symbol"/>
              </a:rPr>
              <a:t>n/s  </a:t>
            </a:r>
            <a:r>
              <a:rPr lang="en-GB" sz="1900" i="1" dirty="0">
                <a:solidFill>
                  <a:srgbClr val="C00000"/>
                </a:solidFill>
                <a:latin typeface="Arial" pitchFamily="34" charset="0"/>
                <a:sym typeface="Symbol"/>
              </a:rPr>
              <a:t>J</a:t>
            </a:r>
            <a:r>
              <a:rPr lang="en-GB" sz="1900" dirty="0">
                <a:latin typeface="Arial" pitchFamily="34" charset="0"/>
                <a:sym typeface="Symbol"/>
              </a:rPr>
              <a:t>=2.91</a:t>
            </a:r>
            <a:r>
              <a:rPr lang="en-GB" sz="1900" b="1" dirty="0">
                <a:latin typeface="Arial" pitchFamily="34" charset="0"/>
                <a:sym typeface="Symbol"/>
              </a:rPr>
              <a:t></a:t>
            </a:r>
            <a:r>
              <a:rPr lang="en-GB" sz="1900" dirty="0">
                <a:latin typeface="Arial" pitchFamily="34" charset="0"/>
                <a:sym typeface="Symbol"/>
              </a:rPr>
              <a:t>10</a:t>
            </a:r>
            <a:r>
              <a:rPr lang="en-GB" sz="1900" baseline="30000" dirty="0">
                <a:latin typeface="Arial" pitchFamily="34" charset="0"/>
                <a:sym typeface="Symbol"/>
              </a:rPr>
              <a:t>3 </a:t>
            </a:r>
            <a:r>
              <a:rPr lang="en-GB" sz="1900" dirty="0">
                <a:latin typeface="Arial" pitchFamily="34" charset="0"/>
                <a:sym typeface="Symbol"/>
              </a:rPr>
              <a:t>n/cm</a:t>
            </a:r>
            <a:r>
              <a:rPr lang="en-GB" sz="1900" baseline="30000" dirty="0">
                <a:latin typeface="Arial" pitchFamily="34" charset="0"/>
                <a:sym typeface="Symbol"/>
              </a:rPr>
              <a:t>2</a:t>
            </a:r>
            <a:r>
              <a:rPr lang="en-GB" sz="1900" dirty="0">
                <a:latin typeface="Arial" pitchFamily="34" charset="0"/>
                <a:sym typeface="Symbol"/>
              </a:rPr>
              <a:t>/s;</a:t>
            </a:r>
          </a:p>
          <a:p>
            <a:pPr marL="2286000" lvl="6" indent="-457200">
              <a:buFont typeface="Symbol"/>
              <a:buChar char="Þ"/>
              <a:defRPr/>
            </a:pPr>
            <a:r>
              <a:rPr lang="en-GB" sz="1900" u="sng" dirty="0">
                <a:latin typeface="Arial" pitchFamily="34" charset="0"/>
                <a:sym typeface="Symbol"/>
              </a:rPr>
              <a:t>Mean rate</a:t>
            </a:r>
            <a:r>
              <a:rPr lang="en-GB" sz="1900" dirty="0">
                <a:latin typeface="Arial" pitchFamily="34" charset="0"/>
                <a:sym typeface="Symbol"/>
              </a:rPr>
              <a:t>,</a:t>
            </a:r>
            <a:r>
              <a:rPr lang="en-GB" sz="1900" i="1" dirty="0">
                <a:latin typeface="Arial" pitchFamily="34" charset="0"/>
                <a:sym typeface="Symbol"/>
              </a:rPr>
              <a:t> </a:t>
            </a:r>
            <a:r>
              <a:rPr lang="en-GB" sz="1900" i="1" dirty="0">
                <a:solidFill>
                  <a:srgbClr val="C00000"/>
                </a:solidFill>
                <a:latin typeface="Arial" pitchFamily="34" charset="0"/>
                <a:sym typeface="Symbol"/>
              </a:rPr>
              <a:t>I</a:t>
            </a:r>
            <a:r>
              <a:rPr lang="en-GB" sz="1900" i="1" dirty="0">
                <a:latin typeface="Arial" pitchFamily="34" charset="0"/>
                <a:sym typeface="Symbol"/>
              </a:rPr>
              <a:t>= </a:t>
            </a:r>
            <a:r>
              <a:rPr lang="en-GB" sz="1900" dirty="0">
                <a:latin typeface="Arial" pitchFamily="34" charset="0"/>
                <a:sym typeface="Symbol"/>
              </a:rPr>
              <a:t>2.78</a:t>
            </a:r>
            <a:r>
              <a:rPr lang="en-GB" sz="1900" b="1" dirty="0">
                <a:latin typeface="Arial" pitchFamily="34" charset="0"/>
                <a:sym typeface="Symbol"/>
              </a:rPr>
              <a:t></a:t>
            </a:r>
            <a:r>
              <a:rPr lang="en-GB" sz="1900" dirty="0">
                <a:latin typeface="Arial" pitchFamily="34" charset="0"/>
                <a:sym typeface="Symbol"/>
              </a:rPr>
              <a:t>10</a:t>
            </a:r>
            <a:r>
              <a:rPr lang="en-GB" sz="1900" baseline="30000" dirty="0">
                <a:latin typeface="Arial" pitchFamily="34" charset="0"/>
                <a:sym typeface="Symbol"/>
              </a:rPr>
              <a:t>4</a:t>
            </a:r>
            <a:r>
              <a:rPr lang="en-GB" sz="1900" i="1" dirty="0">
                <a:latin typeface="Arial" pitchFamily="34" charset="0"/>
                <a:sym typeface="Symbol"/>
              </a:rPr>
              <a:t> </a:t>
            </a:r>
            <a:r>
              <a:rPr lang="en-GB" sz="1900" dirty="0">
                <a:latin typeface="Arial" pitchFamily="34" charset="0"/>
                <a:sym typeface="Symbol"/>
              </a:rPr>
              <a:t>n/s  </a:t>
            </a:r>
            <a:r>
              <a:rPr lang="en-GB" sz="1900" i="1" dirty="0">
                <a:solidFill>
                  <a:srgbClr val="C00000"/>
                </a:solidFill>
                <a:latin typeface="Arial" pitchFamily="34" charset="0"/>
                <a:sym typeface="Symbol"/>
              </a:rPr>
              <a:t>J</a:t>
            </a:r>
            <a:r>
              <a:rPr lang="en-GB" sz="1900" dirty="0">
                <a:latin typeface="Arial" pitchFamily="34" charset="0"/>
                <a:sym typeface="Symbol"/>
              </a:rPr>
              <a:t>=1.73</a:t>
            </a:r>
            <a:r>
              <a:rPr lang="en-GB" sz="1900" b="1" dirty="0">
                <a:latin typeface="Arial" pitchFamily="34" charset="0"/>
                <a:sym typeface="Symbol"/>
              </a:rPr>
              <a:t></a:t>
            </a:r>
            <a:r>
              <a:rPr lang="en-GB" sz="1900" dirty="0">
                <a:latin typeface="Arial" pitchFamily="34" charset="0"/>
                <a:sym typeface="Symbol"/>
              </a:rPr>
              <a:t>10</a:t>
            </a:r>
            <a:r>
              <a:rPr lang="en-GB" sz="1900" baseline="30000" dirty="0">
                <a:latin typeface="Arial" pitchFamily="34" charset="0"/>
                <a:sym typeface="Symbol"/>
              </a:rPr>
              <a:t>3 </a:t>
            </a:r>
            <a:r>
              <a:rPr lang="en-GB" sz="1900" dirty="0">
                <a:latin typeface="Arial" pitchFamily="34" charset="0"/>
                <a:sym typeface="Symbol"/>
              </a:rPr>
              <a:t>n/cm</a:t>
            </a:r>
            <a:r>
              <a:rPr lang="en-GB" sz="1900" baseline="30000" dirty="0">
                <a:latin typeface="Arial" pitchFamily="34" charset="0"/>
                <a:sym typeface="Symbol"/>
              </a:rPr>
              <a:t>2</a:t>
            </a:r>
            <a:r>
              <a:rPr lang="en-GB" sz="1900" dirty="0">
                <a:latin typeface="Arial" pitchFamily="34" charset="0"/>
                <a:sym typeface="Symbol"/>
              </a:rPr>
              <a:t>/s.</a:t>
            </a:r>
          </a:p>
          <a:p>
            <a:pPr marL="2286000" lvl="6" indent="-457200">
              <a:buFont typeface="Symbol"/>
              <a:buChar char="Þ"/>
              <a:defRPr/>
            </a:pPr>
            <a:endParaRPr lang="en-GB" sz="900" dirty="0">
              <a:latin typeface="Arial" pitchFamily="34" charset="0"/>
              <a:sym typeface="Symbol"/>
            </a:endParaRPr>
          </a:p>
          <a:p>
            <a:pPr marL="457200" lvl="2" indent="-457200" fontAlgn="auto">
              <a:spcAft>
                <a:spcPts val="0"/>
              </a:spcAft>
              <a:defRPr/>
            </a:pPr>
            <a:r>
              <a:rPr lang="en-GB" sz="1900" dirty="0">
                <a:latin typeface="Arial" pitchFamily="34" charset="0"/>
                <a:sym typeface="Symbol"/>
              </a:rPr>
              <a:t>Upper limit for </a:t>
            </a:r>
            <a:r>
              <a:rPr lang="en-GB" sz="1900" baseline="30000" dirty="0">
                <a:latin typeface="Arial" pitchFamily="34" charset="0"/>
                <a:sym typeface="Symbol"/>
              </a:rPr>
              <a:t>3</a:t>
            </a:r>
            <a:r>
              <a:rPr lang="en-GB" sz="1900" dirty="0">
                <a:latin typeface="Arial" pitchFamily="34" charset="0"/>
                <a:sym typeface="Symbol"/>
              </a:rPr>
              <a:t>He tube </a:t>
            </a:r>
            <a:r>
              <a:rPr lang="en-GB" sz="1900" b="1" dirty="0">
                <a:solidFill>
                  <a:srgbClr val="C00000"/>
                </a:solidFill>
                <a:latin typeface="Arial" pitchFamily="34" charset="0"/>
                <a:sym typeface="Symbol"/>
              </a:rPr>
              <a:t>count rate</a:t>
            </a:r>
            <a:r>
              <a:rPr lang="en-GB" sz="1900" dirty="0">
                <a:latin typeface="Arial" pitchFamily="34" charset="0"/>
                <a:sym typeface="Symbol"/>
              </a:rPr>
              <a:t>:  </a:t>
            </a:r>
            <a:r>
              <a:rPr lang="en-GB" sz="1900" dirty="0">
                <a:solidFill>
                  <a:srgbClr val="C00000"/>
                </a:solidFill>
                <a:latin typeface="Arial" pitchFamily="34" charset="0"/>
                <a:sym typeface="Symbol"/>
              </a:rPr>
              <a:t>40-50 kHz</a:t>
            </a:r>
            <a:r>
              <a:rPr lang="en-GB" sz="1900" dirty="0">
                <a:latin typeface="Arial" pitchFamily="34" charset="0"/>
                <a:sym typeface="Symbol"/>
              </a:rPr>
              <a:t> peak rate per tube.</a:t>
            </a:r>
          </a:p>
          <a:p>
            <a:pPr marL="457200" lvl="2" indent="-457200" fontAlgn="auto">
              <a:spcAft>
                <a:spcPts val="0"/>
              </a:spcAft>
              <a:defRPr/>
            </a:pPr>
            <a:endParaRPr lang="en-GB" sz="1100" dirty="0">
              <a:latin typeface="Arial" pitchFamily="34" charset="0"/>
              <a:sym typeface="Symbol"/>
            </a:endParaRPr>
          </a:p>
          <a:p>
            <a:pPr marL="457200" lvl="2" indent="-457200" algn="ctr" fontAlgn="auto">
              <a:spcAft>
                <a:spcPts val="0"/>
              </a:spcAft>
              <a:defRPr/>
            </a:pPr>
            <a:r>
              <a:rPr lang="en-GB" sz="2000" b="1" u="sng" dirty="0">
                <a:latin typeface="Arial" pitchFamily="34" charset="0"/>
                <a:sym typeface="Symbol"/>
              </a:rPr>
              <a:t>Just about</a:t>
            </a:r>
            <a:r>
              <a:rPr lang="en-GB" sz="2000" b="1" dirty="0">
                <a:latin typeface="Arial" pitchFamily="34" charset="0"/>
                <a:sym typeface="Symbol"/>
              </a:rPr>
              <a:t> for the </a:t>
            </a:r>
            <a:r>
              <a:rPr lang="en-GB" sz="2000" b="1" i="1" dirty="0">
                <a:solidFill>
                  <a:srgbClr val="1509B7"/>
                </a:solidFill>
                <a:latin typeface="Arial" pitchFamily="34" charset="0"/>
                <a:sym typeface="Symbol"/>
              </a:rPr>
              <a:t>elastic line</a:t>
            </a:r>
            <a:r>
              <a:rPr lang="en-GB" sz="2000" b="1" dirty="0">
                <a:latin typeface="Arial" pitchFamily="34" charset="0"/>
                <a:sym typeface="Symbol"/>
              </a:rPr>
              <a:t>, so </a:t>
            </a:r>
            <a:r>
              <a:rPr lang="en-GB" sz="2000" b="1" i="1" dirty="0">
                <a:solidFill>
                  <a:srgbClr val="2004C6"/>
                </a:solidFill>
                <a:latin typeface="Arial" pitchFamily="34" charset="0"/>
                <a:sym typeface="Symbol"/>
              </a:rPr>
              <a:t>inelastic</a:t>
            </a:r>
            <a:r>
              <a:rPr lang="en-GB" sz="2000" b="1" i="1" dirty="0">
                <a:latin typeface="Arial" pitchFamily="34" charset="0"/>
                <a:sym typeface="Symbol"/>
              </a:rPr>
              <a:t> </a:t>
            </a:r>
            <a:r>
              <a:rPr lang="en-GB" sz="2000" b="1" i="1" dirty="0">
                <a:solidFill>
                  <a:srgbClr val="2004C6"/>
                </a:solidFill>
                <a:latin typeface="Arial" pitchFamily="34" charset="0"/>
                <a:sym typeface="Symbol"/>
              </a:rPr>
              <a:t>part</a:t>
            </a:r>
            <a:r>
              <a:rPr lang="en-GB" sz="2000" b="1" dirty="0">
                <a:latin typeface="Arial" pitchFamily="34" charset="0"/>
                <a:sym typeface="Symbol"/>
              </a:rPr>
              <a:t> is surely all right!</a:t>
            </a:r>
          </a:p>
        </p:txBody>
      </p:sp>
      <p:sp>
        <p:nvSpPr>
          <p:cNvPr id="6" name="Rettangolo 5"/>
          <p:cNvSpPr/>
          <p:nvPr/>
        </p:nvSpPr>
        <p:spPr>
          <a:xfrm>
            <a:off x="179512" y="4725144"/>
            <a:ext cx="8784976" cy="1354217"/>
          </a:xfrm>
          <a:prstGeom prst="rect">
            <a:avLst/>
          </a:prstGeom>
          <a:noFill/>
          <a:ln>
            <a:solidFill>
              <a:schemeClr val="tx1"/>
            </a:solidFill>
          </a:ln>
        </p:spPr>
        <p:txBody>
          <a:bodyPr wrap="square">
            <a:spAutoFit/>
          </a:bodyPr>
          <a:lstStyle/>
          <a:p>
            <a:pPr marL="457200" lvl="2" indent="-457200" algn="ctr" fontAlgn="auto">
              <a:spcAft>
                <a:spcPts val="0"/>
              </a:spcAft>
              <a:defRPr/>
            </a:pPr>
            <a:endParaRPr lang="en-GB" sz="1100" dirty="0">
              <a:latin typeface="Arial" pitchFamily="34" charset="0"/>
              <a:sym typeface="Symbol"/>
            </a:endParaRPr>
          </a:p>
          <a:p>
            <a:pPr marL="457200" lvl="2" indent="-457200" algn="ctr" fontAlgn="auto">
              <a:spcAft>
                <a:spcPts val="0"/>
              </a:spcAft>
              <a:defRPr/>
            </a:pPr>
            <a:r>
              <a:rPr lang="en-GB" sz="2000" dirty="0">
                <a:latin typeface="Arial" pitchFamily="34" charset="0"/>
                <a:sym typeface="Symbol"/>
              </a:rPr>
              <a:t>Why?  Let us take a standard calibration sample: </a:t>
            </a:r>
            <a:r>
              <a:rPr lang="en-GB" sz="2000" b="1" dirty="0">
                <a:latin typeface="Arial" pitchFamily="34" charset="0"/>
                <a:sym typeface="Symbol"/>
              </a:rPr>
              <a:t>HMT </a:t>
            </a:r>
            <a:r>
              <a:rPr lang="en-GB" sz="2000" dirty="0">
                <a:latin typeface="Arial" pitchFamily="34" charset="0"/>
                <a:sym typeface="Symbol"/>
              </a:rPr>
              <a:t>@ </a:t>
            </a:r>
            <a:r>
              <a:rPr lang="en-GB" sz="2000" i="1" dirty="0">
                <a:solidFill>
                  <a:srgbClr val="C00000"/>
                </a:solidFill>
                <a:latin typeface="Arial" pitchFamily="34" charset="0"/>
                <a:sym typeface="Symbol"/>
              </a:rPr>
              <a:t>T</a:t>
            </a:r>
            <a:r>
              <a:rPr lang="en-GB" sz="2000" i="1" dirty="0">
                <a:latin typeface="Arial" pitchFamily="34" charset="0"/>
                <a:sym typeface="Symbol"/>
              </a:rPr>
              <a:t>=</a:t>
            </a:r>
            <a:r>
              <a:rPr lang="en-GB" sz="2000" dirty="0">
                <a:latin typeface="Arial" pitchFamily="34" charset="0"/>
                <a:sym typeface="Symbol"/>
              </a:rPr>
              <a:t>20 K</a:t>
            </a:r>
          </a:p>
          <a:p>
            <a:pPr marL="457200" lvl="2" indent="-457200" algn="ctr" fontAlgn="auto">
              <a:spcAft>
                <a:spcPts val="0"/>
              </a:spcAft>
              <a:defRPr/>
            </a:pPr>
            <a:r>
              <a:rPr lang="en-GB" sz="2000" dirty="0">
                <a:latin typeface="Arial" pitchFamily="34" charset="0"/>
                <a:sym typeface="Symbol"/>
              </a:rPr>
              <a:t>The maximum of the </a:t>
            </a:r>
            <a:r>
              <a:rPr lang="en-GB" sz="2000" u="sng" dirty="0">
                <a:latin typeface="Arial" pitchFamily="34" charset="0"/>
                <a:sym typeface="Symbol"/>
              </a:rPr>
              <a:t>elastic line</a:t>
            </a:r>
            <a:r>
              <a:rPr lang="en-GB" sz="2000" dirty="0">
                <a:latin typeface="Arial" pitchFamily="34" charset="0"/>
                <a:sym typeface="Symbol"/>
              </a:rPr>
              <a:t> is </a:t>
            </a:r>
            <a:r>
              <a:rPr lang="en-GB" sz="2000" b="1" dirty="0">
                <a:solidFill>
                  <a:srgbClr val="C00000"/>
                </a:solidFill>
                <a:latin typeface="Arial" pitchFamily="34" charset="0"/>
                <a:sym typeface="Symbol"/>
              </a:rPr>
              <a:t>46.8 </a:t>
            </a:r>
            <a:r>
              <a:rPr lang="en-GB" sz="2000" dirty="0">
                <a:latin typeface="Arial" pitchFamily="34" charset="0"/>
                <a:sym typeface="Symbol"/>
              </a:rPr>
              <a:t>times</a:t>
            </a:r>
            <a:r>
              <a:rPr lang="en-GB" sz="2000" b="1" dirty="0">
                <a:solidFill>
                  <a:srgbClr val="C00000"/>
                </a:solidFill>
                <a:latin typeface="Arial" pitchFamily="34" charset="0"/>
                <a:sym typeface="Symbol"/>
              </a:rPr>
              <a:t> </a:t>
            </a:r>
            <a:r>
              <a:rPr lang="en-GB" sz="2000" dirty="0">
                <a:latin typeface="Arial" pitchFamily="34" charset="0"/>
                <a:sym typeface="Symbol"/>
              </a:rPr>
              <a:t>larger that of the </a:t>
            </a:r>
            <a:r>
              <a:rPr lang="en-GB" sz="2000" u="sng" dirty="0">
                <a:latin typeface="Arial" pitchFamily="34" charset="0"/>
                <a:sym typeface="Symbol"/>
              </a:rPr>
              <a:t>inelastic part</a:t>
            </a:r>
            <a:r>
              <a:rPr lang="en-GB" sz="2000" dirty="0">
                <a:latin typeface="Arial" pitchFamily="34" charset="0"/>
                <a:sym typeface="Symbol"/>
              </a:rPr>
              <a:t>  </a:t>
            </a:r>
          </a:p>
          <a:p>
            <a:pPr marL="457200" lvl="2" indent="-457200" algn="ctr" fontAlgn="auto">
              <a:spcAft>
                <a:spcPts val="0"/>
              </a:spcAft>
              <a:defRPr/>
            </a:pPr>
            <a:r>
              <a:rPr lang="en-GB" sz="2000" dirty="0">
                <a:latin typeface="Arial" pitchFamily="34" charset="0"/>
                <a:sym typeface="Symbol"/>
              </a:rPr>
              <a:t>(</a:t>
            </a:r>
            <a:r>
              <a:rPr lang="en-GB" sz="2000" dirty="0">
                <a:solidFill>
                  <a:srgbClr val="C00000"/>
                </a:solidFill>
                <a:latin typeface="Arial" pitchFamily="34" charset="0"/>
                <a:sym typeface="Symbol"/>
              </a:rPr>
              <a:t></a:t>
            </a:r>
            <a:r>
              <a:rPr lang="en-GB" sz="2000" dirty="0">
                <a:latin typeface="Arial" pitchFamily="34" charset="0"/>
                <a:sym typeface="Symbol"/>
              </a:rPr>
              <a:t>=5.15 </a:t>
            </a:r>
            <a:r>
              <a:rPr lang="en-GB" sz="2000" dirty="0" err="1">
                <a:latin typeface="Arial" pitchFamily="34" charset="0"/>
                <a:sym typeface="Symbol"/>
              </a:rPr>
              <a:t>meV</a:t>
            </a:r>
            <a:r>
              <a:rPr lang="en-GB" sz="2000" dirty="0">
                <a:latin typeface="Arial" pitchFamily="34" charset="0"/>
                <a:sym typeface="Symbol"/>
              </a:rPr>
              <a:t>) in a raw </a:t>
            </a:r>
            <a:r>
              <a:rPr lang="en-GB" sz="2000" dirty="0" err="1">
                <a:solidFill>
                  <a:srgbClr val="2004C6"/>
                </a:solidFill>
                <a:latin typeface="Arial" pitchFamily="34" charset="0"/>
                <a:sym typeface="Symbol"/>
              </a:rPr>
              <a:t>ToF</a:t>
            </a:r>
            <a:r>
              <a:rPr lang="en-GB" sz="2000" dirty="0">
                <a:solidFill>
                  <a:srgbClr val="2004C6"/>
                </a:solidFill>
                <a:latin typeface="Arial" pitchFamily="34" charset="0"/>
                <a:sym typeface="Symbol"/>
              </a:rPr>
              <a:t> </a:t>
            </a:r>
            <a:r>
              <a:rPr lang="en-GB" sz="2000" dirty="0">
                <a:latin typeface="Arial" pitchFamily="34" charset="0"/>
                <a:sym typeface="Symbol"/>
              </a:rPr>
              <a:t>spectrum</a:t>
            </a:r>
            <a:r>
              <a:rPr lang="en-GB" sz="2000" b="1" dirty="0">
                <a:solidFill>
                  <a:srgbClr val="C00000"/>
                </a:solidFill>
                <a:latin typeface="Arial" pitchFamily="34" charset="0"/>
                <a:sym typeface="Symbol"/>
              </a:rPr>
              <a:t> </a:t>
            </a:r>
            <a:r>
              <a:rPr lang="en-GB" sz="2000" b="1" i="1" dirty="0">
                <a:solidFill>
                  <a:srgbClr val="C00000"/>
                </a:solidFill>
                <a:latin typeface="Arial" pitchFamily="34" charset="0"/>
                <a:sym typeface="Symbol"/>
              </a:rPr>
              <a:t>I(,t)</a:t>
            </a:r>
            <a:r>
              <a:rPr lang="en-GB" sz="2000" dirty="0">
                <a:solidFill>
                  <a:srgbClr val="C00000"/>
                </a:solidFill>
                <a:latin typeface="Arial" pitchFamily="34" charset="0"/>
                <a:sym typeface="Symbol"/>
              </a:rPr>
              <a:t> </a:t>
            </a:r>
            <a:r>
              <a:rPr lang="en-GB" sz="2000" dirty="0">
                <a:latin typeface="Arial" pitchFamily="34" charset="0"/>
                <a:sym typeface="Symbol"/>
              </a:rPr>
              <a:t>(with </a:t>
            </a:r>
            <a:r>
              <a:rPr lang="en-GB" sz="2000" b="1" dirty="0">
                <a:solidFill>
                  <a:srgbClr val="C00000"/>
                </a:solidFill>
                <a:latin typeface="Arial" pitchFamily="34" charset="0"/>
                <a:sym typeface="Symbol"/>
              </a:rPr>
              <a:t></a:t>
            </a:r>
            <a:r>
              <a:rPr lang="en-GB" sz="2000" dirty="0">
                <a:latin typeface="Arial" pitchFamily="34" charset="0"/>
                <a:sym typeface="Symbol"/>
              </a:rPr>
              <a:t>=130</a:t>
            </a:r>
            <a:r>
              <a:rPr lang="en-GB" sz="2000" baseline="30000" dirty="0">
                <a:latin typeface="Arial" pitchFamily="34" charset="0"/>
                <a:sym typeface="Symbol"/>
              </a:rPr>
              <a:t>o</a:t>
            </a:r>
            <a:r>
              <a:rPr lang="en-GB" sz="2000" dirty="0">
                <a:latin typeface="Arial" pitchFamily="34" charset="0"/>
                <a:sym typeface="Symbol"/>
              </a:rPr>
              <a:t> &amp; </a:t>
            </a:r>
            <a:r>
              <a:rPr lang="en-GB" sz="2000" i="1" dirty="0" err="1">
                <a:solidFill>
                  <a:srgbClr val="C00000"/>
                </a:solidFill>
                <a:latin typeface="Arial" pitchFamily="34" charset="0"/>
                <a:sym typeface="Symbol"/>
              </a:rPr>
              <a:t>E</a:t>
            </a:r>
            <a:r>
              <a:rPr lang="en-GB" sz="2000" baseline="-25000" dirty="0" err="1">
                <a:solidFill>
                  <a:srgbClr val="C00000"/>
                </a:solidFill>
                <a:latin typeface="Arial" pitchFamily="34" charset="0"/>
                <a:sym typeface="Symbol"/>
              </a:rPr>
              <a:t>f</a:t>
            </a:r>
            <a:r>
              <a:rPr lang="en-GB" sz="2000" dirty="0">
                <a:latin typeface="Arial" pitchFamily="34" charset="0"/>
                <a:sym typeface="Symbol"/>
              </a:rPr>
              <a:t>=5 </a:t>
            </a:r>
            <a:r>
              <a:rPr lang="en-GB" sz="2000" dirty="0" err="1">
                <a:latin typeface="Arial" pitchFamily="34" charset="0"/>
                <a:sym typeface="Symbol"/>
              </a:rPr>
              <a:t>meV</a:t>
            </a:r>
            <a:r>
              <a:rPr lang="en-GB" sz="2000" dirty="0">
                <a:latin typeface="Arial" pitchFamily="34" charset="0"/>
                <a:sym typeface="Symbol"/>
              </a:rPr>
              <a:t>)!</a:t>
            </a:r>
          </a:p>
          <a:p>
            <a:pPr marL="457200" lvl="2" indent="-457200" algn="ctr" fontAlgn="auto">
              <a:spcAft>
                <a:spcPts val="0"/>
              </a:spcAft>
              <a:defRPr/>
            </a:pPr>
            <a:endParaRPr lang="en-GB" sz="1100" dirty="0">
              <a:latin typeface="Arial" pitchFamily="34" charset="0"/>
              <a:sym typeface="Symbo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48</a:t>
            </a:fld>
            <a:endParaRPr lang="it-IT"/>
          </a:p>
        </p:txBody>
      </p:sp>
      <p:sp>
        <p:nvSpPr>
          <p:cNvPr id="4" name="Rettangolo 3"/>
          <p:cNvSpPr/>
          <p:nvPr/>
        </p:nvSpPr>
        <p:spPr>
          <a:xfrm>
            <a:off x="0" y="260648"/>
            <a:ext cx="8964488" cy="1646605"/>
          </a:xfrm>
          <a:prstGeom prst="rect">
            <a:avLst/>
          </a:prstGeom>
        </p:spPr>
        <p:txBody>
          <a:bodyPr wrap="square">
            <a:spAutoFit/>
          </a:bodyPr>
          <a:lstStyle/>
          <a:p>
            <a:pPr marL="457200" algn="ctr" fontAlgn="auto">
              <a:spcAft>
                <a:spcPts val="0"/>
              </a:spcAft>
              <a:defRPr/>
            </a:pPr>
            <a:r>
              <a:rPr lang="en-GB" sz="2500" b="1" dirty="0">
                <a:solidFill>
                  <a:srgbClr val="C00000"/>
                </a:solidFill>
                <a:effectLst>
                  <a:outerShdw blurRad="38100" dist="38100" dir="2700000" algn="tl">
                    <a:srgbClr val="000000">
                      <a:alpha val="43137"/>
                    </a:srgbClr>
                  </a:outerShdw>
                </a:effectLst>
                <a:latin typeface="Arial" pitchFamily="34" charset="0"/>
              </a:rPr>
              <a:t>NEW TESTS (13</a:t>
            </a:r>
            <a:r>
              <a:rPr lang="en-GB" sz="2500" b="1" baseline="30000" dirty="0">
                <a:solidFill>
                  <a:srgbClr val="C00000"/>
                </a:solidFill>
                <a:effectLst>
                  <a:outerShdw blurRad="38100" dist="38100" dir="2700000" algn="tl">
                    <a:srgbClr val="000000">
                      <a:alpha val="43137"/>
                    </a:srgbClr>
                  </a:outerShdw>
                </a:effectLst>
                <a:latin typeface="Arial" pitchFamily="34" charset="0"/>
              </a:rPr>
              <a:t>th</a:t>
            </a:r>
            <a:r>
              <a:rPr lang="en-GB" sz="2500" b="1" dirty="0">
                <a:solidFill>
                  <a:srgbClr val="C00000"/>
                </a:solidFill>
                <a:effectLst>
                  <a:outerShdw blurRad="38100" dist="38100" dir="2700000" algn="tl">
                    <a:srgbClr val="000000">
                      <a:alpha val="43137"/>
                    </a:srgbClr>
                  </a:outerShdw>
                </a:effectLst>
                <a:latin typeface="Arial" pitchFamily="34" charset="0"/>
              </a:rPr>
              <a:t>-10-2017)!!!</a:t>
            </a:r>
          </a:p>
          <a:p>
            <a:pPr marL="457200" fontAlgn="auto">
              <a:spcAft>
                <a:spcPts val="0"/>
              </a:spcAft>
              <a:defRPr/>
            </a:pPr>
            <a:endParaRPr lang="en-GB" sz="1900" b="1" u="sng" dirty="0">
              <a:latin typeface="Arial" pitchFamily="34" charset="0"/>
            </a:endParaRPr>
          </a:p>
          <a:p>
            <a:pPr marL="457200" algn="just" fontAlgn="auto">
              <a:spcAft>
                <a:spcPts val="0"/>
              </a:spcAft>
              <a:defRPr/>
            </a:pPr>
            <a:r>
              <a:rPr lang="en-GB" sz="1900" b="1" u="sng" dirty="0">
                <a:latin typeface="Arial" pitchFamily="34" charset="0"/>
              </a:rPr>
              <a:t>Same fictitious </a:t>
            </a:r>
            <a:r>
              <a:rPr lang="en-GB" sz="1900" b="1" u="sng" dirty="0" err="1">
                <a:latin typeface="Arial" pitchFamily="34" charset="0"/>
              </a:rPr>
              <a:t>McSample</a:t>
            </a:r>
            <a:r>
              <a:rPr lang="en-GB" sz="1900" b="1" u="sng" dirty="0">
                <a:latin typeface="Arial" pitchFamily="34" charset="0"/>
              </a:rPr>
              <a:t> sample</a:t>
            </a:r>
            <a:r>
              <a:rPr lang="en-GB" sz="1900" dirty="0">
                <a:latin typeface="Arial" pitchFamily="34" charset="0"/>
              </a:rPr>
              <a:t>: purely incoherent elastic </a:t>
            </a:r>
            <a:r>
              <a:rPr lang="en-GB" sz="1900" dirty="0" err="1">
                <a:latin typeface="Arial" pitchFamily="34" charset="0"/>
              </a:rPr>
              <a:t>scatterer</a:t>
            </a:r>
            <a:r>
              <a:rPr lang="en-GB" sz="1900" dirty="0">
                <a:latin typeface="Arial" pitchFamily="34" charset="0"/>
              </a:rPr>
              <a:t>, scattering power </a:t>
            </a:r>
            <a:r>
              <a:rPr lang="en-GB" sz="1900" dirty="0">
                <a:solidFill>
                  <a:srgbClr val="C00000"/>
                </a:solidFill>
                <a:latin typeface="Arial" pitchFamily="34" charset="0"/>
              </a:rPr>
              <a:t>~5%</a:t>
            </a:r>
            <a:r>
              <a:rPr lang="en-GB" sz="1900" dirty="0">
                <a:latin typeface="Arial" pitchFamily="34" charset="0"/>
              </a:rPr>
              <a:t> for 3.7 </a:t>
            </a:r>
            <a:r>
              <a:rPr lang="en-GB" sz="1900" dirty="0" err="1">
                <a:latin typeface="Arial" pitchFamily="34" charset="0"/>
              </a:rPr>
              <a:t>meV</a:t>
            </a:r>
            <a:r>
              <a:rPr lang="en-GB" sz="1900" dirty="0">
                <a:latin typeface="Arial" pitchFamily="34" charset="0"/>
              </a:rPr>
              <a:t>&lt;</a:t>
            </a:r>
            <a:r>
              <a:rPr lang="en-GB" sz="1900" i="1" dirty="0">
                <a:solidFill>
                  <a:srgbClr val="C00000"/>
                </a:solidFill>
                <a:latin typeface="Arial" pitchFamily="34" charset="0"/>
              </a:rPr>
              <a:t>E</a:t>
            </a:r>
            <a:r>
              <a:rPr lang="en-GB" sz="1900" baseline="-25000" dirty="0">
                <a:solidFill>
                  <a:srgbClr val="C00000"/>
                </a:solidFill>
                <a:latin typeface="Arial" pitchFamily="34" charset="0"/>
              </a:rPr>
              <a:t>0</a:t>
            </a:r>
            <a:r>
              <a:rPr lang="en-GB" sz="1900" dirty="0">
                <a:latin typeface="Arial" pitchFamily="34" charset="0"/>
              </a:rPr>
              <a:t>&lt;511.1 </a:t>
            </a:r>
            <a:r>
              <a:rPr lang="en-GB" sz="1900" dirty="0" err="1">
                <a:latin typeface="Arial" pitchFamily="34" charset="0"/>
              </a:rPr>
              <a:t>meV</a:t>
            </a:r>
            <a:r>
              <a:rPr lang="en-GB" sz="1900" dirty="0">
                <a:latin typeface="Arial" pitchFamily="34" charset="0"/>
              </a:rPr>
              <a:t>. </a:t>
            </a:r>
            <a:r>
              <a:rPr lang="en-GB" sz="1900" u="sng" dirty="0">
                <a:latin typeface="Arial" pitchFamily="34" charset="0"/>
              </a:rPr>
              <a:t>Low-resolution mode</a:t>
            </a:r>
            <a:r>
              <a:rPr lang="en-GB" sz="1900" dirty="0">
                <a:latin typeface="Arial" pitchFamily="34" charset="0"/>
              </a:rPr>
              <a:t> @ </a:t>
            </a:r>
            <a:r>
              <a:rPr lang="en-GB" sz="1900" dirty="0">
                <a:solidFill>
                  <a:srgbClr val="C00000"/>
                </a:solidFill>
                <a:latin typeface="Arial" pitchFamily="34" charset="0"/>
              </a:rPr>
              <a:t>5 MW. </a:t>
            </a:r>
            <a:r>
              <a:rPr lang="en-GB" sz="1900" u="sng" dirty="0">
                <a:latin typeface="Arial" pitchFamily="34" charset="0"/>
              </a:rPr>
              <a:t>New</a:t>
            </a:r>
            <a:r>
              <a:rPr lang="en-GB" sz="1900" dirty="0">
                <a:latin typeface="Arial" pitchFamily="34" charset="0"/>
              </a:rPr>
              <a:t> secondary spectrometer configuration.</a:t>
            </a:r>
            <a:endParaRPr lang="en-GB" sz="1100" dirty="0">
              <a:latin typeface="Arial" pitchFamily="34" charset="0"/>
              <a:sym typeface="Symbol"/>
            </a:endParaRPr>
          </a:p>
        </p:txBody>
      </p:sp>
      <p:sp>
        <p:nvSpPr>
          <p:cNvPr id="5" name="Rettangolo 4"/>
          <p:cNvSpPr/>
          <p:nvPr/>
        </p:nvSpPr>
        <p:spPr>
          <a:xfrm>
            <a:off x="323528" y="2060848"/>
            <a:ext cx="8568952" cy="2308324"/>
          </a:xfrm>
          <a:prstGeom prst="rect">
            <a:avLst/>
          </a:prstGeom>
        </p:spPr>
        <p:txBody>
          <a:bodyPr wrap="square">
            <a:spAutoFit/>
          </a:bodyPr>
          <a:lstStyle/>
          <a:p>
            <a:pPr marL="457200" indent="-457200" fontAlgn="auto">
              <a:spcAft>
                <a:spcPts val="0"/>
              </a:spcAft>
              <a:defRPr/>
            </a:pPr>
            <a:endParaRPr lang="en-GB" sz="1100" b="1" dirty="0">
              <a:latin typeface="Arial" pitchFamily="34" charset="0"/>
            </a:endParaRPr>
          </a:p>
          <a:p>
            <a:pPr algn="just" fontAlgn="auto">
              <a:spcAft>
                <a:spcPts val="0"/>
              </a:spcAft>
              <a:defRPr/>
            </a:pPr>
            <a:r>
              <a:rPr lang="en-GB" sz="1900" b="1" i="1" dirty="0">
                <a:solidFill>
                  <a:srgbClr val="C00000"/>
                </a:solidFill>
                <a:latin typeface="Arial" pitchFamily="34" charset="0"/>
                <a:sym typeface="Symbol"/>
              </a:rPr>
              <a:t>Example:</a:t>
            </a:r>
            <a:r>
              <a:rPr lang="en-GB" sz="1900" b="1" dirty="0">
                <a:solidFill>
                  <a:srgbClr val="C00000"/>
                </a:solidFill>
                <a:latin typeface="Arial" pitchFamily="34" charset="0"/>
                <a:sym typeface="Symbol"/>
              </a:rPr>
              <a:t> </a:t>
            </a:r>
            <a:r>
              <a:rPr lang="en-GB" sz="1900" b="1" dirty="0">
                <a:latin typeface="Arial" pitchFamily="34" charset="0"/>
                <a:sym typeface="Symbol"/>
              </a:rPr>
              <a:t>tube </a:t>
            </a:r>
            <a:r>
              <a:rPr lang="en-GB" sz="1900" b="1" dirty="0">
                <a:solidFill>
                  <a:srgbClr val="1509B7"/>
                </a:solidFill>
                <a:latin typeface="Arial" pitchFamily="34" charset="0"/>
                <a:sym typeface="Symbol"/>
              </a:rPr>
              <a:t>no. 6 </a:t>
            </a:r>
            <a:r>
              <a:rPr lang="en-GB" sz="1900" b="1" dirty="0">
                <a:latin typeface="Arial" pitchFamily="34" charset="0"/>
                <a:sym typeface="Symbol"/>
              </a:rPr>
              <a:t>(the most intense</a:t>
            </a:r>
            <a:r>
              <a:rPr lang="en-GB" sz="1900" dirty="0">
                <a:latin typeface="Arial" pitchFamily="34" charset="0"/>
                <a:sym typeface="Symbol"/>
              </a:rPr>
              <a:t>, </a:t>
            </a:r>
            <a:r>
              <a:rPr lang="en-GB" sz="1900" dirty="0">
                <a:solidFill>
                  <a:srgbClr val="C00000"/>
                </a:solidFill>
                <a:latin typeface="Arial" pitchFamily="34" charset="0"/>
                <a:sym typeface="Symbol"/>
              </a:rPr>
              <a:t></a:t>
            </a:r>
            <a:r>
              <a:rPr lang="en-GB" sz="1900" dirty="0">
                <a:latin typeface="Arial" pitchFamily="34" charset="0"/>
                <a:sym typeface="Symbol"/>
              </a:rPr>
              <a:t>=130</a:t>
            </a:r>
            <a:r>
              <a:rPr lang="en-GB" sz="1900" baseline="30000" dirty="0">
                <a:latin typeface="Arial" pitchFamily="34" charset="0"/>
                <a:sym typeface="Symbol"/>
              </a:rPr>
              <a:t>o</a:t>
            </a:r>
            <a:r>
              <a:rPr lang="en-GB" sz="1900" dirty="0">
                <a:latin typeface="Arial" pitchFamily="34" charset="0"/>
                <a:sym typeface="Symbol"/>
              </a:rPr>
              <a:t>), </a:t>
            </a:r>
            <a:r>
              <a:rPr lang="en-GB" sz="1900" dirty="0">
                <a:solidFill>
                  <a:srgbClr val="C00000"/>
                </a:solidFill>
                <a:latin typeface="Arial" pitchFamily="34" charset="0"/>
                <a:sym typeface="Symbol"/>
              </a:rPr>
              <a:t></a:t>
            </a:r>
            <a:r>
              <a:rPr lang="en-GB" sz="1900" baseline="-25000" dirty="0">
                <a:solidFill>
                  <a:srgbClr val="C00000"/>
                </a:solidFill>
                <a:latin typeface="Arial" pitchFamily="34" charset="0"/>
                <a:sym typeface="Symbol"/>
              </a:rPr>
              <a:t>f</a:t>
            </a:r>
            <a:r>
              <a:rPr lang="en-GB" sz="1900" dirty="0">
                <a:latin typeface="Arial" pitchFamily="34" charset="0"/>
              </a:rPr>
              <a:t>=4.35 </a:t>
            </a:r>
            <a:r>
              <a:rPr lang="en-GB" sz="1900" dirty="0">
                <a:latin typeface="Arial" pitchFamily="34" charset="0"/>
                <a:sym typeface="Symbol"/>
              </a:rPr>
              <a:t>Å  </a:t>
            </a:r>
            <a:r>
              <a:rPr lang="en-GB" sz="1900" i="1" dirty="0" err="1">
                <a:solidFill>
                  <a:srgbClr val="C00000"/>
                </a:solidFill>
                <a:latin typeface="Arial" pitchFamily="34" charset="0"/>
                <a:sym typeface="Symbol"/>
              </a:rPr>
              <a:t>E</a:t>
            </a:r>
            <a:r>
              <a:rPr lang="en-GB" sz="1900" baseline="-25000" dirty="0" err="1">
                <a:solidFill>
                  <a:srgbClr val="C00000"/>
                </a:solidFill>
                <a:latin typeface="Arial" pitchFamily="34" charset="0"/>
                <a:sym typeface="Symbol"/>
              </a:rPr>
              <a:t>f</a:t>
            </a:r>
            <a:r>
              <a:rPr lang="en-GB" sz="1900" dirty="0">
                <a:latin typeface="Arial" pitchFamily="34" charset="0"/>
                <a:sym typeface="Symbol"/>
              </a:rPr>
              <a:t>=4.3 </a:t>
            </a:r>
            <a:r>
              <a:rPr lang="en-GB" sz="1900" dirty="0" err="1">
                <a:latin typeface="Arial" pitchFamily="34" charset="0"/>
                <a:sym typeface="Symbol"/>
              </a:rPr>
              <a:t>meV</a:t>
            </a:r>
            <a:r>
              <a:rPr lang="en-GB" sz="1900" dirty="0">
                <a:latin typeface="Arial" pitchFamily="34" charset="0"/>
                <a:sym typeface="Symbol"/>
              </a:rPr>
              <a:t>, area: </a:t>
            </a:r>
            <a:r>
              <a:rPr lang="en-GB" sz="1900" i="1" dirty="0">
                <a:solidFill>
                  <a:srgbClr val="C00000"/>
                </a:solidFill>
                <a:latin typeface="Arial" pitchFamily="34" charset="0"/>
                <a:sym typeface="Symbol"/>
              </a:rPr>
              <a:t>S</a:t>
            </a:r>
            <a:r>
              <a:rPr lang="en-GB" sz="1900" dirty="0">
                <a:latin typeface="Arial" pitchFamily="34" charset="0"/>
                <a:sym typeface="Symbol"/>
              </a:rPr>
              <a:t>=44.8 cm</a:t>
            </a:r>
            <a:r>
              <a:rPr lang="en-GB" sz="1900" baseline="30000" dirty="0">
                <a:latin typeface="Arial" pitchFamily="34" charset="0"/>
                <a:sym typeface="Symbol"/>
              </a:rPr>
              <a:t>2</a:t>
            </a:r>
            <a:r>
              <a:rPr lang="en-GB" sz="1900" dirty="0">
                <a:latin typeface="Arial" pitchFamily="34" charset="0"/>
                <a:sym typeface="Symbol"/>
              </a:rPr>
              <a:t> </a:t>
            </a:r>
            <a:r>
              <a:rPr lang="en-GB" sz="1900" dirty="0">
                <a:latin typeface="Arial" pitchFamily="34" charset="0"/>
              </a:rPr>
              <a:t>(8 mm </a:t>
            </a:r>
            <a:r>
              <a:rPr lang="en-GB" sz="1900" dirty="0">
                <a:latin typeface="Arial" pitchFamily="34" charset="0"/>
                <a:sym typeface="Symbol"/>
              </a:rPr>
              <a:t> </a:t>
            </a:r>
            <a:r>
              <a:rPr lang="en-GB" sz="1900" dirty="0">
                <a:latin typeface="Arial" pitchFamily="34" charset="0"/>
              </a:rPr>
              <a:t>560 mm)</a:t>
            </a:r>
            <a:endParaRPr lang="en-GB" sz="1900" dirty="0">
              <a:latin typeface="Arial" pitchFamily="34" charset="0"/>
              <a:sym typeface="Symbol"/>
            </a:endParaRPr>
          </a:p>
          <a:p>
            <a:pPr fontAlgn="auto">
              <a:spcAft>
                <a:spcPts val="0"/>
              </a:spcAft>
              <a:defRPr/>
            </a:pPr>
            <a:r>
              <a:rPr lang="en-GB" sz="1900" dirty="0">
                <a:latin typeface="Arial" pitchFamily="34" charset="0"/>
                <a:sym typeface="Symbol"/>
              </a:rPr>
              <a:t> </a:t>
            </a:r>
          </a:p>
          <a:p>
            <a:pPr marL="0" lvl="4">
              <a:defRPr/>
            </a:pPr>
            <a:r>
              <a:rPr lang="en-GB" sz="1900" b="1" dirty="0">
                <a:solidFill>
                  <a:srgbClr val="2004C6"/>
                </a:solidFill>
                <a:latin typeface="Arial" pitchFamily="34" charset="0"/>
                <a:sym typeface="Symbol"/>
              </a:rPr>
              <a:t>Straight tapered g. </a:t>
            </a:r>
            <a:r>
              <a:rPr lang="en-GB" sz="1900" dirty="0">
                <a:latin typeface="Arial" pitchFamily="34" charset="0"/>
                <a:sym typeface="Symbol"/>
              </a:rPr>
              <a:t> </a:t>
            </a:r>
            <a:r>
              <a:rPr lang="en-GB" sz="1900" u="sng" dirty="0">
                <a:latin typeface="Arial" pitchFamily="34" charset="0"/>
                <a:sym typeface="Symbol"/>
              </a:rPr>
              <a:t>Peak rate</a:t>
            </a:r>
            <a:r>
              <a:rPr lang="en-GB" sz="1900" dirty="0">
                <a:latin typeface="Arial" pitchFamily="34" charset="0"/>
                <a:sym typeface="Symbol"/>
              </a:rPr>
              <a:t>,  </a:t>
            </a:r>
            <a:r>
              <a:rPr lang="en-GB" sz="1900" i="1" dirty="0">
                <a:solidFill>
                  <a:srgbClr val="C00000"/>
                </a:solidFill>
                <a:latin typeface="Arial" pitchFamily="34" charset="0"/>
                <a:sym typeface="Symbol"/>
              </a:rPr>
              <a:t>I</a:t>
            </a:r>
            <a:r>
              <a:rPr lang="en-GB" sz="1900" dirty="0">
                <a:latin typeface="Arial" pitchFamily="34" charset="0"/>
                <a:sym typeface="Symbol"/>
              </a:rPr>
              <a:t>= 3.73</a:t>
            </a:r>
            <a:r>
              <a:rPr lang="en-GB" sz="1900" b="1" dirty="0">
                <a:latin typeface="Arial" pitchFamily="34" charset="0"/>
                <a:sym typeface="Symbol"/>
              </a:rPr>
              <a:t></a:t>
            </a:r>
            <a:r>
              <a:rPr lang="en-GB" sz="1900" dirty="0">
                <a:latin typeface="Arial" pitchFamily="34" charset="0"/>
                <a:sym typeface="Symbol"/>
              </a:rPr>
              <a:t>10</a:t>
            </a:r>
            <a:r>
              <a:rPr lang="en-GB" sz="1900" baseline="30000" dirty="0">
                <a:latin typeface="Arial" pitchFamily="34" charset="0"/>
                <a:sym typeface="Symbol"/>
              </a:rPr>
              <a:t>4</a:t>
            </a:r>
            <a:r>
              <a:rPr lang="en-GB" sz="1900" dirty="0">
                <a:latin typeface="Arial" pitchFamily="34" charset="0"/>
                <a:sym typeface="Symbol"/>
              </a:rPr>
              <a:t> n/s  </a:t>
            </a:r>
            <a:r>
              <a:rPr lang="en-GB" sz="1900" i="1" dirty="0">
                <a:solidFill>
                  <a:srgbClr val="C00000"/>
                </a:solidFill>
                <a:latin typeface="Arial" pitchFamily="34" charset="0"/>
                <a:sym typeface="Symbol"/>
              </a:rPr>
              <a:t>J</a:t>
            </a:r>
            <a:r>
              <a:rPr lang="en-GB" sz="1900" dirty="0">
                <a:latin typeface="Arial" pitchFamily="34" charset="0"/>
                <a:sym typeface="Symbol"/>
              </a:rPr>
              <a:t>=0.83</a:t>
            </a:r>
            <a:r>
              <a:rPr lang="en-GB" sz="1900" b="1" dirty="0">
                <a:latin typeface="Arial" pitchFamily="34" charset="0"/>
                <a:sym typeface="Symbol"/>
              </a:rPr>
              <a:t></a:t>
            </a:r>
            <a:r>
              <a:rPr lang="en-GB" sz="1900" dirty="0">
                <a:latin typeface="Arial" pitchFamily="34" charset="0"/>
                <a:sym typeface="Symbol"/>
              </a:rPr>
              <a:t>10</a:t>
            </a:r>
            <a:r>
              <a:rPr lang="en-GB" sz="1900" baseline="30000" dirty="0">
                <a:latin typeface="Arial" pitchFamily="34" charset="0"/>
                <a:sym typeface="Symbol"/>
              </a:rPr>
              <a:t>3 </a:t>
            </a:r>
            <a:r>
              <a:rPr lang="en-GB" sz="1900" dirty="0">
                <a:latin typeface="Arial" pitchFamily="34" charset="0"/>
                <a:sym typeface="Symbol"/>
              </a:rPr>
              <a:t>n/cm</a:t>
            </a:r>
            <a:r>
              <a:rPr lang="en-GB" sz="1900" baseline="30000" dirty="0">
                <a:latin typeface="Arial" pitchFamily="34" charset="0"/>
                <a:sym typeface="Symbol"/>
              </a:rPr>
              <a:t>2</a:t>
            </a:r>
            <a:r>
              <a:rPr lang="en-GB" sz="1900" dirty="0">
                <a:latin typeface="Arial" pitchFamily="34" charset="0"/>
                <a:sym typeface="Symbol"/>
              </a:rPr>
              <a:t>/s;</a:t>
            </a:r>
            <a:endParaRPr lang="en-GB" sz="1900" i="1" dirty="0">
              <a:latin typeface="Arial" pitchFamily="34" charset="0"/>
              <a:sym typeface="Symbol"/>
            </a:endParaRPr>
          </a:p>
          <a:p>
            <a:pPr marL="0" lvl="6">
              <a:defRPr/>
            </a:pPr>
            <a:r>
              <a:rPr lang="en-GB" sz="1900" b="1" dirty="0">
                <a:solidFill>
                  <a:srgbClr val="C00000"/>
                </a:solidFill>
                <a:latin typeface="Arial" pitchFamily="34" charset="0"/>
                <a:sym typeface="Symbol"/>
              </a:rPr>
              <a:t>Mono-elliptical g. </a:t>
            </a:r>
            <a:r>
              <a:rPr lang="en-GB" sz="1900" dirty="0">
                <a:latin typeface="Arial" pitchFamily="34" charset="0"/>
                <a:sym typeface="Symbol"/>
              </a:rPr>
              <a:t> </a:t>
            </a:r>
            <a:r>
              <a:rPr lang="en-GB" sz="1900" u="sng" dirty="0">
                <a:latin typeface="Arial" pitchFamily="34" charset="0"/>
                <a:sym typeface="Symbol"/>
              </a:rPr>
              <a:t>Peak rate</a:t>
            </a:r>
            <a:r>
              <a:rPr lang="en-GB" sz="1900" dirty="0">
                <a:latin typeface="Arial" pitchFamily="34" charset="0"/>
                <a:sym typeface="Symbol"/>
              </a:rPr>
              <a:t>,  </a:t>
            </a:r>
            <a:r>
              <a:rPr lang="en-GB" sz="1900" i="1" dirty="0">
                <a:solidFill>
                  <a:srgbClr val="C00000"/>
                </a:solidFill>
                <a:latin typeface="Arial" pitchFamily="34" charset="0"/>
                <a:sym typeface="Symbol"/>
              </a:rPr>
              <a:t>I</a:t>
            </a:r>
            <a:r>
              <a:rPr lang="en-GB" sz="1900" i="1" dirty="0">
                <a:latin typeface="Arial" pitchFamily="34" charset="0"/>
                <a:sym typeface="Symbol"/>
              </a:rPr>
              <a:t>= </a:t>
            </a:r>
            <a:r>
              <a:rPr lang="en-GB" sz="1900" dirty="0">
                <a:latin typeface="Arial" pitchFamily="34" charset="0"/>
                <a:sym typeface="Symbol"/>
              </a:rPr>
              <a:t>5.49</a:t>
            </a:r>
            <a:r>
              <a:rPr lang="en-GB" sz="1900" b="1" dirty="0">
                <a:latin typeface="Arial" pitchFamily="34" charset="0"/>
                <a:sym typeface="Symbol"/>
              </a:rPr>
              <a:t></a:t>
            </a:r>
            <a:r>
              <a:rPr lang="en-GB" sz="1900" dirty="0">
                <a:latin typeface="Arial" pitchFamily="34" charset="0"/>
                <a:sym typeface="Symbol"/>
              </a:rPr>
              <a:t>10</a:t>
            </a:r>
            <a:r>
              <a:rPr lang="en-GB" sz="1900" baseline="30000" dirty="0">
                <a:latin typeface="Arial" pitchFamily="34" charset="0"/>
                <a:sym typeface="Symbol"/>
              </a:rPr>
              <a:t>4</a:t>
            </a:r>
            <a:r>
              <a:rPr lang="en-GB" sz="1900" i="1" dirty="0">
                <a:latin typeface="Arial" pitchFamily="34" charset="0"/>
                <a:sym typeface="Symbol"/>
              </a:rPr>
              <a:t> </a:t>
            </a:r>
            <a:r>
              <a:rPr lang="en-GB" sz="1900" dirty="0">
                <a:latin typeface="Arial" pitchFamily="34" charset="0"/>
                <a:sym typeface="Symbol"/>
              </a:rPr>
              <a:t>n/s  </a:t>
            </a:r>
            <a:r>
              <a:rPr lang="en-GB" sz="1900" i="1" dirty="0">
                <a:solidFill>
                  <a:srgbClr val="C00000"/>
                </a:solidFill>
                <a:latin typeface="Arial" pitchFamily="34" charset="0"/>
                <a:sym typeface="Symbol"/>
              </a:rPr>
              <a:t>J</a:t>
            </a:r>
            <a:r>
              <a:rPr lang="en-GB" sz="1900" dirty="0">
                <a:latin typeface="Arial" pitchFamily="34" charset="0"/>
                <a:sym typeface="Symbol"/>
              </a:rPr>
              <a:t>=1.23</a:t>
            </a:r>
            <a:r>
              <a:rPr lang="en-GB" sz="1900" b="1" dirty="0">
                <a:latin typeface="Arial" pitchFamily="34" charset="0"/>
                <a:sym typeface="Symbol"/>
              </a:rPr>
              <a:t></a:t>
            </a:r>
            <a:r>
              <a:rPr lang="en-GB" sz="1900" dirty="0">
                <a:latin typeface="Arial" pitchFamily="34" charset="0"/>
                <a:sym typeface="Symbol"/>
              </a:rPr>
              <a:t>10</a:t>
            </a:r>
            <a:r>
              <a:rPr lang="en-GB" sz="1900" baseline="30000" dirty="0">
                <a:latin typeface="Arial" pitchFamily="34" charset="0"/>
                <a:sym typeface="Symbol"/>
              </a:rPr>
              <a:t>3 </a:t>
            </a:r>
            <a:r>
              <a:rPr lang="en-GB" sz="1900" dirty="0">
                <a:latin typeface="Arial" pitchFamily="34" charset="0"/>
                <a:sym typeface="Symbol"/>
              </a:rPr>
              <a:t>n/cm</a:t>
            </a:r>
            <a:r>
              <a:rPr lang="en-GB" sz="1900" baseline="30000" dirty="0">
                <a:latin typeface="Arial" pitchFamily="34" charset="0"/>
                <a:sym typeface="Symbol"/>
              </a:rPr>
              <a:t>2</a:t>
            </a:r>
            <a:r>
              <a:rPr lang="en-GB" sz="1900" dirty="0">
                <a:latin typeface="Arial" pitchFamily="34" charset="0"/>
                <a:sym typeface="Symbol"/>
              </a:rPr>
              <a:t>/s;</a:t>
            </a:r>
            <a:endParaRPr lang="en-GB" sz="1900" i="1" dirty="0">
              <a:latin typeface="Arial" pitchFamily="34" charset="0"/>
              <a:sym typeface="Symbol"/>
            </a:endParaRPr>
          </a:p>
          <a:p>
            <a:pPr marL="0" lvl="6">
              <a:defRPr/>
            </a:pPr>
            <a:r>
              <a:rPr lang="en-GB" sz="1900" b="1" dirty="0">
                <a:solidFill>
                  <a:srgbClr val="009900"/>
                </a:solidFill>
                <a:latin typeface="Arial" pitchFamily="34" charset="0"/>
              </a:rPr>
              <a:t>Bi-elliptical g. </a:t>
            </a:r>
            <a:r>
              <a:rPr lang="en-GB" sz="1900" dirty="0">
                <a:latin typeface="Arial" pitchFamily="34" charset="0"/>
                <a:sym typeface="Symbol"/>
              </a:rPr>
              <a:t></a:t>
            </a:r>
            <a:r>
              <a:rPr lang="en-GB" sz="1900" dirty="0">
                <a:latin typeface="Arial" pitchFamily="34" charset="0"/>
              </a:rPr>
              <a:t> </a:t>
            </a:r>
            <a:r>
              <a:rPr lang="en-GB" sz="1900" u="sng" dirty="0">
                <a:latin typeface="Arial" pitchFamily="34" charset="0"/>
                <a:sym typeface="Symbol"/>
              </a:rPr>
              <a:t>Peak rate</a:t>
            </a:r>
            <a:r>
              <a:rPr lang="en-GB" sz="1900" dirty="0">
                <a:latin typeface="Arial" pitchFamily="34" charset="0"/>
                <a:sym typeface="Symbol"/>
              </a:rPr>
              <a:t>,  </a:t>
            </a:r>
            <a:r>
              <a:rPr lang="en-GB" sz="1900" i="1" dirty="0">
                <a:solidFill>
                  <a:srgbClr val="C00000"/>
                </a:solidFill>
                <a:latin typeface="Arial" pitchFamily="34" charset="0"/>
                <a:sym typeface="Symbol"/>
              </a:rPr>
              <a:t>I</a:t>
            </a:r>
            <a:r>
              <a:rPr lang="en-GB" sz="1900" i="1" dirty="0">
                <a:latin typeface="Arial" pitchFamily="34" charset="0"/>
                <a:sym typeface="Symbol"/>
              </a:rPr>
              <a:t>= </a:t>
            </a:r>
            <a:r>
              <a:rPr lang="en-GB" sz="1900" dirty="0">
                <a:latin typeface="Arial" pitchFamily="34" charset="0"/>
                <a:sym typeface="Symbol"/>
              </a:rPr>
              <a:t>7.77</a:t>
            </a:r>
            <a:r>
              <a:rPr lang="en-GB" sz="1900" b="1" dirty="0">
                <a:latin typeface="Arial" pitchFamily="34" charset="0"/>
                <a:sym typeface="Symbol"/>
              </a:rPr>
              <a:t></a:t>
            </a:r>
            <a:r>
              <a:rPr lang="en-GB" sz="1900" dirty="0">
                <a:latin typeface="Arial" pitchFamily="34" charset="0"/>
                <a:sym typeface="Symbol"/>
              </a:rPr>
              <a:t>10</a:t>
            </a:r>
            <a:r>
              <a:rPr lang="en-GB" sz="1900" baseline="30000" dirty="0">
                <a:latin typeface="Arial" pitchFamily="34" charset="0"/>
                <a:sym typeface="Symbol"/>
              </a:rPr>
              <a:t>4</a:t>
            </a:r>
            <a:r>
              <a:rPr lang="en-GB" sz="1900" i="1" dirty="0">
                <a:latin typeface="Arial" pitchFamily="34" charset="0"/>
                <a:sym typeface="Symbol"/>
              </a:rPr>
              <a:t> </a:t>
            </a:r>
            <a:r>
              <a:rPr lang="en-GB" sz="1900" dirty="0">
                <a:latin typeface="Arial" pitchFamily="34" charset="0"/>
                <a:sym typeface="Symbol"/>
              </a:rPr>
              <a:t>n/s  </a:t>
            </a:r>
            <a:r>
              <a:rPr lang="en-GB" sz="1900" i="1" dirty="0">
                <a:solidFill>
                  <a:srgbClr val="C00000"/>
                </a:solidFill>
                <a:latin typeface="Arial" pitchFamily="34" charset="0"/>
                <a:sym typeface="Symbol"/>
              </a:rPr>
              <a:t>J</a:t>
            </a:r>
            <a:r>
              <a:rPr lang="en-GB" sz="1900" dirty="0">
                <a:latin typeface="Arial" pitchFamily="34" charset="0"/>
                <a:sym typeface="Symbol"/>
              </a:rPr>
              <a:t>=1.73</a:t>
            </a:r>
            <a:r>
              <a:rPr lang="en-GB" sz="1900" b="1" dirty="0">
                <a:latin typeface="Arial" pitchFamily="34" charset="0"/>
                <a:sym typeface="Symbol"/>
              </a:rPr>
              <a:t></a:t>
            </a:r>
            <a:r>
              <a:rPr lang="en-GB" sz="1900" dirty="0">
                <a:latin typeface="Arial" pitchFamily="34" charset="0"/>
                <a:sym typeface="Symbol"/>
              </a:rPr>
              <a:t>10</a:t>
            </a:r>
            <a:r>
              <a:rPr lang="en-GB" sz="1900" baseline="30000" dirty="0">
                <a:latin typeface="Arial" pitchFamily="34" charset="0"/>
                <a:sym typeface="Symbol"/>
              </a:rPr>
              <a:t>3 </a:t>
            </a:r>
            <a:r>
              <a:rPr lang="en-GB" sz="1900" dirty="0">
                <a:latin typeface="Arial" pitchFamily="34" charset="0"/>
                <a:sym typeface="Symbol"/>
              </a:rPr>
              <a:t>n/cm</a:t>
            </a:r>
            <a:r>
              <a:rPr lang="en-GB" sz="1900" baseline="30000" dirty="0">
                <a:latin typeface="Arial" pitchFamily="34" charset="0"/>
                <a:sym typeface="Symbol"/>
              </a:rPr>
              <a:t>2</a:t>
            </a:r>
            <a:r>
              <a:rPr lang="en-GB" sz="1900" dirty="0">
                <a:latin typeface="Arial" pitchFamily="34" charset="0"/>
                <a:sym typeface="Symbol"/>
              </a:rPr>
              <a:t>/s.</a:t>
            </a:r>
            <a:endParaRPr lang="en-GB" sz="1900" i="1" dirty="0">
              <a:latin typeface="Arial" pitchFamily="34" charset="0"/>
              <a:sym typeface="Symbol"/>
            </a:endParaRPr>
          </a:p>
          <a:p>
            <a:pPr marL="2286000" lvl="6" indent="-457200">
              <a:buFont typeface="Symbol"/>
              <a:buChar char="Þ"/>
              <a:defRPr/>
            </a:pPr>
            <a:endParaRPr lang="en-GB" sz="1900" dirty="0">
              <a:latin typeface="Arial" pitchFamily="34" charset="0"/>
              <a:sym typeface="Symbol"/>
            </a:endParaRPr>
          </a:p>
        </p:txBody>
      </p:sp>
      <p:sp>
        <p:nvSpPr>
          <p:cNvPr id="6" name="Rettangolo 5"/>
          <p:cNvSpPr/>
          <p:nvPr/>
        </p:nvSpPr>
        <p:spPr>
          <a:xfrm>
            <a:off x="683568" y="4509120"/>
            <a:ext cx="7704856" cy="400110"/>
          </a:xfrm>
          <a:prstGeom prst="rect">
            <a:avLst/>
          </a:prstGeom>
        </p:spPr>
        <p:txBody>
          <a:bodyPr wrap="square">
            <a:spAutoFit/>
          </a:bodyPr>
          <a:lstStyle/>
          <a:p>
            <a:pPr marL="457200" lvl="2" indent="-457200" algn="ctr" fontAlgn="auto">
              <a:spcAft>
                <a:spcPts val="0"/>
              </a:spcAft>
              <a:defRPr/>
            </a:pPr>
            <a:r>
              <a:rPr lang="en-GB" sz="2000" b="1" u="sng" dirty="0">
                <a:latin typeface="Arial" pitchFamily="34" charset="0"/>
                <a:sym typeface="Symbol"/>
              </a:rPr>
              <a:t>Data</a:t>
            </a:r>
            <a:r>
              <a:rPr lang="en-GB" sz="2000" b="1" dirty="0">
                <a:latin typeface="Arial" pitchFamily="34" charset="0"/>
                <a:sym typeface="Symbol"/>
              </a:rPr>
              <a:t> for the </a:t>
            </a:r>
            <a:r>
              <a:rPr lang="en-GB" sz="2000" b="1" i="1" dirty="0">
                <a:solidFill>
                  <a:srgbClr val="1509B7"/>
                </a:solidFill>
                <a:latin typeface="Arial" pitchFamily="34" charset="0"/>
                <a:sym typeface="Symbol"/>
              </a:rPr>
              <a:t>elastic line</a:t>
            </a:r>
            <a:r>
              <a:rPr lang="en-GB" sz="2000" b="1" dirty="0">
                <a:latin typeface="Arial" pitchFamily="34" charset="0"/>
                <a:sym typeface="Symbol"/>
              </a:rPr>
              <a:t>, so the </a:t>
            </a:r>
            <a:r>
              <a:rPr lang="en-GB" sz="2000" b="1" i="1" dirty="0">
                <a:solidFill>
                  <a:srgbClr val="2004C6"/>
                </a:solidFill>
                <a:latin typeface="Arial" pitchFamily="34" charset="0"/>
                <a:sym typeface="Symbol"/>
              </a:rPr>
              <a:t>inelastic</a:t>
            </a:r>
            <a:r>
              <a:rPr lang="en-GB" sz="2000" b="1" i="1" dirty="0">
                <a:latin typeface="Arial" pitchFamily="34" charset="0"/>
                <a:sym typeface="Symbol"/>
              </a:rPr>
              <a:t> </a:t>
            </a:r>
            <a:r>
              <a:rPr lang="en-GB" sz="2000" b="1" i="1" dirty="0">
                <a:solidFill>
                  <a:srgbClr val="2004C6"/>
                </a:solidFill>
                <a:latin typeface="Arial" pitchFamily="34" charset="0"/>
                <a:sym typeface="Symbol"/>
              </a:rPr>
              <a:t>part</a:t>
            </a:r>
            <a:r>
              <a:rPr lang="en-GB" sz="2000" b="1" dirty="0">
                <a:latin typeface="Arial" pitchFamily="34" charset="0"/>
                <a:sym typeface="Symbol"/>
              </a:rPr>
              <a:t> will be all right!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dirty="0"/>
              <a:t>VESPA TG2 (</a:t>
            </a:r>
            <a:r>
              <a:rPr lang="it-IT" dirty="0" err="1"/>
              <a:t>Lund</a:t>
            </a:r>
            <a:r>
              <a:rPr lang="it-IT" dirty="0"/>
              <a:t>, 17 </a:t>
            </a:r>
            <a:r>
              <a:rPr lang="it-IT" dirty="0" err="1"/>
              <a:t>Oct</a:t>
            </a:r>
            <a:r>
              <a:rPr lang="it-IT" dirty="0"/>
              <a: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49</a:t>
            </a:fld>
            <a:endParaRPr lang="it-IT" dirty="0"/>
          </a:p>
        </p:txBody>
      </p:sp>
      <p:sp>
        <p:nvSpPr>
          <p:cNvPr id="4" name="Title 1"/>
          <p:cNvSpPr txBox="1">
            <a:spLocks/>
          </p:cNvSpPr>
          <p:nvPr/>
        </p:nvSpPr>
        <p:spPr>
          <a:xfrm>
            <a:off x="166689" y="476672"/>
            <a:ext cx="8653783" cy="554461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u="sng" dirty="0">
                <a:latin typeface="Arial" pitchFamily="34" charset="0"/>
                <a:cs typeface="Arial" pitchFamily="34" charset="0"/>
              </a:rPr>
              <a:t>DIFFRACTION MODE</a:t>
            </a:r>
          </a:p>
          <a:p>
            <a:pPr algn="l"/>
            <a:endParaRPr lang="en-US" sz="1800" b="1" u="sng" dirty="0">
              <a:latin typeface="Arial" pitchFamily="34" charset="0"/>
              <a:cs typeface="Arial" pitchFamily="34" charset="0"/>
            </a:endParaRPr>
          </a:p>
          <a:p>
            <a:pPr algn="just"/>
            <a:r>
              <a:rPr lang="en-US" sz="1800" dirty="0">
                <a:latin typeface="Arial" pitchFamily="34" charset="0"/>
                <a:cs typeface="Arial" pitchFamily="34" charset="0"/>
              </a:rPr>
              <a:t>The </a:t>
            </a:r>
            <a:r>
              <a:rPr lang="en-US" sz="1800" b="1" dirty="0">
                <a:solidFill>
                  <a:srgbClr val="C00000"/>
                </a:solidFill>
                <a:latin typeface="Arial" pitchFamily="34" charset="0"/>
                <a:cs typeface="Arial" pitchFamily="34" charset="0"/>
              </a:rPr>
              <a:t>SCS</a:t>
            </a:r>
            <a:r>
              <a:rPr lang="en-US" sz="1800" dirty="0">
                <a:latin typeface="Arial" pitchFamily="34" charset="0"/>
                <a:cs typeface="Arial" pitchFamily="34" charset="0"/>
              </a:rPr>
              <a:t> shall include </a:t>
            </a:r>
            <a:r>
              <a:rPr lang="en-US" sz="1800" b="1" dirty="0">
                <a:solidFill>
                  <a:srgbClr val="C00000"/>
                </a:solidFill>
                <a:latin typeface="Arial" pitchFamily="34" charset="0"/>
                <a:cs typeface="Arial" pitchFamily="34" charset="0"/>
              </a:rPr>
              <a:t>1</a:t>
            </a:r>
            <a:r>
              <a:rPr lang="en-US" sz="1800" dirty="0">
                <a:latin typeface="Arial" pitchFamily="34" charset="0"/>
                <a:cs typeface="Arial" pitchFamily="34" charset="0"/>
              </a:rPr>
              <a:t> diffraction bank in the scattering angular range </a:t>
            </a:r>
            <a:r>
              <a:rPr lang="en-US" sz="1800" dirty="0">
                <a:solidFill>
                  <a:srgbClr val="C00000"/>
                </a:solidFill>
                <a:latin typeface="Arial" pitchFamily="34" charset="0"/>
                <a:cs typeface="Arial" pitchFamily="34" charset="0"/>
              </a:rPr>
              <a:t>85</a:t>
            </a:r>
            <a:r>
              <a:rPr lang="en-US" sz="1800" baseline="30000" dirty="0">
                <a:solidFill>
                  <a:srgbClr val="C00000"/>
                </a:solidFill>
                <a:latin typeface="Arial" pitchFamily="34" charset="0"/>
                <a:cs typeface="Arial" pitchFamily="34" charset="0"/>
              </a:rPr>
              <a:t>o</a:t>
            </a:r>
            <a:r>
              <a:rPr lang="en-US" sz="1800" dirty="0">
                <a:solidFill>
                  <a:srgbClr val="C00000"/>
                </a:solidFill>
                <a:latin typeface="Arial" pitchFamily="34" charset="0"/>
                <a:cs typeface="Arial" pitchFamily="34" charset="0"/>
              </a:rPr>
              <a:t>-95</a:t>
            </a:r>
            <a:r>
              <a:rPr lang="en-US" sz="1800" baseline="30000" dirty="0">
                <a:solidFill>
                  <a:srgbClr val="C00000"/>
                </a:solidFill>
                <a:latin typeface="Arial" pitchFamily="34" charset="0"/>
                <a:cs typeface="Arial" pitchFamily="34" charset="0"/>
              </a:rPr>
              <a:t>o</a:t>
            </a:r>
            <a:r>
              <a:rPr lang="en-US" sz="1800" dirty="0">
                <a:latin typeface="Arial" pitchFamily="34" charset="0"/>
                <a:cs typeface="Arial" pitchFamily="34" charset="0"/>
              </a:rPr>
              <a:t> with </a:t>
            </a:r>
            <a:r>
              <a:rPr lang="en-US" sz="1800" b="1" dirty="0">
                <a:solidFill>
                  <a:srgbClr val="C00000"/>
                </a:solidFill>
                <a:latin typeface="Arial" pitchFamily="34" charset="0"/>
                <a:cs typeface="Arial" pitchFamily="34" charset="0"/>
              </a:rPr>
              <a:t>14</a:t>
            </a:r>
            <a:r>
              <a:rPr lang="en-US" sz="1800" dirty="0">
                <a:latin typeface="Arial" pitchFamily="34" charset="0"/>
                <a:cs typeface="Arial" pitchFamily="34" charset="0"/>
              </a:rPr>
              <a:t> detector </a:t>
            </a:r>
            <a:r>
              <a:rPr lang="en-US" sz="1800" dirty="0" smtClean="0">
                <a:latin typeface="Arial" pitchFamily="34" charset="0"/>
                <a:cs typeface="Arial" pitchFamily="34" charset="0"/>
              </a:rPr>
              <a:t>tubes ca. 10cm long, Ø 8mm </a:t>
            </a:r>
            <a:r>
              <a:rPr lang="en-US" sz="1800" dirty="0">
                <a:latin typeface="Arial" pitchFamily="34" charset="0"/>
                <a:cs typeface="Arial" pitchFamily="34" charset="0"/>
              </a:rPr>
              <a:t>(0.37 Å&lt;</a:t>
            </a:r>
            <a:r>
              <a:rPr lang="en-US" sz="1800" i="1" dirty="0">
                <a:solidFill>
                  <a:srgbClr val="C00000"/>
                </a:solidFill>
                <a:latin typeface="Arial" pitchFamily="34" charset="0"/>
                <a:cs typeface="Arial" pitchFamily="34" charset="0"/>
              </a:rPr>
              <a:t>d</a:t>
            </a:r>
            <a:r>
              <a:rPr lang="en-US" sz="1800" dirty="0">
                <a:latin typeface="Arial" pitchFamily="34" charset="0"/>
                <a:cs typeface="Arial" pitchFamily="34" charset="0"/>
              </a:rPr>
              <a:t>&lt;3.36 Å at </a:t>
            </a:r>
            <a:r>
              <a:rPr lang="en-US" sz="1800" dirty="0">
                <a:solidFill>
                  <a:srgbClr val="C00000"/>
                </a:solidFill>
                <a:latin typeface="Arial" pitchFamily="34" charset="0"/>
                <a:cs typeface="Arial" pitchFamily="34" charset="0"/>
              </a:rPr>
              <a:t>90</a:t>
            </a:r>
            <a:r>
              <a:rPr lang="en-US" sz="1800" baseline="30000" dirty="0">
                <a:solidFill>
                  <a:srgbClr val="C00000"/>
                </a:solidFill>
                <a:latin typeface="Arial" pitchFamily="34" charset="0"/>
                <a:cs typeface="Arial" pitchFamily="34" charset="0"/>
              </a:rPr>
              <a:t>o</a:t>
            </a:r>
            <a:r>
              <a:rPr lang="en-US" sz="1800" dirty="0">
                <a:latin typeface="Arial" pitchFamily="34" charset="0"/>
                <a:cs typeface="Arial" pitchFamily="34" charset="0"/>
              </a:rPr>
              <a:t>, in backscattering it would be 0.26 Å&lt;</a:t>
            </a:r>
            <a:r>
              <a:rPr lang="en-US" sz="1800" i="1" dirty="0">
                <a:solidFill>
                  <a:srgbClr val="C00000"/>
                </a:solidFill>
                <a:latin typeface="Arial" pitchFamily="34" charset="0"/>
                <a:cs typeface="Arial" pitchFamily="34" charset="0"/>
              </a:rPr>
              <a:t>d</a:t>
            </a:r>
            <a:r>
              <a:rPr lang="en-US" sz="1800" dirty="0">
                <a:latin typeface="Arial" pitchFamily="34" charset="0"/>
                <a:cs typeface="Arial" pitchFamily="34" charset="0"/>
              </a:rPr>
              <a:t>&lt;2.38 Å).</a:t>
            </a:r>
          </a:p>
          <a:p>
            <a:pPr algn="just"/>
            <a:endParaRPr lang="en-US" sz="1800" dirty="0">
              <a:latin typeface="Arial" pitchFamily="34" charset="0"/>
              <a:cs typeface="Arial" pitchFamily="34" charset="0"/>
            </a:endParaRPr>
          </a:p>
          <a:p>
            <a:pPr algn="just"/>
            <a:endParaRPr lang="en-US" sz="1800" dirty="0">
              <a:latin typeface="Arial" pitchFamily="34" charset="0"/>
              <a:cs typeface="Arial" pitchFamily="34" charset="0"/>
            </a:endParaRPr>
          </a:p>
          <a:p>
            <a:pPr algn="just"/>
            <a:endParaRPr lang="en-US" sz="1800" dirty="0">
              <a:latin typeface="Arial" pitchFamily="34" charset="0"/>
              <a:cs typeface="Arial" pitchFamily="34" charset="0"/>
            </a:endParaRPr>
          </a:p>
          <a:p>
            <a:pPr algn="just"/>
            <a:endParaRPr lang="en-US" sz="1800" dirty="0">
              <a:latin typeface="Arial" pitchFamily="34" charset="0"/>
              <a:cs typeface="Arial" pitchFamily="34" charset="0"/>
            </a:endParaRPr>
          </a:p>
          <a:p>
            <a:pPr algn="just"/>
            <a:endParaRPr lang="en-US" sz="1800" dirty="0">
              <a:latin typeface="Arial" pitchFamily="34" charset="0"/>
              <a:cs typeface="Arial" pitchFamily="34" charset="0"/>
            </a:endParaRPr>
          </a:p>
          <a:p>
            <a:pPr algn="just"/>
            <a:endParaRPr lang="en-US" sz="1800" dirty="0">
              <a:latin typeface="Arial" pitchFamily="34" charset="0"/>
              <a:cs typeface="Arial" pitchFamily="34" charset="0"/>
            </a:endParaRPr>
          </a:p>
          <a:p>
            <a:pPr algn="just"/>
            <a:endParaRPr lang="en-US" sz="1800" dirty="0">
              <a:latin typeface="Arial" pitchFamily="34" charset="0"/>
              <a:cs typeface="Arial" pitchFamily="34" charset="0"/>
            </a:endParaRPr>
          </a:p>
          <a:p>
            <a:pPr algn="just"/>
            <a:endParaRPr lang="en-US" sz="1800" dirty="0">
              <a:latin typeface="Arial" pitchFamily="34" charset="0"/>
              <a:cs typeface="Arial" pitchFamily="34" charset="0"/>
            </a:endParaRPr>
          </a:p>
          <a:p>
            <a:pPr algn="just"/>
            <a:endParaRPr lang="en-US" sz="1800" dirty="0">
              <a:latin typeface="Arial" pitchFamily="34" charset="0"/>
              <a:cs typeface="Arial" pitchFamily="34" charset="0"/>
            </a:endParaRPr>
          </a:p>
          <a:p>
            <a:pPr algn="just"/>
            <a:endParaRPr lang="en-US" sz="1800" dirty="0">
              <a:latin typeface="Arial" pitchFamily="34" charset="0"/>
              <a:cs typeface="Arial" pitchFamily="34" charset="0"/>
            </a:endParaRPr>
          </a:p>
          <a:p>
            <a:pPr marL="0" lvl="2" algn="just">
              <a:spcBef>
                <a:spcPct val="0"/>
              </a:spcBef>
            </a:pPr>
            <a:r>
              <a:rPr lang="en-US" dirty="0">
                <a:latin typeface="Arial" pitchFamily="34" charset="0"/>
                <a:cs typeface="Arial" pitchFamily="34" charset="0"/>
              </a:rPr>
              <a:t>The simulated sample, </a:t>
            </a:r>
            <a:r>
              <a:rPr lang="en-GB" b="1" dirty="0">
                <a:solidFill>
                  <a:srgbClr val="2004C6"/>
                </a:solidFill>
                <a:latin typeface="Arial" pitchFamily="34" charset="0"/>
                <a:sym typeface="Symbol"/>
              </a:rPr>
              <a:t>Na</a:t>
            </a:r>
            <a:r>
              <a:rPr lang="en-GB" b="1" baseline="-25000" dirty="0">
                <a:solidFill>
                  <a:srgbClr val="2004C6"/>
                </a:solidFill>
                <a:latin typeface="Arial" pitchFamily="34" charset="0"/>
                <a:sym typeface="Symbol"/>
              </a:rPr>
              <a:t>2</a:t>
            </a:r>
            <a:r>
              <a:rPr lang="en-GB" b="1" dirty="0">
                <a:solidFill>
                  <a:srgbClr val="2004C6"/>
                </a:solidFill>
                <a:latin typeface="Arial" pitchFamily="34" charset="0"/>
                <a:sym typeface="Symbol"/>
              </a:rPr>
              <a:t>Ca</a:t>
            </a:r>
            <a:r>
              <a:rPr lang="en-GB" b="1" baseline="-25000" dirty="0">
                <a:solidFill>
                  <a:srgbClr val="2004C6"/>
                </a:solidFill>
                <a:latin typeface="Arial" pitchFamily="34" charset="0"/>
                <a:sym typeface="Symbol"/>
              </a:rPr>
              <a:t>3</a:t>
            </a:r>
            <a:r>
              <a:rPr lang="en-GB" b="1" dirty="0">
                <a:solidFill>
                  <a:srgbClr val="2004C6"/>
                </a:solidFill>
                <a:latin typeface="Arial" pitchFamily="34" charset="0"/>
                <a:sym typeface="Symbol"/>
              </a:rPr>
              <a:t>Al</a:t>
            </a:r>
            <a:r>
              <a:rPr lang="en-GB" b="1" baseline="-25000" dirty="0">
                <a:solidFill>
                  <a:srgbClr val="2004C6"/>
                </a:solidFill>
                <a:latin typeface="Arial" pitchFamily="34" charset="0"/>
                <a:sym typeface="Symbol"/>
              </a:rPr>
              <a:t>2</a:t>
            </a:r>
            <a:r>
              <a:rPr lang="en-GB" b="1" dirty="0">
                <a:solidFill>
                  <a:srgbClr val="2004C6"/>
                </a:solidFill>
                <a:latin typeface="Arial" pitchFamily="34" charset="0"/>
                <a:sym typeface="Symbol"/>
              </a:rPr>
              <a:t>F</a:t>
            </a:r>
            <a:r>
              <a:rPr lang="en-GB" b="1" baseline="-25000" dirty="0">
                <a:solidFill>
                  <a:srgbClr val="2004C6"/>
                </a:solidFill>
                <a:latin typeface="Arial" pitchFamily="34" charset="0"/>
                <a:sym typeface="Symbol"/>
              </a:rPr>
              <a:t>14</a:t>
            </a:r>
            <a:r>
              <a:rPr lang="en-GB" b="1" baseline="-25000" dirty="0">
                <a:latin typeface="Arial" pitchFamily="34" charset="0"/>
                <a:sym typeface="Symbol"/>
              </a:rPr>
              <a:t> </a:t>
            </a:r>
            <a:r>
              <a:rPr lang="en-GB" dirty="0">
                <a:latin typeface="Arial" pitchFamily="34" charset="0"/>
                <a:sym typeface="Symbol"/>
              </a:rPr>
              <a:t> </a:t>
            </a:r>
            <a:r>
              <a:rPr lang="en-GB" i="1" dirty="0">
                <a:latin typeface="Arial" pitchFamily="34" charset="0"/>
                <a:sym typeface="Symbol"/>
              </a:rPr>
              <a:t>(</a:t>
            </a:r>
            <a:r>
              <a:rPr lang="en-GB" i="1" dirty="0">
                <a:solidFill>
                  <a:srgbClr val="C00000"/>
                </a:solidFill>
                <a:latin typeface="Arial" pitchFamily="34" charset="0"/>
                <a:sym typeface="Symbol"/>
              </a:rPr>
              <a:t>m</a:t>
            </a:r>
            <a:r>
              <a:rPr lang="en-GB" dirty="0">
                <a:solidFill>
                  <a:srgbClr val="C00000"/>
                </a:solidFill>
                <a:latin typeface="Arial" pitchFamily="34" charset="0"/>
                <a:sym typeface="Symbol"/>
              </a:rPr>
              <a:t>=5.4 g  0.01 moles</a:t>
            </a:r>
            <a:r>
              <a:rPr lang="en-GB" dirty="0">
                <a:latin typeface="Arial" pitchFamily="34" charset="0"/>
                <a:sym typeface="Symbol"/>
              </a:rPr>
              <a:t>), provided a scattering power of about </a:t>
            </a:r>
            <a:r>
              <a:rPr lang="en-GB" dirty="0">
                <a:solidFill>
                  <a:srgbClr val="C00000"/>
                </a:solidFill>
                <a:latin typeface="Arial" pitchFamily="34" charset="0"/>
                <a:sym typeface="Symbol"/>
              </a:rPr>
              <a:t>4% </a:t>
            </a:r>
            <a:r>
              <a:rPr lang="en-GB" dirty="0">
                <a:latin typeface="Arial" pitchFamily="34" charset="0"/>
                <a:sym typeface="Symbol"/>
              </a:rPr>
              <a:t>and a maximum peak count rate of </a:t>
            </a:r>
            <a:r>
              <a:rPr lang="en-GB" dirty="0">
                <a:solidFill>
                  <a:srgbClr val="C00000"/>
                </a:solidFill>
                <a:latin typeface="Arial" pitchFamily="34" charset="0"/>
                <a:sym typeface="Symbol"/>
              </a:rPr>
              <a:t>216 KHz </a:t>
            </a:r>
            <a:r>
              <a:rPr lang="en-GB" dirty="0">
                <a:latin typeface="Arial" pitchFamily="34" charset="0"/>
                <a:sym typeface="Symbol"/>
              </a:rPr>
              <a:t>(at </a:t>
            </a:r>
            <a:r>
              <a:rPr lang="en-GB" dirty="0">
                <a:solidFill>
                  <a:srgbClr val="C00000"/>
                </a:solidFill>
                <a:latin typeface="Arial" pitchFamily="34" charset="0"/>
                <a:sym typeface="Symbol"/>
              </a:rPr>
              <a:t>t50 ms</a:t>
            </a:r>
            <a:r>
              <a:rPr lang="en-GB" dirty="0">
                <a:latin typeface="Arial" pitchFamily="34" charset="0"/>
                <a:sym typeface="Symbol"/>
              </a:rPr>
              <a:t> on the strongest Bragg peak, </a:t>
            </a:r>
            <a:r>
              <a:rPr lang="en-GB" i="1" dirty="0">
                <a:solidFill>
                  <a:srgbClr val="C00000"/>
                </a:solidFill>
                <a:latin typeface="Arial" pitchFamily="34" charset="0"/>
                <a:sym typeface="Symbol"/>
              </a:rPr>
              <a:t>d</a:t>
            </a:r>
            <a:r>
              <a:rPr lang="en-GB" dirty="0">
                <a:solidFill>
                  <a:srgbClr val="C00000"/>
                </a:solidFill>
                <a:latin typeface="Arial" pitchFamily="34" charset="0"/>
                <a:sym typeface="Symbol"/>
              </a:rPr>
              <a:t>2</a:t>
            </a:r>
            <a:r>
              <a:rPr lang="en-GB" dirty="0">
                <a:latin typeface="Arial" pitchFamily="34" charset="0"/>
                <a:sym typeface="Symbol"/>
              </a:rPr>
              <a:t> Å), which is about </a:t>
            </a:r>
            <a:r>
              <a:rPr lang="en-GB" dirty="0">
                <a:solidFill>
                  <a:srgbClr val="C00000"/>
                </a:solidFill>
                <a:latin typeface="Arial" pitchFamily="34" charset="0"/>
                <a:sym typeface="Symbol"/>
              </a:rPr>
              <a:t>4-5</a:t>
            </a:r>
            <a:r>
              <a:rPr lang="en-GB" dirty="0">
                <a:latin typeface="Arial" pitchFamily="34" charset="0"/>
                <a:sym typeface="Symbol"/>
              </a:rPr>
              <a:t> times larger than our </a:t>
            </a:r>
            <a:r>
              <a:rPr lang="en-GB" baseline="30000" dirty="0">
                <a:solidFill>
                  <a:srgbClr val="2004C6"/>
                </a:solidFill>
                <a:latin typeface="Arial" pitchFamily="34" charset="0"/>
                <a:sym typeface="Symbol"/>
              </a:rPr>
              <a:t>3</a:t>
            </a:r>
            <a:r>
              <a:rPr lang="en-GB" dirty="0">
                <a:solidFill>
                  <a:srgbClr val="2004C6"/>
                </a:solidFill>
                <a:latin typeface="Arial" pitchFamily="34" charset="0"/>
                <a:sym typeface="Symbol"/>
              </a:rPr>
              <a:t>He</a:t>
            </a:r>
            <a:r>
              <a:rPr lang="en-GB" dirty="0">
                <a:latin typeface="Arial" pitchFamily="34" charset="0"/>
                <a:sym typeface="Symbol"/>
              </a:rPr>
              <a:t> tube upper limit. </a:t>
            </a:r>
            <a:r>
              <a:rPr lang="en-GB" b="1" dirty="0">
                <a:latin typeface="Arial" pitchFamily="34" charset="0"/>
                <a:sym typeface="Symbol"/>
              </a:rPr>
              <a:t>Diaphragm </a:t>
            </a:r>
            <a:r>
              <a:rPr lang="en-GB" dirty="0">
                <a:latin typeface="Arial" pitchFamily="34" charset="0"/>
                <a:sym typeface="Symbol"/>
              </a:rPr>
              <a:t>or</a:t>
            </a:r>
            <a:r>
              <a:rPr lang="en-GB" b="1" dirty="0">
                <a:latin typeface="Arial" pitchFamily="34" charset="0"/>
                <a:sym typeface="Symbol"/>
              </a:rPr>
              <a:t> low-</a:t>
            </a:r>
            <a:r>
              <a:rPr lang="en-GB" b="1" i="1" dirty="0">
                <a:solidFill>
                  <a:srgbClr val="C00000"/>
                </a:solidFill>
                <a:latin typeface="Arial" pitchFamily="34" charset="0"/>
                <a:sym typeface="Symbol"/>
              </a:rPr>
              <a:t>p</a:t>
            </a:r>
            <a:r>
              <a:rPr lang="en-GB" b="1" dirty="0">
                <a:latin typeface="Arial" pitchFamily="34" charset="0"/>
                <a:sym typeface="Symbol"/>
              </a:rPr>
              <a:t> needed.</a:t>
            </a:r>
            <a:r>
              <a:rPr lang="en-GB" dirty="0">
                <a:latin typeface="Arial" pitchFamily="34" charset="0"/>
                <a:sym typeface="Symbol"/>
              </a:rPr>
              <a:t> </a:t>
            </a:r>
            <a:endParaRPr lang="en-US" sz="1800" dirty="0">
              <a:latin typeface="Arial" pitchFamily="34" charset="0"/>
              <a:cs typeface="Arial" pitchFamily="34" charset="0"/>
            </a:endParaRPr>
          </a:p>
          <a:p>
            <a:pPr algn="just"/>
            <a:endParaRPr lang="en-US" sz="1800" dirty="0">
              <a:latin typeface="Arial" pitchFamily="34" charset="0"/>
              <a:cs typeface="Arial" pitchFamily="34" charset="0"/>
            </a:endParaRPr>
          </a:p>
          <a:p>
            <a:pPr algn="l"/>
            <a:endParaRPr lang="en-US" sz="1800" b="1" u="sng" dirty="0">
              <a:latin typeface="Arial" pitchFamily="34" charset="0"/>
              <a:cs typeface="Arial" pitchFamily="34" charset="0"/>
            </a:endParaRPr>
          </a:p>
          <a:p>
            <a:pPr algn="l"/>
            <a:endParaRPr lang="en-US" sz="1800" b="1" u="sng" dirty="0">
              <a:latin typeface="Arial" pitchFamily="34" charset="0"/>
              <a:cs typeface="Arial" pitchFamily="34" charset="0"/>
            </a:endParaRPr>
          </a:p>
          <a:p>
            <a:pPr algn="l"/>
            <a:endParaRPr lang="en-US" sz="1800" b="1" u="sng" dirty="0">
              <a:latin typeface="Arial" pitchFamily="34" charset="0"/>
              <a:cs typeface="Arial" pitchFamily="34" charset="0"/>
            </a:endParaRPr>
          </a:p>
          <a:p>
            <a:pPr algn="l"/>
            <a:endParaRPr lang="en-US" sz="1800" b="1" u="sng" dirty="0">
              <a:latin typeface="Arial" pitchFamily="34" charset="0"/>
              <a:cs typeface="Arial" pitchFamily="34" charset="0"/>
            </a:endParaRPr>
          </a:p>
          <a:p>
            <a:pPr algn="l"/>
            <a:endParaRPr lang="en-US" sz="1800" b="1" u="sng" dirty="0">
              <a:latin typeface="Arial" pitchFamily="34" charset="0"/>
              <a:cs typeface="Arial" pitchFamily="34" charset="0"/>
            </a:endParaRPr>
          </a:p>
          <a:p>
            <a:pPr algn="l"/>
            <a:endParaRPr lang="en-US" sz="1800" b="1" u="sng" dirty="0">
              <a:latin typeface="Arial" pitchFamily="34" charset="0"/>
              <a:cs typeface="Arial" pitchFamily="34" charset="0"/>
            </a:endParaRPr>
          </a:p>
          <a:p>
            <a:pPr algn="l"/>
            <a:endParaRPr lang="en-US" sz="1800" b="1" u="sng" dirty="0">
              <a:latin typeface="Arial" pitchFamily="34" charset="0"/>
              <a:cs typeface="Arial" pitchFamily="34" charset="0"/>
            </a:endParaRPr>
          </a:p>
          <a:p>
            <a:pPr algn="l"/>
            <a:endParaRPr lang="en-US" sz="1800" b="1" u="sng" dirty="0">
              <a:latin typeface="Arial" pitchFamily="34" charset="0"/>
              <a:cs typeface="Arial" pitchFamily="34" charset="0"/>
            </a:endParaRPr>
          </a:p>
          <a:p>
            <a:endParaRPr lang="en-US" sz="1800" u="sng" dirty="0">
              <a:latin typeface="Arial" pitchFamily="34" charset="0"/>
              <a:cs typeface="Arial" pitchFamily="34" charset="0"/>
            </a:endParaRPr>
          </a:p>
          <a:p>
            <a:pPr algn="l"/>
            <a:r>
              <a:rPr lang="en-US" sz="1800" dirty="0">
                <a:latin typeface="Arial" pitchFamily="34" charset="0"/>
                <a:cs typeface="Arial" pitchFamily="34" charset="0"/>
              </a:rPr>
              <a:t>	</a:t>
            </a:r>
          </a:p>
          <a:p>
            <a:pPr algn="l"/>
            <a:r>
              <a:rPr lang="en-US" sz="1800" dirty="0">
                <a:latin typeface="Arial" pitchFamily="34" charset="0"/>
                <a:cs typeface="Arial" pitchFamily="34" charset="0"/>
              </a:rPr>
              <a:t>			</a:t>
            </a:r>
          </a:p>
          <a:p>
            <a:pPr algn="l"/>
            <a:endParaRPr lang="en-US" sz="1800" dirty="0">
              <a:latin typeface="Arial" pitchFamily="34" charset="0"/>
              <a:cs typeface="Arial" pitchFamily="34" charset="0"/>
            </a:endParaRPr>
          </a:p>
          <a:p>
            <a:pPr algn="l"/>
            <a:endParaRPr lang="en-US" sz="2000" dirty="0">
              <a:latin typeface="Cambria" panose="02040503050406030204" pitchFamily="18" charset="0"/>
            </a:endParaRPr>
          </a:p>
        </p:txBody>
      </p:sp>
      <p:pic>
        <p:nvPicPr>
          <p:cNvPr id="5" name="Immagine 4" descr="!cid_image001_png@01D34278.png"/>
          <p:cNvPicPr>
            <a:picLocks noChangeAspect="1"/>
          </p:cNvPicPr>
          <p:nvPr/>
        </p:nvPicPr>
        <p:blipFill>
          <a:blip r:embed="rId2" cstate="print"/>
          <a:stretch>
            <a:fillRect/>
          </a:stretch>
        </p:blipFill>
        <p:spPr>
          <a:xfrm>
            <a:off x="5388090" y="1988840"/>
            <a:ext cx="3072342" cy="2304256"/>
          </a:xfrm>
          <a:prstGeom prst="rect">
            <a:avLst/>
          </a:prstGeom>
        </p:spPr>
      </p:pic>
      <p:pic>
        <p:nvPicPr>
          <p:cNvPr id="6" name="Immagine 5" descr="!cid_image003_png@01D3427A.png"/>
          <p:cNvPicPr>
            <a:picLocks noChangeAspect="1"/>
          </p:cNvPicPr>
          <p:nvPr/>
        </p:nvPicPr>
        <p:blipFill>
          <a:blip r:embed="rId3" cstate="print"/>
          <a:stretch>
            <a:fillRect/>
          </a:stretch>
        </p:blipFill>
        <p:spPr>
          <a:xfrm>
            <a:off x="179512" y="1969082"/>
            <a:ext cx="3096344" cy="2324014"/>
          </a:xfrm>
          <a:prstGeom prst="rect">
            <a:avLst/>
          </a:prstGeom>
        </p:spPr>
      </p:pic>
      <p:sp>
        <p:nvSpPr>
          <p:cNvPr id="7" name="Rettangolo 6"/>
          <p:cNvSpPr/>
          <p:nvPr/>
        </p:nvSpPr>
        <p:spPr>
          <a:xfrm>
            <a:off x="2195736" y="2071008"/>
            <a:ext cx="4176464" cy="1492716"/>
          </a:xfrm>
          <a:prstGeom prst="rect">
            <a:avLst/>
          </a:prstGeom>
          <a:noFill/>
          <a:ln>
            <a:noFill/>
          </a:ln>
        </p:spPr>
        <p:txBody>
          <a:bodyPr wrap="square">
            <a:spAutoFit/>
          </a:bodyPr>
          <a:lstStyle/>
          <a:p>
            <a:pPr marL="457200" lvl="2" indent="-457200" algn="ctr" fontAlgn="auto">
              <a:spcAft>
                <a:spcPts val="0"/>
              </a:spcAft>
              <a:defRPr/>
            </a:pPr>
            <a:endParaRPr lang="en-GB" sz="1400" dirty="0">
              <a:latin typeface="Arial" pitchFamily="34" charset="0"/>
              <a:sym typeface="Symbol"/>
            </a:endParaRPr>
          </a:p>
          <a:p>
            <a:pPr marL="457200" lvl="2" indent="-457200" algn="ctr" fontAlgn="auto">
              <a:spcAft>
                <a:spcPts val="0"/>
              </a:spcAft>
              <a:defRPr/>
            </a:pPr>
            <a:r>
              <a:rPr lang="en-GB" sz="1400" b="1" dirty="0">
                <a:latin typeface="Arial" pitchFamily="34" charset="0"/>
                <a:sym typeface="Symbol"/>
              </a:rPr>
              <a:t>Na</a:t>
            </a:r>
            <a:r>
              <a:rPr lang="en-GB" sz="1400" b="1" baseline="-25000" dirty="0">
                <a:latin typeface="Arial" pitchFamily="34" charset="0"/>
                <a:sym typeface="Symbol"/>
              </a:rPr>
              <a:t>2</a:t>
            </a:r>
            <a:r>
              <a:rPr lang="en-GB" sz="1400" b="1" dirty="0">
                <a:latin typeface="Arial" pitchFamily="34" charset="0"/>
                <a:sym typeface="Symbol"/>
              </a:rPr>
              <a:t>Ca</a:t>
            </a:r>
            <a:r>
              <a:rPr lang="en-GB" sz="1400" b="1" baseline="-25000" dirty="0">
                <a:latin typeface="Arial" pitchFamily="34" charset="0"/>
                <a:sym typeface="Symbol"/>
              </a:rPr>
              <a:t>3</a:t>
            </a:r>
            <a:r>
              <a:rPr lang="en-GB" sz="1400" b="1" dirty="0">
                <a:latin typeface="Arial" pitchFamily="34" charset="0"/>
                <a:sym typeface="Symbol"/>
              </a:rPr>
              <a:t>Al</a:t>
            </a:r>
            <a:r>
              <a:rPr lang="en-GB" sz="1400" b="1" baseline="-25000" dirty="0">
                <a:latin typeface="Arial" pitchFamily="34" charset="0"/>
                <a:sym typeface="Symbol"/>
              </a:rPr>
              <a:t>2</a:t>
            </a:r>
            <a:r>
              <a:rPr lang="en-GB" sz="1400" b="1" dirty="0">
                <a:latin typeface="Arial" pitchFamily="34" charset="0"/>
                <a:sym typeface="Symbol"/>
              </a:rPr>
              <a:t>F</a:t>
            </a:r>
            <a:r>
              <a:rPr lang="en-GB" sz="1400" b="1" baseline="-25000" dirty="0">
                <a:latin typeface="Arial" pitchFamily="34" charset="0"/>
                <a:sym typeface="Symbol"/>
              </a:rPr>
              <a:t>14</a:t>
            </a:r>
          </a:p>
          <a:p>
            <a:pPr marL="457200" lvl="2" indent="-457200" algn="ctr" fontAlgn="auto">
              <a:spcAft>
                <a:spcPts val="0"/>
              </a:spcAft>
              <a:defRPr/>
            </a:pPr>
            <a:endParaRPr lang="en-GB" sz="1400" dirty="0">
              <a:latin typeface="Arial" pitchFamily="34" charset="0"/>
              <a:sym typeface="Symbol"/>
            </a:endParaRPr>
          </a:p>
          <a:p>
            <a:pPr marL="457200" lvl="2" indent="-457200" algn="ctr" fontAlgn="auto">
              <a:spcAft>
                <a:spcPts val="0"/>
              </a:spcAft>
              <a:defRPr/>
            </a:pPr>
            <a:r>
              <a:rPr lang="en-GB" sz="1400" dirty="0">
                <a:latin typeface="Arial" pitchFamily="34" charset="0"/>
                <a:sym typeface="Symbol"/>
              </a:rPr>
              <a:t>From </a:t>
            </a:r>
            <a:r>
              <a:rPr lang="en-GB" sz="1400" dirty="0" err="1">
                <a:solidFill>
                  <a:srgbClr val="C00000"/>
                </a:solidFill>
                <a:latin typeface="Arial" pitchFamily="34" charset="0"/>
                <a:sym typeface="Symbol"/>
              </a:rPr>
              <a:t>ToF</a:t>
            </a:r>
            <a:r>
              <a:rPr lang="en-GB" sz="1400" dirty="0">
                <a:latin typeface="Arial" pitchFamily="34" charset="0"/>
                <a:sym typeface="Symbol"/>
              </a:rPr>
              <a:t> (s) to </a:t>
            </a:r>
            <a:r>
              <a:rPr lang="en-GB" sz="1400" i="1" dirty="0">
                <a:solidFill>
                  <a:srgbClr val="C00000"/>
                </a:solidFill>
                <a:latin typeface="Arial" pitchFamily="34" charset="0"/>
                <a:sym typeface="Symbol"/>
              </a:rPr>
              <a:t>d</a:t>
            </a:r>
            <a:r>
              <a:rPr lang="en-GB" sz="1400" dirty="0">
                <a:latin typeface="Arial" pitchFamily="34" charset="0"/>
                <a:sym typeface="Symbol"/>
              </a:rPr>
              <a:t>-space (Å)</a:t>
            </a:r>
          </a:p>
          <a:p>
            <a:pPr marL="457200" lvl="2" indent="-457200" algn="ctr" fontAlgn="auto">
              <a:spcAft>
                <a:spcPts val="0"/>
              </a:spcAft>
              <a:defRPr/>
            </a:pPr>
            <a:r>
              <a:rPr lang="en-GB" sz="2400" dirty="0">
                <a:solidFill>
                  <a:srgbClr val="C00000"/>
                </a:solidFill>
                <a:latin typeface="Arial" pitchFamily="34" charset="0"/>
                <a:sym typeface="Symbol"/>
              </a:rPr>
              <a:t></a:t>
            </a:r>
          </a:p>
          <a:p>
            <a:pPr marL="457200" lvl="2" indent="-457200" algn="ctr" fontAlgn="auto">
              <a:spcAft>
                <a:spcPts val="0"/>
              </a:spcAft>
              <a:defRPr/>
            </a:pPr>
            <a:endParaRPr lang="en-GB" sz="1100" dirty="0">
              <a:latin typeface="Arial" pitchFamily="34" charset="0"/>
              <a:sym typeface="Symbo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C14690-6727-4E58-BB6C-3417A6F632DB}" type="slidenum">
              <a:rPr lang="en-GB" smtClean="0"/>
              <a:pPr/>
              <a:t>5</a:t>
            </a:fld>
            <a:endParaRPr lang="en-GB" dirty="0"/>
          </a:p>
        </p:txBody>
      </p:sp>
      <p:sp>
        <p:nvSpPr>
          <p:cNvPr id="10" name="TextBox 9"/>
          <p:cNvSpPr txBox="1"/>
          <p:nvPr/>
        </p:nvSpPr>
        <p:spPr>
          <a:xfrm>
            <a:off x="354840" y="961444"/>
            <a:ext cx="3785727" cy="877163"/>
          </a:xfrm>
          <a:prstGeom prst="rect">
            <a:avLst/>
          </a:prstGeom>
          <a:noFill/>
        </p:spPr>
        <p:txBody>
          <a:bodyPr wrap="square" rtlCol="0">
            <a:spAutoFit/>
          </a:bodyPr>
          <a:lstStyle/>
          <a:p>
            <a:pPr algn="ctr"/>
            <a:endParaRPr lang="en-GB" sz="1100" dirty="0">
              <a:solidFill>
                <a:srgbClr val="C00000"/>
              </a:solidFill>
              <a:latin typeface="Arial" pitchFamily="34" charset="0"/>
              <a:cs typeface="Arial" pitchFamily="34" charset="0"/>
            </a:endParaRPr>
          </a:p>
          <a:p>
            <a:pPr marL="342900" indent="-342900" algn="just">
              <a:buFont typeface="Arial" pitchFamily="34" charset="0"/>
              <a:buChar char="•"/>
            </a:pPr>
            <a:r>
              <a:rPr lang="en-GB" sz="2000" dirty="0">
                <a:latin typeface="Arial" pitchFamily="34" charset="0"/>
              </a:rPr>
              <a:t>Wide energy transfer range: </a:t>
            </a:r>
            <a:r>
              <a:rPr lang="en-GB" sz="2000" dirty="0">
                <a:solidFill>
                  <a:srgbClr val="C00000"/>
                </a:solidFill>
                <a:latin typeface="Arial" pitchFamily="34" charset="0"/>
              </a:rPr>
              <a:t>0</a:t>
            </a:r>
            <a:r>
              <a:rPr lang="en-GB" sz="2000" dirty="0">
                <a:solidFill>
                  <a:srgbClr val="C00000"/>
                </a:solidFill>
                <a:latin typeface="Arial" pitchFamily="34" charset="0"/>
                <a:sym typeface="Symbol"/>
              </a:rPr>
              <a:t></a:t>
            </a:r>
            <a:r>
              <a:rPr lang="en-GB" sz="2000" dirty="0">
                <a:solidFill>
                  <a:srgbClr val="C00000"/>
                </a:solidFill>
                <a:latin typeface="Arial" pitchFamily="34" charset="0"/>
              </a:rPr>
              <a:t>500 </a:t>
            </a:r>
            <a:r>
              <a:rPr lang="en-GB" sz="2000" dirty="0" err="1">
                <a:solidFill>
                  <a:srgbClr val="C00000"/>
                </a:solidFill>
                <a:latin typeface="Arial" pitchFamily="34" charset="0"/>
              </a:rPr>
              <a:t>meV</a:t>
            </a:r>
            <a:r>
              <a:rPr lang="en-GB" sz="2000" dirty="0">
                <a:solidFill>
                  <a:srgbClr val="C00000"/>
                </a:solidFill>
                <a:latin typeface="Arial" pitchFamily="34" charset="0"/>
              </a:rPr>
              <a:t> </a:t>
            </a:r>
            <a:r>
              <a:rPr lang="en-GB" sz="2000" dirty="0">
                <a:latin typeface="Arial" pitchFamily="34" charset="0"/>
              </a:rPr>
              <a:t>in ”one shot”.</a:t>
            </a:r>
          </a:p>
        </p:txBody>
      </p:sp>
      <p:pic>
        <p:nvPicPr>
          <p:cNvPr id="13" name="Immagine 12" descr="93088304.jpg"/>
          <p:cNvPicPr>
            <a:picLocks noChangeAspect="1"/>
          </p:cNvPicPr>
          <p:nvPr/>
        </p:nvPicPr>
        <p:blipFill>
          <a:blip r:embed="rId2" cstate="print"/>
          <a:stretch>
            <a:fillRect/>
          </a:stretch>
        </p:blipFill>
        <p:spPr>
          <a:xfrm>
            <a:off x="256774" y="1126491"/>
            <a:ext cx="519176" cy="519176"/>
          </a:xfrm>
          <a:prstGeom prst="rect">
            <a:avLst/>
          </a:prstGeom>
        </p:spPr>
      </p:pic>
      <p:sp>
        <p:nvSpPr>
          <p:cNvPr id="6" name="AutoShape 2" descr="https://mail.esss.lu.se/owa/attachment.ashx?id=RgAAAADC115jyURVQrcf77Bya%2bvIBwC1LSQ6VMA1TIjpvlembdvNAAAAvagJAAC1LSQ6VMA1TIjpvlembdvNAABXtBm%2bAAAJ&amp;attcnt=1&amp;attid0=BAAAAAAA&amp;attcid0=part1.9433F9FA.154BB7E8%40uniroma2.it">
            <a:extLst>
              <a:ext uri="{FF2B5EF4-FFF2-40B4-BE49-F238E27FC236}">
                <a16:creationId xmlns:a16="http://schemas.microsoft.com/office/drawing/2014/main" xmlns="" id="{C4A29048-D621-43E2-A72E-128C1A32CB2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23">
            <a:extLst>
              <a:ext uri="{FF2B5EF4-FFF2-40B4-BE49-F238E27FC236}">
                <a16:creationId xmlns:a16="http://schemas.microsoft.com/office/drawing/2014/main" xmlns="" id="{CD7509CA-54DE-4B64-BFA5-31DF277BA3DB}"/>
              </a:ext>
            </a:extLst>
          </p:cNvPr>
          <p:cNvGrpSpPr/>
          <p:nvPr/>
        </p:nvGrpSpPr>
        <p:grpSpPr>
          <a:xfrm>
            <a:off x="4944897" y="3917372"/>
            <a:ext cx="3425825" cy="1839528"/>
            <a:chOff x="0" y="842827"/>
            <a:chExt cx="2097365" cy="1056312"/>
          </a:xfrm>
        </p:grpSpPr>
        <p:grpSp>
          <p:nvGrpSpPr>
            <p:cNvPr id="25" name="Group 24">
              <a:extLst>
                <a:ext uri="{FF2B5EF4-FFF2-40B4-BE49-F238E27FC236}">
                  <a16:creationId xmlns:a16="http://schemas.microsoft.com/office/drawing/2014/main" xmlns="" id="{6B905E80-8E6F-4CEE-9731-0549A7F827F4}"/>
                </a:ext>
              </a:extLst>
            </p:cNvPr>
            <p:cNvGrpSpPr/>
            <p:nvPr/>
          </p:nvGrpSpPr>
          <p:grpSpPr>
            <a:xfrm>
              <a:off x="0" y="842827"/>
              <a:ext cx="2096770" cy="896437"/>
              <a:chOff x="0" y="842834"/>
              <a:chExt cx="2097365" cy="896444"/>
            </a:xfrm>
          </p:grpSpPr>
          <p:pic>
            <p:nvPicPr>
              <p:cNvPr id="27" name="irc_mi" descr="http://www.sciencemag.org/content/300/5622/1127/F3.large.jpg">
                <a:extLst>
                  <a:ext uri="{FF2B5EF4-FFF2-40B4-BE49-F238E27FC236}">
                    <a16:creationId xmlns:a16="http://schemas.microsoft.com/office/drawing/2014/main" xmlns="" id="{D891428C-732C-4422-9102-FBD31F612A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659" b="36723"/>
              <a:stretch/>
            </p:blipFill>
            <p:spPr bwMode="auto">
              <a:xfrm>
                <a:off x="0" y="842834"/>
                <a:ext cx="2097365" cy="896444"/>
              </a:xfrm>
              <a:prstGeom prst="rect">
                <a:avLst/>
              </a:prstGeom>
              <a:noFill/>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xmlns="" id="{5342AC42-009C-453E-8EAB-47C0BB9BD6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4" r="70075" b="10004"/>
              <a:stretch/>
            </p:blipFill>
            <p:spPr bwMode="auto">
              <a:xfrm>
                <a:off x="300537" y="927189"/>
                <a:ext cx="466791" cy="505158"/>
              </a:xfrm>
              <a:prstGeom prst="rect">
                <a:avLst/>
              </a:prstGeom>
              <a:noFill/>
              <a:ln>
                <a:noFill/>
              </a:ln>
              <a:extLst>
                <a:ext uri="{53640926-AAD7-44D8-BBD7-CCE9431645EC}">
                  <a14:shadowObscured xmlns:a14="http://schemas.microsoft.com/office/drawing/2010/main"/>
                </a:ext>
              </a:extLst>
            </p:spPr>
          </p:pic>
          <p:sp>
            <p:nvSpPr>
              <p:cNvPr id="29" name="Text Box 22">
                <a:extLst>
                  <a:ext uri="{FF2B5EF4-FFF2-40B4-BE49-F238E27FC236}">
                    <a16:creationId xmlns:a16="http://schemas.microsoft.com/office/drawing/2014/main" xmlns="" id="{CAEDD57C-845A-48BA-B4DF-14B72D154A8D}"/>
                  </a:ext>
                </a:extLst>
              </p:cNvPr>
              <p:cNvSpPr txBox="1">
                <a:spLocks noChangeArrowheads="1"/>
              </p:cNvSpPr>
              <p:nvPr/>
            </p:nvSpPr>
            <p:spPr bwMode="auto">
              <a:xfrm>
                <a:off x="1048682" y="909950"/>
                <a:ext cx="971550" cy="247430"/>
              </a:xfrm>
              <a:prstGeom prst="rect">
                <a:avLst/>
              </a:prstGeom>
              <a:solidFill>
                <a:sysClr val="window" lastClr="FFFFFF"/>
              </a:solidFill>
              <a:ln>
                <a:noFill/>
              </a:ln>
            </p:spPr>
            <p:txBody>
              <a:bodyPr rot="0" vert="horz" wrap="square" lIns="91440" tIns="45720" rIns="91440" bIns="45720" anchor="t" anchorCtr="0" upright="1">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ysClr val="windowText" lastClr="000000"/>
                    </a:solidFill>
                    <a:effectLst/>
                    <a:uLnTx/>
                    <a:uFillTx/>
                    <a:latin typeface="Calibri" panose="020F0502020204030204" pitchFamily="34" charset="0"/>
                    <a:ea typeface="Times New Roman" panose="02020603050405020304" pitchFamily="18" charset="0"/>
                    <a:cs typeface="Tahoma" panose="020B0604030504040204" pitchFamily="34" charset="0"/>
                  </a:rPr>
                  <a:t>H</a:t>
                </a:r>
                <a:r>
                  <a:rPr kumimoji="0" lang="en-GB" sz="1100" b="1" i="0" u="none" strike="noStrike" kern="0" cap="none" spc="0" normalizeH="0" baseline="-25000" noProof="0" dirty="0">
                    <a:ln>
                      <a:noFill/>
                    </a:ln>
                    <a:solidFill>
                      <a:sysClr val="windowText" lastClr="000000"/>
                    </a:solidFill>
                    <a:effectLst/>
                    <a:uLnTx/>
                    <a:uFillTx/>
                    <a:latin typeface="Calibri" panose="020F0502020204030204" pitchFamily="34" charset="0"/>
                    <a:ea typeface="Times New Roman" panose="02020603050405020304" pitchFamily="18" charset="0"/>
                    <a:cs typeface="Tahoma" panose="020B0604030504040204" pitchFamily="34" charset="0"/>
                  </a:rPr>
                  <a:t>2</a:t>
                </a:r>
                <a:r>
                  <a:rPr kumimoji="0" lang="en-GB" sz="1100" b="1" i="0" u="none" strike="noStrike" kern="0" cap="none" spc="0" normalizeH="0" baseline="0" noProof="0" dirty="0">
                    <a:ln>
                      <a:noFill/>
                    </a:ln>
                    <a:solidFill>
                      <a:sysClr val="windowText" lastClr="000000"/>
                    </a:solidFill>
                    <a:effectLst/>
                    <a:uLnTx/>
                    <a:uFillTx/>
                    <a:latin typeface="Calibri" panose="020F0502020204030204" pitchFamily="34" charset="0"/>
                    <a:ea typeface="Times New Roman" panose="02020603050405020304" pitchFamily="18" charset="0"/>
                    <a:cs typeface="Tahoma" panose="020B0604030504040204" pitchFamily="34" charset="0"/>
                  </a:rPr>
                  <a:t> in MOF-5</a:t>
                </a:r>
                <a:endPar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ahoma" panose="020B060403050404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ysClr val="windowText" lastClr="000000"/>
                    </a:solidFill>
                    <a:effectLst/>
                    <a:uLnTx/>
                    <a:uFillTx/>
                    <a:latin typeface="Calibri" panose="020F0502020204030204" pitchFamily="34" charset="0"/>
                    <a:ea typeface="Times New Roman" panose="02020603050405020304" pitchFamily="18" charset="0"/>
                    <a:cs typeface="Tahoma" panose="020B0604030504040204" pitchFamily="34" charset="0"/>
                  </a:rPr>
                  <a:t> 8H</a:t>
                </a:r>
                <a:r>
                  <a:rPr kumimoji="0" lang="en-GB" sz="1100" b="1" i="0" u="none" strike="noStrike" kern="0" cap="none" spc="0" normalizeH="0" baseline="-25000" noProof="0" dirty="0">
                    <a:ln>
                      <a:noFill/>
                    </a:ln>
                    <a:solidFill>
                      <a:sysClr val="windowText" lastClr="000000"/>
                    </a:solidFill>
                    <a:effectLst/>
                    <a:uLnTx/>
                    <a:uFillTx/>
                    <a:latin typeface="Calibri" panose="020F0502020204030204" pitchFamily="34" charset="0"/>
                    <a:ea typeface="Times New Roman" panose="02020603050405020304" pitchFamily="18" charset="0"/>
                    <a:cs typeface="Tahoma" panose="020B0604030504040204" pitchFamily="34" charset="0"/>
                  </a:rPr>
                  <a:t>2</a:t>
                </a:r>
                <a:r>
                  <a:rPr kumimoji="0" lang="en-GB" sz="1100" b="1" i="0" u="none" strike="noStrike" kern="0" cap="none" spc="0" normalizeH="0" baseline="0" noProof="0" dirty="0">
                    <a:ln>
                      <a:noFill/>
                    </a:ln>
                    <a:solidFill>
                      <a:sysClr val="windowText" lastClr="000000"/>
                    </a:solidFill>
                    <a:effectLst/>
                    <a:uLnTx/>
                    <a:uFillTx/>
                    <a:latin typeface="Calibri" panose="020F0502020204030204" pitchFamily="34" charset="0"/>
                    <a:ea typeface="Times New Roman" panose="02020603050405020304" pitchFamily="18" charset="0"/>
                    <a:cs typeface="Tahoma" panose="020B0604030504040204" pitchFamily="34" charset="0"/>
                  </a:rPr>
                  <a:t> </a:t>
                </a:r>
                <a:endPar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ahoma" panose="020B0604030504040204" pitchFamily="34" charset="0"/>
                </a:endParaRPr>
              </a:p>
            </p:txBody>
          </p:sp>
        </p:grpSp>
        <p:pic>
          <p:nvPicPr>
            <p:cNvPr id="26" name="Picture 25">
              <a:extLst>
                <a:ext uri="{FF2B5EF4-FFF2-40B4-BE49-F238E27FC236}">
                  <a16:creationId xmlns:a16="http://schemas.microsoft.com/office/drawing/2014/main" xmlns="" id="{80FBD5B7-5C79-4796-B255-81A5FCC726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3734" b="-247"/>
            <a:stretch/>
          </p:blipFill>
          <p:spPr bwMode="auto">
            <a:xfrm>
              <a:off x="6395" y="1720095"/>
              <a:ext cx="2090970" cy="179044"/>
            </a:xfrm>
            <a:prstGeom prst="rect">
              <a:avLst/>
            </a:prstGeom>
            <a:noFill/>
            <a:ln>
              <a:noFill/>
            </a:ln>
            <a:extLst>
              <a:ext uri="{53640926-AAD7-44D8-BBD7-CCE9431645EC}">
                <a14:shadowObscured xmlns:a14="http://schemas.microsoft.com/office/drawing/2010/main"/>
              </a:ext>
            </a:extLst>
          </p:spPr>
        </p:pic>
      </p:grpSp>
      <p:sp>
        <p:nvSpPr>
          <p:cNvPr id="33" name="TextBox 32">
            <a:extLst>
              <a:ext uri="{FF2B5EF4-FFF2-40B4-BE49-F238E27FC236}">
                <a16:creationId xmlns:a16="http://schemas.microsoft.com/office/drawing/2014/main" xmlns="" id="{5811640F-2855-4521-93B2-82451E1415EB}"/>
              </a:ext>
            </a:extLst>
          </p:cNvPr>
          <p:cNvSpPr txBox="1"/>
          <p:nvPr/>
        </p:nvSpPr>
        <p:spPr>
          <a:xfrm>
            <a:off x="4602583" y="650561"/>
            <a:ext cx="3785727" cy="1492716"/>
          </a:xfrm>
          <a:prstGeom prst="rect">
            <a:avLst/>
          </a:prstGeom>
          <a:noFill/>
        </p:spPr>
        <p:txBody>
          <a:bodyPr wrap="square" rtlCol="0">
            <a:spAutoFit/>
          </a:bodyPr>
          <a:lstStyle/>
          <a:p>
            <a:pPr marL="342900" indent="-342900" algn="just">
              <a:buFont typeface="Arial" pitchFamily="34" charset="0"/>
              <a:buChar char="•"/>
            </a:pPr>
            <a:endParaRPr lang="en-GB" sz="2000" dirty="0">
              <a:latin typeface="Arial" pitchFamily="34" charset="0"/>
            </a:endParaRPr>
          </a:p>
          <a:p>
            <a:pPr marL="342900" indent="-342900" algn="just">
              <a:buFont typeface="Arial" pitchFamily="34" charset="0"/>
              <a:buChar char="•"/>
            </a:pPr>
            <a:endParaRPr lang="en-GB" sz="1100" b="1" dirty="0">
              <a:latin typeface="Arial" pitchFamily="34" charset="0"/>
              <a:cs typeface="Arial" pitchFamily="34" charset="0"/>
            </a:endParaRPr>
          </a:p>
          <a:p>
            <a:pPr marL="342900" indent="-342900" algn="just">
              <a:buFont typeface="Arial" pitchFamily="34" charset="0"/>
              <a:buChar char="•"/>
            </a:pPr>
            <a:r>
              <a:rPr lang="en-GB" sz="2000" i="1" dirty="0">
                <a:latin typeface="Arial" pitchFamily="34" charset="0"/>
                <a:cs typeface="Arial" pitchFamily="34" charset="0"/>
              </a:rPr>
              <a:t>Flux on sample larger than in the current leading instruments for  </a:t>
            </a:r>
            <a:r>
              <a:rPr lang="en-GB" sz="2000" i="1" u="sng" dirty="0">
                <a:solidFill>
                  <a:srgbClr val="C00000"/>
                </a:solidFill>
                <a:latin typeface="Arial" pitchFamily="34" charset="0"/>
                <a:cs typeface="Arial" pitchFamily="34" charset="0"/>
              </a:rPr>
              <a:t>E</a:t>
            </a:r>
            <a:r>
              <a:rPr lang="en-GB" sz="2000" u="sng" dirty="0">
                <a:solidFill>
                  <a:srgbClr val="C00000"/>
                </a:solidFill>
                <a:latin typeface="Arial" pitchFamily="34" charset="0"/>
                <a:cs typeface="Arial" pitchFamily="34" charset="0"/>
              </a:rPr>
              <a:t>&lt;80</a:t>
            </a:r>
            <a:r>
              <a:rPr lang="en-GB" sz="2000" i="1" u="sng" dirty="0">
                <a:solidFill>
                  <a:srgbClr val="C00000"/>
                </a:solidFill>
                <a:latin typeface="Arial" pitchFamily="34" charset="0"/>
                <a:cs typeface="Arial" pitchFamily="34" charset="0"/>
              </a:rPr>
              <a:t> </a:t>
            </a:r>
            <a:r>
              <a:rPr lang="en-GB" sz="2000" u="sng" dirty="0" err="1">
                <a:solidFill>
                  <a:srgbClr val="C00000"/>
                </a:solidFill>
                <a:latin typeface="Arial" pitchFamily="34" charset="0"/>
                <a:cs typeface="Arial" pitchFamily="34" charset="0"/>
              </a:rPr>
              <a:t>meV</a:t>
            </a:r>
            <a:r>
              <a:rPr lang="en-GB" sz="2000" i="1" u="sng" dirty="0">
                <a:solidFill>
                  <a:srgbClr val="C00000"/>
                </a:solidFill>
                <a:latin typeface="Arial" pitchFamily="34" charset="0"/>
              </a:rPr>
              <a:t>.</a:t>
            </a:r>
          </a:p>
        </p:txBody>
      </p:sp>
      <p:pic>
        <p:nvPicPr>
          <p:cNvPr id="14" name="Immagine 13" descr="93088304.jpg"/>
          <p:cNvPicPr>
            <a:picLocks noChangeAspect="1"/>
          </p:cNvPicPr>
          <p:nvPr/>
        </p:nvPicPr>
        <p:blipFill>
          <a:blip r:embed="rId2" cstate="print"/>
          <a:stretch>
            <a:fillRect/>
          </a:stretch>
        </p:blipFill>
        <p:spPr>
          <a:xfrm>
            <a:off x="4482400" y="1121486"/>
            <a:ext cx="519176" cy="519176"/>
          </a:xfrm>
          <a:prstGeom prst="rect">
            <a:avLst/>
          </a:prstGeom>
        </p:spPr>
      </p:pic>
      <p:sp>
        <p:nvSpPr>
          <p:cNvPr id="34" name="Rectangle 33">
            <a:extLst>
              <a:ext uri="{FF2B5EF4-FFF2-40B4-BE49-F238E27FC236}">
                <a16:creationId xmlns:a16="http://schemas.microsoft.com/office/drawing/2014/main" xmlns="" id="{D1E64D19-4206-44F0-A14D-93DBD6075097}"/>
              </a:ext>
            </a:extLst>
          </p:cNvPr>
          <p:cNvSpPr/>
          <p:nvPr/>
        </p:nvSpPr>
        <p:spPr>
          <a:xfrm>
            <a:off x="4484418" y="5786954"/>
            <a:ext cx="4572103" cy="646331"/>
          </a:xfrm>
          <a:prstGeom prst="rect">
            <a:avLst/>
          </a:prstGeom>
        </p:spPr>
        <p:txBody>
          <a:bodyPr wrap="square">
            <a:spAutoFit/>
          </a:bodyPr>
          <a:lstStyle/>
          <a:p>
            <a:pPr algn="just"/>
            <a:r>
              <a:rPr lang="en-GB" dirty="0">
                <a:solidFill>
                  <a:srgbClr val="C00000"/>
                </a:solidFill>
                <a:latin typeface="Arial" pitchFamily="34" charset="0"/>
              </a:rPr>
              <a:t>Ideal </a:t>
            </a:r>
            <a:r>
              <a:rPr lang="en-GB" b="1" i="1" dirty="0">
                <a:solidFill>
                  <a:srgbClr val="C00000"/>
                </a:solidFill>
                <a:latin typeface="Arial" pitchFamily="34" charset="0"/>
              </a:rPr>
              <a:t>E</a:t>
            </a:r>
            <a:r>
              <a:rPr lang="en-GB" dirty="0">
                <a:solidFill>
                  <a:srgbClr val="C00000"/>
                </a:solidFill>
                <a:latin typeface="Arial" pitchFamily="34" charset="0"/>
              </a:rPr>
              <a:t> range for “hydrogen”: </a:t>
            </a:r>
          </a:p>
          <a:p>
            <a:pPr algn="just"/>
            <a:r>
              <a:rPr lang="en-GB" dirty="0">
                <a:solidFill>
                  <a:srgbClr val="C00000"/>
                </a:solidFill>
                <a:latin typeface="Arial" pitchFamily="34" charset="0"/>
              </a:rPr>
              <a:t>- hydrogen storage materials /clathrates…</a:t>
            </a:r>
          </a:p>
        </p:txBody>
      </p:sp>
      <p:sp>
        <p:nvSpPr>
          <p:cNvPr id="36" name="Rectangle 35">
            <a:extLst>
              <a:ext uri="{FF2B5EF4-FFF2-40B4-BE49-F238E27FC236}">
                <a16:creationId xmlns:a16="http://schemas.microsoft.com/office/drawing/2014/main" xmlns="" id="{5677D392-DD6A-41DB-88F6-AF23BF86C57F}"/>
              </a:ext>
            </a:extLst>
          </p:cNvPr>
          <p:cNvSpPr/>
          <p:nvPr/>
        </p:nvSpPr>
        <p:spPr>
          <a:xfrm>
            <a:off x="290973" y="5225033"/>
            <a:ext cx="4117503" cy="646331"/>
          </a:xfrm>
          <a:prstGeom prst="rect">
            <a:avLst/>
          </a:prstGeom>
        </p:spPr>
        <p:txBody>
          <a:bodyPr wrap="square">
            <a:spAutoFit/>
          </a:bodyPr>
          <a:lstStyle/>
          <a:p>
            <a:pPr algn="just"/>
            <a:r>
              <a:rPr lang="en-GB" dirty="0">
                <a:solidFill>
                  <a:srgbClr val="C00000"/>
                </a:solidFill>
                <a:latin typeface="Arial" pitchFamily="34" charset="0"/>
              </a:rPr>
              <a:t>The only instrument at </a:t>
            </a:r>
            <a:r>
              <a:rPr lang="en-GB" b="1" i="1" dirty="0">
                <a:solidFill>
                  <a:srgbClr val="0070C0"/>
                </a:solidFill>
                <a:latin typeface="Arial" pitchFamily="34" charset="0"/>
              </a:rPr>
              <a:t>ESS</a:t>
            </a:r>
            <a:r>
              <a:rPr lang="en-GB" dirty="0">
                <a:solidFill>
                  <a:srgbClr val="C00000"/>
                </a:solidFill>
                <a:latin typeface="Arial" pitchFamily="34" charset="0"/>
              </a:rPr>
              <a:t> with wide energy transfer range.</a:t>
            </a:r>
          </a:p>
        </p:txBody>
      </p:sp>
      <p:pic>
        <p:nvPicPr>
          <p:cNvPr id="2232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584" y="1332975"/>
            <a:ext cx="5183279" cy="393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7345326" y="4280284"/>
            <a:ext cx="1580817" cy="369332"/>
          </a:xfrm>
          <a:prstGeom prst="rect">
            <a:avLst/>
          </a:prstGeom>
          <a:solidFill>
            <a:schemeClr val="bg1"/>
          </a:solidFill>
          <a:ln>
            <a:solidFill>
              <a:schemeClr val="accent1"/>
            </a:solidFill>
          </a:ln>
        </p:spPr>
        <p:txBody>
          <a:bodyPr wrap="none" rtlCol="0">
            <a:spAutoFit/>
          </a:bodyPr>
          <a:lstStyle/>
          <a:p>
            <a:r>
              <a:rPr lang="en-US" b="1" dirty="0">
                <a:solidFill>
                  <a:srgbClr val="2004C6"/>
                </a:solidFill>
              </a:rPr>
              <a:t>C. Brown </a:t>
            </a:r>
            <a:r>
              <a:rPr lang="en-US" b="1" i="1" dirty="0">
                <a:solidFill>
                  <a:srgbClr val="2004C6"/>
                </a:solidFill>
              </a:rPr>
              <a:t>et al</a:t>
            </a:r>
            <a:r>
              <a:rPr lang="en-US" i="1" dirty="0"/>
              <a:t>.</a:t>
            </a:r>
            <a:endParaRPr lang="sv-SE" i="1" dirty="0"/>
          </a:p>
        </p:txBody>
      </p:sp>
      <p:pic>
        <p:nvPicPr>
          <p:cNvPr id="32" name="Picture"/>
          <p:cNvPicPr/>
          <p:nvPr/>
        </p:nvPicPr>
        <p:blipFill>
          <a:blip r:embed="rId7">
            <a:extLst>
              <a:ext uri="{28A0092B-C50C-407E-A947-70E740481C1C}">
                <a14:useLocalDpi xmlns:a14="http://schemas.microsoft.com/office/drawing/2010/main" val="0"/>
              </a:ext>
            </a:extLst>
          </a:blip>
          <a:srcRect/>
          <a:stretch>
            <a:fillRect/>
          </a:stretch>
        </p:blipFill>
        <p:spPr bwMode="auto">
          <a:xfrm>
            <a:off x="5066804" y="2149490"/>
            <a:ext cx="2994771" cy="1560426"/>
          </a:xfrm>
          <a:prstGeom prst="rect">
            <a:avLst/>
          </a:prstGeom>
          <a:noFill/>
          <a:ln>
            <a:noFill/>
          </a:ln>
        </p:spPr>
      </p:pic>
      <p:sp>
        <p:nvSpPr>
          <p:cNvPr id="37" name="Text Box 13"/>
          <p:cNvSpPr txBox="1">
            <a:spLocks noChangeArrowheads="1"/>
          </p:cNvSpPr>
          <p:nvPr/>
        </p:nvSpPr>
        <p:spPr bwMode="auto">
          <a:xfrm>
            <a:off x="7132888" y="2226882"/>
            <a:ext cx="1857375" cy="590668"/>
          </a:xfrm>
          <a:prstGeom prst="rect">
            <a:avLst/>
          </a:prstGeom>
          <a:solidFill>
            <a:schemeClr val="bg1"/>
          </a:solidFill>
          <a:ln>
            <a:solidFill>
              <a:schemeClr val="accent1"/>
            </a:solidFill>
          </a:ln>
          <a:extLst/>
        </p:spPr>
        <p:txBody>
          <a:bodyPr rot="0" vert="horz" wrap="square" lIns="91440" tIns="45720" rIns="91440" bIns="45720" anchor="t" anchorCtr="0" upright="1">
            <a:noAutofit/>
          </a:bodyPr>
          <a:lstStyle/>
          <a:p>
            <a:pPr marL="0" marR="0" algn="just">
              <a:spcBef>
                <a:spcPts val="0"/>
              </a:spcBef>
              <a:spcAft>
                <a:spcPts val="0"/>
              </a:spcAft>
            </a:pPr>
            <a:r>
              <a:rPr lang="en-GB" sz="1600" b="1" dirty="0">
                <a:effectLst/>
                <a:latin typeface="Times New Roman"/>
                <a:ea typeface="Times New Roman"/>
                <a:cs typeface="Tahoma"/>
              </a:rPr>
              <a:t>Sucrose</a:t>
            </a:r>
            <a:r>
              <a:rPr lang="en-GB" sz="1600" b="1" dirty="0">
                <a:latin typeface="Times New Roman"/>
                <a:ea typeface="Times New Roman"/>
                <a:cs typeface="Tahoma"/>
              </a:rPr>
              <a:t>: </a:t>
            </a:r>
            <a:r>
              <a:rPr lang="en-GB" sz="1600" b="1" dirty="0">
                <a:effectLst/>
                <a:latin typeface="Times New Roman"/>
                <a:ea typeface="Times New Roman"/>
                <a:cs typeface="Tahoma"/>
              </a:rPr>
              <a:t>1.25-3.8 g</a:t>
            </a:r>
          </a:p>
          <a:p>
            <a:pPr marL="0" marR="0" algn="just">
              <a:spcBef>
                <a:spcPts val="0"/>
              </a:spcBef>
              <a:spcAft>
                <a:spcPts val="0"/>
              </a:spcAft>
            </a:pPr>
            <a:r>
              <a:rPr lang="en-GB" sz="1600" b="1" dirty="0">
                <a:effectLst/>
                <a:latin typeface="Times New Roman"/>
                <a:ea typeface="Times New Roman"/>
                <a:cs typeface="Tahoma"/>
              </a:rPr>
              <a:t>0.08-240 </a:t>
            </a:r>
            <a:r>
              <a:rPr lang="en-GB" sz="1600" b="1" dirty="0" err="1">
                <a:effectLst/>
                <a:latin typeface="Times New Roman"/>
                <a:ea typeface="Times New Roman"/>
                <a:cs typeface="Tahoma"/>
              </a:rPr>
              <a:t>mmol</a:t>
            </a:r>
            <a:r>
              <a:rPr lang="en-GB" sz="1600" b="1" dirty="0">
                <a:effectLst/>
                <a:latin typeface="Times New Roman"/>
                <a:ea typeface="Times New Roman"/>
                <a:cs typeface="Tahoma"/>
              </a:rPr>
              <a:t> ‘H’</a:t>
            </a:r>
            <a:endParaRPr lang="sv-SE" sz="1600" dirty="0">
              <a:effectLst/>
              <a:latin typeface="Times New Roman"/>
              <a:ea typeface="Times New Roman"/>
              <a:cs typeface="Tahoma"/>
            </a:endParaRPr>
          </a:p>
        </p:txBody>
      </p:sp>
      <p:sp>
        <p:nvSpPr>
          <p:cNvPr id="7" name="TextBox 6"/>
          <p:cNvSpPr txBox="1"/>
          <p:nvPr/>
        </p:nvSpPr>
        <p:spPr>
          <a:xfrm>
            <a:off x="5455226" y="5476309"/>
            <a:ext cx="3151825" cy="369332"/>
          </a:xfrm>
          <a:prstGeom prst="rect">
            <a:avLst/>
          </a:prstGeom>
          <a:solidFill>
            <a:schemeClr val="bg1"/>
          </a:solidFill>
        </p:spPr>
        <p:txBody>
          <a:bodyPr wrap="none" rtlCol="0">
            <a:spAutoFit/>
          </a:bodyPr>
          <a:lstStyle/>
          <a:p>
            <a:r>
              <a:rPr lang="en-US" dirty="0"/>
              <a:t>0           5           10         15 (</a:t>
            </a:r>
            <a:r>
              <a:rPr lang="en-US" dirty="0" err="1"/>
              <a:t>meV</a:t>
            </a:r>
            <a:r>
              <a:rPr lang="en-US" dirty="0"/>
              <a:t>)</a:t>
            </a:r>
            <a:endParaRPr lang="sv-SE" dirty="0"/>
          </a:p>
        </p:txBody>
      </p:sp>
      <p:sp>
        <p:nvSpPr>
          <p:cNvPr id="38" name="TextBox 37"/>
          <p:cNvSpPr txBox="1"/>
          <p:nvPr/>
        </p:nvSpPr>
        <p:spPr>
          <a:xfrm>
            <a:off x="5072845" y="3576841"/>
            <a:ext cx="3906839" cy="369332"/>
          </a:xfrm>
          <a:prstGeom prst="rect">
            <a:avLst/>
          </a:prstGeom>
          <a:solidFill>
            <a:schemeClr val="bg1"/>
          </a:solidFill>
        </p:spPr>
        <p:txBody>
          <a:bodyPr wrap="none" rtlCol="0">
            <a:spAutoFit/>
          </a:bodyPr>
          <a:lstStyle/>
          <a:p>
            <a:r>
              <a:rPr lang="en-US" dirty="0"/>
              <a:t>25       30      35      40      45      50  (</a:t>
            </a:r>
            <a:r>
              <a:rPr lang="en-US" dirty="0" err="1"/>
              <a:t>meV</a:t>
            </a:r>
            <a:r>
              <a:rPr lang="en-US" dirty="0"/>
              <a:t>)</a:t>
            </a:r>
            <a:endParaRPr lang="sv-SE" dirty="0"/>
          </a:p>
        </p:txBody>
      </p:sp>
      <p:sp>
        <p:nvSpPr>
          <p:cNvPr id="30" name="Rettangolo 3"/>
          <p:cNvSpPr/>
          <p:nvPr/>
        </p:nvSpPr>
        <p:spPr>
          <a:xfrm>
            <a:off x="1838734" y="133554"/>
            <a:ext cx="4931735" cy="523220"/>
          </a:xfrm>
          <a:prstGeom prst="rect">
            <a:avLst/>
          </a:prstGeom>
        </p:spPr>
        <p:txBody>
          <a:bodyPr wrap="none">
            <a:spAutoFit/>
          </a:bodyPr>
          <a:lstStyle/>
          <a:p>
            <a:r>
              <a:rPr lang="en-US" sz="2800" b="1" dirty="0">
                <a:solidFill>
                  <a:srgbClr val="009900"/>
                </a:solidFill>
                <a:latin typeface="Arial" pitchFamily="34" charset="0"/>
                <a:cs typeface="Arial" pitchFamily="34" charset="0"/>
              </a:rPr>
              <a:t>VESPA: </a:t>
            </a:r>
            <a:r>
              <a:rPr lang="en-US" sz="2800" b="1" dirty="0">
                <a:latin typeface="Arial" pitchFamily="34" charset="0"/>
                <a:cs typeface="Arial" pitchFamily="34" charset="0"/>
              </a:rPr>
              <a:t>the scientific scope</a:t>
            </a:r>
            <a:endParaRPr lang="it-IT" sz="2800" b="1" dirty="0"/>
          </a:p>
        </p:txBody>
      </p:sp>
      <p:sp>
        <p:nvSpPr>
          <p:cNvPr id="35" name="Segnaposto piè di pagina 1"/>
          <p:cNvSpPr>
            <a:spLocks noGrp="1"/>
          </p:cNvSpPr>
          <p:nvPr>
            <p:ph type="ftr" sz="quarter" idx="11"/>
          </p:nvPr>
        </p:nvSpPr>
        <p:spPr>
          <a:xfrm>
            <a:off x="3124200" y="6356350"/>
            <a:ext cx="2895600" cy="365125"/>
          </a:xfrm>
        </p:spPr>
        <p:txBody>
          <a:bodyPr/>
          <a:lstStyle/>
          <a:p>
            <a:r>
              <a:rPr lang="it-IT" dirty="0"/>
              <a:t>VESPA TG2 (</a:t>
            </a:r>
            <a:r>
              <a:rPr lang="it-IT" dirty="0" err="1"/>
              <a:t>Lund</a:t>
            </a:r>
            <a:r>
              <a:rPr lang="it-IT" dirty="0"/>
              <a:t>, 17 </a:t>
            </a:r>
            <a:r>
              <a:rPr lang="it-IT" dirty="0" err="1"/>
              <a:t>Oct</a:t>
            </a:r>
            <a:r>
              <a:rPr lang="it-IT" dirty="0"/>
              <a:t>. 2017)</a:t>
            </a:r>
          </a:p>
        </p:txBody>
      </p:sp>
      <p:sp>
        <p:nvSpPr>
          <p:cNvPr id="39" name="TextBox 38">
            <a:extLst>
              <a:ext uri="{FF2B5EF4-FFF2-40B4-BE49-F238E27FC236}">
                <a16:creationId xmlns:a16="http://schemas.microsoft.com/office/drawing/2014/main" xmlns="" id="{E94F202C-550B-4D07-A483-BF87B063DE98}"/>
              </a:ext>
            </a:extLst>
          </p:cNvPr>
          <p:cNvSpPr txBox="1"/>
          <p:nvPr/>
        </p:nvSpPr>
        <p:spPr>
          <a:xfrm>
            <a:off x="5725529" y="827486"/>
            <a:ext cx="1863587" cy="369332"/>
          </a:xfrm>
          <a:prstGeom prst="rect">
            <a:avLst/>
          </a:prstGeom>
          <a:noFill/>
        </p:spPr>
        <p:txBody>
          <a:bodyPr wrap="none" rtlCol="0">
            <a:spAutoFit/>
          </a:bodyPr>
          <a:lstStyle/>
          <a:p>
            <a:r>
              <a:rPr lang="en-US" b="1" dirty="0"/>
              <a:t>Hydrogen storage</a:t>
            </a:r>
          </a:p>
        </p:txBody>
      </p:sp>
      <p:sp>
        <p:nvSpPr>
          <p:cNvPr id="3" name="TextBox 2"/>
          <p:cNvSpPr txBox="1"/>
          <p:nvPr/>
        </p:nvSpPr>
        <p:spPr>
          <a:xfrm>
            <a:off x="429616" y="5949280"/>
            <a:ext cx="3840217" cy="707886"/>
          </a:xfrm>
          <a:prstGeom prst="rect">
            <a:avLst/>
          </a:prstGeom>
          <a:solidFill>
            <a:srgbClr val="0070C0">
              <a:alpha val="76000"/>
            </a:srgbClr>
          </a:solidFill>
        </p:spPr>
        <p:txBody>
          <a:bodyPr wrap="none" rtlCol="0">
            <a:spAutoFit/>
          </a:bodyPr>
          <a:lstStyle/>
          <a:p>
            <a:pPr algn="ctr"/>
            <a:r>
              <a:rPr lang="en-US" sz="2000" b="1" dirty="0" smtClean="0"/>
              <a:t>Neutron Vibrational Spectroscopy </a:t>
            </a:r>
          </a:p>
          <a:p>
            <a:pPr algn="ctr"/>
            <a:r>
              <a:rPr lang="en-US" sz="2000" b="1" dirty="0" smtClean="0"/>
              <a:t>NVS</a:t>
            </a:r>
            <a:endParaRPr lang="en-US" sz="2000" b="1" dirty="0"/>
          </a:p>
        </p:txBody>
      </p:sp>
    </p:spTree>
    <p:extLst>
      <p:ext uri="{BB962C8B-B14F-4D97-AF65-F5344CB8AC3E}">
        <p14:creationId xmlns:p14="http://schemas.microsoft.com/office/powerpoint/2010/main" val="13733718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50</a:t>
            </a:fld>
            <a:endParaRPr lang="it-IT"/>
          </a:p>
        </p:txBody>
      </p:sp>
      <p:sp>
        <p:nvSpPr>
          <p:cNvPr id="4" name="Rettangolo 3"/>
          <p:cNvSpPr/>
          <p:nvPr/>
        </p:nvSpPr>
        <p:spPr>
          <a:xfrm>
            <a:off x="971600" y="476672"/>
            <a:ext cx="6492483" cy="892552"/>
          </a:xfrm>
          <a:prstGeom prst="rect">
            <a:avLst/>
          </a:prstGeom>
        </p:spPr>
        <p:txBody>
          <a:bodyPr wrap="none">
            <a:spAutoFit/>
          </a:bodyPr>
          <a:lstStyle/>
          <a:p>
            <a:pPr algn="ctr"/>
            <a:r>
              <a:rPr lang="en-US" sz="2800" b="1" i="1" dirty="0">
                <a:solidFill>
                  <a:srgbClr val="C00000"/>
                </a:solidFill>
                <a:effectLst>
                  <a:outerShdw blurRad="38100" dist="38100" dir="2700000" algn="tl">
                    <a:srgbClr val="000000">
                      <a:alpha val="43137"/>
                    </a:srgbClr>
                  </a:outerShdw>
                </a:effectLst>
                <a:latin typeface="Arial" pitchFamily="34" charset="0"/>
                <a:cs typeface="Arial" pitchFamily="34" charset="0"/>
              </a:rPr>
              <a:t>Energy transfer resolution: </a:t>
            </a:r>
          </a:p>
          <a:p>
            <a:pPr algn="ctr"/>
            <a:r>
              <a:rPr lang="en-US" sz="2400" b="1" dirty="0">
                <a:latin typeface="Arial" pitchFamily="34" charset="0"/>
                <a:cs typeface="Arial" pitchFamily="34" charset="0"/>
              </a:rPr>
              <a:t>a comparison with the state-of-the-art </a:t>
            </a:r>
            <a:r>
              <a:rPr lang="en-US" sz="2400" b="1" dirty="0">
                <a:solidFill>
                  <a:srgbClr val="2004C6"/>
                </a:solidFill>
                <a:latin typeface="Arial" pitchFamily="34" charset="0"/>
                <a:cs typeface="Arial" pitchFamily="34" charset="0"/>
              </a:rPr>
              <a:t>NVS</a:t>
            </a:r>
            <a:r>
              <a:rPr lang="en-US" sz="2400" b="1" dirty="0">
                <a:latin typeface="Arial" pitchFamily="34" charset="0"/>
                <a:cs typeface="Arial" pitchFamily="34" charset="0"/>
              </a:rPr>
              <a:t> </a:t>
            </a:r>
          </a:p>
        </p:txBody>
      </p:sp>
      <p:sp>
        <p:nvSpPr>
          <p:cNvPr id="8" name="Title 1"/>
          <p:cNvSpPr txBox="1">
            <a:spLocks/>
          </p:cNvSpPr>
          <p:nvPr/>
        </p:nvSpPr>
        <p:spPr>
          <a:xfrm>
            <a:off x="6084168" y="1916832"/>
            <a:ext cx="2880320" cy="2736304"/>
          </a:xfrm>
          <a:prstGeom prst="rect">
            <a:avLst/>
          </a:prstGeom>
          <a:no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009900"/>
                </a:solidFill>
                <a:latin typeface="Arial" pitchFamily="34" charset="0"/>
                <a:cs typeface="Arial" pitchFamily="34" charset="0"/>
              </a:rPr>
              <a:t>VESPA </a:t>
            </a:r>
            <a:r>
              <a:rPr lang="en-US" sz="2000" dirty="0">
                <a:latin typeface="Arial" pitchFamily="34" charset="0"/>
                <a:cs typeface="Arial" pitchFamily="34" charset="0"/>
              </a:rPr>
              <a:t>relative energy</a:t>
            </a:r>
          </a:p>
          <a:p>
            <a:pPr algn="l"/>
            <a:r>
              <a:rPr lang="en-US" sz="2000" dirty="0">
                <a:latin typeface="Arial" pitchFamily="34" charset="0"/>
                <a:cs typeface="Arial" pitchFamily="34" charset="0"/>
              </a:rPr>
              <a:t>resolution (</a:t>
            </a:r>
            <a:r>
              <a:rPr lang="en-US" sz="2000" b="1" dirty="0">
                <a:solidFill>
                  <a:srgbClr val="C00000"/>
                </a:solidFill>
                <a:latin typeface="Arial" pitchFamily="34" charset="0"/>
                <a:cs typeface="Arial" pitchFamily="34" charset="0"/>
              </a:rPr>
              <a:t>Hi-res</a:t>
            </a:r>
            <a:r>
              <a:rPr lang="en-US" sz="2000" dirty="0">
                <a:latin typeface="Arial" pitchFamily="34" charset="0"/>
                <a:cs typeface="Arial" pitchFamily="34" charset="0"/>
              </a:rPr>
              <a:t> and </a:t>
            </a:r>
            <a:r>
              <a:rPr lang="en-US" sz="2000" b="1" dirty="0">
                <a:solidFill>
                  <a:srgbClr val="2004C6"/>
                </a:solidFill>
                <a:latin typeface="Arial" pitchFamily="34" charset="0"/>
                <a:cs typeface="Arial" pitchFamily="34" charset="0"/>
              </a:rPr>
              <a:t>Lo-res</a:t>
            </a:r>
            <a:r>
              <a:rPr lang="en-US" sz="2000" dirty="0">
                <a:latin typeface="Arial" pitchFamily="34" charset="0"/>
                <a:cs typeface="Arial" pitchFamily="34" charset="0"/>
              </a:rPr>
              <a:t>) calculated with a mosaic spread of </a:t>
            </a:r>
            <a:r>
              <a:rPr lang="en-US" sz="2000" b="1" dirty="0">
                <a:latin typeface="Arial" pitchFamily="34" charset="0"/>
                <a:cs typeface="Arial" pitchFamily="34" charset="0"/>
              </a:rPr>
              <a:t>2 </a:t>
            </a:r>
            <a:r>
              <a:rPr lang="en-US" sz="2000" dirty="0">
                <a:latin typeface="Arial" pitchFamily="34" charset="0"/>
                <a:cs typeface="Arial" pitchFamily="34" charset="0"/>
              </a:rPr>
              <a:t>deg.: world leading up to </a:t>
            </a:r>
            <a:r>
              <a:rPr lang="en-US" sz="2000" b="1" dirty="0">
                <a:latin typeface="Arial" pitchFamily="34" charset="0"/>
                <a:cs typeface="Arial" pitchFamily="34" charset="0"/>
              </a:rPr>
              <a:t>140 </a:t>
            </a:r>
            <a:r>
              <a:rPr lang="en-US" sz="2000" b="1" dirty="0" err="1">
                <a:latin typeface="Arial" pitchFamily="34" charset="0"/>
                <a:cs typeface="Arial" pitchFamily="34" charset="0"/>
              </a:rPr>
              <a:t>meV</a:t>
            </a:r>
            <a:r>
              <a:rPr lang="en-US" sz="2000" b="1" dirty="0">
                <a:latin typeface="Arial" pitchFamily="34" charset="0"/>
                <a:cs typeface="Arial" pitchFamily="34" charset="0"/>
              </a:rPr>
              <a:t> </a:t>
            </a:r>
            <a:r>
              <a:rPr lang="en-US" sz="2000" dirty="0">
                <a:latin typeface="Arial" pitchFamily="34" charset="0"/>
                <a:cs typeface="Arial" pitchFamily="34" charset="0"/>
              </a:rPr>
              <a:t>!</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74" y="1628800"/>
            <a:ext cx="5987586" cy="4580056"/>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51</a:t>
            </a:fld>
            <a:endParaRPr lang="it-IT" dirty="0"/>
          </a:p>
        </p:txBody>
      </p:sp>
      <p:sp>
        <p:nvSpPr>
          <p:cNvPr id="4" name="Rettangolo 3"/>
          <p:cNvSpPr/>
          <p:nvPr/>
        </p:nvSpPr>
        <p:spPr>
          <a:xfrm>
            <a:off x="827584" y="116632"/>
            <a:ext cx="7128792" cy="830997"/>
          </a:xfrm>
          <a:prstGeom prst="rect">
            <a:avLst/>
          </a:prstGeom>
        </p:spPr>
        <p:txBody>
          <a:bodyPr wrap="square">
            <a:spAutoFit/>
          </a:bodyPr>
          <a:lstStyle/>
          <a:p>
            <a:pPr algn="ctr"/>
            <a:r>
              <a:rPr lang="en-US" sz="2400" b="1" i="1" kern="0" dirty="0">
                <a:latin typeface="Arial" pitchFamily="34" charset="0"/>
                <a:cs typeface="Arial" pitchFamily="34" charset="0"/>
              </a:rPr>
              <a:t>d) </a:t>
            </a:r>
            <a:r>
              <a:rPr lang="en-US" sz="2400" b="1" i="1" kern="0" dirty="0">
                <a:solidFill>
                  <a:srgbClr val="009900"/>
                </a:solidFill>
                <a:latin typeface="Arial" pitchFamily="34" charset="0"/>
                <a:cs typeface="Arial" pitchFamily="34" charset="0"/>
              </a:rPr>
              <a:t>VESPA</a:t>
            </a:r>
            <a:r>
              <a:rPr lang="en-US" sz="2400" b="1" i="1" kern="0" dirty="0">
                <a:latin typeface="Arial" pitchFamily="34" charset="0"/>
                <a:cs typeface="Arial" pitchFamily="34" charset="0"/>
              </a:rPr>
              <a:t> </a:t>
            </a:r>
            <a:r>
              <a:rPr lang="en-US" sz="2400" b="1" i="1" kern="0" dirty="0">
                <a:solidFill>
                  <a:srgbClr val="C00000"/>
                </a:solidFill>
                <a:latin typeface="Arial" pitchFamily="34" charset="0"/>
                <a:cs typeface="Arial" pitchFamily="34" charset="0"/>
              </a:rPr>
              <a:t>E</a:t>
            </a:r>
            <a:r>
              <a:rPr lang="en-US" sz="2400" b="1" i="1" kern="0" dirty="0">
                <a:latin typeface="Arial" pitchFamily="34" charset="0"/>
                <a:cs typeface="Arial" pitchFamily="34" charset="0"/>
              </a:rPr>
              <a:t>xperimental </a:t>
            </a:r>
            <a:r>
              <a:rPr lang="en-US" sz="2400" b="1" i="1" kern="0" dirty="0">
                <a:solidFill>
                  <a:srgbClr val="C00000"/>
                </a:solidFill>
                <a:latin typeface="Arial" pitchFamily="34" charset="0"/>
                <a:cs typeface="Arial" pitchFamily="34" charset="0"/>
              </a:rPr>
              <a:t>C</a:t>
            </a:r>
            <a:r>
              <a:rPr lang="en-US" sz="2400" b="1" i="1" kern="0" dirty="0">
                <a:latin typeface="Arial" pitchFamily="34" charset="0"/>
                <a:cs typeface="Arial" pitchFamily="34" charset="0"/>
              </a:rPr>
              <a:t>ave, </a:t>
            </a:r>
            <a:r>
              <a:rPr lang="en-US" sz="2400" b="1" i="1" kern="0" dirty="0">
                <a:solidFill>
                  <a:srgbClr val="C00000"/>
                </a:solidFill>
                <a:latin typeface="Arial" pitchFamily="34" charset="0"/>
                <a:cs typeface="Arial" pitchFamily="34" charset="0"/>
              </a:rPr>
              <a:t>C</a:t>
            </a:r>
            <a:r>
              <a:rPr lang="en-US" sz="2400" b="1" i="1" kern="0" dirty="0">
                <a:latin typeface="Arial" pitchFamily="34" charset="0"/>
                <a:cs typeface="Arial" pitchFamily="34" charset="0"/>
              </a:rPr>
              <a:t>ontrol </a:t>
            </a:r>
            <a:r>
              <a:rPr lang="en-US" sz="2400" b="1" i="1" kern="0" dirty="0">
                <a:solidFill>
                  <a:srgbClr val="C00000"/>
                </a:solidFill>
                <a:latin typeface="Arial" pitchFamily="34" charset="0"/>
                <a:cs typeface="Arial" pitchFamily="34" charset="0"/>
              </a:rPr>
              <a:t>H</a:t>
            </a:r>
            <a:r>
              <a:rPr lang="en-US" sz="2400" b="1" i="1" kern="0" dirty="0">
                <a:latin typeface="Arial" pitchFamily="34" charset="0"/>
                <a:cs typeface="Arial" pitchFamily="34" charset="0"/>
              </a:rPr>
              <a:t>utch &amp;  </a:t>
            </a:r>
          </a:p>
          <a:p>
            <a:pPr algn="ctr"/>
            <a:r>
              <a:rPr lang="en-US" sz="2400" b="1" i="1" kern="0" dirty="0">
                <a:solidFill>
                  <a:srgbClr val="C00000"/>
                </a:solidFill>
                <a:latin typeface="Arial" pitchFamily="34" charset="0"/>
                <a:cs typeface="Arial" pitchFamily="34" charset="0"/>
              </a:rPr>
              <a:t>S</a:t>
            </a:r>
            <a:r>
              <a:rPr lang="en-US" sz="2400" b="1" i="1" kern="0" dirty="0">
                <a:latin typeface="Arial" pitchFamily="34" charset="0"/>
                <a:cs typeface="Arial" pitchFamily="34" charset="0"/>
              </a:rPr>
              <a:t>ample </a:t>
            </a:r>
            <a:r>
              <a:rPr lang="en-US" sz="2400" b="1" i="1" kern="0" dirty="0">
                <a:solidFill>
                  <a:srgbClr val="C00000"/>
                </a:solidFill>
                <a:latin typeface="Arial" pitchFamily="34" charset="0"/>
                <a:cs typeface="Arial" pitchFamily="34" charset="0"/>
              </a:rPr>
              <a:t>P</a:t>
            </a:r>
            <a:r>
              <a:rPr lang="en-US" sz="2400" b="1" i="1" kern="0" dirty="0">
                <a:latin typeface="Arial" pitchFamily="34" charset="0"/>
                <a:cs typeface="Arial" pitchFamily="34" charset="0"/>
              </a:rPr>
              <a:t>reparation </a:t>
            </a:r>
            <a:r>
              <a:rPr lang="en-US" sz="2400" b="1" i="1" kern="0" dirty="0">
                <a:solidFill>
                  <a:srgbClr val="C00000"/>
                </a:solidFill>
                <a:latin typeface="Arial" pitchFamily="34" charset="0"/>
                <a:cs typeface="Arial" pitchFamily="34" charset="0"/>
              </a:rPr>
              <a:t>A</a:t>
            </a:r>
            <a:r>
              <a:rPr lang="en-US" sz="2400" b="1" i="1" kern="0" dirty="0">
                <a:latin typeface="Arial" pitchFamily="34" charset="0"/>
                <a:cs typeface="Arial" pitchFamily="34" charset="0"/>
              </a:rPr>
              <a:t>rea Requirements</a:t>
            </a:r>
          </a:p>
        </p:txBody>
      </p:sp>
      <p:sp>
        <p:nvSpPr>
          <p:cNvPr id="6" name="Title 1"/>
          <p:cNvSpPr txBox="1">
            <a:spLocks/>
          </p:cNvSpPr>
          <p:nvPr/>
        </p:nvSpPr>
        <p:spPr>
          <a:xfrm>
            <a:off x="1043608" y="5085184"/>
            <a:ext cx="7056784" cy="1296144"/>
          </a:xfrm>
          <a:prstGeom prst="rect">
            <a:avLst/>
          </a:prstGeom>
          <a:ln>
            <a:solidFill>
              <a:schemeClr val="tx1"/>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latin typeface="Arial" pitchFamily="34" charset="0"/>
                <a:cs typeface="Arial" pitchFamily="34" charset="0"/>
              </a:rPr>
              <a:t>Plus all the other types of </a:t>
            </a:r>
            <a:r>
              <a:rPr lang="en-US" sz="2000" b="1" dirty="0">
                <a:solidFill>
                  <a:srgbClr val="C00000"/>
                </a:solidFill>
                <a:latin typeface="Arial" pitchFamily="34" charset="0"/>
                <a:cs typeface="Arial" pitchFamily="34" charset="0"/>
              </a:rPr>
              <a:t>Requirements</a:t>
            </a:r>
            <a:r>
              <a:rPr lang="en-US" sz="2000" dirty="0">
                <a:latin typeface="Arial" pitchFamily="34" charset="0"/>
                <a:cs typeface="Arial" pitchFamily="34" charset="0"/>
              </a:rPr>
              <a:t>:</a:t>
            </a:r>
          </a:p>
          <a:p>
            <a:pPr algn="l"/>
            <a:endParaRPr lang="en-US" sz="1100" b="1" dirty="0">
              <a:solidFill>
                <a:schemeClr val="tx2"/>
              </a:solidFill>
              <a:latin typeface="Arial" pitchFamily="34" charset="0"/>
              <a:cs typeface="Arial" pitchFamily="34" charset="0"/>
            </a:endParaRPr>
          </a:p>
          <a:p>
            <a:pPr algn="l"/>
            <a:r>
              <a:rPr lang="en-US" sz="2000" dirty="0">
                <a:latin typeface="Arial" pitchFamily="34" charset="0"/>
                <a:cs typeface="Arial" pitchFamily="34" charset="0"/>
              </a:rPr>
              <a:t>3.3</a:t>
            </a:r>
            <a:r>
              <a:rPr lang="en-US" sz="2000" b="1" dirty="0">
                <a:latin typeface="Arial" pitchFamily="34" charset="0"/>
                <a:cs typeface="Arial" pitchFamily="34" charset="0"/>
              </a:rPr>
              <a:t>  Constraint requirements </a:t>
            </a:r>
            <a:r>
              <a:rPr lang="en-US" sz="2000" dirty="0">
                <a:latin typeface="Arial" pitchFamily="34" charset="0"/>
                <a:cs typeface="Arial" pitchFamily="34" charset="0"/>
              </a:rPr>
              <a:t>(especially R.A.M.I. </a:t>
            </a:r>
            <a:r>
              <a:rPr lang="en-US" sz="2000" dirty="0" err="1">
                <a:latin typeface="Arial" pitchFamily="34" charset="0"/>
                <a:cs typeface="Arial" pitchFamily="34" charset="0"/>
              </a:rPr>
              <a:t>reqs</a:t>
            </a:r>
            <a:r>
              <a:rPr lang="en-US" sz="2000" dirty="0">
                <a:latin typeface="Arial" pitchFamily="34" charset="0"/>
                <a:cs typeface="Arial" pitchFamily="34" charset="0"/>
              </a:rPr>
              <a:t>.);</a:t>
            </a:r>
          </a:p>
          <a:p>
            <a:pPr algn="l"/>
            <a:r>
              <a:rPr lang="en-US" sz="2000" dirty="0">
                <a:latin typeface="Arial" pitchFamily="34" charset="0"/>
                <a:cs typeface="Arial" pitchFamily="34" charset="0"/>
              </a:rPr>
              <a:t>3.4</a:t>
            </a:r>
            <a:r>
              <a:rPr lang="en-US" sz="2000" b="1" dirty="0">
                <a:latin typeface="Arial" pitchFamily="34" charset="0"/>
                <a:cs typeface="Arial" pitchFamily="34" charset="0"/>
              </a:rPr>
              <a:t>  Safety requirements</a:t>
            </a:r>
            <a:r>
              <a:rPr lang="en-US" sz="2000" dirty="0">
                <a:latin typeface="Arial" pitchFamily="34" charset="0"/>
                <a:cs typeface="Arial" pitchFamily="34" charset="0"/>
              </a:rPr>
              <a:t> (especially radiation safety </a:t>
            </a:r>
            <a:r>
              <a:rPr lang="en-US" sz="2000" dirty="0" err="1">
                <a:latin typeface="Arial" pitchFamily="34" charset="0"/>
                <a:cs typeface="Arial" pitchFamily="34" charset="0"/>
              </a:rPr>
              <a:t>reqs</a:t>
            </a:r>
            <a:r>
              <a:rPr lang="en-US" sz="2000" dirty="0">
                <a:latin typeface="Arial" pitchFamily="34" charset="0"/>
                <a:cs typeface="Arial" pitchFamily="34" charset="0"/>
              </a:rPr>
              <a:t>.).</a:t>
            </a:r>
            <a:endParaRPr lang="en-US" sz="2000" b="1" dirty="0">
              <a:latin typeface="Arial" pitchFamily="34" charset="0"/>
              <a:cs typeface="Arial" pitchFamily="34" charset="0"/>
            </a:endParaRPr>
          </a:p>
        </p:txBody>
      </p:sp>
      <p:sp>
        <p:nvSpPr>
          <p:cNvPr id="9" name="Title 1"/>
          <p:cNvSpPr txBox="1">
            <a:spLocks/>
          </p:cNvSpPr>
          <p:nvPr/>
        </p:nvSpPr>
        <p:spPr>
          <a:xfrm>
            <a:off x="251520" y="1268760"/>
            <a:ext cx="8640960" cy="4032448"/>
          </a:xfrm>
          <a:prstGeom prst="rect">
            <a:avLst/>
          </a:prstGeom>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1800" b="1" dirty="0">
                <a:solidFill>
                  <a:srgbClr val="C00000"/>
                </a:solidFill>
                <a:latin typeface="Arial" pitchFamily="34" charset="0"/>
                <a:cs typeface="Arial" pitchFamily="34" charset="0"/>
              </a:rPr>
              <a:t>EC: </a:t>
            </a:r>
            <a:r>
              <a:rPr lang="en-US" sz="1800" dirty="0">
                <a:latin typeface="Arial" pitchFamily="34" charset="0"/>
                <a:cs typeface="Arial" pitchFamily="34" charset="0"/>
              </a:rPr>
              <a:t>divided in two main areas, </a:t>
            </a:r>
            <a:r>
              <a:rPr lang="en-US" sz="1800" b="1" dirty="0">
                <a:latin typeface="Arial" pitchFamily="34" charset="0"/>
                <a:cs typeface="Arial" pitchFamily="34" charset="0"/>
              </a:rPr>
              <a:t>upper </a:t>
            </a:r>
            <a:r>
              <a:rPr lang="en-US" sz="1800" b="1" dirty="0">
                <a:solidFill>
                  <a:srgbClr val="C00000"/>
                </a:solidFill>
                <a:latin typeface="Arial" pitchFamily="34" charset="0"/>
                <a:cs typeface="Arial" pitchFamily="34" charset="0"/>
              </a:rPr>
              <a:t>EC </a:t>
            </a:r>
            <a:r>
              <a:rPr lang="en-US" sz="1800" dirty="0">
                <a:latin typeface="Arial" pitchFamily="34" charset="0"/>
                <a:cs typeface="Arial" pitchFamily="34" charset="0"/>
              </a:rPr>
              <a:t>(top-loading &amp; </a:t>
            </a:r>
            <a:r>
              <a:rPr lang="en-US" sz="1800" b="1" dirty="0">
                <a:solidFill>
                  <a:srgbClr val="C00000"/>
                </a:solidFill>
                <a:latin typeface="Arial" pitchFamily="34" charset="0"/>
                <a:cs typeface="Arial" pitchFamily="34" charset="0"/>
              </a:rPr>
              <a:t>SE</a:t>
            </a:r>
            <a:r>
              <a:rPr lang="en-US" sz="1800" dirty="0">
                <a:latin typeface="Arial" pitchFamily="34" charset="0"/>
                <a:cs typeface="Arial" pitchFamily="34" charset="0"/>
              </a:rPr>
              <a:t>) and </a:t>
            </a:r>
            <a:r>
              <a:rPr lang="en-US" sz="1800" b="1" dirty="0">
                <a:latin typeface="Arial" pitchFamily="34" charset="0"/>
                <a:cs typeface="Arial" pitchFamily="34" charset="0"/>
              </a:rPr>
              <a:t>lower </a:t>
            </a:r>
            <a:r>
              <a:rPr lang="en-US" sz="1800" b="1" dirty="0">
                <a:solidFill>
                  <a:srgbClr val="C00000"/>
                </a:solidFill>
                <a:latin typeface="Arial" pitchFamily="34" charset="0"/>
                <a:cs typeface="Arial" pitchFamily="34" charset="0"/>
              </a:rPr>
              <a:t>EC</a:t>
            </a:r>
            <a:r>
              <a:rPr lang="en-US" sz="1800" b="1" dirty="0">
                <a:latin typeface="Arial" pitchFamily="34" charset="0"/>
                <a:cs typeface="Arial" pitchFamily="34" charset="0"/>
              </a:rPr>
              <a:t> </a:t>
            </a:r>
            <a:r>
              <a:rPr lang="en-US" sz="1800" dirty="0">
                <a:latin typeface="Arial" pitchFamily="34" charset="0"/>
                <a:cs typeface="Arial" pitchFamily="34" charset="0"/>
              </a:rPr>
              <a:t>(secondary spectrometer &amp; </a:t>
            </a:r>
            <a:r>
              <a:rPr lang="en-US" sz="1800" b="1" dirty="0">
                <a:solidFill>
                  <a:srgbClr val="C00000"/>
                </a:solidFill>
                <a:latin typeface="Arial" pitchFamily="34" charset="0"/>
                <a:cs typeface="Arial" pitchFamily="34" charset="0"/>
              </a:rPr>
              <a:t>CCR</a:t>
            </a:r>
            <a:r>
              <a:rPr lang="en-US" sz="1800" dirty="0">
                <a:latin typeface="Arial" pitchFamily="34" charset="0"/>
                <a:cs typeface="Arial" pitchFamily="34" charset="0"/>
              </a:rPr>
              <a:t>). Distinct dose levels. </a:t>
            </a:r>
            <a:r>
              <a:rPr lang="en-US" sz="1800" b="1" dirty="0">
                <a:latin typeface="Arial" pitchFamily="34" charset="0"/>
                <a:cs typeface="Arial" pitchFamily="34" charset="0"/>
              </a:rPr>
              <a:t>CCTV</a:t>
            </a:r>
            <a:r>
              <a:rPr lang="en-US" sz="1800" dirty="0">
                <a:latin typeface="Arial" pitchFamily="34" charset="0"/>
                <a:cs typeface="Arial" pitchFamily="34" charset="0"/>
              </a:rPr>
              <a:t> in both areas. Floor surface &gt;20 m</a:t>
            </a:r>
            <a:r>
              <a:rPr lang="en-US" sz="1800" baseline="30000" dirty="0">
                <a:latin typeface="Arial" pitchFamily="34" charset="0"/>
                <a:cs typeface="Arial" pitchFamily="34" charset="0"/>
              </a:rPr>
              <a:t>2</a:t>
            </a:r>
            <a:r>
              <a:rPr lang="en-US" sz="1800" dirty="0">
                <a:latin typeface="Arial" pitchFamily="34" charset="0"/>
                <a:cs typeface="Arial" pitchFamily="34" charset="0"/>
              </a:rPr>
              <a:t>. Communicating through an opening (</a:t>
            </a:r>
            <a:r>
              <a:rPr lang="en-US" sz="1800" dirty="0">
                <a:latin typeface="Arial" pitchFamily="34" charset="0"/>
                <a:cs typeface="Arial" pitchFamily="34" charset="0"/>
                <a:sym typeface="Symbol"/>
              </a:rPr>
              <a:t>=</a:t>
            </a:r>
            <a:r>
              <a:rPr lang="en-US" sz="1800" dirty="0">
                <a:latin typeface="Arial" pitchFamily="34" charset="0"/>
                <a:cs typeface="Arial" pitchFamily="34" charset="0"/>
              </a:rPr>
              <a:t>0.9 m).</a:t>
            </a:r>
          </a:p>
          <a:p>
            <a:pPr algn="just"/>
            <a:r>
              <a:rPr lang="en-US" sz="1800" dirty="0">
                <a:latin typeface="Arial" pitchFamily="34" charset="0"/>
                <a:cs typeface="Arial" pitchFamily="34" charset="0"/>
              </a:rPr>
              <a:t>	</a:t>
            </a:r>
          </a:p>
          <a:p>
            <a:pPr algn="l"/>
            <a:r>
              <a:rPr lang="en-US" sz="1800" b="1" dirty="0">
                <a:solidFill>
                  <a:srgbClr val="2004C6"/>
                </a:solidFill>
                <a:latin typeface="Arial" pitchFamily="34" charset="0"/>
                <a:cs typeface="Arial" pitchFamily="34" charset="0"/>
              </a:rPr>
              <a:t>	Upper part: </a:t>
            </a:r>
            <a:r>
              <a:rPr lang="en-US" sz="1800" dirty="0">
                <a:latin typeface="Arial" pitchFamily="34" charset="0"/>
                <a:cs typeface="Arial" pitchFamily="34" charset="0"/>
              </a:rPr>
              <a:t>door 1 m (w) </a:t>
            </a:r>
            <a:r>
              <a:rPr lang="en-US" sz="1800" dirty="0">
                <a:latin typeface="Arial" pitchFamily="34" charset="0"/>
                <a:cs typeface="Arial" pitchFamily="34" charset="0"/>
                <a:sym typeface="Symbol"/>
              </a:rPr>
              <a:t> 2 m (t); suitable for </a:t>
            </a:r>
            <a:r>
              <a:rPr lang="en-US" sz="1800" b="1" dirty="0">
                <a:solidFill>
                  <a:srgbClr val="C00000"/>
                </a:solidFill>
                <a:latin typeface="Arial" pitchFamily="34" charset="0"/>
                <a:cs typeface="Arial" pitchFamily="34" charset="0"/>
                <a:sym typeface="Symbol"/>
              </a:rPr>
              <a:t>SE</a:t>
            </a:r>
            <a:r>
              <a:rPr lang="en-US" sz="1800" dirty="0">
                <a:latin typeface="Arial" pitchFamily="34" charset="0"/>
                <a:cs typeface="Arial" pitchFamily="34" charset="0"/>
                <a:sym typeface="Symbol"/>
              </a:rPr>
              <a:t> </a:t>
            </a:r>
            <a:r>
              <a:rPr lang="en-US" sz="1800" dirty="0">
                <a:latin typeface="Arial" pitchFamily="34" charset="0"/>
                <a:cs typeface="Arial" pitchFamily="34" charset="0"/>
              </a:rPr>
              <a:t>devices with </a:t>
            </a:r>
          </a:p>
          <a:p>
            <a:pPr algn="l"/>
            <a:r>
              <a:rPr lang="en-US" sz="1800" dirty="0">
                <a:latin typeface="Arial" pitchFamily="34" charset="0"/>
                <a:cs typeface="Arial" pitchFamily="34" charset="0"/>
                <a:sym typeface="Symbol"/>
              </a:rPr>
              <a:t>		       &lt;</a:t>
            </a:r>
            <a:r>
              <a:rPr lang="en-US" sz="1800" dirty="0">
                <a:latin typeface="Arial" pitchFamily="34" charset="0"/>
                <a:cs typeface="Arial" pitchFamily="34" charset="0"/>
              </a:rPr>
              <a:t>1.0 m and a </a:t>
            </a:r>
            <a:r>
              <a:rPr lang="en-US" sz="1800" b="1" i="1" dirty="0">
                <a:solidFill>
                  <a:srgbClr val="C00000"/>
                </a:solidFill>
                <a:latin typeface="Arial" pitchFamily="34" charset="0"/>
                <a:cs typeface="Arial" pitchFamily="34" charset="0"/>
              </a:rPr>
              <a:t>M</a:t>
            </a:r>
            <a:r>
              <a:rPr lang="en-US" sz="1800" dirty="0">
                <a:latin typeface="Arial" pitchFamily="34" charset="0"/>
                <a:cs typeface="Arial" pitchFamily="34" charset="0"/>
              </a:rPr>
              <a:t>&lt;1000 kg.</a:t>
            </a:r>
          </a:p>
          <a:p>
            <a:pPr algn="l"/>
            <a:r>
              <a:rPr lang="en-US" sz="1800" b="1" dirty="0">
                <a:latin typeface="Arial" pitchFamily="34" charset="0"/>
                <a:cs typeface="Arial" pitchFamily="34" charset="0"/>
              </a:rPr>
              <a:t>	</a:t>
            </a:r>
            <a:r>
              <a:rPr lang="en-US" sz="1800" b="1" dirty="0">
                <a:solidFill>
                  <a:srgbClr val="2004C6"/>
                </a:solidFill>
                <a:latin typeface="Arial" pitchFamily="34" charset="0"/>
                <a:cs typeface="Arial" pitchFamily="34" charset="0"/>
              </a:rPr>
              <a:t>Lower part: </a:t>
            </a:r>
            <a:r>
              <a:rPr lang="en-US" sz="1800" dirty="0">
                <a:latin typeface="Arial" pitchFamily="34" charset="0"/>
                <a:cs typeface="Arial" pitchFamily="34" charset="0"/>
              </a:rPr>
              <a:t>beam axis between 1.2-1.6 m; removable (by crane) ceiling.</a:t>
            </a:r>
          </a:p>
          <a:p>
            <a:pPr algn="l"/>
            <a:endParaRPr lang="en-US" sz="1800" b="1" dirty="0">
              <a:latin typeface="Arial" pitchFamily="34" charset="0"/>
              <a:cs typeface="Arial" pitchFamily="34" charset="0"/>
            </a:endParaRPr>
          </a:p>
          <a:p>
            <a:pPr algn="just"/>
            <a:r>
              <a:rPr lang="en-US" sz="1800" b="1" dirty="0">
                <a:solidFill>
                  <a:srgbClr val="C00000"/>
                </a:solidFill>
                <a:latin typeface="Arial" pitchFamily="34" charset="0"/>
                <a:cs typeface="Arial" pitchFamily="34" charset="0"/>
              </a:rPr>
              <a:t>CH:</a:t>
            </a:r>
            <a:r>
              <a:rPr lang="en-US" sz="1800" dirty="0">
                <a:latin typeface="Arial" pitchFamily="34" charset="0"/>
                <a:cs typeface="Arial" pitchFamily="34" charset="0"/>
              </a:rPr>
              <a:t> monitoring the instrument, data analysis and reduction through dedicated workstations, comfortable space for </a:t>
            </a:r>
            <a:r>
              <a:rPr lang="en-US" sz="1800" dirty="0">
                <a:solidFill>
                  <a:srgbClr val="C00000"/>
                </a:solidFill>
                <a:latin typeface="Arial" pitchFamily="34" charset="0"/>
                <a:cs typeface="Arial" pitchFamily="34" charset="0"/>
              </a:rPr>
              <a:t>6</a:t>
            </a:r>
            <a:r>
              <a:rPr lang="en-US" sz="1800" dirty="0">
                <a:latin typeface="Arial" pitchFamily="34" charset="0"/>
                <a:cs typeface="Arial" pitchFamily="34" charset="0"/>
              </a:rPr>
              <a:t> peoples </a:t>
            </a:r>
            <a:r>
              <a:rPr lang="en-US" sz="1800" i="1" dirty="0">
                <a:latin typeface="Arial" pitchFamily="34" charset="0"/>
                <a:cs typeface="Arial" pitchFamily="34" charset="0"/>
              </a:rPr>
              <a:t>etc.</a:t>
            </a:r>
          </a:p>
          <a:p>
            <a:pPr algn="l"/>
            <a:endParaRPr lang="en-US" sz="1800" b="1" dirty="0">
              <a:latin typeface="Arial" pitchFamily="34" charset="0"/>
              <a:cs typeface="Arial" pitchFamily="34" charset="0"/>
            </a:endParaRPr>
          </a:p>
          <a:p>
            <a:pPr algn="just"/>
            <a:r>
              <a:rPr lang="en-US" sz="1800" b="1" dirty="0">
                <a:solidFill>
                  <a:srgbClr val="C00000"/>
                </a:solidFill>
                <a:latin typeface="Arial" pitchFamily="34" charset="0"/>
                <a:cs typeface="Arial" pitchFamily="34" charset="0"/>
              </a:rPr>
              <a:t>SPA:</a:t>
            </a:r>
            <a:r>
              <a:rPr lang="en-US" sz="1800" dirty="0">
                <a:latin typeface="Arial" pitchFamily="34" charset="0"/>
                <a:cs typeface="Arial" pitchFamily="34" charset="0"/>
              </a:rPr>
              <a:t> activated and non-activated sample cabinets, sample preparation table, glove-box </a:t>
            </a:r>
            <a:r>
              <a:rPr lang="en-US" sz="1800" i="1" dirty="0">
                <a:latin typeface="Arial" pitchFamily="34" charset="0"/>
                <a:cs typeface="Arial" pitchFamily="34" charset="0"/>
              </a:rPr>
              <a:t>etc.</a:t>
            </a:r>
            <a:endParaRPr lang="en-US" sz="18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C3339C7-BCC7-45DF-904C-C04AD0551C05}" type="slidenum">
              <a:rPr lang="it-IT" smtClean="0"/>
              <a:pPr/>
              <a:t>52</a:t>
            </a:fld>
            <a:endParaRPr lang="it-IT"/>
          </a:p>
        </p:txBody>
      </p:sp>
      <p:sp>
        <p:nvSpPr>
          <p:cNvPr id="3" name="Title 1"/>
          <p:cNvSpPr txBox="1">
            <a:spLocks/>
          </p:cNvSpPr>
          <p:nvPr/>
        </p:nvSpPr>
        <p:spPr>
          <a:xfrm>
            <a:off x="539552" y="548680"/>
            <a:ext cx="8208912" cy="16764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u="none" strike="noStrike" kern="1200" cap="none" spc="0" normalizeH="0" baseline="0" noProof="0" dirty="0">
                <a:ln>
                  <a:noFill/>
                </a:ln>
                <a:effectLst/>
                <a:uLnTx/>
                <a:uFillTx/>
                <a:latin typeface="Arial" pitchFamily="34" charset="0"/>
                <a:ea typeface="+mj-ea"/>
                <a:cs typeface="Arial" pitchFamily="34" charset="0"/>
              </a:rPr>
              <a:t>Questions about the </a:t>
            </a:r>
            <a:r>
              <a:rPr kumimoji="0" lang="en-US" sz="3400" b="1" u="none" strike="noStrike" kern="1200" cap="none" spc="0" normalizeH="0" baseline="0" noProof="0" dirty="0">
                <a:ln>
                  <a:noFill/>
                </a:ln>
                <a:solidFill>
                  <a:srgbClr val="009900"/>
                </a:solidFill>
                <a:effectLst/>
                <a:uLnTx/>
                <a:uFillTx/>
                <a:latin typeface="Arial" pitchFamily="34" charset="0"/>
                <a:ea typeface="+mj-ea"/>
                <a:cs typeface="Arial" pitchFamily="34" charset="0"/>
              </a:rPr>
              <a:t>VESPA</a:t>
            </a:r>
            <a:r>
              <a:rPr kumimoji="0" lang="en-US" sz="3400" b="1" u="none" strike="noStrike" kern="1200" cap="none" spc="0" normalizeH="0" baseline="0" noProof="0" dirty="0">
                <a:ln>
                  <a:noFill/>
                </a:ln>
                <a:effectLst/>
                <a:uLnTx/>
                <a:uFillTx/>
                <a:latin typeface="Arial" pitchFamily="34" charset="0"/>
                <a:ea typeface="+mj-ea"/>
                <a:cs typeface="Arial" pitchFamily="34" charset="0"/>
              </a:rPr>
              <a:t/>
            </a:r>
            <a:br>
              <a:rPr kumimoji="0" lang="en-US" sz="3400" b="1" u="none" strike="noStrike" kern="1200" cap="none" spc="0" normalizeH="0" baseline="0" noProof="0" dirty="0">
                <a:ln>
                  <a:noFill/>
                </a:ln>
                <a:effectLst/>
                <a:uLnTx/>
                <a:uFillTx/>
                <a:latin typeface="Arial" pitchFamily="34" charset="0"/>
                <a:ea typeface="+mj-ea"/>
                <a:cs typeface="Arial" pitchFamily="34" charset="0"/>
              </a:rPr>
            </a:br>
            <a:r>
              <a:rPr kumimoji="0" lang="en-US" sz="3400" b="1" u="none" strike="noStrike" kern="1200" cap="none" spc="0" normalizeH="0" baseline="0" noProof="0" dirty="0">
                <a:ln>
                  <a:noFill/>
                </a:ln>
                <a:solidFill>
                  <a:srgbClr val="C00000"/>
                </a:solidFill>
                <a:effectLst/>
                <a:uLnTx/>
                <a:uFillTx/>
                <a:latin typeface="Arial" pitchFamily="34" charset="0"/>
                <a:ea typeface="+mj-ea"/>
                <a:cs typeface="Arial" pitchFamily="34" charset="0"/>
              </a:rPr>
              <a:t>System Requirements Specification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u="none" strike="noStrike" kern="1200" cap="none" spc="0" normalizeH="0" baseline="0" noProof="0" dirty="0">
                <a:ln>
                  <a:noFill/>
                </a:ln>
                <a:effectLst/>
                <a:uLnTx/>
                <a:uFillTx/>
                <a:latin typeface="Arial" pitchFamily="34" charset="0"/>
                <a:ea typeface="+mj-ea"/>
                <a:cs typeface="Arial" pitchFamily="34" charset="0"/>
              </a:rPr>
              <a:t>document?</a:t>
            </a:r>
          </a:p>
        </p:txBody>
      </p:sp>
      <p:sp>
        <p:nvSpPr>
          <p:cNvPr id="4" name="Segnaposto piè di pagina 3"/>
          <p:cNvSpPr>
            <a:spLocks noGrp="1"/>
          </p:cNvSpPr>
          <p:nvPr>
            <p:ph type="ftr" sz="quarter" idx="11"/>
          </p:nvPr>
        </p:nvSpPr>
        <p:spPr/>
        <p:txBody>
          <a:bodyPr/>
          <a:lstStyle/>
          <a:p>
            <a:r>
              <a:rPr lang="it-IT"/>
              <a:t>VESPA TG2 (Lund, 17 Oct. 2017)</a:t>
            </a:r>
          </a:p>
        </p:txBody>
      </p:sp>
      <p:pic>
        <p:nvPicPr>
          <p:cNvPr id="5" name="Immagine 4" descr="9674419-3D-Question-Answer-on-white-background-Stock-Photo.jpg"/>
          <p:cNvPicPr>
            <a:picLocks noChangeAspect="1"/>
          </p:cNvPicPr>
          <p:nvPr/>
        </p:nvPicPr>
        <p:blipFill>
          <a:blip r:embed="rId2" cstate="print"/>
          <a:stretch>
            <a:fillRect/>
          </a:stretch>
        </p:blipFill>
        <p:spPr>
          <a:xfrm>
            <a:off x="3275856" y="2780928"/>
            <a:ext cx="2619546" cy="198884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VESPA TG2 (Lund, 17 Oct. 2017)</a:t>
            </a:r>
          </a:p>
        </p:txBody>
      </p:sp>
      <p:sp>
        <p:nvSpPr>
          <p:cNvPr id="3" name="Segnaposto numero diapositiva 2"/>
          <p:cNvSpPr>
            <a:spLocks noGrp="1"/>
          </p:cNvSpPr>
          <p:nvPr>
            <p:ph type="sldNum" sz="quarter" idx="12"/>
          </p:nvPr>
        </p:nvSpPr>
        <p:spPr/>
        <p:txBody>
          <a:bodyPr/>
          <a:lstStyle/>
          <a:p>
            <a:fld id="{AC3339C7-BCC7-45DF-904C-C04AD0551C05}" type="slidenum">
              <a:rPr lang="it-IT" smtClean="0"/>
              <a:pPr/>
              <a:t>53</a:t>
            </a:fld>
            <a:endParaRPr lang="it-IT"/>
          </a:p>
        </p:txBody>
      </p:sp>
      <p:sp>
        <p:nvSpPr>
          <p:cNvPr id="5" name="Title 1"/>
          <p:cNvSpPr txBox="1">
            <a:spLocks/>
          </p:cNvSpPr>
          <p:nvPr/>
        </p:nvSpPr>
        <p:spPr>
          <a:xfrm>
            <a:off x="215516" y="260648"/>
            <a:ext cx="8568952" cy="2664296"/>
          </a:xfrm>
          <a:prstGeom prst="rect">
            <a:avLst/>
          </a:prstGeom>
        </p:spPr>
        <p:txBody>
          <a:bodyPr>
            <a:noAutofit/>
          </a:bodyPr>
          <a:lstStyle/>
          <a:p>
            <a:pPr marR="0" lvl="0" algn="ctr" defTabSz="914400" rtl="0" eaLnBrk="1" fontAlgn="auto" latinLnBrk="0" hangingPunct="1">
              <a:spcBef>
                <a:spcPct val="0"/>
              </a:spcBef>
              <a:spcAft>
                <a:spcPts val="0"/>
              </a:spcAft>
              <a:buClrTx/>
              <a:buSzTx/>
              <a:tabLst/>
              <a:defRPr/>
            </a:pPr>
            <a:r>
              <a:rPr kumimoji="0" lang="en-US" sz="3400" b="1" u="none" strike="noStrike" kern="1200" cap="none" spc="0" normalizeH="0" baseline="0" noProof="0" dirty="0" smtClean="0">
                <a:ln>
                  <a:noFill/>
                </a:ln>
                <a:solidFill>
                  <a:srgbClr val="009900"/>
                </a:solidFill>
                <a:effectLst/>
                <a:uLnTx/>
                <a:uFillTx/>
                <a:latin typeface="Arial" pitchFamily="34" charset="0"/>
                <a:ea typeface="+mj-ea"/>
                <a:cs typeface="Arial" pitchFamily="34" charset="0"/>
              </a:rPr>
              <a:t>3. VESPA</a:t>
            </a:r>
            <a:endParaRPr kumimoji="0" lang="en-US" sz="3400" b="1" u="none" strike="noStrike" kern="1200" cap="none" spc="0" normalizeH="0" baseline="0" noProof="0" dirty="0">
              <a:ln>
                <a:noFill/>
              </a:ln>
              <a:solidFill>
                <a:srgbClr val="009900"/>
              </a:solidFill>
              <a:effectLst/>
              <a:uLnTx/>
              <a:uFillTx/>
              <a:latin typeface="Arial" pitchFamily="34" charset="0"/>
              <a:ea typeface="+mj-ea"/>
              <a:cs typeface="Arial" pitchFamily="34" charset="0"/>
            </a:endParaRPr>
          </a:p>
          <a:p>
            <a:pPr algn="ctr">
              <a:spcBef>
                <a:spcPct val="0"/>
              </a:spcBef>
            </a:pPr>
            <a:r>
              <a:rPr lang="en-US" sz="3600" b="1" dirty="0" smtClean="0">
                <a:solidFill>
                  <a:srgbClr val="C00000"/>
                </a:solidFill>
                <a:latin typeface="Arial" pitchFamily="34" charset="0"/>
                <a:cs typeface="Arial" pitchFamily="34" charset="0"/>
              </a:rPr>
              <a:t>“Description </a:t>
            </a:r>
            <a:r>
              <a:rPr lang="en-US" sz="3600" b="1" dirty="0">
                <a:solidFill>
                  <a:srgbClr val="C00000"/>
                </a:solidFill>
                <a:latin typeface="Arial" pitchFamily="34" charset="0"/>
                <a:cs typeface="Arial" pitchFamily="34" charset="0"/>
              </a:rPr>
              <a:t>of the preliminary </a:t>
            </a:r>
            <a:r>
              <a:rPr lang="en-US" sz="3600" b="1" dirty="0" smtClean="0">
                <a:solidFill>
                  <a:srgbClr val="C00000"/>
                </a:solidFill>
                <a:latin typeface="Arial" pitchFamily="34" charset="0"/>
                <a:cs typeface="Arial" pitchFamily="34" charset="0"/>
              </a:rPr>
              <a:t>design”</a:t>
            </a:r>
          </a:p>
          <a:p>
            <a:pPr lvl="0" algn="ctr">
              <a:spcBef>
                <a:spcPct val="0"/>
              </a:spcBef>
            </a:pPr>
            <a:r>
              <a:rPr kumimoji="0" lang="en-US" sz="3400" b="1" u="none" strike="noStrike" kern="1200" cap="none" spc="0" normalizeH="0" baseline="0" noProof="0" dirty="0" smtClean="0">
                <a:ln>
                  <a:noFill/>
                </a:ln>
                <a:effectLst/>
                <a:uLnTx/>
                <a:uFillTx/>
                <a:latin typeface="Arial" pitchFamily="34" charset="0"/>
                <a:ea typeface="+mj-ea"/>
                <a:cs typeface="Arial" pitchFamily="34" charset="0"/>
              </a:rPr>
              <a:t>documents</a:t>
            </a:r>
            <a:endParaRPr kumimoji="0" lang="en-US" sz="3400" b="1" u="none" strike="noStrike" kern="1200" cap="none" spc="0" normalizeH="0" baseline="0" noProof="0" dirty="0">
              <a:ln>
                <a:noFill/>
              </a:ln>
              <a:effectLst/>
              <a:uLnTx/>
              <a:uFillTx/>
              <a:latin typeface="Arial" pitchFamily="34" charset="0"/>
              <a:ea typeface="+mj-ea"/>
              <a:cs typeface="Arial" pitchFamily="34" charset="0"/>
            </a:endParaRPr>
          </a:p>
        </p:txBody>
      </p:sp>
      <p:pic>
        <p:nvPicPr>
          <p:cNvPr id="95236" name="Picture 4" descr="Bildresultat för free vespa dra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8892" y="3212976"/>
            <a:ext cx="2362200" cy="1933576"/>
          </a:xfrm>
          <a:prstGeom prst="rect">
            <a:avLst/>
          </a:prstGeom>
          <a:noFill/>
          <a:extLst>
            <a:ext uri="{909E8E84-426E-40DD-AFC4-6F175D3DCCD1}">
              <a14:hiddenFill xmlns:a14="http://schemas.microsoft.com/office/drawing/2010/main">
                <a:solidFill>
                  <a:srgbClr val="FFFFFF"/>
                </a:solidFill>
              </a14:hiddenFill>
            </a:ext>
          </a:extLst>
        </p:spPr>
      </p:pic>
      <p:pic>
        <p:nvPicPr>
          <p:cNvPr id="9523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7522" y="4721946"/>
            <a:ext cx="1433736" cy="1117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4025" y="4756941"/>
            <a:ext cx="4201628" cy="220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1656" y="4996662"/>
            <a:ext cx="2447223" cy="1600690"/>
          </a:xfrm>
          <a:prstGeom prst="rect">
            <a:avLst/>
          </a:prstGeom>
        </p:spPr>
        <p:txBody>
          <a:bodyPr wrap="square">
            <a:noAutofit/>
          </a:bodyPr>
          <a:lstStyle/>
          <a:p>
            <a:pPr algn="just" fontAlgn="base">
              <a:spcBef>
                <a:spcPct val="0"/>
              </a:spcBef>
              <a:defRPr/>
            </a:pPr>
            <a:r>
              <a:rPr kumimoji="0" lang="en-GB" sz="1400" b="1" i="0" u="sng" strike="noStrike" kern="1200" cap="none" spc="0" normalizeH="0" baseline="0" noProof="0" dirty="0" smtClean="0">
                <a:ln>
                  <a:noFill/>
                </a:ln>
                <a:solidFill>
                  <a:srgbClr val="000000"/>
                </a:solidFill>
                <a:effectLst/>
                <a:uLnTx/>
                <a:uFillTx/>
                <a:latin typeface="Calibri"/>
                <a:ea typeface="Calibri"/>
                <a:cs typeface="Times New Roman"/>
              </a:rPr>
              <a:t>Sample position</a:t>
            </a:r>
            <a:r>
              <a:rPr kumimoji="0" lang="en-GB" sz="1400" i="0" strike="noStrike" kern="1200" cap="none" spc="0" normalizeH="0" noProof="0" dirty="0" smtClean="0">
                <a:ln>
                  <a:noFill/>
                </a:ln>
                <a:solidFill>
                  <a:srgbClr val="000000"/>
                </a:solidFill>
                <a:effectLst/>
                <a:uLnTx/>
                <a:uFillTx/>
                <a:latin typeface="Calibri"/>
                <a:ea typeface="Calibri"/>
                <a:cs typeface="Times New Roman"/>
              </a:rPr>
              <a:t>@59           m      from moderator</a:t>
            </a:r>
            <a:endParaRPr kumimoji="0" lang="en-GB" sz="1400" b="1" i="0" u="sng" strike="noStrike" kern="1200" cap="none" spc="0" normalizeH="0" baseline="0" noProof="0" dirty="0" smtClean="0">
              <a:ln>
                <a:noFill/>
              </a:ln>
              <a:solidFill>
                <a:srgbClr val="000000"/>
              </a:solidFill>
              <a:effectLst/>
              <a:uLnTx/>
              <a:uFillTx/>
              <a:latin typeface="Calibri"/>
              <a:ea typeface="Calibri"/>
              <a:cs typeface="Times New Roman"/>
            </a:endParaRPr>
          </a:p>
          <a:p>
            <a:pPr algn="just" fontAlgn="base">
              <a:spcBef>
                <a:spcPct val="0"/>
              </a:spcBef>
              <a:defRPr/>
            </a:pPr>
            <a:r>
              <a:rPr kumimoji="0" lang="en-GB" sz="1400" b="1" i="0" u="sng" strike="noStrike" kern="1200" cap="none" spc="0" normalizeH="0" baseline="0" noProof="0" dirty="0" smtClean="0">
                <a:ln>
                  <a:noFill/>
                </a:ln>
                <a:solidFill>
                  <a:srgbClr val="000000"/>
                </a:solidFill>
                <a:effectLst/>
                <a:uLnTx/>
                <a:uFillTx/>
                <a:latin typeface="Calibri"/>
                <a:ea typeface="Calibri"/>
                <a:cs typeface="Times New Roman"/>
              </a:rPr>
              <a:t>Analyser: 4 modules</a:t>
            </a:r>
          </a:p>
          <a:p>
            <a:pPr algn="just" fontAlgn="base">
              <a:spcBef>
                <a:spcPct val="0"/>
              </a:spcBef>
              <a:defRPr/>
            </a:pPr>
            <a:r>
              <a:rPr lang="en-GB" sz="1400" dirty="0" smtClean="0">
                <a:solidFill>
                  <a:srgbClr val="000000"/>
                </a:solidFill>
                <a:latin typeface="Calibri"/>
                <a:ea typeface="Calibri"/>
                <a:cs typeface="Times New Roman"/>
              </a:rPr>
              <a:t>HOPG + Be filter + CCR + He tubes</a:t>
            </a:r>
          </a:p>
          <a:p>
            <a:pPr algn="just" fontAlgn="base">
              <a:spcBef>
                <a:spcPct val="0"/>
              </a:spcBef>
              <a:defRPr/>
            </a:pPr>
            <a:r>
              <a:rPr kumimoji="0" lang="en-GB" sz="1400" b="1" i="0" u="sng" strike="noStrike" kern="1200" cap="none" spc="0" normalizeH="0" baseline="0" noProof="0" dirty="0" smtClean="0">
                <a:ln>
                  <a:noFill/>
                </a:ln>
                <a:solidFill>
                  <a:srgbClr val="000000"/>
                </a:solidFill>
                <a:effectLst/>
                <a:uLnTx/>
                <a:uFillTx/>
                <a:latin typeface="Calibri"/>
                <a:ea typeface="Calibri"/>
                <a:cs typeface="Times New Roman"/>
              </a:rPr>
              <a:t>Diffraction bank:</a:t>
            </a:r>
          </a:p>
          <a:p>
            <a:pPr algn="just" fontAlgn="base">
              <a:spcBef>
                <a:spcPct val="0"/>
              </a:spcBef>
              <a:defRPr/>
            </a:pPr>
            <a:r>
              <a:rPr lang="en-GB" sz="1400" dirty="0" smtClean="0">
                <a:solidFill>
                  <a:srgbClr val="000000"/>
                </a:solidFill>
                <a:latin typeface="Calibri"/>
                <a:ea typeface="Calibri"/>
                <a:cs typeface="Times New Roman"/>
              </a:rPr>
              <a:t>14 x He tubes</a:t>
            </a:r>
            <a:endParaRPr kumimoji="0" lang="en-GB" sz="1400" i="0" strike="noStrike" kern="1200" cap="none" spc="0" normalizeH="0" baseline="0" noProof="0" dirty="0" smtClean="0">
              <a:ln>
                <a:noFill/>
              </a:ln>
              <a:solidFill>
                <a:srgbClr val="000000"/>
              </a:solidFill>
              <a:effectLst/>
              <a:uLnTx/>
              <a:uFillTx/>
              <a:latin typeface="Calibri"/>
              <a:ea typeface="Calibri"/>
              <a:cs typeface="Times New Roman"/>
            </a:endParaRPr>
          </a:p>
        </p:txBody>
      </p:sp>
      <p:sp>
        <p:nvSpPr>
          <p:cNvPr id="9" name="Content Placeholder 2"/>
          <p:cNvSpPr txBox="1">
            <a:spLocks/>
          </p:cNvSpPr>
          <p:nvPr/>
        </p:nvSpPr>
        <p:spPr>
          <a:xfrm>
            <a:off x="21658" y="258941"/>
            <a:ext cx="3091358" cy="1069347"/>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GB" sz="1400" dirty="0" smtClean="0">
                <a:solidFill>
                  <a:schemeClr val="bg1"/>
                </a:solidFill>
              </a:rPr>
              <a:t>A crystal-analyser inverse-geometry time-of-flight spectrometer fully devoted to </a:t>
            </a:r>
            <a:r>
              <a:rPr lang="en-GB" sz="1400" b="1" i="1" dirty="0" smtClean="0">
                <a:solidFill>
                  <a:schemeClr val="bg1"/>
                </a:solidFill>
              </a:rPr>
              <a:t>Neutron Vibrational Spectroscopy (NVS) </a:t>
            </a:r>
          </a:p>
          <a:p>
            <a:pPr marL="0" indent="0">
              <a:buFont typeface="Arial" pitchFamily="34" charset="0"/>
              <a:buNone/>
            </a:pPr>
            <a:endParaRPr lang="en-GB" sz="1400" i="1" dirty="0" smtClean="0">
              <a:solidFill>
                <a:schemeClr val="bg1"/>
              </a:solidFill>
            </a:endParaRPr>
          </a:p>
        </p:txBody>
      </p:sp>
      <p:pic>
        <p:nvPicPr>
          <p:cNvPr id="14338" name="Picture 2" descr="V:\LRNZworks\VESPA 2017\VESPA beamline 2017\DOC x TG2\Presentations TG2\MC_TG2\12.bmp"/>
          <p:cNvPicPr>
            <a:picLocks noChangeAspect="1" noChangeArrowheads="1"/>
          </p:cNvPicPr>
          <p:nvPr/>
        </p:nvPicPr>
        <p:blipFill rotWithShape="1">
          <a:blip r:embed="rId3">
            <a:extLst>
              <a:ext uri="{28A0092B-C50C-407E-A947-70E740481C1C}">
                <a14:useLocalDpi xmlns:a14="http://schemas.microsoft.com/office/drawing/2010/main" val="0"/>
              </a:ext>
            </a:extLst>
          </a:blip>
          <a:srcRect t="-154"/>
          <a:stretch/>
        </p:blipFill>
        <p:spPr bwMode="auto">
          <a:xfrm>
            <a:off x="0" y="-211756"/>
            <a:ext cx="9144000" cy="493252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027821" y="1708944"/>
            <a:ext cx="3068745" cy="2957644"/>
            <a:chOff x="7582538" y="1958260"/>
            <a:chExt cx="4286335" cy="3172005"/>
          </a:xfrm>
        </p:grpSpPr>
        <p:pic>
          <p:nvPicPr>
            <p:cNvPr id="10" name="Picture 2" descr="V:\LRNZworks\VESPA 2017\VESPA beamline 2017\DOC x TG2\Presentations TG2\MC_TG2\9.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35" t="12409" r="-1" b="4357"/>
            <a:stretch/>
          </p:blipFill>
          <p:spPr bwMode="auto">
            <a:xfrm>
              <a:off x="7582538" y="2464067"/>
              <a:ext cx="4286335" cy="2666198"/>
            </a:xfrm>
            <a:prstGeom prst="ellipse">
              <a:avLst/>
            </a:prstGeom>
            <a:ln w="25400" cap="rnd">
              <a:solidFill>
                <a:srgbClr val="FFFF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0256923" y="1958260"/>
              <a:ext cx="1357163" cy="594150"/>
            </a:xfrm>
            <a:prstGeom prst="rect">
              <a:avLst/>
            </a:prstGeom>
            <a:noFill/>
          </p:spPr>
          <p:txBody>
            <a:bodyPr wrap="square" rtlCol="0">
              <a:spAutoFit/>
            </a:bodyPr>
            <a:lstStyle>
              <a:defPPr>
                <a:defRPr lang="en-US"/>
              </a:defPPr>
              <a:lvl1pPr algn="ctr">
                <a:defRPr sz="1000">
                  <a:solidFill>
                    <a:schemeClr val="bg1"/>
                  </a:solidFill>
                </a:defRPr>
              </a:lvl1pPr>
            </a:lstStyle>
            <a:p>
              <a:r>
                <a:rPr lang="en-GB" dirty="0" smtClean="0"/>
                <a:t>In-bunker Chopper system detail</a:t>
              </a:r>
              <a:endParaRPr lang="en-GB" dirty="0"/>
            </a:p>
          </p:txBody>
        </p:sp>
        <p:sp>
          <p:nvSpPr>
            <p:cNvPr id="12" name="TextBox 11"/>
            <p:cNvSpPr txBox="1"/>
            <p:nvPr/>
          </p:nvSpPr>
          <p:spPr>
            <a:xfrm>
              <a:off x="9677578" y="4361740"/>
              <a:ext cx="1158690" cy="429109"/>
            </a:xfrm>
            <a:prstGeom prst="rect">
              <a:avLst/>
            </a:prstGeom>
            <a:noFill/>
          </p:spPr>
          <p:txBody>
            <a:bodyPr wrap="square" rtlCol="0">
              <a:spAutoFit/>
            </a:bodyPr>
            <a:lstStyle>
              <a:defPPr>
                <a:defRPr lang="en-US"/>
              </a:defPPr>
              <a:lvl1pPr algn="ctr">
                <a:defRPr sz="1000">
                  <a:solidFill>
                    <a:schemeClr val="bg1"/>
                  </a:solidFill>
                </a:defRPr>
              </a:lvl1pPr>
            </a:lstStyle>
            <a:p>
              <a:r>
                <a:rPr lang="en-GB" b="1" dirty="0" smtClean="0">
                  <a:solidFill>
                    <a:srgbClr val="FFFF00"/>
                  </a:solidFill>
                </a:rPr>
                <a:t>PSC assembly</a:t>
              </a:r>
              <a:endParaRPr lang="en-GB" b="1" dirty="0">
                <a:solidFill>
                  <a:srgbClr val="FFFF00"/>
                </a:solidFill>
              </a:endParaRPr>
            </a:p>
          </p:txBody>
        </p:sp>
        <p:sp>
          <p:nvSpPr>
            <p:cNvPr id="13" name="TextBox 12"/>
            <p:cNvSpPr txBox="1"/>
            <p:nvPr/>
          </p:nvSpPr>
          <p:spPr>
            <a:xfrm>
              <a:off x="8275556" y="4341682"/>
              <a:ext cx="970851" cy="544637"/>
            </a:xfrm>
            <a:prstGeom prst="rect">
              <a:avLst/>
            </a:prstGeom>
            <a:noFill/>
          </p:spPr>
          <p:txBody>
            <a:bodyPr wrap="square" rtlCol="0">
              <a:spAutoFit/>
            </a:bodyPr>
            <a:lstStyle>
              <a:defPPr>
                <a:defRPr lang="en-US"/>
              </a:defPPr>
              <a:lvl1pPr algn="ctr">
                <a:defRPr sz="1000">
                  <a:solidFill>
                    <a:schemeClr val="bg1"/>
                  </a:solidFill>
                </a:defRPr>
              </a:lvl1pPr>
            </a:lstStyle>
            <a:p>
              <a:r>
                <a:rPr lang="en-GB" sz="900" b="1" dirty="0" smtClean="0">
                  <a:solidFill>
                    <a:srgbClr val="FFFF00"/>
                  </a:solidFill>
                </a:rPr>
                <a:t>FOC @ </a:t>
              </a:r>
            </a:p>
            <a:p>
              <a:r>
                <a:rPr lang="en-GB" sz="900" b="1" dirty="0" smtClean="0">
                  <a:solidFill>
                    <a:srgbClr val="FFFF00"/>
                  </a:solidFill>
                </a:rPr>
                <a:t>10m from ISCS</a:t>
              </a:r>
              <a:endParaRPr lang="en-GB" sz="900" b="1" dirty="0">
                <a:solidFill>
                  <a:srgbClr val="FFFF00"/>
                </a:solidFill>
              </a:endParaRPr>
            </a:p>
          </p:txBody>
        </p:sp>
      </p:grpSp>
      <p:cxnSp>
        <p:nvCxnSpPr>
          <p:cNvPr id="14" name="Straight Connector 13"/>
          <p:cNvCxnSpPr>
            <a:endCxn id="10" idx="0"/>
          </p:cNvCxnSpPr>
          <p:nvPr/>
        </p:nvCxnSpPr>
        <p:spPr>
          <a:xfrm flipH="1">
            <a:off x="7562195" y="442770"/>
            <a:ext cx="537465" cy="1737801"/>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5597" y="1924320"/>
            <a:ext cx="1026113" cy="553998"/>
          </a:xfrm>
          <a:prstGeom prst="rect">
            <a:avLst/>
          </a:prstGeom>
          <a:noFill/>
        </p:spPr>
        <p:txBody>
          <a:bodyPr wrap="square" rtlCol="0">
            <a:spAutoFit/>
          </a:bodyPr>
          <a:lstStyle/>
          <a:p>
            <a:pPr algn="ctr"/>
            <a:r>
              <a:rPr lang="en-GB" sz="1000" dirty="0" smtClean="0">
                <a:solidFill>
                  <a:srgbClr val="FFFF00"/>
                </a:solidFill>
              </a:rPr>
              <a:t>Sample position: 59 m from ISCS</a:t>
            </a:r>
            <a:endParaRPr lang="en-GB" sz="1000" dirty="0">
              <a:solidFill>
                <a:srgbClr val="FFFF00"/>
              </a:solidFill>
            </a:endParaRPr>
          </a:p>
        </p:txBody>
      </p:sp>
      <p:sp>
        <p:nvSpPr>
          <p:cNvPr id="18" name="TextBox 17"/>
          <p:cNvSpPr txBox="1"/>
          <p:nvPr/>
        </p:nvSpPr>
        <p:spPr>
          <a:xfrm>
            <a:off x="5788778" y="58885"/>
            <a:ext cx="1082733" cy="400110"/>
          </a:xfrm>
          <a:prstGeom prst="rect">
            <a:avLst/>
          </a:prstGeom>
          <a:noFill/>
        </p:spPr>
        <p:txBody>
          <a:bodyPr wrap="square" rtlCol="0">
            <a:spAutoFit/>
          </a:bodyPr>
          <a:lstStyle/>
          <a:p>
            <a:pPr algn="ctr"/>
            <a:r>
              <a:rPr lang="en-GB" sz="1000" dirty="0" smtClean="0">
                <a:solidFill>
                  <a:srgbClr val="FFFF00"/>
                </a:solidFill>
              </a:rPr>
              <a:t>S-FOC @ 20 m from ISCS</a:t>
            </a:r>
          </a:p>
        </p:txBody>
      </p:sp>
      <p:cxnSp>
        <p:nvCxnSpPr>
          <p:cNvPr id="19" name="Straight Arrow Connector 18"/>
          <p:cNvCxnSpPr/>
          <p:nvPr/>
        </p:nvCxnSpPr>
        <p:spPr>
          <a:xfrm flipV="1">
            <a:off x="1768644" y="1280315"/>
            <a:ext cx="5450404" cy="2521664"/>
          </a:xfrm>
          <a:prstGeom prst="straightConnector1">
            <a:avLst/>
          </a:prstGeom>
          <a:ln w="15875">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20392552">
            <a:off x="3787793" y="2675049"/>
            <a:ext cx="1014432" cy="400110"/>
          </a:xfrm>
          <a:prstGeom prst="rect">
            <a:avLst/>
          </a:prstGeom>
          <a:noFill/>
        </p:spPr>
        <p:txBody>
          <a:bodyPr wrap="square" rtlCol="0">
            <a:spAutoFit/>
          </a:bodyPr>
          <a:lstStyle/>
          <a:p>
            <a:pPr algn="ctr"/>
            <a:r>
              <a:rPr lang="en-GB" sz="1000" b="1" dirty="0" smtClean="0">
                <a:solidFill>
                  <a:srgbClr val="FFFF00"/>
                </a:solidFill>
              </a:rPr>
              <a:t>Bunker to cave Beamline: 40 m </a:t>
            </a:r>
            <a:endParaRPr lang="en-GB" sz="1000" b="1" dirty="0">
              <a:solidFill>
                <a:srgbClr val="FFFF00"/>
              </a:solidFill>
            </a:endParaRPr>
          </a:p>
        </p:txBody>
      </p:sp>
      <p:sp>
        <p:nvSpPr>
          <p:cNvPr id="23" name="TextBox 22"/>
          <p:cNvSpPr txBox="1"/>
          <p:nvPr/>
        </p:nvSpPr>
        <p:spPr>
          <a:xfrm>
            <a:off x="1567336" y="1779378"/>
            <a:ext cx="702078" cy="400110"/>
          </a:xfrm>
          <a:prstGeom prst="rect">
            <a:avLst/>
          </a:prstGeom>
          <a:noFill/>
        </p:spPr>
        <p:txBody>
          <a:bodyPr wrap="square" rtlCol="0">
            <a:spAutoFit/>
          </a:bodyPr>
          <a:lstStyle/>
          <a:p>
            <a:pPr algn="ctr"/>
            <a:r>
              <a:rPr lang="en-GB" sz="1000" dirty="0" smtClean="0">
                <a:solidFill>
                  <a:srgbClr val="FFFF00"/>
                </a:solidFill>
              </a:rPr>
              <a:t>Control Hutch</a:t>
            </a:r>
            <a:endParaRPr lang="en-GB" sz="1000" dirty="0">
              <a:solidFill>
                <a:srgbClr val="FFFF00"/>
              </a:solidFill>
            </a:endParaRPr>
          </a:p>
        </p:txBody>
      </p:sp>
      <p:sp>
        <p:nvSpPr>
          <p:cNvPr id="24" name="Content Placeholder 2"/>
          <p:cNvSpPr txBox="1">
            <a:spLocks/>
          </p:cNvSpPr>
          <p:nvPr/>
        </p:nvSpPr>
        <p:spPr>
          <a:xfrm>
            <a:off x="145597" y="458995"/>
            <a:ext cx="3091358" cy="869293"/>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GB" sz="1400" dirty="0" smtClean="0">
                <a:solidFill>
                  <a:schemeClr val="bg1"/>
                </a:solidFill>
              </a:rPr>
              <a:t>A crystal-analyser inverse-geometry time-of-flight spectrometer fully devoted to </a:t>
            </a:r>
            <a:r>
              <a:rPr lang="en-GB" sz="1400" b="1" i="1" dirty="0" smtClean="0">
                <a:solidFill>
                  <a:schemeClr val="bg1"/>
                </a:solidFill>
              </a:rPr>
              <a:t>Neutron Vibrational Spectroscopy (NVS) </a:t>
            </a:r>
          </a:p>
          <a:p>
            <a:pPr marL="0" indent="0">
              <a:buFont typeface="Arial" pitchFamily="34" charset="0"/>
              <a:buNone/>
            </a:pPr>
            <a:endParaRPr lang="en-GB" sz="1400" i="1" dirty="0" smtClean="0">
              <a:solidFill>
                <a:schemeClr val="bg1"/>
              </a:solidFill>
            </a:endParaRPr>
          </a:p>
        </p:txBody>
      </p:sp>
      <p:sp>
        <p:nvSpPr>
          <p:cNvPr id="25" name="TextBox 24"/>
          <p:cNvSpPr txBox="1"/>
          <p:nvPr/>
        </p:nvSpPr>
        <p:spPr>
          <a:xfrm>
            <a:off x="166036" y="89663"/>
            <a:ext cx="2158466" cy="369332"/>
          </a:xfrm>
          <a:prstGeom prst="rect">
            <a:avLst/>
          </a:prstGeom>
          <a:noFill/>
        </p:spPr>
        <p:txBody>
          <a:bodyPr wrap="square" rtlCol="0">
            <a:spAutoFit/>
          </a:bodyPr>
          <a:lstStyle/>
          <a:p>
            <a:pPr algn="just"/>
            <a:r>
              <a:rPr lang="en-GB" dirty="0" smtClean="0">
                <a:solidFill>
                  <a:schemeClr val="bg1"/>
                </a:solidFill>
              </a:rPr>
              <a:t>VESPA:</a:t>
            </a:r>
            <a:endParaRPr lang="en-GB" dirty="0">
              <a:solidFill>
                <a:schemeClr val="bg1"/>
              </a:solidFill>
            </a:endParaRPr>
          </a:p>
        </p:txBody>
      </p:sp>
      <p:sp>
        <p:nvSpPr>
          <p:cNvPr id="26" name="TextBox 25"/>
          <p:cNvSpPr txBox="1"/>
          <p:nvPr/>
        </p:nvSpPr>
        <p:spPr>
          <a:xfrm>
            <a:off x="307612" y="3992852"/>
            <a:ext cx="864097" cy="246221"/>
          </a:xfrm>
          <a:prstGeom prst="rect">
            <a:avLst/>
          </a:prstGeom>
          <a:noFill/>
        </p:spPr>
        <p:txBody>
          <a:bodyPr wrap="square" rtlCol="0">
            <a:spAutoFit/>
          </a:bodyPr>
          <a:lstStyle>
            <a:defPPr>
              <a:defRPr lang="en-US"/>
            </a:defPPr>
            <a:lvl1pPr algn="ctr">
              <a:defRPr sz="1000">
                <a:solidFill>
                  <a:schemeClr val="bg1"/>
                </a:solidFill>
              </a:defRPr>
            </a:lvl1pPr>
          </a:lstStyle>
          <a:p>
            <a:r>
              <a:rPr lang="en-GB" b="1" dirty="0" err="1" smtClean="0">
                <a:solidFill>
                  <a:srgbClr val="FFFF00"/>
                </a:solidFill>
              </a:rPr>
              <a:t>Beamstop</a:t>
            </a:r>
            <a:endParaRPr lang="en-GB" b="1" dirty="0">
              <a:solidFill>
                <a:srgbClr val="FFFF00"/>
              </a:solidFill>
            </a:endParaRPr>
          </a:p>
        </p:txBody>
      </p:sp>
      <p:grpSp>
        <p:nvGrpSpPr>
          <p:cNvPr id="6" name="Gruppo 5"/>
          <p:cNvGrpSpPr/>
          <p:nvPr/>
        </p:nvGrpSpPr>
        <p:grpSpPr>
          <a:xfrm>
            <a:off x="2037781" y="3506002"/>
            <a:ext cx="2831393" cy="2803784"/>
            <a:chOff x="2757383" y="3586684"/>
            <a:chExt cx="3572271" cy="2626638"/>
          </a:xfrm>
        </p:grpSpPr>
        <p:pic>
          <p:nvPicPr>
            <p:cNvPr id="3" name="Immagin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7383" y="3586684"/>
              <a:ext cx="3572271" cy="2206970"/>
            </a:xfrm>
            <a:prstGeom prst="ellipse">
              <a:avLst/>
            </a:prstGeom>
            <a:ln w="25400" cap="rnd">
              <a:solidFill>
                <a:srgbClr val="FFFF00"/>
              </a:solidFill>
            </a:ln>
            <a:effectLst/>
            <a:scene3d>
              <a:camera prst="orthographicFront"/>
              <a:lightRig rig="contrasting" dir="t">
                <a:rot lat="0" lon="0" rev="3000000"/>
              </a:lightRig>
            </a:scene3d>
            <a:sp3d contourW="7620">
              <a:bevelT w="95250" h="31750"/>
              <a:contourClr>
                <a:srgbClr val="333333"/>
              </a:contourClr>
            </a:sp3d>
          </p:spPr>
        </p:pic>
        <p:sp>
          <p:nvSpPr>
            <p:cNvPr id="21" name="TextBox 10"/>
            <p:cNvSpPr txBox="1"/>
            <p:nvPr/>
          </p:nvSpPr>
          <p:spPr>
            <a:xfrm>
              <a:off x="4105738" y="5838491"/>
              <a:ext cx="1295524" cy="374831"/>
            </a:xfrm>
            <a:prstGeom prst="rect">
              <a:avLst/>
            </a:prstGeom>
            <a:noFill/>
          </p:spPr>
          <p:txBody>
            <a:bodyPr wrap="square" rtlCol="0">
              <a:spAutoFit/>
            </a:bodyPr>
            <a:lstStyle>
              <a:defPPr>
                <a:defRPr lang="en-US"/>
              </a:defPPr>
              <a:lvl1pPr algn="ctr">
                <a:defRPr sz="1000">
                  <a:solidFill>
                    <a:schemeClr val="bg1"/>
                  </a:solidFill>
                </a:defRPr>
              </a:lvl1pPr>
            </a:lstStyle>
            <a:p>
              <a:r>
                <a:rPr lang="en-GB" dirty="0" smtClean="0">
                  <a:solidFill>
                    <a:schemeClr val="tx1"/>
                  </a:solidFill>
                </a:rPr>
                <a:t> Lower cave detail</a:t>
              </a:r>
              <a:endParaRPr lang="en-GB" dirty="0">
                <a:solidFill>
                  <a:schemeClr val="tx1"/>
                </a:solidFill>
              </a:endParaRPr>
            </a:p>
          </p:txBody>
        </p:sp>
        <p:sp>
          <p:nvSpPr>
            <p:cNvPr id="22" name="TextBox 10"/>
            <p:cNvSpPr txBox="1"/>
            <p:nvPr/>
          </p:nvSpPr>
          <p:spPr>
            <a:xfrm>
              <a:off x="3691029" y="5225378"/>
              <a:ext cx="1295524" cy="374831"/>
            </a:xfrm>
            <a:prstGeom prst="rect">
              <a:avLst/>
            </a:prstGeom>
            <a:noFill/>
          </p:spPr>
          <p:txBody>
            <a:bodyPr wrap="square" rtlCol="0">
              <a:spAutoFit/>
            </a:bodyPr>
            <a:lstStyle>
              <a:defPPr>
                <a:defRPr lang="en-US"/>
              </a:defPPr>
              <a:lvl1pPr algn="ctr">
                <a:defRPr sz="1000">
                  <a:solidFill>
                    <a:schemeClr val="bg1"/>
                  </a:solidFill>
                </a:defRPr>
              </a:lvl1pPr>
            </a:lstStyle>
            <a:p>
              <a:r>
                <a:rPr lang="en-GB" dirty="0" smtClean="0"/>
                <a:t>Secondary spectrometer</a:t>
              </a:r>
              <a:endParaRPr lang="en-GB" dirty="0"/>
            </a:p>
          </p:txBody>
        </p:sp>
      </p:grpSp>
      <p:cxnSp>
        <p:nvCxnSpPr>
          <p:cNvPr id="27" name="Straight Connector 13"/>
          <p:cNvCxnSpPr/>
          <p:nvPr/>
        </p:nvCxnSpPr>
        <p:spPr>
          <a:xfrm>
            <a:off x="1317306" y="3586683"/>
            <a:ext cx="830863" cy="550994"/>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7082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rotWithShape="1">
          <a:blip r:embed="rId2">
            <a:extLst>
              <a:ext uri="{28A0092B-C50C-407E-A947-70E740481C1C}">
                <a14:useLocalDpi xmlns:a14="http://schemas.microsoft.com/office/drawing/2010/main" val="0"/>
              </a:ext>
            </a:extLst>
          </a:blip>
          <a:srcRect l="7660" t="7018" r="365" b="4636"/>
          <a:stretch/>
        </p:blipFill>
        <p:spPr>
          <a:xfrm>
            <a:off x="0" y="1350000"/>
            <a:ext cx="9144000" cy="5508000"/>
          </a:xfrm>
          <a:prstGeom prst="rect">
            <a:avLst/>
          </a:prstGeom>
        </p:spPr>
      </p:pic>
      <p:sp>
        <p:nvSpPr>
          <p:cNvPr id="107" name="Title 1"/>
          <p:cNvSpPr>
            <a:spLocks noGrp="1"/>
          </p:cNvSpPr>
          <p:nvPr>
            <p:ph type="title"/>
          </p:nvPr>
        </p:nvSpPr>
        <p:spPr>
          <a:xfrm>
            <a:off x="215083" y="328493"/>
            <a:ext cx="7128792" cy="665248"/>
          </a:xfrm>
        </p:spPr>
        <p:txBody>
          <a:bodyPr>
            <a:noAutofit/>
          </a:bodyPr>
          <a:lstStyle/>
          <a:p>
            <a:pPr algn="ctr"/>
            <a:r>
              <a:rPr lang="en-US" sz="3600" dirty="0" smtClean="0"/>
              <a:t>NSS Neutron Instrument</a:t>
            </a:r>
            <a:br>
              <a:rPr lang="en-US" sz="3600" dirty="0" smtClean="0"/>
            </a:br>
            <a:r>
              <a:rPr lang="en-US" sz="3600" dirty="0" smtClean="0"/>
              <a:t> </a:t>
            </a:r>
            <a:endParaRPr lang="en-US" sz="3600" dirty="0"/>
          </a:p>
        </p:txBody>
      </p:sp>
      <p:sp>
        <p:nvSpPr>
          <p:cNvPr id="2" name="TextBox 1"/>
          <p:cNvSpPr txBox="1"/>
          <p:nvPr/>
        </p:nvSpPr>
        <p:spPr>
          <a:xfrm>
            <a:off x="-36949" y="6563585"/>
            <a:ext cx="2383632" cy="246211"/>
          </a:xfrm>
          <a:prstGeom prst="rect">
            <a:avLst/>
          </a:prstGeom>
          <a:noFill/>
        </p:spPr>
        <p:txBody>
          <a:bodyPr wrap="square" lIns="91429" tIns="45715" rIns="91429" bIns="45715" rtlCol="0">
            <a:spAutoFit/>
          </a:bodyPr>
          <a:lstStyle/>
          <a:p>
            <a:pPr algn="ctr"/>
            <a:r>
              <a:rPr lang="en-US" sz="1000" i="1" dirty="0">
                <a:solidFill>
                  <a:prstClr val="black"/>
                </a:solidFill>
              </a:rPr>
              <a:t>ESS Instrument Layout </a:t>
            </a:r>
            <a:r>
              <a:rPr lang="en-US" sz="1000" i="1" smtClean="0">
                <a:solidFill>
                  <a:prstClr val="black"/>
                </a:solidFill>
              </a:rPr>
              <a:t>(December </a:t>
            </a:r>
            <a:r>
              <a:rPr lang="en-US" sz="1000" i="1" dirty="0">
                <a:solidFill>
                  <a:prstClr val="black"/>
                </a:solidFill>
              </a:rPr>
              <a:t>2016)</a:t>
            </a:r>
          </a:p>
        </p:txBody>
      </p:sp>
      <p:sp>
        <p:nvSpPr>
          <p:cNvPr id="94" name="TextBox 93"/>
          <p:cNvSpPr txBox="1"/>
          <p:nvPr/>
        </p:nvSpPr>
        <p:spPr>
          <a:xfrm>
            <a:off x="6252887" y="5671540"/>
            <a:ext cx="2891115" cy="954097"/>
          </a:xfrm>
          <a:prstGeom prst="rect">
            <a:avLst/>
          </a:prstGeom>
          <a:noFill/>
          <a:ln>
            <a:solidFill>
              <a:schemeClr val="accent1"/>
            </a:solidFill>
          </a:ln>
        </p:spPr>
        <p:txBody>
          <a:bodyPr wrap="square" lIns="91429" tIns="45715" rIns="91429" bIns="45715" rtlCol="0">
            <a:spAutoFit/>
          </a:bodyPr>
          <a:lstStyle/>
          <a:p>
            <a:r>
              <a:rPr lang="en-US" sz="1400" dirty="0">
                <a:solidFill>
                  <a:prstClr val="black"/>
                </a:solidFill>
              </a:rPr>
              <a:t>ESS In-Kind Partners also collaborate on </a:t>
            </a:r>
            <a:r>
              <a:rPr lang="en-US" sz="1400" dirty="0" smtClean="0">
                <a:solidFill>
                  <a:prstClr val="black"/>
                </a:solidFill>
              </a:rPr>
              <a:t>technology development, sample </a:t>
            </a:r>
            <a:r>
              <a:rPr lang="en-US" sz="1400" dirty="0">
                <a:solidFill>
                  <a:prstClr val="black"/>
                </a:solidFill>
              </a:rPr>
              <a:t>environment, data management systems etc. </a:t>
            </a:r>
          </a:p>
        </p:txBody>
      </p:sp>
      <p:sp>
        <p:nvSpPr>
          <p:cNvPr id="23" name="TextBox 22"/>
          <p:cNvSpPr txBox="1"/>
          <p:nvPr/>
        </p:nvSpPr>
        <p:spPr>
          <a:xfrm>
            <a:off x="7" y="1406095"/>
            <a:ext cx="3260327" cy="707886"/>
          </a:xfrm>
          <a:prstGeom prst="rect">
            <a:avLst/>
          </a:prstGeom>
          <a:noFill/>
        </p:spPr>
        <p:txBody>
          <a:bodyPr wrap="square" lIns="72000" rIns="72000" rtlCol="0">
            <a:spAutoFit/>
          </a:bodyPr>
          <a:lstStyle/>
          <a:p>
            <a:pPr algn="ctr"/>
            <a:r>
              <a:rPr lang="en-US" sz="2000" dirty="0" smtClean="0">
                <a:solidFill>
                  <a:prstClr val="black"/>
                </a:solidFill>
              </a:rPr>
              <a:t>ESS Lead Partners for instrument construction</a:t>
            </a:r>
            <a:endParaRPr lang="en-US" sz="2000" dirty="0">
              <a:solidFill>
                <a:prstClr val="black"/>
              </a:solidFill>
            </a:endParaRPr>
          </a:p>
        </p:txBody>
      </p:sp>
      <p:pic>
        <p:nvPicPr>
          <p:cNvPr id="90" name="Picture 89" descr="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04129" y="4410127"/>
            <a:ext cx="1328400" cy="324000"/>
          </a:xfrm>
          <a:prstGeom prst="rect">
            <a:avLst/>
          </a:prstGeom>
        </p:spPr>
      </p:pic>
      <p:pic>
        <p:nvPicPr>
          <p:cNvPr id="92" name="Picture 91" descr="logo.gif;jsessionid=F764BA670D8CCC9EF18F9A6D1D7845E0.gif"/>
          <p:cNvPicPr>
            <a:picLocks noChangeAspect="1"/>
          </p:cNvPicPr>
          <p:nvPr/>
        </p:nvPicPr>
        <p:blipFill rotWithShape="1">
          <a:blip r:embed="rId4" cstate="email">
            <a:extLst>
              <a:ext uri="{28A0092B-C50C-407E-A947-70E740481C1C}">
                <a14:useLocalDpi xmlns:a14="http://schemas.microsoft.com/office/drawing/2010/main"/>
              </a:ext>
            </a:extLst>
          </a:blip>
          <a:srcRect l="15441" t="7488" r="7604" b="13948"/>
          <a:stretch/>
        </p:blipFill>
        <p:spPr>
          <a:xfrm>
            <a:off x="1253598" y="2872318"/>
            <a:ext cx="880691" cy="324000"/>
          </a:xfrm>
          <a:prstGeom prst="rect">
            <a:avLst/>
          </a:prstGeom>
        </p:spPr>
      </p:pic>
      <p:pic>
        <p:nvPicPr>
          <p:cNvPr id="95" name="Picture 94" descr="logo.gif;jsessionid=F764BA670D8CCC9EF18F9A6D1D7845E0.gif"/>
          <p:cNvPicPr>
            <a:picLocks noChangeAspect="1"/>
          </p:cNvPicPr>
          <p:nvPr/>
        </p:nvPicPr>
        <p:blipFill rotWithShape="1">
          <a:blip r:embed="rId4" cstate="email">
            <a:extLst>
              <a:ext uri="{28A0092B-C50C-407E-A947-70E740481C1C}">
                <a14:useLocalDpi xmlns:a14="http://schemas.microsoft.com/office/drawing/2010/main"/>
              </a:ext>
            </a:extLst>
          </a:blip>
          <a:srcRect l="15441" t="7488" r="7604" b="13948"/>
          <a:stretch/>
        </p:blipFill>
        <p:spPr>
          <a:xfrm>
            <a:off x="8216381" y="2987644"/>
            <a:ext cx="880691" cy="324000"/>
          </a:xfrm>
          <a:prstGeom prst="rect">
            <a:avLst/>
          </a:prstGeom>
        </p:spPr>
      </p:pic>
      <p:pic>
        <p:nvPicPr>
          <p:cNvPr id="96" name="Picture 95" descr="LogoLLB.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2450" y="2616338"/>
            <a:ext cx="457200" cy="457200"/>
          </a:xfrm>
          <a:prstGeom prst="rect">
            <a:avLst/>
          </a:prstGeom>
        </p:spPr>
      </p:pic>
      <p:pic>
        <p:nvPicPr>
          <p:cNvPr id="97" name="Picture 96" descr="ess-superconductores.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10413" y="2308178"/>
            <a:ext cx="756000" cy="324000"/>
          </a:xfrm>
          <a:prstGeom prst="rect">
            <a:avLst/>
          </a:prstGeom>
        </p:spPr>
      </p:pic>
      <p:pic>
        <p:nvPicPr>
          <p:cNvPr id="98" name="Picture 97" descr="Danmarks_Tekniske_Universitet_(logo).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46549" y="2145283"/>
            <a:ext cx="320040" cy="466344"/>
          </a:xfrm>
          <a:prstGeom prst="rect">
            <a:avLst/>
          </a:prstGeom>
          <a:solidFill>
            <a:srgbClr val="FFFFFF"/>
          </a:solidFill>
        </p:spPr>
      </p:pic>
      <p:pic>
        <p:nvPicPr>
          <p:cNvPr id="100" name="Picture 99" descr="tum_logo.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72632" y="2821085"/>
            <a:ext cx="953486" cy="324000"/>
          </a:xfrm>
          <a:prstGeom prst="rect">
            <a:avLst/>
          </a:prstGeom>
          <a:solidFill>
            <a:srgbClr val="FFFFFF"/>
          </a:solidFill>
        </p:spPr>
      </p:pic>
      <p:pic>
        <p:nvPicPr>
          <p:cNvPr id="102" name="Picture 101" descr="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07800" y="5152704"/>
            <a:ext cx="1328400" cy="324000"/>
          </a:xfrm>
          <a:prstGeom prst="rect">
            <a:avLst/>
          </a:prstGeom>
        </p:spPr>
      </p:pic>
      <p:pic>
        <p:nvPicPr>
          <p:cNvPr id="104" name="Picture 103" descr="logo-cnr.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5055" y="4702174"/>
            <a:ext cx="929740" cy="324000"/>
          </a:xfrm>
          <a:prstGeom prst="rect">
            <a:avLst/>
          </a:prstGeom>
        </p:spPr>
      </p:pic>
      <p:pic>
        <p:nvPicPr>
          <p:cNvPr id="105" name="Picture 104" descr="PSI-Logo.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917986" y="5733837"/>
            <a:ext cx="907200" cy="324000"/>
          </a:xfrm>
          <a:prstGeom prst="rect">
            <a:avLst/>
          </a:prstGeom>
        </p:spPr>
      </p:pic>
      <p:pic>
        <p:nvPicPr>
          <p:cNvPr id="106" name="Picture 105" descr="aulogo.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07598" y="3394881"/>
            <a:ext cx="816693" cy="324000"/>
          </a:xfrm>
          <a:prstGeom prst="rect">
            <a:avLst/>
          </a:prstGeom>
        </p:spPr>
      </p:pic>
      <p:pic>
        <p:nvPicPr>
          <p:cNvPr id="108" name="Picture 107" descr="Macintosh HD:Users:helenebjorkman:Desktop:ESS_Logo_Frugal_Blue_RGB.jpe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312669" y="1402825"/>
            <a:ext cx="644499" cy="345600"/>
          </a:xfrm>
          <a:prstGeom prst="rect">
            <a:avLst/>
          </a:prstGeom>
          <a:noFill/>
          <a:ln>
            <a:noFill/>
          </a:ln>
        </p:spPr>
      </p:pic>
      <p:grpSp>
        <p:nvGrpSpPr>
          <p:cNvPr id="14" name="Group 13"/>
          <p:cNvGrpSpPr/>
          <p:nvPr/>
        </p:nvGrpSpPr>
        <p:grpSpPr>
          <a:xfrm>
            <a:off x="6037190" y="1275187"/>
            <a:ext cx="2108561" cy="480287"/>
            <a:chOff x="6037159" y="1275125"/>
            <a:chExt cx="2108561" cy="480287"/>
          </a:xfrm>
        </p:grpSpPr>
        <p:pic>
          <p:nvPicPr>
            <p:cNvPr id="59" name="Picture 58" descr="logoujf.gif"/>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10617" y="1305167"/>
              <a:ext cx="228264" cy="450245"/>
            </a:xfrm>
            <a:prstGeom prst="rect">
              <a:avLst/>
            </a:prstGeom>
          </p:spPr>
        </p:pic>
        <p:grpSp>
          <p:nvGrpSpPr>
            <p:cNvPr id="6" name="Group 5"/>
            <p:cNvGrpSpPr/>
            <p:nvPr/>
          </p:nvGrpSpPr>
          <p:grpSpPr>
            <a:xfrm>
              <a:off x="6037159" y="1275125"/>
              <a:ext cx="2108561" cy="423602"/>
              <a:chOff x="6486159" y="1474628"/>
              <a:chExt cx="2108561" cy="423602"/>
            </a:xfrm>
          </p:grpSpPr>
          <p:pic>
            <p:nvPicPr>
              <p:cNvPr id="103" name="Picture 102" descr="logo_hzg_cms10.gif"/>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486159" y="1585803"/>
                <a:ext cx="1131570" cy="312420"/>
              </a:xfrm>
              <a:prstGeom prst="rect">
                <a:avLst/>
              </a:prstGeom>
            </p:spPr>
          </p:pic>
          <p:sp>
            <p:nvSpPr>
              <p:cNvPr id="71" name="TextBox 70"/>
              <p:cNvSpPr txBox="1"/>
              <p:nvPr/>
            </p:nvSpPr>
            <p:spPr>
              <a:xfrm>
                <a:off x="7442217" y="1498122"/>
                <a:ext cx="35070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US" sz="2000" dirty="0">
                    <a:solidFill>
                      <a:prstClr val="black"/>
                    </a:solidFill>
                  </a:rPr>
                  <a:t>+  </a:t>
                </a:r>
              </a:p>
            </p:txBody>
          </p:sp>
          <p:sp>
            <p:nvSpPr>
              <p:cNvPr id="80" name="TextBox 79"/>
              <p:cNvSpPr txBox="1"/>
              <p:nvPr/>
            </p:nvSpPr>
            <p:spPr>
              <a:xfrm>
                <a:off x="7756417" y="1474628"/>
                <a:ext cx="83830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800" i="1" dirty="0">
                    <a:solidFill>
                      <a:prstClr val="black"/>
                    </a:solidFill>
                  </a:rPr>
                  <a:t>Nuclear Physics Institute</a:t>
                </a:r>
              </a:p>
            </p:txBody>
          </p:sp>
        </p:grpSp>
      </p:grpSp>
      <p:grpSp>
        <p:nvGrpSpPr>
          <p:cNvPr id="11" name="Group 10"/>
          <p:cNvGrpSpPr/>
          <p:nvPr/>
        </p:nvGrpSpPr>
        <p:grpSpPr>
          <a:xfrm>
            <a:off x="6487454" y="1629795"/>
            <a:ext cx="1311129" cy="434211"/>
            <a:chOff x="6960986" y="1901896"/>
            <a:chExt cx="1311129" cy="434211"/>
          </a:xfrm>
        </p:grpSpPr>
        <p:pic>
          <p:nvPicPr>
            <p:cNvPr id="101" name="Picture 100" descr="tum_logo.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60986" y="2001317"/>
              <a:ext cx="953486" cy="324000"/>
            </a:xfrm>
            <a:prstGeom prst="rect">
              <a:avLst/>
            </a:prstGeom>
            <a:solidFill>
              <a:srgbClr val="FFFFFF"/>
            </a:solidFill>
          </p:spPr>
        </p:pic>
        <p:pic>
          <p:nvPicPr>
            <p:cNvPr id="81" name="Picture 80" descr="LogoLLB.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9215" y="1993207"/>
              <a:ext cx="342900" cy="342900"/>
            </a:xfrm>
            <a:prstGeom prst="rect">
              <a:avLst/>
            </a:prstGeom>
          </p:spPr>
        </p:pic>
        <p:sp>
          <p:nvSpPr>
            <p:cNvPr id="82" name="TextBox 81"/>
            <p:cNvSpPr txBox="1"/>
            <p:nvPr/>
          </p:nvSpPr>
          <p:spPr>
            <a:xfrm>
              <a:off x="7572501" y="1901896"/>
              <a:ext cx="35070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US" sz="2000" dirty="0">
                  <a:solidFill>
                    <a:prstClr val="black"/>
                  </a:solidFill>
                </a:rPr>
                <a:t>+  </a:t>
              </a:r>
            </a:p>
          </p:txBody>
        </p:sp>
      </p:grpSp>
      <p:sp>
        <p:nvSpPr>
          <p:cNvPr id="7" name="Slide Number Placeholder 6"/>
          <p:cNvSpPr>
            <a:spLocks noGrp="1"/>
          </p:cNvSpPr>
          <p:nvPr>
            <p:ph type="sldNum" sz="quarter" idx="4294967295"/>
          </p:nvPr>
        </p:nvSpPr>
        <p:spPr>
          <a:xfrm>
            <a:off x="8515975" y="6400486"/>
            <a:ext cx="170857" cy="276977"/>
          </a:xfrm>
          <a:prstGeom prst="rect">
            <a:avLst/>
          </a:prstGeom>
        </p:spPr>
        <p:txBody>
          <a:bodyPr/>
          <a:lstStyle/>
          <a:p>
            <a:fld id="{551115BC-487E-4422-894C-CB7CD3E79223}" type="slidenum">
              <a:rPr lang="sv-SE" b="1" smtClean="0">
                <a:solidFill>
                  <a:srgbClr val="FFFFFF"/>
                </a:solidFill>
              </a:rPr>
              <a:pPr/>
              <a:t>55</a:t>
            </a:fld>
            <a:endParaRPr lang="sv-SE" b="1" dirty="0">
              <a:solidFill>
                <a:srgbClr val="FFFFFF"/>
              </a:solidFill>
            </a:endParaRPr>
          </a:p>
        </p:txBody>
      </p:sp>
      <p:sp>
        <p:nvSpPr>
          <p:cNvPr id="119" name="TextBox 118"/>
          <p:cNvSpPr txBox="1"/>
          <p:nvPr/>
        </p:nvSpPr>
        <p:spPr>
          <a:xfrm>
            <a:off x="2805074" y="3131293"/>
            <a:ext cx="587020"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ODIN</a:t>
            </a:r>
          </a:p>
        </p:txBody>
      </p:sp>
      <p:sp>
        <p:nvSpPr>
          <p:cNvPr id="120" name="TextBox 119"/>
          <p:cNvSpPr txBox="1"/>
          <p:nvPr/>
        </p:nvSpPr>
        <p:spPr>
          <a:xfrm>
            <a:off x="1576130" y="3374867"/>
            <a:ext cx="751552"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DREAM</a:t>
            </a:r>
          </a:p>
        </p:txBody>
      </p:sp>
      <p:sp>
        <p:nvSpPr>
          <p:cNvPr id="121" name="TextBox 120"/>
          <p:cNvSpPr txBox="1"/>
          <p:nvPr/>
        </p:nvSpPr>
        <p:spPr>
          <a:xfrm>
            <a:off x="5248926" y="1746327"/>
            <a:ext cx="559769"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NMX</a:t>
            </a:r>
          </a:p>
        </p:txBody>
      </p:sp>
      <p:sp>
        <p:nvSpPr>
          <p:cNvPr id="122" name="TextBox 121"/>
          <p:cNvSpPr txBox="1"/>
          <p:nvPr/>
        </p:nvSpPr>
        <p:spPr>
          <a:xfrm>
            <a:off x="6521870" y="2599164"/>
            <a:ext cx="939040"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MIRACLES</a:t>
            </a:r>
          </a:p>
        </p:txBody>
      </p:sp>
      <p:sp>
        <p:nvSpPr>
          <p:cNvPr id="123" name="TextBox 122"/>
          <p:cNvSpPr txBox="1"/>
          <p:nvPr/>
        </p:nvSpPr>
        <p:spPr>
          <a:xfrm>
            <a:off x="5965240" y="1676241"/>
            <a:ext cx="562975"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BEER</a:t>
            </a:r>
          </a:p>
        </p:txBody>
      </p:sp>
      <p:sp>
        <p:nvSpPr>
          <p:cNvPr id="124" name="TextBox 123"/>
          <p:cNvSpPr txBox="1"/>
          <p:nvPr/>
        </p:nvSpPr>
        <p:spPr>
          <a:xfrm>
            <a:off x="6242311" y="2108246"/>
            <a:ext cx="694998"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C-SPEC</a:t>
            </a:r>
          </a:p>
        </p:txBody>
      </p:sp>
      <p:sp>
        <p:nvSpPr>
          <p:cNvPr id="125" name="TextBox 124"/>
          <p:cNvSpPr txBox="1"/>
          <p:nvPr/>
        </p:nvSpPr>
        <p:spPr>
          <a:xfrm>
            <a:off x="7507536" y="3032739"/>
            <a:ext cx="615874"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T-REX</a:t>
            </a:r>
          </a:p>
        </p:txBody>
      </p:sp>
      <p:sp>
        <p:nvSpPr>
          <p:cNvPr id="126" name="TextBox 125"/>
          <p:cNvSpPr txBox="1"/>
          <p:nvPr/>
        </p:nvSpPr>
        <p:spPr>
          <a:xfrm>
            <a:off x="7105069" y="2774285"/>
            <a:ext cx="705065"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MAGIC</a:t>
            </a:r>
          </a:p>
        </p:txBody>
      </p:sp>
      <p:sp>
        <p:nvSpPr>
          <p:cNvPr id="127" name="TextBox 126"/>
          <p:cNvSpPr txBox="1"/>
          <p:nvPr/>
        </p:nvSpPr>
        <p:spPr>
          <a:xfrm>
            <a:off x="6278038" y="2331795"/>
            <a:ext cx="807978"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BIFROST</a:t>
            </a:r>
          </a:p>
        </p:txBody>
      </p:sp>
      <p:sp>
        <p:nvSpPr>
          <p:cNvPr id="128" name="TextBox 127"/>
          <p:cNvSpPr txBox="1"/>
          <p:nvPr/>
        </p:nvSpPr>
        <p:spPr>
          <a:xfrm>
            <a:off x="7267737" y="3366277"/>
            <a:ext cx="885755"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HEIMDAL</a:t>
            </a:r>
          </a:p>
        </p:txBody>
      </p:sp>
      <p:sp>
        <p:nvSpPr>
          <p:cNvPr id="129" name="TextBox 128"/>
          <p:cNvSpPr txBox="1"/>
          <p:nvPr/>
        </p:nvSpPr>
        <p:spPr>
          <a:xfrm>
            <a:off x="4367006" y="4903575"/>
            <a:ext cx="612668"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FREIA</a:t>
            </a:r>
          </a:p>
        </p:txBody>
      </p:sp>
      <p:sp>
        <p:nvSpPr>
          <p:cNvPr id="130" name="TextBox 129"/>
          <p:cNvSpPr txBox="1"/>
          <p:nvPr/>
        </p:nvSpPr>
        <p:spPr>
          <a:xfrm>
            <a:off x="4449708" y="4419006"/>
            <a:ext cx="502061" cy="307777"/>
          </a:xfrm>
          <a:prstGeom prst="rect">
            <a:avLst/>
          </a:prstGeom>
          <a:noFill/>
          <a:ln>
            <a:noFill/>
          </a:ln>
        </p:spPr>
        <p:txBody>
          <a:bodyPr wrap="none" rtlCol="0">
            <a:spAutoFit/>
          </a:bodyPr>
          <a:lstStyle/>
          <a:p>
            <a:r>
              <a:rPr lang="en-US" sz="1400" b="1" dirty="0" err="1">
                <a:solidFill>
                  <a:srgbClr val="FFFF00"/>
                </a:solidFill>
                <a:effectLst>
                  <a:outerShdw blurRad="50800" dist="38100" dir="2700000" algn="tl" rotWithShape="0">
                    <a:srgbClr val="000000">
                      <a:alpha val="43000"/>
                    </a:srgbClr>
                  </a:outerShdw>
                </a:effectLst>
              </a:rPr>
              <a:t>LoKI</a:t>
            </a:r>
            <a:endParaRPr lang="en-US" sz="1400" b="1" dirty="0">
              <a:solidFill>
                <a:srgbClr val="FFFF00"/>
              </a:solidFill>
              <a:effectLst>
                <a:outerShdw blurRad="50800" dist="38100" dir="2700000" algn="tl" rotWithShape="0">
                  <a:srgbClr val="000000">
                    <a:alpha val="43000"/>
                  </a:srgbClr>
                </a:outerShdw>
              </a:effectLst>
            </a:endParaRPr>
          </a:p>
        </p:txBody>
      </p:sp>
      <p:sp>
        <p:nvSpPr>
          <p:cNvPr id="131" name="TextBox 130"/>
          <p:cNvSpPr txBox="1"/>
          <p:nvPr/>
        </p:nvSpPr>
        <p:spPr>
          <a:xfrm>
            <a:off x="1679189" y="5390168"/>
            <a:ext cx="638316"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SKADI</a:t>
            </a:r>
          </a:p>
        </p:txBody>
      </p:sp>
      <p:sp>
        <p:nvSpPr>
          <p:cNvPr id="132" name="TextBox 131"/>
          <p:cNvSpPr txBox="1"/>
          <p:nvPr/>
        </p:nvSpPr>
        <p:spPr>
          <a:xfrm>
            <a:off x="1744840" y="4684073"/>
            <a:ext cx="654859"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VESPA</a:t>
            </a:r>
          </a:p>
        </p:txBody>
      </p:sp>
      <p:sp>
        <p:nvSpPr>
          <p:cNvPr id="133" name="TextBox 132"/>
          <p:cNvSpPr txBox="1"/>
          <p:nvPr/>
        </p:nvSpPr>
        <p:spPr>
          <a:xfrm>
            <a:off x="2988551" y="5457500"/>
            <a:ext cx="599588"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ESTIA</a:t>
            </a:r>
          </a:p>
        </p:txBody>
      </p:sp>
      <p:grpSp>
        <p:nvGrpSpPr>
          <p:cNvPr id="12" name="Group 11"/>
          <p:cNvGrpSpPr/>
          <p:nvPr/>
        </p:nvGrpSpPr>
        <p:grpSpPr>
          <a:xfrm>
            <a:off x="1233273" y="5695808"/>
            <a:ext cx="1454165" cy="353852"/>
            <a:chOff x="1253649" y="5594737"/>
            <a:chExt cx="1454165" cy="353852"/>
          </a:xfrm>
        </p:grpSpPr>
        <p:sp>
          <p:nvSpPr>
            <p:cNvPr id="135" name="TextBox 134"/>
            <p:cNvSpPr txBox="1"/>
            <p:nvPr/>
          </p:nvSpPr>
          <p:spPr>
            <a:xfrm>
              <a:off x="2018360" y="5598887"/>
              <a:ext cx="354270" cy="34970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36000" rIns="36000" bIns="36000" numCol="1" spcCol="38100" rtlCol="0" anchor="ctr" anchorCtr="0">
              <a:spAutoFit/>
            </a:bodyPr>
            <a:lstStyle/>
            <a:p>
              <a:pPr algn="r"/>
              <a:r>
                <a:rPr lang="en-US" dirty="0">
                  <a:solidFill>
                    <a:prstClr val="black"/>
                  </a:solidFill>
                </a:rPr>
                <a:t>+  </a:t>
              </a:r>
            </a:p>
          </p:txBody>
        </p:sp>
        <p:pic>
          <p:nvPicPr>
            <p:cNvPr id="93" name="Picture 92" descr="logo.gif;jsessionid=F764BA670D8CCC9EF18F9A6D1D7845E0.gif"/>
            <p:cNvPicPr>
              <a:picLocks noChangeAspect="1"/>
            </p:cNvPicPr>
            <p:nvPr/>
          </p:nvPicPr>
          <p:blipFill rotWithShape="1">
            <a:blip r:embed="rId4" cstate="email">
              <a:extLst>
                <a:ext uri="{28A0092B-C50C-407E-A947-70E740481C1C}">
                  <a14:useLocalDpi xmlns:a14="http://schemas.microsoft.com/office/drawing/2010/main"/>
                </a:ext>
              </a:extLst>
            </a:blip>
            <a:srcRect l="15441" t="7488" r="7604" b="13948"/>
            <a:stretch/>
          </p:blipFill>
          <p:spPr>
            <a:xfrm>
              <a:off x="1253649" y="5594737"/>
              <a:ext cx="880691" cy="324000"/>
            </a:xfrm>
            <a:prstGeom prst="rect">
              <a:avLst/>
            </a:prstGeom>
          </p:spPr>
        </p:pic>
        <p:pic>
          <p:nvPicPr>
            <p:cNvPr id="134" name="Picture 133" descr="LogoLLB.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64914" y="5598476"/>
              <a:ext cx="342900" cy="342900"/>
            </a:xfrm>
            <a:prstGeom prst="rect">
              <a:avLst/>
            </a:prstGeom>
            <a:solidFill>
              <a:srgbClr val="FFFFFF"/>
            </a:solidFill>
          </p:spPr>
        </p:pic>
      </p:grpSp>
      <p:sp>
        <p:nvSpPr>
          <p:cNvPr id="49" name="TextBox 48"/>
          <p:cNvSpPr txBox="1"/>
          <p:nvPr/>
        </p:nvSpPr>
        <p:spPr>
          <a:xfrm>
            <a:off x="45075" y="1416009"/>
            <a:ext cx="3062143" cy="1200329"/>
          </a:xfrm>
          <a:prstGeom prst="rect">
            <a:avLst/>
          </a:prstGeom>
          <a:solidFill>
            <a:schemeClr val="bg1"/>
          </a:solidFill>
        </p:spPr>
        <p:txBody>
          <a:bodyPr wrap="square" rtlCol="0">
            <a:spAutoFit/>
          </a:bodyPr>
          <a:lstStyle/>
          <a:p>
            <a:r>
              <a:rPr lang="en-US" dirty="0" smtClean="0">
                <a:solidFill>
                  <a:prstClr val="black"/>
                </a:solidFill>
              </a:rPr>
              <a:t>15 Approved  Instruments</a:t>
            </a:r>
          </a:p>
          <a:p>
            <a:r>
              <a:rPr lang="en-US" dirty="0" smtClean="0">
                <a:solidFill>
                  <a:prstClr val="black"/>
                </a:solidFill>
              </a:rPr>
              <a:t>E01 (Long Hall)  8 Instruments</a:t>
            </a:r>
          </a:p>
          <a:p>
            <a:r>
              <a:rPr lang="en-US" dirty="0" smtClean="0">
                <a:solidFill>
                  <a:prstClr val="black"/>
                </a:solidFill>
              </a:rPr>
              <a:t>D01 (Short hall) 2 Instruments</a:t>
            </a:r>
          </a:p>
          <a:p>
            <a:r>
              <a:rPr lang="en-US" dirty="0" smtClean="0">
                <a:solidFill>
                  <a:prstClr val="black"/>
                </a:solidFill>
              </a:rPr>
              <a:t>D03 (Short hall) 5 instruments</a:t>
            </a:r>
          </a:p>
        </p:txBody>
      </p:sp>
      <p:sp>
        <p:nvSpPr>
          <p:cNvPr id="50" name="Slide Number Placeholder 3"/>
          <p:cNvSpPr>
            <a:spLocks noGrp="1"/>
          </p:cNvSpPr>
          <p:nvPr>
            <p:ph type="sldNum" sz="quarter" idx="4294967295"/>
          </p:nvPr>
        </p:nvSpPr>
        <p:spPr>
          <a:xfrm>
            <a:off x="7812360" y="6356402"/>
            <a:ext cx="874440" cy="365125"/>
          </a:xfrm>
          <a:prstGeom prst="rect">
            <a:avLst/>
          </a:prstGeom>
        </p:spPr>
        <p:txBody>
          <a:bodyPr/>
          <a:lstStyle/>
          <a:p>
            <a:fld id="{551115BC-487E-4422-894C-CB7CD3E79223}" type="slidenum">
              <a:rPr lang="sv-SE" smtClean="0">
                <a:solidFill>
                  <a:prstClr val="black">
                    <a:tint val="75000"/>
                  </a:prstClr>
                </a:solidFill>
              </a:rPr>
              <a:pPr/>
              <a:t>55</a:t>
            </a:fld>
            <a:endParaRPr lang="sv-SE" dirty="0">
              <a:solidFill>
                <a:prstClr val="black">
                  <a:tint val="75000"/>
                </a:prstClr>
              </a:solidFill>
            </a:endParaRPr>
          </a:p>
        </p:txBody>
      </p:sp>
    </p:spTree>
    <p:extLst>
      <p:ext uri="{BB962C8B-B14F-4D97-AF65-F5344CB8AC3E}">
        <p14:creationId xmlns:p14="http://schemas.microsoft.com/office/powerpoint/2010/main" val="883376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LRNZworks\VESPA 2017\VESPA beamline 2017\vespa pic\Lore-ESS Federico july 2017\overview_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35802" cy="5444630"/>
          </a:xfrm>
          <a:prstGeom prst="roundRect">
            <a:avLst>
              <a:gd name="adj" fmla="val 8594"/>
            </a:avLst>
          </a:prstGeom>
          <a:solidFill>
            <a:srgbClr val="FFFFFF">
              <a:shade val="85000"/>
            </a:srgbClr>
          </a:solidFill>
          <a:ln>
            <a:noFill/>
          </a:ln>
          <a:effectLst/>
          <a:extLst/>
        </p:spPr>
      </p:pic>
      <p:sp>
        <p:nvSpPr>
          <p:cNvPr id="5" name="TextBox 4"/>
          <p:cNvSpPr txBox="1"/>
          <p:nvPr/>
        </p:nvSpPr>
        <p:spPr>
          <a:xfrm>
            <a:off x="57757" y="36493"/>
            <a:ext cx="91439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2800" b="1">
                <a:solidFill>
                  <a:srgbClr val="002060"/>
                </a:solidFill>
                <a:latin typeface="Helvetica Light"/>
                <a:ea typeface="+mj-ea"/>
                <a:cs typeface="Arial" pitchFamily="34" charset="0"/>
              </a:defRPr>
            </a:lvl1pPr>
            <a:lvl2pPr algn="ctr" eaLnBrk="0" hangingPunct="0">
              <a:defRPr sz="4400" b="1">
                <a:solidFill>
                  <a:srgbClr val="3C8C93"/>
                </a:solidFill>
                <a:latin typeface="Arial" charset="0"/>
                <a:ea typeface="ヒラギノ角ゴ Pro W3" pitchFamily="84" charset="-128"/>
                <a:cs typeface="Arial" charset="0"/>
              </a:defRPr>
            </a:lvl2pPr>
            <a:lvl3pPr algn="ctr" eaLnBrk="0" hangingPunct="0">
              <a:defRPr sz="4400" b="1">
                <a:solidFill>
                  <a:srgbClr val="3C8C93"/>
                </a:solidFill>
                <a:latin typeface="Arial" charset="0"/>
                <a:ea typeface="ヒラギノ角ゴ Pro W3" pitchFamily="84" charset="-128"/>
                <a:cs typeface="Arial" charset="0"/>
              </a:defRPr>
            </a:lvl3pPr>
            <a:lvl4pPr algn="ctr" eaLnBrk="0" hangingPunct="0">
              <a:defRPr sz="4400" b="1">
                <a:solidFill>
                  <a:srgbClr val="3C8C93"/>
                </a:solidFill>
                <a:latin typeface="Arial" charset="0"/>
                <a:ea typeface="ヒラギノ角ゴ Pro W3" pitchFamily="84" charset="-128"/>
                <a:cs typeface="Arial" charset="0"/>
              </a:defRPr>
            </a:lvl4pPr>
            <a:lvl5pPr algn="ctr" eaLnBrk="0" hangingPunct="0">
              <a:defRPr sz="4400" b="1">
                <a:solidFill>
                  <a:srgbClr val="3C8C93"/>
                </a:solidFill>
                <a:latin typeface="Arial" charset="0"/>
                <a:ea typeface="ヒラギノ角ゴ Pro W3" pitchFamily="84" charset="-128"/>
                <a:cs typeface="Arial" charset="0"/>
              </a:defRPr>
            </a:lvl5pPr>
            <a:lvl6pPr marL="457200" algn="ctr" fontAlgn="base">
              <a:spcBef>
                <a:spcPct val="0"/>
              </a:spcBef>
              <a:spcAft>
                <a:spcPct val="0"/>
              </a:spcAft>
              <a:defRPr sz="4400">
                <a:solidFill>
                  <a:schemeClr val="tx2"/>
                </a:solidFill>
                <a:latin typeface="Lucida Grande" pitchFamily="84" charset="0"/>
                <a:ea typeface="ヒラギノ角ゴ Pro W3" pitchFamily="84" charset="-128"/>
              </a:defRPr>
            </a:lvl6pPr>
            <a:lvl7pPr marL="914400" algn="ctr" fontAlgn="base">
              <a:spcBef>
                <a:spcPct val="0"/>
              </a:spcBef>
              <a:spcAft>
                <a:spcPct val="0"/>
              </a:spcAft>
              <a:defRPr sz="4400">
                <a:solidFill>
                  <a:schemeClr val="tx2"/>
                </a:solidFill>
                <a:latin typeface="Lucida Grande" pitchFamily="84" charset="0"/>
                <a:ea typeface="ヒラギノ角ゴ Pro W3" pitchFamily="84" charset="-128"/>
              </a:defRPr>
            </a:lvl7pPr>
            <a:lvl8pPr marL="1371600" algn="ctr" fontAlgn="base">
              <a:spcBef>
                <a:spcPct val="0"/>
              </a:spcBef>
              <a:spcAft>
                <a:spcPct val="0"/>
              </a:spcAft>
              <a:defRPr sz="4400">
                <a:solidFill>
                  <a:schemeClr val="tx2"/>
                </a:solidFill>
                <a:latin typeface="Lucida Grande" pitchFamily="84" charset="0"/>
                <a:ea typeface="ヒラギノ角ゴ Pro W3" pitchFamily="84" charset="-128"/>
              </a:defRPr>
            </a:lvl8pPr>
            <a:lvl9pPr marL="1828800" algn="ctr" fontAlgn="base">
              <a:spcBef>
                <a:spcPct val="0"/>
              </a:spcBef>
              <a:spcAft>
                <a:spcPct val="0"/>
              </a:spcAft>
              <a:defRPr sz="4400">
                <a:solidFill>
                  <a:schemeClr val="tx2"/>
                </a:solidFill>
                <a:latin typeface="Lucida Grande" pitchFamily="84" charset="0"/>
                <a:ea typeface="ヒラギノ角ゴ Pro W3" pitchFamily="84" charset="-128"/>
              </a:defRPr>
            </a:lvl9pPr>
          </a:lstStyle>
          <a:p>
            <a:r>
              <a:rPr lang="en-GB" dirty="0"/>
              <a:t>VESPA beamline overview: Hall 01, east sector </a:t>
            </a:r>
            <a:r>
              <a:rPr lang="en-GB" dirty="0" err="1"/>
              <a:t>Beamport</a:t>
            </a:r>
            <a:r>
              <a:rPr lang="en-GB" dirty="0"/>
              <a:t> E7</a:t>
            </a:r>
          </a:p>
        </p:txBody>
      </p:sp>
      <p:sp>
        <p:nvSpPr>
          <p:cNvPr id="4" name="Slide Number Placeholder 3"/>
          <p:cNvSpPr>
            <a:spLocks noGrp="1"/>
          </p:cNvSpPr>
          <p:nvPr>
            <p:ph type="sldNum" sz="quarter" idx="4294967295"/>
          </p:nvPr>
        </p:nvSpPr>
        <p:spPr>
          <a:xfrm>
            <a:off x="7812360" y="6356402"/>
            <a:ext cx="874440" cy="365125"/>
          </a:xfrm>
          <a:prstGeom prst="rect">
            <a:avLst/>
          </a:prstGeom>
        </p:spPr>
        <p:txBody>
          <a:bodyPr/>
          <a:lstStyle/>
          <a:p>
            <a:fld id="{551115BC-487E-4422-894C-CB7CD3E79223}" type="slidenum">
              <a:rPr lang="sv-SE" smtClean="0">
                <a:solidFill>
                  <a:prstClr val="black">
                    <a:tint val="75000"/>
                  </a:prstClr>
                </a:solidFill>
              </a:rPr>
              <a:pPr/>
              <a:t>56</a:t>
            </a:fld>
            <a:endParaRPr lang="sv-SE" dirty="0">
              <a:solidFill>
                <a:prstClr val="black">
                  <a:tint val="75000"/>
                </a:prstClr>
              </a:solidFill>
            </a:endParaRPr>
          </a:p>
        </p:txBody>
      </p:sp>
    </p:spTree>
    <p:extLst>
      <p:ext uri="{BB962C8B-B14F-4D97-AF65-F5344CB8AC3E}">
        <p14:creationId xmlns:p14="http://schemas.microsoft.com/office/powerpoint/2010/main" val="36821500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77392" y="69091"/>
            <a:ext cx="4989195" cy="584775"/>
          </a:xfrm>
          <a:prstGeom prst="rect">
            <a:avLst/>
          </a:prstGeom>
          <a:solidFill>
            <a:srgbClr val="1F497D"/>
          </a:soli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3200" dirty="0" smtClean="0">
                <a:solidFill>
                  <a:sysClr val="window" lastClr="FFFFFF"/>
                </a:solidFill>
                <a:latin typeface="Calibri"/>
              </a:rPr>
              <a:t>VESPA Baseline July 2017</a:t>
            </a:r>
            <a:endParaRPr lang="en-GB" sz="3200" dirty="0">
              <a:solidFill>
                <a:sysClr val="window" lastClr="FFFFFF"/>
              </a:solidFill>
              <a:latin typeface="Calibri"/>
            </a:endParaRPr>
          </a:p>
        </p:txBody>
      </p:sp>
      <p:sp>
        <p:nvSpPr>
          <p:cNvPr id="6" name="Rettangolo 5"/>
          <p:cNvSpPr/>
          <p:nvPr/>
        </p:nvSpPr>
        <p:spPr>
          <a:xfrm>
            <a:off x="117576" y="620688"/>
            <a:ext cx="4929698" cy="5890843"/>
          </a:xfrm>
          <a:prstGeom prst="rect">
            <a:avLst/>
          </a:prstGeom>
        </p:spPr>
        <p:txBody>
          <a:bodyPr wrap="square">
            <a:spAutoFit/>
          </a:bodyPr>
          <a:lstStyle/>
          <a:p>
            <a:pPr>
              <a:lnSpc>
                <a:spcPct val="107000"/>
              </a:lnSpc>
            </a:pPr>
            <a:r>
              <a:rPr lang="it-IT" sz="2000" b="1" u="sng"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Instrument configuration:</a:t>
            </a:r>
            <a:endParaRPr lang="it-IT"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buFontTx/>
              <a:buChar char="-"/>
            </a:pPr>
            <a:r>
              <a:rPr lang="it-IT"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ISCS @ (40, -95) from TCS</a:t>
            </a:r>
          </a:p>
          <a:p>
            <a:pPr marL="285750" indent="-285750">
              <a:lnSpc>
                <a:spcPct val="200000"/>
              </a:lnSpc>
              <a:buFontTx/>
              <a:buChar char="-"/>
            </a:pPr>
            <a:r>
              <a:rPr lang="it-IT"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Choppers</a:t>
            </a:r>
          </a:p>
          <a:p>
            <a:pPr marL="742950" lvl="1" indent="-285750">
              <a:lnSpc>
                <a:spcPct val="107000"/>
              </a:lnSpc>
              <a:buFont typeface="Arial" panose="020B0604020202020204" pitchFamily="34" charset="0"/>
              <a:buChar char="•"/>
            </a:pPr>
            <a:r>
              <a:rPr lang="it-IT"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3 x PSC double disc (@ 6.5, 6.8, 7.44 m)</a:t>
            </a:r>
          </a:p>
          <a:p>
            <a:pPr marL="742950" lvl="1" indent="-285750">
              <a:lnSpc>
                <a:spcPct val="107000"/>
              </a:lnSpc>
              <a:buFont typeface="Arial" panose="020B0604020202020204" pitchFamily="34" charset="0"/>
              <a:buChar char="•"/>
            </a:pPr>
            <a:r>
              <a:rPr lang="it-IT"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1 x FOC single disc (@10 m)</a:t>
            </a:r>
          </a:p>
          <a:p>
            <a:pPr marL="742950" lvl="1" indent="-285750">
              <a:lnSpc>
                <a:spcPct val="107000"/>
              </a:lnSpc>
              <a:buFont typeface="Arial" panose="020B0604020202020204" pitchFamily="34" charset="0"/>
              <a:buChar char="•"/>
            </a:pPr>
            <a:r>
              <a:rPr lang="it-IT"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1 x s-FOC double disc (@20 m)</a:t>
            </a:r>
          </a:p>
          <a:p>
            <a:pPr marL="285750" indent="-285750">
              <a:lnSpc>
                <a:spcPct val="200000"/>
              </a:lnSpc>
              <a:buFontTx/>
              <a:buChar char="-"/>
            </a:pPr>
            <a:r>
              <a:rPr lang="it-IT"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Optics (BTCS)</a:t>
            </a:r>
          </a:p>
          <a:p>
            <a:pPr marL="742950" lvl="1" indent="-285750">
              <a:lnSpc>
                <a:spcPct val="107000"/>
              </a:lnSpc>
              <a:buFont typeface="Arial" panose="020B0604020202020204" pitchFamily="34" charset="0"/>
              <a:buChar char="•"/>
            </a:pPr>
            <a:r>
              <a:rPr lang="it-IT"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Tapered T2, m=4 MAX section 50x50 mm2</a:t>
            </a:r>
          </a:p>
          <a:p>
            <a:pPr marL="742950" lvl="1" indent="-285750">
              <a:lnSpc>
                <a:spcPct val="107000"/>
              </a:lnSpc>
              <a:buFont typeface="Arial" panose="020B0604020202020204" pitchFamily="34" charset="0"/>
              <a:buChar char="•"/>
            </a:pPr>
            <a:r>
              <a:rPr lang="it-IT"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Substrates: metallic (Al,Cu) 20 m, borkron 37 m</a:t>
            </a:r>
          </a:p>
          <a:p>
            <a:pPr marL="742950" lvl="1" indent="-285750">
              <a:lnSpc>
                <a:spcPct val="107000"/>
              </a:lnSpc>
              <a:buFont typeface="Arial" panose="020B0604020202020204" pitchFamily="34" charset="0"/>
              <a:buChar char="•"/>
            </a:pPr>
            <a:r>
              <a:rPr lang="en-GB"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Beam </a:t>
            </a:r>
            <a:r>
              <a:rPr lang="en-GB"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axis: 2137 mm from hall </a:t>
            </a:r>
            <a:r>
              <a:rPr lang="en-GB"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floor</a:t>
            </a:r>
          </a:p>
          <a:p>
            <a:pPr marL="742950" lvl="1" indent="-285750">
              <a:lnSpc>
                <a:spcPct val="107000"/>
              </a:lnSpc>
              <a:buFont typeface="Arial" panose="020B0604020202020204" pitchFamily="34" charset="0"/>
              <a:buChar char="•"/>
            </a:pPr>
            <a:r>
              <a:rPr lang="en-GB"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“outside vacuum” </a:t>
            </a:r>
            <a:r>
              <a:rPr lang="en-GB"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flight tubes</a:t>
            </a:r>
          </a:p>
          <a:p>
            <a:pPr marL="742950" lvl="1" indent="-285750">
              <a:lnSpc>
                <a:spcPct val="107000"/>
              </a:lnSpc>
              <a:buFont typeface="Arial" panose="020B0604020202020204" pitchFamily="34" charset="0"/>
              <a:buChar char="•"/>
            </a:pPr>
            <a:r>
              <a:rPr lang="en-GB"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2 set of jaws (@~58.5 m and ~58.8 m)</a:t>
            </a:r>
            <a:r>
              <a:rPr lang="it-IT"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4" name="Rettangolo 5"/>
          <p:cNvSpPr/>
          <p:nvPr/>
        </p:nvSpPr>
        <p:spPr>
          <a:xfrm>
            <a:off x="5047274" y="836712"/>
            <a:ext cx="4125562" cy="4330416"/>
          </a:xfrm>
          <a:prstGeom prst="rect">
            <a:avLst/>
          </a:prstGeom>
        </p:spPr>
        <p:txBody>
          <a:bodyPr wrap="square">
            <a:spAutoFit/>
          </a:bodyPr>
          <a:lstStyle/>
          <a:p>
            <a:pPr marL="285750" indent="-285750">
              <a:lnSpc>
                <a:spcPct val="200000"/>
              </a:lnSpc>
              <a:buFontTx/>
              <a:buChar char="-"/>
            </a:pPr>
            <a:r>
              <a:rPr lang="it-IT"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Analyser</a:t>
            </a:r>
            <a:endParaRPr lang="it-IT"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Arial" panose="020B0604020202020204" pitchFamily="34" charset="0"/>
              <a:buChar char="•"/>
            </a:pPr>
            <a:r>
              <a:rPr lang="it-IT"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4 modules, backscattering, 4x0.15sr modules (TBC)</a:t>
            </a:r>
          </a:p>
          <a:p>
            <a:pPr marL="742950" lvl="1" indent="-285750">
              <a:lnSpc>
                <a:spcPct val="107000"/>
              </a:lnSpc>
              <a:buFont typeface="Arial" panose="020B0604020202020204" pitchFamily="34" charset="0"/>
              <a:buChar char="•"/>
            </a:pPr>
            <a:r>
              <a:rPr lang="it-IT"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1 module AFDM: vacuum box, 1xHOPG, 1xBe Filter, 1xCCR, ~40He tubes</a:t>
            </a:r>
          </a:p>
          <a:p>
            <a:pPr lvl="1">
              <a:lnSpc>
                <a:spcPct val="107000"/>
              </a:lnSpc>
            </a:pPr>
            <a:endParaRPr lang="it-IT"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Tx/>
              <a:buChar char="-"/>
            </a:pPr>
            <a:r>
              <a:rPr lang="it-IT"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Diffraction bank, ~100x200 mm2, 85-95 deg</a:t>
            </a:r>
          </a:p>
          <a:p>
            <a:pPr marL="342900" indent="-342900">
              <a:lnSpc>
                <a:spcPct val="107000"/>
              </a:lnSpc>
              <a:buFontTx/>
              <a:buChar char="-"/>
            </a:pPr>
            <a:r>
              <a:rPr lang="it-IT"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Sample environment: cryostat, sample changer, sample stack </a:t>
            </a:r>
            <a:r>
              <a:rPr lang="it-IT" sz="20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(vertical and rotation axis)</a:t>
            </a:r>
            <a:endParaRPr lang="it-IT" sz="20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3"/>
          <p:cNvSpPr txBox="1">
            <a:spLocks/>
          </p:cNvSpPr>
          <p:nvPr/>
        </p:nvSpPr>
        <p:spPr>
          <a:xfrm>
            <a:off x="7812360" y="6356402"/>
            <a:ext cx="8744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sv-SE" smtClean="0">
                <a:solidFill>
                  <a:prstClr val="black">
                    <a:tint val="75000"/>
                  </a:prstClr>
                </a:solidFill>
              </a:rPr>
              <a:pPr/>
              <a:t>57</a:t>
            </a:fld>
            <a:endParaRPr lang="sv-SE" dirty="0">
              <a:solidFill>
                <a:prstClr val="black">
                  <a:tint val="75000"/>
                </a:prstClr>
              </a:solidFill>
            </a:endParaRPr>
          </a:p>
        </p:txBody>
      </p:sp>
    </p:spTree>
    <p:extLst>
      <p:ext uri="{BB962C8B-B14F-4D97-AF65-F5344CB8AC3E}">
        <p14:creationId xmlns:p14="http://schemas.microsoft.com/office/powerpoint/2010/main" val="8940564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0015"/>
            <a:ext cx="9144000" cy="3939986"/>
          </a:xfrm>
          <a:prstGeom prst="rect">
            <a:avLst/>
          </a:prstGeom>
        </p:spPr>
      </p:pic>
      <p:grpSp>
        <p:nvGrpSpPr>
          <p:cNvPr id="7" name="Gruppo 6"/>
          <p:cNvGrpSpPr/>
          <p:nvPr/>
        </p:nvGrpSpPr>
        <p:grpSpPr>
          <a:xfrm>
            <a:off x="450260" y="5685505"/>
            <a:ext cx="3499597" cy="524435"/>
            <a:chOff x="1264024" y="5715001"/>
            <a:chExt cx="4666129" cy="524435"/>
          </a:xfrm>
        </p:grpSpPr>
        <p:sp>
          <p:nvSpPr>
            <p:cNvPr id="5" name="Freccia a destra 4"/>
            <p:cNvSpPr/>
            <p:nvPr/>
          </p:nvSpPr>
          <p:spPr>
            <a:xfrm rot="10800000">
              <a:off x="1264024" y="5715001"/>
              <a:ext cx="4666129" cy="524435"/>
            </a:xfrm>
            <a:prstGeom prst="rightArrow">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CasellaDiTesto 5"/>
            <p:cNvSpPr txBox="1"/>
            <p:nvPr/>
          </p:nvSpPr>
          <p:spPr>
            <a:xfrm>
              <a:off x="2645817" y="5838719"/>
              <a:ext cx="1902542" cy="307777"/>
            </a:xfrm>
            <a:prstGeom prst="rect">
              <a:avLst/>
            </a:prstGeom>
            <a:noFill/>
          </p:spPr>
          <p:txBody>
            <a:bodyPr wrap="square" rtlCol="0">
              <a:spAutoFit/>
            </a:bodyPr>
            <a:lstStyle/>
            <a:p>
              <a:pPr algn="ctr"/>
              <a:r>
                <a:rPr lang="it-IT" sz="1400" b="1" dirty="0" err="1" smtClean="0">
                  <a:solidFill>
                    <a:schemeClr val="bg1"/>
                  </a:solidFill>
                </a:rPr>
                <a:t>Beam</a:t>
              </a:r>
              <a:r>
                <a:rPr lang="it-IT" sz="1400" b="1" dirty="0" smtClean="0">
                  <a:solidFill>
                    <a:schemeClr val="bg1"/>
                  </a:solidFill>
                </a:rPr>
                <a:t> </a:t>
              </a:r>
              <a:r>
                <a:rPr lang="it-IT" sz="1400" b="1" dirty="0" err="1" smtClean="0">
                  <a:solidFill>
                    <a:schemeClr val="bg1"/>
                  </a:solidFill>
                </a:rPr>
                <a:t>direction</a:t>
              </a:r>
              <a:endParaRPr lang="it-IT" sz="1400" b="1" dirty="0">
                <a:solidFill>
                  <a:schemeClr val="bg1"/>
                </a:solidFill>
              </a:endParaRPr>
            </a:p>
          </p:txBody>
        </p:sp>
      </p:grpSp>
      <p:sp>
        <p:nvSpPr>
          <p:cNvPr id="8" name="Title 1"/>
          <p:cNvSpPr txBox="1">
            <a:spLocks/>
          </p:cNvSpPr>
          <p:nvPr/>
        </p:nvSpPr>
        <p:spPr>
          <a:xfrm>
            <a:off x="0" y="-4650"/>
            <a:ext cx="9144000" cy="584775"/>
          </a:xfrm>
          <a:prstGeom prst="rect">
            <a:avLst/>
          </a:prstGeom>
          <a:solidFill>
            <a:srgbClr val="1F497D"/>
          </a:soli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3200" dirty="0" smtClean="0">
                <a:solidFill>
                  <a:sysClr val="window" lastClr="FFFFFF"/>
                </a:solidFill>
                <a:latin typeface="Calibri"/>
              </a:rPr>
              <a:t>VESPA Baseline July 2017</a:t>
            </a:r>
            <a:endParaRPr lang="en-GB" sz="3200" dirty="0">
              <a:solidFill>
                <a:sysClr val="window" lastClr="FFFFFF"/>
              </a:solidFill>
              <a:latin typeface="Calibri"/>
            </a:endParaRPr>
          </a:p>
        </p:txBody>
      </p:sp>
    </p:spTree>
    <p:extLst>
      <p:ext uri="{BB962C8B-B14F-4D97-AF65-F5344CB8AC3E}">
        <p14:creationId xmlns:p14="http://schemas.microsoft.com/office/powerpoint/2010/main" val="39945955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oup 16"/>
          <p:cNvGrpSpPr/>
          <p:nvPr/>
        </p:nvGrpSpPr>
        <p:grpSpPr>
          <a:xfrm>
            <a:off x="759001" y="1078562"/>
            <a:ext cx="1495523" cy="2656573"/>
            <a:chOff x="765210" y="182951"/>
            <a:chExt cx="1994031" cy="2656573"/>
          </a:xfrm>
        </p:grpSpPr>
        <p:sp>
          <p:nvSpPr>
            <p:cNvPr id="16" name="Rounded Rectangle 15"/>
            <p:cNvSpPr/>
            <p:nvPr/>
          </p:nvSpPr>
          <p:spPr>
            <a:xfrm rot="16200000">
              <a:off x="433939" y="514222"/>
              <a:ext cx="2656573" cy="1994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t" anchorCtr="0"/>
            <a:lstStyle/>
            <a:p>
              <a:pPr algn="ctr"/>
              <a:r>
                <a:rPr lang="en-GB" dirty="0" smtClean="0">
                  <a:solidFill>
                    <a:srgbClr val="0070C0"/>
                  </a:solidFill>
                </a:rPr>
                <a:t>1.</a:t>
              </a:r>
            </a:p>
            <a:p>
              <a:pPr algn="ctr"/>
              <a:r>
                <a:rPr lang="en-GB" dirty="0" smtClean="0">
                  <a:solidFill>
                    <a:srgbClr val="0070C0"/>
                  </a:solidFill>
                </a:rPr>
                <a:t>Monolith</a:t>
              </a:r>
              <a:endParaRPr lang="en-GB" dirty="0">
                <a:solidFill>
                  <a:srgbClr val="0070C0"/>
                </a:solidFill>
              </a:endParaRPr>
            </a:p>
          </p:txBody>
        </p:sp>
        <p:sp>
          <p:nvSpPr>
            <p:cNvPr id="15" name="Rounded Rectangle 14"/>
            <p:cNvSpPr/>
            <p:nvPr/>
          </p:nvSpPr>
          <p:spPr>
            <a:xfrm>
              <a:off x="803709" y="1063649"/>
              <a:ext cx="1900989" cy="1477501"/>
            </a:xfrm>
            <a:prstGeom prst="roundRect">
              <a:avLst>
                <a:gd name="adj" fmla="val 4236"/>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indent="-171450">
                <a:buFont typeface="Arial" panose="020B0604020202020204" pitchFamily="34" charset="0"/>
                <a:buChar char="•"/>
              </a:pPr>
              <a:r>
                <a:rPr lang="en-GB" sz="1000" dirty="0">
                  <a:solidFill>
                    <a:srgbClr val="000000"/>
                  </a:solidFill>
                </a:rPr>
                <a:t>Insert Vessel</a:t>
              </a:r>
            </a:p>
            <a:p>
              <a:pPr marL="171450" indent="-171450">
                <a:buFont typeface="Arial" panose="020B0604020202020204" pitchFamily="34" charset="0"/>
                <a:buChar char="•"/>
              </a:pPr>
              <a:r>
                <a:rPr lang="en-GB" sz="1000" dirty="0" smtClean="0">
                  <a:solidFill>
                    <a:srgbClr val="000000"/>
                  </a:solidFill>
                </a:rPr>
                <a:t>Remote </a:t>
              </a:r>
              <a:r>
                <a:rPr lang="en-GB" sz="1000" dirty="0" err="1" smtClean="0">
                  <a:solidFill>
                    <a:srgbClr val="000000"/>
                  </a:solidFill>
                </a:rPr>
                <a:t>handl</a:t>
              </a:r>
              <a:r>
                <a:rPr lang="en-GB" sz="1000" dirty="0" smtClean="0">
                  <a:solidFill>
                    <a:srgbClr val="000000"/>
                  </a:solidFill>
                </a:rPr>
                <a:t>. Tools </a:t>
              </a:r>
            </a:p>
            <a:p>
              <a:pPr marL="171450" indent="-171450">
                <a:buFont typeface="Arial" panose="020B0604020202020204" pitchFamily="34" charset="0"/>
                <a:buChar char="•"/>
              </a:pPr>
              <a:r>
                <a:rPr lang="en-GB" sz="1000" dirty="0" smtClean="0">
                  <a:solidFill>
                    <a:srgbClr val="000000"/>
                  </a:solidFill>
                </a:rPr>
                <a:t>Shims </a:t>
              </a:r>
              <a:r>
                <a:rPr lang="en-GB" sz="1000" dirty="0">
                  <a:solidFill>
                    <a:srgbClr val="000000"/>
                  </a:solidFill>
                </a:rPr>
                <a:t>and packing</a:t>
              </a:r>
            </a:p>
            <a:p>
              <a:pPr marL="171450" indent="-171450">
                <a:buFont typeface="Arial" panose="020B0604020202020204" pitchFamily="34" charset="0"/>
                <a:buChar char="•"/>
              </a:pPr>
              <a:r>
                <a:rPr lang="en-GB" sz="1000" dirty="0">
                  <a:solidFill>
                    <a:srgbClr val="000000"/>
                  </a:solidFill>
                </a:rPr>
                <a:t>Streaming shielding</a:t>
              </a:r>
            </a:p>
            <a:p>
              <a:pPr marL="171450" indent="-171450">
                <a:buFont typeface="Arial" panose="020B0604020202020204" pitchFamily="34" charset="0"/>
                <a:buChar char="•"/>
              </a:pPr>
              <a:r>
                <a:rPr lang="en-GB" sz="1000" dirty="0">
                  <a:solidFill>
                    <a:srgbClr val="000000"/>
                  </a:solidFill>
                </a:rPr>
                <a:t>Insert Cooling system</a:t>
              </a:r>
            </a:p>
            <a:p>
              <a:pPr marL="171450" indent="-171450">
                <a:buFont typeface="Arial" panose="020B0604020202020204" pitchFamily="34" charset="0"/>
                <a:buChar char="•"/>
              </a:pPr>
              <a:r>
                <a:rPr lang="en-GB" sz="1000" dirty="0">
                  <a:solidFill>
                    <a:srgbClr val="000000"/>
                  </a:solidFill>
                </a:rPr>
                <a:t>Windows</a:t>
              </a:r>
            </a:p>
            <a:p>
              <a:pPr marL="171450" indent="-171450">
                <a:buFont typeface="Arial" panose="020B0604020202020204" pitchFamily="34" charset="0"/>
                <a:buChar char="•"/>
              </a:pPr>
              <a:r>
                <a:rPr lang="en-GB" sz="1000" dirty="0">
                  <a:solidFill>
                    <a:srgbClr val="000000"/>
                  </a:solidFill>
                </a:rPr>
                <a:t>Gamma shutter insert</a:t>
              </a:r>
            </a:p>
          </p:txBody>
        </p:sp>
      </p:grpSp>
      <p:grpSp>
        <p:nvGrpSpPr>
          <p:cNvPr id="34" name="Group 33"/>
          <p:cNvGrpSpPr/>
          <p:nvPr/>
        </p:nvGrpSpPr>
        <p:grpSpPr>
          <a:xfrm>
            <a:off x="2375417" y="1078562"/>
            <a:ext cx="1685649" cy="2656573"/>
            <a:chOff x="2439972" y="102707"/>
            <a:chExt cx="2247532" cy="2656573"/>
          </a:xfrm>
        </p:grpSpPr>
        <p:sp>
          <p:nvSpPr>
            <p:cNvPr id="18" name="Rounded Rectangle 17"/>
            <p:cNvSpPr/>
            <p:nvPr/>
          </p:nvSpPr>
          <p:spPr>
            <a:xfrm rot="16200000">
              <a:off x="2235451" y="307228"/>
              <a:ext cx="2656573" cy="2247532"/>
            </a:xfrm>
            <a:prstGeom prst="roundRect">
              <a:avLst>
                <a:gd name="adj" fmla="val 1792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t" anchorCtr="0"/>
            <a:lstStyle/>
            <a:p>
              <a:r>
                <a:rPr lang="en-GB" dirty="0" smtClean="0">
                  <a:solidFill>
                    <a:srgbClr val="0070C0"/>
                  </a:solidFill>
                </a:rPr>
                <a:t>2. Bunker</a:t>
              </a:r>
              <a:endParaRPr lang="en-GB" dirty="0">
                <a:solidFill>
                  <a:srgbClr val="0070C0"/>
                </a:solidFill>
              </a:endParaRPr>
            </a:p>
          </p:txBody>
        </p:sp>
        <p:sp>
          <p:nvSpPr>
            <p:cNvPr id="20" name="Rounded Rectangle 19"/>
            <p:cNvSpPr/>
            <p:nvPr/>
          </p:nvSpPr>
          <p:spPr>
            <a:xfrm>
              <a:off x="2553915" y="928910"/>
              <a:ext cx="1919904" cy="793247"/>
            </a:xfrm>
            <a:prstGeom prst="roundRect">
              <a:avLst>
                <a:gd name="adj" fmla="val 0"/>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indent="-171450">
                <a:buFont typeface="Arial" panose="020B0604020202020204" pitchFamily="34" charset="0"/>
                <a:buChar char="•"/>
              </a:pPr>
              <a:r>
                <a:rPr lang="en-GB" sz="1000" dirty="0" smtClean="0">
                  <a:solidFill>
                    <a:srgbClr val="000000"/>
                  </a:solidFill>
                </a:rPr>
                <a:t>Bunker shielding</a:t>
              </a:r>
            </a:p>
            <a:p>
              <a:pPr marL="171450" indent="-171450">
                <a:buFont typeface="Arial" panose="020B0604020202020204" pitchFamily="34" charset="0"/>
                <a:buChar char="•"/>
              </a:pPr>
              <a:r>
                <a:rPr lang="en-GB" sz="1000" dirty="0" smtClean="0">
                  <a:solidFill>
                    <a:srgbClr val="000000"/>
                  </a:solidFill>
                </a:rPr>
                <a:t>Heavy shutter</a:t>
              </a:r>
            </a:p>
            <a:p>
              <a:pPr marL="171450" indent="-171450">
                <a:buFont typeface="Arial" panose="020B0604020202020204" pitchFamily="34" charset="0"/>
                <a:buChar char="•"/>
              </a:pPr>
              <a:r>
                <a:rPr lang="en-GB" sz="1000" dirty="0" smtClean="0">
                  <a:solidFill>
                    <a:srgbClr val="000000"/>
                  </a:solidFill>
                </a:rPr>
                <a:t>Component </a:t>
              </a:r>
              <a:r>
                <a:rPr lang="en-GB" sz="1000" dirty="0" err="1" smtClean="0">
                  <a:solidFill>
                    <a:srgbClr val="000000"/>
                  </a:solidFill>
                </a:rPr>
                <a:t>supp</a:t>
              </a:r>
              <a:r>
                <a:rPr lang="en-GB" sz="1000" dirty="0" smtClean="0">
                  <a:solidFill>
                    <a:srgbClr val="000000"/>
                  </a:solidFill>
                </a:rPr>
                <a:t> </a:t>
              </a:r>
              <a:r>
                <a:rPr lang="en-GB" sz="1000" dirty="0" err="1" smtClean="0">
                  <a:solidFill>
                    <a:srgbClr val="000000"/>
                  </a:solidFill>
                </a:rPr>
                <a:t>struct</a:t>
              </a:r>
              <a:endParaRPr lang="en-GB" sz="1000" dirty="0" smtClean="0">
                <a:solidFill>
                  <a:srgbClr val="000000"/>
                </a:solidFill>
              </a:endParaRPr>
            </a:p>
            <a:p>
              <a:pPr marL="171450" indent="-171450">
                <a:buFont typeface="Arial" panose="020B0604020202020204" pitchFamily="34" charset="0"/>
                <a:buChar char="•"/>
              </a:pPr>
              <a:r>
                <a:rPr lang="en-GB" sz="1000" dirty="0" smtClean="0">
                  <a:solidFill>
                    <a:srgbClr val="000000"/>
                  </a:solidFill>
                </a:rPr>
                <a:t>Remote handling tools</a:t>
              </a:r>
              <a:endParaRPr lang="en-GB" sz="1000" dirty="0">
                <a:solidFill>
                  <a:srgbClr val="000000"/>
                </a:solidFill>
              </a:endParaRPr>
            </a:p>
          </p:txBody>
        </p:sp>
      </p:grpSp>
      <p:grpSp>
        <p:nvGrpSpPr>
          <p:cNvPr id="25" name="Group 24"/>
          <p:cNvGrpSpPr/>
          <p:nvPr/>
        </p:nvGrpSpPr>
        <p:grpSpPr>
          <a:xfrm>
            <a:off x="4219096" y="1081877"/>
            <a:ext cx="2086384" cy="2656575"/>
            <a:chOff x="6351587" y="173399"/>
            <a:chExt cx="3227875" cy="2656575"/>
          </a:xfrm>
        </p:grpSpPr>
        <p:sp>
          <p:nvSpPr>
            <p:cNvPr id="21" name="Rounded Rectangle 20"/>
            <p:cNvSpPr/>
            <p:nvPr/>
          </p:nvSpPr>
          <p:spPr>
            <a:xfrm rot="16200000">
              <a:off x="6637238" y="-112251"/>
              <a:ext cx="2656573" cy="3227874"/>
            </a:xfrm>
            <a:prstGeom prst="round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vert="vert" rtlCol="0" anchor="t" anchorCtr="0"/>
            <a:lstStyle/>
            <a:p>
              <a:r>
                <a:rPr lang="en-GB" dirty="0" smtClean="0">
                  <a:solidFill>
                    <a:srgbClr val="0070C0"/>
                  </a:solidFill>
                </a:rPr>
                <a:t>3. Experimental hall</a:t>
              </a:r>
              <a:endParaRPr lang="en-GB" dirty="0">
                <a:solidFill>
                  <a:srgbClr val="0070C0"/>
                </a:solidFill>
              </a:endParaRPr>
            </a:p>
          </p:txBody>
        </p:sp>
        <p:sp>
          <p:nvSpPr>
            <p:cNvPr id="22" name="Rounded Rectangle 21"/>
            <p:cNvSpPr/>
            <p:nvPr/>
          </p:nvSpPr>
          <p:spPr>
            <a:xfrm>
              <a:off x="6370836" y="696301"/>
              <a:ext cx="2611528" cy="73469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GB" sz="1000" u="sng" dirty="0" smtClean="0">
                  <a:solidFill>
                    <a:srgbClr val="000000"/>
                  </a:solidFill>
                </a:rPr>
                <a:t>Bunker to Cave Shielding</a:t>
              </a:r>
            </a:p>
            <a:p>
              <a:pPr marL="171450" indent="-171450">
                <a:buFont typeface="Arial" panose="020B0604020202020204" pitchFamily="34" charset="0"/>
                <a:buChar char="•"/>
              </a:pPr>
              <a:r>
                <a:rPr lang="en-GB" sz="1000" dirty="0" smtClean="0">
                  <a:solidFill>
                    <a:srgbClr val="000000"/>
                  </a:solidFill>
                </a:rPr>
                <a:t>Steel</a:t>
              </a:r>
            </a:p>
            <a:p>
              <a:pPr marL="171450" indent="-171450">
                <a:buFont typeface="Arial" panose="020B0604020202020204" pitchFamily="34" charset="0"/>
                <a:buChar char="•"/>
              </a:pPr>
              <a:r>
                <a:rPr lang="en-GB" sz="1000" dirty="0" smtClean="0">
                  <a:solidFill>
                    <a:srgbClr val="000000"/>
                  </a:solidFill>
                </a:rPr>
                <a:t>Concrete</a:t>
              </a:r>
            </a:p>
            <a:p>
              <a:pPr marL="171450" indent="-171450">
                <a:buFont typeface="Arial" panose="020B0604020202020204" pitchFamily="34" charset="0"/>
                <a:buChar char="•"/>
              </a:pPr>
              <a:r>
                <a:rPr lang="en-GB" sz="1000" dirty="0" smtClean="0">
                  <a:solidFill>
                    <a:srgbClr val="000000"/>
                  </a:solidFill>
                </a:rPr>
                <a:t>Cavities </a:t>
              </a:r>
              <a:r>
                <a:rPr lang="en-GB" sz="1000" dirty="0" err="1" smtClean="0">
                  <a:solidFill>
                    <a:srgbClr val="000000"/>
                  </a:solidFill>
                </a:rPr>
                <a:t>Backgroundshielding</a:t>
              </a:r>
              <a:endParaRPr lang="en-GB" sz="1000" dirty="0">
                <a:solidFill>
                  <a:srgbClr val="000000"/>
                </a:solidFill>
              </a:endParaRPr>
            </a:p>
          </p:txBody>
        </p:sp>
        <p:sp>
          <p:nvSpPr>
            <p:cNvPr id="23" name="Rounded Rectangle 22"/>
            <p:cNvSpPr/>
            <p:nvPr/>
          </p:nvSpPr>
          <p:spPr>
            <a:xfrm>
              <a:off x="6351587" y="1498370"/>
              <a:ext cx="2112069" cy="1331604"/>
            </a:xfrm>
            <a:prstGeom prst="roundRect">
              <a:avLst>
                <a:gd name="adj" fmla="val 25150"/>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400" dirty="0" smtClean="0">
                  <a:solidFill>
                    <a:srgbClr val="FFFF00"/>
                  </a:solidFill>
                </a:rPr>
                <a:t>Exp. Cave</a:t>
              </a:r>
              <a:endParaRPr lang="en-GB" sz="1400" dirty="0">
                <a:solidFill>
                  <a:srgbClr val="FFFF00"/>
                </a:solidFill>
              </a:endParaRPr>
            </a:p>
          </p:txBody>
        </p:sp>
        <p:sp>
          <p:nvSpPr>
            <p:cNvPr id="24" name="Rounded Rectangle 23"/>
            <p:cNvSpPr/>
            <p:nvPr/>
          </p:nvSpPr>
          <p:spPr>
            <a:xfrm>
              <a:off x="6475992" y="1902706"/>
              <a:ext cx="1889244" cy="734694"/>
            </a:xfrm>
            <a:prstGeom prst="roundRect">
              <a:avLst>
                <a:gd name="adj" fmla="val 0"/>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indent="-171450">
                <a:buFont typeface="Arial" panose="020B0604020202020204" pitchFamily="34" charset="0"/>
                <a:buChar char="•"/>
              </a:pPr>
              <a:r>
                <a:rPr lang="en-GB" sz="1000" dirty="0" smtClean="0">
                  <a:solidFill>
                    <a:srgbClr val="000000"/>
                  </a:solidFill>
                </a:rPr>
                <a:t>Cave </a:t>
              </a:r>
              <a:r>
                <a:rPr lang="en-GB" sz="1000" dirty="0" err="1" smtClean="0">
                  <a:solidFill>
                    <a:srgbClr val="000000"/>
                  </a:solidFill>
                </a:rPr>
                <a:t>struct</a:t>
              </a:r>
              <a:endParaRPr lang="en-GB" sz="1000" dirty="0" smtClean="0">
                <a:solidFill>
                  <a:srgbClr val="000000"/>
                </a:solidFill>
              </a:endParaRPr>
            </a:p>
            <a:p>
              <a:pPr marL="171450" indent="-171450">
                <a:buFont typeface="Arial" panose="020B0604020202020204" pitchFamily="34" charset="0"/>
                <a:buChar char="•"/>
              </a:pPr>
              <a:r>
                <a:rPr lang="en-GB" sz="1000" dirty="0" err="1" smtClean="0">
                  <a:solidFill>
                    <a:srgbClr val="000000"/>
                  </a:solidFill>
                </a:rPr>
                <a:t>Beamstop</a:t>
              </a:r>
              <a:endParaRPr lang="en-GB" sz="1000" dirty="0" smtClean="0">
                <a:solidFill>
                  <a:srgbClr val="000000"/>
                </a:solidFill>
              </a:endParaRPr>
            </a:p>
            <a:p>
              <a:pPr marL="171450" indent="-171450">
                <a:buFont typeface="Arial" panose="020B0604020202020204" pitchFamily="34" charset="0"/>
                <a:buChar char="•"/>
              </a:pPr>
              <a:r>
                <a:rPr lang="en-GB" sz="1000" dirty="0" smtClean="0">
                  <a:solidFill>
                    <a:srgbClr val="000000"/>
                  </a:solidFill>
                </a:rPr>
                <a:t>Sample area</a:t>
              </a:r>
            </a:p>
            <a:p>
              <a:pPr marL="171450" indent="-171450">
                <a:buFont typeface="Arial" panose="020B0604020202020204" pitchFamily="34" charset="0"/>
                <a:buChar char="•"/>
              </a:pPr>
              <a:r>
                <a:rPr lang="en-GB" sz="1000" dirty="0" smtClean="0">
                  <a:solidFill>
                    <a:srgbClr val="000000"/>
                  </a:solidFill>
                </a:rPr>
                <a:t>Detector vessel </a:t>
              </a:r>
              <a:r>
                <a:rPr lang="en-GB" sz="1000" dirty="0" err="1" smtClean="0">
                  <a:solidFill>
                    <a:srgbClr val="000000"/>
                  </a:solidFill>
                </a:rPr>
                <a:t>assy</a:t>
              </a:r>
              <a:endParaRPr lang="en-GB" sz="1000" dirty="0">
                <a:solidFill>
                  <a:srgbClr val="000000"/>
                </a:solidFill>
              </a:endParaRPr>
            </a:p>
          </p:txBody>
        </p:sp>
      </p:grpSp>
      <p:grpSp>
        <p:nvGrpSpPr>
          <p:cNvPr id="26" name="Group 25"/>
          <p:cNvGrpSpPr/>
          <p:nvPr/>
        </p:nvGrpSpPr>
        <p:grpSpPr>
          <a:xfrm>
            <a:off x="6460763" y="1130318"/>
            <a:ext cx="1495524" cy="2604817"/>
            <a:chOff x="1395665" y="5216893"/>
            <a:chExt cx="1867300" cy="1106905"/>
          </a:xfrm>
        </p:grpSpPr>
        <p:sp>
          <p:nvSpPr>
            <p:cNvPr id="27" name="Rounded Rectangle 26"/>
            <p:cNvSpPr/>
            <p:nvPr/>
          </p:nvSpPr>
          <p:spPr>
            <a:xfrm>
              <a:off x="1395665" y="5216893"/>
              <a:ext cx="1867300" cy="1106905"/>
            </a:xfrm>
            <a:prstGeom prst="round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dirty="0" smtClean="0">
                  <a:solidFill>
                    <a:srgbClr val="FFFF00"/>
                  </a:solidFill>
                </a:rPr>
                <a:t>4. Neutron detection</a:t>
              </a:r>
              <a:endParaRPr lang="en-GB" dirty="0">
                <a:solidFill>
                  <a:srgbClr val="FFFF00"/>
                </a:solidFill>
              </a:endParaRPr>
            </a:p>
          </p:txBody>
        </p:sp>
        <p:sp>
          <p:nvSpPr>
            <p:cNvPr id="28" name="Rounded Rectangle 27"/>
            <p:cNvSpPr/>
            <p:nvPr/>
          </p:nvSpPr>
          <p:spPr>
            <a:xfrm>
              <a:off x="1572931" y="5625944"/>
              <a:ext cx="1528812" cy="601601"/>
            </a:xfrm>
            <a:prstGeom prst="roundRect">
              <a:avLst>
                <a:gd name="adj" fmla="val 0"/>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GB" sz="1000" u="sng" dirty="0">
                  <a:solidFill>
                    <a:srgbClr val="000000"/>
                  </a:solidFill>
                </a:rPr>
                <a:t>Detectors</a:t>
              </a:r>
            </a:p>
            <a:p>
              <a:r>
                <a:rPr lang="en-GB" sz="1000" u="sng" dirty="0">
                  <a:solidFill>
                    <a:srgbClr val="000000"/>
                  </a:solidFill>
                </a:rPr>
                <a:t>Monitors</a:t>
              </a:r>
            </a:p>
            <a:p>
              <a:r>
                <a:rPr lang="en-GB" sz="1000" u="sng" dirty="0">
                  <a:solidFill>
                    <a:srgbClr val="000000"/>
                  </a:solidFill>
                </a:rPr>
                <a:t>Backend electronics</a:t>
              </a:r>
            </a:p>
          </p:txBody>
        </p:sp>
      </p:grpSp>
      <p:grpSp>
        <p:nvGrpSpPr>
          <p:cNvPr id="35" name="Group 34"/>
          <p:cNvGrpSpPr/>
          <p:nvPr/>
        </p:nvGrpSpPr>
        <p:grpSpPr>
          <a:xfrm>
            <a:off x="700624" y="4218214"/>
            <a:ext cx="1600192" cy="2244038"/>
            <a:chOff x="206916" y="3242362"/>
            <a:chExt cx="2133589" cy="2244038"/>
          </a:xfrm>
        </p:grpSpPr>
        <p:sp>
          <p:nvSpPr>
            <p:cNvPr id="29" name="Rounded Rectangle 28"/>
            <p:cNvSpPr/>
            <p:nvPr/>
          </p:nvSpPr>
          <p:spPr>
            <a:xfrm>
              <a:off x="206916" y="3242362"/>
              <a:ext cx="2133589" cy="224403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dirty="0" smtClean="0">
                  <a:solidFill>
                    <a:srgbClr val="FFFF00"/>
                  </a:solidFill>
                </a:rPr>
                <a:t>5.Beamline components</a:t>
              </a:r>
              <a:endParaRPr lang="en-GB" dirty="0">
                <a:solidFill>
                  <a:srgbClr val="FFFF00"/>
                </a:solidFill>
              </a:endParaRPr>
            </a:p>
          </p:txBody>
        </p:sp>
        <p:grpSp>
          <p:nvGrpSpPr>
            <p:cNvPr id="32" name="Group 31"/>
            <p:cNvGrpSpPr/>
            <p:nvPr/>
          </p:nvGrpSpPr>
          <p:grpSpPr>
            <a:xfrm>
              <a:off x="625214" y="4008071"/>
              <a:ext cx="1304008" cy="1097281"/>
              <a:chOff x="2989820" y="3267761"/>
              <a:chExt cx="1304008" cy="1097281"/>
            </a:xfrm>
          </p:grpSpPr>
          <p:sp>
            <p:nvSpPr>
              <p:cNvPr id="30" name="Rounded Rectangle 29"/>
              <p:cNvSpPr/>
              <p:nvPr/>
            </p:nvSpPr>
            <p:spPr>
              <a:xfrm>
                <a:off x="2989820" y="3267761"/>
                <a:ext cx="1304008" cy="887151"/>
              </a:xfrm>
              <a:prstGeom prst="roundRect">
                <a:avLst>
                  <a:gd name="adj" fmla="val 4090"/>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000" u="sng" dirty="0" smtClean="0">
                    <a:solidFill>
                      <a:srgbClr val="000000"/>
                    </a:solidFill>
                  </a:rPr>
                  <a:t>Guide system</a:t>
                </a:r>
              </a:p>
              <a:p>
                <a:pPr marL="171450" indent="-171450">
                  <a:buFont typeface="Arial" panose="020B0604020202020204" pitchFamily="34" charset="0"/>
                  <a:buChar char="•"/>
                </a:pPr>
                <a:r>
                  <a:rPr lang="en-GB" sz="1000" dirty="0" smtClean="0">
                    <a:solidFill>
                      <a:srgbClr val="000000"/>
                    </a:solidFill>
                  </a:rPr>
                  <a:t>guides</a:t>
                </a:r>
              </a:p>
              <a:p>
                <a:pPr marL="171450" indent="-171450">
                  <a:buFont typeface="Arial" panose="020B0604020202020204" pitchFamily="34" charset="0"/>
                  <a:buChar char="•"/>
                </a:pPr>
                <a:r>
                  <a:rPr lang="en-GB" sz="1000" dirty="0" smtClean="0">
                    <a:solidFill>
                      <a:srgbClr val="000000"/>
                    </a:solidFill>
                  </a:rPr>
                  <a:t> housing</a:t>
                </a:r>
              </a:p>
              <a:p>
                <a:pPr marL="171450" indent="-171450">
                  <a:buFont typeface="Arial" panose="020B0604020202020204" pitchFamily="34" charset="0"/>
                  <a:buChar char="•"/>
                </a:pPr>
                <a:r>
                  <a:rPr lang="en-GB" sz="1000" dirty="0">
                    <a:solidFill>
                      <a:srgbClr val="000000"/>
                    </a:solidFill>
                  </a:rPr>
                  <a:t> </a:t>
                </a:r>
                <a:r>
                  <a:rPr lang="en-GB" sz="1000" dirty="0" smtClean="0">
                    <a:solidFill>
                      <a:srgbClr val="000000"/>
                    </a:solidFill>
                  </a:rPr>
                  <a:t>support</a:t>
                </a:r>
              </a:p>
              <a:p>
                <a:pPr marL="171450" indent="-171450">
                  <a:buFont typeface="Arial" panose="020B0604020202020204" pitchFamily="34" charset="0"/>
                  <a:buChar char="•"/>
                </a:pPr>
                <a:r>
                  <a:rPr lang="en-GB" sz="1000" dirty="0" smtClean="0">
                    <a:solidFill>
                      <a:srgbClr val="000000"/>
                    </a:solidFill>
                  </a:rPr>
                  <a:t>Cavities shield</a:t>
                </a:r>
              </a:p>
            </p:txBody>
          </p:sp>
          <p:sp>
            <p:nvSpPr>
              <p:cNvPr id="31" name="Rounded Rectangle 30"/>
              <p:cNvSpPr/>
              <p:nvPr/>
            </p:nvSpPr>
            <p:spPr>
              <a:xfrm>
                <a:off x="2989820" y="4069844"/>
                <a:ext cx="1304008" cy="295198"/>
              </a:xfrm>
              <a:prstGeom prst="roundRect">
                <a:avLst>
                  <a:gd name="adj" fmla="val 4090"/>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000" u="sng" dirty="0" smtClean="0">
                    <a:solidFill>
                      <a:srgbClr val="000000"/>
                    </a:solidFill>
                  </a:rPr>
                  <a:t>XY slits</a:t>
                </a:r>
              </a:p>
            </p:txBody>
          </p:sp>
        </p:grpSp>
      </p:grpSp>
      <p:grpSp>
        <p:nvGrpSpPr>
          <p:cNvPr id="37" name="Group 36"/>
          <p:cNvGrpSpPr/>
          <p:nvPr/>
        </p:nvGrpSpPr>
        <p:grpSpPr>
          <a:xfrm>
            <a:off x="2425447" y="4146459"/>
            <a:ext cx="1635620" cy="2315799"/>
            <a:chOff x="2506677" y="3170600"/>
            <a:chExt cx="2180827" cy="2315799"/>
          </a:xfrm>
        </p:grpSpPr>
        <p:sp>
          <p:nvSpPr>
            <p:cNvPr id="33" name="Rounded Rectangle 32"/>
            <p:cNvSpPr/>
            <p:nvPr/>
          </p:nvSpPr>
          <p:spPr>
            <a:xfrm>
              <a:off x="2506677" y="3170600"/>
              <a:ext cx="2180827" cy="2315799"/>
            </a:xfrm>
            <a:prstGeom prst="roundRect">
              <a:avLst>
                <a:gd name="adj" fmla="val 2466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dirty="0" smtClean="0">
                  <a:solidFill>
                    <a:srgbClr val="FFFF00"/>
                  </a:solidFill>
                </a:rPr>
                <a:t>6. Choppers</a:t>
              </a:r>
              <a:endParaRPr lang="en-GB" dirty="0">
                <a:solidFill>
                  <a:srgbClr val="FFFF00"/>
                </a:solidFill>
              </a:endParaRPr>
            </a:p>
          </p:txBody>
        </p:sp>
        <p:sp>
          <p:nvSpPr>
            <p:cNvPr id="36" name="Rounded Rectangle 35"/>
            <p:cNvSpPr/>
            <p:nvPr/>
          </p:nvSpPr>
          <p:spPr>
            <a:xfrm>
              <a:off x="3005998" y="3815494"/>
              <a:ext cx="1180985" cy="1079727"/>
            </a:xfrm>
            <a:prstGeom prst="roundRect">
              <a:avLst>
                <a:gd name="adj" fmla="val 4090"/>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000" u="sng" dirty="0" smtClean="0">
                  <a:solidFill>
                    <a:srgbClr val="000000"/>
                  </a:solidFill>
                </a:rPr>
                <a:t>Discs </a:t>
              </a:r>
              <a:r>
                <a:rPr lang="en-GB" sz="1000" u="sng" dirty="0" err="1" smtClean="0">
                  <a:solidFill>
                    <a:srgbClr val="000000"/>
                  </a:solidFill>
                </a:rPr>
                <a:t>assy</a:t>
              </a:r>
              <a:endParaRPr lang="en-GB" sz="1000" u="sng" dirty="0" smtClean="0">
                <a:solidFill>
                  <a:srgbClr val="000000"/>
                </a:solidFill>
              </a:endParaRPr>
            </a:p>
            <a:p>
              <a:r>
                <a:rPr lang="en-GB" sz="1000" u="sng" dirty="0" smtClean="0">
                  <a:solidFill>
                    <a:srgbClr val="000000"/>
                  </a:solidFill>
                </a:rPr>
                <a:t>CHIM</a:t>
              </a:r>
            </a:p>
            <a:p>
              <a:r>
                <a:rPr lang="en-GB" sz="1000" u="sng" dirty="0" smtClean="0">
                  <a:solidFill>
                    <a:srgbClr val="000000"/>
                  </a:solidFill>
                </a:rPr>
                <a:t>CNTRL sys</a:t>
              </a:r>
            </a:p>
            <a:p>
              <a:r>
                <a:rPr lang="en-GB" sz="1000" u="sng" dirty="0" smtClean="0">
                  <a:solidFill>
                    <a:srgbClr val="000000"/>
                  </a:solidFill>
                </a:rPr>
                <a:t>Support sys</a:t>
              </a:r>
              <a:endParaRPr lang="en-GB" sz="1000" dirty="0" smtClean="0">
                <a:solidFill>
                  <a:srgbClr val="000000"/>
                </a:solidFill>
              </a:endParaRPr>
            </a:p>
          </p:txBody>
        </p:sp>
      </p:grpSp>
      <p:grpSp>
        <p:nvGrpSpPr>
          <p:cNvPr id="42" name="Group 41"/>
          <p:cNvGrpSpPr/>
          <p:nvPr/>
        </p:nvGrpSpPr>
        <p:grpSpPr>
          <a:xfrm>
            <a:off x="4219095" y="3902010"/>
            <a:ext cx="2086385" cy="2820124"/>
            <a:chOff x="4898212" y="2926158"/>
            <a:chExt cx="2781846" cy="2820124"/>
          </a:xfrm>
        </p:grpSpPr>
        <p:sp>
          <p:nvSpPr>
            <p:cNvPr id="38" name="Rounded Rectangle 37"/>
            <p:cNvSpPr/>
            <p:nvPr/>
          </p:nvSpPr>
          <p:spPr>
            <a:xfrm>
              <a:off x="4898212" y="2926158"/>
              <a:ext cx="2781845" cy="2820124"/>
            </a:xfrm>
            <a:prstGeom prst="roundRect">
              <a:avLst>
                <a:gd name="adj" fmla="val 21211"/>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dirty="0" smtClean="0">
                  <a:solidFill>
                    <a:srgbClr val="0070C0"/>
                  </a:solidFill>
                </a:rPr>
                <a:t>7. Services</a:t>
              </a:r>
              <a:endParaRPr lang="en-GB" dirty="0">
                <a:solidFill>
                  <a:srgbClr val="0070C0"/>
                </a:solidFill>
              </a:endParaRPr>
            </a:p>
          </p:txBody>
        </p:sp>
        <p:sp>
          <p:nvSpPr>
            <p:cNvPr id="41" name="Rounded Rectangle 40"/>
            <p:cNvSpPr/>
            <p:nvPr/>
          </p:nvSpPr>
          <p:spPr>
            <a:xfrm>
              <a:off x="4914802" y="3584523"/>
              <a:ext cx="1582251" cy="148795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indent="-171450">
                <a:buFont typeface="Arial" panose="020B0604020202020204" pitchFamily="34" charset="0"/>
                <a:buChar char="•"/>
              </a:pPr>
              <a:r>
                <a:rPr lang="en-GB" sz="900" dirty="0" smtClean="0">
                  <a:solidFill>
                    <a:srgbClr val="000000"/>
                  </a:solidFill>
                </a:rPr>
                <a:t>Hutch</a:t>
              </a:r>
              <a:endParaRPr lang="en-GB" sz="900" dirty="0">
                <a:solidFill>
                  <a:srgbClr val="000000"/>
                </a:solidFill>
              </a:endParaRPr>
            </a:p>
            <a:p>
              <a:pPr marL="171450" indent="-171450">
                <a:buFont typeface="Arial" panose="020B0604020202020204" pitchFamily="34" charset="0"/>
                <a:buChar char="•"/>
              </a:pPr>
              <a:r>
                <a:rPr lang="en-GB" sz="900" dirty="0">
                  <a:solidFill>
                    <a:srgbClr val="000000"/>
                  </a:solidFill>
                </a:rPr>
                <a:t>Racks</a:t>
              </a:r>
            </a:p>
            <a:p>
              <a:pPr marL="171450" indent="-171450">
                <a:buFont typeface="Arial" panose="020B0604020202020204" pitchFamily="34" charset="0"/>
                <a:buChar char="•"/>
              </a:pPr>
              <a:r>
                <a:rPr lang="en-GB" sz="900" dirty="0">
                  <a:solidFill>
                    <a:srgbClr val="000000"/>
                  </a:solidFill>
                </a:rPr>
                <a:t>Electrical cabling</a:t>
              </a:r>
            </a:p>
            <a:p>
              <a:pPr marL="171450" indent="-171450">
                <a:buFont typeface="Arial" panose="020B0604020202020204" pitchFamily="34" charset="0"/>
                <a:buChar char="•"/>
              </a:pPr>
              <a:r>
                <a:rPr lang="en-GB" sz="900" dirty="0">
                  <a:solidFill>
                    <a:srgbClr val="000000"/>
                  </a:solidFill>
                </a:rPr>
                <a:t>Mechanical services</a:t>
              </a:r>
            </a:p>
            <a:p>
              <a:pPr marL="171450" indent="-171450">
                <a:buFont typeface="Arial" panose="020B0604020202020204" pitchFamily="34" charset="0"/>
                <a:buChar char="•"/>
              </a:pPr>
              <a:r>
                <a:rPr lang="en-GB" sz="900" dirty="0">
                  <a:solidFill>
                    <a:srgbClr val="000000"/>
                  </a:solidFill>
                </a:rPr>
                <a:t>PSS</a:t>
              </a:r>
            </a:p>
            <a:p>
              <a:pPr marL="171450" indent="-171450">
                <a:buFont typeface="Arial" panose="020B0604020202020204" pitchFamily="34" charset="0"/>
                <a:buChar char="•"/>
              </a:pPr>
              <a:r>
                <a:rPr lang="en-GB" sz="900" dirty="0">
                  <a:solidFill>
                    <a:srgbClr val="000000"/>
                  </a:solidFill>
                </a:rPr>
                <a:t>Computing</a:t>
              </a:r>
            </a:p>
            <a:p>
              <a:pPr marL="171450" indent="-171450">
                <a:buFont typeface="Arial" panose="020B0604020202020204" pitchFamily="34" charset="0"/>
                <a:buChar char="•"/>
              </a:pPr>
              <a:r>
                <a:rPr lang="en-GB" sz="900" dirty="0" smtClean="0">
                  <a:solidFill>
                    <a:srgbClr val="000000"/>
                  </a:solidFill>
                </a:rPr>
                <a:t>Access</a:t>
              </a:r>
            </a:p>
            <a:p>
              <a:pPr marL="171450" indent="-171450">
                <a:buFont typeface="Arial" panose="020B0604020202020204" pitchFamily="34" charset="0"/>
                <a:buChar char="•"/>
              </a:pPr>
              <a:r>
                <a:rPr lang="en-GB" sz="900" dirty="0">
                  <a:solidFill>
                    <a:srgbClr val="000000"/>
                  </a:solidFill>
                </a:rPr>
                <a:t>E</a:t>
              </a:r>
              <a:r>
                <a:rPr lang="en-GB" sz="900" dirty="0" smtClean="0">
                  <a:solidFill>
                    <a:srgbClr val="000000"/>
                  </a:solidFill>
                </a:rPr>
                <a:t>levator </a:t>
              </a:r>
              <a:r>
                <a:rPr lang="en-GB" sz="900" dirty="0">
                  <a:solidFill>
                    <a:srgbClr val="000000"/>
                  </a:solidFill>
                </a:rPr>
                <a:t>to </a:t>
              </a:r>
              <a:r>
                <a:rPr lang="en-GB" sz="900" dirty="0" err="1" smtClean="0">
                  <a:solidFill>
                    <a:srgbClr val="000000"/>
                  </a:solidFill>
                </a:rPr>
                <a:t>smpl</a:t>
              </a:r>
              <a:r>
                <a:rPr lang="en-GB" sz="900" dirty="0" smtClean="0">
                  <a:solidFill>
                    <a:srgbClr val="000000"/>
                  </a:solidFill>
                </a:rPr>
                <a:t> prep area</a:t>
              </a:r>
              <a:endParaRPr lang="en-GB" sz="900" dirty="0">
                <a:solidFill>
                  <a:srgbClr val="000000"/>
                </a:solidFill>
              </a:endParaRPr>
            </a:p>
            <a:p>
              <a:pPr marL="171450" indent="-171450">
                <a:buFont typeface="Arial" panose="020B0604020202020204" pitchFamily="34" charset="0"/>
                <a:buChar char="•"/>
              </a:pPr>
              <a:endParaRPr lang="en-GB" sz="900" dirty="0">
                <a:solidFill>
                  <a:srgbClr val="000000"/>
                </a:solidFill>
              </a:endParaRPr>
            </a:p>
          </p:txBody>
        </p:sp>
        <p:sp>
          <p:nvSpPr>
            <p:cNvPr id="39" name="Rounded Rectangle 38"/>
            <p:cNvSpPr/>
            <p:nvPr/>
          </p:nvSpPr>
          <p:spPr>
            <a:xfrm>
              <a:off x="6308386" y="3584522"/>
              <a:ext cx="1371672" cy="148795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indent="-171450">
                <a:buFont typeface="Arial" panose="020B0604020202020204" pitchFamily="34" charset="0"/>
                <a:buChar char="•"/>
              </a:pPr>
              <a:r>
                <a:rPr lang="en-GB" sz="900" dirty="0" smtClean="0">
                  <a:solidFill>
                    <a:srgbClr val="000000"/>
                  </a:solidFill>
                </a:rPr>
                <a:t>Crane</a:t>
              </a:r>
              <a:endParaRPr lang="en-GB" sz="900" dirty="0">
                <a:solidFill>
                  <a:srgbClr val="000000"/>
                </a:solidFill>
              </a:endParaRPr>
            </a:p>
            <a:p>
              <a:pPr marL="171450" indent="-171450">
                <a:buFont typeface="Arial" panose="020B0604020202020204" pitchFamily="34" charset="0"/>
                <a:buChar char="•"/>
              </a:pPr>
              <a:r>
                <a:rPr lang="en-GB" sz="900" dirty="0">
                  <a:solidFill>
                    <a:srgbClr val="000000"/>
                  </a:solidFill>
                </a:rPr>
                <a:t>Vacuum services</a:t>
              </a:r>
            </a:p>
            <a:p>
              <a:pPr marL="171450" indent="-171450">
                <a:buFont typeface="Arial" panose="020B0604020202020204" pitchFamily="34" charset="0"/>
                <a:buChar char="•"/>
              </a:pPr>
              <a:r>
                <a:rPr lang="en-GB" sz="900" dirty="0">
                  <a:solidFill>
                    <a:srgbClr val="000000"/>
                  </a:solidFill>
                </a:rPr>
                <a:t>Sample prep area</a:t>
              </a:r>
            </a:p>
            <a:p>
              <a:pPr marL="171450" indent="-171450">
                <a:buFont typeface="Arial" panose="020B0604020202020204" pitchFamily="34" charset="0"/>
                <a:buChar char="•"/>
              </a:pPr>
              <a:r>
                <a:rPr lang="en-GB" sz="900" dirty="0">
                  <a:solidFill>
                    <a:srgbClr val="000000"/>
                  </a:solidFill>
                </a:rPr>
                <a:t>Blockhouse services</a:t>
              </a:r>
            </a:p>
            <a:p>
              <a:pPr marL="171450" indent="-171450">
                <a:buFont typeface="Arial" panose="020B0604020202020204" pitchFamily="34" charset="0"/>
                <a:buChar char="•"/>
              </a:pPr>
              <a:r>
                <a:rPr lang="en-GB" sz="900" dirty="0">
                  <a:solidFill>
                    <a:srgbClr val="000000"/>
                  </a:solidFill>
                </a:rPr>
                <a:t>Logistics</a:t>
              </a:r>
            </a:p>
            <a:p>
              <a:pPr marL="171450" indent="-171450">
                <a:buFont typeface="Arial" panose="020B0604020202020204" pitchFamily="34" charset="0"/>
                <a:buChar char="•"/>
              </a:pPr>
              <a:r>
                <a:rPr lang="en-GB" sz="900" dirty="0">
                  <a:solidFill>
                    <a:srgbClr val="000000"/>
                  </a:solidFill>
                </a:rPr>
                <a:t>Prebuild</a:t>
              </a:r>
            </a:p>
            <a:p>
              <a:pPr marL="171450" indent="-171450">
                <a:buFont typeface="Arial" panose="020B0604020202020204" pitchFamily="34" charset="0"/>
                <a:buChar char="•"/>
              </a:pPr>
              <a:endParaRPr lang="en-GB" sz="900" dirty="0">
                <a:solidFill>
                  <a:srgbClr val="000000"/>
                </a:solidFill>
              </a:endParaRPr>
            </a:p>
          </p:txBody>
        </p:sp>
      </p:grpSp>
      <p:sp>
        <p:nvSpPr>
          <p:cNvPr id="40" name="TextBox 39"/>
          <p:cNvSpPr txBox="1"/>
          <p:nvPr/>
        </p:nvSpPr>
        <p:spPr>
          <a:xfrm>
            <a:off x="0" y="1"/>
            <a:ext cx="9144000" cy="562449"/>
          </a:xfrm>
          <a:prstGeom prst="rect">
            <a:avLst/>
          </a:prstGeom>
          <a:solidFill>
            <a:srgbClr val="5B9BD5">
              <a:lumMod val="50000"/>
            </a:srgbClr>
          </a:solidFill>
        </p:spPr>
        <p:txBody>
          <a:bodyPr vert="horz" lIns="91440" tIns="45720" rIns="91440" bIns="45720" rtlCol="0" anchor="ctr" anchorCtr="0">
            <a:normAutofit/>
          </a:bodyPr>
          <a:lstStyle>
            <a:defPPr>
              <a:defRPr lang="en-US"/>
            </a:defPPr>
            <a:lvl1pPr marR="0" lvl="0" indent="0" algn="ctr" fontAlgn="auto">
              <a:lnSpc>
                <a:spcPct val="90000"/>
              </a:lnSpc>
              <a:spcBef>
                <a:spcPts val="1000"/>
              </a:spcBef>
              <a:spcAft>
                <a:spcPts val="0"/>
              </a:spcAft>
              <a:buClrTx/>
              <a:buSzTx/>
              <a:buFont typeface="Arial" panose="020B0604020202020204" pitchFamily="34" charset="0"/>
              <a:buNone/>
              <a:tabLst/>
              <a:defRPr sz="2000">
                <a:solidFill>
                  <a:sysClr val="window" lastClr="FFFFFF"/>
                </a:solidFill>
                <a:latin typeface="Calibri" panose="020F0502020204030204"/>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GB" dirty="0"/>
              <a:t>VESPA Instrument ZONE-BREAKDOWN </a:t>
            </a:r>
          </a:p>
        </p:txBody>
      </p:sp>
      <p:sp>
        <p:nvSpPr>
          <p:cNvPr id="43" name="Slide Number Placeholder 3"/>
          <p:cNvSpPr txBox="1">
            <a:spLocks/>
          </p:cNvSpPr>
          <p:nvPr/>
        </p:nvSpPr>
        <p:spPr>
          <a:xfrm>
            <a:off x="7812360" y="6356402"/>
            <a:ext cx="8744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sv-SE" smtClean="0">
                <a:solidFill>
                  <a:prstClr val="black">
                    <a:tint val="75000"/>
                  </a:prstClr>
                </a:solidFill>
              </a:rPr>
              <a:pPr/>
              <a:t>59</a:t>
            </a:fld>
            <a:endParaRPr lang="sv-SE" dirty="0">
              <a:solidFill>
                <a:prstClr val="black">
                  <a:tint val="75000"/>
                </a:prstClr>
              </a:solidFill>
            </a:endParaRPr>
          </a:p>
        </p:txBody>
      </p:sp>
    </p:spTree>
    <p:extLst>
      <p:ext uri="{BB962C8B-B14F-4D97-AF65-F5344CB8AC3E}">
        <p14:creationId xmlns:p14="http://schemas.microsoft.com/office/powerpoint/2010/main" val="3397545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C14690-6727-4E58-BB6C-3417A6F632DB}" type="slidenum">
              <a:rPr lang="en-GB" smtClean="0"/>
              <a:pPr/>
              <a:t>6</a:t>
            </a:fld>
            <a:endParaRPr lang="en-GB" dirty="0"/>
          </a:p>
        </p:txBody>
      </p:sp>
      <p:sp>
        <p:nvSpPr>
          <p:cNvPr id="10" name="TextBox 9"/>
          <p:cNvSpPr txBox="1"/>
          <p:nvPr/>
        </p:nvSpPr>
        <p:spPr>
          <a:xfrm>
            <a:off x="321406" y="1147519"/>
            <a:ext cx="3477573" cy="1354217"/>
          </a:xfrm>
          <a:prstGeom prst="rect">
            <a:avLst/>
          </a:prstGeom>
          <a:noFill/>
        </p:spPr>
        <p:txBody>
          <a:bodyPr wrap="square" rtlCol="0">
            <a:spAutoFit/>
          </a:bodyPr>
          <a:lstStyle/>
          <a:p>
            <a:pPr lvl="1" algn="just"/>
            <a:endParaRPr lang="en-GB" sz="1100" i="1" dirty="0">
              <a:latin typeface="Arial" pitchFamily="34" charset="0"/>
              <a:cs typeface="Arial" pitchFamily="34" charset="0"/>
            </a:endParaRPr>
          </a:p>
          <a:p>
            <a:pPr marL="342900" indent="-342900" algn="just">
              <a:buFont typeface="Arial" pitchFamily="34" charset="0"/>
              <a:buChar char="•"/>
            </a:pPr>
            <a:r>
              <a:rPr lang="en-GB" sz="2000" dirty="0">
                <a:latin typeface="Arial" pitchFamily="34" charset="0"/>
                <a:cs typeface="Arial" pitchFamily="34" charset="0"/>
              </a:rPr>
              <a:t>Relative resolution </a:t>
            </a:r>
            <a:r>
              <a:rPr lang="en-GB" sz="2000" dirty="0">
                <a:solidFill>
                  <a:srgbClr val="C00000"/>
                </a:solidFill>
                <a:latin typeface="Arial" pitchFamily="34" charset="0"/>
                <a:cs typeface="Arial" pitchFamily="34" charset="0"/>
                <a:sym typeface="Symbol"/>
              </a:rPr>
              <a:t></a:t>
            </a:r>
            <a:r>
              <a:rPr lang="en-GB" sz="2000" i="1" dirty="0">
                <a:solidFill>
                  <a:srgbClr val="C00000"/>
                </a:solidFill>
                <a:latin typeface="Arial" pitchFamily="34" charset="0"/>
                <a:cs typeface="Arial" pitchFamily="34" charset="0"/>
                <a:sym typeface="Symbol"/>
              </a:rPr>
              <a:t>E/E</a:t>
            </a:r>
            <a:r>
              <a:rPr lang="en-GB" sz="2000" baseline="-25000" dirty="0">
                <a:solidFill>
                  <a:srgbClr val="C00000"/>
                </a:solidFill>
                <a:latin typeface="Arial" pitchFamily="34" charset="0"/>
                <a:cs typeface="Arial" pitchFamily="34" charset="0"/>
                <a:sym typeface="Symbol"/>
              </a:rPr>
              <a:t>0</a:t>
            </a:r>
            <a:r>
              <a:rPr lang="en-GB" sz="2000" dirty="0">
                <a:latin typeface="Arial" pitchFamily="34" charset="0"/>
                <a:cs typeface="Arial" pitchFamily="34" charset="0"/>
              </a:rPr>
              <a:t> constant over wide range of energies.</a:t>
            </a:r>
          </a:p>
          <a:p>
            <a:pPr marL="342900" indent="-342900" algn="just">
              <a:buFont typeface="Arial" pitchFamily="34" charset="0"/>
              <a:buChar char="•"/>
            </a:pPr>
            <a:endParaRPr lang="en-GB" sz="1100" b="1" dirty="0">
              <a:latin typeface="Arial" pitchFamily="34" charset="0"/>
              <a:cs typeface="Arial" pitchFamily="34" charset="0"/>
            </a:endParaRPr>
          </a:p>
        </p:txBody>
      </p:sp>
      <p:pic>
        <p:nvPicPr>
          <p:cNvPr id="14" name="Immagine 13" descr="93088304.jpg"/>
          <p:cNvPicPr>
            <a:picLocks noChangeAspect="1"/>
          </p:cNvPicPr>
          <p:nvPr/>
        </p:nvPicPr>
        <p:blipFill>
          <a:blip r:embed="rId2" cstate="print"/>
          <a:stretch>
            <a:fillRect/>
          </a:stretch>
        </p:blipFill>
        <p:spPr>
          <a:xfrm>
            <a:off x="142844" y="1183308"/>
            <a:ext cx="519176" cy="519176"/>
          </a:xfrm>
          <a:prstGeom prst="rect">
            <a:avLst/>
          </a:prstGeom>
        </p:spPr>
      </p:pic>
      <p:sp>
        <p:nvSpPr>
          <p:cNvPr id="16" name="TextBox 15">
            <a:extLst>
              <a:ext uri="{FF2B5EF4-FFF2-40B4-BE49-F238E27FC236}">
                <a16:creationId xmlns:a16="http://schemas.microsoft.com/office/drawing/2014/main" xmlns="" id="{6CD5A644-DF71-4560-BDE9-C26221E2AB04}"/>
              </a:ext>
            </a:extLst>
          </p:cNvPr>
          <p:cNvSpPr txBox="1"/>
          <p:nvPr/>
        </p:nvSpPr>
        <p:spPr>
          <a:xfrm>
            <a:off x="4591308" y="1239123"/>
            <a:ext cx="3876969" cy="707886"/>
          </a:xfrm>
          <a:prstGeom prst="rect">
            <a:avLst/>
          </a:prstGeom>
          <a:noFill/>
        </p:spPr>
        <p:txBody>
          <a:bodyPr wrap="square" rtlCol="0">
            <a:spAutoFit/>
          </a:bodyPr>
          <a:lstStyle/>
          <a:p>
            <a:pPr marL="342900" indent="-342900" algn="just">
              <a:buFont typeface="Arial" pitchFamily="34" charset="0"/>
              <a:buChar char="•"/>
            </a:pPr>
            <a:r>
              <a:rPr lang="en-GB" sz="2000" i="1" dirty="0">
                <a:latin typeface="Arial" pitchFamily="34" charset="0"/>
                <a:cs typeface="Arial" pitchFamily="34" charset="0"/>
              </a:rPr>
              <a:t>Trade of flux for resolution possible. </a:t>
            </a:r>
            <a:endParaRPr lang="en-GB" sz="1100" i="1" dirty="0">
              <a:latin typeface="Arial" pitchFamily="34" charset="0"/>
              <a:cs typeface="Arial" pitchFamily="34" charset="0"/>
            </a:endParaRPr>
          </a:p>
        </p:txBody>
      </p:sp>
      <p:pic>
        <p:nvPicPr>
          <p:cNvPr id="13" name="Immagine 12" descr="93088304.jpg"/>
          <p:cNvPicPr>
            <a:picLocks noChangeAspect="1"/>
          </p:cNvPicPr>
          <p:nvPr/>
        </p:nvPicPr>
        <p:blipFill>
          <a:blip r:embed="rId2" cstate="print"/>
          <a:stretch>
            <a:fillRect/>
          </a:stretch>
        </p:blipFill>
        <p:spPr>
          <a:xfrm>
            <a:off x="4376880" y="1207767"/>
            <a:ext cx="519176" cy="519176"/>
          </a:xfrm>
          <a:prstGeom prst="rect">
            <a:avLst/>
          </a:prstGeom>
        </p:spPr>
      </p:pic>
      <p:pic>
        <p:nvPicPr>
          <p:cNvPr id="17" name="Picture 16">
            <a:extLst>
              <a:ext uri="{FF2B5EF4-FFF2-40B4-BE49-F238E27FC236}">
                <a16:creationId xmlns:a16="http://schemas.microsoft.com/office/drawing/2014/main" xmlns="" id="{3EA6C1C6-2654-4910-B951-4D373B1007D2}"/>
              </a:ext>
            </a:extLst>
          </p:cNvPr>
          <p:cNvPicPr/>
          <p:nvPr/>
        </p:nvPicPr>
        <p:blipFill>
          <a:blip r:embed="rId3" cstate="print"/>
          <a:srcRect b="34468"/>
          <a:stretch>
            <a:fillRect/>
          </a:stretch>
        </p:blipFill>
        <p:spPr bwMode="auto">
          <a:xfrm>
            <a:off x="6692140" y="1753911"/>
            <a:ext cx="2258515" cy="3102426"/>
          </a:xfrm>
          <a:prstGeom prst="rect">
            <a:avLst/>
          </a:prstGeom>
          <a:noFill/>
          <a:ln w="9525">
            <a:noFill/>
            <a:miter lim="800000"/>
            <a:headEnd/>
            <a:tailEnd/>
          </a:ln>
          <a:effectLst/>
        </p:spPr>
      </p:pic>
      <p:sp>
        <p:nvSpPr>
          <p:cNvPr id="18" name="Text Box 34">
            <a:extLst>
              <a:ext uri="{FF2B5EF4-FFF2-40B4-BE49-F238E27FC236}">
                <a16:creationId xmlns:a16="http://schemas.microsoft.com/office/drawing/2014/main" xmlns="" id="{81E251ED-0D0D-447A-8352-0E79DD65524A}"/>
              </a:ext>
            </a:extLst>
          </p:cNvPr>
          <p:cNvSpPr txBox="1">
            <a:spLocks noChangeArrowheads="1"/>
          </p:cNvSpPr>
          <p:nvPr/>
        </p:nvSpPr>
        <p:spPr bwMode="auto">
          <a:xfrm>
            <a:off x="4676303" y="2054640"/>
            <a:ext cx="1976578" cy="1929475"/>
          </a:xfrm>
          <a:prstGeom prst="rect">
            <a:avLst/>
          </a:prstGeom>
          <a:noFill/>
          <a:ln>
            <a:noFill/>
          </a:ln>
          <a:extLst/>
        </p:spPr>
        <p:txBody>
          <a:bodyPr rot="0" vert="horz" wrap="square" lIns="91440" tIns="45720" rIns="91440" bIns="45720" anchor="t" anchorCtr="0" upright="1">
            <a:noAutofit/>
          </a:bodyPr>
          <a:lstStyle/>
          <a:p>
            <a:pPr marL="0" marR="0" algn="just">
              <a:spcBef>
                <a:spcPts val="600"/>
              </a:spcBef>
              <a:spcAft>
                <a:spcPts val="1200"/>
              </a:spcAft>
            </a:pPr>
            <a:r>
              <a:rPr lang="en-GB" dirty="0">
                <a:effectLst/>
                <a:latin typeface="Times New Roman" panose="02020603050405020304" pitchFamily="18" charset="0"/>
                <a:ea typeface="Times New Roman" panose="02020603050405020304" pitchFamily="18" charset="0"/>
                <a:cs typeface="Tahoma" panose="020B0604030504040204" pitchFamily="34" charset="0"/>
              </a:rPr>
              <a:t>Li</a:t>
            </a:r>
            <a:r>
              <a:rPr lang="en-GB" i="1" dirty="0">
                <a:effectLst/>
                <a:latin typeface="Times New Roman" panose="02020603050405020304" pitchFamily="18" charset="0"/>
                <a:ea typeface="Times New Roman" panose="02020603050405020304" pitchFamily="18" charset="0"/>
                <a:cs typeface="Tahoma" panose="020B0604030504040204" pitchFamily="34" charset="0"/>
              </a:rPr>
              <a:t>-electrolyte in-situ impedance meas. (batteries)</a:t>
            </a:r>
          </a:p>
          <a:p>
            <a:pPr marL="0" marR="0" algn="just">
              <a:spcBef>
                <a:spcPts val="600"/>
              </a:spcBef>
              <a:spcAft>
                <a:spcPts val="1200"/>
              </a:spcAft>
            </a:pPr>
            <a:r>
              <a:rPr lang="en-GB" i="1" dirty="0">
                <a:effectLst/>
                <a:latin typeface="Times New Roman" panose="02020603050405020304" pitchFamily="18" charset="0"/>
                <a:ea typeface="Times New Roman" panose="02020603050405020304" pitchFamily="18" charset="0"/>
                <a:cs typeface="Tahoma" panose="020B0604030504040204" pitchFamily="34" charset="0"/>
              </a:rPr>
              <a:t>- at the resonance frequency (bottom) and above/below (top)</a:t>
            </a:r>
          </a:p>
        </p:txBody>
      </p:sp>
      <p:pic>
        <p:nvPicPr>
          <p:cNvPr id="19" name="Immagine 56">
            <a:extLst>
              <a:ext uri="{FF2B5EF4-FFF2-40B4-BE49-F238E27FC236}">
                <a16:creationId xmlns:a16="http://schemas.microsoft.com/office/drawing/2014/main" xmlns="" id="{FB86FA7E-48F2-482E-A63F-5842F7BF8AE2}"/>
              </a:ext>
            </a:extLst>
          </p:cNvPr>
          <p:cNvPicPr/>
          <p:nvPr/>
        </p:nvPicPr>
        <p:blipFill>
          <a:blip r:embed="rId4" cstate="print"/>
          <a:srcRect/>
          <a:stretch>
            <a:fillRect/>
          </a:stretch>
        </p:blipFill>
        <p:spPr bwMode="auto">
          <a:xfrm>
            <a:off x="1979712" y="2646728"/>
            <a:ext cx="2320052" cy="2017855"/>
          </a:xfrm>
          <a:prstGeom prst="rect">
            <a:avLst/>
          </a:prstGeom>
          <a:noFill/>
          <a:ln w="9525">
            <a:noFill/>
            <a:miter lim="800000"/>
            <a:headEnd/>
            <a:tailEnd/>
          </a:ln>
        </p:spPr>
      </p:pic>
      <p:sp>
        <p:nvSpPr>
          <p:cNvPr id="25" name="Rectangle 24">
            <a:extLst>
              <a:ext uri="{FF2B5EF4-FFF2-40B4-BE49-F238E27FC236}">
                <a16:creationId xmlns:a16="http://schemas.microsoft.com/office/drawing/2014/main" xmlns="" id="{3E6F9309-667C-4334-998D-8735EDC63E08}"/>
              </a:ext>
            </a:extLst>
          </p:cNvPr>
          <p:cNvSpPr/>
          <p:nvPr/>
        </p:nvSpPr>
        <p:spPr>
          <a:xfrm>
            <a:off x="4614211" y="5279090"/>
            <a:ext cx="4312515" cy="1200329"/>
          </a:xfrm>
          <a:prstGeom prst="rect">
            <a:avLst/>
          </a:prstGeom>
        </p:spPr>
        <p:txBody>
          <a:bodyPr wrap="square">
            <a:spAutoFit/>
          </a:bodyPr>
          <a:lstStyle/>
          <a:p>
            <a:pPr algn="just"/>
            <a:r>
              <a:rPr lang="en-GB" dirty="0">
                <a:solidFill>
                  <a:srgbClr val="C00000"/>
                </a:solidFill>
                <a:latin typeface="Arial" pitchFamily="34" charset="0"/>
              </a:rPr>
              <a:t>Ideal conditions for observing Li</a:t>
            </a:r>
            <a:r>
              <a:rPr lang="en-GB" baseline="30000" dirty="0">
                <a:solidFill>
                  <a:srgbClr val="C00000"/>
                </a:solidFill>
                <a:latin typeface="Arial" pitchFamily="34" charset="0"/>
              </a:rPr>
              <a:t>+</a:t>
            </a:r>
            <a:r>
              <a:rPr lang="en-GB" dirty="0">
                <a:solidFill>
                  <a:srgbClr val="C00000"/>
                </a:solidFill>
                <a:latin typeface="Arial" pitchFamily="34" charset="0"/>
              </a:rPr>
              <a:t> movement in Li electrolytes (high intensity needed, but sometimes high resolution is better to resolve peaks…)</a:t>
            </a:r>
          </a:p>
        </p:txBody>
      </p:sp>
      <p:sp>
        <p:nvSpPr>
          <p:cNvPr id="26" name="Text Box 34">
            <a:extLst>
              <a:ext uri="{FF2B5EF4-FFF2-40B4-BE49-F238E27FC236}">
                <a16:creationId xmlns:a16="http://schemas.microsoft.com/office/drawing/2014/main" xmlns="" id="{C644412D-D65E-40AF-AC4D-2A2568D18658}"/>
              </a:ext>
            </a:extLst>
          </p:cNvPr>
          <p:cNvSpPr txBox="1">
            <a:spLocks noChangeArrowheads="1"/>
          </p:cNvSpPr>
          <p:nvPr/>
        </p:nvSpPr>
        <p:spPr bwMode="auto">
          <a:xfrm>
            <a:off x="114874" y="2575843"/>
            <a:ext cx="2065033" cy="1929475"/>
          </a:xfrm>
          <a:prstGeom prst="rect">
            <a:avLst/>
          </a:prstGeom>
          <a:noFill/>
          <a:ln>
            <a:noFill/>
          </a:ln>
          <a:extLst/>
        </p:spPr>
        <p:txBody>
          <a:bodyPr rot="0" vert="horz" wrap="square" lIns="91440" tIns="45720" rIns="91440" bIns="45720" anchor="t" anchorCtr="0" upright="1">
            <a:noAutofit/>
          </a:bodyPr>
          <a:lstStyle/>
          <a:p>
            <a:pPr marL="0" marR="0" algn="just">
              <a:spcBef>
                <a:spcPts val="0"/>
              </a:spcBef>
              <a:spcAft>
                <a:spcPts val="0"/>
              </a:spcAft>
            </a:pPr>
            <a:r>
              <a:rPr lang="en-GB" i="1" dirty="0">
                <a:effectLst/>
                <a:latin typeface="Times New Roman" panose="02020603050405020304" pitchFamily="18" charset="0"/>
                <a:ea typeface="Times New Roman" panose="02020603050405020304" pitchFamily="18" charset="0"/>
                <a:cs typeface="Tahoma" panose="020B0604030504040204" pitchFamily="34" charset="0"/>
              </a:rPr>
              <a:t>Synthetic polymers:</a:t>
            </a:r>
          </a:p>
          <a:p>
            <a:pPr marL="0" marR="0" algn="just">
              <a:spcBef>
                <a:spcPts val="0"/>
              </a:spcBef>
              <a:spcAft>
                <a:spcPts val="0"/>
              </a:spcAft>
            </a:pPr>
            <a:r>
              <a:rPr lang="en-GB" i="1" dirty="0">
                <a:latin typeface="Times New Roman" panose="02020603050405020304" pitchFamily="18" charset="0"/>
                <a:ea typeface="Times New Roman" panose="02020603050405020304" pitchFamily="18" charset="0"/>
                <a:cs typeface="Tahoma" panose="020B0604030504040204" pitchFamily="34" charset="0"/>
              </a:rPr>
              <a:t>intermolecular interactions through hydrogen bonding</a:t>
            </a:r>
          </a:p>
          <a:p>
            <a:pPr marL="342900" marR="0" indent="-342900" algn="just">
              <a:spcBef>
                <a:spcPts val="0"/>
              </a:spcBef>
              <a:spcAft>
                <a:spcPts val="0"/>
              </a:spcAft>
              <a:buAutoNum type="alphaLcParenBoth"/>
            </a:pPr>
            <a:r>
              <a:rPr lang="en-GB" dirty="0">
                <a:latin typeface="Times New Roman" panose="02020603050405020304" pitchFamily="18" charset="0"/>
                <a:ea typeface="Times New Roman" panose="02020603050405020304" pitchFamily="18" charset="0"/>
                <a:cs typeface="Tahoma" panose="020B0604030504040204" pitchFamily="34" charset="0"/>
              </a:rPr>
              <a:t>n-C</a:t>
            </a:r>
            <a:r>
              <a:rPr lang="en-GB" baseline="-25000" dirty="0">
                <a:latin typeface="Times New Roman" panose="02020603050405020304" pitchFamily="18" charset="0"/>
                <a:ea typeface="Times New Roman" panose="02020603050405020304" pitchFamily="18" charset="0"/>
                <a:cs typeface="Tahoma" panose="020B0604030504040204" pitchFamily="34" charset="0"/>
              </a:rPr>
              <a:t>6</a:t>
            </a:r>
            <a:r>
              <a:rPr lang="en-GB" dirty="0">
                <a:latin typeface="Times New Roman" panose="02020603050405020304" pitchFamily="18" charset="0"/>
                <a:ea typeface="Times New Roman" panose="02020603050405020304" pitchFamily="18" charset="0"/>
                <a:cs typeface="Tahoma" panose="020B0604030504040204" pitchFamily="34" charset="0"/>
              </a:rPr>
              <a:t>H</a:t>
            </a:r>
            <a:r>
              <a:rPr lang="en-GB" baseline="-25000" dirty="0">
                <a:latin typeface="Times New Roman" panose="02020603050405020304" pitchFamily="18" charset="0"/>
                <a:ea typeface="Times New Roman" panose="02020603050405020304" pitchFamily="18" charset="0"/>
                <a:cs typeface="Tahoma" panose="020B0604030504040204" pitchFamily="34" charset="0"/>
              </a:rPr>
              <a:t>14</a:t>
            </a:r>
            <a:r>
              <a:rPr lang="en-GB" i="1" dirty="0">
                <a:latin typeface="Times New Roman" panose="02020603050405020304" pitchFamily="18" charset="0"/>
                <a:ea typeface="Times New Roman" panose="02020603050405020304" pitchFamily="18" charset="0"/>
                <a:cs typeface="Tahoma" panose="020B0604030504040204" pitchFamily="34" charset="0"/>
              </a:rPr>
              <a:t>, </a:t>
            </a:r>
          </a:p>
          <a:p>
            <a:pPr marL="342900" marR="0" indent="-342900" algn="just">
              <a:spcBef>
                <a:spcPts val="0"/>
              </a:spcBef>
              <a:spcAft>
                <a:spcPts val="0"/>
              </a:spcAft>
              <a:buAutoNum type="alphaLcParenBoth"/>
            </a:pPr>
            <a:r>
              <a:rPr lang="en-GB" dirty="0">
                <a:latin typeface="Times New Roman" panose="02020603050405020304" pitchFamily="18" charset="0"/>
                <a:ea typeface="Times New Roman" panose="02020603050405020304" pitchFamily="18" charset="0"/>
                <a:cs typeface="Tahoma" panose="020B0604030504040204" pitchFamily="34" charset="0"/>
              </a:rPr>
              <a:t>n-C</a:t>
            </a:r>
            <a:r>
              <a:rPr lang="en-GB" baseline="-25000" dirty="0">
                <a:latin typeface="Times New Roman" panose="02020603050405020304" pitchFamily="18" charset="0"/>
                <a:ea typeface="Times New Roman" panose="02020603050405020304" pitchFamily="18" charset="0"/>
                <a:cs typeface="Tahoma" panose="020B0604030504040204" pitchFamily="34" charset="0"/>
              </a:rPr>
              <a:t>15</a:t>
            </a:r>
            <a:r>
              <a:rPr lang="en-GB" dirty="0">
                <a:latin typeface="Times New Roman" panose="02020603050405020304" pitchFamily="18" charset="0"/>
                <a:ea typeface="Times New Roman" panose="02020603050405020304" pitchFamily="18" charset="0"/>
                <a:cs typeface="Tahoma" panose="020B0604030504040204" pitchFamily="34" charset="0"/>
              </a:rPr>
              <a:t>H</a:t>
            </a:r>
            <a:r>
              <a:rPr lang="en-GB" baseline="-25000" dirty="0">
                <a:latin typeface="Times New Roman" panose="02020603050405020304" pitchFamily="18" charset="0"/>
                <a:ea typeface="Times New Roman" panose="02020603050405020304" pitchFamily="18" charset="0"/>
                <a:cs typeface="Tahoma" panose="020B0604030504040204" pitchFamily="34" charset="0"/>
              </a:rPr>
              <a:t>32</a:t>
            </a:r>
            <a:endParaRPr lang="en-GB" i="1" baseline="-25000" dirty="0">
              <a:latin typeface="Times New Roman" panose="02020603050405020304" pitchFamily="18" charset="0"/>
              <a:ea typeface="Times New Roman" panose="02020603050405020304" pitchFamily="18" charset="0"/>
              <a:cs typeface="Tahoma" panose="020B0604030504040204" pitchFamily="34" charset="0"/>
            </a:endParaRPr>
          </a:p>
          <a:p>
            <a:pPr marL="342900" marR="0" indent="-342900" algn="just">
              <a:spcBef>
                <a:spcPts val="0"/>
              </a:spcBef>
              <a:spcAft>
                <a:spcPts val="0"/>
              </a:spcAft>
              <a:buAutoNum type="alphaLcParenBoth"/>
            </a:pPr>
            <a:r>
              <a:rPr lang="en-GB" dirty="0">
                <a:latin typeface="Times New Roman" panose="02020603050405020304" pitchFamily="18" charset="0"/>
                <a:ea typeface="Times New Roman" panose="02020603050405020304" pitchFamily="18" charset="0"/>
                <a:cs typeface="Tahoma" panose="020B0604030504040204" pitchFamily="34" charset="0"/>
              </a:rPr>
              <a:t>n-C</a:t>
            </a:r>
            <a:r>
              <a:rPr lang="en-GB" baseline="-25000" dirty="0">
                <a:latin typeface="Times New Roman" panose="02020603050405020304" pitchFamily="18" charset="0"/>
                <a:ea typeface="Times New Roman" panose="02020603050405020304" pitchFamily="18" charset="0"/>
                <a:cs typeface="Tahoma" panose="020B0604030504040204" pitchFamily="34" charset="0"/>
              </a:rPr>
              <a:t>25</a:t>
            </a:r>
            <a:r>
              <a:rPr lang="en-GB" dirty="0">
                <a:latin typeface="Times New Roman" panose="02020603050405020304" pitchFamily="18" charset="0"/>
                <a:ea typeface="Times New Roman" panose="02020603050405020304" pitchFamily="18" charset="0"/>
                <a:cs typeface="Tahoma" panose="020B0604030504040204" pitchFamily="34" charset="0"/>
              </a:rPr>
              <a:t>H</a:t>
            </a:r>
            <a:r>
              <a:rPr lang="en-GB" baseline="-25000" dirty="0">
                <a:latin typeface="Times New Roman" panose="02020603050405020304" pitchFamily="18" charset="0"/>
                <a:ea typeface="Times New Roman" panose="02020603050405020304" pitchFamily="18" charset="0"/>
                <a:cs typeface="Tahoma" panose="020B0604030504040204" pitchFamily="34" charset="0"/>
              </a:rPr>
              <a:t>52</a:t>
            </a:r>
            <a:endParaRPr lang="en-GB" i="1" dirty="0">
              <a:effectLst/>
              <a:latin typeface="Times New Roman" panose="02020603050405020304" pitchFamily="18" charset="0"/>
              <a:ea typeface="Times New Roman" panose="02020603050405020304" pitchFamily="18" charset="0"/>
              <a:cs typeface="Tahoma" panose="020B0604030504040204" pitchFamily="34" charset="0"/>
            </a:endParaRPr>
          </a:p>
        </p:txBody>
      </p:sp>
      <p:sp>
        <p:nvSpPr>
          <p:cNvPr id="6" name="Rectangle 5">
            <a:extLst>
              <a:ext uri="{FF2B5EF4-FFF2-40B4-BE49-F238E27FC236}">
                <a16:creationId xmlns:a16="http://schemas.microsoft.com/office/drawing/2014/main" xmlns="" id="{45AD0C36-873D-4B24-99B7-BFAAFA0E5D8F}"/>
              </a:ext>
            </a:extLst>
          </p:cNvPr>
          <p:cNvSpPr/>
          <p:nvPr/>
        </p:nvSpPr>
        <p:spPr>
          <a:xfrm>
            <a:off x="194401" y="5291325"/>
            <a:ext cx="4126172" cy="923330"/>
          </a:xfrm>
          <a:prstGeom prst="rect">
            <a:avLst/>
          </a:prstGeom>
        </p:spPr>
        <p:txBody>
          <a:bodyPr wrap="square">
            <a:spAutoFit/>
          </a:bodyPr>
          <a:lstStyle/>
          <a:p>
            <a:r>
              <a:rPr lang="en-GB" dirty="0">
                <a:solidFill>
                  <a:srgbClr val="C00000"/>
                </a:solidFill>
                <a:latin typeface="Arial" panose="020B0604020202020204" pitchFamily="34" charset="0"/>
              </a:rPr>
              <a:t>resolving vibrational line-shapes in a very crowded spectral range with constant resolution (easier modelling)</a:t>
            </a:r>
            <a:endParaRPr lang="en-US" dirty="0">
              <a:solidFill>
                <a:srgbClr val="C00000"/>
              </a:solidFill>
              <a:effectLst/>
              <a:latin typeface="Arial" panose="020B0604020202020204" pitchFamily="34" charset="0"/>
            </a:endParaRPr>
          </a:p>
        </p:txBody>
      </p:sp>
      <p:sp>
        <p:nvSpPr>
          <p:cNvPr id="7" name="TextBox 6"/>
          <p:cNvSpPr txBox="1"/>
          <p:nvPr/>
        </p:nvSpPr>
        <p:spPr>
          <a:xfrm>
            <a:off x="4705262" y="4618433"/>
            <a:ext cx="2113079" cy="369332"/>
          </a:xfrm>
          <a:prstGeom prst="rect">
            <a:avLst/>
          </a:prstGeom>
          <a:noFill/>
        </p:spPr>
        <p:txBody>
          <a:bodyPr wrap="none" rtlCol="0">
            <a:spAutoFit/>
          </a:bodyPr>
          <a:lstStyle/>
          <a:p>
            <a:r>
              <a:rPr lang="en-US" b="1" dirty="0" err="1">
                <a:solidFill>
                  <a:srgbClr val="2004C6"/>
                </a:solidFill>
              </a:rPr>
              <a:t>Daemen</a:t>
            </a:r>
            <a:r>
              <a:rPr lang="en-US" b="1" dirty="0">
                <a:solidFill>
                  <a:srgbClr val="2004C6"/>
                </a:solidFill>
              </a:rPr>
              <a:t>, </a:t>
            </a:r>
            <a:r>
              <a:rPr lang="en-US" b="1" dirty="0" err="1">
                <a:solidFill>
                  <a:srgbClr val="2004C6"/>
                </a:solidFill>
              </a:rPr>
              <a:t>Hartl</a:t>
            </a:r>
            <a:r>
              <a:rPr lang="en-US" b="1" dirty="0">
                <a:solidFill>
                  <a:srgbClr val="2004C6"/>
                </a:solidFill>
              </a:rPr>
              <a:t> </a:t>
            </a:r>
            <a:r>
              <a:rPr lang="en-US" b="1" i="1" dirty="0">
                <a:solidFill>
                  <a:srgbClr val="2004C6"/>
                </a:solidFill>
              </a:rPr>
              <a:t>et al.</a:t>
            </a:r>
            <a:endParaRPr lang="sv-SE" b="1" i="1" dirty="0">
              <a:solidFill>
                <a:srgbClr val="2004C6"/>
              </a:solidFill>
            </a:endParaRPr>
          </a:p>
        </p:txBody>
      </p:sp>
      <p:sp>
        <p:nvSpPr>
          <p:cNvPr id="21" name="TextBox 20"/>
          <p:cNvSpPr txBox="1"/>
          <p:nvPr/>
        </p:nvSpPr>
        <p:spPr>
          <a:xfrm>
            <a:off x="2215203" y="2371549"/>
            <a:ext cx="1696298" cy="369332"/>
          </a:xfrm>
          <a:prstGeom prst="rect">
            <a:avLst/>
          </a:prstGeom>
          <a:noFill/>
        </p:spPr>
        <p:txBody>
          <a:bodyPr wrap="none" rtlCol="0">
            <a:spAutoFit/>
          </a:bodyPr>
          <a:lstStyle/>
          <a:p>
            <a:r>
              <a:rPr lang="en-US" b="1" dirty="0">
                <a:solidFill>
                  <a:srgbClr val="2004C6"/>
                </a:solidFill>
              </a:rPr>
              <a:t>B. Hudson </a:t>
            </a:r>
            <a:r>
              <a:rPr lang="en-US" b="1" i="1" dirty="0">
                <a:solidFill>
                  <a:srgbClr val="2004C6"/>
                </a:solidFill>
              </a:rPr>
              <a:t>et al.</a:t>
            </a:r>
            <a:endParaRPr lang="sv-SE" b="1" i="1" dirty="0">
              <a:solidFill>
                <a:srgbClr val="2004C6"/>
              </a:solidFill>
            </a:endParaRPr>
          </a:p>
        </p:txBody>
      </p:sp>
      <p:sp>
        <p:nvSpPr>
          <p:cNvPr id="22" name="TextBox 21"/>
          <p:cNvSpPr txBox="1"/>
          <p:nvPr/>
        </p:nvSpPr>
        <p:spPr>
          <a:xfrm>
            <a:off x="1907704" y="4343121"/>
            <a:ext cx="2518638" cy="646331"/>
          </a:xfrm>
          <a:prstGeom prst="rect">
            <a:avLst/>
          </a:prstGeom>
          <a:solidFill>
            <a:schemeClr val="bg1"/>
          </a:solidFill>
        </p:spPr>
        <p:txBody>
          <a:bodyPr wrap="none" rtlCol="0">
            <a:spAutoFit/>
          </a:bodyPr>
          <a:lstStyle/>
          <a:p>
            <a:r>
              <a:rPr lang="en-US" dirty="0"/>
              <a:t>0         200      400       600</a:t>
            </a:r>
          </a:p>
          <a:p>
            <a:r>
              <a:rPr lang="en-US" dirty="0"/>
              <a:t>                 (cm</a:t>
            </a:r>
            <a:r>
              <a:rPr lang="en-US" baseline="30000" dirty="0"/>
              <a:t>-1</a:t>
            </a:r>
            <a:r>
              <a:rPr lang="en-US" dirty="0"/>
              <a:t>)</a:t>
            </a:r>
            <a:endParaRPr lang="sv-SE" dirty="0"/>
          </a:p>
        </p:txBody>
      </p:sp>
      <p:sp>
        <p:nvSpPr>
          <p:cNvPr id="23" name="TextBox 22"/>
          <p:cNvSpPr txBox="1"/>
          <p:nvPr/>
        </p:nvSpPr>
        <p:spPr>
          <a:xfrm>
            <a:off x="6837971" y="4653136"/>
            <a:ext cx="1853392" cy="646331"/>
          </a:xfrm>
          <a:prstGeom prst="rect">
            <a:avLst/>
          </a:prstGeom>
          <a:solidFill>
            <a:schemeClr val="bg1"/>
          </a:solidFill>
        </p:spPr>
        <p:txBody>
          <a:bodyPr wrap="none" rtlCol="0">
            <a:spAutoFit/>
          </a:bodyPr>
          <a:lstStyle/>
          <a:p>
            <a:r>
              <a:rPr lang="en-US" dirty="0"/>
              <a:t>200 400 600 800  </a:t>
            </a:r>
          </a:p>
          <a:p>
            <a:r>
              <a:rPr lang="en-US" dirty="0"/>
              <a:t>           (cm</a:t>
            </a:r>
            <a:r>
              <a:rPr lang="en-US" baseline="30000" dirty="0"/>
              <a:t>-1</a:t>
            </a:r>
            <a:r>
              <a:rPr lang="en-US" dirty="0"/>
              <a:t>)</a:t>
            </a:r>
            <a:endParaRPr lang="sv-SE" dirty="0"/>
          </a:p>
        </p:txBody>
      </p:sp>
      <p:sp>
        <p:nvSpPr>
          <p:cNvPr id="24" name="Rettangolo 3"/>
          <p:cNvSpPr/>
          <p:nvPr/>
        </p:nvSpPr>
        <p:spPr>
          <a:xfrm>
            <a:off x="1838734" y="133554"/>
            <a:ext cx="4931735" cy="523220"/>
          </a:xfrm>
          <a:prstGeom prst="rect">
            <a:avLst/>
          </a:prstGeom>
        </p:spPr>
        <p:txBody>
          <a:bodyPr wrap="none">
            <a:spAutoFit/>
          </a:bodyPr>
          <a:lstStyle/>
          <a:p>
            <a:r>
              <a:rPr lang="en-US" sz="2800" b="1" dirty="0">
                <a:solidFill>
                  <a:srgbClr val="009900"/>
                </a:solidFill>
                <a:latin typeface="Arial" pitchFamily="34" charset="0"/>
                <a:cs typeface="Arial" pitchFamily="34" charset="0"/>
              </a:rPr>
              <a:t>VESPA: </a:t>
            </a:r>
            <a:r>
              <a:rPr lang="en-US" sz="2800" b="1" dirty="0">
                <a:latin typeface="Arial" pitchFamily="34" charset="0"/>
                <a:cs typeface="Arial" pitchFamily="34" charset="0"/>
              </a:rPr>
              <a:t>the scientific scope</a:t>
            </a:r>
            <a:endParaRPr lang="it-IT" sz="2800" b="1" dirty="0"/>
          </a:p>
        </p:txBody>
      </p:sp>
      <p:sp>
        <p:nvSpPr>
          <p:cNvPr id="20" name="Segnaposto piè di pagina 1"/>
          <p:cNvSpPr txBox="1">
            <a:spLocks/>
          </p:cNvSpPr>
          <p:nvPr/>
        </p:nvSpPr>
        <p:spPr>
          <a:xfrm>
            <a:off x="3143240" y="6492875"/>
            <a:ext cx="2895600"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chemeClr val="tx1">
                    <a:tint val="75000"/>
                  </a:schemeClr>
                </a:solidFill>
                <a:effectLst/>
                <a:uLnTx/>
                <a:uFillTx/>
                <a:latin typeface="+mn-lt"/>
                <a:ea typeface="+mn-ea"/>
                <a:cs typeface="+mn-cs"/>
              </a:rPr>
              <a:t>VESPA TG2 (</a:t>
            </a:r>
            <a:r>
              <a:rPr kumimoji="0" lang="it-IT" sz="1200" b="0" i="0" u="none" strike="noStrike" kern="1200" cap="none" spc="0" normalizeH="0" baseline="0" noProof="0" dirty="0" err="1">
                <a:ln>
                  <a:noFill/>
                </a:ln>
                <a:solidFill>
                  <a:schemeClr val="tx1">
                    <a:tint val="75000"/>
                  </a:schemeClr>
                </a:solidFill>
                <a:effectLst/>
                <a:uLnTx/>
                <a:uFillTx/>
                <a:latin typeface="+mn-lt"/>
                <a:ea typeface="+mn-ea"/>
                <a:cs typeface="+mn-cs"/>
              </a:rPr>
              <a:t>Lund</a:t>
            </a:r>
            <a:r>
              <a:rPr kumimoji="0" lang="it-IT" sz="1200" b="0" i="0" u="none" strike="noStrike" kern="1200" cap="none" spc="0" normalizeH="0" baseline="0" noProof="0" dirty="0">
                <a:ln>
                  <a:noFill/>
                </a:ln>
                <a:solidFill>
                  <a:schemeClr val="tx1">
                    <a:tint val="75000"/>
                  </a:schemeClr>
                </a:solidFill>
                <a:effectLst/>
                <a:uLnTx/>
                <a:uFillTx/>
                <a:latin typeface="+mn-lt"/>
                <a:ea typeface="+mn-ea"/>
                <a:cs typeface="+mn-cs"/>
              </a:rPr>
              <a:t>, 17 </a:t>
            </a:r>
            <a:r>
              <a:rPr kumimoji="0" lang="it-IT" sz="1200" b="0" i="0" u="none" strike="noStrike" kern="1200" cap="none" spc="0" normalizeH="0" baseline="0" noProof="0" dirty="0" err="1">
                <a:ln>
                  <a:noFill/>
                </a:ln>
                <a:solidFill>
                  <a:schemeClr val="tx1">
                    <a:tint val="75000"/>
                  </a:schemeClr>
                </a:solidFill>
                <a:effectLst/>
                <a:uLnTx/>
                <a:uFillTx/>
                <a:latin typeface="+mn-lt"/>
                <a:ea typeface="+mn-ea"/>
                <a:cs typeface="+mn-cs"/>
              </a:rPr>
              <a:t>Oct</a:t>
            </a:r>
            <a:r>
              <a:rPr kumimoji="0" lang="it-IT" sz="1200" b="0" i="0" u="none" strike="noStrike" kern="1200" cap="none" spc="0" normalizeH="0" baseline="0" noProof="0" dirty="0">
                <a:ln>
                  <a:noFill/>
                </a:ln>
                <a:solidFill>
                  <a:schemeClr val="tx1">
                    <a:tint val="75000"/>
                  </a:schemeClr>
                </a:solidFill>
                <a:effectLst/>
                <a:uLnTx/>
                <a:uFillTx/>
                <a:latin typeface="+mn-lt"/>
                <a:ea typeface="+mn-ea"/>
                <a:cs typeface="+mn-cs"/>
              </a:rPr>
              <a:t>. 2017)</a:t>
            </a:r>
          </a:p>
        </p:txBody>
      </p:sp>
      <p:sp>
        <p:nvSpPr>
          <p:cNvPr id="27" name="TextBox 26">
            <a:extLst>
              <a:ext uri="{FF2B5EF4-FFF2-40B4-BE49-F238E27FC236}">
                <a16:creationId xmlns:a16="http://schemas.microsoft.com/office/drawing/2014/main" xmlns="" id="{43C2C682-65B2-493D-B282-62110AEB53E2}"/>
              </a:ext>
            </a:extLst>
          </p:cNvPr>
          <p:cNvSpPr txBox="1"/>
          <p:nvPr/>
        </p:nvSpPr>
        <p:spPr>
          <a:xfrm>
            <a:off x="395536" y="838435"/>
            <a:ext cx="3187948" cy="400110"/>
          </a:xfrm>
          <a:prstGeom prst="rect">
            <a:avLst/>
          </a:prstGeom>
          <a:noFill/>
        </p:spPr>
        <p:txBody>
          <a:bodyPr wrap="square" rtlCol="0">
            <a:spAutoFit/>
          </a:bodyPr>
          <a:lstStyle/>
          <a:p>
            <a:pPr algn="r"/>
            <a:r>
              <a:rPr lang="en-US" sz="2000" b="1" dirty="0"/>
              <a:t>High-performance polymers</a:t>
            </a:r>
          </a:p>
        </p:txBody>
      </p:sp>
      <p:sp>
        <p:nvSpPr>
          <p:cNvPr id="28" name="TextBox 27">
            <a:extLst>
              <a:ext uri="{FF2B5EF4-FFF2-40B4-BE49-F238E27FC236}">
                <a16:creationId xmlns:a16="http://schemas.microsoft.com/office/drawing/2014/main" xmlns="" id="{578A00C6-BB84-4E3E-847C-78694BE5B5C7}"/>
              </a:ext>
            </a:extLst>
          </p:cNvPr>
          <p:cNvSpPr txBox="1"/>
          <p:nvPr/>
        </p:nvSpPr>
        <p:spPr>
          <a:xfrm>
            <a:off x="4747421" y="791979"/>
            <a:ext cx="4141839" cy="400110"/>
          </a:xfrm>
          <a:prstGeom prst="rect">
            <a:avLst/>
          </a:prstGeom>
          <a:noFill/>
        </p:spPr>
        <p:txBody>
          <a:bodyPr wrap="none" rtlCol="0">
            <a:spAutoFit/>
          </a:bodyPr>
          <a:lstStyle/>
          <a:p>
            <a:r>
              <a:rPr lang="en-US" sz="2000" b="1" dirty="0"/>
              <a:t>Non-hydrogenous / battery materials</a:t>
            </a:r>
          </a:p>
        </p:txBody>
      </p:sp>
    </p:spTree>
    <p:extLst>
      <p:ext uri="{BB962C8B-B14F-4D97-AF65-F5344CB8AC3E}">
        <p14:creationId xmlns:p14="http://schemas.microsoft.com/office/powerpoint/2010/main" val="33165227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2706"/>
            <a:ext cx="9144000" cy="6442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Box 39"/>
          <p:cNvSpPr txBox="1"/>
          <p:nvPr/>
        </p:nvSpPr>
        <p:spPr>
          <a:xfrm>
            <a:off x="0" y="1"/>
            <a:ext cx="9144000" cy="562449"/>
          </a:xfrm>
          <a:prstGeom prst="rect">
            <a:avLst/>
          </a:prstGeom>
          <a:solidFill>
            <a:srgbClr val="5B9BD5">
              <a:lumMod val="50000"/>
            </a:srgbClr>
          </a:solidFill>
        </p:spPr>
        <p:txBody>
          <a:bodyPr vert="horz" lIns="91440" tIns="45720" rIns="91440" bIns="45720" rtlCol="0" anchor="ctr" anchorCtr="0">
            <a:normAutofit/>
          </a:bodyPr>
          <a:lstStyle>
            <a:defPPr>
              <a:defRPr lang="en-US"/>
            </a:defPPr>
            <a:lvl1pPr marR="0" lvl="0" indent="0" algn="ctr" fontAlgn="auto">
              <a:lnSpc>
                <a:spcPct val="90000"/>
              </a:lnSpc>
              <a:spcBef>
                <a:spcPts val="1000"/>
              </a:spcBef>
              <a:spcAft>
                <a:spcPts val="0"/>
              </a:spcAft>
              <a:buClrTx/>
              <a:buSzTx/>
              <a:buFont typeface="Arial" panose="020B0604020202020204" pitchFamily="34" charset="0"/>
              <a:buNone/>
              <a:tabLst/>
              <a:defRPr sz="2000">
                <a:solidFill>
                  <a:sysClr val="window" lastClr="FFFFFF"/>
                </a:solidFill>
                <a:latin typeface="Calibri" panose="020F0502020204030204"/>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GB" dirty="0" smtClean="0"/>
              <a:t>VESPA P &amp; ID</a:t>
            </a:r>
            <a:endParaRPr lang="en-GB" dirty="0"/>
          </a:p>
        </p:txBody>
      </p:sp>
      <p:sp>
        <p:nvSpPr>
          <p:cNvPr id="43" name="Slide Number Placeholder 3"/>
          <p:cNvSpPr txBox="1">
            <a:spLocks/>
          </p:cNvSpPr>
          <p:nvPr/>
        </p:nvSpPr>
        <p:spPr>
          <a:xfrm>
            <a:off x="7812360" y="6356402"/>
            <a:ext cx="8744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sv-SE" smtClean="0">
                <a:solidFill>
                  <a:prstClr val="black">
                    <a:tint val="75000"/>
                  </a:prstClr>
                </a:solidFill>
              </a:rPr>
              <a:pPr/>
              <a:t>60</a:t>
            </a:fld>
            <a:endParaRPr lang="sv-SE" dirty="0">
              <a:solidFill>
                <a:prstClr val="black">
                  <a:tint val="75000"/>
                </a:prstClr>
              </a:solidFill>
            </a:endParaRPr>
          </a:p>
        </p:txBody>
      </p:sp>
      <p:sp>
        <p:nvSpPr>
          <p:cNvPr id="5" name="TextBox 1"/>
          <p:cNvSpPr txBox="1"/>
          <p:nvPr/>
        </p:nvSpPr>
        <p:spPr>
          <a:xfrm>
            <a:off x="6464078" y="562449"/>
            <a:ext cx="2571768" cy="1015663"/>
          </a:xfrm>
          <a:prstGeom prst="rect">
            <a:avLst/>
          </a:prstGeom>
          <a:noFill/>
          <a:ln>
            <a:solidFill>
              <a:schemeClr val="tx1"/>
            </a:solidFill>
          </a:ln>
        </p:spPr>
        <p:txBody>
          <a:bodyPr wrap="square" rtlCol="0">
            <a:spAutoFit/>
          </a:bodyPr>
          <a:lstStyle/>
          <a:p>
            <a:r>
              <a:rPr lang="en-US" sz="2000" i="1" dirty="0">
                <a:latin typeface="Arial" pitchFamily="34" charset="0"/>
                <a:cs typeface="Arial" pitchFamily="34" charset="0"/>
              </a:rPr>
              <a:t>A higher resolution picture is available in </a:t>
            </a:r>
            <a:r>
              <a:rPr lang="en-US" sz="2000" b="1" i="1" dirty="0">
                <a:solidFill>
                  <a:srgbClr val="3333CC"/>
                </a:solidFill>
                <a:latin typeface="Arial" pitchFamily="34" charset="0"/>
                <a:cs typeface="Arial" pitchFamily="34" charset="0"/>
              </a:rPr>
              <a:t>INDICO</a:t>
            </a:r>
          </a:p>
        </p:txBody>
      </p:sp>
    </p:spTree>
    <p:extLst>
      <p:ext uri="{BB962C8B-B14F-4D97-AF65-F5344CB8AC3E}">
        <p14:creationId xmlns:p14="http://schemas.microsoft.com/office/powerpoint/2010/main" val="12227918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Target and moderators</a:t>
            </a:r>
          </a:p>
        </p:txBody>
      </p:sp>
      <p:pic>
        <p:nvPicPr>
          <p:cNvPr id="2050" name="Picture 2" descr="V:\LRNZworks\VESPA 2017\VESPA beamline 2017\DOC x TG2\Presentations TG2\TCS and Focal Poin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67" y="1480888"/>
            <a:ext cx="4810643" cy="43243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07379" y="1338292"/>
            <a:ext cx="4475747" cy="1200329"/>
          </a:xfrm>
          <a:prstGeom prst="rect">
            <a:avLst/>
          </a:prstGeom>
        </p:spPr>
        <p:txBody>
          <a:bodyPr wrap="square">
            <a:spAutoFit/>
          </a:bodyPr>
          <a:lstStyle/>
          <a:p>
            <a:pPr marL="285750" indent="-285750">
              <a:buFont typeface="Arial" panose="020B0604020202020204" pitchFamily="34" charset="0"/>
              <a:buChar char="•"/>
            </a:pPr>
            <a:r>
              <a:rPr lang="en-GB" dirty="0"/>
              <a:t>Monolith insert focuses on the </a:t>
            </a:r>
            <a:r>
              <a:rPr lang="en-GB" dirty="0" smtClean="0"/>
              <a:t>BPCS</a:t>
            </a:r>
          </a:p>
          <a:p>
            <a:pPr marL="285750" indent="-285750">
              <a:buFont typeface="Arial" panose="020B0604020202020204" pitchFamily="34" charset="0"/>
              <a:buChar char="•"/>
            </a:pPr>
            <a:r>
              <a:rPr lang="en-GB" dirty="0" smtClean="0"/>
              <a:t>VESPA </a:t>
            </a:r>
            <a:r>
              <a:rPr lang="en-GB" dirty="0"/>
              <a:t>Beam centre focuses on the ISCS </a:t>
            </a:r>
            <a:endParaRPr lang="en-GB" dirty="0" smtClean="0"/>
          </a:p>
          <a:p>
            <a:pPr marL="285750" indent="-285750">
              <a:buFont typeface="Arial" panose="020B0604020202020204" pitchFamily="34" charset="0"/>
              <a:buChar char="•"/>
            </a:pPr>
            <a:r>
              <a:rPr lang="en-GB" dirty="0" smtClean="0"/>
              <a:t>Bunker </a:t>
            </a:r>
            <a:r>
              <a:rPr lang="en-GB" dirty="0"/>
              <a:t>wall feedthrough blocks focus on the TCS</a:t>
            </a:r>
          </a:p>
        </p:txBody>
      </p:sp>
      <p:grpSp>
        <p:nvGrpSpPr>
          <p:cNvPr id="16" name="Group 15"/>
          <p:cNvGrpSpPr/>
          <p:nvPr/>
        </p:nvGrpSpPr>
        <p:grpSpPr>
          <a:xfrm>
            <a:off x="1476756" y="4041886"/>
            <a:ext cx="1439060" cy="1544560"/>
            <a:chOff x="1969008" y="3823066"/>
            <a:chExt cx="1918747" cy="1544560"/>
          </a:xfrm>
        </p:grpSpPr>
        <p:sp>
          <p:nvSpPr>
            <p:cNvPr id="7" name="Text Box 2"/>
            <p:cNvSpPr txBox="1">
              <a:spLocks noChangeArrowheads="1"/>
            </p:cNvSpPr>
            <p:nvPr/>
          </p:nvSpPr>
          <p:spPr bwMode="auto">
            <a:xfrm>
              <a:off x="2456079" y="3823066"/>
              <a:ext cx="1431676" cy="289951"/>
            </a:xfrm>
            <a:prstGeom prst="rect">
              <a:avLst/>
            </a:prstGeom>
            <a:solidFill>
              <a:schemeClr val="bg1"/>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200" b="1" noProof="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FP</a:t>
              </a:r>
              <a:r>
                <a:rPr kumimoji="0" lang="en-GB" sz="1200" b="1"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(54,-89)</a:t>
              </a:r>
              <a:endPar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Straight Arrow Connector 5"/>
            <p:cNvCxnSpPr/>
            <p:nvPr/>
          </p:nvCxnSpPr>
          <p:spPr>
            <a:xfrm>
              <a:off x="2995211" y="4113017"/>
              <a:ext cx="104124" cy="6497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 Box 2"/>
            <p:cNvSpPr txBox="1">
              <a:spLocks noChangeArrowheads="1"/>
            </p:cNvSpPr>
            <p:nvPr/>
          </p:nvSpPr>
          <p:spPr bwMode="auto">
            <a:xfrm>
              <a:off x="1969008" y="5077675"/>
              <a:ext cx="1314976" cy="289951"/>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200" b="1" noProof="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ISCS</a:t>
              </a:r>
              <a:r>
                <a:rPr kumimoji="0" lang="en-GB" sz="1200" b="1"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(40,-95)</a:t>
              </a:r>
              <a:endPar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Cross 14"/>
            <p:cNvSpPr/>
            <p:nvPr/>
          </p:nvSpPr>
          <p:spPr>
            <a:xfrm rot="2820902">
              <a:off x="2879645" y="4802358"/>
              <a:ext cx="228816" cy="216431"/>
            </a:xfrm>
            <a:prstGeom prst="plus">
              <a:avLst>
                <a:gd name="adj" fmla="val 449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9" name="Straight Arrow Connector 18"/>
          <p:cNvCxnSpPr/>
          <p:nvPr/>
        </p:nvCxnSpPr>
        <p:spPr>
          <a:xfrm flipV="1">
            <a:off x="1925182" y="5216426"/>
            <a:ext cx="160267" cy="1039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616662" y="2934119"/>
            <a:ext cx="3263158" cy="247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rot="4049727">
            <a:off x="7458355" y="4944726"/>
            <a:ext cx="766557" cy="369332"/>
          </a:xfrm>
          <a:prstGeom prst="rect">
            <a:avLst/>
          </a:prstGeom>
          <a:noFill/>
        </p:spPr>
        <p:txBody>
          <a:bodyPr wrap="none" rtlCol="0">
            <a:spAutoFit/>
          </a:bodyPr>
          <a:lstStyle/>
          <a:p>
            <a:r>
              <a:rPr lang="en-US" dirty="0" smtClean="0"/>
              <a:t>VESPA</a:t>
            </a:r>
            <a:endParaRPr lang="en-US" dirty="0"/>
          </a:p>
        </p:txBody>
      </p:sp>
    </p:spTree>
    <p:extLst>
      <p:ext uri="{BB962C8B-B14F-4D97-AF65-F5344CB8AC3E}">
        <p14:creationId xmlns:p14="http://schemas.microsoft.com/office/powerpoint/2010/main" val="14147778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51899" y="779826"/>
            <a:ext cx="7442689" cy="4331190"/>
          </a:xfrm>
          <a:prstGeom prst="roundRect">
            <a:avLst/>
          </a:prstGeom>
          <a:noFill/>
          <a:ln w="12700" cap="flat">
            <a:solidFill>
              <a:schemeClr val="tx2"/>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5" tIns="35715" rIns="35715" bIns="35715" numCol="1" spcCol="26787" rtlCol="0" anchor="ctr">
            <a:noAutofit/>
          </a:bodyPr>
          <a:lstStyle/>
          <a:p>
            <a:pPr algn="ctr" defTabSz="410730" hangingPunct="0"/>
            <a:endParaRPr lang="en-GB" sz="1700" kern="0">
              <a:solidFill>
                <a:srgbClr val="FFFFFF"/>
              </a:solidFill>
              <a:latin typeface="Helvetica Light"/>
              <a:cs typeface="Arial" pitchFamily="34" charset="0"/>
              <a:sym typeface="Helvetica Light"/>
            </a:endParaRPr>
          </a:p>
        </p:txBody>
      </p:sp>
      <p:sp>
        <p:nvSpPr>
          <p:cNvPr id="16" name="Shape 130"/>
          <p:cNvSpPr txBox="1">
            <a:spLocks/>
          </p:cNvSpPr>
          <p:nvPr/>
        </p:nvSpPr>
        <p:spPr bwMode="auto">
          <a:xfrm>
            <a:off x="744242" y="2165596"/>
            <a:ext cx="6858000" cy="130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b="1">
                <a:solidFill>
                  <a:srgbClr val="002060"/>
                </a:solidFill>
                <a:latin typeface="Helvetica Light"/>
                <a:ea typeface="+mj-ea"/>
              </a:defRPr>
            </a:lvl1pPr>
            <a:lvl2pPr algn="ctr" eaLnBrk="0" hangingPunct="0">
              <a:defRPr sz="4400" b="1">
                <a:solidFill>
                  <a:srgbClr val="3C8C93"/>
                </a:solidFill>
                <a:latin typeface="Arial" charset="0"/>
                <a:ea typeface="ヒラギノ角ゴ Pro W3" pitchFamily="84" charset="-128"/>
                <a:cs typeface="Arial" charset="0"/>
              </a:defRPr>
            </a:lvl2pPr>
            <a:lvl3pPr algn="ctr" eaLnBrk="0" hangingPunct="0">
              <a:defRPr sz="4400" b="1">
                <a:solidFill>
                  <a:srgbClr val="3C8C93"/>
                </a:solidFill>
                <a:latin typeface="Arial" charset="0"/>
                <a:ea typeface="ヒラギノ角ゴ Pro W3" pitchFamily="84" charset="-128"/>
                <a:cs typeface="Arial" charset="0"/>
              </a:defRPr>
            </a:lvl3pPr>
            <a:lvl4pPr algn="ctr" eaLnBrk="0" hangingPunct="0">
              <a:defRPr sz="4400" b="1">
                <a:solidFill>
                  <a:srgbClr val="3C8C93"/>
                </a:solidFill>
                <a:latin typeface="Arial" charset="0"/>
                <a:ea typeface="ヒラギノ角ゴ Pro W3" pitchFamily="84" charset="-128"/>
                <a:cs typeface="Arial" charset="0"/>
              </a:defRPr>
            </a:lvl4pPr>
            <a:lvl5pPr algn="ctr" eaLnBrk="0" hangingPunct="0">
              <a:defRPr sz="4400" b="1">
                <a:solidFill>
                  <a:srgbClr val="3C8C93"/>
                </a:solidFill>
                <a:latin typeface="Arial" charset="0"/>
                <a:ea typeface="ヒラギノ角ゴ Pro W3" pitchFamily="84" charset="-128"/>
                <a:cs typeface="Arial" charset="0"/>
              </a:defRPr>
            </a:lvl5pPr>
            <a:lvl6pPr marL="457200" algn="ctr" fontAlgn="base">
              <a:spcBef>
                <a:spcPct val="0"/>
              </a:spcBef>
              <a:spcAft>
                <a:spcPct val="0"/>
              </a:spcAft>
              <a:defRPr sz="4400">
                <a:solidFill>
                  <a:schemeClr val="tx2"/>
                </a:solidFill>
                <a:latin typeface="Lucida Grande" pitchFamily="84" charset="0"/>
                <a:ea typeface="ヒラギノ角ゴ Pro W3" pitchFamily="84" charset="-128"/>
              </a:defRPr>
            </a:lvl6pPr>
            <a:lvl7pPr marL="914400" algn="ctr" fontAlgn="base">
              <a:spcBef>
                <a:spcPct val="0"/>
              </a:spcBef>
              <a:spcAft>
                <a:spcPct val="0"/>
              </a:spcAft>
              <a:defRPr sz="4400">
                <a:solidFill>
                  <a:schemeClr val="tx2"/>
                </a:solidFill>
                <a:latin typeface="Lucida Grande" pitchFamily="84" charset="0"/>
                <a:ea typeface="ヒラギノ角ゴ Pro W3" pitchFamily="84" charset="-128"/>
              </a:defRPr>
            </a:lvl7pPr>
            <a:lvl8pPr marL="1371600" algn="ctr" fontAlgn="base">
              <a:spcBef>
                <a:spcPct val="0"/>
              </a:spcBef>
              <a:spcAft>
                <a:spcPct val="0"/>
              </a:spcAft>
              <a:defRPr sz="4400">
                <a:solidFill>
                  <a:schemeClr val="tx2"/>
                </a:solidFill>
                <a:latin typeface="Lucida Grande" pitchFamily="84" charset="0"/>
                <a:ea typeface="ヒラギノ角ゴ Pro W3" pitchFamily="84" charset="-128"/>
              </a:defRPr>
            </a:lvl8pPr>
            <a:lvl9pPr marL="1828800" algn="ctr" fontAlgn="base">
              <a:spcBef>
                <a:spcPct val="0"/>
              </a:spcBef>
              <a:spcAft>
                <a:spcPct val="0"/>
              </a:spcAft>
              <a:defRPr sz="4400">
                <a:solidFill>
                  <a:schemeClr val="tx2"/>
                </a:solidFill>
                <a:latin typeface="Lucida Grande" pitchFamily="84" charset="0"/>
                <a:ea typeface="ヒラギノ角ゴ Pro W3" pitchFamily="84" charset="-128"/>
              </a:defRPr>
            </a:lvl9pPr>
          </a:lstStyle>
          <a:p>
            <a:pPr fontAlgn="base">
              <a:spcBef>
                <a:spcPct val="0"/>
              </a:spcBef>
              <a:spcAft>
                <a:spcPct val="0"/>
              </a:spcAft>
            </a:pPr>
            <a:r>
              <a:rPr lang="en-GB" dirty="0" smtClean="0">
                <a:cs typeface="Arial" pitchFamily="34" charset="0"/>
              </a:rPr>
              <a:t>VESPA Moderator to bunker wall:</a:t>
            </a:r>
          </a:p>
          <a:p>
            <a:pPr fontAlgn="base">
              <a:spcBef>
                <a:spcPct val="0"/>
              </a:spcBef>
              <a:spcAft>
                <a:spcPct val="0"/>
              </a:spcAft>
            </a:pPr>
            <a:r>
              <a:rPr lang="en-GB" dirty="0" smtClean="0">
                <a:cs typeface="Arial" pitchFamily="34" charset="0"/>
              </a:rPr>
              <a:t>NBOA, optics, chopper system, remote handling</a:t>
            </a:r>
          </a:p>
          <a:p>
            <a:pPr fontAlgn="base">
              <a:spcBef>
                <a:spcPct val="0"/>
              </a:spcBef>
              <a:spcAft>
                <a:spcPct val="0"/>
              </a:spcAft>
            </a:pPr>
            <a:endParaRPr lang="en-GB" dirty="0">
              <a:cs typeface="Arial" pitchFamily="34" charset="0"/>
            </a:endParaRPr>
          </a:p>
        </p:txBody>
      </p:sp>
      <p:pic>
        <p:nvPicPr>
          <p:cNvPr id="14" name="Picture 3" descr="V:\LRNZworks\VESPA 2016\x Division Meeting\logocnr.png"/>
          <p:cNvPicPr>
            <a:picLocks noChangeAspect="1" noChangeArrowheads="1"/>
          </p:cNvPicPr>
          <p:nvPr/>
        </p:nvPicPr>
        <p:blipFill rotWithShape="1">
          <a:blip r:embed="rId3">
            <a:extLst>
              <a:ext uri="{28A0092B-C50C-407E-A947-70E740481C1C}">
                <a14:useLocalDpi xmlns:a14="http://schemas.microsoft.com/office/drawing/2010/main" val="0"/>
              </a:ext>
            </a:extLst>
          </a:blip>
          <a:srcRect t="23292" b="27120"/>
          <a:stretch/>
        </p:blipFill>
        <p:spPr bwMode="auto">
          <a:xfrm>
            <a:off x="153062" y="6103157"/>
            <a:ext cx="1649541" cy="6781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V:\LRNZworks\VESPA 2016\x Division Meeting\ess_logo_frugal_blue_cmy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4961" y="6129436"/>
            <a:ext cx="923681" cy="662693"/>
          </a:xfrm>
          <a:prstGeom prst="rect">
            <a:avLst/>
          </a:prstGeom>
          <a:solidFill>
            <a:schemeClr val="bg1"/>
          </a:solidFill>
        </p:spPr>
      </p:pic>
      <p:sp>
        <p:nvSpPr>
          <p:cNvPr id="7" name="Content Placeholder 2"/>
          <p:cNvSpPr txBox="1">
            <a:spLocks/>
          </p:cNvSpPr>
          <p:nvPr/>
        </p:nvSpPr>
        <p:spPr>
          <a:xfrm>
            <a:off x="4512844" y="6460782"/>
            <a:ext cx="2230656" cy="415753"/>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000" dirty="0" smtClean="0">
                <a:solidFill>
                  <a:schemeClr val="bg1"/>
                </a:solidFill>
              </a:rPr>
              <a:t>Lorenzo Di Fresco, VESPA lead engineer </a:t>
            </a:r>
            <a:endParaRPr lang="en-GB" sz="1000" i="1" dirty="0" smtClean="0">
              <a:solidFill>
                <a:schemeClr val="bg1"/>
              </a:solidFill>
            </a:endParaRPr>
          </a:p>
        </p:txBody>
      </p:sp>
    </p:spTree>
    <p:extLst>
      <p:ext uri="{BB962C8B-B14F-4D97-AF65-F5344CB8AC3E}">
        <p14:creationId xmlns:p14="http://schemas.microsoft.com/office/powerpoint/2010/main" val="16110917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VESPA NBOA</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rPr>
              <a:pPr/>
              <a:t>63</a:t>
            </a:fld>
            <a:endParaRPr lang="en-GB">
              <a:solidFill>
                <a:prstClr val="black">
                  <a:tint val="75000"/>
                </a:prst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1307" y="1619225"/>
            <a:ext cx="5816067" cy="5197642"/>
          </a:xfrm>
          <a:prstGeom prst="rect">
            <a:avLst/>
          </a:prstGeom>
        </p:spPr>
      </p:pic>
      <p:sp>
        <p:nvSpPr>
          <p:cNvPr id="6" name="Content Placeholder 2"/>
          <p:cNvSpPr txBox="1">
            <a:spLocks/>
          </p:cNvSpPr>
          <p:nvPr/>
        </p:nvSpPr>
        <p:spPr>
          <a:xfrm>
            <a:off x="107504" y="1619233"/>
            <a:ext cx="3249306" cy="1665751"/>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500" dirty="0">
                <a:solidFill>
                  <a:prstClr val="black"/>
                </a:solidFill>
              </a:rPr>
              <a:t>All sides </a:t>
            </a:r>
            <a:r>
              <a:rPr lang="en-US" sz="2500" dirty="0" smtClean="0">
                <a:solidFill>
                  <a:prstClr val="black"/>
                </a:solidFill>
              </a:rPr>
              <a:t>tapered</a:t>
            </a:r>
          </a:p>
          <a:p>
            <a:r>
              <a:rPr lang="en-US" sz="2500" dirty="0" smtClean="0">
                <a:solidFill>
                  <a:prstClr val="black"/>
                </a:solidFill>
              </a:rPr>
              <a:t>M=4</a:t>
            </a:r>
          </a:p>
          <a:p>
            <a:r>
              <a:rPr lang="en-US" sz="2500" dirty="0">
                <a:solidFill>
                  <a:prstClr val="black"/>
                </a:solidFill>
              </a:rPr>
              <a:t>Cross section @ 1937 mm (</a:t>
            </a:r>
            <a:r>
              <a:rPr lang="en-US" sz="2500" dirty="0" smtClean="0">
                <a:solidFill>
                  <a:prstClr val="black"/>
                </a:solidFill>
              </a:rPr>
              <a:t>ISCS): 35x35 mm2</a:t>
            </a:r>
          </a:p>
          <a:p>
            <a:r>
              <a:rPr lang="en-US" sz="2500" dirty="0">
                <a:solidFill>
                  <a:prstClr val="black"/>
                </a:solidFill>
              </a:rPr>
              <a:t>Cross section @ </a:t>
            </a:r>
            <a:r>
              <a:rPr lang="en-US" sz="2500" dirty="0" smtClean="0">
                <a:solidFill>
                  <a:prstClr val="black"/>
                </a:solidFill>
              </a:rPr>
              <a:t>5392 </a:t>
            </a:r>
            <a:r>
              <a:rPr lang="en-US" sz="2500" dirty="0">
                <a:solidFill>
                  <a:prstClr val="black"/>
                </a:solidFill>
              </a:rPr>
              <a:t>mm (ISCS): </a:t>
            </a:r>
            <a:r>
              <a:rPr lang="en-US" sz="2500" dirty="0" smtClean="0">
                <a:solidFill>
                  <a:prstClr val="black"/>
                </a:solidFill>
              </a:rPr>
              <a:t>40x40 mm2</a:t>
            </a:r>
            <a:endParaRPr lang="en-US" sz="2500" dirty="0">
              <a:solidFill>
                <a:prstClr val="black"/>
              </a:solidFill>
            </a:endParaRPr>
          </a:p>
          <a:p>
            <a:endParaRPr lang="en-US" sz="1600" dirty="0" smtClean="0">
              <a:solidFill>
                <a:prstClr val="black"/>
              </a:solidFill>
            </a:endParaRPr>
          </a:p>
        </p:txBody>
      </p:sp>
      <p:grpSp>
        <p:nvGrpSpPr>
          <p:cNvPr id="5" name="Group 4"/>
          <p:cNvGrpSpPr/>
          <p:nvPr/>
        </p:nvGrpSpPr>
        <p:grpSpPr>
          <a:xfrm>
            <a:off x="17998" y="3721944"/>
            <a:ext cx="1598030" cy="2423244"/>
            <a:chOff x="23995" y="3721944"/>
            <a:chExt cx="2130707" cy="2423244"/>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39" y="4076675"/>
              <a:ext cx="2011363" cy="206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23995" y="3721944"/>
              <a:ext cx="1963369" cy="37398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200" dirty="0" smtClean="0">
                  <a:solidFill>
                    <a:prstClr val="black"/>
                  </a:solidFill>
                </a:rPr>
                <a:t>Cross section @ 1937 mm</a:t>
              </a:r>
            </a:p>
          </p:txBody>
        </p:sp>
      </p:grpSp>
      <p:grpSp>
        <p:nvGrpSpPr>
          <p:cNvPr id="8" name="Group 7"/>
          <p:cNvGrpSpPr/>
          <p:nvPr/>
        </p:nvGrpSpPr>
        <p:grpSpPr>
          <a:xfrm>
            <a:off x="1732162" y="3721944"/>
            <a:ext cx="1523129" cy="2217662"/>
            <a:chOff x="2309542" y="3721944"/>
            <a:chExt cx="2030838" cy="2217662"/>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617" y="4282256"/>
              <a:ext cx="1782763"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
            <p:cNvSpPr txBox="1">
              <a:spLocks/>
            </p:cNvSpPr>
            <p:nvPr/>
          </p:nvSpPr>
          <p:spPr>
            <a:xfrm>
              <a:off x="2309542" y="3721944"/>
              <a:ext cx="1963369" cy="37398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200" dirty="0" smtClean="0">
                  <a:solidFill>
                    <a:prstClr val="black"/>
                  </a:solidFill>
                </a:rPr>
                <a:t>Cross section @ 5392 mm</a:t>
              </a:r>
            </a:p>
          </p:txBody>
        </p:sp>
      </p:grpSp>
    </p:spTree>
    <p:extLst>
      <p:ext uri="{BB962C8B-B14F-4D97-AF65-F5344CB8AC3E}">
        <p14:creationId xmlns:p14="http://schemas.microsoft.com/office/powerpoint/2010/main" val="9745590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0"/>
          <p:cNvSpPr txBox="1">
            <a:spLocks/>
          </p:cNvSpPr>
          <p:nvPr/>
        </p:nvSpPr>
        <p:spPr bwMode="auto">
          <a:xfrm>
            <a:off x="800100" y="16192"/>
            <a:ext cx="6858000" cy="7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b="1">
                <a:solidFill>
                  <a:srgbClr val="002060"/>
                </a:solidFill>
                <a:latin typeface="Helvetica Light"/>
                <a:ea typeface="+mj-ea"/>
              </a:defRPr>
            </a:lvl1pPr>
            <a:lvl2pPr algn="ctr" eaLnBrk="0" hangingPunct="0">
              <a:defRPr sz="4400" b="1">
                <a:solidFill>
                  <a:srgbClr val="3C8C93"/>
                </a:solidFill>
                <a:latin typeface="Arial" charset="0"/>
                <a:ea typeface="ヒラギノ角ゴ Pro W3" pitchFamily="84" charset="-128"/>
                <a:cs typeface="Arial" charset="0"/>
              </a:defRPr>
            </a:lvl2pPr>
            <a:lvl3pPr algn="ctr" eaLnBrk="0" hangingPunct="0">
              <a:defRPr sz="4400" b="1">
                <a:solidFill>
                  <a:srgbClr val="3C8C93"/>
                </a:solidFill>
                <a:latin typeface="Arial" charset="0"/>
                <a:ea typeface="ヒラギノ角ゴ Pro W3" pitchFamily="84" charset="-128"/>
                <a:cs typeface="Arial" charset="0"/>
              </a:defRPr>
            </a:lvl3pPr>
            <a:lvl4pPr algn="ctr" eaLnBrk="0" hangingPunct="0">
              <a:defRPr sz="4400" b="1">
                <a:solidFill>
                  <a:srgbClr val="3C8C93"/>
                </a:solidFill>
                <a:latin typeface="Arial" charset="0"/>
                <a:ea typeface="ヒラギノ角ゴ Pro W3" pitchFamily="84" charset="-128"/>
                <a:cs typeface="Arial" charset="0"/>
              </a:defRPr>
            </a:lvl4pPr>
            <a:lvl5pPr algn="ctr" eaLnBrk="0" hangingPunct="0">
              <a:defRPr sz="4400" b="1">
                <a:solidFill>
                  <a:srgbClr val="3C8C93"/>
                </a:solidFill>
                <a:latin typeface="Arial" charset="0"/>
                <a:ea typeface="ヒラギノ角ゴ Pro W3" pitchFamily="84" charset="-128"/>
                <a:cs typeface="Arial" charset="0"/>
              </a:defRPr>
            </a:lvl5pPr>
            <a:lvl6pPr marL="457200" algn="ctr" fontAlgn="base">
              <a:spcBef>
                <a:spcPct val="0"/>
              </a:spcBef>
              <a:spcAft>
                <a:spcPct val="0"/>
              </a:spcAft>
              <a:defRPr sz="4400">
                <a:solidFill>
                  <a:schemeClr val="tx2"/>
                </a:solidFill>
                <a:latin typeface="Lucida Grande" pitchFamily="84" charset="0"/>
                <a:ea typeface="ヒラギノ角ゴ Pro W3" pitchFamily="84" charset="-128"/>
              </a:defRPr>
            </a:lvl6pPr>
            <a:lvl7pPr marL="914400" algn="ctr" fontAlgn="base">
              <a:spcBef>
                <a:spcPct val="0"/>
              </a:spcBef>
              <a:spcAft>
                <a:spcPct val="0"/>
              </a:spcAft>
              <a:defRPr sz="4400">
                <a:solidFill>
                  <a:schemeClr val="tx2"/>
                </a:solidFill>
                <a:latin typeface="Lucida Grande" pitchFamily="84" charset="0"/>
                <a:ea typeface="ヒラギノ角ゴ Pro W3" pitchFamily="84" charset="-128"/>
              </a:defRPr>
            </a:lvl7pPr>
            <a:lvl8pPr marL="1371600" algn="ctr" fontAlgn="base">
              <a:spcBef>
                <a:spcPct val="0"/>
              </a:spcBef>
              <a:spcAft>
                <a:spcPct val="0"/>
              </a:spcAft>
              <a:defRPr sz="4400">
                <a:solidFill>
                  <a:schemeClr val="tx2"/>
                </a:solidFill>
                <a:latin typeface="Lucida Grande" pitchFamily="84" charset="0"/>
                <a:ea typeface="ヒラギノ角ゴ Pro W3" pitchFamily="84" charset="-128"/>
              </a:defRPr>
            </a:lvl8pPr>
            <a:lvl9pPr marL="1828800" algn="ctr" fontAlgn="base">
              <a:spcBef>
                <a:spcPct val="0"/>
              </a:spcBef>
              <a:spcAft>
                <a:spcPct val="0"/>
              </a:spcAft>
              <a:defRPr sz="4400">
                <a:solidFill>
                  <a:schemeClr val="tx2"/>
                </a:solidFill>
                <a:latin typeface="Lucida Grande" pitchFamily="84" charset="0"/>
                <a:ea typeface="ヒラギノ角ゴ Pro W3" pitchFamily="84" charset="-128"/>
              </a:defRPr>
            </a:lvl9pPr>
          </a:lstStyle>
          <a:p>
            <a:pPr fontAlgn="base">
              <a:spcBef>
                <a:spcPct val="0"/>
              </a:spcBef>
              <a:spcAft>
                <a:spcPct val="0"/>
              </a:spcAft>
              <a:defRPr/>
            </a:pPr>
            <a:r>
              <a:rPr lang="en-GB" dirty="0" smtClean="0">
                <a:cs typeface="Arial" pitchFamily="34" charset="0"/>
              </a:rPr>
              <a:t>Guide system LOKI-like </a:t>
            </a:r>
            <a:endParaRPr lang="en-GB" dirty="0">
              <a:cs typeface="Arial" pitchFamily="34" charset="0"/>
            </a:endParaRPr>
          </a:p>
        </p:txBody>
      </p:sp>
      <p:pic>
        <p:nvPicPr>
          <p:cNvPr id="5" name="Picture 4"/>
          <p:cNvPicPr>
            <a:picLocks noChangeAspect="1"/>
          </p:cNvPicPr>
          <p:nvPr/>
        </p:nvPicPr>
        <p:blipFill rotWithShape="1">
          <a:blip r:embed="rId2"/>
          <a:srcRect b="32977"/>
          <a:stretch/>
        </p:blipFill>
        <p:spPr>
          <a:xfrm>
            <a:off x="271427" y="605121"/>
            <a:ext cx="4020585" cy="2694706"/>
          </a:xfrm>
          <a:prstGeom prst="rect">
            <a:avLst/>
          </a:prstGeom>
        </p:spPr>
      </p:pic>
      <p:pic>
        <p:nvPicPr>
          <p:cNvPr id="6" name="Picture 5"/>
          <p:cNvPicPr>
            <a:picLocks noChangeAspect="1"/>
          </p:cNvPicPr>
          <p:nvPr/>
        </p:nvPicPr>
        <p:blipFill rotWithShape="1">
          <a:blip r:embed="rId3"/>
          <a:srcRect l="1357" t="4152" r="3360" b="4927"/>
          <a:stretch/>
        </p:blipFill>
        <p:spPr>
          <a:xfrm>
            <a:off x="4523511" y="1041455"/>
            <a:ext cx="3926470" cy="3746727"/>
          </a:xfrm>
          <a:prstGeom prst="rect">
            <a:avLst/>
          </a:prstGeom>
        </p:spPr>
      </p:pic>
      <p:pic>
        <p:nvPicPr>
          <p:cNvPr id="7" name="Picture 6"/>
          <p:cNvPicPr>
            <a:picLocks noChangeAspect="1"/>
          </p:cNvPicPr>
          <p:nvPr/>
        </p:nvPicPr>
        <p:blipFill rotWithShape="1">
          <a:blip r:embed="rId4"/>
          <a:srcRect l="1274" t="4546" b="3733"/>
          <a:stretch/>
        </p:blipFill>
        <p:spPr>
          <a:xfrm>
            <a:off x="96011" y="3529587"/>
            <a:ext cx="3488052" cy="3240527"/>
          </a:xfrm>
          <a:prstGeom prst="rect">
            <a:avLst/>
          </a:prstGeom>
        </p:spPr>
      </p:pic>
      <p:sp>
        <p:nvSpPr>
          <p:cNvPr id="8" name="TextBox 7"/>
          <p:cNvSpPr txBox="1"/>
          <p:nvPr/>
        </p:nvSpPr>
        <p:spPr>
          <a:xfrm>
            <a:off x="3862144" y="5149872"/>
            <a:ext cx="3732197" cy="646331"/>
          </a:xfrm>
          <a:prstGeom prst="rect">
            <a:avLst/>
          </a:prstGeom>
          <a:noFill/>
        </p:spPr>
        <p:txBody>
          <a:bodyPr wrap="square" rtlCol="0">
            <a:spAutoFit/>
          </a:bodyPr>
          <a:lstStyle/>
          <a:p>
            <a:pPr algn="just"/>
            <a:r>
              <a:rPr lang="en-GB" u="sng" dirty="0" smtClean="0">
                <a:solidFill>
                  <a:srgbClr val="FF0000"/>
                </a:solidFill>
              </a:rPr>
              <a:t>VESPA Beam axis: 2137 mm from hall floor</a:t>
            </a:r>
            <a:endParaRPr lang="en-GB" u="sng" dirty="0">
              <a:solidFill>
                <a:srgbClr val="FF0000"/>
              </a:solidFill>
            </a:endParaRPr>
          </a:p>
        </p:txBody>
      </p:sp>
      <p:sp>
        <p:nvSpPr>
          <p:cNvPr id="9" name="Slide Number Placeholder 3"/>
          <p:cNvSpPr txBox="1">
            <a:spLocks/>
          </p:cNvSpPr>
          <p:nvPr/>
        </p:nvSpPr>
        <p:spPr>
          <a:xfrm>
            <a:off x="7812360" y="6356402"/>
            <a:ext cx="8744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sv-SE" smtClean="0">
                <a:solidFill>
                  <a:prstClr val="black">
                    <a:tint val="75000"/>
                  </a:prstClr>
                </a:solidFill>
              </a:rPr>
              <a:pPr/>
              <a:t>64</a:t>
            </a:fld>
            <a:endParaRPr lang="sv-SE" dirty="0">
              <a:solidFill>
                <a:prstClr val="black">
                  <a:tint val="75000"/>
                </a:prstClr>
              </a:solidFill>
            </a:endParaRPr>
          </a:p>
        </p:txBody>
      </p:sp>
    </p:spTree>
    <p:extLst>
      <p:ext uri="{BB962C8B-B14F-4D97-AF65-F5344CB8AC3E}">
        <p14:creationId xmlns:p14="http://schemas.microsoft.com/office/powerpoint/2010/main" val="12246945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798547" y="2997918"/>
            <a:ext cx="6345455" cy="3333399"/>
          </a:xfrm>
          <a:prstGeom prst="rect">
            <a:avLst/>
          </a:prstGeom>
          <a:noFill/>
          <a:ln>
            <a:noFill/>
          </a:ln>
        </p:spPr>
      </p:pic>
      <p:sp>
        <p:nvSpPr>
          <p:cNvPr id="5" name="Title 1"/>
          <p:cNvSpPr txBox="1">
            <a:spLocks/>
          </p:cNvSpPr>
          <p:nvPr/>
        </p:nvSpPr>
        <p:spPr>
          <a:xfrm>
            <a:off x="15" y="-40540"/>
            <a:ext cx="4108181" cy="1077218"/>
          </a:xfrm>
          <a:prstGeom prst="rect">
            <a:avLst/>
          </a:prstGeom>
          <a:solidFill>
            <a:srgbClr val="1F497D"/>
          </a:soli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3200" dirty="0" smtClean="0">
                <a:solidFill>
                  <a:sysClr val="window" lastClr="FFFFFF"/>
                </a:solidFill>
                <a:latin typeface="Calibri"/>
              </a:rPr>
              <a:t>VESPA In-Bunker components</a:t>
            </a:r>
            <a:endParaRPr lang="en-GB" sz="3200" dirty="0">
              <a:solidFill>
                <a:sysClr val="window" lastClr="FFFFFF"/>
              </a:solidFill>
              <a:latin typeface="Calibri"/>
            </a:endParaRPr>
          </a:p>
        </p:txBody>
      </p:sp>
      <p:sp>
        <p:nvSpPr>
          <p:cNvPr id="7" name="Rectangle 6"/>
          <p:cNvSpPr/>
          <p:nvPr/>
        </p:nvSpPr>
        <p:spPr>
          <a:xfrm>
            <a:off x="179512" y="1157296"/>
            <a:ext cx="8723312" cy="3000821"/>
          </a:xfrm>
          <a:prstGeom prst="rect">
            <a:avLst/>
          </a:prstGeom>
        </p:spPr>
        <p:txBody>
          <a:bodyPr wrap="square">
            <a:spAutoFit/>
          </a:bodyPr>
          <a:lstStyle/>
          <a:p>
            <a:pPr marL="342900" lvl="0" indent="-342900" algn="just">
              <a:lnSpc>
                <a:spcPct val="150000"/>
              </a:lnSpc>
              <a:spcAft>
                <a:spcPts val="0"/>
              </a:spcAft>
              <a:buFont typeface="+mj-lt"/>
              <a:buAutoNum type="arabicPeriod"/>
            </a:pPr>
            <a:r>
              <a:rPr lang="en-GB" dirty="0">
                <a:latin typeface="Calibri"/>
                <a:ea typeface="Times New Roman"/>
                <a:cs typeface="Times New Roman"/>
              </a:rPr>
              <a:t>WFM-PSC chopper assembly</a:t>
            </a:r>
            <a:endParaRPr lang="en-GB" dirty="0">
              <a:latin typeface="Calibri"/>
              <a:ea typeface="Calibri"/>
              <a:cs typeface="Times New Roman"/>
            </a:endParaRPr>
          </a:p>
          <a:p>
            <a:pPr marL="342900" lvl="0" indent="-342900" algn="just">
              <a:lnSpc>
                <a:spcPct val="150000"/>
              </a:lnSpc>
              <a:spcAft>
                <a:spcPts val="0"/>
              </a:spcAft>
              <a:buFont typeface="+mj-lt"/>
              <a:buAutoNum type="arabicPeriod"/>
            </a:pPr>
            <a:r>
              <a:rPr lang="en-GB" dirty="0">
                <a:latin typeface="Calibri"/>
                <a:ea typeface="Times New Roman"/>
                <a:cs typeface="Times New Roman"/>
              </a:rPr>
              <a:t>WFM-PSC support frame fixed to the bunker floor baseplate</a:t>
            </a:r>
            <a:endParaRPr lang="en-GB" dirty="0">
              <a:latin typeface="Calibri"/>
              <a:ea typeface="Calibri"/>
              <a:cs typeface="Times New Roman"/>
            </a:endParaRPr>
          </a:p>
          <a:p>
            <a:pPr marL="342900" lvl="0" indent="-342900" algn="just">
              <a:lnSpc>
                <a:spcPct val="150000"/>
              </a:lnSpc>
              <a:spcAft>
                <a:spcPts val="0"/>
              </a:spcAft>
              <a:buFont typeface="+mj-lt"/>
              <a:buAutoNum type="arabicPeriod"/>
            </a:pPr>
            <a:r>
              <a:rPr lang="en-GB" dirty="0">
                <a:latin typeface="Calibri"/>
                <a:ea typeface="Times New Roman"/>
                <a:cs typeface="Times New Roman"/>
              </a:rPr>
              <a:t>Mirrored guide section (7.8-9.7 m from ISCS)</a:t>
            </a:r>
            <a:endParaRPr lang="en-GB" dirty="0">
              <a:latin typeface="Calibri"/>
              <a:ea typeface="Calibri"/>
              <a:cs typeface="Times New Roman"/>
            </a:endParaRPr>
          </a:p>
          <a:p>
            <a:pPr marL="342900" lvl="0" indent="-342900" algn="just">
              <a:lnSpc>
                <a:spcPct val="150000"/>
              </a:lnSpc>
              <a:spcAft>
                <a:spcPts val="0"/>
              </a:spcAft>
              <a:buFont typeface="+mj-lt"/>
              <a:buAutoNum type="arabicPeriod"/>
            </a:pPr>
            <a:r>
              <a:rPr lang="en-GB" dirty="0">
                <a:latin typeface="Calibri"/>
                <a:ea typeface="Times New Roman"/>
                <a:cs typeface="Times New Roman"/>
              </a:rPr>
              <a:t>FOC single disc assembly</a:t>
            </a:r>
            <a:endParaRPr lang="en-GB" dirty="0">
              <a:latin typeface="Calibri"/>
              <a:ea typeface="Calibri"/>
              <a:cs typeface="Times New Roman"/>
            </a:endParaRPr>
          </a:p>
          <a:p>
            <a:pPr marL="342900" lvl="0" indent="-342900" algn="just">
              <a:lnSpc>
                <a:spcPct val="150000"/>
              </a:lnSpc>
              <a:spcAft>
                <a:spcPts val="0"/>
              </a:spcAft>
              <a:buFont typeface="+mj-lt"/>
              <a:buAutoNum type="arabicPeriod"/>
            </a:pPr>
            <a:r>
              <a:rPr lang="en-GB" dirty="0">
                <a:latin typeface="Calibri"/>
                <a:ea typeface="Times New Roman"/>
                <a:cs typeface="Times New Roman"/>
              </a:rPr>
              <a:t>Heavy </a:t>
            </a:r>
            <a:r>
              <a:rPr lang="en-GB" dirty="0" smtClean="0">
                <a:latin typeface="Calibri"/>
                <a:ea typeface="Times New Roman"/>
                <a:cs typeface="Times New Roman"/>
              </a:rPr>
              <a:t>shutter</a:t>
            </a:r>
          </a:p>
          <a:p>
            <a:pPr marL="342900" lvl="0" indent="-342900" algn="just">
              <a:lnSpc>
                <a:spcPct val="150000"/>
              </a:lnSpc>
              <a:spcAft>
                <a:spcPts val="0"/>
              </a:spcAft>
              <a:buFont typeface="+mj-lt"/>
              <a:buAutoNum type="arabicPeriod"/>
            </a:pPr>
            <a:r>
              <a:rPr lang="en-GB" dirty="0" smtClean="0">
                <a:latin typeface="Calibri"/>
                <a:ea typeface="Calibri"/>
                <a:cs typeface="Times New Roman"/>
              </a:rPr>
              <a:t>Collar</a:t>
            </a:r>
            <a:endParaRPr lang="en-GB" dirty="0">
              <a:latin typeface="Calibri"/>
              <a:ea typeface="Calibri"/>
              <a:cs typeface="Times New Roman"/>
            </a:endParaRPr>
          </a:p>
          <a:p>
            <a:pPr algn="just">
              <a:lnSpc>
                <a:spcPct val="150000"/>
              </a:lnSpc>
              <a:spcAft>
                <a:spcPts val="0"/>
              </a:spcAft>
            </a:pPr>
            <a:r>
              <a:rPr lang="en-GB" dirty="0">
                <a:latin typeface="Calibri"/>
                <a:ea typeface="Times New Roman"/>
                <a:cs typeface="Times New Roman"/>
              </a:rPr>
              <a:t> </a:t>
            </a:r>
            <a:endParaRPr lang="en-GB" dirty="0">
              <a:effectLst/>
              <a:latin typeface="Calibri"/>
              <a:ea typeface="Calibri"/>
              <a:cs typeface="Times New Roman"/>
            </a:endParaRPr>
          </a:p>
        </p:txBody>
      </p:sp>
      <p:sp>
        <p:nvSpPr>
          <p:cNvPr id="6" name="Slide Number Placeholder 3"/>
          <p:cNvSpPr txBox="1">
            <a:spLocks/>
          </p:cNvSpPr>
          <p:nvPr/>
        </p:nvSpPr>
        <p:spPr>
          <a:xfrm>
            <a:off x="7812360" y="6356402"/>
            <a:ext cx="8744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sv-SE" smtClean="0">
                <a:solidFill>
                  <a:prstClr val="black">
                    <a:tint val="75000"/>
                  </a:prstClr>
                </a:solidFill>
              </a:rPr>
              <a:pPr/>
              <a:t>65</a:t>
            </a:fld>
            <a:endParaRPr lang="sv-SE" dirty="0">
              <a:solidFill>
                <a:prstClr val="black">
                  <a:tint val="75000"/>
                </a:prstClr>
              </a:solidFill>
            </a:endParaRPr>
          </a:p>
        </p:txBody>
      </p:sp>
      <p:sp>
        <p:nvSpPr>
          <p:cNvPr id="2" name="Oval 1"/>
          <p:cNvSpPr/>
          <p:nvPr/>
        </p:nvSpPr>
        <p:spPr>
          <a:xfrm>
            <a:off x="8446183" y="4653136"/>
            <a:ext cx="310415" cy="3255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6</a:t>
            </a:r>
            <a:endParaRPr lang="en-GB" dirty="0">
              <a:solidFill>
                <a:schemeClr val="tx1"/>
              </a:solidFill>
            </a:endParaRPr>
          </a:p>
        </p:txBody>
      </p:sp>
    </p:spTree>
    <p:extLst>
      <p:ext uri="{BB962C8B-B14F-4D97-AF65-F5344CB8AC3E}">
        <p14:creationId xmlns:p14="http://schemas.microsoft.com/office/powerpoint/2010/main" val="10454503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98109" y="36138"/>
            <a:ext cx="8287352" cy="584775"/>
          </a:xfrm>
          <a:prstGeom prst="rect">
            <a:avLst/>
          </a:prstGeom>
          <a:solidFill>
            <a:srgbClr val="1F497D"/>
          </a:soli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3200" dirty="0" smtClean="0">
                <a:solidFill>
                  <a:sysClr val="window" lastClr="FFFFFF"/>
                </a:solidFill>
                <a:latin typeface="Calibri"/>
              </a:rPr>
              <a:t>VESPA In-Bunker components handling strategy</a:t>
            </a:r>
            <a:endParaRPr lang="en-GB" sz="3200" dirty="0">
              <a:solidFill>
                <a:sysClr val="window" lastClr="FFFFFF"/>
              </a:solidFill>
              <a:latin typeface="Calibri"/>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678583" y="1025994"/>
            <a:ext cx="5296100" cy="5259304"/>
          </a:xfrm>
          <a:prstGeom prst="rect">
            <a:avLst/>
          </a:prstGeom>
          <a:noFill/>
          <a:ln>
            <a:solidFill>
              <a:schemeClr val="tx1"/>
            </a:solidFill>
          </a:ln>
        </p:spPr>
      </p:pic>
      <p:sp>
        <p:nvSpPr>
          <p:cNvPr id="8" name="Rectangle 7"/>
          <p:cNvSpPr/>
          <p:nvPr/>
        </p:nvSpPr>
        <p:spPr>
          <a:xfrm>
            <a:off x="6157762" y="1410880"/>
            <a:ext cx="2798546" cy="923330"/>
          </a:xfrm>
          <a:prstGeom prst="rect">
            <a:avLst/>
          </a:prstGeom>
        </p:spPr>
        <p:txBody>
          <a:bodyPr wrap="square">
            <a:spAutoFit/>
          </a:bodyPr>
          <a:lstStyle/>
          <a:p>
            <a:pPr lvl="0" algn="just">
              <a:lnSpc>
                <a:spcPct val="150000"/>
              </a:lnSpc>
              <a:spcAft>
                <a:spcPts val="0"/>
              </a:spcAft>
            </a:pPr>
            <a:r>
              <a:rPr lang="en-GB" dirty="0" smtClean="0">
                <a:latin typeface="Calibri"/>
                <a:ea typeface="Times New Roman"/>
                <a:cs typeface="Times New Roman"/>
              </a:rPr>
              <a:t>OPTION 1</a:t>
            </a:r>
            <a:endParaRPr lang="en-GB" dirty="0">
              <a:latin typeface="Calibri"/>
              <a:ea typeface="Calibri"/>
              <a:cs typeface="Times New Roman"/>
            </a:endParaRPr>
          </a:p>
          <a:p>
            <a:pPr algn="just">
              <a:lnSpc>
                <a:spcPct val="150000"/>
              </a:lnSpc>
              <a:spcAft>
                <a:spcPts val="0"/>
              </a:spcAft>
            </a:pPr>
            <a:r>
              <a:rPr lang="en-GB" dirty="0" smtClean="0">
                <a:latin typeface="Calibri"/>
                <a:ea typeface="Times New Roman"/>
                <a:cs typeface="Times New Roman"/>
              </a:rPr>
              <a:t>“Guide section pivoting”</a:t>
            </a:r>
            <a:r>
              <a:rPr lang="en-GB" dirty="0">
                <a:latin typeface="Calibri"/>
                <a:ea typeface="Times New Roman"/>
                <a:cs typeface="Times New Roman"/>
              </a:rPr>
              <a:t> </a:t>
            </a:r>
            <a:endParaRPr lang="en-GB" dirty="0">
              <a:effectLst/>
              <a:latin typeface="Calibri"/>
              <a:ea typeface="Calibri"/>
              <a:cs typeface="Times New Roman"/>
            </a:endParaRPr>
          </a:p>
        </p:txBody>
      </p:sp>
      <p:sp>
        <p:nvSpPr>
          <p:cNvPr id="7" name="Slide Number Placeholder 3"/>
          <p:cNvSpPr txBox="1">
            <a:spLocks/>
          </p:cNvSpPr>
          <p:nvPr/>
        </p:nvSpPr>
        <p:spPr>
          <a:xfrm>
            <a:off x="7812360" y="6356402"/>
            <a:ext cx="8744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sv-SE" smtClean="0">
                <a:solidFill>
                  <a:prstClr val="black">
                    <a:tint val="75000"/>
                  </a:prstClr>
                </a:solidFill>
              </a:rPr>
              <a:pPr/>
              <a:t>66</a:t>
            </a:fld>
            <a:endParaRPr lang="sv-SE" dirty="0">
              <a:solidFill>
                <a:prstClr val="black">
                  <a:tint val="75000"/>
                </a:prstClr>
              </a:solidFill>
            </a:endParaRPr>
          </a:p>
        </p:txBody>
      </p:sp>
    </p:spTree>
    <p:extLst>
      <p:ext uri="{BB962C8B-B14F-4D97-AF65-F5344CB8AC3E}">
        <p14:creationId xmlns:p14="http://schemas.microsoft.com/office/powerpoint/2010/main" val="35289923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98109" y="36138"/>
            <a:ext cx="8287352" cy="584775"/>
          </a:xfrm>
          <a:prstGeom prst="rect">
            <a:avLst/>
          </a:prstGeom>
          <a:solidFill>
            <a:srgbClr val="1F497D"/>
          </a:soli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3200" dirty="0" smtClean="0">
                <a:solidFill>
                  <a:sysClr val="window" lastClr="FFFFFF"/>
                </a:solidFill>
                <a:latin typeface="Calibri"/>
              </a:rPr>
              <a:t>VESPA In-Bunker components handling strategy</a:t>
            </a:r>
            <a:endParaRPr lang="en-GB" sz="3200" dirty="0">
              <a:solidFill>
                <a:sysClr val="window" lastClr="FFFFFF"/>
              </a:solidFill>
              <a:latin typeface="Calibri"/>
            </a:endParaRPr>
          </a:p>
        </p:txBody>
      </p:sp>
      <p:sp>
        <p:nvSpPr>
          <p:cNvPr id="8" name="Rectangle 7"/>
          <p:cNvSpPr/>
          <p:nvPr/>
        </p:nvSpPr>
        <p:spPr>
          <a:xfrm>
            <a:off x="6208297" y="2450408"/>
            <a:ext cx="2798546" cy="923330"/>
          </a:xfrm>
          <a:prstGeom prst="rect">
            <a:avLst/>
          </a:prstGeom>
        </p:spPr>
        <p:txBody>
          <a:bodyPr wrap="square">
            <a:spAutoFit/>
          </a:bodyPr>
          <a:lstStyle/>
          <a:p>
            <a:pPr lvl="0" algn="just">
              <a:lnSpc>
                <a:spcPct val="150000"/>
              </a:lnSpc>
              <a:spcAft>
                <a:spcPts val="0"/>
              </a:spcAft>
            </a:pPr>
            <a:r>
              <a:rPr lang="en-GB" dirty="0" smtClean="0">
                <a:latin typeface="Calibri"/>
                <a:ea typeface="Times New Roman"/>
                <a:cs typeface="Times New Roman"/>
              </a:rPr>
              <a:t>OPTION 2</a:t>
            </a:r>
            <a:endParaRPr lang="en-GB" dirty="0">
              <a:latin typeface="Calibri"/>
              <a:ea typeface="Calibri"/>
              <a:cs typeface="Times New Roman"/>
            </a:endParaRPr>
          </a:p>
          <a:p>
            <a:pPr algn="just">
              <a:lnSpc>
                <a:spcPct val="150000"/>
              </a:lnSpc>
              <a:spcAft>
                <a:spcPts val="0"/>
              </a:spcAft>
            </a:pPr>
            <a:r>
              <a:rPr lang="en-GB" dirty="0" smtClean="0">
                <a:latin typeface="Calibri"/>
                <a:ea typeface="Times New Roman"/>
                <a:cs typeface="Times New Roman"/>
              </a:rPr>
              <a:t>“Guide section lowering”</a:t>
            </a:r>
            <a:r>
              <a:rPr lang="en-GB" dirty="0">
                <a:latin typeface="Calibri"/>
                <a:ea typeface="Times New Roman"/>
                <a:cs typeface="Times New Roman"/>
              </a:rPr>
              <a:t> </a:t>
            </a:r>
            <a:endParaRPr lang="en-GB" dirty="0">
              <a:effectLst/>
              <a:latin typeface="Calibri"/>
              <a:ea typeface="Calibri"/>
              <a:cs typeface="Times New Roman"/>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29941" y="986673"/>
            <a:ext cx="6078354" cy="4774130"/>
          </a:xfrm>
          <a:prstGeom prst="rect">
            <a:avLst/>
          </a:prstGeom>
          <a:noFill/>
          <a:ln>
            <a:solidFill>
              <a:schemeClr val="tx1"/>
            </a:solidFill>
          </a:ln>
        </p:spPr>
      </p:pic>
      <p:sp>
        <p:nvSpPr>
          <p:cNvPr id="6" name="Slide Number Placeholder 3"/>
          <p:cNvSpPr txBox="1">
            <a:spLocks/>
          </p:cNvSpPr>
          <p:nvPr/>
        </p:nvSpPr>
        <p:spPr>
          <a:xfrm>
            <a:off x="7812360" y="6356402"/>
            <a:ext cx="8744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sv-SE" smtClean="0">
                <a:solidFill>
                  <a:prstClr val="black">
                    <a:tint val="75000"/>
                  </a:prstClr>
                </a:solidFill>
              </a:rPr>
              <a:pPr/>
              <a:t>67</a:t>
            </a:fld>
            <a:endParaRPr lang="sv-SE" dirty="0">
              <a:solidFill>
                <a:prstClr val="black">
                  <a:tint val="75000"/>
                </a:prstClr>
              </a:solidFill>
            </a:endParaRPr>
          </a:p>
        </p:txBody>
      </p:sp>
    </p:spTree>
    <p:extLst>
      <p:ext uri="{BB962C8B-B14F-4D97-AF65-F5344CB8AC3E}">
        <p14:creationId xmlns:p14="http://schemas.microsoft.com/office/powerpoint/2010/main" val="1972833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9831" y="2250397"/>
            <a:ext cx="4339570" cy="3380523"/>
          </a:xfrm>
          <a:prstGeom prst="rect">
            <a:avLst/>
          </a:prstGeom>
          <a:noFill/>
        </p:spPr>
      </p:pic>
      <p:sp>
        <p:nvSpPr>
          <p:cNvPr id="5" name="Title 1"/>
          <p:cNvSpPr txBox="1">
            <a:spLocks/>
          </p:cNvSpPr>
          <p:nvPr/>
        </p:nvSpPr>
        <p:spPr>
          <a:xfrm>
            <a:off x="498109" y="47526"/>
            <a:ext cx="8287352" cy="1077218"/>
          </a:xfrm>
          <a:prstGeom prst="rect">
            <a:avLst/>
          </a:prstGeom>
          <a:solidFill>
            <a:srgbClr val="1F497D"/>
          </a:soli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3200" dirty="0" smtClean="0">
                <a:solidFill>
                  <a:sysClr val="window" lastClr="FFFFFF"/>
                </a:solidFill>
                <a:latin typeface="Calibri"/>
              </a:rPr>
              <a:t>VESPA In-Bunker components: WFM-PSC assembly</a:t>
            </a:r>
            <a:endParaRPr lang="en-GB" sz="3200" dirty="0">
              <a:solidFill>
                <a:sysClr val="window" lastClr="FFFFFF"/>
              </a:solidFill>
              <a:latin typeface="Calibri"/>
            </a:endParaRPr>
          </a:p>
        </p:txBody>
      </p:sp>
      <p:grpSp>
        <p:nvGrpSpPr>
          <p:cNvPr id="6" name="Group 5"/>
          <p:cNvGrpSpPr/>
          <p:nvPr/>
        </p:nvGrpSpPr>
        <p:grpSpPr>
          <a:xfrm>
            <a:off x="4432434" y="2104483"/>
            <a:ext cx="4023172" cy="3595563"/>
            <a:chOff x="0" y="0"/>
            <a:chExt cx="4985468" cy="3554233"/>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977"/>
            <a:stretch/>
          </p:blipFill>
          <p:spPr>
            <a:xfrm>
              <a:off x="1304014" y="0"/>
              <a:ext cx="3681454" cy="3554233"/>
            </a:xfrm>
            <a:prstGeom prst="rect">
              <a:avLst/>
            </a:prstGeom>
          </p:spPr>
        </p:pic>
        <p:cxnSp>
          <p:nvCxnSpPr>
            <p:cNvPr id="8" name="Straight Arrow Connector 7"/>
            <p:cNvCxnSpPr/>
            <p:nvPr/>
          </p:nvCxnSpPr>
          <p:spPr>
            <a:xfrm flipV="1">
              <a:off x="270344" y="2266122"/>
              <a:ext cx="1248355" cy="302149"/>
            </a:xfrm>
            <a:prstGeom prst="straightConnector1">
              <a:avLst/>
            </a:prstGeom>
            <a:ln w="539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9" name="Text Box 2"/>
            <p:cNvSpPr txBox="1">
              <a:spLocks noChangeArrowheads="1"/>
            </p:cNvSpPr>
            <p:nvPr/>
          </p:nvSpPr>
          <p:spPr bwMode="auto">
            <a:xfrm rot="20704403">
              <a:off x="0" y="2083242"/>
              <a:ext cx="1510665" cy="254000"/>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1100">
                  <a:effectLst/>
                  <a:latin typeface="Calibri"/>
                  <a:ea typeface="Calibri"/>
                  <a:cs typeface="Times New Roman"/>
                </a:rPr>
                <a:t>Neutron beam</a:t>
              </a:r>
            </a:p>
          </p:txBody>
        </p:sp>
      </p:grpSp>
    </p:spTree>
    <p:extLst>
      <p:ext uri="{BB962C8B-B14F-4D97-AF65-F5344CB8AC3E}">
        <p14:creationId xmlns:p14="http://schemas.microsoft.com/office/powerpoint/2010/main" val="23401092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98109" y="-27384"/>
            <a:ext cx="8287352" cy="1077218"/>
          </a:xfrm>
          <a:prstGeom prst="rect">
            <a:avLst/>
          </a:prstGeom>
          <a:solidFill>
            <a:srgbClr val="1F497D"/>
          </a:soli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3200" dirty="0" smtClean="0">
                <a:solidFill>
                  <a:sysClr val="window" lastClr="FFFFFF"/>
                </a:solidFill>
                <a:latin typeface="Calibri"/>
              </a:rPr>
              <a:t>VESPA In-Bunker components: WFM-PSC assembly</a:t>
            </a:r>
            <a:endParaRPr lang="en-GB" sz="3200" dirty="0">
              <a:solidFill>
                <a:sysClr val="window" lastClr="FFFFFF"/>
              </a:solidFill>
              <a:latin typeface="Calibri"/>
            </a:endParaRPr>
          </a:p>
        </p:txBody>
      </p:sp>
      <p:grpSp>
        <p:nvGrpSpPr>
          <p:cNvPr id="11" name="Group 10"/>
          <p:cNvGrpSpPr/>
          <p:nvPr/>
        </p:nvGrpSpPr>
        <p:grpSpPr>
          <a:xfrm>
            <a:off x="106577" y="1196752"/>
            <a:ext cx="4470955" cy="3714826"/>
            <a:chOff x="0" y="-45017"/>
            <a:chExt cx="7258781" cy="4878319"/>
          </a:xfrm>
        </p:grpSpPr>
        <p:grpSp>
          <p:nvGrpSpPr>
            <p:cNvPr id="13" name="Group 12"/>
            <p:cNvGrpSpPr/>
            <p:nvPr/>
          </p:nvGrpSpPr>
          <p:grpSpPr>
            <a:xfrm>
              <a:off x="0" y="-45017"/>
              <a:ext cx="7258781" cy="4878319"/>
              <a:chOff x="0" y="-45017"/>
              <a:chExt cx="7258781" cy="4878319"/>
            </a:xfrm>
          </p:grpSpPr>
          <p:pic>
            <p:nvPicPr>
              <p:cNvPr id="15" name="Picture 14"/>
              <p:cNvPicPr>
                <a:picLocks noChangeAspect="1"/>
              </p:cNvPicPr>
              <p:nvPr/>
            </p:nvPicPr>
            <p:blipFill rotWithShape="1">
              <a:blip r:embed="rId2"/>
              <a:srcRect l="9723" t="3961"/>
              <a:stretch/>
            </p:blipFill>
            <p:spPr>
              <a:xfrm>
                <a:off x="0" y="535418"/>
                <a:ext cx="3291869" cy="4297884"/>
              </a:xfrm>
              <a:prstGeom prst="rect">
                <a:avLst/>
              </a:prstGeom>
            </p:spPr>
          </p:pic>
          <p:pic>
            <p:nvPicPr>
              <p:cNvPr id="16" name="Picture 15"/>
              <p:cNvPicPr>
                <a:picLocks noChangeAspect="1"/>
              </p:cNvPicPr>
              <p:nvPr/>
            </p:nvPicPr>
            <p:blipFill rotWithShape="1">
              <a:blip r:embed="rId3"/>
              <a:srcRect l="3802" t="6360" r="2930"/>
              <a:stretch/>
            </p:blipFill>
            <p:spPr>
              <a:xfrm>
                <a:off x="4067711" y="-45017"/>
                <a:ext cx="3191070" cy="3434444"/>
              </a:xfrm>
              <a:prstGeom prst="rect">
                <a:avLst/>
              </a:prstGeom>
            </p:spPr>
          </p:pic>
        </p:grpSp>
        <p:sp>
          <p:nvSpPr>
            <p:cNvPr id="14" name="Curved Up Arrow 13"/>
            <p:cNvSpPr/>
            <p:nvPr/>
          </p:nvSpPr>
          <p:spPr>
            <a:xfrm rot="10605688">
              <a:off x="1935731" y="-8637"/>
              <a:ext cx="2216817" cy="684539"/>
            </a:xfrm>
            <a:prstGeom prst="curvedUpArrow">
              <a:avLst>
                <a:gd name="adj1" fmla="val 25000"/>
                <a:gd name="adj2" fmla="val 51475"/>
                <a:gd name="adj3" fmla="val 45922"/>
              </a:avLst>
            </a:prstGeom>
            <a:solidFill>
              <a:srgbClr val="FF0066"/>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grpSp>
      <p:sp>
        <p:nvSpPr>
          <p:cNvPr id="2" name="TextBox 1"/>
          <p:cNvSpPr txBox="1"/>
          <p:nvPr/>
        </p:nvSpPr>
        <p:spPr>
          <a:xfrm>
            <a:off x="0" y="5613047"/>
            <a:ext cx="5868144" cy="1200329"/>
          </a:xfrm>
          <a:prstGeom prst="rect">
            <a:avLst/>
          </a:prstGeom>
          <a:noFill/>
        </p:spPr>
        <p:txBody>
          <a:bodyPr wrap="square" rtlCol="0">
            <a:spAutoFit/>
          </a:bodyPr>
          <a:lstStyle/>
          <a:p>
            <a:r>
              <a:rPr lang="en-US" u="sng" dirty="0"/>
              <a:t>Chopper Integration Module (CHIM</a:t>
            </a:r>
            <a:r>
              <a:rPr lang="en-US" u="sng" dirty="0" smtClean="0"/>
              <a:t>):</a:t>
            </a:r>
            <a:r>
              <a:rPr lang="en-US" dirty="0"/>
              <a:t/>
            </a:r>
            <a:br>
              <a:rPr lang="en-US" dirty="0"/>
            </a:br>
            <a:r>
              <a:rPr lang="en-US" dirty="0" smtClean="0"/>
              <a:t>- fixed </a:t>
            </a:r>
            <a:r>
              <a:rPr lang="en-US" dirty="0"/>
              <a:t>to the bunker </a:t>
            </a:r>
            <a:r>
              <a:rPr lang="en-US" dirty="0" smtClean="0"/>
              <a:t>floor</a:t>
            </a:r>
          </a:p>
          <a:p>
            <a:r>
              <a:rPr lang="en-US" dirty="0" smtClean="0"/>
              <a:t>- remote handling features</a:t>
            </a:r>
          </a:p>
          <a:p>
            <a:r>
              <a:rPr lang="en-US" dirty="0" smtClean="0"/>
              <a:t>- Kinematics mounts for precision positioning</a:t>
            </a:r>
            <a:endParaRPr lang="en-GB" dirty="0"/>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6274" t="4675" r="4363" b="2027"/>
          <a:stretch/>
        </p:blipFill>
        <p:spPr>
          <a:xfrm>
            <a:off x="5275502" y="1093579"/>
            <a:ext cx="3514498" cy="4650341"/>
          </a:xfrm>
          <a:prstGeom prst="rect">
            <a:avLst/>
          </a:prstGeom>
        </p:spPr>
      </p:pic>
      <p:sp>
        <p:nvSpPr>
          <p:cNvPr id="19" name="TextBox 18"/>
          <p:cNvSpPr txBox="1"/>
          <p:nvPr/>
        </p:nvSpPr>
        <p:spPr>
          <a:xfrm>
            <a:off x="2411760" y="3645024"/>
            <a:ext cx="3373941" cy="1815882"/>
          </a:xfrm>
          <a:prstGeom prst="rect">
            <a:avLst/>
          </a:prstGeom>
          <a:noFill/>
        </p:spPr>
        <p:txBody>
          <a:bodyPr wrap="square" rtlCol="0">
            <a:spAutoFit/>
          </a:bodyPr>
          <a:lstStyle/>
          <a:p>
            <a:r>
              <a:rPr lang="en-US" sz="1600" u="sng" dirty="0" smtClean="0"/>
              <a:t>WFM-PSC assembly</a:t>
            </a:r>
            <a:r>
              <a:rPr lang="en-US" sz="1600" dirty="0"/>
              <a:t/>
            </a:r>
            <a:br>
              <a:rPr lang="en-US" sz="1600" dirty="0"/>
            </a:br>
            <a:r>
              <a:rPr lang="en-US" sz="1600" dirty="0"/>
              <a:t>- unique block</a:t>
            </a:r>
          </a:p>
          <a:p>
            <a:r>
              <a:rPr lang="en-US" sz="1600" dirty="0"/>
              <a:t>- remote handling features</a:t>
            </a:r>
          </a:p>
          <a:p>
            <a:r>
              <a:rPr lang="en-US" sz="1600" dirty="0" smtClean="0"/>
              <a:t>- Kinematics mounts for precision positioning</a:t>
            </a:r>
          </a:p>
          <a:p>
            <a:r>
              <a:rPr lang="en-US" sz="1600" dirty="0" smtClean="0"/>
              <a:t>- Weight &lt; 2000 kg</a:t>
            </a:r>
          </a:p>
          <a:p>
            <a:r>
              <a:rPr lang="en-US" sz="1600" dirty="0" smtClean="0"/>
              <a:t>- Integrated optics section</a:t>
            </a:r>
            <a:endParaRPr lang="en-GB" sz="1600" dirty="0"/>
          </a:p>
        </p:txBody>
      </p:sp>
    </p:spTree>
    <p:extLst>
      <p:ext uri="{BB962C8B-B14F-4D97-AF65-F5344CB8AC3E}">
        <p14:creationId xmlns:p14="http://schemas.microsoft.com/office/powerpoint/2010/main" val="988871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B0A87E4B-ABF6-45E1-9898-98453D7D078E}"/>
              </a:ext>
            </a:extLst>
          </p:cNvPr>
          <p:cNvSpPr txBox="1"/>
          <p:nvPr/>
        </p:nvSpPr>
        <p:spPr>
          <a:xfrm>
            <a:off x="600853" y="932789"/>
            <a:ext cx="2835414" cy="1184940"/>
          </a:xfrm>
          <a:prstGeom prst="rect">
            <a:avLst/>
          </a:prstGeom>
          <a:noFill/>
        </p:spPr>
        <p:txBody>
          <a:bodyPr wrap="square" rtlCol="0">
            <a:spAutoFit/>
          </a:bodyPr>
          <a:lstStyle/>
          <a:p>
            <a:pPr marL="342900" indent="-342900" algn="just">
              <a:buFont typeface="Arial" pitchFamily="34" charset="0"/>
              <a:buChar char="•"/>
            </a:pPr>
            <a:endParaRPr lang="en-GB" sz="1100" i="1" dirty="0">
              <a:latin typeface="Arial" pitchFamily="34" charset="0"/>
              <a:cs typeface="Arial" pitchFamily="34" charset="0"/>
            </a:endParaRPr>
          </a:p>
          <a:p>
            <a:pPr marL="342900" indent="-342900" algn="just">
              <a:buFont typeface="Arial" pitchFamily="34" charset="0"/>
              <a:buChar char="•"/>
            </a:pPr>
            <a:r>
              <a:rPr lang="en-GB" sz="2000" i="1" dirty="0">
                <a:latin typeface="Arial" pitchFamily="34" charset="0"/>
              </a:rPr>
              <a:t>Standard diffraction capabilities from the beginning.</a:t>
            </a:r>
          </a:p>
        </p:txBody>
      </p:sp>
      <p:sp>
        <p:nvSpPr>
          <p:cNvPr id="17" name="TextBox 16">
            <a:extLst>
              <a:ext uri="{FF2B5EF4-FFF2-40B4-BE49-F238E27FC236}">
                <a16:creationId xmlns:a16="http://schemas.microsoft.com/office/drawing/2014/main" xmlns="" id="{B9A84D94-BAFA-4B4A-B934-570C3F403D4E}"/>
              </a:ext>
            </a:extLst>
          </p:cNvPr>
          <p:cNvSpPr txBox="1"/>
          <p:nvPr/>
        </p:nvSpPr>
        <p:spPr>
          <a:xfrm>
            <a:off x="4211960" y="868094"/>
            <a:ext cx="3772562" cy="1184940"/>
          </a:xfrm>
          <a:prstGeom prst="rect">
            <a:avLst/>
          </a:prstGeom>
          <a:noFill/>
        </p:spPr>
        <p:txBody>
          <a:bodyPr wrap="square" rtlCol="0">
            <a:spAutoFit/>
          </a:bodyPr>
          <a:lstStyle/>
          <a:p>
            <a:pPr algn="just"/>
            <a:endParaRPr lang="en-GB" sz="1100" i="1" dirty="0">
              <a:latin typeface="Arial" pitchFamily="34" charset="0"/>
              <a:cs typeface="Arial" pitchFamily="34" charset="0"/>
            </a:endParaRPr>
          </a:p>
          <a:p>
            <a:pPr marL="342900" indent="-342900" algn="just">
              <a:buFont typeface="Arial" pitchFamily="34" charset="0"/>
              <a:buChar char="•"/>
            </a:pPr>
            <a:r>
              <a:rPr lang="en-GB" sz="2000" i="1" dirty="0">
                <a:latin typeface="Arial" pitchFamily="34" charset="0"/>
                <a:cs typeface="Arial" pitchFamily="34" charset="0"/>
              </a:rPr>
              <a:t>Core sample environment (</a:t>
            </a:r>
            <a:r>
              <a:rPr lang="en-GB" sz="2000" i="1" dirty="0">
                <a:solidFill>
                  <a:srgbClr val="C00000"/>
                </a:solidFill>
                <a:latin typeface="Arial" pitchFamily="34" charset="0"/>
                <a:cs typeface="Arial" pitchFamily="34" charset="0"/>
              </a:rPr>
              <a:t>CCR</a:t>
            </a:r>
            <a:r>
              <a:rPr lang="en-GB" sz="2000" i="1" dirty="0">
                <a:latin typeface="Arial" pitchFamily="34" charset="0"/>
                <a:cs typeface="Arial" pitchFamily="34" charset="0"/>
              </a:rPr>
              <a:t> and </a:t>
            </a:r>
            <a:r>
              <a:rPr lang="en-GB" sz="2000" i="1" dirty="0">
                <a:solidFill>
                  <a:srgbClr val="C00000"/>
                </a:solidFill>
                <a:latin typeface="Arial" pitchFamily="34" charset="0"/>
                <a:cs typeface="Arial" pitchFamily="34" charset="0"/>
              </a:rPr>
              <a:t>Sample Changer</a:t>
            </a:r>
            <a:r>
              <a:rPr lang="en-GB" sz="2000" i="1" dirty="0">
                <a:latin typeface="Arial" pitchFamily="34" charset="0"/>
                <a:cs typeface="Arial" pitchFamily="34" charset="0"/>
              </a:rPr>
              <a:t>) from the beginning. </a:t>
            </a:r>
          </a:p>
        </p:txBody>
      </p:sp>
      <p:sp>
        <p:nvSpPr>
          <p:cNvPr id="2" name="Segnaposto numero diapositiva 1"/>
          <p:cNvSpPr>
            <a:spLocks noGrp="1"/>
          </p:cNvSpPr>
          <p:nvPr>
            <p:ph type="sldNum" sz="quarter" idx="12"/>
          </p:nvPr>
        </p:nvSpPr>
        <p:spPr/>
        <p:txBody>
          <a:bodyPr/>
          <a:lstStyle/>
          <a:p>
            <a:fld id="{F5C14690-6727-4E58-BB6C-3417A6F632DB}" type="slidenum">
              <a:rPr lang="en-GB" smtClean="0"/>
              <a:pPr/>
              <a:t>7</a:t>
            </a:fld>
            <a:endParaRPr lang="en-GB" dirty="0"/>
          </a:p>
        </p:txBody>
      </p:sp>
      <p:pic>
        <p:nvPicPr>
          <p:cNvPr id="13" name="Immagine 12" descr="93088304.jpg"/>
          <p:cNvPicPr>
            <a:picLocks noChangeAspect="1"/>
          </p:cNvPicPr>
          <p:nvPr/>
        </p:nvPicPr>
        <p:blipFill>
          <a:blip r:embed="rId2" cstate="print"/>
          <a:stretch>
            <a:fillRect/>
          </a:stretch>
        </p:blipFill>
        <p:spPr>
          <a:xfrm>
            <a:off x="440153" y="1019272"/>
            <a:ext cx="519176" cy="519176"/>
          </a:xfrm>
          <a:prstGeom prst="rect">
            <a:avLst/>
          </a:prstGeom>
        </p:spPr>
      </p:pic>
      <p:pic>
        <p:nvPicPr>
          <p:cNvPr id="14" name="Immagine 13" descr="93088304.jpg"/>
          <p:cNvPicPr>
            <a:picLocks noChangeAspect="1"/>
          </p:cNvPicPr>
          <p:nvPr/>
        </p:nvPicPr>
        <p:blipFill>
          <a:blip r:embed="rId2" cstate="print"/>
          <a:stretch>
            <a:fillRect/>
          </a:stretch>
        </p:blipFill>
        <p:spPr>
          <a:xfrm>
            <a:off x="4144077" y="969620"/>
            <a:ext cx="519176" cy="519176"/>
          </a:xfrm>
          <a:prstGeom prst="rect">
            <a:avLst/>
          </a:prstGeom>
        </p:spPr>
      </p:pic>
      <p:grpSp>
        <p:nvGrpSpPr>
          <p:cNvPr id="19" name="Group 18">
            <a:extLst>
              <a:ext uri="{FF2B5EF4-FFF2-40B4-BE49-F238E27FC236}">
                <a16:creationId xmlns:a16="http://schemas.microsoft.com/office/drawing/2014/main" xmlns="" id="{C5AB8991-2158-4A05-A4A4-DA1F0A7514FD}"/>
              </a:ext>
            </a:extLst>
          </p:cNvPr>
          <p:cNvGrpSpPr>
            <a:grpSpLocks/>
          </p:cNvGrpSpPr>
          <p:nvPr/>
        </p:nvGrpSpPr>
        <p:grpSpPr bwMode="auto">
          <a:xfrm>
            <a:off x="4236924" y="2474315"/>
            <a:ext cx="1461234" cy="2002812"/>
            <a:chOff x="646888" y="2860859"/>
            <a:chExt cx="1668723" cy="2687632"/>
          </a:xfrm>
        </p:grpSpPr>
        <p:sp>
          <p:nvSpPr>
            <p:cNvPr id="24" name="AutoShape 11">
              <a:extLst>
                <a:ext uri="{FF2B5EF4-FFF2-40B4-BE49-F238E27FC236}">
                  <a16:creationId xmlns:a16="http://schemas.microsoft.com/office/drawing/2014/main" xmlns="" id="{FCF31987-4C56-44BE-9B71-785EB4DF97D3}"/>
                </a:ext>
              </a:extLst>
            </p:cNvPr>
            <p:cNvSpPr>
              <a:spLocks noChangeArrowheads="1"/>
            </p:cNvSpPr>
            <p:nvPr/>
          </p:nvSpPr>
          <p:spPr bwMode="auto">
            <a:xfrm>
              <a:off x="812273" y="5345291"/>
              <a:ext cx="835040" cy="152400"/>
            </a:xfrm>
            <a:prstGeom prst="rightArrow">
              <a:avLst>
                <a:gd name="adj1" fmla="val 50000"/>
                <a:gd name="adj2" fmla="val 41189"/>
              </a:avLst>
            </a:prstGeom>
            <a:solidFill>
              <a:srgbClr val="5B9BD5">
                <a:lumMod val="75000"/>
              </a:srgbClr>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75000"/>
                  </a:srgbClr>
                </a:solidFill>
                <a:effectLst/>
                <a:uLnTx/>
                <a:uFillTx/>
                <a:latin typeface="Calibri" panose="020F0502020204030204"/>
                <a:ea typeface="+mn-ea"/>
                <a:cs typeface="Arial" pitchFamily="34" charset="0"/>
              </a:endParaRPr>
            </a:p>
          </p:txBody>
        </p:sp>
        <p:sp>
          <p:nvSpPr>
            <p:cNvPr id="25" name="Text Box 12">
              <a:extLst>
                <a:ext uri="{FF2B5EF4-FFF2-40B4-BE49-F238E27FC236}">
                  <a16:creationId xmlns:a16="http://schemas.microsoft.com/office/drawing/2014/main" xmlns="" id="{9E1E66BA-A89A-49D8-A6B1-9A8DCE99ECF3}"/>
                </a:ext>
              </a:extLst>
            </p:cNvPr>
            <p:cNvSpPr txBox="1">
              <a:spLocks noChangeArrowheads="1"/>
            </p:cNvSpPr>
            <p:nvPr/>
          </p:nvSpPr>
          <p:spPr bwMode="auto">
            <a:xfrm>
              <a:off x="646888" y="5027004"/>
              <a:ext cx="1122751" cy="371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Comic Sans MS" pitchFamily="66" charset="0"/>
                  <a:ea typeface="Droid Sans Fallback"/>
                  <a:cs typeface="Droid Sans Fallback"/>
                </a:rPr>
                <a:t>neutrons</a:t>
              </a:r>
            </a:p>
          </p:txBody>
        </p:sp>
        <p:grpSp>
          <p:nvGrpSpPr>
            <p:cNvPr id="26" name="Group 25">
              <a:extLst>
                <a:ext uri="{FF2B5EF4-FFF2-40B4-BE49-F238E27FC236}">
                  <a16:creationId xmlns:a16="http://schemas.microsoft.com/office/drawing/2014/main" xmlns="" id="{90012A5A-A6C4-44D0-BD12-DBA3504FF82C}"/>
                </a:ext>
              </a:extLst>
            </p:cNvPr>
            <p:cNvGrpSpPr>
              <a:grpSpLocks/>
            </p:cNvGrpSpPr>
            <p:nvPr/>
          </p:nvGrpSpPr>
          <p:grpSpPr bwMode="auto">
            <a:xfrm>
              <a:off x="1042795" y="3387493"/>
              <a:ext cx="1272816" cy="1112189"/>
              <a:chOff x="3398" y="2539"/>
              <a:chExt cx="1017" cy="889"/>
            </a:xfrm>
            <a:gradFill flip="none" rotWithShape="1">
              <a:gsLst>
                <a:gs pos="0">
                  <a:sysClr val="window" lastClr="FFFFFF">
                    <a:lumMod val="50000"/>
                  </a:sysClr>
                </a:gs>
                <a:gs pos="50000">
                  <a:srgbClr val="5B9BD5">
                    <a:tint val="44500"/>
                    <a:satMod val="160000"/>
                  </a:srgbClr>
                </a:gs>
                <a:gs pos="100000">
                  <a:sysClr val="window" lastClr="FFFFFF">
                    <a:lumMod val="85000"/>
                  </a:sysClr>
                </a:gs>
              </a:gsLst>
              <a:lin ang="0" scaled="1"/>
              <a:tileRect/>
            </a:gradFill>
          </p:grpSpPr>
          <p:sp>
            <p:nvSpPr>
              <p:cNvPr id="40" name="Rectangle 39">
                <a:extLst>
                  <a:ext uri="{FF2B5EF4-FFF2-40B4-BE49-F238E27FC236}">
                    <a16:creationId xmlns:a16="http://schemas.microsoft.com/office/drawing/2014/main" xmlns="" id="{74B41A20-AF6A-4D2E-88E0-54990A14CBE9}"/>
                  </a:ext>
                </a:extLst>
              </p:cNvPr>
              <p:cNvSpPr>
                <a:spLocks noChangeArrowheads="1"/>
              </p:cNvSpPr>
              <p:nvPr/>
            </p:nvSpPr>
            <p:spPr bwMode="auto">
              <a:xfrm>
                <a:off x="3676" y="2715"/>
                <a:ext cx="74" cy="165"/>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Arial" pitchFamily="34" charset="0"/>
                </a:endParaRPr>
              </a:p>
            </p:txBody>
          </p:sp>
          <p:sp>
            <p:nvSpPr>
              <p:cNvPr id="41" name="Rectangle 40">
                <a:extLst>
                  <a:ext uri="{FF2B5EF4-FFF2-40B4-BE49-F238E27FC236}">
                    <a16:creationId xmlns:a16="http://schemas.microsoft.com/office/drawing/2014/main" xmlns="" id="{23EAE45F-92E6-4A87-A282-ABB54725B795}"/>
                  </a:ext>
                </a:extLst>
              </p:cNvPr>
              <p:cNvSpPr>
                <a:spLocks noChangeArrowheads="1"/>
              </p:cNvSpPr>
              <p:nvPr/>
            </p:nvSpPr>
            <p:spPr bwMode="auto">
              <a:xfrm>
                <a:off x="3398" y="2539"/>
                <a:ext cx="352" cy="179"/>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Arial" pitchFamily="34" charset="0"/>
                </a:endParaRPr>
              </a:p>
            </p:txBody>
          </p:sp>
          <p:sp>
            <p:nvSpPr>
              <p:cNvPr id="42" name="Rectangle 41">
                <a:extLst>
                  <a:ext uri="{FF2B5EF4-FFF2-40B4-BE49-F238E27FC236}">
                    <a16:creationId xmlns:a16="http://schemas.microsoft.com/office/drawing/2014/main" xmlns="" id="{3EB1A43D-C56E-44D1-9C49-BF393F0DE5CF}"/>
                  </a:ext>
                </a:extLst>
              </p:cNvPr>
              <p:cNvSpPr>
                <a:spLocks noChangeArrowheads="1"/>
              </p:cNvSpPr>
              <p:nvPr/>
            </p:nvSpPr>
            <p:spPr bwMode="auto">
              <a:xfrm>
                <a:off x="3415" y="2874"/>
                <a:ext cx="1000" cy="554"/>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Arial" pitchFamily="34" charset="0"/>
                  </a:rPr>
                  <a:t>CCR</a:t>
                </a:r>
              </a:p>
            </p:txBody>
          </p:sp>
        </p:grpSp>
        <p:sp>
          <p:nvSpPr>
            <p:cNvPr id="27" name="Line 32">
              <a:extLst>
                <a:ext uri="{FF2B5EF4-FFF2-40B4-BE49-F238E27FC236}">
                  <a16:creationId xmlns:a16="http://schemas.microsoft.com/office/drawing/2014/main" xmlns="" id="{00D5C45E-796F-4425-AD56-976E298C5913}"/>
                </a:ext>
              </a:extLst>
            </p:cNvPr>
            <p:cNvSpPr>
              <a:spLocks noChangeShapeType="1"/>
            </p:cNvSpPr>
            <p:nvPr/>
          </p:nvSpPr>
          <p:spPr bwMode="auto">
            <a:xfrm flipV="1">
              <a:off x="2013441" y="2860859"/>
              <a:ext cx="7509" cy="633035"/>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sp>
          <p:nvSpPr>
            <p:cNvPr id="28" name="Rectangle 27">
              <a:extLst>
                <a:ext uri="{FF2B5EF4-FFF2-40B4-BE49-F238E27FC236}">
                  <a16:creationId xmlns:a16="http://schemas.microsoft.com/office/drawing/2014/main" xmlns="" id="{296BF3C5-20B4-4B66-B4DD-01C9E1ABAAC5}"/>
                </a:ext>
              </a:extLst>
            </p:cNvPr>
            <p:cNvSpPr>
              <a:spLocks noChangeArrowheads="1"/>
            </p:cNvSpPr>
            <p:nvPr/>
          </p:nvSpPr>
          <p:spPr bwMode="auto">
            <a:xfrm>
              <a:off x="1831466" y="3649845"/>
              <a:ext cx="379420" cy="1898646"/>
            </a:xfrm>
            <a:prstGeom prst="rect">
              <a:avLst/>
            </a:prstGeom>
            <a:gradFill>
              <a:gsLst>
                <a:gs pos="0">
                  <a:sysClr val="window" lastClr="FFFFFF">
                    <a:lumMod val="50000"/>
                  </a:sysClr>
                </a:gs>
                <a:gs pos="50000">
                  <a:srgbClr val="5B9BD5">
                    <a:tint val="44500"/>
                    <a:satMod val="160000"/>
                  </a:srgbClr>
                </a:gs>
                <a:gs pos="100000">
                  <a:sysClr val="window" lastClr="FFFFFF">
                    <a:lumMod val="85000"/>
                  </a:sysClr>
                </a:gs>
              </a:gsLst>
              <a:lin ang="0" scaled="1"/>
            </a:gradFill>
            <a:ln w="12700">
              <a:solidFill>
                <a:sysClr val="windowText" lastClr="000000"/>
              </a:solidFill>
              <a:miter lim="800000"/>
              <a:headEnd/>
              <a:tailEnd/>
            </a:ln>
            <a:effectLs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Arial" pitchFamily="34" charset="0"/>
              </a:endParaRPr>
            </a:p>
          </p:txBody>
        </p:sp>
        <p:grpSp>
          <p:nvGrpSpPr>
            <p:cNvPr id="29" name="Group 28">
              <a:extLst>
                <a:ext uri="{FF2B5EF4-FFF2-40B4-BE49-F238E27FC236}">
                  <a16:creationId xmlns:a16="http://schemas.microsoft.com/office/drawing/2014/main" xmlns="" id="{18F9E859-BEF0-44EB-8197-637DD904F0B7}"/>
                </a:ext>
              </a:extLst>
            </p:cNvPr>
            <p:cNvGrpSpPr>
              <a:grpSpLocks/>
            </p:cNvGrpSpPr>
            <p:nvPr/>
          </p:nvGrpSpPr>
          <p:grpSpPr bwMode="auto">
            <a:xfrm>
              <a:off x="1831341" y="3476865"/>
              <a:ext cx="385475" cy="1521287"/>
              <a:chOff x="2538399" y="3276836"/>
              <a:chExt cx="385475" cy="1521287"/>
            </a:xfrm>
          </p:grpSpPr>
          <p:sp>
            <p:nvSpPr>
              <p:cNvPr id="34" name="Line 14">
                <a:extLst>
                  <a:ext uri="{FF2B5EF4-FFF2-40B4-BE49-F238E27FC236}">
                    <a16:creationId xmlns:a16="http://schemas.microsoft.com/office/drawing/2014/main" xmlns="" id="{F6E03A3D-024E-4E47-BD6C-13FC9F0F8CF2}"/>
                  </a:ext>
                </a:extLst>
              </p:cNvPr>
              <p:cNvSpPr>
                <a:spLocks noChangeShapeType="1"/>
              </p:cNvSpPr>
              <p:nvPr/>
            </p:nvSpPr>
            <p:spPr bwMode="auto">
              <a:xfrm>
                <a:off x="2732388" y="3421959"/>
                <a:ext cx="0" cy="1376164"/>
              </a:xfrm>
              <a:prstGeom prst="line">
                <a:avLst/>
              </a:prstGeom>
              <a:noFill/>
              <a:ln w="38160">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sp>
            <p:nvSpPr>
              <p:cNvPr id="35" name="Line 16">
                <a:extLst>
                  <a:ext uri="{FF2B5EF4-FFF2-40B4-BE49-F238E27FC236}">
                    <a16:creationId xmlns:a16="http://schemas.microsoft.com/office/drawing/2014/main" xmlns="" id="{24FE56E7-28C1-4571-ACDE-8C9B72537F82}"/>
                  </a:ext>
                </a:extLst>
              </p:cNvPr>
              <p:cNvSpPr>
                <a:spLocks noChangeShapeType="1"/>
              </p:cNvSpPr>
              <p:nvPr/>
            </p:nvSpPr>
            <p:spPr bwMode="auto">
              <a:xfrm>
                <a:off x="2538399" y="3431967"/>
                <a:ext cx="385475" cy="0"/>
              </a:xfrm>
              <a:prstGeom prst="line">
                <a:avLst/>
              </a:prstGeom>
              <a:noFill/>
              <a:ln w="38160">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sp>
            <p:nvSpPr>
              <p:cNvPr id="36" name="Rectangle 35">
                <a:extLst>
                  <a:ext uri="{FF2B5EF4-FFF2-40B4-BE49-F238E27FC236}">
                    <a16:creationId xmlns:a16="http://schemas.microsoft.com/office/drawing/2014/main" xmlns="" id="{C4C00F31-D53D-49A8-8972-4AB5FC36C03A}"/>
                  </a:ext>
                </a:extLst>
              </p:cNvPr>
              <p:cNvSpPr>
                <a:spLocks noChangeArrowheads="1"/>
              </p:cNvSpPr>
              <p:nvPr/>
            </p:nvSpPr>
            <p:spPr bwMode="auto">
              <a:xfrm>
                <a:off x="2668559" y="3276836"/>
                <a:ext cx="130160" cy="137616"/>
              </a:xfrm>
              <a:prstGeom prst="rect">
                <a:avLst/>
              </a:prstGeom>
              <a:solidFill>
                <a:srgbClr val="80808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sp>
            <p:nvSpPr>
              <p:cNvPr id="37" name="Line 18">
                <a:extLst>
                  <a:ext uri="{FF2B5EF4-FFF2-40B4-BE49-F238E27FC236}">
                    <a16:creationId xmlns:a16="http://schemas.microsoft.com/office/drawing/2014/main" xmlns="" id="{75E2111B-9859-41CA-8887-2AE7D7BE83D0}"/>
                  </a:ext>
                </a:extLst>
              </p:cNvPr>
              <p:cNvSpPr>
                <a:spLocks noChangeShapeType="1"/>
              </p:cNvSpPr>
              <p:nvPr/>
            </p:nvSpPr>
            <p:spPr bwMode="auto">
              <a:xfrm>
                <a:off x="2579700" y="4541497"/>
                <a:ext cx="296616" cy="0"/>
              </a:xfrm>
              <a:prstGeom prst="line">
                <a:avLst/>
              </a:prstGeom>
              <a:noFill/>
              <a:ln w="19080">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sp>
            <p:nvSpPr>
              <p:cNvPr id="38" name="Line 22">
                <a:extLst>
                  <a:ext uri="{FF2B5EF4-FFF2-40B4-BE49-F238E27FC236}">
                    <a16:creationId xmlns:a16="http://schemas.microsoft.com/office/drawing/2014/main" xmlns="" id="{402E8F71-BCA2-4155-9EEF-E913C7BD1092}"/>
                  </a:ext>
                </a:extLst>
              </p:cNvPr>
              <p:cNvSpPr>
                <a:spLocks noChangeShapeType="1"/>
              </p:cNvSpPr>
              <p:nvPr/>
            </p:nvSpPr>
            <p:spPr bwMode="auto">
              <a:xfrm>
                <a:off x="2584080" y="3870092"/>
                <a:ext cx="296616" cy="0"/>
              </a:xfrm>
              <a:prstGeom prst="line">
                <a:avLst/>
              </a:prstGeom>
              <a:noFill/>
              <a:ln w="19080">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sp>
            <p:nvSpPr>
              <p:cNvPr id="39" name="Line 23">
                <a:extLst>
                  <a:ext uri="{FF2B5EF4-FFF2-40B4-BE49-F238E27FC236}">
                    <a16:creationId xmlns:a16="http://schemas.microsoft.com/office/drawing/2014/main" xmlns="" id="{E5EEE23E-EC2A-4202-A0FE-6CFA32D1E413}"/>
                  </a:ext>
                </a:extLst>
              </p:cNvPr>
              <p:cNvSpPr>
                <a:spLocks noChangeShapeType="1"/>
              </p:cNvSpPr>
              <p:nvPr/>
            </p:nvSpPr>
            <p:spPr bwMode="auto">
              <a:xfrm>
                <a:off x="2584080" y="4240943"/>
                <a:ext cx="296616" cy="0"/>
              </a:xfrm>
              <a:prstGeom prst="line">
                <a:avLst/>
              </a:prstGeom>
              <a:noFill/>
              <a:ln w="19080">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grpSp>
        <p:grpSp>
          <p:nvGrpSpPr>
            <p:cNvPr id="30" name="Group 29">
              <a:extLst>
                <a:ext uri="{FF2B5EF4-FFF2-40B4-BE49-F238E27FC236}">
                  <a16:creationId xmlns:a16="http://schemas.microsoft.com/office/drawing/2014/main" xmlns="" id="{21A42F0F-77C5-42E4-816F-51298B46388B}"/>
                </a:ext>
              </a:extLst>
            </p:cNvPr>
            <p:cNvGrpSpPr>
              <a:grpSpLocks/>
            </p:cNvGrpSpPr>
            <p:nvPr/>
          </p:nvGrpSpPr>
          <p:grpSpPr bwMode="auto">
            <a:xfrm>
              <a:off x="1867979" y="4989692"/>
              <a:ext cx="317506" cy="508615"/>
              <a:chOff x="2575038" y="4762101"/>
              <a:chExt cx="317506" cy="508615"/>
            </a:xfrm>
          </p:grpSpPr>
          <p:sp>
            <p:nvSpPr>
              <p:cNvPr id="31" name="Rectangle 30">
                <a:extLst>
                  <a:ext uri="{FF2B5EF4-FFF2-40B4-BE49-F238E27FC236}">
                    <a16:creationId xmlns:a16="http://schemas.microsoft.com/office/drawing/2014/main" xmlns="" id="{7ACBEE0D-8191-420B-986B-123211C6478C}"/>
                  </a:ext>
                </a:extLst>
              </p:cNvPr>
              <p:cNvSpPr>
                <a:spLocks noChangeArrowheads="1"/>
              </p:cNvSpPr>
              <p:nvPr/>
            </p:nvSpPr>
            <p:spPr bwMode="auto">
              <a:xfrm>
                <a:off x="2667115" y="4762101"/>
                <a:ext cx="130177" cy="66675"/>
              </a:xfrm>
              <a:prstGeom prst="rect">
                <a:avLst/>
              </a:prstGeom>
              <a:solidFill>
                <a:sysClr val="window" lastClr="FFFFFF">
                  <a:lumMod val="65000"/>
                </a:sysClr>
              </a:solidFill>
              <a:ln>
                <a:noFill/>
              </a:ln>
              <a:effectLs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Arial" pitchFamily="34" charset="0"/>
                </a:endParaRPr>
              </a:p>
            </p:txBody>
          </p:sp>
          <p:sp>
            <p:nvSpPr>
              <p:cNvPr id="32" name="Rectangle 31">
                <a:extLst>
                  <a:ext uri="{FF2B5EF4-FFF2-40B4-BE49-F238E27FC236}">
                    <a16:creationId xmlns:a16="http://schemas.microsoft.com/office/drawing/2014/main" xmlns="" id="{A8B6C944-6BF3-42E8-9D1F-E04A0E2648C9}"/>
                  </a:ext>
                </a:extLst>
              </p:cNvPr>
              <p:cNvSpPr>
                <a:spLocks noChangeArrowheads="1"/>
              </p:cNvSpPr>
              <p:nvPr/>
            </p:nvSpPr>
            <p:spPr bwMode="auto">
              <a:xfrm>
                <a:off x="2575038" y="4820838"/>
                <a:ext cx="317506" cy="66675"/>
              </a:xfrm>
              <a:prstGeom prst="rect">
                <a:avLst/>
              </a:prstGeom>
              <a:solidFill>
                <a:sysClr val="window" lastClr="FFFFFF">
                  <a:lumMod val="65000"/>
                </a:sysClr>
              </a:solidFill>
              <a:ln>
                <a:noFill/>
              </a:ln>
              <a:effectLs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Arial" pitchFamily="34" charset="0"/>
                </a:endParaRPr>
              </a:p>
            </p:txBody>
          </p:sp>
          <p:sp>
            <p:nvSpPr>
              <p:cNvPr id="33" name="Rectangle 32">
                <a:extLst>
                  <a:ext uri="{FF2B5EF4-FFF2-40B4-BE49-F238E27FC236}">
                    <a16:creationId xmlns:a16="http://schemas.microsoft.com/office/drawing/2014/main" xmlns="" id="{723DABEE-5F9E-484C-926C-036FAB25BA39}"/>
                  </a:ext>
                </a:extLst>
              </p:cNvPr>
              <p:cNvSpPr>
                <a:spLocks noChangeArrowheads="1"/>
              </p:cNvSpPr>
              <p:nvPr/>
            </p:nvSpPr>
            <p:spPr bwMode="auto">
              <a:xfrm>
                <a:off x="2667308" y="4884440"/>
                <a:ext cx="130160" cy="386276"/>
              </a:xfrm>
              <a:prstGeom prst="rect">
                <a:avLst/>
              </a:prstGeom>
              <a:solidFill>
                <a:srgbClr val="00B0F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ysClr val="windowText" lastClr="000000"/>
                  </a:solidFill>
                  <a:effectLst/>
                  <a:uLnTx/>
                  <a:uFillTx/>
                  <a:latin typeface="Calibri" pitchFamily="34" charset="0"/>
                  <a:ea typeface="+mn-ea"/>
                  <a:cs typeface="Arial" pitchFamily="34" charset="0"/>
                </a:endParaRPr>
              </a:p>
            </p:txBody>
          </p:sp>
        </p:grpSp>
      </p:grpSp>
      <p:sp>
        <p:nvSpPr>
          <p:cNvPr id="45" name="Rectangle 44">
            <a:extLst>
              <a:ext uri="{FF2B5EF4-FFF2-40B4-BE49-F238E27FC236}">
                <a16:creationId xmlns:a16="http://schemas.microsoft.com/office/drawing/2014/main" xmlns="" id="{408E2E29-2A77-44A0-8C06-3037B7D2D014}"/>
              </a:ext>
            </a:extLst>
          </p:cNvPr>
          <p:cNvSpPr/>
          <p:nvPr/>
        </p:nvSpPr>
        <p:spPr>
          <a:xfrm>
            <a:off x="4301692" y="4616965"/>
            <a:ext cx="4312515" cy="1754326"/>
          </a:xfrm>
          <a:prstGeom prst="rect">
            <a:avLst/>
          </a:prstGeom>
        </p:spPr>
        <p:txBody>
          <a:bodyPr wrap="square">
            <a:spAutoFit/>
          </a:bodyPr>
          <a:lstStyle/>
          <a:p>
            <a:pPr algn="just"/>
            <a:r>
              <a:rPr lang="en-GB" dirty="0">
                <a:solidFill>
                  <a:srgbClr val="C00000"/>
                </a:solidFill>
                <a:latin typeface="Arial" pitchFamily="34" charset="0"/>
              </a:rPr>
              <a:t>With our large </a:t>
            </a:r>
            <a:r>
              <a:rPr lang="en-GB" b="1" dirty="0">
                <a:solidFill>
                  <a:srgbClr val="C00000"/>
                </a:solidFill>
                <a:latin typeface="Arial" pitchFamily="34" charset="0"/>
              </a:rPr>
              <a:t>CCR</a:t>
            </a:r>
            <a:r>
              <a:rPr lang="en-GB" dirty="0">
                <a:solidFill>
                  <a:srgbClr val="C00000"/>
                </a:solidFill>
                <a:latin typeface="Arial" pitchFamily="34" charset="0"/>
              </a:rPr>
              <a:t> with  increased tail size/ cooling/ elect. insulation, we are set to expand with little effort/cost by:</a:t>
            </a:r>
          </a:p>
          <a:p>
            <a:pPr algn="just"/>
            <a:r>
              <a:rPr lang="en-GB" dirty="0">
                <a:solidFill>
                  <a:srgbClr val="C00000"/>
                </a:solidFill>
                <a:latin typeface="Arial" pitchFamily="34" charset="0"/>
              </a:rPr>
              <a:t>(1) using the pool aux. equipment OR (2) fabricating new sample cells with input from University collaborators</a:t>
            </a:r>
          </a:p>
        </p:txBody>
      </p:sp>
      <p:sp>
        <p:nvSpPr>
          <p:cNvPr id="46" name="Rectangle 45">
            <a:extLst>
              <a:ext uri="{FF2B5EF4-FFF2-40B4-BE49-F238E27FC236}">
                <a16:creationId xmlns:a16="http://schemas.microsoft.com/office/drawing/2014/main" xmlns="" id="{BB0B6E33-6465-48BC-B3F9-EEAFFFB0DD93}"/>
              </a:ext>
            </a:extLst>
          </p:cNvPr>
          <p:cNvSpPr/>
          <p:nvPr/>
        </p:nvSpPr>
        <p:spPr>
          <a:xfrm>
            <a:off x="272712" y="4653136"/>
            <a:ext cx="3634289" cy="1754326"/>
          </a:xfrm>
          <a:prstGeom prst="rect">
            <a:avLst/>
          </a:prstGeom>
        </p:spPr>
        <p:txBody>
          <a:bodyPr wrap="square">
            <a:spAutoFit/>
          </a:bodyPr>
          <a:lstStyle/>
          <a:p>
            <a:pPr algn="just"/>
            <a:r>
              <a:rPr lang="en-GB" dirty="0">
                <a:solidFill>
                  <a:srgbClr val="C00000"/>
                </a:solidFill>
                <a:latin typeface="Arial" pitchFamily="34" charset="0"/>
              </a:rPr>
              <a:t>Identifying phases of measured solid materials through their crystal structure. Upgrade of backscattering diffraction banks for pair-distribution-function (PDF) analysis.</a:t>
            </a:r>
          </a:p>
        </p:txBody>
      </p:sp>
      <p:pic>
        <p:nvPicPr>
          <p:cNvPr id="44" name="Picture 9" descr="I:\ESS\Science_Directorate\VESPA\VISION\IMG_038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96" b="11894"/>
          <a:stretch/>
        </p:blipFill>
        <p:spPr bwMode="auto">
          <a:xfrm rot="5400000">
            <a:off x="6984538" y="2870375"/>
            <a:ext cx="1875217" cy="115339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descr="C:\WINNT\Profiles\lld\Desktop\FDSpics\Reactor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591192" y="2823201"/>
            <a:ext cx="1878165" cy="125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a:xfrm>
            <a:off x="6189584" y="4032356"/>
            <a:ext cx="966034" cy="369332"/>
          </a:xfrm>
          <a:prstGeom prst="rect">
            <a:avLst/>
          </a:prstGeom>
          <a:solidFill>
            <a:schemeClr val="bg1">
              <a:alpha val="65000"/>
            </a:schemeClr>
          </a:solidFill>
        </p:spPr>
        <p:txBody>
          <a:bodyPr wrap="none" rtlCol="0">
            <a:spAutoFit/>
          </a:bodyPr>
          <a:lstStyle/>
          <a:p>
            <a:r>
              <a:rPr lang="en-US" dirty="0"/>
              <a:t>flow cell</a:t>
            </a:r>
          </a:p>
        </p:txBody>
      </p:sp>
      <p:sp>
        <p:nvSpPr>
          <p:cNvPr id="49" name="TextBox 48"/>
          <p:cNvSpPr txBox="1"/>
          <p:nvPr/>
        </p:nvSpPr>
        <p:spPr>
          <a:xfrm>
            <a:off x="7273627" y="4047745"/>
            <a:ext cx="1306286" cy="338554"/>
          </a:xfrm>
          <a:prstGeom prst="rect">
            <a:avLst/>
          </a:prstGeom>
          <a:solidFill>
            <a:schemeClr val="bg1">
              <a:alpha val="65000"/>
            </a:schemeClr>
          </a:solidFill>
        </p:spPr>
        <p:txBody>
          <a:bodyPr wrap="square" rtlCol="0">
            <a:spAutoFit/>
          </a:bodyPr>
          <a:lstStyle/>
          <a:p>
            <a:r>
              <a:rPr lang="en-US" sz="1600" dirty="0"/>
              <a:t>battery cell</a:t>
            </a:r>
          </a:p>
        </p:txBody>
      </p:sp>
      <p:sp>
        <p:nvSpPr>
          <p:cNvPr id="43" name="Rettangolo 3"/>
          <p:cNvSpPr/>
          <p:nvPr/>
        </p:nvSpPr>
        <p:spPr>
          <a:xfrm>
            <a:off x="1838734" y="133554"/>
            <a:ext cx="4931735" cy="523220"/>
          </a:xfrm>
          <a:prstGeom prst="rect">
            <a:avLst/>
          </a:prstGeom>
        </p:spPr>
        <p:txBody>
          <a:bodyPr wrap="none">
            <a:spAutoFit/>
          </a:bodyPr>
          <a:lstStyle/>
          <a:p>
            <a:r>
              <a:rPr lang="en-US" sz="2800" b="1" dirty="0">
                <a:solidFill>
                  <a:srgbClr val="009900"/>
                </a:solidFill>
                <a:latin typeface="Arial" pitchFamily="34" charset="0"/>
                <a:cs typeface="Arial" pitchFamily="34" charset="0"/>
              </a:rPr>
              <a:t>VESPA: </a:t>
            </a:r>
            <a:r>
              <a:rPr lang="en-US" sz="2800" b="1" dirty="0">
                <a:latin typeface="Arial" pitchFamily="34" charset="0"/>
                <a:cs typeface="Arial" pitchFamily="34" charset="0"/>
              </a:rPr>
              <a:t>the scientific scope</a:t>
            </a:r>
            <a:endParaRPr lang="it-IT" sz="2800" b="1" dirty="0"/>
          </a:p>
        </p:txBody>
      </p:sp>
      <p:sp>
        <p:nvSpPr>
          <p:cNvPr id="50" name="Segnaposto piè di pagina 1"/>
          <p:cNvSpPr txBox="1">
            <a:spLocks/>
          </p:cNvSpPr>
          <p:nvPr/>
        </p:nvSpPr>
        <p:spPr>
          <a:xfrm>
            <a:off x="3143240" y="6492875"/>
            <a:ext cx="2895600"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chemeClr val="tx1">
                    <a:tint val="75000"/>
                  </a:schemeClr>
                </a:solidFill>
                <a:effectLst/>
                <a:uLnTx/>
                <a:uFillTx/>
                <a:latin typeface="+mn-lt"/>
                <a:ea typeface="+mn-ea"/>
                <a:cs typeface="+mn-cs"/>
              </a:rPr>
              <a:t>VESPA TG2 (</a:t>
            </a:r>
            <a:r>
              <a:rPr kumimoji="0" lang="it-IT" sz="1200" b="0" i="0" u="none" strike="noStrike" kern="1200" cap="none" spc="0" normalizeH="0" baseline="0" noProof="0" dirty="0" err="1">
                <a:ln>
                  <a:noFill/>
                </a:ln>
                <a:solidFill>
                  <a:schemeClr val="tx1">
                    <a:tint val="75000"/>
                  </a:schemeClr>
                </a:solidFill>
                <a:effectLst/>
                <a:uLnTx/>
                <a:uFillTx/>
                <a:latin typeface="+mn-lt"/>
                <a:ea typeface="+mn-ea"/>
                <a:cs typeface="+mn-cs"/>
              </a:rPr>
              <a:t>Lund</a:t>
            </a:r>
            <a:r>
              <a:rPr kumimoji="0" lang="it-IT" sz="1200" b="0" i="0" u="none" strike="noStrike" kern="1200" cap="none" spc="0" normalizeH="0" baseline="0" noProof="0" dirty="0">
                <a:ln>
                  <a:noFill/>
                </a:ln>
                <a:solidFill>
                  <a:schemeClr val="tx1">
                    <a:tint val="75000"/>
                  </a:schemeClr>
                </a:solidFill>
                <a:effectLst/>
                <a:uLnTx/>
                <a:uFillTx/>
                <a:latin typeface="+mn-lt"/>
                <a:ea typeface="+mn-ea"/>
                <a:cs typeface="+mn-cs"/>
              </a:rPr>
              <a:t>, 17 </a:t>
            </a:r>
            <a:r>
              <a:rPr kumimoji="0" lang="it-IT" sz="1200" b="0" i="0" u="none" strike="noStrike" kern="1200" cap="none" spc="0" normalizeH="0" baseline="0" noProof="0" dirty="0" err="1">
                <a:ln>
                  <a:noFill/>
                </a:ln>
                <a:solidFill>
                  <a:schemeClr val="tx1">
                    <a:tint val="75000"/>
                  </a:schemeClr>
                </a:solidFill>
                <a:effectLst/>
                <a:uLnTx/>
                <a:uFillTx/>
                <a:latin typeface="+mn-lt"/>
                <a:ea typeface="+mn-ea"/>
                <a:cs typeface="+mn-cs"/>
              </a:rPr>
              <a:t>Oct</a:t>
            </a:r>
            <a:r>
              <a:rPr kumimoji="0" lang="it-IT" sz="1200" b="0" i="0" u="none" strike="noStrike" kern="1200" cap="none" spc="0" normalizeH="0" baseline="0" noProof="0" dirty="0">
                <a:ln>
                  <a:noFill/>
                </a:ln>
                <a:solidFill>
                  <a:schemeClr val="tx1">
                    <a:tint val="75000"/>
                  </a:schemeClr>
                </a:solidFill>
                <a:effectLst/>
                <a:uLnTx/>
                <a:uFillTx/>
                <a:latin typeface="+mn-lt"/>
                <a:ea typeface="+mn-ea"/>
                <a:cs typeface="+mn-cs"/>
              </a:rPr>
              <a:t>. 2017)</a:t>
            </a:r>
          </a:p>
        </p:txBody>
      </p:sp>
      <p:sp>
        <p:nvSpPr>
          <p:cNvPr id="62466" name="AutoShape 2" descr="https://lh5.ggpht.com/UxhAlm7oD9I3NnuwymJ-2NrSD7IKbu4MvorTOnSeaDWi6-k3kFgCBXmLKULmuvs81w=h9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2468" name="AutoShape 4" descr="https://lh5.ggpht.com/UxhAlm7oD9I3NnuwymJ-2NrSD7IKbu4MvorTOnSeaDWi6-k3kFgCBXmLKULmuvs81w=h9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2" name="Picture 51">
            <a:extLst>
              <a:ext uri="{FF2B5EF4-FFF2-40B4-BE49-F238E27FC236}">
                <a16:creationId xmlns:a16="http://schemas.microsoft.com/office/drawing/2014/main" xmlns="" id="{8F5C56A8-03AF-40A1-ADD7-045DAA6C5F8B}"/>
              </a:ext>
            </a:extLst>
          </p:cNvPr>
          <p:cNvPicPr>
            <a:picLocks noChangeAspect="1" noChangeArrowheads="1"/>
          </p:cNvPicPr>
          <p:nvPr/>
        </p:nvPicPr>
        <p:blipFill>
          <a:blip r:embed="rId5" cstate="print"/>
          <a:srcRect/>
          <a:stretch>
            <a:fillRect/>
          </a:stretch>
        </p:blipFill>
        <p:spPr bwMode="auto">
          <a:xfrm>
            <a:off x="238853" y="2497874"/>
            <a:ext cx="2060692" cy="2083254"/>
          </a:xfrm>
          <a:prstGeom prst="rect">
            <a:avLst/>
          </a:prstGeom>
          <a:noFill/>
          <a:ln w="9525">
            <a:noFill/>
            <a:miter lim="800000"/>
            <a:headEnd/>
            <a:tailEnd/>
          </a:ln>
        </p:spPr>
      </p:pic>
      <p:sp>
        <p:nvSpPr>
          <p:cNvPr id="53" name="TextBox 6">
            <a:extLst>
              <a:ext uri="{FF2B5EF4-FFF2-40B4-BE49-F238E27FC236}">
                <a16:creationId xmlns:a16="http://schemas.microsoft.com/office/drawing/2014/main" xmlns="" id="{74349E46-6C3A-4ED1-96ED-8519CADC09C6}"/>
              </a:ext>
            </a:extLst>
          </p:cNvPr>
          <p:cNvSpPr txBox="1"/>
          <p:nvPr/>
        </p:nvSpPr>
        <p:spPr>
          <a:xfrm>
            <a:off x="400109" y="2239754"/>
            <a:ext cx="1931939" cy="338554"/>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1509B7"/>
                </a:solidFill>
                <a:latin typeface="Arial" pitchFamily="34" charset="0"/>
              </a:rPr>
              <a:t>L. del Rosso et al</a:t>
            </a:r>
            <a:r>
              <a:rPr lang="en-US" sz="1600" i="1" dirty="0">
                <a:solidFill>
                  <a:srgbClr val="1509B7"/>
                </a:solidFill>
                <a:latin typeface="Arial" pitchFamily="34" charset="0"/>
              </a:rPr>
              <a:t>.</a:t>
            </a:r>
            <a:endParaRPr lang="sv-SE" sz="1600" dirty="0">
              <a:solidFill>
                <a:srgbClr val="1509B7"/>
              </a:solidFill>
              <a:latin typeface="Arial" pitchFamily="34" charset="0"/>
            </a:endParaRPr>
          </a:p>
        </p:txBody>
      </p:sp>
      <p:sp>
        <p:nvSpPr>
          <p:cNvPr id="54" name="Text Box 34">
            <a:extLst>
              <a:ext uri="{FF2B5EF4-FFF2-40B4-BE49-F238E27FC236}">
                <a16:creationId xmlns:a16="http://schemas.microsoft.com/office/drawing/2014/main" xmlns="" id="{C644412D-D65E-40AF-AC4D-2A2568D18658}"/>
              </a:ext>
            </a:extLst>
          </p:cNvPr>
          <p:cNvSpPr txBox="1">
            <a:spLocks noChangeArrowheads="1"/>
          </p:cNvSpPr>
          <p:nvPr/>
        </p:nvSpPr>
        <p:spPr bwMode="auto">
          <a:xfrm>
            <a:off x="2252166" y="2393747"/>
            <a:ext cx="2103810" cy="1971357"/>
          </a:xfrm>
          <a:prstGeom prst="rect">
            <a:avLst/>
          </a:prstGeom>
          <a:noFill/>
          <a:ln>
            <a:noFill/>
          </a:ln>
          <a:extLst/>
        </p:spPr>
        <p:txBody>
          <a:bodyPr rot="0" vert="horz" wrap="square" lIns="91440" tIns="45720" rIns="91440" bIns="45720" anchor="t" anchorCtr="0" upright="1">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0"/>
              </a:spcAft>
            </a:pPr>
            <a:r>
              <a:rPr lang="en-GB" sz="1600" i="1" dirty="0">
                <a:effectLst/>
                <a:latin typeface="Arial" pitchFamily="34" charset="0"/>
                <a:ea typeface="Times New Roman" panose="02020603050405020304" pitchFamily="18" charset="0"/>
              </a:rPr>
              <a:t>The latest ice phase (2016) has been identified by </a:t>
            </a:r>
            <a:r>
              <a:rPr lang="en-GB" sz="1600" b="1" i="1" dirty="0">
                <a:solidFill>
                  <a:srgbClr val="C00000"/>
                </a:solidFill>
                <a:effectLst/>
                <a:latin typeface="Arial" pitchFamily="34" charset="0"/>
                <a:ea typeface="Times New Roman" panose="02020603050405020304" pitchFamily="18" charset="0"/>
              </a:rPr>
              <a:t>CNR</a:t>
            </a:r>
            <a:r>
              <a:rPr lang="en-GB" sz="1600" i="1" dirty="0">
                <a:effectLst/>
                <a:latin typeface="Arial" pitchFamily="34" charset="0"/>
                <a:ea typeface="Times New Roman" panose="02020603050405020304" pitchFamily="18" charset="0"/>
              </a:rPr>
              <a:t> researchers using both </a:t>
            </a:r>
            <a:r>
              <a:rPr lang="en-GB" sz="1600" b="1" i="1" dirty="0">
                <a:effectLst/>
                <a:latin typeface="Arial" pitchFamily="34" charset="0"/>
                <a:ea typeface="Times New Roman" panose="02020603050405020304" pitchFamily="18" charset="0"/>
              </a:rPr>
              <a:t>IINS </a:t>
            </a:r>
            <a:r>
              <a:rPr lang="en-GB" sz="1600" i="1" dirty="0">
                <a:effectLst/>
                <a:latin typeface="Arial" pitchFamily="34" charset="0"/>
                <a:ea typeface="Times New Roman" panose="02020603050405020304" pitchFamily="18" charset="0"/>
              </a:rPr>
              <a:t>and  neutron diffraction.</a:t>
            </a:r>
            <a:endParaRPr lang="en-GB" sz="1600" i="1" dirty="0">
              <a:latin typeface="Arial" pitchFamily="34" charset="0"/>
              <a:ea typeface="Times New Roman" panose="02020603050405020304" pitchFamily="18" charset="0"/>
            </a:endParaRPr>
          </a:p>
        </p:txBody>
      </p:sp>
      <p:sp>
        <p:nvSpPr>
          <p:cNvPr id="55" name="TextBox 54">
            <a:extLst>
              <a:ext uri="{FF2B5EF4-FFF2-40B4-BE49-F238E27FC236}">
                <a16:creationId xmlns:a16="http://schemas.microsoft.com/office/drawing/2014/main" xmlns="" id="{3D76C9EF-E7F3-4121-B803-ADBB5A75AF85}"/>
              </a:ext>
            </a:extLst>
          </p:cNvPr>
          <p:cNvSpPr txBox="1"/>
          <p:nvPr/>
        </p:nvSpPr>
        <p:spPr>
          <a:xfrm>
            <a:off x="1084791" y="750395"/>
            <a:ext cx="2058449"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Hydrogen storage</a:t>
            </a:r>
            <a:endParaRPr lang="en-US" b="1" dirty="0"/>
          </a:p>
        </p:txBody>
      </p:sp>
    </p:spTree>
    <p:extLst>
      <p:ext uri="{BB962C8B-B14F-4D97-AF65-F5344CB8AC3E}">
        <p14:creationId xmlns:p14="http://schemas.microsoft.com/office/powerpoint/2010/main" val="35207678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78289" y="0"/>
            <a:ext cx="8287352" cy="1077218"/>
          </a:xfrm>
          <a:prstGeom prst="rect">
            <a:avLst/>
          </a:prstGeom>
          <a:solidFill>
            <a:srgbClr val="1F497D"/>
          </a:soli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3200" dirty="0" smtClean="0">
                <a:solidFill>
                  <a:sysClr val="window" lastClr="FFFFFF"/>
                </a:solidFill>
                <a:latin typeface="Calibri"/>
              </a:rPr>
              <a:t>VESPA In-Bunker components: FOC and Heavy shutter</a:t>
            </a:r>
            <a:endParaRPr lang="en-GB" sz="3200" dirty="0">
              <a:solidFill>
                <a:sysClr val="window" lastClr="FFFFFF"/>
              </a:solidFill>
              <a:latin typeface="Calibri"/>
            </a:endParaRPr>
          </a:p>
        </p:txBody>
      </p:sp>
      <p:pic>
        <p:nvPicPr>
          <p:cNvPr id="6" name="Picture 3" descr="V:\LRNZworks\VESPA 2017\VESPA beamline 2017\vespa pic\Lore-ESS Federico july 2017\chopper_2.bmp"/>
          <p:cNvPicPr>
            <a:picLocks noChangeArrowheads="1"/>
          </p:cNvPicPr>
          <p:nvPr/>
        </p:nvPicPr>
        <p:blipFill rotWithShape="1">
          <a:blip r:embed="rId2" cstate="print">
            <a:extLst>
              <a:ext uri="{28A0092B-C50C-407E-A947-70E740481C1C}">
                <a14:useLocalDpi xmlns:a14="http://schemas.microsoft.com/office/drawing/2010/main" val="0"/>
              </a:ext>
            </a:extLst>
          </a:blip>
          <a:srcRect l="24273" t="9881"/>
          <a:stretch/>
        </p:blipFill>
        <p:spPr bwMode="auto">
          <a:xfrm>
            <a:off x="3365222" y="1844824"/>
            <a:ext cx="2396823" cy="3251926"/>
          </a:xfrm>
          <a:prstGeom prst="roundRect">
            <a:avLst>
              <a:gd name="adj" fmla="val 8594"/>
            </a:avLst>
          </a:prstGeom>
          <a:solidFill>
            <a:srgbClr val="FFFFFF">
              <a:shade val="85000"/>
            </a:srgbClr>
          </a:solidFill>
          <a:ln>
            <a:noFill/>
          </a:ln>
          <a:effectLst/>
          <a:extLst/>
        </p:spPr>
      </p:pic>
      <p:sp>
        <p:nvSpPr>
          <p:cNvPr id="8" name="Rectangle 7"/>
          <p:cNvSpPr/>
          <p:nvPr/>
        </p:nvSpPr>
        <p:spPr>
          <a:xfrm>
            <a:off x="5868144" y="2308678"/>
            <a:ext cx="3105008" cy="2062103"/>
          </a:xfrm>
          <a:prstGeom prst="rect">
            <a:avLst/>
          </a:prstGeom>
        </p:spPr>
        <p:txBody>
          <a:bodyPr wrap="square">
            <a:spAutoFit/>
          </a:bodyPr>
          <a:lstStyle/>
          <a:p>
            <a:pPr lvl="0" algn="just"/>
            <a:r>
              <a:rPr lang="en-GB" sz="1600" b="1" u="sng" dirty="0" smtClean="0">
                <a:solidFill>
                  <a:prstClr val="black"/>
                </a:solidFill>
                <a:latin typeface="Calibri"/>
              </a:rPr>
              <a:t>Heavy Shutter composition</a:t>
            </a:r>
            <a:r>
              <a:rPr lang="en-GB" sz="1600" dirty="0" smtClean="0">
                <a:solidFill>
                  <a:prstClr val="black"/>
                </a:solidFill>
                <a:latin typeface="Calibri"/>
              </a:rPr>
              <a:t>(TBC)</a:t>
            </a:r>
            <a:endParaRPr lang="en-GB" sz="1600" b="1" u="sng" dirty="0" smtClean="0">
              <a:solidFill>
                <a:prstClr val="black"/>
              </a:solidFill>
              <a:latin typeface="Calibri"/>
            </a:endParaRPr>
          </a:p>
          <a:p>
            <a:pPr marL="285750" lvl="0" indent="-285750" algn="just">
              <a:buFont typeface="Arial" panose="020B0604020202020204" pitchFamily="34" charset="0"/>
              <a:buChar char="•"/>
            </a:pPr>
            <a:r>
              <a:rPr lang="en-GB" sz="1600" dirty="0" smtClean="0">
                <a:solidFill>
                  <a:prstClr val="black"/>
                </a:solidFill>
                <a:latin typeface="Calibri"/>
              </a:rPr>
              <a:t>50</a:t>
            </a:r>
            <a:r>
              <a:rPr lang="en-GB" sz="1600" dirty="0">
                <a:solidFill>
                  <a:prstClr val="black"/>
                </a:solidFill>
                <a:latin typeface="Calibri"/>
              </a:rPr>
              <a:t>% epoxy+50% B</a:t>
            </a:r>
            <a:r>
              <a:rPr lang="en-GB" sz="1600" baseline="-25000" dirty="0">
                <a:solidFill>
                  <a:prstClr val="black"/>
                </a:solidFill>
                <a:latin typeface="Calibri"/>
              </a:rPr>
              <a:t>4</a:t>
            </a:r>
            <a:r>
              <a:rPr lang="en-GB" sz="1600" dirty="0">
                <a:solidFill>
                  <a:prstClr val="black"/>
                </a:solidFill>
                <a:latin typeface="Calibri"/>
              </a:rPr>
              <a:t>C   /20cm/</a:t>
            </a:r>
          </a:p>
          <a:p>
            <a:pPr marL="285750" lvl="0" indent="-285750" algn="just">
              <a:buFont typeface="Arial" panose="020B0604020202020204" pitchFamily="34" charset="0"/>
              <a:buChar char="•"/>
            </a:pPr>
            <a:r>
              <a:rPr lang="en-GB" sz="1600" dirty="0">
                <a:solidFill>
                  <a:prstClr val="black"/>
                </a:solidFill>
                <a:latin typeface="Calibri"/>
              </a:rPr>
              <a:t>Standard steel              /40cm/</a:t>
            </a:r>
          </a:p>
          <a:p>
            <a:pPr marL="285750" lvl="0" indent="-285750" algn="just">
              <a:buFont typeface="Arial" panose="020B0604020202020204" pitchFamily="34" charset="0"/>
              <a:buChar char="•"/>
            </a:pPr>
            <a:r>
              <a:rPr lang="en-GB" sz="1600" dirty="0">
                <a:solidFill>
                  <a:prstClr val="black"/>
                </a:solidFill>
                <a:latin typeface="Calibri"/>
              </a:rPr>
              <a:t>50% epoxy+50% B</a:t>
            </a:r>
            <a:r>
              <a:rPr lang="en-GB" sz="1600" baseline="-25000" dirty="0">
                <a:solidFill>
                  <a:prstClr val="black"/>
                </a:solidFill>
                <a:latin typeface="Calibri"/>
              </a:rPr>
              <a:t>4</a:t>
            </a:r>
            <a:r>
              <a:rPr lang="en-GB" sz="1600" dirty="0">
                <a:solidFill>
                  <a:prstClr val="black"/>
                </a:solidFill>
                <a:latin typeface="Calibri"/>
              </a:rPr>
              <a:t>C   /20cm/</a:t>
            </a:r>
          </a:p>
          <a:p>
            <a:pPr marL="285750" lvl="0" indent="-285750" algn="just">
              <a:buFont typeface="Arial" panose="020B0604020202020204" pitchFamily="34" charset="0"/>
              <a:buChar char="•"/>
            </a:pPr>
            <a:r>
              <a:rPr lang="en-GB" sz="1600" dirty="0">
                <a:solidFill>
                  <a:prstClr val="black"/>
                </a:solidFill>
                <a:latin typeface="Calibri"/>
              </a:rPr>
              <a:t>Standard steel              /20cm/</a:t>
            </a:r>
          </a:p>
          <a:p>
            <a:pPr marL="285750" lvl="0" indent="-285750" algn="just">
              <a:buFont typeface="Arial" panose="020B0604020202020204" pitchFamily="34" charset="0"/>
              <a:buChar char="•"/>
            </a:pPr>
            <a:r>
              <a:rPr lang="en-GB" sz="1600" dirty="0">
                <a:solidFill>
                  <a:prstClr val="black"/>
                </a:solidFill>
                <a:latin typeface="Calibri"/>
              </a:rPr>
              <a:t>Tungsten/paraffin </a:t>
            </a:r>
            <a:r>
              <a:rPr lang="en-GB" sz="1600" dirty="0" smtClean="0">
                <a:solidFill>
                  <a:prstClr val="black"/>
                </a:solidFill>
                <a:latin typeface="Calibri"/>
              </a:rPr>
              <a:t>/</a:t>
            </a:r>
            <a:r>
              <a:rPr lang="en-GB" sz="1600" dirty="0">
                <a:solidFill>
                  <a:prstClr val="black"/>
                </a:solidFill>
                <a:latin typeface="Calibri"/>
              </a:rPr>
              <a:t>20cm</a:t>
            </a:r>
            <a:r>
              <a:rPr lang="en-GB" sz="1600" dirty="0" smtClean="0">
                <a:solidFill>
                  <a:prstClr val="black"/>
                </a:solidFill>
                <a:latin typeface="Calibri"/>
              </a:rPr>
              <a:t>/</a:t>
            </a:r>
          </a:p>
          <a:p>
            <a:pPr marL="285750" lvl="0" indent="-285750" algn="just">
              <a:buFont typeface="Arial" panose="020B0604020202020204" pitchFamily="34" charset="0"/>
              <a:buChar char="•"/>
            </a:pPr>
            <a:endParaRPr lang="en-GB" sz="1600" dirty="0">
              <a:solidFill>
                <a:prstClr val="black"/>
              </a:solidFill>
              <a:latin typeface="Calibri"/>
            </a:endParaRPr>
          </a:p>
          <a:p>
            <a:pPr lvl="0" algn="ctr"/>
            <a:r>
              <a:rPr lang="en-GB" sz="1600" b="1" dirty="0" smtClean="0">
                <a:solidFill>
                  <a:prstClr val="black"/>
                </a:solidFill>
                <a:latin typeface="Calibri"/>
              </a:rPr>
              <a:t>TOTAL thickness 1.2 m</a:t>
            </a:r>
            <a:endParaRPr lang="en-GB" sz="1600" b="1" dirty="0">
              <a:solidFill>
                <a:prstClr val="black"/>
              </a:solidFill>
              <a:latin typeface="Calibri"/>
            </a:endParaRPr>
          </a:p>
        </p:txBody>
      </p:sp>
      <p:sp>
        <p:nvSpPr>
          <p:cNvPr id="9" name="Rectangle 8"/>
          <p:cNvSpPr/>
          <p:nvPr/>
        </p:nvSpPr>
        <p:spPr>
          <a:xfrm>
            <a:off x="373179" y="5116003"/>
            <a:ext cx="3308684" cy="338554"/>
          </a:xfrm>
          <a:prstGeom prst="rect">
            <a:avLst/>
          </a:prstGeom>
        </p:spPr>
        <p:txBody>
          <a:bodyPr wrap="square">
            <a:spAutoFit/>
          </a:bodyPr>
          <a:lstStyle/>
          <a:p>
            <a:pPr lvl="0" algn="just"/>
            <a:r>
              <a:rPr lang="en-GB" sz="1600" b="1" u="sng" dirty="0" smtClean="0">
                <a:solidFill>
                  <a:prstClr val="black"/>
                </a:solidFill>
                <a:latin typeface="Calibri"/>
              </a:rPr>
              <a:t>FOC </a:t>
            </a:r>
            <a:r>
              <a:rPr lang="en-GB" sz="1600" b="1" u="sng" dirty="0">
                <a:solidFill>
                  <a:prstClr val="black"/>
                </a:solidFill>
                <a:latin typeface="Calibri"/>
              </a:rPr>
              <a:t>ESS pillar variant CHIM </a:t>
            </a:r>
            <a:endParaRPr lang="en-GB" sz="1600" b="1" u="sng" dirty="0" smtClean="0">
              <a:solidFill>
                <a:prstClr val="black"/>
              </a:solidFill>
              <a:latin typeface="Calibri"/>
            </a:endParaRPr>
          </a:p>
        </p:txBody>
      </p:sp>
      <p:pic>
        <p:nvPicPr>
          <p:cNvPr id="10" name="Picture 9"/>
          <p:cNvPicPr/>
          <p:nvPr/>
        </p:nvPicPr>
        <p:blipFill>
          <a:blip r:embed="rId3"/>
          <a:stretch>
            <a:fillRect/>
          </a:stretch>
        </p:blipFill>
        <p:spPr>
          <a:xfrm>
            <a:off x="491928" y="1582711"/>
            <a:ext cx="2483644" cy="3514039"/>
          </a:xfrm>
          <a:prstGeom prst="rect">
            <a:avLst/>
          </a:prstGeom>
        </p:spPr>
      </p:pic>
      <p:sp>
        <p:nvSpPr>
          <p:cNvPr id="7" name="Slide Number Placeholder 3"/>
          <p:cNvSpPr txBox="1">
            <a:spLocks/>
          </p:cNvSpPr>
          <p:nvPr/>
        </p:nvSpPr>
        <p:spPr>
          <a:xfrm>
            <a:off x="7812360" y="6356402"/>
            <a:ext cx="8744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sv-SE" smtClean="0">
                <a:solidFill>
                  <a:prstClr val="black">
                    <a:tint val="75000"/>
                  </a:prstClr>
                </a:solidFill>
              </a:rPr>
              <a:pPr/>
              <a:t>70</a:t>
            </a:fld>
            <a:endParaRPr lang="sv-SE" dirty="0">
              <a:solidFill>
                <a:prstClr val="black">
                  <a:tint val="75000"/>
                </a:prstClr>
              </a:solidFill>
            </a:endParaRPr>
          </a:p>
        </p:txBody>
      </p:sp>
    </p:spTree>
    <p:extLst>
      <p:ext uri="{BB962C8B-B14F-4D97-AF65-F5344CB8AC3E}">
        <p14:creationId xmlns:p14="http://schemas.microsoft.com/office/powerpoint/2010/main" val="40026863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541746" cy="698088"/>
          </a:xfrm>
          <a:solidFill>
            <a:schemeClr val="tx2"/>
          </a:solidFill>
        </p:spPr>
        <p:txBody>
          <a:bodyPr>
            <a:noAutofit/>
          </a:bodyPr>
          <a:lstStyle/>
          <a:p>
            <a:r>
              <a:rPr lang="en-GB" sz="2400" dirty="0">
                <a:solidFill>
                  <a:schemeClr val="bg1"/>
                </a:solidFill>
              </a:rPr>
              <a:t>Heavy shutter: Technical results of the requirements</a:t>
            </a:r>
          </a:p>
        </p:txBody>
      </p:sp>
      <p:sp>
        <p:nvSpPr>
          <p:cNvPr id="4" name="Rectangle 3"/>
          <p:cNvSpPr/>
          <p:nvPr/>
        </p:nvSpPr>
        <p:spPr>
          <a:xfrm>
            <a:off x="250258" y="837972"/>
            <a:ext cx="8672363" cy="2062103"/>
          </a:xfrm>
          <a:prstGeom prst="rect">
            <a:avLst/>
          </a:prstGeom>
        </p:spPr>
        <p:txBody>
          <a:bodyPr wrap="square">
            <a:spAutoFit/>
          </a:bodyPr>
          <a:lstStyle/>
          <a:p>
            <a:pPr marL="342900" indent="-342900" algn="just">
              <a:buFontTx/>
              <a:buAutoNum type="arabicPeriod"/>
            </a:pPr>
            <a:r>
              <a:rPr lang="en-GB" sz="1600" dirty="0" smtClean="0">
                <a:solidFill>
                  <a:prstClr val="black"/>
                </a:solidFill>
              </a:rPr>
              <a:t>The </a:t>
            </a:r>
            <a:r>
              <a:rPr lang="en-GB" sz="1600" dirty="0">
                <a:solidFill>
                  <a:prstClr val="black"/>
                </a:solidFill>
              </a:rPr>
              <a:t>shutter has to be in the bunker wall or </a:t>
            </a:r>
            <a:r>
              <a:rPr lang="en-GB" sz="1600" dirty="0">
                <a:solidFill>
                  <a:srgbClr val="0070C0"/>
                </a:solidFill>
              </a:rPr>
              <a:t>inside the bunker</a:t>
            </a:r>
            <a:r>
              <a:rPr lang="en-GB" sz="1600" dirty="0">
                <a:solidFill>
                  <a:prstClr val="black"/>
                </a:solidFill>
              </a:rPr>
              <a:t>, next to the bunker wall with minimum gap </a:t>
            </a:r>
            <a:endParaRPr lang="en-GB" sz="1600" dirty="0" smtClean="0">
              <a:solidFill>
                <a:prstClr val="black"/>
              </a:solidFill>
            </a:endParaRPr>
          </a:p>
          <a:p>
            <a:pPr marL="342900" indent="-342900" algn="just">
              <a:buFontTx/>
              <a:buAutoNum type="arabicPeriod"/>
            </a:pPr>
            <a:r>
              <a:rPr lang="en-GB" sz="1600" dirty="0" smtClean="0">
                <a:solidFill>
                  <a:prstClr val="black"/>
                </a:solidFill>
              </a:rPr>
              <a:t>The </a:t>
            </a:r>
            <a:r>
              <a:rPr lang="en-GB" sz="1600" dirty="0">
                <a:solidFill>
                  <a:prstClr val="black"/>
                </a:solidFill>
              </a:rPr>
              <a:t>shutter block should be made of maximum two </a:t>
            </a:r>
            <a:r>
              <a:rPr lang="en-GB" sz="1600" dirty="0" smtClean="0">
                <a:solidFill>
                  <a:prstClr val="black"/>
                </a:solidFill>
              </a:rPr>
              <a:t>pieces</a:t>
            </a:r>
          </a:p>
          <a:p>
            <a:pPr marL="342900" indent="-342900" algn="just">
              <a:buFontTx/>
              <a:buAutoNum type="arabicPeriod"/>
            </a:pPr>
            <a:r>
              <a:rPr lang="en-GB" sz="1600" dirty="0" smtClean="0">
                <a:solidFill>
                  <a:prstClr val="black"/>
                </a:solidFill>
              </a:rPr>
              <a:t>Because </a:t>
            </a:r>
            <a:r>
              <a:rPr lang="en-GB" sz="1600" dirty="0">
                <a:solidFill>
                  <a:prstClr val="black"/>
                </a:solidFill>
              </a:rPr>
              <a:t>of our bunker and building design, if the shutter is in the wall then it has to be a Rotary shutter with horizontal axis in beam </a:t>
            </a:r>
            <a:r>
              <a:rPr lang="en-GB" sz="1600" dirty="0" smtClean="0">
                <a:solidFill>
                  <a:prstClr val="black"/>
                </a:solidFill>
              </a:rPr>
              <a:t>direction.</a:t>
            </a:r>
          </a:p>
          <a:p>
            <a:pPr marL="342900" indent="-342900" algn="just">
              <a:buFontTx/>
              <a:buAutoNum type="arabicPeriod"/>
            </a:pPr>
            <a:r>
              <a:rPr lang="en-GB" sz="1600" dirty="0" smtClean="0">
                <a:solidFill>
                  <a:prstClr val="black"/>
                </a:solidFill>
              </a:rPr>
              <a:t>Some </a:t>
            </a:r>
            <a:r>
              <a:rPr lang="en-GB" sz="1600" dirty="0">
                <a:solidFill>
                  <a:prstClr val="black"/>
                </a:solidFill>
              </a:rPr>
              <a:t>kind of indicator about shutter position or radiation level is necessary (can be the PSS </a:t>
            </a:r>
            <a:r>
              <a:rPr lang="en-GB" sz="1600" dirty="0" smtClean="0">
                <a:solidFill>
                  <a:prstClr val="black"/>
                </a:solidFill>
              </a:rPr>
              <a:t>monitor)</a:t>
            </a:r>
          </a:p>
          <a:p>
            <a:pPr marL="342900" indent="-342900" algn="just">
              <a:buFontTx/>
              <a:buAutoNum type="arabicPeriod"/>
            </a:pPr>
            <a:r>
              <a:rPr lang="en-GB" sz="1600" dirty="0" smtClean="0">
                <a:solidFill>
                  <a:prstClr val="black"/>
                </a:solidFill>
              </a:rPr>
              <a:t>The </a:t>
            </a:r>
            <a:r>
              <a:rPr lang="en-GB" sz="1600" dirty="0">
                <a:solidFill>
                  <a:prstClr val="black"/>
                </a:solidFill>
              </a:rPr>
              <a:t>shutter control mechanism requires a veto interlock from the PSS</a:t>
            </a:r>
          </a:p>
        </p:txBody>
      </p:sp>
      <p:sp>
        <p:nvSpPr>
          <p:cNvPr id="3" name="Rectangle 2"/>
          <p:cNvSpPr/>
          <p:nvPr/>
        </p:nvSpPr>
        <p:spPr>
          <a:xfrm>
            <a:off x="3" y="2561053"/>
            <a:ext cx="2042386" cy="461665"/>
          </a:xfrm>
          <a:prstGeom prst="rect">
            <a:avLst/>
          </a:prstGeom>
          <a:solidFill>
            <a:schemeClr val="tx2"/>
          </a:solidFill>
        </p:spPr>
        <p:txBody>
          <a:bodyPr vert="horz" lIns="91440" tIns="45720" rIns="91440" bIns="45720" rtlCol="0" anchor="ctr">
            <a:noAutofit/>
          </a:bodyPr>
          <a:lstStyle/>
          <a:p>
            <a:pPr algn="ctr">
              <a:spcBef>
                <a:spcPct val="0"/>
              </a:spcBef>
            </a:pPr>
            <a:r>
              <a:rPr lang="en-GB" sz="2400" dirty="0">
                <a:solidFill>
                  <a:prstClr val="white"/>
                </a:solidFill>
                <a:latin typeface="Calibri Light" panose="020F0302020204030204"/>
              </a:rPr>
              <a:t>Shutter composition</a:t>
            </a:r>
          </a:p>
        </p:txBody>
      </p:sp>
      <p:sp>
        <p:nvSpPr>
          <p:cNvPr id="5" name="Rectangle 4"/>
          <p:cNvSpPr/>
          <p:nvPr/>
        </p:nvSpPr>
        <p:spPr>
          <a:xfrm>
            <a:off x="-14437" y="3054833"/>
            <a:ext cx="8922618" cy="3785652"/>
          </a:xfrm>
          <a:prstGeom prst="rect">
            <a:avLst/>
          </a:prstGeom>
        </p:spPr>
        <p:txBody>
          <a:bodyPr wrap="square">
            <a:spAutoFit/>
          </a:bodyPr>
          <a:lstStyle/>
          <a:p>
            <a:pPr algn="just"/>
            <a:r>
              <a:rPr lang="en-GB" sz="1600" dirty="0">
                <a:solidFill>
                  <a:prstClr val="black"/>
                </a:solidFill>
              </a:rPr>
              <a:t>Based on the shutter analysis from </a:t>
            </a:r>
            <a:r>
              <a:rPr lang="en-GB" sz="1600" dirty="0">
                <a:solidFill>
                  <a:prstClr val="black"/>
                </a:solidFill>
                <a:hlinkClick r:id="rId2"/>
              </a:rPr>
              <a:t>Uwe </a:t>
            </a:r>
            <a:r>
              <a:rPr lang="en-GB" sz="1600" dirty="0" err="1">
                <a:solidFill>
                  <a:prstClr val="black"/>
                </a:solidFill>
                <a:hlinkClick r:id="rId2"/>
              </a:rPr>
              <a:t>Filges</a:t>
            </a:r>
            <a:r>
              <a:rPr lang="en-GB" sz="1600" dirty="0">
                <a:solidFill>
                  <a:prstClr val="black"/>
                </a:solidFill>
              </a:rPr>
              <a:t> the preliminary composition of the shutter block in case of MAGIC and ODIN is the following (long sector direct beam in the bunker-wall and inside the bunker):</a:t>
            </a:r>
          </a:p>
          <a:p>
            <a:pPr marL="285750" indent="-285750" algn="just">
              <a:buFont typeface="Arial" panose="020B0604020202020204" pitchFamily="34" charset="0"/>
              <a:buChar char="•"/>
            </a:pPr>
            <a:r>
              <a:rPr lang="en-GB" sz="1600" dirty="0" smtClean="0">
                <a:solidFill>
                  <a:prstClr val="black"/>
                </a:solidFill>
              </a:rPr>
              <a:t>50</a:t>
            </a:r>
            <a:r>
              <a:rPr lang="en-GB" sz="1600" dirty="0">
                <a:solidFill>
                  <a:prstClr val="black"/>
                </a:solidFill>
              </a:rPr>
              <a:t>% epoxy+50% B</a:t>
            </a:r>
            <a:r>
              <a:rPr lang="en-GB" sz="1600" baseline="-25000" dirty="0">
                <a:solidFill>
                  <a:prstClr val="black"/>
                </a:solidFill>
              </a:rPr>
              <a:t>4</a:t>
            </a:r>
            <a:r>
              <a:rPr lang="en-GB" sz="1600" dirty="0">
                <a:solidFill>
                  <a:prstClr val="black"/>
                </a:solidFill>
              </a:rPr>
              <a:t>C   /</a:t>
            </a:r>
            <a:r>
              <a:rPr lang="en-GB" sz="1600" dirty="0" smtClean="0">
                <a:solidFill>
                  <a:prstClr val="black"/>
                </a:solidFill>
              </a:rPr>
              <a:t>20cm/</a:t>
            </a:r>
          </a:p>
          <a:p>
            <a:pPr marL="285750" indent="-285750" algn="just">
              <a:buFont typeface="Arial" panose="020B0604020202020204" pitchFamily="34" charset="0"/>
              <a:buChar char="•"/>
            </a:pPr>
            <a:r>
              <a:rPr lang="en-GB" sz="1600" dirty="0" smtClean="0">
                <a:solidFill>
                  <a:prstClr val="black"/>
                </a:solidFill>
              </a:rPr>
              <a:t>Standard </a:t>
            </a:r>
            <a:r>
              <a:rPr lang="en-GB" sz="1600" dirty="0">
                <a:solidFill>
                  <a:prstClr val="black"/>
                </a:solidFill>
              </a:rPr>
              <a:t>steel              /</a:t>
            </a:r>
            <a:r>
              <a:rPr lang="en-GB" sz="1600" dirty="0" smtClean="0">
                <a:solidFill>
                  <a:prstClr val="black"/>
                </a:solidFill>
              </a:rPr>
              <a:t>40cm/</a:t>
            </a:r>
          </a:p>
          <a:p>
            <a:pPr marL="285750" indent="-285750" algn="just">
              <a:buFont typeface="Arial" panose="020B0604020202020204" pitchFamily="34" charset="0"/>
              <a:buChar char="•"/>
            </a:pPr>
            <a:r>
              <a:rPr lang="en-GB" sz="1600" dirty="0" smtClean="0">
                <a:solidFill>
                  <a:prstClr val="black"/>
                </a:solidFill>
              </a:rPr>
              <a:t>50</a:t>
            </a:r>
            <a:r>
              <a:rPr lang="en-GB" sz="1600" dirty="0">
                <a:solidFill>
                  <a:prstClr val="black"/>
                </a:solidFill>
              </a:rPr>
              <a:t>% epoxy+50% B</a:t>
            </a:r>
            <a:r>
              <a:rPr lang="en-GB" sz="1600" baseline="-25000" dirty="0">
                <a:solidFill>
                  <a:prstClr val="black"/>
                </a:solidFill>
              </a:rPr>
              <a:t>4</a:t>
            </a:r>
            <a:r>
              <a:rPr lang="en-GB" sz="1600" dirty="0">
                <a:solidFill>
                  <a:prstClr val="black"/>
                </a:solidFill>
              </a:rPr>
              <a:t>C   /</a:t>
            </a:r>
            <a:r>
              <a:rPr lang="en-GB" sz="1600" dirty="0" smtClean="0">
                <a:solidFill>
                  <a:prstClr val="black"/>
                </a:solidFill>
              </a:rPr>
              <a:t>20cm/</a:t>
            </a:r>
          </a:p>
          <a:p>
            <a:pPr marL="285750" indent="-285750" algn="just">
              <a:buFont typeface="Arial" panose="020B0604020202020204" pitchFamily="34" charset="0"/>
              <a:buChar char="•"/>
            </a:pPr>
            <a:r>
              <a:rPr lang="en-GB" sz="1600" dirty="0" smtClean="0">
                <a:solidFill>
                  <a:prstClr val="black"/>
                </a:solidFill>
              </a:rPr>
              <a:t>Standard </a:t>
            </a:r>
            <a:r>
              <a:rPr lang="en-GB" sz="1600" dirty="0">
                <a:solidFill>
                  <a:prstClr val="black"/>
                </a:solidFill>
              </a:rPr>
              <a:t>steel              /</a:t>
            </a:r>
            <a:r>
              <a:rPr lang="en-GB" sz="1600" dirty="0" smtClean="0">
                <a:solidFill>
                  <a:prstClr val="black"/>
                </a:solidFill>
              </a:rPr>
              <a:t>20cm/</a:t>
            </a:r>
          </a:p>
          <a:p>
            <a:pPr marL="285750" indent="-285750" algn="just">
              <a:buFont typeface="Arial" panose="020B0604020202020204" pitchFamily="34" charset="0"/>
              <a:buChar char="•"/>
            </a:pPr>
            <a:r>
              <a:rPr lang="en-GB" sz="1600" dirty="0" smtClean="0">
                <a:solidFill>
                  <a:prstClr val="black"/>
                </a:solidFill>
              </a:rPr>
              <a:t>Tungsten/paraffin </a:t>
            </a:r>
            <a:r>
              <a:rPr lang="en-GB" sz="1600" dirty="0">
                <a:solidFill>
                  <a:prstClr val="black"/>
                </a:solidFill>
              </a:rPr>
              <a:t>(density 11.8 g/cm</a:t>
            </a:r>
            <a:r>
              <a:rPr lang="en-GB" sz="1600" baseline="30000" dirty="0">
                <a:solidFill>
                  <a:prstClr val="black"/>
                </a:solidFill>
              </a:rPr>
              <a:t>3</a:t>
            </a:r>
            <a:r>
              <a:rPr lang="en-GB" sz="1600" dirty="0">
                <a:solidFill>
                  <a:prstClr val="black"/>
                </a:solidFill>
              </a:rPr>
              <a:t>) /20cm/</a:t>
            </a:r>
          </a:p>
          <a:p>
            <a:pPr algn="just"/>
            <a:endParaRPr lang="en-GB" sz="1600" dirty="0" smtClean="0">
              <a:solidFill>
                <a:prstClr val="black"/>
              </a:solidFill>
            </a:endParaRPr>
          </a:p>
          <a:p>
            <a:pPr algn="just"/>
            <a:r>
              <a:rPr lang="en-GB" sz="1600" dirty="0" smtClean="0">
                <a:solidFill>
                  <a:prstClr val="black"/>
                </a:solidFill>
              </a:rPr>
              <a:t>The </a:t>
            </a:r>
            <a:r>
              <a:rPr lang="en-GB" sz="1600" dirty="0">
                <a:solidFill>
                  <a:prstClr val="black"/>
                </a:solidFill>
              </a:rPr>
              <a:t>radiation is </a:t>
            </a:r>
            <a:r>
              <a:rPr lang="en-GB" sz="1600" b="1" dirty="0">
                <a:solidFill>
                  <a:prstClr val="black"/>
                </a:solidFill>
              </a:rPr>
              <a:t>10µSv/h</a:t>
            </a:r>
            <a:r>
              <a:rPr lang="en-GB" sz="1600" dirty="0">
                <a:solidFill>
                  <a:prstClr val="black"/>
                </a:solidFill>
              </a:rPr>
              <a:t> after the shutter. We are going to use similar composition for similar beam-lines.</a:t>
            </a:r>
          </a:p>
          <a:p>
            <a:pPr algn="just"/>
            <a:r>
              <a:rPr lang="en-GB" sz="1600" dirty="0">
                <a:solidFill>
                  <a:prstClr val="black"/>
                </a:solidFill>
              </a:rPr>
              <a:t>According to NSS experts, the used source-term was too soft. </a:t>
            </a:r>
            <a:endParaRPr lang="en-GB" sz="1600" dirty="0" smtClean="0">
              <a:solidFill>
                <a:prstClr val="black"/>
              </a:solidFill>
            </a:endParaRPr>
          </a:p>
          <a:p>
            <a:pPr algn="just"/>
            <a:r>
              <a:rPr lang="en-GB" sz="1600" dirty="0">
                <a:solidFill>
                  <a:prstClr val="black"/>
                </a:solidFill>
              </a:rPr>
              <a:t>A</a:t>
            </a:r>
            <a:r>
              <a:rPr lang="en-GB" sz="1600" dirty="0" smtClean="0">
                <a:solidFill>
                  <a:prstClr val="black"/>
                </a:solidFill>
              </a:rPr>
              <a:t> </a:t>
            </a:r>
            <a:r>
              <a:rPr lang="en-GB" sz="1600" dirty="0">
                <a:solidFill>
                  <a:prstClr val="black"/>
                </a:solidFill>
              </a:rPr>
              <a:t>different suggestion for the attenuator: </a:t>
            </a:r>
            <a:endParaRPr lang="en-GB" sz="1600" dirty="0" smtClean="0">
              <a:solidFill>
                <a:prstClr val="black"/>
              </a:solidFill>
            </a:endParaRPr>
          </a:p>
          <a:p>
            <a:pPr algn="just"/>
            <a:endParaRPr lang="en-GB" sz="1600" dirty="0" smtClean="0">
              <a:solidFill>
                <a:prstClr val="black"/>
              </a:solidFill>
            </a:endParaRPr>
          </a:p>
          <a:p>
            <a:pPr algn="just"/>
            <a:r>
              <a:rPr lang="en-GB" sz="1600" dirty="0" err="1" smtClean="0">
                <a:solidFill>
                  <a:prstClr val="black"/>
                </a:solidFill>
              </a:rPr>
              <a:t>Pb</a:t>
            </a:r>
            <a:r>
              <a:rPr lang="en-GB" sz="1600" dirty="0" smtClean="0">
                <a:solidFill>
                  <a:prstClr val="black"/>
                </a:solidFill>
              </a:rPr>
              <a:t>/5cm</a:t>
            </a:r>
            <a:r>
              <a:rPr lang="en-GB" sz="1600" dirty="0">
                <a:solidFill>
                  <a:prstClr val="black"/>
                </a:solidFill>
              </a:rPr>
              <a:t>/+HDPE/5cm/+B4C/</a:t>
            </a:r>
            <a:r>
              <a:rPr lang="en-GB" sz="1600" b="1" i="1" dirty="0">
                <a:solidFill>
                  <a:prstClr val="black"/>
                </a:solidFill>
              </a:rPr>
              <a:t>5mm</a:t>
            </a:r>
            <a:r>
              <a:rPr lang="en-GB" sz="1600" dirty="0">
                <a:solidFill>
                  <a:prstClr val="black"/>
                </a:solidFill>
              </a:rPr>
              <a:t>/+Copper/60cm/+</a:t>
            </a:r>
            <a:r>
              <a:rPr lang="en-GB" sz="1600" dirty="0" err="1">
                <a:solidFill>
                  <a:prstClr val="black"/>
                </a:solidFill>
              </a:rPr>
              <a:t>Pb</a:t>
            </a:r>
            <a:r>
              <a:rPr lang="en-GB" sz="1600" dirty="0">
                <a:solidFill>
                  <a:prstClr val="black"/>
                </a:solidFill>
              </a:rPr>
              <a:t>/2cm</a:t>
            </a:r>
            <a:r>
              <a:rPr lang="en-GB" sz="1600" dirty="0" smtClean="0">
                <a:solidFill>
                  <a:prstClr val="black"/>
                </a:solidFill>
              </a:rPr>
              <a:t>/ </a:t>
            </a:r>
          </a:p>
          <a:p>
            <a:pPr algn="just"/>
            <a:endParaRPr lang="en-GB" sz="1600" dirty="0" smtClean="0">
              <a:solidFill>
                <a:prstClr val="black"/>
              </a:solidFill>
            </a:endParaRPr>
          </a:p>
          <a:p>
            <a:pPr algn="just"/>
            <a:r>
              <a:rPr lang="en-GB" sz="1600" dirty="0" smtClean="0">
                <a:solidFill>
                  <a:prstClr val="black"/>
                </a:solidFill>
              </a:rPr>
              <a:t>(</a:t>
            </a:r>
            <a:r>
              <a:rPr lang="en-GB" sz="1600" dirty="0">
                <a:solidFill>
                  <a:prstClr val="black"/>
                </a:solidFill>
              </a:rPr>
              <a:t>The thicknesses are not supported by calculations, it is only starting point for the real analysis)</a:t>
            </a:r>
          </a:p>
        </p:txBody>
      </p:sp>
      <p:sp>
        <p:nvSpPr>
          <p:cNvPr id="6" name="TextBox 5"/>
          <p:cNvSpPr txBox="1"/>
          <p:nvPr/>
        </p:nvSpPr>
        <p:spPr>
          <a:xfrm>
            <a:off x="3592796" y="3909631"/>
            <a:ext cx="2500001" cy="479491"/>
          </a:xfrm>
          <a:prstGeom prst="rect">
            <a:avLst/>
          </a:prstGeom>
          <a:noFill/>
        </p:spPr>
        <p:txBody>
          <a:bodyPr wrap="square" rtlCol="0">
            <a:noAutofit/>
          </a:bodyPr>
          <a:lstStyle/>
          <a:p>
            <a:pPr algn="just">
              <a:lnSpc>
                <a:spcPct val="150000"/>
              </a:lnSpc>
              <a:spcBef>
                <a:spcPts val="600"/>
              </a:spcBef>
            </a:pPr>
            <a:r>
              <a:rPr lang="en-GB" b="1" u="sng" kern="0" dirty="0" smtClean="0">
                <a:solidFill>
                  <a:prstClr val="black"/>
                </a:solidFill>
              </a:rPr>
              <a:t>TOTAL thickness:</a:t>
            </a:r>
            <a:r>
              <a:rPr lang="en-GB" b="1" kern="0" dirty="0" smtClean="0">
                <a:solidFill>
                  <a:prstClr val="black"/>
                </a:solidFill>
              </a:rPr>
              <a:t>   1.2 m</a:t>
            </a:r>
            <a:r>
              <a:rPr lang="en-GB" b="1" u="sng" kern="0" dirty="0" smtClean="0">
                <a:solidFill>
                  <a:prstClr val="black"/>
                </a:solidFill>
              </a:rPr>
              <a:t> </a:t>
            </a:r>
          </a:p>
          <a:p>
            <a:pPr algn="just">
              <a:lnSpc>
                <a:spcPct val="150000"/>
              </a:lnSpc>
              <a:spcBef>
                <a:spcPts val="600"/>
              </a:spcBef>
            </a:pPr>
            <a:r>
              <a:rPr lang="en-GB" b="1" u="sng" kern="0" dirty="0" smtClean="0">
                <a:solidFill>
                  <a:prstClr val="black"/>
                </a:solidFill>
              </a:rPr>
              <a:t> </a:t>
            </a:r>
          </a:p>
        </p:txBody>
      </p:sp>
      <p:sp>
        <p:nvSpPr>
          <p:cNvPr id="7" name="TextBox 6"/>
          <p:cNvSpPr txBox="1"/>
          <p:nvPr/>
        </p:nvSpPr>
        <p:spPr>
          <a:xfrm>
            <a:off x="3998098" y="5938249"/>
            <a:ext cx="2500001" cy="479491"/>
          </a:xfrm>
          <a:prstGeom prst="rect">
            <a:avLst/>
          </a:prstGeom>
          <a:noFill/>
        </p:spPr>
        <p:txBody>
          <a:bodyPr wrap="square" rtlCol="0">
            <a:noAutofit/>
          </a:bodyPr>
          <a:lstStyle/>
          <a:p>
            <a:pPr algn="just">
              <a:lnSpc>
                <a:spcPct val="150000"/>
              </a:lnSpc>
              <a:spcBef>
                <a:spcPts val="600"/>
              </a:spcBef>
            </a:pPr>
            <a:r>
              <a:rPr lang="en-GB" b="1" u="sng" kern="0" dirty="0" smtClean="0">
                <a:solidFill>
                  <a:srgbClr val="00B050"/>
                </a:solidFill>
              </a:rPr>
              <a:t>TOTAL thickness:</a:t>
            </a:r>
            <a:r>
              <a:rPr lang="en-GB" b="1" kern="0" dirty="0" smtClean="0">
                <a:solidFill>
                  <a:srgbClr val="00B050"/>
                </a:solidFill>
              </a:rPr>
              <a:t>   &lt;1 m</a:t>
            </a:r>
            <a:r>
              <a:rPr lang="en-GB" b="1" u="sng" kern="0" dirty="0" smtClean="0">
                <a:solidFill>
                  <a:srgbClr val="00B050"/>
                </a:solidFill>
              </a:rPr>
              <a:t> </a:t>
            </a:r>
          </a:p>
          <a:p>
            <a:pPr algn="just">
              <a:lnSpc>
                <a:spcPct val="150000"/>
              </a:lnSpc>
              <a:spcBef>
                <a:spcPts val="600"/>
              </a:spcBef>
            </a:pPr>
            <a:r>
              <a:rPr lang="en-GB" b="1" u="sng" kern="0" dirty="0" smtClean="0">
                <a:solidFill>
                  <a:srgbClr val="00B050"/>
                </a:solidFill>
              </a:rPr>
              <a:t> </a:t>
            </a:r>
          </a:p>
        </p:txBody>
      </p:sp>
    </p:spTree>
    <p:extLst>
      <p:ext uri="{BB962C8B-B14F-4D97-AF65-F5344CB8AC3E}">
        <p14:creationId xmlns:p14="http://schemas.microsoft.com/office/powerpoint/2010/main" val="3207839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3731648"/>
            <a:ext cx="3705639" cy="3126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1696" t="21044" r="7610" b="21366"/>
          <a:stretch/>
        </p:blipFill>
        <p:spPr>
          <a:xfrm>
            <a:off x="4241009" y="2886015"/>
            <a:ext cx="4902993" cy="240880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00" name="TextBox 3"/>
          <p:cNvSpPr txBox="1">
            <a:spLocks noChangeArrowheads="1"/>
          </p:cNvSpPr>
          <p:nvPr/>
        </p:nvSpPr>
        <p:spPr bwMode="auto">
          <a:xfrm>
            <a:off x="3051193" y="1307032"/>
            <a:ext cx="536903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dirty="0"/>
              <a:t>For geometric details </a:t>
            </a:r>
            <a:r>
              <a:rPr lang="en-GB" altLang="en-US" sz="1800" dirty="0" smtClean="0"/>
              <a:t>of the insert see “ESS-0094042.3”</a:t>
            </a:r>
            <a:endParaRPr lang="en-GB" altLang="en-US" sz="1800" dirty="0"/>
          </a:p>
          <a:p>
            <a:pPr eaLnBrk="1" hangingPunct="1">
              <a:spcBef>
                <a:spcPct val="0"/>
              </a:spcBef>
              <a:buFontTx/>
              <a:buNone/>
            </a:pPr>
            <a:r>
              <a:rPr lang="en-GB" altLang="en-US" sz="1800" dirty="0"/>
              <a:t>Substrate: copper</a:t>
            </a:r>
          </a:p>
          <a:p>
            <a:pPr eaLnBrk="1" hangingPunct="1">
              <a:spcBef>
                <a:spcPct val="0"/>
              </a:spcBef>
              <a:buFontTx/>
              <a:buNone/>
            </a:pPr>
            <a:r>
              <a:rPr lang="en-GB" altLang="en-US" sz="1800" dirty="0"/>
              <a:t>Vanes: silicon 0.5mm thick</a:t>
            </a:r>
          </a:p>
          <a:p>
            <a:pPr eaLnBrk="1" hangingPunct="1">
              <a:spcBef>
                <a:spcPct val="0"/>
              </a:spcBef>
              <a:buFontTx/>
              <a:buNone/>
            </a:pPr>
            <a:r>
              <a:rPr lang="en-GB" altLang="en-US" sz="1800" dirty="0"/>
              <a:t>Reflectivity: </a:t>
            </a:r>
            <a:r>
              <a:rPr lang="en-GB" altLang="en-US" sz="1800" dirty="0" smtClean="0"/>
              <a:t>m=4 </a:t>
            </a:r>
            <a:r>
              <a:rPr lang="en-GB" altLang="en-US" sz="1800" dirty="0"/>
              <a:t>on all surfaces exposed to the beam</a:t>
            </a:r>
          </a:p>
        </p:txBody>
      </p:sp>
      <p:sp>
        <p:nvSpPr>
          <p:cNvPr id="6" name="Title 3"/>
          <p:cNvSpPr txBox="1">
            <a:spLocks/>
          </p:cNvSpPr>
          <p:nvPr/>
        </p:nvSpPr>
        <p:spPr bwMode="auto">
          <a:xfrm>
            <a:off x="0" y="1"/>
            <a:ext cx="9144000" cy="584775"/>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smtClean="0">
                <a:solidFill>
                  <a:sysClr val="window" lastClr="FFFFFF"/>
                </a:solidFill>
                <a:latin typeface="Calibri"/>
              </a:rPr>
              <a:t>ESS – VESPA guide through bunker wall</a:t>
            </a:r>
            <a:endParaRPr lang="en-GB" sz="3200" dirty="0">
              <a:solidFill>
                <a:sysClr val="window" lastClr="FFFFFF"/>
              </a:solidFill>
              <a:latin typeface="Calibri"/>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23" y="716159"/>
            <a:ext cx="2451108" cy="3015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29899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584775"/>
          </a:xfr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r>
              <a:rPr lang="en-GB" sz="3200" dirty="0">
                <a:solidFill>
                  <a:sysClr val="window" lastClr="FFFFFF"/>
                </a:solidFill>
                <a:latin typeface="Calibri"/>
              </a:rPr>
              <a:t>ESS – VESPA guide through bunker wall</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l="27374" t="18977" r="9480" b="17676"/>
          <a:stretch>
            <a:fillRect/>
          </a:stretch>
        </p:blipFill>
        <p:spPr bwMode="auto">
          <a:xfrm>
            <a:off x="539751" y="1409701"/>
            <a:ext cx="6670675" cy="403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2" name="TextBox 6"/>
          <p:cNvSpPr txBox="1">
            <a:spLocks noChangeArrowheads="1"/>
          </p:cNvSpPr>
          <p:nvPr/>
        </p:nvSpPr>
        <p:spPr bwMode="auto">
          <a:xfrm>
            <a:off x="755652" y="5832475"/>
            <a:ext cx="1597745" cy="369332"/>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en-US" sz="1800" smtClean="0">
                <a:solidFill>
                  <a:prstClr val="black"/>
                </a:solidFill>
                <a:cs typeface="Arial" pitchFamily="34" charset="0"/>
              </a:rPr>
              <a:t>Support pillars </a:t>
            </a:r>
          </a:p>
        </p:txBody>
      </p:sp>
      <p:sp>
        <p:nvSpPr>
          <p:cNvPr id="2053" name="TextBox 9"/>
          <p:cNvSpPr txBox="1">
            <a:spLocks noChangeArrowheads="1"/>
          </p:cNvSpPr>
          <p:nvPr/>
        </p:nvSpPr>
        <p:spPr bwMode="auto">
          <a:xfrm>
            <a:off x="2771775" y="5832475"/>
            <a:ext cx="2470676" cy="369332"/>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en-US" sz="1800" smtClean="0">
                <a:solidFill>
                  <a:prstClr val="black"/>
                </a:solidFill>
                <a:cs typeface="Arial" pitchFamily="34" charset="0"/>
              </a:rPr>
              <a:t>Adjustment and support</a:t>
            </a:r>
          </a:p>
        </p:txBody>
      </p:sp>
      <p:sp>
        <p:nvSpPr>
          <p:cNvPr id="2054" name="TextBox 10"/>
          <p:cNvSpPr txBox="1">
            <a:spLocks noChangeArrowheads="1"/>
          </p:cNvSpPr>
          <p:nvPr/>
        </p:nvSpPr>
        <p:spPr bwMode="auto">
          <a:xfrm>
            <a:off x="5651516" y="5661057"/>
            <a:ext cx="3241675" cy="9239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en-US" sz="1800" smtClean="0">
                <a:solidFill>
                  <a:prstClr val="black"/>
                </a:solidFill>
                <a:cs typeface="Arial" pitchFamily="34" charset="0"/>
              </a:rPr>
              <a:t>Copper substrate with close fitting steel shielding  that provides vacuum containment</a:t>
            </a:r>
          </a:p>
        </p:txBody>
      </p:sp>
      <p:cxnSp>
        <p:nvCxnSpPr>
          <p:cNvPr id="9" name="Straight Connector 8"/>
          <p:cNvCxnSpPr>
            <a:stCxn id="2052" idx="0"/>
          </p:cNvCxnSpPr>
          <p:nvPr/>
        </p:nvCxnSpPr>
        <p:spPr>
          <a:xfrm flipH="1" flipV="1">
            <a:off x="1403372" y="3860801"/>
            <a:ext cx="151153" cy="1971674"/>
          </a:xfrm>
          <a:prstGeom prst="line">
            <a:avLst/>
          </a:prstGeom>
          <a:ln w="28575">
            <a:solidFill>
              <a:srgbClr val="0070C0"/>
            </a:solidFill>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052" idx="0"/>
          </p:cNvCxnSpPr>
          <p:nvPr/>
        </p:nvCxnSpPr>
        <p:spPr>
          <a:xfrm flipV="1">
            <a:off x="1554525" y="4365625"/>
            <a:ext cx="4673242" cy="1466850"/>
          </a:xfrm>
          <a:prstGeom prst="line">
            <a:avLst/>
          </a:prstGeom>
          <a:ln w="28575">
            <a:solidFill>
              <a:srgbClr val="0070C0"/>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2053" idx="0"/>
          </p:cNvCxnSpPr>
          <p:nvPr/>
        </p:nvCxnSpPr>
        <p:spPr>
          <a:xfrm flipH="1" flipV="1">
            <a:off x="1403353" y="2997215"/>
            <a:ext cx="2603760" cy="2835260"/>
          </a:xfrm>
          <a:prstGeom prst="line">
            <a:avLst/>
          </a:prstGeom>
          <a:ln w="28575">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053" idx="0"/>
          </p:cNvCxnSpPr>
          <p:nvPr/>
        </p:nvCxnSpPr>
        <p:spPr>
          <a:xfrm flipV="1">
            <a:off x="4007113" y="3860801"/>
            <a:ext cx="2220654" cy="1971674"/>
          </a:xfrm>
          <a:prstGeom prst="line">
            <a:avLst/>
          </a:prstGeom>
          <a:ln w="28575">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054" idx="0"/>
          </p:cNvCxnSpPr>
          <p:nvPr/>
        </p:nvCxnSpPr>
        <p:spPr>
          <a:xfrm flipH="1" flipV="1">
            <a:off x="6227779" y="3284546"/>
            <a:ext cx="1044575" cy="2376487"/>
          </a:xfrm>
          <a:prstGeom prst="line">
            <a:avLst/>
          </a:prstGeom>
          <a:ln w="28575">
            <a:solidFill>
              <a:srgbClr val="FF0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8999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51899" y="779826"/>
            <a:ext cx="7442689" cy="4331190"/>
          </a:xfrm>
          <a:prstGeom prst="roundRect">
            <a:avLst/>
          </a:prstGeom>
          <a:noFill/>
          <a:ln w="12700" cap="flat">
            <a:solidFill>
              <a:schemeClr val="tx2"/>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5" tIns="35715" rIns="35715" bIns="35715" numCol="1" spcCol="26787" rtlCol="0" anchor="ctr">
            <a:noAutofit/>
          </a:bodyPr>
          <a:lstStyle/>
          <a:p>
            <a:pPr algn="ctr" defTabSz="410730" hangingPunct="0"/>
            <a:endParaRPr lang="en-GB" sz="1700" kern="0">
              <a:solidFill>
                <a:srgbClr val="FFFFFF"/>
              </a:solidFill>
              <a:latin typeface="Helvetica Light"/>
              <a:cs typeface="Arial" pitchFamily="34" charset="0"/>
              <a:sym typeface="Helvetica Light"/>
            </a:endParaRPr>
          </a:p>
        </p:txBody>
      </p:sp>
      <p:sp>
        <p:nvSpPr>
          <p:cNvPr id="16" name="Shape 130"/>
          <p:cNvSpPr txBox="1">
            <a:spLocks/>
          </p:cNvSpPr>
          <p:nvPr/>
        </p:nvSpPr>
        <p:spPr bwMode="auto">
          <a:xfrm>
            <a:off x="744242" y="2165609"/>
            <a:ext cx="6858000" cy="7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b="1">
                <a:solidFill>
                  <a:srgbClr val="002060"/>
                </a:solidFill>
                <a:latin typeface="Helvetica Light"/>
                <a:ea typeface="+mj-ea"/>
              </a:defRPr>
            </a:lvl1pPr>
            <a:lvl2pPr algn="ctr" eaLnBrk="0" hangingPunct="0">
              <a:defRPr sz="4400" b="1">
                <a:solidFill>
                  <a:srgbClr val="3C8C93"/>
                </a:solidFill>
                <a:latin typeface="Arial" charset="0"/>
                <a:ea typeface="ヒラギノ角ゴ Pro W3" pitchFamily="84" charset="-128"/>
                <a:cs typeface="Arial" charset="0"/>
              </a:defRPr>
            </a:lvl2pPr>
            <a:lvl3pPr algn="ctr" eaLnBrk="0" hangingPunct="0">
              <a:defRPr sz="4400" b="1">
                <a:solidFill>
                  <a:srgbClr val="3C8C93"/>
                </a:solidFill>
                <a:latin typeface="Arial" charset="0"/>
                <a:ea typeface="ヒラギノ角ゴ Pro W3" pitchFamily="84" charset="-128"/>
                <a:cs typeface="Arial" charset="0"/>
              </a:defRPr>
            </a:lvl3pPr>
            <a:lvl4pPr algn="ctr" eaLnBrk="0" hangingPunct="0">
              <a:defRPr sz="4400" b="1">
                <a:solidFill>
                  <a:srgbClr val="3C8C93"/>
                </a:solidFill>
                <a:latin typeface="Arial" charset="0"/>
                <a:ea typeface="ヒラギノ角ゴ Pro W3" pitchFamily="84" charset="-128"/>
                <a:cs typeface="Arial" charset="0"/>
              </a:defRPr>
            </a:lvl4pPr>
            <a:lvl5pPr algn="ctr" eaLnBrk="0" hangingPunct="0">
              <a:defRPr sz="4400" b="1">
                <a:solidFill>
                  <a:srgbClr val="3C8C93"/>
                </a:solidFill>
                <a:latin typeface="Arial" charset="0"/>
                <a:ea typeface="ヒラギノ角ゴ Pro W3" pitchFamily="84" charset="-128"/>
                <a:cs typeface="Arial" charset="0"/>
              </a:defRPr>
            </a:lvl5pPr>
            <a:lvl6pPr marL="457200" algn="ctr" fontAlgn="base">
              <a:spcBef>
                <a:spcPct val="0"/>
              </a:spcBef>
              <a:spcAft>
                <a:spcPct val="0"/>
              </a:spcAft>
              <a:defRPr sz="4400">
                <a:solidFill>
                  <a:schemeClr val="tx2"/>
                </a:solidFill>
                <a:latin typeface="Lucida Grande" pitchFamily="84" charset="0"/>
                <a:ea typeface="ヒラギノ角ゴ Pro W3" pitchFamily="84" charset="-128"/>
              </a:defRPr>
            </a:lvl6pPr>
            <a:lvl7pPr marL="914400" algn="ctr" fontAlgn="base">
              <a:spcBef>
                <a:spcPct val="0"/>
              </a:spcBef>
              <a:spcAft>
                <a:spcPct val="0"/>
              </a:spcAft>
              <a:defRPr sz="4400">
                <a:solidFill>
                  <a:schemeClr val="tx2"/>
                </a:solidFill>
                <a:latin typeface="Lucida Grande" pitchFamily="84" charset="0"/>
                <a:ea typeface="ヒラギノ角ゴ Pro W3" pitchFamily="84" charset="-128"/>
              </a:defRPr>
            </a:lvl7pPr>
            <a:lvl8pPr marL="1371600" algn="ctr" fontAlgn="base">
              <a:spcBef>
                <a:spcPct val="0"/>
              </a:spcBef>
              <a:spcAft>
                <a:spcPct val="0"/>
              </a:spcAft>
              <a:defRPr sz="4400">
                <a:solidFill>
                  <a:schemeClr val="tx2"/>
                </a:solidFill>
                <a:latin typeface="Lucida Grande" pitchFamily="84" charset="0"/>
                <a:ea typeface="ヒラギノ角ゴ Pro W3" pitchFamily="84" charset="-128"/>
              </a:defRPr>
            </a:lvl8pPr>
            <a:lvl9pPr marL="1828800" algn="ctr" fontAlgn="base">
              <a:spcBef>
                <a:spcPct val="0"/>
              </a:spcBef>
              <a:spcAft>
                <a:spcPct val="0"/>
              </a:spcAft>
              <a:defRPr sz="4400">
                <a:solidFill>
                  <a:schemeClr val="tx2"/>
                </a:solidFill>
                <a:latin typeface="Lucida Grande" pitchFamily="84" charset="0"/>
                <a:ea typeface="ヒラギノ角ゴ Pro W3" pitchFamily="84" charset="-128"/>
              </a:defRPr>
            </a:lvl9pPr>
          </a:lstStyle>
          <a:p>
            <a:pPr fontAlgn="base">
              <a:spcBef>
                <a:spcPct val="0"/>
              </a:spcBef>
              <a:spcAft>
                <a:spcPct val="0"/>
              </a:spcAft>
            </a:pPr>
            <a:r>
              <a:rPr lang="en-GB" dirty="0" smtClean="0">
                <a:cs typeface="Arial" pitchFamily="34" charset="0"/>
              </a:rPr>
              <a:t>VESPA Bunker wall to Cave:</a:t>
            </a:r>
          </a:p>
          <a:p>
            <a:pPr fontAlgn="base">
              <a:spcBef>
                <a:spcPct val="0"/>
              </a:spcBef>
              <a:spcAft>
                <a:spcPct val="0"/>
              </a:spcAft>
            </a:pPr>
            <a:r>
              <a:rPr lang="en-GB" dirty="0" smtClean="0">
                <a:cs typeface="Arial" pitchFamily="34" charset="0"/>
              </a:rPr>
              <a:t>Beamline shielding</a:t>
            </a:r>
            <a:endParaRPr lang="en-GB" dirty="0">
              <a:cs typeface="Arial" pitchFamily="34" charset="0"/>
            </a:endParaRPr>
          </a:p>
        </p:txBody>
      </p:sp>
      <p:pic>
        <p:nvPicPr>
          <p:cNvPr id="14" name="Picture 3" descr="V:\LRNZworks\VESPA 2016\x Division Meeting\logocnr.png"/>
          <p:cNvPicPr>
            <a:picLocks noChangeAspect="1" noChangeArrowheads="1"/>
          </p:cNvPicPr>
          <p:nvPr/>
        </p:nvPicPr>
        <p:blipFill rotWithShape="1">
          <a:blip r:embed="rId3">
            <a:extLst>
              <a:ext uri="{28A0092B-C50C-407E-A947-70E740481C1C}">
                <a14:useLocalDpi xmlns:a14="http://schemas.microsoft.com/office/drawing/2010/main" val="0"/>
              </a:ext>
            </a:extLst>
          </a:blip>
          <a:srcRect t="23292" b="27120"/>
          <a:stretch/>
        </p:blipFill>
        <p:spPr bwMode="auto">
          <a:xfrm>
            <a:off x="153062" y="6103157"/>
            <a:ext cx="1649541" cy="6781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V:\LRNZworks\VESPA 2016\x Division Meeting\ess_logo_frugal_blue_cmy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4961" y="6129436"/>
            <a:ext cx="923681" cy="662693"/>
          </a:xfrm>
          <a:prstGeom prst="rect">
            <a:avLst/>
          </a:prstGeom>
          <a:solidFill>
            <a:schemeClr val="bg1"/>
          </a:solidFill>
        </p:spPr>
      </p:pic>
      <p:sp>
        <p:nvSpPr>
          <p:cNvPr id="7" name="Content Placeholder 2"/>
          <p:cNvSpPr txBox="1">
            <a:spLocks/>
          </p:cNvSpPr>
          <p:nvPr/>
        </p:nvSpPr>
        <p:spPr>
          <a:xfrm>
            <a:off x="4512844" y="6460782"/>
            <a:ext cx="2230656" cy="415753"/>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000" dirty="0" smtClean="0">
                <a:solidFill>
                  <a:schemeClr val="bg1"/>
                </a:solidFill>
              </a:rPr>
              <a:t>Lorenzo Di Fresco, VESPA lead engineer </a:t>
            </a:r>
            <a:endParaRPr lang="en-GB" sz="1000" i="1" dirty="0" smtClean="0">
              <a:solidFill>
                <a:schemeClr val="bg1"/>
              </a:solidFill>
            </a:endParaRPr>
          </a:p>
        </p:txBody>
      </p:sp>
    </p:spTree>
    <p:extLst>
      <p:ext uri="{BB962C8B-B14F-4D97-AF65-F5344CB8AC3E}">
        <p14:creationId xmlns:p14="http://schemas.microsoft.com/office/powerpoint/2010/main" val="8235746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5943" y="1700808"/>
            <a:ext cx="9116401" cy="2337048"/>
            <a:chOff x="5933" y="1340768"/>
            <a:chExt cx="9116401" cy="2337048"/>
          </a:xfrm>
        </p:grpSpPr>
        <p:cxnSp>
          <p:nvCxnSpPr>
            <p:cNvPr id="37" name="Straight Connector 36"/>
            <p:cNvCxnSpPr>
              <a:stCxn id="29" idx="2"/>
              <a:endCxn id="5" idx="1"/>
            </p:cNvCxnSpPr>
            <p:nvPr/>
          </p:nvCxnSpPr>
          <p:spPr>
            <a:xfrm>
              <a:off x="996533" y="1710100"/>
              <a:ext cx="0" cy="10872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0" idx="2"/>
              <a:endCxn id="9" idx="3"/>
            </p:cNvCxnSpPr>
            <p:nvPr/>
          </p:nvCxnSpPr>
          <p:spPr>
            <a:xfrm>
              <a:off x="8153399" y="1756266"/>
              <a:ext cx="2" cy="10410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5933" y="1916832"/>
              <a:ext cx="9116401" cy="1760984"/>
              <a:chOff x="5933" y="1916832"/>
              <a:chExt cx="9116401" cy="1760984"/>
            </a:xfrm>
          </p:grpSpPr>
          <p:grpSp>
            <p:nvGrpSpPr>
              <p:cNvPr id="25" name="Group 24"/>
              <p:cNvGrpSpPr/>
              <p:nvPr/>
            </p:nvGrpSpPr>
            <p:grpSpPr>
              <a:xfrm>
                <a:off x="5933" y="1916832"/>
                <a:ext cx="9116401" cy="1760984"/>
                <a:chOff x="5933" y="1916832"/>
                <a:chExt cx="9116401" cy="1760984"/>
              </a:xfrm>
            </p:grpSpPr>
            <p:sp>
              <p:nvSpPr>
                <p:cNvPr id="24" name="Rectangle 23"/>
                <p:cNvSpPr/>
                <p:nvPr/>
              </p:nvSpPr>
              <p:spPr>
                <a:xfrm>
                  <a:off x="996533" y="2447177"/>
                  <a:ext cx="7177023"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Rectangle 22"/>
                <p:cNvSpPr/>
                <p:nvPr/>
              </p:nvSpPr>
              <p:spPr>
                <a:xfrm>
                  <a:off x="976376" y="3095249"/>
                  <a:ext cx="7177023"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20" name="Group 19"/>
                <p:cNvGrpSpPr/>
                <p:nvPr/>
              </p:nvGrpSpPr>
              <p:grpSpPr>
                <a:xfrm>
                  <a:off x="5933" y="1916832"/>
                  <a:ext cx="9116401" cy="1760984"/>
                  <a:chOff x="5933" y="1916832"/>
                  <a:chExt cx="9116401" cy="1760984"/>
                </a:xfrm>
              </p:grpSpPr>
              <p:sp>
                <p:nvSpPr>
                  <p:cNvPr id="18" name="Rounded Rectangle 17"/>
                  <p:cNvSpPr/>
                  <p:nvPr/>
                </p:nvSpPr>
                <p:spPr>
                  <a:xfrm>
                    <a:off x="3988825" y="2538696"/>
                    <a:ext cx="576064" cy="530264"/>
                  </a:xfrm>
                  <a:prstGeom prst="roundRect">
                    <a:avLst>
                      <a:gd name="adj" fmla="val 24294"/>
                    </a:avLst>
                  </a:prstGeom>
                  <a:pattFill prst="dkVert">
                    <a:fgClr>
                      <a:schemeClr val="accent1">
                        <a:lumMod val="40000"/>
                        <a:lumOff val="60000"/>
                      </a:schemeClr>
                    </a:fgClr>
                    <a:bgClr>
                      <a:schemeClr val="tx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ounded Rectangle 11"/>
                  <p:cNvSpPr/>
                  <p:nvPr/>
                </p:nvSpPr>
                <p:spPr>
                  <a:xfrm>
                    <a:off x="5936148" y="2538696"/>
                    <a:ext cx="576064" cy="530264"/>
                  </a:xfrm>
                  <a:prstGeom prst="roundRect">
                    <a:avLst>
                      <a:gd name="adj" fmla="val 24294"/>
                    </a:avLst>
                  </a:prstGeom>
                  <a:pattFill prst="dkVert">
                    <a:fgClr>
                      <a:schemeClr val="accent1">
                        <a:lumMod val="40000"/>
                        <a:lumOff val="60000"/>
                      </a:schemeClr>
                    </a:fgClr>
                    <a:bgClr>
                      <a:schemeClr val="tx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ounded Rectangle 10"/>
                  <p:cNvSpPr/>
                  <p:nvPr/>
                </p:nvSpPr>
                <p:spPr>
                  <a:xfrm>
                    <a:off x="1475656" y="2538696"/>
                    <a:ext cx="576064" cy="530264"/>
                  </a:xfrm>
                  <a:prstGeom prst="roundRect">
                    <a:avLst>
                      <a:gd name="adj" fmla="val 24294"/>
                    </a:avLst>
                  </a:prstGeom>
                  <a:pattFill prst="dkVert">
                    <a:fgClr>
                      <a:schemeClr val="accent1">
                        <a:lumMod val="40000"/>
                        <a:lumOff val="60000"/>
                      </a:schemeClr>
                    </a:fgClr>
                    <a:bgClr>
                      <a:schemeClr val="tx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0" name="Group 9"/>
                  <p:cNvGrpSpPr/>
                  <p:nvPr/>
                </p:nvGrpSpPr>
                <p:grpSpPr>
                  <a:xfrm>
                    <a:off x="5933" y="1916832"/>
                    <a:ext cx="9116401" cy="1760984"/>
                    <a:chOff x="5933" y="1916832"/>
                    <a:chExt cx="9116401" cy="1760984"/>
                  </a:xfrm>
                </p:grpSpPr>
                <p:sp>
                  <p:nvSpPr>
                    <p:cNvPr id="7" name="Rectangle 6"/>
                    <p:cNvSpPr/>
                    <p:nvPr/>
                  </p:nvSpPr>
                  <p:spPr>
                    <a:xfrm>
                      <a:off x="5933" y="1916832"/>
                      <a:ext cx="990600" cy="176098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Bunker wall</a:t>
                      </a:r>
                      <a:endParaRPr lang="en-US" dirty="0">
                        <a:solidFill>
                          <a:prstClr val="white"/>
                        </a:solidFill>
                      </a:endParaRPr>
                    </a:p>
                  </p:txBody>
                </p:sp>
                <p:sp>
                  <p:nvSpPr>
                    <p:cNvPr id="8" name="Rectangle 7"/>
                    <p:cNvSpPr/>
                    <p:nvPr/>
                  </p:nvSpPr>
                  <p:spPr>
                    <a:xfrm rot="16200000">
                      <a:off x="7967044" y="2312857"/>
                      <a:ext cx="1341648" cy="968933"/>
                    </a:xfrm>
                    <a:prstGeom prst="rect">
                      <a:avLst/>
                    </a:prstGeom>
                    <a:noFill/>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FF0000"/>
                          </a:solidFill>
                        </a:rPr>
                        <a:t>Spectrometer  cave</a:t>
                      </a:r>
                      <a:endParaRPr lang="en-US" sz="1400" dirty="0">
                        <a:solidFill>
                          <a:srgbClr val="FF0000"/>
                        </a:solidFill>
                      </a:endParaRPr>
                    </a:p>
                  </p:txBody>
                </p:sp>
                <p:sp>
                  <p:nvSpPr>
                    <p:cNvPr id="9" name="Rectangle 8"/>
                    <p:cNvSpPr/>
                    <p:nvPr/>
                  </p:nvSpPr>
                  <p:spPr>
                    <a:xfrm>
                      <a:off x="976377" y="2555091"/>
                      <a:ext cx="7177024" cy="484466"/>
                    </a:xfrm>
                    <a:prstGeom prst="rect">
                      <a:avLst/>
                    </a:prstGeom>
                    <a:noFill/>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0000"/>
                        </a:solidFill>
                      </a:endParaRPr>
                    </a:p>
                  </p:txBody>
                </p:sp>
                <p:sp>
                  <p:nvSpPr>
                    <p:cNvPr id="5" name="Rectangle 4"/>
                    <p:cNvSpPr/>
                    <p:nvPr/>
                  </p:nvSpPr>
                  <p:spPr>
                    <a:xfrm>
                      <a:off x="996533" y="2725316"/>
                      <a:ext cx="7156867" cy="144016"/>
                    </a:xfrm>
                    <a:prstGeom prst="rect">
                      <a:avLst/>
                    </a:prstGeom>
                    <a:pattFill prst="dashUpDiag">
                      <a:fgClr>
                        <a:srgbClr val="FF0000"/>
                      </a:fgClr>
                      <a:bgClr>
                        <a:srgbClr val="FFFF00"/>
                      </a:bgClr>
                    </a:patt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1313639" y="2044442"/>
                    <a:ext cx="861134" cy="369332"/>
                  </a:xfrm>
                  <a:prstGeom prst="rect">
                    <a:avLst/>
                  </a:prstGeom>
                  <a:noFill/>
                </p:spPr>
                <p:txBody>
                  <a:bodyPr wrap="none" rtlCol="0">
                    <a:spAutoFit/>
                  </a:bodyPr>
                  <a:lstStyle/>
                  <a:p>
                    <a:pPr algn="ctr"/>
                    <a:r>
                      <a:rPr lang="en-US" sz="900" dirty="0" smtClean="0">
                        <a:solidFill>
                          <a:prstClr val="black"/>
                        </a:solidFill>
                      </a:rPr>
                      <a:t>Cavity 1</a:t>
                    </a:r>
                  </a:p>
                  <a:p>
                    <a:pPr algn="ctr"/>
                    <a:r>
                      <a:rPr lang="en-US" sz="900" dirty="0" smtClean="0">
                        <a:solidFill>
                          <a:prstClr val="black"/>
                        </a:solidFill>
                      </a:rPr>
                      <a:t>(21-25 m TCS) </a:t>
                    </a:r>
                  </a:p>
                </p:txBody>
              </p:sp>
              <p:sp>
                <p:nvSpPr>
                  <p:cNvPr id="14" name="TextBox 13"/>
                  <p:cNvSpPr txBox="1"/>
                  <p:nvPr/>
                </p:nvSpPr>
                <p:spPr>
                  <a:xfrm>
                    <a:off x="5801630" y="2033620"/>
                    <a:ext cx="845098" cy="369332"/>
                  </a:xfrm>
                  <a:prstGeom prst="rect">
                    <a:avLst/>
                  </a:prstGeom>
                  <a:noFill/>
                </p:spPr>
                <p:txBody>
                  <a:bodyPr wrap="square" rtlCol="0">
                    <a:spAutoFit/>
                  </a:bodyPr>
                  <a:lstStyle/>
                  <a:p>
                    <a:pPr algn="ctr"/>
                    <a:r>
                      <a:rPr lang="en-US" sz="900" dirty="0" smtClean="0">
                        <a:solidFill>
                          <a:prstClr val="black"/>
                        </a:solidFill>
                      </a:rPr>
                      <a:t>Cavity 2</a:t>
                    </a:r>
                  </a:p>
                  <a:p>
                    <a:pPr algn="ctr"/>
                    <a:r>
                      <a:rPr lang="en-US" sz="900" dirty="0" smtClean="0">
                        <a:solidFill>
                          <a:prstClr val="black"/>
                        </a:solidFill>
                      </a:rPr>
                      <a:t>(51-55 m TCS) </a:t>
                    </a:r>
                  </a:p>
                </p:txBody>
              </p:sp>
              <p:sp>
                <p:nvSpPr>
                  <p:cNvPr id="16" name="Rounded Rectangle 15"/>
                  <p:cNvSpPr/>
                  <p:nvPr/>
                </p:nvSpPr>
                <p:spPr>
                  <a:xfrm rot="5400000">
                    <a:off x="1043559" y="2663152"/>
                    <a:ext cx="540158" cy="324036"/>
                  </a:xfrm>
                  <a:prstGeom prst="roundRect">
                    <a:avLst>
                      <a:gd name="adj" fmla="val 395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smtClean="0">
                        <a:solidFill>
                          <a:prstClr val="white"/>
                        </a:solidFill>
                      </a:rPr>
                      <a:t>FOC</a:t>
                    </a:r>
                    <a:endParaRPr lang="en-GB" sz="900" b="1" dirty="0">
                      <a:solidFill>
                        <a:prstClr val="white"/>
                      </a:solidFill>
                    </a:endParaRPr>
                  </a:p>
                </p:txBody>
              </p:sp>
              <p:sp>
                <p:nvSpPr>
                  <p:cNvPr id="19" name="TextBox 18"/>
                  <p:cNvSpPr txBox="1"/>
                  <p:nvPr/>
                </p:nvSpPr>
                <p:spPr>
                  <a:xfrm>
                    <a:off x="3839544" y="2077845"/>
                    <a:ext cx="845098" cy="369332"/>
                  </a:xfrm>
                  <a:prstGeom prst="rect">
                    <a:avLst/>
                  </a:prstGeom>
                  <a:noFill/>
                </p:spPr>
                <p:txBody>
                  <a:bodyPr wrap="square" rtlCol="0">
                    <a:spAutoFit/>
                  </a:bodyPr>
                  <a:lstStyle/>
                  <a:p>
                    <a:pPr algn="ctr"/>
                    <a:r>
                      <a:rPr lang="en-US" sz="900" dirty="0" smtClean="0">
                        <a:solidFill>
                          <a:prstClr val="black"/>
                        </a:solidFill>
                      </a:rPr>
                      <a:t>Cavity 3</a:t>
                    </a:r>
                  </a:p>
                  <a:p>
                    <a:pPr algn="ctr"/>
                    <a:r>
                      <a:rPr lang="en-US" sz="900" dirty="0">
                        <a:solidFill>
                          <a:prstClr val="black"/>
                        </a:solidFill>
                      </a:rPr>
                      <a:t>?</a:t>
                    </a:r>
                    <a:r>
                      <a:rPr lang="en-US" sz="900" dirty="0" smtClean="0">
                        <a:solidFill>
                          <a:prstClr val="black"/>
                        </a:solidFill>
                      </a:rPr>
                      <a:t> </a:t>
                    </a:r>
                  </a:p>
                </p:txBody>
              </p:sp>
            </p:grpSp>
            <p:sp>
              <p:nvSpPr>
                <p:cNvPr id="21" name="TextBox 20"/>
                <p:cNvSpPr txBox="1"/>
                <p:nvPr/>
              </p:nvSpPr>
              <p:spPr>
                <a:xfrm>
                  <a:off x="2411759" y="2832949"/>
                  <a:ext cx="768159" cy="215444"/>
                </a:xfrm>
                <a:prstGeom prst="rect">
                  <a:avLst/>
                </a:prstGeom>
                <a:noFill/>
              </p:spPr>
              <p:txBody>
                <a:bodyPr wrap="none" rtlCol="0">
                  <a:spAutoFit/>
                </a:bodyPr>
                <a:lstStyle/>
                <a:p>
                  <a:pPr algn="ctr"/>
                  <a:r>
                    <a:rPr lang="en-US" sz="800" dirty="0" smtClean="0">
                      <a:solidFill>
                        <a:prstClr val="black"/>
                      </a:solidFill>
                    </a:rPr>
                    <a:t>GAP  200 mm </a:t>
                  </a:r>
                </a:p>
              </p:txBody>
            </p:sp>
            <p:sp>
              <p:nvSpPr>
                <p:cNvPr id="22" name="TextBox 21"/>
                <p:cNvSpPr txBox="1"/>
                <p:nvPr/>
              </p:nvSpPr>
              <p:spPr>
                <a:xfrm>
                  <a:off x="5148062" y="2547482"/>
                  <a:ext cx="768159" cy="215444"/>
                </a:xfrm>
                <a:prstGeom prst="rect">
                  <a:avLst/>
                </a:prstGeom>
                <a:noFill/>
              </p:spPr>
              <p:txBody>
                <a:bodyPr wrap="none" rtlCol="0">
                  <a:spAutoFit/>
                </a:bodyPr>
                <a:lstStyle/>
                <a:p>
                  <a:pPr algn="ctr"/>
                  <a:r>
                    <a:rPr lang="en-US" sz="800" dirty="0" smtClean="0">
                      <a:solidFill>
                        <a:prstClr val="black"/>
                      </a:solidFill>
                    </a:rPr>
                    <a:t>GAP  200 mm </a:t>
                  </a:r>
                </a:p>
              </p:txBody>
            </p:sp>
          </p:grpSp>
          <p:sp>
            <p:nvSpPr>
              <p:cNvPr id="27" name="TextBox 26"/>
              <p:cNvSpPr txBox="1"/>
              <p:nvPr/>
            </p:nvSpPr>
            <p:spPr>
              <a:xfrm>
                <a:off x="971600" y="3143961"/>
                <a:ext cx="720080" cy="369332"/>
              </a:xfrm>
              <a:prstGeom prst="rect">
                <a:avLst/>
              </a:prstGeom>
              <a:noFill/>
            </p:spPr>
            <p:txBody>
              <a:bodyPr wrap="square" rtlCol="0">
                <a:spAutoFit/>
              </a:bodyPr>
              <a:lstStyle/>
              <a:p>
                <a:pPr algn="ctr"/>
                <a:r>
                  <a:rPr lang="en-US" sz="900" dirty="0" smtClean="0">
                    <a:solidFill>
                      <a:prstClr val="black"/>
                    </a:solidFill>
                  </a:rPr>
                  <a:t>S-FOC</a:t>
                </a:r>
              </a:p>
              <a:p>
                <a:pPr algn="ctr"/>
                <a:r>
                  <a:rPr lang="en-US" sz="900" dirty="0" smtClean="0">
                    <a:solidFill>
                      <a:prstClr val="black"/>
                    </a:solidFill>
                  </a:rPr>
                  <a:t>@20 m</a:t>
                </a:r>
              </a:p>
            </p:txBody>
          </p:sp>
        </p:grpSp>
        <p:sp>
          <p:nvSpPr>
            <p:cNvPr id="29" name="TextBox 28"/>
            <p:cNvSpPr txBox="1"/>
            <p:nvPr/>
          </p:nvSpPr>
          <p:spPr>
            <a:xfrm>
              <a:off x="568863" y="1340768"/>
              <a:ext cx="855340" cy="369332"/>
            </a:xfrm>
            <a:prstGeom prst="rect">
              <a:avLst/>
            </a:prstGeom>
            <a:noFill/>
          </p:spPr>
          <p:txBody>
            <a:bodyPr wrap="square" rtlCol="0">
              <a:spAutoFit/>
            </a:bodyPr>
            <a:lstStyle/>
            <a:p>
              <a:pPr algn="ctr"/>
              <a:r>
                <a:rPr lang="en-US" sz="900" dirty="0" smtClean="0">
                  <a:solidFill>
                    <a:prstClr val="black"/>
                  </a:solidFill>
                </a:rPr>
                <a:t>15 m from TCS</a:t>
              </a:r>
            </a:p>
          </p:txBody>
        </p:sp>
        <p:sp>
          <p:nvSpPr>
            <p:cNvPr id="30" name="TextBox 29"/>
            <p:cNvSpPr txBox="1"/>
            <p:nvPr/>
          </p:nvSpPr>
          <p:spPr>
            <a:xfrm>
              <a:off x="7719717" y="1525434"/>
              <a:ext cx="867364" cy="230832"/>
            </a:xfrm>
            <a:prstGeom prst="rect">
              <a:avLst/>
            </a:prstGeom>
            <a:noFill/>
          </p:spPr>
          <p:txBody>
            <a:bodyPr wrap="square" rtlCol="0">
              <a:spAutoFit/>
            </a:bodyPr>
            <a:lstStyle/>
            <a:p>
              <a:pPr algn="ctr"/>
              <a:r>
                <a:rPr lang="en-US" sz="900" dirty="0" smtClean="0">
                  <a:solidFill>
                    <a:prstClr val="black"/>
                  </a:solidFill>
                </a:rPr>
                <a:t>55 m from TCS</a:t>
              </a:r>
            </a:p>
          </p:txBody>
        </p:sp>
      </p:grpSp>
      <p:graphicFrame>
        <p:nvGraphicFramePr>
          <p:cNvPr id="47" name="Table 46"/>
          <p:cNvGraphicFramePr>
            <a:graphicFrameLocks noGrp="1"/>
          </p:cNvGraphicFramePr>
          <p:nvPr>
            <p:extLst>
              <p:ext uri="{D42A27DB-BD31-4B8C-83A1-F6EECF244321}">
                <p14:modId xmlns:p14="http://schemas.microsoft.com/office/powerpoint/2010/main" val="2844045502"/>
              </p:ext>
            </p:extLst>
          </p:nvPr>
        </p:nvGraphicFramePr>
        <p:xfrm>
          <a:off x="159421" y="4750643"/>
          <a:ext cx="1892300" cy="1990725"/>
        </p:xfrm>
        <a:graphic>
          <a:graphicData uri="http://schemas.openxmlformats.org/drawingml/2006/table">
            <a:tbl>
              <a:tblPr/>
              <a:tblGrid>
                <a:gridCol w="675142"/>
                <a:gridCol w="608579"/>
                <a:gridCol w="608579"/>
              </a:tblGrid>
              <a:tr h="200025">
                <a:tc gridSpan="2">
                  <a:txBody>
                    <a:bodyPr/>
                    <a:lstStyle/>
                    <a:p>
                      <a:pPr algn="ctr" fontAlgn="b"/>
                      <a:r>
                        <a:rPr lang="en-GB" sz="1100" b="1" i="0" u="none" strike="noStrike" dirty="0">
                          <a:solidFill>
                            <a:srgbClr val="000000"/>
                          </a:solidFill>
                          <a:effectLst/>
                          <a:latin typeface="Calibri"/>
                        </a:rPr>
                        <a:t>Cavity length</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endParaRPr lang="en-GB" sz="11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200025">
                <a:tc>
                  <a:txBody>
                    <a:bodyPr/>
                    <a:lstStyle/>
                    <a:p>
                      <a:pPr algn="ctr" fontAlgn="ctr"/>
                      <a:r>
                        <a:rPr lang="en-GB" sz="1100" b="0" i="0" u="none" strike="noStrike">
                          <a:solidFill>
                            <a:srgbClr val="000000"/>
                          </a:solidFill>
                          <a:effectLst/>
                          <a:latin typeface="Calibri"/>
                        </a:rPr>
                        <a:t>wall</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a:rPr>
                        <a:t>5</a:t>
                      </a:r>
                      <a:r>
                        <a:rPr lang="en-GB" sz="1100" b="0" i="0" u="none" strike="noStrike" dirty="0" smtClean="0">
                          <a:solidFill>
                            <a:srgbClr val="000000"/>
                          </a:solidFill>
                          <a:effectLst/>
                          <a:latin typeface="Calibri"/>
                        </a:rPr>
                        <a:t>00</a:t>
                      </a:r>
                      <a:endParaRPr lang="en-GB" sz="1100" b="0" i="0" u="none" strike="noStrike" dirty="0">
                        <a:solidFill>
                          <a:srgbClr val="000000"/>
                        </a:solidFill>
                        <a:effectLst/>
                        <a:latin typeface="Calibri"/>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GB" sz="11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200025">
                <a:tc>
                  <a:txBody>
                    <a:bodyPr/>
                    <a:lstStyle/>
                    <a:p>
                      <a:pPr algn="ctr" fontAlgn="ctr"/>
                      <a:r>
                        <a:rPr lang="en-GB" sz="1100" b="0" i="0" u="none" strike="noStrike">
                          <a:solidFill>
                            <a:srgbClr val="000000"/>
                          </a:solidFill>
                          <a:effectLst/>
                          <a:latin typeface="Calibri"/>
                        </a:rPr>
                        <a:t>gap</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a:rPr>
                        <a:t>20</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GB" sz="11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190500">
                <a:tc>
                  <a:txBody>
                    <a:bodyPr/>
                    <a:lstStyle/>
                    <a:p>
                      <a:pPr algn="l" fontAlgn="b"/>
                      <a:r>
                        <a:rPr lang="en-GB" sz="1100" b="0" i="0" u="none" strike="noStrike">
                          <a:solidFill>
                            <a:srgbClr val="000000"/>
                          </a:solidFill>
                          <a:effectLst/>
                          <a:latin typeface="Calibri"/>
                        </a:rPr>
                        <a:t>Steel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a:rPr>
                        <a:t>50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1100" b="1" i="0" u="none" strike="noStrike" dirty="0">
                          <a:solidFill>
                            <a:srgbClr val="000000"/>
                          </a:solidFill>
                          <a:effectLst/>
                          <a:latin typeface="Calibri"/>
                        </a:rPr>
                        <a:t>x 40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algn="l" fontAlgn="b"/>
                      <a:r>
                        <a:rPr lang="en-GB" sz="1100" b="0" i="0" u="none" strike="noStrike">
                          <a:solidFill>
                            <a:srgbClr val="000000"/>
                          </a:solidFill>
                          <a:effectLst/>
                          <a:latin typeface="Calibri"/>
                        </a:rPr>
                        <a:t>gap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a:rPr>
                        <a:t>20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r>
              <a:tr h="200025">
                <a:tc>
                  <a:txBody>
                    <a:bodyPr/>
                    <a:lstStyle/>
                    <a:p>
                      <a:pPr algn="ctr" fontAlgn="ctr"/>
                      <a:r>
                        <a:rPr lang="en-GB" sz="1100" b="1" i="0" u="none" strike="noStrike">
                          <a:solidFill>
                            <a:srgbClr val="000000"/>
                          </a:solidFill>
                          <a:effectLst/>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a:rPr>
                        <a:t>2800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GB" sz="11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00025">
                <a:tc>
                  <a:txBody>
                    <a:bodyPr/>
                    <a:lstStyle/>
                    <a:p>
                      <a:pPr algn="l" fontAlgn="b"/>
                      <a:r>
                        <a:rPr lang="en-GB" sz="1100" b="0" i="0" u="none" strike="noStrike">
                          <a:solidFill>
                            <a:srgbClr val="000000"/>
                          </a:solidFill>
                          <a:effectLst/>
                          <a:latin typeface="Calibri"/>
                        </a:rPr>
                        <a:t>W disk</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a:rPr>
                        <a:t>50</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GB" sz="11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200025">
                <a:tc>
                  <a:txBody>
                    <a:bodyPr/>
                    <a:lstStyle/>
                    <a:p>
                      <a:pPr algn="ctr" fontAlgn="ctr"/>
                      <a:r>
                        <a:rPr lang="en-GB" sz="1100" b="0" i="0" u="none" strike="noStrike">
                          <a:solidFill>
                            <a:srgbClr val="000000"/>
                          </a:solidFill>
                          <a:effectLst/>
                          <a:latin typeface="Calibri"/>
                        </a:rPr>
                        <a:t>gap</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a:rPr>
                        <a:t>20</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GB" sz="11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200025">
                <a:tc>
                  <a:txBody>
                    <a:bodyPr/>
                    <a:lstStyle/>
                    <a:p>
                      <a:pPr algn="ctr" fontAlgn="ctr"/>
                      <a:r>
                        <a:rPr lang="en-GB" sz="1100" b="0" i="0" u="none" strike="noStrike">
                          <a:solidFill>
                            <a:srgbClr val="000000"/>
                          </a:solidFill>
                          <a:effectLst/>
                          <a:latin typeface="Calibri"/>
                        </a:rPr>
                        <a:t>wall</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a:rPr>
                        <a:t>5</a:t>
                      </a:r>
                      <a:r>
                        <a:rPr lang="en-GB" sz="1100" b="0" i="0" u="none" strike="noStrike" dirty="0" smtClean="0">
                          <a:solidFill>
                            <a:srgbClr val="000000"/>
                          </a:solidFill>
                          <a:effectLst/>
                          <a:latin typeface="Calibri"/>
                        </a:rPr>
                        <a:t>00</a:t>
                      </a:r>
                      <a:endParaRPr lang="en-GB" sz="1100" b="0" i="0" u="none" strike="noStrike" dirty="0">
                        <a:solidFill>
                          <a:srgbClr val="000000"/>
                        </a:solidFill>
                        <a:effectLst/>
                        <a:latin typeface="Calibri"/>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GB" sz="11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200025">
                <a:tc>
                  <a:txBody>
                    <a:bodyPr/>
                    <a:lstStyle/>
                    <a:p>
                      <a:pPr algn="ctr" fontAlgn="ctr"/>
                      <a:r>
                        <a:rPr lang="en-GB" sz="1100" b="1" i="0" u="none" strike="noStrike">
                          <a:solidFill>
                            <a:srgbClr val="000000"/>
                          </a:solidFill>
                          <a:effectLst/>
                          <a:latin typeface="Calibri"/>
                        </a:rPr>
                        <a:t>TOTAL [m]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effectLst/>
                          <a:latin typeface="Calibri"/>
                        </a:rPr>
                        <a:t>3.8</a:t>
                      </a:r>
                      <a:endParaRPr lang="en-GB" sz="1100" b="0"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GB" sz="1100" b="0"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bl>
          </a:graphicData>
        </a:graphic>
      </p:graphicFrame>
      <p:pic>
        <p:nvPicPr>
          <p:cNvPr id="307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4172" y="1374422"/>
            <a:ext cx="1890691" cy="1334498"/>
          </a:xfrm>
          <a:prstGeom prst="ellipse">
            <a:avLst/>
          </a:prstGeom>
          <a:ln w="9525">
            <a:solidFill>
              <a:srgbClr val="FF0000"/>
            </a:solidFill>
            <a:miter lim="800000"/>
            <a:headEnd/>
            <a:tailEnd/>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1" name="TextBox 30"/>
          <p:cNvSpPr txBox="1"/>
          <p:nvPr/>
        </p:nvSpPr>
        <p:spPr>
          <a:xfrm>
            <a:off x="1483295" y="6406827"/>
            <a:ext cx="1534394" cy="307777"/>
          </a:xfrm>
          <a:prstGeom prst="rect">
            <a:avLst/>
          </a:prstGeom>
          <a:noFill/>
        </p:spPr>
        <p:txBody>
          <a:bodyPr wrap="none" rtlCol="0">
            <a:spAutoFit/>
          </a:bodyPr>
          <a:lstStyle/>
          <a:p>
            <a:r>
              <a:rPr lang="en-US" sz="1400" dirty="0" smtClean="0">
                <a:solidFill>
                  <a:srgbClr val="FF0000"/>
                </a:solidFill>
              </a:rPr>
              <a:t>Cavity cost ~ 35 k€</a:t>
            </a:r>
          </a:p>
        </p:txBody>
      </p:sp>
      <p:grpSp>
        <p:nvGrpSpPr>
          <p:cNvPr id="33" name="Group 32"/>
          <p:cNvGrpSpPr/>
          <p:nvPr/>
        </p:nvGrpSpPr>
        <p:grpSpPr>
          <a:xfrm>
            <a:off x="6725952" y="3889069"/>
            <a:ext cx="2172816" cy="2583493"/>
            <a:chOff x="6967151" y="4169675"/>
            <a:chExt cx="2172816" cy="2583493"/>
          </a:xfrm>
        </p:grpSpPr>
        <p:grpSp>
          <p:nvGrpSpPr>
            <p:cNvPr id="34" name="Group 33"/>
            <p:cNvGrpSpPr/>
            <p:nvPr/>
          </p:nvGrpSpPr>
          <p:grpSpPr>
            <a:xfrm>
              <a:off x="6967151" y="4478836"/>
              <a:ext cx="2172816" cy="2274332"/>
              <a:chOff x="6967151" y="4478836"/>
              <a:chExt cx="2172816" cy="2274332"/>
            </a:xfrm>
          </p:grpSpPr>
          <p:grpSp>
            <p:nvGrpSpPr>
              <p:cNvPr id="38" name="Group 37"/>
              <p:cNvGrpSpPr/>
              <p:nvPr/>
            </p:nvGrpSpPr>
            <p:grpSpPr>
              <a:xfrm>
                <a:off x="6967151" y="4498763"/>
                <a:ext cx="1649815" cy="2254405"/>
                <a:chOff x="7341784" y="4374994"/>
                <a:chExt cx="1649815" cy="2254405"/>
              </a:xfrm>
            </p:grpSpPr>
            <p:sp>
              <p:nvSpPr>
                <p:cNvPr id="51" name="Rectangle 50"/>
                <p:cNvSpPr/>
                <p:nvPr/>
              </p:nvSpPr>
              <p:spPr>
                <a:xfrm>
                  <a:off x="7341784" y="4374994"/>
                  <a:ext cx="1649815" cy="225440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Rectangle 51"/>
                <p:cNvSpPr/>
                <p:nvPr/>
              </p:nvSpPr>
              <p:spPr>
                <a:xfrm>
                  <a:off x="7722784" y="4800600"/>
                  <a:ext cx="887816" cy="1826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9" name="Rectangle 38"/>
              <p:cNvSpPr/>
              <p:nvPr/>
            </p:nvSpPr>
            <p:spPr>
              <a:xfrm>
                <a:off x="7348151" y="4924368"/>
                <a:ext cx="914400" cy="838200"/>
              </a:xfrm>
              <a:prstGeom prst="rect">
                <a:avLst/>
              </a:prstGeom>
              <a:pattFill prst="dkHorz">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p:nvSpPr>
            <p:spPr>
              <a:xfrm>
                <a:off x="7652951" y="5152968"/>
                <a:ext cx="304800" cy="304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8308449" y="4848168"/>
                <a:ext cx="816249" cy="369332"/>
              </a:xfrm>
              <a:prstGeom prst="rect">
                <a:avLst/>
              </a:prstGeom>
              <a:noFill/>
            </p:spPr>
            <p:txBody>
              <a:bodyPr wrap="none" rtlCol="0">
                <a:spAutoFit/>
              </a:bodyPr>
              <a:lstStyle/>
              <a:p>
                <a:r>
                  <a:rPr lang="en-US" dirty="0" smtClean="0">
                    <a:solidFill>
                      <a:prstClr val="black"/>
                    </a:solidFill>
                  </a:rPr>
                  <a:t>~15cm</a:t>
                </a:r>
              </a:p>
            </p:txBody>
          </p:sp>
          <p:sp>
            <p:nvSpPr>
              <p:cNvPr id="42" name="TextBox 41"/>
              <p:cNvSpPr txBox="1"/>
              <p:nvPr/>
            </p:nvSpPr>
            <p:spPr>
              <a:xfrm>
                <a:off x="8323718" y="5393236"/>
                <a:ext cx="816249" cy="369332"/>
              </a:xfrm>
              <a:prstGeom prst="rect">
                <a:avLst/>
              </a:prstGeom>
              <a:noFill/>
            </p:spPr>
            <p:txBody>
              <a:bodyPr wrap="none" rtlCol="0">
                <a:spAutoFit/>
              </a:bodyPr>
              <a:lstStyle/>
              <a:p>
                <a:r>
                  <a:rPr lang="en-US" dirty="0" smtClean="0">
                    <a:solidFill>
                      <a:prstClr val="black"/>
                    </a:solidFill>
                  </a:rPr>
                  <a:t>~25cm</a:t>
                </a:r>
              </a:p>
            </p:txBody>
          </p:sp>
          <p:cxnSp>
            <p:nvCxnSpPr>
              <p:cNvPr id="43" name="Straight Arrow Connector 42"/>
              <p:cNvCxnSpPr/>
              <p:nvPr/>
            </p:nvCxnSpPr>
            <p:spPr>
              <a:xfrm>
                <a:off x="8338751" y="5446617"/>
                <a:ext cx="0" cy="315951"/>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818643" y="5762568"/>
                <a:ext cx="0" cy="8382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652951" y="6676968"/>
                <a:ext cx="3048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7348151" y="4848168"/>
                <a:ext cx="304801" cy="0"/>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485518" y="4478836"/>
                <a:ext cx="816249" cy="369332"/>
              </a:xfrm>
              <a:prstGeom prst="rect">
                <a:avLst/>
              </a:prstGeom>
              <a:noFill/>
            </p:spPr>
            <p:txBody>
              <a:bodyPr wrap="none" rtlCol="0">
                <a:spAutoFit/>
              </a:bodyPr>
              <a:lstStyle/>
              <a:p>
                <a:r>
                  <a:rPr lang="en-US" dirty="0">
                    <a:solidFill>
                      <a:prstClr val="black"/>
                    </a:solidFill>
                  </a:rPr>
                  <a:t>~</a:t>
                </a:r>
                <a:r>
                  <a:rPr lang="en-US" dirty="0" smtClean="0">
                    <a:solidFill>
                      <a:prstClr val="black"/>
                    </a:solidFill>
                  </a:rPr>
                  <a:t>15cm</a:t>
                </a:r>
              </a:p>
            </p:txBody>
          </p:sp>
          <p:cxnSp>
            <p:nvCxnSpPr>
              <p:cNvPr id="50" name="Straight Arrow Connector 49"/>
              <p:cNvCxnSpPr/>
              <p:nvPr/>
            </p:nvCxnSpPr>
            <p:spPr>
              <a:xfrm flipH="1">
                <a:off x="7957751" y="4848168"/>
                <a:ext cx="304801" cy="0"/>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p:cNvCxnSpPr/>
            <p:nvPr/>
          </p:nvCxnSpPr>
          <p:spPr>
            <a:xfrm>
              <a:off x="8338751" y="4924368"/>
              <a:ext cx="0" cy="239751"/>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967151" y="4169675"/>
              <a:ext cx="1658852" cy="369332"/>
            </a:xfrm>
            <a:prstGeom prst="rect">
              <a:avLst/>
            </a:prstGeom>
            <a:noFill/>
          </p:spPr>
          <p:txBody>
            <a:bodyPr wrap="none" rtlCol="0">
              <a:spAutoFit/>
            </a:bodyPr>
            <a:lstStyle/>
            <a:p>
              <a:r>
                <a:rPr lang="en-US" dirty="0" smtClean="0">
                  <a:solidFill>
                    <a:prstClr val="black"/>
                  </a:solidFill>
                </a:rPr>
                <a:t>CROSS SECTION</a:t>
              </a:r>
            </a:p>
          </p:txBody>
        </p:sp>
      </p:grpSp>
      <p:sp>
        <p:nvSpPr>
          <p:cNvPr id="4" name="Rectangle 3"/>
          <p:cNvSpPr/>
          <p:nvPr/>
        </p:nvSpPr>
        <p:spPr>
          <a:xfrm>
            <a:off x="2270074" y="5088093"/>
            <a:ext cx="50526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nvGrpSpPr>
          <p:cNvPr id="15" name="Group 14"/>
          <p:cNvGrpSpPr/>
          <p:nvPr/>
        </p:nvGrpSpPr>
        <p:grpSpPr>
          <a:xfrm>
            <a:off x="3023713" y="4329824"/>
            <a:ext cx="3423662" cy="1746402"/>
            <a:chOff x="4415796" y="170430"/>
            <a:chExt cx="3423662" cy="1746402"/>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5796" y="837281"/>
              <a:ext cx="2011487" cy="107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7747" y="170430"/>
              <a:ext cx="2811711" cy="120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6" name="TextBox 75"/>
          <p:cNvSpPr txBox="1"/>
          <p:nvPr/>
        </p:nvSpPr>
        <p:spPr>
          <a:xfrm>
            <a:off x="3806580" y="2045499"/>
            <a:ext cx="792205" cy="230832"/>
          </a:xfrm>
          <a:prstGeom prst="rect">
            <a:avLst/>
          </a:prstGeom>
          <a:noFill/>
        </p:spPr>
        <p:txBody>
          <a:bodyPr wrap="none" rtlCol="0">
            <a:spAutoFit/>
          </a:bodyPr>
          <a:lstStyle/>
          <a:p>
            <a:pPr algn="ctr"/>
            <a:r>
              <a:rPr lang="en-US" sz="900" dirty="0" smtClean="0">
                <a:solidFill>
                  <a:srgbClr val="C00000"/>
                </a:solidFill>
              </a:rPr>
              <a:t>ZOOM cavity</a:t>
            </a:r>
          </a:p>
        </p:txBody>
      </p:sp>
      <p:sp>
        <p:nvSpPr>
          <p:cNvPr id="77" name="Title 1"/>
          <p:cNvSpPr>
            <a:spLocks noGrp="1"/>
          </p:cNvSpPr>
          <p:nvPr>
            <p:ph type="title"/>
          </p:nvPr>
        </p:nvSpPr>
        <p:spPr>
          <a:xfrm>
            <a:off x="4564898" y="1133331"/>
            <a:ext cx="4191687" cy="1143000"/>
          </a:xfrm>
        </p:spPr>
        <p:txBody>
          <a:bodyPr>
            <a:normAutofit/>
          </a:bodyPr>
          <a:lstStyle/>
          <a:p>
            <a:pPr algn="l"/>
            <a:r>
              <a:rPr lang="en-US" sz="2400" dirty="0" smtClean="0"/>
              <a:t>“ZOOM”-like cavities background shielding</a:t>
            </a:r>
            <a:endParaRPr lang="en-US" sz="2400" dirty="0"/>
          </a:p>
        </p:txBody>
      </p:sp>
      <p:sp>
        <p:nvSpPr>
          <p:cNvPr id="53" name="Title 1"/>
          <p:cNvSpPr txBox="1">
            <a:spLocks/>
          </p:cNvSpPr>
          <p:nvPr/>
        </p:nvSpPr>
        <p:spPr>
          <a:xfrm>
            <a:off x="288758" y="-27384"/>
            <a:ext cx="8287352" cy="1077218"/>
          </a:xfrm>
          <a:prstGeom prst="rect">
            <a:avLst/>
          </a:prstGeom>
          <a:solidFill>
            <a:srgbClr val="1F497D"/>
          </a:soli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3200" dirty="0" smtClean="0">
                <a:solidFill>
                  <a:sysClr val="window" lastClr="FFFFFF"/>
                </a:solidFill>
                <a:latin typeface="Calibri"/>
              </a:rPr>
              <a:t>VESPA hall components: beamline shielding concept</a:t>
            </a:r>
            <a:endParaRPr lang="en-GB" sz="3200" dirty="0">
              <a:solidFill>
                <a:sysClr val="window" lastClr="FFFFFF"/>
              </a:solidFill>
              <a:latin typeface="Calibri"/>
            </a:endParaRPr>
          </a:p>
        </p:txBody>
      </p:sp>
    </p:spTree>
    <p:extLst>
      <p:ext uri="{BB962C8B-B14F-4D97-AF65-F5344CB8AC3E}">
        <p14:creationId xmlns:p14="http://schemas.microsoft.com/office/powerpoint/2010/main" val="6026476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44982" y="1264212"/>
            <a:ext cx="8290185" cy="3028884"/>
            <a:chOff x="20591" y="368834"/>
            <a:chExt cx="11053580" cy="3028884"/>
          </a:xfrm>
        </p:grpSpPr>
        <p:grpSp>
          <p:nvGrpSpPr>
            <p:cNvPr id="10" name="Group 9"/>
            <p:cNvGrpSpPr/>
            <p:nvPr/>
          </p:nvGrpSpPr>
          <p:grpSpPr>
            <a:xfrm>
              <a:off x="20591" y="368834"/>
              <a:ext cx="11053580" cy="3028884"/>
              <a:chOff x="207866" y="2336965"/>
              <a:chExt cx="8756621" cy="3396514"/>
            </a:xfrm>
          </p:grpSpPr>
          <p:sp>
            <p:nvSpPr>
              <p:cNvPr id="3" name="Rectangle 2"/>
              <p:cNvSpPr/>
              <p:nvPr/>
            </p:nvSpPr>
            <p:spPr>
              <a:xfrm>
                <a:off x="233810" y="4961093"/>
                <a:ext cx="8730677" cy="77238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GB" dirty="0" smtClean="0">
                    <a:solidFill>
                      <a:prstClr val="white"/>
                    </a:solidFill>
                  </a:rPr>
                  <a:t>Hall floor</a:t>
                </a:r>
                <a:endParaRPr lang="en-GB" dirty="0">
                  <a:solidFill>
                    <a:prstClr val="white"/>
                  </a:solidFill>
                </a:endParaRPr>
              </a:p>
            </p:txBody>
          </p:sp>
          <p:sp>
            <p:nvSpPr>
              <p:cNvPr id="2" name="Rectangle 1"/>
              <p:cNvSpPr/>
              <p:nvPr/>
            </p:nvSpPr>
            <p:spPr>
              <a:xfrm>
                <a:off x="251520" y="2852936"/>
                <a:ext cx="576064"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smtClean="0">
                    <a:solidFill>
                      <a:prstClr val="white"/>
                    </a:solidFill>
                  </a:rPr>
                  <a:t>Bunker wall</a:t>
                </a:r>
                <a:endParaRPr lang="en-GB" dirty="0">
                  <a:solidFill>
                    <a:prstClr val="white"/>
                  </a:solidFill>
                </a:endParaRPr>
              </a:p>
            </p:txBody>
          </p:sp>
          <p:sp>
            <p:nvSpPr>
              <p:cNvPr id="4" name="Rectangle 3"/>
              <p:cNvSpPr/>
              <p:nvPr/>
            </p:nvSpPr>
            <p:spPr>
              <a:xfrm>
                <a:off x="827584" y="3573016"/>
                <a:ext cx="1584175" cy="136815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400" dirty="0" smtClean="0">
                    <a:solidFill>
                      <a:prstClr val="white"/>
                    </a:solidFill>
                  </a:rPr>
                  <a:t>Chopper pit shielding</a:t>
                </a:r>
                <a:endParaRPr lang="en-GB" sz="1400" dirty="0">
                  <a:solidFill>
                    <a:prstClr val="white"/>
                  </a:solidFill>
                </a:endParaRPr>
              </a:p>
            </p:txBody>
          </p:sp>
          <p:sp>
            <p:nvSpPr>
              <p:cNvPr id="5" name="Rectangle 4"/>
              <p:cNvSpPr/>
              <p:nvPr/>
            </p:nvSpPr>
            <p:spPr>
              <a:xfrm>
                <a:off x="2411760" y="3897052"/>
                <a:ext cx="4940200" cy="104411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400" dirty="0" smtClean="0">
                    <a:solidFill>
                      <a:prstClr val="white"/>
                    </a:solidFill>
                  </a:rPr>
                  <a:t>Beamline</a:t>
                </a:r>
                <a:r>
                  <a:rPr lang="en-GB" dirty="0" smtClean="0">
                    <a:solidFill>
                      <a:prstClr val="white"/>
                    </a:solidFill>
                  </a:rPr>
                  <a:t> </a:t>
                </a:r>
                <a:r>
                  <a:rPr lang="en-GB" sz="1200" dirty="0" smtClean="0">
                    <a:solidFill>
                      <a:prstClr val="white"/>
                    </a:solidFill>
                  </a:rPr>
                  <a:t>(from 21 to 55 m) </a:t>
                </a:r>
              </a:p>
              <a:p>
                <a:pPr algn="ctr"/>
                <a:endParaRPr lang="en-GB" sz="1200" dirty="0">
                  <a:solidFill>
                    <a:prstClr val="white"/>
                  </a:solidFill>
                </a:endParaRPr>
              </a:p>
              <a:p>
                <a:pPr algn="ctr"/>
                <a:endParaRPr lang="en-GB" sz="1200" dirty="0">
                  <a:solidFill>
                    <a:prstClr val="white"/>
                  </a:solidFill>
                </a:endParaRPr>
              </a:p>
            </p:txBody>
          </p:sp>
          <p:sp>
            <p:nvSpPr>
              <p:cNvPr id="6" name="Rectangle 5"/>
              <p:cNvSpPr/>
              <p:nvPr/>
            </p:nvSpPr>
            <p:spPr>
              <a:xfrm>
                <a:off x="7253946" y="2852936"/>
                <a:ext cx="1687996" cy="242989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Cave</a:t>
                </a:r>
                <a:endParaRPr lang="en-GB" dirty="0">
                  <a:solidFill>
                    <a:prstClr val="white"/>
                  </a:solidFill>
                </a:endParaRPr>
              </a:p>
            </p:txBody>
          </p:sp>
          <p:grpSp>
            <p:nvGrpSpPr>
              <p:cNvPr id="7" name="Group 6"/>
              <p:cNvGrpSpPr/>
              <p:nvPr/>
            </p:nvGrpSpPr>
            <p:grpSpPr>
              <a:xfrm rot="5400000">
                <a:off x="1171759" y="1570810"/>
                <a:ext cx="276107" cy="2203894"/>
                <a:chOff x="1682231" y="1695501"/>
                <a:chExt cx="276107" cy="1157435"/>
              </a:xfrm>
            </p:grpSpPr>
            <p:sp>
              <p:nvSpPr>
                <p:cNvPr id="8" name="TextBox 7"/>
                <p:cNvSpPr txBox="1"/>
                <p:nvPr/>
              </p:nvSpPr>
              <p:spPr>
                <a:xfrm rot="16200000">
                  <a:off x="1331097" y="2135405"/>
                  <a:ext cx="978376" cy="276107"/>
                </a:xfrm>
                <a:prstGeom prst="rect">
                  <a:avLst/>
                </a:prstGeom>
                <a:noFill/>
              </p:spPr>
              <p:txBody>
                <a:bodyPr wrap="square" rtlCol="0">
                  <a:spAutoFit/>
                </a:bodyPr>
                <a:lstStyle/>
                <a:p>
                  <a:pPr algn="ctr"/>
                  <a:r>
                    <a:rPr lang="en-GB" sz="1000" dirty="0" smtClean="0">
                      <a:solidFill>
                        <a:prstClr val="black"/>
                      </a:solidFill>
                    </a:rPr>
                    <a:t>~21 m from TCS</a:t>
                  </a:r>
                  <a:endParaRPr lang="en-GB" sz="1000" dirty="0">
                    <a:solidFill>
                      <a:prstClr val="black"/>
                    </a:solidFill>
                  </a:endParaRPr>
                </a:p>
              </p:txBody>
            </p:sp>
            <p:cxnSp>
              <p:nvCxnSpPr>
                <p:cNvPr id="9" name="Straight Arrow Connector 8"/>
                <p:cNvCxnSpPr/>
                <p:nvPr/>
              </p:nvCxnSpPr>
              <p:spPr>
                <a:xfrm rot="16200000">
                  <a:off x="1349737" y="2274219"/>
                  <a:ext cx="1157435" cy="0"/>
                </a:xfrm>
                <a:prstGeom prst="straightConnector1">
                  <a:avLst/>
                </a:prstGeom>
                <a:ln w="158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rot="5400000">
                <a:off x="3529216" y="-949993"/>
                <a:ext cx="276107" cy="6850024"/>
                <a:chOff x="1682232" y="1695501"/>
                <a:chExt cx="276107" cy="1157435"/>
              </a:xfrm>
            </p:grpSpPr>
            <p:sp>
              <p:nvSpPr>
                <p:cNvPr id="12" name="TextBox 11"/>
                <p:cNvSpPr txBox="1"/>
                <p:nvPr/>
              </p:nvSpPr>
              <p:spPr>
                <a:xfrm rot="16200000">
                  <a:off x="1331098" y="2135405"/>
                  <a:ext cx="978376" cy="276107"/>
                </a:xfrm>
                <a:prstGeom prst="rect">
                  <a:avLst/>
                </a:prstGeom>
                <a:noFill/>
              </p:spPr>
              <p:txBody>
                <a:bodyPr wrap="square" rtlCol="0">
                  <a:spAutoFit/>
                </a:bodyPr>
                <a:lstStyle/>
                <a:p>
                  <a:pPr algn="ctr"/>
                  <a:r>
                    <a:rPr lang="en-GB" sz="1000" dirty="0" smtClean="0">
                      <a:solidFill>
                        <a:prstClr val="black"/>
                      </a:solidFill>
                    </a:rPr>
                    <a:t>~55 m from TCS</a:t>
                  </a:r>
                  <a:endParaRPr lang="en-GB" sz="1000" dirty="0">
                    <a:solidFill>
                      <a:prstClr val="black"/>
                    </a:solidFill>
                  </a:endParaRPr>
                </a:p>
              </p:txBody>
            </p:sp>
            <p:cxnSp>
              <p:nvCxnSpPr>
                <p:cNvPr id="13" name="Straight Arrow Connector 12"/>
                <p:cNvCxnSpPr/>
                <p:nvPr/>
              </p:nvCxnSpPr>
              <p:spPr>
                <a:xfrm rot="16200000">
                  <a:off x="1349737" y="2274219"/>
                  <a:ext cx="1157435" cy="0"/>
                </a:xfrm>
                <a:prstGeom prst="straightConnector1">
                  <a:avLst/>
                </a:prstGeom>
                <a:ln w="158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4599148" y="4614311"/>
                <a:ext cx="576947" cy="379646"/>
              </a:xfrm>
              <a:prstGeom prst="rect">
                <a:avLst/>
              </a:prstGeom>
              <a:noFill/>
            </p:spPr>
            <p:txBody>
              <a:bodyPr wrap="square" rtlCol="0">
                <a:spAutoFit/>
              </a:bodyPr>
              <a:lstStyle/>
              <a:p>
                <a:pPr algn="ctr"/>
                <a:r>
                  <a:rPr lang="en-GB" sz="800" dirty="0" smtClean="0">
                    <a:solidFill>
                      <a:prstClr val="black"/>
                    </a:solidFill>
                  </a:rPr>
                  <a:t>1000 mm</a:t>
                </a:r>
                <a:endParaRPr lang="en-GB" sz="800" dirty="0">
                  <a:solidFill>
                    <a:prstClr val="black"/>
                  </a:solidFill>
                </a:endParaRPr>
              </a:p>
            </p:txBody>
          </p:sp>
          <p:cxnSp>
            <p:nvCxnSpPr>
              <p:cNvPr id="15" name="Straight Arrow Connector 14"/>
              <p:cNvCxnSpPr/>
              <p:nvPr/>
            </p:nvCxnSpPr>
            <p:spPr>
              <a:xfrm flipV="1">
                <a:off x="4523026" y="4588095"/>
                <a:ext cx="0" cy="35231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275856" y="3915048"/>
                <a:ext cx="0" cy="102612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987382" y="3677124"/>
                <a:ext cx="576947" cy="241594"/>
              </a:xfrm>
              <a:prstGeom prst="rect">
                <a:avLst/>
              </a:prstGeom>
              <a:noFill/>
            </p:spPr>
            <p:txBody>
              <a:bodyPr wrap="square" rtlCol="0">
                <a:spAutoFit/>
              </a:bodyPr>
              <a:lstStyle/>
              <a:p>
                <a:pPr algn="ctr"/>
                <a:r>
                  <a:rPr lang="en-GB" sz="800" dirty="0" smtClean="0">
                    <a:solidFill>
                      <a:prstClr val="black"/>
                    </a:solidFill>
                  </a:rPr>
                  <a:t>~2.5 m</a:t>
                </a:r>
                <a:endParaRPr lang="en-GB" sz="800" dirty="0">
                  <a:solidFill>
                    <a:prstClr val="black"/>
                  </a:solidFill>
                </a:endParaRPr>
              </a:p>
            </p:txBody>
          </p:sp>
          <p:cxnSp>
            <p:nvCxnSpPr>
              <p:cNvPr id="21" name="Straight Arrow Connector 20"/>
              <p:cNvCxnSpPr/>
              <p:nvPr/>
            </p:nvCxnSpPr>
            <p:spPr>
              <a:xfrm flipV="1">
                <a:off x="971600" y="3585218"/>
                <a:ext cx="0" cy="135595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54693" y="3347294"/>
                <a:ext cx="576947" cy="241594"/>
              </a:xfrm>
              <a:prstGeom prst="rect">
                <a:avLst/>
              </a:prstGeom>
              <a:noFill/>
            </p:spPr>
            <p:txBody>
              <a:bodyPr wrap="square" rtlCol="0">
                <a:spAutoFit/>
              </a:bodyPr>
              <a:lstStyle/>
              <a:p>
                <a:pPr algn="ctr"/>
                <a:r>
                  <a:rPr lang="en-GB" sz="800" dirty="0">
                    <a:solidFill>
                      <a:prstClr val="black"/>
                    </a:solidFill>
                  </a:rPr>
                  <a:t>~</a:t>
                </a:r>
                <a:r>
                  <a:rPr lang="en-GB" sz="800" dirty="0" smtClean="0">
                    <a:solidFill>
                      <a:prstClr val="black"/>
                    </a:solidFill>
                  </a:rPr>
                  <a:t>3.0 m</a:t>
                </a:r>
                <a:endParaRPr lang="en-GB" sz="800" dirty="0">
                  <a:solidFill>
                    <a:prstClr val="black"/>
                  </a:solidFill>
                </a:endParaRPr>
              </a:p>
            </p:txBody>
          </p:sp>
        </p:grpSp>
        <p:sp>
          <p:nvSpPr>
            <p:cNvPr id="40" name="Rectangle 39"/>
            <p:cNvSpPr/>
            <p:nvPr/>
          </p:nvSpPr>
          <p:spPr>
            <a:xfrm>
              <a:off x="802869" y="2691165"/>
              <a:ext cx="8112068" cy="304680"/>
            </a:xfrm>
            <a:prstGeom prst="rect">
              <a:avLst/>
            </a:prstGeom>
            <a:pattFill prst="pct9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Raise floor/concrete ~1137 mm</a:t>
              </a:r>
              <a:endParaRPr lang="en-GB" dirty="0">
                <a:solidFill>
                  <a:prstClr val="white"/>
                </a:solidFill>
              </a:endParaRPr>
            </a:p>
          </p:txBody>
        </p:sp>
      </p:grpSp>
      <p:grpSp>
        <p:nvGrpSpPr>
          <p:cNvPr id="42" name="Group 41"/>
          <p:cNvGrpSpPr/>
          <p:nvPr/>
        </p:nvGrpSpPr>
        <p:grpSpPr>
          <a:xfrm>
            <a:off x="256132" y="4554202"/>
            <a:ext cx="3278981" cy="1885950"/>
            <a:chOff x="990600" y="2590800"/>
            <a:chExt cx="4371975" cy="1885950"/>
          </a:xfrm>
        </p:grpSpPr>
        <p:pic>
          <p:nvPicPr>
            <p:cNvPr id="46" name="Picture 45"/>
            <p:cNvPicPr/>
            <p:nvPr/>
          </p:nvPicPr>
          <p:blipFill>
            <a:blip r:embed="rId2">
              <a:extLst>
                <a:ext uri="{28A0092B-C50C-407E-A947-70E740481C1C}">
                  <a14:useLocalDpi xmlns:a14="http://schemas.microsoft.com/office/drawing/2010/main" val="0"/>
                </a:ext>
              </a:extLst>
            </a:blip>
            <a:srcRect/>
            <a:stretch>
              <a:fillRect/>
            </a:stretch>
          </p:blipFill>
          <p:spPr bwMode="auto">
            <a:xfrm>
              <a:off x="990600" y="2590800"/>
              <a:ext cx="4371975" cy="1247775"/>
            </a:xfrm>
            <a:prstGeom prst="rect">
              <a:avLst/>
            </a:prstGeom>
            <a:noFill/>
            <a:ln>
              <a:noFill/>
            </a:ln>
          </p:spPr>
        </p:pic>
        <p:sp>
          <p:nvSpPr>
            <p:cNvPr id="47" name="TextBox 3"/>
            <p:cNvSpPr txBox="1"/>
            <p:nvPr/>
          </p:nvSpPr>
          <p:spPr>
            <a:xfrm>
              <a:off x="1028700" y="3762375"/>
              <a:ext cx="4210050" cy="71437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indent="0" algn="l" defTabSz="914400" eaLnBrk="1" fontAlgn="auto" latinLnBrk="0" hangingPunct="1">
                <a:lnSpc>
                  <a:spcPct val="100000"/>
                </a:lnSpc>
                <a:spcBef>
                  <a:spcPts val="0"/>
                </a:spcBef>
                <a:spcAft>
                  <a:spcPts val="0"/>
                </a:spcAft>
                <a:buClrTx/>
                <a:buSzTx/>
                <a:buFontTx/>
                <a:buNone/>
                <a:tabLst/>
                <a:defRPr/>
              </a:pPr>
              <a:r>
                <a:rPr lang="en-GB" sz="1100">
                  <a:solidFill>
                    <a:schemeClr val="dk1"/>
                  </a:solidFill>
                  <a:effectLst/>
                  <a:latin typeface="+mn-lt"/>
                  <a:ea typeface="+mn-ea"/>
                  <a:cs typeface="+mn-cs"/>
                </a:rPr>
                <a:t>Table 1: Indicative shielding specifications to absorb high energy dose from spallation process, as a function of distance from the source, for a straight beamline.</a:t>
              </a:r>
            </a:p>
            <a:p>
              <a:pPr algn="l"/>
              <a:endParaRPr lang="en-GB" sz="1100"/>
            </a:p>
          </p:txBody>
        </p:sp>
      </p:grpSp>
      <p:grpSp>
        <p:nvGrpSpPr>
          <p:cNvPr id="43" name="Group 42"/>
          <p:cNvGrpSpPr/>
          <p:nvPr/>
        </p:nvGrpSpPr>
        <p:grpSpPr>
          <a:xfrm>
            <a:off x="5413400" y="4306552"/>
            <a:ext cx="3400425" cy="2305050"/>
            <a:chOff x="0" y="0"/>
            <a:chExt cx="3952875" cy="2305050"/>
          </a:xfrm>
        </p:grpSpPr>
        <p:pic>
          <p:nvPicPr>
            <p:cNvPr id="44" name="Picture 43"/>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52875" cy="1657350"/>
            </a:xfrm>
            <a:prstGeom prst="rect">
              <a:avLst/>
            </a:prstGeom>
            <a:noFill/>
            <a:ln>
              <a:noFill/>
            </a:ln>
          </p:spPr>
        </p:pic>
        <p:sp>
          <p:nvSpPr>
            <p:cNvPr id="45" name="TextBox 6"/>
            <p:cNvSpPr txBox="1"/>
            <p:nvPr/>
          </p:nvSpPr>
          <p:spPr>
            <a:xfrm>
              <a:off x="76200" y="1647825"/>
              <a:ext cx="3876675" cy="65722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100">
                  <a:solidFill>
                    <a:schemeClr val="dk1"/>
                  </a:solidFill>
                  <a:effectLst/>
                  <a:latin typeface="+mn-lt"/>
                  <a:ea typeface="+mn-ea"/>
                  <a:cs typeface="+mn-cs"/>
                </a:rPr>
                <a:t>Table 2: Shielding starting specifications to reduce gamma dose from supermirror</a:t>
              </a:r>
              <a:r>
                <a:rPr lang="en-GB" sz="1100" baseline="0">
                  <a:solidFill>
                    <a:schemeClr val="dk1"/>
                  </a:solidFill>
                  <a:effectLst/>
                  <a:latin typeface="+mn-lt"/>
                  <a:ea typeface="+mn-ea"/>
                  <a:cs typeface="+mn-cs"/>
                </a:rPr>
                <a:t> </a:t>
              </a:r>
              <a:r>
                <a:rPr lang="en-GB" sz="1100">
                  <a:solidFill>
                    <a:schemeClr val="dk1"/>
                  </a:solidFill>
                  <a:effectLst/>
                  <a:latin typeface="+mn-lt"/>
                  <a:ea typeface="+mn-ea"/>
                  <a:cs typeface="+mn-cs"/>
                </a:rPr>
                <a:t>neutron capture, for various supermirror m values.	</a:t>
              </a:r>
            </a:p>
            <a:p>
              <a:endParaRPr lang="en-GB" sz="1100"/>
            </a:p>
          </p:txBody>
        </p:sp>
      </p:grpSp>
      <p:cxnSp>
        <p:nvCxnSpPr>
          <p:cNvPr id="19" name="Straight Connector 18"/>
          <p:cNvCxnSpPr/>
          <p:nvPr/>
        </p:nvCxnSpPr>
        <p:spPr>
          <a:xfrm flipV="1">
            <a:off x="1131691" y="3256109"/>
            <a:ext cx="6801002" cy="288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0" name="Title 1"/>
          <p:cNvSpPr txBox="1">
            <a:spLocks/>
          </p:cNvSpPr>
          <p:nvPr/>
        </p:nvSpPr>
        <p:spPr>
          <a:xfrm>
            <a:off x="461112" y="-27384"/>
            <a:ext cx="8287352" cy="1077218"/>
          </a:xfrm>
          <a:prstGeom prst="rect">
            <a:avLst/>
          </a:prstGeom>
          <a:solidFill>
            <a:srgbClr val="1F497D"/>
          </a:soli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3200" dirty="0" smtClean="0">
                <a:solidFill>
                  <a:sysClr val="window" lastClr="FFFFFF"/>
                </a:solidFill>
                <a:latin typeface="Calibri"/>
              </a:rPr>
              <a:t>VESPA hall components: beamline shielding concept</a:t>
            </a:r>
            <a:endParaRPr lang="en-GB" sz="3200" dirty="0">
              <a:solidFill>
                <a:sysClr val="window" lastClr="FFFFFF"/>
              </a:solidFill>
              <a:latin typeface="Calibri"/>
            </a:endParaRPr>
          </a:p>
        </p:txBody>
      </p:sp>
    </p:spTree>
    <p:extLst>
      <p:ext uri="{BB962C8B-B14F-4D97-AF65-F5344CB8AC3E}">
        <p14:creationId xmlns:p14="http://schemas.microsoft.com/office/powerpoint/2010/main" val="33694841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it-IT" smtClean="0"/>
              <a:t>VESPA TG2 (Lund, 17 Oct. 2017)</a:t>
            </a:r>
            <a:endParaRPr lang="it-IT"/>
          </a:p>
        </p:txBody>
      </p:sp>
      <p:sp>
        <p:nvSpPr>
          <p:cNvPr id="6" name="Slide Number Placeholder 5"/>
          <p:cNvSpPr>
            <a:spLocks noGrp="1"/>
          </p:cNvSpPr>
          <p:nvPr>
            <p:ph type="sldNum" sz="quarter" idx="12"/>
          </p:nvPr>
        </p:nvSpPr>
        <p:spPr/>
        <p:txBody>
          <a:bodyPr/>
          <a:lstStyle/>
          <a:p>
            <a:fld id="{AC3339C7-BCC7-45DF-904C-C04AD0551C05}" type="slidenum">
              <a:rPr lang="it-IT" smtClean="0"/>
              <a:pPr/>
              <a:t>77</a:t>
            </a:fld>
            <a:endParaRPr lang="it-IT"/>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2912" t="21512" r="22658" b="11161"/>
          <a:stretch/>
        </p:blipFill>
        <p:spPr>
          <a:xfrm>
            <a:off x="2699792" y="1138344"/>
            <a:ext cx="6129242" cy="5331016"/>
          </a:xfrm>
          <a:prstGeom prst="rect">
            <a:avLst/>
          </a:prstGeom>
        </p:spPr>
      </p:pic>
      <p:sp>
        <p:nvSpPr>
          <p:cNvPr id="9" name="Title 1"/>
          <p:cNvSpPr txBox="1">
            <a:spLocks/>
          </p:cNvSpPr>
          <p:nvPr/>
        </p:nvSpPr>
        <p:spPr>
          <a:xfrm>
            <a:off x="461112" y="-27384"/>
            <a:ext cx="8287352" cy="1077218"/>
          </a:xfrm>
          <a:prstGeom prst="rect">
            <a:avLst/>
          </a:prstGeom>
          <a:solidFill>
            <a:srgbClr val="1F497D"/>
          </a:soli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3200" dirty="0" smtClean="0">
                <a:solidFill>
                  <a:sysClr val="window" lastClr="FFFFFF"/>
                </a:solidFill>
                <a:latin typeface="Calibri"/>
              </a:rPr>
              <a:t>VESPA hall components: beamline shielding concept</a:t>
            </a:r>
            <a:endParaRPr lang="en-GB" sz="3200" dirty="0">
              <a:solidFill>
                <a:sysClr val="window" lastClr="FFFFFF"/>
              </a:solidFill>
              <a:latin typeface="Calibri"/>
            </a:endParaRPr>
          </a:p>
        </p:txBody>
      </p:sp>
      <p:cxnSp>
        <p:nvCxnSpPr>
          <p:cNvPr id="12" name="Straight Arrow Connector 11"/>
          <p:cNvCxnSpPr/>
          <p:nvPr/>
        </p:nvCxnSpPr>
        <p:spPr>
          <a:xfrm>
            <a:off x="2411760" y="3363781"/>
            <a:ext cx="108012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300192" y="3219765"/>
            <a:ext cx="1080120"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79512" y="1363446"/>
            <a:ext cx="2592288" cy="5078313"/>
          </a:xfrm>
          <a:prstGeom prst="rect">
            <a:avLst/>
          </a:prstGeom>
          <a:noFill/>
        </p:spPr>
        <p:txBody>
          <a:bodyPr wrap="square" rtlCol="0">
            <a:spAutoFit/>
          </a:bodyPr>
          <a:lstStyle/>
          <a:p>
            <a:r>
              <a:rPr lang="en-US" dirty="0" smtClean="0"/>
              <a:t>MCNP simulation for cave shielding:</a:t>
            </a:r>
          </a:p>
          <a:p>
            <a:r>
              <a:rPr lang="en-US" dirty="0" smtClean="0"/>
              <a:t>	n + </a:t>
            </a:r>
            <a:r>
              <a:rPr lang="en-US" dirty="0" smtClean="0">
                <a:sym typeface="Symbol"/>
              </a:rPr>
              <a:t></a:t>
            </a:r>
            <a:r>
              <a:rPr lang="en-US" dirty="0" smtClean="0"/>
              <a:t> </a:t>
            </a:r>
          </a:p>
          <a:p>
            <a:r>
              <a:rPr lang="en-US" dirty="0" smtClean="0"/>
              <a:t>(no thermal neutrons from guide!)</a:t>
            </a:r>
          </a:p>
          <a:p>
            <a:endParaRPr lang="en-US" dirty="0"/>
          </a:p>
          <a:p>
            <a:endParaRPr lang="en-US" dirty="0" smtClean="0"/>
          </a:p>
          <a:p>
            <a:endParaRPr lang="en-US" dirty="0" smtClean="0"/>
          </a:p>
          <a:p>
            <a:endParaRPr lang="en-US" dirty="0"/>
          </a:p>
          <a:p>
            <a:r>
              <a:rPr lang="en-US" dirty="0" smtClean="0"/>
              <a:t>WORST CASE SCENARIO:</a:t>
            </a:r>
            <a:endParaRPr lang="en-US" dirty="0"/>
          </a:p>
          <a:p>
            <a:r>
              <a:rPr lang="en-US" dirty="0" smtClean="0"/>
              <a:t>-chopper open</a:t>
            </a:r>
          </a:p>
          <a:p>
            <a:r>
              <a:rPr lang="en-US" dirty="0" smtClean="0"/>
              <a:t>-jaws open</a:t>
            </a:r>
          </a:p>
          <a:p>
            <a:r>
              <a:rPr lang="en-US" dirty="0" smtClean="0"/>
              <a:t>-sample:  steel cylinder (r= 5cm, h-10cm)</a:t>
            </a:r>
          </a:p>
          <a:p>
            <a:endParaRPr lang="en-US" dirty="0"/>
          </a:p>
          <a:p>
            <a:r>
              <a:rPr lang="en-US" dirty="0" smtClean="0"/>
              <a:t>BEAMSTOP/GET-LOST-PIPE</a:t>
            </a:r>
            <a:r>
              <a:rPr lang="en-US" dirty="0"/>
              <a:t> </a:t>
            </a:r>
            <a:r>
              <a:rPr lang="en-US" dirty="0" smtClean="0"/>
              <a:t>is currently being</a:t>
            </a:r>
          </a:p>
          <a:p>
            <a:r>
              <a:rPr lang="en-US" dirty="0" smtClean="0"/>
              <a:t>Simulated.</a:t>
            </a:r>
          </a:p>
        </p:txBody>
      </p:sp>
      <p:sp>
        <p:nvSpPr>
          <p:cNvPr id="15" name="Flowchart: Manual Operation 14"/>
          <p:cNvSpPr/>
          <p:nvPr/>
        </p:nvSpPr>
        <p:spPr>
          <a:xfrm rot="5400000">
            <a:off x="6472803" y="2986151"/>
            <a:ext cx="1022925" cy="726869"/>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2555776" y="3507797"/>
            <a:ext cx="3024336" cy="12893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411760" y="3573016"/>
            <a:ext cx="4209071" cy="202121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462465" y="3363781"/>
            <a:ext cx="3253551" cy="11981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3024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0" y="2"/>
            <a:ext cx="9144000" cy="6857999"/>
            <a:chOff x="0" y="1"/>
            <a:chExt cx="12192000" cy="6857999"/>
          </a:xfrm>
        </p:grpSpPr>
        <p:pic>
          <p:nvPicPr>
            <p:cNvPr id="51" name="Picture 50"/>
            <p:cNvPicPr>
              <a:picLocks noChangeAspect="1"/>
            </p:cNvPicPr>
            <p:nvPr/>
          </p:nvPicPr>
          <p:blipFill rotWithShape="1">
            <a:blip r:embed="rId2">
              <a:extLst>
                <a:ext uri="{28A0092B-C50C-407E-A947-70E740481C1C}">
                  <a14:useLocalDpi xmlns:a14="http://schemas.microsoft.com/office/drawing/2010/main" val="0"/>
                </a:ext>
              </a:extLst>
            </a:blip>
            <a:srcRect t="2913"/>
            <a:stretch/>
          </p:blipFill>
          <p:spPr>
            <a:xfrm>
              <a:off x="2621163" y="3666744"/>
              <a:ext cx="9512925" cy="3191256"/>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913"/>
            <a:stretch/>
          </p:blipFill>
          <p:spPr>
            <a:xfrm>
              <a:off x="2679075" y="3666744"/>
              <a:ext cx="9512925" cy="3191256"/>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527" t="4463" r="3087" b="8310"/>
            <a:stretch/>
          </p:blipFill>
          <p:spPr>
            <a:xfrm>
              <a:off x="0" y="1"/>
              <a:ext cx="6528816" cy="3931920"/>
            </a:xfrm>
            <a:prstGeom prst="rect">
              <a:avLst/>
            </a:prstGeom>
          </p:spPr>
        </p:pic>
        <p:sp>
          <p:nvSpPr>
            <p:cNvPr id="6" name="Content Placeholder 2"/>
            <p:cNvSpPr txBox="1">
              <a:spLocks/>
            </p:cNvSpPr>
            <p:nvPr/>
          </p:nvSpPr>
          <p:spPr bwMode="auto">
            <a:xfrm>
              <a:off x="5506594" y="5866851"/>
              <a:ext cx="1470278" cy="34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GB" sz="1000" kern="0" dirty="0" smtClean="0">
                  <a:solidFill>
                    <a:srgbClr val="000000"/>
                  </a:solidFill>
                </a:rPr>
                <a:t>Bunker wall</a:t>
              </a:r>
              <a:endParaRPr lang="en-GB" sz="1000" kern="0" dirty="0">
                <a:solidFill>
                  <a:srgbClr val="000000"/>
                </a:solidFill>
              </a:endParaRPr>
            </a:p>
          </p:txBody>
        </p:sp>
        <p:sp>
          <p:nvSpPr>
            <p:cNvPr id="7" name="Content Placeholder 2"/>
            <p:cNvSpPr txBox="1">
              <a:spLocks/>
            </p:cNvSpPr>
            <p:nvPr/>
          </p:nvSpPr>
          <p:spPr bwMode="auto">
            <a:xfrm>
              <a:off x="9480732" y="6208776"/>
              <a:ext cx="1470278" cy="34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GB" sz="1200" kern="0" dirty="0" smtClean="0">
                  <a:solidFill>
                    <a:srgbClr val="333399"/>
                  </a:solidFill>
                </a:rPr>
                <a:t>E8 wedge</a:t>
              </a:r>
              <a:endParaRPr lang="en-GB" sz="1200" kern="0" dirty="0">
                <a:solidFill>
                  <a:srgbClr val="333399"/>
                </a:solidFill>
              </a:endParaRPr>
            </a:p>
          </p:txBody>
        </p:sp>
        <p:sp>
          <p:nvSpPr>
            <p:cNvPr id="8" name="Content Placeholder 2"/>
            <p:cNvSpPr txBox="1">
              <a:spLocks/>
            </p:cNvSpPr>
            <p:nvPr/>
          </p:nvSpPr>
          <p:spPr bwMode="auto">
            <a:xfrm>
              <a:off x="5594986" y="4297680"/>
              <a:ext cx="1470278" cy="16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GB" sz="1000" kern="0" dirty="0" smtClean="0">
                  <a:solidFill>
                    <a:srgbClr val="000000"/>
                  </a:solidFill>
                </a:rPr>
                <a:t>E7 axis</a:t>
              </a:r>
              <a:endParaRPr lang="en-GB" sz="1000" kern="0" dirty="0">
                <a:solidFill>
                  <a:srgbClr val="000000"/>
                </a:solidFill>
              </a:endParaRPr>
            </a:p>
          </p:txBody>
        </p:sp>
        <p:cxnSp>
          <p:nvCxnSpPr>
            <p:cNvPr id="10" name="Straight Connector 9"/>
            <p:cNvCxnSpPr>
              <a:stCxn id="8" idx="2"/>
            </p:cNvCxnSpPr>
            <p:nvPr/>
          </p:nvCxnSpPr>
          <p:spPr>
            <a:xfrm>
              <a:off x="6330125" y="4461372"/>
              <a:ext cx="198691" cy="45270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bwMode="auto">
            <a:xfrm>
              <a:off x="5271898" y="1270116"/>
              <a:ext cx="1470278" cy="16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GB" sz="1000" kern="0" dirty="0" smtClean="0">
                  <a:solidFill>
                    <a:srgbClr val="000000"/>
                  </a:solidFill>
                </a:rPr>
                <a:t>Beamline optics</a:t>
              </a:r>
              <a:endParaRPr lang="en-GB" sz="1000" kern="0" dirty="0">
                <a:solidFill>
                  <a:srgbClr val="000000"/>
                </a:solidFill>
              </a:endParaRPr>
            </a:p>
          </p:txBody>
        </p:sp>
        <p:cxnSp>
          <p:nvCxnSpPr>
            <p:cNvPr id="14" name="Straight Connector 13"/>
            <p:cNvCxnSpPr>
              <a:stCxn id="13" idx="2"/>
            </p:cNvCxnSpPr>
            <p:nvPr/>
          </p:nvCxnSpPr>
          <p:spPr>
            <a:xfrm flipH="1">
              <a:off x="5340096" y="1433808"/>
              <a:ext cx="666941" cy="23040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Content Placeholder 2"/>
            <p:cNvSpPr txBox="1">
              <a:spLocks/>
            </p:cNvSpPr>
            <p:nvPr/>
          </p:nvSpPr>
          <p:spPr bwMode="auto">
            <a:xfrm>
              <a:off x="7065264" y="2577184"/>
              <a:ext cx="923544" cy="16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GB" sz="1000" kern="0" dirty="0" smtClean="0">
                  <a:solidFill>
                    <a:srgbClr val="000000"/>
                  </a:solidFill>
                </a:rPr>
                <a:t>Raised floor</a:t>
              </a:r>
              <a:endParaRPr lang="en-GB" sz="1000" kern="0" dirty="0">
                <a:solidFill>
                  <a:srgbClr val="000000"/>
                </a:solidFill>
              </a:endParaRPr>
            </a:p>
          </p:txBody>
        </p:sp>
        <p:cxnSp>
          <p:nvCxnSpPr>
            <p:cNvPr id="18" name="Straight Connector 17"/>
            <p:cNvCxnSpPr>
              <a:stCxn id="17" idx="1"/>
            </p:cNvCxnSpPr>
            <p:nvPr/>
          </p:nvCxnSpPr>
          <p:spPr>
            <a:xfrm flipH="1">
              <a:off x="6528816" y="2659030"/>
              <a:ext cx="536448" cy="4489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2" name="Content Placeholder 2"/>
            <p:cNvSpPr txBox="1">
              <a:spLocks/>
            </p:cNvSpPr>
            <p:nvPr/>
          </p:nvSpPr>
          <p:spPr bwMode="auto">
            <a:xfrm>
              <a:off x="5083493" y="3635190"/>
              <a:ext cx="923544" cy="16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GB" sz="1000" kern="0" dirty="0" smtClean="0">
                  <a:solidFill>
                    <a:srgbClr val="000000"/>
                  </a:solidFill>
                </a:rPr>
                <a:t>CF floor level</a:t>
              </a:r>
              <a:endParaRPr lang="en-GB" sz="1000" kern="0" dirty="0">
                <a:solidFill>
                  <a:srgbClr val="000000"/>
                </a:solidFill>
              </a:endParaRPr>
            </a:p>
          </p:txBody>
        </p:sp>
        <p:cxnSp>
          <p:nvCxnSpPr>
            <p:cNvPr id="23" name="Straight Connector 22"/>
            <p:cNvCxnSpPr>
              <a:endCxn id="22" idx="1"/>
            </p:cNvCxnSpPr>
            <p:nvPr/>
          </p:nvCxnSpPr>
          <p:spPr>
            <a:xfrm>
              <a:off x="4544568" y="3182487"/>
              <a:ext cx="538925" cy="534549"/>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6" name="Content Placeholder 2"/>
            <p:cNvSpPr txBox="1">
              <a:spLocks/>
            </p:cNvSpPr>
            <p:nvPr/>
          </p:nvSpPr>
          <p:spPr bwMode="auto">
            <a:xfrm>
              <a:off x="6127147" y="1612040"/>
              <a:ext cx="1470278" cy="365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GB" sz="1000" kern="0" dirty="0" smtClean="0">
                  <a:solidFill>
                    <a:srgbClr val="000000"/>
                  </a:solidFill>
                </a:rPr>
                <a:t>Beamline optics support and align sys</a:t>
              </a:r>
              <a:endParaRPr lang="en-GB" sz="1000" kern="0" dirty="0">
                <a:solidFill>
                  <a:srgbClr val="000000"/>
                </a:solidFill>
              </a:endParaRPr>
            </a:p>
          </p:txBody>
        </p:sp>
        <p:cxnSp>
          <p:nvCxnSpPr>
            <p:cNvPr id="27" name="Straight Connector 26"/>
            <p:cNvCxnSpPr>
              <a:stCxn id="26" idx="1"/>
            </p:cNvCxnSpPr>
            <p:nvPr/>
          </p:nvCxnSpPr>
          <p:spPr>
            <a:xfrm flipH="1">
              <a:off x="5340097" y="1794696"/>
              <a:ext cx="787050" cy="45911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5" name="Content Placeholder 2"/>
            <p:cNvSpPr txBox="1">
              <a:spLocks/>
            </p:cNvSpPr>
            <p:nvPr/>
          </p:nvSpPr>
          <p:spPr bwMode="auto">
            <a:xfrm>
              <a:off x="8573" y="4028383"/>
              <a:ext cx="1470278" cy="16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GB" sz="1000" kern="0" dirty="0" smtClean="0">
                  <a:solidFill>
                    <a:srgbClr val="000000"/>
                  </a:solidFill>
                </a:rPr>
                <a:t>Beamline shielding</a:t>
              </a:r>
              <a:endParaRPr lang="en-GB" sz="1000" kern="0" dirty="0">
                <a:solidFill>
                  <a:srgbClr val="000000"/>
                </a:solidFill>
              </a:endParaRPr>
            </a:p>
          </p:txBody>
        </p:sp>
        <p:cxnSp>
          <p:nvCxnSpPr>
            <p:cNvPr id="36" name="Straight Connector 35"/>
            <p:cNvCxnSpPr>
              <a:endCxn id="35" idx="0"/>
            </p:cNvCxnSpPr>
            <p:nvPr/>
          </p:nvCxnSpPr>
          <p:spPr>
            <a:xfrm flipH="1">
              <a:off x="743712" y="1493855"/>
              <a:ext cx="1677649" cy="253452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679075" y="4954251"/>
              <a:ext cx="9436725"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545265" y="5612540"/>
              <a:ext cx="6433375" cy="596236"/>
            </a:xfrm>
            <a:prstGeom prst="line">
              <a:avLst/>
            </a:prstGeom>
            <a:ln w="222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46" name="Content Placeholder 2"/>
            <p:cNvSpPr txBox="1">
              <a:spLocks/>
            </p:cNvSpPr>
            <p:nvPr/>
          </p:nvSpPr>
          <p:spPr bwMode="auto">
            <a:xfrm>
              <a:off x="6675203" y="6285151"/>
              <a:ext cx="1470278" cy="16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GB" sz="1000" kern="0" dirty="0" smtClean="0">
                  <a:solidFill>
                    <a:srgbClr val="000000"/>
                  </a:solidFill>
                </a:rPr>
                <a:t>E8 axis</a:t>
              </a:r>
              <a:endParaRPr lang="en-GB" sz="1000" kern="0" dirty="0">
                <a:solidFill>
                  <a:srgbClr val="000000"/>
                </a:solidFill>
              </a:endParaRPr>
            </a:p>
          </p:txBody>
        </p:sp>
        <p:cxnSp>
          <p:nvCxnSpPr>
            <p:cNvPr id="47" name="Straight Connector 46"/>
            <p:cNvCxnSpPr>
              <a:endCxn id="46" idx="0"/>
            </p:cNvCxnSpPr>
            <p:nvPr/>
          </p:nvCxnSpPr>
          <p:spPr>
            <a:xfrm flipH="1">
              <a:off x="7410342" y="5839943"/>
              <a:ext cx="301669" cy="44520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59" name="Shape 130"/>
          <p:cNvSpPr txBox="1">
            <a:spLocks/>
          </p:cNvSpPr>
          <p:nvPr/>
        </p:nvSpPr>
        <p:spPr bwMode="auto">
          <a:xfrm>
            <a:off x="4822103" y="161148"/>
            <a:ext cx="4011930" cy="7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b="1">
                <a:solidFill>
                  <a:srgbClr val="002060"/>
                </a:solidFill>
                <a:latin typeface="Helvetica Light"/>
                <a:ea typeface="+mj-ea"/>
              </a:defRPr>
            </a:lvl1pPr>
            <a:lvl2pPr algn="ctr" eaLnBrk="0" hangingPunct="0">
              <a:defRPr sz="4400" b="1">
                <a:solidFill>
                  <a:srgbClr val="3C8C93"/>
                </a:solidFill>
                <a:latin typeface="Arial" charset="0"/>
                <a:ea typeface="ヒラギノ角ゴ Pro W3" pitchFamily="84" charset="-128"/>
                <a:cs typeface="Arial" charset="0"/>
              </a:defRPr>
            </a:lvl2pPr>
            <a:lvl3pPr algn="ctr" eaLnBrk="0" hangingPunct="0">
              <a:defRPr sz="4400" b="1">
                <a:solidFill>
                  <a:srgbClr val="3C8C93"/>
                </a:solidFill>
                <a:latin typeface="Arial" charset="0"/>
                <a:ea typeface="ヒラギノ角ゴ Pro W3" pitchFamily="84" charset="-128"/>
                <a:cs typeface="Arial" charset="0"/>
              </a:defRPr>
            </a:lvl3pPr>
            <a:lvl4pPr algn="ctr" eaLnBrk="0" hangingPunct="0">
              <a:defRPr sz="4400" b="1">
                <a:solidFill>
                  <a:srgbClr val="3C8C93"/>
                </a:solidFill>
                <a:latin typeface="Arial" charset="0"/>
                <a:ea typeface="ヒラギノ角ゴ Pro W3" pitchFamily="84" charset="-128"/>
                <a:cs typeface="Arial" charset="0"/>
              </a:defRPr>
            </a:lvl4pPr>
            <a:lvl5pPr algn="ctr" eaLnBrk="0" hangingPunct="0">
              <a:defRPr sz="4400" b="1">
                <a:solidFill>
                  <a:srgbClr val="3C8C93"/>
                </a:solidFill>
                <a:latin typeface="Arial" charset="0"/>
                <a:ea typeface="ヒラギノ角ゴ Pro W3" pitchFamily="84" charset="-128"/>
                <a:cs typeface="Arial" charset="0"/>
              </a:defRPr>
            </a:lvl5pPr>
            <a:lvl6pPr marL="457200" algn="ctr" fontAlgn="base">
              <a:spcBef>
                <a:spcPct val="0"/>
              </a:spcBef>
              <a:spcAft>
                <a:spcPct val="0"/>
              </a:spcAft>
              <a:defRPr sz="4400">
                <a:solidFill>
                  <a:schemeClr val="tx2"/>
                </a:solidFill>
                <a:latin typeface="Lucida Grande" pitchFamily="84" charset="0"/>
                <a:ea typeface="ヒラギノ角ゴ Pro W3" pitchFamily="84" charset="-128"/>
              </a:defRPr>
            </a:lvl6pPr>
            <a:lvl7pPr marL="914400" algn="ctr" fontAlgn="base">
              <a:spcBef>
                <a:spcPct val="0"/>
              </a:spcBef>
              <a:spcAft>
                <a:spcPct val="0"/>
              </a:spcAft>
              <a:defRPr sz="4400">
                <a:solidFill>
                  <a:schemeClr val="tx2"/>
                </a:solidFill>
                <a:latin typeface="Lucida Grande" pitchFamily="84" charset="0"/>
                <a:ea typeface="ヒラギノ角ゴ Pro W3" pitchFamily="84" charset="-128"/>
              </a:defRPr>
            </a:lvl7pPr>
            <a:lvl8pPr marL="1371600" algn="ctr" fontAlgn="base">
              <a:spcBef>
                <a:spcPct val="0"/>
              </a:spcBef>
              <a:spcAft>
                <a:spcPct val="0"/>
              </a:spcAft>
              <a:defRPr sz="4400">
                <a:solidFill>
                  <a:schemeClr val="tx2"/>
                </a:solidFill>
                <a:latin typeface="Lucida Grande" pitchFamily="84" charset="0"/>
                <a:ea typeface="ヒラギノ角ゴ Pro W3" pitchFamily="84" charset="-128"/>
              </a:defRPr>
            </a:lvl8pPr>
            <a:lvl9pPr marL="1828800" algn="ctr" fontAlgn="base">
              <a:spcBef>
                <a:spcPct val="0"/>
              </a:spcBef>
              <a:spcAft>
                <a:spcPct val="0"/>
              </a:spcAft>
              <a:defRPr sz="4400">
                <a:solidFill>
                  <a:schemeClr val="tx2"/>
                </a:solidFill>
                <a:latin typeface="Lucida Grande" pitchFamily="84" charset="0"/>
                <a:ea typeface="ヒラギノ角ゴ Pro W3" pitchFamily="84" charset="-128"/>
              </a:defRPr>
            </a:lvl9pPr>
          </a:lstStyle>
          <a:p>
            <a:pPr fontAlgn="base">
              <a:spcBef>
                <a:spcPct val="0"/>
              </a:spcBef>
              <a:spcAft>
                <a:spcPct val="0"/>
              </a:spcAft>
              <a:defRPr/>
            </a:pPr>
            <a:r>
              <a:rPr lang="en-GB" dirty="0" smtClean="0">
                <a:cs typeface="Arial" pitchFamily="34" charset="0"/>
              </a:rPr>
              <a:t>Front end space utilization</a:t>
            </a:r>
            <a:endParaRPr lang="en-GB" dirty="0">
              <a:cs typeface="Arial" pitchFamily="34" charset="0"/>
            </a:endParaRPr>
          </a:p>
        </p:txBody>
      </p:sp>
      <p:sp>
        <p:nvSpPr>
          <p:cNvPr id="60" name="Content Placeholder 2"/>
          <p:cNvSpPr txBox="1">
            <a:spLocks/>
          </p:cNvSpPr>
          <p:nvPr/>
        </p:nvSpPr>
        <p:spPr bwMode="auto">
          <a:xfrm>
            <a:off x="3701835" y="448136"/>
            <a:ext cx="1102709" cy="16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GB" sz="1000" kern="0" dirty="0" smtClean="0">
                <a:solidFill>
                  <a:srgbClr val="000000"/>
                </a:solidFill>
              </a:rPr>
              <a:t>Chopper pit</a:t>
            </a:r>
            <a:endParaRPr lang="en-GB" sz="1000" kern="0" dirty="0">
              <a:solidFill>
                <a:srgbClr val="000000"/>
              </a:solidFill>
            </a:endParaRPr>
          </a:p>
        </p:txBody>
      </p:sp>
      <p:cxnSp>
        <p:nvCxnSpPr>
          <p:cNvPr id="61" name="Straight Connector 60"/>
          <p:cNvCxnSpPr/>
          <p:nvPr/>
        </p:nvCxnSpPr>
        <p:spPr>
          <a:xfrm flipH="1">
            <a:off x="3397677" y="611828"/>
            <a:ext cx="500206" cy="23040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2" name="Shape 130"/>
          <p:cNvSpPr txBox="1">
            <a:spLocks/>
          </p:cNvSpPr>
          <p:nvPr/>
        </p:nvSpPr>
        <p:spPr bwMode="auto">
          <a:xfrm>
            <a:off x="5991621" y="787514"/>
            <a:ext cx="2884253" cy="7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b="1">
                <a:solidFill>
                  <a:srgbClr val="002060"/>
                </a:solidFill>
                <a:latin typeface="Helvetica Light"/>
                <a:ea typeface="+mj-ea"/>
              </a:defRPr>
            </a:lvl1pPr>
            <a:lvl2pPr algn="ctr" eaLnBrk="0" hangingPunct="0">
              <a:defRPr sz="4400" b="1">
                <a:solidFill>
                  <a:srgbClr val="3C8C93"/>
                </a:solidFill>
                <a:latin typeface="Arial" charset="0"/>
                <a:ea typeface="ヒラギノ角ゴ Pro W3" pitchFamily="84" charset="-128"/>
                <a:cs typeface="Arial" charset="0"/>
              </a:defRPr>
            </a:lvl2pPr>
            <a:lvl3pPr algn="ctr" eaLnBrk="0" hangingPunct="0">
              <a:defRPr sz="4400" b="1">
                <a:solidFill>
                  <a:srgbClr val="3C8C93"/>
                </a:solidFill>
                <a:latin typeface="Arial" charset="0"/>
                <a:ea typeface="ヒラギノ角ゴ Pro W3" pitchFamily="84" charset="-128"/>
                <a:cs typeface="Arial" charset="0"/>
              </a:defRPr>
            </a:lvl3pPr>
            <a:lvl4pPr algn="ctr" eaLnBrk="0" hangingPunct="0">
              <a:defRPr sz="4400" b="1">
                <a:solidFill>
                  <a:srgbClr val="3C8C93"/>
                </a:solidFill>
                <a:latin typeface="Arial" charset="0"/>
                <a:ea typeface="ヒラギノ角ゴ Pro W3" pitchFamily="84" charset="-128"/>
                <a:cs typeface="Arial" charset="0"/>
              </a:defRPr>
            </a:lvl4pPr>
            <a:lvl5pPr algn="ctr" eaLnBrk="0" hangingPunct="0">
              <a:defRPr sz="4400" b="1">
                <a:solidFill>
                  <a:srgbClr val="3C8C93"/>
                </a:solidFill>
                <a:latin typeface="Arial" charset="0"/>
                <a:ea typeface="ヒラギノ角ゴ Pro W3" pitchFamily="84" charset="-128"/>
                <a:cs typeface="Arial" charset="0"/>
              </a:defRPr>
            </a:lvl5pPr>
            <a:lvl6pPr marL="457200" algn="ctr" fontAlgn="base">
              <a:spcBef>
                <a:spcPct val="0"/>
              </a:spcBef>
              <a:spcAft>
                <a:spcPct val="0"/>
              </a:spcAft>
              <a:defRPr sz="4400">
                <a:solidFill>
                  <a:schemeClr val="tx2"/>
                </a:solidFill>
                <a:latin typeface="Lucida Grande" pitchFamily="84" charset="0"/>
                <a:ea typeface="ヒラギノ角ゴ Pro W3" pitchFamily="84" charset="-128"/>
              </a:defRPr>
            </a:lvl6pPr>
            <a:lvl7pPr marL="914400" algn="ctr" fontAlgn="base">
              <a:spcBef>
                <a:spcPct val="0"/>
              </a:spcBef>
              <a:spcAft>
                <a:spcPct val="0"/>
              </a:spcAft>
              <a:defRPr sz="4400">
                <a:solidFill>
                  <a:schemeClr val="tx2"/>
                </a:solidFill>
                <a:latin typeface="Lucida Grande" pitchFamily="84" charset="0"/>
                <a:ea typeface="ヒラギノ角ゴ Pro W3" pitchFamily="84" charset="-128"/>
              </a:defRPr>
            </a:lvl7pPr>
            <a:lvl8pPr marL="1371600" algn="ctr" fontAlgn="base">
              <a:spcBef>
                <a:spcPct val="0"/>
              </a:spcBef>
              <a:spcAft>
                <a:spcPct val="0"/>
              </a:spcAft>
              <a:defRPr sz="4400">
                <a:solidFill>
                  <a:schemeClr val="tx2"/>
                </a:solidFill>
                <a:latin typeface="Lucida Grande" pitchFamily="84" charset="0"/>
                <a:ea typeface="ヒラギノ角ゴ Pro W3" pitchFamily="84" charset="-128"/>
              </a:defRPr>
            </a:lvl8pPr>
            <a:lvl9pPr marL="1828800" algn="ctr" fontAlgn="base">
              <a:spcBef>
                <a:spcPct val="0"/>
              </a:spcBef>
              <a:spcAft>
                <a:spcPct val="0"/>
              </a:spcAft>
              <a:defRPr sz="4400">
                <a:solidFill>
                  <a:schemeClr val="tx2"/>
                </a:solidFill>
                <a:latin typeface="Lucida Grande" pitchFamily="84" charset="0"/>
                <a:ea typeface="ヒラギノ角ゴ Pro W3" pitchFamily="84" charset="-128"/>
              </a:defRPr>
            </a:lvl9pPr>
          </a:lstStyle>
          <a:p>
            <a:pPr algn="just" fontAlgn="base">
              <a:spcBef>
                <a:spcPct val="0"/>
              </a:spcBef>
              <a:spcAft>
                <a:spcPct val="0"/>
              </a:spcAft>
              <a:defRPr/>
            </a:pPr>
            <a:r>
              <a:rPr lang="en-GB" sz="1200" b="0" dirty="0" smtClean="0">
                <a:cs typeface="Arial" pitchFamily="34" charset="0"/>
              </a:rPr>
              <a:t>The WFM PSC assembly </a:t>
            </a:r>
            <a:endParaRPr lang="en-GB" sz="1200" b="0" dirty="0">
              <a:cs typeface="Arial" pitchFamily="34" charset="0"/>
            </a:endParaRPr>
          </a:p>
        </p:txBody>
      </p:sp>
      <p:sp>
        <p:nvSpPr>
          <p:cNvPr id="63" name="Oval 62"/>
          <p:cNvSpPr/>
          <p:nvPr/>
        </p:nvSpPr>
        <p:spPr>
          <a:xfrm>
            <a:off x="5298948" y="5239266"/>
            <a:ext cx="1803654" cy="43250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4" name="Oval 63"/>
          <p:cNvSpPr/>
          <p:nvPr/>
        </p:nvSpPr>
        <p:spPr>
          <a:xfrm>
            <a:off x="2160270" y="5109729"/>
            <a:ext cx="747522" cy="236059"/>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6" name="Oval 65"/>
          <p:cNvSpPr/>
          <p:nvPr/>
        </p:nvSpPr>
        <p:spPr>
          <a:xfrm>
            <a:off x="116588" y="1161363"/>
            <a:ext cx="537711" cy="236059"/>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7" name="Oval 66"/>
          <p:cNvSpPr/>
          <p:nvPr/>
        </p:nvSpPr>
        <p:spPr>
          <a:xfrm rot="1149496">
            <a:off x="1438755" y="1873068"/>
            <a:ext cx="984504" cy="236059"/>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37114765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4189019" y="1484784"/>
            <a:ext cx="4653000" cy="4857169"/>
            <a:chOff x="3109040" y="896198"/>
            <a:chExt cx="6517714" cy="5011057"/>
          </a:xfrm>
        </p:grpSpPr>
        <p:grpSp>
          <p:nvGrpSpPr>
            <p:cNvPr id="5" name="Group 4"/>
            <p:cNvGrpSpPr/>
            <p:nvPr/>
          </p:nvGrpSpPr>
          <p:grpSpPr>
            <a:xfrm>
              <a:off x="3109040" y="896198"/>
              <a:ext cx="6033007" cy="4982148"/>
              <a:chOff x="5795552" y="1328965"/>
              <a:chExt cx="6033007" cy="4982148"/>
            </a:xfrm>
          </p:grpSpPr>
          <p:grpSp>
            <p:nvGrpSpPr>
              <p:cNvPr id="6" name="Group 5"/>
              <p:cNvGrpSpPr/>
              <p:nvPr/>
            </p:nvGrpSpPr>
            <p:grpSpPr>
              <a:xfrm>
                <a:off x="6284395" y="1328965"/>
                <a:ext cx="5544164" cy="4982148"/>
                <a:chOff x="3377566" y="1726661"/>
                <a:chExt cx="5544164" cy="4982148"/>
              </a:xfrm>
            </p:grpSpPr>
            <p:grpSp>
              <p:nvGrpSpPr>
                <p:cNvPr id="10" name="Group 9"/>
                <p:cNvGrpSpPr/>
                <p:nvPr/>
              </p:nvGrpSpPr>
              <p:grpSpPr>
                <a:xfrm>
                  <a:off x="4283242" y="2213823"/>
                  <a:ext cx="3773101" cy="3212432"/>
                  <a:chOff x="4078642" y="1987340"/>
                  <a:chExt cx="5138172" cy="4732390"/>
                </a:xfrm>
              </p:grpSpPr>
              <p:sp>
                <p:nvSpPr>
                  <p:cNvPr id="15" name="Rectangle 14"/>
                  <p:cNvSpPr/>
                  <p:nvPr/>
                </p:nvSpPr>
                <p:spPr>
                  <a:xfrm>
                    <a:off x="4078642" y="1987340"/>
                    <a:ext cx="5138172" cy="47323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200" dirty="0" smtClean="0">
                        <a:solidFill>
                          <a:prstClr val="white"/>
                        </a:solidFill>
                      </a:rPr>
                      <a:t>Concrete: </a:t>
                    </a:r>
                    <a:r>
                      <a:rPr lang="en-GB" sz="1200" dirty="0">
                        <a:solidFill>
                          <a:prstClr val="white"/>
                        </a:solidFill>
                      </a:rPr>
                      <a:t>4</a:t>
                    </a:r>
                    <a:r>
                      <a:rPr lang="en-GB" sz="1200" dirty="0" smtClean="0">
                        <a:solidFill>
                          <a:prstClr val="white"/>
                        </a:solidFill>
                      </a:rPr>
                      <a:t>00 mm</a:t>
                    </a:r>
                    <a:endParaRPr lang="en-GB" sz="1200" dirty="0">
                      <a:solidFill>
                        <a:prstClr val="white"/>
                      </a:solidFill>
                    </a:endParaRPr>
                  </a:p>
                </p:txBody>
              </p:sp>
              <p:sp>
                <p:nvSpPr>
                  <p:cNvPr id="16" name="Rectangle 15"/>
                  <p:cNvSpPr/>
                  <p:nvPr/>
                </p:nvSpPr>
                <p:spPr>
                  <a:xfrm>
                    <a:off x="4683925" y="2632251"/>
                    <a:ext cx="3846905" cy="351322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200" dirty="0" smtClean="0">
                        <a:solidFill>
                          <a:prstClr val="white"/>
                        </a:solidFill>
                      </a:rPr>
                      <a:t>Steel: 500 mm </a:t>
                    </a:r>
                    <a:endParaRPr lang="en-GB" sz="1200" dirty="0">
                      <a:solidFill>
                        <a:prstClr val="white"/>
                      </a:solidFill>
                    </a:endParaRPr>
                  </a:p>
                </p:txBody>
              </p:sp>
              <p:grpSp>
                <p:nvGrpSpPr>
                  <p:cNvPr id="17" name="Group 16"/>
                  <p:cNvGrpSpPr/>
                  <p:nvPr/>
                </p:nvGrpSpPr>
                <p:grpSpPr>
                  <a:xfrm>
                    <a:off x="5635900" y="3492768"/>
                    <a:ext cx="1995008" cy="1848051"/>
                    <a:chOff x="3508717" y="3771900"/>
                    <a:chExt cx="1995008" cy="1848051"/>
                  </a:xfrm>
                </p:grpSpPr>
                <p:sp>
                  <p:nvSpPr>
                    <p:cNvPr id="18" name="Rectangle 17"/>
                    <p:cNvSpPr/>
                    <p:nvPr/>
                  </p:nvSpPr>
                  <p:spPr>
                    <a:xfrm>
                      <a:off x="3508717" y="3771900"/>
                      <a:ext cx="1995008" cy="184805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Air gap 200mm</a:t>
                      </a:r>
                      <a:endParaRPr lang="en-GB" sz="1200" dirty="0">
                        <a:solidFill>
                          <a:schemeClr val="tx1"/>
                        </a:solidFill>
                      </a:endParaRPr>
                    </a:p>
                    <a:p>
                      <a:pPr algn="ctr"/>
                      <a:endParaRPr lang="en-GB" sz="1200" dirty="0" smtClean="0">
                        <a:solidFill>
                          <a:schemeClr val="tx1"/>
                        </a:solidFill>
                      </a:endParaRPr>
                    </a:p>
                    <a:p>
                      <a:pPr algn="ctr"/>
                      <a:endParaRPr lang="en-GB" sz="1200" dirty="0">
                        <a:solidFill>
                          <a:schemeClr val="tx1"/>
                        </a:solidFill>
                      </a:endParaRPr>
                    </a:p>
                    <a:p>
                      <a:pPr algn="ctr"/>
                      <a:endParaRPr lang="en-GB" sz="1200" dirty="0" smtClean="0">
                        <a:solidFill>
                          <a:schemeClr val="tx1"/>
                        </a:solidFill>
                      </a:endParaRPr>
                    </a:p>
                    <a:p>
                      <a:pPr algn="ctr"/>
                      <a:endParaRPr lang="en-GB" sz="1200" dirty="0" smtClean="0">
                        <a:solidFill>
                          <a:schemeClr val="tx1"/>
                        </a:solidFill>
                      </a:endParaRPr>
                    </a:p>
                    <a:p>
                      <a:pPr algn="ctr"/>
                      <a:r>
                        <a:rPr lang="en-GB" sz="1200" dirty="0" smtClean="0">
                          <a:solidFill>
                            <a:schemeClr val="tx1"/>
                          </a:solidFill>
                        </a:rPr>
                        <a:t>Air gap</a:t>
                      </a:r>
                      <a:endParaRPr lang="en-GB" sz="1200" dirty="0">
                        <a:solidFill>
                          <a:schemeClr val="tx1"/>
                        </a:solidFill>
                      </a:endParaRPr>
                    </a:p>
                  </p:txBody>
                </p:sp>
                <p:sp>
                  <p:nvSpPr>
                    <p:cNvPr id="19" name="Rectangle 18"/>
                    <p:cNvSpPr/>
                    <p:nvPr/>
                  </p:nvSpPr>
                  <p:spPr>
                    <a:xfrm>
                      <a:off x="3986806" y="4206239"/>
                      <a:ext cx="1067478" cy="979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prstClr val="white"/>
                          </a:solidFill>
                        </a:rPr>
                        <a:t>Guide housing </a:t>
                      </a:r>
                      <a:endParaRPr lang="en-GB" sz="1200" dirty="0">
                        <a:solidFill>
                          <a:prstClr val="white"/>
                        </a:solidFill>
                      </a:endParaRPr>
                    </a:p>
                  </p:txBody>
                </p:sp>
              </p:grpSp>
            </p:grpSp>
            <p:sp>
              <p:nvSpPr>
                <p:cNvPr id="11" name="Rectangle 10"/>
                <p:cNvSpPr/>
                <p:nvPr/>
              </p:nvSpPr>
              <p:spPr>
                <a:xfrm>
                  <a:off x="3377566" y="5435878"/>
                  <a:ext cx="5544164" cy="1272931"/>
                </a:xfrm>
                <a:prstGeom prst="rect">
                  <a:avLst/>
                </a:prstGeom>
                <a:pattFill prst="pct9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Raise floor/concrete ~1137 mm</a:t>
                  </a:r>
                  <a:endParaRPr lang="en-GB" dirty="0">
                    <a:solidFill>
                      <a:prstClr val="white"/>
                    </a:solidFill>
                  </a:endParaRPr>
                </a:p>
              </p:txBody>
            </p:sp>
            <p:grpSp>
              <p:nvGrpSpPr>
                <p:cNvPr id="12" name="Group 11"/>
                <p:cNvGrpSpPr/>
                <p:nvPr/>
              </p:nvGrpSpPr>
              <p:grpSpPr>
                <a:xfrm rot="5400000">
                  <a:off x="5976892" y="-35262"/>
                  <a:ext cx="317528" cy="3841373"/>
                  <a:chOff x="2088065" y="3245430"/>
                  <a:chExt cx="317528" cy="1407368"/>
                </a:xfrm>
              </p:grpSpPr>
              <p:cxnSp>
                <p:nvCxnSpPr>
                  <p:cNvPr id="13" name="Straight Arrow Connector 12"/>
                  <p:cNvCxnSpPr/>
                  <p:nvPr/>
                </p:nvCxnSpPr>
                <p:spPr>
                  <a:xfrm flipV="1">
                    <a:off x="2379687" y="3245430"/>
                    <a:ext cx="0" cy="1407368"/>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1670416" y="3790350"/>
                    <a:ext cx="1152825" cy="317528"/>
                  </a:xfrm>
                  <a:prstGeom prst="rect">
                    <a:avLst/>
                  </a:prstGeom>
                  <a:noFill/>
                </p:spPr>
                <p:txBody>
                  <a:bodyPr wrap="square" rtlCol="0">
                    <a:spAutoFit/>
                  </a:bodyPr>
                  <a:lstStyle/>
                  <a:p>
                    <a:pPr algn="ctr"/>
                    <a:r>
                      <a:rPr lang="en-GB" sz="1400" dirty="0" smtClean="0">
                        <a:solidFill>
                          <a:prstClr val="black"/>
                        </a:solidFill>
                      </a:rPr>
                      <a:t>2500 mm</a:t>
                    </a:r>
                    <a:endParaRPr lang="en-GB" sz="1400" dirty="0">
                      <a:solidFill>
                        <a:prstClr val="black"/>
                      </a:solidFill>
                    </a:endParaRPr>
                  </a:p>
                </p:txBody>
              </p:sp>
            </p:grpSp>
          </p:grpSp>
          <p:grpSp>
            <p:nvGrpSpPr>
              <p:cNvPr id="7" name="Group 6"/>
              <p:cNvGrpSpPr/>
              <p:nvPr/>
            </p:nvGrpSpPr>
            <p:grpSpPr>
              <a:xfrm>
                <a:off x="5795552" y="1816127"/>
                <a:ext cx="431120" cy="4494986"/>
                <a:chOff x="2026393" y="3245430"/>
                <a:chExt cx="431120" cy="1407368"/>
              </a:xfrm>
            </p:grpSpPr>
            <p:cxnSp>
              <p:nvCxnSpPr>
                <p:cNvPr id="8" name="Straight Arrow Connector 7"/>
                <p:cNvCxnSpPr/>
                <p:nvPr/>
              </p:nvCxnSpPr>
              <p:spPr>
                <a:xfrm flipV="1">
                  <a:off x="2379687" y="3245430"/>
                  <a:ext cx="0" cy="1407368"/>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1665540" y="3733554"/>
                  <a:ext cx="1152825" cy="431120"/>
                </a:xfrm>
                <a:prstGeom prst="rect">
                  <a:avLst/>
                </a:prstGeom>
                <a:noFill/>
              </p:spPr>
              <p:txBody>
                <a:bodyPr wrap="square" rtlCol="0">
                  <a:spAutoFit/>
                </a:bodyPr>
                <a:lstStyle/>
                <a:p>
                  <a:pPr algn="ctr"/>
                  <a:r>
                    <a:rPr lang="en-GB" sz="1400" dirty="0" smtClean="0">
                      <a:solidFill>
                        <a:prstClr val="black"/>
                      </a:solidFill>
                    </a:rPr>
                    <a:t>3600 mm</a:t>
                  </a:r>
                  <a:endParaRPr lang="en-GB" sz="1400" dirty="0">
                    <a:solidFill>
                      <a:prstClr val="black"/>
                    </a:solidFill>
                  </a:endParaRPr>
                </a:p>
              </p:txBody>
            </p:sp>
          </p:grpSp>
        </p:grpSp>
        <p:grpSp>
          <p:nvGrpSpPr>
            <p:cNvPr id="24" name="Group 23"/>
            <p:cNvGrpSpPr/>
            <p:nvPr/>
          </p:nvGrpSpPr>
          <p:grpSpPr>
            <a:xfrm>
              <a:off x="9195634" y="3474716"/>
              <a:ext cx="431120" cy="2432539"/>
              <a:chOff x="9195634" y="3474716"/>
              <a:chExt cx="431120" cy="2432539"/>
            </a:xfrm>
          </p:grpSpPr>
          <p:cxnSp>
            <p:nvCxnSpPr>
              <p:cNvPr id="20" name="Straight Arrow Connector 19"/>
              <p:cNvCxnSpPr/>
              <p:nvPr/>
            </p:nvCxnSpPr>
            <p:spPr>
              <a:xfrm flipV="1">
                <a:off x="9565081" y="3474718"/>
                <a:ext cx="0" cy="2432537"/>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6200000">
                <a:off x="8209380" y="4460970"/>
                <a:ext cx="2403627" cy="431120"/>
              </a:xfrm>
              <a:prstGeom prst="rect">
                <a:avLst/>
              </a:prstGeom>
              <a:noFill/>
            </p:spPr>
            <p:txBody>
              <a:bodyPr wrap="square" rtlCol="0">
                <a:spAutoFit/>
              </a:bodyPr>
              <a:lstStyle/>
              <a:p>
                <a:pPr algn="ctr"/>
                <a:r>
                  <a:rPr lang="en-GB" sz="1400" dirty="0" smtClean="0">
                    <a:solidFill>
                      <a:prstClr val="black"/>
                    </a:solidFill>
                  </a:rPr>
                  <a:t>2137 mm</a:t>
                </a:r>
                <a:endParaRPr lang="en-GB" sz="1400" dirty="0">
                  <a:solidFill>
                    <a:prstClr val="black"/>
                  </a:solidFill>
                </a:endParaRPr>
              </a:p>
            </p:txBody>
          </p:sp>
        </p:grpSp>
        <p:grpSp>
          <p:nvGrpSpPr>
            <p:cNvPr id="25" name="Group 24"/>
            <p:cNvGrpSpPr/>
            <p:nvPr/>
          </p:nvGrpSpPr>
          <p:grpSpPr>
            <a:xfrm>
              <a:off x="3986762" y="1383360"/>
              <a:ext cx="431120" cy="3212432"/>
              <a:chOff x="9195634" y="3474718"/>
              <a:chExt cx="431120" cy="2432537"/>
            </a:xfrm>
          </p:grpSpPr>
          <p:cxnSp>
            <p:nvCxnSpPr>
              <p:cNvPr id="26" name="Straight Arrow Connector 25"/>
              <p:cNvCxnSpPr/>
              <p:nvPr/>
            </p:nvCxnSpPr>
            <p:spPr>
              <a:xfrm flipV="1">
                <a:off x="9565081" y="3474718"/>
                <a:ext cx="0" cy="2432537"/>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16200000">
                <a:off x="8209380" y="4460973"/>
                <a:ext cx="2403627" cy="431120"/>
              </a:xfrm>
              <a:prstGeom prst="rect">
                <a:avLst/>
              </a:prstGeom>
              <a:noFill/>
            </p:spPr>
            <p:txBody>
              <a:bodyPr wrap="square" rtlCol="0">
                <a:spAutoFit/>
              </a:bodyPr>
              <a:lstStyle/>
              <a:p>
                <a:pPr algn="ctr"/>
                <a:r>
                  <a:rPr lang="en-GB" sz="1400" dirty="0" smtClean="0">
                    <a:solidFill>
                      <a:prstClr val="black"/>
                    </a:solidFill>
                  </a:rPr>
                  <a:t>2500 mm</a:t>
                </a:r>
                <a:endParaRPr lang="en-GB" sz="1400" dirty="0">
                  <a:solidFill>
                    <a:prstClr val="black"/>
                  </a:solidFill>
                </a:endParaRPr>
              </a:p>
            </p:txBody>
          </p:sp>
        </p:grpSp>
        <p:grpSp>
          <p:nvGrpSpPr>
            <p:cNvPr id="30" name="Group 29"/>
            <p:cNvGrpSpPr/>
            <p:nvPr/>
          </p:nvGrpSpPr>
          <p:grpSpPr>
            <a:xfrm>
              <a:off x="4503559" y="3679012"/>
              <a:ext cx="3773101" cy="916780"/>
              <a:chOff x="4503559" y="3679012"/>
              <a:chExt cx="3773101" cy="916780"/>
            </a:xfrm>
          </p:grpSpPr>
          <p:sp>
            <p:nvSpPr>
              <p:cNvPr id="28" name="Rectangle 27"/>
              <p:cNvSpPr/>
              <p:nvPr/>
            </p:nvSpPr>
            <p:spPr>
              <a:xfrm>
                <a:off x="5647095" y="3679012"/>
                <a:ext cx="1464989" cy="897852"/>
              </a:xfrm>
              <a:prstGeom prst="rect">
                <a:avLst/>
              </a:prstGeom>
              <a:pattFill prst="openDmnd">
                <a:fgClr>
                  <a:schemeClr val="bg1">
                    <a:lumMod val="50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4503559" y="4205976"/>
                <a:ext cx="3773101" cy="389816"/>
              </a:xfrm>
              <a:prstGeom prst="rect">
                <a:avLst/>
              </a:prstGeom>
              <a:pattFill prst="openDmnd">
                <a:fgClr>
                  <a:schemeClr val="bg1">
                    <a:lumMod val="50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7" name="Group 66"/>
          <p:cNvGrpSpPr/>
          <p:nvPr/>
        </p:nvGrpSpPr>
        <p:grpSpPr>
          <a:xfrm>
            <a:off x="269265" y="1217896"/>
            <a:ext cx="3839572" cy="5451464"/>
            <a:chOff x="359020" y="288758"/>
            <a:chExt cx="4607623" cy="5908802"/>
          </a:xfrm>
        </p:grpSpPr>
        <p:grpSp>
          <p:nvGrpSpPr>
            <p:cNvPr id="33" name="Group 32"/>
            <p:cNvGrpSpPr/>
            <p:nvPr/>
          </p:nvGrpSpPr>
          <p:grpSpPr>
            <a:xfrm>
              <a:off x="359020" y="288758"/>
              <a:ext cx="4607623" cy="5908802"/>
              <a:chOff x="4508622" y="116633"/>
              <a:chExt cx="3812351" cy="5155548"/>
            </a:xfrm>
          </p:grpSpPr>
          <p:grpSp>
            <p:nvGrpSpPr>
              <p:cNvPr id="34" name="Group 33"/>
              <p:cNvGrpSpPr/>
              <p:nvPr/>
            </p:nvGrpSpPr>
            <p:grpSpPr>
              <a:xfrm rot="16200000">
                <a:off x="3923046" y="2059964"/>
                <a:ext cx="2882085" cy="720080"/>
                <a:chOff x="5868144" y="188640"/>
                <a:chExt cx="2734361" cy="720080"/>
              </a:xfrm>
            </p:grpSpPr>
            <p:sp>
              <p:nvSpPr>
                <p:cNvPr id="61" name="Rectangle 60"/>
                <p:cNvSpPr/>
                <p:nvPr/>
              </p:nvSpPr>
              <p:spPr>
                <a:xfrm>
                  <a:off x="5868144" y="620688"/>
                  <a:ext cx="2456160" cy="2880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Steel: 500 mm</a:t>
                  </a:r>
                  <a:endParaRPr lang="en-GB" dirty="0"/>
                </a:p>
              </p:txBody>
            </p:sp>
            <p:sp>
              <p:nvSpPr>
                <p:cNvPr id="62" name="Rectangle 61"/>
                <p:cNvSpPr/>
                <p:nvPr/>
              </p:nvSpPr>
              <p:spPr>
                <a:xfrm>
                  <a:off x="5868144" y="188640"/>
                  <a:ext cx="2734361" cy="4320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Concrete 400 mm </a:t>
                  </a:r>
                  <a:endParaRPr lang="en-GB" dirty="0"/>
                </a:p>
              </p:txBody>
            </p:sp>
          </p:grpSp>
          <p:sp>
            <p:nvSpPr>
              <p:cNvPr id="35" name="Rectangle 34"/>
              <p:cNvSpPr/>
              <p:nvPr/>
            </p:nvSpPr>
            <p:spPr>
              <a:xfrm>
                <a:off x="4508622" y="3827068"/>
                <a:ext cx="3812351" cy="1047090"/>
              </a:xfrm>
              <a:prstGeom prst="rect">
                <a:avLst/>
              </a:prstGeom>
              <a:pattFill prst="pct9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Raise floor/concrete ~1137 mm</a:t>
                </a:r>
                <a:endParaRPr lang="en-GB" dirty="0"/>
              </a:p>
            </p:txBody>
          </p:sp>
          <p:sp>
            <p:nvSpPr>
              <p:cNvPr id="36" name="Rectangle 35"/>
              <p:cNvSpPr/>
              <p:nvPr/>
            </p:nvSpPr>
            <p:spPr>
              <a:xfrm>
                <a:off x="5104101" y="4912141"/>
                <a:ext cx="2956255"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FOC @ 20 m - Front view</a:t>
                </a:r>
                <a:endParaRPr lang="en-GB" dirty="0">
                  <a:solidFill>
                    <a:schemeClr val="tx1"/>
                  </a:solidFill>
                </a:endParaRPr>
              </a:p>
            </p:txBody>
          </p:sp>
          <p:grpSp>
            <p:nvGrpSpPr>
              <p:cNvPr id="37" name="Group 36"/>
              <p:cNvGrpSpPr/>
              <p:nvPr/>
            </p:nvGrpSpPr>
            <p:grpSpPr>
              <a:xfrm>
                <a:off x="5796136" y="1503918"/>
                <a:ext cx="1152128" cy="2302833"/>
                <a:chOff x="6156176" y="1503918"/>
                <a:chExt cx="1152128" cy="2302833"/>
              </a:xfrm>
            </p:grpSpPr>
            <p:sp>
              <p:nvSpPr>
                <p:cNvPr id="56" name="Rectangle 55"/>
                <p:cNvSpPr/>
                <p:nvPr/>
              </p:nvSpPr>
              <p:spPr>
                <a:xfrm>
                  <a:off x="6156176" y="1503918"/>
                  <a:ext cx="1152128" cy="2302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endParaRPr lang="en-GB" dirty="0"/>
                </a:p>
                <a:p>
                  <a:pPr algn="ctr"/>
                  <a:endParaRPr lang="en-GB" dirty="0" smtClean="0"/>
                </a:p>
                <a:p>
                  <a:pPr algn="ctr"/>
                  <a:endParaRPr lang="en-GB" dirty="0"/>
                </a:p>
                <a:p>
                  <a:pPr algn="ctr"/>
                  <a:r>
                    <a:rPr lang="en-GB" dirty="0" smtClean="0"/>
                    <a:t>CHIM</a:t>
                  </a:r>
                  <a:endParaRPr lang="en-GB" dirty="0"/>
                </a:p>
              </p:txBody>
            </p:sp>
            <p:sp>
              <p:nvSpPr>
                <p:cNvPr id="57" name="Oval 56"/>
                <p:cNvSpPr/>
                <p:nvPr/>
              </p:nvSpPr>
              <p:spPr>
                <a:xfrm>
                  <a:off x="6228184" y="1628800"/>
                  <a:ext cx="1008112" cy="1026991"/>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8" name="Group 57"/>
                <p:cNvGrpSpPr/>
                <p:nvPr/>
              </p:nvGrpSpPr>
              <p:grpSpPr>
                <a:xfrm>
                  <a:off x="6480212" y="2335979"/>
                  <a:ext cx="504056" cy="456980"/>
                  <a:chOff x="4139952" y="404665"/>
                  <a:chExt cx="648072" cy="604428"/>
                </a:xfrm>
              </p:grpSpPr>
              <p:sp>
                <p:nvSpPr>
                  <p:cNvPr id="59" name="Rectangle 58"/>
                  <p:cNvSpPr/>
                  <p:nvPr/>
                </p:nvSpPr>
                <p:spPr>
                  <a:xfrm>
                    <a:off x="4139952" y="404665"/>
                    <a:ext cx="648072" cy="60442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lowchart: Summing Junction 59"/>
                  <p:cNvSpPr/>
                  <p:nvPr/>
                </p:nvSpPr>
                <p:spPr>
                  <a:xfrm>
                    <a:off x="4211960" y="469868"/>
                    <a:ext cx="504056" cy="504056"/>
                  </a:xfrm>
                  <a:prstGeom prst="flowChartSummingJuncti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8" name="Group 37"/>
              <p:cNvGrpSpPr/>
              <p:nvPr/>
            </p:nvGrpSpPr>
            <p:grpSpPr>
              <a:xfrm rot="5400000">
                <a:off x="6184632" y="3040508"/>
                <a:ext cx="303128" cy="1080120"/>
                <a:chOff x="938513" y="1008319"/>
                <a:chExt cx="207301" cy="2626060"/>
              </a:xfrm>
            </p:grpSpPr>
            <p:sp>
              <p:nvSpPr>
                <p:cNvPr id="54" name="TextBox 53"/>
                <p:cNvSpPr txBox="1"/>
                <p:nvPr/>
              </p:nvSpPr>
              <p:spPr>
                <a:xfrm rot="16200000">
                  <a:off x="-244776" y="2312549"/>
                  <a:ext cx="2505119" cy="138542"/>
                </a:xfrm>
                <a:prstGeom prst="rect">
                  <a:avLst/>
                </a:prstGeom>
                <a:noFill/>
              </p:spPr>
              <p:txBody>
                <a:bodyPr wrap="square" rtlCol="0">
                  <a:spAutoFit/>
                </a:bodyPr>
                <a:lstStyle/>
                <a:p>
                  <a:pPr algn="ctr"/>
                  <a:r>
                    <a:rPr lang="en-GB" sz="1000" dirty="0" smtClean="0">
                      <a:solidFill>
                        <a:schemeClr val="bg1"/>
                      </a:solidFill>
                    </a:rPr>
                    <a:t>~1000 mm</a:t>
                  </a:r>
                  <a:endParaRPr lang="en-GB" sz="1000" dirty="0">
                    <a:solidFill>
                      <a:schemeClr val="bg1"/>
                    </a:solidFill>
                  </a:endParaRPr>
                </a:p>
              </p:txBody>
            </p:sp>
            <p:cxnSp>
              <p:nvCxnSpPr>
                <p:cNvPr id="55" name="Straight Arrow Connector 54"/>
                <p:cNvCxnSpPr/>
                <p:nvPr/>
              </p:nvCxnSpPr>
              <p:spPr>
                <a:xfrm flipV="1">
                  <a:off x="1145814" y="1008319"/>
                  <a:ext cx="0" cy="2447313"/>
                </a:xfrm>
                <a:prstGeom prst="straightConnector1">
                  <a:avLst/>
                </a:prstGeom>
                <a:ln w="158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4560983" y="1340768"/>
                <a:ext cx="302256" cy="2588854"/>
                <a:chOff x="939109" y="1008319"/>
                <a:chExt cx="206705" cy="2626058"/>
              </a:xfrm>
            </p:grpSpPr>
            <p:sp>
              <p:nvSpPr>
                <p:cNvPr id="52" name="TextBox 51"/>
                <p:cNvSpPr txBox="1"/>
                <p:nvPr/>
              </p:nvSpPr>
              <p:spPr>
                <a:xfrm rot="16200000">
                  <a:off x="-229856" y="2298223"/>
                  <a:ext cx="2505119" cy="167190"/>
                </a:xfrm>
                <a:prstGeom prst="rect">
                  <a:avLst/>
                </a:prstGeom>
                <a:noFill/>
              </p:spPr>
              <p:txBody>
                <a:bodyPr wrap="square" rtlCol="0">
                  <a:spAutoFit/>
                </a:bodyPr>
                <a:lstStyle/>
                <a:p>
                  <a:pPr algn="ctr"/>
                  <a:r>
                    <a:rPr lang="en-GB" sz="1000" dirty="0" smtClean="0"/>
                    <a:t>~1900 mm</a:t>
                  </a:r>
                  <a:endParaRPr lang="en-GB" sz="1000" dirty="0"/>
                </a:p>
              </p:txBody>
            </p:sp>
            <p:cxnSp>
              <p:nvCxnSpPr>
                <p:cNvPr id="53" name="Straight Arrow Connector 52"/>
                <p:cNvCxnSpPr/>
                <p:nvPr/>
              </p:nvCxnSpPr>
              <p:spPr>
                <a:xfrm flipV="1">
                  <a:off x="1145814" y="1008319"/>
                  <a:ext cx="0" cy="2447313"/>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0" name="Rectangle 39"/>
              <p:cNvSpPr/>
              <p:nvPr/>
            </p:nvSpPr>
            <p:spPr>
              <a:xfrm>
                <a:off x="5783139" y="1272193"/>
                <a:ext cx="1163578" cy="20623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Air gap</a:t>
                </a:r>
                <a:endParaRPr lang="en-GB" dirty="0"/>
              </a:p>
            </p:txBody>
          </p:sp>
          <p:sp>
            <p:nvSpPr>
              <p:cNvPr id="41" name="Rectangle 40"/>
              <p:cNvSpPr/>
              <p:nvPr/>
            </p:nvSpPr>
            <p:spPr>
              <a:xfrm>
                <a:off x="5429870" y="986518"/>
                <a:ext cx="1872208" cy="2880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Steel: 500 mm</a:t>
                </a:r>
                <a:endParaRPr lang="en-GB" dirty="0"/>
              </a:p>
            </p:txBody>
          </p:sp>
          <p:grpSp>
            <p:nvGrpSpPr>
              <p:cNvPr id="42" name="Group 41"/>
              <p:cNvGrpSpPr/>
              <p:nvPr/>
            </p:nvGrpSpPr>
            <p:grpSpPr>
              <a:xfrm rot="5400000">
                <a:off x="5959448" y="2039785"/>
                <a:ext cx="2841725" cy="720079"/>
                <a:chOff x="5628234" y="188641"/>
                <a:chExt cx="2696070" cy="720079"/>
              </a:xfrm>
            </p:grpSpPr>
            <p:sp>
              <p:nvSpPr>
                <p:cNvPr id="50" name="Rectangle 49"/>
                <p:cNvSpPr/>
                <p:nvPr/>
              </p:nvSpPr>
              <p:spPr>
                <a:xfrm>
                  <a:off x="5868144" y="620688"/>
                  <a:ext cx="2456160" cy="2880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ectangle 50"/>
                <p:cNvSpPr/>
                <p:nvPr/>
              </p:nvSpPr>
              <p:spPr>
                <a:xfrm>
                  <a:off x="5628234" y="188641"/>
                  <a:ext cx="2696070" cy="4320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3" name="Rectangle 42"/>
              <p:cNvSpPr/>
              <p:nvPr/>
            </p:nvSpPr>
            <p:spPr>
              <a:xfrm>
                <a:off x="5004047" y="546914"/>
                <a:ext cx="2736303" cy="4320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Concrete: 400 mm </a:t>
                </a:r>
                <a:endParaRPr lang="en-GB" dirty="0"/>
              </a:p>
            </p:txBody>
          </p:sp>
          <p:grpSp>
            <p:nvGrpSpPr>
              <p:cNvPr id="44" name="Group 43"/>
              <p:cNvGrpSpPr/>
              <p:nvPr/>
            </p:nvGrpSpPr>
            <p:grpSpPr>
              <a:xfrm rot="5400000">
                <a:off x="6114227" y="-1134354"/>
                <a:ext cx="303129" cy="2805103"/>
                <a:chOff x="938512" y="1008319"/>
                <a:chExt cx="207302" cy="2626059"/>
              </a:xfrm>
            </p:grpSpPr>
            <p:sp>
              <p:nvSpPr>
                <p:cNvPr id="48" name="TextBox 47"/>
                <p:cNvSpPr txBox="1"/>
                <p:nvPr/>
              </p:nvSpPr>
              <p:spPr>
                <a:xfrm rot="16200000">
                  <a:off x="-244777" y="2312548"/>
                  <a:ext cx="2505119" cy="138542"/>
                </a:xfrm>
                <a:prstGeom prst="rect">
                  <a:avLst/>
                </a:prstGeom>
                <a:noFill/>
              </p:spPr>
              <p:txBody>
                <a:bodyPr wrap="square" rtlCol="0">
                  <a:spAutoFit/>
                </a:bodyPr>
                <a:lstStyle/>
                <a:p>
                  <a:pPr algn="ctr"/>
                  <a:r>
                    <a:rPr lang="en-GB" sz="1000" dirty="0" smtClean="0"/>
                    <a:t>~3200 mm</a:t>
                  </a:r>
                  <a:endParaRPr lang="en-GB" sz="1000" dirty="0"/>
                </a:p>
              </p:txBody>
            </p:sp>
            <p:cxnSp>
              <p:nvCxnSpPr>
                <p:cNvPr id="49" name="Straight Arrow Connector 48"/>
                <p:cNvCxnSpPr/>
                <p:nvPr/>
              </p:nvCxnSpPr>
              <p:spPr>
                <a:xfrm flipV="1">
                  <a:off x="1145814" y="1008319"/>
                  <a:ext cx="0" cy="2447313"/>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rot="4287012">
                <a:off x="6150230" y="1533734"/>
                <a:ext cx="281311" cy="934681"/>
                <a:chOff x="953433" y="1008319"/>
                <a:chExt cx="192381" cy="2626059"/>
              </a:xfrm>
            </p:grpSpPr>
            <p:sp>
              <p:nvSpPr>
                <p:cNvPr id="46" name="TextBox 45"/>
                <p:cNvSpPr txBox="1"/>
                <p:nvPr/>
              </p:nvSpPr>
              <p:spPr>
                <a:xfrm rot="16200000">
                  <a:off x="-229856" y="2312548"/>
                  <a:ext cx="2505119" cy="138542"/>
                </a:xfrm>
                <a:prstGeom prst="rect">
                  <a:avLst/>
                </a:prstGeom>
                <a:noFill/>
              </p:spPr>
              <p:txBody>
                <a:bodyPr wrap="square" rtlCol="0">
                  <a:spAutoFit/>
                </a:bodyPr>
                <a:lstStyle/>
                <a:p>
                  <a:pPr algn="ctr"/>
                  <a:r>
                    <a:rPr lang="en-GB" sz="1000" dirty="0" smtClean="0">
                      <a:solidFill>
                        <a:schemeClr val="bg1"/>
                      </a:solidFill>
                      <a:latin typeface="Arial"/>
                      <a:cs typeface="Arial"/>
                    </a:rPr>
                    <a:t>Ø</a:t>
                  </a:r>
                  <a:r>
                    <a:rPr lang="en-GB" sz="1000" dirty="0" smtClean="0">
                      <a:solidFill>
                        <a:schemeClr val="bg1"/>
                      </a:solidFill>
                    </a:rPr>
                    <a:t>~700 mm</a:t>
                  </a:r>
                  <a:endParaRPr lang="en-GB" sz="1000" dirty="0">
                    <a:solidFill>
                      <a:schemeClr val="bg1"/>
                    </a:solidFill>
                  </a:endParaRPr>
                </a:p>
              </p:txBody>
            </p:sp>
            <p:cxnSp>
              <p:nvCxnSpPr>
                <p:cNvPr id="47" name="Straight Arrow Connector 46"/>
                <p:cNvCxnSpPr/>
                <p:nvPr/>
              </p:nvCxnSpPr>
              <p:spPr>
                <a:xfrm flipV="1">
                  <a:off x="1145814" y="1008319"/>
                  <a:ext cx="0" cy="2447313"/>
                </a:xfrm>
                <a:prstGeom prst="straightConnector1">
                  <a:avLst/>
                </a:prstGeom>
                <a:ln w="158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63" name="TextBox 62"/>
            <p:cNvSpPr txBox="1"/>
            <p:nvPr/>
          </p:nvSpPr>
          <p:spPr>
            <a:xfrm rot="16200000">
              <a:off x="3365662" y="2709999"/>
              <a:ext cx="2469628" cy="295474"/>
            </a:xfrm>
            <a:prstGeom prst="rect">
              <a:avLst/>
            </a:prstGeom>
            <a:noFill/>
          </p:spPr>
          <p:txBody>
            <a:bodyPr wrap="square" rtlCol="0">
              <a:spAutoFit/>
            </a:bodyPr>
            <a:lstStyle/>
            <a:p>
              <a:pPr algn="ctr"/>
              <a:r>
                <a:rPr lang="en-GB" sz="1000" dirty="0" smtClean="0"/>
                <a:t>~3000 mm</a:t>
              </a:r>
              <a:endParaRPr lang="en-GB" sz="1000" dirty="0"/>
            </a:p>
          </p:txBody>
        </p:sp>
        <p:cxnSp>
          <p:nvCxnSpPr>
            <p:cNvPr id="64" name="Straight Arrow Connector 63"/>
            <p:cNvCxnSpPr/>
            <p:nvPr/>
          </p:nvCxnSpPr>
          <p:spPr>
            <a:xfrm flipV="1">
              <a:off x="4447734" y="820406"/>
              <a:ext cx="0" cy="3700733"/>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0" name="Rectangle 69"/>
          <p:cNvSpPr/>
          <p:nvPr/>
        </p:nvSpPr>
        <p:spPr>
          <a:xfrm>
            <a:off x="5108444" y="6381328"/>
            <a:ext cx="2830845" cy="437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Beamline shielding  - </a:t>
            </a:r>
            <a:r>
              <a:rPr lang="en-GB" dirty="0">
                <a:solidFill>
                  <a:schemeClr val="tx1"/>
                </a:solidFill>
              </a:rPr>
              <a:t>f</a:t>
            </a:r>
            <a:r>
              <a:rPr lang="en-GB" dirty="0" smtClean="0">
                <a:solidFill>
                  <a:schemeClr val="tx1"/>
                </a:solidFill>
              </a:rPr>
              <a:t>ront view</a:t>
            </a:r>
            <a:endParaRPr lang="en-GB" dirty="0">
              <a:solidFill>
                <a:schemeClr val="tx1"/>
              </a:solidFill>
            </a:endParaRPr>
          </a:p>
        </p:txBody>
      </p:sp>
      <p:sp>
        <p:nvSpPr>
          <p:cNvPr id="71" name="Title 1"/>
          <p:cNvSpPr txBox="1">
            <a:spLocks/>
          </p:cNvSpPr>
          <p:nvPr/>
        </p:nvSpPr>
        <p:spPr>
          <a:xfrm>
            <a:off x="318568" y="-27384"/>
            <a:ext cx="8287352" cy="1077218"/>
          </a:xfrm>
          <a:prstGeom prst="rect">
            <a:avLst/>
          </a:prstGeom>
          <a:solidFill>
            <a:srgbClr val="1F497D"/>
          </a:soli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3200" dirty="0" smtClean="0">
                <a:solidFill>
                  <a:sysClr val="window" lastClr="FFFFFF"/>
                </a:solidFill>
                <a:latin typeface="Calibri"/>
              </a:rPr>
              <a:t>VESPA hall components: beamline shielding concept</a:t>
            </a:r>
            <a:endParaRPr lang="en-GB" sz="3200" dirty="0">
              <a:solidFill>
                <a:sysClr val="window" lastClr="FFFFFF"/>
              </a:solidFill>
              <a:latin typeface="Calibri"/>
            </a:endParaRPr>
          </a:p>
        </p:txBody>
      </p:sp>
    </p:spTree>
    <p:extLst>
      <p:ext uri="{BB962C8B-B14F-4D97-AF65-F5344CB8AC3E}">
        <p14:creationId xmlns:p14="http://schemas.microsoft.com/office/powerpoint/2010/main" val="151854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6591300" y="6013451"/>
            <a:ext cx="2057400" cy="365125"/>
          </a:xfrm>
        </p:spPr>
        <p:txBody>
          <a:bodyPr/>
          <a:lstStyle/>
          <a:p>
            <a:fld id="{F5C14690-6727-4E58-BB6C-3417A6F632DB}" type="slidenum">
              <a:rPr lang="en-GB" smtClean="0"/>
              <a:pPr/>
              <a:t>8</a:t>
            </a:fld>
            <a:endParaRPr lang="en-GB"/>
          </a:p>
        </p:txBody>
      </p:sp>
      <p:pic>
        <p:nvPicPr>
          <p:cNvPr id="7" name="Immagine 6" descr="1-s2.0-S0167931716302258-gr2.jpg"/>
          <p:cNvPicPr>
            <a:picLocks noChangeAspect="1"/>
          </p:cNvPicPr>
          <p:nvPr/>
        </p:nvPicPr>
        <p:blipFill>
          <a:blip r:embed="rId2" cstate="print"/>
          <a:stretch>
            <a:fillRect/>
          </a:stretch>
        </p:blipFill>
        <p:spPr>
          <a:xfrm>
            <a:off x="2426750" y="3470270"/>
            <a:ext cx="4545278" cy="2330230"/>
          </a:xfrm>
          <a:prstGeom prst="rect">
            <a:avLst/>
          </a:prstGeom>
          <a:ln>
            <a:solidFill>
              <a:schemeClr val="tx1"/>
            </a:solidFill>
          </a:ln>
        </p:spPr>
      </p:pic>
      <p:sp>
        <p:nvSpPr>
          <p:cNvPr id="8" name="Rettangolo 7"/>
          <p:cNvSpPr/>
          <p:nvPr/>
        </p:nvSpPr>
        <p:spPr>
          <a:xfrm>
            <a:off x="623207" y="876304"/>
            <a:ext cx="6358618" cy="5355312"/>
          </a:xfrm>
          <a:prstGeom prst="rect">
            <a:avLst/>
          </a:prstGeom>
        </p:spPr>
        <p:txBody>
          <a:bodyPr wrap="square">
            <a:spAutoFit/>
          </a:bodyPr>
          <a:lstStyle/>
          <a:p>
            <a:pPr algn="just"/>
            <a:r>
              <a:rPr lang="en-US" u="sng" dirty="0">
                <a:latin typeface="Arial" pitchFamily="34" charset="0"/>
              </a:rPr>
              <a:t>The </a:t>
            </a:r>
            <a:r>
              <a:rPr lang="en-US" b="1" u="sng" dirty="0">
                <a:latin typeface="Arial" pitchFamily="34" charset="0"/>
              </a:rPr>
              <a:t>scientific highlight experiment</a:t>
            </a:r>
            <a:r>
              <a:rPr lang="en-US" b="1" dirty="0">
                <a:latin typeface="Arial" pitchFamily="34" charset="0"/>
              </a:rPr>
              <a:t> </a:t>
            </a:r>
            <a:r>
              <a:rPr lang="en-US" dirty="0">
                <a:latin typeface="Arial" pitchFamily="34" charset="0"/>
              </a:rPr>
              <a:t>is focused in the spectral area of highest flux:</a:t>
            </a:r>
          </a:p>
          <a:p>
            <a:pPr algn="just"/>
            <a:r>
              <a:rPr lang="en-US" dirty="0">
                <a:latin typeface="Arial" pitchFamily="34" charset="0"/>
              </a:rPr>
              <a:t>collaboration with </a:t>
            </a:r>
            <a:r>
              <a:rPr lang="en-US" i="1" dirty="0">
                <a:solidFill>
                  <a:srgbClr val="C00000"/>
                </a:solidFill>
                <a:latin typeface="Arial" pitchFamily="34" charset="0"/>
              </a:rPr>
              <a:t>B. Haberl </a:t>
            </a:r>
            <a:r>
              <a:rPr lang="en-US" dirty="0">
                <a:latin typeface="Arial" pitchFamily="34" charset="0"/>
              </a:rPr>
              <a:t>(ORNL, USA). High-pressure (</a:t>
            </a:r>
            <a:r>
              <a:rPr lang="en-US" i="1" dirty="0">
                <a:solidFill>
                  <a:srgbClr val="C00000"/>
                </a:solidFill>
                <a:latin typeface="Arial" pitchFamily="34" charset="0"/>
              </a:rPr>
              <a:t>p</a:t>
            </a:r>
            <a:r>
              <a:rPr lang="en-US" dirty="0">
                <a:latin typeface="Arial" pitchFamily="34" charset="0"/>
              </a:rPr>
              <a:t>&gt;10 </a:t>
            </a:r>
            <a:r>
              <a:rPr lang="en-US" dirty="0" err="1">
                <a:latin typeface="Arial" pitchFamily="34" charset="0"/>
              </a:rPr>
              <a:t>GPa</a:t>
            </a:r>
            <a:r>
              <a:rPr lang="en-US" dirty="0">
                <a:latin typeface="Arial" pitchFamily="34" charset="0"/>
              </a:rPr>
              <a:t>) amorphous </a:t>
            </a:r>
            <a:r>
              <a:rPr lang="en-US" b="1" dirty="0">
                <a:solidFill>
                  <a:srgbClr val="C00000"/>
                </a:solidFill>
                <a:latin typeface="Arial" pitchFamily="34" charset="0"/>
              </a:rPr>
              <a:t>Ge</a:t>
            </a:r>
            <a:r>
              <a:rPr lang="en-US" dirty="0">
                <a:latin typeface="Arial" pitchFamily="34" charset="0"/>
              </a:rPr>
              <a:t>; experiment currently not feasible even on </a:t>
            </a:r>
            <a:r>
              <a:rPr lang="en-US" b="1" dirty="0">
                <a:solidFill>
                  <a:srgbClr val="1509B7"/>
                </a:solidFill>
                <a:latin typeface="Arial" pitchFamily="34" charset="0"/>
              </a:rPr>
              <a:t>VISION</a:t>
            </a:r>
            <a:r>
              <a:rPr lang="en-US" dirty="0">
                <a:latin typeface="Arial" pitchFamily="34" charset="0"/>
              </a:rPr>
              <a:t>.</a:t>
            </a:r>
          </a:p>
          <a:p>
            <a:pPr algn="just"/>
            <a:r>
              <a:rPr lang="en-US" dirty="0">
                <a:latin typeface="Arial" pitchFamily="34" charset="0"/>
              </a:rPr>
              <a:t>- </a:t>
            </a:r>
            <a:r>
              <a:rPr lang="sv-SE" dirty="0"/>
              <a:t>The capability to obtain pressure-dependent vibrational data for amorphous materials could be transformative for the study and understanding of the entire class of amorphous materials.</a:t>
            </a:r>
          </a:p>
          <a:p>
            <a:pPr algn="just"/>
            <a:r>
              <a:rPr lang="en-US" dirty="0"/>
              <a:t>- </a:t>
            </a:r>
            <a:r>
              <a:rPr lang="en-US" b="1" i="1" dirty="0">
                <a:solidFill>
                  <a:srgbClr val="C00000"/>
                </a:solidFill>
              </a:rPr>
              <a:t>p</a:t>
            </a:r>
            <a:r>
              <a:rPr lang="en-US" b="1" dirty="0"/>
              <a:t>=10 </a:t>
            </a:r>
            <a:r>
              <a:rPr lang="en-US" b="1" dirty="0" err="1"/>
              <a:t>GPa</a:t>
            </a:r>
            <a:r>
              <a:rPr lang="en-US" dirty="0"/>
              <a:t> and above is not commonly achieved for </a:t>
            </a:r>
            <a:r>
              <a:rPr lang="en-US" b="1" dirty="0"/>
              <a:t>IINS</a:t>
            </a:r>
            <a:r>
              <a:rPr lang="en-US" dirty="0"/>
              <a:t>!</a:t>
            </a:r>
            <a:endParaRPr lang="sv-SE" dirty="0"/>
          </a:p>
          <a:p>
            <a:pPr algn="just"/>
            <a:endParaRPr lang="en-US" dirty="0">
              <a:latin typeface="Arial" pitchFamily="34" charset="0"/>
            </a:endParaRPr>
          </a:p>
          <a:p>
            <a:pPr algn="just"/>
            <a:endParaRPr lang="en-US" dirty="0">
              <a:latin typeface="Arial" pitchFamily="34" charset="0"/>
            </a:endParaRPr>
          </a:p>
          <a:p>
            <a:pPr algn="just"/>
            <a:endParaRPr lang="en-US" dirty="0">
              <a:latin typeface="Arial" pitchFamily="34" charset="0"/>
            </a:endParaRPr>
          </a:p>
          <a:p>
            <a:pPr algn="just"/>
            <a:endParaRPr lang="en-US" dirty="0">
              <a:latin typeface="Arial" pitchFamily="34" charset="0"/>
            </a:endParaRPr>
          </a:p>
          <a:p>
            <a:pPr algn="just"/>
            <a:endParaRPr lang="en-US" dirty="0">
              <a:latin typeface="Arial" pitchFamily="34" charset="0"/>
            </a:endParaRPr>
          </a:p>
          <a:p>
            <a:pPr algn="just"/>
            <a:endParaRPr lang="en-US" dirty="0">
              <a:latin typeface="Arial" pitchFamily="34" charset="0"/>
            </a:endParaRPr>
          </a:p>
          <a:p>
            <a:pPr algn="just"/>
            <a:endParaRPr lang="en-US" dirty="0">
              <a:latin typeface="Arial" pitchFamily="34" charset="0"/>
            </a:endParaRPr>
          </a:p>
          <a:p>
            <a:pPr algn="just"/>
            <a:endParaRPr lang="en-US" dirty="0">
              <a:latin typeface="Arial" pitchFamily="34" charset="0"/>
            </a:endParaRPr>
          </a:p>
          <a:p>
            <a:pPr algn="just"/>
            <a:endParaRPr lang="en-US" dirty="0">
              <a:latin typeface="Arial" pitchFamily="34" charset="0"/>
            </a:endParaRPr>
          </a:p>
          <a:p>
            <a:pPr algn="just">
              <a:buFont typeface="Arial" pitchFamily="34" charset="0"/>
              <a:buChar char="•"/>
            </a:pPr>
            <a:r>
              <a:rPr lang="en-US" dirty="0">
                <a:latin typeface="Arial" pitchFamily="34" charset="0"/>
              </a:rPr>
              <a:t> Other challenging </a:t>
            </a:r>
            <a:r>
              <a:rPr lang="en-US" i="1" dirty="0">
                <a:latin typeface="Arial" pitchFamily="34" charset="0"/>
              </a:rPr>
              <a:t>in-situ</a:t>
            </a:r>
            <a:r>
              <a:rPr lang="en-US" dirty="0">
                <a:latin typeface="Arial" pitchFamily="34" charset="0"/>
              </a:rPr>
              <a:t> experiments will be proposed.</a:t>
            </a:r>
          </a:p>
        </p:txBody>
      </p:sp>
      <p:sp>
        <p:nvSpPr>
          <p:cNvPr id="9" name="Rettangolo 8"/>
          <p:cNvSpPr/>
          <p:nvPr/>
        </p:nvSpPr>
        <p:spPr>
          <a:xfrm>
            <a:off x="841375" y="4073372"/>
            <a:ext cx="1555750" cy="1077218"/>
          </a:xfrm>
          <a:prstGeom prst="rect">
            <a:avLst/>
          </a:prstGeom>
        </p:spPr>
        <p:txBody>
          <a:bodyPr wrap="square">
            <a:spAutoFit/>
          </a:bodyPr>
          <a:lstStyle/>
          <a:p>
            <a:pPr algn="ctr"/>
            <a:r>
              <a:rPr lang="en-US" sz="1600" i="1" dirty="0">
                <a:latin typeface="Arial" pitchFamily="34" charset="0"/>
              </a:rPr>
              <a:t>Crystalline </a:t>
            </a:r>
            <a:r>
              <a:rPr lang="en-US" sz="1600" b="1" i="1" dirty="0" err="1">
                <a:solidFill>
                  <a:srgbClr val="C00000"/>
                </a:solidFill>
                <a:latin typeface="Arial" pitchFamily="34" charset="0"/>
              </a:rPr>
              <a:t>Ge</a:t>
            </a:r>
            <a:r>
              <a:rPr lang="en-US" sz="1600" i="1" dirty="0">
                <a:latin typeface="Arial" pitchFamily="34" charset="0"/>
              </a:rPr>
              <a:t> </a:t>
            </a:r>
          </a:p>
          <a:p>
            <a:pPr algn="ctr"/>
            <a:r>
              <a:rPr lang="en-US" sz="1600" b="1" i="1" dirty="0">
                <a:solidFill>
                  <a:srgbClr val="C00000"/>
                </a:solidFill>
                <a:latin typeface="Arial" pitchFamily="34" charset="0"/>
              </a:rPr>
              <a:t>p-</a:t>
            </a:r>
            <a:r>
              <a:rPr lang="en-US" sz="1600" b="1" i="1" dirty="0" err="1">
                <a:solidFill>
                  <a:srgbClr val="C00000"/>
                </a:solidFill>
                <a:latin typeface="Arial" pitchFamily="34" charset="0"/>
              </a:rPr>
              <a:t>DoS</a:t>
            </a:r>
            <a:r>
              <a:rPr lang="en-US" sz="1600" i="1" dirty="0">
                <a:latin typeface="Arial" pitchFamily="34" charset="0"/>
              </a:rPr>
              <a:t> at ambient </a:t>
            </a:r>
          </a:p>
          <a:p>
            <a:pPr algn="ctr"/>
            <a:r>
              <a:rPr lang="en-US" sz="1600" i="1" dirty="0">
                <a:latin typeface="Arial" pitchFamily="34" charset="0"/>
              </a:rPr>
              <a:t>pressure</a:t>
            </a:r>
            <a:endParaRPr lang="en-US" sz="1600" i="1" dirty="0"/>
          </a:p>
        </p:txBody>
      </p:sp>
      <p:sp>
        <p:nvSpPr>
          <p:cNvPr id="10" name="TextBox 9"/>
          <p:cNvSpPr txBox="1"/>
          <p:nvPr/>
        </p:nvSpPr>
        <p:spPr>
          <a:xfrm>
            <a:off x="7289531" y="3460624"/>
            <a:ext cx="1851533" cy="1754326"/>
          </a:xfrm>
          <a:prstGeom prst="rect">
            <a:avLst/>
          </a:prstGeom>
          <a:solidFill>
            <a:schemeClr val="bg1">
              <a:alpha val="65000"/>
            </a:schemeClr>
          </a:solidFill>
        </p:spPr>
        <p:txBody>
          <a:bodyPr wrap="none" rtlCol="0">
            <a:spAutoFit/>
          </a:bodyPr>
          <a:lstStyle/>
          <a:p>
            <a:r>
              <a:rPr lang="en-US" b="1" dirty="0">
                <a:solidFill>
                  <a:srgbClr val="2004C6"/>
                </a:solidFill>
              </a:rPr>
              <a:t>VISION</a:t>
            </a:r>
            <a:r>
              <a:rPr lang="en-US" dirty="0"/>
              <a:t> anvil cell</a:t>
            </a:r>
          </a:p>
          <a:p>
            <a:r>
              <a:rPr lang="en-US" dirty="0"/>
              <a:t>(M. Guthrie,</a:t>
            </a:r>
          </a:p>
          <a:p>
            <a:r>
              <a:rPr lang="en-US" b="1" i="1" dirty="0">
                <a:solidFill>
                  <a:srgbClr val="0070C0"/>
                </a:solidFill>
              </a:rPr>
              <a:t>ESS</a:t>
            </a:r>
            <a:r>
              <a:rPr lang="en-US" dirty="0"/>
              <a:t> pressure</a:t>
            </a:r>
          </a:p>
          <a:p>
            <a:r>
              <a:rPr lang="en-US" dirty="0"/>
              <a:t>expert is planning</a:t>
            </a:r>
          </a:p>
          <a:p>
            <a:r>
              <a:rPr lang="en-US" dirty="0"/>
              <a:t>similar cell usable</a:t>
            </a:r>
          </a:p>
          <a:p>
            <a:r>
              <a:rPr lang="en-US" dirty="0"/>
              <a:t>on </a:t>
            </a:r>
            <a:r>
              <a:rPr lang="en-US" b="1" dirty="0">
                <a:solidFill>
                  <a:srgbClr val="009900"/>
                </a:solidFill>
              </a:rPr>
              <a:t>VESPA</a:t>
            </a:r>
            <a:r>
              <a:rPr lang="en-US" dirty="0"/>
              <a:t>)</a:t>
            </a:r>
          </a:p>
        </p:txBody>
      </p:sp>
      <p:grpSp>
        <p:nvGrpSpPr>
          <p:cNvPr id="16" name="Group 15"/>
          <p:cNvGrpSpPr/>
          <p:nvPr/>
        </p:nvGrpSpPr>
        <p:grpSpPr>
          <a:xfrm>
            <a:off x="7058490" y="1267309"/>
            <a:ext cx="1971210" cy="2257801"/>
            <a:chOff x="3240619" y="2307007"/>
            <a:chExt cx="1971210" cy="2257801"/>
          </a:xfrm>
        </p:grpSpPr>
        <p:pic>
          <p:nvPicPr>
            <p:cNvPr id="11" name="Picture 10" descr="1.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6141" y="3501424"/>
              <a:ext cx="795688" cy="924885"/>
            </a:xfrm>
            <a:prstGeom prst="rect">
              <a:avLst/>
            </a:prstGeom>
          </p:spPr>
        </p:pic>
        <p:pic>
          <p:nvPicPr>
            <p:cNvPr id="12" name="Picture 11"/>
            <p:cNvPicPr>
              <a:picLocks noChangeAspect="1"/>
            </p:cNvPicPr>
            <p:nvPr/>
          </p:nvPicPr>
          <p:blipFill rotWithShape="1">
            <a:blip r:embed="rId4" cstate="print"/>
            <a:srcRect t="6017" b="6193"/>
            <a:stretch/>
          </p:blipFill>
          <p:spPr>
            <a:xfrm>
              <a:off x="4424307" y="2574773"/>
              <a:ext cx="787522" cy="921817"/>
            </a:xfrm>
            <a:prstGeom prst="rect">
              <a:avLst/>
            </a:prstGeom>
          </p:spPr>
        </p:pic>
        <p:sp>
          <p:nvSpPr>
            <p:cNvPr id="13" name="TextBox 12"/>
            <p:cNvSpPr txBox="1"/>
            <p:nvPr/>
          </p:nvSpPr>
          <p:spPr>
            <a:xfrm>
              <a:off x="3240619" y="2307007"/>
              <a:ext cx="1656913" cy="535531"/>
            </a:xfrm>
            <a:prstGeom prst="rect">
              <a:avLst/>
            </a:prstGeom>
            <a:solidFill>
              <a:schemeClr val="bg1">
                <a:alpha val="65000"/>
              </a:schemeClr>
            </a:solidFill>
          </p:spPr>
          <p:txBody>
            <a:bodyPr wrap="square" rtlCol="0">
              <a:spAutoFit/>
            </a:bodyPr>
            <a:lstStyle/>
            <a:p>
              <a:pPr>
                <a:lnSpc>
                  <a:spcPct val="90000"/>
                </a:lnSpc>
              </a:pPr>
              <a:r>
                <a:rPr lang="en-US" sz="1600" dirty="0"/>
                <a:t>1 mm</a:t>
              </a:r>
              <a:r>
                <a:rPr lang="en-US" sz="1600" baseline="30000" dirty="0"/>
                <a:t>3 </a:t>
              </a:r>
              <a:r>
                <a:rPr lang="en-US" sz="1600" dirty="0"/>
                <a:t>sample at</a:t>
              </a:r>
            </a:p>
            <a:p>
              <a:pPr>
                <a:lnSpc>
                  <a:spcPct val="90000"/>
                </a:lnSpc>
              </a:pPr>
              <a:r>
                <a:rPr lang="en-US" sz="1600" dirty="0"/>
                <a:t>4 </a:t>
              </a:r>
              <a:r>
                <a:rPr lang="en-US" sz="1600" dirty="0" err="1"/>
                <a:t>GPa</a:t>
              </a:r>
              <a:endParaRPr lang="en-US" sz="1600" dirty="0"/>
            </a:p>
          </p:txBody>
        </p:sp>
        <p:sp>
          <p:nvSpPr>
            <p:cNvPr id="14" name="Rectangle 13"/>
            <p:cNvSpPr/>
            <p:nvPr/>
          </p:nvSpPr>
          <p:spPr>
            <a:xfrm>
              <a:off x="3380542" y="4287809"/>
              <a:ext cx="1046927" cy="276999"/>
            </a:xfrm>
            <a:prstGeom prst="rect">
              <a:avLst/>
            </a:prstGeom>
          </p:spPr>
          <p:txBody>
            <a:bodyPr wrap="square">
              <a:spAutoFit/>
            </a:bodyPr>
            <a:lstStyle/>
            <a:p>
              <a:r>
                <a:rPr lang="en-US" sz="1200" b="1" dirty="0"/>
                <a:t>R. </a:t>
              </a:r>
              <a:r>
                <a:rPr lang="en-US" sz="1200" b="1" dirty="0" err="1"/>
                <a:t>Boehler</a:t>
              </a:r>
              <a:endParaRPr lang="en-US" sz="1200" b="1" dirty="0"/>
            </a:p>
          </p:txBody>
        </p:sp>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0620" y="2734902"/>
              <a:ext cx="1284408" cy="158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Rettangolo 3"/>
          <p:cNvSpPr/>
          <p:nvPr/>
        </p:nvSpPr>
        <p:spPr>
          <a:xfrm>
            <a:off x="1838734" y="133554"/>
            <a:ext cx="4931735" cy="523220"/>
          </a:xfrm>
          <a:prstGeom prst="rect">
            <a:avLst/>
          </a:prstGeom>
        </p:spPr>
        <p:txBody>
          <a:bodyPr wrap="none">
            <a:spAutoFit/>
          </a:bodyPr>
          <a:lstStyle/>
          <a:p>
            <a:r>
              <a:rPr lang="en-US" sz="2800" b="1" dirty="0">
                <a:solidFill>
                  <a:srgbClr val="009900"/>
                </a:solidFill>
                <a:latin typeface="Arial" pitchFamily="34" charset="0"/>
                <a:cs typeface="Arial" pitchFamily="34" charset="0"/>
              </a:rPr>
              <a:t>VESPA: </a:t>
            </a:r>
            <a:r>
              <a:rPr lang="en-US" sz="2800" b="1" dirty="0">
                <a:latin typeface="Arial" pitchFamily="34" charset="0"/>
                <a:cs typeface="Arial" pitchFamily="34" charset="0"/>
              </a:rPr>
              <a:t>the scientific scope</a:t>
            </a:r>
            <a:endParaRPr lang="it-IT" sz="2800" b="1" dirty="0"/>
          </a:p>
        </p:txBody>
      </p:sp>
      <p:sp>
        <p:nvSpPr>
          <p:cNvPr id="18" name="Segnaposto piè di pagina 1"/>
          <p:cNvSpPr txBox="1">
            <a:spLocks/>
          </p:cNvSpPr>
          <p:nvPr/>
        </p:nvSpPr>
        <p:spPr>
          <a:xfrm>
            <a:off x="3000364" y="6421461"/>
            <a:ext cx="2895600"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chemeClr val="tx1">
                    <a:tint val="75000"/>
                  </a:schemeClr>
                </a:solidFill>
                <a:effectLst/>
                <a:uLnTx/>
                <a:uFillTx/>
                <a:latin typeface="+mn-lt"/>
                <a:ea typeface="+mn-ea"/>
                <a:cs typeface="+mn-cs"/>
              </a:rPr>
              <a:t>VESPA TG2 (</a:t>
            </a:r>
            <a:r>
              <a:rPr kumimoji="0" lang="it-IT" sz="1200" b="0" i="0" u="none" strike="noStrike" kern="1200" cap="none" spc="0" normalizeH="0" baseline="0" noProof="0" dirty="0" err="1">
                <a:ln>
                  <a:noFill/>
                </a:ln>
                <a:solidFill>
                  <a:schemeClr val="tx1">
                    <a:tint val="75000"/>
                  </a:schemeClr>
                </a:solidFill>
                <a:effectLst/>
                <a:uLnTx/>
                <a:uFillTx/>
                <a:latin typeface="+mn-lt"/>
                <a:ea typeface="+mn-ea"/>
                <a:cs typeface="+mn-cs"/>
              </a:rPr>
              <a:t>Lund</a:t>
            </a:r>
            <a:r>
              <a:rPr kumimoji="0" lang="it-IT" sz="1200" b="0" i="0" u="none" strike="noStrike" kern="1200" cap="none" spc="0" normalizeH="0" baseline="0" noProof="0" dirty="0">
                <a:ln>
                  <a:noFill/>
                </a:ln>
                <a:solidFill>
                  <a:schemeClr val="tx1">
                    <a:tint val="75000"/>
                  </a:schemeClr>
                </a:solidFill>
                <a:effectLst/>
                <a:uLnTx/>
                <a:uFillTx/>
                <a:latin typeface="+mn-lt"/>
                <a:ea typeface="+mn-ea"/>
                <a:cs typeface="+mn-cs"/>
              </a:rPr>
              <a:t>, 17 </a:t>
            </a:r>
            <a:r>
              <a:rPr kumimoji="0" lang="it-IT" sz="1200" b="0" i="0" u="none" strike="noStrike" kern="1200" cap="none" spc="0" normalizeH="0" baseline="0" noProof="0" dirty="0" err="1">
                <a:ln>
                  <a:noFill/>
                </a:ln>
                <a:solidFill>
                  <a:schemeClr val="tx1">
                    <a:tint val="75000"/>
                  </a:schemeClr>
                </a:solidFill>
                <a:effectLst/>
                <a:uLnTx/>
                <a:uFillTx/>
                <a:latin typeface="+mn-lt"/>
                <a:ea typeface="+mn-ea"/>
                <a:cs typeface="+mn-cs"/>
              </a:rPr>
              <a:t>Oct</a:t>
            </a:r>
            <a:r>
              <a:rPr kumimoji="0" lang="it-IT" sz="1200" b="0" i="0" u="none" strike="noStrike" kern="1200" cap="none" spc="0" normalizeH="0" baseline="0" noProof="0" dirty="0">
                <a:ln>
                  <a:noFill/>
                </a:ln>
                <a:solidFill>
                  <a:schemeClr val="tx1">
                    <a:tint val="75000"/>
                  </a:schemeClr>
                </a:solidFill>
                <a:effectLst/>
                <a:uLnTx/>
                <a:uFillTx/>
                <a:latin typeface="+mn-lt"/>
                <a:ea typeface="+mn-ea"/>
                <a:cs typeface="+mn-cs"/>
              </a:rPr>
              <a:t>. 2017)</a:t>
            </a:r>
          </a:p>
        </p:txBody>
      </p:sp>
    </p:spTree>
    <p:extLst>
      <p:ext uri="{BB962C8B-B14F-4D97-AF65-F5344CB8AC3E}">
        <p14:creationId xmlns:p14="http://schemas.microsoft.com/office/powerpoint/2010/main" val="14619586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809" y="3198583"/>
            <a:ext cx="2758997" cy="365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551115BC-487E-4422-894C-CB7CD3E79223}" type="slidenum">
              <a:rPr lang="sv-SE" smtClean="0"/>
              <a:t>80</a:t>
            </a:fld>
            <a:endParaRPr lang="sv-SE" dirty="0"/>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23689" y="1337911"/>
            <a:ext cx="5220317" cy="4716378"/>
          </a:xfrm>
          <a:prstGeom prst="rect">
            <a:avLst/>
          </a:prstGeom>
        </p:spPr>
      </p:pic>
      <p:sp>
        <p:nvSpPr>
          <p:cNvPr id="8" name="Title 1"/>
          <p:cNvSpPr txBox="1">
            <a:spLocks/>
          </p:cNvSpPr>
          <p:nvPr/>
        </p:nvSpPr>
        <p:spPr>
          <a:xfrm>
            <a:off x="0" y="1"/>
            <a:ext cx="9144000" cy="584775"/>
          </a:xfrm>
          <a:prstGeom prst="rect">
            <a:avLst/>
          </a:prstGeom>
          <a:solidFill>
            <a:srgbClr val="1F497D"/>
          </a:soli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ysClr val="window" lastClr="FFFFFF"/>
                </a:solidFill>
                <a:latin typeface="Calibri"/>
              </a:rPr>
              <a:t>Concept for Elevation </a:t>
            </a:r>
            <a:r>
              <a:rPr lang="en-GB" sz="2400" dirty="0">
                <a:solidFill>
                  <a:sysClr val="window" lastClr="FFFFFF"/>
                </a:solidFill>
              </a:rPr>
              <a:t>(floor to beam= 2137 mm</a:t>
            </a:r>
            <a:r>
              <a:rPr lang="en-GB" sz="2400" dirty="0" smtClean="0">
                <a:solidFill>
                  <a:sysClr val="window" lastClr="FFFFFF"/>
                </a:solidFill>
              </a:rPr>
              <a:t>)</a:t>
            </a:r>
            <a:endParaRPr lang="en-GB" sz="2400" dirty="0">
              <a:solidFill>
                <a:sysClr val="window" lastClr="FFFFFF"/>
              </a:solidFill>
            </a:endParaRPr>
          </a:p>
        </p:txBody>
      </p:sp>
      <p:grpSp>
        <p:nvGrpSpPr>
          <p:cNvPr id="5" name="Group 4"/>
          <p:cNvGrpSpPr/>
          <p:nvPr/>
        </p:nvGrpSpPr>
        <p:grpSpPr>
          <a:xfrm>
            <a:off x="1394794" y="702644"/>
            <a:ext cx="2839256" cy="3272590"/>
            <a:chOff x="904775" y="770021"/>
            <a:chExt cx="4228437" cy="3503596"/>
          </a:xfrm>
        </p:grpSpPr>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1196" y="770021"/>
              <a:ext cx="3522016" cy="3503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ontent Placeholder 2"/>
            <p:cNvSpPr txBox="1">
              <a:spLocks/>
            </p:cNvSpPr>
            <p:nvPr/>
          </p:nvSpPr>
          <p:spPr bwMode="auto">
            <a:xfrm>
              <a:off x="904775" y="2338939"/>
              <a:ext cx="1857675" cy="432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GB" sz="1400" kern="0" dirty="0" smtClean="0">
                  <a:solidFill>
                    <a:schemeClr val="accent2"/>
                  </a:solidFill>
                </a:rPr>
                <a:t>15-18.5m from TCS</a:t>
              </a:r>
              <a:endParaRPr lang="en-GB" sz="1400" kern="0" dirty="0">
                <a:solidFill>
                  <a:schemeClr val="accent2"/>
                </a:solidFill>
              </a:endParaRPr>
            </a:p>
          </p:txBody>
        </p:sp>
      </p:grpSp>
      <p:sp>
        <p:nvSpPr>
          <p:cNvPr id="23" name="Content Placeholder 2"/>
          <p:cNvSpPr txBox="1">
            <a:spLocks/>
          </p:cNvSpPr>
          <p:nvPr/>
        </p:nvSpPr>
        <p:spPr bwMode="auto">
          <a:xfrm>
            <a:off x="5910163" y="6189885"/>
            <a:ext cx="1814117" cy="40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GB" sz="1400" kern="0" dirty="0" smtClean="0">
                <a:solidFill>
                  <a:schemeClr val="accent2"/>
                </a:solidFill>
              </a:rPr>
              <a:t>ESS elevation blocks concept</a:t>
            </a:r>
            <a:endParaRPr lang="en-GB" sz="1400" kern="0" dirty="0">
              <a:solidFill>
                <a:schemeClr val="accent2"/>
              </a:solidFill>
            </a:endParaRPr>
          </a:p>
        </p:txBody>
      </p:sp>
      <p:sp>
        <p:nvSpPr>
          <p:cNvPr id="24" name="Content Placeholder 2"/>
          <p:cNvSpPr txBox="1">
            <a:spLocks/>
          </p:cNvSpPr>
          <p:nvPr/>
        </p:nvSpPr>
        <p:spPr bwMode="auto">
          <a:xfrm>
            <a:off x="-72189" y="5146623"/>
            <a:ext cx="1486937" cy="39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indent="0" algn="ctr" eaLnBrk="0" fontAlgn="base" hangingPunct="0">
              <a:spcBef>
                <a:spcPct val="20000"/>
              </a:spcBef>
              <a:spcAft>
                <a:spcPct val="0"/>
              </a:spcAft>
              <a:buNone/>
              <a:defRPr sz="1400" kern="0">
                <a:solidFill>
                  <a:schemeClr val="accent2"/>
                </a:solidFill>
              </a:defRPr>
            </a:lvl1pPr>
            <a:lvl2pPr marL="742950" indent="-285750" eaLnBrk="0" fontAlgn="base" hangingPunct="0">
              <a:spcBef>
                <a:spcPct val="20000"/>
              </a:spcBef>
              <a:spcAft>
                <a:spcPct val="0"/>
              </a:spcAft>
              <a:buChar char="–"/>
              <a:defRPr sz="2800"/>
            </a:lvl2pPr>
            <a:lvl3pPr marL="1143000" indent="-228600" eaLnBrk="0" fontAlgn="base" hangingPunct="0">
              <a:spcBef>
                <a:spcPct val="20000"/>
              </a:spcBef>
              <a:spcAft>
                <a:spcPct val="0"/>
              </a:spcAft>
              <a:buChar char="•"/>
              <a:defRPr sz="2400"/>
            </a:lvl3pPr>
            <a:lvl4pPr marL="1600200" indent="-228600" eaLnBrk="0" fontAlgn="base" hangingPunct="0">
              <a:spcBef>
                <a:spcPct val="20000"/>
              </a:spcBef>
              <a:spcAft>
                <a:spcPct val="0"/>
              </a:spcAft>
              <a:buChar char="–"/>
              <a:defRPr sz="2000"/>
            </a:lvl4pPr>
            <a:lvl5pPr marL="2057400" indent="-228600" eaLnBrk="0" fontAlgn="base" hangingPunct="0">
              <a:spcBef>
                <a:spcPct val="20000"/>
              </a:spcBef>
              <a:spcAft>
                <a:spcPct val="0"/>
              </a:spcAft>
              <a:buChar char="»"/>
              <a:defRPr sz="2000"/>
            </a:lvl5pPr>
            <a:lvl6pPr marL="2514600" indent="-228600" fontAlgn="base">
              <a:spcBef>
                <a:spcPct val="20000"/>
              </a:spcBef>
              <a:spcAft>
                <a:spcPct val="0"/>
              </a:spcAft>
              <a:buChar char="»"/>
              <a:defRPr sz="2000"/>
            </a:lvl6pPr>
            <a:lvl7pPr marL="2971800" indent="-228600" fontAlgn="base">
              <a:spcBef>
                <a:spcPct val="20000"/>
              </a:spcBef>
              <a:spcAft>
                <a:spcPct val="0"/>
              </a:spcAft>
              <a:buChar char="»"/>
              <a:defRPr sz="2000"/>
            </a:lvl7pPr>
            <a:lvl8pPr marL="3429000" indent="-228600" fontAlgn="base">
              <a:spcBef>
                <a:spcPct val="20000"/>
              </a:spcBef>
              <a:spcAft>
                <a:spcPct val="0"/>
              </a:spcAft>
              <a:buChar char="»"/>
              <a:defRPr sz="2000"/>
            </a:lvl8pPr>
            <a:lvl9pPr marL="3886200" indent="-228600" fontAlgn="base">
              <a:spcBef>
                <a:spcPct val="20000"/>
              </a:spcBef>
              <a:spcAft>
                <a:spcPct val="0"/>
              </a:spcAft>
              <a:buChar char="»"/>
              <a:defRPr sz="2000"/>
            </a:lvl9pPr>
          </a:lstStyle>
          <a:p>
            <a:r>
              <a:rPr lang="en-GB" dirty="0"/>
              <a:t>19.5-25m from TCS</a:t>
            </a:r>
          </a:p>
        </p:txBody>
      </p:sp>
    </p:spTree>
    <p:extLst>
      <p:ext uri="{BB962C8B-B14F-4D97-AF65-F5344CB8AC3E}">
        <p14:creationId xmlns:p14="http://schemas.microsoft.com/office/powerpoint/2010/main" val="73592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28393" y="317099"/>
            <a:ext cx="7941238" cy="652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Content Placeholder 2"/>
          <p:cNvSpPr txBox="1">
            <a:spLocks/>
          </p:cNvSpPr>
          <p:nvPr/>
        </p:nvSpPr>
        <p:spPr bwMode="auto">
          <a:xfrm>
            <a:off x="3817022" y="1115224"/>
            <a:ext cx="1851660" cy="274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indent="0" algn="ctr" eaLnBrk="0" fontAlgn="base" hangingPunct="0">
              <a:spcBef>
                <a:spcPct val="20000"/>
              </a:spcBef>
              <a:spcAft>
                <a:spcPct val="0"/>
              </a:spcAft>
              <a:buNone/>
              <a:defRPr sz="1400" kern="0">
                <a:solidFill>
                  <a:schemeClr val="accent2"/>
                </a:solidFill>
              </a:defRPr>
            </a:lvl1pPr>
            <a:lvl2pPr marL="742950" indent="-285750" eaLnBrk="0" fontAlgn="base" hangingPunct="0">
              <a:spcBef>
                <a:spcPct val="20000"/>
              </a:spcBef>
              <a:spcAft>
                <a:spcPct val="0"/>
              </a:spcAft>
              <a:buChar char="–"/>
              <a:defRPr sz="2800"/>
            </a:lvl2pPr>
            <a:lvl3pPr marL="1143000" indent="-228600" eaLnBrk="0" fontAlgn="base" hangingPunct="0">
              <a:spcBef>
                <a:spcPct val="20000"/>
              </a:spcBef>
              <a:spcAft>
                <a:spcPct val="0"/>
              </a:spcAft>
              <a:buChar char="•"/>
              <a:defRPr sz="2400"/>
            </a:lvl3pPr>
            <a:lvl4pPr marL="1600200" indent="-228600" eaLnBrk="0" fontAlgn="base" hangingPunct="0">
              <a:spcBef>
                <a:spcPct val="20000"/>
              </a:spcBef>
              <a:spcAft>
                <a:spcPct val="0"/>
              </a:spcAft>
              <a:buChar char="–"/>
              <a:defRPr sz="2000"/>
            </a:lvl4pPr>
            <a:lvl5pPr marL="2057400" indent="-228600" eaLnBrk="0" fontAlgn="base" hangingPunct="0">
              <a:spcBef>
                <a:spcPct val="20000"/>
              </a:spcBef>
              <a:spcAft>
                <a:spcPct val="0"/>
              </a:spcAft>
              <a:buChar char="»"/>
              <a:defRPr sz="2000"/>
            </a:lvl5pPr>
            <a:lvl6pPr marL="2514600" indent="-228600" fontAlgn="base">
              <a:spcBef>
                <a:spcPct val="20000"/>
              </a:spcBef>
              <a:spcAft>
                <a:spcPct val="0"/>
              </a:spcAft>
              <a:buChar char="»"/>
              <a:defRPr sz="2000"/>
            </a:lvl6pPr>
            <a:lvl7pPr marL="2971800" indent="-228600" fontAlgn="base">
              <a:spcBef>
                <a:spcPct val="20000"/>
              </a:spcBef>
              <a:spcAft>
                <a:spcPct val="0"/>
              </a:spcAft>
              <a:buChar char="»"/>
              <a:defRPr sz="2000"/>
            </a:lvl7pPr>
            <a:lvl8pPr marL="3429000" indent="-228600" fontAlgn="base">
              <a:spcBef>
                <a:spcPct val="20000"/>
              </a:spcBef>
              <a:spcAft>
                <a:spcPct val="0"/>
              </a:spcAft>
              <a:buChar char="»"/>
              <a:defRPr sz="2000"/>
            </a:lvl8pPr>
            <a:lvl9pPr marL="3886200" indent="-228600" fontAlgn="base">
              <a:spcBef>
                <a:spcPct val="20000"/>
              </a:spcBef>
              <a:spcAft>
                <a:spcPct val="0"/>
              </a:spcAft>
              <a:buChar char="»"/>
              <a:defRPr sz="2000"/>
            </a:lvl9pPr>
          </a:lstStyle>
          <a:p>
            <a:r>
              <a:rPr lang="en-GB" dirty="0"/>
              <a:t>15-18.5m from TCS</a:t>
            </a:r>
          </a:p>
        </p:txBody>
      </p:sp>
      <p:sp>
        <p:nvSpPr>
          <p:cNvPr id="28" name="Content Placeholder 2"/>
          <p:cNvSpPr txBox="1">
            <a:spLocks/>
          </p:cNvSpPr>
          <p:nvPr/>
        </p:nvSpPr>
        <p:spPr bwMode="auto">
          <a:xfrm>
            <a:off x="3226848" y="6366947"/>
            <a:ext cx="1695900" cy="440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GB" sz="1200" kern="0" dirty="0" smtClean="0">
                <a:solidFill>
                  <a:schemeClr val="accent2"/>
                </a:solidFill>
              </a:rPr>
              <a:t>25-55 m </a:t>
            </a:r>
            <a:r>
              <a:rPr lang="en-GB" sz="1200" kern="0" dirty="0">
                <a:solidFill>
                  <a:schemeClr val="accent2"/>
                </a:solidFill>
              </a:rPr>
              <a:t>from TCS</a:t>
            </a:r>
          </a:p>
        </p:txBody>
      </p:sp>
      <p:sp>
        <p:nvSpPr>
          <p:cNvPr id="26" name="Content Placeholder 2"/>
          <p:cNvSpPr txBox="1">
            <a:spLocks/>
          </p:cNvSpPr>
          <p:nvPr/>
        </p:nvSpPr>
        <p:spPr bwMode="auto">
          <a:xfrm>
            <a:off x="7501812" y="2420888"/>
            <a:ext cx="1552039" cy="60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GB" sz="1400" kern="0" dirty="0" smtClean="0">
                <a:solidFill>
                  <a:schemeClr val="accent2"/>
                </a:solidFill>
              </a:rPr>
              <a:t>19.5-25m </a:t>
            </a:r>
            <a:r>
              <a:rPr lang="en-GB" sz="1400" kern="0" dirty="0">
                <a:solidFill>
                  <a:schemeClr val="accent2"/>
                </a:solidFill>
              </a:rPr>
              <a:t>from TCS</a:t>
            </a:r>
          </a:p>
        </p:txBody>
      </p:sp>
      <p:sp>
        <p:nvSpPr>
          <p:cNvPr id="25" name="Shape 130"/>
          <p:cNvSpPr txBox="1">
            <a:spLocks/>
          </p:cNvSpPr>
          <p:nvPr/>
        </p:nvSpPr>
        <p:spPr bwMode="auto">
          <a:xfrm>
            <a:off x="-8673" y="-26832"/>
            <a:ext cx="4708304" cy="7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b="1">
                <a:solidFill>
                  <a:srgbClr val="002060"/>
                </a:solidFill>
                <a:latin typeface="Helvetica Light"/>
                <a:ea typeface="+mj-ea"/>
              </a:defRPr>
            </a:lvl1pPr>
            <a:lvl2pPr algn="ctr" eaLnBrk="0" hangingPunct="0">
              <a:defRPr sz="4400" b="1">
                <a:solidFill>
                  <a:srgbClr val="3C8C93"/>
                </a:solidFill>
                <a:latin typeface="Arial" charset="0"/>
                <a:ea typeface="ヒラギノ角ゴ Pro W3" pitchFamily="84" charset="-128"/>
                <a:cs typeface="Arial" charset="0"/>
              </a:defRPr>
            </a:lvl2pPr>
            <a:lvl3pPr algn="ctr" eaLnBrk="0" hangingPunct="0">
              <a:defRPr sz="4400" b="1">
                <a:solidFill>
                  <a:srgbClr val="3C8C93"/>
                </a:solidFill>
                <a:latin typeface="Arial" charset="0"/>
                <a:ea typeface="ヒラギノ角ゴ Pro W3" pitchFamily="84" charset="-128"/>
                <a:cs typeface="Arial" charset="0"/>
              </a:defRPr>
            </a:lvl3pPr>
            <a:lvl4pPr algn="ctr" eaLnBrk="0" hangingPunct="0">
              <a:defRPr sz="4400" b="1">
                <a:solidFill>
                  <a:srgbClr val="3C8C93"/>
                </a:solidFill>
                <a:latin typeface="Arial" charset="0"/>
                <a:ea typeface="ヒラギノ角ゴ Pro W3" pitchFamily="84" charset="-128"/>
                <a:cs typeface="Arial" charset="0"/>
              </a:defRPr>
            </a:lvl4pPr>
            <a:lvl5pPr algn="ctr" eaLnBrk="0" hangingPunct="0">
              <a:defRPr sz="4400" b="1">
                <a:solidFill>
                  <a:srgbClr val="3C8C93"/>
                </a:solidFill>
                <a:latin typeface="Arial" charset="0"/>
                <a:ea typeface="ヒラギノ角ゴ Pro W3" pitchFamily="84" charset="-128"/>
                <a:cs typeface="Arial" charset="0"/>
              </a:defRPr>
            </a:lvl5pPr>
            <a:lvl6pPr marL="457200" algn="ctr" fontAlgn="base">
              <a:spcBef>
                <a:spcPct val="0"/>
              </a:spcBef>
              <a:spcAft>
                <a:spcPct val="0"/>
              </a:spcAft>
              <a:defRPr sz="4400">
                <a:solidFill>
                  <a:schemeClr val="tx2"/>
                </a:solidFill>
                <a:latin typeface="Lucida Grande" pitchFamily="84" charset="0"/>
                <a:ea typeface="ヒラギノ角ゴ Pro W3" pitchFamily="84" charset="-128"/>
              </a:defRPr>
            </a:lvl6pPr>
            <a:lvl7pPr marL="914400" algn="ctr" fontAlgn="base">
              <a:spcBef>
                <a:spcPct val="0"/>
              </a:spcBef>
              <a:spcAft>
                <a:spcPct val="0"/>
              </a:spcAft>
              <a:defRPr sz="4400">
                <a:solidFill>
                  <a:schemeClr val="tx2"/>
                </a:solidFill>
                <a:latin typeface="Lucida Grande" pitchFamily="84" charset="0"/>
                <a:ea typeface="ヒラギノ角ゴ Pro W3" pitchFamily="84" charset="-128"/>
              </a:defRPr>
            </a:lvl7pPr>
            <a:lvl8pPr marL="1371600" algn="ctr" fontAlgn="base">
              <a:spcBef>
                <a:spcPct val="0"/>
              </a:spcBef>
              <a:spcAft>
                <a:spcPct val="0"/>
              </a:spcAft>
              <a:defRPr sz="4400">
                <a:solidFill>
                  <a:schemeClr val="tx2"/>
                </a:solidFill>
                <a:latin typeface="Lucida Grande" pitchFamily="84" charset="0"/>
                <a:ea typeface="ヒラギノ角ゴ Pro W3" pitchFamily="84" charset="-128"/>
              </a:defRPr>
            </a:lvl8pPr>
            <a:lvl9pPr marL="1828800" algn="ctr" fontAlgn="base">
              <a:spcBef>
                <a:spcPct val="0"/>
              </a:spcBef>
              <a:spcAft>
                <a:spcPct val="0"/>
              </a:spcAft>
              <a:defRPr sz="4400">
                <a:solidFill>
                  <a:schemeClr val="tx2"/>
                </a:solidFill>
                <a:latin typeface="Lucida Grande" pitchFamily="84" charset="0"/>
                <a:ea typeface="ヒラギノ角ゴ Pro W3" pitchFamily="8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smtClean="0">
                <a:ln>
                  <a:noFill/>
                </a:ln>
                <a:solidFill>
                  <a:srgbClr val="002060"/>
                </a:solidFill>
                <a:effectLst/>
                <a:uLnTx/>
                <a:uFillTx/>
                <a:latin typeface="Helvetica Light"/>
                <a:ea typeface="+mj-ea"/>
                <a:cs typeface="Arial" pitchFamily="34" charset="0"/>
              </a:rPr>
              <a:t>Raise floor</a:t>
            </a:r>
            <a:endParaRPr kumimoji="0" lang="en-GB" sz="2800" b="1" i="0" u="none" strike="noStrike" kern="1200" cap="none" spc="0" normalizeH="0" baseline="0" noProof="0" dirty="0">
              <a:ln>
                <a:noFill/>
              </a:ln>
              <a:solidFill>
                <a:srgbClr val="002060"/>
              </a:solidFill>
              <a:effectLst/>
              <a:uLnTx/>
              <a:uFillTx/>
              <a:latin typeface="Helvetica Light"/>
              <a:ea typeface="+mj-ea"/>
              <a:cs typeface="Arial" pitchFamily="34" charset="0"/>
            </a:endParaRPr>
          </a:p>
        </p:txBody>
      </p:sp>
      <p:pic>
        <p:nvPicPr>
          <p:cNvPr id="35" name="Picture 34"/>
          <p:cNvPicPr>
            <a:picLocks noChangeAspect="1"/>
          </p:cNvPicPr>
          <p:nvPr/>
        </p:nvPicPr>
        <p:blipFill rotWithShape="1">
          <a:blip r:embed="rId3"/>
          <a:srcRect b="4316"/>
          <a:stretch/>
        </p:blipFill>
        <p:spPr>
          <a:xfrm>
            <a:off x="4699631" y="4126044"/>
            <a:ext cx="2344209" cy="2731956"/>
          </a:xfrm>
          <a:prstGeom prst="rect">
            <a:avLst/>
          </a:prstGeom>
        </p:spPr>
      </p:pic>
      <p:pic>
        <p:nvPicPr>
          <p:cNvPr id="36" name="Picture 35"/>
          <p:cNvPicPr>
            <a:picLocks noChangeAspect="1"/>
          </p:cNvPicPr>
          <p:nvPr/>
        </p:nvPicPr>
        <p:blipFill>
          <a:blip r:embed="rId4"/>
          <a:stretch>
            <a:fillRect/>
          </a:stretch>
        </p:blipFill>
        <p:spPr>
          <a:xfrm>
            <a:off x="2584459" y="494184"/>
            <a:ext cx="1836476" cy="2435691"/>
          </a:xfrm>
          <a:prstGeom prst="rect">
            <a:avLst/>
          </a:prstGeom>
        </p:spPr>
      </p:pic>
      <p:pic>
        <p:nvPicPr>
          <p:cNvPr id="37" name="Picture 36"/>
          <p:cNvPicPr>
            <a:picLocks noChangeAspect="1"/>
          </p:cNvPicPr>
          <p:nvPr/>
        </p:nvPicPr>
        <p:blipFill>
          <a:blip r:embed="rId5"/>
          <a:stretch>
            <a:fillRect/>
          </a:stretch>
        </p:blipFill>
        <p:spPr>
          <a:xfrm>
            <a:off x="7105807" y="2847174"/>
            <a:ext cx="2038199" cy="2703235"/>
          </a:xfrm>
          <a:prstGeom prst="rect">
            <a:avLst/>
          </a:prstGeom>
        </p:spPr>
      </p:pic>
      <p:graphicFrame>
        <p:nvGraphicFramePr>
          <p:cNvPr id="38" name="Table 37"/>
          <p:cNvGraphicFramePr>
            <a:graphicFrameLocks noGrp="1"/>
          </p:cNvGraphicFramePr>
          <p:nvPr>
            <p:extLst>
              <p:ext uri="{D42A27DB-BD31-4B8C-83A1-F6EECF244321}">
                <p14:modId xmlns:p14="http://schemas.microsoft.com/office/powerpoint/2010/main" val="3817759587"/>
              </p:ext>
            </p:extLst>
          </p:nvPr>
        </p:nvGraphicFramePr>
        <p:xfrm>
          <a:off x="54341" y="701787"/>
          <a:ext cx="2533650" cy="3467100"/>
        </p:xfrm>
        <a:graphic>
          <a:graphicData uri="http://schemas.openxmlformats.org/drawingml/2006/table">
            <a:tbl>
              <a:tblPr/>
              <a:tblGrid>
                <a:gridCol w="701406">
                  <a:extLst>
                    <a:ext uri="{9D8B030D-6E8A-4147-A177-3AD203B41FA5}">
                      <a16:colId xmlns:a16="http://schemas.microsoft.com/office/drawing/2014/main" xmlns="" val="612752759"/>
                    </a:ext>
                  </a:extLst>
                </a:gridCol>
                <a:gridCol w="458061">
                  <a:extLst>
                    <a:ext uri="{9D8B030D-6E8A-4147-A177-3AD203B41FA5}">
                      <a16:colId xmlns:a16="http://schemas.microsoft.com/office/drawing/2014/main" xmlns="" val="2446453522"/>
                    </a:ext>
                  </a:extLst>
                </a:gridCol>
                <a:gridCol w="458061">
                  <a:extLst>
                    <a:ext uri="{9D8B030D-6E8A-4147-A177-3AD203B41FA5}">
                      <a16:colId xmlns:a16="http://schemas.microsoft.com/office/drawing/2014/main" xmlns="" val="2894426545"/>
                    </a:ext>
                  </a:extLst>
                </a:gridCol>
                <a:gridCol w="458061">
                  <a:extLst>
                    <a:ext uri="{9D8B030D-6E8A-4147-A177-3AD203B41FA5}">
                      <a16:colId xmlns:a16="http://schemas.microsoft.com/office/drawing/2014/main" xmlns="" val="2576003661"/>
                    </a:ext>
                  </a:extLst>
                </a:gridCol>
                <a:gridCol w="458061">
                  <a:extLst>
                    <a:ext uri="{9D8B030D-6E8A-4147-A177-3AD203B41FA5}">
                      <a16:colId xmlns:a16="http://schemas.microsoft.com/office/drawing/2014/main" xmlns="" val="572789267"/>
                    </a:ext>
                  </a:extLst>
                </a:gridCol>
              </a:tblGrid>
              <a:tr h="190500">
                <a:tc gridSpan="5">
                  <a:txBody>
                    <a:bodyPr/>
                    <a:lstStyle/>
                    <a:p>
                      <a:pPr algn="ctr" fontAlgn="b"/>
                      <a:r>
                        <a:rPr lang="en-GB" sz="1100" b="0" i="0" u="none" strike="noStrike">
                          <a:solidFill>
                            <a:srgbClr val="000000"/>
                          </a:solidFill>
                          <a:effectLst/>
                          <a:latin typeface="Calibri" panose="020F0502020204030204" pitchFamily="34" charset="0"/>
                        </a:rPr>
                        <a:t>VESPA shielding opt 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2560340268"/>
                  </a:ext>
                </a:extLst>
              </a:tr>
              <a:tr h="190500">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Area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length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volume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weigth</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52261662"/>
                  </a:ext>
                </a:extLst>
              </a:tr>
              <a:tr h="200025">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[m2]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42660213"/>
                  </a:ext>
                </a:extLst>
              </a:tr>
              <a:tr h="190500">
                <a:tc>
                  <a:txBody>
                    <a:bodyPr/>
                    <a:lstStyle/>
                    <a:p>
                      <a:pPr algn="ctr" fontAlgn="ctr"/>
                      <a:r>
                        <a:rPr lang="en-GB" sz="1100" b="1" i="0" u="none" strike="noStrike">
                          <a:solidFill>
                            <a:srgbClr val="000000"/>
                          </a:solidFill>
                          <a:effectLst/>
                          <a:latin typeface="Calibri" panose="020F0502020204030204" pitchFamily="34" charset="0"/>
                        </a:rPr>
                        <a:t>Wedge 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6.70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33.50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03026474"/>
                  </a:ext>
                </a:extLst>
              </a:tr>
              <a:tr h="190500">
                <a:tc>
                  <a:txBody>
                    <a:bodyPr/>
                    <a:lstStyle/>
                    <a:p>
                      <a:pPr algn="l" fontAlgn="b"/>
                      <a:r>
                        <a:rPr lang="en-GB" sz="1100" b="0" i="0" u="none" strike="noStrike">
                          <a:solidFill>
                            <a:srgbClr val="000000"/>
                          </a:solidFill>
                          <a:effectLst/>
                          <a:latin typeface="Calibri" panose="020F0502020204030204" pitchFamily="34" charset="0"/>
                        </a:rPr>
                        <a:t>ROOF</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7.58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37.89</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00112901"/>
                  </a:ext>
                </a:extLst>
              </a:tr>
              <a:tr h="190500">
                <a:tc>
                  <a:txBody>
                    <a:bodyPr/>
                    <a:lstStyle/>
                    <a:p>
                      <a:pPr algn="l" fontAlgn="b"/>
                      <a:r>
                        <a:rPr lang="en-GB" sz="1100" b="0" i="0" u="none" strike="noStrike">
                          <a:solidFill>
                            <a:srgbClr val="000000"/>
                          </a:solidFill>
                          <a:effectLst/>
                          <a:latin typeface="Calibri" panose="020F0502020204030204" pitchFamily="34" charset="0"/>
                        </a:rPr>
                        <a:t>WALLS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8.59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42.96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41196749"/>
                  </a:ext>
                </a:extLst>
              </a:tr>
              <a:tr h="190500">
                <a:tc>
                  <a:txBody>
                    <a:bodyPr/>
                    <a:lstStyle/>
                    <a:p>
                      <a:pPr algn="l" fontAlgn="b"/>
                      <a:r>
                        <a:rPr lang="en-GB" sz="1100" b="0" i="0" u="none" strike="noStrike">
                          <a:solidFill>
                            <a:srgbClr val="000000"/>
                          </a:solidFill>
                          <a:effectLst/>
                          <a:latin typeface="Calibri" panose="020F0502020204030204" pitchFamily="34" charset="0"/>
                        </a:rPr>
                        <a:t>footprint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14753406"/>
                  </a:ext>
                </a:extLst>
              </a:tr>
              <a:tr h="200025">
                <a:tc>
                  <a:txBody>
                    <a:bodyPr/>
                    <a:lstStyle/>
                    <a:p>
                      <a:pPr algn="l" fontAlgn="b"/>
                      <a:r>
                        <a:rPr lang="en-GB" sz="1100" b="0" i="0" u="none" strike="noStrike">
                          <a:solidFill>
                            <a:srgbClr val="000000"/>
                          </a:solidFill>
                          <a:effectLst/>
                          <a:latin typeface="Calibri" panose="020F0502020204030204" pitchFamily="34" charset="0"/>
                        </a:rPr>
                        <a:t>avg load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defTabSz="914400" rtl="0" eaLnBrk="1" fontAlgn="ctr" latinLnBrk="0" hangingPunct="1"/>
                      <a:r>
                        <a:rPr lang="en-GB" sz="1100" b="1" i="0" u="none" strike="noStrike" kern="1200" dirty="0">
                          <a:solidFill>
                            <a:srgbClr val="FF0000"/>
                          </a:solidFill>
                          <a:effectLst/>
                          <a:latin typeface="Calibri" panose="020F0502020204030204" pitchFamily="34" charset="0"/>
                          <a:ea typeface="+mn-ea"/>
                          <a:cs typeface="+mn-cs"/>
                        </a:rPr>
                        <a:t>12.43</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fontAlgn="ctr"/>
                      <a:r>
                        <a:rPr lang="en-GB" sz="1100" b="0" i="0" u="none" strike="noStrike" dirty="0" smtClean="0">
                          <a:solidFill>
                            <a:srgbClr val="000000"/>
                          </a:solidFill>
                          <a:effectLst/>
                          <a:latin typeface="Calibri" panose="020F0502020204030204" pitchFamily="34" charset="0"/>
                        </a:rPr>
                        <a:t> [t/m2]</a:t>
                      </a:r>
                      <a:r>
                        <a:rPr lang="en-GB" sz="1100" b="0" i="0" u="none" strike="noStrike" dirty="0">
                          <a:solidFill>
                            <a:srgbClr val="000000"/>
                          </a:solidFill>
                          <a:effectLst/>
                          <a:latin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2251653532"/>
                  </a:ext>
                </a:extLst>
              </a:tr>
              <a:tr h="190500">
                <a:tc>
                  <a:txBody>
                    <a:bodyPr/>
                    <a:lstStyle/>
                    <a:p>
                      <a:pPr algn="ctr" fontAlgn="ctr"/>
                      <a:r>
                        <a:rPr lang="en-GB" sz="1100" b="1" i="0" u="none" strike="noStrike">
                          <a:solidFill>
                            <a:srgbClr val="000000"/>
                          </a:solidFill>
                          <a:effectLst/>
                          <a:latin typeface="Calibri" panose="020F0502020204030204" pitchFamily="34" charset="0"/>
                        </a:rPr>
                        <a:t>Wedge 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12.50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62.50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65366305"/>
                  </a:ext>
                </a:extLst>
              </a:tr>
              <a:tr h="190500">
                <a:tc>
                  <a:txBody>
                    <a:bodyPr/>
                    <a:lstStyle/>
                    <a:p>
                      <a:pPr algn="l" fontAlgn="b"/>
                      <a:r>
                        <a:rPr lang="en-GB" sz="1100" b="0" i="0" u="none" strike="noStrike">
                          <a:solidFill>
                            <a:srgbClr val="000000"/>
                          </a:solidFill>
                          <a:effectLst/>
                          <a:latin typeface="Calibri" panose="020F0502020204030204" pitchFamily="34" charset="0"/>
                        </a:rPr>
                        <a:t>ROOF</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11.91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59.54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24321962"/>
                  </a:ext>
                </a:extLst>
              </a:tr>
              <a:tr h="190500">
                <a:tc>
                  <a:txBody>
                    <a:bodyPr/>
                    <a:lstStyle/>
                    <a:p>
                      <a:pPr algn="l" fontAlgn="b"/>
                      <a:r>
                        <a:rPr lang="en-GB" sz="1100" b="0" i="0" u="none" strike="noStrike">
                          <a:solidFill>
                            <a:srgbClr val="000000"/>
                          </a:solidFill>
                          <a:effectLst/>
                          <a:latin typeface="Calibri" panose="020F0502020204030204" pitchFamily="34" charset="0"/>
                        </a:rPr>
                        <a:t>WALLS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13.50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67.51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79532048"/>
                  </a:ext>
                </a:extLst>
              </a:tr>
              <a:tr h="190500">
                <a:tc>
                  <a:txBody>
                    <a:bodyPr/>
                    <a:lstStyle/>
                    <a:p>
                      <a:pPr algn="l" fontAlgn="b"/>
                      <a:r>
                        <a:rPr lang="en-GB" sz="1100" b="0" i="0" u="none" strike="noStrike">
                          <a:solidFill>
                            <a:srgbClr val="000000"/>
                          </a:solidFill>
                          <a:effectLst/>
                          <a:latin typeface="Calibri" panose="020F0502020204030204" pitchFamily="34" charset="0"/>
                        </a:rPr>
                        <a:t>footprint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77506473"/>
                  </a:ext>
                </a:extLst>
              </a:tr>
              <a:tr h="200025">
                <a:tc>
                  <a:txBody>
                    <a:bodyPr/>
                    <a:lstStyle/>
                    <a:p>
                      <a:pPr algn="l" fontAlgn="b"/>
                      <a:r>
                        <a:rPr lang="en-GB" sz="1100" b="0" i="0" u="none" strike="noStrike">
                          <a:solidFill>
                            <a:srgbClr val="000000"/>
                          </a:solidFill>
                          <a:effectLst/>
                          <a:latin typeface="Calibri" panose="020F0502020204030204" pitchFamily="34" charset="0"/>
                        </a:rPr>
                        <a:t>avg load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100" b="1" i="0" u="none" strike="noStrike" dirty="0">
                          <a:solidFill>
                            <a:srgbClr val="FF0000"/>
                          </a:solidFill>
                          <a:effectLst/>
                          <a:latin typeface="Calibri" panose="020F0502020204030204" pitchFamily="34" charset="0"/>
                        </a:rPr>
                        <a:t>9.87</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fontAlgn="ctr"/>
                      <a:r>
                        <a:rPr lang="en-GB" sz="1100" b="0" i="0" u="none" strike="noStrike" dirty="0" smtClean="0">
                          <a:solidFill>
                            <a:srgbClr val="000000"/>
                          </a:solidFill>
                          <a:effectLst/>
                          <a:latin typeface="Calibri" panose="020F0502020204030204" pitchFamily="34" charset="0"/>
                        </a:rPr>
                        <a:t>  [t/m2] </a:t>
                      </a:r>
                      <a:r>
                        <a:rPr lang="en-GB" sz="1100" b="0" i="0" u="none" strike="noStrike" dirty="0">
                          <a:solidFill>
                            <a:srgbClr val="000000"/>
                          </a:solidFill>
                          <a:effectLst/>
                          <a:latin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3569083255"/>
                  </a:ext>
                </a:extLst>
              </a:tr>
              <a:tr h="190500">
                <a:tc>
                  <a:txBody>
                    <a:bodyPr/>
                    <a:lstStyle/>
                    <a:p>
                      <a:pPr algn="ctr" fontAlgn="ctr"/>
                      <a:r>
                        <a:rPr lang="en-GB" sz="1100" b="1" i="0" u="none" strike="noStrike">
                          <a:solidFill>
                            <a:srgbClr val="000000"/>
                          </a:solidFill>
                          <a:effectLst/>
                          <a:latin typeface="Calibri" panose="020F0502020204030204" pitchFamily="34" charset="0"/>
                        </a:rPr>
                        <a:t>Wedge 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175.00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19231067"/>
                  </a:ext>
                </a:extLst>
              </a:tr>
              <a:tr h="190500">
                <a:tc>
                  <a:txBody>
                    <a:bodyPr/>
                    <a:lstStyle/>
                    <a:p>
                      <a:pPr algn="l" fontAlgn="b"/>
                      <a:r>
                        <a:rPr lang="en-GB" sz="1100" b="0" i="0" u="none" strike="noStrike">
                          <a:solidFill>
                            <a:srgbClr val="000000"/>
                          </a:solidFill>
                          <a:effectLst/>
                          <a:latin typeface="Calibri" panose="020F0502020204030204" pitchFamily="34" charset="0"/>
                        </a:rPr>
                        <a:t>ROOF</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64.95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324.75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55445986"/>
                  </a:ext>
                </a:extLst>
              </a:tr>
              <a:tr h="190500">
                <a:tc>
                  <a:txBody>
                    <a:bodyPr/>
                    <a:lstStyle/>
                    <a:p>
                      <a:pPr algn="l" fontAlgn="b"/>
                      <a:r>
                        <a:rPr lang="en-GB" sz="1100" b="0" i="0" u="none" strike="noStrike">
                          <a:solidFill>
                            <a:srgbClr val="000000"/>
                          </a:solidFill>
                          <a:effectLst/>
                          <a:latin typeface="Calibri" panose="020F0502020204030204" pitchFamily="34" charset="0"/>
                        </a:rPr>
                        <a:t>WALLS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73.65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368.25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22807790"/>
                  </a:ext>
                </a:extLst>
              </a:tr>
              <a:tr h="190500">
                <a:tc>
                  <a:txBody>
                    <a:bodyPr/>
                    <a:lstStyle/>
                    <a:p>
                      <a:pPr algn="l" fontAlgn="b"/>
                      <a:r>
                        <a:rPr lang="en-GB" sz="1100" b="0" i="0" u="none" strike="noStrike">
                          <a:solidFill>
                            <a:srgbClr val="000000"/>
                          </a:solidFill>
                          <a:effectLst/>
                          <a:latin typeface="Calibri" panose="020F0502020204030204" pitchFamily="34" charset="0"/>
                        </a:rPr>
                        <a:t>footprint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5604906"/>
                  </a:ext>
                </a:extLst>
              </a:tr>
              <a:tr h="200025">
                <a:tc>
                  <a:txBody>
                    <a:bodyPr/>
                    <a:lstStyle/>
                    <a:p>
                      <a:pPr algn="l" fontAlgn="b"/>
                      <a:r>
                        <a:rPr lang="en-GB" sz="1100" b="0" i="0" u="none" strike="noStrike">
                          <a:solidFill>
                            <a:srgbClr val="000000"/>
                          </a:solidFill>
                          <a:effectLst/>
                          <a:latin typeface="Calibri" panose="020F0502020204030204" pitchFamily="34" charset="0"/>
                        </a:rPr>
                        <a:t>avg load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100" b="1" i="0" u="none" strike="noStrike" dirty="0">
                          <a:solidFill>
                            <a:srgbClr val="FF0000"/>
                          </a:solidFill>
                          <a:effectLst/>
                          <a:latin typeface="Calibri" panose="020F0502020204030204" pitchFamily="34" charset="0"/>
                        </a:rPr>
                        <a:t>8.51</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fontAlgn="ctr"/>
                      <a:r>
                        <a:rPr lang="en-GB" sz="1100" b="0" i="0" u="none" strike="noStrike" dirty="0" smtClean="0">
                          <a:solidFill>
                            <a:srgbClr val="000000"/>
                          </a:solidFill>
                          <a:effectLst/>
                          <a:latin typeface="Calibri" panose="020F0502020204030204" pitchFamily="34" charset="0"/>
                        </a:rPr>
                        <a:t>  [t/m2] </a:t>
                      </a:r>
                      <a:r>
                        <a:rPr lang="en-GB" sz="1100" b="0" i="0" u="none" strike="noStrike" dirty="0">
                          <a:solidFill>
                            <a:srgbClr val="000000"/>
                          </a:solidFill>
                          <a:effectLst/>
                          <a:latin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3103860257"/>
                  </a:ext>
                </a:extLst>
              </a:tr>
            </a:tbl>
          </a:graphicData>
        </a:graphic>
      </p:graphicFrame>
      <p:sp>
        <p:nvSpPr>
          <p:cNvPr id="39" name="Content Placeholder 2"/>
          <p:cNvSpPr txBox="1">
            <a:spLocks/>
          </p:cNvSpPr>
          <p:nvPr/>
        </p:nvSpPr>
        <p:spPr bwMode="auto">
          <a:xfrm>
            <a:off x="54341" y="4512832"/>
            <a:ext cx="1868652" cy="440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GB" sz="1200" b="1" kern="0" dirty="0" smtClean="0">
                <a:solidFill>
                  <a:srgbClr val="FF0000"/>
                </a:solidFill>
              </a:rPr>
              <a:t>TOTAL VOLUME: ~239 m3 </a:t>
            </a:r>
            <a:endParaRPr lang="en-GB" sz="1200" b="1" kern="0" dirty="0">
              <a:solidFill>
                <a:srgbClr val="FF0000"/>
              </a:solidFill>
            </a:endParaRPr>
          </a:p>
        </p:txBody>
      </p:sp>
      <p:sp>
        <p:nvSpPr>
          <p:cNvPr id="42" name="Content Placeholder 2"/>
          <p:cNvSpPr txBox="1">
            <a:spLocks/>
          </p:cNvSpPr>
          <p:nvPr/>
        </p:nvSpPr>
        <p:spPr bwMode="auto">
          <a:xfrm>
            <a:off x="1238486" y="5621775"/>
            <a:ext cx="982776" cy="274827"/>
          </a:xfrm>
          <a:prstGeom prst="rect">
            <a:avLst/>
          </a:prstGeom>
          <a:solidFill>
            <a:schemeClr val="bg1"/>
          </a:solidFill>
          <a:ln>
            <a:solidFill>
              <a:schemeClr val="tx1"/>
            </a:solidFill>
          </a:ln>
          <a:effectLst/>
          <a:extLst/>
        </p:spPr>
        <p:txBody>
          <a:bodyPr vert="horz" wrap="square" lIns="91440" tIns="45720" rIns="91440" bIns="45720" numCol="1" anchor="t" anchorCtr="0" compatLnSpc="1">
            <a:prstTxWarp prst="textNoShape">
              <a:avLst/>
            </a:prstTxWarp>
          </a:bodyPr>
          <a:lstStyle>
            <a:defPPr>
              <a:defRPr lang="en-US"/>
            </a:defPPr>
            <a:lvl1pPr indent="0" algn="ctr" eaLnBrk="0" fontAlgn="base" hangingPunct="0">
              <a:spcBef>
                <a:spcPct val="20000"/>
              </a:spcBef>
              <a:spcAft>
                <a:spcPct val="0"/>
              </a:spcAft>
              <a:buNone/>
              <a:defRPr sz="1400" kern="0">
                <a:solidFill>
                  <a:schemeClr val="accent2"/>
                </a:solidFill>
              </a:defRPr>
            </a:lvl1pPr>
            <a:lvl2pPr marL="742950" indent="-285750" eaLnBrk="0" fontAlgn="base" hangingPunct="0">
              <a:spcBef>
                <a:spcPct val="20000"/>
              </a:spcBef>
              <a:spcAft>
                <a:spcPct val="0"/>
              </a:spcAft>
              <a:buChar char="–"/>
              <a:defRPr sz="2800"/>
            </a:lvl2pPr>
            <a:lvl3pPr marL="1143000" indent="-228600" eaLnBrk="0" fontAlgn="base" hangingPunct="0">
              <a:spcBef>
                <a:spcPct val="20000"/>
              </a:spcBef>
              <a:spcAft>
                <a:spcPct val="0"/>
              </a:spcAft>
              <a:buChar char="•"/>
              <a:defRPr sz="2400"/>
            </a:lvl3pPr>
            <a:lvl4pPr marL="1600200" indent="-228600" eaLnBrk="0" fontAlgn="base" hangingPunct="0">
              <a:spcBef>
                <a:spcPct val="20000"/>
              </a:spcBef>
              <a:spcAft>
                <a:spcPct val="0"/>
              </a:spcAft>
              <a:buChar char="–"/>
              <a:defRPr sz="2000"/>
            </a:lvl4pPr>
            <a:lvl5pPr marL="2057400" indent="-228600" eaLnBrk="0" fontAlgn="base" hangingPunct="0">
              <a:spcBef>
                <a:spcPct val="20000"/>
              </a:spcBef>
              <a:spcAft>
                <a:spcPct val="0"/>
              </a:spcAft>
              <a:buChar char="»"/>
              <a:defRPr sz="2000"/>
            </a:lvl5pPr>
            <a:lvl6pPr marL="2514600" indent="-228600" fontAlgn="base">
              <a:spcBef>
                <a:spcPct val="20000"/>
              </a:spcBef>
              <a:spcAft>
                <a:spcPct val="0"/>
              </a:spcAft>
              <a:buChar char="»"/>
              <a:defRPr sz="2000"/>
            </a:lvl6pPr>
            <a:lvl7pPr marL="2971800" indent="-228600" fontAlgn="base">
              <a:spcBef>
                <a:spcPct val="20000"/>
              </a:spcBef>
              <a:spcAft>
                <a:spcPct val="0"/>
              </a:spcAft>
              <a:buChar char="»"/>
              <a:defRPr sz="2000"/>
            </a:lvl7pPr>
            <a:lvl8pPr marL="3429000" indent="-228600" fontAlgn="base">
              <a:spcBef>
                <a:spcPct val="20000"/>
              </a:spcBef>
              <a:spcAft>
                <a:spcPct val="0"/>
              </a:spcAft>
              <a:buChar char="»"/>
              <a:defRPr sz="2000"/>
            </a:lvl8pPr>
            <a:lvl9pPr marL="3886200" indent="-228600" fontAlgn="base">
              <a:spcBef>
                <a:spcPct val="20000"/>
              </a:spcBef>
              <a:spcAft>
                <a:spcPct val="0"/>
              </a:spcAft>
              <a:buChar char="»"/>
              <a:defRPr sz="2000"/>
            </a:lvl9pPr>
          </a:lstStyle>
          <a:p>
            <a:r>
              <a:rPr lang="en-GB" dirty="0" smtClean="0"/>
              <a:t>Back end</a:t>
            </a:r>
            <a:endParaRPr lang="en-GB" dirty="0"/>
          </a:p>
        </p:txBody>
      </p:sp>
      <p:sp>
        <p:nvSpPr>
          <p:cNvPr id="43" name="Oval 42"/>
          <p:cNvSpPr/>
          <p:nvPr/>
        </p:nvSpPr>
        <p:spPr>
          <a:xfrm>
            <a:off x="7105801" y="1782192"/>
            <a:ext cx="255332" cy="4143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accent2"/>
                </a:solidFill>
              </a:rPr>
              <a:t>1</a:t>
            </a:r>
            <a:endParaRPr lang="en-GB" dirty="0">
              <a:solidFill>
                <a:schemeClr val="accent2"/>
              </a:solidFill>
            </a:endParaRPr>
          </a:p>
        </p:txBody>
      </p:sp>
      <p:sp>
        <p:nvSpPr>
          <p:cNvPr id="44" name="Oval 43"/>
          <p:cNvSpPr/>
          <p:nvPr/>
        </p:nvSpPr>
        <p:spPr>
          <a:xfrm>
            <a:off x="6476998" y="2339529"/>
            <a:ext cx="255332" cy="4143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accent2"/>
                </a:solidFill>
              </a:rPr>
              <a:t>2</a:t>
            </a:r>
            <a:endParaRPr lang="en-GB" dirty="0">
              <a:solidFill>
                <a:schemeClr val="accent2"/>
              </a:solidFill>
            </a:endParaRPr>
          </a:p>
        </p:txBody>
      </p:sp>
      <p:sp>
        <p:nvSpPr>
          <p:cNvPr id="45" name="Oval 44"/>
          <p:cNvSpPr/>
          <p:nvPr/>
        </p:nvSpPr>
        <p:spPr>
          <a:xfrm>
            <a:off x="4591564" y="3784402"/>
            <a:ext cx="255332" cy="4143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accent2"/>
                </a:solidFill>
              </a:rPr>
              <a:t>3</a:t>
            </a:r>
            <a:endParaRPr lang="en-GB" dirty="0">
              <a:solidFill>
                <a:schemeClr val="accent2"/>
              </a:solidFill>
            </a:endParaRPr>
          </a:p>
        </p:txBody>
      </p:sp>
    </p:spTree>
    <p:extLst>
      <p:ext uri="{BB962C8B-B14F-4D97-AF65-F5344CB8AC3E}">
        <p14:creationId xmlns:p14="http://schemas.microsoft.com/office/powerpoint/2010/main" val="7983481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82604" y="3270092"/>
            <a:ext cx="2052759" cy="3475220"/>
            <a:chOff x="0" y="152400"/>
            <a:chExt cx="3630387" cy="4648201"/>
          </a:xfrm>
        </p:grpSpPr>
        <p:pic>
          <p:nvPicPr>
            <p:cNvPr id="6" name="Picture 5"/>
            <p:cNvPicPr>
              <a:picLocks noChangeAspect="1"/>
            </p:cNvPicPr>
            <p:nvPr/>
          </p:nvPicPr>
          <p:blipFill rotWithShape="1">
            <a:blip r:embed="rId2"/>
            <a:srcRect l="25386" t="2890" r="32628" b="4172"/>
            <a:stretch/>
          </p:blipFill>
          <p:spPr>
            <a:xfrm>
              <a:off x="0" y="152400"/>
              <a:ext cx="2375535" cy="4419600"/>
            </a:xfrm>
            <a:prstGeom prst="rect">
              <a:avLst/>
            </a:prstGeom>
          </p:spPr>
        </p:pic>
        <p:pic>
          <p:nvPicPr>
            <p:cNvPr id="7" name="Picture 6"/>
            <p:cNvPicPr>
              <a:picLocks noChangeAspect="1"/>
            </p:cNvPicPr>
            <p:nvPr/>
          </p:nvPicPr>
          <p:blipFill rotWithShape="1">
            <a:blip r:embed="rId3"/>
            <a:srcRect l="36966" t="3946" r="38814" b="7123"/>
            <a:stretch/>
          </p:blipFill>
          <p:spPr>
            <a:xfrm>
              <a:off x="2286000" y="838200"/>
              <a:ext cx="1344387" cy="3962401"/>
            </a:xfrm>
            <a:prstGeom prst="rect">
              <a:avLst/>
            </a:prstGeom>
          </p:spPr>
        </p:pic>
      </p:gr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6308" b="20099"/>
          <a:stretch/>
        </p:blipFill>
        <p:spPr>
          <a:xfrm>
            <a:off x="133389" y="896532"/>
            <a:ext cx="4006342" cy="2124575"/>
          </a:xfrm>
          <a:prstGeom prst="rect">
            <a:avLst/>
          </a:prstGeom>
        </p:spPr>
      </p:pic>
      <p:sp>
        <p:nvSpPr>
          <p:cNvPr id="13" name="Shape 130"/>
          <p:cNvSpPr txBox="1">
            <a:spLocks/>
          </p:cNvSpPr>
          <p:nvPr/>
        </p:nvSpPr>
        <p:spPr bwMode="auto">
          <a:xfrm>
            <a:off x="0" y="1"/>
            <a:ext cx="9144000" cy="584775"/>
          </a:xfrm>
          <a:prstGeom prst="rect">
            <a:avLst/>
          </a:prstGeom>
          <a:solidFill>
            <a:srgbClr val="1F497D"/>
          </a:solidFill>
          <a:extLst/>
        </p:spPr>
        <p:txBody>
          <a:bodyPr vert="horz" wrap="square" lIns="91440" tIns="45720" rIns="91440" bIns="45720" rtlCol="0" anchor="ctr">
            <a:spAutoFit/>
          </a:bodyPr>
          <a:lstStyle>
            <a:lvl1pPr algn="ctr">
              <a:spcBef>
                <a:spcPct val="0"/>
              </a:spcBef>
              <a:buNone/>
              <a:defRPr sz="3200">
                <a:solidFill>
                  <a:sysClr val="window" lastClr="FFFFFF"/>
                </a:solidFill>
                <a:latin typeface="Calibri"/>
                <a:ea typeface="+mj-ea"/>
                <a:cs typeface="+mj-cs"/>
              </a:defRPr>
            </a:lvl1pPr>
          </a:lstStyle>
          <a:p>
            <a:r>
              <a:rPr lang="en-GB" dirty="0" smtClean="0"/>
              <a:t>Reduce background: collars and cavities</a:t>
            </a:r>
            <a:endParaRPr lang="en-GB" dirty="0"/>
          </a:p>
        </p:txBody>
      </p:sp>
      <p:sp>
        <p:nvSpPr>
          <p:cNvPr id="9" name="Shape 130"/>
          <p:cNvSpPr txBox="1">
            <a:spLocks/>
          </p:cNvSpPr>
          <p:nvPr/>
        </p:nvSpPr>
        <p:spPr bwMode="auto">
          <a:xfrm>
            <a:off x="1605306" y="3126701"/>
            <a:ext cx="1915667" cy="61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36000" rIns="72000" bIns="36000" numCol="1" rtlCol="0" anchor="ctr" anchorCtr="0" compatLnSpc="1">
            <a:prstTxWarp prst="textNoShape">
              <a:avLst/>
            </a:prstTxWarp>
            <a:noAutofit/>
          </a:bodyPr>
          <a:lstStyle>
            <a:lvl1pPr algn="ctr" fontAlgn="base">
              <a:spcBef>
                <a:spcPct val="0"/>
              </a:spcBef>
              <a:spcAft>
                <a:spcPct val="0"/>
              </a:spcAft>
              <a:buNone/>
              <a:defRPr sz="1600" b="1">
                <a:solidFill>
                  <a:srgbClr val="002060"/>
                </a:solidFill>
                <a:latin typeface="Helvetica Light"/>
                <a:ea typeface="+mj-ea"/>
                <a:cs typeface="Arial" pitchFamily="34" charset="0"/>
              </a:defRPr>
            </a:lvl1pPr>
          </a:lstStyle>
          <a:p>
            <a:r>
              <a:rPr lang="en-GB" dirty="0"/>
              <a:t>In bunker collars</a:t>
            </a:r>
          </a:p>
        </p:txBody>
      </p:sp>
      <p:graphicFrame>
        <p:nvGraphicFramePr>
          <p:cNvPr id="20" name="Table 19"/>
          <p:cNvGraphicFramePr>
            <a:graphicFrameLocks noGrp="1"/>
          </p:cNvGraphicFramePr>
          <p:nvPr>
            <p:extLst>
              <p:ext uri="{D42A27DB-BD31-4B8C-83A1-F6EECF244321}">
                <p14:modId xmlns:p14="http://schemas.microsoft.com/office/powerpoint/2010/main" val="3557663764"/>
              </p:ext>
            </p:extLst>
          </p:nvPr>
        </p:nvGraphicFramePr>
        <p:xfrm>
          <a:off x="3996241" y="3737129"/>
          <a:ext cx="1892300" cy="1990725"/>
        </p:xfrm>
        <a:graphic>
          <a:graphicData uri="http://schemas.openxmlformats.org/drawingml/2006/table">
            <a:tbl>
              <a:tblPr/>
              <a:tblGrid>
                <a:gridCol w="675142"/>
                <a:gridCol w="608579"/>
                <a:gridCol w="608579"/>
              </a:tblGrid>
              <a:tr h="200025">
                <a:tc gridSpan="2">
                  <a:txBody>
                    <a:bodyPr/>
                    <a:lstStyle/>
                    <a:p>
                      <a:pPr algn="ctr" fontAlgn="b"/>
                      <a:r>
                        <a:rPr lang="en-GB" sz="1100" b="1" i="0" u="none" strike="noStrike" dirty="0">
                          <a:solidFill>
                            <a:srgbClr val="000000"/>
                          </a:solidFill>
                          <a:effectLst/>
                          <a:latin typeface="Calibri"/>
                        </a:rPr>
                        <a:t>Cavity length</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endParaRPr lang="en-GB" sz="11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200025">
                <a:tc>
                  <a:txBody>
                    <a:bodyPr/>
                    <a:lstStyle/>
                    <a:p>
                      <a:pPr algn="ctr" fontAlgn="ctr"/>
                      <a:r>
                        <a:rPr lang="en-GB" sz="1100" b="0" i="0" u="none" strike="noStrike">
                          <a:solidFill>
                            <a:srgbClr val="000000"/>
                          </a:solidFill>
                          <a:effectLst/>
                          <a:latin typeface="Calibri"/>
                        </a:rPr>
                        <a:t>wall</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a:rPr>
                        <a:t>5</a:t>
                      </a:r>
                      <a:r>
                        <a:rPr lang="en-GB" sz="1100" b="0" i="0" u="none" strike="noStrike" dirty="0" smtClean="0">
                          <a:solidFill>
                            <a:srgbClr val="000000"/>
                          </a:solidFill>
                          <a:effectLst/>
                          <a:latin typeface="Calibri"/>
                        </a:rPr>
                        <a:t>00</a:t>
                      </a:r>
                      <a:endParaRPr lang="en-GB" sz="1100" b="0" i="0" u="none" strike="noStrike" dirty="0">
                        <a:solidFill>
                          <a:srgbClr val="000000"/>
                        </a:solidFill>
                        <a:effectLst/>
                        <a:latin typeface="Calibri"/>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GB" sz="11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200025">
                <a:tc>
                  <a:txBody>
                    <a:bodyPr/>
                    <a:lstStyle/>
                    <a:p>
                      <a:pPr algn="ctr" fontAlgn="ctr"/>
                      <a:r>
                        <a:rPr lang="en-GB" sz="1100" b="0" i="0" u="none" strike="noStrike">
                          <a:solidFill>
                            <a:srgbClr val="000000"/>
                          </a:solidFill>
                          <a:effectLst/>
                          <a:latin typeface="Calibri"/>
                        </a:rPr>
                        <a:t>gap</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a:rPr>
                        <a:t>20</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GB" sz="11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190500">
                <a:tc>
                  <a:txBody>
                    <a:bodyPr/>
                    <a:lstStyle/>
                    <a:p>
                      <a:pPr algn="l" fontAlgn="b"/>
                      <a:r>
                        <a:rPr lang="en-GB" sz="1100" b="0" i="0" u="none" strike="noStrike">
                          <a:solidFill>
                            <a:srgbClr val="000000"/>
                          </a:solidFill>
                          <a:effectLst/>
                          <a:latin typeface="Calibri"/>
                        </a:rPr>
                        <a:t>Steel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a:rPr>
                        <a:t>50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1100" b="1" i="0" u="none" strike="noStrike">
                          <a:solidFill>
                            <a:srgbClr val="000000"/>
                          </a:solidFill>
                          <a:effectLst/>
                          <a:latin typeface="Calibri"/>
                        </a:rPr>
                        <a:t>x 40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algn="l" fontAlgn="b"/>
                      <a:r>
                        <a:rPr lang="en-GB" sz="1100" b="0" i="0" u="none" strike="noStrike">
                          <a:solidFill>
                            <a:srgbClr val="000000"/>
                          </a:solidFill>
                          <a:effectLst/>
                          <a:latin typeface="Calibri"/>
                        </a:rPr>
                        <a:t>gap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a:rPr>
                        <a:t>20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r>
              <a:tr h="200025">
                <a:tc>
                  <a:txBody>
                    <a:bodyPr/>
                    <a:lstStyle/>
                    <a:p>
                      <a:pPr algn="ctr" fontAlgn="ctr"/>
                      <a:r>
                        <a:rPr lang="en-GB" sz="1100" b="1" i="0" u="none" strike="noStrike">
                          <a:solidFill>
                            <a:srgbClr val="000000"/>
                          </a:solidFill>
                          <a:effectLst/>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a:rPr>
                        <a:t>2800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GB" sz="11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00025">
                <a:tc>
                  <a:txBody>
                    <a:bodyPr/>
                    <a:lstStyle/>
                    <a:p>
                      <a:pPr algn="l" fontAlgn="b"/>
                      <a:r>
                        <a:rPr lang="en-GB" sz="1100" b="0" i="0" u="none" strike="noStrike">
                          <a:solidFill>
                            <a:srgbClr val="000000"/>
                          </a:solidFill>
                          <a:effectLst/>
                          <a:latin typeface="Calibri"/>
                        </a:rPr>
                        <a:t>W disk</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a:rPr>
                        <a:t>50</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GB" sz="11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200025">
                <a:tc>
                  <a:txBody>
                    <a:bodyPr/>
                    <a:lstStyle/>
                    <a:p>
                      <a:pPr algn="ctr" fontAlgn="ctr"/>
                      <a:r>
                        <a:rPr lang="en-GB" sz="1100" b="0" i="0" u="none" strike="noStrike">
                          <a:solidFill>
                            <a:srgbClr val="000000"/>
                          </a:solidFill>
                          <a:effectLst/>
                          <a:latin typeface="Calibri"/>
                        </a:rPr>
                        <a:t>gap</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a:rPr>
                        <a:t>20</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GB" sz="11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200025">
                <a:tc>
                  <a:txBody>
                    <a:bodyPr/>
                    <a:lstStyle/>
                    <a:p>
                      <a:pPr algn="ctr" fontAlgn="ctr"/>
                      <a:r>
                        <a:rPr lang="en-GB" sz="1100" b="0" i="0" u="none" strike="noStrike">
                          <a:solidFill>
                            <a:srgbClr val="000000"/>
                          </a:solidFill>
                          <a:effectLst/>
                          <a:latin typeface="Calibri"/>
                        </a:rPr>
                        <a:t>wall</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a:rPr>
                        <a:t>5</a:t>
                      </a:r>
                      <a:r>
                        <a:rPr lang="en-GB" sz="1100" b="0" i="0" u="none" strike="noStrike" dirty="0" smtClean="0">
                          <a:solidFill>
                            <a:srgbClr val="000000"/>
                          </a:solidFill>
                          <a:effectLst/>
                          <a:latin typeface="Calibri"/>
                        </a:rPr>
                        <a:t>00</a:t>
                      </a:r>
                      <a:endParaRPr lang="en-GB" sz="1100" b="0" i="0" u="none" strike="noStrike" dirty="0">
                        <a:solidFill>
                          <a:srgbClr val="000000"/>
                        </a:solidFill>
                        <a:effectLst/>
                        <a:latin typeface="Calibri"/>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GB" sz="11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200025">
                <a:tc>
                  <a:txBody>
                    <a:bodyPr/>
                    <a:lstStyle/>
                    <a:p>
                      <a:pPr algn="ctr" fontAlgn="ctr"/>
                      <a:r>
                        <a:rPr lang="en-GB" sz="1100" b="1" i="0" u="none" strike="noStrike">
                          <a:solidFill>
                            <a:srgbClr val="000000"/>
                          </a:solidFill>
                          <a:effectLst/>
                          <a:latin typeface="Calibri"/>
                        </a:rPr>
                        <a:t>TOTAL [m]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effectLst/>
                          <a:latin typeface="Calibri"/>
                        </a:rPr>
                        <a:t>3.8</a:t>
                      </a:r>
                      <a:endParaRPr lang="en-GB" sz="1100" b="0"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GB" sz="1100" b="0"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bl>
          </a:graphicData>
        </a:graphic>
      </p:graphicFrame>
      <p:pic>
        <p:nvPicPr>
          <p:cNvPr id="21"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0569" y="5187768"/>
            <a:ext cx="1890691" cy="1334498"/>
          </a:xfrm>
          <a:prstGeom prst="ellipse">
            <a:avLst/>
          </a:prstGeom>
          <a:ln w="9525">
            <a:solidFill>
              <a:srgbClr val="FF0000"/>
            </a:solidFill>
            <a:miter lim="800000"/>
            <a:headEnd/>
            <a:tailEnd/>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2" name="TextBox 21"/>
          <p:cNvSpPr txBox="1"/>
          <p:nvPr/>
        </p:nvSpPr>
        <p:spPr>
          <a:xfrm>
            <a:off x="5522826" y="3819569"/>
            <a:ext cx="1534394" cy="307777"/>
          </a:xfrm>
          <a:prstGeom prst="rect">
            <a:avLst/>
          </a:prstGeom>
          <a:noFill/>
        </p:spPr>
        <p:txBody>
          <a:bodyPr wrap="none" rtlCol="0">
            <a:spAutoFit/>
          </a:bodyPr>
          <a:lstStyle/>
          <a:p>
            <a:r>
              <a:rPr lang="en-US" sz="1400" dirty="0" smtClean="0">
                <a:solidFill>
                  <a:srgbClr val="FF0000"/>
                </a:solidFill>
              </a:rPr>
              <a:t>Cavity cost ~ 35 k€</a:t>
            </a:r>
          </a:p>
        </p:txBody>
      </p:sp>
      <p:grpSp>
        <p:nvGrpSpPr>
          <p:cNvPr id="23" name="Group 22"/>
          <p:cNvGrpSpPr/>
          <p:nvPr/>
        </p:nvGrpSpPr>
        <p:grpSpPr>
          <a:xfrm>
            <a:off x="5522827" y="1523690"/>
            <a:ext cx="3423662" cy="1746402"/>
            <a:chOff x="4415796" y="170430"/>
            <a:chExt cx="3423662" cy="1746402"/>
          </a:xfrm>
        </p:grpSpPr>
        <p:pic>
          <p:nvPicPr>
            <p:cNvPr id="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5796" y="837281"/>
              <a:ext cx="2011487" cy="107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7747" y="170430"/>
              <a:ext cx="2811711" cy="120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 name="TextBox 25"/>
          <p:cNvSpPr txBox="1"/>
          <p:nvPr/>
        </p:nvSpPr>
        <p:spPr>
          <a:xfrm>
            <a:off x="7822219" y="5204078"/>
            <a:ext cx="792205" cy="230832"/>
          </a:xfrm>
          <a:prstGeom prst="rect">
            <a:avLst/>
          </a:prstGeom>
          <a:noFill/>
        </p:spPr>
        <p:txBody>
          <a:bodyPr wrap="none" rtlCol="0">
            <a:spAutoFit/>
          </a:bodyPr>
          <a:lstStyle/>
          <a:p>
            <a:pPr algn="ctr"/>
            <a:r>
              <a:rPr lang="en-US" sz="900" dirty="0" smtClean="0">
                <a:solidFill>
                  <a:srgbClr val="C00000"/>
                </a:solidFill>
              </a:rPr>
              <a:t>ZOOM cavity</a:t>
            </a:r>
          </a:p>
        </p:txBody>
      </p:sp>
      <p:sp>
        <p:nvSpPr>
          <p:cNvPr id="27" name="Title 1"/>
          <p:cNvSpPr>
            <a:spLocks noGrp="1"/>
          </p:cNvSpPr>
          <p:nvPr>
            <p:ph type="title"/>
          </p:nvPr>
        </p:nvSpPr>
        <p:spPr>
          <a:xfrm>
            <a:off x="5683371" y="779824"/>
            <a:ext cx="2237874" cy="57822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36000" rIns="72000" bIns="36000" numCol="1" anchor="ctr" anchorCtr="0" compatLnSpc="1">
            <a:prstTxWarp prst="textNoShape">
              <a:avLst/>
            </a:prstTxWarp>
            <a:noAutofit/>
          </a:bodyPr>
          <a:lstStyle/>
          <a:p>
            <a:pPr fontAlgn="base">
              <a:spcAft>
                <a:spcPct val="0"/>
              </a:spcAft>
            </a:pPr>
            <a:r>
              <a:rPr lang="en-US" sz="1600" b="1" dirty="0">
                <a:solidFill>
                  <a:srgbClr val="002060"/>
                </a:solidFill>
                <a:latin typeface="Helvetica Light"/>
                <a:cs typeface="Arial" pitchFamily="34" charset="0"/>
              </a:rPr>
              <a:t>“ZOOM”-like cavities</a:t>
            </a:r>
          </a:p>
        </p:txBody>
      </p:sp>
    </p:spTree>
    <p:extLst>
      <p:ext uri="{BB962C8B-B14F-4D97-AF65-F5344CB8AC3E}">
        <p14:creationId xmlns:p14="http://schemas.microsoft.com/office/powerpoint/2010/main" val="8275006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356401"/>
            <a:ext cx="2133600" cy="365125"/>
          </a:xfrm>
          <a:prstGeom prst="rect">
            <a:avLst/>
          </a:prstGeom>
        </p:spPr>
        <p:txBody>
          <a:bodyPr/>
          <a:lstStyle/>
          <a:p>
            <a:fld id="{551115BC-487E-4422-894C-CB7CD3E79223}" type="slidenum">
              <a:rPr lang="sv-SE" smtClean="0">
                <a:solidFill>
                  <a:prstClr val="black">
                    <a:tint val="75000"/>
                  </a:prstClr>
                </a:solidFill>
              </a:rPr>
              <a:pPr/>
              <a:t>83</a:t>
            </a:fld>
            <a:endParaRPr lang="sv-SE">
              <a:solidFill>
                <a:prstClr val="black">
                  <a:tint val="75000"/>
                </a:prstClr>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85" t="15698" r="21661"/>
          <a:stretch/>
        </p:blipFill>
        <p:spPr bwMode="auto">
          <a:xfrm>
            <a:off x="3089710" y="1166561"/>
            <a:ext cx="6054290" cy="5691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856699">
            <a:off x="2111084" y="2275322"/>
            <a:ext cx="3117408"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84393" y="1075383"/>
            <a:ext cx="2111542" cy="5563882"/>
            <a:chOff x="98316" y="32397"/>
            <a:chExt cx="3306224" cy="6908392"/>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21557" y="3957807"/>
              <a:ext cx="3478109" cy="2487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16" y="32397"/>
              <a:ext cx="3062422" cy="4113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5986" y="-8443"/>
            <a:ext cx="9149986" cy="584775"/>
          </a:xfrm>
          <a:prstGeom prst="rect">
            <a:avLst/>
          </a:prstGeom>
          <a:solidFill>
            <a:srgbClr val="1F497D"/>
          </a:solidFill>
        </p:spPr>
        <p:txBody>
          <a:bodyPr vert="horz" wrap="square" lIns="91440" tIns="45720" rIns="91440" bIns="45720" rtlCol="0" anchor="ctr">
            <a:spAutoFit/>
          </a:bodyPr>
          <a:lstStyle>
            <a:defPPr>
              <a:defRPr lang="en-US"/>
            </a:defPPr>
            <a:lvl1pPr algn="ctr">
              <a:spcBef>
                <a:spcPct val="0"/>
              </a:spcBef>
              <a:buNone/>
              <a:defRPr sz="3200">
                <a:solidFill>
                  <a:sysClr val="window" lastClr="FFFFFF"/>
                </a:solidFill>
                <a:latin typeface="Calibri"/>
                <a:ea typeface="+mj-ea"/>
                <a:cs typeface="+mj-cs"/>
              </a:defRPr>
            </a:lvl1pPr>
          </a:lstStyle>
          <a:p>
            <a:r>
              <a:rPr lang="en-GB" dirty="0" smtClean="0"/>
              <a:t>VESPA triangular shielding option </a:t>
            </a:r>
            <a:endParaRPr lang="en-GB" dirty="0"/>
          </a:p>
        </p:txBody>
      </p:sp>
      <p:sp>
        <p:nvSpPr>
          <p:cNvPr id="9" name="TextBox 8"/>
          <p:cNvSpPr txBox="1"/>
          <p:nvPr/>
        </p:nvSpPr>
        <p:spPr>
          <a:xfrm>
            <a:off x="5343800" y="1715599"/>
            <a:ext cx="2638992" cy="646331"/>
          </a:xfrm>
          <a:prstGeom prst="rect">
            <a:avLst/>
          </a:prstGeom>
          <a:noFill/>
        </p:spPr>
        <p:txBody>
          <a:bodyPr wrap="none" rtlCol="0">
            <a:spAutoFit/>
          </a:bodyPr>
          <a:lstStyle/>
          <a:p>
            <a:r>
              <a:rPr lang="en-US" dirty="0" smtClean="0"/>
              <a:t>Walls: lead/steel/concrete</a:t>
            </a:r>
          </a:p>
          <a:p>
            <a:r>
              <a:rPr lang="en-US" dirty="0"/>
              <a:t> </a:t>
            </a:r>
            <a:r>
              <a:rPr lang="en-US" dirty="0" smtClean="0"/>
              <a:t>        ~   5/10/20 cm</a:t>
            </a:r>
          </a:p>
        </p:txBody>
      </p:sp>
      <p:sp>
        <p:nvSpPr>
          <p:cNvPr id="2" name="Rectangle 1"/>
          <p:cNvSpPr/>
          <p:nvPr/>
        </p:nvSpPr>
        <p:spPr>
          <a:xfrm>
            <a:off x="2408723" y="752221"/>
            <a:ext cx="4572000" cy="923330"/>
          </a:xfrm>
          <a:prstGeom prst="rect">
            <a:avLst/>
          </a:prstGeom>
        </p:spPr>
        <p:txBody>
          <a:bodyPr>
            <a:spAutoFit/>
          </a:bodyPr>
          <a:lstStyle/>
          <a:p>
            <a:r>
              <a:rPr lang="en-US" dirty="0"/>
              <a:t>Complex design, but low background</a:t>
            </a:r>
          </a:p>
          <a:p>
            <a:r>
              <a:rPr lang="en-US" dirty="0"/>
              <a:t>about 8 triangles, angle ~6° (bunker) to ~12° (hutch)</a:t>
            </a: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34815">
            <a:off x="6895214" y="3500183"/>
            <a:ext cx="2074851" cy="3061916"/>
          </a:xfrm>
          <a:prstGeom prst="ellipse">
            <a:avLst/>
          </a:prstGeom>
          <a:ln w="6350">
            <a:solidFill>
              <a:srgbClr val="FF0000"/>
            </a:solidFill>
            <a:miter lim="800000"/>
            <a:headEnd/>
            <a:tailEnd/>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cxnSp>
        <p:nvCxnSpPr>
          <p:cNvPr id="6" name="Straight Connector 5"/>
          <p:cNvCxnSpPr>
            <a:endCxn id="1027" idx="1"/>
          </p:cNvCxnSpPr>
          <p:nvPr/>
        </p:nvCxnSpPr>
        <p:spPr>
          <a:xfrm>
            <a:off x="6333448" y="3667232"/>
            <a:ext cx="742655" cy="4560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1344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51899" y="779826"/>
            <a:ext cx="7442689" cy="4331190"/>
          </a:xfrm>
          <a:prstGeom prst="roundRect">
            <a:avLst/>
          </a:prstGeom>
          <a:noFill/>
          <a:ln w="12700" cap="flat">
            <a:solidFill>
              <a:schemeClr val="tx2"/>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5" tIns="35715" rIns="35715" bIns="35715" numCol="1" spcCol="26787" rtlCol="0" anchor="ctr">
            <a:noAutofit/>
          </a:bodyPr>
          <a:lstStyle/>
          <a:p>
            <a:pPr algn="ctr" defTabSz="410730" hangingPunct="0"/>
            <a:endParaRPr lang="en-GB" sz="1700" kern="0">
              <a:solidFill>
                <a:srgbClr val="FFFFFF"/>
              </a:solidFill>
              <a:latin typeface="Helvetica Light"/>
              <a:cs typeface="Arial" pitchFamily="34" charset="0"/>
              <a:sym typeface="Helvetica Light"/>
            </a:endParaRPr>
          </a:p>
        </p:txBody>
      </p:sp>
      <p:sp>
        <p:nvSpPr>
          <p:cNvPr id="7" name="Content Placeholder 2"/>
          <p:cNvSpPr txBox="1">
            <a:spLocks/>
          </p:cNvSpPr>
          <p:nvPr/>
        </p:nvSpPr>
        <p:spPr>
          <a:xfrm>
            <a:off x="4512844" y="6460782"/>
            <a:ext cx="2230656" cy="415753"/>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000" dirty="0" smtClean="0">
                <a:solidFill>
                  <a:schemeClr val="bg1"/>
                </a:solidFill>
              </a:rPr>
              <a:t>Lorenzo Di Fresco, VESPA lead engineer </a:t>
            </a:r>
            <a:endParaRPr lang="en-GB" sz="1000" i="1" dirty="0" smtClean="0">
              <a:solidFill>
                <a:schemeClr val="bg1"/>
              </a:solidFill>
            </a:endParaRPr>
          </a:p>
        </p:txBody>
      </p:sp>
      <p:sp>
        <p:nvSpPr>
          <p:cNvPr id="9" name="Title 1"/>
          <p:cNvSpPr>
            <a:spLocks noGrp="1"/>
          </p:cNvSpPr>
          <p:nvPr>
            <p:ph type="title"/>
          </p:nvPr>
        </p:nvSpPr>
        <p:spPr>
          <a:xfrm>
            <a:off x="251520" y="2218771"/>
            <a:ext cx="7772489" cy="1453299"/>
          </a:xfrm>
        </p:spPr>
        <p:txBody>
          <a:bodyPr>
            <a:normAutofit/>
          </a:bodyPr>
          <a:lstStyle/>
          <a:p>
            <a:r>
              <a:rPr lang="en-GB" dirty="0" smtClean="0"/>
              <a:t>Vespa spectrometer and sample environment concepts</a:t>
            </a:r>
            <a:endParaRPr lang="en-GB" dirty="0"/>
          </a:p>
        </p:txBody>
      </p:sp>
    </p:spTree>
    <p:extLst>
      <p:ext uri="{BB962C8B-B14F-4D97-AF65-F5344CB8AC3E}">
        <p14:creationId xmlns:p14="http://schemas.microsoft.com/office/powerpoint/2010/main" val="27951489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bwMode="auto">
          <a:xfrm>
            <a:off x="457200" y="40466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5" tIns="45702" rIns="91405" bIns="45702" numCol="1" anchor="ctr" anchorCtr="0" compatLnSpc="1">
            <a:prstTxWarp prst="textNoShape">
              <a:avLst/>
            </a:prstTxWarp>
          </a:bodyPr>
          <a:lstStyle>
            <a:lvl1pPr algn="ctr" defTabSz="913961" rtl="0" eaLnBrk="0" fontAlgn="base" hangingPunct="0">
              <a:spcBef>
                <a:spcPct val="0"/>
              </a:spcBef>
              <a:spcAft>
                <a:spcPct val="0"/>
              </a:spcAft>
              <a:defRPr sz="1800" b="1">
                <a:solidFill>
                  <a:schemeClr val="tx2"/>
                </a:solidFill>
                <a:latin typeface="+mj-lt"/>
                <a:ea typeface="+mj-ea"/>
                <a:cs typeface="+mj-cs"/>
              </a:defRPr>
            </a:lvl1pPr>
            <a:lvl2pPr algn="ctr" defTabSz="913961" rtl="0" eaLnBrk="0" fontAlgn="base" hangingPunct="0">
              <a:spcBef>
                <a:spcPct val="0"/>
              </a:spcBef>
              <a:spcAft>
                <a:spcPct val="0"/>
              </a:spcAft>
              <a:defRPr sz="1800" b="1">
                <a:solidFill>
                  <a:schemeClr val="tx2"/>
                </a:solidFill>
                <a:latin typeface="Lucida Sans" pitchFamily="34" charset="0"/>
              </a:defRPr>
            </a:lvl2pPr>
            <a:lvl3pPr algn="ctr" defTabSz="913961" rtl="0" eaLnBrk="0" fontAlgn="base" hangingPunct="0">
              <a:spcBef>
                <a:spcPct val="0"/>
              </a:spcBef>
              <a:spcAft>
                <a:spcPct val="0"/>
              </a:spcAft>
              <a:defRPr sz="1800" b="1">
                <a:solidFill>
                  <a:schemeClr val="tx2"/>
                </a:solidFill>
                <a:latin typeface="Lucida Sans" pitchFamily="34" charset="0"/>
              </a:defRPr>
            </a:lvl3pPr>
            <a:lvl4pPr algn="ctr" defTabSz="913961" rtl="0" eaLnBrk="0" fontAlgn="base" hangingPunct="0">
              <a:spcBef>
                <a:spcPct val="0"/>
              </a:spcBef>
              <a:spcAft>
                <a:spcPct val="0"/>
              </a:spcAft>
              <a:defRPr sz="1800" b="1">
                <a:solidFill>
                  <a:schemeClr val="tx2"/>
                </a:solidFill>
                <a:latin typeface="Lucida Sans" pitchFamily="34" charset="0"/>
              </a:defRPr>
            </a:lvl4pPr>
            <a:lvl5pPr algn="ctr" defTabSz="913961" rtl="0" eaLnBrk="0" fontAlgn="base" hangingPunct="0">
              <a:spcBef>
                <a:spcPct val="0"/>
              </a:spcBef>
              <a:spcAft>
                <a:spcPct val="0"/>
              </a:spcAft>
              <a:defRPr sz="1800" b="1">
                <a:solidFill>
                  <a:schemeClr val="tx2"/>
                </a:solidFill>
                <a:latin typeface="Lucida Sans" pitchFamily="34" charset="0"/>
              </a:defRPr>
            </a:lvl5pPr>
            <a:lvl6pPr marL="105796" algn="ctr" defTabSz="913961" rtl="0" fontAlgn="base">
              <a:spcBef>
                <a:spcPct val="0"/>
              </a:spcBef>
              <a:spcAft>
                <a:spcPct val="0"/>
              </a:spcAft>
              <a:defRPr sz="1800" b="1">
                <a:solidFill>
                  <a:schemeClr val="tx2"/>
                </a:solidFill>
                <a:latin typeface="Lucida Sans" pitchFamily="34" charset="0"/>
              </a:defRPr>
            </a:lvl6pPr>
            <a:lvl7pPr marL="211592" algn="ctr" defTabSz="913961" rtl="0" fontAlgn="base">
              <a:spcBef>
                <a:spcPct val="0"/>
              </a:spcBef>
              <a:spcAft>
                <a:spcPct val="0"/>
              </a:spcAft>
              <a:defRPr sz="1800" b="1">
                <a:solidFill>
                  <a:schemeClr val="tx2"/>
                </a:solidFill>
                <a:latin typeface="Lucida Sans" pitchFamily="34" charset="0"/>
              </a:defRPr>
            </a:lvl7pPr>
            <a:lvl8pPr marL="317388" algn="ctr" defTabSz="913961" rtl="0" fontAlgn="base">
              <a:spcBef>
                <a:spcPct val="0"/>
              </a:spcBef>
              <a:spcAft>
                <a:spcPct val="0"/>
              </a:spcAft>
              <a:defRPr sz="1800" b="1">
                <a:solidFill>
                  <a:schemeClr val="tx2"/>
                </a:solidFill>
                <a:latin typeface="Lucida Sans" pitchFamily="34" charset="0"/>
              </a:defRPr>
            </a:lvl8pPr>
            <a:lvl9pPr marL="423184" algn="ctr" defTabSz="913961" rtl="0" fontAlgn="base">
              <a:spcBef>
                <a:spcPct val="0"/>
              </a:spcBef>
              <a:spcAft>
                <a:spcPct val="0"/>
              </a:spcAft>
              <a:defRPr sz="1800" b="1">
                <a:solidFill>
                  <a:schemeClr val="tx2"/>
                </a:solidFill>
                <a:latin typeface="Lucida Sans" pitchFamily="34" charset="0"/>
              </a:defRPr>
            </a:lvl9pPr>
          </a:lstStyle>
          <a:p>
            <a:r>
              <a:rPr lang="en-GB" sz="2800" kern="0" dirty="0" smtClean="0"/>
              <a:t>Vespa Spectrometer and Sample Environment Concept</a:t>
            </a:r>
            <a:endParaRPr lang="en-GB" sz="2800" kern="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3" y="1979712"/>
            <a:ext cx="10768661" cy="4862050"/>
          </a:xfrm>
          <a:prstGeom prst="rect">
            <a:avLst/>
          </a:prstGeom>
        </p:spPr>
      </p:pic>
    </p:spTree>
    <p:extLst>
      <p:ext uri="{BB962C8B-B14F-4D97-AF65-F5344CB8AC3E}">
        <p14:creationId xmlns:p14="http://schemas.microsoft.com/office/powerpoint/2010/main" val="11897735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9552" y="188640"/>
            <a:ext cx="7772489" cy="1152128"/>
          </a:xfrm>
        </p:spPr>
        <p:txBody>
          <a:bodyPr>
            <a:normAutofit fontScale="90000"/>
          </a:bodyPr>
          <a:lstStyle/>
          <a:p>
            <a:r>
              <a:rPr lang="en-GB" dirty="0" smtClean="0"/>
              <a:t>Vespa spectrometer and sample environment concepts</a:t>
            </a: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0808"/>
            <a:ext cx="10744150" cy="5157192"/>
          </a:xfrm>
          <a:prstGeom prst="rect">
            <a:avLst/>
          </a:prstGeom>
        </p:spPr>
      </p:pic>
      <p:sp>
        <p:nvSpPr>
          <p:cNvPr id="2" name="TextBox 1"/>
          <p:cNvSpPr txBox="1"/>
          <p:nvPr/>
        </p:nvSpPr>
        <p:spPr>
          <a:xfrm>
            <a:off x="889272" y="5824120"/>
            <a:ext cx="2066591" cy="369332"/>
          </a:xfrm>
          <a:prstGeom prst="rect">
            <a:avLst/>
          </a:prstGeom>
          <a:solidFill>
            <a:schemeClr val="accent1">
              <a:lumMod val="75000"/>
            </a:schemeClr>
          </a:solidFill>
        </p:spPr>
        <p:txBody>
          <a:bodyPr wrap="none" rtlCol="0">
            <a:spAutoFit/>
          </a:bodyPr>
          <a:lstStyle/>
          <a:p>
            <a:r>
              <a:rPr lang="en-US" dirty="0" smtClean="0"/>
              <a:t>distance: 2.76 m</a:t>
            </a:r>
          </a:p>
        </p:txBody>
      </p:sp>
    </p:spTree>
    <p:extLst>
      <p:ext uri="{BB962C8B-B14F-4D97-AF65-F5344CB8AC3E}">
        <p14:creationId xmlns:p14="http://schemas.microsoft.com/office/powerpoint/2010/main" val="101060159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64790" y="116632"/>
            <a:ext cx="7772489" cy="1336667"/>
          </a:xfrm>
        </p:spPr>
        <p:txBody>
          <a:bodyPr>
            <a:normAutofit fontScale="90000"/>
          </a:bodyPr>
          <a:lstStyle/>
          <a:p>
            <a:r>
              <a:rPr lang="en-GB" dirty="0" smtClean="0"/>
              <a:t>Vespa spectrometer and sample environment concepts</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1204"/>
            <a:ext cx="9144000" cy="7008877"/>
          </a:xfrm>
          <a:prstGeom prst="rect">
            <a:avLst/>
          </a:prstGeom>
        </p:spPr>
      </p:pic>
    </p:spTree>
    <p:extLst>
      <p:ext uri="{BB962C8B-B14F-4D97-AF65-F5344CB8AC3E}">
        <p14:creationId xmlns:p14="http://schemas.microsoft.com/office/powerpoint/2010/main" val="6976194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64790" y="0"/>
            <a:ext cx="7772489" cy="1453299"/>
          </a:xfrm>
        </p:spPr>
        <p:txBody>
          <a:bodyPr>
            <a:normAutofit/>
          </a:bodyPr>
          <a:lstStyle/>
          <a:p>
            <a:r>
              <a:rPr lang="en-GB" dirty="0" smtClean="0"/>
              <a:t>Vespa spectrometer and sample environment concepts</a:t>
            </a:r>
            <a:endParaRPr lang="en-GB" dirty="0"/>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022" t="16336" r="6265" b="9898"/>
          <a:stretch/>
        </p:blipFill>
        <p:spPr bwMode="auto">
          <a:xfrm>
            <a:off x="395536" y="1514846"/>
            <a:ext cx="10009112" cy="5343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909807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64790" y="116632"/>
            <a:ext cx="7772489" cy="1336667"/>
          </a:xfrm>
        </p:spPr>
        <p:txBody>
          <a:bodyPr>
            <a:normAutofit fontScale="90000"/>
          </a:bodyPr>
          <a:lstStyle/>
          <a:p>
            <a:r>
              <a:rPr lang="en-GB" dirty="0" smtClean="0"/>
              <a:t>Vespa spectrometer and sample environment concepts</a:t>
            </a:r>
            <a:endParaRPr lang="en-GB" dirty="0"/>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419" t="13254" r="18527" b="7842"/>
          <a:stretch/>
        </p:blipFill>
        <p:spPr bwMode="auto">
          <a:xfrm>
            <a:off x="827583" y="1491811"/>
            <a:ext cx="6768753" cy="5214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732240" y="1916832"/>
            <a:ext cx="1728192" cy="577081"/>
          </a:xfrm>
          <a:prstGeom prst="rect">
            <a:avLst/>
          </a:prstGeom>
          <a:noFill/>
        </p:spPr>
        <p:txBody>
          <a:bodyPr wrap="square" rtlCol="0">
            <a:spAutoFit/>
          </a:bodyPr>
          <a:lstStyle/>
          <a:p>
            <a:r>
              <a:rPr lang="en-GB" sz="1050" dirty="0" smtClean="0"/>
              <a:t>Cave wall shown 0.65m thick – just a guess, needs </a:t>
            </a:r>
            <a:r>
              <a:rPr lang="en-GB" sz="1050" dirty="0" err="1" smtClean="0"/>
              <a:t>neutronics</a:t>
            </a:r>
            <a:endParaRPr lang="en-GB" sz="1050" dirty="0"/>
          </a:p>
        </p:txBody>
      </p:sp>
      <p:cxnSp>
        <p:nvCxnSpPr>
          <p:cNvPr id="5" name="Straight Arrow Connector 4"/>
          <p:cNvCxnSpPr>
            <a:stCxn id="2" idx="2"/>
          </p:cNvCxnSpPr>
          <p:nvPr/>
        </p:nvCxnSpPr>
        <p:spPr bwMode="auto">
          <a:xfrm flipH="1">
            <a:off x="6660232" y="2493913"/>
            <a:ext cx="936104" cy="172717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615683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1CD0EB2-F10F-4629-9FC2-376F112FF7FA}"/>
              </a:ext>
            </a:extLst>
          </p:cNvPr>
          <p:cNvSpPr/>
          <p:nvPr/>
        </p:nvSpPr>
        <p:spPr>
          <a:xfrm>
            <a:off x="590146" y="5589240"/>
            <a:ext cx="8125258" cy="648072"/>
          </a:xfrm>
          <a:prstGeom prst="rect">
            <a:avLst/>
          </a:prstGeom>
          <a:solidFill>
            <a:srgbClr val="0099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egnaposto numero diapositiva 1"/>
          <p:cNvSpPr>
            <a:spLocks noGrp="1"/>
          </p:cNvSpPr>
          <p:nvPr>
            <p:ph type="sldNum" sz="quarter" idx="12"/>
          </p:nvPr>
        </p:nvSpPr>
        <p:spPr>
          <a:xfrm>
            <a:off x="6591300" y="6013451"/>
            <a:ext cx="2057400" cy="365125"/>
          </a:xfrm>
        </p:spPr>
        <p:txBody>
          <a:bodyPr/>
          <a:lstStyle/>
          <a:p>
            <a:fld id="{F5C14690-6727-4E58-BB6C-3417A6F632DB}" type="slidenum">
              <a:rPr lang="en-GB" smtClean="0"/>
              <a:pPr/>
              <a:t>9</a:t>
            </a:fld>
            <a:endParaRPr lang="en-GB"/>
          </a:p>
        </p:txBody>
      </p:sp>
      <p:sp>
        <p:nvSpPr>
          <p:cNvPr id="8" name="Rettangolo 7"/>
          <p:cNvSpPr/>
          <p:nvPr/>
        </p:nvSpPr>
        <p:spPr>
          <a:xfrm>
            <a:off x="623206" y="876304"/>
            <a:ext cx="8020760" cy="2262158"/>
          </a:xfrm>
          <a:prstGeom prst="rect">
            <a:avLst/>
          </a:prstGeom>
        </p:spPr>
        <p:txBody>
          <a:bodyPr wrap="square">
            <a:spAutoFit/>
          </a:bodyPr>
          <a:lstStyle/>
          <a:p>
            <a:pPr algn="just"/>
            <a:r>
              <a:rPr lang="en-US" b="1" u="sng" dirty="0">
                <a:latin typeface="Arial" pitchFamily="34" charset="0"/>
              </a:rPr>
              <a:t>Day-1 experiments</a:t>
            </a:r>
            <a:r>
              <a:rPr lang="en-US" b="1" dirty="0">
                <a:latin typeface="Arial" pitchFamily="34" charset="0"/>
              </a:rPr>
              <a:t> </a:t>
            </a:r>
            <a:r>
              <a:rPr lang="en-US" dirty="0">
                <a:latin typeface="Arial" pitchFamily="34" charset="0"/>
              </a:rPr>
              <a:t>are focused on the “bread and butter” in </a:t>
            </a:r>
            <a:r>
              <a:rPr lang="en-US" b="1" dirty="0">
                <a:latin typeface="Arial" pitchFamily="34" charset="0"/>
              </a:rPr>
              <a:t>NVS</a:t>
            </a:r>
            <a:r>
              <a:rPr lang="en-US" dirty="0">
                <a:latin typeface="Arial" pitchFamily="34" charset="0"/>
              </a:rPr>
              <a:t>:</a:t>
            </a:r>
          </a:p>
          <a:p>
            <a:pPr algn="just"/>
            <a:endParaRPr lang="en-US" sz="1100" dirty="0">
              <a:latin typeface="Arial" pitchFamily="34" charset="0"/>
            </a:endParaRPr>
          </a:p>
          <a:p>
            <a:pPr marL="342900" indent="-342900" algn="just">
              <a:buAutoNum type="arabicParenBoth"/>
            </a:pPr>
            <a:r>
              <a:rPr lang="en-US" dirty="0">
                <a:latin typeface="Arial" pitchFamily="34" charset="0"/>
              </a:rPr>
              <a:t>static experiments:  bio-materials, hydrogen storage materials, </a:t>
            </a:r>
            <a:r>
              <a:rPr lang="en-US" dirty="0">
                <a:solidFill>
                  <a:srgbClr val="C00000"/>
                </a:solidFill>
                <a:latin typeface="Arial" pitchFamily="34" charset="0"/>
              </a:rPr>
              <a:t>MOF</a:t>
            </a:r>
            <a:r>
              <a:rPr lang="en-US" dirty="0">
                <a:latin typeface="Arial" pitchFamily="34" charset="0"/>
              </a:rPr>
              <a:t>’s, water in minerals, gas-loading, batch processing/sample changer for </a:t>
            </a:r>
            <a:r>
              <a:rPr lang="en-US" b="1" dirty="0">
                <a:latin typeface="Arial" pitchFamily="34" charset="0"/>
              </a:rPr>
              <a:t>applied industrial catalysis</a:t>
            </a:r>
            <a:r>
              <a:rPr lang="en-US" dirty="0">
                <a:latin typeface="Arial" pitchFamily="34" charset="0"/>
              </a:rPr>
              <a:t>;</a:t>
            </a:r>
          </a:p>
          <a:p>
            <a:pPr marL="342900" indent="-342900" algn="just">
              <a:buAutoNum type="arabicParenBoth"/>
            </a:pPr>
            <a:r>
              <a:rPr lang="en-US" i="1" dirty="0">
                <a:latin typeface="Arial" pitchFamily="34" charset="0"/>
              </a:rPr>
              <a:t>in-situ</a:t>
            </a:r>
            <a:r>
              <a:rPr lang="en-US" dirty="0">
                <a:latin typeface="Arial" pitchFamily="34" charset="0"/>
              </a:rPr>
              <a:t> experiments: heterogeneous catalysis (academia/industry), medium pressure geochemistry (gas cell, clamp cell etc.).</a:t>
            </a:r>
          </a:p>
          <a:p>
            <a:pPr algn="just"/>
            <a:r>
              <a:rPr lang="en-US" sz="2200" dirty="0">
                <a:solidFill>
                  <a:srgbClr val="C00000"/>
                </a:solidFill>
                <a:latin typeface="Arial" pitchFamily="34" charset="0"/>
                <a:sym typeface="Symbol"/>
              </a:rPr>
              <a:t></a:t>
            </a:r>
            <a:r>
              <a:rPr lang="en-US" dirty="0">
                <a:latin typeface="Arial" pitchFamily="34" charset="0"/>
              </a:rPr>
              <a:t> “Easy” experiments with high success rate to get </a:t>
            </a:r>
            <a:r>
              <a:rPr lang="en-US" u="sng" dirty="0">
                <a:latin typeface="Arial" pitchFamily="34" charset="0"/>
              </a:rPr>
              <a:t>high-profile publications</a:t>
            </a:r>
            <a:r>
              <a:rPr lang="en-US" dirty="0">
                <a:latin typeface="Arial" pitchFamily="34" charset="0"/>
              </a:rPr>
              <a:t>.</a:t>
            </a:r>
          </a:p>
        </p:txBody>
      </p:sp>
      <p:sp>
        <p:nvSpPr>
          <p:cNvPr id="17" name="Rettangolo 7"/>
          <p:cNvSpPr/>
          <p:nvPr/>
        </p:nvSpPr>
        <p:spPr>
          <a:xfrm>
            <a:off x="623206" y="3242934"/>
            <a:ext cx="8092198" cy="3031599"/>
          </a:xfrm>
          <a:prstGeom prst="rect">
            <a:avLst/>
          </a:prstGeom>
        </p:spPr>
        <p:txBody>
          <a:bodyPr wrap="square">
            <a:spAutoFit/>
          </a:bodyPr>
          <a:lstStyle/>
          <a:p>
            <a:pPr algn="just"/>
            <a:r>
              <a:rPr lang="en-US" b="1" u="sng" dirty="0">
                <a:latin typeface="Arial" pitchFamily="34" charset="0"/>
              </a:rPr>
              <a:t>DATA ANALYSIS NEEDS</a:t>
            </a:r>
            <a:r>
              <a:rPr lang="en-US" b="1" dirty="0">
                <a:latin typeface="Arial" pitchFamily="34" charset="0"/>
              </a:rPr>
              <a:t>:</a:t>
            </a:r>
          </a:p>
          <a:p>
            <a:pPr algn="just"/>
            <a:endParaRPr lang="en-US" sz="1100" dirty="0">
              <a:latin typeface="Arial" pitchFamily="34" charset="0"/>
            </a:endParaRPr>
          </a:p>
          <a:p>
            <a:pPr algn="just"/>
            <a:r>
              <a:rPr lang="en-US" b="1" dirty="0">
                <a:solidFill>
                  <a:srgbClr val="009900"/>
                </a:solidFill>
                <a:latin typeface="Arial" pitchFamily="34" charset="0"/>
              </a:rPr>
              <a:t>VESPA</a:t>
            </a:r>
            <a:r>
              <a:rPr lang="en-US" dirty="0">
                <a:latin typeface="Arial" pitchFamily="34" charset="0"/>
              </a:rPr>
              <a:t> will need density functional theory and molecular modelling to publish results. </a:t>
            </a:r>
          </a:p>
          <a:p>
            <a:pPr marL="285750" indent="-285750" algn="just">
              <a:buFontTx/>
              <a:buChar char="-"/>
            </a:pPr>
            <a:r>
              <a:rPr lang="en-US" dirty="0">
                <a:latin typeface="Arial" pitchFamily="34" charset="0"/>
              </a:rPr>
              <a:t>Software is available for free (</a:t>
            </a:r>
            <a:r>
              <a:rPr lang="en-US" dirty="0" err="1">
                <a:latin typeface="Arial" pitchFamily="34" charset="0"/>
              </a:rPr>
              <a:t>Abinit</a:t>
            </a:r>
            <a:r>
              <a:rPr lang="en-US" dirty="0">
                <a:latin typeface="Arial" pitchFamily="34" charset="0"/>
              </a:rPr>
              <a:t>, Quantum-Espresso </a:t>
            </a:r>
            <a:r>
              <a:rPr lang="en-US" i="1" dirty="0">
                <a:latin typeface="Arial" pitchFamily="34" charset="0"/>
              </a:rPr>
              <a:t>etc.</a:t>
            </a:r>
            <a:r>
              <a:rPr lang="en-US" dirty="0">
                <a:latin typeface="Arial" pitchFamily="34" charset="0"/>
              </a:rPr>
              <a:t>) or for cost (CASTEP, Wien 2K </a:t>
            </a:r>
            <a:r>
              <a:rPr lang="en-US" i="1" dirty="0">
                <a:latin typeface="Arial" pitchFamily="34" charset="0"/>
              </a:rPr>
              <a:t>etc.</a:t>
            </a:r>
            <a:r>
              <a:rPr lang="en-US" dirty="0">
                <a:latin typeface="Arial" pitchFamily="34" charset="0"/>
              </a:rPr>
              <a:t>).</a:t>
            </a:r>
          </a:p>
          <a:p>
            <a:pPr marL="285750" indent="-285750" algn="just">
              <a:buFontTx/>
              <a:buChar char="-"/>
            </a:pPr>
            <a:r>
              <a:rPr lang="en-US" dirty="0">
                <a:latin typeface="Arial" pitchFamily="34" charset="0"/>
              </a:rPr>
              <a:t>Translation to </a:t>
            </a:r>
            <a:r>
              <a:rPr lang="en-US" u="sng" dirty="0">
                <a:latin typeface="Arial" pitchFamily="34" charset="0"/>
              </a:rPr>
              <a:t>“neutron scattering” intensity</a:t>
            </a:r>
            <a:r>
              <a:rPr lang="en-US" dirty="0">
                <a:latin typeface="Arial" pitchFamily="34" charset="0"/>
              </a:rPr>
              <a:t> (</a:t>
            </a:r>
            <a:r>
              <a:rPr lang="en-US" dirty="0" err="1">
                <a:latin typeface="Arial" pitchFamily="34" charset="0"/>
              </a:rPr>
              <a:t>Oclimax</a:t>
            </a:r>
            <a:r>
              <a:rPr lang="en-US" dirty="0">
                <a:latin typeface="Arial" pitchFamily="34" charset="0"/>
              </a:rPr>
              <a:t> (2017)) is available for free =&gt; </a:t>
            </a:r>
            <a:r>
              <a:rPr lang="en-US" b="1" dirty="0">
                <a:solidFill>
                  <a:srgbClr val="009900"/>
                </a:solidFill>
                <a:latin typeface="Arial" pitchFamily="34" charset="0"/>
              </a:rPr>
              <a:t>VESPA</a:t>
            </a:r>
            <a:r>
              <a:rPr lang="en-US" dirty="0">
                <a:latin typeface="Arial" pitchFamily="34" charset="0"/>
              </a:rPr>
              <a:t> team is in close contact with author and users</a:t>
            </a:r>
          </a:p>
          <a:p>
            <a:pPr marL="285750" indent="-285750" algn="just">
              <a:buFontTx/>
              <a:buChar char="-"/>
            </a:pPr>
            <a:endParaRPr lang="en-US" dirty="0">
              <a:latin typeface="Arial" pitchFamily="34" charset="0"/>
            </a:endParaRPr>
          </a:p>
          <a:p>
            <a:pPr algn="just"/>
            <a:r>
              <a:rPr lang="en-US" b="1" dirty="0">
                <a:latin typeface="Arial" pitchFamily="34" charset="0"/>
              </a:rPr>
              <a:t>SUPPORT</a:t>
            </a:r>
            <a:r>
              <a:rPr lang="en-US" dirty="0">
                <a:latin typeface="Arial" pitchFamily="34" charset="0"/>
              </a:rPr>
              <a:t> from </a:t>
            </a:r>
            <a:r>
              <a:rPr lang="en-US" b="1" dirty="0">
                <a:solidFill>
                  <a:srgbClr val="C00000"/>
                </a:solidFill>
                <a:latin typeface="Arial" pitchFamily="34" charset="0"/>
              </a:rPr>
              <a:t>DMSC</a:t>
            </a:r>
            <a:r>
              <a:rPr lang="en-US" dirty="0">
                <a:latin typeface="Arial" pitchFamily="34" charset="0"/>
              </a:rPr>
              <a:t> with respect to providing computer clusters, as well as challenging non-standard modelling (see </a:t>
            </a:r>
            <a:r>
              <a:rPr lang="en-US" b="1" i="1" dirty="0">
                <a:latin typeface="Arial" pitchFamily="34" charset="0"/>
              </a:rPr>
              <a:t>Science Case</a:t>
            </a:r>
            <a:r>
              <a:rPr lang="en-US" dirty="0">
                <a:latin typeface="Arial" pitchFamily="34" charset="0"/>
              </a:rPr>
              <a:t>), are essential! </a:t>
            </a:r>
          </a:p>
        </p:txBody>
      </p:sp>
      <p:sp>
        <p:nvSpPr>
          <p:cNvPr id="18" name="Rettangolo 3"/>
          <p:cNvSpPr/>
          <p:nvPr/>
        </p:nvSpPr>
        <p:spPr>
          <a:xfrm>
            <a:off x="1838734" y="133554"/>
            <a:ext cx="4931735" cy="523220"/>
          </a:xfrm>
          <a:prstGeom prst="rect">
            <a:avLst/>
          </a:prstGeom>
        </p:spPr>
        <p:txBody>
          <a:bodyPr wrap="none">
            <a:spAutoFit/>
          </a:bodyPr>
          <a:lstStyle/>
          <a:p>
            <a:r>
              <a:rPr lang="en-US" sz="2800" b="1" dirty="0">
                <a:solidFill>
                  <a:srgbClr val="009900"/>
                </a:solidFill>
                <a:latin typeface="Arial" pitchFamily="34" charset="0"/>
                <a:cs typeface="Arial" pitchFamily="34" charset="0"/>
              </a:rPr>
              <a:t>VESPA: </a:t>
            </a:r>
            <a:r>
              <a:rPr lang="en-US" sz="2800" b="1" dirty="0">
                <a:latin typeface="Arial" pitchFamily="34" charset="0"/>
                <a:cs typeface="Arial" pitchFamily="34" charset="0"/>
              </a:rPr>
              <a:t>the scientific scope</a:t>
            </a:r>
            <a:endParaRPr lang="it-IT" sz="2800" b="1" dirty="0"/>
          </a:p>
        </p:txBody>
      </p:sp>
      <p:sp>
        <p:nvSpPr>
          <p:cNvPr id="7" name="Segnaposto piè di pagina 1"/>
          <p:cNvSpPr>
            <a:spLocks noGrp="1"/>
          </p:cNvSpPr>
          <p:nvPr>
            <p:ph type="ftr" sz="quarter" idx="11"/>
          </p:nvPr>
        </p:nvSpPr>
        <p:spPr>
          <a:xfrm>
            <a:off x="3124200" y="6356350"/>
            <a:ext cx="2895600" cy="365125"/>
          </a:xfrm>
        </p:spPr>
        <p:txBody>
          <a:bodyPr/>
          <a:lstStyle/>
          <a:p>
            <a:r>
              <a:rPr lang="it-IT" dirty="0"/>
              <a:t>VESPA TG2 (</a:t>
            </a:r>
            <a:r>
              <a:rPr lang="it-IT" dirty="0" err="1"/>
              <a:t>Lund</a:t>
            </a:r>
            <a:r>
              <a:rPr lang="it-IT" dirty="0"/>
              <a:t>, 17 </a:t>
            </a:r>
            <a:r>
              <a:rPr lang="it-IT" dirty="0" err="1"/>
              <a:t>Oct</a:t>
            </a:r>
            <a:r>
              <a:rPr lang="it-IT" dirty="0"/>
              <a:t>. 2017)</a:t>
            </a:r>
          </a:p>
        </p:txBody>
      </p:sp>
    </p:spTree>
    <p:extLst>
      <p:ext uri="{BB962C8B-B14F-4D97-AF65-F5344CB8AC3E}">
        <p14:creationId xmlns:p14="http://schemas.microsoft.com/office/powerpoint/2010/main" val="10818179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1452" t="18083" r="20753" b="8558"/>
          <a:stretch/>
        </p:blipFill>
        <p:spPr bwMode="auto">
          <a:xfrm>
            <a:off x="4712802" y="2184182"/>
            <a:ext cx="3857109" cy="4535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flipV="1">
            <a:off x="4892823" y="4805070"/>
            <a:ext cx="1368152" cy="155557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540895" y="3652942"/>
            <a:ext cx="720080" cy="7920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01135" y="2500814"/>
            <a:ext cx="1250086" cy="646331"/>
          </a:xfrm>
          <a:prstGeom prst="rect">
            <a:avLst/>
          </a:prstGeom>
          <a:noFill/>
        </p:spPr>
        <p:txBody>
          <a:bodyPr wrap="square" rtlCol="0">
            <a:spAutoFit/>
          </a:bodyPr>
          <a:lstStyle/>
          <a:p>
            <a:r>
              <a:rPr lang="en-GB" dirty="0" smtClean="0"/>
              <a:t>Vacuum tank</a:t>
            </a:r>
            <a:endParaRPr lang="en-GB" dirty="0"/>
          </a:p>
        </p:txBody>
      </p:sp>
      <p:sp>
        <p:nvSpPr>
          <p:cNvPr id="14" name="TextBox 13"/>
          <p:cNvSpPr txBox="1"/>
          <p:nvPr/>
        </p:nvSpPr>
        <p:spPr>
          <a:xfrm>
            <a:off x="3582655" y="2619345"/>
            <a:ext cx="1440160" cy="646331"/>
          </a:xfrm>
          <a:prstGeom prst="rect">
            <a:avLst/>
          </a:prstGeom>
          <a:noFill/>
        </p:spPr>
        <p:txBody>
          <a:bodyPr wrap="square" rtlCol="0">
            <a:spAutoFit/>
          </a:bodyPr>
          <a:lstStyle/>
          <a:p>
            <a:r>
              <a:rPr lang="en-GB" dirty="0" smtClean="0"/>
              <a:t>Detector array</a:t>
            </a:r>
            <a:endParaRPr lang="en-GB" dirty="0"/>
          </a:p>
        </p:txBody>
      </p:sp>
      <p:sp>
        <p:nvSpPr>
          <p:cNvPr id="15" name="TextBox 14"/>
          <p:cNvSpPr txBox="1"/>
          <p:nvPr/>
        </p:nvSpPr>
        <p:spPr>
          <a:xfrm>
            <a:off x="3712647" y="4589046"/>
            <a:ext cx="1080120" cy="369332"/>
          </a:xfrm>
          <a:prstGeom prst="rect">
            <a:avLst/>
          </a:prstGeom>
          <a:noFill/>
        </p:spPr>
        <p:txBody>
          <a:bodyPr wrap="square" rtlCol="0">
            <a:spAutoFit/>
          </a:bodyPr>
          <a:lstStyle/>
          <a:p>
            <a:r>
              <a:rPr lang="en-GB" dirty="0" smtClean="0"/>
              <a:t>Be filter</a:t>
            </a:r>
            <a:endParaRPr lang="en-GB" dirty="0"/>
          </a:p>
        </p:txBody>
      </p:sp>
      <p:cxnSp>
        <p:nvCxnSpPr>
          <p:cNvPr id="16" name="Straight Arrow Connector 15"/>
          <p:cNvCxnSpPr/>
          <p:nvPr/>
        </p:nvCxnSpPr>
        <p:spPr>
          <a:xfrm>
            <a:off x="4604791" y="4805070"/>
            <a:ext cx="1080120" cy="3231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701135" y="3508926"/>
            <a:ext cx="1368152" cy="369332"/>
          </a:xfrm>
          <a:prstGeom prst="rect">
            <a:avLst/>
          </a:prstGeom>
          <a:noFill/>
        </p:spPr>
        <p:txBody>
          <a:bodyPr wrap="square" rtlCol="0">
            <a:spAutoFit/>
          </a:bodyPr>
          <a:lstStyle/>
          <a:p>
            <a:r>
              <a:rPr lang="en-GB" dirty="0" smtClean="0"/>
              <a:t>Analyser</a:t>
            </a:r>
            <a:endParaRPr lang="en-GB" dirty="0"/>
          </a:p>
        </p:txBody>
      </p:sp>
      <p:sp>
        <p:nvSpPr>
          <p:cNvPr id="18" name="TextBox 17"/>
          <p:cNvSpPr txBox="1"/>
          <p:nvPr/>
        </p:nvSpPr>
        <p:spPr>
          <a:xfrm>
            <a:off x="7583069" y="5377858"/>
            <a:ext cx="1368152" cy="646331"/>
          </a:xfrm>
          <a:prstGeom prst="rect">
            <a:avLst/>
          </a:prstGeom>
          <a:noFill/>
        </p:spPr>
        <p:txBody>
          <a:bodyPr wrap="square" rtlCol="0">
            <a:spAutoFit/>
          </a:bodyPr>
          <a:lstStyle/>
          <a:p>
            <a:r>
              <a:rPr lang="en-GB" dirty="0" smtClean="0"/>
              <a:t>CCR – to cool filter</a:t>
            </a:r>
            <a:endParaRPr lang="en-GB" dirty="0"/>
          </a:p>
        </p:txBody>
      </p:sp>
      <p:cxnSp>
        <p:nvCxnSpPr>
          <p:cNvPr id="19" name="Straight Arrow Connector 18"/>
          <p:cNvCxnSpPr>
            <a:stCxn id="13" idx="1"/>
          </p:cNvCxnSpPr>
          <p:nvPr/>
        </p:nvCxnSpPr>
        <p:spPr>
          <a:xfrm flipH="1">
            <a:off x="6701896" y="2823980"/>
            <a:ext cx="999239" cy="5409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244750" y="3166443"/>
            <a:ext cx="648073" cy="992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8061175" y="4773713"/>
            <a:ext cx="0" cy="6776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44203" y="5189833"/>
            <a:ext cx="1080119" cy="646331"/>
          </a:xfrm>
          <a:prstGeom prst="rect">
            <a:avLst/>
          </a:prstGeom>
          <a:noFill/>
        </p:spPr>
        <p:txBody>
          <a:bodyPr wrap="square" rtlCol="0">
            <a:spAutoFit/>
          </a:bodyPr>
          <a:lstStyle/>
          <a:p>
            <a:r>
              <a:rPr lang="en-GB" dirty="0" smtClean="0"/>
              <a:t>Sample point</a:t>
            </a:r>
            <a:endParaRPr lang="en-GB" dirty="0"/>
          </a:p>
        </p:txBody>
      </p:sp>
      <p:cxnSp>
        <p:nvCxnSpPr>
          <p:cNvPr id="23" name="Straight Arrow Connector 22"/>
          <p:cNvCxnSpPr/>
          <p:nvPr/>
        </p:nvCxnSpPr>
        <p:spPr>
          <a:xfrm>
            <a:off x="3812703" y="5704298"/>
            <a:ext cx="980064" cy="6563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260975" y="6253202"/>
            <a:ext cx="2664296" cy="369332"/>
          </a:xfrm>
          <a:prstGeom prst="rect">
            <a:avLst/>
          </a:prstGeom>
          <a:noFill/>
        </p:spPr>
        <p:txBody>
          <a:bodyPr wrap="square" rtlCol="0">
            <a:spAutoFit/>
          </a:bodyPr>
          <a:lstStyle/>
          <a:p>
            <a:r>
              <a:rPr lang="en-GB" dirty="0" smtClean="0"/>
              <a:t>Scattered neutron path</a:t>
            </a:r>
            <a:endParaRPr lang="en-GB" dirty="0"/>
          </a:p>
        </p:txBody>
      </p:sp>
      <p:cxnSp>
        <p:nvCxnSpPr>
          <p:cNvPr id="25" name="Straight Arrow Connector 24"/>
          <p:cNvCxnSpPr>
            <a:stCxn id="24" idx="1"/>
          </p:cNvCxnSpPr>
          <p:nvPr/>
        </p:nvCxnSpPr>
        <p:spPr>
          <a:xfrm flipH="1" flipV="1">
            <a:off x="5252863" y="6013786"/>
            <a:ext cx="1008112" cy="4240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7" idx="1"/>
          </p:cNvCxnSpPr>
          <p:nvPr/>
        </p:nvCxnSpPr>
        <p:spPr>
          <a:xfrm flipH="1">
            <a:off x="6462019" y="3693592"/>
            <a:ext cx="1239116" cy="5788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291" t="25895" r="22270" b="11956"/>
          <a:stretch/>
        </p:blipFill>
        <p:spPr bwMode="auto">
          <a:xfrm>
            <a:off x="395536" y="3364910"/>
            <a:ext cx="2837899" cy="196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481322" y="3265676"/>
            <a:ext cx="2490868" cy="131761"/>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354592" y="2995578"/>
            <a:ext cx="1008112" cy="369332"/>
          </a:xfrm>
          <a:prstGeom prst="rect">
            <a:avLst/>
          </a:prstGeom>
          <a:noFill/>
        </p:spPr>
        <p:txBody>
          <a:bodyPr wrap="square" rtlCol="0">
            <a:spAutoFit/>
          </a:bodyPr>
          <a:lstStyle/>
          <a:p>
            <a:r>
              <a:rPr lang="en-GB" dirty="0" smtClean="0"/>
              <a:t>680</a:t>
            </a:r>
            <a:endParaRPr lang="en-GB" dirty="0"/>
          </a:p>
        </p:txBody>
      </p:sp>
      <p:sp>
        <p:nvSpPr>
          <p:cNvPr id="36" name="TextBox 35"/>
          <p:cNvSpPr txBox="1"/>
          <p:nvPr/>
        </p:nvSpPr>
        <p:spPr>
          <a:xfrm>
            <a:off x="816978" y="5266735"/>
            <a:ext cx="1995013" cy="646331"/>
          </a:xfrm>
          <a:prstGeom prst="rect">
            <a:avLst/>
          </a:prstGeom>
          <a:noFill/>
        </p:spPr>
        <p:txBody>
          <a:bodyPr wrap="square" rtlCol="0">
            <a:spAutoFit/>
          </a:bodyPr>
          <a:lstStyle/>
          <a:p>
            <a:r>
              <a:rPr lang="en-GB" dirty="0" smtClean="0"/>
              <a:t>Vacuum side of detector array</a:t>
            </a:r>
            <a:endParaRPr lang="en-GB" dirty="0"/>
          </a:p>
        </p:txBody>
      </p:sp>
      <p:sp>
        <p:nvSpPr>
          <p:cNvPr id="37" name="Content Placeholder 2"/>
          <p:cNvSpPr txBox="1">
            <a:spLocks/>
          </p:cNvSpPr>
          <p:nvPr/>
        </p:nvSpPr>
        <p:spPr bwMode="auto">
          <a:xfrm>
            <a:off x="251521" y="1561991"/>
            <a:ext cx="8568952" cy="66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5" tIns="45702" rIns="91405" bIns="45702" numCol="1" anchor="t" anchorCtr="0" compatLnSpc="1">
            <a:prstTxWarp prst="textNoShape">
              <a:avLst/>
            </a:prstTxWarp>
            <a:noAutofit/>
          </a:bodyPr>
          <a:lstStyle>
            <a:lvl1pPr marL="342735" indent="-342735" algn="l" defTabSz="913961" rtl="0" eaLnBrk="0" fontAlgn="base" hangingPunct="0">
              <a:spcBef>
                <a:spcPct val="20000"/>
              </a:spcBef>
              <a:spcAft>
                <a:spcPct val="0"/>
              </a:spcAft>
              <a:buChar char="•"/>
              <a:defRPr sz="1000" b="1">
                <a:solidFill>
                  <a:schemeClr val="tx1"/>
                </a:solidFill>
                <a:latin typeface="+mn-lt"/>
                <a:ea typeface="+mn-ea"/>
                <a:cs typeface="+mn-cs"/>
              </a:defRPr>
            </a:lvl1pPr>
            <a:lvl2pPr marL="742777" indent="-285429" algn="l" defTabSz="913961" rtl="0" eaLnBrk="0" fontAlgn="base" hangingPunct="0">
              <a:spcBef>
                <a:spcPct val="20000"/>
              </a:spcBef>
              <a:spcAft>
                <a:spcPct val="0"/>
              </a:spcAft>
              <a:buChar char="–"/>
              <a:defRPr sz="1000">
                <a:solidFill>
                  <a:schemeClr val="tx1"/>
                </a:solidFill>
                <a:latin typeface="+mn-lt"/>
              </a:defRPr>
            </a:lvl2pPr>
            <a:lvl3pPr marL="1142451" indent="-228490" algn="l" defTabSz="913961" rtl="0" eaLnBrk="0" fontAlgn="base" hangingPunct="0">
              <a:spcBef>
                <a:spcPct val="20000"/>
              </a:spcBef>
              <a:spcAft>
                <a:spcPct val="0"/>
              </a:spcAft>
              <a:buChar char="•"/>
              <a:defRPr sz="1000">
                <a:solidFill>
                  <a:schemeClr val="tx1"/>
                </a:solidFill>
                <a:latin typeface="+mn-lt"/>
              </a:defRPr>
            </a:lvl3pPr>
            <a:lvl4pPr marL="1599431" indent="-228123" algn="l" defTabSz="913961" rtl="0" eaLnBrk="0" fontAlgn="base" hangingPunct="0">
              <a:spcBef>
                <a:spcPct val="20000"/>
              </a:spcBef>
              <a:spcAft>
                <a:spcPct val="0"/>
              </a:spcAft>
              <a:buChar char="–"/>
              <a:defRPr sz="1000">
                <a:solidFill>
                  <a:schemeClr val="tx1"/>
                </a:solidFill>
                <a:latin typeface="+mn-lt"/>
              </a:defRPr>
            </a:lvl4pPr>
            <a:lvl5pPr marL="2056779" indent="-228858" algn="l" defTabSz="913961" rtl="0" eaLnBrk="0" fontAlgn="base" hangingPunct="0">
              <a:spcBef>
                <a:spcPct val="20000"/>
              </a:spcBef>
              <a:spcAft>
                <a:spcPct val="0"/>
              </a:spcAft>
              <a:buChar char="»"/>
              <a:defRPr sz="1000">
                <a:solidFill>
                  <a:schemeClr val="tx1"/>
                </a:solidFill>
                <a:latin typeface="+mn-lt"/>
              </a:defRPr>
            </a:lvl5pPr>
            <a:lvl6pPr marL="2162575" indent="-228858" algn="l" defTabSz="913961" rtl="0" fontAlgn="base">
              <a:spcBef>
                <a:spcPct val="20000"/>
              </a:spcBef>
              <a:spcAft>
                <a:spcPct val="0"/>
              </a:spcAft>
              <a:buChar char="»"/>
              <a:defRPr sz="1000">
                <a:solidFill>
                  <a:schemeClr val="tx1"/>
                </a:solidFill>
                <a:latin typeface="+mn-lt"/>
              </a:defRPr>
            </a:lvl6pPr>
            <a:lvl7pPr marL="2268371" indent="-228858" algn="l" defTabSz="913961" rtl="0" fontAlgn="base">
              <a:spcBef>
                <a:spcPct val="20000"/>
              </a:spcBef>
              <a:spcAft>
                <a:spcPct val="0"/>
              </a:spcAft>
              <a:buChar char="»"/>
              <a:defRPr sz="1000">
                <a:solidFill>
                  <a:schemeClr val="tx1"/>
                </a:solidFill>
                <a:latin typeface="+mn-lt"/>
              </a:defRPr>
            </a:lvl7pPr>
            <a:lvl8pPr marL="2374167" indent="-228858" algn="l" defTabSz="913961" rtl="0" fontAlgn="base">
              <a:spcBef>
                <a:spcPct val="20000"/>
              </a:spcBef>
              <a:spcAft>
                <a:spcPct val="0"/>
              </a:spcAft>
              <a:buChar char="»"/>
              <a:defRPr sz="1000">
                <a:solidFill>
                  <a:schemeClr val="tx1"/>
                </a:solidFill>
                <a:latin typeface="+mn-lt"/>
              </a:defRPr>
            </a:lvl8pPr>
            <a:lvl9pPr marL="2479963" indent="-228858" algn="l" defTabSz="913961" rtl="0" fontAlgn="base">
              <a:spcBef>
                <a:spcPct val="20000"/>
              </a:spcBef>
              <a:spcAft>
                <a:spcPct val="0"/>
              </a:spcAft>
              <a:buChar char="»"/>
              <a:defRPr sz="1000">
                <a:solidFill>
                  <a:schemeClr val="tx1"/>
                </a:solidFill>
                <a:latin typeface="+mn-lt"/>
              </a:defRPr>
            </a:lvl9pPr>
          </a:lstStyle>
          <a:p>
            <a:r>
              <a:rPr lang="en-GB" sz="1800" kern="0" dirty="0" smtClean="0"/>
              <a:t>Minimum coverage of 0.66 </a:t>
            </a:r>
            <a:r>
              <a:rPr lang="en-GB" sz="1800" kern="0" dirty="0" err="1" smtClean="0"/>
              <a:t>steradians</a:t>
            </a:r>
            <a:r>
              <a:rPr lang="en-GB" sz="1800" kern="0" dirty="0" smtClean="0"/>
              <a:t> in back-scattering array</a:t>
            </a:r>
          </a:p>
          <a:p>
            <a:r>
              <a:rPr lang="en-GB" sz="1800" kern="0" dirty="0" smtClean="0"/>
              <a:t>Detector array – 8mm He3 tubes</a:t>
            </a:r>
            <a:endParaRPr lang="en-GB" sz="1800" kern="0" dirty="0"/>
          </a:p>
        </p:txBody>
      </p:sp>
      <p:sp>
        <p:nvSpPr>
          <p:cNvPr id="27" name="Title 1"/>
          <p:cNvSpPr txBox="1">
            <a:spLocks/>
          </p:cNvSpPr>
          <p:nvPr/>
        </p:nvSpPr>
        <p:spPr>
          <a:xfrm>
            <a:off x="664790" y="116632"/>
            <a:ext cx="7772489" cy="1336667"/>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mtClean="0"/>
              <a:t>Vespa spectrometer and sample environment concepts</a:t>
            </a:r>
            <a:endParaRPr lang="en-GB" dirty="0"/>
          </a:p>
        </p:txBody>
      </p:sp>
    </p:spTree>
    <p:extLst>
      <p:ext uri="{BB962C8B-B14F-4D97-AF65-F5344CB8AC3E}">
        <p14:creationId xmlns:p14="http://schemas.microsoft.com/office/powerpoint/2010/main" val="85484416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293" t="20849" r="22736" b="10204"/>
          <a:stretch/>
        </p:blipFill>
        <p:spPr bwMode="auto">
          <a:xfrm>
            <a:off x="1619672" y="1628800"/>
            <a:ext cx="5722803" cy="472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664790" y="116632"/>
            <a:ext cx="7772489" cy="1336667"/>
          </a:xfrm>
        </p:spPr>
        <p:txBody>
          <a:bodyPr>
            <a:normAutofit fontScale="90000"/>
          </a:bodyPr>
          <a:lstStyle/>
          <a:p>
            <a:r>
              <a:rPr lang="en-GB" dirty="0" smtClean="0"/>
              <a:t>Vespa spectrometer and sample environment concepts</a:t>
            </a:r>
            <a:endParaRPr lang="en-GB" dirty="0"/>
          </a:p>
        </p:txBody>
      </p:sp>
    </p:spTree>
    <p:extLst>
      <p:ext uri="{BB962C8B-B14F-4D97-AF65-F5344CB8AC3E}">
        <p14:creationId xmlns:p14="http://schemas.microsoft.com/office/powerpoint/2010/main" val="418269328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64790" y="0"/>
            <a:ext cx="7772489" cy="1453299"/>
          </a:xfrm>
        </p:spPr>
        <p:txBody>
          <a:bodyPr>
            <a:normAutofit/>
          </a:bodyPr>
          <a:lstStyle/>
          <a:p>
            <a:r>
              <a:rPr lang="en-GB" dirty="0" smtClean="0"/>
              <a:t>Vespa spectrometer and sample environment concepts</a:t>
            </a:r>
            <a:endParaRPr lang="en-GB"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004" t="15058" r="16569" b="9418"/>
          <a:stretch/>
        </p:blipFill>
        <p:spPr bwMode="auto">
          <a:xfrm>
            <a:off x="1475656" y="1508218"/>
            <a:ext cx="5879365" cy="4942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948264" y="1412776"/>
            <a:ext cx="1800200" cy="923330"/>
          </a:xfrm>
          <a:prstGeom prst="rect">
            <a:avLst/>
          </a:prstGeom>
          <a:noFill/>
        </p:spPr>
        <p:txBody>
          <a:bodyPr wrap="square" rtlCol="0">
            <a:spAutoFit/>
          </a:bodyPr>
          <a:lstStyle/>
          <a:p>
            <a:r>
              <a:rPr lang="en-GB" dirty="0" smtClean="0"/>
              <a:t>Envelope for closed-cycle refrigerator</a:t>
            </a:r>
            <a:endParaRPr lang="en-GB" dirty="0"/>
          </a:p>
        </p:txBody>
      </p:sp>
      <p:cxnSp>
        <p:nvCxnSpPr>
          <p:cNvPr id="8" name="Straight Arrow Connector 7"/>
          <p:cNvCxnSpPr/>
          <p:nvPr/>
        </p:nvCxnSpPr>
        <p:spPr>
          <a:xfrm flipH="1">
            <a:off x="5580112" y="1628800"/>
            <a:ext cx="1368152" cy="2456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96811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588" t="22431" r="16078" b="15608"/>
          <a:stretch/>
        </p:blipFill>
        <p:spPr bwMode="auto">
          <a:xfrm>
            <a:off x="-1263291" y="1628800"/>
            <a:ext cx="6699387" cy="4447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431" t="20079" r="25490" b="16706"/>
          <a:stretch/>
        </p:blipFill>
        <p:spPr bwMode="auto">
          <a:xfrm>
            <a:off x="5076056" y="1484784"/>
            <a:ext cx="3587899" cy="2775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9343" t="19164" r="18544" b="16085"/>
          <a:stretch/>
        </p:blipFill>
        <p:spPr bwMode="auto">
          <a:xfrm>
            <a:off x="5577518" y="4149080"/>
            <a:ext cx="3594343" cy="2791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664790" y="0"/>
            <a:ext cx="7772489" cy="1453299"/>
          </a:xfrm>
        </p:spPr>
        <p:txBody>
          <a:bodyPr>
            <a:normAutofit/>
          </a:bodyPr>
          <a:lstStyle/>
          <a:p>
            <a:r>
              <a:rPr lang="en-GB" dirty="0" smtClean="0"/>
              <a:t>Vespa spectrometer and sample environment concepts</a:t>
            </a:r>
            <a:endParaRPr lang="en-GB" dirty="0"/>
          </a:p>
        </p:txBody>
      </p:sp>
    </p:spTree>
    <p:extLst>
      <p:ext uri="{BB962C8B-B14F-4D97-AF65-F5344CB8AC3E}">
        <p14:creationId xmlns:p14="http://schemas.microsoft.com/office/powerpoint/2010/main" val="33807282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510" t="14384" r="14979" b="7281"/>
          <a:stretch/>
        </p:blipFill>
        <p:spPr bwMode="auto">
          <a:xfrm>
            <a:off x="1115616" y="1484783"/>
            <a:ext cx="6480720" cy="5347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664790" y="0"/>
            <a:ext cx="7772489" cy="1453299"/>
          </a:xfrm>
        </p:spPr>
        <p:txBody>
          <a:bodyPr>
            <a:normAutofit/>
          </a:bodyPr>
          <a:lstStyle/>
          <a:p>
            <a:r>
              <a:rPr lang="en-GB" dirty="0" smtClean="0"/>
              <a:t>Vespa spectrometer and sample environment concepts</a:t>
            </a:r>
            <a:endParaRPr lang="en-GB" dirty="0"/>
          </a:p>
        </p:txBody>
      </p:sp>
      <p:sp>
        <p:nvSpPr>
          <p:cNvPr id="2" name="TextBox 1"/>
          <p:cNvSpPr txBox="1"/>
          <p:nvPr/>
        </p:nvSpPr>
        <p:spPr>
          <a:xfrm>
            <a:off x="7257140" y="2173506"/>
            <a:ext cx="952505" cy="523220"/>
          </a:xfrm>
          <a:prstGeom prst="rect">
            <a:avLst/>
          </a:prstGeom>
          <a:noFill/>
        </p:spPr>
        <p:txBody>
          <a:bodyPr wrap="none" rtlCol="0">
            <a:spAutoFit/>
          </a:bodyPr>
          <a:lstStyle/>
          <a:p>
            <a:r>
              <a:rPr lang="en-US" sz="2800" dirty="0" smtClean="0"/>
              <a:t>jaws</a:t>
            </a:r>
            <a:endParaRPr lang="en-US" sz="2800" dirty="0"/>
          </a:p>
        </p:txBody>
      </p:sp>
      <p:cxnSp>
        <p:nvCxnSpPr>
          <p:cNvPr id="6" name="Straight Arrow Connector 5"/>
          <p:cNvCxnSpPr/>
          <p:nvPr/>
        </p:nvCxnSpPr>
        <p:spPr bwMode="auto">
          <a:xfrm flipH="1">
            <a:off x="5364089" y="2435116"/>
            <a:ext cx="1893051" cy="993884"/>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a:off x="7257140" y="2435116"/>
            <a:ext cx="0" cy="156994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17923887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64790" y="0"/>
            <a:ext cx="7772489" cy="1453299"/>
          </a:xfrm>
        </p:spPr>
        <p:txBody>
          <a:bodyPr>
            <a:normAutofit/>
          </a:bodyPr>
          <a:lstStyle/>
          <a:p>
            <a:r>
              <a:rPr lang="en-GB" dirty="0" smtClean="0"/>
              <a:t>Vespa spectrometer and sample environment concepts</a:t>
            </a:r>
            <a:endParaRPr lang="en-GB"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823" t="14432" r="17774" b="7617"/>
          <a:stretch/>
        </p:blipFill>
        <p:spPr bwMode="auto">
          <a:xfrm>
            <a:off x="-324544" y="1583372"/>
            <a:ext cx="6192688" cy="5184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3177" y="1628800"/>
            <a:ext cx="1649103" cy="219880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654654" y="2066426"/>
            <a:ext cx="3501008" cy="262575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7827" y="3827604"/>
            <a:ext cx="2328408" cy="3104544"/>
          </a:xfrm>
          <a:prstGeom prst="rect">
            <a:avLst/>
          </a:prstGeom>
        </p:spPr>
      </p:pic>
    </p:spTree>
    <p:extLst>
      <p:ext uri="{BB962C8B-B14F-4D97-AF65-F5344CB8AC3E}">
        <p14:creationId xmlns:p14="http://schemas.microsoft.com/office/powerpoint/2010/main" val="9520717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865" y="0"/>
            <a:ext cx="9144000" cy="584775"/>
          </a:xfrm>
          <a:noFill/>
        </p:spPr>
        <p:txBody>
          <a:bodyPr vert="horz" wrap="square" lIns="91440" tIns="45720" rIns="91440" bIns="45720" rtlCol="0" anchor="ctr">
            <a:spAutoFit/>
          </a:bodyPr>
          <a:lstStyle/>
          <a:p>
            <a:pPr eaLnBrk="1" hangingPunct="1"/>
            <a:r>
              <a:rPr lang="en-US" sz="3200" kern="1200" dirty="0" smtClean="0">
                <a:solidFill>
                  <a:schemeClr val="tx1"/>
                </a:solidFill>
                <a:latin typeface="Calibri"/>
              </a:rPr>
              <a:t>VESPA: Sample environment </a:t>
            </a:r>
            <a:r>
              <a:rPr lang="en-US" sz="3200" kern="1200" dirty="0">
                <a:solidFill>
                  <a:schemeClr val="tx1"/>
                </a:solidFill>
                <a:latin typeface="Calibri"/>
              </a:rPr>
              <a:t>‘philosophy’</a:t>
            </a:r>
          </a:p>
        </p:txBody>
      </p:sp>
      <p:sp>
        <p:nvSpPr>
          <p:cNvPr id="3" name="Content Placeholder 2"/>
          <p:cNvSpPr>
            <a:spLocks noGrp="1"/>
          </p:cNvSpPr>
          <p:nvPr>
            <p:ph sz="half" idx="1"/>
          </p:nvPr>
        </p:nvSpPr>
        <p:spPr>
          <a:xfrm>
            <a:off x="107504" y="1071900"/>
            <a:ext cx="8763000" cy="6386248"/>
          </a:xfrm>
        </p:spPr>
        <p:txBody>
          <a:bodyPr>
            <a:normAutofit/>
          </a:bodyPr>
          <a:lstStyle/>
          <a:p>
            <a:pPr algn="just">
              <a:buFont typeface="Wingdings" panose="05000000000000000000" pitchFamily="2" charset="2"/>
              <a:buChar char="ü"/>
            </a:pPr>
            <a:r>
              <a:rPr lang="en-US" sz="2000" dirty="0" smtClean="0"/>
              <a:t>Temperature range: 5-300K ++ </a:t>
            </a:r>
            <a:endParaRPr lang="en-US" sz="2000" dirty="0"/>
          </a:p>
          <a:p>
            <a:pPr algn="just">
              <a:buFont typeface="Wingdings" panose="05000000000000000000" pitchFamily="2" charset="2"/>
              <a:buChar char="ü"/>
            </a:pPr>
            <a:r>
              <a:rPr lang="en-US" sz="2000" b="1" dirty="0"/>
              <a:t>Large cooling power </a:t>
            </a:r>
          </a:p>
          <a:p>
            <a:pPr lvl="1" algn="just"/>
            <a:r>
              <a:rPr lang="en-US" sz="2000" dirty="0"/>
              <a:t>for large metal sample holders, e.g. pressure cells,…</a:t>
            </a:r>
          </a:p>
          <a:p>
            <a:pPr lvl="1" algn="just"/>
            <a:r>
              <a:rPr lang="en-US" sz="2000" dirty="0" smtClean="0"/>
              <a:t>keep </a:t>
            </a:r>
            <a:r>
              <a:rPr lang="en-US" sz="2000" dirty="0"/>
              <a:t>the cold head at ambient while heating the sample to temperatures &lt;=600 K (battery </a:t>
            </a:r>
            <a:r>
              <a:rPr lang="en-US" sz="2000" dirty="0" smtClean="0"/>
              <a:t>research, geological, catalysis)</a:t>
            </a:r>
          </a:p>
          <a:p>
            <a:pPr marL="457200" lvl="1" indent="0" algn="just">
              <a:buNone/>
            </a:pPr>
            <a:endParaRPr lang="en-US" sz="2000" dirty="0"/>
          </a:p>
          <a:p>
            <a:pPr algn="just">
              <a:buFont typeface="Wingdings" panose="05000000000000000000" pitchFamily="2" charset="2"/>
              <a:buChar char="ü"/>
            </a:pPr>
            <a:r>
              <a:rPr lang="en-US" sz="2000" b="1" dirty="0"/>
              <a:t>Large diameter </a:t>
            </a:r>
            <a:r>
              <a:rPr lang="en-US" sz="2000" dirty="0"/>
              <a:t>for sample compartment (&gt;=15 cm ?)</a:t>
            </a:r>
          </a:p>
          <a:p>
            <a:pPr lvl="1" algn="just"/>
            <a:r>
              <a:rPr lang="en-US" sz="2000" dirty="0" smtClean="0"/>
              <a:t>More </a:t>
            </a:r>
            <a:r>
              <a:rPr lang="en-US" sz="2000" dirty="0"/>
              <a:t>room to fit special cells (e.g. gas flowing, electrical, photo</a:t>
            </a:r>
            <a:r>
              <a:rPr lang="en-US" sz="2000" dirty="0" smtClean="0"/>
              <a:t>,…)</a:t>
            </a:r>
          </a:p>
          <a:p>
            <a:pPr marL="457200" lvl="1" indent="0" algn="just">
              <a:buNone/>
            </a:pPr>
            <a:endParaRPr lang="en-US" sz="2000" dirty="0" smtClean="0"/>
          </a:p>
          <a:p>
            <a:pPr algn="just">
              <a:buFont typeface="Wingdings" panose="05000000000000000000" pitchFamily="2" charset="2"/>
              <a:buChar char="ü"/>
            </a:pPr>
            <a:r>
              <a:rPr lang="en-US" sz="2000" dirty="0">
                <a:sym typeface="Symbol"/>
              </a:rPr>
              <a:t>Possibility to </a:t>
            </a:r>
            <a:r>
              <a:rPr lang="en-US" sz="2000" b="1" dirty="0">
                <a:sym typeface="Symbol"/>
              </a:rPr>
              <a:t>reproducibly align </a:t>
            </a:r>
            <a:r>
              <a:rPr lang="en-US" sz="2000" dirty="0" smtClean="0">
                <a:sym typeface="Symbol"/>
              </a:rPr>
              <a:t>sample</a:t>
            </a:r>
          </a:p>
          <a:p>
            <a:pPr lvl="1" algn="just"/>
            <a:r>
              <a:rPr lang="en-US" sz="2000" dirty="0" smtClean="0">
                <a:sym typeface="Symbol"/>
              </a:rPr>
              <a:t> motor </a:t>
            </a:r>
            <a:r>
              <a:rPr lang="en-US" sz="2000" dirty="0">
                <a:sym typeface="Symbol"/>
              </a:rPr>
              <a:t>for </a:t>
            </a:r>
            <a:r>
              <a:rPr lang="en-US" sz="2000" dirty="0" smtClean="0">
                <a:sym typeface="Symbol"/>
              </a:rPr>
              <a:t>aligning sample stick -rotation </a:t>
            </a:r>
            <a:r>
              <a:rPr lang="en-US" sz="2000" dirty="0">
                <a:sym typeface="Symbol"/>
              </a:rPr>
              <a:t>and perpendicular to </a:t>
            </a:r>
            <a:r>
              <a:rPr lang="en-US" sz="2000" dirty="0" smtClean="0">
                <a:sym typeface="Symbol"/>
              </a:rPr>
              <a:t>beam)</a:t>
            </a:r>
          </a:p>
          <a:p>
            <a:pPr lvl="1" algn="just"/>
            <a:endParaRPr lang="en-US" sz="2000" dirty="0"/>
          </a:p>
          <a:p>
            <a:pPr algn="just">
              <a:buFont typeface="Wingdings" panose="05000000000000000000" pitchFamily="2" charset="2"/>
              <a:buChar char="ü"/>
            </a:pPr>
            <a:r>
              <a:rPr lang="en-US" sz="2000" b="1" dirty="0"/>
              <a:t>Electric insulation </a:t>
            </a:r>
            <a:r>
              <a:rPr lang="en-US" sz="2000" dirty="0"/>
              <a:t>from rest of instrument</a:t>
            </a:r>
          </a:p>
          <a:p>
            <a:pPr lvl="1" algn="just"/>
            <a:r>
              <a:rPr lang="en-US" sz="2000" dirty="0"/>
              <a:t>experimental setup needs to be well </a:t>
            </a:r>
            <a:r>
              <a:rPr lang="en-US" sz="2000" dirty="0" smtClean="0"/>
              <a:t>insulated </a:t>
            </a:r>
            <a:r>
              <a:rPr lang="en-US" sz="2000" dirty="0"/>
              <a:t>from instrument (including inductive </a:t>
            </a:r>
            <a:r>
              <a:rPr lang="en-US" sz="2000" dirty="0" smtClean="0"/>
              <a:t>interference), </a:t>
            </a:r>
            <a:r>
              <a:rPr lang="en-US" sz="2000" dirty="0"/>
              <a:t>proper grounding </a:t>
            </a:r>
            <a:r>
              <a:rPr lang="en-US" sz="2000" dirty="0" smtClean="0"/>
              <a:t>needed</a:t>
            </a:r>
            <a:endParaRPr lang="en-US" sz="2000" dirty="0"/>
          </a:p>
        </p:txBody>
      </p:sp>
      <p:sp>
        <p:nvSpPr>
          <p:cNvPr id="2" name="TextBox 1"/>
          <p:cNvSpPr txBox="1"/>
          <p:nvPr/>
        </p:nvSpPr>
        <p:spPr>
          <a:xfrm>
            <a:off x="0" y="548680"/>
            <a:ext cx="9144000" cy="523220"/>
          </a:xfrm>
          <a:prstGeom prst="rect">
            <a:avLst/>
          </a:prstGeom>
          <a:noFill/>
        </p:spPr>
        <p:txBody>
          <a:bodyPr wrap="square" rtlCol="0">
            <a:spAutoFit/>
          </a:bodyPr>
          <a:lstStyle/>
          <a:p>
            <a:pPr algn="ctr"/>
            <a:r>
              <a:rPr lang="en-US" sz="2800" b="1" dirty="0" smtClean="0">
                <a:solidFill>
                  <a:srgbClr val="FF0000"/>
                </a:solidFill>
              </a:rPr>
              <a:t>Cryostat </a:t>
            </a:r>
            <a:r>
              <a:rPr lang="en-US" sz="2800" b="1" dirty="0">
                <a:solidFill>
                  <a:srgbClr val="FF0000"/>
                </a:solidFill>
              </a:rPr>
              <a:t>is the “heart” of the </a:t>
            </a:r>
            <a:r>
              <a:rPr lang="en-US" sz="2800" b="1" dirty="0" smtClean="0">
                <a:solidFill>
                  <a:srgbClr val="FF0000"/>
                </a:solidFill>
              </a:rPr>
              <a:t>SE for </a:t>
            </a:r>
            <a:r>
              <a:rPr lang="en-US" sz="2800" b="1" dirty="0">
                <a:solidFill>
                  <a:srgbClr val="FF0000"/>
                </a:solidFill>
              </a:rPr>
              <a:t>VESPA</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65404003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3442" y="174641"/>
            <a:ext cx="3308645" cy="1277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5201131" cy="584775"/>
          </a:xfrm>
          <a:solidFill>
            <a:srgbClr val="1F497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eaLnBrk="1" hangingPunct="1"/>
            <a:r>
              <a:rPr lang="en-US" sz="3200" kern="1200" dirty="0">
                <a:solidFill>
                  <a:sysClr val="window" lastClr="FFFFFF"/>
                </a:solidFill>
                <a:latin typeface="Calibri"/>
              </a:rPr>
              <a:t>Sample sticks /sample cells</a:t>
            </a:r>
          </a:p>
        </p:txBody>
      </p:sp>
      <p:sp>
        <p:nvSpPr>
          <p:cNvPr id="3" name="Content Placeholder 2"/>
          <p:cNvSpPr>
            <a:spLocks noGrp="1"/>
          </p:cNvSpPr>
          <p:nvPr>
            <p:ph sz="half" idx="1"/>
          </p:nvPr>
        </p:nvSpPr>
        <p:spPr>
          <a:xfrm>
            <a:off x="0" y="1168667"/>
            <a:ext cx="6855912" cy="5105401"/>
          </a:xfrm>
        </p:spPr>
        <p:txBody>
          <a:bodyPr>
            <a:normAutofit lnSpcReduction="10000"/>
          </a:bodyPr>
          <a:lstStyle/>
          <a:p>
            <a:r>
              <a:rPr lang="en-US" sz="2400" dirty="0" smtClean="0"/>
              <a:t>Conventional stick (temperature adjustable)</a:t>
            </a:r>
          </a:p>
          <a:p>
            <a:r>
              <a:rPr lang="en-US" sz="2400" dirty="0" smtClean="0"/>
              <a:t>With gas-lines (flow of gases)</a:t>
            </a:r>
          </a:p>
          <a:p>
            <a:r>
              <a:rPr lang="en-US" sz="2400" dirty="0" smtClean="0"/>
              <a:t>With optical probe (Raman, photochemistry)</a:t>
            </a:r>
          </a:p>
          <a:p>
            <a:r>
              <a:rPr lang="en-US" sz="2400" dirty="0" smtClean="0"/>
              <a:t>With electrical connections (Impedance, electrolytes)</a:t>
            </a:r>
          </a:p>
          <a:p>
            <a:r>
              <a:rPr lang="en-US" sz="2400" dirty="0" smtClean="0"/>
              <a:t>For the HP gas cell</a:t>
            </a:r>
          </a:p>
          <a:p>
            <a:r>
              <a:rPr lang="en-US" sz="2400" dirty="0" smtClean="0"/>
              <a:t>For the DAC cell</a:t>
            </a:r>
          </a:p>
          <a:p>
            <a:pPr marL="0" indent="0">
              <a:buNone/>
            </a:pPr>
            <a:endParaRPr lang="en-US" sz="2400" dirty="0" smtClean="0"/>
          </a:p>
          <a:p>
            <a:endParaRPr lang="en-US" sz="2400" dirty="0" smtClean="0"/>
          </a:p>
          <a:p>
            <a:endParaRPr lang="en-US" sz="2400" dirty="0"/>
          </a:p>
          <a:p>
            <a:pPr>
              <a:buFont typeface="Wingdings" panose="05000000000000000000" pitchFamily="2" charset="2"/>
              <a:buChar char="q"/>
            </a:pPr>
            <a:r>
              <a:rPr lang="en-US" sz="2400" dirty="0" smtClean="0">
                <a:solidFill>
                  <a:srgbClr val="00B050"/>
                </a:solidFill>
              </a:rPr>
              <a:t>Customization according to research interest of user community at time of commissioning </a:t>
            </a:r>
          </a:p>
          <a:p>
            <a:endParaRPr lang="en-US" dirty="0"/>
          </a:p>
        </p:txBody>
      </p:sp>
      <p:pic>
        <p:nvPicPr>
          <p:cNvPr id="8" name="Picture 5" descr="C:\WINNT\Profiles\lld\Desktop\FDSpics\Reacto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9" y="3092976"/>
            <a:ext cx="2782263" cy="18536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472079" y="1977607"/>
            <a:ext cx="2422058" cy="13704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0979" t="2558" r="20574" b="4660"/>
          <a:stretch/>
        </p:blipFill>
        <p:spPr>
          <a:xfrm rot="5400000">
            <a:off x="7214025" y="3722835"/>
            <a:ext cx="1361115" cy="1955009"/>
          </a:xfrm>
          <a:prstGeom prst="rect">
            <a:avLst/>
          </a:prstGeom>
        </p:spPr>
      </p:pic>
    </p:spTree>
    <p:extLst>
      <p:ext uri="{BB962C8B-B14F-4D97-AF65-F5344CB8AC3E}">
        <p14:creationId xmlns:p14="http://schemas.microsoft.com/office/powerpoint/2010/main" val="394061303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68" y="12569"/>
            <a:ext cx="9143149" cy="584775"/>
          </a:xfrm>
          <a:noFill/>
          <a:ln>
            <a:noFill/>
          </a:ln>
          <a:effectLst/>
          <a:extLst/>
        </p:spPr>
        <p:txBody>
          <a:bodyPr vert="horz" wrap="square" lIns="91440" tIns="45720" rIns="91440" bIns="45720" numCol="1" rtlCol="0" anchor="ctr" anchorCtr="0" compatLnSpc="1">
            <a:prstTxWarp prst="textNoShape">
              <a:avLst/>
            </a:prstTxWarp>
            <a:spAutoFit/>
          </a:bodyPr>
          <a:lstStyle/>
          <a:p>
            <a:pPr eaLnBrk="1" hangingPunct="1"/>
            <a:r>
              <a:rPr lang="en-US" sz="3200" kern="1200" dirty="0" smtClean="0">
                <a:solidFill>
                  <a:schemeClr val="tx1"/>
                </a:solidFill>
                <a:latin typeface="Calibri"/>
              </a:rPr>
              <a:t>VESPA Sample </a:t>
            </a:r>
            <a:r>
              <a:rPr lang="en-US" sz="3200" kern="1200" dirty="0">
                <a:solidFill>
                  <a:schemeClr val="tx1"/>
                </a:solidFill>
                <a:latin typeface="Calibri"/>
              </a:rPr>
              <a:t>changer (SC)</a:t>
            </a:r>
          </a:p>
        </p:txBody>
      </p:sp>
      <p:sp>
        <p:nvSpPr>
          <p:cNvPr id="3" name="Content Placeholder 2"/>
          <p:cNvSpPr>
            <a:spLocks noGrp="1"/>
          </p:cNvSpPr>
          <p:nvPr>
            <p:ph sz="half" idx="1"/>
          </p:nvPr>
        </p:nvSpPr>
        <p:spPr>
          <a:xfrm>
            <a:off x="-22053" y="1196752"/>
            <a:ext cx="7572548" cy="5537448"/>
          </a:xfrm>
        </p:spPr>
        <p:txBody>
          <a:bodyPr>
            <a:noAutofit/>
          </a:bodyPr>
          <a:lstStyle/>
          <a:p>
            <a:r>
              <a:rPr lang="en-US" sz="2000" b="1" dirty="0" smtClean="0"/>
              <a:t>Requirements:</a:t>
            </a:r>
          </a:p>
          <a:p>
            <a:pPr lvl="1"/>
            <a:r>
              <a:rPr lang="en-US" sz="2000" dirty="0" smtClean="0"/>
              <a:t>Needs to work with the VESPA CCR (no change-over!)</a:t>
            </a:r>
          </a:p>
          <a:p>
            <a:pPr lvl="1"/>
            <a:r>
              <a:rPr lang="en-US" sz="2000" dirty="0" smtClean="0"/>
              <a:t>&lt; 1 </a:t>
            </a:r>
            <a:r>
              <a:rPr lang="en-US" sz="2000" dirty="0" err="1" smtClean="0"/>
              <a:t>hr</a:t>
            </a:r>
            <a:r>
              <a:rPr lang="en-US" sz="2000" dirty="0" smtClean="0"/>
              <a:t> for installing it </a:t>
            </a:r>
          </a:p>
          <a:p>
            <a:pPr lvl="1"/>
            <a:r>
              <a:rPr lang="en-US" sz="2000" dirty="0" smtClean="0"/>
              <a:t>Should contain at least 30 samples, preferably 50 (needs to have enough space to run for a weekend:   1 </a:t>
            </a:r>
            <a:r>
              <a:rPr lang="en-US" sz="2000" dirty="0" err="1" smtClean="0"/>
              <a:t>hr</a:t>
            </a:r>
            <a:r>
              <a:rPr lang="en-US" sz="2000" dirty="0" smtClean="0"/>
              <a:t>/sample including cooling time)</a:t>
            </a:r>
          </a:p>
          <a:p>
            <a:pPr lvl="1"/>
            <a:r>
              <a:rPr lang="en-US" sz="2000" dirty="0" smtClean="0"/>
              <a:t>Waiting samples should be pre-cooled, preferably to 70K or lower</a:t>
            </a:r>
          </a:p>
          <a:p>
            <a:pPr lvl="1"/>
            <a:r>
              <a:rPr lang="en-US" sz="2000" dirty="0" smtClean="0"/>
              <a:t>Camera/scanner to scan the sample that goes into beam for tracking</a:t>
            </a:r>
          </a:p>
          <a:p>
            <a:pPr lvl="1"/>
            <a:endParaRPr lang="en-US" sz="2000" dirty="0" smtClean="0"/>
          </a:p>
          <a:p>
            <a:r>
              <a:rPr lang="en-US" sz="2000" b="1" dirty="0" smtClean="0"/>
              <a:t>TOSCA SC:</a:t>
            </a:r>
          </a:p>
          <a:p>
            <a:pPr lvl="1"/>
            <a:r>
              <a:rPr lang="en-US" sz="2000" dirty="0" smtClean="0"/>
              <a:t>30 Samples at 10-300K, not reloadable while running</a:t>
            </a:r>
            <a:endParaRPr lang="en-US" sz="2000" dirty="0"/>
          </a:p>
          <a:p>
            <a:pPr marL="457348" lvl="1" indent="0">
              <a:buNone/>
            </a:pPr>
            <a:r>
              <a:rPr lang="en-US" sz="2000" b="1" dirty="0" smtClean="0"/>
              <a:t>VISION SC</a:t>
            </a:r>
            <a:r>
              <a:rPr lang="en-US" sz="2000" b="1" dirty="0"/>
              <a:t>:</a:t>
            </a:r>
          </a:p>
          <a:p>
            <a:pPr lvl="1"/>
            <a:r>
              <a:rPr lang="en-US" sz="2000" dirty="0" smtClean="0"/>
              <a:t>50 samples at 10-300K, reloadable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1648" y="2209053"/>
            <a:ext cx="1571451" cy="4657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30783" y="1823715"/>
            <a:ext cx="1313180" cy="369332"/>
          </a:xfrm>
          <a:prstGeom prst="rect">
            <a:avLst/>
          </a:prstGeom>
          <a:noFill/>
        </p:spPr>
        <p:txBody>
          <a:bodyPr wrap="none" rtlCol="0">
            <a:spAutoFit/>
          </a:bodyPr>
          <a:lstStyle/>
          <a:p>
            <a:r>
              <a:rPr lang="en-US" dirty="0" smtClean="0"/>
              <a:t>TOSCA SC</a:t>
            </a:r>
          </a:p>
        </p:txBody>
      </p:sp>
      <p:sp>
        <p:nvSpPr>
          <p:cNvPr id="5" name="Right Brace 4"/>
          <p:cNvSpPr/>
          <p:nvPr/>
        </p:nvSpPr>
        <p:spPr>
          <a:xfrm>
            <a:off x="6372200" y="4941168"/>
            <a:ext cx="360040" cy="165618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6681209" y="5307595"/>
            <a:ext cx="627095" cy="923330"/>
          </a:xfrm>
          <a:prstGeom prst="rect">
            <a:avLst/>
          </a:prstGeom>
          <a:noFill/>
        </p:spPr>
        <p:txBody>
          <a:bodyPr wrap="none" rtlCol="0">
            <a:spAutoFit/>
          </a:bodyPr>
          <a:lstStyle/>
          <a:p>
            <a:r>
              <a:rPr lang="en-US" dirty="0" smtClean="0"/>
              <a:t>Best</a:t>
            </a:r>
          </a:p>
          <a:p>
            <a:r>
              <a:rPr lang="en-US" dirty="0" smtClean="0"/>
              <a:t> of </a:t>
            </a:r>
          </a:p>
          <a:p>
            <a:r>
              <a:rPr lang="en-US" dirty="0" smtClean="0"/>
              <a:t>both</a:t>
            </a:r>
            <a:endParaRPr lang="en-US" dirty="0"/>
          </a:p>
        </p:txBody>
      </p:sp>
    </p:spTree>
    <p:extLst>
      <p:ext uri="{BB962C8B-B14F-4D97-AF65-F5344CB8AC3E}">
        <p14:creationId xmlns:p14="http://schemas.microsoft.com/office/powerpoint/2010/main" val="2577015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9599" y="1905000"/>
            <a:ext cx="7248918" cy="419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p>
            <a:r>
              <a:rPr lang="en-US" dirty="0" smtClean="0"/>
              <a:t>VESPA Upper cave layout planning</a:t>
            </a:r>
            <a:endParaRPr lang="en-US" dirty="0"/>
          </a:p>
        </p:txBody>
      </p:sp>
      <p:sp>
        <p:nvSpPr>
          <p:cNvPr id="5" name="Date Placeholder 4"/>
          <p:cNvSpPr>
            <a:spLocks noGrp="1"/>
          </p:cNvSpPr>
          <p:nvPr>
            <p:ph type="dt" sz="half" idx="10"/>
          </p:nvPr>
        </p:nvSpPr>
        <p:spPr/>
        <p:txBody>
          <a:bodyPr/>
          <a:lstStyle/>
          <a:p>
            <a:fld id="{436889A7-86F7-3D4A-A7F0-3538BA468BFD}" type="datetime1">
              <a:rPr lang="en-US" smtClean="0">
                <a:solidFill>
                  <a:prstClr val="black">
                    <a:tint val="75000"/>
                  </a:prstClr>
                </a:solidFill>
              </a:rPr>
              <a:pPr/>
              <a:t>10/17/2017</a:t>
            </a:fld>
            <a:endParaRPr lang="sv-SE" dirty="0">
              <a:solidFill>
                <a:prstClr val="black">
                  <a:tint val="75000"/>
                </a:prstClr>
              </a:solidFill>
            </a:endParaRPr>
          </a:p>
        </p:txBody>
      </p:sp>
      <p:sp>
        <p:nvSpPr>
          <p:cNvPr id="7" name="Slide Number Placeholder 6"/>
          <p:cNvSpPr>
            <a:spLocks noGrp="1"/>
          </p:cNvSpPr>
          <p:nvPr>
            <p:ph type="sldNum" sz="quarter" idx="12"/>
          </p:nvPr>
        </p:nvSpPr>
        <p:spPr>
          <a:xfrm>
            <a:off x="7812360" y="6356404"/>
            <a:ext cx="874440" cy="365125"/>
          </a:xfrm>
          <a:prstGeom prst="rect">
            <a:avLst/>
          </a:prstGeom>
        </p:spPr>
        <p:txBody>
          <a:bodyPr/>
          <a:lstStyle/>
          <a:p>
            <a:fld id="{551115BC-487E-4422-894C-CB7CD3E79223}" type="slidenum">
              <a:rPr lang="sv-SE" smtClean="0">
                <a:solidFill>
                  <a:prstClr val="black">
                    <a:tint val="75000"/>
                  </a:prstClr>
                </a:solidFill>
              </a:rPr>
              <a:pPr/>
              <a:t>99</a:t>
            </a:fld>
            <a:endParaRPr lang="sv-SE" dirty="0">
              <a:solidFill>
                <a:prstClr val="black">
                  <a:tint val="75000"/>
                </a:prstClr>
              </a:solidFill>
            </a:endParaRPr>
          </a:p>
        </p:txBody>
      </p:sp>
      <p:sp>
        <p:nvSpPr>
          <p:cNvPr id="8" name="Oval 7"/>
          <p:cNvSpPr/>
          <p:nvPr/>
        </p:nvSpPr>
        <p:spPr>
          <a:xfrm>
            <a:off x="3505200" y="3276600"/>
            <a:ext cx="1447800" cy="166116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white"/>
                </a:solidFill>
              </a:rPr>
              <a:t>cryostat</a:t>
            </a:r>
            <a:endParaRPr lang="en-US" sz="2000" dirty="0">
              <a:solidFill>
                <a:prstClr val="white"/>
              </a:solidFill>
            </a:endParaRPr>
          </a:p>
        </p:txBody>
      </p:sp>
      <p:sp>
        <p:nvSpPr>
          <p:cNvPr id="10" name="Rectangle 9"/>
          <p:cNvSpPr/>
          <p:nvPr/>
        </p:nvSpPr>
        <p:spPr>
          <a:xfrm>
            <a:off x="637069" y="4715581"/>
            <a:ext cx="1203872" cy="138047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Rack for controls (1m x </a:t>
            </a:r>
          </a:p>
          <a:p>
            <a:pPr algn="ctr"/>
            <a:r>
              <a:rPr lang="en-US" sz="2000" b="1" dirty="0" smtClean="0">
                <a:solidFill>
                  <a:prstClr val="white"/>
                </a:solidFill>
              </a:rPr>
              <a:t>0.8 m)</a:t>
            </a:r>
            <a:endParaRPr lang="en-US" sz="2000" b="1" dirty="0">
              <a:solidFill>
                <a:prstClr val="white"/>
              </a:solidFill>
            </a:endParaRPr>
          </a:p>
        </p:txBody>
      </p:sp>
      <p:sp>
        <p:nvSpPr>
          <p:cNvPr id="11" name="Rectangle 10"/>
          <p:cNvSpPr/>
          <p:nvPr/>
        </p:nvSpPr>
        <p:spPr>
          <a:xfrm>
            <a:off x="611946" y="3314700"/>
            <a:ext cx="1447800" cy="140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He compressor for SE (1m x 1m)</a:t>
            </a:r>
            <a:endParaRPr lang="en-US" sz="2000" b="1" dirty="0">
              <a:solidFill>
                <a:prstClr val="white"/>
              </a:solidFill>
            </a:endParaRPr>
          </a:p>
        </p:txBody>
      </p:sp>
      <p:cxnSp>
        <p:nvCxnSpPr>
          <p:cNvPr id="4" name="Straight Connector 3"/>
          <p:cNvCxnSpPr/>
          <p:nvPr/>
        </p:nvCxnSpPr>
        <p:spPr>
          <a:xfrm flipV="1">
            <a:off x="3429000" y="3276600"/>
            <a:ext cx="1524000" cy="38100"/>
          </a:xfrm>
          <a:prstGeom prst="line">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62400" y="2907268"/>
            <a:ext cx="486030" cy="369332"/>
          </a:xfrm>
          <a:prstGeom prst="rect">
            <a:avLst/>
          </a:prstGeom>
          <a:noFill/>
        </p:spPr>
        <p:txBody>
          <a:bodyPr wrap="none" rtlCol="0">
            <a:spAutoFit/>
          </a:bodyPr>
          <a:lstStyle/>
          <a:p>
            <a:r>
              <a:rPr lang="en-US" dirty="0" smtClean="0">
                <a:solidFill>
                  <a:prstClr val="black"/>
                </a:solidFill>
              </a:rPr>
              <a:t>1m</a:t>
            </a:r>
          </a:p>
        </p:txBody>
      </p:sp>
      <p:cxnSp>
        <p:nvCxnSpPr>
          <p:cNvPr id="12" name="Straight Connector 11"/>
          <p:cNvCxnSpPr/>
          <p:nvPr/>
        </p:nvCxnSpPr>
        <p:spPr>
          <a:xfrm flipH="1" flipV="1">
            <a:off x="609612" y="1752604"/>
            <a:ext cx="2895601" cy="1"/>
          </a:xfrm>
          <a:prstGeom prst="line">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71370" y="1437455"/>
            <a:ext cx="519694" cy="400110"/>
          </a:xfrm>
          <a:prstGeom prst="rect">
            <a:avLst/>
          </a:prstGeom>
          <a:noFill/>
        </p:spPr>
        <p:txBody>
          <a:bodyPr wrap="none" rtlCol="0">
            <a:spAutoFit/>
          </a:bodyPr>
          <a:lstStyle/>
          <a:p>
            <a:r>
              <a:rPr lang="en-US" sz="2000" dirty="0" smtClean="0">
                <a:solidFill>
                  <a:prstClr val="black"/>
                </a:solidFill>
              </a:rPr>
              <a:t>2m</a:t>
            </a:r>
          </a:p>
        </p:txBody>
      </p:sp>
      <p:cxnSp>
        <p:nvCxnSpPr>
          <p:cNvPr id="15" name="Straight Connector 14"/>
          <p:cNvCxnSpPr/>
          <p:nvPr/>
        </p:nvCxnSpPr>
        <p:spPr>
          <a:xfrm flipH="1" flipV="1">
            <a:off x="4922495" y="1741117"/>
            <a:ext cx="2895601" cy="1"/>
          </a:xfrm>
          <a:prstGeom prst="line">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62916" y="3238500"/>
            <a:ext cx="0" cy="1805138"/>
          </a:xfrm>
          <a:prstGeom prst="line">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rot="5400000">
            <a:off x="3966609" y="1452009"/>
            <a:ext cx="429732" cy="1390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4395988" y="1981200"/>
            <a:ext cx="309362" cy="324540"/>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3986536" y="1965635"/>
            <a:ext cx="309362" cy="324540"/>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3562351" y="1981200"/>
            <a:ext cx="309362" cy="324540"/>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5754661" y="2445606"/>
            <a:ext cx="2186881" cy="1015663"/>
          </a:xfrm>
          <a:prstGeom prst="rect">
            <a:avLst/>
          </a:prstGeom>
          <a:noFill/>
        </p:spPr>
        <p:txBody>
          <a:bodyPr wrap="none" rtlCol="0">
            <a:spAutoFit/>
          </a:bodyPr>
          <a:lstStyle/>
          <a:p>
            <a:r>
              <a:rPr lang="en-US" sz="2000" b="1" dirty="0" smtClean="0">
                <a:solidFill>
                  <a:prstClr val="white"/>
                </a:solidFill>
              </a:rPr>
              <a:t>Sample stick rack</a:t>
            </a:r>
          </a:p>
          <a:p>
            <a:r>
              <a:rPr lang="en-US" sz="2000" b="1" dirty="0">
                <a:solidFill>
                  <a:prstClr val="white"/>
                </a:solidFill>
              </a:rPr>
              <a:t>w</a:t>
            </a:r>
            <a:r>
              <a:rPr lang="en-US" sz="2000" b="1" dirty="0" smtClean="0">
                <a:solidFill>
                  <a:prstClr val="white"/>
                </a:solidFill>
              </a:rPr>
              <a:t>ith lead cylinders</a:t>
            </a:r>
          </a:p>
          <a:p>
            <a:r>
              <a:rPr lang="en-US" sz="2000" b="1" dirty="0">
                <a:solidFill>
                  <a:prstClr val="white"/>
                </a:solidFill>
              </a:rPr>
              <a:t>s</a:t>
            </a:r>
            <a:r>
              <a:rPr lang="en-US" sz="2000" b="1" dirty="0" smtClean="0">
                <a:solidFill>
                  <a:prstClr val="white"/>
                </a:solidFill>
              </a:rPr>
              <a:t>ample cool-down</a:t>
            </a:r>
          </a:p>
        </p:txBody>
      </p:sp>
      <p:sp>
        <p:nvSpPr>
          <p:cNvPr id="23" name="Rectangle 22"/>
          <p:cNvSpPr/>
          <p:nvPr/>
        </p:nvSpPr>
        <p:spPr>
          <a:xfrm>
            <a:off x="3342885" y="5400729"/>
            <a:ext cx="1610116" cy="695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Vacuum pump stands</a:t>
            </a:r>
            <a:endParaRPr lang="en-US" sz="2000" b="1" dirty="0">
              <a:solidFill>
                <a:prstClr val="white"/>
              </a:solidFill>
            </a:endParaRPr>
          </a:p>
        </p:txBody>
      </p:sp>
      <p:sp>
        <p:nvSpPr>
          <p:cNvPr id="3" name="Oval 2"/>
          <p:cNvSpPr/>
          <p:nvPr/>
        </p:nvSpPr>
        <p:spPr>
          <a:xfrm>
            <a:off x="637068" y="2646785"/>
            <a:ext cx="685798" cy="588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4" name="Straight Connector 23"/>
          <p:cNvCxnSpPr/>
          <p:nvPr/>
        </p:nvCxnSpPr>
        <p:spPr>
          <a:xfrm flipV="1">
            <a:off x="457201" y="1741118"/>
            <a:ext cx="0" cy="4354882"/>
          </a:xfrm>
          <a:prstGeom prst="line">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0" y="3867090"/>
            <a:ext cx="519694" cy="400110"/>
          </a:xfrm>
          <a:prstGeom prst="rect">
            <a:avLst/>
          </a:prstGeom>
          <a:noFill/>
        </p:spPr>
        <p:txBody>
          <a:bodyPr wrap="none" rtlCol="0">
            <a:spAutoFit/>
          </a:bodyPr>
          <a:lstStyle/>
          <a:p>
            <a:r>
              <a:rPr lang="en-US" sz="2000" dirty="0" smtClean="0">
                <a:solidFill>
                  <a:prstClr val="black"/>
                </a:solidFill>
              </a:rPr>
              <a:t>3m</a:t>
            </a:r>
          </a:p>
        </p:txBody>
      </p:sp>
      <p:sp>
        <p:nvSpPr>
          <p:cNvPr id="26" name="Oval 25"/>
          <p:cNvSpPr/>
          <p:nvPr/>
        </p:nvSpPr>
        <p:spPr>
          <a:xfrm>
            <a:off x="637068" y="1965635"/>
            <a:ext cx="685798" cy="588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7" name="Straight Connector 26"/>
          <p:cNvCxnSpPr/>
          <p:nvPr/>
        </p:nvCxnSpPr>
        <p:spPr>
          <a:xfrm flipH="1">
            <a:off x="582790" y="6248454"/>
            <a:ext cx="7275728" cy="1"/>
          </a:xfrm>
          <a:prstGeom prst="line">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898011" y="6248400"/>
            <a:ext cx="519694" cy="400110"/>
          </a:xfrm>
          <a:prstGeom prst="rect">
            <a:avLst/>
          </a:prstGeom>
          <a:noFill/>
        </p:spPr>
        <p:txBody>
          <a:bodyPr wrap="none" rtlCol="0">
            <a:spAutoFit/>
          </a:bodyPr>
          <a:lstStyle/>
          <a:p>
            <a:r>
              <a:rPr lang="en-US" sz="2000" dirty="0" smtClean="0">
                <a:solidFill>
                  <a:prstClr val="black"/>
                </a:solidFill>
              </a:rPr>
              <a:t>5m</a:t>
            </a:r>
          </a:p>
        </p:txBody>
      </p:sp>
      <p:sp>
        <p:nvSpPr>
          <p:cNvPr id="32" name="TextBox 31"/>
          <p:cNvSpPr txBox="1"/>
          <p:nvPr/>
        </p:nvSpPr>
        <p:spPr>
          <a:xfrm>
            <a:off x="1309715" y="2722695"/>
            <a:ext cx="1585755" cy="400110"/>
          </a:xfrm>
          <a:prstGeom prst="rect">
            <a:avLst/>
          </a:prstGeom>
          <a:noFill/>
        </p:spPr>
        <p:txBody>
          <a:bodyPr wrap="none" rtlCol="0">
            <a:spAutoFit/>
          </a:bodyPr>
          <a:lstStyle/>
          <a:p>
            <a:r>
              <a:rPr lang="en-US" sz="2000" b="1" dirty="0" smtClean="0">
                <a:solidFill>
                  <a:prstClr val="black"/>
                </a:solidFill>
              </a:rPr>
              <a:t>Gas cylinders</a:t>
            </a:r>
          </a:p>
        </p:txBody>
      </p:sp>
      <p:sp>
        <p:nvSpPr>
          <p:cNvPr id="33" name="Rectangle 32"/>
          <p:cNvSpPr/>
          <p:nvPr/>
        </p:nvSpPr>
        <p:spPr>
          <a:xfrm>
            <a:off x="1676400" y="1905000"/>
            <a:ext cx="1752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Gas manifold</a:t>
            </a:r>
            <a:endParaRPr lang="en-US" sz="2000" b="1" dirty="0">
              <a:solidFill>
                <a:prstClr val="white"/>
              </a:solidFill>
            </a:endParaRPr>
          </a:p>
        </p:txBody>
      </p:sp>
      <p:sp>
        <p:nvSpPr>
          <p:cNvPr id="34" name="TextBox 33"/>
          <p:cNvSpPr txBox="1"/>
          <p:nvPr/>
        </p:nvSpPr>
        <p:spPr>
          <a:xfrm>
            <a:off x="5804907" y="1428690"/>
            <a:ext cx="519694" cy="400110"/>
          </a:xfrm>
          <a:prstGeom prst="rect">
            <a:avLst/>
          </a:prstGeom>
          <a:noFill/>
        </p:spPr>
        <p:txBody>
          <a:bodyPr wrap="none" rtlCol="0">
            <a:spAutoFit/>
          </a:bodyPr>
          <a:lstStyle/>
          <a:p>
            <a:r>
              <a:rPr lang="en-US" sz="2000" dirty="0" smtClean="0">
                <a:solidFill>
                  <a:prstClr val="black"/>
                </a:solidFill>
              </a:rPr>
              <a:t>2m</a:t>
            </a:r>
          </a:p>
        </p:txBody>
      </p:sp>
      <p:cxnSp>
        <p:nvCxnSpPr>
          <p:cNvPr id="36" name="Straight Arrow Connector 35"/>
          <p:cNvCxnSpPr/>
          <p:nvPr/>
        </p:nvCxnSpPr>
        <p:spPr>
          <a:xfrm flipH="1" flipV="1">
            <a:off x="4727307" y="2220145"/>
            <a:ext cx="1027349" cy="49088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924829" y="5748388"/>
            <a:ext cx="285597" cy="34761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5694410" y="5287719"/>
            <a:ext cx="2189958" cy="461665"/>
          </a:xfrm>
          <a:prstGeom prst="rect">
            <a:avLst/>
          </a:prstGeom>
          <a:noFill/>
        </p:spPr>
        <p:txBody>
          <a:bodyPr wrap="none" rtlCol="0">
            <a:spAutoFit/>
          </a:bodyPr>
          <a:lstStyle/>
          <a:p>
            <a:r>
              <a:rPr lang="en-US" sz="2400" dirty="0" smtClean="0">
                <a:solidFill>
                  <a:prstClr val="white"/>
                </a:solidFill>
              </a:rPr>
              <a:t>Oxygen monitor</a:t>
            </a:r>
          </a:p>
        </p:txBody>
      </p:sp>
    </p:spTree>
    <p:extLst>
      <p:ext uri="{BB962C8B-B14F-4D97-AF65-F5344CB8AC3E}">
        <p14:creationId xmlns:p14="http://schemas.microsoft.com/office/powerpoint/2010/main" val="396948305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3699</TotalTime>
  <Words>9431</Words>
  <Application>Microsoft Office PowerPoint</Application>
  <PresentationFormat>On-screen Show (4:3)</PresentationFormat>
  <Paragraphs>1874</Paragraphs>
  <Slides>121</Slides>
  <Notes>19</Notes>
  <HiddenSlides>5</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121</vt:i4>
      </vt:variant>
    </vt:vector>
  </HeadingPairs>
  <TitlesOfParts>
    <vt:vector size="124" baseType="lpstr">
      <vt:lpstr>Tema di Office</vt:lpstr>
      <vt:lpstr>Graph</vt:lpstr>
      <vt:lpstr>Equation</vt:lpstr>
      <vt:lpstr>VESPA at the Toll Gate 2 Vibrational Excitations Spectroscopy with Pyrolytic-graphite Analyzers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NSS Neutron Instrument  </vt:lpstr>
      <vt:lpstr>PowerPoint Presentation</vt:lpstr>
      <vt:lpstr>PowerPoint Presentation</vt:lpstr>
      <vt:lpstr>PowerPoint Presentation</vt:lpstr>
      <vt:lpstr>PowerPoint Presentation</vt:lpstr>
      <vt:lpstr>PowerPoint Presentation</vt:lpstr>
      <vt:lpstr>Target and moderators</vt:lpstr>
      <vt:lpstr>PowerPoint Presentation</vt:lpstr>
      <vt:lpstr>VESPA NBOA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Heavy shutter: Technical results of the requirements</vt:lpstr>
      <vt:lpstr>PowerPoint Presentation</vt:lpstr>
      <vt:lpstr>ESS – VESPA guide through bunker wall</vt:lpstr>
      <vt:lpstr>PowerPoint Presentation</vt:lpstr>
      <vt:lpstr>“ZOOM”-like cavities background shielding</vt:lpstr>
      <vt:lpstr>PowerPoint Presentation</vt:lpstr>
      <vt:lpstr>PowerPoint Presentation</vt:lpstr>
      <vt:lpstr>PowerPoint Presentation</vt:lpstr>
      <vt:lpstr>PowerPoint Presentation</vt:lpstr>
      <vt:lpstr>PowerPoint Presentation</vt:lpstr>
      <vt:lpstr>PowerPoint Presentation</vt:lpstr>
      <vt:lpstr>“ZOOM”-like cavities</vt:lpstr>
      <vt:lpstr>PowerPoint Presentation</vt:lpstr>
      <vt:lpstr>Vespa spectrometer and sample environment concepts</vt:lpstr>
      <vt:lpstr>PowerPoint Presentation</vt:lpstr>
      <vt:lpstr>Vespa spectrometer and sample environment concepts</vt:lpstr>
      <vt:lpstr>Vespa spectrometer and sample environment concepts</vt:lpstr>
      <vt:lpstr>Vespa spectrometer and sample environment concepts</vt:lpstr>
      <vt:lpstr>Vespa spectrometer and sample environment concepts</vt:lpstr>
      <vt:lpstr>PowerPoint Presentation</vt:lpstr>
      <vt:lpstr>Vespa spectrometer and sample environment concepts</vt:lpstr>
      <vt:lpstr>Vespa spectrometer and sample environment concepts</vt:lpstr>
      <vt:lpstr>Vespa spectrometer and sample environment concepts</vt:lpstr>
      <vt:lpstr>Vespa spectrometer and sample environment concepts</vt:lpstr>
      <vt:lpstr>Vespa spectrometer and sample environment concepts</vt:lpstr>
      <vt:lpstr>VESPA: Sample environment ‘philosophy’</vt:lpstr>
      <vt:lpstr>Sample sticks /sample cells</vt:lpstr>
      <vt:lpstr>VESPA Sample changer (SC)</vt:lpstr>
      <vt:lpstr>VESPA Upper cave layout planning</vt:lpstr>
      <vt:lpstr>PowerPoint Presentation</vt:lpstr>
      <vt:lpstr>PowerPoint Presentation</vt:lpstr>
      <vt:lpstr>Introduction</vt:lpstr>
      <vt:lpstr>Project structure</vt:lpstr>
      <vt:lpstr>Project governance: a VESPA Project Board has been appointed and started its activity on September 2017 </vt:lpstr>
      <vt:lpstr>Team Structure</vt:lpstr>
      <vt:lpstr>Team Structure</vt:lpstr>
      <vt:lpstr>Project Costing</vt:lpstr>
      <vt:lpstr>Schedule</vt:lpstr>
      <vt:lpstr>Risks to Schedule </vt:lpstr>
      <vt:lpstr>Risks Schedule proposed changes</vt:lpstr>
      <vt:lpstr>Risks Cost</vt:lpstr>
      <vt:lpstr>Risk on Cost proposed changes</vt:lpstr>
      <vt:lpstr>Risks Technical</vt:lpstr>
      <vt:lpstr>Risks Technical proposed changes</vt:lpstr>
      <vt:lpstr>Schedule:Prebuild-rebuild and transfer of ownership </vt:lpstr>
      <vt:lpstr>Schedule:Early procurement </vt:lpstr>
      <vt:lpstr>TG2 review of PM documents</vt:lpstr>
      <vt:lpstr>TG2 review of PM documents</vt:lpstr>
      <vt:lpstr>TG2 review of Project Planning documents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T-REX Toll Gate 2 Time-of-flight Reciprocal space EXplorer</dc:title>
  <dc:creator>Daniele</dc:creator>
  <cp:lastModifiedBy>Monika Hartl</cp:lastModifiedBy>
  <cp:revision>524</cp:revision>
  <dcterms:created xsi:type="dcterms:W3CDTF">2017-09-25T12:56:52Z</dcterms:created>
  <dcterms:modified xsi:type="dcterms:W3CDTF">2017-10-17T06:46:20Z</dcterms:modified>
</cp:coreProperties>
</file>