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4" r:id="rId2"/>
    <p:sldMasterId id="2147483691" r:id="rId3"/>
    <p:sldMasterId id="2147483814" r:id="rId4"/>
    <p:sldMasterId id="2147483830" r:id="rId5"/>
  </p:sldMasterIdLst>
  <p:notesMasterIdLst>
    <p:notesMasterId r:id="rId25"/>
  </p:notesMasterIdLst>
  <p:sldIdLst>
    <p:sldId id="389" r:id="rId6"/>
    <p:sldId id="402" r:id="rId7"/>
    <p:sldId id="400" r:id="rId8"/>
    <p:sldId id="432" r:id="rId9"/>
    <p:sldId id="431" r:id="rId10"/>
    <p:sldId id="433" r:id="rId11"/>
    <p:sldId id="434" r:id="rId12"/>
    <p:sldId id="422" r:id="rId13"/>
    <p:sldId id="429" r:id="rId14"/>
    <p:sldId id="437" r:id="rId15"/>
    <p:sldId id="391" r:id="rId16"/>
    <p:sldId id="387" r:id="rId17"/>
    <p:sldId id="412" r:id="rId18"/>
    <p:sldId id="398" r:id="rId19"/>
    <p:sldId id="409" r:id="rId20"/>
    <p:sldId id="410" r:id="rId21"/>
    <p:sldId id="436" r:id="rId22"/>
    <p:sldId id="435" r:id="rId23"/>
    <p:sldId id="408" r:id="rId24"/>
  </p:sldIdLst>
  <p:sldSz cx="9144000" cy="6858000" type="screen4x3"/>
  <p:notesSz cx="6858000" cy="9144000"/>
  <p:defaultTextStyle>
    <a:defPPr marL="0" marR="0" indent="0" algn="l" defTabSz="91429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059"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120"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180"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238"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5299"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2359"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199417"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6478" algn="l" defTabSz="4570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521415D9-36F7-43E2-AB2F-B90AF26B5E84}">
      <p14:sectionLst xmlns:p14="http://schemas.microsoft.com/office/powerpoint/2010/main">
        <p14:section name="Default Section" id="{031BD2B8-F27D-7346-8C43-E9CA4C2C7F71}">
          <p14:sldIdLst>
            <p14:sldId id="389"/>
            <p14:sldId id="402"/>
            <p14:sldId id="400"/>
            <p14:sldId id="432"/>
            <p14:sldId id="431"/>
            <p14:sldId id="433"/>
            <p14:sldId id="434"/>
            <p14:sldId id="422"/>
            <p14:sldId id="429"/>
            <p14:sldId id="437"/>
            <p14:sldId id="391"/>
            <p14:sldId id="387"/>
            <p14:sldId id="412"/>
            <p14:sldId id="398"/>
            <p14:sldId id="409"/>
            <p14:sldId id="410"/>
            <p14:sldId id="436"/>
            <p14:sldId id="435"/>
            <p14:sldId id="408"/>
          </p14:sldIdLst>
        </p14:section>
        <p14:section name="backup" id="{A04CBDAF-C05D-244A-9508-AEBC629E2C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B28"/>
    <a:srgbClr val="408000"/>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17" autoAdjust="0"/>
    <p:restoredTop sz="83670" autoAdjust="0"/>
  </p:normalViewPr>
  <p:slideViewPr>
    <p:cSldViewPr snapToGrid="0" snapToObjects="1">
      <p:cViewPr varScale="1">
        <p:scale>
          <a:sx n="92" d="100"/>
          <a:sy n="92" d="100"/>
        </p:scale>
        <p:origin x="920" y="176"/>
      </p:cViewPr>
      <p:guideLst>
        <p:guide orient="horz" pos="2160"/>
        <p:guide pos="2880"/>
      </p:guideLst>
    </p:cSldViewPr>
  </p:slideViewPr>
  <p:outlineViewPr>
    <p:cViewPr>
      <p:scale>
        <a:sx n="33" d="100"/>
        <a:sy n="33" d="100"/>
      </p:scale>
      <p:origin x="0" y="-26512"/>
    </p:cViewPr>
  </p:outlineViewPr>
  <p:notesTextViewPr>
    <p:cViewPr>
      <p:scale>
        <a:sx n="100" d="100"/>
        <a:sy n="100" d="100"/>
      </p:scale>
      <p:origin x="0" y="0"/>
    </p:cViewPr>
  </p:notesTextViewPr>
  <p:sorterViewPr>
    <p:cViewPr>
      <p:scale>
        <a:sx n="110" d="100"/>
        <a:sy n="110" d="100"/>
      </p:scale>
      <p:origin x="0" y="409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xfrm>
            <a:off x="1143000" y="685800"/>
            <a:ext cx="4572000" cy="3429000"/>
          </a:xfrm>
          <a:prstGeom prst="rect">
            <a:avLst/>
          </a:prstGeom>
        </p:spPr>
        <p:txBody>
          <a:bodyPr/>
          <a:lstStyle/>
          <a:p>
            <a:endParaRPr/>
          </a:p>
        </p:txBody>
      </p:sp>
      <p:sp>
        <p:nvSpPr>
          <p:cNvPr id="427" name="Shape 4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96493883"/>
      </p:ext>
    </p:extLst>
  </p:cSld>
  <p:clrMap bg1="lt1" tx1="dk1" bg2="lt2" tx2="dk2" accent1="accent1" accent2="accent2" accent3="accent3" accent4="accent4" accent5="accent5" accent6="accent6" hlink="hlink" folHlink="folHlink"/>
  <p:notesStyle>
    <a:lvl1pPr defTabSz="457145" latinLnBrk="0">
      <a:lnSpc>
        <a:spcPct val="125000"/>
      </a:lnSpc>
      <a:defRPr sz="2400">
        <a:latin typeface="+mn-lt"/>
        <a:ea typeface="+mn-ea"/>
        <a:cs typeface="+mn-cs"/>
        <a:sym typeface="Avenir Roman"/>
      </a:defRPr>
    </a:lvl1pPr>
    <a:lvl2pPr indent="228573" defTabSz="457145" latinLnBrk="0">
      <a:lnSpc>
        <a:spcPct val="125000"/>
      </a:lnSpc>
      <a:defRPr sz="2400">
        <a:latin typeface="+mn-lt"/>
        <a:ea typeface="+mn-ea"/>
        <a:cs typeface="+mn-cs"/>
        <a:sym typeface="Avenir Roman"/>
      </a:defRPr>
    </a:lvl2pPr>
    <a:lvl3pPr indent="457145" defTabSz="457145" latinLnBrk="0">
      <a:lnSpc>
        <a:spcPct val="125000"/>
      </a:lnSpc>
      <a:defRPr sz="2400">
        <a:latin typeface="+mn-lt"/>
        <a:ea typeface="+mn-ea"/>
        <a:cs typeface="+mn-cs"/>
        <a:sym typeface="Avenir Roman"/>
      </a:defRPr>
    </a:lvl3pPr>
    <a:lvl4pPr indent="685718" defTabSz="457145" latinLnBrk="0">
      <a:lnSpc>
        <a:spcPct val="125000"/>
      </a:lnSpc>
      <a:defRPr sz="2400">
        <a:latin typeface="+mn-lt"/>
        <a:ea typeface="+mn-ea"/>
        <a:cs typeface="+mn-cs"/>
        <a:sym typeface="Avenir Roman"/>
      </a:defRPr>
    </a:lvl4pPr>
    <a:lvl5pPr indent="914290" defTabSz="457145" latinLnBrk="0">
      <a:lnSpc>
        <a:spcPct val="125000"/>
      </a:lnSpc>
      <a:defRPr sz="2400">
        <a:latin typeface="+mn-lt"/>
        <a:ea typeface="+mn-ea"/>
        <a:cs typeface="+mn-cs"/>
        <a:sym typeface="Avenir Roman"/>
      </a:defRPr>
    </a:lvl5pPr>
    <a:lvl6pPr indent="1142863" defTabSz="457145" latinLnBrk="0">
      <a:lnSpc>
        <a:spcPct val="125000"/>
      </a:lnSpc>
      <a:defRPr sz="2400">
        <a:latin typeface="+mn-lt"/>
        <a:ea typeface="+mn-ea"/>
        <a:cs typeface="+mn-cs"/>
        <a:sym typeface="Avenir Roman"/>
      </a:defRPr>
    </a:lvl6pPr>
    <a:lvl7pPr indent="1371435" defTabSz="457145" latinLnBrk="0">
      <a:lnSpc>
        <a:spcPct val="125000"/>
      </a:lnSpc>
      <a:defRPr sz="2400">
        <a:latin typeface="+mn-lt"/>
        <a:ea typeface="+mn-ea"/>
        <a:cs typeface="+mn-cs"/>
        <a:sym typeface="Avenir Roman"/>
      </a:defRPr>
    </a:lvl7pPr>
    <a:lvl8pPr indent="1600008" defTabSz="457145" latinLnBrk="0">
      <a:lnSpc>
        <a:spcPct val="125000"/>
      </a:lnSpc>
      <a:defRPr sz="2400">
        <a:latin typeface="+mn-lt"/>
        <a:ea typeface="+mn-ea"/>
        <a:cs typeface="+mn-cs"/>
        <a:sym typeface="Avenir Roman"/>
      </a:defRPr>
    </a:lvl8pPr>
    <a:lvl9pPr indent="1828581" defTabSz="457145" latinLnBrk="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x-none" altLang="x-none" sz="1800" b="0" i="0" u="none" strike="noStrike" cap="none" normalizeH="0" baseline="0" dirty="0" smtClean="0">
                <a:ln>
                  <a:noFill/>
                </a:ln>
                <a:solidFill>
                  <a:schemeClr val="tx1"/>
                </a:solidFill>
                <a:effectLst/>
                <a:latin typeface="Arial" charset="0"/>
              </a:rPr>
              <a:t>This schedule assumes </a:t>
            </a:r>
          </a:p>
          <a:p>
            <a:pPr marL="285750" lvl="1" indent="-285750" defTabSz="914400" eaLnBrk="0" fontAlgn="base" hangingPunct="0">
              <a:spcBef>
                <a:spcPct val="0"/>
              </a:spcBef>
              <a:spcAft>
                <a:spcPct val="0"/>
              </a:spcAft>
              <a:buFont typeface="Arial" charset="0"/>
              <a:buChar char="•"/>
            </a:pPr>
            <a:r>
              <a:rPr kumimoji="0" lang="x-none" altLang="x-none" sz="1400" b="0" i="0" u="none" strike="noStrike" cap="none" normalizeH="0" baseline="0" dirty="0" smtClean="0">
                <a:ln>
                  <a:noFill/>
                </a:ln>
                <a:solidFill>
                  <a:schemeClr val="tx1"/>
                </a:solidFill>
                <a:effectLst/>
                <a:latin typeface="Arial" charset="0"/>
              </a:rPr>
              <a:t>obtaining the radiological licenses in a timely fashion from SSM. A trigger ‘first optical instrument component outside the monolith’ and a 6 months period from submission of the application to obtaining the SSM license - have been assumed </a:t>
            </a:r>
            <a:r>
              <a:rPr kumimoji="0" lang="x-none" altLang="x-none" sz="1400" b="0" i="1" u="none" strike="noStrike" cap="none" normalizeH="0" baseline="0" dirty="0" smtClean="0">
                <a:ln>
                  <a:noFill/>
                </a:ln>
                <a:solidFill>
                  <a:schemeClr val="tx1"/>
                </a:solidFill>
                <a:effectLst/>
                <a:latin typeface="Arial" charset="0"/>
              </a:rPr>
              <a:t>(pending formal confirmation from ESH)</a:t>
            </a:r>
            <a:r>
              <a:rPr kumimoji="0" lang="x-none" altLang="x-none" sz="1400" b="0" i="0" u="none" strike="noStrike" cap="none" normalizeH="0" baseline="0" dirty="0" smtClean="0">
                <a:ln>
                  <a:noFill/>
                </a:ln>
                <a:solidFill>
                  <a:schemeClr val="tx1"/>
                </a:solidFill>
                <a:effectLst/>
                <a:latin typeface="Arial" charset="0"/>
              </a:rPr>
              <a:t>. </a:t>
            </a:r>
          </a:p>
          <a:p>
            <a:pPr marL="285750" lvl="1" indent="-285750" defTabSz="914400" eaLnBrk="0" fontAlgn="base" hangingPunct="0">
              <a:spcBef>
                <a:spcPct val="0"/>
              </a:spcBef>
              <a:spcAft>
                <a:spcPct val="0"/>
              </a:spcAft>
              <a:buFont typeface="Arial" charset="0"/>
              <a:buChar char="•"/>
            </a:pPr>
            <a:r>
              <a:rPr kumimoji="0" lang="x-none" altLang="x-none" sz="1400" b="0" i="0" u="none" strike="noStrike" cap="none" normalizeH="0" baseline="0" dirty="0" smtClean="0">
                <a:ln>
                  <a:noFill/>
                </a:ln>
                <a:solidFill>
                  <a:schemeClr val="tx1"/>
                </a:solidFill>
                <a:effectLst/>
                <a:latin typeface="Arial" charset="0"/>
              </a:rPr>
              <a:t>an initial hot commissioning of Accelerator and Target (A&amp;T) </a:t>
            </a:r>
            <a:r>
              <a:rPr kumimoji="0" lang="en-AU" altLang="x-none" sz="1400" b="0" i="0" u="none" strike="noStrike" cap="none" normalizeH="0" baseline="0" dirty="0" smtClean="0">
                <a:ln>
                  <a:noFill/>
                </a:ln>
                <a:solidFill>
                  <a:schemeClr val="tx1"/>
                </a:solidFill>
                <a:effectLst/>
                <a:latin typeface="Arial" charset="0"/>
              </a:rPr>
              <a:t>to </a:t>
            </a:r>
            <a:r>
              <a:rPr kumimoji="0" lang="x-none" altLang="x-none" sz="1400" b="0" i="0" u="none" strike="noStrike" cap="none" normalizeH="0" baseline="0" dirty="0" smtClean="0">
                <a:ln>
                  <a:noFill/>
                </a:ln>
                <a:solidFill>
                  <a:schemeClr val="tx1"/>
                </a:solidFill>
                <a:effectLst/>
                <a:latin typeface="Arial" charset="0"/>
              </a:rPr>
              <a:t>establish reliable beam on target at design frequency and pulse width.</a:t>
            </a:r>
          </a:p>
          <a:p>
            <a:pPr marL="171450" indent="-171450" defTabSz="914400" eaLnBrk="0" fontAlgn="base" hangingPunct="0">
              <a:spcBef>
                <a:spcPct val="0"/>
              </a:spcBef>
              <a:spcAft>
                <a:spcPct val="0"/>
              </a:spcAft>
              <a:buFont typeface="Arial" charset="0"/>
              <a:buChar char="•"/>
            </a:pPr>
            <a:r>
              <a:rPr kumimoji="0" lang="x-none" altLang="x-none" sz="1200" b="0" i="0" u="none" strike="noStrike" cap="none" normalizeH="0" baseline="0" dirty="0" smtClean="0">
                <a:ln>
                  <a:noFill/>
                </a:ln>
                <a:solidFill>
                  <a:schemeClr val="tx1"/>
                </a:solidFill>
                <a:effectLst/>
                <a:latin typeface="Arial" charset="0"/>
              </a:rPr>
              <a:t>In 2021, commissioning of the first (4-5) neutron instruments is to be conducted at low power, where possible, in order to minimize activation of in-bunker components of the neutron instruments. In the current plan, the duration of this initial commissioning period is 10-12 weeks.</a:t>
            </a:r>
          </a:p>
          <a:p>
            <a:pPr marL="171450" indent="-171450" defTabSz="914400" eaLnBrk="0" fontAlgn="base" hangingPunct="0">
              <a:spcBef>
                <a:spcPct val="0"/>
              </a:spcBef>
              <a:spcAft>
                <a:spcPct val="0"/>
              </a:spcAft>
              <a:buFont typeface="Arial" charset="0"/>
              <a:buChar char="•"/>
            </a:pPr>
            <a:r>
              <a:rPr kumimoji="0" lang="x-none" altLang="x-none" sz="1200" b="0" i="0" u="none" strike="noStrike" cap="none" normalizeH="0" baseline="0" dirty="0" smtClean="0">
                <a:ln>
                  <a:noFill/>
                </a:ln>
                <a:solidFill>
                  <a:schemeClr val="tx1"/>
                </a:solidFill>
                <a:effectLst/>
                <a:latin typeface="Arial" charset="0"/>
              </a:rPr>
              <a:t>Over 2022 and 2023 beam power and availability will increase, as the first 8 or more neutron instruments start hot commissioning, with a goal of reaching 2 MW source power by the start of the user program and maintaining that level until 2026.</a:t>
            </a:r>
          </a:p>
          <a:p>
            <a:pPr marL="171450" indent="-171450" defTabSz="914400" eaLnBrk="0" fontAlgn="base" hangingPunct="0">
              <a:spcBef>
                <a:spcPct val="0"/>
              </a:spcBef>
              <a:spcAft>
                <a:spcPct val="0"/>
              </a:spcAft>
              <a:buFont typeface="Arial" charset="0"/>
              <a:buChar char="•"/>
            </a:pPr>
            <a:r>
              <a:rPr kumimoji="0" lang="x-none" altLang="x-none" sz="1200" b="0" i="0" u="none" strike="noStrike" cap="none" normalizeH="0" baseline="0" dirty="0" smtClean="0">
                <a:ln>
                  <a:noFill/>
                </a:ln>
                <a:solidFill>
                  <a:schemeClr val="tx1"/>
                </a:solidFill>
                <a:effectLst/>
                <a:latin typeface="Arial" charset="0"/>
              </a:rPr>
              <a:t>Commencement of hot commissioning for the first 8 neutron instruments (TG5 in Table 1) is closely aligned with the schedules presented by those instrument build teams at TG2. This order matches well with the NSS “Early Science Success” strategy, and distributes responsibility for delivery widely among our experienced In-Kind partners. Changes to this order will be made if necessary to mitigate effects of delays to individual neutron instrument projects.  </a:t>
            </a:r>
          </a:p>
          <a:p>
            <a:pPr marL="171450" indent="-171450" defTabSz="914400" eaLnBrk="0" fontAlgn="base" hangingPunct="0">
              <a:spcBef>
                <a:spcPct val="0"/>
              </a:spcBef>
              <a:spcAft>
                <a:spcPct val="0"/>
              </a:spcAft>
              <a:buFont typeface="Arial" charset="0"/>
              <a:buChar char="•"/>
            </a:pPr>
            <a:r>
              <a:rPr kumimoji="0" lang="x-none" altLang="x-none" sz="1200" b="0" i="0" u="none" strike="noStrike" cap="none" normalizeH="0" baseline="0" dirty="0" smtClean="0">
                <a:ln>
                  <a:noFill/>
                </a:ln>
                <a:solidFill>
                  <a:schemeClr val="tx1"/>
                </a:solidFill>
                <a:effectLst/>
                <a:latin typeface="Arial" charset="0"/>
              </a:rPr>
              <a:t>TG5 dates for neutron instruments 9-15 will be delayed to concentrate on-site resources for installation and commissioning (both cold commission and hot commissioning) on the first eight instruments to facilitate early science success for those instruments. This is discussed further below and illustrated in the NSS Installation and Commissioning schedule </a:t>
            </a:r>
            <a:r>
              <a:rPr kumimoji="0" lang="x-none" altLang="x-none" sz="1200" b="0" i="1" u="none" strike="noStrike" cap="none" normalizeH="0" baseline="0" dirty="0" smtClean="0">
                <a:ln>
                  <a:noFill/>
                </a:ln>
                <a:solidFill>
                  <a:schemeClr val="tx1"/>
                </a:solidFill>
                <a:effectLst/>
                <a:latin typeface="Arial" charset="0"/>
              </a:rPr>
              <a:t>(Fig. 3)</a:t>
            </a:r>
            <a:r>
              <a:rPr kumimoji="0" lang="x-none" altLang="x-none" sz="1200" b="0" i="0" u="none" strike="noStrike" cap="none" normalizeH="0" baseline="0" dirty="0" smtClean="0">
                <a:ln>
                  <a:noFill/>
                </a:ln>
                <a:solidFill>
                  <a:schemeClr val="tx1"/>
                </a:solidFill>
                <a:effectLst/>
                <a:latin typeface="Arial" charset="0"/>
              </a:rPr>
              <a:t>.</a:t>
            </a:r>
          </a:p>
          <a:p>
            <a:pPr marL="171450" indent="-171450" defTabSz="914400" eaLnBrk="0" fontAlgn="base" hangingPunct="0">
              <a:spcBef>
                <a:spcPct val="0"/>
              </a:spcBef>
              <a:spcAft>
                <a:spcPct val="0"/>
              </a:spcAft>
              <a:buFont typeface="Arial" charset="0"/>
              <a:buChar char="•"/>
            </a:pPr>
            <a:r>
              <a:rPr kumimoji="0" lang="x-none" altLang="x-none" sz="1200" b="0" i="0" u="none" strike="noStrike" cap="none" normalizeH="0" baseline="0" dirty="0" smtClean="0">
                <a:ln>
                  <a:noFill/>
                </a:ln>
                <a:solidFill>
                  <a:schemeClr val="tx1"/>
                </a:solidFill>
                <a:effectLst/>
                <a:latin typeface="Arial" charset="0"/>
              </a:rPr>
              <a:t>TG3 dates refer to “final” approval of detailed design, when the integrated design of all major components is judged to be complete, and beyond which no further approval from NSS management is required for manufacturing. At this point in time these TG3 dates are not fixed, but NSS management plans for this to occur in staged manner. “Early procurement” approval dates for in-monolith optics and other critical path procurements (such as in-bunker components for the first instruments) are not shown in the figure</a:t>
            </a:r>
            <a:endParaRPr lang="en-US" dirty="0"/>
          </a:p>
        </p:txBody>
      </p:sp>
      <p:sp>
        <p:nvSpPr>
          <p:cNvPr id="4" name="Slide Number Placeholder 3"/>
          <p:cNvSpPr>
            <a:spLocks noGrp="1"/>
          </p:cNvSpPr>
          <p:nvPr>
            <p:ph type="sldNum" sz="quarter" idx="10"/>
          </p:nvPr>
        </p:nvSpPr>
        <p:spPr>
          <a:xfrm>
            <a:off x="3848645" y="9433106"/>
            <a:ext cx="2944283" cy="496570"/>
          </a:xfrm>
          <a:prstGeom prst="rect">
            <a:avLst/>
          </a:prstGeom>
        </p:spPr>
        <p:txBody>
          <a:bodyPr/>
          <a:lstStyle/>
          <a:p>
            <a:fld id="{161A53A7-64CD-4D0E-AAE8-1AC9C79D7085}" type="slidenum">
              <a:rPr lang="sv-SE" smtClean="0">
                <a:solidFill>
                  <a:prstClr val="black"/>
                </a:solidFill>
                <a:latin typeface="Calibri"/>
              </a:rPr>
              <a:pPr/>
              <a:t>6</a:t>
            </a:fld>
            <a:endParaRPr lang="sv-SE" dirty="0">
              <a:solidFill>
                <a:prstClr val="black"/>
              </a:solidFill>
              <a:latin typeface="Calibri"/>
            </a:endParaRPr>
          </a:p>
        </p:txBody>
      </p:sp>
    </p:spTree>
    <p:extLst>
      <p:ext uri="{BB962C8B-B14F-4D97-AF65-F5344CB8AC3E}">
        <p14:creationId xmlns:p14="http://schemas.microsoft.com/office/powerpoint/2010/main" val="101474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021294" y="9721111"/>
            <a:ext cx="3076364" cy="511731"/>
          </a:xfrm>
          <a:prstGeom prst="rect">
            <a:avLst/>
          </a:prstGeom>
        </p:spPr>
        <p:txBody>
          <a:bodyPr/>
          <a:lstStyle/>
          <a:p>
            <a:fld id="{161A53A7-64CD-4D0E-AAE8-1AC9C79D7085}" type="slidenum">
              <a:rPr lang="sv-SE" smtClean="0"/>
              <a:pPr/>
              <a:t>7</a:t>
            </a:fld>
            <a:endParaRPr lang="sv-SE" dirty="0"/>
          </a:p>
        </p:txBody>
      </p:sp>
    </p:spTree>
    <p:extLst>
      <p:ext uri="{BB962C8B-B14F-4D97-AF65-F5344CB8AC3E}">
        <p14:creationId xmlns:p14="http://schemas.microsoft.com/office/powerpoint/2010/main" val="59833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118235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in SAD list:</a:t>
            </a:r>
            <a:r>
              <a:rPr lang="en-US" baseline="0" dirty="0" smtClean="0"/>
              <a:t> flagged as externally funded: </a:t>
            </a:r>
            <a:endParaRPr lang="en-US" dirty="0" smtClean="0"/>
          </a:p>
          <a:p>
            <a:pPr marL="444500" lvl="1" indent="-268288">
              <a:spcBef>
                <a:spcPts val="300"/>
              </a:spcBef>
              <a:buFont typeface="Arial"/>
              <a:buChar char="•"/>
            </a:pPr>
            <a:r>
              <a:rPr lang="en-US" sz="1400" i="1" dirty="0" smtClean="0">
                <a:solidFill>
                  <a:srgbClr val="00B050"/>
                </a:solidFill>
              </a:rPr>
              <a:t>Reaction cells				(Q1/25)</a:t>
            </a:r>
          </a:p>
          <a:p>
            <a:pPr marL="444500" lvl="1" indent="-268288">
              <a:spcBef>
                <a:spcPts val="300"/>
              </a:spcBef>
              <a:buFont typeface="Arial"/>
              <a:buChar char="•"/>
            </a:pPr>
            <a:r>
              <a:rPr lang="en-US" sz="1400" i="1" dirty="0" smtClean="0">
                <a:solidFill>
                  <a:srgbClr val="00B050"/>
                </a:solidFill>
              </a:rPr>
              <a:t>In-situ light scattering			(Q1/25)</a:t>
            </a:r>
          </a:p>
          <a:p>
            <a:pPr marL="444500" lvl="1" indent="-268288">
              <a:spcBef>
                <a:spcPts val="300"/>
              </a:spcBef>
              <a:buFont typeface="Arial"/>
              <a:buChar char="•"/>
            </a:pPr>
            <a:r>
              <a:rPr lang="en-US" sz="1400" i="1" dirty="0" smtClean="0">
                <a:solidFill>
                  <a:srgbClr val="00B050"/>
                </a:solidFill>
              </a:rPr>
              <a:t>In-situ gas absorption			(Q1/25)</a:t>
            </a:r>
          </a:p>
          <a:p>
            <a:pPr marL="444500" lvl="1" indent="-268288">
              <a:spcBef>
                <a:spcPts val="300"/>
              </a:spcBef>
              <a:buFont typeface="Arial"/>
              <a:buChar char="•"/>
            </a:pPr>
            <a:r>
              <a:rPr lang="en-US" sz="1400" i="1" dirty="0" smtClean="0">
                <a:solidFill>
                  <a:srgbClr val="00B050"/>
                </a:solidFill>
              </a:rPr>
              <a:t>In-situ thermal analysis			(Q1/25)</a:t>
            </a:r>
          </a:p>
          <a:p>
            <a:r>
              <a:rPr lang="en-US" dirty="0" smtClean="0"/>
              <a:t> </a:t>
            </a:r>
            <a:endParaRPr lang="en-US" dirty="0"/>
          </a:p>
        </p:txBody>
      </p:sp>
    </p:spTree>
    <p:extLst>
      <p:ext uri="{BB962C8B-B14F-4D97-AF65-F5344CB8AC3E}">
        <p14:creationId xmlns:p14="http://schemas.microsoft.com/office/powerpoint/2010/main" val="117724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61A53A7-64CD-4D0E-AAE8-1AC9C79D7085}" type="slidenum">
              <a:rPr lang="sv-SE" smtClean="0"/>
              <a:t>17</a:t>
            </a:fld>
            <a:endParaRPr lang="sv-SE" dirty="0"/>
          </a:p>
        </p:txBody>
      </p:sp>
    </p:spTree>
    <p:extLst>
      <p:ext uri="{BB962C8B-B14F-4D97-AF65-F5344CB8AC3E}">
        <p14:creationId xmlns:p14="http://schemas.microsoft.com/office/powerpoint/2010/main" val="745239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865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6.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 Id="rId3"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73" name="Shape 173"/>
          <p:cNvSpPr/>
          <p:nvPr/>
        </p:nvSpPr>
        <p:spPr>
          <a:xfrm>
            <a:off x="-2" y="0"/>
            <a:ext cx="9144004" cy="1434355"/>
          </a:xfrm>
          <a:prstGeom prst="rect">
            <a:avLst/>
          </a:prstGeom>
          <a:solidFill>
            <a:srgbClr val="0094CA"/>
          </a:solidFill>
          <a:ln w="12700">
            <a:miter lim="400000"/>
          </a:ln>
        </p:spPr>
        <p:txBody>
          <a:bodyPr lIns="45714" tIns="45715" rIns="45714" bIns="45715" anchor="ctr"/>
          <a:lstStyle/>
          <a:p>
            <a:pPr algn="ctr" defTabSz="914208">
              <a:defRPr>
                <a:solidFill>
                  <a:srgbClr val="0094CA"/>
                </a:solidFill>
              </a:defRPr>
            </a:pPr>
            <a:endParaRPr/>
          </a:p>
        </p:txBody>
      </p:sp>
      <p:pic>
        <p:nvPicPr>
          <p:cNvPr id="174" name="image1.png" descr="ESS-vit-logga.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4008" y="319528"/>
            <a:ext cx="1370481" cy="733210"/>
          </a:xfrm>
          <a:prstGeom prst="rect">
            <a:avLst/>
          </a:prstGeom>
          <a:ln w="12700">
            <a:miter lim="400000"/>
          </a:ln>
        </p:spPr>
      </p:pic>
      <p:sp>
        <p:nvSpPr>
          <p:cNvPr id="175" name="Shape 175"/>
          <p:cNvSpPr>
            <a:spLocks noGrp="1"/>
          </p:cNvSpPr>
          <p:nvPr>
            <p:ph type="title"/>
          </p:nvPr>
        </p:nvSpPr>
        <p:spPr>
          <a:xfrm>
            <a:off x="457200" y="92075"/>
            <a:ext cx="7139138" cy="1508126"/>
          </a:xfrm>
          <a:prstGeom prst="rect">
            <a:avLst/>
          </a:prstGeom>
        </p:spPr>
        <p:txBody>
          <a:bodyPr lIns="0" tIns="0" rIns="0" bIns="0"/>
          <a:lstStyle>
            <a:lvl1pPr algn="l" defTabSz="914208">
              <a:defRPr sz="3000">
                <a:solidFill>
                  <a:srgbClr val="FFFFFF"/>
                </a:solidFill>
              </a:defRPr>
            </a:lvl1pPr>
          </a:lstStyle>
          <a:p>
            <a:r>
              <a:t>Title Text</a:t>
            </a:r>
          </a:p>
        </p:txBody>
      </p:sp>
      <p:sp>
        <p:nvSpPr>
          <p:cNvPr id="176" name="Shape 176"/>
          <p:cNvSpPr>
            <a:spLocks noGrp="1"/>
          </p:cNvSpPr>
          <p:nvPr>
            <p:ph type="body" idx="1"/>
          </p:nvPr>
        </p:nvSpPr>
        <p:spPr>
          <a:xfrm>
            <a:off x="457198" y="1600200"/>
            <a:ext cx="8229604" cy="5257802"/>
          </a:xfrm>
          <a:prstGeom prst="rect">
            <a:avLst/>
          </a:prstGeom>
        </p:spPr>
        <p:txBody>
          <a:bodyPr lIns="0" tIns="0" rIns="0" bIns="0"/>
          <a:lstStyle>
            <a:lvl1pPr marL="318340" indent="-318340" defTabSz="914208">
              <a:spcBef>
                <a:spcPts val="600"/>
              </a:spcBef>
              <a:defRPr sz="2600"/>
            </a:lvl1pPr>
            <a:lvl2pPr marL="766601" indent="-309497" defTabSz="914208">
              <a:spcBef>
                <a:spcPts val="600"/>
              </a:spcBef>
              <a:defRPr sz="2600"/>
            </a:lvl2pPr>
            <a:lvl3pPr marL="1211325" indent="-297116" defTabSz="914208">
              <a:spcBef>
                <a:spcPts val="600"/>
              </a:spcBef>
              <a:defRPr sz="2600"/>
            </a:lvl3pPr>
            <a:lvl4pPr marL="1701444" indent="-330128" defTabSz="914208">
              <a:spcBef>
                <a:spcPts val="600"/>
              </a:spcBef>
              <a:defRPr sz="2600"/>
            </a:lvl4pPr>
            <a:lvl5pPr marL="2125535" indent="-297116" defTabSz="914208">
              <a:spcBef>
                <a:spcPts val="600"/>
              </a:spcBef>
              <a:defRPr sz="2600"/>
            </a:lvl5pPr>
          </a:lstStyle>
          <a:p>
            <a:r>
              <a:t>Body Level One</a:t>
            </a:r>
          </a:p>
          <a:p>
            <a:pPr lvl="1"/>
            <a:r>
              <a:t>Body Level Two</a:t>
            </a:r>
          </a:p>
          <a:p>
            <a:pPr lvl="2"/>
            <a:r>
              <a:t>Body Level Three</a:t>
            </a:r>
          </a:p>
          <a:p>
            <a:pPr lvl="3"/>
            <a:r>
              <a:t>Body Level Four</a:t>
            </a:r>
          </a:p>
          <a:p>
            <a:pPr lvl="4"/>
            <a:r>
              <a:t>Body Level Five</a:t>
            </a:r>
          </a:p>
        </p:txBody>
      </p:sp>
      <p:sp>
        <p:nvSpPr>
          <p:cNvPr id="177" name="Shape 177"/>
          <p:cNvSpPr>
            <a:spLocks noGrp="1"/>
          </p:cNvSpPr>
          <p:nvPr>
            <p:ph type="sldNum" sz="quarter" idx="2"/>
          </p:nvPr>
        </p:nvSpPr>
        <p:spPr>
          <a:xfrm>
            <a:off x="6553200" y="6461972"/>
            <a:ext cx="2133602" cy="153888"/>
          </a:xfrm>
          <a:prstGeom prst="rect">
            <a:avLst/>
          </a:prstGeom>
        </p:spPr>
        <p:txBody>
          <a:bodyPr wrap="square" lIns="0" tIns="0" rIns="0" bIns="0"/>
          <a:lstStyle>
            <a:lvl1pPr defTabSz="914208">
              <a:defRPr sz="10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Rubrikbild bild">
    <p:spTree>
      <p:nvGrpSpPr>
        <p:cNvPr id="1" name=""/>
        <p:cNvGrpSpPr/>
        <p:nvPr/>
      </p:nvGrpSpPr>
      <p:grpSpPr>
        <a:xfrm>
          <a:off x="0" y="0"/>
          <a:ext cx="0" cy="0"/>
          <a:chOff x="0" y="0"/>
          <a:chExt cx="0" cy="0"/>
        </a:xfrm>
      </p:grpSpPr>
      <p:sp>
        <p:nvSpPr>
          <p:cNvPr id="387" name="Shape 387"/>
          <p:cNvSpPr/>
          <p:nvPr/>
        </p:nvSpPr>
        <p:spPr>
          <a:xfrm>
            <a:off x="0" y="0"/>
            <a:ext cx="9144000" cy="1434358"/>
          </a:xfrm>
          <a:prstGeom prst="rect">
            <a:avLst/>
          </a:prstGeom>
          <a:solidFill>
            <a:srgbClr val="0094CA"/>
          </a:solidFill>
          <a:ln w="12700">
            <a:miter lim="400000"/>
          </a:ln>
        </p:spPr>
        <p:txBody>
          <a:bodyPr lIns="45714" tIns="45715" rIns="45714" bIns="45715" anchor="ctr"/>
          <a:lstStyle/>
          <a:p>
            <a:pPr algn="ctr" defTabSz="457059">
              <a:defRPr>
                <a:solidFill>
                  <a:srgbClr val="0094CA"/>
                </a:solidFill>
              </a:defRPr>
            </a:pPr>
            <a:endParaRPr/>
          </a:p>
        </p:txBody>
      </p:sp>
      <p:pic>
        <p:nvPicPr>
          <p:cNvPr id="388" name="image1.png"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6978" y="378773"/>
            <a:ext cx="1359829" cy="727509"/>
          </a:xfrm>
          <a:prstGeom prst="rect">
            <a:avLst/>
          </a:prstGeom>
          <a:ln w="12700">
            <a:miter lim="400000"/>
          </a:ln>
        </p:spPr>
      </p:pic>
      <p:sp>
        <p:nvSpPr>
          <p:cNvPr id="389" name="Shape 389"/>
          <p:cNvSpPr>
            <a:spLocks noGrp="1"/>
          </p:cNvSpPr>
          <p:nvPr>
            <p:ph type="title"/>
          </p:nvPr>
        </p:nvSpPr>
        <p:spPr>
          <a:xfrm>
            <a:off x="593516" y="11"/>
            <a:ext cx="5762627" cy="1441451"/>
          </a:xfrm>
          <a:prstGeom prst="rect">
            <a:avLst/>
          </a:prstGeom>
        </p:spPr>
        <p:txBody>
          <a:bodyPr lIns="0" tIns="0" rIns="0" bIns="0"/>
          <a:lstStyle>
            <a:lvl1pPr algn="l" defTabSz="457059">
              <a:defRPr sz="2800">
                <a:solidFill>
                  <a:srgbClr val="FFFFFF"/>
                </a:solidFill>
              </a:defRPr>
            </a:lvl1pPr>
          </a:lstStyle>
          <a:p>
            <a:r>
              <a:t>Title Text</a:t>
            </a:r>
          </a:p>
        </p:txBody>
      </p:sp>
      <p:sp>
        <p:nvSpPr>
          <p:cNvPr id="390" name="Shape 390"/>
          <p:cNvSpPr/>
          <p:nvPr/>
        </p:nvSpPr>
        <p:spPr>
          <a:xfrm>
            <a:off x="-326074" y="1452410"/>
            <a:ext cx="9696400" cy="1"/>
          </a:xfrm>
          <a:prstGeom prst="line">
            <a:avLst/>
          </a:prstGeom>
          <a:ln w="6350">
            <a:solidFill>
              <a:srgbClr val="FFFFFF"/>
            </a:solidFill>
          </a:ln>
        </p:spPr>
        <p:txBody>
          <a:bodyPr lIns="45714" tIns="45715" rIns="45714" bIns="45715"/>
          <a:lstStyle/>
          <a:p>
            <a:pPr defTabSz="457059">
              <a:defRPr>
                <a:latin typeface="Avenir Book"/>
                <a:ea typeface="Avenir Book"/>
                <a:cs typeface="Avenir Book"/>
                <a:sym typeface="Avenir Book"/>
              </a:defRPr>
            </a:pPr>
            <a:endParaRPr/>
          </a:p>
        </p:txBody>
      </p:sp>
      <p:sp>
        <p:nvSpPr>
          <p:cNvPr id="391" name="Shape 391"/>
          <p:cNvSpPr>
            <a:spLocks noGrp="1"/>
          </p:cNvSpPr>
          <p:nvPr>
            <p:ph type="sldNum" sz="quarter" idx="2"/>
          </p:nvPr>
        </p:nvSpPr>
        <p:spPr>
          <a:xfrm>
            <a:off x="6279946" y="6217871"/>
            <a:ext cx="273254" cy="276981"/>
          </a:xfrm>
          <a:prstGeom prst="rect">
            <a:avLst/>
          </a:prstGeom>
        </p:spPr>
        <p:txBody>
          <a:bodyPr lIns="45705" tIns="45705" rIns="45705" bIns="45705"/>
          <a:lstStyle>
            <a:lvl1pPr defTabSz="914208"/>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05" name="Shape 405"/>
          <p:cNvSpPr/>
          <p:nvPr/>
        </p:nvSpPr>
        <p:spPr>
          <a:xfrm>
            <a:off x="0" y="-2"/>
            <a:ext cx="9144000" cy="1434358"/>
          </a:xfrm>
          <a:prstGeom prst="rect">
            <a:avLst/>
          </a:prstGeom>
          <a:solidFill>
            <a:srgbClr val="0094CA"/>
          </a:solidFill>
          <a:ln w="12700">
            <a:miter lim="400000"/>
          </a:ln>
        </p:spPr>
        <p:txBody>
          <a:bodyPr lIns="45714" tIns="45715" rIns="45714" bIns="45715" anchor="ctr"/>
          <a:lstStyle/>
          <a:p>
            <a:pPr algn="ctr" defTabSz="914208">
              <a:defRPr>
                <a:solidFill>
                  <a:srgbClr val="0094CA"/>
                </a:solidFill>
              </a:defRPr>
            </a:pPr>
            <a:endParaRPr/>
          </a:p>
        </p:txBody>
      </p:sp>
      <p:sp>
        <p:nvSpPr>
          <p:cNvPr id="406" name="Shape 406"/>
          <p:cNvSpPr>
            <a:spLocks noGrp="1"/>
          </p:cNvSpPr>
          <p:nvPr>
            <p:ph type="title"/>
          </p:nvPr>
        </p:nvSpPr>
        <p:spPr>
          <a:xfrm>
            <a:off x="457202" y="92075"/>
            <a:ext cx="7139138" cy="1508126"/>
          </a:xfrm>
          <a:prstGeom prst="rect">
            <a:avLst/>
          </a:prstGeom>
        </p:spPr>
        <p:txBody>
          <a:bodyPr lIns="45709" tIns="45709" rIns="45709" bIns="45709"/>
          <a:lstStyle>
            <a:lvl1pPr algn="l" defTabSz="914208">
              <a:defRPr sz="3200">
                <a:solidFill>
                  <a:srgbClr val="FFFFFF"/>
                </a:solidFill>
              </a:defRPr>
            </a:lvl1pPr>
          </a:lstStyle>
          <a:p>
            <a:r>
              <a:t>Title Text</a:t>
            </a:r>
          </a:p>
        </p:txBody>
      </p:sp>
      <p:sp>
        <p:nvSpPr>
          <p:cNvPr id="407" name="Shape 407"/>
          <p:cNvSpPr>
            <a:spLocks noGrp="1"/>
          </p:cNvSpPr>
          <p:nvPr>
            <p:ph type="body" idx="1"/>
          </p:nvPr>
        </p:nvSpPr>
        <p:spPr>
          <a:xfrm>
            <a:off x="457200" y="1600200"/>
            <a:ext cx="8229600" cy="5257800"/>
          </a:xfrm>
          <a:prstGeom prst="rect">
            <a:avLst/>
          </a:prstGeom>
        </p:spPr>
        <p:txBody>
          <a:bodyPr lIns="45709" tIns="45709" rIns="45709" bIns="45709"/>
          <a:lstStyle>
            <a:lvl1pPr marL="342829" indent="-342829" defTabSz="914208">
              <a:spcBef>
                <a:spcPts val="600"/>
              </a:spcBef>
              <a:defRPr sz="2800"/>
            </a:lvl1pPr>
            <a:lvl2pPr marL="790408" indent="-333305" defTabSz="914208">
              <a:spcBef>
                <a:spcPts val="600"/>
              </a:spcBef>
              <a:defRPr sz="2800"/>
            </a:lvl2pPr>
            <a:lvl3pPr marL="1234181" indent="-319972" defTabSz="914208">
              <a:spcBef>
                <a:spcPts val="600"/>
              </a:spcBef>
              <a:defRPr sz="2800"/>
            </a:lvl3pPr>
            <a:lvl4pPr marL="1726837" indent="-355524" defTabSz="914208">
              <a:spcBef>
                <a:spcPts val="600"/>
              </a:spcBef>
              <a:defRPr sz="2800"/>
            </a:lvl4pPr>
            <a:lvl5pPr marL="2148391" indent="-319969" defTabSz="914208">
              <a:spcBef>
                <a:spcPts val="600"/>
              </a:spcBef>
              <a:defRPr sz="2800"/>
            </a:lvl5pPr>
          </a:lstStyle>
          <a:p>
            <a:r>
              <a:t>Body Level One</a:t>
            </a:r>
          </a:p>
          <a:p>
            <a:pPr lvl="1"/>
            <a:r>
              <a:t>Body Level Two</a:t>
            </a:r>
          </a:p>
          <a:p>
            <a:pPr lvl="2"/>
            <a:r>
              <a:t>Body Level Three</a:t>
            </a:r>
          </a:p>
          <a:p>
            <a:pPr lvl="3"/>
            <a:r>
              <a:t>Body Level Four</a:t>
            </a:r>
          </a:p>
          <a:p>
            <a:pPr lvl="4"/>
            <a:r>
              <a:t>Body Level Five</a:t>
            </a:r>
          </a:p>
        </p:txBody>
      </p:sp>
      <p:pic>
        <p:nvPicPr>
          <p:cNvPr id="408" name="image1.png" descr="ESS-vit-logga.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4008" y="319541"/>
            <a:ext cx="1370481" cy="733209"/>
          </a:xfrm>
          <a:prstGeom prst="rect">
            <a:avLst/>
          </a:prstGeom>
          <a:ln w="12700">
            <a:miter lim="400000"/>
          </a:ln>
        </p:spPr>
      </p:pic>
      <p:sp>
        <p:nvSpPr>
          <p:cNvPr id="409" name="Shape 409"/>
          <p:cNvSpPr>
            <a:spLocks noGrp="1"/>
          </p:cNvSpPr>
          <p:nvPr>
            <p:ph type="sldNum" sz="quarter" idx="2"/>
          </p:nvPr>
        </p:nvSpPr>
        <p:spPr>
          <a:xfrm>
            <a:off x="8413550" y="6400436"/>
            <a:ext cx="273252" cy="276979"/>
          </a:xfrm>
          <a:prstGeom prst="rect">
            <a:avLst/>
          </a:prstGeom>
        </p:spPr>
        <p:txBody>
          <a:bodyPr lIns="45705" tIns="45705" rIns="45705" bIns="45705"/>
          <a:lstStyle>
            <a:lvl1pPr defTabSz="914208"/>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48189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8" y="1955801"/>
            <a:ext cx="4766944" cy="3780620"/>
          </a:xfrm>
        </p:spPr>
        <p:txBody>
          <a:bodyPr lIns="0" tIns="0" rIns="0" bIns="0">
            <a:noAutofit/>
          </a:bodyPr>
          <a:lstStyle>
            <a:lvl1pPr marL="342859" indent="-342859" algn="l">
              <a:lnSpc>
                <a:spcPct val="90000"/>
              </a:lnSpc>
              <a:buFont typeface="Arial"/>
              <a:buChar char="•"/>
              <a:defRPr sz="2400">
                <a:solidFill>
                  <a:schemeClr val="bg1"/>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62" y="1955801"/>
            <a:ext cx="2479040" cy="2479040"/>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prstClr val="white"/>
              </a:solidFill>
              <a:latin typeface="Calibri"/>
            </a:endParaRPr>
          </a:p>
        </p:txBody>
      </p:sp>
      <p:cxnSp>
        <p:nvCxnSpPr>
          <p:cNvPr id="7"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850413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1"/>
            <a:ext cx="4766944" cy="3780620"/>
          </a:xfrm>
        </p:spPr>
        <p:txBody>
          <a:bodyPr lIns="0" tIns="0" rIns="0" bIns="0">
            <a:noAutofit/>
          </a:bodyPr>
          <a:lstStyle>
            <a:lvl1pPr marL="396852" marR="0" indent="-342859" algn="l" defTabSz="457145" rtl="0" eaLnBrk="1" fontAlgn="auto" latinLnBrk="0" hangingPunct="1">
              <a:lnSpc>
                <a:spcPct val="100000"/>
              </a:lnSpc>
              <a:spcBef>
                <a:spcPts val="1200"/>
              </a:spcBef>
              <a:spcAft>
                <a:spcPts val="600"/>
              </a:spcAft>
              <a:buClrTx/>
              <a:buSzTx/>
              <a:buFont typeface="Arial"/>
              <a:buChar char="•"/>
              <a:defRPr sz="2400" b="0">
                <a:solidFill>
                  <a:schemeClr val="bg1"/>
                </a:solidFill>
              </a:defRPr>
            </a:lvl1pPr>
            <a:lvl2pPr marL="647922" marR="0" indent="-233972" algn="l" defTabSz="457145" rtl="0" eaLnBrk="1" fontAlgn="auto" latinLnBrk="0" hangingPunct="1">
              <a:lnSpc>
                <a:spcPct val="100000"/>
              </a:lnSpc>
              <a:spcBef>
                <a:spcPts val="200"/>
              </a:spcBef>
              <a:spcAft>
                <a:spcPts val="200"/>
              </a:spcAft>
              <a:buClrTx/>
              <a:buSzPct val="75000"/>
              <a:buFont typeface="Lucida Grande"/>
              <a:buChar char="-"/>
              <a:defRPr sz="1800" baseline="0">
                <a:solidFill>
                  <a:srgbClr val="FFFFFF"/>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37798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1"/>
            <a:ext cx="4766944" cy="3780620"/>
          </a:xfrm>
        </p:spPr>
        <p:txBody>
          <a:bodyPr lIns="0" tIns="0" rIns="0" bIns="0">
            <a:noAutofit/>
          </a:bodyPr>
          <a:lstStyle>
            <a:lvl1pPr marL="396852" marR="0" indent="-342859" algn="l" defTabSz="457145" rtl="0" eaLnBrk="1" fontAlgn="auto" latinLnBrk="0" hangingPunct="1">
              <a:lnSpc>
                <a:spcPct val="100000"/>
              </a:lnSpc>
              <a:spcBef>
                <a:spcPts val="1200"/>
              </a:spcBef>
              <a:spcAft>
                <a:spcPts val="600"/>
              </a:spcAft>
              <a:buClrTx/>
              <a:buSzTx/>
              <a:buFont typeface="Arial"/>
              <a:buChar char="•"/>
              <a:defRPr sz="2400" b="0">
                <a:solidFill>
                  <a:srgbClr val="0094CA"/>
                </a:solidFill>
              </a:defRPr>
            </a:lvl1pPr>
            <a:lvl2pPr marL="647922" marR="0" indent="-233972" algn="l" defTabSz="457145" rtl="0" eaLnBrk="1" fontAlgn="auto" latinLnBrk="0" hangingPunct="1">
              <a:lnSpc>
                <a:spcPct val="100000"/>
              </a:lnSpc>
              <a:spcBef>
                <a:spcPts val="200"/>
              </a:spcBef>
              <a:spcAft>
                <a:spcPts val="200"/>
              </a:spcAft>
              <a:buClrTx/>
              <a:buSzPct val="75000"/>
              <a:buFont typeface="Lucida Grande"/>
              <a:buChar char="-"/>
              <a:defRPr sz="1800" baseline="0">
                <a:solidFill>
                  <a:srgbClr val="0094CA"/>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0927325"/>
      </p:ext>
    </p:extLst>
  </p:cSld>
  <p:clrMapOvr>
    <a:overrideClrMapping bg1="lt1" tx1="dk1" bg2="lt2" tx2="dk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7" y="11"/>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9" y="1964949"/>
            <a:ext cx="6536399" cy="4038981"/>
          </a:xfrm>
        </p:spPr>
        <p:txBody>
          <a:bodyPr/>
          <a:lstStyle>
            <a:lvl1pPr marL="0" indent="0">
              <a:buNone/>
            </a:lvl1pPr>
            <a:lvl2pPr marL="457145" indent="0">
              <a:buNone/>
            </a:lvl2pPr>
            <a:lvl3pPr marL="914290" indent="0">
              <a:buNone/>
            </a:lvl3pPr>
            <a:lvl4pPr marL="1371435" indent="0">
              <a:buNone/>
            </a:lvl4pPr>
            <a:lvl5pPr marL="1828581" indent="0">
              <a:buNone/>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12AAD0E-1510-0843-8FCB-CAFFA4CB3FF2}" type="datetime1">
              <a:rPr lang="en-GB" smtClean="0">
                <a:latin typeface="Calibri"/>
              </a:rPr>
              <a:t>24/10/2017</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89980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11"/>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E0A7369-C6A9-3E42-B27A-D1D3549C03C6}" type="datetime1">
              <a:rPr lang="en-GB" smtClean="0">
                <a:latin typeface="Calibri"/>
              </a:rPr>
              <a:t>24/10/2017</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39577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638FBE0-2A8A-5843-85DD-D4B4AFA9C985}" type="datetime1">
              <a:rPr lang="en-GB" smtClean="0">
                <a:latin typeface="Calibri"/>
              </a:rPr>
              <a:t>24/10/2017</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18256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30"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D28D8054-E222-054C-9096-E754B075B065}" type="datetime1">
              <a:rPr lang="en-GB" smtClean="0">
                <a:latin typeface="Calibri"/>
              </a:rPr>
              <a:t>24/10/2017</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22712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95" name="Shape 195"/>
          <p:cNvSpPr/>
          <p:nvPr/>
        </p:nvSpPr>
        <p:spPr>
          <a:xfrm>
            <a:off x="-1" y="0"/>
            <a:ext cx="9144002" cy="1434355"/>
          </a:xfrm>
          <a:prstGeom prst="rect">
            <a:avLst/>
          </a:prstGeom>
          <a:solidFill>
            <a:srgbClr val="0094CA"/>
          </a:solidFill>
          <a:ln w="3175">
            <a:miter lim="400000"/>
          </a:ln>
        </p:spPr>
        <p:txBody>
          <a:bodyPr lIns="45714" tIns="45715" rIns="45714" bIns="45715" anchor="ctr"/>
          <a:lstStyle/>
          <a:p>
            <a:pPr algn="ctr" defTabSz="822861">
              <a:defRPr>
                <a:solidFill>
                  <a:srgbClr val="0094CA"/>
                </a:solidFill>
              </a:defRPr>
            </a:pPr>
            <a:endParaRPr/>
          </a:p>
        </p:txBody>
      </p:sp>
      <p:sp>
        <p:nvSpPr>
          <p:cNvPr id="196" name="Shape 196"/>
          <p:cNvSpPr>
            <a:spLocks noGrp="1"/>
          </p:cNvSpPr>
          <p:nvPr>
            <p:ph type="title"/>
          </p:nvPr>
        </p:nvSpPr>
        <p:spPr>
          <a:xfrm>
            <a:off x="457200" y="92086"/>
            <a:ext cx="7139138" cy="1508125"/>
          </a:xfrm>
          <a:prstGeom prst="rect">
            <a:avLst/>
          </a:prstGeom>
        </p:spPr>
        <p:txBody>
          <a:bodyPr lIns="45714" tIns="45714" rIns="45714" bIns="45714"/>
          <a:lstStyle>
            <a:lvl1pPr algn="l" defTabSz="822861">
              <a:defRPr sz="3000">
                <a:solidFill>
                  <a:srgbClr val="FFFFFF"/>
                </a:solidFill>
              </a:defRPr>
            </a:lvl1pPr>
          </a:lstStyle>
          <a:p>
            <a:r>
              <a:t>Title Text</a:t>
            </a:r>
          </a:p>
        </p:txBody>
      </p:sp>
      <p:sp>
        <p:nvSpPr>
          <p:cNvPr id="197" name="Shape 197"/>
          <p:cNvSpPr>
            <a:spLocks noGrp="1"/>
          </p:cNvSpPr>
          <p:nvPr>
            <p:ph type="body" idx="1"/>
          </p:nvPr>
        </p:nvSpPr>
        <p:spPr>
          <a:xfrm>
            <a:off x="457200" y="1600211"/>
            <a:ext cx="8229602" cy="5257801"/>
          </a:xfrm>
          <a:prstGeom prst="rect">
            <a:avLst/>
          </a:prstGeom>
        </p:spPr>
        <p:txBody>
          <a:bodyPr lIns="45714" tIns="45714" rIns="45714" bIns="45714"/>
          <a:lstStyle>
            <a:lvl1pPr marL="318369" indent="-318369" defTabSz="822861">
              <a:spcBef>
                <a:spcPts val="600"/>
              </a:spcBef>
              <a:defRPr sz="2600">
                <a:solidFill>
                  <a:srgbClr val="808080"/>
                </a:solidFill>
              </a:defRPr>
            </a:lvl1pPr>
            <a:lvl2pPr marL="766670" indent="-309525" defTabSz="822861">
              <a:spcBef>
                <a:spcPts val="600"/>
              </a:spcBef>
              <a:defRPr sz="2600">
                <a:solidFill>
                  <a:srgbClr val="808080"/>
                </a:solidFill>
              </a:defRPr>
            </a:lvl2pPr>
            <a:lvl3pPr marL="1211435" indent="-297144" defTabSz="822861">
              <a:spcBef>
                <a:spcPts val="600"/>
              </a:spcBef>
              <a:defRPr sz="2600">
                <a:solidFill>
                  <a:srgbClr val="808080"/>
                </a:solidFill>
              </a:defRPr>
            </a:lvl3pPr>
            <a:lvl4pPr marL="1701596" indent="-330160" defTabSz="822861">
              <a:spcBef>
                <a:spcPts val="600"/>
              </a:spcBef>
              <a:defRPr sz="2600">
                <a:solidFill>
                  <a:srgbClr val="808080"/>
                </a:solidFill>
              </a:defRPr>
            </a:lvl4pPr>
            <a:lvl5pPr marL="2125724" indent="-297144" defTabSz="822861">
              <a:spcBef>
                <a:spcPts val="600"/>
              </a:spcBef>
              <a:defRPr sz="26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198" name="Shape 198"/>
          <p:cNvSpPr>
            <a:spLocks noGrp="1"/>
          </p:cNvSpPr>
          <p:nvPr>
            <p:ph type="sldNum" sz="quarter" idx="2"/>
          </p:nvPr>
        </p:nvSpPr>
        <p:spPr>
          <a:xfrm>
            <a:off x="6553200" y="6415814"/>
            <a:ext cx="2133600" cy="246219"/>
          </a:xfrm>
          <a:prstGeom prst="rect">
            <a:avLst/>
          </a:prstGeom>
        </p:spPr>
        <p:txBody>
          <a:bodyPr wrap="square" lIns="45714" tIns="45714" rIns="45714" bIns="45714"/>
          <a:lstStyle>
            <a:lvl1pPr defTabSz="822861">
              <a:defRPr sz="1000"/>
            </a:lvl1pPr>
          </a:lstStyle>
          <a:p>
            <a:fld id="{86CB4B4D-7CA3-9044-876B-883B54F8677D}" type="slidenum">
              <a:t>‹#›</a:t>
            </a:fld>
            <a:endParaRPr/>
          </a:p>
        </p:txBody>
      </p:sp>
      <p:pic>
        <p:nvPicPr>
          <p:cNvPr id="199" name="image1.png" descr="ESS-vit-logga.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4008" y="319530"/>
            <a:ext cx="1370481" cy="733208"/>
          </a:xfrm>
          <a:prstGeom prst="rect">
            <a:avLst/>
          </a:prstGeom>
          <a:ln w="12700">
            <a:miter lim="400000"/>
          </a:ln>
        </p:spPr>
      </p:pic>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9C4C0F1-8E58-504F-AA29-E1A080ED8DBE}" type="datetime1">
              <a:rPr lang="en-GB" smtClean="0">
                <a:latin typeface="Calibri"/>
              </a:rPr>
              <a:t>24/10/2017</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932227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CDF704E-4D6D-8E48-8489-8DD1A5DB17D7}" type="datetime1">
              <a:rPr lang="en-GB" smtClean="0">
                <a:latin typeface="Calibri"/>
              </a:rPr>
              <a:t>24/10/2017</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884416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1"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3"/>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64A3C1C-EDE6-7D4B-A16D-5806578507BE}" type="datetime1">
              <a:rPr lang="en-GB" smtClean="0">
                <a:latin typeface="Calibri"/>
              </a:rPr>
              <a:t>24/10/2017</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03768087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3445E6A-E36D-F14A-AFB6-62C4A35BB412}" type="datetime1">
              <a:rPr lang="en-GB" smtClean="0">
                <a:latin typeface="Calibri"/>
              </a:rPr>
              <a:t>24/10/2017</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42265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7F4009C-23A1-0541-87A1-A6475FF715DF}" type="datetime1">
              <a:rPr lang="en-GB" smtClean="0">
                <a:latin typeface="Calibri"/>
              </a:rPr>
              <a:t>24/10/2017</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66308192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9"/>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9"/>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1EAD596-AF87-794B-BC41-AFEC6609ECB8}" type="datetime1">
              <a:rPr lang="en-GB" smtClean="0">
                <a:latin typeface="Calibri"/>
              </a:rPr>
              <a:t>24/10/2017</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211720726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11"/>
            <a:ext cx="9144000" cy="16827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a:ext>
            </a:extLst>
          </a:blip>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B77F926-DDBD-2040-92EE-525FE7898B56}" type="datetime1">
              <a:rPr lang="en-GB" smtClean="0">
                <a:latin typeface="Calibri"/>
              </a:rPr>
              <a:t>24/10/2017</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144" y="130723"/>
            <a:ext cx="6290083" cy="1470025"/>
          </a:xfrm>
          <a:prstGeom prst="rect">
            <a:avLst/>
          </a:prstGeom>
          <a:noFill/>
        </p:spPr>
        <p:txBody>
          <a:bodyPr>
            <a:normAutofit/>
          </a:bodyPr>
          <a:lstStyle>
            <a:lvl1pPr algn="l">
              <a:defRPr sz="4000">
                <a:solidFill>
                  <a:srgbClr val="0094CA"/>
                </a:solidFill>
              </a:defRPr>
            </a:lvl1pPr>
          </a:lstStyle>
          <a:p>
            <a:r>
              <a:rPr lang="sv-SE" smtClean="0"/>
              <a:t>Klicka här för att ändra format</a:t>
            </a:r>
            <a:endParaRPr lang="sv-SE"/>
          </a:p>
        </p:txBody>
      </p:sp>
    </p:spTree>
    <p:extLst>
      <p:ext uri="{BB962C8B-B14F-4D97-AF65-F5344CB8AC3E}">
        <p14:creationId xmlns:p14="http://schemas.microsoft.com/office/powerpoint/2010/main" val="372329360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15267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8" y="1955801"/>
            <a:ext cx="4766944" cy="3780620"/>
          </a:xfrm>
        </p:spPr>
        <p:txBody>
          <a:bodyPr lIns="0" tIns="0" rIns="0" bIns="0">
            <a:noAutofit/>
          </a:bodyPr>
          <a:lstStyle>
            <a:lvl1pPr marL="342859" indent="-342859" algn="l">
              <a:lnSpc>
                <a:spcPct val="90000"/>
              </a:lnSpc>
              <a:buFont typeface="Arial"/>
              <a:buChar char="•"/>
              <a:defRPr sz="2400">
                <a:solidFill>
                  <a:schemeClr val="bg1"/>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62" y="1955801"/>
            <a:ext cx="2479040" cy="2479040"/>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prstClr val="white"/>
              </a:solidFill>
              <a:latin typeface="Calibri"/>
            </a:endParaRPr>
          </a:p>
        </p:txBody>
      </p:sp>
      <p:cxnSp>
        <p:nvCxnSpPr>
          <p:cNvPr id="7"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379370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1"/>
            <a:ext cx="4766944" cy="3780620"/>
          </a:xfrm>
        </p:spPr>
        <p:txBody>
          <a:bodyPr lIns="0" tIns="0" rIns="0" bIns="0">
            <a:noAutofit/>
          </a:bodyPr>
          <a:lstStyle>
            <a:lvl1pPr marL="396852" marR="0" indent="-342859" algn="l" defTabSz="457145" rtl="0" eaLnBrk="1" fontAlgn="auto" latinLnBrk="0" hangingPunct="1">
              <a:lnSpc>
                <a:spcPct val="100000"/>
              </a:lnSpc>
              <a:spcBef>
                <a:spcPts val="1200"/>
              </a:spcBef>
              <a:spcAft>
                <a:spcPts val="600"/>
              </a:spcAft>
              <a:buClrTx/>
              <a:buSzTx/>
              <a:buFont typeface="Arial"/>
              <a:buChar char="•"/>
              <a:defRPr sz="2400" b="0">
                <a:solidFill>
                  <a:schemeClr val="bg1"/>
                </a:solidFill>
              </a:defRPr>
            </a:lvl1pPr>
            <a:lvl2pPr marL="647922" marR="0" indent="-233972" algn="l" defTabSz="457145" rtl="0" eaLnBrk="1" fontAlgn="auto" latinLnBrk="0" hangingPunct="1">
              <a:lnSpc>
                <a:spcPct val="100000"/>
              </a:lnSpc>
              <a:spcBef>
                <a:spcPts val="200"/>
              </a:spcBef>
              <a:spcAft>
                <a:spcPts val="200"/>
              </a:spcAft>
              <a:buClrTx/>
              <a:buSzPct val="75000"/>
              <a:buFont typeface="Lucida Grande"/>
              <a:buChar char="-"/>
              <a:defRPr sz="1800" baseline="0">
                <a:solidFill>
                  <a:srgbClr val="FFFFFF"/>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26357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 Title Only">
    <p:spTree>
      <p:nvGrpSpPr>
        <p:cNvPr id="1" name=""/>
        <p:cNvGrpSpPr/>
        <p:nvPr/>
      </p:nvGrpSpPr>
      <p:grpSpPr>
        <a:xfrm>
          <a:off x="0" y="0"/>
          <a:ext cx="0" cy="0"/>
          <a:chOff x="0" y="0"/>
          <a:chExt cx="0" cy="0"/>
        </a:xfrm>
      </p:grpSpPr>
      <p:pic>
        <p:nvPicPr>
          <p:cNvPr id="206" name="image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 y="5964740"/>
            <a:ext cx="9146977" cy="893260"/>
          </a:xfrm>
          <a:prstGeom prst="rect">
            <a:avLst/>
          </a:prstGeom>
          <a:ln w="3175"/>
          <a:effectLst>
            <a:outerShdw blurRad="76200" dist="38100" dir="16200000" rotWithShape="0">
              <a:srgbClr val="424242">
                <a:alpha val="15000"/>
              </a:srgbClr>
            </a:outerShdw>
          </a:effectLst>
        </p:spPr>
      </p:pic>
      <p:sp>
        <p:nvSpPr>
          <p:cNvPr id="207" name="Shape 207"/>
          <p:cNvSpPr>
            <a:spLocks noGrp="1"/>
          </p:cNvSpPr>
          <p:nvPr>
            <p:ph type="title"/>
          </p:nvPr>
        </p:nvSpPr>
        <p:spPr>
          <a:xfrm>
            <a:off x="457354" y="158737"/>
            <a:ext cx="8232280" cy="603265"/>
          </a:xfrm>
          <a:prstGeom prst="rect">
            <a:avLst/>
          </a:prstGeom>
          <a:ln w="3175">
            <a:round/>
          </a:ln>
        </p:spPr>
        <p:txBody>
          <a:bodyPr lIns="34286" tIns="34286" rIns="34286" bIns="34286"/>
          <a:lstStyle>
            <a:lvl1pPr defTabSz="438913">
              <a:defRPr sz="2800" b="1">
                <a:solidFill>
                  <a:srgbClr val="00A5D4"/>
                </a:solidFill>
                <a:uFill>
                  <a:solidFill>
                    <a:srgbClr val="00A5D4"/>
                  </a:solidFill>
                </a:uFill>
                <a:latin typeface="Arial"/>
                <a:ea typeface="Arial"/>
                <a:cs typeface="Arial"/>
                <a:sym typeface="Arial"/>
              </a:defRPr>
            </a:lvl1pPr>
          </a:lstStyle>
          <a:p>
            <a:r>
              <a:t>Title Text</a:t>
            </a:r>
          </a:p>
        </p:txBody>
      </p:sp>
      <p:sp>
        <p:nvSpPr>
          <p:cNvPr id="208" name="Shape 208"/>
          <p:cNvSpPr/>
          <p:nvPr/>
        </p:nvSpPr>
        <p:spPr>
          <a:xfrm>
            <a:off x="6138536" y="6077763"/>
            <a:ext cx="2823211" cy="545754"/>
          </a:xfrm>
          <a:prstGeom prst="rect">
            <a:avLst/>
          </a:prstGeom>
          <a:ln w="3175"/>
          <a:extLst>
            <a:ext uri="{C572A759-6A51-4108-AA02-DFA0A04FC94B}">
              <ma14:wrappingTextBoxFlag xmlns:ma14="http://schemas.microsoft.com/office/mac/drawingml/2011/main" val="1"/>
            </a:ext>
          </a:extLst>
        </p:spPr>
        <p:txBody>
          <a:bodyPr lIns="34286" tIns="34286" rIns="34286" bIns="34286">
            <a:spAutoFit/>
          </a:bodyPr>
          <a:lstStyle/>
          <a:p>
            <a:pPr algn="r" defTabSz="438913">
              <a:lnSpc>
                <a:spcPct val="130000"/>
              </a:lnSpc>
              <a:buClr>
                <a:srgbClr val="FFFFFF"/>
              </a:buClr>
              <a:defRPr sz="1600">
                <a:uFill>
                  <a:solidFill>
                    <a:srgbClr val="000000"/>
                  </a:solidFill>
                </a:uFill>
                <a:latin typeface="Arial"/>
                <a:ea typeface="Arial"/>
                <a:cs typeface="Arial"/>
                <a:sym typeface="Arial"/>
              </a:defRPr>
            </a:pPr>
            <a:r>
              <a:rPr sz="1200">
                <a:solidFill>
                  <a:srgbClr val="FFFFFF"/>
                </a:solidFill>
                <a:uFill>
                  <a:solidFill>
                    <a:srgbClr val="FFFFFF"/>
                  </a:solidFill>
                </a:uFill>
              </a:rPr>
              <a:t>SAC-10</a:t>
            </a:r>
          </a:p>
          <a:p>
            <a:pPr algn="r" defTabSz="438913">
              <a:lnSpc>
                <a:spcPct val="130000"/>
              </a:lnSpc>
              <a:buClr>
                <a:srgbClr val="FFFFFF"/>
              </a:buClr>
              <a:defRPr sz="1600">
                <a:uFill>
                  <a:solidFill>
                    <a:srgbClr val="000000"/>
                  </a:solidFill>
                </a:uFill>
                <a:latin typeface="Arial"/>
                <a:ea typeface="Arial"/>
                <a:cs typeface="Arial"/>
                <a:sym typeface="Arial"/>
              </a:defRPr>
            </a:pPr>
            <a:r>
              <a:rPr sz="1200">
                <a:solidFill>
                  <a:srgbClr val="FFFFFF"/>
                </a:solidFill>
                <a:uFill>
                  <a:solidFill>
                    <a:srgbClr val="FFFFFF"/>
                  </a:solidFill>
                </a:uFill>
              </a:rPr>
              <a:t>Science Directorate - Dimitri Argyriou</a:t>
            </a:r>
          </a:p>
        </p:txBody>
      </p:sp>
      <p:sp>
        <p:nvSpPr>
          <p:cNvPr id="209" name="Shape 209"/>
          <p:cNvSpPr>
            <a:spLocks noGrp="1"/>
          </p:cNvSpPr>
          <p:nvPr>
            <p:ph type="sldNum" sz="quarter" idx="2"/>
          </p:nvPr>
        </p:nvSpPr>
        <p:spPr>
          <a:xfrm>
            <a:off x="8441397" y="6470977"/>
            <a:ext cx="245404" cy="226987"/>
          </a:xfrm>
          <a:prstGeom prst="rect">
            <a:avLst/>
          </a:prstGeom>
        </p:spPr>
        <p:txBody>
          <a:bodyPr lIns="45714" tIns="45714" rIns="45714" bIns="45714" anchor="t">
            <a:normAutofit/>
          </a:bodyPr>
          <a:lstStyle>
            <a:lvl1pPr defTabSz="438913">
              <a:defRPr sz="1000">
                <a:solidFill>
                  <a:srgbClr val="000000"/>
                </a:solidFill>
                <a:uFill>
                  <a:solidFill>
                    <a:srgbClr val="000000"/>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1"/>
            <a:ext cx="4766944" cy="3780620"/>
          </a:xfrm>
        </p:spPr>
        <p:txBody>
          <a:bodyPr lIns="0" tIns="0" rIns="0" bIns="0">
            <a:noAutofit/>
          </a:bodyPr>
          <a:lstStyle>
            <a:lvl1pPr marL="396852" marR="0" indent="-342859" algn="l" defTabSz="457145" rtl="0" eaLnBrk="1" fontAlgn="auto" latinLnBrk="0" hangingPunct="1">
              <a:lnSpc>
                <a:spcPct val="100000"/>
              </a:lnSpc>
              <a:spcBef>
                <a:spcPts val="1200"/>
              </a:spcBef>
              <a:spcAft>
                <a:spcPts val="600"/>
              </a:spcAft>
              <a:buClrTx/>
              <a:buSzTx/>
              <a:buFont typeface="Arial"/>
              <a:buChar char="•"/>
              <a:defRPr sz="2400" b="0">
                <a:solidFill>
                  <a:srgbClr val="0094CA"/>
                </a:solidFill>
              </a:defRPr>
            </a:lvl1pPr>
            <a:lvl2pPr marL="647922" marR="0" indent="-233972" algn="l" defTabSz="457145" rtl="0" eaLnBrk="1" fontAlgn="auto" latinLnBrk="0" hangingPunct="1">
              <a:lnSpc>
                <a:spcPct val="100000"/>
              </a:lnSpc>
              <a:spcBef>
                <a:spcPts val="200"/>
              </a:spcBef>
              <a:spcAft>
                <a:spcPts val="200"/>
              </a:spcAft>
              <a:buClrTx/>
              <a:buSzPct val="75000"/>
              <a:buFont typeface="Lucida Grande"/>
              <a:buChar char="-"/>
              <a:defRPr sz="1800" baseline="0">
                <a:solidFill>
                  <a:srgbClr val="0094CA"/>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971004"/>
      </p:ext>
    </p:extLst>
  </p:cSld>
  <p:clrMapOvr>
    <a:overrideClrMapping bg1="lt1" tx1="dk1" bg2="lt2" tx2="dk2" accent1="accent1" accent2="accent2" accent3="accent3" accent4="accent4" accent5="accent5" accent6="accent6" hlink="hlink" folHlink="folHlink"/>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7" y="11"/>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9" y="1964949"/>
            <a:ext cx="6536399" cy="4038981"/>
          </a:xfrm>
        </p:spPr>
        <p:txBody>
          <a:bodyPr/>
          <a:lstStyle>
            <a:lvl1pPr marL="0" indent="0">
              <a:buNone/>
            </a:lvl1pPr>
            <a:lvl2pPr marL="457145" indent="0">
              <a:buNone/>
            </a:lvl2pPr>
            <a:lvl3pPr marL="914290" indent="0">
              <a:buNone/>
            </a:lvl3pPr>
            <a:lvl4pPr marL="1371435" indent="0">
              <a:buNone/>
            </a:lvl4pPr>
            <a:lvl5pPr marL="1828581" indent="0">
              <a:buNone/>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4994D21-9293-5441-B70B-91944C42D76B}" type="datetime1">
              <a:rPr lang="en-GB" smtClean="0">
                <a:latin typeface="Calibri"/>
              </a:rPr>
              <a:t>24/10/2017</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438385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11"/>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8A6789C1-7842-CE4D-A1B3-FD54EA09B758}" type="datetime1">
              <a:rPr lang="en-GB" smtClean="0">
                <a:latin typeface="Calibri"/>
              </a:rPr>
              <a:t>24/10/2017</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93707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1859997-F069-9A49-AF60-393D5D7C1D4F}" type="datetime1">
              <a:rPr lang="en-GB" smtClean="0">
                <a:latin typeface="Calibri"/>
              </a:rPr>
              <a:t>24/10/2017</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12968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30"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E835F02C-D94C-854B-A753-9062C153E1C4}" type="datetime1">
              <a:rPr lang="en-GB" smtClean="0">
                <a:latin typeface="Calibri"/>
              </a:rPr>
              <a:t>24/10/2017</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622061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9063F3D-FB39-4F41-8F0B-5FB77203911C}" type="datetime1">
              <a:rPr lang="en-GB" smtClean="0">
                <a:latin typeface="Calibri"/>
              </a:rPr>
              <a:t>24/10/2017</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63465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C72D83F-D143-E944-8A01-1CCA70616116}" type="datetime1">
              <a:rPr lang="en-GB" smtClean="0">
                <a:latin typeface="Calibri"/>
              </a:rPr>
              <a:t>24/10/2017</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06851104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1"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3"/>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D57D413-4B21-C545-8561-900322E1E230}" type="datetime1">
              <a:rPr lang="en-GB" smtClean="0">
                <a:latin typeface="Calibri"/>
              </a:rPr>
              <a:t>24/10/2017</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4999555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9A77FF-C2E5-C14C-994E-94BB96461FCA}" type="datetime1">
              <a:rPr lang="en-GB" smtClean="0">
                <a:latin typeface="Calibri"/>
              </a:rPr>
              <a:t>24/10/2017</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075729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580AC54-5EC9-1442-B508-7F32406070CC}" type="datetime1">
              <a:rPr lang="en-GB" smtClean="0">
                <a:latin typeface="Calibri"/>
              </a:rPr>
              <a:t>24/10/2017</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3356032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Rubrikbild bild">
    <p:spTree>
      <p:nvGrpSpPr>
        <p:cNvPr id="1" name=""/>
        <p:cNvGrpSpPr/>
        <p:nvPr/>
      </p:nvGrpSpPr>
      <p:grpSpPr>
        <a:xfrm>
          <a:off x="0" y="0"/>
          <a:ext cx="0" cy="0"/>
          <a:chOff x="0" y="0"/>
          <a:chExt cx="0" cy="0"/>
        </a:xfrm>
      </p:grpSpPr>
      <p:sp>
        <p:nvSpPr>
          <p:cNvPr id="236" name="Shape 236"/>
          <p:cNvSpPr/>
          <p:nvPr/>
        </p:nvSpPr>
        <p:spPr>
          <a:xfrm>
            <a:off x="-1" y="-3"/>
            <a:ext cx="9144002" cy="1434360"/>
          </a:xfrm>
          <a:prstGeom prst="rect">
            <a:avLst/>
          </a:prstGeom>
          <a:solidFill>
            <a:srgbClr val="0094CA"/>
          </a:solidFill>
          <a:ln w="12700">
            <a:miter lim="400000"/>
          </a:ln>
        </p:spPr>
        <p:txBody>
          <a:bodyPr lIns="45714" tIns="45715" rIns="45714" bIns="45715" anchor="ctr"/>
          <a:lstStyle/>
          <a:p>
            <a:pPr algn="ctr" defTabSz="457062">
              <a:defRPr>
                <a:solidFill>
                  <a:srgbClr val="0094CA"/>
                </a:solidFill>
              </a:defRPr>
            </a:pPr>
            <a:endParaRPr/>
          </a:p>
        </p:txBody>
      </p:sp>
      <p:pic>
        <p:nvPicPr>
          <p:cNvPr id="237" name="image1.png"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6972" y="378761"/>
            <a:ext cx="1359830" cy="727510"/>
          </a:xfrm>
          <a:prstGeom prst="rect">
            <a:avLst/>
          </a:prstGeom>
          <a:ln w="12700">
            <a:miter lim="400000"/>
          </a:ln>
        </p:spPr>
      </p:pic>
      <p:sp>
        <p:nvSpPr>
          <p:cNvPr id="238" name="Shape 238"/>
          <p:cNvSpPr/>
          <p:nvPr/>
        </p:nvSpPr>
        <p:spPr>
          <a:xfrm>
            <a:off x="-326073" y="1452410"/>
            <a:ext cx="9696396" cy="1"/>
          </a:xfrm>
          <a:prstGeom prst="line">
            <a:avLst/>
          </a:prstGeom>
          <a:ln w="3175">
            <a:solidFill>
              <a:srgbClr val="FFFFFF"/>
            </a:solidFill>
            <a:bevel/>
          </a:ln>
        </p:spPr>
        <p:txBody>
          <a:bodyPr lIns="45714" tIns="45715" rIns="45714" bIns="45715"/>
          <a:lstStyle/>
          <a:p>
            <a:pPr defTabSz="457145">
              <a:defRPr sz="1000">
                <a:latin typeface="+mj-lt"/>
                <a:ea typeface="+mj-ea"/>
                <a:cs typeface="+mj-cs"/>
                <a:sym typeface="Helvetica"/>
              </a:defRPr>
            </a:pPr>
            <a:endParaRPr/>
          </a:p>
        </p:txBody>
      </p:sp>
      <p:grpSp>
        <p:nvGrpSpPr>
          <p:cNvPr id="256" name="Group 256"/>
          <p:cNvGrpSpPr/>
          <p:nvPr/>
        </p:nvGrpSpPr>
        <p:grpSpPr>
          <a:xfrm>
            <a:off x="5147631" y="1176949"/>
            <a:ext cx="3881445" cy="201617"/>
            <a:chOff x="-1" y="0"/>
            <a:chExt cx="3881444" cy="201616"/>
          </a:xfrm>
        </p:grpSpPr>
        <p:pic>
          <p:nvPicPr>
            <p:cNvPr id="239" name="image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600"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240" name="image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 y="3664"/>
              <a:ext cx="192906" cy="194287"/>
            </a:xfrm>
            <a:prstGeom prst="rect">
              <a:avLst/>
            </a:prstGeom>
            <a:ln w="12700" cap="flat">
              <a:noFill/>
              <a:miter lim="400000"/>
            </a:ln>
            <a:effectLst>
              <a:outerShdw blurRad="76200" dist="38100" dir="2700000" rotWithShape="0">
                <a:srgbClr val="000000">
                  <a:alpha val="40998"/>
                </a:srgbClr>
              </a:outerShdw>
            </a:effectLst>
          </p:spPr>
        </p:pic>
        <p:pic>
          <p:nvPicPr>
            <p:cNvPr id="241" name="image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0533" y="6576"/>
              <a:ext cx="192904" cy="194287"/>
            </a:xfrm>
            <a:prstGeom prst="rect">
              <a:avLst/>
            </a:prstGeom>
            <a:ln w="12700" cap="flat">
              <a:noFill/>
              <a:miter lim="400000"/>
            </a:ln>
            <a:effectLst>
              <a:outerShdw blurRad="76200" dist="38100" dir="2700000" rotWithShape="0">
                <a:srgbClr val="000000">
                  <a:alpha val="40998"/>
                </a:srgbClr>
              </a:outerShdw>
            </a:effectLst>
          </p:spPr>
        </p:pic>
        <p:pic>
          <p:nvPicPr>
            <p:cNvPr id="242" name="image6.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2133" y="585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243" name="image7.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27470"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244" name="image8.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35870"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245" name="image9.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05336"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246" name="image10.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844270" y="7328"/>
              <a:ext cx="192904" cy="194289"/>
            </a:xfrm>
            <a:prstGeom prst="rect">
              <a:avLst/>
            </a:prstGeom>
            <a:ln w="12700" cap="flat">
              <a:noFill/>
              <a:miter lim="400000"/>
            </a:ln>
            <a:effectLst>
              <a:outerShdw blurRad="76200" dist="38100" dir="2700000" rotWithShape="0">
                <a:srgbClr val="000000">
                  <a:alpha val="40998"/>
                </a:srgbClr>
              </a:outerShdw>
            </a:effectLst>
          </p:spPr>
        </p:pic>
        <p:pic>
          <p:nvPicPr>
            <p:cNvPr id="247" name="image11.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458005" y="3664"/>
              <a:ext cx="192906" cy="194287"/>
            </a:xfrm>
            <a:prstGeom prst="rect">
              <a:avLst/>
            </a:prstGeom>
            <a:ln w="12700" cap="flat">
              <a:noFill/>
              <a:miter lim="400000"/>
            </a:ln>
            <a:effectLst>
              <a:outerShdw blurRad="76200" dist="38100" dir="2700000" rotWithShape="0">
                <a:srgbClr val="000000">
                  <a:alpha val="40998"/>
                </a:srgbClr>
              </a:outerShdw>
            </a:effectLst>
          </p:spPr>
        </p:pic>
        <p:pic>
          <p:nvPicPr>
            <p:cNvPr id="248" name="image12.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52666" y="585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249" name="image13.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074803"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250" name="image14.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614130" y="-1"/>
              <a:ext cx="192510" cy="194287"/>
            </a:xfrm>
            <a:prstGeom prst="rect">
              <a:avLst/>
            </a:prstGeom>
            <a:ln w="12700" cap="flat">
              <a:noFill/>
              <a:miter lim="400000"/>
            </a:ln>
            <a:effectLst>
              <a:outerShdw blurRad="76200" dist="38100" dir="2700000" rotWithShape="0">
                <a:srgbClr val="000000">
                  <a:alpha val="40998"/>
                </a:srgbClr>
              </a:outerShdw>
            </a:effectLst>
          </p:spPr>
        </p:pic>
        <p:pic>
          <p:nvPicPr>
            <p:cNvPr id="251" name="image15.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766403"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252" name="image16.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383200"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253" name="image17.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996936" y="1471"/>
              <a:ext cx="192906" cy="194288"/>
            </a:xfrm>
            <a:prstGeom prst="rect">
              <a:avLst/>
            </a:prstGeom>
            <a:ln w="12700" cap="flat">
              <a:noFill/>
              <a:miter lim="400000"/>
            </a:ln>
            <a:effectLst>
              <a:outerShdw blurRad="76200" dist="38100" dir="2700000" rotWithShape="0">
                <a:srgbClr val="000000">
                  <a:alpha val="40998"/>
                </a:srgbClr>
              </a:outerShdw>
            </a:effectLst>
          </p:spPr>
        </p:pic>
        <p:pic>
          <p:nvPicPr>
            <p:cNvPr id="254" name="image18.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61066" y="657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255" name="image19.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3688538" y="3664"/>
              <a:ext cx="192906" cy="194287"/>
            </a:xfrm>
            <a:prstGeom prst="rect">
              <a:avLst/>
            </a:prstGeom>
            <a:ln w="12700" cap="flat">
              <a:noFill/>
              <a:miter lim="400000"/>
            </a:ln>
            <a:effectLst>
              <a:outerShdw blurRad="76200" dist="38100" dir="2700000" rotWithShape="0">
                <a:srgbClr val="000000">
                  <a:alpha val="40998"/>
                </a:srgbClr>
              </a:outerShdw>
            </a:effectLst>
          </p:spPr>
        </p:pic>
      </p:grpSp>
      <p:sp>
        <p:nvSpPr>
          <p:cNvPr id="257" name="Shape 257"/>
          <p:cNvSpPr>
            <a:spLocks noGrp="1"/>
          </p:cNvSpPr>
          <p:nvPr>
            <p:ph type="title"/>
          </p:nvPr>
        </p:nvSpPr>
        <p:spPr>
          <a:xfrm>
            <a:off x="593510" y="-1"/>
            <a:ext cx="5762628" cy="1441452"/>
          </a:xfrm>
          <a:prstGeom prst="rect">
            <a:avLst/>
          </a:prstGeom>
        </p:spPr>
        <p:txBody>
          <a:bodyPr lIns="0" tIns="0" rIns="0" bIns="0">
            <a:noAutofit/>
          </a:bodyPr>
          <a:lstStyle>
            <a:lvl1pPr algn="l" defTabSz="457062">
              <a:defRPr sz="2600">
                <a:solidFill>
                  <a:srgbClr val="FFFFFF"/>
                </a:solidFill>
              </a:defRPr>
            </a:lvl1pPr>
          </a:lstStyle>
          <a:p>
            <a:r>
              <a:t>Title Text</a:t>
            </a:r>
          </a:p>
        </p:txBody>
      </p:sp>
      <p:sp>
        <p:nvSpPr>
          <p:cNvPr id="258" name="Shape 258"/>
          <p:cNvSpPr>
            <a:spLocks noGrp="1"/>
          </p:cNvSpPr>
          <p:nvPr>
            <p:ph type="sldNum" sz="quarter" idx="2"/>
          </p:nvPr>
        </p:nvSpPr>
        <p:spPr>
          <a:xfrm>
            <a:off x="6553200" y="6233252"/>
            <a:ext cx="2133600" cy="246219"/>
          </a:xfrm>
          <a:prstGeom prst="rect">
            <a:avLst/>
          </a:prstGeom>
        </p:spPr>
        <p:txBody>
          <a:bodyPr wrap="square" lIns="45714" tIns="45714" rIns="45714" bIns="45714"/>
          <a:lstStyle>
            <a:lvl1pPr defTabSz="914290">
              <a:defRPr sz="1000"/>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9"/>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9"/>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7CE9595-438B-3349-B029-A5EB845BC1F2}" type="datetime1">
              <a:rPr lang="en-GB" smtClean="0">
                <a:latin typeface="Calibri"/>
              </a:rPr>
              <a:t>24/10/2017</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71219549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11"/>
            <a:ext cx="9144000" cy="16827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a:ext>
            </a:extLst>
          </a:blip>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497273FE-E87B-424C-AFF0-9DDE4BB92862}" type="datetime1">
              <a:rPr lang="en-GB" smtClean="0">
                <a:latin typeface="Calibri"/>
              </a:rPr>
              <a:t>24/10/2017</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144" y="130723"/>
            <a:ext cx="6290083" cy="1470025"/>
          </a:xfrm>
          <a:prstGeom prst="rect">
            <a:avLst/>
          </a:prstGeom>
          <a:noFill/>
        </p:spPr>
        <p:txBody>
          <a:bodyPr>
            <a:normAutofit/>
          </a:bodyPr>
          <a:lstStyle>
            <a:lvl1pPr algn="l">
              <a:defRPr sz="4000">
                <a:solidFill>
                  <a:srgbClr val="0094CA"/>
                </a:solidFill>
              </a:defRPr>
            </a:lvl1pPr>
          </a:lstStyle>
          <a:p>
            <a:r>
              <a:rPr lang="sv-SE" smtClean="0"/>
              <a:t>Klicka här för att ändra format</a:t>
            </a:r>
            <a:endParaRPr lang="sv-SE"/>
          </a:p>
        </p:txBody>
      </p:sp>
    </p:spTree>
    <p:extLst>
      <p:ext uri="{BB962C8B-B14F-4D97-AF65-F5344CB8AC3E}">
        <p14:creationId xmlns:p14="http://schemas.microsoft.com/office/powerpoint/2010/main" val="396064753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G Top">
    <p:spTree>
      <p:nvGrpSpPr>
        <p:cNvPr id="1" name=""/>
        <p:cNvGrpSpPr/>
        <p:nvPr/>
      </p:nvGrpSpPr>
      <p:grpSpPr>
        <a:xfrm>
          <a:off x="0" y="0"/>
          <a:ext cx="0" cy="0"/>
          <a:chOff x="0" y="0"/>
          <a:chExt cx="0" cy="0"/>
        </a:xfrm>
      </p:grpSpPr>
      <p:sp>
        <p:nvSpPr>
          <p:cNvPr id="10" name="Rektangel 6"/>
          <p:cNvSpPr/>
          <p:nvPr userDrawn="1"/>
        </p:nvSpPr>
        <p:spPr>
          <a:xfrm>
            <a:off x="-18580" y="0"/>
            <a:ext cx="9162580" cy="476672"/>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18" tIns="45710" rIns="91418" bIns="45710" rtlCol="0" anchor="ctr"/>
          <a:lstStyle/>
          <a:p>
            <a:pPr algn="ctr"/>
            <a:endParaRPr lang="sv-SE" dirty="0">
              <a:solidFill>
                <a:srgbClr val="0094CA"/>
              </a:solidFill>
            </a:endParaRPr>
          </a:p>
        </p:txBody>
      </p:sp>
      <p:sp>
        <p:nvSpPr>
          <p:cNvPr id="15" name="Title 1"/>
          <p:cNvSpPr>
            <a:spLocks noGrp="1"/>
          </p:cNvSpPr>
          <p:nvPr>
            <p:ph type="title"/>
          </p:nvPr>
        </p:nvSpPr>
        <p:spPr>
          <a:xfrm>
            <a:off x="-18580" y="0"/>
            <a:ext cx="6084168" cy="476672"/>
          </a:xfrm>
        </p:spPr>
        <p:txBody>
          <a:bodyPr>
            <a:normAutofit/>
          </a:bodyPr>
          <a:lstStyle>
            <a:lvl1pPr>
              <a:defRPr sz="2000" b="0"/>
            </a:lvl1pPr>
          </a:lstStyle>
          <a:p>
            <a:r>
              <a:rPr lang="sv-SE" dirty="0" err="1" smtClean="0"/>
              <a:t>Click</a:t>
            </a:r>
            <a:r>
              <a:rPr lang="sv-SE" dirty="0" smtClean="0"/>
              <a:t> to </a:t>
            </a:r>
            <a:r>
              <a:rPr lang="sv-SE" dirty="0" err="1" smtClean="0"/>
              <a:t>edit</a:t>
            </a:r>
            <a:r>
              <a:rPr lang="sv-SE" dirty="0" smtClean="0"/>
              <a:t> Master </a:t>
            </a:r>
            <a:r>
              <a:rPr lang="sv-SE" dirty="0" err="1" smtClean="0"/>
              <a:t>title</a:t>
            </a:r>
            <a:r>
              <a:rPr lang="sv-SE" dirty="0" smtClean="0"/>
              <a:t> </a:t>
            </a:r>
            <a:r>
              <a:rPr lang="sv-SE" dirty="0" err="1" smtClean="0"/>
              <a:t>style</a:t>
            </a:r>
            <a:endParaRPr lang="sv-SE"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1" y="119728"/>
            <a:ext cx="1460059" cy="278306"/>
          </a:xfrm>
          <a:prstGeom prst="rect">
            <a:avLst/>
          </a:prstGeom>
        </p:spPr>
      </p:pic>
    </p:spTree>
    <p:extLst>
      <p:ext uri="{BB962C8B-B14F-4D97-AF65-F5344CB8AC3E}">
        <p14:creationId xmlns:p14="http://schemas.microsoft.com/office/powerpoint/2010/main" val="1559160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500449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859" indent="-342859" algn="l">
              <a:lnSpc>
                <a:spcPct val="90000"/>
              </a:lnSpc>
              <a:buFont typeface="Arial"/>
              <a:buChar char="•"/>
              <a:defRPr sz="2400">
                <a:solidFill>
                  <a:schemeClr val="bg1"/>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prstClr val="white"/>
              </a:solidFill>
              <a:latin typeface="Calibri"/>
            </a:endParaRPr>
          </a:p>
        </p:txBody>
      </p:sp>
      <p:cxnSp>
        <p:nvCxnSpPr>
          <p:cNvPr id="7"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40752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852" marR="0" indent="-342859" algn="l" defTabSz="457145" rtl="0" eaLnBrk="1" fontAlgn="auto" latinLnBrk="0" hangingPunct="1">
              <a:lnSpc>
                <a:spcPct val="100000"/>
              </a:lnSpc>
              <a:spcBef>
                <a:spcPts val="1200"/>
              </a:spcBef>
              <a:spcAft>
                <a:spcPts val="600"/>
              </a:spcAft>
              <a:buClrTx/>
              <a:buSzTx/>
              <a:buFont typeface="Arial"/>
              <a:buChar char="•"/>
              <a:defRPr sz="2400" b="0">
                <a:solidFill>
                  <a:schemeClr val="bg1"/>
                </a:solidFill>
              </a:defRPr>
            </a:lvl1pPr>
            <a:lvl2pPr marL="647922" marR="0" indent="-233972" algn="l" defTabSz="457145" rtl="0" eaLnBrk="1" fontAlgn="auto" latinLnBrk="0" hangingPunct="1">
              <a:lnSpc>
                <a:spcPct val="100000"/>
              </a:lnSpc>
              <a:spcBef>
                <a:spcPts val="200"/>
              </a:spcBef>
              <a:spcAft>
                <a:spcPts val="200"/>
              </a:spcAft>
              <a:buClrTx/>
              <a:buSzPct val="75000"/>
              <a:buFont typeface="Lucida Grande"/>
              <a:buChar char="-"/>
              <a:defRPr sz="1800" baseline="0">
                <a:solidFill>
                  <a:srgbClr val="FFFFFF"/>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929292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852" marR="0" indent="-342859" algn="l" defTabSz="457145" rtl="0" eaLnBrk="1" fontAlgn="auto" latinLnBrk="0" hangingPunct="1">
              <a:lnSpc>
                <a:spcPct val="100000"/>
              </a:lnSpc>
              <a:spcBef>
                <a:spcPts val="1200"/>
              </a:spcBef>
              <a:spcAft>
                <a:spcPts val="600"/>
              </a:spcAft>
              <a:buClrTx/>
              <a:buSzTx/>
              <a:buFont typeface="Arial"/>
              <a:buChar char="•"/>
              <a:defRPr sz="2400" b="0">
                <a:solidFill>
                  <a:srgbClr val="0094CA"/>
                </a:solidFill>
              </a:defRPr>
            </a:lvl1pPr>
            <a:lvl2pPr marL="647922" marR="0" indent="-233972" algn="l" defTabSz="457145" rtl="0" eaLnBrk="1" fontAlgn="auto" latinLnBrk="0" hangingPunct="1">
              <a:lnSpc>
                <a:spcPct val="100000"/>
              </a:lnSpc>
              <a:spcBef>
                <a:spcPts val="200"/>
              </a:spcBef>
              <a:spcAft>
                <a:spcPts val="200"/>
              </a:spcAft>
              <a:buClrTx/>
              <a:buSzPct val="75000"/>
              <a:buFont typeface="Lucida Grande"/>
              <a:buChar char="-"/>
              <a:defRPr sz="1800" baseline="0">
                <a:solidFill>
                  <a:srgbClr val="0094CA"/>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526168"/>
      </p:ext>
    </p:extLst>
  </p:cSld>
  <p:clrMapOvr>
    <a:overrideClrMapping bg1="lt1" tx1="dk1" bg2="lt2" tx2="dk2" accent1="accent1" accent2="accent2" accent3="accent3" accent4="accent4" accent5="accent5" accent6="accent6" hlink="hlink" folHlink="folHlink"/>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1"/>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4" y="1964946"/>
            <a:ext cx="6536399" cy="4038981"/>
          </a:xfrm>
        </p:spPr>
        <p:txBody>
          <a:bodyPr/>
          <a:lstStyle>
            <a:lvl1pPr marL="0" indent="0">
              <a:buNone/>
            </a:lvl1pPr>
            <a:lvl2pPr marL="457145" indent="0">
              <a:buNone/>
            </a:lvl2pPr>
            <a:lvl3pPr marL="914290" indent="0">
              <a:buNone/>
            </a:lvl3pPr>
            <a:lvl4pPr marL="1371435" indent="0">
              <a:buNone/>
            </a:lvl4pPr>
            <a:lvl5pPr marL="1828581" indent="0">
              <a:buNone/>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8934A2E-BA4F-C64D-90CA-B5CFE188B0F7}" type="datetime1">
              <a:rPr lang="en-GB" smtClean="0"/>
              <a:t>24/10/2017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435414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565C226A-95A7-0044-B98D-0CA23BE1AD75}" type="datetime1">
              <a:rPr lang="en-GB" smtClean="0"/>
              <a:t>24/10/2017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96219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8F2106F-1C8A-EA40-9446-743B5D294A7F}" type="datetime1">
              <a:rPr lang="en-GB" smtClean="0"/>
              <a:t>24/10/2017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8433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5" name="Shape 265"/>
          <p:cNvSpPr/>
          <p:nvPr/>
        </p:nvSpPr>
        <p:spPr>
          <a:xfrm>
            <a:off x="0" y="-1"/>
            <a:ext cx="9144000" cy="1434356"/>
          </a:xfrm>
          <a:prstGeom prst="rect">
            <a:avLst/>
          </a:prstGeom>
          <a:solidFill>
            <a:srgbClr val="0094CA"/>
          </a:solidFill>
          <a:ln w="12700">
            <a:miter lim="400000"/>
          </a:ln>
        </p:spPr>
        <p:txBody>
          <a:bodyPr lIns="45714" tIns="45715" rIns="45714" bIns="45715" anchor="ctr"/>
          <a:lstStyle/>
          <a:p>
            <a:pPr algn="ctr" defTabSz="914208">
              <a:defRPr>
                <a:solidFill>
                  <a:srgbClr val="0094CA"/>
                </a:solidFill>
              </a:defRPr>
            </a:pPr>
            <a:endParaRPr/>
          </a:p>
        </p:txBody>
      </p:sp>
      <p:sp>
        <p:nvSpPr>
          <p:cNvPr id="266" name="Shape 266"/>
          <p:cNvSpPr>
            <a:spLocks noGrp="1"/>
          </p:cNvSpPr>
          <p:nvPr>
            <p:ph type="title"/>
          </p:nvPr>
        </p:nvSpPr>
        <p:spPr>
          <a:xfrm>
            <a:off x="457207" y="274649"/>
            <a:ext cx="7139137" cy="1143001"/>
          </a:xfrm>
          <a:prstGeom prst="rect">
            <a:avLst/>
          </a:prstGeom>
        </p:spPr>
        <p:txBody>
          <a:bodyPr lIns="45710" tIns="45710" rIns="45710" bIns="45710"/>
          <a:lstStyle>
            <a:lvl1pPr algn="l" defTabSz="914208">
              <a:defRPr sz="3200">
                <a:solidFill>
                  <a:srgbClr val="FFFFFF"/>
                </a:solidFill>
              </a:defRPr>
            </a:lvl1pPr>
          </a:lstStyle>
          <a:p>
            <a:r>
              <a:t>Title Text</a:t>
            </a:r>
          </a:p>
        </p:txBody>
      </p:sp>
      <p:sp>
        <p:nvSpPr>
          <p:cNvPr id="267" name="Shape 267"/>
          <p:cNvSpPr>
            <a:spLocks noGrp="1"/>
          </p:cNvSpPr>
          <p:nvPr>
            <p:ph type="body" idx="1"/>
          </p:nvPr>
        </p:nvSpPr>
        <p:spPr>
          <a:xfrm>
            <a:off x="457200" y="1600206"/>
            <a:ext cx="8229600" cy="4525963"/>
          </a:xfrm>
          <a:prstGeom prst="rect">
            <a:avLst/>
          </a:prstGeom>
        </p:spPr>
        <p:txBody>
          <a:bodyPr lIns="45710" tIns="45710" rIns="45710" bIns="45710"/>
          <a:lstStyle>
            <a:lvl1pPr marL="342829" indent="-342829" defTabSz="914208">
              <a:spcBef>
                <a:spcPts val="600"/>
              </a:spcBef>
              <a:defRPr sz="2800"/>
            </a:lvl1pPr>
            <a:lvl2pPr marL="790409" indent="-333305" defTabSz="914208">
              <a:spcBef>
                <a:spcPts val="600"/>
              </a:spcBef>
              <a:defRPr sz="2800"/>
            </a:lvl2pPr>
            <a:lvl3pPr marL="1234182" indent="-319972" defTabSz="914208">
              <a:spcBef>
                <a:spcPts val="600"/>
              </a:spcBef>
              <a:defRPr sz="2800"/>
            </a:lvl3pPr>
            <a:lvl4pPr marL="1726838" indent="-355524" defTabSz="914208">
              <a:spcBef>
                <a:spcPts val="600"/>
              </a:spcBef>
              <a:defRPr sz="2800"/>
            </a:lvl4pPr>
            <a:lvl5pPr marL="2148391" indent="-319972" defTabSz="914208">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68" name="Shape 268"/>
          <p:cNvSpPr>
            <a:spLocks noGrp="1"/>
          </p:cNvSpPr>
          <p:nvPr>
            <p:ph type="sldNum" sz="quarter" idx="2"/>
          </p:nvPr>
        </p:nvSpPr>
        <p:spPr>
          <a:xfrm>
            <a:off x="8413540" y="6400431"/>
            <a:ext cx="273262" cy="276989"/>
          </a:xfrm>
          <a:prstGeom prst="rect">
            <a:avLst/>
          </a:prstGeom>
        </p:spPr>
        <p:txBody>
          <a:bodyPr lIns="45710" tIns="45710" rIns="45710" bIns="45710"/>
          <a:lstStyle>
            <a:lvl1pPr defTabSz="914208"/>
          </a:lstStyle>
          <a:p>
            <a:fld id="{86CB4B4D-7CA3-9044-876B-883B54F8677D}" type="slidenum">
              <a:t>‹#›</a:t>
            </a:fld>
            <a:endParaRPr/>
          </a:p>
        </p:txBody>
      </p:sp>
      <p:pic>
        <p:nvPicPr>
          <p:cNvPr id="269" name="image1.png" descr="ESS-vit-logga.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4008" y="319541"/>
            <a:ext cx="1370481" cy="733207"/>
          </a:xfrm>
          <a:prstGeom prst="rect">
            <a:avLst/>
          </a:prstGeom>
          <a:ln w="12700">
            <a:miter lim="400000"/>
          </a:ln>
        </p:spPr>
      </p:pic>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13542E8-6B88-0845-A13C-33A41377FB71}" type="datetime1">
              <a:rPr lang="en-GB" smtClean="0"/>
              <a:t>24/10/2017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pPr/>
              <a:t>‹#›</a:t>
            </a:fld>
            <a:endParaRPr lang="sv-SE"/>
          </a:p>
        </p:txBody>
      </p:sp>
      <p:cxnSp>
        <p:nvCxnSpPr>
          <p:cNvPr id="10"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719565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253A181-F76E-0444-B1A6-B761BEED9702}" type="datetime1">
              <a:rPr lang="en-GB" smtClean="0"/>
              <a:t>24/10/2017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pPr/>
              <a:t>‹#›</a:t>
            </a:fld>
            <a:endParaRPr lang="sv-SE"/>
          </a:p>
        </p:txBody>
      </p:sp>
      <p:cxnSp>
        <p:nvCxnSpPr>
          <p:cNvPr id="6"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3082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1CFBAD7-F2D5-5D40-B266-3127093E53E1}" type="datetime1">
              <a:rPr lang="en-GB" smtClean="0"/>
              <a:t>24/10/2017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24283270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3FB03B5-4DEE-6947-BB45-21CE599A9B98}" type="datetime1">
              <a:rPr lang="en-GB" smtClean="0"/>
              <a:t>24/10/2017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54260985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70E1269-3122-D543-9B4E-0139862E8ACE}" type="datetime1">
              <a:rPr lang="en-GB" smtClean="0"/>
              <a:t>24/10/2017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347534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CC3E4C3-F48A-954B-ADF9-4504F6C1205D}" type="datetime1">
              <a:rPr lang="en-GB" smtClean="0"/>
              <a:t>24/10/2017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57924725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9"/>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60FD130-EEBF-E44C-B957-AAFD3C49A418}" type="datetime1">
              <a:rPr lang="en-GB" smtClean="0"/>
              <a:t>24/10/2017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236563710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1"/>
            <a:ext cx="9144000" cy="16827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990A17E2-8A1D-D846-B9C4-EC7F6CA40C6F}" type="datetime1">
              <a:rPr lang="en-GB" smtClean="0"/>
              <a:t>24/10/2017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
        <p:nvSpPr>
          <p:cNvPr id="9" name="Rubrik 1"/>
          <p:cNvSpPr>
            <a:spLocks noGrp="1"/>
          </p:cNvSpPr>
          <p:nvPr>
            <p:ph type="ctrTitle"/>
          </p:nvPr>
        </p:nvSpPr>
        <p:spPr>
          <a:xfrm>
            <a:off x="622139" y="130719"/>
            <a:ext cx="6290083" cy="1470025"/>
          </a:xfrm>
          <a:prstGeom prst="rect">
            <a:avLst/>
          </a:prstGeom>
          <a:noFill/>
        </p:spPr>
        <p:txBody>
          <a:bodyPr>
            <a:normAutofit/>
          </a:bodyPr>
          <a:lstStyle>
            <a:lvl1pPr algn="l">
              <a:defRPr sz="4000">
                <a:solidFill>
                  <a:srgbClr val="0094CA"/>
                </a:solidFill>
              </a:defRPr>
            </a:lvl1pPr>
          </a:lstStyle>
          <a:p>
            <a:r>
              <a:rPr lang="sv-SE" smtClean="0"/>
              <a:t>Klicka här för att ändra format</a:t>
            </a:r>
            <a:endParaRPr lang="sv-SE"/>
          </a:p>
        </p:txBody>
      </p:sp>
    </p:spTree>
    <p:extLst>
      <p:ext uri="{BB962C8B-B14F-4D97-AF65-F5344CB8AC3E}">
        <p14:creationId xmlns:p14="http://schemas.microsoft.com/office/powerpoint/2010/main" val="279074424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1B68DF12-8F9F-6643-94B3-805D8F833818}" type="datetime1">
              <a:rPr lang="en-GB" smtClean="0"/>
              <a:t>24/10/2017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260649"/>
            <a:ext cx="1656184" cy="886059"/>
          </a:xfrm>
          <a:prstGeom prst="rect">
            <a:avLst/>
          </a:prstGeom>
        </p:spPr>
      </p:pic>
    </p:spTree>
    <p:extLst>
      <p:ext uri="{BB962C8B-B14F-4D97-AF65-F5344CB8AC3E}">
        <p14:creationId xmlns:p14="http://schemas.microsoft.com/office/powerpoint/2010/main" val="41382411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05" indent="0" algn="ctr">
              <a:buNone/>
              <a:defRPr>
                <a:solidFill>
                  <a:schemeClr val="tx1">
                    <a:tint val="75000"/>
                  </a:schemeClr>
                </a:solidFill>
              </a:defRPr>
            </a:lvl2pPr>
            <a:lvl3pPr marL="914210" indent="0" algn="ctr">
              <a:buNone/>
              <a:defRPr>
                <a:solidFill>
                  <a:schemeClr val="tx1">
                    <a:tint val="75000"/>
                  </a:schemeClr>
                </a:solidFill>
              </a:defRPr>
            </a:lvl3pPr>
            <a:lvl4pPr marL="1371315" indent="0" algn="ctr">
              <a:buNone/>
              <a:defRPr>
                <a:solidFill>
                  <a:schemeClr val="tx1">
                    <a:tint val="75000"/>
                  </a:schemeClr>
                </a:solidFill>
              </a:defRPr>
            </a:lvl4pPr>
            <a:lvl5pPr marL="1828420" indent="0" algn="ctr">
              <a:buNone/>
              <a:defRPr>
                <a:solidFill>
                  <a:schemeClr val="tx1">
                    <a:tint val="75000"/>
                  </a:schemeClr>
                </a:solidFill>
              </a:defRPr>
            </a:lvl5pPr>
            <a:lvl6pPr marL="2285524" indent="0" algn="ctr">
              <a:buNone/>
              <a:defRPr>
                <a:solidFill>
                  <a:schemeClr val="tx1">
                    <a:tint val="75000"/>
                  </a:schemeClr>
                </a:solidFill>
              </a:defRPr>
            </a:lvl6pPr>
            <a:lvl7pPr marL="2742629" indent="0" algn="ctr">
              <a:buNone/>
              <a:defRPr>
                <a:solidFill>
                  <a:schemeClr val="tx1">
                    <a:tint val="75000"/>
                  </a:schemeClr>
                </a:solidFill>
              </a:defRPr>
            </a:lvl7pPr>
            <a:lvl8pPr marL="3199733" indent="0" algn="ctr">
              <a:buNone/>
              <a:defRPr>
                <a:solidFill>
                  <a:schemeClr val="tx1">
                    <a:tint val="75000"/>
                  </a:schemeClr>
                </a:solidFill>
              </a:defRPr>
            </a:lvl8pPr>
            <a:lvl9pPr marL="3656838"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70D8968E-9E4E-E045-A82F-0D0E35258EC0}" type="datetime1">
              <a:rPr lang="en-GB" smtClean="0">
                <a:solidFill>
                  <a:prstClr val="black">
                    <a:tint val="75000"/>
                  </a:prstClr>
                </a:solidFill>
                <a:latin typeface="Calibri"/>
              </a:rPr>
              <a:t>24/10/2017</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50"/>
            <a:ext cx="1656184" cy="886059"/>
          </a:xfrm>
          <a:prstGeom prst="rect">
            <a:avLst/>
          </a:prstGeom>
        </p:spPr>
      </p:pic>
    </p:spTree>
    <p:extLst>
      <p:ext uri="{BB962C8B-B14F-4D97-AF65-F5344CB8AC3E}">
        <p14:creationId xmlns:p14="http://schemas.microsoft.com/office/powerpoint/2010/main" val="378885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3_Rubrikbild text">
    <p:spTree>
      <p:nvGrpSpPr>
        <p:cNvPr id="1" name=""/>
        <p:cNvGrpSpPr/>
        <p:nvPr/>
      </p:nvGrpSpPr>
      <p:grpSpPr>
        <a:xfrm>
          <a:off x="0" y="0"/>
          <a:ext cx="0" cy="0"/>
          <a:chOff x="0" y="0"/>
          <a:chExt cx="0" cy="0"/>
        </a:xfrm>
      </p:grpSpPr>
      <p:sp>
        <p:nvSpPr>
          <p:cNvPr id="287" name="Shape 287"/>
          <p:cNvSpPr/>
          <p:nvPr/>
        </p:nvSpPr>
        <p:spPr>
          <a:xfrm>
            <a:off x="0" y="0"/>
            <a:ext cx="9144000" cy="1434358"/>
          </a:xfrm>
          <a:prstGeom prst="rect">
            <a:avLst/>
          </a:prstGeom>
          <a:solidFill>
            <a:srgbClr val="0094CA"/>
          </a:solidFill>
          <a:ln w="12700">
            <a:miter lim="400000"/>
          </a:ln>
        </p:spPr>
        <p:txBody>
          <a:bodyPr lIns="45714" tIns="45715" rIns="45714" bIns="45715" anchor="ctr"/>
          <a:lstStyle/>
          <a:p>
            <a:pPr algn="ctr" defTabSz="457059">
              <a:defRPr>
                <a:solidFill>
                  <a:srgbClr val="0094CA"/>
                </a:solidFill>
              </a:defRPr>
            </a:pPr>
            <a:endParaRPr/>
          </a:p>
        </p:txBody>
      </p:sp>
      <p:pic>
        <p:nvPicPr>
          <p:cNvPr id="288" name="image1.png"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6972" y="378773"/>
            <a:ext cx="1359830" cy="727509"/>
          </a:xfrm>
          <a:prstGeom prst="rect">
            <a:avLst/>
          </a:prstGeom>
          <a:ln w="12700">
            <a:miter lim="400000"/>
          </a:ln>
        </p:spPr>
      </p:pic>
      <p:sp>
        <p:nvSpPr>
          <p:cNvPr id="289" name="Shape 289"/>
          <p:cNvSpPr>
            <a:spLocks noGrp="1"/>
          </p:cNvSpPr>
          <p:nvPr>
            <p:ph type="body" sz="half" idx="1"/>
          </p:nvPr>
        </p:nvSpPr>
        <p:spPr>
          <a:xfrm>
            <a:off x="593514" y="1955800"/>
            <a:ext cx="4766946" cy="4902202"/>
          </a:xfrm>
          <a:prstGeom prst="rect">
            <a:avLst/>
          </a:prstGeom>
        </p:spPr>
        <p:txBody>
          <a:bodyPr lIns="0" tIns="0" rIns="0" bIns="0"/>
          <a:lstStyle>
            <a:lvl1pPr marL="396777" indent="-342795" defTabSz="457059">
              <a:spcBef>
                <a:spcPts val="1200"/>
              </a:spcBef>
              <a:defRPr sz="2400">
                <a:solidFill>
                  <a:srgbClr val="0094CA"/>
                </a:solidFill>
              </a:defRPr>
            </a:lvl1pPr>
            <a:lvl2pPr marL="725776" indent="-311905" defTabSz="457059">
              <a:spcBef>
                <a:spcPts val="1200"/>
              </a:spcBef>
              <a:buSzPct val="75000"/>
              <a:buChar char="-"/>
              <a:defRPr sz="2400">
                <a:solidFill>
                  <a:srgbClr val="0094CA"/>
                </a:solidFill>
              </a:defRPr>
            </a:lvl2pPr>
            <a:lvl3pPr marL="0" indent="0" defTabSz="457059">
              <a:spcBef>
                <a:spcPts val="1200"/>
              </a:spcBef>
              <a:buSzTx/>
              <a:buNone/>
              <a:defRPr sz="2400">
                <a:solidFill>
                  <a:srgbClr val="0094CA"/>
                </a:solidFill>
              </a:defRPr>
            </a:lvl3pPr>
            <a:lvl4pPr marL="0" indent="0" defTabSz="457059">
              <a:spcBef>
                <a:spcPts val="1200"/>
              </a:spcBef>
              <a:buSzTx/>
              <a:buNone/>
              <a:defRPr sz="2400">
                <a:solidFill>
                  <a:srgbClr val="0094CA"/>
                </a:solidFill>
              </a:defRPr>
            </a:lvl4pPr>
            <a:lvl5pPr marL="0" indent="0" defTabSz="457059">
              <a:spcBef>
                <a:spcPts val="1200"/>
              </a:spcBef>
              <a:buSzTx/>
              <a:buNone/>
              <a:defRPr sz="2400">
                <a:solidFill>
                  <a:srgbClr val="0094CA"/>
                </a:solidFill>
              </a:defRPr>
            </a:lvl5pPr>
          </a:lstStyle>
          <a:p>
            <a:r>
              <a:t>Body Level One</a:t>
            </a:r>
          </a:p>
          <a:p>
            <a:pPr lvl="1"/>
            <a:r>
              <a:t>Body Level Two</a:t>
            </a:r>
          </a:p>
          <a:p>
            <a:pPr lvl="2"/>
            <a:r>
              <a:t>Body Level Three</a:t>
            </a:r>
          </a:p>
          <a:p>
            <a:pPr lvl="3"/>
            <a:r>
              <a:t>Body Level Four</a:t>
            </a:r>
          </a:p>
          <a:p>
            <a:pPr lvl="4"/>
            <a:r>
              <a:t>Body Level Five</a:t>
            </a:r>
          </a:p>
        </p:txBody>
      </p:sp>
      <p:sp>
        <p:nvSpPr>
          <p:cNvPr id="290" name="Shape 290"/>
          <p:cNvSpPr>
            <a:spLocks noGrp="1"/>
          </p:cNvSpPr>
          <p:nvPr>
            <p:ph type="title"/>
          </p:nvPr>
        </p:nvSpPr>
        <p:spPr>
          <a:xfrm>
            <a:off x="593516" y="11"/>
            <a:ext cx="5762627" cy="1441451"/>
          </a:xfrm>
          <a:prstGeom prst="rect">
            <a:avLst/>
          </a:prstGeom>
        </p:spPr>
        <p:txBody>
          <a:bodyPr lIns="0" tIns="0" rIns="0" bIns="0"/>
          <a:lstStyle>
            <a:lvl1pPr algn="l" defTabSz="457059">
              <a:defRPr sz="2800">
                <a:solidFill>
                  <a:srgbClr val="FFFFFF"/>
                </a:solidFill>
              </a:defRPr>
            </a:lvl1pPr>
          </a:lstStyle>
          <a:p>
            <a:r>
              <a:t>Title Text</a:t>
            </a:r>
          </a:p>
        </p:txBody>
      </p:sp>
      <p:sp>
        <p:nvSpPr>
          <p:cNvPr id="291" name="Shape 291"/>
          <p:cNvSpPr/>
          <p:nvPr/>
        </p:nvSpPr>
        <p:spPr>
          <a:xfrm>
            <a:off x="-326074" y="1452410"/>
            <a:ext cx="9696400" cy="1"/>
          </a:xfrm>
          <a:prstGeom prst="line">
            <a:avLst/>
          </a:prstGeom>
          <a:ln w="6350">
            <a:solidFill>
              <a:srgbClr val="FFFFFF"/>
            </a:solidFill>
          </a:ln>
        </p:spPr>
        <p:txBody>
          <a:bodyPr lIns="45714" tIns="45715" rIns="45714" bIns="45715"/>
          <a:lstStyle/>
          <a:p>
            <a:pPr defTabSz="457059">
              <a:defRPr>
                <a:latin typeface="Avenir Book"/>
                <a:ea typeface="Avenir Book"/>
                <a:cs typeface="Avenir Book"/>
                <a:sym typeface="Avenir Book"/>
              </a:defRPr>
            </a:pPr>
            <a:endParaRPr/>
          </a:p>
        </p:txBody>
      </p:sp>
      <p:grpSp>
        <p:nvGrpSpPr>
          <p:cNvPr id="309" name="Group 309"/>
          <p:cNvGrpSpPr/>
          <p:nvPr/>
        </p:nvGrpSpPr>
        <p:grpSpPr>
          <a:xfrm>
            <a:off x="5147623" y="1176938"/>
            <a:ext cx="3881448" cy="201620"/>
            <a:chOff x="0" y="0"/>
            <a:chExt cx="3881446" cy="201618"/>
          </a:xfrm>
        </p:grpSpPr>
        <p:pic>
          <p:nvPicPr>
            <p:cNvPr id="292" name="image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601" y="1471"/>
              <a:ext cx="192905" cy="194290"/>
            </a:xfrm>
            <a:prstGeom prst="rect">
              <a:avLst/>
            </a:prstGeom>
            <a:ln w="3175" cap="flat">
              <a:noFill/>
              <a:miter lim="400000"/>
            </a:ln>
            <a:effectLst>
              <a:outerShdw blurRad="88900" dist="50800" dir="2700000" rotWithShape="0">
                <a:srgbClr val="000000">
                  <a:alpha val="40998"/>
                </a:srgbClr>
              </a:outerShdw>
            </a:effectLst>
          </p:spPr>
        </p:pic>
        <p:pic>
          <p:nvPicPr>
            <p:cNvPr id="293" name="image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3664"/>
              <a:ext cx="192907" cy="194289"/>
            </a:xfrm>
            <a:prstGeom prst="rect">
              <a:avLst/>
            </a:prstGeom>
            <a:ln w="3175" cap="flat">
              <a:noFill/>
              <a:miter lim="400000"/>
            </a:ln>
            <a:effectLst>
              <a:outerShdw blurRad="88900" dist="50800" dir="2700000" rotWithShape="0">
                <a:srgbClr val="000000">
                  <a:alpha val="40998"/>
                </a:srgbClr>
              </a:outerShdw>
            </a:effectLst>
          </p:spPr>
        </p:pic>
        <p:pic>
          <p:nvPicPr>
            <p:cNvPr id="294" name="image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0534" y="6576"/>
              <a:ext cx="192905" cy="194289"/>
            </a:xfrm>
            <a:prstGeom prst="rect">
              <a:avLst/>
            </a:prstGeom>
            <a:ln w="3175" cap="flat">
              <a:noFill/>
              <a:miter lim="400000"/>
            </a:ln>
            <a:effectLst>
              <a:outerShdw blurRad="88900" dist="50800" dir="2700000" rotWithShape="0">
                <a:srgbClr val="000000">
                  <a:alpha val="40998"/>
                </a:srgbClr>
              </a:outerShdw>
            </a:effectLst>
          </p:spPr>
        </p:pic>
        <p:pic>
          <p:nvPicPr>
            <p:cNvPr id="295" name="image6.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2134" y="5856"/>
              <a:ext cx="192906" cy="194289"/>
            </a:xfrm>
            <a:prstGeom prst="rect">
              <a:avLst/>
            </a:prstGeom>
            <a:ln w="3175" cap="flat">
              <a:noFill/>
              <a:miter lim="400000"/>
            </a:ln>
            <a:effectLst>
              <a:outerShdw blurRad="88900" dist="50800" dir="2700000" rotWithShape="0">
                <a:srgbClr val="000000">
                  <a:alpha val="40998"/>
                </a:srgbClr>
              </a:outerShdw>
            </a:effectLst>
          </p:spPr>
        </p:pic>
        <p:pic>
          <p:nvPicPr>
            <p:cNvPr id="296" name="image7.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27471" y="1471"/>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297" name="image8.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35871" y="1471"/>
              <a:ext cx="192905" cy="194290"/>
            </a:xfrm>
            <a:prstGeom prst="rect">
              <a:avLst/>
            </a:prstGeom>
            <a:ln w="3175" cap="flat">
              <a:noFill/>
              <a:miter lim="400000"/>
            </a:ln>
            <a:effectLst>
              <a:outerShdw blurRad="88900" dist="50800" dir="2700000" rotWithShape="0">
                <a:srgbClr val="000000">
                  <a:alpha val="40998"/>
                </a:srgbClr>
              </a:outerShdw>
            </a:effectLst>
          </p:spPr>
        </p:pic>
        <p:pic>
          <p:nvPicPr>
            <p:cNvPr id="298" name="image9.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05337" y="1471"/>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299" name="image10.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844270" y="7328"/>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300" name="image11.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458006" y="3664"/>
              <a:ext cx="192907" cy="194289"/>
            </a:xfrm>
            <a:prstGeom prst="rect">
              <a:avLst/>
            </a:prstGeom>
            <a:ln w="3175" cap="flat">
              <a:noFill/>
              <a:miter lim="400000"/>
            </a:ln>
            <a:effectLst>
              <a:outerShdw blurRad="88900" dist="50800" dir="2700000" rotWithShape="0">
                <a:srgbClr val="000000">
                  <a:alpha val="40998"/>
                </a:srgbClr>
              </a:outerShdw>
            </a:effectLst>
          </p:spPr>
        </p:pic>
        <p:pic>
          <p:nvPicPr>
            <p:cNvPr id="301" name="image12.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52667" y="5856"/>
              <a:ext cx="192906" cy="194289"/>
            </a:xfrm>
            <a:prstGeom prst="rect">
              <a:avLst/>
            </a:prstGeom>
            <a:ln w="3175" cap="flat">
              <a:noFill/>
              <a:miter lim="400000"/>
            </a:ln>
            <a:effectLst>
              <a:outerShdw blurRad="88900" dist="50800" dir="2700000" rotWithShape="0">
                <a:srgbClr val="000000">
                  <a:alpha val="40998"/>
                </a:srgbClr>
              </a:outerShdw>
            </a:effectLst>
          </p:spPr>
        </p:pic>
        <p:pic>
          <p:nvPicPr>
            <p:cNvPr id="302" name="image13.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074804" y="1471"/>
              <a:ext cx="192905" cy="194290"/>
            </a:xfrm>
            <a:prstGeom prst="rect">
              <a:avLst/>
            </a:prstGeom>
            <a:ln w="3175" cap="flat">
              <a:noFill/>
              <a:miter lim="400000"/>
            </a:ln>
            <a:effectLst>
              <a:outerShdw blurRad="88900" dist="50800" dir="2700000" rotWithShape="0">
                <a:srgbClr val="000000">
                  <a:alpha val="40998"/>
                </a:srgbClr>
              </a:outerShdw>
            </a:effectLst>
          </p:spPr>
        </p:pic>
        <p:pic>
          <p:nvPicPr>
            <p:cNvPr id="303" name="image14.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614131" y="-1"/>
              <a:ext cx="192511" cy="194289"/>
            </a:xfrm>
            <a:prstGeom prst="rect">
              <a:avLst/>
            </a:prstGeom>
            <a:ln w="3175" cap="flat">
              <a:noFill/>
              <a:miter lim="400000"/>
            </a:ln>
            <a:effectLst>
              <a:outerShdw blurRad="88900" dist="50800" dir="2700000" rotWithShape="0">
                <a:srgbClr val="000000">
                  <a:alpha val="40998"/>
                </a:srgbClr>
              </a:outerShdw>
            </a:effectLst>
          </p:spPr>
        </p:pic>
        <p:pic>
          <p:nvPicPr>
            <p:cNvPr id="304" name="image15.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766404" y="1471"/>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305" name="image16.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383201" y="1471"/>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306" name="image17.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996937" y="1471"/>
              <a:ext cx="192907" cy="194290"/>
            </a:xfrm>
            <a:prstGeom prst="rect">
              <a:avLst/>
            </a:prstGeom>
            <a:ln w="3175" cap="flat">
              <a:noFill/>
              <a:miter lim="400000"/>
            </a:ln>
            <a:effectLst>
              <a:outerShdw blurRad="88900" dist="50800" dir="2700000" rotWithShape="0">
                <a:srgbClr val="000000">
                  <a:alpha val="40998"/>
                </a:srgbClr>
              </a:outerShdw>
            </a:effectLst>
          </p:spPr>
        </p:pic>
        <p:pic>
          <p:nvPicPr>
            <p:cNvPr id="307" name="image18.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61067" y="6576"/>
              <a:ext cx="192906" cy="194289"/>
            </a:xfrm>
            <a:prstGeom prst="rect">
              <a:avLst/>
            </a:prstGeom>
            <a:ln w="3175" cap="flat">
              <a:noFill/>
              <a:miter lim="400000"/>
            </a:ln>
            <a:effectLst>
              <a:outerShdw blurRad="88900" dist="50800" dir="2700000" rotWithShape="0">
                <a:srgbClr val="000000">
                  <a:alpha val="40998"/>
                </a:srgbClr>
              </a:outerShdw>
            </a:effectLst>
          </p:spPr>
        </p:pic>
        <p:pic>
          <p:nvPicPr>
            <p:cNvPr id="308" name="image19.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3688539" y="3664"/>
              <a:ext cx="192908" cy="194289"/>
            </a:xfrm>
            <a:prstGeom prst="rect">
              <a:avLst/>
            </a:prstGeom>
            <a:ln w="3175" cap="flat">
              <a:noFill/>
              <a:miter lim="400000"/>
            </a:ln>
            <a:effectLst>
              <a:outerShdw blurRad="88900" dist="50800" dir="2700000" rotWithShape="0">
                <a:srgbClr val="000000">
                  <a:alpha val="40998"/>
                </a:srgbClr>
              </a:outerShdw>
            </a:effectLst>
          </p:spPr>
        </p:pic>
      </p:grpSp>
      <p:sp>
        <p:nvSpPr>
          <p:cNvPr id="310" name="Shape 310"/>
          <p:cNvSpPr>
            <a:spLocks noGrp="1"/>
          </p:cNvSpPr>
          <p:nvPr>
            <p:ph type="sldNum" sz="quarter" idx="2"/>
          </p:nvPr>
        </p:nvSpPr>
        <p:spPr>
          <a:xfrm>
            <a:off x="6279946" y="6217871"/>
            <a:ext cx="273254" cy="276981"/>
          </a:xfrm>
          <a:prstGeom prst="rect">
            <a:avLst/>
          </a:prstGeom>
        </p:spPr>
        <p:txBody>
          <a:bodyPr lIns="45705" tIns="45705" rIns="45705" bIns="45705"/>
          <a:lstStyle>
            <a:lvl1pPr defTabSz="914208"/>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1" tIns="45710" rIns="91421" bIns="45710" rtlCol="0" anchor="ctr"/>
          <a:lstStyle/>
          <a:p>
            <a:pPr algn="ctr" defTabSz="914210" hangingPunct="1"/>
            <a:endParaRPr lang="sv-SE" kern="1200" dirty="0">
              <a:solidFill>
                <a:srgbClr val="0094CA"/>
              </a:solidFill>
              <a:latin typeface="Calibri"/>
            </a:endParaRPr>
          </a:p>
        </p:txBody>
      </p:sp>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Date Placeholder 3"/>
          <p:cNvSpPr>
            <a:spLocks noGrp="1"/>
          </p:cNvSpPr>
          <p:nvPr>
            <p:ph type="dt" sz="half" idx="10"/>
          </p:nvPr>
        </p:nvSpPr>
        <p:spPr/>
        <p:txBody>
          <a:bodyPr/>
          <a:lstStyle/>
          <a:p>
            <a:fld id="{7D6D0F26-6DBB-404B-9293-71F320C8C269}" type="datetime1">
              <a:rPr lang="en-GB" smtClean="0">
                <a:solidFill>
                  <a:prstClr val="black">
                    <a:tint val="75000"/>
                  </a:prstClr>
                </a:solidFill>
                <a:latin typeface="Calibri"/>
              </a:rPr>
              <a:t>24/10/2017</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2134605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1" tIns="45710" rIns="91421" bIns="45710" rtlCol="0" anchor="ctr"/>
          <a:lstStyle/>
          <a:p>
            <a:pPr algn="ctr" defTabSz="914210" hangingPunct="1"/>
            <a:endParaRPr lang="sv-SE" kern="1200"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DCE67BC7-45A4-0F4D-8A94-5B43069DD03D}" type="datetime1">
              <a:rPr lang="en-GB" smtClean="0">
                <a:solidFill>
                  <a:prstClr val="black">
                    <a:tint val="75000"/>
                  </a:prstClr>
                </a:solidFill>
                <a:latin typeface="Calibri"/>
              </a:rPr>
              <a:t>24/10/2017</a:t>
            </a:fld>
            <a:endParaRPr lang="sv-SE"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9"/>
            <a:ext cx="1359826" cy="727507"/>
          </a:xfrm>
          <a:prstGeom prst="rect">
            <a:avLst/>
          </a:prstGeom>
        </p:spPr>
      </p:pic>
    </p:spTree>
    <p:extLst>
      <p:ext uri="{BB962C8B-B14F-4D97-AF65-F5344CB8AC3E}">
        <p14:creationId xmlns:p14="http://schemas.microsoft.com/office/powerpoint/2010/main" val="2392035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2" y="1535115"/>
            <a:ext cx="4040188" cy="639762"/>
          </a:xfrm>
        </p:spPr>
        <p:txBody>
          <a:bodyPr anchor="b"/>
          <a:lstStyle>
            <a:lvl1pPr marL="0" indent="0">
              <a:buNone/>
              <a:defRPr sz="2400" b="1"/>
            </a:lvl1pPr>
            <a:lvl2pPr marL="457105" indent="0">
              <a:buNone/>
              <a:defRPr sz="2000" b="1"/>
            </a:lvl2pPr>
            <a:lvl3pPr marL="914210" indent="0">
              <a:buNone/>
              <a:defRPr sz="1800" b="1"/>
            </a:lvl3pPr>
            <a:lvl4pPr marL="1371315" indent="0">
              <a:buNone/>
              <a:defRPr sz="1600" b="1"/>
            </a:lvl4pPr>
            <a:lvl5pPr marL="1828420" indent="0">
              <a:buNone/>
              <a:defRPr sz="1600" b="1"/>
            </a:lvl5pPr>
            <a:lvl6pPr marL="2285524" indent="0">
              <a:buNone/>
              <a:defRPr sz="1600" b="1"/>
            </a:lvl6pPr>
            <a:lvl7pPr marL="2742629" indent="0">
              <a:buNone/>
              <a:defRPr sz="1600" b="1"/>
            </a:lvl7pPr>
            <a:lvl8pPr marL="3199733" indent="0">
              <a:buNone/>
              <a:defRPr sz="1600" b="1"/>
            </a:lvl8pPr>
            <a:lvl9pPr marL="3656838"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2"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7" y="1535115"/>
            <a:ext cx="4041775" cy="639762"/>
          </a:xfrm>
        </p:spPr>
        <p:txBody>
          <a:bodyPr anchor="b"/>
          <a:lstStyle>
            <a:lvl1pPr marL="0" indent="0">
              <a:buNone/>
              <a:defRPr sz="2400" b="1"/>
            </a:lvl1pPr>
            <a:lvl2pPr marL="457105" indent="0">
              <a:buNone/>
              <a:defRPr sz="2000" b="1"/>
            </a:lvl2pPr>
            <a:lvl3pPr marL="914210" indent="0">
              <a:buNone/>
              <a:defRPr sz="1800" b="1"/>
            </a:lvl3pPr>
            <a:lvl4pPr marL="1371315" indent="0">
              <a:buNone/>
              <a:defRPr sz="1600" b="1"/>
            </a:lvl4pPr>
            <a:lvl5pPr marL="1828420" indent="0">
              <a:buNone/>
              <a:defRPr sz="1600" b="1"/>
            </a:lvl5pPr>
            <a:lvl6pPr marL="2285524" indent="0">
              <a:buNone/>
              <a:defRPr sz="1600" b="1"/>
            </a:lvl6pPr>
            <a:lvl7pPr marL="2742629" indent="0">
              <a:buNone/>
              <a:defRPr sz="1600" b="1"/>
            </a:lvl7pPr>
            <a:lvl8pPr marL="3199733" indent="0">
              <a:buNone/>
              <a:defRPr sz="1600" b="1"/>
            </a:lvl8pPr>
            <a:lvl9pPr marL="3656838"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B78E2CD0-B103-D744-8573-8D08F623DED9}" type="datetime1">
              <a:rPr lang="en-GB" smtClean="0">
                <a:solidFill>
                  <a:prstClr val="black">
                    <a:tint val="75000"/>
                  </a:prstClr>
                </a:solidFill>
                <a:latin typeface="Calibri"/>
              </a:rPr>
              <a:t>24/10/2017</a:t>
            </a:fld>
            <a:endParaRPr lang="sv-SE"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1" tIns="45710" rIns="91421" bIns="45710" rtlCol="0" anchor="ctr"/>
          <a:lstStyle/>
          <a:p>
            <a:pPr algn="ctr" defTabSz="914210" hangingPunct="1"/>
            <a:endParaRPr lang="sv-SE" kern="1200" dirty="0">
              <a:solidFill>
                <a:srgbClr val="0094CA"/>
              </a:solidFill>
              <a:latin typeface="Calibri"/>
            </a:endParaRPr>
          </a:p>
        </p:txBody>
      </p:sp>
    </p:spTree>
    <p:extLst>
      <p:ext uri="{BB962C8B-B14F-4D97-AF65-F5344CB8AC3E}">
        <p14:creationId xmlns:p14="http://schemas.microsoft.com/office/powerpoint/2010/main" val="26787020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latin typeface="Calibri"/>
              </a:rPr>
              <a:pPr/>
              <a:t>‹#›</a:t>
            </a:fld>
            <a:endParaRPr>
              <a:solidFill>
                <a:prstClr val="black">
                  <a:tint val="75000"/>
                </a:prstClr>
              </a:solidFill>
              <a:latin typeface="Calibri"/>
            </a:endParaRPr>
          </a:p>
        </p:txBody>
      </p:sp>
    </p:spTree>
    <p:extLst>
      <p:ext uri="{BB962C8B-B14F-4D97-AF65-F5344CB8AC3E}">
        <p14:creationId xmlns:p14="http://schemas.microsoft.com/office/powerpoint/2010/main" val="44849114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3_Rubrikbild text">
    <p:spTree>
      <p:nvGrpSpPr>
        <p:cNvPr id="1" name=""/>
        <p:cNvGrpSpPr/>
        <p:nvPr/>
      </p:nvGrpSpPr>
      <p:grpSpPr>
        <a:xfrm>
          <a:off x="0" y="0"/>
          <a:ext cx="0" cy="0"/>
          <a:chOff x="0" y="0"/>
          <a:chExt cx="0" cy="0"/>
        </a:xfrm>
      </p:grpSpPr>
      <p:sp>
        <p:nvSpPr>
          <p:cNvPr id="317" name="Shape 317"/>
          <p:cNvSpPr/>
          <p:nvPr/>
        </p:nvSpPr>
        <p:spPr>
          <a:xfrm>
            <a:off x="-2" y="11"/>
            <a:ext cx="9144004" cy="1434355"/>
          </a:xfrm>
          <a:prstGeom prst="rect">
            <a:avLst/>
          </a:prstGeom>
          <a:solidFill>
            <a:srgbClr val="0094CA"/>
          </a:solidFill>
          <a:ln w="12700">
            <a:miter lim="400000"/>
          </a:ln>
        </p:spPr>
        <p:txBody>
          <a:bodyPr lIns="45714" tIns="45715" rIns="45714" bIns="45715" anchor="ctr"/>
          <a:lstStyle/>
          <a:p>
            <a:pPr algn="ctr" defTabSz="457059">
              <a:defRPr>
                <a:solidFill>
                  <a:srgbClr val="0094CA"/>
                </a:solidFill>
              </a:defRPr>
            </a:pPr>
            <a:endParaRPr/>
          </a:p>
        </p:txBody>
      </p:sp>
      <p:pic>
        <p:nvPicPr>
          <p:cNvPr id="318" name="image1.png"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6972" y="378760"/>
            <a:ext cx="1359828" cy="727510"/>
          </a:xfrm>
          <a:prstGeom prst="rect">
            <a:avLst/>
          </a:prstGeom>
          <a:ln w="12700">
            <a:miter lim="400000"/>
          </a:ln>
        </p:spPr>
      </p:pic>
      <p:sp>
        <p:nvSpPr>
          <p:cNvPr id="319" name="Shape 319"/>
          <p:cNvSpPr>
            <a:spLocks noGrp="1"/>
          </p:cNvSpPr>
          <p:nvPr>
            <p:ph type="body" sz="half" idx="1"/>
          </p:nvPr>
        </p:nvSpPr>
        <p:spPr>
          <a:xfrm>
            <a:off x="593514" y="1955801"/>
            <a:ext cx="4766946" cy="4902200"/>
          </a:xfrm>
          <a:prstGeom prst="rect">
            <a:avLst/>
          </a:prstGeom>
        </p:spPr>
        <p:txBody>
          <a:bodyPr lIns="0" tIns="0" rIns="0" bIns="0"/>
          <a:lstStyle>
            <a:lvl1pPr marL="368212" indent="-314229" defTabSz="457059">
              <a:spcBef>
                <a:spcPts val="1200"/>
              </a:spcBef>
              <a:defRPr sz="2200">
                <a:solidFill>
                  <a:srgbClr val="0094CA"/>
                </a:solidFill>
              </a:defRPr>
            </a:lvl1pPr>
            <a:lvl2pPr marL="699785" indent="-285911" defTabSz="457059">
              <a:spcBef>
                <a:spcPts val="1200"/>
              </a:spcBef>
              <a:buSzPct val="75000"/>
              <a:buChar char="-"/>
              <a:defRPr sz="2200">
                <a:solidFill>
                  <a:srgbClr val="0094CA"/>
                </a:solidFill>
              </a:defRPr>
            </a:lvl2pPr>
            <a:lvl3pPr marL="0" indent="0" defTabSz="457059">
              <a:spcBef>
                <a:spcPts val="1200"/>
              </a:spcBef>
              <a:buSzTx/>
              <a:buNone/>
              <a:defRPr sz="2200">
                <a:solidFill>
                  <a:srgbClr val="0094CA"/>
                </a:solidFill>
              </a:defRPr>
            </a:lvl3pPr>
            <a:lvl4pPr marL="0" indent="0" defTabSz="457059">
              <a:spcBef>
                <a:spcPts val="1200"/>
              </a:spcBef>
              <a:buSzTx/>
              <a:buNone/>
              <a:defRPr sz="2200">
                <a:solidFill>
                  <a:srgbClr val="0094CA"/>
                </a:solidFill>
              </a:defRPr>
            </a:lvl4pPr>
            <a:lvl5pPr marL="0" indent="0" defTabSz="457059">
              <a:spcBef>
                <a:spcPts val="1200"/>
              </a:spcBef>
              <a:buSzTx/>
              <a:buNone/>
              <a:defRPr sz="2200">
                <a:solidFill>
                  <a:srgbClr val="0094CA"/>
                </a:solidFill>
              </a:defRPr>
            </a:lvl5pPr>
          </a:lstStyle>
          <a:p>
            <a:r>
              <a:t>Body Level One</a:t>
            </a:r>
          </a:p>
          <a:p>
            <a:pPr lvl="1"/>
            <a:r>
              <a:t>Body Level Two</a:t>
            </a:r>
          </a:p>
          <a:p>
            <a:pPr lvl="2"/>
            <a:r>
              <a:t>Body Level Three</a:t>
            </a:r>
          </a:p>
          <a:p>
            <a:pPr lvl="3"/>
            <a:r>
              <a:t>Body Level Four</a:t>
            </a:r>
          </a:p>
          <a:p>
            <a:pPr lvl="4"/>
            <a:r>
              <a:t>Body Level Five</a:t>
            </a:r>
          </a:p>
        </p:txBody>
      </p:sp>
      <p:sp>
        <p:nvSpPr>
          <p:cNvPr id="320" name="Shape 320"/>
          <p:cNvSpPr>
            <a:spLocks noGrp="1"/>
          </p:cNvSpPr>
          <p:nvPr>
            <p:ph type="title"/>
          </p:nvPr>
        </p:nvSpPr>
        <p:spPr>
          <a:xfrm>
            <a:off x="593516" y="-2"/>
            <a:ext cx="5762627" cy="1441454"/>
          </a:xfrm>
          <a:prstGeom prst="rect">
            <a:avLst/>
          </a:prstGeom>
        </p:spPr>
        <p:txBody>
          <a:bodyPr lIns="0" tIns="0" rIns="0" bIns="0"/>
          <a:lstStyle>
            <a:lvl1pPr algn="l" defTabSz="457059">
              <a:defRPr sz="2600">
                <a:solidFill>
                  <a:srgbClr val="FFFFFF"/>
                </a:solidFill>
              </a:defRPr>
            </a:lvl1pPr>
          </a:lstStyle>
          <a:p>
            <a:r>
              <a:t>Title Text</a:t>
            </a:r>
          </a:p>
        </p:txBody>
      </p:sp>
      <p:sp>
        <p:nvSpPr>
          <p:cNvPr id="321" name="Shape 321"/>
          <p:cNvSpPr/>
          <p:nvPr/>
        </p:nvSpPr>
        <p:spPr>
          <a:xfrm>
            <a:off x="-326073" y="1452409"/>
            <a:ext cx="9696398" cy="1"/>
          </a:xfrm>
          <a:prstGeom prst="line">
            <a:avLst/>
          </a:prstGeom>
          <a:ln w="3175">
            <a:solidFill>
              <a:srgbClr val="FFFFFF"/>
            </a:solidFill>
          </a:ln>
        </p:spPr>
        <p:txBody>
          <a:bodyPr lIns="45714" tIns="45715" rIns="45714" bIns="45715"/>
          <a:lstStyle/>
          <a:p>
            <a:pPr defTabSz="457059">
              <a:defRPr>
                <a:latin typeface="Avenir Book"/>
                <a:ea typeface="Avenir Book"/>
                <a:cs typeface="Avenir Book"/>
                <a:sym typeface="Avenir Book"/>
              </a:defRPr>
            </a:pPr>
            <a:endParaRPr/>
          </a:p>
        </p:txBody>
      </p:sp>
      <p:grpSp>
        <p:nvGrpSpPr>
          <p:cNvPr id="339" name="Group 339"/>
          <p:cNvGrpSpPr/>
          <p:nvPr/>
        </p:nvGrpSpPr>
        <p:grpSpPr>
          <a:xfrm>
            <a:off x="5147626" y="1176950"/>
            <a:ext cx="3881442" cy="201615"/>
            <a:chOff x="0" y="0"/>
            <a:chExt cx="3881440" cy="201613"/>
          </a:xfrm>
        </p:grpSpPr>
        <p:pic>
          <p:nvPicPr>
            <p:cNvPr id="322" name="image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600" y="1471"/>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23" name="image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3664"/>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24" name="image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0533" y="6576"/>
              <a:ext cx="192903" cy="194285"/>
            </a:xfrm>
            <a:prstGeom prst="rect">
              <a:avLst/>
            </a:prstGeom>
            <a:ln w="12700" cap="flat">
              <a:noFill/>
              <a:miter lim="400000"/>
            </a:ln>
            <a:effectLst>
              <a:outerShdw blurRad="76200" dist="38100" dir="2700000" rotWithShape="0">
                <a:srgbClr val="000000">
                  <a:alpha val="40998"/>
                </a:srgbClr>
              </a:outerShdw>
            </a:effectLst>
          </p:spPr>
        </p:pic>
        <p:pic>
          <p:nvPicPr>
            <p:cNvPr id="325" name="image6.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2133" y="5856"/>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26" name="image7.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27469" y="1471"/>
              <a:ext cx="192904" cy="194286"/>
            </a:xfrm>
            <a:prstGeom prst="rect">
              <a:avLst/>
            </a:prstGeom>
            <a:ln w="12700" cap="flat">
              <a:noFill/>
              <a:miter lim="400000"/>
            </a:ln>
            <a:effectLst>
              <a:outerShdw blurRad="76200" dist="38100" dir="2700000" rotWithShape="0">
                <a:srgbClr val="000000">
                  <a:alpha val="40998"/>
                </a:srgbClr>
              </a:outerShdw>
            </a:effectLst>
          </p:spPr>
        </p:pic>
        <p:pic>
          <p:nvPicPr>
            <p:cNvPr id="327" name="image8.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35869" y="1471"/>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28" name="image9.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05336" y="1471"/>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29" name="image10.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844269" y="7328"/>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30" name="image11.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458004" y="3664"/>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31" name="image12.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52666" y="5856"/>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32" name="image13.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074802" y="1471"/>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33" name="image14.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614130" y="0"/>
              <a:ext cx="192508" cy="194284"/>
            </a:xfrm>
            <a:prstGeom prst="rect">
              <a:avLst/>
            </a:prstGeom>
            <a:ln w="12700" cap="flat">
              <a:noFill/>
              <a:miter lim="400000"/>
            </a:ln>
            <a:effectLst>
              <a:outerShdw blurRad="76200" dist="38100" dir="2700000" rotWithShape="0">
                <a:srgbClr val="000000">
                  <a:alpha val="40998"/>
                </a:srgbClr>
              </a:outerShdw>
            </a:effectLst>
          </p:spPr>
        </p:pic>
        <p:pic>
          <p:nvPicPr>
            <p:cNvPr id="334" name="image15.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766402" y="1471"/>
              <a:ext cx="192904" cy="194286"/>
            </a:xfrm>
            <a:prstGeom prst="rect">
              <a:avLst/>
            </a:prstGeom>
            <a:ln w="12700" cap="flat">
              <a:noFill/>
              <a:miter lim="400000"/>
            </a:ln>
            <a:effectLst>
              <a:outerShdw blurRad="76200" dist="38100" dir="2700000" rotWithShape="0">
                <a:srgbClr val="000000">
                  <a:alpha val="40998"/>
                </a:srgbClr>
              </a:outerShdw>
            </a:effectLst>
          </p:spPr>
        </p:pic>
        <p:pic>
          <p:nvPicPr>
            <p:cNvPr id="335" name="image16.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383200" y="1471"/>
              <a:ext cx="192904" cy="194286"/>
            </a:xfrm>
            <a:prstGeom prst="rect">
              <a:avLst/>
            </a:prstGeom>
            <a:ln w="12700" cap="flat">
              <a:noFill/>
              <a:miter lim="400000"/>
            </a:ln>
            <a:effectLst>
              <a:outerShdw blurRad="76200" dist="38100" dir="2700000" rotWithShape="0">
                <a:srgbClr val="000000">
                  <a:alpha val="40998"/>
                </a:srgbClr>
              </a:outerShdw>
            </a:effectLst>
          </p:spPr>
        </p:pic>
        <p:pic>
          <p:nvPicPr>
            <p:cNvPr id="336" name="image17.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996935" y="1471"/>
              <a:ext cx="192905" cy="194286"/>
            </a:xfrm>
            <a:prstGeom prst="rect">
              <a:avLst/>
            </a:prstGeom>
            <a:ln w="12700" cap="flat">
              <a:noFill/>
              <a:miter lim="400000"/>
            </a:ln>
            <a:effectLst>
              <a:outerShdw blurRad="76200" dist="38100" dir="2700000" rotWithShape="0">
                <a:srgbClr val="000000">
                  <a:alpha val="40998"/>
                </a:srgbClr>
              </a:outerShdw>
            </a:effectLst>
          </p:spPr>
        </p:pic>
        <p:pic>
          <p:nvPicPr>
            <p:cNvPr id="337" name="image18.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61066" y="6576"/>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38" name="image19.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3688536" y="3664"/>
              <a:ext cx="192905" cy="194285"/>
            </a:xfrm>
            <a:prstGeom prst="rect">
              <a:avLst/>
            </a:prstGeom>
            <a:ln w="12700" cap="flat">
              <a:noFill/>
              <a:miter lim="400000"/>
            </a:ln>
            <a:effectLst>
              <a:outerShdw blurRad="76200" dist="38100" dir="2700000" rotWithShape="0">
                <a:srgbClr val="000000">
                  <a:alpha val="40998"/>
                </a:srgbClr>
              </a:outerShdw>
            </a:effectLst>
          </p:spPr>
        </p:pic>
      </p:grpSp>
      <p:sp>
        <p:nvSpPr>
          <p:cNvPr id="340" name="Shape 340"/>
          <p:cNvSpPr>
            <a:spLocks noGrp="1"/>
          </p:cNvSpPr>
          <p:nvPr>
            <p:ph type="sldNum" sz="quarter" idx="2"/>
          </p:nvPr>
        </p:nvSpPr>
        <p:spPr>
          <a:xfrm>
            <a:off x="6279946" y="6217871"/>
            <a:ext cx="273254" cy="276981"/>
          </a:xfrm>
          <a:prstGeom prst="rect">
            <a:avLst/>
          </a:prstGeom>
        </p:spPr>
        <p:txBody>
          <a:bodyPr lIns="45705" tIns="45705" rIns="45705" bIns="45705"/>
          <a:lstStyle>
            <a:lvl1pPr defTabSz="914208"/>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347" name="image2.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8443" y="839390"/>
            <a:ext cx="8132714" cy="6098978"/>
          </a:xfrm>
          <a:prstGeom prst="rect">
            <a:avLst/>
          </a:prstGeom>
          <a:ln w="12700">
            <a:miter lim="400000"/>
          </a:ln>
        </p:spPr>
      </p:pic>
      <p:sp>
        <p:nvSpPr>
          <p:cNvPr id="348" name="Shape 348"/>
          <p:cNvSpPr/>
          <p:nvPr/>
        </p:nvSpPr>
        <p:spPr>
          <a:xfrm>
            <a:off x="7480722" y="7072643"/>
            <a:ext cx="388692" cy="18686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defTabSz="822960">
              <a:defRPr sz="1200" b="1">
                <a:solidFill>
                  <a:srgbClr val="1C405B"/>
                </a:solidFill>
                <a:latin typeface="Lucida Grande"/>
                <a:ea typeface="Lucida Grande"/>
                <a:cs typeface="Lucida Grande"/>
                <a:sym typeface="Lucida Grande"/>
              </a:defRPr>
            </a:lvl1pPr>
          </a:lstStyle>
          <a:p>
            <a:pPr>
              <a:defRPr sz="2800" b="0">
                <a:solidFill>
                  <a:srgbClr val="000000"/>
                </a:solidFill>
                <a:latin typeface="Gill Sans"/>
                <a:ea typeface="Gill Sans"/>
                <a:cs typeface="Gill Sans"/>
                <a:sym typeface="Gill Sans"/>
              </a:defRPr>
            </a:pPr>
            <a:r>
              <a:rPr sz="1200" b="1">
                <a:solidFill>
                  <a:srgbClr val="1C405B"/>
                </a:solidFill>
                <a:latin typeface="Lucida Grande"/>
                <a:ea typeface="Lucida Grande"/>
                <a:cs typeface="Lucida Grande"/>
                <a:sym typeface="Lucida Grande"/>
              </a:rPr>
              <a:t>page</a:t>
            </a:r>
          </a:p>
        </p:txBody>
      </p:sp>
      <p:pic>
        <p:nvPicPr>
          <p:cNvPr id="349" name="image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7896" y="294690"/>
            <a:ext cx="1190999" cy="634009"/>
          </a:xfrm>
          <a:prstGeom prst="rect">
            <a:avLst/>
          </a:prstGeom>
          <a:ln w="12700">
            <a:miter lim="400000"/>
          </a:ln>
        </p:spPr>
      </p:pic>
      <p:sp>
        <p:nvSpPr>
          <p:cNvPr id="350" name="Shape 350"/>
          <p:cNvSpPr>
            <a:spLocks noGrp="1"/>
          </p:cNvSpPr>
          <p:nvPr>
            <p:ph type="title"/>
          </p:nvPr>
        </p:nvSpPr>
        <p:spPr>
          <a:xfrm>
            <a:off x="2000250" y="392908"/>
            <a:ext cx="6858000" cy="1207295"/>
          </a:xfrm>
          <a:prstGeom prst="rect">
            <a:avLst/>
          </a:prstGeom>
        </p:spPr>
        <p:txBody>
          <a:bodyPr lIns="0" tIns="0" rIns="0" bIns="0" anchor="t">
            <a:noAutofit/>
          </a:bodyPr>
          <a:lstStyle>
            <a:lvl1pPr algn="l" defTabSz="822861">
              <a:defRPr sz="3200">
                <a:solidFill>
                  <a:srgbClr val="1C405B"/>
                </a:solidFill>
                <a:latin typeface="Tahoma"/>
                <a:ea typeface="Tahoma"/>
                <a:cs typeface="Tahoma"/>
                <a:sym typeface="Tahoma"/>
              </a:defRPr>
            </a:lvl1pPr>
          </a:lstStyle>
          <a:p>
            <a:r>
              <a:t>Title Text</a:t>
            </a:r>
          </a:p>
        </p:txBody>
      </p:sp>
      <p:sp>
        <p:nvSpPr>
          <p:cNvPr id="351" name="Shape 351"/>
          <p:cNvSpPr>
            <a:spLocks noGrp="1"/>
          </p:cNvSpPr>
          <p:nvPr>
            <p:ph type="sldNum" sz="quarter" idx="2"/>
          </p:nvPr>
        </p:nvSpPr>
        <p:spPr>
          <a:xfrm>
            <a:off x="8214204" y="7072313"/>
            <a:ext cx="486003" cy="438648"/>
          </a:xfrm>
          <a:prstGeom prst="rect">
            <a:avLst/>
          </a:prstGeom>
        </p:spPr>
        <p:txBody>
          <a:bodyPr lIns="32142" tIns="32142" rIns="32142" bIns="32142" anchor="t"/>
          <a:lstStyle>
            <a:lvl1pPr algn="l" defTabSz="822861">
              <a:defRPr sz="2400" b="1">
                <a:solidFill>
                  <a:srgbClr val="FFFFFF"/>
                </a:solidFill>
                <a:latin typeface="Lucida Grande"/>
                <a:ea typeface="Lucida Grande"/>
                <a:cs typeface="Lucida Grande"/>
                <a:sym typeface="Lucida Grande"/>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Rubrikbild bild">
    <p:spTree>
      <p:nvGrpSpPr>
        <p:cNvPr id="1" name=""/>
        <p:cNvGrpSpPr/>
        <p:nvPr/>
      </p:nvGrpSpPr>
      <p:grpSpPr>
        <a:xfrm>
          <a:off x="0" y="0"/>
          <a:ext cx="0" cy="0"/>
          <a:chOff x="0" y="0"/>
          <a:chExt cx="0" cy="0"/>
        </a:xfrm>
      </p:grpSpPr>
      <p:sp>
        <p:nvSpPr>
          <p:cNvPr id="358" name="Shape 358"/>
          <p:cNvSpPr/>
          <p:nvPr/>
        </p:nvSpPr>
        <p:spPr>
          <a:xfrm>
            <a:off x="-1" y="-3"/>
            <a:ext cx="9144002" cy="1434360"/>
          </a:xfrm>
          <a:prstGeom prst="rect">
            <a:avLst/>
          </a:prstGeom>
          <a:solidFill>
            <a:srgbClr val="0094CA"/>
          </a:solidFill>
          <a:ln w="3175">
            <a:miter lim="400000"/>
          </a:ln>
        </p:spPr>
        <p:txBody>
          <a:bodyPr lIns="45714" tIns="45715" rIns="45714" bIns="45715" anchor="ctr"/>
          <a:lstStyle/>
          <a:p>
            <a:pPr algn="ctr" defTabSz="411356">
              <a:defRPr>
                <a:solidFill>
                  <a:srgbClr val="0094CA"/>
                </a:solidFill>
              </a:defRPr>
            </a:pPr>
            <a:endParaRPr/>
          </a:p>
        </p:txBody>
      </p:sp>
      <p:pic>
        <p:nvPicPr>
          <p:cNvPr id="359" name="image1.png" descr="ESS-vit-logg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26972" y="378761"/>
            <a:ext cx="1359830" cy="727510"/>
          </a:xfrm>
          <a:prstGeom prst="rect">
            <a:avLst/>
          </a:prstGeom>
          <a:ln w="12700">
            <a:miter lim="400000"/>
          </a:ln>
        </p:spPr>
      </p:pic>
      <p:sp>
        <p:nvSpPr>
          <p:cNvPr id="360" name="Shape 360"/>
          <p:cNvSpPr/>
          <p:nvPr/>
        </p:nvSpPr>
        <p:spPr>
          <a:xfrm>
            <a:off x="-326073" y="1452410"/>
            <a:ext cx="9696396" cy="1"/>
          </a:xfrm>
          <a:prstGeom prst="line">
            <a:avLst/>
          </a:prstGeom>
          <a:ln w="3175">
            <a:solidFill>
              <a:srgbClr val="FFFFFF"/>
            </a:solidFill>
            <a:bevel/>
          </a:ln>
        </p:spPr>
        <p:txBody>
          <a:bodyPr lIns="45714" tIns="45715" rIns="45714" bIns="45715"/>
          <a:lstStyle/>
          <a:p>
            <a:pPr defTabSz="411431">
              <a:defRPr sz="1000">
                <a:latin typeface="+mj-lt"/>
                <a:ea typeface="+mj-ea"/>
                <a:cs typeface="+mj-cs"/>
                <a:sym typeface="Helvetica"/>
              </a:defRPr>
            </a:pPr>
            <a:endParaRPr/>
          </a:p>
        </p:txBody>
      </p:sp>
      <p:grpSp>
        <p:nvGrpSpPr>
          <p:cNvPr id="378" name="Group 378"/>
          <p:cNvGrpSpPr/>
          <p:nvPr/>
        </p:nvGrpSpPr>
        <p:grpSpPr>
          <a:xfrm>
            <a:off x="5147631" y="1176949"/>
            <a:ext cx="3881445" cy="201617"/>
            <a:chOff x="-1" y="0"/>
            <a:chExt cx="3881444" cy="201616"/>
          </a:xfrm>
        </p:grpSpPr>
        <p:pic>
          <p:nvPicPr>
            <p:cNvPr id="361" name="image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600"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362" name="image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 y="3664"/>
              <a:ext cx="192906" cy="194287"/>
            </a:xfrm>
            <a:prstGeom prst="rect">
              <a:avLst/>
            </a:prstGeom>
            <a:ln w="12700" cap="flat">
              <a:noFill/>
              <a:miter lim="400000"/>
            </a:ln>
            <a:effectLst>
              <a:outerShdw blurRad="76200" dist="38100" dir="2700000" rotWithShape="0">
                <a:srgbClr val="000000">
                  <a:alpha val="40998"/>
                </a:srgbClr>
              </a:outerShdw>
            </a:effectLst>
          </p:spPr>
        </p:pic>
        <p:pic>
          <p:nvPicPr>
            <p:cNvPr id="363" name="image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0533" y="6576"/>
              <a:ext cx="192904" cy="194287"/>
            </a:xfrm>
            <a:prstGeom prst="rect">
              <a:avLst/>
            </a:prstGeom>
            <a:ln w="12700" cap="flat">
              <a:noFill/>
              <a:miter lim="400000"/>
            </a:ln>
            <a:effectLst>
              <a:outerShdw blurRad="76200" dist="38100" dir="2700000" rotWithShape="0">
                <a:srgbClr val="000000">
                  <a:alpha val="40998"/>
                </a:srgbClr>
              </a:outerShdw>
            </a:effectLst>
          </p:spPr>
        </p:pic>
        <p:pic>
          <p:nvPicPr>
            <p:cNvPr id="364" name="image6.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2133" y="585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365" name="image7.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27470"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366" name="image8.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35870"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367" name="image9.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05336"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368" name="image10.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844270" y="7328"/>
              <a:ext cx="192904" cy="194289"/>
            </a:xfrm>
            <a:prstGeom prst="rect">
              <a:avLst/>
            </a:prstGeom>
            <a:ln w="12700" cap="flat">
              <a:noFill/>
              <a:miter lim="400000"/>
            </a:ln>
            <a:effectLst>
              <a:outerShdw blurRad="76200" dist="38100" dir="2700000" rotWithShape="0">
                <a:srgbClr val="000000">
                  <a:alpha val="40998"/>
                </a:srgbClr>
              </a:outerShdw>
            </a:effectLst>
          </p:spPr>
        </p:pic>
        <p:pic>
          <p:nvPicPr>
            <p:cNvPr id="369" name="image11.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458005" y="3664"/>
              <a:ext cx="192906" cy="194287"/>
            </a:xfrm>
            <a:prstGeom prst="rect">
              <a:avLst/>
            </a:prstGeom>
            <a:ln w="12700" cap="flat">
              <a:noFill/>
              <a:miter lim="400000"/>
            </a:ln>
            <a:effectLst>
              <a:outerShdw blurRad="76200" dist="38100" dir="2700000" rotWithShape="0">
                <a:srgbClr val="000000">
                  <a:alpha val="40998"/>
                </a:srgbClr>
              </a:outerShdw>
            </a:effectLst>
          </p:spPr>
        </p:pic>
        <p:pic>
          <p:nvPicPr>
            <p:cNvPr id="370" name="image12.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52666" y="585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371" name="image13.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074803"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372" name="image14.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614130" y="-1"/>
              <a:ext cx="192510" cy="194287"/>
            </a:xfrm>
            <a:prstGeom prst="rect">
              <a:avLst/>
            </a:prstGeom>
            <a:ln w="12700" cap="flat">
              <a:noFill/>
              <a:miter lim="400000"/>
            </a:ln>
            <a:effectLst>
              <a:outerShdw blurRad="76200" dist="38100" dir="2700000" rotWithShape="0">
                <a:srgbClr val="000000">
                  <a:alpha val="40998"/>
                </a:srgbClr>
              </a:outerShdw>
            </a:effectLst>
          </p:spPr>
        </p:pic>
        <p:pic>
          <p:nvPicPr>
            <p:cNvPr id="373" name="image15.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766403"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374" name="image16.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383200"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375" name="image17.pn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996936" y="1471"/>
              <a:ext cx="192906" cy="194288"/>
            </a:xfrm>
            <a:prstGeom prst="rect">
              <a:avLst/>
            </a:prstGeom>
            <a:ln w="12700" cap="flat">
              <a:noFill/>
              <a:miter lim="400000"/>
            </a:ln>
            <a:effectLst>
              <a:outerShdw blurRad="76200" dist="38100" dir="2700000" rotWithShape="0">
                <a:srgbClr val="000000">
                  <a:alpha val="40998"/>
                </a:srgbClr>
              </a:outerShdw>
            </a:effectLst>
          </p:spPr>
        </p:pic>
        <p:pic>
          <p:nvPicPr>
            <p:cNvPr id="376" name="image18.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61066" y="657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377" name="image19.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3688538" y="3664"/>
              <a:ext cx="192906" cy="194287"/>
            </a:xfrm>
            <a:prstGeom prst="rect">
              <a:avLst/>
            </a:prstGeom>
            <a:ln w="12700" cap="flat">
              <a:noFill/>
              <a:miter lim="400000"/>
            </a:ln>
            <a:effectLst>
              <a:outerShdw blurRad="76200" dist="38100" dir="2700000" rotWithShape="0">
                <a:srgbClr val="000000">
                  <a:alpha val="40998"/>
                </a:srgbClr>
              </a:outerShdw>
            </a:effectLst>
          </p:spPr>
        </p:pic>
      </p:grpSp>
      <p:sp>
        <p:nvSpPr>
          <p:cNvPr id="379" name="Shape 379"/>
          <p:cNvSpPr>
            <a:spLocks noGrp="1"/>
          </p:cNvSpPr>
          <p:nvPr>
            <p:ph type="title"/>
          </p:nvPr>
        </p:nvSpPr>
        <p:spPr>
          <a:xfrm>
            <a:off x="593510" y="-1"/>
            <a:ext cx="5762628" cy="1441452"/>
          </a:xfrm>
          <a:prstGeom prst="rect">
            <a:avLst/>
          </a:prstGeom>
        </p:spPr>
        <p:txBody>
          <a:bodyPr lIns="0" tIns="0" rIns="0" bIns="0">
            <a:noAutofit/>
          </a:bodyPr>
          <a:lstStyle>
            <a:lvl1pPr algn="l" defTabSz="411356">
              <a:defRPr sz="2600">
                <a:solidFill>
                  <a:srgbClr val="FFFFFF"/>
                </a:solidFill>
              </a:defRPr>
            </a:lvl1pPr>
          </a:lstStyle>
          <a:p>
            <a:r>
              <a:t>Title Text</a:t>
            </a:r>
          </a:p>
        </p:txBody>
      </p:sp>
      <p:sp>
        <p:nvSpPr>
          <p:cNvPr id="380" name="Shape 380"/>
          <p:cNvSpPr>
            <a:spLocks noGrp="1"/>
          </p:cNvSpPr>
          <p:nvPr>
            <p:ph type="sldNum" sz="quarter" idx="2"/>
          </p:nvPr>
        </p:nvSpPr>
        <p:spPr>
          <a:xfrm>
            <a:off x="6553200" y="6233252"/>
            <a:ext cx="2133600" cy="246219"/>
          </a:xfrm>
          <a:prstGeom prst="rect">
            <a:avLst/>
          </a:prstGeom>
        </p:spPr>
        <p:txBody>
          <a:bodyPr wrap="square" lIns="45714" tIns="45714" rIns="45714" bIns="45714"/>
          <a:lstStyle>
            <a:lvl1pPr defTabSz="822861">
              <a:defRPr sz="10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7"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slideLayout" Target="../slideLayouts/slideLayout42.xml"/><Relationship Id="rId17" Type="http://schemas.openxmlformats.org/officeDocument/2006/relationships/theme" Target="../theme/theme3.xml"/><Relationship Id="rId18" Type="http://schemas.openxmlformats.org/officeDocument/2006/relationships/image" Target="../media/image23.pn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slideLayout" Target="../slideLayouts/slideLayout57.xml"/><Relationship Id="rId16" Type="http://schemas.openxmlformats.org/officeDocument/2006/relationships/slideLayout" Target="../slideLayouts/slideLayout58.xml"/><Relationship Id="rId17" Type="http://schemas.openxmlformats.org/officeDocument/2006/relationships/theme" Target="../theme/theme4.xml"/><Relationship Id="rId18" Type="http://schemas.openxmlformats.org/officeDocument/2006/relationships/image" Target="../media/image23.png"/><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theme" Target="../theme/theme5.xml"/><Relationship Id="rId1" Type="http://schemas.openxmlformats.org/officeDocument/2006/relationships/slideLayout" Target="../slideLayouts/slideLayout59.xml"/><Relationship Id="rId2"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3"/>
          <p:cNvSpPr>
            <a:spLocks noGrp="1"/>
          </p:cNvSpPr>
          <p:nvPr>
            <p:ph type="body" idx="1"/>
          </p:nvPr>
        </p:nvSpPr>
        <p:spPr>
          <a:xfrm>
            <a:off x="457200" y="1600200"/>
            <a:ext cx="8229600" cy="4525964"/>
          </a:xfrm>
          <a:prstGeom prst="rect">
            <a:avLst/>
          </a:prstGeom>
          <a:ln w="12700">
            <a:miter lim="400000"/>
          </a:ln>
          <a:extLst>
            <a:ext uri="{C572A759-6A51-4108-AA02-DFA0A04FC94B}">
              <ma14:wrappingTextBoxFlag xmlns:ma14="http://schemas.microsoft.com/office/mac/drawingml/2011/main" val="1"/>
            </a:ext>
          </a:extLst>
        </p:spPr>
        <p:txBody>
          <a:bodyPr lIns="45709" tIns="45709" rIns="45709" bIns="4570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13540" y="6400432"/>
            <a:ext cx="273260" cy="276987"/>
          </a:xfrm>
          <a:prstGeom prst="rect">
            <a:avLst/>
          </a:prstGeom>
          <a:ln w="12700">
            <a:miter lim="400000"/>
          </a:ln>
        </p:spPr>
        <p:txBody>
          <a:bodyPr wrap="none" lIns="45709" tIns="45709" rIns="45709" bIns="45709" anchor="ctr">
            <a:spAutoFit/>
          </a:bodyPr>
          <a:lstStyle>
            <a:lvl1pPr algn="r" defTabSz="457090">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57" r:id="rId1"/>
    <p:sldLayoutId id="2147483659" r:id="rId2"/>
    <p:sldLayoutId id="2147483660" r:id="rId3"/>
    <p:sldLayoutId id="2147483663" r:id="rId4"/>
    <p:sldLayoutId id="2147483664" r:id="rId5"/>
    <p:sldLayoutId id="2147483666" r:id="rId6"/>
    <p:sldLayoutId id="2147483667" r:id="rId7"/>
    <p:sldLayoutId id="2147483668" r:id="rId8"/>
    <p:sldLayoutId id="2147483669" r:id="rId9"/>
    <p:sldLayoutId id="2147483670" r:id="rId10"/>
    <p:sldLayoutId id="2147483672" r:id="rId11"/>
  </p:sldLayoutIdLst>
  <p:transition spd="med"/>
  <p:hf hdr="0" ftr="0" dt="0"/>
  <p:txStyles>
    <p:titleStyle>
      <a:lvl1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45709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817" marR="0" indent="-342817"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583" marR="0" indent="-326493"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8907" marR="0" indent="-304726"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6942" marR="0" indent="-365672"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032" marR="0" indent="-365672"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123" marR="0" indent="-365672"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213" marR="0" indent="-365672"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5305" marR="0" indent="-365673"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2394" marR="0" indent="-365672" algn="l" defTabSz="45709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090"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180"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270"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361"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5451"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2541"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199631"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6721" algn="r" defTabSz="45709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7" y="1964949"/>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61"/>
            <a:ext cx="2133600" cy="365125"/>
          </a:xfrm>
          <a:prstGeom prst="rect">
            <a:avLst/>
          </a:prstGeom>
        </p:spPr>
        <p:txBody>
          <a:bodyPr vert="horz" lIns="91429" tIns="45715" rIns="91429" bIns="45715" rtlCol="0" anchor="ctr"/>
          <a:lstStyle>
            <a:lvl1pPr algn="l">
              <a:defRPr sz="1200">
                <a:solidFill>
                  <a:srgbClr val="0094CA"/>
                </a:solidFill>
              </a:defRPr>
            </a:lvl1pPr>
          </a:lstStyle>
          <a:p>
            <a:pPr defTabSz="457145" hangingPunct="1"/>
            <a:fld id="{7691CEE2-8322-1146-ADFC-78128DF63733}" type="datetime1">
              <a:rPr lang="en-GB" kern="1200" smtClean="0">
                <a:ea typeface="+mn-ea"/>
                <a:cs typeface="+mn-cs"/>
              </a:rPr>
              <a:t>24/10/2017</a:t>
            </a:fld>
            <a:endParaRPr lang="sv-SE" kern="1200">
              <a:ea typeface="+mn-ea"/>
              <a:cs typeface="+mn-cs"/>
            </a:endParaRPr>
          </a:p>
        </p:txBody>
      </p:sp>
      <p:sp>
        <p:nvSpPr>
          <p:cNvPr id="5" name="Platshållare för sidfot 4"/>
          <p:cNvSpPr>
            <a:spLocks noGrp="1"/>
          </p:cNvSpPr>
          <p:nvPr>
            <p:ph type="ftr" sz="quarter" idx="3"/>
          </p:nvPr>
        </p:nvSpPr>
        <p:spPr>
          <a:xfrm>
            <a:off x="3124200" y="6356361"/>
            <a:ext cx="2895600" cy="365125"/>
          </a:xfrm>
          <a:prstGeom prst="rect">
            <a:avLst/>
          </a:prstGeom>
        </p:spPr>
        <p:txBody>
          <a:bodyPr vert="horz" lIns="91429" tIns="45715" rIns="91429" bIns="45715" rtlCol="0" anchor="ctr"/>
          <a:lstStyle>
            <a:lvl1pPr algn="ctr">
              <a:defRPr sz="1200">
                <a:solidFill>
                  <a:srgbClr val="0094CA"/>
                </a:solidFill>
              </a:defRPr>
            </a:lvl1pPr>
          </a:lstStyle>
          <a:p>
            <a:pPr defTabSz="457145" hangingPunct="1"/>
            <a:endParaRPr lang="sv-SE" kern="1200">
              <a:ea typeface="+mn-ea"/>
              <a:cs typeface="+mn-cs"/>
            </a:endParaRPr>
          </a:p>
        </p:txBody>
      </p:sp>
      <p:sp>
        <p:nvSpPr>
          <p:cNvPr id="6" name="Platshållare för bildnummer 5"/>
          <p:cNvSpPr>
            <a:spLocks noGrp="1"/>
          </p:cNvSpPr>
          <p:nvPr>
            <p:ph type="sldNum" sz="quarter" idx="4"/>
          </p:nvPr>
        </p:nvSpPr>
        <p:spPr>
          <a:xfrm>
            <a:off x="6553200" y="6356361"/>
            <a:ext cx="2133600" cy="365125"/>
          </a:xfrm>
          <a:prstGeom prst="rect">
            <a:avLst/>
          </a:prstGeom>
        </p:spPr>
        <p:txBody>
          <a:bodyPr vert="horz" lIns="91429" tIns="45715" rIns="91429" bIns="45715" rtlCol="0" anchor="ctr"/>
          <a:lstStyle>
            <a:lvl1pPr algn="r">
              <a:defRPr sz="1200">
                <a:solidFill>
                  <a:srgbClr val="0094CA"/>
                </a:solidFill>
              </a:defRPr>
            </a:lvl1pPr>
          </a:lstStyle>
          <a:p>
            <a:pPr defTabSz="457145" hangingPunct="1"/>
            <a:fld id="{038C62C7-F79B-CD4A-A5DF-5683BBEC4A65}" type="slidenum">
              <a:rPr lang="sv-SE" kern="1200" smtClean="0">
                <a:ea typeface="+mn-ea"/>
                <a:cs typeface="+mn-cs"/>
              </a:rPr>
              <a:pPr defTabSz="457145" hangingPunct="1"/>
              <a:t>‹#›</a:t>
            </a:fld>
            <a:endParaRPr lang="sv-SE" kern="1200">
              <a:ea typeface="+mn-ea"/>
              <a:cs typeface="+mn-cs"/>
            </a:endParaRPr>
          </a:p>
        </p:txBody>
      </p:sp>
      <p:sp>
        <p:nvSpPr>
          <p:cNvPr id="7" name="Rektangel 6"/>
          <p:cNvSpPr/>
          <p:nvPr userDrawn="1"/>
        </p:nvSpPr>
        <p:spPr>
          <a:xfrm>
            <a:off x="0" y="0"/>
            <a:ext cx="9144000" cy="1434354"/>
          </a:xfrm>
          <a:prstGeom prst="rect">
            <a:avLst/>
          </a:prstGeom>
          <a:solidFill>
            <a:srgbClr val="0094CA"/>
          </a:solidFill>
          <a:ln>
            <a:no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srgbClr val="0094CA"/>
              </a:solidFill>
              <a:latin typeface="Calibri"/>
            </a:endParaRPr>
          </a:p>
        </p:txBody>
      </p:sp>
      <p:pic>
        <p:nvPicPr>
          <p:cNvPr id="8" name="Bildobjekt 7" descr="ESS-vit-logga.png"/>
          <p:cNvPicPr>
            <a:picLocks noChangeAspect="1"/>
          </p:cNvPicPr>
          <p:nvPr userDrawn="1"/>
        </p:nvPicPr>
        <p:blipFill>
          <a:blip r:embed="rId17" cstate="print">
            <a:extLst>
              <a:ext uri="{28A0092B-C50C-407E-A947-70E740481C1C}">
                <a14:useLocalDpi xmlns:a14="http://schemas.microsoft.com/office/drawing/2010/main"/>
              </a:ext>
            </a:extLst>
          </a:blip>
          <a:stretch/>
        </p:blipFill>
        <p:spPr>
          <a:xfrm>
            <a:off x="7326974" y="37876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3598281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ransition/>
  <p:hf hdr="0" ftr="0" dt="0"/>
  <p:txStyles>
    <p:titleStyle>
      <a:lvl1pPr algn="l" defTabSz="457145" rtl="0" eaLnBrk="1" latinLnBrk="0" hangingPunct="1">
        <a:spcBef>
          <a:spcPct val="0"/>
        </a:spcBef>
        <a:buNone/>
        <a:defRPr sz="2800" kern="1200">
          <a:solidFill>
            <a:schemeClr val="bg1"/>
          </a:solidFill>
          <a:latin typeface="+mj-lt"/>
          <a:ea typeface="+mj-ea"/>
          <a:cs typeface="+mj-cs"/>
        </a:defRPr>
      </a:lvl1pPr>
    </p:titleStyle>
    <p:bodyStyle>
      <a:lvl1pPr marL="0" indent="0" algn="l" defTabSz="457145"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145" indent="0" algn="l" defTabSz="457145" rtl="0" eaLnBrk="1" latinLnBrk="0" hangingPunct="1">
        <a:spcBef>
          <a:spcPct val="20000"/>
        </a:spcBef>
        <a:buFont typeface="Wingdings" charset="2"/>
        <a:buNone/>
        <a:defRPr sz="2000" kern="1200">
          <a:solidFill>
            <a:srgbClr val="0094CA"/>
          </a:solidFill>
          <a:latin typeface="+mn-lt"/>
          <a:ea typeface="+mn-ea"/>
          <a:cs typeface="+mn-cs"/>
        </a:defRPr>
      </a:lvl2pPr>
      <a:lvl3pPr marL="914290" indent="0" algn="l" defTabSz="457145" rtl="0" eaLnBrk="1" latinLnBrk="0" hangingPunct="1">
        <a:spcBef>
          <a:spcPct val="20000"/>
        </a:spcBef>
        <a:buFont typeface="Wingdings" charset="2"/>
        <a:buNone/>
        <a:defRPr sz="2000" kern="1200">
          <a:solidFill>
            <a:srgbClr val="0094CA"/>
          </a:solidFill>
          <a:latin typeface="+mn-lt"/>
          <a:ea typeface="+mn-ea"/>
          <a:cs typeface="+mn-cs"/>
        </a:defRPr>
      </a:lvl3pPr>
      <a:lvl4pPr marL="1371435" indent="0" algn="l" defTabSz="457145" rtl="0" eaLnBrk="1" latinLnBrk="0" hangingPunct="1">
        <a:spcBef>
          <a:spcPct val="20000"/>
        </a:spcBef>
        <a:buFont typeface="Wingdings" charset="2"/>
        <a:buNone/>
        <a:defRPr sz="2000" kern="1200">
          <a:solidFill>
            <a:srgbClr val="0094CA"/>
          </a:solidFill>
          <a:latin typeface="+mn-lt"/>
          <a:ea typeface="+mn-ea"/>
          <a:cs typeface="+mn-cs"/>
        </a:defRPr>
      </a:lvl4pPr>
      <a:lvl5pPr marL="1828581" indent="0" algn="l" defTabSz="457145" rtl="0" eaLnBrk="1" latinLnBrk="0" hangingPunct="1">
        <a:spcBef>
          <a:spcPct val="20000"/>
        </a:spcBef>
        <a:buFont typeface="Wingdings" charset="2"/>
        <a:buNone/>
        <a:defRPr sz="2000" kern="1200">
          <a:solidFill>
            <a:srgbClr val="0094CA"/>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7" y="1964949"/>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61"/>
            <a:ext cx="2133600" cy="365125"/>
          </a:xfrm>
          <a:prstGeom prst="rect">
            <a:avLst/>
          </a:prstGeom>
        </p:spPr>
        <p:txBody>
          <a:bodyPr vert="horz" lIns="91429" tIns="45715" rIns="91429" bIns="45715" rtlCol="0" anchor="ctr"/>
          <a:lstStyle>
            <a:lvl1pPr algn="l">
              <a:defRPr sz="1200">
                <a:solidFill>
                  <a:srgbClr val="0094CA"/>
                </a:solidFill>
              </a:defRPr>
            </a:lvl1pPr>
          </a:lstStyle>
          <a:p>
            <a:pPr defTabSz="457145" hangingPunct="1"/>
            <a:fld id="{748342F1-9266-E14C-A11A-6E8E96EF294C}" type="datetime1">
              <a:rPr lang="en-GB" kern="1200" smtClean="0">
                <a:ea typeface="+mn-ea"/>
                <a:cs typeface="+mn-cs"/>
              </a:rPr>
              <a:t>24/10/2017</a:t>
            </a:fld>
            <a:endParaRPr lang="sv-SE" kern="1200">
              <a:ea typeface="+mn-ea"/>
              <a:cs typeface="+mn-cs"/>
            </a:endParaRPr>
          </a:p>
        </p:txBody>
      </p:sp>
      <p:sp>
        <p:nvSpPr>
          <p:cNvPr id="5" name="Platshållare för sidfot 4"/>
          <p:cNvSpPr>
            <a:spLocks noGrp="1"/>
          </p:cNvSpPr>
          <p:nvPr>
            <p:ph type="ftr" sz="quarter" idx="3"/>
          </p:nvPr>
        </p:nvSpPr>
        <p:spPr>
          <a:xfrm>
            <a:off x="3124200" y="6356361"/>
            <a:ext cx="2895600" cy="365125"/>
          </a:xfrm>
          <a:prstGeom prst="rect">
            <a:avLst/>
          </a:prstGeom>
        </p:spPr>
        <p:txBody>
          <a:bodyPr vert="horz" lIns="91429" tIns="45715" rIns="91429" bIns="45715" rtlCol="0" anchor="ctr"/>
          <a:lstStyle>
            <a:lvl1pPr algn="ctr">
              <a:defRPr sz="1200">
                <a:solidFill>
                  <a:srgbClr val="0094CA"/>
                </a:solidFill>
              </a:defRPr>
            </a:lvl1pPr>
          </a:lstStyle>
          <a:p>
            <a:pPr defTabSz="457145" hangingPunct="1"/>
            <a:endParaRPr lang="sv-SE" kern="1200">
              <a:ea typeface="+mn-ea"/>
              <a:cs typeface="+mn-cs"/>
            </a:endParaRPr>
          </a:p>
        </p:txBody>
      </p:sp>
      <p:sp>
        <p:nvSpPr>
          <p:cNvPr id="6" name="Platshållare för bildnummer 5"/>
          <p:cNvSpPr>
            <a:spLocks noGrp="1"/>
          </p:cNvSpPr>
          <p:nvPr>
            <p:ph type="sldNum" sz="quarter" idx="4"/>
          </p:nvPr>
        </p:nvSpPr>
        <p:spPr>
          <a:xfrm>
            <a:off x="6553200" y="6356361"/>
            <a:ext cx="2133600" cy="365125"/>
          </a:xfrm>
          <a:prstGeom prst="rect">
            <a:avLst/>
          </a:prstGeom>
        </p:spPr>
        <p:txBody>
          <a:bodyPr vert="horz" lIns="91429" tIns="45715" rIns="91429" bIns="45715" rtlCol="0" anchor="ctr"/>
          <a:lstStyle>
            <a:lvl1pPr algn="r">
              <a:defRPr sz="1200">
                <a:solidFill>
                  <a:srgbClr val="0094CA"/>
                </a:solidFill>
              </a:defRPr>
            </a:lvl1pPr>
          </a:lstStyle>
          <a:p>
            <a:pPr defTabSz="457145" hangingPunct="1"/>
            <a:fld id="{038C62C7-F79B-CD4A-A5DF-5683BBEC4A65}" type="slidenum">
              <a:rPr lang="sv-SE" kern="1200" smtClean="0">
                <a:ea typeface="+mn-ea"/>
                <a:cs typeface="+mn-cs"/>
              </a:rPr>
              <a:pPr defTabSz="457145" hangingPunct="1"/>
              <a:t>‹#›</a:t>
            </a:fld>
            <a:endParaRPr lang="sv-SE" kern="1200">
              <a:ea typeface="+mn-ea"/>
              <a:cs typeface="+mn-cs"/>
            </a:endParaRPr>
          </a:p>
        </p:txBody>
      </p:sp>
      <p:sp>
        <p:nvSpPr>
          <p:cNvPr id="7" name="Rektangel 6"/>
          <p:cNvSpPr/>
          <p:nvPr userDrawn="1"/>
        </p:nvSpPr>
        <p:spPr>
          <a:xfrm>
            <a:off x="0" y="0"/>
            <a:ext cx="9144000" cy="1434354"/>
          </a:xfrm>
          <a:prstGeom prst="rect">
            <a:avLst/>
          </a:prstGeom>
          <a:solidFill>
            <a:srgbClr val="0094CA"/>
          </a:solidFill>
          <a:ln>
            <a:no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srgbClr val="0094CA"/>
              </a:solidFill>
              <a:latin typeface="Calibri"/>
            </a:endParaRPr>
          </a:p>
        </p:txBody>
      </p:sp>
      <p:pic>
        <p:nvPicPr>
          <p:cNvPr id="8" name="Bildobjekt 7" descr="ESS-vit-logga.png"/>
          <p:cNvPicPr>
            <a:picLocks noChangeAspect="1"/>
          </p:cNvPicPr>
          <p:nvPr userDrawn="1"/>
        </p:nvPicPr>
        <p:blipFill>
          <a:blip r:embed="rId18" cstate="print">
            <a:extLst>
              <a:ext uri="{28A0092B-C50C-407E-A947-70E740481C1C}">
                <a14:useLocalDpi xmlns:a14="http://schemas.microsoft.com/office/drawing/2010/main"/>
              </a:ext>
            </a:extLst>
          </a:blip>
          <a:stretch/>
        </p:blipFill>
        <p:spPr>
          <a:xfrm>
            <a:off x="7326974" y="37876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345308670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838" r:id="rId16"/>
  </p:sldLayoutIdLst>
  <p:transition/>
  <p:hf hdr="0" ftr="0" dt="0"/>
  <p:txStyles>
    <p:titleStyle>
      <a:lvl1pPr algn="l" defTabSz="457145" rtl="0" eaLnBrk="1" latinLnBrk="0" hangingPunct="1">
        <a:spcBef>
          <a:spcPct val="0"/>
        </a:spcBef>
        <a:buNone/>
        <a:defRPr sz="2800" kern="1200">
          <a:solidFill>
            <a:schemeClr val="bg1"/>
          </a:solidFill>
          <a:latin typeface="+mj-lt"/>
          <a:ea typeface="+mj-ea"/>
          <a:cs typeface="+mj-cs"/>
        </a:defRPr>
      </a:lvl1pPr>
    </p:titleStyle>
    <p:bodyStyle>
      <a:lvl1pPr marL="0" indent="0" algn="l" defTabSz="457145"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145" indent="0" algn="l" defTabSz="457145" rtl="0" eaLnBrk="1" latinLnBrk="0" hangingPunct="1">
        <a:spcBef>
          <a:spcPct val="20000"/>
        </a:spcBef>
        <a:buFont typeface="Wingdings" charset="2"/>
        <a:buNone/>
        <a:defRPr sz="2000" kern="1200">
          <a:solidFill>
            <a:srgbClr val="0094CA"/>
          </a:solidFill>
          <a:latin typeface="+mn-lt"/>
          <a:ea typeface="+mn-ea"/>
          <a:cs typeface="+mn-cs"/>
        </a:defRPr>
      </a:lvl2pPr>
      <a:lvl3pPr marL="914290" indent="0" algn="l" defTabSz="457145" rtl="0" eaLnBrk="1" latinLnBrk="0" hangingPunct="1">
        <a:spcBef>
          <a:spcPct val="20000"/>
        </a:spcBef>
        <a:buFont typeface="Wingdings" charset="2"/>
        <a:buNone/>
        <a:defRPr sz="2000" kern="1200">
          <a:solidFill>
            <a:srgbClr val="0094CA"/>
          </a:solidFill>
          <a:latin typeface="+mn-lt"/>
          <a:ea typeface="+mn-ea"/>
          <a:cs typeface="+mn-cs"/>
        </a:defRPr>
      </a:lvl3pPr>
      <a:lvl4pPr marL="1371435" indent="0" algn="l" defTabSz="457145" rtl="0" eaLnBrk="1" latinLnBrk="0" hangingPunct="1">
        <a:spcBef>
          <a:spcPct val="20000"/>
        </a:spcBef>
        <a:buFont typeface="Wingdings" charset="2"/>
        <a:buNone/>
        <a:defRPr sz="2000" kern="1200">
          <a:solidFill>
            <a:srgbClr val="0094CA"/>
          </a:solidFill>
          <a:latin typeface="+mn-lt"/>
          <a:ea typeface="+mn-ea"/>
          <a:cs typeface="+mn-cs"/>
        </a:defRPr>
      </a:lvl4pPr>
      <a:lvl5pPr marL="1828581" indent="0" algn="l" defTabSz="457145" rtl="0" eaLnBrk="1" latinLnBrk="0" hangingPunct="1">
        <a:spcBef>
          <a:spcPct val="20000"/>
        </a:spcBef>
        <a:buFont typeface="Wingdings" charset="2"/>
        <a:buNone/>
        <a:defRPr sz="2000" kern="1200">
          <a:solidFill>
            <a:srgbClr val="0094CA"/>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2" y="1964946"/>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rgbClr val="0094CA"/>
                </a:solidFill>
              </a:defRPr>
            </a:lvl1pPr>
          </a:lstStyle>
          <a:p>
            <a:pPr defTabSz="457145" hangingPunct="1"/>
            <a:fld id="{AEC1CCE3-81EC-8942-9E90-54BC3A84123B}" type="datetime1">
              <a:rPr lang="en-GB" kern="1200" smtClean="0"/>
              <a:t>24/10/2017</a:t>
            </a:fld>
            <a:endParaRPr lang="sv-SE" kern="1200"/>
          </a:p>
        </p:txBody>
      </p:sp>
      <p:sp>
        <p:nvSpPr>
          <p:cNvPr id="5" name="Platshållare för sidfot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rgbClr val="0094CA"/>
                </a:solidFill>
              </a:defRPr>
            </a:lvl1pPr>
          </a:lstStyle>
          <a:p>
            <a:pPr defTabSz="457145" hangingPunct="1"/>
            <a:endParaRPr lang="sv-SE" kern="1200"/>
          </a:p>
        </p:txBody>
      </p:sp>
      <p:sp>
        <p:nvSpPr>
          <p:cNvPr id="6" name="Platshållare för bildnumm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rgbClr val="0094CA"/>
                </a:solidFill>
              </a:defRPr>
            </a:lvl1pPr>
          </a:lstStyle>
          <a:p>
            <a:pPr defTabSz="457145" hangingPunct="1"/>
            <a:fld id="{038C62C7-F79B-CD4A-A5DF-5683BBEC4A65}" type="slidenum">
              <a:rPr lang="sv-SE" kern="1200" smtClean="0"/>
              <a:pPr defTabSz="457145" hangingPunct="1"/>
              <a:t>‹#›</a:t>
            </a:fld>
            <a:endParaRPr lang="sv-SE" kern="1200"/>
          </a:p>
        </p:txBody>
      </p:sp>
      <p:sp>
        <p:nvSpPr>
          <p:cNvPr id="7" name="Rektangel 6"/>
          <p:cNvSpPr/>
          <p:nvPr userDrawn="1"/>
        </p:nvSpPr>
        <p:spPr>
          <a:xfrm>
            <a:off x="0" y="0"/>
            <a:ext cx="9144000" cy="1434354"/>
          </a:xfrm>
          <a:prstGeom prst="rect">
            <a:avLst/>
          </a:prstGeom>
          <a:solidFill>
            <a:srgbClr val="0094CA"/>
          </a:solidFill>
          <a:ln>
            <a:no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hangingPunct="1"/>
            <a:endParaRPr lang="sv-SE" kern="1200">
              <a:solidFill>
                <a:srgbClr val="0094CA"/>
              </a:solidFill>
              <a:latin typeface="Calibri"/>
            </a:endParaRPr>
          </a:p>
        </p:txBody>
      </p:sp>
      <p:pic>
        <p:nvPicPr>
          <p:cNvPr id="8" name="Bildobjekt 7" descr="ESS-vit-logga.png"/>
          <p:cNvPicPr>
            <a:picLocks noChangeAspect="1"/>
          </p:cNvPicPr>
          <p:nvPr userDrawn="1"/>
        </p:nvPicPr>
        <p:blipFill>
          <a:blip r:embed="rId18">
            <a:extLst>
              <a:ext uri="{28A0092B-C50C-407E-A947-70E740481C1C}">
                <a14:useLocalDpi xmlns:a14="http://schemas.microsoft.com/office/drawing/2010/main" val="0"/>
              </a:ext>
            </a:extLst>
          </a:blip>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32479927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6" r:id="rId16"/>
  </p:sldLayoutIdLst>
  <p:transition/>
  <p:hf hdr="0" ftr="0" dt="0"/>
  <p:txStyles>
    <p:titleStyle>
      <a:lvl1pPr algn="l" defTabSz="457145" rtl="0" eaLnBrk="1" latinLnBrk="0" hangingPunct="1">
        <a:spcBef>
          <a:spcPct val="0"/>
        </a:spcBef>
        <a:buNone/>
        <a:defRPr sz="2800" kern="1200">
          <a:solidFill>
            <a:schemeClr val="bg1"/>
          </a:solidFill>
          <a:latin typeface="+mj-lt"/>
          <a:ea typeface="+mj-ea"/>
          <a:cs typeface="+mj-cs"/>
        </a:defRPr>
      </a:lvl1pPr>
    </p:titleStyle>
    <p:bodyStyle>
      <a:lvl1pPr marL="0" indent="0" algn="l" defTabSz="457145"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145" indent="0" algn="l" defTabSz="457145" rtl="0" eaLnBrk="1" latinLnBrk="0" hangingPunct="1">
        <a:spcBef>
          <a:spcPct val="20000"/>
        </a:spcBef>
        <a:buFont typeface="Wingdings" charset="2"/>
        <a:buNone/>
        <a:defRPr sz="2000" kern="1200">
          <a:solidFill>
            <a:srgbClr val="0094CA"/>
          </a:solidFill>
          <a:latin typeface="+mn-lt"/>
          <a:ea typeface="+mn-ea"/>
          <a:cs typeface="+mn-cs"/>
        </a:defRPr>
      </a:lvl2pPr>
      <a:lvl3pPr marL="914290" indent="0" algn="l" defTabSz="457145" rtl="0" eaLnBrk="1" latinLnBrk="0" hangingPunct="1">
        <a:spcBef>
          <a:spcPct val="20000"/>
        </a:spcBef>
        <a:buFont typeface="Wingdings" charset="2"/>
        <a:buNone/>
        <a:defRPr sz="2000" kern="1200">
          <a:solidFill>
            <a:srgbClr val="0094CA"/>
          </a:solidFill>
          <a:latin typeface="+mn-lt"/>
          <a:ea typeface="+mn-ea"/>
          <a:cs typeface="+mn-cs"/>
        </a:defRPr>
      </a:lvl3pPr>
      <a:lvl4pPr marL="1371435" indent="0" algn="l" defTabSz="457145" rtl="0" eaLnBrk="1" latinLnBrk="0" hangingPunct="1">
        <a:spcBef>
          <a:spcPct val="20000"/>
        </a:spcBef>
        <a:buFont typeface="Wingdings" charset="2"/>
        <a:buNone/>
        <a:defRPr sz="2000" kern="1200">
          <a:solidFill>
            <a:srgbClr val="0094CA"/>
          </a:solidFill>
          <a:latin typeface="+mn-lt"/>
          <a:ea typeface="+mn-ea"/>
          <a:cs typeface="+mn-cs"/>
        </a:defRPr>
      </a:lvl4pPr>
      <a:lvl5pPr marL="1828581" indent="0" algn="l" defTabSz="457145" rtl="0" eaLnBrk="1" latinLnBrk="0" hangingPunct="1">
        <a:spcBef>
          <a:spcPct val="20000"/>
        </a:spcBef>
        <a:buFont typeface="Wingdings" charset="2"/>
        <a:buNone/>
        <a:defRPr sz="2000" kern="1200">
          <a:solidFill>
            <a:srgbClr val="0094CA"/>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7139136" cy="1143000"/>
          </a:xfrm>
          <a:prstGeom prst="rect">
            <a:avLst/>
          </a:prstGeom>
        </p:spPr>
        <p:txBody>
          <a:bodyPr vert="horz" lIns="91421" tIns="45710" rIns="91421" bIns="45710"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21" tIns="45710" rIns="91421" bIns="4571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1" y="6356352"/>
            <a:ext cx="2133600" cy="365125"/>
          </a:xfrm>
          <a:prstGeom prst="rect">
            <a:avLst/>
          </a:prstGeom>
        </p:spPr>
        <p:txBody>
          <a:bodyPr vert="horz" lIns="91421" tIns="45710" rIns="91421" bIns="45710" rtlCol="0" anchor="ctr"/>
          <a:lstStyle>
            <a:lvl1pPr algn="l">
              <a:defRPr sz="1200">
                <a:solidFill>
                  <a:schemeClr val="tx1">
                    <a:tint val="75000"/>
                  </a:schemeClr>
                </a:solidFill>
              </a:defRPr>
            </a:lvl1pPr>
          </a:lstStyle>
          <a:p>
            <a:pPr defTabSz="914210" hangingPunct="1"/>
            <a:fld id="{D0572DD9-17A0-404E-A300-04BB2C741EF9}" type="datetime1">
              <a:rPr lang="en-GB" kern="1200" smtClean="0">
                <a:solidFill>
                  <a:prstClr val="black">
                    <a:tint val="75000"/>
                  </a:prstClr>
                </a:solidFill>
                <a:ea typeface="+mn-ea"/>
                <a:cs typeface="+mn-cs"/>
              </a:rPr>
              <a:t>24/10/2017</a:t>
            </a:fld>
            <a:endParaRPr lang="sv-SE" kern="1200" dirty="0">
              <a:solidFill>
                <a:prstClr val="black">
                  <a:tint val="75000"/>
                </a:prstClr>
              </a:solidFill>
              <a:ea typeface="+mn-ea"/>
              <a:cs typeface="+mn-cs"/>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1" tIns="45710" rIns="91421" bIns="45710" rtlCol="0" anchor="ctr"/>
          <a:lstStyle>
            <a:lvl1pPr algn="ctr">
              <a:defRPr sz="1200">
                <a:solidFill>
                  <a:schemeClr val="tx1">
                    <a:tint val="75000"/>
                  </a:schemeClr>
                </a:solidFill>
              </a:defRPr>
            </a:lvl1pPr>
          </a:lstStyle>
          <a:p>
            <a:pPr defTabSz="914210" hangingPunct="1"/>
            <a:endParaRPr lang="sv-SE" kern="1200" dirty="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1" tIns="45710" rIns="91421" bIns="45710" rtlCol="0" anchor="ctr"/>
          <a:lstStyle>
            <a:lvl1pPr algn="r">
              <a:defRPr sz="1200">
                <a:solidFill>
                  <a:schemeClr val="tx1">
                    <a:tint val="75000"/>
                  </a:schemeClr>
                </a:solidFill>
              </a:defRPr>
            </a:lvl1pPr>
          </a:lstStyle>
          <a:p>
            <a:pPr defTabSz="914210" hangingPunct="1"/>
            <a:fld id="{551115BC-487E-4422-894C-CB7CD3E79223}" type="slidenum">
              <a:rPr lang="sv-SE" kern="1200" smtClean="0">
                <a:solidFill>
                  <a:prstClr val="black">
                    <a:tint val="75000"/>
                  </a:prstClr>
                </a:solidFill>
                <a:ea typeface="+mn-ea"/>
                <a:cs typeface="+mn-cs"/>
              </a:rPr>
              <a:pPr defTabSz="914210" hangingPunct="1"/>
              <a:t>‹#›</a:t>
            </a:fld>
            <a:endParaRPr lang="sv-SE" kern="1200" dirty="0">
              <a:solidFill>
                <a:prstClr val="black">
                  <a:tint val="75000"/>
                </a:prstClr>
              </a:solidFill>
              <a:ea typeface="+mn-ea"/>
              <a:cs typeface="+mn-cs"/>
            </a:endParaRPr>
          </a:p>
        </p:txBody>
      </p:sp>
    </p:spTree>
    <p:extLst>
      <p:ext uri="{BB962C8B-B14F-4D97-AF65-F5344CB8AC3E}">
        <p14:creationId xmlns:p14="http://schemas.microsoft.com/office/powerpoint/2010/main" val="169945372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Lst>
  <p:hf hdr="0" ftr="0" dt="0"/>
  <p:txStyles>
    <p:titleStyle>
      <a:lvl1pPr algn="l" defTabSz="914210" rtl="0" eaLnBrk="1" latinLnBrk="0" hangingPunct="1">
        <a:spcBef>
          <a:spcPct val="0"/>
        </a:spcBef>
        <a:buNone/>
        <a:defRPr sz="3200" kern="1200" baseline="0">
          <a:solidFill>
            <a:schemeClr val="bg1"/>
          </a:solidFill>
          <a:latin typeface="+mj-lt"/>
          <a:ea typeface="+mj-ea"/>
          <a:cs typeface="+mj-cs"/>
        </a:defRPr>
      </a:lvl1pPr>
    </p:titleStyle>
    <p:bodyStyle>
      <a:lvl1pPr marL="342829" indent="-342829" algn="l" defTabSz="91421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795" indent="-285691" algn="l" defTabSz="91421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2762" indent="-228552" algn="l" defTabSz="91421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599866" indent="-228552" algn="l" defTabSz="91421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6971" indent="-228552" algn="l" defTabSz="9142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76" indent="-228552" algn="l" defTabSz="9142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81" indent="-228552" algn="l" defTabSz="9142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86" indent="-228552" algn="l" defTabSz="9142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389" indent="-228552" algn="l" defTabSz="9142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210" rtl="0" eaLnBrk="1" latinLnBrk="0" hangingPunct="1">
        <a:defRPr sz="1800" kern="1200">
          <a:solidFill>
            <a:schemeClr val="tx1"/>
          </a:solidFill>
          <a:latin typeface="+mn-lt"/>
          <a:ea typeface="+mn-ea"/>
          <a:cs typeface="+mn-cs"/>
        </a:defRPr>
      </a:lvl1pPr>
      <a:lvl2pPr marL="457105"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5" algn="l" defTabSz="914210" rtl="0" eaLnBrk="1" latinLnBrk="0" hangingPunct="1">
        <a:defRPr sz="1800" kern="1200">
          <a:solidFill>
            <a:schemeClr val="tx1"/>
          </a:solidFill>
          <a:latin typeface="+mn-lt"/>
          <a:ea typeface="+mn-ea"/>
          <a:cs typeface="+mn-cs"/>
        </a:defRPr>
      </a:lvl4pPr>
      <a:lvl5pPr marL="1828420" algn="l" defTabSz="914210" rtl="0" eaLnBrk="1" latinLnBrk="0" hangingPunct="1">
        <a:defRPr sz="1800" kern="1200">
          <a:solidFill>
            <a:schemeClr val="tx1"/>
          </a:solidFill>
          <a:latin typeface="+mn-lt"/>
          <a:ea typeface="+mn-ea"/>
          <a:cs typeface="+mn-cs"/>
        </a:defRPr>
      </a:lvl5pPr>
      <a:lvl6pPr marL="2285524" algn="l" defTabSz="914210" rtl="0" eaLnBrk="1" latinLnBrk="0" hangingPunct="1">
        <a:defRPr sz="1800" kern="1200">
          <a:solidFill>
            <a:schemeClr val="tx1"/>
          </a:solidFill>
          <a:latin typeface="+mn-lt"/>
          <a:ea typeface="+mn-ea"/>
          <a:cs typeface="+mn-cs"/>
        </a:defRPr>
      </a:lvl6pPr>
      <a:lvl7pPr marL="2742629" algn="l" defTabSz="914210" rtl="0" eaLnBrk="1" latinLnBrk="0" hangingPunct="1">
        <a:defRPr sz="1800" kern="1200">
          <a:solidFill>
            <a:schemeClr val="tx1"/>
          </a:solidFill>
          <a:latin typeface="+mn-lt"/>
          <a:ea typeface="+mn-ea"/>
          <a:cs typeface="+mn-cs"/>
        </a:defRPr>
      </a:lvl7pPr>
      <a:lvl8pPr marL="3199733" algn="l" defTabSz="914210" rtl="0" eaLnBrk="1" latinLnBrk="0" hangingPunct="1">
        <a:defRPr sz="1800" kern="1200">
          <a:solidFill>
            <a:schemeClr val="tx1"/>
          </a:solidFill>
          <a:latin typeface="+mn-lt"/>
          <a:ea typeface="+mn-ea"/>
          <a:cs typeface="+mn-cs"/>
        </a:defRPr>
      </a:lvl8pPr>
      <a:lvl9pPr marL="3656838" algn="l" defTabSz="9142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hyperlink" Target="http://www.europeanspallationsource.s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image" Target="../media/image47.jpg"/><Relationship Id="rId5" Type="http://schemas.openxmlformats.org/officeDocument/2006/relationships/image" Target="../media/image48.jpg"/><Relationship Id="rId6" Type="http://schemas.openxmlformats.org/officeDocument/2006/relationships/image" Target="../media/image49.jpg"/><Relationship Id="rId1" Type="http://schemas.openxmlformats.org/officeDocument/2006/relationships/slideLayout" Target="../slideLayouts/slideLayout16.xml"/><Relationship Id="rId2" Type="http://schemas.openxmlformats.org/officeDocument/2006/relationships/image" Target="../media/image4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gif"/><Relationship Id="rId14" Type="http://schemas.openxmlformats.org/officeDocument/2006/relationships/image" Target="../media/image38.gif"/><Relationship Id="rId1" Type="http://schemas.openxmlformats.org/officeDocument/2006/relationships/slideLayout" Target="../slideLayouts/slideLayout1.xml"/><Relationship Id="rId2" Type="http://schemas.openxmlformats.org/officeDocument/2006/relationships/image" Target="../media/image26.jpg"/><Relationship Id="rId3" Type="http://schemas.openxmlformats.org/officeDocument/2006/relationships/image" Target="../media/image27.png"/><Relationship Id="rId4" Type="http://schemas.openxmlformats.org/officeDocument/2006/relationships/image" Target="../media/image28.gif"/><Relationship Id="rId5" Type="http://schemas.openxmlformats.org/officeDocument/2006/relationships/image" Target="../media/image29.jpeg"/><Relationship Id="rId6" Type="http://schemas.openxmlformats.org/officeDocument/2006/relationships/image" Target="../media/image30.png"/><Relationship Id="rId7" Type="http://schemas.openxmlformats.org/officeDocument/2006/relationships/image" Target="../media/image31.jpeg"/><Relationship Id="rId8" Type="http://schemas.openxmlformats.org/officeDocument/2006/relationships/image" Target="../media/image32.png"/><Relationship Id="rId9" Type="http://schemas.openxmlformats.org/officeDocument/2006/relationships/image" Target="../media/image33.jpeg"/><Relationship Id="rId10"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emf"/><Relationship Id="rId1" Type="http://schemas.openxmlformats.org/officeDocument/2006/relationships/slideLayout" Target="../slideLayouts/slideLayout47.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xml"/><Relationship Id="rId3"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4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247" y="1254016"/>
            <a:ext cx="7007895" cy="2376264"/>
          </a:xfrm>
        </p:spPr>
        <p:txBody>
          <a:bodyPr>
            <a:normAutofit fontScale="90000"/>
          </a:bodyPr>
          <a:lstStyle/>
          <a:p>
            <a:pPr algn="ctr">
              <a:lnSpc>
                <a:spcPct val="150000"/>
              </a:lnSpc>
              <a:spcBef>
                <a:spcPts val="0"/>
              </a:spcBef>
            </a:pPr>
            <a:r>
              <a:rPr lang="sv-SE" sz="4000" dirty="0" smtClean="0"/>
              <a:t>MIRACLES </a:t>
            </a:r>
            <a:r>
              <a:rPr lang="sv-SE" sz="4000" dirty="0"/>
              <a:t>– </a:t>
            </a:r>
            <a:r>
              <a:rPr lang="sv-SE" sz="4000" dirty="0" err="1"/>
              <a:t>Tollgate</a:t>
            </a:r>
            <a:r>
              <a:rPr lang="sv-SE" sz="4000" dirty="0"/>
              <a:t> 2</a:t>
            </a:r>
            <a:br>
              <a:rPr lang="sv-SE" sz="4000" dirty="0"/>
            </a:br>
            <a:r>
              <a:rPr lang="sv-SE" sz="4000" dirty="0"/>
              <a:t>NSS status and meeting </a:t>
            </a:r>
            <a:r>
              <a:rPr lang="sv-SE" sz="4000" dirty="0" err="1"/>
              <a:t>objectives</a:t>
            </a:r>
            <a:endParaRPr lang="sv-SE" sz="4000" dirty="0"/>
          </a:p>
        </p:txBody>
      </p:sp>
      <p:sp>
        <p:nvSpPr>
          <p:cNvPr id="3" name="Subtitle 2"/>
          <p:cNvSpPr>
            <a:spLocks noGrp="1"/>
          </p:cNvSpPr>
          <p:nvPr>
            <p:ph type="subTitle" idx="1"/>
          </p:nvPr>
        </p:nvSpPr>
        <p:spPr>
          <a:xfrm>
            <a:off x="1763688" y="4168356"/>
            <a:ext cx="5400600" cy="1343000"/>
          </a:xfrm>
        </p:spPr>
        <p:txBody>
          <a:bodyPr>
            <a:noAutofit/>
          </a:bodyPr>
          <a:lstStyle/>
          <a:p>
            <a:pPr>
              <a:lnSpc>
                <a:spcPct val="100000"/>
              </a:lnSpc>
              <a:spcBef>
                <a:spcPts val="600"/>
              </a:spcBef>
              <a:spcAft>
                <a:spcPts val="0"/>
              </a:spcAft>
            </a:pPr>
            <a:r>
              <a:rPr lang="sv-SE" sz="2400" dirty="0" smtClean="0">
                <a:solidFill>
                  <a:schemeClr val="bg1"/>
                </a:solidFill>
              </a:rPr>
              <a:t>Shane Kennedy</a:t>
            </a:r>
            <a:endParaRPr lang="sv-SE" sz="2400" dirty="0" smtClean="0">
              <a:solidFill>
                <a:schemeClr val="bg1"/>
              </a:solidFill>
            </a:endParaRPr>
          </a:p>
          <a:p>
            <a:pPr>
              <a:lnSpc>
                <a:spcPct val="100000"/>
              </a:lnSpc>
              <a:spcBef>
                <a:spcPts val="600"/>
              </a:spcBef>
              <a:spcAft>
                <a:spcPts val="0"/>
              </a:spcAft>
            </a:pPr>
            <a:r>
              <a:rPr lang="sv-SE" sz="2400" dirty="0" smtClean="0">
                <a:solidFill>
                  <a:schemeClr val="bg1"/>
                </a:solidFill>
              </a:rPr>
              <a:t>NSS </a:t>
            </a:r>
            <a:r>
              <a:rPr lang="sv-SE" sz="2400" dirty="0" smtClean="0">
                <a:solidFill>
                  <a:schemeClr val="bg1"/>
                </a:solidFill>
              </a:rPr>
              <a:t>Project </a:t>
            </a:r>
            <a:r>
              <a:rPr lang="sv-SE" sz="2400" dirty="0" err="1" smtClean="0">
                <a:solidFill>
                  <a:schemeClr val="bg1"/>
                </a:solidFill>
              </a:rPr>
              <a:t>Leader</a:t>
            </a:r>
            <a:endParaRPr lang="sv-SE" sz="2400" dirty="0" smtClean="0">
              <a:solidFill>
                <a:schemeClr val="bg1"/>
              </a:solidFill>
            </a:endParaRPr>
          </a:p>
          <a:p>
            <a:pPr>
              <a:lnSpc>
                <a:spcPct val="100000"/>
              </a:lnSpc>
              <a:spcBef>
                <a:spcPts val="600"/>
              </a:spcBef>
              <a:spcAft>
                <a:spcPts val="0"/>
              </a:spcAft>
            </a:pPr>
            <a:r>
              <a:rPr lang="sv-SE" sz="2400" dirty="0" err="1" smtClean="0">
                <a:solidFill>
                  <a:schemeClr val="bg1"/>
                </a:solidFill>
              </a:rPr>
              <a:t>European</a:t>
            </a:r>
            <a:r>
              <a:rPr lang="sv-SE" sz="2400" dirty="0" smtClean="0">
                <a:solidFill>
                  <a:schemeClr val="bg1"/>
                </a:solidFill>
              </a:rPr>
              <a:t> </a:t>
            </a:r>
            <a:r>
              <a:rPr lang="sv-SE" sz="2400" dirty="0" err="1">
                <a:solidFill>
                  <a:schemeClr val="bg1"/>
                </a:solidFill>
              </a:rPr>
              <a:t>Spallation</a:t>
            </a:r>
            <a:r>
              <a:rPr lang="sv-SE" sz="2400" dirty="0">
                <a:solidFill>
                  <a:schemeClr val="bg1"/>
                </a:solidFill>
              </a:rPr>
              <a:t> Source ERIC</a:t>
            </a:r>
          </a:p>
        </p:txBody>
      </p:sp>
      <p:sp>
        <p:nvSpPr>
          <p:cNvPr id="4" name="Rectangle 3"/>
          <p:cNvSpPr/>
          <p:nvPr/>
        </p:nvSpPr>
        <p:spPr>
          <a:xfrm>
            <a:off x="2286000" y="5949280"/>
            <a:ext cx="4572000" cy="603242"/>
          </a:xfrm>
          <a:prstGeom prst="rect">
            <a:avLst/>
          </a:prstGeom>
        </p:spPr>
        <p:txBody>
          <a:bodyPr lIns="91429" tIns="45715" rIns="91429" bIns="45715">
            <a:spAutoFit/>
          </a:bodyPr>
          <a:lstStyle/>
          <a:p>
            <a:pPr algn="ctr">
              <a:lnSpc>
                <a:spcPct val="120000"/>
              </a:lnSpc>
            </a:pPr>
            <a:r>
              <a:rPr lang="en-GB" sz="1600" dirty="0">
                <a:solidFill>
                  <a:srgbClr val="FFFFFF"/>
                </a:solidFill>
                <a:hlinkClick r:id="rId2"/>
              </a:rPr>
              <a:t>www.europeanspallationsource.se</a:t>
            </a:r>
            <a:endParaRPr lang="en-GB" sz="1600" dirty="0">
              <a:solidFill>
                <a:srgbClr val="FFFFFF"/>
              </a:solidFill>
            </a:endParaRPr>
          </a:p>
          <a:p>
            <a:pPr algn="ctr"/>
            <a:r>
              <a:rPr lang="en-GB" sz="1400" dirty="0" smtClean="0">
                <a:solidFill>
                  <a:srgbClr val="FFFFFF"/>
                </a:solidFill>
              </a:rPr>
              <a:t>24</a:t>
            </a:r>
            <a:r>
              <a:rPr lang="en-GB" sz="1400" baseline="30000" dirty="0" smtClean="0">
                <a:solidFill>
                  <a:srgbClr val="FFFFFF"/>
                </a:solidFill>
              </a:rPr>
              <a:t>th</a:t>
            </a:r>
            <a:r>
              <a:rPr lang="en-GB" sz="1400" dirty="0" smtClean="0">
                <a:solidFill>
                  <a:srgbClr val="FFFFFF"/>
                </a:solidFill>
              </a:rPr>
              <a:t> </a:t>
            </a:r>
            <a:r>
              <a:rPr lang="en-GB" sz="1400" dirty="0" smtClean="0">
                <a:solidFill>
                  <a:srgbClr val="FFFFFF"/>
                </a:solidFill>
              </a:rPr>
              <a:t>October 2017</a:t>
            </a:r>
            <a:endParaRPr lang="en-GB" sz="1400" dirty="0">
              <a:solidFill>
                <a:srgbClr val="FFFFFF"/>
              </a:solidFill>
            </a:endParaRPr>
          </a:p>
        </p:txBody>
      </p:sp>
      <p:sp>
        <p:nvSpPr>
          <p:cNvPr id="5" name="Slide Number Placeholder 4"/>
          <p:cNvSpPr>
            <a:spLocks noGrp="1"/>
          </p:cNvSpPr>
          <p:nvPr>
            <p:ph type="sldNum" sz="quarter" idx="12"/>
          </p:nvPr>
        </p:nvSpPr>
        <p:spPr/>
        <p:txBody>
          <a:bodyPr/>
          <a:lstStyle/>
          <a:p>
            <a:fld id="{551115BC-487E-4422-894C-CB7CD3E79223}" type="slidenum">
              <a:rPr lang="sv-SE" smtClean="0"/>
              <a:t>1</a:t>
            </a:fld>
            <a:endParaRPr lang="sv-SE" dirty="0"/>
          </a:p>
        </p:txBody>
      </p:sp>
    </p:spTree>
    <p:extLst>
      <p:ext uri="{BB962C8B-B14F-4D97-AF65-F5344CB8AC3E}">
        <p14:creationId xmlns:p14="http://schemas.microsoft.com/office/powerpoint/2010/main" val="3400138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39" y="11"/>
            <a:ext cx="7092461" cy="1441531"/>
          </a:xfrm>
        </p:spPr>
        <p:txBody>
          <a:bodyPr/>
          <a:lstStyle/>
          <a:p>
            <a:pPr algn="ctr"/>
            <a:r>
              <a:rPr lang="en-US" dirty="0" smtClean="0"/>
              <a:t>NSS provisions for </a:t>
            </a:r>
            <a:r>
              <a:rPr lang="en-US" dirty="0" smtClean="0"/>
              <a:t>MIRACLES </a:t>
            </a:r>
            <a:r>
              <a:rPr lang="en-US" sz="2000" dirty="0"/>
              <a:t>(p. </a:t>
            </a:r>
            <a:r>
              <a:rPr lang="en-US" sz="2000" dirty="0" smtClean="0"/>
              <a:t>2/2</a:t>
            </a:r>
            <a:r>
              <a:rPr lang="en-US" sz="2000" dirty="0"/>
              <a:t>)</a:t>
            </a:r>
            <a:endParaRPr lang="en-US" sz="2000" dirty="0">
              <a:solidFill>
                <a:srgbClr val="008000"/>
              </a:solidFill>
            </a:endParaRPr>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10</a:t>
            </a:fld>
            <a:endParaRPr lang="sv-SE" dirty="0">
              <a:latin typeface="Calibri"/>
            </a:endParaRPr>
          </a:p>
        </p:txBody>
      </p:sp>
      <p:sp>
        <p:nvSpPr>
          <p:cNvPr id="5" name="Content Placeholder 2"/>
          <p:cNvSpPr txBox="1">
            <a:spLocks/>
          </p:cNvSpPr>
          <p:nvPr/>
        </p:nvSpPr>
        <p:spPr>
          <a:xfrm>
            <a:off x="314981" y="1712125"/>
            <a:ext cx="9034344" cy="439213"/>
          </a:xfrm>
          <a:prstGeom prst="rect">
            <a:avLst/>
          </a:prstGeom>
        </p:spPr>
        <p:txBody>
          <a:bodyPr vert="horz" lIns="0" tIns="0" rIns="0" bIns="0" rtlCol="0">
            <a:noAutofit/>
          </a:bodyPr>
          <a:lstStyle>
            <a:lvl1pPr marL="0" indent="0" algn="l" defTabSz="457145"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145" indent="0" algn="l" defTabSz="457145" rtl="0" eaLnBrk="1" latinLnBrk="0" hangingPunct="1">
              <a:spcBef>
                <a:spcPct val="20000"/>
              </a:spcBef>
              <a:buFont typeface="Wingdings" charset="2"/>
              <a:buNone/>
              <a:defRPr sz="2000" kern="1200">
                <a:solidFill>
                  <a:srgbClr val="0094CA"/>
                </a:solidFill>
                <a:latin typeface="+mn-lt"/>
                <a:ea typeface="+mn-ea"/>
                <a:cs typeface="+mn-cs"/>
              </a:defRPr>
            </a:lvl2pPr>
            <a:lvl3pPr marL="914290" indent="0" algn="l" defTabSz="457145" rtl="0" eaLnBrk="1" latinLnBrk="0" hangingPunct="1">
              <a:spcBef>
                <a:spcPct val="20000"/>
              </a:spcBef>
              <a:buFont typeface="Wingdings" charset="2"/>
              <a:buNone/>
              <a:defRPr sz="2000" kern="1200">
                <a:solidFill>
                  <a:srgbClr val="0094CA"/>
                </a:solidFill>
                <a:latin typeface="+mn-lt"/>
                <a:ea typeface="+mn-ea"/>
                <a:cs typeface="+mn-cs"/>
              </a:defRPr>
            </a:lvl3pPr>
            <a:lvl4pPr marL="1371435" indent="0" algn="l" defTabSz="457145" rtl="0" eaLnBrk="1" latinLnBrk="0" hangingPunct="1">
              <a:spcBef>
                <a:spcPct val="20000"/>
              </a:spcBef>
              <a:buFont typeface="Wingdings" charset="2"/>
              <a:buNone/>
              <a:defRPr sz="2000" kern="1200">
                <a:solidFill>
                  <a:srgbClr val="0094CA"/>
                </a:solidFill>
                <a:latin typeface="+mn-lt"/>
                <a:ea typeface="+mn-ea"/>
                <a:cs typeface="+mn-cs"/>
              </a:defRPr>
            </a:lvl4pPr>
            <a:lvl5pPr marL="1828581" indent="0" algn="l" defTabSz="457145" rtl="0" eaLnBrk="1" latinLnBrk="0" hangingPunct="1">
              <a:spcBef>
                <a:spcPct val="20000"/>
              </a:spcBef>
              <a:buFont typeface="Wingdings" charset="2"/>
              <a:buNone/>
              <a:defRPr sz="2000" kern="1200">
                <a:solidFill>
                  <a:srgbClr val="0094CA"/>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a:lstStyle>
          <a:p>
            <a:pPr marL="342859" indent="-342859">
              <a:buFont typeface="Arial"/>
              <a:buChar char="•"/>
            </a:pPr>
            <a:r>
              <a:rPr lang="en-US" sz="1800" b="1" dirty="0" smtClean="0">
                <a:solidFill>
                  <a:srgbClr val="000000"/>
                </a:solidFill>
              </a:rPr>
              <a:t>Sample Environment: </a:t>
            </a:r>
            <a:r>
              <a:rPr lang="en-US" sz="1800" i="1" dirty="0" smtClean="0">
                <a:solidFill>
                  <a:srgbClr val="000000"/>
                </a:solidFill>
              </a:rPr>
              <a:t>NSS Sample Environment pool to include</a:t>
            </a:r>
          </a:p>
          <a:p>
            <a:pPr marL="342859" indent="-342859">
              <a:buFont typeface="Arial"/>
              <a:buChar char="•"/>
            </a:pPr>
            <a:endParaRPr lang="en-US" sz="1800" i="1" dirty="0">
              <a:solidFill>
                <a:srgbClr val="000000"/>
              </a:solidFill>
            </a:endParaRPr>
          </a:p>
        </p:txBody>
      </p:sp>
      <p:sp>
        <p:nvSpPr>
          <p:cNvPr id="6" name="Content Placeholder 2"/>
          <p:cNvSpPr txBox="1">
            <a:spLocks/>
          </p:cNvSpPr>
          <p:nvPr/>
        </p:nvSpPr>
        <p:spPr>
          <a:xfrm>
            <a:off x="233958" y="2269944"/>
            <a:ext cx="8829019" cy="1998661"/>
          </a:xfrm>
          <a:prstGeom prst="rect">
            <a:avLst/>
          </a:prstGeom>
        </p:spPr>
        <p:txBody>
          <a:bodyPr vert="horz" lIns="0" tIns="0" rIns="0" bIns="0" numCol="2" spcCol="180000" rtlCol="0">
            <a:noAutofit/>
          </a:bodyPr>
          <a:lstStyle>
            <a:lvl1pPr marL="0" indent="0" algn="l" defTabSz="457145"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145" indent="0" algn="l" defTabSz="457145" rtl="0" eaLnBrk="1" latinLnBrk="0" hangingPunct="1">
              <a:spcBef>
                <a:spcPct val="20000"/>
              </a:spcBef>
              <a:buFont typeface="Wingdings" charset="2"/>
              <a:buNone/>
              <a:defRPr sz="2000" kern="1200">
                <a:solidFill>
                  <a:srgbClr val="0094CA"/>
                </a:solidFill>
                <a:latin typeface="+mn-lt"/>
                <a:ea typeface="+mn-ea"/>
                <a:cs typeface="+mn-cs"/>
              </a:defRPr>
            </a:lvl2pPr>
            <a:lvl3pPr marL="914290" indent="0" algn="l" defTabSz="457145" rtl="0" eaLnBrk="1" latinLnBrk="0" hangingPunct="1">
              <a:spcBef>
                <a:spcPct val="20000"/>
              </a:spcBef>
              <a:buFont typeface="Wingdings" charset="2"/>
              <a:buNone/>
              <a:defRPr sz="2000" kern="1200">
                <a:solidFill>
                  <a:srgbClr val="0094CA"/>
                </a:solidFill>
                <a:latin typeface="+mn-lt"/>
                <a:ea typeface="+mn-ea"/>
                <a:cs typeface="+mn-cs"/>
              </a:defRPr>
            </a:lvl3pPr>
            <a:lvl4pPr marL="1371435" indent="0" algn="l" defTabSz="457145" rtl="0" eaLnBrk="1" latinLnBrk="0" hangingPunct="1">
              <a:spcBef>
                <a:spcPct val="20000"/>
              </a:spcBef>
              <a:buFont typeface="Wingdings" charset="2"/>
              <a:buNone/>
              <a:defRPr sz="2000" kern="1200">
                <a:solidFill>
                  <a:srgbClr val="0094CA"/>
                </a:solidFill>
                <a:latin typeface="+mn-lt"/>
                <a:ea typeface="+mn-ea"/>
                <a:cs typeface="+mn-cs"/>
              </a:defRPr>
            </a:lvl4pPr>
            <a:lvl5pPr marL="1828581" indent="0" algn="l" defTabSz="457145" rtl="0" eaLnBrk="1" latinLnBrk="0" hangingPunct="1">
              <a:spcBef>
                <a:spcPct val="20000"/>
              </a:spcBef>
              <a:buFont typeface="Wingdings" charset="2"/>
              <a:buNone/>
              <a:defRPr sz="2000" kern="1200">
                <a:solidFill>
                  <a:srgbClr val="0094CA"/>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a:lstStyle>
          <a:p>
            <a:pPr marL="444500" lvl="1" indent="-268288">
              <a:spcBef>
                <a:spcPts val="300"/>
              </a:spcBef>
              <a:buFont typeface="Arial"/>
              <a:buChar char="•"/>
            </a:pPr>
            <a:r>
              <a:rPr lang="en-US" sz="1400" i="1" dirty="0" smtClean="0">
                <a:solidFill>
                  <a:schemeClr val="tx1"/>
                </a:solidFill>
              </a:rPr>
              <a:t>Humidity Chamber 			(</a:t>
            </a:r>
            <a:r>
              <a:rPr lang="en-US" sz="1400" i="1" dirty="0" smtClean="0">
                <a:solidFill>
                  <a:schemeClr val="tx1"/>
                </a:solidFill>
              </a:rPr>
              <a:t>Q1/23)</a:t>
            </a:r>
            <a:endParaRPr lang="en-US" sz="1400" i="1" dirty="0" smtClean="0">
              <a:solidFill>
                <a:schemeClr val="tx1"/>
              </a:solidFill>
            </a:endParaRPr>
          </a:p>
          <a:p>
            <a:pPr marL="444500" lvl="1" indent="-268288">
              <a:spcBef>
                <a:spcPts val="300"/>
              </a:spcBef>
              <a:buFont typeface="Arial"/>
              <a:buChar char="•"/>
            </a:pPr>
            <a:r>
              <a:rPr lang="en-US" sz="1400" i="1" dirty="0" smtClean="0">
                <a:solidFill>
                  <a:schemeClr val="tx1"/>
                </a:solidFill>
              </a:rPr>
              <a:t>Clamp </a:t>
            </a:r>
            <a:r>
              <a:rPr lang="en-US" sz="1400" i="1" dirty="0" smtClean="0">
                <a:solidFill>
                  <a:schemeClr val="tx1"/>
                </a:solidFill>
              </a:rPr>
              <a:t>Cell &lt;3GPa				(</a:t>
            </a:r>
            <a:r>
              <a:rPr lang="en-US" sz="1400" i="1" dirty="0" smtClean="0">
                <a:solidFill>
                  <a:schemeClr val="tx1"/>
                </a:solidFill>
              </a:rPr>
              <a:t>Q1/24)</a:t>
            </a:r>
            <a:endParaRPr lang="en-US" sz="1400" i="1" dirty="0" smtClean="0">
              <a:solidFill>
                <a:schemeClr val="tx1"/>
              </a:solidFill>
            </a:endParaRPr>
          </a:p>
          <a:p>
            <a:pPr marL="444500" lvl="1" indent="-268288">
              <a:spcBef>
                <a:spcPts val="300"/>
              </a:spcBef>
              <a:buFont typeface="Arial"/>
              <a:buChar char="•"/>
            </a:pPr>
            <a:r>
              <a:rPr lang="en-US" sz="1400" i="1" dirty="0" smtClean="0">
                <a:solidFill>
                  <a:schemeClr val="tx1"/>
                </a:solidFill>
              </a:rPr>
              <a:t>Gas Cell &lt; 1GPa				(</a:t>
            </a:r>
            <a:r>
              <a:rPr lang="en-US" sz="1400" i="1" dirty="0" smtClean="0">
                <a:solidFill>
                  <a:schemeClr val="tx1"/>
                </a:solidFill>
              </a:rPr>
              <a:t>Q1/24)</a:t>
            </a:r>
          </a:p>
          <a:p>
            <a:pPr marL="444500" lvl="1" indent="-268288">
              <a:spcBef>
                <a:spcPts val="300"/>
              </a:spcBef>
              <a:buFont typeface="Arial"/>
              <a:buChar char="•"/>
            </a:pPr>
            <a:r>
              <a:rPr lang="en-US" sz="1400" i="1" dirty="0" smtClean="0">
                <a:solidFill>
                  <a:schemeClr val="tx1"/>
                </a:solidFill>
              </a:rPr>
              <a:t>Kinematic mount				(Q1/23)</a:t>
            </a:r>
            <a:endParaRPr lang="en-US" sz="1400" i="1" dirty="0" smtClean="0">
              <a:solidFill>
                <a:schemeClr val="tx1"/>
              </a:solidFill>
            </a:endParaRPr>
          </a:p>
          <a:p>
            <a:pPr marL="444500" lvl="1" indent="-268288">
              <a:spcBef>
                <a:spcPts val="300"/>
              </a:spcBef>
              <a:buFont typeface="Arial"/>
              <a:buChar char="•"/>
            </a:pPr>
            <a:r>
              <a:rPr lang="en-US" sz="1400" i="1" dirty="0" smtClean="0">
                <a:solidFill>
                  <a:schemeClr val="tx1"/>
                </a:solidFill>
              </a:rPr>
              <a:t>HT </a:t>
            </a:r>
            <a:r>
              <a:rPr lang="en-US" sz="1400" i="1" dirty="0" smtClean="0">
                <a:solidFill>
                  <a:schemeClr val="tx1"/>
                </a:solidFill>
              </a:rPr>
              <a:t>Vacuum Furnace #</a:t>
            </a:r>
            <a:r>
              <a:rPr lang="en-US" sz="1400" i="1" dirty="0" smtClean="0">
                <a:solidFill>
                  <a:schemeClr val="tx1"/>
                </a:solidFill>
              </a:rPr>
              <a:t>1-2               </a:t>
            </a:r>
            <a:r>
              <a:rPr lang="en-US" sz="1400" i="1" dirty="0" smtClean="0">
                <a:solidFill>
                  <a:schemeClr val="tx1"/>
                </a:solidFill>
              </a:rPr>
              <a:t>	(</a:t>
            </a:r>
            <a:r>
              <a:rPr lang="en-US" sz="1400" i="1" dirty="0" smtClean="0">
                <a:solidFill>
                  <a:schemeClr val="tx1"/>
                </a:solidFill>
              </a:rPr>
              <a:t>Q1/24)</a:t>
            </a:r>
            <a:endParaRPr lang="en-US" sz="1400" i="1" dirty="0">
              <a:solidFill>
                <a:schemeClr val="tx1"/>
              </a:solidFill>
            </a:endParaRPr>
          </a:p>
          <a:p>
            <a:pPr marL="444500" lvl="1" indent="-268288">
              <a:spcBef>
                <a:spcPts val="300"/>
              </a:spcBef>
              <a:buFont typeface="Arial"/>
              <a:buChar char="•"/>
            </a:pPr>
            <a:r>
              <a:rPr lang="en-US" sz="1400" i="1" dirty="0" smtClean="0">
                <a:solidFill>
                  <a:schemeClr val="tx1"/>
                </a:solidFill>
              </a:rPr>
              <a:t>IR Furnace  			 	 	(Q1/24) </a:t>
            </a:r>
          </a:p>
          <a:p>
            <a:pPr marL="444500" lvl="1" indent="-268288">
              <a:spcBef>
                <a:spcPts val="300"/>
              </a:spcBef>
              <a:buFont typeface="Arial"/>
              <a:buChar char="•"/>
            </a:pPr>
            <a:r>
              <a:rPr lang="en-US" sz="1400" i="1" dirty="0" smtClean="0">
                <a:solidFill>
                  <a:schemeClr val="tx1"/>
                </a:solidFill>
              </a:rPr>
              <a:t>Gas </a:t>
            </a:r>
            <a:r>
              <a:rPr lang="en-US" sz="1400" i="1" dirty="0" smtClean="0">
                <a:solidFill>
                  <a:schemeClr val="tx1"/>
                </a:solidFill>
              </a:rPr>
              <a:t>Processing #1-2		  	</a:t>
            </a:r>
            <a:r>
              <a:rPr lang="en-US" sz="1400" i="1" dirty="0" smtClean="0">
                <a:solidFill>
                  <a:schemeClr val="tx1"/>
                </a:solidFill>
              </a:rPr>
              <a:t>(Q1/23)</a:t>
            </a:r>
            <a:endParaRPr lang="en-US" sz="1400" i="1" dirty="0" smtClean="0">
              <a:solidFill>
                <a:schemeClr val="tx1"/>
              </a:solidFill>
            </a:endParaRPr>
          </a:p>
          <a:p>
            <a:pPr marL="444500" lvl="1" indent="-268288">
              <a:spcBef>
                <a:spcPts val="300"/>
              </a:spcBef>
              <a:buFont typeface="Arial"/>
              <a:buChar char="•"/>
            </a:pPr>
            <a:r>
              <a:rPr lang="en-US" sz="1400" i="1" dirty="0" smtClean="0">
                <a:solidFill>
                  <a:schemeClr val="tx1"/>
                </a:solidFill>
              </a:rPr>
              <a:t>Pump </a:t>
            </a:r>
            <a:r>
              <a:rPr lang="en-US" sz="1400" i="1" dirty="0">
                <a:solidFill>
                  <a:schemeClr val="tx1"/>
                </a:solidFill>
              </a:rPr>
              <a:t>probe Laser system			(Q1/23)</a:t>
            </a:r>
          </a:p>
          <a:p>
            <a:pPr marL="444500" lvl="1" indent="-268288">
              <a:spcBef>
                <a:spcPts val="300"/>
              </a:spcBef>
              <a:buFont typeface="Arial"/>
              <a:buChar char="•"/>
            </a:pPr>
            <a:r>
              <a:rPr lang="en-US" sz="1400" i="1" dirty="0" smtClean="0">
                <a:solidFill>
                  <a:schemeClr val="tx1"/>
                </a:solidFill>
              </a:rPr>
              <a:t>Vertical </a:t>
            </a:r>
            <a:r>
              <a:rPr lang="en-US" sz="1400" i="1" dirty="0" smtClean="0">
                <a:solidFill>
                  <a:schemeClr val="tx1"/>
                </a:solidFill>
              </a:rPr>
              <a:t>10T </a:t>
            </a:r>
            <a:r>
              <a:rPr lang="en-US" sz="1400" i="1" dirty="0" err="1" smtClean="0">
                <a:solidFill>
                  <a:schemeClr val="tx1"/>
                </a:solidFill>
              </a:rPr>
              <a:t>Cryomagnet</a:t>
            </a:r>
            <a:r>
              <a:rPr lang="en-US" sz="1400" i="1" dirty="0">
                <a:solidFill>
                  <a:schemeClr val="tx1"/>
                </a:solidFill>
              </a:rPr>
              <a:t>		 </a:t>
            </a:r>
            <a:r>
              <a:rPr lang="en-US" sz="1400" i="1" dirty="0" smtClean="0">
                <a:solidFill>
                  <a:schemeClr val="tx1"/>
                </a:solidFill>
              </a:rPr>
              <a:t> 	</a:t>
            </a:r>
            <a:r>
              <a:rPr lang="en-US" sz="1400" i="1" dirty="0" smtClean="0">
                <a:solidFill>
                  <a:schemeClr val="tx1"/>
                </a:solidFill>
              </a:rPr>
              <a:t>(Q1/24)</a:t>
            </a:r>
          </a:p>
          <a:p>
            <a:pPr marL="444500" lvl="1" indent="-268288">
              <a:spcBef>
                <a:spcPts val="300"/>
              </a:spcBef>
              <a:buFont typeface="Arial"/>
              <a:buChar char="•"/>
            </a:pPr>
            <a:r>
              <a:rPr lang="en-US" sz="1400" i="1" baseline="30000" dirty="0" smtClean="0">
                <a:solidFill>
                  <a:schemeClr val="tx1"/>
                </a:solidFill>
              </a:rPr>
              <a:t>3</a:t>
            </a:r>
            <a:r>
              <a:rPr lang="en-US" sz="1400" i="1" dirty="0" smtClean="0">
                <a:solidFill>
                  <a:schemeClr val="tx1"/>
                </a:solidFill>
              </a:rPr>
              <a:t>He/</a:t>
            </a:r>
            <a:r>
              <a:rPr lang="en-US" sz="1400" i="1" baseline="30000" dirty="0" smtClean="0">
                <a:solidFill>
                  <a:schemeClr val="tx1"/>
                </a:solidFill>
              </a:rPr>
              <a:t>4</a:t>
            </a:r>
            <a:r>
              <a:rPr lang="en-US" sz="1400" i="1" dirty="0" smtClean="0">
                <a:solidFill>
                  <a:schemeClr val="tx1"/>
                </a:solidFill>
              </a:rPr>
              <a:t>He Dilution Fridge #1-2		(Q1/24)</a:t>
            </a:r>
          </a:p>
          <a:p>
            <a:pPr marL="444500" lvl="1" indent="-268288">
              <a:spcBef>
                <a:spcPts val="300"/>
              </a:spcBef>
              <a:buFont typeface="Arial"/>
              <a:buChar char="•"/>
            </a:pPr>
            <a:r>
              <a:rPr lang="en-US" sz="1400" i="1" dirty="0" smtClean="0">
                <a:solidFill>
                  <a:schemeClr val="tx1"/>
                </a:solidFill>
              </a:rPr>
              <a:t>Wet cryostat OC #1-2			(Q1/24)</a:t>
            </a:r>
          </a:p>
          <a:p>
            <a:pPr marL="444500" lvl="1" indent="-268288">
              <a:spcBef>
                <a:spcPts val="300"/>
              </a:spcBef>
              <a:buFont typeface="Arial"/>
              <a:buChar char="•"/>
            </a:pPr>
            <a:r>
              <a:rPr lang="en-US" sz="1400" i="1" dirty="0" smtClean="0">
                <a:solidFill>
                  <a:schemeClr val="tx1"/>
                </a:solidFill>
              </a:rPr>
              <a:t>3He sorption fridge			(Q1/24)</a:t>
            </a:r>
            <a:endParaRPr lang="en-US" sz="1400" i="1" dirty="0">
              <a:solidFill>
                <a:schemeClr val="tx1"/>
              </a:solidFill>
            </a:endParaRPr>
          </a:p>
          <a:p>
            <a:pPr marL="444500" lvl="1" indent="-268288">
              <a:spcBef>
                <a:spcPts val="300"/>
              </a:spcBef>
              <a:buFont typeface="Arial"/>
              <a:buChar char="•"/>
            </a:pPr>
            <a:r>
              <a:rPr lang="en-US" sz="1400" i="1" dirty="0" smtClean="0">
                <a:solidFill>
                  <a:schemeClr val="tx1"/>
                </a:solidFill>
              </a:rPr>
              <a:t>1T Electromagnet </a:t>
            </a:r>
            <a:r>
              <a:rPr lang="en-US" sz="1400" i="1" dirty="0" smtClean="0">
                <a:solidFill>
                  <a:schemeClr val="tx1"/>
                </a:solidFill>
              </a:rPr>
              <a:t>	  	</a:t>
            </a:r>
            <a:r>
              <a:rPr lang="en-US" sz="1400" i="1" dirty="0" smtClean="0">
                <a:solidFill>
                  <a:schemeClr val="tx1"/>
                </a:solidFill>
              </a:rPr>
              <a:t>		(Q1/24)</a:t>
            </a:r>
          </a:p>
          <a:p>
            <a:pPr marL="444500" lvl="1" indent="-268288">
              <a:spcBef>
                <a:spcPts val="300"/>
              </a:spcBef>
              <a:buFont typeface="Arial"/>
              <a:buChar char="•"/>
            </a:pPr>
            <a:r>
              <a:rPr lang="en-US" sz="1400" i="1" dirty="0" smtClean="0">
                <a:solidFill>
                  <a:schemeClr val="tx1"/>
                </a:solidFill>
              </a:rPr>
              <a:t>6 kV HV supply #1-2			(Q1/24)</a:t>
            </a:r>
          </a:p>
          <a:p>
            <a:pPr marL="444500" lvl="1" indent="-268288">
              <a:spcBef>
                <a:spcPts val="300"/>
              </a:spcBef>
              <a:buFont typeface="Arial"/>
              <a:buChar char="•"/>
            </a:pPr>
            <a:endParaRPr lang="en-US" sz="800" i="1" dirty="0">
              <a:solidFill>
                <a:schemeClr val="tx1"/>
              </a:solidFill>
            </a:endParaRPr>
          </a:p>
          <a:p>
            <a:pPr marL="444500" lvl="1" indent="-268288">
              <a:spcBef>
                <a:spcPts val="300"/>
              </a:spcBef>
              <a:buFont typeface="Arial"/>
              <a:buChar char="•"/>
            </a:pPr>
            <a:r>
              <a:rPr lang="en-US" sz="1400" i="1" dirty="0">
                <a:solidFill>
                  <a:schemeClr val="tx1"/>
                </a:solidFill>
              </a:rPr>
              <a:t>Stress/strain rig (generic)			(possible)</a:t>
            </a:r>
          </a:p>
          <a:p>
            <a:pPr marL="444500" lvl="1" indent="-268288">
              <a:spcBef>
                <a:spcPts val="300"/>
              </a:spcBef>
              <a:buFont typeface="Arial"/>
              <a:buChar char="•"/>
            </a:pPr>
            <a:r>
              <a:rPr lang="en-US" sz="1400" i="1" dirty="0" err="1">
                <a:solidFill>
                  <a:schemeClr val="tx1"/>
                </a:solidFill>
              </a:rPr>
              <a:t>Julabo</a:t>
            </a:r>
            <a:r>
              <a:rPr lang="en-US" sz="1400" i="1" dirty="0">
                <a:solidFill>
                  <a:schemeClr val="tx1"/>
                </a:solidFill>
              </a:rPr>
              <a:t>-type chiller/heater #1-3 		(possible) </a:t>
            </a:r>
          </a:p>
          <a:p>
            <a:pPr marL="444500" lvl="1" indent="-268288">
              <a:spcBef>
                <a:spcPts val="300"/>
              </a:spcBef>
              <a:buFont typeface="Arial"/>
              <a:buChar char="•"/>
            </a:pPr>
            <a:endParaRPr lang="en-US" sz="1400" i="1" dirty="0">
              <a:solidFill>
                <a:schemeClr val="tx1"/>
              </a:solidFill>
            </a:endParaRPr>
          </a:p>
          <a:p>
            <a:pPr marL="444500" lvl="1" indent="-268288">
              <a:spcBef>
                <a:spcPts val="300"/>
              </a:spcBef>
              <a:buFont typeface="Arial"/>
              <a:buChar char="•"/>
            </a:pPr>
            <a:endParaRPr lang="en-US" sz="1400" i="1" dirty="0" smtClean="0">
              <a:solidFill>
                <a:schemeClr val="tx1"/>
              </a:solidFill>
            </a:endParaRPr>
          </a:p>
        </p:txBody>
      </p:sp>
      <p:sp>
        <p:nvSpPr>
          <p:cNvPr id="8" name="Content Placeholder 2"/>
          <p:cNvSpPr txBox="1">
            <a:spLocks/>
          </p:cNvSpPr>
          <p:nvPr/>
        </p:nvSpPr>
        <p:spPr>
          <a:xfrm>
            <a:off x="314981" y="4784574"/>
            <a:ext cx="4689838" cy="972335"/>
          </a:xfrm>
          <a:prstGeom prst="rect">
            <a:avLst/>
          </a:prstGeom>
        </p:spPr>
        <p:txBody>
          <a:bodyPr vert="horz" lIns="0" tIns="0" rIns="0" bIns="0" rtlCol="0">
            <a:noAutofit/>
          </a:bodyPr>
          <a:lstStyle>
            <a:lvl1pPr marL="0" indent="0" algn="l" defTabSz="457145"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145" indent="0" algn="l" defTabSz="457145" rtl="0" eaLnBrk="1" latinLnBrk="0" hangingPunct="1">
              <a:spcBef>
                <a:spcPct val="20000"/>
              </a:spcBef>
              <a:buFont typeface="Wingdings" charset="2"/>
              <a:buNone/>
              <a:defRPr sz="2000" kern="1200">
                <a:solidFill>
                  <a:srgbClr val="0094CA"/>
                </a:solidFill>
                <a:latin typeface="+mn-lt"/>
                <a:ea typeface="+mn-ea"/>
                <a:cs typeface="+mn-cs"/>
              </a:defRPr>
            </a:lvl2pPr>
            <a:lvl3pPr marL="914290" indent="0" algn="l" defTabSz="457145" rtl="0" eaLnBrk="1" latinLnBrk="0" hangingPunct="1">
              <a:spcBef>
                <a:spcPct val="20000"/>
              </a:spcBef>
              <a:buFont typeface="Wingdings" charset="2"/>
              <a:buNone/>
              <a:defRPr sz="2000" kern="1200">
                <a:solidFill>
                  <a:srgbClr val="0094CA"/>
                </a:solidFill>
                <a:latin typeface="+mn-lt"/>
                <a:ea typeface="+mn-ea"/>
                <a:cs typeface="+mn-cs"/>
              </a:defRPr>
            </a:lvl3pPr>
            <a:lvl4pPr marL="1371435" indent="0" algn="l" defTabSz="457145" rtl="0" eaLnBrk="1" latinLnBrk="0" hangingPunct="1">
              <a:spcBef>
                <a:spcPct val="20000"/>
              </a:spcBef>
              <a:buFont typeface="Wingdings" charset="2"/>
              <a:buNone/>
              <a:defRPr sz="2000" kern="1200">
                <a:solidFill>
                  <a:srgbClr val="0094CA"/>
                </a:solidFill>
                <a:latin typeface="+mn-lt"/>
                <a:ea typeface="+mn-ea"/>
                <a:cs typeface="+mn-cs"/>
              </a:defRPr>
            </a:lvl4pPr>
            <a:lvl5pPr marL="1828581" indent="0" algn="l" defTabSz="457145" rtl="0" eaLnBrk="1" latinLnBrk="0" hangingPunct="1">
              <a:spcBef>
                <a:spcPct val="20000"/>
              </a:spcBef>
              <a:buFont typeface="Wingdings" charset="2"/>
              <a:buNone/>
              <a:defRPr sz="2000" kern="1200">
                <a:solidFill>
                  <a:srgbClr val="0094CA"/>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a:lstStyle>
          <a:p>
            <a:pPr marL="342859" indent="-342859">
              <a:spcAft>
                <a:spcPts val="600"/>
              </a:spcAft>
              <a:buFont typeface="Arial"/>
              <a:buChar char="•"/>
            </a:pPr>
            <a:r>
              <a:rPr lang="en-US" sz="1800" b="1" dirty="0" smtClean="0">
                <a:solidFill>
                  <a:srgbClr val="000000"/>
                </a:solidFill>
              </a:rPr>
              <a:t>Initial-Operations budget request to include:</a:t>
            </a:r>
          </a:p>
          <a:p>
            <a:pPr marL="342859" lvl="1" indent="-342859">
              <a:spcBef>
                <a:spcPts val="300"/>
              </a:spcBef>
              <a:buFont typeface="Arial"/>
              <a:buChar char="•"/>
            </a:pPr>
            <a:r>
              <a:rPr lang="en-US" sz="1400" i="1" dirty="0">
                <a:solidFill>
                  <a:schemeClr val="tx1"/>
                </a:solidFill>
              </a:rPr>
              <a:t>Bio furnace 8 position			(Q1/23</a:t>
            </a:r>
            <a:r>
              <a:rPr lang="en-US" sz="1400" i="1" dirty="0" smtClean="0">
                <a:solidFill>
                  <a:schemeClr val="tx1"/>
                </a:solidFill>
              </a:rPr>
              <a:t>)</a:t>
            </a:r>
          </a:p>
          <a:p>
            <a:pPr marL="342859" lvl="1" indent="-342859">
              <a:spcBef>
                <a:spcPts val="300"/>
              </a:spcBef>
              <a:buFont typeface="Arial"/>
              <a:buChar char="•"/>
            </a:pPr>
            <a:r>
              <a:rPr lang="en-US" sz="1400" i="1" dirty="0">
                <a:solidFill>
                  <a:schemeClr val="tx1"/>
                </a:solidFill>
              </a:rPr>
              <a:t>Ortho-para-hydrogen generator		(possible)</a:t>
            </a:r>
          </a:p>
          <a:p>
            <a:pPr marL="342859" lvl="1" indent="-342859">
              <a:lnSpc>
                <a:spcPts val="2400"/>
              </a:lnSpc>
              <a:spcAft>
                <a:spcPts val="1200"/>
              </a:spcAft>
              <a:buFont typeface="Arial"/>
              <a:buChar char="•"/>
            </a:pPr>
            <a:endParaRPr lang="en-US" sz="1400" i="1" dirty="0">
              <a:solidFill>
                <a:schemeClr val="tx1"/>
              </a:solidFill>
            </a:endParaRPr>
          </a:p>
          <a:p>
            <a:pPr marL="342859" indent="-342859">
              <a:buFont typeface="Arial"/>
              <a:buChar char="•"/>
            </a:pPr>
            <a:endParaRPr lang="en-US" sz="1800" b="1" dirty="0" smtClean="0">
              <a:solidFill>
                <a:srgbClr val="000000"/>
              </a:solidFill>
            </a:endParaRPr>
          </a:p>
          <a:p>
            <a:pPr marL="342859" indent="-342859">
              <a:buFont typeface="Arial"/>
              <a:buChar char="•"/>
            </a:pPr>
            <a:endParaRPr lang="en-US" sz="1800" i="1" dirty="0">
              <a:solidFill>
                <a:srgbClr val="000000"/>
              </a:solidFill>
            </a:endParaRPr>
          </a:p>
        </p:txBody>
      </p:sp>
      <p:sp>
        <p:nvSpPr>
          <p:cNvPr id="9" name="Rectangle 8"/>
          <p:cNvSpPr/>
          <p:nvPr/>
        </p:nvSpPr>
        <p:spPr>
          <a:xfrm>
            <a:off x="1286518" y="2016663"/>
            <a:ext cx="4049412" cy="253281"/>
          </a:xfrm>
          <a:prstGeom prst="rect">
            <a:avLst/>
          </a:prstGeom>
        </p:spPr>
        <p:txBody>
          <a:bodyPr wrap="square">
            <a:spAutoFit/>
          </a:bodyPr>
          <a:lstStyle/>
          <a:p>
            <a:r>
              <a:rPr lang="en-US" sz="1000" i="1" dirty="0">
                <a:solidFill>
                  <a:srgbClr val="0070C0"/>
                </a:solidFill>
                <a:latin typeface="Calibri"/>
              </a:rPr>
              <a:t>https://1drv.ms/x/s!AuCQb_HPf3b9g8g2HHqvybpQKix-Lg </a:t>
            </a:r>
          </a:p>
        </p:txBody>
      </p:sp>
    </p:spTree>
    <p:extLst>
      <p:ext uri="{BB962C8B-B14F-4D97-AF65-F5344CB8AC3E}">
        <p14:creationId xmlns:p14="http://schemas.microsoft.com/office/powerpoint/2010/main" val="16584496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p:cNvGrpSpPr/>
          <p:nvPr/>
        </p:nvGrpSpPr>
        <p:grpSpPr>
          <a:xfrm>
            <a:off x="72000" y="76156"/>
            <a:ext cx="9054000" cy="6685093"/>
            <a:chOff x="72000" y="76155"/>
            <a:chExt cx="9054000" cy="6685093"/>
          </a:xfrm>
        </p:grpSpPr>
        <p:grpSp>
          <p:nvGrpSpPr>
            <p:cNvPr id="15" name="Group 14"/>
            <p:cNvGrpSpPr/>
            <p:nvPr/>
          </p:nvGrpSpPr>
          <p:grpSpPr>
            <a:xfrm>
              <a:off x="72000" y="665999"/>
              <a:ext cx="8997584" cy="4428000"/>
              <a:chOff x="72000" y="599849"/>
              <a:chExt cx="8997584" cy="4428000"/>
            </a:xfrm>
          </p:grpSpPr>
          <p:grpSp>
            <p:nvGrpSpPr>
              <p:cNvPr id="4" name="Group 3"/>
              <p:cNvGrpSpPr/>
              <p:nvPr/>
            </p:nvGrpSpPr>
            <p:grpSpPr>
              <a:xfrm>
                <a:off x="72000" y="599849"/>
                <a:ext cx="3168000" cy="4428000"/>
                <a:chOff x="72000" y="533699"/>
                <a:chExt cx="3168000" cy="4428000"/>
              </a:xfrm>
            </p:grpSpPr>
            <p:sp>
              <p:nvSpPr>
                <p:cNvPr id="2" name="Rounded Rectangle 1"/>
                <p:cNvSpPr>
                  <a:spLocks/>
                </p:cNvSpPr>
                <p:nvPr/>
              </p:nvSpPr>
              <p:spPr>
                <a:xfrm>
                  <a:off x="72000" y="533699"/>
                  <a:ext cx="3168000" cy="4428000"/>
                </a:xfrm>
                <a:prstGeom prst="roundRect">
                  <a:avLst/>
                </a:prstGeom>
                <a:gradFill flip="none" rotWithShape="1">
                  <a:gsLst>
                    <a:gs pos="8000">
                      <a:schemeClr val="accent4">
                        <a:lumMod val="60000"/>
                        <a:lumOff val="40000"/>
                      </a:schemeClr>
                    </a:gs>
                    <a:gs pos="100000">
                      <a:srgbClr val="FFFFFF"/>
                    </a:gs>
                    <a:gs pos="58000">
                      <a:schemeClr val="accent4"/>
                    </a:gs>
                  </a:gsLst>
                  <a:lin ang="16200000" scaled="0"/>
                  <a:tileRect/>
                </a:gradFill>
                <a:ln w="25400" cap="flat">
                  <a:solidFill>
                    <a:srgbClr val="4F81BD"/>
                  </a:solidFill>
                  <a:prstDash val="solid"/>
                  <a:bevel/>
                </a:ln>
                <a:effectLst>
                  <a:glow rad="63500">
                    <a:schemeClr val="accent4">
                      <a:lumMod val="20000"/>
                      <a:lumOff val="80000"/>
                      <a:alpha val="75000"/>
                    </a:schemeClr>
                  </a:glow>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145" latinLnBrk="1"/>
                  <a:endParaRPr lang="en-US">
                    <a:solidFill>
                      <a:schemeClr val="accent4"/>
                    </a:solidFill>
                  </a:endParaRPr>
                </a:p>
              </p:txBody>
            </p:sp>
            <p:sp>
              <p:nvSpPr>
                <p:cNvPr id="54" name="Shape 54"/>
                <p:cNvSpPr/>
                <p:nvPr/>
              </p:nvSpPr>
              <p:spPr>
                <a:xfrm>
                  <a:off x="144000" y="1545076"/>
                  <a:ext cx="766800" cy="2906754"/>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lgn="ctr">
                    <a:spcBef>
                      <a:spcPts val="600"/>
                    </a:spcBef>
                  </a:pPr>
                  <a:r>
                    <a:rPr sz="1000" b="1" dirty="0"/>
                    <a:t>Deliverables</a:t>
                  </a:r>
                </a:p>
                <a:p>
                  <a:pPr marL="92064" indent="-92064">
                    <a:spcBef>
                      <a:spcPts val="600"/>
                    </a:spcBef>
                    <a:buSzPct val="100000"/>
                    <a:buChar char="•"/>
                  </a:pPr>
                  <a:r>
                    <a:rPr lang="en-AU" sz="900" dirty="0"/>
                    <a:t>S</a:t>
                  </a:r>
                  <a:r>
                    <a:rPr sz="900" dirty="0"/>
                    <a:t>cience case covering scientific relevance, impact and usage</a:t>
                  </a:r>
                </a:p>
                <a:p>
                  <a:pPr marL="88889" indent="-89989">
                    <a:spcBef>
                      <a:spcPts val="600"/>
                    </a:spcBef>
                    <a:buSzPct val="100000"/>
                    <a:buChar char="•"/>
                  </a:pPr>
                  <a:r>
                    <a:rPr sz="900" dirty="0"/>
                    <a:t> </a:t>
                  </a:r>
                  <a:r>
                    <a:rPr lang="en-AU" sz="900" dirty="0"/>
                    <a:t>C</a:t>
                  </a:r>
                  <a:r>
                    <a:rPr sz="900" dirty="0"/>
                    <a:t>onceptual design with credible estimates of performance</a:t>
                  </a:r>
                </a:p>
                <a:p>
                  <a:pPr marL="92064" indent="-92064">
                    <a:spcBef>
                      <a:spcPts val="600"/>
                    </a:spcBef>
                    <a:buSzPct val="100000"/>
                    <a:buChar char="•"/>
                  </a:pPr>
                  <a:r>
                    <a:rPr lang="en-AU" sz="900" dirty="0"/>
                    <a:t>P</a:t>
                  </a:r>
                  <a:r>
                    <a:rPr sz="900" dirty="0"/>
                    <a:t>reliminary </a:t>
                  </a:r>
                  <a:r>
                    <a:rPr lang="en-AU" sz="900" dirty="0"/>
                    <a:t>costing</a:t>
                  </a:r>
                  <a:r>
                    <a:rPr sz="900" dirty="0"/>
                    <a:t>.</a:t>
                  </a:r>
                </a:p>
              </p:txBody>
            </p:sp>
            <p:sp>
              <p:nvSpPr>
                <p:cNvPr id="55" name="Shape 55"/>
                <p:cNvSpPr/>
                <p:nvPr/>
              </p:nvSpPr>
              <p:spPr>
                <a:xfrm>
                  <a:off x="208758" y="4549230"/>
                  <a:ext cx="680631" cy="180000"/>
                </a:xfrm>
                <a:prstGeom prst="rightArrow">
                  <a:avLst>
                    <a:gd name="adj1" fmla="val 50060"/>
                    <a:gd name="adj2" fmla="val 96576"/>
                  </a:avLst>
                </a:prstGeom>
                <a:solidFill>
                  <a:srgbClr val="9BBB59"/>
                </a:solidFill>
                <a:ln w="25400">
                  <a:solidFill>
                    <a:srgbClr val="FFFFFF"/>
                  </a:solidFill>
                </a:ln>
                <a:effectLst>
                  <a:outerShdw blurRad="38100" dist="20000" dir="5400000" rotWithShape="0">
                    <a:srgbClr val="000000">
                      <a:alpha val="38000"/>
                    </a:srgbClr>
                  </a:outerShdw>
                </a:effectLst>
              </p:spPr>
              <p:txBody>
                <a:bodyPr lIns="45719" rIns="45719" anchor="ctr"/>
                <a:lstStyle/>
                <a:p>
                  <a:pPr lvl="0">
                    <a:defRPr>
                      <a:solidFill>
                        <a:srgbClr val="FFFFFF"/>
                      </a:solidFill>
                    </a:defRPr>
                  </a:pPr>
                  <a:endParaRPr/>
                </a:p>
              </p:txBody>
            </p:sp>
            <p:sp>
              <p:nvSpPr>
                <p:cNvPr id="68" name="Shape 68"/>
                <p:cNvSpPr/>
                <p:nvPr/>
              </p:nvSpPr>
              <p:spPr>
                <a:xfrm>
                  <a:off x="583795" y="540198"/>
                  <a:ext cx="1900384" cy="219841"/>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400" b="1" dirty="0"/>
                    <a:t>Proposal and Planning</a:t>
                  </a:r>
                  <a:endParaRPr sz="1400" dirty="0"/>
                </a:p>
              </p:txBody>
            </p:sp>
            <p:sp>
              <p:nvSpPr>
                <p:cNvPr id="47" name="Shape 68"/>
                <p:cNvSpPr/>
                <p:nvPr/>
              </p:nvSpPr>
              <p:spPr>
                <a:xfrm>
                  <a:off x="115596" y="1009573"/>
                  <a:ext cx="831792" cy="338554"/>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100" b="1" dirty="0"/>
                    <a:t>Instrument Proposal</a:t>
                  </a:r>
                  <a:endParaRPr sz="1100" dirty="0"/>
                </a:p>
              </p:txBody>
            </p:sp>
            <p:sp>
              <p:nvSpPr>
                <p:cNvPr id="48" name="Shape 68"/>
                <p:cNvSpPr/>
                <p:nvPr/>
              </p:nvSpPr>
              <p:spPr>
                <a:xfrm>
                  <a:off x="993021" y="972000"/>
                  <a:ext cx="864000" cy="477054"/>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100" b="1" dirty="0"/>
                    <a:t>Phase 0 </a:t>
                  </a:r>
                </a:p>
                <a:p>
                  <a:pPr lvl="0" algn="ctr"/>
                  <a:r>
                    <a:rPr lang="en-US" sz="1000" b="1" dirty="0"/>
                    <a:t>Preparation for Design</a:t>
                  </a:r>
                  <a:endParaRPr sz="1000" dirty="0"/>
                </a:p>
              </p:txBody>
            </p:sp>
            <p:sp>
              <p:nvSpPr>
                <p:cNvPr id="49" name="Shape 54"/>
                <p:cNvSpPr/>
                <p:nvPr/>
              </p:nvSpPr>
              <p:spPr>
                <a:xfrm>
                  <a:off x="997200" y="1545076"/>
                  <a:ext cx="864000" cy="2906754"/>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lgn="ctr">
                    <a:spcBef>
                      <a:spcPts val="600"/>
                    </a:spcBef>
                  </a:pPr>
                  <a:r>
                    <a:rPr sz="1000" b="1" dirty="0"/>
                    <a:t>Deliverables</a:t>
                  </a:r>
                </a:p>
                <a:p>
                  <a:pPr marL="92064" indent="-92064">
                    <a:spcBef>
                      <a:spcPts val="600"/>
                    </a:spcBef>
                    <a:buSzPct val="100000"/>
                    <a:buFontTx/>
                    <a:buChar char="•"/>
                  </a:pPr>
                  <a:r>
                    <a:rPr lang="en-US" sz="900" dirty="0"/>
                    <a:t>Conceptual design updates</a:t>
                  </a:r>
                </a:p>
                <a:p>
                  <a:pPr marL="92064" indent="-92064">
                    <a:spcBef>
                      <a:spcPts val="600"/>
                    </a:spcBef>
                    <a:buSzPct val="100000"/>
                    <a:buChar char="•"/>
                  </a:pPr>
                  <a:r>
                    <a:rPr lang="en-AU" sz="900" dirty="0"/>
                    <a:t>Prototyping</a:t>
                  </a:r>
                  <a:endParaRPr sz="900" dirty="0"/>
                </a:p>
                <a:p>
                  <a:pPr marL="92064" indent="-92064">
                    <a:spcBef>
                      <a:spcPts val="600"/>
                    </a:spcBef>
                    <a:buSzPct val="100000"/>
                    <a:buChar char="•"/>
                  </a:pPr>
                  <a:r>
                    <a:rPr lang="en-AU" sz="900" dirty="0"/>
                    <a:t>Definition of facility requirements and interfaces</a:t>
                  </a:r>
                  <a:endParaRPr sz="900" dirty="0"/>
                </a:p>
                <a:p>
                  <a:pPr marL="92064" indent="-92064">
                    <a:spcBef>
                      <a:spcPts val="600"/>
                    </a:spcBef>
                    <a:buSzPct val="100000"/>
                    <a:buChar char="•"/>
                  </a:pPr>
                  <a:r>
                    <a:rPr lang="en-US" sz="900" dirty="0"/>
                    <a:t>C</a:t>
                  </a:r>
                  <a:r>
                    <a:rPr lang="en-AU" sz="900" dirty="0" err="1"/>
                    <a:t>larification</a:t>
                  </a:r>
                  <a:r>
                    <a:rPr lang="en-AU" sz="900" dirty="0"/>
                    <a:t> of institutional responsibilities</a:t>
                  </a:r>
                </a:p>
                <a:p>
                  <a:pPr marL="92064" indent="-92064">
                    <a:spcBef>
                      <a:spcPts val="600"/>
                    </a:spcBef>
                    <a:buSzPct val="100000"/>
                    <a:buChar char="•"/>
                  </a:pPr>
                  <a:r>
                    <a:rPr lang="en-AU" sz="900" dirty="0"/>
                    <a:t>Resource planning</a:t>
                  </a:r>
                  <a:endParaRPr sz="900" dirty="0"/>
                </a:p>
              </p:txBody>
            </p:sp>
            <p:sp>
              <p:nvSpPr>
                <p:cNvPr id="50" name="Shape 54"/>
                <p:cNvSpPr/>
                <p:nvPr/>
              </p:nvSpPr>
              <p:spPr>
                <a:xfrm>
                  <a:off x="1944000" y="1542520"/>
                  <a:ext cx="1224000" cy="2909310"/>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lgn="ctr">
                    <a:spcBef>
                      <a:spcPts val="600"/>
                    </a:spcBef>
                  </a:pPr>
                  <a:r>
                    <a:rPr sz="1000" b="1" dirty="0"/>
                    <a:t>Deliverables</a:t>
                  </a:r>
                </a:p>
                <a:p>
                  <a:pPr marL="92064" indent="-92064">
                    <a:spcBef>
                      <a:spcPts val="600"/>
                    </a:spcBef>
                    <a:buSzPct val="100000"/>
                    <a:buFontTx/>
                    <a:buChar char="•"/>
                  </a:pPr>
                  <a:r>
                    <a:rPr lang="en-US" sz="900" dirty="0"/>
                    <a:t>Scientific and technical requirements</a:t>
                  </a:r>
                </a:p>
                <a:p>
                  <a:pPr marL="92064" indent="-92064">
                    <a:spcBef>
                      <a:spcPts val="600"/>
                    </a:spcBef>
                    <a:buSzPct val="100000"/>
                    <a:buChar char="•"/>
                  </a:pPr>
                  <a:r>
                    <a:rPr lang="en-AU" sz="900" dirty="0"/>
                    <a:t>Technical design concept</a:t>
                  </a:r>
                  <a:endParaRPr sz="900" dirty="0"/>
                </a:p>
                <a:p>
                  <a:pPr marL="92064" indent="-92064">
                    <a:spcBef>
                      <a:spcPts val="600"/>
                    </a:spcBef>
                    <a:buSzPct val="100000"/>
                    <a:buChar char="•"/>
                  </a:pPr>
                  <a:r>
                    <a:rPr lang="en-AU" sz="900" dirty="0"/>
                    <a:t>Delivery plan for all phases (including hot commissioning)</a:t>
                  </a:r>
                </a:p>
                <a:p>
                  <a:pPr marL="92064" indent="-92064">
                    <a:spcBef>
                      <a:spcPts val="600"/>
                    </a:spcBef>
                    <a:buSzPct val="100000"/>
                    <a:buChar char="•"/>
                  </a:pPr>
                  <a:r>
                    <a:rPr lang="en-AU" sz="900" dirty="0"/>
                    <a:t>Delivery Schedule covering all phases</a:t>
                  </a:r>
                  <a:endParaRPr sz="900" dirty="0"/>
                </a:p>
                <a:p>
                  <a:pPr marL="92064" indent="-92064">
                    <a:spcBef>
                      <a:spcPts val="600"/>
                    </a:spcBef>
                    <a:buSzPct val="100000"/>
                    <a:buChar char="•"/>
                  </a:pPr>
                  <a:r>
                    <a:rPr lang="en-AU" sz="900" dirty="0"/>
                    <a:t>Resource plan</a:t>
                  </a:r>
                </a:p>
                <a:p>
                  <a:pPr marL="92064" indent="-92064">
                    <a:spcBef>
                      <a:spcPts val="600"/>
                    </a:spcBef>
                    <a:buSzPct val="100000"/>
                    <a:buChar char="•"/>
                  </a:pPr>
                  <a:r>
                    <a:rPr lang="en-AU" sz="900" dirty="0"/>
                    <a:t>Staging plan for later enhancements</a:t>
                  </a:r>
                </a:p>
                <a:p>
                  <a:pPr marL="92064" indent="-92064">
                    <a:spcBef>
                      <a:spcPts val="600"/>
                    </a:spcBef>
                    <a:buSzPct val="100000"/>
                    <a:buFontTx/>
                    <a:buChar char="•"/>
                  </a:pPr>
                  <a:r>
                    <a:rPr lang="en-AU" sz="900" dirty="0"/>
                    <a:t>Budget with contingency at 10% of cost to complete</a:t>
                  </a:r>
                </a:p>
              </p:txBody>
            </p:sp>
            <p:sp>
              <p:nvSpPr>
                <p:cNvPr id="51" name="Shape 68"/>
                <p:cNvSpPr/>
                <p:nvPr/>
              </p:nvSpPr>
              <p:spPr>
                <a:xfrm>
                  <a:off x="2016605" y="972000"/>
                  <a:ext cx="1043999" cy="361637"/>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100" b="1" dirty="0"/>
                    <a:t>Phase 1 </a:t>
                  </a:r>
                </a:p>
                <a:p>
                  <a:pPr algn="ctr">
                    <a:spcBef>
                      <a:spcPts val="300"/>
                    </a:spcBef>
                  </a:pPr>
                  <a:r>
                    <a:rPr lang="en-US" sz="1000" b="1" dirty="0"/>
                    <a:t>Preliminary Design</a:t>
                  </a:r>
                  <a:endParaRPr sz="1000" dirty="0"/>
                </a:p>
              </p:txBody>
            </p:sp>
            <p:sp>
              <p:nvSpPr>
                <p:cNvPr id="98" name="Shape 55"/>
                <p:cNvSpPr/>
                <p:nvPr/>
              </p:nvSpPr>
              <p:spPr>
                <a:xfrm>
                  <a:off x="1110332" y="4549230"/>
                  <a:ext cx="671917" cy="180000"/>
                </a:xfrm>
                <a:prstGeom prst="rightArrow">
                  <a:avLst>
                    <a:gd name="adj1" fmla="val 50060"/>
                    <a:gd name="adj2" fmla="val 96576"/>
                  </a:avLst>
                </a:prstGeom>
                <a:solidFill>
                  <a:srgbClr val="9BBB59"/>
                </a:solidFill>
                <a:ln w="25400">
                  <a:solidFill>
                    <a:srgbClr val="FFFFFF"/>
                  </a:solidFill>
                </a:ln>
                <a:effectLst>
                  <a:outerShdw blurRad="38100" dist="20000" dir="5400000" rotWithShape="0">
                    <a:srgbClr val="000000">
                      <a:alpha val="38000"/>
                    </a:srgbClr>
                  </a:outerShdw>
                </a:effectLst>
              </p:spPr>
              <p:txBody>
                <a:bodyPr lIns="45719" rIns="45719" anchor="ctr"/>
                <a:lstStyle/>
                <a:p>
                  <a:pPr lvl="0">
                    <a:defRPr>
                      <a:solidFill>
                        <a:srgbClr val="FFFFFF"/>
                      </a:solidFill>
                    </a:defRPr>
                  </a:pPr>
                  <a:endParaRPr/>
                </a:p>
              </p:txBody>
            </p:sp>
            <p:sp>
              <p:nvSpPr>
                <p:cNvPr id="99" name="Shape 55"/>
                <p:cNvSpPr/>
                <p:nvPr/>
              </p:nvSpPr>
              <p:spPr>
                <a:xfrm>
                  <a:off x="2180295" y="4549230"/>
                  <a:ext cx="756000" cy="180000"/>
                </a:xfrm>
                <a:prstGeom prst="rightArrow">
                  <a:avLst>
                    <a:gd name="adj1" fmla="val 50060"/>
                    <a:gd name="adj2" fmla="val 96576"/>
                  </a:avLst>
                </a:prstGeom>
                <a:solidFill>
                  <a:srgbClr val="9BBB59"/>
                </a:solidFill>
                <a:ln w="25400">
                  <a:solidFill>
                    <a:srgbClr val="FFFFFF"/>
                  </a:solidFill>
                </a:ln>
                <a:effectLst>
                  <a:outerShdw blurRad="38100" dist="20000" dir="5400000" rotWithShape="0">
                    <a:srgbClr val="000000">
                      <a:alpha val="38000"/>
                    </a:srgbClr>
                  </a:outerShdw>
                </a:effectLst>
              </p:spPr>
              <p:txBody>
                <a:bodyPr lIns="45719" rIns="45719" anchor="ctr"/>
                <a:lstStyle/>
                <a:p>
                  <a:pPr lvl="0">
                    <a:defRPr>
                      <a:solidFill>
                        <a:srgbClr val="FFFFFF"/>
                      </a:solidFill>
                    </a:defRPr>
                  </a:pPr>
                  <a:endParaRPr/>
                </a:p>
              </p:txBody>
            </p:sp>
          </p:grpSp>
          <p:grpSp>
            <p:nvGrpSpPr>
              <p:cNvPr id="5" name="Group 4"/>
              <p:cNvGrpSpPr/>
              <p:nvPr/>
            </p:nvGrpSpPr>
            <p:grpSpPr>
              <a:xfrm>
                <a:off x="3345584" y="599849"/>
                <a:ext cx="2790000" cy="4428000"/>
                <a:chOff x="3381584" y="533699"/>
                <a:chExt cx="2790000" cy="4428000"/>
              </a:xfrm>
            </p:grpSpPr>
            <p:sp>
              <p:nvSpPr>
                <p:cNvPr id="52" name="Rounded Rectangle 51"/>
                <p:cNvSpPr/>
                <p:nvPr/>
              </p:nvSpPr>
              <p:spPr>
                <a:xfrm>
                  <a:off x="3381584" y="533699"/>
                  <a:ext cx="2790000" cy="4428000"/>
                </a:xfrm>
                <a:prstGeom prst="roundRect">
                  <a:avLst/>
                </a:prstGeom>
                <a:gradFill flip="none" rotWithShape="1">
                  <a:gsLst>
                    <a:gs pos="8000">
                      <a:schemeClr val="accent4">
                        <a:lumMod val="60000"/>
                        <a:lumOff val="40000"/>
                      </a:schemeClr>
                    </a:gs>
                    <a:gs pos="100000">
                      <a:srgbClr val="FFFFFF"/>
                    </a:gs>
                    <a:gs pos="58000">
                      <a:schemeClr val="accent4"/>
                    </a:gs>
                  </a:gsLst>
                  <a:lin ang="16200000" scaled="0"/>
                  <a:tileRect/>
                </a:gradFill>
                <a:ln w="25400" cap="flat">
                  <a:solidFill>
                    <a:srgbClr val="4F81BD"/>
                  </a:solidFill>
                  <a:prstDash val="solid"/>
                  <a:bevel/>
                </a:ln>
                <a:effectLst>
                  <a:glow rad="63500">
                    <a:schemeClr val="accent4">
                      <a:lumMod val="20000"/>
                      <a:lumOff val="80000"/>
                      <a:alpha val="75000"/>
                    </a:schemeClr>
                  </a:glow>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145" latinLnBrk="1"/>
                  <a:endParaRPr lang="en-US">
                    <a:solidFill>
                      <a:schemeClr val="accent4"/>
                    </a:solidFill>
                  </a:endParaRPr>
                </a:p>
              </p:txBody>
            </p:sp>
            <p:sp>
              <p:nvSpPr>
                <p:cNvPr id="69" name="Shape 68"/>
                <p:cNvSpPr/>
                <p:nvPr/>
              </p:nvSpPr>
              <p:spPr>
                <a:xfrm>
                  <a:off x="3785217" y="540000"/>
                  <a:ext cx="1900384" cy="219841"/>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400" b="1" dirty="0"/>
                    <a:t>Design and Construction</a:t>
                  </a:r>
                  <a:endParaRPr sz="1400" dirty="0"/>
                </a:p>
              </p:txBody>
            </p:sp>
            <p:sp>
              <p:nvSpPr>
                <p:cNvPr id="71" name="Shape 68"/>
                <p:cNvSpPr/>
                <p:nvPr/>
              </p:nvSpPr>
              <p:spPr>
                <a:xfrm>
                  <a:off x="3453585" y="972000"/>
                  <a:ext cx="1261404" cy="361637"/>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100" b="1" dirty="0"/>
                    <a:t>Phase 2 </a:t>
                  </a:r>
                </a:p>
                <a:p>
                  <a:pPr algn="ctr">
                    <a:spcBef>
                      <a:spcPts val="300"/>
                    </a:spcBef>
                  </a:pPr>
                  <a:r>
                    <a:rPr lang="en-US" sz="1000" b="1" dirty="0"/>
                    <a:t>Detailed Design</a:t>
                  </a:r>
                  <a:endParaRPr sz="1000" dirty="0"/>
                </a:p>
              </p:txBody>
            </p:sp>
            <p:sp>
              <p:nvSpPr>
                <p:cNvPr id="72" name="Shape 68"/>
                <p:cNvSpPr/>
                <p:nvPr/>
              </p:nvSpPr>
              <p:spPr>
                <a:xfrm>
                  <a:off x="4803585" y="972000"/>
                  <a:ext cx="1296000" cy="515526"/>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100" b="1" dirty="0"/>
                    <a:t>Phase 3 </a:t>
                  </a:r>
                </a:p>
                <a:p>
                  <a:pPr algn="ctr">
                    <a:spcBef>
                      <a:spcPts val="300"/>
                    </a:spcBef>
                  </a:pPr>
                  <a:r>
                    <a:rPr lang="en-US" sz="1000" b="1" dirty="0"/>
                    <a:t>Manufacturing and Procurement</a:t>
                  </a:r>
                  <a:endParaRPr sz="1000" dirty="0"/>
                </a:p>
              </p:txBody>
            </p:sp>
            <p:sp>
              <p:nvSpPr>
                <p:cNvPr id="74" name="Shape 54"/>
                <p:cNvSpPr/>
                <p:nvPr/>
              </p:nvSpPr>
              <p:spPr>
                <a:xfrm>
                  <a:off x="3453584" y="1554774"/>
                  <a:ext cx="1261405" cy="2909310"/>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lgn="ctr">
                    <a:spcBef>
                      <a:spcPts val="600"/>
                    </a:spcBef>
                  </a:pPr>
                  <a:r>
                    <a:rPr sz="1000" b="1" dirty="0"/>
                    <a:t>Deliverables</a:t>
                  </a:r>
                </a:p>
                <a:p>
                  <a:pPr marL="92064" indent="-92064">
                    <a:spcBef>
                      <a:spcPts val="600"/>
                    </a:spcBef>
                    <a:buSzPct val="100000"/>
                    <a:buFontTx/>
                    <a:buChar char="•"/>
                  </a:pPr>
                  <a:r>
                    <a:rPr lang="en-US" sz="900" dirty="0"/>
                    <a:t>Complete definition of all major technical components</a:t>
                  </a:r>
                </a:p>
                <a:p>
                  <a:pPr marL="92064" indent="-92064">
                    <a:spcBef>
                      <a:spcPts val="600"/>
                    </a:spcBef>
                    <a:buSzPct val="100000"/>
                    <a:buChar char="•"/>
                  </a:pPr>
                  <a:r>
                    <a:rPr lang="en-AU" sz="900" dirty="0"/>
                    <a:t>Completion of detailed plan for Phase 3</a:t>
                  </a:r>
                </a:p>
                <a:p>
                  <a:pPr marL="92064" indent="-92064">
                    <a:spcBef>
                      <a:spcPts val="600"/>
                    </a:spcBef>
                    <a:buSzPct val="100000"/>
                    <a:buChar char="•"/>
                  </a:pPr>
                  <a:r>
                    <a:rPr lang="en-AU" sz="900" dirty="0"/>
                    <a:t>Refined plan for phase 4</a:t>
                  </a:r>
                  <a:endParaRPr sz="900" dirty="0"/>
                </a:p>
                <a:p>
                  <a:pPr marL="92064" indent="-92064">
                    <a:spcBef>
                      <a:spcPts val="600"/>
                    </a:spcBef>
                    <a:buSzPct val="100000"/>
                    <a:buChar char="•"/>
                  </a:pPr>
                  <a:r>
                    <a:rPr lang="en-AU" sz="900" dirty="0"/>
                    <a:t>Refined Resource plan</a:t>
                  </a:r>
                </a:p>
                <a:p>
                  <a:pPr marL="92064" indent="-92064">
                    <a:spcBef>
                      <a:spcPts val="600"/>
                    </a:spcBef>
                    <a:buSzPct val="100000"/>
                    <a:buChar char="•"/>
                  </a:pPr>
                  <a:r>
                    <a:rPr lang="en-AU" sz="900" dirty="0"/>
                    <a:t>Refined delivery schedule, with critical path items and dependencies</a:t>
                  </a:r>
                </a:p>
                <a:p>
                  <a:pPr marL="92064" indent="-92064">
                    <a:spcBef>
                      <a:spcPts val="600"/>
                    </a:spcBef>
                    <a:buSzPct val="100000"/>
                    <a:buChar char="•"/>
                  </a:pPr>
                  <a:r>
                    <a:rPr lang="en-AU" sz="900" dirty="0"/>
                    <a:t>Refined budget with contingency at 10% of cost to complete</a:t>
                  </a:r>
                </a:p>
                <a:p>
                  <a:pPr>
                    <a:spcBef>
                      <a:spcPts val="600"/>
                    </a:spcBef>
                    <a:buSzPct val="100000"/>
                  </a:pPr>
                  <a:endParaRPr lang="en-AU" sz="900" dirty="0"/>
                </a:p>
              </p:txBody>
            </p:sp>
            <p:sp>
              <p:nvSpPr>
                <p:cNvPr id="91" name="Shape 54"/>
                <p:cNvSpPr/>
                <p:nvPr/>
              </p:nvSpPr>
              <p:spPr>
                <a:xfrm>
                  <a:off x="4803584" y="1555029"/>
                  <a:ext cx="1296000" cy="2909310"/>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lgn="ctr">
                    <a:spcBef>
                      <a:spcPts val="600"/>
                    </a:spcBef>
                  </a:pPr>
                  <a:r>
                    <a:rPr sz="1000" b="1" dirty="0"/>
                    <a:t>Deliverables</a:t>
                  </a:r>
                </a:p>
                <a:p>
                  <a:pPr marL="92064" indent="-92064">
                    <a:spcBef>
                      <a:spcPts val="600"/>
                    </a:spcBef>
                    <a:buSzPct val="100000"/>
                    <a:buFontTx/>
                    <a:buChar char="•"/>
                  </a:pPr>
                  <a:r>
                    <a:rPr lang="en-US" sz="900" dirty="0"/>
                    <a:t>Procurement and manufacture of all major technical components</a:t>
                  </a:r>
                </a:p>
                <a:p>
                  <a:pPr marL="92064" indent="-92064">
                    <a:spcBef>
                      <a:spcPts val="600"/>
                    </a:spcBef>
                    <a:buSzPct val="100000"/>
                    <a:buChar char="•"/>
                  </a:pPr>
                  <a:r>
                    <a:rPr lang="en-AU" sz="900" dirty="0"/>
                    <a:t>Completion of detailed plan for phase 4</a:t>
                  </a:r>
                </a:p>
                <a:p>
                  <a:pPr marL="92064" indent="-92064">
                    <a:spcBef>
                      <a:spcPts val="600"/>
                    </a:spcBef>
                    <a:buSzPct val="100000"/>
                    <a:buChar char="•"/>
                  </a:pPr>
                  <a:r>
                    <a:rPr lang="en-AU" sz="900" dirty="0"/>
                    <a:t>Site preparation</a:t>
                  </a:r>
                  <a:endParaRPr sz="900" dirty="0"/>
                </a:p>
                <a:p>
                  <a:pPr marL="92064" indent="-92064">
                    <a:spcBef>
                      <a:spcPts val="600"/>
                    </a:spcBef>
                    <a:buSzPct val="100000"/>
                    <a:buChar char="•"/>
                  </a:pPr>
                  <a:r>
                    <a:rPr lang="en-AU" sz="900" dirty="0"/>
                    <a:t>Refined plans for phase 5 and for staging</a:t>
                  </a:r>
                </a:p>
                <a:p>
                  <a:pPr marL="92064" indent="-92064">
                    <a:spcBef>
                      <a:spcPts val="600"/>
                    </a:spcBef>
                    <a:buSzPct val="100000"/>
                    <a:buChar char="•"/>
                  </a:pPr>
                  <a:r>
                    <a:rPr lang="en-AU" sz="900" dirty="0"/>
                    <a:t>Refined Resource plan</a:t>
                  </a:r>
                </a:p>
                <a:p>
                  <a:pPr marL="92064" indent="-92064">
                    <a:spcBef>
                      <a:spcPts val="600"/>
                    </a:spcBef>
                    <a:buSzPct val="100000"/>
                    <a:buChar char="•"/>
                  </a:pPr>
                  <a:r>
                    <a:rPr lang="en-AU" sz="900" dirty="0"/>
                    <a:t>Refine instrument delivery schedule</a:t>
                  </a:r>
                </a:p>
                <a:p>
                  <a:pPr marL="92064" indent="-92064">
                    <a:spcBef>
                      <a:spcPts val="600"/>
                    </a:spcBef>
                    <a:buSzPct val="100000"/>
                    <a:buChar char="•"/>
                  </a:pPr>
                  <a:r>
                    <a:rPr lang="en-AU" sz="900" dirty="0"/>
                    <a:t>Maintain budget with contingency at 10% of cost to complete</a:t>
                  </a:r>
                </a:p>
              </p:txBody>
            </p:sp>
            <p:sp>
              <p:nvSpPr>
                <p:cNvPr id="100" name="Shape 55"/>
                <p:cNvSpPr/>
                <p:nvPr/>
              </p:nvSpPr>
              <p:spPr>
                <a:xfrm>
                  <a:off x="3678022" y="4549230"/>
                  <a:ext cx="756000" cy="180000"/>
                </a:xfrm>
                <a:prstGeom prst="rightArrow">
                  <a:avLst>
                    <a:gd name="adj1" fmla="val 50060"/>
                    <a:gd name="adj2" fmla="val 96576"/>
                  </a:avLst>
                </a:prstGeom>
                <a:solidFill>
                  <a:srgbClr val="9BBB59"/>
                </a:solidFill>
                <a:ln w="25400">
                  <a:solidFill>
                    <a:srgbClr val="FFFFFF"/>
                  </a:solidFill>
                </a:ln>
                <a:effectLst>
                  <a:outerShdw blurRad="38100" dist="20000" dir="5400000" rotWithShape="0">
                    <a:srgbClr val="000000">
                      <a:alpha val="38000"/>
                    </a:srgbClr>
                  </a:outerShdw>
                </a:effectLst>
              </p:spPr>
              <p:txBody>
                <a:bodyPr lIns="45719" rIns="45719" anchor="ctr"/>
                <a:lstStyle/>
                <a:p>
                  <a:pPr lvl="0">
                    <a:defRPr>
                      <a:solidFill>
                        <a:srgbClr val="FFFFFF"/>
                      </a:solidFill>
                    </a:defRPr>
                  </a:pPr>
                  <a:endParaRPr/>
                </a:p>
              </p:txBody>
            </p:sp>
            <p:sp>
              <p:nvSpPr>
                <p:cNvPr id="101" name="Shape 55"/>
                <p:cNvSpPr/>
                <p:nvPr/>
              </p:nvSpPr>
              <p:spPr>
                <a:xfrm>
                  <a:off x="5017192" y="4549230"/>
                  <a:ext cx="756000" cy="180000"/>
                </a:xfrm>
                <a:prstGeom prst="rightArrow">
                  <a:avLst>
                    <a:gd name="adj1" fmla="val 50060"/>
                    <a:gd name="adj2" fmla="val 96576"/>
                  </a:avLst>
                </a:prstGeom>
                <a:solidFill>
                  <a:srgbClr val="9BBB59"/>
                </a:solidFill>
                <a:ln w="25400">
                  <a:solidFill>
                    <a:srgbClr val="FFFFFF"/>
                  </a:solidFill>
                </a:ln>
                <a:effectLst>
                  <a:outerShdw blurRad="38100" dist="20000" dir="5400000" rotWithShape="0">
                    <a:srgbClr val="000000">
                      <a:alpha val="38000"/>
                    </a:srgbClr>
                  </a:outerShdw>
                </a:effectLst>
              </p:spPr>
              <p:txBody>
                <a:bodyPr lIns="45719" rIns="45719" anchor="ctr"/>
                <a:lstStyle/>
                <a:p>
                  <a:pPr lvl="0">
                    <a:defRPr>
                      <a:solidFill>
                        <a:srgbClr val="FFFFFF"/>
                      </a:solidFill>
                    </a:defRPr>
                  </a:pPr>
                  <a:endParaRPr/>
                </a:p>
              </p:txBody>
            </p:sp>
          </p:grpSp>
          <p:grpSp>
            <p:nvGrpSpPr>
              <p:cNvPr id="6" name="Group 5"/>
              <p:cNvGrpSpPr/>
              <p:nvPr/>
            </p:nvGrpSpPr>
            <p:grpSpPr>
              <a:xfrm>
                <a:off x="6243584" y="599849"/>
                <a:ext cx="2826000" cy="4428000"/>
                <a:chOff x="6315584" y="533699"/>
                <a:chExt cx="2826000" cy="4428000"/>
              </a:xfrm>
            </p:grpSpPr>
            <p:sp>
              <p:nvSpPr>
                <p:cNvPr id="92" name="Rounded Rectangle 91"/>
                <p:cNvSpPr/>
                <p:nvPr/>
              </p:nvSpPr>
              <p:spPr>
                <a:xfrm>
                  <a:off x="6315584" y="533699"/>
                  <a:ext cx="2826000" cy="4428000"/>
                </a:xfrm>
                <a:prstGeom prst="roundRect">
                  <a:avLst/>
                </a:prstGeom>
                <a:gradFill flip="none" rotWithShape="1">
                  <a:gsLst>
                    <a:gs pos="8000">
                      <a:schemeClr val="accent4">
                        <a:lumMod val="60000"/>
                        <a:lumOff val="40000"/>
                      </a:schemeClr>
                    </a:gs>
                    <a:gs pos="100000">
                      <a:srgbClr val="FFFFFF"/>
                    </a:gs>
                    <a:gs pos="58000">
                      <a:schemeClr val="accent4"/>
                    </a:gs>
                  </a:gsLst>
                  <a:lin ang="16200000" scaled="0"/>
                  <a:tileRect/>
                </a:gradFill>
                <a:ln w="25400" cap="flat">
                  <a:solidFill>
                    <a:srgbClr val="4F81BD"/>
                  </a:solidFill>
                  <a:prstDash val="solid"/>
                  <a:bevel/>
                </a:ln>
                <a:effectLst>
                  <a:glow rad="63500">
                    <a:schemeClr val="accent4">
                      <a:lumMod val="20000"/>
                      <a:lumOff val="80000"/>
                      <a:alpha val="75000"/>
                    </a:schemeClr>
                  </a:glow>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145" latinLnBrk="1"/>
                  <a:endParaRPr lang="en-US">
                    <a:solidFill>
                      <a:schemeClr val="accent4"/>
                    </a:solidFill>
                  </a:endParaRPr>
                </a:p>
              </p:txBody>
            </p:sp>
            <p:sp>
              <p:nvSpPr>
                <p:cNvPr id="93" name="Shape 68"/>
                <p:cNvSpPr/>
                <p:nvPr/>
              </p:nvSpPr>
              <p:spPr>
                <a:xfrm>
                  <a:off x="6470642" y="540000"/>
                  <a:ext cx="2473822" cy="219841"/>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400" b="1" dirty="0"/>
                    <a:t>Installation and Commissioning</a:t>
                  </a:r>
                  <a:endParaRPr sz="1400" dirty="0"/>
                </a:p>
              </p:txBody>
            </p:sp>
            <p:sp>
              <p:nvSpPr>
                <p:cNvPr id="94" name="Shape 68"/>
                <p:cNvSpPr/>
                <p:nvPr/>
              </p:nvSpPr>
              <p:spPr>
                <a:xfrm>
                  <a:off x="6443671" y="972000"/>
                  <a:ext cx="1285215" cy="515526"/>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100" b="1" dirty="0"/>
                    <a:t>Phase 4 </a:t>
                  </a:r>
                </a:p>
                <a:p>
                  <a:pPr algn="ctr">
                    <a:spcBef>
                      <a:spcPts val="300"/>
                    </a:spcBef>
                  </a:pPr>
                  <a:r>
                    <a:rPr lang="en-US" sz="1000" b="1" dirty="0"/>
                    <a:t>Installation and Integration</a:t>
                  </a:r>
                  <a:endParaRPr sz="1000" dirty="0"/>
                </a:p>
              </p:txBody>
            </p:sp>
            <p:sp>
              <p:nvSpPr>
                <p:cNvPr id="95" name="Shape 68"/>
                <p:cNvSpPr/>
                <p:nvPr/>
              </p:nvSpPr>
              <p:spPr>
                <a:xfrm>
                  <a:off x="7806333" y="972000"/>
                  <a:ext cx="1182038" cy="361637"/>
                </a:xfrm>
                <a:prstGeom prst="rect">
                  <a:avLst/>
                </a:prstGeom>
                <a:ln w="12700">
                  <a:noFill/>
                  <a:miter lim="400000"/>
                </a:ln>
                <a:extLst>
                  <a:ext uri="{C572A759-6A51-4108-AA02-DFA0A04FC94B}">
                    <ma14:wrappingTextBoxFlag xmlns:ma14="http://schemas.microsoft.com/office/mac/drawingml/2011/main" val="1"/>
                  </a:ext>
                </a:extLst>
              </p:spPr>
              <p:txBody>
                <a:bodyPr wrap="square" lIns="0" tIns="0" rIns="0" bIns="0">
                  <a:spAutoFit/>
                </a:bodyPr>
                <a:lstStyle/>
                <a:p>
                  <a:pPr lvl="0" algn="ctr"/>
                  <a:r>
                    <a:rPr lang="en-US" sz="1100" b="1" dirty="0"/>
                    <a:t>Phase 5 </a:t>
                  </a:r>
                </a:p>
                <a:p>
                  <a:pPr algn="ctr">
                    <a:spcBef>
                      <a:spcPts val="300"/>
                    </a:spcBef>
                  </a:pPr>
                  <a:r>
                    <a:rPr lang="en-US" sz="1000" b="1" dirty="0"/>
                    <a:t>Hot Commissioning</a:t>
                  </a:r>
                  <a:endParaRPr sz="1000" dirty="0"/>
                </a:p>
              </p:txBody>
            </p:sp>
            <p:sp>
              <p:nvSpPr>
                <p:cNvPr id="96" name="Shape 54"/>
                <p:cNvSpPr/>
                <p:nvPr/>
              </p:nvSpPr>
              <p:spPr>
                <a:xfrm>
                  <a:off x="6387584" y="1555029"/>
                  <a:ext cx="1296000" cy="2909310"/>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lgn="ctr">
                    <a:spcBef>
                      <a:spcPts val="600"/>
                    </a:spcBef>
                  </a:pPr>
                  <a:r>
                    <a:rPr sz="1000" b="1" dirty="0"/>
                    <a:t>Deliverables</a:t>
                  </a:r>
                </a:p>
                <a:p>
                  <a:pPr marL="92064" indent="-92064">
                    <a:spcBef>
                      <a:spcPts val="600"/>
                    </a:spcBef>
                    <a:buSzPct val="100000"/>
                    <a:buFontTx/>
                    <a:buChar char="•"/>
                  </a:pPr>
                  <a:r>
                    <a:rPr lang="en-US" sz="900" dirty="0"/>
                    <a:t>Construction of physical infrastructure on site.</a:t>
                  </a:r>
                </a:p>
                <a:p>
                  <a:pPr marL="92064" indent="-92064">
                    <a:spcBef>
                      <a:spcPts val="600"/>
                    </a:spcBef>
                    <a:buSzPct val="100000"/>
                    <a:buChar char="•"/>
                  </a:pPr>
                  <a:r>
                    <a:rPr lang="en-AU" sz="900" dirty="0"/>
                    <a:t>Assembly and installation of technical components</a:t>
                  </a:r>
                  <a:endParaRPr sz="900" dirty="0"/>
                </a:p>
                <a:p>
                  <a:pPr marL="92064" indent="-92064">
                    <a:spcBef>
                      <a:spcPts val="600"/>
                    </a:spcBef>
                    <a:buSzPct val="100000"/>
                    <a:buChar char="•"/>
                  </a:pPr>
                  <a:r>
                    <a:rPr lang="en-AU" sz="900" dirty="0"/>
                    <a:t>Integration and testing of technical components</a:t>
                  </a:r>
                </a:p>
                <a:p>
                  <a:pPr marL="92064" indent="-92064">
                    <a:spcBef>
                      <a:spcPts val="600"/>
                    </a:spcBef>
                    <a:buSzPct val="100000"/>
                    <a:buChar char="•"/>
                  </a:pPr>
                  <a:r>
                    <a:rPr lang="en-AU" sz="900" dirty="0"/>
                    <a:t>Installation, integration and testing of Personnel Safety System</a:t>
                  </a:r>
                </a:p>
                <a:p>
                  <a:pPr marL="92064" indent="-92064">
                    <a:spcBef>
                      <a:spcPts val="600"/>
                    </a:spcBef>
                    <a:buSzPct val="100000"/>
                    <a:buChar char="•"/>
                  </a:pPr>
                  <a:r>
                    <a:rPr lang="en-AU" sz="900" dirty="0"/>
                    <a:t>Submission of application for approval to hot commission</a:t>
                  </a:r>
                </a:p>
                <a:p>
                  <a:pPr marL="92064" indent="-92064">
                    <a:spcBef>
                      <a:spcPts val="600"/>
                    </a:spcBef>
                    <a:buSzPct val="100000"/>
                    <a:buChar char="•"/>
                  </a:pPr>
                  <a:r>
                    <a:rPr lang="en-AU" sz="900" dirty="0"/>
                    <a:t>Formal project completion</a:t>
                  </a:r>
                </a:p>
              </p:txBody>
            </p:sp>
            <p:sp>
              <p:nvSpPr>
                <p:cNvPr id="97" name="Shape 54"/>
                <p:cNvSpPr/>
                <p:nvPr/>
              </p:nvSpPr>
              <p:spPr>
                <a:xfrm>
                  <a:off x="7773584" y="1555813"/>
                  <a:ext cx="1296000" cy="2909310"/>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lgn="ctr">
                    <a:spcBef>
                      <a:spcPts val="600"/>
                    </a:spcBef>
                  </a:pPr>
                  <a:r>
                    <a:rPr sz="1000" b="1" dirty="0"/>
                    <a:t>Deliverables</a:t>
                  </a:r>
                </a:p>
                <a:p>
                  <a:pPr marL="92064" indent="-92064">
                    <a:spcBef>
                      <a:spcPts val="600"/>
                    </a:spcBef>
                    <a:buSzPct val="100000"/>
                    <a:buFontTx/>
                    <a:buChar char="•"/>
                  </a:pPr>
                  <a:r>
                    <a:rPr lang="en-US" sz="900" dirty="0"/>
                    <a:t>Verification of performance of </a:t>
                  </a:r>
                  <a:r>
                    <a:rPr lang="en-AU" sz="900" dirty="0"/>
                    <a:t>Personnel Safety System</a:t>
                  </a:r>
                </a:p>
                <a:p>
                  <a:pPr marL="92064" indent="-92064">
                    <a:spcBef>
                      <a:spcPts val="600"/>
                    </a:spcBef>
                    <a:buSzPct val="100000"/>
                    <a:buFontTx/>
                    <a:buChar char="•"/>
                  </a:pPr>
                  <a:r>
                    <a:rPr lang="en-US" sz="900" dirty="0"/>
                    <a:t>Proof of compliance with radiation dose limits</a:t>
                  </a:r>
                </a:p>
                <a:p>
                  <a:pPr marL="92064" indent="-92064">
                    <a:spcBef>
                      <a:spcPts val="600"/>
                    </a:spcBef>
                    <a:buSzPct val="100000"/>
                    <a:buChar char="•"/>
                  </a:pPr>
                  <a:r>
                    <a:rPr lang="en-AU" sz="900" dirty="0"/>
                    <a:t>Critical performance demonstration of basic functionality</a:t>
                  </a:r>
                  <a:endParaRPr sz="900" dirty="0"/>
                </a:p>
                <a:p>
                  <a:pPr marL="92064" indent="-92064">
                    <a:spcBef>
                      <a:spcPts val="600"/>
                    </a:spcBef>
                    <a:buSzPct val="100000"/>
                    <a:buChar char="•"/>
                  </a:pPr>
                  <a:r>
                    <a:rPr lang="en-AU" sz="900" dirty="0"/>
                    <a:t>Scientific performance demonstration</a:t>
                  </a:r>
                </a:p>
                <a:p>
                  <a:pPr marL="92064" indent="-92064">
                    <a:spcBef>
                      <a:spcPts val="600"/>
                    </a:spcBef>
                    <a:buSzPct val="100000"/>
                    <a:buChar char="•"/>
                  </a:pPr>
                  <a:r>
                    <a:rPr lang="en-AU" sz="900" dirty="0"/>
                    <a:t>Friendly user experiments</a:t>
                  </a:r>
                </a:p>
                <a:p>
                  <a:pPr marL="92064" indent="-92064">
                    <a:spcBef>
                      <a:spcPts val="600"/>
                    </a:spcBef>
                    <a:buSzPct val="100000"/>
                    <a:buChar char="•"/>
                  </a:pPr>
                  <a:r>
                    <a:rPr lang="en-AU" sz="900" dirty="0"/>
                    <a:t>Completion of technical and user manuals</a:t>
                  </a:r>
                </a:p>
                <a:p>
                  <a:pPr>
                    <a:spcBef>
                      <a:spcPts val="600"/>
                    </a:spcBef>
                    <a:buSzPct val="100000"/>
                  </a:pPr>
                  <a:endParaRPr lang="en-AU" sz="900" dirty="0"/>
                </a:p>
              </p:txBody>
            </p:sp>
            <p:sp>
              <p:nvSpPr>
                <p:cNvPr id="102" name="Shape 55"/>
                <p:cNvSpPr/>
                <p:nvPr/>
              </p:nvSpPr>
              <p:spPr>
                <a:xfrm>
                  <a:off x="6743078" y="4549230"/>
                  <a:ext cx="756000" cy="180000"/>
                </a:xfrm>
                <a:prstGeom prst="rightArrow">
                  <a:avLst>
                    <a:gd name="adj1" fmla="val 50060"/>
                    <a:gd name="adj2" fmla="val 96576"/>
                  </a:avLst>
                </a:prstGeom>
                <a:solidFill>
                  <a:srgbClr val="9BBB59"/>
                </a:solidFill>
                <a:ln w="25400">
                  <a:solidFill>
                    <a:srgbClr val="FFFFFF"/>
                  </a:solidFill>
                </a:ln>
                <a:effectLst>
                  <a:outerShdw blurRad="38100" dist="20000" dir="5400000" rotWithShape="0">
                    <a:srgbClr val="000000">
                      <a:alpha val="38000"/>
                    </a:srgbClr>
                  </a:outerShdw>
                </a:effectLst>
              </p:spPr>
              <p:txBody>
                <a:bodyPr lIns="45719" rIns="45719" anchor="ctr"/>
                <a:lstStyle/>
                <a:p>
                  <a:pPr lvl="0">
                    <a:defRPr>
                      <a:solidFill>
                        <a:srgbClr val="FFFFFF"/>
                      </a:solidFill>
                    </a:defRPr>
                  </a:pPr>
                  <a:endParaRPr/>
                </a:p>
              </p:txBody>
            </p:sp>
            <p:sp>
              <p:nvSpPr>
                <p:cNvPr id="103" name="Shape 55"/>
                <p:cNvSpPr/>
                <p:nvPr/>
              </p:nvSpPr>
              <p:spPr>
                <a:xfrm>
                  <a:off x="8051217" y="4549230"/>
                  <a:ext cx="756000" cy="180000"/>
                </a:xfrm>
                <a:prstGeom prst="rightArrow">
                  <a:avLst>
                    <a:gd name="adj1" fmla="val 50060"/>
                    <a:gd name="adj2" fmla="val 96576"/>
                  </a:avLst>
                </a:prstGeom>
                <a:solidFill>
                  <a:srgbClr val="9BBB59"/>
                </a:solidFill>
                <a:ln w="25400">
                  <a:solidFill>
                    <a:srgbClr val="FFFFFF"/>
                  </a:solidFill>
                </a:ln>
                <a:effectLst>
                  <a:outerShdw blurRad="38100" dist="20000" dir="5400000" rotWithShape="0">
                    <a:srgbClr val="000000">
                      <a:alpha val="38000"/>
                    </a:srgbClr>
                  </a:outerShdw>
                </a:effectLst>
              </p:spPr>
              <p:txBody>
                <a:bodyPr lIns="45719" rIns="45719" anchor="ctr"/>
                <a:lstStyle/>
                <a:p>
                  <a:pPr lvl="0">
                    <a:defRPr>
                      <a:solidFill>
                        <a:srgbClr val="FFFFFF"/>
                      </a:solidFill>
                    </a:defRPr>
                  </a:pPr>
                  <a:endParaRPr/>
                </a:p>
              </p:txBody>
            </p:sp>
          </p:grpSp>
        </p:grpSp>
        <p:grpSp>
          <p:nvGrpSpPr>
            <p:cNvPr id="16" name="Group 15"/>
            <p:cNvGrpSpPr/>
            <p:nvPr/>
          </p:nvGrpSpPr>
          <p:grpSpPr>
            <a:xfrm>
              <a:off x="562249" y="5134770"/>
              <a:ext cx="8563751" cy="1626478"/>
              <a:chOff x="562249" y="5134770"/>
              <a:chExt cx="8563751" cy="1626478"/>
            </a:xfrm>
          </p:grpSpPr>
          <p:grpSp>
            <p:nvGrpSpPr>
              <p:cNvPr id="7" name="Group 6"/>
              <p:cNvGrpSpPr/>
              <p:nvPr/>
            </p:nvGrpSpPr>
            <p:grpSpPr>
              <a:xfrm>
                <a:off x="562249" y="5134770"/>
                <a:ext cx="1122618" cy="1419321"/>
                <a:chOff x="562249" y="5068620"/>
                <a:chExt cx="1122618" cy="1419321"/>
              </a:xfrm>
            </p:grpSpPr>
            <p:sp>
              <p:nvSpPr>
                <p:cNvPr id="66" name="Shape 66"/>
                <p:cNvSpPr/>
                <p:nvPr/>
              </p:nvSpPr>
              <p:spPr>
                <a:xfrm flipV="1">
                  <a:off x="1050872" y="5068620"/>
                  <a:ext cx="3905" cy="478787"/>
                </a:xfrm>
                <a:prstGeom prst="line">
                  <a:avLst/>
                </a:prstGeom>
                <a:ln w="101600">
                  <a:solidFill>
                    <a:srgbClr val="8064A2"/>
                  </a:solidFill>
                  <a:tailEnd type="triangle"/>
                </a:ln>
                <a:effectLst>
                  <a:outerShdw blurRad="38100" dist="20000" dir="5400000" rotWithShape="0">
                    <a:srgbClr val="000000">
                      <a:alpha val="38000"/>
                    </a:srgbClr>
                  </a:outerShdw>
                </a:effectLst>
              </p:spPr>
              <p:txBody>
                <a:bodyPr lIns="0" tIns="0" rIns="0" bIns="0"/>
                <a:lstStyle/>
                <a:p>
                  <a:pPr lvl="0">
                    <a:defRPr sz="1200">
                      <a:latin typeface="+mn-lt"/>
                      <a:ea typeface="+mn-ea"/>
                      <a:cs typeface="+mn-cs"/>
                      <a:sym typeface="Helvetica"/>
                    </a:defRPr>
                  </a:pPr>
                  <a:endParaRPr/>
                </a:p>
              </p:txBody>
            </p:sp>
            <p:sp>
              <p:nvSpPr>
                <p:cNvPr id="67" name="Shape 67"/>
                <p:cNvSpPr/>
                <p:nvPr/>
              </p:nvSpPr>
              <p:spPr>
                <a:xfrm>
                  <a:off x="562249" y="5580000"/>
                  <a:ext cx="1122618" cy="907941"/>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sz="1100" b="1" dirty="0"/>
                    <a:t>Tollgate 1</a:t>
                  </a:r>
                </a:p>
                <a:p>
                  <a:pPr marL="93652" indent="-93652">
                    <a:spcBef>
                      <a:spcPts val="300"/>
                    </a:spcBef>
                    <a:buFont typeface="Arial"/>
                    <a:buChar char="•"/>
                  </a:pPr>
                  <a:r>
                    <a:rPr sz="800" dirty="0"/>
                    <a:t>STAP review</a:t>
                  </a:r>
                </a:p>
                <a:p>
                  <a:pPr marL="93652" indent="-93652">
                    <a:spcBef>
                      <a:spcPts val="300"/>
                    </a:spcBef>
                    <a:buFont typeface="Arial"/>
                    <a:buChar char="•"/>
                  </a:pPr>
                  <a:r>
                    <a:rPr sz="800" dirty="0"/>
                    <a:t>SAC</a:t>
                  </a:r>
                  <a:r>
                    <a:rPr lang="en-AU" sz="800" dirty="0"/>
                    <a:t> </a:t>
                  </a:r>
                  <a:r>
                    <a:rPr sz="800" dirty="0"/>
                    <a:t>recommendation</a:t>
                  </a:r>
                </a:p>
                <a:p>
                  <a:pPr marL="93652" indent="-93652">
                    <a:spcBef>
                      <a:spcPts val="300"/>
                    </a:spcBef>
                    <a:buFont typeface="Arial"/>
                    <a:buChar char="•"/>
                  </a:pPr>
                  <a:r>
                    <a:rPr lang="en-AU" sz="800" dirty="0"/>
                    <a:t>NSS recommendation</a:t>
                  </a:r>
                </a:p>
                <a:p>
                  <a:pPr marL="93652" indent="-93652">
                    <a:spcBef>
                      <a:spcPts val="300"/>
                    </a:spcBef>
                    <a:buFont typeface="Arial"/>
                    <a:buChar char="•"/>
                  </a:pPr>
                  <a:r>
                    <a:rPr lang="en-AU" sz="800" dirty="0"/>
                    <a:t>STC</a:t>
                  </a:r>
                  <a:r>
                    <a:rPr sz="800" dirty="0"/>
                    <a:t> </a:t>
                  </a:r>
                  <a:r>
                    <a:rPr lang="en-AU" sz="800" dirty="0"/>
                    <a:t>approval</a:t>
                  </a:r>
                  <a:endParaRPr sz="800" dirty="0"/>
                </a:p>
              </p:txBody>
            </p:sp>
          </p:grpSp>
          <p:grpSp>
            <p:nvGrpSpPr>
              <p:cNvPr id="8" name="Group 7"/>
              <p:cNvGrpSpPr/>
              <p:nvPr/>
            </p:nvGrpSpPr>
            <p:grpSpPr>
              <a:xfrm>
                <a:off x="2599267" y="5134770"/>
                <a:ext cx="1286317" cy="1626478"/>
                <a:chOff x="2645572" y="5068620"/>
                <a:chExt cx="1286317" cy="1626478"/>
              </a:xfrm>
            </p:grpSpPr>
            <p:sp>
              <p:nvSpPr>
                <p:cNvPr id="37" name="Shape 66"/>
                <p:cNvSpPr/>
                <p:nvPr/>
              </p:nvSpPr>
              <p:spPr>
                <a:xfrm flipV="1">
                  <a:off x="3330027" y="5068620"/>
                  <a:ext cx="3905" cy="478787"/>
                </a:xfrm>
                <a:prstGeom prst="line">
                  <a:avLst/>
                </a:prstGeom>
                <a:ln w="101600">
                  <a:solidFill>
                    <a:srgbClr val="8064A2"/>
                  </a:solidFill>
                  <a:tailEnd type="triangle"/>
                </a:ln>
                <a:effectLst>
                  <a:outerShdw blurRad="38100" dist="20000" dir="5400000" rotWithShape="0">
                    <a:srgbClr val="000000">
                      <a:alpha val="38000"/>
                    </a:srgbClr>
                  </a:outerShdw>
                </a:effectLst>
              </p:spPr>
              <p:txBody>
                <a:bodyPr lIns="0" tIns="0" rIns="0" bIns="0"/>
                <a:lstStyle/>
                <a:p>
                  <a:pPr lvl="0">
                    <a:defRPr sz="1200">
                      <a:latin typeface="+mn-lt"/>
                      <a:ea typeface="+mn-ea"/>
                      <a:cs typeface="+mn-cs"/>
                      <a:sym typeface="Helvetica"/>
                    </a:defRPr>
                  </a:pPr>
                  <a:endParaRPr/>
                </a:p>
              </p:txBody>
            </p:sp>
            <p:sp>
              <p:nvSpPr>
                <p:cNvPr id="104" name="Shape 67"/>
                <p:cNvSpPr/>
                <p:nvPr/>
              </p:nvSpPr>
              <p:spPr>
                <a:xfrm>
                  <a:off x="2645572" y="5579408"/>
                  <a:ext cx="1286317" cy="1115690"/>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sz="1100" b="1" dirty="0"/>
                    <a:t>Tollgate </a:t>
                  </a:r>
                  <a:r>
                    <a:rPr lang="en-AU" sz="1100" b="1" dirty="0"/>
                    <a:t>2 (PDR)</a:t>
                  </a:r>
                </a:p>
                <a:p>
                  <a:pPr algn="ctr">
                    <a:spcBef>
                      <a:spcPts val="300"/>
                    </a:spcBef>
                  </a:pPr>
                  <a:r>
                    <a:rPr lang="en-AU" sz="800" dirty="0"/>
                    <a:t>Preliminary Design Review</a:t>
                  </a:r>
                  <a:endParaRPr sz="800" dirty="0"/>
                </a:p>
                <a:p>
                  <a:pPr marL="93652" indent="-93652">
                    <a:spcBef>
                      <a:spcPts val="300"/>
                    </a:spcBef>
                    <a:buFont typeface="Arial"/>
                    <a:buChar char="•"/>
                  </a:pPr>
                  <a:r>
                    <a:rPr sz="800" dirty="0"/>
                    <a:t>STAP review</a:t>
                  </a:r>
                </a:p>
                <a:p>
                  <a:pPr marL="93652" indent="-93652">
                    <a:spcBef>
                      <a:spcPts val="300"/>
                    </a:spcBef>
                    <a:buFont typeface="Arial"/>
                    <a:buChar char="•"/>
                  </a:pPr>
                  <a:r>
                    <a:rPr lang="en-AU" sz="800" dirty="0"/>
                    <a:t>NSS </a:t>
                  </a:r>
                </a:p>
                <a:p>
                  <a:pPr marL="271430" indent="-177779">
                    <a:buFont typeface="Wingdings" charset="2"/>
                    <a:buChar char="Ø"/>
                  </a:pPr>
                  <a:r>
                    <a:rPr lang="en-AU" sz="800" dirty="0"/>
                    <a:t>scope review</a:t>
                  </a:r>
                </a:p>
                <a:p>
                  <a:pPr marL="271430" indent="-177779">
                    <a:buFont typeface="Wingdings" charset="2"/>
                    <a:buChar char="Ø"/>
                  </a:pPr>
                  <a:r>
                    <a:rPr lang="en-AU" sz="800" dirty="0"/>
                    <a:t>assign cost book value </a:t>
                  </a:r>
                </a:p>
                <a:p>
                  <a:pPr marL="271430" indent="-177779">
                    <a:buFont typeface="Wingdings" charset="2"/>
                    <a:buChar char="Ø"/>
                  </a:pPr>
                  <a:r>
                    <a:rPr lang="en-AU" sz="800" dirty="0" smtClean="0"/>
                    <a:t>Approval by SD</a:t>
                  </a:r>
                  <a:endParaRPr sz="800" dirty="0"/>
                </a:p>
              </p:txBody>
            </p:sp>
          </p:grpSp>
          <p:grpSp>
            <p:nvGrpSpPr>
              <p:cNvPr id="9" name="Group 8"/>
              <p:cNvGrpSpPr/>
              <p:nvPr/>
            </p:nvGrpSpPr>
            <p:grpSpPr>
              <a:xfrm>
                <a:off x="4140200" y="5134950"/>
                <a:ext cx="1092199" cy="1419141"/>
                <a:chOff x="4166660" y="5068800"/>
                <a:chExt cx="1092199" cy="1419141"/>
              </a:xfrm>
            </p:grpSpPr>
            <p:sp>
              <p:nvSpPr>
                <p:cNvPr id="38" name="Shape 66"/>
                <p:cNvSpPr/>
                <p:nvPr/>
              </p:nvSpPr>
              <p:spPr>
                <a:xfrm flipV="1">
                  <a:off x="4726370" y="5068800"/>
                  <a:ext cx="3905" cy="478787"/>
                </a:xfrm>
                <a:prstGeom prst="line">
                  <a:avLst/>
                </a:prstGeom>
                <a:ln w="101600">
                  <a:solidFill>
                    <a:srgbClr val="8064A2"/>
                  </a:solidFill>
                  <a:tailEnd type="triangle"/>
                </a:ln>
                <a:effectLst>
                  <a:outerShdw blurRad="38100" dist="20000" dir="5400000" rotWithShape="0">
                    <a:srgbClr val="000000">
                      <a:alpha val="38000"/>
                    </a:srgbClr>
                  </a:outerShdw>
                </a:effectLst>
              </p:spPr>
              <p:txBody>
                <a:bodyPr lIns="0" tIns="0" rIns="0" bIns="0"/>
                <a:lstStyle/>
                <a:p>
                  <a:pPr lvl="0">
                    <a:defRPr sz="1200">
                      <a:latin typeface="+mn-lt"/>
                      <a:ea typeface="+mn-ea"/>
                      <a:cs typeface="+mn-cs"/>
                      <a:sym typeface="Helvetica"/>
                    </a:defRPr>
                  </a:pPr>
                  <a:endParaRPr/>
                </a:p>
              </p:txBody>
            </p:sp>
            <p:sp>
              <p:nvSpPr>
                <p:cNvPr id="105" name="Shape 67"/>
                <p:cNvSpPr/>
                <p:nvPr/>
              </p:nvSpPr>
              <p:spPr>
                <a:xfrm>
                  <a:off x="4166660" y="5580000"/>
                  <a:ext cx="1092199" cy="907941"/>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sz="1100" b="1" dirty="0"/>
                    <a:t>Tollgate </a:t>
                  </a:r>
                  <a:r>
                    <a:rPr lang="en-AU" sz="1100" b="1" dirty="0"/>
                    <a:t>3 (CDR)</a:t>
                  </a:r>
                  <a:endParaRPr sz="1100" b="1" dirty="0"/>
                </a:p>
                <a:p>
                  <a:pPr marL="179366" indent="-179366">
                    <a:spcBef>
                      <a:spcPts val="300"/>
                    </a:spcBef>
                  </a:pPr>
                  <a:r>
                    <a:rPr lang="en-AU" sz="800" dirty="0"/>
                    <a:t>Critical Design Review</a:t>
                  </a:r>
                </a:p>
                <a:p>
                  <a:pPr marL="93652" indent="-93652">
                    <a:spcBef>
                      <a:spcPts val="300"/>
                    </a:spcBef>
                    <a:buFont typeface="Arial"/>
                    <a:buChar char="•"/>
                  </a:pPr>
                  <a:r>
                    <a:rPr sz="800" dirty="0"/>
                    <a:t>STAP review</a:t>
                  </a:r>
                  <a:endParaRPr lang="en-AU" sz="800" dirty="0"/>
                </a:p>
                <a:p>
                  <a:pPr marL="93652" indent="-93652">
                    <a:spcBef>
                      <a:spcPts val="300"/>
                    </a:spcBef>
                    <a:buFont typeface="Arial"/>
                    <a:buChar char="•"/>
                  </a:pPr>
                  <a:r>
                    <a:rPr lang="en-AU" sz="800" dirty="0"/>
                    <a:t>ICB review</a:t>
                  </a:r>
                  <a:endParaRPr sz="800" dirty="0"/>
                </a:p>
                <a:p>
                  <a:pPr marL="93652" indent="-93652">
                    <a:spcBef>
                      <a:spcPts val="300"/>
                    </a:spcBef>
                    <a:buFont typeface="Arial"/>
                    <a:buChar char="•"/>
                  </a:pPr>
                  <a:r>
                    <a:rPr lang="en-AU" sz="800" dirty="0"/>
                    <a:t>NSS</a:t>
                  </a:r>
                  <a:r>
                    <a:rPr sz="800" dirty="0"/>
                    <a:t> </a:t>
                  </a:r>
                  <a:r>
                    <a:rPr lang="en-AU" sz="800" dirty="0"/>
                    <a:t>approval</a:t>
                  </a:r>
                  <a:endParaRPr sz="800" dirty="0"/>
                </a:p>
              </p:txBody>
            </p:sp>
          </p:grpSp>
          <p:grpSp>
            <p:nvGrpSpPr>
              <p:cNvPr id="10" name="Group 9"/>
              <p:cNvGrpSpPr/>
              <p:nvPr/>
            </p:nvGrpSpPr>
            <p:grpSpPr>
              <a:xfrm>
                <a:off x="5649601" y="5134950"/>
                <a:ext cx="1021477" cy="1380669"/>
                <a:chOff x="5695906" y="5068800"/>
                <a:chExt cx="1021477" cy="1380669"/>
              </a:xfrm>
            </p:grpSpPr>
            <p:sp>
              <p:nvSpPr>
                <p:cNvPr id="39" name="Shape 66"/>
                <p:cNvSpPr/>
                <p:nvPr/>
              </p:nvSpPr>
              <p:spPr>
                <a:xfrm flipV="1">
                  <a:off x="6236384" y="5068800"/>
                  <a:ext cx="3905" cy="478787"/>
                </a:xfrm>
                <a:prstGeom prst="line">
                  <a:avLst/>
                </a:prstGeom>
                <a:ln w="101600">
                  <a:solidFill>
                    <a:srgbClr val="8064A2"/>
                  </a:solidFill>
                  <a:tailEnd type="triangle"/>
                </a:ln>
                <a:effectLst>
                  <a:outerShdw blurRad="38100" dist="20000" dir="5400000" rotWithShape="0">
                    <a:srgbClr val="000000">
                      <a:alpha val="38000"/>
                    </a:srgbClr>
                  </a:outerShdw>
                </a:effectLst>
              </p:spPr>
              <p:txBody>
                <a:bodyPr lIns="0" tIns="0" rIns="0" bIns="0"/>
                <a:lstStyle/>
                <a:p>
                  <a:pPr lvl="0">
                    <a:defRPr sz="1200">
                      <a:latin typeface="+mn-lt"/>
                      <a:ea typeface="+mn-ea"/>
                      <a:cs typeface="+mn-cs"/>
                      <a:sym typeface="Helvetica"/>
                    </a:defRPr>
                  </a:pPr>
                  <a:endParaRPr/>
                </a:p>
              </p:txBody>
            </p:sp>
            <p:sp>
              <p:nvSpPr>
                <p:cNvPr id="106" name="Shape 67"/>
                <p:cNvSpPr/>
                <p:nvPr/>
              </p:nvSpPr>
              <p:spPr>
                <a:xfrm>
                  <a:off x="5695906" y="5580000"/>
                  <a:ext cx="1021477" cy="869469"/>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sz="1100" b="1" dirty="0"/>
                    <a:t>Tollgate </a:t>
                  </a:r>
                  <a:r>
                    <a:rPr lang="en-AU" sz="1100" b="1" dirty="0"/>
                    <a:t>4 (IRR)</a:t>
                  </a:r>
                  <a:endParaRPr sz="1100" b="1" dirty="0"/>
                </a:p>
                <a:p>
                  <a:pPr marL="179366" indent="-179366">
                    <a:spcBef>
                      <a:spcPts val="300"/>
                    </a:spcBef>
                  </a:pPr>
                  <a:r>
                    <a:rPr lang="en-AU" sz="800" dirty="0"/>
                    <a:t>Installation Readiness Review</a:t>
                  </a:r>
                </a:p>
                <a:p>
                  <a:pPr marL="93652" indent="-93652">
                    <a:spcBef>
                      <a:spcPts val="300"/>
                    </a:spcBef>
                    <a:buFont typeface="Arial"/>
                    <a:buChar char="•"/>
                  </a:pPr>
                  <a:r>
                    <a:rPr lang="en-AU" sz="800" dirty="0"/>
                    <a:t>ICB review</a:t>
                  </a:r>
                  <a:endParaRPr sz="800" dirty="0"/>
                </a:p>
                <a:p>
                  <a:pPr marL="93652" indent="-93652">
                    <a:spcBef>
                      <a:spcPts val="300"/>
                    </a:spcBef>
                    <a:buFont typeface="Arial"/>
                    <a:buChar char="•"/>
                  </a:pPr>
                  <a:r>
                    <a:rPr lang="en-AU" sz="800" dirty="0"/>
                    <a:t>NSS</a:t>
                  </a:r>
                  <a:r>
                    <a:rPr sz="800" dirty="0"/>
                    <a:t> </a:t>
                  </a:r>
                  <a:r>
                    <a:rPr lang="en-AU" sz="800" dirty="0"/>
                    <a:t>approval</a:t>
                  </a:r>
                  <a:endParaRPr sz="800" dirty="0"/>
                </a:p>
              </p:txBody>
            </p:sp>
          </p:grpSp>
          <p:grpSp>
            <p:nvGrpSpPr>
              <p:cNvPr id="11" name="Group 10"/>
              <p:cNvGrpSpPr/>
              <p:nvPr/>
            </p:nvGrpSpPr>
            <p:grpSpPr>
              <a:xfrm>
                <a:off x="7018867" y="5134950"/>
                <a:ext cx="1028878" cy="1219086"/>
                <a:chOff x="7045327" y="5068800"/>
                <a:chExt cx="1028878" cy="1219086"/>
              </a:xfrm>
            </p:grpSpPr>
            <p:sp>
              <p:nvSpPr>
                <p:cNvPr id="40" name="Shape 66"/>
                <p:cNvSpPr/>
                <p:nvPr/>
              </p:nvSpPr>
              <p:spPr>
                <a:xfrm flipV="1">
                  <a:off x="7687184" y="5068800"/>
                  <a:ext cx="3905" cy="478787"/>
                </a:xfrm>
                <a:prstGeom prst="line">
                  <a:avLst/>
                </a:prstGeom>
                <a:ln w="101600">
                  <a:solidFill>
                    <a:srgbClr val="8064A2"/>
                  </a:solidFill>
                  <a:tailEnd type="triangle"/>
                </a:ln>
                <a:effectLst>
                  <a:outerShdw blurRad="38100" dist="20000" dir="5400000" rotWithShape="0">
                    <a:srgbClr val="000000">
                      <a:alpha val="38000"/>
                    </a:srgbClr>
                  </a:outerShdw>
                </a:effectLst>
              </p:spPr>
              <p:txBody>
                <a:bodyPr lIns="0" tIns="0" rIns="0" bIns="0"/>
                <a:lstStyle/>
                <a:p>
                  <a:pPr lvl="0">
                    <a:defRPr sz="1200">
                      <a:latin typeface="+mn-lt"/>
                      <a:ea typeface="+mn-ea"/>
                      <a:cs typeface="+mn-cs"/>
                      <a:sym typeface="Helvetica"/>
                    </a:defRPr>
                  </a:pPr>
                  <a:endParaRPr/>
                </a:p>
              </p:txBody>
            </p:sp>
            <p:sp>
              <p:nvSpPr>
                <p:cNvPr id="107" name="Shape 67"/>
                <p:cNvSpPr/>
                <p:nvPr/>
              </p:nvSpPr>
              <p:spPr>
                <a:xfrm>
                  <a:off x="7045327" y="5580000"/>
                  <a:ext cx="1028878" cy="707886"/>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sz="1100" b="1" dirty="0"/>
                    <a:t>Tollgate </a:t>
                  </a:r>
                  <a:r>
                    <a:rPr lang="en-AU" sz="1100" b="1" dirty="0"/>
                    <a:t>5 (SAR)</a:t>
                  </a:r>
                  <a:endParaRPr sz="1100" b="1" dirty="0"/>
                </a:p>
                <a:p>
                  <a:pPr algn="ctr">
                    <a:spcBef>
                      <a:spcPts val="300"/>
                    </a:spcBef>
                  </a:pPr>
                  <a:r>
                    <a:rPr lang="en-AU" sz="800" dirty="0"/>
                    <a:t>Safety systems acceptance review</a:t>
                  </a:r>
                  <a:endParaRPr sz="800" dirty="0"/>
                </a:p>
                <a:p>
                  <a:pPr marL="93652" indent="-93652" algn="ctr">
                    <a:spcBef>
                      <a:spcPts val="300"/>
                    </a:spcBef>
                    <a:buFont typeface="Arial"/>
                    <a:buChar char="•"/>
                  </a:pPr>
                  <a:r>
                    <a:rPr lang="en-AU" sz="800" dirty="0"/>
                    <a:t>NSS</a:t>
                  </a:r>
                  <a:r>
                    <a:rPr sz="800" dirty="0"/>
                    <a:t> </a:t>
                  </a:r>
                  <a:r>
                    <a:rPr lang="en-AU" sz="800" dirty="0"/>
                    <a:t>approval</a:t>
                  </a:r>
                  <a:endParaRPr sz="800" dirty="0"/>
                </a:p>
              </p:txBody>
            </p:sp>
          </p:grpSp>
          <p:grpSp>
            <p:nvGrpSpPr>
              <p:cNvPr id="12" name="Group 11"/>
              <p:cNvGrpSpPr/>
              <p:nvPr/>
            </p:nvGrpSpPr>
            <p:grpSpPr>
              <a:xfrm>
                <a:off x="8118000" y="5134770"/>
                <a:ext cx="1008000" cy="1219266"/>
                <a:chOff x="8118000" y="5068620"/>
                <a:chExt cx="1008000" cy="1219266"/>
              </a:xfrm>
            </p:grpSpPr>
            <p:sp>
              <p:nvSpPr>
                <p:cNvPr id="108" name="Shape 66"/>
                <p:cNvSpPr/>
                <p:nvPr/>
              </p:nvSpPr>
              <p:spPr>
                <a:xfrm flipV="1">
                  <a:off x="8923968" y="5068620"/>
                  <a:ext cx="3905" cy="478787"/>
                </a:xfrm>
                <a:prstGeom prst="line">
                  <a:avLst/>
                </a:prstGeom>
                <a:ln w="101600">
                  <a:solidFill>
                    <a:srgbClr val="8064A2"/>
                  </a:solidFill>
                  <a:tailEnd type="triangle"/>
                </a:ln>
                <a:effectLst>
                  <a:outerShdw blurRad="38100" dist="20000" dir="5400000" rotWithShape="0">
                    <a:srgbClr val="000000">
                      <a:alpha val="38000"/>
                    </a:srgbClr>
                  </a:outerShdw>
                </a:effectLst>
              </p:spPr>
              <p:txBody>
                <a:bodyPr lIns="0" tIns="0" rIns="0" bIns="0"/>
                <a:lstStyle/>
                <a:p>
                  <a:pPr lvl="0">
                    <a:defRPr sz="1200">
                      <a:latin typeface="+mn-lt"/>
                      <a:ea typeface="+mn-ea"/>
                      <a:cs typeface="+mn-cs"/>
                      <a:sym typeface="Helvetica"/>
                    </a:defRPr>
                  </a:pPr>
                  <a:endParaRPr/>
                </a:p>
              </p:txBody>
            </p:sp>
            <p:sp>
              <p:nvSpPr>
                <p:cNvPr id="109" name="Shape 67"/>
                <p:cNvSpPr/>
                <p:nvPr/>
              </p:nvSpPr>
              <p:spPr>
                <a:xfrm>
                  <a:off x="8118000" y="5580000"/>
                  <a:ext cx="1008000" cy="707886"/>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0" rIns="36000">
                  <a:spAutoFit/>
                </a:bodyPr>
                <a:lstStyle/>
                <a:p>
                  <a:pPr lvl="0" algn="ctr"/>
                  <a:r>
                    <a:rPr sz="1100" b="1" dirty="0"/>
                    <a:t>Tollgate </a:t>
                  </a:r>
                  <a:r>
                    <a:rPr lang="en-AU" sz="1100" b="1" dirty="0"/>
                    <a:t>6 (ORR)</a:t>
                  </a:r>
                  <a:endParaRPr sz="1100" b="1" dirty="0"/>
                </a:p>
                <a:p>
                  <a:pPr algn="ctr">
                    <a:spcBef>
                      <a:spcPts val="300"/>
                    </a:spcBef>
                  </a:pPr>
                  <a:r>
                    <a:rPr lang="en-AU" sz="800" dirty="0"/>
                    <a:t>Operations readiness review</a:t>
                  </a:r>
                  <a:endParaRPr sz="800" dirty="0"/>
                </a:p>
                <a:p>
                  <a:pPr marL="93652" indent="-93652" algn="ctr">
                    <a:spcBef>
                      <a:spcPts val="300"/>
                    </a:spcBef>
                    <a:buFont typeface="Arial"/>
                    <a:buChar char="•"/>
                  </a:pPr>
                  <a:r>
                    <a:rPr lang="en-AU" sz="800" dirty="0"/>
                    <a:t>NSS</a:t>
                  </a:r>
                  <a:r>
                    <a:rPr sz="800" dirty="0"/>
                    <a:t> </a:t>
                  </a:r>
                  <a:r>
                    <a:rPr lang="en-AU" sz="800" dirty="0"/>
                    <a:t>approval</a:t>
                  </a:r>
                  <a:endParaRPr sz="800" dirty="0"/>
                </a:p>
              </p:txBody>
            </p:sp>
          </p:grpSp>
        </p:grpSp>
        <p:sp>
          <p:nvSpPr>
            <p:cNvPr id="13" name="TextBox 12"/>
            <p:cNvSpPr txBox="1"/>
            <p:nvPr/>
          </p:nvSpPr>
          <p:spPr>
            <a:xfrm>
              <a:off x="2180295" y="76155"/>
              <a:ext cx="4769190" cy="369330"/>
            </a:xfrm>
            <a:prstGeom prst="rect">
              <a:avLst/>
            </a:prstGeom>
            <a:gradFill flip="none" rotWithShape="1">
              <a:gsLst>
                <a:gs pos="0">
                  <a:schemeClr val="accent4">
                    <a:alpha val="71000"/>
                  </a:schemeClr>
                </a:gs>
                <a:gs pos="100000">
                  <a:srgbClr val="FFFFFF"/>
                </a:gs>
              </a:gsLst>
              <a:lin ang="5400000" scaled="0"/>
              <a:tileRect/>
            </a:gradFill>
            <a:ln w="12700" cap="flat">
              <a:solidFill>
                <a:schemeClr val="accent4"/>
              </a:solidFill>
              <a:miter lim="400000"/>
            </a:ln>
            <a:effectLst>
              <a:glow rad="63500">
                <a:schemeClr val="accent4">
                  <a:lumMod val="20000"/>
                  <a:lumOff val="80000"/>
                  <a:alpha val="75000"/>
                </a:schemeClr>
              </a:glow>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457145" latinLnBrk="1"/>
              <a:r>
                <a:rPr lang="en-US" dirty="0"/>
                <a:t>NSS Project; Neutron Instrument project phases</a:t>
              </a:r>
            </a:p>
          </p:txBody>
        </p:sp>
      </p:grpSp>
      <p:sp>
        <p:nvSpPr>
          <p:cNvPr id="56" name="Rectangle 55"/>
          <p:cNvSpPr/>
          <p:nvPr/>
        </p:nvSpPr>
        <p:spPr>
          <a:xfrm>
            <a:off x="1944001" y="1104300"/>
            <a:ext cx="5716723" cy="357723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p>
        </p:txBody>
      </p:sp>
      <p:sp>
        <p:nvSpPr>
          <p:cNvPr id="3" name="Slide Number Placeholder 2"/>
          <p:cNvSpPr>
            <a:spLocks noGrp="1"/>
          </p:cNvSpPr>
          <p:nvPr>
            <p:ph type="sldNum" sz="quarter" idx="12"/>
          </p:nvPr>
        </p:nvSpPr>
        <p:spPr/>
        <p:txBody>
          <a:bodyPr/>
          <a:lstStyle/>
          <a:p>
            <a:fld id="{038C62C7-F79B-CD4A-A5DF-5683BBEC4A65}" type="slidenum">
              <a:rPr lang="sv-SE" smtClean="0">
                <a:latin typeface="Calibri"/>
              </a:rPr>
              <a:pPr/>
              <a:t>11</a:t>
            </a:fld>
            <a:endParaRPr lang="sv-SE">
              <a:latin typeface="Calibri"/>
            </a:endParaRPr>
          </a:p>
        </p:txBody>
      </p:sp>
    </p:spTree>
    <p:extLst>
      <p:ext uri="{BB962C8B-B14F-4D97-AF65-F5344CB8AC3E}">
        <p14:creationId xmlns:p14="http://schemas.microsoft.com/office/powerpoint/2010/main" val="3273155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Tollgate 2 Process</a:t>
            </a:r>
            <a:endParaRPr lang="en-US" dirty="0"/>
          </a:p>
        </p:txBody>
      </p:sp>
      <p:sp>
        <p:nvSpPr>
          <p:cNvPr id="3" name="Content Placeholder 2"/>
          <p:cNvSpPr>
            <a:spLocks noGrp="1"/>
          </p:cNvSpPr>
          <p:nvPr>
            <p:ph idx="1"/>
          </p:nvPr>
        </p:nvSpPr>
        <p:spPr>
          <a:xfrm>
            <a:off x="378550" y="1511391"/>
            <a:ext cx="8229600" cy="1809929"/>
          </a:xfrm>
        </p:spPr>
        <p:txBody>
          <a:bodyPr>
            <a:normAutofit fontScale="92500" lnSpcReduction="20000"/>
          </a:bodyPr>
          <a:lstStyle/>
          <a:p>
            <a:pPr marL="0" indent="0">
              <a:spcBef>
                <a:spcPts val="600"/>
              </a:spcBef>
              <a:buNone/>
            </a:pPr>
            <a:r>
              <a:rPr lang="en-US" sz="1800" dirty="0">
                <a:latin typeface="+mj-lt"/>
              </a:rPr>
              <a:t>TOLLGATE 2 MEETING: evaluation of </a:t>
            </a:r>
          </a:p>
          <a:p>
            <a:pPr>
              <a:spcBef>
                <a:spcPts val="600"/>
              </a:spcBef>
            </a:pPr>
            <a:r>
              <a:rPr lang="en-US" sz="1800" dirty="0">
                <a:latin typeface="+mj-lt"/>
              </a:rPr>
              <a:t>final technical design concept, </a:t>
            </a:r>
          </a:p>
          <a:p>
            <a:pPr>
              <a:spcBef>
                <a:spcPts val="600"/>
              </a:spcBef>
            </a:pPr>
            <a:r>
              <a:rPr lang="en-US" sz="1800" dirty="0">
                <a:latin typeface="+mj-lt"/>
              </a:rPr>
              <a:t>scientific scope, </a:t>
            </a:r>
          </a:p>
          <a:p>
            <a:pPr>
              <a:spcBef>
                <a:spcPts val="600"/>
              </a:spcBef>
            </a:pPr>
            <a:r>
              <a:rPr lang="en-US" sz="1800" dirty="0">
                <a:latin typeface="+mj-lt"/>
              </a:rPr>
              <a:t>project budget, </a:t>
            </a:r>
          </a:p>
          <a:p>
            <a:pPr>
              <a:spcBef>
                <a:spcPts val="600"/>
              </a:spcBef>
            </a:pPr>
            <a:r>
              <a:rPr lang="en-US" sz="1800" dirty="0">
                <a:latin typeface="+mj-lt"/>
              </a:rPr>
              <a:t>schedule and </a:t>
            </a:r>
          </a:p>
          <a:p>
            <a:pPr>
              <a:spcBef>
                <a:spcPts val="600"/>
              </a:spcBef>
            </a:pPr>
            <a:r>
              <a:rPr lang="en-US" sz="1800" dirty="0">
                <a:latin typeface="+mj-lt"/>
              </a:rPr>
              <a:t>resource plan</a:t>
            </a:r>
          </a:p>
        </p:txBody>
      </p:sp>
      <p:sp>
        <p:nvSpPr>
          <p:cNvPr id="5" name="Rectangle 4"/>
          <p:cNvSpPr/>
          <p:nvPr/>
        </p:nvSpPr>
        <p:spPr>
          <a:xfrm>
            <a:off x="365759" y="3427891"/>
            <a:ext cx="8450980" cy="1631206"/>
          </a:xfrm>
          <a:prstGeom prst="rect">
            <a:avLst/>
          </a:prstGeom>
          <a:ln>
            <a:solidFill>
              <a:srgbClr val="3366FF"/>
            </a:solidFill>
          </a:ln>
        </p:spPr>
        <p:txBody>
          <a:bodyPr wrap="square" lIns="91429" tIns="45715" rIns="91429" bIns="45715">
            <a:spAutoFit/>
          </a:bodyPr>
          <a:lstStyle/>
          <a:p>
            <a:pPr>
              <a:spcBef>
                <a:spcPts val="600"/>
              </a:spcBef>
            </a:pPr>
            <a:r>
              <a:rPr lang="en-US" dirty="0"/>
              <a:t>TOLLGATE 2 REVIEW </a:t>
            </a:r>
            <a:r>
              <a:rPr lang="en-US" dirty="0" smtClean="0"/>
              <a:t>possible outcomes: </a:t>
            </a:r>
          </a:p>
          <a:p>
            <a:pPr marL="285750" indent="-285750">
              <a:spcBef>
                <a:spcPts val="600"/>
              </a:spcBef>
              <a:buFont typeface="Arial" charset="0"/>
              <a:buChar char="•"/>
            </a:pPr>
            <a:r>
              <a:rPr lang="en-US" i="1" dirty="0" smtClean="0"/>
              <a:t>No major problems: </a:t>
            </a:r>
            <a:r>
              <a:rPr lang="en-US" dirty="0" smtClean="0"/>
              <a:t>implement recommended </a:t>
            </a:r>
            <a:r>
              <a:rPr lang="en-US" dirty="0"/>
              <a:t>changes and </a:t>
            </a:r>
            <a:r>
              <a:rPr lang="en-US" dirty="0" smtClean="0"/>
              <a:t>revise baseline </a:t>
            </a:r>
            <a:r>
              <a:rPr lang="en-US" dirty="0"/>
              <a:t>documents</a:t>
            </a:r>
            <a:r>
              <a:rPr lang="en-US" dirty="0" smtClean="0"/>
              <a:t>, before moving instrument project into</a:t>
            </a:r>
            <a:r>
              <a:rPr lang="en-US" dirty="0"/>
              <a:t> </a:t>
            </a:r>
            <a:r>
              <a:rPr lang="en-US" dirty="0" smtClean="0"/>
              <a:t>Phase 2 (&lt; 3 months allowed).</a:t>
            </a:r>
            <a:endParaRPr lang="en-US" dirty="0"/>
          </a:p>
          <a:p>
            <a:pPr marL="285750" indent="-285750">
              <a:spcBef>
                <a:spcPts val="600"/>
              </a:spcBef>
              <a:buFont typeface="Arial" charset="0"/>
              <a:buChar char="•"/>
            </a:pPr>
            <a:r>
              <a:rPr lang="en-US" i="1" dirty="0" smtClean="0"/>
              <a:t>Major problems: </a:t>
            </a:r>
            <a:r>
              <a:rPr lang="en-US" dirty="0" smtClean="0"/>
              <a:t>continue </a:t>
            </a:r>
            <a:r>
              <a:rPr lang="en-US" dirty="0"/>
              <a:t>in Phase 1 and prepare for </a:t>
            </a:r>
            <a:r>
              <a:rPr lang="en-US" dirty="0" smtClean="0"/>
              <a:t>a second </a:t>
            </a:r>
            <a:r>
              <a:rPr lang="en-US" dirty="0"/>
              <a:t>TG2 review (&lt; </a:t>
            </a:r>
            <a:r>
              <a:rPr lang="en-US" dirty="0" smtClean="0"/>
              <a:t>6 </a:t>
            </a:r>
            <a:r>
              <a:rPr lang="en-US" dirty="0"/>
              <a:t>months allowed</a:t>
            </a:r>
            <a:r>
              <a:rPr lang="en-US" dirty="0" smtClean="0"/>
              <a:t>).</a:t>
            </a:r>
            <a:endParaRPr lang="en-US" dirty="0"/>
          </a:p>
        </p:txBody>
      </p:sp>
      <p:sp>
        <p:nvSpPr>
          <p:cNvPr id="6" name="Rectangle 5"/>
          <p:cNvSpPr/>
          <p:nvPr/>
        </p:nvSpPr>
        <p:spPr>
          <a:xfrm>
            <a:off x="221381" y="5379291"/>
            <a:ext cx="8653112" cy="369322"/>
          </a:xfrm>
          <a:prstGeom prst="rect">
            <a:avLst/>
          </a:prstGeom>
        </p:spPr>
        <p:txBody>
          <a:bodyPr wrap="square" lIns="91429" tIns="45715" rIns="91429" bIns="45715">
            <a:spAutoFit/>
          </a:bodyPr>
          <a:lstStyle/>
          <a:p>
            <a:pPr algn="ctr">
              <a:spcBef>
                <a:spcPts val="600"/>
              </a:spcBef>
            </a:pPr>
            <a:r>
              <a:rPr lang="en-US" dirty="0" smtClean="0"/>
              <a:t>Review committee report submitted to Science Director within two weeks </a:t>
            </a:r>
            <a:r>
              <a:rPr lang="en-US" smtClean="0"/>
              <a:t>of TG2 </a:t>
            </a:r>
            <a:r>
              <a:rPr lang="en-US" dirty="0" smtClean="0"/>
              <a:t>meeting</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12</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14040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7" y="11"/>
            <a:ext cx="6572988" cy="1441531"/>
          </a:xfrm>
        </p:spPr>
        <p:txBody>
          <a:bodyPr/>
          <a:lstStyle/>
          <a:p>
            <a:r>
              <a:rPr lang="en-US" sz="3600" dirty="0"/>
              <a:t>Objectives for this meeting </a:t>
            </a:r>
            <a:endParaRPr lang="en-US" dirty="0"/>
          </a:p>
        </p:txBody>
      </p:sp>
      <p:sp>
        <p:nvSpPr>
          <p:cNvPr id="3" name="Content Placeholder 2"/>
          <p:cNvSpPr>
            <a:spLocks noGrp="1"/>
          </p:cNvSpPr>
          <p:nvPr>
            <p:ph idx="1"/>
          </p:nvPr>
        </p:nvSpPr>
        <p:spPr>
          <a:xfrm>
            <a:off x="320262" y="1806780"/>
            <a:ext cx="8491085" cy="4068351"/>
          </a:xfrm>
        </p:spPr>
        <p:txBody>
          <a:bodyPr/>
          <a:lstStyle/>
          <a:p>
            <a:pPr>
              <a:lnSpc>
                <a:spcPct val="100000"/>
              </a:lnSpc>
              <a:spcBef>
                <a:spcPts val="0"/>
              </a:spcBef>
            </a:pPr>
            <a:r>
              <a:rPr lang="en-US" sz="1800" dirty="0">
                <a:solidFill>
                  <a:schemeClr val="tx1"/>
                </a:solidFill>
              </a:rPr>
              <a:t> </a:t>
            </a:r>
            <a:r>
              <a:rPr lang="en-US" sz="1800" b="1" dirty="0">
                <a:solidFill>
                  <a:schemeClr val="tx1"/>
                </a:solidFill>
              </a:rPr>
              <a:t>scientific parameters </a:t>
            </a:r>
            <a:r>
              <a:rPr lang="en-US" sz="1800" dirty="0">
                <a:solidFill>
                  <a:schemeClr val="tx1"/>
                </a:solidFill>
              </a:rPr>
              <a:t>-that it will meet the stated performance </a:t>
            </a:r>
            <a:r>
              <a:rPr lang="en-US" sz="1800" dirty="0" smtClean="0">
                <a:solidFill>
                  <a:schemeClr val="tx1"/>
                </a:solidFill>
              </a:rPr>
              <a:t>criteria,</a:t>
            </a:r>
            <a:endParaRPr lang="en-US" sz="1800" dirty="0">
              <a:solidFill>
                <a:schemeClr val="tx1"/>
              </a:solidFill>
            </a:endParaRPr>
          </a:p>
          <a:p>
            <a:pPr>
              <a:lnSpc>
                <a:spcPct val="100000"/>
              </a:lnSpc>
              <a:spcBef>
                <a:spcPts val="0"/>
              </a:spcBef>
            </a:pPr>
            <a:r>
              <a:rPr lang="en-US" sz="1800" dirty="0">
                <a:solidFill>
                  <a:schemeClr val="tx1"/>
                </a:solidFill>
              </a:rPr>
              <a:t> </a:t>
            </a:r>
            <a:r>
              <a:rPr lang="en-US" sz="1800" b="1" dirty="0">
                <a:solidFill>
                  <a:schemeClr val="tx1"/>
                </a:solidFill>
              </a:rPr>
              <a:t>engineering</a:t>
            </a:r>
            <a:r>
              <a:rPr lang="en-US" sz="1800" dirty="0">
                <a:solidFill>
                  <a:schemeClr val="tx1"/>
                </a:solidFill>
              </a:rPr>
              <a:t> -that it is feasible to build with all of the appropriate interfaces,</a:t>
            </a:r>
          </a:p>
          <a:p>
            <a:pPr>
              <a:lnSpc>
                <a:spcPct val="100000"/>
              </a:lnSpc>
              <a:spcBef>
                <a:spcPts val="0"/>
              </a:spcBef>
            </a:pPr>
            <a:r>
              <a:rPr lang="en-US" sz="1800" dirty="0">
                <a:solidFill>
                  <a:schemeClr val="tx1"/>
                </a:solidFill>
              </a:rPr>
              <a:t> </a:t>
            </a:r>
            <a:r>
              <a:rPr lang="en-US" sz="1800" b="1" dirty="0">
                <a:solidFill>
                  <a:schemeClr val="tx1"/>
                </a:solidFill>
              </a:rPr>
              <a:t>safety and licensing</a:t>
            </a:r>
            <a:r>
              <a:rPr lang="en-US" sz="1800" dirty="0">
                <a:solidFill>
                  <a:schemeClr val="tx1"/>
                </a:solidFill>
              </a:rPr>
              <a:t> -that it meets the requirements for safe operations and licensing</a:t>
            </a:r>
          </a:p>
          <a:p>
            <a:pPr>
              <a:lnSpc>
                <a:spcPct val="100000"/>
              </a:lnSpc>
              <a:spcBef>
                <a:spcPts val="0"/>
              </a:spcBef>
            </a:pPr>
            <a:r>
              <a:rPr lang="en-US" sz="1800" dirty="0">
                <a:solidFill>
                  <a:schemeClr val="tx1"/>
                </a:solidFill>
              </a:rPr>
              <a:t></a:t>
            </a:r>
            <a:r>
              <a:rPr lang="en-US" sz="1800" b="1" dirty="0">
                <a:solidFill>
                  <a:schemeClr val="tx1"/>
                </a:solidFill>
              </a:rPr>
              <a:t> budget </a:t>
            </a:r>
            <a:r>
              <a:rPr lang="en-US" sz="1800" dirty="0">
                <a:solidFill>
                  <a:schemeClr val="tx1"/>
                </a:solidFill>
              </a:rPr>
              <a:t>-that it can be built within the budget,</a:t>
            </a:r>
          </a:p>
          <a:p>
            <a:pPr>
              <a:lnSpc>
                <a:spcPct val="100000"/>
              </a:lnSpc>
              <a:spcBef>
                <a:spcPts val="0"/>
              </a:spcBef>
            </a:pPr>
            <a:r>
              <a:rPr lang="en-US" sz="1800" dirty="0">
                <a:solidFill>
                  <a:schemeClr val="tx1"/>
                </a:solidFill>
              </a:rPr>
              <a:t> </a:t>
            </a:r>
            <a:r>
              <a:rPr lang="en-US" sz="1800" b="1" dirty="0">
                <a:solidFill>
                  <a:schemeClr val="tx1"/>
                </a:solidFill>
              </a:rPr>
              <a:t>schedule</a:t>
            </a:r>
            <a:r>
              <a:rPr lang="en-US" sz="1800" dirty="0">
                <a:solidFill>
                  <a:schemeClr val="tx1"/>
                </a:solidFill>
              </a:rPr>
              <a:t> -that it can be built and made ready for hot commissioning in the required       timeframe</a:t>
            </a:r>
          </a:p>
          <a:p>
            <a:pPr>
              <a:lnSpc>
                <a:spcPct val="100000"/>
              </a:lnSpc>
              <a:spcBef>
                <a:spcPts val="0"/>
              </a:spcBef>
            </a:pPr>
            <a:r>
              <a:rPr lang="en-US" sz="1800" b="1" dirty="0">
                <a:solidFill>
                  <a:schemeClr val="tx1"/>
                </a:solidFill>
              </a:rPr>
              <a:t> management </a:t>
            </a:r>
            <a:r>
              <a:rPr lang="en-US" sz="1800" dirty="0">
                <a:solidFill>
                  <a:schemeClr val="tx1"/>
                </a:solidFill>
              </a:rPr>
              <a:t>-that the instrument consortium has the capability and sufficient resources to deliver according to their plan.</a:t>
            </a:r>
          </a:p>
          <a:p>
            <a:pPr>
              <a:lnSpc>
                <a:spcPct val="100000"/>
              </a:lnSpc>
              <a:spcBef>
                <a:spcPts val="0"/>
              </a:spcBef>
            </a:pPr>
            <a:r>
              <a:rPr lang="en-US" sz="1800" dirty="0">
                <a:solidFill>
                  <a:schemeClr val="tx1"/>
                </a:solidFill>
              </a:rPr>
              <a:t> </a:t>
            </a:r>
            <a:r>
              <a:rPr lang="en-US" sz="1800" b="1" dirty="0">
                <a:solidFill>
                  <a:schemeClr val="tx1"/>
                </a:solidFill>
              </a:rPr>
              <a:t>o</a:t>
            </a:r>
            <a:r>
              <a:rPr lang="en-US" sz="1800" b="1" dirty="0" smtClean="0">
                <a:solidFill>
                  <a:schemeClr val="tx1"/>
                </a:solidFill>
              </a:rPr>
              <a:t>peration </a:t>
            </a:r>
            <a:r>
              <a:rPr lang="en-US" sz="1800" b="1" dirty="0">
                <a:solidFill>
                  <a:schemeClr val="tx1"/>
                </a:solidFill>
              </a:rPr>
              <a:t>and maintenance </a:t>
            </a:r>
            <a:r>
              <a:rPr lang="en-US" sz="1800" dirty="0">
                <a:solidFill>
                  <a:schemeClr val="tx1"/>
                </a:solidFill>
              </a:rPr>
              <a:t>– that it can be operated (incl. performing  experiments using samples and sample environment) and maintained.</a:t>
            </a:r>
          </a:p>
        </p:txBody>
      </p:sp>
      <p:sp>
        <p:nvSpPr>
          <p:cNvPr id="5" name="TextBox 4"/>
          <p:cNvSpPr txBox="1"/>
          <p:nvPr/>
        </p:nvSpPr>
        <p:spPr>
          <a:xfrm>
            <a:off x="133213" y="6483088"/>
            <a:ext cx="1181160" cy="276999"/>
          </a:xfrm>
          <a:prstGeom prst="rect">
            <a:avLst/>
          </a:prstGeom>
          <a:noFill/>
        </p:spPr>
        <p:txBody>
          <a:bodyPr wrap="square" lIns="91429" tIns="45715" rIns="91429" bIns="45715" rtlCol="0">
            <a:spAutoFit/>
          </a:bodyPr>
          <a:lstStyle/>
          <a:p>
            <a:pPr algn="ctr"/>
            <a:r>
              <a:rPr lang="en-US" sz="1200" dirty="0">
                <a:solidFill>
                  <a:srgbClr val="0000FF"/>
                </a:solidFill>
              </a:rPr>
              <a:t>(ESS-0051706)</a:t>
            </a:r>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13</a:t>
            </a:fld>
            <a:endParaRPr lang="sv-SE">
              <a:latin typeface="Calibri"/>
            </a:endParaRPr>
          </a:p>
        </p:txBody>
      </p:sp>
    </p:spTree>
    <p:extLst>
      <p:ext uri="{BB962C8B-B14F-4D97-AF65-F5344CB8AC3E}">
        <p14:creationId xmlns:p14="http://schemas.microsoft.com/office/powerpoint/2010/main" val="405319766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06" y="11"/>
            <a:ext cx="6972199" cy="1441531"/>
          </a:xfrm>
        </p:spPr>
        <p:txBody>
          <a:bodyPr/>
          <a:lstStyle/>
          <a:p>
            <a:r>
              <a:rPr lang="en-US" sz="3600" dirty="0"/>
              <a:t>Phase 2: detailed design  </a:t>
            </a:r>
            <a:r>
              <a:rPr lang="en-US" dirty="0" smtClean="0"/>
              <a:t>(1/2)</a:t>
            </a:r>
            <a:endParaRPr lang="en-US" dirty="0"/>
          </a:p>
        </p:txBody>
      </p:sp>
      <p:sp>
        <p:nvSpPr>
          <p:cNvPr id="3" name="Rectangle 2"/>
          <p:cNvSpPr/>
          <p:nvPr/>
        </p:nvSpPr>
        <p:spPr>
          <a:xfrm>
            <a:off x="179706" y="1676577"/>
            <a:ext cx="8673771" cy="3816420"/>
          </a:xfrm>
          <a:prstGeom prst="rect">
            <a:avLst/>
          </a:prstGeom>
        </p:spPr>
        <p:txBody>
          <a:bodyPr wrap="square" lIns="91429" tIns="45715" rIns="91429" bIns="45715">
            <a:spAutoFit/>
          </a:bodyPr>
          <a:lstStyle/>
          <a:p>
            <a:r>
              <a:rPr lang="en-US" b="1" dirty="0" smtClean="0"/>
              <a:t>Aim: </a:t>
            </a:r>
            <a:r>
              <a:rPr lang="en-US" dirty="0" smtClean="0"/>
              <a:t>To bring the design </a:t>
            </a:r>
            <a:r>
              <a:rPr lang="en-US" dirty="0"/>
              <a:t>of the Neutron Instrument components to a state of readiness for M</a:t>
            </a:r>
            <a:r>
              <a:rPr lang="en-US" dirty="0" smtClean="0"/>
              <a:t>anufacturing and Procurement </a:t>
            </a:r>
            <a:r>
              <a:rPr lang="en-US" dirty="0"/>
              <a:t>(M&amp;P)</a:t>
            </a:r>
            <a:r>
              <a:rPr lang="en-US" dirty="0" smtClean="0"/>
              <a:t>. </a:t>
            </a:r>
          </a:p>
          <a:p>
            <a:endParaRPr lang="en-US" sz="1600" dirty="0"/>
          </a:p>
          <a:p>
            <a:r>
              <a:rPr lang="en-US" b="1" dirty="0" smtClean="0"/>
              <a:t>Essential achievements:</a:t>
            </a:r>
          </a:p>
          <a:p>
            <a:pPr marL="285716" indent="-285716">
              <a:buFont typeface="Arial"/>
              <a:buChar char="•"/>
            </a:pPr>
            <a:r>
              <a:rPr lang="en-US" dirty="0" smtClean="0"/>
              <a:t>Complete </a:t>
            </a:r>
            <a:r>
              <a:rPr lang="en-US" dirty="0"/>
              <a:t>detailed design of all </a:t>
            </a:r>
            <a:r>
              <a:rPr lang="en-US" dirty="0" smtClean="0"/>
              <a:t>major components coherently </a:t>
            </a:r>
            <a:r>
              <a:rPr lang="en-US" dirty="0"/>
              <a:t>so as to minimize risk </a:t>
            </a:r>
            <a:r>
              <a:rPr lang="en-US" dirty="0" smtClean="0"/>
              <a:t>of incompatibilities </a:t>
            </a:r>
            <a:r>
              <a:rPr lang="en-US" dirty="0"/>
              <a:t>and </a:t>
            </a:r>
            <a:r>
              <a:rPr lang="en-US" dirty="0" smtClean="0"/>
              <a:t>need </a:t>
            </a:r>
            <a:r>
              <a:rPr lang="en-US" dirty="0"/>
              <a:t>for redesign work as the </a:t>
            </a:r>
            <a:r>
              <a:rPr lang="en-US" dirty="0" smtClean="0"/>
              <a:t>Project moves </a:t>
            </a:r>
            <a:r>
              <a:rPr lang="en-US" dirty="0"/>
              <a:t>into Phase </a:t>
            </a:r>
            <a:r>
              <a:rPr lang="en-US" dirty="0" smtClean="0"/>
              <a:t>3: M&amp;P. </a:t>
            </a:r>
          </a:p>
          <a:p>
            <a:endParaRPr lang="en-US" dirty="0" smtClean="0"/>
          </a:p>
          <a:p>
            <a:pPr marL="285716" indent="-285716">
              <a:buFont typeface="Arial"/>
              <a:buChar char="•"/>
            </a:pPr>
            <a:r>
              <a:rPr lang="en-US" dirty="0" smtClean="0"/>
              <a:t>Detailed </a:t>
            </a:r>
            <a:r>
              <a:rPr lang="en-US" dirty="0"/>
              <a:t>planning for </a:t>
            </a:r>
            <a:r>
              <a:rPr lang="en-US" dirty="0" smtClean="0"/>
              <a:t>M&amp;P.  Note Phase 2 does not include M</a:t>
            </a:r>
            <a:r>
              <a:rPr lang="en-US" dirty="0"/>
              <a:t>&amp;</a:t>
            </a:r>
            <a:r>
              <a:rPr lang="en-US" dirty="0" smtClean="0"/>
              <a:t>P. </a:t>
            </a:r>
          </a:p>
          <a:p>
            <a:pPr>
              <a:spcBef>
                <a:spcPts val="600"/>
              </a:spcBef>
            </a:pPr>
            <a:r>
              <a:rPr lang="en-US" b="1" dirty="0" smtClean="0"/>
              <a:t>Exception:</a:t>
            </a:r>
            <a:r>
              <a:rPr lang="en-US" dirty="0" smtClean="0"/>
              <a:t> where long lead</a:t>
            </a:r>
            <a:r>
              <a:rPr lang="en-US" dirty="0"/>
              <a:t>-time procurements </a:t>
            </a:r>
            <a:r>
              <a:rPr lang="en-US" dirty="0" smtClean="0"/>
              <a:t>add </a:t>
            </a:r>
            <a:r>
              <a:rPr lang="en-US" dirty="0"/>
              <a:t>considerable risk </a:t>
            </a:r>
            <a:r>
              <a:rPr lang="en-US" dirty="0" smtClean="0"/>
              <a:t>to project schedule. </a:t>
            </a:r>
          </a:p>
          <a:p>
            <a:pPr>
              <a:spcBef>
                <a:spcPts val="600"/>
              </a:spcBef>
            </a:pPr>
            <a:r>
              <a:rPr lang="en-US" b="1" dirty="0" smtClean="0"/>
              <a:t>Approval</a:t>
            </a:r>
            <a:r>
              <a:rPr lang="en-US" dirty="0" smtClean="0"/>
              <a:t> </a:t>
            </a:r>
            <a:r>
              <a:rPr lang="en-US" b="1" dirty="0" smtClean="0"/>
              <a:t>to begin early M&amp;P:  </a:t>
            </a:r>
            <a:r>
              <a:rPr lang="en-US" dirty="0" smtClean="0"/>
              <a:t>by NSS Project via Neutron Instruments Lead Engineer</a:t>
            </a:r>
            <a:r>
              <a:rPr lang="en-US" dirty="0"/>
              <a:t> </a:t>
            </a:r>
            <a:r>
              <a:rPr lang="en-US" dirty="0" smtClean="0"/>
              <a:t>							(Gabor Laszlo).</a:t>
            </a:r>
          </a:p>
          <a:p>
            <a:endParaRPr lang="en-US" dirty="0" smtClean="0"/>
          </a:p>
          <a:p>
            <a:pPr marL="285716" indent="-285716">
              <a:buFont typeface="Arial"/>
              <a:buChar char="•"/>
            </a:pPr>
            <a:r>
              <a:rPr lang="en-US" dirty="0" smtClean="0"/>
              <a:t>Detailed </a:t>
            </a:r>
            <a:r>
              <a:rPr lang="en-US" dirty="0"/>
              <a:t>planning for Phase </a:t>
            </a:r>
            <a:r>
              <a:rPr lang="en-US" dirty="0" smtClean="0"/>
              <a:t>4: Installation </a:t>
            </a:r>
            <a:r>
              <a:rPr lang="en-US" dirty="0"/>
              <a:t>and </a:t>
            </a:r>
            <a:r>
              <a:rPr lang="en-US" dirty="0" smtClean="0"/>
              <a:t>Integration.</a:t>
            </a:r>
            <a:endParaRPr lang="en-US" dirty="0"/>
          </a:p>
        </p:txBody>
      </p:sp>
      <p:sp>
        <p:nvSpPr>
          <p:cNvPr id="5" name="Rectangle 4"/>
          <p:cNvSpPr/>
          <p:nvPr/>
        </p:nvSpPr>
        <p:spPr>
          <a:xfrm>
            <a:off x="290675" y="5777490"/>
            <a:ext cx="8216808" cy="723275"/>
          </a:xfrm>
          <a:prstGeom prst="rect">
            <a:avLst/>
          </a:prstGeom>
          <a:ln>
            <a:solidFill>
              <a:srgbClr val="3366FF"/>
            </a:solidFill>
          </a:ln>
        </p:spPr>
        <p:txBody>
          <a:bodyPr wrap="square">
            <a:spAutoFit/>
          </a:bodyPr>
          <a:lstStyle/>
          <a:p>
            <a:pPr marL="285750" indent="-285750">
              <a:spcBef>
                <a:spcPts val="600"/>
              </a:spcBef>
              <a:buFont typeface="Arial"/>
              <a:buChar char="•"/>
            </a:pPr>
            <a:r>
              <a:rPr lang="en-US" dirty="0" smtClean="0">
                <a:solidFill>
                  <a:srgbClr val="0000FF"/>
                </a:solidFill>
              </a:rPr>
              <a:t>Technical Annex for whole of project to be completed within 3 months of Phase 2 </a:t>
            </a:r>
          </a:p>
          <a:p>
            <a:pPr marL="285750" indent="-285750">
              <a:spcBef>
                <a:spcPts val="600"/>
              </a:spcBef>
              <a:buFont typeface="Arial"/>
              <a:buChar char="•"/>
            </a:pPr>
            <a:r>
              <a:rPr lang="en-US" dirty="0" smtClean="0">
                <a:solidFill>
                  <a:srgbClr val="0000FF"/>
                </a:solidFill>
              </a:rPr>
              <a:t>Draft Template for the TA is available</a:t>
            </a:r>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14</a:t>
            </a:fld>
            <a:endParaRPr lang="sv-SE">
              <a:latin typeface="Calibri"/>
            </a:endParaRPr>
          </a:p>
        </p:txBody>
      </p:sp>
    </p:spTree>
    <p:extLst>
      <p:ext uri="{BB962C8B-B14F-4D97-AF65-F5344CB8AC3E}">
        <p14:creationId xmlns:p14="http://schemas.microsoft.com/office/powerpoint/2010/main" val="4254715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42" y="11"/>
            <a:ext cx="6303352" cy="1441531"/>
          </a:xfrm>
        </p:spPr>
        <p:txBody>
          <a:bodyPr/>
          <a:lstStyle/>
          <a:p>
            <a:r>
              <a:rPr lang="en-US" sz="3600" dirty="0"/>
              <a:t>Phase 2: detailed design </a:t>
            </a:r>
            <a:r>
              <a:rPr lang="en-US" sz="2000" dirty="0"/>
              <a:t>(2/2)</a:t>
            </a:r>
          </a:p>
        </p:txBody>
      </p:sp>
      <p:sp>
        <p:nvSpPr>
          <p:cNvPr id="5" name="TextBox 4"/>
          <p:cNvSpPr txBox="1"/>
          <p:nvPr/>
        </p:nvSpPr>
        <p:spPr>
          <a:xfrm>
            <a:off x="426283" y="1713378"/>
            <a:ext cx="8179312" cy="3108533"/>
          </a:xfrm>
          <a:prstGeom prst="rect">
            <a:avLst/>
          </a:prstGeom>
          <a:noFill/>
        </p:spPr>
        <p:txBody>
          <a:bodyPr wrap="square" lIns="91429" tIns="45715" rIns="91429" bIns="45715" rtlCol="0">
            <a:spAutoFit/>
          </a:bodyPr>
          <a:lstStyle/>
          <a:p>
            <a:pPr>
              <a:spcBef>
                <a:spcPts val="1200"/>
              </a:spcBef>
            </a:pPr>
            <a:r>
              <a:rPr lang="en-US" b="1" dirty="0" smtClean="0"/>
              <a:t>Notes on Phase 2:</a:t>
            </a:r>
          </a:p>
          <a:p>
            <a:pPr marL="285716" indent="-285716">
              <a:spcBef>
                <a:spcPts val="1200"/>
              </a:spcBef>
              <a:buFont typeface="Arial"/>
              <a:buChar char="•"/>
            </a:pPr>
            <a:r>
              <a:rPr lang="en-US" dirty="0" smtClean="0"/>
              <a:t>Careful </a:t>
            </a:r>
            <a:r>
              <a:rPr lang="en-US" dirty="0"/>
              <a:t>scheduling of Phases 3 &amp; 4 </a:t>
            </a:r>
            <a:r>
              <a:rPr lang="en-US" dirty="0" smtClean="0"/>
              <a:t>ensures </a:t>
            </a:r>
            <a:r>
              <a:rPr lang="en-US" dirty="0"/>
              <a:t>resource planning for M&amp;P processes (e.g. FAT &amp; SAT), site preparation, installation and system integration, cold commissioning activities and licensing processes.</a:t>
            </a:r>
          </a:p>
          <a:p>
            <a:pPr marL="285716" indent="-285716">
              <a:lnSpc>
                <a:spcPts val="2400"/>
              </a:lnSpc>
              <a:spcBef>
                <a:spcPts val="1200"/>
              </a:spcBef>
              <a:buFont typeface="Arial"/>
              <a:buChar char="•"/>
            </a:pPr>
            <a:r>
              <a:rPr lang="en-US" dirty="0" smtClean="0"/>
              <a:t>Critical </a:t>
            </a:r>
            <a:r>
              <a:rPr lang="en-US" dirty="0"/>
              <a:t>dependencies should be identified and a </a:t>
            </a:r>
            <a:r>
              <a:rPr lang="en-US" dirty="0" smtClean="0"/>
              <a:t>critical path </a:t>
            </a:r>
            <a:r>
              <a:rPr lang="en-US" dirty="0"/>
              <a:t>analysis should be performed in this phase</a:t>
            </a:r>
            <a:r>
              <a:rPr lang="en-US" dirty="0" smtClean="0"/>
              <a:t>.</a:t>
            </a:r>
          </a:p>
          <a:p>
            <a:pPr marL="285716" indent="-285716">
              <a:spcBef>
                <a:spcPts val="1200"/>
              </a:spcBef>
              <a:buFont typeface="Arial"/>
              <a:buChar char="•"/>
            </a:pPr>
            <a:r>
              <a:rPr lang="en-US" dirty="0" smtClean="0"/>
              <a:t>The </a:t>
            </a:r>
            <a:r>
              <a:rPr lang="en-US" dirty="0"/>
              <a:t>NSS Construction Engineer will develop and maintain an integrated installation plan that takes into account the procurement schedules for all Neutron Instruments, CF building schedules, and resource allocation.</a:t>
            </a:r>
            <a:endParaRPr lang="en-US" i="1" dirty="0"/>
          </a:p>
        </p:txBody>
      </p:sp>
      <p:graphicFrame>
        <p:nvGraphicFramePr>
          <p:cNvPr id="3" name="Table 2"/>
          <p:cNvGraphicFramePr>
            <a:graphicFrameLocks noGrp="1"/>
          </p:cNvGraphicFramePr>
          <p:nvPr>
            <p:extLst>
              <p:ext uri="{D42A27DB-BD31-4B8C-83A1-F6EECF244321}">
                <p14:modId xmlns:p14="http://schemas.microsoft.com/office/powerpoint/2010/main" val="333325006"/>
              </p:ext>
            </p:extLst>
          </p:nvPr>
        </p:nvGraphicFramePr>
        <p:xfrm>
          <a:off x="490542" y="5585208"/>
          <a:ext cx="8038114" cy="889000"/>
        </p:xfrm>
        <a:graphic>
          <a:graphicData uri="http://schemas.openxmlformats.org/drawingml/2006/table">
            <a:tbl>
              <a:tblPr firstRow="1" bandRow="1">
                <a:tableStyleId>{5940675A-B579-460E-94D1-54222C63F5DA}</a:tableStyleId>
              </a:tblPr>
              <a:tblGrid>
                <a:gridCol w="1148302"/>
                <a:gridCol w="753813"/>
                <a:gridCol w="1159268"/>
                <a:gridCol w="1026358"/>
                <a:gridCol w="1270025"/>
                <a:gridCol w="1373400"/>
                <a:gridCol w="1306948"/>
              </a:tblGrid>
              <a:tr h="370840">
                <a:tc>
                  <a:txBody>
                    <a:bodyPr/>
                    <a:lstStyle/>
                    <a:p>
                      <a:r>
                        <a:rPr lang="en-US" sz="1400" dirty="0" smtClean="0"/>
                        <a:t>Instrument</a:t>
                      </a:r>
                      <a:endParaRPr lang="en-US" sz="1400" dirty="0"/>
                    </a:p>
                  </a:txBody>
                  <a:tcPr/>
                </a:tc>
                <a:tc>
                  <a:txBody>
                    <a:bodyPr/>
                    <a:lstStyle/>
                    <a:p>
                      <a:r>
                        <a:rPr lang="en-US" sz="1400" dirty="0" smtClean="0"/>
                        <a:t>Order</a:t>
                      </a:r>
                      <a:endParaRPr lang="en-US" sz="1400" dirty="0"/>
                    </a:p>
                  </a:txBody>
                  <a:tcPr/>
                </a:tc>
                <a:tc>
                  <a:txBody>
                    <a:bodyPr/>
                    <a:lstStyle/>
                    <a:p>
                      <a:r>
                        <a:rPr lang="en-US" sz="1400" dirty="0" smtClean="0"/>
                        <a:t>TG3 date (provisional)</a:t>
                      </a:r>
                      <a:endParaRPr lang="en-US" sz="1400" dirty="0"/>
                    </a:p>
                  </a:txBody>
                  <a:tcPr/>
                </a:tc>
                <a:tc>
                  <a:txBody>
                    <a:bodyPr/>
                    <a:lstStyle/>
                    <a:p>
                      <a:r>
                        <a:rPr lang="en-US" sz="1400" dirty="0" smtClean="0"/>
                        <a:t>First </a:t>
                      </a:r>
                      <a:r>
                        <a:rPr lang="en-US" sz="1400" dirty="0" smtClean="0"/>
                        <a:t>access to D/E</a:t>
                      </a:r>
                      <a:endParaRPr lang="en-US" sz="1400" dirty="0"/>
                    </a:p>
                  </a:txBody>
                  <a:tcPr/>
                </a:tc>
                <a:tc>
                  <a:txBody>
                    <a:bodyPr/>
                    <a:lstStyle/>
                    <a:p>
                      <a:r>
                        <a:rPr lang="en-US" sz="1400" dirty="0" smtClean="0"/>
                        <a:t>First</a:t>
                      </a:r>
                      <a:r>
                        <a:rPr lang="en-US" sz="1400" baseline="0" dirty="0" smtClean="0"/>
                        <a:t> Access to bunker</a:t>
                      </a:r>
                      <a:endParaRPr lang="en-US" sz="1400" dirty="0"/>
                    </a:p>
                  </a:txBody>
                  <a:tcPr/>
                </a:tc>
                <a:tc>
                  <a:txBody>
                    <a:bodyPr/>
                    <a:lstStyle/>
                    <a:p>
                      <a:r>
                        <a:rPr lang="en-US" sz="1400" dirty="0" smtClean="0"/>
                        <a:t>Priority access</a:t>
                      </a:r>
                      <a:r>
                        <a:rPr lang="en-US" sz="1400" baseline="0" dirty="0" smtClean="0"/>
                        <a:t> to bunker</a:t>
                      </a:r>
                      <a:endParaRPr lang="en-US" sz="1400" dirty="0"/>
                    </a:p>
                  </a:txBody>
                  <a:tcPr/>
                </a:tc>
                <a:tc>
                  <a:txBody>
                    <a:bodyPr/>
                    <a:lstStyle/>
                    <a:p>
                      <a:r>
                        <a:rPr lang="en-US" sz="1400" dirty="0" smtClean="0"/>
                        <a:t>TG5 </a:t>
                      </a:r>
                      <a:r>
                        <a:rPr lang="mr-IN" sz="1400" dirty="0" smtClean="0"/>
                        <a:t>–</a:t>
                      </a:r>
                      <a:r>
                        <a:rPr lang="en-US" sz="1400" dirty="0" smtClean="0"/>
                        <a:t> Hot Commissioning</a:t>
                      </a:r>
                      <a:endParaRPr lang="en-US" sz="1400" dirty="0"/>
                    </a:p>
                  </a:txBody>
                  <a:tcPr/>
                </a:tc>
              </a:tr>
              <a:tr h="370840">
                <a:tc>
                  <a:txBody>
                    <a:bodyPr/>
                    <a:lstStyle/>
                    <a:p>
                      <a:r>
                        <a:rPr lang="en-US" sz="1400" dirty="0" smtClean="0"/>
                        <a:t>MIRACLES</a:t>
                      </a:r>
                      <a:endParaRPr lang="en-US" sz="1400" dirty="0"/>
                    </a:p>
                  </a:txBody>
                  <a:tcPr/>
                </a:tc>
                <a:tc>
                  <a:txBody>
                    <a:bodyPr/>
                    <a:lstStyle/>
                    <a:p>
                      <a:r>
                        <a:rPr lang="en-US" sz="1400" dirty="0" smtClean="0"/>
                        <a:t>14</a:t>
                      </a:r>
                      <a:endParaRPr lang="en-US" sz="1400" dirty="0"/>
                    </a:p>
                  </a:txBody>
                  <a:tcPr/>
                </a:tc>
                <a:tc>
                  <a:txBody>
                    <a:bodyPr/>
                    <a:lstStyle/>
                    <a:p>
                      <a:r>
                        <a:rPr lang="en-US" sz="1400" dirty="0" smtClean="0"/>
                        <a:t>Nov</a:t>
                      </a:r>
                      <a:r>
                        <a:rPr lang="en-US" sz="1400" baseline="0" dirty="0" smtClean="0"/>
                        <a:t>-2019</a:t>
                      </a:r>
                      <a:endParaRPr lang="en-US" sz="1400" dirty="0"/>
                    </a:p>
                  </a:txBody>
                  <a:tcPr/>
                </a:tc>
                <a:tc>
                  <a:txBody>
                    <a:bodyPr/>
                    <a:lstStyle/>
                    <a:p>
                      <a:r>
                        <a:rPr lang="en-US" sz="1400" dirty="0" smtClean="0"/>
                        <a:t>Sept-22</a:t>
                      </a:r>
                      <a:endParaRPr lang="en-US" sz="1400" dirty="0"/>
                    </a:p>
                  </a:txBody>
                  <a:tcPr/>
                </a:tc>
                <a:tc>
                  <a:txBody>
                    <a:bodyPr/>
                    <a:lstStyle/>
                    <a:p>
                      <a:r>
                        <a:rPr lang="en-US" sz="1400" dirty="0" smtClean="0"/>
                        <a:t>Jun-23</a:t>
                      </a:r>
                      <a:endParaRPr lang="en-US" sz="1400" dirty="0"/>
                    </a:p>
                  </a:txBody>
                  <a:tcPr/>
                </a:tc>
                <a:tc>
                  <a:txBody>
                    <a:bodyPr/>
                    <a:lstStyle/>
                    <a:p>
                      <a:r>
                        <a:rPr lang="en-US" sz="1400" dirty="0" smtClean="0"/>
                        <a:t>Jun-24</a:t>
                      </a:r>
                      <a:endParaRPr lang="en-US" sz="1400" dirty="0"/>
                    </a:p>
                  </a:txBody>
                  <a:tcPr/>
                </a:tc>
                <a:tc>
                  <a:txBody>
                    <a:bodyPr/>
                    <a:lstStyle/>
                    <a:p>
                      <a:r>
                        <a:rPr lang="en-US" sz="1400" dirty="0" smtClean="0"/>
                        <a:t>Sept-24</a:t>
                      </a:r>
                      <a:endParaRPr lang="en-US" sz="1400" dirty="0"/>
                    </a:p>
                  </a:txBody>
                  <a:tcPr/>
                </a:tc>
              </a:tr>
            </a:tbl>
          </a:graphicData>
        </a:graphic>
      </p:graphicFrame>
      <p:sp>
        <p:nvSpPr>
          <p:cNvPr id="6" name="TextBox 5"/>
          <p:cNvSpPr txBox="1"/>
          <p:nvPr/>
        </p:nvSpPr>
        <p:spPr>
          <a:xfrm>
            <a:off x="214132" y="5013753"/>
            <a:ext cx="3241519" cy="369332"/>
          </a:xfrm>
          <a:prstGeom prst="rect">
            <a:avLst/>
          </a:prstGeom>
          <a:noFill/>
        </p:spPr>
        <p:txBody>
          <a:bodyPr wrap="square" rtlCol="0">
            <a:spAutoFit/>
          </a:bodyPr>
          <a:lstStyle/>
          <a:p>
            <a:r>
              <a:rPr lang="en-US" dirty="0" smtClean="0"/>
              <a:t>Current dates based on MS 3.4</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15</a:t>
            </a:fld>
            <a:endParaRPr lang="sv-SE">
              <a:latin typeface="Calibri"/>
            </a:endParaRPr>
          </a:p>
        </p:txBody>
      </p:sp>
    </p:spTree>
    <p:extLst>
      <p:ext uri="{BB962C8B-B14F-4D97-AF65-F5344CB8AC3E}">
        <p14:creationId xmlns:p14="http://schemas.microsoft.com/office/powerpoint/2010/main" val="14302645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1763825" y="3429000"/>
            <a:ext cx="2592152" cy="3285000"/>
            <a:chOff x="1691816" y="3429000"/>
            <a:chExt cx="2592152" cy="3285000"/>
          </a:xfrm>
        </p:grpSpPr>
        <p:sp>
          <p:nvSpPr>
            <p:cNvPr id="178" name="Rectangle 177"/>
            <p:cNvSpPr/>
            <p:nvPr/>
          </p:nvSpPr>
          <p:spPr>
            <a:xfrm>
              <a:off x="3059968" y="4419849"/>
              <a:ext cx="1224000" cy="2138061"/>
            </a:xfrm>
            <a:prstGeom prst="rect">
              <a:avLst/>
            </a:prstGeom>
            <a:solidFill>
              <a:srgbClr val="008000">
                <a:alpha val="10000"/>
              </a:srgbClr>
            </a:solid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3059968" y="3429000"/>
              <a:ext cx="1224000" cy="864096"/>
            </a:xfrm>
            <a:prstGeom prst="rect">
              <a:avLst/>
            </a:prstGeom>
            <a:solidFill>
              <a:srgbClr val="008000">
                <a:alpha val="10000"/>
              </a:srgbClr>
            </a:solid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1692136" y="3429000"/>
              <a:ext cx="1224000" cy="1584000"/>
            </a:xfrm>
            <a:prstGeom prst="rect">
              <a:avLst/>
            </a:prstGeom>
            <a:solidFill>
              <a:srgbClr val="008000">
                <a:alpha val="10000"/>
              </a:srgbClr>
            </a:solid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1691816" y="5130000"/>
              <a:ext cx="1224000" cy="1584000"/>
            </a:xfrm>
            <a:prstGeom prst="rect">
              <a:avLst/>
            </a:prstGeom>
            <a:solidFill>
              <a:srgbClr val="008000">
                <a:alpha val="10000"/>
              </a:srgbClr>
            </a:solid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321296" y="125760"/>
            <a:ext cx="5698976" cy="1143000"/>
          </a:xfrm>
        </p:spPr>
        <p:txBody>
          <a:bodyPr/>
          <a:lstStyle/>
          <a:p>
            <a:r>
              <a:rPr lang="en-US" sz="3600" dirty="0"/>
              <a:t>NSS Project management</a:t>
            </a:r>
          </a:p>
        </p:txBody>
      </p:sp>
      <p:grpSp>
        <p:nvGrpSpPr>
          <p:cNvPr id="8" name="Group 7"/>
          <p:cNvGrpSpPr/>
          <p:nvPr/>
        </p:nvGrpSpPr>
        <p:grpSpPr>
          <a:xfrm>
            <a:off x="181789" y="3212976"/>
            <a:ext cx="1138984" cy="1013432"/>
            <a:chOff x="120648" y="2486775"/>
            <a:chExt cx="1138984" cy="1013432"/>
          </a:xfrm>
        </p:grpSpPr>
        <p:cxnSp>
          <p:nvCxnSpPr>
            <p:cNvPr id="114" name="Straight Arrow Connector 113"/>
            <p:cNvCxnSpPr/>
            <p:nvPr/>
          </p:nvCxnSpPr>
          <p:spPr>
            <a:xfrm>
              <a:off x="120648" y="2486775"/>
              <a:ext cx="0" cy="770400"/>
            </a:xfrm>
            <a:prstGeom prst="straightConnector1">
              <a:avLst/>
            </a:prstGeom>
            <a:noFill/>
            <a:ln w="2540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15" name="Shape 54"/>
            <p:cNvSpPr/>
            <p:nvPr/>
          </p:nvSpPr>
          <p:spPr>
            <a:xfrm>
              <a:off x="253580" y="2644034"/>
              <a:ext cx="1006052" cy="325077"/>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SSM application</a:t>
              </a:r>
              <a:endParaRPr sz="900" dirty="0"/>
            </a:p>
          </p:txBody>
        </p:sp>
        <p:sp>
          <p:nvSpPr>
            <p:cNvPr id="116" name="Shape 54"/>
            <p:cNvSpPr/>
            <p:nvPr/>
          </p:nvSpPr>
          <p:spPr>
            <a:xfrm>
              <a:off x="247230" y="3068159"/>
              <a:ext cx="1012402" cy="432048"/>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Safety Systems analysis &amp; design</a:t>
              </a:r>
              <a:endParaRPr sz="900" dirty="0"/>
            </a:p>
          </p:txBody>
        </p:sp>
        <p:cxnSp>
          <p:nvCxnSpPr>
            <p:cNvPr id="117" name="Straight Connector 116"/>
            <p:cNvCxnSpPr/>
            <p:nvPr/>
          </p:nvCxnSpPr>
          <p:spPr>
            <a:xfrm>
              <a:off x="120648" y="2825095"/>
              <a:ext cx="116417"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18" name="Straight Connector 117"/>
            <p:cNvCxnSpPr/>
            <p:nvPr/>
          </p:nvCxnSpPr>
          <p:spPr>
            <a:xfrm rot="21480000">
              <a:off x="132231" y="3258862"/>
              <a:ext cx="98484"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9" name="Group 8"/>
          <p:cNvGrpSpPr/>
          <p:nvPr/>
        </p:nvGrpSpPr>
        <p:grpSpPr>
          <a:xfrm>
            <a:off x="7706278" y="3212977"/>
            <a:ext cx="1330219" cy="1161338"/>
            <a:chOff x="7709193" y="2238919"/>
            <a:chExt cx="1330219" cy="1161338"/>
          </a:xfrm>
        </p:grpSpPr>
        <p:grpSp>
          <p:nvGrpSpPr>
            <p:cNvPr id="104" name="Group 103"/>
            <p:cNvGrpSpPr/>
            <p:nvPr/>
          </p:nvGrpSpPr>
          <p:grpSpPr>
            <a:xfrm>
              <a:off x="7709193" y="2238919"/>
              <a:ext cx="1313784" cy="1022400"/>
              <a:chOff x="7709193" y="2343879"/>
              <a:chExt cx="1313784" cy="1022400"/>
            </a:xfrm>
          </p:grpSpPr>
          <p:cxnSp>
            <p:nvCxnSpPr>
              <p:cNvPr id="107" name="Straight Arrow Connector 106"/>
              <p:cNvCxnSpPr/>
              <p:nvPr/>
            </p:nvCxnSpPr>
            <p:spPr>
              <a:xfrm>
                <a:off x="7709193" y="2343879"/>
                <a:ext cx="0" cy="1022400"/>
              </a:xfrm>
              <a:prstGeom prst="straightConnector1">
                <a:avLst/>
              </a:prstGeom>
              <a:noFill/>
              <a:ln w="2540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nvGrpSpPr>
              <p:cNvPr id="108" name="Group 107"/>
              <p:cNvGrpSpPr/>
              <p:nvPr/>
            </p:nvGrpSpPr>
            <p:grpSpPr>
              <a:xfrm>
                <a:off x="7709193" y="2431047"/>
                <a:ext cx="1313784" cy="310825"/>
                <a:chOff x="2097177" y="3787742"/>
                <a:chExt cx="1313784" cy="310825"/>
              </a:xfrm>
            </p:grpSpPr>
            <p:sp>
              <p:nvSpPr>
                <p:cNvPr id="112" name="Shape 54"/>
                <p:cNvSpPr/>
                <p:nvPr/>
              </p:nvSpPr>
              <p:spPr>
                <a:xfrm>
                  <a:off x="2225078" y="3787742"/>
                  <a:ext cx="1185883" cy="310825"/>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Budgets &amp; workflow</a:t>
                  </a:r>
                  <a:endParaRPr sz="1000" b="1" dirty="0"/>
                </a:p>
              </p:txBody>
            </p:sp>
            <p:cxnSp>
              <p:nvCxnSpPr>
                <p:cNvPr id="113" name="Straight Connector 112"/>
                <p:cNvCxnSpPr/>
                <p:nvPr/>
              </p:nvCxnSpPr>
              <p:spPr>
                <a:xfrm>
                  <a:off x="2097177" y="3934374"/>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09" name="Group 108"/>
              <p:cNvGrpSpPr/>
              <p:nvPr/>
            </p:nvGrpSpPr>
            <p:grpSpPr>
              <a:xfrm>
                <a:off x="7709193" y="2831501"/>
                <a:ext cx="1313784" cy="289016"/>
                <a:chOff x="2097177" y="3518315"/>
                <a:chExt cx="1313784" cy="289016"/>
              </a:xfrm>
            </p:grpSpPr>
            <p:sp>
              <p:nvSpPr>
                <p:cNvPr id="110" name="Shape 54"/>
                <p:cNvSpPr/>
                <p:nvPr/>
              </p:nvSpPr>
              <p:spPr>
                <a:xfrm>
                  <a:off x="2225078" y="3518315"/>
                  <a:ext cx="1185883" cy="289016"/>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Schedule</a:t>
                  </a:r>
                  <a:endParaRPr sz="1000" b="1" dirty="0"/>
                </a:p>
              </p:txBody>
            </p:sp>
            <p:cxnSp>
              <p:nvCxnSpPr>
                <p:cNvPr id="111" name="Straight Connector 110"/>
                <p:cNvCxnSpPr/>
                <p:nvPr/>
              </p:nvCxnSpPr>
              <p:spPr>
                <a:xfrm>
                  <a:off x="2097177" y="3685643"/>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cxnSp>
          <p:nvCxnSpPr>
            <p:cNvPr id="105" name="Straight Connector 104"/>
            <p:cNvCxnSpPr/>
            <p:nvPr/>
          </p:nvCxnSpPr>
          <p:spPr>
            <a:xfrm>
              <a:off x="7709193" y="3264807"/>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06" name="Shape 54"/>
            <p:cNvSpPr/>
            <p:nvPr/>
          </p:nvSpPr>
          <p:spPr>
            <a:xfrm>
              <a:off x="7853529" y="3109893"/>
              <a:ext cx="1185883" cy="290364"/>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Risk Management</a:t>
              </a:r>
            </a:p>
          </p:txBody>
        </p:sp>
      </p:grpSp>
      <p:grpSp>
        <p:nvGrpSpPr>
          <p:cNvPr id="10" name="Group 9"/>
          <p:cNvGrpSpPr/>
          <p:nvPr/>
        </p:nvGrpSpPr>
        <p:grpSpPr>
          <a:xfrm>
            <a:off x="6229711" y="3212976"/>
            <a:ext cx="1224886" cy="2934000"/>
            <a:chOff x="6083418" y="2439216"/>
            <a:chExt cx="1224886" cy="2934000"/>
          </a:xfrm>
        </p:grpSpPr>
        <p:grpSp>
          <p:nvGrpSpPr>
            <p:cNvPr id="91" name="Group 90"/>
            <p:cNvGrpSpPr/>
            <p:nvPr/>
          </p:nvGrpSpPr>
          <p:grpSpPr>
            <a:xfrm>
              <a:off x="6083418" y="2439216"/>
              <a:ext cx="1224886" cy="2934000"/>
              <a:chOff x="5852192" y="2347472"/>
              <a:chExt cx="1224886" cy="2934000"/>
            </a:xfrm>
          </p:grpSpPr>
          <p:sp>
            <p:nvSpPr>
              <p:cNvPr id="94" name="Shape 54"/>
              <p:cNvSpPr/>
              <p:nvPr/>
            </p:nvSpPr>
            <p:spPr>
              <a:xfrm>
                <a:off x="6106893" y="3906280"/>
                <a:ext cx="970185" cy="430264"/>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Conventional Facilities</a:t>
                </a:r>
              </a:p>
            </p:txBody>
          </p:sp>
          <p:sp>
            <p:nvSpPr>
              <p:cNvPr id="95" name="Shape 54"/>
              <p:cNvSpPr/>
              <p:nvPr/>
            </p:nvSpPr>
            <p:spPr>
              <a:xfrm>
                <a:off x="6104774" y="3373456"/>
                <a:ext cx="972304" cy="434380"/>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Systems Engineering</a:t>
                </a:r>
              </a:p>
            </p:txBody>
          </p:sp>
          <p:cxnSp>
            <p:nvCxnSpPr>
              <p:cNvPr id="96" name="Straight Connector 95"/>
              <p:cNvCxnSpPr/>
              <p:nvPr/>
            </p:nvCxnSpPr>
            <p:spPr>
              <a:xfrm>
                <a:off x="5852774" y="4120520"/>
                <a:ext cx="252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97" name="Straight Connector 96"/>
              <p:cNvCxnSpPr/>
              <p:nvPr/>
            </p:nvCxnSpPr>
            <p:spPr>
              <a:xfrm>
                <a:off x="5852774" y="3544456"/>
                <a:ext cx="252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nvGrpSpPr>
              <p:cNvPr id="98" name="Group 97"/>
              <p:cNvGrpSpPr/>
              <p:nvPr/>
            </p:nvGrpSpPr>
            <p:grpSpPr>
              <a:xfrm>
                <a:off x="5852192" y="2347472"/>
                <a:ext cx="1224886" cy="2934000"/>
                <a:chOff x="5852192" y="2347472"/>
                <a:chExt cx="1224886" cy="2934000"/>
              </a:xfrm>
            </p:grpSpPr>
            <p:cxnSp>
              <p:nvCxnSpPr>
                <p:cNvPr id="99" name="Straight Arrow Connector 98"/>
                <p:cNvCxnSpPr/>
                <p:nvPr/>
              </p:nvCxnSpPr>
              <p:spPr>
                <a:xfrm flipH="1">
                  <a:off x="5852192" y="2347472"/>
                  <a:ext cx="390" cy="2934000"/>
                </a:xfrm>
                <a:prstGeom prst="straightConnector1">
                  <a:avLst/>
                </a:prstGeom>
                <a:noFill/>
                <a:ln w="25400" cap="flat">
                  <a:solidFill>
                    <a:srgbClr val="4F81BD"/>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00" name="Shape 54"/>
                <p:cNvSpPr/>
                <p:nvPr/>
              </p:nvSpPr>
              <p:spPr>
                <a:xfrm>
                  <a:off x="6097699" y="2442870"/>
                  <a:ext cx="979379" cy="309498"/>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Neutron Bunker</a:t>
                  </a:r>
                </a:p>
                <a:p>
                  <a:pPr>
                    <a:spcBef>
                      <a:spcPts val="300"/>
                    </a:spcBef>
                  </a:pPr>
                  <a:r>
                    <a:rPr lang="en-AU" sz="1000" b="1" dirty="0"/>
                    <a:t> </a:t>
                  </a:r>
                  <a:endParaRPr sz="900" dirty="0"/>
                </a:p>
              </p:txBody>
            </p:sp>
            <p:sp>
              <p:nvSpPr>
                <p:cNvPr id="101" name="Shape 54"/>
                <p:cNvSpPr/>
                <p:nvPr/>
              </p:nvSpPr>
              <p:spPr>
                <a:xfrm>
                  <a:off x="6108738" y="2844256"/>
                  <a:ext cx="968340" cy="432048"/>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Requirements &amp; Standards</a:t>
                  </a:r>
                </a:p>
              </p:txBody>
            </p:sp>
            <p:cxnSp>
              <p:nvCxnSpPr>
                <p:cNvPr id="102" name="Straight Connector 101"/>
                <p:cNvCxnSpPr/>
                <p:nvPr/>
              </p:nvCxnSpPr>
              <p:spPr>
                <a:xfrm>
                  <a:off x="5852192" y="2608352"/>
                  <a:ext cx="252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03" name="Straight Connector 102"/>
                <p:cNvCxnSpPr/>
                <p:nvPr/>
              </p:nvCxnSpPr>
              <p:spPr>
                <a:xfrm>
                  <a:off x="5852192" y="3040400"/>
                  <a:ext cx="252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sp>
          <p:nvSpPr>
            <p:cNvPr id="92" name="Shape 54"/>
            <p:cNvSpPr/>
            <p:nvPr/>
          </p:nvSpPr>
          <p:spPr>
            <a:xfrm>
              <a:off x="6336000" y="4506788"/>
              <a:ext cx="972304" cy="290364"/>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Target Project</a:t>
              </a:r>
            </a:p>
          </p:txBody>
        </p:sp>
        <p:cxnSp>
          <p:nvCxnSpPr>
            <p:cNvPr id="93" name="Straight Connector 92"/>
            <p:cNvCxnSpPr/>
            <p:nvPr/>
          </p:nvCxnSpPr>
          <p:spPr>
            <a:xfrm>
              <a:off x="6084168" y="4653136"/>
              <a:ext cx="252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1" name="Group 10"/>
          <p:cNvGrpSpPr/>
          <p:nvPr/>
        </p:nvGrpSpPr>
        <p:grpSpPr>
          <a:xfrm>
            <a:off x="4718052" y="3212976"/>
            <a:ext cx="1224378" cy="2160240"/>
            <a:chOff x="4571758" y="2132856"/>
            <a:chExt cx="1224378" cy="2160240"/>
          </a:xfrm>
        </p:grpSpPr>
        <p:grpSp>
          <p:nvGrpSpPr>
            <p:cNvPr id="81" name="Group 80"/>
            <p:cNvGrpSpPr/>
            <p:nvPr/>
          </p:nvGrpSpPr>
          <p:grpSpPr>
            <a:xfrm>
              <a:off x="4571767" y="2132856"/>
              <a:ext cx="1224369" cy="2160240"/>
              <a:chOff x="4015121" y="1903250"/>
              <a:chExt cx="1224369" cy="2160240"/>
            </a:xfrm>
          </p:grpSpPr>
          <p:sp>
            <p:nvSpPr>
              <p:cNvPr id="84" name="Shape 54"/>
              <p:cNvSpPr/>
              <p:nvPr/>
            </p:nvSpPr>
            <p:spPr>
              <a:xfrm>
                <a:off x="4173099" y="2571091"/>
                <a:ext cx="1066391" cy="419011"/>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Memoranda of Understanding</a:t>
                </a:r>
                <a:endParaRPr sz="900" dirty="0"/>
              </a:p>
            </p:txBody>
          </p:sp>
          <p:sp>
            <p:nvSpPr>
              <p:cNvPr id="85" name="Shape 54"/>
              <p:cNvSpPr/>
              <p:nvPr/>
            </p:nvSpPr>
            <p:spPr>
              <a:xfrm>
                <a:off x="4173099" y="3100075"/>
                <a:ext cx="1066391" cy="274488"/>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Technical </a:t>
                </a:r>
                <a:r>
                  <a:rPr lang="en-AU" sz="1000" b="1" dirty="0" smtClean="0"/>
                  <a:t>Annexes</a:t>
                </a:r>
                <a:endParaRPr lang="en-AU" sz="900" dirty="0"/>
              </a:p>
            </p:txBody>
          </p:sp>
          <p:sp>
            <p:nvSpPr>
              <p:cNvPr id="86" name="Shape 54"/>
              <p:cNvSpPr/>
              <p:nvPr/>
            </p:nvSpPr>
            <p:spPr>
              <a:xfrm>
                <a:off x="4173754" y="3494458"/>
                <a:ext cx="1065736" cy="569032"/>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In-Kind Collaboration Agreements</a:t>
                </a:r>
                <a:endParaRPr lang="en-AU" sz="900" dirty="0"/>
              </a:p>
            </p:txBody>
          </p:sp>
          <p:cxnSp>
            <p:nvCxnSpPr>
              <p:cNvPr id="87" name="Straight Arrow Connector 86"/>
              <p:cNvCxnSpPr/>
              <p:nvPr/>
            </p:nvCxnSpPr>
            <p:spPr>
              <a:xfrm flipH="1">
                <a:off x="4015121" y="1903250"/>
                <a:ext cx="14633" cy="1888103"/>
              </a:xfrm>
              <a:prstGeom prst="straightConnector1">
                <a:avLst/>
              </a:prstGeom>
              <a:noFill/>
              <a:ln w="2540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8" name="Straight Connector 87"/>
              <p:cNvCxnSpPr/>
              <p:nvPr/>
            </p:nvCxnSpPr>
            <p:spPr>
              <a:xfrm>
                <a:off x="4040384" y="2789591"/>
                <a:ext cx="12737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89" name="Straight Connector 88"/>
              <p:cNvCxnSpPr/>
              <p:nvPr/>
            </p:nvCxnSpPr>
            <p:spPr>
              <a:xfrm rot="21480000">
                <a:off x="4026154" y="3788840"/>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90" name="Straight Connector 89"/>
              <p:cNvCxnSpPr/>
              <p:nvPr/>
            </p:nvCxnSpPr>
            <p:spPr>
              <a:xfrm>
                <a:off x="4040384" y="3225068"/>
                <a:ext cx="12737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sp>
          <p:nvSpPr>
            <p:cNvPr id="82" name="Shape 54"/>
            <p:cNvSpPr/>
            <p:nvPr/>
          </p:nvSpPr>
          <p:spPr>
            <a:xfrm>
              <a:off x="4716016" y="2274540"/>
              <a:ext cx="1080120" cy="434380"/>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Partner coordination</a:t>
              </a:r>
              <a:endParaRPr sz="900" dirty="0"/>
            </a:p>
          </p:txBody>
        </p:sp>
        <p:cxnSp>
          <p:nvCxnSpPr>
            <p:cNvPr id="83" name="Straight Connector 82"/>
            <p:cNvCxnSpPr/>
            <p:nvPr/>
          </p:nvCxnSpPr>
          <p:spPr>
            <a:xfrm rot="21540000">
              <a:off x="4571758" y="2484000"/>
              <a:ext cx="12737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2" name="Group 11"/>
          <p:cNvGrpSpPr/>
          <p:nvPr/>
        </p:nvGrpSpPr>
        <p:grpSpPr>
          <a:xfrm>
            <a:off x="1816780" y="3356992"/>
            <a:ext cx="2467189" cy="3310568"/>
            <a:chOff x="1763688" y="3286784"/>
            <a:chExt cx="2467189" cy="3310568"/>
          </a:xfrm>
        </p:grpSpPr>
        <p:grpSp>
          <p:nvGrpSpPr>
            <p:cNvPr id="13" name="Group 12"/>
            <p:cNvGrpSpPr/>
            <p:nvPr/>
          </p:nvGrpSpPr>
          <p:grpSpPr>
            <a:xfrm>
              <a:off x="1763688" y="5116778"/>
              <a:ext cx="1120246" cy="1480574"/>
              <a:chOff x="1259632" y="4151420"/>
              <a:chExt cx="1120246" cy="1480574"/>
            </a:xfrm>
          </p:grpSpPr>
          <p:grpSp>
            <p:nvGrpSpPr>
              <p:cNvPr id="68" name="Group 67"/>
              <p:cNvGrpSpPr/>
              <p:nvPr/>
            </p:nvGrpSpPr>
            <p:grpSpPr>
              <a:xfrm>
                <a:off x="1259632" y="4911872"/>
                <a:ext cx="1120246" cy="342274"/>
                <a:chOff x="3152956" y="4702865"/>
                <a:chExt cx="1120246" cy="342274"/>
              </a:xfrm>
            </p:grpSpPr>
            <p:sp>
              <p:nvSpPr>
                <p:cNvPr id="79" name="Shape 54"/>
                <p:cNvSpPr/>
                <p:nvPr/>
              </p:nvSpPr>
              <p:spPr>
                <a:xfrm>
                  <a:off x="3152956" y="4702865"/>
                  <a:ext cx="955187" cy="342274"/>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NMX (ESS)</a:t>
                  </a:r>
                  <a:endParaRPr sz="1000" b="1" dirty="0"/>
                </a:p>
              </p:txBody>
            </p:sp>
            <p:cxnSp>
              <p:nvCxnSpPr>
                <p:cNvPr id="80" name="Straight Connector 79"/>
                <p:cNvCxnSpPr/>
                <p:nvPr/>
              </p:nvCxnSpPr>
              <p:spPr>
                <a:xfrm>
                  <a:off x="4120644" y="4881289"/>
                  <a:ext cx="152558"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69" name="Group 68"/>
              <p:cNvGrpSpPr/>
              <p:nvPr/>
            </p:nvGrpSpPr>
            <p:grpSpPr>
              <a:xfrm>
                <a:off x="1259632" y="4514232"/>
                <a:ext cx="1100851" cy="316331"/>
                <a:chOff x="2265578" y="3732913"/>
                <a:chExt cx="1100851" cy="316331"/>
              </a:xfrm>
            </p:grpSpPr>
            <p:sp>
              <p:nvSpPr>
                <p:cNvPr id="77" name="Shape 54"/>
                <p:cNvSpPr/>
                <p:nvPr/>
              </p:nvSpPr>
              <p:spPr>
                <a:xfrm>
                  <a:off x="2265578" y="3732913"/>
                  <a:ext cx="942287" cy="316331"/>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HEIMDAL (ÅU)</a:t>
                  </a:r>
                  <a:endParaRPr sz="1000" b="1" dirty="0"/>
                </a:p>
              </p:txBody>
            </p:sp>
            <p:cxnSp>
              <p:nvCxnSpPr>
                <p:cNvPr id="78" name="Straight Connector 77"/>
                <p:cNvCxnSpPr/>
                <p:nvPr/>
              </p:nvCxnSpPr>
              <p:spPr>
                <a:xfrm>
                  <a:off x="3199207" y="3876929"/>
                  <a:ext cx="167222"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70" name="Group 69"/>
              <p:cNvGrpSpPr/>
              <p:nvPr/>
            </p:nvGrpSpPr>
            <p:grpSpPr>
              <a:xfrm>
                <a:off x="1259632" y="5340272"/>
                <a:ext cx="1110377" cy="291722"/>
                <a:chOff x="827951" y="3860043"/>
                <a:chExt cx="1110377" cy="291722"/>
              </a:xfrm>
            </p:grpSpPr>
            <p:sp>
              <p:nvSpPr>
                <p:cNvPr id="75" name="Shape 54"/>
                <p:cNvSpPr/>
                <p:nvPr/>
              </p:nvSpPr>
              <p:spPr>
                <a:xfrm>
                  <a:off x="827951" y="3860043"/>
                  <a:ext cx="966378" cy="291722"/>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MAGIC (LLB)</a:t>
                  </a:r>
                  <a:endParaRPr sz="1000" b="1" dirty="0"/>
                </a:p>
              </p:txBody>
            </p:sp>
            <p:cxnSp>
              <p:nvCxnSpPr>
                <p:cNvPr id="76" name="Straight Connector 75"/>
                <p:cNvCxnSpPr/>
                <p:nvPr/>
              </p:nvCxnSpPr>
              <p:spPr>
                <a:xfrm>
                  <a:off x="1794328" y="4042115"/>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71" name="Group 70"/>
              <p:cNvGrpSpPr/>
              <p:nvPr/>
            </p:nvGrpSpPr>
            <p:grpSpPr>
              <a:xfrm>
                <a:off x="1259632" y="4151420"/>
                <a:ext cx="1094754" cy="290804"/>
                <a:chOff x="845882" y="4454346"/>
                <a:chExt cx="1094754" cy="290804"/>
              </a:xfrm>
            </p:grpSpPr>
            <p:sp>
              <p:nvSpPr>
                <p:cNvPr id="73" name="Shape 54"/>
                <p:cNvSpPr/>
                <p:nvPr/>
              </p:nvSpPr>
              <p:spPr>
                <a:xfrm>
                  <a:off x="845882" y="4454346"/>
                  <a:ext cx="950754" cy="290804"/>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DREAM (FRJ)</a:t>
                  </a:r>
                  <a:endParaRPr sz="1000" b="1" dirty="0"/>
                </a:p>
              </p:txBody>
            </p:sp>
            <p:cxnSp>
              <p:nvCxnSpPr>
                <p:cNvPr id="74" name="Straight Connector 73"/>
                <p:cNvCxnSpPr/>
                <p:nvPr/>
              </p:nvCxnSpPr>
              <p:spPr>
                <a:xfrm>
                  <a:off x="1796636" y="4601134"/>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cxnSp>
            <p:nvCxnSpPr>
              <p:cNvPr id="72" name="Straight Arrow Connector 71"/>
              <p:cNvCxnSpPr/>
              <p:nvPr/>
            </p:nvCxnSpPr>
            <p:spPr>
              <a:xfrm>
                <a:off x="2362853" y="4299872"/>
                <a:ext cx="0" cy="1224000"/>
              </a:xfrm>
              <a:prstGeom prst="straightConnector1">
                <a:avLst/>
              </a:prstGeom>
              <a:noFill/>
              <a:ln w="1905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4" name="Group 13"/>
            <p:cNvGrpSpPr/>
            <p:nvPr/>
          </p:nvGrpSpPr>
          <p:grpSpPr>
            <a:xfrm>
              <a:off x="1764190" y="3436835"/>
              <a:ext cx="1079618" cy="1432325"/>
              <a:chOff x="3204350" y="2649019"/>
              <a:chExt cx="1079618" cy="1432325"/>
            </a:xfrm>
          </p:grpSpPr>
          <p:grpSp>
            <p:nvGrpSpPr>
              <p:cNvPr id="54" name="Group 53"/>
              <p:cNvGrpSpPr/>
              <p:nvPr/>
            </p:nvGrpSpPr>
            <p:grpSpPr>
              <a:xfrm>
                <a:off x="3204350" y="2649019"/>
                <a:ext cx="1079618" cy="1432325"/>
                <a:chOff x="3204350" y="2589750"/>
                <a:chExt cx="1079618" cy="1432325"/>
              </a:xfrm>
            </p:grpSpPr>
            <p:grpSp>
              <p:nvGrpSpPr>
                <p:cNvPr id="56" name="Group 55"/>
                <p:cNvGrpSpPr/>
                <p:nvPr/>
              </p:nvGrpSpPr>
              <p:grpSpPr>
                <a:xfrm>
                  <a:off x="3205094" y="2589750"/>
                  <a:ext cx="1078874" cy="280197"/>
                  <a:chOff x="2156843" y="2715652"/>
                  <a:chExt cx="1078874" cy="280197"/>
                </a:xfrm>
              </p:grpSpPr>
              <p:sp>
                <p:nvSpPr>
                  <p:cNvPr id="66" name="Shape 54"/>
                  <p:cNvSpPr/>
                  <p:nvPr/>
                </p:nvSpPr>
                <p:spPr>
                  <a:xfrm>
                    <a:off x="2156843" y="2715652"/>
                    <a:ext cx="934858" cy="280197"/>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0" tIns="46800" rIns="36000" bIns="0"/>
                  <a:lstStyle/>
                  <a:p>
                    <a:pPr>
                      <a:spcBef>
                        <a:spcPts val="300"/>
                      </a:spcBef>
                    </a:pPr>
                    <a:r>
                      <a:rPr lang="en-AU" sz="1000" b="1" dirty="0"/>
                      <a:t> LOKI  (ISIS)</a:t>
                    </a:r>
                  </a:p>
                </p:txBody>
              </p:sp>
              <p:cxnSp>
                <p:nvCxnSpPr>
                  <p:cNvPr id="67" name="Straight Connector 66"/>
                  <p:cNvCxnSpPr/>
                  <p:nvPr/>
                </p:nvCxnSpPr>
                <p:spPr>
                  <a:xfrm>
                    <a:off x="3091717" y="2851833"/>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57" name="Group 56"/>
                <p:cNvGrpSpPr/>
                <p:nvPr/>
              </p:nvGrpSpPr>
              <p:grpSpPr>
                <a:xfrm>
                  <a:off x="3211314" y="3695025"/>
                  <a:ext cx="1072654" cy="327050"/>
                  <a:chOff x="3063299" y="4111184"/>
                  <a:chExt cx="1072654" cy="327050"/>
                </a:xfrm>
              </p:grpSpPr>
              <p:cxnSp>
                <p:nvCxnSpPr>
                  <p:cNvPr id="64" name="Straight Connector 63"/>
                  <p:cNvCxnSpPr/>
                  <p:nvPr/>
                </p:nvCxnSpPr>
                <p:spPr>
                  <a:xfrm>
                    <a:off x="3991953" y="4294218"/>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65" name="Shape 54"/>
                  <p:cNvSpPr/>
                  <p:nvPr/>
                </p:nvSpPr>
                <p:spPr>
                  <a:xfrm>
                    <a:off x="3063299" y="4111184"/>
                    <a:ext cx="928638" cy="327050"/>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FREIA (ISIS)</a:t>
                    </a:r>
                    <a:endParaRPr sz="1000" b="1" dirty="0"/>
                  </a:p>
                  <a:p>
                    <a:pPr>
                      <a:spcBef>
                        <a:spcPts val="300"/>
                      </a:spcBef>
                      <a:buSzPct val="100000"/>
                    </a:pPr>
                    <a:endParaRPr sz="900" dirty="0"/>
                  </a:p>
                </p:txBody>
              </p:sp>
            </p:grpSp>
            <p:grpSp>
              <p:nvGrpSpPr>
                <p:cNvPr id="58" name="Group 57"/>
                <p:cNvGrpSpPr/>
                <p:nvPr/>
              </p:nvGrpSpPr>
              <p:grpSpPr>
                <a:xfrm>
                  <a:off x="3204350" y="2941955"/>
                  <a:ext cx="1079618" cy="297944"/>
                  <a:chOff x="485741" y="4192320"/>
                  <a:chExt cx="1348650" cy="297944"/>
                </a:xfrm>
              </p:grpSpPr>
              <p:sp>
                <p:nvSpPr>
                  <p:cNvPr id="62" name="Shape 54"/>
                  <p:cNvSpPr/>
                  <p:nvPr/>
                </p:nvSpPr>
                <p:spPr>
                  <a:xfrm>
                    <a:off x="485741" y="4192320"/>
                    <a:ext cx="1168745" cy="297944"/>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SKADI (FRJ)</a:t>
                    </a:r>
                    <a:endParaRPr sz="1000" b="1" dirty="0"/>
                  </a:p>
                </p:txBody>
              </p:sp>
              <p:cxnSp>
                <p:nvCxnSpPr>
                  <p:cNvPr id="63" name="Straight Connector 62"/>
                  <p:cNvCxnSpPr/>
                  <p:nvPr/>
                </p:nvCxnSpPr>
                <p:spPr>
                  <a:xfrm flipH="1">
                    <a:off x="1645513" y="4336336"/>
                    <a:ext cx="188878"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59" name="Group 58"/>
                <p:cNvGrpSpPr/>
                <p:nvPr/>
              </p:nvGrpSpPr>
              <p:grpSpPr>
                <a:xfrm>
                  <a:off x="3207299" y="3301995"/>
                  <a:ext cx="1076669" cy="315626"/>
                  <a:chOff x="778274" y="3922352"/>
                  <a:chExt cx="1076669" cy="315626"/>
                </a:xfrm>
              </p:grpSpPr>
              <p:sp>
                <p:nvSpPr>
                  <p:cNvPr id="60" name="Shape 54"/>
                  <p:cNvSpPr/>
                  <p:nvPr/>
                </p:nvSpPr>
                <p:spPr>
                  <a:xfrm>
                    <a:off x="778274" y="3922352"/>
                    <a:ext cx="932653" cy="315626"/>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ESTIA (PSI)</a:t>
                    </a:r>
                    <a:endParaRPr sz="1000" b="1" dirty="0"/>
                  </a:p>
                </p:txBody>
              </p:sp>
              <p:cxnSp>
                <p:nvCxnSpPr>
                  <p:cNvPr id="61" name="Straight Connector 60"/>
                  <p:cNvCxnSpPr/>
                  <p:nvPr/>
                </p:nvCxnSpPr>
                <p:spPr>
                  <a:xfrm>
                    <a:off x="1710943" y="4066368"/>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cxnSp>
            <p:nvCxnSpPr>
              <p:cNvPr id="55" name="Straight Arrow Connector 54"/>
              <p:cNvCxnSpPr/>
              <p:nvPr/>
            </p:nvCxnSpPr>
            <p:spPr>
              <a:xfrm>
                <a:off x="4283968" y="2776160"/>
                <a:ext cx="0" cy="1170000"/>
              </a:xfrm>
              <a:prstGeom prst="straightConnector1">
                <a:avLst/>
              </a:prstGeom>
              <a:noFill/>
              <a:ln w="1905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5" name="Group 14"/>
            <p:cNvGrpSpPr/>
            <p:nvPr/>
          </p:nvGrpSpPr>
          <p:grpSpPr>
            <a:xfrm>
              <a:off x="3082395" y="3429000"/>
              <a:ext cx="1129565" cy="683415"/>
              <a:chOff x="1467114" y="2471430"/>
              <a:chExt cx="1129565" cy="683415"/>
            </a:xfrm>
          </p:grpSpPr>
          <p:grpSp>
            <p:nvGrpSpPr>
              <p:cNvPr id="47" name="Group 46"/>
              <p:cNvGrpSpPr/>
              <p:nvPr/>
            </p:nvGrpSpPr>
            <p:grpSpPr>
              <a:xfrm>
                <a:off x="1467114" y="2471430"/>
                <a:ext cx="1129137" cy="330781"/>
                <a:chOff x="2080999" y="3868782"/>
                <a:chExt cx="1129137" cy="330781"/>
              </a:xfrm>
            </p:grpSpPr>
            <p:sp>
              <p:nvSpPr>
                <p:cNvPr id="52" name="Shape 54"/>
                <p:cNvSpPr/>
                <p:nvPr/>
              </p:nvSpPr>
              <p:spPr>
                <a:xfrm>
                  <a:off x="2233557" y="3868782"/>
                  <a:ext cx="976579" cy="330781"/>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ODIN (TUM/PSI)</a:t>
                  </a:r>
                  <a:endParaRPr sz="1000" b="1" dirty="0"/>
                </a:p>
                <a:p>
                  <a:pPr>
                    <a:spcBef>
                      <a:spcPts val="300"/>
                    </a:spcBef>
                    <a:buSzPct val="100000"/>
                  </a:pPr>
                  <a:endParaRPr sz="900" dirty="0"/>
                </a:p>
              </p:txBody>
            </p:sp>
            <p:cxnSp>
              <p:nvCxnSpPr>
                <p:cNvPr id="53" name="Straight Connector 52"/>
                <p:cNvCxnSpPr/>
                <p:nvPr/>
              </p:nvCxnSpPr>
              <p:spPr>
                <a:xfrm>
                  <a:off x="2080999" y="4012848"/>
                  <a:ext cx="152558"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48" name="Group 47"/>
              <p:cNvGrpSpPr/>
              <p:nvPr/>
            </p:nvGrpSpPr>
            <p:grpSpPr>
              <a:xfrm>
                <a:off x="1475672" y="2874219"/>
                <a:ext cx="1121007" cy="280626"/>
                <a:chOff x="638259" y="4777748"/>
                <a:chExt cx="1121007" cy="280626"/>
              </a:xfrm>
            </p:grpSpPr>
            <p:sp>
              <p:nvSpPr>
                <p:cNvPr id="50" name="Shape 54"/>
                <p:cNvSpPr/>
                <p:nvPr/>
              </p:nvSpPr>
              <p:spPr>
                <a:xfrm>
                  <a:off x="782259" y="4777748"/>
                  <a:ext cx="977007" cy="280626"/>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BEER (HZG/NPI)</a:t>
                  </a:r>
                  <a:endParaRPr sz="1000" b="1" dirty="0"/>
                </a:p>
              </p:txBody>
            </p:sp>
            <p:cxnSp>
              <p:nvCxnSpPr>
                <p:cNvPr id="51" name="Straight Connector 50"/>
                <p:cNvCxnSpPr/>
                <p:nvPr/>
              </p:nvCxnSpPr>
              <p:spPr>
                <a:xfrm>
                  <a:off x="638259" y="4921764"/>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cxnSp>
            <p:nvCxnSpPr>
              <p:cNvPr id="49" name="Straight Arrow Connector 48"/>
              <p:cNvCxnSpPr/>
              <p:nvPr/>
            </p:nvCxnSpPr>
            <p:spPr>
              <a:xfrm>
                <a:off x="1475656" y="2622235"/>
                <a:ext cx="0" cy="396000"/>
              </a:xfrm>
              <a:prstGeom prst="straightConnector1">
                <a:avLst/>
              </a:prstGeom>
              <a:noFill/>
              <a:ln w="1905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6" name="Group 15"/>
            <p:cNvGrpSpPr/>
            <p:nvPr/>
          </p:nvGrpSpPr>
          <p:grpSpPr>
            <a:xfrm>
              <a:off x="3131840" y="4419849"/>
              <a:ext cx="1099037" cy="1955571"/>
              <a:chOff x="3112923" y="4017766"/>
              <a:chExt cx="1099037" cy="1955571"/>
            </a:xfrm>
          </p:grpSpPr>
          <p:grpSp>
            <p:nvGrpSpPr>
              <p:cNvPr id="24" name="Group 23"/>
              <p:cNvGrpSpPr/>
              <p:nvPr/>
            </p:nvGrpSpPr>
            <p:grpSpPr>
              <a:xfrm>
                <a:off x="3112923" y="4017766"/>
                <a:ext cx="1099037" cy="1955571"/>
                <a:chOff x="3328947" y="4506504"/>
                <a:chExt cx="1099037" cy="1955571"/>
              </a:xfrm>
            </p:grpSpPr>
            <p:grpSp>
              <p:nvGrpSpPr>
                <p:cNvPr id="26" name="Group 25"/>
                <p:cNvGrpSpPr/>
                <p:nvPr/>
              </p:nvGrpSpPr>
              <p:grpSpPr>
                <a:xfrm>
                  <a:off x="3328947" y="4506504"/>
                  <a:ext cx="1099037" cy="1955571"/>
                  <a:chOff x="4409068" y="4199596"/>
                  <a:chExt cx="1099037" cy="1955571"/>
                </a:xfrm>
              </p:grpSpPr>
              <p:grpSp>
                <p:nvGrpSpPr>
                  <p:cNvPr id="28" name="Group 27"/>
                  <p:cNvGrpSpPr/>
                  <p:nvPr/>
                </p:nvGrpSpPr>
                <p:grpSpPr>
                  <a:xfrm>
                    <a:off x="4427984" y="4199596"/>
                    <a:ext cx="1064886" cy="705817"/>
                    <a:chOff x="4427984" y="4038723"/>
                    <a:chExt cx="1064886" cy="705817"/>
                  </a:xfrm>
                </p:grpSpPr>
                <p:grpSp>
                  <p:nvGrpSpPr>
                    <p:cNvPr id="41" name="Group 40"/>
                    <p:cNvGrpSpPr/>
                    <p:nvPr/>
                  </p:nvGrpSpPr>
                  <p:grpSpPr>
                    <a:xfrm>
                      <a:off x="4429684" y="4038723"/>
                      <a:ext cx="1063186" cy="303350"/>
                      <a:chOff x="4276721" y="5059723"/>
                      <a:chExt cx="1063186" cy="303350"/>
                    </a:xfrm>
                  </p:grpSpPr>
                  <p:sp>
                    <p:nvSpPr>
                      <p:cNvPr id="45" name="Shape 54"/>
                      <p:cNvSpPr/>
                      <p:nvPr/>
                    </p:nvSpPr>
                    <p:spPr>
                      <a:xfrm>
                        <a:off x="4419037" y="5059723"/>
                        <a:ext cx="920870" cy="303350"/>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0" tIns="46800" rIns="36000" bIns="0"/>
                      <a:lstStyle/>
                      <a:p>
                        <a:pPr>
                          <a:spcBef>
                            <a:spcPts val="300"/>
                          </a:spcBef>
                        </a:pPr>
                        <a:r>
                          <a:rPr lang="en-AU" sz="1000" b="1" dirty="0"/>
                          <a:t> C-SPEC (TUM)</a:t>
                        </a:r>
                        <a:endParaRPr sz="1000" b="1" dirty="0"/>
                      </a:p>
                    </p:txBody>
                  </p:sp>
                  <p:cxnSp>
                    <p:nvCxnSpPr>
                      <p:cNvPr id="46" name="Straight Connector 45"/>
                      <p:cNvCxnSpPr/>
                      <p:nvPr/>
                    </p:nvCxnSpPr>
                    <p:spPr>
                      <a:xfrm>
                        <a:off x="4276721" y="5206355"/>
                        <a:ext cx="126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42" name="Group 41"/>
                    <p:cNvGrpSpPr/>
                    <p:nvPr/>
                  </p:nvGrpSpPr>
                  <p:grpSpPr>
                    <a:xfrm>
                      <a:off x="4427984" y="4431610"/>
                      <a:ext cx="1063820" cy="312930"/>
                      <a:chOff x="1973886" y="2676897"/>
                      <a:chExt cx="1063820" cy="312930"/>
                    </a:xfrm>
                  </p:grpSpPr>
                  <p:sp>
                    <p:nvSpPr>
                      <p:cNvPr id="43" name="Shape 54"/>
                      <p:cNvSpPr/>
                      <p:nvPr/>
                    </p:nvSpPr>
                    <p:spPr>
                      <a:xfrm>
                        <a:off x="2117902" y="2676897"/>
                        <a:ext cx="919804" cy="312930"/>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T-REX (FZJ)</a:t>
                        </a:r>
                        <a:endParaRPr sz="1000" b="1" dirty="0"/>
                      </a:p>
                    </p:txBody>
                  </p:sp>
                  <p:cxnSp>
                    <p:nvCxnSpPr>
                      <p:cNvPr id="44" name="Straight Connector 43"/>
                      <p:cNvCxnSpPr/>
                      <p:nvPr/>
                    </p:nvCxnSpPr>
                    <p:spPr>
                      <a:xfrm>
                        <a:off x="1973886" y="2799015"/>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grpSp>
                <p:nvGrpSpPr>
                  <p:cNvPr id="30" name="Group 29"/>
                  <p:cNvGrpSpPr/>
                  <p:nvPr/>
                </p:nvGrpSpPr>
                <p:grpSpPr>
                  <a:xfrm>
                    <a:off x="4409068" y="4985370"/>
                    <a:ext cx="1099037" cy="1169797"/>
                    <a:chOff x="4426002" y="4985370"/>
                    <a:chExt cx="1099037" cy="1169797"/>
                  </a:xfrm>
                </p:grpSpPr>
                <p:grpSp>
                  <p:nvGrpSpPr>
                    <p:cNvPr id="32" name="Group 31"/>
                    <p:cNvGrpSpPr/>
                    <p:nvPr/>
                  </p:nvGrpSpPr>
                  <p:grpSpPr>
                    <a:xfrm>
                      <a:off x="4429749" y="4985370"/>
                      <a:ext cx="1095289" cy="306908"/>
                      <a:chOff x="1997980" y="3903300"/>
                      <a:chExt cx="1095289" cy="306908"/>
                    </a:xfrm>
                  </p:grpSpPr>
                  <p:sp>
                    <p:nvSpPr>
                      <p:cNvPr id="39" name="Shape 54"/>
                      <p:cNvSpPr/>
                      <p:nvPr/>
                    </p:nvSpPr>
                    <p:spPr>
                      <a:xfrm>
                        <a:off x="2142436" y="3903300"/>
                        <a:ext cx="950833" cy="306908"/>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BIFROST (DTU)</a:t>
                        </a:r>
                        <a:endParaRPr sz="1000" b="1" dirty="0"/>
                      </a:p>
                      <a:p>
                        <a:pPr>
                          <a:spcBef>
                            <a:spcPts val="300"/>
                          </a:spcBef>
                          <a:buSzPct val="100000"/>
                        </a:pPr>
                        <a:endParaRPr sz="900" dirty="0"/>
                      </a:p>
                    </p:txBody>
                  </p:sp>
                  <p:cxnSp>
                    <p:nvCxnSpPr>
                      <p:cNvPr id="40" name="Straight Connector 39"/>
                      <p:cNvCxnSpPr/>
                      <p:nvPr/>
                    </p:nvCxnSpPr>
                    <p:spPr>
                      <a:xfrm>
                        <a:off x="1997980" y="4036367"/>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33" name="Group 32"/>
                    <p:cNvGrpSpPr/>
                    <p:nvPr/>
                  </p:nvGrpSpPr>
                  <p:grpSpPr>
                    <a:xfrm>
                      <a:off x="4426002" y="5378257"/>
                      <a:ext cx="1099037" cy="627431"/>
                      <a:chOff x="588004" y="3899291"/>
                      <a:chExt cx="1099037" cy="627431"/>
                    </a:xfrm>
                  </p:grpSpPr>
                  <p:sp>
                    <p:nvSpPr>
                      <p:cNvPr id="37" name="Shape 54"/>
                      <p:cNvSpPr/>
                      <p:nvPr/>
                    </p:nvSpPr>
                    <p:spPr>
                      <a:xfrm>
                        <a:off x="742099" y="3899291"/>
                        <a:ext cx="944942" cy="406444"/>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MIRACLES (ESS Bilbao)</a:t>
                        </a:r>
                        <a:endParaRPr sz="1000" b="1" dirty="0"/>
                      </a:p>
                    </p:txBody>
                  </p:sp>
                  <p:cxnSp>
                    <p:nvCxnSpPr>
                      <p:cNvPr id="38" name="Straight Connector 37"/>
                      <p:cNvCxnSpPr/>
                      <p:nvPr/>
                    </p:nvCxnSpPr>
                    <p:spPr>
                      <a:xfrm rot="21540000">
                        <a:off x="588004" y="4526722"/>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sp>
                  <p:nvSpPr>
                    <p:cNvPr id="35" name="Shape 54"/>
                    <p:cNvSpPr/>
                    <p:nvPr/>
                  </p:nvSpPr>
                  <p:spPr>
                    <a:xfrm>
                      <a:off x="4580096" y="5871364"/>
                      <a:ext cx="944941" cy="283803"/>
                    </a:xfrm>
                    <a:prstGeom prst="rect">
                      <a:avLst/>
                    </a:prstGeom>
                    <a:solidFill>
                      <a:srgbClr val="FFFFFF"/>
                    </a:solidFill>
                    <a:ln w="1905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spcBef>
                          <a:spcPts val="300"/>
                        </a:spcBef>
                      </a:pPr>
                      <a:r>
                        <a:rPr lang="en-AU" sz="1000" b="1" dirty="0"/>
                        <a:t>VESPA(CNR)</a:t>
                      </a:r>
                      <a:endParaRPr sz="1000" b="1" dirty="0"/>
                    </a:p>
                  </p:txBody>
                </p:sp>
              </p:grpSp>
            </p:grpSp>
            <p:cxnSp>
              <p:nvCxnSpPr>
                <p:cNvPr id="27" name="Straight Connector 26"/>
                <p:cNvCxnSpPr/>
                <p:nvPr/>
              </p:nvCxnSpPr>
              <p:spPr>
                <a:xfrm rot="21540000">
                  <a:off x="3347890" y="5749160"/>
                  <a:ext cx="144000" cy="0"/>
                </a:xfrm>
                <a:prstGeom prst="line">
                  <a:avLst/>
                </a:prstGeom>
                <a:noFill/>
                <a:ln w="1905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cxnSp>
            <p:nvCxnSpPr>
              <p:cNvPr id="25" name="Straight Arrow Connector 24"/>
              <p:cNvCxnSpPr/>
              <p:nvPr/>
            </p:nvCxnSpPr>
            <p:spPr>
              <a:xfrm flipH="1">
                <a:off x="3112933" y="4159101"/>
                <a:ext cx="18908" cy="1666014"/>
              </a:xfrm>
              <a:prstGeom prst="straightConnector1">
                <a:avLst/>
              </a:prstGeom>
              <a:noFill/>
              <a:ln w="2540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7" name="Group 16"/>
            <p:cNvGrpSpPr/>
            <p:nvPr/>
          </p:nvGrpSpPr>
          <p:grpSpPr>
            <a:xfrm>
              <a:off x="2844000" y="3286784"/>
              <a:ext cx="296400" cy="2446472"/>
              <a:chOff x="2844000" y="2930058"/>
              <a:chExt cx="296400" cy="2446472"/>
            </a:xfrm>
          </p:grpSpPr>
          <p:grpSp>
            <p:nvGrpSpPr>
              <p:cNvPr id="18" name="Group 17"/>
              <p:cNvGrpSpPr/>
              <p:nvPr/>
            </p:nvGrpSpPr>
            <p:grpSpPr>
              <a:xfrm>
                <a:off x="2844000" y="2930058"/>
                <a:ext cx="252000" cy="2446472"/>
                <a:chOff x="2624416" y="2617017"/>
                <a:chExt cx="252000" cy="2446472"/>
              </a:xfrm>
            </p:grpSpPr>
            <p:cxnSp>
              <p:nvCxnSpPr>
                <p:cNvPr id="20" name="Straight Arrow Connector 19"/>
                <p:cNvCxnSpPr/>
                <p:nvPr/>
              </p:nvCxnSpPr>
              <p:spPr>
                <a:xfrm>
                  <a:off x="2768416" y="2617017"/>
                  <a:ext cx="0" cy="2440800"/>
                </a:xfrm>
                <a:prstGeom prst="straightConnector1">
                  <a:avLst/>
                </a:prstGeom>
                <a:noFill/>
                <a:ln w="25400" cap="flat">
                  <a:solidFill>
                    <a:srgbClr val="4F81BD"/>
                  </a:solidFill>
                  <a:prstDash val="solid"/>
                  <a:bevel/>
                  <a:tailEnd type="non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1" name="Straight Connector 20"/>
                <p:cNvCxnSpPr/>
                <p:nvPr/>
              </p:nvCxnSpPr>
              <p:spPr>
                <a:xfrm flipV="1">
                  <a:off x="2624416" y="5063489"/>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2" name="Straight Connector 21"/>
                <p:cNvCxnSpPr/>
                <p:nvPr/>
              </p:nvCxnSpPr>
              <p:spPr>
                <a:xfrm>
                  <a:off x="2624416" y="3403991"/>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3" name="Straight Connector 22"/>
                <p:cNvCxnSpPr/>
                <p:nvPr/>
              </p:nvCxnSpPr>
              <p:spPr>
                <a:xfrm>
                  <a:off x="2768416" y="3115959"/>
                  <a:ext cx="108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cxnSp>
            <p:nvCxnSpPr>
              <p:cNvPr id="19" name="Straight Connector 18"/>
              <p:cNvCxnSpPr/>
              <p:nvPr/>
            </p:nvCxnSpPr>
            <p:spPr>
              <a:xfrm flipV="1">
                <a:off x="2996400" y="5085184"/>
                <a:ext cx="144000"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grpSp>
        <p:nvGrpSpPr>
          <p:cNvPr id="120" name="Group 119"/>
          <p:cNvGrpSpPr/>
          <p:nvPr/>
        </p:nvGrpSpPr>
        <p:grpSpPr>
          <a:xfrm>
            <a:off x="834233" y="2088000"/>
            <a:ext cx="7596000" cy="727200"/>
            <a:chOff x="671524" y="928570"/>
            <a:chExt cx="7596000" cy="727200"/>
          </a:xfrm>
        </p:grpSpPr>
        <p:sp>
          <p:nvSpPr>
            <p:cNvPr id="138" name="Shape 67"/>
            <p:cNvSpPr/>
            <p:nvPr/>
          </p:nvSpPr>
          <p:spPr>
            <a:xfrm>
              <a:off x="3050980" y="928570"/>
              <a:ext cx="2655798" cy="430887"/>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Project Leader: </a:t>
              </a:r>
              <a:r>
                <a:rPr lang="en-AU" sz="1100" dirty="0"/>
                <a:t>Shane Kennedy</a:t>
              </a:r>
            </a:p>
            <a:p>
              <a:pPr lvl="0" algn="ctr"/>
              <a:r>
                <a:rPr lang="en-AU" sz="1100" b="1" dirty="0"/>
                <a:t>Deputy Project Leader: </a:t>
              </a:r>
              <a:r>
                <a:rPr lang="en-AU" sz="1100" dirty="0"/>
                <a:t>Oliver Kirstein</a:t>
              </a:r>
              <a:endParaRPr lang="en-AU" sz="800" dirty="0"/>
            </a:p>
          </p:txBody>
        </p:sp>
        <p:cxnSp>
          <p:nvCxnSpPr>
            <p:cNvPr id="139" name="Straight Connector 138"/>
            <p:cNvCxnSpPr/>
            <p:nvPr/>
          </p:nvCxnSpPr>
          <p:spPr>
            <a:xfrm flipV="1">
              <a:off x="671524" y="1477482"/>
              <a:ext cx="7596000" cy="35052"/>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0" name="Straight Connector 139"/>
            <p:cNvCxnSpPr/>
            <p:nvPr/>
          </p:nvCxnSpPr>
          <p:spPr>
            <a:xfrm>
              <a:off x="4401124" y="1360570"/>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1" name="Straight Connector 140"/>
            <p:cNvCxnSpPr/>
            <p:nvPr/>
          </p:nvCxnSpPr>
          <p:spPr>
            <a:xfrm>
              <a:off x="679464" y="1511770"/>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2" name="Straight Connector 141"/>
            <p:cNvCxnSpPr/>
            <p:nvPr/>
          </p:nvCxnSpPr>
          <p:spPr>
            <a:xfrm>
              <a:off x="2693478" y="1511770"/>
              <a:ext cx="0" cy="126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3" name="Straight Connector 142"/>
            <p:cNvCxnSpPr/>
            <p:nvPr/>
          </p:nvCxnSpPr>
          <p:spPr>
            <a:xfrm>
              <a:off x="4814122" y="1486363"/>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4" name="Straight Connector 143"/>
            <p:cNvCxnSpPr/>
            <p:nvPr/>
          </p:nvCxnSpPr>
          <p:spPr>
            <a:xfrm>
              <a:off x="6672439" y="1477482"/>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45" name="Straight Connector 144"/>
            <p:cNvCxnSpPr/>
            <p:nvPr/>
          </p:nvCxnSpPr>
          <p:spPr>
            <a:xfrm>
              <a:off x="8247924" y="1477482"/>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21" name="Group 120"/>
          <p:cNvGrpSpPr/>
          <p:nvPr/>
        </p:nvGrpSpPr>
        <p:grpSpPr>
          <a:xfrm>
            <a:off x="54002" y="2780929"/>
            <a:ext cx="8999588" cy="600164"/>
            <a:chOff x="54001" y="1844824"/>
            <a:chExt cx="8999588" cy="600163"/>
          </a:xfrm>
        </p:grpSpPr>
        <p:grpSp>
          <p:nvGrpSpPr>
            <p:cNvPr id="132" name="Group 131"/>
            <p:cNvGrpSpPr/>
            <p:nvPr/>
          </p:nvGrpSpPr>
          <p:grpSpPr>
            <a:xfrm>
              <a:off x="2051920" y="1844824"/>
              <a:ext cx="7001669" cy="600163"/>
              <a:chOff x="2051920" y="1628800"/>
              <a:chExt cx="7001669" cy="600163"/>
            </a:xfrm>
          </p:grpSpPr>
          <p:sp>
            <p:nvSpPr>
              <p:cNvPr id="134" name="Shape 67"/>
              <p:cNvSpPr/>
              <p:nvPr/>
            </p:nvSpPr>
            <p:spPr>
              <a:xfrm>
                <a:off x="2051920" y="1628800"/>
                <a:ext cx="1800000" cy="600163"/>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Neutron Instruments:</a:t>
                </a:r>
                <a:endParaRPr lang="en-AU" sz="1100" dirty="0"/>
              </a:p>
              <a:p>
                <a:pPr lvl="0" algn="ctr"/>
                <a:r>
                  <a:rPr lang="en-AU" sz="1100" b="1" dirty="0"/>
                  <a:t>Lead Scientist: </a:t>
                </a:r>
                <a:r>
                  <a:rPr lang="en-AU" sz="1100" dirty="0"/>
                  <a:t>Ken Andersen</a:t>
                </a:r>
              </a:p>
              <a:p>
                <a:pPr lvl="0" algn="ctr"/>
                <a:r>
                  <a:rPr lang="en-AU" sz="1100" b="1" dirty="0"/>
                  <a:t>Lead Engineer:</a:t>
                </a:r>
                <a:r>
                  <a:rPr lang="en-AU" sz="1100" dirty="0"/>
                  <a:t> Gabor Laszlo</a:t>
                </a:r>
                <a:endParaRPr lang="en-AU" sz="800" dirty="0"/>
              </a:p>
            </p:txBody>
          </p:sp>
          <p:sp>
            <p:nvSpPr>
              <p:cNvPr id="135" name="Shape 67"/>
              <p:cNvSpPr/>
              <p:nvPr/>
            </p:nvSpPr>
            <p:spPr>
              <a:xfrm>
                <a:off x="4025397" y="1651649"/>
                <a:ext cx="2022603" cy="430886"/>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In-Kind Office:</a:t>
                </a:r>
                <a:endParaRPr lang="en-AU" sz="1100" dirty="0"/>
              </a:p>
              <a:p>
                <a:pPr lvl="0" algn="ctr"/>
                <a:r>
                  <a:rPr lang="en-AU" sz="1100" b="1" dirty="0"/>
                  <a:t>Lead: </a:t>
                </a:r>
                <a:r>
                  <a:rPr lang="en-AU" sz="1100" dirty="0" err="1"/>
                  <a:t>Michela</a:t>
                </a:r>
                <a:r>
                  <a:rPr lang="en-AU" sz="1100" dirty="0"/>
                  <a:t> </a:t>
                </a:r>
                <a:r>
                  <a:rPr lang="en-AU" sz="1100" dirty="0" err="1"/>
                  <a:t>Del’Anno</a:t>
                </a:r>
                <a:r>
                  <a:rPr lang="en-AU" sz="1100" dirty="0"/>
                  <a:t> </a:t>
                </a:r>
                <a:r>
                  <a:rPr lang="en-AU" sz="1100" dirty="0" err="1"/>
                  <a:t>Boulton</a:t>
                </a:r>
                <a:endParaRPr lang="en-AU" sz="1100" dirty="0"/>
              </a:p>
            </p:txBody>
          </p:sp>
          <p:sp>
            <p:nvSpPr>
              <p:cNvPr id="136" name="Shape 67"/>
              <p:cNvSpPr/>
              <p:nvPr/>
            </p:nvSpPr>
            <p:spPr>
              <a:xfrm>
                <a:off x="6130514" y="1651649"/>
                <a:ext cx="1465822" cy="430886"/>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Integration Activities:</a:t>
                </a:r>
                <a:endParaRPr lang="en-AU" sz="1100" dirty="0"/>
              </a:p>
              <a:p>
                <a:pPr lvl="0" algn="ctr"/>
                <a:r>
                  <a:rPr lang="en-AU" sz="1100" b="1" dirty="0"/>
                  <a:t>Lead: </a:t>
                </a:r>
                <a:r>
                  <a:rPr lang="en-AU" sz="1100" dirty="0" err="1"/>
                  <a:t>Zvonko</a:t>
                </a:r>
                <a:r>
                  <a:rPr lang="en-AU" sz="1100" dirty="0"/>
                  <a:t> </a:t>
                </a:r>
                <a:r>
                  <a:rPr lang="en-AU" sz="1100" dirty="0" err="1"/>
                  <a:t>Lazic</a:t>
                </a:r>
                <a:endParaRPr lang="en-AU" sz="1100" dirty="0"/>
              </a:p>
            </p:txBody>
          </p:sp>
          <p:sp>
            <p:nvSpPr>
              <p:cNvPr id="137" name="Shape 67"/>
              <p:cNvSpPr/>
              <p:nvPr/>
            </p:nvSpPr>
            <p:spPr>
              <a:xfrm>
                <a:off x="7668344" y="1657567"/>
                <a:ext cx="1385245" cy="430886"/>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Planning:</a:t>
                </a:r>
                <a:endParaRPr lang="en-AU" sz="1100" dirty="0"/>
              </a:p>
              <a:p>
                <a:pPr lvl="0" algn="ctr"/>
                <a:r>
                  <a:rPr lang="en-AU" sz="1100" b="1" dirty="0"/>
                  <a:t>Lead: </a:t>
                </a:r>
                <a:r>
                  <a:rPr lang="en-AU" sz="1100" dirty="0" err="1"/>
                  <a:t>Sofie</a:t>
                </a:r>
                <a:r>
                  <a:rPr lang="en-AU" sz="1100" dirty="0"/>
                  <a:t> </a:t>
                </a:r>
                <a:r>
                  <a:rPr lang="en-AU" sz="1100" dirty="0" err="1"/>
                  <a:t>Ossowski</a:t>
                </a:r>
                <a:endParaRPr lang="en-AU" sz="1100" dirty="0"/>
              </a:p>
            </p:txBody>
          </p:sp>
        </p:grpSp>
        <p:sp>
          <p:nvSpPr>
            <p:cNvPr id="133" name="Shape 67"/>
            <p:cNvSpPr/>
            <p:nvPr/>
          </p:nvSpPr>
          <p:spPr>
            <a:xfrm>
              <a:off x="54001" y="1870085"/>
              <a:ext cx="1349647" cy="430886"/>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Safety and Licensing:</a:t>
              </a:r>
              <a:endParaRPr lang="en-AU" sz="1100" dirty="0"/>
            </a:p>
            <a:p>
              <a:pPr lvl="0" algn="ctr"/>
              <a:r>
                <a:rPr lang="en-AU" sz="1100" b="1" dirty="0"/>
                <a:t>Lead: </a:t>
              </a:r>
              <a:r>
                <a:rPr lang="en-AU" sz="1100" dirty="0"/>
                <a:t>Arno </a:t>
              </a:r>
              <a:r>
                <a:rPr lang="en-AU" sz="1100" dirty="0" err="1"/>
                <a:t>Hiess</a:t>
              </a:r>
              <a:r>
                <a:rPr lang="en-AU" sz="1100" dirty="0"/>
                <a:t> </a:t>
              </a:r>
            </a:p>
          </p:txBody>
        </p:sp>
      </p:grpSp>
      <p:grpSp>
        <p:nvGrpSpPr>
          <p:cNvPr id="122" name="Group 121"/>
          <p:cNvGrpSpPr/>
          <p:nvPr/>
        </p:nvGrpSpPr>
        <p:grpSpPr>
          <a:xfrm>
            <a:off x="1206346" y="1521970"/>
            <a:ext cx="7191222" cy="969765"/>
            <a:chOff x="1250750" y="945905"/>
            <a:chExt cx="7191222" cy="969766"/>
          </a:xfrm>
        </p:grpSpPr>
        <p:grpSp>
          <p:nvGrpSpPr>
            <p:cNvPr id="123" name="Group 122"/>
            <p:cNvGrpSpPr/>
            <p:nvPr/>
          </p:nvGrpSpPr>
          <p:grpSpPr>
            <a:xfrm>
              <a:off x="3537245" y="945905"/>
              <a:ext cx="2088494" cy="573231"/>
              <a:chOff x="6323056" y="712276"/>
              <a:chExt cx="2088494" cy="573231"/>
            </a:xfrm>
          </p:grpSpPr>
          <p:cxnSp>
            <p:nvCxnSpPr>
              <p:cNvPr id="130" name="Straight Connector 129"/>
              <p:cNvCxnSpPr/>
              <p:nvPr/>
            </p:nvCxnSpPr>
            <p:spPr>
              <a:xfrm flipV="1">
                <a:off x="7367303" y="1141507"/>
                <a:ext cx="0" cy="14400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31" name="Shape 67"/>
              <p:cNvSpPr/>
              <p:nvPr/>
            </p:nvSpPr>
            <p:spPr>
              <a:xfrm>
                <a:off x="6323056" y="712276"/>
                <a:ext cx="2088494" cy="430888"/>
              </a:xfrm>
              <a:prstGeom prst="rect">
                <a:avLst/>
              </a:prstGeom>
              <a:ln w="254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Director for Science</a:t>
                </a:r>
              </a:p>
              <a:p>
                <a:pPr lvl="0" algn="ctr"/>
                <a:r>
                  <a:rPr lang="en-AU" sz="1100" dirty="0"/>
                  <a:t>Andreas Schreyer</a:t>
                </a:r>
              </a:p>
            </p:txBody>
          </p:sp>
        </p:grpSp>
        <p:sp>
          <p:nvSpPr>
            <p:cNvPr id="129" name="Shape 67"/>
            <p:cNvSpPr/>
            <p:nvPr/>
          </p:nvSpPr>
          <p:spPr>
            <a:xfrm>
              <a:off x="1250750" y="1484784"/>
              <a:ext cx="1574365" cy="430887"/>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ESS Technical Board</a:t>
              </a:r>
            </a:p>
            <a:p>
              <a:pPr lvl="0" algn="ctr"/>
              <a:r>
                <a:rPr lang="en-AU" sz="1100" dirty="0"/>
                <a:t>Chair: Roland </a:t>
              </a:r>
              <a:r>
                <a:rPr lang="en-AU" sz="1100" dirty="0" err="1"/>
                <a:t>Garoby</a:t>
              </a:r>
              <a:endParaRPr lang="en-AU" sz="1100" dirty="0"/>
            </a:p>
          </p:txBody>
        </p:sp>
        <p:grpSp>
          <p:nvGrpSpPr>
            <p:cNvPr id="125" name="Group 124"/>
            <p:cNvGrpSpPr/>
            <p:nvPr/>
          </p:nvGrpSpPr>
          <p:grpSpPr>
            <a:xfrm>
              <a:off x="5913509" y="1484784"/>
              <a:ext cx="2528463" cy="430887"/>
              <a:chOff x="5882177" y="841693"/>
              <a:chExt cx="2528463" cy="430887"/>
            </a:xfrm>
          </p:grpSpPr>
          <p:cxnSp>
            <p:nvCxnSpPr>
              <p:cNvPr id="126" name="Straight Connector 125"/>
              <p:cNvCxnSpPr/>
              <p:nvPr/>
            </p:nvCxnSpPr>
            <p:spPr>
              <a:xfrm>
                <a:off x="5882177" y="1057717"/>
                <a:ext cx="432000" cy="0"/>
              </a:xfrm>
              <a:prstGeom prst="line">
                <a:avLst/>
              </a:prstGeom>
              <a:noFill/>
              <a:ln w="25400" cap="flat">
                <a:solidFill>
                  <a:srgbClr val="4F81BD"/>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27" name="Shape 67"/>
              <p:cNvSpPr/>
              <p:nvPr/>
            </p:nvSpPr>
            <p:spPr>
              <a:xfrm>
                <a:off x="6322146" y="841693"/>
                <a:ext cx="2088494" cy="430887"/>
              </a:xfrm>
              <a:prstGeom prst="rect">
                <a:avLst/>
              </a:prstGeom>
              <a:ln w="12700">
                <a:solidFill>
                  <a:schemeClr val="accent4"/>
                </a:solidFill>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AU" sz="1100" b="1" dirty="0"/>
                  <a:t>Instrument Collaboration Board</a:t>
                </a:r>
              </a:p>
              <a:p>
                <a:pPr lvl="0" algn="ctr"/>
                <a:r>
                  <a:rPr lang="en-AU" sz="1100" dirty="0"/>
                  <a:t>Chair: Andreas Schreyer</a:t>
                </a:r>
              </a:p>
            </p:txBody>
          </p:sp>
        </p:grpSp>
      </p:grpSp>
      <p:grpSp>
        <p:nvGrpSpPr>
          <p:cNvPr id="203" name="Group 202"/>
          <p:cNvGrpSpPr/>
          <p:nvPr/>
        </p:nvGrpSpPr>
        <p:grpSpPr>
          <a:xfrm>
            <a:off x="72136" y="4149080"/>
            <a:ext cx="3419744" cy="1728192"/>
            <a:chOff x="72136" y="4149080"/>
            <a:chExt cx="3419744" cy="1728192"/>
          </a:xfrm>
        </p:grpSpPr>
        <p:sp>
          <p:nvSpPr>
            <p:cNvPr id="180" name="TextBox 179"/>
            <p:cNvSpPr txBox="1"/>
            <p:nvPr/>
          </p:nvSpPr>
          <p:spPr>
            <a:xfrm>
              <a:off x="72136" y="4509120"/>
              <a:ext cx="1619544" cy="1246495"/>
            </a:xfrm>
            <a:prstGeom prst="rect">
              <a:avLst/>
            </a:prstGeom>
            <a:solidFill>
              <a:srgbClr val="008000">
                <a:alpha val="10000"/>
              </a:srgbClr>
            </a:solidFill>
            <a:ln w="25400">
              <a:solidFill>
                <a:srgbClr val="008000"/>
              </a:solidFill>
            </a:ln>
          </p:spPr>
          <p:txBody>
            <a:bodyPr wrap="square" rtlCol="0">
              <a:spAutoFit/>
            </a:bodyPr>
            <a:lstStyle/>
            <a:p>
              <a:pPr>
                <a:spcBef>
                  <a:spcPts val="600"/>
                </a:spcBef>
              </a:pPr>
              <a:r>
                <a:rPr lang="en-US" sz="1100" b="1" dirty="0"/>
                <a:t>Four Instrument Classes</a:t>
              </a:r>
            </a:p>
            <a:p>
              <a:pPr marL="93652" indent="-93652">
                <a:spcBef>
                  <a:spcPts val="600"/>
                </a:spcBef>
                <a:buFont typeface="Arial"/>
                <a:buChar char="•"/>
              </a:pPr>
              <a:r>
                <a:rPr lang="en-US" sz="1100" dirty="0"/>
                <a:t>Large scale structures</a:t>
              </a:r>
            </a:p>
            <a:p>
              <a:pPr marL="93652" indent="-93652">
                <a:spcBef>
                  <a:spcPts val="600"/>
                </a:spcBef>
                <a:buFont typeface="Arial"/>
                <a:buChar char="•"/>
              </a:pPr>
              <a:r>
                <a:rPr lang="en-US" sz="1100" dirty="0"/>
                <a:t>Engineering &amp; imaging</a:t>
              </a:r>
            </a:p>
            <a:p>
              <a:pPr marL="93652" indent="-93652">
                <a:spcBef>
                  <a:spcPts val="600"/>
                </a:spcBef>
                <a:buFont typeface="Arial"/>
                <a:buChar char="•"/>
              </a:pPr>
              <a:r>
                <a:rPr lang="en-US" sz="1100" dirty="0"/>
                <a:t>Spectroscopy</a:t>
              </a:r>
            </a:p>
            <a:p>
              <a:pPr marL="93652" indent="-93652">
                <a:spcBef>
                  <a:spcPts val="600"/>
                </a:spcBef>
                <a:buFont typeface="Arial"/>
                <a:buChar char="•"/>
              </a:pPr>
              <a:r>
                <a:rPr lang="en-US" sz="1100" dirty="0"/>
                <a:t>Diffraction</a:t>
              </a:r>
            </a:p>
          </p:txBody>
        </p:sp>
        <p:cxnSp>
          <p:nvCxnSpPr>
            <p:cNvPr id="184" name="Straight Arrow Connector 183"/>
            <p:cNvCxnSpPr/>
            <p:nvPr/>
          </p:nvCxnSpPr>
          <p:spPr>
            <a:xfrm flipV="1">
              <a:off x="1547664" y="4149080"/>
              <a:ext cx="360040" cy="720080"/>
            </a:xfrm>
            <a:prstGeom prst="straightConnector1">
              <a:avLst/>
            </a:prstGeom>
            <a:ln w="19050">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p:nvPr/>
          </p:nvCxnSpPr>
          <p:spPr>
            <a:xfrm>
              <a:off x="1087400" y="5373216"/>
              <a:ext cx="2232248" cy="266134"/>
            </a:xfrm>
            <a:prstGeom prst="straightConnector1">
              <a:avLst/>
            </a:prstGeom>
            <a:ln w="19050">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p:nvPr/>
          </p:nvCxnSpPr>
          <p:spPr>
            <a:xfrm flipV="1">
              <a:off x="1619672" y="4221088"/>
              <a:ext cx="1872208" cy="911280"/>
            </a:xfrm>
            <a:prstGeom prst="straightConnector1">
              <a:avLst/>
            </a:prstGeom>
            <a:ln w="19050">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p:nvPr/>
          </p:nvCxnSpPr>
          <p:spPr>
            <a:xfrm>
              <a:off x="899592" y="5589240"/>
              <a:ext cx="936104" cy="288032"/>
            </a:xfrm>
            <a:prstGeom prst="straightConnector1">
              <a:avLst/>
            </a:prstGeom>
            <a:ln w="19050">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152" name="Shape 54"/>
          <p:cNvSpPr/>
          <p:nvPr/>
        </p:nvSpPr>
        <p:spPr>
          <a:xfrm>
            <a:off x="72136" y="6030030"/>
            <a:ext cx="1619544" cy="576106"/>
          </a:xfrm>
          <a:prstGeom prst="rect">
            <a:avLst/>
          </a:prstGeom>
          <a:solidFill>
            <a:srgbClr val="FFFFFF"/>
          </a:solidFill>
          <a:ln w="25400">
            <a:solidFill>
              <a:srgbClr val="4F81BD"/>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36000" tIns="46800" rIns="36000" bIns="0"/>
          <a:lstStyle/>
          <a:p>
            <a:pPr algn="ctr">
              <a:spcBef>
                <a:spcPts val="300"/>
              </a:spcBef>
            </a:pPr>
            <a:r>
              <a:rPr lang="en-AU" sz="1000" b="1" dirty="0" smtClean="0"/>
              <a:t>Instrument Class Co-ordinator (scientist) assigned to each instrument</a:t>
            </a:r>
            <a:endParaRPr sz="900" dirty="0"/>
          </a:p>
        </p:txBody>
      </p:sp>
      <p:cxnSp>
        <p:nvCxnSpPr>
          <p:cNvPr id="157" name="Straight Connector 156"/>
          <p:cNvCxnSpPr/>
          <p:nvPr/>
        </p:nvCxnSpPr>
        <p:spPr>
          <a:xfrm>
            <a:off x="2783781" y="2281701"/>
            <a:ext cx="432000" cy="0"/>
          </a:xfrm>
          <a:prstGeom prst="line">
            <a:avLst/>
          </a:prstGeom>
          <a:noFill/>
          <a:ln w="25400" cap="flat">
            <a:solidFill>
              <a:srgbClr val="4F81BD"/>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 name="Slide Number Placeholder 2"/>
          <p:cNvSpPr>
            <a:spLocks noGrp="1"/>
          </p:cNvSpPr>
          <p:nvPr>
            <p:ph type="sldNum" sz="quarter" idx="12"/>
          </p:nvPr>
        </p:nvSpPr>
        <p:spPr/>
        <p:txBody>
          <a:bodyPr/>
          <a:lstStyle/>
          <a:p>
            <a:fld id="{038C62C7-F79B-CD4A-A5DF-5683BBEC4A65}" type="slidenum">
              <a:rPr lang="sv-SE" smtClean="0">
                <a:latin typeface="Calibri"/>
              </a:rPr>
              <a:pPr/>
              <a:t>16</a:t>
            </a:fld>
            <a:endParaRPr lang="sv-SE">
              <a:latin typeface="Calibri"/>
            </a:endParaRPr>
          </a:p>
        </p:txBody>
      </p:sp>
    </p:spTree>
    <p:extLst>
      <p:ext uri="{BB962C8B-B14F-4D97-AF65-F5344CB8AC3E}">
        <p14:creationId xmlns:p14="http://schemas.microsoft.com/office/powerpoint/2010/main" val="41074051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48"/>
          <p:cNvSpPr/>
          <p:nvPr/>
        </p:nvSpPr>
        <p:spPr>
          <a:xfrm rot="6584198">
            <a:off x="1097560" y="4756068"/>
            <a:ext cx="2829867" cy="2867634"/>
          </a:xfrm>
          <a:custGeom>
            <a:avLst/>
            <a:gdLst>
              <a:gd name="connsiteX0" fmla="*/ 1346200 w 4445000"/>
              <a:gd name="connsiteY0" fmla="*/ 215900 h 2794000"/>
              <a:gd name="connsiteX1" fmla="*/ 4445000 w 4445000"/>
              <a:gd name="connsiteY1" fmla="*/ 0 h 2794000"/>
              <a:gd name="connsiteX2" fmla="*/ 4445000 w 4445000"/>
              <a:gd name="connsiteY2" fmla="*/ 2794000 h 2794000"/>
              <a:gd name="connsiteX3" fmla="*/ 241300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445000"/>
              <a:gd name="connsiteY0" fmla="*/ 215900 h 2794000"/>
              <a:gd name="connsiteX1" fmla="*/ 4445000 w 4445000"/>
              <a:gd name="connsiteY1" fmla="*/ 0 h 2794000"/>
              <a:gd name="connsiteX2" fmla="*/ 4445000 w 4445000"/>
              <a:gd name="connsiteY2" fmla="*/ 2794000 h 2794000"/>
              <a:gd name="connsiteX3" fmla="*/ 21167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749800"/>
              <a:gd name="connsiteY0" fmla="*/ 954402 h 3532502"/>
              <a:gd name="connsiteX1" fmla="*/ 4749800 w 4749800"/>
              <a:gd name="connsiteY1" fmla="*/ 0 h 3532502"/>
              <a:gd name="connsiteX2" fmla="*/ 4445000 w 4749800"/>
              <a:gd name="connsiteY2" fmla="*/ 3532502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46200 w 4749800"/>
              <a:gd name="connsiteY0" fmla="*/ 954402 h 3532502"/>
              <a:gd name="connsiteX1" fmla="*/ 4749800 w 4749800"/>
              <a:gd name="connsiteY1" fmla="*/ 0 h 3532502"/>
              <a:gd name="connsiteX2" fmla="*/ 4715933 w 4749800"/>
              <a:gd name="connsiteY2" fmla="*/ 2121143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25033 w 4728633"/>
              <a:gd name="connsiteY0" fmla="*/ 954402 h 3532502"/>
              <a:gd name="connsiteX1" fmla="*/ 4728633 w 4728633"/>
              <a:gd name="connsiteY1" fmla="*/ 0 h 3532502"/>
              <a:gd name="connsiteX2" fmla="*/ 4694766 w 4728633"/>
              <a:gd name="connsiteY2" fmla="*/ 2121143 h 3532502"/>
              <a:gd name="connsiteX3" fmla="*/ 0 w 4728633"/>
              <a:gd name="connsiteY3" fmla="*/ 3532502 h 3532502"/>
              <a:gd name="connsiteX4" fmla="*/ 148166 w 4728633"/>
              <a:gd name="connsiteY4" fmla="*/ 2806289 h 3532502"/>
              <a:gd name="connsiteX5" fmla="*/ 740833 w 4728633"/>
              <a:gd name="connsiteY5" fmla="*/ 1500502 h 3532502"/>
              <a:gd name="connsiteX6" fmla="*/ 1325033 w 4728633"/>
              <a:gd name="connsiteY6" fmla="*/ 954402 h 3532502"/>
              <a:gd name="connsiteX0" fmla="*/ 1176867 w 4580467"/>
              <a:gd name="connsiteY0" fmla="*/ 954402 h 3548913"/>
              <a:gd name="connsiteX1" fmla="*/ 4580467 w 4580467"/>
              <a:gd name="connsiteY1" fmla="*/ 0 h 3548913"/>
              <a:gd name="connsiteX2" fmla="*/ 4546600 w 4580467"/>
              <a:gd name="connsiteY2" fmla="*/ 2121143 h 3548913"/>
              <a:gd name="connsiteX3" fmla="*/ 156634 w 4580467"/>
              <a:gd name="connsiteY3" fmla="*/ 3548913 h 3548913"/>
              <a:gd name="connsiteX4" fmla="*/ 0 w 4580467"/>
              <a:gd name="connsiteY4" fmla="*/ 2806289 h 3548913"/>
              <a:gd name="connsiteX5" fmla="*/ 592667 w 4580467"/>
              <a:gd name="connsiteY5" fmla="*/ 1500502 h 3548913"/>
              <a:gd name="connsiteX6" fmla="*/ 1176867 w 4580467"/>
              <a:gd name="connsiteY6" fmla="*/ 954402 h 3548913"/>
              <a:gd name="connsiteX0" fmla="*/ 1261534 w 4665134"/>
              <a:gd name="connsiteY0" fmla="*/ 954402 h 3548913"/>
              <a:gd name="connsiteX1" fmla="*/ 4665134 w 4665134"/>
              <a:gd name="connsiteY1" fmla="*/ 0 h 3548913"/>
              <a:gd name="connsiteX2" fmla="*/ 4631267 w 4665134"/>
              <a:gd name="connsiteY2" fmla="*/ 2121143 h 3548913"/>
              <a:gd name="connsiteX3" fmla="*/ 241301 w 4665134"/>
              <a:gd name="connsiteY3" fmla="*/ 3548913 h 3548913"/>
              <a:gd name="connsiteX4" fmla="*/ 0 w 4665134"/>
              <a:gd name="connsiteY4" fmla="*/ 2839111 h 3548913"/>
              <a:gd name="connsiteX5" fmla="*/ 677334 w 4665134"/>
              <a:gd name="connsiteY5" fmla="*/ 1500502 h 3548913"/>
              <a:gd name="connsiteX6" fmla="*/ 1261534 w 4665134"/>
              <a:gd name="connsiteY6" fmla="*/ 954402 h 3548913"/>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82068"/>
              <a:gd name="connsiteY0" fmla="*/ 691824 h 3302746"/>
              <a:gd name="connsiteX1" fmla="*/ 4682068 w 4682068"/>
              <a:gd name="connsiteY1" fmla="*/ 0 h 3302746"/>
              <a:gd name="connsiteX2" fmla="*/ 4631267 w 4682068"/>
              <a:gd name="connsiteY2" fmla="*/ 185856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02746"/>
              <a:gd name="connsiteX1" fmla="*/ 4682068 w 4682068"/>
              <a:gd name="connsiteY1" fmla="*/ 0 h 3302746"/>
              <a:gd name="connsiteX2" fmla="*/ 4665134 w 4682068"/>
              <a:gd name="connsiteY2" fmla="*/ 326992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60606"/>
              <a:gd name="connsiteX1" fmla="*/ 4682068 w 4682068"/>
              <a:gd name="connsiteY1" fmla="*/ 0 h 3360606"/>
              <a:gd name="connsiteX2" fmla="*/ 4665134 w 4682068"/>
              <a:gd name="connsiteY2" fmla="*/ 3269925 h 3360606"/>
              <a:gd name="connsiteX3" fmla="*/ 1003301 w 4682068"/>
              <a:gd name="connsiteY3" fmla="*/ 3302746 h 3360606"/>
              <a:gd name="connsiteX4" fmla="*/ 0 w 4682068"/>
              <a:gd name="connsiteY4" fmla="*/ 2576533 h 3360606"/>
              <a:gd name="connsiteX5" fmla="*/ 677334 w 4682068"/>
              <a:gd name="connsiteY5" fmla="*/ 1237924 h 3360606"/>
              <a:gd name="connsiteX6" fmla="*/ 1261534 w 4682068"/>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325967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444500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355600 w 4004734"/>
              <a:gd name="connsiteY4" fmla="*/ 2527299 h 3355753"/>
              <a:gd name="connsiteX5" fmla="*/ 0 w 4004734"/>
              <a:gd name="connsiteY5" fmla="*/ 1237924 h 3355753"/>
              <a:gd name="connsiteX6" fmla="*/ 584200 w 4004734"/>
              <a:gd name="connsiteY6" fmla="*/ 691824 h 3355753"/>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575733 w 4004734"/>
              <a:gd name="connsiteY4" fmla="*/ 2478065 h 3355753"/>
              <a:gd name="connsiteX5" fmla="*/ 0 w 4004734"/>
              <a:gd name="connsiteY5" fmla="*/ 1237924 h 3355753"/>
              <a:gd name="connsiteX6" fmla="*/ 584200 w 4004734"/>
              <a:gd name="connsiteY6" fmla="*/ 691824 h 3355753"/>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3557167"/>
              <a:gd name="connsiteY0" fmla="*/ 675412 h 3269923"/>
              <a:gd name="connsiteX1" fmla="*/ 3479800 w 3557167"/>
              <a:gd name="connsiteY1" fmla="*/ 0 h 3269923"/>
              <a:gd name="connsiteX2" fmla="*/ 3276600 w 3557167"/>
              <a:gd name="connsiteY2" fmla="*/ 2908879 h 3269923"/>
              <a:gd name="connsiteX3" fmla="*/ 1003300 w 3557167"/>
              <a:gd name="connsiteY3" fmla="*/ 3269923 h 3269923"/>
              <a:gd name="connsiteX4" fmla="*/ 575733 w 3557167"/>
              <a:gd name="connsiteY4" fmla="*/ 2461653 h 3269923"/>
              <a:gd name="connsiteX5" fmla="*/ 0 w 3557167"/>
              <a:gd name="connsiteY5" fmla="*/ 1221512 h 3269923"/>
              <a:gd name="connsiteX6" fmla="*/ 584200 w 3557167"/>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5757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4233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423333 w 3600699"/>
              <a:gd name="connsiteY4" fmla="*/ 2461653 h 3253511"/>
              <a:gd name="connsiteX5" fmla="*/ 0 w 3600699"/>
              <a:gd name="connsiteY5" fmla="*/ 1221512 h 3253511"/>
              <a:gd name="connsiteX6" fmla="*/ 584200 w 3600699"/>
              <a:gd name="connsiteY6" fmla="*/ 675412 h 3253511"/>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584200 w 3600699"/>
              <a:gd name="connsiteY6" fmla="*/ 675412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99532 w 3600699"/>
              <a:gd name="connsiteY0" fmla="*/ 1085691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99532 w 3600699"/>
              <a:gd name="connsiteY6" fmla="*/ 1085691 h 3253511"/>
              <a:gd name="connsiteX0" fmla="*/ 279399 w 3600699"/>
              <a:gd name="connsiteY0" fmla="*/ 9708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279399 w 3600699"/>
              <a:gd name="connsiteY6" fmla="*/ 970812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388256 w 3600699"/>
              <a:gd name="connsiteY6" fmla="*/ 1052869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995521 w 3600699"/>
              <a:gd name="connsiteY4" fmla="*/ 2324541 h 3253511"/>
              <a:gd name="connsiteX5" fmla="*/ 0 w 3600699"/>
              <a:gd name="connsiteY5" fmla="*/ 1221512 h 3253511"/>
              <a:gd name="connsiteX6" fmla="*/ 388256 w 3600699"/>
              <a:gd name="connsiteY6" fmla="*/ 1052869 h 3253511"/>
              <a:gd name="connsiteX0" fmla="*/ 388256 w 3600699"/>
              <a:gd name="connsiteY0" fmla="*/ 1052869 h 3074211"/>
              <a:gd name="connsiteX1" fmla="*/ 3479800 w 3600699"/>
              <a:gd name="connsiteY1" fmla="*/ 0 h 3074211"/>
              <a:gd name="connsiteX2" fmla="*/ 3276600 w 3600699"/>
              <a:gd name="connsiteY2" fmla="*/ 2908879 h 3074211"/>
              <a:gd name="connsiteX3" fmla="*/ 2060785 w 3600699"/>
              <a:gd name="connsiteY3" fmla="*/ 2948862 h 3074211"/>
              <a:gd name="connsiteX4" fmla="*/ 995521 w 3600699"/>
              <a:gd name="connsiteY4" fmla="*/ 2324541 h 3074211"/>
              <a:gd name="connsiteX5" fmla="*/ 0 w 3600699"/>
              <a:gd name="connsiteY5" fmla="*/ 1221512 h 3074211"/>
              <a:gd name="connsiteX6" fmla="*/ 388256 w 3600699"/>
              <a:gd name="connsiteY6" fmla="*/ 1052869 h 3074211"/>
              <a:gd name="connsiteX0" fmla="*/ 388256 w 3348138"/>
              <a:gd name="connsiteY0" fmla="*/ 193275 h 2214617"/>
              <a:gd name="connsiteX1" fmla="*/ 1557079 w 3348138"/>
              <a:gd name="connsiteY1" fmla="*/ 0 h 2214617"/>
              <a:gd name="connsiteX2" fmla="*/ 3276600 w 3348138"/>
              <a:gd name="connsiteY2" fmla="*/ 2049285 h 2214617"/>
              <a:gd name="connsiteX3" fmla="*/ 2060785 w 3348138"/>
              <a:gd name="connsiteY3" fmla="*/ 2089268 h 2214617"/>
              <a:gd name="connsiteX4" fmla="*/ 995521 w 3348138"/>
              <a:gd name="connsiteY4" fmla="*/ 1464947 h 2214617"/>
              <a:gd name="connsiteX5" fmla="*/ 0 w 3348138"/>
              <a:gd name="connsiteY5" fmla="*/ 361918 h 2214617"/>
              <a:gd name="connsiteX6" fmla="*/ 388256 w 3348138"/>
              <a:gd name="connsiteY6" fmla="*/ 193275 h 2214617"/>
              <a:gd name="connsiteX0" fmla="*/ 388256 w 3358207"/>
              <a:gd name="connsiteY0" fmla="*/ 193275 h 2214617"/>
              <a:gd name="connsiteX1" fmla="*/ 1557079 w 3358207"/>
              <a:gd name="connsiteY1" fmla="*/ 0 h 2214617"/>
              <a:gd name="connsiteX2" fmla="*/ 3276600 w 3358207"/>
              <a:gd name="connsiteY2" fmla="*/ 2049285 h 2214617"/>
              <a:gd name="connsiteX3" fmla="*/ 2060785 w 3358207"/>
              <a:gd name="connsiteY3" fmla="*/ 2089268 h 2214617"/>
              <a:gd name="connsiteX4" fmla="*/ 995521 w 3358207"/>
              <a:gd name="connsiteY4" fmla="*/ 1464947 h 2214617"/>
              <a:gd name="connsiteX5" fmla="*/ 0 w 3358207"/>
              <a:gd name="connsiteY5" fmla="*/ 361918 h 2214617"/>
              <a:gd name="connsiteX6" fmla="*/ 388256 w 3358207"/>
              <a:gd name="connsiteY6" fmla="*/ 193275 h 2214617"/>
              <a:gd name="connsiteX0" fmla="*/ 388256 w 2077458"/>
              <a:gd name="connsiteY0" fmla="*/ 193275 h 2089268"/>
              <a:gd name="connsiteX1" fmla="*/ 1557079 w 2077458"/>
              <a:gd name="connsiteY1" fmla="*/ 0 h 2089268"/>
              <a:gd name="connsiteX2" fmla="*/ 2060785 w 2077458"/>
              <a:gd name="connsiteY2" fmla="*/ 2089268 h 2089268"/>
              <a:gd name="connsiteX3" fmla="*/ 995521 w 2077458"/>
              <a:gd name="connsiteY3" fmla="*/ 1464947 h 2089268"/>
              <a:gd name="connsiteX4" fmla="*/ 0 w 2077458"/>
              <a:gd name="connsiteY4" fmla="*/ 361918 h 2089268"/>
              <a:gd name="connsiteX5" fmla="*/ 388256 w 2077458"/>
              <a:gd name="connsiteY5" fmla="*/ 193275 h 2089268"/>
              <a:gd name="connsiteX0" fmla="*/ 276671 w 2077458"/>
              <a:gd name="connsiteY0" fmla="*/ 10090 h 2238163"/>
              <a:gd name="connsiteX1" fmla="*/ 1557079 w 2077458"/>
              <a:gd name="connsiteY1" fmla="*/ 148895 h 2238163"/>
              <a:gd name="connsiteX2" fmla="*/ 2060785 w 2077458"/>
              <a:gd name="connsiteY2" fmla="*/ 2238163 h 2238163"/>
              <a:gd name="connsiteX3" fmla="*/ 995521 w 2077458"/>
              <a:gd name="connsiteY3" fmla="*/ 1613842 h 2238163"/>
              <a:gd name="connsiteX4" fmla="*/ 0 w 2077458"/>
              <a:gd name="connsiteY4" fmla="*/ 510813 h 2238163"/>
              <a:gd name="connsiteX5" fmla="*/ 276671 w 2077458"/>
              <a:gd name="connsiteY5" fmla="*/ 10090 h 2238163"/>
              <a:gd name="connsiteX0" fmla="*/ 276671 w 2077458"/>
              <a:gd name="connsiteY0" fmla="*/ 10090 h 2238163"/>
              <a:gd name="connsiteX1" fmla="*/ 1557079 w 2077458"/>
              <a:gd name="connsiteY1" fmla="*/ 148895 h 2238163"/>
              <a:gd name="connsiteX2" fmla="*/ 2060785 w 2077458"/>
              <a:gd name="connsiteY2" fmla="*/ 2238163 h 2238163"/>
              <a:gd name="connsiteX3" fmla="*/ 995521 w 2077458"/>
              <a:gd name="connsiteY3" fmla="*/ 1613842 h 2238163"/>
              <a:gd name="connsiteX4" fmla="*/ 0 w 2077458"/>
              <a:gd name="connsiteY4" fmla="*/ 510813 h 2238163"/>
              <a:gd name="connsiteX5" fmla="*/ 276671 w 2077458"/>
              <a:gd name="connsiteY5" fmla="*/ 10090 h 2238163"/>
              <a:gd name="connsiteX0" fmla="*/ 276671 w 2077458"/>
              <a:gd name="connsiteY0" fmla="*/ 0 h 2228073"/>
              <a:gd name="connsiteX1" fmla="*/ 1557079 w 2077458"/>
              <a:gd name="connsiteY1" fmla="*/ 138805 h 2228073"/>
              <a:gd name="connsiteX2" fmla="*/ 2060785 w 2077458"/>
              <a:gd name="connsiteY2" fmla="*/ 2228073 h 2228073"/>
              <a:gd name="connsiteX3" fmla="*/ 995521 w 2077458"/>
              <a:gd name="connsiteY3" fmla="*/ 1603752 h 2228073"/>
              <a:gd name="connsiteX4" fmla="*/ 0 w 2077458"/>
              <a:gd name="connsiteY4" fmla="*/ 500723 h 2228073"/>
              <a:gd name="connsiteX5" fmla="*/ 276671 w 2077458"/>
              <a:gd name="connsiteY5" fmla="*/ 0 h 2228073"/>
              <a:gd name="connsiteX0" fmla="*/ 276671 w 2727509"/>
              <a:gd name="connsiteY0" fmla="*/ 0 h 2228073"/>
              <a:gd name="connsiteX1" fmla="*/ 2668415 w 2727509"/>
              <a:gd name="connsiteY1" fmla="*/ 871260 h 2228073"/>
              <a:gd name="connsiteX2" fmla="*/ 2060785 w 2727509"/>
              <a:gd name="connsiteY2" fmla="*/ 2228073 h 2228073"/>
              <a:gd name="connsiteX3" fmla="*/ 995521 w 2727509"/>
              <a:gd name="connsiteY3" fmla="*/ 1603752 h 2228073"/>
              <a:gd name="connsiteX4" fmla="*/ 0 w 2727509"/>
              <a:gd name="connsiteY4" fmla="*/ 500723 h 2228073"/>
              <a:gd name="connsiteX5" fmla="*/ 276671 w 2727509"/>
              <a:gd name="connsiteY5" fmla="*/ 0 h 2228073"/>
              <a:gd name="connsiteX0" fmla="*/ 276671 w 2727509"/>
              <a:gd name="connsiteY0" fmla="*/ 0 h 2228073"/>
              <a:gd name="connsiteX1" fmla="*/ 2668415 w 2727509"/>
              <a:gd name="connsiteY1" fmla="*/ 871260 h 2228073"/>
              <a:gd name="connsiteX2" fmla="*/ 2060785 w 2727509"/>
              <a:gd name="connsiteY2" fmla="*/ 2228073 h 2228073"/>
              <a:gd name="connsiteX3" fmla="*/ 995521 w 2727509"/>
              <a:gd name="connsiteY3" fmla="*/ 1603752 h 2228073"/>
              <a:gd name="connsiteX4" fmla="*/ 0 w 2727509"/>
              <a:gd name="connsiteY4" fmla="*/ 500723 h 2228073"/>
              <a:gd name="connsiteX5" fmla="*/ 276671 w 2727509"/>
              <a:gd name="connsiteY5" fmla="*/ 0 h 2228073"/>
              <a:gd name="connsiteX0" fmla="*/ 276671 w 2727509"/>
              <a:gd name="connsiteY0" fmla="*/ 0 h 2228073"/>
              <a:gd name="connsiteX1" fmla="*/ 2668415 w 2727509"/>
              <a:gd name="connsiteY1" fmla="*/ 871260 h 2228073"/>
              <a:gd name="connsiteX2" fmla="*/ 2060785 w 2727509"/>
              <a:gd name="connsiteY2" fmla="*/ 2228073 h 2228073"/>
              <a:gd name="connsiteX3" fmla="*/ 995521 w 2727509"/>
              <a:gd name="connsiteY3" fmla="*/ 1603752 h 2228073"/>
              <a:gd name="connsiteX4" fmla="*/ 0 w 2727509"/>
              <a:gd name="connsiteY4" fmla="*/ 500723 h 2228073"/>
              <a:gd name="connsiteX5" fmla="*/ 276671 w 2727509"/>
              <a:gd name="connsiteY5" fmla="*/ 0 h 2228073"/>
              <a:gd name="connsiteX0" fmla="*/ 276671 w 2718917"/>
              <a:gd name="connsiteY0" fmla="*/ 0 h 2478202"/>
              <a:gd name="connsiteX1" fmla="*/ 2668415 w 2718917"/>
              <a:gd name="connsiteY1" fmla="*/ 871260 h 2478202"/>
              <a:gd name="connsiteX2" fmla="*/ 1891774 w 2718917"/>
              <a:gd name="connsiteY2" fmla="*/ 2478202 h 2478202"/>
              <a:gd name="connsiteX3" fmla="*/ 995521 w 2718917"/>
              <a:gd name="connsiteY3" fmla="*/ 1603752 h 2478202"/>
              <a:gd name="connsiteX4" fmla="*/ 0 w 2718917"/>
              <a:gd name="connsiteY4" fmla="*/ 500723 h 2478202"/>
              <a:gd name="connsiteX5" fmla="*/ 276671 w 2718917"/>
              <a:gd name="connsiteY5" fmla="*/ 0 h 2478202"/>
              <a:gd name="connsiteX0" fmla="*/ 276671 w 2722908"/>
              <a:gd name="connsiteY0" fmla="*/ 0 h 2478202"/>
              <a:gd name="connsiteX1" fmla="*/ 2668415 w 2722908"/>
              <a:gd name="connsiteY1" fmla="*/ 871260 h 2478202"/>
              <a:gd name="connsiteX2" fmla="*/ 1891774 w 2722908"/>
              <a:gd name="connsiteY2" fmla="*/ 2478202 h 2478202"/>
              <a:gd name="connsiteX3" fmla="*/ 995521 w 2722908"/>
              <a:gd name="connsiteY3" fmla="*/ 1603752 h 2478202"/>
              <a:gd name="connsiteX4" fmla="*/ 0 w 2722908"/>
              <a:gd name="connsiteY4" fmla="*/ 500723 h 2478202"/>
              <a:gd name="connsiteX5" fmla="*/ 276671 w 2722908"/>
              <a:gd name="connsiteY5" fmla="*/ 0 h 2478202"/>
              <a:gd name="connsiteX0" fmla="*/ 276671 w 2722908"/>
              <a:gd name="connsiteY0" fmla="*/ 0 h 2478202"/>
              <a:gd name="connsiteX1" fmla="*/ 2668415 w 2722908"/>
              <a:gd name="connsiteY1" fmla="*/ 871260 h 2478202"/>
              <a:gd name="connsiteX2" fmla="*/ 1891774 w 2722908"/>
              <a:gd name="connsiteY2" fmla="*/ 2478202 h 2478202"/>
              <a:gd name="connsiteX3" fmla="*/ 922007 w 2722908"/>
              <a:gd name="connsiteY3" fmla="*/ 1471042 h 2478202"/>
              <a:gd name="connsiteX4" fmla="*/ 0 w 2722908"/>
              <a:gd name="connsiteY4" fmla="*/ 500723 h 2478202"/>
              <a:gd name="connsiteX5" fmla="*/ 276671 w 2722908"/>
              <a:gd name="connsiteY5" fmla="*/ 0 h 2478202"/>
              <a:gd name="connsiteX0" fmla="*/ 383630 w 2829867"/>
              <a:gd name="connsiteY0" fmla="*/ 0 h 2478202"/>
              <a:gd name="connsiteX1" fmla="*/ 2775374 w 2829867"/>
              <a:gd name="connsiteY1" fmla="*/ 871260 h 2478202"/>
              <a:gd name="connsiteX2" fmla="*/ 1998733 w 2829867"/>
              <a:gd name="connsiteY2" fmla="*/ 2478202 h 2478202"/>
              <a:gd name="connsiteX3" fmla="*/ 1028966 w 2829867"/>
              <a:gd name="connsiteY3" fmla="*/ 1471042 h 2478202"/>
              <a:gd name="connsiteX4" fmla="*/ 0 w 2829867"/>
              <a:gd name="connsiteY4" fmla="*/ 560758 h 2478202"/>
              <a:gd name="connsiteX5" fmla="*/ 383630 w 2829867"/>
              <a:gd name="connsiteY5" fmla="*/ 0 h 2478202"/>
              <a:gd name="connsiteX0" fmla="*/ 383630 w 2829867"/>
              <a:gd name="connsiteY0" fmla="*/ 0 h 2478202"/>
              <a:gd name="connsiteX1" fmla="*/ 2775374 w 2829867"/>
              <a:gd name="connsiteY1" fmla="*/ 871260 h 2478202"/>
              <a:gd name="connsiteX2" fmla="*/ 1998733 w 2829867"/>
              <a:gd name="connsiteY2" fmla="*/ 2478202 h 2478202"/>
              <a:gd name="connsiteX3" fmla="*/ 994891 w 2829867"/>
              <a:gd name="connsiteY3" fmla="*/ 1523842 h 2478202"/>
              <a:gd name="connsiteX4" fmla="*/ 0 w 2829867"/>
              <a:gd name="connsiteY4" fmla="*/ 560758 h 2478202"/>
              <a:gd name="connsiteX5" fmla="*/ 383630 w 2829867"/>
              <a:gd name="connsiteY5" fmla="*/ 0 h 24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9867" h="2478202">
                <a:moveTo>
                  <a:pt x="383630" y="0"/>
                </a:moveTo>
                <a:cubicBezTo>
                  <a:pt x="859320" y="160377"/>
                  <a:pt x="2367099" y="759096"/>
                  <a:pt x="2775374" y="871260"/>
                </a:cubicBezTo>
                <a:cubicBezTo>
                  <a:pt x="3054129" y="1187259"/>
                  <a:pt x="2181879" y="2277313"/>
                  <a:pt x="1998733" y="2478202"/>
                </a:cubicBezTo>
                <a:lnTo>
                  <a:pt x="994891" y="1523842"/>
                </a:lnTo>
                <a:lnTo>
                  <a:pt x="0" y="560758"/>
                </a:lnTo>
                <a:cubicBezTo>
                  <a:pt x="155222" y="488132"/>
                  <a:pt x="293553" y="183163"/>
                  <a:pt x="383630" y="0"/>
                </a:cubicBezTo>
                <a:close/>
              </a:path>
            </a:pathLst>
          </a:custGeom>
          <a:gradFill flip="none" rotWithShape="1">
            <a:gsLst>
              <a:gs pos="0">
                <a:schemeClr val="accent3">
                  <a:lumMod val="50000"/>
                  <a:alpha val="79000"/>
                </a:schemeClr>
              </a:gs>
              <a:gs pos="83000">
                <a:srgbClr val="008000">
                  <a:alpha val="0"/>
                </a:srgbClr>
              </a:gs>
            </a:gsLst>
            <a:lin ang="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Freeform 47"/>
          <p:cNvSpPr/>
          <p:nvPr/>
        </p:nvSpPr>
        <p:spPr>
          <a:xfrm rot="7463081">
            <a:off x="177982" y="3786430"/>
            <a:ext cx="2829867" cy="2714864"/>
          </a:xfrm>
          <a:custGeom>
            <a:avLst/>
            <a:gdLst>
              <a:gd name="connsiteX0" fmla="*/ 1346200 w 4445000"/>
              <a:gd name="connsiteY0" fmla="*/ 215900 h 2794000"/>
              <a:gd name="connsiteX1" fmla="*/ 4445000 w 4445000"/>
              <a:gd name="connsiteY1" fmla="*/ 0 h 2794000"/>
              <a:gd name="connsiteX2" fmla="*/ 4445000 w 4445000"/>
              <a:gd name="connsiteY2" fmla="*/ 2794000 h 2794000"/>
              <a:gd name="connsiteX3" fmla="*/ 241300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445000"/>
              <a:gd name="connsiteY0" fmla="*/ 215900 h 2794000"/>
              <a:gd name="connsiteX1" fmla="*/ 4445000 w 4445000"/>
              <a:gd name="connsiteY1" fmla="*/ 0 h 2794000"/>
              <a:gd name="connsiteX2" fmla="*/ 4445000 w 4445000"/>
              <a:gd name="connsiteY2" fmla="*/ 2794000 h 2794000"/>
              <a:gd name="connsiteX3" fmla="*/ 21167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749800"/>
              <a:gd name="connsiteY0" fmla="*/ 954402 h 3532502"/>
              <a:gd name="connsiteX1" fmla="*/ 4749800 w 4749800"/>
              <a:gd name="connsiteY1" fmla="*/ 0 h 3532502"/>
              <a:gd name="connsiteX2" fmla="*/ 4445000 w 4749800"/>
              <a:gd name="connsiteY2" fmla="*/ 3532502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46200 w 4749800"/>
              <a:gd name="connsiteY0" fmla="*/ 954402 h 3532502"/>
              <a:gd name="connsiteX1" fmla="*/ 4749800 w 4749800"/>
              <a:gd name="connsiteY1" fmla="*/ 0 h 3532502"/>
              <a:gd name="connsiteX2" fmla="*/ 4715933 w 4749800"/>
              <a:gd name="connsiteY2" fmla="*/ 2121143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25033 w 4728633"/>
              <a:gd name="connsiteY0" fmla="*/ 954402 h 3532502"/>
              <a:gd name="connsiteX1" fmla="*/ 4728633 w 4728633"/>
              <a:gd name="connsiteY1" fmla="*/ 0 h 3532502"/>
              <a:gd name="connsiteX2" fmla="*/ 4694766 w 4728633"/>
              <a:gd name="connsiteY2" fmla="*/ 2121143 h 3532502"/>
              <a:gd name="connsiteX3" fmla="*/ 0 w 4728633"/>
              <a:gd name="connsiteY3" fmla="*/ 3532502 h 3532502"/>
              <a:gd name="connsiteX4" fmla="*/ 148166 w 4728633"/>
              <a:gd name="connsiteY4" fmla="*/ 2806289 h 3532502"/>
              <a:gd name="connsiteX5" fmla="*/ 740833 w 4728633"/>
              <a:gd name="connsiteY5" fmla="*/ 1500502 h 3532502"/>
              <a:gd name="connsiteX6" fmla="*/ 1325033 w 4728633"/>
              <a:gd name="connsiteY6" fmla="*/ 954402 h 3532502"/>
              <a:gd name="connsiteX0" fmla="*/ 1176867 w 4580467"/>
              <a:gd name="connsiteY0" fmla="*/ 954402 h 3548913"/>
              <a:gd name="connsiteX1" fmla="*/ 4580467 w 4580467"/>
              <a:gd name="connsiteY1" fmla="*/ 0 h 3548913"/>
              <a:gd name="connsiteX2" fmla="*/ 4546600 w 4580467"/>
              <a:gd name="connsiteY2" fmla="*/ 2121143 h 3548913"/>
              <a:gd name="connsiteX3" fmla="*/ 156634 w 4580467"/>
              <a:gd name="connsiteY3" fmla="*/ 3548913 h 3548913"/>
              <a:gd name="connsiteX4" fmla="*/ 0 w 4580467"/>
              <a:gd name="connsiteY4" fmla="*/ 2806289 h 3548913"/>
              <a:gd name="connsiteX5" fmla="*/ 592667 w 4580467"/>
              <a:gd name="connsiteY5" fmla="*/ 1500502 h 3548913"/>
              <a:gd name="connsiteX6" fmla="*/ 1176867 w 4580467"/>
              <a:gd name="connsiteY6" fmla="*/ 954402 h 3548913"/>
              <a:gd name="connsiteX0" fmla="*/ 1261534 w 4665134"/>
              <a:gd name="connsiteY0" fmla="*/ 954402 h 3548913"/>
              <a:gd name="connsiteX1" fmla="*/ 4665134 w 4665134"/>
              <a:gd name="connsiteY1" fmla="*/ 0 h 3548913"/>
              <a:gd name="connsiteX2" fmla="*/ 4631267 w 4665134"/>
              <a:gd name="connsiteY2" fmla="*/ 2121143 h 3548913"/>
              <a:gd name="connsiteX3" fmla="*/ 241301 w 4665134"/>
              <a:gd name="connsiteY3" fmla="*/ 3548913 h 3548913"/>
              <a:gd name="connsiteX4" fmla="*/ 0 w 4665134"/>
              <a:gd name="connsiteY4" fmla="*/ 2839111 h 3548913"/>
              <a:gd name="connsiteX5" fmla="*/ 677334 w 4665134"/>
              <a:gd name="connsiteY5" fmla="*/ 1500502 h 3548913"/>
              <a:gd name="connsiteX6" fmla="*/ 1261534 w 4665134"/>
              <a:gd name="connsiteY6" fmla="*/ 954402 h 3548913"/>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82068"/>
              <a:gd name="connsiteY0" fmla="*/ 691824 h 3302746"/>
              <a:gd name="connsiteX1" fmla="*/ 4682068 w 4682068"/>
              <a:gd name="connsiteY1" fmla="*/ 0 h 3302746"/>
              <a:gd name="connsiteX2" fmla="*/ 4631267 w 4682068"/>
              <a:gd name="connsiteY2" fmla="*/ 185856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02746"/>
              <a:gd name="connsiteX1" fmla="*/ 4682068 w 4682068"/>
              <a:gd name="connsiteY1" fmla="*/ 0 h 3302746"/>
              <a:gd name="connsiteX2" fmla="*/ 4665134 w 4682068"/>
              <a:gd name="connsiteY2" fmla="*/ 326992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60606"/>
              <a:gd name="connsiteX1" fmla="*/ 4682068 w 4682068"/>
              <a:gd name="connsiteY1" fmla="*/ 0 h 3360606"/>
              <a:gd name="connsiteX2" fmla="*/ 4665134 w 4682068"/>
              <a:gd name="connsiteY2" fmla="*/ 3269925 h 3360606"/>
              <a:gd name="connsiteX3" fmla="*/ 1003301 w 4682068"/>
              <a:gd name="connsiteY3" fmla="*/ 3302746 h 3360606"/>
              <a:gd name="connsiteX4" fmla="*/ 0 w 4682068"/>
              <a:gd name="connsiteY4" fmla="*/ 2576533 h 3360606"/>
              <a:gd name="connsiteX5" fmla="*/ 677334 w 4682068"/>
              <a:gd name="connsiteY5" fmla="*/ 1237924 h 3360606"/>
              <a:gd name="connsiteX6" fmla="*/ 1261534 w 4682068"/>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325967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444500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355600 w 4004734"/>
              <a:gd name="connsiteY4" fmla="*/ 2527299 h 3355753"/>
              <a:gd name="connsiteX5" fmla="*/ 0 w 4004734"/>
              <a:gd name="connsiteY5" fmla="*/ 1237924 h 3355753"/>
              <a:gd name="connsiteX6" fmla="*/ 584200 w 4004734"/>
              <a:gd name="connsiteY6" fmla="*/ 691824 h 3355753"/>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575733 w 4004734"/>
              <a:gd name="connsiteY4" fmla="*/ 2478065 h 3355753"/>
              <a:gd name="connsiteX5" fmla="*/ 0 w 4004734"/>
              <a:gd name="connsiteY5" fmla="*/ 1237924 h 3355753"/>
              <a:gd name="connsiteX6" fmla="*/ 584200 w 4004734"/>
              <a:gd name="connsiteY6" fmla="*/ 691824 h 3355753"/>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3557167"/>
              <a:gd name="connsiteY0" fmla="*/ 675412 h 3269923"/>
              <a:gd name="connsiteX1" fmla="*/ 3479800 w 3557167"/>
              <a:gd name="connsiteY1" fmla="*/ 0 h 3269923"/>
              <a:gd name="connsiteX2" fmla="*/ 3276600 w 3557167"/>
              <a:gd name="connsiteY2" fmla="*/ 2908879 h 3269923"/>
              <a:gd name="connsiteX3" fmla="*/ 1003300 w 3557167"/>
              <a:gd name="connsiteY3" fmla="*/ 3269923 h 3269923"/>
              <a:gd name="connsiteX4" fmla="*/ 575733 w 3557167"/>
              <a:gd name="connsiteY4" fmla="*/ 2461653 h 3269923"/>
              <a:gd name="connsiteX5" fmla="*/ 0 w 3557167"/>
              <a:gd name="connsiteY5" fmla="*/ 1221512 h 3269923"/>
              <a:gd name="connsiteX6" fmla="*/ 584200 w 3557167"/>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5757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4233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423333 w 3600699"/>
              <a:gd name="connsiteY4" fmla="*/ 2461653 h 3253511"/>
              <a:gd name="connsiteX5" fmla="*/ 0 w 3600699"/>
              <a:gd name="connsiteY5" fmla="*/ 1221512 h 3253511"/>
              <a:gd name="connsiteX6" fmla="*/ 584200 w 3600699"/>
              <a:gd name="connsiteY6" fmla="*/ 675412 h 3253511"/>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584200 w 3600699"/>
              <a:gd name="connsiteY6" fmla="*/ 675412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99532 w 3600699"/>
              <a:gd name="connsiteY0" fmla="*/ 1085691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99532 w 3600699"/>
              <a:gd name="connsiteY6" fmla="*/ 1085691 h 3253511"/>
              <a:gd name="connsiteX0" fmla="*/ 279399 w 3600699"/>
              <a:gd name="connsiteY0" fmla="*/ 9708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279399 w 3600699"/>
              <a:gd name="connsiteY6" fmla="*/ 970812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388256 w 3600699"/>
              <a:gd name="connsiteY6" fmla="*/ 1052869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995521 w 3600699"/>
              <a:gd name="connsiteY4" fmla="*/ 2324541 h 3253511"/>
              <a:gd name="connsiteX5" fmla="*/ 0 w 3600699"/>
              <a:gd name="connsiteY5" fmla="*/ 1221512 h 3253511"/>
              <a:gd name="connsiteX6" fmla="*/ 388256 w 3600699"/>
              <a:gd name="connsiteY6" fmla="*/ 1052869 h 3253511"/>
              <a:gd name="connsiteX0" fmla="*/ 388256 w 3600699"/>
              <a:gd name="connsiteY0" fmla="*/ 1052869 h 3074211"/>
              <a:gd name="connsiteX1" fmla="*/ 3479800 w 3600699"/>
              <a:gd name="connsiteY1" fmla="*/ 0 h 3074211"/>
              <a:gd name="connsiteX2" fmla="*/ 3276600 w 3600699"/>
              <a:gd name="connsiteY2" fmla="*/ 2908879 h 3074211"/>
              <a:gd name="connsiteX3" fmla="*/ 2060785 w 3600699"/>
              <a:gd name="connsiteY3" fmla="*/ 2948862 h 3074211"/>
              <a:gd name="connsiteX4" fmla="*/ 995521 w 3600699"/>
              <a:gd name="connsiteY4" fmla="*/ 2324541 h 3074211"/>
              <a:gd name="connsiteX5" fmla="*/ 0 w 3600699"/>
              <a:gd name="connsiteY5" fmla="*/ 1221512 h 3074211"/>
              <a:gd name="connsiteX6" fmla="*/ 388256 w 3600699"/>
              <a:gd name="connsiteY6" fmla="*/ 1052869 h 3074211"/>
              <a:gd name="connsiteX0" fmla="*/ 388256 w 3348138"/>
              <a:gd name="connsiteY0" fmla="*/ 193275 h 2214617"/>
              <a:gd name="connsiteX1" fmla="*/ 1557079 w 3348138"/>
              <a:gd name="connsiteY1" fmla="*/ 0 h 2214617"/>
              <a:gd name="connsiteX2" fmla="*/ 3276600 w 3348138"/>
              <a:gd name="connsiteY2" fmla="*/ 2049285 h 2214617"/>
              <a:gd name="connsiteX3" fmla="*/ 2060785 w 3348138"/>
              <a:gd name="connsiteY3" fmla="*/ 2089268 h 2214617"/>
              <a:gd name="connsiteX4" fmla="*/ 995521 w 3348138"/>
              <a:gd name="connsiteY4" fmla="*/ 1464947 h 2214617"/>
              <a:gd name="connsiteX5" fmla="*/ 0 w 3348138"/>
              <a:gd name="connsiteY5" fmla="*/ 361918 h 2214617"/>
              <a:gd name="connsiteX6" fmla="*/ 388256 w 3348138"/>
              <a:gd name="connsiteY6" fmla="*/ 193275 h 2214617"/>
              <a:gd name="connsiteX0" fmla="*/ 388256 w 3358207"/>
              <a:gd name="connsiteY0" fmla="*/ 193275 h 2214617"/>
              <a:gd name="connsiteX1" fmla="*/ 1557079 w 3358207"/>
              <a:gd name="connsiteY1" fmla="*/ 0 h 2214617"/>
              <a:gd name="connsiteX2" fmla="*/ 3276600 w 3358207"/>
              <a:gd name="connsiteY2" fmla="*/ 2049285 h 2214617"/>
              <a:gd name="connsiteX3" fmla="*/ 2060785 w 3358207"/>
              <a:gd name="connsiteY3" fmla="*/ 2089268 h 2214617"/>
              <a:gd name="connsiteX4" fmla="*/ 995521 w 3358207"/>
              <a:gd name="connsiteY4" fmla="*/ 1464947 h 2214617"/>
              <a:gd name="connsiteX5" fmla="*/ 0 w 3358207"/>
              <a:gd name="connsiteY5" fmla="*/ 361918 h 2214617"/>
              <a:gd name="connsiteX6" fmla="*/ 388256 w 3358207"/>
              <a:gd name="connsiteY6" fmla="*/ 193275 h 2214617"/>
              <a:gd name="connsiteX0" fmla="*/ 388256 w 2077458"/>
              <a:gd name="connsiteY0" fmla="*/ 193275 h 2089268"/>
              <a:gd name="connsiteX1" fmla="*/ 1557079 w 2077458"/>
              <a:gd name="connsiteY1" fmla="*/ 0 h 2089268"/>
              <a:gd name="connsiteX2" fmla="*/ 2060785 w 2077458"/>
              <a:gd name="connsiteY2" fmla="*/ 2089268 h 2089268"/>
              <a:gd name="connsiteX3" fmla="*/ 995521 w 2077458"/>
              <a:gd name="connsiteY3" fmla="*/ 1464947 h 2089268"/>
              <a:gd name="connsiteX4" fmla="*/ 0 w 2077458"/>
              <a:gd name="connsiteY4" fmla="*/ 361918 h 2089268"/>
              <a:gd name="connsiteX5" fmla="*/ 388256 w 2077458"/>
              <a:gd name="connsiteY5" fmla="*/ 193275 h 2089268"/>
              <a:gd name="connsiteX0" fmla="*/ 276671 w 2077458"/>
              <a:gd name="connsiteY0" fmla="*/ 10090 h 2238163"/>
              <a:gd name="connsiteX1" fmla="*/ 1557079 w 2077458"/>
              <a:gd name="connsiteY1" fmla="*/ 148895 h 2238163"/>
              <a:gd name="connsiteX2" fmla="*/ 2060785 w 2077458"/>
              <a:gd name="connsiteY2" fmla="*/ 2238163 h 2238163"/>
              <a:gd name="connsiteX3" fmla="*/ 995521 w 2077458"/>
              <a:gd name="connsiteY3" fmla="*/ 1613842 h 2238163"/>
              <a:gd name="connsiteX4" fmla="*/ 0 w 2077458"/>
              <a:gd name="connsiteY4" fmla="*/ 510813 h 2238163"/>
              <a:gd name="connsiteX5" fmla="*/ 276671 w 2077458"/>
              <a:gd name="connsiteY5" fmla="*/ 10090 h 2238163"/>
              <a:gd name="connsiteX0" fmla="*/ 276671 w 2077458"/>
              <a:gd name="connsiteY0" fmla="*/ 10090 h 2238163"/>
              <a:gd name="connsiteX1" fmla="*/ 1557079 w 2077458"/>
              <a:gd name="connsiteY1" fmla="*/ 148895 h 2238163"/>
              <a:gd name="connsiteX2" fmla="*/ 2060785 w 2077458"/>
              <a:gd name="connsiteY2" fmla="*/ 2238163 h 2238163"/>
              <a:gd name="connsiteX3" fmla="*/ 995521 w 2077458"/>
              <a:gd name="connsiteY3" fmla="*/ 1613842 h 2238163"/>
              <a:gd name="connsiteX4" fmla="*/ 0 w 2077458"/>
              <a:gd name="connsiteY4" fmla="*/ 510813 h 2238163"/>
              <a:gd name="connsiteX5" fmla="*/ 276671 w 2077458"/>
              <a:gd name="connsiteY5" fmla="*/ 10090 h 2238163"/>
              <a:gd name="connsiteX0" fmla="*/ 276671 w 2077458"/>
              <a:gd name="connsiteY0" fmla="*/ 0 h 2228073"/>
              <a:gd name="connsiteX1" fmla="*/ 1557079 w 2077458"/>
              <a:gd name="connsiteY1" fmla="*/ 138805 h 2228073"/>
              <a:gd name="connsiteX2" fmla="*/ 2060785 w 2077458"/>
              <a:gd name="connsiteY2" fmla="*/ 2228073 h 2228073"/>
              <a:gd name="connsiteX3" fmla="*/ 995521 w 2077458"/>
              <a:gd name="connsiteY3" fmla="*/ 1603752 h 2228073"/>
              <a:gd name="connsiteX4" fmla="*/ 0 w 2077458"/>
              <a:gd name="connsiteY4" fmla="*/ 500723 h 2228073"/>
              <a:gd name="connsiteX5" fmla="*/ 276671 w 2077458"/>
              <a:gd name="connsiteY5" fmla="*/ 0 h 2228073"/>
              <a:gd name="connsiteX0" fmla="*/ 276671 w 2727509"/>
              <a:gd name="connsiteY0" fmla="*/ 0 h 2228073"/>
              <a:gd name="connsiteX1" fmla="*/ 2668415 w 2727509"/>
              <a:gd name="connsiteY1" fmla="*/ 871260 h 2228073"/>
              <a:gd name="connsiteX2" fmla="*/ 2060785 w 2727509"/>
              <a:gd name="connsiteY2" fmla="*/ 2228073 h 2228073"/>
              <a:gd name="connsiteX3" fmla="*/ 995521 w 2727509"/>
              <a:gd name="connsiteY3" fmla="*/ 1603752 h 2228073"/>
              <a:gd name="connsiteX4" fmla="*/ 0 w 2727509"/>
              <a:gd name="connsiteY4" fmla="*/ 500723 h 2228073"/>
              <a:gd name="connsiteX5" fmla="*/ 276671 w 2727509"/>
              <a:gd name="connsiteY5" fmla="*/ 0 h 2228073"/>
              <a:gd name="connsiteX0" fmla="*/ 276671 w 2727509"/>
              <a:gd name="connsiteY0" fmla="*/ 0 h 2228073"/>
              <a:gd name="connsiteX1" fmla="*/ 2668415 w 2727509"/>
              <a:gd name="connsiteY1" fmla="*/ 871260 h 2228073"/>
              <a:gd name="connsiteX2" fmla="*/ 2060785 w 2727509"/>
              <a:gd name="connsiteY2" fmla="*/ 2228073 h 2228073"/>
              <a:gd name="connsiteX3" fmla="*/ 995521 w 2727509"/>
              <a:gd name="connsiteY3" fmla="*/ 1603752 h 2228073"/>
              <a:gd name="connsiteX4" fmla="*/ 0 w 2727509"/>
              <a:gd name="connsiteY4" fmla="*/ 500723 h 2228073"/>
              <a:gd name="connsiteX5" fmla="*/ 276671 w 2727509"/>
              <a:gd name="connsiteY5" fmla="*/ 0 h 2228073"/>
              <a:gd name="connsiteX0" fmla="*/ 276671 w 2727509"/>
              <a:gd name="connsiteY0" fmla="*/ 0 h 2228073"/>
              <a:gd name="connsiteX1" fmla="*/ 2668415 w 2727509"/>
              <a:gd name="connsiteY1" fmla="*/ 871260 h 2228073"/>
              <a:gd name="connsiteX2" fmla="*/ 2060785 w 2727509"/>
              <a:gd name="connsiteY2" fmla="*/ 2228073 h 2228073"/>
              <a:gd name="connsiteX3" fmla="*/ 995521 w 2727509"/>
              <a:gd name="connsiteY3" fmla="*/ 1603752 h 2228073"/>
              <a:gd name="connsiteX4" fmla="*/ 0 w 2727509"/>
              <a:gd name="connsiteY4" fmla="*/ 500723 h 2228073"/>
              <a:gd name="connsiteX5" fmla="*/ 276671 w 2727509"/>
              <a:gd name="connsiteY5" fmla="*/ 0 h 2228073"/>
              <a:gd name="connsiteX0" fmla="*/ 276671 w 2718917"/>
              <a:gd name="connsiteY0" fmla="*/ 0 h 2478202"/>
              <a:gd name="connsiteX1" fmla="*/ 2668415 w 2718917"/>
              <a:gd name="connsiteY1" fmla="*/ 871260 h 2478202"/>
              <a:gd name="connsiteX2" fmla="*/ 1891774 w 2718917"/>
              <a:gd name="connsiteY2" fmla="*/ 2478202 h 2478202"/>
              <a:gd name="connsiteX3" fmla="*/ 995521 w 2718917"/>
              <a:gd name="connsiteY3" fmla="*/ 1603752 h 2478202"/>
              <a:gd name="connsiteX4" fmla="*/ 0 w 2718917"/>
              <a:gd name="connsiteY4" fmla="*/ 500723 h 2478202"/>
              <a:gd name="connsiteX5" fmla="*/ 276671 w 2718917"/>
              <a:gd name="connsiteY5" fmla="*/ 0 h 2478202"/>
              <a:gd name="connsiteX0" fmla="*/ 276671 w 2722908"/>
              <a:gd name="connsiteY0" fmla="*/ 0 h 2478202"/>
              <a:gd name="connsiteX1" fmla="*/ 2668415 w 2722908"/>
              <a:gd name="connsiteY1" fmla="*/ 871260 h 2478202"/>
              <a:gd name="connsiteX2" fmla="*/ 1891774 w 2722908"/>
              <a:gd name="connsiteY2" fmla="*/ 2478202 h 2478202"/>
              <a:gd name="connsiteX3" fmla="*/ 995521 w 2722908"/>
              <a:gd name="connsiteY3" fmla="*/ 1603752 h 2478202"/>
              <a:gd name="connsiteX4" fmla="*/ 0 w 2722908"/>
              <a:gd name="connsiteY4" fmla="*/ 500723 h 2478202"/>
              <a:gd name="connsiteX5" fmla="*/ 276671 w 2722908"/>
              <a:gd name="connsiteY5" fmla="*/ 0 h 2478202"/>
              <a:gd name="connsiteX0" fmla="*/ 276671 w 2722908"/>
              <a:gd name="connsiteY0" fmla="*/ 0 h 2478202"/>
              <a:gd name="connsiteX1" fmla="*/ 2668415 w 2722908"/>
              <a:gd name="connsiteY1" fmla="*/ 871260 h 2478202"/>
              <a:gd name="connsiteX2" fmla="*/ 1891774 w 2722908"/>
              <a:gd name="connsiteY2" fmla="*/ 2478202 h 2478202"/>
              <a:gd name="connsiteX3" fmla="*/ 922007 w 2722908"/>
              <a:gd name="connsiteY3" fmla="*/ 1471042 h 2478202"/>
              <a:gd name="connsiteX4" fmla="*/ 0 w 2722908"/>
              <a:gd name="connsiteY4" fmla="*/ 500723 h 2478202"/>
              <a:gd name="connsiteX5" fmla="*/ 276671 w 2722908"/>
              <a:gd name="connsiteY5" fmla="*/ 0 h 2478202"/>
              <a:gd name="connsiteX0" fmla="*/ 383630 w 2829867"/>
              <a:gd name="connsiteY0" fmla="*/ 0 h 2478202"/>
              <a:gd name="connsiteX1" fmla="*/ 2775374 w 2829867"/>
              <a:gd name="connsiteY1" fmla="*/ 871260 h 2478202"/>
              <a:gd name="connsiteX2" fmla="*/ 1998733 w 2829867"/>
              <a:gd name="connsiteY2" fmla="*/ 2478202 h 2478202"/>
              <a:gd name="connsiteX3" fmla="*/ 1028966 w 2829867"/>
              <a:gd name="connsiteY3" fmla="*/ 1471042 h 2478202"/>
              <a:gd name="connsiteX4" fmla="*/ 0 w 2829867"/>
              <a:gd name="connsiteY4" fmla="*/ 560758 h 2478202"/>
              <a:gd name="connsiteX5" fmla="*/ 383630 w 2829867"/>
              <a:gd name="connsiteY5" fmla="*/ 0 h 2478202"/>
              <a:gd name="connsiteX0" fmla="*/ 383630 w 2829867"/>
              <a:gd name="connsiteY0" fmla="*/ 0 h 2478202"/>
              <a:gd name="connsiteX1" fmla="*/ 2775374 w 2829867"/>
              <a:gd name="connsiteY1" fmla="*/ 871260 h 2478202"/>
              <a:gd name="connsiteX2" fmla="*/ 1998733 w 2829867"/>
              <a:gd name="connsiteY2" fmla="*/ 2478202 h 2478202"/>
              <a:gd name="connsiteX3" fmla="*/ 994891 w 2829867"/>
              <a:gd name="connsiteY3" fmla="*/ 1523842 h 2478202"/>
              <a:gd name="connsiteX4" fmla="*/ 0 w 2829867"/>
              <a:gd name="connsiteY4" fmla="*/ 560758 h 2478202"/>
              <a:gd name="connsiteX5" fmla="*/ 383630 w 2829867"/>
              <a:gd name="connsiteY5" fmla="*/ 0 h 247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9867" h="2478202">
                <a:moveTo>
                  <a:pt x="383630" y="0"/>
                </a:moveTo>
                <a:cubicBezTo>
                  <a:pt x="859320" y="160377"/>
                  <a:pt x="2367099" y="759096"/>
                  <a:pt x="2775374" y="871260"/>
                </a:cubicBezTo>
                <a:cubicBezTo>
                  <a:pt x="3054129" y="1187259"/>
                  <a:pt x="2181879" y="2277313"/>
                  <a:pt x="1998733" y="2478202"/>
                </a:cubicBezTo>
                <a:lnTo>
                  <a:pt x="994891" y="1523842"/>
                </a:lnTo>
                <a:lnTo>
                  <a:pt x="0" y="560758"/>
                </a:lnTo>
                <a:cubicBezTo>
                  <a:pt x="155222" y="488132"/>
                  <a:pt x="293553" y="183163"/>
                  <a:pt x="383630" y="0"/>
                </a:cubicBezTo>
                <a:close/>
              </a:path>
            </a:pathLst>
          </a:custGeom>
          <a:gradFill flip="none" rotWithShape="1">
            <a:gsLst>
              <a:gs pos="0">
                <a:schemeClr val="accent3">
                  <a:lumMod val="50000"/>
                  <a:alpha val="79000"/>
                </a:schemeClr>
              </a:gs>
              <a:gs pos="83000">
                <a:srgbClr val="008000">
                  <a:alpha val="0"/>
                </a:srgbClr>
              </a:gs>
            </a:gsLst>
            <a:lin ang="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Freeform 43"/>
          <p:cNvSpPr/>
          <p:nvPr/>
        </p:nvSpPr>
        <p:spPr>
          <a:xfrm rot="444361">
            <a:off x="5016789" y="4534783"/>
            <a:ext cx="3797253" cy="2601994"/>
          </a:xfrm>
          <a:custGeom>
            <a:avLst/>
            <a:gdLst>
              <a:gd name="connsiteX0" fmla="*/ 1346200 w 4445000"/>
              <a:gd name="connsiteY0" fmla="*/ 215900 h 2794000"/>
              <a:gd name="connsiteX1" fmla="*/ 4445000 w 4445000"/>
              <a:gd name="connsiteY1" fmla="*/ 0 h 2794000"/>
              <a:gd name="connsiteX2" fmla="*/ 4445000 w 4445000"/>
              <a:gd name="connsiteY2" fmla="*/ 2794000 h 2794000"/>
              <a:gd name="connsiteX3" fmla="*/ 241300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445000"/>
              <a:gd name="connsiteY0" fmla="*/ 215900 h 2794000"/>
              <a:gd name="connsiteX1" fmla="*/ 4445000 w 4445000"/>
              <a:gd name="connsiteY1" fmla="*/ 0 h 2794000"/>
              <a:gd name="connsiteX2" fmla="*/ 4445000 w 4445000"/>
              <a:gd name="connsiteY2" fmla="*/ 2794000 h 2794000"/>
              <a:gd name="connsiteX3" fmla="*/ 21167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749800"/>
              <a:gd name="connsiteY0" fmla="*/ 954402 h 3532502"/>
              <a:gd name="connsiteX1" fmla="*/ 4749800 w 4749800"/>
              <a:gd name="connsiteY1" fmla="*/ 0 h 3532502"/>
              <a:gd name="connsiteX2" fmla="*/ 4445000 w 4749800"/>
              <a:gd name="connsiteY2" fmla="*/ 3532502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46200 w 4749800"/>
              <a:gd name="connsiteY0" fmla="*/ 954402 h 3532502"/>
              <a:gd name="connsiteX1" fmla="*/ 4749800 w 4749800"/>
              <a:gd name="connsiteY1" fmla="*/ 0 h 3532502"/>
              <a:gd name="connsiteX2" fmla="*/ 4715933 w 4749800"/>
              <a:gd name="connsiteY2" fmla="*/ 2121143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25033 w 4728633"/>
              <a:gd name="connsiteY0" fmla="*/ 954402 h 3532502"/>
              <a:gd name="connsiteX1" fmla="*/ 4728633 w 4728633"/>
              <a:gd name="connsiteY1" fmla="*/ 0 h 3532502"/>
              <a:gd name="connsiteX2" fmla="*/ 4694766 w 4728633"/>
              <a:gd name="connsiteY2" fmla="*/ 2121143 h 3532502"/>
              <a:gd name="connsiteX3" fmla="*/ 0 w 4728633"/>
              <a:gd name="connsiteY3" fmla="*/ 3532502 h 3532502"/>
              <a:gd name="connsiteX4" fmla="*/ 148166 w 4728633"/>
              <a:gd name="connsiteY4" fmla="*/ 2806289 h 3532502"/>
              <a:gd name="connsiteX5" fmla="*/ 740833 w 4728633"/>
              <a:gd name="connsiteY5" fmla="*/ 1500502 h 3532502"/>
              <a:gd name="connsiteX6" fmla="*/ 1325033 w 4728633"/>
              <a:gd name="connsiteY6" fmla="*/ 954402 h 3532502"/>
              <a:gd name="connsiteX0" fmla="*/ 1176867 w 4580467"/>
              <a:gd name="connsiteY0" fmla="*/ 954402 h 3548913"/>
              <a:gd name="connsiteX1" fmla="*/ 4580467 w 4580467"/>
              <a:gd name="connsiteY1" fmla="*/ 0 h 3548913"/>
              <a:gd name="connsiteX2" fmla="*/ 4546600 w 4580467"/>
              <a:gd name="connsiteY2" fmla="*/ 2121143 h 3548913"/>
              <a:gd name="connsiteX3" fmla="*/ 156634 w 4580467"/>
              <a:gd name="connsiteY3" fmla="*/ 3548913 h 3548913"/>
              <a:gd name="connsiteX4" fmla="*/ 0 w 4580467"/>
              <a:gd name="connsiteY4" fmla="*/ 2806289 h 3548913"/>
              <a:gd name="connsiteX5" fmla="*/ 592667 w 4580467"/>
              <a:gd name="connsiteY5" fmla="*/ 1500502 h 3548913"/>
              <a:gd name="connsiteX6" fmla="*/ 1176867 w 4580467"/>
              <a:gd name="connsiteY6" fmla="*/ 954402 h 3548913"/>
              <a:gd name="connsiteX0" fmla="*/ 1261534 w 4665134"/>
              <a:gd name="connsiteY0" fmla="*/ 954402 h 3548913"/>
              <a:gd name="connsiteX1" fmla="*/ 4665134 w 4665134"/>
              <a:gd name="connsiteY1" fmla="*/ 0 h 3548913"/>
              <a:gd name="connsiteX2" fmla="*/ 4631267 w 4665134"/>
              <a:gd name="connsiteY2" fmla="*/ 2121143 h 3548913"/>
              <a:gd name="connsiteX3" fmla="*/ 241301 w 4665134"/>
              <a:gd name="connsiteY3" fmla="*/ 3548913 h 3548913"/>
              <a:gd name="connsiteX4" fmla="*/ 0 w 4665134"/>
              <a:gd name="connsiteY4" fmla="*/ 2839111 h 3548913"/>
              <a:gd name="connsiteX5" fmla="*/ 677334 w 4665134"/>
              <a:gd name="connsiteY5" fmla="*/ 1500502 h 3548913"/>
              <a:gd name="connsiteX6" fmla="*/ 1261534 w 4665134"/>
              <a:gd name="connsiteY6" fmla="*/ 954402 h 3548913"/>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82068"/>
              <a:gd name="connsiteY0" fmla="*/ 691824 h 3302746"/>
              <a:gd name="connsiteX1" fmla="*/ 4682068 w 4682068"/>
              <a:gd name="connsiteY1" fmla="*/ 0 h 3302746"/>
              <a:gd name="connsiteX2" fmla="*/ 4631267 w 4682068"/>
              <a:gd name="connsiteY2" fmla="*/ 185856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02746"/>
              <a:gd name="connsiteX1" fmla="*/ 4682068 w 4682068"/>
              <a:gd name="connsiteY1" fmla="*/ 0 h 3302746"/>
              <a:gd name="connsiteX2" fmla="*/ 4665134 w 4682068"/>
              <a:gd name="connsiteY2" fmla="*/ 326992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60606"/>
              <a:gd name="connsiteX1" fmla="*/ 4682068 w 4682068"/>
              <a:gd name="connsiteY1" fmla="*/ 0 h 3360606"/>
              <a:gd name="connsiteX2" fmla="*/ 4665134 w 4682068"/>
              <a:gd name="connsiteY2" fmla="*/ 3269925 h 3360606"/>
              <a:gd name="connsiteX3" fmla="*/ 1003301 w 4682068"/>
              <a:gd name="connsiteY3" fmla="*/ 3302746 h 3360606"/>
              <a:gd name="connsiteX4" fmla="*/ 0 w 4682068"/>
              <a:gd name="connsiteY4" fmla="*/ 2576533 h 3360606"/>
              <a:gd name="connsiteX5" fmla="*/ 677334 w 4682068"/>
              <a:gd name="connsiteY5" fmla="*/ 1237924 h 3360606"/>
              <a:gd name="connsiteX6" fmla="*/ 1261534 w 4682068"/>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325967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444500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355600 w 4004734"/>
              <a:gd name="connsiteY4" fmla="*/ 2527299 h 3355753"/>
              <a:gd name="connsiteX5" fmla="*/ 0 w 4004734"/>
              <a:gd name="connsiteY5" fmla="*/ 1237924 h 3355753"/>
              <a:gd name="connsiteX6" fmla="*/ 584200 w 4004734"/>
              <a:gd name="connsiteY6" fmla="*/ 691824 h 3355753"/>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575733 w 4004734"/>
              <a:gd name="connsiteY4" fmla="*/ 2478065 h 3355753"/>
              <a:gd name="connsiteX5" fmla="*/ 0 w 4004734"/>
              <a:gd name="connsiteY5" fmla="*/ 1237924 h 3355753"/>
              <a:gd name="connsiteX6" fmla="*/ 584200 w 4004734"/>
              <a:gd name="connsiteY6" fmla="*/ 691824 h 3355753"/>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3557167"/>
              <a:gd name="connsiteY0" fmla="*/ 675412 h 3269923"/>
              <a:gd name="connsiteX1" fmla="*/ 3479800 w 3557167"/>
              <a:gd name="connsiteY1" fmla="*/ 0 h 3269923"/>
              <a:gd name="connsiteX2" fmla="*/ 3276600 w 3557167"/>
              <a:gd name="connsiteY2" fmla="*/ 2908879 h 3269923"/>
              <a:gd name="connsiteX3" fmla="*/ 1003300 w 3557167"/>
              <a:gd name="connsiteY3" fmla="*/ 3269923 h 3269923"/>
              <a:gd name="connsiteX4" fmla="*/ 575733 w 3557167"/>
              <a:gd name="connsiteY4" fmla="*/ 2461653 h 3269923"/>
              <a:gd name="connsiteX5" fmla="*/ 0 w 3557167"/>
              <a:gd name="connsiteY5" fmla="*/ 1221512 h 3269923"/>
              <a:gd name="connsiteX6" fmla="*/ 584200 w 3557167"/>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5757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4233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423333 w 3600699"/>
              <a:gd name="connsiteY4" fmla="*/ 2461653 h 3253511"/>
              <a:gd name="connsiteX5" fmla="*/ 0 w 3600699"/>
              <a:gd name="connsiteY5" fmla="*/ 1221512 h 3253511"/>
              <a:gd name="connsiteX6" fmla="*/ 584200 w 3600699"/>
              <a:gd name="connsiteY6" fmla="*/ 675412 h 3253511"/>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584200 w 3600699"/>
              <a:gd name="connsiteY6" fmla="*/ 675412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99532 w 3600699"/>
              <a:gd name="connsiteY0" fmla="*/ 1085691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99532 w 3600699"/>
              <a:gd name="connsiteY6" fmla="*/ 1085691 h 3253511"/>
              <a:gd name="connsiteX0" fmla="*/ 279399 w 3600699"/>
              <a:gd name="connsiteY0" fmla="*/ 9708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279399 w 3600699"/>
              <a:gd name="connsiteY6" fmla="*/ 970812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388256 w 3600699"/>
              <a:gd name="connsiteY6" fmla="*/ 1052869 h 3253511"/>
              <a:gd name="connsiteX0" fmla="*/ 388256 w 3600699"/>
              <a:gd name="connsiteY0" fmla="*/ 1052869 h 3217665"/>
              <a:gd name="connsiteX1" fmla="*/ 3479800 w 3600699"/>
              <a:gd name="connsiteY1" fmla="*/ 0 h 3217665"/>
              <a:gd name="connsiteX2" fmla="*/ 3276600 w 3600699"/>
              <a:gd name="connsiteY2" fmla="*/ 2908879 h 3217665"/>
              <a:gd name="connsiteX3" fmla="*/ 1735835 w 3600699"/>
              <a:gd name="connsiteY3" fmla="*/ 3217665 h 3217665"/>
              <a:gd name="connsiteX4" fmla="*/ 355600 w 3600699"/>
              <a:gd name="connsiteY4" fmla="*/ 2461654 h 3217665"/>
              <a:gd name="connsiteX5" fmla="*/ 0 w 3600699"/>
              <a:gd name="connsiteY5" fmla="*/ 1221512 h 3217665"/>
              <a:gd name="connsiteX6" fmla="*/ 388256 w 3600699"/>
              <a:gd name="connsiteY6" fmla="*/ 1052869 h 3217665"/>
              <a:gd name="connsiteX0" fmla="*/ 388256 w 3600699"/>
              <a:gd name="connsiteY0" fmla="*/ 1052869 h 3217665"/>
              <a:gd name="connsiteX1" fmla="*/ 3479800 w 3600699"/>
              <a:gd name="connsiteY1" fmla="*/ 0 h 3217665"/>
              <a:gd name="connsiteX2" fmla="*/ 3276600 w 3600699"/>
              <a:gd name="connsiteY2" fmla="*/ 2908879 h 3217665"/>
              <a:gd name="connsiteX3" fmla="*/ 1735835 w 3600699"/>
              <a:gd name="connsiteY3" fmla="*/ 3217665 h 3217665"/>
              <a:gd name="connsiteX4" fmla="*/ 750150 w 3600699"/>
              <a:gd name="connsiteY4" fmla="*/ 2246575 h 3217665"/>
              <a:gd name="connsiteX5" fmla="*/ 0 w 3600699"/>
              <a:gd name="connsiteY5" fmla="*/ 1221512 h 3217665"/>
              <a:gd name="connsiteX6" fmla="*/ 388256 w 3600699"/>
              <a:gd name="connsiteY6" fmla="*/ 1052869 h 3217665"/>
              <a:gd name="connsiteX0" fmla="*/ 388256 w 3643302"/>
              <a:gd name="connsiteY0" fmla="*/ 335941 h 2500737"/>
              <a:gd name="connsiteX1" fmla="*/ 3553778 w 3643302"/>
              <a:gd name="connsiteY1" fmla="*/ 0 h 2500737"/>
              <a:gd name="connsiteX2" fmla="*/ 3276600 w 3643302"/>
              <a:gd name="connsiteY2" fmla="*/ 2191951 h 2500737"/>
              <a:gd name="connsiteX3" fmla="*/ 1735835 w 3643302"/>
              <a:gd name="connsiteY3" fmla="*/ 2500737 h 2500737"/>
              <a:gd name="connsiteX4" fmla="*/ 750150 w 3643302"/>
              <a:gd name="connsiteY4" fmla="*/ 1529647 h 2500737"/>
              <a:gd name="connsiteX5" fmla="*/ 0 w 3643302"/>
              <a:gd name="connsiteY5" fmla="*/ 504584 h 2500737"/>
              <a:gd name="connsiteX6" fmla="*/ 388256 w 3643302"/>
              <a:gd name="connsiteY6" fmla="*/ 335941 h 2500737"/>
              <a:gd name="connsiteX0" fmla="*/ 696498 w 3643302"/>
              <a:gd name="connsiteY0" fmla="*/ 240350 h 2500737"/>
              <a:gd name="connsiteX1" fmla="*/ 3553778 w 3643302"/>
              <a:gd name="connsiteY1" fmla="*/ 0 h 2500737"/>
              <a:gd name="connsiteX2" fmla="*/ 3276600 w 3643302"/>
              <a:gd name="connsiteY2" fmla="*/ 2191951 h 2500737"/>
              <a:gd name="connsiteX3" fmla="*/ 1735835 w 3643302"/>
              <a:gd name="connsiteY3" fmla="*/ 2500737 h 2500737"/>
              <a:gd name="connsiteX4" fmla="*/ 750150 w 3643302"/>
              <a:gd name="connsiteY4" fmla="*/ 1529647 h 2500737"/>
              <a:gd name="connsiteX5" fmla="*/ 0 w 3643302"/>
              <a:gd name="connsiteY5" fmla="*/ 504584 h 2500737"/>
              <a:gd name="connsiteX6" fmla="*/ 696498 w 3643302"/>
              <a:gd name="connsiteY6" fmla="*/ 240350 h 2500737"/>
              <a:gd name="connsiteX0" fmla="*/ 412915 w 3359719"/>
              <a:gd name="connsiteY0" fmla="*/ 240350 h 2500737"/>
              <a:gd name="connsiteX1" fmla="*/ 3270195 w 3359719"/>
              <a:gd name="connsiteY1" fmla="*/ 0 h 2500737"/>
              <a:gd name="connsiteX2" fmla="*/ 2993017 w 3359719"/>
              <a:gd name="connsiteY2" fmla="*/ 2191951 h 2500737"/>
              <a:gd name="connsiteX3" fmla="*/ 1452252 w 3359719"/>
              <a:gd name="connsiteY3" fmla="*/ 2500737 h 2500737"/>
              <a:gd name="connsiteX4" fmla="*/ 466567 w 3359719"/>
              <a:gd name="connsiteY4" fmla="*/ 1529647 h 2500737"/>
              <a:gd name="connsiteX5" fmla="*/ 0 w 3359719"/>
              <a:gd name="connsiteY5" fmla="*/ 743560 h 2500737"/>
              <a:gd name="connsiteX6" fmla="*/ 412915 w 3359719"/>
              <a:gd name="connsiteY6" fmla="*/ 240350 h 2500737"/>
              <a:gd name="connsiteX0" fmla="*/ 412915 w 3359719"/>
              <a:gd name="connsiteY0" fmla="*/ 240350 h 2500737"/>
              <a:gd name="connsiteX1" fmla="*/ 3270195 w 3359719"/>
              <a:gd name="connsiteY1" fmla="*/ 0 h 2500737"/>
              <a:gd name="connsiteX2" fmla="*/ 2993017 w 3359719"/>
              <a:gd name="connsiteY2" fmla="*/ 2191951 h 2500737"/>
              <a:gd name="connsiteX3" fmla="*/ 1452252 w 3359719"/>
              <a:gd name="connsiteY3" fmla="*/ 2500737 h 2500737"/>
              <a:gd name="connsiteX4" fmla="*/ 589863 w 3359719"/>
              <a:gd name="connsiteY4" fmla="*/ 1398211 h 2500737"/>
              <a:gd name="connsiteX5" fmla="*/ 0 w 3359719"/>
              <a:gd name="connsiteY5" fmla="*/ 743560 h 2500737"/>
              <a:gd name="connsiteX6" fmla="*/ 412915 w 3359719"/>
              <a:gd name="connsiteY6" fmla="*/ 240350 h 2500737"/>
              <a:gd name="connsiteX0" fmla="*/ 412915 w 3359719"/>
              <a:gd name="connsiteY0" fmla="*/ 240350 h 2727763"/>
              <a:gd name="connsiteX1" fmla="*/ 3270195 w 3359719"/>
              <a:gd name="connsiteY1" fmla="*/ 0 h 2727763"/>
              <a:gd name="connsiteX2" fmla="*/ 2993017 w 3359719"/>
              <a:gd name="connsiteY2" fmla="*/ 2191951 h 2727763"/>
              <a:gd name="connsiteX3" fmla="*/ 2413967 w 3359719"/>
              <a:gd name="connsiteY3" fmla="*/ 2727763 h 2727763"/>
              <a:gd name="connsiteX4" fmla="*/ 589863 w 3359719"/>
              <a:gd name="connsiteY4" fmla="*/ 1398211 h 2727763"/>
              <a:gd name="connsiteX5" fmla="*/ 0 w 3359719"/>
              <a:gd name="connsiteY5" fmla="*/ 743560 h 2727763"/>
              <a:gd name="connsiteX6" fmla="*/ 412915 w 3359719"/>
              <a:gd name="connsiteY6" fmla="*/ 240350 h 2727763"/>
              <a:gd name="connsiteX0" fmla="*/ 412915 w 3359719"/>
              <a:gd name="connsiteY0" fmla="*/ 240350 h 2727763"/>
              <a:gd name="connsiteX1" fmla="*/ 3270195 w 3359719"/>
              <a:gd name="connsiteY1" fmla="*/ 0 h 2727763"/>
              <a:gd name="connsiteX2" fmla="*/ 2993017 w 3359719"/>
              <a:gd name="connsiteY2" fmla="*/ 2191951 h 2727763"/>
              <a:gd name="connsiteX3" fmla="*/ 2413967 w 3359719"/>
              <a:gd name="connsiteY3" fmla="*/ 2727763 h 2727763"/>
              <a:gd name="connsiteX4" fmla="*/ 589863 w 3359719"/>
              <a:gd name="connsiteY4" fmla="*/ 1398211 h 2727763"/>
              <a:gd name="connsiteX5" fmla="*/ 0 w 3359719"/>
              <a:gd name="connsiteY5" fmla="*/ 743560 h 2727763"/>
              <a:gd name="connsiteX6" fmla="*/ 412915 w 3359719"/>
              <a:gd name="connsiteY6" fmla="*/ 240350 h 2727763"/>
              <a:gd name="connsiteX0" fmla="*/ 412915 w 3359719"/>
              <a:gd name="connsiteY0" fmla="*/ 240350 h 2727763"/>
              <a:gd name="connsiteX1" fmla="*/ 3270195 w 3359719"/>
              <a:gd name="connsiteY1" fmla="*/ 0 h 2727763"/>
              <a:gd name="connsiteX2" fmla="*/ 2993017 w 3359719"/>
              <a:gd name="connsiteY2" fmla="*/ 2191951 h 2727763"/>
              <a:gd name="connsiteX3" fmla="*/ 2413967 w 3359719"/>
              <a:gd name="connsiteY3" fmla="*/ 2727763 h 2727763"/>
              <a:gd name="connsiteX4" fmla="*/ 589863 w 3359719"/>
              <a:gd name="connsiteY4" fmla="*/ 1398211 h 2727763"/>
              <a:gd name="connsiteX5" fmla="*/ 0 w 3359719"/>
              <a:gd name="connsiteY5" fmla="*/ 743560 h 2727763"/>
              <a:gd name="connsiteX6" fmla="*/ 412915 w 3359719"/>
              <a:gd name="connsiteY6" fmla="*/ 240350 h 2727763"/>
              <a:gd name="connsiteX0" fmla="*/ 412915 w 3359719"/>
              <a:gd name="connsiteY0" fmla="*/ 240350 h 2727763"/>
              <a:gd name="connsiteX1" fmla="*/ 3270195 w 3359719"/>
              <a:gd name="connsiteY1" fmla="*/ 0 h 2727763"/>
              <a:gd name="connsiteX2" fmla="*/ 2993017 w 3359719"/>
              <a:gd name="connsiteY2" fmla="*/ 2191951 h 2727763"/>
              <a:gd name="connsiteX3" fmla="*/ 2413967 w 3359719"/>
              <a:gd name="connsiteY3" fmla="*/ 2727763 h 2727763"/>
              <a:gd name="connsiteX4" fmla="*/ 589863 w 3359719"/>
              <a:gd name="connsiteY4" fmla="*/ 1398211 h 2727763"/>
              <a:gd name="connsiteX5" fmla="*/ 0 w 3359719"/>
              <a:gd name="connsiteY5" fmla="*/ 743560 h 2727763"/>
              <a:gd name="connsiteX6" fmla="*/ 412915 w 3359719"/>
              <a:gd name="connsiteY6" fmla="*/ 240350 h 2727763"/>
              <a:gd name="connsiteX0" fmla="*/ 412915 w 3312513"/>
              <a:gd name="connsiteY0" fmla="*/ 240350 h 2727763"/>
              <a:gd name="connsiteX1" fmla="*/ 3270195 w 3312513"/>
              <a:gd name="connsiteY1" fmla="*/ 0 h 2727763"/>
              <a:gd name="connsiteX2" fmla="*/ 2993017 w 3312513"/>
              <a:gd name="connsiteY2" fmla="*/ 2191951 h 2727763"/>
              <a:gd name="connsiteX3" fmla="*/ 2413967 w 3312513"/>
              <a:gd name="connsiteY3" fmla="*/ 2727763 h 2727763"/>
              <a:gd name="connsiteX4" fmla="*/ 589863 w 3312513"/>
              <a:gd name="connsiteY4" fmla="*/ 1398211 h 2727763"/>
              <a:gd name="connsiteX5" fmla="*/ 0 w 3312513"/>
              <a:gd name="connsiteY5" fmla="*/ 743560 h 2727763"/>
              <a:gd name="connsiteX6" fmla="*/ 412915 w 3312513"/>
              <a:gd name="connsiteY6" fmla="*/ 240350 h 2727763"/>
              <a:gd name="connsiteX0" fmla="*/ 412915 w 3312513"/>
              <a:gd name="connsiteY0" fmla="*/ 240350 h 2727763"/>
              <a:gd name="connsiteX1" fmla="*/ 3270195 w 3312513"/>
              <a:gd name="connsiteY1" fmla="*/ 0 h 2727763"/>
              <a:gd name="connsiteX2" fmla="*/ 2993017 w 3312513"/>
              <a:gd name="connsiteY2" fmla="*/ 2191951 h 2727763"/>
              <a:gd name="connsiteX3" fmla="*/ 2413967 w 3312513"/>
              <a:gd name="connsiteY3" fmla="*/ 2727763 h 2727763"/>
              <a:gd name="connsiteX4" fmla="*/ 663841 w 3312513"/>
              <a:gd name="connsiteY4" fmla="*/ 1338467 h 2727763"/>
              <a:gd name="connsiteX5" fmla="*/ 0 w 3312513"/>
              <a:gd name="connsiteY5" fmla="*/ 743560 h 2727763"/>
              <a:gd name="connsiteX6" fmla="*/ 412915 w 3312513"/>
              <a:gd name="connsiteY6" fmla="*/ 240350 h 2727763"/>
              <a:gd name="connsiteX0" fmla="*/ 500780 w 3400378"/>
              <a:gd name="connsiteY0" fmla="*/ 240350 h 2727763"/>
              <a:gd name="connsiteX1" fmla="*/ 3358060 w 3400378"/>
              <a:gd name="connsiteY1" fmla="*/ 0 h 2727763"/>
              <a:gd name="connsiteX2" fmla="*/ 3080882 w 3400378"/>
              <a:gd name="connsiteY2" fmla="*/ 2191951 h 2727763"/>
              <a:gd name="connsiteX3" fmla="*/ 2501832 w 3400378"/>
              <a:gd name="connsiteY3" fmla="*/ 2727763 h 2727763"/>
              <a:gd name="connsiteX4" fmla="*/ 0 w 3400378"/>
              <a:gd name="connsiteY4" fmla="*/ 1481362 h 2727763"/>
              <a:gd name="connsiteX5" fmla="*/ 87865 w 3400378"/>
              <a:gd name="connsiteY5" fmla="*/ 743560 h 2727763"/>
              <a:gd name="connsiteX6" fmla="*/ 500780 w 3400378"/>
              <a:gd name="connsiteY6" fmla="*/ 240350 h 2727763"/>
              <a:gd name="connsiteX0" fmla="*/ 674160 w 3573758"/>
              <a:gd name="connsiteY0" fmla="*/ 240350 h 2341817"/>
              <a:gd name="connsiteX1" fmla="*/ 3531440 w 3573758"/>
              <a:gd name="connsiteY1" fmla="*/ 0 h 2341817"/>
              <a:gd name="connsiteX2" fmla="*/ 3254262 w 3573758"/>
              <a:gd name="connsiteY2" fmla="*/ 2191951 h 2341817"/>
              <a:gd name="connsiteX3" fmla="*/ 0 w 3573758"/>
              <a:gd name="connsiteY3" fmla="*/ 2341817 h 2341817"/>
              <a:gd name="connsiteX4" fmla="*/ 173380 w 3573758"/>
              <a:gd name="connsiteY4" fmla="*/ 1481362 h 2341817"/>
              <a:gd name="connsiteX5" fmla="*/ 261245 w 3573758"/>
              <a:gd name="connsiteY5" fmla="*/ 743560 h 2341817"/>
              <a:gd name="connsiteX6" fmla="*/ 674160 w 3573758"/>
              <a:gd name="connsiteY6" fmla="*/ 240350 h 2341817"/>
              <a:gd name="connsiteX0" fmla="*/ 674160 w 3573758"/>
              <a:gd name="connsiteY0" fmla="*/ 240350 h 2378582"/>
              <a:gd name="connsiteX1" fmla="*/ 3531440 w 3573758"/>
              <a:gd name="connsiteY1" fmla="*/ 0 h 2378582"/>
              <a:gd name="connsiteX2" fmla="*/ 3254262 w 3573758"/>
              <a:gd name="connsiteY2" fmla="*/ 2191951 h 2378582"/>
              <a:gd name="connsiteX3" fmla="*/ 0 w 3573758"/>
              <a:gd name="connsiteY3" fmla="*/ 2341817 h 2378582"/>
              <a:gd name="connsiteX4" fmla="*/ 173380 w 3573758"/>
              <a:gd name="connsiteY4" fmla="*/ 1481362 h 2378582"/>
              <a:gd name="connsiteX5" fmla="*/ 261245 w 3573758"/>
              <a:gd name="connsiteY5" fmla="*/ 743560 h 2378582"/>
              <a:gd name="connsiteX6" fmla="*/ 674160 w 3573758"/>
              <a:gd name="connsiteY6" fmla="*/ 240350 h 2378582"/>
              <a:gd name="connsiteX0" fmla="*/ 674160 w 3540855"/>
              <a:gd name="connsiteY0" fmla="*/ 240350 h 2341817"/>
              <a:gd name="connsiteX1" fmla="*/ 3531440 w 3540855"/>
              <a:gd name="connsiteY1" fmla="*/ 0 h 2341817"/>
              <a:gd name="connsiteX2" fmla="*/ 2439961 w 3540855"/>
              <a:gd name="connsiteY2" fmla="*/ 2053547 h 2341817"/>
              <a:gd name="connsiteX3" fmla="*/ 0 w 3540855"/>
              <a:gd name="connsiteY3" fmla="*/ 2341817 h 2341817"/>
              <a:gd name="connsiteX4" fmla="*/ 173380 w 3540855"/>
              <a:gd name="connsiteY4" fmla="*/ 1481362 h 2341817"/>
              <a:gd name="connsiteX5" fmla="*/ 261245 w 3540855"/>
              <a:gd name="connsiteY5" fmla="*/ 743560 h 2341817"/>
              <a:gd name="connsiteX6" fmla="*/ 674160 w 3540855"/>
              <a:gd name="connsiteY6" fmla="*/ 240350 h 2341817"/>
              <a:gd name="connsiteX0" fmla="*/ 674160 w 3541180"/>
              <a:gd name="connsiteY0" fmla="*/ 240350 h 2341817"/>
              <a:gd name="connsiteX1" fmla="*/ 3531440 w 3541180"/>
              <a:gd name="connsiteY1" fmla="*/ 0 h 2341817"/>
              <a:gd name="connsiteX2" fmla="*/ 2439961 w 3541180"/>
              <a:gd name="connsiteY2" fmla="*/ 2053547 h 2341817"/>
              <a:gd name="connsiteX3" fmla="*/ 0 w 3541180"/>
              <a:gd name="connsiteY3" fmla="*/ 2341817 h 2341817"/>
              <a:gd name="connsiteX4" fmla="*/ 173380 w 3541180"/>
              <a:gd name="connsiteY4" fmla="*/ 1481362 h 2341817"/>
              <a:gd name="connsiteX5" fmla="*/ 261245 w 3541180"/>
              <a:gd name="connsiteY5" fmla="*/ 743560 h 2341817"/>
              <a:gd name="connsiteX6" fmla="*/ 674160 w 3541180"/>
              <a:gd name="connsiteY6" fmla="*/ 240350 h 2341817"/>
              <a:gd name="connsiteX0" fmla="*/ 674160 w 3541180"/>
              <a:gd name="connsiteY0" fmla="*/ 240350 h 2341817"/>
              <a:gd name="connsiteX1" fmla="*/ 3531440 w 3541180"/>
              <a:gd name="connsiteY1" fmla="*/ 0 h 2341817"/>
              <a:gd name="connsiteX2" fmla="*/ 2439961 w 3541180"/>
              <a:gd name="connsiteY2" fmla="*/ 2053547 h 2341817"/>
              <a:gd name="connsiteX3" fmla="*/ 0 w 3541180"/>
              <a:gd name="connsiteY3" fmla="*/ 2341817 h 2341817"/>
              <a:gd name="connsiteX4" fmla="*/ 173380 w 3541180"/>
              <a:gd name="connsiteY4" fmla="*/ 1481362 h 2341817"/>
              <a:gd name="connsiteX5" fmla="*/ 261245 w 3541180"/>
              <a:gd name="connsiteY5" fmla="*/ 743560 h 2341817"/>
              <a:gd name="connsiteX6" fmla="*/ 674160 w 3541180"/>
              <a:gd name="connsiteY6" fmla="*/ 240350 h 2341817"/>
              <a:gd name="connsiteX0" fmla="*/ 552994 w 3420014"/>
              <a:gd name="connsiteY0" fmla="*/ 240350 h 2410898"/>
              <a:gd name="connsiteX1" fmla="*/ 3410274 w 3420014"/>
              <a:gd name="connsiteY1" fmla="*/ 0 h 2410898"/>
              <a:gd name="connsiteX2" fmla="*/ 2318795 w 3420014"/>
              <a:gd name="connsiteY2" fmla="*/ 2053547 h 2410898"/>
              <a:gd name="connsiteX3" fmla="*/ 0 w 3420014"/>
              <a:gd name="connsiteY3" fmla="*/ 2410898 h 2410898"/>
              <a:gd name="connsiteX4" fmla="*/ 52214 w 3420014"/>
              <a:gd name="connsiteY4" fmla="*/ 1481362 h 2410898"/>
              <a:gd name="connsiteX5" fmla="*/ 140079 w 3420014"/>
              <a:gd name="connsiteY5" fmla="*/ 743560 h 2410898"/>
              <a:gd name="connsiteX6" fmla="*/ 552994 w 3420014"/>
              <a:gd name="connsiteY6" fmla="*/ 240350 h 2410898"/>
              <a:gd name="connsiteX0" fmla="*/ 552994 w 3420014"/>
              <a:gd name="connsiteY0" fmla="*/ 240350 h 2410898"/>
              <a:gd name="connsiteX1" fmla="*/ 3410274 w 3420014"/>
              <a:gd name="connsiteY1" fmla="*/ 0 h 2410898"/>
              <a:gd name="connsiteX2" fmla="*/ 2318795 w 3420014"/>
              <a:gd name="connsiteY2" fmla="*/ 2053547 h 2410898"/>
              <a:gd name="connsiteX3" fmla="*/ 0 w 3420014"/>
              <a:gd name="connsiteY3" fmla="*/ 2410898 h 2410898"/>
              <a:gd name="connsiteX4" fmla="*/ 102710 w 3420014"/>
              <a:gd name="connsiteY4" fmla="*/ 1487051 h 2410898"/>
              <a:gd name="connsiteX5" fmla="*/ 140079 w 3420014"/>
              <a:gd name="connsiteY5" fmla="*/ 743560 h 2410898"/>
              <a:gd name="connsiteX6" fmla="*/ 552994 w 3420014"/>
              <a:gd name="connsiteY6" fmla="*/ 240350 h 2410898"/>
              <a:gd name="connsiteX0" fmla="*/ 552994 w 3420014"/>
              <a:gd name="connsiteY0" fmla="*/ 240350 h 2410898"/>
              <a:gd name="connsiteX1" fmla="*/ 3410274 w 3420014"/>
              <a:gd name="connsiteY1" fmla="*/ 0 h 2410898"/>
              <a:gd name="connsiteX2" fmla="*/ 2318795 w 3420014"/>
              <a:gd name="connsiteY2" fmla="*/ 2053547 h 2410898"/>
              <a:gd name="connsiteX3" fmla="*/ 0 w 3420014"/>
              <a:gd name="connsiteY3" fmla="*/ 2410898 h 2410898"/>
              <a:gd name="connsiteX4" fmla="*/ 102710 w 3420014"/>
              <a:gd name="connsiteY4" fmla="*/ 1487051 h 2410898"/>
              <a:gd name="connsiteX5" fmla="*/ 362725 w 3420014"/>
              <a:gd name="connsiteY5" fmla="*/ 920351 h 2410898"/>
              <a:gd name="connsiteX6" fmla="*/ 552994 w 3420014"/>
              <a:gd name="connsiteY6" fmla="*/ 240350 h 2410898"/>
              <a:gd name="connsiteX0" fmla="*/ 1094152 w 3961172"/>
              <a:gd name="connsiteY0" fmla="*/ 240350 h 2454973"/>
              <a:gd name="connsiteX1" fmla="*/ 3951432 w 3961172"/>
              <a:gd name="connsiteY1" fmla="*/ 0 h 2454973"/>
              <a:gd name="connsiteX2" fmla="*/ 2859953 w 3961172"/>
              <a:gd name="connsiteY2" fmla="*/ 2053547 h 2454973"/>
              <a:gd name="connsiteX3" fmla="*/ 0 w 3961172"/>
              <a:gd name="connsiteY3" fmla="*/ 2454973 h 2454973"/>
              <a:gd name="connsiteX4" fmla="*/ 643868 w 3961172"/>
              <a:gd name="connsiteY4" fmla="*/ 1487051 h 2454973"/>
              <a:gd name="connsiteX5" fmla="*/ 903883 w 3961172"/>
              <a:gd name="connsiteY5" fmla="*/ 920351 h 2454973"/>
              <a:gd name="connsiteX6" fmla="*/ 1094152 w 3961172"/>
              <a:gd name="connsiteY6" fmla="*/ 240350 h 2454973"/>
              <a:gd name="connsiteX0" fmla="*/ 1094152 w 3961172"/>
              <a:gd name="connsiteY0" fmla="*/ 240350 h 2454973"/>
              <a:gd name="connsiteX1" fmla="*/ 3951432 w 3961172"/>
              <a:gd name="connsiteY1" fmla="*/ 0 h 2454973"/>
              <a:gd name="connsiteX2" fmla="*/ 2859953 w 3961172"/>
              <a:gd name="connsiteY2" fmla="*/ 2053547 h 2454973"/>
              <a:gd name="connsiteX3" fmla="*/ 0 w 3961172"/>
              <a:gd name="connsiteY3" fmla="*/ 2454973 h 2454973"/>
              <a:gd name="connsiteX4" fmla="*/ 264707 w 3961172"/>
              <a:gd name="connsiteY4" fmla="*/ 1811949 h 2454973"/>
              <a:gd name="connsiteX5" fmla="*/ 903883 w 3961172"/>
              <a:gd name="connsiteY5" fmla="*/ 920351 h 2454973"/>
              <a:gd name="connsiteX6" fmla="*/ 1094152 w 3961172"/>
              <a:gd name="connsiteY6" fmla="*/ 240350 h 2454973"/>
              <a:gd name="connsiteX0" fmla="*/ 1094152 w 3961172"/>
              <a:gd name="connsiteY0" fmla="*/ 240350 h 2454973"/>
              <a:gd name="connsiteX1" fmla="*/ 3951432 w 3961172"/>
              <a:gd name="connsiteY1" fmla="*/ 0 h 2454973"/>
              <a:gd name="connsiteX2" fmla="*/ 2859953 w 3961172"/>
              <a:gd name="connsiteY2" fmla="*/ 2053547 h 2454973"/>
              <a:gd name="connsiteX3" fmla="*/ 0 w 3961172"/>
              <a:gd name="connsiteY3" fmla="*/ 2454973 h 2454973"/>
              <a:gd name="connsiteX4" fmla="*/ 264707 w 3961172"/>
              <a:gd name="connsiteY4" fmla="*/ 1811949 h 2454973"/>
              <a:gd name="connsiteX5" fmla="*/ 1006466 w 3961172"/>
              <a:gd name="connsiteY5" fmla="*/ 943576 h 2454973"/>
              <a:gd name="connsiteX6" fmla="*/ 1094152 w 3961172"/>
              <a:gd name="connsiteY6" fmla="*/ 240350 h 2454973"/>
              <a:gd name="connsiteX0" fmla="*/ 1094152 w 3961172"/>
              <a:gd name="connsiteY0" fmla="*/ 240350 h 2454973"/>
              <a:gd name="connsiteX1" fmla="*/ 3951432 w 3961172"/>
              <a:gd name="connsiteY1" fmla="*/ 0 h 2454973"/>
              <a:gd name="connsiteX2" fmla="*/ 2859953 w 3961172"/>
              <a:gd name="connsiteY2" fmla="*/ 2053547 h 2454973"/>
              <a:gd name="connsiteX3" fmla="*/ 0 w 3961172"/>
              <a:gd name="connsiteY3" fmla="*/ 2454973 h 2454973"/>
              <a:gd name="connsiteX4" fmla="*/ 544335 w 3961172"/>
              <a:gd name="connsiteY4" fmla="*/ 1764674 h 2454973"/>
              <a:gd name="connsiteX5" fmla="*/ 1006466 w 3961172"/>
              <a:gd name="connsiteY5" fmla="*/ 943576 h 2454973"/>
              <a:gd name="connsiteX6" fmla="*/ 1094152 w 3961172"/>
              <a:gd name="connsiteY6" fmla="*/ 240350 h 2454973"/>
              <a:gd name="connsiteX0" fmla="*/ 716710 w 3583730"/>
              <a:gd name="connsiteY0" fmla="*/ 240350 h 2395374"/>
              <a:gd name="connsiteX1" fmla="*/ 3573990 w 3583730"/>
              <a:gd name="connsiteY1" fmla="*/ 0 h 2395374"/>
              <a:gd name="connsiteX2" fmla="*/ 2482511 w 3583730"/>
              <a:gd name="connsiteY2" fmla="*/ 2053547 h 2395374"/>
              <a:gd name="connsiteX3" fmla="*/ 0 w 3583730"/>
              <a:gd name="connsiteY3" fmla="*/ 2395374 h 2395374"/>
              <a:gd name="connsiteX4" fmla="*/ 166893 w 3583730"/>
              <a:gd name="connsiteY4" fmla="*/ 1764674 h 2395374"/>
              <a:gd name="connsiteX5" fmla="*/ 629024 w 3583730"/>
              <a:gd name="connsiteY5" fmla="*/ 943576 h 2395374"/>
              <a:gd name="connsiteX6" fmla="*/ 716710 w 3583730"/>
              <a:gd name="connsiteY6" fmla="*/ 240350 h 2395374"/>
              <a:gd name="connsiteX0" fmla="*/ 753390 w 3620410"/>
              <a:gd name="connsiteY0" fmla="*/ 240350 h 2399995"/>
              <a:gd name="connsiteX1" fmla="*/ 3610670 w 3620410"/>
              <a:gd name="connsiteY1" fmla="*/ 0 h 2399995"/>
              <a:gd name="connsiteX2" fmla="*/ 2519191 w 3620410"/>
              <a:gd name="connsiteY2" fmla="*/ 2053547 h 2399995"/>
              <a:gd name="connsiteX3" fmla="*/ 0 w 3620410"/>
              <a:gd name="connsiteY3" fmla="*/ 2399995 h 2399995"/>
              <a:gd name="connsiteX4" fmla="*/ 203573 w 3620410"/>
              <a:gd name="connsiteY4" fmla="*/ 1764674 h 2399995"/>
              <a:gd name="connsiteX5" fmla="*/ 665704 w 3620410"/>
              <a:gd name="connsiteY5" fmla="*/ 943576 h 2399995"/>
              <a:gd name="connsiteX6" fmla="*/ 753390 w 3620410"/>
              <a:gd name="connsiteY6" fmla="*/ 240350 h 2399995"/>
              <a:gd name="connsiteX0" fmla="*/ 1058163 w 3620410"/>
              <a:gd name="connsiteY0" fmla="*/ 450195 h 2399995"/>
              <a:gd name="connsiteX1" fmla="*/ 3610670 w 3620410"/>
              <a:gd name="connsiteY1" fmla="*/ 0 h 2399995"/>
              <a:gd name="connsiteX2" fmla="*/ 2519191 w 3620410"/>
              <a:gd name="connsiteY2" fmla="*/ 2053547 h 2399995"/>
              <a:gd name="connsiteX3" fmla="*/ 0 w 3620410"/>
              <a:gd name="connsiteY3" fmla="*/ 2399995 h 2399995"/>
              <a:gd name="connsiteX4" fmla="*/ 203573 w 3620410"/>
              <a:gd name="connsiteY4" fmla="*/ 1764674 h 2399995"/>
              <a:gd name="connsiteX5" fmla="*/ 665704 w 3620410"/>
              <a:gd name="connsiteY5" fmla="*/ 943576 h 2399995"/>
              <a:gd name="connsiteX6" fmla="*/ 1058163 w 3620410"/>
              <a:gd name="connsiteY6" fmla="*/ 450195 h 2399995"/>
              <a:gd name="connsiteX0" fmla="*/ 1058163 w 3797253"/>
              <a:gd name="connsiteY0" fmla="*/ 571956 h 2521756"/>
              <a:gd name="connsiteX1" fmla="*/ 3789003 w 3797253"/>
              <a:gd name="connsiteY1" fmla="*/ 0 h 2521756"/>
              <a:gd name="connsiteX2" fmla="*/ 2519191 w 3797253"/>
              <a:gd name="connsiteY2" fmla="*/ 2175308 h 2521756"/>
              <a:gd name="connsiteX3" fmla="*/ 0 w 3797253"/>
              <a:gd name="connsiteY3" fmla="*/ 2521756 h 2521756"/>
              <a:gd name="connsiteX4" fmla="*/ 203573 w 3797253"/>
              <a:gd name="connsiteY4" fmla="*/ 1886435 h 2521756"/>
              <a:gd name="connsiteX5" fmla="*/ 665704 w 3797253"/>
              <a:gd name="connsiteY5" fmla="*/ 1065337 h 2521756"/>
              <a:gd name="connsiteX6" fmla="*/ 1058163 w 3797253"/>
              <a:gd name="connsiteY6" fmla="*/ 571956 h 252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7253" h="2521756">
                <a:moveTo>
                  <a:pt x="1058163" y="571956"/>
                </a:moveTo>
                <a:lnTo>
                  <a:pt x="3789003" y="0"/>
                </a:lnTo>
                <a:cubicBezTo>
                  <a:pt x="3901891" y="1089975"/>
                  <a:pt x="2824197" y="1935419"/>
                  <a:pt x="2519191" y="2175308"/>
                </a:cubicBezTo>
                <a:cubicBezTo>
                  <a:pt x="2162758" y="2453052"/>
                  <a:pt x="333268" y="2490820"/>
                  <a:pt x="0" y="2521756"/>
                </a:cubicBezTo>
                <a:lnTo>
                  <a:pt x="203573" y="1886435"/>
                </a:lnTo>
                <a:lnTo>
                  <a:pt x="665704" y="1065337"/>
                </a:lnTo>
                <a:cubicBezTo>
                  <a:pt x="820926" y="992711"/>
                  <a:pt x="750541" y="546115"/>
                  <a:pt x="1058163" y="571956"/>
                </a:cubicBezTo>
                <a:close/>
              </a:path>
            </a:pathLst>
          </a:custGeom>
          <a:gradFill flip="none" rotWithShape="1">
            <a:gsLst>
              <a:gs pos="0">
                <a:srgbClr val="BF514E"/>
              </a:gs>
              <a:gs pos="72000">
                <a:schemeClr val="bg1">
                  <a:alpha val="0"/>
                </a:schemeClr>
              </a:gs>
            </a:gsLst>
            <a:lin ang="2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p:cNvSpPr/>
          <p:nvPr/>
        </p:nvSpPr>
        <p:spPr>
          <a:xfrm>
            <a:off x="3539298" y="5547854"/>
            <a:ext cx="2712530" cy="1331531"/>
          </a:xfrm>
          <a:custGeom>
            <a:avLst/>
            <a:gdLst>
              <a:gd name="connsiteX0" fmla="*/ 813759 w 1676837"/>
              <a:gd name="connsiteY0" fmla="*/ 1306873 h 1442492"/>
              <a:gd name="connsiteX1" fmla="*/ 813759 w 1676837"/>
              <a:gd name="connsiteY1" fmla="*/ 1306873 h 1442492"/>
              <a:gd name="connsiteX2" fmla="*/ 0 w 1676837"/>
              <a:gd name="connsiteY2" fmla="*/ 320554 h 1442492"/>
              <a:gd name="connsiteX3" fmla="*/ 715122 w 1676837"/>
              <a:gd name="connsiteY3" fmla="*/ 0 h 1442492"/>
              <a:gd name="connsiteX4" fmla="*/ 1676837 w 1676837"/>
              <a:gd name="connsiteY4" fmla="*/ 1442492 h 1442492"/>
              <a:gd name="connsiteX5" fmla="*/ 813759 w 1676837"/>
              <a:gd name="connsiteY5" fmla="*/ 1306873 h 1442492"/>
              <a:gd name="connsiteX0" fmla="*/ 949386 w 1676837"/>
              <a:gd name="connsiteY0" fmla="*/ 2120586 h 2120586"/>
              <a:gd name="connsiteX1" fmla="*/ 813759 w 1676837"/>
              <a:gd name="connsiteY1" fmla="*/ 1306873 h 2120586"/>
              <a:gd name="connsiteX2" fmla="*/ 0 w 1676837"/>
              <a:gd name="connsiteY2" fmla="*/ 320554 h 2120586"/>
              <a:gd name="connsiteX3" fmla="*/ 715122 w 1676837"/>
              <a:gd name="connsiteY3" fmla="*/ 0 h 2120586"/>
              <a:gd name="connsiteX4" fmla="*/ 1676837 w 1676837"/>
              <a:gd name="connsiteY4" fmla="*/ 1442492 h 2120586"/>
              <a:gd name="connsiteX5" fmla="*/ 949386 w 1676837"/>
              <a:gd name="connsiteY5" fmla="*/ 2120586 h 2120586"/>
              <a:gd name="connsiteX0" fmla="*/ 1328177 w 2055628"/>
              <a:gd name="connsiteY0" fmla="*/ 2120586 h 2120586"/>
              <a:gd name="connsiteX1" fmla="*/ 21231 w 2055628"/>
              <a:gd name="connsiteY1" fmla="*/ 1417834 h 2120586"/>
              <a:gd name="connsiteX2" fmla="*/ 378791 w 2055628"/>
              <a:gd name="connsiteY2" fmla="*/ 320554 h 2120586"/>
              <a:gd name="connsiteX3" fmla="*/ 1093913 w 2055628"/>
              <a:gd name="connsiteY3" fmla="*/ 0 h 2120586"/>
              <a:gd name="connsiteX4" fmla="*/ 2055628 w 2055628"/>
              <a:gd name="connsiteY4" fmla="*/ 1442492 h 2120586"/>
              <a:gd name="connsiteX5" fmla="*/ 1328177 w 2055628"/>
              <a:gd name="connsiteY5" fmla="*/ 2120586 h 2120586"/>
              <a:gd name="connsiteX0" fmla="*/ 1366299 w 2093750"/>
              <a:gd name="connsiteY0" fmla="*/ 2120586 h 2120586"/>
              <a:gd name="connsiteX1" fmla="*/ 59353 w 2093750"/>
              <a:gd name="connsiteY1" fmla="*/ 1417834 h 2120586"/>
              <a:gd name="connsiteX2" fmla="*/ 416913 w 2093750"/>
              <a:gd name="connsiteY2" fmla="*/ 320554 h 2120586"/>
              <a:gd name="connsiteX3" fmla="*/ 1132035 w 2093750"/>
              <a:gd name="connsiteY3" fmla="*/ 0 h 2120586"/>
              <a:gd name="connsiteX4" fmla="*/ 2093750 w 2093750"/>
              <a:gd name="connsiteY4" fmla="*/ 1442492 h 2120586"/>
              <a:gd name="connsiteX5" fmla="*/ 1366299 w 2093750"/>
              <a:gd name="connsiteY5" fmla="*/ 2120586 h 2120586"/>
              <a:gd name="connsiteX0" fmla="*/ 1374119 w 2101570"/>
              <a:gd name="connsiteY0" fmla="*/ 2120586 h 2120586"/>
              <a:gd name="connsiteX1" fmla="*/ 67173 w 2101570"/>
              <a:gd name="connsiteY1" fmla="*/ 1417834 h 2120586"/>
              <a:gd name="connsiteX2" fmla="*/ 424733 w 2101570"/>
              <a:gd name="connsiteY2" fmla="*/ 320554 h 2120586"/>
              <a:gd name="connsiteX3" fmla="*/ 1139855 w 2101570"/>
              <a:gd name="connsiteY3" fmla="*/ 0 h 2120586"/>
              <a:gd name="connsiteX4" fmla="*/ 2101570 w 2101570"/>
              <a:gd name="connsiteY4" fmla="*/ 1442492 h 2120586"/>
              <a:gd name="connsiteX5" fmla="*/ 1374119 w 2101570"/>
              <a:gd name="connsiteY5" fmla="*/ 2120586 h 2120586"/>
              <a:gd name="connsiteX0" fmla="*/ 1351453 w 2078904"/>
              <a:gd name="connsiteY0" fmla="*/ 2120586 h 2120586"/>
              <a:gd name="connsiteX1" fmla="*/ 44507 w 2078904"/>
              <a:gd name="connsiteY1" fmla="*/ 1417834 h 2120586"/>
              <a:gd name="connsiteX2" fmla="*/ 402067 w 2078904"/>
              <a:gd name="connsiteY2" fmla="*/ 320554 h 2120586"/>
              <a:gd name="connsiteX3" fmla="*/ 1117189 w 2078904"/>
              <a:gd name="connsiteY3" fmla="*/ 0 h 2120586"/>
              <a:gd name="connsiteX4" fmla="*/ 2078904 w 2078904"/>
              <a:gd name="connsiteY4" fmla="*/ 1442492 h 2120586"/>
              <a:gd name="connsiteX5" fmla="*/ 1351453 w 2078904"/>
              <a:gd name="connsiteY5" fmla="*/ 2120586 h 2120586"/>
              <a:gd name="connsiteX0" fmla="*/ 1351453 w 2078904"/>
              <a:gd name="connsiteY0" fmla="*/ 2120586 h 2120586"/>
              <a:gd name="connsiteX1" fmla="*/ 44507 w 2078904"/>
              <a:gd name="connsiteY1" fmla="*/ 1417834 h 2120586"/>
              <a:gd name="connsiteX2" fmla="*/ 402067 w 2078904"/>
              <a:gd name="connsiteY2" fmla="*/ 320554 h 2120586"/>
              <a:gd name="connsiteX3" fmla="*/ 1117189 w 2078904"/>
              <a:gd name="connsiteY3" fmla="*/ 0 h 2120586"/>
              <a:gd name="connsiteX4" fmla="*/ 2078904 w 2078904"/>
              <a:gd name="connsiteY4" fmla="*/ 1442492 h 2120586"/>
              <a:gd name="connsiteX5" fmla="*/ 1351453 w 2078904"/>
              <a:gd name="connsiteY5" fmla="*/ 2120586 h 2120586"/>
              <a:gd name="connsiteX0" fmla="*/ 1358732 w 2086183"/>
              <a:gd name="connsiteY0" fmla="*/ 2120586 h 2120586"/>
              <a:gd name="connsiteX1" fmla="*/ 51786 w 2086183"/>
              <a:gd name="connsiteY1" fmla="*/ 1417834 h 2120586"/>
              <a:gd name="connsiteX2" fmla="*/ 409346 w 2086183"/>
              <a:gd name="connsiteY2" fmla="*/ 320554 h 2120586"/>
              <a:gd name="connsiteX3" fmla="*/ 1124468 w 2086183"/>
              <a:gd name="connsiteY3" fmla="*/ 0 h 2120586"/>
              <a:gd name="connsiteX4" fmla="*/ 2086183 w 2086183"/>
              <a:gd name="connsiteY4" fmla="*/ 1442492 h 2120586"/>
              <a:gd name="connsiteX5" fmla="*/ 1358732 w 2086183"/>
              <a:gd name="connsiteY5" fmla="*/ 2120586 h 2120586"/>
              <a:gd name="connsiteX0" fmla="*/ 1358732 w 2086183"/>
              <a:gd name="connsiteY0" fmla="*/ 2120586 h 2120586"/>
              <a:gd name="connsiteX1" fmla="*/ 51786 w 2086183"/>
              <a:gd name="connsiteY1" fmla="*/ 1417834 h 2120586"/>
              <a:gd name="connsiteX2" fmla="*/ 409346 w 2086183"/>
              <a:gd name="connsiteY2" fmla="*/ 320554 h 2120586"/>
              <a:gd name="connsiteX3" fmla="*/ 1124468 w 2086183"/>
              <a:gd name="connsiteY3" fmla="*/ 0 h 2120586"/>
              <a:gd name="connsiteX4" fmla="*/ 2086183 w 2086183"/>
              <a:gd name="connsiteY4" fmla="*/ 1442492 h 2120586"/>
              <a:gd name="connsiteX5" fmla="*/ 1358732 w 2086183"/>
              <a:gd name="connsiteY5" fmla="*/ 2120586 h 2120586"/>
              <a:gd name="connsiteX0" fmla="*/ 1306946 w 2034397"/>
              <a:gd name="connsiteY0" fmla="*/ 2120586 h 2120586"/>
              <a:gd name="connsiteX1" fmla="*/ 0 w 2034397"/>
              <a:gd name="connsiteY1" fmla="*/ 1417834 h 2120586"/>
              <a:gd name="connsiteX2" fmla="*/ 357560 w 2034397"/>
              <a:gd name="connsiteY2" fmla="*/ 320554 h 2120586"/>
              <a:gd name="connsiteX3" fmla="*/ 1072682 w 2034397"/>
              <a:gd name="connsiteY3" fmla="*/ 0 h 2120586"/>
              <a:gd name="connsiteX4" fmla="*/ 2034397 w 2034397"/>
              <a:gd name="connsiteY4" fmla="*/ 1442492 h 2120586"/>
              <a:gd name="connsiteX5" fmla="*/ 1306946 w 2034397"/>
              <a:gd name="connsiteY5" fmla="*/ 2120586 h 2120586"/>
              <a:gd name="connsiteX0" fmla="*/ 1306946 w 2034397"/>
              <a:gd name="connsiteY0" fmla="*/ 2120586 h 2120586"/>
              <a:gd name="connsiteX1" fmla="*/ 0 w 2034397"/>
              <a:gd name="connsiteY1" fmla="*/ 1417834 h 2120586"/>
              <a:gd name="connsiteX2" fmla="*/ 357560 w 2034397"/>
              <a:gd name="connsiteY2" fmla="*/ 320554 h 2120586"/>
              <a:gd name="connsiteX3" fmla="*/ 1072682 w 2034397"/>
              <a:gd name="connsiteY3" fmla="*/ 0 h 2120586"/>
              <a:gd name="connsiteX4" fmla="*/ 2034397 w 2034397"/>
              <a:gd name="connsiteY4" fmla="*/ 1442492 h 2120586"/>
              <a:gd name="connsiteX5" fmla="*/ 1306946 w 2034397"/>
              <a:gd name="connsiteY5" fmla="*/ 2120586 h 2120586"/>
              <a:gd name="connsiteX0" fmla="*/ 2034397 w 2034397"/>
              <a:gd name="connsiteY0" fmla="*/ 1442492 h 1442492"/>
              <a:gd name="connsiteX1" fmla="*/ 0 w 2034397"/>
              <a:gd name="connsiteY1" fmla="*/ 1417834 h 1442492"/>
              <a:gd name="connsiteX2" fmla="*/ 357560 w 2034397"/>
              <a:gd name="connsiteY2" fmla="*/ 320554 h 1442492"/>
              <a:gd name="connsiteX3" fmla="*/ 1072682 w 2034397"/>
              <a:gd name="connsiteY3" fmla="*/ 0 h 1442492"/>
              <a:gd name="connsiteX4" fmla="*/ 2034397 w 2034397"/>
              <a:gd name="connsiteY4" fmla="*/ 1442492 h 1442492"/>
              <a:gd name="connsiteX0" fmla="*/ 2034397 w 2034397"/>
              <a:gd name="connsiteY0" fmla="*/ 1442492 h 1442492"/>
              <a:gd name="connsiteX1" fmla="*/ 0 w 2034397"/>
              <a:gd name="connsiteY1" fmla="*/ 1417834 h 1442492"/>
              <a:gd name="connsiteX2" fmla="*/ 357560 w 2034397"/>
              <a:gd name="connsiteY2" fmla="*/ 320554 h 1442492"/>
              <a:gd name="connsiteX3" fmla="*/ 1072682 w 2034397"/>
              <a:gd name="connsiteY3" fmla="*/ 0 h 1442492"/>
              <a:gd name="connsiteX4" fmla="*/ 2034397 w 2034397"/>
              <a:gd name="connsiteY4" fmla="*/ 1442492 h 1442492"/>
              <a:gd name="connsiteX0" fmla="*/ 2034397 w 2034397"/>
              <a:gd name="connsiteY0" fmla="*/ 1442492 h 1442492"/>
              <a:gd name="connsiteX1" fmla="*/ 0 w 2034397"/>
              <a:gd name="connsiteY1" fmla="*/ 1417834 h 1442492"/>
              <a:gd name="connsiteX2" fmla="*/ 493187 w 2034397"/>
              <a:gd name="connsiteY2" fmla="*/ 271238 h 1442492"/>
              <a:gd name="connsiteX3" fmla="*/ 1072682 w 2034397"/>
              <a:gd name="connsiteY3" fmla="*/ 0 h 1442492"/>
              <a:gd name="connsiteX4" fmla="*/ 2034397 w 2034397"/>
              <a:gd name="connsiteY4" fmla="*/ 1442492 h 1442492"/>
              <a:gd name="connsiteX0" fmla="*/ 2034397 w 2034397"/>
              <a:gd name="connsiteY0" fmla="*/ 1442492 h 1442492"/>
              <a:gd name="connsiteX1" fmla="*/ 0 w 2034397"/>
              <a:gd name="connsiteY1" fmla="*/ 1417834 h 1442492"/>
              <a:gd name="connsiteX2" fmla="*/ 493187 w 2034397"/>
              <a:gd name="connsiteY2" fmla="*/ 271238 h 1442492"/>
              <a:gd name="connsiteX3" fmla="*/ 1072682 w 2034397"/>
              <a:gd name="connsiteY3" fmla="*/ 0 h 1442492"/>
              <a:gd name="connsiteX4" fmla="*/ 2034397 w 2034397"/>
              <a:gd name="connsiteY4" fmla="*/ 1442492 h 1442492"/>
              <a:gd name="connsiteX0" fmla="*/ 2034397 w 2034397"/>
              <a:gd name="connsiteY0" fmla="*/ 1442492 h 1442492"/>
              <a:gd name="connsiteX1" fmla="*/ 0 w 2034397"/>
              <a:gd name="connsiteY1" fmla="*/ 1417834 h 1442492"/>
              <a:gd name="connsiteX2" fmla="*/ 493187 w 2034397"/>
              <a:gd name="connsiteY2" fmla="*/ 271238 h 1442492"/>
              <a:gd name="connsiteX3" fmla="*/ 1072682 w 2034397"/>
              <a:gd name="connsiteY3" fmla="*/ 0 h 1442492"/>
              <a:gd name="connsiteX4" fmla="*/ 2034397 w 2034397"/>
              <a:gd name="connsiteY4" fmla="*/ 1442492 h 1442492"/>
              <a:gd name="connsiteX0" fmla="*/ 2034397 w 2034397"/>
              <a:gd name="connsiteY0" fmla="*/ 1306873 h 1306873"/>
              <a:gd name="connsiteX1" fmla="*/ 0 w 2034397"/>
              <a:gd name="connsiteY1" fmla="*/ 1282215 h 1306873"/>
              <a:gd name="connsiteX2" fmla="*/ 493187 w 2034397"/>
              <a:gd name="connsiteY2" fmla="*/ 135619 h 1306873"/>
              <a:gd name="connsiteX3" fmla="*/ 1257627 w 2034397"/>
              <a:gd name="connsiteY3" fmla="*/ 0 h 1306873"/>
              <a:gd name="connsiteX4" fmla="*/ 2034397 w 2034397"/>
              <a:gd name="connsiteY4" fmla="*/ 1306873 h 1306873"/>
              <a:gd name="connsiteX0" fmla="*/ 2120705 w 2120705"/>
              <a:gd name="connsiteY0" fmla="*/ 1306873 h 1306873"/>
              <a:gd name="connsiteX1" fmla="*/ 0 w 2120705"/>
              <a:gd name="connsiteY1" fmla="*/ 1282215 h 1306873"/>
              <a:gd name="connsiteX2" fmla="*/ 493187 w 2120705"/>
              <a:gd name="connsiteY2" fmla="*/ 135619 h 1306873"/>
              <a:gd name="connsiteX3" fmla="*/ 1257627 w 2120705"/>
              <a:gd name="connsiteY3" fmla="*/ 0 h 1306873"/>
              <a:gd name="connsiteX4" fmla="*/ 2120705 w 2120705"/>
              <a:gd name="connsiteY4" fmla="*/ 1306873 h 1306873"/>
              <a:gd name="connsiteX0" fmla="*/ 1660806 w 1660806"/>
              <a:gd name="connsiteY0" fmla="*/ 1306873 h 1319202"/>
              <a:gd name="connsiteX1" fmla="*/ 193574 w 1660806"/>
              <a:gd name="connsiteY1" fmla="*/ 1319202 h 1319202"/>
              <a:gd name="connsiteX2" fmla="*/ 33288 w 1660806"/>
              <a:gd name="connsiteY2" fmla="*/ 135619 h 1319202"/>
              <a:gd name="connsiteX3" fmla="*/ 797728 w 1660806"/>
              <a:gd name="connsiteY3" fmla="*/ 0 h 1319202"/>
              <a:gd name="connsiteX4" fmla="*/ 1660806 w 1660806"/>
              <a:gd name="connsiteY4" fmla="*/ 1306873 h 1319202"/>
              <a:gd name="connsiteX0" fmla="*/ 1697230 w 1697230"/>
              <a:gd name="connsiteY0" fmla="*/ 1306873 h 1319202"/>
              <a:gd name="connsiteX1" fmla="*/ 229998 w 1697230"/>
              <a:gd name="connsiteY1" fmla="*/ 1319202 h 1319202"/>
              <a:gd name="connsiteX2" fmla="*/ 69712 w 1697230"/>
              <a:gd name="connsiteY2" fmla="*/ 135619 h 1319202"/>
              <a:gd name="connsiteX3" fmla="*/ 834152 w 1697230"/>
              <a:gd name="connsiteY3" fmla="*/ 0 h 1319202"/>
              <a:gd name="connsiteX4" fmla="*/ 1697230 w 1697230"/>
              <a:gd name="connsiteY4" fmla="*/ 1306873 h 1319202"/>
              <a:gd name="connsiteX0" fmla="*/ 1627518 w 1627518"/>
              <a:gd name="connsiteY0" fmla="*/ 1306873 h 1319202"/>
              <a:gd name="connsiteX1" fmla="*/ 160286 w 1627518"/>
              <a:gd name="connsiteY1" fmla="*/ 1319202 h 1319202"/>
              <a:gd name="connsiteX2" fmla="*/ 0 w 1627518"/>
              <a:gd name="connsiteY2" fmla="*/ 135619 h 1319202"/>
              <a:gd name="connsiteX3" fmla="*/ 764440 w 1627518"/>
              <a:gd name="connsiteY3" fmla="*/ 0 h 1319202"/>
              <a:gd name="connsiteX4" fmla="*/ 1627518 w 1627518"/>
              <a:gd name="connsiteY4" fmla="*/ 1306873 h 1319202"/>
              <a:gd name="connsiteX0" fmla="*/ 1712855 w 1712855"/>
              <a:gd name="connsiteY0" fmla="*/ 1306873 h 1319202"/>
              <a:gd name="connsiteX1" fmla="*/ 48348 w 1712855"/>
              <a:gd name="connsiteY1" fmla="*/ 1319202 h 1319202"/>
              <a:gd name="connsiteX2" fmla="*/ 85337 w 1712855"/>
              <a:gd name="connsiteY2" fmla="*/ 135619 h 1319202"/>
              <a:gd name="connsiteX3" fmla="*/ 849777 w 1712855"/>
              <a:gd name="connsiteY3" fmla="*/ 0 h 1319202"/>
              <a:gd name="connsiteX4" fmla="*/ 1712855 w 1712855"/>
              <a:gd name="connsiteY4" fmla="*/ 1306873 h 1319202"/>
              <a:gd name="connsiteX0" fmla="*/ 1664507 w 1664507"/>
              <a:gd name="connsiteY0" fmla="*/ 1306873 h 1319202"/>
              <a:gd name="connsiteX1" fmla="*/ 0 w 1664507"/>
              <a:gd name="connsiteY1" fmla="*/ 1319202 h 1319202"/>
              <a:gd name="connsiteX2" fmla="*/ 36989 w 1664507"/>
              <a:gd name="connsiteY2" fmla="*/ 135619 h 1319202"/>
              <a:gd name="connsiteX3" fmla="*/ 801429 w 1664507"/>
              <a:gd name="connsiteY3" fmla="*/ 0 h 1319202"/>
              <a:gd name="connsiteX4" fmla="*/ 1664507 w 1664507"/>
              <a:gd name="connsiteY4" fmla="*/ 1306873 h 1319202"/>
              <a:gd name="connsiteX0" fmla="*/ 2712530 w 2712530"/>
              <a:gd name="connsiteY0" fmla="*/ 1306873 h 1306873"/>
              <a:gd name="connsiteX1" fmla="*/ 0 w 2712530"/>
              <a:gd name="connsiteY1" fmla="*/ 1294544 h 1306873"/>
              <a:gd name="connsiteX2" fmla="*/ 1085012 w 2712530"/>
              <a:gd name="connsiteY2" fmla="*/ 135619 h 1306873"/>
              <a:gd name="connsiteX3" fmla="*/ 1849452 w 2712530"/>
              <a:gd name="connsiteY3" fmla="*/ 0 h 1306873"/>
              <a:gd name="connsiteX4" fmla="*/ 2712530 w 2712530"/>
              <a:gd name="connsiteY4" fmla="*/ 1306873 h 1306873"/>
              <a:gd name="connsiteX0" fmla="*/ 2712530 w 2712530"/>
              <a:gd name="connsiteY0" fmla="*/ 1380847 h 1380847"/>
              <a:gd name="connsiteX1" fmla="*/ 0 w 2712530"/>
              <a:gd name="connsiteY1" fmla="*/ 1368518 h 1380847"/>
              <a:gd name="connsiteX2" fmla="*/ 863078 w 2712530"/>
              <a:gd name="connsiteY2" fmla="*/ 0 h 1380847"/>
              <a:gd name="connsiteX3" fmla="*/ 1849452 w 2712530"/>
              <a:gd name="connsiteY3" fmla="*/ 73974 h 1380847"/>
              <a:gd name="connsiteX4" fmla="*/ 2712530 w 2712530"/>
              <a:gd name="connsiteY4" fmla="*/ 1380847 h 1380847"/>
              <a:gd name="connsiteX0" fmla="*/ 2712530 w 2712530"/>
              <a:gd name="connsiteY0" fmla="*/ 1331531 h 1331531"/>
              <a:gd name="connsiteX1" fmla="*/ 0 w 2712530"/>
              <a:gd name="connsiteY1" fmla="*/ 1319202 h 1331531"/>
              <a:gd name="connsiteX2" fmla="*/ 937056 w 2712530"/>
              <a:gd name="connsiteY2" fmla="*/ 0 h 1331531"/>
              <a:gd name="connsiteX3" fmla="*/ 1849452 w 2712530"/>
              <a:gd name="connsiteY3" fmla="*/ 24658 h 1331531"/>
              <a:gd name="connsiteX4" fmla="*/ 2712530 w 2712530"/>
              <a:gd name="connsiteY4" fmla="*/ 1331531 h 1331531"/>
              <a:gd name="connsiteX0" fmla="*/ 2712530 w 2712530"/>
              <a:gd name="connsiteY0" fmla="*/ 1331531 h 1331531"/>
              <a:gd name="connsiteX1" fmla="*/ 0 w 2712530"/>
              <a:gd name="connsiteY1" fmla="*/ 1319202 h 1331531"/>
              <a:gd name="connsiteX2" fmla="*/ 937056 w 2712530"/>
              <a:gd name="connsiteY2" fmla="*/ 0 h 1331531"/>
              <a:gd name="connsiteX3" fmla="*/ 1849452 w 2712530"/>
              <a:gd name="connsiteY3" fmla="*/ 24658 h 1331531"/>
              <a:gd name="connsiteX4" fmla="*/ 2712530 w 2712530"/>
              <a:gd name="connsiteY4" fmla="*/ 1331531 h 1331531"/>
              <a:gd name="connsiteX0" fmla="*/ 2712530 w 2712530"/>
              <a:gd name="connsiteY0" fmla="*/ 1331531 h 1331531"/>
              <a:gd name="connsiteX1" fmla="*/ 0 w 2712530"/>
              <a:gd name="connsiteY1" fmla="*/ 1319202 h 1331531"/>
              <a:gd name="connsiteX2" fmla="*/ 937056 w 2712530"/>
              <a:gd name="connsiteY2" fmla="*/ 0 h 1331531"/>
              <a:gd name="connsiteX3" fmla="*/ 1849452 w 2712530"/>
              <a:gd name="connsiteY3" fmla="*/ 24658 h 1331531"/>
              <a:gd name="connsiteX4" fmla="*/ 2712530 w 2712530"/>
              <a:gd name="connsiteY4" fmla="*/ 1331531 h 133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530" h="1331531">
                <a:moveTo>
                  <a:pt x="2712530" y="1331531"/>
                </a:moveTo>
                <a:lnTo>
                  <a:pt x="0" y="1319202"/>
                </a:lnTo>
                <a:cubicBezTo>
                  <a:pt x="381546" y="797112"/>
                  <a:pt x="628813" y="501379"/>
                  <a:pt x="937056" y="0"/>
                </a:cubicBezTo>
                <a:lnTo>
                  <a:pt x="1849452" y="24658"/>
                </a:lnTo>
                <a:lnTo>
                  <a:pt x="2712530" y="1331531"/>
                </a:lnTo>
                <a:close/>
              </a:path>
            </a:pathLst>
          </a:custGeom>
          <a:gradFill>
            <a:gsLst>
              <a:gs pos="21000">
                <a:schemeClr val="accent6">
                  <a:lumMod val="75000"/>
                  <a:alpha val="37000"/>
                </a:schemeClr>
              </a:gs>
              <a:gs pos="100000">
                <a:schemeClr val="bg1"/>
              </a:gs>
              <a:gs pos="63000">
                <a:schemeClr val="accent6">
                  <a:lumMod val="60000"/>
                  <a:lumOff val="40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rot="16815206">
            <a:off x="5066859" y="756820"/>
            <a:ext cx="2077458" cy="2155745"/>
          </a:xfrm>
          <a:custGeom>
            <a:avLst/>
            <a:gdLst>
              <a:gd name="connsiteX0" fmla="*/ 1346200 w 4445000"/>
              <a:gd name="connsiteY0" fmla="*/ 215900 h 2794000"/>
              <a:gd name="connsiteX1" fmla="*/ 4445000 w 4445000"/>
              <a:gd name="connsiteY1" fmla="*/ 0 h 2794000"/>
              <a:gd name="connsiteX2" fmla="*/ 4445000 w 4445000"/>
              <a:gd name="connsiteY2" fmla="*/ 2794000 h 2794000"/>
              <a:gd name="connsiteX3" fmla="*/ 241300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445000"/>
              <a:gd name="connsiteY0" fmla="*/ 215900 h 2794000"/>
              <a:gd name="connsiteX1" fmla="*/ 4445000 w 4445000"/>
              <a:gd name="connsiteY1" fmla="*/ 0 h 2794000"/>
              <a:gd name="connsiteX2" fmla="*/ 4445000 w 4445000"/>
              <a:gd name="connsiteY2" fmla="*/ 2794000 h 2794000"/>
              <a:gd name="connsiteX3" fmla="*/ 21167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749800"/>
              <a:gd name="connsiteY0" fmla="*/ 954402 h 3532502"/>
              <a:gd name="connsiteX1" fmla="*/ 4749800 w 4749800"/>
              <a:gd name="connsiteY1" fmla="*/ 0 h 3532502"/>
              <a:gd name="connsiteX2" fmla="*/ 4445000 w 4749800"/>
              <a:gd name="connsiteY2" fmla="*/ 3532502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46200 w 4749800"/>
              <a:gd name="connsiteY0" fmla="*/ 954402 h 3532502"/>
              <a:gd name="connsiteX1" fmla="*/ 4749800 w 4749800"/>
              <a:gd name="connsiteY1" fmla="*/ 0 h 3532502"/>
              <a:gd name="connsiteX2" fmla="*/ 4715933 w 4749800"/>
              <a:gd name="connsiteY2" fmla="*/ 2121143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25033 w 4728633"/>
              <a:gd name="connsiteY0" fmla="*/ 954402 h 3532502"/>
              <a:gd name="connsiteX1" fmla="*/ 4728633 w 4728633"/>
              <a:gd name="connsiteY1" fmla="*/ 0 h 3532502"/>
              <a:gd name="connsiteX2" fmla="*/ 4694766 w 4728633"/>
              <a:gd name="connsiteY2" fmla="*/ 2121143 h 3532502"/>
              <a:gd name="connsiteX3" fmla="*/ 0 w 4728633"/>
              <a:gd name="connsiteY3" fmla="*/ 3532502 h 3532502"/>
              <a:gd name="connsiteX4" fmla="*/ 148166 w 4728633"/>
              <a:gd name="connsiteY4" fmla="*/ 2806289 h 3532502"/>
              <a:gd name="connsiteX5" fmla="*/ 740833 w 4728633"/>
              <a:gd name="connsiteY5" fmla="*/ 1500502 h 3532502"/>
              <a:gd name="connsiteX6" fmla="*/ 1325033 w 4728633"/>
              <a:gd name="connsiteY6" fmla="*/ 954402 h 3532502"/>
              <a:gd name="connsiteX0" fmla="*/ 1176867 w 4580467"/>
              <a:gd name="connsiteY0" fmla="*/ 954402 h 3548913"/>
              <a:gd name="connsiteX1" fmla="*/ 4580467 w 4580467"/>
              <a:gd name="connsiteY1" fmla="*/ 0 h 3548913"/>
              <a:gd name="connsiteX2" fmla="*/ 4546600 w 4580467"/>
              <a:gd name="connsiteY2" fmla="*/ 2121143 h 3548913"/>
              <a:gd name="connsiteX3" fmla="*/ 156634 w 4580467"/>
              <a:gd name="connsiteY3" fmla="*/ 3548913 h 3548913"/>
              <a:gd name="connsiteX4" fmla="*/ 0 w 4580467"/>
              <a:gd name="connsiteY4" fmla="*/ 2806289 h 3548913"/>
              <a:gd name="connsiteX5" fmla="*/ 592667 w 4580467"/>
              <a:gd name="connsiteY5" fmla="*/ 1500502 h 3548913"/>
              <a:gd name="connsiteX6" fmla="*/ 1176867 w 4580467"/>
              <a:gd name="connsiteY6" fmla="*/ 954402 h 3548913"/>
              <a:gd name="connsiteX0" fmla="*/ 1261534 w 4665134"/>
              <a:gd name="connsiteY0" fmla="*/ 954402 h 3548913"/>
              <a:gd name="connsiteX1" fmla="*/ 4665134 w 4665134"/>
              <a:gd name="connsiteY1" fmla="*/ 0 h 3548913"/>
              <a:gd name="connsiteX2" fmla="*/ 4631267 w 4665134"/>
              <a:gd name="connsiteY2" fmla="*/ 2121143 h 3548913"/>
              <a:gd name="connsiteX3" fmla="*/ 241301 w 4665134"/>
              <a:gd name="connsiteY3" fmla="*/ 3548913 h 3548913"/>
              <a:gd name="connsiteX4" fmla="*/ 0 w 4665134"/>
              <a:gd name="connsiteY4" fmla="*/ 2839111 h 3548913"/>
              <a:gd name="connsiteX5" fmla="*/ 677334 w 4665134"/>
              <a:gd name="connsiteY5" fmla="*/ 1500502 h 3548913"/>
              <a:gd name="connsiteX6" fmla="*/ 1261534 w 4665134"/>
              <a:gd name="connsiteY6" fmla="*/ 954402 h 3548913"/>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82068"/>
              <a:gd name="connsiteY0" fmla="*/ 691824 h 3302746"/>
              <a:gd name="connsiteX1" fmla="*/ 4682068 w 4682068"/>
              <a:gd name="connsiteY1" fmla="*/ 0 h 3302746"/>
              <a:gd name="connsiteX2" fmla="*/ 4631267 w 4682068"/>
              <a:gd name="connsiteY2" fmla="*/ 185856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02746"/>
              <a:gd name="connsiteX1" fmla="*/ 4682068 w 4682068"/>
              <a:gd name="connsiteY1" fmla="*/ 0 h 3302746"/>
              <a:gd name="connsiteX2" fmla="*/ 4665134 w 4682068"/>
              <a:gd name="connsiteY2" fmla="*/ 326992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60606"/>
              <a:gd name="connsiteX1" fmla="*/ 4682068 w 4682068"/>
              <a:gd name="connsiteY1" fmla="*/ 0 h 3360606"/>
              <a:gd name="connsiteX2" fmla="*/ 4665134 w 4682068"/>
              <a:gd name="connsiteY2" fmla="*/ 3269925 h 3360606"/>
              <a:gd name="connsiteX3" fmla="*/ 1003301 w 4682068"/>
              <a:gd name="connsiteY3" fmla="*/ 3302746 h 3360606"/>
              <a:gd name="connsiteX4" fmla="*/ 0 w 4682068"/>
              <a:gd name="connsiteY4" fmla="*/ 2576533 h 3360606"/>
              <a:gd name="connsiteX5" fmla="*/ 677334 w 4682068"/>
              <a:gd name="connsiteY5" fmla="*/ 1237924 h 3360606"/>
              <a:gd name="connsiteX6" fmla="*/ 1261534 w 4682068"/>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325967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444500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355600 w 4004734"/>
              <a:gd name="connsiteY4" fmla="*/ 2527299 h 3355753"/>
              <a:gd name="connsiteX5" fmla="*/ 0 w 4004734"/>
              <a:gd name="connsiteY5" fmla="*/ 1237924 h 3355753"/>
              <a:gd name="connsiteX6" fmla="*/ 584200 w 4004734"/>
              <a:gd name="connsiteY6" fmla="*/ 691824 h 3355753"/>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575733 w 4004734"/>
              <a:gd name="connsiteY4" fmla="*/ 2478065 h 3355753"/>
              <a:gd name="connsiteX5" fmla="*/ 0 w 4004734"/>
              <a:gd name="connsiteY5" fmla="*/ 1237924 h 3355753"/>
              <a:gd name="connsiteX6" fmla="*/ 584200 w 4004734"/>
              <a:gd name="connsiteY6" fmla="*/ 691824 h 3355753"/>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3557167"/>
              <a:gd name="connsiteY0" fmla="*/ 675412 h 3269923"/>
              <a:gd name="connsiteX1" fmla="*/ 3479800 w 3557167"/>
              <a:gd name="connsiteY1" fmla="*/ 0 h 3269923"/>
              <a:gd name="connsiteX2" fmla="*/ 3276600 w 3557167"/>
              <a:gd name="connsiteY2" fmla="*/ 2908879 h 3269923"/>
              <a:gd name="connsiteX3" fmla="*/ 1003300 w 3557167"/>
              <a:gd name="connsiteY3" fmla="*/ 3269923 h 3269923"/>
              <a:gd name="connsiteX4" fmla="*/ 575733 w 3557167"/>
              <a:gd name="connsiteY4" fmla="*/ 2461653 h 3269923"/>
              <a:gd name="connsiteX5" fmla="*/ 0 w 3557167"/>
              <a:gd name="connsiteY5" fmla="*/ 1221512 h 3269923"/>
              <a:gd name="connsiteX6" fmla="*/ 584200 w 3557167"/>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5757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4233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423333 w 3600699"/>
              <a:gd name="connsiteY4" fmla="*/ 2461653 h 3253511"/>
              <a:gd name="connsiteX5" fmla="*/ 0 w 3600699"/>
              <a:gd name="connsiteY5" fmla="*/ 1221512 h 3253511"/>
              <a:gd name="connsiteX6" fmla="*/ 584200 w 3600699"/>
              <a:gd name="connsiteY6" fmla="*/ 675412 h 3253511"/>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584200 w 3600699"/>
              <a:gd name="connsiteY6" fmla="*/ 675412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99532 w 3600699"/>
              <a:gd name="connsiteY0" fmla="*/ 1085691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99532 w 3600699"/>
              <a:gd name="connsiteY6" fmla="*/ 1085691 h 3253511"/>
              <a:gd name="connsiteX0" fmla="*/ 279399 w 3600699"/>
              <a:gd name="connsiteY0" fmla="*/ 9708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279399 w 3600699"/>
              <a:gd name="connsiteY6" fmla="*/ 970812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388256 w 3600699"/>
              <a:gd name="connsiteY6" fmla="*/ 1052869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995521 w 3600699"/>
              <a:gd name="connsiteY4" fmla="*/ 2324541 h 3253511"/>
              <a:gd name="connsiteX5" fmla="*/ 0 w 3600699"/>
              <a:gd name="connsiteY5" fmla="*/ 1221512 h 3253511"/>
              <a:gd name="connsiteX6" fmla="*/ 388256 w 3600699"/>
              <a:gd name="connsiteY6" fmla="*/ 1052869 h 3253511"/>
              <a:gd name="connsiteX0" fmla="*/ 388256 w 3600699"/>
              <a:gd name="connsiteY0" fmla="*/ 1052869 h 3074211"/>
              <a:gd name="connsiteX1" fmla="*/ 3479800 w 3600699"/>
              <a:gd name="connsiteY1" fmla="*/ 0 h 3074211"/>
              <a:gd name="connsiteX2" fmla="*/ 3276600 w 3600699"/>
              <a:gd name="connsiteY2" fmla="*/ 2908879 h 3074211"/>
              <a:gd name="connsiteX3" fmla="*/ 2060785 w 3600699"/>
              <a:gd name="connsiteY3" fmla="*/ 2948862 h 3074211"/>
              <a:gd name="connsiteX4" fmla="*/ 995521 w 3600699"/>
              <a:gd name="connsiteY4" fmla="*/ 2324541 h 3074211"/>
              <a:gd name="connsiteX5" fmla="*/ 0 w 3600699"/>
              <a:gd name="connsiteY5" fmla="*/ 1221512 h 3074211"/>
              <a:gd name="connsiteX6" fmla="*/ 388256 w 3600699"/>
              <a:gd name="connsiteY6" fmla="*/ 1052869 h 3074211"/>
              <a:gd name="connsiteX0" fmla="*/ 388256 w 3348138"/>
              <a:gd name="connsiteY0" fmla="*/ 193275 h 2214617"/>
              <a:gd name="connsiteX1" fmla="*/ 1557079 w 3348138"/>
              <a:gd name="connsiteY1" fmla="*/ 0 h 2214617"/>
              <a:gd name="connsiteX2" fmla="*/ 3276600 w 3348138"/>
              <a:gd name="connsiteY2" fmla="*/ 2049285 h 2214617"/>
              <a:gd name="connsiteX3" fmla="*/ 2060785 w 3348138"/>
              <a:gd name="connsiteY3" fmla="*/ 2089268 h 2214617"/>
              <a:gd name="connsiteX4" fmla="*/ 995521 w 3348138"/>
              <a:gd name="connsiteY4" fmla="*/ 1464947 h 2214617"/>
              <a:gd name="connsiteX5" fmla="*/ 0 w 3348138"/>
              <a:gd name="connsiteY5" fmla="*/ 361918 h 2214617"/>
              <a:gd name="connsiteX6" fmla="*/ 388256 w 3348138"/>
              <a:gd name="connsiteY6" fmla="*/ 193275 h 2214617"/>
              <a:gd name="connsiteX0" fmla="*/ 388256 w 3358207"/>
              <a:gd name="connsiteY0" fmla="*/ 193275 h 2214617"/>
              <a:gd name="connsiteX1" fmla="*/ 1557079 w 3358207"/>
              <a:gd name="connsiteY1" fmla="*/ 0 h 2214617"/>
              <a:gd name="connsiteX2" fmla="*/ 3276600 w 3358207"/>
              <a:gd name="connsiteY2" fmla="*/ 2049285 h 2214617"/>
              <a:gd name="connsiteX3" fmla="*/ 2060785 w 3358207"/>
              <a:gd name="connsiteY3" fmla="*/ 2089268 h 2214617"/>
              <a:gd name="connsiteX4" fmla="*/ 995521 w 3358207"/>
              <a:gd name="connsiteY4" fmla="*/ 1464947 h 2214617"/>
              <a:gd name="connsiteX5" fmla="*/ 0 w 3358207"/>
              <a:gd name="connsiteY5" fmla="*/ 361918 h 2214617"/>
              <a:gd name="connsiteX6" fmla="*/ 388256 w 3358207"/>
              <a:gd name="connsiteY6" fmla="*/ 193275 h 2214617"/>
              <a:gd name="connsiteX0" fmla="*/ 388256 w 2077458"/>
              <a:gd name="connsiteY0" fmla="*/ 193275 h 2089268"/>
              <a:gd name="connsiteX1" fmla="*/ 1557079 w 2077458"/>
              <a:gd name="connsiteY1" fmla="*/ 0 h 2089268"/>
              <a:gd name="connsiteX2" fmla="*/ 2060785 w 2077458"/>
              <a:gd name="connsiteY2" fmla="*/ 2089268 h 2089268"/>
              <a:gd name="connsiteX3" fmla="*/ 995521 w 2077458"/>
              <a:gd name="connsiteY3" fmla="*/ 1464947 h 2089268"/>
              <a:gd name="connsiteX4" fmla="*/ 0 w 2077458"/>
              <a:gd name="connsiteY4" fmla="*/ 361918 h 2089268"/>
              <a:gd name="connsiteX5" fmla="*/ 388256 w 2077458"/>
              <a:gd name="connsiteY5" fmla="*/ 193275 h 208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7458" h="2089268">
                <a:moveTo>
                  <a:pt x="388256" y="193275"/>
                </a:moveTo>
                <a:lnTo>
                  <a:pt x="1557079" y="0"/>
                </a:lnTo>
                <a:cubicBezTo>
                  <a:pt x="1835834" y="315999"/>
                  <a:pt x="2154378" y="1845110"/>
                  <a:pt x="2060785" y="2089268"/>
                </a:cubicBezTo>
                <a:lnTo>
                  <a:pt x="995521" y="1464947"/>
                </a:lnTo>
                <a:lnTo>
                  <a:pt x="0" y="361918"/>
                </a:lnTo>
                <a:cubicBezTo>
                  <a:pt x="155222" y="289292"/>
                  <a:pt x="80634" y="167434"/>
                  <a:pt x="388256" y="193275"/>
                </a:cubicBezTo>
                <a:close/>
              </a:path>
            </a:pathLst>
          </a:custGeom>
          <a:gradFill flip="none" rotWithShape="1">
            <a:gsLst>
              <a:gs pos="0">
                <a:schemeClr val="bg2">
                  <a:lumMod val="50000"/>
                </a:schemeClr>
              </a:gs>
              <a:gs pos="58000">
                <a:schemeClr val="bg1">
                  <a:alpha val="0"/>
                </a:schemeClr>
              </a:gs>
            </a:gsLst>
            <a:lin ang="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5823688" y="3448660"/>
            <a:ext cx="3312513" cy="2753596"/>
          </a:xfrm>
          <a:custGeom>
            <a:avLst/>
            <a:gdLst>
              <a:gd name="connsiteX0" fmla="*/ 1346200 w 4445000"/>
              <a:gd name="connsiteY0" fmla="*/ 215900 h 2794000"/>
              <a:gd name="connsiteX1" fmla="*/ 4445000 w 4445000"/>
              <a:gd name="connsiteY1" fmla="*/ 0 h 2794000"/>
              <a:gd name="connsiteX2" fmla="*/ 4445000 w 4445000"/>
              <a:gd name="connsiteY2" fmla="*/ 2794000 h 2794000"/>
              <a:gd name="connsiteX3" fmla="*/ 241300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445000"/>
              <a:gd name="connsiteY0" fmla="*/ 215900 h 2794000"/>
              <a:gd name="connsiteX1" fmla="*/ 4445000 w 4445000"/>
              <a:gd name="connsiteY1" fmla="*/ 0 h 2794000"/>
              <a:gd name="connsiteX2" fmla="*/ 4445000 w 4445000"/>
              <a:gd name="connsiteY2" fmla="*/ 2794000 h 2794000"/>
              <a:gd name="connsiteX3" fmla="*/ 21167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749800"/>
              <a:gd name="connsiteY0" fmla="*/ 954402 h 3532502"/>
              <a:gd name="connsiteX1" fmla="*/ 4749800 w 4749800"/>
              <a:gd name="connsiteY1" fmla="*/ 0 h 3532502"/>
              <a:gd name="connsiteX2" fmla="*/ 4445000 w 4749800"/>
              <a:gd name="connsiteY2" fmla="*/ 3532502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46200 w 4749800"/>
              <a:gd name="connsiteY0" fmla="*/ 954402 h 3532502"/>
              <a:gd name="connsiteX1" fmla="*/ 4749800 w 4749800"/>
              <a:gd name="connsiteY1" fmla="*/ 0 h 3532502"/>
              <a:gd name="connsiteX2" fmla="*/ 4715933 w 4749800"/>
              <a:gd name="connsiteY2" fmla="*/ 2121143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25033 w 4728633"/>
              <a:gd name="connsiteY0" fmla="*/ 954402 h 3532502"/>
              <a:gd name="connsiteX1" fmla="*/ 4728633 w 4728633"/>
              <a:gd name="connsiteY1" fmla="*/ 0 h 3532502"/>
              <a:gd name="connsiteX2" fmla="*/ 4694766 w 4728633"/>
              <a:gd name="connsiteY2" fmla="*/ 2121143 h 3532502"/>
              <a:gd name="connsiteX3" fmla="*/ 0 w 4728633"/>
              <a:gd name="connsiteY3" fmla="*/ 3532502 h 3532502"/>
              <a:gd name="connsiteX4" fmla="*/ 148166 w 4728633"/>
              <a:gd name="connsiteY4" fmla="*/ 2806289 h 3532502"/>
              <a:gd name="connsiteX5" fmla="*/ 740833 w 4728633"/>
              <a:gd name="connsiteY5" fmla="*/ 1500502 h 3532502"/>
              <a:gd name="connsiteX6" fmla="*/ 1325033 w 4728633"/>
              <a:gd name="connsiteY6" fmla="*/ 954402 h 3532502"/>
              <a:gd name="connsiteX0" fmla="*/ 1176867 w 4580467"/>
              <a:gd name="connsiteY0" fmla="*/ 954402 h 3548913"/>
              <a:gd name="connsiteX1" fmla="*/ 4580467 w 4580467"/>
              <a:gd name="connsiteY1" fmla="*/ 0 h 3548913"/>
              <a:gd name="connsiteX2" fmla="*/ 4546600 w 4580467"/>
              <a:gd name="connsiteY2" fmla="*/ 2121143 h 3548913"/>
              <a:gd name="connsiteX3" fmla="*/ 156634 w 4580467"/>
              <a:gd name="connsiteY3" fmla="*/ 3548913 h 3548913"/>
              <a:gd name="connsiteX4" fmla="*/ 0 w 4580467"/>
              <a:gd name="connsiteY4" fmla="*/ 2806289 h 3548913"/>
              <a:gd name="connsiteX5" fmla="*/ 592667 w 4580467"/>
              <a:gd name="connsiteY5" fmla="*/ 1500502 h 3548913"/>
              <a:gd name="connsiteX6" fmla="*/ 1176867 w 4580467"/>
              <a:gd name="connsiteY6" fmla="*/ 954402 h 3548913"/>
              <a:gd name="connsiteX0" fmla="*/ 1261534 w 4665134"/>
              <a:gd name="connsiteY0" fmla="*/ 954402 h 3548913"/>
              <a:gd name="connsiteX1" fmla="*/ 4665134 w 4665134"/>
              <a:gd name="connsiteY1" fmla="*/ 0 h 3548913"/>
              <a:gd name="connsiteX2" fmla="*/ 4631267 w 4665134"/>
              <a:gd name="connsiteY2" fmla="*/ 2121143 h 3548913"/>
              <a:gd name="connsiteX3" fmla="*/ 241301 w 4665134"/>
              <a:gd name="connsiteY3" fmla="*/ 3548913 h 3548913"/>
              <a:gd name="connsiteX4" fmla="*/ 0 w 4665134"/>
              <a:gd name="connsiteY4" fmla="*/ 2839111 h 3548913"/>
              <a:gd name="connsiteX5" fmla="*/ 677334 w 4665134"/>
              <a:gd name="connsiteY5" fmla="*/ 1500502 h 3548913"/>
              <a:gd name="connsiteX6" fmla="*/ 1261534 w 4665134"/>
              <a:gd name="connsiteY6" fmla="*/ 954402 h 3548913"/>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82068"/>
              <a:gd name="connsiteY0" fmla="*/ 691824 h 3302746"/>
              <a:gd name="connsiteX1" fmla="*/ 4682068 w 4682068"/>
              <a:gd name="connsiteY1" fmla="*/ 0 h 3302746"/>
              <a:gd name="connsiteX2" fmla="*/ 4631267 w 4682068"/>
              <a:gd name="connsiteY2" fmla="*/ 185856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02746"/>
              <a:gd name="connsiteX1" fmla="*/ 4682068 w 4682068"/>
              <a:gd name="connsiteY1" fmla="*/ 0 h 3302746"/>
              <a:gd name="connsiteX2" fmla="*/ 4665134 w 4682068"/>
              <a:gd name="connsiteY2" fmla="*/ 326992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60606"/>
              <a:gd name="connsiteX1" fmla="*/ 4682068 w 4682068"/>
              <a:gd name="connsiteY1" fmla="*/ 0 h 3360606"/>
              <a:gd name="connsiteX2" fmla="*/ 4665134 w 4682068"/>
              <a:gd name="connsiteY2" fmla="*/ 3269925 h 3360606"/>
              <a:gd name="connsiteX3" fmla="*/ 1003301 w 4682068"/>
              <a:gd name="connsiteY3" fmla="*/ 3302746 h 3360606"/>
              <a:gd name="connsiteX4" fmla="*/ 0 w 4682068"/>
              <a:gd name="connsiteY4" fmla="*/ 2576533 h 3360606"/>
              <a:gd name="connsiteX5" fmla="*/ 677334 w 4682068"/>
              <a:gd name="connsiteY5" fmla="*/ 1237924 h 3360606"/>
              <a:gd name="connsiteX6" fmla="*/ 1261534 w 4682068"/>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325967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444500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355600 w 4004734"/>
              <a:gd name="connsiteY4" fmla="*/ 2527299 h 3355753"/>
              <a:gd name="connsiteX5" fmla="*/ 0 w 4004734"/>
              <a:gd name="connsiteY5" fmla="*/ 1237924 h 3355753"/>
              <a:gd name="connsiteX6" fmla="*/ 584200 w 4004734"/>
              <a:gd name="connsiteY6" fmla="*/ 691824 h 3355753"/>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575733 w 4004734"/>
              <a:gd name="connsiteY4" fmla="*/ 2478065 h 3355753"/>
              <a:gd name="connsiteX5" fmla="*/ 0 w 4004734"/>
              <a:gd name="connsiteY5" fmla="*/ 1237924 h 3355753"/>
              <a:gd name="connsiteX6" fmla="*/ 584200 w 4004734"/>
              <a:gd name="connsiteY6" fmla="*/ 691824 h 3355753"/>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3557167"/>
              <a:gd name="connsiteY0" fmla="*/ 675412 h 3269923"/>
              <a:gd name="connsiteX1" fmla="*/ 3479800 w 3557167"/>
              <a:gd name="connsiteY1" fmla="*/ 0 h 3269923"/>
              <a:gd name="connsiteX2" fmla="*/ 3276600 w 3557167"/>
              <a:gd name="connsiteY2" fmla="*/ 2908879 h 3269923"/>
              <a:gd name="connsiteX3" fmla="*/ 1003300 w 3557167"/>
              <a:gd name="connsiteY3" fmla="*/ 3269923 h 3269923"/>
              <a:gd name="connsiteX4" fmla="*/ 575733 w 3557167"/>
              <a:gd name="connsiteY4" fmla="*/ 2461653 h 3269923"/>
              <a:gd name="connsiteX5" fmla="*/ 0 w 3557167"/>
              <a:gd name="connsiteY5" fmla="*/ 1221512 h 3269923"/>
              <a:gd name="connsiteX6" fmla="*/ 584200 w 3557167"/>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5757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4233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423333 w 3600699"/>
              <a:gd name="connsiteY4" fmla="*/ 2461653 h 3253511"/>
              <a:gd name="connsiteX5" fmla="*/ 0 w 3600699"/>
              <a:gd name="connsiteY5" fmla="*/ 1221512 h 3253511"/>
              <a:gd name="connsiteX6" fmla="*/ 584200 w 3600699"/>
              <a:gd name="connsiteY6" fmla="*/ 675412 h 3253511"/>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584200 w 3600699"/>
              <a:gd name="connsiteY6" fmla="*/ 675412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99532 w 3600699"/>
              <a:gd name="connsiteY0" fmla="*/ 1085691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99532 w 3600699"/>
              <a:gd name="connsiteY6" fmla="*/ 1085691 h 3253511"/>
              <a:gd name="connsiteX0" fmla="*/ 279399 w 3600699"/>
              <a:gd name="connsiteY0" fmla="*/ 9708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279399 w 3600699"/>
              <a:gd name="connsiteY6" fmla="*/ 970812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388256 w 3600699"/>
              <a:gd name="connsiteY6" fmla="*/ 1052869 h 3253511"/>
              <a:gd name="connsiteX0" fmla="*/ 388256 w 3600699"/>
              <a:gd name="connsiteY0" fmla="*/ 1052869 h 3217665"/>
              <a:gd name="connsiteX1" fmla="*/ 3479800 w 3600699"/>
              <a:gd name="connsiteY1" fmla="*/ 0 h 3217665"/>
              <a:gd name="connsiteX2" fmla="*/ 3276600 w 3600699"/>
              <a:gd name="connsiteY2" fmla="*/ 2908879 h 3217665"/>
              <a:gd name="connsiteX3" fmla="*/ 1735835 w 3600699"/>
              <a:gd name="connsiteY3" fmla="*/ 3217665 h 3217665"/>
              <a:gd name="connsiteX4" fmla="*/ 355600 w 3600699"/>
              <a:gd name="connsiteY4" fmla="*/ 2461654 h 3217665"/>
              <a:gd name="connsiteX5" fmla="*/ 0 w 3600699"/>
              <a:gd name="connsiteY5" fmla="*/ 1221512 h 3217665"/>
              <a:gd name="connsiteX6" fmla="*/ 388256 w 3600699"/>
              <a:gd name="connsiteY6" fmla="*/ 1052869 h 3217665"/>
              <a:gd name="connsiteX0" fmla="*/ 388256 w 3600699"/>
              <a:gd name="connsiteY0" fmla="*/ 1052869 h 3217665"/>
              <a:gd name="connsiteX1" fmla="*/ 3479800 w 3600699"/>
              <a:gd name="connsiteY1" fmla="*/ 0 h 3217665"/>
              <a:gd name="connsiteX2" fmla="*/ 3276600 w 3600699"/>
              <a:gd name="connsiteY2" fmla="*/ 2908879 h 3217665"/>
              <a:gd name="connsiteX3" fmla="*/ 1735835 w 3600699"/>
              <a:gd name="connsiteY3" fmla="*/ 3217665 h 3217665"/>
              <a:gd name="connsiteX4" fmla="*/ 750150 w 3600699"/>
              <a:gd name="connsiteY4" fmla="*/ 2246575 h 3217665"/>
              <a:gd name="connsiteX5" fmla="*/ 0 w 3600699"/>
              <a:gd name="connsiteY5" fmla="*/ 1221512 h 3217665"/>
              <a:gd name="connsiteX6" fmla="*/ 388256 w 3600699"/>
              <a:gd name="connsiteY6" fmla="*/ 1052869 h 3217665"/>
              <a:gd name="connsiteX0" fmla="*/ 388256 w 3643302"/>
              <a:gd name="connsiteY0" fmla="*/ 335941 h 2500737"/>
              <a:gd name="connsiteX1" fmla="*/ 3553778 w 3643302"/>
              <a:gd name="connsiteY1" fmla="*/ 0 h 2500737"/>
              <a:gd name="connsiteX2" fmla="*/ 3276600 w 3643302"/>
              <a:gd name="connsiteY2" fmla="*/ 2191951 h 2500737"/>
              <a:gd name="connsiteX3" fmla="*/ 1735835 w 3643302"/>
              <a:gd name="connsiteY3" fmla="*/ 2500737 h 2500737"/>
              <a:gd name="connsiteX4" fmla="*/ 750150 w 3643302"/>
              <a:gd name="connsiteY4" fmla="*/ 1529647 h 2500737"/>
              <a:gd name="connsiteX5" fmla="*/ 0 w 3643302"/>
              <a:gd name="connsiteY5" fmla="*/ 504584 h 2500737"/>
              <a:gd name="connsiteX6" fmla="*/ 388256 w 3643302"/>
              <a:gd name="connsiteY6" fmla="*/ 335941 h 2500737"/>
              <a:gd name="connsiteX0" fmla="*/ 696498 w 3643302"/>
              <a:gd name="connsiteY0" fmla="*/ 240350 h 2500737"/>
              <a:gd name="connsiteX1" fmla="*/ 3553778 w 3643302"/>
              <a:gd name="connsiteY1" fmla="*/ 0 h 2500737"/>
              <a:gd name="connsiteX2" fmla="*/ 3276600 w 3643302"/>
              <a:gd name="connsiteY2" fmla="*/ 2191951 h 2500737"/>
              <a:gd name="connsiteX3" fmla="*/ 1735835 w 3643302"/>
              <a:gd name="connsiteY3" fmla="*/ 2500737 h 2500737"/>
              <a:gd name="connsiteX4" fmla="*/ 750150 w 3643302"/>
              <a:gd name="connsiteY4" fmla="*/ 1529647 h 2500737"/>
              <a:gd name="connsiteX5" fmla="*/ 0 w 3643302"/>
              <a:gd name="connsiteY5" fmla="*/ 504584 h 2500737"/>
              <a:gd name="connsiteX6" fmla="*/ 696498 w 3643302"/>
              <a:gd name="connsiteY6" fmla="*/ 240350 h 2500737"/>
              <a:gd name="connsiteX0" fmla="*/ 412915 w 3359719"/>
              <a:gd name="connsiteY0" fmla="*/ 240350 h 2500737"/>
              <a:gd name="connsiteX1" fmla="*/ 3270195 w 3359719"/>
              <a:gd name="connsiteY1" fmla="*/ 0 h 2500737"/>
              <a:gd name="connsiteX2" fmla="*/ 2993017 w 3359719"/>
              <a:gd name="connsiteY2" fmla="*/ 2191951 h 2500737"/>
              <a:gd name="connsiteX3" fmla="*/ 1452252 w 3359719"/>
              <a:gd name="connsiteY3" fmla="*/ 2500737 h 2500737"/>
              <a:gd name="connsiteX4" fmla="*/ 466567 w 3359719"/>
              <a:gd name="connsiteY4" fmla="*/ 1529647 h 2500737"/>
              <a:gd name="connsiteX5" fmla="*/ 0 w 3359719"/>
              <a:gd name="connsiteY5" fmla="*/ 743560 h 2500737"/>
              <a:gd name="connsiteX6" fmla="*/ 412915 w 3359719"/>
              <a:gd name="connsiteY6" fmla="*/ 240350 h 2500737"/>
              <a:gd name="connsiteX0" fmla="*/ 412915 w 3359719"/>
              <a:gd name="connsiteY0" fmla="*/ 240350 h 2500737"/>
              <a:gd name="connsiteX1" fmla="*/ 3270195 w 3359719"/>
              <a:gd name="connsiteY1" fmla="*/ 0 h 2500737"/>
              <a:gd name="connsiteX2" fmla="*/ 2993017 w 3359719"/>
              <a:gd name="connsiteY2" fmla="*/ 2191951 h 2500737"/>
              <a:gd name="connsiteX3" fmla="*/ 1452252 w 3359719"/>
              <a:gd name="connsiteY3" fmla="*/ 2500737 h 2500737"/>
              <a:gd name="connsiteX4" fmla="*/ 589863 w 3359719"/>
              <a:gd name="connsiteY4" fmla="*/ 1398211 h 2500737"/>
              <a:gd name="connsiteX5" fmla="*/ 0 w 3359719"/>
              <a:gd name="connsiteY5" fmla="*/ 743560 h 2500737"/>
              <a:gd name="connsiteX6" fmla="*/ 412915 w 3359719"/>
              <a:gd name="connsiteY6" fmla="*/ 240350 h 2500737"/>
              <a:gd name="connsiteX0" fmla="*/ 412915 w 3359719"/>
              <a:gd name="connsiteY0" fmla="*/ 240350 h 2727763"/>
              <a:gd name="connsiteX1" fmla="*/ 3270195 w 3359719"/>
              <a:gd name="connsiteY1" fmla="*/ 0 h 2727763"/>
              <a:gd name="connsiteX2" fmla="*/ 2993017 w 3359719"/>
              <a:gd name="connsiteY2" fmla="*/ 2191951 h 2727763"/>
              <a:gd name="connsiteX3" fmla="*/ 2413967 w 3359719"/>
              <a:gd name="connsiteY3" fmla="*/ 2727763 h 2727763"/>
              <a:gd name="connsiteX4" fmla="*/ 589863 w 3359719"/>
              <a:gd name="connsiteY4" fmla="*/ 1398211 h 2727763"/>
              <a:gd name="connsiteX5" fmla="*/ 0 w 3359719"/>
              <a:gd name="connsiteY5" fmla="*/ 743560 h 2727763"/>
              <a:gd name="connsiteX6" fmla="*/ 412915 w 3359719"/>
              <a:gd name="connsiteY6" fmla="*/ 240350 h 2727763"/>
              <a:gd name="connsiteX0" fmla="*/ 412915 w 3359719"/>
              <a:gd name="connsiteY0" fmla="*/ 240350 h 2727763"/>
              <a:gd name="connsiteX1" fmla="*/ 3270195 w 3359719"/>
              <a:gd name="connsiteY1" fmla="*/ 0 h 2727763"/>
              <a:gd name="connsiteX2" fmla="*/ 2993017 w 3359719"/>
              <a:gd name="connsiteY2" fmla="*/ 2191951 h 2727763"/>
              <a:gd name="connsiteX3" fmla="*/ 2413967 w 3359719"/>
              <a:gd name="connsiteY3" fmla="*/ 2727763 h 2727763"/>
              <a:gd name="connsiteX4" fmla="*/ 589863 w 3359719"/>
              <a:gd name="connsiteY4" fmla="*/ 1398211 h 2727763"/>
              <a:gd name="connsiteX5" fmla="*/ 0 w 3359719"/>
              <a:gd name="connsiteY5" fmla="*/ 743560 h 2727763"/>
              <a:gd name="connsiteX6" fmla="*/ 412915 w 3359719"/>
              <a:gd name="connsiteY6" fmla="*/ 240350 h 2727763"/>
              <a:gd name="connsiteX0" fmla="*/ 412915 w 3359719"/>
              <a:gd name="connsiteY0" fmla="*/ 240350 h 2727763"/>
              <a:gd name="connsiteX1" fmla="*/ 3270195 w 3359719"/>
              <a:gd name="connsiteY1" fmla="*/ 0 h 2727763"/>
              <a:gd name="connsiteX2" fmla="*/ 2993017 w 3359719"/>
              <a:gd name="connsiteY2" fmla="*/ 2191951 h 2727763"/>
              <a:gd name="connsiteX3" fmla="*/ 2413967 w 3359719"/>
              <a:gd name="connsiteY3" fmla="*/ 2727763 h 2727763"/>
              <a:gd name="connsiteX4" fmla="*/ 589863 w 3359719"/>
              <a:gd name="connsiteY4" fmla="*/ 1398211 h 2727763"/>
              <a:gd name="connsiteX5" fmla="*/ 0 w 3359719"/>
              <a:gd name="connsiteY5" fmla="*/ 743560 h 2727763"/>
              <a:gd name="connsiteX6" fmla="*/ 412915 w 3359719"/>
              <a:gd name="connsiteY6" fmla="*/ 240350 h 2727763"/>
              <a:gd name="connsiteX0" fmla="*/ 412915 w 3359719"/>
              <a:gd name="connsiteY0" fmla="*/ 240350 h 2727763"/>
              <a:gd name="connsiteX1" fmla="*/ 3270195 w 3359719"/>
              <a:gd name="connsiteY1" fmla="*/ 0 h 2727763"/>
              <a:gd name="connsiteX2" fmla="*/ 2993017 w 3359719"/>
              <a:gd name="connsiteY2" fmla="*/ 2191951 h 2727763"/>
              <a:gd name="connsiteX3" fmla="*/ 2413967 w 3359719"/>
              <a:gd name="connsiteY3" fmla="*/ 2727763 h 2727763"/>
              <a:gd name="connsiteX4" fmla="*/ 589863 w 3359719"/>
              <a:gd name="connsiteY4" fmla="*/ 1398211 h 2727763"/>
              <a:gd name="connsiteX5" fmla="*/ 0 w 3359719"/>
              <a:gd name="connsiteY5" fmla="*/ 743560 h 2727763"/>
              <a:gd name="connsiteX6" fmla="*/ 412915 w 3359719"/>
              <a:gd name="connsiteY6" fmla="*/ 240350 h 2727763"/>
              <a:gd name="connsiteX0" fmla="*/ 412915 w 3312513"/>
              <a:gd name="connsiteY0" fmla="*/ 240350 h 2727763"/>
              <a:gd name="connsiteX1" fmla="*/ 3270195 w 3312513"/>
              <a:gd name="connsiteY1" fmla="*/ 0 h 2727763"/>
              <a:gd name="connsiteX2" fmla="*/ 2993017 w 3312513"/>
              <a:gd name="connsiteY2" fmla="*/ 2191951 h 2727763"/>
              <a:gd name="connsiteX3" fmla="*/ 2413967 w 3312513"/>
              <a:gd name="connsiteY3" fmla="*/ 2727763 h 2727763"/>
              <a:gd name="connsiteX4" fmla="*/ 589863 w 3312513"/>
              <a:gd name="connsiteY4" fmla="*/ 1398211 h 2727763"/>
              <a:gd name="connsiteX5" fmla="*/ 0 w 3312513"/>
              <a:gd name="connsiteY5" fmla="*/ 743560 h 2727763"/>
              <a:gd name="connsiteX6" fmla="*/ 412915 w 3312513"/>
              <a:gd name="connsiteY6" fmla="*/ 240350 h 2727763"/>
              <a:gd name="connsiteX0" fmla="*/ 412915 w 3312513"/>
              <a:gd name="connsiteY0" fmla="*/ 240350 h 2727763"/>
              <a:gd name="connsiteX1" fmla="*/ 3270195 w 3312513"/>
              <a:gd name="connsiteY1" fmla="*/ 0 h 2727763"/>
              <a:gd name="connsiteX2" fmla="*/ 2993017 w 3312513"/>
              <a:gd name="connsiteY2" fmla="*/ 2191951 h 2727763"/>
              <a:gd name="connsiteX3" fmla="*/ 2413967 w 3312513"/>
              <a:gd name="connsiteY3" fmla="*/ 2727763 h 2727763"/>
              <a:gd name="connsiteX4" fmla="*/ 663841 w 3312513"/>
              <a:gd name="connsiteY4" fmla="*/ 1338467 h 2727763"/>
              <a:gd name="connsiteX5" fmla="*/ 0 w 3312513"/>
              <a:gd name="connsiteY5" fmla="*/ 743560 h 2727763"/>
              <a:gd name="connsiteX6" fmla="*/ 412915 w 3312513"/>
              <a:gd name="connsiteY6" fmla="*/ 240350 h 2727763"/>
              <a:gd name="connsiteX0" fmla="*/ 412915 w 3312513"/>
              <a:gd name="connsiteY0" fmla="*/ 240350 h 2668683"/>
              <a:gd name="connsiteX1" fmla="*/ 3270195 w 3312513"/>
              <a:gd name="connsiteY1" fmla="*/ 0 h 2668683"/>
              <a:gd name="connsiteX2" fmla="*/ 2993017 w 3312513"/>
              <a:gd name="connsiteY2" fmla="*/ 2191951 h 2668683"/>
              <a:gd name="connsiteX3" fmla="*/ 2759407 w 3312513"/>
              <a:gd name="connsiteY3" fmla="*/ 2668683 h 2668683"/>
              <a:gd name="connsiteX4" fmla="*/ 663841 w 3312513"/>
              <a:gd name="connsiteY4" fmla="*/ 1338467 h 2668683"/>
              <a:gd name="connsiteX5" fmla="*/ 0 w 3312513"/>
              <a:gd name="connsiteY5" fmla="*/ 743560 h 2668683"/>
              <a:gd name="connsiteX6" fmla="*/ 412915 w 3312513"/>
              <a:gd name="connsiteY6" fmla="*/ 240350 h 2668683"/>
              <a:gd name="connsiteX0" fmla="*/ 412915 w 3312513"/>
              <a:gd name="connsiteY0" fmla="*/ 240350 h 2668683"/>
              <a:gd name="connsiteX1" fmla="*/ 3270195 w 3312513"/>
              <a:gd name="connsiteY1" fmla="*/ 0 h 2668683"/>
              <a:gd name="connsiteX2" fmla="*/ 2993017 w 3312513"/>
              <a:gd name="connsiteY2" fmla="*/ 2191951 h 2668683"/>
              <a:gd name="connsiteX3" fmla="*/ 2759407 w 3312513"/>
              <a:gd name="connsiteY3" fmla="*/ 2668683 h 2668683"/>
              <a:gd name="connsiteX4" fmla="*/ 724801 w 3312513"/>
              <a:gd name="connsiteY4" fmla="*/ 1279387 h 2668683"/>
              <a:gd name="connsiteX5" fmla="*/ 0 w 3312513"/>
              <a:gd name="connsiteY5" fmla="*/ 743560 h 2668683"/>
              <a:gd name="connsiteX6" fmla="*/ 412915 w 3312513"/>
              <a:gd name="connsiteY6" fmla="*/ 240350 h 266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2513" h="2668683">
                <a:moveTo>
                  <a:pt x="412915" y="240350"/>
                </a:moveTo>
                <a:lnTo>
                  <a:pt x="3270195" y="0"/>
                </a:lnTo>
                <a:cubicBezTo>
                  <a:pt x="3383083" y="1089975"/>
                  <a:pt x="3263190" y="1414231"/>
                  <a:pt x="2993017" y="2191951"/>
                </a:cubicBezTo>
                <a:cubicBezTo>
                  <a:pt x="2730118" y="2518158"/>
                  <a:pt x="2975790" y="2507879"/>
                  <a:pt x="2759407" y="2668683"/>
                </a:cubicBezTo>
                <a:lnTo>
                  <a:pt x="724801" y="1279387"/>
                </a:lnTo>
                <a:lnTo>
                  <a:pt x="0" y="743560"/>
                </a:lnTo>
                <a:cubicBezTo>
                  <a:pt x="155222" y="670934"/>
                  <a:pt x="105293" y="214509"/>
                  <a:pt x="412915" y="240350"/>
                </a:cubicBezTo>
                <a:close/>
              </a:path>
            </a:pathLst>
          </a:custGeom>
          <a:gradFill flip="none" rotWithShape="1">
            <a:gsLst>
              <a:gs pos="0">
                <a:schemeClr val="accent6">
                  <a:lumMod val="75000"/>
                </a:schemeClr>
              </a:gs>
              <a:gs pos="72000">
                <a:schemeClr val="bg1">
                  <a:alpha val="0"/>
                </a:schemeClr>
              </a:gs>
            </a:gsLst>
            <a:lin ang="2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880000" y="2304000"/>
            <a:ext cx="3384376" cy="3384376"/>
          </a:xfrm>
          <a:prstGeom prst="ellipse">
            <a:avLst/>
          </a:prstGeom>
          <a:solidFill>
            <a:schemeClr val="bg2">
              <a:lumMod val="75000"/>
            </a:schemeClr>
          </a:solidFill>
          <a:ln>
            <a:noFill/>
          </a:ln>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endParaRPr lang="en-US" sz="1200" dirty="0" smtClean="0">
              <a:solidFill>
                <a:schemeClr val="tx1"/>
              </a:solidFill>
            </a:endParaRPr>
          </a:p>
        </p:txBody>
      </p:sp>
      <p:sp>
        <p:nvSpPr>
          <p:cNvPr id="70" name="Freeform 69"/>
          <p:cNvSpPr/>
          <p:nvPr/>
        </p:nvSpPr>
        <p:spPr>
          <a:xfrm rot="12929663">
            <a:off x="-190678" y="1369574"/>
            <a:ext cx="3612143" cy="2006917"/>
          </a:xfrm>
          <a:custGeom>
            <a:avLst/>
            <a:gdLst>
              <a:gd name="connsiteX0" fmla="*/ 0 w 3632200"/>
              <a:gd name="connsiteY0" fmla="*/ 1181100 h 1943100"/>
              <a:gd name="connsiteX1" fmla="*/ 1816100 w 3632200"/>
              <a:gd name="connsiteY1" fmla="*/ 0 h 1943100"/>
              <a:gd name="connsiteX2" fmla="*/ 3632200 w 3632200"/>
              <a:gd name="connsiteY2" fmla="*/ 0 h 1943100"/>
              <a:gd name="connsiteX3" fmla="*/ 3606800 w 3632200"/>
              <a:gd name="connsiteY3" fmla="*/ 1651000 h 1943100"/>
              <a:gd name="connsiteX4" fmla="*/ 342900 w 3632200"/>
              <a:gd name="connsiteY4" fmla="*/ 1943100 h 1943100"/>
              <a:gd name="connsiteX5" fmla="*/ 0 w 3632200"/>
              <a:gd name="connsiteY5" fmla="*/ 1181100 h 1943100"/>
              <a:gd name="connsiteX0" fmla="*/ 0 w 3765435"/>
              <a:gd name="connsiteY0" fmla="*/ 1181100 h 1944409"/>
              <a:gd name="connsiteX1" fmla="*/ 1816100 w 3765435"/>
              <a:gd name="connsiteY1" fmla="*/ 0 h 1944409"/>
              <a:gd name="connsiteX2" fmla="*/ 3632200 w 3765435"/>
              <a:gd name="connsiteY2" fmla="*/ 0 h 1944409"/>
              <a:gd name="connsiteX3" fmla="*/ 3765435 w 3765435"/>
              <a:gd name="connsiteY3" fmla="*/ 1944409 h 1944409"/>
              <a:gd name="connsiteX4" fmla="*/ 342900 w 3765435"/>
              <a:gd name="connsiteY4" fmla="*/ 1943100 h 1944409"/>
              <a:gd name="connsiteX5" fmla="*/ 0 w 3765435"/>
              <a:gd name="connsiteY5" fmla="*/ 1181100 h 1944409"/>
              <a:gd name="connsiteX0" fmla="*/ 0 w 3765435"/>
              <a:gd name="connsiteY0" fmla="*/ 1558900 h 2322209"/>
              <a:gd name="connsiteX1" fmla="*/ 3621087 w 3765435"/>
              <a:gd name="connsiteY1" fmla="*/ 0 h 2322209"/>
              <a:gd name="connsiteX2" fmla="*/ 3632200 w 3765435"/>
              <a:gd name="connsiteY2" fmla="*/ 377800 h 2322209"/>
              <a:gd name="connsiteX3" fmla="*/ 3765435 w 3765435"/>
              <a:gd name="connsiteY3" fmla="*/ 2322209 h 2322209"/>
              <a:gd name="connsiteX4" fmla="*/ 342900 w 3765435"/>
              <a:gd name="connsiteY4" fmla="*/ 2320900 h 2322209"/>
              <a:gd name="connsiteX5" fmla="*/ 0 w 3765435"/>
              <a:gd name="connsiteY5" fmla="*/ 1558900 h 2322209"/>
              <a:gd name="connsiteX0" fmla="*/ 0 w 3765435"/>
              <a:gd name="connsiteY0" fmla="*/ 1417370 h 2180679"/>
              <a:gd name="connsiteX1" fmla="*/ 3350607 w 3765435"/>
              <a:gd name="connsiteY1" fmla="*/ 0 h 2180679"/>
              <a:gd name="connsiteX2" fmla="*/ 3632200 w 3765435"/>
              <a:gd name="connsiteY2" fmla="*/ 236270 h 2180679"/>
              <a:gd name="connsiteX3" fmla="*/ 3765435 w 3765435"/>
              <a:gd name="connsiteY3" fmla="*/ 2180679 h 2180679"/>
              <a:gd name="connsiteX4" fmla="*/ 342900 w 3765435"/>
              <a:gd name="connsiteY4" fmla="*/ 2179370 h 2180679"/>
              <a:gd name="connsiteX5" fmla="*/ 0 w 3765435"/>
              <a:gd name="connsiteY5" fmla="*/ 1417370 h 2180679"/>
              <a:gd name="connsiteX0" fmla="*/ 0 w 4230522"/>
              <a:gd name="connsiteY0" fmla="*/ 1417370 h 2180679"/>
              <a:gd name="connsiteX1" fmla="*/ 3350607 w 4230522"/>
              <a:gd name="connsiteY1" fmla="*/ 0 h 2180679"/>
              <a:gd name="connsiteX2" fmla="*/ 4230522 w 4230522"/>
              <a:gd name="connsiteY2" fmla="*/ 1880156 h 2180679"/>
              <a:gd name="connsiteX3" fmla="*/ 3765435 w 4230522"/>
              <a:gd name="connsiteY3" fmla="*/ 2180679 h 2180679"/>
              <a:gd name="connsiteX4" fmla="*/ 342900 w 4230522"/>
              <a:gd name="connsiteY4" fmla="*/ 2179370 h 2180679"/>
              <a:gd name="connsiteX5" fmla="*/ 0 w 4230522"/>
              <a:gd name="connsiteY5" fmla="*/ 1417370 h 2180679"/>
              <a:gd name="connsiteX0" fmla="*/ 0 w 4230522"/>
              <a:gd name="connsiteY0" fmla="*/ 1417370 h 2179370"/>
              <a:gd name="connsiteX1" fmla="*/ 3350607 w 4230522"/>
              <a:gd name="connsiteY1" fmla="*/ 0 h 2179370"/>
              <a:gd name="connsiteX2" fmla="*/ 4230522 w 4230522"/>
              <a:gd name="connsiteY2" fmla="*/ 1880156 h 2179370"/>
              <a:gd name="connsiteX3" fmla="*/ 3235702 w 4230522"/>
              <a:gd name="connsiteY3" fmla="*/ 2161033 h 2179370"/>
              <a:gd name="connsiteX4" fmla="*/ 342900 w 4230522"/>
              <a:gd name="connsiteY4" fmla="*/ 2179370 h 2179370"/>
              <a:gd name="connsiteX5" fmla="*/ 0 w 4230522"/>
              <a:gd name="connsiteY5" fmla="*/ 1417370 h 2179370"/>
              <a:gd name="connsiteX0" fmla="*/ 0 w 4017579"/>
              <a:gd name="connsiteY0" fmla="*/ 1246469 h 2179370"/>
              <a:gd name="connsiteX1" fmla="*/ 3137664 w 4017579"/>
              <a:gd name="connsiteY1" fmla="*/ 0 h 2179370"/>
              <a:gd name="connsiteX2" fmla="*/ 4017579 w 4017579"/>
              <a:gd name="connsiteY2" fmla="*/ 1880156 h 2179370"/>
              <a:gd name="connsiteX3" fmla="*/ 3022759 w 4017579"/>
              <a:gd name="connsiteY3" fmla="*/ 2161033 h 2179370"/>
              <a:gd name="connsiteX4" fmla="*/ 129957 w 4017579"/>
              <a:gd name="connsiteY4" fmla="*/ 2179370 h 2179370"/>
              <a:gd name="connsiteX5" fmla="*/ 0 w 4017579"/>
              <a:gd name="connsiteY5" fmla="*/ 1246469 h 2179370"/>
              <a:gd name="connsiteX0" fmla="*/ 0 w 4017579"/>
              <a:gd name="connsiteY0" fmla="*/ 1246469 h 2161033"/>
              <a:gd name="connsiteX1" fmla="*/ 3137664 w 4017579"/>
              <a:gd name="connsiteY1" fmla="*/ 0 h 2161033"/>
              <a:gd name="connsiteX2" fmla="*/ 4017579 w 4017579"/>
              <a:gd name="connsiteY2" fmla="*/ 1880156 h 2161033"/>
              <a:gd name="connsiteX3" fmla="*/ 3022759 w 4017579"/>
              <a:gd name="connsiteY3" fmla="*/ 2161033 h 2161033"/>
              <a:gd name="connsiteX4" fmla="*/ 198712 w 4017579"/>
              <a:gd name="connsiteY4" fmla="*/ 2097257 h 2161033"/>
              <a:gd name="connsiteX5" fmla="*/ 0 w 4017579"/>
              <a:gd name="connsiteY5" fmla="*/ 1246469 h 2161033"/>
              <a:gd name="connsiteX0" fmla="*/ 0 w 3963649"/>
              <a:gd name="connsiteY0" fmla="*/ 1246469 h 2161033"/>
              <a:gd name="connsiteX1" fmla="*/ 3137664 w 3963649"/>
              <a:gd name="connsiteY1" fmla="*/ 0 h 2161033"/>
              <a:gd name="connsiteX2" fmla="*/ 3963649 w 3963649"/>
              <a:gd name="connsiteY2" fmla="*/ 1686836 h 2161033"/>
              <a:gd name="connsiteX3" fmla="*/ 3022759 w 3963649"/>
              <a:gd name="connsiteY3" fmla="*/ 2161033 h 2161033"/>
              <a:gd name="connsiteX4" fmla="*/ 198712 w 3963649"/>
              <a:gd name="connsiteY4" fmla="*/ 2097257 h 2161033"/>
              <a:gd name="connsiteX5" fmla="*/ 0 w 3963649"/>
              <a:gd name="connsiteY5" fmla="*/ 1246469 h 2161033"/>
              <a:gd name="connsiteX0" fmla="*/ 0 w 3963649"/>
              <a:gd name="connsiteY0" fmla="*/ 1246469 h 2155074"/>
              <a:gd name="connsiteX1" fmla="*/ 3137664 w 3963649"/>
              <a:gd name="connsiteY1" fmla="*/ 0 h 2155074"/>
              <a:gd name="connsiteX2" fmla="*/ 3963649 w 3963649"/>
              <a:gd name="connsiteY2" fmla="*/ 1686836 h 2155074"/>
              <a:gd name="connsiteX3" fmla="*/ 2951114 w 3963649"/>
              <a:gd name="connsiteY3" fmla="*/ 2155074 h 2155074"/>
              <a:gd name="connsiteX4" fmla="*/ 198712 w 3963649"/>
              <a:gd name="connsiteY4" fmla="*/ 2097257 h 2155074"/>
              <a:gd name="connsiteX5" fmla="*/ 0 w 3963649"/>
              <a:gd name="connsiteY5" fmla="*/ 1246469 h 2155074"/>
              <a:gd name="connsiteX0" fmla="*/ 9050 w 3764937"/>
              <a:gd name="connsiteY0" fmla="*/ 1325449 h 2155074"/>
              <a:gd name="connsiteX1" fmla="*/ 2938952 w 3764937"/>
              <a:gd name="connsiteY1" fmla="*/ 0 h 2155074"/>
              <a:gd name="connsiteX2" fmla="*/ 3764937 w 3764937"/>
              <a:gd name="connsiteY2" fmla="*/ 1686836 h 2155074"/>
              <a:gd name="connsiteX3" fmla="*/ 2752402 w 3764937"/>
              <a:gd name="connsiteY3" fmla="*/ 2155074 h 2155074"/>
              <a:gd name="connsiteX4" fmla="*/ 0 w 3764937"/>
              <a:gd name="connsiteY4" fmla="*/ 2097257 h 2155074"/>
              <a:gd name="connsiteX5" fmla="*/ 9050 w 3764937"/>
              <a:gd name="connsiteY5" fmla="*/ 1325449 h 2155074"/>
              <a:gd name="connsiteX0" fmla="*/ 13246 w 3769133"/>
              <a:gd name="connsiteY0" fmla="*/ 1325449 h 2155074"/>
              <a:gd name="connsiteX1" fmla="*/ 2943148 w 3769133"/>
              <a:gd name="connsiteY1" fmla="*/ 0 h 2155074"/>
              <a:gd name="connsiteX2" fmla="*/ 3769133 w 3769133"/>
              <a:gd name="connsiteY2" fmla="*/ 1686836 h 2155074"/>
              <a:gd name="connsiteX3" fmla="*/ 2756598 w 3769133"/>
              <a:gd name="connsiteY3" fmla="*/ 2155074 h 2155074"/>
              <a:gd name="connsiteX4" fmla="*/ 0 w 3769133"/>
              <a:gd name="connsiteY4" fmla="*/ 1963963 h 2155074"/>
              <a:gd name="connsiteX5" fmla="*/ 13246 w 3769133"/>
              <a:gd name="connsiteY5" fmla="*/ 1325449 h 2155074"/>
              <a:gd name="connsiteX0" fmla="*/ 13246 w 3769133"/>
              <a:gd name="connsiteY0" fmla="*/ 1325449 h 1963963"/>
              <a:gd name="connsiteX1" fmla="*/ 2943148 w 3769133"/>
              <a:gd name="connsiteY1" fmla="*/ 0 h 1963963"/>
              <a:gd name="connsiteX2" fmla="*/ 3769133 w 3769133"/>
              <a:gd name="connsiteY2" fmla="*/ 1686836 h 1963963"/>
              <a:gd name="connsiteX3" fmla="*/ 2205062 w 3769133"/>
              <a:gd name="connsiteY3" fmla="*/ 1806394 h 1963963"/>
              <a:gd name="connsiteX4" fmla="*/ 0 w 3769133"/>
              <a:gd name="connsiteY4" fmla="*/ 1963963 h 1963963"/>
              <a:gd name="connsiteX5" fmla="*/ 13246 w 3769133"/>
              <a:gd name="connsiteY5" fmla="*/ 1325449 h 1963963"/>
              <a:gd name="connsiteX0" fmla="*/ 13246 w 3612143"/>
              <a:gd name="connsiteY0" fmla="*/ 1325449 h 1963963"/>
              <a:gd name="connsiteX1" fmla="*/ 2943148 w 3612143"/>
              <a:gd name="connsiteY1" fmla="*/ 0 h 1963963"/>
              <a:gd name="connsiteX2" fmla="*/ 3612143 w 3612143"/>
              <a:gd name="connsiteY2" fmla="*/ 829641 h 1963963"/>
              <a:gd name="connsiteX3" fmla="*/ 2205062 w 3612143"/>
              <a:gd name="connsiteY3" fmla="*/ 1806394 h 1963963"/>
              <a:gd name="connsiteX4" fmla="*/ 0 w 3612143"/>
              <a:gd name="connsiteY4" fmla="*/ 1963963 h 1963963"/>
              <a:gd name="connsiteX5" fmla="*/ 13246 w 3612143"/>
              <a:gd name="connsiteY5" fmla="*/ 1325449 h 1963963"/>
              <a:gd name="connsiteX0" fmla="*/ 13246 w 3612143"/>
              <a:gd name="connsiteY0" fmla="*/ 1368403 h 2006917"/>
              <a:gd name="connsiteX1" fmla="*/ 3003378 w 3612143"/>
              <a:gd name="connsiteY1" fmla="*/ 0 h 2006917"/>
              <a:gd name="connsiteX2" fmla="*/ 3612143 w 3612143"/>
              <a:gd name="connsiteY2" fmla="*/ 872595 h 2006917"/>
              <a:gd name="connsiteX3" fmla="*/ 2205062 w 3612143"/>
              <a:gd name="connsiteY3" fmla="*/ 1849348 h 2006917"/>
              <a:gd name="connsiteX4" fmla="*/ 0 w 3612143"/>
              <a:gd name="connsiteY4" fmla="*/ 2006917 h 2006917"/>
              <a:gd name="connsiteX5" fmla="*/ 13246 w 3612143"/>
              <a:gd name="connsiteY5" fmla="*/ 1368403 h 200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2143" h="2006917">
                <a:moveTo>
                  <a:pt x="13246" y="1368403"/>
                </a:moveTo>
                <a:lnTo>
                  <a:pt x="3003378" y="0"/>
                </a:lnTo>
                <a:lnTo>
                  <a:pt x="3612143" y="872595"/>
                </a:lnTo>
                <a:lnTo>
                  <a:pt x="2205062" y="1849348"/>
                </a:lnTo>
                <a:lnTo>
                  <a:pt x="0" y="2006917"/>
                </a:lnTo>
                <a:lnTo>
                  <a:pt x="13246" y="1368403"/>
                </a:lnTo>
                <a:close/>
              </a:path>
            </a:pathLst>
          </a:custGeom>
          <a:gradFill flip="none" rotWithShape="1">
            <a:gsLst>
              <a:gs pos="0">
                <a:srgbClr val="3366FF"/>
              </a:gs>
              <a:gs pos="88000">
                <a:srgbClr val="FFFFFF"/>
              </a:gs>
            </a:gsLst>
            <a:lin ang="202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Freeform 68"/>
          <p:cNvSpPr/>
          <p:nvPr/>
        </p:nvSpPr>
        <p:spPr>
          <a:xfrm rot="11617988">
            <a:off x="-286277" y="2938320"/>
            <a:ext cx="3424837" cy="1864986"/>
          </a:xfrm>
          <a:custGeom>
            <a:avLst/>
            <a:gdLst>
              <a:gd name="connsiteX0" fmla="*/ 0 w 3632200"/>
              <a:gd name="connsiteY0" fmla="*/ 1181100 h 1943100"/>
              <a:gd name="connsiteX1" fmla="*/ 1816100 w 3632200"/>
              <a:gd name="connsiteY1" fmla="*/ 0 h 1943100"/>
              <a:gd name="connsiteX2" fmla="*/ 3632200 w 3632200"/>
              <a:gd name="connsiteY2" fmla="*/ 0 h 1943100"/>
              <a:gd name="connsiteX3" fmla="*/ 3606800 w 3632200"/>
              <a:gd name="connsiteY3" fmla="*/ 1651000 h 1943100"/>
              <a:gd name="connsiteX4" fmla="*/ 342900 w 3632200"/>
              <a:gd name="connsiteY4" fmla="*/ 1943100 h 1943100"/>
              <a:gd name="connsiteX5" fmla="*/ 0 w 3632200"/>
              <a:gd name="connsiteY5" fmla="*/ 1181100 h 1943100"/>
              <a:gd name="connsiteX0" fmla="*/ 0 w 3765435"/>
              <a:gd name="connsiteY0" fmla="*/ 1181100 h 1944409"/>
              <a:gd name="connsiteX1" fmla="*/ 1816100 w 3765435"/>
              <a:gd name="connsiteY1" fmla="*/ 0 h 1944409"/>
              <a:gd name="connsiteX2" fmla="*/ 3632200 w 3765435"/>
              <a:gd name="connsiteY2" fmla="*/ 0 h 1944409"/>
              <a:gd name="connsiteX3" fmla="*/ 3765435 w 3765435"/>
              <a:gd name="connsiteY3" fmla="*/ 1944409 h 1944409"/>
              <a:gd name="connsiteX4" fmla="*/ 342900 w 3765435"/>
              <a:gd name="connsiteY4" fmla="*/ 1943100 h 1944409"/>
              <a:gd name="connsiteX5" fmla="*/ 0 w 3765435"/>
              <a:gd name="connsiteY5" fmla="*/ 1181100 h 1944409"/>
              <a:gd name="connsiteX0" fmla="*/ 0 w 3765435"/>
              <a:gd name="connsiteY0" fmla="*/ 1558900 h 2322209"/>
              <a:gd name="connsiteX1" fmla="*/ 3621087 w 3765435"/>
              <a:gd name="connsiteY1" fmla="*/ 0 h 2322209"/>
              <a:gd name="connsiteX2" fmla="*/ 3632200 w 3765435"/>
              <a:gd name="connsiteY2" fmla="*/ 377800 h 2322209"/>
              <a:gd name="connsiteX3" fmla="*/ 3765435 w 3765435"/>
              <a:gd name="connsiteY3" fmla="*/ 2322209 h 2322209"/>
              <a:gd name="connsiteX4" fmla="*/ 342900 w 3765435"/>
              <a:gd name="connsiteY4" fmla="*/ 2320900 h 2322209"/>
              <a:gd name="connsiteX5" fmla="*/ 0 w 3765435"/>
              <a:gd name="connsiteY5" fmla="*/ 1558900 h 2322209"/>
              <a:gd name="connsiteX0" fmla="*/ 0 w 3765435"/>
              <a:gd name="connsiteY0" fmla="*/ 1558900 h 2322209"/>
              <a:gd name="connsiteX1" fmla="*/ 3621087 w 3765435"/>
              <a:gd name="connsiteY1" fmla="*/ 0 h 2322209"/>
              <a:gd name="connsiteX2" fmla="*/ 3632200 w 3765435"/>
              <a:gd name="connsiteY2" fmla="*/ 377800 h 2322209"/>
              <a:gd name="connsiteX3" fmla="*/ 3765435 w 3765435"/>
              <a:gd name="connsiteY3" fmla="*/ 2322209 h 2322209"/>
              <a:gd name="connsiteX4" fmla="*/ 210315 w 3765435"/>
              <a:gd name="connsiteY4" fmla="*/ 2144359 h 2322209"/>
              <a:gd name="connsiteX5" fmla="*/ 0 w 3765435"/>
              <a:gd name="connsiteY5" fmla="*/ 1558900 h 2322209"/>
              <a:gd name="connsiteX0" fmla="*/ 0 w 3836673"/>
              <a:gd name="connsiteY0" fmla="*/ 1558900 h 2322209"/>
              <a:gd name="connsiteX1" fmla="*/ 3621087 w 3836673"/>
              <a:gd name="connsiteY1" fmla="*/ 0 h 2322209"/>
              <a:gd name="connsiteX2" fmla="*/ 3836673 w 3836673"/>
              <a:gd name="connsiteY2" fmla="*/ 1262101 h 2322209"/>
              <a:gd name="connsiteX3" fmla="*/ 3765435 w 3836673"/>
              <a:gd name="connsiteY3" fmla="*/ 2322209 h 2322209"/>
              <a:gd name="connsiteX4" fmla="*/ 210315 w 3836673"/>
              <a:gd name="connsiteY4" fmla="*/ 2144359 h 2322209"/>
              <a:gd name="connsiteX5" fmla="*/ 0 w 3836673"/>
              <a:gd name="connsiteY5" fmla="*/ 1558900 h 2322209"/>
              <a:gd name="connsiteX0" fmla="*/ 0 w 3836673"/>
              <a:gd name="connsiteY0" fmla="*/ 1326472 h 2089781"/>
              <a:gd name="connsiteX1" fmla="*/ 3690070 w 3836673"/>
              <a:gd name="connsiteY1" fmla="*/ 0 h 2089781"/>
              <a:gd name="connsiteX2" fmla="*/ 3836673 w 3836673"/>
              <a:gd name="connsiteY2" fmla="*/ 1029673 h 2089781"/>
              <a:gd name="connsiteX3" fmla="*/ 3765435 w 3836673"/>
              <a:gd name="connsiteY3" fmla="*/ 2089781 h 2089781"/>
              <a:gd name="connsiteX4" fmla="*/ 210315 w 3836673"/>
              <a:gd name="connsiteY4" fmla="*/ 1911931 h 2089781"/>
              <a:gd name="connsiteX5" fmla="*/ 0 w 3836673"/>
              <a:gd name="connsiteY5" fmla="*/ 1326472 h 2089781"/>
              <a:gd name="connsiteX0" fmla="*/ 0 w 3836673"/>
              <a:gd name="connsiteY0" fmla="*/ 1145933 h 1909242"/>
              <a:gd name="connsiteX1" fmla="*/ 2998003 w 3836673"/>
              <a:gd name="connsiteY1" fmla="*/ 0 h 1909242"/>
              <a:gd name="connsiteX2" fmla="*/ 3836673 w 3836673"/>
              <a:gd name="connsiteY2" fmla="*/ 849134 h 1909242"/>
              <a:gd name="connsiteX3" fmla="*/ 3765435 w 3836673"/>
              <a:gd name="connsiteY3" fmla="*/ 1909242 h 1909242"/>
              <a:gd name="connsiteX4" fmla="*/ 210315 w 3836673"/>
              <a:gd name="connsiteY4" fmla="*/ 1731392 h 1909242"/>
              <a:gd name="connsiteX5" fmla="*/ 0 w 3836673"/>
              <a:gd name="connsiteY5" fmla="*/ 1145933 h 1909242"/>
              <a:gd name="connsiteX0" fmla="*/ 0 w 3765435"/>
              <a:gd name="connsiteY0" fmla="*/ 1145933 h 1909242"/>
              <a:gd name="connsiteX1" fmla="*/ 2998003 w 3765435"/>
              <a:gd name="connsiteY1" fmla="*/ 0 h 1909242"/>
              <a:gd name="connsiteX2" fmla="*/ 3204517 w 3765435"/>
              <a:gd name="connsiteY2" fmla="*/ 1015142 h 1909242"/>
              <a:gd name="connsiteX3" fmla="*/ 3765435 w 3765435"/>
              <a:gd name="connsiteY3" fmla="*/ 1909242 h 1909242"/>
              <a:gd name="connsiteX4" fmla="*/ 210315 w 3765435"/>
              <a:gd name="connsiteY4" fmla="*/ 1731392 h 1909242"/>
              <a:gd name="connsiteX5" fmla="*/ 0 w 3765435"/>
              <a:gd name="connsiteY5" fmla="*/ 1145933 h 1909242"/>
              <a:gd name="connsiteX0" fmla="*/ 0 w 3424837"/>
              <a:gd name="connsiteY0" fmla="*/ 1145933 h 1864986"/>
              <a:gd name="connsiteX1" fmla="*/ 2998003 w 3424837"/>
              <a:gd name="connsiteY1" fmla="*/ 0 h 1864986"/>
              <a:gd name="connsiteX2" fmla="*/ 3204517 w 3424837"/>
              <a:gd name="connsiteY2" fmla="*/ 1015142 h 1864986"/>
              <a:gd name="connsiteX3" fmla="*/ 3424837 w 3424837"/>
              <a:gd name="connsiteY3" fmla="*/ 1864986 h 1864986"/>
              <a:gd name="connsiteX4" fmla="*/ 210315 w 3424837"/>
              <a:gd name="connsiteY4" fmla="*/ 1731392 h 1864986"/>
              <a:gd name="connsiteX5" fmla="*/ 0 w 3424837"/>
              <a:gd name="connsiteY5" fmla="*/ 1145933 h 186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4837" h="1864986">
                <a:moveTo>
                  <a:pt x="0" y="1145933"/>
                </a:moveTo>
                <a:lnTo>
                  <a:pt x="2998003" y="0"/>
                </a:lnTo>
                <a:lnTo>
                  <a:pt x="3204517" y="1015142"/>
                </a:lnTo>
                <a:lnTo>
                  <a:pt x="3424837" y="1864986"/>
                </a:lnTo>
                <a:lnTo>
                  <a:pt x="210315" y="1731392"/>
                </a:lnTo>
                <a:lnTo>
                  <a:pt x="0" y="1145933"/>
                </a:lnTo>
                <a:close/>
              </a:path>
            </a:pathLst>
          </a:custGeom>
          <a:gradFill flip="none" rotWithShape="1">
            <a:gsLst>
              <a:gs pos="0">
                <a:schemeClr val="accent4">
                  <a:lumMod val="75000"/>
                </a:schemeClr>
              </a:gs>
              <a:gs pos="88000">
                <a:srgbClr val="FFFFFF"/>
              </a:gs>
            </a:gsLst>
            <a:lin ang="202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rot="21036572">
            <a:off x="5651667" y="1460704"/>
            <a:ext cx="3549533" cy="1958015"/>
          </a:xfrm>
          <a:custGeom>
            <a:avLst/>
            <a:gdLst>
              <a:gd name="connsiteX0" fmla="*/ 0 w 3632200"/>
              <a:gd name="connsiteY0" fmla="*/ 1181100 h 1943100"/>
              <a:gd name="connsiteX1" fmla="*/ 1816100 w 3632200"/>
              <a:gd name="connsiteY1" fmla="*/ 0 h 1943100"/>
              <a:gd name="connsiteX2" fmla="*/ 3632200 w 3632200"/>
              <a:gd name="connsiteY2" fmla="*/ 0 h 1943100"/>
              <a:gd name="connsiteX3" fmla="*/ 3606800 w 3632200"/>
              <a:gd name="connsiteY3" fmla="*/ 1651000 h 1943100"/>
              <a:gd name="connsiteX4" fmla="*/ 342900 w 3632200"/>
              <a:gd name="connsiteY4" fmla="*/ 1943100 h 1943100"/>
              <a:gd name="connsiteX5" fmla="*/ 0 w 3632200"/>
              <a:gd name="connsiteY5" fmla="*/ 1181100 h 1943100"/>
              <a:gd name="connsiteX0" fmla="*/ 0 w 3632200"/>
              <a:gd name="connsiteY0" fmla="*/ 1181100 h 2004659"/>
              <a:gd name="connsiteX1" fmla="*/ 1816100 w 3632200"/>
              <a:gd name="connsiteY1" fmla="*/ 0 h 2004659"/>
              <a:gd name="connsiteX2" fmla="*/ 3632200 w 3632200"/>
              <a:gd name="connsiteY2" fmla="*/ 0 h 2004659"/>
              <a:gd name="connsiteX3" fmla="*/ 3606800 w 3632200"/>
              <a:gd name="connsiteY3" fmla="*/ 1651000 h 2004659"/>
              <a:gd name="connsiteX4" fmla="*/ 92433 w 3632200"/>
              <a:gd name="connsiteY4" fmla="*/ 2004659 h 2004659"/>
              <a:gd name="connsiteX5" fmla="*/ 0 w 3632200"/>
              <a:gd name="connsiteY5" fmla="*/ 1181100 h 2004659"/>
              <a:gd name="connsiteX0" fmla="*/ 0 w 3632200"/>
              <a:gd name="connsiteY0" fmla="*/ 1181100 h 2004659"/>
              <a:gd name="connsiteX1" fmla="*/ 1816100 w 3632200"/>
              <a:gd name="connsiteY1" fmla="*/ 0 h 2004659"/>
              <a:gd name="connsiteX2" fmla="*/ 3632200 w 3632200"/>
              <a:gd name="connsiteY2" fmla="*/ 0 h 2004659"/>
              <a:gd name="connsiteX3" fmla="*/ 3609434 w 3632200"/>
              <a:gd name="connsiteY3" fmla="*/ 1531292 h 2004659"/>
              <a:gd name="connsiteX4" fmla="*/ 92433 w 3632200"/>
              <a:gd name="connsiteY4" fmla="*/ 2004659 h 2004659"/>
              <a:gd name="connsiteX5" fmla="*/ 0 w 3632200"/>
              <a:gd name="connsiteY5" fmla="*/ 1181100 h 2004659"/>
              <a:gd name="connsiteX0" fmla="*/ 0 w 3618402"/>
              <a:gd name="connsiteY0" fmla="*/ 1181100 h 2004659"/>
              <a:gd name="connsiteX1" fmla="*/ 1816100 w 3618402"/>
              <a:gd name="connsiteY1" fmla="*/ 0 h 2004659"/>
              <a:gd name="connsiteX2" fmla="*/ 3618402 w 3618402"/>
              <a:gd name="connsiteY2" fmla="*/ 310130 h 2004659"/>
              <a:gd name="connsiteX3" fmla="*/ 3609434 w 3618402"/>
              <a:gd name="connsiteY3" fmla="*/ 1531292 h 2004659"/>
              <a:gd name="connsiteX4" fmla="*/ 92433 w 3618402"/>
              <a:gd name="connsiteY4" fmla="*/ 2004659 h 2004659"/>
              <a:gd name="connsiteX5" fmla="*/ 0 w 3618402"/>
              <a:gd name="connsiteY5" fmla="*/ 1181100 h 2004659"/>
              <a:gd name="connsiteX0" fmla="*/ 0 w 3618402"/>
              <a:gd name="connsiteY0" fmla="*/ 1134456 h 1958015"/>
              <a:gd name="connsiteX1" fmla="*/ 1795889 w 3618402"/>
              <a:gd name="connsiteY1" fmla="*/ 0 h 1958015"/>
              <a:gd name="connsiteX2" fmla="*/ 3618402 w 3618402"/>
              <a:gd name="connsiteY2" fmla="*/ 263486 h 1958015"/>
              <a:gd name="connsiteX3" fmla="*/ 3609434 w 3618402"/>
              <a:gd name="connsiteY3" fmla="*/ 1484648 h 1958015"/>
              <a:gd name="connsiteX4" fmla="*/ 92433 w 3618402"/>
              <a:gd name="connsiteY4" fmla="*/ 1958015 h 1958015"/>
              <a:gd name="connsiteX5" fmla="*/ 0 w 3618402"/>
              <a:gd name="connsiteY5" fmla="*/ 1134456 h 1958015"/>
              <a:gd name="connsiteX0" fmla="*/ 0 w 3618402"/>
              <a:gd name="connsiteY0" fmla="*/ 1134456 h 1958015"/>
              <a:gd name="connsiteX1" fmla="*/ 1795889 w 3618402"/>
              <a:gd name="connsiteY1" fmla="*/ 0 h 1958015"/>
              <a:gd name="connsiteX2" fmla="*/ 3618402 w 3618402"/>
              <a:gd name="connsiteY2" fmla="*/ 263486 h 1958015"/>
              <a:gd name="connsiteX3" fmla="*/ 3536541 w 3618402"/>
              <a:gd name="connsiteY3" fmla="*/ 1547572 h 1958015"/>
              <a:gd name="connsiteX4" fmla="*/ 92433 w 3618402"/>
              <a:gd name="connsiteY4" fmla="*/ 1958015 h 1958015"/>
              <a:gd name="connsiteX5" fmla="*/ 0 w 3618402"/>
              <a:gd name="connsiteY5" fmla="*/ 1134456 h 1958015"/>
              <a:gd name="connsiteX0" fmla="*/ 0 w 3618402"/>
              <a:gd name="connsiteY0" fmla="*/ 1134456 h 1958015"/>
              <a:gd name="connsiteX1" fmla="*/ 1795889 w 3618402"/>
              <a:gd name="connsiteY1" fmla="*/ 0 h 1958015"/>
              <a:gd name="connsiteX2" fmla="*/ 3618402 w 3618402"/>
              <a:gd name="connsiteY2" fmla="*/ 263486 h 1958015"/>
              <a:gd name="connsiteX3" fmla="*/ 3384534 w 3618402"/>
              <a:gd name="connsiteY3" fmla="*/ 1559922 h 1958015"/>
              <a:gd name="connsiteX4" fmla="*/ 92433 w 3618402"/>
              <a:gd name="connsiteY4" fmla="*/ 1958015 h 1958015"/>
              <a:gd name="connsiteX5" fmla="*/ 0 w 3618402"/>
              <a:gd name="connsiteY5" fmla="*/ 1134456 h 1958015"/>
              <a:gd name="connsiteX0" fmla="*/ 0 w 3618402"/>
              <a:gd name="connsiteY0" fmla="*/ 1134456 h 1958015"/>
              <a:gd name="connsiteX1" fmla="*/ 1795889 w 3618402"/>
              <a:gd name="connsiteY1" fmla="*/ 0 h 1958015"/>
              <a:gd name="connsiteX2" fmla="*/ 3618402 w 3618402"/>
              <a:gd name="connsiteY2" fmla="*/ 263486 h 1958015"/>
              <a:gd name="connsiteX3" fmla="*/ 3384534 w 3618402"/>
              <a:gd name="connsiteY3" fmla="*/ 1559922 h 1958015"/>
              <a:gd name="connsiteX4" fmla="*/ 92433 w 3618402"/>
              <a:gd name="connsiteY4" fmla="*/ 1958015 h 1958015"/>
              <a:gd name="connsiteX5" fmla="*/ 0 w 3618402"/>
              <a:gd name="connsiteY5" fmla="*/ 1134456 h 1958015"/>
              <a:gd name="connsiteX0" fmla="*/ 0 w 3549533"/>
              <a:gd name="connsiteY0" fmla="*/ 1134456 h 1958015"/>
              <a:gd name="connsiteX1" fmla="*/ 1795889 w 3549533"/>
              <a:gd name="connsiteY1" fmla="*/ 0 h 1958015"/>
              <a:gd name="connsiteX2" fmla="*/ 3549533 w 3549533"/>
              <a:gd name="connsiteY2" fmla="*/ 302082 h 1958015"/>
              <a:gd name="connsiteX3" fmla="*/ 3384534 w 3549533"/>
              <a:gd name="connsiteY3" fmla="*/ 1559922 h 1958015"/>
              <a:gd name="connsiteX4" fmla="*/ 92433 w 3549533"/>
              <a:gd name="connsiteY4" fmla="*/ 1958015 h 1958015"/>
              <a:gd name="connsiteX5" fmla="*/ 0 w 3549533"/>
              <a:gd name="connsiteY5" fmla="*/ 1134456 h 1958015"/>
              <a:gd name="connsiteX0" fmla="*/ 0 w 3549533"/>
              <a:gd name="connsiteY0" fmla="*/ 1134456 h 1958015"/>
              <a:gd name="connsiteX1" fmla="*/ 1795889 w 3549533"/>
              <a:gd name="connsiteY1" fmla="*/ 0 h 1958015"/>
              <a:gd name="connsiteX2" fmla="*/ 3549533 w 3549533"/>
              <a:gd name="connsiteY2" fmla="*/ 302082 h 1958015"/>
              <a:gd name="connsiteX3" fmla="*/ 3384534 w 3549533"/>
              <a:gd name="connsiteY3" fmla="*/ 1559922 h 1958015"/>
              <a:gd name="connsiteX4" fmla="*/ 92433 w 3549533"/>
              <a:gd name="connsiteY4" fmla="*/ 1958015 h 1958015"/>
              <a:gd name="connsiteX5" fmla="*/ 0 w 3549533"/>
              <a:gd name="connsiteY5" fmla="*/ 1134456 h 195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9533" h="1958015">
                <a:moveTo>
                  <a:pt x="0" y="1134456"/>
                </a:moveTo>
                <a:lnTo>
                  <a:pt x="1795889" y="0"/>
                </a:lnTo>
                <a:lnTo>
                  <a:pt x="3549533" y="302082"/>
                </a:lnTo>
                <a:cubicBezTo>
                  <a:pt x="3497886" y="701089"/>
                  <a:pt x="3436182" y="1160915"/>
                  <a:pt x="3384534" y="1559922"/>
                </a:cubicBezTo>
                <a:lnTo>
                  <a:pt x="92433" y="1958015"/>
                </a:lnTo>
                <a:lnTo>
                  <a:pt x="0" y="1134456"/>
                </a:lnTo>
                <a:close/>
              </a:path>
            </a:pathLst>
          </a:custGeom>
          <a:gradFill flip="none" rotWithShape="1">
            <a:gsLst>
              <a:gs pos="0">
                <a:schemeClr val="accent3"/>
              </a:gs>
              <a:gs pos="88000">
                <a:srgbClr val="FFFFFF"/>
              </a:gs>
            </a:gsLst>
            <a:lin ang="202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TextBox 164"/>
          <p:cNvSpPr txBox="1"/>
          <p:nvPr/>
        </p:nvSpPr>
        <p:spPr>
          <a:xfrm>
            <a:off x="7596336" y="1700808"/>
            <a:ext cx="1368152" cy="1169551"/>
          </a:xfrm>
          <a:prstGeom prst="rect">
            <a:avLst/>
          </a:prstGeom>
          <a:noFill/>
        </p:spPr>
        <p:txBody>
          <a:bodyPr wrap="square" rtlCol="0">
            <a:spAutoFit/>
          </a:bodyPr>
          <a:lstStyle/>
          <a:p>
            <a:r>
              <a:rPr lang="en-US" sz="1000" dirty="0" smtClean="0"/>
              <a:t>Co-ordinate:</a:t>
            </a:r>
          </a:p>
          <a:p>
            <a:pPr marL="171450" indent="-171450">
              <a:buFontTx/>
              <a:buChar char="-"/>
            </a:pPr>
            <a:r>
              <a:rPr lang="en-US" sz="1000" dirty="0" smtClean="0"/>
              <a:t>Instruments </a:t>
            </a:r>
            <a:r>
              <a:rPr lang="en-US" sz="1000" dirty="0" err="1" smtClean="0"/>
              <a:t>i</a:t>
            </a:r>
            <a:r>
              <a:rPr lang="en-US" sz="1000" dirty="0" smtClean="0"/>
              <a:t>/f to ESS, during construction</a:t>
            </a:r>
          </a:p>
          <a:p>
            <a:pPr marL="171450" indent="-171450">
              <a:buFontTx/>
              <a:buChar char="-"/>
            </a:pPr>
            <a:r>
              <a:rPr lang="en-US" sz="1000" dirty="0" smtClean="0"/>
              <a:t>Physical installation &amp; integration on site</a:t>
            </a:r>
          </a:p>
        </p:txBody>
      </p:sp>
      <p:sp>
        <p:nvSpPr>
          <p:cNvPr id="2" name="Title 1"/>
          <p:cNvSpPr>
            <a:spLocks noGrp="1"/>
          </p:cNvSpPr>
          <p:nvPr>
            <p:ph type="title"/>
          </p:nvPr>
        </p:nvSpPr>
        <p:spPr>
          <a:xfrm>
            <a:off x="170919" y="112122"/>
            <a:ext cx="7139136" cy="1143000"/>
          </a:xfrm>
        </p:spPr>
        <p:txBody>
          <a:bodyPr/>
          <a:lstStyle/>
          <a:p>
            <a:r>
              <a:rPr lang="en-GB" dirty="0"/>
              <a:t>NSS </a:t>
            </a:r>
            <a:r>
              <a:rPr lang="en-GB" dirty="0" smtClean="0"/>
              <a:t>Project: Engineering Integration and Interface Management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
        <p:nvSpPr>
          <p:cNvPr id="5" name="Oval 4"/>
          <p:cNvSpPr>
            <a:spLocks noChangeAspect="1"/>
          </p:cNvSpPr>
          <p:nvPr/>
        </p:nvSpPr>
        <p:spPr>
          <a:xfrm>
            <a:off x="1295752" y="3140968"/>
            <a:ext cx="1044000" cy="1044117"/>
          </a:xfrm>
          <a:prstGeom prst="ellipse">
            <a:avLst/>
          </a:prstGeom>
          <a:solidFill>
            <a:schemeClr val="bg2">
              <a:lumMod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200" smtClean="0"/>
              <a:t>Neutron Instruments</a:t>
            </a:r>
            <a:endParaRPr lang="en-US" sz="1200" dirty="0"/>
          </a:p>
        </p:txBody>
      </p:sp>
      <p:sp>
        <p:nvSpPr>
          <p:cNvPr id="7" name="Oval 6"/>
          <p:cNvSpPr/>
          <p:nvPr/>
        </p:nvSpPr>
        <p:spPr>
          <a:xfrm>
            <a:off x="5748788" y="3622332"/>
            <a:ext cx="1008112" cy="1008112"/>
          </a:xfrm>
          <a:prstGeom prst="ellipse">
            <a:avLst/>
          </a:prstGeo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1100" dirty="0" smtClean="0">
                <a:solidFill>
                  <a:schemeClr val="bg1"/>
                </a:solidFill>
              </a:rPr>
              <a:t>Peter Sångberg</a:t>
            </a:r>
          </a:p>
          <a:p>
            <a:pPr algn="ctr"/>
            <a:r>
              <a:rPr lang="en-US" sz="1100" i="1" dirty="0" smtClean="0">
                <a:solidFill>
                  <a:schemeClr val="bg1"/>
                </a:solidFill>
              </a:rPr>
              <a:t>Systems Engineering</a:t>
            </a:r>
          </a:p>
        </p:txBody>
      </p:sp>
      <p:sp>
        <p:nvSpPr>
          <p:cNvPr id="8" name="Oval 7"/>
          <p:cNvSpPr/>
          <p:nvPr/>
        </p:nvSpPr>
        <p:spPr>
          <a:xfrm>
            <a:off x="2822400" y="2322000"/>
            <a:ext cx="1008112" cy="1008112"/>
          </a:xfrm>
          <a:prstGeom prst="ellipse">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err="1" smtClean="0">
                <a:solidFill>
                  <a:schemeClr val="bg1"/>
                </a:solidFill>
              </a:rPr>
              <a:t>Zvonko</a:t>
            </a:r>
            <a:r>
              <a:rPr lang="en-US" sz="1100" dirty="0" smtClean="0">
                <a:solidFill>
                  <a:schemeClr val="bg1"/>
                </a:solidFill>
              </a:rPr>
              <a:t> </a:t>
            </a:r>
            <a:r>
              <a:rPr lang="en-US" sz="1100" dirty="0" err="1" smtClean="0">
                <a:solidFill>
                  <a:schemeClr val="bg1"/>
                </a:solidFill>
              </a:rPr>
              <a:t>Lazic</a:t>
            </a:r>
            <a:endParaRPr lang="en-US" sz="1100" dirty="0" smtClean="0">
              <a:solidFill>
                <a:schemeClr val="bg1"/>
              </a:solidFill>
            </a:endParaRPr>
          </a:p>
          <a:p>
            <a:pPr algn="ctr"/>
            <a:r>
              <a:rPr lang="en-US" sz="1100" i="1" dirty="0" smtClean="0">
                <a:solidFill>
                  <a:schemeClr val="bg1"/>
                </a:solidFill>
              </a:rPr>
              <a:t>PM Bunker</a:t>
            </a:r>
          </a:p>
        </p:txBody>
      </p:sp>
      <p:sp>
        <p:nvSpPr>
          <p:cNvPr id="10" name="Oval 9"/>
          <p:cNvSpPr/>
          <p:nvPr/>
        </p:nvSpPr>
        <p:spPr>
          <a:xfrm>
            <a:off x="5555452" y="2601891"/>
            <a:ext cx="1008112" cy="1008112"/>
          </a:xfrm>
          <a:prstGeom prst="ellipse">
            <a:avLst/>
          </a:prstGeom>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lIns="0" tIns="0" rIns="0" bIns="0" rtlCol="0" anchor="ctr"/>
          <a:lstStyle/>
          <a:p>
            <a:pPr algn="ctr"/>
            <a:r>
              <a:rPr lang="en-US" sz="1100" dirty="0">
                <a:solidFill>
                  <a:schemeClr val="bg1"/>
                </a:solidFill>
                <a:effectLst>
                  <a:outerShdw blurRad="50800" dist="38100" dir="2700000" algn="tl" rotWithShape="0">
                    <a:srgbClr val="000000">
                      <a:alpha val="74000"/>
                    </a:srgbClr>
                  </a:outerShdw>
                </a:effectLst>
              </a:rPr>
              <a:t>Antonio Bianchi</a:t>
            </a:r>
          </a:p>
          <a:p>
            <a:pPr algn="ctr"/>
            <a:r>
              <a:rPr lang="en-US" sz="1100" i="1" dirty="0" smtClean="0">
                <a:solidFill>
                  <a:schemeClr val="bg1"/>
                </a:solidFill>
                <a:effectLst>
                  <a:outerShdw blurRad="50800" dist="38100" dir="2700000" algn="tl" rotWithShape="0">
                    <a:srgbClr val="000000">
                      <a:alpha val="74000"/>
                    </a:srgbClr>
                  </a:outerShdw>
                </a:effectLst>
              </a:rPr>
              <a:t>Construction</a:t>
            </a:r>
          </a:p>
          <a:p>
            <a:pPr algn="ctr"/>
            <a:r>
              <a:rPr lang="en-US" sz="1100" i="1" dirty="0" smtClean="0">
                <a:solidFill>
                  <a:schemeClr val="bg1"/>
                </a:solidFill>
                <a:effectLst>
                  <a:outerShdw blurRad="50800" dist="38100" dir="2700000" algn="tl" rotWithShape="0">
                    <a:srgbClr val="000000">
                      <a:alpha val="74000"/>
                    </a:srgbClr>
                  </a:outerShdw>
                </a:effectLst>
              </a:rPr>
              <a:t>Co-</a:t>
            </a:r>
            <a:r>
              <a:rPr lang="en-US" sz="1100" i="1" dirty="0" err="1" smtClean="0">
                <a:solidFill>
                  <a:schemeClr val="bg1"/>
                </a:solidFill>
                <a:effectLst>
                  <a:outerShdw blurRad="50800" dist="38100" dir="2700000" algn="tl" rotWithShape="0">
                    <a:srgbClr val="000000">
                      <a:alpha val="74000"/>
                    </a:srgbClr>
                  </a:outerShdw>
                </a:effectLst>
              </a:rPr>
              <a:t>ord</a:t>
            </a:r>
            <a:endParaRPr lang="en-US" sz="1100" i="1" dirty="0" smtClean="0">
              <a:solidFill>
                <a:schemeClr val="bg1"/>
              </a:solidFill>
              <a:effectLst>
                <a:outerShdw blurRad="50800" dist="38100" dir="2700000" algn="tl" rotWithShape="0">
                  <a:srgbClr val="000000">
                    <a:alpha val="74000"/>
                  </a:srgbClr>
                </a:outerShdw>
              </a:effectLst>
            </a:endParaRPr>
          </a:p>
        </p:txBody>
      </p:sp>
      <p:sp>
        <p:nvSpPr>
          <p:cNvPr id="11" name="Oval 10"/>
          <p:cNvSpPr/>
          <p:nvPr/>
        </p:nvSpPr>
        <p:spPr>
          <a:xfrm>
            <a:off x="2389072" y="3260326"/>
            <a:ext cx="1008112" cy="1008112"/>
          </a:xfrm>
          <a:prstGeom prst="ellipse">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en-US" sz="1100" dirty="0" smtClean="0">
                <a:solidFill>
                  <a:schemeClr val="bg1"/>
                </a:solidFill>
              </a:rPr>
              <a:t>Gabor Laszlo</a:t>
            </a:r>
            <a:endParaRPr lang="en-US" sz="1100" dirty="0">
              <a:solidFill>
                <a:schemeClr val="bg1"/>
              </a:solidFill>
            </a:endParaRPr>
          </a:p>
          <a:p>
            <a:pPr algn="ctr"/>
            <a:r>
              <a:rPr lang="en-US" sz="1100" i="1" dirty="0" smtClean="0">
                <a:solidFill>
                  <a:schemeClr val="bg1"/>
                </a:solidFill>
              </a:rPr>
              <a:t>Instrument Co-</a:t>
            </a:r>
            <a:r>
              <a:rPr lang="en-US" sz="1100" i="1" dirty="0" err="1" smtClean="0">
                <a:solidFill>
                  <a:schemeClr val="bg1"/>
                </a:solidFill>
              </a:rPr>
              <a:t>ord</a:t>
            </a:r>
            <a:endParaRPr lang="en-US" sz="1100" i="1" dirty="0" smtClean="0">
              <a:solidFill>
                <a:schemeClr val="bg1"/>
              </a:solidFill>
            </a:endParaRPr>
          </a:p>
        </p:txBody>
      </p:sp>
      <p:sp>
        <p:nvSpPr>
          <p:cNvPr id="12" name="Oval 11"/>
          <p:cNvSpPr>
            <a:spLocks noChangeAspect="1"/>
          </p:cNvSpPr>
          <p:nvPr/>
        </p:nvSpPr>
        <p:spPr>
          <a:xfrm>
            <a:off x="1691680" y="1772816"/>
            <a:ext cx="864096" cy="864096"/>
          </a:xfrm>
          <a:prstGeom prst="ellipse">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100" dirty="0" smtClean="0"/>
              <a:t>Bunker</a:t>
            </a:r>
            <a:endParaRPr lang="en-US" sz="1100" dirty="0"/>
          </a:p>
        </p:txBody>
      </p:sp>
      <p:sp>
        <p:nvSpPr>
          <p:cNvPr id="128" name="TextBox 127"/>
          <p:cNvSpPr txBox="1"/>
          <p:nvPr/>
        </p:nvSpPr>
        <p:spPr>
          <a:xfrm>
            <a:off x="28634" y="1412776"/>
            <a:ext cx="1656184" cy="1061829"/>
          </a:xfrm>
          <a:prstGeom prst="rect">
            <a:avLst/>
          </a:prstGeom>
          <a:noFill/>
        </p:spPr>
        <p:txBody>
          <a:bodyPr wrap="square" rtlCol="0">
            <a:spAutoFit/>
          </a:bodyPr>
          <a:lstStyle/>
          <a:p>
            <a:r>
              <a:rPr lang="en-US" sz="1050" dirty="0" smtClean="0"/>
              <a:t>- Bunker integration to instruments</a:t>
            </a:r>
          </a:p>
          <a:p>
            <a:r>
              <a:rPr lang="en-US" sz="1050" dirty="0" smtClean="0"/>
              <a:t>- Bunker Design PM </a:t>
            </a:r>
          </a:p>
          <a:p>
            <a:r>
              <a:rPr lang="en-US" sz="1050" dirty="0" smtClean="0"/>
              <a:t>- Design standards</a:t>
            </a:r>
          </a:p>
          <a:p>
            <a:r>
              <a:rPr lang="en-US" sz="1050" dirty="0" smtClean="0"/>
              <a:t>- PIM alignment</a:t>
            </a:r>
          </a:p>
          <a:p>
            <a:r>
              <a:rPr lang="en-US" sz="1050" dirty="0" smtClean="0"/>
              <a:t>- EPL alignment</a:t>
            </a:r>
            <a:endParaRPr lang="en-US" sz="1050" dirty="0"/>
          </a:p>
        </p:txBody>
      </p:sp>
      <p:sp>
        <p:nvSpPr>
          <p:cNvPr id="130" name="TextBox 129"/>
          <p:cNvSpPr txBox="1"/>
          <p:nvPr/>
        </p:nvSpPr>
        <p:spPr>
          <a:xfrm>
            <a:off x="7092280" y="5688449"/>
            <a:ext cx="1851789" cy="1169551"/>
          </a:xfrm>
          <a:prstGeom prst="rect">
            <a:avLst/>
          </a:prstGeom>
          <a:solidFill>
            <a:schemeClr val="bg1">
              <a:lumMod val="95000"/>
              <a:alpha val="68000"/>
            </a:schemeClr>
          </a:solidFill>
        </p:spPr>
        <p:txBody>
          <a:bodyPr wrap="none" rtlCol="0">
            <a:spAutoFit/>
          </a:bodyPr>
          <a:lstStyle/>
          <a:p>
            <a:r>
              <a:rPr lang="en-US" sz="1000" dirty="0" smtClean="0"/>
              <a:t>Co-ordinate NT:</a:t>
            </a:r>
          </a:p>
          <a:p>
            <a:pPr marL="171450" indent="-171450">
              <a:buFontTx/>
              <a:buChar char="-"/>
            </a:pPr>
            <a:r>
              <a:rPr lang="en-US" sz="1000" dirty="0" smtClean="0"/>
              <a:t>Gen. of Requirements</a:t>
            </a:r>
          </a:p>
          <a:p>
            <a:pPr marL="171450" indent="-171450">
              <a:buFontTx/>
              <a:buChar char="-"/>
            </a:pPr>
            <a:r>
              <a:rPr lang="en-US" sz="1000" dirty="0" smtClean="0"/>
              <a:t>Prep. of Specifications</a:t>
            </a:r>
          </a:p>
          <a:p>
            <a:pPr marL="171450" indent="-171450">
              <a:buFontTx/>
              <a:buChar char="-"/>
            </a:pPr>
            <a:r>
              <a:rPr lang="en-US" sz="1000" dirty="0" smtClean="0"/>
              <a:t>Ensure Parts commonality</a:t>
            </a:r>
          </a:p>
          <a:p>
            <a:pPr marL="171450" indent="-171450">
              <a:buFontTx/>
              <a:buChar char="-"/>
            </a:pPr>
            <a:r>
              <a:rPr lang="en-US" sz="1000" dirty="0" smtClean="0"/>
              <a:t>Ensure Robust design</a:t>
            </a:r>
          </a:p>
          <a:p>
            <a:pPr marL="171450" indent="-171450">
              <a:buFontTx/>
              <a:buChar char="-"/>
            </a:pPr>
            <a:r>
              <a:rPr lang="en-US" sz="1000" dirty="0" smtClean="0"/>
              <a:t>Ensure RAMI is implemented</a:t>
            </a:r>
          </a:p>
          <a:p>
            <a:pPr marL="171450" indent="-171450">
              <a:buFontTx/>
              <a:buChar char="-"/>
            </a:pPr>
            <a:r>
              <a:rPr lang="en-US" sz="1000" dirty="0" smtClean="0"/>
              <a:t>Operations perspective</a:t>
            </a:r>
            <a:endParaRPr lang="en-US" sz="1000" dirty="0"/>
          </a:p>
        </p:txBody>
      </p:sp>
      <p:sp>
        <p:nvSpPr>
          <p:cNvPr id="140" name="TextBox 139"/>
          <p:cNvSpPr txBox="1"/>
          <p:nvPr/>
        </p:nvSpPr>
        <p:spPr>
          <a:xfrm>
            <a:off x="7543527" y="3645024"/>
            <a:ext cx="1569186" cy="1061829"/>
          </a:xfrm>
          <a:prstGeom prst="rect">
            <a:avLst/>
          </a:prstGeom>
          <a:noFill/>
        </p:spPr>
        <p:txBody>
          <a:bodyPr wrap="square" rtlCol="0">
            <a:spAutoFit/>
          </a:bodyPr>
          <a:lstStyle/>
          <a:p>
            <a:pPr marL="171450" indent="-171450">
              <a:buFontTx/>
              <a:buChar char="-"/>
            </a:pPr>
            <a:r>
              <a:rPr lang="en-US" sz="1050" dirty="0" smtClean="0"/>
              <a:t>SE process &amp; methodologies</a:t>
            </a:r>
          </a:p>
          <a:p>
            <a:pPr marL="171450" indent="-171450">
              <a:buFontTx/>
              <a:buChar char="-"/>
            </a:pPr>
            <a:r>
              <a:rPr lang="en-US" sz="1050" dirty="0" smtClean="0"/>
              <a:t>Documents structure/consistency</a:t>
            </a:r>
          </a:p>
          <a:p>
            <a:pPr marL="171450" indent="-171450">
              <a:buFontTx/>
              <a:buChar char="-"/>
            </a:pPr>
            <a:r>
              <a:rPr lang="en-US" sz="1050" dirty="0" smtClean="0"/>
              <a:t>Design  Reviews (in acc</a:t>
            </a:r>
            <a:r>
              <a:rPr lang="en-US" sz="1050" dirty="0"/>
              <a:t>.</a:t>
            </a:r>
            <a:r>
              <a:rPr lang="en-US" sz="1050" dirty="0" smtClean="0"/>
              <a:t> to SE)</a:t>
            </a:r>
          </a:p>
        </p:txBody>
      </p:sp>
      <p:sp>
        <p:nvSpPr>
          <p:cNvPr id="161" name="TextBox 160"/>
          <p:cNvSpPr txBox="1"/>
          <p:nvPr/>
        </p:nvSpPr>
        <p:spPr>
          <a:xfrm>
            <a:off x="-36512" y="2780928"/>
            <a:ext cx="1440160" cy="1323439"/>
          </a:xfrm>
          <a:prstGeom prst="rect">
            <a:avLst/>
          </a:prstGeom>
          <a:noFill/>
        </p:spPr>
        <p:txBody>
          <a:bodyPr wrap="square" rtlCol="0">
            <a:spAutoFit/>
          </a:bodyPr>
          <a:lstStyle/>
          <a:p>
            <a:r>
              <a:rPr lang="en-US" sz="1000" dirty="0" smtClean="0"/>
              <a:t>Co-ordinate:</a:t>
            </a:r>
          </a:p>
          <a:p>
            <a:pPr marL="171450" indent="-171450">
              <a:buFontTx/>
              <a:buChar char="-"/>
            </a:pPr>
            <a:r>
              <a:rPr lang="en-US" sz="1000" dirty="0" smtClean="0"/>
              <a:t>Instruments </a:t>
            </a:r>
            <a:r>
              <a:rPr lang="en-US" sz="1000" dirty="0" err="1" smtClean="0"/>
              <a:t>i</a:t>
            </a:r>
            <a:r>
              <a:rPr lang="en-US" sz="1000" dirty="0" smtClean="0"/>
              <a:t>/f to ESS, in design (Instruments=“Black boxes”</a:t>
            </a:r>
          </a:p>
          <a:p>
            <a:pPr marL="171450" indent="-171450">
              <a:buFontTx/>
              <a:buChar char="-"/>
            </a:pPr>
            <a:r>
              <a:rPr lang="en-US" sz="1000" dirty="0" smtClean="0"/>
              <a:t>Ensuring consistency in information flow to Instrument Teams</a:t>
            </a:r>
          </a:p>
        </p:txBody>
      </p:sp>
      <p:sp>
        <p:nvSpPr>
          <p:cNvPr id="15" name="Oval 14"/>
          <p:cNvSpPr/>
          <p:nvPr/>
        </p:nvSpPr>
        <p:spPr>
          <a:xfrm>
            <a:off x="6295931" y="5888406"/>
            <a:ext cx="792088" cy="792151"/>
          </a:xfrm>
          <a:prstGeom prst="ellipse">
            <a:avLst/>
          </a:prstGeom>
          <a:solidFill>
            <a:schemeClr val="bg1">
              <a:lumMod val="65000"/>
            </a:schemeClr>
          </a:solidFill>
        </p:spPr>
        <p:style>
          <a:lnRef idx="0">
            <a:schemeClr val="dk1"/>
          </a:lnRef>
          <a:fillRef idx="3">
            <a:schemeClr val="dk1"/>
          </a:fillRef>
          <a:effectRef idx="3">
            <a:schemeClr val="dk1"/>
          </a:effectRef>
          <a:fontRef idx="minor">
            <a:schemeClr val="lt1"/>
          </a:fontRef>
        </p:style>
        <p:txBody>
          <a:bodyPr wrap="none" rtlCol="0" anchor="ctr"/>
          <a:lstStyle/>
          <a:p>
            <a:pPr algn="ctr"/>
            <a:r>
              <a:rPr lang="en-US" sz="1050" dirty="0">
                <a:solidFill>
                  <a:srgbClr val="000000"/>
                </a:solidFill>
              </a:rPr>
              <a:t>External </a:t>
            </a:r>
            <a:endParaRPr lang="en-US" sz="1050" dirty="0" smtClean="0">
              <a:solidFill>
                <a:srgbClr val="000000"/>
              </a:solidFill>
            </a:endParaRPr>
          </a:p>
          <a:p>
            <a:pPr algn="ctr"/>
            <a:r>
              <a:rPr lang="en-US" sz="1050" dirty="0" err="1" smtClean="0">
                <a:solidFill>
                  <a:srgbClr val="000000"/>
                </a:solidFill>
              </a:rPr>
              <a:t>i</a:t>
            </a:r>
            <a:r>
              <a:rPr lang="en-US" sz="1050" dirty="0">
                <a:solidFill>
                  <a:srgbClr val="000000"/>
                </a:solidFill>
              </a:rPr>
              <a:t>/f:</a:t>
            </a:r>
          </a:p>
          <a:p>
            <a:pPr algn="ctr"/>
            <a:r>
              <a:rPr lang="en-US" sz="1050" dirty="0" smtClean="0">
                <a:solidFill>
                  <a:srgbClr val="000000"/>
                </a:solidFill>
              </a:rPr>
              <a:t>PSS</a:t>
            </a:r>
            <a:endParaRPr lang="en-US" sz="1050" dirty="0">
              <a:solidFill>
                <a:srgbClr val="000000"/>
              </a:solidFill>
            </a:endParaRPr>
          </a:p>
        </p:txBody>
      </p:sp>
      <p:sp>
        <p:nvSpPr>
          <p:cNvPr id="193" name="Oval 192"/>
          <p:cNvSpPr>
            <a:spLocks noChangeAspect="1"/>
          </p:cNvSpPr>
          <p:nvPr/>
        </p:nvSpPr>
        <p:spPr>
          <a:xfrm>
            <a:off x="4032000" y="3384000"/>
            <a:ext cx="1080000" cy="1080000"/>
          </a:xfrm>
          <a:prstGeom prst="ellipse">
            <a:avLst/>
          </a:prstGeom>
          <a:solidFill>
            <a:schemeClr val="bg2">
              <a:lumMod val="75000"/>
            </a:schemeClr>
          </a:solidFill>
          <a:ln>
            <a:solidFill>
              <a:schemeClr val="tx1"/>
            </a:solidFill>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lIns="0" tIns="0" rIns="0" bIns="0" rtlCol="0" anchor="ctr"/>
          <a:lstStyle/>
          <a:p>
            <a:pPr algn="ctr"/>
            <a:r>
              <a:rPr lang="en-US" sz="1200" dirty="0" smtClean="0">
                <a:solidFill>
                  <a:schemeClr val="tx1"/>
                </a:solidFill>
              </a:rPr>
              <a:t>Shane Kennedy</a:t>
            </a:r>
          </a:p>
          <a:p>
            <a:pPr algn="ctr"/>
            <a:r>
              <a:rPr lang="en-US" sz="1200" i="1" dirty="0" smtClean="0">
                <a:solidFill>
                  <a:schemeClr val="tx1"/>
                </a:solidFill>
              </a:rPr>
              <a:t>NSS Project Leader</a:t>
            </a:r>
          </a:p>
        </p:txBody>
      </p:sp>
      <p:sp>
        <p:nvSpPr>
          <p:cNvPr id="14" name="Oval 13"/>
          <p:cNvSpPr/>
          <p:nvPr/>
        </p:nvSpPr>
        <p:spPr>
          <a:xfrm>
            <a:off x="6588224" y="2204864"/>
            <a:ext cx="792088" cy="792088"/>
          </a:xfrm>
          <a:prstGeom prst="ellipse">
            <a:avLst/>
          </a:prstGeom>
          <a:solidFill>
            <a:schemeClr val="bg1">
              <a:lumMod val="65000"/>
            </a:schemeClr>
          </a:solidFill>
        </p:spPr>
        <p:style>
          <a:lnRef idx="0">
            <a:schemeClr val="dk1"/>
          </a:lnRef>
          <a:fillRef idx="3">
            <a:schemeClr val="dk1"/>
          </a:fillRef>
          <a:effectRef idx="3">
            <a:schemeClr val="dk1"/>
          </a:effectRef>
          <a:fontRef idx="minor">
            <a:schemeClr val="lt1"/>
          </a:fontRef>
        </p:style>
        <p:txBody>
          <a:bodyPr wrap="none" rtlCol="0" anchor="ctr"/>
          <a:lstStyle/>
          <a:p>
            <a:pPr algn="ctr"/>
            <a:r>
              <a:rPr lang="en-US" sz="1050" dirty="0" smtClean="0">
                <a:solidFill>
                  <a:srgbClr val="000000"/>
                </a:solidFill>
              </a:rPr>
              <a:t>External </a:t>
            </a:r>
            <a:r>
              <a:rPr lang="en-US" sz="1050" dirty="0" err="1" smtClean="0">
                <a:solidFill>
                  <a:srgbClr val="000000"/>
                </a:solidFill>
              </a:rPr>
              <a:t>i</a:t>
            </a:r>
            <a:r>
              <a:rPr lang="en-US" sz="1050" dirty="0" smtClean="0">
                <a:solidFill>
                  <a:srgbClr val="000000"/>
                </a:solidFill>
              </a:rPr>
              <a:t>/f:</a:t>
            </a:r>
          </a:p>
          <a:p>
            <a:pPr algn="ctr"/>
            <a:r>
              <a:rPr lang="en-US" sz="1050" dirty="0" smtClean="0">
                <a:solidFill>
                  <a:srgbClr val="000000"/>
                </a:solidFill>
              </a:rPr>
              <a:t>Site Infra-</a:t>
            </a:r>
          </a:p>
          <a:p>
            <a:pPr algn="ctr"/>
            <a:r>
              <a:rPr lang="en-US" sz="1050" dirty="0" smtClean="0">
                <a:solidFill>
                  <a:srgbClr val="000000"/>
                </a:solidFill>
              </a:rPr>
              <a:t>structure</a:t>
            </a:r>
            <a:endParaRPr lang="en-US" sz="1050" dirty="0">
              <a:solidFill>
                <a:srgbClr val="000000"/>
              </a:solidFill>
            </a:endParaRPr>
          </a:p>
        </p:txBody>
      </p:sp>
      <p:sp>
        <p:nvSpPr>
          <p:cNvPr id="77" name="Oval 76"/>
          <p:cNvSpPr/>
          <p:nvPr/>
        </p:nvSpPr>
        <p:spPr>
          <a:xfrm>
            <a:off x="5364088" y="1196752"/>
            <a:ext cx="792088" cy="792088"/>
          </a:xfrm>
          <a:prstGeom prst="ellipse">
            <a:avLst/>
          </a:prstGeom>
          <a:solidFill>
            <a:schemeClr val="bg1">
              <a:lumMod val="65000"/>
            </a:schemeClr>
          </a:solidFill>
        </p:spPr>
        <p:style>
          <a:lnRef idx="0">
            <a:schemeClr val="dk1"/>
          </a:lnRef>
          <a:fillRef idx="3">
            <a:schemeClr val="dk1"/>
          </a:fillRef>
          <a:effectRef idx="3">
            <a:schemeClr val="dk1"/>
          </a:effectRef>
          <a:fontRef idx="minor">
            <a:schemeClr val="lt1"/>
          </a:fontRef>
        </p:style>
        <p:txBody>
          <a:bodyPr wrap="none" rtlCol="0" anchor="ctr"/>
          <a:lstStyle/>
          <a:p>
            <a:pPr algn="ctr"/>
            <a:r>
              <a:rPr lang="en-US" sz="1050" dirty="0">
                <a:solidFill>
                  <a:srgbClr val="000000"/>
                </a:solidFill>
              </a:rPr>
              <a:t>External </a:t>
            </a:r>
            <a:r>
              <a:rPr lang="en-US" sz="1050" dirty="0" err="1">
                <a:solidFill>
                  <a:srgbClr val="000000"/>
                </a:solidFill>
              </a:rPr>
              <a:t>i</a:t>
            </a:r>
            <a:r>
              <a:rPr lang="en-US" sz="1050" dirty="0">
                <a:solidFill>
                  <a:srgbClr val="000000"/>
                </a:solidFill>
              </a:rPr>
              <a:t>/f:</a:t>
            </a:r>
          </a:p>
          <a:p>
            <a:pPr algn="ctr"/>
            <a:r>
              <a:rPr lang="en-US" sz="1050" dirty="0" smtClean="0">
                <a:solidFill>
                  <a:srgbClr val="000000"/>
                </a:solidFill>
              </a:rPr>
              <a:t>ESH</a:t>
            </a:r>
            <a:endParaRPr lang="en-US" sz="1050" dirty="0">
              <a:solidFill>
                <a:srgbClr val="000000"/>
              </a:solidFill>
            </a:endParaRPr>
          </a:p>
        </p:txBody>
      </p:sp>
      <p:sp>
        <p:nvSpPr>
          <p:cNvPr id="78" name="Oval 77"/>
          <p:cNvSpPr/>
          <p:nvPr/>
        </p:nvSpPr>
        <p:spPr>
          <a:xfrm>
            <a:off x="4788024" y="1916832"/>
            <a:ext cx="1008112" cy="1008112"/>
          </a:xfrm>
          <a:prstGeom prst="ellipse">
            <a:avLst/>
          </a:prstGeom>
          <a:solidFill>
            <a:schemeClr val="bg2">
              <a:lumMod val="50000"/>
            </a:schemeClr>
          </a:solidFill>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en-US" sz="1100" dirty="0" smtClean="0">
                <a:solidFill>
                  <a:schemeClr val="bg1"/>
                </a:solidFill>
              </a:rPr>
              <a:t>Helena </a:t>
            </a:r>
            <a:r>
              <a:rPr lang="en-US" sz="1100" dirty="0" err="1" smtClean="0">
                <a:solidFill>
                  <a:schemeClr val="bg1"/>
                </a:solidFill>
              </a:rPr>
              <a:t>Ramsing</a:t>
            </a:r>
            <a:endParaRPr lang="en-US" sz="1100" dirty="0" smtClean="0">
              <a:solidFill>
                <a:schemeClr val="bg1"/>
              </a:solidFill>
            </a:endParaRPr>
          </a:p>
          <a:p>
            <a:pPr algn="ctr"/>
            <a:r>
              <a:rPr lang="en-US" sz="1100" i="1" dirty="0" smtClean="0">
                <a:solidFill>
                  <a:schemeClr val="bg1"/>
                </a:solidFill>
              </a:rPr>
              <a:t>Safety &amp; Licensing</a:t>
            </a:r>
          </a:p>
        </p:txBody>
      </p:sp>
      <p:sp>
        <p:nvSpPr>
          <p:cNvPr id="38" name="Freeform 37"/>
          <p:cNvSpPr/>
          <p:nvPr/>
        </p:nvSpPr>
        <p:spPr>
          <a:xfrm rot="15889705" flipV="1">
            <a:off x="2823722" y="919858"/>
            <a:ext cx="1388632" cy="2224738"/>
          </a:xfrm>
          <a:custGeom>
            <a:avLst/>
            <a:gdLst>
              <a:gd name="connsiteX0" fmla="*/ 1346200 w 4445000"/>
              <a:gd name="connsiteY0" fmla="*/ 215900 h 2794000"/>
              <a:gd name="connsiteX1" fmla="*/ 4445000 w 4445000"/>
              <a:gd name="connsiteY1" fmla="*/ 0 h 2794000"/>
              <a:gd name="connsiteX2" fmla="*/ 4445000 w 4445000"/>
              <a:gd name="connsiteY2" fmla="*/ 2794000 h 2794000"/>
              <a:gd name="connsiteX3" fmla="*/ 241300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445000"/>
              <a:gd name="connsiteY0" fmla="*/ 215900 h 2794000"/>
              <a:gd name="connsiteX1" fmla="*/ 4445000 w 4445000"/>
              <a:gd name="connsiteY1" fmla="*/ 0 h 2794000"/>
              <a:gd name="connsiteX2" fmla="*/ 4445000 w 4445000"/>
              <a:gd name="connsiteY2" fmla="*/ 2794000 h 2794000"/>
              <a:gd name="connsiteX3" fmla="*/ 21167 w 4445000"/>
              <a:gd name="connsiteY3" fmla="*/ 2794000 h 2794000"/>
              <a:gd name="connsiteX4" fmla="*/ 0 w 4445000"/>
              <a:gd name="connsiteY4" fmla="*/ 2527300 h 2794000"/>
              <a:gd name="connsiteX5" fmla="*/ 762000 w 4445000"/>
              <a:gd name="connsiteY5" fmla="*/ 762000 h 2794000"/>
              <a:gd name="connsiteX6" fmla="*/ 1346200 w 4445000"/>
              <a:gd name="connsiteY6" fmla="*/ 215900 h 2794000"/>
              <a:gd name="connsiteX0" fmla="*/ 1346200 w 4749800"/>
              <a:gd name="connsiteY0" fmla="*/ 954402 h 3532502"/>
              <a:gd name="connsiteX1" fmla="*/ 4749800 w 4749800"/>
              <a:gd name="connsiteY1" fmla="*/ 0 h 3532502"/>
              <a:gd name="connsiteX2" fmla="*/ 4445000 w 4749800"/>
              <a:gd name="connsiteY2" fmla="*/ 3532502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46200 w 4749800"/>
              <a:gd name="connsiteY0" fmla="*/ 954402 h 3532502"/>
              <a:gd name="connsiteX1" fmla="*/ 4749800 w 4749800"/>
              <a:gd name="connsiteY1" fmla="*/ 0 h 3532502"/>
              <a:gd name="connsiteX2" fmla="*/ 4715933 w 4749800"/>
              <a:gd name="connsiteY2" fmla="*/ 2121143 h 3532502"/>
              <a:gd name="connsiteX3" fmla="*/ 21167 w 4749800"/>
              <a:gd name="connsiteY3" fmla="*/ 3532502 h 3532502"/>
              <a:gd name="connsiteX4" fmla="*/ 0 w 4749800"/>
              <a:gd name="connsiteY4" fmla="*/ 3265802 h 3532502"/>
              <a:gd name="connsiteX5" fmla="*/ 762000 w 4749800"/>
              <a:gd name="connsiteY5" fmla="*/ 1500502 h 3532502"/>
              <a:gd name="connsiteX6" fmla="*/ 1346200 w 4749800"/>
              <a:gd name="connsiteY6" fmla="*/ 954402 h 3532502"/>
              <a:gd name="connsiteX0" fmla="*/ 1325033 w 4728633"/>
              <a:gd name="connsiteY0" fmla="*/ 954402 h 3532502"/>
              <a:gd name="connsiteX1" fmla="*/ 4728633 w 4728633"/>
              <a:gd name="connsiteY1" fmla="*/ 0 h 3532502"/>
              <a:gd name="connsiteX2" fmla="*/ 4694766 w 4728633"/>
              <a:gd name="connsiteY2" fmla="*/ 2121143 h 3532502"/>
              <a:gd name="connsiteX3" fmla="*/ 0 w 4728633"/>
              <a:gd name="connsiteY3" fmla="*/ 3532502 h 3532502"/>
              <a:gd name="connsiteX4" fmla="*/ 148166 w 4728633"/>
              <a:gd name="connsiteY4" fmla="*/ 2806289 h 3532502"/>
              <a:gd name="connsiteX5" fmla="*/ 740833 w 4728633"/>
              <a:gd name="connsiteY5" fmla="*/ 1500502 h 3532502"/>
              <a:gd name="connsiteX6" fmla="*/ 1325033 w 4728633"/>
              <a:gd name="connsiteY6" fmla="*/ 954402 h 3532502"/>
              <a:gd name="connsiteX0" fmla="*/ 1176867 w 4580467"/>
              <a:gd name="connsiteY0" fmla="*/ 954402 h 3548913"/>
              <a:gd name="connsiteX1" fmla="*/ 4580467 w 4580467"/>
              <a:gd name="connsiteY1" fmla="*/ 0 h 3548913"/>
              <a:gd name="connsiteX2" fmla="*/ 4546600 w 4580467"/>
              <a:gd name="connsiteY2" fmla="*/ 2121143 h 3548913"/>
              <a:gd name="connsiteX3" fmla="*/ 156634 w 4580467"/>
              <a:gd name="connsiteY3" fmla="*/ 3548913 h 3548913"/>
              <a:gd name="connsiteX4" fmla="*/ 0 w 4580467"/>
              <a:gd name="connsiteY4" fmla="*/ 2806289 h 3548913"/>
              <a:gd name="connsiteX5" fmla="*/ 592667 w 4580467"/>
              <a:gd name="connsiteY5" fmla="*/ 1500502 h 3548913"/>
              <a:gd name="connsiteX6" fmla="*/ 1176867 w 4580467"/>
              <a:gd name="connsiteY6" fmla="*/ 954402 h 3548913"/>
              <a:gd name="connsiteX0" fmla="*/ 1261534 w 4665134"/>
              <a:gd name="connsiteY0" fmla="*/ 954402 h 3548913"/>
              <a:gd name="connsiteX1" fmla="*/ 4665134 w 4665134"/>
              <a:gd name="connsiteY1" fmla="*/ 0 h 3548913"/>
              <a:gd name="connsiteX2" fmla="*/ 4631267 w 4665134"/>
              <a:gd name="connsiteY2" fmla="*/ 2121143 h 3548913"/>
              <a:gd name="connsiteX3" fmla="*/ 241301 w 4665134"/>
              <a:gd name="connsiteY3" fmla="*/ 3548913 h 3548913"/>
              <a:gd name="connsiteX4" fmla="*/ 0 w 4665134"/>
              <a:gd name="connsiteY4" fmla="*/ 2839111 h 3548913"/>
              <a:gd name="connsiteX5" fmla="*/ 677334 w 4665134"/>
              <a:gd name="connsiteY5" fmla="*/ 1500502 h 3548913"/>
              <a:gd name="connsiteX6" fmla="*/ 1261534 w 4665134"/>
              <a:gd name="connsiteY6" fmla="*/ 954402 h 3548913"/>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65134"/>
              <a:gd name="connsiteY0" fmla="*/ 954402 h 3565324"/>
              <a:gd name="connsiteX1" fmla="*/ 4665134 w 4665134"/>
              <a:gd name="connsiteY1" fmla="*/ 0 h 3565324"/>
              <a:gd name="connsiteX2" fmla="*/ 4631267 w 4665134"/>
              <a:gd name="connsiteY2" fmla="*/ 2121143 h 3565324"/>
              <a:gd name="connsiteX3" fmla="*/ 1003301 w 4665134"/>
              <a:gd name="connsiteY3" fmla="*/ 3565324 h 3565324"/>
              <a:gd name="connsiteX4" fmla="*/ 0 w 4665134"/>
              <a:gd name="connsiteY4" fmla="*/ 2839111 h 3565324"/>
              <a:gd name="connsiteX5" fmla="*/ 677334 w 4665134"/>
              <a:gd name="connsiteY5" fmla="*/ 1500502 h 3565324"/>
              <a:gd name="connsiteX6" fmla="*/ 1261534 w 4665134"/>
              <a:gd name="connsiteY6" fmla="*/ 954402 h 3565324"/>
              <a:gd name="connsiteX0" fmla="*/ 1261534 w 4682068"/>
              <a:gd name="connsiteY0" fmla="*/ 691824 h 3302746"/>
              <a:gd name="connsiteX1" fmla="*/ 4682068 w 4682068"/>
              <a:gd name="connsiteY1" fmla="*/ 0 h 3302746"/>
              <a:gd name="connsiteX2" fmla="*/ 4631267 w 4682068"/>
              <a:gd name="connsiteY2" fmla="*/ 185856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02746"/>
              <a:gd name="connsiteX1" fmla="*/ 4682068 w 4682068"/>
              <a:gd name="connsiteY1" fmla="*/ 0 h 3302746"/>
              <a:gd name="connsiteX2" fmla="*/ 4665134 w 4682068"/>
              <a:gd name="connsiteY2" fmla="*/ 3269925 h 3302746"/>
              <a:gd name="connsiteX3" fmla="*/ 1003301 w 4682068"/>
              <a:gd name="connsiteY3" fmla="*/ 3302746 h 3302746"/>
              <a:gd name="connsiteX4" fmla="*/ 0 w 4682068"/>
              <a:gd name="connsiteY4" fmla="*/ 2576533 h 3302746"/>
              <a:gd name="connsiteX5" fmla="*/ 677334 w 4682068"/>
              <a:gd name="connsiteY5" fmla="*/ 1237924 h 3302746"/>
              <a:gd name="connsiteX6" fmla="*/ 1261534 w 4682068"/>
              <a:gd name="connsiteY6" fmla="*/ 691824 h 3302746"/>
              <a:gd name="connsiteX0" fmla="*/ 1261534 w 4682068"/>
              <a:gd name="connsiteY0" fmla="*/ 691824 h 3360606"/>
              <a:gd name="connsiteX1" fmla="*/ 4682068 w 4682068"/>
              <a:gd name="connsiteY1" fmla="*/ 0 h 3360606"/>
              <a:gd name="connsiteX2" fmla="*/ 4665134 w 4682068"/>
              <a:gd name="connsiteY2" fmla="*/ 3269925 h 3360606"/>
              <a:gd name="connsiteX3" fmla="*/ 1003301 w 4682068"/>
              <a:gd name="connsiteY3" fmla="*/ 3302746 h 3360606"/>
              <a:gd name="connsiteX4" fmla="*/ 0 w 4682068"/>
              <a:gd name="connsiteY4" fmla="*/ 2576533 h 3360606"/>
              <a:gd name="connsiteX5" fmla="*/ 677334 w 4682068"/>
              <a:gd name="connsiteY5" fmla="*/ 1237924 h 3360606"/>
              <a:gd name="connsiteX6" fmla="*/ 1261534 w 4682068"/>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325967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60606"/>
              <a:gd name="connsiteX1" fmla="*/ 4004734 w 4004734"/>
              <a:gd name="connsiteY1" fmla="*/ 0 h 3360606"/>
              <a:gd name="connsiteX2" fmla="*/ 3987800 w 4004734"/>
              <a:gd name="connsiteY2" fmla="*/ 3269925 h 3360606"/>
              <a:gd name="connsiteX3" fmla="*/ 444500 w 4004734"/>
              <a:gd name="connsiteY3" fmla="*/ 3302746 h 3360606"/>
              <a:gd name="connsiteX4" fmla="*/ 355600 w 4004734"/>
              <a:gd name="connsiteY4" fmla="*/ 2527299 h 3360606"/>
              <a:gd name="connsiteX5" fmla="*/ 0 w 4004734"/>
              <a:gd name="connsiteY5" fmla="*/ 1237924 h 3360606"/>
              <a:gd name="connsiteX6" fmla="*/ 584200 w 4004734"/>
              <a:gd name="connsiteY6" fmla="*/ 691824 h 3360606"/>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355600 w 4004734"/>
              <a:gd name="connsiteY4" fmla="*/ 2527299 h 3355753"/>
              <a:gd name="connsiteX5" fmla="*/ 0 w 4004734"/>
              <a:gd name="connsiteY5" fmla="*/ 1237924 h 3355753"/>
              <a:gd name="connsiteX6" fmla="*/ 584200 w 4004734"/>
              <a:gd name="connsiteY6" fmla="*/ 691824 h 3355753"/>
              <a:gd name="connsiteX0" fmla="*/ 584200 w 4004734"/>
              <a:gd name="connsiteY0" fmla="*/ 691824 h 3355753"/>
              <a:gd name="connsiteX1" fmla="*/ 4004734 w 4004734"/>
              <a:gd name="connsiteY1" fmla="*/ 0 h 3355753"/>
              <a:gd name="connsiteX2" fmla="*/ 3987800 w 4004734"/>
              <a:gd name="connsiteY2" fmla="*/ 3269925 h 3355753"/>
              <a:gd name="connsiteX3" fmla="*/ 1003300 w 4004734"/>
              <a:gd name="connsiteY3" fmla="*/ 3286335 h 3355753"/>
              <a:gd name="connsiteX4" fmla="*/ 575733 w 4004734"/>
              <a:gd name="connsiteY4" fmla="*/ 2478065 h 3355753"/>
              <a:gd name="connsiteX5" fmla="*/ 0 w 4004734"/>
              <a:gd name="connsiteY5" fmla="*/ 1237924 h 3355753"/>
              <a:gd name="connsiteX6" fmla="*/ 584200 w 4004734"/>
              <a:gd name="connsiteY6" fmla="*/ 691824 h 3355753"/>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4004734"/>
              <a:gd name="connsiteY0" fmla="*/ 691824 h 3286335"/>
              <a:gd name="connsiteX1" fmla="*/ 4004734 w 4004734"/>
              <a:gd name="connsiteY1" fmla="*/ 0 h 3286335"/>
              <a:gd name="connsiteX2" fmla="*/ 3276600 w 4004734"/>
              <a:gd name="connsiteY2" fmla="*/ 2925291 h 3286335"/>
              <a:gd name="connsiteX3" fmla="*/ 1003300 w 4004734"/>
              <a:gd name="connsiteY3" fmla="*/ 3286335 h 3286335"/>
              <a:gd name="connsiteX4" fmla="*/ 575733 w 4004734"/>
              <a:gd name="connsiteY4" fmla="*/ 2478065 h 3286335"/>
              <a:gd name="connsiteX5" fmla="*/ 0 w 4004734"/>
              <a:gd name="connsiteY5" fmla="*/ 1237924 h 3286335"/>
              <a:gd name="connsiteX6" fmla="*/ 584200 w 4004734"/>
              <a:gd name="connsiteY6" fmla="*/ 691824 h 3286335"/>
              <a:gd name="connsiteX0" fmla="*/ 584200 w 3557167"/>
              <a:gd name="connsiteY0" fmla="*/ 675412 h 3269923"/>
              <a:gd name="connsiteX1" fmla="*/ 3479800 w 3557167"/>
              <a:gd name="connsiteY1" fmla="*/ 0 h 3269923"/>
              <a:gd name="connsiteX2" fmla="*/ 3276600 w 3557167"/>
              <a:gd name="connsiteY2" fmla="*/ 2908879 h 3269923"/>
              <a:gd name="connsiteX3" fmla="*/ 1003300 w 3557167"/>
              <a:gd name="connsiteY3" fmla="*/ 3269923 h 3269923"/>
              <a:gd name="connsiteX4" fmla="*/ 575733 w 3557167"/>
              <a:gd name="connsiteY4" fmla="*/ 2461653 h 3269923"/>
              <a:gd name="connsiteX5" fmla="*/ 0 w 3557167"/>
              <a:gd name="connsiteY5" fmla="*/ 1221512 h 3269923"/>
              <a:gd name="connsiteX6" fmla="*/ 584200 w 3557167"/>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5757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69923"/>
              <a:gd name="connsiteX1" fmla="*/ 3479800 w 3600699"/>
              <a:gd name="connsiteY1" fmla="*/ 0 h 3269923"/>
              <a:gd name="connsiteX2" fmla="*/ 3276600 w 3600699"/>
              <a:gd name="connsiteY2" fmla="*/ 2908879 h 3269923"/>
              <a:gd name="connsiteX3" fmla="*/ 1003300 w 3600699"/>
              <a:gd name="connsiteY3" fmla="*/ 3269923 h 3269923"/>
              <a:gd name="connsiteX4" fmla="*/ 423333 w 3600699"/>
              <a:gd name="connsiteY4" fmla="*/ 2461653 h 3269923"/>
              <a:gd name="connsiteX5" fmla="*/ 0 w 3600699"/>
              <a:gd name="connsiteY5" fmla="*/ 1221512 h 3269923"/>
              <a:gd name="connsiteX6" fmla="*/ 584200 w 3600699"/>
              <a:gd name="connsiteY6" fmla="*/ 675412 h 3269923"/>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423333 w 3600699"/>
              <a:gd name="connsiteY4" fmla="*/ 2461653 h 3253511"/>
              <a:gd name="connsiteX5" fmla="*/ 0 w 3600699"/>
              <a:gd name="connsiteY5" fmla="*/ 1221512 h 3253511"/>
              <a:gd name="connsiteX6" fmla="*/ 584200 w 3600699"/>
              <a:gd name="connsiteY6" fmla="*/ 675412 h 3253511"/>
              <a:gd name="connsiteX0" fmla="*/ 584200 w 3600699"/>
              <a:gd name="connsiteY0" fmla="*/ 6754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584200 w 3600699"/>
              <a:gd name="connsiteY6" fmla="*/ 675412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65666 w 3600699"/>
              <a:gd name="connsiteY0" fmla="*/ 1003635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65666 w 3600699"/>
              <a:gd name="connsiteY6" fmla="*/ 1003635 h 3253511"/>
              <a:gd name="connsiteX0" fmla="*/ 499532 w 3600699"/>
              <a:gd name="connsiteY0" fmla="*/ 1085691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499532 w 3600699"/>
              <a:gd name="connsiteY6" fmla="*/ 1085691 h 3253511"/>
              <a:gd name="connsiteX0" fmla="*/ 279399 w 3600699"/>
              <a:gd name="connsiteY0" fmla="*/ 970812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279399 w 3600699"/>
              <a:gd name="connsiteY6" fmla="*/ 970812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355600 w 3600699"/>
              <a:gd name="connsiteY4" fmla="*/ 2461654 h 3253511"/>
              <a:gd name="connsiteX5" fmla="*/ 0 w 3600699"/>
              <a:gd name="connsiteY5" fmla="*/ 1221512 h 3253511"/>
              <a:gd name="connsiteX6" fmla="*/ 388256 w 3600699"/>
              <a:gd name="connsiteY6" fmla="*/ 1052869 h 3253511"/>
              <a:gd name="connsiteX0" fmla="*/ 388256 w 3600699"/>
              <a:gd name="connsiteY0" fmla="*/ 1052869 h 3253511"/>
              <a:gd name="connsiteX1" fmla="*/ 3479800 w 3600699"/>
              <a:gd name="connsiteY1" fmla="*/ 0 h 3253511"/>
              <a:gd name="connsiteX2" fmla="*/ 3276600 w 3600699"/>
              <a:gd name="connsiteY2" fmla="*/ 2908879 h 3253511"/>
              <a:gd name="connsiteX3" fmla="*/ 613834 w 3600699"/>
              <a:gd name="connsiteY3" fmla="*/ 3253511 h 3253511"/>
              <a:gd name="connsiteX4" fmla="*/ 995521 w 3600699"/>
              <a:gd name="connsiteY4" fmla="*/ 2324541 h 3253511"/>
              <a:gd name="connsiteX5" fmla="*/ 0 w 3600699"/>
              <a:gd name="connsiteY5" fmla="*/ 1221512 h 3253511"/>
              <a:gd name="connsiteX6" fmla="*/ 388256 w 3600699"/>
              <a:gd name="connsiteY6" fmla="*/ 1052869 h 3253511"/>
              <a:gd name="connsiteX0" fmla="*/ 388256 w 3600699"/>
              <a:gd name="connsiteY0" fmla="*/ 1052869 h 3074211"/>
              <a:gd name="connsiteX1" fmla="*/ 3479800 w 3600699"/>
              <a:gd name="connsiteY1" fmla="*/ 0 h 3074211"/>
              <a:gd name="connsiteX2" fmla="*/ 3276600 w 3600699"/>
              <a:gd name="connsiteY2" fmla="*/ 2908879 h 3074211"/>
              <a:gd name="connsiteX3" fmla="*/ 2060785 w 3600699"/>
              <a:gd name="connsiteY3" fmla="*/ 2948862 h 3074211"/>
              <a:gd name="connsiteX4" fmla="*/ 995521 w 3600699"/>
              <a:gd name="connsiteY4" fmla="*/ 2324541 h 3074211"/>
              <a:gd name="connsiteX5" fmla="*/ 0 w 3600699"/>
              <a:gd name="connsiteY5" fmla="*/ 1221512 h 3074211"/>
              <a:gd name="connsiteX6" fmla="*/ 388256 w 3600699"/>
              <a:gd name="connsiteY6" fmla="*/ 1052869 h 3074211"/>
              <a:gd name="connsiteX0" fmla="*/ 388256 w 3348138"/>
              <a:gd name="connsiteY0" fmla="*/ 193275 h 2214617"/>
              <a:gd name="connsiteX1" fmla="*/ 1557079 w 3348138"/>
              <a:gd name="connsiteY1" fmla="*/ 0 h 2214617"/>
              <a:gd name="connsiteX2" fmla="*/ 3276600 w 3348138"/>
              <a:gd name="connsiteY2" fmla="*/ 2049285 h 2214617"/>
              <a:gd name="connsiteX3" fmla="*/ 2060785 w 3348138"/>
              <a:gd name="connsiteY3" fmla="*/ 2089268 h 2214617"/>
              <a:gd name="connsiteX4" fmla="*/ 995521 w 3348138"/>
              <a:gd name="connsiteY4" fmla="*/ 1464947 h 2214617"/>
              <a:gd name="connsiteX5" fmla="*/ 0 w 3348138"/>
              <a:gd name="connsiteY5" fmla="*/ 361918 h 2214617"/>
              <a:gd name="connsiteX6" fmla="*/ 388256 w 3348138"/>
              <a:gd name="connsiteY6" fmla="*/ 193275 h 2214617"/>
              <a:gd name="connsiteX0" fmla="*/ 388256 w 3358207"/>
              <a:gd name="connsiteY0" fmla="*/ 193275 h 2214617"/>
              <a:gd name="connsiteX1" fmla="*/ 1557079 w 3358207"/>
              <a:gd name="connsiteY1" fmla="*/ 0 h 2214617"/>
              <a:gd name="connsiteX2" fmla="*/ 3276600 w 3358207"/>
              <a:gd name="connsiteY2" fmla="*/ 2049285 h 2214617"/>
              <a:gd name="connsiteX3" fmla="*/ 2060785 w 3358207"/>
              <a:gd name="connsiteY3" fmla="*/ 2089268 h 2214617"/>
              <a:gd name="connsiteX4" fmla="*/ 995521 w 3358207"/>
              <a:gd name="connsiteY4" fmla="*/ 1464947 h 2214617"/>
              <a:gd name="connsiteX5" fmla="*/ 0 w 3358207"/>
              <a:gd name="connsiteY5" fmla="*/ 361918 h 2214617"/>
              <a:gd name="connsiteX6" fmla="*/ 388256 w 3358207"/>
              <a:gd name="connsiteY6" fmla="*/ 193275 h 2214617"/>
              <a:gd name="connsiteX0" fmla="*/ 388256 w 2077458"/>
              <a:gd name="connsiteY0" fmla="*/ 193275 h 2089268"/>
              <a:gd name="connsiteX1" fmla="*/ 1557079 w 2077458"/>
              <a:gd name="connsiteY1" fmla="*/ 0 h 2089268"/>
              <a:gd name="connsiteX2" fmla="*/ 2060785 w 2077458"/>
              <a:gd name="connsiteY2" fmla="*/ 2089268 h 2089268"/>
              <a:gd name="connsiteX3" fmla="*/ 995521 w 2077458"/>
              <a:gd name="connsiteY3" fmla="*/ 1464947 h 2089268"/>
              <a:gd name="connsiteX4" fmla="*/ 0 w 2077458"/>
              <a:gd name="connsiteY4" fmla="*/ 361918 h 2089268"/>
              <a:gd name="connsiteX5" fmla="*/ 388256 w 2077458"/>
              <a:gd name="connsiteY5" fmla="*/ 193275 h 2089268"/>
              <a:gd name="connsiteX0" fmla="*/ 388256 w 2070711"/>
              <a:gd name="connsiteY0" fmla="*/ 184361 h 2080354"/>
              <a:gd name="connsiteX1" fmla="*/ 1283621 w 2070711"/>
              <a:gd name="connsiteY1" fmla="*/ 0 h 2080354"/>
              <a:gd name="connsiteX2" fmla="*/ 2060785 w 2070711"/>
              <a:gd name="connsiteY2" fmla="*/ 2080354 h 2080354"/>
              <a:gd name="connsiteX3" fmla="*/ 995521 w 2070711"/>
              <a:gd name="connsiteY3" fmla="*/ 1456033 h 2080354"/>
              <a:gd name="connsiteX4" fmla="*/ 0 w 2070711"/>
              <a:gd name="connsiteY4" fmla="*/ 353004 h 2080354"/>
              <a:gd name="connsiteX5" fmla="*/ 388256 w 2070711"/>
              <a:gd name="connsiteY5" fmla="*/ 184361 h 2080354"/>
              <a:gd name="connsiteX0" fmla="*/ 388256 w 2068471"/>
              <a:gd name="connsiteY0" fmla="*/ 184361 h 2080354"/>
              <a:gd name="connsiteX1" fmla="*/ 1283621 w 2068471"/>
              <a:gd name="connsiteY1" fmla="*/ 0 h 2080354"/>
              <a:gd name="connsiteX2" fmla="*/ 2060785 w 2068471"/>
              <a:gd name="connsiteY2" fmla="*/ 2080354 h 2080354"/>
              <a:gd name="connsiteX3" fmla="*/ 995521 w 2068471"/>
              <a:gd name="connsiteY3" fmla="*/ 1456033 h 2080354"/>
              <a:gd name="connsiteX4" fmla="*/ 0 w 2068471"/>
              <a:gd name="connsiteY4" fmla="*/ 353004 h 2080354"/>
              <a:gd name="connsiteX5" fmla="*/ 388256 w 2068471"/>
              <a:gd name="connsiteY5" fmla="*/ 184361 h 2080354"/>
              <a:gd name="connsiteX0" fmla="*/ 388256 w 1821199"/>
              <a:gd name="connsiteY0" fmla="*/ 184361 h 2033145"/>
              <a:gd name="connsiteX1" fmla="*/ 1283621 w 1821199"/>
              <a:gd name="connsiteY1" fmla="*/ 0 h 2033145"/>
              <a:gd name="connsiteX2" fmla="*/ 1810342 w 1821199"/>
              <a:gd name="connsiteY2" fmla="*/ 2033145 h 2033145"/>
              <a:gd name="connsiteX3" fmla="*/ 995521 w 1821199"/>
              <a:gd name="connsiteY3" fmla="*/ 1456033 h 2033145"/>
              <a:gd name="connsiteX4" fmla="*/ 0 w 1821199"/>
              <a:gd name="connsiteY4" fmla="*/ 353004 h 2033145"/>
              <a:gd name="connsiteX5" fmla="*/ 388256 w 1821199"/>
              <a:gd name="connsiteY5" fmla="*/ 184361 h 2033145"/>
              <a:gd name="connsiteX0" fmla="*/ 388256 w 1810342"/>
              <a:gd name="connsiteY0" fmla="*/ 184361 h 2033145"/>
              <a:gd name="connsiteX1" fmla="*/ 1283621 w 1810342"/>
              <a:gd name="connsiteY1" fmla="*/ 0 h 2033145"/>
              <a:gd name="connsiteX2" fmla="*/ 1810342 w 1810342"/>
              <a:gd name="connsiteY2" fmla="*/ 2033145 h 2033145"/>
              <a:gd name="connsiteX3" fmla="*/ 995521 w 1810342"/>
              <a:gd name="connsiteY3" fmla="*/ 1456033 h 2033145"/>
              <a:gd name="connsiteX4" fmla="*/ 0 w 1810342"/>
              <a:gd name="connsiteY4" fmla="*/ 353004 h 2033145"/>
              <a:gd name="connsiteX5" fmla="*/ 388256 w 1810342"/>
              <a:gd name="connsiteY5" fmla="*/ 184361 h 2033145"/>
              <a:gd name="connsiteX0" fmla="*/ 388256 w 1388632"/>
              <a:gd name="connsiteY0" fmla="*/ 184361 h 1640294"/>
              <a:gd name="connsiteX1" fmla="*/ 1283621 w 1388632"/>
              <a:gd name="connsiteY1" fmla="*/ 0 h 1640294"/>
              <a:gd name="connsiteX2" fmla="*/ 1388632 w 1388632"/>
              <a:gd name="connsiteY2" fmla="*/ 1640294 h 1640294"/>
              <a:gd name="connsiteX3" fmla="*/ 995521 w 1388632"/>
              <a:gd name="connsiteY3" fmla="*/ 1456033 h 1640294"/>
              <a:gd name="connsiteX4" fmla="*/ 0 w 1388632"/>
              <a:gd name="connsiteY4" fmla="*/ 353004 h 1640294"/>
              <a:gd name="connsiteX5" fmla="*/ 388256 w 1388632"/>
              <a:gd name="connsiteY5" fmla="*/ 184361 h 1640294"/>
              <a:gd name="connsiteX0" fmla="*/ 388256 w 1388632"/>
              <a:gd name="connsiteY0" fmla="*/ 184361 h 1640294"/>
              <a:gd name="connsiteX1" fmla="*/ 1283621 w 1388632"/>
              <a:gd name="connsiteY1" fmla="*/ 0 h 1640294"/>
              <a:gd name="connsiteX2" fmla="*/ 1388632 w 1388632"/>
              <a:gd name="connsiteY2" fmla="*/ 1640294 h 1640294"/>
              <a:gd name="connsiteX3" fmla="*/ 995521 w 1388632"/>
              <a:gd name="connsiteY3" fmla="*/ 1456033 h 1640294"/>
              <a:gd name="connsiteX4" fmla="*/ 0 w 1388632"/>
              <a:gd name="connsiteY4" fmla="*/ 353004 h 1640294"/>
              <a:gd name="connsiteX5" fmla="*/ 388256 w 1388632"/>
              <a:gd name="connsiteY5" fmla="*/ 184361 h 1640294"/>
              <a:gd name="connsiteX0" fmla="*/ 388256 w 1388632"/>
              <a:gd name="connsiteY0" fmla="*/ 184361 h 1640294"/>
              <a:gd name="connsiteX1" fmla="*/ 1283621 w 1388632"/>
              <a:gd name="connsiteY1" fmla="*/ 0 h 1640294"/>
              <a:gd name="connsiteX2" fmla="*/ 1388632 w 1388632"/>
              <a:gd name="connsiteY2" fmla="*/ 1640294 h 1640294"/>
              <a:gd name="connsiteX3" fmla="*/ 1012352 w 1388632"/>
              <a:gd name="connsiteY3" fmla="*/ 1297525 h 1640294"/>
              <a:gd name="connsiteX4" fmla="*/ 0 w 1388632"/>
              <a:gd name="connsiteY4" fmla="*/ 353004 h 1640294"/>
              <a:gd name="connsiteX5" fmla="*/ 388256 w 1388632"/>
              <a:gd name="connsiteY5" fmla="*/ 184361 h 1640294"/>
              <a:gd name="connsiteX0" fmla="*/ 388256 w 1388632"/>
              <a:gd name="connsiteY0" fmla="*/ 115782 h 1571715"/>
              <a:gd name="connsiteX1" fmla="*/ 1168612 w 1388632"/>
              <a:gd name="connsiteY1" fmla="*/ 0 h 1571715"/>
              <a:gd name="connsiteX2" fmla="*/ 1388632 w 1388632"/>
              <a:gd name="connsiteY2" fmla="*/ 1571715 h 1571715"/>
              <a:gd name="connsiteX3" fmla="*/ 1012352 w 1388632"/>
              <a:gd name="connsiteY3" fmla="*/ 1228946 h 1571715"/>
              <a:gd name="connsiteX4" fmla="*/ 0 w 1388632"/>
              <a:gd name="connsiteY4" fmla="*/ 284425 h 1571715"/>
              <a:gd name="connsiteX5" fmla="*/ 388256 w 1388632"/>
              <a:gd name="connsiteY5" fmla="*/ 115782 h 1571715"/>
              <a:gd name="connsiteX0" fmla="*/ 388256 w 1388632"/>
              <a:gd name="connsiteY0" fmla="*/ 115782 h 1571715"/>
              <a:gd name="connsiteX1" fmla="*/ 1168612 w 1388632"/>
              <a:gd name="connsiteY1" fmla="*/ 0 h 1571715"/>
              <a:gd name="connsiteX2" fmla="*/ 1388632 w 1388632"/>
              <a:gd name="connsiteY2" fmla="*/ 1571715 h 1571715"/>
              <a:gd name="connsiteX3" fmla="*/ 1012352 w 1388632"/>
              <a:gd name="connsiteY3" fmla="*/ 1228946 h 1571715"/>
              <a:gd name="connsiteX4" fmla="*/ 0 w 1388632"/>
              <a:gd name="connsiteY4" fmla="*/ 284425 h 1571715"/>
              <a:gd name="connsiteX5" fmla="*/ 388256 w 1388632"/>
              <a:gd name="connsiteY5" fmla="*/ 115782 h 157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8632" h="1571715">
                <a:moveTo>
                  <a:pt x="388256" y="115782"/>
                </a:moveTo>
                <a:cubicBezTo>
                  <a:pt x="777864" y="51357"/>
                  <a:pt x="779004" y="64425"/>
                  <a:pt x="1168612" y="0"/>
                </a:cubicBezTo>
                <a:cubicBezTo>
                  <a:pt x="1198667" y="318505"/>
                  <a:pt x="1335003" y="1235643"/>
                  <a:pt x="1388632" y="1571715"/>
                </a:cubicBezTo>
                <a:lnTo>
                  <a:pt x="1012352" y="1228946"/>
                </a:lnTo>
                <a:lnTo>
                  <a:pt x="0" y="284425"/>
                </a:lnTo>
                <a:cubicBezTo>
                  <a:pt x="155222" y="211799"/>
                  <a:pt x="80634" y="89941"/>
                  <a:pt x="388256" y="115782"/>
                </a:cubicBezTo>
                <a:close/>
              </a:path>
            </a:pathLst>
          </a:custGeom>
          <a:gradFill flip="none" rotWithShape="1">
            <a:gsLst>
              <a:gs pos="11000">
                <a:schemeClr val="accent5">
                  <a:lumMod val="75000"/>
                </a:schemeClr>
              </a:gs>
              <a:gs pos="70000">
                <a:schemeClr val="bg1">
                  <a:alpha val="0"/>
                </a:schemeClr>
              </a:gs>
            </a:gsLst>
            <a:lin ang="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751200" y="1854000"/>
            <a:ext cx="1008112" cy="1008112"/>
          </a:xfrm>
          <a:prstGeom prst="ellipse">
            <a:avLst/>
          </a:prstGeom>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en-US" sz="1100" dirty="0" err="1" smtClean="0">
                <a:solidFill>
                  <a:schemeClr val="bg1"/>
                </a:solidFill>
              </a:rPr>
              <a:t>Michela</a:t>
            </a:r>
            <a:r>
              <a:rPr lang="en-US" sz="1100" dirty="0" smtClean="0">
                <a:solidFill>
                  <a:schemeClr val="bg1"/>
                </a:solidFill>
              </a:rPr>
              <a:t> </a:t>
            </a:r>
            <a:r>
              <a:rPr lang="en-US" sz="1100" dirty="0" err="1" smtClean="0">
                <a:solidFill>
                  <a:schemeClr val="bg1"/>
                </a:solidFill>
              </a:rPr>
              <a:t>Dell’Anno</a:t>
            </a:r>
            <a:r>
              <a:rPr lang="en-US" sz="1100" dirty="0">
                <a:solidFill>
                  <a:schemeClr val="bg1"/>
                </a:solidFill>
              </a:rPr>
              <a:t> </a:t>
            </a:r>
            <a:r>
              <a:rPr lang="en-US" sz="1100" dirty="0" smtClean="0">
                <a:solidFill>
                  <a:schemeClr val="bg1"/>
                </a:solidFill>
              </a:rPr>
              <a:t>B</a:t>
            </a:r>
          </a:p>
          <a:p>
            <a:pPr algn="ctr"/>
            <a:r>
              <a:rPr lang="en-US" sz="1100" i="1" dirty="0" smtClean="0">
                <a:solidFill>
                  <a:schemeClr val="bg1"/>
                </a:solidFill>
              </a:rPr>
              <a:t>In-Kind</a:t>
            </a:r>
          </a:p>
          <a:p>
            <a:pPr algn="ctr"/>
            <a:r>
              <a:rPr lang="en-US" sz="1100" i="1" dirty="0" err="1">
                <a:solidFill>
                  <a:schemeClr val="bg1"/>
                </a:solidFill>
              </a:rPr>
              <a:t>M</a:t>
            </a:r>
            <a:r>
              <a:rPr lang="en-US" sz="1100" i="1" dirty="0" err="1" smtClean="0">
                <a:solidFill>
                  <a:schemeClr val="bg1"/>
                </a:solidFill>
              </a:rPr>
              <a:t>gmt</a:t>
            </a:r>
            <a:endParaRPr lang="en-US" sz="1100" i="1" dirty="0" smtClean="0">
              <a:solidFill>
                <a:schemeClr val="bg1"/>
              </a:solidFill>
            </a:endParaRPr>
          </a:p>
        </p:txBody>
      </p:sp>
      <p:sp>
        <p:nvSpPr>
          <p:cNvPr id="39" name="Oval 38"/>
          <p:cNvSpPr/>
          <p:nvPr/>
        </p:nvSpPr>
        <p:spPr>
          <a:xfrm>
            <a:off x="3275856" y="1196752"/>
            <a:ext cx="792088" cy="792088"/>
          </a:xfrm>
          <a:prstGeom prst="ellipse">
            <a:avLst/>
          </a:prstGeom>
          <a:solidFill>
            <a:schemeClr val="bg1">
              <a:lumMod val="65000"/>
            </a:schemeClr>
          </a:solidFill>
        </p:spPr>
        <p:style>
          <a:lnRef idx="0">
            <a:schemeClr val="dk1"/>
          </a:lnRef>
          <a:fillRef idx="3">
            <a:schemeClr val="dk1"/>
          </a:fillRef>
          <a:effectRef idx="3">
            <a:schemeClr val="dk1"/>
          </a:effectRef>
          <a:fontRef idx="minor">
            <a:schemeClr val="lt1"/>
          </a:fontRef>
        </p:style>
        <p:txBody>
          <a:bodyPr wrap="none" rtlCol="0" anchor="ctr"/>
          <a:lstStyle/>
          <a:p>
            <a:pPr algn="ctr"/>
            <a:r>
              <a:rPr lang="en-US" sz="1050" dirty="0">
                <a:solidFill>
                  <a:srgbClr val="000000"/>
                </a:solidFill>
              </a:rPr>
              <a:t>External </a:t>
            </a:r>
            <a:r>
              <a:rPr lang="en-US" sz="1050" dirty="0" err="1">
                <a:solidFill>
                  <a:srgbClr val="000000"/>
                </a:solidFill>
              </a:rPr>
              <a:t>i</a:t>
            </a:r>
            <a:r>
              <a:rPr lang="en-US" sz="1050" dirty="0">
                <a:solidFill>
                  <a:srgbClr val="000000"/>
                </a:solidFill>
              </a:rPr>
              <a:t>/f:</a:t>
            </a:r>
          </a:p>
          <a:p>
            <a:pPr algn="ctr"/>
            <a:r>
              <a:rPr lang="en-US" sz="1050" dirty="0" smtClean="0">
                <a:solidFill>
                  <a:srgbClr val="000000"/>
                </a:solidFill>
              </a:rPr>
              <a:t>In Kind</a:t>
            </a:r>
            <a:endParaRPr lang="en-US" sz="1050" dirty="0">
              <a:solidFill>
                <a:srgbClr val="000000"/>
              </a:solidFill>
            </a:endParaRPr>
          </a:p>
        </p:txBody>
      </p:sp>
      <p:sp>
        <p:nvSpPr>
          <p:cNvPr id="40" name="Oval 39"/>
          <p:cNvSpPr/>
          <p:nvPr/>
        </p:nvSpPr>
        <p:spPr>
          <a:xfrm>
            <a:off x="4405296" y="5085184"/>
            <a:ext cx="1008112" cy="1008112"/>
          </a:xfrm>
          <a:prstGeom prst="ellipse">
            <a:avLst/>
          </a:prstGeom>
          <a:solidFill>
            <a:schemeClr val="accent6">
              <a:lumMod val="50000"/>
            </a:schemeClr>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1100" dirty="0" smtClean="0">
                <a:solidFill>
                  <a:schemeClr val="bg1"/>
                </a:solidFill>
              </a:rPr>
              <a:t>Phil Bentley</a:t>
            </a:r>
          </a:p>
          <a:p>
            <a:pPr algn="ctr"/>
            <a:r>
              <a:rPr lang="en-US" sz="1100" i="1" dirty="0" smtClean="0">
                <a:solidFill>
                  <a:schemeClr val="bg1"/>
                </a:solidFill>
              </a:rPr>
              <a:t>Neutron Optics and</a:t>
            </a:r>
          </a:p>
          <a:p>
            <a:pPr algn="ctr"/>
            <a:r>
              <a:rPr lang="en-US" sz="1100" i="1" dirty="0" smtClean="0">
                <a:solidFill>
                  <a:schemeClr val="bg1"/>
                </a:solidFill>
              </a:rPr>
              <a:t>Shielding</a:t>
            </a:r>
          </a:p>
        </p:txBody>
      </p:sp>
      <p:sp>
        <p:nvSpPr>
          <p:cNvPr id="41" name="Oval 40"/>
          <p:cNvSpPr/>
          <p:nvPr/>
        </p:nvSpPr>
        <p:spPr>
          <a:xfrm>
            <a:off x="2606400" y="4269600"/>
            <a:ext cx="1008112" cy="1008112"/>
          </a:xfrm>
          <a:prstGeom prst="ellipse">
            <a:avLst/>
          </a:prstGeom>
          <a:solidFill>
            <a:schemeClr val="accent3">
              <a:lumMod val="50000"/>
            </a:schemeClr>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1100" dirty="0" err="1" smtClean="0">
                <a:solidFill>
                  <a:schemeClr val="bg1"/>
                </a:solidFill>
              </a:rPr>
              <a:t>Sofie</a:t>
            </a:r>
            <a:r>
              <a:rPr lang="en-US" sz="1100" dirty="0" smtClean="0">
                <a:solidFill>
                  <a:schemeClr val="bg1"/>
                </a:solidFill>
              </a:rPr>
              <a:t> </a:t>
            </a:r>
            <a:r>
              <a:rPr lang="en-US" sz="1100" dirty="0" err="1" smtClean="0">
                <a:solidFill>
                  <a:schemeClr val="bg1"/>
                </a:solidFill>
              </a:rPr>
              <a:t>Ossowski</a:t>
            </a:r>
            <a:endParaRPr lang="en-US" sz="1100" dirty="0" smtClean="0">
              <a:solidFill>
                <a:schemeClr val="bg1"/>
              </a:solidFill>
            </a:endParaRPr>
          </a:p>
          <a:p>
            <a:pPr algn="ctr"/>
            <a:r>
              <a:rPr lang="en-US" sz="1100" i="1" dirty="0" smtClean="0">
                <a:solidFill>
                  <a:schemeClr val="bg1"/>
                </a:solidFill>
              </a:rPr>
              <a:t>Project     Co-</a:t>
            </a:r>
            <a:r>
              <a:rPr lang="en-US" sz="1100" i="1" dirty="0" err="1" smtClean="0">
                <a:solidFill>
                  <a:schemeClr val="bg1"/>
                </a:solidFill>
              </a:rPr>
              <a:t>ord</a:t>
            </a:r>
            <a:endParaRPr lang="en-US" sz="1100" i="1" dirty="0">
              <a:solidFill>
                <a:schemeClr val="bg1"/>
              </a:solidFill>
            </a:endParaRPr>
          </a:p>
        </p:txBody>
      </p:sp>
      <p:sp>
        <p:nvSpPr>
          <p:cNvPr id="42" name="Oval 41"/>
          <p:cNvSpPr/>
          <p:nvPr/>
        </p:nvSpPr>
        <p:spPr>
          <a:xfrm>
            <a:off x="3360707" y="4973705"/>
            <a:ext cx="1008112" cy="1008112"/>
          </a:xfrm>
          <a:prstGeom prst="ellipse">
            <a:avLst/>
          </a:prstGeom>
          <a:solidFill>
            <a:schemeClr val="accent3">
              <a:lumMod val="50000"/>
            </a:schemeClr>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1100" dirty="0" err="1" smtClean="0">
                <a:solidFill>
                  <a:schemeClr val="bg1"/>
                </a:solidFill>
              </a:rPr>
              <a:t>Jörgen</a:t>
            </a:r>
            <a:r>
              <a:rPr lang="en-US" sz="1100" dirty="0" smtClean="0">
                <a:solidFill>
                  <a:schemeClr val="bg1"/>
                </a:solidFill>
              </a:rPr>
              <a:t> A/ Clement M</a:t>
            </a:r>
          </a:p>
          <a:p>
            <a:pPr algn="ctr"/>
            <a:r>
              <a:rPr lang="en-US" sz="1100" i="1" dirty="0" smtClean="0">
                <a:solidFill>
                  <a:schemeClr val="bg1"/>
                </a:solidFill>
              </a:rPr>
              <a:t>Planning</a:t>
            </a:r>
            <a:endParaRPr lang="en-US" sz="1100" i="1" dirty="0">
              <a:solidFill>
                <a:schemeClr val="bg1"/>
              </a:solidFill>
            </a:endParaRPr>
          </a:p>
        </p:txBody>
      </p:sp>
      <p:sp>
        <p:nvSpPr>
          <p:cNvPr id="43" name="Oval 42"/>
          <p:cNvSpPr/>
          <p:nvPr/>
        </p:nvSpPr>
        <p:spPr>
          <a:xfrm>
            <a:off x="6379889" y="4996741"/>
            <a:ext cx="792088" cy="792151"/>
          </a:xfrm>
          <a:prstGeom prst="ellipse">
            <a:avLst/>
          </a:prstGeom>
          <a:solidFill>
            <a:schemeClr val="bg1">
              <a:lumMod val="65000"/>
            </a:schemeClr>
          </a:solidFill>
        </p:spPr>
        <p:style>
          <a:lnRef idx="0">
            <a:schemeClr val="dk1"/>
          </a:lnRef>
          <a:fillRef idx="3">
            <a:schemeClr val="dk1"/>
          </a:fillRef>
          <a:effectRef idx="3">
            <a:schemeClr val="dk1"/>
          </a:effectRef>
          <a:fontRef idx="minor">
            <a:schemeClr val="lt1"/>
          </a:fontRef>
        </p:style>
        <p:txBody>
          <a:bodyPr wrap="none" rtlCol="0" anchor="ctr"/>
          <a:lstStyle/>
          <a:p>
            <a:pPr algn="ctr"/>
            <a:r>
              <a:rPr lang="en-US" sz="1050" dirty="0">
                <a:solidFill>
                  <a:srgbClr val="000000"/>
                </a:solidFill>
              </a:rPr>
              <a:t>External </a:t>
            </a:r>
            <a:endParaRPr lang="en-US" sz="1050" dirty="0" smtClean="0">
              <a:solidFill>
                <a:srgbClr val="000000"/>
              </a:solidFill>
            </a:endParaRPr>
          </a:p>
          <a:p>
            <a:pPr algn="ctr"/>
            <a:r>
              <a:rPr lang="en-US" sz="1050" dirty="0" err="1" smtClean="0">
                <a:solidFill>
                  <a:srgbClr val="000000"/>
                </a:solidFill>
              </a:rPr>
              <a:t>i</a:t>
            </a:r>
            <a:r>
              <a:rPr lang="en-US" sz="1050" dirty="0">
                <a:solidFill>
                  <a:srgbClr val="000000"/>
                </a:solidFill>
              </a:rPr>
              <a:t>/f:</a:t>
            </a:r>
          </a:p>
          <a:p>
            <a:pPr algn="ctr"/>
            <a:r>
              <a:rPr lang="en-US" sz="1050" dirty="0" smtClean="0">
                <a:solidFill>
                  <a:srgbClr val="000000"/>
                </a:solidFill>
              </a:rPr>
              <a:t>ICS</a:t>
            </a:r>
            <a:endParaRPr lang="en-US" sz="1050" dirty="0">
              <a:solidFill>
                <a:srgbClr val="000000"/>
              </a:solidFill>
            </a:endParaRPr>
          </a:p>
        </p:txBody>
      </p:sp>
      <p:sp>
        <p:nvSpPr>
          <p:cNvPr id="6" name="Oval 5"/>
          <p:cNvSpPr/>
          <p:nvPr/>
        </p:nvSpPr>
        <p:spPr>
          <a:xfrm>
            <a:off x="5306382" y="4581128"/>
            <a:ext cx="1008112" cy="1008112"/>
          </a:xfrm>
          <a:prstGeom prst="ellipse">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1100" dirty="0" smtClean="0">
                <a:solidFill>
                  <a:schemeClr val="bg1"/>
                </a:solidFill>
              </a:rPr>
              <a:t>Iain Sutton</a:t>
            </a:r>
          </a:p>
          <a:p>
            <a:pPr algn="ctr"/>
            <a:r>
              <a:rPr lang="en-US" sz="1100" i="1" dirty="0" smtClean="0">
                <a:solidFill>
                  <a:schemeClr val="bg1"/>
                </a:solidFill>
              </a:rPr>
              <a:t>Technical</a:t>
            </a:r>
          </a:p>
          <a:p>
            <a:pPr algn="ctr"/>
            <a:r>
              <a:rPr lang="en-US" sz="1100" i="1" dirty="0" smtClean="0">
                <a:solidFill>
                  <a:schemeClr val="bg1"/>
                </a:solidFill>
              </a:rPr>
              <a:t>Co-</a:t>
            </a:r>
            <a:r>
              <a:rPr lang="en-US" sz="1100" i="1" dirty="0" err="1" smtClean="0">
                <a:solidFill>
                  <a:schemeClr val="bg1"/>
                </a:solidFill>
              </a:rPr>
              <a:t>ord</a:t>
            </a:r>
            <a:endParaRPr lang="en-US" sz="1100" i="1" dirty="0">
              <a:solidFill>
                <a:schemeClr val="bg1"/>
              </a:solidFill>
            </a:endParaRPr>
          </a:p>
        </p:txBody>
      </p:sp>
      <p:sp>
        <p:nvSpPr>
          <p:cNvPr id="13" name="Oval 12"/>
          <p:cNvSpPr/>
          <p:nvPr/>
        </p:nvSpPr>
        <p:spPr>
          <a:xfrm>
            <a:off x="5349856" y="5712575"/>
            <a:ext cx="792088" cy="792088"/>
          </a:xfrm>
          <a:prstGeom prst="ellipse">
            <a:avLst/>
          </a:prstGeom>
          <a:solidFill>
            <a:schemeClr val="bg1">
              <a:lumMod val="65000"/>
            </a:schemeClr>
          </a:solidFill>
        </p:spPr>
        <p:style>
          <a:lnRef idx="0">
            <a:schemeClr val="dk1"/>
          </a:lnRef>
          <a:fillRef idx="3">
            <a:schemeClr val="dk1"/>
          </a:fillRef>
          <a:effectRef idx="3">
            <a:schemeClr val="dk1"/>
          </a:effectRef>
          <a:fontRef idx="minor">
            <a:schemeClr val="lt1"/>
          </a:fontRef>
        </p:style>
        <p:txBody>
          <a:bodyPr wrap="none" rtlCol="0" anchor="ctr"/>
          <a:lstStyle/>
          <a:p>
            <a:pPr algn="ctr"/>
            <a:r>
              <a:rPr lang="en-US" sz="1050" dirty="0">
                <a:solidFill>
                  <a:srgbClr val="000000"/>
                </a:solidFill>
              </a:rPr>
              <a:t>External </a:t>
            </a:r>
          </a:p>
          <a:p>
            <a:pPr algn="ctr"/>
            <a:r>
              <a:rPr lang="en-US" sz="1050" dirty="0" err="1">
                <a:solidFill>
                  <a:srgbClr val="000000"/>
                </a:solidFill>
              </a:rPr>
              <a:t>i</a:t>
            </a:r>
            <a:r>
              <a:rPr lang="en-US" sz="1050" dirty="0">
                <a:solidFill>
                  <a:srgbClr val="000000"/>
                </a:solidFill>
              </a:rPr>
              <a:t>/f:</a:t>
            </a:r>
          </a:p>
          <a:p>
            <a:pPr algn="ctr"/>
            <a:r>
              <a:rPr lang="en-US" sz="1050" dirty="0" smtClean="0">
                <a:solidFill>
                  <a:srgbClr val="000000"/>
                </a:solidFill>
              </a:rPr>
              <a:t>Target</a:t>
            </a:r>
            <a:endParaRPr lang="en-US" sz="1050" dirty="0">
              <a:solidFill>
                <a:srgbClr val="000000"/>
              </a:solidFill>
            </a:endParaRPr>
          </a:p>
        </p:txBody>
      </p:sp>
      <p:sp>
        <p:nvSpPr>
          <p:cNvPr id="19" name="Oval 18"/>
          <p:cNvSpPr>
            <a:spLocks noChangeAspect="1"/>
          </p:cNvSpPr>
          <p:nvPr/>
        </p:nvSpPr>
        <p:spPr>
          <a:xfrm>
            <a:off x="7884368" y="4869160"/>
            <a:ext cx="936104" cy="936107"/>
          </a:xfrm>
          <a:prstGeom prst="ellipse">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wrap="none" rtlCol="0" anchor="ctr">
            <a:noAutofit/>
          </a:bodyPr>
          <a:lstStyle/>
          <a:p>
            <a:pPr algn="ctr"/>
            <a:r>
              <a:rPr lang="en-US" sz="1100" dirty="0" smtClean="0"/>
              <a:t>Neutron </a:t>
            </a:r>
          </a:p>
          <a:p>
            <a:pPr algn="ctr"/>
            <a:r>
              <a:rPr lang="en-US" sz="1100" dirty="0" smtClean="0"/>
              <a:t>Technologies</a:t>
            </a:r>
            <a:endParaRPr lang="en-US" sz="1100" dirty="0"/>
          </a:p>
        </p:txBody>
      </p:sp>
      <p:sp>
        <p:nvSpPr>
          <p:cNvPr id="45" name="Oval 44"/>
          <p:cNvSpPr>
            <a:spLocks noChangeAspect="1"/>
          </p:cNvSpPr>
          <p:nvPr/>
        </p:nvSpPr>
        <p:spPr>
          <a:xfrm>
            <a:off x="1393200" y="5569437"/>
            <a:ext cx="900000" cy="900000"/>
          </a:xfrm>
          <a:prstGeom prst="ellipse">
            <a:avLst/>
          </a:prstGeom>
          <a:solidFill>
            <a:schemeClr val="bg1">
              <a:lumMod val="50000"/>
            </a:schemeClr>
          </a:solidFill>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1100" smtClean="0"/>
              <a:t>Schedule Integration</a:t>
            </a:r>
            <a:endParaRPr lang="en-US" sz="1100" dirty="0"/>
          </a:p>
        </p:txBody>
      </p:sp>
    </p:spTree>
    <p:extLst>
      <p:ext uri="{BB962C8B-B14F-4D97-AF65-F5344CB8AC3E}">
        <p14:creationId xmlns:p14="http://schemas.microsoft.com/office/powerpoint/2010/main" val="974570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September/October 2017</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18</a:t>
            </a:fld>
            <a:endParaRPr lang="sv-SE">
              <a:latin typeface="Calibri"/>
            </a:endParaRPr>
          </a:p>
        </p:txBody>
      </p:sp>
      <p:pic>
        <p:nvPicPr>
          <p:cNvPr id="6" name="Picture 5" descr="2017-08-28_ess_orthoGEO_Internal Use Only_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938" y="1544865"/>
            <a:ext cx="7144611" cy="5244144"/>
          </a:xfrm>
          <a:prstGeom prst="rect">
            <a:avLst/>
          </a:prstGeom>
        </p:spPr>
      </p:pic>
      <p:pic>
        <p:nvPicPr>
          <p:cNvPr id="7" name="Picture 6" descr="DSC_0011_Internal Use Only_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41542"/>
            <a:ext cx="2690793" cy="1779960"/>
          </a:xfrm>
          <a:prstGeom prst="rect">
            <a:avLst/>
          </a:prstGeom>
        </p:spPr>
      </p:pic>
      <p:pic>
        <p:nvPicPr>
          <p:cNvPr id="8" name="Picture 7" descr="DSC_0007_Internal Use Only_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9580" y="1441542"/>
            <a:ext cx="2434420" cy="1699225"/>
          </a:xfrm>
          <a:prstGeom prst="rect">
            <a:avLst/>
          </a:prstGeom>
        </p:spPr>
      </p:pic>
      <p:pic>
        <p:nvPicPr>
          <p:cNvPr id="9" name="Picture 8" descr="P1100487_Internal Use Onl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59378"/>
            <a:ext cx="2084783" cy="1563587"/>
          </a:xfrm>
          <a:prstGeom prst="rect">
            <a:avLst/>
          </a:prstGeom>
        </p:spPr>
      </p:pic>
      <p:pic>
        <p:nvPicPr>
          <p:cNvPr id="10" name="Picture 9" descr="P1100432_Internal Use Onl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1525" y="4807061"/>
            <a:ext cx="2179565" cy="1641212"/>
          </a:xfrm>
          <a:prstGeom prst="rect">
            <a:avLst/>
          </a:prstGeom>
        </p:spPr>
      </p:pic>
      <p:grpSp>
        <p:nvGrpSpPr>
          <p:cNvPr id="11" name="Group 10"/>
          <p:cNvGrpSpPr/>
          <p:nvPr/>
        </p:nvGrpSpPr>
        <p:grpSpPr>
          <a:xfrm>
            <a:off x="3531752" y="3897147"/>
            <a:ext cx="808892" cy="631440"/>
            <a:chOff x="4893440" y="3046309"/>
            <a:chExt cx="808892" cy="631440"/>
          </a:xfrm>
        </p:grpSpPr>
        <p:sp>
          <p:nvSpPr>
            <p:cNvPr id="12" name="TextBox 11"/>
            <p:cNvSpPr txBox="1"/>
            <p:nvPr/>
          </p:nvSpPr>
          <p:spPr>
            <a:xfrm>
              <a:off x="4893440" y="3046309"/>
              <a:ext cx="808892" cy="369332"/>
            </a:xfrm>
            <a:prstGeom prst="rect">
              <a:avLst/>
            </a:prstGeom>
            <a:solidFill>
              <a:schemeClr val="bg1">
                <a:alpha val="50000"/>
              </a:schemeClr>
            </a:solidFill>
            <a:ln>
              <a:solidFill>
                <a:schemeClr val="bg1"/>
              </a:solidFill>
            </a:ln>
          </p:spPr>
          <p:txBody>
            <a:bodyPr wrap="square" lIns="91429" tIns="45715" rIns="91429" bIns="45715" rtlCol="0">
              <a:spAutoFit/>
            </a:bodyPr>
            <a:lstStyle/>
            <a:p>
              <a:pPr algn="ctr"/>
              <a:r>
                <a:rPr lang="en-US" dirty="0" smtClean="0">
                  <a:solidFill>
                    <a:prstClr val="black"/>
                  </a:solidFill>
                  <a:latin typeface="Calibri"/>
                </a:rPr>
                <a:t>Target </a:t>
              </a:r>
              <a:endParaRPr lang="en-US" dirty="0">
                <a:solidFill>
                  <a:prstClr val="black"/>
                </a:solidFill>
                <a:latin typeface="Calibri"/>
              </a:endParaRPr>
            </a:p>
          </p:txBody>
        </p:sp>
        <p:sp>
          <p:nvSpPr>
            <p:cNvPr id="13" name="Triangle 8"/>
            <p:cNvSpPr/>
            <p:nvPr/>
          </p:nvSpPr>
          <p:spPr>
            <a:xfrm rot="10800000">
              <a:off x="4893441" y="3433200"/>
              <a:ext cx="284216" cy="244549"/>
            </a:xfrm>
            <a:prstGeom prst="triangl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solidFill>
                  <a:prstClr val="white"/>
                </a:solidFill>
                <a:latin typeface="Calibri"/>
              </a:endParaRPr>
            </a:p>
          </p:txBody>
        </p:sp>
      </p:grpSp>
      <p:grpSp>
        <p:nvGrpSpPr>
          <p:cNvPr id="14" name="Group 13"/>
          <p:cNvGrpSpPr/>
          <p:nvPr/>
        </p:nvGrpSpPr>
        <p:grpSpPr>
          <a:xfrm>
            <a:off x="6148754" y="3614474"/>
            <a:ext cx="808892" cy="648974"/>
            <a:chOff x="5032067" y="1450927"/>
            <a:chExt cx="808892" cy="648974"/>
          </a:xfrm>
        </p:grpSpPr>
        <p:sp>
          <p:nvSpPr>
            <p:cNvPr id="15" name="TextBox 14"/>
            <p:cNvSpPr txBox="1"/>
            <p:nvPr/>
          </p:nvSpPr>
          <p:spPr>
            <a:xfrm>
              <a:off x="5032067" y="1450927"/>
              <a:ext cx="808892" cy="369332"/>
            </a:xfrm>
            <a:prstGeom prst="rect">
              <a:avLst/>
            </a:prstGeom>
            <a:solidFill>
              <a:schemeClr val="bg1">
                <a:alpha val="50000"/>
              </a:schemeClr>
            </a:solidFill>
            <a:ln>
              <a:solidFill>
                <a:schemeClr val="bg1"/>
              </a:solidFill>
            </a:ln>
          </p:spPr>
          <p:txBody>
            <a:bodyPr wrap="square" lIns="91429" tIns="45715" rIns="91429" bIns="45715" rtlCol="0">
              <a:spAutoFit/>
            </a:bodyPr>
            <a:lstStyle/>
            <a:p>
              <a:pPr algn="ctr"/>
              <a:r>
                <a:rPr lang="en-US" dirty="0" smtClean="0">
                  <a:solidFill>
                    <a:prstClr val="black"/>
                  </a:solidFill>
                  <a:latin typeface="Calibri"/>
                </a:rPr>
                <a:t>LINAC</a:t>
              </a:r>
              <a:endParaRPr lang="en-US" dirty="0">
                <a:solidFill>
                  <a:prstClr val="black"/>
                </a:solidFill>
                <a:latin typeface="Calibri"/>
              </a:endParaRPr>
            </a:p>
          </p:txBody>
        </p:sp>
        <p:sp>
          <p:nvSpPr>
            <p:cNvPr id="16" name="Triangle 9"/>
            <p:cNvSpPr/>
            <p:nvPr/>
          </p:nvSpPr>
          <p:spPr>
            <a:xfrm rot="10800000">
              <a:off x="5303743" y="1855352"/>
              <a:ext cx="284216" cy="244549"/>
            </a:xfrm>
            <a:prstGeom prst="triangl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solidFill>
                  <a:prstClr val="white"/>
                </a:solidFill>
                <a:latin typeface="Calibri"/>
              </a:endParaRPr>
            </a:p>
          </p:txBody>
        </p:sp>
      </p:grpSp>
      <p:grpSp>
        <p:nvGrpSpPr>
          <p:cNvPr id="20" name="Group 19"/>
          <p:cNvGrpSpPr/>
          <p:nvPr/>
        </p:nvGrpSpPr>
        <p:grpSpPr>
          <a:xfrm>
            <a:off x="688823" y="3522141"/>
            <a:ext cx="1512648" cy="923330"/>
            <a:chOff x="441152" y="3899504"/>
            <a:chExt cx="1512648" cy="923330"/>
          </a:xfrm>
        </p:grpSpPr>
        <p:sp>
          <p:nvSpPr>
            <p:cNvPr id="21" name="TextBox 20"/>
            <p:cNvSpPr txBox="1"/>
            <p:nvPr/>
          </p:nvSpPr>
          <p:spPr>
            <a:xfrm>
              <a:off x="441152" y="3899504"/>
              <a:ext cx="1512648" cy="923330"/>
            </a:xfrm>
            <a:prstGeom prst="rect">
              <a:avLst/>
            </a:prstGeom>
            <a:solidFill>
              <a:schemeClr val="bg1">
                <a:alpha val="50000"/>
              </a:schemeClr>
            </a:solidFill>
            <a:ln>
              <a:solidFill>
                <a:schemeClr val="bg1"/>
              </a:solidFill>
            </a:ln>
          </p:spPr>
          <p:txBody>
            <a:bodyPr wrap="square" lIns="91429" tIns="45715" rIns="91429" bIns="45715" rtlCol="0">
              <a:spAutoFit/>
            </a:bodyPr>
            <a:lstStyle/>
            <a:p>
              <a:pPr algn="ctr"/>
              <a:r>
                <a:rPr lang="en-US" dirty="0" smtClean="0">
                  <a:solidFill>
                    <a:prstClr val="black"/>
                  </a:solidFill>
                  <a:latin typeface="Calibri"/>
                </a:rPr>
                <a:t>West sector (160 m) Instruments</a:t>
              </a:r>
              <a:endParaRPr lang="en-US" dirty="0">
                <a:solidFill>
                  <a:prstClr val="black"/>
                </a:solidFill>
                <a:latin typeface="Calibri"/>
              </a:endParaRPr>
            </a:p>
          </p:txBody>
        </p:sp>
        <p:sp>
          <p:nvSpPr>
            <p:cNvPr id="22" name="Triangle 12"/>
            <p:cNvSpPr/>
            <p:nvPr/>
          </p:nvSpPr>
          <p:spPr>
            <a:xfrm rot="5400000">
              <a:off x="1689418" y="4225201"/>
              <a:ext cx="284216" cy="244549"/>
            </a:xfrm>
            <a:prstGeom prst="triangl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solidFill>
                  <a:prstClr val="white"/>
                </a:solidFill>
                <a:latin typeface="Calibri"/>
              </a:endParaRPr>
            </a:p>
          </p:txBody>
        </p:sp>
      </p:grpSp>
      <p:grpSp>
        <p:nvGrpSpPr>
          <p:cNvPr id="23" name="Group 22"/>
          <p:cNvGrpSpPr/>
          <p:nvPr/>
        </p:nvGrpSpPr>
        <p:grpSpPr>
          <a:xfrm>
            <a:off x="4119421" y="4659378"/>
            <a:ext cx="1699170" cy="646331"/>
            <a:chOff x="5458837" y="2047569"/>
            <a:chExt cx="1699170" cy="646331"/>
          </a:xfrm>
        </p:grpSpPr>
        <p:sp>
          <p:nvSpPr>
            <p:cNvPr id="24" name="TextBox 23"/>
            <p:cNvSpPr txBox="1"/>
            <p:nvPr/>
          </p:nvSpPr>
          <p:spPr>
            <a:xfrm>
              <a:off x="5723220" y="2047569"/>
              <a:ext cx="1434787" cy="646331"/>
            </a:xfrm>
            <a:prstGeom prst="rect">
              <a:avLst/>
            </a:prstGeom>
            <a:solidFill>
              <a:schemeClr val="bg1">
                <a:alpha val="50000"/>
              </a:schemeClr>
            </a:solidFill>
            <a:ln>
              <a:solidFill>
                <a:schemeClr val="bg1"/>
              </a:solidFill>
            </a:ln>
          </p:spPr>
          <p:txBody>
            <a:bodyPr wrap="square" lIns="91429" tIns="45715" rIns="91429" bIns="45715" rtlCol="0">
              <a:spAutoFit/>
            </a:bodyPr>
            <a:lstStyle/>
            <a:p>
              <a:pPr algn="ctr"/>
              <a:r>
                <a:rPr lang="en-US" dirty="0" smtClean="0">
                  <a:solidFill>
                    <a:prstClr val="black"/>
                  </a:solidFill>
                  <a:latin typeface="Calibri"/>
                </a:rPr>
                <a:t>East sector Instruments</a:t>
              </a:r>
              <a:endParaRPr lang="en-US" dirty="0">
                <a:solidFill>
                  <a:prstClr val="black"/>
                </a:solidFill>
                <a:latin typeface="Calibri"/>
              </a:endParaRPr>
            </a:p>
          </p:txBody>
        </p:sp>
        <p:sp>
          <p:nvSpPr>
            <p:cNvPr id="25" name="Triangle 12"/>
            <p:cNvSpPr/>
            <p:nvPr/>
          </p:nvSpPr>
          <p:spPr>
            <a:xfrm rot="16200000">
              <a:off x="5439004" y="2195252"/>
              <a:ext cx="284216" cy="244549"/>
            </a:xfrm>
            <a:prstGeom prst="triangl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solidFill>
                  <a:prstClr val="white"/>
                </a:solidFill>
                <a:latin typeface="Calibri"/>
              </a:endParaRPr>
            </a:p>
          </p:txBody>
        </p:sp>
      </p:grpSp>
      <p:grpSp>
        <p:nvGrpSpPr>
          <p:cNvPr id="26" name="Group 25"/>
          <p:cNvGrpSpPr/>
          <p:nvPr/>
        </p:nvGrpSpPr>
        <p:grpSpPr>
          <a:xfrm>
            <a:off x="2234627" y="5049112"/>
            <a:ext cx="1434787" cy="911994"/>
            <a:chOff x="2651850" y="1705433"/>
            <a:chExt cx="1434787" cy="911994"/>
          </a:xfrm>
        </p:grpSpPr>
        <p:sp>
          <p:nvSpPr>
            <p:cNvPr id="27" name="TextBox 26"/>
            <p:cNvSpPr txBox="1"/>
            <p:nvPr/>
          </p:nvSpPr>
          <p:spPr>
            <a:xfrm>
              <a:off x="2651850" y="1971096"/>
              <a:ext cx="1434787" cy="646331"/>
            </a:xfrm>
            <a:prstGeom prst="rect">
              <a:avLst/>
            </a:prstGeom>
            <a:solidFill>
              <a:schemeClr val="bg1">
                <a:alpha val="50000"/>
              </a:schemeClr>
            </a:solidFill>
            <a:ln>
              <a:solidFill>
                <a:schemeClr val="bg1"/>
              </a:solidFill>
            </a:ln>
          </p:spPr>
          <p:txBody>
            <a:bodyPr wrap="square" lIns="91429" tIns="45715" rIns="91429" bIns="45715" rtlCol="0">
              <a:spAutoFit/>
            </a:bodyPr>
            <a:lstStyle/>
            <a:p>
              <a:pPr algn="ctr"/>
              <a:r>
                <a:rPr lang="en-US" dirty="0" smtClean="0">
                  <a:solidFill>
                    <a:prstClr val="black"/>
                  </a:solidFill>
                  <a:latin typeface="Calibri"/>
                </a:rPr>
                <a:t>South sector Instruments</a:t>
              </a:r>
              <a:endParaRPr lang="en-US" dirty="0">
                <a:solidFill>
                  <a:prstClr val="black"/>
                </a:solidFill>
                <a:latin typeface="Calibri"/>
              </a:endParaRPr>
            </a:p>
          </p:txBody>
        </p:sp>
        <p:sp>
          <p:nvSpPr>
            <p:cNvPr id="28" name="Triangle 12"/>
            <p:cNvSpPr/>
            <p:nvPr/>
          </p:nvSpPr>
          <p:spPr>
            <a:xfrm>
              <a:off x="3828304" y="1705433"/>
              <a:ext cx="258333" cy="244549"/>
            </a:xfrm>
            <a:prstGeom prst="triangl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solidFill>
                  <a:prstClr val="white"/>
                </a:solidFill>
                <a:latin typeface="Calibri"/>
              </a:endParaRPr>
            </a:p>
          </p:txBody>
        </p:sp>
      </p:grpSp>
    </p:spTree>
    <p:extLst>
      <p:ext uri="{BB962C8B-B14F-4D97-AF65-F5344CB8AC3E}">
        <p14:creationId xmlns:p14="http://schemas.microsoft.com/office/powerpoint/2010/main" val="38111421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7" y="11"/>
            <a:ext cx="6572988" cy="1441531"/>
          </a:xfrm>
        </p:spPr>
        <p:txBody>
          <a:bodyPr/>
          <a:lstStyle/>
          <a:p>
            <a:r>
              <a:rPr lang="en-US" sz="3600" dirty="0"/>
              <a:t>Agenda for </a:t>
            </a:r>
            <a:r>
              <a:rPr lang="en-US" sz="3600" dirty="0" smtClean="0"/>
              <a:t>MIRACLES </a:t>
            </a:r>
            <a:r>
              <a:rPr lang="en-US" sz="3600" dirty="0" smtClean="0"/>
              <a:t>TG2 meeting</a:t>
            </a:r>
            <a:endParaRPr lang="en-US" sz="2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009" t="2950" r="1834" b="1608"/>
          <a:stretch/>
        </p:blipFill>
        <p:spPr>
          <a:xfrm>
            <a:off x="578917" y="1441542"/>
            <a:ext cx="7816938" cy="5153891"/>
          </a:xfrm>
          <a:prstGeom prst="rect">
            <a:avLst/>
          </a:prstGeom>
        </p:spPr>
      </p:pic>
      <p:sp>
        <p:nvSpPr>
          <p:cNvPr id="5" name="Slide Number Placeholder 4"/>
          <p:cNvSpPr>
            <a:spLocks noGrp="1"/>
          </p:cNvSpPr>
          <p:nvPr>
            <p:ph type="sldNum" sz="quarter" idx="12"/>
          </p:nvPr>
        </p:nvSpPr>
        <p:spPr/>
        <p:txBody>
          <a:bodyPr/>
          <a:lstStyle/>
          <a:p>
            <a:fld id="{038C62C7-F79B-CD4A-A5DF-5683BBEC4A65}" type="slidenum">
              <a:rPr lang="sv-SE" smtClean="0">
                <a:latin typeface="Calibri"/>
              </a:rPr>
              <a:pPr/>
              <a:t>19</a:t>
            </a:fld>
            <a:endParaRPr lang="sv-SE">
              <a:latin typeface="Calibri"/>
            </a:endParaRPr>
          </a:p>
        </p:txBody>
      </p:sp>
    </p:spTree>
    <p:extLst>
      <p:ext uri="{BB962C8B-B14F-4D97-AF65-F5344CB8AC3E}">
        <p14:creationId xmlns:p14="http://schemas.microsoft.com/office/powerpoint/2010/main" val="3118515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66" y="33421"/>
            <a:ext cx="6840121" cy="921926"/>
          </a:xfrm>
        </p:spPr>
        <p:txBody>
          <a:bodyPr>
            <a:normAutofit/>
          </a:bodyPr>
          <a:lstStyle/>
          <a:p>
            <a:r>
              <a:rPr lang="en-US" dirty="0" smtClean="0"/>
              <a:t>The 15 NSS Project Instruments </a:t>
            </a:r>
            <a:br>
              <a:rPr lang="en-US" dirty="0" smtClean="0"/>
            </a:br>
            <a:r>
              <a:rPr lang="en-US" dirty="0" smtClean="0"/>
              <a:t> All are funded to be world leading in 2023</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5926231"/>
              </p:ext>
            </p:extLst>
          </p:nvPr>
        </p:nvGraphicFramePr>
        <p:xfrm>
          <a:off x="0" y="1177448"/>
          <a:ext cx="9144002" cy="5538649"/>
        </p:xfrm>
        <a:graphic>
          <a:graphicData uri="http://schemas.openxmlformats.org/drawingml/2006/table">
            <a:tbl>
              <a:tblPr firstRow="1" bandRow="1">
                <a:tableStyleId>{5C22544A-7EE6-4342-B048-85BDC9FD1C3A}</a:tableStyleId>
              </a:tblPr>
              <a:tblGrid>
                <a:gridCol w="1310484"/>
                <a:gridCol w="3312507"/>
                <a:gridCol w="922135"/>
                <a:gridCol w="3598876"/>
              </a:tblGrid>
              <a:tr h="526869">
                <a:tc>
                  <a:txBody>
                    <a:bodyPr/>
                    <a:lstStyle/>
                    <a:p>
                      <a:pPr algn="ctr"/>
                      <a:r>
                        <a:rPr lang="en-US" sz="1400" b="0" dirty="0" smtClean="0"/>
                        <a:t>Instrument Class</a:t>
                      </a:r>
                      <a:endParaRPr lang="en-US" sz="1400" b="0" dirty="0"/>
                    </a:p>
                  </a:txBody>
                  <a:tcPr anchor="ctr"/>
                </a:tc>
                <a:tc>
                  <a:txBody>
                    <a:bodyPr/>
                    <a:lstStyle/>
                    <a:p>
                      <a:pPr algn="ctr"/>
                      <a:r>
                        <a:rPr lang="en-US" sz="1400" b="0" dirty="0" smtClean="0"/>
                        <a:t>Instrument</a:t>
                      </a:r>
                      <a:endParaRPr lang="en-US" sz="1400" b="0" dirty="0"/>
                    </a:p>
                  </a:txBody>
                  <a:tcPr anchor="ctr"/>
                </a:tc>
                <a:tc>
                  <a:txBody>
                    <a:bodyPr/>
                    <a:lstStyle/>
                    <a:p>
                      <a:pPr algn="ctr"/>
                      <a:r>
                        <a:rPr lang="en-US" sz="1400" b="0" dirty="0" err="1" smtClean="0"/>
                        <a:t>Costbook</a:t>
                      </a:r>
                      <a:r>
                        <a:rPr lang="en-US" sz="1400" b="0" dirty="0" smtClean="0"/>
                        <a:t> Value </a:t>
                      </a:r>
                      <a:r>
                        <a:rPr lang="en-US" sz="1400" b="0" baseline="0" dirty="0" smtClean="0"/>
                        <a:t>(M€)</a:t>
                      </a:r>
                      <a:endParaRPr lang="en-US" sz="1400" b="0" dirty="0"/>
                    </a:p>
                  </a:txBody>
                  <a:tcPr marL="0" marR="0" anchor="ctr"/>
                </a:tc>
                <a:tc>
                  <a:txBody>
                    <a:bodyPr/>
                    <a:lstStyle/>
                    <a:p>
                      <a:pPr algn="ctr"/>
                      <a:r>
                        <a:rPr lang="en-US" sz="1400" b="0" dirty="0" smtClean="0"/>
                        <a:t>Performance</a:t>
                      </a:r>
                      <a:r>
                        <a:rPr lang="en-US" sz="1400" b="0" baseline="0" dirty="0" smtClean="0"/>
                        <a:t> targets (@ 2MW)</a:t>
                      </a:r>
                      <a:endParaRPr lang="en-US" sz="1400" b="0" dirty="0"/>
                    </a:p>
                  </a:txBody>
                  <a:tcPr anchor="ctr"/>
                </a:tc>
              </a:tr>
              <a:tr h="276497">
                <a:tc rowSpan="4">
                  <a:txBody>
                    <a:bodyPr/>
                    <a:lstStyle/>
                    <a:p>
                      <a:pPr algn="ctr"/>
                      <a:r>
                        <a:rPr lang="en-US" sz="1400" dirty="0" smtClean="0"/>
                        <a:t>Large Scale Structures</a:t>
                      </a:r>
                      <a:endParaRPr lang="en-US" sz="1400" dirty="0"/>
                    </a:p>
                  </a:txBody>
                  <a:tcPr anchor="ctr"/>
                </a:tc>
                <a:tc>
                  <a:txBody>
                    <a:bodyPr/>
                    <a:lstStyle/>
                    <a:p>
                      <a:r>
                        <a:rPr lang="en-US" sz="1200" dirty="0" smtClean="0"/>
                        <a:t>LOKI</a:t>
                      </a:r>
                      <a:r>
                        <a:rPr lang="en-US" sz="1200" baseline="0" dirty="0" smtClean="0"/>
                        <a:t> (Broad band SANS)</a:t>
                      </a:r>
                      <a:endParaRPr lang="en-US" sz="1200" dirty="0"/>
                    </a:p>
                  </a:txBody>
                  <a:tcPr anchor="ctr"/>
                </a:tc>
                <a:tc>
                  <a:txBody>
                    <a:bodyPr/>
                    <a:lstStyle/>
                    <a:p>
                      <a:pPr algn="r"/>
                      <a:r>
                        <a:rPr lang="en-US" sz="1200" dirty="0" smtClean="0"/>
                        <a:t>12.19</a:t>
                      </a:r>
                      <a:endParaRPr lang="en-US" sz="1200" dirty="0"/>
                    </a:p>
                  </a:txBody>
                  <a:tcPr/>
                </a:tc>
                <a:tc>
                  <a:txBody>
                    <a:bodyPr/>
                    <a:lstStyle/>
                    <a:p>
                      <a:pPr marL="0" indent="0">
                        <a:buFont typeface="Arial"/>
                        <a:buNone/>
                      </a:pPr>
                      <a:r>
                        <a:rPr lang="en-US" sz="1200" dirty="0" smtClean="0"/>
                        <a:t>5 x D22 &amp; 20 x SANS2D</a:t>
                      </a:r>
                      <a:endParaRPr lang="en-US" sz="1200" dirty="0"/>
                    </a:p>
                  </a:txBody>
                  <a:tcPr/>
                </a:tc>
              </a:tr>
              <a:tr h="276497">
                <a:tc vMerge="1">
                  <a:txBody>
                    <a:bodyPr/>
                    <a:lstStyle/>
                    <a:p>
                      <a:endParaRPr lang="en-US" sz="1400" dirty="0"/>
                    </a:p>
                  </a:txBody>
                  <a:tcPr/>
                </a:tc>
                <a:tc>
                  <a:txBody>
                    <a:bodyPr/>
                    <a:lstStyle/>
                    <a:p>
                      <a:r>
                        <a:rPr lang="en-US" sz="1200" dirty="0" smtClean="0"/>
                        <a:t>SKADI (General Purpose SANS) </a:t>
                      </a:r>
                      <a:r>
                        <a:rPr lang="en-US" sz="1200" i="1" dirty="0" smtClean="0"/>
                        <a:t>(+SONDE</a:t>
                      </a:r>
                      <a:r>
                        <a:rPr lang="en-US" sz="1200" i="1" baseline="0" dirty="0" smtClean="0"/>
                        <a:t> funds)</a:t>
                      </a:r>
                      <a:endParaRPr lang="en-US" sz="1200" i="1" dirty="0"/>
                    </a:p>
                  </a:txBody>
                  <a:tcPr anchor="ctr"/>
                </a:tc>
                <a:tc>
                  <a:txBody>
                    <a:bodyPr/>
                    <a:lstStyle/>
                    <a:p>
                      <a:pPr algn="r"/>
                      <a:r>
                        <a:rPr lang="en-US" sz="1200" dirty="0" smtClean="0"/>
                        <a:t>11.50</a:t>
                      </a:r>
                      <a:endParaRPr lang="en-US" sz="1200" dirty="0"/>
                    </a:p>
                  </a:txBody>
                  <a:tcPr/>
                </a:tc>
                <a:tc>
                  <a:txBody>
                    <a:bodyPr/>
                    <a:lstStyle/>
                    <a:p>
                      <a:r>
                        <a:rPr lang="en-US" sz="1200" dirty="0" smtClean="0"/>
                        <a:t>4</a:t>
                      </a:r>
                      <a:r>
                        <a:rPr lang="en-US" sz="1200" baseline="0" dirty="0" smtClean="0"/>
                        <a:t> x D22</a:t>
                      </a:r>
                      <a:endParaRPr lang="en-US" sz="1200" dirty="0"/>
                    </a:p>
                  </a:txBody>
                  <a:tcPr/>
                </a:tc>
              </a:tr>
              <a:tr h="461554">
                <a:tc vMerge="1">
                  <a:txBody>
                    <a:bodyPr/>
                    <a:lstStyle/>
                    <a:p>
                      <a:endParaRPr lang="en-US" sz="1400" dirty="0"/>
                    </a:p>
                  </a:txBody>
                  <a:tcPr/>
                </a:tc>
                <a:tc>
                  <a:txBody>
                    <a:bodyPr/>
                    <a:lstStyle/>
                    <a:p>
                      <a:r>
                        <a:rPr lang="en-US" sz="1200" dirty="0" smtClean="0"/>
                        <a:t>ESTIA (Focusing </a:t>
                      </a:r>
                      <a:r>
                        <a:rPr lang="en-US" sz="1200" dirty="0" err="1" smtClean="0"/>
                        <a:t>Reflectometer</a:t>
                      </a:r>
                      <a:r>
                        <a:rPr lang="en-US" sz="1200" dirty="0" smtClean="0"/>
                        <a:t>)</a:t>
                      </a:r>
                      <a:endParaRPr lang="en-US" sz="1200" dirty="0"/>
                    </a:p>
                  </a:txBody>
                  <a:tcPr anchor="ctr"/>
                </a:tc>
                <a:tc>
                  <a:txBody>
                    <a:bodyPr/>
                    <a:lstStyle/>
                    <a:p>
                      <a:pPr algn="r"/>
                      <a:r>
                        <a:rPr lang="en-US" sz="1200" dirty="0" smtClean="0"/>
                        <a:t>11.80</a:t>
                      </a:r>
                      <a:endParaRPr lang="en-US" sz="1200" dirty="0"/>
                    </a:p>
                  </a:txBody>
                  <a:tcPr/>
                </a:tc>
                <a:tc>
                  <a:txBody>
                    <a:bodyPr/>
                    <a:lstStyle/>
                    <a:p>
                      <a:pPr marL="171450" indent="-171450">
                        <a:buFont typeface="Arial"/>
                        <a:buChar char="•"/>
                      </a:pPr>
                      <a:r>
                        <a:rPr lang="en-US" sz="1200" dirty="0" smtClean="0"/>
                        <a:t>Conventional</a:t>
                      </a:r>
                      <a:r>
                        <a:rPr lang="en-US" sz="1200" baseline="0" dirty="0" smtClean="0"/>
                        <a:t> mode: </a:t>
                      </a:r>
                      <a:r>
                        <a:rPr lang="en-US" sz="1200" dirty="0" smtClean="0"/>
                        <a:t>~ 100 x D17</a:t>
                      </a:r>
                    </a:p>
                    <a:p>
                      <a:pPr marL="171450" indent="-171450">
                        <a:buFont typeface="Arial"/>
                        <a:buChar char="•"/>
                      </a:pPr>
                      <a:r>
                        <a:rPr lang="en-US" sz="1200" dirty="0" smtClean="0"/>
                        <a:t>High intensity mode: 1cm</a:t>
                      </a:r>
                      <a:r>
                        <a:rPr lang="en-US" sz="1200" baseline="30000" dirty="0" smtClean="0"/>
                        <a:t>2</a:t>
                      </a:r>
                      <a:r>
                        <a:rPr lang="en-US" sz="1200" dirty="0" smtClean="0"/>
                        <a:t> samples  = seconds</a:t>
                      </a:r>
                      <a:endParaRPr lang="en-US" sz="1200" dirty="0"/>
                    </a:p>
                  </a:txBody>
                  <a:tcPr/>
                </a:tc>
              </a:tr>
              <a:tr h="276497">
                <a:tc vMerge="1">
                  <a:txBody>
                    <a:bodyPr/>
                    <a:lstStyle/>
                    <a:p>
                      <a:endParaRPr lang="en-US" sz="1400" dirty="0"/>
                    </a:p>
                  </a:txBody>
                  <a:tcPr/>
                </a:tc>
                <a:tc>
                  <a:txBody>
                    <a:bodyPr/>
                    <a:lstStyle/>
                    <a:p>
                      <a:r>
                        <a:rPr lang="en-US" sz="1200" dirty="0" smtClean="0"/>
                        <a:t>FREIA (Liquids </a:t>
                      </a:r>
                      <a:r>
                        <a:rPr lang="en-US" sz="1200" dirty="0" err="1" smtClean="0"/>
                        <a:t>Reflectometer</a:t>
                      </a:r>
                      <a:r>
                        <a:rPr lang="en-US" sz="1200" dirty="0" smtClean="0"/>
                        <a:t>)</a:t>
                      </a:r>
                      <a:endParaRPr lang="en-US" sz="1200" dirty="0"/>
                    </a:p>
                  </a:txBody>
                  <a:tcPr anchor="ctr"/>
                </a:tc>
                <a:tc>
                  <a:txBody>
                    <a:bodyPr/>
                    <a:lstStyle/>
                    <a:p>
                      <a:pPr algn="r"/>
                      <a:r>
                        <a:rPr lang="en-US" sz="1200" i="0" dirty="0" smtClean="0"/>
                        <a:t>13.2</a:t>
                      </a:r>
                      <a:endParaRPr lang="en-US" sz="1200" i="0" dirty="0"/>
                    </a:p>
                  </a:txBody>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30</a:t>
                      </a:r>
                      <a:r>
                        <a:rPr lang="en-US" sz="1200" baseline="0" dirty="0" smtClean="0"/>
                        <a:t> x FIGARO, INTER</a:t>
                      </a:r>
                      <a:endParaRPr lang="en-US" sz="1200" dirty="0" smtClean="0"/>
                    </a:p>
                  </a:txBody>
                  <a:tcPr/>
                </a:tc>
              </a:tr>
              <a:tr h="276497">
                <a:tc rowSpan="4">
                  <a:txBody>
                    <a:bodyPr/>
                    <a:lstStyle/>
                    <a:p>
                      <a:pPr algn="ctr"/>
                      <a:r>
                        <a:rPr lang="en-US" sz="1400" dirty="0" smtClean="0">
                          <a:solidFill>
                            <a:schemeClr val="tx1"/>
                          </a:solidFill>
                        </a:rPr>
                        <a:t>Diffraction</a:t>
                      </a:r>
                      <a:endParaRPr lang="en-US" sz="1400" dirty="0">
                        <a:solidFill>
                          <a:schemeClr val="tx1"/>
                        </a:solidFill>
                      </a:endParaRPr>
                    </a:p>
                  </a:txBody>
                  <a:tcPr anchor="ctr">
                    <a:solidFill>
                      <a:srgbClr val="E9EEF4"/>
                    </a:solidFill>
                  </a:tcPr>
                </a:tc>
                <a:tc>
                  <a:txBody>
                    <a:bodyPr/>
                    <a:lstStyle/>
                    <a:p>
                      <a:r>
                        <a:rPr lang="en-US" sz="1200" dirty="0" smtClean="0"/>
                        <a:t>DREAM</a:t>
                      </a:r>
                      <a:r>
                        <a:rPr lang="en-US" sz="1200" baseline="0" dirty="0" smtClean="0"/>
                        <a:t> (</a:t>
                      </a:r>
                      <a:r>
                        <a:rPr lang="en-US" sz="1200" baseline="0" dirty="0" err="1" smtClean="0"/>
                        <a:t>Bispectral</a:t>
                      </a:r>
                      <a:r>
                        <a:rPr lang="en-US" sz="1200" baseline="0" dirty="0" smtClean="0"/>
                        <a:t> powder </a:t>
                      </a:r>
                      <a:r>
                        <a:rPr lang="en-US" sz="1200" baseline="0" dirty="0" err="1" smtClean="0"/>
                        <a:t>diffractometer</a:t>
                      </a:r>
                      <a:r>
                        <a:rPr lang="en-US" sz="1200" baseline="0" dirty="0" smtClean="0"/>
                        <a:t>)</a:t>
                      </a:r>
                      <a:endParaRPr lang="en-US" sz="1200" dirty="0"/>
                    </a:p>
                  </a:txBody>
                  <a:tcPr anchor="ctr"/>
                </a:tc>
                <a:tc>
                  <a:txBody>
                    <a:bodyPr/>
                    <a:lstStyle/>
                    <a:p>
                      <a:pPr algn="r"/>
                      <a:r>
                        <a:rPr lang="en-US" sz="1200" dirty="0" smtClean="0"/>
                        <a:t>13.66</a:t>
                      </a:r>
                      <a:endParaRPr lang="en-US" sz="1200" dirty="0"/>
                    </a:p>
                  </a:txBody>
                  <a:tcPr/>
                </a:tc>
                <a:tc>
                  <a:txBody>
                    <a:bodyPr/>
                    <a:lstStyle/>
                    <a:p>
                      <a:r>
                        <a:rPr lang="en-US" sz="1200" dirty="0" smtClean="0"/>
                        <a:t>&gt; 10 x POWGEN or WISH</a:t>
                      </a:r>
                      <a:endParaRPr lang="en-US" sz="1200" dirty="0"/>
                    </a:p>
                  </a:txBody>
                  <a:tcPr/>
                </a:tc>
              </a:tr>
              <a:tr h="276497">
                <a:tc vMerge="1">
                  <a:txBody>
                    <a:bodyPr/>
                    <a:lstStyle/>
                    <a:p>
                      <a:endParaRPr lang="en-US" sz="1600" dirty="0">
                        <a:solidFill>
                          <a:srgbClr val="E9EEF4"/>
                        </a:solidFill>
                      </a:endParaRPr>
                    </a:p>
                  </a:txBody>
                  <a:tcPr>
                    <a:solidFill>
                      <a:srgbClr val="E9EEF4"/>
                    </a:solidFill>
                  </a:tcPr>
                </a:tc>
                <a:tc>
                  <a:txBody>
                    <a:bodyPr/>
                    <a:lstStyle/>
                    <a:p>
                      <a:r>
                        <a:rPr lang="en-US" sz="1200" dirty="0" smtClean="0"/>
                        <a:t>HEIMDAL (Hybrid </a:t>
                      </a:r>
                      <a:r>
                        <a:rPr lang="en-US" sz="1200" dirty="0" err="1" smtClean="0"/>
                        <a:t>diffractometer</a:t>
                      </a:r>
                      <a:r>
                        <a:rPr lang="en-US" sz="1200" dirty="0" smtClean="0"/>
                        <a:t>)</a:t>
                      </a:r>
                      <a:endParaRPr lang="en-US" sz="1200" dirty="0"/>
                    </a:p>
                  </a:txBody>
                  <a:tcPr anchor="ctr"/>
                </a:tc>
                <a:tc>
                  <a:txBody>
                    <a:bodyPr/>
                    <a:lstStyle/>
                    <a:p>
                      <a:pPr algn="r"/>
                      <a:r>
                        <a:rPr lang="en-US" sz="1200" dirty="0" smtClean="0"/>
                        <a:t>13.55</a:t>
                      </a:r>
                      <a:endParaRPr lang="en-US" sz="1200" dirty="0"/>
                    </a:p>
                  </a:txBody>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 50 x GEM, ~ 8 x new POLARIS</a:t>
                      </a:r>
                    </a:p>
                  </a:txBody>
                  <a:tcPr/>
                </a:tc>
              </a:tr>
              <a:tr h="461554">
                <a:tc vMerge="1">
                  <a:txBody>
                    <a:bodyPr/>
                    <a:lstStyle/>
                    <a:p>
                      <a:endParaRPr lang="en-US" sz="1600" dirty="0"/>
                    </a:p>
                  </a:txBody>
                  <a:tcPr/>
                </a:tc>
                <a:tc>
                  <a:txBody>
                    <a:bodyPr/>
                    <a:lstStyle/>
                    <a:p>
                      <a:r>
                        <a:rPr lang="en-US" sz="1200" dirty="0" smtClean="0"/>
                        <a:t>MAGIC (magnetism single crystal </a:t>
                      </a:r>
                      <a:r>
                        <a:rPr lang="en-US" sz="1200" dirty="0" err="1" smtClean="0"/>
                        <a:t>diffractometer</a:t>
                      </a:r>
                      <a:r>
                        <a:rPr lang="en-US" sz="1200" dirty="0" smtClean="0"/>
                        <a:t>)</a:t>
                      </a:r>
                      <a:endParaRPr lang="en-US" sz="1200" dirty="0"/>
                    </a:p>
                  </a:txBody>
                  <a:tcPr anchor="ctr"/>
                </a:tc>
                <a:tc>
                  <a:txBody>
                    <a:bodyPr/>
                    <a:lstStyle/>
                    <a:p>
                      <a:pPr algn="r"/>
                      <a:r>
                        <a:rPr lang="en-US" sz="1200" dirty="0" smtClean="0"/>
                        <a:t>13.10</a:t>
                      </a:r>
                      <a:endParaRPr lang="en-US" sz="1200" dirty="0"/>
                    </a:p>
                  </a:txBody>
                  <a:tcPr/>
                </a:tc>
                <a:tc>
                  <a:txBody>
                    <a:bodyPr/>
                    <a:lstStyle/>
                    <a:p>
                      <a:pPr marL="171450" indent="-171450">
                        <a:buFont typeface="Arial"/>
                        <a:buChar char="•"/>
                      </a:pPr>
                      <a:r>
                        <a:rPr lang="en-US" sz="1200" dirty="0" smtClean="0"/>
                        <a:t>Cold: &gt; 100 x worlds best, </a:t>
                      </a:r>
                    </a:p>
                    <a:p>
                      <a:pPr marL="171450" indent="-171450">
                        <a:buFont typeface="Arial"/>
                        <a:buChar char="•"/>
                      </a:pPr>
                      <a:r>
                        <a:rPr lang="en-US" sz="1200" dirty="0" smtClean="0"/>
                        <a:t>Thermal: 1mm</a:t>
                      </a:r>
                      <a:r>
                        <a:rPr lang="en-US" sz="1200" baseline="30000" dirty="0" smtClean="0"/>
                        <a:t>3</a:t>
                      </a:r>
                      <a:r>
                        <a:rPr lang="en-US" sz="1200" dirty="0" smtClean="0"/>
                        <a:t> crystals = 10 min</a:t>
                      </a:r>
                      <a:endParaRPr lang="en-US" sz="1200" dirty="0"/>
                    </a:p>
                  </a:txBody>
                  <a:tcPr/>
                </a:tc>
              </a:tr>
              <a:tr h="276497">
                <a:tc vMerge="1">
                  <a:txBody>
                    <a:bodyPr/>
                    <a:lstStyle/>
                    <a:p>
                      <a:endParaRPr lang="en-US" sz="1600" dirty="0"/>
                    </a:p>
                  </a:txBody>
                  <a:tcPr/>
                </a:tc>
                <a:tc>
                  <a:txBody>
                    <a:bodyPr/>
                    <a:lstStyle/>
                    <a:p>
                      <a:r>
                        <a:rPr lang="en-US" sz="1200" dirty="0" smtClean="0"/>
                        <a:t>NMX (Macromolecular crystallography)</a:t>
                      </a:r>
                      <a:endParaRPr lang="en-US" sz="1200" dirty="0"/>
                    </a:p>
                  </a:txBody>
                  <a:tcPr anchor="ctr"/>
                </a:tc>
                <a:tc>
                  <a:txBody>
                    <a:bodyPr/>
                    <a:lstStyle/>
                    <a:p>
                      <a:pPr algn="r"/>
                      <a:r>
                        <a:rPr lang="en-US" sz="1200" dirty="0" smtClean="0"/>
                        <a:t>11.67</a:t>
                      </a:r>
                      <a:endParaRPr lang="en-US" sz="1200" dirty="0"/>
                    </a:p>
                  </a:txBody>
                  <a:tcPr/>
                </a:tc>
                <a:tc>
                  <a:txBody>
                    <a:bodyPr/>
                    <a:lstStyle/>
                    <a:p>
                      <a:r>
                        <a:rPr lang="en-US" sz="1200" dirty="0" smtClean="0"/>
                        <a:t>&gt; 10 x LADI &amp;</a:t>
                      </a:r>
                      <a:r>
                        <a:rPr lang="en-US" sz="1200" baseline="0" dirty="0" smtClean="0"/>
                        <a:t> </a:t>
                      </a:r>
                      <a:r>
                        <a:rPr lang="en-US" sz="1200" baseline="0" dirty="0" err="1" smtClean="0"/>
                        <a:t>Biodiff</a:t>
                      </a:r>
                      <a:endParaRPr lang="en-US" sz="1200" dirty="0"/>
                    </a:p>
                  </a:txBody>
                  <a:tcPr/>
                </a:tc>
              </a:tr>
              <a:tr h="276497">
                <a:tc rowSpan="2">
                  <a:txBody>
                    <a:bodyPr/>
                    <a:lstStyle/>
                    <a:p>
                      <a:pPr algn="ctr"/>
                      <a:r>
                        <a:rPr lang="en-US" sz="1400" dirty="0" smtClean="0"/>
                        <a:t>Engineering &amp; Industrial</a:t>
                      </a:r>
                      <a:endParaRPr lang="en-US" sz="1400" dirty="0"/>
                    </a:p>
                  </a:txBody>
                  <a:tcPr anchor="ctr"/>
                </a:tc>
                <a:tc>
                  <a:txBody>
                    <a:bodyPr/>
                    <a:lstStyle/>
                    <a:p>
                      <a:r>
                        <a:rPr lang="en-US" sz="1200" dirty="0" smtClean="0"/>
                        <a:t>BEER (Engineering </a:t>
                      </a:r>
                      <a:r>
                        <a:rPr lang="en-US" sz="1200" dirty="0" err="1" smtClean="0"/>
                        <a:t>diffractometer</a:t>
                      </a:r>
                      <a:r>
                        <a:rPr lang="en-US" sz="1200" dirty="0" smtClean="0"/>
                        <a:t>)</a:t>
                      </a:r>
                      <a:endParaRPr lang="en-US" sz="1200" dirty="0"/>
                    </a:p>
                  </a:txBody>
                  <a:tcPr anchor="ctr"/>
                </a:tc>
                <a:tc>
                  <a:txBody>
                    <a:bodyPr/>
                    <a:lstStyle/>
                    <a:p>
                      <a:pPr algn="r"/>
                      <a:r>
                        <a:rPr lang="en-US" sz="1200" dirty="0" smtClean="0"/>
                        <a:t>14.99</a:t>
                      </a:r>
                      <a:endParaRPr lang="en-US" sz="1200" dirty="0"/>
                    </a:p>
                  </a:txBody>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world leading in strain</a:t>
                      </a:r>
                      <a:r>
                        <a:rPr lang="en-US" sz="1200" baseline="0" dirty="0" smtClean="0"/>
                        <a:t> scanning, unique flexibility</a:t>
                      </a:r>
                      <a:endParaRPr lang="en-US" sz="1200" dirty="0" smtClean="0"/>
                    </a:p>
                  </a:txBody>
                  <a:tcPr/>
                </a:tc>
              </a:tr>
              <a:tr h="461554">
                <a:tc vMerge="1">
                  <a:txBody>
                    <a:bodyPr/>
                    <a:lstStyle/>
                    <a:p>
                      <a:endParaRPr lang="en-US" sz="1600" dirty="0"/>
                    </a:p>
                  </a:txBody>
                  <a:tcPr/>
                </a:tc>
                <a:tc>
                  <a:txBody>
                    <a:bodyPr/>
                    <a:lstStyle/>
                    <a:p>
                      <a:r>
                        <a:rPr lang="en-US" sz="1200" dirty="0" smtClean="0"/>
                        <a:t>ODIN (multi-purpose imaging)</a:t>
                      </a:r>
                      <a:endParaRPr lang="en-US" sz="1200" dirty="0"/>
                    </a:p>
                  </a:txBody>
                  <a:tcPr anchor="ctr"/>
                </a:tc>
                <a:tc>
                  <a:txBody>
                    <a:bodyPr/>
                    <a:lstStyle/>
                    <a:p>
                      <a:pPr algn="r"/>
                      <a:r>
                        <a:rPr lang="en-US" sz="1200" dirty="0" smtClean="0"/>
                        <a:t>11.60</a:t>
                      </a:r>
                      <a:endParaRPr lang="en-US" sz="1200" dirty="0"/>
                    </a:p>
                  </a:txBody>
                  <a:tcPr/>
                </a:tc>
                <a:tc>
                  <a:txBody>
                    <a:bodyPr/>
                    <a:lstStyle/>
                    <a:p>
                      <a:pPr marL="0" indent="0">
                        <a:buFont typeface="Arial"/>
                        <a:buNone/>
                      </a:pPr>
                      <a:r>
                        <a:rPr lang="en-US" sz="1200" dirty="0" smtClean="0"/>
                        <a:t>world leading for high resolution, </a:t>
                      </a:r>
                      <a:r>
                        <a:rPr lang="en-US" sz="1200" baseline="0" dirty="0" smtClean="0"/>
                        <a:t> </a:t>
                      </a:r>
                    </a:p>
                    <a:p>
                      <a:pPr marL="0" indent="0">
                        <a:buFont typeface="Arial"/>
                        <a:buNone/>
                      </a:pPr>
                      <a:r>
                        <a:rPr lang="en-US" sz="1200" baseline="0" dirty="0" smtClean="0"/>
                        <a:t>&gt; 10 x best for </a:t>
                      </a:r>
                      <a:r>
                        <a:rPr lang="en-US" sz="1200" dirty="0" smtClean="0"/>
                        <a:t> TOF methods</a:t>
                      </a:r>
                    </a:p>
                  </a:txBody>
                  <a:tcPr/>
                </a:tc>
              </a:tr>
              <a:tr h="276497">
                <a:tc rowSpan="5">
                  <a:txBody>
                    <a:bodyPr/>
                    <a:lstStyle/>
                    <a:p>
                      <a:pPr algn="ctr"/>
                      <a:r>
                        <a:rPr lang="en-US" sz="1400" dirty="0" smtClean="0">
                          <a:solidFill>
                            <a:schemeClr val="tx1"/>
                          </a:solidFill>
                        </a:rPr>
                        <a:t>Spectroscopy</a:t>
                      </a:r>
                      <a:endParaRPr lang="en-US" sz="1400" dirty="0">
                        <a:solidFill>
                          <a:schemeClr val="tx1"/>
                        </a:solidFill>
                      </a:endParaRPr>
                    </a:p>
                  </a:txBody>
                  <a:tcPr marL="36000" marR="36000" anchor="ctr">
                    <a:solidFill>
                      <a:srgbClr val="E9EEF4"/>
                    </a:solidFill>
                  </a:tcPr>
                </a:tc>
                <a:tc>
                  <a:txBody>
                    <a:bodyPr/>
                    <a:lstStyle/>
                    <a:p>
                      <a:r>
                        <a:rPr lang="en-US" sz="1200" dirty="0" smtClean="0"/>
                        <a:t>BIFROST (extreme environment</a:t>
                      </a:r>
                      <a:r>
                        <a:rPr lang="en-US" sz="1200" baseline="0" dirty="0" smtClean="0"/>
                        <a:t> </a:t>
                      </a:r>
                      <a:r>
                        <a:rPr lang="en-US" sz="1200" dirty="0" smtClean="0"/>
                        <a:t>spectrometer)</a:t>
                      </a:r>
                      <a:endParaRPr lang="en-US" sz="1200" dirty="0"/>
                    </a:p>
                  </a:txBody>
                  <a:tcPr anchor="ctr"/>
                </a:tc>
                <a:tc>
                  <a:txBody>
                    <a:bodyPr/>
                    <a:lstStyle/>
                    <a:p>
                      <a:pPr algn="r"/>
                      <a:r>
                        <a:rPr lang="en-US" sz="1200" dirty="0" smtClean="0"/>
                        <a:t>13.45</a:t>
                      </a:r>
                      <a:endParaRPr lang="en-US" sz="1200" dirty="0"/>
                    </a:p>
                  </a:txBody>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&gt; 10 x THALES &amp; MACS</a:t>
                      </a:r>
                    </a:p>
                  </a:txBody>
                  <a:tcPr/>
                </a:tc>
              </a:tr>
              <a:tr h="276497">
                <a:tc vMerge="1">
                  <a:txBody>
                    <a:bodyPr/>
                    <a:lstStyle/>
                    <a:p>
                      <a:pPr algn="ctr"/>
                      <a:endParaRPr lang="en-US" sz="1600" dirty="0">
                        <a:solidFill>
                          <a:schemeClr val="tx1"/>
                        </a:solidFill>
                      </a:endParaRPr>
                    </a:p>
                  </a:txBody>
                  <a:tcPr anchor="ctr">
                    <a:solidFill>
                      <a:srgbClr val="E9EEF4"/>
                    </a:solidFill>
                  </a:tcPr>
                </a:tc>
                <a:tc>
                  <a:txBody>
                    <a:bodyPr/>
                    <a:lstStyle/>
                    <a:p>
                      <a:r>
                        <a:rPr lang="en-US" sz="1200" dirty="0" smtClean="0"/>
                        <a:t>C-SPEC (cold chopper spectrometer)</a:t>
                      </a:r>
                      <a:endParaRPr lang="en-US" sz="1200" dirty="0"/>
                    </a:p>
                  </a:txBody>
                  <a:tcPr anchor="ctr"/>
                </a:tc>
                <a:tc>
                  <a:txBody>
                    <a:bodyPr/>
                    <a:lstStyle/>
                    <a:p>
                      <a:pPr algn="r"/>
                      <a:r>
                        <a:rPr lang="en-US" sz="1200" dirty="0" smtClean="0"/>
                        <a:t>16.50</a:t>
                      </a:r>
                      <a:endParaRPr lang="en-US" sz="1200" dirty="0"/>
                    </a:p>
                  </a:txBody>
                  <a:tcPr/>
                </a:tc>
                <a:tc>
                  <a:txBody>
                    <a:bodyPr/>
                    <a:lstStyle/>
                    <a:p>
                      <a:r>
                        <a:rPr lang="en-US" sz="1200" baseline="0" dirty="0" smtClean="0"/>
                        <a:t>100 x IN5 (w RRM)</a:t>
                      </a:r>
                      <a:endParaRPr lang="en-US" sz="1200" dirty="0"/>
                    </a:p>
                  </a:txBody>
                  <a:tcPr/>
                </a:tc>
              </a:tr>
              <a:tr h="276497">
                <a:tc vMerge="1">
                  <a:txBody>
                    <a:bodyPr/>
                    <a:lstStyle/>
                    <a:p>
                      <a:pPr algn="ctr"/>
                      <a:endParaRPr lang="en-US" sz="1600" dirty="0">
                        <a:solidFill>
                          <a:schemeClr val="tx1"/>
                        </a:solidFill>
                      </a:endParaRPr>
                    </a:p>
                  </a:txBody>
                  <a:tcPr anchor="ctr">
                    <a:solidFill>
                      <a:srgbClr val="E9EEF4"/>
                    </a:solidFill>
                  </a:tcPr>
                </a:tc>
                <a:tc>
                  <a:txBody>
                    <a:bodyPr/>
                    <a:lstStyle/>
                    <a:p>
                      <a:r>
                        <a:rPr lang="en-US" sz="1200" dirty="0" smtClean="0"/>
                        <a:t>T-REX (</a:t>
                      </a:r>
                      <a:r>
                        <a:rPr lang="en-US" sz="1200" dirty="0" err="1" smtClean="0"/>
                        <a:t>bispectral</a:t>
                      </a:r>
                      <a:r>
                        <a:rPr lang="en-US" sz="1200" dirty="0" smtClean="0"/>
                        <a:t> chopper spectrometer)</a:t>
                      </a:r>
                    </a:p>
                  </a:txBody>
                  <a:tcPr anchor="ctr"/>
                </a:tc>
                <a:tc>
                  <a:txBody>
                    <a:bodyPr/>
                    <a:lstStyle/>
                    <a:p>
                      <a:pPr algn="r"/>
                      <a:r>
                        <a:rPr lang="en-US" sz="1200" dirty="0" smtClean="0"/>
                        <a:t>16.85</a:t>
                      </a:r>
                      <a:endParaRPr lang="en-US" sz="1200" dirty="0"/>
                    </a:p>
                  </a:txBody>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3 x 4-SEASONS,  3</a:t>
                      </a:r>
                      <a:r>
                        <a:rPr lang="en-US" sz="1200" baseline="0" dirty="0" smtClean="0"/>
                        <a:t> x IN5</a:t>
                      </a:r>
                      <a:endParaRPr lang="en-US" sz="1200" dirty="0" smtClean="0"/>
                    </a:p>
                  </a:txBody>
                  <a:tcPr/>
                </a:tc>
              </a:tr>
              <a:tr h="276497">
                <a:tc vMerge="1">
                  <a:txBody>
                    <a:bodyPr/>
                    <a:lstStyle/>
                    <a:p>
                      <a:pPr algn="ctr"/>
                      <a:endParaRPr lang="en-US" sz="1600" dirty="0">
                        <a:solidFill>
                          <a:schemeClr val="tx1"/>
                        </a:solidFill>
                      </a:endParaRPr>
                    </a:p>
                  </a:txBody>
                  <a:tcPr anchor="ctr">
                    <a:solidFill>
                      <a:srgbClr val="E9EEF4"/>
                    </a:solidFill>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VESPA (vibrational</a:t>
                      </a:r>
                      <a:r>
                        <a:rPr lang="en-US" sz="1200" baseline="0" dirty="0" smtClean="0"/>
                        <a:t> </a:t>
                      </a:r>
                      <a:r>
                        <a:rPr lang="en-US" sz="1200" dirty="0" smtClean="0"/>
                        <a:t>spectroscopy)</a:t>
                      </a:r>
                    </a:p>
                  </a:txBody>
                  <a:tcPr anchor="ctr"/>
                </a:tc>
                <a:tc>
                  <a:txBody>
                    <a:bodyPr/>
                    <a:lstStyle/>
                    <a:p>
                      <a:pPr algn="r"/>
                      <a:r>
                        <a:rPr lang="en-US" sz="1200" i="0" dirty="0" smtClean="0"/>
                        <a:t>12.0</a:t>
                      </a:r>
                      <a:endParaRPr lang="en-US" sz="1200" i="0" dirty="0"/>
                    </a:p>
                  </a:txBody>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10 </a:t>
                      </a:r>
                      <a:r>
                        <a:rPr lang="en-US" sz="1200" baseline="0" dirty="0" smtClean="0"/>
                        <a:t>x VISION (ΔE = 130 </a:t>
                      </a:r>
                      <a:r>
                        <a:rPr lang="en-US" sz="1200" baseline="0" dirty="0" err="1" smtClean="0"/>
                        <a:t>meV</a:t>
                      </a:r>
                      <a:r>
                        <a:rPr lang="en-US" sz="1200" baseline="0" dirty="0" smtClean="0"/>
                        <a:t>)</a:t>
                      </a:r>
                      <a:endParaRPr lang="en-US" sz="1200" dirty="0" smtClean="0"/>
                    </a:p>
                  </a:txBody>
                  <a:tcPr/>
                </a:tc>
              </a:tr>
              <a:tr h="276497">
                <a:tc vMerge="1">
                  <a:txBody>
                    <a:bodyPr/>
                    <a:lstStyle/>
                    <a:p>
                      <a:pPr algn="ctr"/>
                      <a:endParaRPr lang="en-US" sz="1600" dirty="0">
                        <a:solidFill>
                          <a:schemeClr val="tx1"/>
                        </a:solidFill>
                      </a:endParaRPr>
                    </a:p>
                  </a:txBody>
                  <a:tcPr anchor="ctr">
                    <a:solidFill>
                      <a:srgbClr val="E9EEF4"/>
                    </a:solidFill>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MIRACLES (backscattering spectrometer)</a:t>
                      </a:r>
                    </a:p>
                  </a:txBody>
                  <a:tcPr anchor="ctr"/>
                </a:tc>
                <a:tc>
                  <a:txBody>
                    <a:bodyPr/>
                    <a:lstStyle/>
                    <a:p>
                      <a:pPr algn="r"/>
                      <a:r>
                        <a:rPr lang="en-US" sz="1200" dirty="0" smtClean="0"/>
                        <a:t>13.53</a:t>
                      </a:r>
                      <a:endParaRPr lang="en-US" sz="1200" dirty="0"/>
                    </a:p>
                  </a:txBody>
                  <a:tcPr/>
                </a:tc>
                <a:tc>
                  <a:txBody>
                    <a:bodyPr/>
                    <a:lstStyle/>
                    <a:p>
                      <a:pPr marL="0" marR="0" indent="0" algn="l" defTabSz="914319" rtl="0" eaLnBrk="1" fontAlgn="auto" latinLnBrk="0" hangingPunct="1">
                        <a:lnSpc>
                          <a:spcPct val="100000"/>
                        </a:lnSpc>
                        <a:spcBef>
                          <a:spcPts val="0"/>
                        </a:spcBef>
                        <a:spcAft>
                          <a:spcPts val="0"/>
                        </a:spcAft>
                        <a:buClrTx/>
                        <a:buSzTx/>
                        <a:buFontTx/>
                        <a:buNone/>
                        <a:tabLst/>
                        <a:defRPr/>
                      </a:pPr>
                      <a:r>
                        <a:rPr lang="en-US" sz="1200" dirty="0" smtClean="0"/>
                        <a:t>2 x BASIS and DNA</a:t>
                      </a:r>
                    </a:p>
                  </a:txBody>
                  <a:tcPr/>
                </a:tc>
              </a:tr>
              <a:tr h="309154">
                <a:tc gridSpan="2">
                  <a:txBody>
                    <a:bodyPr/>
                    <a:lstStyle/>
                    <a:p>
                      <a:pPr algn="ctr"/>
                      <a:r>
                        <a:rPr lang="en-US" sz="1400" b="1" dirty="0" smtClean="0">
                          <a:solidFill>
                            <a:schemeClr val="tx1"/>
                          </a:solidFill>
                        </a:rPr>
                        <a:t>Total cost book value</a:t>
                      </a:r>
                      <a:endParaRPr lang="en-US" sz="1400" b="1" dirty="0">
                        <a:solidFill>
                          <a:schemeClr val="tx1"/>
                        </a:solidFill>
                      </a:endParaRPr>
                    </a:p>
                  </a:txBody>
                  <a:tcPr anchor="ctr">
                    <a:noFill/>
                  </a:tcPr>
                </a:tc>
                <a:tc hMerge="1">
                  <a:txBody>
                    <a:bodyPr/>
                    <a:lstStyle/>
                    <a:p>
                      <a:endParaRPr lang="en-US" sz="1400" dirty="0"/>
                    </a:p>
                  </a:txBody>
                  <a:tcPr/>
                </a:tc>
                <a:tc>
                  <a:txBody>
                    <a:bodyPr/>
                    <a:lstStyle/>
                    <a:p>
                      <a:pPr algn="r"/>
                      <a:r>
                        <a:rPr lang="en-US" sz="1400" b="1" dirty="0" smtClean="0"/>
                        <a:t>199.59</a:t>
                      </a:r>
                      <a:endParaRPr lang="en-US" sz="1400" b="1" dirty="0"/>
                    </a:p>
                  </a:txBody>
                  <a:tcPr>
                    <a:noFill/>
                  </a:tcPr>
                </a:tc>
                <a:tc>
                  <a:txBody>
                    <a:bodyPr/>
                    <a:lstStyle/>
                    <a:p>
                      <a:endParaRPr lang="en-US" sz="1400" b="1" dirty="0"/>
                    </a:p>
                  </a:txBody>
                  <a:tcPr>
                    <a:noFill/>
                  </a:tcPr>
                </a:tc>
              </a:tr>
            </a:tbl>
          </a:graphicData>
        </a:graphic>
      </p:graphicFrame>
      <p:sp>
        <p:nvSpPr>
          <p:cNvPr id="3" name="TextBox 2"/>
          <p:cNvSpPr txBox="1"/>
          <p:nvPr/>
        </p:nvSpPr>
        <p:spPr>
          <a:xfrm>
            <a:off x="1432294" y="2972195"/>
            <a:ext cx="6044279" cy="967947"/>
          </a:xfrm>
          <a:prstGeom prst="rect">
            <a:avLst/>
          </a:prstGeom>
          <a:solidFill>
            <a:schemeClr val="bg1">
              <a:alpha val="75000"/>
            </a:schemeClr>
          </a:solidFill>
          <a:ln>
            <a:solidFill>
              <a:srgbClr val="3366FF"/>
            </a:solidFill>
          </a:ln>
        </p:spPr>
        <p:txBody>
          <a:bodyPr wrap="square" lIns="91429" tIns="45715" rIns="91429" bIns="45715" rtlCol="0">
            <a:spAutoFit/>
          </a:bodyPr>
          <a:lstStyle/>
          <a:p>
            <a:pPr algn="ctr">
              <a:lnSpc>
                <a:spcPct val="150000"/>
              </a:lnSpc>
            </a:pPr>
            <a:r>
              <a:rPr lang="en-US" sz="2000" dirty="0">
                <a:solidFill>
                  <a:srgbClr val="0000FF"/>
                </a:solidFill>
              </a:rPr>
              <a:t>With a further ~ </a:t>
            </a:r>
            <a:r>
              <a:rPr lang="en-US" sz="2000" dirty="0" smtClean="0">
                <a:solidFill>
                  <a:srgbClr val="0000FF"/>
                </a:solidFill>
              </a:rPr>
              <a:t>56 </a:t>
            </a:r>
            <a:r>
              <a:rPr lang="en-US" sz="2000" dirty="0">
                <a:solidFill>
                  <a:srgbClr val="0000FF"/>
                </a:solidFill>
              </a:rPr>
              <a:t>M€ investment ESS will more than double the performance of these </a:t>
            </a:r>
            <a:r>
              <a:rPr lang="en-US" sz="2000" dirty="0" smtClean="0">
                <a:solidFill>
                  <a:srgbClr val="0000FF"/>
                </a:solidFill>
              </a:rPr>
              <a:t>instruments:</a:t>
            </a:r>
          </a:p>
        </p:txBody>
      </p:sp>
      <p:sp>
        <p:nvSpPr>
          <p:cNvPr id="6" name="TextBox 5"/>
          <p:cNvSpPr txBox="1"/>
          <p:nvPr/>
        </p:nvSpPr>
        <p:spPr>
          <a:xfrm>
            <a:off x="1432294" y="4168122"/>
            <a:ext cx="6044279" cy="1015653"/>
          </a:xfrm>
          <a:prstGeom prst="rect">
            <a:avLst/>
          </a:prstGeom>
          <a:solidFill>
            <a:schemeClr val="bg1">
              <a:alpha val="75000"/>
            </a:schemeClr>
          </a:solidFill>
          <a:ln>
            <a:solidFill>
              <a:srgbClr val="3366FF"/>
            </a:solidFill>
          </a:ln>
        </p:spPr>
        <p:txBody>
          <a:bodyPr wrap="square" lIns="91429" tIns="45715" rIns="91429" bIns="45715" rtlCol="0">
            <a:spAutoFit/>
          </a:bodyPr>
          <a:lstStyle/>
          <a:p>
            <a:pPr algn="ctr">
              <a:lnSpc>
                <a:spcPct val="150000"/>
              </a:lnSpc>
            </a:pPr>
            <a:r>
              <a:rPr lang="en-US" sz="2000" dirty="0" smtClean="0">
                <a:solidFill>
                  <a:srgbClr val="0000FF"/>
                </a:solidFill>
              </a:rPr>
              <a:t>ESS has submitted proposals to ESS/ERIC Council to fund or part/fund </a:t>
            </a:r>
            <a:r>
              <a:rPr lang="en-US" sz="2000" smtClean="0">
                <a:solidFill>
                  <a:srgbClr val="0000FF"/>
                </a:solidFill>
              </a:rPr>
              <a:t>these upgrades</a:t>
            </a:r>
            <a:endParaRPr lang="en-US" sz="2000" dirty="0" smtClean="0">
              <a:solidFill>
                <a:srgbClr val="0000FF"/>
              </a:solidFill>
            </a:endParaRPr>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2</a:t>
            </a:fld>
            <a:endParaRPr lang="sv-SE">
              <a:latin typeface="Calibri"/>
            </a:endParaRPr>
          </a:p>
        </p:txBody>
      </p:sp>
    </p:spTree>
    <p:extLst>
      <p:ext uri="{BB962C8B-B14F-4D97-AF65-F5344CB8AC3E}">
        <p14:creationId xmlns:p14="http://schemas.microsoft.com/office/powerpoint/2010/main" val="1343461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53" y="200921"/>
            <a:ext cx="7079320" cy="1021250"/>
          </a:xfrm>
        </p:spPr>
        <p:txBody>
          <a:bodyPr anchor="t">
            <a:noAutofit/>
          </a:bodyPr>
          <a:lstStyle/>
          <a:p>
            <a:pPr algn="ctr"/>
            <a:r>
              <a:rPr lang="en-US" dirty="0"/>
              <a:t>Planned order of commencement of operation of first 8 instruments (August 2023)</a:t>
            </a:r>
          </a:p>
        </p:txBody>
      </p:sp>
      <p:sp>
        <p:nvSpPr>
          <p:cNvPr id="3" name="Rectangle 2"/>
          <p:cNvSpPr/>
          <p:nvPr/>
        </p:nvSpPr>
        <p:spPr>
          <a:xfrm>
            <a:off x="346690" y="1722184"/>
            <a:ext cx="8208912" cy="584776"/>
          </a:xfrm>
          <a:prstGeom prst="rect">
            <a:avLst/>
          </a:prstGeom>
          <a:ln>
            <a:solidFill>
              <a:schemeClr val="tx2"/>
            </a:solidFill>
          </a:ln>
        </p:spPr>
        <p:txBody>
          <a:bodyPr wrap="square" lIns="91429" tIns="45715" rIns="91429" bIns="45715">
            <a:spAutoFit/>
          </a:bodyPr>
          <a:lstStyle/>
          <a:p>
            <a:r>
              <a:rPr lang="en-GB" sz="1600" dirty="0">
                <a:solidFill>
                  <a:prstClr val="black"/>
                </a:solidFill>
              </a:rPr>
              <a:t>Matching early success in delivery of scientific outputs with the capacity of Lead In-Kind partners to deliver on schedule (ISIS, PSI, FZJ, LLB, HZG/NPI, TUM/PSI, TUM/LLB &amp; DTU lead consortium).</a:t>
            </a:r>
          </a:p>
        </p:txBody>
      </p:sp>
      <p:graphicFrame>
        <p:nvGraphicFramePr>
          <p:cNvPr id="7" name="Table 6"/>
          <p:cNvGraphicFramePr>
            <a:graphicFrameLocks noGrp="1"/>
          </p:cNvGraphicFramePr>
          <p:nvPr>
            <p:extLst>
              <p:ext uri="{D42A27DB-BD31-4B8C-83A1-F6EECF244321}">
                <p14:modId xmlns:p14="http://schemas.microsoft.com/office/powerpoint/2010/main" val="4172679213"/>
              </p:ext>
            </p:extLst>
          </p:nvPr>
        </p:nvGraphicFramePr>
        <p:xfrm>
          <a:off x="251522" y="2762143"/>
          <a:ext cx="6840759" cy="3463979"/>
        </p:xfrm>
        <a:graphic>
          <a:graphicData uri="http://schemas.openxmlformats.org/drawingml/2006/table">
            <a:tbl>
              <a:tblPr firstRow="1" bandRow="1">
                <a:tableStyleId>{5C22544A-7EE6-4342-B048-85BDC9FD1C3A}</a:tableStyleId>
              </a:tblPr>
              <a:tblGrid>
                <a:gridCol w="1638931"/>
                <a:gridCol w="2351511"/>
                <a:gridCol w="2850317"/>
              </a:tblGrid>
              <a:tr h="345099">
                <a:tc>
                  <a:txBody>
                    <a:bodyPr/>
                    <a:lstStyle/>
                    <a:p>
                      <a:r>
                        <a:rPr lang="en-US" sz="1600" dirty="0" smtClean="0"/>
                        <a:t>Instrument Class</a:t>
                      </a:r>
                      <a:endParaRPr lang="en-US" sz="1600" dirty="0"/>
                    </a:p>
                  </a:txBody>
                  <a:tcPr/>
                </a:tc>
                <a:tc>
                  <a:txBody>
                    <a:bodyPr/>
                    <a:lstStyle/>
                    <a:p>
                      <a:r>
                        <a:rPr lang="en-US" sz="1600" dirty="0" smtClean="0"/>
                        <a:t>Sub-class</a:t>
                      </a:r>
                      <a:endParaRPr lang="en-US" sz="1600" dirty="0"/>
                    </a:p>
                  </a:txBody>
                  <a:tcPr/>
                </a:tc>
                <a:tc>
                  <a:txBody>
                    <a:bodyPr/>
                    <a:lstStyle/>
                    <a:p>
                      <a:r>
                        <a:rPr lang="en-US" sz="1600" dirty="0" smtClean="0"/>
                        <a:t>Candidates</a:t>
                      </a:r>
                      <a:endParaRPr lang="en-US" sz="1600" dirty="0"/>
                    </a:p>
                  </a:txBody>
                  <a:tcPr/>
                </a:tc>
              </a:tr>
              <a:tr h="356501">
                <a:tc rowSpan="2">
                  <a:txBody>
                    <a:bodyPr/>
                    <a:lstStyle/>
                    <a:p>
                      <a:pPr algn="ctr"/>
                      <a:r>
                        <a:rPr lang="en-US" sz="1600" dirty="0" smtClean="0"/>
                        <a:t>Large Scale Structures</a:t>
                      </a:r>
                      <a:endParaRPr lang="en-US" sz="1600" dirty="0"/>
                    </a:p>
                  </a:txBody>
                  <a:tcPr marT="187200"/>
                </a:tc>
                <a:tc>
                  <a:txBody>
                    <a:bodyPr/>
                    <a:lstStyle/>
                    <a:p>
                      <a:r>
                        <a:rPr lang="en-US" sz="1600" dirty="0" smtClean="0"/>
                        <a:t>Small Angle Scattering</a:t>
                      </a:r>
                      <a:endParaRPr lang="en-US" sz="1600" dirty="0"/>
                    </a:p>
                  </a:txBody>
                  <a:tcPr/>
                </a:tc>
                <a:tc>
                  <a:txBody>
                    <a:bodyPr/>
                    <a:lstStyle/>
                    <a:p>
                      <a:r>
                        <a:rPr lang="en-US" sz="1600" b="1" dirty="0" smtClean="0"/>
                        <a:t>LOKI</a:t>
                      </a:r>
                      <a:r>
                        <a:rPr lang="en-US" sz="1600" b="1" baseline="0" dirty="0" smtClean="0"/>
                        <a:t> (ISIS) </a:t>
                      </a:r>
                      <a:r>
                        <a:rPr lang="en-US" sz="1600" baseline="0" dirty="0" smtClean="0">
                          <a:solidFill>
                            <a:schemeClr val="tx1"/>
                          </a:solidFill>
                        </a:rPr>
                        <a:t>or </a:t>
                      </a:r>
                      <a:r>
                        <a:rPr lang="en-US" sz="1600" b="0" i="1" baseline="0" dirty="0" smtClean="0">
                          <a:solidFill>
                            <a:schemeClr val="tx1"/>
                          </a:solidFill>
                        </a:rPr>
                        <a:t>SKADI</a:t>
                      </a:r>
                      <a:r>
                        <a:rPr lang="en-US" sz="1600" baseline="0" dirty="0" smtClean="0">
                          <a:solidFill>
                            <a:schemeClr val="tx1"/>
                          </a:solidFill>
                        </a:rPr>
                        <a:t> (FZJ)</a:t>
                      </a:r>
                      <a:endParaRPr lang="en-US" sz="1600" dirty="0">
                        <a:solidFill>
                          <a:schemeClr val="tx1"/>
                        </a:solidFill>
                      </a:endParaRPr>
                    </a:p>
                  </a:txBody>
                  <a:tcPr/>
                </a:tc>
              </a:tr>
              <a:tr h="364099">
                <a:tc vMerge="1">
                  <a:txBody>
                    <a:bodyPr/>
                    <a:lstStyle/>
                    <a:p>
                      <a:endParaRPr lang="en-US" dirty="0"/>
                    </a:p>
                  </a:txBody>
                  <a:tcPr/>
                </a:tc>
                <a:tc>
                  <a:txBody>
                    <a:bodyPr/>
                    <a:lstStyle/>
                    <a:p>
                      <a:r>
                        <a:rPr lang="en-US" sz="1600" dirty="0" err="1" smtClean="0"/>
                        <a:t>Reflectometry</a:t>
                      </a:r>
                      <a:endParaRPr lang="en-US" sz="1600" dirty="0"/>
                    </a:p>
                  </a:txBody>
                  <a:tcPr/>
                </a:tc>
                <a:tc>
                  <a:txBody>
                    <a:bodyPr/>
                    <a:lstStyle/>
                    <a:p>
                      <a:r>
                        <a:rPr lang="en-US" sz="1600" b="1" dirty="0" smtClean="0"/>
                        <a:t>ESTIA (PSI) </a:t>
                      </a:r>
                      <a:r>
                        <a:rPr lang="en-US" sz="1600" dirty="0" smtClean="0">
                          <a:solidFill>
                            <a:srgbClr val="000000"/>
                          </a:solidFill>
                        </a:rPr>
                        <a:t>or FREIA (ISIS)</a:t>
                      </a:r>
                      <a:endParaRPr lang="en-US" sz="1600" dirty="0">
                        <a:solidFill>
                          <a:srgbClr val="000000"/>
                        </a:solidFill>
                      </a:endParaRPr>
                    </a:p>
                  </a:txBody>
                  <a:tcPr/>
                </a:tc>
              </a:tr>
              <a:tr h="35650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Diffraction</a:t>
                      </a:r>
                    </a:p>
                  </a:txBody>
                  <a:tcPr marT="187200"/>
                </a:tc>
                <a:tc>
                  <a:txBody>
                    <a:bodyPr/>
                    <a:lstStyle/>
                    <a:p>
                      <a:r>
                        <a:rPr lang="en-US" sz="1600" dirty="0" smtClean="0"/>
                        <a:t>Powder Diffraction</a:t>
                      </a:r>
                      <a:endParaRPr lang="en-US" sz="1600" dirty="0"/>
                    </a:p>
                  </a:txBody>
                  <a:tcPr/>
                </a:tc>
                <a:tc>
                  <a:txBody>
                    <a:bodyPr/>
                    <a:lstStyle/>
                    <a:p>
                      <a:r>
                        <a:rPr lang="en-US" sz="1600" b="1" dirty="0" smtClean="0"/>
                        <a:t>DREAM (FZJ) </a:t>
                      </a:r>
                      <a:r>
                        <a:rPr lang="en-US" sz="1600" dirty="0" smtClean="0">
                          <a:solidFill>
                            <a:srgbClr val="000000"/>
                          </a:solidFill>
                        </a:rPr>
                        <a:t>or HEIMDAL (ÅU)</a:t>
                      </a:r>
                      <a:endParaRPr lang="en-US" sz="1600" dirty="0">
                        <a:solidFill>
                          <a:srgbClr val="000000"/>
                        </a:solidFill>
                      </a:endParaRPr>
                    </a:p>
                  </a:txBody>
                  <a:tcPr/>
                </a:tc>
              </a:tr>
              <a:tr h="356501">
                <a:tc vMerge="1">
                  <a:txBody>
                    <a:bodyPr/>
                    <a:lstStyle/>
                    <a:p>
                      <a:endParaRPr lang="en-US" dirty="0"/>
                    </a:p>
                  </a:txBody>
                  <a:tcPr/>
                </a:tc>
                <a:tc>
                  <a:txBody>
                    <a:bodyPr/>
                    <a:lstStyle/>
                    <a:p>
                      <a:r>
                        <a:rPr lang="en-US" sz="1600" dirty="0" smtClean="0"/>
                        <a:t>Single crystal diffraction</a:t>
                      </a:r>
                      <a:endParaRPr lang="en-US" sz="1600" dirty="0"/>
                    </a:p>
                  </a:txBody>
                  <a:tcPr/>
                </a:tc>
                <a:tc>
                  <a:txBody>
                    <a:bodyPr/>
                    <a:lstStyle/>
                    <a:p>
                      <a:r>
                        <a:rPr lang="en-US" sz="1600" b="1" dirty="0" smtClean="0">
                          <a:solidFill>
                            <a:srgbClr val="000000"/>
                          </a:solidFill>
                        </a:rPr>
                        <a:t>MAGIC (LLB) </a:t>
                      </a:r>
                      <a:r>
                        <a:rPr lang="en-US" sz="1600" dirty="0" smtClean="0">
                          <a:solidFill>
                            <a:srgbClr val="000000"/>
                          </a:solidFill>
                        </a:rPr>
                        <a:t>or </a:t>
                      </a:r>
                      <a:r>
                        <a:rPr lang="en-US" sz="1600" i="1" dirty="0" smtClean="0"/>
                        <a:t>NMX</a:t>
                      </a:r>
                      <a:r>
                        <a:rPr lang="en-US" sz="1600" dirty="0" smtClean="0"/>
                        <a:t> (ESS)</a:t>
                      </a:r>
                      <a:endParaRPr lang="en-US" sz="1600" dirty="0"/>
                    </a:p>
                  </a:txBody>
                  <a:tcPr/>
                </a:tc>
              </a:tr>
              <a:tr h="35650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Engineering</a:t>
                      </a:r>
                    </a:p>
                  </a:txBody>
                  <a:tcPr marT="187200"/>
                </a:tc>
                <a:tc>
                  <a:txBody>
                    <a:bodyPr/>
                    <a:lstStyle/>
                    <a:p>
                      <a:r>
                        <a:rPr lang="en-US" sz="1600" dirty="0" smtClean="0"/>
                        <a:t>Strain</a:t>
                      </a:r>
                      <a:r>
                        <a:rPr lang="en-US" sz="1600" baseline="0" dirty="0" smtClean="0"/>
                        <a:t> scanning</a:t>
                      </a:r>
                      <a:endParaRPr lang="en-US" sz="1600" dirty="0"/>
                    </a:p>
                  </a:txBody>
                  <a:tcPr/>
                </a:tc>
                <a:tc>
                  <a:txBody>
                    <a:bodyPr/>
                    <a:lstStyle/>
                    <a:p>
                      <a:r>
                        <a:rPr lang="en-US" sz="1600" b="1" dirty="0" smtClean="0"/>
                        <a:t>BEER (HZG/NPI)</a:t>
                      </a:r>
                      <a:endParaRPr lang="en-US" sz="1600" b="1" dirty="0"/>
                    </a:p>
                  </a:txBody>
                  <a:tcPr/>
                </a:tc>
              </a:tr>
              <a:tr h="3565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r>
                        <a:rPr lang="en-US" sz="1600" dirty="0" smtClean="0"/>
                        <a:t>Imaging and tomography</a:t>
                      </a:r>
                      <a:endParaRPr lang="en-US" sz="1600" dirty="0"/>
                    </a:p>
                  </a:txBody>
                  <a:tcPr/>
                </a:tc>
                <a:tc>
                  <a:txBody>
                    <a:bodyPr/>
                    <a:lstStyle/>
                    <a:p>
                      <a:r>
                        <a:rPr lang="en-US" sz="1600" b="1" dirty="0" smtClean="0"/>
                        <a:t>ODIN (TUM/PSI)</a:t>
                      </a:r>
                      <a:endParaRPr lang="en-US" sz="1600" b="1" dirty="0"/>
                    </a:p>
                  </a:txBody>
                  <a:tcPr/>
                </a:tc>
              </a:tr>
              <a:tr h="35650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Spectroscopy</a:t>
                      </a:r>
                    </a:p>
                  </a:txBody>
                  <a:tcPr marT="187200"/>
                </a:tc>
                <a:tc>
                  <a:txBody>
                    <a:bodyPr/>
                    <a:lstStyle/>
                    <a:p>
                      <a:r>
                        <a:rPr lang="en-US" sz="1600" dirty="0" smtClean="0"/>
                        <a:t>Direct</a:t>
                      </a:r>
                      <a:r>
                        <a:rPr lang="en-US" sz="1600" baseline="0" dirty="0" smtClean="0"/>
                        <a:t> Geometry</a:t>
                      </a:r>
                      <a:endParaRPr lang="en-US" sz="1600" dirty="0"/>
                    </a:p>
                  </a:txBody>
                  <a:tcPr/>
                </a:tc>
                <a:tc>
                  <a:txBody>
                    <a:bodyPr/>
                    <a:lstStyle/>
                    <a:p>
                      <a:r>
                        <a:rPr lang="en-US" sz="1600" b="1" dirty="0" smtClean="0"/>
                        <a:t>C-SPEC</a:t>
                      </a:r>
                      <a:r>
                        <a:rPr lang="en-US" sz="1600" b="1" baseline="0" dirty="0" smtClean="0"/>
                        <a:t> (TUM) </a:t>
                      </a:r>
                      <a:r>
                        <a:rPr lang="en-US" sz="1600" baseline="0" dirty="0" smtClean="0">
                          <a:solidFill>
                            <a:srgbClr val="000000"/>
                          </a:solidFill>
                        </a:rPr>
                        <a:t>or </a:t>
                      </a:r>
                      <a:r>
                        <a:rPr lang="en-US" sz="1600" i="1" baseline="0" dirty="0" smtClean="0">
                          <a:solidFill>
                            <a:srgbClr val="000000"/>
                          </a:solidFill>
                        </a:rPr>
                        <a:t>T-REX</a:t>
                      </a:r>
                      <a:r>
                        <a:rPr lang="en-US" sz="1600" baseline="0" dirty="0" smtClean="0">
                          <a:solidFill>
                            <a:srgbClr val="000000"/>
                          </a:solidFill>
                        </a:rPr>
                        <a:t> (FZJ)</a:t>
                      </a:r>
                      <a:endParaRPr lang="en-US" sz="1600" dirty="0">
                        <a:solidFill>
                          <a:srgbClr val="000000"/>
                        </a:solidFill>
                      </a:endParaRPr>
                    </a:p>
                  </a:txBody>
                  <a:tcPr/>
                </a:tc>
              </a:tr>
              <a:tr h="61577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r>
                        <a:rPr lang="en-US" sz="1600" dirty="0" smtClean="0"/>
                        <a:t>Indirect Geometry</a:t>
                      </a:r>
                      <a:endParaRPr lang="en-US" sz="1600" dirty="0"/>
                    </a:p>
                  </a:txBody>
                  <a:tcPr/>
                </a:tc>
                <a:tc>
                  <a:txBody>
                    <a:bodyPr/>
                    <a:lstStyle/>
                    <a:p>
                      <a:r>
                        <a:rPr lang="en-US" sz="1600" b="1" dirty="0" smtClean="0">
                          <a:solidFill>
                            <a:srgbClr val="000000"/>
                          </a:solidFill>
                        </a:rPr>
                        <a:t>BIFROST (DTU)</a:t>
                      </a:r>
                      <a:r>
                        <a:rPr lang="en-US" sz="1600" dirty="0" smtClean="0">
                          <a:solidFill>
                            <a:srgbClr val="000000"/>
                          </a:solidFill>
                        </a:rPr>
                        <a:t>, MIRACLES</a:t>
                      </a:r>
                      <a:r>
                        <a:rPr lang="en-US" sz="1600" dirty="0" smtClean="0">
                          <a:solidFill>
                            <a:srgbClr val="7F7F7F"/>
                          </a:solidFill>
                        </a:rPr>
                        <a:t> </a:t>
                      </a:r>
                      <a:r>
                        <a:rPr lang="en-US" sz="1600" dirty="0" smtClean="0">
                          <a:solidFill>
                            <a:srgbClr val="000000"/>
                          </a:solidFill>
                        </a:rPr>
                        <a:t>(Bilbao),</a:t>
                      </a:r>
                      <a:r>
                        <a:rPr lang="en-US" sz="1600" baseline="0" dirty="0" smtClean="0">
                          <a:solidFill>
                            <a:srgbClr val="000000"/>
                          </a:solidFill>
                        </a:rPr>
                        <a:t> VESPA (CNR)</a:t>
                      </a:r>
                      <a:endParaRPr lang="en-US" sz="1600" dirty="0">
                        <a:solidFill>
                          <a:srgbClr val="000000"/>
                        </a:solidFill>
                      </a:endParaRPr>
                    </a:p>
                  </a:txBody>
                  <a:tcPr/>
                </a:tc>
              </a:tr>
            </a:tbl>
          </a:graphicData>
        </a:graphic>
      </p:graphicFrame>
      <p:sp>
        <p:nvSpPr>
          <p:cNvPr id="13" name="TextBox 12"/>
          <p:cNvSpPr txBox="1"/>
          <p:nvPr/>
        </p:nvSpPr>
        <p:spPr>
          <a:xfrm>
            <a:off x="7288765" y="2940538"/>
            <a:ext cx="1656184" cy="2308324"/>
          </a:xfrm>
          <a:prstGeom prst="rect">
            <a:avLst/>
          </a:prstGeom>
          <a:noFill/>
          <a:ln>
            <a:solidFill>
              <a:schemeClr val="accent1"/>
            </a:solidFill>
          </a:ln>
        </p:spPr>
        <p:txBody>
          <a:bodyPr wrap="square" lIns="91429" tIns="45715" rIns="91429" bIns="45715" rtlCol="0">
            <a:spAutoFit/>
          </a:bodyPr>
          <a:lstStyle/>
          <a:p>
            <a:pPr algn="ctr"/>
            <a:r>
              <a:rPr lang="en-US" dirty="0" smtClean="0">
                <a:solidFill>
                  <a:prstClr val="black"/>
                </a:solidFill>
                <a:latin typeface="Calibri"/>
              </a:rPr>
              <a:t>Instruments in </a:t>
            </a:r>
            <a:r>
              <a:rPr lang="en-US" b="1" dirty="0" smtClean="0">
                <a:solidFill>
                  <a:prstClr val="black"/>
                </a:solidFill>
                <a:latin typeface="Calibri"/>
              </a:rPr>
              <a:t>bold</a:t>
            </a:r>
            <a:r>
              <a:rPr lang="en-US" dirty="0" smtClean="0">
                <a:solidFill>
                  <a:prstClr val="black"/>
                </a:solidFill>
                <a:latin typeface="Calibri"/>
              </a:rPr>
              <a:t> </a:t>
            </a:r>
            <a:r>
              <a:rPr lang="en-US" dirty="0">
                <a:solidFill>
                  <a:prstClr val="black"/>
                </a:solidFill>
                <a:latin typeface="Calibri"/>
              </a:rPr>
              <a:t>type to be </a:t>
            </a:r>
            <a:r>
              <a:rPr lang="en-US" dirty="0" smtClean="0">
                <a:solidFill>
                  <a:prstClr val="black"/>
                </a:solidFill>
                <a:latin typeface="Calibri"/>
              </a:rPr>
              <a:t>operational by Aug 2023</a:t>
            </a:r>
          </a:p>
          <a:p>
            <a:pPr algn="ctr"/>
            <a:endParaRPr lang="en-US" dirty="0" smtClean="0">
              <a:solidFill>
                <a:prstClr val="black"/>
              </a:solidFill>
              <a:latin typeface="Calibri"/>
            </a:endParaRPr>
          </a:p>
          <a:p>
            <a:pPr algn="ctr"/>
            <a:r>
              <a:rPr lang="en-US" i="1" dirty="0" smtClean="0">
                <a:solidFill>
                  <a:prstClr val="black"/>
                </a:solidFill>
                <a:latin typeface="Calibri"/>
              </a:rPr>
              <a:t>Italic</a:t>
            </a:r>
            <a:r>
              <a:rPr lang="en-US" dirty="0" smtClean="0">
                <a:solidFill>
                  <a:prstClr val="black"/>
                </a:solidFill>
                <a:latin typeface="Calibri"/>
              </a:rPr>
              <a:t>: </a:t>
            </a:r>
          </a:p>
          <a:p>
            <a:pPr algn="ctr"/>
            <a:r>
              <a:rPr lang="en-US" dirty="0" smtClean="0">
                <a:solidFill>
                  <a:prstClr val="black"/>
                </a:solidFill>
                <a:latin typeface="Calibri"/>
              </a:rPr>
              <a:t>backups in case of delays </a:t>
            </a:r>
            <a:endParaRPr lang="en-US" dirty="0">
              <a:solidFill>
                <a:prstClr val="black"/>
              </a:solidFill>
              <a:latin typeface="Calibri"/>
            </a:endParaRPr>
          </a:p>
        </p:txBody>
      </p:sp>
      <p:sp>
        <p:nvSpPr>
          <p:cNvPr id="4" name="Slide Number Placeholder 3"/>
          <p:cNvSpPr>
            <a:spLocks noGrp="1"/>
          </p:cNvSpPr>
          <p:nvPr>
            <p:ph type="sldNum" sz="quarter" idx="12"/>
          </p:nvPr>
        </p:nvSpPr>
        <p:spPr/>
        <p:txBody>
          <a:bodyPr/>
          <a:lstStyle/>
          <a:p>
            <a:fld id="{038C62C7-F79B-CD4A-A5DF-5683BBEC4A65}" type="slidenum">
              <a:rPr lang="sv-SE" smtClean="0"/>
              <a:pPr/>
              <a:t>3</a:t>
            </a:fld>
            <a:endParaRPr lang="sv-SE"/>
          </a:p>
        </p:txBody>
      </p:sp>
    </p:spTree>
    <p:extLst>
      <p:ext uri="{BB962C8B-B14F-4D97-AF65-F5344CB8AC3E}">
        <p14:creationId xmlns:p14="http://schemas.microsoft.com/office/powerpoint/2010/main" val="173715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544" t="13453" r="11160" b="21404"/>
          <a:stretch/>
        </p:blipFill>
        <p:spPr>
          <a:xfrm>
            <a:off x="936000" y="1508079"/>
            <a:ext cx="7342911" cy="5397056"/>
          </a:xfrm>
          <a:prstGeom prst="rect">
            <a:avLst/>
          </a:prstGeom>
        </p:spPr>
      </p:pic>
      <p:sp>
        <p:nvSpPr>
          <p:cNvPr id="107" name="Title 1"/>
          <p:cNvSpPr>
            <a:spLocks noGrp="1"/>
          </p:cNvSpPr>
          <p:nvPr>
            <p:ph type="title"/>
          </p:nvPr>
        </p:nvSpPr>
        <p:spPr>
          <a:xfrm>
            <a:off x="107505" y="188640"/>
            <a:ext cx="7128792" cy="1025598"/>
          </a:xfrm>
        </p:spPr>
        <p:txBody>
          <a:bodyPr>
            <a:noAutofit/>
          </a:bodyPr>
          <a:lstStyle/>
          <a:p>
            <a:pPr algn="ctr"/>
            <a:r>
              <a:rPr lang="en-US" dirty="0" smtClean="0"/>
              <a:t>NSS Neutron Instruments: </a:t>
            </a:r>
            <a:br>
              <a:rPr lang="en-US" dirty="0" smtClean="0"/>
            </a:br>
            <a:r>
              <a:rPr lang="en-US" sz="2400" i="1" dirty="0" smtClean="0"/>
              <a:t>Project scope -15 instruments + test beamline</a:t>
            </a:r>
            <a:endParaRPr lang="en-US" sz="2400" i="1" dirty="0"/>
          </a:p>
        </p:txBody>
      </p:sp>
      <p:sp>
        <p:nvSpPr>
          <p:cNvPr id="2" name="TextBox 1"/>
          <p:cNvSpPr txBox="1"/>
          <p:nvPr/>
        </p:nvSpPr>
        <p:spPr>
          <a:xfrm>
            <a:off x="-36949" y="6563523"/>
            <a:ext cx="2383632" cy="246211"/>
          </a:xfrm>
          <a:prstGeom prst="rect">
            <a:avLst/>
          </a:prstGeom>
          <a:noFill/>
        </p:spPr>
        <p:txBody>
          <a:bodyPr wrap="square" lIns="91429" tIns="45715" rIns="91429" bIns="45715" rtlCol="0">
            <a:spAutoFit/>
          </a:bodyPr>
          <a:lstStyle/>
          <a:p>
            <a:pPr algn="ctr"/>
            <a:r>
              <a:rPr lang="en-US" sz="1000" i="1" dirty="0"/>
              <a:t>ESS Instrument Layout </a:t>
            </a:r>
            <a:r>
              <a:rPr lang="en-US" sz="1000" i="1" dirty="0" smtClean="0"/>
              <a:t>(September 2017)</a:t>
            </a:r>
            <a:endParaRPr lang="en-US" sz="1000" i="1" dirty="0"/>
          </a:p>
        </p:txBody>
      </p:sp>
      <p:sp>
        <p:nvSpPr>
          <p:cNvPr id="94" name="TextBox 93"/>
          <p:cNvSpPr txBox="1"/>
          <p:nvPr/>
        </p:nvSpPr>
        <p:spPr>
          <a:xfrm>
            <a:off x="6033733" y="5842890"/>
            <a:ext cx="2891115" cy="738654"/>
          </a:xfrm>
          <a:prstGeom prst="rect">
            <a:avLst/>
          </a:prstGeom>
          <a:noFill/>
          <a:ln>
            <a:solidFill>
              <a:schemeClr val="accent1"/>
            </a:solidFill>
          </a:ln>
        </p:spPr>
        <p:txBody>
          <a:bodyPr wrap="square" lIns="91429" tIns="45715" rIns="91429" bIns="45715" rtlCol="0">
            <a:spAutoFit/>
          </a:bodyPr>
          <a:lstStyle/>
          <a:p>
            <a:r>
              <a:rPr lang="en-US" sz="1400" dirty="0"/>
              <a:t>ESS In-Kind Partners also collaborate on sample environment, data management systems etc. </a:t>
            </a:r>
          </a:p>
        </p:txBody>
      </p:sp>
      <p:sp>
        <p:nvSpPr>
          <p:cNvPr id="23" name="TextBox 22"/>
          <p:cNvSpPr txBox="1"/>
          <p:nvPr/>
        </p:nvSpPr>
        <p:spPr>
          <a:xfrm>
            <a:off x="0" y="1406095"/>
            <a:ext cx="3260327" cy="707886"/>
          </a:xfrm>
          <a:prstGeom prst="rect">
            <a:avLst/>
          </a:prstGeom>
          <a:noFill/>
        </p:spPr>
        <p:txBody>
          <a:bodyPr wrap="square" lIns="72000" rIns="72000" rtlCol="0">
            <a:spAutoFit/>
          </a:bodyPr>
          <a:lstStyle/>
          <a:p>
            <a:pPr algn="ctr"/>
            <a:r>
              <a:rPr lang="en-US" sz="2000" dirty="0" smtClean="0"/>
              <a:t>ESS Lead Partners for instrument construction</a:t>
            </a:r>
            <a:endParaRPr lang="en-US" sz="2000" dirty="0"/>
          </a:p>
        </p:txBody>
      </p:sp>
      <p:grpSp>
        <p:nvGrpSpPr>
          <p:cNvPr id="9" name="Group 8"/>
          <p:cNvGrpSpPr/>
          <p:nvPr/>
        </p:nvGrpSpPr>
        <p:grpSpPr>
          <a:xfrm>
            <a:off x="1921177" y="3013809"/>
            <a:ext cx="980114" cy="589642"/>
            <a:chOff x="1940031" y="2910112"/>
            <a:chExt cx="980114" cy="589642"/>
          </a:xfrm>
        </p:grpSpPr>
        <p:pic>
          <p:nvPicPr>
            <p:cNvPr id="100" name="Picture 99" descr="tum_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40031" y="2910112"/>
              <a:ext cx="953486" cy="324000"/>
            </a:xfrm>
            <a:prstGeom prst="rect">
              <a:avLst/>
            </a:prstGeom>
            <a:solidFill>
              <a:srgbClr val="FFFFFF"/>
            </a:solidFill>
          </p:spPr>
        </p:pic>
        <p:sp>
          <p:nvSpPr>
            <p:cNvPr id="119" name="TextBox 118"/>
            <p:cNvSpPr txBox="1"/>
            <p:nvPr/>
          </p:nvSpPr>
          <p:spPr>
            <a:xfrm>
              <a:off x="2334767" y="3191977"/>
              <a:ext cx="585378"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ODIN</a:t>
              </a:r>
            </a:p>
          </p:txBody>
        </p:sp>
      </p:grpSp>
      <p:grpSp>
        <p:nvGrpSpPr>
          <p:cNvPr id="10" name="Group 9"/>
          <p:cNvGrpSpPr/>
          <p:nvPr/>
        </p:nvGrpSpPr>
        <p:grpSpPr>
          <a:xfrm>
            <a:off x="973708" y="3358186"/>
            <a:ext cx="1039291" cy="604453"/>
            <a:chOff x="936000" y="3358186"/>
            <a:chExt cx="1039291" cy="604453"/>
          </a:xfrm>
        </p:grpSpPr>
        <p:pic>
          <p:nvPicPr>
            <p:cNvPr id="92" name="Picture 91" descr="logo.gif;jsessionid=F764BA670D8CCC9EF18F9A6D1D7845E0.gif"/>
            <p:cNvPicPr>
              <a:picLocks noChangeAspect="1"/>
            </p:cNvPicPr>
            <p:nvPr/>
          </p:nvPicPr>
          <p:blipFill rotWithShape="1">
            <a:blip r:embed="rId4" cstate="email">
              <a:extLst>
                <a:ext uri="{28A0092B-C50C-407E-A947-70E740481C1C}">
                  <a14:useLocalDpi xmlns:a14="http://schemas.microsoft.com/office/drawing/2010/main"/>
                </a:ext>
              </a:extLst>
            </a:blip>
            <a:srcRect l="15441" t="7488" r="7604" b="13948"/>
            <a:stretch/>
          </p:blipFill>
          <p:spPr>
            <a:xfrm>
              <a:off x="936000" y="3358186"/>
              <a:ext cx="880691" cy="324000"/>
            </a:xfrm>
            <a:prstGeom prst="rect">
              <a:avLst/>
            </a:prstGeom>
          </p:spPr>
        </p:pic>
        <p:sp>
          <p:nvSpPr>
            <p:cNvPr id="120" name="TextBox 119"/>
            <p:cNvSpPr txBox="1"/>
            <p:nvPr/>
          </p:nvSpPr>
          <p:spPr>
            <a:xfrm>
              <a:off x="1223088" y="3654862"/>
              <a:ext cx="752203"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DREAM</a:t>
              </a:r>
            </a:p>
          </p:txBody>
        </p:sp>
      </p:grpSp>
      <p:grpSp>
        <p:nvGrpSpPr>
          <p:cNvPr id="4" name="Group 3"/>
          <p:cNvGrpSpPr/>
          <p:nvPr/>
        </p:nvGrpSpPr>
        <p:grpSpPr>
          <a:xfrm>
            <a:off x="4482893" y="1745375"/>
            <a:ext cx="1165306" cy="460115"/>
            <a:chOff x="4514066" y="1714202"/>
            <a:chExt cx="1165306" cy="460115"/>
          </a:xfrm>
        </p:grpSpPr>
        <p:pic>
          <p:nvPicPr>
            <p:cNvPr id="108" name="Picture 107" descr="Macintosh HD:Users:helenebjorkman:Desktop:ESS_Logo_Frugal_Blue_RGB.jpe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14066" y="1714202"/>
              <a:ext cx="678485" cy="364846"/>
            </a:xfrm>
            <a:prstGeom prst="rect">
              <a:avLst/>
            </a:prstGeom>
            <a:noFill/>
            <a:ln>
              <a:noFill/>
            </a:ln>
          </p:spPr>
        </p:pic>
        <p:sp>
          <p:nvSpPr>
            <p:cNvPr id="121" name="TextBox 120"/>
            <p:cNvSpPr txBox="1"/>
            <p:nvPr/>
          </p:nvSpPr>
          <p:spPr>
            <a:xfrm>
              <a:off x="5120643" y="1866540"/>
              <a:ext cx="558729"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NMX</a:t>
              </a:r>
            </a:p>
          </p:txBody>
        </p:sp>
      </p:grpSp>
      <p:grpSp>
        <p:nvGrpSpPr>
          <p:cNvPr id="24" name="Group 23"/>
          <p:cNvGrpSpPr/>
          <p:nvPr/>
        </p:nvGrpSpPr>
        <p:grpSpPr>
          <a:xfrm>
            <a:off x="6818286" y="2658985"/>
            <a:ext cx="1615277" cy="439214"/>
            <a:chOff x="6600075" y="2658985"/>
            <a:chExt cx="1615277" cy="439214"/>
          </a:xfrm>
        </p:grpSpPr>
        <p:pic>
          <p:nvPicPr>
            <p:cNvPr id="97" name="Picture 96" descr="ess-superconductores.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59352" y="2658985"/>
              <a:ext cx="756000" cy="324000"/>
            </a:xfrm>
            <a:prstGeom prst="rect">
              <a:avLst/>
            </a:prstGeom>
          </p:spPr>
        </p:pic>
        <p:sp>
          <p:nvSpPr>
            <p:cNvPr id="122" name="TextBox 121"/>
            <p:cNvSpPr txBox="1"/>
            <p:nvPr/>
          </p:nvSpPr>
          <p:spPr>
            <a:xfrm>
              <a:off x="6600075" y="2790422"/>
              <a:ext cx="942697"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MIRACLES</a:t>
              </a:r>
            </a:p>
          </p:txBody>
        </p:sp>
      </p:grpSp>
      <p:grpSp>
        <p:nvGrpSpPr>
          <p:cNvPr id="20" name="Group 19"/>
          <p:cNvGrpSpPr/>
          <p:nvPr/>
        </p:nvGrpSpPr>
        <p:grpSpPr>
          <a:xfrm>
            <a:off x="7459927" y="3377820"/>
            <a:ext cx="1485330" cy="327635"/>
            <a:chOff x="7283280" y="3346647"/>
            <a:chExt cx="1485330" cy="327635"/>
          </a:xfrm>
        </p:grpSpPr>
        <p:pic>
          <p:nvPicPr>
            <p:cNvPr id="95" name="Picture 94" descr="logo.gif;jsessionid=F764BA670D8CCC9EF18F9A6D1D7845E0.gif"/>
            <p:cNvPicPr>
              <a:picLocks noChangeAspect="1"/>
            </p:cNvPicPr>
            <p:nvPr/>
          </p:nvPicPr>
          <p:blipFill rotWithShape="1">
            <a:blip r:embed="rId4" cstate="email">
              <a:extLst>
                <a:ext uri="{28A0092B-C50C-407E-A947-70E740481C1C}">
                  <a14:useLocalDpi xmlns:a14="http://schemas.microsoft.com/office/drawing/2010/main"/>
                </a:ext>
              </a:extLst>
            </a:blip>
            <a:srcRect l="15441" t="7488" r="7604" b="13948"/>
            <a:stretch/>
          </p:blipFill>
          <p:spPr>
            <a:xfrm>
              <a:off x="7887919" y="3350282"/>
              <a:ext cx="880691" cy="324000"/>
            </a:xfrm>
            <a:prstGeom prst="rect">
              <a:avLst/>
            </a:prstGeom>
          </p:spPr>
        </p:pic>
        <p:sp>
          <p:nvSpPr>
            <p:cNvPr id="125" name="TextBox 124"/>
            <p:cNvSpPr txBox="1"/>
            <p:nvPr/>
          </p:nvSpPr>
          <p:spPr>
            <a:xfrm>
              <a:off x="7283280" y="3346647"/>
              <a:ext cx="616062"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T-REX</a:t>
              </a:r>
            </a:p>
          </p:txBody>
        </p:sp>
      </p:grpSp>
      <p:grpSp>
        <p:nvGrpSpPr>
          <p:cNvPr id="22" name="Group 21"/>
          <p:cNvGrpSpPr/>
          <p:nvPr/>
        </p:nvGrpSpPr>
        <p:grpSpPr>
          <a:xfrm>
            <a:off x="7025041" y="2938169"/>
            <a:ext cx="1130669" cy="457200"/>
            <a:chOff x="6921131" y="2865432"/>
            <a:chExt cx="1130669" cy="457200"/>
          </a:xfrm>
        </p:grpSpPr>
        <p:pic>
          <p:nvPicPr>
            <p:cNvPr id="96" name="Picture 95" descr="LogoLLB.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94600" y="2865432"/>
              <a:ext cx="457200" cy="457200"/>
            </a:xfrm>
            <a:prstGeom prst="rect">
              <a:avLst/>
            </a:prstGeom>
          </p:spPr>
        </p:pic>
        <p:sp>
          <p:nvSpPr>
            <p:cNvPr id="126" name="TextBox 125"/>
            <p:cNvSpPr txBox="1"/>
            <p:nvPr/>
          </p:nvSpPr>
          <p:spPr>
            <a:xfrm>
              <a:off x="6921131" y="3000167"/>
              <a:ext cx="710451"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MAGIC</a:t>
              </a:r>
            </a:p>
          </p:txBody>
        </p:sp>
      </p:grpSp>
      <p:grpSp>
        <p:nvGrpSpPr>
          <p:cNvPr id="25" name="Group 24"/>
          <p:cNvGrpSpPr/>
          <p:nvPr/>
        </p:nvGrpSpPr>
        <p:grpSpPr>
          <a:xfrm>
            <a:off x="6439973" y="2375986"/>
            <a:ext cx="1040335" cy="467115"/>
            <a:chOff x="6273717" y="2334422"/>
            <a:chExt cx="1040335" cy="467115"/>
          </a:xfrm>
        </p:grpSpPr>
        <p:pic>
          <p:nvPicPr>
            <p:cNvPr id="98" name="Picture 97" descr="Danmarks_Tekniske_Universitet_(logo).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94012" y="2334422"/>
              <a:ext cx="320040" cy="467115"/>
            </a:xfrm>
            <a:prstGeom prst="rect">
              <a:avLst/>
            </a:prstGeom>
            <a:solidFill>
              <a:srgbClr val="FFFFFF"/>
            </a:solidFill>
          </p:spPr>
        </p:pic>
        <p:sp>
          <p:nvSpPr>
            <p:cNvPr id="127" name="TextBox 126"/>
            <p:cNvSpPr txBox="1"/>
            <p:nvPr/>
          </p:nvSpPr>
          <p:spPr>
            <a:xfrm>
              <a:off x="6273717" y="2454452"/>
              <a:ext cx="813043"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BIFROST</a:t>
              </a:r>
            </a:p>
          </p:txBody>
        </p:sp>
      </p:grpSp>
      <p:grpSp>
        <p:nvGrpSpPr>
          <p:cNvPr id="21" name="Group 20"/>
          <p:cNvGrpSpPr/>
          <p:nvPr/>
        </p:nvGrpSpPr>
        <p:grpSpPr>
          <a:xfrm>
            <a:off x="7188513" y="3742547"/>
            <a:ext cx="1691309" cy="364185"/>
            <a:chOff x="7188513" y="3742547"/>
            <a:chExt cx="1691309" cy="364185"/>
          </a:xfrm>
        </p:grpSpPr>
        <p:pic>
          <p:nvPicPr>
            <p:cNvPr id="106" name="Picture 105" descr="aulogo.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63129" y="3782732"/>
              <a:ext cx="816693" cy="324000"/>
            </a:xfrm>
            <a:prstGeom prst="rect">
              <a:avLst/>
            </a:prstGeom>
          </p:spPr>
        </p:pic>
        <p:sp>
          <p:nvSpPr>
            <p:cNvPr id="128" name="TextBox 127"/>
            <p:cNvSpPr txBox="1"/>
            <p:nvPr/>
          </p:nvSpPr>
          <p:spPr>
            <a:xfrm>
              <a:off x="7188513" y="3742547"/>
              <a:ext cx="889986"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HEIMDAL</a:t>
              </a:r>
            </a:p>
          </p:txBody>
        </p:sp>
      </p:grpSp>
      <p:grpSp>
        <p:nvGrpSpPr>
          <p:cNvPr id="18" name="Group 17"/>
          <p:cNvGrpSpPr/>
          <p:nvPr/>
        </p:nvGrpSpPr>
        <p:grpSpPr>
          <a:xfrm>
            <a:off x="3258808" y="5108903"/>
            <a:ext cx="1328400" cy="579321"/>
            <a:chOff x="3503910" y="5363432"/>
            <a:chExt cx="1328400" cy="579321"/>
          </a:xfrm>
        </p:grpSpPr>
        <p:pic>
          <p:nvPicPr>
            <p:cNvPr id="102" name="Picture 101" descr="logo.pn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03910" y="5618753"/>
              <a:ext cx="1328400" cy="324000"/>
            </a:xfrm>
            <a:prstGeom prst="rect">
              <a:avLst/>
            </a:prstGeom>
          </p:spPr>
        </p:pic>
        <p:sp>
          <p:nvSpPr>
            <p:cNvPr id="129" name="TextBox 128"/>
            <p:cNvSpPr txBox="1"/>
            <p:nvPr/>
          </p:nvSpPr>
          <p:spPr>
            <a:xfrm>
              <a:off x="3675751" y="5363432"/>
              <a:ext cx="620682"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FREIA</a:t>
              </a:r>
            </a:p>
          </p:txBody>
        </p:sp>
      </p:grpSp>
      <p:grpSp>
        <p:nvGrpSpPr>
          <p:cNvPr id="17" name="Group 16"/>
          <p:cNvGrpSpPr/>
          <p:nvPr/>
        </p:nvGrpSpPr>
        <p:grpSpPr>
          <a:xfrm>
            <a:off x="4215144" y="5091746"/>
            <a:ext cx="1782824" cy="324000"/>
            <a:chOff x="4130301" y="4810651"/>
            <a:chExt cx="1782824" cy="324000"/>
          </a:xfrm>
        </p:grpSpPr>
        <p:pic>
          <p:nvPicPr>
            <p:cNvPr id="90" name="Picture 89" descr="logo.pn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584725" y="4810651"/>
              <a:ext cx="1328400" cy="324000"/>
            </a:xfrm>
            <a:prstGeom prst="rect">
              <a:avLst/>
            </a:prstGeom>
          </p:spPr>
        </p:pic>
        <p:sp>
          <p:nvSpPr>
            <p:cNvPr id="130" name="TextBox 129"/>
            <p:cNvSpPr txBox="1"/>
            <p:nvPr/>
          </p:nvSpPr>
          <p:spPr>
            <a:xfrm>
              <a:off x="4130301" y="4819468"/>
              <a:ext cx="527709" cy="307777"/>
            </a:xfrm>
            <a:prstGeom prst="rect">
              <a:avLst/>
            </a:prstGeom>
            <a:noFill/>
            <a:ln>
              <a:noFill/>
            </a:ln>
          </p:spPr>
          <p:txBody>
            <a:bodyPr wrap="none" rtlCol="0">
              <a:spAutoFit/>
            </a:bodyPr>
            <a:lstStyle/>
            <a:p>
              <a:r>
                <a:rPr lang="en-US" sz="1400" b="1" dirty="0" smtClean="0">
                  <a:solidFill>
                    <a:srgbClr val="FFFF00"/>
                  </a:solidFill>
                  <a:effectLst>
                    <a:outerShdw blurRad="50800" dist="38100" dir="2700000" algn="tl" rotWithShape="0">
                      <a:srgbClr val="000000">
                        <a:alpha val="43000"/>
                      </a:srgbClr>
                    </a:outerShdw>
                  </a:effectLst>
                </a:rPr>
                <a:t>LOKI</a:t>
              </a:r>
              <a:endParaRPr lang="en-US" sz="1400" b="1" dirty="0">
                <a:solidFill>
                  <a:srgbClr val="FFFF00"/>
                </a:solidFill>
                <a:effectLst>
                  <a:outerShdw blurRad="50800" dist="38100" dir="2700000" algn="tl" rotWithShape="0">
                    <a:srgbClr val="000000">
                      <a:alpha val="43000"/>
                    </a:srgbClr>
                  </a:outerShdw>
                </a:effectLst>
              </a:endParaRPr>
            </a:p>
          </p:txBody>
        </p:sp>
      </p:grpSp>
      <p:grpSp>
        <p:nvGrpSpPr>
          <p:cNvPr id="13" name="Group 12"/>
          <p:cNvGrpSpPr/>
          <p:nvPr/>
        </p:nvGrpSpPr>
        <p:grpSpPr>
          <a:xfrm>
            <a:off x="785082" y="4969407"/>
            <a:ext cx="1546671" cy="555776"/>
            <a:chOff x="785082" y="4969407"/>
            <a:chExt cx="1546671" cy="555776"/>
          </a:xfrm>
        </p:grpSpPr>
        <p:pic>
          <p:nvPicPr>
            <p:cNvPr id="104" name="Picture 103" descr="logo-cnr.pn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85082" y="5201183"/>
              <a:ext cx="929740" cy="324000"/>
            </a:xfrm>
            <a:prstGeom prst="rect">
              <a:avLst/>
            </a:prstGeom>
          </p:spPr>
        </p:pic>
        <p:sp>
          <p:nvSpPr>
            <p:cNvPr id="132" name="TextBox 131"/>
            <p:cNvSpPr txBox="1"/>
            <p:nvPr/>
          </p:nvSpPr>
          <p:spPr>
            <a:xfrm>
              <a:off x="1659774" y="4969407"/>
              <a:ext cx="671979"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VESPA</a:t>
              </a:r>
            </a:p>
          </p:txBody>
        </p:sp>
      </p:grpSp>
      <p:grpSp>
        <p:nvGrpSpPr>
          <p:cNvPr id="16" name="Group 15"/>
          <p:cNvGrpSpPr/>
          <p:nvPr/>
        </p:nvGrpSpPr>
        <p:grpSpPr>
          <a:xfrm>
            <a:off x="2732693" y="5688975"/>
            <a:ext cx="907200" cy="600399"/>
            <a:chOff x="2798682" y="5773818"/>
            <a:chExt cx="907200" cy="600399"/>
          </a:xfrm>
        </p:grpSpPr>
        <p:pic>
          <p:nvPicPr>
            <p:cNvPr id="105" name="Picture 104" descr="PSI-Logo.png"/>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798682" y="6050217"/>
              <a:ext cx="907200" cy="324000"/>
            </a:xfrm>
            <a:prstGeom prst="rect">
              <a:avLst/>
            </a:prstGeom>
          </p:spPr>
        </p:pic>
        <p:sp>
          <p:nvSpPr>
            <p:cNvPr id="133" name="TextBox 132"/>
            <p:cNvSpPr txBox="1"/>
            <p:nvPr/>
          </p:nvSpPr>
          <p:spPr>
            <a:xfrm>
              <a:off x="2869247" y="5773818"/>
              <a:ext cx="607859"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ESTIA</a:t>
              </a:r>
            </a:p>
          </p:txBody>
        </p:sp>
      </p:grpSp>
      <p:grpSp>
        <p:nvGrpSpPr>
          <p:cNvPr id="15" name="Group 14"/>
          <p:cNvGrpSpPr/>
          <p:nvPr/>
        </p:nvGrpSpPr>
        <p:grpSpPr>
          <a:xfrm>
            <a:off x="1190638" y="5665217"/>
            <a:ext cx="1454165" cy="621846"/>
            <a:chOff x="1086941" y="5787768"/>
            <a:chExt cx="1454165" cy="621846"/>
          </a:xfrm>
        </p:grpSpPr>
        <p:sp>
          <p:nvSpPr>
            <p:cNvPr id="131" name="TextBox 130"/>
            <p:cNvSpPr txBox="1"/>
            <p:nvPr/>
          </p:nvSpPr>
          <p:spPr>
            <a:xfrm>
              <a:off x="1532882" y="5787768"/>
              <a:ext cx="637539"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SKADI</a:t>
              </a:r>
            </a:p>
          </p:txBody>
        </p:sp>
        <p:grpSp>
          <p:nvGrpSpPr>
            <p:cNvPr id="12" name="Group 11"/>
            <p:cNvGrpSpPr/>
            <p:nvPr/>
          </p:nvGrpSpPr>
          <p:grpSpPr>
            <a:xfrm>
              <a:off x="1086941" y="6055762"/>
              <a:ext cx="1454165" cy="353852"/>
              <a:chOff x="1253649" y="5594737"/>
              <a:chExt cx="1454165" cy="353852"/>
            </a:xfrm>
          </p:grpSpPr>
          <p:sp>
            <p:nvSpPr>
              <p:cNvPr id="135" name="TextBox 134"/>
              <p:cNvSpPr txBox="1"/>
              <p:nvPr/>
            </p:nvSpPr>
            <p:spPr>
              <a:xfrm>
                <a:off x="2018360" y="5598887"/>
                <a:ext cx="354270" cy="349702"/>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36000" rIns="36000" bIns="36000" numCol="1" spcCol="38100" rtlCol="0" anchor="ctr" anchorCtr="0">
                <a:spAutoFit/>
              </a:bodyPr>
              <a:lstStyle/>
              <a:p>
                <a:pPr algn="r"/>
                <a:r>
                  <a:rPr lang="en-US" dirty="0"/>
                  <a:t>+  </a:t>
                </a:r>
              </a:p>
            </p:txBody>
          </p:sp>
          <p:pic>
            <p:nvPicPr>
              <p:cNvPr id="93" name="Picture 92" descr="logo.gif;jsessionid=F764BA670D8CCC9EF18F9A6D1D7845E0.gif"/>
              <p:cNvPicPr>
                <a:picLocks noChangeAspect="1"/>
              </p:cNvPicPr>
              <p:nvPr/>
            </p:nvPicPr>
            <p:blipFill rotWithShape="1">
              <a:blip r:embed="rId4" cstate="email">
                <a:extLst>
                  <a:ext uri="{28A0092B-C50C-407E-A947-70E740481C1C}">
                    <a14:useLocalDpi xmlns:a14="http://schemas.microsoft.com/office/drawing/2010/main"/>
                  </a:ext>
                </a:extLst>
              </a:blip>
              <a:srcRect l="15441" t="7488" r="7604" b="13948"/>
              <a:stretch/>
            </p:blipFill>
            <p:spPr>
              <a:xfrm>
                <a:off x="1253649" y="5594737"/>
                <a:ext cx="880691" cy="324000"/>
              </a:xfrm>
              <a:prstGeom prst="rect">
                <a:avLst/>
              </a:prstGeom>
            </p:spPr>
          </p:pic>
          <p:pic>
            <p:nvPicPr>
              <p:cNvPr id="134" name="Picture 133" descr="LogoLLB.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64914" y="5598476"/>
                <a:ext cx="342900" cy="342900"/>
              </a:xfrm>
              <a:prstGeom prst="rect">
                <a:avLst/>
              </a:prstGeom>
              <a:solidFill>
                <a:srgbClr val="FFFFFF"/>
              </a:solidFill>
            </p:spPr>
          </p:pic>
        </p:grpSp>
      </p:grpSp>
      <p:grpSp>
        <p:nvGrpSpPr>
          <p:cNvPr id="28" name="Group 27"/>
          <p:cNvGrpSpPr/>
          <p:nvPr/>
        </p:nvGrpSpPr>
        <p:grpSpPr>
          <a:xfrm>
            <a:off x="5985469" y="1759319"/>
            <a:ext cx="1821852" cy="866560"/>
            <a:chOff x="5964687" y="1759319"/>
            <a:chExt cx="1821852" cy="866560"/>
          </a:xfrm>
        </p:grpSpPr>
        <p:grpSp>
          <p:nvGrpSpPr>
            <p:cNvPr id="11" name="Group 10"/>
            <p:cNvGrpSpPr/>
            <p:nvPr/>
          </p:nvGrpSpPr>
          <p:grpSpPr>
            <a:xfrm>
              <a:off x="6822660" y="1759319"/>
              <a:ext cx="963879" cy="611733"/>
              <a:chOff x="6960986" y="1892647"/>
              <a:chExt cx="963879" cy="442877"/>
            </a:xfrm>
          </p:grpSpPr>
          <p:pic>
            <p:nvPicPr>
              <p:cNvPr id="101" name="Picture 100" descr="tum_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60986" y="2001317"/>
                <a:ext cx="953486" cy="324000"/>
              </a:xfrm>
              <a:prstGeom prst="rect">
                <a:avLst/>
              </a:prstGeom>
              <a:solidFill>
                <a:srgbClr val="FFFFFF"/>
              </a:solidFill>
            </p:spPr>
          </p:pic>
          <p:pic>
            <p:nvPicPr>
              <p:cNvPr id="81" name="Picture 80" descr="LogoLLB.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81965" y="1892647"/>
                <a:ext cx="342900" cy="342900"/>
              </a:xfrm>
              <a:prstGeom prst="rect">
                <a:avLst/>
              </a:prstGeom>
            </p:spPr>
          </p:pic>
          <p:sp>
            <p:nvSpPr>
              <p:cNvPr id="82" name="TextBox 81"/>
              <p:cNvSpPr txBox="1"/>
              <p:nvPr/>
            </p:nvSpPr>
            <p:spPr>
              <a:xfrm>
                <a:off x="7248401" y="1935416"/>
                <a:ext cx="35070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2000" dirty="0"/>
                  <a:t>+  </a:t>
                </a:r>
              </a:p>
            </p:txBody>
          </p:sp>
        </p:grpSp>
        <p:sp>
          <p:nvSpPr>
            <p:cNvPr id="124" name="TextBox 123"/>
            <p:cNvSpPr txBox="1"/>
            <p:nvPr/>
          </p:nvSpPr>
          <p:spPr>
            <a:xfrm>
              <a:off x="5964687" y="2318102"/>
              <a:ext cx="710451"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C-SPEC</a:t>
              </a:r>
            </a:p>
          </p:txBody>
        </p:sp>
        <p:cxnSp>
          <p:nvCxnSpPr>
            <p:cNvPr id="7" name="Straight Connector 6"/>
            <p:cNvCxnSpPr/>
            <p:nvPr/>
          </p:nvCxnSpPr>
          <p:spPr>
            <a:xfrm flipH="1">
              <a:off x="6392887" y="2119539"/>
              <a:ext cx="429773" cy="263263"/>
            </a:xfrm>
            <a:prstGeom prst="line">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5355398" y="1433239"/>
            <a:ext cx="2108561" cy="940769"/>
            <a:chOff x="5241097" y="1433239"/>
            <a:chExt cx="2108561" cy="940769"/>
          </a:xfrm>
        </p:grpSpPr>
        <p:grpSp>
          <p:nvGrpSpPr>
            <p:cNvPr id="14" name="Group 13"/>
            <p:cNvGrpSpPr/>
            <p:nvPr/>
          </p:nvGrpSpPr>
          <p:grpSpPr>
            <a:xfrm>
              <a:off x="5241097" y="1433239"/>
              <a:ext cx="2108561" cy="480287"/>
              <a:chOff x="6037159" y="1275125"/>
              <a:chExt cx="2108561" cy="480287"/>
            </a:xfrm>
          </p:grpSpPr>
          <p:pic>
            <p:nvPicPr>
              <p:cNvPr id="59" name="Picture 58" descr="logoujf.gif"/>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310617" y="1305167"/>
                <a:ext cx="228264" cy="450245"/>
              </a:xfrm>
              <a:prstGeom prst="rect">
                <a:avLst/>
              </a:prstGeom>
            </p:spPr>
          </p:pic>
          <p:grpSp>
            <p:nvGrpSpPr>
              <p:cNvPr id="6" name="Group 5"/>
              <p:cNvGrpSpPr/>
              <p:nvPr/>
            </p:nvGrpSpPr>
            <p:grpSpPr>
              <a:xfrm>
                <a:off x="6037159" y="1275125"/>
                <a:ext cx="2108561" cy="423602"/>
                <a:chOff x="6486159" y="1474628"/>
                <a:chExt cx="2108561" cy="423602"/>
              </a:xfrm>
            </p:grpSpPr>
            <p:pic>
              <p:nvPicPr>
                <p:cNvPr id="103" name="Picture 102" descr="logo_hzg_cms10.gif"/>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486159" y="1585803"/>
                  <a:ext cx="1131570" cy="312420"/>
                </a:xfrm>
                <a:prstGeom prst="rect">
                  <a:avLst/>
                </a:prstGeom>
              </p:spPr>
            </p:pic>
            <p:sp>
              <p:nvSpPr>
                <p:cNvPr id="71" name="TextBox 70"/>
                <p:cNvSpPr txBox="1"/>
                <p:nvPr/>
              </p:nvSpPr>
              <p:spPr>
                <a:xfrm>
                  <a:off x="7442217" y="1498122"/>
                  <a:ext cx="35070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2000" dirty="0"/>
                    <a:t>+  </a:t>
                  </a:r>
                </a:p>
              </p:txBody>
            </p:sp>
            <p:sp>
              <p:nvSpPr>
                <p:cNvPr id="80" name="TextBox 79"/>
                <p:cNvSpPr txBox="1"/>
                <p:nvPr/>
              </p:nvSpPr>
              <p:spPr>
                <a:xfrm>
                  <a:off x="7756417" y="1474628"/>
                  <a:ext cx="83830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800" i="1" dirty="0"/>
                    <a:t>Nuclear Physics Institute</a:t>
                  </a:r>
                </a:p>
              </p:txBody>
            </p:sp>
          </p:grpSp>
        </p:grpSp>
        <p:sp>
          <p:nvSpPr>
            <p:cNvPr id="123" name="TextBox 122"/>
            <p:cNvSpPr txBox="1"/>
            <p:nvPr/>
          </p:nvSpPr>
          <p:spPr>
            <a:xfrm>
              <a:off x="5576611" y="2066231"/>
              <a:ext cx="561534" cy="307777"/>
            </a:xfrm>
            <a:prstGeom prst="rect">
              <a:avLst/>
            </a:prstGeom>
            <a:noFill/>
            <a:ln>
              <a:noFill/>
            </a:ln>
          </p:spPr>
          <p:txBody>
            <a:bodyPr wrap="none" rtlCol="0">
              <a:spAutoFit/>
            </a:bodyPr>
            <a:lstStyle/>
            <a:p>
              <a:r>
                <a:rPr lang="en-US" sz="1400" b="1" dirty="0">
                  <a:solidFill>
                    <a:srgbClr val="FFFF00"/>
                  </a:solidFill>
                  <a:effectLst>
                    <a:outerShdw blurRad="50800" dist="38100" dir="2700000" algn="tl" rotWithShape="0">
                      <a:srgbClr val="000000">
                        <a:alpha val="43000"/>
                      </a:srgbClr>
                    </a:outerShdw>
                  </a:effectLst>
                </a:rPr>
                <a:t>BEER</a:t>
              </a:r>
            </a:p>
          </p:txBody>
        </p:sp>
        <p:cxnSp>
          <p:nvCxnSpPr>
            <p:cNvPr id="51" name="Straight Connector 50"/>
            <p:cNvCxnSpPr/>
            <p:nvPr/>
          </p:nvCxnSpPr>
          <p:spPr>
            <a:xfrm flipH="1">
              <a:off x="5875962" y="1911683"/>
              <a:ext cx="157771" cy="213873"/>
            </a:xfrm>
            <a:prstGeom prst="line">
              <a:avLst/>
            </a:prstGeom>
            <a:ln w="31750">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4304533" y="4654526"/>
            <a:ext cx="1836958" cy="366011"/>
            <a:chOff x="4265861" y="4645099"/>
            <a:chExt cx="1836958" cy="366011"/>
          </a:xfrm>
        </p:grpSpPr>
        <p:sp>
          <p:nvSpPr>
            <p:cNvPr id="60" name="TextBox 59"/>
            <p:cNvSpPr txBox="1"/>
            <p:nvPr/>
          </p:nvSpPr>
          <p:spPr>
            <a:xfrm>
              <a:off x="4265861" y="4645099"/>
              <a:ext cx="1116000" cy="307777"/>
            </a:xfrm>
            <a:prstGeom prst="rect">
              <a:avLst/>
            </a:prstGeom>
            <a:noFill/>
            <a:ln>
              <a:noFill/>
            </a:ln>
          </p:spPr>
          <p:txBody>
            <a:bodyPr wrap="none" lIns="72000" rIns="36000" rtlCol="0">
              <a:spAutoFit/>
            </a:bodyPr>
            <a:lstStyle/>
            <a:p>
              <a:pPr algn="ctr"/>
              <a:r>
                <a:rPr lang="en-US" sz="1400" b="1" dirty="0" smtClean="0">
                  <a:solidFill>
                    <a:srgbClr val="002060"/>
                  </a:solidFill>
                  <a:effectLst>
                    <a:outerShdw blurRad="50800" dist="38100" dir="2700000" algn="tl" rotWithShape="0">
                      <a:srgbClr val="000000">
                        <a:alpha val="43000"/>
                      </a:srgbClr>
                    </a:outerShdw>
                  </a:effectLst>
                </a:rPr>
                <a:t>Test</a:t>
              </a:r>
              <a:r>
                <a:rPr lang="en-US" sz="1400" b="1" dirty="0" smtClean="0">
                  <a:solidFill>
                    <a:srgbClr val="FFFF00"/>
                  </a:solidFill>
                  <a:effectLst>
                    <a:outerShdw blurRad="50800" dist="38100" dir="2700000" algn="tl" rotWithShape="0">
                      <a:srgbClr val="000000">
                        <a:alpha val="43000"/>
                      </a:srgbClr>
                    </a:outerShdw>
                  </a:effectLst>
                </a:rPr>
                <a:t> </a:t>
              </a:r>
              <a:r>
                <a:rPr lang="en-US" sz="1400" b="1" dirty="0" smtClean="0">
                  <a:solidFill>
                    <a:srgbClr val="002060"/>
                  </a:solidFill>
                  <a:effectLst>
                    <a:outerShdw blurRad="50800" dist="38100" dir="2700000" algn="tl" rotWithShape="0">
                      <a:srgbClr val="000000">
                        <a:alpha val="43000"/>
                      </a:srgbClr>
                    </a:outerShdw>
                  </a:effectLst>
                </a:rPr>
                <a:t>Beam Line</a:t>
              </a:r>
              <a:endParaRPr lang="en-US" sz="1400" b="1" dirty="0">
                <a:solidFill>
                  <a:srgbClr val="002060"/>
                </a:solidFill>
                <a:effectLst>
                  <a:outerShdw blurRad="50800" dist="38100" dir="2700000" algn="tl" rotWithShape="0">
                    <a:srgbClr val="000000">
                      <a:alpha val="43000"/>
                    </a:srgbClr>
                  </a:outerShdw>
                </a:effectLst>
              </a:endParaRPr>
            </a:p>
          </p:txBody>
        </p:sp>
        <p:pic>
          <p:nvPicPr>
            <p:cNvPr id="61" name="Picture 60" descr="Macintosh HD:Users:helenebjorkman:Desktop:ESS_Logo_Frugal_Blue_RGB.jpe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24334" y="4646264"/>
              <a:ext cx="678485" cy="364846"/>
            </a:xfrm>
            <a:prstGeom prst="rect">
              <a:avLst/>
            </a:prstGeom>
            <a:noFill/>
            <a:ln>
              <a:noFill/>
            </a:ln>
          </p:spPr>
        </p:pic>
      </p:grpSp>
    </p:spTree>
    <p:extLst>
      <p:ext uri="{BB962C8B-B14F-4D97-AF65-F5344CB8AC3E}">
        <p14:creationId xmlns:p14="http://schemas.microsoft.com/office/powerpoint/2010/main" val="143245454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 </a:t>
            </a:r>
            <a:r>
              <a:rPr lang="en-US" dirty="0" smtClean="0"/>
              <a:t>Milestones</a:t>
            </a:r>
            <a:br>
              <a:rPr lang="en-US" dirty="0" smtClean="0"/>
            </a:br>
            <a:r>
              <a:rPr lang="en-US" dirty="0" smtClean="0"/>
              <a:t>Phase 1 schedule</a:t>
            </a:r>
            <a:endParaRPr lang="en-US" dirty="0"/>
          </a:p>
        </p:txBody>
      </p:sp>
      <p:pic>
        <p:nvPicPr>
          <p:cNvPr id="4" name="Picture 3"/>
          <p:cNvPicPr>
            <a:picLocks noChangeAspect="1"/>
          </p:cNvPicPr>
          <p:nvPr/>
        </p:nvPicPr>
        <p:blipFill>
          <a:blip r:embed="rId2"/>
          <a:stretch>
            <a:fillRect/>
          </a:stretch>
        </p:blipFill>
        <p:spPr>
          <a:xfrm>
            <a:off x="0" y="1423312"/>
            <a:ext cx="9144000" cy="5365488"/>
          </a:xfrm>
          <a:prstGeom prst="rect">
            <a:avLst/>
          </a:prstGeom>
        </p:spPr>
      </p:pic>
      <p:sp>
        <p:nvSpPr>
          <p:cNvPr id="5" name="Rectangle 4"/>
          <p:cNvSpPr/>
          <p:nvPr/>
        </p:nvSpPr>
        <p:spPr>
          <a:xfrm>
            <a:off x="8240399" y="6461104"/>
            <a:ext cx="686700" cy="228907"/>
          </a:xfrm>
          <a:prstGeom prst="rect">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114"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 name="Slide Number Placeholder 2"/>
          <p:cNvSpPr>
            <a:spLocks noGrp="1"/>
          </p:cNvSpPr>
          <p:nvPr>
            <p:ph type="sldNum" sz="quarter" idx="2"/>
          </p:nvPr>
        </p:nvSpPr>
        <p:spPr/>
        <p:txBody>
          <a:bodyPr/>
          <a:lstStyle/>
          <a:p>
            <a:fld id="{86CB4B4D-7CA3-9044-876B-883B54F8677D}" type="slidenum">
              <a:rPr lang="uk-UA" smtClean="0"/>
              <a:t>5</a:t>
            </a:fld>
            <a:endParaRPr lang="uk-UA"/>
          </a:p>
        </p:txBody>
      </p:sp>
    </p:spTree>
    <p:extLst>
      <p:ext uri="{BB962C8B-B14F-4D97-AF65-F5344CB8AC3E}">
        <p14:creationId xmlns:p14="http://schemas.microsoft.com/office/powerpoint/2010/main" val="181632232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3224" y="1123673"/>
            <a:ext cx="9169200" cy="54590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spcCol="0" rtlCol="0" anchor="ctr"/>
          <a:lstStyle/>
          <a:p>
            <a:pPr algn="ctr"/>
            <a:endParaRPr lang="en-US" sz="1286"/>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2811600" y="1692000"/>
            <a:ext cx="6310800" cy="4482000"/>
          </a:xfrm>
          <a:prstGeom prst="rect">
            <a:avLst/>
          </a:prstGeom>
        </p:spPr>
      </p:pic>
      <p:sp>
        <p:nvSpPr>
          <p:cNvPr id="2" name="Title 1"/>
          <p:cNvSpPr>
            <a:spLocks noGrp="1"/>
          </p:cNvSpPr>
          <p:nvPr>
            <p:ph type="title"/>
          </p:nvPr>
        </p:nvSpPr>
        <p:spPr>
          <a:xfrm>
            <a:off x="2959" y="-16232"/>
            <a:ext cx="7347185" cy="1097500"/>
          </a:xfrm>
        </p:spPr>
        <p:txBody>
          <a:bodyPr>
            <a:normAutofit/>
          </a:bodyPr>
          <a:lstStyle/>
          <a:p>
            <a:pPr algn="ctr">
              <a:lnSpc>
                <a:spcPts val="3600"/>
              </a:lnSpc>
              <a:spcBef>
                <a:spcPts val="600"/>
              </a:spcBef>
              <a:spcAft>
                <a:spcPts val="600"/>
              </a:spcAft>
            </a:pPr>
            <a:r>
              <a:rPr lang="en-US" dirty="0" smtClean="0"/>
              <a:t>Internal</a:t>
            </a:r>
            <a:r>
              <a:rPr lang="en-US" baseline="30000" dirty="0" smtClean="0"/>
              <a:t>*</a:t>
            </a:r>
            <a:r>
              <a:rPr lang="en-US" dirty="0" smtClean="0"/>
              <a:t> Neutron </a:t>
            </a:r>
            <a:r>
              <a:rPr lang="en-US" dirty="0"/>
              <a:t>Beam Instrument Schedule   </a:t>
            </a:r>
            <a:br>
              <a:rPr lang="en-US" dirty="0"/>
            </a:br>
            <a:r>
              <a:rPr lang="en-US" sz="2700" b="1" cap="all" dirty="0" smtClean="0">
                <a:solidFill>
                  <a:srgbClr val="FFFF00"/>
                </a:solidFill>
              </a:rPr>
              <a:t>Draft for Discussion   </a:t>
            </a:r>
            <a:r>
              <a:rPr lang="en-US" sz="2000" dirty="0" smtClean="0"/>
              <a:t>V3.4, 15</a:t>
            </a:r>
            <a:r>
              <a:rPr lang="en-US" sz="2000" baseline="30000" dirty="0" smtClean="0"/>
              <a:t>th</a:t>
            </a:r>
            <a:r>
              <a:rPr lang="en-US" sz="2000" dirty="0" smtClean="0"/>
              <a:t> September </a:t>
            </a:r>
            <a:r>
              <a:rPr lang="en-US" sz="2000" dirty="0"/>
              <a:t>2017 </a:t>
            </a:r>
            <a:endParaRPr lang="en-US" sz="2000" dirty="0">
              <a:solidFill>
                <a:srgbClr val="FF0000"/>
              </a:solidFill>
            </a:endParaRPr>
          </a:p>
        </p:txBody>
      </p:sp>
      <p:sp>
        <p:nvSpPr>
          <p:cNvPr id="16" name="TextBox 15"/>
          <p:cNvSpPr txBox="1"/>
          <p:nvPr/>
        </p:nvSpPr>
        <p:spPr>
          <a:xfrm>
            <a:off x="16122" y="1912904"/>
            <a:ext cx="2238908" cy="2693045"/>
          </a:xfrm>
          <a:prstGeom prst="rect">
            <a:avLst/>
          </a:prstGeom>
          <a:noFill/>
          <a:ln>
            <a:solidFill>
              <a:schemeClr val="tx1"/>
            </a:solidFill>
          </a:ln>
        </p:spPr>
        <p:txBody>
          <a:bodyPr wrap="square" lIns="72000" tIns="45720" rIns="36000" bIns="45720" rtlCol="0">
            <a:spAutoFit/>
          </a:bodyPr>
          <a:lstStyle/>
          <a:p>
            <a:pPr defTabSz="914418">
              <a:spcBef>
                <a:spcPts val="600"/>
              </a:spcBef>
            </a:pPr>
            <a:r>
              <a:rPr lang="en-US" sz="1400" b="1" dirty="0" smtClean="0">
                <a:solidFill>
                  <a:prstClr val="black"/>
                </a:solidFill>
              </a:rPr>
              <a:t>NOTES:</a:t>
            </a:r>
          </a:p>
          <a:p>
            <a:pPr marL="133350" indent="-133350" defTabSz="914418">
              <a:spcBef>
                <a:spcPts val="600"/>
              </a:spcBef>
              <a:buFont typeface="Arial" charset="0"/>
              <a:buChar char="•"/>
            </a:pPr>
            <a:r>
              <a:rPr lang="en-US" sz="1400" dirty="0" smtClean="0">
                <a:solidFill>
                  <a:prstClr val="black"/>
                </a:solidFill>
              </a:rPr>
              <a:t>Assumes 2MW maximum power until end 2025</a:t>
            </a:r>
          </a:p>
          <a:p>
            <a:pPr marL="133350" indent="-133350" defTabSz="914418">
              <a:spcBef>
                <a:spcPts val="600"/>
              </a:spcBef>
              <a:buFont typeface="Arial" charset="0"/>
              <a:buChar char="•"/>
            </a:pPr>
            <a:r>
              <a:rPr lang="en-US" sz="1400" dirty="0" smtClean="0">
                <a:solidFill>
                  <a:prstClr val="black"/>
                </a:solidFill>
              </a:rPr>
              <a:t>Phases aligned with TG2 reviews on </a:t>
            </a:r>
            <a:r>
              <a:rPr lang="en-US" sz="1400" smtClean="0">
                <a:solidFill>
                  <a:prstClr val="black"/>
                </a:solidFill>
              </a:rPr>
              <a:t>1</a:t>
            </a:r>
            <a:r>
              <a:rPr lang="en-US" sz="1400" baseline="30000" smtClean="0">
                <a:solidFill>
                  <a:prstClr val="black"/>
                </a:solidFill>
              </a:rPr>
              <a:t>st</a:t>
            </a:r>
            <a:r>
              <a:rPr lang="en-US" sz="1400" smtClean="0">
                <a:solidFill>
                  <a:prstClr val="black"/>
                </a:solidFill>
              </a:rPr>
              <a:t> 10 </a:t>
            </a:r>
            <a:r>
              <a:rPr lang="en-US" sz="1400" dirty="0" smtClean="0">
                <a:solidFill>
                  <a:prstClr val="black"/>
                </a:solidFill>
              </a:rPr>
              <a:t>NBIs</a:t>
            </a:r>
            <a:endParaRPr lang="en-US" sz="1400" dirty="0">
              <a:solidFill>
                <a:prstClr val="black"/>
              </a:solidFill>
            </a:endParaRPr>
          </a:p>
          <a:p>
            <a:pPr marL="133350" indent="-133350" defTabSz="914418">
              <a:spcBef>
                <a:spcPts val="600"/>
              </a:spcBef>
              <a:buFont typeface="Arial" charset="0"/>
              <a:buChar char="•"/>
            </a:pPr>
            <a:r>
              <a:rPr lang="en-US" sz="1400" dirty="0" smtClean="0">
                <a:solidFill>
                  <a:prstClr val="black"/>
                </a:solidFill>
              </a:rPr>
              <a:t>Installation &amp; Integration (TG4) + Hot Commissioning (TG5) for first 8 NBIs aligned with draft BOI plan </a:t>
            </a:r>
            <a:r>
              <a:rPr lang="en-US" sz="1400" i="1" dirty="0" smtClean="0">
                <a:solidFill>
                  <a:schemeClr val="bg1">
                    <a:lumMod val="50000"/>
                  </a:schemeClr>
                </a:solidFill>
              </a:rPr>
              <a:t>(</a:t>
            </a:r>
            <a:r>
              <a:rPr lang="en-US" sz="1400" i="1" dirty="0">
                <a:solidFill>
                  <a:schemeClr val="bg1">
                    <a:lumMod val="50000"/>
                  </a:schemeClr>
                </a:solidFill>
              </a:rPr>
              <a:t>schedule match typically within 1 month) </a:t>
            </a:r>
            <a:r>
              <a:rPr lang="en-US" sz="1400" dirty="0">
                <a:solidFill>
                  <a:prstClr val="black"/>
                </a:solidFill>
              </a:rPr>
              <a:t>	</a:t>
            </a:r>
            <a:endParaRPr lang="en-US" sz="1400" dirty="0">
              <a:solidFill>
                <a:srgbClr val="7F7F7F"/>
              </a:solidFill>
            </a:endParaRPr>
          </a:p>
        </p:txBody>
      </p:sp>
      <p:grpSp>
        <p:nvGrpSpPr>
          <p:cNvPr id="22" name="Group 21"/>
          <p:cNvGrpSpPr/>
          <p:nvPr/>
        </p:nvGrpSpPr>
        <p:grpSpPr>
          <a:xfrm>
            <a:off x="0" y="5399999"/>
            <a:ext cx="2149200" cy="1404002"/>
            <a:chOff x="18008" y="3212976"/>
            <a:chExt cx="2039876" cy="1385735"/>
          </a:xfrm>
        </p:grpSpPr>
        <p:pic>
          <p:nvPicPr>
            <p:cNvPr id="15" name="Picture 14"/>
            <p:cNvPicPr>
              <a:picLocks/>
            </p:cNvPicPr>
            <p:nvPr/>
          </p:nvPicPr>
          <p:blipFill>
            <a:blip r:embed="rId4" cstate="screen">
              <a:extLst>
                <a:ext uri="{28A0092B-C50C-407E-A947-70E740481C1C}">
                  <a14:useLocalDpi xmlns:a14="http://schemas.microsoft.com/office/drawing/2010/main"/>
                </a:ext>
              </a:extLst>
            </a:blip>
            <a:stretch>
              <a:fillRect/>
            </a:stretch>
          </p:blipFill>
          <p:spPr>
            <a:xfrm>
              <a:off x="1682027" y="3212977"/>
              <a:ext cx="375857" cy="1385734"/>
            </a:xfrm>
            <a:prstGeom prst="rect">
              <a:avLst/>
            </a:prstGeom>
          </p:spPr>
        </p:pic>
        <p:grpSp>
          <p:nvGrpSpPr>
            <p:cNvPr id="18" name="Group 17"/>
            <p:cNvGrpSpPr/>
            <p:nvPr/>
          </p:nvGrpSpPr>
          <p:grpSpPr>
            <a:xfrm>
              <a:off x="18008" y="3212976"/>
              <a:ext cx="2033043" cy="1374698"/>
              <a:chOff x="43032" y="4869160"/>
              <a:chExt cx="2033043" cy="1620000"/>
            </a:xfrm>
          </p:grpSpPr>
          <p:sp>
            <p:nvSpPr>
              <p:cNvPr id="3" name="TextBox 2"/>
              <p:cNvSpPr txBox="1"/>
              <p:nvPr/>
            </p:nvSpPr>
            <p:spPr>
              <a:xfrm>
                <a:off x="43032" y="4869161"/>
                <a:ext cx="1708439" cy="1554219"/>
              </a:xfrm>
              <a:prstGeom prst="rect">
                <a:avLst/>
              </a:prstGeom>
              <a:noFill/>
            </p:spPr>
            <p:txBody>
              <a:bodyPr wrap="square" lIns="36000" rIns="36000" rtlCol="0">
                <a:spAutoFit/>
              </a:bodyPr>
              <a:lstStyle/>
              <a:p>
                <a:pPr algn="r" defTabSz="914418">
                  <a:spcAft>
                    <a:spcPts val="500"/>
                  </a:spcAft>
                </a:pPr>
                <a:r>
                  <a:rPr lang="en-US" sz="1000" dirty="0">
                    <a:solidFill>
                      <a:prstClr val="black"/>
                    </a:solidFill>
                  </a:rPr>
                  <a:t>Preliminary Design</a:t>
                </a:r>
              </a:p>
              <a:p>
                <a:pPr algn="r" defTabSz="914418">
                  <a:spcAft>
                    <a:spcPts val="500"/>
                  </a:spcAft>
                </a:pPr>
                <a:r>
                  <a:rPr lang="en-US" sz="1000" dirty="0">
                    <a:solidFill>
                      <a:prstClr val="black"/>
                    </a:solidFill>
                  </a:rPr>
                  <a:t>Detailed Design</a:t>
                </a:r>
              </a:p>
              <a:p>
                <a:pPr algn="r" defTabSz="914418">
                  <a:spcAft>
                    <a:spcPts val="500"/>
                  </a:spcAft>
                </a:pPr>
                <a:r>
                  <a:rPr lang="en-US" sz="1000" dirty="0">
                    <a:solidFill>
                      <a:prstClr val="black"/>
                    </a:solidFill>
                  </a:rPr>
                  <a:t>Manufacturing &amp; Procurement</a:t>
                </a:r>
              </a:p>
              <a:p>
                <a:pPr algn="r" defTabSz="914418">
                  <a:spcAft>
                    <a:spcPts val="500"/>
                  </a:spcAft>
                </a:pPr>
                <a:r>
                  <a:rPr lang="en-US" sz="1000" dirty="0">
                    <a:solidFill>
                      <a:prstClr val="black"/>
                    </a:solidFill>
                  </a:rPr>
                  <a:t>Installation &amp; Integration</a:t>
                </a:r>
              </a:p>
              <a:p>
                <a:pPr algn="r" defTabSz="914418">
                  <a:spcAft>
                    <a:spcPts val="500"/>
                  </a:spcAft>
                </a:pPr>
                <a:r>
                  <a:rPr lang="en-US" sz="1000" dirty="0">
                    <a:solidFill>
                      <a:prstClr val="black"/>
                    </a:solidFill>
                  </a:rPr>
                  <a:t>Hot Commissioning/Early science </a:t>
                </a:r>
              </a:p>
              <a:p>
                <a:pPr algn="r" defTabSz="914418">
                  <a:spcAft>
                    <a:spcPts val="500"/>
                  </a:spcAft>
                </a:pPr>
                <a:r>
                  <a:rPr lang="en-US" sz="1000" dirty="0">
                    <a:solidFill>
                      <a:prstClr val="black"/>
                    </a:solidFill>
                  </a:rPr>
                  <a:t>Operation</a:t>
                </a:r>
              </a:p>
            </p:txBody>
          </p:sp>
          <p:sp>
            <p:nvSpPr>
              <p:cNvPr id="17" name="Rectangle 16"/>
              <p:cNvSpPr/>
              <p:nvPr/>
            </p:nvSpPr>
            <p:spPr>
              <a:xfrm>
                <a:off x="60116" y="4869160"/>
                <a:ext cx="2015959" cy="1620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8"/>
                <a:endParaRPr lang="en-US" sz="1286">
                  <a:solidFill>
                    <a:prstClr val="white"/>
                  </a:solidFill>
                  <a:latin typeface="Calibri"/>
                </a:endParaRPr>
              </a:p>
            </p:txBody>
          </p:sp>
        </p:grpSp>
      </p:grpSp>
      <p:sp>
        <p:nvSpPr>
          <p:cNvPr id="31" name="TextBox 30"/>
          <p:cNvSpPr txBox="1"/>
          <p:nvPr/>
        </p:nvSpPr>
        <p:spPr>
          <a:xfrm>
            <a:off x="6214554" y="1084336"/>
            <a:ext cx="824437" cy="652871"/>
          </a:xfrm>
          <a:prstGeom prst="rect">
            <a:avLst/>
          </a:prstGeom>
          <a:noFill/>
        </p:spPr>
        <p:txBody>
          <a:bodyPr wrap="square" lIns="0" tIns="45720" rIns="36000" bIns="45720" rtlCol="0">
            <a:spAutoFit/>
          </a:bodyPr>
          <a:lstStyle/>
          <a:p>
            <a:pPr algn="ctr" defTabSz="914418"/>
            <a:r>
              <a:rPr lang="en-US" sz="1214" dirty="0">
                <a:solidFill>
                  <a:srgbClr val="C0504D"/>
                </a:solidFill>
              </a:rPr>
              <a:t> Hot Commission </a:t>
            </a:r>
          </a:p>
          <a:p>
            <a:pPr algn="ctr" defTabSz="914418"/>
            <a:r>
              <a:rPr lang="en-US" sz="1214" dirty="0">
                <a:solidFill>
                  <a:srgbClr val="C0504D"/>
                </a:solidFill>
              </a:rPr>
              <a:t>instruments</a:t>
            </a:r>
          </a:p>
        </p:txBody>
      </p:sp>
      <p:sp>
        <p:nvSpPr>
          <p:cNvPr id="5" name="TextBox 4"/>
          <p:cNvSpPr txBox="1"/>
          <p:nvPr/>
        </p:nvSpPr>
        <p:spPr>
          <a:xfrm>
            <a:off x="-220133" y="1481668"/>
            <a:ext cx="184731" cy="290208"/>
          </a:xfrm>
          <a:prstGeom prst="rect">
            <a:avLst/>
          </a:prstGeom>
          <a:noFill/>
        </p:spPr>
        <p:txBody>
          <a:bodyPr wrap="none" lIns="91440" tIns="45720" rIns="91440" bIns="45720" rtlCol="0">
            <a:spAutoFit/>
          </a:bodyPr>
          <a:lstStyle/>
          <a:p>
            <a:pPr defTabSz="914418"/>
            <a:endParaRPr lang="en-US" sz="1286" dirty="0">
              <a:solidFill>
                <a:prstClr val="black"/>
              </a:solidFill>
            </a:endParaRPr>
          </a:p>
        </p:txBody>
      </p:sp>
      <p:grpSp>
        <p:nvGrpSpPr>
          <p:cNvPr id="48" name="Group 47"/>
          <p:cNvGrpSpPr/>
          <p:nvPr/>
        </p:nvGrpSpPr>
        <p:grpSpPr>
          <a:xfrm>
            <a:off x="3368103" y="6097725"/>
            <a:ext cx="5449490" cy="279179"/>
            <a:chOff x="3283200" y="6392361"/>
            <a:chExt cx="5552725" cy="279178"/>
          </a:xfrm>
        </p:grpSpPr>
        <p:sp>
          <p:nvSpPr>
            <p:cNvPr id="34" name="TextBox 33"/>
            <p:cNvSpPr txBox="1"/>
            <p:nvPr/>
          </p:nvSpPr>
          <p:spPr>
            <a:xfrm>
              <a:off x="3347864" y="6392361"/>
              <a:ext cx="5488061" cy="279178"/>
            </a:xfrm>
            <a:prstGeom prst="rect">
              <a:avLst/>
            </a:prstGeom>
            <a:noFill/>
          </p:spPr>
          <p:txBody>
            <a:bodyPr wrap="square" rtlCol="0">
              <a:spAutoFit/>
            </a:bodyPr>
            <a:lstStyle/>
            <a:p>
              <a:pPr defTabSz="914418"/>
              <a:r>
                <a:rPr lang="en-US" sz="1214" dirty="0">
                  <a:solidFill>
                    <a:prstClr val="black"/>
                  </a:solidFill>
                </a:rPr>
                <a:t>2016      </a:t>
              </a:r>
              <a:r>
                <a:rPr lang="en-US" sz="1214" dirty="0" smtClean="0">
                  <a:solidFill>
                    <a:prstClr val="black"/>
                  </a:solidFill>
                </a:rPr>
                <a:t>2017      2018      </a:t>
              </a:r>
              <a:r>
                <a:rPr lang="en-US" sz="1214" dirty="0">
                  <a:solidFill>
                    <a:prstClr val="black"/>
                  </a:solidFill>
                </a:rPr>
                <a:t>2019      </a:t>
              </a:r>
              <a:r>
                <a:rPr lang="en-US" sz="1214" dirty="0" smtClean="0">
                  <a:solidFill>
                    <a:prstClr val="black"/>
                  </a:solidFill>
                </a:rPr>
                <a:t>2020       </a:t>
              </a:r>
              <a:r>
                <a:rPr lang="en-US" sz="1214" dirty="0">
                  <a:solidFill>
                    <a:prstClr val="black"/>
                  </a:solidFill>
                </a:rPr>
                <a:t>2021      </a:t>
              </a:r>
              <a:r>
                <a:rPr lang="en-US" sz="1214" dirty="0" smtClean="0">
                  <a:solidFill>
                    <a:prstClr val="black"/>
                  </a:solidFill>
                </a:rPr>
                <a:t>2022      </a:t>
              </a:r>
              <a:r>
                <a:rPr lang="en-US" sz="1214" dirty="0">
                  <a:solidFill>
                    <a:prstClr val="black"/>
                  </a:solidFill>
                </a:rPr>
                <a:t>2023       2024      </a:t>
              </a:r>
              <a:r>
                <a:rPr lang="en-US" sz="1214" dirty="0" smtClean="0">
                  <a:solidFill>
                    <a:prstClr val="black"/>
                  </a:solidFill>
                </a:rPr>
                <a:t>2025</a:t>
              </a:r>
              <a:endParaRPr lang="en-US" sz="1214" dirty="0">
                <a:solidFill>
                  <a:prstClr val="black"/>
                </a:solidFill>
              </a:endParaRPr>
            </a:p>
          </p:txBody>
        </p:sp>
        <p:grpSp>
          <p:nvGrpSpPr>
            <p:cNvPr id="47" name="Group 46"/>
            <p:cNvGrpSpPr/>
            <p:nvPr/>
          </p:nvGrpSpPr>
          <p:grpSpPr>
            <a:xfrm>
              <a:off x="3283200" y="6408000"/>
              <a:ext cx="5432400" cy="180000"/>
              <a:chOff x="3283200" y="6408000"/>
              <a:chExt cx="5432400" cy="180000"/>
            </a:xfrm>
          </p:grpSpPr>
          <p:cxnSp>
            <p:nvCxnSpPr>
              <p:cNvPr id="36" name="Straight Connector 35"/>
              <p:cNvCxnSpPr/>
              <p:nvPr/>
            </p:nvCxnSpPr>
            <p:spPr>
              <a:xfrm>
                <a:off x="32832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8304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3776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9176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4612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0048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5484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70884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6320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81724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87156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30" name="Group 29"/>
          <p:cNvGrpSpPr/>
          <p:nvPr/>
        </p:nvGrpSpPr>
        <p:grpSpPr>
          <a:xfrm>
            <a:off x="2165579" y="1071173"/>
            <a:ext cx="5603525" cy="4906217"/>
            <a:chOff x="1914987" y="1442263"/>
            <a:chExt cx="5603525" cy="4906217"/>
          </a:xfrm>
        </p:grpSpPr>
        <p:sp>
          <p:nvSpPr>
            <p:cNvPr id="11" name="TextBox 10"/>
            <p:cNvSpPr txBox="1"/>
            <p:nvPr/>
          </p:nvSpPr>
          <p:spPr>
            <a:xfrm>
              <a:off x="1914987" y="3392902"/>
              <a:ext cx="792088" cy="532197"/>
            </a:xfrm>
            <a:prstGeom prst="rect">
              <a:avLst/>
            </a:prstGeom>
            <a:noFill/>
          </p:spPr>
          <p:txBody>
            <a:bodyPr wrap="square" rtlCol="0">
              <a:spAutoFit/>
            </a:bodyPr>
            <a:lstStyle/>
            <a:p>
              <a:pPr algn="ctr" defTabSz="914418"/>
              <a:r>
                <a:rPr lang="en-US" sz="1429" dirty="0">
                  <a:solidFill>
                    <a:prstClr val="black"/>
                  </a:solidFill>
                </a:rPr>
                <a:t>West sector</a:t>
              </a:r>
            </a:p>
          </p:txBody>
        </p:sp>
        <p:sp>
          <p:nvSpPr>
            <p:cNvPr id="12" name="TextBox 11"/>
            <p:cNvSpPr txBox="1"/>
            <p:nvPr/>
          </p:nvSpPr>
          <p:spPr>
            <a:xfrm>
              <a:off x="1914987" y="4701785"/>
              <a:ext cx="792088" cy="532197"/>
            </a:xfrm>
            <a:prstGeom prst="rect">
              <a:avLst/>
            </a:prstGeom>
            <a:noFill/>
          </p:spPr>
          <p:txBody>
            <a:bodyPr wrap="square" rtlCol="0">
              <a:spAutoFit/>
            </a:bodyPr>
            <a:lstStyle/>
            <a:p>
              <a:pPr algn="ctr" defTabSz="914418"/>
              <a:r>
                <a:rPr lang="en-US" sz="1429" dirty="0">
                  <a:solidFill>
                    <a:prstClr val="black"/>
                  </a:solidFill>
                </a:rPr>
                <a:t>North sector</a:t>
              </a:r>
            </a:p>
          </p:txBody>
        </p:sp>
        <p:sp>
          <p:nvSpPr>
            <p:cNvPr id="13" name="TextBox 12"/>
            <p:cNvSpPr txBox="1"/>
            <p:nvPr/>
          </p:nvSpPr>
          <p:spPr>
            <a:xfrm>
              <a:off x="1942391" y="5376419"/>
              <a:ext cx="720080" cy="972061"/>
            </a:xfrm>
            <a:prstGeom prst="rect">
              <a:avLst/>
            </a:prstGeom>
            <a:noFill/>
          </p:spPr>
          <p:txBody>
            <a:bodyPr wrap="square" rtlCol="0">
              <a:spAutoFit/>
            </a:bodyPr>
            <a:lstStyle/>
            <a:p>
              <a:pPr algn="ctr" defTabSz="914418"/>
              <a:r>
                <a:rPr lang="en-US" sz="1429" dirty="0">
                  <a:solidFill>
                    <a:prstClr val="black"/>
                  </a:solidFill>
                </a:rPr>
                <a:t>East and South sectors</a:t>
              </a:r>
            </a:p>
          </p:txBody>
        </p:sp>
        <p:grpSp>
          <p:nvGrpSpPr>
            <p:cNvPr id="29" name="Group 28"/>
            <p:cNvGrpSpPr/>
            <p:nvPr/>
          </p:nvGrpSpPr>
          <p:grpSpPr>
            <a:xfrm>
              <a:off x="3625050" y="1442263"/>
              <a:ext cx="3893462" cy="652871"/>
              <a:chOff x="3625050" y="1442263"/>
              <a:chExt cx="3893462" cy="652871"/>
            </a:xfrm>
          </p:grpSpPr>
          <p:sp>
            <p:nvSpPr>
              <p:cNvPr id="19" name="TextBox 18"/>
              <p:cNvSpPr txBox="1"/>
              <p:nvPr/>
            </p:nvSpPr>
            <p:spPr>
              <a:xfrm>
                <a:off x="3625050" y="1563603"/>
                <a:ext cx="702309" cy="466025"/>
              </a:xfrm>
              <a:prstGeom prst="rect">
                <a:avLst/>
              </a:prstGeom>
              <a:noFill/>
            </p:spPr>
            <p:txBody>
              <a:bodyPr wrap="square" rtlCol="0">
                <a:spAutoFit/>
              </a:bodyPr>
              <a:lstStyle/>
              <a:p>
                <a:pPr algn="ctr" defTabSz="914418"/>
                <a:r>
                  <a:rPr lang="en-US" sz="1214" dirty="0">
                    <a:solidFill>
                      <a:srgbClr val="1F497D">
                        <a:lumMod val="60000"/>
                        <a:lumOff val="40000"/>
                      </a:srgbClr>
                    </a:solidFill>
                  </a:rPr>
                  <a:t>Current  date</a:t>
                </a:r>
              </a:p>
            </p:txBody>
          </p:sp>
          <p:sp>
            <p:nvSpPr>
              <p:cNvPr id="20" name="TextBox 19"/>
              <p:cNvSpPr txBox="1"/>
              <p:nvPr/>
            </p:nvSpPr>
            <p:spPr>
              <a:xfrm>
                <a:off x="4357635" y="1442263"/>
                <a:ext cx="805893" cy="652871"/>
              </a:xfrm>
              <a:prstGeom prst="rect">
                <a:avLst/>
              </a:prstGeom>
              <a:noFill/>
            </p:spPr>
            <p:txBody>
              <a:bodyPr wrap="square" rtlCol="0">
                <a:spAutoFit/>
              </a:bodyPr>
              <a:lstStyle/>
              <a:p>
                <a:pPr algn="ctr" defTabSz="914418"/>
                <a:r>
                  <a:rPr lang="en-US" sz="1214" dirty="0" smtClean="0">
                    <a:solidFill>
                      <a:prstClr val="black"/>
                    </a:solidFill>
                  </a:rPr>
                  <a:t>First access </a:t>
                </a:r>
                <a:r>
                  <a:rPr lang="en-US" sz="1214" dirty="0">
                    <a:solidFill>
                      <a:prstClr val="black"/>
                    </a:solidFill>
                  </a:rPr>
                  <a:t>to NSS areas</a:t>
                </a:r>
              </a:p>
            </p:txBody>
          </p:sp>
          <p:sp>
            <p:nvSpPr>
              <p:cNvPr id="28" name="TextBox 27"/>
              <p:cNvSpPr txBox="1"/>
              <p:nvPr/>
            </p:nvSpPr>
            <p:spPr>
              <a:xfrm>
                <a:off x="6795768" y="1554876"/>
                <a:ext cx="722744" cy="466025"/>
              </a:xfrm>
              <a:prstGeom prst="rect">
                <a:avLst/>
              </a:prstGeom>
              <a:noFill/>
            </p:spPr>
            <p:txBody>
              <a:bodyPr wrap="square" lIns="25714" rIns="25714" rtlCol="0">
                <a:spAutoFit/>
              </a:bodyPr>
              <a:lstStyle/>
              <a:p>
                <a:pPr algn="ctr" defTabSz="914418"/>
                <a:r>
                  <a:rPr lang="en-US" sz="1214" dirty="0">
                    <a:solidFill>
                      <a:srgbClr val="008000"/>
                    </a:solidFill>
                  </a:rPr>
                  <a:t>Start User Program</a:t>
                </a:r>
              </a:p>
            </p:txBody>
          </p:sp>
          <p:sp>
            <p:nvSpPr>
              <p:cNvPr id="24" name="TextBox 23"/>
              <p:cNvSpPr txBox="1"/>
              <p:nvPr/>
            </p:nvSpPr>
            <p:spPr>
              <a:xfrm>
                <a:off x="5266882" y="1637135"/>
                <a:ext cx="726833" cy="400110"/>
              </a:xfrm>
              <a:prstGeom prst="rect">
                <a:avLst/>
              </a:prstGeom>
              <a:noFill/>
            </p:spPr>
            <p:txBody>
              <a:bodyPr wrap="square" lIns="25714" rIns="25714" rtlCol="0">
                <a:spAutoFit/>
              </a:bodyPr>
              <a:lstStyle/>
              <a:p>
                <a:pPr algn="ctr" defTabSz="914418">
                  <a:lnSpc>
                    <a:spcPts val="1240"/>
                  </a:lnSpc>
                </a:pPr>
                <a:r>
                  <a:rPr lang="en-US" sz="1214" dirty="0" smtClean="0">
                    <a:solidFill>
                      <a:srgbClr val="FF0000"/>
                    </a:solidFill>
                  </a:rPr>
                  <a:t>Beam </a:t>
                </a:r>
                <a:r>
                  <a:rPr lang="en-US" sz="1214" dirty="0">
                    <a:solidFill>
                      <a:srgbClr val="FF0000"/>
                    </a:solidFill>
                  </a:rPr>
                  <a:t>on Target </a:t>
                </a:r>
              </a:p>
            </p:txBody>
          </p:sp>
        </p:grpSp>
      </p:grpSp>
      <p:cxnSp>
        <p:nvCxnSpPr>
          <p:cNvPr id="21" name="Straight Arrow Connector 20"/>
          <p:cNvCxnSpPr>
            <a:stCxn id="31" idx="2"/>
          </p:cNvCxnSpPr>
          <p:nvPr/>
        </p:nvCxnSpPr>
        <p:spPr>
          <a:xfrm flipH="1">
            <a:off x="6153692" y="1737207"/>
            <a:ext cx="473081" cy="27287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3597" y="1211278"/>
            <a:ext cx="2059391" cy="584765"/>
          </a:xfrm>
          <a:prstGeom prst="rect">
            <a:avLst/>
          </a:prstGeom>
          <a:solidFill>
            <a:schemeClr val="bg1">
              <a:alpha val="75000"/>
            </a:schemeClr>
          </a:solidFill>
          <a:ln>
            <a:solidFill>
              <a:srgbClr val="3366FF"/>
            </a:solidFill>
          </a:ln>
        </p:spPr>
        <p:txBody>
          <a:bodyPr wrap="square" lIns="91429" tIns="45715" rIns="91429" bIns="45715" rtlCol="0">
            <a:spAutoFit/>
          </a:bodyPr>
          <a:lstStyle/>
          <a:p>
            <a:pPr>
              <a:spcBef>
                <a:spcPts val="600"/>
              </a:spcBef>
            </a:pPr>
            <a:r>
              <a:rPr lang="en-US" sz="1600" dirty="0" smtClean="0">
                <a:solidFill>
                  <a:srgbClr val="0000FF"/>
                </a:solidFill>
              </a:rPr>
              <a:t>*</a:t>
            </a:r>
            <a:r>
              <a:rPr lang="en-US" sz="1600" dirty="0">
                <a:solidFill>
                  <a:srgbClr val="0000FF"/>
                </a:solidFill>
              </a:rPr>
              <a:t> </a:t>
            </a:r>
            <a:r>
              <a:rPr lang="en-US" sz="1600" dirty="0" smtClean="0">
                <a:solidFill>
                  <a:srgbClr val="0000FF"/>
                </a:solidFill>
              </a:rPr>
              <a:t>still under discussion with ESS-ERIC Council </a:t>
            </a:r>
            <a:endParaRPr lang="en-US" sz="1600" dirty="0">
              <a:solidFill>
                <a:srgbClr val="0000FF"/>
              </a:solidFill>
            </a:endParaRPr>
          </a:p>
        </p:txBody>
      </p:sp>
      <p:pic>
        <p:nvPicPr>
          <p:cNvPr id="6" name="Picture 5"/>
          <p:cNvPicPr>
            <a:picLocks noChangeAspect="1"/>
          </p:cNvPicPr>
          <p:nvPr/>
        </p:nvPicPr>
        <p:blipFill rotWithShape="1">
          <a:blip r:embed="rId5"/>
          <a:srcRect l="16024" t="121769" r="-16024" b="-38105"/>
          <a:stretch/>
        </p:blipFill>
        <p:spPr>
          <a:xfrm>
            <a:off x="2438405" y="6075035"/>
            <a:ext cx="6261100" cy="603737"/>
          </a:xfrm>
          <a:prstGeom prst="rect">
            <a:avLst/>
          </a:prstGeom>
        </p:spPr>
      </p:pic>
      <p:sp>
        <p:nvSpPr>
          <p:cNvPr id="7" name="Slide Number Placeholder 6"/>
          <p:cNvSpPr>
            <a:spLocks noGrp="1"/>
          </p:cNvSpPr>
          <p:nvPr>
            <p:ph type="sldNum" sz="quarter" idx="12"/>
          </p:nvPr>
        </p:nvSpPr>
        <p:spPr/>
        <p:txBody>
          <a:bodyPr/>
          <a:lstStyle/>
          <a:p>
            <a:fld id="{038C62C7-F79B-CD4A-A5DF-5683BBEC4A65}" type="slidenum">
              <a:rPr lang="sv-SE" smtClean="0"/>
              <a:pPr/>
              <a:t>6</a:t>
            </a:fld>
            <a:endParaRPr lang="sv-SE"/>
          </a:p>
        </p:txBody>
      </p:sp>
    </p:spTree>
    <p:extLst>
      <p:ext uri="{BB962C8B-B14F-4D97-AF65-F5344CB8AC3E}">
        <p14:creationId xmlns:p14="http://schemas.microsoft.com/office/powerpoint/2010/main" val="231834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09" y="109329"/>
            <a:ext cx="4089868" cy="476672"/>
          </a:xfrm>
        </p:spPr>
        <p:txBody>
          <a:bodyPr>
            <a:noAutofit/>
          </a:bodyPr>
          <a:lstStyle/>
          <a:p>
            <a:r>
              <a:rPr lang="sv-SE" dirty="0" smtClean="0"/>
              <a:t>Access Dates for NSS IK partners</a:t>
            </a:r>
            <a:r>
              <a:rPr lang="sv-SE" dirty="0"/>
              <a:t> </a:t>
            </a:r>
            <a:endParaRPr lang="en-GB"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95" y="742279"/>
            <a:ext cx="6686456" cy="61157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Freeform 7"/>
          <p:cNvSpPr/>
          <p:nvPr/>
        </p:nvSpPr>
        <p:spPr>
          <a:xfrm>
            <a:off x="2599848" y="4321770"/>
            <a:ext cx="3732245" cy="920338"/>
          </a:xfrm>
          <a:custGeom>
            <a:avLst/>
            <a:gdLst>
              <a:gd name="connsiteX0" fmla="*/ 5219205 w 5225143"/>
              <a:gd name="connsiteY0" fmla="*/ 421574 h 1288473"/>
              <a:gd name="connsiteX1" fmla="*/ 2078182 w 5225143"/>
              <a:gd name="connsiteY1" fmla="*/ 427512 h 1288473"/>
              <a:gd name="connsiteX2" fmla="*/ 2066307 w 5225143"/>
              <a:gd name="connsiteY2" fmla="*/ 326571 h 1288473"/>
              <a:gd name="connsiteX3" fmla="*/ 1098468 w 5225143"/>
              <a:gd name="connsiteY3" fmla="*/ 326571 h 1288473"/>
              <a:gd name="connsiteX4" fmla="*/ 1092530 w 5225143"/>
              <a:gd name="connsiteY4" fmla="*/ 112816 h 1288473"/>
              <a:gd name="connsiteX5" fmla="*/ 754083 w 5225143"/>
              <a:gd name="connsiteY5" fmla="*/ 112816 h 1288473"/>
              <a:gd name="connsiteX6" fmla="*/ 694707 w 5225143"/>
              <a:gd name="connsiteY6" fmla="*/ 0 h 1288473"/>
              <a:gd name="connsiteX7" fmla="*/ 308758 w 5225143"/>
              <a:gd name="connsiteY7" fmla="*/ 190005 h 1288473"/>
              <a:gd name="connsiteX8" fmla="*/ 338447 w 5225143"/>
              <a:gd name="connsiteY8" fmla="*/ 255319 h 1288473"/>
              <a:gd name="connsiteX9" fmla="*/ 0 w 5225143"/>
              <a:gd name="connsiteY9" fmla="*/ 255319 h 1288473"/>
              <a:gd name="connsiteX10" fmla="*/ 0 w 5225143"/>
              <a:gd name="connsiteY10" fmla="*/ 427512 h 1288473"/>
              <a:gd name="connsiteX11" fmla="*/ 47501 w 5225143"/>
              <a:gd name="connsiteY11" fmla="*/ 427512 h 1288473"/>
              <a:gd name="connsiteX12" fmla="*/ 47501 w 5225143"/>
              <a:gd name="connsiteY12" fmla="*/ 1282535 h 1288473"/>
              <a:gd name="connsiteX13" fmla="*/ 1086592 w 5225143"/>
              <a:gd name="connsiteY13" fmla="*/ 1288473 h 1288473"/>
              <a:gd name="connsiteX14" fmla="*/ 1086592 w 5225143"/>
              <a:gd name="connsiteY14" fmla="*/ 1211283 h 1288473"/>
              <a:gd name="connsiteX15" fmla="*/ 2078182 w 5225143"/>
              <a:gd name="connsiteY15" fmla="*/ 1217221 h 1288473"/>
              <a:gd name="connsiteX16" fmla="*/ 2072244 w 5225143"/>
              <a:gd name="connsiteY16" fmla="*/ 1122218 h 1288473"/>
              <a:gd name="connsiteX17" fmla="*/ 5225143 w 5225143"/>
              <a:gd name="connsiteY17" fmla="*/ 1122218 h 1288473"/>
              <a:gd name="connsiteX18" fmla="*/ 5219205 w 5225143"/>
              <a:gd name="connsiteY18" fmla="*/ 421574 h 128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25143" h="1288473">
                <a:moveTo>
                  <a:pt x="5219205" y="421574"/>
                </a:moveTo>
                <a:lnTo>
                  <a:pt x="2078182" y="427512"/>
                </a:lnTo>
                <a:lnTo>
                  <a:pt x="2066307" y="326571"/>
                </a:lnTo>
                <a:lnTo>
                  <a:pt x="1098468" y="326571"/>
                </a:lnTo>
                <a:lnTo>
                  <a:pt x="1092530" y="112816"/>
                </a:lnTo>
                <a:lnTo>
                  <a:pt x="754083" y="112816"/>
                </a:lnTo>
                <a:lnTo>
                  <a:pt x="694707" y="0"/>
                </a:lnTo>
                <a:lnTo>
                  <a:pt x="308758" y="190005"/>
                </a:lnTo>
                <a:lnTo>
                  <a:pt x="338447" y="255319"/>
                </a:lnTo>
                <a:lnTo>
                  <a:pt x="0" y="255319"/>
                </a:lnTo>
                <a:lnTo>
                  <a:pt x="0" y="427512"/>
                </a:lnTo>
                <a:lnTo>
                  <a:pt x="47501" y="427512"/>
                </a:lnTo>
                <a:lnTo>
                  <a:pt x="47501" y="1282535"/>
                </a:lnTo>
                <a:lnTo>
                  <a:pt x="1086592" y="1288473"/>
                </a:lnTo>
                <a:lnTo>
                  <a:pt x="1086592" y="1211283"/>
                </a:lnTo>
                <a:lnTo>
                  <a:pt x="2078182" y="1217221"/>
                </a:lnTo>
                <a:lnTo>
                  <a:pt x="2072244" y="1122218"/>
                </a:lnTo>
                <a:lnTo>
                  <a:pt x="5225143" y="1122218"/>
                </a:lnTo>
                <a:cubicBezTo>
                  <a:pt x="5223164" y="892628"/>
                  <a:pt x="5221184" y="663039"/>
                  <a:pt x="5219205" y="421574"/>
                </a:cubicBezTo>
                <a:close/>
              </a:path>
            </a:pathLst>
          </a:custGeom>
          <a:solidFill>
            <a:schemeClr val="bg1">
              <a:lumMod val="75000"/>
              <a:alpha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43" name="Freeform 42"/>
          <p:cNvSpPr/>
          <p:nvPr/>
        </p:nvSpPr>
        <p:spPr>
          <a:xfrm>
            <a:off x="3329079" y="1028457"/>
            <a:ext cx="906601" cy="760375"/>
          </a:xfrm>
          <a:custGeom>
            <a:avLst/>
            <a:gdLst>
              <a:gd name="connsiteX0" fmla="*/ 0 w 1269242"/>
              <a:gd name="connsiteY0" fmla="*/ 416257 h 1064525"/>
              <a:gd name="connsiteX1" fmla="*/ 320723 w 1269242"/>
              <a:gd name="connsiteY1" fmla="*/ 1064525 h 1064525"/>
              <a:gd name="connsiteX2" fmla="*/ 532263 w 1269242"/>
              <a:gd name="connsiteY2" fmla="*/ 962167 h 1064525"/>
              <a:gd name="connsiteX3" fmla="*/ 873457 w 1269242"/>
              <a:gd name="connsiteY3" fmla="*/ 832513 h 1064525"/>
              <a:gd name="connsiteX4" fmla="*/ 1269242 w 1269242"/>
              <a:gd name="connsiteY4" fmla="*/ 702860 h 1064525"/>
              <a:gd name="connsiteX5" fmla="*/ 1084997 w 1269242"/>
              <a:gd name="connsiteY5" fmla="*/ 0 h 1064525"/>
              <a:gd name="connsiteX6" fmla="*/ 784747 w 1269242"/>
              <a:gd name="connsiteY6" fmla="*/ 88710 h 1064525"/>
              <a:gd name="connsiteX7" fmla="*/ 477672 w 1269242"/>
              <a:gd name="connsiteY7" fmla="*/ 197892 h 1064525"/>
              <a:gd name="connsiteX8" fmla="*/ 129654 w 1269242"/>
              <a:gd name="connsiteY8" fmla="*/ 354842 h 1064525"/>
              <a:gd name="connsiteX9" fmla="*/ 0 w 1269242"/>
              <a:gd name="connsiteY9" fmla="*/ 416257 h 106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242" h="1064525">
                <a:moveTo>
                  <a:pt x="0" y="416257"/>
                </a:moveTo>
                <a:lnTo>
                  <a:pt x="320723" y="1064525"/>
                </a:lnTo>
                <a:lnTo>
                  <a:pt x="532263" y="962167"/>
                </a:lnTo>
                <a:lnTo>
                  <a:pt x="873457" y="832513"/>
                </a:lnTo>
                <a:lnTo>
                  <a:pt x="1269242" y="702860"/>
                </a:lnTo>
                <a:lnTo>
                  <a:pt x="1084997" y="0"/>
                </a:lnTo>
                <a:lnTo>
                  <a:pt x="784747" y="88710"/>
                </a:lnTo>
                <a:lnTo>
                  <a:pt x="477672" y="197892"/>
                </a:lnTo>
                <a:lnTo>
                  <a:pt x="129654" y="354842"/>
                </a:lnTo>
                <a:lnTo>
                  <a:pt x="0" y="416257"/>
                </a:lnTo>
                <a:close/>
              </a:path>
            </a:pathLst>
          </a:custGeom>
          <a:solidFill>
            <a:srgbClr val="FFFF00">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44" name="Freeform 43"/>
          <p:cNvSpPr/>
          <p:nvPr/>
        </p:nvSpPr>
        <p:spPr>
          <a:xfrm>
            <a:off x="2320119" y="1320909"/>
            <a:ext cx="1233173" cy="1101569"/>
          </a:xfrm>
          <a:custGeom>
            <a:avLst/>
            <a:gdLst>
              <a:gd name="connsiteX0" fmla="*/ 1405720 w 1726442"/>
              <a:gd name="connsiteY0" fmla="*/ 0 h 1542197"/>
              <a:gd name="connsiteX1" fmla="*/ 934872 w 1726442"/>
              <a:gd name="connsiteY1" fmla="*/ 272955 h 1542197"/>
              <a:gd name="connsiteX2" fmla="*/ 627797 w 1726442"/>
              <a:gd name="connsiteY2" fmla="*/ 498143 h 1542197"/>
              <a:gd name="connsiteX3" fmla="*/ 286603 w 1726442"/>
              <a:gd name="connsiteY3" fmla="*/ 764274 h 1542197"/>
              <a:gd name="connsiteX4" fmla="*/ 0 w 1726442"/>
              <a:gd name="connsiteY4" fmla="*/ 1037229 h 1542197"/>
              <a:gd name="connsiteX5" fmla="*/ 504967 w 1726442"/>
              <a:gd name="connsiteY5" fmla="*/ 1542197 h 1542197"/>
              <a:gd name="connsiteX6" fmla="*/ 750627 w 1726442"/>
              <a:gd name="connsiteY6" fmla="*/ 1317009 h 1542197"/>
              <a:gd name="connsiteX7" fmla="*/ 1030406 w 1726442"/>
              <a:gd name="connsiteY7" fmla="*/ 1098644 h 1542197"/>
              <a:gd name="connsiteX8" fmla="*/ 1412543 w 1726442"/>
              <a:gd name="connsiteY8" fmla="*/ 839337 h 1542197"/>
              <a:gd name="connsiteX9" fmla="*/ 1726442 w 1726442"/>
              <a:gd name="connsiteY9" fmla="*/ 655092 h 1542197"/>
              <a:gd name="connsiteX10" fmla="*/ 1405720 w 1726442"/>
              <a:gd name="connsiteY10" fmla="*/ 0 h 154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442" h="1542197">
                <a:moveTo>
                  <a:pt x="1405720" y="0"/>
                </a:moveTo>
                <a:lnTo>
                  <a:pt x="934872" y="272955"/>
                </a:lnTo>
                <a:lnTo>
                  <a:pt x="627797" y="498143"/>
                </a:lnTo>
                <a:lnTo>
                  <a:pt x="286603" y="764274"/>
                </a:lnTo>
                <a:lnTo>
                  <a:pt x="0" y="1037229"/>
                </a:lnTo>
                <a:lnTo>
                  <a:pt x="504967" y="1542197"/>
                </a:lnTo>
                <a:lnTo>
                  <a:pt x="750627" y="1317009"/>
                </a:lnTo>
                <a:lnTo>
                  <a:pt x="1030406" y="1098644"/>
                </a:lnTo>
                <a:lnTo>
                  <a:pt x="1412543" y="839337"/>
                </a:lnTo>
                <a:lnTo>
                  <a:pt x="1726442" y="655092"/>
                </a:lnTo>
                <a:lnTo>
                  <a:pt x="1405720" y="0"/>
                </a:lnTo>
                <a:close/>
              </a:path>
            </a:pathLst>
          </a:custGeom>
          <a:solidFill>
            <a:srgbClr val="FFFF00">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45" name="Freeform 44"/>
          <p:cNvSpPr/>
          <p:nvPr/>
        </p:nvSpPr>
        <p:spPr>
          <a:xfrm>
            <a:off x="1584116" y="2061786"/>
            <a:ext cx="1101569" cy="1262419"/>
          </a:xfrm>
          <a:custGeom>
            <a:avLst/>
            <a:gdLst>
              <a:gd name="connsiteX0" fmla="*/ 1030406 w 1542197"/>
              <a:gd name="connsiteY0" fmla="*/ 0 h 1767386"/>
              <a:gd name="connsiteX1" fmla="*/ 859809 w 1542197"/>
              <a:gd name="connsiteY1" fmla="*/ 191069 h 1767386"/>
              <a:gd name="connsiteX2" fmla="*/ 627797 w 1542197"/>
              <a:gd name="connsiteY2" fmla="*/ 464024 h 1767386"/>
              <a:gd name="connsiteX3" fmla="*/ 416257 w 1542197"/>
              <a:gd name="connsiteY3" fmla="*/ 730156 h 1767386"/>
              <a:gd name="connsiteX4" fmla="*/ 163773 w 1542197"/>
              <a:gd name="connsiteY4" fmla="*/ 1139589 h 1767386"/>
              <a:gd name="connsiteX5" fmla="*/ 0 w 1542197"/>
              <a:gd name="connsiteY5" fmla="*/ 1433015 h 1767386"/>
              <a:gd name="connsiteX6" fmla="*/ 661917 w 1542197"/>
              <a:gd name="connsiteY6" fmla="*/ 1767386 h 1767386"/>
              <a:gd name="connsiteX7" fmla="*/ 818866 w 1542197"/>
              <a:gd name="connsiteY7" fmla="*/ 1446663 h 1767386"/>
              <a:gd name="connsiteX8" fmla="*/ 1009935 w 1542197"/>
              <a:gd name="connsiteY8" fmla="*/ 1146412 h 1767386"/>
              <a:gd name="connsiteX9" fmla="*/ 1228299 w 1542197"/>
              <a:gd name="connsiteY9" fmla="*/ 873457 h 1767386"/>
              <a:gd name="connsiteX10" fmla="*/ 1371600 w 1542197"/>
              <a:gd name="connsiteY10" fmla="*/ 689212 h 1767386"/>
              <a:gd name="connsiteX11" fmla="*/ 1542197 w 1542197"/>
              <a:gd name="connsiteY11" fmla="*/ 511792 h 1767386"/>
              <a:gd name="connsiteX12" fmla="*/ 1030406 w 1542197"/>
              <a:gd name="connsiteY12" fmla="*/ 0 h 176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2197" h="1767386">
                <a:moveTo>
                  <a:pt x="1030406" y="0"/>
                </a:moveTo>
                <a:lnTo>
                  <a:pt x="859809" y="191069"/>
                </a:lnTo>
                <a:lnTo>
                  <a:pt x="627797" y="464024"/>
                </a:lnTo>
                <a:lnTo>
                  <a:pt x="416257" y="730156"/>
                </a:lnTo>
                <a:lnTo>
                  <a:pt x="163773" y="1139589"/>
                </a:lnTo>
                <a:lnTo>
                  <a:pt x="0" y="1433015"/>
                </a:lnTo>
                <a:lnTo>
                  <a:pt x="661917" y="1767386"/>
                </a:lnTo>
                <a:lnTo>
                  <a:pt x="818866" y="1446663"/>
                </a:lnTo>
                <a:lnTo>
                  <a:pt x="1009935" y="1146412"/>
                </a:lnTo>
                <a:lnTo>
                  <a:pt x="1228299" y="873457"/>
                </a:lnTo>
                <a:lnTo>
                  <a:pt x="1371600" y="689212"/>
                </a:lnTo>
                <a:lnTo>
                  <a:pt x="1542197" y="511792"/>
                </a:lnTo>
                <a:lnTo>
                  <a:pt x="1030406" y="0"/>
                </a:lnTo>
                <a:close/>
              </a:path>
            </a:pathLst>
          </a:custGeom>
          <a:solidFill>
            <a:srgbClr val="FFFF00">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47" name="Freeform 46"/>
          <p:cNvSpPr/>
          <p:nvPr/>
        </p:nvSpPr>
        <p:spPr>
          <a:xfrm>
            <a:off x="2051720" y="1596970"/>
            <a:ext cx="2153219" cy="1923541"/>
          </a:xfrm>
          <a:custGeom>
            <a:avLst/>
            <a:gdLst>
              <a:gd name="connsiteX0" fmla="*/ 0 w 3014506"/>
              <a:gd name="connsiteY0" fmla="*/ 2371411 h 2692958"/>
              <a:gd name="connsiteX1" fmla="*/ 145702 w 3014506"/>
              <a:gd name="connsiteY1" fmla="*/ 2080009 h 2692958"/>
              <a:gd name="connsiteX2" fmla="*/ 341644 w 3014506"/>
              <a:gd name="connsiteY2" fmla="*/ 1773534 h 2692958"/>
              <a:gd name="connsiteX3" fmla="*/ 527539 w 3014506"/>
              <a:gd name="connsiteY3" fmla="*/ 1547446 h 2692958"/>
              <a:gd name="connsiteX4" fmla="*/ 638071 w 3014506"/>
              <a:gd name="connsiteY4" fmla="*/ 1406769 h 2692958"/>
              <a:gd name="connsiteX5" fmla="*/ 869183 w 3014506"/>
              <a:gd name="connsiteY5" fmla="*/ 1160585 h 2692958"/>
              <a:gd name="connsiteX6" fmla="*/ 1100295 w 3014506"/>
              <a:gd name="connsiteY6" fmla="*/ 934497 h 2692958"/>
              <a:gd name="connsiteX7" fmla="*/ 1386673 w 3014506"/>
              <a:gd name="connsiteY7" fmla="*/ 703385 h 2692958"/>
              <a:gd name="connsiteX8" fmla="*/ 1783583 w 3014506"/>
              <a:gd name="connsiteY8" fmla="*/ 437104 h 2692958"/>
              <a:gd name="connsiteX9" fmla="*/ 2090058 w 3014506"/>
              <a:gd name="connsiteY9" fmla="*/ 266282 h 2692958"/>
              <a:gd name="connsiteX10" fmla="*/ 2286000 w 3014506"/>
              <a:gd name="connsiteY10" fmla="*/ 170822 h 2692958"/>
              <a:gd name="connsiteX11" fmla="*/ 2743200 w 3014506"/>
              <a:gd name="connsiteY11" fmla="*/ 0 h 2692958"/>
              <a:gd name="connsiteX12" fmla="*/ 3014506 w 3014506"/>
              <a:gd name="connsiteY12" fmla="*/ 743578 h 2692958"/>
              <a:gd name="connsiteX13" fmla="*/ 2441750 w 3014506"/>
              <a:gd name="connsiteY13" fmla="*/ 989763 h 2692958"/>
              <a:gd name="connsiteX14" fmla="*/ 1738365 w 3014506"/>
              <a:gd name="connsiteY14" fmla="*/ 1446963 h 2692958"/>
              <a:gd name="connsiteX15" fmla="*/ 1150537 w 3014506"/>
              <a:gd name="connsiteY15" fmla="*/ 2054888 h 2692958"/>
              <a:gd name="connsiteX16" fmla="*/ 718458 w 3014506"/>
              <a:gd name="connsiteY16" fmla="*/ 2692958 h 2692958"/>
              <a:gd name="connsiteX17" fmla="*/ 145702 w 3014506"/>
              <a:gd name="connsiteY17" fmla="*/ 2366387 h 2692958"/>
              <a:gd name="connsiteX18" fmla="*/ 100484 w 3014506"/>
              <a:gd name="connsiteY18" fmla="*/ 2431701 h 2692958"/>
              <a:gd name="connsiteX19" fmla="*/ 0 w 3014506"/>
              <a:gd name="connsiteY19" fmla="*/ 2371411 h 269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4506" h="2692958">
                <a:moveTo>
                  <a:pt x="0" y="2371411"/>
                </a:moveTo>
                <a:lnTo>
                  <a:pt x="145702" y="2080009"/>
                </a:lnTo>
                <a:lnTo>
                  <a:pt x="341644" y="1773534"/>
                </a:lnTo>
                <a:lnTo>
                  <a:pt x="527539" y="1547446"/>
                </a:lnTo>
                <a:lnTo>
                  <a:pt x="638071" y="1406769"/>
                </a:lnTo>
                <a:lnTo>
                  <a:pt x="869183" y="1160585"/>
                </a:lnTo>
                <a:lnTo>
                  <a:pt x="1100295" y="934497"/>
                </a:lnTo>
                <a:lnTo>
                  <a:pt x="1386673" y="703385"/>
                </a:lnTo>
                <a:lnTo>
                  <a:pt x="1783583" y="437104"/>
                </a:lnTo>
                <a:lnTo>
                  <a:pt x="2090058" y="266282"/>
                </a:lnTo>
                <a:lnTo>
                  <a:pt x="2286000" y="170822"/>
                </a:lnTo>
                <a:lnTo>
                  <a:pt x="2743200" y="0"/>
                </a:lnTo>
                <a:lnTo>
                  <a:pt x="3014506" y="743578"/>
                </a:lnTo>
                <a:lnTo>
                  <a:pt x="2441750" y="989763"/>
                </a:lnTo>
                <a:lnTo>
                  <a:pt x="1738365" y="1446963"/>
                </a:lnTo>
                <a:lnTo>
                  <a:pt x="1150537" y="2054888"/>
                </a:lnTo>
                <a:lnTo>
                  <a:pt x="718458" y="2692958"/>
                </a:lnTo>
                <a:lnTo>
                  <a:pt x="145702" y="2366387"/>
                </a:lnTo>
                <a:lnTo>
                  <a:pt x="100484" y="2431701"/>
                </a:lnTo>
                <a:lnTo>
                  <a:pt x="0" y="2371411"/>
                </a:lnTo>
                <a:close/>
              </a:path>
            </a:pathLst>
          </a:custGeom>
          <a:solidFill>
            <a:srgbClr val="FFFF00">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49" name="Freeform 48"/>
          <p:cNvSpPr/>
          <p:nvPr/>
        </p:nvSpPr>
        <p:spPr>
          <a:xfrm>
            <a:off x="2583863" y="2128097"/>
            <a:ext cx="1819469" cy="1661567"/>
          </a:xfrm>
          <a:custGeom>
            <a:avLst/>
            <a:gdLst>
              <a:gd name="connsiteX0" fmla="*/ 0 w 2547257"/>
              <a:gd name="connsiteY0" fmla="*/ 1944356 h 2326194"/>
              <a:gd name="connsiteX1" fmla="*/ 427055 w 2547257"/>
              <a:gd name="connsiteY1" fmla="*/ 1321359 h 2326194"/>
              <a:gd name="connsiteX2" fmla="*/ 1019907 w 2547257"/>
              <a:gd name="connsiteY2" fmla="*/ 703385 h 2326194"/>
              <a:gd name="connsiteX3" fmla="*/ 1738364 w 2547257"/>
              <a:gd name="connsiteY3" fmla="*/ 246185 h 2326194"/>
              <a:gd name="connsiteX4" fmla="*/ 2296048 w 2547257"/>
              <a:gd name="connsiteY4" fmla="*/ 0 h 2326194"/>
              <a:gd name="connsiteX5" fmla="*/ 2547257 w 2547257"/>
              <a:gd name="connsiteY5" fmla="*/ 713433 h 2326194"/>
              <a:gd name="connsiteX6" fmla="*/ 2090057 w 2547257"/>
              <a:gd name="connsiteY6" fmla="*/ 914400 h 2326194"/>
              <a:gd name="connsiteX7" fmla="*/ 1507252 w 2547257"/>
              <a:gd name="connsiteY7" fmla="*/ 1291213 h 2326194"/>
              <a:gd name="connsiteX8" fmla="*/ 1029956 w 2547257"/>
              <a:gd name="connsiteY8" fmla="*/ 1778559 h 2326194"/>
              <a:gd name="connsiteX9" fmla="*/ 648118 w 2547257"/>
              <a:gd name="connsiteY9" fmla="*/ 2326194 h 2326194"/>
              <a:gd name="connsiteX10" fmla="*/ 0 w 2547257"/>
              <a:gd name="connsiteY10" fmla="*/ 1944356 h 232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7257" h="2326194">
                <a:moveTo>
                  <a:pt x="0" y="1944356"/>
                </a:moveTo>
                <a:lnTo>
                  <a:pt x="427055" y="1321359"/>
                </a:lnTo>
                <a:lnTo>
                  <a:pt x="1019907" y="703385"/>
                </a:lnTo>
                <a:lnTo>
                  <a:pt x="1738364" y="246185"/>
                </a:lnTo>
                <a:lnTo>
                  <a:pt x="2296048" y="0"/>
                </a:lnTo>
                <a:lnTo>
                  <a:pt x="2547257" y="713433"/>
                </a:lnTo>
                <a:lnTo>
                  <a:pt x="2090057" y="914400"/>
                </a:lnTo>
                <a:lnTo>
                  <a:pt x="1507252" y="1291213"/>
                </a:lnTo>
                <a:lnTo>
                  <a:pt x="1029956" y="1778559"/>
                </a:lnTo>
                <a:lnTo>
                  <a:pt x="648118" y="2326194"/>
                </a:lnTo>
                <a:lnTo>
                  <a:pt x="0" y="1944356"/>
                </a:lnTo>
                <a:close/>
              </a:path>
            </a:pathLst>
          </a:custGeom>
          <a:solidFill>
            <a:srgbClr val="FFFF00">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57" name="Freeform 56"/>
          <p:cNvSpPr/>
          <p:nvPr/>
        </p:nvSpPr>
        <p:spPr>
          <a:xfrm>
            <a:off x="3556399" y="3150876"/>
            <a:ext cx="1324229" cy="800280"/>
          </a:xfrm>
          <a:custGeom>
            <a:avLst/>
            <a:gdLst>
              <a:gd name="connsiteX0" fmla="*/ 0 w 1853921"/>
              <a:gd name="connsiteY0" fmla="*/ 1115367 h 1120392"/>
              <a:gd name="connsiteX1" fmla="*/ 261257 w 1853921"/>
              <a:gd name="connsiteY1" fmla="*/ 813917 h 1120392"/>
              <a:gd name="connsiteX2" fmla="*/ 617974 w 1853921"/>
              <a:gd name="connsiteY2" fmla="*/ 452176 h 1120392"/>
              <a:gd name="connsiteX3" fmla="*/ 1065126 w 1853921"/>
              <a:gd name="connsiteY3" fmla="*/ 160774 h 1120392"/>
              <a:gd name="connsiteX4" fmla="*/ 1451987 w 1853921"/>
              <a:gd name="connsiteY4" fmla="*/ 0 h 1120392"/>
              <a:gd name="connsiteX5" fmla="*/ 1853921 w 1853921"/>
              <a:gd name="connsiteY5" fmla="*/ 1120392 h 1120392"/>
              <a:gd name="connsiteX6" fmla="*/ 0 w 1853921"/>
              <a:gd name="connsiteY6" fmla="*/ 1115367 h 112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3921" h="1120392">
                <a:moveTo>
                  <a:pt x="0" y="1115367"/>
                </a:moveTo>
                <a:lnTo>
                  <a:pt x="261257" y="813917"/>
                </a:lnTo>
                <a:lnTo>
                  <a:pt x="617974" y="452176"/>
                </a:lnTo>
                <a:lnTo>
                  <a:pt x="1065126" y="160774"/>
                </a:lnTo>
                <a:lnTo>
                  <a:pt x="1451987" y="0"/>
                </a:lnTo>
                <a:lnTo>
                  <a:pt x="1853921" y="1120392"/>
                </a:lnTo>
                <a:lnTo>
                  <a:pt x="0" y="1115367"/>
                </a:lnTo>
                <a:close/>
              </a:path>
            </a:pathLst>
          </a:custGeom>
          <a:solidFill>
            <a:schemeClr val="bg2">
              <a:lumMod val="50000"/>
              <a:alpha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62" name="Freeform 61"/>
          <p:cNvSpPr/>
          <p:nvPr/>
        </p:nvSpPr>
        <p:spPr>
          <a:xfrm>
            <a:off x="3050392" y="2637692"/>
            <a:ext cx="1539551" cy="1334996"/>
          </a:xfrm>
          <a:custGeom>
            <a:avLst/>
            <a:gdLst>
              <a:gd name="connsiteX0" fmla="*/ 0 w 2155372"/>
              <a:gd name="connsiteY0" fmla="*/ 1612761 h 1868994"/>
              <a:gd name="connsiteX1" fmla="*/ 376814 w 2155372"/>
              <a:gd name="connsiteY1" fmla="*/ 1075174 h 1868994"/>
              <a:gd name="connsiteX2" fmla="*/ 849086 w 2155372"/>
              <a:gd name="connsiteY2" fmla="*/ 582805 h 1868994"/>
              <a:gd name="connsiteX3" fmla="*/ 1441939 w 2155372"/>
              <a:gd name="connsiteY3" fmla="*/ 205991 h 1868994"/>
              <a:gd name="connsiteX4" fmla="*/ 1904163 w 2155372"/>
              <a:gd name="connsiteY4" fmla="*/ 0 h 1868994"/>
              <a:gd name="connsiteX5" fmla="*/ 2155372 w 2155372"/>
              <a:gd name="connsiteY5" fmla="*/ 718457 h 1868994"/>
              <a:gd name="connsiteX6" fmla="*/ 1778559 w 2155372"/>
              <a:gd name="connsiteY6" fmla="*/ 874207 h 1868994"/>
              <a:gd name="connsiteX7" fmla="*/ 1336431 w 2155372"/>
              <a:gd name="connsiteY7" fmla="*/ 1160585 h 1868994"/>
              <a:gd name="connsiteX8" fmla="*/ 954594 w 2155372"/>
              <a:gd name="connsiteY8" fmla="*/ 1552471 h 1868994"/>
              <a:gd name="connsiteX9" fmla="*/ 708409 w 2155372"/>
              <a:gd name="connsiteY9" fmla="*/ 1833824 h 1868994"/>
              <a:gd name="connsiteX10" fmla="*/ 467249 w 2155372"/>
              <a:gd name="connsiteY10" fmla="*/ 1843873 h 1868994"/>
              <a:gd name="connsiteX11" fmla="*/ 462225 w 2155372"/>
              <a:gd name="connsiteY11" fmla="*/ 1868994 h 1868994"/>
              <a:gd name="connsiteX12" fmla="*/ 0 w 2155372"/>
              <a:gd name="connsiteY12" fmla="*/ 1612761 h 186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5372" h="1868994">
                <a:moveTo>
                  <a:pt x="0" y="1612761"/>
                </a:moveTo>
                <a:lnTo>
                  <a:pt x="376814" y="1075174"/>
                </a:lnTo>
                <a:lnTo>
                  <a:pt x="849086" y="582805"/>
                </a:lnTo>
                <a:lnTo>
                  <a:pt x="1441939" y="205991"/>
                </a:lnTo>
                <a:lnTo>
                  <a:pt x="1904163" y="0"/>
                </a:lnTo>
                <a:lnTo>
                  <a:pt x="2155372" y="718457"/>
                </a:lnTo>
                <a:lnTo>
                  <a:pt x="1778559" y="874207"/>
                </a:lnTo>
                <a:lnTo>
                  <a:pt x="1336431" y="1160585"/>
                </a:lnTo>
                <a:lnTo>
                  <a:pt x="954594" y="1552471"/>
                </a:lnTo>
                <a:lnTo>
                  <a:pt x="708409" y="1833824"/>
                </a:lnTo>
                <a:lnTo>
                  <a:pt x="467249" y="1843873"/>
                </a:lnTo>
                <a:lnTo>
                  <a:pt x="462225" y="1868994"/>
                </a:lnTo>
                <a:lnTo>
                  <a:pt x="0" y="1612761"/>
                </a:lnTo>
                <a:close/>
              </a:path>
            </a:pathLst>
          </a:custGeom>
          <a:solidFill>
            <a:schemeClr val="bg2">
              <a:lumMod val="50000"/>
              <a:alpha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63" name="Freeform 62"/>
          <p:cNvSpPr/>
          <p:nvPr/>
        </p:nvSpPr>
        <p:spPr>
          <a:xfrm>
            <a:off x="3044214" y="2629610"/>
            <a:ext cx="1363081" cy="1164298"/>
          </a:xfrm>
          <a:custGeom>
            <a:avLst/>
            <a:gdLst>
              <a:gd name="connsiteX0" fmla="*/ 0 w 1908313"/>
              <a:gd name="connsiteY0" fmla="*/ 1630017 h 1630017"/>
              <a:gd name="connsiteX1" fmla="*/ 373711 w 1908313"/>
              <a:gd name="connsiteY1" fmla="*/ 1097280 h 1630017"/>
              <a:gd name="connsiteX2" fmla="*/ 866692 w 1908313"/>
              <a:gd name="connsiteY2" fmla="*/ 588396 h 1630017"/>
              <a:gd name="connsiteX3" fmla="*/ 1423284 w 1908313"/>
              <a:gd name="connsiteY3" fmla="*/ 230588 h 1630017"/>
              <a:gd name="connsiteX4" fmla="*/ 1908313 w 1908313"/>
              <a:gd name="connsiteY4" fmla="*/ 0 h 163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313" h="1630017">
                <a:moveTo>
                  <a:pt x="0" y="1630017"/>
                </a:moveTo>
                <a:lnTo>
                  <a:pt x="373711" y="1097280"/>
                </a:lnTo>
                <a:lnTo>
                  <a:pt x="866692" y="588396"/>
                </a:lnTo>
                <a:lnTo>
                  <a:pt x="1423284" y="230588"/>
                </a:lnTo>
                <a:lnTo>
                  <a:pt x="1908313" y="0"/>
                </a:ln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85" name="TextBox 84"/>
          <p:cNvSpPr txBox="1"/>
          <p:nvPr/>
        </p:nvSpPr>
        <p:spPr>
          <a:xfrm>
            <a:off x="3191692" y="2836907"/>
            <a:ext cx="493923" cy="246221"/>
          </a:xfrm>
          <a:prstGeom prst="rect">
            <a:avLst/>
          </a:prstGeom>
          <a:solidFill>
            <a:schemeClr val="bg1"/>
          </a:solidFill>
          <a:ln w="3175">
            <a:solidFill>
              <a:schemeClr val="tx1"/>
            </a:solidFill>
          </a:ln>
        </p:spPr>
        <p:txBody>
          <a:bodyPr wrap="square" rtlCol="0">
            <a:spAutoFit/>
          </a:bodyPr>
          <a:lstStyle/>
          <a:p>
            <a:pPr algn="ctr"/>
            <a:r>
              <a:rPr lang="sv-SE" sz="1000" dirty="0"/>
              <a:t>E02</a:t>
            </a:r>
            <a:endParaRPr lang="en-GB" sz="1000" dirty="0"/>
          </a:p>
        </p:txBody>
      </p:sp>
      <p:sp>
        <p:nvSpPr>
          <p:cNvPr id="86" name="TextBox 85"/>
          <p:cNvSpPr txBox="1"/>
          <p:nvPr/>
        </p:nvSpPr>
        <p:spPr>
          <a:xfrm>
            <a:off x="1469013" y="2170245"/>
            <a:ext cx="444743" cy="246221"/>
          </a:xfrm>
          <a:prstGeom prst="rect">
            <a:avLst/>
          </a:prstGeom>
          <a:solidFill>
            <a:schemeClr val="accent4">
              <a:lumMod val="75000"/>
            </a:schemeClr>
          </a:solidFill>
          <a:ln w="3175">
            <a:solidFill>
              <a:schemeClr val="tx1"/>
            </a:solidFill>
          </a:ln>
        </p:spPr>
        <p:txBody>
          <a:bodyPr wrap="square" rtlCol="0">
            <a:spAutoFit/>
          </a:bodyPr>
          <a:lstStyle>
            <a:defPPr>
              <a:defRPr lang="sv-SE"/>
            </a:defPPr>
            <a:lvl1pPr algn="ctr">
              <a:defRPr sz="800" b="1">
                <a:solidFill>
                  <a:schemeClr val="bg1"/>
                </a:solidFill>
              </a:defRPr>
            </a:lvl1pPr>
          </a:lstStyle>
          <a:p>
            <a:r>
              <a:rPr lang="sv-SE" sz="1000" dirty="0"/>
              <a:t>E03</a:t>
            </a:r>
            <a:endParaRPr lang="en-GB" sz="1000" dirty="0"/>
          </a:p>
        </p:txBody>
      </p:sp>
      <p:sp>
        <p:nvSpPr>
          <p:cNvPr id="87" name="TextBox 86"/>
          <p:cNvSpPr txBox="1"/>
          <p:nvPr/>
        </p:nvSpPr>
        <p:spPr>
          <a:xfrm>
            <a:off x="2630242" y="1244428"/>
            <a:ext cx="444743" cy="246221"/>
          </a:xfrm>
          <a:prstGeom prst="rect">
            <a:avLst/>
          </a:prstGeom>
          <a:solidFill>
            <a:schemeClr val="accent4">
              <a:lumMod val="75000"/>
            </a:schemeClr>
          </a:solidFill>
          <a:ln w="3175">
            <a:solidFill>
              <a:schemeClr val="tx1"/>
            </a:solidFill>
          </a:ln>
        </p:spPr>
        <p:txBody>
          <a:bodyPr wrap="square" rtlCol="0">
            <a:spAutoFit/>
          </a:bodyPr>
          <a:lstStyle>
            <a:defPPr>
              <a:defRPr lang="sv-SE"/>
            </a:defPPr>
            <a:lvl1pPr algn="ctr">
              <a:defRPr sz="800" b="1">
                <a:solidFill>
                  <a:schemeClr val="bg1"/>
                </a:solidFill>
              </a:defRPr>
            </a:lvl1pPr>
          </a:lstStyle>
          <a:p>
            <a:r>
              <a:rPr lang="sv-SE" sz="1000" dirty="0"/>
              <a:t>E04</a:t>
            </a:r>
            <a:endParaRPr lang="en-GB" sz="1000" dirty="0"/>
          </a:p>
        </p:txBody>
      </p:sp>
      <p:sp>
        <p:nvSpPr>
          <p:cNvPr id="88" name="TextBox 87"/>
          <p:cNvSpPr txBox="1"/>
          <p:nvPr/>
        </p:nvSpPr>
        <p:spPr>
          <a:xfrm>
            <a:off x="3412359" y="895841"/>
            <a:ext cx="398238" cy="246221"/>
          </a:xfrm>
          <a:prstGeom prst="rect">
            <a:avLst/>
          </a:prstGeom>
          <a:solidFill>
            <a:schemeClr val="accent4">
              <a:lumMod val="75000"/>
            </a:schemeClr>
          </a:solidFill>
          <a:ln w="3175">
            <a:solidFill>
              <a:schemeClr val="tx1"/>
            </a:solidFill>
          </a:ln>
        </p:spPr>
        <p:txBody>
          <a:bodyPr wrap="square" rtlCol="0">
            <a:spAutoFit/>
          </a:bodyPr>
          <a:lstStyle>
            <a:defPPr>
              <a:defRPr lang="sv-SE"/>
            </a:defPPr>
            <a:lvl1pPr algn="ctr">
              <a:defRPr sz="800" b="1">
                <a:solidFill>
                  <a:schemeClr val="bg1"/>
                </a:solidFill>
              </a:defRPr>
            </a:lvl1pPr>
          </a:lstStyle>
          <a:p>
            <a:r>
              <a:rPr lang="sv-SE" sz="1000" dirty="0"/>
              <a:t>E05</a:t>
            </a:r>
            <a:endParaRPr lang="en-GB" sz="1000" dirty="0"/>
          </a:p>
        </p:txBody>
      </p:sp>
      <p:sp>
        <p:nvSpPr>
          <p:cNvPr id="89" name="TextBox 88"/>
          <p:cNvSpPr txBox="1"/>
          <p:nvPr/>
        </p:nvSpPr>
        <p:spPr>
          <a:xfrm>
            <a:off x="2702544" y="1836487"/>
            <a:ext cx="450745" cy="246221"/>
          </a:xfrm>
          <a:prstGeom prst="rect">
            <a:avLst/>
          </a:prstGeom>
          <a:solidFill>
            <a:schemeClr val="bg1"/>
          </a:solidFill>
          <a:ln w="3175">
            <a:solidFill>
              <a:schemeClr val="tx1"/>
            </a:solidFill>
          </a:ln>
        </p:spPr>
        <p:txBody>
          <a:bodyPr wrap="square" rtlCol="0">
            <a:spAutoFit/>
          </a:bodyPr>
          <a:lstStyle/>
          <a:p>
            <a:pPr algn="ctr"/>
            <a:r>
              <a:rPr lang="sv-SE" sz="1000" dirty="0"/>
              <a:t>E01</a:t>
            </a:r>
            <a:endParaRPr lang="en-GB" sz="1000" dirty="0"/>
          </a:p>
        </p:txBody>
      </p:sp>
      <p:sp>
        <p:nvSpPr>
          <p:cNvPr id="92" name="TextBox 91"/>
          <p:cNvSpPr txBox="1"/>
          <p:nvPr/>
        </p:nvSpPr>
        <p:spPr>
          <a:xfrm>
            <a:off x="6478874" y="5433198"/>
            <a:ext cx="398238" cy="246221"/>
          </a:xfrm>
          <a:prstGeom prst="rect">
            <a:avLst/>
          </a:prstGeom>
          <a:solidFill>
            <a:schemeClr val="accent4">
              <a:lumMod val="75000"/>
            </a:schemeClr>
          </a:solidFill>
          <a:ln w="3175">
            <a:solidFill>
              <a:schemeClr val="tx1"/>
            </a:solidFill>
          </a:ln>
        </p:spPr>
        <p:txBody>
          <a:bodyPr wrap="square" rtlCol="0">
            <a:spAutoFit/>
          </a:bodyPr>
          <a:lstStyle/>
          <a:p>
            <a:pPr algn="ctr"/>
            <a:r>
              <a:rPr lang="sv-SE" sz="1000" b="1" dirty="0">
                <a:solidFill>
                  <a:schemeClr val="bg1"/>
                </a:solidFill>
              </a:rPr>
              <a:t>D06</a:t>
            </a:r>
            <a:endParaRPr lang="en-GB" sz="1000" b="1" dirty="0">
              <a:solidFill>
                <a:schemeClr val="bg1"/>
              </a:solidFill>
            </a:endParaRPr>
          </a:p>
        </p:txBody>
      </p:sp>
      <p:sp>
        <p:nvSpPr>
          <p:cNvPr id="93" name="TextBox 92"/>
          <p:cNvSpPr txBox="1"/>
          <p:nvPr/>
        </p:nvSpPr>
        <p:spPr>
          <a:xfrm>
            <a:off x="5483408" y="6396002"/>
            <a:ext cx="398238" cy="246221"/>
          </a:xfrm>
          <a:prstGeom prst="rect">
            <a:avLst/>
          </a:prstGeom>
          <a:solidFill>
            <a:schemeClr val="accent4">
              <a:lumMod val="75000"/>
            </a:schemeClr>
          </a:solidFill>
          <a:ln w="3175">
            <a:solidFill>
              <a:schemeClr val="tx1"/>
            </a:solidFill>
          </a:ln>
        </p:spPr>
        <p:txBody>
          <a:bodyPr wrap="square" rtlCol="0">
            <a:spAutoFit/>
          </a:bodyPr>
          <a:lstStyle/>
          <a:p>
            <a:pPr algn="ctr"/>
            <a:r>
              <a:rPr lang="sv-SE" sz="1000" b="1" dirty="0">
                <a:solidFill>
                  <a:schemeClr val="bg1"/>
                </a:solidFill>
              </a:rPr>
              <a:t>D07</a:t>
            </a:r>
            <a:endParaRPr lang="en-GB" sz="1000" b="1" dirty="0">
              <a:solidFill>
                <a:schemeClr val="bg1"/>
              </a:solidFill>
            </a:endParaRPr>
          </a:p>
        </p:txBody>
      </p:sp>
      <p:sp>
        <p:nvSpPr>
          <p:cNvPr id="94" name="TextBox 93"/>
          <p:cNvSpPr txBox="1"/>
          <p:nvPr/>
        </p:nvSpPr>
        <p:spPr>
          <a:xfrm>
            <a:off x="2817771" y="5606964"/>
            <a:ext cx="468545" cy="246221"/>
          </a:xfrm>
          <a:prstGeom prst="rect">
            <a:avLst/>
          </a:prstGeom>
          <a:solidFill>
            <a:schemeClr val="accent4">
              <a:lumMod val="75000"/>
            </a:schemeClr>
          </a:solidFill>
          <a:ln w="3175">
            <a:solidFill>
              <a:schemeClr val="tx1"/>
            </a:solidFill>
          </a:ln>
        </p:spPr>
        <p:txBody>
          <a:bodyPr wrap="square" rtlCol="0">
            <a:spAutoFit/>
          </a:bodyPr>
          <a:lstStyle/>
          <a:p>
            <a:pPr algn="ctr"/>
            <a:r>
              <a:rPr lang="sv-SE" sz="1000" b="1" dirty="0">
                <a:solidFill>
                  <a:schemeClr val="bg1"/>
                </a:solidFill>
              </a:rPr>
              <a:t>D08</a:t>
            </a:r>
            <a:endParaRPr lang="en-GB" sz="1000" b="1" dirty="0">
              <a:solidFill>
                <a:schemeClr val="bg1"/>
              </a:solidFill>
            </a:endParaRPr>
          </a:p>
        </p:txBody>
      </p:sp>
      <p:sp>
        <p:nvSpPr>
          <p:cNvPr id="73" name="Freeform 72"/>
          <p:cNvSpPr/>
          <p:nvPr/>
        </p:nvSpPr>
        <p:spPr>
          <a:xfrm>
            <a:off x="3375985" y="3952787"/>
            <a:ext cx="2947626" cy="670108"/>
          </a:xfrm>
          <a:custGeom>
            <a:avLst/>
            <a:gdLst>
              <a:gd name="connsiteX0" fmla="*/ 0 w 4126676"/>
              <a:gd name="connsiteY0" fmla="*/ 5938 h 938151"/>
              <a:gd name="connsiteX1" fmla="*/ 4126676 w 4126676"/>
              <a:gd name="connsiteY1" fmla="*/ 0 h 938151"/>
              <a:gd name="connsiteX2" fmla="*/ 4126676 w 4126676"/>
              <a:gd name="connsiteY2" fmla="*/ 938151 h 938151"/>
              <a:gd name="connsiteX3" fmla="*/ 979715 w 4126676"/>
              <a:gd name="connsiteY3" fmla="*/ 938151 h 938151"/>
              <a:gd name="connsiteX4" fmla="*/ 979715 w 4126676"/>
              <a:gd name="connsiteY4" fmla="*/ 843148 h 938151"/>
              <a:gd name="connsiteX5" fmla="*/ 5938 w 4126676"/>
              <a:gd name="connsiteY5" fmla="*/ 837211 h 938151"/>
              <a:gd name="connsiteX6" fmla="*/ 0 w 4126676"/>
              <a:gd name="connsiteY6" fmla="*/ 5938 h 93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676" h="938151">
                <a:moveTo>
                  <a:pt x="0" y="5938"/>
                </a:moveTo>
                <a:lnTo>
                  <a:pt x="4126676" y="0"/>
                </a:lnTo>
                <a:lnTo>
                  <a:pt x="4126676" y="938151"/>
                </a:lnTo>
                <a:lnTo>
                  <a:pt x="979715" y="938151"/>
                </a:lnTo>
                <a:lnTo>
                  <a:pt x="979715" y="843148"/>
                </a:lnTo>
                <a:lnTo>
                  <a:pt x="5938" y="837211"/>
                </a:lnTo>
                <a:cubicBezTo>
                  <a:pt x="3959" y="562099"/>
                  <a:pt x="1979" y="286988"/>
                  <a:pt x="0" y="5938"/>
                </a:cubicBezTo>
                <a:close/>
              </a:path>
            </a:pathLst>
          </a:custGeom>
          <a:solidFill>
            <a:schemeClr val="accent4">
              <a:lumMod val="60000"/>
              <a:lumOff val="40000"/>
              <a:alpha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96" name="Rectangle 95"/>
          <p:cNvSpPr/>
          <p:nvPr/>
        </p:nvSpPr>
        <p:spPr>
          <a:xfrm>
            <a:off x="4484773" y="5117143"/>
            <a:ext cx="1834596" cy="1182857"/>
          </a:xfrm>
          <a:prstGeom prst="rect">
            <a:avLst/>
          </a:prstGeom>
          <a:solidFill>
            <a:srgbClr val="0094CA">
              <a:alpha val="3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grpSp>
        <p:nvGrpSpPr>
          <p:cNvPr id="104" name="Group 103"/>
          <p:cNvGrpSpPr/>
          <p:nvPr/>
        </p:nvGrpSpPr>
        <p:grpSpPr>
          <a:xfrm>
            <a:off x="2979360" y="2304801"/>
            <a:ext cx="432999" cy="627272"/>
            <a:chOff x="363172" y="7817246"/>
            <a:chExt cx="434212" cy="683314"/>
          </a:xfrm>
        </p:grpSpPr>
        <p:sp>
          <p:nvSpPr>
            <p:cNvPr id="105" name="Oval 104"/>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06" name="TextBox 105"/>
            <p:cNvSpPr txBox="1"/>
            <p:nvPr/>
          </p:nvSpPr>
          <p:spPr>
            <a:xfrm>
              <a:off x="363172" y="7817246"/>
              <a:ext cx="434212" cy="683314"/>
            </a:xfrm>
            <a:prstGeom prst="rect">
              <a:avLst/>
            </a:prstGeom>
            <a:noFill/>
          </p:spPr>
          <p:txBody>
            <a:bodyPr wrap="square" rtlCol="0">
              <a:spAutoFit/>
            </a:bodyPr>
            <a:lstStyle/>
            <a:p>
              <a:pPr algn="ctr"/>
              <a:r>
                <a:rPr lang="sv-SE" sz="1286" b="1" dirty="0"/>
                <a:t>1b</a:t>
              </a:r>
              <a:endParaRPr lang="en-GB" sz="1286" b="1" dirty="0"/>
            </a:p>
          </p:txBody>
        </p:sp>
      </p:grpSp>
      <p:grpSp>
        <p:nvGrpSpPr>
          <p:cNvPr id="107" name="Group 106"/>
          <p:cNvGrpSpPr/>
          <p:nvPr/>
        </p:nvGrpSpPr>
        <p:grpSpPr>
          <a:xfrm>
            <a:off x="5143297" y="5847556"/>
            <a:ext cx="257143" cy="290208"/>
            <a:chOff x="400278" y="7817246"/>
            <a:chExt cx="360000" cy="406291"/>
          </a:xfrm>
        </p:grpSpPr>
        <p:sp>
          <p:nvSpPr>
            <p:cNvPr id="108" name="Oval 107"/>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09" name="TextBox 108"/>
            <p:cNvSpPr txBox="1"/>
            <p:nvPr/>
          </p:nvSpPr>
          <p:spPr>
            <a:xfrm>
              <a:off x="436262" y="7817246"/>
              <a:ext cx="288032" cy="406291"/>
            </a:xfrm>
            <a:prstGeom prst="rect">
              <a:avLst/>
            </a:prstGeom>
            <a:noFill/>
          </p:spPr>
          <p:txBody>
            <a:bodyPr wrap="square" rtlCol="0">
              <a:spAutoFit/>
            </a:bodyPr>
            <a:lstStyle/>
            <a:p>
              <a:pPr algn="ctr"/>
              <a:r>
                <a:rPr lang="sv-SE" sz="1286" b="1" dirty="0"/>
                <a:t>4</a:t>
              </a:r>
              <a:endParaRPr lang="en-GB" sz="1286" b="1" dirty="0"/>
            </a:p>
          </p:txBody>
        </p:sp>
      </p:grpSp>
      <p:grpSp>
        <p:nvGrpSpPr>
          <p:cNvPr id="110" name="Group 109"/>
          <p:cNvGrpSpPr/>
          <p:nvPr/>
        </p:nvGrpSpPr>
        <p:grpSpPr>
          <a:xfrm>
            <a:off x="3796447" y="4076474"/>
            <a:ext cx="257143" cy="290208"/>
            <a:chOff x="400278" y="7817246"/>
            <a:chExt cx="360000" cy="406291"/>
          </a:xfrm>
        </p:grpSpPr>
        <p:sp>
          <p:nvSpPr>
            <p:cNvPr id="111" name="Oval 110"/>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12" name="TextBox 111"/>
            <p:cNvSpPr txBox="1"/>
            <p:nvPr/>
          </p:nvSpPr>
          <p:spPr>
            <a:xfrm>
              <a:off x="436262" y="7817246"/>
              <a:ext cx="288032" cy="406291"/>
            </a:xfrm>
            <a:prstGeom prst="rect">
              <a:avLst/>
            </a:prstGeom>
            <a:noFill/>
          </p:spPr>
          <p:txBody>
            <a:bodyPr wrap="square" rtlCol="0">
              <a:spAutoFit/>
            </a:bodyPr>
            <a:lstStyle/>
            <a:p>
              <a:pPr algn="ctr"/>
              <a:r>
                <a:rPr lang="sv-SE" sz="1286" b="1" dirty="0"/>
                <a:t>3</a:t>
              </a:r>
              <a:endParaRPr lang="en-GB" sz="1286" b="1" dirty="0"/>
            </a:p>
          </p:txBody>
        </p:sp>
      </p:grpSp>
      <p:grpSp>
        <p:nvGrpSpPr>
          <p:cNvPr id="113" name="Group 112"/>
          <p:cNvGrpSpPr/>
          <p:nvPr/>
        </p:nvGrpSpPr>
        <p:grpSpPr>
          <a:xfrm>
            <a:off x="3925019" y="3340804"/>
            <a:ext cx="257143" cy="290208"/>
            <a:chOff x="400278" y="7817246"/>
            <a:chExt cx="360000" cy="406291"/>
          </a:xfrm>
        </p:grpSpPr>
        <p:sp>
          <p:nvSpPr>
            <p:cNvPr id="114" name="Oval 113"/>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15" name="TextBox 114"/>
            <p:cNvSpPr txBox="1"/>
            <p:nvPr/>
          </p:nvSpPr>
          <p:spPr>
            <a:xfrm>
              <a:off x="436262" y="7817246"/>
              <a:ext cx="288032" cy="406291"/>
            </a:xfrm>
            <a:prstGeom prst="rect">
              <a:avLst/>
            </a:prstGeom>
            <a:noFill/>
          </p:spPr>
          <p:txBody>
            <a:bodyPr wrap="square" rtlCol="0">
              <a:spAutoFit/>
            </a:bodyPr>
            <a:lstStyle/>
            <a:p>
              <a:pPr algn="ctr"/>
              <a:r>
                <a:rPr lang="sv-SE" sz="1286" b="1" dirty="0"/>
                <a:t>2</a:t>
              </a:r>
              <a:endParaRPr lang="en-GB" sz="1286" b="1" dirty="0"/>
            </a:p>
          </p:txBody>
        </p:sp>
      </p:grpSp>
      <p:sp>
        <p:nvSpPr>
          <p:cNvPr id="18" name="Freeform 17"/>
          <p:cNvSpPr/>
          <p:nvPr/>
        </p:nvSpPr>
        <p:spPr>
          <a:xfrm>
            <a:off x="1579695" y="1025283"/>
            <a:ext cx="2658139" cy="2293595"/>
          </a:xfrm>
          <a:custGeom>
            <a:avLst/>
            <a:gdLst>
              <a:gd name="connsiteX0" fmla="*/ 669851 w 3721395"/>
              <a:gd name="connsiteY0" fmla="*/ 3211033 h 3211033"/>
              <a:gd name="connsiteX1" fmla="*/ 925033 w 3721395"/>
              <a:gd name="connsiteY1" fmla="*/ 2732568 h 3211033"/>
              <a:gd name="connsiteX2" fmla="*/ 1190847 w 3721395"/>
              <a:gd name="connsiteY2" fmla="*/ 2360428 h 3211033"/>
              <a:gd name="connsiteX3" fmla="*/ 1552354 w 3721395"/>
              <a:gd name="connsiteY3" fmla="*/ 1956391 h 3211033"/>
              <a:gd name="connsiteX4" fmla="*/ 1967023 w 3721395"/>
              <a:gd name="connsiteY4" fmla="*/ 1605517 h 3211033"/>
              <a:gd name="connsiteX5" fmla="*/ 2413591 w 3721395"/>
              <a:gd name="connsiteY5" fmla="*/ 1265275 h 3211033"/>
              <a:gd name="connsiteX6" fmla="*/ 2892056 w 3721395"/>
              <a:gd name="connsiteY6" fmla="*/ 1020726 h 3211033"/>
              <a:gd name="connsiteX7" fmla="*/ 3455581 w 3721395"/>
              <a:gd name="connsiteY7" fmla="*/ 786810 h 3211033"/>
              <a:gd name="connsiteX8" fmla="*/ 3721395 w 3721395"/>
              <a:gd name="connsiteY8" fmla="*/ 712382 h 3211033"/>
              <a:gd name="connsiteX9" fmla="*/ 3540642 w 3721395"/>
              <a:gd name="connsiteY9" fmla="*/ 0 h 3211033"/>
              <a:gd name="connsiteX10" fmla="*/ 2977116 w 3721395"/>
              <a:gd name="connsiteY10" fmla="*/ 170121 h 3211033"/>
              <a:gd name="connsiteX11" fmla="*/ 2339163 w 3721395"/>
              <a:gd name="connsiteY11" fmla="*/ 467833 h 3211033"/>
              <a:gd name="connsiteX12" fmla="*/ 1828800 w 3721395"/>
              <a:gd name="connsiteY12" fmla="*/ 776177 h 3211033"/>
              <a:gd name="connsiteX13" fmla="*/ 1318437 w 3721395"/>
              <a:gd name="connsiteY13" fmla="*/ 1169582 h 3211033"/>
              <a:gd name="connsiteX14" fmla="*/ 935665 w 3721395"/>
              <a:gd name="connsiteY14" fmla="*/ 1552354 h 3211033"/>
              <a:gd name="connsiteX15" fmla="*/ 584791 w 3721395"/>
              <a:gd name="connsiteY15" fmla="*/ 1977656 h 3211033"/>
              <a:gd name="connsiteX16" fmla="*/ 255181 w 3721395"/>
              <a:gd name="connsiteY16" fmla="*/ 2424224 h 3211033"/>
              <a:gd name="connsiteX17" fmla="*/ 0 w 3721395"/>
              <a:gd name="connsiteY17" fmla="*/ 2913321 h 3211033"/>
              <a:gd name="connsiteX18" fmla="*/ 669851 w 3721395"/>
              <a:gd name="connsiteY18" fmla="*/ 3211033 h 321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21395" h="3211033">
                <a:moveTo>
                  <a:pt x="669851" y="3211033"/>
                </a:moveTo>
                <a:lnTo>
                  <a:pt x="925033" y="2732568"/>
                </a:lnTo>
                <a:lnTo>
                  <a:pt x="1190847" y="2360428"/>
                </a:lnTo>
                <a:lnTo>
                  <a:pt x="1552354" y="1956391"/>
                </a:lnTo>
                <a:lnTo>
                  <a:pt x="1967023" y="1605517"/>
                </a:lnTo>
                <a:lnTo>
                  <a:pt x="2413591" y="1265275"/>
                </a:lnTo>
                <a:lnTo>
                  <a:pt x="2892056" y="1020726"/>
                </a:lnTo>
                <a:lnTo>
                  <a:pt x="3455581" y="786810"/>
                </a:lnTo>
                <a:lnTo>
                  <a:pt x="3721395" y="712382"/>
                </a:lnTo>
                <a:lnTo>
                  <a:pt x="3540642" y="0"/>
                </a:lnTo>
                <a:lnTo>
                  <a:pt x="2977116" y="170121"/>
                </a:lnTo>
                <a:lnTo>
                  <a:pt x="2339163" y="467833"/>
                </a:lnTo>
                <a:lnTo>
                  <a:pt x="1828800" y="776177"/>
                </a:lnTo>
                <a:lnTo>
                  <a:pt x="1318437" y="1169582"/>
                </a:lnTo>
                <a:lnTo>
                  <a:pt x="935665" y="1552354"/>
                </a:lnTo>
                <a:lnTo>
                  <a:pt x="584791" y="1977656"/>
                </a:lnTo>
                <a:lnTo>
                  <a:pt x="255181" y="2424224"/>
                </a:lnTo>
                <a:lnTo>
                  <a:pt x="0" y="2913321"/>
                </a:lnTo>
                <a:lnTo>
                  <a:pt x="669851" y="3211033"/>
                </a:lnTo>
                <a:close/>
              </a:path>
            </a:pathLst>
          </a:custGeom>
          <a:noFill/>
          <a:ln w="38100">
            <a:solidFill>
              <a:srgbClr val="190AE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grpSp>
        <p:nvGrpSpPr>
          <p:cNvPr id="122" name="Group 121"/>
          <p:cNvGrpSpPr/>
          <p:nvPr/>
        </p:nvGrpSpPr>
        <p:grpSpPr>
          <a:xfrm>
            <a:off x="2288706" y="2089873"/>
            <a:ext cx="435473" cy="597514"/>
            <a:chOff x="363172" y="7817246"/>
            <a:chExt cx="434212" cy="683314"/>
          </a:xfrm>
        </p:grpSpPr>
        <p:sp>
          <p:nvSpPr>
            <p:cNvPr id="123" name="Oval 122"/>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24" name="TextBox 123"/>
            <p:cNvSpPr txBox="1"/>
            <p:nvPr/>
          </p:nvSpPr>
          <p:spPr>
            <a:xfrm>
              <a:off x="363172" y="7817246"/>
              <a:ext cx="434212" cy="683314"/>
            </a:xfrm>
            <a:prstGeom prst="rect">
              <a:avLst/>
            </a:prstGeom>
            <a:noFill/>
          </p:spPr>
          <p:txBody>
            <a:bodyPr wrap="square" rtlCol="0">
              <a:spAutoFit/>
            </a:bodyPr>
            <a:lstStyle/>
            <a:p>
              <a:pPr algn="ctr"/>
              <a:r>
                <a:rPr lang="sv-SE" sz="1286" b="1" dirty="0"/>
                <a:t>1a</a:t>
              </a:r>
              <a:endParaRPr lang="en-GB" sz="1286" b="1" dirty="0"/>
            </a:p>
          </p:txBody>
        </p:sp>
      </p:grpSp>
      <p:sp>
        <p:nvSpPr>
          <p:cNvPr id="19" name="Freeform 18"/>
          <p:cNvSpPr/>
          <p:nvPr/>
        </p:nvSpPr>
        <p:spPr>
          <a:xfrm>
            <a:off x="3706034" y="-103188"/>
            <a:ext cx="5487020" cy="3340206"/>
          </a:xfrm>
          <a:custGeom>
            <a:avLst/>
            <a:gdLst>
              <a:gd name="connsiteX0" fmla="*/ 0 w 5571460"/>
              <a:gd name="connsiteY0" fmla="*/ 42530 h 4136065"/>
              <a:gd name="connsiteX1" fmla="*/ 1265274 w 5571460"/>
              <a:gd name="connsiteY1" fmla="*/ 4136065 h 4136065"/>
              <a:gd name="connsiteX2" fmla="*/ 5571460 w 5571460"/>
              <a:gd name="connsiteY2" fmla="*/ 4136065 h 4136065"/>
              <a:gd name="connsiteX3" fmla="*/ 5550195 w 5571460"/>
              <a:gd name="connsiteY3" fmla="*/ 0 h 4136065"/>
              <a:gd name="connsiteX4" fmla="*/ 0 w 5571460"/>
              <a:gd name="connsiteY4" fmla="*/ 42530 h 413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1460" h="4136065">
                <a:moveTo>
                  <a:pt x="0" y="42530"/>
                </a:moveTo>
                <a:lnTo>
                  <a:pt x="1265274" y="4136065"/>
                </a:lnTo>
                <a:lnTo>
                  <a:pt x="5571460" y="4136065"/>
                </a:lnTo>
                <a:lnTo>
                  <a:pt x="5550195" y="0"/>
                </a:lnTo>
                <a:lnTo>
                  <a:pt x="0" y="42530"/>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grpSp>
        <p:nvGrpSpPr>
          <p:cNvPr id="9" name="Group 8"/>
          <p:cNvGrpSpPr/>
          <p:nvPr/>
        </p:nvGrpSpPr>
        <p:grpSpPr>
          <a:xfrm>
            <a:off x="4946230" y="887867"/>
            <a:ext cx="4433549" cy="2284623"/>
            <a:chOff x="5600280" y="903451"/>
            <a:chExt cx="4433549" cy="2284623"/>
          </a:xfrm>
        </p:grpSpPr>
        <p:grpSp>
          <p:nvGrpSpPr>
            <p:cNvPr id="225" name="Group 224"/>
            <p:cNvGrpSpPr/>
            <p:nvPr/>
          </p:nvGrpSpPr>
          <p:grpSpPr>
            <a:xfrm>
              <a:off x="5678945" y="1670099"/>
              <a:ext cx="257143" cy="290208"/>
              <a:chOff x="1332293" y="7803057"/>
              <a:chExt cx="360000" cy="406291"/>
            </a:xfrm>
          </p:grpSpPr>
          <p:sp>
            <p:nvSpPr>
              <p:cNvPr id="226" name="Oval 225"/>
              <p:cNvSpPr/>
              <p:nvPr/>
            </p:nvSpPr>
            <p:spPr>
              <a:xfrm>
                <a:off x="1332293" y="7817820"/>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27" name="TextBox 226"/>
              <p:cNvSpPr txBox="1"/>
              <p:nvPr/>
            </p:nvSpPr>
            <p:spPr>
              <a:xfrm>
                <a:off x="1380402" y="7803057"/>
                <a:ext cx="288032" cy="406291"/>
              </a:xfrm>
              <a:prstGeom prst="rect">
                <a:avLst/>
              </a:prstGeom>
              <a:noFill/>
            </p:spPr>
            <p:txBody>
              <a:bodyPr wrap="square" rtlCol="0">
                <a:spAutoFit/>
              </a:bodyPr>
              <a:lstStyle/>
              <a:p>
                <a:pPr algn="ctr"/>
                <a:r>
                  <a:rPr lang="sv-SE" sz="1286" b="1" dirty="0"/>
                  <a:t>2</a:t>
                </a:r>
                <a:endParaRPr lang="en-GB" sz="1286" b="1" dirty="0"/>
              </a:p>
            </p:txBody>
          </p:sp>
        </p:grpSp>
        <p:grpSp>
          <p:nvGrpSpPr>
            <p:cNvPr id="6" name="Group 5"/>
            <p:cNvGrpSpPr/>
            <p:nvPr/>
          </p:nvGrpSpPr>
          <p:grpSpPr>
            <a:xfrm>
              <a:off x="5600280" y="903451"/>
              <a:ext cx="4433549" cy="2284623"/>
              <a:chOff x="4907648" y="913587"/>
              <a:chExt cx="4433549" cy="2284623"/>
            </a:xfrm>
          </p:grpSpPr>
          <p:sp>
            <p:nvSpPr>
              <p:cNvPr id="203" name="Rectangle 202"/>
              <p:cNvSpPr/>
              <p:nvPr/>
            </p:nvSpPr>
            <p:spPr>
              <a:xfrm>
                <a:off x="5338494" y="973038"/>
                <a:ext cx="411474" cy="257171"/>
              </a:xfrm>
              <a:prstGeom prst="rect">
                <a:avLst/>
              </a:prstGeom>
              <a:solidFill>
                <a:srgbClr val="FFFF00"/>
              </a:solidFill>
              <a:ln w="31750">
                <a:solidFill>
                  <a:srgbClr val="411BC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05" name="TextBox 204"/>
              <p:cNvSpPr txBox="1"/>
              <p:nvPr/>
            </p:nvSpPr>
            <p:spPr>
              <a:xfrm>
                <a:off x="5782032" y="980712"/>
                <a:ext cx="2651986" cy="246221"/>
              </a:xfrm>
              <a:prstGeom prst="rect">
                <a:avLst/>
              </a:prstGeom>
              <a:noFill/>
            </p:spPr>
            <p:txBody>
              <a:bodyPr wrap="square" rtlCol="0">
                <a:spAutoFit/>
              </a:bodyPr>
              <a:lstStyle/>
              <a:p>
                <a:r>
                  <a:rPr lang="sv-SE" sz="1000" b="1" dirty="0"/>
                  <a:t>E01 – Full Access 27-May-19 (</a:t>
                </a:r>
                <a:r>
                  <a:rPr lang="sv-SE" sz="1000" b="1" dirty="0" err="1"/>
                  <a:t>incl</a:t>
                </a:r>
                <a:r>
                  <a:rPr lang="sv-SE" sz="1000" b="1" dirty="0"/>
                  <a:t>. </a:t>
                </a:r>
                <a:r>
                  <a:rPr lang="sv-SE" sz="1000" b="1" dirty="0" err="1"/>
                  <a:t>Crane</a:t>
                </a:r>
                <a:r>
                  <a:rPr lang="sv-SE" sz="1000" b="1" dirty="0"/>
                  <a:t>)</a:t>
                </a:r>
                <a:endParaRPr lang="en-GB" sz="1000" b="1" dirty="0"/>
              </a:p>
            </p:txBody>
          </p:sp>
          <p:sp>
            <p:nvSpPr>
              <p:cNvPr id="206" name="Rectangle 205"/>
              <p:cNvSpPr/>
              <p:nvPr/>
            </p:nvSpPr>
            <p:spPr>
              <a:xfrm>
                <a:off x="5338494" y="1308662"/>
                <a:ext cx="411474" cy="257171"/>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grpSp>
            <p:nvGrpSpPr>
              <p:cNvPr id="207" name="Group 206"/>
              <p:cNvGrpSpPr/>
              <p:nvPr/>
            </p:nvGrpSpPr>
            <p:grpSpPr>
              <a:xfrm>
                <a:off x="4907649" y="913587"/>
                <a:ext cx="430845" cy="652493"/>
                <a:chOff x="363172" y="7817246"/>
                <a:chExt cx="434212" cy="683314"/>
              </a:xfrm>
            </p:grpSpPr>
            <p:sp>
              <p:nvSpPr>
                <p:cNvPr id="208" name="Oval 207"/>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09" name="TextBox 208"/>
                <p:cNvSpPr txBox="1"/>
                <p:nvPr/>
              </p:nvSpPr>
              <p:spPr>
                <a:xfrm>
                  <a:off x="363172" y="7817246"/>
                  <a:ext cx="434212" cy="683314"/>
                </a:xfrm>
                <a:prstGeom prst="rect">
                  <a:avLst/>
                </a:prstGeom>
                <a:noFill/>
              </p:spPr>
              <p:txBody>
                <a:bodyPr wrap="square" rtlCol="0">
                  <a:spAutoFit/>
                </a:bodyPr>
                <a:lstStyle/>
                <a:p>
                  <a:pPr algn="ctr"/>
                  <a:r>
                    <a:rPr lang="sv-SE" sz="1286" b="1" dirty="0"/>
                    <a:t>1a</a:t>
                  </a:r>
                  <a:endParaRPr lang="en-GB" sz="1286" b="1" dirty="0"/>
                </a:p>
              </p:txBody>
            </p:sp>
          </p:grpSp>
          <p:grpSp>
            <p:nvGrpSpPr>
              <p:cNvPr id="210" name="Group 209"/>
              <p:cNvGrpSpPr/>
              <p:nvPr/>
            </p:nvGrpSpPr>
            <p:grpSpPr>
              <a:xfrm>
                <a:off x="4907648" y="1308664"/>
                <a:ext cx="441923" cy="614474"/>
                <a:chOff x="363172" y="7817246"/>
                <a:chExt cx="434212" cy="683314"/>
              </a:xfrm>
            </p:grpSpPr>
            <p:sp>
              <p:nvSpPr>
                <p:cNvPr id="211" name="Oval 210"/>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12" name="TextBox 211"/>
                <p:cNvSpPr txBox="1"/>
                <p:nvPr/>
              </p:nvSpPr>
              <p:spPr>
                <a:xfrm>
                  <a:off x="363172" y="7817246"/>
                  <a:ext cx="434212" cy="683314"/>
                </a:xfrm>
                <a:prstGeom prst="rect">
                  <a:avLst/>
                </a:prstGeom>
                <a:noFill/>
              </p:spPr>
              <p:txBody>
                <a:bodyPr wrap="square" rtlCol="0">
                  <a:spAutoFit/>
                </a:bodyPr>
                <a:lstStyle/>
                <a:p>
                  <a:pPr algn="ctr"/>
                  <a:r>
                    <a:rPr lang="sv-SE" sz="1286" b="1" dirty="0"/>
                    <a:t>1b</a:t>
                  </a:r>
                  <a:endParaRPr lang="en-GB" sz="1286" b="1" dirty="0"/>
                </a:p>
              </p:txBody>
            </p:sp>
          </p:grpSp>
          <p:sp>
            <p:nvSpPr>
              <p:cNvPr id="213" name="TextBox 212"/>
              <p:cNvSpPr txBox="1"/>
              <p:nvPr/>
            </p:nvSpPr>
            <p:spPr>
              <a:xfrm>
                <a:off x="5789429" y="1327327"/>
                <a:ext cx="3266863" cy="246221"/>
              </a:xfrm>
              <a:prstGeom prst="rect">
                <a:avLst/>
              </a:prstGeom>
              <a:noFill/>
            </p:spPr>
            <p:txBody>
              <a:bodyPr wrap="square" rtlCol="0">
                <a:spAutoFit/>
              </a:bodyPr>
              <a:lstStyle/>
              <a:p>
                <a:r>
                  <a:rPr lang="sv-SE" sz="1000" b="1" dirty="0"/>
                  <a:t>E02 Area 1 – Partial Access 27-May-19</a:t>
                </a:r>
                <a:endParaRPr lang="en-GB" sz="1000" b="1" dirty="0"/>
              </a:p>
            </p:txBody>
          </p:sp>
          <p:sp>
            <p:nvSpPr>
              <p:cNvPr id="223" name="Rectangle 222"/>
              <p:cNvSpPr/>
              <p:nvPr/>
            </p:nvSpPr>
            <p:spPr>
              <a:xfrm>
                <a:off x="5339442" y="1680235"/>
                <a:ext cx="411474" cy="257171"/>
              </a:xfrm>
              <a:prstGeom prst="rect">
                <a:avLst/>
              </a:prstGeom>
              <a:solidFill>
                <a:schemeClr val="bg2">
                  <a:lumMod val="5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24" name="TextBox 223"/>
              <p:cNvSpPr txBox="1"/>
              <p:nvPr/>
            </p:nvSpPr>
            <p:spPr>
              <a:xfrm>
                <a:off x="5782032" y="1717565"/>
                <a:ext cx="3266863" cy="246221"/>
              </a:xfrm>
              <a:prstGeom prst="rect">
                <a:avLst/>
              </a:prstGeom>
              <a:noFill/>
            </p:spPr>
            <p:txBody>
              <a:bodyPr wrap="square" rtlCol="0">
                <a:spAutoFit/>
              </a:bodyPr>
              <a:lstStyle/>
              <a:p>
                <a:r>
                  <a:rPr lang="sv-SE" sz="1000" b="1" dirty="0"/>
                  <a:t>E02 Area 2 – Partial Access 15-Nov-19</a:t>
                </a:r>
                <a:endParaRPr lang="en-GB" sz="1000" b="1" dirty="0"/>
              </a:p>
            </p:txBody>
          </p:sp>
          <p:sp>
            <p:nvSpPr>
              <p:cNvPr id="228" name="Rectangle 227"/>
              <p:cNvSpPr/>
              <p:nvPr/>
            </p:nvSpPr>
            <p:spPr>
              <a:xfrm>
                <a:off x="5330024" y="2040275"/>
                <a:ext cx="411474" cy="257171"/>
              </a:xfrm>
              <a:prstGeom prst="rect">
                <a:avLst/>
              </a:prstGeom>
              <a:solidFill>
                <a:schemeClr val="accent4">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29" name="TextBox 228"/>
              <p:cNvSpPr txBox="1"/>
              <p:nvPr/>
            </p:nvSpPr>
            <p:spPr>
              <a:xfrm>
                <a:off x="5789700" y="2040275"/>
                <a:ext cx="3551497" cy="246221"/>
              </a:xfrm>
              <a:prstGeom prst="rect">
                <a:avLst/>
              </a:prstGeom>
              <a:noFill/>
            </p:spPr>
            <p:txBody>
              <a:bodyPr wrap="square" rtlCol="0">
                <a:spAutoFit/>
              </a:bodyPr>
              <a:lstStyle/>
              <a:p>
                <a:r>
                  <a:rPr lang="sv-SE" sz="1000" b="1" dirty="0"/>
                  <a:t>D03 Main Hall – Partial Access 01-Dec-19 (incl. Cranes)</a:t>
                </a:r>
                <a:endParaRPr lang="en-GB" sz="1000" b="1" dirty="0"/>
              </a:p>
            </p:txBody>
          </p:sp>
          <p:grpSp>
            <p:nvGrpSpPr>
              <p:cNvPr id="230" name="Group 229"/>
              <p:cNvGrpSpPr/>
              <p:nvPr/>
            </p:nvGrpSpPr>
            <p:grpSpPr>
              <a:xfrm>
                <a:off x="5012016" y="2040274"/>
                <a:ext cx="257143" cy="290208"/>
                <a:chOff x="400278" y="7817246"/>
                <a:chExt cx="360000" cy="406291"/>
              </a:xfrm>
            </p:grpSpPr>
            <p:sp>
              <p:nvSpPr>
                <p:cNvPr id="231" name="Oval 230"/>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32" name="TextBox 231"/>
                <p:cNvSpPr txBox="1"/>
                <p:nvPr/>
              </p:nvSpPr>
              <p:spPr>
                <a:xfrm>
                  <a:off x="436262" y="7817246"/>
                  <a:ext cx="288032" cy="406291"/>
                </a:xfrm>
                <a:prstGeom prst="rect">
                  <a:avLst/>
                </a:prstGeom>
                <a:noFill/>
              </p:spPr>
              <p:txBody>
                <a:bodyPr wrap="square" rtlCol="0">
                  <a:spAutoFit/>
                </a:bodyPr>
                <a:lstStyle/>
                <a:p>
                  <a:pPr algn="ctr"/>
                  <a:r>
                    <a:rPr lang="sv-SE" sz="1286" b="1" dirty="0"/>
                    <a:t>3</a:t>
                  </a:r>
                  <a:endParaRPr lang="en-GB" sz="1286" b="1" dirty="0"/>
                </a:p>
              </p:txBody>
            </p:sp>
          </p:grpSp>
          <p:sp>
            <p:nvSpPr>
              <p:cNvPr id="233" name="Rectangle 232"/>
              <p:cNvSpPr/>
              <p:nvPr/>
            </p:nvSpPr>
            <p:spPr>
              <a:xfrm>
                <a:off x="5339442" y="2451749"/>
                <a:ext cx="411474" cy="257171"/>
              </a:xfrm>
              <a:prstGeom prst="rect">
                <a:avLst/>
              </a:prstGeom>
              <a:solidFill>
                <a:srgbClr val="0094CA">
                  <a:alpha val="4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34" name="TextBox 233"/>
              <p:cNvSpPr txBox="1"/>
              <p:nvPr/>
            </p:nvSpPr>
            <p:spPr>
              <a:xfrm>
                <a:off x="5791634" y="2400314"/>
                <a:ext cx="3266863" cy="400110"/>
              </a:xfrm>
              <a:prstGeom prst="rect">
                <a:avLst/>
              </a:prstGeom>
              <a:noFill/>
            </p:spPr>
            <p:txBody>
              <a:bodyPr wrap="square" rtlCol="0">
                <a:spAutoFit/>
              </a:bodyPr>
              <a:lstStyle/>
              <a:p>
                <a:r>
                  <a:rPr lang="sv-SE" sz="1000" b="1" dirty="0"/>
                  <a:t>D01 Area 1 Main Hall – Partial Access 06-Feb-20 </a:t>
                </a:r>
              </a:p>
              <a:p>
                <a:r>
                  <a:rPr lang="sv-SE" sz="1000" b="1" dirty="0"/>
                  <a:t>(incl. Cranes)</a:t>
                </a:r>
                <a:endParaRPr lang="en-GB" sz="1000" b="1" dirty="0"/>
              </a:p>
            </p:txBody>
          </p:sp>
          <p:grpSp>
            <p:nvGrpSpPr>
              <p:cNvPr id="235" name="Group 234"/>
              <p:cNvGrpSpPr/>
              <p:nvPr/>
            </p:nvGrpSpPr>
            <p:grpSpPr>
              <a:xfrm>
                <a:off x="5021433" y="2445111"/>
                <a:ext cx="257143" cy="290208"/>
                <a:chOff x="400278" y="7817246"/>
                <a:chExt cx="360000" cy="406291"/>
              </a:xfrm>
            </p:grpSpPr>
            <p:sp>
              <p:nvSpPr>
                <p:cNvPr id="236" name="Oval 235"/>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37" name="TextBox 236"/>
                <p:cNvSpPr txBox="1"/>
                <p:nvPr/>
              </p:nvSpPr>
              <p:spPr>
                <a:xfrm>
                  <a:off x="436262" y="7817246"/>
                  <a:ext cx="288032" cy="406291"/>
                </a:xfrm>
                <a:prstGeom prst="rect">
                  <a:avLst/>
                </a:prstGeom>
                <a:noFill/>
              </p:spPr>
              <p:txBody>
                <a:bodyPr wrap="square" rtlCol="0">
                  <a:spAutoFit/>
                </a:bodyPr>
                <a:lstStyle/>
                <a:p>
                  <a:pPr algn="ctr"/>
                  <a:r>
                    <a:rPr lang="sv-SE" sz="1286" b="1" dirty="0"/>
                    <a:t>4</a:t>
                  </a:r>
                  <a:endParaRPr lang="en-GB" sz="1286" b="1" dirty="0"/>
                </a:p>
              </p:txBody>
            </p:sp>
          </p:grpSp>
          <p:sp>
            <p:nvSpPr>
              <p:cNvPr id="238" name="Rectangle 237"/>
              <p:cNvSpPr/>
              <p:nvPr/>
            </p:nvSpPr>
            <p:spPr>
              <a:xfrm>
                <a:off x="5337221" y="2863223"/>
                <a:ext cx="411474" cy="257171"/>
              </a:xfrm>
              <a:prstGeom prst="rect">
                <a:avLst/>
              </a:prstGeom>
              <a:solidFill>
                <a:srgbClr val="22E62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39" name="TextBox 238"/>
              <p:cNvSpPr txBox="1"/>
              <p:nvPr/>
            </p:nvSpPr>
            <p:spPr>
              <a:xfrm>
                <a:off x="5794280" y="2798100"/>
                <a:ext cx="3336342" cy="400110"/>
              </a:xfrm>
              <a:prstGeom prst="rect">
                <a:avLst/>
              </a:prstGeom>
              <a:noFill/>
            </p:spPr>
            <p:txBody>
              <a:bodyPr wrap="square" rtlCol="0">
                <a:spAutoFit/>
              </a:bodyPr>
              <a:lstStyle/>
              <a:p>
                <a:r>
                  <a:rPr lang="sv-SE" sz="1000" b="1" dirty="0"/>
                  <a:t>D01 Area 2 Main Hall – Partial Access 02-April-20 </a:t>
                </a:r>
              </a:p>
              <a:p>
                <a:r>
                  <a:rPr lang="sv-SE" sz="1000" b="1" dirty="0"/>
                  <a:t>(incl. Crane)</a:t>
                </a:r>
                <a:endParaRPr lang="en-GB" sz="1000" b="1" dirty="0"/>
              </a:p>
            </p:txBody>
          </p:sp>
          <p:grpSp>
            <p:nvGrpSpPr>
              <p:cNvPr id="240" name="Group 239"/>
              <p:cNvGrpSpPr/>
              <p:nvPr/>
            </p:nvGrpSpPr>
            <p:grpSpPr>
              <a:xfrm>
                <a:off x="5005989" y="2856586"/>
                <a:ext cx="257143" cy="290208"/>
                <a:chOff x="400278" y="7817246"/>
                <a:chExt cx="360000" cy="406291"/>
              </a:xfrm>
            </p:grpSpPr>
            <p:sp>
              <p:nvSpPr>
                <p:cNvPr id="241" name="Oval 240"/>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242" name="TextBox 241"/>
                <p:cNvSpPr txBox="1"/>
                <p:nvPr/>
              </p:nvSpPr>
              <p:spPr>
                <a:xfrm>
                  <a:off x="436262" y="7817246"/>
                  <a:ext cx="288032" cy="406291"/>
                </a:xfrm>
                <a:prstGeom prst="rect">
                  <a:avLst/>
                </a:prstGeom>
                <a:noFill/>
              </p:spPr>
              <p:txBody>
                <a:bodyPr wrap="square" rtlCol="0">
                  <a:spAutoFit/>
                </a:bodyPr>
                <a:lstStyle/>
                <a:p>
                  <a:pPr algn="ctr"/>
                  <a:r>
                    <a:rPr lang="sv-SE" sz="1286" b="1" dirty="0"/>
                    <a:t>5</a:t>
                  </a:r>
                  <a:endParaRPr lang="en-GB" sz="1286" b="1" dirty="0"/>
                </a:p>
              </p:txBody>
            </p:sp>
          </p:grpSp>
        </p:grpSp>
      </p:grpSp>
      <p:sp>
        <p:nvSpPr>
          <p:cNvPr id="22" name="AutoShape 2" descr="Image result for draft"/>
          <p:cNvSpPr>
            <a:spLocks noChangeAspect="1" noChangeArrowheads="1"/>
          </p:cNvSpPr>
          <p:nvPr/>
        </p:nvSpPr>
        <p:spPr bwMode="auto">
          <a:xfrm>
            <a:off x="0" y="-103188"/>
            <a:ext cx="217714" cy="21771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1286"/>
          </a:p>
        </p:txBody>
      </p:sp>
      <p:sp>
        <p:nvSpPr>
          <p:cNvPr id="125" name="TextBox 124"/>
          <p:cNvSpPr txBox="1"/>
          <p:nvPr/>
        </p:nvSpPr>
        <p:spPr>
          <a:xfrm>
            <a:off x="1655616" y="3382829"/>
            <a:ext cx="906128" cy="422039"/>
          </a:xfrm>
          <a:prstGeom prst="rect">
            <a:avLst/>
          </a:prstGeom>
          <a:solidFill>
            <a:srgbClr val="92D050"/>
          </a:solidFill>
          <a:ln w="3175">
            <a:solidFill>
              <a:schemeClr val="tx1"/>
            </a:solidFill>
            <a:tailEnd type="arrow"/>
          </a:ln>
        </p:spPr>
        <p:txBody>
          <a:bodyPr wrap="square" rtlCol="0">
            <a:spAutoFit/>
          </a:bodyPr>
          <a:lstStyle>
            <a:defPPr>
              <a:defRPr lang="sv-SE"/>
            </a:defPPr>
            <a:lvl1pPr algn="ctr">
              <a:defRPr sz="1000" b="1"/>
            </a:lvl1pPr>
          </a:lstStyle>
          <a:p>
            <a:r>
              <a:rPr lang="sv-SE" sz="714" dirty="0" err="1"/>
              <a:t>Exact</a:t>
            </a:r>
            <a:r>
              <a:rPr lang="sv-SE" sz="714" dirty="0"/>
              <a:t> </a:t>
            </a:r>
            <a:r>
              <a:rPr lang="sv-SE" sz="714" dirty="0" err="1"/>
              <a:t>Location</a:t>
            </a:r>
            <a:r>
              <a:rPr lang="sv-SE" sz="714" dirty="0"/>
              <a:t> </a:t>
            </a:r>
            <a:r>
              <a:rPr lang="sv-SE" sz="714" dirty="0" err="1"/>
              <a:t>of</a:t>
            </a:r>
            <a:r>
              <a:rPr lang="sv-SE" sz="714" dirty="0"/>
              <a:t> Final De-</a:t>
            </a:r>
            <a:r>
              <a:rPr lang="sv-SE" sz="714" dirty="0" err="1"/>
              <a:t>Lineation</a:t>
            </a:r>
            <a:r>
              <a:rPr lang="sv-SE" sz="714" dirty="0"/>
              <a:t> Point TBC</a:t>
            </a:r>
            <a:endParaRPr lang="en-GB" sz="714" dirty="0"/>
          </a:p>
        </p:txBody>
      </p:sp>
      <p:sp>
        <p:nvSpPr>
          <p:cNvPr id="5" name="Freeform 4"/>
          <p:cNvSpPr/>
          <p:nvPr/>
        </p:nvSpPr>
        <p:spPr>
          <a:xfrm>
            <a:off x="2567004" y="3539123"/>
            <a:ext cx="554411" cy="113920"/>
          </a:xfrm>
          <a:custGeom>
            <a:avLst/>
            <a:gdLst>
              <a:gd name="connsiteX0" fmla="*/ 0 w 776176"/>
              <a:gd name="connsiteY0" fmla="*/ 0 h 159488"/>
              <a:gd name="connsiteX1" fmla="*/ 520995 w 776176"/>
              <a:gd name="connsiteY1" fmla="*/ 0 h 159488"/>
              <a:gd name="connsiteX2" fmla="*/ 776176 w 776176"/>
              <a:gd name="connsiteY2" fmla="*/ 159488 h 159488"/>
            </a:gdLst>
            <a:ahLst/>
            <a:cxnLst>
              <a:cxn ang="0">
                <a:pos x="connsiteX0" y="connsiteY0"/>
              </a:cxn>
              <a:cxn ang="0">
                <a:pos x="connsiteX1" y="connsiteY1"/>
              </a:cxn>
              <a:cxn ang="0">
                <a:pos x="connsiteX2" y="connsiteY2"/>
              </a:cxn>
            </a:cxnLst>
            <a:rect l="l" t="t" r="r" b="b"/>
            <a:pathLst>
              <a:path w="776176" h="159488">
                <a:moveTo>
                  <a:pt x="0" y="0"/>
                </a:moveTo>
                <a:lnTo>
                  <a:pt x="520995" y="0"/>
                </a:lnTo>
                <a:lnTo>
                  <a:pt x="776176" y="159488"/>
                </a:ln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7" name="Freeform 6"/>
          <p:cNvSpPr/>
          <p:nvPr/>
        </p:nvSpPr>
        <p:spPr>
          <a:xfrm>
            <a:off x="3373904" y="5124968"/>
            <a:ext cx="1113949" cy="1182068"/>
          </a:xfrm>
          <a:custGeom>
            <a:avLst/>
            <a:gdLst>
              <a:gd name="connsiteX0" fmla="*/ 1548309 w 1559529"/>
              <a:gd name="connsiteY0" fmla="*/ 0 h 1654895"/>
              <a:gd name="connsiteX1" fmla="*/ 987328 w 1559529"/>
              <a:gd name="connsiteY1" fmla="*/ 0 h 1654895"/>
              <a:gd name="connsiteX2" fmla="*/ 992937 w 1559529"/>
              <a:gd name="connsiteY2" fmla="*/ 95366 h 1654895"/>
              <a:gd name="connsiteX3" fmla="*/ 11220 w 1559529"/>
              <a:gd name="connsiteY3" fmla="*/ 89757 h 1654895"/>
              <a:gd name="connsiteX4" fmla="*/ 0 w 1559529"/>
              <a:gd name="connsiteY4" fmla="*/ 1649285 h 1654895"/>
              <a:gd name="connsiteX5" fmla="*/ 1559529 w 1559529"/>
              <a:gd name="connsiteY5" fmla="*/ 1654895 h 1654895"/>
              <a:gd name="connsiteX6" fmla="*/ 1548309 w 1559529"/>
              <a:gd name="connsiteY6" fmla="*/ 0 h 165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529" h="1654895">
                <a:moveTo>
                  <a:pt x="1548309" y="0"/>
                </a:moveTo>
                <a:lnTo>
                  <a:pt x="987328" y="0"/>
                </a:lnTo>
                <a:lnTo>
                  <a:pt x="992937" y="95366"/>
                </a:lnTo>
                <a:lnTo>
                  <a:pt x="11220" y="89757"/>
                </a:lnTo>
                <a:lnTo>
                  <a:pt x="0" y="1649285"/>
                </a:lnTo>
                <a:lnTo>
                  <a:pt x="1559529" y="1654895"/>
                </a:lnTo>
                <a:lnTo>
                  <a:pt x="1548309" y="0"/>
                </a:lnTo>
                <a:close/>
              </a:path>
            </a:pathLst>
          </a:custGeom>
          <a:solidFill>
            <a:srgbClr val="22E622">
              <a:alpha val="60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26" name="Freeform 125"/>
          <p:cNvSpPr/>
          <p:nvPr/>
        </p:nvSpPr>
        <p:spPr>
          <a:xfrm>
            <a:off x="4479094" y="5128591"/>
            <a:ext cx="5679" cy="1187016"/>
          </a:xfrm>
          <a:custGeom>
            <a:avLst/>
            <a:gdLst>
              <a:gd name="connsiteX0" fmla="*/ 0 w 7951"/>
              <a:gd name="connsiteY0" fmla="*/ 0 h 1661822"/>
              <a:gd name="connsiteX1" fmla="*/ 7951 w 7951"/>
              <a:gd name="connsiteY1" fmla="*/ 1661822 h 1661822"/>
            </a:gdLst>
            <a:ahLst/>
            <a:cxnLst>
              <a:cxn ang="0">
                <a:pos x="connsiteX0" y="connsiteY0"/>
              </a:cxn>
              <a:cxn ang="0">
                <a:pos x="connsiteX1" y="connsiteY1"/>
              </a:cxn>
            </a:cxnLst>
            <a:rect l="l" t="t" r="r" b="b"/>
            <a:pathLst>
              <a:path w="7951" h="1661822">
                <a:moveTo>
                  <a:pt x="0" y="0"/>
                </a:moveTo>
                <a:cubicBezTo>
                  <a:pt x="2650" y="553941"/>
                  <a:pt x="5301" y="1107881"/>
                  <a:pt x="7951" y="1661822"/>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grpSp>
        <p:nvGrpSpPr>
          <p:cNvPr id="127" name="Group 126"/>
          <p:cNvGrpSpPr/>
          <p:nvPr/>
        </p:nvGrpSpPr>
        <p:grpSpPr>
          <a:xfrm>
            <a:off x="3822150" y="5614336"/>
            <a:ext cx="257143" cy="290208"/>
            <a:chOff x="400278" y="7817246"/>
            <a:chExt cx="360000" cy="406291"/>
          </a:xfrm>
        </p:grpSpPr>
        <p:sp>
          <p:nvSpPr>
            <p:cNvPr id="128" name="Oval 127"/>
            <p:cNvSpPr/>
            <p:nvPr/>
          </p:nvSpPr>
          <p:spPr>
            <a:xfrm>
              <a:off x="400278" y="7817246"/>
              <a:ext cx="360000" cy="36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29" name="TextBox 128"/>
            <p:cNvSpPr txBox="1"/>
            <p:nvPr/>
          </p:nvSpPr>
          <p:spPr>
            <a:xfrm>
              <a:off x="436262" y="7817246"/>
              <a:ext cx="288032" cy="406291"/>
            </a:xfrm>
            <a:prstGeom prst="rect">
              <a:avLst/>
            </a:prstGeom>
            <a:noFill/>
          </p:spPr>
          <p:txBody>
            <a:bodyPr wrap="square" rtlCol="0">
              <a:spAutoFit/>
            </a:bodyPr>
            <a:lstStyle/>
            <a:p>
              <a:pPr algn="ctr"/>
              <a:r>
                <a:rPr lang="sv-SE" sz="1286" b="1" dirty="0"/>
                <a:t>5</a:t>
              </a:r>
              <a:endParaRPr lang="en-GB" sz="1286" b="1" dirty="0"/>
            </a:p>
          </p:txBody>
        </p:sp>
      </p:grpSp>
      <p:sp>
        <p:nvSpPr>
          <p:cNvPr id="80" name="TextBox 79"/>
          <p:cNvSpPr txBox="1"/>
          <p:nvPr/>
        </p:nvSpPr>
        <p:spPr>
          <a:xfrm>
            <a:off x="4289994" y="5648073"/>
            <a:ext cx="493923" cy="246221"/>
          </a:xfrm>
          <a:prstGeom prst="rect">
            <a:avLst/>
          </a:prstGeom>
          <a:solidFill>
            <a:schemeClr val="bg1"/>
          </a:solidFill>
          <a:ln w="3175">
            <a:solidFill>
              <a:schemeClr val="tx1"/>
            </a:solidFill>
          </a:ln>
        </p:spPr>
        <p:txBody>
          <a:bodyPr wrap="square" rtlCol="0">
            <a:spAutoFit/>
          </a:bodyPr>
          <a:lstStyle/>
          <a:p>
            <a:pPr algn="ctr"/>
            <a:r>
              <a:rPr lang="sv-SE" sz="1000" dirty="0"/>
              <a:t>D</a:t>
            </a:r>
            <a:r>
              <a:rPr lang="sv-SE" sz="1000" dirty="0" smtClean="0"/>
              <a:t>01</a:t>
            </a:r>
            <a:endParaRPr lang="en-GB" sz="1000" dirty="0"/>
          </a:p>
        </p:txBody>
      </p:sp>
      <p:sp>
        <p:nvSpPr>
          <p:cNvPr id="81" name="TextBox 80"/>
          <p:cNvSpPr txBox="1"/>
          <p:nvPr/>
        </p:nvSpPr>
        <p:spPr>
          <a:xfrm>
            <a:off x="4629138" y="4186645"/>
            <a:ext cx="493923" cy="246221"/>
          </a:xfrm>
          <a:prstGeom prst="rect">
            <a:avLst/>
          </a:prstGeom>
          <a:solidFill>
            <a:schemeClr val="bg1"/>
          </a:solidFill>
          <a:ln w="3175">
            <a:solidFill>
              <a:schemeClr val="tx1"/>
            </a:solidFill>
          </a:ln>
        </p:spPr>
        <p:txBody>
          <a:bodyPr wrap="square" rtlCol="0">
            <a:spAutoFit/>
          </a:bodyPr>
          <a:lstStyle/>
          <a:p>
            <a:pPr algn="ctr"/>
            <a:r>
              <a:rPr lang="sv-SE" sz="1000" dirty="0" smtClean="0"/>
              <a:t>D03</a:t>
            </a:r>
            <a:endParaRPr lang="en-GB" sz="1000" dirty="0"/>
          </a:p>
        </p:txBody>
      </p:sp>
      <p:sp>
        <p:nvSpPr>
          <p:cNvPr id="82" name="TextBox 81"/>
          <p:cNvSpPr txBox="1"/>
          <p:nvPr/>
        </p:nvSpPr>
        <p:spPr>
          <a:xfrm>
            <a:off x="4240891" y="4734373"/>
            <a:ext cx="493923" cy="246221"/>
          </a:xfrm>
          <a:prstGeom prst="rect">
            <a:avLst/>
          </a:prstGeom>
          <a:solidFill>
            <a:schemeClr val="bg1"/>
          </a:solidFill>
          <a:ln w="3175">
            <a:solidFill>
              <a:schemeClr val="tx1"/>
            </a:solidFill>
          </a:ln>
        </p:spPr>
        <p:txBody>
          <a:bodyPr wrap="square" rtlCol="0">
            <a:spAutoFit/>
          </a:bodyPr>
          <a:lstStyle/>
          <a:p>
            <a:pPr algn="ctr"/>
            <a:r>
              <a:rPr lang="sv-SE" sz="1000" dirty="0"/>
              <a:t>D</a:t>
            </a:r>
            <a:r>
              <a:rPr lang="sv-SE" sz="1000" dirty="0" smtClean="0"/>
              <a:t>02</a:t>
            </a:r>
            <a:endParaRPr lang="en-GB" sz="1000" dirty="0"/>
          </a:p>
        </p:txBody>
      </p:sp>
      <p:sp>
        <p:nvSpPr>
          <p:cNvPr id="4" name="Rectangle 3"/>
          <p:cNvSpPr/>
          <p:nvPr/>
        </p:nvSpPr>
        <p:spPr>
          <a:xfrm>
            <a:off x="-29815" y="742280"/>
            <a:ext cx="750452" cy="748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TextBox 89"/>
          <p:cNvSpPr txBox="1"/>
          <p:nvPr/>
        </p:nvSpPr>
        <p:spPr>
          <a:xfrm>
            <a:off x="5682527" y="3318878"/>
            <a:ext cx="398238" cy="246221"/>
          </a:xfrm>
          <a:prstGeom prst="rect">
            <a:avLst/>
          </a:prstGeom>
          <a:solidFill>
            <a:schemeClr val="accent4">
              <a:lumMod val="75000"/>
            </a:schemeClr>
          </a:solidFill>
          <a:ln w="3175">
            <a:solidFill>
              <a:schemeClr val="tx1"/>
            </a:solidFill>
          </a:ln>
        </p:spPr>
        <p:txBody>
          <a:bodyPr wrap="square" rtlCol="0">
            <a:spAutoFit/>
          </a:bodyPr>
          <a:lstStyle/>
          <a:p>
            <a:pPr algn="ctr"/>
            <a:r>
              <a:rPr lang="sv-SE" sz="1000" b="1" dirty="0">
                <a:solidFill>
                  <a:schemeClr val="bg1"/>
                </a:solidFill>
              </a:rPr>
              <a:t>D05</a:t>
            </a:r>
            <a:endParaRPr lang="en-GB" sz="1000" b="1" dirty="0">
              <a:solidFill>
                <a:schemeClr val="bg1"/>
              </a:solidFill>
            </a:endParaRPr>
          </a:p>
        </p:txBody>
      </p:sp>
      <p:sp>
        <p:nvSpPr>
          <p:cNvPr id="91" name="TextBox 90"/>
          <p:cNvSpPr txBox="1"/>
          <p:nvPr/>
        </p:nvSpPr>
        <p:spPr>
          <a:xfrm>
            <a:off x="6653627" y="3854375"/>
            <a:ext cx="398238" cy="246221"/>
          </a:xfrm>
          <a:prstGeom prst="rect">
            <a:avLst/>
          </a:prstGeom>
          <a:solidFill>
            <a:schemeClr val="accent4">
              <a:lumMod val="75000"/>
            </a:schemeClr>
          </a:solidFill>
          <a:ln w="3175">
            <a:solidFill>
              <a:schemeClr val="tx1"/>
            </a:solidFill>
          </a:ln>
        </p:spPr>
        <p:txBody>
          <a:bodyPr wrap="square" rtlCol="0">
            <a:spAutoFit/>
          </a:bodyPr>
          <a:lstStyle/>
          <a:p>
            <a:pPr algn="ctr"/>
            <a:r>
              <a:rPr lang="sv-SE" sz="1000" b="1" dirty="0">
                <a:solidFill>
                  <a:schemeClr val="bg1"/>
                </a:solidFill>
              </a:rPr>
              <a:t>D04</a:t>
            </a:r>
            <a:endParaRPr lang="en-GB" sz="1000" b="1" dirty="0">
              <a:solidFill>
                <a:schemeClr val="bg1"/>
              </a:solidFill>
            </a:endParaRPr>
          </a:p>
        </p:txBody>
      </p:sp>
      <p:sp>
        <p:nvSpPr>
          <p:cNvPr id="10" name="TextBox 9"/>
          <p:cNvSpPr txBox="1"/>
          <p:nvPr/>
        </p:nvSpPr>
        <p:spPr>
          <a:xfrm>
            <a:off x="4774932" y="22326"/>
            <a:ext cx="3456858" cy="646331"/>
          </a:xfrm>
          <a:prstGeom prst="rect">
            <a:avLst/>
          </a:prstGeom>
          <a:noFill/>
        </p:spPr>
        <p:txBody>
          <a:bodyPr wrap="square" rtlCol="0">
            <a:spAutoFit/>
          </a:bodyPr>
          <a:lstStyle/>
          <a:p>
            <a:pPr algn="ctr"/>
            <a:r>
              <a:rPr lang="en-US" smtClean="0">
                <a:solidFill>
                  <a:srgbClr val="FF0000"/>
                </a:solidFill>
              </a:rPr>
              <a:t>Hand-over dates from NSS Project to Instrument teams</a:t>
            </a:r>
            <a:endParaRPr lang="en-US">
              <a:solidFill>
                <a:srgbClr val="FF0000"/>
              </a:solidFill>
            </a:endParaRPr>
          </a:p>
        </p:txBody>
      </p:sp>
      <p:sp>
        <p:nvSpPr>
          <p:cNvPr id="95" name="TextBox 94"/>
          <p:cNvSpPr txBox="1"/>
          <p:nvPr/>
        </p:nvSpPr>
        <p:spPr>
          <a:xfrm>
            <a:off x="80294" y="6072836"/>
            <a:ext cx="2431410" cy="646331"/>
          </a:xfrm>
          <a:prstGeom prst="rect">
            <a:avLst/>
          </a:prstGeom>
          <a:noFill/>
        </p:spPr>
        <p:txBody>
          <a:bodyPr wrap="square" rtlCol="0">
            <a:spAutoFit/>
          </a:bodyPr>
          <a:lstStyle/>
          <a:p>
            <a:pPr algn="ctr"/>
            <a:r>
              <a:rPr lang="en-US" dirty="0" smtClean="0">
                <a:solidFill>
                  <a:srgbClr val="FF0000"/>
                </a:solidFill>
              </a:rPr>
              <a:t>Based on NSS –MS V3.4 (</a:t>
            </a:r>
            <a:r>
              <a:rPr lang="en-US" smtClean="0">
                <a:solidFill>
                  <a:srgbClr val="FF0000"/>
                </a:solidFill>
              </a:rPr>
              <a:t>15 September 2017)</a:t>
            </a:r>
            <a:endParaRPr lang="en-US" dirty="0">
              <a:solidFill>
                <a:srgbClr val="FF0000"/>
              </a:solidFill>
            </a:endParaRPr>
          </a:p>
        </p:txBody>
      </p:sp>
    </p:spTree>
    <p:extLst>
      <p:ext uri="{BB962C8B-B14F-4D97-AF65-F5344CB8AC3E}">
        <p14:creationId xmlns:p14="http://schemas.microsoft.com/office/powerpoint/2010/main" val="1858604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NSS Floor </a:t>
            </a:r>
            <a:r>
              <a:rPr lang="en-US" sz="3200" dirty="0"/>
              <a:t>loading </a:t>
            </a:r>
            <a:r>
              <a:rPr lang="en-US" sz="3200" dirty="0" smtClean="0"/>
              <a:t>limits: </a:t>
            </a:r>
            <a:br>
              <a:rPr lang="en-US" sz="3200" dirty="0" smtClean="0"/>
            </a:br>
            <a:r>
              <a:rPr lang="en-US" sz="2400" dirty="0" smtClean="0"/>
              <a:t>Reduced in D01 &amp; D03 in February 17</a:t>
            </a:r>
            <a:endParaRPr lang="en-US" sz="2400" dirty="0"/>
          </a:p>
        </p:txBody>
      </p:sp>
      <p:sp>
        <p:nvSpPr>
          <p:cNvPr id="5" name="TextBox 4"/>
          <p:cNvSpPr txBox="1"/>
          <p:nvPr/>
        </p:nvSpPr>
        <p:spPr>
          <a:xfrm>
            <a:off x="1611208" y="1544189"/>
            <a:ext cx="4694590" cy="1400383"/>
          </a:xfrm>
          <a:prstGeom prst="rect">
            <a:avLst/>
          </a:prstGeom>
          <a:noFill/>
        </p:spPr>
        <p:txBody>
          <a:bodyPr wrap="square" rtlCol="0">
            <a:spAutoFit/>
          </a:bodyPr>
          <a:lstStyle/>
          <a:p>
            <a:pPr marL="342900" indent="-342900">
              <a:spcBef>
                <a:spcPts val="600"/>
              </a:spcBef>
              <a:buFont typeface="+mj-lt"/>
              <a:buAutoNum type="arabicPeriod"/>
            </a:pPr>
            <a:r>
              <a:rPr lang="en-US" sz="1000" dirty="0" smtClean="0"/>
              <a:t>Under the bunker (D02 &amp; inner parts of D01 &amp; D03</a:t>
            </a:r>
            <a:r>
              <a:rPr lang="en-US" sz="1000" dirty="0"/>
              <a:t>); </a:t>
            </a:r>
            <a:r>
              <a:rPr lang="en-US" sz="1000" dirty="0" smtClean="0"/>
              <a:t>	</a:t>
            </a:r>
            <a:r>
              <a:rPr lang="en-US" sz="1000" b="1" dirty="0" smtClean="0"/>
              <a:t>30 </a:t>
            </a:r>
            <a:r>
              <a:rPr lang="en-US" sz="1000" b="1" dirty="0"/>
              <a:t>t/m</a:t>
            </a:r>
            <a:r>
              <a:rPr lang="en-US" sz="1000" b="1" baseline="30000" dirty="0"/>
              <a:t>2</a:t>
            </a:r>
            <a:r>
              <a:rPr lang="en-US" sz="1000" b="1" dirty="0"/>
              <a:t> </a:t>
            </a:r>
          </a:p>
          <a:p>
            <a:pPr marL="342900" indent="-342900">
              <a:spcBef>
                <a:spcPts val="600"/>
              </a:spcBef>
              <a:buFont typeface="+mj-lt"/>
              <a:buAutoNum type="arabicPeriod"/>
            </a:pPr>
            <a:r>
              <a:rPr lang="en-US" sz="1000" dirty="0" smtClean="0"/>
              <a:t>In the rest of D01 &amp; D03 </a:t>
            </a:r>
          </a:p>
          <a:p>
            <a:pPr marL="719138" lvl="3" indent="-355600">
              <a:spcBef>
                <a:spcPts val="600"/>
              </a:spcBef>
              <a:buFont typeface="+mj-lt"/>
              <a:buAutoNum type="alphaLcParenR"/>
            </a:pPr>
            <a:r>
              <a:rPr lang="en-US" sz="1000" dirty="0" smtClean="0"/>
              <a:t>In general (under guides &amp; instrument </a:t>
            </a:r>
            <a:r>
              <a:rPr lang="en-US" sz="1000" dirty="0"/>
              <a:t>caves</a:t>
            </a:r>
            <a:r>
              <a:rPr lang="en-US" sz="1000" dirty="0" smtClean="0"/>
              <a:t>); 		</a:t>
            </a:r>
            <a:r>
              <a:rPr lang="en-US" sz="1000" b="1" dirty="0" smtClean="0"/>
              <a:t>14 </a:t>
            </a:r>
            <a:r>
              <a:rPr lang="en-US" sz="1000" b="1" dirty="0"/>
              <a:t>t/m</a:t>
            </a:r>
            <a:r>
              <a:rPr lang="en-US" sz="1000" b="1" baseline="30000" dirty="0"/>
              <a:t>2</a:t>
            </a:r>
            <a:r>
              <a:rPr lang="en-US" sz="1000" b="1" dirty="0"/>
              <a:t> </a:t>
            </a:r>
            <a:endParaRPr lang="en-US" sz="1000" b="1" dirty="0" smtClean="0"/>
          </a:p>
          <a:p>
            <a:pPr marL="719138" lvl="3" indent="-355600">
              <a:spcBef>
                <a:spcPts val="600"/>
              </a:spcBef>
              <a:buFont typeface="+mj-lt"/>
              <a:buAutoNum type="alphaLcParenR"/>
            </a:pPr>
            <a:r>
              <a:rPr lang="en-US" sz="1000" dirty="0" smtClean="0"/>
              <a:t>Around perimeter (3 </a:t>
            </a:r>
            <a:r>
              <a:rPr lang="en-US" sz="1000" dirty="0" err="1" smtClean="0"/>
              <a:t>metres</a:t>
            </a:r>
            <a:r>
              <a:rPr lang="en-US" sz="1000" dirty="0" smtClean="0"/>
              <a:t> from wall); 		</a:t>
            </a:r>
            <a:r>
              <a:rPr lang="en-US" sz="1000" b="1" dirty="0" smtClean="0"/>
              <a:t>10 t/m</a:t>
            </a:r>
            <a:r>
              <a:rPr lang="en-US" sz="1000" b="1" baseline="30000" dirty="0" smtClean="0"/>
              <a:t>2</a:t>
            </a:r>
          </a:p>
          <a:p>
            <a:pPr marL="719138" lvl="3" indent="-355600">
              <a:spcBef>
                <a:spcPts val="600"/>
              </a:spcBef>
              <a:buFont typeface="+mj-lt"/>
              <a:buAutoNum type="alphaLcParenR"/>
            </a:pPr>
            <a:r>
              <a:rPr lang="en-US" sz="1000" dirty="0" smtClean="0"/>
              <a:t>Staging areas (near truck access doors); 		</a:t>
            </a:r>
            <a:r>
              <a:rPr lang="en-US" sz="1000" b="1" dirty="0" smtClean="0"/>
              <a:t>20 t/m</a:t>
            </a:r>
            <a:r>
              <a:rPr lang="en-US" sz="1000" b="1" baseline="30000" dirty="0" smtClean="0"/>
              <a:t>2</a:t>
            </a:r>
            <a:endParaRPr lang="en-US" sz="1000" dirty="0" smtClean="0"/>
          </a:p>
          <a:p>
            <a:pPr marL="342900" indent="-342900">
              <a:spcBef>
                <a:spcPts val="600"/>
              </a:spcBef>
              <a:buFont typeface="+mj-lt"/>
              <a:buAutoNum type="arabicPeriod"/>
            </a:pPr>
            <a:r>
              <a:rPr lang="en-US" sz="1000" dirty="0" smtClean="0"/>
              <a:t>In E01 &amp; E02 (long instruments in west sector); 		</a:t>
            </a:r>
            <a:r>
              <a:rPr lang="en-US" sz="1000" b="1" dirty="0" smtClean="0"/>
              <a:t>20 t/m</a:t>
            </a:r>
            <a:r>
              <a:rPr lang="en-US" sz="1000" b="1" baseline="30000" dirty="0" smtClean="0"/>
              <a:t>2</a:t>
            </a:r>
            <a:endParaRPr lang="en-US" sz="1000" b="1" baseline="300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2702" t="11367" r="12270" b="41196"/>
          <a:stretch/>
        </p:blipFill>
        <p:spPr>
          <a:xfrm>
            <a:off x="1403998" y="1307875"/>
            <a:ext cx="6236440" cy="5580000"/>
          </a:xfrm>
          <a:prstGeom prst="rect">
            <a:avLst/>
          </a:prstGeom>
        </p:spPr>
      </p:pic>
      <p:grpSp>
        <p:nvGrpSpPr>
          <p:cNvPr id="10" name="Group 9"/>
          <p:cNvGrpSpPr/>
          <p:nvPr/>
        </p:nvGrpSpPr>
        <p:grpSpPr>
          <a:xfrm>
            <a:off x="1611208" y="1327919"/>
            <a:ext cx="5698171" cy="5497132"/>
            <a:chOff x="1611208" y="1327919"/>
            <a:chExt cx="5698171" cy="5497132"/>
          </a:xfrm>
        </p:grpSpPr>
        <p:sp>
          <p:nvSpPr>
            <p:cNvPr id="9" name="TextBox 8"/>
            <p:cNvSpPr txBox="1"/>
            <p:nvPr/>
          </p:nvSpPr>
          <p:spPr>
            <a:xfrm>
              <a:off x="6905334" y="3832367"/>
              <a:ext cx="404045" cy="249484"/>
            </a:xfrm>
            <a:prstGeom prst="rect">
              <a:avLst/>
            </a:prstGeom>
            <a:noFill/>
            <a:ln>
              <a:solidFill>
                <a:schemeClr val="tx1"/>
              </a:solidFill>
            </a:ln>
          </p:spPr>
          <p:txBody>
            <a:bodyPr wrap="square" lIns="36000" tIns="36000" rIns="36000" bIns="36000" rtlCol="0">
              <a:spAutoFit/>
            </a:bodyPr>
            <a:lstStyle/>
            <a:p>
              <a:pPr algn="ctr"/>
              <a:r>
                <a:rPr lang="en-US" sz="1100" smtClean="0"/>
                <a:t>D04</a:t>
              </a:r>
              <a:endParaRPr lang="en-US" sz="1100"/>
            </a:p>
          </p:txBody>
        </p:sp>
        <p:sp>
          <p:nvSpPr>
            <p:cNvPr id="11" name="TextBox 10"/>
            <p:cNvSpPr txBox="1"/>
            <p:nvPr/>
          </p:nvSpPr>
          <p:spPr>
            <a:xfrm>
              <a:off x="6735991" y="5431437"/>
              <a:ext cx="404045" cy="249484"/>
            </a:xfrm>
            <a:prstGeom prst="rect">
              <a:avLst/>
            </a:prstGeom>
            <a:noFill/>
            <a:ln>
              <a:solidFill>
                <a:schemeClr val="tx1"/>
              </a:solidFill>
            </a:ln>
          </p:spPr>
          <p:txBody>
            <a:bodyPr wrap="square" lIns="36000" tIns="36000" rIns="36000" bIns="36000" rtlCol="0">
              <a:spAutoFit/>
            </a:bodyPr>
            <a:lstStyle/>
            <a:p>
              <a:pPr algn="ctr"/>
              <a:r>
                <a:rPr lang="en-US" sz="1100" smtClean="0"/>
                <a:t>D06</a:t>
              </a:r>
              <a:endParaRPr lang="en-US" sz="1100"/>
            </a:p>
          </p:txBody>
        </p:sp>
        <p:sp>
          <p:nvSpPr>
            <p:cNvPr id="12" name="TextBox 11"/>
            <p:cNvSpPr txBox="1"/>
            <p:nvPr/>
          </p:nvSpPr>
          <p:spPr>
            <a:xfrm>
              <a:off x="6271349" y="6575567"/>
              <a:ext cx="404045" cy="249484"/>
            </a:xfrm>
            <a:prstGeom prst="rect">
              <a:avLst/>
            </a:prstGeom>
            <a:noFill/>
            <a:ln>
              <a:solidFill>
                <a:schemeClr val="tx1"/>
              </a:solidFill>
            </a:ln>
          </p:spPr>
          <p:txBody>
            <a:bodyPr wrap="square" lIns="36000" tIns="36000" rIns="36000" bIns="36000" rtlCol="0">
              <a:spAutoFit/>
            </a:bodyPr>
            <a:lstStyle/>
            <a:p>
              <a:pPr algn="ctr"/>
              <a:r>
                <a:rPr lang="en-US" sz="1100" smtClean="0"/>
                <a:t>D07</a:t>
              </a:r>
              <a:endParaRPr lang="en-US" sz="1100" dirty="0"/>
            </a:p>
          </p:txBody>
        </p:sp>
        <p:sp>
          <p:nvSpPr>
            <p:cNvPr id="13" name="TextBox 12"/>
            <p:cNvSpPr txBox="1"/>
            <p:nvPr/>
          </p:nvSpPr>
          <p:spPr>
            <a:xfrm>
              <a:off x="2871217" y="6400422"/>
              <a:ext cx="404045" cy="249484"/>
            </a:xfrm>
            <a:prstGeom prst="rect">
              <a:avLst/>
            </a:prstGeom>
            <a:noFill/>
            <a:ln>
              <a:solidFill>
                <a:schemeClr val="tx1"/>
              </a:solidFill>
            </a:ln>
          </p:spPr>
          <p:txBody>
            <a:bodyPr wrap="square" lIns="36000" tIns="36000" rIns="36000" bIns="36000" rtlCol="0">
              <a:spAutoFit/>
            </a:bodyPr>
            <a:lstStyle/>
            <a:p>
              <a:pPr algn="ctr"/>
              <a:r>
                <a:rPr lang="en-US" sz="1100" smtClean="0"/>
                <a:t>D08</a:t>
              </a:r>
              <a:endParaRPr lang="en-US" sz="1100" dirty="0"/>
            </a:p>
          </p:txBody>
        </p:sp>
        <p:sp>
          <p:nvSpPr>
            <p:cNvPr id="14" name="TextBox 13"/>
            <p:cNvSpPr txBox="1"/>
            <p:nvPr/>
          </p:nvSpPr>
          <p:spPr>
            <a:xfrm>
              <a:off x="1611208" y="2105879"/>
              <a:ext cx="404045" cy="249484"/>
            </a:xfrm>
            <a:prstGeom prst="rect">
              <a:avLst/>
            </a:prstGeom>
            <a:noFill/>
            <a:ln>
              <a:solidFill>
                <a:schemeClr val="tx1"/>
              </a:solidFill>
            </a:ln>
          </p:spPr>
          <p:txBody>
            <a:bodyPr wrap="square" lIns="36000" tIns="36000" rIns="36000" bIns="36000" rtlCol="0">
              <a:spAutoFit/>
            </a:bodyPr>
            <a:lstStyle/>
            <a:p>
              <a:pPr algn="ctr"/>
              <a:r>
                <a:rPr lang="en-US" sz="1100" smtClean="0"/>
                <a:t>E03</a:t>
              </a:r>
              <a:endParaRPr lang="en-US" sz="1100" dirty="0"/>
            </a:p>
          </p:txBody>
        </p:sp>
        <p:sp>
          <p:nvSpPr>
            <p:cNvPr id="16" name="TextBox 15"/>
            <p:cNvSpPr txBox="1"/>
            <p:nvPr/>
          </p:nvSpPr>
          <p:spPr>
            <a:xfrm>
              <a:off x="2315404" y="1543690"/>
              <a:ext cx="404045" cy="249484"/>
            </a:xfrm>
            <a:prstGeom prst="rect">
              <a:avLst/>
            </a:prstGeom>
            <a:noFill/>
            <a:ln>
              <a:solidFill>
                <a:schemeClr val="tx1"/>
              </a:solidFill>
            </a:ln>
          </p:spPr>
          <p:txBody>
            <a:bodyPr wrap="square" lIns="36000" tIns="36000" rIns="36000" bIns="36000" rtlCol="0">
              <a:spAutoFit/>
            </a:bodyPr>
            <a:lstStyle/>
            <a:p>
              <a:pPr algn="ctr"/>
              <a:r>
                <a:rPr lang="en-US" sz="1100" dirty="0" smtClean="0"/>
                <a:t>E04</a:t>
              </a:r>
              <a:endParaRPr lang="en-US" sz="1100" dirty="0"/>
            </a:p>
          </p:txBody>
        </p:sp>
        <p:sp>
          <p:nvSpPr>
            <p:cNvPr id="17" name="TextBox 16"/>
            <p:cNvSpPr txBox="1"/>
            <p:nvPr/>
          </p:nvSpPr>
          <p:spPr>
            <a:xfrm>
              <a:off x="4358085" y="1327919"/>
              <a:ext cx="375279" cy="169277"/>
            </a:xfrm>
            <a:prstGeom prst="rect">
              <a:avLst/>
            </a:prstGeom>
            <a:solidFill>
              <a:schemeClr val="bg1"/>
            </a:solidFill>
            <a:ln>
              <a:solidFill>
                <a:schemeClr val="accent1"/>
              </a:solidFill>
            </a:ln>
          </p:spPr>
          <p:txBody>
            <a:bodyPr wrap="square" lIns="36000" tIns="0" rIns="36000" bIns="0" rtlCol="0">
              <a:spAutoFit/>
            </a:bodyPr>
            <a:lstStyle/>
            <a:p>
              <a:pPr algn="ctr"/>
              <a:r>
                <a:rPr lang="en-US" sz="1100" dirty="0" smtClean="0"/>
                <a:t>E05</a:t>
              </a:r>
              <a:endParaRPr lang="en-US" sz="1100" dirty="0"/>
            </a:p>
          </p:txBody>
        </p:sp>
      </p:grpSp>
      <p:sp>
        <p:nvSpPr>
          <p:cNvPr id="3" name="Slide Number Placeholder 2"/>
          <p:cNvSpPr>
            <a:spLocks noGrp="1"/>
          </p:cNvSpPr>
          <p:nvPr>
            <p:ph type="sldNum" sz="quarter" idx="12"/>
          </p:nvPr>
        </p:nvSpPr>
        <p:spPr/>
        <p:txBody>
          <a:bodyPr/>
          <a:lstStyle/>
          <a:p>
            <a:fld id="{038C62C7-F79B-CD4A-A5DF-5683BBEC4A65}" type="slidenum">
              <a:rPr lang="sv-SE" smtClean="0">
                <a:latin typeface="Calibri"/>
              </a:rPr>
              <a:pPr/>
              <a:t>8</a:t>
            </a:fld>
            <a:endParaRPr lang="sv-SE">
              <a:latin typeface="Calibri"/>
            </a:endParaRPr>
          </a:p>
        </p:txBody>
      </p:sp>
    </p:spTree>
    <p:extLst>
      <p:ext uri="{BB962C8B-B14F-4D97-AF65-F5344CB8AC3E}">
        <p14:creationId xmlns:p14="http://schemas.microsoft.com/office/powerpoint/2010/main" val="21370708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39" y="11"/>
            <a:ext cx="7092461" cy="1441531"/>
          </a:xfrm>
        </p:spPr>
        <p:txBody>
          <a:bodyPr/>
          <a:lstStyle/>
          <a:p>
            <a:pPr algn="ctr"/>
            <a:r>
              <a:rPr lang="en-US" dirty="0" smtClean="0"/>
              <a:t>NSS provisions for </a:t>
            </a:r>
            <a:r>
              <a:rPr lang="en-US" dirty="0" smtClean="0"/>
              <a:t>MIRACLES (p. 1/2)</a:t>
            </a:r>
            <a:endParaRPr lang="en-US" sz="2000" dirty="0">
              <a:solidFill>
                <a:srgbClr val="008000"/>
              </a:solidFill>
            </a:endParaRPr>
          </a:p>
        </p:txBody>
      </p:sp>
      <p:sp>
        <p:nvSpPr>
          <p:cNvPr id="3" name="Content Placeholder 2"/>
          <p:cNvSpPr>
            <a:spLocks noGrp="1"/>
          </p:cNvSpPr>
          <p:nvPr>
            <p:ph idx="1"/>
          </p:nvPr>
        </p:nvSpPr>
        <p:spPr>
          <a:xfrm>
            <a:off x="146539" y="2341390"/>
            <a:ext cx="9034344" cy="2260125"/>
          </a:xfrm>
        </p:spPr>
        <p:txBody>
          <a:bodyPr/>
          <a:lstStyle/>
          <a:p>
            <a:pPr marL="342859" indent="-342859">
              <a:spcBef>
                <a:spcPts val="600"/>
              </a:spcBef>
              <a:spcAft>
                <a:spcPts val="600"/>
              </a:spcAft>
              <a:buFont typeface="Arial"/>
              <a:buChar char="•"/>
            </a:pPr>
            <a:r>
              <a:rPr lang="en-US" sz="1800" b="1" dirty="0">
                <a:solidFill>
                  <a:srgbClr val="000000"/>
                </a:solidFill>
              </a:rPr>
              <a:t>Local workshops </a:t>
            </a:r>
            <a:r>
              <a:rPr lang="en-US" sz="1800" i="1" dirty="0">
                <a:solidFill>
                  <a:srgbClr val="000000"/>
                </a:solidFill>
              </a:rPr>
              <a:t>and workshop support for on-site </a:t>
            </a:r>
            <a:r>
              <a:rPr lang="en-US" sz="1800" i="1" dirty="0" smtClean="0">
                <a:solidFill>
                  <a:srgbClr val="000000"/>
                </a:solidFill>
              </a:rPr>
              <a:t>installation from early 2019</a:t>
            </a:r>
          </a:p>
          <a:p>
            <a:pPr marL="800004" lvl="1" indent="-342859">
              <a:spcBef>
                <a:spcPts val="0"/>
              </a:spcBef>
              <a:buFont typeface="Wingdings" charset="2"/>
              <a:buChar char="Ø"/>
            </a:pPr>
            <a:r>
              <a:rPr lang="en-US" sz="1800" i="1" dirty="0" smtClean="0">
                <a:solidFill>
                  <a:srgbClr val="000000"/>
                </a:solidFill>
              </a:rPr>
              <a:t>Some workshops are likely to be off-site (in Lund) initially</a:t>
            </a:r>
          </a:p>
          <a:p>
            <a:pPr marL="342859" indent="-342859">
              <a:spcBef>
                <a:spcPts val="1200"/>
              </a:spcBef>
              <a:buFont typeface="Arial"/>
              <a:buChar char="•"/>
            </a:pPr>
            <a:r>
              <a:rPr lang="en-US" sz="1800" i="1" dirty="0" smtClean="0">
                <a:solidFill>
                  <a:schemeClr val="tx1"/>
                </a:solidFill>
              </a:rPr>
              <a:t>Chemistry laboratories and sample handling facilities includes RML in D08 from 2020</a:t>
            </a:r>
          </a:p>
          <a:p>
            <a:pPr marL="342859" indent="-342859">
              <a:lnSpc>
                <a:spcPct val="100000"/>
              </a:lnSpc>
              <a:spcBef>
                <a:spcPts val="600"/>
              </a:spcBef>
              <a:spcAft>
                <a:spcPts val="600"/>
              </a:spcAft>
              <a:buFont typeface="Arial"/>
              <a:buChar char="•"/>
            </a:pPr>
            <a:r>
              <a:rPr lang="en-US" sz="1800" b="1" dirty="0" smtClean="0">
                <a:solidFill>
                  <a:schemeClr val="tx1"/>
                </a:solidFill>
              </a:rPr>
              <a:t>MIRACLES </a:t>
            </a:r>
            <a:r>
              <a:rPr lang="en-US" sz="1800" b="1" dirty="0">
                <a:solidFill>
                  <a:srgbClr val="000000"/>
                </a:solidFill>
              </a:rPr>
              <a:t>specific Sample Environment : </a:t>
            </a:r>
          </a:p>
          <a:p>
            <a:pPr marL="800004" lvl="1" indent="-342859">
              <a:spcBef>
                <a:spcPts val="0"/>
              </a:spcBef>
              <a:buFont typeface="Arial"/>
              <a:buChar char="•"/>
            </a:pPr>
            <a:r>
              <a:rPr lang="en-US" sz="1800" i="1" dirty="0" err="1" smtClean="0">
                <a:solidFill>
                  <a:schemeClr val="tx1"/>
                </a:solidFill>
              </a:rPr>
              <a:t>Cryofurnace</a:t>
            </a:r>
            <a:r>
              <a:rPr lang="en-US" sz="1800" i="1" dirty="0" smtClean="0">
                <a:solidFill>
                  <a:schemeClr val="tx1"/>
                </a:solidFill>
              </a:rPr>
              <a:t> #6 incl. 6 changer– </a:t>
            </a:r>
            <a:r>
              <a:rPr lang="en-US" sz="1800" i="1" dirty="0" smtClean="0">
                <a:solidFill>
                  <a:schemeClr val="tx1"/>
                </a:solidFill>
              </a:rPr>
              <a:t>instrument specific </a:t>
            </a:r>
            <a:r>
              <a:rPr lang="en-US" sz="1800" i="1" dirty="0" smtClean="0">
                <a:solidFill>
                  <a:schemeClr val="tx1"/>
                </a:solidFill>
              </a:rPr>
              <a:t>geometry</a:t>
            </a:r>
            <a:endParaRPr lang="en-US" sz="1800" i="1" dirty="0" smtClean="0">
              <a:solidFill>
                <a:schemeClr val="tx1"/>
              </a:solidFill>
            </a:endParaRPr>
          </a:p>
          <a:p>
            <a:pPr marL="800004" lvl="1" indent="-342859">
              <a:spcBef>
                <a:spcPts val="600"/>
              </a:spcBef>
              <a:spcAft>
                <a:spcPts val="600"/>
              </a:spcAft>
              <a:buFont typeface="Arial"/>
              <a:buChar char="•"/>
            </a:pPr>
            <a:endParaRPr lang="en-US" sz="1800" i="1" dirty="0" smtClean="0">
              <a:solidFill>
                <a:schemeClr val="tx1"/>
              </a:solidFill>
            </a:endParaRPr>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9</a:t>
            </a:fld>
            <a:endParaRPr lang="sv-SE">
              <a:latin typeface="Calibri"/>
            </a:endParaRPr>
          </a:p>
        </p:txBody>
      </p:sp>
    </p:spTree>
    <p:extLst>
      <p:ext uri="{BB962C8B-B14F-4D97-AF65-F5344CB8AC3E}">
        <p14:creationId xmlns:p14="http://schemas.microsoft.com/office/powerpoint/2010/main" val="110999885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0094CA"/>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19941</TotalTime>
  <Words>2184</Words>
  <Application>Microsoft Macintosh PowerPoint</Application>
  <PresentationFormat>On-screen Show (4:3)</PresentationFormat>
  <Paragraphs>534</Paragraphs>
  <Slides>19</Slides>
  <Notes>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19</vt:i4>
      </vt:variant>
    </vt:vector>
  </HeadingPairs>
  <TitlesOfParts>
    <vt:vector size="33" baseType="lpstr">
      <vt:lpstr>Avenir Book</vt:lpstr>
      <vt:lpstr>Avenir Roman</vt:lpstr>
      <vt:lpstr>Calibri</vt:lpstr>
      <vt:lpstr>Helvetica</vt:lpstr>
      <vt:lpstr>Lucida Grande</vt:lpstr>
      <vt:lpstr>Mangal</vt:lpstr>
      <vt:lpstr>Tahoma</vt:lpstr>
      <vt:lpstr>Wingdings</vt:lpstr>
      <vt:lpstr>Arial</vt:lpstr>
      <vt:lpstr>Default</vt:lpstr>
      <vt:lpstr>Office-tema</vt:lpstr>
      <vt:lpstr>1_Office-tema</vt:lpstr>
      <vt:lpstr>3_Office-tema</vt:lpstr>
      <vt:lpstr>ESS Core Powerpoint</vt:lpstr>
      <vt:lpstr>MIRACLES – Tollgate 2 NSS status and meeting objectives</vt:lpstr>
      <vt:lpstr>The 15 NSS Project Instruments   All are funded to be world leading in 2023</vt:lpstr>
      <vt:lpstr>Planned order of commencement of operation of first 8 instruments (August 2023)</vt:lpstr>
      <vt:lpstr>NSS Neutron Instruments:  Project scope -15 instruments + test beamline</vt:lpstr>
      <vt:lpstr>Instrument Milestones Phase 1 schedule</vt:lpstr>
      <vt:lpstr>Internal* Neutron Beam Instrument Schedule    Draft for Discussion   V3.4, 15th September 2017 </vt:lpstr>
      <vt:lpstr>Access Dates for NSS IK partners </vt:lpstr>
      <vt:lpstr>NSS Floor loading limits:  Reduced in D01 &amp; D03 in February 17</vt:lpstr>
      <vt:lpstr>NSS provisions for MIRACLES (p. 1/2)</vt:lpstr>
      <vt:lpstr>NSS provisions for MIRACLES (p. 2/2)</vt:lpstr>
      <vt:lpstr>PowerPoint Presentation</vt:lpstr>
      <vt:lpstr>Tollgate 2 Process</vt:lpstr>
      <vt:lpstr>Objectives for this meeting </vt:lpstr>
      <vt:lpstr>Phase 2: detailed design  (1/2)</vt:lpstr>
      <vt:lpstr>Phase 2: detailed design (2/2)</vt:lpstr>
      <vt:lpstr>NSS Project management</vt:lpstr>
      <vt:lpstr>NSS Project: Engineering Integration and Interface Management</vt:lpstr>
      <vt:lpstr>September/October 2017</vt:lpstr>
      <vt:lpstr>Agenda for MIRACLES TG2 meeting</vt:lpstr>
    </vt:vector>
  </TitlesOfParts>
  <Manager/>
  <Company/>
  <LinksUpToDate>false</LinksUpToDate>
  <SharedDoc>false</SharedDoc>
  <HyperlinkBase/>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Shane Kennedy</cp:lastModifiedBy>
  <cp:revision>671</cp:revision>
  <cp:lastPrinted>2016-07-20T04:38:31Z</cp:lastPrinted>
  <dcterms:modified xsi:type="dcterms:W3CDTF">2017-10-24T05:47:38Z</dcterms:modified>
  <cp:category/>
</cp:coreProperties>
</file>