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5"/>
  </p:notesMasterIdLst>
  <p:handoutMasterIdLst>
    <p:handoutMasterId r:id="rId16"/>
  </p:handoutMasterIdLst>
  <p:sldIdLst>
    <p:sldId id="286" r:id="rId3"/>
    <p:sldId id="506" r:id="rId4"/>
    <p:sldId id="507" r:id="rId5"/>
    <p:sldId id="516" r:id="rId6"/>
    <p:sldId id="517" r:id="rId7"/>
    <p:sldId id="514" r:id="rId8"/>
    <p:sldId id="513" r:id="rId9"/>
    <p:sldId id="515" r:id="rId10"/>
    <p:sldId id="509" r:id="rId11"/>
    <p:sldId id="512" r:id="rId12"/>
    <p:sldId id="503" r:id="rId13"/>
    <p:sldId id="495" r:id="rId14"/>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9518" autoAdjust="0"/>
  </p:normalViewPr>
  <p:slideViewPr>
    <p:cSldViewPr snapToGrid="0" snapToObjects="1">
      <p:cViewPr>
        <p:scale>
          <a:sx n="72" d="100"/>
          <a:sy n="72" d="100"/>
        </p:scale>
        <p:origin x="-528" y="112"/>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19/04/17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19/04/17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April 2017</a:t>
            </a:r>
            <a:endParaRPr lang="sv-SE"/>
          </a:p>
        </p:txBody>
      </p:sp>
      <p:sp>
        <p:nvSpPr>
          <p:cNvPr id="3" name="Platshållare för sidfot 2"/>
          <p:cNvSpPr>
            <a:spLocks noGrp="1"/>
          </p:cNvSpPr>
          <p:nvPr>
            <p:ph type="ftr" sz="quarter" idx="11"/>
          </p:nvPr>
        </p:nvSpPr>
        <p:spPr/>
        <p:txBody>
          <a:bodyPr/>
          <a:lstStyle/>
          <a:p>
            <a:r>
              <a:rPr lang="sv-SE" smtClean="0"/>
              <a:t>CDS-SL CDR -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April 2017</a:t>
            </a:r>
            <a:endParaRPr lang="sv-SE"/>
          </a:p>
        </p:txBody>
      </p:sp>
      <p:sp>
        <p:nvSpPr>
          <p:cNvPr id="8" name="Platshållare för sidfot 7"/>
          <p:cNvSpPr>
            <a:spLocks noGrp="1"/>
          </p:cNvSpPr>
          <p:nvPr>
            <p:ph type="ftr" sz="quarter" idx="11"/>
          </p:nvPr>
        </p:nvSpPr>
        <p:spPr/>
        <p:txBody>
          <a:bodyPr/>
          <a:lstStyle/>
          <a:p>
            <a:r>
              <a:rPr lang="sv-SE" smtClean="0"/>
              <a:t>CDS-SL CDR -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April 2017</a:t>
            </a:r>
            <a:endParaRPr lang="sv-SE"/>
          </a:p>
        </p:txBody>
      </p:sp>
      <p:sp>
        <p:nvSpPr>
          <p:cNvPr id="4" name="Platshållare för sidfot 3"/>
          <p:cNvSpPr>
            <a:spLocks noGrp="1"/>
          </p:cNvSpPr>
          <p:nvPr>
            <p:ph type="ftr" sz="quarter" idx="11"/>
          </p:nvPr>
        </p:nvSpPr>
        <p:spPr/>
        <p:txBody>
          <a:bodyPr/>
          <a:lstStyle/>
          <a:p>
            <a:r>
              <a:rPr lang="sv-SE" smtClean="0"/>
              <a:t>CDS-SL CDR -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April 2017</a:t>
            </a:r>
            <a:endParaRPr lang="sv-SE"/>
          </a:p>
        </p:txBody>
      </p:sp>
      <p:sp>
        <p:nvSpPr>
          <p:cNvPr id="3" name="Platshållare för sidfot 2"/>
          <p:cNvSpPr>
            <a:spLocks noGrp="1"/>
          </p:cNvSpPr>
          <p:nvPr>
            <p:ph type="ftr" sz="quarter" idx="11"/>
          </p:nvPr>
        </p:nvSpPr>
        <p:spPr/>
        <p:txBody>
          <a:bodyPr/>
          <a:lstStyle/>
          <a:p>
            <a:r>
              <a:rPr lang="sv-SE" smtClean="0"/>
              <a:t>CDS-SL CDR -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CDS-SL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CDS-SL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April 2017</a:t>
            </a:r>
            <a:endParaRPr lang="sv-SE"/>
          </a:p>
        </p:txBody>
      </p:sp>
      <p:sp>
        <p:nvSpPr>
          <p:cNvPr id="8" name="Platshållare för sidfot 7"/>
          <p:cNvSpPr>
            <a:spLocks noGrp="1"/>
          </p:cNvSpPr>
          <p:nvPr>
            <p:ph type="ftr" sz="quarter" idx="11"/>
          </p:nvPr>
        </p:nvSpPr>
        <p:spPr/>
        <p:txBody>
          <a:bodyPr/>
          <a:lstStyle/>
          <a:p>
            <a:r>
              <a:rPr lang="sv-SE" smtClean="0"/>
              <a:t>CDS-SL CDR -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April 2017</a:t>
            </a:r>
            <a:endParaRPr lang="sv-SE"/>
          </a:p>
        </p:txBody>
      </p:sp>
      <p:sp>
        <p:nvSpPr>
          <p:cNvPr id="4" name="Platshållare för sidfot 3"/>
          <p:cNvSpPr>
            <a:spLocks noGrp="1"/>
          </p:cNvSpPr>
          <p:nvPr>
            <p:ph type="ftr" sz="quarter" idx="11"/>
          </p:nvPr>
        </p:nvSpPr>
        <p:spPr/>
        <p:txBody>
          <a:bodyPr/>
          <a:lstStyle/>
          <a:p>
            <a:r>
              <a:rPr lang="sv-SE" smtClean="0"/>
              <a:t>CDS-SL CDR -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April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smtClean="0"/>
              <a:t>CDS-SL CDR -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April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CDS-SL CDR -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CDS-SL CDR</a:t>
            </a:r>
            <a:endParaRPr lang="en-GB" sz="3600" dirty="0" smtClean="0">
              <a:solidFill>
                <a:srgbClr val="FFFFFF"/>
              </a:solidFill>
            </a:endParaRPr>
          </a:p>
          <a:p>
            <a:pPr algn="ctr"/>
            <a:r>
              <a:rPr lang="en-GB" sz="3600" dirty="0" smtClean="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20 April  </a:t>
            </a:r>
            <a:r>
              <a:rPr lang="en-GB" sz="1600" dirty="0" smtClean="0">
                <a:solidFill>
                  <a:srgbClr val="FFFFFF"/>
                </a:solidFill>
              </a:rPr>
              <a:t>2017</a:t>
            </a:r>
          </a:p>
          <a:p>
            <a:pPr algn="ctr"/>
            <a:r>
              <a:rPr lang="en-GB" sz="1600" dirty="0" smtClean="0">
                <a:solidFill>
                  <a:srgbClr val="FFFFFF"/>
                </a:solidFill>
              </a:rPr>
              <a:t>J.G. Weisend II, Chairman </a:t>
            </a:r>
            <a:r>
              <a:rPr lang="en-GB" sz="1600" dirty="0" smtClean="0">
                <a:solidFill>
                  <a:srgbClr val="FFFFFF"/>
                </a:solidFill>
              </a:rPr>
              <a:t>CDR</a:t>
            </a:r>
            <a:endParaRPr lang="en-GB" sz="1600" dirty="0" smtClean="0">
              <a:solidFill>
                <a:srgbClr val="FFFFFF"/>
              </a:solidFill>
            </a:endParaRP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 </a:t>
            </a:r>
            <a:endParaRPr lang="en-GB" dirty="0"/>
          </a:p>
        </p:txBody>
      </p:sp>
      <p:sp>
        <p:nvSpPr>
          <p:cNvPr id="3" name="Content Placeholder 2"/>
          <p:cNvSpPr>
            <a:spLocks noGrp="1"/>
          </p:cNvSpPr>
          <p:nvPr>
            <p:ph idx="1"/>
          </p:nvPr>
        </p:nvSpPr>
        <p:spPr>
          <a:xfrm>
            <a:off x="184796" y="1594340"/>
            <a:ext cx="8814147" cy="4038981"/>
          </a:xfrm>
        </p:spPr>
        <p:txBody>
          <a:bodyPr>
            <a:noAutofit/>
          </a:bodyPr>
          <a:lstStyle/>
          <a:p>
            <a:pPr marL="514350" indent="-514350">
              <a:lnSpc>
                <a:spcPct val="90000"/>
              </a:lnSpc>
              <a:buFont typeface="+mj-lt"/>
              <a:buAutoNum type="arabicPeriod" startAt="8"/>
            </a:pPr>
            <a:r>
              <a:rPr lang="en-GB" sz="1800" dirty="0" smtClean="0">
                <a:solidFill>
                  <a:srgbClr val="000000"/>
                </a:solidFill>
              </a:rPr>
              <a:t>Develop RAMI documentation similar to that generated by WUST for the Elliptical CM Cryogenic Distribution System.</a:t>
            </a:r>
          </a:p>
          <a:p>
            <a:pPr marL="514350" indent="-514350">
              <a:lnSpc>
                <a:spcPct val="90000"/>
              </a:lnSpc>
              <a:buFont typeface="+mj-lt"/>
              <a:buAutoNum type="arabicPeriod" startAt="8"/>
            </a:pPr>
            <a:r>
              <a:rPr lang="en-GB" sz="1800" dirty="0" smtClean="0">
                <a:solidFill>
                  <a:srgbClr val="000000"/>
                </a:solidFill>
              </a:rPr>
              <a:t>Coordinate the use of the drilling template with the ESS alignment group and the ESS Installation plan. This means the template may be required in  May 2017.</a:t>
            </a:r>
          </a:p>
          <a:p>
            <a:pPr marL="514350" indent="-514350">
              <a:lnSpc>
                <a:spcPct val="90000"/>
              </a:lnSpc>
              <a:buFont typeface="+mj-lt"/>
              <a:buAutoNum type="arabicPeriod" startAt="8"/>
            </a:pPr>
            <a:r>
              <a:rPr lang="en-GB" sz="1800" dirty="0" smtClean="0">
                <a:solidFill>
                  <a:srgbClr val="000000"/>
                </a:solidFill>
              </a:rPr>
              <a:t>Update the 3D model at ESS with the most recent model provided as part of the CDR package.</a:t>
            </a:r>
          </a:p>
          <a:p>
            <a:pPr marL="514350" indent="-514350">
              <a:lnSpc>
                <a:spcPct val="90000"/>
              </a:lnSpc>
              <a:buFont typeface="+mj-lt"/>
              <a:buAutoNum type="arabicPeriod" startAt="8"/>
            </a:pPr>
            <a:r>
              <a:rPr lang="en-GB" sz="1800" dirty="0" smtClean="0">
                <a:solidFill>
                  <a:srgbClr val="000000"/>
                </a:solidFill>
              </a:rPr>
              <a:t>The Accelerator Lattice shall be finalized as soon as possible to allow for marking and drilling holes in the floor.</a:t>
            </a:r>
          </a:p>
          <a:p>
            <a:pPr marL="514350" indent="-514350">
              <a:lnSpc>
                <a:spcPct val="90000"/>
              </a:lnSpc>
              <a:buFont typeface="+mj-lt"/>
              <a:buAutoNum type="arabicPeriod" startAt="8"/>
            </a:pPr>
            <a:r>
              <a:rPr lang="en-GB" sz="1800" dirty="0" smtClean="0">
                <a:solidFill>
                  <a:srgbClr val="000000"/>
                </a:solidFill>
              </a:rPr>
              <a:t>Conduct a test assembly between the valve boxes and the header units to ensure that the movement system will function to the precision required.</a:t>
            </a:r>
          </a:p>
          <a:p>
            <a:pPr marL="514350" indent="-514350">
              <a:lnSpc>
                <a:spcPct val="90000"/>
              </a:lnSpc>
              <a:buFont typeface="+mj-lt"/>
              <a:buAutoNum type="arabicPeriod" startAt="8"/>
            </a:pPr>
            <a:r>
              <a:rPr lang="en-GB" sz="1800" dirty="0" smtClean="0">
                <a:solidFill>
                  <a:srgbClr val="000000"/>
                </a:solidFill>
              </a:rPr>
              <a:t>Add additional references to PQP to describe the nonconformity plan and FBS structure. Finalize the PQP and release it so that ESS can comment on it.</a:t>
            </a:r>
          </a:p>
          <a:p>
            <a:pPr marL="514350" indent="-514350">
              <a:lnSpc>
                <a:spcPct val="90000"/>
              </a:lnSpc>
              <a:buFont typeface="+mj-lt"/>
              <a:buAutoNum type="arabicPeriod" startAt="8"/>
            </a:pPr>
            <a:r>
              <a:rPr lang="en-GB" sz="1800" dirty="0" smtClean="0">
                <a:solidFill>
                  <a:srgbClr val="000000"/>
                </a:solidFill>
              </a:rPr>
              <a:t>IPN </a:t>
            </a:r>
            <a:r>
              <a:rPr lang="en-GB" sz="1800" dirty="0" err="1" smtClean="0">
                <a:solidFill>
                  <a:srgbClr val="000000"/>
                </a:solidFill>
              </a:rPr>
              <a:t>Orsay</a:t>
            </a:r>
            <a:r>
              <a:rPr lang="en-GB" sz="1800" dirty="0" smtClean="0">
                <a:solidFill>
                  <a:srgbClr val="000000"/>
                </a:solidFill>
              </a:rPr>
              <a:t> should write down the shock and acceleration limits for the CDS-SL during transportation to allow comparison to actual results</a:t>
            </a:r>
            <a:endParaRPr lang="en-GB" sz="18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Date Placeholder 4"/>
          <p:cNvSpPr>
            <a:spLocks noGrp="1"/>
          </p:cNvSpPr>
          <p:nvPr>
            <p:ph type="dt" sz="half" idx="10"/>
          </p:nvPr>
        </p:nvSpPr>
        <p:spPr/>
        <p:txBody>
          <a:bodyPr/>
          <a:lstStyle/>
          <a:p>
            <a:r>
              <a:rPr lang="en-US" smtClean="0"/>
              <a:t>April 2017</a:t>
            </a:r>
            <a:endParaRPr lang="sv-SE"/>
          </a:p>
        </p:txBody>
      </p:sp>
      <p:sp>
        <p:nvSpPr>
          <p:cNvPr id="6" name="Footer Placeholder 5"/>
          <p:cNvSpPr>
            <a:spLocks noGrp="1"/>
          </p:cNvSpPr>
          <p:nvPr>
            <p:ph type="ftr" sz="quarter" idx="11"/>
          </p:nvPr>
        </p:nvSpPr>
        <p:spPr/>
        <p:txBody>
          <a:bodyPr/>
          <a:lstStyle/>
          <a:p>
            <a:r>
              <a:rPr lang="sv-SE" smtClean="0"/>
              <a:t>CDS-SL CDR - J.G. Weisend II</a:t>
            </a:r>
            <a:endParaRPr lang="sv-SE"/>
          </a:p>
        </p:txBody>
      </p:sp>
    </p:spTree>
    <p:extLst>
      <p:ext uri="{BB962C8B-B14F-4D97-AF65-F5344CB8AC3E}">
        <p14:creationId xmlns:p14="http://schemas.microsoft.com/office/powerpoint/2010/main" val="8469345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11</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TextBox 7"/>
          <p:cNvSpPr txBox="1"/>
          <p:nvPr/>
        </p:nvSpPr>
        <p:spPr>
          <a:xfrm>
            <a:off x="293077" y="1584432"/>
            <a:ext cx="8547305" cy="2954655"/>
          </a:xfrm>
          <a:prstGeom prst="rect">
            <a:avLst/>
          </a:prstGeom>
          <a:noFill/>
        </p:spPr>
        <p:txBody>
          <a:bodyPr wrap="square" rtlCol="0">
            <a:spAutoFit/>
          </a:bodyPr>
          <a:lstStyle/>
          <a:p>
            <a:endParaRPr lang="en-US" dirty="0" smtClean="0"/>
          </a:p>
          <a:p>
            <a:pPr marL="342900" indent="-342900">
              <a:buFont typeface="+mj-lt"/>
              <a:buAutoNum type="arabicPeriod" startAt="15"/>
            </a:pPr>
            <a:r>
              <a:rPr lang="en-US" sz="2000" dirty="0" smtClean="0"/>
              <a:t>IPNO shall add Protective Sleeves to the outside of vacuum Jacket bellows</a:t>
            </a:r>
          </a:p>
          <a:p>
            <a:pPr marL="342900" indent="-342900">
              <a:buFont typeface="+mj-lt"/>
              <a:buAutoNum type="arabicPeriod" startAt="15"/>
            </a:pPr>
            <a:r>
              <a:rPr lang="en-US" sz="2000" dirty="0" smtClean="0"/>
              <a:t>Meet the radiographic requirements as specified in the ESS Technical  Specification in the Technical Annex. (ESS-0011735</a:t>
            </a:r>
            <a:r>
              <a:rPr lang="en-US" dirty="0" smtClean="0"/>
              <a:t>)</a:t>
            </a:r>
          </a:p>
          <a:p>
            <a:pPr marL="342900" indent="-342900">
              <a:buFont typeface="+mj-lt"/>
              <a:buAutoNum type="arabicPeriod" startAt="15"/>
            </a:pPr>
            <a:r>
              <a:rPr lang="en-US" dirty="0" smtClean="0"/>
              <a:t>Ensure that there are no trapped volumes in the welding sleeves that can result in overpressure and failure upon warm-up.</a:t>
            </a:r>
          </a:p>
          <a:p>
            <a:pPr marL="342900" indent="-342900">
              <a:buFont typeface="+mj-lt"/>
              <a:buAutoNum type="arabicPeriod" startAt="15"/>
            </a:pPr>
            <a:r>
              <a:rPr lang="en-US" dirty="0" smtClean="0"/>
              <a:t>Provide a Risk Analysis </a:t>
            </a:r>
          </a:p>
          <a:p>
            <a:endParaRPr lang="en-US" dirty="0" smtClean="0"/>
          </a:p>
          <a:p>
            <a:pPr marL="342900" indent="-342900">
              <a:buFont typeface="+mj-lt"/>
              <a:buAutoNum type="arabicPeriod" startAt="15"/>
            </a:pPr>
            <a:endParaRPr lang="en-US" dirty="0" smtClean="0"/>
          </a:p>
          <a:p>
            <a:pPr marL="342900" indent="-342900">
              <a:buFont typeface="+mj-lt"/>
              <a:buAutoNum type="arabicPeriod" startAt="15"/>
            </a:pPr>
            <a:endParaRPr lang="en-US" dirty="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12</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smtClean="0">
                <a:solidFill>
                  <a:srgbClr val="000000"/>
                </a:solidFill>
              </a:rPr>
              <a:t>The Chair recognizes and thanks  the </a:t>
            </a:r>
            <a:r>
              <a:rPr lang="en-GB" dirty="0" smtClean="0">
                <a:solidFill>
                  <a:srgbClr val="000000"/>
                </a:solidFill>
              </a:rPr>
              <a:t>CNRS/IPN  team </a:t>
            </a:r>
            <a:r>
              <a:rPr lang="en-GB" dirty="0" smtClean="0">
                <a:solidFill>
                  <a:srgbClr val="000000"/>
                </a:solidFill>
              </a:rPr>
              <a:t>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669050"/>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3" name="TextBox 2"/>
          <p:cNvSpPr txBox="1"/>
          <p:nvPr/>
        </p:nvSpPr>
        <p:spPr>
          <a:xfrm>
            <a:off x="136470" y="1338456"/>
            <a:ext cx="8906265" cy="5078314"/>
          </a:xfrm>
          <a:prstGeom prst="rect">
            <a:avLst/>
          </a:prstGeom>
          <a:noFill/>
        </p:spPr>
        <p:txBody>
          <a:bodyPr wrap="square" rtlCol="0">
            <a:spAutoFit/>
          </a:bodyPr>
          <a:lstStyle/>
          <a:p>
            <a:endParaRPr lang="en-US" dirty="0" smtClean="0"/>
          </a:p>
          <a:p>
            <a:pPr marL="342900" indent="-342900">
              <a:buFont typeface="+mj-lt"/>
              <a:buAutoNum type="arabicPeriod"/>
            </a:pPr>
            <a:r>
              <a:rPr lang="en-US" dirty="0" smtClean="0"/>
              <a:t>The committee was impressed with the detail of the work presented and with the quality of the presentations. Its clear that a highly experienced team has been gathered at IPN </a:t>
            </a:r>
            <a:r>
              <a:rPr lang="en-US" dirty="0" err="1" smtClean="0"/>
              <a:t>Orsay</a:t>
            </a:r>
            <a:r>
              <a:rPr lang="en-US" dirty="0" smtClean="0"/>
              <a:t> for this project.</a:t>
            </a:r>
          </a:p>
          <a:p>
            <a:pPr marL="342900" indent="-342900">
              <a:buFont typeface="+mj-lt"/>
              <a:buAutoNum type="arabicPeriod"/>
            </a:pPr>
            <a:r>
              <a:rPr lang="en-US" dirty="0"/>
              <a:t>The first testing of the prototype valve box and spoke </a:t>
            </a:r>
            <a:r>
              <a:rPr lang="en-US" dirty="0" err="1"/>
              <a:t>cryomodule</a:t>
            </a:r>
            <a:r>
              <a:rPr lang="en-US" dirty="0"/>
              <a:t> (using dummy cavities) was successful and no flow instabilities were observed. There were a number of issues with the construction and a fully rebuilt jumper connection will arrive soon at </a:t>
            </a:r>
            <a:r>
              <a:rPr lang="en-US" dirty="0" smtClean="0"/>
              <a:t>IPNO. </a:t>
            </a:r>
            <a:r>
              <a:rPr lang="en-US" dirty="0"/>
              <a:t>A new test using the rebuilt jumper connection will be carried out by the end of May</a:t>
            </a:r>
          </a:p>
          <a:p>
            <a:pPr marL="342900" indent="-342900">
              <a:buFont typeface="+mj-lt"/>
              <a:buAutoNum type="arabicPeriod"/>
            </a:pPr>
            <a:r>
              <a:rPr lang="en-US" dirty="0"/>
              <a:t>The </a:t>
            </a:r>
            <a:r>
              <a:rPr lang="en-US" dirty="0" smtClean="0"/>
              <a:t>IPNO </a:t>
            </a:r>
            <a:r>
              <a:rPr lang="en-US" dirty="0"/>
              <a:t>team has made very good use of </a:t>
            </a:r>
            <a:r>
              <a:rPr lang="en-US" dirty="0" smtClean="0"/>
              <a:t>the </a:t>
            </a:r>
            <a:r>
              <a:rPr lang="en-US" dirty="0"/>
              <a:t>experience from the manufacturing and operation of the prototype valve box. It has been very valuable and has already been fed back into the series valve box design</a:t>
            </a:r>
            <a:r>
              <a:rPr lang="en-US" dirty="0" smtClean="0"/>
              <a:t>.</a:t>
            </a:r>
          </a:p>
          <a:p>
            <a:pPr marL="342900" indent="-342900">
              <a:buFont typeface="+mj-lt"/>
              <a:buAutoNum type="arabicPeriod"/>
            </a:pPr>
            <a:r>
              <a:rPr lang="en-US" dirty="0" smtClean="0"/>
              <a:t>The end box design is not as complete as the valve boxes but is well along. The support is being redesigned so that it can meet the loads induced by the pressure test of the VLP line in the box. </a:t>
            </a:r>
          </a:p>
          <a:p>
            <a:pPr marL="342900" indent="-342900">
              <a:buFont typeface="+mj-lt"/>
              <a:buAutoNum type="arabicPeriod"/>
            </a:pPr>
            <a:r>
              <a:rPr lang="en-US" dirty="0" smtClean="0"/>
              <a:t>All the performance requirements and most of the interface requirements are agreed upon and fixed. The remaining final interface requirements will be agreed upon soon. This is not seen as a significant issue.</a:t>
            </a:r>
          </a:p>
          <a:p>
            <a:pPr marL="342900" indent="-342900">
              <a:buFont typeface="+mj-lt"/>
              <a:buAutoNum type="arabicPeriod"/>
            </a:pPr>
            <a:endParaRPr lang="en-US" dirty="0" smtClean="0"/>
          </a:p>
        </p:txBody>
      </p:sp>
    </p:spTree>
    <p:extLst>
      <p:ext uri="{BB962C8B-B14F-4D97-AF65-F5344CB8AC3E}">
        <p14:creationId xmlns:p14="http://schemas.microsoft.com/office/powerpoint/2010/main" val="12192193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559563"/>
            <a:ext cx="8420171" cy="4038981"/>
          </a:xfrm>
        </p:spPr>
        <p:txBody>
          <a:bodyPr/>
          <a:lstStyle/>
          <a:p>
            <a:r>
              <a:rPr lang="en-GB" dirty="0" smtClean="0">
                <a:solidFill>
                  <a:srgbClr val="000000"/>
                </a:solidFill>
              </a:rPr>
              <a:t>  </a:t>
            </a:r>
            <a:endParaRPr lang="en-GB" dirty="0">
              <a:solidFill>
                <a:srgbClr val="000000"/>
              </a:solidFill>
            </a:endParaRPr>
          </a:p>
        </p:txBody>
      </p:sp>
      <p:sp>
        <p:nvSpPr>
          <p:cNvPr id="3" name="TextBox 2"/>
          <p:cNvSpPr txBox="1"/>
          <p:nvPr/>
        </p:nvSpPr>
        <p:spPr>
          <a:xfrm>
            <a:off x="136470" y="1555035"/>
            <a:ext cx="8862474" cy="5632312"/>
          </a:xfrm>
          <a:prstGeom prst="rect">
            <a:avLst/>
          </a:prstGeom>
          <a:noFill/>
        </p:spPr>
        <p:txBody>
          <a:bodyPr wrap="square" rtlCol="0">
            <a:spAutoFit/>
          </a:bodyPr>
          <a:lstStyle/>
          <a:p>
            <a:endParaRPr lang="en-US" dirty="0"/>
          </a:p>
          <a:p>
            <a:pPr marL="342900" indent="-342900">
              <a:buFont typeface="+mj-lt"/>
              <a:buAutoNum type="arabicPeriod" startAt="6"/>
            </a:pPr>
            <a:r>
              <a:rPr lang="en-US" dirty="0" smtClean="0"/>
              <a:t>The valve sizing has been completed and optimized for the heat loads of the spoke </a:t>
            </a:r>
            <a:r>
              <a:rPr lang="en-US" dirty="0" err="1" smtClean="0"/>
              <a:t>cryomodules</a:t>
            </a:r>
            <a:r>
              <a:rPr lang="en-US" dirty="0" smtClean="0"/>
              <a:t>. These heat loads are different that that of the elliptical cavity </a:t>
            </a:r>
            <a:r>
              <a:rPr lang="en-US" dirty="0" err="1" smtClean="0"/>
              <a:t>cryomodules</a:t>
            </a:r>
            <a:r>
              <a:rPr lang="en-US" dirty="0" smtClean="0"/>
              <a:t> and thus it is not appropriate to try to standardize  the valves in the elliptical and spoke CM valve boxes.</a:t>
            </a:r>
          </a:p>
          <a:p>
            <a:pPr marL="342900" indent="-342900">
              <a:buFont typeface="+mj-lt"/>
              <a:buAutoNum type="arabicPeriod" startAt="6"/>
            </a:pPr>
            <a:r>
              <a:rPr lang="en-US" dirty="0" smtClean="0"/>
              <a:t>Detailed pressure drop calculations have been carried out for all the cryogenic  lines. All the calculated pressure drops are within the limits. In the next prototype test, the pressure drop across the low pressure side of the heat exchanger will be measured.</a:t>
            </a:r>
          </a:p>
          <a:p>
            <a:pPr marL="342900" indent="-342900">
              <a:buFont typeface="+mj-lt"/>
              <a:buAutoNum type="arabicPeriod" startAt="6"/>
            </a:pPr>
            <a:r>
              <a:rPr lang="en-US" dirty="0"/>
              <a:t>The </a:t>
            </a:r>
            <a:r>
              <a:rPr lang="en-US" dirty="0" err="1"/>
              <a:t>thermoacoustic</a:t>
            </a:r>
            <a:r>
              <a:rPr lang="en-US" dirty="0"/>
              <a:t>  analysis has been done and the pipes are designed to avoid TAOs.</a:t>
            </a:r>
            <a:endParaRPr lang="en-US" dirty="0" smtClean="0"/>
          </a:p>
          <a:p>
            <a:pPr marL="342900" indent="-342900">
              <a:buFont typeface="+mj-lt"/>
              <a:buAutoNum type="arabicPeriod" startAt="6"/>
            </a:pPr>
            <a:r>
              <a:rPr lang="en-US" dirty="0"/>
              <a:t>No significant technical issues are </a:t>
            </a:r>
            <a:r>
              <a:rPr lang="en-US" dirty="0" smtClean="0"/>
              <a:t>seen.</a:t>
            </a:r>
          </a:p>
          <a:p>
            <a:pPr marL="342900" indent="-342900">
              <a:buFont typeface="+mj-lt"/>
              <a:buAutoNum type="arabicPeriod" startAt="6"/>
            </a:pPr>
            <a:r>
              <a:rPr lang="en-US" dirty="0"/>
              <a:t>IPNO has discussed and agreed upon with F. Rey the alignment requirements</a:t>
            </a:r>
            <a:r>
              <a:rPr lang="en-US" dirty="0" smtClean="0"/>
              <a:t>.</a:t>
            </a:r>
          </a:p>
          <a:p>
            <a:pPr marL="342900" indent="-342900">
              <a:buFont typeface="+mj-lt"/>
              <a:buAutoNum type="arabicPeriod" startAt="6"/>
            </a:pPr>
            <a:r>
              <a:rPr lang="en-US" dirty="0"/>
              <a:t>There are still issues with CNRS access to both confluence and CHESS. This needs to be fixed</a:t>
            </a:r>
            <a:r>
              <a:rPr lang="en-US" dirty="0" smtClean="0"/>
              <a:t>.</a:t>
            </a:r>
          </a:p>
          <a:p>
            <a:pPr marL="342900" indent="-342900">
              <a:buFont typeface="+mj-lt"/>
              <a:buAutoNum type="arabicPeriod" startAt="6"/>
            </a:pPr>
            <a:r>
              <a:rPr lang="en-US" dirty="0"/>
              <a:t>IPNO will not provide the cables or connectors associated with this system. They will be provided by the WP15</a:t>
            </a:r>
            <a:r>
              <a:rPr lang="en-US" dirty="0" smtClean="0"/>
              <a:t>.</a:t>
            </a:r>
          </a:p>
          <a:p>
            <a:pPr marL="342900" indent="-342900">
              <a:buFont typeface="+mj-lt"/>
              <a:buAutoNum type="arabicPeriod" startAt="6"/>
            </a:pPr>
            <a:r>
              <a:rPr lang="en-US" dirty="0" smtClean="0"/>
              <a:t>No outstanding safety issues were seen. The vacuum system is protected by 100 mm relief flanges at each valve box and suitable relief valves and burst disks protect the fluid lines.</a:t>
            </a:r>
            <a:endParaRPr lang="en-US" dirty="0"/>
          </a:p>
          <a:p>
            <a:pPr marL="342900" indent="-342900">
              <a:buFont typeface="+mj-lt"/>
              <a:buAutoNum type="arabicPeriod" startAt="7"/>
            </a:pPr>
            <a:endParaRPr lang="en-US" dirty="0"/>
          </a:p>
          <a:p>
            <a:pPr marL="342900" indent="-342900">
              <a:buFont typeface="+mj-lt"/>
              <a:buAutoNum type="arabicPeriod" startAt="7"/>
            </a:pPr>
            <a:endParaRPr lang="en-US" dirty="0" smtClean="0"/>
          </a:p>
        </p:txBody>
      </p:sp>
    </p:spTree>
    <p:extLst>
      <p:ext uri="{BB962C8B-B14F-4D97-AF65-F5344CB8AC3E}">
        <p14:creationId xmlns:p14="http://schemas.microsoft.com/office/powerpoint/2010/main" val="9595506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Content Placeholder 6"/>
          <p:cNvSpPr>
            <a:spLocks noGrp="1"/>
          </p:cNvSpPr>
          <p:nvPr>
            <p:ph idx="1"/>
          </p:nvPr>
        </p:nvSpPr>
        <p:spPr>
          <a:xfrm>
            <a:off x="136470" y="1559563"/>
            <a:ext cx="8420171" cy="4038981"/>
          </a:xfrm>
        </p:spPr>
        <p:txBody>
          <a:bodyPr/>
          <a:lstStyle/>
          <a:p>
            <a:r>
              <a:rPr lang="en-GB" dirty="0" smtClean="0">
                <a:solidFill>
                  <a:srgbClr val="000000"/>
                </a:solidFill>
              </a:rPr>
              <a:t>  </a:t>
            </a:r>
            <a:endParaRPr lang="en-GB" dirty="0">
              <a:solidFill>
                <a:srgbClr val="000000"/>
              </a:solidFill>
            </a:endParaRPr>
          </a:p>
        </p:txBody>
      </p:sp>
      <p:sp>
        <p:nvSpPr>
          <p:cNvPr id="3" name="TextBox 2"/>
          <p:cNvSpPr txBox="1"/>
          <p:nvPr/>
        </p:nvSpPr>
        <p:spPr>
          <a:xfrm>
            <a:off x="136470" y="1555035"/>
            <a:ext cx="8862474" cy="4247317"/>
          </a:xfrm>
          <a:prstGeom prst="rect">
            <a:avLst/>
          </a:prstGeom>
          <a:noFill/>
        </p:spPr>
        <p:txBody>
          <a:bodyPr wrap="square" rtlCol="0">
            <a:spAutoFit/>
          </a:bodyPr>
          <a:lstStyle/>
          <a:p>
            <a:endParaRPr lang="en-US" dirty="0"/>
          </a:p>
          <a:p>
            <a:pPr marL="342900" indent="-342900">
              <a:buFont typeface="+mj-lt"/>
              <a:buAutoNum type="arabicPeriod" startAt="13"/>
            </a:pPr>
            <a:r>
              <a:rPr lang="en-US" dirty="0" smtClean="0"/>
              <a:t>The CDS-SL procurement is divided into many separate procurements to save time and allow the earlier procurement of long lead time or critical path items.</a:t>
            </a:r>
          </a:p>
          <a:p>
            <a:pPr marL="342900" indent="-342900">
              <a:buFont typeface="+mj-lt"/>
              <a:buAutoNum type="arabicPeriod" startAt="13"/>
            </a:pPr>
            <a:r>
              <a:rPr lang="en-US" dirty="0" smtClean="0"/>
              <a:t>CNRS does not have the resources to do tenders greater than 1 Million Euros ( this would include  the valve boxes) and only limited ability to carry out procurements greater than 135 </a:t>
            </a:r>
            <a:r>
              <a:rPr lang="en-US" dirty="0" err="1" smtClean="0"/>
              <a:t>KEuros</a:t>
            </a:r>
            <a:r>
              <a:rPr lang="en-US" dirty="0" smtClean="0"/>
              <a:t> There are 3 mitigations underway: 1) Replace the  person who left ( long term solution. 2) Outsource work – aim at having contract in place at end of June and  3) Use a local CNRS procurement </a:t>
            </a:r>
            <a:r>
              <a:rPr lang="en-US" dirty="0" err="1" smtClean="0"/>
              <a:t>Dept</a:t>
            </a:r>
            <a:r>
              <a:rPr lang="en-US" dirty="0" smtClean="0"/>
              <a:t> to provide assistance. This  last approach is starting to give some results but there are still delays. At this point, the best estimate is  for the first Valve box to be delivered in Sept 2018 and the last in January 2019 and completion of installation and testing (ready to cool down) is end of March 2019.</a:t>
            </a:r>
          </a:p>
          <a:p>
            <a:pPr marL="342900" indent="-342900">
              <a:buFont typeface="+mj-lt"/>
              <a:buAutoNum type="arabicPeriod" startAt="13"/>
            </a:pPr>
            <a:r>
              <a:rPr lang="en-US" dirty="0" smtClean="0"/>
              <a:t>No design of the auxiliary process pipes  and test boxes were presented. </a:t>
            </a:r>
          </a:p>
          <a:p>
            <a:pPr marL="342900" indent="-342900">
              <a:buFont typeface="+mj-lt"/>
              <a:buAutoNum type="arabicPeriod" startAt="13"/>
            </a:pPr>
            <a:endParaRPr lang="en-US" dirty="0"/>
          </a:p>
          <a:p>
            <a:pPr marL="342900" indent="-342900">
              <a:buFont typeface="+mj-lt"/>
              <a:buAutoNum type="arabicPeriod" startAt="7"/>
            </a:pPr>
            <a:endParaRPr lang="en-US" dirty="0"/>
          </a:p>
          <a:p>
            <a:pPr marL="342900" indent="-342900">
              <a:buFont typeface="+mj-lt"/>
              <a:buAutoNum type="arabicPeriod" startAt="7"/>
            </a:pPr>
            <a:endParaRPr lang="en-US" dirty="0" smtClean="0"/>
          </a:p>
        </p:txBody>
      </p:sp>
    </p:spTree>
    <p:extLst>
      <p:ext uri="{BB962C8B-B14F-4D97-AF65-F5344CB8AC3E}">
        <p14:creationId xmlns:p14="http://schemas.microsoft.com/office/powerpoint/2010/main" val="5930783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7" name="Content Placeholder 6"/>
          <p:cNvSpPr>
            <a:spLocks noGrp="1"/>
          </p:cNvSpPr>
          <p:nvPr>
            <p:ph idx="1"/>
          </p:nvPr>
        </p:nvSpPr>
        <p:spPr>
          <a:xfrm>
            <a:off x="136470" y="1559563"/>
            <a:ext cx="8420171" cy="4038981"/>
          </a:xfrm>
        </p:spPr>
        <p:txBody>
          <a:bodyPr/>
          <a:lstStyle/>
          <a:p>
            <a:r>
              <a:rPr lang="en-GB" dirty="0" smtClean="0">
                <a:solidFill>
                  <a:srgbClr val="000000"/>
                </a:solidFill>
              </a:rPr>
              <a:t>  </a:t>
            </a:r>
            <a:endParaRPr lang="en-GB" dirty="0">
              <a:solidFill>
                <a:srgbClr val="000000"/>
              </a:solidFill>
            </a:endParaRPr>
          </a:p>
        </p:txBody>
      </p:sp>
      <p:sp>
        <p:nvSpPr>
          <p:cNvPr id="3" name="TextBox 2"/>
          <p:cNvSpPr txBox="1"/>
          <p:nvPr/>
        </p:nvSpPr>
        <p:spPr>
          <a:xfrm>
            <a:off x="136470" y="1555035"/>
            <a:ext cx="8862474" cy="2585323"/>
          </a:xfrm>
          <a:prstGeom prst="rect">
            <a:avLst/>
          </a:prstGeom>
          <a:noFill/>
        </p:spPr>
        <p:txBody>
          <a:bodyPr wrap="square" rtlCol="0">
            <a:spAutoFit/>
          </a:bodyPr>
          <a:lstStyle/>
          <a:p>
            <a:endParaRPr lang="en-US" dirty="0"/>
          </a:p>
          <a:p>
            <a:endParaRPr lang="en-US" dirty="0"/>
          </a:p>
          <a:p>
            <a:r>
              <a:rPr lang="en-US" dirty="0" smtClean="0"/>
              <a:t>Based on the information presented, the committee believes that the design should meet the requirements and is ready to go into production with the following exceptions:</a:t>
            </a:r>
          </a:p>
          <a:p>
            <a:pPr marL="342900" indent="-342900">
              <a:buAutoNum type="arabicParenR"/>
            </a:pPr>
            <a:r>
              <a:rPr lang="en-US" dirty="0" smtClean="0"/>
              <a:t>The End Box design must be completed</a:t>
            </a:r>
          </a:p>
          <a:p>
            <a:pPr marL="342900" indent="-342900">
              <a:buAutoNum type="arabicParenR"/>
            </a:pPr>
            <a:r>
              <a:rPr lang="en-US" dirty="0" smtClean="0"/>
              <a:t>The design of the Auxiliary Lines must be completed</a:t>
            </a:r>
          </a:p>
          <a:p>
            <a:pPr marL="342900" indent="-342900">
              <a:buAutoNum type="arabicParenR"/>
            </a:pPr>
            <a:r>
              <a:rPr lang="en-US" dirty="0" smtClean="0"/>
              <a:t>The design of the Test Boxes must be completed</a:t>
            </a:r>
          </a:p>
          <a:p>
            <a:pPr marL="342900" indent="-342900">
              <a:buAutoNum type="arabicParenR"/>
            </a:pPr>
            <a:r>
              <a:rPr lang="en-US" dirty="0" smtClean="0"/>
              <a:t>Responses to the recommendations below and to additional comments on the technical  information delivered must be addressed.</a:t>
            </a:r>
            <a:endParaRPr lang="en-US" dirty="0"/>
          </a:p>
        </p:txBody>
      </p:sp>
    </p:spTree>
    <p:extLst>
      <p:ext uri="{BB962C8B-B14F-4D97-AF65-F5344CB8AC3E}">
        <p14:creationId xmlns:p14="http://schemas.microsoft.com/office/powerpoint/2010/main" val="38428464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457200" y="1570791"/>
            <a:ext cx="8399425" cy="4038981"/>
          </a:xfrm>
        </p:spPr>
        <p:txBody>
          <a:bodyPr/>
          <a:lstStyle/>
          <a:p>
            <a:pPr lvl="0">
              <a:lnSpc>
                <a:spcPct val="80000"/>
              </a:lnSpc>
            </a:pPr>
            <a:r>
              <a:rPr lang="en-US" dirty="0">
                <a:solidFill>
                  <a:schemeClr val="tx1"/>
                </a:solidFill>
              </a:rPr>
              <a:t>Has design and supporting activity for CDS-SL progressed and reached a level of technical maturity in accordance with the activities and milestones for this Work Unit recorded in the ESS ACCSYS Project and been documented sufficiently and presented in a suitable format to enable review at this CDR?</a:t>
            </a:r>
            <a:br>
              <a:rPr lang="en-US" dirty="0">
                <a:solidFill>
                  <a:schemeClr val="tx1"/>
                </a:solidFill>
              </a:rPr>
            </a:br>
            <a:endParaRPr lang="en-US" dirty="0">
              <a:solidFill>
                <a:schemeClr val="tx1"/>
              </a:solidFill>
            </a:endParaRPr>
          </a:p>
          <a:p>
            <a:pPr lvl="0">
              <a:lnSpc>
                <a:spcPct val="80000"/>
              </a:lnSpc>
            </a:pPr>
            <a:r>
              <a:rPr lang="en-US" i="1" dirty="0" smtClean="0">
                <a:solidFill>
                  <a:schemeClr val="tx1"/>
                </a:solidFill>
              </a:rPr>
              <a:t>Yes, but more information is required for the End Box, Auxiliary Lines and Test Boxes must be developed </a:t>
            </a:r>
            <a:endParaRPr lang="en-US" i="1" dirty="0">
              <a:solidFill>
                <a:schemeClr val="tx1"/>
              </a:solidFill>
            </a:endParaRPr>
          </a:p>
          <a:p>
            <a:pPr lvl="0">
              <a:lnSpc>
                <a:spcPct val="80000"/>
              </a:lnSpc>
            </a:pPr>
            <a:r>
              <a:rPr lang="en-US" dirty="0">
                <a:solidFill>
                  <a:schemeClr val="tx1"/>
                </a:solidFill>
              </a:rPr>
              <a:t>Are all or a sufficient coverage of requirements and specifications for the CDS-SL, including for its interfaces with other systems, documented by ESS, communicated to and understood by the Work Unit team</a:t>
            </a:r>
            <a:r>
              <a:rPr lang="en-US" dirty="0" smtClean="0">
                <a:solidFill>
                  <a:schemeClr val="tx1"/>
                </a:solidFill>
              </a:rPr>
              <a:t>?</a:t>
            </a:r>
          </a:p>
          <a:p>
            <a:pPr lvl="0">
              <a:lnSpc>
                <a:spcPct val="80000"/>
              </a:lnSpc>
            </a:pPr>
            <a:r>
              <a:rPr lang="en-US" i="1" dirty="0" smtClean="0">
                <a:solidFill>
                  <a:schemeClr val="tx1"/>
                </a:solidFill>
              </a:rPr>
              <a:t>Generally Yes, some final interface requirements need to be accepted.</a:t>
            </a:r>
            <a:endParaRPr lang="en-US" i="1" dirty="0">
              <a:solidFill>
                <a:schemeClr val="tx1"/>
              </a:solidFill>
            </a:endParaRPr>
          </a:p>
          <a:p>
            <a:pPr lvl="0">
              <a:lnSpc>
                <a:spcPct val="80000"/>
              </a:lnSpc>
            </a:pPr>
            <a:r>
              <a:rPr lang="en-US" dirty="0">
                <a:solidFill>
                  <a:schemeClr val="tx1"/>
                </a:solidFill>
              </a:rPr>
              <a:t>Does the CDS-SL design meet these requirements and specifications</a:t>
            </a:r>
            <a:r>
              <a:rPr lang="en-US" dirty="0" smtClean="0">
                <a:solidFill>
                  <a:schemeClr val="tx1"/>
                </a:solidFill>
              </a:rPr>
              <a:t>?</a:t>
            </a:r>
            <a:endParaRPr lang="en-US" i="1" dirty="0">
              <a:solidFill>
                <a:schemeClr val="tx1"/>
              </a:solidFill>
            </a:endParaRPr>
          </a:p>
          <a:p>
            <a:pPr lvl="0">
              <a:lnSpc>
                <a:spcPct val="80000"/>
              </a:lnSpc>
            </a:pPr>
            <a:r>
              <a:rPr lang="en-US" i="1" dirty="0" smtClean="0">
                <a:solidFill>
                  <a:schemeClr val="tx1"/>
                </a:solidFill>
              </a:rPr>
              <a:t>Given the information available now yes,  but additional comments may arise after a more thorough review of the documentation</a:t>
            </a:r>
            <a:endParaRPr lang="en-US" i="1" dirty="0">
              <a:solidFill>
                <a:schemeClr val="tx1"/>
              </a:solidFill>
            </a:endParaRPr>
          </a:p>
          <a:p>
            <a:endParaRPr lang="en-US" dirty="0"/>
          </a:p>
        </p:txBody>
      </p:sp>
      <p:sp>
        <p:nvSpPr>
          <p:cNvPr id="4" name="Date Placeholder 3"/>
          <p:cNvSpPr>
            <a:spLocks noGrp="1"/>
          </p:cNvSpPr>
          <p:nvPr>
            <p:ph type="dt" sz="half" idx="10"/>
          </p:nvPr>
        </p:nvSpPr>
        <p:spPr/>
        <p:txBody>
          <a:bodyPr/>
          <a:lstStyle/>
          <a:p>
            <a:r>
              <a:rPr lang="en-US" smtClean="0"/>
              <a:t>April 2017</a:t>
            </a:r>
            <a:endParaRPr lang="sv-SE"/>
          </a:p>
        </p:txBody>
      </p:sp>
      <p:sp>
        <p:nvSpPr>
          <p:cNvPr id="5" name="Footer Placeholder 4"/>
          <p:cNvSpPr>
            <a:spLocks noGrp="1"/>
          </p:cNvSpPr>
          <p:nvPr>
            <p:ph type="ftr" sz="quarter" idx="11"/>
          </p:nvPr>
        </p:nvSpPr>
        <p:spPr/>
        <p:txBody>
          <a:bodyPr/>
          <a:lstStyle/>
          <a:p>
            <a:r>
              <a:rPr lang="sv-SE" smtClean="0"/>
              <a:t>CDS-SL CDR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Tree>
    <p:extLst>
      <p:ext uri="{BB962C8B-B14F-4D97-AF65-F5344CB8AC3E}">
        <p14:creationId xmlns:p14="http://schemas.microsoft.com/office/powerpoint/2010/main" val="862845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232637" y="1597815"/>
            <a:ext cx="8711569" cy="4038981"/>
          </a:xfrm>
        </p:spPr>
        <p:txBody>
          <a:bodyPr/>
          <a:lstStyle/>
          <a:p>
            <a:pPr lvl="0">
              <a:lnSpc>
                <a:spcPct val="80000"/>
              </a:lnSpc>
            </a:pPr>
            <a:r>
              <a:rPr lang="en-US" sz="1800" dirty="0">
                <a:solidFill>
                  <a:srgbClr val="000000"/>
                </a:solidFill>
              </a:rPr>
              <a:t>Have safety issues and technical risks been identified and eliminated or otherwise mitigated for in the detailed design or identified for managing for manufacture, assembly, installation or operation?</a:t>
            </a:r>
            <a:br>
              <a:rPr lang="en-US" sz="1800" dirty="0">
                <a:solidFill>
                  <a:srgbClr val="000000"/>
                </a:solidFill>
              </a:rPr>
            </a:br>
            <a:endParaRPr lang="en-US" sz="1800" dirty="0" smtClean="0">
              <a:solidFill>
                <a:srgbClr val="000000"/>
              </a:solidFill>
            </a:endParaRPr>
          </a:p>
          <a:p>
            <a:pPr lvl="0">
              <a:lnSpc>
                <a:spcPct val="80000"/>
              </a:lnSpc>
            </a:pPr>
            <a:r>
              <a:rPr lang="en-US" sz="1800" i="1" dirty="0" smtClean="0">
                <a:solidFill>
                  <a:srgbClr val="000000"/>
                </a:solidFill>
              </a:rPr>
              <a:t>No safety issues have been identified so far. An additional review of safety will be conducted by the D. </a:t>
            </a:r>
            <a:r>
              <a:rPr lang="en-US" sz="1800" i="1" dirty="0" err="1" smtClean="0">
                <a:solidFill>
                  <a:srgbClr val="000000"/>
                </a:solidFill>
              </a:rPr>
              <a:t>Phan</a:t>
            </a:r>
            <a:r>
              <a:rPr lang="en-US" sz="1800" i="1" dirty="0" smtClean="0">
                <a:solidFill>
                  <a:srgbClr val="000000"/>
                </a:solidFill>
              </a:rPr>
              <a:t> and some additional comments may be produced in the final report.</a:t>
            </a:r>
          </a:p>
          <a:p>
            <a:pPr>
              <a:lnSpc>
                <a:spcPct val="80000"/>
              </a:lnSpc>
            </a:pPr>
            <a:r>
              <a:rPr lang="en-US" sz="1800" dirty="0" smtClean="0">
                <a:solidFill>
                  <a:srgbClr val="000000"/>
                </a:solidFill>
              </a:rPr>
              <a:t>What </a:t>
            </a:r>
            <a:r>
              <a:rPr lang="en-US" sz="1800" dirty="0">
                <a:solidFill>
                  <a:srgbClr val="000000"/>
                </a:solidFill>
              </a:rPr>
              <a:t>quality assurance and quality control activities have been planned and how will these be conducted and documented or reported</a:t>
            </a:r>
            <a:r>
              <a:rPr lang="en-US" sz="1800" dirty="0" smtClean="0">
                <a:solidFill>
                  <a:srgbClr val="000000"/>
                </a:solidFill>
              </a:rPr>
              <a:t>?</a:t>
            </a:r>
          </a:p>
          <a:p>
            <a:pPr>
              <a:lnSpc>
                <a:spcPct val="80000"/>
              </a:lnSpc>
            </a:pPr>
            <a:r>
              <a:rPr lang="en-US" sz="1800" dirty="0">
                <a:solidFill>
                  <a:srgbClr val="000000"/>
                </a:solidFill>
              </a:rPr>
              <a:t/>
            </a:r>
            <a:br>
              <a:rPr lang="en-US" sz="1800" dirty="0">
                <a:solidFill>
                  <a:srgbClr val="000000"/>
                </a:solidFill>
              </a:rPr>
            </a:br>
            <a:r>
              <a:rPr lang="en-US" sz="1800" i="1" dirty="0">
                <a:solidFill>
                  <a:srgbClr val="000000"/>
                </a:solidFill>
              </a:rPr>
              <a:t>The same quality approach and documentation as used for the Spoke </a:t>
            </a:r>
            <a:r>
              <a:rPr lang="en-US" sz="1800" i="1" dirty="0" err="1">
                <a:solidFill>
                  <a:srgbClr val="000000"/>
                </a:solidFill>
              </a:rPr>
              <a:t>Cryomodules</a:t>
            </a:r>
            <a:r>
              <a:rPr lang="en-US" sz="1800" i="1" dirty="0">
                <a:solidFill>
                  <a:srgbClr val="000000"/>
                </a:solidFill>
              </a:rPr>
              <a:t> will be used for the CDS-</a:t>
            </a:r>
            <a:r>
              <a:rPr lang="en-US" sz="1800" i="1" dirty="0" smtClean="0">
                <a:solidFill>
                  <a:srgbClr val="000000"/>
                </a:solidFill>
              </a:rPr>
              <a:t>SL. This will be captured in IPNO PQP. In addition a Risk analysis is required.</a:t>
            </a:r>
            <a:endParaRPr lang="en-US" sz="1800" dirty="0">
              <a:solidFill>
                <a:srgbClr val="000000"/>
              </a:solidFill>
            </a:endParaRPr>
          </a:p>
          <a:p>
            <a:pPr lvl="0">
              <a:lnSpc>
                <a:spcPct val="80000"/>
              </a:lnSpc>
            </a:pPr>
            <a:r>
              <a:rPr lang="en-US" sz="1800" dirty="0">
                <a:solidFill>
                  <a:srgbClr val="000000"/>
                </a:solidFill>
              </a:rPr>
              <a:t>Is the design information and information on procedures required for the operation of the CDS-SL delivered and presented at CDR sufficient to define the controls interfaces and allow the start of the controls system design?</a:t>
            </a:r>
            <a:br>
              <a:rPr lang="en-US" sz="1800" dirty="0">
                <a:solidFill>
                  <a:srgbClr val="000000"/>
                </a:solidFill>
              </a:rPr>
            </a:br>
            <a:endParaRPr lang="en-US" sz="1800" dirty="0" smtClean="0">
              <a:solidFill>
                <a:srgbClr val="000000"/>
              </a:solidFill>
            </a:endParaRPr>
          </a:p>
          <a:p>
            <a:pPr lvl="0">
              <a:lnSpc>
                <a:spcPct val="80000"/>
              </a:lnSpc>
            </a:pPr>
            <a:r>
              <a:rPr lang="en-US" sz="1800" i="1" dirty="0" smtClean="0">
                <a:solidFill>
                  <a:srgbClr val="000000"/>
                </a:solidFill>
              </a:rPr>
              <a:t>This appears to be sufficient. IPNO will also be producing the controls for these devices. Thus the connection between controls work and the CDS-SL is quite close</a:t>
            </a:r>
            <a:endParaRPr lang="en-US" sz="1800" i="1" dirty="0">
              <a:solidFill>
                <a:srgbClr val="000000"/>
              </a:solidFill>
            </a:endParaRPr>
          </a:p>
          <a:p>
            <a:endParaRPr lang="en-US" dirty="0"/>
          </a:p>
        </p:txBody>
      </p:sp>
      <p:sp>
        <p:nvSpPr>
          <p:cNvPr id="4" name="Date Placeholder 3"/>
          <p:cNvSpPr>
            <a:spLocks noGrp="1"/>
          </p:cNvSpPr>
          <p:nvPr>
            <p:ph type="dt" sz="half" idx="10"/>
          </p:nvPr>
        </p:nvSpPr>
        <p:spPr/>
        <p:txBody>
          <a:bodyPr/>
          <a:lstStyle/>
          <a:p>
            <a:r>
              <a:rPr lang="en-US" smtClean="0"/>
              <a:t>April 2017</a:t>
            </a:r>
            <a:endParaRPr lang="sv-SE"/>
          </a:p>
        </p:txBody>
      </p:sp>
      <p:sp>
        <p:nvSpPr>
          <p:cNvPr id="5" name="Footer Placeholder 4"/>
          <p:cNvSpPr>
            <a:spLocks noGrp="1"/>
          </p:cNvSpPr>
          <p:nvPr>
            <p:ph type="ftr" sz="quarter" idx="11"/>
          </p:nvPr>
        </p:nvSpPr>
        <p:spPr/>
        <p:txBody>
          <a:bodyPr/>
          <a:lstStyle/>
          <a:p>
            <a:r>
              <a:rPr lang="sv-SE" smtClean="0"/>
              <a:t>CDS-SL CDR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Tree>
    <p:extLst>
      <p:ext uri="{BB962C8B-B14F-4D97-AF65-F5344CB8AC3E}">
        <p14:creationId xmlns:p14="http://schemas.microsoft.com/office/powerpoint/2010/main" val="22905077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457200" y="1603638"/>
            <a:ext cx="8454163" cy="4038981"/>
          </a:xfrm>
        </p:spPr>
        <p:txBody>
          <a:bodyPr/>
          <a:lstStyle/>
          <a:p>
            <a:pPr lvl="0">
              <a:lnSpc>
                <a:spcPct val="90000"/>
              </a:lnSpc>
            </a:pPr>
            <a:r>
              <a:rPr lang="en-US" dirty="0">
                <a:solidFill>
                  <a:srgbClr val="000000"/>
                </a:solidFill>
              </a:rPr>
              <a:t>Is the schedule for delivery of materials, components and for the manufacture of CDS-SL sufficiently understood and in accordance with activities, durations and milestone dates shown in the ACCSYS project plan?</a:t>
            </a:r>
            <a:br>
              <a:rPr lang="en-US" dirty="0">
                <a:solidFill>
                  <a:srgbClr val="000000"/>
                </a:solidFill>
              </a:rPr>
            </a:br>
            <a:endParaRPr lang="en-US" dirty="0" smtClean="0">
              <a:solidFill>
                <a:srgbClr val="000000"/>
              </a:solidFill>
            </a:endParaRPr>
          </a:p>
          <a:p>
            <a:pPr lvl="0">
              <a:lnSpc>
                <a:spcPct val="90000"/>
              </a:lnSpc>
            </a:pPr>
            <a:r>
              <a:rPr lang="en-US" i="1" dirty="0" smtClean="0">
                <a:solidFill>
                  <a:srgbClr val="000000"/>
                </a:solidFill>
              </a:rPr>
              <a:t>It is understood and does not meet the current ACCSYS milestones. But the impact of these delays and that of other systems will be  reviewed as part of the new installation and commissioning plan. IPNO will continue to try to to optimize the delivery dates.</a:t>
            </a:r>
            <a:endParaRPr lang="en-US" i="1" dirty="0">
              <a:solidFill>
                <a:srgbClr val="000000"/>
              </a:solidFill>
            </a:endParaRPr>
          </a:p>
          <a:p>
            <a:pPr lvl="0">
              <a:lnSpc>
                <a:spcPct val="90000"/>
              </a:lnSpc>
            </a:pPr>
            <a:r>
              <a:rPr lang="en-US" dirty="0">
                <a:solidFill>
                  <a:srgbClr val="000000"/>
                </a:solidFill>
              </a:rPr>
              <a:t>Does the work unit team or its parent CNRS require additional input from ESS or its other partners, or seek additional review, decision or approval from ESS to proceed with all work planed</a:t>
            </a:r>
            <a:r>
              <a:rPr lang="en-US" dirty="0" smtClean="0">
                <a:solidFill>
                  <a:srgbClr val="000000"/>
                </a:solidFill>
              </a:rPr>
              <a:t>?</a:t>
            </a:r>
          </a:p>
          <a:p>
            <a:pPr lvl="0">
              <a:lnSpc>
                <a:spcPct val="90000"/>
              </a:lnSpc>
            </a:pPr>
            <a:r>
              <a:rPr lang="en-US" i="1" dirty="0" smtClean="0">
                <a:solidFill>
                  <a:srgbClr val="000000"/>
                </a:solidFill>
              </a:rPr>
              <a:t>Generally, No. The final interface requirements need to be agreed.</a:t>
            </a:r>
            <a:endParaRPr lang="en-US" i="1" dirty="0">
              <a:solidFill>
                <a:srgbClr val="000000"/>
              </a:solidFill>
            </a:endParaRPr>
          </a:p>
          <a:p>
            <a:pPr lvl="0">
              <a:lnSpc>
                <a:spcPct val="90000"/>
              </a:lnSpc>
            </a:pPr>
            <a:r>
              <a:rPr lang="en-US" dirty="0">
                <a:solidFill>
                  <a:srgbClr val="000000"/>
                </a:solidFill>
              </a:rPr>
              <a:t>Are there any outstanding agreements to be made or other actions necessary to allow the work unit to achieve the Plan</a:t>
            </a:r>
            <a:r>
              <a:rPr lang="en-US" dirty="0" smtClean="0">
                <a:solidFill>
                  <a:srgbClr val="000000"/>
                </a:solidFill>
              </a:rPr>
              <a:t>? </a:t>
            </a:r>
            <a:r>
              <a:rPr lang="en-US" i="1" dirty="0" smtClean="0">
                <a:solidFill>
                  <a:srgbClr val="000000"/>
                </a:solidFill>
              </a:rPr>
              <a:t>No</a:t>
            </a:r>
            <a:endParaRPr lang="en-US" i="1" dirty="0">
              <a:solidFill>
                <a:srgbClr val="000000"/>
              </a:solidFill>
            </a:endParaRPr>
          </a:p>
          <a:p>
            <a:endParaRPr lang="en-US" dirty="0"/>
          </a:p>
        </p:txBody>
      </p:sp>
      <p:sp>
        <p:nvSpPr>
          <p:cNvPr id="4" name="Date Placeholder 3"/>
          <p:cNvSpPr>
            <a:spLocks noGrp="1"/>
          </p:cNvSpPr>
          <p:nvPr>
            <p:ph type="dt" sz="half" idx="10"/>
          </p:nvPr>
        </p:nvSpPr>
        <p:spPr/>
        <p:txBody>
          <a:bodyPr/>
          <a:lstStyle/>
          <a:p>
            <a:r>
              <a:rPr lang="en-US" smtClean="0"/>
              <a:t>April 2017</a:t>
            </a:r>
            <a:endParaRPr lang="sv-SE"/>
          </a:p>
        </p:txBody>
      </p:sp>
      <p:sp>
        <p:nvSpPr>
          <p:cNvPr id="5" name="Footer Placeholder 4"/>
          <p:cNvSpPr>
            <a:spLocks noGrp="1"/>
          </p:cNvSpPr>
          <p:nvPr>
            <p:ph type="ftr" sz="quarter" idx="11"/>
          </p:nvPr>
        </p:nvSpPr>
        <p:spPr/>
        <p:txBody>
          <a:bodyPr/>
          <a:lstStyle/>
          <a:p>
            <a:r>
              <a:rPr lang="sv-SE" smtClean="0"/>
              <a:t>CDS-SL CDR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Tree>
    <p:extLst>
      <p:ext uri="{BB962C8B-B14F-4D97-AF65-F5344CB8AC3E}">
        <p14:creationId xmlns:p14="http://schemas.microsoft.com/office/powerpoint/2010/main" val="189477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CDS-SL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TextBox 7"/>
          <p:cNvSpPr txBox="1"/>
          <p:nvPr/>
        </p:nvSpPr>
        <p:spPr>
          <a:xfrm>
            <a:off x="173618" y="1493143"/>
            <a:ext cx="8858169" cy="6740308"/>
          </a:xfrm>
          <a:prstGeom prst="rect">
            <a:avLst/>
          </a:prstGeom>
          <a:noFill/>
        </p:spPr>
        <p:txBody>
          <a:bodyPr wrap="square" rtlCol="0">
            <a:spAutoFit/>
          </a:bodyPr>
          <a:lstStyle/>
          <a:p>
            <a:pPr marL="342900" indent="-342900">
              <a:buFont typeface="+mj-lt"/>
              <a:buAutoNum type="arabicPeriod"/>
            </a:pPr>
            <a:r>
              <a:rPr lang="en-US" dirty="0" smtClean="0"/>
              <a:t>ESS will verify that there is no conflict between the end box and the DTL</a:t>
            </a:r>
          </a:p>
          <a:p>
            <a:pPr marL="342900" indent="-342900">
              <a:buFont typeface="+mj-lt"/>
              <a:buAutoNum type="arabicPeriod"/>
            </a:pPr>
            <a:r>
              <a:rPr lang="en-US" dirty="0" smtClean="0"/>
              <a:t>The details of the interface between the vent line extension and helium headers should be defined. The scope of this vent line extension may be considered as part of the helium collector and thus  part of the ESS scope. This decision will need to be made in the near future, once the final design of th</a:t>
            </a:r>
            <a:r>
              <a:rPr lang="en-US" dirty="0" smtClean="0"/>
              <a:t>e new collectors is finalized.</a:t>
            </a:r>
          </a:p>
          <a:p>
            <a:pPr marL="342900" indent="-342900">
              <a:buFont typeface="+mj-lt"/>
              <a:buAutoNum type="arabicPeriod"/>
            </a:pPr>
            <a:r>
              <a:rPr lang="en-US" dirty="0" smtClean="0"/>
              <a:t>IPNO shall Work with WP15 to create the names of the instrumentation consistent with the ICS  naming convention.</a:t>
            </a:r>
          </a:p>
          <a:p>
            <a:pPr marL="342900" indent="-342900">
              <a:buFont typeface="+mj-lt"/>
              <a:buAutoNum type="arabicPeriod"/>
            </a:pPr>
            <a:r>
              <a:rPr lang="en-US" dirty="0" smtClean="0"/>
              <a:t>Once the names have been generated, prioritize the entering of cabling information into the ESS Cable Database</a:t>
            </a:r>
          </a:p>
          <a:p>
            <a:pPr marL="342900" indent="-342900">
              <a:buFont typeface="+mj-lt"/>
              <a:buAutoNum type="arabicPeriod"/>
            </a:pPr>
            <a:r>
              <a:rPr lang="en-US" dirty="0" smtClean="0"/>
              <a:t>Perform a stress analysis of the valve box with the headers on each side using a worst case analysis (one bellows is fixed). Prove that the forces at the interface are acceptable. Also check that cooling of different pipes at different rates is not a problem.</a:t>
            </a:r>
          </a:p>
          <a:p>
            <a:pPr marL="342900" indent="-342900">
              <a:buFont typeface="+mj-lt"/>
              <a:buAutoNum type="arabicPeriod"/>
            </a:pPr>
            <a:r>
              <a:rPr lang="en-US" dirty="0" smtClean="0"/>
              <a:t>Consider coordinating the procurement of pressure sensors with WUST (CDS-EL) to reduce costs and standardize sensors.</a:t>
            </a:r>
          </a:p>
          <a:p>
            <a:pPr marL="342900" indent="-342900">
              <a:buFont typeface="+mj-lt"/>
              <a:buAutoNum type="arabicPeriod"/>
            </a:pPr>
            <a:r>
              <a:rPr lang="en-US" dirty="0" smtClean="0"/>
              <a:t>A decision needs to be made on how ESS will deal with the issue of the pressure sensors for the sub-atmospheric  He circuits (shield sensors, long capillary tubes or specialized sensors) the same approach shall be used for all occurrences in the tunnel (WP4, WP5 and WP11) </a:t>
            </a:r>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Tree>
    <p:extLst>
      <p:ext uri="{BB962C8B-B14F-4D97-AF65-F5344CB8AC3E}">
        <p14:creationId xmlns:p14="http://schemas.microsoft.com/office/powerpoint/2010/main" val="53419387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37071</TotalTime>
  <Words>1475</Words>
  <Application>Microsoft Macintosh PowerPoint</Application>
  <PresentationFormat>On-screen Show (4:3)</PresentationFormat>
  <Paragraphs>126</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Office-tema</vt:lpstr>
      <vt:lpstr>Anpassad formgivning</vt:lpstr>
      <vt:lpstr>PowerPoint Presentation</vt:lpstr>
      <vt:lpstr>General Comments</vt:lpstr>
      <vt:lpstr>General Comments</vt:lpstr>
      <vt:lpstr>General Comments</vt:lpstr>
      <vt:lpstr>Decision</vt:lpstr>
      <vt:lpstr>Answers to Charge Questions</vt:lpstr>
      <vt:lpstr>Answers to Charge Questions</vt:lpstr>
      <vt:lpstr>Answers to Charge Questions</vt:lpstr>
      <vt:lpstr>Recommendations</vt:lpstr>
      <vt:lpstr>Recommendations </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836</cp:revision>
  <cp:lastPrinted>2013-11-04T14:55:04Z</cp:lastPrinted>
  <dcterms:created xsi:type="dcterms:W3CDTF">2013-09-21T18:00:17Z</dcterms:created>
  <dcterms:modified xsi:type="dcterms:W3CDTF">2017-04-20T14:20:51Z</dcterms:modified>
</cp:coreProperties>
</file>