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3" r:id="rId12"/>
    <p:sldId id="411" r:id="rId13"/>
    <p:sldId id="412" r:id="rId14"/>
    <p:sldId id="410" r:id="rId15"/>
    <p:sldId id="414" r:id="rId16"/>
    <p:sldId id="415" r:id="rId17"/>
    <p:sldId id="416" r:id="rId18"/>
    <p:sldId id="398" r:id="rId19"/>
    <p:sldId id="417" r:id="rId20"/>
    <p:sldId id="418" r:id="rId21"/>
    <p:sldId id="420" r:id="rId22"/>
    <p:sldId id="421" r:id="rId23"/>
    <p:sldId id="419" r:id="rId24"/>
    <p:sldId id="422" r:id="rId25"/>
    <p:sldId id="423" r:id="rId26"/>
    <p:sldId id="27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3366"/>
    <a:srgbClr val="FFFF00"/>
    <a:srgbClr val="00CC00"/>
    <a:srgbClr val="C3004A"/>
    <a:srgbClr val="006600"/>
    <a:srgbClr val="3D6AA5"/>
    <a:srgbClr val="0000FF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0982" autoAdjust="0"/>
  </p:normalViewPr>
  <p:slideViewPr>
    <p:cSldViewPr>
      <p:cViewPr>
        <p:scale>
          <a:sx n="66" d="100"/>
          <a:sy n="66" d="100"/>
        </p:scale>
        <p:origin x="-562" y="-293"/>
      </p:cViewPr>
      <p:guideLst>
        <p:guide orient="horz" pos="2069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2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4.wmf"/><Relationship Id="rId1" Type="http://schemas.openxmlformats.org/officeDocument/2006/relationships/image" Target="../media/image50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0E0A3-2B6D-436A-8BCE-3D0EBCE33DC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3100-01CB-4CBE-B007-56E4AB163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22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75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2771799" y="6650245"/>
            <a:ext cx="5752257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2017/04/19</a:t>
            </a:r>
            <a:r>
              <a:rPr lang="fr-FR" baseline="30000" dirty="0" smtClean="0"/>
              <a:t>th</a:t>
            </a:r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3.emf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5.wmf"/><Relationship Id="rId3" Type="http://schemas.openxmlformats.org/officeDocument/2006/relationships/image" Target="../media/image56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2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48872" cy="1296143"/>
          </a:xfrm>
        </p:spPr>
        <p:txBody>
          <a:bodyPr>
            <a:normAutofit fontScale="90000"/>
          </a:bodyPr>
          <a:lstStyle/>
          <a:p>
            <a:r>
              <a:rPr lang="en-US" dirty="0"/>
              <a:t>Work Unit 11.11.5.3 - AIK 11.2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CDR of the CDS-SL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		</a:t>
            </a:r>
            <a:r>
              <a:rPr lang="en-GB" dirty="0" smtClean="0"/>
              <a:t>Thermal analysis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19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835696" y="3559711"/>
            <a:ext cx="6843278" cy="1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0" y="4149080"/>
            <a:ext cx="1653086" cy="16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SUPPORTS OF THE MAIN CRYOLINES</a:t>
            </a:r>
          </a:p>
          <a:p>
            <a:pPr lvl="1"/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Image 3" descr="\\Da-tacsolcalcul\partage\ESS\CDS\VB_headers_temperat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" y="1484784"/>
            <a:ext cx="3960000" cy="238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\\Da-tacsolcalcul\partage\ESS\CDS\VB_headers_temperature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960000" cy="24029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08957"/>
              </p:ext>
            </p:extLst>
          </p:nvPr>
        </p:nvGraphicFramePr>
        <p:xfrm>
          <a:off x="4280002" y="4141182"/>
          <a:ext cx="4252438" cy="1736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549"/>
                <a:gridCol w="799719"/>
                <a:gridCol w="1122870"/>
                <a:gridCol w="876300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Header line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Acronym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Temperature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(K)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</a:t>
                      </a:r>
                      <a:r>
                        <a:rPr lang="en-GB" sz="1600" b="1" dirty="0" smtClean="0">
                          <a:effectLst/>
                        </a:rPr>
                        <a:t>load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(W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9870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 supply 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MC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0.039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VLP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MB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0.045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inlet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0.039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return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MF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7.041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58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r>
              <a:rPr lang="fr-FR" dirty="0" smtClean="0"/>
              <a:t> due to the </a:t>
            </a:r>
            <a:r>
              <a:rPr lang="fr-FR" dirty="0" err="1" smtClean="0"/>
              <a:t>cryogenic</a:t>
            </a:r>
            <a:r>
              <a:rPr lang="fr-FR" dirty="0" smtClean="0"/>
              <a:t> valves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60660"/>
              </p:ext>
            </p:extLst>
          </p:nvPr>
        </p:nvGraphicFramePr>
        <p:xfrm>
          <a:off x="251521" y="2567712"/>
          <a:ext cx="8892479" cy="2647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19"/>
                <a:gridCol w="792088"/>
                <a:gridCol w="900846"/>
                <a:gridCol w="597212"/>
                <a:gridCol w="597212"/>
                <a:gridCol w="1060269"/>
                <a:gridCol w="1133828"/>
                <a:gridCol w="597212"/>
                <a:gridCol w="1096435"/>
                <a:gridCol w="1037258"/>
              </a:tblGrid>
              <a:tr h="57272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VALVE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CV01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CV02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CV03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CV04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CV06</a:t>
                      </a:r>
                      <a:endParaRPr lang="fr-FR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CV07</a:t>
                      </a:r>
                      <a:endParaRPr lang="fr-FR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CV60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CV61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CV63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482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</a:rPr>
                        <a:t>Function</a:t>
                      </a:r>
                      <a:endParaRPr lang="fr-FR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He II production</a:t>
                      </a:r>
                      <a:endParaRPr lang="fr-FR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Cool-down / 4 K fill-in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Shut off valve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Shut off valve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Cool-down / warming-up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Magnetic shield cool down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Shut off valve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Shut off valve / regulation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Cool-down/ warming-up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32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Max. heat load at 51 K (W)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0.4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0.4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0.4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0.5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0.4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0.4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0.3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0,2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0.3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32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Max. heat load at 4 K (W)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0.1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0.1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0.15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0.6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0.15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0.1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32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Max. heat load at 4 K (W)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0.05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0.05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0.06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0.25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0.06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0.05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-</a:t>
                      </a:r>
                      <a:endParaRPr lang="fr-FR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-</a:t>
                      </a:r>
                      <a:endParaRPr lang="fr-FR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30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radiated</a:t>
            </a:r>
            <a:r>
              <a:rPr lang="fr-FR" dirty="0" smtClean="0"/>
              <a:t> onto the cold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18787"/>
              </p:ext>
            </p:extLst>
          </p:nvPr>
        </p:nvGraphicFramePr>
        <p:xfrm>
          <a:off x="467544" y="1196752"/>
          <a:ext cx="7049187" cy="1736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5281"/>
                <a:gridCol w="821246"/>
                <a:gridCol w="1834832"/>
                <a:gridCol w="956120"/>
                <a:gridCol w="1122870"/>
                <a:gridCol w="858838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Header lines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Acronym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Outer </a:t>
                      </a:r>
                      <a:r>
                        <a:rPr lang="en-GB" sz="1600" b="1" dirty="0" smtClean="0">
                          <a:effectLst/>
                        </a:rPr>
                        <a:t>diameter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(mm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Length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(m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Temperature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(K)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</a:t>
                      </a:r>
                      <a:r>
                        <a:rPr lang="en-GB" sz="1600" b="1" dirty="0" smtClean="0">
                          <a:effectLst/>
                        </a:rPr>
                        <a:t>load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(W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9870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 supply 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MC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42.4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1.792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0.012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VLP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MB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139.7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1.792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0.039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supply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33.7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1.792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0.360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TS return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MF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33.7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1.792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0.360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90268"/>
              </p:ext>
            </p:extLst>
          </p:nvPr>
        </p:nvGraphicFramePr>
        <p:xfrm>
          <a:off x="395536" y="3320384"/>
          <a:ext cx="7843914" cy="2321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6892"/>
                <a:gridCol w="821246"/>
                <a:gridCol w="1261163"/>
                <a:gridCol w="964613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Branch line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Acronym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Temperature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(K)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</a:t>
                      </a:r>
                      <a:r>
                        <a:rPr lang="en-GB" sz="1600" b="1" dirty="0" smtClean="0">
                          <a:effectLst/>
                        </a:rPr>
                        <a:t>load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(W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9870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 supply (CV01 line including part of the heat exchanger and the magnetic shield cool-down line inlet)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BC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0.016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VLP (CV04 line including part of the heat exchanger and the magnetic shield cool-down line outlet)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BB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0.018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inlet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0.134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coupler supply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0.003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 smtClean="0"/>
              <a:t>diffused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vacuum </a:t>
            </a:r>
            <a:r>
              <a:rPr lang="fr-FR" dirty="0" err="1" smtClean="0"/>
              <a:t>vessel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safety</a:t>
            </a:r>
            <a:r>
              <a:rPr lang="fr-FR" dirty="0" smtClean="0"/>
              <a:t> valves and/or warm valves and/or pressure </a:t>
            </a:r>
            <a:r>
              <a:rPr lang="fr-FR" dirty="0" err="1" smtClean="0"/>
              <a:t>sensors</a:t>
            </a:r>
            <a:r>
              <a:rPr lang="fr-FR" dirty="0" smtClean="0"/>
              <a:t> to the TS or cold mass) 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84308"/>
              </p:ext>
            </p:extLst>
          </p:nvPr>
        </p:nvGraphicFramePr>
        <p:xfrm>
          <a:off x="1400678" y="1610496"/>
          <a:ext cx="6339674" cy="1755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448"/>
                <a:gridCol w="821246"/>
                <a:gridCol w="1142492"/>
                <a:gridCol w="1233488"/>
              </a:tblGrid>
              <a:tr h="281560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Branch line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Acronym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Temperature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(K)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</a:t>
                      </a:r>
                      <a:r>
                        <a:rPr lang="en-GB" sz="1600" b="1" dirty="0" smtClean="0">
                          <a:effectLst/>
                        </a:rPr>
                        <a:t>load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(W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9870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TS supply side line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300 - 40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return side line 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SF1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300 - 50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Helium recovery side line 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SR2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300 - 50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0.18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Helium supply side line 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300 - 50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1.14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20604"/>
              </p:ext>
            </p:extLst>
          </p:nvPr>
        </p:nvGraphicFramePr>
        <p:xfrm>
          <a:off x="1400678" y="4202784"/>
          <a:ext cx="6339674" cy="1170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448"/>
                <a:gridCol w="821246"/>
                <a:gridCol w="1142492"/>
                <a:gridCol w="1233488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Branch line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Acronym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Temperature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(K)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</a:t>
                      </a:r>
                      <a:r>
                        <a:rPr lang="en-GB" sz="1600" b="1" dirty="0" smtClean="0">
                          <a:effectLst/>
                        </a:rPr>
                        <a:t>load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(W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Helium recovery side line 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SR2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300 - 50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0.19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Helium supply side line 1*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 – 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4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Valve box instrumentation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53690"/>
              </p:ext>
            </p:extLst>
          </p:nvPr>
        </p:nvGraphicFramePr>
        <p:xfrm>
          <a:off x="611560" y="1412776"/>
          <a:ext cx="6834091" cy="2321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295"/>
                <a:gridCol w="755968"/>
                <a:gridCol w="809814"/>
                <a:gridCol w="491554"/>
                <a:gridCol w="1186180"/>
                <a:gridCol w="1495742"/>
                <a:gridCol w="871538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Sensor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Number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Wire material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AWG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Length (m)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300 K </a:t>
                      </a:r>
                      <a:r>
                        <a:rPr lang="en-GB" sz="1600" b="1" dirty="0">
                          <a:effectLst/>
                          <a:sym typeface="Symbol"/>
                        </a:rPr>
                        <a:t></a:t>
                      </a:r>
                      <a:r>
                        <a:rPr lang="en-GB" sz="1600" b="1" dirty="0">
                          <a:effectLst/>
                        </a:rPr>
                        <a:t> 50 K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Length (m)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300 K </a:t>
                      </a:r>
                      <a:r>
                        <a:rPr lang="en-GB" sz="1600" b="1" dirty="0">
                          <a:effectLst/>
                          <a:sym typeface="Symbol"/>
                        </a:rPr>
                        <a:t></a:t>
                      </a:r>
                      <a:r>
                        <a:rPr lang="en-GB" sz="1600" b="1" dirty="0">
                          <a:effectLst/>
                        </a:rPr>
                        <a:t> 5,5 - 2 K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flux 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(W)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 supply 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Maganin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0.5 - 1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0.002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VLP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Maganin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0.001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inlet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Maganin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&lt; 0.001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return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Maganin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0.003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coupler supply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Maganin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&lt; 0.001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34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jumper</a:t>
            </a:r>
            <a:endParaRPr lang="fr-FR" dirty="0" smtClean="0"/>
          </a:p>
          <a:p>
            <a:pPr lvl="1"/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smtClean="0"/>
              <a:t>design (update of the prototype </a:t>
            </a:r>
            <a:r>
              <a:rPr lang="fr-FR" dirty="0" err="1" smtClean="0"/>
              <a:t>jumper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 descr="C:\Users\duthil\AppData\Local\Microsoft\Windows\Temporary Internet Files\Content.Word\jumper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5" y="1989040"/>
            <a:ext cx="235775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duthil\AppData\Local\Microsoft\Windows\Temporary Internet Files\Content.Word\jump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20" y="2061643"/>
            <a:ext cx="156591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92" y="2061643"/>
            <a:ext cx="240010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92" y="4221288"/>
            <a:ext cx="134993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32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C:\Users\duthil\AppData\Local\Microsoft\Windows\Temporary Internet Files\Content.Word\jumper_temperatur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189357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duthil\AppData\Local\Microsoft\Windows\Temporary Internet Files\Content.Word\jumper_temperature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80" y="1177661"/>
            <a:ext cx="151511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duthil\AppData\Local\Microsoft\Windows\Temporary Internet Files\Content.Word\jumper_temperatur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091055" cy="2879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45109"/>
              </p:ext>
            </p:extLst>
          </p:nvPr>
        </p:nvGraphicFramePr>
        <p:xfrm>
          <a:off x="539552" y="4293096"/>
          <a:ext cx="4973637" cy="2048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373"/>
                <a:gridCol w="799719"/>
                <a:gridCol w="1122870"/>
                <a:gridCol w="1209675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Branch line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Acronym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Temperature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(K)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</a:t>
                      </a:r>
                      <a:r>
                        <a:rPr lang="en-GB" sz="1600" b="1" dirty="0" smtClean="0">
                          <a:effectLst/>
                        </a:rPr>
                        <a:t>load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(W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9870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 supply 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BC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0.007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VLP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BB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0.170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inlet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0.028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return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BF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2.62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coupler supply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0.013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68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HEADERS UNIT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diffusing</a:t>
            </a:r>
            <a:r>
              <a:rPr lang="fr-FR" dirty="0" smtClean="0"/>
              <a:t> in the supports and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radiated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7"/>
            <a:ext cx="3528392" cy="35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65318"/>
              </p:ext>
            </p:extLst>
          </p:nvPr>
        </p:nvGraphicFramePr>
        <p:xfrm>
          <a:off x="4793333" y="4581128"/>
          <a:ext cx="4237855" cy="1755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2658"/>
                <a:gridCol w="894494"/>
                <a:gridCol w="1205558"/>
                <a:gridCol w="945145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Header line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Acronym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Temperature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(K)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</a:t>
                      </a:r>
                      <a:r>
                        <a:rPr lang="en-GB" sz="1600" b="1" dirty="0" smtClean="0">
                          <a:effectLst/>
                        </a:rPr>
                        <a:t>load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(W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9870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 supply 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MC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r>
                        <a:rPr lang="en-GB" sz="1600" dirty="0" smtClean="0">
                          <a:effectLst/>
                        </a:rPr>
                        <a:t>.5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0,071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VLP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MB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0,016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TS inlet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0,052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TS return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MF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51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7,178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1982"/>
            <a:ext cx="2908281" cy="240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63727"/>
            <a:ext cx="3533402" cy="273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2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TOTAL BUDGET</a:t>
            </a:r>
          </a:p>
          <a:p>
            <a:pPr lvl="1"/>
            <a:r>
              <a:rPr lang="fr-FR" dirty="0" smtClean="0"/>
              <a:t>Estimations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Requirements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676178"/>
              </p:ext>
            </p:extLst>
          </p:nvPr>
        </p:nvGraphicFramePr>
        <p:xfrm>
          <a:off x="1835696" y="4279368"/>
          <a:ext cx="5400600" cy="1150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150"/>
                <a:gridCol w="1350150"/>
                <a:gridCol w="1350150"/>
                <a:gridCol w="1350150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Helium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b="1" dirty="0" err="1">
                          <a:effectLst/>
                        </a:rPr>
                        <a:t>supply</a:t>
                      </a:r>
                      <a:r>
                        <a:rPr lang="fr-FR" sz="1600" b="1" dirty="0">
                          <a:effectLst/>
                        </a:rPr>
                        <a:t> line (W)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VLP line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(W)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TS </a:t>
                      </a:r>
                      <a:r>
                        <a:rPr lang="fr-FR" sz="1600" b="1" dirty="0" err="1">
                          <a:effectLst/>
                        </a:rPr>
                        <a:t>supply</a:t>
                      </a:r>
                      <a:r>
                        <a:rPr lang="fr-FR" sz="1600" b="1" dirty="0">
                          <a:effectLst/>
                        </a:rPr>
                        <a:t> line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(W)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TS return line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(W)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28.6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68.8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25.2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606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Margin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Margin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Excess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Margin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3919328"/>
            <a:ext cx="7056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Maximum allowable heat loads for the CDS of the Spoke linac section.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82312"/>
              </p:ext>
            </p:extLst>
          </p:nvPr>
        </p:nvGraphicFramePr>
        <p:xfrm>
          <a:off x="899592" y="1412776"/>
          <a:ext cx="5400600" cy="1760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He </a:t>
                      </a:r>
                      <a:r>
                        <a:rPr lang="fr-FR" sz="1600" b="1" u="none" strike="noStrike" dirty="0" err="1">
                          <a:effectLst/>
                        </a:rPr>
                        <a:t>supply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VLP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TS </a:t>
                      </a:r>
                      <a:r>
                        <a:rPr lang="fr-FR" sz="1600" b="1" u="none" strike="noStrike" dirty="0" err="1">
                          <a:effectLst/>
                        </a:rPr>
                        <a:t>inlet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TS return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(W)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(W)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(W)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(W)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13x VB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8.06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20.74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25.69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438.43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13x HU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0.92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2.11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0.68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93.32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1x End Box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?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?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?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?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9,0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22,9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26,4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531.8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59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End </a:t>
            </a:r>
            <a:r>
              <a:rPr lang="fr-FR" dirty="0" smtClean="0"/>
              <a:t>Box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741554"/>
            <a:ext cx="4403772" cy="28083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38" y="3645024"/>
            <a:ext cx="3311262" cy="268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85597"/>
              </p:ext>
            </p:extLst>
          </p:nvPr>
        </p:nvGraphicFramePr>
        <p:xfrm>
          <a:off x="578582" y="1354901"/>
          <a:ext cx="3417354" cy="2340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154"/>
                <a:gridCol w="900100"/>
                <a:gridCol w="900100"/>
              </a:tblGrid>
              <a:tr h="32448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TS </a:t>
                      </a:r>
                      <a:r>
                        <a:rPr lang="fr-FR" sz="1600" b="1" dirty="0" err="1">
                          <a:effectLst/>
                        </a:rPr>
                        <a:t>supply</a:t>
                      </a:r>
                      <a:r>
                        <a:rPr lang="fr-FR" sz="1600" b="1" dirty="0">
                          <a:effectLst/>
                        </a:rPr>
                        <a:t> line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(W)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TS return line</a:t>
                      </a:r>
                    </a:p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(W)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Current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estimation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</a:rPr>
                        <a:t>26.4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531.8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Excess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Margin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90108" y="3364308"/>
            <a:ext cx="43024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" algn="ctr">
              <a:lnSpc>
                <a:spcPct val="120000"/>
              </a:lnSpc>
              <a:spcAft>
                <a:spcPts val="0"/>
              </a:spcAft>
            </a:pPr>
            <a:r>
              <a:rPr lang="fr-FR" dirty="0">
                <a:ea typeface="Times New Roman"/>
                <a:cs typeface="Times New Roman"/>
                <a:sym typeface="Symbol"/>
              </a:rPr>
              <a:t></a:t>
            </a:r>
            <a:endParaRPr lang="fr-FR" dirty="0">
              <a:ea typeface="Times New Roman"/>
              <a:cs typeface="Times New Roman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956376" y="1838007"/>
            <a:ext cx="432048" cy="424732"/>
          </a:xfrm>
          <a:prstGeom prst="ellipse">
            <a:avLst/>
          </a:prstGeom>
          <a:ln w="25400">
            <a:solidFill>
              <a:srgbClr val="339933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221367" y="3090409"/>
            <a:ext cx="1846577" cy="424732"/>
          </a:xfrm>
          <a:prstGeom prst="ellipse">
            <a:avLst/>
          </a:prstGeom>
          <a:ln w="25400">
            <a:solidFill>
              <a:srgbClr val="339933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5496" y="2486665"/>
            <a:ext cx="424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r-FR" dirty="0" smtClean="0">
                <a:solidFill>
                  <a:srgbClr val="993366"/>
                </a:solidFill>
              </a:rPr>
              <a:t>1- </a:t>
            </a:r>
            <a:r>
              <a:rPr lang="fr-FR" dirty="0" err="1" smtClean="0">
                <a:solidFill>
                  <a:srgbClr val="993366"/>
                </a:solidFill>
              </a:rPr>
              <a:t>Increase</a:t>
            </a:r>
            <a:r>
              <a:rPr lang="fr-FR" dirty="0" smtClean="0">
                <a:solidFill>
                  <a:srgbClr val="993366"/>
                </a:solidFill>
              </a:rPr>
              <a:t> </a:t>
            </a:r>
            <a:r>
              <a:rPr lang="fr-FR" dirty="0" err="1" smtClean="0">
                <a:solidFill>
                  <a:srgbClr val="993366"/>
                </a:solidFill>
              </a:rPr>
              <a:t>length</a:t>
            </a:r>
            <a:r>
              <a:rPr lang="fr-FR" dirty="0" smtClean="0">
                <a:solidFill>
                  <a:srgbClr val="993366"/>
                </a:solidFill>
              </a:rPr>
              <a:t> of SE </a:t>
            </a:r>
            <a:r>
              <a:rPr lang="fr-FR" dirty="0">
                <a:solidFill>
                  <a:srgbClr val="993366"/>
                </a:solidFill>
              </a:rPr>
              <a:t>(TS </a:t>
            </a:r>
            <a:r>
              <a:rPr lang="fr-FR" dirty="0" err="1">
                <a:solidFill>
                  <a:srgbClr val="993366"/>
                </a:solidFill>
              </a:rPr>
              <a:t>supply</a:t>
            </a:r>
            <a:r>
              <a:rPr lang="fr-FR" dirty="0">
                <a:solidFill>
                  <a:srgbClr val="993366"/>
                </a:solidFill>
              </a:rPr>
              <a:t> to CV62)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" y="3073801"/>
            <a:ext cx="117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r-FR" dirty="0" smtClean="0">
                <a:solidFill>
                  <a:srgbClr val="993366"/>
                </a:solidFill>
              </a:rPr>
              <a:t>2- End Box</a:t>
            </a:r>
            <a:endParaRPr lang="fr-FR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0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ASSUMPTIONS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MATERIALS</a:t>
            </a:r>
          </a:p>
          <a:p>
            <a:pPr lvl="1"/>
            <a:r>
              <a:rPr lang="fr-FR" dirty="0" err="1" smtClean="0"/>
              <a:t>Stainless</a:t>
            </a:r>
            <a:r>
              <a:rPr lang="fr-FR" dirty="0" smtClean="0"/>
              <a:t> </a:t>
            </a:r>
            <a:r>
              <a:rPr lang="fr-FR" dirty="0" err="1" smtClean="0"/>
              <a:t>steel</a:t>
            </a:r>
            <a:r>
              <a:rPr lang="fr-FR" dirty="0" smtClean="0"/>
              <a:t> 304 L </a:t>
            </a:r>
            <a:r>
              <a:rPr lang="fr-FR" dirty="0" err="1" smtClean="0"/>
              <a:t>considered</a:t>
            </a:r>
            <a:r>
              <a:rPr lang="fr-FR" dirty="0" smtClean="0"/>
              <a:t> for: </a:t>
            </a:r>
          </a:p>
          <a:p>
            <a:pPr lvl="2"/>
            <a:r>
              <a:rPr lang="fr-FR" dirty="0" smtClean="0"/>
              <a:t>Vacuum </a:t>
            </a:r>
            <a:r>
              <a:rPr lang="fr-FR" dirty="0" err="1" smtClean="0"/>
              <a:t>vessels</a:t>
            </a:r>
            <a:endParaRPr lang="fr-FR" dirty="0" smtClean="0"/>
          </a:p>
          <a:p>
            <a:pPr lvl="2"/>
            <a:r>
              <a:rPr lang="fr-FR" dirty="0" smtClean="0"/>
              <a:t>Pipes</a:t>
            </a:r>
          </a:p>
          <a:p>
            <a:pPr lvl="2"/>
            <a:r>
              <a:rPr lang="fr-FR" dirty="0" smtClean="0"/>
              <a:t>Valves bodies</a:t>
            </a:r>
          </a:p>
          <a:p>
            <a:pPr lvl="2"/>
            <a:r>
              <a:rPr lang="fr-FR" dirty="0" smtClean="0"/>
              <a:t>Supports of the thermal </a:t>
            </a:r>
            <a:r>
              <a:rPr lang="fr-FR" dirty="0" err="1" smtClean="0"/>
              <a:t>shields</a:t>
            </a:r>
            <a:r>
              <a:rPr lang="fr-FR" dirty="0" smtClean="0"/>
              <a:t> of the valve boxes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Copper (RRR=10 ) </a:t>
            </a:r>
            <a:r>
              <a:rPr lang="fr-FR" dirty="0" err="1" smtClean="0"/>
              <a:t>considered</a:t>
            </a:r>
            <a:r>
              <a:rPr lang="fr-FR" dirty="0" smtClean="0"/>
              <a:t> for:</a:t>
            </a:r>
          </a:p>
          <a:p>
            <a:pPr lvl="2"/>
            <a:r>
              <a:rPr lang="fr-FR" dirty="0" smtClean="0"/>
              <a:t>The thermal </a:t>
            </a:r>
            <a:r>
              <a:rPr lang="fr-FR" dirty="0" err="1" smtClean="0"/>
              <a:t>shields</a:t>
            </a:r>
            <a:r>
              <a:rPr lang="fr-FR" dirty="0" smtClean="0"/>
              <a:t> of the valve boxes</a:t>
            </a:r>
          </a:p>
          <a:p>
            <a:pPr marL="803275" lvl="2" indent="0">
              <a:buNone/>
            </a:pPr>
            <a:r>
              <a:rPr lang="fr-FR" dirty="0" smtClean="0"/>
              <a:t>NB.: for Cu </a:t>
            </a:r>
            <a:r>
              <a:rPr lang="fr-FR" dirty="0"/>
              <a:t>c1 (Cu OF</a:t>
            </a:r>
            <a:r>
              <a:rPr lang="fr-FR" dirty="0" smtClean="0"/>
              <a:t>), 100 &lt; RRR &lt; 200  </a:t>
            </a:r>
          </a:p>
          <a:p>
            <a:pPr marL="803275" lvl="2" indent="0">
              <a:buNone/>
            </a:pPr>
            <a:endParaRPr lang="fr-FR" dirty="0"/>
          </a:p>
          <a:p>
            <a:pPr lvl="1"/>
            <a:r>
              <a:rPr lang="fr-FR" dirty="0" smtClean="0"/>
              <a:t>AL6082 </a:t>
            </a:r>
            <a:r>
              <a:rPr lang="fr-FR" dirty="0" err="1" smtClean="0"/>
              <a:t>considered</a:t>
            </a:r>
            <a:r>
              <a:rPr lang="fr-FR" dirty="0" smtClean="0"/>
              <a:t> for:</a:t>
            </a:r>
          </a:p>
          <a:p>
            <a:pPr lvl="2"/>
            <a:r>
              <a:rPr lang="fr-FR" dirty="0" smtClean="0"/>
              <a:t>The thermal </a:t>
            </a:r>
            <a:r>
              <a:rPr lang="fr-FR" dirty="0" err="1" smtClean="0"/>
              <a:t>shields</a:t>
            </a:r>
            <a:r>
              <a:rPr lang="fr-FR" dirty="0" smtClean="0"/>
              <a:t> of the </a:t>
            </a:r>
            <a:r>
              <a:rPr lang="fr-FR" dirty="0" err="1" smtClean="0"/>
              <a:t>hedares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smtClean="0"/>
              <a:t>G10 </a:t>
            </a:r>
            <a:r>
              <a:rPr lang="fr-FR" dirty="0" err="1" smtClean="0"/>
              <a:t>considered</a:t>
            </a:r>
            <a:r>
              <a:rPr lang="fr-FR" dirty="0" smtClean="0"/>
              <a:t> for:</a:t>
            </a:r>
          </a:p>
          <a:p>
            <a:pPr lvl="2"/>
            <a:r>
              <a:rPr lang="fr-FR" dirty="0"/>
              <a:t>t</a:t>
            </a:r>
            <a:r>
              <a:rPr lang="fr-FR" dirty="0" smtClean="0"/>
              <a:t>he supports of the </a:t>
            </a:r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41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THERMOACOUSTISC OSCILLATIONS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Rott’s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1"/>
            <a:r>
              <a:rPr lang="fr-FR" dirty="0" err="1" smtClean="0"/>
              <a:t>Onset</a:t>
            </a:r>
            <a:r>
              <a:rPr lang="fr-FR" dirty="0" smtClean="0"/>
              <a:t> on thermoacoustic </a:t>
            </a:r>
            <a:r>
              <a:rPr lang="fr-FR" dirty="0" err="1" smtClean="0"/>
              <a:t>instabality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 in the </a:t>
            </a:r>
            <a:r>
              <a:rPr lang="fr-FR" dirty="0" err="1" smtClean="0"/>
              <a:t>space</a:t>
            </a:r>
            <a:r>
              <a:rPr lang="fr-FR" dirty="0" smtClean="0"/>
              <a:t> of 3 </a:t>
            </a:r>
            <a:r>
              <a:rPr lang="fr-FR" dirty="0" err="1" smtClean="0"/>
              <a:t>parameters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Thermal </a:t>
            </a:r>
            <a:r>
              <a:rPr lang="fr-FR" dirty="0" err="1" smtClean="0"/>
              <a:t>parameter</a:t>
            </a:r>
            <a:r>
              <a:rPr lang="fr-FR" dirty="0" smtClean="0"/>
              <a:t>:</a:t>
            </a:r>
          </a:p>
          <a:p>
            <a:pPr lvl="2"/>
            <a:endParaRPr lang="fr-FR" dirty="0"/>
          </a:p>
          <a:p>
            <a:pPr lvl="2"/>
            <a:r>
              <a:rPr lang="fr-FR" dirty="0" err="1" smtClean="0"/>
              <a:t>Geometric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:</a:t>
            </a:r>
          </a:p>
          <a:p>
            <a:pPr lvl="2"/>
            <a:endParaRPr lang="fr-FR" dirty="0"/>
          </a:p>
          <a:p>
            <a:pPr lvl="2"/>
            <a:r>
              <a:rPr lang="fr-FR" dirty="0" err="1" smtClean="0"/>
              <a:t>Acoustic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2696210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Cylindre 6"/>
          <p:cNvSpPr/>
          <p:nvPr/>
        </p:nvSpPr>
        <p:spPr>
          <a:xfrm rot="5400000">
            <a:off x="622659" y="2841837"/>
            <a:ext cx="617890" cy="1216152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74" name="Cylindre 73"/>
          <p:cNvSpPr/>
          <p:nvPr/>
        </p:nvSpPr>
        <p:spPr>
          <a:xfrm rot="5400000">
            <a:off x="2548931" y="2185612"/>
            <a:ext cx="288032" cy="2520000"/>
          </a:xfrm>
          <a:prstGeom prst="can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354323" y="3301595"/>
            <a:ext cx="144016" cy="2880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76" name="Ellipse 75"/>
          <p:cNvSpPr/>
          <p:nvPr/>
        </p:nvSpPr>
        <p:spPr>
          <a:xfrm>
            <a:off x="2469635" y="3308153"/>
            <a:ext cx="144016" cy="28803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cxnSp>
        <p:nvCxnSpPr>
          <p:cNvPr id="2048" name="Connecteur droit 2047"/>
          <p:cNvCxnSpPr/>
          <p:nvPr/>
        </p:nvCxnSpPr>
        <p:spPr>
          <a:xfrm>
            <a:off x="2541643" y="2409313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3419872" y="1412776"/>
            <a:ext cx="0" cy="1800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54" name="Objet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73153"/>
              </p:ext>
            </p:extLst>
          </p:nvPr>
        </p:nvGraphicFramePr>
        <p:xfrm>
          <a:off x="3354323" y="4293096"/>
          <a:ext cx="102311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545863" imgH="228501" progId="Equation.DSMT4">
                  <p:embed/>
                </p:oleObj>
              </mc:Choice>
              <mc:Fallback>
                <p:oleObj name="Equation" r:id="rId4" imgW="545863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23" y="4293096"/>
                        <a:ext cx="1023115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054"/>
          <p:cNvSpPr/>
          <p:nvPr/>
        </p:nvSpPr>
        <p:spPr>
          <a:xfrm>
            <a:off x="2297902" y="3739131"/>
            <a:ext cx="39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accent1"/>
                </a:solidFill>
              </a:rPr>
              <a:t>T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56" name="Rectangle 2055"/>
          <p:cNvSpPr/>
          <p:nvPr/>
        </p:nvSpPr>
        <p:spPr>
          <a:xfrm>
            <a:off x="3232160" y="373913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-25000" dirty="0" err="1">
                <a:solidFill>
                  <a:srgbClr val="FF0000"/>
                </a:solidFill>
              </a:rPr>
              <a:t>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58" name="Objet 20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09859"/>
              </p:ext>
            </p:extLst>
          </p:nvPr>
        </p:nvGraphicFramePr>
        <p:xfrm>
          <a:off x="3607584" y="4725144"/>
          <a:ext cx="792088" cy="69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444307" imgH="393529" progId="Equation.DSMT4">
                  <p:embed/>
                </p:oleObj>
              </mc:Choice>
              <mc:Fallback>
                <p:oleObj name="Equation" r:id="rId6" imgW="444307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584" y="4725144"/>
                        <a:ext cx="792088" cy="698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60" name="Objet 20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121681"/>
              </p:ext>
            </p:extLst>
          </p:nvPr>
        </p:nvGraphicFramePr>
        <p:xfrm>
          <a:off x="3506381" y="5373216"/>
          <a:ext cx="106561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8" imgW="863225" imgH="482391" progId="Equation.DSMT4">
                  <p:embed/>
                </p:oleObj>
              </mc:Choice>
              <mc:Fallback>
                <p:oleObj name="Equation" r:id="rId8" imgW="863225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381" y="5373216"/>
                        <a:ext cx="1065619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92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THERMOACOUSTISC OSCILLATIONS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Rott’s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 smtClean="0"/>
          </a:p>
          <a:p>
            <a:pPr lvl="1"/>
            <a:r>
              <a:rPr lang="fr-FR" dirty="0" err="1" smtClean="0"/>
              <a:t>Onset</a:t>
            </a:r>
            <a:r>
              <a:rPr lang="fr-FR" dirty="0" smtClean="0"/>
              <a:t> on thermoacoustic </a:t>
            </a:r>
            <a:r>
              <a:rPr lang="fr-FR" dirty="0" err="1" smtClean="0"/>
              <a:t>instabality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 in the </a:t>
            </a:r>
            <a:r>
              <a:rPr lang="fr-FR" dirty="0" err="1" smtClean="0"/>
              <a:t>space</a:t>
            </a:r>
            <a:r>
              <a:rPr lang="fr-FR" dirty="0" smtClean="0"/>
              <a:t> of 3 </a:t>
            </a:r>
            <a:r>
              <a:rPr lang="fr-FR" dirty="0" err="1" smtClean="0"/>
              <a:t>parameters</a:t>
            </a:r>
            <a:r>
              <a:rPr lang="fr-FR" dirty="0" smtClean="0"/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9166" r="13748" b="5647"/>
          <a:stretch>
            <a:fillRect/>
          </a:stretch>
        </p:blipFill>
        <p:spPr bwMode="auto">
          <a:xfrm>
            <a:off x="899992" y="1772816"/>
            <a:ext cx="3600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t="9351" r="13280" b="4907"/>
          <a:stretch>
            <a:fillRect/>
          </a:stretch>
        </p:blipFill>
        <p:spPr bwMode="auto">
          <a:xfrm>
            <a:off x="4716016" y="1803979"/>
            <a:ext cx="3600000" cy="27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90973"/>
              </p:ext>
            </p:extLst>
          </p:nvPr>
        </p:nvGraphicFramePr>
        <p:xfrm>
          <a:off x="21258" y="3789040"/>
          <a:ext cx="1022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545863" imgH="228501" progId="Equation.DSMT4">
                  <p:embed/>
                </p:oleObj>
              </mc:Choice>
              <mc:Fallback>
                <p:oleObj name="Equation" r:id="rId5" imgW="545863" imgH="228501" progId="Equation.DSMT4">
                  <p:embed/>
                  <p:pic>
                    <p:nvPicPr>
                      <p:cNvPr id="0" name="Obje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8" y="3789040"/>
                        <a:ext cx="10223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04269"/>
              </p:ext>
            </p:extLst>
          </p:nvPr>
        </p:nvGraphicFramePr>
        <p:xfrm>
          <a:off x="3131840" y="3501008"/>
          <a:ext cx="11080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622080" imgH="393480" progId="Equation.DSMT4">
                  <p:embed/>
                </p:oleObj>
              </mc:Choice>
              <mc:Fallback>
                <p:oleObj name="Equation" r:id="rId7" imgW="622080" imgH="393480" progId="Equation.DSMT4">
                  <p:embed/>
                  <p:pic>
                    <p:nvPicPr>
                      <p:cNvPr id="0" name="Objet 2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501008"/>
                        <a:ext cx="11080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415"/>
              </p:ext>
            </p:extLst>
          </p:nvPr>
        </p:nvGraphicFramePr>
        <p:xfrm>
          <a:off x="2411760" y="4472816"/>
          <a:ext cx="10652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9" imgW="863225" imgH="482391" progId="Equation.DSMT4">
                  <p:embed/>
                </p:oleObj>
              </mc:Choice>
              <mc:Fallback>
                <p:oleObj name="Equation" r:id="rId9" imgW="863225" imgH="482391" progId="Equation.DSMT4">
                  <p:embed/>
                  <p:pic>
                    <p:nvPicPr>
                      <p:cNvPr id="0" name="Objet 20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472816"/>
                        <a:ext cx="10652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93575"/>
              </p:ext>
            </p:extLst>
          </p:nvPr>
        </p:nvGraphicFramePr>
        <p:xfrm>
          <a:off x="6156176" y="4503979"/>
          <a:ext cx="10652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1" imgW="863225" imgH="482391" progId="Equation.DSMT4">
                  <p:embed/>
                </p:oleObj>
              </mc:Choice>
              <mc:Fallback>
                <p:oleObj name="Equation" r:id="rId11" imgW="863225" imgH="482391" progId="Equation.DSMT4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503979"/>
                        <a:ext cx="10652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2230"/>
              </p:ext>
            </p:extLst>
          </p:nvPr>
        </p:nvGraphicFramePr>
        <p:xfrm>
          <a:off x="6876256" y="3501008"/>
          <a:ext cx="11080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501008"/>
                        <a:ext cx="11080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940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THERMOACOUSTISC OSCILLATIONS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Rott’s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 smtClean="0"/>
          </a:p>
          <a:p>
            <a:pPr lvl="1"/>
            <a:r>
              <a:rPr lang="fr-FR" dirty="0" smtClean="0"/>
              <a:t>Shape of the </a:t>
            </a:r>
            <a:r>
              <a:rPr lang="fr-FR" dirty="0" err="1" smtClean="0"/>
              <a:t>temperature</a:t>
            </a:r>
            <a:r>
              <a:rPr lang="fr-FR" dirty="0" smtClean="0"/>
              <a:t> gradient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5472608" cy="3888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544522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en-US" dirty="0" smtClean="0"/>
              <a:t>the </a:t>
            </a:r>
            <a:r>
              <a:rPr lang="en-US" dirty="0"/>
              <a:t>steeper is the temperature gradient, the more are potentially driven </a:t>
            </a:r>
            <a:r>
              <a:rPr lang="en-US" dirty="0" smtClean="0"/>
              <a:t>TAO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fr-FR" dirty="0" smtClean="0"/>
              <a:t>the </a:t>
            </a:r>
            <a:r>
              <a:rPr lang="fr-FR" dirty="0" err="1" smtClean="0"/>
              <a:t>assumption</a:t>
            </a:r>
            <a:r>
              <a:rPr lang="fr-FR" dirty="0" smtClean="0"/>
              <a:t> of 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profile </a:t>
            </a:r>
            <a:r>
              <a:rPr lang="fr-FR" dirty="0" err="1" smtClean="0"/>
              <a:t>is</a:t>
            </a:r>
            <a:r>
              <a:rPr lang="fr-FR" dirty="0" smtClean="0"/>
              <a:t> conservative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00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THERMOACOUSTISC OSCILLATIONS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Step</a:t>
            </a:r>
            <a:r>
              <a:rPr lang="fr-FR" dirty="0" err="1"/>
              <a:t>-</a:t>
            </a:r>
            <a:r>
              <a:rPr lang="fr-FR" dirty="0" err="1" smtClean="0"/>
              <a:t>temperature</a:t>
            </a:r>
            <a:r>
              <a:rPr lang="fr-FR" dirty="0" smtClean="0"/>
              <a:t> profile and cold and hot </a:t>
            </a:r>
            <a:r>
              <a:rPr lang="fr-FR" dirty="0" err="1" smtClean="0"/>
              <a:t>lengths</a:t>
            </a:r>
            <a:endParaRPr lang="fr-FR" dirty="0"/>
          </a:p>
        </p:txBody>
      </p:sp>
      <p:pic>
        <p:nvPicPr>
          <p:cNvPr id="2051" name="Image 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2531"/>
            <a:ext cx="329931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66" y="4275674"/>
            <a:ext cx="1987430" cy="11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46" y="3789280"/>
            <a:ext cx="329931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10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Zone de dessin 144"/>
          <p:cNvGrpSpPr/>
          <p:nvPr/>
        </p:nvGrpSpPr>
        <p:grpSpPr>
          <a:xfrm>
            <a:off x="604870" y="1100284"/>
            <a:ext cx="5767330" cy="2472731"/>
            <a:chOff x="0" y="0"/>
            <a:chExt cx="5516880" cy="22555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5516880" cy="2255520"/>
            </a:xfrm>
            <a:prstGeom prst="rect">
              <a:avLst/>
            </a:prstGeom>
          </p:spPr>
        </p:sp>
        <p:cxnSp>
          <p:nvCxnSpPr>
            <p:cNvPr id="12" name="Connecteur droit 11"/>
            <p:cNvCxnSpPr/>
            <p:nvPr/>
          </p:nvCxnSpPr>
          <p:spPr>
            <a:xfrm>
              <a:off x="3346141" y="218342"/>
              <a:ext cx="0" cy="9642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1039814" y="58923"/>
              <a:ext cx="0" cy="18246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997341" y="1042433"/>
              <a:ext cx="3824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 de texte 69"/>
            <p:cNvSpPr txBox="1"/>
            <p:nvPr/>
          </p:nvSpPr>
          <p:spPr>
            <a:xfrm>
              <a:off x="1036563" y="1151058"/>
              <a:ext cx="107120" cy="2011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fr-FR" sz="1000" i="1">
                  <a:effectLst/>
                  <a:ea typeface="Times New Roman"/>
                  <a:cs typeface="Times New Roman"/>
                </a:rPr>
                <a:t>0</a:t>
              </a:r>
              <a:endParaRPr lang="fr-FR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6" name="Zone de texte 21"/>
            <p:cNvSpPr txBox="1"/>
            <p:nvPr/>
          </p:nvSpPr>
          <p:spPr>
            <a:xfrm>
              <a:off x="4253259" y="1117670"/>
              <a:ext cx="96325" cy="1991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i="1">
                  <a:effectLst/>
                  <a:ea typeface="Times New Roman"/>
                </a:rPr>
                <a:t>L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Zone de texte 21"/>
            <p:cNvSpPr txBox="1"/>
            <p:nvPr/>
          </p:nvSpPr>
          <p:spPr>
            <a:xfrm>
              <a:off x="3157007" y="1109248"/>
              <a:ext cx="366835" cy="199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i="1">
                  <a:effectLst/>
                  <a:ea typeface="Times New Roman"/>
                </a:rPr>
                <a:t>L-L</a:t>
              </a:r>
              <a:r>
                <a:rPr lang="fr-FR" sz="1000" i="1" baseline="-25000">
                  <a:effectLst/>
                  <a:ea typeface="Times New Roman"/>
                </a:rPr>
                <a:t>room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Zone de texte 21"/>
            <p:cNvSpPr txBox="1"/>
            <p:nvPr/>
          </p:nvSpPr>
          <p:spPr>
            <a:xfrm>
              <a:off x="1405869" y="1100456"/>
              <a:ext cx="841180" cy="2601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>
                  <a:effectLst/>
                  <a:ea typeface="Times New Roman"/>
                </a:rPr>
                <a:t>0.35(or 0.4)</a:t>
              </a:r>
              <a:r>
                <a:rPr lang="fr-FR" sz="1000" i="1">
                  <a:effectLst/>
                  <a:ea typeface="Times New Roman"/>
                </a:rPr>
                <a:t> L</a:t>
              </a:r>
              <a:r>
                <a:rPr lang="fr-FR" sz="1000" i="1" baseline="-25000">
                  <a:effectLst/>
                  <a:ea typeface="Times New Roman"/>
                </a:rPr>
                <a:t>vac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1822135" y="322138"/>
              <a:ext cx="257048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039749" y="984976"/>
              <a:ext cx="3352801" cy="119916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Zone de texte 21"/>
            <p:cNvSpPr txBox="1"/>
            <p:nvPr/>
          </p:nvSpPr>
          <p:spPr>
            <a:xfrm>
              <a:off x="867052" y="22284"/>
              <a:ext cx="104580" cy="2004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i="1">
                  <a:effectLst/>
                  <a:ea typeface="Times New Roman"/>
                </a:rPr>
                <a:t>T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Zone de texte 21"/>
            <p:cNvSpPr txBox="1"/>
            <p:nvPr/>
          </p:nvSpPr>
          <p:spPr>
            <a:xfrm>
              <a:off x="833791" y="621502"/>
              <a:ext cx="147760" cy="199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i="1">
                  <a:solidFill>
                    <a:srgbClr val="4F81BD"/>
                  </a:solidFill>
                  <a:effectLst/>
                  <a:ea typeface="Times New Roman"/>
                </a:rPr>
                <a:t>T</a:t>
              </a:r>
              <a:r>
                <a:rPr lang="fr-FR" sz="1000" i="1" baseline="-25000">
                  <a:solidFill>
                    <a:srgbClr val="4F81BD"/>
                  </a:solidFill>
                  <a:effectLst/>
                  <a:ea typeface="Times New Roman"/>
                </a:rPr>
                <a:t>C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Zone de texte 21"/>
            <p:cNvSpPr txBox="1"/>
            <p:nvPr/>
          </p:nvSpPr>
          <p:spPr>
            <a:xfrm>
              <a:off x="822691" y="187313"/>
              <a:ext cx="156015" cy="2830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i="1">
                  <a:solidFill>
                    <a:srgbClr val="FF0000"/>
                  </a:solidFill>
                  <a:effectLst/>
                  <a:ea typeface="Times New Roman"/>
                </a:rPr>
                <a:t>T</a:t>
              </a:r>
              <a:r>
                <a:rPr lang="fr-FR" sz="1000" i="1" baseline="-25000">
                  <a:solidFill>
                    <a:srgbClr val="FF0000"/>
                  </a:solidFill>
                  <a:effectLst/>
                  <a:ea typeface="Times New Roman"/>
                </a:rPr>
                <a:t>H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983487" y="343142"/>
              <a:ext cx="118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982843" y="737614"/>
              <a:ext cx="1181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1039814" y="744823"/>
              <a:ext cx="78232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392615" y="232034"/>
              <a:ext cx="0" cy="16515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822135" y="193636"/>
              <a:ext cx="0" cy="9883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e libre 28"/>
            <p:cNvSpPr/>
            <p:nvPr/>
          </p:nvSpPr>
          <p:spPr>
            <a:xfrm>
              <a:off x="1061057" y="336949"/>
              <a:ext cx="2285083" cy="407866"/>
            </a:xfrm>
            <a:custGeom>
              <a:avLst/>
              <a:gdLst>
                <a:gd name="connsiteX0" fmla="*/ 1122680 w 1122680"/>
                <a:gd name="connsiteY0" fmla="*/ 1466 h 407866"/>
                <a:gd name="connsiteX1" fmla="*/ 1000760 w 1122680"/>
                <a:gd name="connsiteY1" fmla="*/ 1466 h 407866"/>
                <a:gd name="connsiteX2" fmla="*/ 812800 w 1122680"/>
                <a:gd name="connsiteY2" fmla="*/ 16706 h 407866"/>
                <a:gd name="connsiteX3" fmla="*/ 635000 w 1122680"/>
                <a:gd name="connsiteY3" fmla="*/ 47186 h 407866"/>
                <a:gd name="connsiteX4" fmla="*/ 467360 w 1122680"/>
                <a:gd name="connsiteY4" fmla="*/ 87826 h 407866"/>
                <a:gd name="connsiteX5" fmla="*/ 381000 w 1122680"/>
                <a:gd name="connsiteY5" fmla="*/ 113226 h 407866"/>
                <a:gd name="connsiteX6" fmla="*/ 254000 w 1122680"/>
                <a:gd name="connsiteY6" fmla="*/ 164026 h 407866"/>
                <a:gd name="connsiteX7" fmla="*/ 182880 w 1122680"/>
                <a:gd name="connsiteY7" fmla="*/ 209746 h 407866"/>
                <a:gd name="connsiteX8" fmla="*/ 116840 w 1122680"/>
                <a:gd name="connsiteY8" fmla="*/ 265626 h 407866"/>
                <a:gd name="connsiteX9" fmla="*/ 71120 w 1122680"/>
                <a:gd name="connsiteY9" fmla="*/ 326586 h 407866"/>
                <a:gd name="connsiteX10" fmla="*/ 50800 w 1122680"/>
                <a:gd name="connsiteY10" fmla="*/ 367226 h 407866"/>
                <a:gd name="connsiteX11" fmla="*/ 40640 w 1122680"/>
                <a:gd name="connsiteY11" fmla="*/ 382466 h 407866"/>
                <a:gd name="connsiteX12" fmla="*/ 25400 w 1122680"/>
                <a:gd name="connsiteY12" fmla="*/ 402786 h 407866"/>
                <a:gd name="connsiteX13" fmla="*/ 0 w 1122680"/>
                <a:gd name="connsiteY13" fmla="*/ 407866 h 40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680" h="407866">
                  <a:moveTo>
                    <a:pt x="1122680" y="1466"/>
                  </a:moveTo>
                  <a:cubicBezTo>
                    <a:pt x="1087543" y="196"/>
                    <a:pt x="1052407" y="-1074"/>
                    <a:pt x="1000760" y="1466"/>
                  </a:cubicBezTo>
                  <a:cubicBezTo>
                    <a:pt x="949113" y="4006"/>
                    <a:pt x="873760" y="9086"/>
                    <a:pt x="812800" y="16706"/>
                  </a:cubicBezTo>
                  <a:cubicBezTo>
                    <a:pt x="751840" y="24326"/>
                    <a:pt x="692573" y="35333"/>
                    <a:pt x="635000" y="47186"/>
                  </a:cubicBezTo>
                  <a:cubicBezTo>
                    <a:pt x="577427" y="59039"/>
                    <a:pt x="509693" y="76819"/>
                    <a:pt x="467360" y="87826"/>
                  </a:cubicBezTo>
                  <a:cubicBezTo>
                    <a:pt x="425027" y="98833"/>
                    <a:pt x="416560" y="100526"/>
                    <a:pt x="381000" y="113226"/>
                  </a:cubicBezTo>
                  <a:cubicBezTo>
                    <a:pt x="345440" y="125926"/>
                    <a:pt x="287020" y="147939"/>
                    <a:pt x="254000" y="164026"/>
                  </a:cubicBezTo>
                  <a:cubicBezTo>
                    <a:pt x="220980" y="180113"/>
                    <a:pt x="205740" y="192813"/>
                    <a:pt x="182880" y="209746"/>
                  </a:cubicBezTo>
                  <a:cubicBezTo>
                    <a:pt x="160020" y="226679"/>
                    <a:pt x="135467" y="246153"/>
                    <a:pt x="116840" y="265626"/>
                  </a:cubicBezTo>
                  <a:cubicBezTo>
                    <a:pt x="98213" y="285099"/>
                    <a:pt x="82127" y="309653"/>
                    <a:pt x="71120" y="326586"/>
                  </a:cubicBezTo>
                  <a:cubicBezTo>
                    <a:pt x="60113" y="343519"/>
                    <a:pt x="55880" y="357913"/>
                    <a:pt x="50800" y="367226"/>
                  </a:cubicBezTo>
                  <a:cubicBezTo>
                    <a:pt x="45720" y="376539"/>
                    <a:pt x="44873" y="376539"/>
                    <a:pt x="40640" y="382466"/>
                  </a:cubicBezTo>
                  <a:cubicBezTo>
                    <a:pt x="36407" y="388393"/>
                    <a:pt x="32173" y="398553"/>
                    <a:pt x="25400" y="402786"/>
                  </a:cubicBezTo>
                  <a:cubicBezTo>
                    <a:pt x="18627" y="407019"/>
                    <a:pt x="9313" y="407442"/>
                    <a:pt x="0" y="407866"/>
                  </a:cubicBezTo>
                </a:path>
              </a:pathLst>
            </a:custGeom>
            <a:noFill/>
            <a:ln w="9525"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0" scaled="0"/>
              </a:gra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3346140" y="1636774"/>
              <a:ext cx="10464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1039814" y="1637154"/>
              <a:ext cx="23063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 de texte 21"/>
            <p:cNvSpPr txBox="1"/>
            <p:nvPr/>
          </p:nvSpPr>
          <p:spPr>
            <a:xfrm>
              <a:off x="3770309" y="1339095"/>
              <a:ext cx="274125" cy="2347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i="1">
                  <a:effectLst/>
                  <a:ea typeface="Times New Roman"/>
                </a:rPr>
                <a:t>L</a:t>
              </a:r>
              <a:r>
                <a:rPr lang="fr-FR" sz="1000" i="1" baseline="-25000">
                  <a:effectLst/>
                  <a:ea typeface="Times New Roman"/>
                </a:rPr>
                <a:t>room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Zone de texte 21"/>
            <p:cNvSpPr txBox="1"/>
            <p:nvPr/>
          </p:nvSpPr>
          <p:spPr>
            <a:xfrm>
              <a:off x="2078461" y="1372411"/>
              <a:ext cx="209355" cy="2601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i="1">
                  <a:effectLst/>
                  <a:ea typeface="Times New Roman"/>
                </a:rPr>
                <a:t>L</a:t>
              </a:r>
              <a:r>
                <a:rPr lang="fr-FR" sz="1000" i="1" baseline="-25000">
                  <a:effectLst/>
                  <a:ea typeface="Times New Roman"/>
                </a:rPr>
                <a:t>vac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1891624" y="1883577"/>
              <a:ext cx="250099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1067689" y="1884010"/>
              <a:ext cx="782372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 w="sm" len="lg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 de texte 21"/>
            <p:cNvSpPr txBox="1"/>
            <p:nvPr/>
          </p:nvSpPr>
          <p:spPr>
            <a:xfrm>
              <a:off x="2983733" y="1635010"/>
              <a:ext cx="878645" cy="2347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Hot portion : </a:t>
              </a:r>
              <a:r>
                <a:rPr lang="fr-FR" sz="1000" i="1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L-l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Zone de texte 21"/>
            <p:cNvSpPr txBox="1"/>
            <p:nvPr/>
          </p:nvSpPr>
          <p:spPr>
            <a:xfrm>
              <a:off x="1059143" y="1649789"/>
              <a:ext cx="822130" cy="1864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>
                  <a:solidFill>
                    <a:srgbClr val="4F81BD"/>
                  </a:solidFill>
                  <a:effectLst/>
                  <a:latin typeface="Times New Roman"/>
                  <a:ea typeface="Times New Roman"/>
                </a:rPr>
                <a:t>Cold portion :</a:t>
              </a:r>
              <a:r>
                <a:rPr lang="fr-FR" sz="1000" i="1">
                  <a:solidFill>
                    <a:srgbClr val="4F81BD"/>
                  </a:solidFill>
                  <a:effectLst/>
                  <a:latin typeface="Times New Roman"/>
                  <a:ea typeface="Times New Roman"/>
                </a:rPr>
                <a:t> l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Zone de texte 21"/>
            <p:cNvSpPr txBox="1"/>
            <p:nvPr/>
          </p:nvSpPr>
          <p:spPr>
            <a:xfrm>
              <a:off x="4678626" y="822416"/>
              <a:ext cx="97595" cy="199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i="1">
                  <a:effectLst/>
                  <a:ea typeface="Times New Roman"/>
                </a:rPr>
                <a:t>x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Zone de texte 139"/>
            <p:cNvSpPr txBox="1"/>
            <p:nvPr/>
          </p:nvSpPr>
          <p:spPr>
            <a:xfrm rot="16200000">
              <a:off x="274269" y="1479279"/>
              <a:ext cx="1062106" cy="46706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Connection to the cryogenic line</a:t>
              </a:r>
              <a:endParaRPr lang="fr-FR" sz="1100"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(opened end) </a:t>
              </a:r>
              <a:endParaRPr lang="fr-FR" sz="1100">
                <a:effectLst/>
                <a:ea typeface="Times New Roman"/>
                <a:cs typeface="Times New Roman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fr-FR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0" name="Zone de texte 27"/>
            <p:cNvSpPr txBox="1"/>
            <p:nvPr/>
          </p:nvSpPr>
          <p:spPr>
            <a:xfrm rot="16200000">
              <a:off x="4181435" y="1371804"/>
              <a:ext cx="869950" cy="4476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Closed end</a:t>
              </a:r>
              <a:endParaRPr lang="fr-FR" sz="1200">
                <a:effectLst/>
                <a:latin typeface="Times New Roman"/>
                <a:ea typeface="Times New Roman"/>
              </a:endParaRPr>
            </a:p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At room T°</a:t>
              </a:r>
              <a:r>
                <a:rPr lang="en-US" sz="1100">
                  <a:effectLst/>
                  <a:latin typeface="Times New Roman"/>
                  <a:ea typeface="Times New Roman"/>
                </a:rPr>
                <a:t> 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06084" y="5012828"/>
            <a:ext cx="91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accent1"/>
                </a:solidFill>
              </a:rPr>
              <a:t>T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c</a:t>
            </a:r>
            <a:r>
              <a:rPr lang="en-US" i="1" dirty="0" smtClean="0">
                <a:solidFill>
                  <a:schemeClr val="accent1"/>
                </a:solidFill>
              </a:rPr>
              <a:t>=33 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13388" y="5023894"/>
            <a:ext cx="121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accent1"/>
                </a:solidFill>
              </a:rPr>
              <a:t>T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c</a:t>
            </a:r>
            <a:r>
              <a:rPr lang="en-US" i="1" dirty="0" smtClean="0">
                <a:solidFill>
                  <a:schemeClr val="accent1"/>
                </a:solidFill>
              </a:rPr>
              <a:t>=2 to 5 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45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THERMOACOUSTISC OSCILLATIONS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90748"/>
              </p:ext>
            </p:extLst>
          </p:nvPr>
        </p:nvGraphicFramePr>
        <p:xfrm>
          <a:off x="323528" y="1416144"/>
          <a:ext cx="8424936" cy="4374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122"/>
                <a:gridCol w="467571"/>
                <a:gridCol w="467571"/>
                <a:gridCol w="490661"/>
                <a:gridCol w="467571"/>
                <a:gridCol w="468533"/>
                <a:gridCol w="468533"/>
                <a:gridCol w="468533"/>
                <a:gridCol w="468533"/>
                <a:gridCol w="468533"/>
                <a:gridCol w="468533"/>
                <a:gridCol w="654215"/>
                <a:gridCol w="468533"/>
                <a:gridCol w="468533"/>
                <a:gridCol w="623428"/>
                <a:gridCol w="468533"/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Segment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ø</a:t>
                      </a:r>
                      <a:r>
                        <a:rPr lang="fr-FR" sz="1200" baseline="-25000">
                          <a:effectLst/>
                        </a:rPr>
                        <a:t>int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Lvac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Lroom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L-l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</a:t>
                      </a:r>
                      <a:r>
                        <a:rPr lang="fr-FR" sz="1200" baseline="-25000">
                          <a:effectLst/>
                        </a:rPr>
                        <a:t>H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</a:t>
                      </a:r>
                      <a:r>
                        <a:rPr lang="fr-FR" sz="1200" baseline="-25000">
                          <a:effectLst/>
                        </a:rPr>
                        <a:t>C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ac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vc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α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ξ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Yc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TAO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>
                        <a:effectLst/>
                        <a:latin typeface="Calibri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(mm)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(m)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(m)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(m)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(m)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(m)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(K)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(K)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bara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(m/s)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(m²/s)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(-)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(-)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(-)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(-)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SF1:TS-&gt;HV60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1.784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0.375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2.159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1.45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0.71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2.04E-07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2.03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257.70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SF1:TS-&gt;SV60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1.784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0.211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1.995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1.28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0.71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2.04E-07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1.79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257.70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SE:TS-&gt;PT60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0.096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0.321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1.99E-07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2.57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734.93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SE:TS-&gt;NV60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0.443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0.668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0.58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1.99E-07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6.42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734.93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SE:TS-&gt;HV61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0.474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0.699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19.5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1.99E-07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6.76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734.93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1755">
                <a:tc gridSpan="1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SC1:He-&gt;CV05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0.557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1.190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0.97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2.67E-08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66.67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4.37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951.22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SC1:He-&gt;HV01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0.492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1.125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0.90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2.67E-08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66.67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951.22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SC1:He-&gt;PT01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0.500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0.91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2.67E-08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66.67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4.11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951.22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SC1:He-&gt;SV01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0.481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1.114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0.89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2.67E-08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66.67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4.03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951.22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SC1:He-&gt;CV05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0.557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1.190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0.97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2.87E-08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54.55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4.37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730.11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SC1:He-&gt;HV01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0.492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1.125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0.90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2.87E-08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54.55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730.11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SC1:He-&gt;PT01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0.500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0.91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2.87E-08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54.55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4.11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730.11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SC1:He-&gt;SV01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10.3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0.481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1.114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0.89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2.87E-08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54.55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4.03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730.11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1755">
                <a:tc gridSpan="1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SR2:He-&gt;CV63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1.661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1.406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3.067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2.40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339.4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3.08E-06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9.09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3.62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90.21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SR2:He-&gt;NV01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1.538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1.406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2.944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2.41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0.54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108.4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1.06E-07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66.67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4.47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305.61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SR2:He-&gt;NV01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1.538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>
                        <a:effectLst/>
                        <a:latin typeface="Calibri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1.538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0.54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1.06E-07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54.55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1.86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333.38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39933"/>
                          </a:solidFill>
                          <a:effectLst/>
                        </a:rPr>
                        <a:t>NO</a:t>
                      </a:r>
                      <a:endParaRPr lang="fr-FR" sz="1200" b="1" dirty="0">
                        <a:solidFill>
                          <a:srgbClr val="3399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805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THERMOACOUSTISC OSCILLATIONS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24735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68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784976" cy="352839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ASSUMPTIONS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MATERIALS</a:t>
            </a:r>
          </a:p>
          <a:p>
            <a:pPr lvl="1"/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dependant</a:t>
            </a:r>
            <a:r>
              <a:rPr lang="fr-FR" dirty="0" smtClean="0"/>
              <a:t> thermal </a:t>
            </a:r>
            <a:r>
              <a:rPr lang="fr-FR" dirty="0" err="1" smtClean="0"/>
              <a:t>conductivites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4" y="4004944"/>
            <a:ext cx="28794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56" y="1459260"/>
            <a:ext cx="28794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56" y="4004944"/>
            <a:ext cx="28794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0006" y="278092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304L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603249" y="2789962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Cu_RRR</a:t>
            </a:r>
            <a:r>
              <a:rPr lang="fr-FR" dirty="0" smtClean="0"/>
              <a:t>=10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479350" y="530120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AL 6082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601806" y="530120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G10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00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ASSUMPTIONS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Radiated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endParaRPr lang="fr-FR" dirty="0" smtClean="0"/>
          </a:p>
          <a:p>
            <a:pPr lvl="1"/>
            <a:r>
              <a:rPr lang="fr-FR" dirty="0" smtClean="0"/>
              <a:t>Onto the TS </a:t>
            </a:r>
            <a:r>
              <a:rPr lang="fr-FR" dirty="0" err="1" smtClean="0"/>
              <a:t>shield</a:t>
            </a:r>
            <a:r>
              <a:rPr lang="fr-FR" dirty="0" smtClean="0"/>
              <a:t> (</a:t>
            </a:r>
            <a:r>
              <a:rPr lang="en-GB" dirty="0" smtClean="0"/>
              <a:t>covered with </a:t>
            </a:r>
            <a:r>
              <a:rPr lang="en-GB" dirty="0"/>
              <a:t>1.5 cm thick </a:t>
            </a:r>
            <a:r>
              <a:rPr lang="en-GB" dirty="0" smtClean="0"/>
              <a:t>stack of </a:t>
            </a:r>
            <a:r>
              <a:rPr lang="en-GB" dirty="0"/>
              <a:t>30 layers of </a:t>
            </a:r>
            <a:r>
              <a:rPr lang="en-GB" dirty="0" smtClean="0"/>
              <a:t>MLI)</a:t>
            </a:r>
            <a:r>
              <a:rPr lang="fr-FR" dirty="0" smtClean="0"/>
              <a:t>: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/>
              <a:t>Onto the </a:t>
            </a:r>
            <a:r>
              <a:rPr lang="fr-FR" dirty="0" smtClean="0"/>
              <a:t>cold mass </a:t>
            </a:r>
            <a:r>
              <a:rPr lang="fr-FR" dirty="0"/>
              <a:t>(</a:t>
            </a:r>
            <a:r>
              <a:rPr lang="en-GB" dirty="0"/>
              <a:t>covered with </a:t>
            </a:r>
            <a:r>
              <a:rPr lang="en-GB" dirty="0" smtClean="0"/>
              <a:t>0.5 </a:t>
            </a:r>
            <a:r>
              <a:rPr lang="en-GB" dirty="0"/>
              <a:t>cm thick stack of </a:t>
            </a:r>
            <a:r>
              <a:rPr lang="en-GB" dirty="0" smtClean="0"/>
              <a:t>10 </a:t>
            </a:r>
            <a:r>
              <a:rPr lang="en-GB" dirty="0"/>
              <a:t>layers of MLI</a:t>
            </a:r>
            <a:r>
              <a:rPr lang="en-GB" dirty="0" smtClean="0"/>
              <a:t>)</a:t>
            </a:r>
            <a:r>
              <a:rPr lang="fr-FR" dirty="0" smtClean="0"/>
              <a:t>: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888432" cy="230425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32040" y="1412776"/>
                <a:ext cx="4103239" cy="49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b="1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1" i="1">
                                  <a:latin typeface="Cambria Math"/>
                                </a:rPr>
                                <m:t>𝒓𝒂𝒅</m:t>
                              </m:r>
                            </m:sub>
                          </m:sSub>
                          <m:r>
                            <a:rPr lang="en-GB" b="1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GB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𝜺</m:t>
                              </m:r>
                              <m:r>
                                <a:rPr lang="en-GB" b="1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/>
                                </a:rPr>
                                <m:t>𝒆𝒇𝒇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latin typeface="Cambria Math"/>
                                        </a:rPr>
                                        <m:t>𝒉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latin typeface="Cambria Math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412776"/>
                <a:ext cx="4103239" cy="497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907704" y="1628800"/>
            <a:ext cx="21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Symbol"/>
              </a:rPr>
              <a:t> 2 W/m² maximum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259632" y="4509120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Symbol"/>
              </a:rPr>
              <a:t> 0,05 W/m²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1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SHIELD</a:t>
            </a:r>
          </a:p>
          <a:p>
            <a:pPr lvl="1"/>
            <a:r>
              <a:rPr lang="fr-FR" dirty="0" smtClean="0"/>
              <a:t>Conduction and radiation onto the thermal </a:t>
            </a:r>
            <a:r>
              <a:rPr lang="fr-FR" dirty="0" err="1" smtClean="0"/>
              <a:t>shield</a:t>
            </a:r>
            <a:endParaRPr lang="fr-FR" dirty="0"/>
          </a:p>
        </p:txBody>
      </p:sp>
      <p:pic>
        <p:nvPicPr>
          <p:cNvPr id="4" name="Image 3" descr="C:\Users\duthil\AppData\Local\Microsoft\Windows\Temporary Internet Files\Content.Word\VB_ecran_materi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1"/>
            <a:ext cx="3312368" cy="447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duthil\AppData\Local\Microsoft\Windows\Temporary Internet Files\Content.Word\VB_ecran_shells_thciknes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817718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duthil\AppData\Local\Microsoft\Windows\Temporary Internet Files\Content.Word\VB_ecran_shells_thciknesse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75" y="1916832"/>
            <a:ext cx="282212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26377" y="1484784"/>
            <a:ext cx="106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err="1" smtClean="0"/>
              <a:t>Materials</a:t>
            </a:r>
            <a:endParaRPr lang="fr-FR" u="sng" dirty="0"/>
          </a:p>
        </p:txBody>
      </p:sp>
      <p:sp>
        <p:nvSpPr>
          <p:cNvPr id="8" name="Rectangle 7"/>
          <p:cNvSpPr/>
          <p:nvPr/>
        </p:nvSpPr>
        <p:spPr>
          <a:xfrm>
            <a:off x="4442622" y="1556791"/>
            <a:ext cx="351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err="1" smtClean="0"/>
              <a:t>Thicknesses</a:t>
            </a:r>
            <a:r>
              <a:rPr lang="fr-FR" u="sng" dirty="0" smtClean="0"/>
              <a:t> of </a:t>
            </a:r>
            <a:r>
              <a:rPr lang="fr-FR" u="sng" dirty="0" err="1" smtClean="0"/>
              <a:t>shell</a:t>
            </a:r>
            <a:r>
              <a:rPr lang="fr-FR" u="sng" dirty="0" smtClean="0"/>
              <a:t> </a:t>
            </a:r>
            <a:r>
              <a:rPr lang="fr-FR" u="sng" dirty="0" err="1" smtClean="0"/>
              <a:t>elements</a:t>
            </a:r>
            <a:r>
              <a:rPr lang="fr-FR" u="sng" dirty="0" smtClean="0"/>
              <a:t> (mm)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41381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THERMAL SHIELD</a:t>
            </a:r>
          </a:p>
          <a:p>
            <a:pPr lvl="1"/>
            <a:r>
              <a:rPr lang="fr-FR" dirty="0" smtClean="0"/>
              <a:t>Conduction and radiation: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 descr="C:\Users\duthil\AppData\Local\Microsoft\Windows\Temporary Internet Files\Content.Word\tempera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1207"/>
            <a:ext cx="2848247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duthil\AppData\Local\Microsoft\Windows\Temporary Internet Files\Content.Word\temperat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1208"/>
            <a:ext cx="286650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691413" y="4581128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>
                <a:sym typeface="Symbol"/>
              </a:rPr>
              <a:t> </a:t>
            </a:r>
            <a:r>
              <a:rPr lang="en-GB" b="1" u="sng" dirty="0" smtClean="0"/>
              <a:t>11.1 </a:t>
            </a:r>
            <a:r>
              <a:rPr lang="en-GB" b="1" u="sng" dirty="0"/>
              <a:t>W</a:t>
            </a:r>
            <a:r>
              <a:rPr lang="en-GB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7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VACUUM BARIER</a:t>
            </a:r>
            <a:endParaRPr lang="fr-FR" dirty="0"/>
          </a:p>
          <a:p>
            <a:pPr lvl="1"/>
            <a:r>
              <a:rPr lang="fr-FR" dirty="0" err="1" smtClean="0"/>
              <a:t>Heat</a:t>
            </a:r>
            <a:r>
              <a:rPr lang="fr-FR" dirty="0" smtClean="0"/>
              <a:t> diffusion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27584" y="1412776"/>
            <a:ext cx="106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err="1" smtClean="0"/>
              <a:t>Materials</a:t>
            </a:r>
            <a:endParaRPr lang="fr-FR" u="sng" dirty="0"/>
          </a:p>
        </p:txBody>
      </p:sp>
      <p:pic>
        <p:nvPicPr>
          <p:cNvPr id="1026" name="Picture 2" descr="D:\IPNO\ESS\BV\SUIVIFAB\Photo-Fab\IMG_469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58687" y="1184624"/>
            <a:ext cx="20324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07504" y="1782107"/>
            <a:ext cx="3888432" cy="2653737"/>
            <a:chOff x="467544" y="1782107"/>
            <a:chExt cx="3888432" cy="2653737"/>
          </a:xfrm>
        </p:grpSpPr>
        <p:pic>
          <p:nvPicPr>
            <p:cNvPr id="4" name="Image 3" descr="C:\Users\duthil\AppData\Local\Microsoft\Windows\Temporary Internet Files\Content.Word\jeu=1_frbarriere_vide_material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82107"/>
              <a:ext cx="3888432" cy="2653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331640" y="2273787"/>
              <a:ext cx="1080120" cy="1188437"/>
            </a:xfrm>
            <a:prstGeom prst="rect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</p:grpSp>
      <p:pic>
        <p:nvPicPr>
          <p:cNvPr id="1027" name="Picture 3" descr="D:\IPNO\ESS\BV\SUIVIFAB\Photo-Fab\IMG_469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0835" y="871098"/>
            <a:ext cx="140363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PNO\ESS\BV\SUIVIFAB\Photo-Fab\P10108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234" y="-4779912"/>
            <a:ext cx="480021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IPNO\ESS\BV\SUIVIFAB\Photo-Fab\P101085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1300" y="2380833"/>
            <a:ext cx="17027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IPNO\ESS\BV\SUIVIFAB\Photo-Fab\P102062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1" y="3237990"/>
            <a:ext cx="1559202" cy="30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IPNO\ESS\BV\SUIVIFAB\Photo-Fab\P102089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1669070" cy="22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C:\Users\duthil\AppData\Local\Microsoft\Windows\Temporary Internet Files\Content.Word\barriere_geom_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68415"/>
            <a:ext cx="1511935" cy="179959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11" name="Légende sans bordure 2 10"/>
          <p:cNvSpPr/>
          <p:nvPr/>
        </p:nvSpPr>
        <p:spPr>
          <a:xfrm flipH="1">
            <a:off x="35496" y="4859868"/>
            <a:ext cx="2239780" cy="369332"/>
          </a:xfrm>
          <a:prstGeom prst="callout2">
            <a:avLst>
              <a:gd name="adj1" fmla="val 49010"/>
              <a:gd name="adj2" fmla="val -622"/>
              <a:gd name="adj3" fmla="val 49010"/>
              <a:gd name="adj4" fmla="val -14399"/>
              <a:gd name="adj5" fmla="val -520210"/>
              <a:gd name="adj6" fmla="val 26365"/>
            </a:avLst>
          </a:prstGeom>
          <a:ln w="19050">
            <a:solidFill>
              <a:schemeClr val="tx1"/>
            </a:solidFill>
            <a:headEnd type="none" w="sm" len="sm"/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Double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intercept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1383328" y="2708920"/>
            <a:ext cx="1224136" cy="233561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607464" y="5044534"/>
            <a:ext cx="1100440" cy="90474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4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VACUUM BARIER</a:t>
            </a:r>
          </a:p>
          <a:p>
            <a:pPr lvl="1"/>
            <a:r>
              <a:rPr lang="fr-FR" dirty="0" err="1"/>
              <a:t>Heat</a:t>
            </a:r>
            <a:r>
              <a:rPr lang="fr-FR" dirty="0"/>
              <a:t> diffusion</a:t>
            </a:r>
          </a:p>
          <a:p>
            <a:endParaRPr lang="fr-FR" dirty="0"/>
          </a:p>
        </p:txBody>
      </p:sp>
      <p:pic>
        <p:nvPicPr>
          <p:cNvPr id="4" name="Image 3" descr="C:\Users\duthil\AppData\Local\Microsoft\Windows\Temporary Internet Files\Content.Word\jeu=1_frbarriere_vide_tempera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0722"/>
            <a:ext cx="4151581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duthil\AppData\Local\Microsoft\Windows\Temporary Internet Files\Content.Word\jeu=1_frbarriere_vide_shells_thickness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0722"/>
            <a:ext cx="4077678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41552" y="1352370"/>
            <a:ext cx="351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err="1" smtClean="0"/>
              <a:t>Thicknesses</a:t>
            </a:r>
            <a:r>
              <a:rPr lang="fr-FR" u="sng" dirty="0" smtClean="0"/>
              <a:t> of </a:t>
            </a:r>
            <a:r>
              <a:rPr lang="fr-FR" u="sng" dirty="0" err="1" smtClean="0"/>
              <a:t>shell</a:t>
            </a:r>
            <a:r>
              <a:rPr lang="fr-FR" u="sng" dirty="0" smtClean="0"/>
              <a:t> </a:t>
            </a:r>
            <a:r>
              <a:rPr lang="fr-FR" u="sng" dirty="0" err="1" smtClean="0"/>
              <a:t>elements</a:t>
            </a:r>
            <a:r>
              <a:rPr lang="fr-FR" u="sng" dirty="0" smtClean="0"/>
              <a:t> (mm)</a:t>
            </a:r>
            <a:endParaRPr lang="fr-FR" u="sng" dirty="0"/>
          </a:p>
        </p:txBody>
      </p:sp>
      <p:sp>
        <p:nvSpPr>
          <p:cNvPr id="8" name="Rectangle 7"/>
          <p:cNvSpPr/>
          <p:nvPr/>
        </p:nvSpPr>
        <p:spPr>
          <a:xfrm>
            <a:off x="5076056" y="1340768"/>
            <a:ext cx="13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err="1" smtClean="0"/>
              <a:t>Temperature</a:t>
            </a:r>
            <a:endParaRPr lang="fr-FR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2795"/>
              </p:ext>
            </p:extLst>
          </p:nvPr>
        </p:nvGraphicFramePr>
        <p:xfrm>
          <a:off x="1403648" y="4509120"/>
          <a:ext cx="6984777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9138"/>
                <a:gridCol w="1058696"/>
                <a:gridCol w="1732840"/>
                <a:gridCol w="1474103"/>
              </a:tblGrid>
              <a:tr h="451347"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Branch line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Acronym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Temperature</a:t>
                      </a:r>
                      <a:endParaRPr lang="fr-FR" sz="1600" b="1" dirty="0">
                        <a:effectLst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(K)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Heat load </a:t>
                      </a:r>
                      <a:endParaRPr lang="en-GB" sz="1600" b="1" dirty="0" smtClean="0">
                        <a:effectLst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(W</a:t>
                      </a:r>
                      <a:r>
                        <a:rPr lang="en-GB" sz="16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2707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 supply 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BC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0.028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707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VLP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BB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0.066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707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inlet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0.312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707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TS return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BF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8.160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707">
                <a:tc>
                  <a:txBody>
                    <a:bodyPr/>
                    <a:lstStyle/>
                    <a:p>
                      <a:pPr marL="177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Power coupler supply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0.028</a:t>
                      </a:r>
                      <a:endParaRPr lang="fr-F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8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VALVE BOX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SUPPORTS OF THE MAIN </a:t>
            </a:r>
            <a:r>
              <a:rPr lang="fr-FR" dirty="0" smtClean="0"/>
              <a:t>CRYOLINES</a:t>
            </a:r>
          </a:p>
          <a:p>
            <a:pPr lvl="1"/>
            <a:r>
              <a:rPr lang="fr-FR" dirty="0" err="1" smtClean="0"/>
              <a:t>Heat</a:t>
            </a:r>
            <a:r>
              <a:rPr lang="fr-FR" dirty="0" smtClean="0"/>
              <a:t> diffusion and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radiated</a:t>
            </a:r>
            <a:r>
              <a:rPr lang="fr-FR" dirty="0" smtClean="0"/>
              <a:t> (TS)</a:t>
            </a:r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4" name="Image 3" descr="\\Da-tacsolcalcul\partage\ESS\CDS\VB_headers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12068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0611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marL="0"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9179</TotalTime>
  <Words>1449</Words>
  <Application>Microsoft Office PowerPoint</Application>
  <PresentationFormat>Affichage à l'écran (4:3)</PresentationFormat>
  <Paragraphs>800</Paragraphs>
  <Slides>26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MathType 6.0 Equation</vt:lpstr>
      <vt:lpstr>Work Unit 11.11.5.3 - AIK 11.2    CDR of the CDS-SL     Thermal analysis</vt:lpstr>
      <vt:lpstr>ASSUMPTIONS</vt:lpstr>
      <vt:lpstr>ASSUMPTIONS</vt:lpstr>
      <vt:lpstr>ASSUMPTIONS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HEADERS UNIT</vt:lpstr>
      <vt:lpstr>VALVE BOX</vt:lpstr>
      <vt:lpstr>Présentation PowerPoint</vt:lpstr>
      <vt:lpstr>THERMOACOUSTISC OSCILLATIONS</vt:lpstr>
      <vt:lpstr>THERMOACOUSTISC OSCILLATIONS</vt:lpstr>
      <vt:lpstr>THERMOACOUSTISC OSCILLATIONS</vt:lpstr>
      <vt:lpstr>THERMOACOUSTISC OSCILLATIONS</vt:lpstr>
      <vt:lpstr>THERMOACOUSTISC OSCILLATIONS</vt:lpstr>
      <vt:lpstr>THERMOACOUSTISC OSCILLATIONS</vt:lpstr>
      <vt:lpstr>Thank you for your attention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Patxi Duthil</cp:lastModifiedBy>
  <cp:revision>899</cp:revision>
  <dcterms:created xsi:type="dcterms:W3CDTF">2014-11-24T23:00:23Z</dcterms:created>
  <dcterms:modified xsi:type="dcterms:W3CDTF">2017-04-18T21:29:01Z</dcterms:modified>
</cp:coreProperties>
</file>