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8" r:id="rId2"/>
    <p:sldId id="274" r:id="rId3"/>
    <p:sldId id="275" r:id="rId4"/>
    <p:sldId id="294" r:id="rId5"/>
    <p:sldId id="296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283" r:id="rId21"/>
    <p:sldId id="285" r:id="rId22"/>
    <p:sldId id="284" r:id="rId23"/>
    <p:sldId id="279" r:id="rId24"/>
    <p:sldId id="276" r:id="rId25"/>
    <p:sldId id="277" r:id="rId26"/>
    <p:sldId id="278" r:id="rId27"/>
    <p:sldId id="280" r:id="rId28"/>
    <p:sldId id="281" r:id="rId29"/>
    <p:sldId id="282" r:id="rId30"/>
    <p:sldId id="312" r:id="rId31"/>
    <p:sldId id="313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314" r:id="rId40"/>
    <p:sldId id="316" r:id="rId41"/>
    <p:sldId id="295" r:id="rId42"/>
    <p:sldId id="315" r:id="rId43"/>
    <p:sldId id="293" r:id="rId44"/>
    <p:sldId id="273" r:id="rId4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9933"/>
    <a:srgbClr val="FFFF00"/>
    <a:srgbClr val="00CC00"/>
    <a:srgbClr val="C3004A"/>
    <a:srgbClr val="993366"/>
    <a:srgbClr val="3D6AA5"/>
    <a:srgbClr val="0000FF"/>
    <a:srgbClr val="5662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7" autoAdjust="0"/>
    <p:restoredTop sz="90944" autoAdjust="0"/>
  </p:normalViewPr>
  <p:slideViewPr>
    <p:cSldViewPr>
      <p:cViewPr varScale="1">
        <p:scale>
          <a:sx n="80" d="100"/>
          <a:sy n="80" d="100"/>
        </p:scale>
        <p:origin x="-970" y="-86"/>
      </p:cViewPr>
      <p:guideLst>
        <p:guide orient="horz" pos="2069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BBE78-6ECD-4532-A755-219FA3D207C8}" type="datetimeFigureOut">
              <a:rPr lang="fr-FR" smtClean="0"/>
              <a:t>19/04/2017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D55F5-7B08-40E3-99B0-A0BA3FE522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04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3"/>
          <p:cNvSpPr>
            <a:spLocks noChangeArrowheads="1"/>
          </p:cNvSpPr>
          <p:nvPr userDrawn="1"/>
        </p:nvSpPr>
        <p:spPr bwMode="auto">
          <a:xfrm flipH="1">
            <a:off x="6300192" y="0"/>
            <a:ext cx="2880320" cy="6858000"/>
          </a:xfrm>
          <a:prstGeom prst="rect">
            <a:avLst/>
          </a:prstGeom>
          <a:gradFill rotWithShape="1">
            <a:gsLst>
              <a:gs pos="0">
                <a:srgbClr val="56628C"/>
              </a:gs>
              <a:gs pos="100000">
                <a:srgbClr val="C0C0C0">
                  <a:gamma/>
                  <a:tint val="3137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AutoShape 14"/>
          <p:cNvSpPr>
            <a:spLocks noChangeArrowheads="1"/>
          </p:cNvSpPr>
          <p:nvPr userDrawn="1"/>
        </p:nvSpPr>
        <p:spPr bwMode="auto">
          <a:xfrm flipH="1">
            <a:off x="2719387" y="1163638"/>
            <a:ext cx="5181600" cy="24082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772817"/>
            <a:ext cx="8136904" cy="1152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18000" bIns="18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55576" y="3404592"/>
            <a:ext cx="8136904" cy="103252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pic>
        <p:nvPicPr>
          <p:cNvPr id="10" name="Image 9" descr="logoipn.png"/>
          <p:cNvPicPr>
            <a:picLocks noChangeAspect="1"/>
          </p:cNvPicPr>
          <p:nvPr userDrawn="1"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6021368"/>
            <a:ext cx="1250189" cy="720000"/>
          </a:xfrm>
          <a:prstGeom prst="rect">
            <a:avLst/>
          </a:prstGeom>
        </p:spPr>
      </p:pic>
      <p:pic>
        <p:nvPicPr>
          <p:cNvPr id="11" name="Picture 13" descr="http://www.bibs.u-psud.fr/images/logo_PSUD_new.jpg"/>
          <p:cNvPicPr>
            <a:picLocks noChangeAspect="1" noChangeArrowheads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817" y="6021368"/>
            <a:ext cx="123091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3" hasCustomPrompt="1"/>
          </p:nvPr>
        </p:nvSpPr>
        <p:spPr>
          <a:xfrm>
            <a:off x="5436096" y="188640"/>
            <a:ext cx="3528764" cy="359321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12 Mai 2016</a:t>
            </a:r>
          </a:p>
        </p:txBody>
      </p:sp>
      <p:pic>
        <p:nvPicPr>
          <p:cNvPr id="13" name="Picture 19" descr="IN2P3Filaire-Q_SignV copie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4163" y="6021368"/>
            <a:ext cx="129386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2400" y="260648"/>
            <a:ext cx="1349643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8074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 userDrawn="1"/>
        </p:nvGrpSpPr>
        <p:grpSpPr>
          <a:xfrm flipH="1">
            <a:off x="-6032" y="3532"/>
            <a:ext cx="6461125" cy="6858000"/>
            <a:chOff x="2871787" y="152400"/>
            <a:chExt cx="6461125" cy="6858000"/>
          </a:xfrm>
        </p:grpSpPr>
        <p:sp>
          <p:nvSpPr>
            <p:cNvPr id="12" name="Rectangle 13"/>
            <p:cNvSpPr>
              <a:spLocks noChangeArrowheads="1"/>
            </p:cNvSpPr>
            <p:nvPr userDrawn="1"/>
          </p:nvSpPr>
          <p:spPr bwMode="auto">
            <a:xfrm flipH="1">
              <a:off x="6452592" y="152400"/>
              <a:ext cx="2880320" cy="6858000"/>
            </a:xfrm>
            <a:prstGeom prst="rect">
              <a:avLst/>
            </a:prstGeom>
            <a:gradFill rotWithShape="1">
              <a:gsLst>
                <a:gs pos="0">
                  <a:srgbClr val="56628C"/>
                </a:gs>
                <a:gs pos="100000">
                  <a:srgbClr val="C0C0C0">
                    <a:gamma/>
                    <a:tint val="3137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AutoShape 14"/>
            <p:cNvSpPr>
              <a:spLocks noChangeArrowheads="1"/>
            </p:cNvSpPr>
            <p:nvPr userDrawn="1"/>
          </p:nvSpPr>
          <p:spPr bwMode="auto">
            <a:xfrm flipH="1">
              <a:off x="2871787" y="1316038"/>
              <a:ext cx="5181600" cy="240823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6" name="Rectangle 13"/>
          <p:cNvSpPr>
            <a:spLocks noChangeArrowheads="1"/>
          </p:cNvSpPr>
          <p:nvPr userDrawn="1"/>
        </p:nvSpPr>
        <p:spPr bwMode="auto">
          <a:xfrm flipH="1">
            <a:off x="6300192" y="3532"/>
            <a:ext cx="2880320" cy="6858000"/>
          </a:xfrm>
          <a:prstGeom prst="rect">
            <a:avLst/>
          </a:prstGeom>
          <a:gradFill rotWithShape="1">
            <a:gsLst>
              <a:gs pos="0">
                <a:srgbClr val="56628C"/>
              </a:gs>
              <a:gs pos="100000">
                <a:srgbClr val="C0C0C0">
                  <a:gamma/>
                  <a:tint val="3137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AutoShape 14"/>
          <p:cNvSpPr>
            <a:spLocks noChangeArrowheads="1"/>
          </p:cNvSpPr>
          <p:nvPr userDrawn="1"/>
        </p:nvSpPr>
        <p:spPr bwMode="auto">
          <a:xfrm flipH="1">
            <a:off x="2719387" y="1163638"/>
            <a:ext cx="5181600" cy="24082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772817"/>
            <a:ext cx="8136904" cy="1152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18000" bIns="18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9" name="Picture 19" descr="IN2P3Filaire-Q_SignV copie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9844" y="5841368"/>
            <a:ext cx="1617327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logoipn.png"/>
          <p:cNvPicPr>
            <a:picLocks noChangeAspect="1"/>
          </p:cNvPicPr>
          <p:nvPr userDrawn="1"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6848" y="5841368"/>
            <a:ext cx="986663" cy="568232"/>
          </a:xfrm>
          <a:prstGeom prst="rect">
            <a:avLst/>
          </a:prstGeom>
        </p:spPr>
      </p:pic>
      <p:pic>
        <p:nvPicPr>
          <p:cNvPr id="11" name="Picture 13" descr="http://www.bibs.u-psud.fr/images/logo_PSUD_new.jpg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201" y="5841368"/>
            <a:ext cx="971451" cy="56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80130" y="5841368"/>
            <a:ext cx="1687053" cy="9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756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56628C"/>
          </a:solidFill>
          <a:ln>
            <a:noFill/>
          </a:ln>
          <a:effectLst>
            <a:glow rad="127000">
              <a:srgbClr val="56628C">
                <a:alpha val="40000"/>
              </a:srgbClr>
            </a:glow>
            <a:reflection stA="45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-2445" y="6467682"/>
            <a:ext cx="9144000" cy="390317"/>
          </a:xfrm>
          <a:prstGeom prst="rect">
            <a:avLst/>
          </a:prstGeom>
          <a:solidFill>
            <a:srgbClr val="56628C"/>
          </a:solidFill>
          <a:ln>
            <a:noFill/>
          </a:ln>
          <a:effectLst>
            <a:glow rad="127000">
              <a:srgbClr val="56628C">
                <a:alpha val="40000"/>
              </a:srgbClr>
            </a:glow>
            <a:reflection stA="45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>
          <a:xfrm>
            <a:off x="971600" y="-27384"/>
            <a:ext cx="81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3419872" y="6650245"/>
            <a:ext cx="5104184" cy="0"/>
          </a:xfrm>
          <a:prstGeom prst="line">
            <a:avLst/>
          </a:prstGeom>
          <a:ln w="19050">
            <a:solidFill>
              <a:schemeClr val="bg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pied de page 4"/>
          <p:cNvSpPr txBox="1">
            <a:spLocks/>
          </p:cNvSpPr>
          <p:nvPr userDrawn="1"/>
        </p:nvSpPr>
        <p:spPr>
          <a:xfrm>
            <a:off x="333651" y="6467683"/>
            <a:ext cx="3230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WP11</a:t>
            </a:r>
            <a:r>
              <a:rPr lang="fr-FR" baseline="0" dirty="0" smtClean="0"/>
              <a:t>  –</a:t>
            </a:r>
            <a:r>
              <a:rPr lang="fr-FR" dirty="0" smtClean="0"/>
              <a:t> CDS-SL CDR</a:t>
            </a:r>
            <a:r>
              <a:rPr lang="fr-FR" baseline="0" dirty="0" smtClean="0"/>
              <a:t> –</a:t>
            </a:r>
            <a:r>
              <a:rPr lang="fr-FR" dirty="0" smtClean="0"/>
              <a:t> 2017/04/19</a:t>
            </a:r>
            <a:r>
              <a:rPr lang="fr-FR" baseline="30000" dirty="0" smtClean="0"/>
              <a:t>th</a:t>
            </a:r>
            <a:endParaRPr lang="fr-FR" baseline="30000" dirty="0"/>
          </a:p>
        </p:txBody>
      </p:sp>
      <p:sp>
        <p:nvSpPr>
          <p:cNvPr id="19" name="Espace réservé du numéro de diapositive 5"/>
          <p:cNvSpPr txBox="1">
            <a:spLocks/>
          </p:cNvSpPr>
          <p:nvPr userDrawn="1"/>
        </p:nvSpPr>
        <p:spPr>
          <a:xfrm>
            <a:off x="6974904" y="64676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F43006-22BA-4B65-9153-CA4D1108557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5774986"/>
          </a:xfrm>
        </p:spPr>
        <p:txBody>
          <a:bodyPr lIns="18000" rIns="18000" bIns="18000"/>
          <a:lstStyle>
            <a:lvl1pPr marL="342900" indent="-342900">
              <a:buFontTx/>
              <a:buBlip>
                <a:blip r:embed="rId2"/>
              </a:buBlip>
              <a:defRPr sz="2000" b="1">
                <a:solidFill>
                  <a:srgbClr val="C3004A"/>
                </a:solidFill>
              </a:defRPr>
            </a:lvl1pPr>
            <a:lvl2pPr marL="630238" indent="-274638">
              <a:spcBef>
                <a:spcPts val="300"/>
              </a:spcBef>
              <a:buFontTx/>
              <a:buBlip>
                <a:blip r:embed="rId3"/>
              </a:buBlip>
              <a:defRPr sz="2000">
                <a:solidFill>
                  <a:srgbClr val="7030A0"/>
                </a:solidFill>
              </a:defRPr>
            </a:lvl2pPr>
            <a:lvl3pPr marL="985838" indent="-182563">
              <a:spcBef>
                <a:spcPts val="0"/>
              </a:spcBef>
              <a:buFont typeface="Wingdings" pitchFamily="2" charset="2"/>
              <a:buChar char="ü"/>
              <a:defRPr sz="1800"/>
            </a:lvl3pPr>
          </a:lstStyle>
          <a:p>
            <a:pPr lvl="0"/>
            <a:r>
              <a:rPr lang="en-US" noProof="0" dirty="0" err="1" smtClean="0"/>
              <a:t>Modifiez</a:t>
            </a:r>
            <a:r>
              <a:rPr lang="en-US" noProof="0" dirty="0" smtClean="0"/>
              <a:t>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</p:txBody>
      </p:sp>
      <p:pic>
        <p:nvPicPr>
          <p:cNvPr id="11" name="Image 10" descr="logoipn.png"/>
          <p:cNvPicPr>
            <a:picLocks noChangeAspect="1"/>
          </p:cNvPicPr>
          <p:nvPr userDrawn="1"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6" y="71705"/>
            <a:ext cx="919788" cy="540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5284" y="71705"/>
            <a:ext cx="555818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3" descr="C:\Users\reynet\Desktop\Ligne Spoke 4.png"/>
          <p:cNvPicPr>
            <a:picLocks noChangeAspect="1" noChangeArrowheads="1"/>
          </p:cNvPicPr>
          <p:nvPr userDrawn="1"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531808" y="112953"/>
            <a:ext cx="1239991" cy="45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277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61C86-783F-406A-A508-B7BCF3766634}" type="datetimeFigureOut">
              <a:rPr lang="fr-FR" smtClean="0"/>
              <a:t>19/04/2017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43006-22BA-4B65-9153-CA4D110855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809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emf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emf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emf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emf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emf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emf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emf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emf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emf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5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7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67.png"/><Relationship Id="rId7" Type="http://schemas.openxmlformats.org/officeDocument/2006/relationships/image" Target="../media/image9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emf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emf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emf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emf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467544" y="1772816"/>
            <a:ext cx="7848872" cy="129614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WP11: CDS-SL CDR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				Cryogenics</a:t>
            </a:r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April 19</a:t>
            </a:r>
            <a:r>
              <a:rPr lang="en-GB" baseline="30000" dirty="0" smtClean="0"/>
              <a:t>th</a:t>
            </a:r>
            <a:r>
              <a:rPr lang="en-GB" dirty="0" smtClean="0">
                <a:solidFill>
                  <a:schemeClr val="bg1"/>
                </a:solidFill>
              </a:rPr>
              <a:t> 2017</a:t>
            </a:r>
            <a:endParaRPr lang="en-GB" baseline="30000" dirty="0">
              <a:solidFill>
                <a:schemeClr val="bg1"/>
              </a:solidFill>
            </a:endParaRPr>
          </a:p>
        </p:txBody>
      </p:sp>
      <p:pic>
        <p:nvPicPr>
          <p:cNvPr id="7" name="Picture 13" descr="C:\Users\reynet\Desktop\Ligne Spoke 4.png"/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835696" y="3559711"/>
            <a:ext cx="6843278" cy="181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610" y="4149080"/>
            <a:ext cx="1653086" cy="163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20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5919787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Valve box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Helium</a:t>
            </a:r>
            <a:r>
              <a:rPr lang="fr-FR" dirty="0" smtClean="0"/>
              <a:t> circuit – CV02</a:t>
            </a:r>
          </a:p>
          <a:p>
            <a:pPr marL="447675" lvl="1" indent="0">
              <a:buNone/>
            </a:pPr>
            <a:endParaRPr lang="fr-FR" dirty="0" smtClean="0"/>
          </a:p>
          <a:p>
            <a:pPr marL="447675" lvl="1" indent="0">
              <a:buNone/>
            </a:pPr>
            <a:endParaRPr lang="fr-FR" dirty="0"/>
          </a:p>
          <a:p>
            <a:pPr marL="447675" lvl="1" indent="0">
              <a:buNone/>
            </a:pPr>
            <a:endParaRPr lang="fr-FR" dirty="0" smtClean="0"/>
          </a:p>
          <a:p>
            <a:pPr marL="447675" lvl="1" indent="0">
              <a:buNone/>
            </a:pPr>
            <a:endParaRPr lang="fr-FR" dirty="0"/>
          </a:p>
        </p:txBody>
      </p:sp>
      <p:sp>
        <p:nvSpPr>
          <p:cNvPr id="6" name="Légende sans bordure 2 5"/>
          <p:cNvSpPr/>
          <p:nvPr/>
        </p:nvSpPr>
        <p:spPr>
          <a:xfrm>
            <a:off x="5724128" y="2060848"/>
            <a:ext cx="855620" cy="369332"/>
          </a:xfrm>
          <a:prstGeom prst="callout2">
            <a:avLst>
              <a:gd name="adj1" fmla="val 50305"/>
              <a:gd name="adj2" fmla="val -4142"/>
              <a:gd name="adj3" fmla="val 50305"/>
              <a:gd name="adj4" fmla="val -18763"/>
              <a:gd name="adj5" fmla="val 112500"/>
              <a:gd name="adj6" fmla="val -46667"/>
            </a:avLst>
          </a:prstGeom>
          <a:ln w="38100">
            <a:solidFill>
              <a:schemeClr val="tx1"/>
            </a:solidFill>
            <a:tailEnd type="oval"/>
          </a:ln>
        </p:spPr>
        <p:txBody>
          <a:bodyPr wrap="none" rtlCol="0" anchor="ctr">
            <a:spAutoFit/>
          </a:bodyPr>
          <a:lstStyle/>
          <a:p>
            <a:pPr marL="0" algn="ctr"/>
            <a:r>
              <a:rPr lang="fr-FR" dirty="0" smtClean="0"/>
              <a:t>Max </a:t>
            </a:r>
            <a:r>
              <a:rPr lang="fr-FR" dirty="0" err="1" smtClean="0"/>
              <a:t>Kv</a:t>
            </a:r>
            <a:endParaRPr lang="en-US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3"/>
          <a:srcRect l="-3" t="2606" r="5"/>
          <a:stretch/>
        </p:blipFill>
        <p:spPr>
          <a:xfrm>
            <a:off x="7956376" y="836712"/>
            <a:ext cx="1037724" cy="3832911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5" y="4941168"/>
            <a:ext cx="8960817" cy="15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5" y="5080680"/>
            <a:ext cx="8960818" cy="670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88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5926137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Valve box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Helium</a:t>
            </a:r>
            <a:r>
              <a:rPr lang="fr-FR" dirty="0" smtClean="0"/>
              <a:t> circuit – CV03</a:t>
            </a:r>
          </a:p>
          <a:p>
            <a:pPr marL="447675" lvl="1" indent="0">
              <a:buNone/>
            </a:pPr>
            <a:endParaRPr lang="fr-FR" dirty="0" smtClean="0"/>
          </a:p>
          <a:p>
            <a:pPr marL="447675" lvl="1" indent="0">
              <a:buNone/>
            </a:pPr>
            <a:endParaRPr lang="fr-FR" dirty="0"/>
          </a:p>
          <a:p>
            <a:pPr marL="447675" lvl="1" indent="0">
              <a:buNone/>
            </a:pPr>
            <a:endParaRPr lang="fr-FR" dirty="0" smtClean="0"/>
          </a:p>
          <a:p>
            <a:pPr marL="447675" lvl="1" indent="0">
              <a:buNone/>
            </a:pPr>
            <a:endParaRPr lang="fr-FR" dirty="0"/>
          </a:p>
        </p:txBody>
      </p:sp>
      <p:sp>
        <p:nvSpPr>
          <p:cNvPr id="6" name="Légende sans bordure 2 5"/>
          <p:cNvSpPr/>
          <p:nvPr/>
        </p:nvSpPr>
        <p:spPr>
          <a:xfrm>
            <a:off x="5868144" y="1876182"/>
            <a:ext cx="855620" cy="369332"/>
          </a:xfrm>
          <a:prstGeom prst="callout2">
            <a:avLst>
              <a:gd name="adj1" fmla="val 50305"/>
              <a:gd name="adj2" fmla="val -4142"/>
              <a:gd name="adj3" fmla="val 50305"/>
              <a:gd name="adj4" fmla="val -18763"/>
              <a:gd name="adj5" fmla="val 112500"/>
              <a:gd name="adj6" fmla="val -46667"/>
            </a:avLst>
          </a:prstGeom>
          <a:ln w="38100">
            <a:solidFill>
              <a:schemeClr val="tx1"/>
            </a:solidFill>
            <a:tailEnd type="oval"/>
          </a:ln>
        </p:spPr>
        <p:txBody>
          <a:bodyPr wrap="none" rtlCol="0" anchor="ctr">
            <a:spAutoFit/>
          </a:bodyPr>
          <a:lstStyle/>
          <a:p>
            <a:pPr marL="0" algn="ctr"/>
            <a:r>
              <a:rPr lang="fr-FR" dirty="0" smtClean="0"/>
              <a:t>Max </a:t>
            </a:r>
            <a:r>
              <a:rPr lang="fr-FR" dirty="0" err="1" smtClean="0"/>
              <a:t>Kv</a:t>
            </a:r>
            <a:endParaRPr lang="en-US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3"/>
          <a:srcRect l="-3" t="2606" r="5"/>
          <a:stretch/>
        </p:blipFill>
        <p:spPr>
          <a:xfrm>
            <a:off x="7956376" y="836712"/>
            <a:ext cx="1037724" cy="3832911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5" y="4941168"/>
            <a:ext cx="8960817" cy="15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4" y="5098260"/>
            <a:ext cx="8960817" cy="124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83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5926137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Valve box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Helium</a:t>
            </a:r>
            <a:r>
              <a:rPr lang="fr-FR" dirty="0" smtClean="0"/>
              <a:t> circuit – CV04</a:t>
            </a:r>
          </a:p>
          <a:p>
            <a:pPr marL="447675" lvl="1" indent="0">
              <a:buNone/>
            </a:pPr>
            <a:endParaRPr lang="fr-FR" dirty="0" smtClean="0"/>
          </a:p>
          <a:p>
            <a:pPr marL="447675" lvl="1" indent="0">
              <a:buNone/>
            </a:pPr>
            <a:endParaRPr lang="fr-FR" dirty="0"/>
          </a:p>
          <a:p>
            <a:pPr marL="447675" lvl="1" indent="0">
              <a:buNone/>
            </a:pPr>
            <a:endParaRPr lang="fr-FR" dirty="0" smtClean="0"/>
          </a:p>
          <a:p>
            <a:pPr marL="447675" lvl="1" indent="0">
              <a:buNone/>
            </a:pPr>
            <a:endParaRPr lang="fr-FR" dirty="0"/>
          </a:p>
        </p:txBody>
      </p:sp>
      <p:sp>
        <p:nvSpPr>
          <p:cNvPr id="6" name="Légende sans bordure 2 5"/>
          <p:cNvSpPr/>
          <p:nvPr/>
        </p:nvSpPr>
        <p:spPr>
          <a:xfrm>
            <a:off x="5796426" y="2037547"/>
            <a:ext cx="855620" cy="369332"/>
          </a:xfrm>
          <a:prstGeom prst="callout2">
            <a:avLst>
              <a:gd name="adj1" fmla="val 50305"/>
              <a:gd name="adj2" fmla="val -4142"/>
              <a:gd name="adj3" fmla="val 50305"/>
              <a:gd name="adj4" fmla="val -18763"/>
              <a:gd name="adj5" fmla="val 112500"/>
              <a:gd name="adj6" fmla="val -46667"/>
            </a:avLst>
          </a:prstGeom>
          <a:ln w="38100">
            <a:solidFill>
              <a:schemeClr val="tx1"/>
            </a:solidFill>
            <a:tailEnd type="oval"/>
          </a:ln>
        </p:spPr>
        <p:txBody>
          <a:bodyPr wrap="none" rtlCol="0" anchor="ctr">
            <a:spAutoFit/>
          </a:bodyPr>
          <a:lstStyle/>
          <a:p>
            <a:pPr marL="0" algn="ctr"/>
            <a:r>
              <a:rPr lang="fr-FR" dirty="0" smtClean="0"/>
              <a:t>Max </a:t>
            </a:r>
            <a:r>
              <a:rPr lang="fr-FR" dirty="0" err="1" smtClean="0"/>
              <a:t>Kv</a:t>
            </a:r>
            <a:endParaRPr lang="en-US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3"/>
          <a:srcRect l="-3" t="2606" r="5"/>
          <a:stretch/>
        </p:blipFill>
        <p:spPr>
          <a:xfrm>
            <a:off x="7956376" y="836712"/>
            <a:ext cx="1037724" cy="3832911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5" y="4941168"/>
            <a:ext cx="8960817" cy="15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5" y="5103069"/>
            <a:ext cx="8950655" cy="64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64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48499"/>
            <a:ext cx="5926137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Valve box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Helium</a:t>
            </a:r>
            <a:r>
              <a:rPr lang="fr-FR" dirty="0"/>
              <a:t> circuit – </a:t>
            </a:r>
            <a:r>
              <a:rPr lang="fr-FR" dirty="0" smtClean="0"/>
              <a:t>CV05</a:t>
            </a:r>
            <a:endParaRPr lang="fr-FR" dirty="0"/>
          </a:p>
          <a:p>
            <a:pPr marL="447675" lvl="1" indent="0">
              <a:buNone/>
            </a:pPr>
            <a:endParaRPr lang="fr-FR" dirty="0" smtClean="0"/>
          </a:p>
          <a:p>
            <a:pPr marL="447675" lvl="1" indent="0">
              <a:buNone/>
            </a:pPr>
            <a:endParaRPr lang="fr-FR" dirty="0"/>
          </a:p>
          <a:p>
            <a:pPr marL="447675" lvl="1" indent="0">
              <a:buNone/>
            </a:pPr>
            <a:endParaRPr lang="fr-FR" dirty="0" smtClean="0"/>
          </a:p>
          <a:p>
            <a:pPr marL="447675" lvl="1" indent="0">
              <a:buNone/>
            </a:pPr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5" y="5040251"/>
            <a:ext cx="8960817" cy="15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égende sans bordure 2 5"/>
          <p:cNvSpPr/>
          <p:nvPr/>
        </p:nvSpPr>
        <p:spPr>
          <a:xfrm>
            <a:off x="5796136" y="2204864"/>
            <a:ext cx="855620" cy="369332"/>
          </a:xfrm>
          <a:prstGeom prst="callout2">
            <a:avLst>
              <a:gd name="adj1" fmla="val 50305"/>
              <a:gd name="adj2" fmla="val -4142"/>
              <a:gd name="adj3" fmla="val 50305"/>
              <a:gd name="adj4" fmla="val -18763"/>
              <a:gd name="adj5" fmla="val 112500"/>
              <a:gd name="adj6" fmla="val -46667"/>
            </a:avLst>
          </a:prstGeom>
          <a:ln w="38100">
            <a:solidFill>
              <a:schemeClr val="tx1"/>
            </a:solidFill>
            <a:tailEnd type="oval"/>
          </a:ln>
        </p:spPr>
        <p:txBody>
          <a:bodyPr wrap="none" rtlCol="0" anchor="ctr">
            <a:spAutoFit/>
          </a:bodyPr>
          <a:lstStyle/>
          <a:p>
            <a:pPr marL="0" algn="ctr"/>
            <a:r>
              <a:rPr lang="fr-FR" dirty="0" smtClean="0"/>
              <a:t>Max </a:t>
            </a:r>
            <a:r>
              <a:rPr lang="fr-FR" dirty="0" err="1" smtClean="0"/>
              <a:t>Kv</a:t>
            </a:r>
            <a:endParaRPr lang="en-US" dirty="0"/>
          </a:p>
        </p:txBody>
      </p:sp>
      <p:pic>
        <p:nvPicPr>
          <p:cNvPr id="10" name="Picture 13" descr="C:\Users\pierens\Desktop\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887" y="881665"/>
            <a:ext cx="1222375" cy="215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9" y="5187994"/>
            <a:ext cx="8957583" cy="61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57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70860"/>
            <a:ext cx="5919787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Valve box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Helium</a:t>
            </a:r>
            <a:r>
              <a:rPr lang="fr-FR" dirty="0" smtClean="0"/>
              <a:t> circuit – CV06</a:t>
            </a:r>
          </a:p>
          <a:p>
            <a:pPr marL="447675" lvl="1" indent="0">
              <a:buNone/>
            </a:pPr>
            <a:endParaRPr lang="fr-FR" dirty="0" smtClean="0"/>
          </a:p>
          <a:p>
            <a:pPr marL="447675" lvl="1" indent="0">
              <a:buNone/>
            </a:pPr>
            <a:endParaRPr lang="fr-FR" dirty="0"/>
          </a:p>
          <a:p>
            <a:pPr marL="447675" lvl="1" indent="0">
              <a:buNone/>
            </a:pPr>
            <a:endParaRPr lang="fr-FR" dirty="0" smtClean="0"/>
          </a:p>
          <a:p>
            <a:pPr marL="447675" lvl="1" indent="0">
              <a:buNone/>
            </a:pPr>
            <a:endParaRPr lang="fr-FR" dirty="0"/>
          </a:p>
        </p:txBody>
      </p:sp>
      <p:sp>
        <p:nvSpPr>
          <p:cNvPr id="6" name="Légende sans bordure 2 5"/>
          <p:cNvSpPr/>
          <p:nvPr/>
        </p:nvSpPr>
        <p:spPr>
          <a:xfrm>
            <a:off x="5940152" y="2060848"/>
            <a:ext cx="855620" cy="369332"/>
          </a:xfrm>
          <a:prstGeom prst="callout2">
            <a:avLst>
              <a:gd name="adj1" fmla="val 50305"/>
              <a:gd name="adj2" fmla="val -4142"/>
              <a:gd name="adj3" fmla="val 50305"/>
              <a:gd name="adj4" fmla="val -18763"/>
              <a:gd name="adj5" fmla="val 112500"/>
              <a:gd name="adj6" fmla="val -46667"/>
            </a:avLst>
          </a:prstGeom>
          <a:ln w="38100">
            <a:solidFill>
              <a:schemeClr val="tx1"/>
            </a:solidFill>
            <a:tailEnd type="oval"/>
          </a:ln>
        </p:spPr>
        <p:txBody>
          <a:bodyPr wrap="none" rtlCol="0" anchor="ctr">
            <a:spAutoFit/>
          </a:bodyPr>
          <a:lstStyle/>
          <a:p>
            <a:pPr marL="0" algn="ctr"/>
            <a:r>
              <a:rPr lang="fr-FR" dirty="0" smtClean="0"/>
              <a:t>Max </a:t>
            </a:r>
            <a:r>
              <a:rPr lang="fr-FR" dirty="0" err="1" smtClean="0"/>
              <a:t>Kv</a:t>
            </a:r>
            <a:endParaRPr lang="en-US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3"/>
          <a:srcRect l="-3" t="2606" r="5"/>
          <a:stretch/>
        </p:blipFill>
        <p:spPr>
          <a:xfrm>
            <a:off x="7956376" y="836712"/>
            <a:ext cx="1037724" cy="3832911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5" y="4941168"/>
            <a:ext cx="8960817" cy="15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6" y="5098260"/>
            <a:ext cx="8957006" cy="65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838" y="1700808"/>
            <a:ext cx="5919787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Valve box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Helium</a:t>
            </a:r>
            <a:r>
              <a:rPr lang="fr-FR" dirty="0" smtClean="0"/>
              <a:t> circuit – CV07</a:t>
            </a:r>
          </a:p>
          <a:p>
            <a:pPr marL="447675" lvl="1" indent="0">
              <a:buNone/>
            </a:pPr>
            <a:endParaRPr lang="fr-FR" dirty="0" smtClean="0"/>
          </a:p>
          <a:p>
            <a:pPr marL="447675" lvl="1" indent="0">
              <a:buNone/>
            </a:pPr>
            <a:endParaRPr lang="fr-FR" dirty="0"/>
          </a:p>
          <a:p>
            <a:pPr marL="447675" lvl="1" indent="0">
              <a:buNone/>
            </a:pPr>
            <a:endParaRPr lang="fr-FR" dirty="0" smtClean="0"/>
          </a:p>
          <a:p>
            <a:pPr marL="447675" lvl="1" indent="0">
              <a:buNone/>
            </a:pPr>
            <a:endParaRPr lang="fr-FR" dirty="0"/>
          </a:p>
        </p:txBody>
      </p:sp>
      <p:sp>
        <p:nvSpPr>
          <p:cNvPr id="6" name="Légende sans bordure 2 5"/>
          <p:cNvSpPr/>
          <p:nvPr/>
        </p:nvSpPr>
        <p:spPr>
          <a:xfrm>
            <a:off x="5940152" y="2060848"/>
            <a:ext cx="855620" cy="369332"/>
          </a:xfrm>
          <a:prstGeom prst="callout2">
            <a:avLst>
              <a:gd name="adj1" fmla="val 50305"/>
              <a:gd name="adj2" fmla="val -4142"/>
              <a:gd name="adj3" fmla="val 50305"/>
              <a:gd name="adj4" fmla="val -18763"/>
              <a:gd name="adj5" fmla="val 112500"/>
              <a:gd name="adj6" fmla="val -46667"/>
            </a:avLst>
          </a:prstGeom>
          <a:ln w="38100">
            <a:solidFill>
              <a:schemeClr val="tx1"/>
            </a:solidFill>
            <a:tailEnd type="oval"/>
          </a:ln>
        </p:spPr>
        <p:txBody>
          <a:bodyPr wrap="none" rtlCol="0" anchor="ctr">
            <a:spAutoFit/>
          </a:bodyPr>
          <a:lstStyle/>
          <a:p>
            <a:pPr marL="0" algn="ctr"/>
            <a:r>
              <a:rPr lang="fr-FR" dirty="0" smtClean="0"/>
              <a:t>Max </a:t>
            </a:r>
            <a:r>
              <a:rPr lang="fr-FR" dirty="0" err="1" smtClean="0"/>
              <a:t>Kv</a:t>
            </a:r>
            <a:endParaRPr lang="en-US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3"/>
          <a:srcRect l="-3" t="2606" r="5"/>
          <a:stretch/>
        </p:blipFill>
        <p:spPr>
          <a:xfrm>
            <a:off x="7956376" y="836712"/>
            <a:ext cx="1037724" cy="3832911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5" y="4941168"/>
            <a:ext cx="8960817" cy="15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0" y="5098260"/>
            <a:ext cx="8967132" cy="644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53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70860"/>
            <a:ext cx="5919787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End box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Thermal </a:t>
            </a:r>
            <a:r>
              <a:rPr lang="fr-FR" dirty="0" err="1" smtClean="0"/>
              <a:t>shield</a:t>
            </a:r>
            <a:r>
              <a:rPr lang="fr-FR" dirty="0" smtClean="0"/>
              <a:t> circuit – CV93</a:t>
            </a:r>
          </a:p>
          <a:p>
            <a:pPr marL="447675" lvl="1" indent="0">
              <a:buNone/>
            </a:pPr>
            <a:endParaRPr lang="fr-FR" dirty="0" smtClean="0"/>
          </a:p>
          <a:p>
            <a:pPr marL="447675" lvl="1" indent="0">
              <a:buNone/>
            </a:pPr>
            <a:endParaRPr lang="fr-FR" dirty="0"/>
          </a:p>
          <a:p>
            <a:pPr marL="447675" lvl="1" indent="0">
              <a:buNone/>
            </a:pPr>
            <a:endParaRPr lang="fr-FR" dirty="0" smtClean="0"/>
          </a:p>
          <a:p>
            <a:pPr marL="447675" lvl="1" indent="0">
              <a:buNone/>
            </a:pPr>
            <a:endParaRPr lang="fr-FR" dirty="0"/>
          </a:p>
        </p:txBody>
      </p:sp>
      <p:sp>
        <p:nvSpPr>
          <p:cNvPr id="6" name="Légende sans bordure 2 5"/>
          <p:cNvSpPr/>
          <p:nvPr/>
        </p:nvSpPr>
        <p:spPr>
          <a:xfrm>
            <a:off x="5940152" y="2060848"/>
            <a:ext cx="855620" cy="369332"/>
          </a:xfrm>
          <a:prstGeom prst="callout2">
            <a:avLst>
              <a:gd name="adj1" fmla="val 50305"/>
              <a:gd name="adj2" fmla="val -4142"/>
              <a:gd name="adj3" fmla="val 50305"/>
              <a:gd name="adj4" fmla="val -18763"/>
              <a:gd name="adj5" fmla="val 112500"/>
              <a:gd name="adj6" fmla="val -46667"/>
            </a:avLst>
          </a:prstGeom>
          <a:ln w="38100">
            <a:solidFill>
              <a:schemeClr val="tx1"/>
            </a:solidFill>
            <a:tailEnd type="oval"/>
          </a:ln>
        </p:spPr>
        <p:txBody>
          <a:bodyPr wrap="none" rtlCol="0" anchor="ctr">
            <a:spAutoFit/>
          </a:bodyPr>
          <a:lstStyle/>
          <a:p>
            <a:pPr marL="0" algn="ctr"/>
            <a:r>
              <a:rPr lang="fr-FR" dirty="0" smtClean="0"/>
              <a:t>Max </a:t>
            </a:r>
            <a:r>
              <a:rPr lang="fr-FR" dirty="0" err="1" smtClean="0"/>
              <a:t>Kv</a:t>
            </a:r>
            <a:endParaRPr lang="en-US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3"/>
          <a:srcRect l="-3" t="2606" r="5"/>
          <a:stretch/>
        </p:blipFill>
        <p:spPr>
          <a:xfrm>
            <a:off x="7956376" y="836712"/>
            <a:ext cx="1037724" cy="3832911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5" y="4941168"/>
            <a:ext cx="8960817" cy="15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4" y="5112034"/>
            <a:ext cx="8950655" cy="850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26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5919787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End box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Helium</a:t>
            </a:r>
            <a:r>
              <a:rPr lang="fr-FR" dirty="0" smtClean="0"/>
              <a:t> circuit – CV91</a:t>
            </a:r>
          </a:p>
          <a:p>
            <a:pPr marL="447675" lvl="1" indent="0">
              <a:buNone/>
            </a:pPr>
            <a:endParaRPr lang="fr-FR" dirty="0" smtClean="0"/>
          </a:p>
          <a:p>
            <a:pPr marL="447675" lvl="1" indent="0">
              <a:buNone/>
            </a:pPr>
            <a:endParaRPr lang="fr-FR" dirty="0"/>
          </a:p>
          <a:p>
            <a:pPr marL="447675" lvl="1" indent="0">
              <a:buNone/>
            </a:pPr>
            <a:endParaRPr lang="fr-FR" dirty="0" smtClean="0"/>
          </a:p>
          <a:p>
            <a:pPr marL="447675" lvl="1" indent="0">
              <a:buNone/>
            </a:pPr>
            <a:endParaRPr lang="fr-FR" dirty="0"/>
          </a:p>
        </p:txBody>
      </p:sp>
      <p:sp>
        <p:nvSpPr>
          <p:cNvPr id="6" name="Légende sans bordure 2 5"/>
          <p:cNvSpPr/>
          <p:nvPr/>
        </p:nvSpPr>
        <p:spPr>
          <a:xfrm>
            <a:off x="5652120" y="1876182"/>
            <a:ext cx="855620" cy="369332"/>
          </a:xfrm>
          <a:prstGeom prst="callout2">
            <a:avLst>
              <a:gd name="adj1" fmla="val 50305"/>
              <a:gd name="adj2" fmla="val -4142"/>
              <a:gd name="adj3" fmla="val 50305"/>
              <a:gd name="adj4" fmla="val -18763"/>
              <a:gd name="adj5" fmla="val 112500"/>
              <a:gd name="adj6" fmla="val -46667"/>
            </a:avLst>
          </a:prstGeom>
          <a:ln w="38100">
            <a:solidFill>
              <a:schemeClr val="tx1"/>
            </a:solidFill>
            <a:tailEnd type="oval"/>
          </a:ln>
        </p:spPr>
        <p:txBody>
          <a:bodyPr wrap="none" rtlCol="0" anchor="ctr">
            <a:spAutoFit/>
          </a:bodyPr>
          <a:lstStyle/>
          <a:p>
            <a:pPr marL="0" algn="ctr"/>
            <a:r>
              <a:rPr lang="fr-FR" dirty="0" smtClean="0"/>
              <a:t>Max </a:t>
            </a:r>
            <a:r>
              <a:rPr lang="fr-FR" dirty="0" err="1" smtClean="0"/>
              <a:t>Kv</a:t>
            </a:r>
            <a:endParaRPr lang="en-US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3"/>
          <a:srcRect l="-3" t="2606" r="5"/>
          <a:stretch/>
        </p:blipFill>
        <p:spPr>
          <a:xfrm>
            <a:off x="7956376" y="836712"/>
            <a:ext cx="1037724" cy="3832911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5" y="4941168"/>
            <a:ext cx="8960817" cy="15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5" y="5098260"/>
            <a:ext cx="8950655" cy="1085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20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5919787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End box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Helium</a:t>
            </a:r>
            <a:r>
              <a:rPr lang="fr-FR" dirty="0" smtClean="0"/>
              <a:t> circuit – CV92</a:t>
            </a:r>
          </a:p>
          <a:p>
            <a:pPr marL="447675" lvl="1" indent="0">
              <a:buNone/>
            </a:pPr>
            <a:endParaRPr lang="fr-FR" dirty="0" smtClean="0"/>
          </a:p>
          <a:p>
            <a:pPr marL="447675" lvl="1" indent="0">
              <a:buNone/>
            </a:pPr>
            <a:endParaRPr lang="fr-FR" dirty="0"/>
          </a:p>
          <a:p>
            <a:pPr marL="447675" lvl="1" indent="0">
              <a:buNone/>
            </a:pPr>
            <a:endParaRPr lang="fr-FR" dirty="0" smtClean="0"/>
          </a:p>
          <a:p>
            <a:pPr marL="447675" lvl="1" indent="0">
              <a:buNone/>
            </a:pPr>
            <a:endParaRPr lang="fr-FR" dirty="0"/>
          </a:p>
        </p:txBody>
      </p:sp>
      <p:sp>
        <p:nvSpPr>
          <p:cNvPr id="6" name="Légende sans bordure 2 5"/>
          <p:cNvSpPr/>
          <p:nvPr/>
        </p:nvSpPr>
        <p:spPr>
          <a:xfrm>
            <a:off x="5652120" y="1876182"/>
            <a:ext cx="855620" cy="369332"/>
          </a:xfrm>
          <a:prstGeom prst="callout2">
            <a:avLst>
              <a:gd name="adj1" fmla="val 50305"/>
              <a:gd name="adj2" fmla="val -4142"/>
              <a:gd name="adj3" fmla="val 50305"/>
              <a:gd name="adj4" fmla="val -18763"/>
              <a:gd name="adj5" fmla="val 112500"/>
              <a:gd name="adj6" fmla="val -46667"/>
            </a:avLst>
          </a:prstGeom>
          <a:ln w="38100">
            <a:solidFill>
              <a:schemeClr val="tx1"/>
            </a:solidFill>
            <a:tailEnd type="oval"/>
          </a:ln>
        </p:spPr>
        <p:txBody>
          <a:bodyPr wrap="none" rtlCol="0" anchor="ctr">
            <a:spAutoFit/>
          </a:bodyPr>
          <a:lstStyle/>
          <a:p>
            <a:pPr marL="0" algn="ctr"/>
            <a:r>
              <a:rPr lang="fr-FR" dirty="0" smtClean="0"/>
              <a:t>Max </a:t>
            </a:r>
            <a:r>
              <a:rPr lang="fr-FR" dirty="0" err="1" smtClean="0"/>
              <a:t>Kv</a:t>
            </a:r>
            <a:endParaRPr lang="en-US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3"/>
          <a:srcRect l="-3" t="2606" r="5"/>
          <a:stretch/>
        </p:blipFill>
        <p:spPr>
          <a:xfrm>
            <a:off x="7956376" y="836712"/>
            <a:ext cx="1037724" cy="3832911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5" y="4941168"/>
            <a:ext cx="8960817" cy="15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5" y="5098260"/>
            <a:ext cx="8950655" cy="64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21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" y="1484783"/>
            <a:ext cx="5926137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End box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HP line </a:t>
            </a:r>
            <a:r>
              <a:rPr lang="fr-FR" dirty="0"/>
              <a:t>– </a:t>
            </a:r>
            <a:r>
              <a:rPr lang="fr-FR" dirty="0" smtClean="0"/>
              <a:t>CV94</a:t>
            </a:r>
            <a:endParaRPr lang="fr-FR" dirty="0"/>
          </a:p>
          <a:p>
            <a:pPr marL="447675" lvl="1" indent="0">
              <a:buNone/>
            </a:pPr>
            <a:endParaRPr lang="fr-FR" dirty="0" smtClean="0"/>
          </a:p>
          <a:p>
            <a:pPr marL="447675" lvl="1" indent="0">
              <a:buNone/>
            </a:pPr>
            <a:endParaRPr lang="fr-FR" dirty="0"/>
          </a:p>
          <a:p>
            <a:pPr marL="447675" lvl="1" indent="0">
              <a:buNone/>
            </a:pPr>
            <a:endParaRPr lang="fr-FR" dirty="0" smtClean="0"/>
          </a:p>
          <a:p>
            <a:pPr marL="447675" lvl="1" indent="0">
              <a:buNone/>
            </a:pPr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5" y="5040251"/>
            <a:ext cx="8960817" cy="15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égende sans bordure 2 5"/>
          <p:cNvSpPr/>
          <p:nvPr/>
        </p:nvSpPr>
        <p:spPr>
          <a:xfrm>
            <a:off x="5395363" y="1773641"/>
            <a:ext cx="855620" cy="369332"/>
          </a:xfrm>
          <a:prstGeom prst="callout2">
            <a:avLst>
              <a:gd name="adj1" fmla="val 50305"/>
              <a:gd name="adj2" fmla="val -4142"/>
              <a:gd name="adj3" fmla="val 50305"/>
              <a:gd name="adj4" fmla="val -18763"/>
              <a:gd name="adj5" fmla="val 112500"/>
              <a:gd name="adj6" fmla="val -46667"/>
            </a:avLst>
          </a:prstGeom>
          <a:ln w="38100">
            <a:solidFill>
              <a:schemeClr val="tx1"/>
            </a:solidFill>
            <a:tailEnd type="oval"/>
          </a:ln>
        </p:spPr>
        <p:txBody>
          <a:bodyPr wrap="none" rtlCol="0" anchor="ctr">
            <a:spAutoFit/>
          </a:bodyPr>
          <a:lstStyle/>
          <a:p>
            <a:pPr marL="0" algn="ctr"/>
            <a:r>
              <a:rPr lang="fr-FR" dirty="0" smtClean="0"/>
              <a:t>Max </a:t>
            </a:r>
            <a:r>
              <a:rPr lang="fr-FR" dirty="0" err="1" smtClean="0"/>
              <a:t>Kv</a:t>
            </a:r>
            <a:endParaRPr lang="en-US" dirty="0"/>
          </a:p>
        </p:txBody>
      </p:sp>
      <p:pic>
        <p:nvPicPr>
          <p:cNvPr id="10" name="Picture 13" descr="C:\Users\pierens\Desktop\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887" y="881665"/>
            <a:ext cx="1222375" cy="215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5" y="5197343"/>
            <a:ext cx="8960817" cy="62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69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Cryogenic</a:t>
            </a:r>
            <a:r>
              <a:rPr lang="fr-FR" dirty="0" smtClean="0"/>
              <a:t> and warm control valves </a:t>
            </a:r>
            <a:r>
              <a:rPr lang="en-US" dirty="0" smtClean="0"/>
              <a:t>sizing</a:t>
            </a:r>
          </a:p>
          <a:p>
            <a:pPr lvl="1"/>
            <a:r>
              <a:rPr lang="fr-FR" dirty="0" smtClean="0"/>
              <a:t>Control valves </a:t>
            </a:r>
            <a:r>
              <a:rPr lang="fr-FR" dirty="0" err="1" smtClean="0"/>
              <a:t>sizing</a:t>
            </a:r>
            <a:endParaRPr lang="fr-FR" dirty="0" smtClean="0"/>
          </a:p>
          <a:p>
            <a:pPr lvl="1"/>
            <a:r>
              <a:rPr lang="fr-FR" dirty="0" smtClean="0"/>
              <a:t>Valve box</a:t>
            </a:r>
          </a:p>
          <a:p>
            <a:pPr marL="803275" lvl="2" indent="0">
              <a:buNone/>
            </a:pPr>
            <a:r>
              <a:rPr lang="fr-FR" b="1" dirty="0" smtClean="0"/>
              <a:t>Thermal </a:t>
            </a:r>
            <a:r>
              <a:rPr lang="fr-FR" b="1" dirty="0" err="1" smtClean="0"/>
              <a:t>shield</a:t>
            </a:r>
            <a:r>
              <a:rPr lang="fr-FR" b="1" dirty="0" smtClean="0"/>
              <a:t> circuit</a:t>
            </a:r>
          </a:p>
          <a:p>
            <a:pPr marL="803275" lvl="2" indent="0">
              <a:buNone/>
            </a:pPr>
            <a:r>
              <a:rPr lang="fr-FR" b="1" dirty="0" smtClean="0"/>
              <a:t>Cold mass circuit</a:t>
            </a:r>
            <a:endParaRPr lang="fr-FR" b="1" dirty="0"/>
          </a:p>
          <a:p>
            <a:pPr lvl="1"/>
            <a:r>
              <a:rPr lang="fr-FR" dirty="0" smtClean="0"/>
              <a:t>End box</a:t>
            </a:r>
          </a:p>
          <a:p>
            <a:pPr marL="803275" lvl="2" indent="0">
              <a:buNone/>
            </a:pPr>
            <a:r>
              <a:rPr lang="fr-FR" b="1" dirty="0"/>
              <a:t>Thermal </a:t>
            </a:r>
            <a:r>
              <a:rPr lang="fr-FR" b="1" dirty="0" err="1"/>
              <a:t>shield</a:t>
            </a:r>
            <a:r>
              <a:rPr lang="fr-FR" b="1" dirty="0"/>
              <a:t> circuit</a:t>
            </a:r>
          </a:p>
          <a:p>
            <a:pPr marL="803275" lvl="2" indent="0">
              <a:buNone/>
            </a:pPr>
            <a:r>
              <a:rPr lang="fr-FR" b="1" dirty="0"/>
              <a:t>Cold mass circuit</a:t>
            </a:r>
          </a:p>
          <a:p>
            <a:pPr lvl="1"/>
            <a:r>
              <a:rPr lang="fr-FR" dirty="0" smtClean="0"/>
              <a:t>Control valves </a:t>
            </a:r>
            <a:r>
              <a:rPr lang="en-US" dirty="0" smtClean="0"/>
              <a:t>properties</a:t>
            </a:r>
          </a:p>
          <a:p>
            <a:r>
              <a:rPr lang="fr-FR" dirty="0" err="1" smtClean="0"/>
              <a:t>Auxiliary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r>
              <a:rPr lang="fr-FR" dirty="0" smtClean="0"/>
              <a:t> pressure drops</a:t>
            </a:r>
          </a:p>
          <a:p>
            <a:r>
              <a:rPr lang="fr-FR" dirty="0" err="1" smtClean="0"/>
              <a:t>Cryogenic</a:t>
            </a:r>
            <a:r>
              <a:rPr lang="fr-FR" dirty="0" smtClean="0"/>
              <a:t> circuits pressure drops</a:t>
            </a:r>
          </a:p>
          <a:p>
            <a:pPr lvl="1"/>
            <a:r>
              <a:rPr lang="fr-FR" dirty="0" smtClean="0"/>
              <a:t>Thermal </a:t>
            </a:r>
            <a:r>
              <a:rPr lang="fr-FR" dirty="0" err="1" smtClean="0"/>
              <a:t>shield</a:t>
            </a:r>
            <a:r>
              <a:rPr lang="fr-FR" dirty="0" smtClean="0"/>
              <a:t> circuit</a:t>
            </a:r>
          </a:p>
          <a:p>
            <a:pPr marL="803275" lvl="2" indent="0">
              <a:buNone/>
            </a:pPr>
            <a:r>
              <a:rPr lang="fr-FR" b="1" dirty="0" smtClean="0"/>
              <a:t>Valve box</a:t>
            </a:r>
            <a:endParaRPr lang="fr-FR" b="1" dirty="0"/>
          </a:p>
          <a:p>
            <a:pPr marL="803275" lvl="2" indent="0">
              <a:buNone/>
            </a:pPr>
            <a:r>
              <a:rPr lang="fr-FR" b="1" dirty="0" smtClean="0"/>
              <a:t>Main cold </a:t>
            </a:r>
            <a:r>
              <a:rPr lang="fr-FR" b="1" dirty="0" err="1" smtClean="0"/>
              <a:t>process</a:t>
            </a:r>
            <a:r>
              <a:rPr lang="fr-FR" b="1" dirty="0" smtClean="0"/>
              <a:t> </a:t>
            </a:r>
            <a:r>
              <a:rPr lang="fr-FR" b="1" dirty="0" err="1" smtClean="0"/>
              <a:t>lines</a:t>
            </a:r>
            <a:endParaRPr lang="fr-FR" dirty="0"/>
          </a:p>
          <a:p>
            <a:pPr lvl="1"/>
            <a:r>
              <a:rPr lang="fr-FR" dirty="0" err="1" smtClean="0"/>
              <a:t>Helium</a:t>
            </a:r>
            <a:r>
              <a:rPr lang="fr-FR" dirty="0" smtClean="0"/>
              <a:t> circuit</a:t>
            </a:r>
          </a:p>
          <a:p>
            <a:pPr marL="803275" lvl="2" indent="0">
              <a:buNone/>
            </a:pPr>
            <a:r>
              <a:rPr lang="fr-FR" b="1" dirty="0" smtClean="0"/>
              <a:t>Valve box</a:t>
            </a:r>
            <a:endParaRPr lang="fr-FR" b="1" dirty="0"/>
          </a:p>
          <a:p>
            <a:pPr marL="803275" lvl="2" indent="0">
              <a:buNone/>
            </a:pPr>
            <a:r>
              <a:rPr lang="fr-FR" b="1" dirty="0" smtClean="0"/>
              <a:t>Main cold </a:t>
            </a:r>
            <a:r>
              <a:rPr lang="fr-FR" b="1" dirty="0" err="1" smtClean="0"/>
              <a:t>process</a:t>
            </a:r>
            <a:r>
              <a:rPr lang="fr-FR" b="1" dirty="0" smtClean="0"/>
              <a:t> </a:t>
            </a:r>
            <a:r>
              <a:rPr lang="fr-FR" b="1" dirty="0" err="1" smtClean="0"/>
              <a:t>lines</a:t>
            </a:r>
            <a:endParaRPr lang="fr-FR" dirty="0"/>
          </a:p>
          <a:p>
            <a:pPr lvl="1"/>
            <a:endParaRPr lang="fr-FR" dirty="0" smtClean="0"/>
          </a:p>
          <a:p>
            <a:pPr lvl="1"/>
            <a:endParaRPr lang="en-US" dirty="0"/>
          </a:p>
        </p:txBody>
      </p:sp>
      <p:pic>
        <p:nvPicPr>
          <p:cNvPr id="5" name="Picture 13" descr="C:\Users\pierens\Desktop\image00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852736"/>
            <a:ext cx="1222375" cy="215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-3" t="2606" r="5"/>
          <a:stretch/>
        </p:blipFill>
        <p:spPr>
          <a:xfrm>
            <a:off x="7503130" y="836712"/>
            <a:ext cx="1490970" cy="550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8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Valves </a:t>
            </a:r>
            <a:r>
              <a:rPr lang="fr-FR" dirty="0" err="1" smtClean="0"/>
              <a:t>sizing</a:t>
            </a:r>
            <a:r>
              <a:rPr lang="fr-FR" dirty="0" smtClean="0"/>
              <a:t> - </a:t>
            </a:r>
            <a:r>
              <a:rPr lang="fr-FR" dirty="0" err="1" smtClean="0"/>
              <a:t>Overview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Cryogenic</a:t>
            </a:r>
            <a:r>
              <a:rPr lang="fr-FR" dirty="0" smtClean="0"/>
              <a:t> control valves </a:t>
            </a:r>
            <a:r>
              <a:rPr lang="fr-FR" dirty="0" err="1" smtClean="0"/>
              <a:t>properties</a:t>
            </a:r>
            <a:r>
              <a:rPr lang="fr-FR" dirty="0" smtClean="0"/>
              <a:t> – Valve box</a:t>
            </a:r>
            <a:endParaRPr lang="en-US" dirty="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47529"/>
            <a:ext cx="8928992" cy="414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45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Valves </a:t>
            </a:r>
            <a:r>
              <a:rPr lang="fr-FR" dirty="0" err="1" smtClean="0"/>
              <a:t>sizing</a:t>
            </a:r>
            <a:r>
              <a:rPr lang="fr-FR" dirty="0" smtClean="0"/>
              <a:t> - </a:t>
            </a:r>
            <a:r>
              <a:rPr lang="fr-FR" dirty="0" err="1" smtClean="0"/>
              <a:t>Overview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Cryogenic</a:t>
            </a:r>
            <a:r>
              <a:rPr lang="fr-FR" dirty="0" smtClean="0"/>
              <a:t> control valves </a:t>
            </a:r>
            <a:r>
              <a:rPr lang="fr-FR" dirty="0" err="1" smtClean="0"/>
              <a:t>properties</a:t>
            </a:r>
            <a:r>
              <a:rPr lang="fr-FR" dirty="0" smtClean="0"/>
              <a:t> – End box</a:t>
            </a:r>
            <a:endParaRPr lang="en-US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14475"/>
            <a:ext cx="474345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31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Valves </a:t>
            </a:r>
            <a:r>
              <a:rPr lang="fr-FR" dirty="0" err="1" smtClean="0"/>
              <a:t>sizing</a:t>
            </a:r>
            <a:r>
              <a:rPr lang="fr-FR" dirty="0" smtClean="0"/>
              <a:t> - </a:t>
            </a:r>
            <a:r>
              <a:rPr lang="fr-FR" dirty="0" err="1" smtClean="0"/>
              <a:t>Overview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Warm control valves </a:t>
            </a:r>
            <a:r>
              <a:rPr lang="fr-FR" dirty="0" err="1" smtClean="0"/>
              <a:t>properties</a:t>
            </a:r>
            <a:r>
              <a:rPr lang="fr-FR" dirty="0" smtClean="0"/>
              <a:t> – Valve box and End box</a:t>
            </a:r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645102" cy="463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14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Pressure drops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Auxiliary</a:t>
            </a:r>
            <a:r>
              <a:rPr lang="fr-FR" dirty="0" smtClean="0"/>
              <a:t> pressure </a:t>
            </a:r>
            <a:r>
              <a:rPr lang="fr-FR" dirty="0" err="1" smtClean="0"/>
              <a:t>lines</a:t>
            </a:r>
            <a:endParaRPr lang="fr-FR" dirty="0" smtClean="0"/>
          </a:p>
          <a:p>
            <a:pPr marL="287338" lvl="1" indent="0">
              <a:buNone/>
            </a:pPr>
            <a:r>
              <a:rPr lang="fr-FR" dirty="0" smtClean="0"/>
              <a:t>Regular pressure drops in a </a:t>
            </a:r>
            <a:r>
              <a:rPr lang="fr-FR" dirty="0" err="1" smtClean="0"/>
              <a:t>smooth</a:t>
            </a:r>
            <a:r>
              <a:rPr lang="fr-FR" dirty="0" smtClean="0"/>
              <a:t> pipe</a:t>
            </a:r>
          </a:p>
          <a:p>
            <a:r>
              <a:rPr lang="fr-FR" dirty="0" smtClean="0"/>
              <a:t>Branch and </a:t>
            </a:r>
            <a:r>
              <a:rPr lang="fr-FR" dirty="0" err="1" smtClean="0"/>
              <a:t>side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endParaRPr lang="fr-FR" dirty="0" smtClean="0"/>
          </a:p>
          <a:p>
            <a:pPr marL="287338" lvl="1" indent="0">
              <a:buNone/>
            </a:pPr>
            <a:r>
              <a:rPr lang="fr-FR" dirty="0"/>
              <a:t>Regular pressure drops in a </a:t>
            </a:r>
            <a:r>
              <a:rPr lang="fr-FR" dirty="0" err="1"/>
              <a:t>smooth</a:t>
            </a:r>
            <a:r>
              <a:rPr lang="fr-FR" dirty="0"/>
              <a:t> </a:t>
            </a:r>
            <a:r>
              <a:rPr lang="fr-FR" dirty="0" smtClean="0"/>
              <a:t>pipe</a:t>
            </a:r>
          </a:p>
          <a:p>
            <a:pPr marL="287338" lvl="1" indent="0">
              <a:buNone/>
            </a:pPr>
            <a:r>
              <a:rPr lang="fr-FR" dirty="0" err="1" smtClean="0"/>
              <a:t>Singular</a:t>
            </a:r>
            <a:r>
              <a:rPr lang="fr-FR" dirty="0" smtClean="0"/>
              <a:t> pressure drops:</a:t>
            </a:r>
          </a:p>
          <a:p>
            <a:pPr lvl="1" indent="-342900">
              <a:buFontTx/>
              <a:buChar char="-"/>
            </a:pPr>
            <a:r>
              <a:rPr lang="fr-FR" dirty="0" smtClean="0"/>
              <a:t>Stream direction change</a:t>
            </a:r>
          </a:p>
          <a:p>
            <a:pPr lvl="1" indent="-342900">
              <a:buFontTx/>
              <a:buChar char="-"/>
            </a:pPr>
            <a:r>
              <a:rPr lang="fr-FR" dirty="0" err="1" smtClean="0"/>
              <a:t>Sudden</a:t>
            </a:r>
            <a:r>
              <a:rPr lang="fr-FR" dirty="0" smtClean="0"/>
              <a:t> </a:t>
            </a:r>
            <a:r>
              <a:rPr lang="fr-FR" dirty="0" err="1" smtClean="0"/>
              <a:t>velocity</a:t>
            </a:r>
            <a:r>
              <a:rPr lang="fr-FR" dirty="0" smtClean="0"/>
              <a:t> variation</a:t>
            </a:r>
            <a:endParaRPr lang="fr-FR" dirty="0"/>
          </a:p>
          <a:p>
            <a:r>
              <a:rPr lang="fr-FR" dirty="0" smtClean="0"/>
              <a:t>Main cold </a:t>
            </a:r>
            <a:r>
              <a:rPr lang="fr-FR" dirty="0" err="1" smtClean="0"/>
              <a:t>process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endParaRPr lang="fr-FR" dirty="0" smtClean="0"/>
          </a:p>
          <a:p>
            <a:pPr marL="287338" lvl="1" indent="0">
              <a:buNone/>
            </a:pPr>
            <a:r>
              <a:rPr lang="fr-FR" dirty="0"/>
              <a:t>Regular pressure drops in a </a:t>
            </a:r>
            <a:r>
              <a:rPr lang="fr-FR" dirty="0" err="1"/>
              <a:t>smooth</a:t>
            </a:r>
            <a:r>
              <a:rPr lang="fr-FR" dirty="0"/>
              <a:t> pipe</a:t>
            </a:r>
          </a:p>
          <a:p>
            <a:pPr marL="287338" lvl="1" indent="0">
              <a:buNone/>
            </a:pPr>
            <a:r>
              <a:rPr lang="fr-FR" dirty="0" err="1"/>
              <a:t>Singular</a:t>
            </a:r>
            <a:r>
              <a:rPr lang="fr-FR" dirty="0"/>
              <a:t> pressure drops:</a:t>
            </a:r>
          </a:p>
          <a:p>
            <a:pPr lvl="1" indent="-342900">
              <a:buFontTx/>
              <a:buChar char="-"/>
            </a:pPr>
            <a:r>
              <a:rPr lang="fr-FR" dirty="0"/>
              <a:t>Stream direction change</a:t>
            </a:r>
          </a:p>
          <a:p>
            <a:pPr lvl="1" indent="-342900">
              <a:buFontTx/>
              <a:buChar char="-"/>
            </a:pPr>
            <a:r>
              <a:rPr lang="fr-FR" dirty="0" err="1"/>
              <a:t>Sudden</a:t>
            </a:r>
            <a:r>
              <a:rPr lang="fr-FR" dirty="0"/>
              <a:t> </a:t>
            </a:r>
            <a:r>
              <a:rPr lang="fr-FR" dirty="0" err="1"/>
              <a:t>velocity</a:t>
            </a:r>
            <a:r>
              <a:rPr lang="fr-FR" dirty="0"/>
              <a:t> </a:t>
            </a:r>
            <a:r>
              <a:rPr lang="fr-FR" dirty="0" smtClean="0"/>
              <a:t>variation</a:t>
            </a:r>
          </a:p>
          <a:p>
            <a:pPr lvl="1" indent="-342900">
              <a:buFontTx/>
              <a:buChar char="-"/>
            </a:pPr>
            <a:r>
              <a:rPr lang="fr-FR" dirty="0" smtClean="0"/>
              <a:t>Flow divisions and </a:t>
            </a:r>
            <a:r>
              <a:rPr lang="fr-FR" dirty="0" err="1" smtClean="0"/>
              <a:t>junctions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419872"/>
            <a:ext cx="17907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19872"/>
            <a:ext cx="14859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139952" y="2348880"/>
            <a:ext cx="48661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Circuits are  divided into several elements:</a:t>
            </a:r>
          </a:p>
          <a:p>
            <a:r>
              <a:rPr lang="fr-FR" dirty="0"/>
              <a:t>s</a:t>
            </a:r>
            <a:r>
              <a:rPr lang="fr-FR" dirty="0" smtClean="0"/>
              <a:t>traight section, </a:t>
            </a:r>
            <a:r>
              <a:rPr lang="fr-FR" dirty="0" err="1" smtClean="0"/>
              <a:t>elbow</a:t>
            </a:r>
            <a:r>
              <a:rPr lang="fr-FR" dirty="0" smtClean="0"/>
              <a:t>, T, valves, HX…</a:t>
            </a:r>
          </a:p>
          <a:p>
            <a:r>
              <a:rPr lang="fr-FR" dirty="0" err="1" smtClean="0"/>
              <a:t>Singular</a:t>
            </a:r>
            <a:r>
              <a:rPr lang="fr-FR" dirty="0" smtClean="0"/>
              <a:t> pressure drop coefficients </a:t>
            </a:r>
            <a:r>
              <a:rPr lang="fr-FR" dirty="0" err="1" smtClean="0"/>
              <a:t>extracted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436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Auxiliary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Regular pressure drops</a:t>
            </a:r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18" y="3212976"/>
            <a:ext cx="8397875" cy="244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necteur droit avec flèche 5"/>
          <p:cNvCxnSpPr/>
          <p:nvPr/>
        </p:nvCxnSpPr>
        <p:spPr>
          <a:xfrm>
            <a:off x="539552" y="1844824"/>
            <a:ext cx="7920880" cy="0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ylindre 7"/>
          <p:cNvSpPr/>
          <p:nvPr/>
        </p:nvSpPr>
        <p:spPr>
          <a:xfrm rot="16200000">
            <a:off x="4211560" y="-1755176"/>
            <a:ext cx="432048" cy="7200000"/>
          </a:xfrm>
          <a:prstGeom prst="can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marL="0" algn="ctr"/>
            <a:endParaRPr lang="en-US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829509" y="1484784"/>
            <a:ext cx="7198075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4067944" y="1196752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60m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332358" y="2780928"/>
            <a:ext cx="6801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Thermo-</a:t>
            </a:r>
            <a:r>
              <a:rPr lang="fr-FR" sz="1600" b="1" dirty="0" err="1" smtClean="0"/>
              <a:t>physical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properties</a:t>
            </a:r>
            <a:r>
              <a:rPr lang="fr-FR" sz="1600" b="1" dirty="0" smtClean="0"/>
              <a:t> of the </a:t>
            </a:r>
            <a:r>
              <a:rPr lang="fr-FR" sz="1600" b="1" dirty="0" err="1" smtClean="0"/>
              <a:t>fluid</a:t>
            </a:r>
            <a:r>
              <a:rPr lang="fr-FR" sz="1600" b="1" dirty="0" smtClean="0"/>
              <a:t> are </a:t>
            </a:r>
            <a:r>
              <a:rPr lang="fr-FR" sz="1600" b="1" dirty="0" err="1" smtClean="0"/>
              <a:t>considered</a:t>
            </a:r>
            <a:r>
              <a:rPr lang="fr-FR" sz="1600" b="1" dirty="0" smtClean="0"/>
              <a:t> constant </a:t>
            </a:r>
            <a:r>
              <a:rPr lang="fr-FR" sz="1600" b="1" dirty="0" err="1" smtClean="0"/>
              <a:t>along</a:t>
            </a:r>
            <a:r>
              <a:rPr lang="fr-FR" sz="1600" b="1" dirty="0" smtClean="0"/>
              <a:t> the line</a:t>
            </a:r>
            <a:endParaRPr lang="en-US" sz="1600" b="1" dirty="0"/>
          </a:p>
        </p:txBody>
      </p:sp>
      <p:sp>
        <p:nvSpPr>
          <p:cNvPr id="13" name="Ellipse 12"/>
          <p:cNvSpPr/>
          <p:nvPr/>
        </p:nvSpPr>
        <p:spPr>
          <a:xfrm>
            <a:off x="4117417" y="2233220"/>
            <a:ext cx="620335" cy="519351"/>
          </a:xfrm>
          <a:prstGeom prst="ellipse">
            <a:avLst/>
          </a:prstGeom>
          <a:ln w="38100">
            <a:solidFill>
              <a:srgbClr val="006600"/>
            </a:solidFill>
          </a:ln>
        </p:spPr>
        <p:txBody>
          <a:bodyPr wrap="none" rtlCol="0" anchor="ctr">
            <a:spAutoFit/>
          </a:bodyPr>
          <a:lstStyle/>
          <a:p>
            <a:pPr marL="0" algn="ctr"/>
            <a:r>
              <a:rPr lang="el-GR" b="1" dirty="0" smtClean="0">
                <a:solidFill>
                  <a:srgbClr val="006600"/>
                </a:solidFill>
                <a:latin typeface="Calibri"/>
              </a:rPr>
              <a:t>Δ</a:t>
            </a:r>
            <a:r>
              <a:rPr lang="fr-FR" b="1" dirty="0" smtClean="0">
                <a:solidFill>
                  <a:srgbClr val="006600"/>
                </a:solidFill>
              </a:rPr>
              <a:t>P</a:t>
            </a:r>
            <a:endParaRPr lang="en-US" b="1" dirty="0">
              <a:solidFill>
                <a:srgbClr val="006600"/>
              </a:solidFill>
            </a:endParaRPr>
          </a:p>
        </p:txBody>
      </p:sp>
      <p:cxnSp>
        <p:nvCxnSpPr>
          <p:cNvPr id="15" name="Connecteur droit 14"/>
          <p:cNvCxnSpPr>
            <a:stCxn id="8" idx="1"/>
          </p:cNvCxnSpPr>
          <p:nvPr/>
        </p:nvCxnSpPr>
        <p:spPr>
          <a:xfrm>
            <a:off x="827584" y="1844824"/>
            <a:ext cx="0" cy="648071"/>
          </a:xfrm>
          <a:prstGeom prst="line">
            <a:avLst/>
          </a:prstGeom>
          <a:ln w="38100">
            <a:solidFill>
              <a:srgbClr val="0066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8027584" y="1844823"/>
            <a:ext cx="0" cy="648071"/>
          </a:xfrm>
          <a:prstGeom prst="line">
            <a:avLst/>
          </a:prstGeom>
          <a:ln w="38100">
            <a:solidFill>
              <a:srgbClr val="0066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13" idx="2"/>
          </p:cNvCxnSpPr>
          <p:nvPr/>
        </p:nvCxnSpPr>
        <p:spPr>
          <a:xfrm flipH="1" flipV="1">
            <a:off x="827584" y="2492894"/>
            <a:ext cx="3289833" cy="2"/>
          </a:xfrm>
          <a:prstGeom prst="line">
            <a:avLst/>
          </a:prstGeom>
          <a:ln w="38100">
            <a:solidFill>
              <a:srgbClr val="0066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endCxn id="13" idx="6"/>
          </p:cNvCxnSpPr>
          <p:nvPr/>
        </p:nvCxnSpPr>
        <p:spPr>
          <a:xfrm flipH="1">
            <a:off x="4737752" y="2492894"/>
            <a:ext cx="3289832" cy="2"/>
          </a:xfrm>
          <a:prstGeom prst="line">
            <a:avLst/>
          </a:prstGeom>
          <a:ln w="38100">
            <a:solidFill>
              <a:srgbClr val="0066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971600" y="3119482"/>
            <a:ext cx="648072" cy="268578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marL="0" algn="ctr"/>
            <a:endParaRPr lang="en-US" dirty="0"/>
          </a:p>
        </p:txBody>
      </p:sp>
      <p:cxnSp>
        <p:nvCxnSpPr>
          <p:cNvPr id="26" name="Connecteur droit 25"/>
          <p:cNvCxnSpPr/>
          <p:nvPr/>
        </p:nvCxnSpPr>
        <p:spPr>
          <a:xfrm>
            <a:off x="1295636" y="5805264"/>
            <a:ext cx="0" cy="216024"/>
          </a:xfrm>
          <a:prstGeom prst="line">
            <a:avLst/>
          </a:prstGeom>
          <a:ln w="381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1295636" y="6021288"/>
            <a:ext cx="324036" cy="0"/>
          </a:xfrm>
          <a:prstGeom prst="line">
            <a:avLst/>
          </a:prstGeom>
          <a:ln w="381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1607915" y="5852011"/>
            <a:ext cx="1374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 smtClean="0"/>
              <a:t>Requirements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22099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Thermal </a:t>
            </a:r>
            <a:r>
              <a:rPr lang="fr-FR" dirty="0" err="1" smtClean="0"/>
              <a:t>shield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VB - Thermal </a:t>
            </a:r>
            <a:r>
              <a:rPr lang="fr-FR" dirty="0" err="1" smtClean="0"/>
              <a:t>shield</a:t>
            </a:r>
            <a:r>
              <a:rPr lang="fr-FR" dirty="0" smtClean="0"/>
              <a:t> circuit – TS </a:t>
            </a:r>
            <a:r>
              <a:rPr lang="fr-FR" dirty="0" err="1" smtClean="0"/>
              <a:t>supply</a:t>
            </a:r>
            <a:r>
              <a:rPr lang="fr-FR" dirty="0" smtClean="0"/>
              <a:t> </a:t>
            </a:r>
            <a:r>
              <a:rPr lang="fr-FR" dirty="0" err="1" smtClean="0"/>
              <a:t>branch</a:t>
            </a:r>
            <a:r>
              <a:rPr lang="fr-FR" dirty="0" smtClean="0"/>
              <a:t> line (BE) 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767" y="1196752"/>
            <a:ext cx="2217737" cy="473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Ellipse 21"/>
          <p:cNvSpPr/>
          <p:nvPr/>
        </p:nvSpPr>
        <p:spPr>
          <a:xfrm>
            <a:off x="6170687" y="3429000"/>
            <a:ext cx="620335" cy="519351"/>
          </a:xfrm>
          <a:prstGeom prst="ellipse">
            <a:avLst/>
          </a:prstGeom>
          <a:ln w="38100">
            <a:solidFill>
              <a:srgbClr val="006600"/>
            </a:solidFill>
          </a:ln>
        </p:spPr>
        <p:txBody>
          <a:bodyPr wrap="none" rtlCol="0" anchor="ctr">
            <a:spAutoFit/>
          </a:bodyPr>
          <a:lstStyle/>
          <a:p>
            <a:pPr marL="0" algn="ctr"/>
            <a:r>
              <a:rPr lang="el-GR" b="1" dirty="0" smtClean="0">
                <a:solidFill>
                  <a:srgbClr val="006600"/>
                </a:solidFill>
                <a:latin typeface="Calibri"/>
              </a:rPr>
              <a:t>Δ</a:t>
            </a:r>
            <a:r>
              <a:rPr lang="fr-FR" b="1" dirty="0" smtClean="0">
                <a:solidFill>
                  <a:srgbClr val="006600"/>
                </a:solidFill>
              </a:rPr>
              <a:t>P</a:t>
            </a:r>
            <a:endParaRPr lang="en-US" b="1" dirty="0">
              <a:solidFill>
                <a:srgbClr val="006600"/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 flipH="1" flipV="1">
            <a:off x="6457975" y="5928360"/>
            <a:ext cx="2419352" cy="729"/>
          </a:xfrm>
          <a:prstGeom prst="line">
            <a:avLst/>
          </a:prstGeom>
          <a:ln w="38100">
            <a:solidFill>
              <a:srgbClr val="0066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endCxn id="22" idx="4"/>
          </p:cNvCxnSpPr>
          <p:nvPr/>
        </p:nvCxnSpPr>
        <p:spPr>
          <a:xfrm flipV="1">
            <a:off x="6480855" y="3948351"/>
            <a:ext cx="0" cy="1980738"/>
          </a:xfrm>
          <a:prstGeom prst="line">
            <a:avLst/>
          </a:prstGeom>
          <a:ln w="38100">
            <a:solidFill>
              <a:srgbClr val="0066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8875623" y="1124744"/>
            <a:ext cx="0" cy="108456"/>
          </a:xfrm>
          <a:prstGeom prst="line">
            <a:avLst/>
          </a:prstGeom>
          <a:ln w="38100">
            <a:solidFill>
              <a:srgbClr val="0066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22" idx="0"/>
          </p:cNvCxnSpPr>
          <p:nvPr/>
        </p:nvCxnSpPr>
        <p:spPr>
          <a:xfrm flipH="1" flipV="1">
            <a:off x="6479113" y="1124744"/>
            <a:ext cx="1742" cy="2304256"/>
          </a:xfrm>
          <a:prstGeom prst="line">
            <a:avLst/>
          </a:prstGeom>
          <a:ln w="38100">
            <a:solidFill>
              <a:srgbClr val="0066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H="1" flipV="1">
            <a:off x="6457975" y="1122045"/>
            <a:ext cx="2434590" cy="2699"/>
          </a:xfrm>
          <a:prstGeom prst="line">
            <a:avLst/>
          </a:prstGeom>
          <a:ln w="38100">
            <a:solidFill>
              <a:srgbClr val="0066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8" y="1108745"/>
            <a:ext cx="6054740" cy="325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61" name="ZoneTexte 2060"/>
              <p:cNvSpPr txBox="1"/>
              <p:nvPr/>
            </p:nvSpPr>
            <p:spPr>
              <a:xfrm>
                <a:off x="899592" y="5159682"/>
                <a:ext cx="489473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/>
                            <a:sym typeface="Wingdings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/>
                            <a:sym typeface="Wingdings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dirty="0" smtClean="0">
                    <a:sym typeface="Wingdings"/>
                  </a:rPr>
                  <a:t>=1.32 g/s, T=40 K</a:t>
                </a:r>
              </a:p>
              <a:p>
                <a:r>
                  <a:rPr lang="en-US" dirty="0" smtClean="0">
                    <a:sym typeface="Wingdings"/>
                  </a:rPr>
                  <a:t>TS supply branch line pressure drop  ≈1.5 </a:t>
                </a:r>
                <a:r>
                  <a:rPr lang="en-US" dirty="0" err="1" smtClean="0">
                    <a:sym typeface="Wingdings"/>
                  </a:rPr>
                  <a:t>mbara</a:t>
                </a:r>
                <a:endParaRPr lang="en-US" dirty="0"/>
              </a:p>
            </p:txBody>
          </p:sp>
        </mc:Choice>
        <mc:Fallback xmlns="">
          <p:sp>
            <p:nvSpPr>
              <p:cNvPr id="2061" name="ZoneTexte 20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159682"/>
                <a:ext cx="4894738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1121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941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Thermal </a:t>
            </a:r>
            <a:r>
              <a:rPr lang="fr-FR" dirty="0" err="1" smtClean="0"/>
              <a:t>shield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Thermal </a:t>
            </a:r>
            <a:r>
              <a:rPr lang="fr-FR" dirty="0" err="1" smtClean="0"/>
              <a:t>shield</a:t>
            </a:r>
            <a:r>
              <a:rPr lang="fr-FR" dirty="0" smtClean="0"/>
              <a:t> circuit – TS </a:t>
            </a:r>
            <a:r>
              <a:rPr lang="fr-FR" dirty="0" err="1" smtClean="0"/>
              <a:t>supply</a:t>
            </a:r>
            <a:r>
              <a:rPr lang="fr-FR" dirty="0" smtClean="0"/>
              <a:t> </a:t>
            </a:r>
            <a:r>
              <a:rPr lang="fr-FR" dirty="0" err="1" smtClean="0"/>
              <a:t>side</a:t>
            </a:r>
            <a:r>
              <a:rPr lang="fr-FR" dirty="0" smtClean="0"/>
              <a:t> line (SE+BE) 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07932" y="1628800"/>
            <a:ext cx="451689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llipse 6"/>
          <p:cNvSpPr/>
          <p:nvPr/>
        </p:nvSpPr>
        <p:spPr>
          <a:xfrm>
            <a:off x="8078256" y="2440003"/>
            <a:ext cx="620335" cy="519351"/>
          </a:xfrm>
          <a:prstGeom prst="ellipse">
            <a:avLst/>
          </a:prstGeom>
          <a:ln w="38100">
            <a:solidFill>
              <a:srgbClr val="006600"/>
            </a:solidFill>
          </a:ln>
        </p:spPr>
        <p:txBody>
          <a:bodyPr wrap="none" rtlCol="0" anchor="ctr">
            <a:spAutoFit/>
          </a:bodyPr>
          <a:lstStyle/>
          <a:p>
            <a:pPr marL="0" algn="ctr"/>
            <a:r>
              <a:rPr lang="el-GR" b="1" dirty="0" smtClean="0">
                <a:solidFill>
                  <a:srgbClr val="006600"/>
                </a:solidFill>
                <a:latin typeface="Calibri"/>
              </a:rPr>
              <a:t>Δ</a:t>
            </a:r>
            <a:r>
              <a:rPr lang="fr-FR" b="1" dirty="0" smtClean="0">
                <a:solidFill>
                  <a:srgbClr val="006600"/>
                </a:solidFill>
              </a:rPr>
              <a:t>P</a:t>
            </a:r>
            <a:endParaRPr lang="en-US" b="1" dirty="0">
              <a:solidFill>
                <a:srgbClr val="006600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5724128" y="2699863"/>
            <a:ext cx="2349886" cy="1377209"/>
          </a:xfrm>
          <a:prstGeom prst="line">
            <a:avLst/>
          </a:prstGeom>
          <a:ln w="38100">
            <a:solidFill>
              <a:srgbClr val="0066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>
            <a:endCxn id="7" idx="7"/>
          </p:cNvCxnSpPr>
          <p:nvPr/>
        </p:nvCxnSpPr>
        <p:spPr>
          <a:xfrm flipH="1">
            <a:off x="8607745" y="1719923"/>
            <a:ext cx="212727" cy="796137"/>
          </a:xfrm>
          <a:prstGeom prst="line">
            <a:avLst/>
          </a:prstGeom>
          <a:ln w="38100">
            <a:solidFill>
              <a:srgbClr val="0066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8" y="1125435"/>
            <a:ext cx="5616872" cy="39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899592" y="5159682"/>
                <a:ext cx="46846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/>
                            <a:sym typeface="Wingdings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/>
                            <a:sym typeface="Wingdings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dirty="0" smtClean="0">
                    <a:sym typeface="Wingdings"/>
                  </a:rPr>
                  <a:t>=2.73 g/s, T=300 K</a:t>
                </a:r>
              </a:p>
              <a:p>
                <a:r>
                  <a:rPr lang="en-US" dirty="0" smtClean="0">
                    <a:sym typeface="Wingdings"/>
                  </a:rPr>
                  <a:t>TS supply side line pressure drop  ≈300 </a:t>
                </a:r>
                <a:r>
                  <a:rPr lang="en-US" dirty="0" err="1" smtClean="0">
                    <a:sym typeface="Wingdings"/>
                  </a:rPr>
                  <a:t>mbara</a:t>
                </a:r>
                <a:endParaRPr lang="en-US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159682"/>
                <a:ext cx="4684680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1172" t="-4717" r="-1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54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Thermal </a:t>
            </a:r>
            <a:r>
              <a:rPr lang="fr-FR" dirty="0" err="1"/>
              <a:t>shield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Thermal </a:t>
            </a:r>
            <a:r>
              <a:rPr lang="fr-FR" dirty="0" err="1" smtClean="0"/>
              <a:t>shield</a:t>
            </a:r>
            <a:r>
              <a:rPr lang="fr-FR" dirty="0" smtClean="0"/>
              <a:t> circuit – TS return </a:t>
            </a:r>
            <a:r>
              <a:rPr lang="fr-FR" dirty="0" err="1" smtClean="0"/>
              <a:t>branch</a:t>
            </a:r>
            <a:r>
              <a:rPr lang="fr-FR" dirty="0" smtClean="0"/>
              <a:t> line (BF)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>
                <a:spLocks/>
              </p:cNvSpPr>
              <p:nvPr/>
            </p:nvSpPr>
            <p:spPr>
              <a:xfrm>
                <a:off x="11069" y="4771748"/>
                <a:ext cx="43449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600" i="1" smtClean="0">
                            <a:latin typeface="Cambria Math"/>
                            <a:sym typeface="Wingdings"/>
                          </a:rPr>
                        </m:ctrlPr>
                      </m:accPr>
                      <m:e>
                        <m:r>
                          <a:rPr lang="fr-FR" sz="1600" b="0" i="1" smtClean="0">
                            <a:latin typeface="Cambria Math"/>
                            <a:sym typeface="Wingdings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sz="1600" dirty="0" smtClean="0">
                    <a:sym typeface="Wingdings"/>
                  </a:rPr>
                  <a:t>=1.32 g/s, T=55 K</a:t>
                </a:r>
              </a:p>
              <a:p>
                <a:r>
                  <a:rPr lang="en-US" sz="1600" dirty="0" smtClean="0">
                    <a:sym typeface="Wingdings"/>
                  </a:rPr>
                  <a:t>TS return branch line pressure drop  ≈4.2 </a:t>
                </a:r>
                <a:r>
                  <a:rPr lang="en-US" sz="1600" dirty="0" err="1" smtClean="0">
                    <a:sym typeface="Wingdings"/>
                  </a:rPr>
                  <a:t>mbara</a:t>
                </a:r>
                <a:endParaRPr lang="en-US" sz="1600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9" y="4771748"/>
                <a:ext cx="4344907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842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053654"/>
            <a:ext cx="906463" cy="4661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Connecteur droit 15"/>
          <p:cNvCxnSpPr/>
          <p:nvPr/>
        </p:nvCxnSpPr>
        <p:spPr>
          <a:xfrm flipH="1" flipV="1">
            <a:off x="6457975" y="5724526"/>
            <a:ext cx="1383005" cy="1904"/>
          </a:xfrm>
          <a:prstGeom prst="line">
            <a:avLst/>
          </a:prstGeom>
          <a:ln w="38100">
            <a:solidFill>
              <a:srgbClr val="0066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endCxn id="14" idx="4"/>
          </p:cNvCxnSpPr>
          <p:nvPr/>
        </p:nvCxnSpPr>
        <p:spPr>
          <a:xfrm flipV="1">
            <a:off x="6477000" y="3824526"/>
            <a:ext cx="3855" cy="1890474"/>
          </a:xfrm>
          <a:prstGeom prst="line">
            <a:avLst/>
          </a:prstGeom>
          <a:ln w="38100">
            <a:solidFill>
              <a:srgbClr val="0066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7840980" y="998220"/>
            <a:ext cx="0" cy="108456"/>
          </a:xfrm>
          <a:prstGeom prst="line">
            <a:avLst/>
          </a:prstGeom>
          <a:ln w="38100">
            <a:solidFill>
              <a:srgbClr val="0066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stCxn id="14" idx="0"/>
          </p:cNvCxnSpPr>
          <p:nvPr/>
        </p:nvCxnSpPr>
        <p:spPr>
          <a:xfrm flipH="1" flipV="1">
            <a:off x="6479113" y="1000919"/>
            <a:ext cx="1742" cy="2304256"/>
          </a:xfrm>
          <a:prstGeom prst="line">
            <a:avLst/>
          </a:prstGeom>
          <a:ln w="38100">
            <a:solidFill>
              <a:srgbClr val="0066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>
            <a:off x="6457977" y="996315"/>
            <a:ext cx="1405863" cy="1906"/>
          </a:xfrm>
          <a:prstGeom prst="line">
            <a:avLst/>
          </a:prstGeom>
          <a:ln w="38100">
            <a:solidFill>
              <a:srgbClr val="0066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36000"/>
            <a:ext cx="6127279" cy="333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Ellipse 13"/>
          <p:cNvSpPr/>
          <p:nvPr/>
        </p:nvSpPr>
        <p:spPr>
          <a:xfrm>
            <a:off x="6170687" y="3305175"/>
            <a:ext cx="620335" cy="519351"/>
          </a:xfrm>
          <a:prstGeom prst="ellipse">
            <a:avLst/>
          </a:prstGeom>
          <a:ln w="38100">
            <a:solidFill>
              <a:srgbClr val="006600"/>
            </a:solidFill>
          </a:ln>
        </p:spPr>
        <p:txBody>
          <a:bodyPr wrap="none" rtlCol="0" anchor="ctr">
            <a:spAutoFit/>
          </a:bodyPr>
          <a:lstStyle/>
          <a:p>
            <a:pPr marL="0" algn="ctr"/>
            <a:r>
              <a:rPr lang="el-GR" b="1" dirty="0" smtClean="0">
                <a:solidFill>
                  <a:srgbClr val="006600"/>
                </a:solidFill>
                <a:latin typeface="Calibri"/>
              </a:rPr>
              <a:t>Δ</a:t>
            </a:r>
            <a:r>
              <a:rPr lang="fr-FR" b="1" dirty="0" smtClean="0">
                <a:solidFill>
                  <a:srgbClr val="006600"/>
                </a:solidFill>
              </a:rPr>
              <a:t>P</a:t>
            </a:r>
            <a:endParaRPr lang="en-US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17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670" y="836712"/>
            <a:ext cx="3744416" cy="2155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Thermal </a:t>
            </a:r>
            <a:r>
              <a:rPr lang="fr-FR" dirty="0" err="1"/>
              <a:t>shield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Thermal </a:t>
            </a:r>
            <a:r>
              <a:rPr lang="fr-FR" dirty="0" err="1" smtClean="0"/>
              <a:t>shield</a:t>
            </a:r>
            <a:r>
              <a:rPr lang="fr-FR" dirty="0" smtClean="0"/>
              <a:t> circuit – TS return </a:t>
            </a:r>
            <a:r>
              <a:rPr lang="fr-FR" dirty="0" err="1" smtClean="0"/>
              <a:t>side</a:t>
            </a:r>
            <a:r>
              <a:rPr lang="fr-FR" dirty="0" smtClean="0"/>
              <a:t> line (BF+SF2)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>
                <a:spLocks/>
              </p:cNvSpPr>
              <p:nvPr/>
            </p:nvSpPr>
            <p:spPr>
              <a:xfrm>
                <a:off x="11069" y="5824188"/>
                <a:ext cx="450200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600" i="1" smtClean="0">
                            <a:latin typeface="Cambria Math"/>
                            <a:sym typeface="Wingdings"/>
                          </a:rPr>
                        </m:ctrlPr>
                      </m:accPr>
                      <m:e>
                        <m:r>
                          <a:rPr lang="fr-FR" sz="1600" b="0" i="1" smtClean="0">
                            <a:latin typeface="Cambria Math"/>
                            <a:sym typeface="Wingdings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sz="1600" dirty="0" smtClean="0">
                    <a:sym typeface="Wingdings"/>
                  </a:rPr>
                  <a:t>=2.73 g/s, T=300 K</a:t>
                </a:r>
              </a:p>
              <a:p>
                <a:r>
                  <a:rPr lang="en-US" sz="1600" dirty="0" smtClean="0">
                    <a:sym typeface="Wingdings"/>
                  </a:rPr>
                  <a:t>TS return branch line pressure drop  ≈1150 </a:t>
                </a:r>
                <a:r>
                  <a:rPr lang="en-US" sz="1600" dirty="0" err="1" smtClean="0">
                    <a:sym typeface="Wingdings"/>
                  </a:rPr>
                  <a:t>mbara</a:t>
                </a:r>
                <a:endParaRPr lang="en-US" sz="1600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9" y="5824188"/>
                <a:ext cx="4502002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813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Ellipse 21"/>
          <p:cNvSpPr/>
          <p:nvPr/>
        </p:nvSpPr>
        <p:spPr>
          <a:xfrm>
            <a:off x="7106973" y="1791361"/>
            <a:ext cx="620335" cy="519351"/>
          </a:xfrm>
          <a:prstGeom prst="ellipse">
            <a:avLst/>
          </a:prstGeom>
          <a:ln w="38100">
            <a:solidFill>
              <a:srgbClr val="006600"/>
            </a:solidFill>
          </a:ln>
        </p:spPr>
        <p:txBody>
          <a:bodyPr wrap="none" rtlCol="0" anchor="ctr">
            <a:spAutoFit/>
          </a:bodyPr>
          <a:lstStyle/>
          <a:p>
            <a:pPr marL="0" algn="ctr"/>
            <a:r>
              <a:rPr lang="el-GR" b="1" dirty="0" smtClean="0">
                <a:solidFill>
                  <a:srgbClr val="006600"/>
                </a:solidFill>
                <a:latin typeface="Calibri"/>
              </a:rPr>
              <a:t>Δ</a:t>
            </a:r>
            <a:r>
              <a:rPr lang="fr-FR" b="1" dirty="0" smtClean="0">
                <a:solidFill>
                  <a:srgbClr val="006600"/>
                </a:solidFill>
              </a:rPr>
              <a:t>P</a:t>
            </a:r>
            <a:endParaRPr lang="en-US" b="1" dirty="0">
              <a:solidFill>
                <a:srgbClr val="006600"/>
              </a:solidFill>
            </a:endParaRPr>
          </a:p>
        </p:txBody>
      </p:sp>
      <p:cxnSp>
        <p:nvCxnSpPr>
          <p:cNvPr id="23" name="Connecteur droit 22"/>
          <p:cNvCxnSpPr>
            <a:endCxn id="22" idx="5"/>
          </p:cNvCxnSpPr>
          <p:nvPr/>
        </p:nvCxnSpPr>
        <p:spPr>
          <a:xfrm flipH="1" flipV="1">
            <a:off x="7636462" y="2234655"/>
            <a:ext cx="1292847" cy="757289"/>
          </a:xfrm>
          <a:prstGeom prst="line">
            <a:avLst/>
          </a:prstGeom>
          <a:ln w="38100">
            <a:solidFill>
              <a:srgbClr val="0066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0" y="1340768"/>
            <a:ext cx="6249672" cy="442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Connecteur droit 23"/>
          <p:cNvCxnSpPr>
            <a:endCxn id="22" idx="1"/>
          </p:cNvCxnSpPr>
          <p:nvPr/>
        </p:nvCxnSpPr>
        <p:spPr>
          <a:xfrm>
            <a:off x="5347910" y="1193625"/>
            <a:ext cx="1849909" cy="673793"/>
          </a:xfrm>
          <a:prstGeom prst="line">
            <a:avLst/>
          </a:prstGeom>
          <a:ln w="38100">
            <a:solidFill>
              <a:srgbClr val="0066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35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Thermal </a:t>
            </a:r>
            <a:r>
              <a:rPr lang="fr-FR" dirty="0" err="1"/>
              <a:t>shield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Main cold </a:t>
            </a:r>
            <a:r>
              <a:rPr lang="fr-FR" dirty="0" err="1" smtClean="0"/>
              <a:t>process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</p:txBody>
      </p:sp>
      <p:cxnSp>
        <p:nvCxnSpPr>
          <p:cNvPr id="10" name="Connecteur droit 9"/>
          <p:cNvCxnSpPr/>
          <p:nvPr/>
        </p:nvCxnSpPr>
        <p:spPr>
          <a:xfrm>
            <a:off x="4116516" y="1676188"/>
            <a:ext cx="0" cy="162115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 de texte 2072"/>
          <p:cNvSpPr txBox="1"/>
          <p:nvPr/>
        </p:nvSpPr>
        <p:spPr>
          <a:xfrm>
            <a:off x="2362529" y="1359958"/>
            <a:ext cx="1631315" cy="27178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fr-FR" sz="1200" b="1" dirty="0">
                <a:effectLst/>
                <a:ea typeface="Times New Roman"/>
                <a:cs typeface="Times New Roman"/>
              </a:rPr>
              <a:t>CDS-EL / CDS-SL interface</a:t>
            </a:r>
            <a:endParaRPr lang="en-US" sz="1200" b="1" dirty="0">
              <a:effectLst/>
              <a:ea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00506" y="1980988"/>
            <a:ext cx="935990" cy="11423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fr-FR" sz="1200" b="1">
                <a:effectLst/>
                <a:ea typeface="Times New Roman"/>
                <a:cs typeface="Times New Roman"/>
              </a:rPr>
              <a:t> </a:t>
            </a:r>
            <a:endParaRPr lang="en-US" sz="1200" b="1">
              <a:effectLst/>
              <a:ea typeface="Times New Roman"/>
              <a:cs typeface="Times New Roman"/>
            </a:endParaRPr>
          </a:p>
        </p:txBody>
      </p:sp>
      <p:sp>
        <p:nvSpPr>
          <p:cNvPr id="13" name="Zone de texte 2075"/>
          <p:cNvSpPr txBox="1"/>
          <p:nvPr/>
        </p:nvSpPr>
        <p:spPr>
          <a:xfrm>
            <a:off x="8252906" y="1980988"/>
            <a:ext cx="643890" cy="27114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fr-FR" sz="1200" b="1">
                <a:effectLst/>
                <a:ea typeface="Times New Roman"/>
                <a:cs typeface="Times New Roman"/>
              </a:rPr>
              <a:t>End box</a:t>
            </a:r>
            <a:endParaRPr lang="en-US" sz="1200" b="1">
              <a:effectLst/>
              <a:ea typeface="Times New Roman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48621" y="2949363"/>
            <a:ext cx="614045" cy="6915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fr-FR" sz="1200" b="1">
                <a:effectLst/>
                <a:latin typeface="Times New Roman"/>
                <a:ea typeface="Times New Roman"/>
              </a:rPr>
              <a:t> </a:t>
            </a:r>
            <a:endParaRPr lang="en-US" sz="1400" b="1">
              <a:effectLst/>
              <a:latin typeface="Times New Roman"/>
              <a:ea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41811" y="2949363"/>
            <a:ext cx="614045" cy="6915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fr-FR" sz="1200" b="1">
                <a:effectLst/>
                <a:latin typeface="Times New Roman"/>
                <a:ea typeface="Times New Roman"/>
              </a:rPr>
              <a:t> </a:t>
            </a:r>
            <a:endParaRPr lang="en-US" sz="1400" b="1">
              <a:effectLst/>
              <a:latin typeface="Times New Roman"/>
              <a:ea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24206" y="2949363"/>
            <a:ext cx="614045" cy="6915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fr-FR" sz="1400" b="1">
                <a:effectLst/>
                <a:latin typeface="Times New Roman"/>
                <a:ea typeface="Times New Roman"/>
              </a:rPr>
              <a:t> </a:t>
            </a:r>
            <a:endParaRPr lang="en-US" sz="1400" b="1">
              <a:effectLst/>
              <a:latin typeface="Times New Roman"/>
              <a:ea typeface="Times New Roman"/>
            </a:endParaRPr>
          </a:p>
        </p:txBody>
      </p:sp>
      <p:sp>
        <p:nvSpPr>
          <p:cNvPr id="18" name="Zone de texte 157"/>
          <p:cNvSpPr txBox="1"/>
          <p:nvPr/>
        </p:nvSpPr>
        <p:spPr>
          <a:xfrm>
            <a:off x="7268021" y="2949998"/>
            <a:ext cx="523240" cy="27114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fr-FR" sz="1200" b="1">
                <a:effectLst/>
                <a:latin typeface="Times New Roman"/>
                <a:ea typeface="Times New Roman"/>
              </a:rPr>
              <a:t>VB01</a:t>
            </a:r>
            <a:endParaRPr lang="en-US" sz="1400" b="1">
              <a:effectLst/>
              <a:latin typeface="Times New Roman"/>
              <a:ea typeface="Times New Roman"/>
            </a:endParaRPr>
          </a:p>
        </p:txBody>
      </p:sp>
      <p:sp>
        <p:nvSpPr>
          <p:cNvPr id="19" name="Zone de texte 157"/>
          <p:cNvSpPr txBox="1"/>
          <p:nvPr/>
        </p:nvSpPr>
        <p:spPr>
          <a:xfrm>
            <a:off x="5885626" y="2949363"/>
            <a:ext cx="523240" cy="27114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fr-FR" sz="1200" b="1">
                <a:effectLst/>
                <a:latin typeface="Times New Roman"/>
                <a:ea typeface="Times New Roman"/>
              </a:rPr>
              <a:t>VB02</a:t>
            </a:r>
            <a:endParaRPr lang="en-US" sz="1400" b="1">
              <a:effectLst/>
              <a:latin typeface="Times New Roman"/>
              <a:ea typeface="Times New Roman"/>
            </a:endParaRPr>
          </a:p>
        </p:txBody>
      </p:sp>
      <p:sp>
        <p:nvSpPr>
          <p:cNvPr id="21" name="Zone de texte 157"/>
          <p:cNvSpPr txBox="1"/>
          <p:nvPr/>
        </p:nvSpPr>
        <p:spPr>
          <a:xfrm>
            <a:off x="4497516" y="2949998"/>
            <a:ext cx="523240" cy="27114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fr-FR" sz="1200" b="1">
                <a:effectLst/>
                <a:latin typeface="Times New Roman"/>
                <a:ea typeface="Times New Roman"/>
              </a:rPr>
              <a:t>VB13</a:t>
            </a:r>
            <a:endParaRPr lang="en-US" sz="1400" b="1">
              <a:effectLst/>
              <a:latin typeface="Times New Roman"/>
              <a:ea typeface="Times New Roman"/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5020756" y="2252133"/>
            <a:ext cx="0" cy="833120"/>
          </a:xfrm>
          <a:prstGeom prst="straightConnector1">
            <a:avLst/>
          </a:prstGeom>
          <a:ln w="25400">
            <a:gradFill flip="none" rotWithShape="1">
              <a:gsLst>
                <a:gs pos="0">
                  <a:srgbClr val="000082"/>
                </a:gs>
                <a:gs pos="100000">
                  <a:schemeClr val="accent1"/>
                </a:gs>
              </a:gsLst>
              <a:lin ang="0" scaled="1"/>
              <a:tileRect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6408866" y="2252133"/>
            <a:ext cx="0" cy="832485"/>
          </a:xfrm>
          <a:prstGeom prst="straightConnector1">
            <a:avLst/>
          </a:prstGeom>
          <a:ln w="25400">
            <a:gradFill flip="none" rotWithShape="1">
              <a:gsLst>
                <a:gs pos="0">
                  <a:srgbClr val="000082"/>
                </a:gs>
                <a:gs pos="100000">
                  <a:schemeClr val="accent1"/>
                </a:gs>
              </a:gsLst>
              <a:lin ang="0" scaled="1"/>
              <a:tileRect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7791261" y="2253403"/>
            <a:ext cx="0" cy="831850"/>
          </a:xfrm>
          <a:prstGeom prst="straightConnector1">
            <a:avLst/>
          </a:prstGeom>
          <a:ln w="25400">
            <a:gradFill flip="none" rotWithShape="1">
              <a:gsLst>
                <a:gs pos="0">
                  <a:srgbClr val="000082"/>
                </a:gs>
                <a:gs pos="100000">
                  <a:schemeClr val="accent1"/>
                </a:gs>
              </a:gsLst>
              <a:lin ang="0" scaled="1"/>
              <a:tileRect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4116516" y="2252133"/>
            <a:ext cx="4136390" cy="0"/>
          </a:xfrm>
          <a:prstGeom prst="straightConnector1">
            <a:avLst/>
          </a:prstGeom>
          <a:ln w="50800">
            <a:gradFill flip="none" rotWithShape="1">
              <a:gsLst>
                <a:gs pos="0">
                  <a:srgbClr val="000082"/>
                </a:gs>
                <a:gs pos="100000">
                  <a:schemeClr val="accent1"/>
                </a:gs>
              </a:gsLst>
              <a:lin ang="0" scaled="1"/>
              <a:tileRect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 de texte 203"/>
              <p:cNvSpPr txBox="1"/>
              <p:nvPr/>
            </p:nvSpPr>
            <p:spPr>
              <a:xfrm>
                <a:off x="4448621" y="1861161"/>
                <a:ext cx="3255010" cy="2667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200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fr-FR" sz="1200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𝒎𝒂𝒊𝒏</m:t>
                          </m:r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𝒄𝒐𝒍𝒅</m:t>
                          </m:r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𝒑𝒓𝒐𝒄𝒆𝒔𝒔</m:t>
                          </m:r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𝒍𝒊𝒏𝒆</m:t>
                          </m:r>
                        </m:sub>
                      </m:sSub>
                      <m:r>
                        <a:rPr lang="fr-FR" sz="12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fr-FR" sz="12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𝟏𝟑</m:t>
                      </m:r>
                      <m:r>
                        <a:rPr lang="fr-FR" sz="12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×</m:t>
                      </m:r>
                      <m:sSub>
                        <m:sSubPr>
                          <m:ctrlPr>
                            <a:rPr lang="en-US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200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fr-FR" sz="1200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𝑽𝒂𝒍𝒗𝒆</m:t>
                          </m:r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𝑩𝒐𝒙</m:t>
                          </m:r>
                        </m:sub>
                      </m:sSub>
                      <m:r>
                        <a:rPr lang="fr-FR" sz="12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200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fr-FR" sz="1200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𝑬𝒏𝒅</m:t>
                          </m:r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𝑩𝒐𝒙</m:t>
                          </m:r>
                        </m:sub>
                      </m:sSub>
                    </m:oMath>
                  </m:oMathPara>
                </a14:m>
                <a:endParaRPr lang="en-US" sz="1200" b="1" dirty="0">
                  <a:effectLst/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32" name="Zone de texte 2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621" y="1861161"/>
                <a:ext cx="3255010" cy="266700"/>
              </a:xfrm>
              <a:prstGeom prst="rect">
                <a:avLst/>
              </a:prstGeom>
              <a:blipFill rotWithShape="1">
                <a:blip r:embed="rId2"/>
                <a:stretch>
                  <a:fillRect r="-7865" b="-18182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 de texte 204"/>
              <p:cNvSpPr txBox="1"/>
              <p:nvPr/>
            </p:nvSpPr>
            <p:spPr>
              <a:xfrm>
                <a:off x="4541331" y="2614083"/>
                <a:ext cx="450215" cy="91376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200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fr-FR" sz="1200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𝑽𝑩</m:t>
                          </m:r>
                        </m:sub>
                      </m:sSub>
                    </m:oMath>
                  </m:oMathPara>
                </a14:m>
                <a:endParaRPr lang="en-US" sz="1200" b="1">
                  <a:effectLst/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33" name="Zone de texte 2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331" y="2614083"/>
                <a:ext cx="450215" cy="9137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 de texte 462"/>
              <p:cNvSpPr txBox="1"/>
              <p:nvPr/>
            </p:nvSpPr>
            <p:spPr>
              <a:xfrm>
                <a:off x="5920551" y="2662978"/>
                <a:ext cx="450215" cy="91313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200" b="1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accPr>
                            <m:e>
                              <m:r>
                                <a:rPr lang="fr-FR" sz="1200" b="1" i="1">
                                  <a:effectLst/>
                                  <a:latin typeface="Cambria Math"/>
                                  <a:ea typeface="Times New Roman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</a:rPr>
                            <m:t>𝑽𝑩</m:t>
                          </m:r>
                        </m:sub>
                      </m:sSub>
                    </m:oMath>
                  </m:oMathPara>
                </a14:m>
                <a:endParaRPr lang="en-US" sz="1400" b="1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34" name="Zone de texte 4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551" y="2662978"/>
                <a:ext cx="450215" cy="9131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 de texte 462"/>
              <p:cNvSpPr txBox="1"/>
              <p:nvPr/>
            </p:nvSpPr>
            <p:spPr>
              <a:xfrm>
                <a:off x="7320091" y="2662978"/>
                <a:ext cx="450215" cy="91313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200" b="1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accPr>
                            <m:e>
                              <m:r>
                                <a:rPr lang="fr-FR" sz="1200" b="1" i="1">
                                  <a:effectLst/>
                                  <a:latin typeface="Cambria Math"/>
                                  <a:ea typeface="Times New Roman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</a:rPr>
                            <m:t>𝑽𝑩</m:t>
                          </m:r>
                        </m:sub>
                      </m:sSub>
                    </m:oMath>
                  </m:oMathPara>
                </a14:m>
                <a:endParaRPr lang="en-US" sz="1400" b="1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35" name="Zone de texte 4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091" y="2662978"/>
                <a:ext cx="450215" cy="9131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 de texte 462"/>
              <p:cNvSpPr txBox="1"/>
              <p:nvPr/>
            </p:nvSpPr>
            <p:spPr>
              <a:xfrm>
                <a:off x="8363396" y="2252133"/>
                <a:ext cx="448945" cy="91313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200" b="1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accPr>
                            <m:e>
                              <m:r>
                                <a:rPr lang="fr-FR" sz="1200" b="1" i="1">
                                  <a:effectLst/>
                                  <a:latin typeface="Cambria Math"/>
                                  <a:ea typeface="Times New Roman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</a:rPr>
                            <m:t>𝑬𝑩</m:t>
                          </m:r>
                        </m:sub>
                      </m:sSub>
                    </m:oMath>
                  </m:oMathPara>
                </a14:m>
                <a:endParaRPr lang="en-US" sz="1400" b="1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36" name="Zone de texte 4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3396" y="2252133"/>
                <a:ext cx="448945" cy="91313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Connecteur droit avec flèche 36"/>
          <p:cNvCxnSpPr>
            <a:stCxn id="32" idx="1"/>
          </p:cNvCxnSpPr>
          <p:nvPr/>
        </p:nvCxnSpPr>
        <p:spPr>
          <a:xfrm flipH="1">
            <a:off x="4336861" y="1994511"/>
            <a:ext cx="111760" cy="243264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37"/>
          <p:cNvSpPr/>
          <p:nvPr/>
        </p:nvSpPr>
        <p:spPr>
          <a:xfrm>
            <a:off x="5817845" y="1236172"/>
            <a:ext cx="620335" cy="519351"/>
          </a:xfrm>
          <a:prstGeom prst="ellipse">
            <a:avLst/>
          </a:prstGeom>
          <a:ln w="38100">
            <a:solidFill>
              <a:srgbClr val="006600"/>
            </a:solidFill>
          </a:ln>
        </p:spPr>
        <p:txBody>
          <a:bodyPr wrap="none" rtlCol="0" anchor="ctr">
            <a:spAutoFit/>
          </a:bodyPr>
          <a:lstStyle/>
          <a:p>
            <a:pPr marL="0" algn="ctr"/>
            <a:r>
              <a:rPr lang="el-GR" b="1" dirty="0" smtClean="0">
                <a:solidFill>
                  <a:srgbClr val="006600"/>
                </a:solidFill>
                <a:latin typeface="Calibri"/>
              </a:rPr>
              <a:t>Δ</a:t>
            </a:r>
            <a:r>
              <a:rPr lang="fr-FR" b="1" dirty="0" smtClean="0">
                <a:solidFill>
                  <a:srgbClr val="006600"/>
                </a:solidFill>
              </a:rPr>
              <a:t>P</a:t>
            </a:r>
            <a:endParaRPr lang="en-US" b="1" dirty="0">
              <a:solidFill>
                <a:srgbClr val="006600"/>
              </a:solidFill>
            </a:endParaRPr>
          </a:p>
        </p:txBody>
      </p:sp>
      <p:cxnSp>
        <p:nvCxnSpPr>
          <p:cNvPr id="39" name="Connecteur droit 38"/>
          <p:cNvCxnSpPr/>
          <p:nvPr/>
        </p:nvCxnSpPr>
        <p:spPr>
          <a:xfrm flipH="1" flipV="1">
            <a:off x="4116516" y="1495848"/>
            <a:ext cx="1" cy="767904"/>
          </a:xfrm>
          <a:prstGeom prst="line">
            <a:avLst/>
          </a:prstGeom>
          <a:ln w="38100">
            <a:solidFill>
              <a:srgbClr val="0066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8272859" y="1495846"/>
            <a:ext cx="0" cy="741929"/>
          </a:xfrm>
          <a:prstGeom prst="line">
            <a:avLst/>
          </a:prstGeom>
          <a:ln w="38100">
            <a:solidFill>
              <a:srgbClr val="0066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>
            <a:stCxn id="38" idx="2"/>
          </p:cNvCxnSpPr>
          <p:nvPr/>
        </p:nvCxnSpPr>
        <p:spPr>
          <a:xfrm flipH="1">
            <a:off x="4116516" y="1495848"/>
            <a:ext cx="1701329" cy="0"/>
          </a:xfrm>
          <a:prstGeom prst="line">
            <a:avLst/>
          </a:prstGeom>
          <a:ln w="38100">
            <a:solidFill>
              <a:srgbClr val="0066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>
            <a:endCxn id="38" idx="6"/>
          </p:cNvCxnSpPr>
          <p:nvPr/>
        </p:nvCxnSpPr>
        <p:spPr>
          <a:xfrm flipH="1">
            <a:off x="6438180" y="1495846"/>
            <a:ext cx="1834679" cy="2"/>
          </a:xfrm>
          <a:prstGeom prst="line">
            <a:avLst/>
          </a:prstGeom>
          <a:ln w="38100">
            <a:solidFill>
              <a:srgbClr val="0066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4111999" y="4296956"/>
            <a:ext cx="699" cy="131635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 de texte 2072"/>
          <p:cNvSpPr txBox="1"/>
          <p:nvPr/>
        </p:nvSpPr>
        <p:spPr>
          <a:xfrm>
            <a:off x="2388466" y="5679059"/>
            <a:ext cx="1631315" cy="27178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fr-FR" sz="1200" b="1" dirty="0">
                <a:effectLst/>
                <a:ea typeface="Times New Roman"/>
                <a:cs typeface="Times New Roman"/>
              </a:rPr>
              <a:t>CDS-EL / CDS-SL interface</a:t>
            </a:r>
            <a:endParaRPr lang="en-US" sz="1200" b="1" dirty="0">
              <a:effectLst/>
              <a:ea typeface="Times New Roman"/>
              <a:cs typeface="Times New Roman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096688" y="4296956"/>
            <a:ext cx="935990" cy="11423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fr-FR" sz="1200" b="1">
                <a:effectLst/>
                <a:ea typeface="Times New Roman"/>
                <a:cs typeface="Times New Roman"/>
              </a:rPr>
              <a:t> </a:t>
            </a:r>
            <a:endParaRPr lang="en-US" sz="1200" b="1">
              <a:effectLst/>
              <a:ea typeface="Times New Roman"/>
              <a:cs typeface="Times New Roman"/>
            </a:endParaRPr>
          </a:p>
        </p:txBody>
      </p:sp>
      <p:sp>
        <p:nvSpPr>
          <p:cNvPr id="51" name="Zone de texte 2075"/>
          <p:cNvSpPr txBox="1"/>
          <p:nvPr/>
        </p:nvSpPr>
        <p:spPr>
          <a:xfrm>
            <a:off x="8249088" y="4296956"/>
            <a:ext cx="643890" cy="27114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fr-FR" sz="1200" b="1">
                <a:effectLst/>
                <a:ea typeface="Times New Roman"/>
                <a:cs typeface="Times New Roman"/>
              </a:rPr>
              <a:t>End box</a:t>
            </a:r>
            <a:endParaRPr lang="en-US" sz="1200" b="1">
              <a:effectLst/>
              <a:ea typeface="Times New Roman"/>
              <a:cs typeface="Times New Roman"/>
            </a:endParaRPr>
          </a:p>
        </p:txBody>
      </p:sp>
      <p:cxnSp>
        <p:nvCxnSpPr>
          <p:cNvPr id="52" name="Connecteur droit avec flèche 51"/>
          <p:cNvCxnSpPr/>
          <p:nvPr/>
        </p:nvCxnSpPr>
        <p:spPr>
          <a:xfrm flipH="1">
            <a:off x="4112698" y="4813211"/>
            <a:ext cx="4136390" cy="0"/>
          </a:xfrm>
          <a:prstGeom prst="straightConnector1">
            <a:avLst/>
          </a:prstGeom>
          <a:ln w="50800">
            <a:gradFill flip="none" rotWithShape="1">
              <a:gsLst>
                <a:gs pos="0">
                  <a:schemeClr val="accent1"/>
                </a:gs>
                <a:gs pos="30000">
                  <a:srgbClr val="66008F"/>
                </a:gs>
                <a:gs pos="64999">
                  <a:srgbClr val="BA0066"/>
                </a:gs>
                <a:gs pos="100000">
                  <a:schemeClr val="accent2"/>
                </a:gs>
              </a:gsLst>
              <a:lin ang="0" scaled="1"/>
              <a:tileRect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4444803" y="5265331"/>
            <a:ext cx="614045" cy="6915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fr-FR" sz="1200" b="1">
                <a:effectLst/>
                <a:latin typeface="Times New Roman"/>
                <a:ea typeface="Times New Roman"/>
              </a:rPr>
              <a:t> </a:t>
            </a:r>
            <a:endParaRPr lang="en-US" sz="1400" b="1">
              <a:effectLst/>
              <a:latin typeface="Times New Roman"/>
              <a:ea typeface="Times New Roman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837993" y="5265331"/>
            <a:ext cx="614045" cy="6915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fr-FR" sz="1200" b="1">
                <a:effectLst/>
                <a:latin typeface="Times New Roman"/>
                <a:ea typeface="Times New Roman"/>
              </a:rPr>
              <a:t> </a:t>
            </a:r>
            <a:endParaRPr lang="en-US" sz="1400" b="1">
              <a:effectLst/>
              <a:latin typeface="Times New Roman"/>
              <a:ea typeface="Times New Roman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220388" y="5265331"/>
            <a:ext cx="614045" cy="6915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fr-FR" sz="1400" b="1">
                <a:effectLst/>
                <a:latin typeface="Times New Roman"/>
                <a:ea typeface="Times New Roman"/>
              </a:rPr>
              <a:t> </a:t>
            </a:r>
            <a:endParaRPr lang="en-US" sz="1400" b="1">
              <a:effectLst/>
              <a:latin typeface="Times New Roman"/>
              <a:ea typeface="Times New Roman"/>
            </a:endParaRPr>
          </a:p>
        </p:txBody>
      </p:sp>
      <p:sp>
        <p:nvSpPr>
          <p:cNvPr id="56" name="Zone de texte 157"/>
          <p:cNvSpPr txBox="1"/>
          <p:nvPr/>
        </p:nvSpPr>
        <p:spPr>
          <a:xfrm>
            <a:off x="7264203" y="5265966"/>
            <a:ext cx="523240" cy="27114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fr-FR" sz="1200" b="1">
                <a:effectLst/>
                <a:latin typeface="Times New Roman"/>
                <a:ea typeface="Times New Roman"/>
              </a:rPr>
              <a:t>VB01</a:t>
            </a:r>
            <a:endParaRPr lang="en-US" sz="1400" b="1">
              <a:effectLst/>
              <a:latin typeface="Times New Roman"/>
              <a:ea typeface="Times New Roman"/>
            </a:endParaRPr>
          </a:p>
        </p:txBody>
      </p:sp>
      <p:sp>
        <p:nvSpPr>
          <p:cNvPr id="57" name="Zone de texte 157"/>
          <p:cNvSpPr txBox="1"/>
          <p:nvPr/>
        </p:nvSpPr>
        <p:spPr>
          <a:xfrm>
            <a:off x="5881808" y="5265331"/>
            <a:ext cx="523240" cy="27114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fr-FR" sz="1200" b="1">
                <a:effectLst/>
                <a:latin typeface="Times New Roman"/>
                <a:ea typeface="Times New Roman"/>
              </a:rPr>
              <a:t>VB02</a:t>
            </a:r>
            <a:endParaRPr lang="en-US" sz="1400" b="1">
              <a:effectLst/>
              <a:latin typeface="Times New Roman"/>
              <a:ea typeface="Times New Roman"/>
            </a:endParaRPr>
          </a:p>
        </p:txBody>
      </p:sp>
      <p:sp>
        <p:nvSpPr>
          <p:cNvPr id="58" name="Zone de texte 157"/>
          <p:cNvSpPr txBox="1"/>
          <p:nvPr/>
        </p:nvSpPr>
        <p:spPr>
          <a:xfrm>
            <a:off x="4493698" y="5265966"/>
            <a:ext cx="523240" cy="27114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fr-FR" sz="1200" b="1">
                <a:effectLst/>
                <a:latin typeface="Times New Roman"/>
                <a:ea typeface="Times New Roman"/>
              </a:rPr>
              <a:t>VB13</a:t>
            </a:r>
            <a:endParaRPr lang="en-US" sz="1400" b="1">
              <a:effectLst/>
              <a:latin typeface="Times New Roman"/>
              <a:ea typeface="Times New Roman"/>
            </a:endParaRPr>
          </a:p>
        </p:txBody>
      </p:sp>
      <p:cxnSp>
        <p:nvCxnSpPr>
          <p:cNvPr id="59" name="Connecteur droit avec flèche 58"/>
          <p:cNvCxnSpPr/>
          <p:nvPr/>
        </p:nvCxnSpPr>
        <p:spPr>
          <a:xfrm flipV="1">
            <a:off x="4493698" y="4813211"/>
            <a:ext cx="0" cy="588010"/>
          </a:xfrm>
          <a:prstGeom prst="straightConnector1">
            <a:avLst/>
          </a:prstGeom>
          <a:ln w="25400">
            <a:gradFill flip="none" rotWithShape="1">
              <a:gsLst>
                <a:gs pos="0">
                  <a:schemeClr val="accent1"/>
                </a:gs>
                <a:gs pos="30000">
                  <a:srgbClr val="66008F"/>
                </a:gs>
                <a:gs pos="64999">
                  <a:srgbClr val="BA0066"/>
                </a:gs>
                <a:gs pos="100000">
                  <a:schemeClr val="accent2"/>
                </a:gs>
              </a:gsLst>
              <a:lin ang="0" scaled="1"/>
              <a:tileRect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/>
          <p:nvPr/>
        </p:nvCxnSpPr>
        <p:spPr>
          <a:xfrm flipV="1">
            <a:off x="5881808" y="4813211"/>
            <a:ext cx="0" cy="588010"/>
          </a:xfrm>
          <a:prstGeom prst="straightConnector1">
            <a:avLst/>
          </a:prstGeom>
          <a:ln w="25400">
            <a:gradFill flip="none" rotWithShape="1">
              <a:gsLst>
                <a:gs pos="0">
                  <a:schemeClr val="accent1"/>
                </a:gs>
                <a:gs pos="30000">
                  <a:srgbClr val="66008F"/>
                </a:gs>
                <a:gs pos="64999">
                  <a:srgbClr val="BA0066"/>
                </a:gs>
                <a:gs pos="100000">
                  <a:schemeClr val="accent2"/>
                </a:gs>
              </a:gsLst>
              <a:lin ang="0" scaled="1"/>
              <a:tileRect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 flipV="1">
            <a:off x="7264203" y="4813211"/>
            <a:ext cx="0" cy="588010"/>
          </a:xfrm>
          <a:prstGeom prst="straightConnector1">
            <a:avLst/>
          </a:prstGeom>
          <a:ln w="25400">
            <a:gradFill flip="none" rotWithShape="1">
              <a:gsLst>
                <a:gs pos="0">
                  <a:schemeClr val="accent1"/>
                </a:gs>
                <a:gs pos="30000">
                  <a:srgbClr val="66008F"/>
                </a:gs>
                <a:gs pos="64999">
                  <a:srgbClr val="BA0066"/>
                </a:gs>
                <a:gs pos="100000">
                  <a:schemeClr val="accent2"/>
                </a:gs>
              </a:gsLst>
              <a:lin ang="0" scaled="1"/>
              <a:tileRect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Zone de texte 203"/>
              <p:cNvSpPr txBox="1"/>
              <p:nvPr/>
            </p:nvSpPr>
            <p:spPr>
              <a:xfrm>
                <a:off x="4224458" y="4366663"/>
                <a:ext cx="3255010" cy="2667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200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fr-FR" sz="1200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𝒎𝒂𝒊𝒏</m:t>
                          </m:r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𝒄𝒐𝒍𝒅</m:t>
                          </m:r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𝒑𝒓𝒐𝒄𝒆𝒔𝒔</m:t>
                          </m:r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𝒍𝒊𝒏𝒆</m:t>
                          </m:r>
                        </m:sub>
                      </m:sSub>
                      <m:r>
                        <a:rPr lang="fr-FR" sz="12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fr-FR" sz="12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𝟏𝟑</m:t>
                      </m:r>
                      <m:r>
                        <a:rPr lang="fr-FR" sz="12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×</m:t>
                      </m:r>
                      <m:sSub>
                        <m:sSubPr>
                          <m:ctrlPr>
                            <a:rPr lang="en-US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200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fr-FR" sz="1200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𝑽𝒂𝒍𝒗𝒆</m:t>
                          </m:r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𝑩𝒐𝒙</m:t>
                          </m:r>
                        </m:sub>
                      </m:sSub>
                      <m:r>
                        <a:rPr lang="fr-FR" sz="12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200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fr-FR" sz="1200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𝑬𝒏𝒅</m:t>
                          </m:r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𝑩𝒐𝒙</m:t>
                          </m:r>
                        </m:sub>
                      </m:sSub>
                    </m:oMath>
                  </m:oMathPara>
                </a14:m>
                <a:endParaRPr lang="en-US" sz="1200" b="1" dirty="0">
                  <a:effectLst/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66" name="Zone de texte 2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458" y="4366663"/>
                <a:ext cx="3255010" cy="266700"/>
              </a:xfrm>
              <a:prstGeom prst="rect">
                <a:avLst/>
              </a:prstGeom>
              <a:blipFill rotWithShape="1">
                <a:blip r:embed="rId2"/>
                <a:stretch>
                  <a:fillRect r="-7865" b="-18182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Zone de texte 204"/>
              <p:cNvSpPr txBox="1"/>
              <p:nvPr/>
            </p:nvSpPr>
            <p:spPr>
              <a:xfrm>
                <a:off x="4537513" y="4930051"/>
                <a:ext cx="450215" cy="91376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200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fr-FR" sz="1200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𝑽𝑩</m:t>
                          </m:r>
                        </m:sub>
                      </m:sSub>
                    </m:oMath>
                  </m:oMathPara>
                </a14:m>
                <a:endParaRPr lang="en-US" sz="1200" b="1">
                  <a:effectLst/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67" name="Zone de texte 2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513" y="4930051"/>
                <a:ext cx="450215" cy="9137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Zone de texte 462"/>
              <p:cNvSpPr txBox="1"/>
              <p:nvPr/>
            </p:nvSpPr>
            <p:spPr>
              <a:xfrm>
                <a:off x="5916733" y="4978946"/>
                <a:ext cx="450215" cy="91313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200" b="1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accPr>
                            <m:e>
                              <m:r>
                                <a:rPr lang="fr-FR" sz="1200" b="1" i="1">
                                  <a:effectLst/>
                                  <a:latin typeface="Cambria Math"/>
                                  <a:ea typeface="Times New Roman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</a:rPr>
                            <m:t>𝑽𝑩</m:t>
                          </m:r>
                        </m:sub>
                      </m:sSub>
                    </m:oMath>
                  </m:oMathPara>
                </a14:m>
                <a:endParaRPr lang="en-US" sz="1400" b="1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68" name="Zone de texte 4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733" y="4978946"/>
                <a:ext cx="450215" cy="91313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Zone de texte 462"/>
              <p:cNvSpPr txBox="1"/>
              <p:nvPr/>
            </p:nvSpPr>
            <p:spPr>
              <a:xfrm>
                <a:off x="7316273" y="4978946"/>
                <a:ext cx="450215" cy="91313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200" b="1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accPr>
                            <m:e>
                              <m:r>
                                <a:rPr lang="fr-FR" sz="1200" b="1" i="1">
                                  <a:effectLst/>
                                  <a:latin typeface="Cambria Math"/>
                                  <a:ea typeface="Times New Roman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</a:rPr>
                            <m:t>𝑽𝑩</m:t>
                          </m:r>
                        </m:sub>
                      </m:sSub>
                    </m:oMath>
                  </m:oMathPara>
                </a14:m>
                <a:endParaRPr lang="en-US" sz="1400" b="1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69" name="Zone de texte 4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273" y="4978946"/>
                <a:ext cx="450215" cy="9131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Zone de texte 462"/>
              <p:cNvSpPr txBox="1"/>
              <p:nvPr/>
            </p:nvSpPr>
            <p:spPr>
              <a:xfrm>
                <a:off x="8359578" y="4568101"/>
                <a:ext cx="448945" cy="91313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200" b="1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accPr>
                            <m:e>
                              <m:r>
                                <a:rPr lang="fr-FR" sz="1200" b="1" i="1">
                                  <a:effectLst/>
                                  <a:latin typeface="Cambria Math"/>
                                  <a:ea typeface="Times New Roman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</a:rPr>
                            <m:t>𝑬𝑩</m:t>
                          </m:r>
                        </m:sub>
                      </m:sSub>
                    </m:oMath>
                  </m:oMathPara>
                </a14:m>
                <a:endParaRPr lang="en-US" sz="1400" b="1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70" name="Zone de texte 4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9578" y="4568101"/>
                <a:ext cx="448945" cy="91313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Connecteur droit avec flèche 70"/>
          <p:cNvCxnSpPr/>
          <p:nvPr/>
        </p:nvCxnSpPr>
        <p:spPr>
          <a:xfrm flipH="1">
            <a:off x="4112698" y="4500013"/>
            <a:ext cx="111760" cy="310515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Ellipse 72"/>
          <p:cNvSpPr/>
          <p:nvPr/>
        </p:nvSpPr>
        <p:spPr>
          <a:xfrm>
            <a:off x="5813328" y="3820395"/>
            <a:ext cx="620335" cy="519351"/>
          </a:xfrm>
          <a:prstGeom prst="ellipse">
            <a:avLst/>
          </a:prstGeom>
          <a:ln w="38100">
            <a:solidFill>
              <a:srgbClr val="006600"/>
            </a:solidFill>
          </a:ln>
        </p:spPr>
        <p:txBody>
          <a:bodyPr wrap="none" rtlCol="0" anchor="ctr">
            <a:spAutoFit/>
          </a:bodyPr>
          <a:lstStyle/>
          <a:p>
            <a:pPr marL="0" algn="ctr"/>
            <a:r>
              <a:rPr lang="el-GR" b="1" dirty="0" smtClean="0">
                <a:solidFill>
                  <a:srgbClr val="006600"/>
                </a:solidFill>
                <a:latin typeface="Calibri"/>
              </a:rPr>
              <a:t>Δ</a:t>
            </a:r>
            <a:r>
              <a:rPr lang="fr-FR" b="1" dirty="0" smtClean="0">
                <a:solidFill>
                  <a:srgbClr val="006600"/>
                </a:solidFill>
              </a:rPr>
              <a:t>P</a:t>
            </a:r>
            <a:endParaRPr lang="en-US" b="1" dirty="0">
              <a:solidFill>
                <a:srgbClr val="006600"/>
              </a:solidFill>
            </a:endParaRPr>
          </a:p>
        </p:txBody>
      </p:sp>
      <p:cxnSp>
        <p:nvCxnSpPr>
          <p:cNvPr id="74" name="Connecteur droit 73"/>
          <p:cNvCxnSpPr/>
          <p:nvPr/>
        </p:nvCxnSpPr>
        <p:spPr>
          <a:xfrm flipH="1" flipV="1">
            <a:off x="4111999" y="4080071"/>
            <a:ext cx="1" cy="767904"/>
          </a:xfrm>
          <a:prstGeom prst="line">
            <a:avLst/>
          </a:prstGeom>
          <a:ln w="38100">
            <a:solidFill>
              <a:srgbClr val="0066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 flipV="1">
            <a:off x="8268342" y="4080069"/>
            <a:ext cx="0" cy="741929"/>
          </a:xfrm>
          <a:prstGeom prst="line">
            <a:avLst/>
          </a:prstGeom>
          <a:ln w="38100">
            <a:solidFill>
              <a:srgbClr val="0066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>
            <a:stCxn id="73" idx="2"/>
          </p:cNvCxnSpPr>
          <p:nvPr/>
        </p:nvCxnSpPr>
        <p:spPr>
          <a:xfrm flipH="1">
            <a:off x="4111999" y="4080071"/>
            <a:ext cx="1701329" cy="0"/>
          </a:xfrm>
          <a:prstGeom prst="line">
            <a:avLst/>
          </a:prstGeom>
          <a:ln w="38100">
            <a:solidFill>
              <a:srgbClr val="0066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>
            <a:endCxn id="73" idx="6"/>
          </p:cNvCxnSpPr>
          <p:nvPr/>
        </p:nvCxnSpPr>
        <p:spPr>
          <a:xfrm flipH="1">
            <a:off x="6433663" y="4080069"/>
            <a:ext cx="1834679" cy="2"/>
          </a:xfrm>
          <a:prstGeom prst="line">
            <a:avLst/>
          </a:prstGeom>
          <a:ln w="38100">
            <a:solidFill>
              <a:srgbClr val="0066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au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5380421"/>
                  </p:ext>
                </p:extLst>
              </p:nvPr>
            </p:nvGraphicFramePr>
            <p:xfrm>
              <a:off x="539552" y="1764419"/>
              <a:ext cx="2952328" cy="18050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32248"/>
                    <a:gridCol w="720080"/>
                  </a:tblGrid>
                  <a:tr h="3801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T (K)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40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38010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smtClean="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800" b="1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1800" b="1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sz="18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𝒎𝒂𝒊𝒏</m:t>
                                  </m:r>
                                  <m:r>
                                    <a:rPr lang="fr-FR" sz="18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 </m:t>
                                  </m:r>
                                  <m:r>
                                    <a:rPr lang="fr-FR" sz="18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𝒄𝒐𝒍𝒅</m:t>
                                  </m:r>
                                  <m:r>
                                    <a:rPr lang="fr-FR" sz="18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 </m:t>
                                  </m:r>
                                  <m:r>
                                    <a:rPr lang="fr-FR" sz="18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𝒑𝒓𝒐𝒄𝒆𝒔𝒔</m:t>
                                  </m:r>
                                  <m:r>
                                    <a:rPr lang="fr-FR" sz="18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 </m:t>
                                  </m:r>
                                  <m:r>
                                    <a:rPr lang="fr-FR" sz="18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𝒍𝒊𝒏𝒆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/>
                            <a:t>(g/s)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20.1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38010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smtClean="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800" b="1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1800" b="1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sz="18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𝑽𝒂𝒍𝒗𝒆</m:t>
                                  </m:r>
                                  <m:r>
                                    <a:rPr lang="fr-FR" sz="18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 </m:t>
                                  </m:r>
                                  <m:r>
                                    <a:rPr lang="fr-FR" sz="18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𝑩𝒐𝒙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/>
                            <a:t>(g/s)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1.32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38010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smtClean="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800" b="1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1800" b="1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sz="18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𝑬𝒏𝒅</m:t>
                                  </m:r>
                                  <m:r>
                                    <a:rPr lang="fr-FR" sz="18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 </m:t>
                                  </m:r>
                                  <m:r>
                                    <a:rPr lang="fr-FR" sz="18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𝑩𝒐𝒙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/>
                            <a:t>(g/s)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2.9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au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5380421"/>
                  </p:ext>
                </p:extLst>
              </p:nvPr>
            </p:nvGraphicFramePr>
            <p:xfrm>
              <a:off x="539552" y="1764419"/>
              <a:ext cx="2952328" cy="18050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32248"/>
                    <a:gridCol w="720080"/>
                  </a:tblGrid>
                  <a:tr h="3801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T (K)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40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6647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7"/>
                          <a:stretch>
                            <a:fillRect l="-273" t="-60550" r="-32240" b="-1275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20.1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3801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7"/>
                          <a:stretch>
                            <a:fillRect l="-273" t="-282258" r="-32240" b="-1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1.32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3801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7"/>
                          <a:stretch>
                            <a:fillRect l="-273" t="-376190" r="-32240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2.9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287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Valves </a:t>
            </a:r>
            <a:r>
              <a:rPr lang="fr-FR" dirty="0" err="1" smtClean="0"/>
              <a:t>sizing</a:t>
            </a:r>
            <a:r>
              <a:rPr lang="fr-FR" dirty="0" smtClean="0"/>
              <a:t> – </a:t>
            </a:r>
            <a:r>
              <a:rPr lang="fr-FR" dirty="0" err="1" smtClean="0"/>
              <a:t>Overview</a:t>
            </a:r>
            <a:r>
              <a:rPr lang="fr-FR" dirty="0" smtClean="0"/>
              <a:t> 1/2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Control valves</a:t>
            </a:r>
            <a:endParaRPr lang="en-US" dirty="0"/>
          </a:p>
        </p:txBody>
      </p:sp>
      <p:pic>
        <p:nvPicPr>
          <p:cNvPr id="5" name="Picture 13" descr="C:\Users\pierens\Desktop\image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54" y="1230922"/>
            <a:ext cx="2217737" cy="357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190" y="1297701"/>
            <a:ext cx="4436194" cy="351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833622" y="4808185"/>
            <a:ext cx="143135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Warm control valve</a:t>
            </a:r>
            <a:endParaRPr lang="fr-FR" sz="12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4312270" y="4808185"/>
            <a:ext cx="166834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b="1" dirty="0" err="1" smtClean="0"/>
              <a:t>Cryogenic</a:t>
            </a:r>
            <a:r>
              <a:rPr lang="fr-FR" sz="1200" b="1" dirty="0" smtClean="0"/>
              <a:t> control valve</a:t>
            </a:r>
            <a:endParaRPr lang="fr-FR" sz="1200" b="1" dirty="0"/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2862345" y="1687344"/>
            <a:ext cx="446946" cy="192494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2593368" y="2787630"/>
            <a:ext cx="998822" cy="1444942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2509121" y="4281150"/>
            <a:ext cx="857282" cy="248920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3366403" y="4281150"/>
            <a:ext cx="382238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3592190" y="2787630"/>
            <a:ext cx="120891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3305957" y="1684318"/>
            <a:ext cx="286233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3355639" y="2070601"/>
            <a:ext cx="10285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Positioner</a:t>
            </a:r>
            <a:endParaRPr lang="en-US" sz="1600" dirty="0"/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2158586" y="2239878"/>
            <a:ext cx="1106390" cy="445114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3264976" y="2239878"/>
            <a:ext cx="120891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15" idx="3"/>
          </p:cNvCxnSpPr>
          <p:nvPr/>
        </p:nvCxnSpPr>
        <p:spPr>
          <a:xfrm>
            <a:off x="4384190" y="2239878"/>
            <a:ext cx="206347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4590537" y="2167870"/>
            <a:ext cx="144016" cy="72008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25" y="1196752"/>
            <a:ext cx="7450767" cy="51125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4139952" y="4251916"/>
            <a:ext cx="1296143" cy="833268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025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Thermal </a:t>
            </a:r>
            <a:r>
              <a:rPr lang="fr-FR" dirty="0" err="1"/>
              <a:t>shield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Main TS </a:t>
            </a:r>
            <a:r>
              <a:rPr lang="fr-FR" dirty="0" err="1" smtClean="0"/>
              <a:t>supply</a:t>
            </a:r>
            <a:r>
              <a:rPr lang="fr-FR" dirty="0" smtClean="0"/>
              <a:t> line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46" y="1124743"/>
            <a:ext cx="7985933" cy="52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139952" y="3933056"/>
            <a:ext cx="1415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ym typeface="Wingdings"/>
              </a:rPr>
              <a:t></a:t>
            </a:r>
            <a:r>
              <a:rPr lang="en-US" b="1" dirty="0" smtClean="0"/>
              <a:t>≈2.2mbara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4412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Thermal </a:t>
            </a:r>
            <a:r>
              <a:rPr lang="fr-FR" dirty="0" err="1"/>
              <a:t>shield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Main TS return line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89320"/>
            <a:ext cx="7984733" cy="52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987824" y="4293096"/>
            <a:ext cx="1237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ym typeface="Wingdings"/>
              </a:rPr>
              <a:t></a:t>
            </a:r>
            <a:r>
              <a:rPr lang="en-US" b="1" dirty="0" smtClean="0"/>
              <a:t>≈3mbara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1495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He circuit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VB – </a:t>
            </a:r>
            <a:r>
              <a:rPr lang="fr-FR" dirty="0" err="1" smtClean="0"/>
              <a:t>Helium</a:t>
            </a:r>
            <a:r>
              <a:rPr lang="fr-FR" dirty="0" smtClean="0"/>
              <a:t> circuit – He cool down line (BC) </a:t>
            </a:r>
            <a:endParaRPr lang="en-US" dirty="0"/>
          </a:p>
        </p:txBody>
      </p:sp>
      <p:sp>
        <p:nvSpPr>
          <p:cNvPr id="22" name="Ellipse 21"/>
          <p:cNvSpPr/>
          <p:nvPr/>
        </p:nvSpPr>
        <p:spPr>
          <a:xfrm>
            <a:off x="6170687" y="3429000"/>
            <a:ext cx="620335" cy="519351"/>
          </a:xfrm>
          <a:prstGeom prst="ellipse">
            <a:avLst/>
          </a:prstGeom>
          <a:ln w="38100">
            <a:solidFill>
              <a:srgbClr val="006600"/>
            </a:solidFill>
          </a:ln>
        </p:spPr>
        <p:txBody>
          <a:bodyPr wrap="none" rtlCol="0" anchor="ctr">
            <a:spAutoFit/>
          </a:bodyPr>
          <a:lstStyle/>
          <a:p>
            <a:pPr marL="0" algn="ctr"/>
            <a:r>
              <a:rPr lang="el-GR" b="1" dirty="0" smtClean="0">
                <a:solidFill>
                  <a:srgbClr val="006600"/>
                </a:solidFill>
                <a:latin typeface="Calibri"/>
              </a:rPr>
              <a:t>Δ</a:t>
            </a:r>
            <a:r>
              <a:rPr lang="fr-FR" b="1" dirty="0" smtClean="0">
                <a:solidFill>
                  <a:srgbClr val="006600"/>
                </a:solidFill>
              </a:rPr>
              <a:t>P</a:t>
            </a:r>
            <a:endParaRPr lang="en-US" b="1" dirty="0">
              <a:solidFill>
                <a:srgbClr val="006600"/>
              </a:solidFill>
            </a:endParaRPr>
          </a:p>
        </p:txBody>
      </p:sp>
      <p:cxnSp>
        <p:nvCxnSpPr>
          <p:cNvPr id="25" name="Connecteur droit 24"/>
          <p:cNvCxnSpPr>
            <a:endCxn id="22" idx="4"/>
          </p:cNvCxnSpPr>
          <p:nvPr/>
        </p:nvCxnSpPr>
        <p:spPr>
          <a:xfrm flipV="1">
            <a:off x="6480855" y="3948351"/>
            <a:ext cx="0" cy="1668223"/>
          </a:xfrm>
          <a:prstGeom prst="line">
            <a:avLst/>
          </a:prstGeom>
          <a:ln w="38100">
            <a:solidFill>
              <a:srgbClr val="0066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22" idx="0"/>
          </p:cNvCxnSpPr>
          <p:nvPr/>
        </p:nvCxnSpPr>
        <p:spPr>
          <a:xfrm flipV="1">
            <a:off x="6480855" y="1249363"/>
            <a:ext cx="0" cy="2179637"/>
          </a:xfrm>
          <a:prstGeom prst="line">
            <a:avLst/>
          </a:prstGeom>
          <a:ln w="38100">
            <a:solidFill>
              <a:srgbClr val="0066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61" name="ZoneTexte 2060"/>
              <p:cNvSpPr txBox="1"/>
              <p:nvPr/>
            </p:nvSpPr>
            <p:spPr>
              <a:xfrm>
                <a:off x="395536" y="4959592"/>
                <a:ext cx="477438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/>
                            <a:sym typeface="Wingdings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/>
                            <a:sym typeface="Wingdings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dirty="0" smtClean="0">
                    <a:sym typeface="Wingdings"/>
                  </a:rPr>
                  <a:t>=2.8 g/s, T=5.5 K</a:t>
                </a:r>
              </a:p>
              <a:p>
                <a:r>
                  <a:rPr lang="en-US" dirty="0" smtClean="0">
                    <a:sym typeface="Wingdings"/>
                  </a:rPr>
                  <a:t>He cool down line pressure drop  ≈1506 </a:t>
                </a:r>
                <a:r>
                  <a:rPr lang="en-US" dirty="0" err="1" smtClean="0">
                    <a:sym typeface="Wingdings"/>
                  </a:rPr>
                  <a:t>mbara</a:t>
                </a:r>
                <a:endParaRPr lang="en-US" dirty="0" smtClean="0">
                  <a:sym typeface="Wingdings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/>
                            <a:sym typeface="Wingdings"/>
                          </a:rPr>
                        </m:ctrlPr>
                      </m:accPr>
                      <m:e>
                        <m:r>
                          <a:rPr lang="fr-FR" i="1">
                            <a:latin typeface="Cambria Math"/>
                            <a:sym typeface="Wingdings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dirty="0">
                    <a:sym typeface="Wingdings"/>
                  </a:rPr>
                  <a:t>=2.8 g/s, </a:t>
                </a:r>
                <a:r>
                  <a:rPr lang="en-US" dirty="0" smtClean="0">
                    <a:sym typeface="Wingdings"/>
                  </a:rPr>
                  <a:t>T=300 </a:t>
                </a:r>
                <a:r>
                  <a:rPr lang="en-US" dirty="0">
                    <a:sym typeface="Wingdings"/>
                  </a:rPr>
                  <a:t>K</a:t>
                </a:r>
              </a:p>
              <a:p>
                <a:r>
                  <a:rPr lang="en-US" dirty="0">
                    <a:sym typeface="Wingdings"/>
                  </a:rPr>
                  <a:t>He cool down line pressure drop  ≈</a:t>
                </a:r>
                <a:r>
                  <a:rPr lang="en-US" dirty="0" smtClean="0">
                    <a:sym typeface="Wingdings"/>
                  </a:rPr>
                  <a:t>1526 </a:t>
                </a:r>
                <a:r>
                  <a:rPr lang="en-US" dirty="0" err="1" smtClean="0">
                    <a:sym typeface="Wingdings"/>
                  </a:rPr>
                  <a:t>mbara</a:t>
                </a:r>
                <a:endParaRPr lang="en-US" dirty="0"/>
              </a:p>
            </p:txBody>
          </p:sp>
        </mc:Choice>
        <mc:Fallback xmlns="">
          <p:sp>
            <p:nvSpPr>
              <p:cNvPr id="2061" name="ZoneTexte 20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959592"/>
                <a:ext cx="4774384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149" t="-2551" r="-128" b="-7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6" y="1355236"/>
            <a:ext cx="5504030" cy="3583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880" y="1249363"/>
            <a:ext cx="601663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Connecteur droit 22"/>
          <p:cNvCxnSpPr/>
          <p:nvPr/>
        </p:nvCxnSpPr>
        <p:spPr>
          <a:xfrm flipH="1" flipV="1">
            <a:off x="6480855" y="5616573"/>
            <a:ext cx="1586244" cy="1"/>
          </a:xfrm>
          <a:prstGeom prst="line">
            <a:avLst/>
          </a:prstGeom>
          <a:ln w="38100">
            <a:solidFill>
              <a:srgbClr val="0066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8067099" y="1233200"/>
            <a:ext cx="0" cy="108456"/>
          </a:xfrm>
          <a:prstGeom prst="line">
            <a:avLst/>
          </a:prstGeom>
          <a:ln w="38100">
            <a:solidFill>
              <a:srgbClr val="0066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>
            <a:stCxn id="21507" idx="0"/>
          </p:cNvCxnSpPr>
          <p:nvPr/>
        </p:nvCxnSpPr>
        <p:spPr>
          <a:xfrm flipH="1">
            <a:off x="6457975" y="1249363"/>
            <a:ext cx="1590737" cy="0"/>
          </a:xfrm>
          <a:prstGeom prst="line">
            <a:avLst/>
          </a:prstGeom>
          <a:ln w="38100">
            <a:solidFill>
              <a:srgbClr val="0066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16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639" y="1775264"/>
            <a:ext cx="3750351" cy="280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He circuit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VB – </a:t>
            </a:r>
            <a:r>
              <a:rPr lang="fr-FR" dirty="0" err="1" smtClean="0"/>
              <a:t>Helium</a:t>
            </a:r>
            <a:r>
              <a:rPr lang="fr-FR" dirty="0" smtClean="0"/>
              <a:t> circuit – He </a:t>
            </a:r>
            <a:r>
              <a:rPr lang="fr-FR" dirty="0" err="1" smtClean="0"/>
              <a:t>supply</a:t>
            </a:r>
            <a:r>
              <a:rPr lang="fr-FR" dirty="0" smtClean="0"/>
              <a:t> </a:t>
            </a:r>
            <a:r>
              <a:rPr lang="fr-FR" dirty="0" err="1" smtClean="0"/>
              <a:t>side</a:t>
            </a:r>
            <a:r>
              <a:rPr lang="fr-FR" dirty="0" smtClean="0"/>
              <a:t> line (SC1+BC) </a:t>
            </a:r>
            <a:endParaRPr lang="en-US" dirty="0"/>
          </a:p>
        </p:txBody>
      </p:sp>
      <p:sp>
        <p:nvSpPr>
          <p:cNvPr id="22" name="Ellipse 21"/>
          <p:cNvSpPr/>
          <p:nvPr/>
        </p:nvSpPr>
        <p:spPr>
          <a:xfrm>
            <a:off x="7988106" y="2817002"/>
            <a:ext cx="620335" cy="519351"/>
          </a:xfrm>
          <a:prstGeom prst="ellipse">
            <a:avLst/>
          </a:prstGeom>
          <a:ln w="38100">
            <a:solidFill>
              <a:srgbClr val="006600"/>
            </a:solidFill>
          </a:ln>
        </p:spPr>
        <p:txBody>
          <a:bodyPr wrap="none" rtlCol="0" anchor="ctr">
            <a:spAutoFit/>
          </a:bodyPr>
          <a:lstStyle/>
          <a:p>
            <a:pPr marL="0" algn="ctr"/>
            <a:r>
              <a:rPr lang="el-GR" b="1" dirty="0" smtClean="0">
                <a:solidFill>
                  <a:srgbClr val="006600"/>
                </a:solidFill>
                <a:latin typeface="Calibri"/>
              </a:rPr>
              <a:t>Δ</a:t>
            </a:r>
            <a:r>
              <a:rPr lang="fr-FR" b="1" dirty="0" smtClean="0">
                <a:solidFill>
                  <a:srgbClr val="006600"/>
                </a:solidFill>
              </a:rPr>
              <a:t>P</a:t>
            </a:r>
            <a:endParaRPr lang="en-US" b="1" dirty="0">
              <a:solidFill>
                <a:srgbClr val="0066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61" name="ZoneTexte 2060"/>
              <p:cNvSpPr txBox="1"/>
              <p:nvPr/>
            </p:nvSpPr>
            <p:spPr>
              <a:xfrm>
                <a:off x="332245" y="5147924"/>
                <a:ext cx="48445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/>
                            <a:sym typeface="Wingdings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/>
                            <a:sym typeface="Wingdings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dirty="0" smtClean="0">
                    <a:sym typeface="Wingdings"/>
                  </a:rPr>
                  <a:t>=2.8 g/s, T=300 K</a:t>
                </a:r>
              </a:p>
              <a:p>
                <a:r>
                  <a:rPr lang="en-US" dirty="0" smtClean="0">
                    <a:sym typeface="Wingdings"/>
                  </a:rPr>
                  <a:t>He supply side line pressure drop  ≈1800 </a:t>
                </a:r>
                <a:r>
                  <a:rPr lang="en-US" dirty="0" err="1" smtClean="0">
                    <a:sym typeface="Wingdings"/>
                  </a:rPr>
                  <a:t>mbara</a:t>
                </a:r>
                <a:endParaRPr lang="en-US" dirty="0"/>
              </a:p>
            </p:txBody>
          </p:sp>
        </mc:Choice>
        <mc:Fallback xmlns="">
          <p:sp>
            <p:nvSpPr>
              <p:cNvPr id="2061" name="ZoneTexte 20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45" y="5147924"/>
                <a:ext cx="4844531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1134" t="-4673" r="-126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cteur droit 11"/>
          <p:cNvCxnSpPr>
            <a:endCxn id="22" idx="6"/>
          </p:cNvCxnSpPr>
          <p:nvPr/>
        </p:nvCxnSpPr>
        <p:spPr>
          <a:xfrm flipH="1">
            <a:off x="8608441" y="1960880"/>
            <a:ext cx="342519" cy="1115798"/>
          </a:xfrm>
          <a:prstGeom prst="line">
            <a:avLst/>
          </a:prstGeom>
          <a:ln w="38100">
            <a:solidFill>
              <a:srgbClr val="0066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>
            <a:endCxn id="22" idx="2"/>
          </p:cNvCxnSpPr>
          <p:nvPr/>
        </p:nvCxnSpPr>
        <p:spPr>
          <a:xfrm flipV="1">
            <a:off x="5364088" y="3076678"/>
            <a:ext cx="2624018" cy="1504450"/>
          </a:xfrm>
          <a:prstGeom prst="line">
            <a:avLst/>
          </a:prstGeom>
          <a:ln w="38100">
            <a:solidFill>
              <a:srgbClr val="0066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" y="1172719"/>
            <a:ext cx="5220072" cy="380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06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He circuit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VB – </a:t>
            </a:r>
            <a:r>
              <a:rPr lang="fr-FR" dirty="0" err="1" smtClean="0"/>
              <a:t>Helium</a:t>
            </a:r>
            <a:r>
              <a:rPr lang="fr-FR" dirty="0" smtClean="0"/>
              <a:t> circuit – He JT line </a:t>
            </a:r>
            <a:endParaRPr lang="en-US" dirty="0"/>
          </a:p>
        </p:txBody>
      </p:sp>
      <p:sp>
        <p:nvSpPr>
          <p:cNvPr id="22" name="Ellipse 21"/>
          <p:cNvSpPr/>
          <p:nvPr/>
        </p:nvSpPr>
        <p:spPr>
          <a:xfrm>
            <a:off x="6170687" y="3429000"/>
            <a:ext cx="620335" cy="519351"/>
          </a:xfrm>
          <a:prstGeom prst="ellipse">
            <a:avLst/>
          </a:prstGeom>
          <a:ln w="38100">
            <a:solidFill>
              <a:srgbClr val="006600"/>
            </a:solidFill>
          </a:ln>
        </p:spPr>
        <p:txBody>
          <a:bodyPr wrap="none" rtlCol="0" anchor="ctr">
            <a:spAutoFit/>
          </a:bodyPr>
          <a:lstStyle/>
          <a:p>
            <a:pPr marL="0" algn="ctr"/>
            <a:r>
              <a:rPr lang="el-GR" b="1" dirty="0" smtClean="0">
                <a:solidFill>
                  <a:srgbClr val="006600"/>
                </a:solidFill>
                <a:latin typeface="Calibri"/>
              </a:rPr>
              <a:t>Δ</a:t>
            </a:r>
            <a:r>
              <a:rPr lang="fr-FR" b="1" dirty="0" smtClean="0">
                <a:solidFill>
                  <a:srgbClr val="006600"/>
                </a:solidFill>
              </a:rPr>
              <a:t>P</a:t>
            </a:r>
            <a:endParaRPr lang="en-US" b="1" dirty="0">
              <a:solidFill>
                <a:srgbClr val="006600"/>
              </a:solidFill>
            </a:endParaRPr>
          </a:p>
        </p:txBody>
      </p:sp>
      <p:cxnSp>
        <p:nvCxnSpPr>
          <p:cNvPr id="25" name="Connecteur droit 24"/>
          <p:cNvCxnSpPr>
            <a:endCxn id="22" idx="4"/>
          </p:cNvCxnSpPr>
          <p:nvPr/>
        </p:nvCxnSpPr>
        <p:spPr>
          <a:xfrm flipV="1">
            <a:off x="6480855" y="3948351"/>
            <a:ext cx="0" cy="1980738"/>
          </a:xfrm>
          <a:prstGeom prst="line">
            <a:avLst/>
          </a:prstGeom>
          <a:ln w="38100">
            <a:solidFill>
              <a:srgbClr val="0066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22" idx="0"/>
          </p:cNvCxnSpPr>
          <p:nvPr/>
        </p:nvCxnSpPr>
        <p:spPr>
          <a:xfrm flipH="1" flipV="1">
            <a:off x="6479113" y="1124744"/>
            <a:ext cx="1742" cy="2304256"/>
          </a:xfrm>
          <a:prstGeom prst="line">
            <a:avLst/>
          </a:prstGeom>
          <a:ln w="38100">
            <a:solidFill>
              <a:srgbClr val="0066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H="1">
            <a:off x="6457976" y="1122045"/>
            <a:ext cx="722415" cy="1"/>
          </a:xfrm>
          <a:prstGeom prst="line">
            <a:avLst/>
          </a:prstGeom>
          <a:ln w="38100">
            <a:solidFill>
              <a:srgbClr val="0066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61" name="ZoneTexte 2060"/>
              <p:cNvSpPr txBox="1"/>
              <p:nvPr/>
            </p:nvSpPr>
            <p:spPr>
              <a:xfrm>
                <a:off x="110456" y="5280431"/>
                <a:ext cx="39853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/>
                            <a:sym typeface="Wingdings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/>
                            <a:sym typeface="Wingdings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dirty="0" smtClean="0">
                    <a:sym typeface="Wingdings"/>
                  </a:rPr>
                  <a:t>=1.14 g/s, T=5.5 - 2 K</a:t>
                </a:r>
              </a:p>
              <a:p>
                <a:r>
                  <a:rPr lang="en-US" dirty="0" smtClean="0">
                    <a:sym typeface="Wingdings"/>
                  </a:rPr>
                  <a:t>He JT line pressure drop  ≈2969 </a:t>
                </a:r>
                <a:r>
                  <a:rPr lang="en-US" dirty="0" err="1" smtClean="0">
                    <a:sym typeface="Wingdings"/>
                  </a:rPr>
                  <a:t>mbara</a:t>
                </a:r>
                <a:endParaRPr lang="en-US" dirty="0"/>
              </a:p>
            </p:txBody>
          </p:sp>
        </mc:Choice>
        <mc:Fallback xmlns="">
          <p:sp>
            <p:nvSpPr>
              <p:cNvPr id="2061" name="ZoneTexte 20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56" y="5280431"/>
                <a:ext cx="3985322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1223" t="-4717" r="-459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7196"/>
            <a:ext cx="5328592" cy="392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233200"/>
            <a:ext cx="1668463" cy="4695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" name="Connecteur droit 31"/>
          <p:cNvCxnSpPr/>
          <p:nvPr/>
        </p:nvCxnSpPr>
        <p:spPr>
          <a:xfrm flipV="1">
            <a:off x="7180391" y="1122045"/>
            <a:ext cx="0" cy="145475"/>
          </a:xfrm>
          <a:prstGeom prst="line">
            <a:avLst/>
          </a:prstGeom>
          <a:ln w="38100">
            <a:solidFill>
              <a:srgbClr val="0066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 flipV="1">
            <a:off x="6457976" y="5928361"/>
            <a:ext cx="1950918" cy="728"/>
          </a:xfrm>
          <a:prstGeom prst="line">
            <a:avLst/>
          </a:prstGeom>
          <a:ln w="38100">
            <a:solidFill>
              <a:srgbClr val="0066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2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He circuit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VB – </a:t>
            </a:r>
            <a:r>
              <a:rPr lang="fr-FR" dirty="0" err="1" smtClean="0"/>
              <a:t>Helium</a:t>
            </a:r>
            <a:r>
              <a:rPr lang="fr-FR" dirty="0" smtClean="0"/>
              <a:t> circuit – He </a:t>
            </a:r>
            <a:r>
              <a:rPr lang="fr-FR" dirty="0" err="1" smtClean="0"/>
              <a:t>couplers</a:t>
            </a:r>
            <a:r>
              <a:rPr lang="fr-FR" dirty="0" smtClean="0"/>
              <a:t> </a:t>
            </a:r>
            <a:r>
              <a:rPr lang="fr-FR" dirty="0" err="1" smtClean="0"/>
              <a:t>supply</a:t>
            </a:r>
            <a:r>
              <a:rPr lang="fr-FR" dirty="0" smtClean="0"/>
              <a:t> line </a:t>
            </a:r>
            <a:endParaRPr lang="en-US" dirty="0"/>
          </a:p>
        </p:txBody>
      </p:sp>
      <p:sp>
        <p:nvSpPr>
          <p:cNvPr id="22" name="Ellipse 21"/>
          <p:cNvSpPr/>
          <p:nvPr/>
        </p:nvSpPr>
        <p:spPr>
          <a:xfrm>
            <a:off x="6170687" y="2090128"/>
            <a:ext cx="620335" cy="519351"/>
          </a:xfrm>
          <a:prstGeom prst="ellipse">
            <a:avLst/>
          </a:prstGeom>
          <a:ln w="38100">
            <a:solidFill>
              <a:srgbClr val="006600"/>
            </a:solidFill>
          </a:ln>
        </p:spPr>
        <p:txBody>
          <a:bodyPr wrap="none" rtlCol="0" anchor="ctr">
            <a:spAutoFit/>
          </a:bodyPr>
          <a:lstStyle/>
          <a:p>
            <a:pPr marL="0" algn="ctr"/>
            <a:r>
              <a:rPr lang="el-GR" b="1" dirty="0" smtClean="0">
                <a:solidFill>
                  <a:srgbClr val="006600"/>
                </a:solidFill>
                <a:latin typeface="Calibri"/>
              </a:rPr>
              <a:t>Δ</a:t>
            </a:r>
            <a:r>
              <a:rPr lang="fr-FR" b="1" dirty="0" smtClean="0">
                <a:solidFill>
                  <a:srgbClr val="006600"/>
                </a:solidFill>
              </a:rPr>
              <a:t>P</a:t>
            </a:r>
            <a:endParaRPr lang="en-US" b="1" dirty="0">
              <a:solidFill>
                <a:srgbClr val="006600"/>
              </a:solidFill>
            </a:endParaRPr>
          </a:p>
        </p:txBody>
      </p:sp>
      <p:cxnSp>
        <p:nvCxnSpPr>
          <p:cNvPr id="25" name="Connecteur droit 24"/>
          <p:cNvCxnSpPr>
            <a:endCxn id="22" idx="4"/>
          </p:cNvCxnSpPr>
          <p:nvPr/>
        </p:nvCxnSpPr>
        <p:spPr>
          <a:xfrm flipV="1">
            <a:off x="6480855" y="2609479"/>
            <a:ext cx="0" cy="504694"/>
          </a:xfrm>
          <a:prstGeom prst="line">
            <a:avLst/>
          </a:prstGeom>
          <a:ln w="38100">
            <a:solidFill>
              <a:srgbClr val="0066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22" idx="0"/>
          </p:cNvCxnSpPr>
          <p:nvPr/>
        </p:nvCxnSpPr>
        <p:spPr>
          <a:xfrm flipV="1">
            <a:off x="6480855" y="1124744"/>
            <a:ext cx="0" cy="965384"/>
          </a:xfrm>
          <a:prstGeom prst="line">
            <a:avLst/>
          </a:prstGeom>
          <a:ln w="38100">
            <a:solidFill>
              <a:srgbClr val="0066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H="1" flipV="1">
            <a:off x="6457975" y="1122046"/>
            <a:ext cx="1642417" cy="2698"/>
          </a:xfrm>
          <a:prstGeom prst="line">
            <a:avLst/>
          </a:prstGeom>
          <a:ln w="38100">
            <a:solidFill>
              <a:srgbClr val="0066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61" name="ZoneTexte 2060"/>
              <p:cNvSpPr txBox="1"/>
              <p:nvPr/>
            </p:nvSpPr>
            <p:spPr>
              <a:xfrm>
                <a:off x="683568" y="3645024"/>
                <a:ext cx="5067862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/>
                            <a:sym typeface="Wingdings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/>
                            <a:sym typeface="Wingdings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dirty="0" smtClean="0">
                    <a:sym typeface="Wingdings"/>
                  </a:rPr>
                  <a:t>=0.16 g/s, T=5.5 K</a:t>
                </a:r>
              </a:p>
              <a:p>
                <a:r>
                  <a:rPr lang="en-US" dirty="0" smtClean="0">
                    <a:sym typeface="Wingdings"/>
                  </a:rPr>
                  <a:t>He couplers supply line pressure drop  ≈0 </a:t>
                </a:r>
                <a:r>
                  <a:rPr lang="en-US" dirty="0" err="1" smtClean="0">
                    <a:sym typeface="Wingdings"/>
                  </a:rPr>
                  <a:t>mbara</a:t>
                </a:r>
                <a:endParaRPr lang="en-US" dirty="0" smtClean="0">
                  <a:sym typeface="Wingdings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/>
                            <a:sym typeface="Wingdings"/>
                          </a:rPr>
                        </m:ctrlPr>
                      </m:accPr>
                      <m:e>
                        <m:r>
                          <a:rPr lang="fr-FR" i="1">
                            <a:latin typeface="Cambria Math"/>
                            <a:sym typeface="Wingdings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dirty="0">
                    <a:sym typeface="Wingdings"/>
                  </a:rPr>
                  <a:t>=0.16 g/s, </a:t>
                </a:r>
                <a:r>
                  <a:rPr lang="en-US" dirty="0" smtClean="0">
                    <a:sym typeface="Wingdings"/>
                  </a:rPr>
                  <a:t>T=300 </a:t>
                </a:r>
                <a:r>
                  <a:rPr lang="en-US" dirty="0">
                    <a:sym typeface="Wingdings"/>
                  </a:rPr>
                  <a:t>K</a:t>
                </a:r>
              </a:p>
              <a:p>
                <a:r>
                  <a:rPr lang="en-US" dirty="0">
                    <a:sym typeface="Wingdings"/>
                  </a:rPr>
                  <a:t>He couplers supply</a:t>
                </a:r>
                <a:r>
                  <a:rPr lang="en-US" dirty="0" smtClean="0">
                    <a:sym typeface="Wingdings"/>
                  </a:rPr>
                  <a:t> </a:t>
                </a:r>
                <a:r>
                  <a:rPr lang="en-US" dirty="0">
                    <a:sym typeface="Wingdings"/>
                  </a:rPr>
                  <a:t>line pressure drop  ≈</a:t>
                </a:r>
                <a:r>
                  <a:rPr lang="en-US" dirty="0" smtClean="0">
                    <a:sym typeface="Wingdings"/>
                  </a:rPr>
                  <a:t>0.4 </a:t>
                </a:r>
                <a:r>
                  <a:rPr lang="en-US" dirty="0" err="1">
                    <a:sym typeface="Wingdings"/>
                  </a:rPr>
                  <a:t>mbara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61" name="ZoneTexte 20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645024"/>
                <a:ext cx="5067862" cy="1477328"/>
              </a:xfrm>
              <a:prstGeom prst="rect">
                <a:avLst/>
              </a:prstGeom>
              <a:blipFill rotWithShape="1">
                <a:blip r:embed="rId2"/>
                <a:stretch>
                  <a:fillRect l="-963" t="-2066" r="-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19451"/>
            <a:ext cx="5483969" cy="1741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96738"/>
            <a:ext cx="11239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Connecteur droit 31"/>
          <p:cNvCxnSpPr/>
          <p:nvPr/>
        </p:nvCxnSpPr>
        <p:spPr>
          <a:xfrm flipV="1">
            <a:off x="8068800" y="1106815"/>
            <a:ext cx="0" cy="305961"/>
          </a:xfrm>
          <a:prstGeom prst="line">
            <a:avLst/>
          </a:prstGeom>
          <a:ln w="38100">
            <a:solidFill>
              <a:srgbClr val="0066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>
            <a:off x="6480854" y="3114173"/>
            <a:ext cx="1105555" cy="0"/>
          </a:xfrm>
          <a:prstGeom prst="line">
            <a:avLst/>
          </a:prstGeom>
          <a:ln w="38100">
            <a:solidFill>
              <a:srgbClr val="0066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6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813" y="4169082"/>
            <a:ext cx="1058863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He circuit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VB – </a:t>
            </a:r>
            <a:r>
              <a:rPr lang="fr-FR" dirty="0" err="1" smtClean="0"/>
              <a:t>Helium</a:t>
            </a:r>
            <a:r>
              <a:rPr lang="fr-FR" dirty="0" smtClean="0"/>
              <a:t> circuit – </a:t>
            </a:r>
            <a:r>
              <a:rPr lang="fr-FR" dirty="0" err="1" smtClean="0"/>
              <a:t>Magnetic</a:t>
            </a:r>
            <a:r>
              <a:rPr lang="fr-FR" dirty="0" smtClean="0"/>
              <a:t> </a:t>
            </a:r>
            <a:r>
              <a:rPr lang="fr-FR" dirty="0" err="1" smtClean="0"/>
              <a:t>shield</a:t>
            </a:r>
            <a:r>
              <a:rPr lang="fr-FR" dirty="0" smtClean="0"/>
              <a:t> </a:t>
            </a:r>
            <a:r>
              <a:rPr lang="fr-FR" dirty="0" err="1" smtClean="0"/>
              <a:t>supply</a:t>
            </a:r>
            <a:r>
              <a:rPr lang="fr-FR" dirty="0" smtClean="0"/>
              <a:t> line </a:t>
            </a:r>
            <a:endParaRPr lang="en-US" dirty="0"/>
          </a:p>
        </p:txBody>
      </p:sp>
      <p:sp>
        <p:nvSpPr>
          <p:cNvPr id="22" name="Ellipse 21"/>
          <p:cNvSpPr/>
          <p:nvPr/>
        </p:nvSpPr>
        <p:spPr>
          <a:xfrm>
            <a:off x="6796771" y="4457114"/>
            <a:ext cx="620335" cy="519351"/>
          </a:xfrm>
          <a:prstGeom prst="ellipse">
            <a:avLst/>
          </a:prstGeom>
          <a:ln w="38100">
            <a:solidFill>
              <a:srgbClr val="006600"/>
            </a:solidFill>
          </a:ln>
        </p:spPr>
        <p:txBody>
          <a:bodyPr wrap="none" rtlCol="0" anchor="ctr">
            <a:spAutoFit/>
          </a:bodyPr>
          <a:lstStyle/>
          <a:p>
            <a:pPr marL="0" algn="ctr"/>
            <a:r>
              <a:rPr lang="el-GR" b="1" dirty="0" smtClean="0">
                <a:solidFill>
                  <a:srgbClr val="006600"/>
                </a:solidFill>
                <a:latin typeface="Calibri"/>
              </a:rPr>
              <a:t>Δ</a:t>
            </a:r>
            <a:r>
              <a:rPr lang="fr-FR" b="1" dirty="0" smtClean="0">
                <a:solidFill>
                  <a:srgbClr val="006600"/>
                </a:solidFill>
              </a:rPr>
              <a:t>P</a:t>
            </a:r>
            <a:endParaRPr lang="en-US" b="1" dirty="0">
              <a:solidFill>
                <a:srgbClr val="006600"/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 flipH="1" flipV="1">
            <a:off x="7078034" y="5159683"/>
            <a:ext cx="1504426" cy="728"/>
          </a:xfrm>
          <a:prstGeom prst="line">
            <a:avLst/>
          </a:prstGeom>
          <a:ln w="38100">
            <a:solidFill>
              <a:srgbClr val="0066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endCxn id="22" idx="4"/>
          </p:cNvCxnSpPr>
          <p:nvPr/>
        </p:nvCxnSpPr>
        <p:spPr>
          <a:xfrm flipV="1">
            <a:off x="7106939" y="4976465"/>
            <a:ext cx="0" cy="183946"/>
          </a:xfrm>
          <a:prstGeom prst="line">
            <a:avLst/>
          </a:prstGeom>
          <a:ln w="38100">
            <a:solidFill>
              <a:srgbClr val="0066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22" idx="0"/>
          </p:cNvCxnSpPr>
          <p:nvPr/>
        </p:nvCxnSpPr>
        <p:spPr>
          <a:xfrm flipV="1">
            <a:off x="7106939" y="4313099"/>
            <a:ext cx="0" cy="144015"/>
          </a:xfrm>
          <a:prstGeom prst="line">
            <a:avLst/>
          </a:prstGeom>
          <a:ln w="38100">
            <a:solidFill>
              <a:srgbClr val="0066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 flipV="1">
            <a:off x="7084059" y="4313099"/>
            <a:ext cx="850329" cy="728"/>
          </a:xfrm>
          <a:prstGeom prst="line">
            <a:avLst/>
          </a:prstGeom>
          <a:ln w="38100">
            <a:solidFill>
              <a:srgbClr val="0066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58" y="1291832"/>
            <a:ext cx="6699098" cy="2715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683568" y="4457114"/>
                <a:ext cx="5640006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/>
                            <a:sym typeface="Wingdings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/>
                            <a:sym typeface="Wingdings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dirty="0" smtClean="0">
                    <a:sym typeface="Wingdings"/>
                  </a:rPr>
                  <a:t>=0.53 g/s, T=5.5 K</a:t>
                </a:r>
              </a:p>
              <a:p>
                <a:r>
                  <a:rPr lang="en-US" dirty="0" smtClean="0">
                    <a:sym typeface="Wingdings"/>
                  </a:rPr>
                  <a:t>Magnetic shield supply line pressure drop  ≈1800 </a:t>
                </a:r>
                <a:r>
                  <a:rPr lang="en-US" dirty="0" err="1" smtClean="0">
                    <a:sym typeface="Wingdings"/>
                  </a:rPr>
                  <a:t>mbara</a:t>
                </a:r>
                <a:endParaRPr lang="en-US" dirty="0" smtClean="0">
                  <a:sym typeface="Wingdings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/>
                            <a:sym typeface="Wingdings"/>
                          </a:rPr>
                        </m:ctrlPr>
                      </m:accPr>
                      <m:e>
                        <m:r>
                          <a:rPr lang="fr-FR" i="1">
                            <a:latin typeface="Cambria Math"/>
                            <a:sym typeface="Wingdings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dirty="0">
                    <a:sym typeface="Wingdings"/>
                  </a:rPr>
                  <a:t>=</a:t>
                </a:r>
                <a:r>
                  <a:rPr lang="en-US" dirty="0" smtClean="0">
                    <a:sym typeface="Wingdings"/>
                  </a:rPr>
                  <a:t>0.53 </a:t>
                </a:r>
                <a:r>
                  <a:rPr lang="en-US" dirty="0">
                    <a:sym typeface="Wingdings"/>
                  </a:rPr>
                  <a:t>g/s, </a:t>
                </a:r>
                <a:r>
                  <a:rPr lang="en-US" dirty="0" smtClean="0">
                    <a:sym typeface="Wingdings"/>
                  </a:rPr>
                  <a:t>T=300 </a:t>
                </a:r>
                <a:r>
                  <a:rPr lang="en-US" dirty="0">
                    <a:sym typeface="Wingdings"/>
                  </a:rPr>
                  <a:t>K</a:t>
                </a:r>
              </a:p>
              <a:p>
                <a:r>
                  <a:rPr lang="en-US" dirty="0">
                    <a:sym typeface="Wingdings"/>
                  </a:rPr>
                  <a:t>Magnetic shield </a:t>
                </a:r>
                <a:r>
                  <a:rPr lang="en-US" dirty="0" smtClean="0">
                    <a:sym typeface="Wingdings"/>
                  </a:rPr>
                  <a:t>supply </a:t>
                </a:r>
                <a:r>
                  <a:rPr lang="en-US" dirty="0">
                    <a:sym typeface="Wingdings"/>
                  </a:rPr>
                  <a:t>line pressure drop  </a:t>
                </a:r>
                <a:r>
                  <a:rPr lang="en-US" dirty="0" smtClean="0">
                    <a:sym typeface="Wingdings"/>
                  </a:rPr>
                  <a:t>≈1810 </a:t>
                </a:r>
                <a:r>
                  <a:rPr lang="en-US" dirty="0" err="1">
                    <a:sym typeface="Wingdings"/>
                  </a:rPr>
                  <a:t>mbara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457114"/>
                <a:ext cx="5640006" cy="1477328"/>
              </a:xfrm>
              <a:prstGeom prst="rect">
                <a:avLst/>
              </a:prstGeom>
              <a:blipFill rotWithShape="1">
                <a:blip r:embed="rId4"/>
                <a:stretch>
                  <a:fillRect l="-865" t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044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He circuit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VB – </a:t>
            </a:r>
            <a:r>
              <a:rPr lang="fr-FR" dirty="0" err="1" smtClean="0"/>
              <a:t>Helium</a:t>
            </a:r>
            <a:r>
              <a:rPr lang="fr-FR" dirty="0" smtClean="0"/>
              <a:t> circuit –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low</a:t>
            </a:r>
            <a:r>
              <a:rPr lang="fr-FR" dirty="0" smtClean="0"/>
              <a:t> pressure </a:t>
            </a:r>
            <a:r>
              <a:rPr lang="fr-FR" dirty="0" err="1" smtClean="0"/>
              <a:t>branch</a:t>
            </a:r>
            <a:r>
              <a:rPr lang="fr-FR" dirty="0" smtClean="0"/>
              <a:t> line (BB) </a:t>
            </a:r>
            <a:endParaRPr lang="en-US" dirty="0"/>
          </a:p>
        </p:txBody>
      </p:sp>
      <p:sp>
        <p:nvSpPr>
          <p:cNvPr id="22" name="Ellipse 21"/>
          <p:cNvSpPr/>
          <p:nvPr/>
        </p:nvSpPr>
        <p:spPr>
          <a:xfrm>
            <a:off x="6170687" y="3429000"/>
            <a:ext cx="620335" cy="519351"/>
          </a:xfrm>
          <a:prstGeom prst="ellipse">
            <a:avLst/>
          </a:prstGeom>
          <a:ln w="38100">
            <a:solidFill>
              <a:srgbClr val="006600"/>
            </a:solidFill>
          </a:ln>
        </p:spPr>
        <p:txBody>
          <a:bodyPr wrap="none" rtlCol="0" anchor="ctr">
            <a:spAutoFit/>
          </a:bodyPr>
          <a:lstStyle/>
          <a:p>
            <a:pPr marL="0" algn="ctr"/>
            <a:r>
              <a:rPr lang="el-GR" b="1" dirty="0" smtClean="0">
                <a:solidFill>
                  <a:srgbClr val="006600"/>
                </a:solidFill>
                <a:latin typeface="Calibri"/>
              </a:rPr>
              <a:t>Δ</a:t>
            </a:r>
            <a:r>
              <a:rPr lang="fr-FR" b="1" dirty="0" smtClean="0">
                <a:solidFill>
                  <a:srgbClr val="006600"/>
                </a:solidFill>
              </a:rPr>
              <a:t>P</a:t>
            </a:r>
            <a:endParaRPr lang="en-US" b="1" dirty="0">
              <a:solidFill>
                <a:srgbClr val="006600"/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 flipH="1" flipV="1">
            <a:off x="6457975" y="5928360"/>
            <a:ext cx="2419352" cy="729"/>
          </a:xfrm>
          <a:prstGeom prst="line">
            <a:avLst/>
          </a:prstGeom>
          <a:ln w="38100">
            <a:solidFill>
              <a:srgbClr val="0066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endCxn id="22" idx="4"/>
          </p:cNvCxnSpPr>
          <p:nvPr/>
        </p:nvCxnSpPr>
        <p:spPr>
          <a:xfrm flipV="1">
            <a:off x="6480855" y="3948351"/>
            <a:ext cx="0" cy="1980738"/>
          </a:xfrm>
          <a:prstGeom prst="line">
            <a:avLst/>
          </a:prstGeom>
          <a:ln w="38100">
            <a:solidFill>
              <a:srgbClr val="0066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22" idx="0"/>
          </p:cNvCxnSpPr>
          <p:nvPr/>
        </p:nvCxnSpPr>
        <p:spPr>
          <a:xfrm flipV="1">
            <a:off x="6480855" y="1194054"/>
            <a:ext cx="0" cy="2234946"/>
          </a:xfrm>
          <a:prstGeom prst="line">
            <a:avLst/>
          </a:prstGeom>
          <a:ln w="38100">
            <a:solidFill>
              <a:srgbClr val="0066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H="1">
            <a:off x="6457976" y="1194054"/>
            <a:ext cx="1786432" cy="0"/>
          </a:xfrm>
          <a:prstGeom prst="line">
            <a:avLst/>
          </a:prstGeom>
          <a:ln w="38100">
            <a:solidFill>
              <a:srgbClr val="0066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61" name="ZoneTexte 2060"/>
              <p:cNvSpPr txBox="1"/>
              <p:nvPr/>
            </p:nvSpPr>
            <p:spPr>
              <a:xfrm>
                <a:off x="539552" y="4615554"/>
                <a:ext cx="56336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/>
                            <a:sym typeface="Wingdings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/>
                            <a:sym typeface="Wingdings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dirty="0" smtClean="0">
                    <a:sym typeface="Wingdings"/>
                  </a:rPr>
                  <a:t>=1.32 g/s, T=40 K</a:t>
                </a:r>
              </a:p>
              <a:p>
                <a:r>
                  <a:rPr lang="en-US" dirty="0" smtClean="0">
                    <a:sym typeface="Wingdings"/>
                  </a:rPr>
                  <a:t>Very low pressure branch line pressure drop  ≈1.4 </a:t>
                </a:r>
                <a:r>
                  <a:rPr lang="en-US" dirty="0" err="1" smtClean="0">
                    <a:sym typeface="Wingdings"/>
                  </a:rPr>
                  <a:t>mbara</a:t>
                </a:r>
                <a:endParaRPr lang="en-US" dirty="0"/>
              </a:p>
            </p:txBody>
          </p:sp>
        </mc:Choice>
        <mc:Fallback xmlns="">
          <p:sp>
            <p:nvSpPr>
              <p:cNvPr id="2061" name="ZoneTexte 20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615554"/>
                <a:ext cx="5633658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974" t="-4717" r="-866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49" y="1233200"/>
            <a:ext cx="6052598" cy="236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5" y="1229400"/>
            <a:ext cx="631825" cy="473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" name="Connecteur droit 31"/>
          <p:cNvCxnSpPr/>
          <p:nvPr/>
        </p:nvCxnSpPr>
        <p:spPr>
          <a:xfrm flipV="1">
            <a:off x="8244408" y="1232312"/>
            <a:ext cx="0" cy="108456"/>
          </a:xfrm>
          <a:prstGeom prst="line">
            <a:avLst/>
          </a:prstGeom>
          <a:ln w="38100">
            <a:solidFill>
              <a:srgbClr val="0066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69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He circuit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VB – </a:t>
            </a:r>
            <a:r>
              <a:rPr lang="fr-FR" dirty="0" err="1" smtClean="0"/>
              <a:t>Helium</a:t>
            </a:r>
            <a:r>
              <a:rPr lang="fr-FR" dirty="0" smtClean="0"/>
              <a:t> circuit –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low</a:t>
            </a:r>
            <a:r>
              <a:rPr lang="fr-FR" dirty="0" smtClean="0"/>
              <a:t> pressure </a:t>
            </a:r>
            <a:r>
              <a:rPr lang="fr-FR" dirty="0" err="1" smtClean="0"/>
              <a:t>side</a:t>
            </a:r>
            <a:r>
              <a:rPr lang="fr-FR" dirty="0" smtClean="0"/>
              <a:t> line (BB+SB)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61" name="ZoneTexte 2060"/>
              <p:cNvSpPr txBox="1"/>
              <p:nvPr/>
            </p:nvSpPr>
            <p:spPr>
              <a:xfrm>
                <a:off x="323528" y="4869160"/>
                <a:ext cx="5417189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/>
                            <a:sym typeface="Wingdings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/>
                            <a:sym typeface="Wingdings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dirty="0" smtClean="0">
                    <a:sym typeface="Wingdings"/>
                  </a:rPr>
                  <a:t>=2.80 g/s, T=5 K</a:t>
                </a:r>
              </a:p>
              <a:p>
                <a:r>
                  <a:rPr lang="en-US" dirty="0" smtClean="0">
                    <a:sym typeface="Wingdings"/>
                  </a:rPr>
                  <a:t>Very low pressure side line pressure drop  ≈1.7 </a:t>
                </a:r>
                <a:r>
                  <a:rPr lang="en-US" dirty="0" err="1" smtClean="0">
                    <a:sym typeface="Wingdings"/>
                  </a:rPr>
                  <a:t>mbara</a:t>
                </a:r>
                <a:endParaRPr lang="en-US" dirty="0" smtClean="0">
                  <a:sym typeface="Wingdings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/>
                            <a:sym typeface="Wingdings"/>
                          </a:rPr>
                        </m:ctrlPr>
                      </m:accPr>
                      <m:e>
                        <m:r>
                          <a:rPr lang="fr-FR" i="1">
                            <a:latin typeface="Cambria Math"/>
                            <a:sym typeface="Wingdings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dirty="0">
                    <a:sym typeface="Wingdings"/>
                  </a:rPr>
                  <a:t>=2.80 g/s, </a:t>
                </a:r>
                <a:r>
                  <a:rPr lang="en-US" dirty="0" smtClean="0">
                    <a:sym typeface="Wingdings"/>
                  </a:rPr>
                  <a:t>T=300 </a:t>
                </a:r>
                <a:r>
                  <a:rPr lang="en-US" dirty="0">
                    <a:sym typeface="Wingdings"/>
                  </a:rPr>
                  <a:t>K</a:t>
                </a:r>
              </a:p>
              <a:p>
                <a:r>
                  <a:rPr lang="en-US" dirty="0">
                    <a:sym typeface="Wingdings"/>
                  </a:rPr>
                  <a:t>Very low pressure side line pressure drop  </a:t>
                </a:r>
                <a:r>
                  <a:rPr lang="en-US" dirty="0" smtClean="0">
                    <a:sym typeface="Wingdings"/>
                  </a:rPr>
                  <a:t>≈56 </a:t>
                </a:r>
                <a:r>
                  <a:rPr lang="en-US" dirty="0" err="1">
                    <a:sym typeface="Wingdings"/>
                  </a:rPr>
                  <a:t>mbara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61" name="ZoneTexte 20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869160"/>
                <a:ext cx="5417189" cy="1477328"/>
              </a:xfrm>
              <a:prstGeom prst="rect">
                <a:avLst/>
              </a:prstGeom>
              <a:blipFill rotWithShape="1">
                <a:blip r:embed="rId2"/>
                <a:stretch>
                  <a:fillRect l="-900" t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07146"/>
            <a:ext cx="5117455" cy="328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48880"/>
            <a:ext cx="3644874" cy="230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Ellipse 21"/>
          <p:cNvSpPr/>
          <p:nvPr/>
        </p:nvSpPr>
        <p:spPr>
          <a:xfrm>
            <a:off x="5895881" y="2747984"/>
            <a:ext cx="620335" cy="519351"/>
          </a:xfrm>
          <a:prstGeom prst="ellipse">
            <a:avLst/>
          </a:prstGeom>
          <a:ln w="38100">
            <a:solidFill>
              <a:srgbClr val="006600"/>
            </a:solidFill>
          </a:ln>
        </p:spPr>
        <p:txBody>
          <a:bodyPr wrap="none" rtlCol="0" anchor="ctr">
            <a:spAutoFit/>
          </a:bodyPr>
          <a:lstStyle/>
          <a:p>
            <a:pPr marL="0" algn="ctr"/>
            <a:r>
              <a:rPr lang="el-GR" b="1" dirty="0" smtClean="0">
                <a:solidFill>
                  <a:srgbClr val="006600"/>
                </a:solidFill>
                <a:latin typeface="Calibri"/>
              </a:rPr>
              <a:t>Δ</a:t>
            </a:r>
            <a:r>
              <a:rPr lang="fr-FR" b="1" dirty="0" smtClean="0">
                <a:solidFill>
                  <a:srgbClr val="006600"/>
                </a:solidFill>
              </a:rPr>
              <a:t>P</a:t>
            </a:r>
            <a:endParaRPr lang="en-US" b="1" dirty="0">
              <a:solidFill>
                <a:srgbClr val="006600"/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 flipH="1">
            <a:off x="6206049" y="4652682"/>
            <a:ext cx="2651080" cy="5157"/>
          </a:xfrm>
          <a:prstGeom prst="line">
            <a:avLst/>
          </a:prstGeom>
          <a:ln w="38100">
            <a:solidFill>
              <a:srgbClr val="0066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endCxn id="22" idx="4"/>
          </p:cNvCxnSpPr>
          <p:nvPr/>
        </p:nvCxnSpPr>
        <p:spPr>
          <a:xfrm flipV="1">
            <a:off x="6206049" y="3267335"/>
            <a:ext cx="0" cy="1390504"/>
          </a:xfrm>
          <a:prstGeom prst="line">
            <a:avLst/>
          </a:prstGeom>
          <a:ln w="38100">
            <a:solidFill>
              <a:srgbClr val="0066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>
            <a:endCxn id="22" idx="1"/>
          </p:cNvCxnSpPr>
          <p:nvPr/>
        </p:nvCxnSpPr>
        <p:spPr>
          <a:xfrm>
            <a:off x="5396753" y="2528047"/>
            <a:ext cx="589974" cy="295994"/>
          </a:xfrm>
          <a:prstGeom prst="line">
            <a:avLst/>
          </a:prstGeom>
          <a:ln w="38100">
            <a:solidFill>
              <a:srgbClr val="0066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28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He circuit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VB – </a:t>
            </a:r>
            <a:r>
              <a:rPr lang="fr-FR" dirty="0" err="1" smtClean="0"/>
              <a:t>Helium</a:t>
            </a:r>
            <a:r>
              <a:rPr lang="fr-FR" dirty="0" smtClean="0"/>
              <a:t> circuit – </a:t>
            </a:r>
            <a:r>
              <a:rPr lang="fr-FR" dirty="0" err="1" smtClean="0"/>
              <a:t>Magnetic</a:t>
            </a:r>
            <a:r>
              <a:rPr lang="fr-FR" dirty="0" smtClean="0"/>
              <a:t> </a:t>
            </a:r>
            <a:r>
              <a:rPr lang="fr-FR" dirty="0" err="1" smtClean="0"/>
              <a:t>shield</a:t>
            </a:r>
            <a:r>
              <a:rPr lang="fr-FR" dirty="0" smtClean="0"/>
              <a:t> return line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683568" y="4457114"/>
                <a:ext cx="5640006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/>
                            <a:sym typeface="Wingdings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/>
                            <a:sym typeface="Wingdings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dirty="0" smtClean="0">
                    <a:sym typeface="Wingdings"/>
                  </a:rPr>
                  <a:t>=0.53 g/s, T=5.5 K</a:t>
                </a:r>
              </a:p>
              <a:p>
                <a:r>
                  <a:rPr lang="en-US" dirty="0" smtClean="0">
                    <a:sym typeface="Wingdings"/>
                  </a:rPr>
                  <a:t>Magnetic shield return line pressure drop  ≈0.1 </a:t>
                </a:r>
                <a:r>
                  <a:rPr lang="en-US" dirty="0" err="1" smtClean="0">
                    <a:sym typeface="Wingdings"/>
                  </a:rPr>
                  <a:t>mbara</a:t>
                </a:r>
                <a:endParaRPr lang="en-US" dirty="0" smtClean="0">
                  <a:sym typeface="Wingdings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/>
                            <a:sym typeface="Wingdings"/>
                          </a:rPr>
                        </m:ctrlPr>
                      </m:accPr>
                      <m:e>
                        <m:r>
                          <a:rPr lang="fr-FR" i="1">
                            <a:latin typeface="Cambria Math"/>
                            <a:sym typeface="Wingdings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dirty="0">
                    <a:sym typeface="Wingdings"/>
                  </a:rPr>
                  <a:t>=</a:t>
                </a:r>
                <a:r>
                  <a:rPr lang="en-US" dirty="0" smtClean="0">
                    <a:sym typeface="Wingdings"/>
                  </a:rPr>
                  <a:t>0.53 </a:t>
                </a:r>
                <a:r>
                  <a:rPr lang="en-US" dirty="0">
                    <a:sym typeface="Wingdings"/>
                  </a:rPr>
                  <a:t>g/s, </a:t>
                </a:r>
                <a:r>
                  <a:rPr lang="en-US" dirty="0" smtClean="0">
                    <a:sym typeface="Wingdings"/>
                  </a:rPr>
                  <a:t>T=300 </a:t>
                </a:r>
                <a:r>
                  <a:rPr lang="en-US" dirty="0">
                    <a:sym typeface="Wingdings"/>
                  </a:rPr>
                  <a:t>K</a:t>
                </a:r>
              </a:p>
              <a:p>
                <a:r>
                  <a:rPr lang="en-US" dirty="0">
                    <a:sym typeface="Wingdings"/>
                  </a:rPr>
                  <a:t>Magnetic shield </a:t>
                </a:r>
                <a:r>
                  <a:rPr lang="en-US" dirty="0" smtClean="0">
                    <a:sym typeface="Wingdings"/>
                  </a:rPr>
                  <a:t>return </a:t>
                </a:r>
                <a:r>
                  <a:rPr lang="en-US" dirty="0">
                    <a:sym typeface="Wingdings"/>
                  </a:rPr>
                  <a:t>line pressure drop  </a:t>
                </a:r>
                <a:r>
                  <a:rPr lang="en-US" dirty="0" smtClean="0">
                    <a:sym typeface="Wingdings"/>
                  </a:rPr>
                  <a:t>≈7.1 </a:t>
                </a:r>
                <a:r>
                  <a:rPr lang="en-US" dirty="0" err="1">
                    <a:sym typeface="Wingdings"/>
                  </a:rPr>
                  <a:t>mbara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457114"/>
                <a:ext cx="5640006" cy="1477328"/>
              </a:xfrm>
              <a:prstGeom prst="rect">
                <a:avLst/>
              </a:prstGeom>
              <a:blipFill rotWithShape="1">
                <a:blip r:embed="rId2"/>
                <a:stretch>
                  <a:fillRect l="-865" t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47" y="1669329"/>
            <a:ext cx="1058863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Ellipse 21"/>
          <p:cNvSpPr/>
          <p:nvPr/>
        </p:nvSpPr>
        <p:spPr>
          <a:xfrm>
            <a:off x="6769424" y="2708920"/>
            <a:ext cx="620335" cy="519351"/>
          </a:xfrm>
          <a:prstGeom prst="ellipse">
            <a:avLst/>
          </a:prstGeom>
          <a:ln w="38100">
            <a:solidFill>
              <a:srgbClr val="006600"/>
            </a:solidFill>
          </a:ln>
        </p:spPr>
        <p:txBody>
          <a:bodyPr wrap="none" rtlCol="0" anchor="ctr">
            <a:spAutoFit/>
          </a:bodyPr>
          <a:lstStyle/>
          <a:p>
            <a:pPr marL="0" algn="ctr"/>
            <a:r>
              <a:rPr lang="el-GR" b="1" dirty="0" smtClean="0">
                <a:solidFill>
                  <a:srgbClr val="006600"/>
                </a:solidFill>
                <a:latin typeface="Calibri"/>
              </a:rPr>
              <a:t>Δ</a:t>
            </a:r>
            <a:r>
              <a:rPr lang="fr-FR" b="1" dirty="0" smtClean="0">
                <a:solidFill>
                  <a:srgbClr val="006600"/>
                </a:solidFill>
              </a:rPr>
              <a:t>P</a:t>
            </a:r>
            <a:endParaRPr lang="en-US" b="1" dirty="0">
              <a:solidFill>
                <a:srgbClr val="006600"/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 flipH="1" flipV="1">
            <a:off x="7050687" y="4347593"/>
            <a:ext cx="1625769" cy="364"/>
          </a:xfrm>
          <a:prstGeom prst="line">
            <a:avLst/>
          </a:prstGeom>
          <a:ln w="38100">
            <a:solidFill>
              <a:srgbClr val="0066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endCxn id="22" idx="4"/>
          </p:cNvCxnSpPr>
          <p:nvPr/>
        </p:nvCxnSpPr>
        <p:spPr>
          <a:xfrm flipV="1">
            <a:off x="7079592" y="3228271"/>
            <a:ext cx="0" cy="1154095"/>
          </a:xfrm>
          <a:prstGeom prst="line">
            <a:avLst/>
          </a:prstGeom>
          <a:ln w="38100">
            <a:solidFill>
              <a:srgbClr val="0066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22" idx="0"/>
          </p:cNvCxnSpPr>
          <p:nvPr/>
        </p:nvCxnSpPr>
        <p:spPr>
          <a:xfrm flipV="1">
            <a:off x="7079592" y="1729017"/>
            <a:ext cx="0" cy="979903"/>
          </a:xfrm>
          <a:prstGeom prst="line">
            <a:avLst/>
          </a:prstGeom>
          <a:ln w="38100">
            <a:solidFill>
              <a:srgbClr val="0066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 flipV="1">
            <a:off x="7056712" y="1729017"/>
            <a:ext cx="850329" cy="728"/>
          </a:xfrm>
          <a:prstGeom prst="line">
            <a:avLst/>
          </a:prstGeom>
          <a:ln w="38100">
            <a:solidFill>
              <a:srgbClr val="0066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88" y="1522455"/>
            <a:ext cx="6547594" cy="222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3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Valves </a:t>
            </a:r>
            <a:r>
              <a:rPr lang="fr-FR" dirty="0" err="1" smtClean="0"/>
              <a:t>sizing</a:t>
            </a:r>
            <a:r>
              <a:rPr lang="fr-FR" dirty="0" smtClean="0"/>
              <a:t> – </a:t>
            </a:r>
            <a:r>
              <a:rPr lang="fr-FR" dirty="0" err="1" smtClean="0"/>
              <a:t>Overview</a:t>
            </a:r>
            <a:r>
              <a:rPr lang="fr-FR" dirty="0" smtClean="0"/>
              <a:t> 2/2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Control valves</a:t>
            </a:r>
          </a:p>
          <a:p>
            <a:pPr marL="355600" lvl="1" indent="0">
              <a:buNone/>
            </a:pPr>
            <a:r>
              <a:rPr lang="fr-FR" dirty="0" smtClean="0"/>
              <a:t>For </a:t>
            </a:r>
            <a:r>
              <a:rPr lang="fr-FR" dirty="0" err="1" smtClean="0"/>
              <a:t>each</a:t>
            </a:r>
            <a:r>
              <a:rPr lang="fr-FR" dirty="0" smtClean="0"/>
              <a:t> valve,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calculate</a:t>
            </a:r>
            <a:r>
              <a:rPr lang="fr-FR" dirty="0" smtClean="0"/>
              <a:t> for flow control:</a:t>
            </a:r>
          </a:p>
          <a:p>
            <a:pPr lvl="1">
              <a:buFontTx/>
              <a:buChar char="-"/>
            </a:pPr>
            <a:r>
              <a:rPr lang="fr-FR" dirty="0" smtClean="0"/>
              <a:t>A minimum </a:t>
            </a:r>
            <a:r>
              <a:rPr lang="fr-FR" dirty="0" err="1" smtClean="0"/>
              <a:t>Kv</a:t>
            </a:r>
            <a:r>
              <a:rPr lang="fr-FR" dirty="0" smtClean="0"/>
              <a:t> value</a:t>
            </a:r>
          </a:p>
          <a:p>
            <a:pPr marL="803275" lvl="2" indent="0">
              <a:buNone/>
            </a:pPr>
            <a:r>
              <a:rPr lang="fr-FR" dirty="0" err="1" smtClean="0"/>
              <a:t>Lowest</a:t>
            </a:r>
            <a:r>
              <a:rPr lang="fr-FR" dirty="0" smtClean="0"/>
              <a:t> mass flow rate, </a:t>
            </a:r>
            <a:r>
              <a:rPr lang="fr-FR" dirty="0" err="1" smtClean="0"/>
              <a:t>liquid</a:t>
            </a:r>
            <a:r>
              <a:rPr lang="fr-FR" dirty="0" smtClean="0"/>
              <a:t> or cold </a:t>
            </a:r>
            <a:r>
              <a:rPr lang="fr-FR" dirty="0" err="1" smtClean="0"/>
              <a:t>vapors</a:t>
            </a:r>
            <a:endParaRPr lang="fr-FR" dirty="0" smtClean="0"/>
          </a:p>
          <a:p>
            <a:pPr marL="803275" lvl="2" indent="0">
              <a:buNone/>
            </a:pPr>
            <a:r>
              <a:rPr lang="fr-FR" dirty="0" smtClean="0"/>
              <a:t>or </a:t>
            </a:r>
            <a:r>
              <a:rPr lang="fr-FR" dirty="0" err="1" smtClean="0"/>
              <a:t>requirements</a:t>
            </a:r>
            <a:endParaRPr lang="fr-FR" dirty="0"/>
          </a:p>
          <a:p>
            <a:pPr lvl="1">
              <a:buFontTx/>
              <a:buChar char="-"/>
            </a:pPr>
            <a:r>
              <a:rPr lang="fr-FR" dirty="0" smtClean="0"/>
              <a:t>A maximum </a:t>
            </a:r>
            <a:r>
              <a:rPr lang="fr-FR" dirty="0" err="1" smtClean="0"/>
              <a:t>Kv</a:t>
            </a:r>
            <a:r>
              <a:rPr lang="fr-FR" dirty="0" smtClean="0"/>
              <a:t> value</a:t>
            </a:r>
          </a:p>
          <a:p>
            <a:pPr marL="803275" lvl="2" indent="0">
              <a:buNone/>
            </a:pPr>
            <a:r>
              <a:rPr lang="fr-FR" dirty="0" err="1" smtClean="0"/>
              <a:t>Highest</a:t>
            </a:r>
            <a:r>
              <a:rPr lang="fr-FR" dirty="0" smtClean="0"/>
              <a:t> mass flow rate, </a:t>
            </a:r>
            <a:r>
              <a:rPr lang="fr-FR" dirty="0" err="1" smtClean="0"/>
              <a:t>liquid</a:t>
            </a:r>
            <a:r>
              <a:rPr lang="fr-FR" dirty="0" smtClean="0"/>
              <a:t> or warm </a:t>
            </a:r>
            <a:r>
              <a:rPr lang="fr-FR" dirty="0" err="1" smtClean="0"/>
              <a:t>gas</a:t>
            </a:r>
            <a:endParaRPr lang="fr-FR" dirty="0" smtClean="0"/>
          </a:p>
          <a:p>
            <a:pPr marL="803275" lvl="2" indent="0">
              <a:buNone/>
            </a:pPr>
            <a:r>
              <a:rPr lang="fr-FR" dirty="0"/>
              <a:t>or </a:t>
            </a:r>
            <a:r>
              <a:rPr lang="fr-FR" dirty="0" err="1" smtClean="0"/>
              <a:t>requirements</a:t>
            </a:r>
            <a:endParaRPr lang="fr-FR" dirty="0"/>
          </a:p>
          <a:p>
            <a:pPr marL="447675" lvl="1" indent="0">
              <a:buNone/>
            </a:pPr>
            <a:endParaRPr lang="fr-FR" dirty="0" smtClean="0"/>
          </a:p>
          <a:p>
            <a:pPr marL="447675" lvl="1" indent="0">
              <a:buNone/>
            </a:pPr>
            <a:endParaRPr lang="fr-FR" dirty="0"/>
          </a:p>
          <a:p>
            <a:pPr marL="447675" lvl="1" indent="0">
              <a:buNone/>
            </a:pPr>
            <a:endParaRPr lang="fr-FR" dirty="0" smtClean="0"/>
          </a:p>
          <a:p>
            <a:pPr marL="447675" lvl="1" indent="0">
              <a:buNone/>
            </a:pPr>
            <a:endParaRPr lang="fr-F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621" y="746158"/>
            <a:ext cx="357187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colade fermante 1"/>
          <p:cNvSpPr/>
          <p:nvPr/>
        </p:nvSpPr>
        <p:spPr>
          <a:xfrm rot="5400000">
            <a:off x="6593291" y="3459004"/>
            <a:ext cx="262938" cy="1368153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ZoneTexte 19"/>
          <p:cNvSpPr txBox="1"/>
          <p:nvPr/>
        </p:nvSpPr>
        <p:spPr>
          <a:xfrm>
            <a:off x="5968677" y="4355812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High </a:t>
            </a:r>
            <a:r>
              <a:rPr lang="fr-FR" dirty="0" err="1" smtClean="0"/>
              <a:t>sensitivity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23528" y="35092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Then we determine the operating points</a:t>
            </a:r>
          </a:p>
          <a:p>
            <a:r>
              <a:rPr lang="en-US" dirty="0">
                <a:solidFill>
                  <a:srgbClr val="7030A0"/>
                </a:solidFill>
              </a:rPr>
              <a:t>of the valve and we draw the valve curve.</a:t>
            </a:r>
          </a:p>
        </p:txBody>
      </p:sp>
      <p:grpSp>
        <p:nvGrpSpPr>
          <p:cNvPr id="23" name="Groupe 22"/>
          <p:cNvGrpSpPr/>
          <p:nvPr/>
        </p:nvGrpSpPr>
        <p:grpSpPr>
          <a:xfrm>
            <a:off x="78979" y="5013176"/>
            <a:ext cx="8712968" cy="1065907"/>
            <a:chOff x="-684584" y="4825385"/>
            <a:chExt cx="10868108" cy="965666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84584" y="5013176"/>
              <a:ext cx="10866438" cy="777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82914" y="4825385"/>
              <a:ext cx="10866438" cy="190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919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/>
      <p:bldP spid="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He circuit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Main cold </a:t>
            </a:r>
            <a:r>
              <a:rPr lang="fr-FR" dirty="0" err="1" smtClean="0"/>
              <a:t>process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</p:txBody>
      </p:sp>
      <p:cxnSp>
        <p:nvCxnSpPr>
          <p:cNvPr id="10" name="Connecteur droit 9"/>
          <p:cNvCxnSpPr/>
          <p:nvPr/>
        </p:nvCxnSpPr>
        <p:spPr>
          <a:xfrm>
            <a:off x="4116516" y="1676188"/>
            <a:ext cx="0" cy="162115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 de texte 2072"/>
          <p:cNvSpPr txBox="1"/>
          <p:nvPr/>
        </p:nvSpPr>
        <p:spPr>
          <a:xfrm>
            <a:off x="2362529" y="1359958"/>
            <a:ext cx="1631315" cy="27178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fr-FR" sz="1200" b="1" dirty="0">
                <a:effectLst/>
                <a:ea typeface="Times New Roman"/>
                <a:cs typeface="Times New Roman"/>
              </a:rPr>
              <a:t>CDS-EL / CDS-SL interface</a:t>
            </a:r>
            <a:endParaRPr lang="en-US" sz="1200" b="1" dirty="0">
              <a:effectLst/>
              <a:ea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00506" y="1980988"/>
            <a:ext cx="935990" cy="11423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fr-FR" sz="1200" b="1">
                <a:effectLst/>
                <a:ea typeface="Times New Roman"/>
                <a:cs typeface="Times New Roman"/>
              </a:rPr>
              <a:t> </a:t>
            </a:r>
            <a:endParaRPr lang="en-US" sz="1200" b="1">
              <a:effectLst/>
              <a:ea typeface="Times New Roman"/>
              <a:cs typeface="Times New Roman"/>
            </a:endParaRPr>
          </a:p>
        </p:txBody>
      </p:sp>
      <p:sp>
        <p:nvSpPr>
          <p:cNvPr id="13" name="Zone de texte 2075"/>
          <p:cNvSpPr txBox="1"/>
          <p:nvPr/>
        </p:nvSpPr>
        <p:spPr>
          <a:xfrm>
            <a:off x="8252906" y="1980988"/>
            <a:ext cx="643890" cy="27114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fr-FR" sz="1200" b="1">
                <a:effectLst/>
                <a:ea typeface="Times New Roman"/>
                <a:cs typeface="Times New Roman"/>
              </a:rPr>
              <a:t>End box</a:t>
            </a:r>
            <a:endParaRPr lang="en-US" sz="1200" b="1">
              <a:effectLst/>
              <a:ea typeface="Times New Roman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48621" y="2949363"/>
            <a:ext cx="614045" cy="6915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fr-FR" sz="1200" b="1">
                <a:effectLst/>
                <a:latin typeface="Times New Roman"/>
                <a:ea typeface="Times New Roman"/>
              </a:rPr>
              <a:t> </a:t>
            </a:r>
            <a:endParaRPr lang="en-US" sz="1400" b="1">
              <a:effectLst/>
              <a:latin typeface="Times New Roman"/>
              <a:ea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41811" y="2949363"/>
            <a:ext cx="614045" cy="6915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fr-FR" sz="1200" b="1">
                <a:effectLst/>
                <a:latin typeface="Times New Roman"/>
                <a:ea typeface="Times New Roman"/>
              </a:rPr>
              <a:t> </a:t>
            </a:r>
            <a:endParaRPr lang="en-US" sz="1400" b="1">
              <a:effectLst/>
              <a:latin typeface="Times New Roman"/>
              <a:ea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24206" y="2949363"/>
            <a:ext cx="614045" cy="6915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fr-FR" sz="1400" b="1">
                <a:effectLst/>
                <a:latin typeface="Times New Roman"/>
                <a:ea typeface="Times New Roman"/>
              </a:rPr>
              <a:t> </a:t>
            </a:r>
            <a:endParaRPr lang="en-US" sz="1400" b="1">
              <a:effectLst/>
              <a:latin typeface="Times New Roman"/>
              <a:ea typeface="Times New Roman"/>
            </a:endParaRPr>
          </a:p>
        </p:txBody>
      </p:sp>
      <p:sp>
        <p:nvSpPr>
          <p:cNvPr id="18" name="Zone de texte 157"/>
          <p:cNvSpPr txBox="1"/>
          <p:nvPr/>
        </p:nvSpPr>
        <p:spPr>
          <a:xfrm>
            <a:off x="7268021" y="2949998"/>
            <a:ext cx="523240" cy="27114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fr-FR" sz="1200" b="1">
                <a:effectLst/>
                <a:latin typeface="Times New Roman"/>
                <a:ea typeface="Times New Roman"/>
              </a:rPr>
              <a:t>VB01</a:t>
            </a:r>
            <a:endParaRPr lang="en-US" sz="1400" b="1">
              <a:effectLst/>
              <a:latin typeface="Times New Roman"/>
              <a:ea typeface="Times New Roman"/>
            </a:endParaRPr>
          </a:p>
        </p:txBody>
      </p:sp>
      <p:sp>
        <p:nvSpPr>
          <p:cNvPr id="19" name="Zone de texte 157"/>
          <p:cNvSpPr txBox="1"/>
          <p:nvPr/>
        </p:nvSpPr>
        <p:spPr>
          <a:xfrm>
            <a:off x="5885626" y="2949363"/>
            <a:ext cx="523240" cy="27114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fr-FR" sz="1200" b="1">
                <a:effectLst/>
                <a:latin typeface="Times New Roman"/>
                <a:ea typeface="Times New Roman"/>
              </a:rPr>
              <a:t>VB02</a:t>
            </a:r>
            <a:endParaRPr lang="en-US" sz="1400" b="1">
              <a:effectLst/>
              <a:latin typeface="Times New Roman"/>
              <a:ea typeface="Times New Roman"/>
            </a:endParaRPr>
          </a:p>
        </p:txBody>
      </p:sp>
      <p:sp>
        <p:nvSpPr>
          <p:cNvPr id="21" name="Zone de texte 157"/>
          <p:cNvSpPr txBox="1"/>
          <p:nvPr/>
        </p:nvSpPr>
        <p:spPr>
          <a:xfrm>
            <a:off x="4497516" y="2949998"/>
            <a:ext cx="523240" cy="27114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fr-FR" sz="1200" b="1">
                <a:effectLst/>
                <a:latin typeface="Times New Roman"/>
                <a:ea typeface="Times New Roman"/>
              </a:rPr>
              <a:t>VB13</a:t>
            </a:r>
            <a:endParaRPr lang="en-US" sz="1400" b="1">
              <a:effectLst/>
              <a:latin typeface="Times New Roman"/>
              <a:ea typeface="Times New Roman"/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5020756" y="2252133"/>
            <a:ext cx="0" cy="833120"/>
          </a:xfrm>
          <a:prstGeom prst="straightConnector1">
            <a:avLst/>
          </a:prstGeom>
          <a:ln w="25400">
            <a:gradFill flip="none" rotWithShape="1">
              <a:gsLst>
                <a:gs pos="0">
                  <a:srgbClr val="000082"/>
                </a:gs>
                <a:gs pos="100000">
                  <a:schemeClr val="accent1"/>
                </a:gs>
              </a:gsLst>
              <a:lin ang="0" scaled="1"/>
              <a:tileRect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6408866" y="2252133"/>
            <a:ext cx="0" cy="832485"/>
          </a:xfrm>
          <a:prstGeom prst="straightConnector1">
            <a:avLst/>
          </a:prstGeom>
          <a:ln w="25400">
            <a:gradFill flip="none" rotWithShape="1">
              <a:gsLst>
                <a:gs pos="0">
                  <a:srgbClr val="000082"/>
                </a:gs>
                <a:gs pos="100000">
                  <a:schemeClr val="accent1"/>
                </a:gs>
              </a:gsLst>
              <a:lin ang="0" scaled="1"/>
              <a:tileRect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7791261" y="2253403"/>
            <a:ext cx="0" cy="831850"/>
          </a:xfrm>
          <a:prstGeom prst="straightConnector1">
            <a:avLst/>
          </a:prstGeom>
          <a:ln w="25400">
            <a:gradFill flip="none" rotWithShape="1">
              <a:gsLst>
                <a:gs pos="0">
                  <a:srgbClr val="000082"/>
                </a:gs>
                <a:gs pos="100000">
                  <a:schemeClr val="accent1"/>
                </a:gs>
              </a:gsLst>
              <a:lin ang="0" scaled="1"/>
              <a:tileRect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4116516" y="2252133"/>
            <a:ext cx="4136390" cy="0"/>
          </a:xfrm>
          <a:prstGeom prst="straightConnector1">
            <a:avLst/>
          </a:prstGeom>
          <a:ln w="50800">
            <a:gradFill flip="none" rotWithShape="1">
              <a:gsLst>
                <a:gs pos="0">
                  <a:srgbClr val="000082"/>
                </a:gs>
                <a:gs pos="100000">
                  <a:schemeClr val="accent1"/>
                </a:gs>
              </a:gsLst>
              <a:lin ang="0" scaled="1"/>
              <a:tileRect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 de texte 203"/>
              <p:cNvSpPr txBox="1"/>
              <p:nvPr/>
            </p:nvSpPr>
            <p:spPr>
              <a:xfrm>
                <a:off x="4448621" y="1861161"/>
                <a:ext cx="3255010" cy="2667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200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fr-FR" sz="1200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𝒎𝒂𝒊𝒏</m:t>
                          </m:r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𝒄𝒐𝒍𝒅</m:t>
                          </m:r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𝒑𝒓𝒐𝒄𝒆𝒔𝒔</m:t>
                          </m:r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𝒍𝒊𝒏𝒆</m:t>
                          </m:r>
                        </m:sub>
                      </m:sSub>
                      <m:r>
                        <a:rPr lang="fr-FR" sz="12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fr-FR" sz="12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𝟏𝟑</m:t>
                      </m:r>
                      <m:r>
                        <a:rPr lang="fr-FR" sz="12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×</m:t>
                      </m:r>
                      <m:sSub>
                        <m:sSubPr>
                          <m:ctrlPr>
                            <a:rPr lang="en-US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200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fr-FR" sz="1200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𝑽𝒂𝒍𝒗𝒆</m:t>
                          </m:r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𝑩𝒐𝒙</m:t>
                          </m:r>
                        </m:sub>
                      </m:sSub>
                      <m:r>
                        <a:rPr lang="fr-FR" sz="12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200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fr-FR" sz="1200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𝑬𝒏𝒅</m:t>
                          </m:r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𝑩𝒐𝒙</m:t>
                          </m:r>
                        </m:sub>
                      </m:sSub>
                    </m:oMath>
                  </m:oMathPara>
                </a14:m>
                <a:endParaRPr lang="en-US" sz="1200" b="1" dirty="0">
                  <a:effectLst/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32" name="Zone de texte 2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621" y="1861161"/>
                <a:ext cx="3255010" cy="266700"/>
              </a:xfrm>
              <a:prstGeom prst="rect">
                <a:avLst/>
              </a:prstGeom>
              <a:blipFill rotWithShape="1">
                <a:blip r:embed="rId2"/>
                <a:stretch>
                  <a:fillRect r="-7865" b="-18182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 de texte 204"/>
              <p:cNvSpPr txBox="1"/>
              <p:nvPr/>
            </p:nvSpPr>
            <p:spPr>
              <a:xfrm>
                <a:off x="4541331" y="2614083"/>
                <a:ext cx="450215" cy="91376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200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fr-FR" sz="1200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𝑽𝑩</m:t>
                          </m:r>
                        </m:sub>
                      </m:sSub>
                    </m:oMath>
                  </m:oMathPara>
                </a14:m>
                <a:endParaRPr lang="en-US" sz="1200" b="1">
                  <a:effectLst/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33" name="Zone de texte 2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331" y="2614083"/>
                <a:ext cx="450215" cy="9137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 de texte 462"/>
              <p:cNvSpPr txBox="1"/>
              <p:nvPr/>
            </p:nvSpPr>
            <p:spPr>
              <a:xfrm>
                <a:off x="5920551" y="2662978"/>
                <a:ext cx="450215" cy="91313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200" b="1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accPr>
                            <m:e>
                              <m:r>
                                <a:rPr lang="fr-FR" sz="1200" b="1" i="1">
                                  <a:effectLst/>
                                  <a:latin typeface="Cambria Math"/>
                                  <a:ea typeface="Times New Roman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</a:rPr>
                            <m:t>𝑽𝑩</m:t>
                          </m:r>
                        </m:sub>
                      </m:sSub>
                    </m:oMath>
                  </m:oMathPara>
                </a14:m>
                <a:endParaRPr lang="en-US" sz="1400" b="1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34" name="Zone de texte 4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551" y="2662978"/>
                <a:ext cx="450215" cy="9131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 de texte 462"/>
              <p:cNvSpPr txBox="1"/>
              <p:nvPr/>
            </p:nvSpPr>
            <p:spPr>
              <a:xfrm>
                <a:off x="7320091" y="2662978"/>
                <a:ext cx="450215" cy="91313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200" b="1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accPr>
                            <m:e>
                              <m:r>
                                <a:rPr lang="fr-FR" sz="1200" b="1" i="1">
                                  <a:effectLst/>
                                  <a:latin typeface="Cambria Math"/>
                                  <a:ea typeface="Times New Roman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</a:rPr>
                            <m:t>𝑽𝑩</m:t>
                          </m:r>
                        </m:sub>
                      </m:sSub>
                    </m:oMath>
                  </m:oMathPara>
                </a14:m>
                <a:endParaRPr lang="en-US" sz="1400" b="1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35" name="Zone de texte 4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091" y="2662978"/>
                <a:ext cx="450215" cy="9131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 de texte 462"/>
              <p:cNvSpPr txBox="1"/>
              <p:nvPr/>
            </p:nvSpPr>
            <p:spPr>
              <a:xfrm>
                <a:off x="8363396" y="2252133"/>
                <a:ext cx="448945" cy="91313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200" b="1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accPr>
                            <m:e>
                              <m:r>
                                <a:rPr lang="fr-FR" sz="1200" b="1" i="1">
                                  <a:effectLst/>
                                  <a:latin typeface="Cambria Math"/>
                                  <a:ea typeface="Times New Roman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</a:rPr>
                            <m:t>𝑬𝑩</m:t>
                          </m:r>
                        </m:sub>
                      </m:sSub>
                    </m:oMath>
                  </m:oMathPara>
                </a14:m>
                <a:endParaRPr lang="en-US" sz="1400" b="1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36" name="Zone de texte 4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3396" y="2252133"/>
                <a:ext cx="448945" cy="91313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Connecteur droit avec flèche 36"/>
          <p:cNvCxnSpPr>
            <a:stCxn id="32" idx="1"/>
          </p:cNvCxnSpPr>
          <p:nvPr/>
        </p:nvCxnSpPr>
        <p:spPr>
          <a:xfrm flipH="1">
            <a:off x="4336861" y="1994511"/>
            <a:ext cx="111760" cy="243264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37"/>
          <p:cNvSpPr/>
          <p:nvPr/>
        </p:nvSpPr>
        <p:spPr>
          <a:xfrm>
            <a:off x="5817845" y="1236172"/>
            <a:ext cx="620335" cy="519351"/>
          </a:xfrm>
          <a:prstGeom prst="ellipse">
            <a:avLst/>
          </a:prstGeom>
          <a:ln w="38100">
            <a:solidFill>
              <a:srgbClr val="006600"/>
            </a:solidFill>
          </a:ln>
        </p:spPr>
        <p:txBody>
          <a:bodyPr wrap="none" rtlCol="0" anchor="ctr">
            <a:spAutoFit/>
          </a:bodyPr>
          <a:lstStyle/>
          <a:p>
            <a:pPr marL="0" algn="ctr"/>
            <a:r>
              <a:rPr lang="el-GR" b="1" dirty="0" smtClean="0">
                <a:solidFill>
                  <a:srgbClr val="006600"/>
                </a:solidFill>
                <a:latin typeface="Calibri"/>
              </a:rPr>
              <a:t>Δ</a:t>
            </a:r>
            <a:r>
              <a:rPr lang="fr-FR" b="1" dirty="0" smtClean="0">
                <a:solidFill>
                  <a:srgbClr val="006600"/>
                </a:solidFill>
              </a:rPr>
              <a:t>P</a:t>
            </a:r>
            <a:endParaRPr lang="en-US" b="1" dirty="0">
              <a:solidFill>
                <a:srgbClr val="006600"/>
              </a:solidFill>
            </a:endParaRPr>
          </a:p>
        </p:txBody>
      </p:sp>
      <p:cxnSp>
        <p:nvCxnSpPr>
          <p:cNvPr id="39" name="Connecteur droit 38"/>
          <p:cNvCxnSpPr/>
          <p:nvPr/>
        </p:nvCxnSpPr>
        <p:spPr>
          <a:xfrm flipH="1" flipV="1">
            <a:off x="4116516" y="1495848"/>
            <a:ext cx="1" cy="767904"/>
          </a:xfrm>
          <a:prstGeom prst="line">
            <a:avLst/>
          </a:prstGeom>
          <a:ln w="38100">
            <a:solidFill>
              <a:srgbClr val="0066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8272859" y="1495846"/>
            <a:ext cx="0" cy="741929"/>
          </a:xfrm>
          <a:prstGeom prst="line">
            <a:avLst/>
          </a:prstGeom>
          <a:ln w="38100">
            <a:solidFill>
              <a:srgbClr val="0066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>
            <a:stCxn id="38" idx="2"/>
          </p:cNvCxnSpPr>
          <p:nvPr/>
        </p:nvCxnSpPr>
        <p:spPr>
          <a:xfrm flipH="1">
            <a:off x="4116516" y="1495848"/>
            <a:ext cx="1701329" cy="0"/>
          </a:xfrm>
          <a:prstGeom prst="line">
            <a:avLst/>
          </a:prstGeom>
          <a:ln w="38100">
            <a:solidFill>
              <a:srgbClr val="0066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>
            <a:endCxn id="38" idx="6"/>
          </p:cNvCxnSpPr>
          <p:nvPr/>
        </p:nvCxnSpPr>
        <p:spPr>
          <a:xfrm flipH="1">
            <a:off x="6438180" y="1495846"/>
            <a:ext cx="1834679" cy="2"/>
          </a:xfrm>
          <a:prstGeom prst="line">
            <a:avLst/>
          </a:prstGeom>
          <a:ln w="38100">
            <a:solidFill>
              <a:srgbClr val="0066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4111999" y="4296956"/>
            <a:ext cx="699" cy="131635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 de texte 2072"/>
          <p:cNvSpPr txBox="1"/>
          <p:nvPr/>
        </p:nvSpPr>
        <p:spPr>
          <a:xfrm>
            <a:off x="2388466" y="5679059"/>
            <a:ext cx="1631315" cy="27178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fr-FR" sz="1200" b="1" dirty="0">
                <a:effectLst/>
                <a:ea typeface="Times New Roman"/>
                <a:cs typeface="Times New Roman"/>
              </a:rPr>
              <a:t>CDS-EL / CDS-SL interface</a:t>
            </a:r>
            <a:endParaRPr lang="en-US" sz="1200" b="1" dirty="0">
              <a:effectLst/>
              <a:ea typeface="Times New Roman"/>
              <a:cs typeface="Times New Roman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096688" y="4296956"/>
            <a:ext cx="935990" cy="11423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fr-FR" sz="1200" b="1">
                <a:effectLst/>
                <a:ea typeface="Times New Roman"/>
                <a:cs typeface="Times New Roman"/>
              </a:rPr>
              <a:t> </a:t>
            </a:r>
            <a:endParaRPr lang="en-US" sz="1200" b="1">
              <a:effectLst/>
              <a:ea typeface="Times New Roman"/>
              <a:cs typeface="Times New Roman"/>
            </a:endParaRPr>
          </a:p>
        </p:txBody>
      </p:sp>
      <p:sp>
        <p:nvSpPr>
          <p:cNvPr id="51" name="Zone de texte 2075"/>
          <p:cNvSpPr txBox="1"/>
          <p:nvPr/>
        </p:nvSpPr>
        <p:spPr>
          <a:xfrm>
            <a:off x="8249088" y="4296956"/>
            <a:ext cx="643890" cy="27114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fr-FR" sz="1200" b="1">
                <a:effectLst/>
                <a:ea typeface="Times New Roman"/>
                <a:cs typeface="Times New Roman"/>
              </a:rPr>
              <a:t>End box</a:t>
            </a:r>
            <a:endParaRPr lang="en-US" sz="1200" b="1">
              <a:effectLst/>
              <a:ea typeface="Times New Roman"/>
              <a:cs typeface="Times New Roman"/>
            </a:endParaRPr>
          </a:p>
        </p:txBody>
      </p:sp>
      <p:cxnSp>
        <p:nvCxnSpPr>
          <p:cNvPr id="52" name="Connecteur droit avec flèche 51"/>
          <p:cNvCxnSpPr/>
          <p:nvPr/>
        </p:nvCxnSpPr>
        <p:spPr>
          <a:xfrm flipH="1">
            <a:off x="4112698" y="4813211"/>
            <a:ext cx="4136390" cy="0"/>
          </a:xfrm>
          <a:prstGeom prst="straightConnector1">
            <a:avLst/>
          </a:prstGeom>
          <a:ln w="50800">
            <a:gradFill flip="none" rotWithShape="1">
              <a:gsLst>
                <a:gs pos="0">
                  <a:schemeClr val="accent1"/>
                </a:gs>
                <a:gs pos="30000">
                  <a:srgbClr val="66008F"/>
                </a:gs>
                <a:gs pos="64999">
                  <a:srgbClr val="BA0066"/>
                </a:gs>
                <a:gs pos="100000">
                  <a:schemeClr val="accent2"/>
                </a:gs>
              </a:gsLst>
              <a:lin ang="0" scaled="1"/>
              <a:tileRect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4444803" y="5265331"/>
            <a:ext cx="614045" cy="6915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fr-FR" sz="1200" b="1">
                <a:effectLst/>
                <a:latin typeface="Times New Roman"/>
                <a:ea typeface="Times New Roman"/>
              </a:rPr>
              <a:t> </a:t>
            </a:r>
            <a:endParaRPr lang="en-US" sz="1400" b="1">
              <a:effectLst/>
              <a:latin typeface="Times New Roman"/>
              <a:ea typeface="Times New Roman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837993" y="5265331"/>
            <a:ext cx="614045" cy="6915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fr-FR" sz="1200" b="1">
                <a:effectLst/>
                <a:latin typeface="Times New Roman"/>
                <a:ea typeface="Times New Roman"/>
              </a:rPr>
              <a:t> </a:t>
            </a:r>
            <a:endParaRPr lang="en-US" sz="1400" b="1">
              <a:effectLst/>
              <a:latin typeface="Times New Roman"/>
              <a:ea typeface="Times New Roman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220388" y="5265331"/>
            <a:ext cx="614045" cy="6915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fr-FR" sz="1400" b="1">
                <a:effectLst/>
                <a:latin typeface="Times New Roman"/>
                <a:ea typeface="Times New Roman"/>
              </a:rPr>
              <a:t> </a:t>
            </a:r>
            <a:endParaRPr lang="en-US" sz="1400" b="1">
              <a:effectLst/>
              <a:latin typeface="Times New Roman"/>
              <a:ea typeface="Times New Roman"/>
            </a:endParaRPr>
          </a:p>
        </p:txBody>
      </p:sp>
      <p:sp>
        <p:nvSpPr>
          <p:cNvPr id="56" name="Zone de texte 157"/>
          <p:cNvSpPr txBox="1"/>
          <p:nvPr/>
        </p:nvSpPr>
        <p:spPr>
          <a:xfrm>
            <a:off x="7264203" y="5265966"/>
            <a:ext cx="523240" cy="27114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fr-FR" sz="1200" b="1">
                <a:effectLst/>
                <a:latin typeface="Times New Roman"/>
                <a:ea typeface="Times New Roman"/>
              </a:rPr>
              <a:t>VB01</a:t>
            </a:r>
            <a:endParaRPr lang="en-US" sz="1400" b="1">
              <a:effectLst/>
              <a:latin typeface="Times New Roman"/>
              <a:ea typeface="Times New Roman"/>
            </a:endParaRPr>
          </a:p>
        </p:txBody>
      </p:sp>
      <p:sp>
        <p:nvSpPr>
          <p:cNvPr id="57" name="Zone de texte 157"/>
          <p:cNvSpPr txBox="1"/>
          <p:nvPr/>
        </p:nvSpPr>
        <p:spPr>
          <a:xfrm>
            <a:off x="5881808" y="5265331"/>
            <a:ext cx="523240" cy="27114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fr-FR" sz="1200" b="1">
                <a:effectLst/>
                <a:latin typeface="Times New Roman"/>
                <a:ea typeface="Times New Roman"/>
              </a:rPr>
              <a:t>VB02</a:t>
            </a:r>
            <a:endParaRPr lang="en-US" sz="1400" b="1">
              <a:effectLst/>
              <a:latin typeface="Times New Roman"/>
              <a:ea typeface="Times New Roman"/>
            </a:endParaRPr>
          </a:p>
        </p:txBody>
      </p:sp>
      <p:sp>
        <p:nvSpPr>
          <p:cNvPr id="58" name="Zone de texte 157"/>
          <p:cNvSpPr txBox="1"/>
          <p:nvPr/>
        </p:nvSpPr>
        <p:spPr>
          <a:xfrm>
            <a:off x="4493698" y="5265966"/>
            <a:ext cx="523240" cy="27114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fr-FR" sz="1200" b="1">
                <a:effectLst/>
                <a:latin typeface="Times New Roman"/>
                <a:ea typeface="Times New Roman"/>
              </a:rPr>
              <a:t>VB13</a:t>
            </a:r>
            <a:endParaRPr lang="en-US" sz="1400" b="1">
              <a:effectLst/>
              <a:latin typeface="Times New Roman"/>
              <a:ea typeface="Times New Roman"/>
            </a:endParaRPr>
          </a:p>
        </p:txBody>
      </p:sp>
      <p:cxnSp>
        <p:nvCxnSpPr>
          <p:cNvPr id="59" name="Connecteur droit avec flèche 58"/>
          <p:cNvCxnSpPr/>
          <p:nvPr/>
        </p:nvCxnSpPr>
        <p:spPr>
          <a:xfrm flipV="1">
            <a:off x="4493698" y="4813211"/>
            <a:ext cx="0" cy="588010"/>
          </a:xfrm>
          <a:prstGeom prst="straightConnector1">
            <a:avLst/>
          </a:prstGeom>
          <a:ln w="25400">
            <a:gradFill flip="none" rotWithShape="1">
              <a:gsLst>
                <a:gs pos="0">
                  <a:schemeClr val="accent1"/>
                </a:gs>
                <a:gs pos="30000">
                  <a:srgbClr val="66008F"/>
                </a:gs>
                <a:gs pos="64999">
                  <a:srgbClr val="BA0066"/>
                </a:gs>
                <a:gs pos="100000">
                  <a:schemeClr val="accent2"/>
                </a:gs>
              </a:gsLst>
              <a:lin ang="0" scaled="1"/>
              <a:tileRect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/>
          <p:nvPr/>
        </p:nvCxnSpPr>
        <p:spPr>
          <a:xfrm flipV="1">
            <a:off x="5881808" y="4813211"/>
            <a:ext cx="0" cy="588010"/>
          </a:xfrm>
          <a:prstGeom prst="straightConnector1">
            <a:avLst/>
          </a:prstGeom>
          <a:ln w="25400">
            <a:gradFill flip="none" rotWithShape="1">
              <a:gsLst>
                <a:gs pos="0">
                  <a:schemeClr val="accent1"/>
                </a:gs>
                <a:gs pos="30000">
                  <a:srgbClr val="66008F"/>
                </a:gs>
                <a:gs pos="64999">
                  <a:srgbClr val="BA0066"/>
                </a:gs>
                <a:gs pos="100000">
                  <a:schemeClr val="accent2"/>
                </a:gs>
              </a:gsLst>
              <a:lin ang="0" scaled="1"/>
              <a:tileRect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 flipV="1">
            <a:off x="7264203" y="4813211"/>
            <a:ext cx="0" cy="588010"/>
          </a:xfrm>
          <a:prstGeom prst="straightConnector1">
            <a:avLst/>
          </a:prstGeom>
          <a:ln w="25400">
            <a:gradFill flip="none" rotWithShape="1">
              <a:gsLst>
                <a:gs pos="0">
                  <a:schemeClr val="accent1"/>
                </a:gs>
                <a:gs pos="30000">
                  <a:srgbClr val="66008F"/>
                </a:gs>
                <a:gs pos="64999">
                  <a:srgbClr val="BA0066"/>
                </a:gs>
                <a:gs pos="100000">
                  <a:schemeClr val="accent2"/>
                </a:gs>
              </a:gsLst>
              <a:lin ang="0" scaled="1"/>
              <a:tileRect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Zone de texte 203"/>
              <p:cNvSpPr txBox="1"/>
              <p:nvPr/>
            </p:nvSpPr>
            <p:spPr>
              <a:xfrm>
                <a:off x="4224458" y="4366663"/>
                <a:ext cx="3255010" cy="2667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200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fr-FR" sz="1200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𝒎𝒂𝒊𝒏</m:t>
                          </m:r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𝒄𝒐𝒍𝒅</m:t>
                          </m:r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𝒑𝒓𝒐𝒄𝒆𝒔𝒔</m:t>
                          </m:r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𝒍𝒊𝒏𝒆</m:t>
                          </m:r>
                        </m:sub>
                      </m:sSub>
                      <m:r>
                        <a:rPr lang="fr-FR" sz="12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fr-FR" sz="12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𝟏𝟑</m:t>
                      </m:r>
                      <m:r>
                        <a:rPr lang="fr-FR" sz="12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×</m:t>
                      </m:r>
                      <m:sSub>
                        <m:sSubPr>
                          <m:ctrlPr>
                            <a:rPr lang="en-US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200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fr-FR" sz="1200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𝑽𝒂𝒍𝒗𝒆</m:t>
                          </m:r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𝑩𝒐𝒙</m:t>
                          </m:r>
                        </m:sub>
                      </m:sSub>
                      <m:r>
                        <a:rPr lang="fr-FR" sz="12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200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fr-FR" sz="1200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𝑬𝒏𝒅</m:t>
                          </m:r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𝑩𝒐𝒙</m:t>
                          </m:r>
                        </m:sub>
                      </m:sSub>
                    </m:oMath>
                  </m:oMathPara>
                </a14:m>
                <a:endParaRPr lang="en-US" sz="1200" b="1" dirty="0">
                  <a:effectLst/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66" name="Zone de texte 2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458" y="4366663"/>
                <a:ext cx="3255010" cy="266700"/>
              </a:xfrm>
              <a:prstGeom prst="rect">
                <a:avLst/>
              </a:prstGeom>
              <a:blipFill rotWithShape="1">
                <a:blip r:embed="rId2"/>
                <a:stretch>
                  <a:fillRect r="-7865" b="-18182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Zone de texte 204"/>
              <p:cNvSpPr txBox="1"/>
              <p:nvPr/>
            </p:nvSpPr>
            <p:spPr>
              <a:xfrm>
                <a:off x="4537513" y="4930051"/>
                <a:ext cx="450215" cy="91376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200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fr-FR" sz="1200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𝑽𝑩</m:t>
                          </m:r>
                        </m:sub>
                      </m:sSub>
                    </m:oMath>
                  </m:oMathPara>
                </a14:m>
                <a:endParaRPr lang="en-US" sz="1200" b="1">
                  <a:effectLst/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67" name="Zone de texte 2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513" y="4930051"/>
                <a:ext cx="450215" cy="9137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Zone de texte 462"/>
              <p:cNvSpPr txBox="1"/>
              <p:nvPr/>
            </p:nvSpPr>
            <p:spPr>
              <a:xfrm>
                <a:off x="5916733" y="4978946"/>
                <a:ext cx="450215" cy="91313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200" b="1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accPr>
                            <m:e>
                              <m:r>
                                <a:rPr lang="fr-FR" sz="1200" b="1" i="1">
                                  <a:effectLst/>
                                  <a:latin typeface="Cambria Math"/>
                                  <a:ea typeface="Times New Roman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</a:rPr>
                            <m:t>𝑽𝑩</m:t>
                          </m:r>
                        </m:sub>
                      </m:sSub>
                    </m:oMath>
                  </m:oMathPara>
                </a14:m>
                <a:endParaRPr lang="en-US" sz="1400" b="1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68" name="Zone de texte 4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733" y="4978946"/>
                <a:ext cx="450215" cy="91313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Zone de texte 462"/>
              <p:cNvSpPr txBox="1"/>
              <p:nvPr/>
            </p:nvSpPr>
            <p:spPr>
              <a:xfrm>
                <a:off x="7316273" y="4978946"/>
                <a:ext cx="450215" cy="91313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200" b="1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accPr>
                            <m:e>
                              <m:r>
                                <a:rPr lang="fr-FR" sz="1200" b="1" i="1">
                                  <a:effectLst/>
                                  <a:latin typeface="Cambria Math"/>
                                  <a:ea typeface="Times New Roman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</a:rPr>
                            <m:t>𝑽𝑩</m:t>
                          </m:r>
                        </m:sub>
                      </m:sSub>
                    </m:oMath>
                  </m:oMathPara>
                </a14:m>
                <a:endParaRPr lang="en-US" sz="1400" b="1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69" name="Zone de texte 4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273" y="4978946"/>
                <a:ext cx="450215" cy="9131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Zone de texte 462"/>
              <p:cNvSpPr txBox="1"/>
              <p:nvPr/>
            </p:nvSpPr>
            <p:spPr>
              <a:xfrm>
                <a:off x="8359578" y="4568101"/>
                <a:ext cx="448945" cy="91313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200" b="1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accPr>
                            <m:e>
                              <m:r>
                                <a:rPr lang="fr-FR" sz="1200" b="1" i="1">
                                  <a:effectLst/>
                                  <a:latin typeface="Cambria Math"/>
                                  <a:ea typeface="Times New Roman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fr-FR" sz="1200" b="1" i="1">
                              <a:effectLst/>
                              <a:latin typeface="Cambria Math"/>
                              <a:ea typeface="Times New Roman"/>
                            </a:rPr>
                            <m:t>𝑬𝑩</m:t>
                          </m:r>
                        </m:sub>
                      </m:sSub>
                    </m:oMath>
                  </m:oMathPara>
                </a14:m>
                <a:endParaRPr lang="en-US" sz="1400" b="1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70" name="Zone de texte 4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9578" y="4568101"/>
                <a:ext cx="448945" cy="91313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Connecteur droit avec flèche 70"/>
          <p:cNvCxnSpPr/>
          <p:nvPr/>
        </p:nvCxnSpPr>
        <p:spPr>
          <a:xfrm flipH="1">
            <a:off x="4112698" y="4500013"/>
            <a:ext cx="111760" cy="310515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Ellipse 72"/>
          <p:cNvSpPr/>
          <p:nvPr/>
        </p:nvSpPr>
        <p:spPr>
          <a:xfrm>
            <a:off x="5813328" y="3820395"/>
            <a:ext cx="620335" cy="519351"/>
          </a:xfrm>
          <a:prstGeom prst="ellipse">
            <a:avLst/>
          </a:prstGeom>
          <a:ln w="38100">
            <a:solidFill>
              <a:srgbClr val="006600"/>
            </a:solidFill>
          </a:ln>
        </p:spPr>
        <p:txBody>
          <a:bodyPr wrap="none" rtlCol="0" anchor="ctr">
            <a:spAutoFit/>
          </a:bodyPr>
          <a:lstStyle/>
          <a:p>
            <a:pPr marL="0" algn="ctr"/>
            <a:r>
              <a:rPr lang="el-GR" b="1" dirty="0" smtClean="0">
                <a:solidFill>
                  <a:srgbClr val="006600"/>
                </a:solidFill>
                <a:latin typeface="Calibri"/>
              </a:rPr>
              <a:t>Δ</a:t>
            </a:r>
            <a:r>
              <a:rPr lang="fr-FR" b="1" dirty="0" smtClean="0">
                <a:solidFill>
                  <a:srgbClr val="006600"/>
                </a:solidFill>
              </a:rPr>
              <a:t>P</a:t>
            </a:r>
            <a:endParaRPr lang="en-US" b="1" dirty="0">
              <a:solidFill>
                <a:srgbClr val="006600"/>
              </a:solidFill>
            </a:endParaRPr>
          </a:p>
        </p:txBody>
      </p:sp>
      <p:cxnSp>
        <p:nvCxnSpPr>
          <p:cNvPr id="74" name="Connecteur droit 73"/>
          <p:cNvCxnSpPr/>
          <p:nvPr/>
        </p:nvCxnSpPr>
        <p:spPr>
          <a:xfrm flipH="1" flipV="1">
            <a:off x="4111999" y="4080071"/>
            <a:ext cx="1" cy="767904"/>
          </a:xfrm>
          <a:prstGeom prst="line">
            <a:avLst/>
          </a:prstGeom>
          <a:ln w="38100">
            <a:solidFill>
              <a:srgbClr val="0066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 flipV="1">
            <a:off x="8268342" y="4080069"/>
            <a:ext cx="0" cy="741929"/>
          </a:xfrm>
          <a:prstGeom prst="line">
            <a:avLst/>
          </a:prstGeom>
          <a:ln w="38100">
            <a:solidFill>
              <a:srgbClr val="0066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>
            <a:stCxn id="73" idx="2"/>
          </p:cNvCxnSpPr>
          <p:nvPr/>
        </p:nvCxnSpPr>
        <p:spPr>
          <a:xfrm flipH="1">
            <a:off x="4111999" y="4080071"/>
            <a:ext cx="1701329" cy="0"/>
          </a:xfrm>
          <a:prstGeom prst="line">
            <a:avLst/>
          </a:prstGeom>
          <a:ln w="38100">
            <a:solidFill>
              <a:srgbClr val="0066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>
            <a:endCxn id="73" idx="6"/>
          </p:cNvCxnSpPr>
          <p:nvPr/>
        </p:nvCxnSpPr>
        <p:spPr>
          <a:xfrm flipH="1">
            <a:off x="6433663" y="4080069"/>
            <a:ext cx="1834679" cy="2"/>
          </a:xfrm>
          <a:prstGeom prst="line">
            <a:avLst/>
          </a:prstGeom>
          <a:ln w="38100">
            <a:solidFill>
              <a:srgbClr val="0066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au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6305294"/>
                  </p:ext>
                </p:extLst>
              </p:nvPr>
            </p:nvGraphicFramePr>
            <p:xfrm>
              <a:off x="467544" y="1772816"/>
              <a:ext cx="2952328" cy="18050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32248"/>
                    <a:gridCol w="720080"/>
                  </a:tblGrid>
                  <a:tr h="3801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T (K)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5.5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38010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smtClean="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800" b="1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1800" b="1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sz="18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𝒎𝒂𝒊𝒏</m:t>
                                  </m:r>
                                  <m:r>
                                    <a:rPr lang="fr-FR" sz="18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 </m:t>
                                  </m:r>
                                  <m:r>
                                    <a:rPr lang="fr-FR" sz="18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𝒄𝒐𝒍𝒅</m:t>
                                  </m:r>
                                  <m:r>
                                    <a:rPr lang="fr-FR" sz="18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 </m:t>
                                  </m:r>
                                  <m:r>
                                    <a:rPr lang="fr-FR" sz="18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𝒑𝒓𝒐𝒄𝒆𝒔𝒔</m:t>
                                  </m:r>
                                  <m:r>
                                    <a:rPr lang="fr-FR" sz="18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 </m:t>
                                  </m:r>
                                  <m:r>
                                    <a:rPr lang="fr-FR" sz="18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𝒍𝒊𝒏𝒆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/>
                            <a:t>(g/s)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27.1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38010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smtClean="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800" b="1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1800" b="1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sz="18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𝑽𝒂𝒍𝒗𝒆</m:t>
                                  </m:r>
                                  <m:r>
                                    <a:rPr lang="fr-FR" sz="18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 </m:t>
                                  </m:r>
                                  <m:r>
                                    <a:rPr lang="fr-FR" sz="18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𝑩𝒐𝒙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/>
                            <a:t>(g/s)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1.14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38010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smtClean="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800" b="1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1800" b="1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sz="18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𝑬𝒏𝒅</m:t>
                                  </m:r>
                                  <m:r>
                                    <a:rPr lang="fr-FR" sz="18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 </m:t>
                                  </m:r>
                                  <m:r>
                                    <a:rPr lang="fr-FR" sz="18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𝑩𝒐𝒙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/>
                            <a:t>(g/s)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12.3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au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6305294"/>
                  </p:ext>
                </p:extLst>
              </p:nvPr>
            </p:nvGraphicFramePr>
            <p:xfrm>
              <a:off x="467544" y="1772816"/>
              <a:ext cx="2952328" cy="18050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32248"/>
                    <a:gridCol w="720080"/>
                  </a:tblGrid>
                  <a:tr h="3801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T (K)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5.5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6647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7"/>
                          <a:stretch>
                            <a:fillRect l="-273" t="-60550" r="-32514" b="-1284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27.1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3801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7"/>
                          <a:stretch>
                            <a:fillRect l="-273" t="-277778" r="-32514" b="-1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1.14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3801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7"/>
                          <a:stretch>
                            <a:fillRect l="-273" t="-383871" r="-32514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12.3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4" name="Tableau 6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9742508"/>
                  </p:ext>
                </p:extLst>
              </p:nvPr>
            </p:nvGraphicFramePr>
            <p:xfrm>
              <a:off x="467544" y="3851893"/>
              <a:ext cx="2952328" cy="18050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32248"/>
                    <a:gridCol w="720080"/>
                  </a:tblGrid>
                  <a:tr h="3801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T (K)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5.5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38010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smtClean="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800" b="1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1800" b="1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sz="18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𝒎𝒂𝒊𝒏</m:t>
                                  </m:r>
                                  <m:r>
                                    <a:rPr lang="fr-FR" sz="18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 </m:t>
                                  </m:r>
                                  <m:r>
                                    <a:rPr lang="fr-FR" sz="18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𝒄𝒐𝒍𝒅</m:t>
                                  </m:r>
                                  <m:r>
                                    <a:rPr lang="fr-FR" sz="18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 </m:t>
                                  </m:r>
                                  <m:r>
                                    <a:rPr lang="fr-FR" sz="18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𝒑𝒓𝒐𝒄𝒆𝒔𝒔</m:t>
                                  </m:r>
                                  <m:r>
                                    <a:rPr lang="fr-FR" sz="18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 </m:t>
                                  </m:r>
                                  <m:r>
                                    <a:rPr lang="fr-FR" sz="18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𝒍𝒊𝒏𝒆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/>
                            <a:t>(g/s)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27.1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38010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smtClean="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800" b="1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1800" b="1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sz="18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𝑽𝒂𝒍𝒗𝒆</m:t>
                                  </m:r>
                                  <m:r>
                                    <a:rPr lang="fr-FR" sz="18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 </m:t>
                                  </m:r>
                                  <m:r>
                                    <a:rPr lang="fr-FR" sz="18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𝑩𝒐𝒙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/>
                            <a:t>(g/s)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1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38010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smtClean="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800" b="1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1800" b="1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sz="18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𝑬𝒏𝒅</m:t>
                                  </m:r>
                                  <m:r>
                                    <a:rPr lang="fr-FR" sz="18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 </m:t>
                                  </m:r>
                                  <m:r>
                                    <a:rPr lang="fr-FR" sz="18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𝑩𝒐𝒙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/>
                            <a:t>(g/s)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12.3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4" name="Tableau 6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9742508"/>
                  </p:ext>
                </p:extLst>
              </p:nvPr>
            </p:nvGraphicFramePr>
            <p:xfrm>
              <a:off x="467544" y="3851893"/>
              <a:ext cx="2952328" cy="18050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32248"/>
                    <a:gridCol w="720080"/>
                  </a:tblGrid>
                  <a:tr h="3801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T (K)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5.5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6647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8"/>
                          <a:stretch>
                            <a:fillRect l="-273" t="-60550" r="-32514" b="-1284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27.1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3801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8"/>
                          <a:stretch>
                            <a:fillRect l="-273" t="-277778" r="-32514" b="-1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1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3801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8"/>
                          <a:stretch>
                            <a:fillRect l="-273" t="-383871" r="-32514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12.3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4113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He circuit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Main He </a:t>
            </a:r>
            <a:r>
              <a:rPr lang="fr-FR" dirty="0" err="1" smtClean="0"/>
              <a:t>supply</a:t>
            </a:r>
            <a:r>
              <a:rPr lang="fr-FR" dirty="0" smtClean="0"/>
              <a:t> line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297249" cy="4769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ZoneTexte 64"/>
          <p:cNvSpPr txBox="1"/>
          <p:nvPr/>
        </p:nvSpPr>
        <p:spPr>
          <a:xfrm>
            <a:off x="2411760" y="3356357"/>
            <a:ext cx="1532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ym typeface="Wingdings"/>
              </a:rPr>
              <a:t></a:t>
            </a:r>
            <a:r>
              <a:rPr lang="en-US" b="1" dirty="0" smtClean="0"/>
              <a:t>≈0.35mbara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759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He circuit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VLP return line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7958227" cy="520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411760" y="3131676"/>
            <a:ext cx="1415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ym typeface="Wingdings"/>
              </a:rPr>
              <a:t></a:t>
            </a:r>
            <a:r>
              <a:rPr lang="en-US" b="1" dirty="0" smtClean="0"/>
              <a:t>≈0.3mbara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6203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Pressure drops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endParaRPr 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97028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23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07504" y="1628800"/>
            <a:ext cx="8784976" cy="1512168"/>
          </a:xfrm>
        </p:spPr>
        <p:txBody>
          <a:bodyPr>
            <a:normAutofit/>
          </a:bodyPr>
          <a:lstStyle/>
          <a:p>
            <a:r>
              <a:rPr lang="en-GB" dirty="0" smtClean="0"/>
              <a:t>Thank you for your attention</a:t>
            </a:r>
            <a:endParaRPr lang="en-GB" sz="20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5614988" y="188913"/>
            <a:ext cx="3529012" cy="358775"/>
          </a:xfrm>
        </p:spPr>
        <p:txBody>
          <a:bodyPr>
            <a:normAutofit fontScale="25000" lnSpcReduction="20000"/>
          </a:bodyPr>
          <a:lstStyle/>
          <a:p>
            <a:r>
              <a:rPr lang="en-GB" smtClean="0">
                <a:solidFill>
                  <a:schemeClr val="bg1"/>
                </a:solidFill>
              </a:rPr>
              <a:t>CSP12</a:t>
            </a:r>
          </a:p>
          <a:p>
            <a:r>
              <a:rPr lang="en-GB" smtClean="0">
                <a:solidFill>
                  <a:schemeClr val="bg1"/>
                </a:solidFill>
              </a:rPr>
              <a:t>28 Novembre 2014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3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Valve box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Thermal </a:t>
            </a:r>
            <a:r>
              <a:rPr lang="fr-FR" dirty="0" err="1" smtClean="0"/>
              <a:t>shield</a:t>
            </a:r>
            <a:r>
              <a:rPr lang="fr-FR" dirty="0" smtClean="0"/>
              <a:t> circuit – CV60</a:t>
            </a:r>
          </a:p>
          <a:p>
            <a:pPr marL="447675" lvl="1" indent="0">
              <a:buNone/>
            </a:pPr>
            <a:endParaRPr lang="fr-FR" dirty="0" smtClean="0"/>
          </a:p>
          <a:p>
            <a:pPr marL="447675" lvl="1" indent="0">
              <a:buNone/>
            </a:pPr>
            <a:endParaRPr lang="fr-FR" dirty="0"/>
          </a:p>
          <a:p>
            <a:pPr marL="447675" lvl="1" indent="0">
              <a:buNone/>
            </a:pPr>
            <a:endParaRPr lang="fr-FR" dirty="0" smtClean="0"/>
          </a:p>
          <a:p>
            <a:pPr marL="447675" lvl="1" indent="0">
              <a:buNone/>
            </a:pP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5919787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égende sans bordure 2 5"/>
          <p:cNvSpPr/>
          <p:nvPr/>
        </p:nvSpPr>
        <p:spPr>
          <a:xfrm>
            <a:off x="5580112" y="1556792"/>
            <a:ext cx="855620" cy="369332"/>
          </a:xfrm>
          <a:prstGeom prst="callout2">
            <a:avLst>
              <a:gd name="adj1" fmla="val 50305"/>
              <a:gd name="adj2" fmla="val -4142"/>
              <a:gd name="adj3" fmla="val 50305"/>
              <a:gd name="adj4" fmla="val -18763"/>
              <a:gd name="adj5" fmla="val 112500"/>
              <a:gd name="adj6" fmla="val -46667"/>
            </a:avLst>
          </a:prstGeom>
          <a:ln w="38100">
            <a:solidFill>
              <a:schemeClr val="tx1"/>
            </a:solidFill>
            <a:tailEnd type="oval"/>
          </a:ln>
        </p:spPr>
        <p:txBody>
          <a:bodyPr wrap="none" rtlCol="0" anchor="ctr">
            <a:spAutoFit/>
          </a:bodyPr>
          <a:lstStyle/>
          <a:p>
            <a:pPr marL="0" algn="ctr"/>
            <a:r>
              <a:rPr lang="fr-FR" dirty="0" smtClean="0"/>
              <a:t>Max </a:t>
            </a:r>
            <a:r>
              <a:rPr lang="fr-FR" dirty="0" err="1" smtClean="0"/>
              <a:t>Kv</a:t>
            </a:r>
            <a:endParaRPr lang="en-US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3"/>
          <a:srcRect l="-3" t="2606" r="5"/>
          <a:stretch/>
        </p:blipFill>
        <p:spPr>
          <a:xfrm>
            <a:off x="7956376" y="836712"/>
            <a:ext cx="1037724" cy="3832911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5" y="4784076"/>
            <a:ext cx="8960817" cy="15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5" y="4918999"/>
            <a:ext cx="8950655" cy="63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40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5919787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Valve box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Thermal </a:t>
            </a:r>
            <a:r>
              <a:rPr lang="fr-FR" dirty="0" err="1" smtClean="0"/>
              <a:t>shield</a:t>
            </a:r>
            <a:r>
              <a:rPr lang="fr-FR" dirty="0" smtClean="0"/>
              <a:t> circuit – CV61</a:t>
            </a:r>
          </a:p>
          <a:p>
            <a:pPr marL="447675" lvl="1" indent="0">
              <a:buNone/>
            </a:pPr>
            <a:endParaRPr lang="fr-FR" dirty="0" smtClean="0"/>
          </a:p>
          <a:p>
            <a:pPr marL="447675" lvl="1" indent="0">
              <a:buNone/>
            </a:pPr>
            <a:endParaRPr lang="fr-FR" dirty="0"/>
          </a:p>
          <a:p>
            <a:pPr marL="447675" lvl="1" indent="0">
              <a:buNone/>
            </a:pPr>
            <a:endParaRPr lang="fr-FR" dirty="0" smtClean="0"/>
          </a:p>
          <a:p>
            <a:pPr marL="447675" lvl="1" indent="0">
              <a:buNone/>
            </a:pPr>
            <a:endParaRPr lang="fr-FR" dirty="0"/>
          </a:p>
        </p:txBody>
      </p:sp>
      <p:sp>
        <p:nvSpPr>
          <p:cNvPr id="6" name="Légende sans bordure 2 5"/>
          <p:cNvSpPr/>
          <p:nvPr/>
        </p:nvSpPr>
        <p:spPr>
          <a:xfrm>
            <a:off x="5580112" y="1916832"/>
            <a:ext cx="855620" cy="369332"/>
          </a:xfrm>
          <a:prstGeom prst="callout2">
            <a:avLst>
              <a:gd name="adj1" fmla="val 50305"/>
              <a:gd name="adj2" fmla="val -4142"/>
              <a:gd name="adj3" fmla="val 50305"/>
              <a:gd name="adj4" fmla="val -18763"/>
              <a:gd name="adj5" fmla="val 112500"/>
              <a:gd name="adj6" fmla="val -46667"/>
            </a:avLst>
          </a:prstGeom>
          <a:ln w="38100">
            <a:solidFill>
              <a:schemeClr val="tx1"/>
            </a:solidFill>
            <a:tailEnd type="oval"/>
          </a:ln>
        </p:spPr>
        <p:txBody>
          <a:bodyPr wrap="none" rtlCol="0" anchor="ctr">
            <a:spAutoFit/>
          </a:bodyPr>
          <a:lstStyle/>
          <a:p>
            <a:pPr marL="0" algn="ctr"/>
            <a:r>
              <a:rPr lang="fr-FR" dirty="0" smtClean="0"/>
              <a:t>Max </a:t>
            </a:r>
            <a:r>
              <a:rPr lang="fr-FR" dirty="0" err="1" smtClean="0"/>
              <a:t>Kv</a:t>
            </a:r>
            <a:endParaRPr lang="en-US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3"/>
          <a:srcRect l="-3" t="2606" r="5"/>
          <a:stretch/>
        </p:blipFill>
        <p:spPr>
          <a:xfrm>
            <a:off x="7956376" y="836712"/>
            <a:ext cx="1037724" cy="3832911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5" y="5040251"/>
            <a:ext cx="8960817" cy="15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4" y="5170349"/>
            <a:ext cx="8960817" cy="63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29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5919787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Valve box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Thermal </a:t>
            </a:r>
            <a:r>
              <a:rPr lang="fr-FR" dirty="0" err="1" smtClean="0"/>
              <a:t>shield</a:t>
            </a:r>
            <a:r>
              <a:rPr lang="fr-FR" dirty="0" smtClean="0"/>
              <a:t> circuit – CV62</a:t>
            </a:r>
          </a:p>
          <a:p>
            <a:pPr marL="447675" lvl="1" indent="0">
              <a:buNone/>
            </a:pPr>
            <a:endParaRPr lang="fr-FR" dirty="0" smtClean="0"/>
          </a:p>
          <a:p>
            <a:pPr marL="447675" lvl="1" indent="0">
              <a:buNone/>
            </a:pPr>
            <a:endParaRPr lang="fr-FR" dirty="0"/>
          </a:p>
          <a:p>
            <a:pPr marL="447675" lvl="1" indent="0">
              <a:buNone/>
            </a:pPr>
            <a:endParaRPr lang="fr-FR" dirty="0" smtClean="0"/>
          </a:p>
          <a:p>
            <a:pPr marL="447675" lvl="1" indent="0">
              <a:buNone/>
            </a:pPr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5" y="5040251"/>
            <a:ext cx="8960817" cy="15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égende sans bordure 2 5"/>
          <p:cNvSpPr/>
          <p:nvPr/>
        </p:nvSpPr>
        <p:spPr>
          <a:xfrm>
            <a:off x="5652120" y="1916832"/>
            <a:ext cx="855620" cy="369332"/>
          </a:xfrm>
          <a:prstGeom prst="callout2">
            <a:avLst>
              <a:gd name="adj1" fmla="val 50305"/>
              <a:gd name="adj2" fmla="val -4142"/>
              <a:gd name="adj3" fmla="val 50305"/>
              <a:gd name="adj4" fmla="val -18763"/>
              <a:gd name="adj5" fmla="val 112500"/>
              <a:gd name="adj6" fmla="val -46667"/>
            </a:avLst>
          </a:prstGeom>
          <a:ln w="38100">
            <a:solidFill>
              <a:schemeClr val="tx1"/>
            </a:solidFill>
            <a:tailEnd type="oval"/>
          </a:ln>
        </p:spPr>
        <p:txBody>
          <a:bodyPr wrap="none" rtlCol="0" anchor="ctr">
            <a:spAutoFit/>
          </a:bodyPr>
          <a:lstStyle/>
          <a:p>
            <a:pPr marL="0" algn="ctr"/>
            <a:r>
              <a:rPr lang="fr-FR" dirty="0" smtClean="0"/>
              <a:t>Max </a:t>
            </a:r>
            <a:r>
              <a:rPr lang="fr-FR" dirty="0" err="1" smtClean="0"/>
              <a:t>Kv</a:t>
            </a:r>
            <a:endParaRPr lang="en-US" dirty="0"/>
          </a:p>
        </p:txBody>
      </p:sp>
      <p:pic>
        <p:nvPicPr>
          <p:cNvPr id="10" name="Picture 13" descr="C:\Users\pierens\Desktop\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887" y="881665"/>
            <a:ext cx="1222375" cy="215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5" y="5202392"/>
            <a:ext cx="8960817" cy="62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4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5919787" cy="279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Valve box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Thermal </a:t>
            </a:r>
            <a:r>
              <a:rPr lang="fr-FR" dirty="0" err="1" smtClean="0"/>
              <a:t>shield</a:t>
            </a:r>
            <a:r>
              <a:rPr lang="fr-FR" dirty="0" smtClean="0"/>
              <a:t> circuit – CV63</a:t>
            </a:r>
          </a:p>
          <a:p>
            <a:pPr marL="447675" lvl="1" indent="0">
              <a:buNone/>
            </a:pPr>
            <a:endParaRPr lang="fr-FR" dirty="0" smtClean="0"/>
          </a:p>
          <a:p>
            <a:pPr marL="447675" lvl="1" indent="0">
              <a:buNone/>
            </a:pPr>
            <a:endParaRPr lang="fr-FR" dirty="0"/>
          </a:p>
          <a:p>
            <a:pPr marL="447675" lvl="1" indent="0">
              <a:buNone/>
            </a:pPr>
            <a:endParaRPr lang="fr-FR" dirty="0" smtClean="0"/>
          </a:p>
          <a:p>
            <a:pPr marL="447675" lvl="1" indent="0">
              <a:buNone/>
            </a:pPr>
            <a:endParaRPr lang="fr-FR" dirty="0"/>
          </a:p>
        </p:txBody>
      </p:sp>
      <p:sp>
        <p:nvSpPr>
          <p:cNvPr id="6" name="Légende sans bordure 2 5"/>
          <p:cNvSpPr/>
          <p:nvPr/>
        </p:nvSpPr>
        <p:spPr>
          <a:xfrm>
            <a:off x="5580112" y="1916832"/>
            <a:ext cx="855620" cy="369332"/>
          </a:xfrm>
          <a:prstGeom prst="callout2">
            <a:avLst>
              <a:gd name="adj1" fmla="val 50305"/>
              <a:gd name="adj2" fmla="val -4142"/>
              <a:gd name="adj3" fmla="val 50305"/>
              <a:gd name="adj4" fmla="val -18763"/>
              <a:gd name="adj5" fmla="val 112500"/>
              <a:gd name="adj6" fmla="val -46667"/>
            </a:avLst>
          </a:prstGeom>
          <a:ln w="38100">
            <a:solidFill>
              <a:schemeClr val="tx1"/>
            </a:solidFill>
            <a:tailEnd type="oval"/>
          </a:ln>
        </p:spPr>
        <p:txBody>
          <a:bodyPr wrap="none" rtlCol="0" anchor="ctr">
            <a:spAutoFit/>
          </a:bodyPr>
          <a:lstStyle/>
          <a:p>
            <a:pPr marL="0" algn="ctr"/>
            <a:r>
              <a:rPr lang="fr-FR" dirty="0" smtClean="0"/>
              <a:t>Max </a:t>
            </a:r>
            <a:r>
              <a:rPr lang="fr-FR" dirty="0" err="1" smtClean="0"/>
              <a:t>Kv</a:t>
            </a:r>
            <a:endParaRPr lang="en-US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3"/>
          <a:srcRect l="-3" t="2606" r="5"/>
          <a:stretch/>
        </p:blipFill>
        <p:spPr>
          <a:xfrm>
            <a:off x="7956376" y="836712"/>
            <a:ext cx="1037724" cy="3832911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5" y="5040251"/>
            <a:ext cx="8960817" cy="15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5" y="5201535"/>
            <a:ext cx="8950655" cy="50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12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5919787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Valve box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Helium</a:t>
            </a:r>
            <a:r>
              <a:rPr lang="fr-FR" dirty="0" smtClean="0"/>
              <a:t> circuit – CV01</a:t>
            </a:r>
          </a:p>
          <a:p>
            <a:pPr marL="447675" lvl="1" indent="0">
              <a:buNone/>
            </a:pPr>
            <a:endParaRPr lang="fr-FR" dirty="0" smtClean="0"/>
          </a:p>
          <a:p>
            <a:pPr marL="447675" lvl="1" indent="0">
              <a:buNone/>
            </a:pPr>
            <a:endParaRPr lang="fr-FR" dirty="0"/>
          </a:p>
          <a:p>
            <a:pPr marL="447675" lvl="1" indent="0">
              <a:buNone/>
            </a:pPr>
            <a:endParaRPr lang="fr-FR" dirty="0" smtClean="0"/>
          </a:p>
          <a:p>
            <a:pPr marL="447675" lvl="1" indent="0">
              <a:buNone/>
            </a:pPr>
            <a:endParaRPr lang="fr-FR" dirty="0"/>
          </a:p>
        </p:txBody>
      </p:sp>
      <p:sp>
        <p:nvSpPr>
          <p:cNvPr id="6" name="Légende sans bordure 2 5"/>
          <p:cNvSpPr/>
          <p:nvPr/>
        </p:nvSpPr>
        <p:spPr>
          <a:xfrm>
            <a:off x="5724128" y="1988840"/>
            <a:ext cx="855620" cy="369332"/>
          </a:xfrm>
          <a:prstGeom prst="callout2">
            <a:avLst>
              <a:gd name="adj1" fmla="val 50305"/>
              <a:gd name="adj2" fmla="val -4142"/>
              <a:gd name="adj3" fmla="val 50305"/>
              <a:gd name="adj4" fmla="val -18763"/>
              <a:gd name="adj5" fmla="val 112500"/>
              <a:gd name="adj6" fmla="val -46667"/>
            </a:avLst>
          </a:prstGeom>
          <a:ln w="38100">
            <a:solidFill>
              <a:schemeClr val="tx1"/>
            </a:solidFill>
            <a:tailEnd type="oval"/>
          </a:ln>
        </p:spPr>
        <p:txBody>
          <a:bodyPr wrap="none" rtlCol="0" anchor="ctr">
            <a:spAutoFit/>
          </a:bodyPr>
          <a:lstStyle/>
          <a:p>
            <a:pPr marL="0" algn="ctr"/>
            <a:r>
              <a:rPr lang="fr-FR" dirty="0" smtClean="0"/>
              <a:t>Max </a:t>
            </a:r>
            <a:r>
              <a:rPr lang="fr-FR" dirty="0" err="1" smtClean="0"/>
              <a:t>Kv</a:t>
            </a:r>
            <a:endParaRPr lang="en-US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3"/>
          <a:srcRect l="-3" t="2606" r="5"/>
          <a:stretch/>
        </p:blipFill>
        <p:spPr>
          <a:xfrm>
            <a:off x="7956376" y="836712"/>
            <a:ext cx="1037724" cy="3832911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5" y="4941168"/>
            <a:ext cx="8960817" cy="15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5" y="5098260"/>
            <a:ext cx="8960817" cy="121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0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wrap="none" rtlCol="0" anchor="ctr">
        <a:spAutoFit/>
      </a:bodyPr>
      <a:lstStyle>
        <a:defPPr marL="0" algn="ctr"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9408</TotalTime>
  <Words>1287</Words>
  <Application>Microsoft Office PowerPoint</Application>
  <PresentationFormat>Affichage à l'écran (4:3)</PresentationFormat>
  <Paragraphs>334</Paragraphs>
  <Slides>44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45" baseType="lpstr">
      <vt:lpstr>Thème Office</vt:lpstr>
      <vt:lpstr>WP11: CDS-SL CDR      Cryogenics</vt:lpstr>
      <vt:lpstr>Outline</vt:lpstr>
      <vt:lpstr>Valves sizing – Overview 1/2</vt:lpstr>
      <vt:lpstr>Valves sizing – Overview 2/2</vt:lpstr>
      <vt:lpstr>Valve box</vt:lpstr>
      <vt:lpstr>Valve box</vt:lpstr>
      <vt:lpstr>Valve box</vt:lpstr>
      <vt:lpstr>Valve box</vt:lpstr>
      <vt:lpstr>Valve box</vt:lpstr>
      <vt:lpstr>Valve box</vt:lpstr>
      <vt:lpstr>Valve box</vt:lpstr>
      <vt:lpstr>Valve box</vt:lpstr>
      <vt:lpstr>Valve box</vt:lpstr>
      <vt:lpstr>Valve box</vt:lpstr>
      <vt:lpstr>Valve box</vt:lpstr>
      <vt:lpstr>End box</vt:lpstr>
      <vt:lpstr>End box</vt:lpstr>
      <vt:lpstr>End box</vt:lpstr>
      <vt:lpstr>End box</vt:lpstr>
      <vt:lpstr>Valves sizing - Overview</vt:lpstr>
      <vt:lpstr>Valves sizing - Overview</vt:lpstr>
      <vt:lpstr>Valves sizing - Overview</vt:lpstr>
      <vt:lpstr>Pressure drops</vt:lpstr>
      <vt:lpstr>Auxiliary lines</vt:lpstr>
      <vt:lpstr>Thermal shield</vt:lpstr>
      <vt:lpstr>Thermal shield</vt:lpstr>
      <vt:lpstr>Thermal shield</vt:lpstr>
      <vt:lpstr>Thermal shield</vt:lpstr>
      <vt:lpstr>Thermal shield</vt:lpstr>
      <vt:lpstr>Thermal shield</vt:lpstr>
      <vt:lpstr>Thermal shield</vt:lpstr>
      <vt:lpstr>He circuit</vt:lpstr>
      <vt:lpstr>He circuit</vt:lpstr>
      <vt:lpstr>He circuit</vt:lpstr>
      <vt:lpstr>He circuit</vt:lpstr>
      <vt:lpstr>He circuit</vt:lpstr>
      <vt:lpstr>He circuit</vt:lpstr>
      <vt:lpstr>He circuit</vt:lpstr>
      <vt:lpstr>He circuit</vt:lpstr>
      <vt:lpstr>He circuit</vt:lpstr>
      <vt:lpstr>He circuit</vt:lpstr>
      <vt:lpstr>He circuit</vt:lpstr>
      <vt:lpstr>Pressure drops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Patxi Duthil</dc:creator>
  <cp:lastModifiedBy>Matthieu Pierens</cp:lastModifiedBy>
  <cp:revision>1004</cp:revision>
  <dcterms:created xsi:type="dcterms:W3CDTF">2014-11-24T23:00:23Z</dcterms:created>
  <dcterms:modified xsi:type="dcterms:W3CDTF">2017-04-19T10:53:11Z</dcterms:modified>
</cp:coreProperties>
</file>