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422" r:id="rId3"/>
    <p:sldId id="423" r:id="rId4"/>
    <p:sldId id="419" r:id="rId5"/>
    <p:sldId id="424" r:id="rId6"/>
    <p:sldId id="425" r:id="rId7"/>
    <p:sldId id="420" r:id="rId8"/>
    <p:sldId id="426" r:id="rId9"/>
    <p:sldId id="438" r:id="rId10"/>
    <p:sldId id="431" r:id="rId11"/>
    <p:sldId id="408" r:id="rId12"/>
    <p:sldId id="427" r:id="rId13"/>
    <p:sldId id="428" r:id="rId14"/>
    <p:sldId id="412" r:id="rId15"/>
    <p:sldId id="421" r:id="rId16"/>
    <p:sldId id="409" r:id="rId17"/>
    <p:sldId id="414" r:id="rId18"/>
    <p:sldId id="410" r:id="rId19"/>
    <p:sldId id="411" r:id="rId20"/>
    <p:sldId id="433" r:id="rId21"/>
    <p:sldId id="432" r:id="rId22"/>
    <p:sldId id="437" r:id="rId23"/>
    <p:sldId id="439" r:id="rId24"/>
    <p:sldId id="440" r:id="rId25"/>
    <p:sldId id="441" r:id="rId26"/>
    <p:sldId id="273" r:id="rId27"/>
    <p:sldId id="434" r:id="rId28"/>
    <p:sldId id="429" r:id="rId29"/>
    <p:sldId id="430" r:id="rId30"/>
    <p:sldId id="435" r:id="rId31"/>
    <p:sldId id="436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993366"/>
    <a:srgbClr val="339933"/>
    <a:srgbClr val="0000FF"/>
    <a:srgbClr val="FFFF00"/>
    <a:srgbClr val="C3004A"/>
    <a:srgbClr val="006600"/>
    <a:srgbClr val="3D6AA5"/>
    <a:srgbClr val="56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1" autoAdjust="0"/>
    <p:restoredTop sz="88448" autoAdjust="0"/>
  </p:normalViewPr>
  <p:slideViewPr>
    <p:cSldViewPr>
      <p:cViewPr>
        <p:scale>
          <a:sx n="96" d="100"/>
          <a:sy n="96" d="100"/>
        </p:scale>
        <p:origin x="-907" y="-24"/>
      </p:cViewPr>
      <p:guideLst>
        <p:guide orient="horz" pos="2069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07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B564-7E08-4B54-BF74-3E02A478EB7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2C493-F4CB-4C0C-8844-71C945F7F2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6021368"/>
            <a:ext cx="1250189" cy="720000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817" y="6021368"/>
            <a:ext cx="123091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12 Mai 2016</a:t>
            </a:r>
          </a:p>
        </p:txBody>
      </p:sp>
      <p:pic>
        <p:nvPicPr>
          <p:cNvPr id="13" name="Picture 19" descr="IN2P3Filaire-Q_SignV copie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163" y="6021368"/>
            <a:ext cx="129386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260648"/>
            <a:ext cx="1349643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9844" y="5841368"/>
            <a:ext cx="161732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48" y="5841368"/>
            <a:ext cx="986663" cy="568232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201" y="5841368"/>
            <a:ext cx="971451" cy="56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80130" y="5841368"/>
            <a:ext cx="1687053" cy="9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19872" y="6650245"/>
            <a:ext cx="5104184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333651" y="6467683"/>
            <a:ext cx="323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WP11</a:t>
            </a:r>
            <a:r>
              <a:rPr lang="fr-FR" baseline="0" dirty="0" smtClean="0"/>
              <a:t>  –</a:t>
            </a:r>
            <a:r>
              <a:rPr lang="fr-FR" dirty="0" smtClean="0"/>
              <a:t> CDS-SL CDR</a:t>
            </a:r>
            <a:r>
              <a:rPr lang="fr-FR" baseline="0" dirty="0" smtClean="0"/>
              <a:t> –</a:t>
            </a:r>
            <a:r>
              <a:rPr lang="fr-FR" dirty="0" smtClean="0"/>
              <a:t> 2017/04/19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endParaRPr lang="fr-FR" baseline="30000" dirty="0"/>
          </a:p>
        </p:txBody>
      </p: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71705"/>
            <a:ext cx="919788" cy="54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5284" y="71705"/>
            <a:ext cx="555818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3" descr="C:\Users\reynet\Desktop\Ligne Spoke 4.png"/>
          <p:cNvPicPr>
            <a:picLocks noChangeAspect="1" noChangeArrowheads="1"/>
          </p:cNvPicPr>
          <p:nvPr userDrawn="1"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531808" y="112953"/>
            <a:ext cx="1239991" cy="45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t>20/04/2017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0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7848872" cy="12961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WP11: CDS-SL CDR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Instrumentation and safety devices</a:t>
            </a:r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April 19</a:t>
            </a:r>
            <a:r>
              <a:rPr lang="en-GB" baseline="30000" dirty="0" smtClean="0"/>
              <a:t>th</a:t>
            </a:r>
            <a:r>
              <a:rPr lang="en-GB" dirty="0" smtClean="0">
                <a:solidFill>
                  <a:schemeClr val="bg1"/>
                </a:solidFill>
              </a:rPr>
              <a:t> 2017</a:t>
            </a:r>
            <a:endParaRPr lang="en-GB" baseline="30000" dirty="0">
              <a:solidFill>
                <a:schemeClr val="bg1"/>
              </a:solidFill>
            </a:endParaRPr>
          </a:p>
        </p:txBody>
      </p:sp>
      <p:pic>
        <p:nvPicPr>
          <p:cNvPr id="7" name="Picture 13" descr="C:\Users\reynet\Desktop\Ligne Spoke 4.png"/>
          <p:cNvPicPr>
            <a:picLocks noChangeAspect="1" noChangeArrowheads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835696" y="3559711"/>
            <a:ext cx="6843278" cy="18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610" y="4149080"/>
            <a:ext cx="1653086" cy="16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Internal cables</a:t>
            </a:r>
          </a:p>
          <a:p>
            <a:pPr marL="355600" lvl="1" indent="0">
              <a:buNone/>
            </a:pPr>
            <a:r>
              <a:rPr lang="fr-FR" dirty="0" err="1" smtClean="0"/>
              <a:t>Insulating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endParaRPr lang="fr-FR" dirty="0" smtClean="0"/>
          </a:p>
          <a:p>
            <a:pPr marL="355600" lvl="1" indent="0">
              <a:buNone/>
            </a:pPr>
            <a:endParaRPr lang="fr-FR" dirty="0"/>
          </a:p>
          <a:p>
            <a:pPr marL="355600" lvl="1" indent="0">
              <a:buNone/>
            </a:pPr>
            <a:endParaRPr lang="fr-FR" dirty="0" smtClean="0"/>
          </a:p>
          <a:p>
            <a:pPr marL="355600" lvl="1" indent="0">
              <a:buNone/>
            </a:pPr>
            <a:r>
              <a:rPr lang="fr-FR" dirty="0" err="1" smtClean="0"/>
              <a:t>Conductor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endParaRPr lang="en-US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Multi-</a:t>
            </a:r>
            <a:r>
              <a:rPr lang="fr-FR" dirty="0" err="1" smtClean="0"/>
              <a:t>channels</a:t>
            </a:r>
            <a:r>
              <a:rPr lang="fr-FR" dirty="0" smtClean="0"/>
              <a:t> </a:t>
            </a:r>
            <a:r>
              <a:rPr lang="fr-FR" dirty="0" err="1" smtClean="0"/>
              <a:t>feedthrough</a:t>
            </a:r>
            <a:r>
              <a:rPr lang="fr-FR" dirty="0" smtClean="0"/>
              <a:t> and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connectors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r>
              <a:rPr lang="fr-FR" dirty="0" smtClean="0"/>
              <a:t> 2/2</a:t>
            </a:r>
            <a:endParaRPr lang="fr-FR" dirty="0"/>
          </a:p>
        </p:txBody>
      </p:sp>
      <p:sp>
        <p:nvSpPr>
          <p:cNvPr id="112" name="ZoneTexte 111"/>
          <p:cNvSpPr txBox="1"/>
          <p:nvPr/>
        </p:nvSpPr>
        <p:spPr>
          <a:xfrm>
            <a:off x="107504" y="140348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Radiation </a:t>
            </a:r>
            <a:r>
              <a:rPr lang="fr-FR" b="1" dirty="0" err="1" smtClean="0"/>
              <a:t>resistance</a:t>
            </a:r>
            <a:r>
              <a:rPr lang="fr-FR" b="1" dirty="0" smtClean="0"/>
              <a:t> &gt; 5,0.10</a:t>
            </a:r>
            <a:r>
              <a:rPr lang="fr-FR" b="1" baseline="30000" dirty="0" smtClean="0"/>
              <a:t>4</a:t>
            </a:r>
            <a:r>
              <a:rPr lang="fr-FR" b="1" dirty="0" smtClean="0"/>
              <a:t> Gy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5708827" cy="255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ZoneTexte 113"/>
          <p:cNvSpPr txBox="1"/>
          <p:nvPr/>
        </p:nvSpPr>
        <p:spPr>
          <a:xfrm>
            <a:off x="0" y="242088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TT (</a:t>
            </a:r>
            <a:r>
              <a:rPr lang="fr-FR" b="1" dirty="0" err="1" smtClean="0"/>
              <a:t>from</a:t>
            </a:r>
            <a:r>
              <a:rPr lang="fr-FR" b="1" dirty="0" smtClean="0"/>
              <a:t> vacuum </a:t>
            </a:r>
            <a:r>
              <a:rPr lang="fr-FR" b="1" dirty="0" err="1" smtClean="0"/>
              <a:t>vessel</a:t>
            </a:r>
            <a:r>
              <a:rPr lang="fr-FR" b="1" dirty="0" smtClean="0"/>
              <a:t> to TS) – Manganin, </a:t>
            </a:r>
            <a:r>
              <a:rPr lang="fr-FR" b="1" dirty="0" err="1" smtClean="0"/>
              <a:t>Phosphor</a:t>
            </a:r>
            <a:r>
              <a:rPr lang="fr-FR" b="1" dirty="0" smtClean="0"/>
              <a:t>/</a:t>
            </a:r>
            <a:r>
              <a:rPr lang="fr-FR" b="1" dirty="0" err="1" smtClean="0"/>
              <a:t>brass</a:t>
            </a:r>
            <a:r>
              <a:rPr lang="fr-FR" b="1" dirty="0" smtClean="0"/>
              <a:t>, Copper – AWG TBD (supplier)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smtClean="0"/>
              <a:t>EH – Copper – AWG TBD (supplier)</a:t>
            </a:r>
          </a:p>
        </p:txBody>
      </p:sp>
      <p:sp>
        <p:nvSpPr>
          <p:cNvPr id="115" name="Text Box 424"/>
          <p:cNvSpPr txBox="1">
            <a:spLocks noChangeArrowheads="1"/>
          </p:cNvSpPr>
          <p:nvPr/>
        </p:nvSpPr>
        <p:spPr bwMode="auto">
          <a:xfrm>
            <a:off x="3347863" y="3140968"/>
            <a:ext cx="5708827" cy="2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1100" b="1" dirty="0" smtClean="0">
                <a:effectLst/>
                <a:latin typeface="Calibri"/>
                <a:ea typeface="Times New Roman"/>
                <a:cs typeface="Times New Roman"/>
              </a:rPr>
              <a:t>From AXON radiation resistant cables for scientific and nuclear applications documentation</a:t>
            </a:r>
            <a:endParaRPr lang="fr-FR" sz="11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9" name="Picture 5" descr="C:\Users\pierens\Downloads\20170418_142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1" t="39325" r="29127" b="18594"/>
          <a:stretch/>
        </p:blipFill>
        <p:spPr bwMode="auto">
          <a:xfrm>
            <a:off x="5148064" y="3861048"/>
            <a:ext cx="3600400" cy="187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ierens\Downloads\20170418_1419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3" r="24428" b="4618"/>
          <a:stretch/>
        </p:blipFill>
        <p:spPr bwMode="auto">
          <a:xfrm>
            <a:off x="921941" y="3937554"/>
            <a:ext cx="1633835" cy="153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ierens\Downloads\20170418_1418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t="17470" r="30798" b="3414"/>
          <a:stretch/>
        </p:blipFill>
        <p:spPr bwMode="auto">
          <a:xfrm>
            <a:off x="2547560" y="3931686"/>
            <a:ext cx="1520384" cy="15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 Box 424"/>
          <p:cNvSpPr txBox="1">
            <a:spLocks noChangeArrowheads="1"/>
          </p:cNvSpPr>
          <p:nvPr/>
        </p:nvSpPr>
        <p:spPr bwMode="auto">
          <a:xfrm>
            <a:off x="323528" y="5589240"/>
            <a:ext cx="4622718" cy="2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1100" b="1" dirty="0" smtClean="0">
                <a:effectLst/>
                <a:latin typeface="Calibri"/>
                <a:ea typeface="Times New Roman"/>
                <a:cs typeface="Times New Roman"/>
              </a:rPr>
              <a:t>Example of a multi-channels </a:t>
            </a:r>
            <a:r>
              <a:rPr lang="en-US" sz="1100" b="1" dirty="0" err="1" smtClean="0">
                <a:effectLst/>
                <a:latin typeface="Calibri"/>
                <a:ea typeface="Times New Roman"/>
                <a:cs typeface="Times New Roman"/>
              </a:rPr>
              <a:t>feedthrough</a:t>
            </a:r>
            <a:r>
              <a:rPr lang="en-US" sz="1100" b="1" dirty="0" smtClean="0">
                <a:effectLst/>
                <a:latin typeface="Calibri"/>
                <a:ea typeface="Times New Roman"/>
                <a:cs typeface="Times New Roman"/>
              </a:rPr>
              <a:t> (LEMO HGP.5S.324.CLAP(E)) mounted on a KF DN50 flange.</a:t>
            </a:r>
            <a:endParaRPr lang="fr-FR" sz="11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9" name="Text Box 424"/>
          <p:cNvSpPr txBox="1">
            <a:spLocks noChangeArrowheads="1"/>
          </p:cNvSpPr>
          <p:nvPr/>
        </p:nvSpPr>
        <p:spPr bwMode="auto">
          <a:xfrm>
            <a:off x="4946246" y="5751210"/>
            <a:ext cx="4110445" cy="2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1100" b="1" dirty="0" smtClean="0">
                <a:effectLst/>
                <a:latin typeface="Calibri"/>
                <a:ea typeface="Times New Roman"/>
                <a:cs typeface="Times New Roman"/>
              </a:rPr>
              <a:t>Thermometer internal connector (LEMO FGG.0S.304.ZLAT) (left)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1100" b="1" dirty="0" smtClean="0">
                <a:latin typeface="Calibri"/>
                <a:ea typeface="Times New Roman"/>
                <a:cs typeface="Times New Roman"/>
              </a:rPr>
              <a:t>Electrical heater internal connector (LEMO FGG.1S.302.ZLAT) (right</a:t>
            </a:r>
            <a:r>
              <a:rPr lang="fr-FR" sz="1100" b="1" dirty="0" smtClean="0">
                <a:latin typeface="Calibri"/>
                <a:ea typeface="Times New Roman"/>
                <a:cs typeface="Times New Roman"/>
              </a:rPr>
              <a:t>)</a:t>
            </a:r>
            <a:endParaRPr lang="fr-FR" sz="1100" b="1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6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à coins arrondis 58"/>
          <p:cNvSpPr/>
          <p:nvPr/>
        </p:nvSpPr>
        <p:spPr>
          <a:xfrm>
            <a:off x="3416444" y="1795676"/>
            <a:ext cx="5256584" cy="4520290"/>
          </a:xfrm>
          <a:prstGeom prst="roundRect">
            <a:avLst/>
          </a:prstGeom>
          <a:ln w="381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Liquid</a:t>
            </a:r>
            <a:r>
              <a:rPr lang="fr-FR" dirty="0" smtClean="0"/>
              <a:t> </a:t>
            </a:r>
            <a:r>
              <a:rPr lang="fr-FR" dirty="0" err="1" smtClean="0"/>
              <a:t>helium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sensors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Superconducting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gauge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76" y="1338583"/>
            <a:ext cx="2114350" cy="335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79813" y="3754154"/>
            <a:ext cx="12527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Superconductive</a:t>
            </a:r>
          </a:p>
          <a:p>
            <a:pPr algn="ctr"/>
            <a:r>
              <a:rPr lang="fr-FR" sz="1200" b="1" dirty="0" smtClean="0"/>
              <a:t>Nb-Ti filament</a:t>
            </a:r>
            <a:endParaRPr lang="fr-FR" sz="1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336384" y="2428393"/>
            <a:ext cx="61581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err="1"/>
              <a:t>H</a:t>
            </a:r>
            <a:r>
              <a:rPr lang="fr-FR" sz="1200" b="1" dirty="0" err="1" smtClean="0"/>
              <a:t>eater</a:t>
            </a:r>
            <a:endParaRPr lang="fr-FR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92776" y="4826339"/>
            <a:ext cx="23616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Supply</a:t>
            </a:r>
            <a:r>
              <a:rPr lang="fr-FR" sz="1400" dirty="0" smtClean="0"/>
              <a:t> </a:t>
            </a:r>
            <a:r>
              <a:rPr lang="fr-FR" sz="1400" dirty="0" err="1" smtClean="0"/>
              <a:t>current</a:t>
            </a:r>
            <a:r>
              <a:rPr lang="fr-FR" sz="1400" dirty="0" smtClean="0"/>
              <a:t> 70mA</a:t>
            </a:r>
          </a:p>
          <a:p>
            <a:r>
              <a:rPr lang="fr-FR" sz="1400" dirty="0" smtClean="0"/>
              <a:t>≈4.55 Ohm/cm (normal state)</a:t>
            </a:r>
          </a:p>
          <a:p>
            <a:endParaRPr lang="fr-FR" sz="1400" dirty="0"/>
          </a:p>
          <a:p>
            <a:r>
              <a:rPr lang="fr-FR" sz="1400" dirty="0" err="1" smtClean="0"/>
              <a:t>Expected</a:t>
            </a:r>
            <a:r>
              <a:rPr lang="fr-FR" sz="1400" dirty="0" smtClean="0"/>
              <a:t> active </a:t>
            </a:r>
            <a:r>
              <a:rPr lang="fr-FR" sz="1400" dirty="0" err="1" smtClean="0"/>
              <a:t>length</a:t>
            </a:r>
            <a:r>
              <a:rPr lang="fr-FR" sz="1400" dirty="0" smtClean="0"/>
              <a:t> : 60cm</a:t>
            </a:r>
            <a:endParaRPr lang="fr-FR" sz="1400" dirty="0"/>
          </a:p>
        </p:txBody>
      </p:sp>
      <p:sp>
        <p:nvSpPr>
          <p:cNvPr id="9" name="Rectangle 8"/>
          <p:cNvSpPr/>
          <p:nvPr/>
        </p:nvSpPr>
        <p:spPr>
          <a:xfrm>
            <a:off x="5399577" y="933062"/>
            <a:ext cx="222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Electrical connections</a:t>
            </a:r>
          </a:p>
        </p:txBody>
      </p:sp>
      <p:grpSp>
        <p:nvGrpSpPr>
          <p:cNvPr id="18" name="Groupe 17"/>
          <p:cNvGrpSpPr/>
          <p:nvPr/>
        </p:nvGrpSpPr>
        <p:grpSpPr>
          <a:xfrm rot="16200000">
            <a:off x="6080453" y="1240849"/>
            <a:ext cx="911907" cy="1111747"/>
            <a:chOff x="6379696" y="4217006"/>
            <a:chExt cx="911907" cy="1111747"/>
          </a:xfrm>
        </p:grpSpPr>
        <p:grpSp>
          <p:nvGrpSpPr>
            <p:cNvPr id="19" name="Groupe 18"/>
            <p:cNvGrpSpPr>
              <a:grpSpLocks/>
            </p:cNvGrpSpPr>
            <p:nvPr/>
          </p:nvGrpSpPr>
          <p:grpSpPr bwMode="auto">
            <a:xfrm>
              <a:off x="6671180" y="4551231"/>
              <a:ext cx="341883" cy="281903"/>
              <a:chOff x="0" y="0"/>
              <a:chExt cx="259175" cy="178308"/>
            </a:xfrm>
          </p:grpSpPr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59080" cy="17830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B050"/>
                </a:solidFill>
                <a:miter lim="800000"/>
                <a:headEnd/>
                <a:tailEnd/>
              </a:ln>
              <a:extLst/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en-US" sz="1100" dirty="0" smtClean="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4" name="Connecteur droit 23"/>
              <p:cNvCxnSpPr/>
              <p:nvPr/>
            </p:nvCxnSpPr>
            <p:spPr bwMode="auto">
              <a:xfrm>
                <a:off x="147552" y="38268"/>
                <a:ext cx="111623" cy="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Connecteur droit 24"/>
              <p:cNvCxnSpPr/>
              <p:nvPr/>
            </p:nvCxnSpPr>
            <p:spPr bwMode="auto">
              <a:xfrm>
                <a:off x="148050" y="124189"/>
                <a:ext cx="111125" cy="0"/>
              </a:xfrm>
              <a:prstGeom prst="line">
                <a:avLst/>
              </a:prstGeom>
              <a:noFill/>
              <a:ln w="25400">
                <a:solidFill>
                  <a:srgbClr val="00B05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0" name="Connecteur droit 19"/>
            <p:cNvCxnSpPr/>
            <p:nvPr/>
          </p:nvCxnSpPr>
          <p:spPr bwMode="auto">
            <a:xfrm flipV="1">
              <a:off x="6834988" y="4217006"/>
              <a:ext cx="0" cy="334224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Connecteur droit 20"/>
            <p:cNvCxnSpPr/>
            <p:nvPr/>
          </p:nvCxnSpPr>
          <p:spPr bwMode="auto">
            <a:xfrm rot="5400000" flipH="1">
              <a:off x="6586687" y="5080900"/>
              <a:ext cx="495707" cy="0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Accolade ouvrante 21"/>
            <p:cNvSpPr>
              <a:spLocks/>
            </p:cNvSpPr>
            <p:nvPr/>
          </p:nvSpPr>
          <p:spPr bwMode="auto">
            <a:xfrm rot="16200000">
              <a:off x="6712773" y="4533899"/>
              <a:ext cx="245753" cy="911907"/>
            </a:xfrm>
            <a:prstGeom prst="leftBrace">
              <a:avLst>
                <a:gd name="adj1" fmla="val 61113"/>
                <a:gd name="adj2" fmla="val 50000"/>
              </a:avLst>
            </a:prstGeom>
            <a:noFill/>
            <a:ln w="9525">
              <a:solidFill>
                <a:schemeClr val="tx1">
                  <a:lumMod val="100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en-US" sz="1100" dirty="0" smtClean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6" name="Zone de texte 23588"/>
          <p:cNvSpPr txBox="1">
            <a:spLocks noChangeArrowheads="1"/>
          </p:cNvSpPr>
          <p:nvPr/>
        </p:nvSpPr>
        <p:spPr bwMode="auto">
          <a:xfrm>
            <a:off x="6588224" y="1361204"/>
            <a:ext cx="1348724" cy="66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</a:rPr>
              <a:t>Multi channels 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100" dirty="0" err="1" smtClean="0">
                <a:effectLst/>
                <a:latin typeface="Calibri"/>
                <a:ea typeface="Times New Roman"/>
              </a:rPr>
              <a:t>feedthrough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923247" y="3138931"/>
            <a:ext cx="189795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End box </a:t>
            </a:r>
            <a:r>
              <a:rPr lang="fr-FR" sz="1200" b="1" dirty="0" err="1" smtClean="0"/>
              <a:t>insulating</a:t>
            </a:r>
            <a:r>
              <a:rPr lang="fr-FR" sz="1200" b="1" dirty="0" smtClean="0"/>
              <a:t> vacuum</a:t>
            </a:r>
            <a:endParaRPr lang="fr-FR" sz="12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5984202" y="6041122"/>
            <a:ext cx="175746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End box phase </a:t>
            </a:r>
            <a:r>
              <a:rPr lang="fr-FR" sz="1200" b="1" dirty="0" err="1" smtClean="0"/>
              <a:t>separator</a:t>
            </a:r>
            <a:endParaRPr lang="fr-FR" sz="1200" b="1" dirty="0"/>
          </a:p>
        </p:txBody>
      </p:sp>
      <p:sp>
        <p:nvSpPr>
          <p:cNvPr id="33" name="Rectangle 32"/>
          <p:cNvSpPr/>
          <p:nvPr/>
        </p:nvSpPr>
        <p:spPr>
          <a:xfrm>
            <a:off x="3565031" y="2428393"/>
            <a:ext cx="2749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/>
              <a:t>Two </a:t>
            </a:r>
            <a:r>
              <a:rPr lang="en-US" sz="1200" b="1" dirty="0"/>
              <a:t>twisted pairs both twisted together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92080" y="4653136"/>
            <a:ext cx="2736304" cy="126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66" y="3068960"/>
            <a:ext cx="1314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Connecteur droit 27"/>
          <p:cNvCxnSpPr>
            <a:endCxn id="23" idx="1"/>
          </p:cNvCxnSpPr>
          <p:nvPr/>
        </p:nvCxnSpPr>
        <p:spPr bwMode="auto">
          <a:xfrm flipV="1">
            <a:off x="6454592" y="1961192"/>
            <a:ext cx="1119" cy="117977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necteur droit 37"/>
          <p:cNvCxnSpPr/>
          <p:nvPr/>
        </p:nvCxnSpPr>
        <p:spPr>
          <a:xfrm>
            <a:off x="5292080" y="3690194"/>
            <a:ext cx="0" cy="2236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5292080" y="5926460"/>
            <a:ext cx="27363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8028384" y="3690194"/>
            <a:ext cx="0" cy="2236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H="1">
            <a:off x="6948264" y="3690194"/>
            <a:ext cx="108012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>
            <a:off x="5292080" y="3669448"/>
            <a:ext cx="93610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6228184" y="1790312"/>
            <a:ext cx="0" cy="18998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6948264" y="1790312"/>
            <a:ext cx="0" cy="18998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4598849" y="1659331"/>
            <a:ext cx="14202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Vacuum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vessel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1">
                    <a:lumMod val="50000"/>
                  </a:schemeClr>
                </a:solidFill>
              </a:rPr>
              <a:t>wall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Pressure </a:t>
            </a:r>
            <a:r>
              <a:rPr lang="fr-FR" dirty="0" err="1" smtClean="0"/>
              <a:t>sensors</a:t>
            </a:r>
            <a:r>
              <a:rPr lang="fr-FR" dirty="0" smtClean="0"/>
              <a:t> 1/3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/>
              <a:t>Radiation dose: 5,0.10</a:t>
            </a:r>
            <a:r>
              <a:rPr lang="en-US" b="1" baseline="30000" dirty="0" smtClean="0"/>
              <a:t>4</a:t>
            </a:r>
            <a:r>
              <a:rPr lang="en-US" b="1" dirty="0" smtClean="0"/>
              <a:t>Gy </a:t>
            </a:r>
            <a:r>
              <a:rPr lang="en-US" b="1" dirty="0" smtClean="0">
                <a:solidFill>
                  <a:schemeClr val="tx1"/>
                </a:solidFill>
                <a:sym typeface="Wingdings"/>
              </a:rPr>
              <a:t>remote electronic sensor</a:t>
            </a:r>
          </a:p>
          <a:p>
            <a:pPr marL="0" lvl="1" indent="0">
              <a:spcBef>
                <a:spcPct val="20000"/>
              </a:spcBef>
              <a:buNone/>
            </a:pPr>
            <a:r>
              <a:rPr lang="en-US" b="1" dirty="0" smtClean="0">
                <a:sym typeface="Wingdings"/>
              </a:rPr>
              <a:t>	Tightness of the cryogenic circuits </a:t>
            </a:r>
            <a:r>
              <a:rPr lang="en-US" b="1" dirty="0" smtClean="0">
                <a:solidFill>
                  <a:schemeClr val="tx1"/>
                </a:solidFill>
                <a:sym typeface="Wingdings"/>
              </a:rPr>
              <a:t>fully welded construction</a:t>
            </a:r>
            <a:endParaRPr lang="en-US" b="1" dirty="0" smtClean="0">
              <a:sym typeface="Wingdings"/>
            </a:endParaRPr>
          </a:p>
          <a:p>
            <a:r>
              <a:rPr lang="en-US" dirty="0" smtClean="0"/>
              <a:t>Technical solution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Manufacturers and models</a:t>
            </a:r>
          </a:p>
          <a:p>
            <a:pPr marL="355600" lvl="1" indent="0">
              <a:buNone/>
            </a:pPr>
            <a:r>
              <a:rPr lang="fr-FR" b="1" dirty="0" err="1" smtClean="0"/>
              <a:t>Baumer</a:t>
            </a:r>
            <a:r>
              <a:rPr lang="fr-FR" b="1" dirty="0" smtClean="0"/>
              <a:t> PDAS (</a:t>
            </a:r>
            <a:r>
              <a:rPr lang="fr-FR" b="1" dirty="0" err="1" smtClean="0"/>
              <a:t>used</a:t>
            </a:r>
            <a:r>
              <a:rPr lang="fr-FR" b="1" dirty="0" smtClean="0"/>
              <a:t> and </a:t>
            </a:r>
            <a:r>
              <a:rPr lang="fr-FR" b="1" dirty="0" err="1" smtClean="0"/>
              <a:t>qualified</a:t>
            </a:r>
            <a:r>
              <a:rPr lang="fr-FR" b="1" dirty="0" smtClean="0"/>
              <a:t> at CERN)</a:t>
            </a:r>
          </a:p>
          <a:p>
            <a:pPr marL="355600" lvl="1" indent="0">
              <a:buNone/>
            </a:pPr>
            <a:r>
              <a:rPr lang="fr-FR" b="1" dirty="0" smtClean="0"/>
              <a:t>HBM </a:t>
            </a:r>
            <a:r>
              <a:rPr lang="fr-FR" b="1" dirty="0"/>
              <a:t>P3</a:t>
            </a:r>
          </a:p>
          <a:p>
            <a:pPr marL="355600" lvl="1" indent="0">
              <a:buNone/>
            </a:pPr>
            <a:r>
              <a:rPr lang="fr-FR" b="1" dirty="0"/>
              <a:t>Honeywell TJE and </a:t>
            </a:r>
            <a:r>
              <a:rPr lang="fr-FR" b="1" dirty="0" smtClean="0"/>
              <a:t>STJE (</a:t>
            </a:r>
            <a:r>
              <a:rPr lang="fr-FR" b="1" dirty="0" err="1" smtClean="0"/>
              <a:t>suggested</a:t>
            </a:r>
            <a:r>
              <a:rPr lang="fr-FR" b="1" dirty="0" smtClean="0"/>
              <a:t> by ESS)</a:t>
            </a:r>
            <a:endParaRPr lang="en-US" dirty="0" smtClean="0"/>
          </a:p>
          <a:p>
            <a:r>
              <a:rPr lang="fr-FR" dirty="0" err="1" smtClean="0"/>
              <a:t>Measurement</a:t>
            </a:r>
            <a:r>
              <a:rPr lang="fr-FR" dirty="0" smtClean="0"/>
              <a:t> range</a:t>
            </a:r>
          </a:p>
          <a:p>
            <a:pPr marL="287338" lvl="1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Thermal </a:t>
            </a:r>
            <a:r>
              <a:rPr lang="fr-FR" b="1" dirty="0" err="1" smtClean="0">
                <a:solidFill>
                  <a:schemeClr val="tx1"/>
                </a:solidFill>
              </a:rPr>
              <a:t>shield</a:t>
            </a:r>
            <a:r>
              <a:rPr lang="fr-FR" b="1" dirty="0" smtClean="0">
                <a:solidFill>
                  <a:schemeClr val="tx1"/>
                </a:solidFill>
              </a:rPr>
              <a:t> circuit: 0-25 </a:t>
            </a:r>
            <a:r>
              <a:rPr lang="fr-FR" b="1" dirty="0" err="1" smtClean="0">
                <a:solidFill>
                  <a:schemeClr val="tx1"/>
                </a:solidFill>
              </a:rPr>
              <a:t>bara</a:t>
            </a:r>
            <a:endParaRPr lang="fr-FR" b="1" dirty="0" smtClean="0">
              <a:solidFill>
                <a:schemeClr val="tx1"/>
              </a:solidFill>
            </a:endParaRPr>
          </a:p>
          <a:p>
            <a:pPr marL="287338" lvl="1" indent="0">
              <a:buNone/>
            </a:pPr>
            <a:r>
              <a:rPr lang="fr-FR" b="1" dirty="0" smtClean="0">
                <a:solidFill>
                  <a:schemeClr val="tx1"/>
                </a:solidFill>
              </a:rPr>
              <a:t>Cold mass circuit and SV relief line: 0-6 </a:t>
            </a:r>
            <a:r>
              <a:rPr lang="fr-FR" b="1" dirty="0" err="1" smtClean="0">
                <a:solidFill>
                  <a:schemeClr val="tx1"/>
                </a:solidFill>
              </a:rPr>
              <a:t>bara</a:t>
            </a:r>
            <a:endParaRPr lang="en-US" b="1" dirty="0" smtClean="0">
              <a:solidFill>
                <a:schemeClr val="tx1"/>
              </a:solidFill>
            </a:endParaRPr>
          </a:p>
          <a:p>
            <a:pPr marL="68262" indent="0">
              <a:buNone/>
            </a:pPr>
            <a:endParaRPr lang="en-US" dirty="0" smtClean="0">
              <a:sym typeface="Wingdings"/>
            </a:endParaRPr>
          </a:p>
          <a:p>
            <a:pPr marL="355600" lvl="1" indent="0">
              <a:buNone/>
            </a:pPr>
            <a:endParaRPr lang="en-US" dirty="0" smtClean="0"/>
          </a:p>
          <a:p>
            <a:pPr marL="3556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85" y="1752017"/>
            <a:ext cx="4057315" cy="297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" y="2132856"/>
            <a:ext cx="4464496" cy="125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ccolade fermante 5"/>
          <p:cNvSpPr/>
          <p:nvPr/>
        </p:nvSpPr>
        <p:spPr>
          <a:xfrm>
            <a:off x="4860032" y="5301208"/>
            <a:ext cx="576064" cy="864096"/>
          </a:xfrm>
          <a:prstGeom prst="righ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8104" y="5301208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Max </a:t>
            </a:r>
            <a:r>
              <a:rPr lang="fr-FR" sz="1600" b="1" dirty="0" err="1" smtClean="0"/>
              <a:t>measure</a:t>
            </a:r>
            <a:r>
              <a:rPr lang="fr-FR" sz="1600" b="1" dirty="0" smtClean="0"/>
              <a:t> P &gt; MAWP</a:t>
            </a:r>
          </a:p>
          <a:p>
            <a:r>
              <a:rPr lang="fr-FR" sz="1600" b="1" dirty="0" smtClean="0">
                <a:sym typeface="Wingdings"/>
              </a:rPr>
              <a:t> </a:t>
            </a:r>
            <a:r>
              <a:rPr lang="fr-FR" sz="1600" b="1" dirty="0" err="1" smtClean="0">
                <a:sym typeface="Wingdings"/>
              </a:rPr>
              <a:t>allows</a:t>
            </a:r>
            <a:r>
              <a:rPr lang="fr-FR" sz="1600" b="1" dirty="0" smtClean="0">
                <a:sym typeface="Wingdings"/>
              </a:rPr>
              <a:t> for pressure monitoring if a </a:t>
            </a:r>
            <a:r>
              <a:rPr lang="fr-FR" sz="1600" b="1" dirty="0" err="1" smtClean="0">
                <a:sym typeface="Wingdings"/>
              </a:rPr>
              <a:t>critical</a:t>
            </a:r>
            <a:r>
              <a:rPr lang="fr-FR" sz="1600" b="1" dirty="0" smtClean="0">
                <a:sym typeface="Wingdings"/>
              </a:rPr>
              <a:t> </a:t>
            </a:r>
            <a:r>
              <a:rPr lang="fr-FR" sz="1600" b="1" dirty="0" err="1" smtClean="0">
                <a:sym typeface="Wingdings"/>
              </a:rPr>
              <a:t>event</a:t>
            </a:r>
            <a:r>
              <a:rPr lang="fr-FR" sz="1600" b="1" dirty="0" smtClean="0">
                <a:sym typeface="Wingdings"/>
              </a:rPr>
              <a:t> </a:t>
            </a:r>
            <a:r>
              <a:rPr lang="fr-FR" sz="1600" b="1" dirty="0" err="1" smtClean="0">
                <a:sym typeface="Wingdings"/>
              </a:rPr>
              <a:t>occurs</a:t>
            </a:r>
            <a:endParaRPr lang="fr-FR" sz="16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-396552" y="3376297"/>
            <a:ext cx="5807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0">
              <a:buNone/>
            </a:pPr>
            <a:r>
              <a:rPr lang="fr-FR" b="1" dirty="0" err="1"/>
              <a:t>Measurement</a:t>
            </a:r>
            <a:r>
              <a:rPr lang="fr-FR" b="1" dirty="0"/>
              <a:t> </a:t>
            </a:r>
            <a:r>
              <a:rPr lang="fr-FR" b="1" dirty="0" err="1"/>
              <a:t>principle</a:t>
            </a:r>
            <a:r>
              <a:rPr lang="fr-FR" b="1" dirty="0"/>
              <a:t> </a:t>
            </a:r>
            <a:r>
              <a:rPr lang="fr-FR" b="1" dirty="0" err="1"/>
              <a:t>based</a:t>
            </a:r>
            <a:r>
              <a:rPr lang="fr-FR" b="1" dirty="0"/>
              <a:t> on </a:t>
            </a:r>
            <a:r>
              <a:rPr lang="fr-FR" b="1" dirty="0" err="1"/>
              <a:t>strain</a:t>
            </a:r>
            <a:r>
              <a:rPr lang="fr-FR" b="1" dirty="0"/>
              <a:t> gauges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44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Pressure </a:t>
            </a:r>
            <a:r>
              <a:rPr lang="fr-FR" dirty="0" err="1" smtClean="0"/>
              <a:t>sensors</a:t>
            </a:r>
            <a:r>
              <a:rPr lang="fr-FR" dirty="0" smtClean="0"/>
              <a:t> 2/3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Main </a:t>
            </a:r>
            <a:r>
              <a:rPr lang="fr-FR" dirty="0" err="1" smtClean="0"/>
              <a:t>characteristics</a:t>
            </a:r>
            <a:endParaRPr lang="fr-FR" dirty="0" smtClean="0"/>
          </a:p>
          <a:p>
            <a:pPr marL="355600" lvl="1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384836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59044"/>
            <a:ext cx="31051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26955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3"/>
            <a:ext cx="5256584" cy="49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3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547664" y="1700808"/>
            <a:ext cx="5832648" cy="4536504"/>
            <a:chOff x="2577843" y="1228780"/>
            <a:chExt cx="6314637" cy="49365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031" y="1228780"/>
              <a:ext cx="6286449" cy="2448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4"/>
            <a:stretch/>
          </p:blipFill>
          <p:spPr bwMode="auto">
            <a:xfrm>
              <a:off x="2577843" y="3665984"/>
              <a:ext cx="5976664" cy="249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Pressure </a:t>
            </a:r>
            <a:r>
              <a:rPr lang="fr-FR" dirty="0" err="1" smtClean="0"/>
              <a:t>sensors</a:t>
            </a:r>
            <a:r>
              <a:rPr lang="fr-FR" dirty="0" smtClean="0"/>
              <a:t> 3/3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Cost estimation (IPNO (WP4+WP11) + CEA (WP5) need)</a:t>
            </a:r>
          </a:p>
          <a:p>
            <a:pPr marL="355600" lvl="1" indent="0">
              <a:buNone/>
            </a:pPr>
            <a:r>
              <a:rPr lang="fr-FR" dirty="0" smtClean="0">
                <a:sym typeface="Wingdings"/>
              </a:rPr>
              <a:t>« PDAS </a:t>
            </a:r>
            <a:r>
              <a:rPr lang="fr-FR" dirty="0" err="1" smtClean="0">
                <a:sym typeface="Wingdings"/>
              </a:rPr>
              <a:t>sensors</a:t>
            </a:r>
            <a:r>
              <a:rPr lang="fr-FR" dirty="0" smtClean="0">
                <a:sym typeface="Wingdings"/>
              </a:rPr>
              <a:t> are no longer </a:t>
            </a:r>
            <a:r>
              <a:rPr lang="fr-FR" dirty="0" err="1" smtClean="0">
                <a:sym typeface="Wingdings"/>
              </a:rPr>
              <a:t>manufactured</a:t>
            </a:r>
            <a:r>
              <a:rPr lang="fr-FR" dirty="0" smtClean="0">
                <a:sym typeface="Wingdings"/>
              </a:rPr>
              <a:t> »</a:t>
            </a:r>
          </a:p>
          <a:p>
            <a:pPr marL="355600" lvl="1" indent="0">
              <a:buNone/>
            </a:pPr>
            <a:r>
              <a:rPr lang="fr-FR" dirty="0" err="1" smtClean="0">
                <a:sym typeface="Wingdings"/>
              </a:rPr>
              <a:t>After</a:t>
            </a:r>
            <a:r>
              <a:rPr lang="fr-FR" dirty="0" smtClean="0">
                <a:sym typeface="Wingdings"/>
              </a:rPr>
              <a:t> discussions </a:t>
            </a:r>
            <a:r>
              <a:rPr lang="fr-FR" dirty="0" err="1" smtClean="0">
                <a:sym typeface="Wingdings"/>
              </a:rPr>
              <a:t>with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Baumer</a:t>
            </a:r>
            <a:r>
              <a:rPr lang="fr-FR" dirty="0" smtClean="0">
                <a:sym typeface="Wingdings"/>
              </a:rPr>
              <a:t> </a:t>
            </a:r>
            <a:r>
              <a:rPr lang="fr-FR" dirty="0" err="1" smtClean="0"/>
              <a:t>Special</a:t>
            </a:r>
            <a:r>
              <a:rPr lang="fr-FR" dirty="0" smtClean="0"/>
              <a:t> manufacture for ≈ 100 </a:t>
            </a:r>
            <a:r>
              <a:rPr lang="fr-FR" dirty="0" err="1" smtClean="0"/>
              <a:t>units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possible…</a:t>
            </a:r>
          </a:p>
          <a:p>
            <a:pPr marL="355600" lvl="1" indent="0">
              <a:buNone/>
            </a:pPr>
            <a:endParaRPr lang="fr-FR" dirty="0" smtClean="0"/>
          </a:p>
          <a:p>
            <a:pPr marL="355600" lvl="1" indent="0">
              <a:buNone/>
            </a:pPr>
            <a:endParaRPr lang="fr-FR" dirty="0"/>
          </a:p>
          <a:p>
            <a:pPr marL="355600" lvl="1" indent="0">
              <a:buNone/>
            </a:pPr>
            <a:endParaRPr lang="fr-FR" dirty="0" smtClean="0"/>
          </a:p>
          <a:p>
            <a:pPr marL="355600" lvl="1" indent="0">
              <a:buNone/>
            </a:pPr>
            <a:endParaRPr lang="fr-FR" dirty="0"/>
          </a:p>
          <a:p>
            <a:pPr marL="355600" lvl="1" indent="0">
              <a:buNone/>
            </a:pPr>
            <a:endParaRPr lang="fr-FR" dirty="0" smtClean="0"/>
          </a:p>
          <a:p>
            <a:pPr marL="355600" lvl="1" indent="0">
              <a:buNone/>
            </a:pPr>
            <a:endParaRPr lang="fr-FR" dirty="0"/>
          </a:p>
          <a:p>
            <a:pPr marL="355600" lvl="1" indent="0">
              <a:buNone/>
            </a:pPr>
            <a:endParaRPr lang="fr-FR" dirty="0" smtClean="0"/>
          </a:p>
          <a:p>
            <a:pPr marL="355600" lvl="1" indent="0">
              <a:buNone/>
            </a:pPr>
            <a:endParaRPr lang="fr-FR" dirty="0"/>
          </a:p>
          <a:p>
            <a:pPr marL="355600" lvl="1" indent="0">
              <a:buNone/>
            </a:pPr>
            <a:endParaRPr lang="fr-FR" dirty="0" smtClean="0"/>
          </a:p>
          <a:p>
            <a:pPr marL="355600" lvl="1" indent="0">
              <a:buNone/>
            </a:pPr>
            <a:endParaRPr lang="fr-FR" dirty="0"/>
          </a:p>
          <a:p>
            <a:pPr marL="355600" lvl="1" indent="0">
              <a:buNone/>
            </a:pPr>
            <a:endParaRPr lang="fr-FR" dirty="0" smtClean="0"/>
          </a:p>
          <a:p>
            <a:pPr marL="355600" lvl="1" indent="0">
              <a:buNone/>
            </a:pPr>
            <a:endParaRPr lang="fr-FR" dirty="0"/>
          </a:p>
          <a:p>
            <a:pPr marL="355600" lvl="1" indent="0">
              <a:buNone/>
            </a:pPr>
            <a:endParaRPr lang="fr-FR" dirty="0" smtClean="0"/>
          </a:p>
          <a:p>
            <a:pPr marL="355600" lvl="1" indent="0">
              <a:buNone/>
            </a:pPr>
            <a:r>
              <a:rPr lang="fr-FR" dirty="0" smtClean="0"/>
              <a:t>						…but </a:t>
            </a:r>
            <a:r>
              <a:rPr lang="fr-FR" dirty="0" err="1" smtClean="0"/>
              <a:t>expensive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0680" y="2026920"/>
            <a:ext cx="5231844" cy="624840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30680" y="2910840"/>
            <a:ext cx="5245576" cy="685800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Control </a:t>
            </a:r>
            <a:r>
              <a:rPr lang="en-US" dirty="0" smtClean="0"/>
              <a:t>valves</a:t>
            </a:r>
            <a:r>
              <a:rPr lang="fr-FR" dirty="0" smtClean="0"/>
              <a:t> </a:t>
            </a:r>
            <a:r>
              <a:rPr lang="en-US" dirty="0" smtClean="0"/>
              <a:t>positioner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Radiation compliant solution : SIEMENS SIPART PS2</a:t>
            </a:r>
          </a:p>
          <a:p>
            <a:pPr marL="355600" lvl="1" indent="0">
              <a:buNone/>
            </a:pPr>
            <a:r>
              <a:rPr lang="fr-FR" b="1" dirty="0" err="1" smtClean="0">
                <a:sym typeface="Wingdings"/>
              </a:rPr>
              <a:t>Positioner</a:t>
            </a:r>
            <a:r>
              <a:rPr lang="fr-FR" b="1" dirty="0" smtClean="0">
                <a:sym typeface="Wingdings"/>
              </a:rPr>
              <a:t> for </a:t>
            </a:r>
            <a:r>
              <a:rPr lang="fr-FR" b="1" dirty="0" err="1" smtClean="0">
                <a:sym typeface="Wingdings"/>
              </a:rPr>
              <a:t>pneumatic</a:t>
            </a:r>
            <a:r>
              <a:rPr lang="fr-FR" b="1" dirty="0" smtClean="0">
                <a:sym typeface="Wingdings"/>
              </a:rPr>
              <a:t> control valves </a:t>
            </a:r>
            <a:r>
              <a:rPr lang="fr-FR" b="1" dirty="0" err="1" smtClean="0">
                <a:sym typeface="Wingdings"/>
              </a:rPr>
              <a:t>with</a:t>
            </a:r>
            <a:r>
              <a:rPr lang="fr-FR" b="1" dirty="0" smtClean="0">
                <a:sym typeface="Wingdings"/>
              </a:rPr>
              <a:t> </a:t>
            </a:r>
            <a:r>
              <a:rPr lang="fr-FR" b="1" dirty="0" err="1" smtClean="0">
                <a:sym typeface="Wingdings"/>
              </a:rPr>
              <a:t>remote</a:t>
            </a:r>
            <a:r>
              <a:rPr lang="fr-FR" b="1" dirty="0" smtClean="0">
                <a:sym typeface="Wingdings"/>
              </a:rPr>
              <a:t> </a:t>
            </a:r>
            <a:r>
              <a:rPr lang="fr-FR" b="1" dirty="0" err="1" smtClean="0">
                <a:sym typeface="Wingdings"/>
              </a:rPr>
              <a:t>electronics</a:t>
            </a:r>
            <a:endParaRPr lang="fr-FR" b="1" dirty="0" smtClean="0">
              <a:sym typeface="Wingdings"/>
            </a:endParaRPr>
          </a:p>
          <a:p>
            <a:pPr marL="355600" lvl="1" indent="0">
              <a:buNone/>
            </a:pPr>
            <a:r>
              <a:rPr lang="fr-FR" b="1" dirty="0" smtClean="0">
                <a:sym typeface="Wingdings"/>
              </a:rPr>
              <a:t></a:t>
            </a:r>
            <a:r>
              <a:rPr lang="fr-FR" b="1" dirty="0" err="1" smtClean="0"/>
              <a:t>Industrial</a:t>
            </a:r>
            <a:r>
              <a:rPr lang="fr-FR" b="1" dirty="0" smtClean="0"/>
              <a:t> solution </a:t>
            </a:r>
            <a:r>
              <a:rPr lang="fr-FR" b="1" dirty="0" err="1" smtClean="0"/>
              <a:t>available</a:t>
            </a:r>
            <a:r>
              <a:rPr lang="fr-FR" b="1" dirty="0" smtClean="0"/>
              <a:t> on the </a:t>
            </a:r>
            <a:r>
              <a:rPr lang="fr-FR" b="1" dirty="0" err="1" smtClean="0"/>
              <a:t>market</a:t>
            </a:r>
            <a:endParaRPr lang="en-US" b="1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54480"/>
            <a:ext cx="2996865" cy="199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Zone de dessin 131"/>
          <p:cNvGrpSpPr/>
          <p:nvPr/>
        </p:nvGrpSpPr>
        <p:grpSpPr>
          <a:xfrm>
            <a:off x="2703388" y="4489303"/>
            <a:ext cx="6261100" cy="1850571"/>
            <a:chOff x="0" y="0"/>
            <a:chExt cx="6413500" cy="1850571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6411595" cy="1850390"/>
            </a:xfrm>
            <a:prstGeom prst="rect">
              <a:avLst/>
            </a:prstGeom>
          </p:spPr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118313" cy="1850571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4"/>
            <a:srcRect r="14779" b="10547"/>
            <a:stretch/>
          </p:blipFill>
          <p:spPr>
            <a:xfrm>
              <a:off x="2054967" y="81069"/>
              <a:ext cx="2985655" cy="1762971"/>
            </a:xfrm>
            <a:prstGeom prst="rect">
              <a:avLst/>
            </a:prstGeom>
          </p:spPr>
        </p:pic>
        <p:sp>
          <p:nvSpPr>
            <p:cNvPr id="12" name="Légende sans bordure 2 11"/>
            <p:cNvSpPr/>
            <p:nvPr/>
          </p:nvSpPr>
          <p:spPr>
            <a:xfrm>
              <a:off x="4824477" y="53743"/>
              <a:ext cx="1496629" cy="529947"/>
            </a:xfrm>
            <a:prstGeom prst="callout2">
              <a:avLst>
                <a:gd name="adj1" fmla="val 24939"/>
                <a:gd name="adj2" fmla="val 9848"/>
                <a:gd name="adj3" fmla="val 24985"/>
                <a:gd name="adj4" fmla="val -7343"/>
                <a:gd name="adj5" fmla="val 53849"/>
                <a:gd name="adj6" fmla="val -55902"/>
              </a:avLst>
            </a:prstGeom>
            <a:noFill/>
            <a:ln>
              <a:tailEnd type="oval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 b="1" dirty="0">
                  <a:effectLst/>
                  <a:latin typeface="Arial"/>
                  <a:ea typeface="Times New Roman"/>
                </a:rPr>
                <a:t>Position </a:t>
              </a:r>
              <a:r>
                <a:rPr lang="fr-FR" sz="1100" b="1" dirty="0" err="1">
                  <a:effectLst/>
                  <a:latin typeface="Arial"/>
                  <a:ea typeface="Times New Roman"/>
                </a:rPr>
                <a:t>sensor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 b="1" dirty="0">
                  <a:effectLst/>
                  <a:latin typeface="Arial"/>
                  <a:ea typeface="Times New Roman"/>
                </a:rPr>
                <a:t>(</a:t>
              </a:r>
              <a:r>
                <a:rPr lang="fr-FR" sz="1100" b="1" dirty="0" err="1">
                  <a:effectLst/>
                  <a:latin typeface="Arial"/>
                  <a:ea typeface="Times New Roman"/>
                </a:rPr>
                <a:t>potentiometer</a:t>
              </a:r>
              <a:r>
                <a:rPr lang="fr-FR" sz="1100" b="1" dirty="0">
                  <a:effectLst/>
                  <a:latin typeface="Arial"/>
                  <a:ea typeface="Times New Roman"/>
                </a:rPr>
                <a:t>)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Légende sans bordure 2 12"/>
            <p:cNvSpPr/>
            <p:nvPr/>
          </p:nvSpPr>
          <p:spPr>
            <a:xfrm>
              <a:off x="3986277" y="1120542"/>
              <a:ext cx="1496629" cy="529947"/>
            </a:xfrm>
            <a:prstGeom prst="callout2">
              <a:avLst>
                <a:gd name="adj1" fmla="val 24407"/>
                <a:gd name="adj2" fmla="val 5688"/>
                <a:gd name="adj3" fmla="val 24504"/>
                <a:gd name="adj4" fmla="val 878"/>
                <a:gd name="adj5" fmla="val -34040"/>
                <a:gd name="adj6" fmla="val -5679"/>
              </a:avLst>
            </a:prstGeom>
            <a:noFill/>
            <a:ln>
              <a:tailEnd type="oval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 b="1">
                  <a:effectLst/>
                  <a:latin typeface="Arial"/>
                  <a:ea typeface="Times New Roman"/>
                </a:rPr>
                <a:t>Inlet piezoresistive control valve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Légende sans bordure 2 13"/>
            <p:cNvSpPr/>
            <p:nvPr/>
          </p:nvSpPr>
          <p:spPr>
            <a:xfrm>
              <a:off x="4824469" y="601347"/>
              <a:ext cx="1589031" cy="529947"/>
            </a:xfrm>
            <a:prstGeom prst="callout2">
              <a:avLst>
                <a:gd name="adj1" fmla="val 24424"/>
                <a:gd name="adj2" fmla="val 5868"/>
                <a:gd name="adj3" fmla="val 24504"/>
                <a:gd name="adj4" fmla="val 878"/>
                <a:gd name="adj5" fmla="val 36826"/>
                <a:gd name="adj6" fmla="val -58277"/>
              </a:avLst>
            </a:prstGeom>
            <a:noFill/>
            <a:ln>
              <a:tailEnd type="oval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en-US" sz="1100" b="1" dirty="0">
                  <a:effectLst/>
                  <a:latin typeface="Arial"/>
                  <a:ea typeface="Times New Roman"/>
                </a:rPr>
                <a:t>Outlet </a:t>
              </a:r>
              <a:r>
                <a:rPr lang="en-US" sz="1100" b="1" dirty="0" err="1">
                  <a:effectLst/>
                  <a:latin typeface="Arial"/>
                  <a:ea typeface="Times New Roman"/>
                </a:rPr>
                <a:t>piezoresistive</a:t>
              </a:r>
              <a:r>
                <a:rPr lang="en-US" sz="1100" b="1" dirty="0">
                  <a:effectLst/>
                  <a:latin typeface="Arial"/>
                  <a:ea typeface="Times New Roman"/>
                </a:rPr>
                <a:t> control </a:t>
              </a:r>
              <a:r>
                <a:rPr lang="en-US" sz="1100" b="1" dirty="0" smtClean="0">
                  <a:effectLst/>
                  <a:latin typeface="Arial"/>
                  <a:ea typeface="Times New Roman"/>
                </a:rPr>
                <a:t>valve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Légende sans bordure 2 14"/>
            <p:cNvSpPr/>
            <p:nvPr/>
          </p:nvSpPr>
          <p:spPr>
            <a:xfrm>
              <a:off x="1801444" y="210164"/>
              <a:ext cx="1415286" cy="249555"/>
            </a:xfrm>
            <a:prstGeom prst="callout2">
              <a:avLst>
                <a:gd name="adj1" fmla="val 42734"/>
                <a:gd name="adj2" fmla="val 4052"/>
                <a:gd name="adj3" fmla="val 42785"/>
                <a:gd name="adj4" fmla="val -5760"/>
                <a:gd name="adj5" fmla="val 4352"/>
                <a:gd name="adj6" fmla="val -9470"/>
              </a:avLst>
            </a:prstGeom>
            <a:noFill/>
            <a:ln>
              <a:tailEnd type="oval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fr-FR" sz="800" b="1">
                  <a:effectLst/>
                  <a:latin typeface="Arial"/>
                  <a:ea typeface="Times New Roman"/>
                </a:rPr>
                <a:t>Compressed air supply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Légende sans bordure 2 15"/>
            <p:cNvSpPr/>
            <p:nvPr/>
          </p:nvSpPr>
          <p:spPr>
            <a:xfrm>
              <a:off x="288475" y="1336677"/>
              <a:ext cx="1200150" cy="248920"/>
            </a:xfrm>
            <a:prstGeom prst="callout2">
              <a:avLst>
                <a:gd name="adj1" fmla="val 44763"/>
                <a:gd name="adj2" fmla="val 89538"/>
                <a:gd name="adj3" fmla="val 42731"/>
                <a:gd name="adj4" fmla="val 96885"/>
                <a:gd name="adj5" fmla="val -85385"/>
                <a:gd name="adj6" fmla="val 113250"/>
              </a:avLst>
            </a:prstGeom>
            <a:noFill/>
            <a:ln>
              <a:tailEnd type="oval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fr-FR" sz="800" b="1">
                  <a:effectLst/>
                  <a:latin typeface="Arial"/>
                  <a:ea typeface="Times New Roman"/>
                </a:rPr>
                <a:t>To the atmosphere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2400" y="1071563"/>
              <a:ext cx="338137" cy="157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12832" r="3712" b="9691"/>
          <a:stretch/>
        </p:blipFill>
        <p:spPr bwMode="auto">
          <a:xfrm>
            <a:off x="248298" y="2547081"/>
            <a:ext cx="2580360" cy="130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380312" y="1412776"/>
            <a:ext cx="18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Qualified</a:t>
            </a:r>
            <a:r>
              <a:rPr lang="fr-FR" dirty="0" smtClean="0"/>
              <a:t> at CERN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298" y="1843344"/>
            <a:ext cx="5691854" cy="2449752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67981" y="2060848"/>
            <a:ext cx="1891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On top of </a:t>
            </a:r>
            <a:r>
              <a:rPr lang="fr-FR" sz="1600" dirty="0" err="1" smtClean="0"/>
              <a:t>each</a:t>
            </a:r>
            <a:r>
              <a:rPr lang="fr-FR" sz="1600" dirty="0" smtClean="0"/>
              <a:t> valve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4495" y="2196659"/>
            <a:ext cx="2167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 smtClean="0"/>
              <a:t>Drawer</a:t>
            </a:r>
            <a:r>
              <a:rPr lang="fr-FR" sz="1600" dirty="0" smtClean="0"/>
              <a:t>: 5, 10, 15 valves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70014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 4"/>
          <p:cNvSpPr/>
          <p:nvPr/>
        </p:nvSpPr>
        <p:spPr>
          <a:xfrm>
            <a:off x="2546647" y="1985044"/>
            <a:ext cx="615297" cy="887946"/>
          </a:xfrm>
          <a:custGeom>
            <a:avLst/>
            <a:gdLst>
              <a:gd name="connsiteX0" fmla="*/ 0 w 615297"/>
              <a:gd name="connsiteY0" fmla="*/ 758156 h 887946"/>
              <a:gd name="connsiteX1" fmla="*/ 59820 w 615297"/>
              <a:gd name="connsiteY1" fmla="*/ 467599 h 887946"/>
              <a:gd name="connsiteX2" fmla="*/ 51274 w 615297"/>
              <a:gd name="connsiteY2" fmla="*/ 194134 h 887946"/>
              <a:gd name="connsiteX3" fmla="*/ 128187 w 615297"/>
              <a:gd name="connsiteY3" fmla="*/ 6126 h 887946"/>
              <a:gd name="connsiteX4" fmla="*/ 435835 w 615297"/>
              <a:gd name="connsiteY4" fmla="*/ 91584 h 887946"/>
              <a:gd name="connsiteX5" fmla="*/ 444381 w 615297"/>
              <a:gd name="connsiteY5" fmla="*/ 527420 h 887946"/>
              <a:gd name="connsiteX6" fmla="*/ 410198 w 615297"/>
              <a:gd name="connsiteY6" fmla="*/ 869251 h 887946"/>
              <a:gd name="connsiteX7" fmla="*/ 615297 w 615297"/>
              <a:gd name="connsiteY7" fmla="*/ 860706 h 88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297" h="887946">
                <a:moveTo>
                  <a:pt x="0" y="758156"/>
                </a:moveTo>
                <a:cubicBezTo>
                  <a:pt x="25637" y="659879"/>
                  <a:pt x="51274" y="561603"/>
                  <a:pt x="59820" y="467599"/>
                </a:cubicBezTo>
                <a:cubicBezTo>
                  <a:pt x="68366" y="373595"/>
                  <a:pt x="39880" y="271046"/>
                  <a:pt x="51274" y="194134"/>
                </a:cubicBezTo>
                <a:cubicBezTo>
                  <a:pt x="62668" y="117222"/>
                  <a:pt x="64094" y="23218"/>
                  <a:pt x="128187" y="6126"/>
                </a:cubicBezTo>
                <a:cubicBezTo>
                  <a:pt x="192280" y="-10966"/>
                  <a:pt x="383136" y="4702"/>
                  <a:pt x="435835" y="91584"/>
                </a:cubicBezTo>
                <a:cubicBezTo>
                  <a:pt x="488534" y="178466"/>
                  <a:pt x="448654" y="397809"/>
                  <a:pt x="444381" y="527420"/>
                </a:cubicBezTo>
                <a:cubicBezTo>
                  <a:pt x="440108" y="657031"/>
                  <a:pt x="381712" y="813703"/>
                  <a:pt x="410198" y="869251"/>
                </a:cubicBezTo>
                <a:cubicBezTo>
                  <a:pt x="438684" y="924799"/>
                  <a:pt x="559749" y="836493"/>
                  <a:pt x="615297" y="860706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6"/>
          <p:cNvCxnSpPr/>
          <p:nvPr/>
        </p:nvCxnSpPr>
        <p:spPr>
          <a:xfrm>
            <a:off x="2872456" y="1843344"/>
            <a:ext cx="0" cy="2449752"/>
          </a:xfrm>
          <a:prstGeom prst="line">
            <a:avLst/>
          </a:prstGeom>
          <a:ln w="444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78681" y="3870757"/>
            <a:ext cx="2049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chemeClr val="accent2"/>
                </a:solidFill>
              </a:rPr>
              <a:t>WPXX: </a:t>
            </a:r>
            <a:r>
              <a:rPr lang="fr-FR" sz="1600" b="1" dirty="0" err="1" smtClean="0">
                <a:solidFill>
                  <a:schemeClr val="accent2"/>
                </a:solidFill>
              </a:rPr>
              <a:t>Cryogenic</a:t>
            </a:r>
            <a:r>
              <a:rPr lang="fr-FR" sz="1600" b="1" dirty="0" smtClean="0">
                <a:solidFill>
                  <a:schemeClr val="accent2"/>
                </a:solidFill>
              </a:rPr>
              <a:t> C&amp;C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05955" y="3870757"/>
            <a:ext cx="13740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chemeClr val="accent2"/>
                </a:solidFill>
              </a:rPr>
              <a:t>WP11: CDS-SL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28184" y="3678123"/>
            <a:ext cx="25162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 smtClean="0"/>
              <a:t>Positioner</a:t>
            </a:r>
            <a:r>
              <a:rPr lang="fr-FR" sz="1600" dirty="0" smtClean="0"/>
              <a:t> hosts 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Position </a:t>
            </a:r>
            <a:r>
              <a:rPr lang="fr-FR" sz="1600" dirty="0" err="1" smtClean="0"/>
              <a:t>sensor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err="1" smtClean="0"/>
              <a:t>Piezoresistive</a:t>
            </a:r>
            <a:r>
              <a:rPr lang="fr-FR" sz="1600" dirty="0" smtClean="0"/>
              <a:t> valves (x2)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602" y="4510642"/>
            <a:ext cx="2786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/>
              <a:t>Drawer</a:t>
            </a:r>
            <a:r>
              <a:rPr lang="fr-FR" sz="1600" dirty="0" smtClean="0"/>
              <a:t> hosts: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Electronics of the control </a:t>
            </a:r>
            <a:r>
              <a:rPr lang="fr-FR" sz="1600" dirty="0" err="1" smtClean="0"/>
              <a:t>loops</a:t>
            </a:r>
            <a:r>
              <a:rPr lang="fr-FR" sz="1600" dirty="0" smtClean="0"/>
              <a:t> for 5, 10 or 15 valves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Communication module (</a:t>
            </a:r>
            <a:r>
              <a:rPr lang="fr-FR" sz="1600" dirty="0" err="1" smtClean="0"/>
              <a:t>Profibus</a:t>
            </a:r>
            <a:r>
              <a:rPr lang="fr-FR" sz="1600" dirty="0" smtClean="0"/>
              <a:t> PA)</a:t>
            </a:r>
          </a:p>
        </p:txBody>
      </p:sp>
    </p:spTree>
    <p:extLst>
      <p:ext uri="{BB962C8B-B14F-4D97-AF65-F5344CB8AC3E}">
        <p14:creationId xmlns:p14="http://schemas.microsoft.com/office/powerpoint/2010/main" val="25734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Vacuum components 1/2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vacuum instrumentation port (x1)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 the top of the vacuum vessel of the End Box of the CDS-SL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KF DN40 (ISO 2861) made in stainless steel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Equipped with a manual vacuum valve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One primary (</a:t>
            </a:r>
            <a:r>
              <a:rPr lang="en-US" dirty="0" err="1" smtClean="0"/>
              <a:t>Pirani</a:t>
            </a:r>
            <a:r>
              <a:rPr lang="en-US" dirty="0" smtClean="0"/>
              <a:t>) and one secondary</a:t>
            </a:r>
          </a:p>
          <a:p>
            <a:pPr marL="355600" lvl="1" indent="0">
              <a:buNone/>
            </a:pPr>
            <a:r>
              <a:rPr lang="en-US" dirty="0" smtClean="0"/>
              <a:t>(Cold cathode) gauge</a:t>
            </a:r>
          </a:p>
        </p:txBody>
      </p:sp>
      <p:pic>
        <p:nvPicPr>
          <p:cNvPr id="3074" name="Picture 2" descr="P:\MPU-RDA\ESS\WP11\CDR\illustration\eb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t="7267" r="30170"/>
          <a:stretch/>
        </p:blipFill>
        <p:spPr bwMode="auto">
          <a:xfrm>
            <a:off x="6012160" y="1844824"/>
            <a:ext cx="2901628" cy="431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:\MPU-RDA\ESS\WP11\CDR\illustration\eb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1" t="32282" r="30170" b="48421"/>
          <a:stretch/>
        </p:blipFill>
        <p:spPr bwMode="auto">
          <a:xfrm>
            <a:off x="539552" y="2980588"/>
            <a:ext cx="4824536" cy="14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égende sans bordure 2 6"/>
          <p:cNvSpPr/>
          <p:nvPr/>
        </p:nvSpPr>
        <p:spPr>
          <a:xfrm>
            <a:off x="312221" y="5054371"/>
            <a:ext cx="1593962" cy="369332"/>
          </a:xfrm>
          <a:prstGeom prst="callout2">
            <a:avLst>
              <a:gd name="adj1" fmla="val 51144"/>
              <a:gd name="adj2" fmla="val 96934"/>
              <a:gd name="adj3" fmla="val 48830"/>
              <a:gd name="adj4" fmla="val 121977"/>
              <a:gd name="adj5" fmla="val -271127"/>
              <a:gd name="adj6" fmla="val 151592"/>
            </a:avLst>
          </a:prstGeom>
          <a:ln w="254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EB control port</a:t>
            </a:r>
            <a:endParaRPr lang="en-US" dirty="0"/>
          </a:p>
        </p:txBody>
      </p:sp>
      <p:sp>
        <p:nvSpPr>
          <p:cNvPr id="8" name="Légende sans bordure 2 7"/>
          <p:cNvSpPr/>
          <p:nvPr/>
        </p:nvSpPr>
        <p:spPr>
          <a:xfrm>
            <a:off x="1906183" y="5589240"/>
            <a:ext cx="2444901" cy="369332"/>
          </a:xfrm>
          <a:prstGeom prst="callout2">
            <a:avLst>
              <a:gd name="adj1" fmla="val 51144"/>
              <a:gd name="adj2" fmla="val 96934"/>
              <a:gd name="adj3" fmla="val 48830"/>
              <a:gd name="adj4" fmla="val 121977"/>
              <a:gd name="adj5" fmla="val -591012"/>
              <a:gd name="adj6" fmla="val 128219"/>
            </a:avLst>
          </a:prstGeom>
          <a:ln w="254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EB instrumentation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Vacuum components 2/2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vacuum </a:t>
            </a:r>
            <a:r>
              <a:rPr lang="en-US" dirty="0" smtClean="0"/>
              <a:t>control ports (x14)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 the top of the vacuum vessel of </a:t>
            </a:r>
            <a:r>
              <a:rPr lang="en-US" dirty="0" smtClean="0"/>
              <a:t>each VB and the EB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KF DN40 (ISO 2861) made in stainless steel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At least 4 ports equipped </a:t>
            </a:r>
            <a:r>
              <a:rPr lang="en-US" dirty="0"/>
              <a:t>with a manual vacuum valve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Other ports </a:t>
            </a:r>
            <a:r>
              <a:rPr lang="en-US" dirty="0"/>
              <a:t>equipped with </a:t>
            </a:r>
            <a:r>
              <a:rPr lang="en-US" dirty="0" smtClean="0"/>
              <a:t>KF DN40 (</a:t>
            </a:r>
            <a:r>
              <a:rPr lang="en-US" dirty="0"/>
              <a:t>ISO 2861)  blank-off flange and </a:t>
            </a:r>
            <a:r>
              <a:rPr lang="en-US" dirty="0" smtClean="0"/>
              <a:t>tightened </a:t>
            </a:r>
            <a:r>
              <a:rPr lang="en-US" dirty="0"/>
              <a:t>with an EPDM </a:t>
            </a:r>
            <a:r>
              <a:rPr lang="en-US" dirty="0" err="1"/>
              <a:t>o-ring</a:t>
            </a:r>
            <a:r>
              <a:rPr lang="en-US" dirty="0"/>
              <a:t> and </a:t>
            </a:r>
            <a:r>
              <a:rPr lang="en-US" dirty="0" smtClean="0"/>
              <a:t>a collar</a:t>
            </a:r>
          </a:p>
        </p:txBody>
      </p:sp>
      <p:pic>
        <p:nvPicPr>
          <p:cNvPr id="4098" name="Picture 2" descr="P:\MPU-RDA\ESS\WP11\CDR\illustration\H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2" t="6473" r="22010"/>
          <a:stretch/>
        </p:blipFill>
        <p:spPr bwMode="auto">
          <a:xfrm>
            <a:off x="4644008" y="2420888"/>
            <a:ext cx="4160248" cy="39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égende sans bordure 2 3"/>
          <p:cNvSpPr/>
          <p:nvPr/>
        </p:nvSpPr>
        <p:spPr>
          <a:xfrm>
            <a:off x="3318841" y="5661248"/>
            <a:ext cx="1613199" cy="369332"/>
          </a:xfrm>
          <a:prstGeom prst="callout2">
            <a:avLst>
              <a:gd name="adj1" fmla="val 51144"/>
              <a:gd name="adj2" fmla="val 96934"/>
              <a:gd name="adj3" fmla="val 48830"/>
              <a:gd name="adj4" fmla="val 121977"/>
              <a:gd name="adj5" fmla="val -56410"/>
              <a:gd name="adj6" fmla="val 231804"/>
            </a:avLst>
          </a:prstGeom>
          <a:ln w="25400">
            <a:solidFill>
              <a:schemeClr val="tx1"/>
            </a:solidFill>
            <a:tailEnd type="oval"/>
          </a:ln>
        </p:spPr>
        <p:txBody>
          <a:bodyPr wrap="none" rtlCol="0" anchor="ctr">
            <a:spAutoFit/>
          </a:bodyPr>
          <a:lstStyle/>
          <a:p>
            <a:pPr marL="0" algn="ctr"/>
            <a:r>
              <a:rPr lang="fr-FR" dirty="0" smtClean="0"/>
              <a:t>VB control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Vacuum gauges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UHV </a:t>
            </a:r>
            <a:r>
              <a:rPr lang="en-US" dirty="0"/>
              <a:t>Vacuum gauges for Accelerator Physics from MKS (suggested by ESS)</a:t>
            </a:r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7326454" cy="32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12959" b="12593"/>
          <a:stretch/>
        </p:blipFill>
        <p:spPr bwMode="auto">
          <a:xfrm>
            <a:off x="6701059" y="4772410"/>
            <a:ext cx="2244730" cy="142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0"/>
          <a:stretch/>
        </p:blipFill>
        <p:spPr bwMode="auto">
          <a:xfrm>
            <a:off x="0" y="3428634"/>
            <a:ext cx="166340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39320" y="2970664"/>
            <a:ext cx="7179504" cy="282288"/>
          </a:xfrm>
          <a:prstGeom prst="rect">
            <a:avLst/>
          </a:prstGeom>
          <a:ln w="31750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1" name="Forme libre 20"/>
          <p:cNvSpPr/>
          <p:nvPr/>
        </p:nvSpPr>
        <p:spPr>
          <a:xfrm>
            <a:off x="1750060" y="1478280"/>
            <a:ext cx="6628204" cy="249936"/>
          </a:xfrm>
          <a:custGeom>
            <a:avLst/>
            <a:gdLst>
              <a:gd name="connsiteX0" fmla="*/ 6096 w 6510528"/>
              <a:gd name="connsiteY0" fmla="*/ 0 h 249936"/>
              <a:gd name="connsiteX1" fmla="*/ 1188720 w 6510528"/>
              <a:gd name="connsiteY1" fmla="*/ 0 h 249936"/>
              <a:gd name="connsiteX2" fmla="*/ 1188720 w 6510528"/>
              <a:gd name="connsiteY2" fmla="*/ 134112 h 249936"/>
              <a:gd name="connsiteX3" fmla="*/ 6510528 w 6510528"/>
              <a:gd name="connsiteY3" fmla="*/ 134112 h 249936"/>
              <a:gd name="connsiteX4" fmla="*/ 6510528 w 6510528"/>
              <a:gd name="connsiteY4" fmla="*/ 249936 h 249936"/>
              <a:gd name="connsiteX5" fmla="*/ 0 w 6510528"/>
              <a:gd name="connsiteY5" fmla="*/ 249936 h 249936"/>
              <a:gd name="connsiteX6" fmla="*/ 6096 w 6510528"/>
              <a:gd name="connsiteY6" fmla="*/ 0 h 249936"/>
              <a:gd name="connsiteX0" fmla="*/ 0 w 6513957"/>
              <a:gd name="connsiteY0" fmla="*/ 0 h 249936"/>
              <a:gd name="connsiteX1" fmla="*/ 1192149 w 6513957"/>
              <a:gd name="connsiteY1" fmla="*/ 0 h 249936"/>
              <a:gd name="connsiteX2" fmla="*/ 1192149 w 6513957"/>
              <a:gd name="connsiteY2" fmla="*/ 134112 h 249936"/>
              <a:gd name="connsiteX3" fmla="*/ 6513957 w 6513957"/>
              <a:gd name="connsiteY3" fmla="*/ 134112 h 249936"/>
              <a:gd name="connsiteX4" fmla="*/ 6513957 w 6513957"/>
              <a:gd name="connsiteY4" fmla="*/ 249936 h 249936"/>
              <a:gd name="connsiteX5" fmla="*/ 3429 w 6513957"/>
              <a:gd name="connsiteY5" fmla="*/ 249936 h 249936"/>
              <a:gd name="connsiteX6" fmla="*/ 0 w 6513957"/>
              <a:gd name="connsiteY6" fmla="*/ 0 h 249936"/>
              <a:gd name="connsiteX0" fmla="*/ 0 w 6512052"/>
              <a:gd name="connsiteY0" fmla="*/ 0 h 249936"/>
              <a:gd name="connsiteX1" fmla="*/ 1190244 w 6512052"/>
              <a:gd name="connsiteY1" fmla="*/ 0 h 249936"/>
              <a:gd name="connsiteX2" fmla="*/ 1190244 w 6512052"/>
              <a:gd name="connsiteY2" fmla="*/ 134112 h 249936"/>
              <a:gd name="connsiteX3" fmla="*/ 6512052 w 6512052"/>
              <a:gd name="connsiteY3" fmla="*/ 134112 h 249936"/>
              <a:gd name="connsiteX4" fmla="*/ 6512052 w 6512052"/>
              <a:gd name="connsiteY4" fmla="*/ 249936 h 249936"/>
              <a:gd name="connsiteX5" fmla="*/ 1524 w 6512052"/>
              <a:gd name="connsiteY5" fmla="*/ 249936 h 249936"/>
              <a:gd name="connsiteX6" fmla="*/ 0 w 6512052"/>
              <a:gd name="connsiteY6" fmla="*/ 0 h 24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2052" h="249936">
                <a:moveTo>
                  <a:pt x="0" y="0"/>
                </a:moveTo>
                <a:lnTo>
                  <a:pt x="1190244" y="0"/>
                </a:lnTo>
                <a:lnTo>
                  <a:pt x="1190244" y="134112"/>
                </a:lnTo>
                <a:lnTo>
                  <a:pt x="6512052" y="134112"/>
                </a:lnTo>
                <a:lnTo>
                  <a:pt x="6512052" y="249936"/>
                </a:lnTo>
                <a:lnTo>
                  <a:pt x="1524" y="249936"/>
                </a:lnTo>
                <a:lnTo>
                  <a:pt x="0" y="0"/>
                </a:lnTo>
                <a:close/>
              </a:path>
            </a:pathLst>
          </a:custGeom>
          <a:ln w="3175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2765723" y="4797152"/>
            <a:ext cx="277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Mechanical</a:t>
            </a:r>
            <a:r>
              <a:rPr lang="fr-FR" dirty="0" smtClean="0"/>
              <a:t> interface : CF40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606221" y="5328132"/>
            <a:ext cx="279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/>
              </a:rPr>
              <a:t></a:t>
            </a:r>
            <a:r>
              <a:rPr lang="fr-FR" dirty="0"/>
              <a:t>CF to KF </a:t>
            </a:r>
            <a:r>
              <a:rPr lang="en-US" dirty="0" smtClean="0"/>
              <a:t>adaptors</a:t>
            </a:r>
            <a:r>
              <a:rPr lang="fr-FR" dirty="0" smtClean="0"/>
              <a:t> </a:t>
            </a:r>
            <a:r>
              <a:rPr lang="en-US" dirty="0" smtClean="0"/>
              <a:t>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Vacuum valves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Angle or </a:t>
            </a:r>
            <a:r>
              <a:rPr lang="fr-FR" dirty="0" err="1" smtClean="0"/>
              <a:t>in-line</a:t>
            </a:r>
            <a:r>
              <a:rPr lang="fr-FR" dirty="0" smtClean="0"/>
              <a:t>  </a:t>
            </a:r>
            <a:r>
              <a:rPr lang="fr-FR" dirty="0" err="1" smtClean="0"/>
              <a:t>manual</a:t>
            </a:r>
            <a:r>
              <a:rPr lang="fr-FR" dirty="0" smtClean="0"/>
              <a:t> vacuum valves main </a:t>
            </a:r>
            <a:r>
              <a:rPr lang="fr-FR" dirty="0" err="1" smtClean="0"/>
              <a:t>properties</a:t>
            </a:r>
            <a:r>
              <a:rPr lang="fr-FR" dirty="0" smtClean="0"/>
              <a:t> (TBC)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 flipH="1" flipV="1">
            <a:off x="2657508" y="2934214"/>
            <a:ext cx="455580" cy="1214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5" t="18678"/>
          <a:stretch/>
        </p:blipFill>
        <p:spPr bwMode="auto">
          <a:xfrm>
            <a:off x="4860032" y="1196752"/>
            <a:ext cx="16831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4921028" y="2564904"/>
            <a:ext cx="3323380" cy="3668068"/>
            <a:chOff x="5508104" y="1052736"/>
            <a:chExt cx="3323380" cy="36680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71"/>
            <a:stretch/>
          </p:blipFill>
          <p:spPr bwMode="auto">
            <a:xfrm>
              <a:off x="5508104" y="1052736"/>
              <a:ext cx="3323380" cy="3668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375904" y="1700808"/>
              <a:ext cx="455580" cy="2232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en-US" dirty="0"/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464"/>
            <a:ext cx="4719807" cy="468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8802">
            <a:off x="6882506" y="1193013"/>
            <a:ext cx="2230383" cy="253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9872" y="4653136"/>
            <a:ext cx="936104" cy="576064"/>
          </a:xfrm>
          <a:prstGeom prst="rect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899358" y="5157192"/>
            <a:ext cx="2353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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Sealing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75000"/>
                  </a:schemeClr>
                </a:solidFill>
              </a:rPr>
              <a:t>material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: EPDM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800406"/>
            <a:ext cx="4669509" cy="58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17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3451070" y="1484784"/>
            <a:ext cx="5081370" cy="3751260"/>
            <a:chOff x="2411760" y="1052736"/>
            <a:chExt cx="6840760" cy="467836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052736"/>
              <a:ext cx="5173663" cy="467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058" y="2578239"/>
              <a:ext cx="1668462" cy="1089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Instrumentation -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CDS-SL valve box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170526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TS circuit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Pressure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sensor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Temperature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sensors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(x2)</a:t>
            </a:r>
          </a:p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Cryogenic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control valve (x3)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Warm control valve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9512" y="4160113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Cold mass circuit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Pressure </a:t>
            </a:r>
            <a:r>
              <a:rPr lang="fr-FR" b="1" dirty="0" err="1" smtClean="0">
                <a:solidFill>
                  <a:srgbClr val="FF0000"/>
                </a:solidFill>
              </a:rPr>
              <a:t>sensor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err="1" smtClean="0">
                <a:solidFill>
                  <a:srgbClr val="FF0000"/>
                </a:solidFill>
              </a:rPr>
              <a:t>Temperature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sensors</a:t>
            </a:r>
            <a:r>
              <a:rPr lang="fr-FR" b="1" dirty="0" smtClean="0">
                <a:solidFill>
                  <a:srgbClr val="FF0000"/>
                </a:solidFill>
              </a:rPr>
              <a:t> (x11)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Cryogenic</a:t>
            </a:r>
            <a:r>
              <a:rPr lang="fr-FR" b="1" dirty="0" smtClean="0">
                <a:solidFill>
                  <a:srgbClr val="FF0000"/>
                </a:solidFill>
              </a:rPr>
              <a:t> control valve (x6)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Warm control valve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92" y="1700809"/>
            <a:ext cx="54888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e 4"/>
          <p:cNvSpPr/>
          <p:nvPr/>
        </p:nvSpPr>
        <p:spPr>
          <a:xfrm>
            <a:off x="7293093" y="1988840"/>
            <a:ext cx="288032" cy="288032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2" name="Ellipse 11"/>
          <p:cNvSpPr/>
          <p:nvPr/>
        </p:nvSpPr>
        <p:spPr>
          <a:xfrm>
            <a:off x="4666908" y="4824784"/>
            <a:ext cx="288032" cy="288032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6838608" y="4771444"/>
            <a:ext cx="288032" cy="288032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4533194" y="1825421"/>
            <a:ext cx="614870" cy="614870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5" name="Ellipse 14"/>
          <p:cNvSpPr/>
          <p:nvPr/>
        </p:nvSpPr>
        <p:spPr>
          <a:xfrm>
            <a:off x="6675189" y="1825421"/>
            <a:ext cx="614870" cy="614870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7812360" y="2132856"/>
            <a:ext cx="406820" cy="406820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7" name="Ellipse 16"/>
          <p:cNvSpPr/>
          <p:nvPr/>
        </p:nvSpPr>
        <p:spPr>
          <a:xfrm>
            <a:off x="7772683" y="3149177"/>
            <a:ext cx="288032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>
            <a:off x="5580112" y="3405930"/>
            <a:ext cx="432048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9" name="Ellipse 18"/>
          <p:cNvSpPr/>
          <p:nvPr/>
        </p:nvSpPr>
        <p:spPr>
          <a:xfrm>
            <a:off x="6334492" y="3398310"/>
            <a:ext cx="432048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0" name="Ellipse 19"/>
          <p:cNvSpPr/>
          <p:nvPr/>
        </p:nvSpPr>
        <p:spPr>
          <a:xfrm>
            <a:off x="6334492" y="4099350"/>
            <a:ext cx="432048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5610592" y="4099350"/>
            <a:ext cx="432048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4991795" y="4915460"/>
            <a:ext cx="288032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>
            <a:off x="5306487" y="4968800"/>
            <a:ext cx="288032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4" name="Ellipse 23"/>
          <p:cNvSpPr/>
          <p:nvPr/>
        </p:nvSpPr>
        <p:spPr>
          <a:xfrm>
            <a:off x="5865554" y="4975452"/>
            <a:ext cx="288032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5" name="Ellipse 24"/>
          <p:cNvSpPr/>
          <p:nvPr/>
        </p:nvSpPr>
        <p:spPr>
          <a:xfrm>
            <a:off x="5914032" y="4350984"/>
            <a:ext cx="420460" cy="42046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6" name="Ellipse 25"/>
          <p:cNvSpPr/>
          <p:nvPr/>
        </p:nvSpPr>
        <p:spPr>
          <a:xfrm>
            <a:off x="5544656" y="4372106"/>
            <a:ext cx="420460" cy="42046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7" name="Ellipse 26"/>
          <p:cNvSpPr/>
          <p:nvPr/>
        </p:nvSpPr>
        <p:spPr>
          <a:xfrm>
            <a:off x="5148064" y="4365104"/>
            <a:ext cx="420460" cy="42046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8" name="Ellipse 27"/>
          <p:cNvSpPr/>
          <p:nvPr/>
        </p:nvSpPr>
        <p:spPr>
          <a:xfrm>
            <a:off x="5148064" y="1988840"/>
            <a:ext cx="420460" cy="42046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9" name="Ellipse 28"/>
          <p:cNvSpPr/>
          <p:nvPr/>
        </p:nvSpPr>
        <p:spPr>
          <a:xfrm>
            <a:off x="6156176" y="1985766"/>
            <a:ext cx="420460" cy="42046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30" name="Ellipse 29"/>
          <p:cNvSpPr/>
          <p:nvPr/>
        </p:nvSpPr>
        <p:spPr>
          <a:xfrm>
            <a:off x="7740023" y="2707981"/>
            <a:ext cx="353352" cy="35335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31" name="Ellipse 30"/>
          <p:cNvSpPr/>
          <p:nvPr/>
        </p:nvSpPr>
        <p:spPr>
          <a:xfrm>
            <a:off x="5867057" y="3055093"/>
            <a:ext cx="420460" cy="42046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32" name="Ellipse 31"/>
          <p:cNvSpPr/>
          <p:nvPr/>
        </p:nvSpPr>
        <p:spPr>
          <a:xfrm>
            <a:off x="6172294" y="2678323"/>
            <a:ext cx="614870" cy="614870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devices</a:t>
            </a:r>
            <a:r>
              <a:rPr lang="fr-FR" dirty="0" smtClean="0"/>
              <a:t> -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CDS-SL end box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594255" cy="525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07504" y="1705262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TS circuit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Main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supply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line (SV93)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Main return line (SV94)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2" y="4160113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He circuit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Main </a:t>
            </a:r>
            <a:r>
              <a:rPr lang="fr-FR" b="1" dirty="0" err="1" smtClean="0">
                <a:solidFill>
                  <a:srgbClr val="FF0000"/>
                </a:solidFill>
              </a:rPr>
              <a:t>supply</a:t>
            </a:r>
            <a:r>
              <a:rPr lang="fr-FR" b="1" dirty="0" smtClean="0">
                <a:solidFill>
                  <a:srgbClr val="FF0000"/>
                </a:solidFill>
              </a:rPr>
              <a:t> line (SV91)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Main </a:t>
            </a:r>
            <a:r>
              <a:rPr lang="fr-FR" b="1" dirty="0" err="1" smtClean="0">
                <a:solidFill>
                  <a:srgbClr val="FF0000"/>
                </a:solidFill>
              </a:rPr>
              <a:t>very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low</a:t>
            </a:r>
            <a:r>
              <a:rPr lang="fr-FR" b="1" dirty="0" smtClean="0">
                <a:solidFill>
                  <a:srgbClr val="FF0000"/>
                </a:solidFill>
              </a:rPr>
              <a:t> pressure line (SV92, RD92)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826365" y="2525989"/>
            <a:ext cx="1033667" cy="398956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4860032" y="2481712"/>
            <a:ext cx="1512168" cy="48751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devices</a:t>
            </a:r>
            <a:r>
              <a:rPr lang="fr-FR" dirty="0" smtClean="0"/>
              <a:t> -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CDS-SL valve box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92" y="1412776"/>
            <a:ext cx="6204803" cy="454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07504" y="170526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TS circuit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Branch return line (SV60)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9512" y="416011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He circuit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Branch </a:t>
            </a:r>
            <a:r>
              <a:rPr lang="fr-FR" b="1" dirty="0" err="1" smtClean="0">
                <a:solidFill>
                  <a:srgbClr val="FF0000"/>
                </a:solidFill>
              </a:rPr>
              <a:t>supply</a:t>
            </a:r>
            <a:r>
              <a:rPr lang="fr-FR" b="1" dirty="0" smtClean="0">
                <a:solidFill>
                  <a:srgbClr val="FF0000"/>
                </a:solidFill>
              </a:rPr>
              <a:t> line (SV01)</a:t>
            </a:r>
          </a:p>
        </p:txBody>
      </p:sp>
      <p:sp>
        <p:nvSpPr>
          <p:cNvPr id="12" name="Ellipse 11"/>
          <p:cNvSpPr/>
          <p:nvPr/>
        </p:nvSpPr>
        <p:spPr>
          <a:xfrm>
            <a:off x="7308305" y="4483278"/>
            <a:ext cx="720080" cy="398956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3" name="Ellipse 12"/>
          <p:cNvSpPr/>
          <p:nvPr/>
        </p:nvSpPr>
        <p:spPr>
          <a:xfrm>
            <a:off x="7331790" y="3778601"/>
            <a:ext cx="698455" cy="38151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677682"/>
              </p:ext>
            </p:extLst>
          </p:nvPr>
        </p:nvGraphicFramePr>
        <p:xfrm>
          <a:off x="323528" y="1470025"/>
          <a:ext cx="8712967" cy="4348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/>
                <a:gridCol w="1296144"/>
                <a:gridCol w="1080120"/>
                <a:gridCol w="936104"/>
                <a:gridCol w="1080120"/>
                <a:gridCol w="720080"/>
                <a:gridCol w="576064"/>
                <a:gridCol w="936104"/>
                <a:gridCol w="360040"/>
                <a:gridCol w="864096"/>
                <a:gridCol w="432047"/>
              </a:tblGrid>
              <a:tr h="6397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Safety</a:t>
                      </a:r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err="1">
                          <a:effectLst/>
                        </a:rPr>
                        <a:t>device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Location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Device type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Supplier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Supplier description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Set pressure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Req min. d0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Size and d0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PN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>
                          <a:effectLst/>
                        </a:rPr>
                        <a:t>Maximum</a:t>
                      </a:r>
                      <a:br>
                        <a:rPr lang="en-US" sz="1100" b="1" u="none" strike="noStrike">
                          <a:effectLst/>
                        </a:rPr>
                      </a:br>
                      <a:r>
                        <a:rPr lang="en-US" sz="1100" b="1" u="none" strike="noStrike">
                          <a:effectLst/>
                        </a:rPr>
                        <a:t>opening</a:t>
                      </a:r>
                      <a:br>
                        <a:rPr lang="en-US" sz="1100" b="1" u="none" strike="noStrike">
                          <a:effectLst/>
                        </a:rPr>
                      </a:br>
                      <a:r>
                        <a:rPr lang="en-US" sz="1100" b="1" u="none" strike="noStrike">
                          <a:effectLst/>
                        </a:rPr>
                        <a:t>hysteresis or</a:t>
                      </a:r>
                      <a:br>
                        <a:rPr lang="en-US" sz="1100" b="1" u="none" strike="noStrike">
                          <a:effectLst/>
                        </a:rPr>
                      </a:br>
                      <a:r>
                        <a:rPr lang="en-US" sz="1100" b="1" u="none" strike="noStrike">
                          <a:effectLst/>
                        </a:rPr>
                        <a:t>uncertainty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MAWP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</a:tr>
              <a:tr h="1665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(barg)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(mm)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(mm)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 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64" marR="6664" marT="6664" marB="0" anchor="ctr"/>
                </a:tc>
              </a:tr>
              <a:tr h="4664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SV91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He Supply (End Box)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Safety valve,</a:t>
                      </a:r>
                      <a:br>
                        <a:rPr lang="fr-FR" sz="1100" b="1" u="none" strike="noStrike">
                          <a:effectLst/>
                        </a:rPr>
                      </a:br>
                      <a:r>
                        <a:rPr lang="fr-FR" sz="1100" b="1" u="none" strike="noStrike">
                          <a:effectLst/>
                        </a:rPr>
                        <a:t>spring-loaded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LESER (TBC)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4414.467x xx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4 -&gt; 3.75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35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DN50 - d0=46 PCTFE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smtClean="0">
                          <a:effectLst/>
                        </a:rPr>
                        <a:t>+/- 10%</a:t>
                      </a:r>
                    </a:p>
                    <a:p>
                      <a:pPr algn="ctr" fontAlgn="ctr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5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</a:tr>
              <a:tr h="4664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RD92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VLP (End Box)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Reverse Buckling Rupture Disk (welded)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Witzenmann (TBC)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BDRI.XX100.4,5 (TBC)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3.7 -&gt; 4.5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45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45 &lt; d0 &lt; 100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-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 +/- 5%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5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</a:tr>
              <a:tr h="4664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SV92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VLP (End Box)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Safety valve,</a:t>
                      </a:r>
                      <a:br>
                        <a:rPr lang="fr-FR" sz="1100" b="1" u="none" strike="noStrike">
                          <a:effectLst/>
                        </a:rPr>
                      </a:br>
                      <a:r>
                        <a:rPr lang="fr-FR" sz="1100" b="1" u="none" strike="noStrike">
                          <a:effectLst/>
                        </a:rPr>
                        <a:t>spring-loaded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LESER (TBC)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4594.217x xx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3 -&gt; 3.8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14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DN20 do=13 PCTFE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40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 +/- 10%</a:t>
                      </a:r>
                    </a:p>
                    <a:p>
                      <a:pPr algn="ctr" fontAlgn="ctr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  <a:endParaRPr lang="fr-F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5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</a:tr>
              <a:tr h="4664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SV93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TS </a:t>
                      </a:r>
                      <a:r>
                        <a:rPr lang="fr-FR" sz="1100" b="1" u="none" strike="noStrike" dirty="0" err="1">
                          <a:effectLst/>
                        </a:rPr>
                        <a:t>supply</a:t>
                      </a:r>
                      <a:r>
                        <a:rPr lang="fr-FR" sz="1100" b="1" u="none" strike="noStrike" dirty="0">
                          <a:effectLst/>
                        </a:rPr>
                        <a:t> (End Box)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Safety valve,</a:t>
                      </a:r>
                      <a:br>
                        <a:rPr lang="fr-FR" sz="1100" b="1" u="none" strike="noStrike">
                          <a:effectLst/>
                        </a:rPr>
                      </a:br>
                      <a:r>
                        <a:rPr lang="fr-FR" sz="1100" b="1" u="none" strike="noStrike">
                          <a:effectLst/>
                        </a:rPr>
                        <a:t>spring-loaded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LESER (TBC)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4594.217x xx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9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DN20 do=13 PCTFE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 +/- 10</a:t>
                      </a:r>
                      <a:r>
                        <a:rPr lang="fr-FR" sz="1100" b="1" u="none" strike="noStrike" dirty="0" smtClean="0">
                          <a:effectLst/>
                        </a:rPr>
                        <a:t>%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TBC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24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</a:tr>
              <a:tr h="4664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SV94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TS return (End Box)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Safety valve,</a:t>
                      </a:r>
                      <a:br>
                        <a:rPr lang="fr-FR" sz="1100" b="1" u="none" strike="noStrike">
                          <a:effectLst/>
                        </a:rPr>
                      </a:br>
                      <a:r>
                        <a:rPr lang="fr-FR" sz="1100" b="1" u="none" strike="noStrike">
                          <a:effectLst/>
                        </a:rPr>
                        <a:t>spring-loaded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LESER (TBC)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TBD4414.464x xx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DN25 </a:t>
                      </a:r>
                      <a:r>
                        <a:rPr lang="fr-FR" sz="1100" b="1" u="none" strike="noStrike" dirty="0" smtClean="0">
                          <a:effectLst/>
                        </a:rPr>
                        <a:t>do=23 </a:t>
                      </a:r>
                      <a:r>
                        <a:rPr lang="fr-FR" sz="1100" b="1" u="none" strike="noStrike" dirty="0">
                          <a:effectLst/>
                        </a:rPr>
                        <a:t>PCTFE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40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 </a:t>
                      </a:r>
                      <a:r>
                        <a:rPr lang="fr-FR" sz="1100" b="1" u="none" strike="noStrike" dirty="0" smtClean="0">
                          <a:effectLst/>
                        </a:rPr>
                        <a:t> +/- 10%</a:t>
                      </a:r>
                    </a:p>
                    <a:p>
                      <a:pPr algn="ctr" fontAlgn="ctr"/>
                      <a:r>
                        <a:rPr lang="fr-F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TBC</a:t>
                      </a: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24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</a:tr>
              <a:tr h="313191">
                <a:tc gridSpan="11"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</a:tr>
              <a:tr h="3131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SV01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effectLst/>
                        </a:rPr>
                        <a:t>He branch supply (Valve Boxes)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Safety valve,</a:t>
                      </a:r>
                      <a:br>
                        <a:rPr lang="fr-FR" sz="1100" b="1" u="none" strike="noStrike">
                          <a:effectLst/>
                        </a:rPr>
                      </a:br>
                      <a:r>
                        <a:rPr lang="fr-FR" sz="1100" b="1" u="none" strike="noStrike">
                          <a:effectLst/>
                        </a:rPr>
                        <a:t>spring-loaded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err="1">
                          <a:effectLst/>
                        </a:rPr>
                        <a:t>Herose</a:t>
                      </a:r>
                      <a:r>
                        <a:rPr lang="fr-FR" sz="1100" b="1" u="none" strike="noStrike" dirty="0">
                          <a:effectLst/>
                        </a:rPr>
                        <a:t>  (TBC)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06850 (TBC)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3,75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 +/- 10%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 smtClean="0">
                          <a:effectLst/>
                        </a:rPr>
                        <a:t>5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</a:tr>
              <a:tr h="4664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 dirty="0">
                          <a:effectLst/>
                        </a:rPr>
                        <a:t>SV60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>
                          <a:effectLst/>
                        </a:rPr>
                        <a:t>TS branch return (Valve Boxes)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u="none" strike="noStrike">
                          <a:effectLst/>
                        </a:rPr>
                        <a:t>Safety valve,</a:t>
                      </a:r>
                      <a:br>
                        <a:rPr lang="fr-FR" sz="1100" b="1" u="none" strike="noStrike">
                          <a:effectLst/>
                        </a:rPr>
                      </a:br>
                      <a:r>
                        <a:rPr lang="fr-FR" sz="1100" b="1" u="none" strike="noStrike">
                          <a:effectLst/>
                        </a:rPr>
                        <a:t>spring-loaded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Herose  Circle Seal (TBC)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06850 (TBC)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25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>
                          <a:effectLst/>
                        </a:rPr>
                        <a:t> +/- 10%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24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664" marR="6664" marT="6664" marB="0" anchor="ctr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Safety</a:t>
            </a:r>
            <a:r>
              <a:rPr lang="fr-FR" dirty="0" smtClean="0"/>
              <a:t> </a:t>
            </a:r>
            <a:r>
              <a:rPr lang="fr-FR" dirty="0" err="1" smtClean="0"/>
              <a:t>devices</a:t>
            </a:r>
            <a:r>
              <a:rPr lang="fr-FR" dirty="0" smtClean="0"/>
              <a:t> -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List of the CDS-SL safety devices</a:t>
            </a:r>
          </a:p>
        </p:txBody>
      </p:sp>
      <p:sp>
        <p:nvSpPr>
          <p:cNvPr id="5" name="Ellipse 4"/>
          <p:cNvSpPr/>
          <p:nvPr/>
        </p:nvSpPr>
        <p:spPr>
          <a:xfrm>
            <a:off x="4970952" y="2403304"/>
            <a:ext cx="1008112" cy="360040"/>
          </a:xfrm>
          <a:prstGeom prst="ellipse">
            <a:avLst/>
          </a:prstGeom>
          <a:noFill/>
          <a:ln w="25400">
            <a:solidFill>
              <a:srgbClr val="339933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5004048" y="2835352"/>
            <a:ext cx="1008112" cy="360040"/>
          </a:xfrm>
          <a:prstGeom prst="ellipse">
            <a:avLst/>
          </a:prstGeom>
          <a:noFill/>
          <a:ln w="25400">
            <a:solidFill>
              <a:srgbClr val="339933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 rot="20464226">
            <a:off x="4526252" y="2075735"/>
            <a:ext cx="124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9933"/>
                </a:solidFill>
              </a:rPr>
              <a:t>ESS change</a:t>
            </a:r>
            <a:endParaRPr lang="fr-FR" dirty="0">
              <a:solidFill>
                <a:srgbClr val="339933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23528" y="1988840"/>
            <a:ext cx="8712968" cy="2736304"/>
          </a:xfrm>
          <a:prstGeom prst="roundRect">
            <a:avLst>
              <a:gd name="adj" fmla="val 5742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147772" y="4643844"/>
            <a:ext cx="176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993366"/>
                </a:solidFill>
              </a:rPr>
              <a:t>WUST/ESS </a:t>
            </a:r>
            <a:r>
              <a:rPr lang="fr-FR" b="1" dirty="0" err="1" smtClean="0">
                <a:solidFill>
                  <a:srgbClr val="993366"/>
                </a:solidFill>
              </a:rPr>
              <a:t>sizing</a:t>
            </a:r>
            <a:endParaRPr lang="fr-FR" dirty="0">
              <a:solidFill>
                <a:srgbClr val="993366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97152" y="5021968"/>
            <a:ext cx="8712968" cy="360000"/>
          </a:xfrm>
          <a:prstGeom prst="roundRect">
            <a:avLst>
              <a:gd name="adj" fmla="val 5742"/>
            </a:avLst>
          </a:prstGeom>
          <a:ln w="38100">
            <a:solidFill>
              <a:srgbClr val="92D05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275856" y="5805264"/>
            <a:ext cx="587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Not </a:t>
            </a:r>
            <a:r>
              <a:rPr lang="fr-FR" b="1" dirty="0" err="1" smtClean="0">
                <a:solidFill>
                  <a:srgbClr val="00B050"/>
                </a:solidFill>
              </a:rPr>
              <a:t>critical</a:t>
            </a:r>
            <a:r>
              <a:rPr lang="fr-FR" b="1" dirty="0" smtClean="0">
                <a:solidFill>
                  <a:srgbClr val="00B050"/>
                </a:solidFill>
              </a:rPr>
              <a:t>: </a:t>
            </a:r>
            <a:r>
              <a:rPr lang="fr-FR" b="1" dirty="0" err="1" smtClean="0">
                <a:solidFill>
                  <a:srgbClr val="00B050"/>
                </a:solidFill>
              </a:rPr>
              <a:t>small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</a:rPr>
              <a:t>quantity</a:t>
            </a:r>
            <a:r>
              <a:rPr lang="fr-FR" b="1" dirty="0" smtClean="0">
                <a:solidFill>
                  <a:srgbClr val="00B050"/>
                </a:solidFill>
              </a:rPr>
              <a:t> of </a:t>
            </a:r>
            <a:r>
              <a:rPr lang="fr-FR" b="1" dirty="0" err="1" smtClean="0">
                <a:solidFill>
                  <a:srgbClr val="00B050"/>
                </a:solidFill>
              </a:rPr>
              <a:t>fluid</a:t>
            </a:r>
            <a:r>
              <a:rPr lang="fr-FR" b="1" dirty="0" smtClean="0">
                <a:solidFill>
                  <a:srgbClr val="00B050"/>
                </a:solidFill>
              </a:rPr>
              <a:t> in a pipe + </a:t>
            </a:r>
            <a:r>
              <a:rPr lang="fr-FR" b="1" dirty="0" err="1" smtClean="0">
                <a:solidFill>
                  <a:srgbClr val="00B050"/>
                </a:solidFill>
              </a:rPr>
              <a:t>small</a:t>
            </a:r>
            <a:r>
              <a:rPr lang="fr-FR" b="1" dirty="0" smtClean="0">
                <a:solidFill>
                  <a:srgbClr val="00B050"/>
                </a:solidFill>
              </a:rPr>
              <a:t> surfaces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31246"/>
              </p:ext>
            </p:extLst>
          </p:nvPr>
        </p:nvGraphicFramePr>
        <p:xfrm>
          <a:off x="138390" y="5494414"/>
          <a:ext cx="8857254" cy="742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661"/>
                <a:gridCol w="632661"/>
                <a:gridCol w="632661"/>
                <a:gridCol w="632661"/>
                <a:gridCol w="632661"/>
                <a:gridCol w="632661"/>
                <a:gridCol w="632661"/>
                <a:gridCol w="632661"/>
                <a:gridCol w="632661"/>
                <a:gridCol w="632661"/>
                <a:gridCol w="632661"/>
                <a:gridCol w="632661"/>
                <a:gridCol w="632661"/>
                <a:gridCol w="632661"/>
              </a:tblGrid>
              <a:tr h="409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Po (bar)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Pa (bar)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>
                          <a:effectLst/>
                        </a:rPr>
                        <a:t>ρ</a:t>
                      </a:r>
                      <a:r>
                        <a:rPr lang="fr-FR" sz="1200" u="none" strike="noStrike">
                          <a:effectLst/>
                        </a:rPr>
                        <a:t>V (kg/m3)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Surf. écran (m²)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err="1">
                          <a:effectLst/>
                        </a:rPr>
                        <a:t>Heat</a:t>
                      </a:r>
                      <a:r>
                        <a:rPr lang="fr-FR" sz="1200" u="none" strike="noStrike" dirty="0">
                          <a:effectLst/>
                        </a:rPr>
                        <a:t> </a:t>
                      </a:r>
                      <a:r>
                        <a:rPr lang="fr-FR" sz="1200" u="none" strike="noStrike" dirty="0" err="1">
                          <a:effectLst/>
                        </a:rPr>
                        <a:t>load</a:t>
                      </a:r>
                      <a:r>
                        <a:rPr lang="fr-FR" sz="1200" u="none" strike="noStrike" dirty="0">
                          <a:effectLst/>
                        </a:rPr>
                        <a:t> </a:t>
                      </a:r>
                      <a:r>
                        <a:rPr lang="fr-FR" sz="1200" u="none" strike="noStrike" dirty="0" err="1">
                          <a:effectLst/>
                        </a:rPr>
                        <a:t>density</a:t>
                      </a:r>
                      <a:r>
                        <a:rPr lang="fr-FR" sz="1200" u="none" strike="noStrike" dirty="0">
                          <a:effectLst/>
                        </a:rPr>
                        <a:t> (W/cm²)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Heat load (kW)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Mass flow (kg/s)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k hélium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smtClean="0">
                          <a:effectLst/>
                        </a:rPr>
                        <a:t>Crit, </a:t>
                      </a:r>
                      <a:r>
                        <a:rPr lang="fr-FR" sz="1200" u="none" strike="noStrike" dirty="0">
                          <a:effectLst/>
                        </a:rPr>
                        <a:t>Pressure ratio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Pa/P0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>
                          <a:effectLst/>
                        </a:rPr>
                        <a:t>Ψ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 (mm2)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u="none" strike="noStrike" dirty="0">
                          <a:effectLst/>
                        </a:rPr>
                        <a:t>α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Dmin (mm)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</a:tr>
              <a:tr h="1422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22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1,1</a:t>
                      </a:r>
                      <a:endParaRPr lang="fr-FR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17,39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1500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16 500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0,05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1,67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0,487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0,050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0,51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18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0,73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 smtClean="0">
                          <a:effectLst/>
                        </a:rPr>
                        <a:t>4,79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689" marR="5689" marT="5689" marB="0" anchor="ctr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Safety</a:t>
            </a:r>
            <a:r>
              <a:rPr lang="fr-FR" dirty="0"/>
              <a:t> </a:t>
            </a:r>
            <a:r>
              <a:rPr lang="fr-FR" dirty="0" err="1"/>
              <a:t>devices</a:t>
            </a:r>
            <a:r>
              <a:rPr lang="fr-FR" dirty="0"/>
              <a:t> </a:t>
            </a:r>
            <a:r>
              <a:rPr lang="fr-FR" dirty="0" smtClean="0"/>
              <a:t>– </a:t>
            </a:r>
            <a:r>
              <a:rPr lang="fr-FR" dirty="0" err="1" smtClean="0"/>
              <a:t>Branch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Thermal shield safety valve sizing SV60: </a:t>
            </a:r>
          </a:p>
          <a:p>
            <a:pPr lvl="1"/>
            <a:r>
              <a:rPr lang="en-GB" dirty="0" smtClean="0"/>
              <a:t>Considered worst scenario: loss of insulation vacuum </a:t>
            </a:r>
          </a:p>
          <a:p>
            <a:pPr lvl="2">
              <a:buFont typeface="Symbol"/>
              <a:buChar char="Þ"/>
            </a:pPr>
            <a:r>
              <a:rPr lang="en-GB" dirty="0" smtClean="0">
                <a:sym typeface="Symbol"/>
              </a:rPr>
              <a:t> air leak into the vacuum vessel of the CM ( = 50 mm)</a:t>
            </a:r>
          </a:p>
          <a:p>
            <a:pPr lvl="2">
              <a:buFont typeface="Symbol"/>
              <a:buChar char="Þ"/>
            </a:pPr>
            <a:r>
              <a:rPr lang="en-GB" dirty="0" smtClean="0"/>
              <a:t> air fully condensates onto the CM thermal shield surface covered with 30 MLI</a:t>
            </a:r>
          </a:p>
          <a:p>
            <a:pPr lvl="2">
              <a:buFont typeface="Symbol"/>
              <a:buChar char="Þ"/>
            </a:pPr>
            <a:r>
              <a:rPr lang="en-GB" dirty="0" smtClean="0"/>
              <a:t> considered heat power density : 1.5 kW/m² [Lehmann, 1978]</a:t>
            </a:r>
            <a:endParaRPr lang="en-GB" sz="1200" dirty="0" smtClean="0"/>
          </a:p>
          <a:p>
            <a:pPr lvl="2">
              <a:buFont typeface="Symbol"/>
              <a:buChar char="Þ"/>
            </a:pPr>
            <a:r>
              <a:rPr lang="en-GB" dirty="0"/>
              <a:t> </a:t>
            </a:r>
            <a:r>
              <a:rPr lang="en-GB" dirty="0" smtClean="0"/>
              <a:t>for 1 (CM + jumper) thermal shield (~11 m²): 19.5 kW</a:t>
            </a:r>
          </a:p>
          <a:p>
            <a:pPr lvl="1"/>
            <a:r>
              <a:rPr lang="en-US" dirty="0" smtClean="0"/>
              <a:t>Helium properties considered (supercritical helium):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ISO 21013:</a:t>
            </a:r>
          </a:p>
          <a:p>
            <a:pPr lvl="2"/>
            <a:r>
              <a:rPr lang="en-US" dirty="0" smtClean="0"/>
              <a:t>Mass flow rate: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Sonic flow considered as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Min. relief cross section: </a:t>
            </a:r>
          </a:p>
          <a:p>
            <a:pPr lvl="1"/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133098"/>
                  </p:ext>
                </p:extLst>
              </p:nvPr>
            </p:nvGraphicFramePr>
            <p:xfrm>
              <a:off x="3779912" y="4170721"/>
              <a:ext cx="4104005" cy="6032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07490"/>
                    <a:gridCol w="2596515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i="1" baseline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fr-FR" sz="1200" b="1" i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sSup>
                                  <m:sSupPr>
                                    <m:ctrlPr>
                                      <a:rPr lang="fr-FR" sz="12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fr-FR" sz="12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fr-FR" sz="1100" baseline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sym typeface="Symbol"/>
                                  </a:rPr>
                                  <m:t></m:t>
                                </m:r>
                                <m:r>
                                  <a:rPr lang="en-US" sz="1200" baseline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12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fr-FR" sz="1200" b="1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</m:e>
                                </m:rad>
                                <m:sSup>
                                  <m:sSupPr>
                                    <m:ctrlPr>
                                      <a:rPr lang="fr-FR" sz="1200" i="1" baseline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fr-FR" sz="1200" i="1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fr-FR" sz="1200" b="1" i="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𝟐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fr-FR" sz="1200" b="1" i="0" baseline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1200" b="1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fr-FR" sz="1200" b="1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fr-FR" sz="1200" b="1" i="0" baseline="0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fr-FR" sz="1100" baseline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477132"/>
                  </p:ext>
                </p:extLst>
              </p:nvPr>
            </p:nvGraphicFramePr>
            <p:xfrm>
              <a:off x="3779912" y="4170721"/>
              <a:ext cx="4104005" cy="6032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07490"/>
                    <a:gridCol w="2596515"/>
                  </a:tblGrid>
                  <a:tr h="60325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r="-172874" b="-1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57981" r="-235" b="-10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0" t="2" r="39789" b="-16371"/>
          <a:stretch/>
        </p:blipFill>
        <p:spPr bwMode="auto">
          <a:xfrm>
            <a:off x="3635896" y="4933039"/>
            <a:ext cx="1153391" cy="4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481244" y="6046736"/>
            <a:ext cx="360040" cy="216024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020272" y="5017969"/>
            <a:ext cx="19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339933"/>
                </a:solidFill>
              </a:rPr>
              <a:t>Req. d0 </a:t>
            </a:r>
            <a:r>
              <a:rPr lang="en-US" dirty="0" smtClean="0">
                <a:solidFill>
                  <a:srgbClr val="339933"/>
                </a:solidFill>
                <a:sym typeface="Symbol"/>
              </a:rPr>
              <a:t> 6 mm</a:t>
            </a:r>
            <a:endParaRPr lang="fr-FR" dirty="0">
              <a:solidFill>
                <a:srgbClr val="3399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1136052"/>
                  </p:ext>
                </p:extLst>
              </p:nvPr>
            </p:nvGraphicFramePr>
            <p:xfrm>
              <a:off x="1043608" y="2852937"/>
              <a:ext cx="4824537" cy="720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59245"/>
                    <a:gridCol w="759245"/>
                    <a:gridCol w="1321353"/>
                    <a:gridCol w="849822"/>
                    <a:gridCol w="1134872"/>
                  </a:tblGrid>
                  <a:tr h="36863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P (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bara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fr-FR" sz="14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T (K)</a:t>
                          </a:r>
                          <a:endParaRPr lang="fr-FR" sz="14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fr-FR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sz="14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𝑑h</m:t>
                                      </m:r>
                                    </m:num>
                                    <m:den>
                                      <m:r>
                                        <a:rPr lang="en-US" sz="14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𝑑𝑣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 (J/kg)</a:t>
                          </a:r>
                          <a:endParaRPr lang="fr-FR" sz="14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sym typeface="Symbol"/>
                            </a:rPr>
                            <a:t></a:t>
                          </a: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 (Pa.s)</a:t>
                          </a:r>
                          <a:endParaRPr lang="fr-FR" sz="14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sym typeface="Symbol"/>
                            </a:rPr>
                            <a:t></a:t>
                          </a: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 (kg/m</a:t>
                          </a:r>
                          <a:r>
                            <a:rPr lang="en-US" sz="1400" baseline="30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fr-FR" sz="14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5144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22</a:t>
                          </a:r>
                          <a:endParaRPr lang="fr-FR" sz="14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58</a:t>
                          </a:r>
                          <a:endParaRPr lang="fr-FR" sz="14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3.18</a:t>
                          </a:r>
                          <a:r>
                            <a:rPr lang="fr-FR" sz="1400" b="0" dirty="0" smtClean="0">
                              <a:solidFill>
                                <a:schemeClr val="tx1"/>
                              </a:solidFill>
                              <a:effectLst/>
                              <a:sym typeface="Symbol"/>
                            </a:rPr>
                            <a:t>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sz="14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fr-FR" sz="14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7.33</a:t>
                          </a:r>
                          <a:r>
                            <a:rPr lang="fr-FR" sz="1400" b="0" dirty="0">
                              <a:solidFill>
                                <a:schemeClr val="tx1"/>
                              </a:solidFill>
                              <a:effectLst/>
                              <a:sym typeface="Symbol"/>
                            </a:rPr>
                            <a:t>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sz="14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-6</a:t>
                          </a:r>
                          <a:endParaRPr lang="fr-FR" sz="14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17.39</a:t>
                          </a:r>
                          <a:endParaRPr lang="fr-FR" sz="14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au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1136052"/>
                  </p:ext>
                </p:extLst>
              </p:nvPr>
            </p:nvGraphicFramePr>
            <p:xfrm>
              <a:off x="1043608" y="2852937"/>
              <a:ext cx="4824537" cy="720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59245"/>
                    <a:gridCol w="759245"/>
                    <a:gridCol w="1321353"/>
                    <a:gridCol w="849822"/>
                    <a:gridCol w="1134872"/>
                  </a:tblGrid>
                  <a:tr h="36863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P (</a:t>
                          </a:r>
                          <a:r>
                            <a:rPr lang="en-US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bara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fr-FR" sz="14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T (K)</a:t>
                          </a:r>
                          <a:endParaRPr lang="fr-FR" sz="14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14747" r="-150230" b="-1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sym typeface="Symbol"/>
                            </a:rPr>
                            <a:t></a:t>
                          </a: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 (Pa.s)</a:t>
                          </a:r>
                          <a:endParaRPr lang="fr-FR" sz="14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  <a:sym typeface="Symbol"/>
                            </a:rPr>
                            <a:t></a:t>
                          </a: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 (kg/m</a:t>
                          </a:r>
                          <a:r>
                            <a:rPr lang="en-US" sz="1400" baseline="30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fr-FR" sz="140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5144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22</a:t>
                          </a:r>
                          <a:endParaRPr lang="fr-FR" sz="14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</a:rPr>
                            <a:t>58</a:t>
                          </a:r>
                          <a:endParaRPr lang="fr-FR" sz="14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3.18</a:t>
                          </a:r>
                          <a:r>
                            <a:rPr lang="fr-FR" sz="1400" b="0" dirty="0" smtClean="0">
                              <a:solidFill>
                                <a:schemeClr val="tx1"/>
                              </a:solidFill>
                              <a:effectLst/>
                              <a:sym typeface="Symbol"/>
                            </a:rPr>
                            <a:t>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sz="14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fr-FR" sz="14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7.33</a:t>
                          </a:r>
                          <a:r>
                            <a:rPr lang="fr-FR" sz="1400" b="0" dirty="0">
                              <a:solidFill>
                                <a:schemeClr val="tx1"/>
                              </a:solidFill>
                              <a:effectLst/>
                              <a:sym typeface="Symbol"/>
                            </a:rPr>
                            <a:t>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10</a:t>
                          </a:r>
                          <a:r>
                            <a:rPr lang="en-US" sz="14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-6</a:t>
                          </a:r>
                          <a:endParaRPr lang="fr-FR" sz="14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:r>
                            <a:rPr lang="en-US" sz="1400" b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17.39</a:t>
                          </a:r>
                          <a:endParaRPr lang="fr-FR" sz="14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55776" y="3647535"/>
                <a:ext cx="1834014" cy="64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16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/>
                            </a:rPr>
                            <m:t>𝑚</m:t>
                          </m:r>
                        </m:e>
                      </m:acc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fr-FR" sz="16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𝑑h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𝑑𝑣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647535"/>
                <a:ext cx="1834014" cy="6455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1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Safety</a:t>
            </a:r>
            <a:r>
              <a:rPr lang="fr-FR" dirty="0"/>
              <a:t> </a:t>
            </a:r>
            <a:r>
              <a:rPr lang="fr-FR" dirty="0" err="1"/>
              <a:t>devices</a:t>
            </a:r>
            <a:r>
              <a:rPr lang="fr-FR" dirty="0"/>
              <a:t> </a:t>
            </a:r>
            <a:r>
              <a:rPr lang="fr-FR" dirty="0" smtClean="0"/>
              <a:t>– </a:t>
            </a:r>
            <a:r>
              <a:rPr lang="fr-FR" dirty="0" err="1" smtClean="0"/>
              <a:t>Branch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>
            <a:normAutofit/>
          </a:bodyPr>
          <a:lstStyle/>
          <a:p>
            <a:r>
              <a:rPr lang="en-GB" dirty="0" smtClean="0"/>
              <a:t>Burst disk:</a:t>
            </a:r>
          </a:p>
          <a:p>
            <a:pPr lvl="1"/>
            <a:r>
              <a:rPr lang="en-GB" dirty="0" smtClean="0"/>
              <a:t>For the prototypes (WP4 and WP5 + test Spoke valve box):</a:t>
            </a:r>
          </a:p>
          <a:p>
            <a:pPr lvl="2"/>
            <a:r>
              <a:rPr lang="en-GB" dirty="0" smtClean="0"/>
              <a:t>CF flange</a:t>
            </a:r>
          </a:p>
          <a:p>
            <a:pPr lvl="2"/>
            <a:r>
              <a:rPr lang="en-GB" dirty="0" smtClean="0"/>
              <a:t>Possibility to have a welded interface (</a:t>
            </a:r>
            <a:r>
              <a:rPr lang="en-GB" dirty="0" err="1" smtClean="0"/>
              <a:t>Witzenmann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To be updated (also depends on the interface with the vent line)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Safety </a:t>
            </a:r>
            <a:r>
              <a:rPr lang="en-GB" dirty="0"/>
              <a:t>valves: </a:t>
            </a:r>
          </a:p>
          <a:p>
            <a:pPr lvl="1"/>
            <a:r>
              <a:rPr lang="en-GB" dirty="0"/>
              <a:t>Interface to be confirmed but:</a:t>
            </a:r>
          </a:p>
          <a:p>
            <a:pPr lvl="2"/>
            <a:r>
              <a:rPr lang="en-GB" dirty="0"/>
              <a:t>LESER: thread + external weld possible</a:t>
            </a:r>
          </a:p>
          <a:p>
            <a:pPr lvl="2"/>
            <a:r>
              <a:rPr lang="en-GB" dirty="0"/>
              <a:t>HEROSE: welded pipe possible</a:t>
            </a:r>
          </a:p>
          <a:p>
            <a:pPr lvl="1"/>
            <a:r>
              <a:rPr lang="en-GB" dirty="0"/>
              <a:t>with lever arm for control actions if welded </a:t>
            </a:r>
            <a:endParaRPr lang="en-GB" dirty="0" smtClean="0"/>
          </a:p>
          <a:p>
            <a:pPr lvl="1"/>
            <a:endParaRPr lang="en-GB" dirty="0" smtClean="0"/>
          </a:p>
          <a:p>
            <a:pPr lvl="2">
              <a:buFont typeface="Symbol"/>
              <a:buChar char="Þ"/>
            </a:pPr>
            <a:endParaRPr lang="en-GB" dirty="0" smtClean="0"/>
          </a:p>
          <a:p>
            <a:pPr lvl="1"/>
            <a:endParaRPr lang="en-US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1115616" y="2296296"/>
            <a:ext cx="4670983" cy="2520280"/>
            <a:chOff x="3851920" y="3861048"/>
            <a:chExt cx="4670983" cy="25202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3861048"/>
              <a:ext cx="2870783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 descr="D:\ESS\CDR-WP11\S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8" t="6700" r="60095" b="7464"/>
            <a:stretch/>
          </p:blipFill>
          <p:spPr bwMode="auto">
            <a:xfrm>
              <a:off x="3851920" y="3893105"/>
              <a:ext cx="696262" cy="2488223"/>
            </a:xfrm>
            <a:prstGeom prst="rect">
              <a:avLst/>
            </a:prstGeom>
            <a:noFill/>
            <a:ln w="2540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lèche gauche 5"/>
            <p:cNvSpPr/>
            <p:nvPr/>
          </p:nvSpPr>
          <p:spPr>
            <a:xfrm>
              <a:off x="4644008" y="4816576"/>
              <a:ext cx="978408" cy="484632"/>
            </a:xfrm>
            <a:prstGeom prst="leftArrow">
              <a:avLst/>
            </a:prstGeom>
            <a:ln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16216" y="4149008"/>
              <a:ext cx="432048" cy="2232320"/>
            </a:xfrm>
            <a:prstGeom prst="rect">
              <a:avLst/>
            </a:prstGeom>
            <a:ln w="25400">
              <a:solidFill>
                <a:schemeClr val="tx2"/>
              </a:solidFill>
            </a:ln>
          </p:spPr>
          <p:txBody>
            <a:bodyPr wrap="non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50204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Safety devices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Pressure scale:</a:t>
            </a:r>
          </a:p>
          <a:p>
            <a:pPr lvl="1"/>
            <a:r>
              <a:rPr lang="en-GB" dirty="0" smtClean="0"/>
              <a:t>Presented during the safety review at Lund (2016/06/09</a:t>
            </a:r>
            <a:r>
              <a:rPr lang="en-GB" baseline="30000" dirty="0" smtClean="0"/>
              <a:t>th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Same principle but </a:t>
            </a:r>
            <a:r>
              <a:rPr lang="en-GB" dirty="0" smtClean="0"/>
              <a:t>here </a:t>
            </a:r>
            <a:r>
              <a:rPr lang="en-GB" dirty="0" smtClean="0"/>
              <a:t>updated</a:t>
            </a:r>
          </a:p>
          <a:p>
            <a:pPr marL="803275" lvl="2" indent="-179388">
              <a:buNone/>
            </a:pP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771801" y="2014624"/>
            <a:ext cx="0" cy="3574616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963771" y="4638126"/>
            <a:ext cx="5328592" cy="528794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1600" dirty="0" smtClean="0">
                <a:sym typeface="Symbol"/>
              </a:rPr>
              <a:t>18.0</a:t>
            </a:r>
            <a:r>
              <a:rPr lang="en-US" sz="1600" dirty="0" smtClean="0"/>
              <a:t>: minimum pressure to allow the closing of the relief valve 	</a:t>
            </a:r>
            <a:r>
              <a:rPr lang="en-US" sz="1400" dirty="0" smtClean="0"/>
              <a:t>(0.9 x 20.5  </a:t>
            </a:r>
            <a:r>
              <a:rPr lang="en-US" sz="1400" dirty="0" smtClean="0">
                <a:sym typeface="Symbol"/>
              </a:rPr>
              <a:t> 18,0</a:t>
            </a:r>
            <a:r>
              <a:rPr lang="en-US" sz="1400" dirty="0" smtClean="0"/>
              <a:t> bar)</a:t>
            </a:r>
            <a:endParaRPr lang="en-US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2967187" y="3758128"/>
            <a:ext cx="5220072" cy="282573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1600" dirty="0" smtClean="0"/>
              <a:t>21.0: set pressure of the safety valve (</a:t>
            </a:r>
            <a:r>
              <a:rPr lang="en-US" sz="1600" dirty="0" err="1" smtClean="0"/>
              <a:t>Pset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 5%)</a:t>
            </a:r>
            <a:endParaRPr lang="en-US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2967186" y="2897379"/>
            <a:ext cx="5925293" cy="498016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1600" dirty="0" smtClean="0">
                <a:sym typeface="Symbol"/>
              </a:rPr>
              <a:t>24,25: maximum pressure for a 100% opening of the relief valve</a:t>
            </a:r>
          </a:p>
          <a:p>
            <a:r>
              <a:rPr lang="en-US" sz="1400" dirty="0" smtClean="0"/>
              <a:t>	(1,1x 22.0  </a:t>
            </a:r>
            <a:r>
              <a:rPr lang="en-US" sz="1400" dirty="0">
                <a:sym typeface="Symbol"/>
              </a:rPr>
              <a:t> 0</a:t>
            </a:r>
            <a:r>
              <a:rPr lang="en-US" sz="1400" dirty="0"/>
              <a:t>.55 bar)</a:t>
            </a:r>
            <a:endParaRPr lang="en-US" sz="1400" dirty="0" smtClean="0">
              <a:sym typeface="Symbol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02682" y="4108718"/>
            <a:ext cx="2232248" cy="251795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1400" dirty="0" smtClean="0">
                <a:sym typeface="Symbol"/>
              </a:rPr>
              <a:t> 20.0</a:t>
            </a:r>
            <a:r>
              <a:rPr lang="en-US" sz="1400" dirty="0" smtClean="0"/>
              <a:t> </a:t>
            </a:r>
            <a:r>
              <a:rPr lang="en-US" sz="1400" dirty="0">
                <a:sym typeface="Symbol"/>
              </a:rPr>
              <a:t>(0.95 x </a:t>
            </a:r>
            <a:r>
              <a:rPr lang="en-US" sz="1400" dirty="0" err="1">
                <a:sym typeface="Symbol"/>
              </a:rPr>
              <a:t>Pset</a:t>
            </a:r>
            <a:r>
              <a:rPr lang="en-US" sz="1400" dirty="0">
                <a:sym typeface="Symbol"/>
              </a:rPr>
              <a:t>)</a:t>
            </a:r>
            <a:endParaRPr lang="en-US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2987824" y="3429000"/>
            <a:ext cx="2088232" cy="251795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1400" dirty="0">
                <a:sym typeface="Symbol"/>
              </a:rPr>
              <a:t> </a:t>
            </a:r>
            <a:r>
              <a:rPr lang="en-US" sz="1400" dirty="0" smtClean="0">
                <a:sym typeface="Symbol"/>
              </a:rPr>
              <a:t>22,0 (1.05 x </a:t>
            </a:r>
            <a:r>
              <a:rPr lang="en-US" sz="1400" dirty="0" err="1" smtClean="0">
                <a:sym typeface="Symbol"/>
              </a:rPr>
              <a:t>Pset</a:t>
            </a:r>
            <a:r>
              <a:rPr lang="en-US" sz="1400" dirty="0" smtClean="0">
                <a:sym typeface="Symbol"/>
              </a:rPr>
              <a:t>)</a:t>
            </a:r>
            <a:endParaRPr lang="en-US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915817" y="2036110"/>
            <a:ext cx="1728192" cy="528794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US" sz="1600" b="1" dirty="0" smtClean="0"/>
              <a:t>Gauge pressure</a:t>
            </a:r>
          </a:p>
          <a:p>
            <a:pPr algn="ctr"/>
            <a:r>
              <a:rPr lang="en-US" sz="1600" b="1" dirty="0" smtClean="0"/>
              <a:t>(</a:t>
            </a:r>
            <a:r>
              <a:rPr lang="en-US" sz="1600" b="1" dirty="0" err="1" smtClean="0"/>
              <a:t>barg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99593" y="2014624"/>
            <a:ext cx="1728192" cy="528794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US" sz="1600" b="1" dirty="0" smtClean="0"/>
              <a:t>Absolute pressure</a:t>
            </a:r>
          </a:p>
          <a:p>
            <a:pPr algn="ctr"/>
            <a:r>
              <a:rPr lang="en-US" sz="1600" b="1" dirty="0" smtClean="0"/>
              <a:t>(</a:t>
            </a:r>
            <a:r>
              <a:rPr lang="en-US" sz="1600" b="1" dirty="0" err="1" smtClean="0"/>
              <a:t>bara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grpSp>
        <p:nvGrpSpPr>
          <p:cNvPr id="28" name="Groupe 27"/>
          <p:cNvGrpSpPr/>
          <p:nvPr/>
        </p:nvGrpSpPr>
        <p:grpSpPr>
          <a:xfrm>
            <a:off x="2195736" y="3140968"/>
            <a:ext cx="1907704" cy="282573"/>
            <a:chOff x="2195736" y="3140968"/>
            <a:chExt cx="1907704" cy="282573"/>
          </a:xfrm>
        </p:grpSpPr>
        <p:sp>
          <p:nvSpPr>
            <p:cNvPr id="13" name="ZoneTexte 12"/>
            <p:cNvSpPr txBox="1"/>
            <p:nvPr/>
          </p:nvSpPr>
          <p:spPr>
            <a:xfrm>
              <a:off x="2195736" y="3140968"/>
              <a:ext cx="1907704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PS = MAWP = 24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2627785" y="3140968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cteur droit 14"/>
          <p:cNvCxnSpPr/>
          <p:nvPr/>
        </p:nvCxnSpPr>
        <p:spPr>
          <a:xfrm>
            <a:off x="2627785" y="306896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627785" y="357301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627785" y="4779222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627785" y="429309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627785" y="3933056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ccolade ouvrante 19"/>
          <p:cNvSpPr/>
          <p:nvPr/>
        </p:nvSpPr>
        <p:spPr>
          <a:xfrm>
            <a:off x="1831115" y="3205157"/>
            <a:ext cx="288032" cy="1488620"/>
          </a:xfrm>
          <a:prstGeom prst="leftBrace">
            <a:avLst>
              <a:gd name="adj1" fmla="val 37789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8000" tIns="18000" rIns="18000" bIns="18000"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2173970" y="4442571"/>
            <a:ext cx="5653248" cy="282573"/>
            <a:chOff x="2173970" y="4442571"/>
            <a:chExt cx="5653248" cy="282573"/>
          </a:xfrm>
        </p:grpSpPr>
        <p:sp>
          <p:nvSpPr>
            <p:cNvPr id="11" name="ZoneTexte 10"/>
            <p:cNvSpPr txBox="1"/>
            <p:nvPr/>
          </p:nvSpPr>
          <p:spPr>
            <a:xfrm>
              <a:off x="2967186" y="4442571"/>
              <a:ext cx="4860032" cy="282573"/>
            </a:xfrm>
            <a:prstGeom prst="rect">
              <a:avLst/>
            </a:prstGeom>
            <a:noFill/>
          </p:spPr>
          <p:txBody>
            <a:bodyPr wrap="square" lIns="18000" tIns="18000" rIns="18000" bIns="18000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Pressure operation in the temperature range 35-55 K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73970" y="4442571"/>
              <a:ext cx="400233" cy="282573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FF0000"/>
                  </a:solidFill>
                  <a:sym typeface="Symbol"/>
                </a:rPr>
                <a:t>19.5</a:t>
              </a:r>
              <a:endParaRPr lang="en-US" sz="1600" baseline="30000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2638365" y="4612263"/>
              <a:ext cx="28803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18507" y="4603986"/>
            <a:ext cx="1145116" cy="282573"/>
          </a:xfrm>
          <a:prstGeom prst="rect">
            <a:avLst/>
          </a:prstGeom>
        </p:spPr>
        <p:txBody>
          <a:bodyPr wrap="square" lIns="18000" tIns="18000" rIns="18000" bIns="18000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19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2059195" y="2919725"/>
            <a:ext cx="504428" cy="282573"/>
          </a:xfrm>
          <a:prstGeom prst="rect">
            <a:avLst/>
          </a:prstGeom>
        </p:spPr>
        <p:txBody>
          <a:bodyPr wrap="none" lIns="18000" tIns="18000" rIns="18000" bIns="18000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25.25</a:t>
            </a:r>
            <a:endParaRPr lang="en-US" sz="16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955702" y="5090758"/>
            <a:ext cx="4860032" cy="282573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1600" dirty="0" smtClean="0"/>
              <a:t>Max. operating pressure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7092280" y="3501008"/>
            <a:ext cx="1995521" cy="775015"/>
          </a:xfrm>
          <a:prstGeom prst="rect">
            <a:avLst/>
          </a:prstGeom>
          <a:solidFill>
            <a:srgbClr val="339933"/>
          </a:solidFill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Relief pressure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(SF relief line)</a:t>
            </a:r>
          </a:p>
          <a:p>
            <a:pPr algn="ctr"/>
            <a:r>
              <a:rPr lang="en-US" sz="1600" b="1" u="sng" dirty="0">
                <a:solidFill>
                  <a:schemeClr val="bg1"/>
                </a:solidFill>
                <a:sym typeface="Symbol"/>
              </a:rPr>
              <a:t></a:t>
            </a:r>
            <a:r>
              <a:rPr lang="en-US" sz="1600" b="1" u="sng" dirty="0" smtClean="0">
                <a:solidFill>
                  <a:schemeClr val="bg1"/>
                </a:solidFill>
              </a:rPr>
              <a:t> [1 </a:t>
            </a:r>
            <a:r>
              <a:rPr lang="en-US" sz="1600" b="1" u="sng" dirty="0" err="1" smtClean="0">
                <a:solidFill>
                  <a:schemeClr val="bg1"/>
                </a:solidFill>
              </a:rPr>
              <a:t>atm</a:t>
            </a:r>
            <a:r>
              <a:rPr lang="en-US" sz="1600" b="1" u="sng" dirty="0" smtClean="0">
                <a:solidFill>
                  <a:schemeClr val="bg1"/>
                </a:solidFill>
              </a:rPr>
              <a:t> ; 1.1 bar]</a:t>
            </a:r>
            <a:endParaRPr lang="fr-FR" sz="1600" b="1" u="sng" dirty="0">
              <a:solidFill>
                <a:schemeClr val="bg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46938" y="3645024"/>
            <a:ext cx="156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B050"/>
                </a:solidFill>
              </a:rPr>
              <a:t>Opening area of the relief valves 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7145" y="5661248"/>
            <a:ext cx="8465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5350" fontAlgn="ctr"/>
            <a:r>
              <a:rPr lang="fr-FR" b="1" dirty="0" smtClean="0">
                <a:sym typeface="Symbol"/>
              </a:rPr>
              <a:t> </a:t>
            </a:r>
            <a:r>
              <a:rPr lang="fr-FR" b="1" dirty="0" err="1" smtClean="0"/>
              <a:t>ongoing</a:t>
            </a:r>
            <a:r>
              <a:rPr lang="fr-FR" b="1" dirty="0" smtClean="0"/>
              <a:t>:  </a:t>
            </a:r>
            <a:r>
              <a:rPr lang="fr-FR" b="1" dirty="0" err="1" smtClean="0"/>
              <a:t>checking</a:t>
            </a:r>
            <a:r>
              <a:rPr lang="fr-FR" b="1" dirty="0" smtClean="0"/>
              <a:t> the </a:t>
            </a:r>
            <a:r>
              <a:rPr lang="fr-FR" b="1" dirty="0" err="1" smtClean="0"/>
              <a:t>tolerances</a:t>
            </a:r>
            <a:r>
              <a:rPr lang="fr-FR" b="1" dirty="0" smtClean="0"/>
              <a:t> of the </a:t>
            </a:r>
            <a:r>
              <a:rPr lang="fr-FR" b="1" dirty="0" err="1" smtClean="0"/>
              <a:t>safety</a:t>
            </a:r>
            <a:r>
              <a:rPr lang="fr-FR" b="1" dirty="0" smtClean="0"/>
              <a:t> valves </a:t>
            </a:r>
            <a:r>
              <a:rPr lang="fr-FR" b="1" dirty="0" err="1" smtClean="0"/>
              <a:t>with</a:t>
            </a:r>
            <a:r>
              <a:rPr lang="fr-FR" b="1" dirty="0" smtClean="0"/>
              <a:t> the </a:t>
            </a:r>
            <a:r>
              <a:rPr lang="fr-FR" b="1" dirty="0" err="1" smtClean="0"/>
              <a:t>suppliers</a:t>
            </a:r>
            <a:r>
              <a:rPr lang="fr-FR" b="1" dirty="0" smtClean="0"/>
              <a:t>: </a:t>
            </a:r>
            <a:r>
              <a:rPr lang="fr-FR" b="1" dirty="0"/>
              <a:t>+/- 10</a:t>
            </a:r>
            <a:r>
              <a:rPr lang="fr-FR" b="1" dirty="0" smtClean="0"/>
              <a:t>%  (total) </a:t>
            </a:r>
            <a:r>
              <a:rPr lang="fr-FR" b="1" dirty="0" smtClean="0">
                <a:solidFill>
                  <a:srgbClr val="000000"/>
                </a:solidFill>
              </a:rPr>
              <a:t>TBC</a:t>
            </a:r>
            <a:endParaRPr lang="fr-F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784976" cy="1944216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/>
          <a:lstStyle/>
          <a:p>
            <a:r>
              <a:rPr lang="en-US" dirty="0" smtClean="0"/>
              <a:t>Internal cables</a:t>
            </a:r>
          </a:p>
          <a:p>
            <a:pPr marL="355600" lvl="1" indent="0">
              <a:buNone/>
            </a:pPr>
            <a:r>
              <a:rPr lang="fr-FR" dirty="0" err="1" smtClean="0"/>
              <a:t>Insulating</a:t>
            </a:r>
            <a:r>
              <a:rPr lang="fr-FR" dirty="0" smtClean="0"/>
              <a:t> </a:t>
            </a:r>
            <a:r>
              <a:rPr lang="fr-FR" dirty="0" err="1" smtClean="0"/>
              <a:t>material</a:t>
            </a:r>
            <a:endParaRPr lang="en-US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connection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10100"/>
            <a:ext cx="2497381" cy="387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588" y="800346"/>
            <a:ext cx="4716463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ZoneTexte 111"/>
          <p:cNvSpPr txBox="1"/>
          <p:nvPr/>
        </p:nvSpPr>
        <p:spPr>
          <a:xfrm>
            <a:off x="107504" y="13407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Radiation </a:t>
            </a:r>
            <a:r>
              <a:rPr lang="fr-FR" b="1" dirty="0" err="1" smtClean="0"/>
              <a:t>resistance</a:t>
            </a:r>
            <a:r>
              <a:rPr lang="fr-FR" b="1" dirty="0" smtClean="0"/>
              <a:t> &gt; 5,0.10</a:t>
            </a:r>
            <a:r>
              <a:rPr lang="fr-FR" b="1" baseline="30000" dirty="0" smtClean="0"/>
              <a:t>4</a:t>
            </a:r>
            <a:r>
              <a:rPr lang="fr-FR" b="1" dirty="0" smtClean="0"/>
              <a:t> Gy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3" name="Text Box 424"/>
          <p:cNvSpPr txBox="1">
            <a:spLocks noChangeArrowheads="1"/>
          </p:cNvSpPr>
          <p:nvPr/>
        </p:nvSpPr>
        <p:spPr bwMode="auto">
          <a:xfrm>
            <a:off x="4355976" y="5687298"/>
            <a:ext cx="4577688" cy="44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1100" b="1" dirty="0" smtClean="0">
                <a:effectLst/>
                <a:latin typeface="Calibri"/>
                <a:ea typeface="Times New Roman"/>
                <a:cs typeface="Times New Roman"/>
              </a:rPr>
              <a:t>From AXON radiation resistant cables for scientific and nuclear applications documentation</a:t>
            </a:r>
            <a:endParaRPr lang="fr-FR" sz="1100" b="1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39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Control </a:t>
            </a:r>
            <a:r>
              <a:rPr lang="en-US" dirty="0" smtClean="0"/>
              <a:t>valves</a:t>
            </a:r>
            <a:r>
              <a:rPr lang="fr-FR" dirty="0" smtClean="0"/>
              <a:t> </a:t>
            </a:r>
            <a:r>
              <a:rPr lang="en-US" dirty="0" smtClean="0"/>
              <a:t>positioner 1/2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Radiation compliant solution : SIEMENS SIPART PS2</a:t>
            </a:r>
          </a:p>
          <a:p>
            <a:pPr marL="355600" lvl="1" indent="0">
              <a:buNone/>
            </a:pPr>
            <a:r>
              <a:rPr lang="fr-FR" b="1" dirty="0" smtClean="0">
                <a:sym typeface="Wingdings"/>
              </a:rPr>
              <a:t></a:t>
            </a:r>
            <a:r>
              <a:rPr lang="fr-FR" b="1" dirty="0" err="1" smtClean="0"/>
              <a:t>Industrial</a:t>
            </a:r>
            <a:r>
              <a:rPr lang="fr-FR" b="1" dirty="0" smtClean="0"/>
              <a:t> solution </a:t>
            </a:r>
            <a:r>
              <a:rPr lang="fr-FR" b="1" dirty="0" err="1" smtClean="0"/>
              <a:t>available</a:t>
            </a:r>
            <a:r>
              <a:rPr lang="fr-FR" b="1" dirty="0" smtClean="0"/>
              <a:t> on the </a:t>
            </a:r>
            <a:r>
              <a:rPr lang="fr-FR" b="1" dirty="0" err="1" smtClean="0"/>
              <a:t>market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58940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4968552" cy="402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6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Control </a:t>
            </a:r>
            <a:r>
              <a:rPr lang="en-US" dirty="0" smtClean="0"/>
              <a:t>valves</a:t>
            </a:r>
            <a:r>
              <a:rPr lang="fr-FR" dirty="0" smtClean="0"/>
              <a:t> </a:t>
            </a:r>
            <a:r>
              <a:rPr lang="en-US" dirty="0" smtClean="0"/>
              <a:t>positioner 2/2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Radiation compliant solution : SIEMENS SIPART PS2</a:t>
            </a:r>
          </a:p>
          <a:p>
            <a:pPr marL="355600" lvl="1" indent="0">
              <a:buNone/>
            </a:pPr>
            <a:r>
              <a:rPr lang="fr-FR" b="1" dirty="0" smtClean="0">
                <a:sym typeface="Wingdings"/>
              </a:rPr>
              <a:t></a:t>
            </a:r>
            <a:r>
              <a:rPr lang="fr-FR" b="1" dirty="0" err="1" smtClean="0"/>
              <a:t>Industrial</a:t>
            </a:r>
            <a:r>
              <a:rPr lang="fr-FR" b="1" dirty="0" smtClean="0"/>
              <a:t> solution </a:t>
            </a:r>
            <a:r>
              <a:rPr lang="fr-FR" b="1" dirty="0" err="1" smtClean="0"/>
              <a:t>available</a:t>
            </a:r>
            <a:r>
              <a:rPr lang="fr-FR" b="1" dirty="0" smtClean="0"/>
              <a:t> on the </a:t>
            </a:r>
            <a:r>
              <a:rPr lang="fr-FR" b="1" dirty="0" err="1" smtClean="0"/>
              <a:t>market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58940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5084259" cy="43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9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95" y="908720"/>
            <a:ext cx="538459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Instrumentation -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The CDS-SL end box</a:t>
            </a: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50903" y="1183937"/>
            <a:ext cx="30243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Ts</a:t>
            </a:r>
            <a:r>
              <a:rPr lang="fr-FR" b="1" dirty="0"/>
              <a:t> circuit</a:t>
            </a:r>
          </a:p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Pressure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sensors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(x2)</a:t>
            </a:r>
          </a:p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Temperature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sensors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(x4)</a:t>
            </a:r>
          </a:p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Cryogenic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control valve (x3)</a:t>
            </a:r>
          </a:p>
          <a:p>
            <a:endParaRPr lang="fr-FR" b="1" dirty="0"/>
          </a:p>
          <a:p>
            <a:r>
              <a:rPr lang="fr-FR" b="1" dirty="0" err="1"/>
              <a:t>Auxiliary</a:t>
            </a:r>
            <a:r>
              <a:rPr lang="fr-FR" b="1" dirty="0"/>
              <a:t> </a:t>
            </a:r>
            <a:r>
              <a:rPr lang="fr-FR" b="1" dirty="0" err="1"/>
              <a:t>lines</a:t>
            </a:r>
            <a:endParaRPr lang="fr-FR" b="1" dirty="0"/>
          </a:p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Pressure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sensor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Warm control valve</a:t>
            </a:r>
          </a:p>
          <a:p>
            <a:endParaRPr lang="fr-FR" b="1" dirty="0" smtClean="0"/>
          </a:p>
          <a:p>
            <a:r>
              <a:rPr lang="fr-FR" b="1" dirty="0" smtClean="0"/>
              <a:t>Cold mass circuit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Pressure </a:t>
            </a:r>
            <a:r>
              <a:rPr lang="fr-FR" b="1" dirty="0" err="1" smtClean="0">
                <a:solidFill>
                  <a:srgbClr val="FF0000"/>
                </a:solidFill>
              </a:rPr>
              <a:t>sensors</a:t>
            </a:r>
            <a:r>
              <a:rPr lang="fr-FR" b="1" dirty="0" smtClean="0">
                <a:solidFill>
                  <a:srgbClr val="FF0000"/>
                </a:solidFill>
              </a:rPr>
              <a:t> (x2)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Temperature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sensors</a:t>
            </a:r>
            <a:r>
              <a:rPr lang="fr-FR" b="1" dirty="0" smtClean="0">
                <a:solidFill>
                  <a:srgbClr val="FF0000"/>
                </a:solidFill>
              </a:rPr>
              <a:t> (x16)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Level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sensors</a:t>
            </a:r>
            <a:r>
              <a:rPr lang="fr-FR" b="1" dirty="0" smtClean="0">
                <a:solidFill>
                  <a:srgbClr val="FF0000"/>
                </a:solidFill>
              </a:rPr>
              <a:t> (X2)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Cryogenic</a:t>
            </a:r>
            <a:r>
              <a:rPr lang="fr-FR" b="1" dirty="0" smtClean="0">
                <a:solidFill>
                  <a:srgbClr val="FF0000"/>
                </a:solidFill>
              </a:rPr>
              <a:t> control valve (x2)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Electrical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heaters</a:t>
            </a:r>
            <a:r>
              <a:rPr lang="fr-FR" b="1" dirty="0" smtClean="0">
                <a:solidFill>
                  <a:srgbClr val="FF0000"/>
                </a:solidFill>
              </a:rPr>
              <a:t> (x6)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err="1" smtClean="0"/>
              <a:t>Insulating</a:t>
            </a:r>
            <a:r>
              <a:rPr lang="fr-FR" b="1" dirty="0" smtClean="0"/>
              <a:t> vacuum</a:t>
            </a:r>
          </a:p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Vacuum gauges (x2)</a:t>
            </a:r>
          </a:p>
          <a:p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400000">
            <a:off x="7691954" y="1883099"/>
            <a:ext cx="547387" cy="792088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-3248001" y="44371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7749624" y="1928375"/>
            <a:ext cx="432048" cy="701538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72816"/>
            <a:ext cx="4824536" cy="424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lipse 14"/>
          <p:cNvSpPr/>
          <p:nvPr/>
        </p:nvSpPr>
        <p:spPr>
          <a:xfrm>
            <a:off x="6884328" y="3072184"/>
            <a:ext cx="423996" cy="288032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>
            <a:off x="5444148" y="3284984"/>
            <a:ext cx="423996" cy="288032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19" name="Ellipse 18"/>
          <p:cNvSpPr/>
          <p:nvPr/>
        </p:nvSpPr>
        <p:spPr>
          <a:xfrm>
            <a:off x="7308304" y="3049528"/>
            <a:ext cx="326347" cy="310688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5226888" y="2781804"/>
            <a:ext cx="281216" cy="267723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2" name="Ellipse 21"/>
          <p:cNvSpPr/>
          <p:nvPr/>
        </p:nvSpPr>
        <p:spPr>
          <a:xfrm>
            <a:off x="5586928" y="2774485"/>
            <a:ext cx="281216" cy="267723"/>
          </a:xfrm>
          <a:prstGeom prst="ellipse">
            <a:avLst/>
          </a:prstGeom>
          <a:ln w="28575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79912" y="4138947"/>
            <a:ext cx="432048" cy="701538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3" name="Ellipse 22"/>
          <p:cNvSpPr/>
          <p:nvPr/>
        </p:nvSpPr>
        <p:spPr>
          <a:xfrm>
            <a:off x="5004048" y="3600091"/>
            <a:ext cx="288032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4" name="Ellipse 23"/>
          <p:cNvSpPr/>
          <p:nvPr/>
        </p:nvSpPr>
        <p:spPr>
          <a:xfrm>
            <a:off x="5156116" y="3833777"/>
            <a:ext cx="288032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5" name="Ellipse 24"/>
          <p:cNvSpPr/>
          <p:nvPr/>
        </p:nvSpPr>
        <p:spPr>
          <a:xfrm>
            <a:off x="7183445" y="3607151"/>
            <a:ext cx="288032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6" name="Ellipse 25"/>
          <p:cNvSpPr/>
          <p:nvPr/>
        </p:nvSpPr>
        <p:spPr>
          <a:xfrm>
            <a:off x="7051204" y="3851681"/>
            <a:ext cx="288032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29" name="Ellipse 28"/>
          <p:cNvSpPr/>
          <p:nvPr/>
        </p:nvSpPr>
        <p:spPr>
          <a:xfrm>
            <a:off x="7164307" y="4869160"/>
            <a:ext cx="450571" cy="36004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30" name="Ellipse 29"/>
          <p:cNvSpPr/>
          <p:nvPr/>
        </p:nvSpPr>
        <p:spPr>
          <a:xfrm>
            <a:off x="7184080" y="3196188"/>
            <a:ext cx="450571" cy="36004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31" name="Ellipse 30"/>
          <p:cNvSpPr/>
          <p:nvPr/>
        </p:nvSpPr>
        <p:spPr>
          <a:xfrm>
            <a:off x="5687350" y="2135127"/>
            <a:ext cx="288032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32" name="Ellipse 31"/>
          <p:cNvSpPr/>
          <p:nvPr/>
        </p:nvSpPr>
        <p:spPr>
          <a:xfrm>
            <a:off x="6234835" y="2157986"/>
            <a:ext cx="288032" cy="288032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sp>
        <p:nvSpPr>
          <p:cNvPr id="33" name="Ellipse 32"/>
          <p:cNvSpPr/>
          <p:nvPr/>
        </p:nvSpPr>
        <p:spPr>
          <a:xfrm>
            <a:off x="6679513" y="2915665"/>
            <a:ext cx="450571" cy="36004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Instrumentation -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Thermal </a:t>
            </a:r>
            <a:r>
              <a:rPr lang="en-US" dirty="0"/>
              <a:t>shield </a:t>
            </a:r>
            <a:r>
              <a:rPr lang="en-US" dirty="0" smtClean="0"/>
              <a:t>circuit and auxiliary lines</a:t>
            </a:r>
            <a:endParaRPr lang="fr-FR" dirty="0" smtClean="0"/>
          </a:p>
          <a:p>
            <a:pPr lvl="1"/>
            <a:r>
              <a:rPr lang="fr-FR" b="1" dirty="0" smtClean="0"/>
              <a:t>Valve box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b="1" dirty="0" smtClean="0"/>
              <a:t>End box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184482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TS circuit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Pressure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sensor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Temperature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sensors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(x2)</a:t>
            </a:r>
          </a:p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Cryogenic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control valve (x3)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Warm control valve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3884856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Ts</a:t>
            </a:r>
            <a:r>
              <a:rPr lang="fr-FR" b="1" dirty="0" smtClean="0"/>
              <a:t> circuit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Pressure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sensors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(x2)</a:t>
            </a:r>
          </a:p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Temperature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sensors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(x4)</a:t>
            </a:r>
          </a:p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Cryogenic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control valve (x3)</a:t>
            </a:r>
          </a:p>
          <a:p>
            <a:endParaRPr lang="fr-FR" b="1" dirty="0" smtClean="0"/>
          </a:p>
          <a:p>
            <a:r>
              <a:rPr lang="fr-FR" b="1" dirty="0" err="1" smtClean="0"/>
              <a:t>Auxiliary</a:t>
            </a:r>
            <a:r>
              <a:rPr lang="fr-FR" b="1" dirty="0" smtClean="0"/>
              <a:t> </a:t>
            </a:r>
            <a:r>
              <a:rPr lang="fr-FR" b="1" dirty="0" err="1" smtClean="0"/>
              <a:t>lines</a:t>
            </a:r>
            <a:endParaRPr lang="fr-FR" b="1" dirty="0"/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Pressure </a:t>
            </a:r>
            <a:r>
              <a:rPr lang="fr-FR" b="1" dirty="0" err="1" smtClean="0">
                <a:solidFill>
                  <a:schemeClr val="accent6">
                    <a:lumMod val="75000"/>
                  </a:schemeClr>
                </a:solidFill>
              </a:rPr>
              <a:t>sensor</a:t>
            </a:r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Warm control valve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06" y="1984424"/>
            <a:ext cx="5818382" cy="295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92" y="1700809"/>
            <a:ext cx="54888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1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Instrumentation - </a:t>
            </a:r>
            <a:r>
              <a:rPr lang="fr-FR" dirty="0" err="1" smtClean="0"/>
              <a:t>Overview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He circuit and </a:t>
            </a:r>
            <a:r>
              <a:rPr lang="en-US" dirty="0" smtClean="0"/>
              <a:t>insulating</a:t>
            </a:r>
            <a:r>
              <a:rPr lang="fr-FR" dirty="0" smtClean="0"/>
              <a:t> vacuum</a:t>
            </a:r>
          </a:p>
          <a:p>
            <a:pPr lvl="1"/>
            <a:r>
              <a:rPr lang="fr-FR" b="1" dirty="0" smtClean="0"/>
              <a:t>Valve </a:t>
            </a:r>
            <a:r>
              <a:rPr lang="fr-FR" b="1" dirty="0"/>
              <a:t>box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b="1" dirty="0" smtClean="0"/>
              <a:t>End </a:t>
            </a:r>
            <a:r>
              <a:rPr lang="fr-FR" b="1" dirty="0"/>
              <a:t>box</a:t>
            </a:r>
            <a:endParaRPr lang="en-US" b="1" dirty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3811110" y="1772816"/>
            <a:ext cx="5081370" cy="3751260"/>
            <a:chOff x="2411760" y="1052736"/>
            <a:chExt cx="6840760" cy="46783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052736"/>
              <a:ext cx="5173663" cy="4678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058" y="2578239"/>
              <a:ext cx="1668462" cy="1089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ZoneTexte 8"/>
          <p:cNvSpPr txBox="1"/>
          <p:nvPr/>
        </p:nvSpPr>
        <p:spPr>
          <a:xfrm>
            <a:off x="107504" y="134076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Cold mass circuit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Pressure </a:t>
            </a:r>
            <a:r>
              <a:rPr lang="fr-FR" b="1" dirty="0" err="1" smtClean="0">
                <a:solidFill>
                  <a:srgbClr val="FF0000"/>
                </a:solidFill>
              </a:rPr>
              <a:t>sensor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err="1" smtClean="0">
                <a:solidFill>
                  <a:srgbClr val="FF0000"/>
                </a:solidFill>
              </a:rPr>
              <a:t>Temperature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sensors</a:t>
            </a:r>
            <a:r>
              <a:rPr lang="fr-FR" b="1" dirty="0" smtClean="0">
                <a:solidFill>
                  <a:srgbClr val="FF0000"/>
                </a:solidFill>
              </a:rPr>
              <a:t> (x11)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Cryogenic</a:t>
            </a:r>
            <a:r>
              <a:rPr lang="fr-FR" b="1" dirty="0" smtClean="0">
                <a:solidFill>
                  <a:srgbClr val="FF0000"/>
                </a:solidFill>
              </a:rPr>
              <a:t> control valve (x6)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Warm control valve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79512" y="3068960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Cold mass circuit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Pressure </a:t>
            </a:r>
            <a:r>
              <a:rPr lang="fr-FR" b="1" dirty="0" err="1" smtClean="0">
                <a:solidFill>
                  <a:srgbClr val="FF0000"/>
                </a:solidFill>
              </a:rPr>
              <a:t>sensors</a:t>
            </a:r>
            <a:r>
              <a:rPr lang="fr-FR" b="1" dirty="0" smtClean="0">
                <a:solidFill>
                  <a:srgbClr val="FF0000"/>
                </a:solidFill>
              </a:rPr>
              <a:t> (x2)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Temperature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sensors</a:t>
            </a:r>
            <a:r>
              <a:rPr lang="fr-FR" b="1" dirty="0" smtClean="0">
                <a:solidFill>
                  <a:srgbClr val="FF0000"/>
                </a:solidFill>
              </a:rPr>
              <a:t> (x16)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Level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sensors</a:t>
            </a:r>
            <a:r>
              <a:rPr lang="fr-FR" b="1" dirty="0" smtClean="0">
                <a:solidFill>
                  <a:srgbClr val="FF0000"/>
                </a:solidFill>
              </a:rPr>
              <a:t> (X2)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Cryogenic</a:t>
            </a:r>
            <a:r>
              <a:rPr lang="fr-FR" b="1" dirty="0" smtClean="0">
                <a:solidFill>
                  <a:srgbClr val="FF0000"/>
                </a:solidFill>
              </a:rPr>
              <a:t> control valve (x2)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Electrical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heaters</a:t>
            </a:r>
            <a:r>
              <a:rPr lang="fr-FR" b="1" dirty="0" smtClean="0">
                <a:solidFill>
                  <a:srgbClr val="FF0000"/>
                </a:solidFill>
              </a:rPr>
              <a:t> (x6)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err="1" smtClean="0"/>
              <a:t>Insulating</a:t>
            </a:r>
            <a:r>
              <a:rPr lang="fr-FR" b="1" dirty="0" smtClean="0"/>
              <a:t> vacuum</a:t>
            </a:r>
          </a:p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Vacuum gauges (x2)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110" y="1343427"/>
            <a:ext cx="5153378" cy="453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126" y="3852864"/>
            <a:ext cx="400850" cy="792088"/>
          </a:xfrm>
          <a:prstGeom prst="rect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Instrumentation </a:t>
            </a:r>
            <a:r>
              <a:rPr lang="fr-FR" smtClean="0"/>
              <a:t>- </a:t>
            </a:r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Sensors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Actuators</a:t>
            </a:r>
            <a:endParaRPr lang="fr-FR" dirty="0"/>
          </a:p>
          <a:p>
            <a:endParaRPr lang="fr-F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3706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8" y="4653136"/>
            <a:ext cx="6370637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4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sensors</a:t>
            </a:r>
            <a:r>
              <a:rPr lang="fr-FR" dirty="0" smtClean="0"/>
              <a:t> 1/2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Temperatures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30K</a:t>
            </a:r>
            <a:endParaRPr lang="en-US" dirty="0"/>
          </a:p>
        </p:txBody>
      </p:sp>
      <p:pic>
        <p:nvPicPr>
          <p:cNvPr id="25" name="Image 2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t="21194" b="19524"/>
          <a:stretch>
            <a:fillRect/>
          </a:stretch>
        </p:blipFill>
        <p:spPr bwMode="auto">
          <a:xfrm>
            <a:off x="5209525" y="746040"/>
            <a:ext cx="1979930" cy="9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ernox resis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4268"/>
            <a:ext cx="420779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539552" y="1124744"/>
            <a:ext cx="45752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Cernox</a:t>
            </a:r>
            <a:r>
              <a:rPr lang="fr-FR" dirty="0" smtClean="0"/>
              <a:t>™ 1050 - </a:t>
            </a:r>
            <a:r>
              <a:rPr lang="fr-FR" dirty="0" err="1"/>
              <a:t>Lakeshore</a:t>
            </a:r>
            <a:r>
              <a:rPr lang="fr-FR" dirty="0"/>
              <a:t> </a:t>
            </a:r>
            <a:r>
              <a:rPr lang="fr-FR" dirty="0" err="1" smtClean="0"/>
              <a:t>Cryotronics</a:t>
            </a:r>
            <a:endParaRPr lang="fr-FR" dirty="0" smtClean="0"/>
          </a:p>
          <a:p>
            <a:r>
              <a:rPr lang="fr-FR" dirty="0" smtClean="0"/>
              <a:t>Thermo-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r>
              <a:rPr lang="fr-FR" dirty="0" smtClean="0"/>
              <a:t> (Zirconium-</a:t>
            </a:r>
            <a:r>
              <a:rPr lang="fr-FR" dirty="0" err="1" smtClean="0"/>
              <a:t>oxynitride</a:t>
            </a:r>
            <a:r>
              <a:rPr lang="fr-FR" dirty="0" smtClean="0"/>
              <a:t>)</a:t>
            </a:r>
          </a:p>
          <a:p>
            <a:r>
              <a:rPr lang="fr-FR" dirty="0" smtClean="0"/>
              <a:t>≈75</a:t>
            </a:r>
            <a:r>
              <a:rPr lang="el-GR" dirty="0" smtClean="0"/>
              <a:t>Ω</a:t>
            </a:r>
            <a:r>
              <a:rPr lang="fr-FR" dirty="0" smtClean="0"/>
              <a:t>@300K; ≈10k</a:t>
            </a:r>
            <a:r>
              <a:rPr lang="el-GR" dirty="0" smtClean="0"/>
              <a:t>Ω</a:t>
            </a:r>
            <a:r>
              <a:rPr lang="fr-FR" dirty="0" smtClean="0"/>
              <a:t>@2K</a:t>
            </a:r>
          </a:p>
          <a:p>
            <a:r>
              <a:rPr lang="fr-FR" dirty="0" smtClean="0"/>
              <a:t>Good </a:t>
            </a:r>
            <a:r>
              <a:rPr lang="fr-FR" dirty="0" err="1" smtClean="0"/>
              <a:t>sensivity</a:t>
            </a:r>
            <a:r>
              <a:rPr lang="fr-FR" dirty="0" smtClean="0"/>
              <a:t> at </a:t>
            </a:r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temperatures</a:t>
            </a:r>
            <a:endParaRPr lang="fr-FR" dirty="0" smtClean="0"/>
          </a:p>
        </p:txBody>
      </p:sp>
      <p:pic>
        <p:nvPicPr>
          <p:cNvPr id="28" name="Picture 37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04" y="725985"/>
            <a:ext cx="1979930" cy="9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394"/>
          <p:cNvSpPr>
            <a:spLocks/>
          </p:cNvSpPr>
          <p:nvPr/>
        </p:nvSpPr>
        <p:spPr bwMode="auto">
          <a:xfrm>
            <a:off x="5197371" y="612551"/>
            <a:ext cx="2016224" cy="431165"/>
          </a:xfrm>
          <a:prstGeom prst="callout2">
            <a:avLst>
              <a:gd name="adj1" fmla="val 47717"/>
              <a:gd name="adj2" fmla="val -3949"/>
              <a:gd name="adj3" fmla="val 47717"/>
              <a:gd name="adj4" fmla="val -11616"/>
              <a:gd name="adj5" fmla="val 184650"/>
              <a:gd name="adj6" fmla="val 8266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oval" w="sm" len="sm"/>
          </a:ln>
        </p:spPr>
        <p:txBody>
          <a:bodyPr rot="0" vert="horz" wrap="square" lIns="18000" tIns="18000" rIns="18000" bIns="1800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libri"/>
                <a:ea typeface="Times New Roman"/>
              </a:rPr>
              <a:t>Gold </a:t>
            </a:r>
            <a:r>
              <a:rPr lang="fr-FR" sz="1200" b="1" dirty="0" err="1" smtClean="0">
                <a:effectLst/>
                <a:latin typeface="Calibri"/>
                <a:ea typeface="Times New Roman"/>
              </a:rPr>
              <a:t>plated</a:t>
            </a:r>
            <a:r>
              <a:rPr lang="fr-FR" sz="1200" b="1" dirty="0" smtClean="0">
                <a:effectLst/>
                <a:latin typeface="Calibri"/>
                <a:ea typeface="Times New Roman"/>
              </a:rPr>
              <a:t> </a:t>
            </a:r>
            <a:r>
              <a:rPr lang="fr-FR" sz="1200" b="1" dirty="0" err="1" smtClean="0">
                <a:effectLst/>
                <a:latin typeface="Calibri"/>
                <a:ea typeface="Times New Roman"/>
              </a:rPr>
              <a:t>copper</a:t>
            </a:r>
            <a:r>
              <a:rPr lang="fr-FR" sz="1200" b="1" dirty="0" smtClean="0">
                <a:effectLst/>
                <a:latin typeface="Calibri"/>
                <a:ea typeface="Times New Roman"/>
              </a:rPr>
              <a:t> </a:t>
            </a:r>
            <a:r>
              <a:rPr lang="fr-FR" sz="1200" b="1" dirty="0" err="1" smtClean="0">
                <a:effectLst/>
                <a:latin typeface="Calibri"/>
                <a:ea typeface="Times New Roman"/>
              </a:rPr>
              <a:t>bobin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1" name="AutoShape 394"/>
          <p:cNvSpPr>
            <a:spLocks/>
          </p:cNvSpPr>
          <p:nvPr/>
        </p:nvSpPr>
        <p:spPr bwMode="auto">
          <a:xfrm>
            <a:off x="8245122" y="1724908"/>
            <a:ext cx="2016224" cy="431165"/>
          </a:xfrm>
          <a:prstGeom prst="callout2">
            <a:avLst>
              <a:gd name="adj1" fmla="val 51251"/>
              <a:gd name="adj2" fmla="val -4327"/>
              <a:gd name="adj3" fmla="val 51251"/>
              <a:gd name="adj4" fmla="val -11994"/>
              <a:gd name="adj5" fmla="val -114233"/>
              <a:gd name="adj6" fmla="val 5167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oval" w="sm" len="sm"/>
          </a:ln>
        </p:spPr>
        <p:txBody>
          <a:bodyPr rot="0" vert="horz" wrap="square" lIns="18000" tIns="18000" rIns="18000" bIns="1800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 dirty="0" smtClean="0">
                <a:effectLst/>
                <a:latin typeface="Calibri"/>
                <a:ea typeface="Times New Roman"/>
              </a:rPr>
              <a:t>4 </a:t>
            </a:r>
            <a:r>
              <a:rPr lang="fr-FR" sz="1200" b="1" dirty="0" err="1" smtClean="0">
                <a:effectLst/>
                <a:latin typeface="Calibri"/>
                <a:ea typeface="Times New Roman"/>
              </a:rPr>
              <a:t>wires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901711" y="6011996"/>
            <a:ext cx="19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Calibration @ IPNO</a:t>
            </a:r>
          </a:p>
        </p:txBody>
      </p:sp>
      <p:pic>
        <p:nvPicPr>
          <p:cNvPr id="44" name="Picture 4" descr="Typical Cernox™ Sensitivi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708920"/>
            <a:ext cx="422803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AutoShape 396"/>
          <p:cNvCxnSpPr>
            <a:cxnSpLocks noChangeShapeType="1"/>
          </p:cNvCxnSpPr>
          <p:nvPr/>
        </p:nvCxnSpPr>
        <p:spPr bwMode="auto">
          <a:xfrm>
            <a:off x="5415900" y="5276172"/>
            <a:ext cx="581025" cy="635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AutoShape 381" descr="Diagonales larges vers le bas"/>
          <p:cNvSpPr>
            <a:spLocks noChangeArrowheads="1"/>
          </p:cNvSpPr>
          <p:nvPr/>
        </p:nvSpPr>
        <p:spPr bwMode="auto">
          <a:xfrm>
            <a:off x="5412090" y="5297127"/>
            <a:ext cx="586740" cy="306070"/>
          </a:xfrm>
          <a:prstGeom prst="flowChartDocument">
            <a:avLst/>
          </a:prstGeom>
          <a:pattFill prst="wdDnDiag">
            <a:fgClr>
              <a:srgbClr val="000000"/>
            </a:fgClr>
            <a:bgClr>
              <a:srgbClr val="FFFFFF"/>
            </a:bgClr>
          </a:patt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47" name="Rectangle 46" descr="Diagonales larges vers le haut"/>
          <p:cNvSpPr>
            <a:spLocks noChangeArrowheads="1"/>
          </p:cNvSpPr>
          <p:nvPr/>
        </p:nvSpPr>
        <p:spPr bwMode="auto">
          <a:xfrm>
            <a:off x="5417805" y="4870407"/>
            <a:ext cx="581025" cy="306070"/>
          </a:xfrm>
          <a:prstGeom prst="rect">
            <a:avLst/>
          </a:prstGeom>
          <a:pattFill prst="wdUpDiag">
            <a:fgClr>
              <a:srgbClr val="000000"/>
            </a:fgClr>
            <a:bgClr>
              <a:srgbClr val="FFFFFF"/>
            </a:bgClr>
          </a:patt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535280" y="4870407"/>
            <a:ext cx="175260" cy="30607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49" name="Freeform 375"/>
          <p:cNvSpPr>
            <a:spLocks/>
          </p:cNvSpPr>
          <p:nvPr/>
        </p:nvSpPr>
        <p:spPr bwMode="auto">
          <a:xfrm>
            <a:off x="5998830" y="4897077"/>
            <a:ext cx="725805" cy="71755"/>
          </a:xfrm>
          <a:custGeom>
            <a:avLst/>
            <a:gdLst>
              <a:gd name="T0" fmla="*/ 0 w 1143"/>
              <a:gd name="T1" fmla="*/ 99 h 113"/>
              <a:gd name="T2" fmla="*/ 157 w 1143"/>
              <a:gd name="T3" fmla="*/ 99 h 113"/>
              <a:gd name="T4" fmla="*/ 381 w 1143"/>
              <a:gd name="T5" fmla="*/ 14 h 113"/>
              <a:gd name="T6" fmla="*/ 540 w 1143"/>
              <a:gd name="T7" fmla="*/ 14 h 113"/>
              <a:gd name="T8" fmla="*/ 830 w 1143"/>
              <a:gd name="T9" fmla="*/ 98 h 113"/>
              <a:gd name="T10" fmla="*/ 1143 w 1143"/>
              <a:gd name="T11" fmla="*/ 3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3" h="113">
                <a:moveTo>
                  <a:pt x="0" y="99"/>
                </a:moveTo>
                <a:cubicBezTo>
                  <a:pt x="47" y="106"/>
                  <a:pt x="94" y="113"/>
                  <a:pt x="157" y="99"/>
                </a:cubicBezTo>
                <a:cubicBezTo>
                  <a:pt x="220" y="85"/>
                  <a:pt x="317" y="28"/>
                  <a:pt x="381" y="14"/>
                </a:cubicBezTo>
                <a:cubicBezTo>
                  <a:pt x="445" y="0"/>
                  <a:pt x="465" y="0"/>
                  <a:pt x="540" y="14"/>
                </a:cubicBezTo>
                <a:cubicBezTo>
                  <a:pt x="615" y="28"/>
                  <a:pt x="730" y="95"/>
                  <a:pt x="830" y="98"/>
                </a:cubicBezTo>
                <a:cubicBezTo>
                  <a:pt x="930" y="101"/>
                  <a:pt x="1036" y="66"/>
                  <a:pt x="1143" y="3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50" name="Freeform 376"/>
          <p:cNvSpPr>
            <a:spLocks/>
          </p:cNvSpPr>
          <p:nvPr/>
        </p:nvSpPr>
        <p:spPr bwMode="auto">
          <a:xfrm>
            <a:off x="5998830" y="4913587"/>
            <a:ext cx="725805" cy="71755"/>
          </a:xfrm>
          <a:custGeom>
            <a:avLst/>
            <a:gdLst>
              <a:gd name="T0" fmla="*/ 0 w 1143"/>
              <a:gd name="T1" fmla="*/ 99 h 113"/>
              <a:gd name="T2" fmla="*/ 157 w 1143"/>
              <a:gd name="T3" fmla="*/ 99 h 113"/>
              <a:gd name="T4" fmla="*/ 381 w 1143"/>
              <a:gd name="T5" fmla="*/ 14 h 113"/>
              <a:gd name="T6" fmla="*/ 540 w 1143"/>
              <a:gd name="T7" fmla="*/ 14 h 113"/>
              <a:gd name="T8" fmla="*/ 830 w 1143"/>
              <a:gd name="T9" fmla="*/ 98 h 113"/>
              <a:gd name="T10" fmla="*/ 1143 w 1143"/>
              <a:gd name="T11" fmla="*/ 3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3" h="113">
                <a:moveTo>
                  <a:pt x="0" y="99"/>
                </a:moveTo>
                <a:cubicBezTo>
                  <a:pt x="47" y="106"/>
                  <a:pt x="94" y="113"/>
                  <a:pt x="157" y="99"/>
                </a:cubicBezTo>
                <a:cubicBezTo>
                  <a:pt x="220" y="85"/>
                  <a:pt x="317" y="28"/>
                  <a:pt x="381" y="14"/>
                </a:cubicBezTo>
                <a:cubicBezTo>
                  <a:pt x="445" y="0"/>
                  <a:pt x="465" y="0"/>
                  <a:pt x="540" y="14"/>
                </a:cubicBezTo>
                <a:cubicBezTo>
                  <a:pt x="615" y="28"/>
                  <a:pt x="730" y="95"/>
                  <a:pt x="830" y="98"/>
                </a:cubicBezTo>
                <a:cubicBezTo>
                  <a:pt x="930" y="101"/>
                  <a:pt x="1036" y="66"/>
                  <a:pt x="1143" y="3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550520" y="5297127"/>
            <a:ext cx="146685" cy="30607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cxnSp>
        <p:nvCxnSpPr>
          <p:cNvPr id="52" name="AutoShape 382"/>
          <p:cNvCxnSpPr>
            <a:cxnSpLocks noChangeShapeType="1"/>
          </p:cNvCxnSpPr>
          <p:nvPr/>
        </p:nvCxnSpPr>
        <p:spPr bwMode="auto">
          <a:xfrm>
            <a:off x="5522580" y="5297127"/>
            <a:ext cx="635" cy="3060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383"/>
          <p:cNvCxnSpPr>
            <a:cxnSpLocks noChangeShapeType="1"/>
          </p:cNvCxnSpPr>
          <p:nvPr/>
        </p:nvCxnSpPr>
        <p:spPr bwMode="auto">
          <a:xfrm>
            <a:off x="5725780" y="5297127"/>
            <a:ext cx="635" cy="28829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384"/>
          <p:cNvCxnSpPr>
            <a:cxnSpLocks noChangeShapeType="1"/>
          </p:cNvCxnSpPr>
          <p:nvPr/>
        </p:nvCxnSpPr>
        <p:spPr bwMode="auto">
          <a:xfrm>
            <a:off x="5417805" y="5198067"/>
            <a:ext cx="581025" cy="635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389"/>
          <p:cNvSpPr>
            <a:spLocks noChangeArrowheads="1"/>
          </p:cNvSpPr>
          <p:nvPr/>
        </p:nvSpPr>
        <p:spPr bwMode="auto">
          <a:xfrm>
            <a:off x="5560680" y="4790397"/>
            <a:ext cx="123825" cy="742315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56" name="Group 390"/>
          <p:cNvGrpSpPr>
            <a:grpSpLocks/>
          </p:cNvGrpSpPr>
          <p:nvPr/>
        </p:nvGrpSpPr>
        <p:grpSpPr bwMode="auto">
          <a:xfrm>
            <a:off x="5484480" y="4665937"/>
            <a:ext cx="281305" cy="192405"/>
            <a:chOff x="2979" y="4868"/>
            <a:chExt cx="443" cy="303"/>
          </a:xfrm>
        </p:grpSpPr>
        <p:sp>
          <p:nvSpPr>
            <p:cNvPr id="57" name="AutoShape 385"/>
            <p:cNvSpPr>
              <a:spLocks noChangeArrowheads="1"/>
            </p:cNvSpPr>
            <p:nvPr/>
          </p:nvSpPr>
          <p:spPr bwMode="auto">
            <a:xfrm>
              <a:off x="2979" y="4868"/>
              <a:ext cx="443" cy="300"/>
            </a:xfrm>
            <a:prstGeom prst="flowChartAlternateProcess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58" name="AutoShape 388"/>
            <p:cNvSpPr>
              <a:spLocks noChangeArrowheads="1"/>
            </p:cNvSpPr>
            <p:nvPr/>
          </p:nvSpPr>
          <p:spPr bwMode="auto">
            <a:xfrm>
              <a:off x="3129" y="4868"/>
              <a:ext cx="149" cy="303"/>
            </a:xfrm>
            <a:prstGeom prst="flowChartAlternateProcess">
              <a:avLst/>
            </a:prstGeom>
            <a:solidFill>
              <a:schemeClr val="bg1">
                <a:lumMod val="100000"/>
                <a:lumOff val="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59" name="Freeform 392"/>
          <p:cNvSpPr>
            <a:spLocks/>
          </p:cNvSpPr>
          <p:nvPr/>
        </p:nvSpPr>
        <p:spPr bwMode="auto">
          <a:xfrm>
            <a:off x="6008355" y="4929462"/>
            <a:ext cx="725805" cy="71755"/>
          </a:xfrm>
          <a:custGeom>
            <a:avLst/>
            <a:gdLst>
              <a:gd name="T0" fmla="*/ 0 w 1143"/>
              <a:gd name="T1" fmla="*/ 99 h 113"/>
              <a:gd name="T2" fmla="*/ 157 w 1143"/>
              <a:gd name="T3" fmla="*/ 99 h 113"/>
              <a:gd name="T4" fmla="*/ 381 w 1143"/>
              <a:gd name="T5" fmla="*/ 14 h 113"/>
              <a:gd name="T6" fmla="*/ 540 w 1143"/>
              <a:gd name="T7" fmla="*/ 14 h 113"/>
              <a:gd name="T8" fmla="*/ 830 w 1143"/>
              <a:gd name="T9" fmla="*/ 98 h 113"/>
              <a:gd name="T10" fmla="*/ 1143 w 1143"/>
              <a:gd name="T11" fmla="*/ 3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3" h="113">
                <a:moveTo>
                  <a:pt x="0" y="99"/>
                </a:moveTo>
                <a:cubicBezTo>
                  <a:pt x="47" y="106"/>
                  <a:pt x="94" y="113"/>
                  <a:pt x="157" y="99"/>
                </a:cubicBezTo>
                <a:cubicBezTo>
                  <a:pt x="220" y="85"/>
                  <a:pt x="317" y="28"/>
                  <a:pt x="381" y="14"/>
                </a:cubicBezTo>
                <a:cubicBezTo>
                  <a:pt x="445" y="0"/>
                  <a:pt x="465" y="0"/>
                  <a:pt x="540" y="14"/>
                </a:cubicBezTo>
                <a:cubicBezTo>
                  <a:pt x="615" y="28"/>
                  <a:pt x="730" y="95"/>
                  <a:pt x="830" y="98"/>
                </a:cubicBezTo>
                <a:cubicBezTo>
                  <a:pt x="930" y="101"/>
                  <a:pt x="1036" y="66"/>
                  <a:pt x="1143" y="3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60" name="Freeform 393"/>
          <p:cNvSpPr>
            <a:spLocks/>
          </p:cNvSpPr>
          <p:nvPr/>
        </p:nvSpPr>
        <p:spPr bwMode="auto">
          <a:xfrm>
            <a:off x="6008355" y="4945972"/>
            <a:ext cx="725805" cy="71755"/>
          </a:xfrm>
          <a:custGeom>
            <a:avLst/>
            <a:gdLst>
              <a:gd name="T0" fmla="*/ 0 w 1143"/>
              <a:gd name="T1" fmla="*/ 99 h 113"/>
              <a:gd name="T2" fmla="*/ 157 w 1143"/>
              <a:gd name="T3" fmla="*/ 99 h 113"/>
              <a:gd name="T4" fmla="*/ 381 w 1143"/>
              <a:gd name="T5" fmla="*/ 14 h 113"/>
              <a:gd name="T6" fmla="*/ 540 w 1143"/>
              <a:gd name="T7" fmla="*/ 14 h 113"/>
              <a:gd name="T8" fmla="*/ 830 w 1143"/>
              <a:gd name="T9" fmla="*/ 98 h 113"/>
              <a:gd name="T10" fmla="*/ 1143 w 1143"/>
              <a:gd name="T11" fmla="*/ 3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43" h="113">
                <a:moveTo>
                  <a:pt x="0" y="99"/>
                </a:moveTo>
                <a:cubicBezTo>
                  <a:pt x="47" y="106"/>
                  <a:pt x="94" y="113"/>
                  <a:pt x="157" y="99"/>
                </a:cubicBezTo>
                <a:cubicBezTo>
                  <a:pt x="220" y="85"/>
                  <a:pt x="317" y="28"/>
                  <a:pt x="381" y="14"/>
                </a:cubicBezTo>
                <a:cubicBezTo>
                  <a:pt x="445" y="0"/>
                  <a:pt x="465" y="0"/>
                  <a:pt x="540" y="14"/>
                </a:cubicBezTo>
                <a:cubicBezTo>
                  <a:pt x="615" y="28"/>
                  <a:pt x="730" y="95"/>
                  <a:pt x="830" y="98"/>
                </a:cubicBezTo>
                <a:cubicBezTo>
                  <a:pt x="930" y="101"/>
                  <a:pt x="1036" y="66"/>
                  <a:pt x="1143" y="3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61" name="AutoShape 394"/>
          <p:cNvSpPr>
            <a:spLocks/>
          </p:cNvSpPr>
          <p:nvPr/>
        </p:nvSpPr>
        <p:spPr bwMode="auto">
          <a:xfrm>
            <a:off x="6250925" y="3865076"/>
            <a:ext cx="1499235" cy="431165"/>
          </a:xfrm>
          <a:prstGeom prst="callout2">
            <a:avLst>
              <a:gd name="adj1" fmla="val 26509"/>
              <a:gd name="adj2" fmla="val -5083"/>
              <a:gd name="adj3" fmla="val 26509"/>
              <a:gd name="adj4" fmla="val -12750"/>
              <a:gd name="adj5" fmla="val 213551"/>
              <a:gd name="adj6" fmla="val -40532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 type="oval" w="sm" len="sm"/>
          </a:ln>
        </p:spPr>
        <p:txBody>
          <a:bodyPr rot="0" vert="horz" wrap="square" lIns="18000" tIns="18000" rIns="18000" bIns="1800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 dirty="0" err="1">
                <a:effectLst/>
                <a:latin typeface="Calibri"/>
                <a:ea typeface="Times New Roman"/>
              </a:rPr>
              <a:t>Brass</a:t>
            </a:r>
            <a:r>
              <a:rPr lang="fr-FR" sz="1200" b="1" dirty="0">
                <a:effectLst/>
                <a:latin typeface="Calibri"/>
                <a:ea typeface="Times New Roman"/>
              </a:rPr>
              <a:t> </a:t>
            </a:r>
            <a:r>
              <a:rPr lang="fr-FR" sz="1200" b="1" dirty="0" err="1">
                <a:effectLst/>
                <a:latin typeface="Calibri"/>
                <a:ea typeface="Times New Roman"/>
              </a:rPr>
              <a:t>screw</a:t>
            </a:r>
            <a:r>
              <a:rPr lang="fr-FR" sz="1200" b="1" dirty="0">
                <a:effectLst/>
                <a:latin typeface="Calibri"/>
                <a:ea typeface="Times New Roman"/>
              </a:rPr>
              <a:t> M2.5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2" name="AutoShape 395"/>
          <p:cNvSpPr>
            <a:spLocks/>
          </p:cNvSpPr>
          <p:nvPr/>
        </p:nvSpPr>
        <p:spPr bwMode="auto">
          <a:xfrm>
            <a:off x="6633195" y="5696859"/>
            <a:ext cx="1661160" cy="431165"/>
          </a:xfrm>
          <a:prstGeom prst="callout2">
            <a:avLst>
              <a:gd name="adj1" fmla="val 26509"/>
              <a:gd name="adj2" fmla="val -4588"/>
              <a:gd name="adj3" fmla="val 26509"/>
              <a:gd name="adj4" fmla="val -13148"/>
              <a:gd name="adj5" fmla="val -64477"/>
              <a:gd name="adj6" fmla="val -46201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 type="oval" w="sm" len="sm"/>
          </a:ln>
        </p:spPr>
        <p:txBody>
          <a:bodyPr rot="0" vert="horz" wrap="square" lIns="18000" tIns="18000" rIns="18000" bIns="1800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200" b="1" dirty="0">
                <a:effectLst/>
                <a:latin typeface="Calibri"/>
                <a:ea typeface="Times New Roman"/>
              </a:rPr>
              <a:t>Copper support for temperature sensor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</a:pPr>
            <a:r>
              <a:rPr lang="en-US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3" name="Text Box 397"/>
          <p:cNvSpPr txBox="1">
            <a:spLocks noChangeArrowheads="1"/>
          </p:cNvSpPr>
          <p:nvPr/>
        </p:nvSpPr>
        <p:spPr bwMode="auto">
          <a:xfrm>
            <a:off x="6428725" y="5023442"/>
            <a:ext cx="2426463" cy="44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Surfaces which are greased by use of </a:t>
            </a:r>
            <a:r>
              <a:rPr lang="en-US" sz="1100" dirty="0" err="1">
                <a:effectLst/>
                <a:latin typeface="Calibri"/>
                <a:ea typeface="Times New Roman"/>
                <a:cs typeface="Times New Roman"/>
              </a:rPr>
              <a:t>Apiezon</a:t>
            </a:r>
            <a:r>
              <a:rPr lang="en-US" sz="1100" baseline="30000" dirty="0" err="1">
                <a:effectLst/>
                <a:latin typeface="Calibri"/>
                <a:ea typeface="Times New Roman"/>
                <a:cs typeface="Calibri"/>
              </a:rPr>
              <a:t>TM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 type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L or M? (1 </a:t>
            </a:r>
            <a:r>
              <a:rPr lang="en-US" sz="1100" dirty="0" err="1" smtClean="0">
                <a:effectLst/>
                <a:latin typeface="Calibri"/>
                <a:ea typeface="Times New Roman"/>
                <a:cs typeface="Times New Roman"/>
              </a:rPr>
              <a:t>MGy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)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64" name="AutoShape 398"/>
          <p:cNvCxnSpPr>
            <a:cxnSpLocks noChangeShapeType="1"/>
          </p:cNvCxnSpPr>
          <p:nvPr/>
        </p:nvCxnSpPr>
        <p:spPr bwMode="auto">
          <a:xfrm>
            <a:off x="5970255" y="5201877"/>
            <a:ext cx="458470" cy="45085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399"/>
          <p:cNvCxnSpPr>
            <a:cxnSpLocks noChangeShapeType="1"/>
          </p:cNvCxnSpPr>
          <p:nvPr/>
        </p:nvCxnSpPr>
        <p:spPr bwMode="auto">
          <a:xfrm flipV="1">
            <a:off x="5970255" y="5246962"/>
            <a:ext cx="458470" cy="33655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AutoShape 391"/>
          <p:cNvSpPr>
            <a:spLocks/>
          </p:cNvSpPr>
          <p:nvPr/>
        </p:nvSpPr>
        <p:spPr bwMode="auto">
          <a:xfrm>
            <a:off x="6608797" y="4142490"/>
            <a:ext cx="1856740" cy="431165"/>
          </a:xfrm>
          <a:prstGeom prst="callout2">
            <a:avLst>
              <a:gd name="adj1" fmla="val 26509"/>
              <a:gd name="adj2" fmla="val -5083"/>
              <a:gd name="adj3" fmla="val 26509"/>
              <a:gd name="adj4" fmla="val -15755"/>
              <a:gd name="adj5" fmla="val 207473"/>
              <a:gd name="adj6" fmla="val -45847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 type="oval" w="sm" len="sm"/>
          </a:ln>
        </p:spPr>
        <p:txBody>
          <a:bodyPr rot="0" vert="horz" wrap="square" lIns="18000" tIns="18000" rIns="18000" bIns="1800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 dirty="0" err="1">
                <a:effectLst/>
                <a:latin typeface="Calibri"/>
                <a:ea typeface="Times New Roman"/>
              </a:rPr>
              <a:t>Temperature</a:t>
            </a:r>
            <a:r>
              <a:rPr lang="fr-FR" sz="1200" b="1" dirty="0">
                <a:effectLst/>
                <a:latin typeface="Calibri"/>
                <a:ea typeface="Times New Roman"/>
              </a:rPr>
              <a:t> </a:t>
            </a:r>
            <a:r>
              <a:rPr lang="fr-FR" sz="1200" b="1" dirty="0" err="1">
                <a:effectLst/>
                <a:latin typeface="Calibri"/>
                <a:ea typeface="Times New Roman"/>
              </a:rPr>
              <a:t>sensor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 err="1">
                <a:effectLst/>
                <a:latin typeface="Calibri"/>
                <a:ea typeface="Calibri"/>
              </a:rPr>
              <a:t>Cernox</a:t>
            </a:r>
            <a:r>
              <a:rPr lang="fr-FR" sz="1200" dirty="0">
                <a:effectLst/>
                <a:latin typeface="Calibri"/>
                <a:ea typeface="Calibri"/>
              </a:rPr>
              <a:t> CX1050CU package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8" name="AutoShape 401"/>
          <p:cNvSpPr>
            <a:spLocks/>
          </p:cNvSpPr>
          <p:nvPr/>
        </p:nvSpPr>
        <p:spPr bwMode="auto">
          <a:xfrm>
            <a:off x="6758925" y="4522427"/>
            <a:ext cx="1499235" cy="431165"/>
          </a:xfrm>
          <a:prstGeom prst="callout2">
            <a:avLst>
              <a:gd name="adj1" fmla="val 26509"/>
              <a:gd name="adj2" fmla="val -5083"/>
              <a:gd name="adj3" fmla="val 26509"/>
              <a:gd name="adj4" fmla="val -15588"/>
              <a:gd name="adj5" fmla="val 81296"/>
              <a:gd name="adj6" fmla="val -53620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 type="arrow" w="sm" len="sm"/>
          </a:ln>
        </p:spPr>
        <p:txBody>
          <a:bodyPr rot="0" vert="horz" wrap="square" lIns="18000" tIns="18000" rIns="18000" bIns="1800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libri"/>
                <a:ea typeface="Times New Roman"/>
              </a:rPr>
              <a:t>Face </a:t>
            </a:r>
            <a:r>
              <a:rPr lang="fr-FR" sz="1200" dirty="0" err="1">
                <a:effectLst/>
                <a:latin typeface="Calibri"/>
                <a:ea typeface="Times New Roman"/>
              </a:rPr>
              <a:t>with</a:t>
            </a:r>
            <a:r>
              <a:rPr lang="fr-FR" sz="1200" dirty="0">
                <a:effectLst/>
                <a:latin typeface="Calibri"/>
                <a:ea typeface="Times New Roman"/>
              </a:rPr>
              <a:t> the </a:t>
            </a:r>
            <a:r>
              <a:rPr lang="fr-FR" sz="1200" dirty="0" err="1">
                <a:effectLst/>
                <a:latin typeface="Calibri"/>
                <a:ea typeface="Times New Roman"/>
              </a:rPr>
              <a:t>series</a:t>
            </a:r>
            <a:r>
              <a:rPr lang="fr-FR" sz="1200" dirty="0">
                <a:effectLst/>
                <a:latin typeface="Calibri"/>
                <a:ea typeface="Times New Roman"/>
              </a:rPr>
              <a:t> </a:t>
            </a:r>
            <a:r>
              <a:rPr lang="fr-FR" sz="1200" dirty="0" err="1" smtClean="0">
                <a:effectLst/>
                <a:latin typeface="Calibri"/>
                <a:ea typeface="Times New Roman"/>
              </a:rPr>
              <a:t>number</a:t>
            </a:r>
            <a:r>
              <a:rPr lang="fr-FR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3358" y="2247255"/>
            <a:ext cx="40381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CU package – </a:t>
            </a:r>
            <a:r>
              <a:rPr lang="fr-FR" dirty="0" err="1"/>
              <a:t>Teflon</a:t>
            </a:r>
            <a:r>
              <a:rPr lang="fr-FR" dirty="0"/>
              <a:t> free </a:t>
            </a:r>
            <a:r>
              <a:rPr lang="fr-FR" dirty="0" smtClean="0"/>
              <a:t>model</a:t>
            </a:r>
          </a:p>
          <a:p>
            <a:r>
              <a:rPr lang="fr-FR" dirty="0" err="1" smtClean="0"/>
              <a:t>Stycast</a:t>
            </a:r>
            <a:r>
              <a:rPr lang="fr-FR" dirty="0" smtClean="0"/>
              <a:t> 2850FT + </a:t>
            </a:r>
            <a:r>
              <a:rPr lang="fr-FR" dirty="0" err="1" smtClean="0"/>
              <a:t>Catalyst</a:t>
            </a:r>
            <a:r>
              <a:rPr lang="fr-FR" dirty="0" smtClean="0"/>
              <a:t> 9 </a:t>
            </a:r>
            <a:r>
              <a:rPr lang="fr-FR" dirty="0" smtClean="0">
                <a:sym typeface="Wingdings"/>
              </a:rPr>
              <a:t>OK for ESS?</a:t>
            </a:r>
          </a:p>
          <a:p>
            <a:r>
              <a:rPr lang="fr-FR" dirty="0" smtClean="0">
                <a:sym typeface="Wingdings"/>
              </a:rPr>
              <a:t>(cf. WP5 CDR)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44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FR" dirty="0" err="1"/>
              <a:t>sensors</a:t>
            </a:r>
            <a:r>
              <a:rPr lang="fr-FR" dirty="0"/>
              <a:t> </a:t>
            </a:r>
            <a:r>
              <a:rPr lang="fr-FR" dirty="0" smtClean="0"/>
              <a:t>2/2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Temperatures</a:t>
            </a:r>
            <a:r>
              <a:rPr lang="fr-FR" dirty="0" smtClean="0"/>
              <a:t> </a:t>
            </a:r>
            <a:r>
              <a:rPr lang="fr-FR" dirty="0" err="1" smtClean="0"/>
              <a:t>above</a:t>
            </a:r>
            <a:r>
              <a:rPr lang="fr-FR" dirty="0" smtClean="0"/>
              <a:t> 30K and </a:t>
            </a:r>
            <a:r>
              <a:rPr lang="fr-FR" dirty="0" err="1" smtClean="0"/>
              <a:t>electric</a:t>
            </a:r>
            <a:r>
              <a:rPr lang="fr-FR" dirty="0"/>
              <a:t> </a:t>
            </a:r>
            <a:r>
              <a:rPr lang="fr-FR" dirty="0" err="1" smtClean="0"/>
              <a:t>heaters</a:t>
            </a:r>
            <a:endParaRPr lang="en-US" dirty="0"/>
          </a:p>
        </p:txBody>
      </p:sp>
      <p:pic>
        <p:nvPicPr>
          <p:cNvPr id="4" name="Picture 4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3" y="4117038"/>
            <a:ext cx="1636395" cy="178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59" y="4404990"/>
            <a:ext cx="196596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2093" y="1115452"/>
            <a:ext cx="1445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PT100 class A</a:t>
            </a:r>
          </a:p>
        </p:txBody>
      </p:sp>
      <p:pic>
        <p:nvPicPr>
          <p:cNvPr id="14" name="Picture 3" descr="Typical Platinum Resistance Values"/>
          <p:cNvPicPr>
            <a:picLocks noChangeAspect="1" noChangeArrowheads="1"/>
          </p:cNvPicPr>
          <p:nvPr/>
        </p:nvPicPr>
        <p:blipFill rotWithShape="1">
          <a:blip r:embed="rId4" cstate="print"/>
          <a:srcRect b="2841"/>
          <a:stretch/>
        </p:blipFill>
        <p:spPr bwMode="auto">
          <a:xfrm>
            <a:off x="4464840" y="984351"/>
            <a:ext cx="233401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Typical Platinum Sensitivity Values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955" y="1023294"/>
            <a:ext cx="226804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23528" y="1844824"/>
            <a:ext cx="378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/>
              <a:t>Sensivity</a:t>
            </a:r>
            <a:r>
              <a:rPr lang="fr-FR" dirty="0"/>
              <a:t> of about 0.4</a:t>
            </a:r>
            <a:r>
              <a:rPr lang="el-GR" dirty="0"/>
              <a:t> Ω</a:t>
            </a:r>
            <a:r>
              <a:rPr lang="fr-FR" dirty="0"/>
              <a:t>/°C </a:t>
            </a:r>
            <a:r>
              <a:rPr lang="fr-FR" dirty="0" smtClean="0"/>
              <a:t>[50K;300K</a:t>
            </a:r>
            <a:r>
              <a:rPr lang="fr-FR" dirty="0"/>
              <a:t>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0190" y="1484784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≈108</a:t>
            </a:r>
            <a:r>
              <a:rPr lang="el-GR" dirty="0"/>
              <a:t>Ω</a:t>
            </a:r>
            <a:r>
              <a:rPr lang="fr-FR" dirty="0"/>
              <a:t>@300K; </a:t>
            </a:r>
            <a:r>
              <a:rPr lang="fr-FR" dirty="0" smtClean="0"/>
              <a:t>≈9.4</a:t>
            </a:r>
            <a:r>
              <a:rPr lang="el-GR" dirty="0" smtClean="0"/>
              <a:t> </a:t>
            </a:r>
            <a:r>
              <a:rPr lang="el-GR" dirty="0"/>
              <a:t>Ω </a:t>
            </a:r>
            <a:r>
              <a:rPr lang="fr-FR" dirty="0" smtClean="0"/>
              <a:t>@50K</a:t>
            </a:r>
            <a:endParaRPr lang="fr-FR" dirty="0"/>
          </a:p>
        </p:txBody>
      </p:sp>
      <p:pic>
        <p:nvPicPr>
          <p:cNvPr id="18" name="Picture 3" descr="C:\Gerard\temp_stg1.gif"/>
          <p:cNvPicPr>
            <a:picLocks noChangeAspect="1" noChangeArrowheads="1"/>
          </p:cNvPicPr>
          <p:nvPr/>
        </p:nvPicPr>
        <p:blipFill>
          <a:blip r:embed="rId6" cstate="print"/>
          <a:srcRect l="25153" t="18823" r="30132" b="7594"/>
          <a:stretch>
            <a:fillRect/>
          </a:stretch>
        </p:blipFill>
        <p:spPr bwMode="auto">
          <a:xfrm>
            <a:off x="5137572" y="3375806"/>
            <a:ext cx="2219167" cy="273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137572" y="5321760"/>
            <a:ext cx="4404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435823" y="5322158"/>
            <a:ext cx="10801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algn="ctr"/>
            <a:r>
              <a:rPr lang="fr-FR" dirty="0" err="1" smtClean="0"/>
              <a:t>Canister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6094822" y="4433581"/>
            <a:ext cx="727344" cy="519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algn="ctr"/>
            <a:r>
              <a:rPr lang="fr-FR" dirty="0" err="1" smtClean="0"/>
              <a:t>Ts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5083783" y="4642825"/>
            <a:ext cx="4404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marL="0" algn="ctr"/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203601" y="5177744"/>
            <a:ext cx="330834" cy="252028"/>
          </a:xfrm>
          <a:prstGeom prst="straightConnector1">
            <a:avLst/>
          </a:prstGeom>
          <a:ln w="25400">
            <a:solidFill>
              <a:schemeClr val="tx1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94822" y="3552581"/>
            <a:ext cx="108012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algn="ctr"/>
            <a:r>
              <a:rPr lang="fr-FR" dirty="0" err="1" smtClean="0"/>
              <a:t>Braze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5911434" y="3812332"/>
            <a:ext cx="363859" cy="297090"/>
          </a:xfrm>
          <a:prstGeom prst="straightConnector1">
            <a:avLst/>
          </a:prstGeom>
          <a:ln w="25400">
            <a:solidFill>
              <a:schemeClr val="tx1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8280447" y="3447358"/>
            <a:ext cx="0" cy="389238"/>
          </a:xfrm>
          <a:prstGeom prst="straightConnector1">
            <a:avLst/>
          </a:prstGeom>
          <a:ln w="25400">
            <a:solidFill>
              <a:schemeClr val="tx1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897820" y="3304923"/>
            <a:ext cx="369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8136431" y="3836596"/>
            <a:ext cx="283043" cy="54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8280447" y="4383913"/>
            <a:ext cx="0" cy="389238"/>
          </a:xfrm>
          <a:prstGeom prst="straightConnector1">
            <a:avLst/>
          </a:prstGeom>
          <a:ln w="25400">
            <a:solidFill>
              <a:schemeClr val="tx1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8295545" y="4768849"/>
            <a:ext cx="0" cy="389238"/>
          </a:xfrm>
          <a:prstGeom prst="straightConnector1">
            <a:avLst/>
          </a:prstGeom>
          <a:ln w="25400">
            <a:solidFill>
              <a:schemeClr val="tx1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859129" y="4574958"/>
            <a:ext cx="3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Tc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8151529" y="5158087"/>
            <a:ext cx="283043" cy="54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fr-FR" dirty="0"/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8295545" y="5705404"/>
            <a:ext cx="0" cy="389238"/>
          </a:xfrm>
          <a:prstGeom prst="straightConnector1">
            <a:avLst/>
          </a:prstGeom>
          <a:ln w="25400">
            <a:solidFill>
              <a:schemeClr val="tx1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7895159" y="5980408"/>
            <a:ext cx="45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Tw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5351908" y="4508590"/>
            <a:ext cx="45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Tw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8456996" y="388091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Rth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8456996" y="5246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Rth</a:t>
            </a:r>
            <a:endParaRPr lang="fr-FR" dirty="0"/>
          </a:p>
        </p:txBody>
      </p:sp>
      <p:sp>
        <p:nvSpPr>
          <p:cNvPr id="38" name="Text Box 424"/>
          <p:cNvSpPr txBox="1">
            <a:spLocks noChangeArrowheads="1"/>
          </p:cNvSpPr>
          <p:nvPr/>
        </p:nvSpPr>
        <p:spPr bwMode="auto">
          <a:xfrm>
            <a:off x="5580112" y="3068960"/>
            <a:ext cx="2912829" cy="44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100" b="1" dirty="0" smtClean="0">
                <a:effectLst/>
                <a:latin typeface="Calibri"/>
                <a:ea typeface="Times New Roman"/>
                <a:cs typeface="Times New Roman"/>
              </a:rPr>
              <a:t>From Lakeshore </a:t>
            </a:r>
            <a:r>
              <a:rPr lang="en-US" sz="1100" b="1" dirty="0" err="1" smtClean="0">
                <a:effectLst/>
                <a:latin typeface="Calibri"/>
                <a:ea typeface="Times New Roman"/>
                <a:cs typeface="Times New Roman"/>
              </a:rPr>
              <a:t>Cryotronics</a:t>
            </a:r>
            <a:r>
              <a:rPr lang="en-US" sz="1100" b="1" dirty="0" smtClean="0">
                <a:effectLst/>
                <a:latin typeface="Calibri"/>
                <a:ea typeface="Times New Roman"/>
                <a:cs typeface="Times New Roman"/>
              </a:rPr>
              <a:t> documentation</a:t>
            </a:r>
            <a:endParaRPr lang="fr-FR" sz="11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9" name="Text Box 424"/>
          <p:cNvSpPr txBox="1">
            <a:spLocks noChangeArrowheads="1"/>
          </p:cNvSpPr>
          <p:nvPr/>
        </p:nvSpPr>
        <p:spPr bwMode="auto">
          <a:xfrm>
            <a:off x="1678788" y="3598972"/>
            <a:ext cx="2174875" cy="44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Surface which are greased with </a:t>
            </a:r>
            <a:r>
              <a:rPr lang="en-US" sz="1100" dirty="0" err="1">
                <a:effectLst/>
                <a:latin typeface="Calibri"/>
                <a:ea typeface="Times New Roman"/>
                <a:cs typeface="Times New Roman"/>
              </a:rPr>
              <a:t>Apiezon</a:t>
            </a:r>
            <a:r>
              <a:rPr lang="en-US" sz="1100" baseline="30000" dirty="0" err="1">
                <a:effectLst/>
                <a:latin typeface="Calibri"/>
                <a:ea typeface="Times New Roman"/>
                <a:cs typeface="Calibri"/>
              </a:rPr>
              <a:t>TM</a:t>
            </a:r>
            <a:r>
              <a:rPr lang="en-US" sz="1100" dirty="0">
                <a:effectLst/>
                <a:latin typeface="Calibri"/>
                <a:ea typeface="Times New Roman"/>
                <a:cs typeface="Calibri"/>
              </a:rPr>
              <a:t> </a:t>
            </a:r>
            <a:r>
              <a:rPr lang="en-US" sz="1100" dirty="0">
                <a:effectLst/>
                <a:latin typeface="Calibri"/>
                <a:ea typeface="Times New Roman"/>
                <a:cs typeface="Times New Roman"/>
              </a:rPr>
              <a:t>type </a:t>
            </a: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L or M</a:t>
            </a:r>
            <a:r>
              <a:rPr lang="en-US" sz="1100" dirty="0">
                <a:ea typeface="Times New Roman"/>
                <a:cs typeface="Times New Roman"/>
              </a:rPr>
              <a:t>? (1 </a:t>
            </a:r>
            <a:r>
              <a:rPr lang="en-US" sz="1100" dirty="0" err="1">
                <a:ea typeface="Times New Roman"/>
                <a:cs typeface="Times New Roman"/>
              </a:rPr>
              <a:t>MGy</a:t>
            </a:r>
            <a:r>
              <a:rPr lang="en-US" sz="1100" dirty="0">
                <a:ea typeface="Times New Roman"/>
                <a:cs typeface="Times New Roman"/>
              </a:rPr>
              <a:t>)</a:t>
            </a:r>
            <a:endParaRPr lang="fr-FR" sz="1100" dirty="0">
              <a:ea typeface="Times New Roman"/>
              <a:cs typeface="Times New Roman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" name="Picture 4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1973" y="3259882"/>
            <a:ext cx="1491615" cy="3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reeform 435"/>
          <p:cNvSpPr>
            <a:spLocks/>
          </p:cNvSpPr>
          <p:nvPr/>
        </p:nvSpPr>
        <p:spPr bwMode="auto">
          <a:xfrm>
            <a:off x="1081253" y="3235752"/>
            <a:ext cx="231140" cy="984885"/>
          </a:xfrm>
          <a:custGeom>
            <a:avLst/>
            <a:gdLst>
              <a:gd name="T0" fmla="*/ 0 w 275"/>
              <a:gd name="T1" fmla="*/ 25 h 1487"/>
              <a:gd name="T2" fmla="*/ 0 w 275"/>
              <a:gd name="T3" fmla="*/ 1487 h 1487"/>
              <a:gd name="T4" fmla="*/ 275 w 275"/>
              <a:gd name="T5" fmla="*/ 1487 h 1487"/>
              <a:gd name="T6" fmla="*/ 275 w 275"/>
              <a:gd name="T7" fmla="*/ 0 h 1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5" h="1487">
                <a:moveTo>
                  <a:pt x="0" y="25"/>
                </a:moveTo>
                <a:lnTo>
                  <a:pt x="0" y="1487"/>
                </a:lnTo>
                <a:lnTo>
                  <a:pt x="275" y="1487"/>
                </a:lnTo>
                <a:lnTo>
                  <a:pt x="275" y="0"/>
                </a:lnTo>
              </a:path>
            </a:pathLst>
          </a:cu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42" name="AutoShape 428"/>
          <p:cNvSpPr>
            <a:spLocks/>
          </p:cNvSpPr>
          <p:nvPr/>
        </p:nvSpPr>
        <p:spPr bwMode="auto">
          <a:xfrm>
            <a:off x="2042643" y="2636912"/>
            <a:ext cx="1499235" cy="431165"/>
          </a:xfrm>
          <a:prstGeom prst="callout2">
            <a:avLst>
              <a:gd name="adj1" fmla="val 26509"/>
              <a:gd name="adj2" fmla="val -5083"/>
              <a:gd name="adj3" fmla="val 26509"/>
              <a:gd name="adj4" fmla="val -15755"/>
              <a:gd name="adj5" fmla="val 202653"/>
              <a:gd name="adj6" fmla="val -54426"/>
            </a:avLst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 type="oval" w="sm" len="sm"/>
          </a:ln>
        </p:spPr>
        <p:txBody>
          <a:bodyPr rot="0" vert="horz" wrap="square" lIns="18000" tIns="18000" rIns="18000" bIns="18000" anchor="ctr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 dirty="0" err="1">
                <a:effectLst/>
                <a:latin typeface="Calibri"/>
                <a:ea typeface="Times New Roman"/>
              </a:rPr>
              <a:t>Temperature</a:t>
            </a:r>
            <a:r>
              <a:rPr lang="fr-FR" sz="1200" b="1" dirty="0">
                <a:effectLst/>
                <a:latin typeface="Calibri"/>
                <a:ea typeface="Times New Roman"/>
              </a:rPr>
              <a:t> </a:t>
            </a:r>
            <a:r>
              <a:rPr lang="fr-FR" sz="1200" b="1" dirty="0" err="1">
                <a:effectLst/>
                <a:latin typeface="Calibri"/>
                <a:ea typeface="Times New Roman"/>
              </a:rPr>
              <a:t>sensor</a:t>
            </a:r>
            <a:endParaRPr lang="fr-FR" sz="1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200" dirty="0" smtClean="0">
                <a:effectLst/>
                <a:latin typeface="Calibri"/>
                <a:ea typeface="Calibri"/>
              </a:rPr>
              <a:t>PT100</a:t>
            </a:r>
          </a:p>
          <a:p>
            <a:r>
              <a:rPr lang="fr-FR" sz="1200" dirty="0" smtClean="0"/>
              <a:t>Ø=2.8mm</a:t>
            </a:r>
          </a:p>
          <a:p>
            <a:r>
              <a:rPr lang="fr-FR" sz="1200" dirty="0"/>
              <a:t>L=15mm</a:t>
            </a:r>
          </a:p>
          <a:p>
            <a:pPr>
              <a:spcAft>
                <a:spcPts val="0"/>
              </a:spcAft>
            </a:pPr>
            <a:endParaRPr lang="fr-FR" sz="1200" dirty="0">
              <a:effectLst/>
              <a:latin typeface="Times New Roman"/>
              <a:ea typeface="Times New Roman"/>
            </a:endParaRPr>
          </a:p>
          <a:p>
            <a:pPr algn="l">
              <a:lnSpc>
                <a:spcPct val="130000"/>
              </a:lnSpc>
              <a:spcAft>
                <a:spcPts val="0"/>
              </a:spcAft>
            </a:pPr>
            <a:r>
              <a:rPr lang="fr-FR" sz="1200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43" name="AutoShape 437"/>
          <p:cNvCxnSpPr>
            <a:cxnSpLocks noChangeShapeType="1"/>
          </p:cNvCxnSpPr>
          <p:nvPr/>
        </p:nvCxnSpPr>
        <p:spPr bwMode="auto">
          <a:xfrm>
            <a:off x="1319378" y="3598972"/>
            <a:ext cx="354330" cy="108585"/>
          </a:xfrm>
          <a:prstGeom prst="straightConnector1">
            <a:avLst/>
          </a:prstGeom>
          <a:noFill/>
          <a:ln w="9525">
            <a:solidFill>
              <a:srgbClr val="C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ZoneTexte 43"/>
          <p:cNvSpPr txBox="1"/>
          <p:nvPr/>
        </p:nvSpPr>
        <p:spPr>
          <a:xfrm>
            <a:off x="2106231" y="322227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2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042643" y="298104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174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Electrical</a:t>
            </a:r>
            <a:r>
              <a:rPr lang="fr-FR" dirty="0" smtClean="0"/>
              <a:t> </a:t>
            </a:r>
            <a:r>
              <a:rPr lang="fr-FR" dirty="0" err="1" smtClean="0"/>
              <a:t>heaters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 smtClean="0"/>
              <a:t>Heating</a:t>
            </a:r>
            <a:r>
              <a:rPr lang="fr-FR" dirty="0" smtClean="0"/>
              <a:t> </a:t>
            </a:r>
            <a:r>
              <a:rPr lang="en-US" dirty="0" smtClean="0"/>
              <a:t>cartridges</a:t>
            </a:r>
          </a:p>
          <a:p>
            <a:pPr marL="355600" lvl="1" indent="0">
              <a:buNone/>
            </a:pPr>
            <a:endParaRPr lang="en-US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28721"/>
              </p:ext>
            </p:extLst>
          </p:nvPr>
        </p:nvGraphicFramePr>
        <p:xfrm>
          <a:off x="442824" y="2051397"/>
          <a:ext cx="4146677" cy="19909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49350"/>
                <a:gridCol w="1818767"/>
                <a:gridCol w="1178560"/>
              </a:tblGrid>
              <a:tr h="363468">
                <a:tc rowSpan="3"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Geometry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Diameter (mm)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25.4</a:t>
                      </a:r>
                      <a:r>
                        <a:rPr lang="en-US" sz="1400" b="1" baseline="30000" dirty="0">
                          <a:effectLst/>
                        </a:rPr>
                        <a:t>+0</a:t>
                      </a:r>
                      <a:r>
                        <a:rPr lang="en-US" sz="1400" b="1" baseline="-25000" dirty="0">
                          <a:effectLst/>
                        </a:rPr>
                        <a:t>-0.2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7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smtClean="0">
                          <a:effectLst/>
                        </a:rPr>
                        <a:t>Overall length (mm)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150</a:t>
                      </a:r>
                      <a:r>
                        <a:rPr lang="en-US" sz="1400" b="1" baseline="30000" dirty="0">
                          <a:effectLst/>
                        </a:rPr>
                        <a:t>+0</a:t>
                      </a:r>
                      <a:r>
                        <a:rPr lang="en-US" sz="1400" b="1" baseline="-25000" dirty="0">
                          <a:effectLst/>
                        </a:rPr>
                        <a:t>-1% or-5mm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Heating length (mm)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120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222"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Heat transfer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</a:rPr>
                        <a:t>Thermal load (W/cm²)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222">
                <a:tc rowSpan="2"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Electricity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</a:rPr>
                        <a:t>Supply voltage (V)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48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Power (W)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100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54222">
                <a:tc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</a:rPr>
                        <a:t>Leads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-71755"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en-US" sz="1400" b="1" dirty="0" smtClean="0">
                          <a:effectLst/>
                        </a:rPr>
                        <a:t>AXON (provided by IPNO)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2824" y="1628800"/>
            <a:ext cx="4211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Derived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a standard model (</a:t>
            </a:r>
            <a:r>
              <a:rPr lang="fr-FR" b="1" dirty="0" err="1" smtClean="0"/>
              <a:t>Vulcanic</a:t>
            </a:r>
            <a:r>
              <a:rPr lang="fr-FR" b="1" dirty="0" smtClean="0"/>
              <a:t>) </a:t>
            </a:r>
            <a:endParaRPr lang="fr-FR" b="1" dirty="0"/>
          </a:p>
        </p:txBody>
      </p:sp>
      <p:pic>
        <p:nvPicPr>
          <p:cNvPr id="2050" name="Picture 2" descr="P:\MPU-RDA\ESS\WP11\CDR\illustration\car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2" r="24978" b="57544"/>
          <a:stretch/>
        </p:blipFill>
        <p:spPr bwMode="auto">
          <a:xfrm>
            <a:off x="5148064" y="1340768"/>
            <a:ext cx="3520440" cy="27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53274" y="4398203"/>
            <a:ext cx="3248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 smtClean="0"/>
              <a:t>Temperature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is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monitored</a:t>
            </a:r>
            <a:r>
              <a:rPr lang="fr-FR" sz="1600" b="1" dirty="0" smtClean="0"/>
              <a:t> by </a:t>
            </a:r>
            <a:r>
              <a:rPr lang="fr-FR" sz="1600" b="1" dirty="0" err="1" smtClean="0"/>
              <a:t>means</a:t>
            </a:r>
            <a:r>
              <a:rPr lang="fr-FR" sz="1600" b="1" dirty="0" smtClean="0"/>
              <a:t> of </a:t>
            </a:r>
            <a:r>
              <a:rPr lang="fr-FR" sz="1600" b="1" dirty="0" err="1" smtClean="0"/>
              <a:t>two</a:t>
            </a:r>
            <a:r>
              <a:rPr lang="fr-FR" sz="1600" b="1" dirty="0" smtClean="0"/>
              <a:t> PT100 </a:t>
            </a:r>
            <a:r>
              <a:rPr lang="fr-FR" sz="1600" b="1" dirty="0" err="1" smtClean="0"/>
              <a:t>including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redundancies</a:t>
            </a:r>
            <a:r>
              <a:rPr lang="fr-FR" sz="1600" b="1" dirty="0" smtClean="0"/>
              <a:t> </a:t>
            </a:r>
            <a:endParaRPr lang="fr-FR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70958"/>
            <a:ext cx="3497263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43713"/>
            <a:ext cx="1778943" cy="197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4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Thermal </a:t>
            </a:r>
            <a:r>
              <a:rPr lang="fr-FR" dirty="0" err="1" smtClean="0"/>
              <a:t>anchoring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Valve box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End box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8394736" y="836712"/>
            <a:ext cx="3229" cy="55446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10062" y="980538"/>
            <a:ext cx="2063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Thermal </a:t>
            </a:r>
            <a:r>
              <a:rPr lang="fr-FR" b="1" dirty="0" err="1" smtClean="0"/>
              <a:t>shield</a:t>
            </a:r>
            <a:r>
              <a:rPr lang="fr-FR" b="1" dirty="0" smtClean="0"/>
              <a:t> case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810833" y="1745466"/>
            <a:ext cx="161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Cold mass case</a:t>
            </a:r>
            <a:endParaRPr lang="fr-FR" b="1" dirty="0"/>
          </a:p>
        </p:txBody>
      </p:sp>
      <p:sp>
        <p:nvSpPr>
          <p:cNvPr id="7" name="Organigramme : Délai 6"/>
          <p:cNvSpPr>
            <a:spLocks noChangeArrowheads="1"/>
          </p:cNvSpPr>
          <p:nvPr/>
        </p:nvSpPr>
        <p:spPr bwMode="auto">
          <a:xfrm flipH="1">
            <a:off x="3057782" y="1234748"/>
            <a:ext cx="396705" cy="282696"/>
          </a:xfrm>
          <a:prstGeom prst="flowChartDelay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cxnSp>
        <p:nvCxnSpPr>
          <p:cNvPr id="8" name="Connecteur droit 7"/>
          <p:cNvCxnSpPr/>
          <p:nvPr/>
        </p:nvCxnSpPr>
        <p:spPr bwMode="auto">
          <a:xfrm>
            <a:off x="3454487" y="1372528"/>
            <a:ext cx="658382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>
            <a:off x="5373629" y="1166553"/>
            <a:ext cx="1817559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onnecteur droit 9"/>
          <p:cNvCxnSpPr/>
          <p:nvPr/>
        </p:nvCxnSpPr>
        <p:spPr bwMode="auto">
          <a:xfrm>
            <a:off x="7194257" y="1163324"/>
            <a:ext cx="101508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8200098" y="1025386"/>
            <a:ext cx="341883" cy="281903"/>
            <a:chOff x="0" y="0"/>
            <a:chExt cx="259175" cy="178308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259080" cy="178308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latin typeface="Times New Roman"/>
                  <a:ea typeface="Times New Roman"/>
                </a:rPr>
                <a:t> 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3" name="Connecteur droit 12"/>
            <p:cNvCxnSpPr/>
            <p:nvPr/>
          </p:nvCxnSpPr>
          <p:spPr bwMode="auto">
            <a:xfrm>
              <a:off x="147552" y="38268"/>
              <a:ext cx="111623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Connecteur droit 13"/>
            <p:cNvCxnSpPr/>
            <p:nvPr/>
          </p:nvCxnSpPr>
          <p:spPr bwMode="auto">
            <a:xfrm>
              <a:off x="148050" y="124189"/>
              <a:ext cx="111125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Zone de texte 51"/>
          <p:cNvSpPr txBox="1">
            <a:spLocks noChangeArrowheads="1"/>
          </p:cNvSpPr>
          <p:nvPr/>
        </p:nvSpPr>
        <p:spPr bwMode="auto">
          <a:xfrm>
            <a:off x="2930038" y="1447523"/>
            <a:ext cx="749011" cy="41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600" b="1" dirty="0" err="1">
                <a:effectLst/>
                <a:latin typeface="Calibri"/>
                <a:ea typeface="Times New Roman"/>
                <a:cs typeface="Times New Roman"/>
              </a:rPr>
              <a:t>Sensor</a:t>
            </a:r>
            <a:endParaRPr lang="fr-FR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6" name="Zone de texte 23588"/>
          <p:cNvSpPr txBox="1">
            <a:spLocks noChangeArrowheads="1"/>
          </p:cNvSpPr>
          <p:nvPr/>
        </p:nvSpPr>
        <p:spPr bwMode="auto">
          <a:xfrm>
            <a:off x="6941882" y="2333499"/>
            <a:ext cx="1348724" cy="66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effectLst/>
                <a:latin typeface="Calibri"/>
                <a:ea typeface="Times New Roman"/>
              </a:rPr>
              <a:t>Multi </a:t>
            </a:r>
            <a:r>
              <a:rPr lang="fr-FR" sz="1600" b="1" dirty="0" err="1">
                <a:effectLst/>
                <a:latin typeface="Calibri"/>
                <a:ea typeface="Times New Roman"/>
              </a:rPr>
              <a:t>channels</a:t>
            </a:r>
            <a:r>
              <a:rPr lang="fr-FR" sz="1600" b="1" dirty="0">
                <a:effectLst/>
                <a:latin typeface="Calibri"/>
                <a:ea typeface="Times New Roman"/>
              </a:rPr>
              <a:t> </a:t>
            </a:r>
            <a:endParaRPr lang="fr-FR" sz="1600" b="1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600" b="1" dirty="0" err="1" smtClean="0">
                <a:effectLst/>
                <a:latin typeface="Calibri"/>
                <a:ea typeface="Times New Roman"/>
              </a:rPr>
              <a:t>feedthroughs</a:t>
            </a:r>
            <a:endParaRPr lang="fr-FR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7" name="Zone de texte 23588"/>
          <p:cNvSpPr txBox="1">
            <a:spLocks noChangeArrowheads="1"/>
          </p:cNvSpPr>
          <p:nvPr/>
        </p:nvSpPr>
        <p:spPr bwMode="auto">
          <a:xfrm>
            <a:off x="4396424" y="1529442"/>
            <a:ext cx="1040899" cy="67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smtClean="0">
                <a:effectLst/>
                <a:latin typeface="Calibri"/>
                <a:ea typeface="Times New Roman"/>
              </a:rPr>
              <a:t> Thermal </a:t>
            </a:r>
            <a:r>
              <a:rPr lang="fr-FR" sz="1400" b="1" dirty="0" err="1" smtClean="0">
                <a:effectLst/>
                <a:latin typeface="Calibri"/>
                <a:ea typeface="Times New Roman"/>
              </a:rPr>
              <a:t>anchoring</a:t>
            </a:r>
            <a:endParaRPr lang="fr-FR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Accolade ouvrante 17"/>
          <p:cNvSpPr>
            <a:spLocks/>
          </p:cNvSpPr>
          <p:nvPr/>
        </p:nvSpPr>
        <p:spPr bwMode="auto">
          <a:xfrm rot="16200000">
            <a:off x="4797670" y="1045956"/>
            <a:ext cx="245753" cy="912436"/>
          </a:xfrm>
          <a:prstGeom prst="leftBrace">
            <a:avLst>
              <a:gd name="adj1" fmla="val 61107"/>
              <a:gd name="adj2" fmla="val 50000"/>
            </a:avLst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1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cxnSp>
        <p:nvCxnSpPr>
          <p:cNvPr id="19" name="Connecteur droit 18"/>
          <p:cNvCxnSpPr/>
          <p:nvPr/>
        </p:nvCxnSpPr>
        <p:spPr bwMode="auto">
          <a:xfrm>
            <a:off x="4112869" y="1156346"/>
            <a:ext cx="351459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>
            <a:off x="4464328" y="1388619"/>
            <a:ext cx="9093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necteur droit 20"/>
          <p:cNvCxnSpPr/>
          <p:nvPr/>
        </p:nvCxnSpPr>
        <p:spPr bwMode="auto">
          <a:xfrm>
            <a:off x="4464328" y="1166553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21"/>
          <p:cNvCxnSpPr/>
          <p:nvPr/>
        </p:nvCxnSpPr>
        <p:spPr bwMode="auto">
          <a:xfrm>
            <a:off x="5376765" y="1166553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22"/>
          <p:cNvCxnSpPr/>
          <p:nvPr/>
        </p:nvCxnSpPr>
        <p:spPr bwMode="auto">
          <a:xfrm>
            <a:off x="4112869" y="1166553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rganigramme : Délai 23"/>
          <p:cNvSpPr>
            <a:spLocks noChangeArrowheads="1"/>
          </p:cNvSpPr>
          <p:nvPr/>
        </p:nvSpPr>
        <p:spPr bwMode="auto">
          <a:xfrm flipH="1">
            <a:off x="892861" y="2268945"/>
            <a:ext cx="396705" cy="282696"/>
          </a:xfrm>
          <a:prstGeom prst="flowChartDelay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cxnSp>
        <p:nvCxnSpPr>
          <p:cNvPr id="25" name="Connecteur droit 24"/>
          <p:cNvCxnSpPr/>
          <p:nvPr/>
        </p:nvCxnSpPr>
        <p:spPr bwMode="auto">
          <a:xfrm>
            <a:off x="1289566" y="2406725"/>
            <a:ext cx="65838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necteur droit 25"/>
          <p:cNvCxnSpPr/>
          <p:nvPr/>
        </p:nvCxnSpPr>
        <p:spPr bwMode="auto">
          <a:xfrm>
            <a:off x="5373628" y="2200750"/>
            <a:ext cx="1817559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Connecteur droit 26"/>
          <p:cNvCxnSpPr/>
          <p:nvPr/>
        </p:nvCxnSpPr>
        <p:spPr bwMode="auto">
          <a:xfrm>
            <a:off x="7194256" y="2204915"/>
            <a:ext cx="101508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8200097" y="2066977"/>
            <a:ext cx="341883" cy="281903"/>
            <a:chOff x="0" y="0"/>
            <a:chExt cx="259175" cy="178308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0" y="0"/>
              <a:ext cx="259080" cy="178308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latin typeface="Times New Roman"/>
                  <a:ea typeface="Times New Roman"/>
                </a:rPr>
                <a:t> 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" name="Connecteur droit 29"/>
            <p:cNvCxnSpPr/>
            <p:nvPr/>
          </p:nvCxnSpPr>
          <p:spPr bwMode="auto">
            <a:xfrm>
              <a:off x="147552" y="38268"/>
              <a:ext cx="111623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148050" y="124189"/>
              <a:ext cx="111125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Zone de texte 51"/>
          <p:cNvSpPr txBox="1">
            <a:spLocks noChangeArrowheads="1"/>
          </p:cNvSpPr>
          <p:nvPr/>
        </p:nvSpPr>
        <p:spPr bwMode="auto">
          <a:xfrm>
            <a:off x="765117" y="2508990"/>
            <a:ext cx="749011" cy="41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600" b="1" dirty="0" err="1">
                <a:effectLst/>
                <a:latin typeface="Calibri"/>
                <a:ea typeface="Times New Roman"/>
                <a:cs typeface="Times New Roman"/>
              </a:rPr>
              <a:t>Sensor</a:t>
            </a:r>
            <a:endParaRPr lang="fr-FR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3" name="Zone de texte 23588"/>
          <p:cNvSpPr txBox="1">
            <a:spLocks noChangeArrowheads="1"/>
          </p:cNvSpPr>
          <p:nvPr/>
        </p:nvSpPr>
        <p:spPr bwMode="auto">
          <a:xfrm>
            <a:off x="2231503" y="2592558"/>
            <a:ext cx="1040899" cy="67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err="1" smtClean="0">
                <a:effectLst/>
                <a:latin typeface="Calibri"/>
                <a:ea typeface="Times New Roman"/>
              </a:rPr>
              <a:t>Sensor</a:t>
            </a:r>
            <a:r>
              <a:rPr lang="fr-FR" sz="1400" b="1" dirty="0" smtClean="0">
                <a:effectLst/>
                <a:latin typeface="Calibri"/>
                <a:ea typeface="Times New Roman"/>
              </a:rPr>
              <a:t> thermal </a:t>
            </a:r>
            <a:r>
              <a:rPr lang="fr-FR" sz="1400" b="1" dirty="0" err="1" smtClean="0">
                <a:effectLst/>
                <a:latin typeface="Calibri"/>
                <a:ea typeface="Times New Roman"/>
              </a:rPr>
              <a:t>anchoring</a:t>
            </a:r>
            <a:endParaRPr lang="fr-FR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4" name="Accolade ouvrante 33"/>
          <p:cNvSpPr>
            <a:spLocks/>
          </p:cNvSpPr>
          <p:nvPr/>
        </p:nvSpPr>
        <p:spPr bwMode="auto">
          <a:xfrm rot="16200000">
            <a:off x="2632749" y="2080153"/>
            <a:ext cx="245753" cy="912436"/>
          </a:xfrm>
          <a:prstGeom prst="leftBrace">
            <a:avLst>
              <a:gd name="adj1" fmla="val 61107"/>
              <a:gd name="adj2" fmla="val 50000"/>
            </a:avLst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1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cxnSp>
        <p:nvCxnSpPr>
          <p:cNvPr id="35" name="Connecteur droit 34"/>
          <p:cNvCxnSpPr/>
          <p:nvPr/>
        </p:nvCxnSpPr>
        <p:spPr bwMode="auto">
          <a:xfrm>
            <a:off x="1947948" y="2190543"/>
            <a:ext cx="351459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Connecteur droit 35"/>
          <p:cNvCxnSpPr/>
          <p:nvPr/>
        </p:nvCxnSpPr>
        <p:spPr bwMode="auto">
          <a:xfrm>
            <a:off x="2299407" y="2422816"/>
            <a:ext cx="909301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Connecteur droit 36"/>
          <p:cNvCxnSpPr/>
          <p:nvPr/>
        </p:nvCxnSpPr>
        <p:spPr bwMode="auto">
          <a:xfrm>
            <a:off x="2299407" y="2200750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Connecteur droit 37"/>
          <p:cNvCxnSpPr/>
          <p:nvPr/>
        </p:nvCxnSpPr>
        <p:spPr bwMode="auto">
          <a:xfrm>
            <a:off x="3211844" y="2200750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necteur droit 38"/>
          <p:cNvCxnSpPr/>
          <p:nvPr/>
        </p:nvCxnSpPr>
        <p:spPr bwMode="auto">
          <a:xfrm>
            <a:off x="1947948" y="2200750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Connecteur droit 39"/>
          <p:cNvCxnSpPr/>
          <p:nvPr/>
        </p:nvCxnSpPr>
        <p:spPr bwMode="auto">
          <a:xfrm>
            <a:off x="4462222" y="2431968"/>
            <a:ext cx="9093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Connecteur droit 40"/>
          <p:cNvCxnSpPr/>
          <p:nvPr/>
        </p:nvCxnSpPr>
        <p:spPr bwMode="auto">
          <a:xfrm>
            <a:off x="4464328" y="2209902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Connecteur droit 41"/>
          <p:cNvCxnSpPr/>
          <p:nvPr/>
        </p:nvCxnSpPr>
        <p:spPr bwMode="auto">
          <a:xfrm>
            <a:off x="5376765" y="2209902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Zone de texte 23588"/>
          <p:cNvSpPr txBox="1">
            <a:spLocks noChangeArrowheads="1"/>
          </p:cNvSpPr>
          <p:nvPr/>
        </p:nvSpPr>
        <p:spPr bwMode="auto">
          <a:xfrm>
            <a:off x="4400096" y="2605423"/>
            <a:ext cx="1040899" cy="67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smtClean="0">
                <a:effectLst/>
                <a:latin typeface="Calibri"/>
                <a:ea typeface="Times New Roman"/>
              </a:rPr>
              <a:t>TS thermal </a:t>
            </a:r>
            <a:r>
              <a:rPr lang="fr-FR" sz="1400" b="1" dirty="0" err="1" smtClean="0">
                <a:effectLst/>
                <a:latin typeface="Calibri"/>
                <a:ea typeface="Times New Roman"/>
              </a:rPr>
              <a:t>anchoring</a:t>
            </a:r>
            <a:endParaRPr lang="fr-FR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4" name="Accolade ouvrante 43"/>
          <p:cNvSpPr>
            <a:spLocks/>
          </p:cNvSpPr>
          <p:nvPr/>
        </p:nvSpPr>
        <p:spPr bwMode="auto">
          <a:xfrm rot="16200000">
            <a:off x="4801342" y="2093018"/>
            <a:ext cx="245753" cy="912436"/>
          </a:xfrm>
          <a:prstGeom prst="leftBrace">
            <a:avLst>
              <a:gd name="adj1" fmla="val 61107"/>
              <a:gd name="adj2" fmla="val 50000"/>
            </a:avLst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1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cxnSp>
        <p:nvCxnSpPr>
          <p:cNvPr id="45" name="Connecteur droit 44"/>
          <p:cNvCxnSpPr/>
          <p:nvPr/>
        </p:nvCxnSpPr>
        <p:spPr bwMode="auto">
          <a:xfrm>
            <a:off x="3204005" y="2203787"/>
            <a:ext cx="1263995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Zone de texte 23588"/>
          <p:cNvSpPr txBox="1">
            <a:spLocks noChangeArrowheads="1"/>
          </p:cNvSpPr>
          <p:nvPr/>
        </p:nvSpPr>
        <p:spPr bwMode="auto">
          <a:xfrm>
            <a:off x="6975962" y="1363916"/>
            <a:ext cx="1348724" cy="66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effectLst/>
                <a:latin typeface="Calibri"/>
                <a:ea typeface="Times New Roman"/>
              </a:rPr>
              <a:t>Multi </a:t>
            </a:r>
            <a:r>
              <a:rPr lang="fr-FR" sz="1600" b="1" dirty="0" err="1">
                <a:effectLst/>
                <a:latin typeface="Calibri"/>
                <a:ea typeface="Times New Roman"/>
              </a:rPr>
              <a:t>channels</a:t>
            </a:r>
            <a:r>
              <a:rPr lang="fr-FR" sz="1600" b="1" dirty="0">
                <a:effectLst/>
                <a:latin typeface="Calibri"/>
                <a:ea typeface="Times New Roman"/>
              </a:rPr>
              <a:t> </a:t>
            </a:r>
            <a:endParaRPr lang="fr-FR" sz="1600" b="1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600" b="1" dirty="0" err="1" smtClean="0">
                <a:effectLst/>
                <a:latin typeface="Calibri"/>
                <a:ea typeface="Times New Roman"/>
              </a:rPr>
              <a:t>feedthroughs</a:t>
            </a:r>
            <a:endParaRPr lang="fr-FR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51692" y="5460475"/>
            <a:ext cx="720080" cy="216024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none" rtlCol="0" anchor="ctr">
            <a:spAutoFit/>
          </a:bodyPr>
          <a:lstStyle/>
          <a:p>
            <a:pPr marL="0" algn="ctr"/>
            <a:endParaRPr lang="en-US" dirty="0"/>
          </a:p>
        </p:txBody>
      </p:sp>
      <p:cxnSp>
        <p:nvCxnSpPr>
          <p:cNvPr id="49" name="Connecteur droit 48"/>
          <p:cNvCxnSpPr/>
          <p:nvPr/>
        </p:nvCxnSpPr>
        <p:spPr bwMode="auto">
          <a:xfrm>
            <a:off x="2071772" y="5585494"/>
            <a:ext cx="517806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Rectangle 52"/>
          <p:cNvSpPr/>
          <p:nvPr/>
        </p:nvSpPr>
        <p:spPr>
          <a:xfrm>
            <a:off x="700521" y="3342761"/>
            <a:ext cx="2063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Thermal </a:t>
            </a:r>
            <a:r>
              <a:rPr lang="fr-FR" b="1" dirty="0" err="1" smtClean="0"/>
              <a:t>shield</a:t>
            </a:r>
            <a:r>
              <a:rPr lang="fr-FR" b="1" dirty="0" smtClean="0"/>
              <a:t> case</a:t>
            </a:r>
            <a:endParaRPr lang="fr-FR" b="1" dirty="0"/>
          </a:p>
        </p:txBody>
      </p:sp>
      <p:sp>
        <p:nvSpPr>
          <p:cNvPr id="54" name="Rectangle 53"/>
          <p:cNvSpPr/>
          <p:nvPr/>
        </p:nvSpPr>
        <p:spPr>
          <a:xfrm>
            <a:off x="801292" y="4107689"/>
            <a:ext cx="161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Cold mass case</a:t>
            </a:r>
            <a:endParaRPr lang="fr-FR" b="1" dirty="0"/>
          </a:p>
        </p:txBody>
      </p:sp>
      <p:sp>
        <p:nvSpPr>
          <p:cNvPr id="55" name="Organigramme : Délai 54"/>
          <p:cNvSpPr>
            <a:spLocks noChangeArrowheads="1"/>
          </p:cNvSpPr>
          <p:nvPr/>
        </p:nvSpPr>
        <p:spPr bwMode="auto">
          <a:xfrm flipH="1">
            <a:off x="3048241" y="3596971"/>
            <a:ext cx="396705" cy="282696"/>
          </a:xfrm>
          <a:prstGeom prst="flowChartDelay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cxnSp>
        <p:nvCxnSpPr>
          <p:cNvPr id="56" name="Connecteur droit 55"/>
          <p:cNvCxnSpPr/>
          <p:nvPr/>
        </p:nvCxnSpPr>
        <p:spPr bwMode="auto">
          <a:xfrm>
            <a:off x="3444946" y="3734751"/>
            <a:ext cx="658382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Connecteur droit 56"/>
          <p:cNvCxnSpPr/>
          <p:nvPr/>
        </p:nvCxnSpPr>
        <p:spPr bwMode="auto">
          <a:xfrm>
            <a:off x="5364088" y="3528776"/>
            <a:ext cx="1817559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Connecteur droit 57"/>
          <p:cNvCxnSpPr/>
          <p:nvPr/>
        </p:nvCxnSpPr>
        <p:spPr bwMode="auto">
          <a:xfrm>
            <a:off x="7184716" y="3525547"/>
            <a:ext cx="101508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9" name="Groupe 58"/>
          <p:cNvGrpSpPr>
            <a:grpSpLocks/>
          </p:cNvGrpSpPr>
          <p:nvPr/>
        </p:nvGrpSpPr>
        <p:grpSpPr bwMode="auto">
          <a:xfrm>
            <a:off x="8190557" y="3387609"/>
            <a:ext cx="341883" cy="281903"/>
            <a:chOff x="0" y="0"/>
            <a:chExt cx="259175" cy="178308"/>
          </a:xfrm>
        </p:grpSpPr>
        <p:sp>
          <p:nvSpPr>
            <p:cNvPr id="60" name="Rectangle 59"/>
            <p:cNvSpPr>
              <a:spLocks noChangeArrowheads="1"/>
            </p:cNvSpPr>
            <p:nvPr/>
          </p:nvSpPr>
          <p:spPr bwMode="auto">
            <a:xfrm>
              <a:off x="0" y="0"/>
              <a:ext cx="259080" cy="178308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latin typeface="Times New Roman"/>
                  <a:ea typeface="Times New Roman"/>
                </a:rPr>
                <a:t> 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61" name="Connecteur droit 60"/>
            <p:cNvCxnSpPr/>
            <p:nvPr/>
          </p:nvCxnSpPr>
          <p:spPr bwMode="auto">
            <a:xfrm>
              <a:off x="147552" y="38268"/>
              <a:ext cx="111623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Connecteur droit 61"/>
            <p:cNvCxnSpPr/>
            <p:nvPr/>
          </p:nvCxnSpPr>
          <p:spPr bwMode="auto">
            <a:xfrm>
              <a:off x="148050" y="124189"/>
              <a:ext cx="111125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Zone de texte 51"/>
          <p:cNvSpPr txBox="1">
            <a:spLocks noChangeArrowheads="1"/>
          </p:cNvSpPr>
          <p:nvPr/>
        </p:nvSpPr>
        <p:spPr bwMode="auto">
          <a:xfrm>
            <a:off x="2920497" y="3809746"/>
            <a:ext cx="749011" cy="41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600" b="1" dirty="0" err="1">
                <a:effectLst/>
                <a:latin typeface="Calibri"/>
                <a:ea typeface="Times New Roman"/>
                <a:cs typeface="Times New Roman"/>
              </a:rPr>
              <a:t>Sensor</a:t>
            </a:r>
            <a:endParaRPr lang="fr-FR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4" name="Zone de texte 23588"/>
          <p:cNvSpPr txBox="1">
            <a:spLocks noChangeArrowheads="1"/>
          </p:cNvSpPr>
          <p:nvPr/>
        </p:nvSpPr>
        <p:spPr bwMode="auto">
          <a:xfrm>
            <a:off x="6932341" y="4695722"/>
            <a:ext cx="1348724" cy="66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effectLst/>
                <a:latin typeface="Calibri"/>
                <a:ea typeface="Times New Roman"/>
              </a:rPr>
              <a:t>Multi </a:t>
            </a:r>
            <a:r>
              <a:rPr lang="fr-FR" sz="1600" b="1" dirty="0" err="1">
                <a:effectLst/>
                <a:latin typeface="Calibri"/>
                <a:ea typeface="Times New Roman"/>
              </a:rPr>
              <a:t>channels</a:t>
            </a:r>
            <a:r>
              <a:rPr lang="fr-FR" sz="1600" b="1" dirty="0">
                <a:effectLst/>
                <a:latin typeface="Calibri"/>
                <a:ea typeface="Times New Roman"/>
              </a:rPr>
              <a:t> </a:t>
            </a:r>
            <a:endParaRPr lang="fr-FR" sz="1600" b="1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600" b="1" dirty="0" err="1" smtClean="0">
                <a:effectLst/>
                <a:latin typeface="Calibri"/>
                <a:ea typeface="Times New Roman"/>
              </a:rPr>
              <a:t>feedthroughs</a:t>
            </a:r>
            <a:endParaRPr lang="fr-FR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5" name="Zone de texte 23588"/>
          <p:cNvSpPr txBox="1">
            <a:spLocks noChangeArrowheads="1"/>
          </p:cNvSpPr>
          <p:nvPr/>
        </p:nvSpPr>
        <p:spPr bwMode="auto">
          <a:xfrm>
            <a:off x="4386883" y="3891665"/>
            <a:ext cx="1040899" cy="67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smtClean="0">
                <a:effectLst/>
                <a:latin typeface="Calibri"/>
                <a:ea typeface="Times New Roman"/>
              </a:rPr>
              <a:t> Thermal </a:t>
            </a:r>
            <a:r>
              <a:rPr lang="fr-FR" sz="1400" b="1" dirty="0" err="1" smtClean="0">
                <a:effectLst/>
                <a:latin typeface="Calibri"/>
                <a:ea typeface="Times New Roman"/>
              </a:rPr>
              <a:t>anchoring</a:t>
            </a:r>
            <a:endParaRPr lang="fr-FR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6" name="Accolade ouvrante 65"/>
          <p:cNvSpPr>
            <a:spLocks/>
          </p:cNvSpPr>
          <p:nvPr/>
        </p:nvSpPr>
        <p:spPr bwMode="auto">
          <a:xfrm rot="16200000">
            <a:off x="4788129" y="3408179"/>
            <a:ext cx="245753" cy="912436"/>
          </a:xfrm>
          <a:prstGeom prst="leftBrace">
            <a:avLst>
              <a:gd name="adj1" fmla="val 61107"/>
              <a:gd name="adj2" fmla="val 50000"/>
            </a:avLst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1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cxnSp>
        <p:nvCxnSpPr>
          <p:cNvPr id="67" name="Connecteur droit 66"/>
          <p:cNvCxnSpPr/>
          <p:nvPr/>
        </p:nvCxnSpPr>
        <p:spPr bwMode="auto">
          <a:xfrm>
            <a:off x="4103328" y="3518569"/>
            <a:ext cx="351459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Connecteur droit 67"/>
          <p:cNvCxnSpPr/>
          <p:nvPr/>
        </p:nvCxnSpPr>
        <p:spPr bwMode="auto">
          <a:xfrm>
            <a:off x="4454787" y="3750842"/>
            <a:ext cx="9093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Connecteur droit 68"/>
          <p:cNvCxnSpPr/>
          <p:nvPr/>
        </p:nvCxnSpPr>
        <p:spPr bwMode="auto">
          <a:xfrm>
            <a:off x="4454787" y="3528776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Connecteur droit 69"/>
          <p:cNvCxnSpPr/>
          <p:nvPr/>
        </p:nvCxnSpPr>
        <p:spPr bwMode="auto">
          <a:xfrm>
            <a:off x="5367224" y="3528776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Connecteur droit 70"/>
          <p:cNvCxnSpPr/>
          <p:nvPr/>
        </p:nvCxnSpPr>
        <p:spPr bwMode="auto">
          <a:xfrm>
            <a:off x="4103328" y="3528776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Organigramme : Délai 71"/>
          <p:cNvSpPr>
            <a:spLocks noChangeArrowheads="1"/>
          </p:cNvSpPr>
          <p:nvPr/>
        </p:nvSpPr>
        <p:spPr bwMode="auto">
          <a:xfrm flipH="1">
            <a:off x="883320" y="4631168"/>
            <a:ext cx="396705" cy="282696"/>
          </a:xfrm>
          <a:prstGeom prst="flowChartDelay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fr-FR"/>
          </a:p>
        </p:txBody>
      </p:sp>
      <p:cxnSp>
        <p:nvCxnSpPr>
          <p:cNvPr id="73" name="Connecteur droit 72"/>
          <p:cNvCxnSpPr/>
          <p:nvPr/>
        </p:nvCxnSpPr>
        <p:spPr bwMode="auto">
          <a:xfrm>
            <a:off x="1280025" y="4768948"/>
            <a:ext cx="65838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Connecteur droit 73"/>
          <p:cNvCxnSpPr/>
          <p:nvPr/>
        </p:nvCxnSpPr>
        <p:spPr bwMode="auto">
          <a:xfrm>
            <a:off x="5364087" y="4562973"/>
            <a:ext cx="1817559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Connecteur droit 74"/>
          <p:cNvCxnSpPr/>
          <p:nvPr/>
        </p:nvCxnSpPr>
        <p:spPr bwMode="auto">
          <a:xfrm>
            <a:off x="7184715" y="4567138"/>
            <a:ext cx="101508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6" name="Groupe 75"/>
          <p:cNvGrpSpPr>
            <a:grpSpLocks/>
          </p:cNvGrpSpPr>
          <p:nvPr/>
        </p:nvGrpSpPr>
        <p:grpSpPr bwMode="auto">
          <a:xfrm>
            <a:off x="8190556" y="4429200"/>
            <a:ext cx="341883" cy="281903"/>
            <a:chOff x="0" y="0"/>
            <a:chExt cx="259175" cy="178308"/>
          </a:xfrm>
        </p:grpSpPr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0" y="0"/>
              <a:ext cx="259080" cy="178308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latin typeface="Times New Roman"/>
                  <a:ea typeface="Times New Roman"/>
                </a:rPr>
                <a:t> 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8" name="Connecteur droit 77"/>
            <p:cNvCxnSpPr/>
            <p:nvPr/>
          </p:nvCxnSpPr>
          <p:spPr bwMode="auto">
            <a:xfrm>
              <a:off x="147552" y="38268"/>
              <a:ext cx="111623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Connecteur droit 78"/>
            <p:cNvCxnSpPr/>
            <p:nvPr/>
          </p:nvCxnSpPr>
          <p:spPr bwMode="auto">
            <a:xfrm>
              <a:off x="148050" y="124189"/>
              <a:ext cx="111125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Zone de texte 51"/>
          <p:cNvSpPr txBox="1">
            <a:spLocks noChangeArrowheads="1"/>
          </p:cNvSpPr>
          <p:nvPr/>
        </p:nvSpPr>
        <p:spPr bwMode="auto">
          <a:xfrm>
            <a:off x="755576" y="4871213"/>
            <a:ext cx="749011" cy="41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600" b="1" dirty="0" err="1">
                <a:effectLst/>
                <a:latin typeface="Calibri"/>
                <a:ea typeface="Times New Roman"/>
                <a:cs typeface="Times New Roman"/>
              </a:rPr>
              <a:t>Sensor</a:t>
            </a:r>
            <a:endParaRPr lang="fr-FR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1" name="Zone de texte 23588"/>
          <p:cNvSpPr txBox="1">
            <a:spLocks noChangeArrowheads="1"/>
          </p:cNvSpPr>
          <p:nvPr/>
        </p:nvSpPr>
        <p:spPr bwMode="auto">
          <a:xfrm>
            <a:off x="2293629" y="4954781"/>
            <a:ext cx="1040899" cy="67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b="1" dirty="0" err="1" smtClean="0">
                <a:effectLst/>
                <a:latin typeface="Calibri"/>
                <a:ea typeface="Times New Roman"/>
              </a:rPr>
              <a:t>Sensor</a:t>
            </a:r>
            <a:r>
              <a:rPr lang="fr-FR" sz="1400" b="1" dirty="0" smtClean="0">
                <a:effectLst/>
                <a:latin typeface="Calibri"/>
                <a:ea typeface="Times New Roman"/>
              </a:rPr>
              <a:t> thermal </a:t>
            </a:r>
            <a:r>
              <a:rPr lang="fr-FR" sz="1400" b="1" dirty="0" err="1" smtClean="0">
                <a:effectLst/>
                <a:latin typeface="Calibri"/>
                <a:ea typeface="Times New Roman"/>
              </a:rPr>
              <a:t>anchoring</a:t>
            </a:r>
            <a:endParaRPr lang="fr-FR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82" name="Accolade ouvrante 81"/>
          <p:cNvSpPr>
            <a:spLocks/>
          </p:cNvSpPr>
          <p:nvPr/>
        </p:nvSpPr>
        <p:spPr bwMode="auto">
          <a:xfrm rot="16200000">
            <a:off x="2623208" y="4442376"/>
            <a:ext cx="245753" cy="912436"/>
          </a:xfrm>
          <a:prstGeom prst="leftBrace">
            <a:avLst>
              <a:gd name="adj1" fmla="val 61107"/>
              <a:gd name="adj2" fmla="val 50000"/>
            </a:avLst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10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cxnSp>
        <p:nvCxnSpPr>
          <p:cNvPr id="83" name="Connecteur droit 82"/>
          <p:cNvCxnSpPr/>
          <p:nvPr/>
        </p:nvCxnSpPr>
        <p:spPr bwMode="auto">
          <a:xfrm>
            <a:off x="1938407" y="4552766"/>
            <a:ext cx="351459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Connecteur droit 83"/>
          <p:cNvCxnSpPr/>
          <p:nvPr/>
        </p:nvCxnSpPr>
        <p:spPr bwMode="auto">
          <a:xfrm>
            <a:off x="2289866" y="4785039"/>
            <a:ext cx="909301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Connecteur droit 84"/>
          <p:cNvCxnSpPr/>
          <p:nvPr/>
        </p:nvCxnSpPr>
        <p:spPr bwMode="auto">
          <a:xfrm>
            <a:off x="2289866" y="4562973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Connecteur droit 85"/>
          <p:cNvCxnSpPr/>
          <p:nvPr/>
        </p:nvCxnSpPr>
        <p:spPr bwMode="auto">
          <a:xfrm>
            <a:off x="3202303" y="4562973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Connecteur droit 86"/>
          <p:cNvCxnSpPr/>
          <p:nvPr/>
        </p:nvCxnSpPr>
        <p:spPr bwMode="auto">
          <a:xfrm>
            <a:off x="1938407" y="4562973"/>
            <a:ext cx="0" cy="22206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Connecteur droit 92"/>
          <p:cNvCxnSpPr/>
          <p:nvPr/>
        </p:nvCxnSpPr>
        <p:spPr bwMode="auto">
          <a:xfrm>
            <a:off x="3194464" y="4566010"/>
            <a:ext cx="2233318" cy="5216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Zone de texte 23588"/>
          <p:cNvSpPr txBox="1">
            <a:spLocks noChangeArrowheads="1"/>
          </p:cNvSpPr>
          <p:nvPr/>
        </p:nvSpPr>
        <p:spPr bwMode="auto">
          <a:xfrm>
            <a:off x="6966421" y="3726139"/>
            <a:ext cx="1348724" cy="66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effectLst/>
                <a:latin typeface="Calibri"/>
                <a:ea typeface="Times New Roman"/>
              </a:rPr>
              <a:t>Multi </a:t>
            </a:r>
            <a:r>
              <a:rPr lang="fr-FR" sz="1600" b="1" dirty="0" err="1">
                <a:effectLst/>
                <a:latin typeface="Calibri"/>
                <a:ea typeface="Times New Roman"/>
              </a:rPr>
              <a:t>channels</a:t>
            </a:r>
            <a:r>
              <a:rPr lang="fr-FR" sz="1600" b="1" dirty="0">
                <a:effectLst/>
                <a:latin typeface="Calibri"/>
                <a:ea typeface="Times New Roman"/>
              </a:rPr>
              <a:t> </a:t>
            </a:r>
            <a:endParaRPr lang="fr-FR" sz="1600" b="1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600" b="1" dirty="0" err="1" smtClean="0">
                <a:effectLst/>
                <a:latin typeface="Calibri"/>
                <a:ea typeface="Times New Roman"/>
              </a:rPr>
              <a:t>feedthroughs</a:t>
            </a:r>
            <a:endParaRPr lang="fr-FR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95" name="Zone de texte 51"/>
          <p:cNvSpPr txBox="1">
            <a:spLocks noChangeArrowheads="1"/>
          </p:cNvSpPr>
          <p:nvPr/>
        </p:nvSpPr>
        <p:spPr bwMode="auto">
          <a:xfrm>
            <a:off x="805383" y="5599203"/>
            <a:ext cx="749011" cy="41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600" b="1" dirty="0" err="1" smtClean="0">
                <a:effectLst/>
                <a:latin typeface="Calibri"/>
                <a:ea typeface="Times New Roman"/>
                <a:cs typeface="Times New Roman"/>
              </a:rPr>
              <a:t>Electrical</a:t>
            </a:r>
            <a:r>
              <a:rPr lang="fr-FR" sz="1600" b="1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fr-FR" sz="1600" b="1" dirty="0" err="1" smtClean="0">
                <a:effectLst/>
                <a:latin typeface="Calibri"/>
                <a:ea typeface="Times New Roman"/>
                <a:cs typeface="Times New Roman"/>
              </a:rPr>
              <a:t>heater</a:t>
            </a:r>
            <a:endParaRPr lang="fr-FR" sz="1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0" name="Zone de texte 23588"/>
          <p:cNvSpPr txBox="1">
            <a:spLocks noChangeArrowheads="1"/>
          </p:cNvSpPr>
          <p:nvPr/>
        </p:nvSpPr>
        <p:spPr bwMode="auto">
          <a:xfrm>
            <a:off x="6907103" y="5767091"/>
            <a:ext cx="1348724" cy="66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 b="1" dirty="0">
                <a:effectLst/>
                <a:latin typeface="Calibri"/>
                <a:ea typeface="Times New Roman"/>
              </a:rPr>
              <a:t>Multi </a:t>
            </a:r>
            <a:r>
              <a:rPr lang="fr-FR" sz="1600" b="1" dirty="0" err="1">
                <a:effectLst/>
                <a:latin typeface="Calibri"/>
                <a:ea typeface="Times New Roman"/>
              </a:rPr>
              <a:t>channels</a:t>
            </a:r>
            <a:r>
              <a:rPr lang="fr-FR" sz="1600" b="1" dirty="0">
                <a:effectLst/>
                <a:latin typeface="Calibri"/>
                <a:ea typeface="Times New Roman"/>
              </a:rPr>
              <a:t> </a:t>
            </a:r>
            <a:endParaRPr lang="fr-FR" sz="1600" b="1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600" b="1" dirty="0" err="1" smtClean="0">
                <a:effectLst/>
                <a:latin typeface="Calibri"/>
                <a:ea typeface="Times New Roman"/>
              </a:rPr>
              <a:t>feedthroughs</a:t>
            </a:r>
            <a:endParaRPr lang="fr-FR" sz="1600" b="1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01" name="Connecteur droit 100"/>
          <p:cNvCxnSpPr/>
          <p:nvPr/>
        </p:nvCxnSpPr>
        <p:spPr bwMode="auto">
          <a:xfrm>
            <a:off x="2589578" y="5583162"/>
            <a:ext cx="4566830" cy="6078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Connecteur droit 101"/>
          <p:cNvCxnSpPr/>
          <p:nvPr/>
        </p:nvCxnSpPr>
        <p:spPr bwMode="auto">
          <a:xfrm>
            <a:off x="7159477" y="5583162"/>
            <a:ext cx="101508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3" name="Groupe 102"/>
          <p:cNvGrpSpPr>
            <a:grpSpLocks/>
          </p:cNvGrpSpPr>
          <p:nvPr/>
        </p:nvGrpSpPr>
        <p:grpSpPr bwMode="auto">
          <a:xfrm>
            <a:off x="8165318" y="5445224"/>
            <a:ext cx="341883" cy="281903"/>
            <a:chOff x="0" y="0"/>
            <a:chExt cx="259175" cy="178308"/>
          </a:xfrm>
        </p:grpSpPr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0" y="0"/>
              <a:ext cx="259080" cy="178308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>
                  <a:effectLst/>
                  <a:latin typeface="Times New Roman"/>
                  <a:ea typeface="Times New Roman"/>
                </a:rPr>
                <a:t> 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5" name="Connecteur droit 104"/>
            <p:cNvCxnSpPr/>
            <p:nvPr/>
          </p:nvCxnSpPr>
          <p:spPr bwMode="auto">
            <a:xfrm>
              <a:off x="147552" y="38268"/>
              <a:ext cx="111623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Connecteur droit 105"/>
            <p:cNvCxnSpPr/>
            <p:nvPr/>
          </p:nvCxnSpPr>
          <p:spPr bwMode="auto">
            <a:xfrm>
              <a:off x="148050" y="124189"/>
              <a:ext cx="111125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205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connection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instrumentation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355600" lvl="1" indent="0">
              <a:buNone/>
            </a:pPr>
            <a:endParaRPr lang="en-US" dirty="0" smtClean="0"/>
          </a:p>
        </p:txBody>
      </p:sp>
      <p:sp>
        <p:nvSpPr>
          <p:cNvPr id="134" name="Rectangle 133"/>
          <p:cNvSpPr/>
          <p:nvPr/>
        </p:nvSpPr>
        <p:spPr>
          <a:xfrm>
            <a:off x="1289051" y="3212976"/>
            <a:ext cx="3358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EH: twisted pair</a:t>
            </a:r>
          </a:p>
          <a:p>
            <a:r>
              <a:rPr lang="en-US" sz="1400" dirty="0" smtClean="0"/>
              <a:t>TT: two twisted pairs both twisted together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627433" y="3272777"/>
            <a:ext cx="2825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Four wires cable (copper)</a:t>
            </a:r>
          </a:p>
          <a:p>
            <a:r>
              <a:rPr lang="en-US" sz="1400" dirty="0" smtClean="0"/>
              <a:t>Four channel electrical connector x2</a:t>
            </a:r>
            <a:endParaRPr lang="en-US" sz="1400" dirty="0"/>
          </a:p>
        </p:txBody>
      </p:sp>
      <p:sp>
        <p:nvSpPr>
          <p:cNvPr id="136" name="Rectangle 135"/>
          <p:cNvSpPr/>
          <p:nvPr/>
        </p:nvSpPr>
        <p:spPr>
          <a:xfrm>
            <a:off x="148836" y="3933056"/>
            <a:ext cx="5612562" cy="70627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400" b="1" dirty="0" smtClean="0"/>
              <a:t>This approach allows for :</a:t>
            </a:r>
          </a:p>
          <a:p>
            <a:r>
              <a:rPr lang="en-US" sz="1400" dirty="0" smtClean="0"/>
              <a:t>Easy replacement of a component (sensor, prolongation, </a:t>
            </a:r>
            <a:r>
              <a:rPr lang="en-US" sz="1400" dirty="0" err="1" smtClean="0"/>
              <a:t>feedthrough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An independent mounting of each part of the temperature sensor cabling</a:t>
            </a:r>
          </a:p>
          <a:p>
            <a:endParaRPr lang="en-US" sz="1400" dirty="0"/>
          </a:p>
        </p:txBody>
      </p:sp>
      <p:sp>
        <p:nvSpPr>
          <p:cNvPr id="92" name="Rectangle 91"/>
          <p:cNvSpPr/>
          <p:nvPr/>
        </p:nvSpPr>
        <p:spPr>
          <a:xfrm>
            <a:off x="666948" y="1271082"/>
            <a:ext cx="7786195" cy="1987339"/>
          </a:xfrm>
          <a:prstGeom prst="rect">
            <a:avLst/>
          </a:prstGeom>
          <a:noFill/>
        </p:spPr>
      </p:sp>
      <p:sp>
        <p:nvSpPr>
          <p:cNvPr id="93" name="Organigramme : Délai 92"/>
          <p:cNvSpPr>
            <a:spLocks noChangeArrowheads="1"/>
          </p:cNvSpPr>
          <p:nvPr/>
        </p:nvSpPr>
        <p:spPr bwMode="auto">
          <a:xfrm flipH="1">
            <a:off x="794692" y="2008992"/>
            <a:ext cx="396705" cy="282696"/>
          </a:xfrm>
          <a:prstGeom prst="flowChartDelay">
            <a:avLst/>
          </a:prstGeom>
          <a:noFill/>
          <a:ln w="25400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dirty="0"/>
          </a:p>
        </p:txBody>
      </p:sp>
      <p:cxnSp>
        <p:nvCxnSpPr>
          <p:cNvPr id="94" name="Connecteur droit 93"/>
          <p:cNvCxnSpPr/>
          <p:nvPr/>
        </p:nvCxnSpPr>
        <p:spPr bwMode="auto">
          <a:xfrm flipV="1">
            <a:off x="1191397" y="2146772"/>
            <a:ext cx="622998" cy="0"/>
          </a:xfrm>
          <a:prstGeom prst="line">
            <a:avLst/>
          </a:prstGeom>
          <a:noFill/>
          <a:ln w="25400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5" name="Groupe 94"/>
          <p:cNvGrpSpPr>
            <a:grpSpLocks/>
          </p:cNvGrpSpPr>
          <p:nvPr/>
        </p:nvGrpSpPr>
        <p:grpSpPr bwMode="auto">
          <a:xfrm>
            <a:off x="2340163" y="2008992"/>
            <a:ext cx="489704" cy="282696"/>
            <a:chOff x="10126" y="11018"/>
            <a:chExt cx="3707" cy="1783"/>
          </a:xfrm>
        </p:grpSpPr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10126" y="11018"/>
              <a:ext cx="2591" cy="1783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 dirty="0"/>
            </a:p>
          </p:txBody>
        </p:sp>
        <p:cxnSp>
          <p:nvCxnSpPr>
            <p:cNvPr id="129" name="Connecteur droit 128"/>
            <p:cNvCxnSpPr/>
            <p:nvPr/>
          </p:nvCxnSpPr>
          <p:spPr bwMode="auto">
            <a:xfrm>
              <a:off x="12717" y="11401"/>
              <a:ext cx="1116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Connecteur droit 129"/>
            <p:cNvCxnSpPr/>
            <p:nvPr/>
          </p:nvCxnSpPr>
          <p:spPr bwMode="auto">
            <a:xfrm>
              <a:off x="12721" y="12260"/>
              <a:ext cx="1112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6" name="Groupe 95"/>
          <p:cNvGrpSpPr>
            <a:grpSpLocks/>
          </p:cNvGrpSpPr>
          <p:nvPr/>
        </p:nvGrpSpPr>
        <p:grpSpPr bwMode="auto">
          <a:xfrm>
            <a:off x="2912833" y="2008992"/>
            <a:ext cx="342280" cy="281903"/>
            <a:chOff x="14460" y="11018"/>
            <a:chExt cx="2591" cy="1778"/>
          </a:xfrm>
        </p:grpSpPr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14460" y="11018"/>
              <a:ext cx="2591" cy="1778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en-US" sz="1100" dirty="0" smtClean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26" name="Connecteur droit 125"/>
            <p:cNvCxnSpPr/>
            <p:nvPr/>
          </p:nvCxnSpPr>
          <p:spPr bwMode="auto">
            <a:xfrm>
              <a:off x="14460" y="11369"/>
              <a:ext cx="1112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Connecteur droit 126"/>
            <p:cNvCxnSpPr/>
            <p:nvPr/>
          </p:nvCxnSpPr>
          <p:spPr bwMode="auto">
            <a:xfrm>
              <a:off x="14460" y="12256"/>
              <a:ext cx="1112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7" name="Connecteur droit 96"/>
          <p:cNvCxnSpPr/>
          <p:nvPr/>
        </p:nvCxnSpPr>
        <p:spPr bwMode="auto">
          <a:xfrm>
            <a:off x="3254979" y="2146772"/>
            <a:ext cx="1797131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8" name="Groupe 97"/>
          <p:cNvGrpSpPr>
            <a:grpSpLocks/>
          </p:cNvGrpSpPr>
          <p:nvPr/>
        </p:nvGrpSpPr>
        <p:grpSpPr bwMode="auto">
          <a:xfrm>
            <a:off x="5052109" y="2008992"/>
            <a:ext cx="489177" cy="281903"/>
            <a:chOff x="0" y="0"/>
            <a:chExt cx="370703" cy="178308"/>
          </a:xfrm>
        </p:grpSpPr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0" y="0"/>
              <a:ext cx="259080" cy="178308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en-US" sz="1100" dirty="0" smtClean="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23" name="Connecteur droit 122"/>
            <p:cNvCxnSpPr/>
            <p:nvPr/>
          </p:nvCxnSpPr>
          <p:spPr bwMode="auto">
            <a:xfrm>
              <a:off x="259080" y="38268"/>
              <a:ext cx="111623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Connecteur droit 123"/>
            <p:cNvCxnSpPr/>
            <p:nvPr/>
          </p:nvCxnSpPr>
          <p:spPr bwMode="auto">
            <a:xfrm>
              <a:off x="259578" y="124189"/>
              <a:ext cx="111125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9" name="Groupe 98"/>
          <p:cNvGrpSpPr>
            <a:grpSpLocks/>
          </p:cNvGrpSpPr>
          <p:nvPr/>
        </p:nvGrpSpPr>
        <p:grpSpPr bwMode="auto">
          <a:xfrm>
            <a:off x="5653839" y="2008834"/>
            <a:ext cx="342280" cy="281903"/>
            <a:chOff x="0" y="0"/>
            <a:chExt cx="259080" cy="177800"/>
          </a:xfrm>
        </p:grpSpPr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0" y="0"/>
              <a:ext cx="259080" cy="1778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en-US" sz="1100" dirty="0" smtClean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0" name="Connecteur droit 119"/>
            <p:cNvCxnSpPr/>
            <p:nvPr/>
          </p:nvCxnSpPr>
          <p:spPr bwMode="auto">
            <a:xfrm>
              <a:off x="0" y="35052"/>
              <a:ext cx="111125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Connecteur droit 120"/>
            <p:cNvCxnSpPr/>
            <p:nvPr/>
          </p:nvCxnSpPr>
          <p:spPr bwMode="auto">
            <a:xfrm>
              <a:off x="0" y="123825"/>
              <a:ext cx="111125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0" name="Connecteur droit 99"/>
          <p:cNvCxnSpPr/>
          <p:nvPr/>
        </p:nvCxnSpPr>
        <p:spPr bwMode="auto">
          <a:xfrm>
            <a:off x="5996118" y="2146772"/>
            <a:ext cx="101508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1" name="Groupe 100"/>
          <p:cNvGrpSpPr>
            <a:grpSpLocks/>
          </p:cNvGrpSpPr>
          <p:nvPr/>
        </p:nvGrpSpPr>
        <p:grpSpPr bwMode="auto">
          <a:xfrm>
            <a:off x="7011198" y="2008834"/>
            <a:ext cx="341883" cy="281903"/>
            <a:chOff x="0" y="0"/>
            <a:chExt cx="259175" cy="178308"/>
          </a:xfrm>
        </p:grpSpPr>
        <p:sp>
          <p:nvSpPr>
            <p:cNvPr id="116" name="Rectangle 115"/>
            <p:cNvSpPr>
              <a:spLocks noChangeArrowheads="1"/>
            </p:cNvSpPr>
            <p:nvPr/>
          </p:nvSpPr>
          <p:spPr bwMode="auto">
            <a:xfrm>
              <a:off x="0" y="0"/>
              <a:ext cx="259080" cy="178308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en-US" sz="1100" dirty="0" smtClean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17" name="Connecteur droit 116"/>
            <p:cNvCxnSpPr/>
            <p:nvPr/>
          </p:nvCxnSpPr>
          <p:spPr bwMode="auto">
            <a:xfrm>
              <a:off x="147552" y="38268"/>
              <a:ext cx="111623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Connecteur droit 117"/>
            <p:cNvCxnSpPr/>
            <p:nvPr/>
          </p:nvCxnSpPr>
          <p:spPr bwMode="auto">
            <a:xfrm>
              <a:off x="148050" y="124189"/>
              <a:ext cx="111125" cy="0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02" name="Connecteur droit 101"/>
          <p:cNvCxnSpPr/>
          <p:nvPr/>
        </p:nvCxnSpPr>
        <p:spPr bwMode="auto">
          <a:xfrm flipV="1">
            <a:off x="7175006" y="1674609"/>
            <a:ext cx="0" cy="334224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Connecteur droit 102"/>
          <p:cNvCxnSpPr/>
          <p:nvPr/>
        </p:nvCxnSpPr>
        <p:spPr bwMode="auto">
          <a:xfrm flipV="1">
            <a:off x="7174559" y="2290648"/>
            <a:ext cx="0" cy="19445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Accolade ouvrante 103"/>
          <p:cNvSpPr>
            <a:spLocks/>
          </p:cNvSpPr>
          <p:nvPr/>
        </p:nvSpPr>
        <p:spPr bwMode="auto">
          <a:xfrm rot="16200000">
            <a:off x="1181270" y="2033412"/>
            <a:ext cx="246546" cy="1019703"/>
          </a:xfrm>
          <a:prstGeom prst="leftBrace">
            <a:avLst>
              <a:gd name="adj1" fmla="val 61108"/>
              <a:gd name="adj2" fmla="val 50000"/>
            </a:avLst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 dirty="0"/>
          </a:p>
        </p:txBody>
      </p:sp>
      <p:sp>
        <p:nvSpPr>
          <p:cNvPr id="105" name="Zone de texte 51"/>
          <p:cNvSpPr txBox="1">
            <a:spLocks noChangeArrowheads="1"/>
          </p:cNvSpPr>
          <p:nvPr/>
        </p:nvSpPr>
        <p:spPr bwMode="auto">
          <a:xfrm>
            <a:off x="755576" y="2593216"/>
            <a:ext cx="749011" cy="41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Sensor or actuator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6" name="Zone de texte 23588"/>
          <p:cNvSpPr txBox="1">
            <a:spLocks noChangeArrowheads="1"/>
          </p:cNvSpPr>
          <p:nvPr/>
        </p:nvSpPr>
        <p:spPr bwMode="auto">
          <a:xfrm>
            <a:off x="6514845" y="2593216"/>
            <a:ext cx="1348724" cy="66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</a:rPr>
              <a:t>Multi channels 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100" dirty="0" err="1" smtClean="0">
                <a:effectLst/>
                <a:latin typeface="Calibri"/>
                <a:ea typeface="Times New Roman"/>
              </a:rPr>
              <a:t>feedthrough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7" name="Zone de texte 23588"/>
          <p:cNvSpPr txBox="1">
            <a:spLocks noChangeArrowheads="1"/>
          </p:cNvSpPr>
          <p:nvPr/>
        </p:nvSpPr>
        <p:spPr bwMode="auto">
          <a:xfrm>
            <a:off x="2968389" y="1472576"/>
            <a:ext cx="2351040" cy="6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</a:rPr>
              <a:t>Part 2: Cables prolongations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</a:rPr>
              <a:t>(~2 m)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8" name="Zone de texte 23588"/>
          <p:cNvSpPr txBox="1">
            <a:spLocks noChangeArrowheads="1"/>
          </p:cNvSpPr>
          <p:nvPr/>
        </p:nvSpPr>
        <p:spPr bwMode="auto">
          <a:xfrm>
            <a:off x="2274705" y="2593216"/>
            <a:ext cx="1040899" cy="67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</a:rPr>
              <a:t>connectors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9" name="Zone de texte 23588"/>
          <p:cNvSpPr txBox="1">
            <a:spLocks noChangeArrowheads="1"/>
          </p:cNvSpPr>
          <p:nvPr/>
        </p:nvSpPr>
        <p:spPr bwMode="auto">
          <a:xfrm>
            <a:off x="5264019" y="1472576"/>
            <a:ext cx="2373687" cy="71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</a:rPr>
              <a:t>Part3: </a:t>
            </a:r>
            <a:r>
              <a:rPr lang="en-US" sz="1100" dirty="0" err="1">
                <a:latin typeface="Calibri"/>
                <a:ea typeface="Times New Roman"/>
              </a:rPr>
              <a:t>F</a:t>
            </a:r>
            <a:r>
              <a:rPr lang="en-US" sz="1100" dirty="0" err="1" smtClean="0">
                <a:effectLst/>
                <a:latin typeface="Calibri"/>
                <a:ea typeface="Times New Roman"/>
              </a:rPr>
              <a:t>eedthroughs</a:t>
            </a:r>
            <a:r>
              <a:rPr lang="en-US" sz="1100" dirty="0" smtClean="0">
                <a:effectLst/>
                <a:latin typeface="Calibri"/>
                <a:ea typeface="Times New Roman"/>
              </a:rPr>
              <a:t> internal 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</a:rPr>
              <a:t>Cables (~0,30 m)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0" name="Zone de texte 23588"/>
          <p:cNvSpPr txBox="1">
            <a:spLocks noChangeArrowheads="1"/>
          </p:cNvSpPr>
          <p:nvPr/>
        </p:nvSpPr>
        <p:spPr bwMode="auto">
          <a:xfrm>
            <a:off x="5183940" y="2593216"/>
            <a:ext cx="756211" cy="67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</a:rPr>
              <a:t>connectors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200" dirty="0" smtClean="0">
                <a:effectLst/>
                <a:latin typeface="Calibri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1" name="Accolade ouvrante 110"/>
          <p:cNvSpPr>
            <a:spLocks/>
          </p:cNvSpPr>
          <p:nvPr/>
        </p:nvSpPr>
        <p:spPr bwMode="auto">
          <a:xfrm rot="16200000">
            <a:off x="2675951" y="2087362"/>
            <a:ext cx="245753" cy="912436"/>
          </a:xfrm>
          <a:prstGeom prst="leftBrace">
            <a:avLst>
              <a:gd name="adj1" fmla="val 61107"/>
              <a:gd name="adj2" fmla="val 50000"/>
            </a:avLst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2" name="Accolade ouvrante 111"/>
          <p:cNvSpPr>
            <a:spLocks/>
          </p:cNvSpPr>
          <p:nvPr/>
        </p:nvSpPr>
        <p:spPr bwMode="auto">
          <a:xfrm rot="16200000">
            <a:off x="5420789" y="2071441"/>
            <a:ext cx="245753" cy="911775"/>
          </a:xfrm>
          <a:prstGeom prst="leftBrace">
            <a:avLst>
              <a:gd name="adj1" fmla="val 61104"/>
              <a:gd name="adj2" fmla="val 50000"/>
            </a:avLst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100" dirty="0" smtClean="0"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3" name="Accolade ouvrante 112"/>
          <p:cNvSpPr>
            <a:spLocks/>
          </p:cNvSpPr>
          <p:nvPr/>
        </p:nvSpPr>
        <p:spPr bwMode="auto">
          <a:xfrm rot="16200000">
            <a:off x="7052791" y="2086833"/>
            <a:ext cx="245753" cy="911907"/>
          </a:xfrm>
          <a:prstGeom prst="leftBrace">
            <a:avLst>
              <a:gd name="adj1" fmla="val 61113"/>
              <a:gd name="adj2" fmla="val 50000"/>
            </a:avLst>
          </a:prstGeom>
          <a:noFill/>
          <a:ln w="952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1100" dirty="0" smtClean="0">
                <a:effectLst/>
                <a:latin typeface="Times New Roman"/>
                <a:ea typeface="Times New Roman"/>
              </a:rPr>
              <a:t> 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14" name="Connecteur droit 113"/>
          <p:cNvCxnSpPr/>
          <p:nvPr/>
        </p:nvCxnSpPr>
        <p:spPr bwMode="auto">
          <a:xfrm>
            <a:off x="1736059" y="2146614"/>
            <a:ext cx="604107" cy="3805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Zone de texte 23588"/>
          <p:cNvSpPr txBox="1">
            <a:spLocks noChangeArrowheads="1"/>
          </p:cNvSpPr>
          <p:nvPr/>
        </p:nvSpPr>
        <p:spPr bwMode="auto">
          <a:xfrm>
            <a:off x="1125647" y="1219996"/>
            <a:ext cx="1195231" cy="8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none" lIns="91440" tIns="18000" rIns="91440" bIns="18000" anchor="b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</a:rPr>
              <a:t>Part1: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</a:rPr>
              <a:t>Sensor or actuator cable</a:t>
            </a:r>
            <a:endParaRPr lang="en-US" sz="12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100" dirty="0" smtClean="0">
                <a:effectLst/>
                <a:latin typeface="Calibri"/>
                <a:ea typeface="Times New Roman"/>
              </a:rPr>
              <a:t>(~0,75 - 1 m)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62108" y="4851157"/>
            <a:ext cx="89103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For reliability:</a:t>
            </a:r>
          </a:p>
          <a:p>
            <a:r>
              <a:rPr lang="en-US" sz="1400" dirty="0" smtClean="0"/>
              <a:t>Electrical tests at room temperature (electrical continuity and insulation and  sensor and cable  resistance measurement)</a:t>
            </a:r>
          </a:p>
          <a:p>
            <a:r>
              <a:rPr lang="en-US" sz="1400" dirty="0" smtClean="0"/>
              <a:t>Five thermal cycling with liquid nitrogen (cool-down shock and warm up)</a:t>
            </a:r>
          </a:p>
          <a:p>
            <a:r>
              <a:rPr lang="en-US" sz="1400" dirty="0" smtClean="0"/>
              <a:t>Electrical tests again at room temperature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41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spAutoFit/>
      </a:bodyPr>
      <a:lstStyle>
        <a:defPPr marL="0" algn="ctr"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10582</TotalTime>
  <Words>2012</Words>
  <Application>Microsoft Office PowerPoint</Application>
  <PresentationFormat>Affichage à l'écran (4:3)</PresentationFormat>
  <Paragraphs>649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WP11: CDS-SL CDR  Instrumentation and safety devices</vt:lpstr>
      <vt:lpstr>Instrumentation - Overview</vt:lpstr>
      <vt:lpstr>Instrumentation - Overview</vt:lpstr>
      <vt:lpstr>Instrumentation - Summary</vt:lpstr>
      <vt:lpstr>Temperature sensors 1/2</vt:lpstr>
      <vt:lpstr>Temperature sensors 2/2</vt:lpstr>
      <vt:lpstr>Electrical heaters</vt:lpstr>
      <vt:lpstr>Thermal anchoring</vt:lpstr>
      <vt:lpstr>Electrical connection</vt:lpstr>
      <vt:lpstr>Electrical connection 2/2</vt:lpstr>
      <vt:lpstr>Liquid helium level sensors</vt:lpstr>
      <vt:lpstr>Pressure sensors 1/3</vt:lpstr>
      <vt:lpstr>Pressure sensors 2/3</vt:lpstr>
      <vt:lpstr>Pressure sensors 3/3</vt:lpstr>
      <vt:lpstr>Control valves positioner</vt:lpstr>
      <vt:lpstr>Vacuum components 1/2</vt:lpstr>
      <vt:lpstr>Vacuum components 2/2</vt:lpstr>
      <vt:lpstr>Vacuum gauges</vt:lpstr>
      <vt:lpstr>Vacuum valves</vt:lpstr>
      <vt:lpstr>Safety devices - Overview</vt:lpstr>
      <vt:lpstr>Safety devices - Overview</vt:lpstr>
      <vt:lpstr>Safety devices - Summary</vt:lpstr>
      <vt:lpstr>Safety devices – Branch lines</vt:lpstr>
      <vt:lpstr>Safety devices – Branch lines</vt:lpstr>
      <vt:lpstr>Safety devices</vt:lpstr>
      <vt:lpstr>Thank you for your attention</vt:lpstr>
      <vt:lpstr>Electrical connection</vt:lpstr>
      <vt:lpstr>Control valves positioner 1/2</vt:lpstr>
      <vt:lpstr>Control valves positioner 2/2</vt:lpstr>
      <vt:lpstr>Instrumentation - Overview</vt:lpstr>
      <vt:lpstr>Instrumentation -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Matthieu Pierens</cp:lastModifiedBy>
  <cp:revision>1051</cp:revision>
  <dcterms:created xsi:type="dcterms:W3CDTF">2014-11-24T23:00:23Z</dcterms:created>
  <dcterms:modified xsi:type="dcterms:W3CDTF">2017-04-20T09:45:26Z</dcterms:modified>
</cp:coreProperties>
</file>