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8" r:id="rId2"/>
    <p:sldId id="395" r:id="rId3"/>
    <p:sldId id="400" r:id="rId4"/>
    <p:sldId id="401" r:id="rId5"/>
    <p:sldId id="402" r:id="rId6"/>
    <p:sldId id="397" r:id="rId7"/>
    <p:sldId id="398" r:id="rId8"/>
    <p:sldId id="399" r:id="rId9"/>
    <p:sldId id="404" r:id="rId10"/>
    <p:sldId id="384" r:id="rId11"/>
    <p:sldId id="389" r:id="rId12"/>
    <p:sldId id="390" r:id="rId13"/>
    <p:sldId id="396" r:id="rId14"/>
    <p:sldId id="405" r:id="rId15"/>
    <p:sldId id="406" r:id="rId16"/>
    <p:sldId id="407" r:id="rId17"/>
    <p:sldId id="408" r:id="rId18"/>
    <p:sldId id="409" r:id="rId19"/>
    <p:sldId id="273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FFFF00"/>
    <a:srgbClr val="00CC00"/>
    <a:srgbClr val="C3004A"/>
    <a:srgbClr val="006600"/>
    <a:srgbClr val="993366"/>
    <a:srgbClr val="3D6AA5"/>
    <a:srgbClr val="0000FF"/>
    <a:srgbClr val="5662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7" autoAdjust="0"/>
    <p:restoredTop sz="90944" autoAdjust="0"/>
  </p:normalViewPr>
  <p:slideViewPr>
    <p:cSldViewPr>
      <p:cViewPr>
        <p:scale>
          <a:sx n="75" d="100"/>
          <a:sy n="75" d="100"/>
        </p:scale>
        <p:origin x="-1109" y="-149"/>
      </p:cViewPr>
      <p:guideLst>
        <p:guide orient="horz" pos="2069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1627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0E0A3-2B6D-436A-8BCE-3D0EBCE33DC6}" type="datetimeFigureOut">
              <a:rPr lang="fr-FR" smtClean="0"/>
              <a:t>19/04/2017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D3100-01CB-4CBE-B007-56E4AB163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228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BBE78-6ECD-4532-A755-219FA3D207C8}" type="datetimeFigureOut">
              <a:rPr lang="fr-FR" smtClean="0"/>
              <a:t>19/04/2017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D55F5-7B08-40E3-99B0-A0BA3FE522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04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D55F5-7B08-40E3-99B0-A0BA3FE5223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573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3"/>
          <p:cNvSpPr>
            <a:spLocks noChangeArrowheads="1"/>
          </p:cNvSpPr>
          <p:nvPr userDrawn="1"/>
        </p:nvSpPr>
        <p:spPr bwMode="auto">
          <a:xfrm flipH="1">
            <a:off x="6300192" y="0"/>
            <a:ext cx="2880320" cy="6858000"/>
          </a:xfrm>
          <a:prstGeom prst="rect">
            <a:avLst/>
          </a:prstGeom>
          <a:gradFill rotWithShape="1">
            <a:gsLst>
              <a:gs pos="0">
                <a:srgbClr val="56628C"/>
              </a:gs>
              <a:gs pos="100000">
                <a:srgbClr val="C0C0C0">
                  <a:gamma/>
                  <a:tint val="3137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AutoShape 14"/>
          <p:cNvSpPr>
            <a:spLocks noChangeArrowheads="1"/>
          </p:cNvSpPr>
          <p:nvPr userDrawn="1"/>
        </p:nvSpPr>
        <p:spPr bwMode="auto">
          <a:xfrm flipH="1">
            <a:off x="2719387" y="1163638"/>
            <a:ext cx="5181600" cy="24082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772817"/>
            <a:ext cx="8136904" cy="1152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18000" bIns="18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55576" y="3404592"/>
            <a:ext cx="8136904" cy="103252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10" name="Image 9" descr="logoipn.png"/>
          <p:cNvPicPr>
            <a:picLocks noChangeAspect="1"/>
          </p:cNvPicPr>
          <p:nvPr userDrawn="1"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6021368"/>
            <a:ext cx="1250189" cy="720000"/>
          </a:xfrm>
          <a:prstGeom prst="rect">
            <a:avLst/>
          </a:prstGeom>
        </p:spPr>
      </p:pic>
      <p:pic>
        <p:nvPicPr>
          <p:cNvPr id="11" name="Picture 13" descr="http://www.bibs.u-psud.fr/images/logo_PSUD_new.jpg"/>
          <p:cNvPicPr>
            <a:picLocks noChangeAspect="1" noChangeArrowheads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817" y="6021368"/>
            <a:ext cx="123091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3" hasCustomPrompt="1"/>
          </p:nvPr>
        </p:nvSpPr>
        <p:spPr>
          <a:xfrm>
            <a:off x="5436096" y="188640"/>
            <a:ext cx="3528764" cy="359321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12 Mai 2016</a:t>
            </a:r>
          </a:p>
        </p:txBody>
      </p:sp>
      <p:pic>
        <p:nvPicPr>
          <p:cNvPr id="13" name="Picture 19" descr="IN2P3Filaire-Q_SignV copie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4163" y="6021368"/>
            <a:ext cx="129386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400" y="260648"/>
            <a:ext cx="1349643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8074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 userDrawn="1"/>
        </p:nvGrpSpPr>
        <p:grpSpPr>
          <a:xfrm flipH="1">
            <a:off x="-6032" y="3532"/>
            <a:ext cx="6461125" cy="6858000"/>
            <a:chOff x="2871787" y="152400"/>
            <a:chExt cx="6461125" cy="6858000"/>
          </a:xfrm>
        </p:grpSpPr>
        <p:sp>
          <p:nvSpPr>
            <p:cNvPr id="12" name="Rectangle 13"/>
            <p:cNvSpPr>
              <a:spLocks noChangeArrowheads="1"/>
            </p:cNvSpPr>
            <p:nvPr userDrawn="1"/>
          </p:nvSpPr>
          <p:spPr bwMode="auto">
            <a:xfrm flipH="1">
              <a:off x="6452592" y="152400"/>
              <a:ext cx="2880320" cy="6858000"/>
            </a:xfrm>
            <a:prstGeom prst="rect">
              <a:avLst/>
            </a:prstGeom>
            <a:gradFill rotWithShape="1">
              <a:gsLst>
                <a:gs pos="0">
                  <a:srgbClr val="56628C"/>
                </a:gs>
                <a:gs pos="100000">
                  <a:srgbClr val="C0C0C0">
                    <a:gamma/>
                    <a:tint val="3137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AutoShape 14"/>
            <p:cNvSpPr>
              <a:spLocks noChangeArrowheads="1"/>
            </p:cNvSpPr>
            <p:nvPr userDrawn="1"/>
          </p:nvSpPr>
          <p:spPr bwMode="auto">
            <a:xfrm flipH="1">
              <a:off x="2871787" y="1316038"/>
              <a:ext cx="5181600" cy="240823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6" name="Rectangle 13"/>
          <p:cNvSpPr>
            <a:spLocks noChangeArrowheads="1"/>
          </p:cNvSpPr>
          <p:nvPr userDrawn="1"/>
        </p:nvSpPr>
        <p:spPr bwMode="auto">
          <a:xfrm flipH="1">
            <a:off x="6300192" y="3532"/>
            <a:ext cx="2880320" cy="6858000"/>
          </a:xfrm>
          <a:prstGeom prst="rect">
            <a:avLst/>
          </a:prstGeom>
          <a:gradFill rotWithShape="1">
            <a:gsLst>
              <a:gs pos="0">
                <a:srgbClr val="56628C"/>
              </a:gs>
              <a:gs pos="100000">
                <a:srgbClr val="C0C0C0">
                  <a:gamma/>
                  <a:tint val="3137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AutoShape 14"/>
          <p:cNvSpPr>
            <a:spLocks noChangeArrowheads="1"/>
          </p:cNvSpPr>
          <p:nvPr userDrawn="1"/>
        </p:nvSpPr>
        <p:spPr bwMode="auto">
          <a:xfrm flipH="1">
            <a:off x="2719387" y="1163638"/>
            <a:ext cx="5181600" cy="24082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772817"/>
            <a:ext cx="8136904" cy="1152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18000" bIns="18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9" name="Picture 19" descr="IN2P3Filaire-Q_SignV copie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9844" y="5841368"/>
            <a:ext cx="1617327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logoipn.png"/>
          <p:cNvPicPr>
            <a:picLocks noChangeAspect="1"/>
          </p:cNvPicPr>
          <p:nvPr userDrawn="1"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6848" y="5841368"/>
            <a:ext cx="986663" cy="568232"/>
          </a:xfrm>
          <a:prstGeom prst="rect">
            <a:avLst/>
          </a:prstGeom>
        </p:spPr>
      </p:pic>
      <p:pic>
        <p:nvPicPr>
          <p:cNvPr id="11" name="Picture 13" descr="http://www.bibs.u-psud.fr/images/logo_PSUD_new.jpg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201" y="5841368"/>
            <a:ext cx="971451" cy="56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80130" y="5841368"/>
            <a:ext cx="1687053" cy="9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756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56628C"/>
          </a:solidFill>
          <a:ln>
            <a:noFill/>
          </a:ln>
          <a:effectLst>
            <a:glow rad="127000">
              <a:srgbClr val="56628C">
                <a:alpha val="40000"/>
              </a:srgbClr>
            </a:glow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-2445" y="6467682"/>
            <a:ext cx="9144000" cy="390317"/>
          </a:xfrm>
          <a:prstGeom prst="rect">
            <a:avLst/>
          </a:prstGeom>
          <a:solidFill>
            <a:srgbClr val="56628C"/>
          </a:solidFill>
          <a:ln>
            <a:noFill/>
          </a:ln>
          <a:effectLst>
            <a:glow rad="127000">
              <a:srgbClr val="56628C">
                <a:alpha val="40000"/>
              </a:srgbClr>
            </a:glow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>
          <a:xfrm>
            <a:off x="971600" y="-27384"/>
            <a:ext cx="81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3419872" y="6650245"/>
            <a:ext cx="5104184" cy="0"/>
          </a:xfrm>
          <a:prstGeom prst="line">
            <a:avLst/>
          </a:prstGeom>
          <a:ln w="19050">
            <a:solidFill>
              <a:schemeClr val="bg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pied de page 4"/>
          <p:cNvSpPr txBox="1">
            <a:spLocks/>
          </p:cNvSpPr>
          <p:nvPr userDrawn="1"/>
        </p:nvSpPr>
        <p:spPr>
          <a:xfrm>
            <a:off x="333651" y="6467683"/>
            <a:ext cx="3230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WP11</a:t>
            </a:r>
            <a:r>
              <a:rPr lang="fr-FR" baseline="0" dirty="0" smtClean="0"/>
              <a:t>  –</a:t>
            </a:r>
            <a:r>
              <a:rPr lang="fr-FR" dirty="0" smtClean="0"/>
              <a:t> CDS-SL CDR</a:t>
            </a:r>
            <a:r>
              <a:rPr lang="fr-FR" baseline="0" dirty="0" smtClean="0"/>
              <a:t> –</a:t>
            </a:r>
            <a:r>
              <a:rPr lang="fr-FR" dirty="0" smtClean="0"/>
              <a:t> 2017/04/19</a:t>
            </a:r>
            <a:r>
              <a:rPr lang="fr-FR" baseline="30000" dirty="0" smtClean="0"/>
              <a:t>th</a:t>
            </a:r>
          </a:p>
        </p:txBody>
      </p:sp>
      <p:sp>
        <p:nvSpPr>
          <p:cNvPr id="19" name="Espace réservé du numéro de diapositive 5"/>
          <p:cNvSpPr txBox="1">
            <a:spLocks/>
          </p:cNvSpPr>
          <p:nvPr userDrawn="1"/>
        </p:nvSpPr>
        <p:spPr>
          <a:xfrm>
            <a:off x="6974904" y="64676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F43006-22BA-4B65-9153-CA4D1108557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5774986"/>
          </a:xfrm>
        </p:spPr>
        <p:txBody>
          <a:bodyPr lIns="18000" rIns="18000" bIns="18000"/>
          <a:lstStyle>
            <a:lvl1pPr marL="342900" indent="-342900">
              <a:buFontTx/>
              <a:buBlip>
                <a:blip r:embed="rId2"/>
              </a:buBlip>
              <a:defRPr sz="2000" b="1">
                <a:solidFill>
                  <a:srgbClr val="C3004A"/>
                </a:solidFill>
              </a:defRPr>
            </a:lvl1pPr>
            <a:lvl2pPr marL="630238" indent="-274638">
              <a:spcBef>
                <a:spcPts val="300"/>
              </a:spcBef>
              <a:buFontTx/>
              <a:buBlip>
                <a:blip r:embed="rId3"/>
              </a:buBlip>
              <a:defRPr sz="2000">
                <a:solidFill>
                  <a:srgbClr val="7030A0"/>
                </a:solidFill>
              </a:defRPr>
            </a:lvl2pPr>
            <a:lvl3pPr marL="985838" indent="-182563">
              <a:spcBef>
                <a:spcPts val="0"/>
              </a:spcBef>
              <a:buFont typeface="Wingdings" pitchFamily="2" charset="2"/>
              <a:buChar char="ü"/>
              <a:defRPr sz="1800"/>
            </a:lvl3pPr>
          </a:lstStyle>
          <a:p>
            <a:pPr lvl="0"/>
            <a:r>
              <a:rPr lang="en-US" noProof="0" dirty="0" err="1" smtClean="0"/>
              <a:t>Modifiez</a:t>
            </a:r>
            <a:r>
              <a:rPr lang="en-US" noProof="0" dirty="0" smtClean="0"/>
              <a:t>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</p:txBody>
      </p:sp>
      <p:pic>
        <p:nvPicPr>
          <p:cNvPr id="11" name="Image 10" descr="logoipn.png"/>
          <p:cNvPicPr>
            <a:picLocks noChangeAspect="1"/>
          </p:cNvPicPr>
          <p:nvPr userDrawn="1"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6" y="71705"/>
            <a:ext cx="919788" cy="540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5284" y="71705"/>
            <a:ext cx="555818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3" descr="C:\Users\reynet\Desktop\Ligne Spoke 4.png"/>
          <p:cNvPicPr>
            <a:picLocks noChangeAspect="1" noChangeArrowheads="1"/>
          </p:cNvPicPr>
          <p:nvPr userDrawn="1"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531808" y="112953"/>
            <a:ext cx="1239991" cy="45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277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61C86-783F-406A-A508-B7BCF3766634}" type="datetimeFigureOut">
              <a:rPr lang="fr-FR" smtClean="0"/>
              <a:t>19/04/2017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43006-22BA-4B65-9153-CA4D110855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809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467544" y="1772816"/>
            <a:ext cx="7848872" cy="1296143"/>
          </a:xfrm>
        </p:spPr>
        <p:txBody>
          <a:bodyPr>
            <a:normAutofit fontScale="90000"/>
          </a:bodyPr>
          <a:lstStyle/>
          <a:p>
            <a:r>
              <a:rPr lang="en-US" dirty="0"/>
              <a:t>Work Unit 11.11.5.3 - AIK 11.2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	CDR of the CDS-SL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Mechanical analyses of the valve box</a:t>
            </a:r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April 19</a:t>
            </a:r>
            <a:r>
              <a:rPr lang="en-GB" baseline="30000" dirty="0" smtClean="0"/>
              <a:t>th</a:t>
            </a:r>
            <a:r>
              <a:rPr lang="en-GB" dirty="0" smtClean="0">
                <a:solidFill>
                  <a:schemeClr val="bg1"/>
                </a:solidFill>
              </a:rPr>
              <a:t> 2017</a:t>
            </a:r>
            <a:endParaRPr lang="en-GB" baseline="30000" dirty="0">
              <a:solidFill>
                <a:schemeClr val="bg1"/>
              </a:solidFill>
            </a:endParaRPr>
          </a:p>
        </p:txBody>
      </p:sp>
      <p:pic>
        <p:nvPicPr>
          <p:cNvPr id="7" name="Picture 13" descr="C:\Users\reynet\Desktop\Ligne Spoke 4.png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835696" y="3559711"/>
            <a:ext cx="6843278" cy="181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610" y="4149080"/>
            <a:ext cx="1653086" cy="163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20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VALVE BOX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Buckling analysis of the vacuum vessel</a:t>
            </a:r>
          </a:p>
          <a:p>
            <a:pPr lvl="1"/>
            <a:r>
              <a:rPr lang="en-US" dirty="0" smtClean="0"/>
              <a:t>Evaluation of the critical external pressure by use of </a:t>
            </a:r>
            <a:r>
              <a:rPr lang="en-US" dirty="0"/>
              <a:t>EN13445</a:t>
            </a:r>
          </a:p>
          <a:p>
            <a:pPr marL="3556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Connecteur droit avec flèche 31"/>
          <p:cNvCxnSpPr/>
          <p:nvPr/>
        </p:nvCxnSpPr>
        <p:spPr>
          <a:xfrm flipH="1">
            <a:off x="2411760" y="2348880"/>
            <a:ext cx="1872208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4036276" y="3800520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=960</a:t>
            </a:r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3021492" y="197954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1000</a:t>
            </a:r>
            <a:endParaRPr lang="fr-FR" dirty="0"/>
          </a:p>
        </p:txBody>
      </p:sp>
      <p:cxnSp>
        <p:nvCxnSpPr>
          <p:cNvPr id="2049" name="Connecteur droit avec flèche 2048"/>
          <p:cNvCxnSpPr/>
          <p:nvPr/>
        </p:nvCxnSpPr>
        <p:spPr>
          <a:xfrm>
            <a:off x="1979712" y="3973706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H="1">
            <a:off x="2431638" y="3985186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Rectangle 2049"/>
          <p:cNvSpPr/>
          <p:nvPr/>
        </p:nvSpPr>
        <p:spPr>
          <a:xfrm>
            <a:off x="1907704" y="3600153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e</a:t>
            </a:r>
            <a:r>
              <a:rPr lang="fr-FR" baseline="-25000" dirty="0" err="1" smtClean="0"/>
              <a:t>a</a:t>
            </a:r>
            <a:endParaRPr lang="fr-FR" baseline="-25000" dirty="0"/>
          </a:p>
        </p:txBody>
      </p:sp>
      <p:sp>
        <p:nvSpPr>
          <p:cNvPr id="2051" name="Rectangle 2050"/>
          <p:cNvSpPr/>
          <p:nvPr/>
        </p:nvSpPr>
        <p:spPr>
          <a:xfrm>
            <a:off x="841498" y="5854403"/>
            <a:ext cx="2074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Thickness</a:t>
            </a:r>
            <a:r>
              <a:rPr lang="fr-FR" dirty="0" smtClean="0"/>
              <a:t> </a:t>
            </a:r>
            <a:r>
              <a:rPr lang="fr-FR" dirty="0" err="1" smtClean="0"/>
              <a:t>e</a:t>
            </a:r>
            <a:r>
              <a:rPr lang="fr-FR" baseline="-25000" dirty="0" err="1" smtClean="0"/>
              <a:t>a</a:t>
            </a:r>
            <a:r>
              <a:rPr lang="fr-FR" baseline="-25000" dirty="0" smtClean="0"/>
              <a:t> </a:t>
            </a:r>
            <a:r>
              <a:rPr lang="fr-FR" dirty="0" smtClean="0"/>
              <a:t>= 6 mm</a:t>
            </a:r>
            <a:endParaRPr lang="fr-FR" baseline="-25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1039" y="2401822"/>
            <a:ext cx="4293246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05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VALVE BOX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Buckling analysis of the vacuum vessel</a:t>
            </a:r>
          </a:p>
          <a:p>
            <a:pPr lvl="1"/>
            <a:r>
              <a:rPr lang="en-US" dirty="0" smtClean="0"/>
              <a:t> Circumferential stress </a:t>
            </a:r>
            <a:r>
              <a:rPr lang="en-US" dirty="0" err="1" smtClean="0"/>
              <a:t>Py</a:t>
            </a:r>
            <a:r>
              <a:rPr lang="en-US" dirty="0" smtClean="0"/>
              <a:t> (</a:t>
            </a:r>
            <a:r>
              <a:rPr lang="en-GB" dirty="0"/>
              <a:t>EN 13445: equation </a:t>
            </a:r>
            <a:r>
              <a:rPr lang="en-GB" dirty="0" smtClean="0"/>
              <a:t>8.5.3-15)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Theoretical elastic instability pressure (</a:t>
            </a:r>
            <a:r>
              <a:rPr lang="en-GB" dirty="0" smtClean="0"/>
              <a:t>EN </a:t>
            </a:r>
            <a:r>
              <a:rPr lang="en-GB" dirty="0"/>
              <a:t>13445: equation </a:t>
            </a:r>
            <a:r>
              <a:rPr lang="en-GB" dirty="0" smtClean="0"/>
              <a:t>8.5.2-5)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marL="355600" lvl="1" indent="0">
              <a:buNone/>
            </a:pPr>
            <a:endParaRPr lang="en-GB" dirty="0"/>
          </a:p>
          <a:p>
            <a:pPr lvl="1"/>
            <a:r>
              <a:rPr lang="en-GB" dirty="0" err="1" smtClean="0"/>
              <a:t>Calcluating</a:t>
            </a:r>
            <a:r>
              <a:rPr lang="en-GB" dirty="0" smtClean="0"/>
              <a:t> the ratio Pm/</a:t>
            </a:r>
            <a:r>
              <a:rPr lang="en-GB" dirty="0" err="1" smtClean="0"/>
              <a:t>Py</a:t>
            </a:r>
            <a:r>
              <a:rPr lang="en-GB" dirty="0" smtClean="0"/>
              <a:t> and </a:t>
            </a:r>
            <a:r>
              <a:rPr lang="en-GB" dirty="0" err="1" smtClean="0"/>
              <a:t>detrmining</a:t>
            </a:r>
            <a:r>
              <a:rPr lang="en-GB" dirty="0" smtClean="0"/>
              <a:t> </a:t>
            </a:r>
            <a:r>
              <a:rPr lang="en-GB" dirty="0" err="1" smtClean="0"/>
              <a:t>Pr</a:t>
            </a:r>
            <a:r>
              <a:rPr lang="en-GB" dirty="0" smtClean="0"/>
              <a:t>/</a:t>
            </a:r>
            <a:r>
              <a:rPr lang="en-GB" dirty="0" err="1" smtClean="0"/>
              <a:t>Py</a:t>
            </a:r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Maximum external pressure</a:t>
            </a:r>
          </a:p>
          <a:p>
            <a:pPr lvl="1"/>
            <a:endParaRPr lang="en-US" dirty="0"/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71" name="Picture 2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98" r="76757"/>
          <a:stretch/>
        </p:blipFill>
        <p:spPr bwMode="auto">
          <a:xfrm>
            <a:off x="899592" y="1340768"/>
            <a:ext cx="1824459" cy="70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6588224" y="1407984"/>
            <a:ext cx="2304256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C0C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Arial" pitchFamily="34" charset="0"/>
              </a:rPr>
              <a:t>s</a:t>
            </a:r>
            <a:r>
              <a:rPr kumimoji="0" lang="en-US" sz="12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: Yield strength</a:t>
            </a:r>
          </a:p>
          <a:p>
            <a:pPr marL="0" marR="0" lvl="0" indent="0" algn="l" defTabSz="914400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</a:t>
            </a:r>
            <a:r>
              <a:rPr kumimoji="0" lang="en-US" sz="1200" b="1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: Thickness</a:t>
            </a:r>
          </a:p>
          <a:p>
            <a:pPr marL="0" marR="0" lvl="0" indent="0" algn="just" defTabSz="914400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: Mean radius of the cylinder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912128" y="2032904"/>
            <a:ext cx="1571640" cy="79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Arial" pitchFamily="34" charset="0"/>
              </a:rPr>
              <a:t>s</a:t>
            </a:r>
            <a:r>
              <a:rPr kumimoji="0" lang="fr-FR" sz="1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= 200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MPa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</a:t>
            </a:r>
            <a:r>
              <a:rPr kumimoji="0" lang="fr-FR" sz="1400" b="1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= 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6 mm</a:t>
            </a:r>
          </a:p>
          <a:p>
            <a:pPr marL="0" marR="0" lvl="0" indent="0" algn="just" defTabSz="914400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= </a:t>
            </a:r>
            <a:r>
              <a:rPr lang="fr-FR" sz="1400" dirty="0" smtClean="0">
                <a:latin typeface="Calibri" pitchFamily="34" charset="0"/>
                <a:cs typeface="Arial" pitchFamily="34" charset="0"/>
              </a:rPr>
              <a:t>497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mm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7772816" y="2196238"/>
            <a:ext cx="10890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Arial" pitchFamily="34" charset="0"/>
                <a:sym typeface="Symbol" pitchFamily="18" charset="2"/>
              </a:rPr>
              <a:t>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= 0</a:t>
            </a:r>
          </a:p>
          <a:p>
            <a:pPr marL="0" marR="0" lvl="0" indent="0" algn="l" defTabSz="914400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G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=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71800" y="1510239"/>
            <a:ext cx="125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en-GB" b="1" dirty="0" smtClean="0"/>
              <a:t>= 2.41 </a:t>
            </a:r>
            <a:r>
              <a:rPr lang="en-GB" b="1" dirty="0" err="1"/>
              <a:t>MPa</a:t>
            </a:r>
            <a:endParaRPr lang="fr-FR" dirty="0"/>
          </a:p>
        </p:txBody>
      </p:sp>
      <p:pic>
        <p:nvPicPr>
          <p:cNvPr id="2075" name="Picture 2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07" r="73312"/>
          <a:stretch/>
        </p:blipFill>
        <p:spPr bwMode="auto">
          <a:xfrm>
            <a:off x="950142" y="3068960"/>
            <a:ext cx="1965674" cy="66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4788024" y="3189462"/>
            <a:ext cx="20081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 =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190000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MPa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</a:t>
            </a:r>
            <a:r>
              <a:rPr kumimoji="0" lang="en-US" sz="1200" b="1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= 6 mm</a:t>
            </a:r>
          </a:p>
          <a:p>
            <a:pPr marL="0" marR="0" lvl="0" indent="0" algn="l" defTabSz="914400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Arial" pitchFamily="34" charset="0"/>
              </a:rPr>
              <a:t>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= 0.0006  with:</a:t>
            </a:r>
          </a:p>
          <a:p>
            <a:pPr marL="0" marR="0" lvl="0" indent="0" algn="l" defTabSz="914400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L/2R = 0.96 &amp; 2R /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</a:t>
            </a:r>
            <a:r>
              <a:rPr kumimoji="0" lang="en-US" sz="12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= 165</a:t>
            </a:r>
          </a:p>
          <a:p>
            <a:pPr marL="0" marR="0" lvl="0" indent="0" algn="just" defTabSz="914400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= </a:t>
            </a:r>
            <a:r>
              <a:rPr lang="en-US" sz="1200" dirty="0" smtClean="0">
                <a:latin typeface="Calibri" pitchFamily="34" charset="0"/>
                <a:cs typeface="Arial" pitchFamily="34" charset="0"/>
              </a:rPr>
              <a:t>497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mm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71800" y="3216426"/>
            <a:ext cx="125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en-GB" b="1" dirty="0" smtClean="0"/>
              <a:t>= 1.38 </a:t>
            </a:r>
            <a:r>
              <a:rPr lang="en-GB" b="1" dirty="0" err="1"/>
              <a:t>MPa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509732" y="4599099"/>
            <a:ext cx="3140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en-GB" b="1" dirty="0" err="1"/>
              <a:t>Pr</a:t>
            </a:r>
            <a:r>
              <a:rPr lang="en-GB" b="1" dirty="0"/>
              <a:t> / </a:t>
            </a:r>
            <a:r>
              <a:rPr lang="en-GB" b="1" dirty="0" err="1"/>
              <a:t>Py</a:t>
            </a:r>
            <a:r>
              <a:rPr lang="en-GB" b="1" dirty="0"/>
              <a:t> = </a:t>
            </a:r>
            <a:r>
              <a:rPr lang="en-GB" b="1" dirty="0" smtClean="0"/>
              <a:t>0.56 </a:t>
            </a:r>
            <a:r>
              <a:rPr lang="en-GB" b="1" dirty="0">
                <a:sym typeface="Wingdings"/>
              </a:rPr>
              <a:t></a:t>
            </a:r>
            <a:r>
              <a:rPr lang="en-GB" b="1" dirty="0"/>
              <a:t> </a:t>
            </a:r>
            <a:r>
              <a:rPr lang="en-GB" b="1" dirty="0" err="1"/>
              <a:t>Pr</a:t>
            </a:r>
            <a:r>
              <a:rPr lang="en-GB" b="1" dirty="0"/>
              <a:t> = </a:t>
            </a:r>
            <a:r>
              <a:rPr lang="en-GB" b="1" dirty="0" smtClean="0"/>
              <a:t>1.35 </a:t>
            </a:r>
            <a:r>
              <a:rPr lang="en-GB" b="1" dirty="0" err="1"/>
              <a:t>MPa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827584" y="4612486"/>
            <a:ext cx="1566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en-GB" b="1" dirty="0" smtClean="0"/>
              <a:t>Pm </a:t>
            </a:r>
            <a:r>
              <a:rPr lang="en-GB" b="1" dirty="0"/>
              <a:t>/ </a:t>
            </a:r>
            <a:r>
              <a:rPr lang="en-GB" b="1" dirty="0" err="1"/>
              <a:t>Py</a:t>
            </a:r>
            <a:r>
              <a:rPr lang="en-GB" b="1" dirty="0"/>
              <a:t> = </a:t>
            </a:r>
            <a:r>
              <a:rPr lang="en-GB" b="1" dirty="0" smtClean="0"/>
              <a:t>0,57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950142" y="5517232"/>
            <a:ext cx="1340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P</a:t>
            </a:r>
            <a:r>
              <a:rPr lang="en-GB" baseline="-25000" dirty="0" err="1" smtClean="0"/>
              <a:t>max</a:t>
            </a:r>
            <a:r>
              <a:rPr lang="en-GB" dirty="0" smtClean="0"/>
              <a:t> </a:t>
            </a:r>
            <a:r>
              <a:rPr lang="en-GB" dirty="0"/>
              <a:t>&lt; </a:t>
            </a:r>
            <a:r>
              <a:rPr lang="en-GB" dirty="0" err="1"/>
              <a:t>Pr</a:t>
            </a:r>
            <a:r>
              <a:rPr lang="en-GB" dirty="0"/>
              <a:t> / S 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555776" y="5517232"/>
            <a:ext cx="2187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S = safety factor = 1.5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716016" y="5507940"/>
            <a:ext cx="4150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en-GB" b="1" u="sng" dirty="0" err="1" smtClean="0"/>
              <a:t>P</a:t>
            </a:r>
            <a:r>
              <a:rPr lang="en-GB" b="1" u="sng" baseline="-25000" dirty="0" err="1" smtClean="0"/>
              <a:t>max</a:t>
            </a:r>
            <a:r>
              <a:rPr lang="en-GB" b="1" u="sng" dirty="0" smtClean="0"/>
              <a:t> </a:t>
            </a:r>
            <a:r>
              <a:rPr lang="en-GB" b="1" u="sng" dirty="0"/>
              <a:t>&lt; </a:t>
            </a:r>
            <a:r>
              <a:rPr lang="en-GB" b="1" u="sng" dirty="0" smtClean="0"/>
              <a:t>0.9 </a:t>
            </a:r>
            <a:r>
              <a:rPr lang="en-GB" b="1" u="sng" dirty="0" err="1" smtClean="0"/>
              <a:t>Mpa</a:t>
            </a:r>
            <a:r>
              <a:rPr lang="en-GB" b="1" u="sng" dirty="0" smtClean="0"/>
              <a:t> = </a:t>
            </a:r>
            <a:r>
              <a:rPr lang="en-GB" b="1" u="sng" dirty="0"/>
              <a:t>9</a:t>
            </a:r>
            <a:r>
              <a:rPr lang="en-GB" b="1" u="sng" dirty="0" smtClean="0"/>
              <a:t> bar (external pressure)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1187624" y="5939988"/>
            <a:ext cx="4469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en-GB" b="1" u="sng" dirty="0"/>
              <a:t>w</a:t>
            </a:r>
            <a:r>
              <a:rPr lang="en-GB" b="1" u="sng" dirty="0" smtClean="0"/>
              <a:t>ith </a:t>
            </a:r>
            <a:r>
              <a:rPr lang="fr-FR" b="1" dirty="0" err="1">
                <a:latin typeface="Calibri" pitchFamily="34" charset="0"/>
                <a:cs typeface="Arial" pitchFamily="34" charset="0"/>
              </a:rPr>
              <a:t>e</a:t>
            </a:r>
            <a:r>
              <a:rPr lang="fr-FR" b="1" baseline="-25000" dirty="0" err="1">
                <a:latin typeface="Calibri" pitchFamily="34" charset="0"/>
                <a:cs typeface="Arial" pitchFamily="34" charset="0"/>
              </a:rPr>
              <a:t>a</a:t>
            </a:r>
            <a:r>
              <a:rPr lang="fr-FR" dirty="0">
                <a:latin typeface="Calibri" pitchFamily="34" charset="0"/>
                <a:cs typeface="Arial" pitchFamily="34" charset="0"/>
              </a:rPr>
              <a:t> = </a:t>
            </a:r>
            <a:r>
              <a:rPr lang="en-GB" b="1" u="sng" dirty="0" smtClean="0"/>
              <a:t>6 mm, </a:t>
            </a:r>
            <a:r>
              <a:rPr lang="en-GB" b="1" u="sng" dirty="0"/>
              <a:t>s</a:t>
            </a:r>
            <a:r>
              <a:rPr lang="en-GB" b="1" u="sng" dirty="0" smtClean="0"/>
              <a:t>ufficient margin is expected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622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VALVE BOX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Buckling analysis of the vacuum vessel</a:t>
            </a:r>
          </a:p>
          <a:p>
            <a:pPr lvl="1"/>
            <a:r>
              <a:rPr lang="fr-FR" dirty="0" err="1" smtClean="0"/>
              <a:t>Comparison</a:t>
            </a:r>
            <a:r>
              <a:rPr lang="fr-FR" dirty="0" smtClean="0"/>
              <a:t>  </a:t>
            </a:r>
            <a:r>
              <a:rPr lang="fr-FR" dirty="0" err="1" smtClean="0"/>
              <a:t>with</a:t>
            </a:r>
            <a:r>
              <a:rPr lang="fr-FR" dirty="0" smtClean="0"/>
              <a:t> a FEM </a:t>
            </a:r>
            <a:r>
              <a:rPr lang="fr-FR" dirty="0" err="1" smtClean="0"/>
              <a:t>analysis</a:t>
            </a:r>
            <a:endParaRPr lang="fr-FR" dirty="0"/>
          </a:p>
          <a:p>
            <a:pPr lvl="2"/>
            <a:r>
              <a:rPr lang="fr-FR" dirty="0" err="1" smtClean="0"/>
              <a:t>Only</a:t>
            </a:r>
            <a:r>
              <a:rPr lang="fr-FR" dirty="0" smtClean="0"/>
              <a:t> pressure </a:t>
            </a:r>
            <a:r>
              <a:rPr lang="fr-FR" dirty="0" err="1" smtClean="0"/>
              <a:t>loads</a:t>
            </a:r>
            <a:r>
              <a:rPr lang="fr-FR" dirty="0" smtClean="0"/>
              <a:t> are </a:t>
            </a:r>
            <a:r>
              <a:rPr lang="fr-FR" dirty="0" err="1" smtClean="0"/>
              <a:t>considered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211960" y="5086925"/>
            <a:ext cx="44869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alibri"/>
              </a:rPr>
              <a:t>The </a:t>
            </a:r>
            <a:r>
              <a:rPr lang="fr-FR" dirty="0" err="1" smtClean="0">
                <a:latin typeface="Calibri"/>
              </a:rPr>
              <a:t>critical</a:t>
            </a:r>
            <a:r>
              <a:rPr lang="fr-FR" dirty="0" smtClean="0">
                <a:latin typeface="Calibri"/>
              </a:rPr>
              <a:t> pressure </a:t>
            </a:r>
            <a:r>
              <a:rPr lang="fr-FR" dirty="0" err="1" smtClean="0">
                <a:latin typeface="Calibri"/>
              </a:rPr>
              <a:t>is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evaluated</a:t>
            </a:r>
            <a:r>
              <a:rPr lang="fr-FR" dirty="0" smtClean="0">
                <a:latin typeface="Calibri"/>
              </a:rPr>
              <a:t> to </a:t>
            </a:r>
            <a:r>
              <a:rPr lang="fr-FR" dirty="0" err="1" smtClean="0">
                <a:latin typeface="Calibri"/>
              </a:rPr>
              <a:t>be</a:t>
            </a:r>
            <a:r>
              <a:rPr lang="fr-FR" dirty="0" smtClean="0">
                <a:latin typeface="Calibri"/>
              </a:rPr>
              <a:t> 9.4 bar</a:t>
            </a:r>
          </a:p>
          <a:p>
            <a:r>
              <a:rPr lang="fr-FR" dirty="0" smtClean="0">
                <a:latin typeface="Calibri"/>
                <a:sym typeface="Symbol"/>
              </a:rPr>
              <a:t> </a:t>
            </a:r>
            <a:r>
              <a:rPr lang="fr-FR" dirty="0" err="1" smtClean="0">
                <a:latin typeface="Calibri"/>
                <a:sym typeface="Symbol"/>
              </a:rPr>
              <a:t>comparison</a:t>
            </a:r>
            <a:r>
              <a:rPr lang="fr-FR" dirty="0" smtClean="0">
                <a:latin typeface="Calibri"/>
                <a:sym typeface="Symbol"/>
              </a:rPr>
              <a:t> </a:t>
            </a:r>
            <a:r>
              <a:rPr lang="fr-FR" dirty="0" err="1" smtClean="0">
                <a:latin typeface="Calibri"/>
                <a:sym typeface="Symbol"/>
              </a:rPr>
              <a:t>is</a:t>
            </a:r>
            <a:r>
              <a:rPr lang="fr-FR" dirty="0" smtClean="0">
                <a:latin typeface="Calibri"/>
                <a:sym typeface="Symbol"/>
              </a:rPr>
              <a:t> </a:t>
            </a:r>
            <a:r>
              <a:rPr lang="fr-FR" dirty="0" err="1" smtClean="0">
                <a:latin typeface="Calibri"/>
                <a:sym typeface="Symbol"/>
              </a:rPr>
              <a:t>satisfactory</a:t>
            </a:r>
            <a:endParaRPr lang="fr-FR" dirty="0"/>
          </a:p>
        </p:txBody>
      </p:sp>
      <p:pic>
        <p:nvPicPr>
          <p:cNvPr id="11" name="Image 10" descr="\\Da-tacsolcalcul\partage\ESS\CDS\BV\buckling_press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3096344" cy="3756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492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VALVE BOX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Buckling analysis of the vacuum vessel</a:t>
            </a:r>
          </a:p>
          <a:p>
            <a:pPr lvl="1"/>
            <a:r>
              <a:rPr lang="fr-FR" dirty="0" err="1" smtClean="0"/>
              <a:t>Considering</a:t>
            </a:r>
            <a:r>
              <a:rPr lang="fr-FR" dirty="0" smtClean="0"/>
              <a:t> all </a:t>
            </a:r>
            <a:r>
              <a:rPr lang="fr-FR" dirty="0" err="1" smtClean="0"/>
              <a:t>loads</a:t>
            </a:r>
            <a:r>
              <a:rPr lang="fr-FR" dirty="0" smtClean="0"/>
              <a:t>: pressure but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gravity</a:t>
            </a:r>
            <a:r>
              <a:rPr lang="fr-FR" dirty="0" smtClean="0"/>
              <a:t> (and forces, cf. </a:t>
            </a:r>
            <a:r>
              <a:rPr lang="fr-FR" dirty="0" err="1" smtClean="0"/>
              <a:t>previous</a:t>
            </a:r>
            <a:r>
              <a:rPr lang="fr-FR" dirty="0" smtClean="0"/>
              <a:t> </a:t>
            </a:r>
            <a:r>
              <a:rPr lang="fr-FR" dirty="0" err="1" smtClean="0"/>
              <a:t>static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)</a:t>
            </a:r>
            <a:endParaRPr lang="fr-FR" dirty="0"/>
          </a:p>
          <a:p>
            <a:pPr marL="803275" lvl="2" indent="0">
              <a:buNone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211960" y="5086925"/>
            <a:ext cx="44869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alibri"/>
              </a:rPr>
              <a:t>The </a:t>
            </a:r>
            <a:r>
              <a:rPr lang="fr-FR" dirty="0" err="1" smtClean="0">
                <a:latin typeface="Calibri"/>
              </a:rPr>
              <a:t>critical</a:t>
            </a:r>
            <a:r>
              <a:rPr lang="fr-FR" dirty="0" smtClean="0">
                <a:latin typeface="Calibri"/>
              </a:rPr>
              <a:t> pressure </a:t>
            </a:r>
            <a:r>
              <a:rPr lang="fr-FR" dirty="0" err="1" smtClean="0">
                <a:latin typeface="Calibri"/>
              </a:rPr>
              <a:t>is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evaluated</a:t>
            </a:r>
            <a:r>
              <a:rPr lang="fr-FR" dirty="0" smtClean="0">
                <a:latin typeface="Calibri"/>
              </a:rPr>
              <a:t> to </a:t>
            </a:r>
            <a:r>
              <a:rPr lang="fr-FR" dirty="0" err="1" smtClean="0">
                <a:latin typeface="Calibri"/>
              </a:rPr>
              <a:t>be</a:t>
            </a:r>
            <a:r>
              <a:rPr lang="fr-FR" dirty="0" smtClean="0">
                <a:latin typeface="Calibri"/>
              </a:rPr>
              <a:t> 5.2 bar</a:t>
            </a:r>
          </a:p>
          <a:p>
            <a:r>
              <a:rPr lang="fr-FR" dirty="0" smtClean="0">
                <a:latin typeface="Calibri"/>
                <a:sym typeface="Symbol"/>
              </a:rPr>
              <a:t> </a:t>
            </a:r>
            <a:r>
              <a:rPr lang="fr-FR" dirty="0" err="1" smtClean="0">
                <a:latin typeface="Calibri"/>
                <a:sym typeface="Symbol"/>
              </a:rPr>
              <a:t>sufficient</a:t>
            </a:r>
            <a:r>
              <a:rPr lang="fr-FR" dirty="0" smtClean="0">
                <a:latin typeface="Calibri"/>
                <a:sym typeface="Symbol"/>
              </a:rPr>
              <a:t> </a:t>
            </a:r>
            <a:r>
              <a:rPr lang="fr-FR" dirty="0" err="1" smtClean="0">
                <a:latin typeface="Calibri"/>
                <a:sym typeface="Symbol"/>
              </a:rPr>
              <a:t>margin</a:t>
            </a:r>
            <a:r>
              <a:rPr lang="fr-FR" dirty="0" smtClean="0">
                <a:latin typeface="Calibri"/>
                <a:sym typeface="Symbol"/>
              </a:rPr>
              <a:t> </a:t>
            </a:r>
            <a:r>
              <a:rPr lang="fr-FR" dirty="0" err="1" smtClean="0">
                <a:latin typeface="Calibri"/>
                <a:sym typeface="Symbol"/>
              </a:rPr>
              <a:t>is</a:t>
            </a:r>
            <a:r>
              <a:rPr lang="fr-FR" dirty="0" smtClean="0">
                <a:latin typeface="Calibri"/>
                <a:sym typeface="Symbol"/>
              </a:rPr>
              <a:t> </a:t>
            </a:r>
            <a:r>
              <a:rPr lang="fr-FR" dirty="0" err="1" smtClean="0">
                <a:latin typeface="Calibri"/>
                <a:sym typeface="Symbol"/>
              </a:rPr>
              <a:t>expected</a:t>
            </a:r>
            <a:endParaRPr lang="fr-FR" dirty="0"/>
          </a:p>
        </p:txBody>
      </p:sp>
      <p:pic>
        <p:nvPicPr>
          <p:cNvPr id="2050" name="Picture 2" descr="\\Da-tacsolcalcul\partage\ESS\CDS\BV\buckling_pressure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2792413" cy="362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18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VALVE BOX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Static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 of the </a:t>
            </a:r>
            <a:r>
              <a:rPr lang="fr-FR" dirty="0" err="1" smtClean="0"/>
              <a:t>internal</a:t>
            </a:r>
            <a:r>
              <a:rPr lang="fr-FR" dirty="0" smtClean="0"/>
              <a:t> pipes</a:t>
            </a:r>
          </a:p>
          <a:p>
            <a:pPr lvl="2"/>
            <a:r>
              <a:rPr lang="en-US" dirty="0"/>
              <a:t>What is considered:</a:t>
            </a:r>
          </a:p>
          <a:p>
            <a:pPr marL="809625" lvl="3" indent="-277813">
              <a:spcBef>
                <a:spcPts val="0"/>
              </a:spcBef>
            </a:pPr>
            <a:r>
              <a:rPr lang="en-GB" sz="1600" dirty="0"/>
              <a:t>gravity,</a:t>
            </a:r>
            <a:endParaRPr lang="fr-FR" sz="1600" dirty="0"/>
          </a:p>
          <a:p>
            <a:pPr marL="809625" lvl="3" indent="-277813">
              <a:spcBef>
                <a:spcPts val="0"/>
              </a:spcBef>
            </a:pPr>
            <a:r>
              <a:rPr lang="en-GB" sz="1600" dirty="0" smtClean="0"/>
              <a:t>the connections with </a:t>
            </a:r>
            <a:r>
              <a:rPr lang="en-GB" sz="1600" dirty="0"/>
              <a:t>the vacuum vessel;</a:t>
            </a:r>
            <a:endParaRPr lang="fr-FR" sz="1600" dirty="0"/>
          </a:p>
          <a:p>
            <a:pPr marL="809625" lvl="3" indent="-277813">
              <a:spcBef>
                <a:spcPts val="0"/>
              </a:spcBef>
            </a:pPr>
            <a:r>
              <a:rPr lang="en-GB" sz="1600" dirty="0" smtClean="0"/>
              <a:t>the </a:t>
            </a:r>
            <a:r>
              <a:rPr lang="en-GB" sz="1600" dirty="0"/>
              <a:t>pressure </a:t>
            </a:r>
            <a:r>
              <a:rPr lang="en-GB" sz="1600" dirty="0" smtClean="0"/>
              <a:t>loads,</a:t>
            </a:r>
          </a:p>
          <a:p>
            <a:pPr marL="809625" lvl="3" indent="-277813">
              <a:spcBef>
                <a:spcPts val="0"/>
              </a:spcBef>
            </a:pPr>
            <a:r>
              <a:rPr lang="en-GB" sz="1600" dirty="0"/>
              <a:t>t</a:t>
            </a:r>
            <a:r>
              <a:rPr lang="en-GB" sz="1600" dirty="0" smtClean="0"/>
              <a:t>he contacts  between elements such as the supports</a:t>
            </a:r>
            <a:r>
              <a:rPr lang="en-GB" sz="1600" dirty="0"/>
              <a:t> </a:t>
            </a:r>
            <a:r>
              <a:rPr lang="en-GB" sz="1600" dirty="0" smtClean="0">
                <a:sym typeface="Symbol"/>
              </a:rPr>
              <a:t></a:t>
            </a:r>
            <a:r>
              <a:rPr lang="en-GB" sz="1600" dirty="0" smtClean="0"/>
              <a:t> frictionless contacts </a:t>
            </a:r>
            <a:endParaRPr lang="fr-FR" sz="1600" dirty="0"/>
          </a:p>
          <a:p>
            <a:endParaRPr lang="fr-FR" dirty="0"/>
          </a:p>
        </p:txBody>
      </p:sp>
      <p:pic>
        <p:nvPicPr>
          <p:cNvPr id="2050" name="Picture 2" descr="\\Da-tacsolcalcul\partage\ESS\CDS\BV\lignes_ge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10" y="2504975"/>
            <a:ext cx="3498850" cy="351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76056" y="2636912"/>
            <a:ext cx="39532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Rx = 0 imposed at the ends of the 4 main </a:t>
            </a:r>
            <a:r>
              <a:rPr lang="en-GB" dirty="0" err="1" smtClean="0"/>
              <a:t>cryolines</a:t>
            </a:r>
            <a:endParaRPr lang="en-GB" dirty="0" smtClean="0"/>
          </a:p>
          <a:p>
            <a:r>
              <a:rPr lang="en-GB" dirty="0" smtClean="0">
                <a:sym typeface="Symbol"/>
              </a:rPr>
              <a:t> assess the reaction moments (torsional moment to be transmitted to the bellows of the Headers Unit)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4076321" y="4293096"/>
            <a:ext cx="1135374" cy="1224136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 rot="18718909">
            <a:off x="4168866" y="4658930"/>
            <a:ext cx="705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x</a:t>
            </a:r>
            <a:r>
              <a:rPr lang="en-GB" dirty="0" smtClean="0"/>
              <a:t>-axis</a:t>
            </a:r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4211960" y="2996952"/>
            <a:ext cx="864096" cy="720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4139952" y="2996952"/>
            <a:ext cx="936104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4292352" y="2996952"/>
            <a:ext cx="783704" cy="5844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3995936" y="3032956"/>
            <a:ext cx="1080120" cy="3426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421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VALVE BOX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Static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 of the </a:t>
            </a:r>
            <a:r>
              <a:rPr lang="fr-FR" dirty="0" err="1" smtClean="0"/>
              <a:t>internal</a:t>
            </a:r>
            <a:r>
              <a:rPr lang="fr-FR" dirty="0" smtClean="0"/>
              <a:t> pipes</a:t>
            </a:r>
          </a:p>
          <a:p>
            <a:pPr lvl="2"/>
            <a:r>
              <a:rPr lang="en-US" dirty="0" smtClean="0"/>
              <a:t>Results:</a:t>
            </a:r>
            <a:endParaRPr lang="en-US" dirty="0"/>
          </a:p>
          <a:p>
            <a:endParaRPr lang="fr-FR" dirty="0"/>
          </a:p>
        </p:txBody>
      </p:sp>
      <p:pic>
        <p:nvPicPr>
          <p:cNvPr id="3076" name="Picture 4" descr="\\Da-tacsolcalcul\partage\ESS\CDS\BV\lign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00280"/>
            <a:ext cx="301783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716016" y="5559623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Total deformation</a:t>
            </a:r>
          </a:p>
          <a:p>
            <a:r>
              <a:rPr lang="fr-FR" sz="1600" dirty="0" smtClean="0">
                <a:latin typeface="+mj-lt"/>
                <a:sym typeface="Symbol"/>
              </a:rPr>
              <a:t></a:t>
            </a:r>
            <a:r>
              <a:rPr lang="fr-FR" sz="1600" dirty="0" smtClean="0">
                <a:latin typeface="+mj-lt"/>
              </a:rPr>
              <a:t> </a:t>
            </a:r>
            <a:r>
              <a:rPr lang="el-GR" sz="1600" dirty="0" smtClean="0">
                <a:latin typeface="+mj-lt"/>
              </a:rPr>
              <a:t>δ</a:t>
            </a:r>
            <a:r>
              <a:rPr lang="fr-FR" sz="1600" baseline="-25000" dirty="0" smtClean="0">
                <a:latin typeface="+mj-lt"/>
              </a:rPr>
              <a:t>max</a:t>
            </a:r>
            <a:r>
              <a:rPr lang="fr-FR" sz="1600" dirty="0" smtClean="0">
                <a:latin typeface="+mj-lt"/>
              </a:rPr>
              <a:t> </a:t>
            </a:r>
            <a:r>
              <a:rPr lang="fr-FR" sz="1600" dirty="0">
                <a:latin typeface="+mj-lt"/>
                <a:sym typeface="Symbol"/>
              </a:rPr>
              <a:t>≈</a:t>
            </a:r>
            <a:r>
              <a:rPr lang="fr-FR" sz="1600" dirty="0" smtClean="0">
                <a:latin typeface="+mj-lt"/>
                <a:sym typeface="Symbol"/>
              </a:rPr>
              <a:t> </a:t>
            </a:r>
            <a:r>
              <a:rPr lang="fr-FR" sz="1600" dirty="0" smtClean="0">
                <a:latin typeface="+mj-lt"/>
              </a:rPr>
              <a:t>4 mm (</a:t>
            </a:r>
            <a:r>
              <a:rPr lang="fr-FR" sz="1600" dirty="0" err="1" smtClean="0">
                <a:latin typeface="+mj-lt"/>
              </a:rPr>
              <a:t>essentially</a:t>
            </a:r>
            <a:r>
              <a:rPr lang="fr-FR" sz="1600" dirty="0" smtClean="0">
                <a:latin typeface="+mj-lt"/>
              </a:rPr>
              <a:t> in the X axis direction)</a:t>
            </a:r>
            <a:endParaRPr lang="fr-FR" sz="1600" dirty="0">
              <a:latin typeface="+mj-lt"/>
            </a:endParaRPr>
          </a:p>
        </p:txBody>
      </p:sp>
      <p:pic>
        <p:nvPicPr>
          <p:cNvPr id="3077" name="Picture 5" descr="\\Da-tacsolcalcul\partage\ESS\CDS\BV\lignes_tem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12917"/>
            <a:ext cx="3511550" cy="368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23528" y="5682734"/>
            <a:ext cx="3168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Temperature field (T &gt; 55 K in red)</a:t>
            </a:r>
          </a:p>
        </p:txBody>
      </p:sp>
    </p:spTree>
    <p:extLst>
      <p:ext uri="{BB962C8B-B14F-4D97-AF65-F5344CB8AC3E}">
        <p14:creationId xmlns:p14="http://schemas.microsoft.com/office/powerpoint/2010/main" val="2795827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VALVE BOX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Static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 of the </a:t>
            </a:r>
            <a:r>
              <a:rPr lang="fr-FR" dirty="0" err="1" smtClean="0"/>
              <a:t>internal</a:t>
            </a:r>
            <a:r>
              <a:rPr lang="fr-FR" dirty="0" smtClean="0"/>
              <a:t> pipes</a:t>
            </a:r>
          </a:p>
          <a:p>
            <a:pPr lvl="2"/>
            <a:r>
              <a:rPr lang="fr-FR" dirty="0" err="1" smtClean="0"/>
              <a:t>Results</a:t>
            </a:r>
            <a:r>
              <a:rPr lang="fr-FR" dirty="0" smtClean="0"/>
              <a:t>:</a:t>
            </a:r>
            <a:endParaRPr lang="fr-FR" sz="1600" dirty="0"/>
          </a:p>
          <a:p>
            <a:endParaRPr lang="fr-FR" dirty="0"/>
          </a:p>
        </p:txBody>
      </p:sp>
      <p:pic>
        <p:nvPicPr>
          <p:cNvPr id="3074" name="Picture 2" descr="\\Da-tacsolcalcul\partage\ESS\CDS\BV\lignes_STRES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475037" cy="361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Da-tacsolcalcul\partage\ESS\CDS\BV\lignes_STRESS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69"/>
            <a:ext cx="3668713" cy="361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520" y="5292497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Left: total (membrane </a:t>
            </a:r>
            <a:r>
              <a:rPr lang="en-GB" sz="1600" dirty="0"/>
              <a:t>+ </a:t>
            </a:r>
            <a:r>
              <a:rPr lang="en-GB" sz="1600" dirty="0" smtClean="0"/>
              <a:t>bending) stress</a:t>
            </a:r>
          </a:p>
          <a:p>
            <a:r>
              <a:rPr lang="fr-FR" sz="1600" dirty="0" smtClean="0">
                <a:latin typeface="+mj-lt"/>
                <a:sym typeface="Symbol"/>
              </a:rPr>
              <a:t></a:t>
            </a:r>
            <a:r>
              <a:rPr lang="fr-FR" sz="1600" dirty="0" smtClean="0">
                <a:latin typeface="+mj-lt"/>
              </a:rPr>
              <a:t> </a:t>
            </a:r>
            <a:r>
              <a:rPr lang="el-GR" sz="1600" dirty="0" smtClean="0">
                <a:latin typeface="+mj-lt"/>
              </a:rPr>
              <a:t>σ</a:t>
            </a:r>
            <a:r>
              <a:rPr lang="fr-FR" sz="1600" baseline="-25000" dirty="0" smtClean="0">
                <a:latin typeface="+mj-lt"/>
              </a:rPr>
              <a:t>max</a:t>
            </a:r>
            <a:r>
              <a:rPr lang="fr-FR" sz="1600" dirty="0" smtClean="0">
                <a:latin typeface="+mj-lt"/>
              </a:rPr>
              <a:t> </a:t>
            </a:r>
            <a:r>
              <a:rPr lang="fr-FR" sz="1600" dirty="0" smtClean="0">
                <a:latin typeface="+mj-lt"/>
                <a:sym typeface="Symbol"/>
              </a:rPr>
              <a:t></a:t>
            </a:r>
            <a:r>
              <a:rPr lang="fr-FR" sz="1600" dirty="0" smtClean="0">
                <a:latin typeface="+mj-lt"/>
              </a:rPr>
              <a:t>172 </a:t>
            </a:r>
            <a:r>
              <a:rPr lang="fr-FR" sz="1600" dirty="0" err="1" smtClean="0">
                <a:latin typeface="+mj-lt"/>
              </a:rPr>
              <a:t>Mpa</a:t>
            </a:r>
            <a:r>
              <a:rPr lang="fr-FR" sz="1600" dirty="0" smtClean="0">
                <a:latin typeface="+mj-lt"/>
              </a:rPr>
              <a:t> (in a </a:t>
            </a:r>
            <a:r>
              <a:rPr lang="fr-FR" sz="1600" dirty="0" err="1" smtClean="0">
                <a:latin typeface="+mj-lt"/>
              </a:rPr>
              <a:t>discontinuity</a:t>
            </a:r>
            <a:r>
              <a:rPr lang="fr-FR" sz="1600" dirty="0" smtClean="0">
                <a:latin typeface="+mj-lt"/>
              </a:rPr>
              <a:t> area)</a:t>
            </a:r>
            <a:endParaRPr lang="fr-FR" sz="1600" dirty="0">
              <a:latin typeface="+mj-lt"/>
            </a:endParaRPr>
          </a:p>
        </p:txBody>
      </p:sp>
      <p:pic>
        <p:nvPicPr>
          <p:cNvPr id="8" name="Picture 3" descr="\\Da-tacsolcalcul\partage\ESS\CDS\BV\lignes_STRESS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58" b="21967"/>
          <a:stretch/>
        </p:blipFill>
        <p:spPr bwMode="auto">
          <a:xfrm>
            <a:off x="4067944" y="4875727"/>
            <a:ext cx="3408144" cy="157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958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VALVE BOX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Static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 of the </a:t>
            </a:r>
            <a:r>
              <a:rPr lang="fr-FR" dirty="0" err="1" smtClean="0"/>
              <a:t>internal</a:t>
            </a:r>
            <a:r>
              <a:rPr lang="fr-FR" dirty="0" smtClean="0"/>
              <a:t> pipes</a:t>
            </a:r>
          </a:p>
          <a:p>
            <a:pPr lvl="2"/>
            <a:r>
              <a:rPr lang="fr-FR" dirty="0" err="1" smtClean="0"/>
              <a:t>Results</a:t>
            </a:r>
            <a:r>
              <a:rPr lang="fr-FR" dirty="0" smtClean="0"/>
              <a:t>:</a:t>
            </a:r>
            <a:endParaRPr lang="fr-FR" sz="1600" dirty="0"/>
          </a:p>
          <a:p>
            <a:endParaRPr lang="fr-FR" dirty="0"/>
          </a:p>
        </p:txBody>
      </p:sp>
      <p:pic>
        <p:nvPicPr>
          <p:cNvPr id="4098" name="Picture 2" descr="\\Da-tacsolcalcul\partage\ESS\CDS\BV\lignes_STRESS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98439"/>
            <a:ext cx="5022850" cy="361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580112" y="2204864"/>
            <a:ext cx="33035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/>
              <a:t>Bending </a:t>
            </a:r>
            <a:r>
              <a:rPr lang="en-GB" sz="1600" dirty="0"/>
              <a:t>stress on shell </a:t>
            </a:r>
            <a:r>
              <a:rPr lang="en-GB" sz="1600" dirty="0" smtClean="0"/>
              <a:t>elements only</a:t>
            </a:r>
          </a:p>
          <a:p>
            <a:r>
              <a:rPr lang="fr-FR" sz="1600" dirty="0">
                <a:sym typeface="Symbol"/>
              </a:rPr>
              <a:t> </a:t>
            </a:r>
            <a:r>
              <a:rPr lang="el-GR" sz="1600" dirty="0" smtClean="0"/>
              <a:t>σ</a:t>
            </a:r>
            <a:r>
              <a:rPr lang="fr-FR" sz="1600" baseline="-25000" dirty="0"/>
              <a:t>max</a:t>
            </a:r>
            <a:r>
              <a:rPr lang="fr-FR" sz="1600" dirty="0"/>
              <a:t> </a:t>
            </a:r>
            <a:r>
              <a:rPr lang="fr-FR" sz="1600" dirty="0" smtClean="0">
                <a:sym typeface="Symbol"/>
              </a:rPr>
              <a:t></a:t>
            </a:r>
            <a:r>
              <a:rPr lang="fr-FR" sz="1600" dirty="0" smtClean="0"/>
              <a:t>56 </a:t>
            </a:r>
            <a:r>
              <a:rPr lang="fr-FR" sz="1600" dirty="0" err="1" smtClean="0"/>
              <a:t>Mpa</a:t>
            </a:r>
            <a:endParaRPr lang="fr-FR" sz="1600" dirty="0"/>
          </a:p>
        </p:txBody>
      </p:sp>
      <p:sp>
        <p:nvSpPr>
          <p:cNvPr id="4" name="Rectangle 3"/>
          <p:cNvSpPr/>
          <p:nvPr/>
        </p:nvSpPr>
        <p:spPr>
          <a:xfrm>
            <a:off x="3347864" y="5241974"/>
            <a:ext cx="56196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ym typeface="Symbol"/>
              </a:rPr>
              <a:t> </a:t>
            </a:r>
            <a:r>
              <a:rPr lang="fr-FR" dirty="0" smtClean="0">
                <a:sym typeface="Symbol"/>
              </a:rPr>
              <a:t> </a:t>
            </a:r>
            <a:r>
              <a:rPr lang="en-GB" dirty="0" smtClean="0"/>
              <a:t>Maximum moment:</a:t>
            </a:r>
          </a:p>
          <a:p>
            <a:r>
              <a:rPr lang="en-GB" dirty="0" smtClean="0"/>
              <a:t>13.1 </a:t>
            </a:r>
            <a:r>
              <a:rPr lang="en-GB" dirty="0" err="1" smtClean="0"/>
              <a:t>N.m</a:t>
            </a:r>
            <a:r>
              <a:rPr lang="en-GB" dirty="0" smtClean="0"/>
              <a:t> estimated at the extremity of the VLP</a:t>
            </a:r>
          </a:p>
          <a:p>
            <a:r>
              <a:rPr lang="fr-FR" dirty="0" smtClean="0">
                <a:sym typeface="Symbol"/>
              </a:rPr>
              <a:t> compatible </a:t>
            </a:r>
            <a:r>
              <a:rPr lang="fr-FR" dirty="0" err="1" smtClean="0">
                <a:sym typeface="Symbol"/>
              </a:rPr>
              <a:t>with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torsional</a:t>
            </a:r>
            <a:r>
              <a:rPr lang="fr-FR" dirty="0" smtClean="0">
                <a:sym typeface="Symbol"/>
              </a:rPr>
              <a:t> moment </a:t>
            </a:r>
            <a:r>
              <a:rPr lang="fr-FR" dirty="0" err="1" smtClean="0">
                <a:sym typeface="Symbol"/>
              </a:rPr>
              <a:t>accepted</a:t>
            </a:r>
            <a:r>
              <a:rPr lang="fr-FR" dirty="0" smtClean="0">
                <a:sym typeface="Symbol"/>
              </a:rPr>
              <a:t> by </a:t>
            </a:r>
            <a:r>
              <a:rPr lang="fr-FR" dirty="0" err="1" smtClean="0">
                <a:sym typeface="Symbol"/>
              </a:rPr>
              <a:t>bellows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3539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CONCLUSION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Valve box mechanical analysis</a:t>
            </a:r>
          </a:p>
          <a:p>
            <a:pPr lvl="1"/>
            <a:r>
              <a:rPr lang="en-GB" dirty="0" smtClean="0"/>
              <a:t>Static analyses of the vacuum vessel and internal piping were performed:</a:t>
            </a:r>
          </a:p>
          <a:p>
            <a:pPr lvl="2"/>
            <a:r>
              <a:rPr lang="en-GB" dirty="0" smtClean="0"/>
              <a:t>Maximum stress comply with EN13445</a:t>
            </a:r>
          </a:p>
          <a:p>
            <a:pPr lvl="2"/>
            <a:r>
              <a:rPr lang="en-GB" dirty="0" smtClean="0"/>
              <a:t>Maximum moments are compatible with the use of bellows</a:t>
            </a:r>
          </a:p>
          <a:p>
            <a:pPr lvl="2"/>
            <a:endParaRPr lang="en-GB" dirty="0"/>
          </a:p>
          <a:p>
            <a:pPr lvl="1"/>
            <a:r>
              <a:rPr lang="en-GB" dirty="0" smtClean="0"/>
              <a:t>Buckling analysis:</a:t>
            </a:r>
          </a:p>
          <a:p>
            <a:pPr lvl="2"/>
            <a:r>
              <a:rPr lang="en-GB" dirty="0" smtClean="0"/>
              <a:t>The critical buckling pressure was evaluated </a:t>
            </a:r>
          </a:p>
          <a:p>
            <a:pPr lvl="2"/>
            <a:r>
              <a:rPr lang="en-GB" dirty="0" smtClean="0">
                <a:sym typeface="Symbol"/>
              </a:rPr>
              <a:t> </a:t>
            </a:r>
            <a:r>
              <a:rPr lang="en-GB" dirty="0" smtClean="0"/>
              <a:t>5,2 bar is estimated  taking into account all (possible) static loads</a:t>
            </a:r>
          </a:p>
          <a:p>
            <a:pPr lvl="2"/>
            <a:r>
              <a:rPr lang="en-GB" dirty="0" smtClean="0"/>
              <a:t> </a:t>
            </a:r>
            <a:r>
              <a:rPr lang="en-GB" dirty="0" smtClean="0">
                <a:sym typeface="Symbol"/>
              </a:rPr>
              <a:t> we consider that this is a sufficient margin</a:t>
            </a:r>
          </a:p>
          <a:p>
            <a:pPr lvl="2"/>
            <a:endParaRPr lang="en-GB" dirty="0" smtClean="0"/>
          </a:p>
          <a:p>
            <a:r>
              <a:rPr lang="en-GB" dirty="0" smtClean="0"/>
              <a:t>Next steps</a:t>
            </a:r>
          </a:p>
          <a:p>
            <a:pPr lvl="1"/>
            <a:r>
              <a:rPr lang="en-GB" dirty="0" smtClean="0"/>
              <a:t>Transport</a:t>
            </a:r>
          </a:p>
          <a:p>
            <a:pPr lvl="2"/>
            <a:r>
              <a:rPr lang="en-GB" dirty="0" smtClean="0"/>
              <a:t>Modal analysis has to be performed </a:t>
            </a:r>
          </a:p>
          <a:p>
            <a:pPr marL="803275" lvl="2" indent="0">
              <a:buNone/>
            </a:pPr>
            <a:r>
              <a:rPr lang="en-GB" dirty="0" smtClean="0">
                <a:sym typeface="Symbol"/>
              </a:rPr>
              <a:t> evaluation of the </a:t>
            </a:r>
            <a:r>
              <a:rPr lang="en-GB" dirty="0" err="1" smtClean="0">
                <a:sym typeface="Symbol"/>
              </a:rPr>
              <a:t>eigen</a:t>
            </a:r>
            <a:r>
              <a:rPr lang="en-GB" dirty="0" smtClean="0">
                <a:sym typeface="Symbol"/>
              </a:rPr>
              <a:t> modes </a:t>
            </a:r>
            <a:endParaRPr lang="en-GB" dirty="0">
              <a:sym typeface="Symbol"/>
            </a:endParaRPr>
          </a:p>
          <a:p>
            <a:pPr lvl="2"/>
            <a:r>
              <a:rPr lang="en-GB" dirty="0" smtClean="0">
                <a:sym typeface="Symbol"/>
              </a:rPr>
              <a:t>Static</a:t>
            </a:r>
            <a:r>
              <a:rPr lang="en-GB" dirty="0" smtClean="0"/>
              <a:t> </a:t>
            </a:r>
            <a:r>
              <a:rPr lang="en-GB" dirty="0"/>
              <a:t>analysis </a:t>
            </a:r>
            <a:r>
              <a:rPr lang="en-GB" dirty="0" smtClean="0"/>
              <a:t>with different acceleration (magnitude and directions)</a:t>
            </a:r>
            <a:endParaRPr lang="en-GB" dirty="0"/>
          </a:p>
          <a:p>
            <a:pPr marL="803275" lvl="2" indent="0">
              <a:buNone/>
            </a:pPr>
            <a:r>
              <a:rPr lang="en-GB" dirty="0">
                <a:sym typeface="Symbol"/>
              </a:rPr>
              <a:t> </a:t>
            </a:r>
            <a:r>
              <a:rPr lang="en-GB" dirty="0" smtClean="0">
                <a:sym typeface="Symbol"/>
              </a:rPr>
              <a:t>evaluation </a:t>
            </a:r>
            <a:r>
              <a:rPr lang="en-GB" dirty="0">
                <a:sym typeface="Symbol"/>
              </a:rPr>
              <a:t>of the </a:t>
            </a:r>
            <a:r>
              <a:rPr lang="en-GB" dirty="0" smtClean="0">
                <a:sym typeface="Symbol"/>
              </a:rPr>
              <a:t>stress</a:t>
            </a:r>
            <a:endParaRPr lang="en-GB" dirty="0">
              <a:sym typeface="Symbol"/>
            </a:endParaRPr>
          </a:p>
          <a:p>
            <a:pPr marL="803275" lvl="2" indent="0">
              <a:buNone/>
            </a:pPr>
            <a:endParaRPr lang="en-GB" dirty="0" smtClean="0">
              <a:sym typeface="Symbol"/>
            </a:endParaRPr>
          </a:p>
          <a:p>
            <a:pPr marL="803275" lvl="2" indent="0">
              <a:buNone/>
            </a:pPr>
            <a:r>
              <a:rPr lang="en-GB" dirty="0" smtClean="0">
                <a:sym typeface="Symbol"/>
              </a:rPr>
              <a:t> design of the transportation (and handling) tooling</a:t>
            </a:r>
          </a:p>
          <a:p>
            <a:pPr lvl="2"/>
            <a:endParaRPr lang="en-GB" dirty="0" smtClean="0"/>
          </a:p>
          <a:p>
            <a:pPr lvl="2"/>
            <a:endParaRPr lang="en-GB" dirty="0" smtClean="0"/>
          </a:p>
          <a:p>
            <a:pPr lvl="2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6456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07504" y="1916832"/>
            <a:ext cx="8784976" cy="3528392"/>
          </a:xfrm>
        </p:spPr>
        <p:txBody>
          <a:bodyPr>
            <a:normAutofit/>
          </a:bodyPr>
          <a:lstStyle/>
          <a:p>
            <a:r>
              <a:rPr lang="en-GB" dirty="0" smtClean="0"/>
              <a:t>Thank you for your attention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sz="2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5614988" y="188913"/>
            <a:ext cx="3529012" cy="358775"/>
          </a:xfrm>
        </p:spPr>
        <p:txBody>
          <a:bodyPr>
            <a:normAutofit fontScale="25000" lnSpcReduction="20000"/>
          </a:bodyPr>
          <a:lstStyle/>
          <a:p>
            <a:r>
              <a:rPr lang="en-GB" smtClean="0">
                <a:solidFill>
                  <a:schemeClr val="bg1"/>
                </a:solidFill>
              </a:rPr>
              <a:t>CSP12</a:t>
            </a:r>
          </a:p>
          <a:p>
            <a:r>
              <a:rPr lang="en-GB" smtClean="0">
                <a:solidFill>
                  <a:schemeClr val="bg1"/>
                </a:solidFill>
              </a:rPr>
              <a:t>28 Novembre 2014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3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Design </a:t>
            </a:r>
            <a:r>
              <a:rPr lang="fr-FR" dirty="0" err="1" smtClean="0"/>
              <a:t>framework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European</a:t>
            </a:r>
            <a:r>
              <a:rPr lang="fr-FR" dirty="0" smtClean="0"/>
              <a:t> </a:t>
            </a:r>
            <a:r>
              <a:rPr lang="fr-FR" dirty="0"/>
              <a:t>Pressure Equipment Directive (PED)</a:t>
            </a:r>
          </a:p>
          <a:p>
            <a:pPr lvl="2"/>
            <a:r>
              <a:rPr lang="fr-FR" dirty="0" smtClean="0"/>
              <a:t> </a:t>
            </a:r>
            <a:r>
              <a:rPr lang="en-US" dirty="0"/>
              <a:t>EN 13445: Unfired pressure </a:t>
            </a:r>
            <a:r>
              <a:rPr lang="en-US" dirty="0" smtClean="0"/>
              <a:t>vessels</a:t>
            </a:r>
          </a:p>
          <a:p>
            <a:pPr lvl="2"/>
            <a:r>
              <a:rPr lang="fr-FR" dirty="0" smtClean="0"/>
              <a:t>EN13480: </a:t>
            </a:r>
            <a:r>
              <a:rPr lang="fr-FR" dirty="0" err="1"/>
              <a:t>Metallic</a:t>
            </a:r>
            <a:r>
              <a:rPr lang="fr-FR" dirty="0"/>
              <a:t> </a:t>
            </a:r>
            <a:r>
              <a:rPr lang="fr-FR" dirty="0" err="1"/>
              <a:t>industrial</a:t>
            </a:r>
            <a:r>
              <a:rPr lang="fr-FR" dirty="0"/>
              <a:t> </a:t>
            </a:r>
            <a:r>
              <a:rPr lang="fr-FR" dirty="0" err="1" smtClean="0"/>
              <a:t>piping</a:t>
            </a:r>
            <a:endParaRPr lang="fr-FR" dirty="0" smtClean="0"/>
          </a:p>
          <a:p>
            <a:pPr lvl="2"/>
            <a:r>
              <a:rPr lang="en-US" dirty="0" smtClean="0"/>
              <a:t>EN </a:t>
            </a:r>
            <a:r>
              <a:rPr lang="en-US" dirty="0"/>
              <a:t>13458: Cryogenic vessels – Static vacuum </a:t>
            </a:r>
            <a:r>
              <a:rPr lang="en-US" dirty="0" smtClean="0"/>
              <a:t>insulated vessels </a:t>
            </a:r>
            <a:r>
              <a:rPr lang="en-US" dirty="0" smtClean="0">
                <a:sym typeface="Symbol"/>
              </a:rPr>
              <a:t> End Box</a:t>
            </a:r>
            <a:endParaRPr lang="en-US" dirty="0" smtClean="0"/>
          </a:p>
          <a:p>
            <a:pPr marL="803275" lvl="2" indent="0">
              <a:buNone/>
            </a:pPr>
            <a:r>
              <a:rPr lang="fr-FR" dirty="0" err="1" smtClean="0"/>
              <a:t>gives</a:t>
            </a:r>
            <a:r>
              <a:rPr lang="fr-FR" dirty="0" smtClean="0"/>
              <a:t> </a:t>
            </a:r>
            <a:r>
              <a:rPr lang="fr-FR" dirty="0" err="1"/>
              <a:t>rules</a:t>
            </a:r>
            <a:r>
              <a:rPr lang="fr-FR" dirty="0"/>
              <a:t> </a:t>
            </a:r>
            <a:r>
              <a:rPr lang="fr-FR" dirty="0" smtClean="0"/>
              <a:t>for:  </a:t>
            </a:r>
            <a:endParaRPr lang="fr-FR" dirty="0"/>
          </a:p>
          <a:p>
            <a:pPr lvl="2">
              <a:buFont typeface="Symbol"/>
              <a:buChar char="Þ"/>
            </a:pPr>
            <a:r>
              <a:rPr lang="fr-FR" dirty="0">
                <a:sym typeface="Symbol"/>
              </a:rPr>
              <a:t> Design</a:t>
            </a:r>
          </a:p>
          <a:p>
            <a:pPr lvl="2">
              <a:buFont typeface="Symbol"/>
              <a:buChar char="Þ"/>
            </a:pPr>
            <a:r>
              <a:rPr lang="fr-FR" dirty="0"/>
              <a:t> </a:t>
            </a:r>
            <a:r>
              <a:rPr lang="fr-FR" dirty="0" err="1"/>
              <a:t>Materials</a:t>
            </a:r>
            <a:endParaRPr lang="fr-FR" dirty="0"/>
          </a:p>
          <a:p>
            <a:pPr lvl="2">
              <a:buFont typeface="Symbol"/>
              <a:buChar char="Þ"/>
            </a:pPr>
            <a:r>
              <a:rPr lang="fr-FR" dirty="0"/>
              <a:t> </a:t>
            </a:r>
            <a:r>
              <a:rPr lang="fr-FR" dirty="0" err="1"/>
              <a:t>Manufacturing</a:t>
            </a:r>
            <a:endParaRPr lang="fr-FR" dirty="0"/>
          </a:p>
          <a:p>
            <a:pPr lvl="2">
              <a:buFont typeface="Symbol"/>
              <a:buChar char="Þ"/>
            </a:pPr>
            <a:r>
              <a:rPr lang="fr-FR" dirty="0"/>
              <a:t> Installation</a:t>
            </a:r>
          </a:p>
          <a:p>
            <a:pPr lvl="2">
              <a:buFont typeface="Symbol"/>
              <a:buChar char="Þ"/>
            </a:pPr>
            <a:r>
              <a:rPr lang="fr-FR" dirty="0"/>
              <a:t> Tests </a:t>
            </a:r>
          </a:p>
          <a:p>
            <a:pPr lvl="2">
              <a:buFont typeface="Symbol"/>
              <a:buChar char="Þ"/>
            </a:pPr>
            <a:r>
              <a:rPr lang="fr-FR" dirty="0"/>
              <a:t> Maintenance</a:t>
            </a:r>
          </a:p>
          <a:p>
            <a:r>
              <a:rPr lang="en-US" dirty="0"/>
              <a:t>AFS 2005:2</a:t>
            </a:r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824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Material</a:t>
            </a:r>
            <a:r>
              <a:rPr lang="fr-FR" dirty="0" smtClean="0"/>
              <a:t> 1/3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Model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643306" y="1428736"/>
            <a:ext cx="3571900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AISI 304L (1.4306 / X2CrNi19-11)</a:t>
            </a:r>
          </a:p>
          <a:p>
            <a:r>
              <a:rPr lang="fr-FR" sz="1600" dirty="0" smtClean="0"/>
              <a:t>E = 190 000 </a:t>
            </a:r>
            <a:r>
              <a:rPr lang="fr-FR" sz="1600" dirty="0" err="1" smtClean="0"/>
              <a:t>Mpa</a:t>
            </a:r>
            <a:endParaRPr lang="fr-FR" sz="1600" dirty="0" smtClean="0"/>
          </a:p>
          <a:p>
            <a:pPr>
              <a:buFont typeface="Symbol"/>
              <a:buChar char="n"/>
            </a:pPr>
            <a:r>
              <a:rPr lang="fr-FR" sz="1600" dirty="0" smtClean="0">
                <a:sym typeface="Symbol"/>
              </a:rPr>
              <a:t>= 0.305</a:t>
            </a:r>
          </a:p>
          <a:p>
            <a:r>
              <a:rPr lang="fr-FR" sz="1600" dirty="0" smtClean="0">
                <a:sym typeface="Symbol"/>
              </a:rPr>
              <a:t>ρ = 7 900 kg/m</a:t>
            </a:r>
            <a:r>
              <a:rPr lang="fr-FR" sz="1600" baseline="30000" dirty="0" smtClean="0">
                <a:sym typeface="Symbol"/>
              </a:rPr>
              <a:t>3</a:t>
            </a:r>
            <a:endParaRPr lang="fr-FR" sz="1600" baseline="30000" dirty="0" smtClean="0"/>
          </a:p>
        </p:txBody>
      </p:sp>
      <p:pic>
        <p:nvPicPr>
          <p:cNvPr id="5" name="Image 4" descr="\\Da-tacsolcalcul\partage\ESS\CDS\BV\materials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73516"/>
            <a:ext cx="2059095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\\Da-tacsolcalcul\partage\ESS\CDS\BV\lignes_geo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89" y="4095213"/>
            <a:ext cx="2203111" cy="221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44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Material</a:t>
            </a:r>
            <a:r>
              <a:rPr lang="fr-FR" dirty="0"/>
              <a:t> </a:t>
            </a:r>
            <a:r>
              <a:rPr lang="fr-FR" dirty="0" smtClean="0"/>
              <a:t>2/3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 dirty="0"/>
              <a:t>Pressure Equipment Directive </a:t>
            </a:r>
            <a:r>
              <a:rPr lang="fr-FR" i="1" dirty="0" smtClean="0"/>
              <a:t>2014</a:t>
            </a:r>
            <a:r>
              <a:rPr lang="fr-FR" dirty="0" smtClean="0"/>
              <a:t>/68/EU</a:t>
            </a:r>
          </a:p>
          <a:p>
            <a:pPr lvl="1"/>
            <a:r>
              <a:rPr lang="fr-FR" dirty="0" smtClean="0"/>
              <a:t>EN 10028-7</a:t>
            </a:r>
          </a:p>
          <a:p>
            <a:pPr lvl="2"/>
            <a:r>
              <a:rPr lang="fr-FR" dirty="0" smtClean="0"/>
              <a:t>Proof </a:t>
            </a:r>
            <a:r>
              <a:rPr lang="fr-FR" dirty="0" err="1" smtClean="0"/>
              <a:t>strength</a:t>
            </a:r>
            <a:r>
              <a:rPr lang="fr-FR" dirty="0" smtClean="0"/>
              <a:t>:</a:t>
            </a:r>
            <a:r>
              <a:rPr lang="fr-FR" i="1" dirty="0" smtClean="0"/>
              <a:t> 	R</a:t>
            </a:r>
            <a:r>
              <a:rPr lang="fr-FR" baseline="-25000" dirty="0" smtClean="0"/>
              <a:t>p1,0</a:t>
            </a:r>
            <a:r>
              <a:rPr lang="fr-FR" dirty="0" smtClean="0"/>
              <a:t> = 240 </a:t>
            </a:r>
            <a:r>
              <a:rPr lang="fr-FR" dirty="0" err="1" smtClean="0"/>
              <a:t>Mpa</a:t>
            </a:r>
            <a:r>
              <a:rPr lang="fr-FR" dirty="0" smtClean="0"/>
              <a:t> 	@ room T° (= pressure test T°)</a:t>
            </a:r>
          </a:p>
          <a:p>
            <a:pPr lvl="2"/>
            <a:r>
              <a:rPr lang="fr-FR" dirty="0" err="1" smtClean="0"/>
              <a:t>Tensile</a:t>
            </a:r>
            <a:r>
              <a:rPr lang="fr-FR" dirty="0" smtClean="0"/>
              <a:t> </a:t>
            </a:r>
            <a:r>
              <a:rPr lang="fr-FR" dirty="0" err="1" smtClean="0"/>
              <a:t>strength</a:t>
            </a:r>
            <a:r>
              <a:rPr lang="fr-FR" dirty="0" smtClean="0"/>
              <a:t>:</a:t>
            </a:r>
            <a:r>
              <a:rPr lang="fr-FR" i="1" dirty="0" smtClean="0"/>
              <a:t> 	</a:t>
            </a:r>
            <a:r>
              <a:rPr lang="fr-FR" i="1" dirty="0" err="1" smtClean="0"/>
              <a:t>R</a:t>
            </a:r>
            <a:r>
              <a:rPr lang="fr-FR" baseline="-25000" dirty="0" err="1" smtClean="0"/>
              <a:t>m</a:t>
            </a:r>
            <a:r>
              <a:rPr lang="fr-FR" dirty="0" smtClean="0"/>
              <a:t> </a:t>
            </a:r>
            <a:r>
              <a:rPr lang="fr-FR" dirty="0" smtClean="0">
                <a:sym typeface="Symbol"/>
              </a:rPr>
              <a:t></a:t>
            </a:r>
            <a:r>
              <a:rPr lang="fr-FR" dirty="0" smtClean="0"/>
              <a:t> 500 </a:t>
            </a:r>
            <a:r>
              <a:rPr lang="fr-FR" dirty="0" err="1" smtClean="0"/>
              <a:t>Mpa</a:t>
            </a:r>
            <a:r>
              <a:rPr lang="fr-FR" dirty="0" smtClean="0"/>
              <a:t> 	@ room T° (= pressure test T°)</a:t>
            </a:r>
          </a:p>
          <a:p>
            <a:pPr lvl="2"/>
            <a:r>
              <a:rPr lang="fr-FR" dirty="0" smtClean="0"/>
              <a:t> Elongation </a:t>
            </a:r>
            <a:r>
              <a:rPr lang="fr-FR" dirty="0" err="1" smtClean="0"/>
              <a:t>after</a:t>
            </a:r>
            <a:r>
              <a:rPr lang="fr-FR" dirty="0" smtClean="0"/>
              <a:t> fracture: A </a:t>
            </a:r>
            <a:r>
              <a:rPr lang="fr-FR" dirty="0" smtClean="0">
                <a:sym typeface="Symbol"/>
              </a:rPr>
              <a:t> 45 %</a:t>
            </a:r>
            <a:endParaRPr lang="fr-FR" dirty="0" smtClean="0"/>
          </a:p>
          <a:p>
            <a:pPr lvl="1"/>
            <a:r>
              <a:rPr lang="fr-FR" dirty="0" smtClean="0"/>
              <a:t>EN 13445-3 </a:t>
            </a:r>
            <a:r>
              <a:rPr lang="fr-FR" smtClean="0"/>
              <a:t>(p25</a:t>
            </a:r>
            <a:r>
              <a:rPr lang="fr-FR" dirty="0" smtClean="0"/>
              <a:t>)</a:t>
            </a:r>
          </a:p>
          <a:p>
            <a:pPr lvl="1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285852" y="5578634"/>
            <a:ext cx="2500330" cy="707886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ym typeface="Symbol"/>
              </a:rPr>
              <a:t> </a:t>
            </a:r>
            <a:r>
              <a:rPr lang="en-US" sz="2000" i="1" dirty="0" err="1" smtClean="0"/>
              <a:t>f</a:t>
            </a:r>
            <a:r>
              <a:rPr lang="en-US" sz="2000" baseline="-25000" dirty="0" err="1" smtClean="0"/>
              <a:t>d</a:t>
            </a:r>
            <a:r>
              <a:rPr lang="en-US" sz="2000" baseline="-25000" dirty="0" smtClean="0"/>
              <a:t> 304L</a:t>
            </a:r>
            <a:r>
              <a:rPr lang="en-US" sz="2000" dirty="0" smtClean="0"/>
              <a:t> = 166 </a:t>
            </a:r>
            <a:r>
              <a:rPr lang="en-US" sz="2000" dirty="0" err="1" smtClean="0"/>
              <a:t>MPa</a:t>
            </a:r>
            <a:endParaRPr lang="en-US" sz="2000" dirty="0" smtClean="0"/>
          </a:p>
          <a:p>
            <a:r>
              <a:rPr lang="en-US" sz="2000" dirty="0" smtClean="0">
                <a:sym typeface="Symbol"/>
              </a:rPr>
              <a:t> </a:t>
            </a:r>
            <a:r>
              <a:rPr lang="en-US" sz="2000" i="1" dirty="0" err="1" smtClean="0"/>
              <a:t>f</a:t>
            </a:r>
            <a:r>
              <a:rPr lang="en-US" sz="2000" baseline="-25000" dirty="0" err="1" smtClean="0"/>
              <a:t>test</a:t>
            </a:r>
            <a:r>
              <a:rPr lang="en-US" sz="2000" baseline="-25000" dirty="0" smtClean="0"/>
              <a:t> 304L</a:t>
            </a:r>
            <a:r>
              <a:rPr lang="en-US" sz="2000" dirty="0" smtClean="0"/>
              <a:t> </a:t>
            </a:r>
            <a:r>
              <a:rPr lang="fr-FR" sz="2000" dirty="0">
                <a:sym typeface="Symbol"/>
              </a:rPr>
              <a:t></a:t>
            </a:r>
            <a:r>
              <a:rPr lang="en-US" sz="2000" dirty="0" smtClean="0"/>
              <a:t> 250 </a:t>
            </a:r>
            <a:r>
              <a:rPr lang="en-US" sz="2000" dirty="0" err="1" smtClean="0"/>
              <a:t>MPa</a:t>
            </a:r>
            <a:endParaRPr lang="en-US" sz="2000" dirty="0" smtClean="0"/>
          </a:p>
        </p:txBody>
      </p:sp>
      <p:grpSp>
        <p:nvGrpSpPr>
          <p:cNvPr id="7" name="Groupe 6"/>
          <p:cNvGrpSpPr/>
          <p:nvPr/>
        </p:nvGrpSpPr>
        <p:grpSpPr>
          <a:xfrm>
            <a:off x="540011" y="2500306"/>
            <a:ext cx="7532451" cy="2885620"/>
            <a:chOff x="214282" y="2472206"/>
            <a:chExt cx="8175393" cy="331424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 b="2110"/>
            <a:stretch>
              <a:fillRect/>
            </a:stretch>
          </p:blipFill>
          <p:spPr bwMode="auto">
            <a:xfrm>
              <a:off x="214282" y="2472206"/>
              <a:ext cx="8175393" cy="3314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214282" y="4187659"/>
              <a:ext cx="8143932" cy="5374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12809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Material</a:t>
            </a:r>
            <a:r>
              <a:rPr lang="fr-FR" dirty="0" smtClean="0"/>
              <a:t> 1/3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Pressure Equipment Directive </a:t>
            </a:r>
            <a:r>
              <a:rPr lang="fr-FR" i="1" dirty="0" smtClean="0"/>
              <a:t>2014</a:t>
            </a:r>
            <a:r>
              <a:rPr lang="fr-FR" dirty="0" smtClean="0"/>
              <a:t>/68/EU</a:t>
            </a:r>
          </a:p>
          <a:p>
            <a:pPr lvl="1"/>
            <a:r>
              <a:rPr lang="fr-FR" dirty="0" smtClean="0"/>
              <a:t>EN13445-3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51570"/>
            <a:ext cx="337185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504" y="1556792"/>
            <a:ext cx="657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p565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491880" y="2587783"/>
            <a:ext cx="57606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GB" dirty="0" smtClean="0"/>
              <a:t>for </a:t>
            </a:r>
            <a:r>
              <a:rPr lang="en-GB" dirty="0"/>
              <a:t>the membrane stresses </a:t>
            </a:r>
            <a:endParaRPr lang="en-GB" dirty="0" smtClean="0"/>
          </a:p>
          <a:p>
            <a:pPr lvl="0"/>
            <a:r>
              <a:rPr lang="en-GB" dirty="0"/>
              <a:t>	</a:t>
            </a:r>
            <a:r>
              <a:rPr lang="en-GB" dirty="0" smtClean="0"/>
              <a:t>(=neutral </a:t>
            </a:r>
            <a:r>
              <a:rPr lang="en-GB" dirty="0"/>
              <a:t>fibre of the shell elements):</a:t>
            </a:r>
            <a:endParaRPr lang="fr-FR" dirty="0"/>
          </a:p>
          <a:p>
            <a:pPr lvl="1"/>
            <a:r>
              <a:rPr lang="en-GB" dirty="0" smtClean="0"/>
              <a:t>- for </a:t>
            </a:r>
            <a:r>
              <a:rPr lang="en-GB" dirty="0"/>
              <a:t>areas away from the shape discontinuities: </a:t>
            </a:r>
            <a:endParaRPr lang="en-GB" dirty="0" smtClean="0"/>
          </a:p>
          <a:p>
            <a:pPr lvl="1"/>
            <a:r>
              <a:rPr lang="en-GB" i="1" dirty="0" smtClean="0"/>
              <a:t>	f </a:t>
            </a:r>
            <a:r>
              <a:rPr lang="en-GB" i="1" dirty="0"/>
              <a:t>= </a:t>
            </a:r>
            <a:r>
              <a:rPr lang="en-GB" i="1" dirty="0" err="1"/>
              <a:t>f</a:t>
            </a:r>
            <a:r>
              <a:rPr lang="en-GB" i="1" baseline="-25000" dirty="0" err="1"/>
              <a:t>d</a:t>
            </a:r>
            <a:r>
              <a:rPr lang="en-GB" dirty="0"/>
              <a:t> (cf. §2.2 for </a:t>
            </a:r>
            <a:r>
              <a:rPr lang="en-GB" i="1" dirty="0" err="1"/>
              <a:t>f</a:t>
            </a:r>
            <a:r>
              <a:rPr lang="en-GB" i="1" baseline="-25000" dirty="0" err="1"/>
              <a:t>d</a:t>
            </a:r>
            <a:r>
              <a:rPr lang="en-GB" dirty="0" smtClean="0"/>
              <a:t>)</a:t>
            </a:r>
            <a:r>
              <a:rPr lang="fr-FR" dirty="0"/>
              <a:t> </a:t>
            </a:r>
            <a:r>
              <a:rPr lang="en-GB" dirty="0" smtClean="0">
                <a:sym typeface="Wingdings"/>
              </a:rPr>
              <a:t></a:t>
            </a:r>
            <a:r>
              <a:rPr lang="en-GB" dirty="0" smtClean="0"/>
              <a:t> </a:t>
            </a:r>
            <a:r>
              <a:rPr lang="en-GB" dirty="0" err="1"/>
              <a:t>s</a:t>
            </a:r>
            <a:r>
              <a:rPr lang="en-GB" baseline="-25000" dirty="0" err="1"/>
              <a:t>max</a:t>
            </a:r>
            <a:r>
              <a:rPr lang="en-GB" dirty="0"/>
              <a:t> membrane &lt; 166 </a:t>
            </a:r>
            <a:r>
              <a:rPr lang="en-GB" dirty="0" err="1"/>
              <a:t>MPa</a:t>
            </a:r>
            <a:endParaRPr lang="fr-FR" dirty="0"/>
          </a:p>
          <a:p>
            <a:pPr lvl="1"/>
            <a:r>
              <a:rPr lang="en-GB" dirty="0" smtClean="0"/>
              <a:t>- for </a:t>
            </a:r>
            <a:r>
              <a:rPr lang="en-GB" dirty="0"/>
              <a:t>areas near shape discontinuities: </a:t>
            </a:r>
            <a:endParaRPr lang="en-GB" dirty="0" smtClean="0"/>
          </a:p>
          <a:p>
            <a:pPr lvl="1"/>
            <a:r>
              <a:rPr lang="en-GB" i="1" dirty="0" smtClean="0"/>
              <a:t>	f </a:t>
            </a:r>
            <a:r>
              <a:rPr lang="en-GB" i="1" dirty="0"/>
              <a:t>= </a:t>
            </a:r>
            <a:r>
              <a:rPr lang="en-GB" i="1" dirty="0" err="1"/>
              <a:t>f</a:t>
            </a:r>
            <a:r>
              <a:rPr lang="en-GB" i="1" baseline="-25000" dirty="0" err="1"/>
              <a:t>d</a:t>
            </a:r>
            <a:r>
              <a:rPr lang="en-GB" i="1" dirty="0"/>
              <a:t> x </a:t>
            </a:r>
            <a:r>
              <a:rPr lang="en-GB" i="1" dirty="0" smtClean="0"/>
              <a:t>1.5</a:t>
            </a:r>
            <a:r>
              <a:rPr lang="fr-FR" dirty="0"/>
              <a:t> </a:t>
            </a:r>
            <a:r>
              <a:rPr lang="en-GB" dirty="0" smtClean="0">
                <a:sym typeface="Wingdings"/>
              </a:rPr>
              <a:t></a:t>
            </a:r>
            <a:r>
              <a:rPr lang="en-GB" dirty="0" smtClean="0"/>
              <a:t> </a:t>
            </a:r>
            <a:r>
              <a:rPr lang="en-GB" dirty="0" err="1"/>
              <a:t>s</a:t>
            </a:r>
            <a:r>
              <a:rPr lang="en-GB" baseline="-25000" dirty="0" err="1"/>
              <a:t>max</a:t>
            </a:r>
            <a:r>
              <a:rPr lang="en-GB" dirty="0"/>
              <a:t> membrane &lt; 249 </a:t>
            </a:r>
            <a:r>
              <a:rPr lang="en-GB" dirty="0" err="1"/>
              <a:t>MPa</a:t>
            </a:r>
            <a:endParaRPr lang="fr-FR" dirty="0"/>
          </a:p>
          <a:p>
            <a:pPr marL="285750" lvl="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 smtClean="0"/>
              <a:t>for </a:t>
            </a:r>
            <a:r>
              <a:rPr lang="en-GB" dirty="0"/>
              <a:t>the bending stresses: </a:t>
            </a:r>
            <a:r>
              <a:rPr lang="en-GB" i="1" dirty="0"/>
              <a:t>f = </a:t>
            </a:r>
            <a:r>
              <a:rPr lang="en-GB" i="1" dirty="0" err="1"/>
              <a:t>f</a:t>
            </a:r>
            <a:r>
              <a:rPr lang="en-GB" i="1" baseline="-25000" dirty="0" err="1"/>
              <a:t>d</a:t>
            </a:r>
            <a:r>
              <a:rPr lang="en-GB" i="1" dirty="0"/>
              <a:t> x 1.5</a:t>
            </a:r>
            <a:endParaRPr lang="fr-FR" dirty="0"/>
          </a:p>
          <a:p>
            <a:r>
              <a:rPr lang="en-GB" dirty="0" smtClean="0">
                <a:sym typeface="Wingdings"/>
              </a:rPr>
              <a:t>	</a:t>
            </a:r>
            <a:r>
              <a:rPr lang="en-GB" dirty="0" smtClean="0"/>
              <a:t> </a:t>
            </a:r>
            <a:r>
              <a:rPr lang="en-GB" dirty="0" err="1"/>
              <a:t>s</a:t>
            </a:r>
            <a:r>
              <a:rPr lang="en-GB" baseline="-25000" dirty="0" err="1"/>
              <a:t>max</a:t>
            </a:r>
            <a:r>
              <a:rPr lang="en-GB" dirty="0"/>
              <a:t> bending &lt; 249 </a:t>
            </a:r>
            <a:r>
              <a:rPr lang="en-GB" dirty="0" err="1"/>
              <a:t>MPa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614746" y="2110790"/>
            <a:ext cx="5373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ym typeface="Symbol"/>
              </a:rPr>
              <a:t> </a:t>
            </a:r>
            <a:r>
              <a:rPr lang="fr-FR" b="1" dirty="0">
                <a:sym typeface="Symbol"/>
              </a:rPr>
              <a:t>f</a:t>
            </a:r>
            <a:r>
              <a:rPr lang="fr-FR" b="1" dirty="0" smtClean="0"/>
              <a:t>or normal pressure </a:t>
            </a:r>
            <a:r>
              <a:rPr lang="fr-FR" b="1" dirty="0" err="1" smtClean="0"/>
              <a:t>operation</a:t>
            </a:r>
            <a:r>
              <a:rPr lang="fr-FR" b="1" dirty="0" smtClean="0"/>
              <a:t> (i.e. for MAWP = Ps):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84024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VALVE BOX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Vaccum</a:t>
            </a:r>
            <a:r>
              <a:rPr lang="en-US" dirty="0" smtClean="0"/>
              <a:t> vessel</a:t>
            </a:r>
            <a:endParaRPr lang="en-US" dirty="0"/>
          </a:p>
          <a:p>
            <a:pPr lvl="1"/>
            <a:r>
              <a:rPr lang="en-US" dirty="0" smtClean="0"/>
              <a:t>Static analysis</a:t>
            </a:r>
            <a:endParaRPr lang="en-US" dirty="0"/>
          </a:p>
          <a:p>
            <a:pPr marL="3556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 12" descr="\\Da-tacsolcalcul\partage\ESS\CDS\BV\materials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154415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\\Da-tacsolcalcul\partage\ESS\CDS\BV\material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1719903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 descr="\\Da-tacsolcalcul\partage\ESS\CDS\BV\shell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33256"/>
            <a:ext cx="285301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33256"/>
            <a:ext cx="2745278" cy="3600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987824" y="1556792"/>
            <a:ext cx="29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0" lvl="1" indent="-6350"/>
            <a:r>
              <a:rPr lang="en-US" u="sng" dirty="0" smtClean="0"/>
              <a:t>Thicknesses of shell elements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99482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VALVE BOX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Vaccum</a:t>
            </a:r>
            <a:r>
              <a:rPr lang="en-US" dirty="0" smtClean="0"/>
              <a:t> vessel</a:t>
            </a:r>
            <a:endParaRPr lang="en-US" dirty="0"/>
          </a:p>
          <a:p>
            <a:pPr lvl="1"/>
            <a:r>
              <a:rPr lang="en-US" dirty="0" smtClean="0"/>
              <a:t>Static analysis</a:t>
            </a:r>
          </a:p>
          <a:p>
            <a:pPr lvl="2"/>
            <a:r>
              <a:rPr lang="en-US" dirty="0" smtClean="0"/>
              <a:t>Considered:</a:t>
            </a:r>
          </a:p>
          <a:p>
            <a:pPr marL="809625" lvl="3" indent="-277813"/>
            <a:r>
              <a:rPr lang="en-GB" sz="1600" dirty="0"/>
              <a:t>gravity,</a:t>
            </a:r>
            <a:endParaRPr lang="fr-FR" sz="1600" dirty="0"/>
          </a:p>
          <a:p>
            <a:pPr marL="809625" lvl="3" indent="-277813"/>
            <a:r>
              <a:rPr lang="en-GB" sz="1600" dirty="0"/>
              <a:t>the weights of non-modelled components such as the piping, valves and thermal shield;</a:t>
            </a:r>
            <a:endParaRPr lang="fr-FR" sz="1600" dirty="0"/>
          </a:p>
          <a:p>
            <a:pPr marL="809625" lvl="3" indent="-277813"/>
            <a:r>
              <a:rPr lang="en-GB" sz="1600" dirty="0"/>
              <a:t>the forces due to the thermal shrinkage which are transmitted onto the vacuum vessel;</a:t>
            </a:r>
            <a:endParaRPr lang="fr-FR" sz="1600" dirty="0"/>
          </a:p>
          <a:p>
            <a:pPr marL="809625" lvl="3" indent="-277813"/>
            <a:r>
              <a:rPr lang="en-GB" sz="1600" dirty="0"/>
              <a:t>and the pressure </a:t>
            </a:r>
            <a:r>
              <a:rPr lang="en-GB" sz="1600" dirty="0" smtClean="0"/>
              <a:t>loads (external pressure. </a:t>
            </a:r>
            <a:endParaRPr lang="fr-FR" sz="1600" dirty="0"/>
          </a:p>
          <a:p>
            <a:pPr lvl="2"/>
            <a:endParaRPr lang="en-US" dirty="0" smtClean="0"/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 10" descr="\\Da-tacsolcalcul\partage\ESS\CDS\BV\defor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24944"/>
            <a:ext cx="2520280" cy="29517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23528" y="5984703"/>
            <a:ext cx="8151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ym typeface="Symbol"/>
              </a:rPr>
              <a:t> </a:t>
            </a:r>
            <a:r>
              <a:rPr lang="en-GB" dirty="0" smtClean="0"/>
              <a:t>magnitude </a:t>
            </a:r>
            <a:r>
              <a:rPr lang="en-GB" dirty="0"/>
              <a:t>displacement of the vacuum </a:t>
            </a:r>
            <a:r>
              <a:rPr lang="en-GB" dirty="0" smtClean="0"/>
              <a:t>vessel: 0.9 mm at the jumper location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51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VALVE BOX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Vaccum</a:t>
            </a:r>
            <a:r>
              <a:rPr lang="en-US" dirty="0" smtClean="0"/>
              <a:t> vessel</a:t>
            </a:r>
            <a:endParaRPr lang="en-US" dirty="0"/>
          </a:p>
          <a:p>
            <a:pPr lvl="1"/>
            <a:r>
              <a:rPr lang="en-US" dirty="0" smtClean="0"/>
              <a:t>Static analysis: valve box standing on its 3 support pods</a:t>
            </a:r>
          </a:p>
          <a:p>
            <a:pPr lvl="2"/>
            <a:r>
              <a:rPr lang="en-US" dirty="0" smtClean="0"/>
              <a:t>Considered:</a:t>
            </a:r>
          </a:p>
          <a:p>
            <a:pPr marL="809625" lvl="3" indent="-277813">
              <a:spcBef>
                <a:spcPts val="0"/>
              </a:spcBef>
            </a:pPr>
            <a:r>
              <a:rPr lang="en-GB" sz="1600" dirty="0"/>
              <a:t>gravity,</a:t>
            </a:r>
            <a:endParaRPr lang="fr-FR" sz="1600" dirty="0"/>
          </a:p>
          <a:p>
            <a:pPr marL="809625" lvl="3" indent="-277813">
              <a:spcBef>
                <a:spcPts val="0"/>
              </a:spcBef>
            </a:pPr>
            <a:r>
              <a:rPr lang="en-GB" sz="1600" dirty="0"/>
              <a:t>the weights of non-modelled components such as the piping, valves and thermal shield;</a:t>
            </a:r>
            <a:endParaRPr lang="fr-FR" sz="1600" dirty="0"/>
          </a:p>
          <a:p>
            <a:pPr marL="809625" lvl="3" indent="-277813">
              <a:spcBef>
                <a:spcPts val="0"/>
              </a:spcBef>
            </a:pPr>
            <a:r>
              <a:rPr lang="en-GB" sz="1600" dirty="0"/>
              <a:t>the forces due to the thermal shrinkage which are transmitted onto the vacuum vessel;</a:t>
            </a:r>
            <a:endParaRPr lang="fr-FR" sz="1600" dirty="0"/>
          </a:p>
          <a:p>
            <a:pPr marL="809625" lvl="3" indent="-277813">
              <a:spcBef>
                <a:spcPts val="0"/>
              </a:spcBef>
            </a:pPr>
            <a:r>
              <a:rPr lang="en-GB" sz="1600" dirty="0"/>
              <a:t>and the pressure loads. </a:t>
            </a:r>
            <a:endParaRPr lang="fr-FR" sz="1600" dirty="0"/>
          </a:p>
          <a:p>
            <a:pPr lvl="2"/>
            <a:endParaRPr lang="en-US" dirty="0" smtClean="0"/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 descr="\\Da-tacsolcalcul\partage\ESS\CDS\BV\stress_tota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5648"/>
            <a:ext cx="2505075" cy="3059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\\Da-tacsolcalcul\partage\ESS\CDS\BV\stress_middl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20000"/>
            <a:ext cx="2811145" cy="30594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51520" y="5696342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Left: total (membrane </a:t>
            </a:r>
            <a:r>
              <a:rPr lang="en-GB" sz="1600" dirty="0"/>
              <a:t>+ </a:t>
            </a:r>
            <a:r>
              <a:rPr lang="en-GB" sz="1600" dirty="0" smtClean="0"/>
              <a:t>bending) stress</a:t>
            </a:r>
          </a:p>
          <a:p>
            <a:r>
              <a:rPr lang="fr-FR" sz="1600" dirty="0" smtClean="0">
                <a:latin typeface="+mj-lt"/>
                <a:sym typeface="Symbol"/>
              </a:rPr>
              <a:t></a:t>
            </a:r>
            <a:r>
              <a:rPr lang="fr-FR" sz="1600" dirty="0" smtClean="0">
                <a:latin typeface="+mj-lt"/>
              </a:rPr>
              <a:t> </a:t>
            </a:r>
            <a:r>
              <a:rPr lang="el-GR" sz="1600" dirty="0" smtClean="0">
                <a:latin typeface="+mj-lt"/>
              </a:rPr>
              <a:t>σ</a:t>
            </a:r>
            <a:r>
              <a:rPr lang="fr-FR" sz="1600" baseline="-25000" dirty="0" smtClean="0">
                <a:latin typeface="+mj-lt"/>
              </a:rPr>
              <a:t>max</a:t>
            </a:r>
            <a:r>
              <a:rPr lang="fr-FR" sz="1600" dirty="0" smtClean="0">
                <a:latin typeface="+mj-lt"/>
              </a:rPr>
              <a:t> </a:t>
            </a:r>
            <a:r>
              <a:rPr lang="fr-FR" sz="1600" dirty="0" smtClean="0">
                <a:latin typeface="+mj-lt"/>
                <a:sym typeface="Symbol"/>
              </a:rPr>
              <a:t></a:t>
            </a:r>
            <a:r>
              <a:rPr lang="fr-FR" sz="1600" dirty="0" smtClean="0">
                <a:latin typeface="+mj-lt"/>
              </a:rPr>
              <a:t>188 </a:t>
            </a:r>
            <a:r>
              <a:rPr lang="fr-FR" sz="1600" dirty="0" err="1" smtClean="0">
                <a:latin typeface="+mj-lt"/>
              </a:rPr>
              <a:t>Mpa</a:t>
            </a:r>
            <a:r>
              <a:rPr lang="fr-FR" sz="1600" dirty="0" smtClean="0">
                <a:latin typeface="+mj-lt"/>
              </a:rPr>
              <a:t> (</a:t>
            </a:r>
            <a:r>
              <a:rPr lang="fr-FR" sz="1600" dirty="0" err="1" smtClean="0">
                <a:latin typeface="+mj-lt"/>
              </a:rPr>
              <a:t>at</a:t>
            </a:r>
            <a:r>
              <a:rPr lang="fr-FR" sz="1600" dirty="0" smtClean="0">
                <a:latin typeface="+mj-lt"/>
              </a:rPr>
              <a:t> a </a:t>
            </a:r>
            <a:r>
              <a:rPr lang="fr-FR" sz="1600" dirty="0" err="1" smtClean="0">
                <a:latin typeface="+mj-lt"/>
              </a:rPr>
              <a:t>geometric</a:t>
            </a:r>
            <a:r>
              <a:rPr lang="fr-FR" sz="1600" dirty="0" smtClean="0">
                <a:latin typeface="+mj-lt"/>
              </a:rPr>
              <a:t> </a:t>
            </a:r>
            <a:r>
              <a:rPr lang="fr-FR" sz="1600" dirty="0" err="1" smtClean="0">
                <a:latin typeface="+mj-lt"/>
              </a:rPr>
              <a:t>discontinuity</a:t>
            </a:r>
            <a:r>
              <a:rPr lang="fr-FR" sz="1600" dirty="0" smtClean="0">
                <a:latin typeface="+mj-lt"/>
              </a:rPr>
              <a:t>)</a:t>
            </a:r>
            <a:endParaRPr lang="fr-FR" sz="16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16016" y="5694347"/>
            <a:ext cx="34267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/>
              <a:t>Right</a:t>
            </a:r>
            <a:r>
              <a:rPr lang="en-GB" sz="1600" dirty="0"/>
              <a:t>: bending stress on shell </a:t>
            </a:r>
            <a:r>
              <a:rPr lang="en-GB" sz="1600" dirty="0" smtClean="0"/>
              <a:t>elements</a:t>
            </a:r>
          </a:p>
          <a:p>
            <a:r>
              <a:rPr lang="fr-FR" sz="1600" dirty="0">
                <a:sym typeface="Symbol"/>
              </a:rPr>
              <a:t> </a:t>
            </a:r>
            <a:r>
              <a:rPr lang="el-GR" sz="1600" dirty="0" smtClean="0"/>
              <a:t>σ</a:t>
            </a:r>
            <a:r>
              <a:rPr lang="fr-FR" sz="1600" baseline="-25000" dirty="0"/>
              <a:t>max</a:t>
            </a:r>
            <a:r>
              <a:rPr lang="fr-FR" sz="1600" dirty="0"/>
              <a:t> </a:t>
            </a:r>
            <a:r>
              <a:rPr lang="fr-FR" sz="1600" dirty="0">
                <a:sym typeface="Symbol"/>
              </a:rPr>
              <a:t></a:t>
            </a:r>
            <a:r>
              <a:rPr lang="fr-FR" sz="1600" dirty="0"/>
              <a:t>188 </a:t>
            </a:r>
            <a:r>
              <a:rPr lang="fr-FR" sz="1600" dirty="0" err="1" smtClean="0"/>
              <a:t>Mpa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91909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VALVE BOX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Vaccum</a:t>
            </a:r>
            <a:r>
              <a:rPr lang="en-US" dirty="0" smtClean="0"/>
              <a:t> vessel</a:t>
            </a:r>
            <a:endParaRPr lang="en-US" dirty="0"/>
          </a:p>
          <a:p>
            <a:pPr lvl="1"/>
            <a:r>
              <a:rPr lang="en-US" dirty="0" smtClean="0"/>
              <a:t>Static analysis: valve box lifted by use of its 3 eye rings</a:t>
            </a:r>
          </a:p>
          <a:p>
            <a:pPr lvl="2"/>
            <a:r>
              <a:rPr lang="en-US" dirty="0" smtClean="0"/>
              <a:t>What is considered:</a:t>
            </a:r>
          </a:p>
          <a:p>
            <a:pPr marL="809625" lvl="3" indent="-277813">
              <a:spcBef>
                <a:spcPts val="0"/>
              </a:spcBef>
            </a:pPr>
            <a:r>
              <a:rPr lang="en-GB" sz="1600" dirty="0"/>
              <a:t>gravity,</a:t>
            </a:r>
            <a:endParaRPr lang="fr-FR" sz="1600" dirty="0"/>
          </a:p>
          <a:p>
            <a:pPr marL="809625" lvl="3" indent="-277813">
              <a:spcBef>
                <a:spcPts val="0"/>
              </a:spcBef>
            </a:pPr>
            <a:r>
              <a:rPr lang="en-GB" sz="1600" dirty="0"/>
              <a:t>the weights of non-modelled components such as the piping, valves and thermal shield;</a:t>
            </a:r>
            <a:endParaRPr lang="fr-FR" sz="1600" dirty="0"/>
          </a:p>
          <a:p>
            <a:pPr marL="809625" lvl="3" indent="-277813">
              <a:spcBef>
                <a:spcPts val="0"/>
              </a:spcBef>
            </a:pPr>
            <a:r>
              <a:rPr lang="en-GB" sz="1600" dirty="0"/>
              <a:t>the forces due to the thermal shrinkage which are transmitted onto the vacuum vessel;</a:t>
            </a:r>
            <a:endParaRPr lang="fr-FR" sz="1600" dirty="0"/>
          </a:p>
          <a:p>
            <a:pPr marL="809625" lvl="3" indent="-277813">
              <a:spcBef>
                <a:spcPts val="0"/>
              </a:spcBef>
            </a:pPr>
            <a:r>
              <a:rPr lang="en-GB" sz="1600" dirty="0"/>
              <a:t>and the pressure loads. </a:t>
            </a:r>
            <a:endParaRPr lang="fr-FR" sz="1600" dirty="0"/>
          </a:p>
          <a:p>
            <a:pPr lvl="2"/>
            <a:endParaRPr lang="en-US" dirty="0" smtClean="0"/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5696342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Left: total (membrane </a:t>
            </a:r>
            <a:r>
              <a:rPr lang="en-GB" sz="1600" dirty="0"/>
              <a:t>+ </a:t>
            </a:r>
            <a:r>
              <a:rPr lang="en-GB" sz="1600" dirty="0" smtClean="0"/>
              <a:t>bending) stress</a:t>
            </a:r>
          </a:p>
          <a:p>
            <a:r>
              <a:rPr lang="fr-FR" sz="1600" dirty="0" smtClean="0">
                <a:latin typeface="+mj-lt"/>
                <a:sym typeface="Symbol"/>
              </a:rPr>
              <a:t></a:t>
            </a:r>
            <a:r>
              <a:rPr lang="fr-FR" sz="1600" dirty="0" smtClean="0">
                <a:latin typeface="+mj-lt"/>
              </a:rPr>
              <a:t> </a:t>
            </a:r>
            <a:r>
              <a:rPr lang="el-GR" sz="1600" dirty="0" smtClean="0">
                <a:latin typeface="+mj-lt"/>
              </a:rPr>
              <a:t>σ</a:t>
            </a:r>
            <a:r>
              <a:rPr lang="fr-FR" sz="1600" baseline="-25000" dirty="0" smtClean="0">
                <a:latin typeface="+mj-lt"/>
              </a:rPr>
              <a:t>max</a:t>
            </a:r>
            <a:r>
              <a:rPr lang="fr-FR" sz="1600" dirty="0" smtClean="0">
                <a:latin typeface="+mj-lt"/>
              </a:rPr>
              <a:t> </a:t>
            </a:r>
            <a:r>
              <a:rPr lang="fr-FR" sz="1600" dirty="0" smtClean="0">
                <a:latin typeface="+mj-lt"/>
                <a:sym typeface="Symbol"/>
              </a:rPr>
              <a:t></a:t>
            </a:r>
            <a:r>
              <a:rPr lang="fr-FR" sz="1600" dirty="0" smtClean="0">
                <a:latin typeface="+mj-lt"/>
              </a:rPr>
              <a:t>37 </a:t>
            </a:r>
            <a:r>
              <a:rPr lang="fr-FR" sz="1600" dirty="0" err="1" smtClean="0">
                <a:latin typeface="+mj-lt"/>
              </a:rPr>
              <a:t>Mpa</a:t>
            </a:r>
            <a:endParaRPr lang="fr-FR" sz="16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16016" y="5694347"/>
            <a:ext cx="34267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/>
              <a:t>Right</a:t>
            </a:r>
            <a:r>
              <a:rPr lang="en-GB" sz="1600" dirty="0"/>
              <a:t>: bending stress on shell </a:t>
            </a:r>
            <a:r>
              <a:rPr lang="en-GB" sz="1600" dirty="0" smtClean="0"/>
              <a:t>elements</a:t>
            </a:r>
          </a:p>
          <a:p>
            <a:r>
              <a:rPr lang="fr-FR" sz="1600" dirty="0">
                <a:sym typeface="Symbol"/>
              </a:rPr>
              <a:t> </a:t>
            </a:r>
            <a:r>
              <a:rPr lang="el-GR" sz="1600" dirty="0" smtClean="0"/>
              <a:t>σ</a:t>
            </a:r>
            <a:r>
              <a:rPr lang="fr-FR" sz="1600" baseline="-25000" dirty="0"/>
              <a:t>max</a:t>
            </a:r>
            <a:r>
              <a:rPr lang="fr-FR" sz="1600" dirty="0"/>
              <a:t> </a:t>
            </a:r>
            <a:r>
              <a:rPr lang="fr-FR" sz="1600" dirty="0">
                <a:sym typeface="Symbol"/>
              </a:rPr>
              <a:t></a:t>
            </a:r>
            <a:r>
              <a:rPr lang="fr-FR" sz="1600" dirty="0" smtClean="0"/>
              <a:t>14 </a:t>
            </a:r>
            <a:r>
              <a:rPr lang="fr-FR" sz="1600" dirty="0" err="1" smtClean="0"/>
              <a:t>Mpa</a:t>
            </a:r>
            <a:endParaRPr lang="fr-FR" sz="1600" dirty="0"/>
          </a:p>
        </p:txBody>
      </p:sp>
      <p:pic>
        <p:nvPicPr>
          <p:cNvPr id="9" name="Image 8" descr="C:\Users\duthil\AppData\Local\Microsoft\Windows\Temporary Internet Files\Content.Word\lift_setr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11611"/>
            <a:ext cx="2398068" cy="30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C:\Users\duthil\AppData\Local\Microsoft\Windows\Temporary Internet Files\Content.Word\lift_strss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958" y="2611610"/>
            <a:ext cx="2413588" cy="30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785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wrap="none" rtlCol="0" anchor="ctr">
        <a:spAutoFit/>
      </a:bodyPr>
      <a:lstStyle>
        <a:defPPr marL="0" algn="ctr"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8991</TotalTime>
  <Words>880</Words>
  <Application>Microsoft Office PowerPoint</Application>
  <PresentationFormat>Affichage à l'écran (4:3)</PresentationFormat>
  <Paragraphs>215</Paragraphs>
  <Slides>19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Work Unit 11.11.5.3 - AIK 11.2    CDR of the CDS-SL  Mechanical analyses of the valve box</vt:lpstr>
      <vt:lpstr>Design framework</vt:lpstr>
      <vt:lpstr>Material 1/3</vt:lpstr>
      <vt:lpstr>Material 2/3</vt:lpstr>
      <vt:lpstr>Material 1/3</vt:lpstr>
      <vt:lpstr>VALVE BOX</vt:lpstr>
      <vt:lpstr>VALVE BOX</vt:lpstr>
      <vt:lpstr>VALVE BOX</vt:lpstr>
      <vt:lpstr>VALVE BOX</vt:lpstr>
      <vt:lpstr>VALVE BOX</vt:lpstr>
      <vt:lpstr>VALVE BOX</vt:lpstr>
      <vt:lpstr>VALVE BOX</vt:lpstr>
      <vt:lpstr>VALVE BOX</vt:lpstr>
      <vt:lpstr>VALVE BOX</vt:lpstr>
      <vt:lpstr>VALVE BOX</vt:lpstr>
      <vt:lpstr>VALVE BOX</vt:lpstr>
      <vt:lpstr>VALVE BOX</vt:lpstr>
      <vt:lpstr>CONCLUSION</vt:lpstr>
      <vt:lpstr>Thank you for your attention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Patxi Duthil</dc:creator>
  <cp:lastModifiedBy>Patxi Duthil</cp:lastModifiedBy>
  <cp:revision>878</cp:revision>
  <dcterms:created xsi:type="dcterms:W3CDTF">2014-11-24T23:00:23Z</dcterms:created>
  <dcterms:modified xsi:type="dcterms:W3CDTF">2017-04-19T09:01:54Z</dcterms:modified>
</cp:coreProperties>
</file>