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94" r:id="rId3"/>
    <p:sldId id="297" r:id="rId4"/>
    <p:sldId id="326" r:id="rId5"/>
    <p:sldId id="298" r:id="rId6"/>
    <p:sldId id="296" r:id="rId7"/>
    <p:sldId id="303" r:id="rId8"/>
    <p:sldId id="299" r:id="rId9"/>
    <p:sldId id="302" r:id="rId10"/>
    <p:sldId id="301" r:id="rId11"/>
    <p:sldId id="304" r:id="rId12"/>
    <p:sldId id="305" r:id="rId13"/>
    <p:sldId id="306" r:id="rId14"/>
    <p:sldId id="307" r:id="rId15"/>
    <p:sldId id="319" r:id="rId16"/>
    <p:sldId id="311" r:id="rId17"/>
    <p:sldId id="312" r:id="rId18"/>
    <p:sldId id="313" r:id="rId19"/>
    <p:sldId id="314" r:id="rId20"/>
    <p:sldId id="317" r:id="rId21"/>
    <p:sldId id="316" r:id="rId22"/>
    <p:sldId id="310" r:id="rId23"/>
    <p:sldId id="318" r:id="rId24"/>
    <p:sldId id="308" r:id="rId25"/>
    <p:sldId id="320" r:id="rId26"/>
    <p:sldId id="290" r:id="rId27"/>
    <p:sldId id="327" r:id="rId28"/>
    <p:sldId id="279" r:id="rId29"/>
    <p:sldId id="343" r:id="rId30"/>
    <p:sldId id="289" r:id="rId31"/>
    <p:sldId id="287" r:id="rId32"/>
    <p:sldId id="288" r:id="rId33"/>
    <p:sldId id="280" r:id="rId34"/>
    <p:sldId id="27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4660"/>
  </p:normalViewPr>
  <p:slideViewPr>
    <p:cSldViewPr>
      <p:cViewPr>
        <p:scale>
          <a:sx n="90" d="100"/>
          <a:sy n="90" d="100"/>
        </p:scale>
        <p:origin x="-235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6B0C-41D9-4512-981C-697B9A6714B4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6D3A-017A-4352-876D-1AF20FD31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5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6D3A-017A-4352-876D-1AF20FD3156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27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12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7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7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8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5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3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C7CE-DBD7-4DAC-AF14-EC9949321047}" type="datetimeFigureOut">
              <a:rPr lang="fr-FR" smtClean="0"/>
              <a:pPr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E909-5994-421C-9533-FD7EFE459B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ESS\CDR-WP11\1-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" y="1052736"/>
            <a:ext cx="9118938" cy="4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7848872" cy="1656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Unit 11.11.5.3 - AIK 11.2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CDR of the CDS-SL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Mechanics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Valve box</a:t>
            </a:r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GB" dirty="0" smtClean="0"/>
              <a:t>Valve box assembly process</a:t>
            </a:r>
            <a:r>
              <a:rPr lang="en-US" dirty="0"/>
              <a:t> – STEP </a:t>
            </a:r>
            <a:r>
              <a:rPr lang="en-US" dirty="0" smtClean="0"/>
              <a:t>2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0482" name="Picture 2" descr="D:\ESS\CDR-WP11\as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7145" r="36952" b="2363"/>
          <a:stretch/>
        </p:blipFill>
        <p:spPr bwMode="auto">
          <a:xfrm>
            <a:off x="2401294" y="898497"/>
            <a:ext cx="2853000" cy="5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75183" y="1412776"/>
            <a:ext cx="203286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Top cover equipped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5377133" y="4253440"/>
            <a:ext cx="19311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Cryo</a:t>
            </a:r>
            <a:r>
              <a:rPr lang="en-GB" dirty="0" smtClean="0"/>
              <a:t>-valves bodies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4740725"/>
            <a:ext cx="16435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Heat exchanger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5652120" y="5219908"/>
            <a:ext cx="14720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Internal pipes</a:t>
            </a:r>
            <a:endParaRPr lang="en-GB" dirty="0"/>
          </a:p>
        </p:txBody>
      </p:sp>
      <p:sp>
        <p:nvSpPr>
          <p:cNvPr id="9" name="Flèche droite 8"/>
          <p:cNvSpPr/>
          <p:nvPr/>
        </p:nvSpPr>
        <p:spPr>
          <a:xfrm rot="16200000">
            <a:off x="5979266" y="2401188"/>
            <a:ext cx="8246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92080" y="4147241"/>
            <a:ext cx="2147995" cy="1514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89517" y="3356992"/>
            <a:ext cx="2204193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Lines already welded </a:t>
            </a:r>
          </a:p>
          <a:p>
            <a:pPr algn="ctr"/>
            <a:r>
              <a:rPr lang="en-GB" dirty="0" smtClean="0"/>
              <a:t>and leak tested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607638" y="249289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Insertion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32010" y="4786891"/>
            <a:ext cx="2069284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 bellows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ithin the valve 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3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4" grpId="0" animBg="1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</a:t>
            </a:r>
            <a:r>
              <a:rPr lang="en-US" dirty="0" smtClean="0"/>
              <a:t>2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47843" y="1916832"/>
            <a:ext cx="3189976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Welding of </a:t>
            </a:r>
          </a:p>
          <a:p>
            <a:pPr algn="ctr"/>
            <a:r>
              <a:rPr lang="en-US" dirty="0" smtClean="0"/>
              <a:t>valve bodies and pipe interfaces</a:t>
            </a:r>
            <a:endParaRPr lang="fr-FR" dirty="0"/>
          </a:p>
        </p:txBody>
      </p:sp>
      <p:pic>
        <p:nvPicPr>
          <p:cNvPr id="21506" name="Picture 2" descr="D:\ESS\CDR-WP11\as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9" t="7212" r="36939" b="29815"/>
          <a:stretch/>
        </p:blipFill>
        <p:spPr bwMode="auto">
          <a:xfrm>
            <a:off x="2401294" y="898497"/>
            <a:ext cx="2853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ESS\CDR-WP11\1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t="4879" r="21212" b="6230"/>
          <a:stretch/>
        </p:blipFill>
        <p:spPr bwMode="auto">
          <a:xfrm>
            <a:off x="5388386" y="2924944"/>
            <a:ext cx="2934461" cy="27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6084168" y="2564904"/>
            <a:ext cx="453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902912" y="2564904"/>
            <a:ext cx="453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7524328" y="2564904"/>
            <a:ext cx="7200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7164288" y="2564904"/>
            <a:ext cx="7200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7668344" y="2564904"/>
            <a:ext cx="28803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ESS\CDR-WP11\as5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3796" r="30241" b="4698"/>
          <a:stretch/>
        </p:blipFill>
        <p:spPr bwMode="auto">
          <a:xfrm>
            <a:off x="731519" y="1121134"/>
            <a:ext cx="377687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63213" y="1052736"/>
            <a:ext cx="303801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thermal shied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850040" y="1546283"/>
            <a:ext cx="16643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30 layers of MLI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3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ESS\CDR-WP11\as6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3777" r="26064" b="3322"/>
          <a:stretch/>
        </p:blipFill>
        <p:spPr bwMode="auto">
          <a:xfrm>
            <a:off x="477078" y="1121134"/>
            <a:ext cx="4484536" cy="52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</a:t>
            </a:r>
            <a:r>
              <a:rPr lang="en-US" dirty="0" smtClean="0"/>
              <a:t>3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36764" y="1052736"/>
            <a:ext cx="309091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thermal shield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850040" y="1546283"/>
            <a:ext cx="16643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30 layers of MLI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176588" y="2100496"/>
            <a:ext cx="30112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Vacuum vessel body (</a:t>
            </a:r>
            <a:r>
              <a:rPr lang="en-US" dirty="0"/>
              <a:t>w</a:t>
            </a:r>
            <a:r>
              <a:rPr lang="en-US" dirty="0" smtClean="0"/>
              <a:t>elding)</a:t>
            </a:r>
            <a:endParaRPr lang="fr-FR" dirty="0"/>
          </a:p>
        </p:txBody>
      </p:sp>
      <p:pic>
        <p:nvPicPr>
          <p:cNvPr id="23554" name="Picture 2" descr="D:\ESS\CDR-WP11\as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1" t="-1256" r="23090" b="5065"/>
          <a:stretch/>
        </p:blipFill>
        <p:spPr bwMode="auto">
          <a:xfrm>
            <a:off x="5627573" y="2852936"/>
            <a:ext cx="2833834" cy="31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588224" y="5939988"/>
            <a:ext cx="13754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Bottom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1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ESS\CDR-WP11\as8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457" b="17121"/>
          <a:stretch/>
        </p:blipFill>
        <p:spPr bwMode="auto">
          <a:xfrm>
            <a:off x="179511" y="1556792"/>
            <a:ext cx="86904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51482" y="2100496"/>
            <a:ext cx="2742354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Insertion of the CDL</a:t>
            </a:r>
          </a:p>
          <a:p>
            <a:pPr algn="ctr"/>
            <a:r>
              <a:rPr lang="en-US" dirty="0" smtClean="0"/>
              <a:t>(main </a:t>
            </a:r>
            <a:r>
              <a:rPr lang="en-US" dirty="0" err="1" smtClean="0"/>
              <a:t>cryolines</a:t>
            </a:r>
            <a:r>
              <a:rPr lang="en-US" dirty="0" smtClean="0"/>
              <a:t> or headers)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D:\ESS\CDR-WP11\cd1-4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23589" r="17815" b="18387"/>
          <a:stretch/>
        </p:blipFill>
        <p:spPr bwMode="auto">
          <a:xfrm>
            <a:off x="5026118" y="4077072"/>
            <a:ext cx="4154394" cy="22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Main components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5842" name="Picture 2" descr="D:\ESS\CDR-WP11\cd1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21365" r="20361" b="28287"/>
          <a:stretch/>
        </p:blipFill>
        <p:spPr bwMode="auto">
          <a:xfrm>
            <a:off x="107504" y="764704"/>
            <a:ext cx="6392850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D:\ESS\CDR-WP11\cd1-1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28894" r="14774" b="23538"/>
          <a:stretch/>
        </p:blipFill>
        <p:spPr bwMode="auto">
          <a:xfrm>
            <a:off x="2195736" y="2664388"/>
            <a:ext cx="4304305" cy="1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D:\ESS\CDR-WP11\cd1-2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42005" r="18715" b="26625"/>
          <a:stretch/>
        </p:blipFill>
        <p:spPr bwMode="auto">
          <a:xfrm>
            <a:off x="0" y="4516705"/>
            <a:ext cx="4309607" cy="12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:\ESS\CDR-WP11\cd1-3.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t="44136" r="12265" b="21624"/>
          <a:stretch/>
        </p:blipFill>
        <p:spPr bwMode="auto">
          <a:xfrm>
            <a:off x="4644008" y="3325268"/>
            <a:ext cx="4373218" cy="13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868144" y="2339588"/>
            <a:ext cx="9284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VLP line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485750" y="2996952"/>
            <a:ext cx="14787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308304" y="5733256"/>
            <a:ext cx="148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Return line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4643844"/>
            <a:ext cx="15215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732240" y="1052736"/>
            <a:ext cx="13933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Spacers</a:t>
            </a:r>
            <a:endParaRPr lang="fr-FR" dirty="0" smtClean="0"/>
          </a:p>
          <a:p>
            <a:r>
              <a:rPr lang="fr-FR" dirty="0" smtClean="0"/>
              <a:t>(G10 or G11)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508104" y="1196752"/>
            <a:ext cx="121369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940152" y="1196752"/>
            <a:ext cx="78164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97616" y="5594756"/>
            <a:ext cx="189757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Always no bellows</a:t>
            </a:r>
          </a:p>
        </p:txBody>
      </p:sp>
    </p:spTree>
    <p:extLst>
      <p:ext uri="{BB962C8B-B14F-4D97-AF65-F5344CB8AC3E}">
        <p14:creationId xmlns:p14="http://schemas.microsoft.com/office/powerpoint/2010/main" val="15032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process – step </a:t>
            </a:r>
            <a:r>
              <a:rPr lang="en-US" dirty="0"/>
              <a:t>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26626" name="Picture 2" descr="D:\ESS\CDR-WP11\w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10988" r="7911" b="4189"/>
          <a:stretch/>
        </p:blipFill>
        <p:spPr bwMode="auto">
          <a:xfrm>
            <a:off x="179389" y="1340768"/>
            <a:ext cx="8407683" cy="49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20" y="1628800"/>
            <a:ext cx="9284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VLP line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75856" y="5589240"/>
            <a:ext cx="14518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Spacers</a:t>
            </a:r>
            <a:endParaRPr lang="fr-FR" dirty="0" smtClean="0"/>
          </a:p>
          <a:p>
            <a:r>
              <a:rPr lang="fr-FR" dirty="0" smtClean="0"/>
              <a:t>(G10 or G11)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67549" y="4725144"/>
            <a:ext cx="23543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VLP with inner spacers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6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ESS\CDR-WP11\w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314" y="708201"/>
            <a:ext cx="10742858" cy="58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67549" y="4725144"/>
            <a:ext cx="235436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VLP with inner spacers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5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ESS\CDR-WP11\w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314" y="705840"/>
            <a:ext cx="10742858" cy="58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236296" y="3717032"/>
            <a:ext cx="148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Return line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4725144"/>
            <a:ext cx="26454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Fixation clips (not </a:t>
            </a:r>
            <a:r>
              <a:rPr lang="fr-FR" dirty="0" err="1" smtClean="0"/>
              <a:t>welded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0"/>
          </p:cNvCxnSpPr>
          <p:nvPr/>
        </p:nvCxnSpPr>
        <p:spPr>
          <a:xfrm flipH="1" flipV="1">
            <a:off x="4283972" y="4221088"/>
            <a:ext cx="254683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0"/>
          </p:cNvCxnSpPr>
          <p:nvPr/>
        </p:nvCxnSpPr>
        <p:spPr>
          <a:xfrm flipH="1" flipV="1">
            <a:off x="6300192" y="3717032"/>
            <a:ext cx="53061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71748" y="5445224"/>
            <a:ext cx="545585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hermal shield and TS return line placed around the VLP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ESS\CDR-WP11\w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314" y="705839"/>
            <a:ext cx="10742858" cy="58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913714" y="4725144"/>
            <a:ext cx="24209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Welding</a:t>
            </a:r>
            <a:r>
              <a:rPr lang="fr-FR" dirty="0" smtClean="0"/>
              <a:t> of fixation clips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139952" y="4221088"/>
            <a:ext cx="223225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6228184" y="3645024"/>
            <a:ext cx="21602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339752" y="1340768"/>
            <a:ext cx="16831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SS </a:t>
            </a:r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rod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>
            <a:off x="3181329" y="1710100"/>
            <a:ext cx="1462679" cy="171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4932040" y="2924944"/>
            <a:ext cx="360040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427984" y="1124744"/>
            <a:ext cx="16207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VLP </a:t>
            </a:r>
            <a:r>
              <a:rPr lang="fr-FR" dirty="0" err="1" smtClean="0"/>
              <a:t>Fixed</a:t>
            </a:r>
            <a:r>
              <a:rPr lang="fr-FR" dirty="0" smtClean="0"/>
              <a:t> point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8" idx="2"/>
          </p:cNvCxnSpPr>
          <p:nvPr/>
        </p:nvCxnSpPr>
        <p:spPr>
          <a:xfrm flipH="1">
            <a:off x="5076057" y="1494076"/>
            <a:ext cx="162310" cy="1286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79838" y="5445224"/>
            <a:ext cx="323966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SS threaded rod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236296" y="3717032"/>
            <a:ext cx="148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Return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7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SS\CDR-WP11\wp11-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6200" b="15942"/>
          <a:stretch/>
        </p:blipFill>
        <p:spPr bwMode="auto">
          <a:xfrm>
            <a:off x="251520" y="1052736"/>
            <a:ext cx="882078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CDS-SL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5076056" y="4643844"/>
            <a:ext cx="13845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0"/>
          </p:cNvCxnSpPr>
          <p:nvPr/>
        </p:nvCxnSpPr>
        <p:spPr>
          <a:xfrm flipV="1">
            <a:off x="5768329" y="3284984"/>
            <a:ext cx="0" cy="135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707904" y="4643844"/>
            <a:ext cx="10756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cxnSp>
        <p:nvCxnSpPr>
          <p:cNvPr id="25" name="Connecteur droit avec flèche 24"/>
          <p:cNvCxnSpPr>
            <a:stCxn id="21" idx="0"/>
          </p:cNvCxnSpPr>
          <p:nvPr/>
        </p:nvCxnSpPr>
        <p:spPr>
          <a:xfrm flipH="1" flipV="1">
            <a:off x="4245711" y="3573016"/>
            <a:ext cx="1" cy="1070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"/>
          <p:cNvSpPr txBox="1">
            <a:spLocks/>
          </p:cNvSpPr>
          <p:nvPr/>
        </p:nvSpPr>
        <p:spPr>
          <a:xfrm>
            <a:off x="4067944" y="5323365"/>
            <a:ext cx="3251807" cy="841012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Mechanical design</a:t>
            </a:r>
          </a:p>
          <a:p>
            <a:pPr lvl="1"/>
            <a:r>
              <a:rPr lang="en-US" dirty="0" smtClean="0"/>
              <a:t>Manufacturing process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395536" y="5316340"/>
            <a:ext cx="8964488" cy="792088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 one : the valve box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5" name="ZoneTexte 14"/>
          <p:cNvSpPr txBox="1"/>
          <p:nvPr/>
        </p:nvSpPr>
        <p:spPr>
          <a:xfrm rot="19437699">
            <a:off x="6859252" y="2661544"/>
            <a:ext cx="281297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 </a:t>
            </a:r>
            <a:r>
              <a:rPr lang="fr-FR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progress</a:t>
            </a:r>
            <a:endParaRPr lang="fr-F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395536" y="5733256"/>
            <a:ext cx="8964488" cy="792088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 two : the headers units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8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ESS\CDR-WP11\w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018" y="694454"/>
            <a:ext cx="10742858" cy="58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03848" y="5589240"/>
            <a:ext cx="29663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Insertion of the TS supply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2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ESS\CDR-WP11\w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11999" r="3104" b="21157"/>
          <a:stretch>
            <a:fillRect/>
          </a:stretch>
        </p:blipFill>
        <p:spPr bwMode="auto">
          <a:xfrm>
            <a:off x="107504" y="1412776"/>
            <a:ext cx="90364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process </a:t>
            </a:r>
            <a:r>
              <a:rPr lang="en-US" dirty="0"/>
              <a:t> – step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913714" y="4725144"/>
            <a:ext cx="23323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Welding</a:t>
            </a:r>
            <a:r>
              <a:rPr lang="fr-FR" dirty="0" smtClean="0"/>
              <a:t> of fixation clip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5580112" y="3717032"/>
            <a:ext cx="79209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339752" y="1340768"/>
            <a:ext cx="16831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SS </a:t>
            </a:r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rod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8" idx="2"/>
          </p:cNvCxnSpPr>
          <p:nvPr/>
        </p:nvCxnSpPr>
        <p:spPr>
          <a:xfrm>
            <a:off x="3181329" y="1710100"/>
            <a:ext cx="1750711" cy="1862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16016" y="1124744"/>
            <a:ext cx="37190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line </a:t>
            </a:r>
            <a:r>
              <a:rPr lang="fr-FR" dirty="0" err="1" smtClean="0"/>
              <a:t>fixed</a:t>
            </a:r>
            <a:r>
              <a:rPr lang="fr-FR" dirty="0" smtClean="0"/>
              <a:t> point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580112" y="1484784"/>
            <a:ext cx="38065" cy="1862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Étoile à 5 branches 15"/>
          <p:cNvSpPr/>
          <p:nvPr/>
        </p:nvSpPr>
        <p:spPr>
          <a:xfrm>
            <a:off x="5436096" y="3429000"/>
            <a:ext cx="360040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03848" y="5589240"/>
            <a:ext cx="29663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Insertion of the TS supply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2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ESS\CDR-WP11\w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397" r="3731" b="21560"/>
          <a:stretch>
            <a:fillRect/>
          </a:stretch>
        </p:blipFill>
        <p:spPr bwMode="auto">
          <a:xfrm>
            <a:off x="179512" y="1556792"/>
            <a:ext cx="87849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5589240"/>
            <a:ext cx="23323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Welding</a:t>
            </a:r>
            <a:r>
              <a:rPr lang="fr-FR" dirty="0" smtClean="0"/>
              <a:t> of fixation clip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868144" y="4149080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03848" y="1412776"/>
            <a:ext cx="16831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SS </a:t>
            </a:r>
            <a:r>
              <a:rPr lang="fr-FR" dirty="0" err="1" smtClean="0"/>
              <a:t>threaded</a:t>
            </a:r>
            <a:r>
              <a:rPr lang="fr-FR" dirty="0" smtClean="0"/>
              <a:t> </a:t>
            </a:r>
            <a:r>
              <a:rPr lang="fr-FR" dirty="0" err="1" smtClean="0"/>
              <a:t>rod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7" idx="2"/>
          </p:cNvCxnSpPr>
          <p:nvPr/>
        </p:nvCxnSpPr>
        <p:spPr>
          <a:xfrm>
            <a:off x="4045425" y="1782108"/>
            <a:ext cx="1102639" cy="2438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292080" y="1484784"/>
            <a:ext cx="25585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supply</a:t>
            </a:r>
            <a:r>
              <a:rPr lang="fr-FR" dirty="0" smtClean="0"/>
              <a:t> line </a:t>
            </a:r>
            <a:r>
              <a:rPr lang="fr-FR" dirty="0" err="1" smtClean="0"/>
              <a:t>fixed</a:t>
            </a:r>
            <a:r>
              <a:rPr lang="fr-FR" dirty="0" smtClean="0"/>
              <a:t> point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012160" y="1844824"/>
            <a:ext cx="38065" cy="1862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Étoile à 5 branches 10"/>
          <p:cNvSpPr/>
          <p:nvPr/>
        </p:nvSpPr>
        <p:spPr>
          <a:xfrm>
            <a:off x="5868144" y="3789040"/>
            <a:ext cx="360040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34160" y="5517232"/>
            <a:ext cx="300915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Insertion of the He supply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6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CDL assembly </a:t>
            </a:r>
            <a:r>
              <a:rPr lang="en-US" dirty="0"/>
              <a:t>process – step 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4818" name="Picture 2" descr="D:\ESS\CDR-WP11\w8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7607" r="24540" b="23925"/>
          <a:stretch/>
        </p:blipFill>
        <p:spPr bwMode="auto">
          <a:xfrm>
            <a:off x="467544" y="1052736"/>
            <a:ext cx="31551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ESS\CDR-WP11\w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3443" r="2918" b="23593"/>
          <a:stretch/>
        </p:blipFill>
        <p:spPr bwMode="auto">
          <a:xfrm>
            <a:off x="4067944" y="1234982"/>
            <a:ext cx="5096787" cy="21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D:\ESS\CDR-WP11\w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r="34566" b="22018"/>
          <a:stretch/>
        </p:blipFill>
        <p:spPr bwMode="auto">
          <a:xfrm>
            <a:off x="5868144" y="4127219"/>
            <a:ext cx="2592288" cy="21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D:\ESS\CDR-WP11\w1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 r="9095" b="7156"/>
          <a:stretch/>
        </p:blipFill>
        <p:spPr bwMode="auto">
          <a:xfrm>
            <a:off x="827584" y="4239588"/>
            <a:ext cx="2736304" cy="20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86687" y="980728"/>
            <a:ext cx="24425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spacers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3528" y="3308690"/>
            <a:ext cx="3566297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Fixed spacer functions: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centring</a:t>
            </a:r>
            <a:r>
              <a:rPr lang="en-US" dirty="0" smtClean="0"/>
              <a:t> the </a:t>
            </a:r>
            <a:r>
              <a:rPr lang="en-US" dirty="0" err="1" smtClean="0"/>
              <a:t>cryolines</a:t>
            </a:r>
            <a:endParaRPr lang="en-US" dirty="0" smtClean="0"/>
          </a:p>
          <a:p>
            <a:r>
              <a:rPr lang="en-US" dirty="0" smtClean="0"/>
              <a:t>- fixed displacement along the x axis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95763" y="3447188"/>
            <a:ext cx="2513830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Sliding spacer function: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centring</a:t>
            </a:r>
            <a:r>
              <a:rPr lang="en-US" dirty="0" smtClean="0"/>
              <a:t> the </a:t>
            </a:r>
            <a:r>
              <a:rPr lang="en-US" dirty="0" err="1" smtClean="0"/>
              <a:t>cryolines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9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process – STEP 5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07904" y="4365104"/>
            <a:ext cx="44090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thermal shield bottom cover</a:t>
            </a:r>
            <a:endParaRPr lang="fr-FR" dirty="0"/>
          </a:p>
        </p:txBody>
      </p:sp>
      <p:pic>
        <p:nvPicPr>
          <p:cNvPr id="25602" name="Picture 2" descr="D:\ESS\CDR-WP11\as1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2" t="3397" r="33747" b="5232"/>
          <a:stretch/>
        </p:blipFill>
        <p:spPr bwMode="auto">
          <a:xfrm>
            <a:off x="755576" y="961393"/>
            <a:ext cx="3024336" cy="53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5936" y="5589240"/>
            <a:ext cx="435081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Closing of the vacuum vessel with </a:t>
            </a:r>
          </a:p>
          <a:p>
            <a:pPr algn="ctr"/>
            <a:r>
              <a:rPr lang="en-US" dirty="0" smtClean="0"/>
              <a:t>the bottom dish end </a:t>
            </a:r>
            <a:r>
              <a:rPr lang="en-US" dirty="0"/>
              <a:t>(welding)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076056" y="4941168"/>
            <a:ext cx="16643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30 layers of MLI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56592" y="2132856"/>
            <a:ext cx="212173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Leak test validation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0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</a:t>
            </a:r>
            <a:r>
              <a:rPr lang="en-US" dirty="0" smtClean="0"/>
              <a:t>6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68034" y="1628800"/>
            <a:ext cx="417120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Assembly of the jumper, valves actuators…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9437699">
            <a:off x="2016879" y="4046342"/>
            <a:ext cx="376539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 </a:t>
            </a:r>
            <a:r>
              <a:rPr lang="fr-FR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progress</a:t>
            </a:r>
            <a:endParaRPr lang="fr-F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ESS\CDR-WP11\as1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6052" r="23282" b="2162"/>
          <a:stretch/>
        </p:blipFill>
        <p:spPr bwMode="auto">
          <a:xfrm>
            <a:off x="107504" y="1340768"/>
            <a:ext cx="3592066" cy="39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SS\CDR-WP11\as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5327" r="19615" b="9031"/>
          <a:stretch/>
        </p:blipFill>
        <p:spPr bwMode="auto">
          <a:xfrm>
            <a:off x="5648307" y="2703829"/>
            <a:ext cx="3476848" cy="34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pic>
        <p:nvPicPr>
          <p:cNvPr id="3" name="Picture 2" descr="D:\ESS\CDR-WP11\H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/>
          <a:stretch/>
        </p:blipFill>
        <p:spPr bwMode="auto">
          <a:xfrm>
            <a:off x="107504" y="1238107"/>
            <a:ext cx="47948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ESS\CDR-WP11\H2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1" r="6995"/>
          <a:stretch/>
        </p:blipFill>
        <p:spPr bwMode="auto">
          <a:xfrm>
            <a:off x="3995936" y="2060848"/>
            <a:ext cx="507229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5796136" y="3645024"/>
            <a:ext cx="288032" cy="576064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796136" y="4221088"/>
            <a:ext cx="288032" cy="648072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5046375" y="4221088"/>
            <a:ext cx="749761" cy="0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1600" y="285828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835696" y="240391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144891" y="3182323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96322" y="4931876"/>
            <a:ext cx="20858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3 lifting </a:t>
            </a:r>
            <a:r>
              <a:rPr lang="fr-FR" dirty="0" err="1" smtClean="0"/>
              <a:t>eyes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120°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5699806"/>
            <a:ext cx="1896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risk</a:t>
            </a:r>
            <a:r>
              <a:rPr lang="fr-FR" dirty="0" smtClean="0"/>
              <a:t> of collision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Handling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9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13690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Part two : Design and manufacturing </a:t>
            </a:r>
          </a:p>
          <a:p>
            <a:pPr marL="0" indent="0" algn="ctr">
              <a:buNone/>
            </a:pPr>
            <a:r>
              <a:rPr lang="en-US" sz="2800" dirty="0" smtClean="0"/>
              <a:t>of the headers units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771800" y="5157192"/>
            <a:ext cx="43056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Based</a:t>
            </a:r>
            <a:r>
              <a:rPr lang="fr-FR" dirty="0" smtClean="0"/>
              <a:t> on the Valve box CDL design </a:t>
            </a:r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8" name="Picture 2" descr="D:\ESS\CDR-WP11\d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14188" r="12815" b="40708"/>
          <a:stretch/>
        </p:blipFill>
        <p:spPr bwMode="auto">
          <a:xfrm>
            <a:off x="1691680" y="1864412"/>
            <a:ext cx="7243191" cy="24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Headers unit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2942" y="3624699"/>
            <a:ext cx="14787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9159" y="4149080"/>
            <a:ext cx="148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TS Return line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0110" y="3166442"/>
            <a:ext cx="15215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He </a:t>
            </a:r>
            <a:r>
              <a:rPr lang="fr-FR" dirty="0" err="1" smtClean="0"/>
              <a:t>Supply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0716" y="2636912"/>
            <a:ext cx="9284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VPL line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21595" y="1217116"/>
            <a:ext cx="18679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80312" y="836712"/>
            <a:ext cx="7904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Sleeve</a:t>
            </a:r>
            <a:endParaRPr lang="fr-FR" dirty="0"/>
          </a:p>
        </p:txBody>
      </p:sp>
      <p:pic>
        <p:nvPicPr>
          <p:cNvPr id="11" name="Picture 2" descr="D:\ESS\CDR-WP11\d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14188" r="12815" b="40708"/>
          <a:stretch/>
        </p:blipFill>
        <p:spPr bwMode="auto">
          <a:xfrm>
            <a:off x="1691680" y="1864412"/>
            <a:ext cx="7243191" cy="24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>
            <a:stCxn id="9" idx="2"/>
          </p:cNvCxnSpPr>
          <p:nvPr/>
        </p:nvCxnSpPr>
        <p:spPr>
          <a:xfrm>
            <a:off x="6255569" y="1586448"/>
            <a:ext cx="60914" cy="7783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0" idx="2"/>
          </p:cNvCxnSpPr>
          <p:nvPr/>
        </p:nvCxnSpPr>
        <p:spPr>
          <a:xfrm>
            <a:off x="7775517" y="1206044"/>
            <a:ext cx="0" cy="936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3"/>
          </p:cNvCxnSpPr>
          <p:nvPr/>
        </p:nvCxnSpPr>
        <p:spPr>
          <a:xfrm>
            <a:off x="1369175" y="2821578"/>
            <a:ext cx="480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691680" y="3535774"/>
            <a:ext cx="440315" cy="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3"/>
          </p:cNvCxnSpPr>
          <p:nvPr/>
        </p:nvCxnSpPr>
        <p:spPr>
          <a:xfrm flipV="1">
            <a:off x="1695463" y="3994031"/>
            <a:ext cx="284249" cy="339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" idx="3"/>
          </p:cNvCxnSpPr>
          <p:nvPr/>
        </p:nvCxnSpPr>
        <p:spPr>
          <a:xfrm flipV="1">
            <a:off x="1691680" y="3645024"/>
            <a:ext cx="792088" cy="164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66303" y="1428526"/>
            <a:ext cx="205832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Total </a:t>
            </a:r>
            <a:r>
              <a:rPr lang="fr-FR" dirty="0" err="1" smtClean="0"/>
              <a:t>weight</a:t>
            </a:r>
            <a:r>
              <a:rPr lang="fr-FR" dirty="0" smtClean="0"/>
              <a:t> : 280kg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31599" y="4289082"/>
            <a:ext cx="281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 err="1" smtClean="0"/>
              <a:t>theoretical</a:t>
            </a:r>
            <a:r>
              <a:rPr lang="fr-FR" dirty="0" smtClean="0"/>
              <a:t> dimensions</a:t>
            </a:r>
            <a:endParaRPr lang="fr-FR" dirty="0"/>
          </a:p>
        </p:txBody>
      </p:sp>
      <p:pic>
        <p:nvPicPr>
          <p:cNvPr id="13314" name="Picture 2" descr="D:\ESS\CDR-WP11\zz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2" b="39209"/>
          <a:stretch/>
        </p:blipFill>
        <p:spPr bwMode="auto">
          <a:xfrm>
            <a:off x="1159074" y="4509120"/>
            <a:ext cx="8165454" cy="18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179512" y="5949280"/>
            <a:ext cx="8964488" cy="792088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 dimensions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3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en-GB" dirty="0" smtClean="0"/>
              <a:t>Headers unit </a:t>
            </a:r>
            <a:endParaRPr lang="en-GB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GB" dirty="0" smtClean="0"/>
              <a:t>Detail of the Design: length of </a:t>
            </a:r>
            <a:r>
              <a:rPr lang="en-GB" dirty="0" err="1" smtClean="0"/>
              <a:t>cryolines</a:t>
            </a:r>
            <a:r>
              <a:rPr lang="en-GB" dirty="0" smtClean="0"/>
              <a:t>, bellows</a:t>
            </a:r>
          </a:p>
          <a:p>
            <a:endParaRPr lang="en-GB" dirty="0" smtClean="0"/>
          </a:p>
        </p:txBody>
      </p:sp>
      <p:pic>
        <p:nvPicPr>
          <p:cNvPr id="18434" name="Picture 2" descr="D:\ESS\CDR-WP11\aq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870" r="3016" b="9773"/>
          <a:stretch/>
        </p:blipFill>
        <p:spPr bwMode="auto">
          <a:xfrm>
            <a:off x="0" y="1511962"/>
            <a:ext cx="9144000" cy="48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flèche horizontale 1"/>
          <p:cNvSpPr/>
          <p:nvPr/>
        </p:nvSpPr>
        <p:spPr>
          <a:xfrm>
            <a:off x="2555776" y="4485095"/>
            <a:ext cx="410445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2746953" y="2204864"/>
            <a:ext cx="36978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Misalignment and mechanical defect:</a:t>
            </a:r>
          </a:p>
          <a:p>
            <a:pPr algn="ctr"/>
            <a:r>
              <a:rPr lang="en-GB" dirty="0" smtClean="0"/>
              <a:t> ±6mm and ±5° (X,Y,Z axis)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89522" y="3419708"/>
            <a:ext cx="29538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Thermal contraction (-13mm)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3275856" y="2915652"/>
            <a:ext cx="2767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Gap for installation (10mm)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3614223" y="4067780"/>
            <a:ext cx="20253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Bellows are needed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176385" y="5867980"/>
            <a:ext cx="28850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Goal: free position at cold T°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03848" y="5013176"/>
            <a:ext cx="28112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az-Cyrl-AZ" dirty="0" smtClean="0"/>
              <a:t>→</a:t>
            </a:r>
            <a:r>
              <a:rPr lang="fr-FR" dirty="0" smtClean="0"/>
              <a:t> </a:t>
            </a:r>
            <a:r>
              <a:rPr lang="en-GB" dirty="0"/>
              <a:t>e</a:t>
            </a:r>
            <a:r>
              <a:rPr lang="en-GB" dirty="0" smtClean="0"/>
              <a:t>ffective stroke : ± 22mm</a:t>
            </a:r>
          </a:p>
        </p:txBody>
      </p:sp>
    </p:spTree>
    <p:extLst>
      <p:ext uri="{BB962C8B-B14F-4D97-AF65-F5344CB8AC3E}">
        <p14:creationId xmlns:p14="http://schemas.microsoft.com/office/powerpoint/2010/main" val="7773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0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ESS\CDR-WP11\c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6" t="16108" b="36450"/>
          <a:stretch/>
        </p:blipFill>
        <p:spPr bwMode="auto">
          <a:xfrm>
            <a:off x="35496" y="3789040"/>
            <a:ext cx="25027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ESS\CDR-WP11\c4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5584" r="1363" b="27975"/>
          <a:stretch/>
        </p:blipFill>
        <p:spPr bwMode="auto">
          <a:xfrm>
            <a:off x="791581" y="959976"/>
            <a:ext cx="8172907" cy="32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CDS-SL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Main dimensions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26" name="Connecteur droit avec flèche 25"/>
          <p:cNvCxnSpPr>
            <a:stCxn id="4" idx="6"/>
          </p:cNvCxnSpPr>
          <p:nvPr/>
        </p:nvCxnSpPr>
        <p:spPr>
          <a:xfrm>
            <a:off x="827584" y="5085184"/>
            <a:ext cx="151216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23528" y="4869160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979712" y="4294693"/>
            <a:ext cx="3888432" cy="2086635"/>
            <a:chOff x="1907704" y="4222685"/>
            <a:chExt cx="3888432" cy="2086635"/>
          </a:xfrm>
        </p:grpSpPr>
        <p:pic>
          <p:nvPicPr>
            <p:cNvPr id="15365" name="Picture 5" descr="D:\ESS\CDR-WP11\c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7" t="13804" r="19825" b="21829"/>
            <a:stretch/>
          </p:blipFill>
          <p:spPr bwMode="auto">
            <a:xfrm>
              <a:off x="1907704" y="4222685"/>
              <a:ext cx="3816424" cy="208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96036" y="4787930"/>
              <a:ext cx="900100" cy="513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space réservé du texte 2"/>
          <p:cNvSpPr txBox="1">
            <a:spLocks/>
          </p:cNvSpPr>
          <p:nvPr/>
        </p:nvSpPr>
        <p:spPr>
          <a:xfrm>
            <a:off x="5346086" y="4725942"/>
            <a:ext cx="3690410" cy="1080120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6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13 Identical headers units</a:t>
            </a:r>
          </a:p>
          <a:p>
            <a:pPr marL="3556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4" name="Ellipse 13"/>
          <p:cNvSpPr/>
          <p:nvPr/>
        </p:nvSpPr>
        <p:spPr>
          <a:xfrm>
            <a:off x="979984" y="4078669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5346086" y="5157192"/>
            <a:ext cx="3690410" cy="1080120"/>
          </a:xfrm>
          <a:prstGeom prst="rect">
            <a:avLst/>
          </a:prstGeom>
        </p:spPr>
        <p:txBody>
          <a:bodyPr vert="horz" lIns="18000" tIns="45720" rIns="18000" bIns="18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6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dirty="0" smtClean="0">
                <a:solidFill>
                  <a:srgbClr val="FF0000"/>
                </a:solidFill>
              </a:rPr>
              <a:t>TBC : to be confirmed</a:t>
            </a:r>
          </a:p>
          <a:p>
            <a:pPr marL="3556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linked to WP4 design</a:t>
            </a:r>
          </a:p>
          <a:p>
            <a:pPr marL="355600" lvl="1" indent="0" algn="ctr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(under progress)</a:t>
            </a:r>
          </a:p>
          <a:p>
            <a:pPr marL="355600" lvl="1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6" name="Ellipse 15"/>
          <p:cNvSpPr/>
          <p:nvPr/>
        </p:nvSpPr>
        <p:spPr>
          <a:xfrm>
            <a:off x="3383868" y="1988840"/>
            <a:ext cx="756084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660232" y="1988840"/>
            <a:ext cx="756084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9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 animBg="1"/>
      <p:bldP spid="15" grpId="0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SS\CDR-WP11\11-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21871" r="10189" b="30873"/>
          <a:stretch/>
        </p:blipFill>
        <p:spPr bwMode="auto">
          <a:xfrm>
            <a:off x="0" y="1302589"/>
            <a:ext cx="9144000" cy="2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fr-FR" dirty="0" smtClean="0"/>
              <a:t>Headers unit 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Detail of the Design: </a:t>
            </a:r>
            <a:r>
              <a:rPr lang="en-US" dirty="0" err="1" smtClean="0"/>
              <a:t>cryoline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179512" y="1444134"/>
            <a:ext cx="45195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The four </a:t>
            </a:r>
            <a:r>
              <a:rPr lang="fr-FR" dirty="0" err="1" smtClean="0"/>
              <a:t>cryolines</a:t>
            </a:r>
            <a:r>
              <a:rPr lang="fr-FR" dirty="0" smtClean="0"/>
              <a:t> have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functionality</a:t>
            </a:r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259632" y="5661248"/>
            <a:ext cx="58312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1x </a:t>
            </a:r>
            <a:r>
              <a:rPr lang="fr-FR" dirty="0" err="1" smtClean="0"/>
              <a:t>bellows</a:t>
            </a:r>
            <a:r>
              <a:rPr lang="fr-FR" dirty="0" smtClean="0"/>
              <a:t>: 2 corrugations for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compensation</a:t>
            </a:r>
            <a:endParaRPr lang="fr-FR" dirty="0"/>
          </a:p>
        </p:txBody>
      </p:sp>
      <p:cxnSp>
        <p:nvCxnSpPr>
          <p:cNvPr id="24" name="Connecteur droit avec flèche 23"/>
          <p:cNvCxnSpPr>
            <a:stCxn id="23" idx="1"/>
          </p:cNvCxnSpPr>
          <p:nvPr/>
        </p:nvCxnSpPr>
        <p:spPr>
          <a:xfrm flipV="1">
            <a:off x="1259632" y="3945964"/>
            <a:ext cx="7251" cy="1899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979712" y="4719886"/>
            <a:ext cx="71291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1x </a:t>
            </a:r>
            <a:r>
              <a:rPr lang="fr-FR" dirty="0" err="1" smtClean="0"/>
              <a:t>guided</a:t>
            </a:r>
            <a:r>
              <a:rPr lang="fr-FR" dirty="0" smtClean="0"/>
              <a:t> </a:t>
            </a:r>
            <a:r>
              <a:rPr lang="fr-FR" dirty="0" err="1" smtClean="0"/>
              <a:t>bellows</a:t>
            </a:r>
            <a:r>
              <a:rPr lang="fr-FR" dirty="0" smtClean="0"/>
              <a:t>: n (</a:t>
            </a:r>
            <a:r>
              <a:rPr lang="fr-FR" dirty="0" err="1" smtClean="0"/>
              <a:t>depending</a:t>
            </a:r>
            <a:r>
              <a:rPr lang="fr-FR" dirty="0" smtClean="0"/>
              <a:t> on </a:t>
            </a:r>
            <a:r>
              <a:rPr lang="fr-FR" dirty="0" err="1" smtClean="0"/>
              <a:t>diameter</a:t>
            </a:r>
            <a:r>
              <a:rPr lang="fr-FR" dirty="0" smtClean="0"/>
              <a:t>) corrugations to </a:t>
            </a:r>
            <a:r>
              <a:rPr lang="fr-FR" dirty="0" err="1" smtClean="0"/>
              <a:t>compensate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he thermal contraction, </a:t>
            </a:r>
            <a:r>
              <a:rPr lang="fr-FR" dirty="0" err="1" smtClean="0"/>
              <a:t>manufacturing</a:t>
            </a:r>
            <a:r>
              <a:rPr lang="fr-FR" dirty="0" smtClean="0"/>
              <a:t> and </a:t>
            </a:r>
            <a:r>
              <a:rPr lang="fr-FR" dirty="0" err="1" smtClean="0"/>
              <a:t>positioning</a:t>
            </a:r>
            <a:r>
              <a:rPr lang="fr-FR" dirty="0" smtClean="0"/>
              <a:t> </a:t>
            </a:r>
            <a:r>
              <a:rPr lang="fr-FR" dirty="0" err="1" smtClean="0"/>
              <a:t>defects</a:t>
            </a:r>
            <a:r>
              <a:rPr lang="fr-FR" dirty="0" smtClean="0"/>
              <a:t> (X axis)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5" idx="1"/>
          </p:cNvCxnSpPr>
          <p:nvPr/>
        </p:nvCxnSpPr>
        <p:spPr>
          <a:xfrm flipV="1">
            <a:off x="1979712" y="3645024"/>
            <a:ext cx="0" cy="1398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699792" y="3497911"/>
            <a:ext cx="0" cy="507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699792" y="3820398"/>
            <a:ext cx="22953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Guide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buckling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652120" y="1628800"/>
            <a:ext cx="0" cy="186911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4088" y="3566821"/>
            <a:ext cx="111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symmetry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5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SS\CDR-WP11\11-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2045" r="10196" b="20365"/>
          <a:stretch/>
        </p:blipFill>
        <p:spPr bwMode="auto">
          <a:xfrm>
            <a:off x="-3509" y="1340768"/>
            <a:ext cx="9145016" cy="36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en-GB" dirty="0" smtClean="0"/>
              <a:t>Headers unit </a:t>
            </a:r>
            <a:endParaRPr lang="en-GB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GB" dirty="0" smtClean="0"/>
              <a:t>Overview of the </a:t>
            </a:r>
            <a:r>
              <a:rPr lang="en-GB" dirty="0" err="1" smtClean="0"/>
              <a:t>croylines</a:t>
            </a:r>
            <a:r>
              <a:rPr lang="en-GB" dirty="0" smtClean="0"/>
              <a:t> assembly</a:t>
            </a:r>
          </a:p>
          <a:p>
            <a:endParaRPr lang="en-GB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4869160"/>
            <a:ext cx="3914213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Support function:</a:t>
            </a:r>
          </a:p>
          <a:p>
            <a:r>
              <a:rPr lang="en-GB" dirty="0" smtClean="0"/>
              <a:t>- centring inside the external envelope</a:t>
            </a:r>
          </a:p>
          <a:p>
            <a:r>
              <a:rPr lang="en-GB" dirty="0" smtClean="0"/>
              <a:t>( - free displacement along the X axis)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4" y="4971655"/>
            <a:ext cx="14787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TS Supply line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460293" y="5949280"/>
            <a:ext cx="40322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TS Return line (included the shield sheet)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827584" y="5441401"/>
            <a:ext cx="15215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He Supply line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261008"/>
            <a:ext cx="9284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VLP line</a:t>
            </a:r>
            <a:endParaRPr lang="en-GB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43741" y="2630340"/>
            <a:ext cx="0" cy="606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27584" y="4221088"/>
            <a:ext cx="0" cy="1220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60293" y="4933522"/>
            <a:ext cx="7251" cy="1015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187624" y="4653136"/>
            <a:ext cx="0" cy="318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734118" y="1187460"/>
            <a:ext cx="13500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Inner spacer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568954" y="1340767"/>
            <a:ext cx="22748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Spacer between TS</a:t>
            </a:r>
          </a:p>
          <a:p>
            <a:r>
              <a:rPr lang="en-GB" dirty="0" smtClean="0"/>
              <a:t>and external envelope</a:t>
            </a:r>
            <a:endParaRPr lang="en-GB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843808" y="1987098"/>
            <a:ext cx="0" cy="458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3851920" y="1556792"/>
            <a:ext cx="1008112" cy="1118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995936" y="4221088"/>
            <a:ext cx="47793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four </a:t>
            </a:r>
            <a:r>
              <a:rPr lang="en-GB" dirty="0" err="1" smtClean="0"/>
              <a:t>cryolines</a:t>
            </a:r>
            <a:r>
              <a:rPr lang="en-GB" dirty="0" smtClean="0"/>
              <a:t> are linked by the inner spacers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953042" y="1556792"/>
            <a:ext cx="1571286" cy="482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740352" y="958172"/>
            <a:ext cx="0" cy="458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4" grpId="0" animBg="1"/>
      <p:bldP spid="35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SS\CDR-WP11\11-1b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r="10198"/>
          <a:stretch/>
        </p:blipFill>
        <p:spPr bwMode="auto">
          <a:xfrm>
            <a:off x="-36512" y="-17682"/>
            <a:ext cx="9144000" cy="63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fr-FR" dirty="0" smtClean="0"/>
              <a:t>Headers unit 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Detail of the Design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267" name="Picture 3" descr="D:\ESS\CDR-WP11\11-1c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6507" r="38575" b="21851"/>
          <a:stretch/>
        </p:blipFill>
        <p:spPr bwMode="auto">
          <a:xfrm>
            <a:off x="5437962" y="3789040"/>
            <a:ext cx="36209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65104" y="4653136"/>
            <a:ext cx="2192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Removable</a:t>
            </a:r>
            <a:r>
              <a:rPr lang="fr-FR" dirty="0" smtClean="0"/>
              <a:t> </a:t>
            </a:r>
            <a:r>
              <a:rPr lang="fr-FR" dirty="0" err="1" smtClean="0"/>
              <a:t>sleeves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5567078"/>
            <a:ext cx="145738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- 3 </a:t>
            </a:r>
            <a:r>
              <a:rPr lang="fr-FR" dirty="0" err="1" smtClean="0"/>
              <a:t>tensioners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987824" y="5099262"/>
            <a:ext cx="26401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- Standard </a:t>
            </a:r>
            <a:r>
              <a:rPr lang="fr-FR" dirty="0" err="1" smtClean="0"/>
              <a:t>expension</a:t>
            </a:r>
            <a:r>
              <a:rPr lang="fr-FR" dirty="0" smtClean="0"/>
              <a:t> joint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95936" y="1340768"/>
            <a:ext cx="18679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envelope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87824" y="6011996"/>
            <a:ext cx="19252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- Protection blocks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20975518">
            <a:off x="213562" y="1818630"/>
            <a:ext cx="295760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Cryolines</a:t>
            </a:r>
            <a:r>
              <a:rPr lang="en-GB" dirty="0" smtClean="0"/>
              <a:t> : free displacement </a:t>
            </a:r>
          </a:p>
          <a:p>
            <a:r>
              <a:rPr lang="en-GB" dirty="0" smtClean="0"/>
              <a:t>along the X axis</a:t>
            </a:r>
          </a:p>
        </p:txBody>
      </p:sp>
    </p:spTree>
    <p:extLst>
      <p:ext uri="{BB962C8B-B14F-4D97-AF65-F5344CB8AC3E}">
        <p14:creationId xmlns:p14="http://schemas.microsoft.com/office/powerpoint/2010/main" val="32291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en-GB" dirty="0" smtClean="0"/>
              <a:t>Headers unit</a:t>
            </a:r>
            <a:endParaRPr lang="en-GB" dirty="0"/>
          </a:p>
        </p:txBody>
      </p:sp>
      <p:pic>
        <p:nvPicPr>
          <p:cNvPr id="7" name="Picture 3" descr="D:\ESS\CDR-WP11\d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14830" r="11696" b="4260"/>
          <a:stretch/>
        </p:blipFill>
        <p:spPr bwMode="auto">
          <a:xfrm>
            <a:off x="1763687" y="1906419"/>
            <a:ext cx="7243191" cy="4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268968" y="5878736"/>
            <a:ext cx="30756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Storage, transport and support</a:t>
            </a:r>
            <a:endParaRPr lang="en-GB" dirty="0"/>
          </a:p>
        </p:txBody>
      </p:sp>
      <p:pic>
        <p:nvPicPr>
          <p:cNvPr id="15" name="Picture 2" descr="D:\ESS\CDR-WP11\d4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14188" r="12815" b="40708"/>
          <a:stretch/>
        </p:blipFill>
        <p:spPr bwMode="auto">
          <a:xfrm>
            <a:off x="1691680" y="1864412"/>
            <a:ext cx="7243191" cy="24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385282" y="4797152"/>
            <a:ext cx="28430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support frame</a:t>
            </a:r>
          </a:p>
          <a:p>
            <a:r>
              <a:rPr lang="en-GB" dirty="0" smtClean="0"/>
              <a:t>Aluminium standard profiles</a:t>
            </a:r>
          </a:p>
          <a:p>
            <a:r>
              <a:rPr lang="en-GB" dirty="0" smtClean="0"/>
              <a:t>Total weight : 50kg</a:t>
            </a:r>
          </a:p>
        </p:txBody>
      </p:sp>
      <p:cxnSp>
        <p:nvCxnSpPr>
          <p:cNvPr id="23" name="Connecteur droit avec flèche 22"/>
          <p:cNvCxnSpPr>
            <a:stCxn id="22" idx="0"/>
          </p:cNvCxnSpPr>
          <p:nvPr/>
        </p:nvCxnSpPr>
        <p:spPr>
          <a:xfrm flipV="1">
            <a:off x="6806793" y="4200799"/>
            <a:ext cx="0" cy="596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GB" dirty="0" smtClean="0"/>
              <a:t>Detail of the design: support frame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53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>
                <a:solidFill>
                  <a:schemeClr val="tx1"/>
                </a:solidFill>
              </a:rPr>
              <a:t>Special thanks to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err="1" smtClean="0">
                <a:solidFill>
                  <a:schemeClr val="tx1"/>
                </a:solidFill>
              </a:rPr>
              <a:t>Syvain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Brault</a:t>
            </a:r>
            <a:r>
              <a:rPr lang="en-GB" sz="1600" dirty="0" smtClean="0">
                <a:solidFill>
                  <a:schemeClr val="tx1"/>
                </a:solidFill>
              </a:rPr>
              <a:t> (chief designer)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err="1" smtClean="0">
                <a:solidFill>
                  <a:schemeClr val="tx1"/>
                </a:solidFill>
              </a:rPr>
              <a:t>Paxti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Duthil</a:t>
            </a:r>
            <a:r>
              <a:rPr lang="en-GB" sz="1600" dirty="0" smtClean="0">
                <a:solidFill>
                  <a:schemeClr val="tx1"/>
                </a:solidFill>
              </a:rPr>
              <a:t> (mechanical, thermal… calculations)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83568" y="764704"/>
            <a:ext cx="756084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Part one : Design and manufacturing process</a:t>
            </a:r>
          </a:p>
          <a:p>
            <a:pPr marL="0" indent="0" algn="ctr">
              <a:buNone/>
            </a:pPr>
            <a:r>
              <a:rPr lang="en-US" sz="2800" dirty="0" smtClean="0"/>
              <a:t>of the Valve box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pic>
        <p:nvPicPr>
          <p:cNvPr id="15" name="Picture 7" descr="D:\ESS\CDR-WP11\b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4009" r="27881" b="4225"/>
          <a:stretch/>
        </p:blipFill>
        <p:spPr bwMode="auto">
          <a:xfrm>
            <a:off x="2555774" y="1700808"/>
            <a:ext cx="4039565" cy="44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Design of the Valve box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7410" name="Picture 2" descr="D:\ESS\Photo-montage-103\juin\P1020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65" y="3803009"/>
            <a:ext cx="1893815" cy="25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ESS\Boite a vannes\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08" y="779633"/>
            <a:ext cx="2276714" cy="29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ESS\Boite a vannes\image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4" r="17408"/>
          <a:stretch/>
        </p:blipFill>
        <p:spPr bwMode="auto">
          <a:xfrm>
            <a:off x="323528" y="3145702"/>
            <a:ext cx="2817055" cy="31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ESS\Boite a vannes\Photo-Fab\P102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70100"/>
            <a:ext cx="2203007" cy="29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:\ESS\Boite a vannes\Photo-Fab\WP_20160726_17_53_59_Pr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4"/>
          <a:stretch/>
        </p:blipFill>
        <p:spPr bwMode="auto">
          <a:xfrm>
            <a:off x="5598642" y="3804239"/>
            <a:ext cx="3365846" cy="25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7504" y="2204864"/>
            <a:ext cx="348326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F</a:t>
            </a:r>
            <a:r>
              <a:rPr lang="fr-FR" sz="2400" dirty="0" smtClean="0"/>
              <a:t>eedback of the valve box </a:t>
            </a:r>
          </a:p>
          <a:p>
            <a:pPr algn="ctr"/>
            <a:r>
              <a:rPr lang="fr-FR" sz="2400" dirty="0" smtClean="0"/>
              <a:t>prototype </a:t>
            </a:r>
            <a:r>
              <a:rPr lang="fr-FR" sz="2400" dirty="0" err="1" smtClean="0"/>
              <a:t>manufacturing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214885" y="1239143"/>
            <a:ext cx="237321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ESS </a:t>
            </a:r>
            <a:r>
              <a:rPr lang="fr-FR" sz="2400" dirty="0" err="1" smtClean="0"/>
              <a:t>requirements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4" y="133147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Based</a:t>
            </a:r>
            <a:r>
              <a:rPr lang="fr-FR" dirty="0" smtClean="0"/>
              <a:t> on :</a:t>
            </a:r>
            <a:endParaRPr lang="fr-FR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05" y="836712"/>
            <a:ext cx="579663" cy="25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main components without jumper (under progress)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16386" name="Picture 2" descr="D:\ESS\CDR-WP11\T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8" t="7434" r="31766" b="6345"/>
          <a:stretch/>
        </p:blipFill>
        <p:spPr bwMode="auto">
          <a:xfrm>
            <a:off x="7366228" y="2258297"/>
            <a:ext cx="1670267" cy="26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ESS\CDR-WP11\cd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20970" r="20487" b="28727"/>
          <a:stretch/>
        </p:blipFill>
        <p:spPr bwMode="auto">
          <a:xfrm>
            <a:off x="4427984" y="1397852"/>
            <a:ext cx="3585591" cy="1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ESS\CDR-WP11\B5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3" r="31317" b="2694"/>
          <a:stretch/>
        </p:blipFill>
        <p:spPr bwMode="auto">
          <a:xfrm>
            <a:off x="35496" y="1899086"/>
            <a:ext cx="2572571" cy="44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:\ESS\CDR-WP11\ec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5793" r="39102" b="4341"/>
          <a:stretch/>
        </p:blipFill>
        <p:spPr bwMode="auto">
          <a:xfrm>
            <a:off x="2483768" y="2132856"/>
            <a:ext cx="1721528" cy="31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91468" y="1196752"/>
            <a:ext cx="19175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endParaRPr lang="fr-FR" dirty="0" smtClean="0"/>
          </a:p>
          <a:p>
            <a:pPr algn="ctr"/>
            <a:r>
              <a:rPr lang="fr-FR" dirty="0" smtClean="0"/>
              <a:t> (Ø1000-SS-260kg)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03387" y="1193834"/>
            <a:ext cx="15696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endParaRPr lang="fr-FR" dirty="0" smtClean="0"/>
          </a:p>
          <a:p>
            <a:pPr algn="ctr"/>
            <a:r>
              <a:rPr lang="fr-FR" dirty="0" smtClean="0"/>
              <a:t> (Cu-75kg)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008" y="3229939"/>
            <a:ext cx="254441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exchanger</a:t>
            </a:r>
            <a:r>
              <a:rPr lang="fr-FR" dirty="0" smtClean="0"/>
              <a:t> (SS-30kg)</a:t>
            </a:r>
          </a:p>
          <a:p>
            <a:pPr algn="ctr"/>
            <a:r>
              <a:rPr lang="fr-FR" dirty="0" smtClean="0"/>
              <a:t>Valve bodies and </a:t>
            </a:r>
          </a:p>
          <a:p>
            <a:pPr algn="ctr"/>
            <a:r>
              <a:rPr lang="fr-FR" dirty="0" smtClean="0"/>
              <a:t>Pipes (SS-25kg)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99992" y="1186087"/>
            <a:ext cx="24785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CDL (SS+Cu+G10 – 45kg)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56590" y="5271323"/>
            <a:ext cx="2419701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Estimated</a:t>
            </a:r>
            <a:r>
              <a:rPr lang="fr-FR" dirty="0" smtClean="0"/>
              <a:t> total </a:t>
            </a:r>
            <a:r>
              <a:rPr lang="fr-FR" dirty="0" err="1" smtClean="0"/>
              <a:t>weight</a:t>
            </a:r>
            <a:endParaRPr lang="fr-FR" dirty="0" smtClean="0"/>
          </a:p>
          <a:p>
            <a:pPr algn="ctr"/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</a:t>
            </a:r>
            <a:r>
              <a:rPr lang="fr-FR" dirty="0" err="1" smtClean="0"/>
              <a:t>jumper</a:t>
            </a:r>
            <a:r>
              <a:rPr lang="fr-FR" dirty="0" smtClean="0"/>
              <a:t> and </a:t>
            </a:r>
          </a:p>
          <a:p>
            <a:pPr algn="ctr"/>
            <a:r>
              <a:rPr lang="fr-FR" dirty="0" smtClean="0"/>
              <a:t>valves </a:t>
            </a:r>
            <a:r>
              <a:rPr lang="fr-FR" dirty="0" err="1" smtClean="0"/>
              <a:t>actuators</a:t>
            </a:r>
            <a:r>
              <a:rPr lang="fr-FR" dirty="0" smtClean="0"/>
              <a:t>: 550kg</a:t>
            </a:r>
            <a:endParaRPr lang="fr-FR" dirty="0"/>
          </a:p>
        </p:txBody>
      </p:sp>
      <p:pic>
        <p:nvPicPr>
          <p:cNvPr id="16391" name="Picture 7" descr="D:\ESS\CDR-WP11\b2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4009" r="27881" b="4225"/>
          <a:stretch/>
        </p:blipFill>
        <p:spPr bwMode="auto">
          <a:xfrm>
            <a:off x="4767011" y="4602514"/>
            <a:ext cx="1572200" cy="174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process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4951968" y="3960529"/>
            <a:ext cx="3220432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The Vacuum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/>
              <a:t>t</a:t>
            </a:r>
            <a:r>
              <a:rPr lang="fr-FR" dirty="0" smtClean="0"/>
              <a:t>op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endParaRPr lang="fr-FR" dirty="0" smtClean="0"/>
          </a:p>
          <a:p>
            <a:pPr algn="ctr"/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 smtClean="0"/>
              <a:t>most</a:t>
            </a:r>
            <a:r>
              <a:rPr lang="fr-FR" dirty="0" smtClean="0"/>
              <a:t> important component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379803" y="6024726"/>
            <a:ext cx="16337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Vacuum </a:t>
            </a:r>
            <a:r>
              <a:rPr lang="fr-FR" dirty="0" err="1" smtClean="0"/>
              <a:t>barrier</a:t>
            </a:r>
            <a:endParaRPr lang="fr-FR" dirty="0" smtClean="0"/>
          </a:p>
        </p:txBody>
      </p:sp>
      <p:pic>
        <p:nvPicPr>
          <p:cNvPr id="19458" name="Picture 2" descr="D:\ESS\CDR-WP11\B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4" r="33283" b="70099"/>
          <a:stretch/>
        </p:blipFill>
        <p:spPr bwMode="auto">
          <a:xfrm>
            <a:off x="4537550" y="1126485"/>
            <a:ext cx="4295741" cy="2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ESS\Boite a vannes\Photo-Fab\P101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8" y="1058609"/>
            <a:ext cx="3748532" cy="28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ESS\Boite a vannes\Photo-Fab\IMG_4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9" y="4471864"/>
            <a:ext cx="1969888" cy="14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:\ESS\Boite a vannes\Photo-Fab\P1010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71864"/>
            <a:ext cx="1969977" cy="14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49101" y="3936494"/>
            <a:ext cx="3237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Prototype: top flat </a:t>
            </a:r>
            <a:r>
              <a:rPr lang="fr-FR" dirty="0" err="1" smtClean="0"/>
              <a:t>cover</a:t>
            </a:r>
            <a:r>
              <a:rPr lang="fr-FR" dirty="0" smtClean="0"/>
              <a:t> (120kg)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046298" y="4861609"/>
            <a:ext cx="30317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dish</a:t>
            </a:r>
            <a:r>
              <a:rPr lang="fr-FR" dirty="0" smtClean="0"/>
              <a:t> end version (55kg)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956118" y="5446965"/>
            <a:ext cx="3212161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No fondamental changes for the</a:t>
            </a:r>
          </a:p>
          <a:p>
            <a:pPr algn="ctr"/>
            <a:r>
              <a:rPr lang="fr-FR" dirty="0"/>
              <a:t>v</a:t>
            </a:r>
            <a:r>
              <a:rPr lang="fr-FR" dirty="0" smtClean="0"/>
              <a:t>acuum </a:t>
            </a:r>
            <a:r>
              <a:rPr lang="fr-FR" dirty="0" err="1" smtClean="0"/>
              <a:t>barrier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8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ESS\CDR-WP11\as0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6196" r="29969" b="26465"/>
          <a:stretch/>
        </p:blipFill>
        <p:spPr bwMode="auto">
          <a:xfrm>
            <a:off x="683568" y="1369775"/>
            <a:ext cx="4847253" cy="46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process – STEP 1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Flèche droite 2"/>
          <p:cNvSpPr/>
          <p:nvPr/>
        </p:nvSpPr>
        <p:spPr>
          <a:xfrm rot="16200000">
            <a:off x="7039972" y="3697333"/>
            <a:ext cx="8246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164808" y="2748320"/>
            <a:ext cx="2583656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Top </a:t>
            </a:r>
            <a:r>
              <a:rPr lang="fr-FR" dirty="0" err="1" smtClean="0"/>
              <a:t>cover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164808" y="4643844"/>
            <a:ext cx="246689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Thermal </a:t>
            </a:r>
            <a:r>
              <a:rPr lang="fr-FR" dirty="0" err="1" smtClean="0"/>
              <a:t>shield</a:t>
            </a:r>
            <a:r>
              <a:rPr lang="fr-FR" dirty="0" smtClean="0"/>
              <a:t> top plate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166332" y="3892406"/>
            <a:ext cx="16643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r>
              <a:rPr lang="fr-FR" dirty="0" smtClean="0"/>
              <a:t> of MLI</a:t>
            </a:r>
            <a:endParaRPr lang="fr-FR" dirty="0"/>
          </a:p>
        </p:txBody>
      </p:sp>
      <p:sp>
        <p:nvSpPr>
          <p:cNvPr id="20" name="Flèche à angle droit 19"/>
          <p:cNvSpPr/>
          <p:nvPr/>
        </p:nvSpPr>
        <p:spPr>
          <a:xfrm flipH="1" flipV="1">
            <a:off x="4427984" y="4077072"/>
            <a:ext cx="72008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486948" y="5836622"/>
            <a:ext cx="44743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3 </a:t>
            </a:r>
            <a:r>
              <a:rPr lang="fr-FR" dirty="0" err="1" smtClean="0"/>
              <a:t>tie</a:t>
            </a:r>
            <a:r>
              <a:rPr lang="fr-FR" dirty="0" smtClean="0"/>
              <a:t> </a:t>
            </a:r>
            <a:r>
              <a:rPr lang="fr-FR" dirty="0" err="1" smtClean="0"/>
              <a:t>rods</a:t>
            </a:r>
            <a:r>
              <a:rPr lang="fr-FR" dirty="0" smtClean="0"/>
              <a:t> for </a:t>
            </a:r>
            <a:r>
              <a:rPr lang="fr-FR" dirty="0" err="1" smtClean="0"/>
              <a:t>adjusting</a:t>
            </a:r>
            <a:r>
              <a:rPr lang="fr-FR" dirty="0" smtClean="0"/>
              <a:t> and </a:t>
            </a:r>
            <a:r>
              <a:rPr lang="fr-FR" dirty="0" err="1" smtClean="0"/>
              <a:t>clamping</a:t>
            </a:r>
            <a:r>
              <a:rPr lang="fr-FR" dirty="0" smtClean="0"/>
              <a:t> (SS pipe)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4211960" y="5523949"/>
            <a:ext cx="0" cy="3126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ESS\CDR-WP11\as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t="5440" r="29842" b="26062"/>
          <a:stretch/>
        </p:blipFill>
        <p:spPr bwMode="auto">
          <a:xfrm>
            <a:off x="803000" y="1306163"/>
            <a:ext cx="4727821" cy="4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792088"/>
          </a:xfrm>
        </p:spPr>
        <p:txBody>
          <a:bodyPr/>
          <a:lstStyle/>
          <a:p>
            <a:r>
              <a:rPr lang="en-US" dirty="0" smtClean="0"/>
              <a:t>Valve box assembly </a:t>
            </a:r>
            <a:r>
              <a:rPr lang="en-US" dirty="0"/>
              <a:t>process – STEP 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143544" y="2636912"/>
            <a:ext cx="203286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Top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fr-FR" dirty="0" err="1" smtClean="0"/>
              <a:t>equipped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6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879</Words>
  <Application>Microsoft Office PowerPoint</Application>
  <PresentationFormat>Affichage à l'écran (4:3)</PresentationFormat>
  <Paragraphs>270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Work Unit 11.11.5.3 - AIK 11.2    CDR of the CDS-SL     Mechanics</vt:lpstr>
      <vt:lpstr>CDS-SL</vt:lpstr>
      <vt:lpstr>CDS-SL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CDL</vt:lpstr>
      <vt:lpstr>CDL</vt:lpstr>
      <vt:lpstr>CDL</vt:lpstr>
      <vt:lpstr>CDL</vt:lpstr>
      <vt:lpstr>CDL</vt:lpstr>
      <vt:lpstr>CDL</vt:lpstr>
      <vt:lpstr>CDL</vt:lpstr>
      <vt:lpstr>CDL</vt:lpstr>
      <vt:lpstr>CDL</vt:lpstr>
      <vt:lpstr>Valve box</vt:lpstr>
      <vt:lpstr>Valve box</vt:lpstr>
      <vt:lpstr>Valve box</vt:lpstr>
      <vt:lpstr>Headers unit</vt:lpstr>
      <vt:lpstr>Headers unit</vt:lpstr>
      <vt:lpstr>Headers unit </vt:lpstr>
      <vt:lpstr>Headers unit </vt:lpstr>
      <vt:lpstr>Headers unit </vt:lpstr>
      <vt:lpstr>Headers unit </vt:lpstr>
      <vt:lpstr>Headers unit</vt:lpstr>
      <vt:lpstr>Thank you for your attention   Special thanks to   Syvain Brault (chief designer)  Paxti Duthil (mechanical, thermal… calculations)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générale composants</dc:title>
  <dc:creator>Denis REYNET</dc:creator>
  <cp:lastModifiedBy>Denis REYNET</cp:lastModifiedBy>
  <cp:revision>129</cp:revision>
  <dcterms:created xsi:type="dcterms:W3CDTF">2017-04-12T10:29:59Z</dcterms:created>
  <dcterms:modified xsi:type="dcterms:W3CDTF">2017-04-19T09:33:15Z</dcterms:modified>
</cp:coreProperties>
</file>