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258" r:id="rId2"/>
    <p:sldId id="406" r:id="rId3"/>
    <p:sldId id="405" r:id="rId4"/>
    <p:sldId id="404" r:id="rId5"/>
    <p:sldId id="413" r:id="rId6"/>
    <p:sldId id="407" r:id="rId7"/>
    <p:sldId id="408" r:id="rId8"/>
    <p:sldId id="409" r:id="rId9"/>
    <p:sldId id="410" r:id="rId10"/>
    <p:sldId id="411" r:id="rId11"/>
    <p:sldId id="396" r:id="rId12"/>
    <p:sldId id="397" r:id="rId13"/>
    <p:sldId id="399" r:id="rId14"/>
    <p:sldId id="398" r:id="rId15"/>
    <p:sldId id="400" r:id="rId16"/>
    <p:sldId id="401" r:id="rId17"/>
    <p:sldId id="402" r:id="rId18"/>
    <p:sldId id="403" r:id="rId19"/>
    <p:sldId id="273" r:id="rId20"/>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9933"/>
    <a:srgbClr val="FFFF00"/>
    <a:srgbClr val="00CC00"/>
    <a:srgbClr val="C3004A"/>
    <a:srgbClr val="006600"/>
    <a:srgbClr val="993366"/>
    <a:srgbClr val="3D6AA5"/>
    <a:srgbClr val="0000FF"/>
    <a:srgbClr val="56628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27" autoAdjust="0"/>
    <p:restoredTop sz="90944" autoAdjust="0"/>
  </p:normalViewPr>
  <p:slideViewPr>
    <p:cSldViewPr>
      <p:cViewPr varScale="1">
        <p:scale>
          <a:sx n="76" d="100"/>
          <a:sy n="76" d="100"/>
        </p:scale>
        <p:origin x="-274" y="-77"/>
      </p:cViewPr>
      <p:guideLst>
        <p:guide orient="horz" pos="2069"/>
        <p:guide pos="2880"/>
      </p:guideLst>
    </p:cSldViewPr>
  </p:slideViewPr>
  <p:notesTextViewPr>
    <p:cViewPr>
      <p:scale>
        <a:sx n="300" d="100"/>
        <a:sy n="300" d="100"/>
      </p:scale>
      <p:origin x="0" y="0"/>
    </p:cViewPr>
  </p:notesTextViewPr>
  <p:sorterViewPr>
    <p:cViewPr>
      <p:scale>
        <a:sx n="100" d="100"/>
        <a:sy n="100" d="100"/>
      </p:scale>
      <p:origin x="0" y="0"/>
    </p:cViewPr>
  </p:sorterViewPr>
  <p:notesViewPr>
    <p:cSldViewPr>
      <p:cViewPr varScale="1">
        <p:scale>
          <a:sx n="63" d="100"/>
          <a:sy n="63" d="100"/>
        </p:scale>
        <p:origin x="-1627" y="-8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310E0A3-2B6D-436A-8BCE-3D0EBCE33DC6}" type="datetimeFigureOut">
              <a:rPr lang="fr-FR" smtClean="0"/>
              <a:t>20/04/2017</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A4D3100-01CB-4CBE-B007-56E4AB163151}" type="slidenum">
              <a:rPr lang="fr-FR" smtClean="0"/>
              <a:t>‹N°›</a:t>
            </a:fld>
            <a:endParaRPr lang="fr-FR"/>
          </a:p>
        </p:txBody>
      </p:sp>
    </p:spTree>
    <p:extLst>
      <p:ext uri="{BB962C8B-B14F-4D97-AF65-F5344CB8AC3E}">
        <p14:creationId xmlns:p14="http://schemas.microsoft.com/office/powerpoint/2010/main" val="6292286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EBBE78-6ECD-4532-A755-219FA3D207C8}" type="datetimeFigureOut">
              <a:rPr lang="fr-FR" smtClean="0"/>
              <a:t>20/04/2017</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63D55F5-7B08-40E3-99B0-A0BA3FE5223C}" type="slidenum">
              <a:rPr lang="fr-FR" smtClean="0"/>
              <a:t>‹N°›</a:t>
            </a:fld>
            <a:endParaRPr lang="fr-FR"/>
          </a:p>
        </p:txBody>
      </p:sp>
    </p:spTree>
    <p:extLst>
      <p:ext uri="{BB962C8B-B14F-4D97-AF65-F5344CB8AC3E}">
        <p14:creationId xmlns:p14="http://schemas.microsoft.com/office/powerpoint/2010/main" val="8280461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6.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gif"/><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bg>
      <p:bgPr>
        <a:solidFill>
          <a:schemeClr val="bg1"/>
        </a:solidFill>
        <a:effectLst/>
      </p:bgPr>
    </p:bg>
    <p:spTree>
      <p:nvGrpSpPr>
        <p:cNvPr id="1" name=""/>
        <p:cNvGrpSpPr/>
        <p:nvPr/>
      </p:nvGrpSpPr>
      <p:grpSpPr>
        <a:xfrm>
          <a:off x="0" y="0"/>
          <a:ext cx="0" cy="0"/>
          <a:chOff x="0" y="0"/>
          <a:chExt cx="0" cy="0"/>
        </a:xfrm>
      </p:grpSpPr>
      <p:sp>
        <p:nvSpPr>
          <p:cNvPr id="26" name="Rectangle 13"/>
          <p:cNvSpPr>
            <a:spLocks noChangeArrowheads="1"/>
          </p:cNvSpPr>
          <p:nvPr userDrawn="1"/>
        </p:nvSpPr>
        <p:spPr bwMode="auto">
          <a:xfrm flipH="1">
            <a:off x="6300192" y="0"/>
            <a:ext cx="2880320" cy="6858000"/>
          </a:xfrm>
          <a:prstGeom prst="rect">
            <a:avLst/>
          </a:prstGeom>
          <a:gradFill rotWithShape="1">
            <a:gsLst>
              <a:gs pos="0">
                <a:srgbClr val="56628C"/>
              </a:gs>
              <a:gs pos="100000">
                <a:srgbClr val="C0C0C0">
                  <a:gamma/>
                  <a:tint val="3137"/>
                  <a:invGamma/>
                </a:srgbClr>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
        <p:nvSpPr>
          <p:cNvPr id="27" name="AutoShape 14"/>
          <p:cNvSpPr>
            <a:spLocks noChangeArrowheads="1"/>
          </p:cNvSpPr>
          <p:nvPr userDrawn="1"/>
        </p:nvSpPr>
        <p:spPr bwMode="auto">
          <a:xfrm flipH="1">
            <a:off x="2719387" y="1163638"/>
            <a:ext cx="5181600" cy="2408237"/>
          </a:xfrm>
          <a:prstGeom prst="roundRect">
            <a:avLst>
              <a:gd name="adj" fmla="val 50000"/>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
        <p:nvSpPr>
          <p:cNvPr id="2" name="Titre 1"/>
          <p:cNvSpPr>
            <a:spLocks noGrp="1"/>
          </p:cNvSpPr>
          <p:nvPr>
            <p:ph type="ctrTitle"/>
          </p:nvPr>
        </p:nvSpPr>
        <p:spPr>
          <a:xfrm>
            <a:off x="755576" y="1772817"/>
            <a:ext cx="8136904" cy="1152128"/>
          </a:xfrm>
          <a:effectLst>
            <a:outerShdw blurRad="50800" dist="38100" dir="2700000" algn="tl" rotWithShape="0">
              <a:prstClr val="black">
                <a:alpha val="40000"/>
              </a:prstClr>
            </a:outerShdw>
          </a:effectLst>
        </p:spPr>
        <p:txBody>
          <a:bodyPr tIns="18000" bIns="18000">
            <a:normAutofit/>
          </a:bodyPr>
          <a:lstStyle>
            <a:lvl1pPr marL="0" marR="0" indent="0" algn="l" defTabSz="914400" rtl="0" eaLnBrk="1" fontAlgn="auto" latinLnBrk="0" hangingPunct="1">
              <a:lnSpc>
                <a:spcPct val="100000"/>
              </a:lnSpc>
              <a:spcBef>
                <a:spcPct val="0"/>
              </a:spcBef>
              <a:spcAft>
                <a:spcPts val="0"/>
              </a:spcAft>
              <a:buClrTx/>
              <a:buSzTx/>
              <a:buFontTx/>
              <a:buNone/>
              <a:tabLst/>
              <a:defRPr sz="3000" b="1">
                <a:solidFill>
                  <a:srgbClr val="993366"/>
                </a:solidFill>
                <a:latin typeface="Verdana" pitchFamily="34" charset="0"/>
                <a:ea typeface="Verdana" pitchFamily="34" charset="0"/>
                <a:cs typeface="Verdana" pitchFamily="34" charset="0"/>
              </a:defRPr>
            </a:lvl1pPr>
          </a:lstStyle>
          <a:p>
            <a:pPr marL="0" marR="0" lvl="0" indent="0" defTabSz="914400" rtl="0" eaLnBrk="1" fontAlgn="auto" latinLnBrk="0" hangingPunct="1">
              <a:lnSpc>
                <a:spcPct val="100000"/>
              </a:lnSpc>
              <a:spcBef>
                <a:spcPct val="0"/>
              </a:spcBef>
              <a:spcAft>
                <a:spcPts val="0"/>
              </a:spcAft>
              <a:tabLst/>
              <a:defRPr/>
            </a:pPr>
            <a:r>
              <a:rPr lang="fr-FR" dirty="0" smtClean="0"/>
              <a:t>Modifiez le style du titre</a:t>
            </a:r>
            <a:endParaRPr lang="fr-FR" dirty="0"/>
          </a:p>
        </p:txBody>
      </p:sp>
      <p:sp>
        <p:nvSpPr>
          <p:cNvPr id="3" name="Sous-titre 2"/>
          <p:cNvSpPr>
            <a:spLocks noGrp="1"/>
          </p:cNvSpPr>
          <p:nvPr>
            <p:ph type="subTitle" idx="1"/>
          </p:nvPr>
        </p:nvSpPr>
        <p:spPr>
          <a:xfrm>
            <a:off x="755576" y="3404592"/>
            <a:ext cx="8136904" cy="1032520"/>
          </a:xfrm>
        </p:spPr>
        <p:txBody>
          <a:bodyPr>
            <a:normAutofit/>
          </a:bodyPr>
          <a:lstStyle>
            <a:lvl1pPr marL="0" indent="0" algn="l">
              <a:buNone/>
              <a:defRPr sz="1600">
                <a:solidFill>
                  <a:schemeClr val="bg1">
                    <a:lumMod val="6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Modifiez le style des sous-titres du masque</a:t>
            </a:r>
            <a:endParaRPr lang="fr-FR" dirty="0"/>
          </a:p>
        </p:txBody>
      </p:sp>
      <p:pic>
        <p:nvPicPr>
          <p:cNvPr id="10" name="Image 9" descr="logoipn.png"/>
          <p:cNvPicPr>
            <a:picLocks noChangeAspect="1"/>
          </p:cNvPicPr>
          <p:nvPr userDrawn="1"/>
        </p:nvPicPr>
        <p:blipFill rotWithShape="1">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52400" y="6021368"/>
            <a:ext cx="1250189" cy="720000"/>
          </a:xfrm>
          <a:prstGeom prst="rect">
            <a:avLst/>
          </a:prstGeom>
        </p:spPr>
      </p:pic>
      <p:pic>
        <p:nvPicPr>
          <p:cNvPr id="11" name="Picture 13" descr="http://www.bibs.u-psud.fr/images/logo_PSUD_new.jpg"/>
          <p:cNvPicPr>
            <a:picLocks noChangeAspect="1" noChangeArrowheads="1"/>
          </p:cNvPicPr>
          <p:nvPr userDrawn="1"/>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439817" y="6021368"/>
            <a:ext cx="1230914" cy="720000"/>
          </a:xfrm>
          <a:prstGeom prst="rect">
            <a:avLst/>
          </a:prstGeom>
          <a:noFill/>
          <a:ln w="9525">
            <a:noFill/>
            <a:miter lim="800000"/>
            <a:headEnd/>
            <a:tailEnd/>
          </a:ln>
        </p:spPr>
      </p:pic>
      <p:sp>
        <p:nvSpPr>
          <p:cNvPr id="15" name="Espace réservé du texte 14"/>
          <p:cNvSpPr>
            <a:spLocks noGrp="1"/>
          </p:cNvSpPr>
          <p:nvPr>
            <p:ph type="body" sz="quarter" idx="13" hasCustomPrompt="1"/>
          </p:nvPr>
        </p:nvSpPr>
        <p:spPr>
          <a:xfrm>
            <a:off x="5436096" y="188640"/>
            <a:ext cx="3528764" cy="359321"/>
          </a:xfrm>
        </p:spPr>
        <p:txBody>
          <a:bodyPr>
            <a:noAutofit/>
          </a:bodyPr>
          <a:lstStyle>
            <a:lvl1pPr marL="0" indent="0" algn="r">
              <a:spcBef>
                <a:spcPts val="0"/>
              </a:spcBef>
              <a:buNone/>
              <a:defRPr sz="12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fr-FR" dirty="0" smtClean="0"/>
              <a:t>12 Mai 2016</a:t>
            </a:r>
          </a:p>
        </p:txBody>
      </p:sp>
      <p:pic>
        <p:nvPicPr>
          <p:cNvPr id="13" name="Picture 19" descr="IN2P3Filaire-Q_SignV copie"/>
          <p:cNvPicPr>
            <a:picLocks noChangeAspect="1" noChangeArrowheads="1"/>
          </p:cNvPicPr>
          <p:nvPr userDrawn="1"/>
        </p:nvPicPr>
        <p:blipFill>
          <a:blip r:embed="rId4" cstate="screen">
            <a:clrChange>
              <a:clrFrom>
                <a:srgbClr val="FFFFFE"/>
              </a:clrFrom>
              <a:clrTo>
                <a:srgbClr val="FFFFFE">
                  <a:alpha val="0"/>
                </a:srgbClr>
              </a:clrTo>
            </a:clrChange>
            <a:extLst>
              <a:ext uri="{28A0092B-C50C-407E-A947-70E740481C1C}">
                <a14:useLocalDpi xmlns:a14="http://schemas.microsoft.com/office/drawing/2010/main"/>
              </a:ext>
            </a:extLst>
          </a:blip>
          <a:srcRect/>
          <a:stretch>
            <a:fillRect/>
          </a:stretch>
        </p:blipFill>
        <p:spPr bwMode="auto">
          <a:xfrm>
            <a:off x="3494163" y="6021368"/>
            <a:ext cx="1293861" cy="720000"/>
          </a:xfrm>
          <a:prstGeom prst="rect">
            <a:avLst/>
          </a:prstGeom>
          <a:noFill/>
          <a:ln w="9525">
            <a:noFill/>
            <a:miter lim="800000"/>
            <a:headEnd/>
            <a:tailEnd/>
          </a:ln>
        </p:spPr>
      </p:pic>
      <p:pic>
        <p:nvPicPr>
          <p:cNvPr id="14" name="Picture 3"/>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bwMode="auto">
          <a:xfrm>
            <a:off x="152400" y="260648"/>
            <a:ext cx="1349643" cy="720000"/>
          </a:xfrm>
          <a:prstGeom prst="rect">
            <a:avLst/>
          </a:prstGeom>
          <a:noFill/>
          <a:ln>
            <a:noFill/>
          </a:ln>
        </p:spPr>
      </p:pic>
    </p:spTree>
    <p:extLst>
      <p:ext uri="{BB962C8B-B14F-4D97-AF65-F5344CB8AC3E}">
        <p14:creationId xmlns:p14="http://schemas.microsoft.com/office/powerpoint/2010/main" val="202807479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iapositive de titre">
    <p:bg>
      <p:bgPr>
        <a:solidFill>
          <a:schemeClr val="bg1"/>
        </a:solidFill>
        <a:effectLst/>
      </p:bgPr>
    </p:bg>
    <p:spTree>
      <p:nvGrpSpPr>
        <p:cNvPr id="1" name=""/>
        <p:cNvGrpSpPr/>
        <p:nvPr/>
      </p:nvGrpSpPr>
      <p:grpSpPr>
        <a:xfrm>
          <a:off x="0" y="0"/>
          <a:ext cx="0" cy="0"/>
          <a:chOff x="0" y="0"/>
          <a:chExt cx="0" cy="0"/>
        </a:xfrm>
      </p:grpSpPr>
      <p:grpSp>
        <p:nvGrpSpPr>
          <p:cNvPr id="4" name="Groupe 3"/>
          <p:cNvGrpSpPr/>
          <p:nvPr userDrawn="1"/>
        </p:nvGrpSpPr>
        <p:grpSpPr>
          <a:xfrm flipH="1">
            <a:off x="-6032" y="3532"/>
            <a:ext cx="6461125" cy="6858000"/>
            <a:chOff x="2871787" y="152400"/>
            <a:chExt cx="6461125" cy="6858000"/>
          </a:xfrm>
        </p:grpSpPr>
        <p:sp>
          <p:nvSpPr>
            <p:cNvPr id="12" name="Rectangle 13"/>
            <p:cNvSpPr>
              <a:spLocks noChangeArrowheads="1"/>
            </p:cNvSpPr>
            <p:nvPr userDrawn="1"/>
          </p:nvSpPr>
          <p:spPr bwMode="auto">
            <a:xfrm flipH="1">
              <a:off x="6452592" y="152400"/>
              <a:ext cx="2880320" cy="6858000"/>
            </a:xfrm>
            <a:prstGeom prst="rect">
              <a:avLst/>
            </a:prstGeom>
            <a:gradFill rotWithShape="1">
              <a:gsLst>
                <a:gs pos="0">
                  <a:srgbClr val="56628C"/>
                </a:gs>
                <a:gs pos="100000">
                  <a:srgbClr val="C0C0C0">
                    <a:gamma/>
                    <a:tint val="3137"/>
                    <a:invGamma/>
                  </a:srgbClr>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
          <p:nvSpPr>
            <p:cNvPr id="13" name="AutoShape 14"/>
            <p:cNvSpPr>
              <a:spLocks noChangeArrowheads="1"/>
            </p:cNvSpPr>
            <p:nvPr userDrawn="1"/>
          </p:nvSpPr>
          <p:spPr bwMode="auto">
            <a:xfrm flipH="1">
              <a:off x="2871787" y="1316038"/>
              <a:ext cx="5181600" cy="2408237"/>
            </a:xfrm>
            <a:prstGeom prst="roundRect">
              <a:avLst>
                <a:gd name="adj" fmla="val 50000"/>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grpSp>
      <p:sp>
        <p:nvSpPr>
          <p:cNvPr id="26" name="Rectangle 13"/>
          <p:cNvSpPr>
            <a:spLocks noChangeArrowheads="1"/>
          </p:cNvSpPr>
          <p:nvPr userDrawn="1"/>
        </p:nvSpPr>
        <p:spPr bwMode="auto">
          <a:xfrm flipH="1">
            <a:off x="6300192" y="3532"/>
            <a:ext cx="2880320" cy="6858000"/>
          </a:xfrm>
          <a:prstGeom prst="rect">
            <a:avLst/>
          </a:prstGeom>
          <a:gradFill rotWithShape="1">
            <a:gsLst>
              <a:gs pos="0">
                <a:srgbClr val="56628C"/>
              </a:gs>
              <a:gs pos="100000">
                <a:srgbClr val="C0C0C0">
                  <a:gamma/>
                  <a:tint val="3137"/>
                  <a:invGamma/>
                </a:srgbClr>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
        <p:nvSpPr>
          <p:cNvPr id="27" name="AutoShape 14"/>
          <p:cNvSpPr>
            <a:spLocks noChangeArrowheads="1"/>
          </p:cNvSpPr>
          <p:nvPr userDrawn="1"/>
        </p:nvSpPr>
        <p:spPr bwMode="auto">
          <a:xfrm flipH="1">
            <a:off x="2719387" y="1163638"/>
            <a:ext cx="5181600" cy="2408237"/>
          </a:xfrm>
          <a:prstGeom prst="roundRect">
            <a:avLst>
              <a:gd name="adj" fmla="val 50000"/>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
        <p:nvSpPr>
          <p:cNvPr id="2" name="Titre 1"/>
          <p:cNvSpPr>
            <a:spLocks noGrp="1"/>
          </p:cNvSpPr>
          <p:nvPr>
            <p:ph type="ctrTitle"/>
          </p:nvPr>
        </p:nvSpPr>
        <p:spPr>
          <a:xfrm>
            <a:off x="755576" y="1772817"/>
            <a:ext cx="8136904" cy="1152128"/>
          </a:xfrm>
          <a:effectLst>
            <a:outerShdw blurRad="50800" dist="38100" dir="2700000" algn="tl" rotWithShape="0">
              <a:prstClr val="black">
                <a:alpha val="40000"/>
              </a:prstClr>
            </a:outerShdw>
          </a:effectLst>
        </p:spPr>
        <p:txBody>
          <a:bodyPr tIns="18000" bIns="18000">
            <a:normAutofit/>
          </a:bodyPr>
          <a:lstStyle>
            <a:lvl1pPr marL="0" marR="0" indent="0" algn="ctr" defTabSz="914400" rtl="0" eaLnBrk="1" fontAlgn="auto" latinLnBrk="0" hangingPunct="1">
              <a:lnSpc>
                <a:spcPct val="100000"/>
              </a:lnSpc>
              <a:spcBef>
                <a:spcPct val="0"/>
              </a:spcBef>
              <a:spcAft>
                <a:spcPts val="0"/>
              </a:spcAft>
              <a:buClrTx/>
              <a:buSzTx/>
              <a:buFontTx/>
              <a:buNone/>
              <a:tabLst/>
              <a:defRPr sz="3000" b="1">
                <a:solidFill>
                  <a:srgbClr val="993366"/>
                </a:solidFill>
                <a:latin typeface="Verdana" pitchFamily="34" charset="0"/>
                <a:ea typeface="Verdana" pitchFamily="34" charset="0"/>
                <a:cs typeface="Verdana" pitchFamily="34" charset="0"/>
              </a:defRPr>
            </a:lvl1pPr>
          </a:lstStyle>
          <a:p>
            <a:pPr marL="0" marR="0" lvl="0" indent="0" defTabSz="914400" rtl="0" eaLnBrk="1" fontAlgn="auto" latinLnBrk="0" hangingPunct="1">
              <a:lnSpc>
                <a:spcPct val="100000"/>
              </a:lnSpc>
              <a:spcBef>
                <a:spcPct val="0"/>
              </a:spcBef>
              <a:spcAft>
                <a:spcPts val="0"/>
              </a:spcAft>
              <a:tabLst/>
              <a:defRPr/>
            </a:pPr>
            <a:r>
              <a:rPr lang="fr-FR" dirty="0" smtClean="0"/>
              <a:t>Modifiez le style du titre</a:t>
            </a:r>
            <a:endParaRPr lang="fr-FR" dirty="0"/>
          </a:p>
        </p:txBody>
      </p:sp>
      <p:pic>
        <p:nvPicPr>
          <p:cNvPr id="9" name="Picture 19" descr="IN2P3Filaire-Q_SignV copie"/>
          <p:cNvPicPr>
            <a:picLocks noChangeAspect="1" noChangeArrowheads="1"/>
          </p:cNvPicPr>
          <p:nvPr userDrawn="1"/>
        </p:nvPicPr>
        <p:blipFill>
          <a:blip r:embed="rId2" cstate="screen">
            <a:clrChange>
              <a:clrFrom>
                <a:srgbClr val="FFFFFE"/>
              </a:clrFrom>
              <a:clrTo>
                <a:srgbClr val="FFFFFE">
                  <a:alpha val="0"/>
                </a:srgbClr>
              </a:clrTo>
            </a:clrChange>
            <a:extLst>
              <a:ext uri="{28A0092B-C50C-407E-A947-70E740481C1C}">
                <a14:useLocalDpi xmlns:a14="http://schemas.microsoft.com/office/drawing/2010/main"/>
              </a:ext>
            </a:extLst>
          </a:blip>
          <a:srcRect/>
          <a:stretch>
            <a:fillRect/>
          </a:stretch>
        </p:blipFill>
        <p:spPr bwMode="auto">
          <a:xfrm>
            <a:off x="4289844" y="5841368"/>
            <a:ext cx="1617327" cy="900000"/>
          </a:xfrm>
          <a:prstGeom prst="rect">
            <a:avLst/>
          </a:prstGeom>
          <a:noFill/>
          <a:ln w="9525">
            <a:noFill/>
            <a:miter lim="800000"/>
            <a:headEnd/>
            <a:tailEnd/>
          </a:ln>
        </p:spPr>
      </p:pic>
      <p:pic>
        <p:nvPicPr>
          <p:cNvPr id="10" name="Image 9" descr="logoipn.png"/>
          <p:cNvPicPr>
            <a:picLocks noChangeAspect="1"/>
          </p:cNvPicPr>
          <p:nvPr userDrawn="1"/>
        </p:nvPicPr>
        <p:blipFill rotWithShape="1">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6296848" y="5841368"/>
            <a:ext cx="986663" cy="568232"/>
          </a:xfrm>
          <a:prstGeom prst="rect">
            <a:avLst/>
          </a:prstGeom>
        </p:spPr>
      </p:pic>
      <p:pic>
        <p:nvPicPr>
          <p:cNvPr id="11" name="Picture 13" descr="http://www.bibs.u-psud.fr/images/logo_PSUD_new.jpg"/>
          <p:cNvPicPr>
            <a:picLocks noChangeAspect="1" noChangeArrowheads="1"/>
          </p:cNvPicPr>
          <p:nvPr userDrawn="1"/>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580201" y="5841368"/>
            <a:ext cx="971451" cy="568232"/>
          </a:xfrm>
          <a:prstGeom prst="rect">
            <a:avLst/>
          </a:prstGeom>
          <a:noFill/>
          <a:ln w="9525">
            <a:noFill/>
            <a:miter lim="800000"/>
            <a:headEnd/>
            <a:tailEnd/>
          </a:ln>
        </p:spPr>
      </p:pic>
      <p:pic>
        <p:nvPicPr>
          <p:cNvPr id="14" name="Picture 3"/>
          <p:cNvPicPr>
            <a:picLocks noChangeAspect="1"/>
          </p:cNvPicPr>
          <p:nvPr userDrawn="1"/>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bwMode="auto">
          <a:xfrm>
            <a:off x="2080130" y="5841368"/>
            <a:ext cx="1687053" cy="900000"/>
          </a:xfrm>
          <a:prstGeom prst="rect">
            <a:avLst/>
          </a:prstGeom>
          <a:noFill/>
          <a:ln>
            <a:noFill/>
          </a:ln>
        </p:spPr>
      </p:pic>
    </p:spTree>
    <p:extLst>
      <p:ext uri="{BB962C8B-B14F-4D97-AF65-F5344CB8AC3E}">
        <p14:creationId xmlns:p14="http://schemas.microsoft.com/office/powerpoint/2010/main" val="160756650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12" name="Rectangle 11"/>
          <p:cNvSpPr/>
          <p:nvPr userDrawn="1"/>
        </p:nvSpPr>
        <p:spPr>
          <a:xfrm>
            <a:off x="0" y="0"/>
            <a:ext cx="9144000" cy="692696"/>
          </a:xfrm>
          <a:prstGeom prst="rect">
            <a:avLst/>
          </a:prstGeom>
          <a:solidFill>
            <a:srgbClr val="56628C"/>
          </a:solidFill>
          <a:ln>
            <a:noFill/>
          </a:ln>
          <a:effectLst>
            <a:glow rad="127000">
              <a:srgbClr val="56628C">
                <a:alpha val="40000"/>
              </a:srgbClr>
            </a:glow>
            <a:reflection stA="45000"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p:cNvSpPr/>
          <p:nvPr userDrawn="1"/>
        </p:nvSpPr>
        <p:spPr>
          <a:xfrm>
            <a:off x="-2445" y="6467682"/>
            <a:ext cx="9144000" cy="390317"/>
          </a:xfrm>
          <a:prstGeom prst="rect">
            <a:avLst/>
          </a:prstGeom>
          <a:solidFill>
            <a:srgbClr val="56628C"/>
          </a:solidFill>
          <a:ln>
            <a:noFill/>
          </a:ln>
          <a:effectLst>
            <a:glow rad="127000">
              <a:srgbClr val="56628C">
                <a:alpha val="40000"/>
              </a:srgbClr>
            </a:glow>
            <a:reflection stA="45000"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fr-FR" dirty="0"/>
          </a:p>
        </p:txBody>
      </p:sp>
      <p:sp>
        <p:nvSpPr>
          <p:cNvPr id="6" name="Espace réservé du titre 1"/>
          <p:cNvSpPr>
            <a:spLocks noGrp="1"/>
          </p:cNvSpPr>
          <p:nvPr>
            <p:ph type="title"/>
          </p:nvPr>
        </p:nvSpPr>
        <p:spPr>
          <a:xfrm>
            <a:off x="971600" y="-27384"/>
            <a:ext cx="8172400" cy="720080"/>
          </a:xfrm>
          <a:prstGeom prst="rect">
            <a:avLst/>
          </a:prstGeom>
        </p:spPr>
        <p:txBody>
          <a:bodyPr vert="horz" lIns="91440" tIns="45720" rIns="91440" bIns="45720" rtlCol="0" anchor="ctr">
            <a:normAutofit/>
          </a:bodyPr>
          <a:lstStyle>
            <a:lvl1pPr algn="r">
              <a:defRPr sz="2800" b="1">
                <a:solidFill>
                  <a:schemeClr val="bg1"/>
                </a:solidFill>
              </a:defRPr>
            </a:lvl1pPr>
          </a:lstStyle>
          <a:p>
            <a:r>
              <a:rPr lang="fr-FR" dirty="0" smtClean="0"/>
              <a:t>Modifiez le style du titre</a:t>
            </a:r>
            <a:endParaRPr lang="fr-FR" dirty="0"/>
          </a:p>
        </p:txBody>
      </p:sp>
      <p:cxnSp>
        <p:nvCxnSpPr>
          <p:cNvPr id="16" name="Connecteur droit 15"/>
          <p:cNvCxnSpPr/>
          <p:nvPr userDrawn="1"/>
        </p:nvCxnSpPr>
        <p:spPr>
          <a:xfrm>
            <a:off x="2771799" y="6650245"/>
            <a:ext cx="5752257" cy="0"/>
          </a:xfrm>
          <a:prstGeom prst="line">
            <a:avLst/>
          </a:prstGeom>
          <a:ln w="19050">
            <a:solidFill>
              <a:schemeClr val="bg1"/>
            </a:solidFill>
            <a:tailEnd type="oval" w="med" len="med"/>
          </a:ln>
        </p:spPr>
        <p:style>
          <a:lnRef idx="1">
            <a:schemeClr val="accent1"/>
          </a:lnRef>
          <a:fillRef idx="0">
            <a:schemeClr val="accent1"/>
          </a:fillRef>
          <a:effectRef idx="0">
            <a:schemeClr val="accent1"/>
          </a:effectRef>
          <a:fontRef idx="minor">
            <a:schemeClr val="tx1"/>
          </a:fontRef>
        </p:style>
      </p:cxnSp>
      <p:sp>
        <p:nvSpPr>
          <p:cNvPr id="18" name="Espace réservé du pied de page 4"/>
          <p:cNvSpPr txBox="1">
            <a:spLocks/>
          </p:cNvSpPr>
          <p:nvPr userDrawn="1"/>
        </p:nvSpPr>
        <p:spPr>
          <a:xfrm>
            <a:off x="333651" y="6467683"/>
            <a:ext cx="3230237" cy="365125"/>
          </a:xfrm>
          <a:prstGeom prst="rect">
            <a:avLst/>
          </a:prstGeom>
        </p:spPr>
        <p:txBody>
          <a:bodyPr vert="horz" lIns="91440" tIns="45720" rIns="91440" bIns="45720" rtlCol="0" anchor="ctr"/>
          <a:lstStyle>
            <a:defPPr>
              <a:defRPr lang="fr-FR"/>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WP11</a:t>
            </a:r>
            <a:r>
              <a:rPr lang="fr-FR" baseline="0" dirty="0" smtClean="0"/>
              <a:t>  –</a:t>
            </a:r>
            <a:r>
              <a:rPr lang="fr-FR" dirty="0" smtClean="0"/>
              <a:t> CDS-SL CDR</a:t>
            </a:r>
            <a:r>
              <a:rPr lang="fr-FR" baseline="0" dirty="0" smtClean="0"/>
              <a:t> –</a:t>
            </a:r>
            <a:r>
              <a:rPr lang="fr-FR" dirty="0" smtClean="0"/>
              <a:t> 2017/04/20</a:t>
            </a:r>
            <a:r>
              <a:rPr lang="fr-FR" baseline="30000" dirty="0" smtClean="0"/>
              <a:t>th</a:t>
            </a:r>
          </a:p>
        </p:txBody>
      </p:sp>
      <p:sp>
        <p:nvSpPr>
          <p:cNvPr id="19" name="Espace réservé du numéro de diapositive 5"/>
          <p:cNvSpPr txBox="1">
            <a:spLocks/>
          </p:cNvSpPr>
          <p:nvPr userDrawn="1"/>
        </p:nvSpPr>
        <p:spPr>
          <a:xfrm>
            <a:off x="6974904" y="6467683"/>
            <a:ext cx="21336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F43006-22BA-4B65-9153-CA4D1108557C}" type="slidenum">
              <a:rPr lang="fr-FR" smtClean="0"/>
              <a:pPr/>
              <a:t>‹N°›</a:t>
            </a:fld>
            <a:endParaRPr lang="fr-FR" dirty="0"/>
          </a:p>
        </p:txBody>
      </p:sp>
      <p:sp>
        <p:nvSpPr>
          <p:cNvPr id="22" name="Espace réservé du texte 21"/>
          <p:cNvSpPr>
            <a:spLocks noGrp="1"/>
          </p:cNvSpPr>
          <p:nvPr>
            <p:ph type="body" sz="quarter" idx="10"/>
          </p:nvPr>
        </p:nvSpPr>
        <p:spPr>
          <a:xfrm>
            <a:off x="179512" y="692696"/>
            <a:ext cx="8964488" cy="5774986"/>
          </a:xfrm>
        </p:spPr>
        <p:txBody>
          <a:bodyPr lIns="18000" rIns="18000" bIns="18000"/>
          <a:lstStyle>
            <a:lvl1pPr marL="342900" indent="-342900">
              <a:buFontTx/>
              <a:buBlip>
                <a:blip r:embed="rId2"/>
              </a:buBlip>
              <a:defRPr sz="2000" b="1">
                <a:solidFill>
                  <a:srgbClr val="C3004A"/>
                </a:solidFill>
              </a:defRPr>
            </a:lvl1pPr>
            <a:lvl2pPr marL="630238" indent="-274638">
              <a:spcBef>
                <a:spcPts val="300"/>
              </a:spcBef>
              <a:buFontTx/>
              <a:buBlip>
                <a:blip r:embed="rId3"/>
              </a:buBlip>
              <a:defRPr sz="2000">
                <a:solidFill>
                  <a:srgbClr val="7030A0"/>
                </a:solidFill>
              </a:defRPr>
            </a:lvl2pPr>
            <a:lvl3pPr marL="985838" indent="-182563">
              <a:spcBef>
                <a:spcPts val="0"/>
              </a:spcBef>
              <a:buFont typeface="Wingdings" pitchFamily="2" charset="2"/>
              <a:buChar char="ü"/>
              <a:defRPr sz="1800"/>
            </a:lvl3pPr>
            <a:lvl4pPr>
              <a:defRPr sz="1600"/>
            </a:lvl4pPr>
          </a:lstStyle>
          <a:p>
            <a:pPr lvl="0"/>
            <a:r>
              <a:rPr lang="en-US" noProof="0" dirty="0" err="1" smtClean="0"/>
              <a:t>Modifiez</a:t>
            </a:r>
            <a:r>
              <a:rPr lang="en-US" noProof="0" dirty="0" smtClean="0"/>
              <a:t> les styles du </a:t>
            </a:r>
            <a:r>
              <a:rPr lang="en-US" noProof="0" dirty="0" err="1" smtClean="0"/>
              <a:t>texte</a:t>
            </a:r>
            <a:r>
              <a:rPr lang="en-US" noProof="0" dirty="0" smtClean="0"/>
              <a:t> du masque</a:t>
            </a:r>
          </a:p>
          <a:p>
            <a:pPr lvl="1"/>
            <a:r>
              <a:rPr lang="en-US" noProof="0" dirty="0" err="1" smtClean="0"/>
              <a:t>Deuxième</a:t>
            </a:r>
            <a:r>
              <a:rPr lang="en-US" noProof="0" dirty="0" smtClean="0"/>
              <a:t> </a:t>
            </a:r>
            <a:r>
              <a:rPr lang="en-US" noProof="0" dirty="0" err="1" smtClean="0"/>
              <a:t>niveau</a:t>
            </a:r>
            <a:endParaRPr lang="en-US" noProof="0" dirty="0" smtClean="0"/>
          </a:p>
          <a:p>
            <a:pPr lvl="2"/>
            <a:r>
              <a:rPr lang="en-US" noProof="0" dirty="0" err="1" smtClean="0"/>
              <a:t>Troisième</a:t>
            </a:r>
            <a:r>
              <a:rPr lang="en-US" noProof="0" dirty="0" smtClean="0"/>
              <a:t> </a:t>
            </a:r>
            <a:r>
              <a:rPr lang="en-US" noProof="0" dirty="0" err="1" smtClean="0"/>
              <a:t>niveau</a:t>
            </a:r>
            <a:endParaRPr lang="en-US" noProof="0" dirty="0" smtClean="0"/>
          </a:p>
          <a:p>
            <a:pPr lvl="3"/>
            <a:r>
              <a:rPr lang="en-US" noProof="0" dirty="0" err="1" smtClean="0"/>
              <a:t>gf</a:t>
            </a:r>
            <a:endParaRPr lang="en-US" noProof="0" dirty="0" smtClean="0"/>
          </a:p>
        </p:txBody>
      </p:sp>
      <p:pic>
        <p:nvPicPr>
          <p:cNvPr id="11" name="Image 10" descr="logoipn.png"/>
          <p:cNvPicPr>
            <a:picLocks noChangeAspect="1"/>
          </p:cNvPicPr>
          <p:nvPr userDrawn="1"/>
        </p:nvPicPr>
        <p:blipFill rotWithShape="1">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35496" y="71705"/>
            <a:ext cx="919788" cy="540000"/>
          </a:xfrm>
          <a:prstGeom prst="rect">
            <a:avLst/>
          </a:prstGeom>
        </p:spPr>
      </p:pic>
      <p:pic>
        <p:nvPicPr>
          <p:cNvPr id="3075" name="Picture 3"/>
          <p:cNvPicPr>
            <a:picLocks noChangeAspect="1" noChangeArrowheads="1"/>
          </p:cNvPicPr>
          <p:nvPr userDrawn="1"/>
        </p:nvPicPr>
        <p:blipFill rotWithShape="1">
          <a:blip r:embed="rId5" cstate="screen">
            <a:extLst>
              <a:ext uri="{28A0092B-C50C-407E-A947-70E740481C1C}">
                <a14:useLocalDpi xmlns:a14="http://schemas.microsoft.com/office/drawing/2010/main"/>
              </a:ext>
            </a:extLst>
          </a:blip>
          <a:srcRect/>
          <a:stretch/>
        </p:blipFill>
        <p:spPr bwMode="auto">
          <a:xfrm>
            <a:off x="955284" y="71705"/>
            <a:ext cx="555818" cy="5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3" descr="C:\Users\reynet\Desktop\Ligne Spoke 4.png"/>
          <p:cNvPicPr>
            <a:picLocks noChangeAspect="1" noChangeArrowheads="1"/>
          </p:cNvPicPr>
          <p:nvPr userDrawn="1"/>
        </p:nvPicPr>
        <p:blipFill rotWithShape="1">
          <a:blip r:embed="rId6" cstate="screen">
            <a:clrChange>
              <a:clrFrom>
                <a:srgbClr val="FFFFFF"/>
              </a:clrFrom>
              <a:clrTo>
                <a:srgbClr val="FFFFFF">
                  <a:alpha val="0"/>
                </a:srgbClr>
              </a:clrTo>
            </a:clrChange>
            <a:biLevel thresh="25000"/>
            <a:extLst>
              <a:ext uri="{28A0092B-C50C-407E-A947-70E740481C1C}">
                <a14:useLocalDpi xmlns:a14="http://schemas.microsoft.com/office/drawing/2010/main"/>
              </a:ext>
            </a:extLst>
          </a:blip>
          <a:srcRect/>
          <a:stretch/>
        </p:blipFill>
        <p:spPr bwMode="auto">
          <a:xfrm flipH="1">
            <a:off x="1531808" y="112953"/>
            <a:ext cx="1239991" cy="4575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727744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261C86-783F-406A-A508-B7BCF3766634}" type="datetimeFigureOut">
              <a:rPr lang="fr-FR" smtClean="0"/>
              <a:t>20/04/2017</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F43006-22BA-4B65-9153-CA4D1108557C}" type="slidenum">
              <a:rPr lang="fr-FR" smtClean="0"/>
              <a:t>‹N°›</a:t>
            </a:fld>
            <a:endParaRPr lang="fr-FR"/>
          </a:p>
        </p:txBody>
      </p:sp>
    </p:spTree>
    <p:extLst>
      <p:ext uri="{BB962C8B-B14F-4D97-AF65-F5344CB8AC3E}">
        <p14:creationId xmlns:p14="http://schemas.microsoft.com/office/powerpoint/2010/main" val="2258098006"/>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a:xfrm>
            <a:off x="467544" y="1772816"/>
            <a:ext cx="7848872" cy="1296143"/>
          </a:xfrm>
        </p:spPr>
        <p:txBody>
          <a:bodyPr>
            <a:normAutofit fontScale="90000"/>
          </a:bodyPr>
          <a:lstStyle/>
          <a:p>
            <a:r>
              <a:rPr lang="en-US" dirty="0"/>
              <a:t>Work Unit 11.11.5.3 - AIK 11.2 </a:t>
            </a:r>
            <a:r>
              <a:rPr lang="en-GB" dirty="0"/>
              <a:t/>
            </a:r>
            <a:br>
              <a:rPr lang="en-GB" dirty="0"/>
            </a:br>
            <a:r>
              <a:rPr lang="en-GB" dirty="0"/>
              <a:t/>
            </a:r>
            <a:br>
              <a:rPr lang="en-GB" dirty="0"/>
            </a:br>
            <a:r>
              <a:rPr lang="en-GB" dirty="0"/>
              <a:t>	CDR of the CDS-SL</a:t>
            </a:r>
            <a:br>
              <a:rPr lang="en-GB" dirty="0"/>
            </a:br>
            <a:r>
              <a:rPr lang="en-GB" dirty="0"/>
              <a:t/>
            </a:r>
            <a:br>
              <a:rPr lang="en-GB" dirty="0"/>
            </a:br>
            <a:r>
              <a:rPr lang="en-GB" dirty="0"/>
              <a:t>			</a:t>
            </a:r>
            <a:r>
              <a:rPr lang="en-GB" dirty="0" smtClean="0"/>
              <a:t>Procurements</a:t>
            </a:r>
            <a:endParaRPr lang="en-GB" dirty="0"/>
          </a:p>
        </p:txBody>
      </p:sp>
      <p:sp>
        <p:nvSpPr>
          <p:cNvPr id="6" name="Espace réservé du texte 5"/>
          <p:cNvSpPr>
            <a:spLocks noGrp="1"/>
          </p:cNvSpPr>
          <p:nvPr>
            <p:ph type="body" sz="quarter" idx="13"/>
          </p:nvPr>
        </p:nvSpPr>
        <p:spPr/>
        <p:txBody>
          <a:bodyPr/>
          <a:lstStyle/>
          <a:p>
            <a:r>
              <a:rPr lang="en-GB" dirty="0" smtClean="0"/>
              <a:t>April 20</a:t>
            </a:r>
            <a:r>
              <a:rPr lang="en-GB" baseline="30000" dirty="0" smtClean="0"/>
              <a:t>th</a:t>
            </a:r>
            <a:r>
              <a:rPr lang="en-GB" dirty="0" smtClean="0">
                <a:solidFill>
                  <a:schemeClr val="bg1"/>
                </a:solidFill>
              </a:rPr>
              <a:t> 2017</a:t>
            </a:r>
            <a:endParaRPr lang="en-GB" baseline="30000" dirty="0">
              <a:solidFill>
                <a:schemeClr val="bg1"/>
              </a:solidFill>
            </a:endParaRPr>
          </a:p>
        </p:txBody>
      </p:sp>
      <p:pic>
        <p:nvPicPr>
          <p:cNvPr id="7" name="Picture 13" descr="C:\Users\reynet\Desktop\Ligne Spoke 4.png"/>
          <p:cNvPicPr>
            <a:picLocks noChangeAspect="1" noChangeArrowheads="1"/>
          </p:cNvPicPr>
          <p:nvPr/>
        </p:nvPicPr>
        <p:blipFill rotWithShape="1">
          <a:blip r:embed="rId2" cstate="screen">
            <a:clrChange>
              <a:clrFrom>
                <a:srgbClr val="FFFFFF"/>
              </a:clrFrom>
              <a:clrTo>
                <a:srgbClr val="FFFFFF">
                  <a:alpha val="0"/>
                </a:srgbClr>
              </a:clrTo>
            </a:clrChange>
            <a:biLevel thresh="25000"/>
            <a:extLst>
              <a:ext uri="{28A0092B-C50C-407E-A947-70E740481C1C}">
                <a14:useLocalDpi xmlns:a14="http://schemas.microsoft.com/office/drawing/2010/main"/>
              </a:ext>
            </a:extLst>
          </a:blip>
          <a:srcRect/>
          <a:stretch/>
        </p:blipFill>
        <p:spPr bwMode="auto">
          <a:xfrm flipH="1">
            <a:off x="1835696" y="3559711"/>
            <a:ext cx="6843278" cy="181161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p:cNvPicPr>
            <a:picLocks noChangeAspect="1" noChangeArrowheads="1"/>
          </p:cNvPicPr>
          <p:nvPr/>
        </p:nvPicPr>
        <p:blipFill>
          <a:blip r:embed="rId3" cstate="screen">
            <a:duotone>
              <a:prstClr val="black"/>
              <a:srgbClr val="D9C3A5">
                <a:tint val="50000"/>
                <a:satMod val="180000"/>
              </a:srgbClr>
            </a:duotone>
            <a:extLst>
              <a:ext uri="{28A0092B-C50C-407E-A947-70E740481C1C}">
                <a14:useLocalDpi xmlns:a14="http://schemas.microsoft.com/office/drawing/2010/main"/>
              </a:ext>
            </a:extLst>
          </a:blip>
          <a:srcRect/>
          <a:stretch>
            <a:fillRect/>
          </a:stretch>
        </p:blipFill>
        <p:spPr bwMode="auto">
          <a:xfrm>
            <a:off x="182610" y="4149080"/>
            <a:ext cx="1653086" cy="1633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732092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STANDARDS</a:t>
            </a:r>
            <a:endParaRPr lang="fr-FR" dirty="0"/>
          </a:p>
        </p:txBody>
      </p:sp>
      <p:sp>
        <p:nvSpPr>
          <p:cNvPr id="3" name="Espace réservé du texte 2"/>
          <p:cNvSpPr>
            <a:spLocks noGrp="1"/>
          </p:cNvSpPr>
          <p:nvPr>
            <p:ph type="body" sz="quarter" idx="10"/>
          </p:nvPr>
        </p:nvSpPr>
        <p:spPr/>
        <p:txBody>
          <a:bodyPr/>
          <a:lstStyle/>
          <a:p>
            <a:r>
              <a:rPr lang="fr-FR" dirty="0" smtClean="0"/>
              <a:t>WP11 Standards (</a:t>
            </a:r>
            <a:r>
              <a:rPr lang="fr-FR" dirty="0" err="1" smtClean="0"/>
              <a:t>See</a:t>
            </a:r>
            <a:r>
              <a:rPr lang="fr-FR" dirty="0" smtClean="0"/>
              <a:t> PQP)</a:t>
            </a:r>
            <a:endParaRPr lang="fr-FR" dirty="0"/>
          </a:p>
        </p:txBody>
      </p:sp>
      <p:sp>
        <p:nvSpPr>
          <p:cNvPr id="5" name="Rectangle 4"/>
          <p:cNvSpPr/>
          <p:nvPr/>
        </p:nvSpPr>
        <p:spPr>
          <a:xfrm>
            <a:off x="323528" y="1124744"/>
            <a:ext cx="8640960" cy="3754874"/>
          </a:xfrm>
          <a:prstGeom prst="rect">
            <a:avLst/>
          </a:prstGeom>
        </p:spPr>
        <p:txBody>
          <a:bodyPr wrap="square">
            <a:spAutoFit/>
          </a:bodyPr>
          <a:lstStyle/>
          <a:p>
            <a:r>
              <a:rPr lang="en-GB" sz="1400" b="1" u="sng" dirty="0"/>
              <a:t>Handling</a:t>
            </a:r>
            <a:endParaRPr lang="fr-FR" sz="1400" dirty="0"/>
          </a:p>
          <a:p>
            <a:r>
              <a:rPr lang="en-GB" sz="1400" dirty="0"/>
              <a:t>EN ISO 3266	Forged steel eyebolts grade 4 for general lifting purposes.</a:t>
            </a:r>
            <a:endParaRPr lang="fr-FR" sz="1400" dirty="0"/>
          </a:p>
          <a:p>
            <a:r>
              <a:rPr lang="en-GB" sz="1400" dirty="0"/>
              <a:t> </a:t>
            </a:r>
            <a:endParaRPr lang="fr-FR" sz="1400" dirty="0"/>
          </a:p>
          <a:p>
            <a:r>
              <a:rPr lang="en-GB" sz="1400" b="1" u="sng" dirty="0"/>
              <a:t>Instrumentation and sensors</a:t>
            </a:r>
            <a:endParaRPr lang="fr-FR" sz="1400" dirty="0"/>
          </a:p>
          <a:p>
            <a:r>
              <a:rPr lang="en-GB" sz="1400" dirty="0"/>
              <a:t>JCGM 200(ISO/CEI Guide 99)	International vocabulary of metrology - Basic and general concepts and associated terms (VIM).</a:t>
            </a:r>
            <a:endParaRPr lang="fr-FR" sz="1400" dirty="0"/>
          </a:p>
          <a:p>
            <a:r>
              <a:rPr lang="en-GB" sz="1400" dirty="0"/>
              <a:t>CEI UNI ENV </a:t>
            </a:r>
            <a:r>
              <a:rPr lang="en-GB" sz="1400" dirty="0" smtClean="0"/>
              <a:t>13005	 </a:t>
            </a:r>
            <a:r>
              <a:rPr lang="en-GB" sz="1400" dirty="0"/>
              <a:t>Guide to the expression of the uncertainty in measurement.</a:t>
            </a:r>
            <a:endParaRPr lang="fr-FR" sz="1400" dirty="0"/>
          </a:p>
          <a:p>
            <a:r>
              <a:rPr lang="en-GB" sz="1400" dirty="0"/>
              <a:t> </a:t>
            </a:r>
            <a:endParaRPr lang="fr-FR" sz="1400" dirty="0"/>
          </a:p>
          <a:p>
            <a:r>
              <a:rPr lang="en-GB" sz="1400" dirty="0"/>
              <a:t>ISO 5725	</a:t>
            </a:r>
            <a:r>
              <a:rPr lang="en-GB" sz="1400" dirty="0" smtClean="0"/>
              <a:t>	Accuracy </a:t>
            </a:r>
            <a:r>
              <a:rPr lang="en-GB" sz="1400" dirty="0"/>
              <a:t>(trueness and precision) of measurement methods and results – Parts 1 to 6.</a:t>
            </a:r>
            <a:endParaRPr lang="fr-FR" sz="1400" dirty="0"/>
          </a:p>
          <a:p>
            <a:r>
              <a:rPr lang="en-GB" sz="1400" dirty="0"/>
              <a:t>EN ISO 10012	Measurement management systems - Requirements for measurement processes and measuring equipment.</a:t>
            </a:r>
            <a:endParaRPr lang="fr-FR" sz="1400" dirty="0"/>
          </a:p>
          <a:p>
            <a:r>
              <a:rPr lang="en-GB" sz="1400" dirty="0"/>
              <a:t>EN ISO 10012	Measurement management systems - Requirements for measurement processes and </a:t>
            </a:r>
            <a:r>
              <a:rPr lang="en-GB" sz="1400" dirty="0" smtClean="0"/>
              <a:t>			measuring </a:t>
            </a:r>
            <a:r>
              <a:rPr lang="en-GB" sz="1400" dirty="0"/>
              <a:t>equipment.</a:t>
            </a:r>
            <a:endParaRPr lang="fr-FR" sz="1400" dirty="0"/>
          </a:p>
          <a:p>
            <a:r>
              <a:rPr lang="fr-FR" sz="1400" dirty="0"/>
              <a:t>FD X 07-011 	</a:t>
            </a:r>
            <a:r>
              <a:rPr lang="fr-FR" sz="1400" dirty="0" smtClean="0"/>
              <a:t>	Constat </a:t>
            </a:r>
            <a:r>
              <a:rPr lang="fr-FR" sz="1400" dirty="0"/>
              <a:t>de vérification des moyens de mesure.</a:t>
            </a:r>
          </a:p>
          <a:p>
            <a:r>
              <a:rPr lang="fr-FR" sz="1400" dirty="0"/>
              <a:t>FD X 07-012	</a:t>
            </a:r>
            <a:r>
              <a:rPr lang="fr-FR" sz="1400" dirty="0" smtClean="0"/>
              <a:t>	Certificat </a:t>
            </a:r>
            <a:r>
              <a:rPr lang="fr-FR" sz="1400" dirty="0"/>
              <a:t>d’étalonnage des moyens de mesure.</a:t>
            </a:r>
          </a:p>
          <a:p>
            <a:r>
              <a:rPr lang="fr-FR" sz="1400" dirty="0"/>
              <a:t>FD X 07-028	</a:t>
            </a:r>
            <a:r>
              <a:rPr lang="fr-FR" sz="1400" dirty="0" smtClean="0"/>
              <a:t>	Métrologie </a:t>
            </a:r>
            <a:r>
              <a:rPr lang="fr-FR" sz="1400" dirty="0"/>
              <a:t>- Procédure d’étalonnage et de vérification des thermomètres - Estimation des </a:t>
            </a:r>
            <a:r>
              <a:rPr lang="fr-FR" sz="1400" dirty="0" smtClean="0"/>
              <a:t>		incertitudes </a:t>
            </a:r>
            <a:r>
              <a:rPr lang="fr-FR" sz="1400" dirty="0"/>
              <a:t>sur les mesures de température.</a:t>
            </a:r>
          </a:p>
        </p:txBody>
      </p:sp>
    </p:spTree>
    <p:extLst>
      <p:ext uri="{BB962C8B-B14F-4D97-AF65-F5344CB8AC3E}">
        <p14:creationId xmlns:p14="http://schemas.microsoft.com/office/powerpoint/2010/main" val="21471814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dirty="0" smtClean="0"/>
              <a:t>Procurements</a:t>
            </a:r>
            <a:endParaRPr lang="en-GB" dirty="0"/>
          </a:p>
        </p:txBody>
      </p:sp>
      <p:sp>
        <p:nvSpPr>
          <p:cNvPr id="3" name="Espace réservé du texte 2"/>
          <p:cNvSpPr>
            <a:spLocks noGrp="1"/>
          </p:cNvSpPr>
          <p:nvPr>
            <p:ph type="body" sz="quarter" idx="10"/>
          </p:nvPr>
        </p:nvSpPr>
        <p:spPr>
          <a:xfrm>
            <a:off x="250573" y="649972"/>
            <a:ext cx="8964488" cy="5774986"/>
          </a:xfrm>
        </p:spPr>
        <p:txBody>
          <a:bodyPr/>
          <a:lstStyle/>
          <a:p>
            <a:r>
              <a:rPr lang="en-GB" dirty="0" smtClean="0"/>
              <a:t>Procurement strategy</a:t>
            </a:r>
          </a:p>
          <a:p>
            <a:pPr lvl="1"/>
            <a:r>
              <a:rPr lang="en-GB" dirty="0"/>
              <a:t>Objective: to save time !</a:t>
            </a:r>
          </a:p>
          <a:p>
            <a:pPr lvl="1"/>
            <a:endParaRPr lang="en-GB" dirty="0"/>
          </a:p>
        </p:txBody>
      </p:sp>
      <p:grpSp>
        <p:nvGrpSpPr>
          <p:cNvPr id="4" name="Groupe 3"/>
          <p:cNvGrpSpPr/>
          <p:nvPr/>
        </p:nvGrpSpPr>
        <p:grpSpPr>
          <a:xfrm>
            <a:off x="827584" y="1124744"/>
            <a:ext cx="7454193" cy="1603340"/>
            <a:chOff x="718207" y="3919190"/>
            <a:chExt cx="7454193" cy="1603340"/>
          </a:xfrm>
        </p:grpSpPr>
        <p:cxnSp>
          <p:nvCxnSpPr>
            <p:cNvPr id="5" name="Connecteur droit 4"/>
            <p:cNvCxnSpPr/>
            <p:nvPr/>
          </p:nvCxnSpPr>
          <p:spPr>
            <a:xfrm>
              <a:off x="3995936" y="4590805"/>
              <a:ext cx="1512168" cy="0"/>
            </a:xfrm>
            <a:prstGeom prst="line">
              <a:avLst/>
            </a:prstGeom>
            <a:ln w="25400">
              <a:prstDash val="dashDot"/>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4420104" y="4503044"/>
              <a:ext cx="85220" cy="18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7" name="Rectangle 6"/>
            <p:cNvSpPr/>
            <p:nvPr/>
          </p:nvSpPr>
          <p:spPr>
            <a:xfrm>
              <a:off x="3878449" y="4504187"/>
              <a:ext cx="464820" cy="18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8" name="Double vague 7"/>
            <p:cNvSpPr/>
            <p:nvPr/>
          </p:nvSpPr>
          <p:spPr>
            <a:xfrm>
              <a:off x="3786508" y="4495187"/>
              <a:ext cx="90000" cy="198000"/>
            </a:xfrm>
            <a:prstGeom prst="double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4846820" y="4504187"/>
              <a:ext cx="85220" cy="18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0" name="Ellipse 9"/>
            <p:cNvSpPr>
              <a:spLocks noChangeAspect="1"/>
            </p:cNvSpPr>
            <p:nvPr/>
          </p:nvSpPr>
          <p:spPr>
            <a:xfrm>
              <a:off x="4495540" y="4414482"/>
              <a:ext cx="359410" cy="3594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1" name="Organigramme : Délai 10"/>
            <p:cNvSpPr/>
            <p:nvPr/>
          </p:nvSpPr>
          <p:spPr>
            <a:xfrm rot="5400000">
              <a:off x="4631966" y="4539328"/>
              <a:ext cx="77141" cy="90000"/>
            </a:xfrm>
            <a:prstGeom prst="flowChartDelay">
              <a:avLst/>
            </a:prstGeom>
            <a:solidFill>
              <a:schemeClr val="accent1"/>
            </a:solidFill>
            <a:ln w="25400">
              <a:solidFill>
                <a:schemeClr val="tx2"/>
              </a:solidFill>
            </a:ln>
          </p:spPr>
          <p:txBody>
            <a:bodyPr wrap="square" rtlCol="0" anchor="ctr">
              <a:spAutoFit/>
            </a:bodyPr>
            <a:lstStyle/>
            <a:p>
              <a:pPr marL="0" algn="ctr"/>
              <a:endParaRPr lang="en-GB"/>
            </a:p>
          </p:txBody>
        </p:sp>
        <p:sp>
          <p:nvSpPr>
            <p:cNvPr id="12" name="Rectangle 11"/>
            <p:cNvSpPr/>
            <p:nvPr/>
          </p:nvSpPr>
          <p:spPr>
            <a:xfrm rot="5400000">
              <a:off x="4548452" y="4370247"/>
              <a:ext cx="248976" cy="9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3" name="Double vague 12"/>
            <p:cNvSpPr/>
            <p:nvPr/>
          </p:nvSpPr>
          <p:spPr>
            <a:xfrm rot="5400000">
              <a:off x="4648836" y="4216116"/>
              <a:ext cx="48208" cy="99000"/>
            </a:xfrm>
            <a:prstGeom prst="double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Double vague 13"/>
            <p:cNvSpPr/>
            <p:nvPr/>
          </p:nvSpPr>
          <p:spPr>
            <a:xfrm>
              <a:off x="4249036" y="4495187"/>
              <a:ext cx="90000" cy="198000"/>
            </a:xfrm>
            <a:prstGeom prst="double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3801028" y="4255675"/>
              <a:ext cx="595035" cy="307777"/>
            </a:xfrm>
            <a:prstGeom prst="rect">
              <a:avLst/>
            </a:prstGeom>
          </p:spPr>
          <p:txBody>
            <a:bodyPr wrap="none">
              <a:spAutoFit/>
            </a:bodyPr>
            <a:lstStyle/>
            <a:p>
              <a:r>
                <a:rPr lang="en-GB" sz="1400" smtClean="0">
                  <a:solidFill>
                    <a:schemeClr val="accent1"/>
                  </a:solidFill>
                </a:rPr>
                <a:t>HU03</a:t>
              </a:r>
              <a:endParaRPr lang="en-GB" sz="1400"/>
            </a:p>
          </p:txBody>
        </p:sp>
        <p:sp>
          <p:nvSpPr>
            <p:cNvPr id="16" name="Rectangle 15"/>
            <p:cNvSpPr/>
            <p:nvPr/>
          </p:nvSpPr>
          <p:spPr>
            <a:xfrm>
              <a:off x="3195968" y="4501774"/>
              <a:ext cx="85220" cy="18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7" name="Rectangle 16"/>
            <p:cNvSpPr/>
            <p:nvPr/>
          </p:nvSpPr>
          <p:spPr>
            <a:xfrm>
              <a:off x="2647717" y="4502917"/>
              <a:ext cx="464820" cy="18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8" name="Double vague 17"/>
            <p:cNvSpPr/>
            <p:nvPr/>
          </p:nvSpPr>
          <p:spPr>
            <a:xfrm>
              <a:off x="2555776" y="4493917"/>
              <a:ext cx="90000" cy="198000"/>
            </a:xfrm>
            <a:prstGeom prst="double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p:cNvSpPr/>
            <p:nvPr/>
          </p:nvSpPr>
          <p:spPr>
            <a:xfrm>
              <a:off x="3622684" y="4502917"/>
              <a:ext cx="85220" cy="18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0" name="Ellipse 19"/>
            <p:cNvSpPr>
              <a:spLocks noChangeAspect="1"/>
            </p:cNvSpPr>
            <p:nvPr/>
          </p:nvSpPr>
          <p:spPr>
            <a:xfrm>
              <a:off x="3271404" y="4413212"/>
              <a:ext cx="359410" cy="3594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1" name="Organigramme : Délai 20"/>
            <p:cNvSpPr/>
            <p:nvPr/>
          </p:nvSpPr>
          <p:spPr>
            <a:xfrm rot="5400000">
              <a:off x="3407830" y="4538058"/>
              <a:ext cx="77141" cy="90000"/>
            </a:xfrm>
            <a:prstGeom prst="flowChartDelay">
              <a:avLst/>
            </a:prstGeom>
            <a:solidFill>
              <a:schemeClr val="accent1"/>
            </a:solidFill>
            <a:ln w="25400">
              <a:solidFill>
                <a:schemeClr val="tx2"/>
              </a:solidFill>
            </a:ln>
          </p:spPr>
          <p:txBody>
            <a:bodyPr wrap="square" rtlCol="0" anchor="ctr">
              <a:spAutoFit/>
            </a:bodyPr>
            <a:lstStyle/>
            <a:p>
              <a:pPr marL="0" algn="ctr"/>
              <a:endParaRPr lang="en-GB"/>
            </a:p>
          </p:txBody>
        </p:sp>
        <p:sp>
          <p:nvSpPr>
            <p:cNvPr id="22" name="Rectangle 21"/>
            <p:cNvSpPr/>
            <p:nvPr/>
          </p:nvSpPr>
          <p:spPr>
            <a:xfrm rot="5400000">
              <a:off x="3324316" y="4368977"/>
              <a:ext cx="248976" cy="9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3" name="Double vague 22"/>
            <p:cNvSpPr/>
            <p:nvPr/>
          </p:nvSpPr>
          <p:spPr>
            <a:xfrm rot="5400000">
              <a:off x="3424700" y="4214846"/>
              <a:ext cx="48208" cy="99000"/>
            </a:xfrm>
            <a:prstGeom prst="double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Double vague 23"/>
            <p:cNvSpPr/>
            <p:nvPr/>
          </p:nvSpPr>
          <p:spPr>
            <a:xfrm>
              <a:off x="3018304" y="4493917"/>
              <a:ext cx="90000" cy="198000"/>
            </a:xfrm>
            <a:prstGeom prst="double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p:cNvSpPr/>
            <p:nvPr/>
          </p:nvSpPr>
          <p:spPr>
            <a:xfrm>
              <a:off x="2570296" y="4254405"/>
              <a:ext cx="595035" cy="307777"/>
            </a:xfrm>
            <a:prstGeom prst="rect">
              <a:avLst/>
            </a:prstGeom>
          </p:spPr>
          <p:txBody>
            <a:bodyPr wrap="none">
              <a:spAutoFit/>
            </a:bodyPr>
            <a:lstStyle/>
            <a:p>
              <a:r>
                <a:rPr lang="en-GB" sz="1400" smtClean="0">
                  <a:solidFill>
                    <a:schemeClr val="accent1"/>
                  </a:solidFill>
                </a:rPr>
                <a:t>HU02</a:t>
              </a:r>
              <a:endParaRPr lang="en-GB" sz="1400"/>
            </a:p>
          </p:txBody>
        </p:sp>
        <p:sp>
          <p:nvSpPr>
            <p:cNvPr id="75" name="Double vague 74"/>
            <p:cNvSpPr/>
            <p:nvPr/>
          </p:nvSpPr>
          <p:spPr>
            <a:xfrm>
              <a:off x="7482800" y="4436958"/>
              <a:ext cx="90000" cy="287705"/>
            </a:xfrm>
            <a:prstGeom prst="double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p:cNvSpPr/>
            <p:nvPr/>
          </p:nvSpPr>
          <p:spPr>
            <a:xfrm>
              <a:off x="718207" y="4835549"/>
              <a:ext cx="766235" cy="307777"/>
            </a:xfrm>
            <a:prstGeom prst="rect">
              <a:avLst/>
            </a:prstGeom>
          </p:spPr>
          <p:txBody>
            <a:bodyPr wrap="none">
              <a:spAutoFit/>
            </a:bodyPr>
            <a:lstStyle/>
            <a:p>
              <a:r>
                <a:rPr lang="en-GB" sz="1400" dirty="0" smtClean="0">
                  <a:solidFill>
                    <a:srgbClr val="339933"/>
                  </a:solidFill>
                </a:rPr>
                <a:t>End box</a:t>
              </a:r>
              <a:endParaRPr lang="en-GB" sz="1400" dirty="0">
                <a:solidFill>
                  <a:srgbClr val="339933"/>
                </a:solidFill>
              </a:endParaRPr>
            </a:p>
          </p:txBody>
        </p:sp>
        <p:sp>
          <p:nvSpPr>
            <p:cNvPr id="28" name="Rectangle 27"/>
            <p:cNvSpPr/>
            <p:nvPr/>
          </p:nvSpPr>
          <p:spPr>
            <a:xfrm>
              <a:off x="1887006" y="4788242"/>
              <a:ext cx="567784" cy="307777"/>
            </a:xfrm>
            <a:prstGeom prst="rect">
              <a:avLst/>
            </a:prstGeom>
          </p:spPr>
          <p:txBody>
            <a:bodyPr wrap="none">
              <a:spAutoFit/>
            </a:bodyPr>
            <a:lstStyle/>
            <a:p>
              <a:r>
                <a:rPr lang="en-GB" sz="1400" smtClean="0">
                  <a:solidFill>
                    <a:schemeClr val="accent1"/>
                  </a:solidFill>
                </a:rPr>
                <a:t>VB01</a:t>
              </a:r>
              <a:endParaRPr lang="en-GB" sz="1400">
                <a:solidFill>
                  <a:schemeClr val="accent1"/>
                </a:solidFill>
              </a:endParaRPr>
            </a:p>
          </p:txBody>
        </p:sp>
        <p:sp>
          <p:nvSpPr>
            <p:cNvPr id="29" name="Rectangle 28"/>
            <p:cNvSpPr/>
            <p:nvPr/>
          </p:nvSpPr>
          <p:spPr>
            <a:xfrm>
              <a:off x="3203848" y="4797410"/>
              <a:ext cx="567784" cy="307777"/>
            </a:xfrm>
            <a:prstGeom prst="rect">
              <a:avLst/>
            </a:prstGeom>
          </p:spPr>
          <p:txBody>
            <a:bodyPr wrap="none">
              <a:spAutoFit/>
            </a:bodyPr>
            <a:lstStyle/>
            <a:p>
              <a:r>
                <a:rPr lang="en-GB" sz="1400" smtClean="0">
                  <a:solidFill>
                    <a:schemeClr val="accent1"/>
                  </a:solidFill>
                </a:rPr>
                <a:t>VB02</a:t>
              </a:r>
              <a:endParaRPr lang="en-GB" sz="1400">
                <a:solidFill>
                  <a:schemeClr val="accent1"/>
                </a:solidFill>
              </a:endParaRPr>
            </a:p>
          </p:txBody>
        </p:sp>
        <p:sp>
          <p:nvSpPr>
            <p:cNvPr id="30" name="Rectangle 29"/>
            <p:cNvSpPr/>
            <p:nvPr/>
          </p:nvSpPr>
          <p:spPr>
            <a:xfrm>
              <a:off x="4398164" y="4797410"/>
              <a:ext cx="567784" cy="307777"/>
            </a:xfrm>
            <a:prstGeom prst="rect">
              <a:avLst/>
            </a:prstGeom>
          </p:spPr>
          <p:txBody>
            <a:bodyPr wrap="none">
              <a:spAutoFit/>
            </a:bodyPr>
            <a:lstStyle/>
            <a:p>
              <a:r>
                <a:rPr lang="en-GB" sz="1400" smtClean="0">
                  <a:solidFill>
                    <a:schemeClr val="accent1"/>
                  </a:solidFill>
                </a:rPr>
                <a:t>VB03</a:t>
              </a:r>
              <a:endParaRPr lang="en-GB" sz="1400">
                <a:solidFill>
                  <a:schemeClr val="accent1"/>
                </a:solidFill>
              </a:endParaRPr>
            </a:p>
          </p:txBody>
        </p:sp>
        <p:sp>
          <p:nvSpPr>
            <p:cNvPr id="31" name="Rectangle 30"/>
            <p:cNvSpPr/>
            <p:nvPr/>
          </p:nvSpPr>
          <p:spPr>
            <a:xfrm>
              <a:off x="6013528" y="4788242"/>
              <a:ext cx="567784" cy="307777"/>
            </a:xfrm>
            <a:prstGeom prst="rect">
              <a:avLst/>
            </a:prstGeom>
          </p:spPr>
          <p:txBody>
            <a:bodyPr wrap="none">
              <a:spAutoFit/>
            </a:bodyPr>
            <a:lstStyle/>
            <a:p>
              <a:r>
                <a:rPr lang="en-GB" sz="1400" smtClean="0">
                  <a:solidFill>
                    <a:schemeClr val="accent1"/>
                  </a:solidFill>
                </a:rPr>
                <a:t>VB13</a:t>
              </a:r>
              <a:endParaRPr lang="en-GB" sz="1400">
                <a:solidFill>
                  <a:schemeClr val="accent1"/>
                </a:solidFill>
              </a:endParaRPr>
            </a:p>
          </p:txBody>
        </p:sp>
        <p:sp>
          <p:nvSpPr>
            <p:cNvPr id="32" name="Rectangle 31"/>
            <p:cNvSpPr/>
            <p:nvPr/>
          </p:nvSpPr>
          <p:spPr>
            <a:xfrm>
              <a:off x="6959777" y="4999310"/>
              <a:ext cx="1212623" cy="523220"/>
            </a:xfrm>
            <a:prstGeom prst="rect">
              <a:avLst/>
            </a:prstGeom>
          </p:spPr>
          <p:txBody>
            <a:bodyPr wrap="square">
              <a:spAutoFit/>
            </a:bodyPr>
            <a:lstStyle/>
            <a:p>
              <a:pPr algn="ctr"/>
              <a:r>
                <a:rPr lang="en-GB" sz="1400" smtClean="0"/>
                <a:t>Interface with the CDS-EL</a:t>
              </a:r>
              <a:endParaRPr lang="en-GB" sz="1400"/>
            </a:p>
          </p:txBody>
        </p:sp>
        <p:cxnSp>
          <p:nvCxnSpPr>
            <p:cNvPr id="33" name="Connecteur droit 32"/>
            <p:cNvCxnSpPr/>
            <p:nvPr/>
          </p:nvCxnSpPr>
          <p:spPr>
            <a:xfrm rot="5400000">
              <a:off x="7196724" y="4725180"/>
              <a:ext cx="753333" cy="0"/>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cxnSp>
          <p:nvCxnSpPr>
            <p:cNvPr id="34" name="Connecteur droit avec flèche 33"/>
            <p:cNvCxnSpPr/>
            <p:nvPr/>
          </p:nvCxnSpPr>
          <p:spPr>
            <a:xfrm rot="16200000" flipH="1">
              <a:off x="7030212" y="3751763"/>
              <a:ext cx="0" cy="9144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6516216" y="3919190"/>
              <a:ext cx="1294778" cy="307777"/>
            </a:xfrm>
            <a:prstGeom prst="rect">
              <a:avLst/>
            </a:prstGeom>
          </p:spPr>
          <p:txBody>
            <a:bodyPr wrap="none">
              <a:spAutoFit/>
            </a:bodyPr>
            <a:lstStyle/>
            <a:p>
              <a:r>
                <a:rPr lang="en-GB" sz="1400" smtClean="0"/>
                <a:t>Beam direction</a:t>
              </a:r>
              <a:endParaRPr lang="en-GB" sz="1400"/>
            </a:p>
          </p:txBody>
        </p:sp>
        <p:grpSp>
          <p:nvGrpSpPr>
            <p:cNvPr id="37" name="Groupe 36"/>
            <p:cNvGrpSpPr/>
            <p:nvPr/>
          </p:nvGrpSpPr>
          <p:grpSpPr>
            <a:xfrm>
              <a:off x="6547836" y="4441522"/>
              <a:ext cx="955487" cy="288737"/>
              <a:chOff x="6569816" y="1719084"/>
              <a:chExt cx="955487" cy="288737"/>
            </a:xfrm>
          </p:grpSpPr>
          <p:sp>
            <p:nvSpPr>
              <p:cNvPr id="67" name="Rectangle 66"/>
              <p:cNvSpPr/>
              <p:nvPr/>
            </p:nvSpPr>
            <p:spPr>
              <a:xfrm>
                <a:off x="6661757" y="1774557"/>
                <a:ext cx="464820" cy="18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68" name="Double vague 67"/>
              <p:cNvSpPr/>
              <p:nvPr/>
            </p:nvSpPr>
            <p:spPr>
              <a:xfrm>
                <a:off x="6569816" y="1765557"/>
                <a:ext cx="90000" cy="198000"/>
              </a:xfrm>
              <a:prstGeom prst="double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Trapèze 68"/>
              <p:cNvSpPr/>
              <p:nvPr/>
            </p:nvSpPr>
            <p:spPr>
              <a:xfrm rot="16200000">
                <a:off x="7169479" y="1651998"/>
                <a:ext cx="288737" cy="422910"/>
              </a:xfrm>
              <a:prstGeom prst="trapezoid">
                <a:avLst>
                  <a:gd name="adj" fmla="val 19721"/>
                </a:avLst>
              </a:prstGeom>
              <a:solidFill>
                <a:schemeClr val="accent1"/>
              </a:solidFill>
              <a:ln w="25400">
                <a:solidFill>
                  <a:schemeClr val="tx2"/>
                </a:solidFill>
              </a:ln>
            </p:spPr>
            <p:txBody>
              <a:bodyPr wrap="square" rtlCol="0" anchor="ctr">
                <a:spAutoFit/>
              </a:bodyPr>
              <a:lstStyle/>
              <a:p>
                <a:pPr marL="0" algn="ctr"/>
                <a:endParaRPr lang="en-GB"/>
              </a:p>
            </p:txBody>
          </p:sp>
        </p:grpSp>
        <p:grpSp>
          <p:nvGrpSpPr>
            <p:cNvPr id="38" name="Groupe 37"/>
            <p:cNvGrpSpPr/>
            <p:nvPr/>
          </p:nvGrpSpPr>
          <p:grpSpPr>
            <a:xfrm>
              <a:off x="885788" y="4399670"/>
              <a:ext cx="433200" cy="485737"/>
              <a:chOff x="885788" y="1677232"/>
              <a:chExt cx="433200" cy="485737"/>
            </a:xfrm>
          </p:grpSpPr>
          <p:grpSp>
            <p:nvGrpSpPr>
              <p:cNvPr id="61" name="Groupe 60"/>
              <p:cNvGrpSpPr/>
              <p:nvPr/>
            </p:nvGrpSpPr>
            <p:grpSpPr>
              <a:xfrm>
                <a:off x="885788" y="1677232"/>
                <a:ext cx="433200" cy="359410"/>
                <a:chOff x="284101" y="1684852"/>
                <a:chExt cx="433200" cy="359410"/>
              </a:xfrm>
            </p:grpSpPr>
            <p:sp>
              <p:nvSpPr>
                <p:cNvPr id="65" name="Rectangle 64"/>
                <p:cNvSpPr/>
                <p:nvPr/>
              </p:nvSpPr>
              <p:spPr>
                <a:xfrm>
                  <a:off x="632081" y="1774557"/>
                  <a:ext cx="85220" cy="1800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66" name="Ellipse 65"/>
                <p:cNvSpPr>
                  <a:spLocks noChangeAspect="1"/>
                </p:cNvSpPr>
                <p:nvPr/>
              </p:nvSpPr>
              <p:spPr>
                <a:xfrm>
                  <a:off x="284101" y="1684852"/>
                  <a:ext cx="359410" cy="35941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sp>
            <p:nvSpPr>
              <p:cNvPr id="64" name="Rectangle 63"/>
              <p:cNvSpPr/>
              <p:nvPr/>
            </p:nvSpPr>
            <p:spPr>
              <a:xfrm rot="16200000" flipV="1">
                <a:off x="859230" y="1992236"/>
                <a:ext cx="251466" cy="90000"/>
              </a:xfrm>
              <a:prstGeom prst="rect">
                <a:avLst/>
              </a:prstGeom>
              <a:solidFill>
                <a:srgbClr val="339933"/>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sp>
          <p:nvSpPr>
            <p:cNvPr id="39" name="Rectangle 38"/>
            <p:cNvSpPr/>
            <p:nvPr/>
          </p:nvSpPr>
          <p:spPr>
            <a:xfrm>
              <a:off x="6483448" y="4251865"/>
              <a:ext cx="630301" cy="307777"/>
            </a:xfrm>
            <a:prstGeom prst="rect">
              <a:avLst/>
            </a:prstGeom>
          </p:spPr>
          <p:txBody>
            <a:bodyPr wrap="none">
              <a:spAutoFit/>
            </a:bodyPr>
            <a:lstStyle/>
            <a:p>
              <a:r>
                <a:rPr lang="en-GB" sz="1400" smtClean="0">
                  <a:solidFill>
                    <a:schemeClr val="accent1"/>
                  </a:solidFill>
                </a:rPr>
                <a:t>HU-EL</a:t>
              </a:r>
              <a:endParaRPr lang="en-GB" sz="1400"/>
            </a:p>
          </p:txBody>
        </p:sp>
        <p:sp>
          <p:nvSpPr>
            <p:cNvPr id="41" name="Rectangle 40"/>
            <p:cNvSpPr/>
            <p:nvPr/>
          </p:nvSpPr>
          <p:spPr>
            <a:xfrm>
              <a:off x="1971832" y="4491614"/>
              <a:ext cx="85220" cy="18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42" name="Rectangle 41"/>
            <p:cNvSpPr/>
            <p:nvPr/>
          </p:nvSpPr>
          <p:spPr>
            <a:xfrm>
              <a:off x="1423581" y="4492757"/>
              <a:ext cx="464820" cy="18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43" name="Double vague 42"/>
            <p:cNvSpPr/>
            <p:nvPr/>
          </p:nvSpPr>
          <p:spPr>
            <a:xfrm>
              <a:off x="1331640" y="4483757"/>
              <a:ext cx="90000" cy="198000"/>
            </a:xfrm>
            <a:prstGeom prst="double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43"/>
            <p:cNvSpPr/>
            <p:nvPr/>
          </p:nvSpPr>
          <p:spPr>
            <a:xfrm>
              <a:off x="2398548" y="4492757"/>
              <a:ext cx="85220" cy="18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45" name="Ellipse 44"/>
            <p:cNvSpPr>
              <a:spLocks noChangeAspect="1"/>
            </p:cNvSpPr>
            <p:nvPr/>
          </p:nvSpPr>
          <p:spPr>
            <a:xfrm>
              <a:off x="2047268" y="4403052"/>
              <a:ext cx="359410" cy="3594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46" name="Organigramme : Délai 45"/>
            <p:cNvSpPr/>
            <p:nvPr/>
          </p:nvSpPr>
          <p:spPr>
            <a:xfrm rot="5400000">
              <a:off x="2183694" y="4527898"/>
              <a:ext cx="77141" cy="90000"/>
            </a:xfrm>
            <a:prstGeom prst="flowChartDelay">
              <a:avLst/>
            </a:prstGeom>
            <a:solidFill>
              <a:schemeClr val="accent1"/>
            </a:solidFill>
            <a:ln w="25400">
              <a:solidFill>
                <a:schemeClr val="tx2"/>
              </a:solidFill>
            </a:ln>
          </p:spPr>
          <p:txBody>
            <a:bodyPr wrap="square" rtlCol="0" anchor="ctr">
              <a:spAutoFit/>
            </a:bodyPr>
            <a:lstStyle/>
            <a:p>
              <a:pPr marL="0" algn="ctr"/>
              <a:endParaRPr lang="en-GB"/>
            </a:p>
          </p:txBody>
        </p:sp>
        <p:sp>
          <p:nvSpPr>
            <p:cNvPr id="47" name="Rectangle 46"/>
            <p:cNvSpPr/>
            <p:nvPr/>
          </p:nvSpPr>
          <p:spPr>
            <a:xfrm rot="5400000">
              <a:off x="2100180" y="4358817"/>
              <a:ext cx="248976" cy="9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48" name="Double vague 47"/>
            <p:cNvSpPr/>
            <p:nvPr/>
          </p:nvSpPr>
          <p:spPr>
            <a:xfrm rot="5400000">
              <a:off x="2200564" y="4204686"/>
              <a:ext cx="48208" cy="99000"/>
            </a:xfrm>
            <a:prstGeom prst="double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Double vague 48"/>
            <p:cNvSpPr/>
            <p:nvPr/>
          </p:nvSpPr>
          <p:spPr>
            <a:xfrm>
              <a:off x="1794168" y="4483757"/>
              <a:ext cx="90000" cy="198000"/>
            </a:xfrm>
            <a:prstGeom prst="double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Rectangle 49"/>
            <p:cNvSpPr/>
            <p:nvPr/>
          </p:nvSpPr>
          <p:spPr>
            <a:xfrm>
              <a:off x="1346160" y="4244245"/>
              <a:ext cx="595035" cy="307777"/>
            </a:xfrm>
            <a:prstGeom prst="rect">
              <a:avLst/>
            </a:prstGeom>
          </p:spPr>
          <p:txBody>
            <a:bodyPr wrap="none">
              <a:spAutoFit/>
            </a:bodyPr>
            <a:lstStyle/>
            <a:p>
              <a:r>
                <a:rPr lang="en-GB" sz="1400" smtClean="0">
                  <a:solidFill>
                    <a:schemeClr val="accent1"/>
                  </a:solidFill>
                </a:rPr>
                <a:t>HU01</a:t>
              </a:r>
              <a:endParaRPr lang="en-GB" sz="1400"/>
            </a:p>
          </p:txBody>
        </p:sp>
        <p:sp>
          <p:nvSpPr>
            <p:cNvPr id="51" name="Rectangle 50"/>
            <p:cNvSpPr/>
            <p:nvPr/>
          </p:nvSpPr>
          <p:spPr>
            <a:xfrm>
              <a:off x="6020544" y="4491614"/>
              <a:ext cx="85220" cy="18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52" name="Rectangle 51"/>
            <p:cNvSpPr/>
            <p:nvPr/>
          </p:nvSpPr>
          <p:spPr>
            <a:xfrm>
              <a:off x="5491118" y="4492757"/>
              <a:ext cx="464820" cy="18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53" name="Double vague 52"/>
            <p:cNvSpPr/>
            <p:nvPr/>
          </p:nvSpPr>
          <p:spPr>
            <a:xfrm>
              <a:off x="5399177" y="4483757"/>
              <a:ext cx="90000" cy="198000"/>
            </a:xfrm>
            <a:prstGeom prst="double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Rectangle 53"/>
            <p:cNvSpPr/>
            <p:nvPr/>
          </p:nvSpPr>
          <p:spPr>
            <a:xfrm>
              <a:off x="6406872" y="4492757"/>
              <a:ext cx="85220" cy="18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55" name="Ellipse 54"/>
            <p:cNvSpPr>
              <a:spLocks noChangeAspect="1"/>
            </p:cNvSpPr>
            <p:nvPr/>
          </p:nvSpPr>
          <p:spPr>
            <a:xfrm>
              <a:off x="6095980" y="4403052"/>
              <a:ext cx="359410" cy="3594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56" name="Organigramme : Délai 55"/>
            <p:cNvSpPr/>
            <p:nvPr/>
          </p:nvSpPr>
          <p:spPr>
            <a:xfrm rot="5400000">
              <a:off x="6232406" y="4527898"/>
              <a:ext cx="77141" cy="90000"/>
            </a:xfrm>
            <a:prstGeom prst="flowChartDelay">
              <a:avLst/>
            </a:prstGeom>
            <a:solidFill>
              <a:schemeClr val="accent1"/>
            </a:solidFill>
            <a:ln w="25400">
              <a:solidFill>
                <a:schemeClr val="tx2"/>
              </a:solidFill>
            </a:ln>
          </p:spPr>
          <p:txBody>
            <a:bodyPr wrap="square" rtlCol="0" anchor="ctr">
              <a:spAutoFit/>
            </a:bodyPr>
            <a:lstStyle/>
            <a:p>
              <a:pPr marL="0" algn="ctr"/>
              <a:endParaRPr lang="en-GB"/>
            </a:p>
          </p:txBody>
        </p:sp>
        <p:sp>
          <p:nvSpPr>
            <p:cNvPr id="57" name="Rectangle 56"/>
            <p:cNvSpPr/>
            <p:nvPr/>
          </p:nvSpPr>
          <p:spPr>
            <a:xfrm rot="5400000">
              <a:off x="6148892" y="4358817"/>
              <a:ext cx="248976" cy="9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58" name="Double vague 57"/>
            <p:cNvSpPr/>
            <p:nvPr/>
          </p:nvSpPr>
          <p:spPr>
            <a:xfrm rot="5400000">
              <a:off x="6249276" y="4204686"/>
              <a:ext cx="48208" cy="99000"/>
            </a:xfrm>
            <a:prstGeom prst="double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Double vague 58"/>
            <p:cNvSpPr/>
            <p:nvPr/>
          </p:nvSpPr>
          <p:spPr>
            <a:xfrm>
              <a:off x="5861705" y="4483757"/>
              <a:ext cx="90000" cy="198000"/>
            </a:xfrm>
            <a:prstGeom prst="double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Rectangle 59"/>
            <p:cNvSpPr/>
            <p:nvPr/>
          </p:nvSpPr>
          <p:spPr>
            <a:xfrm>
              <a:off x="5413697" y="4244245"/>
              <a:ext cx="595035" cy="307777"/>
            </a:xfrm>
            <a:prstGeom prst="rect">
              <a:avLst/>
            </a:prstGeom>
          </p:spPr>
          <p:txBody>
            <a:bodyPr wrap="none">
              <a:spAutoFit/>
            </a:bodyPr>
            <a:lstStyle/>
            <a:p>
              <a:r>
                <a:rPr lang="en-GB" sz="1400" smtClean="0">
                  <a:solidFill>
                    <a:schemeClr val="accent1"/>
                  </a:solidFill>
                </a:rPr>
                <a:t>HU13</a:t>
              </a:r>
              <a:endParaRPr lang="en-GB" sz="1400"/>
            </a:p>
          </p:txBody>
        </p:sp>
      </p:grpSp>
      <p:grpSp>
        <p:nvGrpSpPr>
          <p:cNvPr id="161" name="Groupe 160"/>
          <p:cNvGrpSpPr/>
          <p:nvPr/>
        </p:nvGrpSpPr>
        <p:grpSpPr>
          <a:xfrm>
            <a:off x="899592" y="4023383"/>
            <a:ext cx="2099907" cy="485737"/>
            <a:chOff x="683568" y="4149080"/>
            <a:chExt cx="2099907" cy="485737"/>
          </a:xfrm>
        </p:grpSpPr>
        <p:sp>
          <p:nvSpPr>
            <p:cNvPr id="99" name="Rectangle 98"/>
            <p:cNvSpPr/>
            <p:nvPr/>
          </p:nvSpPr>
          <p:spPr>
            <a:xfrm>
              <a:off x="1794486" y="4201085"/>
              <a:ext cx="988989" cy="307777"/>
            </a:xfrm>
            <a:prstGeom prst="rect">
              <a:avLst/>
            </a:prstGeom>
          </p:spPr>
          <p:txBody>
            <a:bodyPr wrap="none">
              <a:spAutoFit/>
            </a:bodyPr>
            <a:lstStyle/>
            <a:p>
              <a:r>
                <a:rPr lang="en-GB" sz="1400" b="1" smtClean="0"/>
                <a:t>1x End box</a:t>
              </a:r>
              <a:endParaRPr lang="en-GB" sz="1400" b="1"/>
            </a:p>
          </p:txBody>
        </p:sp>
        <p:grpSp>
          <p:nvGrpSpPr>
            <p:cNvPr id="110" name="Groupe 109"/>
            <p:cNvGrpSpPr/>
            <p:nvPr/>
          </p:nvGrpSpPr>
          <p:grpSpPr>
            <a:xfrm>
              <a:off x="683568" y="4149080"/>
              <a:ext cx="433200" cy="485737"/>
              <a:chOff x="885788" y="1677232"/>
              <a:chExt cx="433200" cy="485737"/>
            </a:xfrm>
          </p:grpSpPr>
          <p:grpSp>
            <p:nvGrpSpPr>
              <p:cNvPr id="133" name="Groupe 132"/>
              <p:cNvGrpSpPr/>
              <p:nvPr/>
            </p:nvGrpSpPr>
            <p:grpSpPr>
              <a:xfrm>
                <a:off x="885788" y="1677232"/>
                <a:ext cx="433200" cy="359410"/>
                <a:chOff x="284101" y="1684852"/>
                <a:chExt cx="433200" cy="359410"/>
              </a:xfrm>
            </p:grpSpPr>
            <p:sp>
              <p:nvSpPr>
                <p:cNvPr id="137" name="Rectangle 136"/>
                <p:cNvSpPr/>
                <p:nvPr/>
              </p:nvSpPr>
              <p:spPr>
                <a:xfrm>
                  <a:off x="632081" y="1774557"/>
                  <a:ext cx="85220" cy="1800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b="1">
                    <a:solidFill>
                      <a:schemeClr val="tx1"/>
                    </a:solidFill>
                  </a:endParaRPr>
                </a:p>
              </p:txBody>
            </p:sp>
            <p:sp>
              <p:nvSpPr>
                <p:cNvPr id="138" name="Ellipse 137"/>
                <p:cNvSpPr>
                  <a:spLocks noChangeAspect="1"/>
                </p:cNvSpPr>
                <p:nvPr/>
              </p:nvSpPr>
              <p:spPr>
                <a:xfrm>
                  <a:off x="284101" y="1684852"/>
                  <a:ext cx="359410" cy="35941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b="1">
                    <a:solidFill>
                      <a:schemeClr val="tx1"/>
                    </a:solidFill>
                  </a:endParaRPr>
                </a:p>
              </p:txBody>
            </p:sp>
          </p:grpSp>
          <p:sp>
            <p:nvSpPr>
              <p:cNvPr id="136" name="Rectangle 135"/>
              <p:cNvSpPr/>
              <p:nvPr/>
            </p:nvSpPr>
            <p:spPr>
              <a:xfrm rot="16200000" flipV="1">
                <a:off x="859230" y="1992236"/>
                <a:ext cx="251466" cy="90000"/>
              </a:xfrm>
              <a:prstGeom prst="rect">
                <a:avLst/>
              </a:prstGeom>
              <a:solidFill>
                <a:srgbClr val="339933"/>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b="1">
                  <a:solidFill>
                    <a:schemeClr val="tx1"/>
                  </a:solidFill>
                </a:endParaRPr>
              </a:p>
            </p:txBody>
          </p:sp>
        </p:grpSp>
      </p:grpSp>
      <p:grpSp>
        <p:nvGrpSpPr>
          <p:cNvPr id="153" name="Groupe 152"/>
          <p:cNvGrpSpPr/>
          <p:nvPr/>
        </p:nvGrpSpPr>
        <p:grpSpPr>
          <a:xfrm>
            <a:off x="899592" y="2583223"/>
            <a:ext cx="2287262" cy="532380"/>
            <a:chOff x="467544" y="3145533"/>
            <a:chExt cx="2287262" cy="532380"/>
          </a:xfrm>
        </p:grpSpPr>
        <p:sp>
          <p:nvSpPr>
            <p:cNvPr id="100" name="Rectangle 99"/>
            <p:cNvSpPr/>
            <p:nvPr/>
          </p:nvSpPr>
          <p:spPr>
            <a:xfrm>
              <a:off x="1566532" y="3295890"/>
              <a:ext cx="1188274" cy="307777"/>
            </a:xfrm>
            <a:prstGeom prst="rect">
              <a:avLst/>
            </a:prstGeom>
          </p:spPr>
          <p:txBody>
            <a:bodyPr wrap="none">
              <a:spAutoFit/>
            </a:bodyPr>
            <a:lstStyle/>
            <a:p>
              <a:r>
                <a:rPr lang="en-GB" sz="1400" b="1" dirty="0" smtClean="0"/>
                <a:t>13x valve box</a:t>
              </a:r>
              <a:endParaRPr lang="en-GB" sz="1400" b="1" dirty="0"/>
            </a:p>
          </p:txBody>
        </p:sp>
        <p:grpSp>
          <p:nvGrpSpPr>
            <p:cNvPr id="148" name="Groupe 147"/>
            <p:cNvGrpSpPr/>
            <p:nvPr/>
          </p:nvGrpSpPr>
          <p:grpSpPr>
            <a:xfrm>
              <a:off x="467544" y="3145533"/>
              <a:ext cx="511936" cy="532380"/>
              <a:chOff x="1971832" y="4230082"/>
              <a:chExt cx="511936" cy="532380"/>
            </a:xfrm>
          </p:grpSpPr>
          <p:sp>
            <p:nvSpPr>
              <p:cNvPr id="113" name="Rectangle 112"/>
              <p:cNvSpPr/>
              <p:nvPr/>
            </p:nvSpPr>
            <p:spPr>
              <a:xfrm>
                <a:off x="1971832" y="4491614"/>
                <a:ext cx="85220" cy="18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b="1">
                  <a:solidFill>
                    <a:schemeClr val="tx1"/>
                  </a:solidFill>
                </a:endParaRPr>
              </a:p>
            </p:txBody>
          </p:sp>
          <p:sp>
            <p:nvSpPr>
              <p:cNvPr id="116" name="Rectangle 115"/>
              <p:cNvSpPr/>
              <p:nvPr/>
            </p:nvSpPr>
            <p:spPr>
              <a:xfrm>
                <a:off x="2398548" y="4492757"/>
                <a:ext cx="85220" cy="18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b="1">
                  <a:solidFill>
                    <a:schemeClr val="tx1"/>
                  </a:solidFill>
                </a:endParaRPr>
              </a:p>
            </p:txBody>
          </p:sp>
          <p:sp>
            <p:nvSpPr>
              <p:cNvPr id="117" name="Ellipse 116"/>
              <p:cNvSpPr>
                <a:spLocks noChangeAspect="1"/>
              </p:cNvSpPr>
              <p:nvPr/>
            </p:nvSpPr>
            <p:spPr>
              <a:xfrm>
                <a:off x="2047268" y="4403052"/>
                <a:ext cx="359410" cy="3594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b="1">
                  <a:solidFill>
                    <a:schemeClr val="tx1"/>
                  </a:solidFill>
                </a:endParaRPr>
              </a:p>
            </p:txBody>
          </p:sp>
          <p:sp>
            <p:nvSpPr>
              <p:cNvPr id="118" name="Organigramme : Délai 117"/>
              <p:cNvSpPr/>
              <p:nvPr/>
            </p:nvSpPr>
            <p:spPr>
              <a:xfrm rot="5400000">
                <a:off x="2184859" y="4527898"/>
                <a:ext cx="77141" cy="90000"/>
              </a:xfrm>
              <a:prstGeom prst="flowChartDelay">
                <a:avLst/>
              </a:prstGeom>
              <a:solidFill>
                <a:schemeClr val="accent1"/>
              </a:solidFill>
              <a:ln w="25400">
                <a:solidFill>
                  <a:schemeClr val="tx2"/>
                </a:solidFill>
              </a:ln>
            </p:spPr>
            <p:txBody>
              <a:bodyPr wrap="square" rtlCol="0" anchor="ctr">
                <a:spAutoFit/>
              </a:bodyPr>
              <a:lstStyle/>
              <a:p>
                <a:pPr marL="0" algn="ctr"/>
                <a:endParaRPr lang="en-GB" b="1"/>
              </a:p>
            </p:txBody>
          </p:sp>
          <p:sp>
            <p:nvSpPr>
              <p:cNvPr id="119" name="Rectangle 118"/>
              <p:cNvSpPr/>
              <p:nvPr/>
            </p:nvSpPr>
            <p:spPr>
              <a:xfrm rot="5400000">
                <a:off x="2100180" y="4358817"/>
                <a:ext cx="248976" cy="9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b="1">
                  <a:solidFill>
                    <a:schemeClr val="tx1"/>
                  </a:solidFill>
                </a:endParaRPr>
              </a:p>
            </p:txBody>
          </p:sp>
          <p:sp>
            <p:nvSpPr>
              <p:cNvPr id="120" name="Double vague 119"/>
              <p:cNvSpPr/>
              <p:nvPr/>
            </p:nvSpPr>
            <p:spPr>
              <a:xfrm rot="5400000">
                <a:off x="2200564" y="4204686"/>
                <a:ext cx="48208" cy="99000"/>
              </a:xfrm>
              <a:prstGeom prst="double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solidFill>
                    <a:schemeClr val="tx1"/>
                  </a:solidFill>
                </a:endParaRPr>
              </a:p>
            </p:txBody>
          </p:sp>
        </p:grpSp>
      </p:grpSp>
      <p:grpSp>
        <p:nvGrpSpPr>
          <p:cNvPr id="151" name="Groupe 150"/>
          <p:cNvGrpSpPr/>
          <p:nvPr/>
        </p:nvGrpSpPr>
        <p:grpSpPr>
          <a:xfrm>
            <a:off x="877103" y="3196744"/>
            <a:ext cx="3829270" cy="738664"/>
            <a:chOff x="445055" y="3759054"/>
            <a:chExt cx="3829270" cy="738664"/>
          </a:xfrm>
        </p:grpSpPr>
        <p:grpSp>
          <p:nvGrpSpPr>
            <p:cNvPr id="150" name="Groupe 149"/>
            <p:cNvGrpSpPr/>
            <p:nvPr/>
          </p:nvGrpSpPr>
          <p:grpSpPr>
            <a:xfrm>
              <a:off x="450692" y="4189910"/>
              <a:ext cx="1024964" cy="293301"/>
              <a:chOff x="6547836" y="4436958"/>
              <a:chExt cx="1024964" cy="293301"/>
            </a:xfrm>
          </p:grpSpPr>
          <p:sp>
            <p:nvSpPr>
              <p:cNvPr id="147" name="Double vague 146"/>
              <p:cNvSpPr/>
              <p:nvPr/>
            </p:nvSpPr>
            <p:spPr>
              <a:xfrm>
                <a:off x="7482800" y="4436958"/>
                <a:ext cx="90000" cy="287705"/>
              </a:xfrm>
              <a:prstGeom prst="double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solidFill>
                    <a:schemeClr val="tx1"/>
                  </a:solidFill>
                </a:endParaRPr>
              </a:p>
            </p:txBody>
          </p:sp>
          <p:grpSp>
            <p:nvGrpSpPr>
              <p:cNvPr id="109" name="Groupe 108"/>
              <p:cNvGrpSpPr/>
              <p:nvPr/>
            </p:nvGrpSpPr>
            <p:grpSpPr>
              <a:xfrm>
                <a:off x="6547836" y="4441522"/>
                <a:ext cx="955487" cy="288737"/>
                <a:chOff x="6569816" y="1719084"/>
                <a:chExt cx="955487" cy="288737"/>
              </a:xfrm>
            </p:grpSpPr>
            <p:sp>
              <p:nvSpPr>
                <p:cNvPr id="139" name="Rectangle 138"/>
                <p:cNvSpPr/>
                <p:nvPr/>
              </p:nvSpPr>
              <p:spPr>
                <a:xfrm>
                  <a:off x="6661757" y="1774557"/>
                  <a:ext cx="464820" cy="18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b="1">
                    <a:solidFill>
                      <a:schemeClr val="tx1"/>
                    </a:solidFill>
                  </a:endParaRPr>
                </a:p>
              </p:txBody>
            </p:sp>
            <p:sp>
              <p:nvSpPr>
                <p:cNvPr id="140" name="Double vague 139"/>
                <p:cNvSpPr/>
                <p:nvPr/>
              </p:nvSpPr>
              <p:spPr>
                <a:xfrm>
                  <a:off x="6569816" y="1765557"/>
                  <a:ext cx="90000" cy="198000"/>
                </a:xfrm>
                <a:prstGeom prst="double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solidFill>
                      <a:schemeClr val="tx1"/>
                    </a:solidFill>
                  </a:endParaRPr>
                </a:p>
              </p:txBody>
            </p:sp>
            <p:sp>
              <p:nvSpPr>
                <p:cNvPr id="141" name="Trapèze 140"/>
                <p:cNvSpPr/>
                <p:nvPr/>
              </p:nvSpPr>
              <p:spPr>
                <a:xfrm rot="16200000">
                  <a:off x="7169479" y="1651998"/>
                  <a:ext cx="288737" cy="422910"/>
                </a:xfrm>
                <a:prstGeom prst="trapezoid">
                  <a:avLst>
                    <a:gd name="adj" fmla="val 19721"/>
                  </a:avLst>
                </a:prstGeom>
                <a:solidFill>
                  <a:schemeClr val="accent1"/>
                </a:solidFill>
                <a:ln w="25400">
                  <a:solidFill>
                    <a:schemeClr val="tx2"/>
                  </a:solidFill>
                </a:ln>
              </p:spPr>
              <p:txBody>
                <a:bodyPr wrap="square" rtlCol="0" anchor="ctr">
                  <a:spAutoFit/>
                </a:bodyPr>
                <a:lstStyle/>
                <a:p>
                  <a:pPr marL="0" algn="ctr"/>
                  <a:endParaRPr lang="en-GB" b="1"/>
                </a:p>
              </p:txBody>
            </p:sp>
          </p:grpSp>
        </p:grpSp>
        <p:grpSp>
          <p:nvGrpSpPr>
            <p:cNvPr id="149" name="Groupe 148"/>
            <p:cNvGrpSpPr/>
            <p:nvPr/>
          </p:nvGrpSpPr>
          <p:grpSpPr>
            <a:xfrm>
              <a:off x="445055" y="3875078"/>
              <a:ext cx="556761" cy="198000"/>
              <a:chOff x="1331640" y="4483757"/>
              <a:chExt cx="556761" cy="198000"/>
            </a:xfrm>
          </p:grpSpPr>
          <p:sp>
            <p:nvSpPr>
              <p:cNvPr id="114" name="Rectangle 113"/>
              <p:cNvSpPr/>
              <p:nvPr/>
            </p:nvSpPr>
            <p:spPr>
              <a:xfrm>
                <a:off x="1423581" y="4492757"/>
                <a:ext cx="464820" cy="18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b="1">
                  <a:solidFill>
                    <a:schemeClr val="tx1"/>
                  </a:solidFill>
                </a:endParaRPr>
              </a:p>
            </p:txBody>
          </p:sp>
          <p:sp>
            <p:nvSpPr>
              <p:cNvPr id="115" name="Double vague 114"/>
              <p:cNvSpPr/>
              <p:nvPr/>
            </p:nvSpPr>
            <p:spPr>
              <a:xfrm>
                <a:off x="1331640" y="4483757"/>
                <a:ext cx="90000" cy="198000"/>
              </a:xfrm>
              <a:prstGeom prst="double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solidFill>
                    <a:schemeClr val="tx1"/>
                  </a:solidFill>
                </a:endParaRPr>
              </a:p>
            </p:txBody>
          </p:sp>
          <p:sp>
            <p:nvSpPr>
              <p:cNvPr id="121" name="Double vague 120"/>
              <p:cNvSpPr/>
              <p:nvPr/>
            </p:nvSpPr>
            <p:spPr>
              <a:xfrm>
                <a:off x="1794168" y="4483757"/>
                <a:ext cx="90000" cy="198000"/>
              </a:xfrm>
              <a:prstGeom prst="double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solidFill>
                    <a:schemeClr val="tx1"/>
                  </a:solidFill>
                </a:endParaRPr>
              </a:p>
            </p:txBody>
          </p:sp>
        </p:grpSp>
        <p:sp>
          <p:nvSpPr>
            <p:cNvPr id="122" name="Rectangle 121"/>
            <p:cNvSpPr/>
            <p:nvPr/>
          </p:nvSpPr>
          <p:spPr>
            <a:xfrm>
              <a:off x="1566532" y="3759054"/>
              <a:ext cx="2707793" cy="738664"/>
            </a:xfrm>
            <a:prstGeom prst="rect">
              <a:avLst/>
            </a:prstGeom>
          </p:spPr>
          <p:txBody>
            <a:bodyPr wrap="none">
              <a:spAutoFit/>
            </a:bodyPr>
            <a:lstStyle/>
            <a:p>
              <a:r>
                <a:rPr lang="en-GB" sz="1400" b="1" smtClean="0"/>
                <a:t>13x (standard) Headers Unit</a:t>
              </a:r>
            </a:p>
            <a:p>
              <a:endParaRPr lang="en-GB" sz="1400" b="1" smtClean="0"/>
            </a:p>
            <a:p>
              <a:r>
                <a:rPr lang="en-GB" sz="1400" b="1" smtClean="0"/>
                <a:t>1x Elliptic interfaced Headers Unit</a:t>
              </a:r>
              <a:endParaRPr lang="en-GB" sz="1400" b="1"/>
            </a:p>
          </p:txBody>
        </p:sp>
      </p:grpSp>
      <p:sp>
        <p:nvSpPr>
          <p:cNvPr id="154" name="Rectangle 153"/>
          <p:cNvSpPr/>
          <p:nvPr/>
        </p:nvSpPr>
        <p:spPr>
          <a:xfrm>
            <a:off x="5036711" y="2733579"/>
            <a:ext cx="1623521" cy="307777"/>
          </a:xfrm>
          <a:prstGeom prst="rect">
            <a:avLst/>
          </a:prstGeom>
        </p:spPr>
        <p:txBody>
          <a:bodyPr wrap="none">
            <a:spAutoFit/>
          </a:bodyPr>
          <a:lstStyle/>
          <a:p>
            <a:r>
              <a:rPr lang="en-GB" sz="1400" dirty="0" smtClean="0">
                <a:sym typeface="Symbol"/>
              </a:rPr>
              <a:t> </a:t>
            </a:r>
            <a:r>
              <a:rPr lang="en-GB" sz="1400" dirty="0" smtClean="0"/>
              <a:t>1 call for tenders</a:t>
            </a:r>
            <a:endParaRPr lang="en-GB" sz="1400" dirty="0"/>
          </a:p>
        </p:txBody>
      </p:sp>
      <p:sp>
        <p:nvSpPr>
          <p:cNvPr id="156" name="Rectangle 155"/>
          <p:cNvSpPr/>
          <p:nvPr/>
        </p:nvSpPr>
        <p:spPr>
          <a:xfrm>
            <a:off x="5036711" y="3202991"/>
            <a:ext cx="1623521" cy="307777"/>
          </a:xfrm>
          <a:prstGeom prst="rect">
            <a:avLst/>
          </a:prstGeom>
        </p:spPr>
        <p:txBody>
          <a:bodyPr wrap="none">
            <a:spAutoFit/>
          </a:bodyPr>
          <a:lstStyle/>
          <a:p>
            <a:r>
              <a:rPr lang="en-GB" sz="1400" smtClean="0">
                <a:sym typeface="Symbol"/>
              </a:rPr>
              <a:t> </a:t>
            </a:r>
            <a:r>
              <a:rPr lang="en-GB" sz="1400" smtClean="0"/>
              <a:t>1 call for tenders</a:t>
            </a:r>
            <a:endParaRPr lang="en-GB" sz="1400"/>
          </a:p>
        </p:txBody>
      </p:sp>
      <p:sp>
        <p:nvSpPr>
          <p:cNvPr id="157" name="Rectangle 156"/>
          <p:cNvSpPr/>
          <p:nvPr/>
        </p:nvSpPr>
        <p:spPr>
          <a:xfrm>
            <a:off x="5036711" y="4078201"/>
            <a:ext cx="1623521" cy="307777"/>
          </a:xfrm>
          <a:prstGeom prst="rect">
            <a:avLst/>
          </a:prstGeom>
        </p:spPr>
        <p:txBody>
          <a:bodyPr wrap="none">
            <a:spAutoFit/>
          </a:bodyPr>
          <a:lstStyle/>
          <a:p>
            <a:r>
              <a:rPr lang="en-GB" sz="1400" smtClean="0">
                <a:sym typeface="Symbol"/>
              </a:rPr>
              <a:t> </a:t>
            </a:r>
            <a:r>
              <a:rPr lang="en-GB" sz="1400" smtClean="0"/>
              <a:t>1 call for tenders</a:t>
            </a:r>
            <a:endParaRPr lang="en-GB" sz="1400"/>
          </a:p>
        </p:txBody>
      </p:sp>
      <p:sp>
        <p:nvSpPr>
          <p:cNvPr id="160" name="Rectangle 159"/>
          <p:cNvSpPr/>
          <p:nvPr/>
        </p:nvSpPr>
        <p:spPr>
          <a:xfrm>
            <a:off x="697137" y="2204864"/>
            <a:ext cx="3899401" cy="369332"/>
          </a:xfrm>
          <a:prstGeom prst="rect">
            <a:avLst/>
          </a:prstGeom>
        </p:spPr>
        <p:txBody>
          <a:bodyPr wrap="none">
            <a:spAutoFit/>
          </a:bodyPr>
          <a:lstStyle/>
          <a:p>
            <a:r>
              <a:rPr lang="en-GB" dirty="0" smtClean="0">
                <a:sym typeface="Symbol"/>
              </a:rPr>
              <a:t> Several procurements for the </a:t>
            </a:r>
            <a:r>
              <a:rPr lang="en-GB" dirty="0" smtClean="0"/>
              <a:t>CDS-SL</a:t>
            </a:r>
            <a:endParaRPr lang="fr-FR" dirty="0"/>
          </a:p>
        </p:txBody>
      </p:sp>
      <p:sp>
        <p:nvSpPr>
          <p:cNvPr id="165" name="Rectangle 164"/>
          <p:cNvSpPr/>
          <p:nvPr/>
        </p:nvSpPr>
        <p:spPr>
          <a:xfrm>
            <a:off x="2886631" y="5307549"/>
            <a:ext cx="2776594" cy="307777"/>
          </a:xfrm>
          <a:prstGeom prst="rect">
            <a:avLst/>
          </a:prstGeom>
        </p:spPr>
        <p:txBody>
          <a:bodyPr wrap="none">
            <a:spAutoFit/>
          </a:bodyPr>
          <a:lstStyle/>
          <a:p>
            <a:r>
              <a:rPr lang="en-GB" sz="1400" b="1" dirty="0" smtClean="0"/>
              <a:t>Support and transportation frames</a:t>
            </a:r>
            <a:endParaRPr lang="en-GB" sz="1400" b="1" dirty="0"/>
          </a:p>
        </p:txBody>
      </p:sp>
      <p:sp>
        <p:nvSpPr>
          <p:cNvPr id="173" name="Rectangle 172"/>
          <p:cNvSpPr/>
          <p:nvPr/>
        </p:nvSpPr>
        <p:spPr>
          <a:xfrm>
            <a:off x="5950013" y="5013176"/>
            <a:ext cx="1623521" cy="307777"/>
          </a:xfrm>
          <a:prstGeom prst="rect">
            <a:avLst/>
          </a:prstGeom>
        </p:spPr>
        <p:txBody>
          <a:bodyPr wrap="none">
            <a:spAutoFit/>
          </a:bodyPr>
          <a:lstStyle/>
          <a:p>
            <a:r>
              <a:rPr lang="en-GB" sz="1400" dirty="0" smtClean="0">
                <a:sym typeface="Symbol"/>
              </a:rPr>
              <a:t> </a:t>
            </a:r>
            <a:r>
              <a:rPr lang="en-GB" sz="1400" dirty="0" smtClean="0"/>
              <a:t>1 call for tenders</a:t>
            </a:r>
            <a:endParaRPr lang="en-GB" sz="1400" dirty="0"/>
          </a:p>
        </p:txBody>
      </p:sp>
      <p:sp>
        <p:nvSpPr>
          <p:cNvPr id="101" name="Rectangle 100"/>
          <p:cNvSpPr/>
          <p:nvPr/>
        </p:nvSpPr>
        <p:spPr>
          <a:xfrm>
            <a:off x="2886631" y="5641503"/>
            <a:ext cx="2036776" cy="307777"/>
          </a:xfrm>
          <a:prstGeom prst="rect">
            <a:avLst/>
          </a:prstGeom>
        </p:spPr>
        <p:txBody>
          <a:bodyPr wrap="none">
            <a:spAutoFit/>
          </a:bodyPr>
          <a:lstStyle/>
          <a:p>
            <a:r>
              <a:rPr lang="en-GB" sz="1400" b="1" dirty="0" smtClean="0"/>
              <a:t>Auxiliary lines, vent lines</a:t>
            </a:r>
            <a:endParaRPr lang="en-GB" sz="1400" b="1" dirty="0"/>
          </a:p>
        </p:txBody>
      </p:sp>
      <p:sp>
        <p:nvSpPr>
          <p:cNvPr id="102" name="Rectangle 101"/>
          <p:cNvSpPr/>
          <p:nvPr/>
        </p:nvSpPr>
        <p:spPr>
          <a:xfrm>
            <a:off x="5953790" y="5301208"/>
            <a:ext cx="1623521" cy="307777"/>
          </a:xfrm>
          <a:prstGeom prst="rect">
            <a:avLst/>
          </a:prstGeom>
        </p:spPr>
        <p:txBody>
          <a:bodyPr wrap="none">
            <a:spAutoFit/>
          </a:bodyPr>
          <a:lstStyle/>
          <a:p>
            <a:r>
              <a:rPr lang="en-GB" sz="1400" dirty="0" smtClean="0">
                <a:sym typeface="Symbol"/>
              </a:rPr>
              <a:t> </a:t>
            </a:r>
            <a:r>
              <a:rPr lang="en-GB" sz="1400" dirty="0" smtClean="0"/>
              <a:t>1 call for tenders</a:t>
            </a:r>
            <a:endParaRPr lang="en-GB" sz="1400" dirty="0"/>
          </a:p>
        </p:txBody>
      </p:sp>
      <p:sp>
        <p:nvSpPr>
          <p:cNvPr id="103" name="Rectangle 102"/>
          <p:cNvSpPr/>
          <p:nvPr/>
        </p:nvSpPr>
        <p:spPr>
          <a:xfrm>
            <a:off x="2886631" y="4999811"/>
            <a:ext cx="2781467" cy="307777"/>
          </a:xfrm>
          <a:prstGeom prst="rect">
            <a:avLst/>
          </a:prstGeom>
        </p:spPr>
        <p:txBody>
          <a:bodyPr wrap="none">
            <a:spAutoFit/>
          </a:bodyPr>
          <a:lstStyle/>
          <a:p>
            <a:r>
              <a:rPr lang="en-GB" sz="1400" b="1" dirty="0" smtClean="0"/>
              <a:t>Temperature sensors (</a:t>
            </a:r>
            <a:r>
              <a:rPr lang="en-GB" sz="1400" b="1" dirty="0" err="1" smtClean="0"/>
              <a:t>Cernox</a:t>
            </a:r>
            <a:r>
              <a:rPr lang="en-GB" sz="1400" b="1" dirty="0" smtClean="0"/>
              <a:t> type)</a:t>
            </a:r>
            <a:endParaRPr lang="en-GB" sz="1400" b="1" dirty="0"/>
          </a:p>
        </p:txBody>
      </p:sp>
      <p:sp>
        <p:nvSpPr>
          <p:cNvPr id="104" name="Rectangle 103"/>
          <p:cNvSpPr/>
          <p:nvPr/>
        </p:nvSpPr>
        <p:spPr>
          <a:xfrm>
            <a:off x="5972815" y="5641503"/>
            <a:ext cx="1623521" cy="307777"/>
          </a:xfrm>
          <a:prstGeom prst="rect">
            <a:avLst/>
          </a:prstGeom>
        </p:spPr>
        <p:txBody>
          <a:bodyPr wrap="none">
            <a:spAutoFit/>
          </a:bodyPr>
          <a:lstStyle/>
          <a:p>
            <a:r>
              <a:rPr lang="en-GB" sz="1400" dirty="0" smtClean="0">
                <a:sym typeface="Symbol"/>
              </a:rPr>
              <a:t> </a:t>
            </a:r>
            <a:r>
              <a:rPr lang="en-GB" sz="1400" dirty="0" smtClean="0"/>
              <a:t>1 call for tenders</a:t>
            </a:r>
            <a:endParaRPr lang="en-GB" sz="1400" dirty="0"/>
          </a:p>
        </p:txBody>
      </p:sp>
      <p:sp>
        <p:nvSpPr>
          <p:cNvPr id="105" name="Rectangle 104"/>
          <p:cNvSpPr/>
          <p:nvPr/>
        </p:nvSpPr>
        <p:spPr>
          <a:xfrm>
            <a:off x="2886631" y="6001543"/>
            <a:ext cx="1586140" cy="307777"/>
          </a:xfrm>
          <a:prstGeom prst="rect">
            <a:avLst/>
          </a:prstGeom>
        </p:spPr>
        <p:txBody>
          <a:bodyPr wrap="none">
            <a:spAutoFit/>
          </a:bodyPr>
          <a:lstStyle/>
          <a:p>
            <a:r>
              <a:rPr lang="en-GB" sz="1400" b="1" dirty="0" smtClean="0"/>
              <a:t>On site installation</a:t>
            </a:r>
            <a:endParaRPr lang="en-GB" sz="1400" b="1" dirty="0"/>
          </a:p>
        </p:txBody>
      </p:sp>
      <p:sp>
        <p:nvSpPr>
          <p:cNvPr id="106" name="Rectangle 105"/>
          <p:cNvSpPr/>
          <p:nvPr/>
        </p:nvSpPr>
        <p:spPr>
          <a:xfrm>
            <a:off x="5972815" y="6001543"/>
            <a:ext cx="1623521" cy="307777"/>
          </a:xfrm>
          <a:prstGeom prst="rect">
            <a:avLst/>
          </a:prstGeom>
        </p:spPr>
        <p:txBody>
          <a:bodyPr wrap="none">
            <a:spAutoFit/>
          </a:bodyPr>
          <a:lstStyle/>
          <a:p>
            <a:r>
              <a:rPr lang="en-GB" sz="1400" dirty="0" smtClean="0">
                <a:sym typeface="Symbol"/>
              </a:rPr>
              <a:t> </a:t>
            </a:r>
            <a:r>
              <a:rPr lang="en-GB" sz="1400" dirty="0" smtClean="0"/>
              <a:t>1 call for tenders</a:t>
            </a:r>
            <a:endParaRPr lang="en-GB" sz="1400" dirty="0"/>
          </a:p>
        </p:txBody>
      </p:sp>
      <p:sp>
        <p:nvSpPr>
          <p:cNvPr id="107" name="Rectangle 106"/>
          <p:cNvSpPr/>
          <p:nvPr/>
        </p:nvSpPr>
        <p:spPr>
          <a:xfrm>
            <a:off x="5950013" y="4450477"/>
            <a:ext cx="1623521" cy="307777"/>
          </a:xfrm>
          <a:prstGeom prst="rect">
            <a:avLst/>
          </a:prstGeom>
        </p:spPr>
        <p:txBody>
          <a:bodyPr wrap="none">
            <a:spAutoFit/>
          </a:bodyPr>
          <a:lstStyle/>
          <a:p>
            <a:r>
              <a:rPr lang="en-GB" sz="1400" dirty="0" smtClean="0">
                <a:sym typeface="Symbol"/>
              </a:rPr>
              <a:t> </a:t>
            </a:r>
            <a:r>
              <a:rPr lang="en-GB" sz="1400" dirty="0" smtClean="0"/>
              <a:t>1 call for tenders</a:t>
            </a:r>
            <a:endParaRPr lang="en-GB" sz="1400" dirty="0"/>
          </a:p>
        </p:txBody>
      </p:sp>
      <p:sp>
        <p:nvSpPr>
          <p:cNvPr id="108" name="Rectangle 107"/>
          <p:cNvSpPr/>
          <p:nvPr/>
        </p:nvSpPr>
        <p:spPr>
          <a:xfrm>
            <a:off x="2886631" y="4437112"/>
            <a:ext cx="1236108" cy="307777"/>
          </a:xfrm>
          <a:prstGeom prst="rect">
            <a:avLst/>
          </a:prstGeom>
        </p:spPr>
        <p:txBody>
          <a:bodyPr wrap="none">
            <a:spAutoFit/>
          </a:bodyPr>
          <a:lstStyle/>
          <a:p>
            <a:r>
              <a:rPr lang="en-GB" sz="1400" b="1" dirty="0" smtClean="0"/>
              <a:t>Control valves</a:t>
            </a:r>
            <a:endParaRPr lang="en-GB" sz="1400" b="1" dirty="0"/>
          </a:p>
        </p:txBody>
      </p:sp>
      <p:sp>
        <p:nvSpPr>
          <p:cNvPr id="111" name="Rectangle 110"/>
          <p:cNvSpPr/>
          <p:nvPr/>
        </p:nvSpPr>
        <p:spPr>
          <a:xfrm>
            <a:off x="5950013" y="4705399"/>
            <a:ext cx="1623521" cy="307777"/>
          </a:xfrm>
          <a:prstGeom prst="rect">
            <a:avLst/>
          </a:prstGeom>
        </p:spPr>
        <p:txBody>
          <a:bodyPr wrap="none">
            <a:spAutoFit/>
          </a:bodyPr>
          <a:lstStyle/>
          <a:p>
            <a:r>
              <a:rPr lang="en-GB" sz="1400" dirty="0" smtClean="0">
                <a:sym typeface="Symbol"/>
              </a:rPr>
              <a:t> </a:t>
            </a:r>
            <a:r>
              <a:rPr lang="en-GB" sz="1400" dirty="0" smtClean="0"/>
              <a:t>1 call for tenders</a:t>
            </a:r>
            <a:endParaRPr lang="en-GB" sz="1400" dirty="0"/>
          </a:p>
        </p:txBody>
      </p:sp>
      <p:sp>
        <p:nvSpPr>
          <p:cNvPr id="112" name="Rectangle 111"/>
          <p:cNvSpPr/>
          <p:nvPr/>
        </p:nvSpPr>
        <p:spPr>
          <a:xfrm>
            <a:off x="2886631" y="4692034"/>
            <a:ext cx="2356992" cy="307777"/>
          </a:xfrm>
          <a:prstGeom prst="rect">
            <a:avLst/>
          </a:prstGeom>
        </p:spPr>
        <p:txBody>
          <a:bodyPr wrap="none">
            <a:spAutoFit/>
          </a:bodyPr>
          <a:lstStyle/>
          <a:p>
            <a:r>
              <a:rPr lang="en-GB" sz="1400" b="1" dirty="0" smtClean="0"/>
              <a:t>Heat exchangers (</a:t>
            </a:r>
            <a:r>
              <a:rPr lang="en-GB" sz="1400" b="1" dirty="0" err="1" smtClean="0"/>
              <a:t>subcoolers</a:t>
            </a:r>
            <a:r>
              <a:rPr lang="en-GB" sz="1400" b="1" dirty="0" smtClean="0"/>
              <a:t>)</a:t>
            </a:r>
            <a:endParaRPr lang="en-GB" sz="1400" b="1" dirty="0"/>
          </a:p>
        </p:txBody>
      </p:sp>
    </p:spTree>
    <p:extLst>
      <p:ext uri="{BB962C8B-B14F-4D97-AF65-F5344CB8AC3E}">
        <p14:creationId xmlns:p14="http://schemas.microsoft.com/office/powerpoint/2010/main" val="1157123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1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0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7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0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0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0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05"/>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 grpId="0"/>
      <p:bldP spid="156" grpId="0"/>
      <p:bldP spid="157" grpId="0"/>
      <p:bldP spid="165" grpId="0"/>
      <p:bldP spid="173" grpId="0"/>
      <p:bldP spid="101" grpId="0"/>
      <p:bldP spid="102" grpId="0"/>
      <p:bldP spid="103" grpId="0"/>
      <p:bldP spid="104" grpId="0"/>
      <p:bldP spid="105" grpId="0"/>
      <p:bldP spid="106" grpId="0"/>
      <p:bldP spid="107" grpId="0"/>
      <p:bldP spid="108" grpId="0"/>
      <p:bldP spid="111" grpId="0"/>
      <p:bldP spid="1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dirty="0"/>
              <a:t>Procurements</a:t>
            </a:r>
          </a:p>
        </p:txBody>
      </p:sp>
      <p:sp>
        <p:nvSpPr>
          <p:cNvPr id="3" name="Espace réservé du texte 2"/>
          <p:cNvSpPr>
            <a:spLocks noGrp="1"/>
          </p:cNvSpPr>
          <p:nvPr>
            <p:ph type="body" sz="quarter" idx="10"/>
          </p:nvPr>
        </p:nvSpPr>
        <p:spPr>
          <a:xfrm>
            <a:off x="250573" y="649972"/>
            <a:ext cx="8964488" cy="5774986"/>
          </a:xfrm>
        </p:spPr>
        <p:txBody>
          <a:bodyPr/>
          <a:lstStyle/>
          <a:p>
            <a:r>
              <a:rPr lang="en-GB" dirty="0" smtClean="0"/>
              <a:t>Procurement strategy</a:t>
            </a:r>
            <a:endParaRPr lang="en-GB" dirty="0"/>
          </a:p>
        </p:txBody>
      </p:sp>
      <p:sp>
        <p:nvSpPr>
          <p:cNvPr id="159" name="Rectangle 158"/>
          <p:cNvSpPr/>
          <p:nvPr/>
        </p:nvSpPr>
        <p:spPr>
          <a:xfrm>
            <a:off x="611560" y="1196752"/>
            <a:ext cx="8424936" cy="4524315"/>
          </a:xfrm>
          <a:prstGeom prst="rect">
            <a:avLst/>
          </a:prstGeom>
        </p:spPr>
        <p:txBody>
          <a:bodyPr wrap="square">
            <a:spAutoFit/>
          </a:bodyPr>
          <a:lstStyle/>
          <a:p>
            <a:pPr>
              <a:tabLst>
                <a:tab pos="355600" algn="l"/>
              </a:tabLst>
            </a:pPr>
            <a:r>
              <a:rPr lang="en-GB" dirty="0" smtClean="0">
                <a:sym typeface="Symbol"/>
              </a:rPr>
              <a:t> save time on the </a:t>
            </a:r>
            <a:r>
              <a:rPr lang="en-GB" dirty="0">
                <a:sym typeface="Symbol"/>
              </a:rPr>
              <a:t>administrative </a:t>
            </a:r>
            <a:r>
              <a:rPr lang="en-GB" dirty="0" smtClean="0">
                <a:sym typeface="Symbol"/>
              </a:rPr>
              <a:t>aspects of the calls </a:t>
            </a:r>
            <a:r>
              <a:rPr lang="en-GB" dirty="0">
                <a:sym typeface="Symbol"/>
              </a:rPr>
              <a:t>for </a:t>
            </a:r>
            <a:r>
              <a:rPr lang="en-GB" dirty="0" smtClean="0">
                <a:sym typeface="Symbol"/>
              </a:rPr>
              <a:t>tenders:</a:t>
            </a:r>
          </a:p>
          <a:p>
            <a:pPr>
              <a:tabLst>
                <a:tab pos="355600" algn="l"/>
              </a:tabLst>
            </a:pPr>
            <a:r>
              <a:rPr lang="en-GB" dirty="0" smtClean="0">
                <a:sym typeface="Symbol"/>
              </a:rPr>
              <a:t>	</a:t>
            </a:r>
            <a:r>
              <a:rPr lang="en-GB" dirty="0">
                <a:sym typeface="Symbol"/>
              </a:rPr>
              <a:t>	</a:t>
            </a:r>
            <a:r>
              <a:rPr lang="en-GB" dirty="0" smtClean="0">
                <a:sym typeface="Symbol"/>
              </a:rPr>
              <a:t>smaller budget   </a:t>
            </a:r>
            <a:r>
              <a:rPr lang="en-GB" dirty="0">
                <a:sym typeface="Symbol"/>
              </a:rPr>
              <a:t>simpler procedure  </a:t>
            </a:r>
            <a:r>
              <a:rPr lang="en-GB" dirty="0" smtClean="0">
                <a:sym typeface="Symbol"/>
              </a:rPr>
              <a:t>less administrative time </a:t>
            </a:r>
          </a:p>
          <a:p>
            <a:pPr>
              <a:tabLst>
                <a:tab pos="355600" algn="l"/>
              </a:tabLst>
            </a:pPr>
            <a:r>
              <a:rPr lang="en-GB" dirty="0">
                <a:sym typeface="Symbol"/>
              </a:rPr>
              <a:t>	</a:t>
            </a:r>
            <a:r>
              <a:rPr lang="en-GB" dirty="0" smtClean="0">
                <a:sym typeface="Symbol"/>
              </a:rPr>
              <a:t>	more technical specifications to write</a:t>
            </a:r>
          </a:p>
          <a:p>
            <a:pPr>
              <a:tabLst>
                <a:tab pos="355600" algn="l"/>
              </a:tabLst>
            </a:pPr>
            <a:r>
              <a:rPr lang="en-GB" dirty="0">
                <a:sym typeface="Symbol"/>
              </a:rPr>
              <a:t>	</a:t>
            </a:r>
            <a:r>
              <a:rPr lang="en-GB" dirty="0" smtClean="0">
                <a:sym typeface="Symbol"/>
              </a:rPr>
              <a:t>	more administrative procedures to do</a:t>
            </a:r>
          </a:p>
          <a:p>
            <a:pPr>
              <a:tabLst>
                <a:tab pos="355600" algn="l"/>
              </a:tabLst>
            </a:pPr>
            <a:r>
              <a:rPr lang="en-GB" dirty="0">
                <a:sym typeface="Symbol"/>
              </a:rPr>
              <a:t>	</a:t>
            </a:r>
            <a:r>
              <a:rPr lang="en-GB" dirty="0" smtClean="0">
                <a:sym typeface="Symbol"/>
              </a:rPr>
              <a:t>	 </a:t>
            </a:r>
            <a:r>
              <a:rPr lang="en-GB" dirty="0">
                <a:sym typeface="Symbol"/>
              </a:rPr>
              <a:t> </a:t>
            </a:r>
            <a:r>
              <a:rPr lang="en-GB" dirty="0" smtClean="0">
                <a:sym typeface="Symbol"/>
              </a:rPr>
              <a:t>more human resources  (different departments of the CNRS)</a:t>
            </a:r>
          </a:p>
          <a:p>
            <a:pPr>
              <a:tabLst>
                <a:tab pos="355600" algn="l"/>
              </a:tabLst>
            </a:pPr>
            <a:endParaRPr lang="en-GB" dirty="0" smtClean="0">
              <a:sym typeface="Symbol"/>
            </a:endParaRPr>
          </a:p>
          <a:p>
            <a:pPr>
              <a:tabLst>
                <a:tab pos="355600" algn="l"/>
              </a:tabLst>
            </a:pPr>
            <a:r>
              <a:rPr lang="en-GB" dirty="0" smtClean="0">
                <a:sym typeface="Symbol"/>
              </a:rPr>
              <a:t> </a:t>
            </a:r>
            <a:r>
              <a:rPr lang="en-GB" dirty="0">
                <a:sym typeface="Symbol"/>
              </a:rPr>
              <a:t>priory the components which are on the critical </a:t>
            </a:r>
            <a:r>
              <a:rPr lang="en-GB" dirty="0" smtClean="0">
                <a:sym typeface="Symbol"/>
              </a:rPr>
              <a:t>path: </a:t>
            </a:r>
          </a:p>
          <a:p>
            <a:pPr>
              <a:tabLst>
                <a:tab pos="355600" algn="l"/>
              </a:tabLst>
            </a:pPr>
            <a:r>
              <a:rPr lang="en-GB" dirty="0">
                <a:sym typeface="Symbol"/>
              </a:rPr>
              <a:t>	</a:t>
            </a:r>
            <a:r>
              <a:rPr lang="en-GB" dirty="0" smtClean="0">
                <a:sym typeface="Symbol"/>
              </a:rPr>
              <a:t>	do not wait </a:t>
            </a:r>
            <a:r>
              <a:rPr lang="en-GB" dirty="0">
                <a:sym typeface="Symbol"/>
              </a:rPr>
              <a:t>for </a:t>
            </a:r>
            <a:r>
              <a:rPr lang="en-GB" dirty="0" smtClean="0">
                <a:sym typeface="Symbol"/>
              </a:rPr>
              <a:t>the finalization of the other components </a:t>
            </a:r>
          </a:p>
          <a:p>
            <a:pPr>
              <a:tabLst>
                <a:tab pos="355600" algn="l"/>
              </a:tabLst>
            </a:pPr>
            <a:r>
              <a:rPr lang="en-GB" dirty="0">
                <a:sym typeface="Symbol"/>
              </a:rPr>
              <a:t>	</a:t>
            </a:r>
            <a:r>
              <a:rPr lang="en-GB" dirty="0" smtClean="0">
                <a:sym typeface="Symbol"/>
              </a:rPr>
              <a:t>	(ex. launching VB procurement does not imply that end box is finalized)</a:t>
            </a:r>
          </a:p>
          <a:p>
            <a:pPr>
              <a:tabLst>
                <a:tab pos="355600" algn="l"/>
              </a:tabLst>
            </a:pPr>
            <a:endParaRPr lang="en-GB" dirty="0" smtClean="0">
              <a:sym typeface="Symbol"/>
            </a:endParaRPr>
          </a:p>
          <a:p>
            <a:pPr>
              <a:tabLst>
                <a:tab pos="355600" algn="l"/>
              </a:tabLst>
            </a:pPr>
            <a:r>
              <a:rPr lang="en-GB" dirty="0" smtClean="0">
                <a:sym typeface="Symbol"/>
              </a:rPr>
              <a:t> possibility of having several suppliers:</a:t>
            </a:r>
          </a:p>
          <a:p>
            <a:pPr>
              <a:tabLst>
                <a:tab pos="355600" algn="l"/>
              </a:tabLst>
            </a:pPr>
            <a:r>
              <a:rPr lang="en-GB" dirty="0">
                <a:sym typeface="Symbol"/>
              </a:rPr>
              <a:t>	</a:t>
            </a:r>
            <a:r>
              <a:rPr lang="en-GB" dirty="0" smtClean="0">
                <a:sym typeface="Symbol"/>
              </a:rPr>
              <a:t>	taking into account the (aggressive) schedule, workload might be dispatched</a:t>
            </a:r>
          </a:p>
          <a:p>
            <a:pPr>
              <a:tabLst>
                <a:tab pos="355600" algn="l"/>
              </a:tabLst>
            </a:pPr>
            <a:r>
              <a:rPr lang="en-GB" dirty="0">
                <a:sym typeface="Symbol"/>
              </a:rPr>
              <a:t>	</a:t>
            </a:r>
            <a:r>
              <a:rPr lang="en-GB" dirty="0" smtClean="0">
                <a:sym typeface="Symbol"/>
              </a:rPr>
              <a:t>	more follow-up (in different places)</a:t>
            </a:r>
          </a:p>
          <a:p>
            <a:pPr>
              <a:tabLst>
                <a:tab pos="355600" algn="l"/>
              </a:tabLst>
            </a:pPr>
            <a:r>
              <a:rPr lang="en-GB" dirty="0">
                <a:sym typeface="Symbol"/>
              </a:rPr>
              <a:t>	</a:t>
            </a:r>
            <a:r>
              <a:rPr lang="en-GB" dirty="0" smtClean="0">
                <a:sym typeface="Symbol"/>
              </a:rPr>
              <a:t>	 </a:t>
            </a:r>
            <a:r>
              <a:rPr lang="en-GB" dirty="0">
                <a:sym typeface="Symbol"/>
              </a:rPr>
              <a:t>more human resources  </a:t>
            </a:r>
            <a:r>
              <a:rPr lang="en-GB" dirty="0" smtClean="0">
                <a:sym typeface="Symbol"/>
              </a:rPr>
              <a:t>(CNRS) </a:t>
            </a:r>
            <a:endParaRPr lang="en-GB" dirty="0">
              <a:sym typeface="Symbol"/>
            </a:endParaRPr>
          </a:p>
          <a:p>
            <a:pPr>
              <a:tabLst>
                <a:tab pos="355600" algn="l"/>
              </a:tabLst>
            </a:pPr>
            <a:r>
              <a:rPr lang="en-GB" dirty="0">
                <a:sym typeface="Symbol"/>
              </a:rPr>
              <a:t>			</a:t>
            </a:r>
            <a:endParaRPr lang="en-GB" dirty="0" smtClean="0">
              <a:sym typeface="Symbol"/>
            </a:endParaRPr>
          </a:p>
          <a:p>
            <a:pPr>
              <a:tabLst>
                <a:tab pos="355600" algn="l"/>
              </a:tabLst>
            </a:pPr>
            <a:endParaRPr lang="en-GB" dirty="0">
              <a:sym typeface="Symbol"/>
            </a:endParaRPr>
          </a:p>
        </p:txBody>
      </p:sp>
      <p:pic>
        <p:nvPicPr>
          <p:cNvPr id="1026" name="Picture 2" descr="pros_cons"/>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3298"/>
          <a:stretch/>
        </p:blipFill>
        <p:spPr bwMode="auto">
          <a:xfrm>
            <a:off x="1168428" y="1772816"/>
            <a:ext cx="379236" cy="360000"/>
          </a:xfrm>
          <a:prstGeom prst="rect">
            <a:avLst/>
          </a:prstGeom>
          <a:noFill/>
          <a:extLst>
            <a:ext uri="{909E8E84-426E-40DD-AFC4-6F175D3DCCD1}">
              <a14:hiddenFill xmlns:a14="http://schemas.microsoft.com/office/drawing/2010/main">
                <a:solidFill>
                  <a:srgbClr val="FFFFFF"/>
                </a:solidFill>
              </a14:hiddenFill>
            </a:ext>
          </a:extLst>
        </p:spPr>
      </p:pic>
      <p:pic>
        <p:nvPicPr>
          <p:cNvPr id="163" name="Picture 2" descr="pros_cons"/>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53754"/>
          <a:stretch/>
        </p:blipFill>
        <p:spPr bwMode="auto">
          <a:xfrm>
            <a:off x="1172127" y="1484784"/>
            <a:ext cx="375537" cy="360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pros_cons"/>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53754"/>
          <a:stretch/>
        </p:blipFill>
        <p:spPr bwMode="auto">
          <a:xfrm>
            <a:off x="1172127" y="3202856"/>
            <a:ext cx="375537" cy="360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pros_cons"/>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53754"/>
          <a:stretch/>
        </p:blipFill>
        <p:spPr bwMode="auto">
          <a:xfrm>
            <a:off x="1172127" y="4282976"/>
            <a:ext cx="375537" cy="3600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pros_cons"/>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3298"/>
          <a:stretch/>
        </p:blipFill>
        <p:spPr bwMode="auto">
          <a:xfrm>
            <a:off x="1168428" y="4581168"/>
            <a:ext cx="379236" cy="3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1288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9">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9">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9">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9">
                                            <p:txEl>
                                              <p:pRg st="10" end="1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9">
                                            <p:txEl>
                                              <p:pRg st="11" end="1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9">
                                            <p:txEl>
                                              <p:pRg st="12" end="1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9">
                                            <p:txEl>
                                              <p:pRg st="13" end="1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dirty="0"/>
              <a:t>Procurements</a:t>
            </a:r>
            <a:endParaRPr lang="en-US" dirty="0"/>
          </a:p>
        </p:txBody>
      </p:sp>
      <p:sp>
        <p:nvSpPr>
          <p:cNvPr id="3" name="Espace réservé du texte 2"/>
          <p:cNvSpPr>
            <a:spLocks noGrp="1"/>
          </p:cNvSpPr>
          <p:nvPr>
            <p:ph type="body" sz="quarter" idx="10"/>
          </p:nvPr>
        </p:nvSpPr>
        <p:spPr>
          <a:xfrm>
            <a:off x="192111" y="656318"/>
            <a:ext cx="8964488" cy="5774986"/>
          </a:xfrm>
        </p:spPr>
        <p:txBody>
          <a:bodyPr/>
          <a:lstStyle/>
          <a:p>
            <a:r>
              <a:rPr lang="en-US" dirty="0" smtClean="0"/>
              <a:t>Procurement process at CNRS</a:t>
            </a:r>
          </a:p>
          <a:p>
            <a:pPr lvl="1"/>
            <a:r>
              <a:rPr lang="en-US" dirty="0" smtClean="0"/>
              <a:t>Product cost &lt; 90 </a:t>
            </a:r>
            <a:r>
              <a:rPr lang="en-US" dirty="0" err="1" smtClean="0"/>
              <a:t>k€HT</a:t>
            </a:r>
            <a:endParaRPr lang="en-US" dirty="0" smtClean="0"/>
          </a:p>
          <a:p>
            <a:pPr lvl="2"/>
            <a:r>
              <a:rPr lang="en-US" dirty="0" smtClean="0"/>
              <a:t>“Adapted procurement process”</a:t>
            </a:r>
          </a:p>
          <a:p>
            <a:pPr lvl="1"/>
            <a:endParaRPr lang="en-US" dirty="0" smtClean="0"/>
          </a:p>
          <a:p>
            <a:pPr lvl="1"/>
            <a:endParaRPr lang="en-US" dirty="0"/>
          </a:p>
        </p:txBody>
      </p:sp>
      <p:grpSp>
        <p:nvGrpSpPr>
          <p:cNvPr id="4" name="Groupe 3"/>
          <p:cNvGrpSpPr/>
          <p:nvPr/>
        </p:nvGrpSpPr>
        <p:grpSpPr>
          <a:xfrm>
            <a:off x="1757493" y="1645998"/>
            <a:ext cx="1407471" cy="3419918"/>
            <a:chOff x="1757493" y="1645998"/>
            <a:chExt cx="1407471" cy="3419918"/>
          </a:xfrm>
        </p:grpSpPr>
        <p:cxnSp>
          <p:nvCxnSpPr>
            <p:cNvPr id="10" name="Connecteur droit 9"/>
            <p:cNvCxnSpPr/>
            <p:nvPr/>
          </p:nvCxnSpPr>
          <p:spPr>
            <a:xfrm>
              <a:off x="1965242" y="2015330"/>
              <a:ext cx="0" cy="648072"/>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1757493" y="1645998"/>
              <a:ext cx="453970" cy="369332"/>
            </a:xfrm>
            <a:prstGeom prst="rect">
              <a:avLst/>
            </a:prstGeom>
          </p:spPr>
          <p:txBody>
            <a:bodyPr wrap="none">
              <a:spAutoFit/>
            </a:bodyPr>
            <a:lstStyle/>
            <a:p>
              <a:r>
                <a:rPr lang="en-US" b="1" dirty="0" smtClean="0">
                  <a:latin typeface="Arial" panose="020B0604020202020204" pitchFamily="34" charset="0"/>
                  <a:cs typeface="Arial" panose="020B0604020202020204" pitchFamily="34" charset="0"/>
                </a:rPr>
                <a:t>T0</a:t>
              </a:r>
              <a:endParaRPr lang="en-US" dirty="0"/>
            </a:p>
          </p:txBody>
        </p:sp>
        <p:sp>
          <p:nvSpPr>
            <p:cNvPr id="15" name="Rectangle 14"/>
            <p:cNvSpPr/>
            <p:nvPr/>
          </p:nvSpPr>
          <p:spPr>
            <a:xfrm rot="2700000">
              <a:off x="1494924" y="3395875"/>
              <a:ext cx="2755306" cy="584775"/>
            </a:xfrm>
            <a:prstGeom prst="rect">
              <a:avLst/>
            </a:prstGeom>
          </p:spPr>
          <p:txBody>
            <a:bodyPr wrap="none">
              <a:spAutoFit/>
            </a:bodyPr>
            <a:lstStyle/>
            <a:p>
              <a:r>
                <a:rPr lang="en-US" sz="1600" dirty="0" smtClean="0"/>
                <a:t>Technical specification ready</a:t>
              </a:r>
            </a:p>
            <a:p>
              <a:r>
                <a:rPr lang="en-US" sz="1600" dirty="0"/>
                <a:t>a</a:t>
              </a:r>
              <a:r>
                <a:rPr lang="en-US" sz="1600" dirty="0" smtClean="0"/>
                <a:t>nd conditions to tender ready</a:t>
              </a:r>
              <a:endParaRPr lang="en-US" sz="1600" dirty="0"/>
            </a:p>
          </p:txBody>
        </p:sp>
      </p:grpSp>
      <p:grpSp>
        <p:nvGrpSpPr>
          <p:cNvPr id="5" name="Groupe 4"/>
          <p:cNvGrpSpPr/>
          <p:nvPr/>
        </p:nvGrpSpPr>
        <p:grpSpPr>
          <a:xfrm>
            <a:off x="2411760" y="1681063"/>
            <a:ext cx="1170439" cy="2489288"/>
            <a:chOff x="2411760" y="1681063"/>
            <a:chExt cx="1170439" cy="2489288"/>
          </a:xfrm>
        </p:grpSpPr>
        <p:cxnSp>
          <p:nvCxnSpPr>
            <p:cNvPr id="12" name="Connecteur droit 11"/>
            <p:cNvCxnSpPr/>
            <p:nvPr/>
          </p:nvCxnSpPr>
          <p:spPr>
            <a:xfrm>
              <a:off x="2834217" y="2002476"/>
              <a:ext cx="0" cy="648072"/>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rot="2700000">
              <a:off x="2533001" y="3121154"/>
              <a:ext cx="1759841" cy="338554"/>
            </a:xfrm>
            <a:prstGeom prst="rect">
              <a:avLst/>
            </a:prstGeom>
          </p:spPr>
          <p:txBody>
            <a:bodyPr wrap="none">
              <a:spAutoFit/>
            </a:bodyPr>
            <a:lstStyle/>
            <a:p>
              <a:r>
                <a:rPr lang="en-US" sz="1600" smtClean="0"/>
                <a:t>Tendering is closed</a:t>
              </a:r>
              <a:endParaRPr lang="en-US" sz="1600"/>
            </a:p>
          </p:txBody>
        </p:sp>
        <p:sp>
          <p:nvSpPr>
            <p:cNvPr id="19" name="Rectangle 18"/>
            <p:cNvSpPr/>
            <p:nvPr/>
          </p:nvSpPr>
          <p:spPr>
            <a:xfrm>
              <a:off x="2411760" y="1681063"/>
              <a:ext cx="894797" cy="307777"/>
            </a:xfrm>
            <a:prstGeom prst="rect">
              <a:avLst/>
            </a:prstGeom>
          </p:spPr>
          <p:txBody>
            <a:bodyPr wrap="none">
              <a:spAutoFit/>
            </a:bodyPr>
            <a:lstStyle/>
            <a:p>
              <a:r>
                <a:rPr lang="en-US" sz="1400" b="1" dirty="0" smtClean="0">
                  <a:latin typeface="Arial" panose="020B0604020202020204" pitchFamily="34" charset="0"/>
                  <a:cs typeface="Arial" panose="020B0604020202020204" pitchFamily="34" charset="0"/>
                </a:rPr>
                <a:t>+ 5 days</a:t>
              </a:r>
              <a:endParaRPr lang="en-US" sz="1400" dirty="0"/>
            </a:p>
          </p:txBody>
        </p:sp>
      </p:grpSp>
      <p:grpSp>
        <p:nvGrpSpPr>
          <p:cNvPr id="6" name="Groupe 5"/>
          <p:cNvGrpSpPr/>
          <p:nvPr/>
        </p:nvGrpSpPr>
        <p:grpSpPr>
          <a:xfrm>
            <a:off x="3491880" y="1669148"/>
            <a:ext cx="1356344" cy="2664607"/>
            <a:chOff x="3491880" y="1669148"/>
            <a:chExt cx="1356344" cy="2664607"/>
          </a:xfrm>
        </p:grpSpPr>
        <p:cxnSp>
          <p:nvCxnSpPr>
            <p:cNvPr id="11" name="Connecteur droit 10"/>
            <p:cNvCxnSpPr/>
            <p:nvPr/>
          </p:nvCxnSpPr>
          <p:spPr>
            <a:xfrm>
              <a:off x="3865938" y="2002476"/>
              <a:ext cx="0" cy="648072"/>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rot="2700000">
              <a:off x="3517668" y="3003198"/>
              <a:ext cx="1830116" cy="830997"/>
            </a:xfrm>
            <a:prstGeom prst="rect">
              <a:avLst/>
            </a:prstGeom>
          </p:spPr>
          <p:txBody>
            <a:bodyPr wrap="none">
              <a:spAutoFit/>
            </a:bodyPr>
            <a:lstStyle/>
            <a:p>
              <a:r>
                <a:rPr lang="en-US" sz="1600" dirty="0" smtClean="0"/>
                <a:t>Offers are </a:t>
              </a:r>
              <a:r>
                <a:rPr lang="en-US" sz="1600" dirty="0" err="1" smtClean="0"/>
                <a:t>analysed</a:t>
              </a:r>
              <a:r>
                <a:rPr lang="en-US" sz="1600" dirty="0" smtClean="0"/>
                <a:t> </a:t>
              </a:r>
            </a:p>
            <a:p>
              <a:r>
                <a:rPr lang="en-US" sz="1600" dirty="0" smtClean="0"/>
                <a:t>Offers are ranked</a:t>
              </a:r>
            </a:p>
            <a:p>
              <a:r>
                <a:rPr lang="en-US" sz="1600" dirty="0" smtClean="0"/>
                <a:t>Report is written</a:t>
              </a:r>
            </a:p>
          </p:txBody>
        </p:sp>
        <p:sp>
          <p:nvSpPr>
            <p:cNvPr id="22" name="Rectangle 21"/>
            <p:cNvSpPr/>
            <p:nvPr/>
          </p:nvSpPr>
          <p:spPr>
            <a:xfrm>
              <a:off x="3491880" y="1669148"/>
              <a:ext cx="740908" cy="307777"/>
            </a:xfrm>
            <a:prstGeom prst="rect">
              <a:avLst/>
            </a:prstGeom>
          </p:spPr>
          <p:txBody>
            <a:bodyPr wrap="none">
              <a:spAutoFit/>
            </a:bodyPr>
            <a:lstStyle/>
            <a:p>
              <a:r>
                <a:rPr lang="en-US" sz="1400" b="1" dirty="0" smtClean="0">
                  <a:latin typeface="Arial" panose="020B0604020202020204" pitchFamily="34" charset="0"/>
                  <a:cs typeface="Arial" panose="020B0604020202020204" pitchFamily="34" charset="0"/>
                </a:rPr>
                <a:t>1 days</a:t>
              </a:r>
              <a:endParaRPr lang="en-US" sz="1400" dirty="0"/>
            </a:p>
          </p:txBody>
        </p:sp>
      </p:grpSp>
      <p:grpSp>
        <p:nvGrpSpPr>
          <p:cNvPr id="14" name="Groupe 13"/>
          <p:cNvGrpSpPr/>
          <p:nvPr/>
        </p:nvGrpSpPr>
        <p:grpSpPr>
          <a:xfrm>
            <a:off x="251520" y="1669148"/>
            <a:ext cx="8836555" cy="1024196"/>
            <a:chOff x="251520" y="1669148"/>
            <a:chExt cx="8836555" cy="1024196"/>
          </a:xfrm>
        </p:grpSpPr>
        <p:sp>
          <p:nvSpPr>
            <p:cNvPr id="8" name="Flèche droite 7"/>
            <p:cNvSpPr/>
            <p:nvPr/>
          </p:nvSpPr>
          <p:spPr>
            <a:xfrm>
              <a:off x="251520" y="1959681"/>
              <a:ext cx="8712968" cy="733663"/>
            </a:xfrm>
            <a:prstGeom prst="rightArrow">
              <a:avLst/>
            </a:prstGeom>
            <a:solidFill>
              <a:schemeClr val="accent1"/>
            </a:solidFill>
            <a:ln>
              <a:solidFill>
                <a:schemeClr val="tx1"/>
              </a:solidFill>
            </a:ln>
          </p:spPr>
          <p:txBody>
            <a:bodyPr wrap="square" rtlCol="0" anchor="ctr">
              <a:spAutoFit/>
            </a:bodyPr>
            <a:lstStyle/>
            <a:p>
              <a:pPr marL="0" algn="ctr"/>
              <a:endParaRPr lang="en-US"/>
            </a:p>
          </p:txBody>
        </p:sp>
        <p:sp>
          <p:nvSpPr>
            <p:cNvPr id="23" name="Rectangle 22"/>
            <p:cNvSpPr/>
            <p:nvPr/>
          </p:nvSpPr>
          <p:spPr>
            <a:xfrm>
              <a:off x="8438538" y="1669148"/>
              <a:ext cx="649537" cy="369332"/>
            </a:xfrm>
            <a:prstGeom prst="rect">
              <a:avLst/>
            </a:prstGeom>
          </p:spPr>
          <p:txBody>
            <a:bodyPr wrap="none">
              <a:spAutoFit/>
            </a:bodyPr>
            <a:lstStyle/>
            <a:p>
              <a:r>
                <a:rPr lang="en-US" dirty="0" smtClean="0"/>
                <a:t>Time</a:t>
              </a:r>
              <a:endParaRPr lang="en-US" dirty="0"/>
            </a:p>
          </p:txBody>
        </p:sp>
      </p:grpSp>
      <p:grpSp>
        <p:nvGrpSpPr>
          <p:cNvPr id="9" name="Groupe 8"/>
          <p:cNvGrpSpPr/>
          <p:nvPr/>
        </p:nvGrpSpPr>
        <p:grpSpPr>
          <a:xfrm>
            <a:off x="6156176" y="1669148"/>
            <a:ext cx="1120736" cy="2601677"/>
            <a:chOff x="6156176" y="1669148"/>
            <a:chExt cx="1120736" cy="2601677"/>
          </a:xfrm>
        </p:grpSpPr>
        <p:sp>
          <p:nvSpPr>
            <p:cNvPr id="28" name="Rectangle 27"/>
            <p:cNvSpPr/>
            <p:nvPr/>
          </p:nvSpPr>
          <p:spPr>
            <a:xfrm>
              <a:off x="6156176" y="1669148"/>
              <a:ext cx="745717" cy="307777"/>
            </a:xfrm>
            <a:prstGeom prst="rect">
              <a:avLst/>
            </a:prstGeom>
          </p:spPr>
          <p:txBody>
            <a:bodyPr wrap="none">
              <a:spAutoFit/>
            </a:bodyPr>
            <a:lstStyle/>
            <a:p>
              <a:r>
                <a:rPr lang="en-US" sz="1400" b="1" dirty="0" smtClean="0">
                  <a:latin typeface="Arial" panose="020B0604020202020204" pitchFamily="34" charset="0"/>
                  <a:cs typeface="Arial" panose="020B0604020202020204" pitchFamily="34" charset="0"/>
                </a:rPr>
                <a:t>+5 day</a:t>
              </a:r>
              <a:endParaRPr lang="en-US" sz="1400" dirty="0"/>
            </a:p>
          </p:txBody>
        </p:sp>
        <p:cxnSp>
          <p:nvCxnSpPr>
            <p:cNvPr id="29" name="Connecteur droit 28"/>
            <p:cNvCxnSpPr/>
            <p:nvPr/>
          </p:nvCxnSpPr>
          <p:spPr>
            <a:xfrm>
              <a:off x="6526630" y="2002476"/>
              <a:ext cx="0" cy="648072"/>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rot="2700000">
              <a:off x="6178447" y="3172360"/>
              <a:ext cx="1858376" cy="338554"/>
            </a:xfrm>
            <a:prstGeom prst="rect">
              <a:avLst/>
            </a:prstGeom>
          </p:spPr>
          <p:txBody>
            <a:bodyPr wrap="square">
              <a:spAutoFit/>
            </a:bodyPr>
            <a:lstStyle/>
            <a:p>
              <a:r>
                <a:rPr lang="en-US" sz="1600" dirty="0" smtClean="0"/>
                <a:t>Kick-off meeting</a:t>
              </a:r>
            </a:p>
          </p:txBody>
        </p:sp>
      </p:grpSp>
      <p:sp>
        <p:nvSpPr>
          <p:cNvPr id="31" name="Rectangle 30"/>
          <p:cNvSpPr/>
          <p:nvPr/>
        </p:nvSpPr>
        <p:spPr>
          <a:xfrm>
            <a:off x="899592" y="5219908"/>
            <a:ext cx="6609502" cy="369332"/>
          </a:xfrm>
          <a:prstGeom prst="rect">
            <a:avLst/>
          </a:prstGeom>
        </p:spPr>
        <p:txBody>
          <a:bodyPr wrap="none">
            <a:spAutoFit/>
          </a:bodyPr>
          <a:lstStyle/>
          <a:p>
            <a:r>
              <a:rPr lang="en-US" b="1" dirty="0" smtClean="0">
                <a:latin typeface="Arial" panose="020B0604020202020204" pitchFamily="34" charset="0"/>
                <a:cs typeface="Arial" panose="020B0604020202020204" pitchFamily="34" charset="0"/>
              </a:rPr>
              <a:t>From technical specification to kick-off: 12 days minimum </a:t>
            </a:r>
            <a:endParaRPr lang="en-US" dirty="0"/>
          </a:p>
        </p:txBody>
      </p:sp>
      <p:grpSp>
        <p:nvGrpSpPr>
          <p:cNvPr id="7" name="Groupe 6"/>
          <p:cNvGrpSpPr/>
          <p:nvPr/>
        </p:nvGrpSpPr>
        <p:grpSpPr>
          <a:xfrm>
            <a:off x="4573688" y="1681063"/>
            <a:ext cx="1938231" cy="4191030"/>
            <a:chOff x="4573688" y="1681063"/>
            <a:chExt cx="1938231" cy="4191030"/>
          </a:xfrm>
        </p:grpSpPr>
        <p:cxnSp>
          <p:nvCxnSpPr>
            <p:cNvPr id="26" name="Connecteur droit 25"/>
            <p:cNvCxnSpPr/>
            <p:nvPr/>
          </p:nvCxnSpPr>
          <p:spPr>
            <a:xfrm>
              <a:off x="4947063" y="2060848"/>
              <a:ext cx="0" cy="648072"/>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rot="2700000">
              <a:off x="4361155" y="3721329"/>
              <a:ext cx="3716753" cy="584775"/>
            </a:xfrm>
            <a:prstGeom prst="rect">
              <a:avLst/>
            </a:prstGeom>
          </p:spPr>
          <p:txBody>
            <a:bodyPr wrap="square">
              <a:spAutoFit/>
            </a:bodyPr>
            <a:lstStyle/>
            <a:p>
              <a:r>
                <a:rPr lang="en-US" sz="1600" dirty="0" smtClean="0"/>
                <a:t>Procurement notification letters received by the supplier</a:t>
              </a:r>
            </a:p>
          </p:txBody>
        </p:sp>
        <p:sp>
          <p:nvSpPr>
            <p:cNvPr id="32" name="Rectangle 31"/>
            <p:cNvSpPr/>
            <p:nvPr/>
          </p:nvSpPr>
          <p:spPr>
            <a:xfrm>
              <a:off x="4573688" y="1681063"/>
              <a:ext cx="845103" cy="307777"/>
            </a:xfrm>
            <a:prstGeom prst="rect">
              <a:avLst/>
            </a:prstGeom>
          </p:spPr>
          <p:txBody>
            <a:bodyPr wrap="none">
              <a:spAutoFit/>
            </a:bodyPr>
            <a:lstStyle/>
            <a:p>
              <a:r>
                <a:rPr lang="en-US" sz="1400" b="1" dirty="0" smtClean="0">
                  <a:latin typeface="Arial" panose="020B0604020202020204" pitchFamily="34" charset="0"/>
                  <a:cs typeface="Arial" panose="020B0604020202020204" pitchFamily="34" charset="0"/>
                </a:rPr>
                <a:t>+1 days</a:t>
              </a:r>
              <a:endParaRPr lang="en-US" sz="1400" dirty="0"/>
            </a:p>
          </p:txBody>
        </p:sp>
      </p:grpSp>
      <p:sp>
        <p:nvSpPr>
          <p:cNvPr id="33" name="Rectangle 32"/>
          <p:cNvSpPr/>
          <p:nvPr/>
        </p:nvSpPr>
        <p:spPr>
          <a:xfrm>
            <a:off x="1049394" y="5741640"/>
            <a:ext cx="6353086" cy="369332"/>
          </a:xfrm>
          <a:prstGeom prst="rect">
            <a:avLst/>
          </a:prstGeom>
        </p:spPr>
        <p:txBody>
          <a:bodyPr wrap="none">
            <a:spAutoFit/>
          </a:bodyPr>
          <a:lstStyle/>
          <a:p>
            <a:r>
              <a:rPr lang="en-US" b="1" dirty="0" smtClean="0">
                <a:latin typeface="Arial" panose="020B0604020202020204" pitchFamily="34" charset="0"/>
                <a:cs typeface="Arial" panose="020B0604020202020204" pitchFamily="34" charset="0"/>
              </a:rPr>
              <a:t>If 90 </a:t>
            </a:r>
            <a:r>
              <a:rPr lang="en-US" b="1" dirty="0" err="1" smtClean="0">
                <a:latin typeface="Arial" panose="020B0604020202020204" pitchFamily="34" charset="0"/>
                <a:cs typeface="Arial" panose="020B0604020202020204" pitchFamily="34" charset="0"/>
              </a:rPr>
              <a:t>k€HT</a:t>
            </a:r>
            <a:r>
              <a:rPr lang="en-US" b="1" dirty="0" smtClean="0">
                <a:latin typeface="Arial" panose="020B0604020202020204" pitchFamily="34" charset="0"/>
                <a:cs typeface="Arial" panose="020B0604020202020204" pitchFamily="34" charset="0"/>
              </a:rPr>
              <a:t> &lt; product cost &lt; 135 </a:t>
            </a:r>
            <a:r>
              <a:rPr lang="en-US" b="1" dirty="0" err="1" smtClean="0">
                <a:latin typeface="Arial" panose="020B0604020202020204" pitchFamily="34" charset="0"/>
                <a:cs typeface="Arial" panose="020B0604020202020204" pitchFamily="34" charset="0"/>
              </a:rPr>
              <a:t>k€HT</a:t>
            </a:r>
            <a:r>
              <a:rPr lang="en-US" b="1" dirty="0" smtClean="0">
                <a:latin typeface="Arial" panose="020B0604020202020204" pitchFamily="34" charset="0"/>
                <a:cs typeface="Arial" panose="020B0604020202020204" pitchFamily="34" charset="0"/>
              </a:rPr>
              <a:t>, 1 additional week</a:t>
            </a:r>
            <a:endParaRPr lang="en-US" dirty="0"/>
          </a:p>
        </p:txBody>
      </p:sp>
    </p:spTree>
    <p:extLst>
      <p:ext uri="{BB962C8B-B14F-4D97-AF65-F5344CB8AC3E}">
        <p14:creationId xmlns:p14="http://schemas.microsoft.com/office/powerpoint/2010/main" val="4201436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dirty="0"/>
              <a:t>Procurements</a:t>
            </a:r>
            <a:endParaRPr lang="en-US" dirty="0"/>
          </a:p>
        </p:txBody>
      </p:sp>
      <p:sp>
        <p:nvSpPr>
          <p:cNvPr id="3" name="Espace réservé du texte 2"/>
          <p:cNvSpPr>
            <a:spLocks noGrp="1"/>
          </p:cNvSpPr>
          <p:nvPr>
            <p:ph type="body" sz="quarter" idx="10"/>
          </p:nvPr>
        </p:nvSpPr>
        <p:spPr>
          <a:xfrm>
            <a:off x="192111" y="656318"/>
            <a:ext cx="8964488" cy="5774986"/>
          </a:xfrm>
        </p:spPr>
        <p:txBody>
          <a:bodyPr/>
          <a:lstStyle/>
          <a:p>
            <a:r>
              <a:rPr lang="en-US" dirty="0" smtClean="0"/>
              <a:t>Procurement process at CNRS</a:t>
            </a:r>
          </a:p>
          <a:p>
            <a:pPr lvl="1"/>
            <a:r>
              <a:rPr lang="en-US" dirty="0" smtClean="0"/>
              <a:t>Product cost &gt; 135 </a:t>
            </a:r>
            <a:r>
              <a:rPr lang="en-US" dirty="0" err="1" smtClean="0"/>
              <a:t>k€HT</a:t>
            </a:r>
            <a:endParaRPr lang="en-US" dirty="0" smtClean="0"/>
          </a:p>
          <a:p>
            <a:pPr lvl="2"/>
            <a:r>
              <a:rPr lang="en-US" dirty="0" smtClean="0"/>
              <a:t>“Formalized procurement process”</a:t>
            </a:r>
          </a:p>
          <a:p>
            <a:pPr lvl="1"/>
            <a:endParaRPr lang="en-US" dirty="0" smtClean="0"/>
          </a:p>
          <a:p>
            <a:pPr lvl="1"/>
            <a:endParaRPr lang="en-US" dirty="0"/>
          </a:p>
        </p:txBody>
      </p:sp>
      <p:grpSp>
        <p:nvGrpSpPr>
          <p:cNvPr id="5" name="Groupe 4"/>
          <p:cNvGrpSpPr/>
          <p:nvPr/>
        </p:nvGrpSpPr>
        <p:grpSpPr>
          <a:xfrm>
            <a:off x="403811" y="1573990"/>
            <a:ext cx="1200761" cy="3371265"/>
            <a:chOff x="403811" y="1573990"/>
            <a:chExt cx="1200761" cy="3371265"/>
          </a:xfrm>
        </p:grpSpPr>
        <p:cxnSp>
          <p:nvCxnSpPr>
            <p:cNvPr id="10" name="Connecteur droit 9"/>
            <p:cNvCxnSpPr/>
            <p:nvPr/>
          </p:nvCxnSpPr>
          <p:spPr>
            <a:xfrm>
              <a:off x="611560" y="1943322"/>
              <a:ext cx="0" cy="648072"/>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403811" y="1573990"/>
              <a:ext cx="453970" cy="369332"/>
            </a:xfrm>
            <a:prstGeom prst="rect">
              <a:avLst/>
            </a:prstGeom>
          </p:spPr>
          <p:txBody>
            <a:bodyPr wrap="none">
              <a:spAutoFit/>
            </a:bodyPr>
            <a:lstStyle/>
            <a:p>
              <a:r>
                <a:rPr lang="en-US" b="1" dirty="0" smtClean="0">
                  <a:latin typeface="Arial" panose="020B0604020202020204" pitchFamily="34" charset="0"/>
                  <a:cs typeface="Arial" panose="020B0604020202020204" pitchFamily="34" charset="0"/>
                </a:rPr>
                <a:t>T0</a:t>
              </a:r>
              <a:endParaRPr lang="en-US" dirty="0"/>
            </a:p>
          </p:txBody>
        </p:sp>
        <p:sp>
          <p:nvSpPr>
            <p:cNvPr id="15" name="Rectangle 14"/>
            <p:cNvSpPr/>
            <p:nvPr/>
          </p:nvSpPr>
          <p:spPr>
            <a:xfrm rot="2700000">
              <a:off x="158663" y="3499347"/>
              <a:ext cx="2553263" cy="338554"/>
            </a:xfrm>
            <a:prstGeom prst="rect">
              <a:avLst/>
            </a:prstGeom>
          </p:spPr>
          <p:txBody>
            <a:bodyPr wrap="none">
              <a:spAutoFit/>
            </a:bodyPr>
            <a:lstStyle/>
            <a:p>
              <a:r>
                <a:rPr lang="en-US" sz="1600" smtClean="0"/>
                <a:t>Technical specification ready</a:t>
              </a:r>
              <a:endParaRPr lang="en-US" sz="1600"/>
            </a:p>
          </p:txBody>
        </p:sp>
      </p:grpSp>
      <p:grpSp>
        <p:nvGrpSpPr>
          <p:cNvPr id="6" name="Groupe 5"/>
          <p:cNvGrpSpPr/>
          <p:nvPr/>
        </p:nvGrpSpPr>
        <p:grpSpPr>
          <a:xfrm>
            <a:off x="1259632" y="1609055"/>
            <a:ext cx="2240118" cy="4511186"/>
            <a:chOff x="1259632" y="1609055"/>
            <a:chExt cx="2240118" cy="4511186"/>
          </a:xfrm>
        </p:grpSpPr>
        <p:cxnSp>
          <p:nvCxnSpPr>
            <p:cNvPr id="14" name="Connecteur droit 13"/>
            <p:cNvCxnSpPr/>
            <p:nvPr/>
          </p:nvCxnSpPr>
          <p:spPr>
            <a:xfrm>
              <a:off x="1789833" y="1943322"/>
              <a:ext cx="0" cy="648072"/>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rot="2700000">
              <a:off x="1100535" y="3721026"/>
              <a:ext cx="3967433" cy="830997"/>
            </a:xfrm>
            <a:prstGeom prst="rect">
              <a:avLst/>
            </a:prstGeom>
          </p:spPr>
          <p:txBody>
            <a:bodyPr wrap="none">
              <a:spAutoFit/>
            </a:bodyPr>
            <a:lstStyle/>
            <a:p>
              <a:r>
                <a:rPr lang="en-US" sz="1600" dirty="0" smtClean="0"/>
                <a:t>Administrative specification ready </a:t>
              </a:r>
            </a:p>
            <a:p>
              <a:r>
                <a:rPr lang="en-US" sz="1600" dirty="0" smtClean="0"/>
                <a:t>(procurement regulation and tendering rules)</a:t>
              </a:r>
            </a:p>
            <a:p>
              <a:r>
                <a:rPr lang="en-US" sz="1600" dirty="0" smtClean="0"/>
                <a:t>Call for tender published</a:t>
              </a:r>
              <a:endParaRPr lang="en-US" sz="1600" dirty="0"/>
            </a:p>
          </p:txBody>
        </p:sp>
        <p:sp>
          <p:nvSpPr>
            <p:cNvPr id="17" name="Rectangle 16"/>
            <p:cNvSpPr/>
            <p:nvPr/>
          </p:nvSpPr>
          <p:spPr>
            <a:xfrm>
              <a:off x="1259632" y="1609055"/>
              <a:ext cx="1034257" cy="307777"/>
            </a:xfrm>
            <a:prstGeom prst="rect">
              <a:avLst/>
            </a:prstGeom>
          </p:spPr>
          <p:txBody>
            <a:bodyPr wrap="none">
              <a:spAutoFit/>
            </a:bodyPr>
            <a:lstStyle/>
            <a:p>
              <a:r>
                <a:rPr lang="en-US" sz="1400" b="1" dirty="0" smtClean="0">
                  <a:latin typeface="Arial" panose="020B0604020202020204" pitchFamily="34" charset="0"/>
                  <a:cs typeface="Arial" panose="020B0604020202020204" pitchFamily="34" charset="0"/>
                </a:rPr>
                <a:t>+ 1 month</a:t>
              </a:r>
              <a:endParaRPr lang="en-US" sz="1400" dirty="0"/>
            </a:p>
          </p:txBody>
        </p:sp>
      </p:grpSp>
      <p:grpSp>
        <p:nvGrpSpPr>
          <p:cNvPr id="7" name="Groupe 6"/>
          <p:cNvGrpSpPr/>
          <p:nvPr/>
        </p:nvGrpSpPr>
        <p:grpSpPr>
          <a:xfrm>
            <a:off x="2411760" y="1609055"/>
            <a:ext cx="1170439" cy="2561296"/>
            <a:chOff x="2411760" y="1609055"/>
            <a:chExt cx="1170439" cy="2561296"/>
          </a:xfrm>
        </p:grpSpPr>
        <p:cxnSp>
          <p:nvCxnSpPr>
            <p:cNvPr id="12" name="Connecteur droit 11"/>
            <p:cNvCxnSpPr/>
            <p:nvPr/>
          </p:nvCxnSpPr>
          <p:spPr>
            <a:xfrm>
              <a:off x="2834217" y="1930468"/>
              <a:ext cx="0" cy="648072"/>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rot="2700000">
              <a:off x="2533001" y="3121154"/>
              <a:ext cx="1759841" cy="338554"/>
            </a:xfrm>
            <a:prstGeom prst="rect">
              <a:avLst/>
            </a:prstGeom>
          </p:spPr>
          <p:txBody>
            <a:bodyPr wrap="none">
              <a:spAutoFit/>
            </a:bodyPr>
            <a:lstStyle/>
            <a:p>
              <a:r>
                <a:rPr lang="en-US" sz="1600" smtClean="0"/>
                <a:t>Tendering is closed</a:t>
              </a:r>
              <a:endParaRPr lang="en-US" sz="1600"/>
            </a:p>
          </p:txBody>
        </p:sp>
        <p:sp>
          <p:nvSpPr>
            <p:cNvPr id="19" name="Rectangle 18"/>
            <p:cNvSpPr/>
            <p:nvPr/>
          </p:nvSpPr>
          <p:spPr>
            <a:xfrm>
              <a:off x="2411760" y="1609055"/>
              <a:ext cx="944489" cy="307777"/>
            </a:xfrm>
            <a:prstGeom prst="rect">
              <a:avLst/>
            </a:prstGeom>
          </p:spPr>
          <p:txBody>
            <a:bodyPr wrap="none">
              <a:spAutoFit/>
            </a:bodyPr>
            <a:lstStyle/>
            <a:p>
              <a:r>
                <a:rPr lang="en-US" sz="1400" b="1" dirty="0" smtClean="0">
                  <a:latin typeface="Arial" panose="020B0604020202020204" pitchFamily="34" charset="0"/>
                  <a:cs typeface="Arial" panose="020B0604020202020204" pitchFamily="34" charset="0"/>
                </a:rPr>
                <a:t>+35 days</a:t>
              </a:r>
              <a:endParaRPr lang="en-US" sz="1400" dirty="0"/>
            </a:p>
          </p:txBody>
        </p:sp>
      </p:grpSp>
      <p:grpSp>
        <p:nvGrpSpPr>
          <p:cNvPr id="9" name="Groupe 8"/>
          <p:cNvGrpSpPr/>
          <p:nvPr/>
        </p:nvGrpSpPr>
        <p:grpSpPr>
          <a:xfrm>
            <a:off x="3491880" y="1597140"/>
            <a:ext cx="1720194" cy="3915203"/>
            <a:chOff x="3491880" y="1597140"/>
            <a:chExt cx="1720194" cy="3915203"/>
          </a:xfrm>
        </p:grpSpPr>
        <p:cxnSp>
          <p:nvCxnSpPr>
            <p:cNvPr id="11" name="Connecteur droit 10"/>
            <p:cNvCxnSpPr/>
            <p:nvPr/>
          </p:nvCxnSpPr>
          <p:spPr>
            <a:xfrm>
              <a:off x="3865938" y="1930468"/>
              <a:ext cx="0" cy="648072"/>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rot="2700000">
              <a:off x="3296390" y="3596658"/>
              <a:ext cx="3246594" cy="584775"/>
            </a:xfrm>
            <a:prstGeom prst="rect">
              <a:avLst/>
            </a:prstGeom>
          </p:spPr>
          <p:txBody>
            <a:bodyPr wrap="none">
              <a:spAutoFit/>
            </a:bodyPr>
            <a:lstStyle/>
            <a:p>
              <a:r>
                <a:rPr lang="en-US" sz="1600" smtClean="0"/>
                <a:t>Offers are analysed (tech and admin)</a:t>
              </a:r>
            </a:p>
            <a:p>
              <a:r>
                <a:rPr lang="en-US" sz="1600" smtClean="0"/>
                <a:t>Offers are ranked</a:t>
              </a:r>
              <a:endParaRPr lang="en-US" sz="1600"/>
            </a:p>
          </p:txBody>
        </p:sp>
        <p:sp>
          <p:nvSpPr>
            <p:cNvPr id="22" name="Rectangle 21"/>
            <p:cNvSpPr/>
            <p:nvPr/>
          </p:nvSpPr>
          <p:spPr>
            <a:xfrm>
              <a:off x="3491880" y="1597140"/>
              <a:ext cx="740908" cy="307777"/>
            </a:xfrm>
            <a:prstGeom prst="rect">
              <a:avLst/>
            </a:prstGeom>
          </p:spPr>
          <p:txBody>
            <a:bodyPr wrap="none">
              <a:spAutoFit/>
            </a:bodyPr>
            <a:lstStyle/>
            <a:p>
              <a:r>
                <a:rPr lang="en-US" sz="1400" b="1" dirty="0" smtClean="0">
                  <a:latin typeface="Arial" panose="020B0604020202020204" pitchFamily="34" charset="0"/>
                  <a:cs typeface="Arial" panose="020B0604020202020204" pitchFamily="34" charset="0"/>
                </a:rPr>
                <a:t>5 days</a:t>
              </a:r>
              <a:endParaRPr lang="en-US" sz="1400" dirty="0"/>
            </a:p>
          </p:txBody>
        </p:sp>
      </p:grpSp>
      <p:grpSp>
        <p:nvGrpSpPr>
          <p:cNvPr id="4" name="Groupe 3"/>
          <p:cNvGrpSpPr/>
          <p:nvPr/>
        </p:nvGrpSpPr>
        <p:grpSpPr>
          <a:xfrm>
            <a:off x="251520" y="1597140"/>
            <a:ext cx="8836555" cy="1024196"/>
            <a:chOff x="251520" y="1597140"/>
            <a:chExt cx="8836555" cy="1024196"/>
          </a:xfrm>
        </p:grpSpPr>
        <p:sp>
          <p:nvSpPr>
            <p:cNvPr id="8" name="Flèche droite 7"/>
            <p:cNvSpPr/>
            <p:nvPr/>
          </p:nvSpPr>
          <p:spPr>
            <a:xfrm>
              <a:off x="251520" y="1887673"/>
              <a:ext cx="8712968" cy="733663"/>
            </a:xfrm>
            <a:prstGeom prst="rightArrow">
              <a:avLst/>
            </a:prstGeom>
            <a:solidFill>
              <a:schemeClr val="accent1"/>
            </a:solidFill>
            <a:ln>
              <a:solidFill>
                <a:schemeClr val="tx1"/>
              </a:solidFill>
            </a:ln>
          </p:spPr>
          <p:txBody>
            <a:bodyPr wrap="square" rtlCol="0" anchor="ctr">
              <a:spAutoFit/>
            </a:bodyPr>
            <a:lstStyle/>
            <a:p>
              <a:pPr marL="0" algn="ctr"/>
              <a:endParaRPr lang="en-US"/>
            </a:p>
          </p:txBody>
        </p:sp>
        <p:sp>
          <p:nvSpPr>
            <p:cNvPr id="23" name="Rectangle 22"/>
            <p:cNvSpPr/>
            <p:nvPr/>
          </p:nvSpPr>
          <p:spPr>
            <a:xfrm>
              <a:off x="8438538" y="1597140"/>
              <a:ext cx="649537" cy="369332"/>
            </a:xfrm>
            <a:prstGeom prst="rect">
              <a:avLst/>
            </a:prstGeom>
          </p:spPr>
          <p:txBody>
            <a:bodyPr wrap="none">
              <a:spAutoFit/>
            </a:bodyPr>
            <a:lstStyle/>
            <a:p>
              <a:r>
                <a:rPr lang="en-US" dirty="0" smtClean="0"/>
                <a:t>Time</a:t>
              </a:r>
              <a:endParaRPr lang="en-US" dirty="0"/>
            </a:p>
          </p:txBody>
        </p:sp>
      </p:grpSp>
      <p:grpSp>
        <p:nvGrpSpPr>
          <p:cNvPr id="33" name="Groupe 32"/>
          <p:cNvGrpSpPr/>
          <p:nvPr/>
        </p:nvGrpSpPr>
        <p:grpSpPr>
          <a:xfrm>
            <a:off x="4355976" y="1619508"/>
            <a:ext cx="1010789" cy="2147652"/>
            <a:chOff x="4355976" y="1619508"/>
            <a:chExt cx="1010789" cy="2147652"/>
          </a:xfrm>
        </p:grpSpPr>
        <p:cxnSp>
          <p:nvCxnSpPr>
            <p:cNvPr id="21" name="Connecteur droit 20"/>
            <p:cNvCxnSpPr/>
            <p:nvPr/>
          </p:nvCxnSpPr>
          <p:spPr>
            <a:xfrm>
              <a:off x="4814424" y="1966472"/>
              <a:ext cx="0" cy="648072"/>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rot="2700000">
              <a:off x="4563340" y="2963735"/>
              <a:ext cx="1268296" cy="338554"/>
            </a:xfrm>
            <a:prstGeom prst="rect">
              <a:avLst/>
            </a:prstGeom>
          </p:spPr>
          <p:txBody>
            <a:bodyPr wrap="none">
              <a:spAutoFit/>
            </a:bodyPr>
            <a:lstStyle/>
            <a:p>
              <a:r>
                <a:rPr lang="en-US" sz="1600" smtClean="0"/>
                <a:t>Plea (appeal)</a:t>
              </a:r>
            </a:p>
          </p:txBody>
        </p:sp>
        <p:sp>
          <p:nvSpPr>
            <p:cNvPr id="25" name="Rectangle 24"/>
            <p:cNvSpPr/>
            <p:nvPr/>
          </p:nvSpPr>
          <p:spPr>
            <a:xfrm>
              <a:off x="4355976" y="1619508"/>
              <a:ext cx="934615" cy="307777"/>
            </a:xfrm>
            <a:prstGeom prst="rect">
              <a:avLst/>
            </a:prstGeom>
          </p:spPr>
          <p:txBody>
            <a:bodyPr wrap="none">
              <a:spAutoFit/>
            </a:bodyPr>
            <a:lstStyle/>
            <a:p>
              <a:r>
                <a:rPr lang="en-US" sz="1400" b="1" dirty="0" smtClean="0">
                  <a:latin typeface="Arial" panose="020B0604020202020204" pitchFamily="34" charset="0"/>
                  <a:cs typeface="Arial" panose="020B0604020202020204" pitchFamily="34" charset="0"/>
                </a:rPr>
                <a:t>+11 days</a:t>
              </a:r>
              <a:endParaRPr lang="en-US" sz="1400" dirty="0"/>
            </a:p>
          </p:txBody>
        </p:sp>
      </p:grpSp>
      <p:grpSp>
        <p:nvGrpSpPr>
          <p:cNvPr id="35" name="Groupe 34"/>
          <p:cNvGrpSpPr/>
          <p:nvPr/>
        </p:nvGrpSpPr>
        <p:grpSpPr>
          <a:xfrm>
            <a:off x="6732240" y="1597140"/>
            <a:ext cx="1130456" cy="2649765"/>
            <a:chOff x="6732240" y="1597140"/>
            <a:chExt cx="1130456" cy="2649765"/>
          </a:xfrm>
        </p:grpSpPr>
        <p:sp>
          <p:nvSpPr>
            <p:cNvPr id="28" name="Rectangle 27"/>
            <p:cNvSpPr/>
            <p:nvPr/>
          </p:nvSpPr>
          <p:spPr>
            <a:xfrm>
              <a:off x="6732240" y="1597140"/>
              <a:ext cx="845103" cy="307777"/>
            </a:xfrm>
            <a:prstGeom prst="rect">
              <a:avLst/>
            </a:prstGeom>
          </p:spPr>
          <p:txBody>
            <a:bodyPr wrap="none">
              <a:spAutoFit/>
            </a:bodyPr>
            <a:lstStyle/>
            <a:p>
              <a:r>
                <a:rPr lang="en-US" sz="1400" b="1" dirty="0" smtClean="0">
                  <a:latin typeface="Arial" panose="020B0604020202020204" pitchFamily="34" charset="0"/>
                  <a:cs typeface="Arial" panose="020B0604020202020204" pitchFamily="34" charset="0"/>
                </a:rPr>
                <a:t>+5 days</a:t>
              </a:r>
              <a:endParaRPr lang="en-US" sz="1400" dirty="0"/>
            </a:p>
          </p:txBody>
        </p:sp>
        <p:cxnSp>
          <p:nvCxnSpPr>
            <p:cNvPr id="29" name="Connecteur droit 28"/>
            <p:cNvCxnSpPr/>
            <p:nvPr/>
          </p:nvCxnSpPr>
          <p:spPr>
            <a:xfrm>
              <a:off x="7102694" y="1930468"/>
              <a:ext cx="0" cy="648072"/>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rot="2700000">
              <a:off x="6764231" y="3148440"/>
              <a:ext cx="1858376" cy="338554"/>
            </a:xfrm>
            <a:prstGeom prst="rect">
              <a:avLst/>
            </a:prstGeom>
          </p:spPr>
          <p:txBody>
            <a:bodyPr wrap="square">
              <a:spAutoFit/>
            </a:bodyPr>
            <a:lstStyle/>
            <a:p>
              <a:r>
                <a:rPr lang="en-US" sz="1600" dirty="0" smtClean="0"/>
                <a:t>Kick-off meeting</a:t>
              </a:r>
            </a:p>
          </p:txBody>
        </p:sp>
      </p:grpSp>
      <p:sp>
        <p:nvSpPr>
          <p:cNvPr id="31" name="Rectangle 30"/>
          <p:cNvSpPr/>
          <p:nvPr/>
        </p:nvSpPr>
        <p:spPr>
          <a:xfrm>
            <a:off x="237446" y="5429757"/>
            <a:ext cx="6237605" cy="369332"/>
          </a:xfrm>
          <a:prstGeom prst="rect">
            <a:avLst/>
          </a:prstGeom>
        </p:spPr>
        <p:txBody>
          <a:bodyPr wrap="none">
            <a:spAutoFit/>
          </a:bodyPr>
          <a:lstStyle/>
          <a:p>
            <a:r>
              <a:rPr lang="en-US" b="1" dirty="0" smtClean="0">
                <a:latin typeface="Arial" panose="020B0604020202020204" pitchFamily="34" charset="0"/>
                <a:cs typeface="Arial" panose="020B0604020202020204" pitchFamily="34" charset="0"/>
              </a:rPr>
              <a:t>From technical specification to kick-off: 3 months min </a:t>
            </a:r>
            <a:endParaRPr lang="en-US" dirty="0"/>
          </a:p>
        </p:txBody>
      </p:sp>
      <p:grpSp>
        <p:nvGrpSpPr>
          <p:cNvPr id="34" name="Groupe 33"/>
          <p:cNvGrpSpPr/>
          <p:nvPr/>
        </p:nvGrpSpPr>
        <p:grpSpPr>
          <a:xfrm>
            <a:off x="5383081" y="1609055"/>
            <a:ext cx="1938231" cy="4173725"/>
            <a:chOff x="5383081" y="1609055"/>
            <a:chExt cx="1938231" cy="4173725"/>
          </a:xfrm>
        </p:grpSpPr>
        <p:cxnSp>
          <p:nvCxnSpPr>
            <p:cNvPr id="26" name="Connecteur droit 25"/>
            <p:cNvCxnSpPr/>
            <p:nvPr/>
          </p:nvCxnSpPr>
          <p:spPr>
            <a:xfrm>
              <a:off x="5756456" y="1988840"/>
              <a:ext cx="0" cy="648072"/>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rot="2700000">
              <a:off x="5170548" y="3632016"/>
              <a:ext cx="3716753" cy="584775"/>
            </a:xfrm>
            <a:prstGeom prst="rect">
              <a:avLst/>
            </a:prstGeom>
          </p:spPr>
          <p:txBody>
            <a:bodyPr wrap="square">
              <a:spAutoFit/>
            </a:bodyPr>
            <a:lstStyle/>
            <a:p>
              <a:r>
                <a:rPr lang="en-US" sz="1600" smtClean="0"/>
                <a:t>Procurement notification letters received by the supplier</a:t>
              </a:r>
            </a:p>
          </p:txBody>
        </p:sp>
        <p:sp>
          <p:nvSpPr>
            <p:cNvPr id="32" name="Rectangle 31"/>
            <p:cNvSpPr/>
            <p:nvPr/>
          </p:nvSpPr>
          <p:spPr>
            <a:xfrm>
              <a:off x="5383081" y="1609055"/>
              <a:ext cx="845103" cy="307777"/>
            </a:xfrm>
            <a:prstGeom prst="rect">
              <a:avLst/>
            </a:prstGeom>
          </p:spPr>
          <p:txBody>
            <a:bodyPr wrap="none">
              <a:spAutoFit/>
            </a:bodyPr>
            <a:lstStyle/>
            <a:p>
              <a:r>
                <a:rPr lang="en-US" sz="1400" b="1" dirty="0" smtClean="0">
                  <a:latin typeface="Arial" panose="020B0604020202020204" pitchFamily="34" charset="0"/>
                  <a:cs typeface="Arial" panose="020B0604020202020204" pitchFamily="34" charset="0"/>
                </a:rPr>
                <a:t>+3 days</a:t>
              </a:r>
              <a:endParaRPr lang="en-US" sz="1400" dirty="0"/>
            </a:p>
          </p:txBody>
        </p:sp>
      </p:grpSp>
    </p:spTree>
    <p:extLst>
      <p:ext uri="{BB962C8B-B14F-4D97-AF65-F5344CB8AC3E}">
        <p14:creationId xmlns:p14="http://schemas.microsoft.com/office/powerpoint/2010/main" val="2533662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dirty="0"/>
              <a:t>Procurements</a:t>
            </a:r>
            <a:endParaRPr lang="fr-FR" dirty="0"/>
          </a:p>
        </p:txBody>
      </p:sp>
      <p:sp>
        <p:nvSpPr>
          <p:cNvPr id="3" name="Espace réservé du texte 2"/>
          <p:cNvSpPr>
            <a:spLocks noGrp="1"/>
          </p:cNvSpPr>
          <p:nvPr>
            <p:ph type="body" sz="quarter" idx="10"/>
          </p:nvPr>
        </p:nvSpPr>
        <p:spPr/>
        <p:txBody>
          <a:bodyPr/>
          <a:lstStyle/>
          <a:p>
            <a:r>
              <a:rPr lang="en-US" dirty="0"/>
              <a:t>Procurement </a:t>
            </a:r>
            <a:r>
              <a:rPr lang="en-US" dirty="0" smtClean="0"/>
              <a:t>process at CNRS</a:t>
            </a:r>
            <a:endParaRPr lang="en-US" dirty="0"/>
          </a:p>
          <a:p>
            <a:pPr lvl="1"/>
            <a:r>
              <a:rPr lang="en-US" dirty="0"/>
              <a:t>Product cost &gt; </a:t>
            </a:r>
            <a:r>
              <a:rPr lang="en-US" dirty="0" smtClean="0"/>
              <a:t>1 M€HT</a:t>
            </a:r>
          </a:p>
          <a:p>
            <a:pPr lvl="2"/>
            <a:r>
              <a:rPr lang="en-US" dirty="0"/>
              <a:t>call for tender </a:t>
            </a:r>
            <a:r>
              <a:rPr lang="en-US" dirty="0" smtClean="0"/>
              <a:t>must be analyzed </a:t>
            </a:r>
            <a:r>
              <a:rPr lang="en-US" dirty="0"/>
              <a:t>by a </a:t>
            </a:r>
            <a:r>
              <a:rPr lang="en-US" dirty="0" smtClean="0"/>
              <a:t>committee before being published</a:t>
            </a:r>
            <a:endParaRPr lang="en-US" dirty="0"/>
          </a:p>
          <a:p>
            <a:pPr lvl="2">
              <a:buFont typeface="Symbol"/>
              <a:buChar char="Þ"/>
            </a:pPr>
            <a:r>
              <a:rPr lang="en-US" dirty="0" smtClean="0"/>
              <a:t> 3 additional </a:t>
            </a:r>
            <a:r>
              <a:rPr lang="en-US" dirty="0"/>
              <a:t>weeks </a:t>
            </a:r>
            <a:r>
              <a:rPr lang="en-US" dirty="0" smtClean="0"/>
              <a:t>required</a:t>
            </a:r>
          </a:p>
          <a:p>
            <a:pPr lvl="2">
              <a:buFont typeface="Symbol"/>
              <a:buChar char="Þ"/>
            </a:pPr>
            <a:r>
              <a:rPr lang="en-US" dirty="0" smtClean="0">
                <a:sym typeface="Symbol"/>
              </a:rPr>
              <a:t>  4 months from technical specification to kick-off meeting</a:t>
            </a:r>
          </a:p>
          <a:p>
            <a:pPr lvl="2">
              <a:buFont typeface="Symbol"/>
              <a:buChar char="Þ"/>
            </a:pPr>
            <a:endParaRPr lang="en-US" dirty="0"/>
          </a:p>
          <a:p>
            <a:pPr lvl="1"/>
            <a:r>
              <a:rPr lang="en-US" dirty="0" smtClean="0"/>
              <a:t>But this is an ideal workflow</a:t>
            </a:r>
          </a:p>
          <a:p>
            <a:pPr lvl="2"/>
            <a:r>
              <a:rPr lang="en-US" dirty="0"/>
              <a:t>w</a:t>
            </a:r>
            <a:r>
              <a:rPr lang="en-US" dirty="0" smtClean="0"/>
              <a:t>ith human resources fully available (IPNO + CNRS procurement department)</a:t>
            </a:r>
          </a:p>
          <a:p>
            <a:pPr lvl="2"/>
            <a:r>
              <a:rPr lang="en-US" dirty="0"/>
              <a:t>w</a:t>
            </a:r>
            <a:r>
              <a:rPr lang="en-US" dirty="0" smtClean="0"/>
              <a:t>ith not any difficulty nor any problem at any step of the tendering</a:t>
            </a:r>
          </a:p>
          <a:p>
            <a:pPr lvl="1"/>
            <a:endParaRPr lang="en-US" dirty="0" smtClean="0"/>
          </a:p>
          <a:p>
            <a:pPr lvl="1"/>
            <a:r>
              <a:rPr lang="en-US" dirty="0" smtClean="0"/>
              <a:t>At the present time</a:t>
            </a:r>
          </a:p>
          <a:p>
            <a:pPr lvl="2"/>
            <a:r>
              <a:rPr lang="en-US" dirty="0"/>
              <a:t>h</a:t>
            </a:r>
            <a:r>
              <a:rPr lang="en-US" dirty="0" smtClean="0"/>
              <a:t>uman resource is not available for Formalized procurement process with product cost &gt;  1 M€ ! </a:t>
            </a:r>
          </a:p>
          <a:p>
            <a:pPr lvl="2"/>
            <a:r>
              <a:rPr lang="en-US" dirty="0" smtClean="0"/>
              <a:t>human </a:t>
            </a:r>
            <a:r>
              <a:rPr lang="en-US" dirty="0"/>
              <a:t>resource </a:t>
            </a:r>
            <a:r>
              <a:rPr lang="en-US" dirty="0" smtClean="0"/>
              <a:t>is not fully available </a:t>
            </a:r>
            <a:r>
              <a:rPr lang="en-US" dirty="0"/>
              <a:t>for </a:t>
            </a:r>
            <a:r>
              <a:rPr lang="en-US" dirty="0" smtClean="0"/>
              <a:t>Formalized or Adapted </a:t>
            </a:r>
            <a:r>
              <a:rPr lang="en-US" dirty="0"/>
              <a:t>procurement process </a:t>
            </a:r>
            <a:r>
              <a:rPr lang="en-US" dirty="0" smtClean="0"/>
              <a:t>with product cost &gt;  135 </a:t>
            </a:r>
            <a:r>
              <a:rPr lang="en-US" dirty="0"/>
              <a:t>k</a:t>
            </a:r>
            <a:r>
              <a:rPr lang="en-US" dirty="0" smtClean="0"/>
              <a:t>€</a:t>
            </a:r>
            <a:endParaRPr lang="en-US" dirty="0"/>
          </a:p>
          <a:p>
            <a:pPr marL="803275" lvl="2" indent="0">
              <a:buNone/>
            </a:pPr>
            <a:endParaRPr lang="en-US" dirty="0" smtClean="0"/>
          </a:p>
          <a:p>
            <a:pPr marL="803275" lvl="2" indent="0">
              <a:buNone/>
            </a:pPr>
            <a:endParaRPr lang="en-US" dirty="0" smtClean="0"/>
          </a:p>
          <a:p>
            <a:pPr marL="803275" lvl="2" indent="0">
              <a:buNone/>
            </a:pPr>
            <a:endParaRPr lang="en-US" dirty="0" smtClean="0"/>
          </a:p>
          <a:p>
            <a:pPr lvl="2"/>
            <a:endParaRPr lang="en-US" dirty="0" smtClean="0"/>
          </a:p>
          <a:p>
            <a:pPr lvl="2"/>
            <a:endParaRPr lang="en-US" dirty="0" smtClean="0"/>
          </a:p>
          <a:p>
            <a:pPr lvl="2"/>
            <a:endParaRPr lang="en-US" dirty="0" smtClean="0"/>
          </a:p>
          <a:p>
            <a:pPr lvl="2"/>
            <a:endParaRPr lang="en-US" dirty="0" smtClean="0"/>
          </a:p>
          <a:p>
            <a:pPr lvl="1"/>
            <a:endParaRPr lang="en-US" dirty="0" smtClean="0"/>
          </a:p>
          <a:p>
            <a:pPr lvl="2"/>
            <a:endParaRPr lang="en-US" dirty="0" smtClean="0"/>
          </a:p>
          <a:p>
            <a:pPr lvl="1"/>
            <a:endParaRPr lang="fr-FR" dirty="0"/>
          </a:p>
        </p:txBody>
      </p:sp>
    </p:spTree>
    <p:extLst>
      <p:ext uri="{BB962C8B-B14F-4D97-AF65-F5344CB8AC3E}">
        <p14:creationId xmlns:p14="http://schemas.microsoft.com/office/powerpoint/2010/main" val="3348953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1" end="1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dirty="0"/>
              <a:t>Procurements</a:t>
            </a:r>
            <a:endParaRPr lang="fr-FR" dirty="0"/>
          </a:p>
        </p:txBody>
      </p:sp>
      <p:sp>
        <p:nvSpPr>
          <p:cNvPr id="3" name="Espace réservé du texte 2"/>
          <p:cNvSpPr>
            <a:spLocks noGrp="1"/>
          </p:cNvSpPr>
          <p:nvPr>
            <p:ph type="body" sz="quarter" idx="10"/>
          </p:nvPr>
        </p:nvSpPr>
        <p:spPr/>
        <p:txBody>
          <a:bodyPr/>
          <a:lstStyle/>
          <a:p>
            <a:r>
              <a:rPr lang="en-US" dirty="0" smtClean="0"/>
              <a:t>Status of the CDS-SL procurements</a:t>
            </a:r>
            <a:endParaRPr lang="en-US" dirty="0"/>
          </a:p>
          <a:p>
            <a:pPr lvl="1"/>
            <a:r>
              <a:rPr lang="en-US" dirty="0" smtClean="0"/>
              <a:t>Heat exchangers</a:t>
            </a:r>
          </a:p>
          <a:p>
            <a:pPr lvl="2"/>
            <a:r>
              <a:rPr lang="en-US" dirty="0"/>
              <a:t>Formalized procurement process</a:t>
            </a:r>
            <a:endParaRPr lang="en-US" dirty="0" smtClean="0">
              <a:sym typeface="Symbol"/>
            </a:endParaRPr>
          </a:p>
          <a:p>
            <a:pPr lvl="2"/>
            <a:r>
              <a:rPr lang="en-US" dirty="0" smtClean="0">
                <a:sym typeface="Symbol"/>
              </a:rPr>
              <a:t>Call for tender to be published </a:t>
            </a:r>
          </a:p>
          <a:p>
            <a:pPr lvl="2"/>
            <a:r>
              <a:rPr lang="en-US" dirty="0" smtClean="0">
                <a:sym typeface="Symbol"/>
              </a:rPr>
              <a:t>Notification expected at the beginning of July</a:t>
            </a:r>
          </a:p>
          <a:p>
            <a:pPr lvl="2"/>
            <a:r>
              <a:rPr lang="en-US" dirty="0" smtClean="0">
                <a:sym typeface="Symbol"/>
              </a:rPr>
              <a:t>Kick off in July</a:t>
            </a:r>
          </a:p>
          <a:p>
            <a:pPr marL="803275" lvl="2" indent="0">
              <a:buNone/>
            </a:pPr>
            <a:r>
              <a:rPr lang="en-US" dirty="0" smtClean="0">
                <a:sym typeface="Symbol"/>
              </a:rPr>
              <a:t> Last heat exchanger to be delivered in </a:t>
            </a:r>
            <a:r>
              <a:rPr lang="en-US" b="1" dirty="0" smtClean="0">
                <a:sym typeface="Symbol"/>
              </a:rPr>
              <a:t>February 2018</a:t>
            </a:r>
          </a:p>
          <a:p>
            <a:pPr lvl="2">
              <a:buFont typeface="Symbol"/>
              <a:buChar char="Þ"/>
            </a:pPr>
            <a:endParaRPr lang="en-US" dirty="0"/>
          </a:p>
          <a:p>
            <a:pPr lvl="1"/>
            <a:r>
              <a:rPr lang="en-US" dirty="0" smtClean="0"/>
              <a:t>Control valves</a:t>
            </a:r>
          </a:p>
          <a:p>
            <a:pPr lvl="2"/>
            <a:r>
              <a:rPr lang="en-US" dirty="0"/>
              <a:t>Formalized procurement process </a:t>
            </a:r>
            <a:endParaRPr lang="en-US" dirty="0" smtClean="0"/>
          </a:p>
          <a:p>
            <a:pPr lvl="2"/>
            <a:r>
              <a:rPr lang="en-US" dirty="0" smtClean="0">
                <a:sym typeface="Symbol"/>
              </a:rPr>
              <a:t>Call </a:t>
            </a:r>
            <a:r>
              <a:rPr lang="en-US" dirty="0">
                <a:sym typeface="Symbol"/>
              </a:rPr>
              <a:t>for tender to be published  </a:t>
            </a:r>
          </a:p>
          <a:p>
            <a:pPr lvl="2"/>
            <a:r>
              <a:rPr lang="en-US" dirty="0">
                <a:sym typeface="Symbol"/>
              </a:rPr>
              <a:t>Notification expected </a:t>
            </a:r>
            <a:r>
              <a:rPr lang="en-US" dirty="0" smtClean="0">
                <a:sym typeface="Symbol"/>
              </a:rPr>
              <a:t>to be at </a:t>
            </a:r>
            <a:r>
              <a:rPr lang="en-US" dirty="0">
                <a:sym typeface="Symbol"/>
              </a:rPr>
              <a:t>the beginning of July</a:t>
            </a:r>
          </a:p>
          <a:p>
            <a:pPr lvl="2"/>
            <a:r>
              <a:rPr lang="en-US" dirty="0">
                <a:sym typeface="Symbol"/>
              </a:rPr>
              <a:t>Kick off in July</a:t>
            </a:r>
          </a:p>
          <a:p>
            <a:pPr marL="803275" lvl="2" indent="0">
              <a:buNone/>
            </a:pPr>
            <a:r>
              <a:rPr lang="en-US" dirty="0">
                <a:sym typeface="Symbol"/>
              </a:rPr>
              <a:t> Last </a:t>
            </a:r>
            <a:r>
              <a:rPr lang="en-US" dirty="0" smtClean="0">
                <a:sym typeface="Symbol"/>
              </a:rPr>
              <a:t>set of control valves to </a:t>
            </a:r>
            <a:r>
              <a:rPr lang="en-US" dirty="0">
                <a:sym typeface="Symbol"/>
              </a:rPr>
              <a:t>be delivered in </a:t>
            </a:r>
            <a:r>
              <a:rPr lang="en-US" b="1" dirty="0" smtClean="0">
                <a:sym typeface="Symbol"/>
              </a:rPr>
              <a:t>February 2018</a:t>
            </a:r>
            <a:endParaRPr lang="en-US" b="1" dirty="0">
              <a:sym typeface="Symbol"/>
            </a:endParaRPr>
          </a:p>
          <a:p>
            <a:pPr lvl="1"/>
            <a:endParaRPr lang="en-US" dirty="0" smtClean="0"/>
          </a:p>
          <a:p>
            <a:pPr lvl="1"/>
            <a:endParaRPr lang="en-US" dirty="0"/>
          </a:p>
          <a:p>
            <a:pPr marL="803275" lvl="2" indent="0">
              <a:buNone/>
            </a:pPr>
            <a:endParaRPr lang="en-US" dirty="0" smtClean="0"/>
          </a:p>
          <a:p>
            <a:pPr marL="803275" lvl="2" indent="0">
              <a:buNone/>
            </a:pPr>
            <a:endParaRPr lang="en-US" dirty="0" smtClean="0"/>
          </a:p>
          <a:p>
            <a:pPr marL="803275" lvl="2" indent="0">
              <a:buNone/>
            </a:pPr>
            <a:endParaRPr lang="en-US" dirty="0" smtClean="0"/>
          </a:p>
          <a:p>
            <a:pPr lvl="2"/>
            <a:endParaRPr lang="en-US" dirty="0" smtClean="0"/>
          </a:p>
          <a:p>
            <a:pPr lvl="2"/>
            <a:endParaRPr lang="en-US" dirty="0" smtClean="0"/>
          </a:p>
          <a:p>
            <a:pPr lvl="2"/>
            <a:endParaRPr lang="en-US" dirty="0" smtClean="0"/>
          </a:p>
          <a:p>
            <a:pPr lvl="2"/>
            <a:endParaRPr lang="en-US" dirty="0" smtClean="0"/>
          </a:p>
          <a:p>
            <a:pPr lvl="1"/>
            <a:endParaRPr lang="en-US" dirty="0" smtClean="0"/>
          </a:p>
          <a:p>
            <a:pPr lvl="2"/>
            <a:endParaRPr lang="en-US" dirty="0" smtClean="0"/>
          </a:p>
          <a:p>
            <a:pPr lvl="1"/>
            <a:endParaRPr lang="fr-FR" dirty="0"/>
          </a:p>
        </p:txBody>
      </p:sp>
    </p:spTree>
    <p:extLst>
      <p:ext uri="{BB962C8B-B14F-4D97-AF65-F5344CB8AC3E}">
        <p14:creationId xmlns:p14="http://schemas.microsoft.com/office/powerpoint/2010/main" val="1106798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dirty="0"/>
              <a:t>Procurements</a:t>
            </a:r>
            <a:endParaRPr lang="fr-FR" dirty="0"/>
          </a:p>
        </p:txBody>
      </p:sp>
      <p:sp>
        <p:nvSpPr>
          <p:cNvPr id="3" name="Espace réservé du texte 2"/>
          <p:cNvSpPr>
            <a:spLocks noGrp="1"/>
          </p:cNvSpPr>
          <p:nvPr>
            <p:ph type="body" sz="quarter" idx="10"/>
          </p:nvPr>
        </p:nvSpPr>
        <p:spPr/>
        <p:txBody>
          <a:bodyPr>
            <a:normAutofit/>
          </a:bodyPr>
          <a:lstStyle/>
          <a:p>
            <a:r>
              <a:rPr lang="en-US" dirty="0" smtClean="0"/>
              <a:t>CDS-SL procurements</a:t>
            </a:r>
            <a:endParaRPr lang="en-US" dirty="0"/>
          </a:p>
          <a:p>
            <a:pPr lvl="1"/>
            <a:r>
              <a:rPr lang="en-US" dirty="0"/>
              <a:t>Valve boxes </a:t>
            </a:r>
            <a:r>
              <a:rPr lang="en-US" dirty="0" smtClean="0"/>
              <a:t>(Formalized </a:t>
            </a:r>
            <a:r>
              <a:rPr lang="en-US" dirty="0"/>
              <a:t>procurement </a:t>
            </a:r>
            <a:r>
              <a:rPr lang="en-US" dirty="0" smtClean="0"/>
              <a:t>process with cost &gt; 1M€HT)</a:t>
            </a:r>
          </a:p>
          <a:p>
            <a:pPr lvl="2"/>
            <a:r>
              <a:rPr lang="en-US" dirty="0" smtClean="0">
                <a:sym typeface="Symbol"/>
              </a:rPr>
              <a:t>Technical specification  				 finalized in June 2017</a:t>
            </a:r>
          </a:p>
          <a:p>
            <a:pPr lvl="2"/>
            <a:r>
              <a:rPr lang="en-US" dirty="0" smtClean="0">
                <a:sym typeface="Symbol"/>
              </a:rPr>
              <a:t>If procurement officer is available at that time (?)</a:t>
            </a:r>
          </a:p>
          <a:p>
            <a:pPr marL="803275" lvl="2" indent="0">
              <a:buNone/>
            </a:pPr>
            <a:r>
              <a:rPr lang="en-US" dirty="0" smtClean="0">
                <a:sym typeface="Symbol"/>
              </a:rPr>
              <a:t>	    	or </a:t>
            </a:r>
          </a:p>
          <a:p>
            <a:pPr marL="803275" lvl="2" indent="0">
              <a:buNone/>
            </a:pPr>
            <a:r>
              <a:rPr lang="en-US" dirty="0" smtClean="0">
                <a:sym typeface="Symbol"/>
              </a:rPr>
              <a:t>	the possibility of outsourced procurement set (?):</a:t>
            </a:r>
          </a:p>
          <a:p>
            <a:pPr marL="803275" lvl="2" indent="0">
              <a:buNone/>
            </a:pPr>
            <a:r>
              <a:rPr lang="en-US" dirty="0" smtClean="0">
                <a:sym typeface="Symbol"/>
              </a:rPr>
              <a:t>		administrative specification ready 		 July</a:t>
            </a:r>
            <a:r>
              <a:rPr lang="en-US" dirty="0">
                <a:sym typeface="Symbol"/>
              </a:rPr>
              <a:t> 2017</a:t>
            </a:r>
            <a:endParaRPr lang="en-US" dirty="0" smtClean="0">
              <a:sym typeface="Symbol"/>
            </a:endParaRPr>
          </a:p>
          <a:p>
            <a:pPr lvl="2"/>
            <a:r>
              <a:rPr lang="en-US" dirty="0" smtClean="0">
                <a:sym typeface="Symbol"/>
              </a:rPr>
              <a:t> &gt; 1 M€HT  Committee 				 September</a:t>
            </a:r>
            <a:r>
              <a:rPr lang="en-US" dirty="0">
                <a:sym typeface="Symbol"/>
              </a:rPr>
              <a:t> 2017</a:t>
            </a:r>
            <a:endParaRPr lang="en-US" dirty="0" smtClean="0">
              <a:sym typeface="Symbol"/>
            </a:endParaRPr>
          </a:p>
          <a:p>
            <a:pPr lvl="2"/>
            <a:r>
              <a:rPr lang="en-US" dirty="0" smtClean="0">
                <a:sym typeface="Symbol"/>
              </a:rPr>
              <a:t> Call for tender </a:t>
            </a:r>
            <a:r>
              <a:rPr lang="en-US" dirty="0">
                <a:sym typeface="Symbol"/>
              </a:rPr>
              <a:t>published </a:t>
            </a:r>
            <a:r>
              <a:rPr lang="en-US" dirty="0" smtClean="0">
                <a:sym typeface="Symbol"/>
              </a:rPr>
              <a:t>				 September</a:t>
            </a:r>
            <a:r>
              <a:rPr lang="en-US" dirty="0">
                <a:sym typeface="Symbol"/>
              </a:rPr>
              <a:t> 2017</a:t>
            </a:r>
            <a:endParaRPr lang="en-US" dirty="0" smtClean="0">
              <a:sym typeface="Symbol"/>
            </a:endParaRPr>
          </a:p>
          <a:p>
            <a:pPr lvl="2"/>
            <a:r>
              <a:rPr lang="en-US" dirty="0" smtClean="0">
                <a:sym typeface="Symbol"/>
              </a:rPr>
              <a:t>Notification and kick off </a:t>
            </a:r>
            <a:r>
              <a:rPr lang="en-US" dirty="0">
                <a:sym typeface="Symbol"/>
              </a:rPr>
              <a:t>c</a:t>
            </a:r>
            <a:r>
              <a:rPr lang="en-US" dirty="0" smtClean="0">
                <a:sym typeface="Symbol"/>
              </a:rPr>
              <a:t>annot be done before the beginning of December 2017</a:t>
            </a:r>
          </a:p>
          <a:p>
            <a:pPr marL="803275" lvl="2" indent="0">
              <a:buNone/>
            </a:pPr>
            <a:endParaRPr lang="en-US" dirty="0" smtClean="0">
              <a:sym typeface="Symbol"/>
            </a:endParaRPr>
          </a:p>
          <a:p>
            <a:pPr marL="803275" lvl="2" indent="0">
              <a:buNone/>
            </a:pPr>
            <a:r>
              <a:rPr lang="en-US" dirty="0" smtClean="0">
                <a:sym typeface="Symbol"/>
              </a:rPr>
              <a:t> The last Spoke valve box cannot be delivered to Lund by March 2018 !  </a:t>
            </a:r>
          </a:p>
          <a:p>
            <a:pPr lvl="2">
              <a:buFont typeface="Symbol"/>
              <a:buChar char="Þ"/>
            </a:pPr>
            <a:r>
              <a:rPr lang="en-US" dirty="0" smtClean="0">
                <a:sym typeface="Symbol"/>
              </a:rPr>
              <a:t> But the first Spoke valve box cannot neither  !!</a:t>
            </a:r>
          </a:p>
          <a:p>
            <a:pPr lvl="2">
              <a:buFont typeface="Symbol"/>
              <a:buChar char="Þ"/>
            </a:pPr>
            <a:endParaRPr lang="en-US" dirty="0">
              <a:sym typeface="Symbol"/>
            </a:endParaRPr>
          </a:p>
          <a:p>
            <a:pPr lvl="2">
              <a:buFont typeface="Symbol"/>
              <a:buChar char="Þ"/>
            </a:pPr>
            <a:r>
              <a:rPr lang="en-US" dirty="0" smtClean="0">
                <a:sym typeface="Symbol"/>
              </a:rPr>
              <a:t> By March 2018, at best, the valve box components </a:t>
            </a:r>
            <a:r>
              <a:rPr lang="en-US" dirty="0">
                <a:sym typeface="Symbol"/>
              </a:rPr>
              <a:t>(bellows, dish ends…) </a:t>
            </a:r>
            <a:r>
              <a:rPr lang="en-US" dirty="0" smtClean="0">
                <a:sym typeface="Symbol"/>
              </a:rPr>
              <a:t>might be supplied.  </a:t>
            </a:r>
          </a:p>
          <a:p>
            <a:pPr marL="803275" lvl="2" indent="0">
              <a:buNone/>
            </a:pPr>
            <a:r>
              <a:rPr lang="en-US" dirty="0" smtClean="0">
                <a:sym typeface="Symbol"/>
              </a:rPr>
              <a:t>(NB: the manufacturing  folder might be set by the manufacturer and validated by the CNRS before the procurement starts.)</a:t>
            </a:r>
          </a:p>
          <a:p>
            <a:pPr marL="803275" lvl="2" indent="0">
              <a:buNone/>
            </a:pPr>
            <a:endParaRPr lang="en-US" dirty="0" smtClean="0">
              <a:sym typeface="Symbol"/>
            </a:endParaRPr>
          </a:p>
        </p:txBody>
      </p:sp>
    </p:spTree>
    <p:extLst>
      <p:ext uri="{BB962C8B-B14F-4D97-AF65-F5344CB8AC3E}">
        <p14:creationId xmlns:p14="http://schemas.microsoft.com/office/powerpoint/2010/main" val="1657123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dirty="0"/>
              <a:t>Procurements</a:t>
            </a:r>
            <a:endParaRPr lang="fr-FR" dirty="0"/>
          </a:p>
        </p:txBody>
      </p:sp>
      <p:sp>
        <p:nvSpPr>
          <p:cNvPr id="3" name="Espace réservé du texte 2"/>
          <p:cNvSpPr>
            <a:spLocks noGrp="1"/>
          </p:cNvSpPr>
          <p:nvPr>
            <p:ph type="body" sz="quarter" idx="10"/>
          </p:nvPr>
        </p:nvSpPr>
        <p:spPr/>
        <p:txBody>
          <a:bodyPr>
            <a:normAutofit/>
          </a:bodyPr>
          <a:lstStyle/>
          <a:p>
            <a:r>
              <a:rPr lang="en-US" dirty="0" smtClean="0"/>
              <a:t>CDS-SL procurements</a:t>
            </a:r>
            <a:endParaRPr lang="en-US" dirty="0"/>
          </a:p>
          <a:p>
            <a:pPr lvl="1"/>
            <a:r>
              <a:rPr lang="en-US" dirty="0" smtClean="0"/>
              <a:t>Valve boxes</a:t>
            </a:r>
          </a:p>
          <a:p>
            <a:pPr lvl="2"/>
            <a:r>
              <a:rPr lang="en-US" dirty="0" smtClean="0">
                <a:sym typeface="Symbol"/>
              </a:rPr>
              <a:t>From those statements, considering:</a:t>
            </a:r>
          </a:p>
          <a:p>
            <a:pPr lvl="3"/>
            <a:r>
              <a:rPr lang="en-US" sz="1800" dirty="0">
                <a:sym typeface="Symbol"/>
              </a:rPr>
              <a:t>t</a:t>
            </a:r>
            <a:r>
              <a:rPr lang="en-US" sz="1800" dirty="0" smtClean="0">
                <a:sym typeface="Symbol"/>
              </a:rPr>
              <a:t>he manufacturing time (including controls and Factory Acceptance Test)</a:t>
            </a:r>
          </a:p>
          <a:p>
            <a:pPr lvl="3"/>
            <a:r>
              <a:rPr lang="en-US" sz="1800" dirty="0">
                <a:sym typeface="Symbol"/>
              </a:rPr>
              <a:t>t</a:t>
            </a:r>
            <a:r>
              <a:rPr lang="en-US" sz="1800" dirty="0" smtClean="0">
                <a:sym typeface="Symbol"/>
              </a:rPr>
              <a:t>he helium test of the first Valve box for complete design validation</a:t>
            </a:r>
          </a:p>
          <a:p>
            <a:pPr lvl="2"/>
            <a:endParaRPr lang="en-US" dirty="0">
              <a:sym typeface="Symbol"/>
            </a:endParaRPr>
          </a:p>
          <a:p>
            <a:pPr marL="803275" lvl="2" indent="0">
              <a:buNone/>
            </a:pPr>
            <a:r>
              <a:rPr lang="en-US" dirty="0" smtClean="0">
                <a:sym typeface="Symbol"/>
              </a:rPr>
              <a:t>We expect the first valve box to be delivered at Lund:</a:t>
            </a:r>
          </a:p>
          <a:p>
            <a:pPr lvl="2">
              <a:buFontTx/>
              <a:buChar char="-"/>
            </a:pPr>
            <a:r>
              <a:rPr lang="en-US" dirty="0" smtClean="0">
                <a:sym typeface="Symbol"/>
              </a:rPr>
              <a:t>not before August 2018</a:t>
            </a:r>
          </a:p>
          <a:p>
            <a:pPr lvl="2">
              <a:buFontTx/>
              <a:buChar char="-"/>
            </a:pPr>
            <a:r>
              <a:rPr lang="en-US" dirty="0" smtClean="0">
                <a:sym typeface="Symbol"/>
              </a:rPr>
              <a:t>Not later than October 2018</a:t>
            </a:r>
          </a:p>
          <a:p>
            <a:pPr marL="803275" lvl="2" indent="0">
              <a:buNone/>
            </a:pPr>
            <a:endParaRPr lang="en-US" dirty="0" smtClean="0">
              <a:sym typeface="Symbol"/>
            </a:endParaRPr>
          </a:p>
          <a:p>
            <a:pPr lvl="2"/>
            <a:endParaRPr lang="en-US" dirty="0">
              <a:sym typeface="Symbol"/>
            </a:endParaRPr>
          </a:p>
          <a:p>
            <a:pPr lvl="2"/>
            <a:endParaRPr lang="en-US" dirty="0" smtClean="0">
              <a:sym typeface="Symbol"/>
            </a:endParaRPr>
          </a:p>
          <a:p>
            <a:pPr lvl="2"/>
            <a:endParaRPr lang="en-US" dirty="0" smtClean="0">
              <a:sym typeface="Symbol"/>
            </a:endParaRPr>
          </a:p>
          <a:p>
            <a:pPr lvl="1"/>
            <a:r>
              <a:rPr lang="en-US" dirty="0" smtClean="0"/>
              <a:t>Other components procurements</a:t>
            </a:r>
            <a:endParaRPr lang="en-US" dirty="0"/>
          </a:p>
          <a:p>
            <a:pPr lvl="2"/>
            <a:r>
              <a:rPr lang="en-US" dirty="0" smtClean="0">
                <a:sym typeface="Symbol"/>
              </a:rPr>
              <a:t>Valves boxes define the critical path</a:t>
            </a:r>
          </a:p>
          <a:p>
            <a:pPr marL="803275" lvl="2" indent="0">
              <a:buNone/>
            </a:pPr>
            <a:r>
              <a:rPr lang="en-US" dirty="0" smtClean="0">
                <a:sym typeface="Symbol"/>
              </a:rPr>
              <a:t>(</a:t>
            </a:r>
            <a:r>
              <a:rPr lang="en-US" dirty="0">
                <a:sym typeface="Symbol"/>
              </a:rPr>
              <a:t> </a:t>
            </a:r>
            <a:r>
              <a:rPr lang="en-US" dirty="0" smtClean="0">
                <a:sym typeface="Symbol"/>
              </a:rPr>
              <a:t> other components might be delivered before the delivery of the last valve box)</a:t>
            </a:r>
          </a:p>
          <a:p>
            <a:pPr marL="803275" lvl="2" indent="0">
              <a:buNone/>
            </a:pPr>
            <a:endParaRPr lang="en-US" dirty="0" smtClean="0">
              <a:sym typeface="Symbol"/>
            </a:endParaRPr>
          </a:p>
        </p:txBody>
      </p:sp>
    </p:spTree>
    <p:extLst>
      <p:ext uri="{BB962C8B-B14F-4D97-AF65-F5344CB8AC3E}">
        <p14:creationId xmlns:p14="http://schemas.microsoft.com/office/powerpoint/2010/main" val="2086945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3" end="1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4" end="1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a:xfrm>
            <a:off x="179512" y="980728"/>
            <a:ext cx="8784976" cy="3528392"/>
          </a:xfrm>
        </p:spPr>
        <p:txBody>
          <a:bodyPr>
            <a:normAutofit/>
          </a:bodyPr>
          <a:lstStyle/>
          <a:p>
            <a:r>
              <a:rPr lang="en-GB" dirty="0" smtClean="0"/>
              <a:t>Thank you for your attention</a:t>
            </a:r>
            <a:br>
              <a:rPr lang="en-GB" dirty="0" smtClean="0"/>
            </a:br>
            <a:r>
              <a:rPr lang="en-GB" dirty="0" smtClean="0"/>
              <a:t/>
            </a:r>
            <a:br>
              <a:rPr lang="en-GB" dirty="0" smtClean="0"/>
            </a:br>
            <a:endParaRPr lang="en-GB" sz="2000" b="0" dirty="0">
              <a:solidFill>
                <a:schemeClr val="tx1">
                  <a:lumMod val="65000"/>
                  <a:lumOff val="35000"/>
                </a:schemeClr>
              </a:solidFill>
            </a:endParaRPr>
          </a:p>
        </p:txBody>
      </p:sp>
      <p:sp>
        <p:nvSpPr>
          <p:cNvPr id="6" name="Espace réservé du texte 5"/>
          <p:cNvSpPr>
            <a:spLocks noGrp="1"/>
          </p:cNvSpPr>
          <p:nvPr>
            <p:ph type="body" sz="quarter" idx="4294967295"/>
          </p:nvPr>
        </p:nvSpPr>
        <p:spPr>
          <a:xfrm>
            <a:off x="5614988" y="188913"/>
            <a:ext cx="3529012" cy="358775"/>
          </a:xfrm>
        </p:spPr>
        <p:txBody>
          <a:bodyPr>
            <a:normAutofit fontScale="25000" lnSpcReduction="20000"/>
          </a:bodyPr>
          <a:lstStyle/>
          <a:p>
            <a:r>
              <a:rPr lang="en-GB" smtClean="0">
                <a:solidFill>
                  <a:schemeClr val="bg1"/>
                </a:solidFill>
              </a:rPr>
              <a:t>CSP12</a:t>
            </a:r>
          </a:p>
          <a:p>
            <a:r>
              <a:rPr lang="en-GB" smtClean="0">
                <a:solidFill>
                  <a:schemeClr val="bg1"/>
                </a:solidFill>
              </a:rPr>
              <a:t>28 Novembre 2014</a:t>
            </a:r>
            <a:endParaRPr lang="en-GB">
              <a:solidFill>
                <a:schemeClr val="bg1"/>
              </a:solidFill>
            </a:endParaRPr>
          </a:p>
        </p:txBody>
      </p:sp>
    </p:spTree>
    <p:extLst>
      <p:ext uri="{BB962C8B-B14F-4D97-AF65-F5344CB8AC3E}">
        <p14:creationId xmlns:p14="http://schemas.microsoft.com/office/powerpoint/2010/main" val="31383988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Purchasing</a:t>
            </a:r>
            <a:endParaRPr lang="fr-FR" dirty="0"/>
          </a:p>
        </p:txBody>
      </p:sp>
      <p:sp>
        <p:nvSpPr>
          <p:cNvPr id="3" name="Espace réservé du texte 2"/>
          <p:cNvSpPr>
            <a:spLocks noGrp="1"/>
          </p:cNvSpPr>
          <p:nvPr>
            <p:ph type="body" sz="quarter" idx="10"/>
          </p:nvPr>
        </p:nvSpPr>
        <p:spPr/>
        <p:txBody>
          <a:bodyPr>
            <a:normAutofit/>
          </a:bodyPr>
          <a:lstStyle/>
          <a:p>
            <a:r>
              <a:rPr lang="en-GB" b="0" dirty="0"/>
              <a:t>The purchasing </a:t>
            </a:r>
            <a:r>
              <a:rPr lang="en-GB" b="0" dirty="0" smtClean="0"/>
              <a:t>of </a:t>
            </a:r>
            <a:r>
              <a:rPr lang="en-GB" b="0" dirty="0"/>
              <a:t>a product or a service </a:t>
            </a:r>
            <a:r>
              <a:rPr lang="en-GB" b="0" dirty="0" smtClean="0"/>
              <a:t>is based on the following document (see Project Quality Plan):</a:t>
            </a:r>
          </a:p>
          <a:p>
            <a:endParaRPr lang="fr-FR" b="0" dirty="0"/>
          </a:p>
          <a:p>
            <a:pPr lvl="1"/>
            <a:r>
              <a:rPr lang="en-GB" b="0" dirty="0" smtClean="0"/>
              <a:t>1- A </a:t>
            </a:r>
            <a:r>
              <a:rPr lang="en-GB" b="0" dirty="0"/>
              <a:t>technical specification is written by the </a:t>
            </a:r>
            <a:r>
              <a:rPr lang="en-GB" b="0" dirty="0" smtClean="0"/>
              <a:t>CNRS defining:</a:t>
            </a:r>
          </a:p>
          <a:p>
            <a:pPr lvl="2"/>
            <a:r>
              <a:rPr lang="en-GB" b="0" dirty="0" smtClean="0"/>
              <a:t>the </a:t>
            </a:r>
            <a:r>
              <a:rPr lang="en-GB" b="0" dirty="0"/>
              <a:t>requirements and quality characteristics of the product or of the </a:t>
            </a:r>
            <a:r>
              <a:rPr lang="en-GB" b="0" dirty="0" smtClean="0"/>
              <a:t>service</a:t>
            </a:r>
          </a:p>
          <a:p>
            <a:pPr lvl="2"/>
            <a:r>
              <a:rPr lang="en-GB" dirty="0"/>
              <a:t>t</a:t>
            </a:r>
            <a:r>
              <a:rPr lang="en-GB" b="0" dirty="0" smtClean="0"/>
              <a:t>he </a:t>
            </a:r>
            <a:r>
              <a:rPr lang="en-GB" dirty="0"/>
              <a:t>m</a:t>
            </a:r>
            <a:r>
              <a:rPr lang="en-GB" b="0" dirty="0" smtClean="0"/>
              <a:t>ethods </a:t>
            </a:r>
            <a:r>
              <a:rPr lang="en-GB" b="0" dirty="0"/>
              <a:t>to measure or to validate those characteristics (including specific tests and quality controls) </a:t>
            </a:r>
            <a:endParaRPr lang="en-GB" b="0" dirty="0" smtClean="0"/>
          </a:p>
          <a:p>
            <a:pPr lvl="2"/>
            <a:r>
              <a:rPr lang="en-GB" b="0" dirty="0" smtClean="0"/>
              <a:t>Requirements </a:t>
            </a:r>
            <a:r>
              <a:rPr lang="en-GB" b="0" dirty="0"/>
              <a:t>are in accordance with those defined with ESS </a:t>
            </a:r>
            <a:endParaRPr lang="en-GB" b="0" dirty="0" smtClean="0"/>
          </a:p>
          <a:p>
            <a:pPr lvl="2"/>
            <a:r>
              <a:rPr lang="en-GB" b="0" dirty="0" smtClean="0"/>
              <a:t> </a:t>
            </a:r>
            <a:r>
              <a:rPr lang="en-GB" b="0" dirty="0"/>
              <a:t>This specification also indicates, when applicable, the codes and standards which are to be implemented by the sub-contractor to supply or manufacture the product or to execute the service (see section Annexe I). </a:t>
            </a:r>
            <a:endParaRPr lang="en-GB" b="0" dirty="0" smtClean="0"/>
          </a:p>
          <a:p>
            <a:pPr lvl="2"/>
            <a:r>
              <a:rPr lang="en-GB" b="0" dirty="0" smtClean="0"/>
              <a:t>A </a:t>
            </a:r>
            <a:r>
              <a:rPr lang="en-GB" b="0" dirty="0"/>
              <a:t>schedule is included in this specification defining some milestones, check points or delivery dates to conform to the schedule of the in-kind contribution. </a:t>
            </a:r>
            <a:endParaRPr lang="en-GB" b="0" dirty="0" smtClean="0"/>
          </a:p>
          <a:p>
            <a:pPr marL="0" indent="0">
              <a:buNone/>
            </a:pPr>
            <a:endParaRPr lang="fr-FR" b="0" dirty="0"/>
          </a:p>
        </p:txBody>
      </p:sp>
    </p:spTree>
    <p:extLst>
      <p:ext uri="{BB962C8B-B14F-4D97-AF65-F5344CB8AC3E}">
        <p14:creationId xmlns:p14="http://schemas.microsoft.com/office/powerpoint/2010/main" val="15058978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Purchasing</a:t>
            </a:r>
            <a:endParaRPr lang="fr-FR" dirty="0"/>
          </a:p>
        </p:txBody>
      </p:sp>
      <p:sp>
        <p:nvSpPr>
          <p:cNvPr id="3" name="Espace réservé du texte 2"/>
          <p:cNvSpPr>
            <a:spLocks noGrp="1"/>
          </p:cNvSpPr>
          <p:nvPr>
            <p:ph type="body" sz="quarter" idx="10"/>
          </p:nvPr>
        </p:nvSpPr>
        <p:spPr/>
        <p:txBody>
          <a:bodyPr>
            <a:normAutofit/>
          </a:bodyPr>
          <a:lstStyle/>
          <a:p>
            <a:r>
              <a:rPr lang="en-GB" b="0" dirty="0"/>
              <a:t>The purchasing </a:t>
            </a:r>
            <a:r>
              <a:rPr lang="en-GB" b="0" dirty="0" smtClean="0"/>
              <a:t>of </a:t>
            </a:r>
            <a:r>
              <a:rPr lang="en-GB" b="0" dirty="0"/>
              <a:t>a product or a service </a:t>
            </a:r>
            <a:r>
              <a:rPr lang="en-GB" b="0" dirty="0" smtClean="0"/>
              <a:t>is based on the following document:</a:t>
            </a:r>
            <a:endParaRPr lang="fr-FR" b="0" dirty="0"/>
          </a:p>
          <a:p>
            <a:pPr lvl="1"/>
            <a:r>
              <a:rPr lang="en-GB" b="0" dirty="0" smtClean="0"/>
              <a:t>2- An </a:t>
            </a:r>
            <a:r>
              <a:rPr lang="en-GB" b="0" dirty="0"/>
              <a:t>administrative specification is </a:t>
            </a:r>
            <a:r>
              <a:rPr lang="en-GB" b="0" dirty="0" smtClean="0"/>
              <a:t>written </a:t>
            </a:r>
            <a:r>
              <a:rPr lang="en-GB" b="0" dirty="0"/>
              <a:t>by the CNRS </a:t>
            </a:r>
            <a:r>
              <a:rPr lang="en-GB" b="0" dirty="0" smtClean="0"/>
              <a:t>defining:</a:t>
            </a:r>
          </a:p>
          <a:p>
            <a:pPr lvl="2"/>
            <a:r>
              <a:rPr lang="en-GB" b="0" dirty="0" smtClean="0"/>
              <a:t>the </a:t>
            </a:r>
            <a:r>
              <a:rPr lang="en-GB" b="0" dirty="0"/>
              <a:t>legal conditions of tendering and of executing the </a:t>
            </a:r>
            <a:r>
              <a:rPr lang="en-GB" b="0" dirty="0" smtClean="0"/>
              <a:t>contract</a:t>
            </a:r>
          </a:p>
          <a:p>
            <a:pPr lvl="2"/>
            <a:r>
              <a:rPr lang="en-GB" b="0" dirty="0" smtClean="0"/>
              <a:t>it might includes (this can be included in the technical specification) elements </a:t>
            </a:r>
            <a:r>
              <a:rPr lang="en-GB" b="0" dirty="0"/>
              <a:t>of </a:t>
            </a:r>
            <a:r>
              <a:rPr lang="en-GB" b="0" dirty="0" smtClean="0"/>
              <a:t>Project Quality Plan </a:t>
            </a:r>
            <a:r>
              <a:rPr lang="en-GB" b="0" dirty="0"/>
              <a:t>such as:</a:t>
            </a:r>
            <a:endParaRPr lang="fr-FR" b="0" dirty="0"/>
          </a:p>
          <a:p>
            <a:pPr lvl="3"/>
            <a:r>
              <a:rPr lang="en-GB" dirty="0"/>
              <a:t>the organization of the sub-contractor with respect to the contract execution (resources, communication, quality); </a:t>
            </a:r>
            <a:endParaRPr lang="fr-FR" dirty="0"/>
          </a:p>
          <a:p>
            <a:pPr lvl="3"/>
            <a:r>
              <a:rPr lang="en-GB" dirty="0"/>
              <a:t>the identification and traceability;</a:t>
            </a:r>
            <a:endParaRPr lang="fr-FR" dirty="0"/>
          </a:p>
          <a:p>
            <a:pPr lvl="3"/>
            <a:r>
              <a:rPr lang="en-GB" dirty="0"/>
              <a:t>the control documents, the control of nonconformities. </a:t>
            </a:r>
            <a:endParaRPr lang="en-GB" dirty="0" smtClean="0"/>
          </a:p>
          <a:p>
            <a:pPr marL="1371600" lvl="3" indent="0">
              <a:buNone/>
            </a:pPr>
            <a:endParaRPr lang="fr-FR" dirty="0"/>
          </a:p>
          <a:p>
            <a:pPr marL="0" indent="0">
              <a:buNone/>
            </a:pPr>
            <a:r>
              <a:rPr lang="en-US" sz="1800" b="0" dirty="0" smtClean="0">
                <a:solidFill>
                  <a:schemeClr val="tx1"/>
                </a:solidFill>
              </a:rPr>
              <a:t>	NB</a:t>
            </a:r>
            <a:r>
              <a:rPr lang="en-US" sz="1800" b="0" dirty="0">
                <a:solidFill>
                  <a:schemeClr val="tx1"/>
                </a:solidFill>
              </a:rPr>
              <a:t>: this administrative specification can be compiled with the technical specification </a:t>
            </a:r>
            <a:r>
              <a:rPr lang="en-US" sz="1800" b="0" dirty="0" smtClean="0">
                <a:solidFill>
                  <a:schemeClr val="tx1"/>
                </a:solidFill>
              </a:rPr>
              <a:t>	described </a:t>
            </a:r>
            <a:r>
              <a:rPr lang="en-US" sz="1800" b="0" dirty="0">
                <a:solidFill>
                  <a:schemeClr val="tx1"/>
                </a:solidFill>
              </a:rPr>
              <a:t>in the previous paragraph to form a unique general specification. Or it can </a:t>
            </a:r>
            <a:r>
              <a:rPr lang="en-US" sz="1800" b="0" dirty="0" smtClean="0">
                <a:solidFill>
                  <a:schemeClr val="tx1"/>
                </a:solidFill>
              </a:rPr>
              <a:t>	be </a:t>
            </a:r>
            <a:r>
              <a:rPr lang="en-US" sz="1800" b="0" dirty="0">
                <a:solidFill>
                  <a:schemeClr val="tx1"/>
                </a:solidFill>
              </a:rPr>
              <a:t>a separate document. </a:t>
            </a:r>
            <a:endParaRPr lang="en-US" sz="1800" b="0" dirty="0" smtClean="0">
              <a:solidFill>
                <a:schemeClr val="tx1"/>
              </a:solidFill>
            </a:endParaRPr>
          </a:p>
          <a:p>
            <a:endParaRPr lang="fr-FR" b="0" dirty="0">
              <a:solidFill>
                <a:schemeClr val="tx1"/>
              </a:solidFill>
            </a:endParaRPr>
          </a:p>
          <a:p>
            <a:pPr lvl="0"/>
            <a:r>
              <a:rPr lang="en-GB" b="0" dirty="0" smtClean="0"/>
              <a:t>The </a:t>
            </a:r>
            <a:r>
              <a:rPr lang="en-GB" b="0" dirty="0"/>
              <a:t>procurement phase (call for tender) is set according to the European regulations for public procurement and this(</a:t>
            </a:r>
            <a:r>
              <a:rPr lang="en-GB" b="0" dirty="0" err="1"/>
              <a:t>ose</a:t>
            </a:r>
            <a:r>
              <a:rPr lang="en-GB" b="0" dirty="0"/>
              <a:t>) specification(s) is (are) published. </a:t>
            </a:r>
            <a:endParaRPr lang="fr-FR" b="0" dirty="0"/>
          </a:p>
          <a:p>
            <a:pPr lvl="0"/>
            <a:r>
              <a:rPr lang="en-GB" b="0" dirty="0"/>
              <a:t>Selection of the sub-contractor is based on the </a:t>
            </a:r>
            <a:r>
              <a:rPr lang="en-GB" b="0" dirty="0" smtClean="0"/>
              <a:t>compliance </a:t>
            </a:r>
            <a:r>
              <a:rPr lang="en-GB" b="0" dirty="0"/>
              <a:t>of the supplier’s offer </a:t>
            </a:r>
            <a:r>
              <a:rPr lang="en-GB" b="0" dirty="0" smtClean="0"/>
              <a:t>with </a:t>
            </a:r>
            <a:r>
              <a:rPr lang="en-GB" b="0" dirty="0"/>
              <a:t>the specification(s) written by the CNRS. </a:t>
            </a:r>
            <a:endParaRPr lang="fr-FR" b="0" dirty="0"/>
          </a:p>
          <a:p>
            <a:endParaRPr lang="fr-FR" b="0" dirty="0"/>
          </a:p>
        </p:txBody>
      </p:sp>
    </p:spTree>
    <p:extLst>
      <p:ext uri="{BB962C8B-B14F-4D97-AF65-F5344CB8AC3E}">
        <p14:creationId xmlns:p14="http://schemas.microsoft.com/office/powerpoint/2010/main" val="3853545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dirty="0" smtClean="0"/>
              <a:t>Technical specification</a:t>
            </a:r>
            <a:endParaRPr lang="en-GB" dirty="0"/>
          </a:p>
        </p:txBody>
      </p:sp>
      <p:sp>
        <p:nvSpPr>
          <p:cNvPr id="26" name="Espace réservé du texte 25"/>
          <p:cNvSpPr>
            <a:spLocks noGrp="1"/>
          </p:cNvSpPr>
          <p:nvPr>
            <p:ph type="body" sz="quarter" idx="10"/>
          </p:nvPr>
        </p:nvSpPr>
        <p:spPr/>
        <p:txBody>
          <a:bodyPr>
            <a:normAutofit/>
          </a:bodyPr>
          <a:lstStyle/>
          <a:p>
            <a:r>
              <a:rPr lang="en-GB" dirty="0" smtClean="0"/>
              <a:t>Contents</a:t>
            </a:r>
          </a:p>
          <a:p>
            <a:pPr lvl="1"/>
            <a:r>
              <a:rPr lang="en-GB" dirty="0" smtClean="0"/>
              <a:t>I Presentation of the ESS context (machine, consortium…) and of CNRS</a:t>
            </a:r>
          </a:p>
          <a:p>
            <a:pPr lvl="1"/>
            <a:r>
              <a:rPr lang="en-GB" dirty="0" smtClean="0"/>
              <a:t>II Description of the needs (product or service, functionality requirements, operating conditions…)</a:t>
            </a:r>
          </a:p>
          <a:p>
            <a:pPr lvl="1"/>
            <a:r>
              <a:rPr lang="en-GB" dirty="0" smtClean="0"/>
              <a:t>III Description of the supply (quantity, complementary products, options…)</a:t>
            </a:r>
          </a:p>
          <a:p>
            <a:pPr lvl="1"/>
            <a:r>
              <a:rPr lang="en-GB" dirty="0" smtClean="0"/>
              <a:t>IV Description of the complete supply (related products or services, controls, documentation …)</a:t>
            </a:r>
          </a:p>
          <a:p>
            <a:pPr lvl="1"/>
            <a:r>
              <a:rPr lang="en-GB" dirty="0" smtClean="0"/>
              <a:t>V Schedule </a:t>
            </a:r>
          </a:p>
          <a:p>
            <a:pPr lvl="1"/>
            <a:r>
              <a:rPr lang="en-GB" dirty="0" smtClean="0"/>
              <a:t>VI Technical conditions for tendering</a:t>
            </a:r>
          </a:p>
          <a:p>
            <a:pPr lvl="1"/>
            <a:r>
              <a:rPr lang="en-GB" dirty="0" smtClean="0"/>
              <a:t>VII Technical requirements </a:t>
            </a:r>
          </a:p>
          <a:p>
            <a:pPr lvl="1"/>
            <a:r>
              <a:rPr lang="en-GB" dirty="0" smtClean="0"/>
              <a:t>VIII Qualification, controls and tests</a:t>
            </a:r>
          </a:p>
          <a:p>
            <a:pPr lvl="1"/>
            <a:r>
              <a:rPr lang="en-GB" dirty="0" smtClean="0"/>
              <a:t>IX Acceptance and </a:t>
            </a:r>
            <a:r>
              <a:rPr lang="en-GB" dirty="0" err="1" smtClean="0"/>
              <a:t>waranty</a:t>
            </a:r>
            <a:r>
              <a:rPr lang="en-GB" dirty="0" smtClean="0"/>
              <a:t> (Acceptance tests, milestones, deliveries…)</a:t>
            </a:r>
          </a:p>
          <a:p>
            <a:pPr lvl="1"/>
            <a:r>
              <a:rPr lang="en-GB" dirty="0" smtClean="0"/>
              <a:t>X Quality management (Quality plan, non conformities, visits and audits…)</a:t>
            </a:r>
          </a:p>
          <a:p>
            <a:pPr lvl="1"/>
            <a:r>
              <a:rPr lang="en-GB" dirty="0" smtClean="0"/>
              <a:t>XI General conditions to the procurement execution (follow up organization, sub contractors…)</a:t>
            </a:r>
          </a:p>
          <a:p>
            <a:pPr lvl="1"/>
            <a:r>
              <a:rPr lang="en-GB" dirty="0" smtClean="0"/>
              <a:t>XII Applicable standards</a:t>
            </a:r>
          </a:p>
        </p:txBody>
      </p:sp>
    </p:spTree>
    <p:extLst>
      <p:ext uri="{BB962C8B-B14F-4D97-AF65-F5344CB8AC3E}">
        <p14:creationId xmlns:p14="http://schemas.microsoft.com/office/powerpoint/2010/main" val="1041472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6">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6">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6">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6">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6">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6">
                                            <p:txEl>
                                              <p:pRg st="11" end="1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6">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dirty="0"/>
              <a:t>Technical specification</a:t>
            </a:r>
            <a:endParaRPr lang="fr-FR" dirty="0"/>
          </a:p>
        </p:txBody>
      </p:sp>
      <p:sp>
        <p:nvSpPr>
          <p:cNvPr id="3" name="Espace réservé du texte 2"/>
          <p:cNvSpPr>
            <a:spLocks noGrp="1"/>
          </p:cNvSpPr>
          <p:nvPr>
            <p:ph type="body" sz="quarter" idx="10"/>
          </p:nvPr>
        </p:nvSpPr>
        <p:spPr/>
        <p:txBody>
          <a:bodyPr/>
          <a:lstStyle/>
          <a:p>
            <a:r>
              <a:rPr lang="fr-FR" dirty="0" err="1" smtClean="0"/>
              <a:t>Needs</a:t>
            </a:r>
            <a:r>
              <a:rPr lang="fr-FR" dirty="0" smtClean="0"/>
              <a:t>, </a:t>
            </a:r>
            <a:r>
              <a:rPr lang="fr-FR" dirty="0" err="1" smtClean="0"/>
              <a:t>schedule</a:t>
            </a:r>
            <a:r>
              <a:rPr lang="fr-FR" dirty="0" smtClean="0"/>
              <a:t> and </a:t>
            </a:r>
            <a:r>
              <a:rPr lang="fr-FR" dirty="0" err="1" smtClean="0"/>
              <a:t>technical</a:t>
            </a:r>
            <a:r>
              <a:rPr lang="fr-FR" dirty="0" smtClean="0"/>
              <a:t> </a:t>
            </a:r>
            <a:r>
              <a:rPr lang="fr-FR" dirty="0" err="1" smtClean="0"/>
              <a:t>requirements</a:t>
            </a:r>
            <a:r>
              <a:rPr lang="fr-FR" dirty="0" smtClean="0"/>
              <a:t> complies </a:t>
            </a:r>
            <a:r>
              <a:rPr lang="fr-FR" dirty="0" err="1" smtClean="0"/>
              <a:t>with</a:t>
            </a:r>
            <a:r>
              <a:rPr lang="fr-FR" dirty="0" smtClean="0"/>
              <a:t>:</a:t>
            </a:r>
          </a:p>
          <a:p>
            <a:pPr lvl="1"/>
            <a:r>
              <a:rPr lang="fr-FR" dirty="0" err="1" smtClean="0"/>
              <a:t>Requirement</a:t>
            </a:r>
            <a:r>
              <a:rPr lang="fr-FR" dirty="0" smtClean="0"/>
              <a:t> </a:t>
            </a:r>
            <a:r>
              <a:rPr lang="fr-FR" dirty="0" err="1" smtClean="0"/>
              <a:t>list</a:t>
            </a:r>
            <a:endParaRPr lang="fr-FR" dirty="0" smtClean="0"/>
          </a:p>
          <a:p>
            <a:pPr lvl="1"/>
            <a:r>
              <a:rPr lang="fr-FR" dirty="0" smtClean="0"/>
              <a:t>ESS Schedule </a:t>
            </a:r>
            <a:r>
              <a:rPr lang="fr-FR" dirty="0" err="1" smtClean="0"/>
              <a:t>annex</a:t>
            </a:r>
            <a:r>
              <a:rPr lang="fr-FR" dirty="0" smtClean="0"/>
              <a:t> to the AIK</a:t>
            </a:r>
          </a:p>
          <a:p>
            <a:r>
              <a:rPr lang="en-GB" dirty="0"/>
              <a:t>Quality control during manufacturing </a:t>
            </a:r>
            <a:r>
              <a:rPr lang="en-GB" dirty="0" smtClean="0"/>
              <a:t>phase:</a:t>
            </a:r>
            <a:endParaRPr lang="en-GB" dirty="0"/>
          </a:p>
          <a:p>
            <a:endParaRPr lang="fr-FR" dirty="0" smtClean="0"/>
          </a:p>
          <a:p>
            <a:pPr lvl="1"/>
            <a:endParaRPr lang="fr-FR" dirty="0" smtClean="0"/>
          </a:p>
          <a:p>
            <a:endParaRPr lang="fr-FR" dirty="0"/>
          </a:p>
        </p:txBody>
      </p:sp>
      <p:cxnSp>
        <p:nvCxnSpPr>
          <p:cNvPr id="4" name="Connecteur droit 3"/>
          <p:cNvCxnSpPr/>
          <p:nvPr/>
        </p:nvCxnSpPr>
        <p:spPr>
          <a:xfrm>
            <a:off x="5566825" y="1946848"/>
            <a:ext cx="0" cy="4399417"/>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 name="Espace réservé du contenu 1"/>
          <p:cNvSpPr txBox="1">
            <a:spLocks/>
          </p:cNvSpPr>
          <p:nvPr/>
        </p:nvSpPr>
        <p:spPr>
          <a:xfrm>
            <a:off x="703236" y="1226768"/>
            <a:ext cx="8172464" cy="496855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GB" dirty="0"/>
          </a:p>
        </p:txBody>
      </p:sp>
      <p:sp>
        <p:nvSpPr>
          <p:cNvPr id="6" name="Rectangle 5"/>
          <p:cNvSpPr/>
          <p:nvPr/>
        </p:nvSpPr>
        <p:spPr>
          <a:xfrm>
            <a:off x="1870933" y="2276872"/>
            <a:ext cx="1260000" cy="864096"/>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en-GB" sz="1600" dirty="0" smtClean="0"/>
              <a:t>Controls</a:t>
            </a:r>
          </a:p>
          <a:p>
            <a:pPr algn="ctr"/>
            <a:r>
              <a:rPr lang="en-GB" sz="1600" dirty="0" smtClean="0"/>
              <a:t>&amp; Tests</a:t>
            </a:r>
            <a:endParaRPr lang="en-GB" sz="1600" dirty="0"/>
          </a:p>
        </p:txBody>
      </p:sp>
      <p:sp>
        <p:nvSpPr>
          <p:cNvPr id="7" name="Rectangle 6"/>
          <p:cNvSpPr/>
          <p:nvPr/>
        </p:nvSpPr>
        <p:spPr>
          <a:xfrm>
            <a:off x="3916383" y="2276872"/>
            <a:ext cx="1260000" cy="864096"/>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GB" sz="1600" dirty="0" smtClean="0"/>
              <a:t>Factory acceptance test</a:t>
            </a:r>
            <a:endParaRPr lang="en-GB" sz="1600" dirty="0"/>
          </a:p>
        </p:txBody>
      </p:sp>
      <p:sp>
        <p:nvSpPr>
          <p:cNvPr id="8" name="Rectangle 7"/>
          <p:cNvSpPr/>
          <p:nvPr/>
        </p:nvSpPr>
        <p:spPr>
          <a:xfrm>
            <a:off x="5959516" y="2276872"/>
            <a:ext cx="1260000" cy="864096"/>
          </a:xfrm>
          <a:prstGeom prst="rect">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r>
              <a:rPr lang="en-GB" sz="1600" dirty="0" smtClean="0"/>
              <a:t>Site acceptance test</a:t>
            </a:r>
            <a:endParaRPr lang="en-GB" sz="1600" dirty="0"/>
          </a:p>
        </p:txBody>
      </p:sp>
      <p:sp>
        <p:nvSpPr>
          <p:cNvPr id="9" name="Flèche droite 8"/>
          <p:cNvSpPr/>
          <p:nvPr/>
        </p:nvSpPr>
        <p:spPr>
          <a:xfrm>
            <a:off x="3193865" y="2537666"/>
            <a:ext cx="441124" cy="288032"/>
          </a:xfrm>
          <a:prstGeom prst="rightArrow">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GB" dirty="0"/>
          </a:p>
        </p:txBody>
      </p:sp>
      <p:sp>
        <p:nvSpPr>
          <p:cNvPr id="10" name="Flèche droite 9"/>
          <p:cNvSpPr/>
          <p:nvPr/>
        </p:nvSpPr>
        <p:spPr>
          <a:xfrm>
            <a:off x="5383452" y="2537666"/>
            <a:ext cx="441124" cy="288032"/>
          </a:xfrm>
          <a:prstGeom prst="rightArrow">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GB" dirty="0"/>
          </a:p>
        </p:txBody>
      </p:sp>
      <p:sp>
        <p:nvSpPr>
          <p:cNvPr id="11" name="Rectangle 10"/>
          <p:cNvSpPr/>
          <p:nvPr/>
        </p:nvSpPr>
        <p:spPr>
          <a:xfrm>
            <a:off x="3916383" y="3771882"/>
            <a:ext cx="1259999" cy="1264420"/>
          </a:xfrm>
          <a:prstGeom prst="rect">
            <a:avLst/>
          </a:prstGeom>
          <a:ln/>
        </p:spPr>
        <p:style>
          <a:lnRef idx="1">
            <a:schemeClr val="accent4"/>
          </a:lnRef>
          <a:fillRef idx="2">
            <a:schemeClr val="accent4"/>
          </a:fillRef>
          <a:effectRef idx="1">
            <a:schemeClr val="accent4"/>
          </a:effectRef>
          <a:fontRef idx="minor">
            <a:schemeClr val="dk1"/>
          </a:fontRef>
        </p:style>
        <p:txBody>
          <a:bodyPr lIns="36000" tIns="36000" rIns="36000" bIns="36000" rtlCol="0" anchor="ctr"/>
          <a:lstStyle/>
          <a:p>
            <a:pPr algn="ctr"/>
            <a:r>
              <a:rPr lang="en-GB" sz="1200" dirty="0" smtClean="0">
                <a:solidFill>
                  <a:schemeClr val="tx1"/>
                </a:solidFill>
              </a:rPr>
              <a:t>Visual inspection</a:t>
            </a:r>
          </a:p>
          <a:p>
            <a:pPr algn="ctr"/>
            <a:r>
              <a:rPr lang="en-GB" sz="1200" dirty="0" smtClean="0">
                <a:solidFill>
                  <a:schemeClr val="tx1"/>
                </a:solidFill>
              </a:rPr>
              <a:t>Leak test</a:t>
            </a:r>
          </a:p>
          <a:p>
            <a:pPr algn="ctr"/>
            <a:r>
              <a:rPr lang="en-GB" sz="1200" dirty="0" smtClean="0">
                <a:solidFill>
                  <a:schemeClr val="tx1"/>
                </a:solidFill>
              </a:rPr>
              <a:t>Dimensional control</a:t>
            </a:r>
          </a:p>
          <a:p>
            <a:pPr algn="ctr"/>
            <a:r>
              <a:rPr lang="en-GB" sz="1200" dirty="0" smtClean="0">
                <a:solidFill>
                  <a:schemeClr val="tx1"/>
                </a:solidFill>
              </a:rPr>
              <a:t>Documentation check</a:t>
            </a:r>
          </a:p>
          <a:p>
            <a:pPr algn="ctr"/>
            <a:r>
              <a:rPr lang="en-GB" sz="1200" dirty="0" smtClean="0">
                <a:solidFill>
                  <a:schemeClr val="tx1"/>
                </a:solidFill>
              </a:rPr>
              <a:t>Etc.</a:t>
            </a:r>
          </a:p>
        </p:txBody>
      </p:sp>
      <p:sp>
        <p:nvSpPr>
          <p:cNvPr id="12" name="Carré corné 11"/>
          <p:cNvSpPr/>
          <p:nvPr/>
        </p:nvSpPr>
        <p:spPr>
          <a:xfrm>
            <a:off x="4071782" y="5229200"/>
            <a:ext cx="936103" cy="1122654"/>
          </a:xfrm>
          <a:prstGeom prst="foldedCorner">
            <a:avLst/>
          </a:prstGeom>
          <a:ln/>
        </p:spPr>
        <p:style>
          <a:lnRef idx="1">
            <a:schemeClr val="accent4"/>
          </a:lnRef>
          <a:fillRef idx="2">
            <a:schemeClr val="accent4"/>
          </a:fillRef>
          <a:effectRef idx="1">
            <a:schemeClr val="accent4"/>
          </a:effectRef>
          <a:fontRef idx="minor">
            <a:schemeClr val="dk1"/>
          </a:fontRef>
        </p:style>
        <p:txBody>
          <a:bodyPr lIns="36000" tIns="36000" rIns="36000" bIns="36000" rtlCol="0" anchor="ctr"/>
          <a:lstStyle/>
          <a:p>
            <a:pPr algn="ctr"/>
            <a:r>
              <a:rPr lang="en-GB" sz="1200" dirty="0" smtClean="0">
                <a:solidFill>
                  <a:schemeClr val="tx1"/>
                </a:solidFill>
              </a:rPr>
              <a:t>Factory acceptance test report</a:t>
            </a:r>
            <a:endParaRPr lang="en-GB" sz="1200" dirty="0">
              <a:solidFill>
                <a:schemeClr val="tx1"/>
              </a:solidFill>
            </a:endParaRPr>
          </a:p>
        </p:txBody>
      </p:sp>
      <p:sp>
        <p:nvSpPr>
          <p:cNvPr id="13" name="Carré corné 12"/>
          <p:cNvSpPr/>
          <p:nvPr/>
        </p:nvSpPr>
        <p:spPr>
          <a:xfrm>
            <a:off x="6138135" y="5190375"/>
            <a:ext cx="936103" cy="1127382"/>
          </a:xfrm>
          <a:prstGeom prst="foldedCorner">
            <a:avLst/>
          </a:prstGeom>
          <a:ln/>
        </p:spPr>
        <p:style>
          <a:lnRef idx="1">
            <a:schemeClr val="accent4"/>
          </a:lnRef>
          <a:fillRef idx="3">
            <a:schemeClr val="accent4"/>
          </a:fillRef>
          <a:effectRef idx="2">
            <a:schemeClr val="accent4"/>
          </a:effectRef>
          <a:fontRef idx="minor">
            <a:schemeClr val="lt1"/>
          </a:fontRef>
        </p:style>
        <p:txBody>
          <a:bodyPr lIns="36000" tIns="36000" rIns="36000" bIns="36000" rtlCol="0" anchor="ctr"/>
          <a:lstStyle/>
          <a:p>
            <a:pPr algn="ctr"/>
            <a:r>
              <a:rPr lang="en-GB" sz="1200" dirty="0" smtClean="0">
                <a:solidFill>
                  <a:schemeClr val="bg1"/>
                </a:solidFill>
              </a:rPr>
              <a:t>Site acceptance test report</a:t>
            </a:r>
            <a:endParaRPr lang="en-GB" sz="1200" dirty="0">
              <a:solidFill>
                <a:schemeClr val="bg1"/>
              </a:solidFill>
            </a:endParaRPr>
          </a:p>
        </p:txBody>
      </p:sp>
      <p:sp>
        <p:nvSpPr>
          <p:cNvPr id="14" name="Carré corné 13"/>
          <p:cNvSpPr/>
          <p:nvPr/>
        </p:nvSpPr>
        <p:spPr>
          <a:xfrm>
            <a:off x="2220901" y="5249050"/>
            <a:ext cx="936103" cy="1132278"/>
          </a:xfrm>
          <a:prstGeom prst="foldedCorner">
            <a:avLst/>
          </a:prstGeom>
          <a:ln/>
        </p:spPr>
        <p:style>
          <a:lnRef idx="2">
            <a:schemeClr val="accent4"/>
          </a:lnRef>
          <a:fillRef idx="1">
            <a:schemeClr val="lt1"/>
          </a:fillRef>
          <a:effectRef idx="0">
            <a:schemeClr val="accent4"/>
          </a:effectRef>
          <a:fontRef idx="minor">
            <a:schemeClr val="dk1"/>
          </a:fontRef>
        </p:style>
        <p:txBody>
          <a:bodyPr lIns="36000" tIns="36000" rIns="36000" bIns="36000" rtlCol="0" anchor="ctr"/>
          <a:lstStyle/>
          <a:p>
            <a:pPr algn="ctr"/>
            <a:endParaRPr lang="en-GB" sz="1200" dirty="0">
              <a:solidFill>
                <a:schemeClr val="tx1"/>
              </a:solidFill>
            </a:endParaRPr>
          </a:p>
        </p:txBody>
      </p:sp>
      <p:sp>
        <p:nvSpPr>
          <p:cNvPr id="15" name="ZoneTexte 14"/>
          <p:cNvSpPr txBox="1"/>
          <p:nvPr/>
        </p:nvSpPr>
        <p:spPr>
          <a:xfrm>
            <a:off x="1818916" y="3111351"/>
            <a:ext cx="1296144" cy="276999"/>
          </a:xfrm>
          <a:prstGeom prst="rect">
            <a:avLst/>
          </a:prstGeom>
          <a:noFill/>
        </p:spPr>
        <p:txBody>
          <a:bodyPr wrap="square" rtlCol="0">
            <a:spAutoFit/>
          </a:bodyPr>
          <a:lstStyle/>
          <a:p>
            <a:pPr algn="ctr"/>
            <a:r>
              <a:rPr lang="en-GB" sz="1200" i="1" dirty="0" smtClean="0"/>
              <a:t>manufacturer</a:t>
            </a:r>
            <a:endParaRPr lang="en-GB" sz="1200" i="1" dirty="0"/>
          </a:p>
        </p:txBody>
      </p:sp>
      <p:sp>
        <p:nvSpPr>
          <p:cNvPr id="16" name="Accolade fermante 15"/>
          <p:cNvSpPr/>
          <p:nvPr/>
        </p:nvSpPr>
        <p:spPr>
          <a:xfrm rot="5400000">
            <a:off x="4395970" y="2936619"/>
            <a:ext cx="300824" cy="1260000"/>
          </a:xfrm>
          <a:prstGeom prst="rightBrace">
            <a:avLst/>
          </a:prstGeom>
          <a:ln w="19050"/>
        </p:spPr>
        <p:style>
          <a:lnRef idx="1">
            <a:schemeClr val="accent4"/>
          </a:lnRef>
          <a:fillRef idx="0">
            <a:schemeClr val="accent4"/>
          </a:fillRef>
          <a:effectRef idx="0">
            <a:schemeClr val="accent4"/>
          </a:effectRef>
          <a:fontRef idx="minor">
            <a:schemeClr val="tx1"/>
          </a:fontRef>
        </p:style>
        <p:txBody>
          <a:bodyPr rtlCol="0" anchor="ctr"/>
          <a:lstStyle/>
          <a:p>
            <a:pPr algn="ctr"/>
            <a:endParaRPr lang="en-GB" dirty="0">
              <a:solidFill>
                <a:schemeClr val="accent5"/>
              </a:solidFill>
            </a:endParaRPr>
          </a:p>
        </p:txBody>
      </p:sp>
      <p:sp>
        <p:nvSpPr>
          <p:cNvPr id="17" name="ZoneTexte 16"/>
          <p:cNvSpPr txBox="1"/>
          <p:nvPr/>
        </p:nvSpPr>
        <p:spPr>
          <a:xfrm>
            <a:off x="3679564" y="3106579"/>
            <a:ext cx="1739752" cy="276999"/>
          </a:xfrm>
          <a:prstGeom prst="rect">
            <a:avLst/>
          </a:prstGeom>
          <a:noFill/>
        </p:spPr>
        <p:txBody>
          <a:bodyPr wrap="square" rtlCol="0">
            <a:spAutoFit/>
          </a:bodyPr>
          <a:lstStyle/>
          <a:p>
            <a:pPr algn="ctr"/>
            <a:r>
              <a:rPr lang="en-GB" sz="1200" i="1" dirty="0" smtClean="0"/>
              <a:t>manufacturer &amp; CNRS</a:t>
            </a:r>
            <a:endParaRPr lang="en-GB" sz="1200" i="1" dirty="0"/>
          </a:p>
        </p:txBody>
      </p:sp>
      <p:sp>
        <p:nvSpPr>
          <p:cNvPr id="18" name="ZoneTexte 17"/>
          <p:cNvSpPr txBox="1"/>
          <p:nvPr/>
        </p:nvSpPr>
        <p:spPr>
          <a:xfrm>
            <a:off x="5978602" y="3152001"/>
            <a:ext cx="1224136" cy="276999"/>
          </a:xfrm>
          <a:prstGeom prst="rect">
            <a:avLst/>
          </a:prstGeom>
          <a:noFill/>
        </p:spPr>
        <p:txBody>
          <a:bodyPr wrap="square" rtlCol="0">
            <a:spAutoFit/>
          </a:bodyPr>
          <a:lstStyle/>
          <a:p>
            <a:pPr algn="ctr"/>
            <a:r>
              <a:rPr lang="en-GB" sz="1200" i="1" dirty="0" smtClean="0"/>
              <a:t>CNRS</a:t>
            </a:r>
            <a:endParaRPr lang="en-GB" sz="1200" i="1" dirty="0"/>
          </a:p>
        </p:txBody>
      </p:sp>
      <p:sp>
        <p:nvSpPr>
          <p:cNvPr id="19" name="ZoneTexte 18"/>
          <p:cNvSpPr txBox="1"/>
          <p:nvPr/>
        </p:nvSpPr>
        <p:spPr>
          <a:xfrm>
            <a:off x="7919098" y="2480828"/>
            <a:ext cx="1048881" cy="523220"/>
          </a:xfrm>
          <a:prstGeom prst="rect">
            <a:avLst/>
          </a:prstGeom>
          <a:noFill/>
        </p:spPr>
        <p:txBody>
          <a:bodyPr wrap="square" rtlCol="0">
            <a:spAutoFit/>
          </a:bodyPr>
          <a:lstStyle/>
          <a:p>
            <a:pPr algn="ctr"/>
            <a:r>
              <a:rPr lang="en-GB" sz="1400" dirty="0" smtClean="0"/>
              <a:t>Ready for assembly</a:t>
            </a:r>
            <a:endParaRPr lang="en-GB" sz="1400" dirty="0"/>
          </a:p>
        </p:txBody>
      </p:sp>
      <p:sp>
        <p:nvSpPr>
          <p:cNvPr id="20" name="Flèche droite 19"/>
          <p:cNvSpPr/>
          <p:nvPr/>
        </p:nvSpPr>
        <p:spPr>
          <a:xfrm>
            <a:off x="7311795" y="2598422"/>
            <a:ext cx="441124" cy="288032"/>
          </a:xfrm>
          <a:prstGeom prst="rightArrow">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GB" dirty="0"/>
          </a:p>
        </p:txBody>
      </p:sp>
      <p:sp>
        <p:nvSpPr>
          <p:cNvPr id="21" name="Accolade fermante 20"/>
          <p:cNvSpPr/>
          <p:nvPr/>
        </p:nvSpPr>
        <p:spPr>
          <a:xfrm rot="5400000">
            <a:off x="6419563" y="2868283"/>
            <a:ext cx="324036" cy="1275869"/>
          </a:xfrm>
          <a:prstGeom prst="rightBrace">
            <a:avLst/>
          </a:prstGeom>
          <a:ln w="19050"/>
        </p:spPr>
        <p:style>
          <a:lnRef idx="1">
            <a:schemeClr val="accent4"/>
          </a:lnRef>
          <a:fillRef idx="0">
            <a:schemeClr val="accent4"/>
          </a:fillRef>
          <a:effectRef idx="0">
            <a:schemeClr val="accent4"/>
          </a:effectRef>
          <a:fontRef idx="minor">
            <a:schemeClr val="tx1"/>
          </a:fontRef>
        </p:style>
        <p:txBody>
          <a:bodyPr rtlCol="0" anchor="ctr"/>
          <a:lstStyle/>
          <a:p>
            <a:pPr algn="ctr"/>
            <a:endParaRPr lang="en-GB" dirty="0">
              <a:solidFill>
                <a:schemeClr val="accent5"/>
              </a:solidFill>
            </a:endParaRPr>
          </a:p>
        </p:txBody>
      </p:sp>
      <p:sp>
        <p:nvSpPr>
          <p:cNvPr id="22" name="Accolade fermante 21"/>
          <p:cNvSpPr/>
          <p:nvPr/>
        </p:nvSpPr>
        <p:spPr>
          <a:xfrm rot="5400000">
            <a:off x="2257509" y="2993626"/>
            <a:ext cx="324036" cy="1097189"/>
          </a:xfrm>
          <a:prstGeom prst="rightBrace">
            <a:avLst/>
          </a:prstGeom>
          <a:ln w="19050"/>
        </p:spPr>
        <p:style>
          <a:lnRef idx="1">
            <a:schemeClr val="accent4"/>
          </a:lnRef>
          <a:fillRef idx="0">
            <a:schemeClr val="accent4"/>
          </a:fillRef>
          <a:effectRef idx="0">
            <a:schemeClr val="accent4"/>
          </a:effectRef>
          <a:fontRef idx="minor">
            <a:schemeClr val="tx1"/>
          </a:fontRef>
        </p:style>
        <p:txBody>
          <a:bodyPr rtlCol="0" anchor="ctr"/>
          <a:lstStyle/>
          <a:p>
            <a:pPr algn="ctr"/>
            <a:endParaRPr lang="en-GB" dirty="0">
              <a:solidFill>
                <a:schemeClr val="accent5"/>
              </a:solidFill>
            </a:endParaRPr>
          </a:p>
        </p:txBody>
      </p:sp>
      <p:sp>
        <p:nvSpPr>
          <p:cNvPr id="23" name="ZoneTexte 22"/>
          <p:cNvSpPr txBox="1"/>
          <p:nvPr/>
        </p:nvSpPr>
        <p:spPr>
          <a:xfrm>
            <a:off x="174692" y="2478691"/>
            <a:ext cx="1414847" cy="523220"/>
          </a:xfrm>
          <a:prstGeom prst="rect">
            <a:avLst/>
          </a:prstGeom>
          <a:noFill/>
        </p:spPr>
        <p:txBody>
          <a:bodyPr wrap="square" lIns="36000" tIns="36000" rIns="36000" bIns="36000" rtlCol="0">
            <a:spAutoFit/>
          </a:bodyPr>
          <a:lstStyle>
            <a:defPPr>
              <a:defRPr lang="fr-FR"/>
            </a:defPPr>
            <a:lvl1pPr algn="ctr">
              <a:defRPr sz="1400"/>
            </a:lvl1pPr>
          </a:lstStyle>
          <a:p>
            <a:r>
              <a:rPr lang="en-GB" dirty="0" smtClean="0">
                <a:solidFill>
                  <a:srgbClr val="0070C0"/>
                </a:solidFill>
              </a:rPr>
              <a:t>Manufacturing operation</a:t>
            </a:r>
            <a:endParaRPr lang="en-GB" dirty="0">
              <a:solidFill>
                <a:srgbClr val="0070C0"/>
              </a:solidFill>
            </a:endParaRPr>
          </a:p>
        </p:txBody>
      </p:sp>
      <p:sp>
        <p:nvSpPr>
          <p:cNvPr id="24" name="ZoneTexte 23"/>
          <p:cNvSpPr txBox="1"/>
          <p:nvPr/>
        </p:nvSpPr>
        <p:spPr>
          <a:xfrm>
            <a:off x="162732" y="3096656"/>
            <a:ext cx="1414847" cy="288147"/>
          </a:xfrm>
          <a:prstGeom prst="rect">
            <a:avLst/>
          </a:prstGeom>
          <a:noFill/>
        </p:spPr>
        <p:txBody>
          <a:bodyPr wrap="square" lIns="36000" tIns="36000" rIns="36000" bIns="36000" rtlCol="0">
            <a:spAutoFit/>
          </a:bodyPr>
          <a:lstStyle>
            <a:defPPr>
              <a:defRPr lang="fr-FR"/>
            </a:defPPr>
            <a:lvl1pPr algn="ctr">
              <a:defRPr sz="1400">
                <a:solidFill>
                  <a:srgbClr val="0070C0"/>
                </a:solidFill>
              </a:defRPr>
            </a:lvl1pPr>
          </a:lstStyle>
          <a:p>
            <a:r>
              <a:rPr lang="en-GB" dirty="0" smtClean="0"/>
              <a:t>Responsibility</a:t>
            </a:r>
            <a:endParaRPr lang="en-GB" dirty="0"/>
          </a:p>
        </p:txBody>
      </p:sp>
      <p:sp>
        <p:nvSpPr>
          <p:cNvPr id="25" name="ZoneTexte 24"/>
          <p:cNvSpPr txBox="1"/>
          <p:nvPr/>
        </p:nvSpPr>
        <p:spPr>
          <a:xfrm>
            <a:off x="306749" y="4059856"/>
            <a:ext cx="1152128" cy="288147"/>
          </a:xfrm>
          <a:prstGeom prst="rect">
            <a:avLst/>
          </a:prstGeom>
          <a:noFill/>
        </p:spPr>
        <p:txBody>
          <a:bodyPr wrap="square" lIns="36000" tIns="36000" rIns="36000" bIns="36000" rtlCol="0">
            <a:spAutoFit/>
          </a:bodyPr>
          <a:lstStyle>
            <a:defPPr>
              <a:defRPr lang="fr-FR"/>
            </a:defPPr>
            <a:lvl1pPr algn="ctr">
              <a:defRPr sz="1400">
                <a:solidFill>
                  <a:srgbClr val="0070C0"/>
                </a:solidFill>
              </a:defRPr>
            </a:lvl1pPr>
          </a:lstStyle>
          <a:p>
            <a:r>
              <a:rPr lang="en-GB" dirty="0" smtClean="0"/>
              <a:t>Control types</a:t>
            </a:r>
            <a:endParaRPr lang="en-GB" dirty="0"/>
          </a:p>
        </p:txBody>
      </p:sp>
      <p:sp>
        <p:nvSpPr>
          <p:cNvPr id="26" name="ZoneTexte 25"/>
          <p:cNvSpPr txBox="1"/>
          <p:nvPr/>
        </p:nvSpPr>
        <p:spPr>
          <a:xfrm>
            <a:off x="206852" y="5392186"/>
            <a:ext cx="1414847" cy="719034"/>
          </a:xfrm>
          <a:prstGeom prst="rect">
            <a:avLst/>
          </a:prstGeom>
          <a:noFill/>
        </p:spPr>
        <p:txBody>
          <a:bodyPr wrap="square" lIns="36000" tIns="36000" rIns="36000" bIns="36000" rtlCol="0">
            <a:spAutoFit/>
          </a:bodyPr>
          <a:lstStyle>
            <a:defPPr>
              <a:defRPr lang="fr-FR"/>
            </a:defPPr>
            <a:lvl1pPr algn="ctr">
              <a:defRPr sz="1400">
                <a:solidFill>
                  <a:srgbClr val="0070C0"/>
                </a:solidFill>
              </a:defRPr>
            </a:lvl1pPr>
          </a:lstStyle>
          <a:p>
            <a:r>
              <a:rPr lang="en-GB" dirty="0" smtClean="0"/>
              <a:t>Traceability of controls and acceptance</a:t>
            </a:r>
            <a:endParaRPr lang="en-GB" dirty="0"/>
          </a:p>
        </p:txBody>
      </p:sp>
      <p:sp>
        <p:nvSpPr>
          <p:cNvPr id="27" name="Rectangle 26"/>
          <p:cNvSpPr/>
          <p:nvPr/>
        </p:nvSpPr>
        <p:spPr>
          <a:xfrm>
            <a:off x="5959516" y="3771882"/>
            <a:ext cx="1259999" cy="1264420"/>
          </a:xfrm>
          <a:prstGeom prst="rect">
            <a:avLst/>
          </a:prstGeom>
          <a:ln/>
        </p:spPr>
        <p:style>
          <a:lnRef idx="1">
            <a:schemeClr val="accent4"/>
          </a:lnRef>
          <a:fillRef idx="3">
            <a:schemeClr val="accent4"/>
          </a:fillRef>
          <a:effectRef idx="2">
            <a:schemeClr val="accent4"/>
          </a:effectRef>
          <a:fontRef idx="minor">
            <a:schemeClr val="lt1"/>
          </a:fontRef>
        </p:style>
        <p:txBody>
          <a:bodyPr lIns="36000" tIns="36000" rIns="36000" bIns="36000" rtlCol="0" anchor="ctr"/>
          <a:lstStyle/>
          <a:p>
            <a:pPr algn="ctr"/>
            <a:r>
              <a:rPr lang="en-GB" sz="1200" dirty="0" smtClean="0">
                <a:solidFill>
                  <a:schemeClr val="bg1"/>
                </a:solidFill>
              </a:rPr>
              <a:t>Visual inspection</a:t>
            </a:r>
          </a:p>
          <a:p>
            <a:pPr algn="ctr"/>
            <a:r>
              <a:rPr lang="en-GB" sz="1200" dirty="0" smtClean="0">
                <a:solidFill>
                  <a:schemeClr val="bg1"/>
                </a:solidFill>
              </a:rPr>
              <a:t>Leak test</a:t>
            </a:r>
          </a:p>
          <a:p>
            <a:pPr algn="ctr"/>
            <a:r>
              <a:rPr lang="en-GB" sz="1200" dirty="0" smtClean="0">
                <a:solidFill>
                  <a:schemeClr val="bg1"/>
                </a:solidFill>
              </a:rPr>
              <a:t>Dimensional control</a:t>
            </a:r>
          </a:p>
          <a:p>
            <a:pPr algn="ctr"/>
            <a:r>
              <a:rPr lang="en-GB" sz="1200" dirty="0" smtClean="0">
                <a:solidFill>
                  <a:schemeClr val="bg1"/>
                </a:solidFill>
              </a:rPr>
              <a:t>Etc.</a:t>
            </a:r>
          </a:p>
        </p:txBody>
      </p:sp>
      <p:sp>
        <p:nvSpPr>
          <p:cNvPr id="28" name="Carré corné 27"/>
          <p:cNvSpPr/>
          <p:nvPr/>
        </p:nvSpPr>
        <p:spPr>
          <a:xfrm>
            <a:off x="2128622" y="5213987"/>
            <a:ext cx="936103" cy="1132278"/>
          </a:xfrm>
          <a:prstGeom prst="foldedCorner">
            <a:avLst/>
          </a:prstGeom>
          <a:ln/>
        </p:spPr>
        <p:style>
          <a:lnRef idx="2">
            <a:schemeClr val="accent4"/>
          </a:lnRef>
          <a:fillRef idx="1">
            <a:schemeClr val="lt1"/>
          </a:fillRef>
          <a:effectRef idx="0">
            <a:schemeClr val="accent4"/>
          </a:effectRef>
          <a:fontRef idx="minor">
            <a:schemeClr val="dk1"/>
          </a:fontRef>
        </p:style>
        <p:txBody>
          <a:bodyPr lIns="36000" tIns="36000" rIns="36000" bIns="36000" rtlCol="0" anchor="ctr"/>
          <a:lstStyle/>
          <a:p>
            <a:pPr algn="ctr"/>
            <a:endParaRPr lang="en-GB" sz="1200" dirty="0">
              <a:solidFill>
                <a:schemeClr val="tx1"/>
              </a:solidFill>
            </a:endParaRPr>
          </a:p>
        </p:txBody>
      </p:sp>
      <p:sp>
        <p:nvSpPr>
          <p:cNvPr id="29" name="Carré corné 28"/>
          <p:cNvSpPr/>
          <p:nvPr/>
        </p:nvSpPr>
        <p:spPr>
          <a:xfrm>
            <a:off x="2041305" y="5207374"/>
            <a:ext cx="936103" cy="1132278"/>
          </a:xfrm>
          <a:prstGeom prst="foldedCorner">
            <a:avLst/>
          </a:prstGeom>
          <a:ln/>
        </p:spPr>
        <p:style>
          <a:lnRef idx="2">
            <a:schemeClr val="accent4"/>
          </a:lnRef>
          <a:fillRef idx="1">
            <a:schemeClr val="lt1"/>
          </a:fillRef>
          <a:effectRef idx="0">
            <a:schemeClr val="accent4"/>
          </a:effectRef>
          <a:fontRef idx="minor">
            <a:schemeClr val="dk1"/>
          </a:fontRef>
        </p:style>
        <p:txBody>
          <a:bodyPr lIns="36000" tIns="36000" rIns="36000" bIns="36000" rtlCol="0" anchor="ctr"/>
          <a:lstStyle/>
          <a:p>
            <a:pPr algn="ctr"/>
            <a:endParaRPr lang="en-GB" sz="1200" dirty="0">
              <a:solidFill>
                <a:schemeClr val="tx1"/>
              </a:solidFill>
            </a:endParaRPr>
          </a:p>
        </p:txBody>
      </p:sp>
      <p:sp>
        <p:nvSpPr>
          <p:cNvPr id="30" name="Carré corné 29"/>
          <p:cNvSpPr/>
          <p:nvPr/>
        </p:nvSpPr>
        <p:spPr>
          <a:xfrm>
            <a:off x="1973968" y="5172311"/>
            <a:ext cx="936103" cy="1132278"/>
          </a:xfrm>
          <a:prstGeom prst="foldedCorner">
            <a:avLst/>
          </a:prstGeom>
          <a:ln/>
        </p:spPr>
        <p:style>
          <a:lnRef idx="2">
            <a:schemeClr val="accent4"/>
          </a:lnRef>
          <a:fillRef idx="1">
            <a:schemeClr val="lt1"/>
          </a:fillRef>
          <a:effectRef idx="0">
            <a:schemeClr val="accent4"/>
          </a:effectRef>
          <a:fontRef idx="minor">
            <a:schemeClr val="dk1"/>
          </a:fontRef>
        </p:style>
        <p:txBody>
          <a:bodyPr lIns="18000" tIns="18000" rIns="18000" bIns="18000" rtlCol="0" anchor="ctr"/>
          <a:lstStyle/>
          <a:p>
            <a:pPr algn="ctr"/>
            <a:r>
              <a:rPr lang="en-GB" sz="1200" dirty="0" smtClean="0">
                <a:solidFill>
                  <a:schemeClr val="tx1"/>
                </a:solidFill>
              </a:rPr>
              <a:t>Manufacturer folder (tests &amp; controls reports, etc.) </a:t>
            </a:r>
            <a:endParaRPr lang="en-GB" sz="1200" dirty="0">
              <a:solidFill>
                <a:schemeClr val="tx1"/>
              </a:solidFill>
            </a:endParaRPr>
          </a:p>
        </p:txBody>
      </p:sp>
      <p:sp>
        <p:nvSpPr>
          <p:cNvPr id="31" name="Rectangle 30"/>
          <p:cNvSpPr/>
          <p:nvPr/>
        </p:nvSpPr>
        <p:spPr>
          <a:xfrm>
            <a:off x="1868812" y="3771882"/>
            <a:ext cx="1259999" cy="1264420"/>
          </a:xfrm>
          <a:prstGeom prst="rect">
            <a:avLst/>
          </a:prstGeom>
          <a:ln/>
        </p:spPr>
        <p:style>
          <a:lnRef idx="2">
            <a:schemeClr val="accent4"/>
          </a:lnRef>
          <a:fillRef idx="1">
            <a:schemeClr val="lt1"/>
          </a:fillRef>
          <a:effectRef idx="0">
            <a:schemeClr val="accent4"/>
          </a:effectRef>
          <a:fontRef idx="minor">
            <a:schemeClr val="dk1"/>
          </a:fontRef>
        </p:style>
        <p:txBody>
          <a:bodyPr lIns="36000" tIns="36000" rIns="36000" bIns="36000" rtlCol="0" anchor="ctr"/>
          <a:lstStyle/>
          <a:p>
            <a:pPr algn="ctr"/>
            <a:r>
              <a:rPr lang="en-GB" sz="1100" i="1" dirty="0" smtClean="0">
                <a:solidFill>
                  <a:schemeClr val="tx1"/>
                </a:solidFill>
              </a:rPr>
              <a:t>According to the CNRS technical specifications and the validation of the quality plan of the manufacturer</a:t>
            </a:r>
          </a:p>
        </p:txBody>
      </p:sp>
      <p:sp>
        <p:nvSpPr>
          <p:cNvPr id="32" name="Forme libre 31"/>
          <p:cNvSpPr/>
          <p:nvPr/>
        </p:nvSpPr>
        <p:spPr>
          <a:xfrm>
            <a:off x="4574537" y="6125460"/>
            <a:ext cx="317500" cy="149225"/>
          </a:xfrm>
          <a:custGeom>
            <a:avLst/>
            <a:gdLst>
              <a:gd name="connsiteX0" fmla="*/ 0 w 317500"/>
              <a:gd name="connsiteY0" fmla="*/ 149225 h 149225"/>
              <a:gd name="connsiteX1" fmla="*/ 3175 w 317500"/>
              <a:gd name="connsiteY1" fmla="*/ 130175 h 149225"/>
              <a:gd name="connsiteX2" fmla="*/ 12700 w 317500"/>
              <a:gd name="connsiteY2" fmla="*/ 104775 h 149225"/>
              <a:gd name="connsiteX3" fmla="*/ 15875 w 317500"/>
              <a:gd name="connsiteY3" fmla="*/ 95250 h 149225"/>
              <a:gd name="connsiteX4" fmla="*/ 31750 w 317500"/>
              <a:gd name="connsiteY4" fmla="*/ 66675 h 149225"/>
              <a:gd name="connsiteX5" fmla="*/ 41275 w 317500"/>
              <a:gd name="connsiteY5" fmla="*/ 38100 h 149225"/>
              <a:gd name="connsiteX6" fmla="*/ 47625 w 317500"/>
              <a:gd name="connsiteY6" fmla="*/ 25400 h 149225"/>
              <a:gd name="connsiteX7" fmla="*/ 60325 w 317500"/>
              <a:gd name="connsiteY7" fmla="*/ 0 h 149225"/>
              <a:gd name="connsiteX8" fmla="*/ 57150 w 317500"/>
              <a:gd name="connsiteY8" fmla="*/ 82550 h 149225"/>
              <a:gd name="connsiteX9" fmla="*/ 66675 w 317500"/>
              <a:gd name="connsiteY9" fmla="*/ 85725 h 149225"/>
              <a:gd name="connsiteX10" fmla="*/ 95250 w 317500"/>
              <a:gd name="connsiteY10" fmla="*/ 82550 h 149225"/>
              <a:gd name="connsiteX11" fmla="*/ 92075 w 317500"/>
              <a:gd name="connsiteY11" fmla="*/ 73025 h 149225"/>
              <a:gd name="connsiteX12" fmla="*/ 146050 w 317500"/>
              <a:gd name="connsiteY12" fmla="*/ 69850 h 149225"/>
              <a:gd name="connsiteX13" fmla="*/ 171450 w 317500"/>
              <a:gd name="connsiteY13" fmla="*/ 47625 h 149225"/>
              <a:gd name="connsiteX14" fmla="*/ 174625 w 317500"/>
              <a:gd name="connsiteY14" fmla="*/ 38100 h 149225"/>
              <a:gd name="connsiteX15" fmla="*/ 165100 w 317500"/>
              <a:gd name="connsiteY15" fmla="*/ 34925 h 149225"/>
              <a:gd name="connsiteX16" fmla="*/ 123825 w 317500"/>
              <a:gd name="connsiteY16" fmla="*/ 41275 h 149225"/>
              <a:gd name="connsiteX17" fmla="*/ 133350 w 317500"/>
              <a:gd name="connsiteY17" fmla="*/ 50800 h 149225"/>
              <a:gd name="connsiteX18" fmla="*/ 152400 w 317500"/>
              <a:gd name="connsiteY18" fmla="*/ 69850 h 149225"/>
              <a:gd name="connsiteX19" fmla="*/ 180975 w 317500"/>
              <a:gd name="connsiteY19" fmla="*/ 79375 h 149225"/>
              <a:gd name="connsiteX20" fmla="*/ 269875 w 317500"/>
              <a:gd name="connsiteY20" fmla="*/ 73025 h 149225"/>
              <a:gd name="connsiteX21" fmla="*/ 279400 w 317500"/>
              <a:gd name="connsiteY21" fmla="*/ 66675 h 149225"/>
              <a:gd name="connsiteX22" fmla="*/ 282575 w 317500"/>
              <a:gd name="connsiteY22" fmla="*/ 57150 h 149225"/>
              <a:gd name="connsiteX23" fmla="*/ 266700 w 317500"/>
              <a:gd name="connsiteY23" fmla="*/ 53975 h 149225"/>
              <a:gd name="connsiteX24" fmla="*/ 257175 w 317500"/>
              <a:gd name="connsiteY24" fmla="*/ 47625 h 149225"/>
              <a:gd name="connsiteX25" fmla="*/ 247650 w 317500"/>
              <a:gd name="connsiteY25" fmla="*/ 44450 h 149225"/>
              <a:gd name="connsiteX26" fmla="*/ 257175 w 317500"/>
              <a:gd name="connsiteY26" fmla="*/ 38100 h 149225"/>
              <a:gd name="connsiteX27" fmla="*/ 260350 w 317500"/>
              <a:gd name="connsiteY27" fmla="*/ 47625 h 149225"/>
              <a:gd name="connsiteX28" fmla="*/ 263525 w 317500"/>
              <a:gd name="connsiteY28" fmla="*/ 63500 h 149225"/>
              <a:gd name="connsiteX29" fmla="*/ 292100 w 317500"/>
              <a:gd name="connsiteY29" fmla="*/ 60325 h 149225"/>
              <a:gd name="connsiteX30" fmla="*/ 317500 w 317500"/>
              <a:gd name="connsiteY30" fmla="*/ 57150 h 149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17500" h="149225">
                <a:moveTo>
                  <a:pt x="0" y="149225"/>
                </a:moveTo>
                <a:cubicBezTo>
                  <a:pt x="1058" y="142875"/>
                  <a:pt x="1778" y="136459"/>
                  <a:pt x="3175" y="130175"/>
                </a:cubicBezTo>
                <a:cubicBezTo>
                  <a:pt x="4485" y="124279"/>
                  <a:pt x="11352" y="108370"/>
                  <a:pt x="12700" y="104775"/>
                </a:cubicBezTo>
                <a:cubicBezTo>
                  <a:pt x="13875" y="101641"/>
                  <a:pt x="14557" y="98326"/>
                  <a:pt x="15875" y="95250"/>
                </a:cubicBezTo>
                <a:cubicBezTo>
                  <a:pt x="20430" y="84622"/>
                  <a:pt x="25729" y="76710"/>
                  <a:pt x="31750" y="66675"/>
                </a:cubicBezTo>
                <a:cubicBezTo>
                  <a:pt x="35435" y="51933"/>
                  <a:pt x="34443" y="53472"/>
                  <a:pt x="41275" y="38100"/>
                </a:cubicBezTo>
                <a:cubicBezTo>
                  <a:pt x="43197" y="33775"/>
                  <a:pt x="45761" y="29750"/>
                  <a:pt x="47625" y="25400"/>
                </a:cubicBezTo>
                <a:cubicBezTo>
                  <a:pt x="57878" y="1476"/>
                  <a:pt x="39625" y="34499"/>
                  <a:pt x="60325" y="0"/>
                </a:cubicBezTo>
                <a:cubicBezTo>
                  <a:pt x="51882" y="33772"/>
                  <a:pt x="47950" y="38850"/>
                  <a:pt x="57150" y="82550"/>
                </a:cubicBezTo>
                <a:cubicBezTo>
                  <a:pt x="57839" y="85825"/>
                  <a:pt x="63500" y="84667"/>
                  <a:pt x="66675" y="85725"/>
                </a:cubicBezTo>
                <a:cubicBezTo>
                  <a:pt x="76200" y="84667"/>
                  <a:pt x="86678" y="86836"/>
                  <a:pt x="95250" y="82550"/>
                </a:cubicBezTo>
                <a:cubicBezTo>
                  <a:pt x="98243" y="81053"/>
                  <a:pt x="88828" y="73837"/>
                  <a:pt x="92075" y="73025"/>
                </a:cubicBezTo>
                <a:cubicBezTo>
                  <a:pt x="109560" y="68654"/>
                  <a:pt x="128058" y="70908"/>
                  <a:pt x="146050" y="69850"/>
                </a:cubicBezTo>
                <a:cubicBezTo>
                  <a:pt x="160337" y="60325"/>
                  <a:pt x="164835" y="60854"/>
                  <a:pt x="171450" y="47625"/>
                </a:cubicBezTo>
                <a:cubicBezTo>
                  <a:pt x="172947" y="44632"/>
                  <a:pt x="173567" y="41275"/>
                  <a:pt x="174625" y="38100"/>
                </a:cubicBezTo>
                <a:cubicBezTo>
                  <a:pt x="171450" y="37042"/>
                  <a:pt x="168440" y="34716"/>
                  <a:pt x="165100" y="34925"/>
                </a:cubicBezTo>
                <a:cubicBezTo>
                  <a:pt x="151207" y="35793"/>
                  <a:pt x="113982" y="31432"/>
                  <a:pt x="123825" y="41275"/>
                </a:cubicBezTo>
                <a:cubicBezTo>
                  <a:pt x="127000" y="44450"/>
                  <a:pt x="130428" y="47391"/>
                  <a:pt x="133350" y="50800"/>
                </a:cubicBezTo>
                <a:cubicBezTo>
                  <a:pt x="141352" y="60135"/>
                  <a:pt x="141221" y="65192"/>
                  <a:pt x="152400" y="69850"/>
                </a:cubicBezTo>
                <a:cubicBezTo>
                  <a:pt x="161668" y="73712"/>
                  <a:pt x="171450" y="76200"/>
                  <a:pt x="180975" y="79375"/>
                </a:cubicBezTo>
                <a:cubicBezTo>
                  <a:pt x="210608" y="77258"/>
                  <a:pt x="240410" y="76827"/>
                  <a:pt x="269875" y="73025"/>
                </a:cubicBezTo>
                <a:cubicBezTo>
                  <a:pt x="273660" y="72537"/>
                  <a:pt x="277016" y="69655"/>
                  <a:pt x="279400" y="66675"/>
                </a:cubicBezTo>
                <a:cubicBezTo>
                  <a:pt x="281491" y="64062"/>
                  <a:pt x="281517" y="60325"/>
                  <a:pt x="282575" y="57150"/>
                </a:cubicBezTo>
                <a:cubicBezTo>
                  <a:pt x="277283" y="56092"/>
                  <a:pt x="271753" y="55870"/>
                  <a:pt x="266700" y="53975"/>
                </a:cubicBezTo>
                <a:cubicBezTo>
                  <a:pt x="263127" y="52635"/>
                  <a:pt x="260588" y="49332"/>
                  <a:pt x="257175" y="47625"/>
                </a:cubicBezTo>
                <a:cubicBezTo>
                  <a:pt x="254182" y="46128"/>
                  <a:pt x="250825" y="45508"/>
                  <a:pt x="247650" y="44450"/>
                </a:cubicBezTo>
                <a:cubicBezTo>
                  <a:pt x="250825" y="42333"/>
                  <a:pt x="253473" y="37175"/>
                  <a:pt x="257175" y="38100"/>
                </a:cubicBezTo>
                <a:cubicBezTo>
                  <a:pt x="260422" y="38912"/>
                  <a:pt x="259538" y="44378"/>
                  <a:pt x="260350" y="47625"/>
                </a:cubicBezTo>
                <a:cubicBezTo>
                  <a:pt x="261659" y="52860"/>
                  <a:pt x="262467" y="58208"/>
                  <a:pt x="263525" y="63500"/>
                </a:cubicBezTo>
                <a:cubicBezTo>
                  <a:pt x="273050" y="62442"/>
                  <a:pt x="282600" y="61592"/>
                  <a:pt x="292100" y="60325"/>
                </a:cubicBezTo>
                <a:cubicBezTo>
                  <a:pt x="318522" y="56802"/>
                  <a:pt x="302975" y="57150"/>
                  <a:pt x="317500" y="57150"/>
                </a:cubicBez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ZoneTexte 32"/>
          <p:cNvSpPr txBox="1"/>
          <p:nvPr/>
        </p:nvSpPr>
        <p:spPr>
          <a:xfrm>
            <a:off x="4576617" y="6021954"/>
            <a:ext cx="320531" cy="169277"/>
          </a:xfrm>
          <a:prstGeom prst="rect">
            <a:avLst/>
          </a:prstGeom>
          <a:noFill/>
        </p:spPr>
        <p:txBody>
          <a:bodyPr wrap="square" rtlCol="0">
            <a:spAutoFit/>
          </a:bodyPr>
          <a:lstStyle/>
          <a:p>
            <a:r>
              <a:rPr lang="en-GB" sz="500" dirty="0" smtClean="0"/>
              <a:t>CEA</a:t>
            </a:r>
            <a:endParaRPr lang="en-GB" sz="500" dirty="0"/>
          </a:p>
        </p:txBody>
      </p:sp>
      <p:sp>
        <p:nvSpPr>
          <p:cNvPr id="34" name="Forme libre 33"/>
          <p:cNvSpPr/>
          <p:nvPr/>
        </p:nvSpPr>
        <p:spPr>
          <a:xfrm>
            <a:off x="4215148" y="6164170"/>
            <a:ext cx="216024" cy="100912"/>
          </a:xfrm>
          <a:custGeom>
            <a:avLst/>
            <a:gdLst>
              <a:gd name="connsiteX0" fmla="*/ 38100 w 234950"/>
              <a:gd name="connsiteY0" fmla="*/ 172677 h 172677"/>
              <a:gd name="connsiteX1" fmla="*/ 34925 w 234950"/>
              <a:gd name="connsiteY1" fmla="*/ 147277 h 172677"/>
              <a:gd name="connsiteX2" fmla="*/ 31750 w 234950"/>
              <a:gd name="connsiteY2" fmla="*/ 128227 h 172677"/>
              <a:gd name="connsiteX3" fmla="*/ 28575 w 234950"/>
              <a:gd name="connsiteY3" fmla="*/ 39327 h 172677"/>
              <a:gd name="connsiteX4" fmla="*/ 22225 w 234950"/>
              <a:gd name="connsiteY4" fmla="*/ 48852 h 172677"/>
              <a:gd name="connsiteX5" fmla="*/ 15875 w 234950"/>
              <a:gd name="connsiteY5" fmla="*/ 67902 h 172677"/>
              <a:gd name="connsiteX6" fmla="*/ 0 w 234950"/>
              <a:gd name="connsiteY6" fmla="*/ 86952 h 172677"/>
              <a:gd name="connsiteX7" fmla="*/ 3175 w 234950"/>
              <a:gd name="connsiteY7" fmla="*/ 109177 h 172677"/>
              <a:gd name="connsiteX8" fmla="*/ 12700 w 234950"/>
              <a:gd name="connsiteY8" fmla="*/ 112352 h 172677"/>
              <a:gd name="connsiteX9" fmla="*/ 25400 w 234950"/>
              <a:gd name="connsiteY9" fmla="*/ 118702 h 172677"/>
              <a:gd name="connsiteX10" fmla="*/ 76200 w 234950"/>
              <a:gd name="connsiteY10" fmla="*/ 115527 h 172677"/>
              <a:gd name="connsiteX11" fmla="*/ 104775 w 234950"/>
              <a:gd name="connsiteY11" fmla="*/ 112352 h 172677"/>
              <a:gd name="connsiteX12" fmla="*/ 123825 w 234950"/>
              <a:gd name="connsiteY12" fmla="*/ 99652 h 172677"/>
              <a:gd name="connsiteX13" fmla="*/ 127000 w 234950"/>
              <a:gd name="connsiteY13" fmla="*/ 61552 h 172677"/>
              <a:gd name="connsiteX14" fmla="*/ 117475 w 234950"/>
              <a:gd name="connsiteY14" fmla="*/ 58377 h 172677"/>
              <a:gd name="connsiteX15" fmla="*/ 101600 w 234950"/>
              <a:gd name="connsiteY15" fmla="*/ 61552 h 172677"/>
              <a:gd name="connsiteX16" fmla="*/ 98425 w 234950"/>
              <a:gd name="connsiteY16" fmla="*/ 80602 h 172677"/>
              <a:gd name="connsiteX17" fmla="*/ 104775 w 234950"/>
              <a:gd name="connsiteY17" fmla="*/ 121877 h 172677"/>
              <a:gd name="connsiteX18" fmla="*/ 98425 w 234950"/>
              <a:gd name="connsiteY18" fmla="*/ 96477 h 172677"/>
              <a:gd name="connsiteX19" fmla="*/ 85725 w 234950"/>
              <a:gd name="connsiteY19" fmla="*/ 67902 h 172677"/>
              <a:gd name="connsiteX20" fmla="*/ 82550 w 234950"/>
              <a:gd name="connsiteY20" fmla="*/ 45677 h 172677"/>
              <a:gd name="connsiteX21" fmla="*/ 76200 w 234950"/>
              <a:gd name="connsiteY21" fmla="*/ 7577 h 172677"/>
              <a:gd name="connsiteX22" fmla="*/ 130175 w 234950"/>
              <a:gd name="connsiteY22" fmla="*/ 7577 h 172677"/>
              <a:gd name="connsiteX23" fmla="*/ 234950 w 234950"/>
              <a:gd name="connsiteY23" fmla="*/ 7577 h 172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34950" h="172677">
                <a:moveTo>
                  <a:pt x="38100" y="172677"/>
                </a:moveTo>
                <a:cubicBezTo>
                  <a:pt x="37042" y="164210"/>
                  <a:pt x="36132" y="155724"/>
                  <a:pt x="34925" y="147277"/>
                </a:cubicBezTo>
                <a:cubicBezTo>
                  <a:pt x="34015" y="140904"/>
                  <a:pt x="32128" y="134653"/>
                  <a:pt x="31750" y="128227"/>
                </a:cubicBezTo>
                <a:cubicBezTo>
                  <a:pt x="30009" y="98626"/>
                  <a:pt x="29633" y="68960"/>
                  <a:pt x="28575" y="39327"/>
                </a:cubicBezTo>
                <a:cubicBezTo>
                  <a:pt x="26458" y="42502"/>
                  <a:pt x="23775" y="45365"/>
                  <a:pt x="22225" y="48852"/>
                </a:cubicBezTo>
                <a:cubicBezTo>
                  <a:pt x="19507" y="54969"/>
                  <a:pt x="19588" y="62333"/>
                  <a:pt x="15875" y="67902"/>
                </a:cubicBezTo>
                <a:cubicBezTo>
                  <a:pt x="7034" y="81163"/>
                  <a:pt x="12223" y="74729"/>
                  <a:pt x="0" y="86952"/>
                </a:cubicBezTo>
                <a:cubicBezTo>
                  <a:pt x="1058" y="94360"/>
                  <a:pt x="-172" y="102484"/>
                  <a:pt x="3175" y="109177"/>
                </a:cubicBezTo>
                <a:cubicBezTo>
                  <a:pt x="4672" y="112170"/>
                  <a:pt x="9624" y="111034"/>
                  <a:pt x="12700" y="112352"/>
                </a:cubicBezTo>
                <a:cubicBezTo>
                  <a:pt x="17050" y="114216"/>
                  <a:pt x="21167" y="116585"/>
                  <a:pt x="25400" y="118702"/>
                </a:cubicBezTo>
                <a:lnTo>
                  <a:pt x="76200" y="115527"/>
                </a:lnTo>
                <a:cubicBezTo>
                  <a:pt x="85753" y="114763"/>
                  <a:pt x="95683" y="115383"/>
                  <a:pt x="104775" y="112352"/>
                </a:cubicBezTo>
                <a:cubicBezTo>
                  <a:pt x="112015" y="109939"/>
                  <a:pt x="123825" y="99652"/>
                  <a:pt x="123825" y="99652"/>
                </a:cubicBezTo>
                <a:cubicBezTo>
                  <a:pt x="133164" y="85643"/>
                  <a:pt x="136441" y="85153"/>
                  <a:pt x="127000" y="61552"/>
                </a:cubicBezTo>
                <a:cubicBezTo>
                  <a:pt x="125757" y="58445"/>
                  <a:pt x="120650" y="59435"/>
                  <a:pt x="117475" y="58377"/>
                </a:cubicBezTo>
                <a:cubicBezTo>
                  <a:pt x="112183" y="59435"/>
                  <a:pt x="105112" y="57455"/>
                  <a:pt x="101600" y="61552"/>
                </a:cubicBezTo>
                <a:cubicBezTo>
                  <a:pt x="97410" y="66440"/>
                  <a:pt x="98087" y="74173"/>
                  <a:pt x="98425" y="80602"/>
                </a:cubicBezTo>
                <a:cubicBezTo>
                  <a:pt x="99157" y="94503"/>
                  <a:pt x="104775" y="107957"/>
                  <a:pt x="104775" y="121877"/>
                </a:cubicBezTo>
                <a:cubicBezTo>
                  <a:pt x="104775" y="130604"/>
                  <a:pt x="100823" y="104868"/>
                  <a:pt x="98425" y="96477"/>
                </a:cubicBezTo>
                <a:cubicBezTo>
                  <a:pt x="92757" y="76641"/>
                  <a:pt x="94711" y="81381"/>
                  <a:pt x="85725" y="67902"/>
                </a:cubicBezTo>
                <a:cubicBezTo>
                  <a:pt x="84667" y="60494"/>
                  <a:pt x="83478" y="53103"/>
                  <a:pt x="82550" y="45677"/>
                </a:cubicBezTo>
                <a:cubicBezTo>
                  <a:pt x="78296" y="11649"/>
                  <a:pt x="82653" y="26937"/>
                  <a:pt x="76200" y="7577"/>
                </a:cubicBezTo>
                <a:cubicBezTo>
                  <a:pt x="99917" y="-8235"/>
                  <a:pt x="75127" y="5235"/>
                  <a:pt x="130175" y="7577"/>
                </a:cubicBezTo>
                <a:cubicBezTo>
                  <a:pt x="165068" y="9062"/>
                  <a:pt x="200025" y="7577"/>
                  <a:pt x="234950" y="7577"/>
                </a:cubicBez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 name="ZoneTexte 34"/>
          <p:cNvSpPr txBox="1"/>
          <p:nvPr/>
        </p:nvSpPr>
        <p:spPr>
          <a:xfrm>
            <a:off x="4020872" y="6018779"/>
            <a:ext cx="646881" cy="169277"/>
          </a:xfrm>
          <a:prstGeom prst="rect">
            <a:avLst/>
          </a:prstGeom>
          <a:noFill/>
        </p:spPr>
        <p:txBody>
          <a:bodyPr wrap="square" rtlCol="0">
            <a:spAutoFit/>
          </a:bodyPr>
          <a:lstStyle/>
          <a:p>
            <a:r>
              <a:rPr lang="en-GB" sz="500" dirty="0" smtClean="0"/>
              <a:t>Manufacturer</a:t>
            </a:r>
            <a:endParaRPr lang="en-GB" sz="500" dirty="0"/>
          </a:p>
        </p:txBody>
      </p:sp>
      <p:sp>
        <p:nvSpPr>
          <p:cNvPr id="36" name="Forme libre 35"/>
          <p:cNvSpPr/>
          <p:nvPr/>
        </p:nvSpPr>
        <p:spPr>
          <a:xfrm>
            <a:off x="6604781" y="6124177"/>
            <a:ext cx="317500" cy="149225"/>
          </a:xfrm>
          <a:custGeom>
            <a:avLst/>
            <a:gdLst>
              <a:gd name="connsiteX0" fmla="*/ 0 w 317500"/>
              <a:gd name="connsiteY0" fmla="*/ 149225 h 149225"/>
              <a:gd name="connsiteX1" fmla="*/ 3175 w 317500"/>
              <a:gd name="connsiteY1" fmla="*/ 130175 h 149225"/>
              <a:gd name="connsiteX2" fmla="*/ 12700 w 317500"/>
              <a:gd name="connsiteY2" fmla="*/ 104775 h 149225"/>
              <a:gd name="connsiteX3" fmla="*/ 15875 w 317500"/>
              <a:gd name="connsiteY3" fmla="*/ 95250 h 149225"/>
              <a:gd name="connsiteX4" fmla="*/ 31750 w 317500"/>
              <a:gd name="connsiteY4" fmla="*/ 66675 h 149225"/>
              <a:gd name="connsiteX5" fmla="*/ 41275 w 317500"/>
              <a:gd name="connsiteY5" fmla="*/ 38100 h 149225"/>
              <a:gd name="connsiteX6" fmla="*/ 47625 w 317500"/>
              <a:gd name="connsiteY6" fmla="*/ 25400 h 149225"/>
              <a:gd name="connsiteX7" fmla="*/ 60325 w 317500"/>
              <a:gd name="connsiteY7" fmla="*/ 0 h 149225"/>
              <a:gd name="connsiteX8" fmla="*/ 57150 w 317500"/>
              <a:gd name="connsiteY8" fmla="*/ 82550 h 149225"/>
              <a:gd name="connsiteX9" fmla="*/ 66675 w 317500"/>
              <a:gd name="connsiteY9" fmla="*/ 85725 h 149225"/>
              <a:gd name="connsiteX10" fmla="*/ 95250 w 317500"/>
              <a:gd name="connsiteY10" fmla="*/ 82550 h 149225"/>
              <a:gd name="connsiteX11" fmla="*/ 92075 w 317500"/>
              <a:gd name="connsiteY11" fmla="*/ 73025 h 149225"/>
              <a:gd name="connsiteX12" fmla="*/ 146050 w 317500"/>
              <a:gd name="connsiteY12" fmla="*/ 69850 h 149225"/>
              <a:gd name="connsiteX13" fmla="*/ 171450 w 317500"/>
              <a:gd name="connsiteY13" fmla="*/ 47625 h 149225"/>
              <a:gd name="connsiteX14" fmla="*/ 174625 w 317500"/>
              <a:gd name="connsiteY14" fmla="*/ 38100 h 149225"/>
              <a:gd name="connsiteX15" fmla="*/ 165100 w 317500"/>
              <a:gd name="connsiteY15" fmla="*/ 34925 h 149225"/>
              <a:gd name="connsiteX16" fmla="*/ 123825 w 317500"/>
              <a:gd name="connsiteY16" fmla="*/ 41275 h 149225"/>
              <a:gd name="connsiteX17" fmla="*/ 133350 w 317500"/>
              <a:gd name="connsiteY17" fmla="*/ 50800 h 149225"/>
              <a:gd name="connsiteX18" fmla="*/ 152400 w 317500"/>
              <a:gd name="connsiteY18" fmla="*/ 69850 h 149225"/>
              <a:gd name="connsiteX19" fmla="*/ 180975 w 317500"/>
              <a:gd name="connsiteY19" fmla="*/ 79375 h 149225"/>
              <a:gd name="connsiteX20" fmla="*/ 269875 w 317500"/>
              <a:gd name="connsiteY20" fmla="*/ 73025 h 149225"/>
              <a:gd name="connsiteX21" fmla="*/ 279400 w 317500"/>
              <a:gd name="connsiteY21" fmla="*/ 66675 h 149225"/>
              <a:gd name="connsiteX22" fmla="*/ 282575 w 317500"/>
              <a:gd name="connsiteY22" fmla="*/ 57150 h 149225"/>
              <a:gd name="connsiteX23" fmla="*/ 266700 w 317500"/>
              <a:gd name="connsiteY23" fmla="*/ 53975 h 149225"/>
              <a:gd name="connsiteX24" fmla="*/ 257175 w 317500"/>
              <a:gd name="connsiteY24" fmla="*/ 47625 h 149225"/>
              <a:gd name="connsiteX25" fmla="*/ 247650 w 317500"/>
              <a:gd name="connsiteY25" fmla="*/ 44450 h 149225"/>
              <a:gd name="connsiteX26" fmla="*/ 257175 w 317500"/>
              <a:gd name="connsiteY26" fmla="*/ 38100 h 149225"/>
              <a:gd name="connsiteX27" fmla="*/ 260350 w 317500"/>
              <a:gd name="connsiteY27" fmla="*/ 47625 h 149225"/>
              <a:gd name="connsiteX28" fmla="*/ 263525 w 317500"/>
              <a:gd name="connsiteY28" fmla="*/ 63500 h 149225"/>
              <a:gd name="connsiteX29" fmla="*/ 292100 w 317500"/>
              <a:gd name="connsiteY29" fmla="*/ 60325 h 149225"/>
              <a:gd name="connsiteX30" fmla="*/ 317500 w 317500"/>
              <a:gd name="connsiteY30" fmla="*/ 57150 h 149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17500" h="149225">
                <a:moveTo>
                  <a:pt x="0" y="149225"/>
                </a:moveTo>
                <a:cubicBezTo>
                  <a:pt x="1058" y="142875"/>
                  <a:pt x="1778" y="136459"/>
                  <a:pt x="3175" y="130175"/>
                </a:cubicBezTo>
                <a:cubicBezTo>
                  <a:pt x="4485" y="124279"/>
                  <a:pt x="11352" y="108370"/>
                  <a:pt x="12700" y="104775"/>
                </a:cubicBezTo>
                <a:cubicBezTo>
                  <a:pt x="13875" y="101641"/>
                  <a:pt x="14557" y="98326"/>
                  <a:pt x="15875" y="95250"/>
                </a:cubicBezTo>
                <a:cubicBezTo>
                  <a:pt x="20430" y="84622"/>
                  <a:pt x="25729" y="76710"/>
                  <a:pt x="31750" y="66675"/>
                </a:cubicBezTo>
                <a:cubicBezTo>
                  <a:pt x="35435" y="51933"/>
                  <a:pt x="34443" y="53472"/>
                  <a:pt x="41275" y="38100"/>
                </a:cubicBezTo>
                <a:cubicBezTo>
                  <a:pt x="43197" y="33775"/>
                  <a:pt x="45761" y="29750"/>
                  <a:pt x="47625" y="25400"/>
                </a:cubicBezTo>
                <a:cubicBezTo>
                  <a:pt x="57878" y="1476"/>
                  <a:pt x="39625" y="34499"/>
                  <a:pt x="60325" y="0"/>
                </a:cubicBezTo>
                <a:cubicBezTo>
                  <a:pt x="51882" y="33772"/>
                  <a:pt x="47950" y="38850"/>
                  <a:pt x="57150" y="82550"/>
                </a:cubicBezTo>
                <a:cubicBezTo>
                  <a:pt x="57839" y="85825"/>
                  <a:pt x="63500" y="84667"/>
                  <a:pt x="66675" y="85725"/>
                </a:cubicBezTo>
                <a:cubicBezTo>
                  <a:pt x="76200" y="84667"/>
                  <a:pt x="86678" y="86836"/>
                  <a:pt x="95250" y="82550"/>
                </a:cubicBezTo>
                <a:cubicBezTo>
                  <a:pt x="98243" y="81053"/>
                  <a:pt x="88828" y="73837"/>
                  <a:pt x="92075" y="73025"/>
                </a:cubicBezTo>
                <a:cubicBezTo>
                  <a:pt x="109560" y="68654"/>
                  <a:pt x="128058" y="70908"/>
                  <a:pt x="146050" y="69850"/>
                </a:cubicBezTo>
                <a:cubicBezTo>
                  <a:pt x="160337" y="60325"/>
                  <a:pt x="164835" y="60854"/>
                  <a:pt x="171450" y="47625"/>
                </a:cubicBezTo>
                <a:cubicBezTo>
                  <a:pt x="172947" y="44632"/>
                  <a:pt x="173567" y="41275"/>
                  <a:pt x="174625" y="38100"/>
                </a:cubicBezTo>
                <a:cubicBezTo>
                  <a:pt x="171450" y="37042"/>
                  <a:pt x="168440" y="34716"/>
                  <a:pt x="165100" y="34925"/>
                </a:cubicBezTo>
                <a:cubicBezTo>
                  <a:pt x="151207" y="35793"/>
                  <a:pt x="113982" y="31432"/>
                  <a:pt x="123825" y="41275"/>
                </a:cubicBezTo>
                <a:cubicBezTo>
                  <a:pt x="127000" y="44450"/>
                  <a:pt x="130428" y="47391"/>
                  <a:pt x="133350" y="50800"/>
                </a:cubicBezTo>
                <a:cubicBezTo>
                  <a:pt x="141352" y="60135"/>
                  <a:pt x="141221" y="65192"/>
                  <a:pt x="152400" y="69850"/>
                </a:cubicBezTo>
                <a:cubicBezTo>
                  <a:pt x="161668" y="73712"/>
                  <a:pt x="171450" y="76200"/>
                  <a:pt x="180975" y="79375"/>
                </a:cubicBezTo>
                <a:cubicBezTo>
                  <a:pt x="210608" y="77258"/>
                  <a:pt x="240410" y="76827"/>
                  <a:pt x="269875" y="73025"/>
                </a:cubicBezTo>
                <a:cubicBezTo>
                  <a:pt x="273660" y="72537"/>
                  <a:pt x="277016" y="69655"/>
                  <a:pt x="279400" y="66675"/>
                </a:cubicBezTo>
                <a:cubicBezTo>
                  <a:pt x="281491" y="64062"/>
                  <a:pt x="281517" y="60325"/>
                  <a:pt x="282575" y="57150"/>
                </a:cubicBezTo>
                <a:cubicBezTo>
                  <a:pt x="277283" y="56092"/>
                  <a:pt x="271753" y="55870"/>
                  <a:pt x="266700" y="53975"/>
                </a:cubicBezTo>
                <a:cubicBezTo>
                  <a:pt x="263127" y="52635"/>
                  <a:pt x="260588" y="49332"/>
                  <a:pt x="257175" y="47625"/>
                </a:cubicBezTo>
                <a:cubicBezTo>
                  <a:pt x="254182" y="46128"/>
                  <a:pt x="250825" y="45508"/>
                  <a:pt x="247650" y="44450"/>
                </a:cubicBezTo>
                <a:cubicBezTo>
                  <a:pt x="250825" y="42333"/>
                  <a:pt x="253473" y="37175"/>
                  <a:pt x="257175" y="38100"/>
                </a:cubicBezTo>
                <a:cubicBezTo>
                  <a:pt x="260422" y="38912"/>
                  <a:pt x="259538" y="44378"/>
                  <a:pt x="260350" y="47625"/>
                </a:cubicBezTo>
                <a:cubicBezTo>
                  <a:pt x="261659" y="52860"/>
                  <a:pt x="262467" y="58208"/>
                  <a:pt x="263525" y="63500"/>
                </a:cubicBezTo>
                <a:cubicBezTo>
                  <a:pt x="273050" y="62442"/>
                  <a:pt x="282600" y="61592"/>
                  <a:pt x="292100" y="60325"/>
                </a:cubicBezTo>
                <a:cubicBezTo>
                  <a:pt x="318522" y="56802"/>
                  <a:pt x="302975" y="57150"/>
                  <a:pt x="317500" y="57150"/>
                </a:cubicBez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ZoneTexte 36"/>
          <p:cNvSpPr txBox="1"/>
          <p:nvPr/>
        </p:nvSpPr>
        <p:spPr>
          <a:xfrm>
            <a:off x="6606861" y="6020671"/>
            <a:ext cx="320531" cy="169277"/>
          </a:xfrm>
          <a:prstGeom prst="rect">
            <a:avLst/>
          </a:prstGeom>
          <a:noFill/>
        </p:spPr>
        <p:txBody>
          <a:bodyPr wrap="square" rtlCol="0">
            <a:spAutoFit/>
          </a:bodyPr>
          <a:lstStyle/>
          <a:p>
            <a:r>
              <a:rPr lang="en-GB" sz="500" dirty="0" smtClean="0"/>
              <a:t>CEA</a:t>
            </a:r>
            <a:endParaRPr lang="en-GB" sz="500" dirty="0"/>
          </a:p>
        </p:txBody>
      </p:sp>
      <p:sp>
        <p:nvSpPr>
          <p:cNvPr id="38" name="Forme libre 37"/>
          <p:cNvSpPr/>
          <p:nvPr/>
        </p:nvSpPr>
        <p:spPr>
          <a:xfrm>
            <a:off x="2301140" y="6161594"/>
            <a:ext cx="216024" cy="100912"/>
          </a:xfrm>
          <a:custGeom>
            <a:avLst/>
            <a:gdLst>
              <a:gd name="connsiteX0" fmla="*/ 38100 w 234950"/>
              <a:gd name="connsiteY0" fmla="*/ 172677 h 172677"/>
              <a:gd name="connsiteX1" fmla="*/ 34925 w 234950"/>
              <a:gd name="connsiteY1" fmla="*/ 147277 h 172677"/>
              <a:gd name="connsiteX2" fmla="*/ 31750 w 234950"/>
              <a:gd name="connsiteY2" fmla="*/ 128227 h 172677"/>
              <a:gd name="connsiteX3" fmla="*/ 28575 w 234950"/>
              <a:gd name="connsiteY3" fmla="*/ 39327 h 172677"/>
              <a:gd name="connsiteX4" fmla="*/ 22225 w 234950"/>
              <a:gd name="connsiteY4" fmla="*/ 48852 h 172677"/>
              <a:gd name="connsiteX5" fmla="*/ 15875 w 234950"/>
              <a:gd name="connsiteY5" fmla="*/ 67902 h 172677"/>
              <a:gd name="connsiteX6" fmla="*/ 0 w 234950"/>
              <a:gd name="connsiteY6" fmla="*/ 86952 h 172677"/>
              <a:gd name="connsiteX7" fmla="*/ 3175 w 234950"/>
              <a:gd name="connsiteY7" fmla="*/ 109177 h 172677"/>
              <a:gd name="connsiteX8" fmla="*/ 12700 w 234950"/>
              <a:gd name="connsiteY8" fmla="*/ 112352 h 172677"/>
              <a:gd name="connsiteX9" fmla="*/ 25400 w 234950"/>
              <a:gd name="connsiteY9" fmla="*/ 118702 h 172677"/>
              <a:gd name="connsiteX10" fmla="*/ 76200 w 234950"/>
              <a:gd name="connsiteY10" fmla="*/ 115527 h 172677"/>
              <a:gd name="connsiteX11" fmla="*/ 104775 w 234950"/>
              <a:gd name="connsiteY11" fmla="*/ 112352 h 172677"/>
              <a:gd name="connsiteX12" fmla="*/ 123825 w 234950"/>
              <a:gd name="connsiteY12" fmla="*/ 99652 h 172677"/>
              <a:gd name="connsiteX13" fmla="*/ 127000 w 234950"/>
              <a:gd name="connsiteY13" fmla="*/ 61552 h 172677"/>
              <a:gd name="connsiteX14" fmla="*/ 117475 w 234950"/>
              <a:gd name="connsiteY14" fmla="*/ 58377 h 172677"/>
              <a:gd name="connsiteX15" fmla="*/ 101600 w 234950"/>
              <a:gd name="connsiteY15" fmla="*/ 61552 h 172677"/>
              <a:gd name="connsiteX16" fmla="*/ 98425 w 234950"/>
              <a:gd name="connsiteY16" fmla="*/ 80602 h 172677"/>
              <a:gd name="connsiteX17" fmla="*/ 104775 w 234950"/>
              <a:gd name="connsiteY17" fmla="*/ 121877 h 172677"/>
              <a:gd name="connsiteX18" fmla="*/ 98425 w 234950"/>
              <a:gd name="connsiteY18" fmla="*/ 96477 h 172677"/>
              <a:gd name="connsiteX19" fmla="*/ 85725 w 234950"/>
              <a:gd name="connsiteY19" fmla="*/ 67902 h 172677"/>
              <a:gd name="connsiteX20" fmla="*/ 82550 w 234950"/>
              <a:gd name="connsiteY20" fmla="*/ 45677 h 172677"/>
              <a:gd name="connsiteX21" fmla="*/ 76200 w 234950"/>
              <a:gd name="connsiteY21" fmla="*/ 7577 h 172677"/>
              <a:gd name="connsiteX22" fmla="*/ 130175 w 234950"/>
              <a:gd name="connsiteY22" fmla="*/ 7577 h 172677"/>
              <a:gd name="connsiteX23" fmla="*/ 234950 w 234950"/>
              <a:gd name="connsiteY23" fmla="*/ 7577 h 172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34950" h="172677">
                <a:moveTo>
                  <a:pt x="38100" y="172677"/>
                </a:moveTo>
                <a:cubicBezTo>
                  <a:pt x="37042" y="164210"/>
                  <a:pt x="36132" y="155724"/>
                  <a:pt x="34925" y="147277"/>
                </a:cubicBezTo>
                <a:cubicBezTo>
                  <a:pt x="34015" y="140904"/>
                  <a:pt x="32128" y="134653"/>
                  <a:pt x="31750" y="128227"/>
                </a:cubicBezTo>
                <a:cubicBezTo>
                  <a:pt x="30009" y="98626"/>
                  <a:pt x="29633" y="68960"/>
                  <a:pt x="28575" y="39327"/>
                </a:cubicBezTo>
                <a:cubicBezTo>
                  <a:pt x="26458" y="42502"/>
                  <a:pt x="23775" y="45365"/>
                  <a:pt x="22225" y="48852"/>
                </a:cubicBezTo>
                <a:cubicBezTo>
                  <a:pt x="19507" y="54969"/>
                  <a:pt x="19588" y="62333"/>
                  <a:pt x="15875" y="67902"/>
                </a:cubicBezTo>
                <a:cubicBezTo>
                  <a:pt x="7034" y="81163"/>
                  <a:pt x="12223" y="74729"/>
                  <a:pt x="0" y="86952"/>
                </a:cubicBezTo>
                <a:cubicBezTo>
                  <a:pt x="1058" y="94360"/>
                  <a:pt x="-172" y="102484"/>
                  <a:pt x="3175" y="109177"/>
                </a:cubicBezTo>
                <a:cubicBezTo>
                  <a:pt x="4672" y="112170"/>
                  <a:pt x="9624" y="111034"/>
                  <a:pt x="12700" y="112352"/>
                </a:cubicBezTo>
                <a:cubicBezTo>
                  <a:pt x="17050" y="114216"/>
                  <a:pt x="21167" y="116585"/>
                  <a:pt x="25400" y="118702"/>
                </a:cubicBezTo>
                <a:lnTo>
                  <a:pt x="76200" y="115527"/>
                </a:lnTo>
                <a:cubicBezTo>
                  <a:pt x="85753" y="114763"/>
                  <a:pt x="95683" y="115383"/>
                  <a:pt x="104775" y="112352"/>
                </a:cubicBezTo>
                <a:cubicBezTo>
                  <a:pt x="112015" y="109939"/>
                  <a:pt x="123825" y="99652"/>
                  <a:pt x="123825" y="99652"/>
                </a:cubicBezTo>
                <a:cubicBezTo>
                  <a:pt x="133164" y="85643"/>
                  <a:pt x="136441" y="85153"/>
                  <a:pt x="127000" y="61552"/>
                </a:cubicBezTo>
                <a:cubicBezTo>
                  <a:pt x="125757" y="58445"/>
                  <a:pt x="120650" y="59435"/>
                  <a:pt x="117475" y="58377"/>
                </a:cubicBezTo>
                <a:cubicBezTo>
                  <a:pt x="112183" y="59435"/>
                  <a:pt x="105112" y="57455"/>
                  <a:pt x="101600" y="61552"/>
                </a:cubicBezTo>
                <a:cubicBezTo>
                  <a:pt x="97410" y="66440"/>
                  <a:pt x="98087" y="74173"/>
                  <a:pt x="98425" y="80602"/>
                </a:cubicBezTo>
                <a:cubicBezTo>
                  <a:pt x="99157" y="94503"/>
                  <a:pt x="104775" y="107957"/>
                  <a:pt x="104775" y="121877"/>
                </a:cubicBezTo>
                <a:cubicBezTo>
                  <a:pt x="104775" y="130604"/>
                  <a:pt x="100823" y="104868"/>
                  <a:pt x="98425" y="96477"/>
                </a:cubicBezTo>
                <a:cubicBezTo>
                  <a:pt x="92757" y="76641"/>
                  <a:pt x="94711" y="81381"/>
                  <a:pt x="85725" y="67902"/>
                </a:cubicBezTo>
                <a:cubicBezTo>
                  <a:pt x="84667" y="60494"/>
                  <a:pt x="83478" y="53103"/>
                  <a:pt x="82550" y="45677"/>
                </a:cubicBezTo>
                <a:cubicBezTo>
                  <a:pt x="78296" y="11649"/>
                  <a:pt x="82653" y="26937"/>
                  <a:pt x="76200" y="7577"/>
                </a:cubicBezTo>
                <a:cubicBezTo>
                  <a:pt x="99917" y="-8235"/>
                  <a:pt x="75127" y="5235"/>
                  <a:pt x="130175" y="7577"/>
                </a:cubicBezTo>
                <a:cubicBezTo>
                  <a:pt x="165068" y="9062"/>
                  <a:pt x="200025" y="7577"/>
                  <a:pt x="234950" y="7577"/>
                </a:cubicBez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9" name="ZoneTexte 38"/>
          <p:cNvSpPr txBox="1"/>
          <p:nvPr/>
        </p:nvSpPr>
        <p:spPr>
          <a:xfrm>
            <a:off x="2106864" y="6016203"/>
            <a:ext cx="646881" cy="169277"/>
          </a:xfrm>
          <a:prstGeom prst="rect">
            <a:avLst/>
          </a:prstGeom>
          <a:noFill/>
        </p:spPr>
        <p:txBody>
          <a:bodyPr wrap="square" rtlCol="0">
            <a:spAutoFit/>
          </a:bodyPr>
          <a:lstStyle/>
          <a:p>
            <a:r>
              <a:rPr lang="en-GB" sz="500" dirty="0" smtClean="0"/>
              <a:t>Manufacturer</a:t>
            </a:r>
            <a:endParaRPr lang="en-GB" sz="500" dirty="0"/>
          </a:p>
        </p:txBody>
      </p:sp>
      <p:sp>
        <p:nvSpPr>
          <p:cNvPr id="40" name="Forme libre 39"/>
          <p:cNvSpPr/>
          <p:nvPr/>
        </p:nvSpPr>
        <p:spPr>
          <a:xfrm>
            <a:off x="6272445" y="6161594"/>
            <a:ext cx="216024" cy="100912"/>
          </a:xfrm>
          <a:custGeom>
            <a:avLst/>
            <a:gdLst>
              <a:gd name="connsiteX0" fmla="*/ 38100 w 234950"/>
              <a:gd name="connsiteY0" fmla="*/ 172677 h 172677"/>
              <a:gd name="connsiteX1" fmla="*/ 34925 w 234950"/>
              <a:gd name="connsiteY1" fmla="*/ 147277 h 172677"/>
              <a:gd name="connsiteX2" fmla="*/ 31750 w 234950"/>
              <a:gd name="connsiteY2" fmla="*/ 128227 h 172677"/>
              <a:gd name="connsiteX3" fmla="*/ 28575 w 234950"/>
              <a:gd name="connsiteY3" fmla="*/ 39327 h 172677"/>
              <a:gd name="connsiteX4" fmla="*/ 22225 w 234950"/>
              <a:gd name="connsiteY4" fmla="*/ 48852 h 172677"/>
              <a:gd name="connsiteX5" fmla="*/ 15875 w 234950"/>
              <a:gd name="connsiteY5" fmla="*/ 67902 h 172677"/>
              <a:gd name="connsiteX6" fmla="*/ 0 w 234950"/>
              <a:gd name="connsiteY6" fmla="*/ 86952 h 172677"/>
              <a:gd name="connsiteX7" fmla="*/ 3175 w 234950"/>
              <a:gd name="connsiteY7" fmla="*/ 109177 h 172677"/>
              <a:gd name="connsiteX8" fmla="*/ 12700 w 234950"/>
              <a:gd name="connsiteY8" fmla="*/ 112352 h 172677"/>
              <a:gd name="connsiteX9" fmla="*/ 25400 w 234950"/>
              <a:gd name="connsiteY9" fmla="*/ 118702 h 172677"/>
              <a:gd name="connsiteX10" fmla="*/ 76200 w 234950"/>
              <a:gd name="connsiteY10" fmla="*/ 115527 h 172677"/>
              <a:gd name="connsiteX11" fmla="*/ 104775 w 234950"/>
              <a:gd name="connsiteY11" fmla="*/ 112352 h 172677"/>
              <a:gd name="connsiteX12" fmla="*/ 123825 w 234950"/>
              <a:gd name="connsiteY12" fmla="*/ 99652 h 172677"/>
              <a:gd name="connsiteX13" fmla="*/ 127000 w 234950"/>
              <a:gd name="connsiteY13" fmla="*/ 61552 h 172677"/>
              <a:gd name="connsiteX14" fmla="*/ 117475 w 234950"/>
              <a:gd name="connsiteY14" fmla="*/ 58377 h 172677"/>
              <a:gd name="connsiteX15" fmla="*/ 101600 w 234950"/>
              <a:gd name="connsiteY15" fmla="*/ 61552 h 172677"/>
              <a:gd name="connsiteX16" fmla="*/ 98425 w 234950"/>
              <a:gd name="connsiteY16" fmla="*/ 80602 h 172677"/>
              <a:gd name="connsiteX17" fmla="*/ 104775 w 234950"/>
              <a:gd name="connsiteY17" fmla="*/ 121877 h 172677"/>
              <a:gd name="connsiteX18" fmla="*/ 98425 w 234950"/>
              <a:gd name="connsiteY18" fmla="*/ 96477 h 172677"/>
              <a:gd name="connsiteX19" fmla="*/ 85725 w 234950"/>
              <a:gd name="connsiteY19" fmla="*/ 67902 h 172677"/>
              <a:gd name="connsiteX20" fmla="*/ 82550 w 234950"/>
              <a:gd name="connsiteY20" fmla="*/ 45677 h 172677"/>
              <a:gd name="connsiteX21" fmla="*/ 76200 w 234950"/>
              <a:gd name="connsiteY21" fmla="*/ 7577 h 172677"/>
              <a:gd name="connsiteX22" fmla="*/ 130175 w 234950"/>
              <a:gd name="connsiteY22" fmla="*/ 7577 h 172677"/>
              <a:gd name="connsiteX23" fmla="*/ 234950 w 234950"/>
              <a:gd name="connsiteY23" fmla="*/ 7577 h 172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34950" h="172677">
                <a:moveTo>
                  <a:pt x="38100" y="172677"/>
                </a:moveTo>
                <a:cubicBezTo>
                  <a:pt x="37042" y="164210"/>
                  <a:pt x="36132" y="155724"/>
                  <a:pt x="34925" y="147277"/>
                </a:cubicBezTo>
                <a:cubicBezTo>
                  <a:pt x="34015" y="140904"/>
                  <a:pt x="32128" y="134653"/>
                  <a:pt x="31750" y="128227"/>
                </a:cubicBezTo>
                <a:cubicBezTo>
                  <a:pt x="30009" y="98626"/>
                  <a:pt x="29633" y="68960"/>
                  <a:pt x="28575" y="39327"/>
                </a:cubicBezTo>
                <a:cubicBezTo>
                  <a:pt x="26458" y="42502"/>
                  <a:pt x="23775" y="45365"/>
                  <a:pt x="22225" y="48852"/>
                </a:cubicBezTo>
                <a:cubicBezTo>
                  <a:pt x="19507" y="54969"/>
                  <a:pt x="19588" y="62333"/>
                  <a:pt x="15875" y="67902"/>
                </a:cubicBezTo>
                <a:cubicBezTo>
                  <a:pt x="7034" y="81163"/>
                  <a:pt x="12223" y="74729"/>
                  <a:pt x="0" y="86952"/>
                </a:cubicBezTo>
                <a:cubicBezTo>
                  <a:pt x="1058" y="94360"/>
                  <a:pt x="-172" y="102484"/>
                  <a:pt x="3175" y="109177"/>
                </a:cubicBezTo>
                <a:cubicBezTo>
                  <a:pt x="4672" y="112170"/>
                  <a:pt x="9624" y="111034"/>
                  <a:pt x="12700" y="112352"/>
                </a:cubicBezTo>
                <a:cubicBezTo>
                  <a:pt x="17050" y="114216"/>
                  <a:pt x="21167" y="116585"/>
                  <a:pt x="25400" y="118702"/>
                </a:cubicBezTo>
                <a:lnTo>
                  <a:pt x="76200" y="115527"/>
                </a:lnTo>
                <a:cubicBezTo>
                  <a:pt x="85753" y="114763"/>
                  <a:pt x="95683" y="115383"/>
                  <a:pt x="104775" y="112352"/>
                </a:cubicBezTo>
                <a:cubicBezTo>
                  <a:pt x="112015" y="109939"/>
                  <a:pt x="123825" y="99652"/>
                  <a:pt x="123825" y="99652"/>
                </a:cubicBezTo>
                <a:cubicBezTo>
                  <a:pt x="133164" y="85643"/>
                  <a:pt x="136441" y="85153"/>
                  <a:pt x="127000" y="61552"/>
                </a:cubicBezTo>
                <a:cubicBezTo>
                  <a:pt x="125757" y="58445"/>
                  <a:pt x="120650" y="59435"/>
                  <a:pt x="117475" y="58377"/>
                </a:cubicBezTo>
                <a:cubicBezTo>
                  <a:pt x="112183" y="59435"/>
                  <a:pt x="105112" y="57455"/>
                  <a:pt x="101600" y="61552"/>
                </a:cubicBezTo>
                <a:cubicBezTo>
                  <a:pt x="97410" y="66440"/>
                  <a:pt x="98087" y="74173"/>
                  <a:pt x="98425" y="80602"/>
                </a:cubicBezTo>
                <a:cubicBezTo>
                  <a:pt x="99157" y="94503"/>
                  <a:pt x="104775" y="107957"/>
                  <a:pt x="104775" y="121877"/>
                </a:cubicBezTo>
                <a:cubicBezTo>
                  <a:pt x="104775" y="130604"/>
                  <a:pt x="100823" y="104868"/>
                  <a:pt x="98425" y="96477"/>
                </a:cubicBezTo>
                <a:cubicBezTo>
                  <a:pt x="92757" y="76641"/>
                  <a:pt x="94711" y="81381"/>
                  <a:pt x="85725" y="67902"/>
                </a:cubicBezTo>
                <a:cubicBezTo>
                  <a:pt x="84667" y="60494"/>
                  <a:pt x="83478" y="53103"/>
                  <a:pt x="82550" y="45677"/>
                </a:cubicBezTo>
                <a:cubicBezTo>
                  <a:pt x="78296" y="11649"/>
                  <a:pt x="82653" y="26937"/>
                  <a:pt x="76200" y="7577"/>
                </a:cubicBezTo>
                <a:cubicBezTo>
                  <a:pt x="99917" y="-8235"/>
                  <a:pt x="75127" y="5235"/>
                  <a:pt x="130175" y="7577"/>
                </a:cubicBezTo>
                <a:cubicBezTo>
                  <a:pt x="165068" y="9062"/>
                  <a:pt x="200025" y="7577"/>
                  <a:pt x="234950" y="7577"/>
                </a:cubicBez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1" name="ZoneTexte 40"/>
          <p:cNvSpPr txBox="1"/>
          <p:nvPr/>
        </p:nvSpPr>
        <p:spPr>
          <a:xfrm>
            <a:off x="6078169" y="6016203"/>
            <a:ext cx="646881" cy="169277"/>
          </a:xfrm>
          <a:prstGeom prst="rect">
            <a:avLst/>
          </a:prstGeom>
          <a:noFill/>
        </p:spPr>
        <p:txBody>
          <a:bodyPr wrap="square" rtlCol="0">
            <a:spAutoFit/>
          </a:bodyPr>
          <a:lstStyle/>
          <a:p>
            <a:r>
              <a:rPr lang="en-GB" sz="500" dirty="0" smtClean="0"/>
              <a:t>Manufacturer</a:t>
            </a:r>
            <a:endParaRPr lang="en-GB" sz="500" dirty="0"/>
          </a:p>
        </p:txBody>
      </p:sp>
      <p:sp>
        <p:nvSpPr>
          <p:cNvPr id="45" name="ZoneTexte 44"/>
          <p:cNvSpPr txBox="1"/>
          <p:nvPr/>
        </p:nvSpPr>
        <p:spPr>
          <a:xfrm>
            <a:off x="7596336" y="2942829"/>
            <a:ext cx="1656184" cy="600164"/>
          </a:xfrm>
          <a:prstGeom prst="rect">
            <a:avLst/>
          </a:prstGeom>
          <a:noFill/>
        </p:spPr>
        <p:txBody>
          <a:bodyPr wrap="square" rtlCol="0">
            <a:spAutoFit/>
          </a:bodyPr>
          <a:lstStyle/>
          <a:p>
            <a:pPr algn="ctr"/>
            <a:r>
              <a:rPr lang="en-GB" sz="1100" dirty="0" smtClean="0"/>
              <a:t>(After ESS Acceptance – System Acceptance Review)</a:t>
            </a:r>
            <a:endParaRPr lang="en-GB" sz="1100" dirty="0"/>
          </a:p>
        </p:txBody>
      </p:sp>
      <p:sp>
        <p:nvSpPr>
          <p:cNvPr id="46" name="ZoneTexte 45"/>
          <p:cNvSpPr txBox="1"/>
          <p:nvPr/>
        </p:nvSpPr>
        <p:spPr>
          <a:xfrm>
            <a:off x="7487816" y="5948726"/>
            <a:ext cx="1656184" cy="430887"/>
          </a:xfrm>
          <a:prstGeom prst="rect">
            <a:avLst/>
          </a:prstGeom>
          <a:noFill/>
        </p:spPr>
        <p:txBody>
          <a:bodyPr wrap="square" rtlCol="0">
            <a:spAutoFit/>
          </a:bodyPr>
          <a:lstStyle/>
          <a:p>
            <a:r>
              <a:rPr lang="en-GB" sz="1100" dirty="0" smtClean="0"/>
              <a:t>Source:</a:t>
            </a:r>
          </a:p>
          <a:p>
            <a:r>
              <a:rPr lang="fr-FR" sz="1100" dirty="0" smtClean="0"/>
              <a:t>A. Bruniquel, WP5 CDR</a:t>
            </a:r>
            <a:endParaRPr lang="en-GB" sz="1100" dirty="0"/>
          </a:p>
        </p:txBody>
      </p:sp>
    </p:spTree>
    <p:extLst>
      <p:ext uri="{BB962C8B-B14F-4D97-AF65-F5344CB8AC3E}">
        <p14:creationId xmlns:p14="http://schemas.microsoft.com/office/powerpoint/2010/main" val="31545153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STANDARDS</a:t>
            </a:r>
            <a:endParaRPr lang="fr-FR" dirty="0"/>
          </a:p>
        </p:txBody>
      </p:sp>
      <p:sp>
        <p:nvSpPr>
          <p:cNvPr id="3" name="Espace réservé du texte 2"/>
          <p:cNvSpPr>
            <a:spLocks noGrp="1"/>
          </p:cNvSpPr>
          <p:nvPr>
            <p:ph type="body" sz="quarter" idx="10"/>
          </p:nvPr>
        </p:nvSpPr>
        <p:spPr/>
        <p:txBody>
          <a:bodyPr/>
          <a:lstStyle/>
          <a:p>
            <a:r>
              <a:rPr lang="fr-FR" dirty="0" smtClean="0"/>
              <a:t>WP11 applicable standards (</a:t>
            </a:r>
            <a:r>
              <a:rPr lang="fr-FR" dirty="0" err="1" smtClean="0"/>
              <a:t>See</a:t>
            </a:r>
            <a:r>
              <a:rPr lang="fr-FR" dirty="0" smtClean="0"/>
              <a:t> PQP)</a:t>
            </a:r>
            <a:endParaRPr lang="fr-FR" dirty="0"/>
          </a:p>
        </p:txBody>
      </p:sp>
      <p:sp>
        <p:nvSpPr>
          <p:cNvPr id="4" name="Rectangle 3"/>
          <p:cNvSpPr/>
          <p:nvPr/>
        </p:nvSpPr>
        <p:spPr>
          <a:xfrm>
            <a:off x="280912" y="1196752"/>
            <a:ext cx="8640960" cy="4616648"/>
          </a:xfrm>
          <a:prstGeom prst="rect">
            <a:avLst/>
          </a:prstGeom>
        </p:spPr>
        <p:txBody>
          <a:bodyPr wrap="square">
            <a:spAutoFit/>
          </a:bodyPr>
          <a:lstStyle/>
          <a:p>
            <a:r>
              <a:rPr lang="en-GB" sz="1400" b="1" u="sng" dirty="0"/>
              <a:t>Quality management</a:t>
            </a:r>
            <a:endParaRPr lang="fr-FR" sz="1400" dirty="0"/>
          </a:p>
          <a:p>
            <a:r>
              <a:rPr lang="en-GB" sz="1400" dirty="0"/>
              <a:t>ISO 9000 (2015)	Quality management systems – Fundamentals and vocabulary.</a:t>
            </a:r>
            <a:endParaRPr lang="fr-FR" sz="1400" dirty="0"/>
          </a:p>
          <a:p>
            <a:r>
              <a:rPr lang="en-GB" sz="1400" dirty="0"/>
              <a:t>ISO 9001 (2015)	Quality management systems – Requirements.</a:t>
            </a:r>
            <a:endParaRPr lang="fr-FR" sz="1400" dirty="0"/>
          </a:p>
          <a:p>
            <a:r>
              <a:rPr lang="en-GB" sz="1400" dirty="0"/>
              <a:t>ISO 10005 	</a:t>
            </a:r>
            <a:r>
              <a:rPr lang="en-GB" sz="1400" dirty="0" smtClean="0"/>
              <a:t>	Quality </a:t>
            </a:r>
            <a:r>
              <a:rPr lang="en-GB" sz="1400" dirty="0"/>
              <a:t>management systems – Guidelines for quality plans. </a:t>
            </a:r>
            <a:endParaRPr lang="fr-FR" sz="1400" dirty="0"/>
          </a:p>
          <a:p>
            <a:r>
              <a:rPr lang="en-GB" sz="1400" dirty="0"/>
              <a:t>ISO 10007	</a:t>
            </a:r>
            <a:r>
              <a:rPr lang="en-GB" sz="1400" dirty="0" smtClean="0"/>
              <a:t>	Quality </a:t>
            </a:r>
            <a:r>
              <a:rPr lang="en-GB" sz="1400" dirty="0"/>
              <a:t>Management Systems – Guidelines for configuration management  </a:t>
            </a:r>
            <a:endParaRPr lang="fr-FR" sz="1400" dirty="0"/>
          </a:p>
          <a:p>
            <a:r>
              <a:rPr lang="en-GB" sz="1400" dirty="0"/>
              <a:t>ISO 10013	</a:t>
            </a:r>
            <a:r>
              <a:rPr lang="en-GB" sz="1400" dirty="0" smtClean="0"/>
              <a:t>	Guidelines </a:t>
            </a:r>
            <a:r>
              <a:rPr lang="en-GB" sz="1400" dirty="0"/>
              <a:t>for quality management system </a:t>
            </a:r>
            <a:r>
              <a:rPr lang="en-GB" sz="1400" dirty="0" err="1"/>
              <a:t>docuementation</a:t>
            </a:r>
            <a:r>
              <a:rPr lang="en-GB" sz="1400" dirty="0"/>
              <a:t> </a:t>
            </a:r>
            <a:endParaRPr lang="fr-FR" sz="1400" dirty="0"/>
          </a:p>
          <a:p>
            <a:r>
              <a:rPr lang="en-GB" sz="1400" b="1" dirty="0"/>
              <a:t> </a:t>
            </a:r>
            <a:endParaRPr lang="fr-FR" sz="1400" dirty="0"/>
          </a:p>
          <a:p>
            <a:r>
              <a:rPr lang="en-GB" sz="1400" b="1" u="sng" dirty="0"/>
              <a:t>Pressure vessels, cryogenic equipment</a:t>
            </a:r>
            <a:endParaRPr lang="fr-FR" sz="1400" dirty="0"/>
          </a:p>
          <a:p>
            <a:r>
              <a:rPr lang="en-GB" sz="1400" dirty="0"/>
              <a:t>2014/68/UE	Directive 2014/68/EU of the European Parliament and of the Council of 15 May 2014 on the harmonisation of the laws of the Member States relating to the making available on the market of pressure equipment.</a:t>
            </a:r>
            <a:endParaRPr lang="fr-FR" sz="1400" dirty="0"/>
          </a:p>
          <a:p>
            <a:r>
              <a:rPr lang="en-GB" sz="1400" dirty="0"/>
              <a:t>EN 13445	</a:t>
            </a:r>
            <a:r>
              <a:rPr lang="en-GB" sz="1400" dirty="0" smtClean="0"/>
              <a:t>	Unfired </a:t>
            </a:r>
            <a:r>
              <a:rPr lang="en-GB" sz="1400" dirty="0"/>
              <a:t>pressure vessels – Parts 1 to 5.</a:t>
            </a:r>
            <a:endParaRPr lang="fr-FR" sz="1400" dirty="0"/>
          </a:p>
          <a:p>
            <a:r>
              <a:rPr lang="en-GB" sz="1400" dirty="0"/>
              <a:t>EN 13458	</a:t>
            </a:r>
            <a:r>
              <a:rPr lang="en-GB" sz="1400" dirty="0" smtClean="0"/>
              <a:t>	Cryogenic </a:t>
            </a:r>
            <a:r>
              <a:rPr lang="en-GB" sz="1400" dirty="0"/>
              <a:t>vessels - Static vacuum insulated vessels - Parts 1 to 8.</a:t>
            </a:r>
            <a:endParaRPr lang="fr-FR" sz="1400" dirty="0"/>
          </a:p>
          <a:p>
            <a:r>
              <a:rPr lang="en-GB" sz="1400" dirty="0"/>
              <a:t>EN 13480	</a:t>
            </a:r>
            <a:r>
              <a:rPr lang="en-GB" sz="1400" dirty="0" smtClean="0"/>
              <a:t>	Metallic </a:t>
            </a:r>
            <a:r>
              <a:rPr lang="en-GB" sz="1400" dirty="0"/>
              <a:t>industrial piping  - Parts 1 to 8.</a:t>
            </a:r>
            <a:endParaRPr lang="fr-FR" sz="1400" dirty="0"/>
          </a:p>
          <a:p>
            <a:r>
              <a:rPr lang="en-GB" sz="1400" dirty="0"/>
              <a:t> </a:t>
            </a:r>
            <a:endParaRPr lang="fr-FR" sz="1400" dirty="0"/>
          </a:p>
          <a:p>
            <a:r>
              <a:rPr lang="en-GB" sz="1400" b="1" u="sng" dirty="0"/>
              <a:t>Design drawing</a:t>
            </a:r>
            <a:endParaRPr lang="fr-FR" sz="1400" dirty="0"/>
          </a:p>
          <a:p>
            <a:r>
              <a:rPr lang="en-GB" sz="1400" dirty="0"/>
              <a:t>EN ISO 1101	</a:t>
            </a:r>
            <a:r>
              <a:rPr lang="en-GB" sz="1400" dirty="0" smtClean="0"/>
              <a:t>	Geometrical </a:t>
            </a:r>
            <a:r>
              <a:rPr lang="en-GB" sz="1400" dirty="0"/>
              <a:t>product specifications (GPS) - Geometrical </a:t>
            </a:r>
            <a:r>
              <a:rPr lang="en-GB" sz="1400" dirty="0" err="1"/>
              <a:t>tolerancing</a:t>
            </a:r>
            <a:r>
              <a:rPr lang="en-GB" sz="1400" dirty="0"/>
              <a:t> - Tolerances of form, </a:t>
            </a:r>
            <a:r>
              <a:rPr lang="en-GB" sz="1400" dirty="0" smtClean="0"/>
              <a:t>			orientation</a:t>
            </a:r>
            <a:r>
              <a:rPr lang="en-GB" sz="1400" dirty="0"/>
              <a:t>, location and run-out.</a:t>
            </a:r>
            <a:endParaRPr lang="fr-FR" sz="1400" dirty="0"/>
          </a:p>
          <a:p>
            <a:r>
              <a:rPr lang="en-GB" sz="1400" dirty="0"/>
              <a:t>EN ISO 5459	</a:t>
            </a:r>
            <a:r>
              <a:rPr lang="en-GB" sz="1400" dirty="0" smtClean="0"/>
              <a:t>	Geometrical </a:t>
            </a:r>
            <a:r>
              <a:rPr lang="en-GB" sz="1400" dirty="0"/>
              <a:t>product specifications (GPS) - Geometrical </a:t>
            </a:r>
            <a:r>
              <a:rPr lang="en-GB" sz="1400" dirty="0" err="1"/>
              <a:t>tolerancing</a:t>
            </a:r>
            <a:r>
              <a:rPr lang="en-GB" sz="1400" dirty="0"/>
              <a:t> - </a:t>
            </a:r>
            <a:r>
              <a:rPr lang="en-GB" sz="1400" dirty="0" err="1"/>
              <a:t>Datums</a:t>
            </a:r>
            <a:r>
              <a:rPr lang="en-GB" sz="1400" dirty="0"/>
              <a:t> and datum </a:t>
            </a:r>
            <a:r>
              <a:rPr lang="en-GB" sz="1400" dirty="0" smtClean="0"/>
              <a:t>			systems</a:t>
            </a:r>
            <a:r>
              <a:rPr lang="en-GB" sz="1400" dirty="0"/>
              <a:t>. </a:t>
            </a:r>
            <a:endParaRPr lang="fr-FR" sz="1400" dirty="0"/>
          </a:p>
          <a:p>
            <a:r>
              <a:rPr lang="en-GB" sz="1400" dirty="0"/>
              <a:t>EN 22768 (ISO 2768)	General tolerances - Parts 1 and 2.</a:t>
            </a:r>
            <a:endParaRPr lang="fr-FR" sz="1400" dirty="0"/>
          </a:p>
        </p:txBody>
      </p:sp>
    </p:spTree>
    <p:extLst>
      <p:ext uri="{BB962C8B-B14F-4D97-AF65-F5344CB8AC3E}">
        <p14:creationId xmlns:p14="http://schemas.microsoft.com/office/powerpoint/2010/main" val="36870431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STANDARDS</a:t>
            </a:r>
            <a:endParaRPr lang="fr-FR" dirty="0"/>
          </a:p>
        </p:txBody>
      </p:sp>
      <p:sp>
        <p:nvSpPr>
          <p:cNvPr id="3" name="Espace réservé du texte 2"/>
          <p:cNvSpPr>
            <a:spLocks noGrp="1"/>
          </p:cNvSpPr>
          <p:nvPr>
            <p:ph type="body" sz="quarter" idx="10"/>
          </p:nvPr>
        </p:nvSpPr>
        <p:spPr/>
        <p:txBody>
          <a:bodyPr/>
          <a:lstStyle/>
          <a:p>
            <a:pPr lvl="1"/>
            <a:r>
              <a:rPr lang="fr-FR" dirty="0" smtClean="0"/>
              <a:t>WP11 Standards (</a:t>
            </a:r>
            <a:r>
              <a:rPr lang="fr-FR" dirty="0" err="1" smtClean="0"/>
              <a:t>See</a:t>
            </a:r>
            <a:r>
              <a:rPr lang="fr-FR" dirty="0" smtClean="0"/>
              <a:t> PQP)</a:t>
            </a:r>
            <a:endParaRPr lang="fr-FR" dirty="0"/>
          </a:p>
        </p:txBody>
      </p:sp>
      <p:sp>
        <p:nvSpPr>
          <p:cNvPr id="5" name="Rectangle 4"/>
          <p:cNvSpPr/>
          <p:nvPr/>
        </p:nvSpPr>
        <p:spPr>
          <a:xfrm>
            <a:off x="107504" y="1052736"/>
            <a:ext cx="8640960" cy="5262979"/>
          </a:xfrm>
          <a:prstGeom prst="rect">
            <a:avLst/>
          </a:prstGeom>
        </p:spPr>
        <p:txBody>
          <a:bodyPr wrap="square">
            <a:spAutoFit/>
          </a:bodyPr>
          <a:lstStyle/>
          <a:p>
            <a:r>
              <a:rPr lang="en-GB" sz="1400" b="1" u="sng" dirty="0"/>
              <a:t>Materials</a:t>
            </a:r>
            <a:endParaRPr lang="fr-FR" sz="1400" dirty="0"/>
          </a:p>
          <a:p>
            <a:r>
              <a:rPr lang="en-GB" sz="1400" dirty="0"/>
              <a:t>EN 485	Aluminium and aluminium alloys - Sheet, strip and plate - Parts 1 and 2.</a:t>
            </a:r>
            <a:endParaRPr lang="fr-FR" sz="1400" dirty="0"/>
          </a:p>
          <a:p>
            <a:r>
              <a:rPr lang="en-GB" sz="1400" dirty="0"/>
              <a:t>EN 573	Aluminium and aluminium alloys - Chemical composition and form of wrought products - Parts 1 and 3.</a:t>
            </a:r>
            <a:endParaRPr lang="fr-FR" sz="1400" dirty="0"/>
          </a:p>
          <a:p>
            <a:r>
              <a:rPr lang="en-GB" sz="1400" dirty="0"/>
              <a:t>EN 1252-2	Cryogenic vessels - Materials - Part 2: Toughness requirements for temperatures below -80 °C.</a:t>
            </a:r>
            <a:endParaRPr lang="fr-FR" sz="1400" dirty="0"/>
          </a:p>
          <a:p>
            <a:r>
              <a:rPr lang="en-GB" sz="1400" dirty="0"/>
              <a:t>EN 10222-5	Steel forgings for pressure purposes - Part 5: Martensitic, austenitic and austenitic-</a:t>
            </a:r>
            <a:r>
              <a:rPr lang="en-GB" sz="1400" dirty="0" err="1"/>
              <a:t>ferritic</a:t>
            </a:r>
            <a:r>
              <a:rPr lang="en-GB" sz="1400" dirty="0"/>
              <a:t> stainless steels.</a:t>
            </a:r>
            <a:endParaRPr lang="fr-FR" sz="1400" dirty="0"/>
          </a:p>
          <a:p>
            <a:r>
              <a:rPr lang="en-GB" sz="1400" dirty="0"/>
              <a:t>EN 10225	Hot rolled products of structural steels - Parts 1, 2 and 5.</a:t>
            </a:r>
            <a:endParaRPr lang="fr-FR" sz="1400" dirty="0"/>
          </a:p>
          <a:p>
            <a:r>
              <a:rPr lang="en-GB" sz="1400" dirty="0"/>
              <a:t> </a:t>
            </a:r>
            <a:endParaRPr lang="fr-FR" sz="1400" dirty="0"/>
          </a:p>
          <a:p>
            <a:r>
              <a:rPr lang="en-GB" sz="1400" dirty="0"/>
              <a:t>EN 10028	Flat products made of steels for pressure purposes – Parts 1 to 7.</a:t>
            </a:r>
            <a:endParaRPr lang="fr-FR" sz="1400" dirty="0"/>
          </a:p>
          <a:p>
            <a:r>
              <a:rPr lang="en-GB" sz="1400" dirty="0"/>
              <a:t>EN 10088	Stainless steels - Parts 1 to 5.</a:t>
            </a:r>
            <a:endParaRPr lang="fr-FR" sz="1400" dirty="0"/>
          </a:p>
          <a:p>
            <a:r>
              <a:rPr lang="en-GB" sz="1400" dirty="0"/>
              <a:t>EN 10204	Metallic products - Types of inspection documents. </a:t>
            </a:r>
            <a:endParaRPr lang="fr-FR" sz="1400" dirty="0"/>
          </a:p>
          <a:p>
            <a:r>
              <a:rPr lang="en-GB" sz="1400" dirty="0"/>
              <a:t>EN 10216-5	Seamless steel tubes for pressure purposes - Technical delivery conditions - Part 5: stainless steel tubes.</a:t>
            </a:r>
            <a:endParaRPr lang="fr-FR" sz="1400" dirty="0"/>
          </a:p>
          <a:p>
            <a:r>
              <a:rPr lang="en-GB" sz="1400" dirty="0"/>
              <a:t>EN 10217-7	Welded steel tubes for pressure purposes - Technical delivery conditions - Part 7: stainless steel tubes.</a:t>
            </a:r>
            <a:endParaRPr lang="fr-FR" sz="1400" dirty="0"/>
          </a:p>
          <a:p>
            <a:r>
              <a:rPr lang="en-GB" sz="1400" b="1" dirty="0"/>
              <a:t> </a:t>
            </a:r>
            <a:endParaRPr lang="fr-FR" sz="1400" dirty="0"/>
          </a:p>
          <a:p>
            <a:r>
              <a:rPr lang="en-GB" sz="1400" b="1" u="sng" dirty="0"/>
              <a:t>Welding and </a:t>
            </a:r>
            <a:r>
              <a:rPr lang="en-GB" sz="1400" b="1" u="sng" dirty="0" err="1"/>
              <a:t>brasing</a:t>
            </a:r>
            <a:endParaRPr lang="fr-FR" sz="1400" dirty="0"/>
          </a:p>
          <a:p>
            <a:r>
              <a:rPr lang="en-GB" sz="1400" dirty="0"/>
              <a:t>EN ISO 3834 	Quality requirements for fusion welding of metallic materials - Part 1, 3 and 5. </a:t>
            </a:r>
            <a:endParaRPr lang="fr-FR" sz="1400" dirty="0"/>
          </a:p>
          <a:p>
            <a:r>
              <a:rPr lang="en-GB" sz="1400" dirty="0"/>
              <a:t>EN ISO 9606 	Qualification testing of welders - Fusion welding - Parts 1, 2, 3 and 5.</a:t>
            </a:r>
            <a:endParaRPr lang="fr-FR" sz="1400" dirty="0"/>
          </a:p>
          <a:p>
            <a:r>
              <a:rPr lang="en-GB" sz="1400" dirty="0"/>
              <a:t>EN 14732 	</a:t>
            </a:r>
            <a:r>
              <a:rPr lang="en-GB" sz="1400" dirty="0" smtClean="0"/>
              <a:t>	Welding </a:t>
            </a:r>
            <a:r>
              <a:rPr lang="en-GB" sz="1400" dirty="0"/>
              <a:t>personnel - Qualification testing of welding operators and weld setters for </a:t>
            </a:r>
            <a:r>
              <a:rPr lang="en-GB" sz="1400" dirty="0" smtClean="0"/>
              <a:t>			mechanized </a:t>
            </a:r>
            <a:r>
              <a:rPr lang="en-GB" sz="1400" dirty="0"/>
              <a:t>and automatic welding of metallic materials.</a:t>
            </a:r>
            <a:endParaRPr lang="fr-FR" sz="1400" dirty="0"/>
          </a:p>
          <a:p>
            <a:r>
              <a:rPr lang="en-GB" sz="1400" dirty="0"/>
              <a:t>EN ISO 15607 	Specification and qualification of welding procedures for metallic materials - General rules.</a:t>
            </a:r>
            <a:endParaRPr lang="fr-FR" sz="1400" dirty="0"/>
          </a:p>
          <a:p>
            <a:r>
              <a:rPr lang="en-GB" sz="1400" dirty="0"/>
              <a:t>EN 15614-1	</a:t>
            </a:r>
            <a:r>
              <a:rPr lang="en-GB" sz="1400" dirty="0" smtClean="0"/>
              <a:t>	Specification </a:t>
            </a:r>
            <a:r>
              <a:rPr lang="en-GB" sz="1400" dirty="0"/>
              <a:t>and qualification of welding procedures for metallic materials - Welding </a:t>
            </a:r>
            <a:r>
              <a:rPr lang="en-GB" sz="1400" dirty="0" smtClean="0"/>
              <a:t>			procedure </a:t>
            </a:r>
            <a:r>
              <a:rPr lang="en-GB" sz="1400" dirty="0"/>
              <a:t>test - Parts 1, 2, 5 and 6.</a:t>
            </a:r>
            <a:endParaRPr lang="fr-FR" sz="1400" dirty="0"/>
          </a:p>
          <a:p>
            <a:r>
              <a:rPr lang="en-GB" sz="1400" dirty="0"/>
              <a:t>EN ISO 13585	Brazing - Qualification test of </a:t>
            </a:r>
            <a:r>
              <a:rPr lang="en-GB" sz="1400" dirty="0" err="1"/>
              <a:t>brazers</a:t>
            </a:r>
            <a:r>
              <a:rPr lang="en-GB" sz="1400" dirty="0"/>
              <a:t> and brazing operators.</a:t>
            </a:r>
            <a:endParaRPr lang="fr-FR" sz="1400" dirty="0"/>
          </a:p>
          <a:p>
            <a:r>
              <a:rPr lang="en-GB" sz="1400" dirty="0"/>
              <a:t>EN 13134	</a:t>
            </a:r>
            <a:r>
              <a:rPr lang="en-GB" sz="1400" dirty="0" smtClean="0"/>
              <a:t>	Brazing </a:t>
            </a:r>
            <a:r>
              <a:rPr lang="en-GB" sz="1400" dirty="0"/>
              <a:t>- Procedure approval.</a:t>
            </a:r>
            <a:endParaRPr lang="fr-FR" sz="1400" dirty="0"/>
          </a:p>
        </p:txBody>
      </p:sp>
    </p:spTree>
    <p:extLst>
      <p:ext uri="{BB962C8B-B14F-4D97-AF65-F5344CB8AC3E}">
        <p14:creationId xmlns:p14="http://schemas.microsoft.com/office/powerpoint/2010/main" val="42001723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STANDARDS</a:t>
            </a:r>
            <a:endParaRPr lang="fr-FR" dirty="0"/>
          </a:p>
        </p:txBody>
      </p:sp>
      <p:sp>
        <p:nvSpPr>
          <p:cNvPr id="3" name="Espace réservé du texte 2"/>
          <p:cNvSpPr>
            <a:spLocks noGrp="1"/>
          </p:cNvSpPr>
          <p:nvPr>
            <p:ph type="body" sz="quarter" idx="10"/>
          </p:nvPr>
        </p:nvSpPr>
        <p:spPr/>
        <p:txBody>
          <a:bodyPr/>
          <a:lstStyle/>
          <a:p>
            <a:r>
              <a:rPr lang="fr-FR" dirty="0" smtClean="0"/>
              <a:t>WP11 Standards (</a:t>
            </a:r>
            <a:r>
              <a:rPr lang="fr-FR" dirty="0" err="1" smtClean="0"/>
              <a:t>See</a:t>
            </a:r>
            <a:r>
              <a:rPr lang="fr-FR" dirty="0" smtClean="0"/>
              <a:t> PQP)</a:t>
            </a:r>
            <a:endParaRPr lang="fr-FR" dirty="0"/>
          </a:p>
        </p:txBody>
      </p:sp>
      <p:sp>
        <p:nvSpPr>
          <p:cNvPr id="4" name="Rectangle 3"/>
          <p:cNvSpPr/>
          <p:nvPr/>
        </p:nvSpPr>
        <p:spPr>
          <a:xfrm>
            <a:off x="179512" y="1124744"/>
            <a:ext cx="8856984" cy="3539430"/>
          </a:xfrm>
          <a:prstGeom prst="rect">
            <a:avLst/>
          </a:prstGeom>
        </p:spPr>
        <p:txBody>
          <a:bodyPr wrap="square">
            <a:spAutoFit/>
          </a:bodyPr>
          <a:lstStyle/>
          <a:p>
            <a:r>
              <a:rPr lang="en-GB" sz="1400" b="1" u="sng" dirty="0"/>
              <a:t>Manufacturing</a:t>
            </a:r>
            <a:endParaRPr lang="fr-FR" sz="1400" dirty="0"/>
          </a:p>
          <a:p>
            <a:r>
              <a:rPr lang="en-GB" sz="1400" dirty="0"/>
              <a:t>EN ISO 898	</a:t>
            </a:r>
            <a:r>
              <a:rPr lang="en-GB" sz="1400" dirty="0" smtClean="0"/>
              <a:t>	Mechanical </a:t>
            </a:r>
            <a:r>
              <a:rPr lang="en-GB" sz="1400" dirty="0"/>
              <a:t>properties of fasteners made of carbon steel and alloy steel – Parts 1 and 2. </a:t>
            </a:r>
            <a:endParaRPr lang="fr-FR" sz="1400" dirty="0"/>
          </a:p>
          <a:p>
            <a:r>
              <a:rPr lang="en-GB" sz="1400" dirty="0"/>
              <a:t>EN ISO 3506	</a:t>
            </a:r>
            <a:r>
              <a:rPr lang="en-GB" sz="1400" dirty="0" smtClean="0"/>
              <a:t>	Mechanical </a:t>
            </a:r>
            <a:r>
              <a:rPr lang="en-GB" sz="1400" dirty="0"/>
              <a:t>properties of corrosion-resistant stainless steel fasteners - Parts 1 to 4.</a:t>
            </a:r>
            <a:endParaRPr lang="fr-FR" sz="1400" dirty="0"/>
          </a:p>
          <a:p>
            <a:r>
              <a:rPr lang="en-GB" sz="1400" dirty="0"/>
              <a:t>EN ISO 3669	</a:t>
            </a:r>
            <a:r>
              <a:rPr lang="en-GB" sz="1400" dirty="0" smtClean="0"/>
              <a:t>	Vacuum </a:t>
            </a:r>
            <a:r>
              <a:rPr lang="en-GB" sz="1400" dirty="0"/>
              <a:t>technology - </a:t>
            </a:r>
            <a:r>
              <a:rPr lang="en-GB" sz="1400" dirty="0" err="1"/>
              <a:t>Bakable</a:t>
            </a:r>
            <a:r>
              <a:rPr lang="en-GB" sz="1400" dirty="0"/>
              <a:t> flanges – Dimensions.</a:t>
            </a:r>
            <a:endParaRPr lang="fr-FR" sz="1400" dirty="0"/>
          </a:p>
          <a:p>
            <a:r>
              <a:rPr lang="en-GB" sz="1400" dirty="0"/>
              <a:t>EN ISO 4014	</a:t>
            </a:r>
            <a:r>
              <a:rPr lang="en-GB" sz="1400" dirty="0" smtClean="0"/>
              <a:t>	Hexagon </a:t>
            </a:r>
            <a:r>
              <a:rPr lang="en-GB" sz="1400" dirty="0"/>
              <a:t>head bolts - Product grades A and B.</a:t>
            </a:r>
            <a:endParaRPr lang="fr-FR" sz="1400" dirty="0"/>
          </a:p>
          <a:p>
            <a:r>
              <a:rPr lang="en-GB" sz="1400" dirty="0"/>
              <a:t>EN ISO 4017	</a:t>
            </a:r>
            <a:r>
              <a:rPr lang="en-GB" sz="1400" dirty="0" smtClean="0"/>
              <a:t>	Fasteners </a:t>
            </a:r>
            <a:r>
              <a:rPr lang="en-GB" sz="1400" dirty="0"/>
              <a:t>- Hexagon head screws - Product grades A and B.</a:t>
            </a:r>
            <a:endParaRPr lang="fr-FR" sz="1400" dirty="0"/>
          </a:p>
          <a:p>
            <a:r>
              <a:rPr lang="en-GB" sz="1400" dirty="0"/>
              <a:t>EN ISO 4287	</a:t>
            </a:r>
            <a:r>
              <a:rPr lang="en-GB" sz="1400" dirty="0" smtClean="0"/>
              <a:t>	Geometrical </a:t>
            </a:r>
            <a:r>
              <a:rPr lang="en-GB" sz="1400" dirty="0"/>
              <a:t>Product Specification (GPS) - Surface texture: Profile method - Terms, definitions </a:t>
            </a:r>
            <a:r>
              <a:rPr lang="en-GB" sz="1400" dirty="0" smtClean="0"/>
              <a:t>		and </a:t>
            </a:r>
            <a:r>
              <a:rPr lang="en-GB" sz="1400" dirty="0"/>
              <a:t>surface texture parameters. </a:t>
            </a:r>
            <a:endParaRPr lang="fr-FR" sz="1400" dirty="0"/>
          </a:p>
          <a:p>
            <a:r>
              <a:rPr lang="en-GB" sz="1400" dirty="0"/>
              <a:t>EN ISO 8735	</a:t>
            </a:r>
            <a:r>
              <a:rPr lang="en-GB" sz="1400" dirty="0" smtClean="0"/>
              <a:t>	Parallel </a:t>
            </a:r>
            <a:r>
              <a:rPr lang="en-GB" sz="1400" dirty="0"/>
              <a:t>pins with internal thread, of hardened steel or martensitic stainless steel</a:t>
            </a:r>
            <a:endParaRPr lang="fr-FR" sz="1400" dirty="0"/>
          </a:p>
          <a:p>
            <a:r>
              <a:rPr lang="en-GB" sz="1400" dirty="0"/>
              <a:t>EN 12300 	</a:t>
            </a:r>
            <a:r>
              <a:rPr lang="en-GB" sz="1400" dirty="0" smtClean="0"/>
              <a:t>	Cryogenic </a:t>
            </a:r>
            <a:r>
              <a:rPr lang="en-GB" sz="1400" dirty="0"/>
              <a:t>vessels - Cleanliness for cryogenic service.</a:t>
            </a:r>
            <a:endParaRPr lang="fr-FR" sz="1400" dirty="0"/>
          </a:p>
          <a:p>
            <a:r>
              <a:rPr lang="en-GB" sz="1400" dirty="0"/>
              <a:t>EN 14917 	</a:t>
            </a:r>
            <a:r>
              <a:rPr lang="en-GB" sz="1400" dirty="0" smtClean="0"/>
              <a:t>	Metal </a:t>
            </a:r>
            <a:r>
              <a:rPr lang="en-GB" sz="1400" dirty="0"/>
              <a:t>bellows expansion joints for pressure applications.</a:t>
            </a:r>
            <a:endParaRPr lang="fr-FR" sz="1400" dirty="0"/>
          </a:p>
          <a:p>
            <a:r>
              <a:rPr lang="en-GB" sz="1400" dirty="0"/>
              <a:t>EN 28839	</a:t>
            </a:r>
            <a:r>
              <a:rPr lang="en-GB" sz="1400" dirty="0" smtClean="0"/>
              <a:t>	Mechanical </a:t>
            </a:r>
            <a:r>
              <a:rPr lang="en-GB" sz="1400" dirty="0"/>
              <a:t>properties of fasteners - Bolts, screws, studs and nuts made of non-ferrous metals</a:t>
            </a:r>
            <a:endParaRPr lang="fr-FR" sz="1400" dirty="0"/>
          </a:p>
          <a:p>
            <a:r>
              <a:rPr lang="en-GB" sz="1400" dirty="0"/>
              <a:t>EN 60534 	</a:t>
            </a:r>
            <a:r>
              <a:rPr lang="en-GB" sz="1400" dirty="0" smtClean="0"/>
              <a:t>	Industrial </a:t>
            </a:r>
            <a:r>
              <a:rPr lang="en-GB" sz="1400" dirty="0"/>
              <a:t>Process Control Valves – Parts 1 to 9.</a:t>
            </a:r>
            <a:endParaRPr lang="fr-FR" sz="1400" dirty="0"/>
          </a:p>
          <a:p>
            <a:r>
              <a:rPr lang="en-GB" sz="1400" dirty="0"/>
              <a:t>ASTM A380 	</a:t>
            </a:r>
            <a:r>
              <a:rPr lang="en-GB" sz="1400" dirty="0" smtClean="0"/>
              <a:t>	Practice </a:t>
            </a:r>
            <a:r>
              <a:rPr lang="en-GB" sz="1400" dirty="0"/>
              <a:t>for cleaning, descaling and </a:t>
            </a:r>
            <a:r>
              <a:rPr lang="en-GB" sz="1400" dirty="0" err="1"/>
              <a:t>passivating</a:t>
            </a:r>
            <a:r>
              <a:rPr lang="en-GB" sz="1400" dirty="0"/>
              <a:t> of stainless steel parts, equipment and </a:t>
            </a:r>
            <a:r>
              <a:rPr lang="en-GB" sz="1400" dirty="0" smtClean="0"/>
              <a:t>			systems</a:t>
            </a:r>
            <a:r>
              <a:rPr lang="en-GB" sz="1400" dirty="0"/>
              <a:t>.</a:t>
            </a:r>
            <a:endParaRPr lang="fr-FR" sz="1400" dirty="0"/>
          </a:p>
          <a:p>
            <a:endParaRPr lang="fr-FR" sz="1400" dirty="0"/>
          </a:p>
        </p:txBody>
      </p:sp>
    </p:spTree>
    <p:extLst>
      <p:ext uri="{BB962C8B-B14F-4D97-AF65-F5344CB8AC3E}">
        <p14:creationId xmlns:p14="http://schemas.microsoft.com/office/powerpoint/2010/main" val="37358874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STANDARDS</a:t>
            </a:r>
            <a:endParaRPr lang="fr-FR" dirty="0"/>
          </a:p>
        </p:txBody>
      </p:sp>
      <p:sp>
        <p:nvSpPr>
          <p:cNvPr id="3" name="Espace réservé du texte 2"/>
          <p:cNvSpPr>
            <a:spLocks noGrp="1"/>
          </p:cNvSpPr>
          <p:nvPr>
            <p:ph type="body" sz="quarter" idx="10"/>
          </p:nvPr>
        </p:nvSpPr>
        <p:spPr/>
        <p:txBody>
          <a:bodyPr/>
          <a:lstStyle/>
          <a:p>
            <a:r>
              <a:rPr lang="fr-FR" dirty="0" smtClean="0"/>
              <a:t>WP11 Standards (</a:t>
            </a:r>
            <a:r>
              <a:rPr lang="fr-FR" dirty="0" err="1" smtClean="0"/>
              <a:t>See</a:t>
            </a:r>
            <a:r>
              <a:rPr lang="fr-FR" dirty="0" smtClean="0"/>
              <a:t> PQP)</a:t>
            </a:r>
            <a:endParaRPr lang="fr-FR" dirty="0"/>
          </a:p>
        </p:txBody>
      </p:sp>
      <p:sp>
        <p:nvSpPr>
          <p:cNvPr id="4" name="Rectangle 3"/>
          <p:cNvSpPr/>
          <p:nvPr/>
        </p:nvSpPr>
        <p:spPr>
          <a:xfrm>
            <a:off x="179512" y="1124744"/>
            <a:ext cx="8856984" cy="3108543"/>
          </a:xfrm>
          <a:prstGeom prst="rect">
            <a:avLst/>
          </a:prstGeom>
        </p:spPr>
        <p:txBody>
          <a:bodyPr wrap="square">
            <a:spAutoFit/>
          </a:bodyPr>
          <a:lstStyle/>
          <a:p>
            <a:r>
              <a:rPr lang="en-GB" sz="1400" b="1" u="sng" dirty="0" smtClean="0"/>
              <a:t>Tests </a:t>
            </a:r>
            <a:r>
              <a:rPr lang="en-GB" sz="1400" b="1" u="sng" dirty="0"/>
              <a:t>and controls</a:t>
            </a:r>
            <a:endParaRPr lang="fr-FR" sz="1400" dirty="0"/>
          </a:p>
          <a:p>
            <a:r>
              <a:rPr lang="en-GB" sz="1400" dirty="0"/>
              <a:t>EN 1779	Non-destructive testing - Leak testing - Criteria for method and technique selection.</a:t>
            </a:r>
            <a:endParaRPr lang="fr-FR" sz="1400" dirty="0"/>
          </a:p>
          <a:p>
            <a:r>
              <a:rPr lang="en-GB" sz="1400" dirty="0"/>
              <a:t>EN 3452	Non-destructive testing - Penetrant testing – Parts 1, 2 and 4 . </a:t>
            </a:r>
            <a:endParaRPr lang="fr-FR" sz="1400" dirty="0"/>
          </a:p>
          <a:p>
            <a:r>
              <a:rPr lang="en-GB" sz="1400" dirty="0"/>
              <a:t>ISO 3530	Vacuum technology. Mass-spectrometer-type leak-detector calibration. </a:t>
            </a:r>
            <a:endParaRPr lang="fr-FR" sz="1400" dirty="0"/>
          </a:p>
          <a:p>
            <a:r>
              <a:rPr lang="en-GB" sz="1400" dirty="0"/>
              <a:t>ISO 5817	Welding - Fusion-welded joints in steel, nickel, titanium and their alloys (beam welding excluded) - Quality levels for imperfections. </a:t>
            </a:r>
            <a:endParaRPr lang="fr-FR" sz="1400" dirty="0"/>
          </a:p>
          <a:p>
            <a:r>
              <a:rPr lang="fr-FR" sz="1400" dirty="0"/>
              <a:t>ISO 9712	Non-destructive </a:t>
            </a:r>
            <a:r>
              <a:rPr lang="fr-FR" sz="1400" dirty="0" err="1"/>
              <a:t>testing</a:t>
            </a:r>
            <a:r>
              <a:rPr lang="fr-FR" sz="1400" dirty="0"/>
              <a:t> - Qualification et certification of NDT personnel.</a:t>
            </a:r>
          </a:p>
          <a:p>
            <a:r>
              <a:rPr lang="en-GB" sz="1400" dirty="0"/>
              <a:t>EN 10042	Welding - Arc-welded joints in aluminium and its alloys - Quality levels for imperfections.</a:t>
            </a:r>
            <a:endParaRPr lang="fr-FR" sz="1400" dirty="0"/>
          </a:p>
          <a:p>
            <a:r>
              <a:rPr lang="en-GB" sz="1400" dirty="0"/>
              <a:t>EN 10204	Metallic products - Types of inspection documents.</a:t>
            </a:r>
            <a:endParaRPr lang="fr-FR" sz="1400" dirty="0"/>
          </a:p>
          <a:p>
            <a:r>
              <a:rPr lang="en-GB" sz="1400" dirty="0"/>
              <a:t>EN 12799 	Brazing - Non-destructive examination of brazed joints.</a:t>
            </a:r>
            <a:endParaRPr lang="fr-FR" sz="1400" dirty="0"/>
          </a:p>
          <a:p>
            <a:r>
              <a:rPr lang="en-GB" sz="1400" dirty="0"/>
              <a:t>EN 13185	Non-destructive testing - Leak testing – Tracer gas method. </a:t>
            </a:r>
            <a:endParaRPr lang="fr-FR" sz="1400" dirty="0"/>
          </a:p>
          <a:p>
            <a:r>
              <a:rPr lang="en-GB" sz="1400" dirty="0"/>
              <a:t>EN ISO 17635	Non-destructive testing of welds - General rules for metallic materials.</a:t>
            </a:r>
            <a:endParaRPr lang="fr-FR" sz="1400" dirty="0"/>
          </a:p>
          <a:p>
            <a:r>
              <a:rPr lang="en-GB" sz="1400" dirty="0"/>
              <a:t>EN ISO 17636	Non-destructive testing of welds - Radiographic testing - Parts 1 and 2.</a:t>
            </a:r>
            <a:endParaRPr lang="fr-FR" sz="1400" dirty="0"/>
          </a:p>
          <a:p>
            <a:r>
              <a:rPr lang="en-GB" sz="1400" dirty="0"/>
              <a:t>EN ISO 17637	Non-destructive testing of welds - Visual testing of fusion-welded.</a:t>
            </a:r>
            <a:endParaRPr lang="fr-FR" sz="1400" dirty="0"/>
          </a:p>
        </p:txBody>
      </p:sp>
    </p:spTree>
    <p:extLst>
      <p:ext uri="{BB962C8B-B14F-4D97-AF65-F5344CB8AC3E}">
        <p14:creationId xmlns:p14="http://schemas.microsoft.com/office/powerpoint/2010/main" val="3479999618"/>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olidFill>
            <a:schemeClr val="tx1"/>
          </a:solidFill>
        </a:ln>
      </a:spPr>
      <a:bodyPr wrap="none" rtlCol="0" anchor="ctr">
        <a:spAutoFit/>
      </a:bodyPr>
      <a:lstStyle>
        <a:defPPr marL="0" algn="ctr">
          <a:defRPr dirty="0"/>
        </a:defPPr>
      </a:lstStyle>
    </a:sp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9200</TotalTime>
  <Words>1140</Words>
  <Application>Microsoft Office PowerPoint</Application>
  <PresentationFormat>Affichage à l'écran (4:3)</PresentationFormat>
  <Paragraphs>344</Paragraphs>
  <Slides>19</Slides>
  <Notes>0</Notes>
  <HiddenSlides>0</HiddenSlides>
  <MMClips>0</MMClips>
  <ScaleCrop>false</ScaleCrop>
  <HeadingPairs>
    <vt:vector size="4" baseType="variant">
      <vt:variant>
        <vt:lpstr>Thème</vt:lpstr>
      </vt:variant>
      <vt:variant>
        <vt:i4>1</vt:i4>
      </vt:variant>
      <vt:variant>
        <vt:lpstr>Titres des diapositives</vt:lpstr>
      </vt:variant>
      <vt:variant>
        <vt:i4>19</vt:i4>
      </vt:variant>
    </vt:vector>
  </HeadingPairs>
  <TitlesOfParts>
    <vt:vector size="20" baseType="lpstr">
      <vt:lpstr>Thème Office</vt:lpstr>
      <vt:lpstr>Work Unit 11.11.5.3 - AIK 11.2    CDR of the CDS-SL     Procurements</vt:lpstr>
      <vt:lpstr>Purchasing</vt:lpstr>
      <vt:lpstr>Purchasing</vt:lpstr>
      <vt:lpstr>Technical specification</vt:lpstr>
      <vt:lpstr>Technical specification</vt:lpstr>
      <vt:lpstr>STANDARDS</vt:lpstr>
      <vt:lpstr>STANDARDS</vt:lpstr>
      <vt:lpstr>STANDARDS</vt:lpstr>
      <vt:lpstr>STANDARDS</vt:lpstr>
      <vt:lpstr>STANDARDS</vt:lpstr>
      <vt:lpstr>Procurements</vt:lpstr>
      <vt:lpstr>Procurements</vt:lpstr>
      <vt:lpstr>Procurements</vt:lpstr>
      <vt:lpstr>Procurements</vt:lpstr>
      <vt:lpstr>Procurements</vt:lpstr>
      <vt:lpstr>Procurements</vt:lpstr>
      <vt:lpstr>Procurements</vt:lpstr>
      <vt:lpstr>Procurements</vt:lpstr>
      <vt:lpstr>Thank you for your attention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Patxi Duthil</dc:creator>
  <cp:lastModifiedBy>Patxi Duthil</cp:lastModifiedBy>
  <cp:revision>920</cp:revision>
  <dcterms:created xsi:type="dcterms:W3CDTF">2014-11-24T23:00:23Z</dcterms:created>
  <dcterms:modified xsi:type="dcterms:W3CDTF">2017-04-20T06:42:46Z</dcterms:modified>
</cp:coreProperties>
</file>