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35" r:id="rId2"/>
    <p:sldId id="379" r:id="rId3"/>
    <p:sldId id="337" r:id="rId4"/>
    <p:sldId id="334" r:id="rId5"/>
    <p:sldId id="356" r:id="rId6"/>
    <p:sldId id="380" r:id="rId7"/>
    <p:sldId id="381" r:id="rId8"/>
    <p:sldId id="368" r:id="rId9"/>
    <p:sldId id="364" r:id="rId10"/>
    <p:sldId id="374" r:id="rId11"/>
    <p:sldId id="365" r:id="rId12"/>
    <p:sldId id="350" r:id="rId13"/>
    <p:sldId id="383" r:id="rId14"/>
    <p:sldId id="382" r:id="rId15"/>
    <p:sldId id="352" r:id="rId16"/>
    <p:sldId id="353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00FF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87152" autoAdjust="0"/>
  </p:normalViewPr>
  <p:slideViewPr>
    <p:cSldViewPr>
      <p:cViewPr varScale="1">
        <p:scale>
          <a:sx n="115" d="100"/>
          <a:sy n="115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montano\Dropbox\ESS\Prototype%20assemble\rf_to_dc_board_meas_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montano\Dropbox\ESS\Prototype%20assemble\rf_to_dc_board_meas_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montano\Dropbox\ESS\Prototype%20assemble\rf_to_dc_board_meas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sv-SE"/>
              <a:t>Piecewise calibration</a:t>
            </a:r>
          </a:p>
        </c:rich>
      </c:tx>
      <c:layout>
        <c:manualLayout>
          <c:xMode val="edge"/>
          <c:yMode val="edge"/>
          <c:x val="0.41080316620891677"/>
          <c:y val="4.02279609008745E-2"/>
        </c:manualLayout>
      </c:layout>
      <c:overlay val="0"/>
    </c:title>
    <c:autoTitleDeleted val="0"/>
    <c:plotArea>
      <c:layout>
        <c:manualLayout>
          <c:xMode val="edge"/>
          <c:yMode val="edge"/>
          <c:x val="6.081654080684893E-2"/>
          <c:y val="0.2167764072445425"/>
          <c:w val="0.91919384655422287"/>
          <c:h val="0.66692877444061782"/>
        </c:manualLayout>
      </c:layout>
      <c:scatterChart>
        <c:scatterStyle val="lineMarker"/>
        <c:varyColors val="0"/>
        <c:ser>
          <c:idx val="0"/>
          <c:order val="0"/>
          <c:spPr>
            <a:ln w="28800">
              <a:solidFill>
                <a:srgbClr val="004586"/>
              </a:solidFill>
            </a:ln>
          </c:spPr>
          <c:marker>
            <c:symbol val="square"/>
            <c:size val="7"/>
          </c:marker>
          <c:xVal>
            <c:numRef>
              <c:f>'LT55'!$A$4:$A$40</c:f>
              <c:numCache>
                <c:formatCode>General</c:formatCode>
                <c:ptCount val="37"/>
                <c:pt idx="0">
                  <c:v>-0.42799999999999999</c:v>
                </c:pt>
                <c:pt idx="1">
                  <c:v>-0.42599999999999999</c:v>
                </c:pt>
                <c:pt idx="2">
                  <c:v>-0.42499999999999999</c:v>
                </c:pt>
                <c:pt idx="3">
                  <c:v>-0.42399999999999999</c:v>
                </c:pt>
                <c:pt idx="4">
                  <c:v>-0.42299999999999999</c:v>
                </c:pt>
                <c:pt idx="5">
                  <c:v>-0.42099999999999999</c:v>
                </c:pt>
                <c:pt idx="6">
                  <c:v>-0.41799999999999998</c:v>
                </c:pt>
                <c:pt idx="7">
                  <c:v>-0.41499999999999998</c:v>
                </c:pt>
                <c:pt idx="8">
                  <c:v>-0.41199999999999998</c:v>
                </c:pt>
                <c:pt idx="9">
                  <c:v>-0.41</c:v>
                </c:pt>
                <c:pt idx="10">
                  <c:v>-0.40500000000000003</c:v>
                </c:pt>
                <c:pt idx="11">
                  <c:v>-0.40100000000000002</c:v>
                </c:pt>
                <c:pt idx="12">
                  <c:v>-0.39500000000000002</c:v>
                </c:pt>
                <c:pt idx="13">
                  <c:v>-0.39</c:v>
                </c:pt>
                <c:pt idx="14">
                  <c:v>-0.38200000000000001</c:v>
                </c:pt>
                <c:pt idx="15">
                  <c:v>-0.375</c:v>
                </c:pt>
                <c:pt idx="16">
                  <c:v>-0.36599999999999999</c:v>
                </c:pt>
                <c:pt idx="17">
                  <c:v>-0.35499999999999998</c:v>
                </c:pt>
                <c:pt idx="18">
                  <c:v>-0.34300000000000003</c:v>
                </c:pt>
                <c:pt idx="19">
                  <c:v>-0.32900000000000001</c:v>
                </c:pt>
                <c:pt idx="20">
                  <c:v>-0.314</c:v>
                </c:pt>
                <c:pt idx="21">
                  <c:v>-0.29699999999999999</c:v>
                </c:pt>
                <c:pt idx="22">
                  <c:v>-0.27600000000000002</c:v>
                </c:pt>
                <c:pt idx="23">
                  <c:v>-0.253</c:v>
                </c:pt>
                <c:pt idx="24">
                  <c:v>-0.22700000000000001</c:v>
                </c:pt>
                <c:pt idx="25">
                  <c:v>-0.20300000000000001</c:v>
                </c:pt>
                <c:pt idx="26">
                  <c:v>-0.16900000000000001</c:v>
                </c:pt>
                <c:pt idx="27">
                  <c:v>-0.13300000000000001</c:v>
                </c:pt>
                <c:pt idx="28">
                  <c:v>-9.0999999999999998E-2</c:v>
                </c:pt>
                <c:pt idx="29">
                  <c:v>-4.3999999999999997E-2</c:v>
                </c:pt>
                <c:pt idx="30">
                  <c:v>8.9999999999999993E-3</c:v>
                </c:pt>
                <c:pt idx="31">
                  <c:v>6.9000000000000006E-2</c:v>
                </c:pt>
                <c:pt idx="32">
                  <c:v>0.13500000000000001</c:v>
                </c:pt>
                <c:pt idx="33">
                  <c:v>0.20899999999999999</c:v>
                </c:pt>
                <c:pt idx="34">
                  <c:v>0.29399999999999998</c:v>
                </c:pt>
                <c:pt idx="35">
                  <c:v>0.38700000000000001</c:v>
                </c:pt>
                <c:pt idx="36">
                  <c:v>0.42</c:v>
                </c:pt>
              </c:numCache>
            </c:numRef>
          </c:xVal>
          <c:yVal>
            <c:numRef>
              <c:f>'LT55'!$C$4:$C$40</c:f>
              <c:numCache>
                <c:formatCode>General</c:formatCode>
                <c:ptCount val="37"/>
                <c:pt idx="0">
                  <c:v>38.018939632056146</c:v>
                </c:pt>
                <c:pt idx="1">
                  <c:v>120.22644346174144</c:v>
                </c:pt>
                <c:pt idx="2">
                  <c:v>380.18939632056185</c:v>
                </c:pt>
                <c:pt idx="3">
                  <c:v>758.57757502918423</c:v>
                </c:pt>
                <c:pt idx="4">
                  <c:v>1202.2644346174159</c:v>
                </c:pt>
                <c:pt idx="5">
                  <c:v>1905.460717963248</c:v>
                </c:pt>
                <c:pt idx="6">
                  <c:v>3019.9517204020171</c:v>
                </c:pt>
                <c:pt idx="7">
                  <c:v>3801.8939632056158</c:v>
                </c:pt>
                <c:pt idx="8">
                  <c:v>4786.3009232263848</c:v>
                </c:pt>
                <c:pt idx="9">
                  <c:v>6025.5958607435732</c:v>
                </c:pt>
                <c:pt idx="10">
                  <c:v>7585.7757502918512</c:v>
                </c:pt>
                <c:pt idx="11">
                  <c:v>9549.9258602143673</c:v>
                </c:pt>
                <c:pt idx="12">
                  <c:v>12022.644346174169</c:v>
                </c:pt>
                <c:pt idx="13">
                  <c:v>15135.61248436212</c:v>
                </c:pt>
                <c:pt idx="14">
                  <c:v>19054.607179632501</c:v>
                </c:pt>
                <c:pt idx="15">
                  <c:v>23988.32919019492</c:v>
                </c:pt>
                <c:pt idx="16">
                  <c:v>30199.517204020151</c:v>
                </c:pt>
                <c:pt idx="17">
                  <c:v>38018.939632056208</c:v>
                </c:pt>
                <c:pt idx="18">
                  <c:v>47863.009232263896</c:v>
                </c:pt>
                <c:pt idx="19">
                  <c:v>60255.958607435794</c:v>
                </c:pt>
                <c:pt idx="20">
                  <c:v>75857.757502918597</c:v>
                </c:pt>
                <c:pt idx="21">
                  <c:v>95499.258602143775</c:v>
                </c:pt>
                <c:pt idx="22">
                  <c:v>120226.44346174141</c:v>
                </c:pt>
                <c:pt idx="23">
                  <c:v>151356.12484362081</c:v>
                </c:pt>
                <c:pt idx="24">
                  <c:v>190546.07179632454</c:v>
                </c:pt>
                <c:pt idx="25">
                  <c:v>239883.2919019486</c:v>
                </c:pt>
                <c:pt idx="26">
                  <c:v>301995.17204020289</c:v>
                </c:pt>
                <c:pt idx="27">
                  <c:v>380189.3963205624</c:v>
                </c:pt>
                <c:pt idx="28">
                  <c:v>478630.09232263948</c:v>
                </c:pt>
                <c:pt idx="29">
                  <c:v>602559.58607435855</c:v>
                </c:pt>
                <c:pt idx="30">
                  <c:v>758577.57502918411</c:v>
                </c:pt>
                <c:pt idx="31">
                  <c:v>954992.58602143882</c:v>
                </c:pt>
                <c:pt idx="32">
                  <c:v>1202264.4346174155</c:v>
                </c:pt>
                <c:pt idx="33">
                  <c:v>1513561.24843621</c:v>
                </c:pt>
                <c:pt idx="34">
                  <c:v>1905460.7179632476</c:v>
                </c:pt>
                <c:pt idx="35">
                  <c:v>2398832.9190194886</c:v>
                </c:pt>
                <c:pt idx="36">
                  <c:v>3019951.7204020219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B9-4F28-824C-5E8C96CBA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588144"/>
        <c:axId val="133588704"/>
      </c:scatterChart>
      <c:valAx>
        <c:axId val="133588704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sv-SE"/>
                  <a:t>Power [W]</a:t>
                </a:r>
              </a:p>
            </c:rich>
          </c:tx>
          <c:layout>
            <c:manualLayout>
              <c:xMode val="edge"/>
              <c:yMode val="edge"/>
              <c:x val="1.8212655978677869E-2"/>
              <c:y val="0.627345225677794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33588144"/>
        <c:crossesAt val="0"/>
        <c:crossBetween val="midCat"/>
      </c:valAx>
      <c:valAx>
        <c:axId val="13358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sv-SE"/>
                  <a:t>Input voltage [V]</a:t>
                </a:r>
              </a:p>
            </c:rich>
          </c:tx>
          <c:layout>
            <c:manualLayout>
              <c:xMode val="edge"/>
              <c:yMode val="edge"/>
              <c:x val="0.47163106247223685"/>
              <c:y val="0.90364401653516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33588704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sv-SE"/>
              <a:t>Piecewise calibration</a:t>
            </a:r>
          </a:p>
        </c:rich>
      </c:tx>
      <c:layout>
        <c:manualLayout>
          <c:xMode val="edge"/>
          <c:yMode val="edge"/>
          <c:x val="0.41080316620891677"/>
          <c:y val="4.02279609008745E-2"/>
        </c:manualLayout>
      </c:layout>
      <c:overlay val="0"/>
    </c:title>
    <c:autoTitleDeleted val="0"/>
    <c:plotArea>
      <c:layout>
        <c:manualLayout>
          <c:xMode val="edge"/>
          <c:yMode val="edge"/>
          <c:x val="6.081654080684893E-2"/>
          <c:y val="0.2167764072445425"/>
          <c:w val="0.91919384655422287"/>
          <c:h val="0.66692877444061782"/>
        </c:manualLayout>
      </c:layout>
      <c:scatterChart>
        <c:scatterStyle val="lineMarker"/>
        <c:varyColors val="0"/>
        <c:ser>
          <c:idx val="0"/>
          <c:order val="0"/>
          <c:spPr>
            <a:ln w="28800">
              <a:solidFill>
                <a:srgbClr val="004586"/>
              </a:solidFill>
            </a:ln>
          </c:spPr>
          <c:marker>
            <c:symbol val="square"/>
            <c:size val="7"/>
          </c:marker>
          <c:xVal>
            <c:numRef>
              <c:f>'LT55'!$A$4:$A$40</c:f>
              <c:numCache>
                <c:formatCode>General</c:formatCode>
                <c:ptCount val="37"/>
                <c:pt idx="0">
                  <c:v>-0.42799999999999999</c:v>
                </c:pt>
                <c:pt idx="1">
                  <c:v>-0.42599999999999999</c:v>
                </c:pt>
                <c:pt idx="2">
                  <c:v>-0.42499999999999999</c:v>
                </c:pt>
                <c:pt idx="3">
                  <c:v>-0.42399999999999999</c:v>
                </c:pt>
                <c:pt idx="4">
                  <c:v>-0.42299999999999999</c:v>
                </c:pt>
                <c:pt idx="5">
                  <c:v>-0.42099999999999999</c:v>
                </c:pt>
                <c:pt idx="6">
                  <c:v>-0.41799999999999998</c:v>
                </c:pt>
                <c:pt idx="7">
                  <c:v>-0.41499999999999998</c:v>
                </c:pt>
                <c:pt idx="8">
                  <c:v>-0.41199999999999998</c:v>
                </c:pt>
                <c:pt idx="9">
                  <c:v>-0.41</c:v>
                </c:pt>
                <c:pt idx="10">
                  <c:v>-0.40500000000000003</c:v>
                </c:pt>
                <c:pt idx="11">
                  <c:v>-0.40100000000000002</c:v>
                </c:pt>
                <c:pt idx="12">
                  <c:v>-0.39500000000000002</c:v>
                </c:pt>
                <c:pt idx="13">
                  <c:v>-0.39</c:v>
                </c:pt>
                <c:pt idx="14">
                  <c:v>-0.38200000000000001</c:v>
                </c:pt>
                <c:pt idx="15">
                  <c:v>-0.375</c:v>
                </c:pt>
                <c:pt idx="16">
                  <c:v>-0.36599999999999999</c:v>
                </c:pt>
                <c:pt idx="17">
                  <c:v>-0.35499999999999998</c:v>
                </c:pt>
                <c:pt idx="18">
                  <c:v>-0.34300000000000003</c:v>
                </c:pt>
                <c:pt idx="19">
                  <c:v>-0.32900000000000001</c:v>
                </c:pt>
                <c:pt idx="20">
                  <c:v>-0.314</c:v>
                </c:pt>
                <c:pt idx="21">
                  <c:v>-0.29699999999999999</c:v>
                </c:pt>
                <c:pt idx="22">
                  <c:v>-0.27600000000000002</c:v>
                </c:pt>
                <c:pt idx="23">
                  <c:v>-0.253</c:v>
                </c:pt>
                <c:pt idx="24">
                  <c:v>-0.22700000000000001</c:v>
                </c:pt>
                <c:pt idx="25">
                  <c:v>-0.20300000000000001</c:v>
                </c:pt>
                <c:pt idx="26">
                  <c:v>-0.16900000000000001</c:v>
                </c:pt>
                <c:pt idx="27">
                  <c:v>-0.13300000000000001</c:v>
                </c:pt>
                <c:pt idx="28">
                  <c:v>-9.0999999999999998E-2</c:v>
                </c:pt>
                <c:pt idx="29">
                  <c:v>-4.3999999999999997E-2</c:v>
                </c:pt>
                <c:pt idx="30">
                  <c:v>8.9999999999999993E-3</c:v>
                </c:pt>
                <c:pt idx="31">
                  <c:v>6.9000000000000006E-2</c:v>
                </c:pt>
                <c:pt idx="32">
                  <c:v>0.13500000000000001</c:v>
                </c:pt>
                <c:pt idx="33">
                  <c:v>0.20899999999999999</c:v>
                </c:pt>
                <c:pt idx="34">
                  <c:v>0.29399999999999998</c:v>
                </c:pt>
                <c:pt idx="35">
                  <c:v>0.38700000000000001</c:v>
                </c:pt>
                <c:pt idx="36">
                  <c:v>0.42</c:v>
                </c:pt>
              </c:numCache>
            </c:numRef>
          </c:xVal>
          <c:yVal>
            <c:numRef>
              <c:f>'LT55'!$C$4:$C$40</c:f>
              <c:numCache>
                <c:formatCode>General</c:formatCode>
                <c:ptCount val="37"/>
                <c:pt idx="0">
                  <c:v>38.018939632056146</c:v>
                </c:pt>
                <c:pt idx="1">
                  <c:v>120.22644346174144</c:v>
                </c:pt>
                <c:pt idx="2">
                  <c:v>380.18939632056185</c:v>
                </c:pt>
                <c:pt idx="3">
                  <c:v>758.57757502918423</c:v>
                </c:pt>
                <c:pt idx="4">
                  <c:v>1202.2644346174159</c:v>
                </c:pt>
                <c:pt idx="5">
                  <c:v>1905.460717963248</c:v>
                </c:pt>
                <c:pt idx="6">
                  <c:v>3019.9517204020171</c:v>
                </c:pt>
                <c:pt idx="7">
                  <c:v>3801.8939632056158</c:v>
                </c:pt>
                <c:pt idx="8">
                  <c:v>4786.3009232263848</c:v>
                </c:pt>
                <c:pt idx="9">
                  <c:v>6025.5958607435732</c:v>
                </c:pt>
                <c:pt idx="10">
                  <c:v>7585.7757502918512</c:v>
                </c:pt>
                <c:pt idx="11">
                  <c:v>9549.9258602143673</c:v>
                </c:pt>
                <c:pt idx="12">
                  <c:v>12022.644346174169</c:v>
                </c:pt>
                <c:pt idx="13">
                  <c:v>15135.61248436212</c:v>
                </c:pt>
                <c:pt idx="14">
                  <c:v>19054.607179632501</c:v>
                </c:pt>
                <c:pt idx="15">
                  <c:v>23988.32919019492</c:v>
                </c:pt>
                <c:pt idx="16">
                  <c:v>30199.517204020151</c:v>
                </c:pt>
                <c:pt idx="17">
                  <c:v>38018.939632056208</c:v>
                </c:pt>
                <c:pt idx="18">
                  <c:v>47863.009232263896</c:v>
                </c:pt>
                <c:pt idx="19">
                  <c:v>60255.958607435794</c:v>
                </c:pt>
                <c:pt idx="20">
                  <c:v>75857.757502918597</c:v>
                </c:pt>
                <c:pt idx="21">
                  <c:v>95499.258602143775</c:v>
                </c:pt>
                <c:pt idx="22">
                  <c:v>120226.44346174141</c:v>
                </c:pt>
                <c:pt idx="23">
                  <c:v>151356.12484362081</c:v>
                </c:pt>
                <c:pt idx="24">
                  <c:v>190546.07179632454</c:v>
                </c:pt>
                <c:pt idx="25">
                  <c:v>239883.2919019486</c:v>
                </c:pt>
                <c:pt idx="26">
                  <c:v>301995.17204020289</c:v>
                </c:pt>
                <c:pt idx="27">
                  <c:v>380189.3963205624</c:v>
                </c:pt>
                <c:pt idx="28">
                  <c:v>478630.09232263948</c:v>
                </c:pt>
                <c:pt idx="29">
                  <c:v>602559.58607435855</c:v>
                </c:pt>
                <c:pt idx="30">
                  <c:v>758577.57502918411</c:v>
                </c:pt>
                <c:pt idx="31">
                  <c:v>954992.58602143882</c:v>
                </c:pt>
                <c:pt idx="32">
                  <c:v>1202264.4346174155</c:v>
                </c:pt>
                <c:pt idx="33">
                  <c:v>1513561.24843621</c:v>
                </c:pt>
                <c:pt idx="34">
                  <c:v>1905460.7179632476</c:v>
                </c:pt>
                <c:pt idx="35">
                  <c:v>2398832.9190194886</c:v>
                </c:pt>
                <c:pt idx="36">
                  <c:v>3019951.7204020219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C5-4BDE-9582-BA80B6E5A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672944"/>
        <c:axId val="133590944"/>
      </c:scatterChart>
      <c:valAx>
        <c:axId val="133590944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sv-SE"/>
                  <a:t>Power [W]</a:t>
                </a:r>
              </a:p>
            </c:rich>
          </c:tx>
          <c:layout>
            <c:manualLayout>
              <c:xMode val="edge"/>
              <c:yMode val="edge"/>
              <c:x val="1.8212655978677869E-2"/>
              <c:y val="0.627345225677794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31672944"/>
        <c:crossesAt val="0"/>
        <c:crossBetween val="midCat"/>
      </c:valAx>
      <c:valAx>
        <c:axId val="13167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sv-SE"/>
                  <a:t>Input voltage [V]</a:t>
                </a:r>
              </a:p>
            </c:rich>
          </c:tx>
          <c:layout>
            <c:manualLayout>
              <c:xMode val="edge"/>
              <c:yMode val="edge"/>
              <c:x val="0.47163106247223685"/>
              <c:y val="0.90364401653516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33590944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sv-SE"/>
              <a:t>Piecewise calibration</a:t>
            </a:r>
          </a:p>
        </c:rich>
      </c:tx>
      <c:layout>
        <c:manualLayout>
          <c:xMode val="edge"/>
          <c:yMode val="edge"/>
          <c:x val="0.41080316620891677"/>
          <c:y val="4.02279609008745E-2"/>
        </c:manualLayout>
      </c:layout>
      <c:overlay val="0"/>
    </c:title>
    <c:autoTitleDeleted val="0"/>
    <c:plotArea>
      <c:layout>
        <c:manualLayout>
          <c:xMode val="edge"/>
          <c:yMode val="edge"/>
          <c:x val="6.081654080684893E-2"/>
          <c:y val="0.2167764072445425"/>
          <c:w val="0.91919384655422287"/>
          <c:h val="0.66692877444061782"/>
        </c:manualLayout>
      </c:layout>
      <c:scatterChart>
        <c:scatterStyle val="lineMarker"/>
        <c:varyColors val="0"/>
        <c:ser>
          <c:idx val="0"/>
          <c:order val="0"/>
          <c:spPr>
            <a:ln w="28800">
              <a:solidFill>
                <a:srgbClr val="004586"/>
              </a:solidFill>
            </a:ln>
          </c:spPr>
          <c:marker>
            <c:symbol val="square"/>
            <c:size val="7"/>
          </c:marker>
          <c:xVal>
            <c:numRef>
              <c:f>'LT55'!$A$4:$A$40</c:f>
              <c:numCache>
                <c:formatCode>General</c:formatCode>
                <c:ptCount val="37"/>
                <c:pt idx="0">
                  <c:v>-0.42799999999999999</c:v>
                </c:pt>
                <c:pt idx="1">
                  <c:v>-0.42599999999999999</c:v>
                </c:pt>
                <c:pt idx="2">
                  <c:v>-0.42499999999999999</c:v>
                </c:pt>
                <c:pt idx="3">
                  <c:v>-0.42399999999999999</c:v>
                </c:pt>
                <c:pt idx="4">
                  <c:v>-0.42299999999999999</c:v>
                </c:pt>
                <c:pt idx="5">
                  <c:v>-0.42099999999999999</c:v>
                </c:pt>
                <c:pt idx="6">
                  <c:v>-0.41799999999999998</c:v>
                </c:pt>
                <c:pt idx="7">
                  <c:v>-0.41499999999999998</c:v>
                </c:pt>
                <c:pt idx="8">
                  <c:v>-0.41199999999999998</c:v>
                </c:pt>
                <c:pt idx="9">
                  <c:v>-0.41</c:v>
                </c:pt>
                <c:pt idx="10">
                  <c:v>-0.40500000000000003</c:v>
                </c:pt>
                <c:pt idx="11">
                  <c:v>-0.40100000000000002</c:v>
                </c:pt>
                <c:pt idx="12">
                  <c:v>-0.39500000000000002</c:v>
                </c:pt>
                <c:pt idx="13">
                  <c:v>-0.39</c:v>
                </c:pt>
                <c:pt idx="14">
                  <c:v>-0.38200000000000001</c:v>
                </c:pt>
                <c:pt idx="15">
                  <c:v>-0.375</c:v>
                </c:pt>
                <c:pt idx="16">
                  <c:v>-0.36599999999999999</c:v>
                </c:pt>
                <c:pt idx="17">
                  <c:v>-0.35499999999999998</c:v>
                </c:pt>
                <c:pt idx="18">
                  <c:v>-0.34300000000000003</c:v>
                </c:pt>
                <c:pt idx="19">
                  <c:v>-0.32900000000000001</c:v>
                </c:pt>
                <c:pt idx="20">
                  <c:v>-0.314</c:v>
                </c:pt>
                <c:pt idx="21">
                  <c:v>-0.29699999999999999</c:v>
                </c:pt>
                <c:pt idx="22">
                  <c:v>-0.27600000000000002</c:v>
                </c:pt>
                <c:pt idx="23">
                  <c:v>-0.253</c:v>
                </c:pt>
                <c:pt idx="24">
                  <c:v>-0.22700000000000001</c:v>
                </c:pt>
                <c:pt idx="25">
                  <c:v>-0.20300000000000001</c:v>
                </c:pt>
                <c:pt idx="26">
                  <c:v>-0.16900000000000001</c:v>
                </c:pt>
                <c:pt idx="27">
                  <c:v>-0.13300000000000001</c:v>
                </c:pt>
                <c:pt idx="28">
                  <c:v>-9.0999999999999998E-2</c:v>
                </c:pt>
                <c:pt idx="29">
                  <c:v>-4.3999999999999997E-2</c:v>
                </c:pt>
                <c:pt idx="30">
                  <c:v>8.9999999999999993E-3</c:v>
                </c:pt>
                <c:pt idx="31">
                  <c:v>6.9000000000000006E-2</c:v>
                </c:pt>
                <c:pt idx="32">
                  <c:v>0.13500000000000001</c:v>
                </c:pt>
                <c:pt idx="33">
                  <c:v>0.20899999999999999</c:v>
                </c:pt>
                <c:pt idx="34">
                  <c:v>0.29399999999999998</c:v>
                </c:pt>
                <c:pt idx="35">
                  <c:v>0.38700000000000001</c:v>
                </c:pt>
                <c:pt idx="36">
                  <c:v>0.42</c:v>
                </c:pt>
              </c:numCache>
            </c:numRef>
          </c:xVal>
          <c:yVal>
            <c:numRef>
              <c:f>'LT55'!$C$4:$C$40</c:f>
              <c:numCache>
                <c:formatCode>General</c:formatCode>
                <c:ptCount val="37"/>
                <c:pt idx="0">
                  <c:v>38.018939632056146</c:v>
                </c:pt>
                <c:pt idx="1">
                  <c:v>120.22644346174144</c:v>
                </c:pt>
                <c:pt idx="2">
                  <c:v>380.18939632056185</c:v>
                </c:pt>
                <c:pt idx="3">
                  <c:v>758.57757502918423</c:v>
                </c:pt>
                <c:pt idx="4">
                  <c:v>1202.2644346174159</c:v>
                </c:pt>
                <c:pt idx="5">
                  <c:v>1905.460717963248</c:v>
                </c:pt>
                <c:pt idx="6">
                  <c:v>3019.9517204020171</c:v>
                </c:pt>
                <c:pt idx="7">
                  <c:v>3801.8939632056158</c:v>
                </c:pt>
                <c:pt idx="8">
                  <c:v>4786.3009232263848</c:v>
                </c:pt>
                <c:pt idx="9">
                  <c:v>6025.5958607435732</c:v>
                </c:pt>
                <c:pt idx="10">
                  <c:v>7585.7757502918512</c:v>
                </c:pt>
                <c:pt idx="11">
                  <c:v>9549.9258602143673</c:v>
                </c:pt>
                <c:pt idx="12">
                  <c:v>12022.644346174169</c:v>
                </c:pt>
                <c:pt idx="13">
                  <c:v>15135.61248436212</c:v>
                </c:pt>
                <c:pt idx="14">
                  <c:v>19054.607179632501</c:v>
                </c:pt>
                <c:pt idx="15">
                  <c:v>23988.32919019492</c:v>
                </c:pt>
                <c:pt idx="16">
                  <c:v>30199.517204020151</c:v>
                </c:pt>
                <c:pt idx="17">
                  <c:v>38018.939632056208</c:v>
                </c:pt>
                <c:pt idx="18">
                  <c:v>47863.009232263896</c:v>
                </c:pt>
                <c:pt idx="19">
                  <c:v>60255.958607435794</c:v>
                </c:pt>
                <c:pt idx="20">
                  <c:v>75857.757502918597</c:v>
                </c:pt>
                <c:pt idx="21">
                  <c:v>95499.258602143775</c:v>
                </c:pt>
                <c:pt idx="22">
                  <c:v>120226.44346174141</c:v>
                </c:pt>
                <c:pt idx="23">
                  <c:v>151356.12484362081</c:v>
                </c:pt>
                <c:pt idx="24">
                  <c:v>190546.07179632454</c:v>
                </c:pt>
                <c:pt idx="25">
                  <c:v>239883.2919019486</c:v>
                </c:pt>
                <c:pt idx="26">
                  <c:v>301995.17204020289</c:v>
                </c:pt>
                <c:pt idx="27">
                  <c:v>380189.3963205624</c:v>
                </c:pt>
                <c:pt idx="28">
                  <c:v>478630.09232263948</c:v>
                </c:pt>
                <c:pt idx="29">
                  <c:v>602559.58607435855</c:v>
                </c:pt>
                <c:pt idx="30">
                  <c:v>758577.57502918411</c:v>
                </c:pt>
                <c:pt idx="31">
                  <c:v>954992.58602143882</c:v>
                </c:pt>
                <c:pt idx="32">
                  <c:v>1202264.4346174155</c:v>
                </c:pt>
                <c:pt idx="33">
                  <c:v>1513561.24843621</c:v>
                </c:pt>
                <c:pt idx="34">
                  <c:v>1905460.7179632476</c:v>
                </c:pt>
                <c:pt idx="35">
                  <c:v>2398832.9190194886</c:v>
                </c:pt>
                <c:pt idx="36">
                  <c:v>3019951.7204020219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D3-4D57-9B05-AFF1E599D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15408"/>
        <c:axId val="134514848"/>
      </c:scatterChart>
      <c:valAx>
        <c:axId val="13451484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sv-SE"/>
                  <a:t>Power [W]</a:t>
                </a:r>
              </a:p>
            </c:rich>
          </c:tx>
          <c:layout>
            <c:manualLayout>
              <c:xMode val="edge"/>
              <c:yMode val="edge"/>
              <c:x val="1.8212655978677869E-2"/>
              <c:y val="0.627345225677794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34515408"/>
        <c:crossesAt val="0"/>
        <c:crossBetween val="midCat"/>
      </c:valAx>
      <c:valAx>
        <c:axId val="134515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sv-SE"/>
                  <a:t>Input voltage [V]</a:t>
                </a:r>
              </a:p>
            </c:rich>
          </c:tx>
          <c:layout>
            <c:manualLayout>
              <c:xMode val="edge"/>
              <c:yMode val="edge"/>
              <c:x val="0.47163106247223685"/>
              <c:y val="0.90364401653516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34514848"/>
        <c:crosses val="autoZero"/>
        <c:crossBetween val="midCat"/>
      </c:valAx>
      <c:spPr>
        <a:noFill/>
        <a:ln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5029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793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458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brief summarize about the total system to be installed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592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874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68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590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63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203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4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2017-06-28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154559"/>
          </a:xfrm>
        </p:spPr>
        <p:txBody>
          <a:bodyPr>
            <a:normAutofit fontScale="90000"/>
          </a:bodyPr>
          <a:lstStyle/>
          <a:p>
            <a:pPr algn="r"/>
            <a:r>
              <a:rPr lang="en-GB" sz="4000" noProof="0" dirty="0" smtClean="0">
                <a:latin typeface="+mn-lt"/>
                <a:cs typeface="Helvetica"/>
              </a:rPr>
              <a:t>RF Local Protection System</a:t>
            </a:r>
            <a:br>
              <a:rPr lang="en-GB" sz="4000" noProof="0" dirty="0" smtClean="0">
                <a:latin typeface="+mn-lt"/>
                <a:cs typeface="Helvetica"/>
              </a:rPr>
            </a:br>
            <a:r>
              <a:rPr lang="en-GB" sz="4000" noProof="0" dirty="0" smtClean="0">
                <a:latin typeface="+mn-lt"/>
                <a:cs typeface="Helvetica"/>
              </a:rPr>
              <a:t>Critical Design review</a:t>
            </a:r>
            <a:endParaRPr lang="en-GB" sz="4000" noProof="0" dirty="0">
              <a:latin typeface="+mn-lt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000600" cy="478904"/>
          </a:xfrm>
        </p:spPr>
        <p:txBody>
          <a:bodyPr>
            <a:noAutofit/>
          </a:bodyPr>
          <a:lstStyle/>
          <a:p>
            <a:pPr algn="r"/>
            <a:r>
              <a:rPr lang="en-GB" sz="2000" noProof="0" dirty="0" smtClean="0">
                <a:solidFill>
                  <a:schemeClr val="bg1"/>
                </a:solidFill>
                <a:cs typeface="Helvetica"/>
              </a:rPr>
              <a:t>Rafael Montaño</a:t>
            </a:r>
          </a:p>
          <a:p>
            <a:pPr algn="r"/>
            <a:endParaRPr lang="en-GB" sz="2000" noProof="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17-06-28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cs typeface="Helvetica"/>
              </a:rPr>
              <a:t>RF Power - Pulse Monitoring</a:t>
            </a:r>
            <a:endParaRPr lang="en-GB" sz="2800" b="1" dirty="0"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00808"/>
            <a:ext cx="6095238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cs typeface="Helvetica"/>
              </a:rPr>
              <a:t>RF Detector calibration</a:t>
            </a:r>
            <a:endParaRPr lang="en-GB" sz="2800" b="1" dirty="0">
              <a:cs typeface="Helvetic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033838" y="9401175"/>
          <a:ext cx="8913812" cy="366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7504" y="1988840"/>
          <a:ext cx="8914257" cy="366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61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9412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CERN Arc detector configuration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24261"/>
            <a:ext cx="8513220" cy="37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9412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AFT Arc detector configuration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875933"/>
            <a:ext cx="5945751" cy="3662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28800"/>
            <a:ext cx="2232247" cy="132148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3"/>
          </p:cNvCxnSpPr>
          <p:nvPr/>
        </p:nvCxnSpPr>
        <p:spPr>
          <a:xfrm flipH="1" flipV="1">
            <a:off x="2843807" y="2289540"/>
            <a:ext cx="1800201" cy="9954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652120" y="2225811"/>
            <a:ext cx="8386" cy="650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236297" y="2225811"/>
            <a:ext cx="8385" cy="650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54625" y="1855153"/>
            <a:ext cx="811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 FIM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95379" y="1576922"/>
            <a:ext cx="1081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Light </a:t>
            </a:r>
          </a:p>
          <a:p>
            <a:pPr algn="ctr"/>
            <a:r>
              <a:rPr lang="en-US" dirty="0" smtClean="0"/>
              <a:t>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shot 2016-01-28 09.07.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83" y="1980987"/>
            <a:ext cx="4148013" cy="43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9412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RFLPS FIM – Cavity Interface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251520" y="2121237"/>
            <a:ext cx="52565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/>
              <a:t>The RF drive must be removed within less to 10 us under any of the conditions listed below:</a:t>
            </a:r>
          </a:p>
          <a:p>
            <a:pPr algn="just"/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/>
              <a:t>Vacuum arc-detector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/>
              <a:t>Atmosphere arc-detector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/>
              <a:t>Vacuum controller </a:t>
            </a:r>
            <a:r>
              <a:rPr lang="en-GB" sz="2100" dirty="0" smtClean="0"/>
              <a:t>interlock (digital interlock) 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/>
              <a:t>Quench detector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/>
              <a:t>e</a:t>
            </a:r>
            <a:r>
              <a:rPr lang="en-GB" sz="2100" dirty="0" smtClean="0"/>
              <a:t> pick-up  (antenna)</a:t>
            </a:r>
            <a:endParaRPr lang="en-US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Cavity ready </a:t>
            </a:r>
            <a:r>
              <a:rPr lang="en-GB" sz="2100" dirty="0"/>
              <a:t>chain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947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1795"/>
            <a:ext cx="8208719" cy="506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8501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Fast Interlock Module prototype overview</a:t>
            </a:r>
            <a:endParaRPr lang="sv-SE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87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670636" y="3527430"/>
            <a:ext cx="146386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Thanks!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284590"/>
            <a:ext cx="240459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5665" y="270892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Machine State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 Light"/>
              </a:rPr>
              <a:t>Interfaces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48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139136" cy="778098"/>
          </a:xfrm>
        </p:spPr>
        <p:txBody>
          <a:bodyPr/>
          <a:lstStyle/>
          <a:p>
            <a:r>
              <a:rPr lang="en-US" dirty="0" smtClean="0"/>
              <a:t>FPGA Machine State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639173"/>
            <a:ext cx="849694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dirty="0" smtClean="0"/>
              <a:t>HV Enable (inhibit Modulator): </a:t>
            </a:r>
            <a:r>
              <a:rPr lang="en-US" sz="1700" dirty="0" smtClean="0"/>
              <a:t>Requires ion-pump digital set-point interlock, Modulator current/voltage high level interlock, Modulator ready signal, HV enable PLC command interlocks ok. </a:t>
            </a:r>
          </a:p>
          <a:p>
            <a:pPr algn="just"/>
            <a:r>
              <a:rPr lang="en-US" sz="1700" b="1" dirty="0" smtClean="0"/>
              <a:t>RF Enable: (pin-diode):</a:t>
            </a:r>
            <a:r>
              <a:rPr lang="en-US" sz="1700" dirty="0" smtClean="0"/>
              <a:t> Requires arc-detectors, Klystron output, circulator power detectors are not out of limits (signal latched whether the value has reached the threshold levels). RF enable PLC command interlock ok.</a:t>
            </a:r>
          </a:p>
          <a:p>
            <a:pPr algn="just"/>
            <a:endParaRPr lang="en-US" sz="1700" dirty="0" smtClean="0"/>
          </a:p>
          <a:p>
            <a:pPr algn="just"/>
            <a:r>
              <a:rPr lang="en-US" sz="1700" dirty="0"/>
              <a:t>After the FPGA achieves the </a:t>
            </a:r>
            <a:r>
              <a:rPr lang="en-US" sz="1700" dirty="0" smtClean="0"/>
              <a:t>HV/RF </a:t>
            </a:r>
            <a:r>
              <a:rPr lang="en-US" sz="1700" dirty="0"/>
              <a:t>enable status, there is required a </a:t>
            </a:r>
            <a:r>
              <a:rPr lang="en-US" sz="1700" dirty="0" smtClean="0"/>
              <a:t>signals </a:t>
            </a:r>
            <a:r>
              <a:rPr lang="en-US" sz="1700" dirty="0"/>
              <a:t>processing to calculate the Modulator pulse width and repetition rate from the Modulator voltage </a:t>
            </a:r>
            <a:r>
              <a:rPr lang="en-US" sz="1700" dirty="0" smtClean="0"/>
              <a:t>waveform regarding HV enable. RF power average and RF pulse width interlocks for RF enable.</a:t>
            </a:r>
            <a:endParaRPr lang="en-US" sz="1700" dirty="0"/>
          </a:p>
          <a:p>
            <a:pPr algn="just"/>
            <a:endParaRPr lang="en-US" sz="1700" b="1" dirty="0"/>
          </a:p>
          <a:p>
            <a:pPr algn="just"/>
            <a:endParaRPr lang="en-US" sz="1700" b="1" dirty="0" smtClean="0"/>
          </a:p>
          <a:p>
            <a:pPr algn="just"/>
            <a:endParaRPr lang="en-US" sz="1700" b="1" dirty="0" smtClean="0"/>
          </a:p>
          <a:p>
            <a:pPr algn="just"/>
            <a:endParaRPr lang="en-US" sz="1700" b="1" dirty="0" smtClean="0"/>
          </a:p>
          <a:p>
            <a:pPr algn="just"/>
            <a:r>
              <a:rPr lang="en-US" sz="1700" dirty="0" smtClean="0"/>
              <a:t>Note: for all statuses the PLC/FPGA will continue monitoring the interlocks </a:t>
            </a:r>
            <a:r>
              <a:rPr lang="en-US" sz="1700" dirty="0"/>
              <a:t>according to the threshold defined by the </a:t>
            </a:r>
            <a:r>
              <a:rPr lang="en-US" sz="1700" dirty="0" smtClean="0"/>
              <a:t>user or digital interlocks where is required. It would be defined into the supervision conditions.</a:t>
            </a:r>
            <a:endParaRPr lang="en-GB" sz="1700" dirty="0"/>
          </a:p>
        </p:txBody>
      </p:sp>
      <p:sp>
        <p:nvSpPr>
          <p:cNvPr id="6" name="Rectangle 5"/>
          <p:cNvSpPr/>
          <p:nvPr/>
        </p:nvSpPr>
        <p:spPr>
          <a:xfrm>
            <a:off x="251520" y="630807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For more details see: \Collaboration </a:t>
            </a:r>
            <a:r>
              <a:rPr lang="en-US" sz="1200" dirty="0"/>
              <a:t>Area\RF </a:t>
            </a:r>
            <a:r>
              <a:rPr lang="en-US" sz="1200" dirty="0" smtClean="0"/>
              <a:t>Systems\RF </a:t>
            </a:r>
            <a:r>
              <a:rPr lang="en-US" sz="1200" dirty="0"/>
              <a:t>Local Protection System\</a:t>
            </a:r>
            <a:r>
              <a:rPr lang="en-US" sz="1200" dirty="0" err="1"/>
              <a:t>MachineState</a:t>
            </a:r>
            <a:r>
              <a:rPr lang="en-US" sz="1200" dirty="0"/>
              <a:t> and Interlock </a:t>
            </a:r>
            <a:r>
              <a:rPr lang="en-US" sz="1200" dirty="0" smtClean="0"/>
              <a:t>logic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 smtClean="0">
                <a:sym typeface="Wingdings" panose="05000000000000000000" pitchFamily="2" charset="2"/>
              </a:rPr>
              <a:t> ToshibaStateMachine_FIM.xlsx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616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GB" dirty="0"/>
              <a:t>RF </a:t>
            </a:r>
            <a:r>
              <a:rPr lang="en-GB" dirty="0" smtClean="0"/>
              <a:t>and HV Enable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84784"/>
            <a:ext cx="8496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/>
              <a:t>RF Enable: </a:t>
            </a:r>
            <a:r>
              <a:rPr lang="en-GB" sz="1700" dirty="0"/>
              <a:t>The RF Drive must be removed within less to 10 us under any of conditions listed below:</a:t>
            </a:r>
            <a:endParaRPr lang="en-US" sz="17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14125"/>
              </p:ext>
            </p:extLst>
          </p:nvPr>
        </p:nvGraphicFramePr>
        <p:xfrm>
          <a:off x="323528" y="2100336"/>
          <a:ext cx="8280920" cy="1685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Input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Arc detector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The RF drive must be removed if any arc is detected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Power detector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Max power forward/reflecting exceeds the maximum limits defined by the user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>
                          <a:effectLst/>
                        </a:rPr>
                        <a:t>Klystron RF input - pulse width (RF power detector)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RF pulse width exceeds the maximum width parameter defined by the user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>
                          <a:effectLst/>
                        </a:rPr>
                        <a:t>Klystron RF output - power average (RF power detector)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Power average measured by the FIM exceeds the limits defined by the user according to the HV amplifier type.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PLC RF enable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PLC RF stop command detected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3789040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/>
              <a:t>HV Enable: </a:t>
            </a:r>
            <a:r>
              <a:rPr lang="en-GB" sz="1700" dirty="0"/>
              <a:t>The HV Modulator permissions must be removed within less to 10 us under any of conditions listed below:</a:t>
            </a:r>
            <a:endParaRPr lang="en-US" sz="17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88006"/>
              </p:ext>
            </p:extLst>
          </p:nvPr>
        </p:nvGraphicFramePr>
        <p:xfrm>
          <a:off x="323528" y="4404593"/>
          <a:ext cx="8280920" cy="1757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1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Input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Modulator current/voltage waveform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Current/voltage waveform exceed the maximum limits defined by the user.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HV pulse repetition rate (voltage waveform)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HV voltage repetition rate should be measured from the voltage waveform analogue input. The pulse specification should be defined according to the amplifier type (default value 14Hz)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HV pulse width (voltage waveform)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HV voltage pulse width exceeds the maximum limits defined by the user (default value 3.2 </a:t>
                      </a:r>
                      <a:r>
                        <a:rPr lang="en-GB" sz="1100" dirty="0" err="1">
                          <a:effectLst/>
                        </a:rPr>
                        <a:t>ms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>
                          <a:effectLst/>
                        </a:rPr>
                        <a:t>Solenoid current deviates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100" dirty="0">
                          <a:effectLst/>
                        </a:rPr>
                        <a:t>Solenoid current deviates more than +/-5% from the value given by the user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Ion-pump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Ion pump interlock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PLC HV enable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PLC HV stop command detected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0645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139136" cy="778098"/>
          </a:xfrm>
        </p:spPr>
        <p:txBody>
          <a:bodyPr/>
          <a:lstStyle/>
          <a:p>
            <a:r>
              <a:rPr lang="en-US" dirty="0" smtClean="0"/>
              <a:t>FPGA Machine State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Oval 4"/>
          <p:cNvSpPr/>
          <p:nvPr/>
        </p:nvSpPr>
        <p:spPr>
          <a:xfrm>
            <a:off x="998853" y="3284984"/>
            <a:ext cx="792088" cy="504056"/>
          </a:xfrm>
          <a:prstGeom prst="ellipse">
            <a:avLst/>
          </a:prstGeom>
          <a:ln w="63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97856" y="3284984"/>
            <a:ext cx="792088" cy="504056"/>
          </a:xfrm>
          <a:prstGeom prst="ellipse">
            <a:avLst/>
          </a:prstGeom>
          <a:ln w="63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HVON </a:t>
            </a:r>
            <a:r>
              <a:rPr lang="en-US" sz="900" dirty="0" smtClean="0"/>
              <a:t>Pre-arm</a:t>
            </a:r>
            <a:endParaRPr lang="en-US" sz="900" dirty="0"/>
          </a:p>
        </p:txBody>
      </p:sp>
      <p:sp>
        <p:nvSpPr>
          <p:cNvPr id="8" name="Oval 7"/>
          <p:cNvSpPr/>
          <p:nvPr/>
        </p:nvSpPr>
        <p:spPr>
          <a:xfrm>
            <a:off x="4207815" y="3284984"/>
            <a:ext cx="792088" cy="504056"/>
          </a:xfrm>
          <a:prstGeom prst="ellipse">
            <a:avLst/>
          </a:prstGeom>
          <a:ln w="63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" dirty="0" smtClean="0"/>
              <a:t>HVON</a:t>
            </a:r>
            <a:endParaRPr lang="en-US" sz="1150" dirty="0"/>
          </a:p>
        </p:txBody>
      </p:sp>
      <p:sp>
        <p:nvSpPr>
          <p:cNvPr id="9" name="Oval 8"/>
          <p:cNvSpPr/>
          <p:nvPr/>
        </p:nvSpPr>
        <p:spPr>
          <a:xfrm>
            <a:off x="5812081" y="3284984"/>
            <a:ext cx="792088" cy="504056"/>
          </a:xfrm>
          <a:prstGeom prst="ellipse">
            <a:avLst/>
          </a:prstGeom>
          <a:ln w="63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RFON </a:t>
            </a:r>
          </a:p>
          <a:p>
            <a:pPr algn="ctr"/>
            <a:r>
              <a:rPr lang="en-US" sz="900" dirty="0" smtClean="0"/>
              <a:t>Pre-arm</a:t>
            </a:r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7416347" y="3284984"/>
            <a:ext cx="792088" cy="504056"/>
          </a:xfrm>
          <a:prstGeom prst="ellipse">
            <a:avLst/>
          </a:prstGeom>
          <a:ln w="63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" dirty="0" smtClean="0"/>
              <a:t>RFON</a:t>
            </a:r>
            <a:endParaRPr lang="en-US" sz="1150" dirty="0"/>
          </a:p>
        </p:txBody>
      </p:sp>
      <p:cxnSp>
        <p:nvCxnSpPr>
          <p:cNvPr id="12" name="Straight Arrow Connector 11"/>
          <p:cNvCxnSpPr>
            <a:stCxn id="5" idx="6"/>
            <a:endCxn id="7" idx="2"/>
          </p:cNvCxnSpPr>
          <p:nvPr/>
        </p:nvCxnSpPr>
        <p:spPr>
          <a:xfrm>
            <a:off x="1790941" y="3537012"/>
            <a:ext cx="806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8" idx="2"/>
          </p:cNvCxnSpPr>
          <p:nvPr/>
        </p:nvCxnSpPr>
        <p:spPr>
          <a:xfrm>
            <a:off x="3389944" y="3537012"/>
            <a:ext cx="8178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7" idx="7"/>
            <a:endCxn id="7" idx="1"/>
          </p:cNvCxnSpPr>
          <p:nvPr/>
        </p:nvCxnSpPr>
        <p:spPr>
          <a:xfrm rot="16200000" flipV="1">
            <a:off x="2993900" y="3078756"/>
            <a:ext cx="12700" cy="560090"/>
          </a:xfrm>
          <a:prstGeom prst="curvedConnector3">
            <a:avLst>
              <a:gd name="adj1" fmla="val 23812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72738" y="2609449"/>
            <a:ext cx="1038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Wait for nominal values</a:t>
            </a:r>
            <a:endParaRPr lang="en-US" sz="1100" dirty="0"/>
          </a:p>
        </p:txBody>
      </p:sp>
      <p:cxnSp>
        <p:nvCxnSpPr>
          <p:cNvPr id="20" name="Straight Arrow Connector 19"/>
          <p:cNvCxnSpPr>
            <a:stCxn id="8" idx="6"/>
            <a:endCxn id="9" idx="2"/>
          </p:cNvCxnSpPr>
          <p:nvPr/>
        </p:nvCxnSpPr>
        <p:spPr>
          <a:xfrm>
            <a:off x="4999903" y="3537012"/>
            <a:ext cx="812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6"/>
            <a:endCxn id="10" idx="2"/>
          </p:cNvCxnSpPr>
          <p:nvPr/>
        </p:nvCxnSpPr>
        <p:spPr>
          <a:xfrm>
            <a:off x="6604169" y="3537012"/>
            <a:ext cx="812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9" idx="7"/>
            <a:endCxn id="9" idx="1"/>
          </p:cNvCxnSpPr>
          <p:nvPr/>
        </p:nvCxnSpPr>
        <p:spPr>
          <a:xfrm rot="16200000" flipV="1">
            <a:off x="6208125" y="3078756"/>
            <a:ext cx="12700" cy="560090"/>
          </a:xfrm>
          <a:prstGeom prst="curvedConnector3">
            <a:avLst>
              <a:gd name="adj1" fmla="val 23812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97856" y="4629904"/>
            <a:ext cx="792088" cy="504056"/>
          </a:xfrm>
          <a:prstGeom prst="ellipse">
            <a:avLst/>
          </a:prstGeom>
          <a:ln w="63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HV fault</a:t>
            </a:r>
            <a:endParaRPr lang="en-US" sz="1100" dirty="0"/>
          </a:p>
        </p:txBody>
      </p:sp>
      <p:cxnSp>
        <p:nvCxnSpPr>
          <p:cNvPr id="30" name="Curved Connector 29"/>
          <p:cNvCxnSpPr>
            <a:stCxn id="8" idx="4"/>
            <a:endCxn id="28" idx="6"/>
          </p:cNvCxnSpPr>
          <p:nvPr/>
        </p:nvCxnSpPr>
        <p:spPr>
          <a:xfrm rot="5400000">
            <a:off x="3450456" y="3728529"/>
            <a:ext cx="1092892" cy="12139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8" idx="2"/>
            <a:endCxn id="5" idx="4"/>
          </p:cNvCxnSpPr>
          <p:nvPr/>
        </p:nvCxnSpPr>
        <p:spPr>
          <a:xfrm rot="10800000">
            <a:off x="1394898" y="3789040"/>
            <a:ext cx="1202959" cy="109289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812081" y="4629904"/>
            <a:ext cx="792088" cy="504056"/>
          </a:xfrm>
          <a:prstGeom prst="ellipse">
            <a:avLst/>
          </a:prstGeom>
          <a:ln w="63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RF fault</a:t>
            </a:r>
            <a:endParaRPr lang="en-US" sz="1100" dirty="0"/>
          </a:p>
        </p:txBody>
      </p:sp>
      <p:sp>
        <p:nvSpPr>
          <p:cNvPr id="38" name="Rectangle 37"/>
          <p:cNvSpPr/>
          <p:nvPr/>
        </p:nvSpPr>
        <p:spPr>
          <a:xfrm>
            <a:off x="5688683" y="2609449"/>
            <a:ext cx="1038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Wait for nominal values</a:t>
            </a:r>
            <a:endParaRPr lang="en-US" sz="1100" dirty="0"/>
          </a:p>
        </p:txBody>
      </p:sp>
      <p:cxnSp>
        <p:nvCxnSpPr>
          <p:cNvPr id="40" name="Curved Connector 39"/>
          <p:cNvCxnSpPr>
            <a:stCxn id="10" idx="4"/>
            <a:endCxn id="37" idx="6"/>
          </p:cNvCxnSpPr>
          <p:nvPr/>
        </p:nvCxnSpPr>
        <p:spPr>
          <a:xfrm rot="5400000">
            <a:off x="6661834" y="3731375"/>
            <a:ext cx="1092892" cy="120822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7" idx="2"/>
            <a:endCxn id="8" idx="4"/>
          </p:cNvCxnSpPr>
          <p:nvPr/>
        </p:nvCxnSpPr>
        <p:spPr>
          <a:xfrm rot="10800000">
            <a:off x="4603859" y="3789040"/>
            <a:ext cx="1208222" cy="109289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668323" y="3057919"/>
            <a:ext cx="10298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HvCmd</a:t>
            </a:r>
            <a:r>
              <a:rPr lang="en-US" sz="1100" dirty="0" smtClean="0"/>
              <a:t> AND</a:t>
            </a:r>
          </a:p>
          <a:p>
            <a:pPr algn="ctr"/>
            <a:r>
              <a:rPr lang="en-US" sz="1100" dirty="0" err="1" smtClean="0"/>
              <a:t>HvPreCond</a:t>
            </a:r>
            <a:endParaRPr lang="en-US" sz="1100" dirty="0"/>
          </a:p>
        </p:txBody>
      </p:sp>
      <p:cxnSp>
        <p:nvCxnSpPr>
          <p:cNvPr id="87" name="Straight Arrow Connector 86"/>
          <p:cNvCxnSpPr>
            <a:stCxn id="7" idx="4"/>
            <a:endCxn id="28" idx="0"/>
          </p:cNvCxnSpPr>
          <p:nvPr/>
        </p:nvCxnSpPr>
        <p:spPr>
          <a:xfrm>
            <a:off x="2993900" y="3789040"/>
            <a:ext cx="0" cy="840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" idx="4"/>
            <a:endCxn id="37" idx="0"/>
          </p:cNvCxnSpPr>
          <p:nvPr/>
        </p:nvCxnSpPr>
        <p:spPr>
          <a:xfrm>
            <a:off x="6208125" y="3789040"/>
            <a:ext cx="0" cy="840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891075" y="3054099"/>
            <a:ext cx="10298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RfCmd</a:t>
            </a:r>
            <a:r>
              <a:rPr lang="en-US" sz="1100" dirty="0" smtClean="0"/>
              <a:t> AND</a:t>
            </a:r>
          </a:p>
          <a:p>
            <a:pPr algn="ctr"/>
            <a:r>
              <a:rPr lang="en-US" sz="1100" dirty="0" err="1" smtClean="0"/>
              <a:t>RfPreCond</a:t>
            </a:r>
            <a:endParaRPr lang="en-US" sz="1100" dirty="0"/>
          </a:p>
        </p:txBody>
      </p:sp>
      <p:sp>
        <p:nvSpPr>
          <p:cNvPr id="91" name="Rectangle 90"/>
          <p:cNvSpPr/>
          <p:nvPr/>
        </p:nvSpPr>
        <p:spPr>
          <a:xfrm>
            <a:off x="3541197" y="4293096"/>
            <a:ext cx="110928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Not </a:t>
            </a:r>
            <a:r>
              <a:rPr lang="en-US" sz="1100" dirty="0" err="1" smtClean="0"/>
              <a:t>HvCmd</a:t>
            </a:r>
            <a:r>
              <a:rPr lang="en-US" sz="1100" dirty="0" smtClean="0"/>
              <a:t> OR</a:t>
            </a:r>
          </a:p>
          <a:p>
            <a:pPr algn="ctr"/>
            <a:r>
              <a:rPr lang="en-US" sz="1100" dirty="0" err="1" smtClean="0"/>
              <a:t>HvSupCond</a:t>
            </a:r>
            <a:endParaRPr lang="en-US" sz="1100" dirty="0"/>
          </a:p>
        </p:txBody>
      </p:sp>
      <p:sp>
        <p:nvSpPr>
          <p:cNvPr id="92" name="Rectangle 91"/>
          <p:cNvSpPr/>
          <p:nvPr/>
        </p:nvSpPr>
        <p:spPr>
          <a:xfrm>
            <a:off x="997582" y="1916832"/>
            <a:ext cx="79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HVON = 0</a:t>
            </a:r>
          </a:p>
          <a:p>
            <a:pPr algn="ctr"/>
            <a:r>
              <a:rPr lang="en-US" sz="1200" dirty="0" smtClean="0"/>
              <a:t>RFON = 0</a:t>
            </a:r>
            <a:endParaRPr lang="en-US" sz="1200" dirty="0"/>
          </a:p>
        </p:txBody>
      </p:sp>
      <p:sp>
        <p:nvSpPr>
          <p:cNvPr id="93" name="Rectangle 92"/>
          <p:cNvSpPr/>
          <p:nvPr/>
        </p:nvSpPr>
        <p:spPr>
          <a:xfrm>
            <a:off x="2595500" y="1916164"/>
            <a:ext cx="79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HVON = 1</a:t>
            </a:r>
          </a:p>
          <a:p>
            <a:pPr algn="ctr"/>
            <a:r>
              <a:rPr lang="en-US" sz="1200" dirty="0" smtClean="0"/>
              <a:t>RFON = 0</a:t>
            </a:r>
            <a:endParaRPr lang="en-US" sz="1200" dirty="0"/>
          </a:p>
        </p:txBody>
      </p:sp>
      <p:sp>
        <p:nvSpPr>
          <p:cNvPr id="94" name="Rectangle 93"/>
          <p:cNvSpPr/>
          <p:nvPr/>
        </p:nvSpPr>
        <p:spPr>
          <a:xfrm>
            <a:off x="4206544" y="1916164"/>
            <a:ext cx="79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HVON = 1</a:t>
            </a:r>
          </a:p>
          <a:p>
            <a:pPr algn="ctr"/>
            <a:r>
              <a:rPr lang="en-US" sz="1200" dirty="0" smtClean="0"/>
              <a:t>RFON = 0</a:t>
            </a:r>
            <a:endParaRPr lang="en-US" sz="1200" dirty="0"/>
          </a:p>
        </p:txBody>
      </p:sp>
      <p:sp>
        <p:nvSpPr>
          <p:cNvPr id="95" name="Rectangle 94"/>
          <p:cNvSpPr/>
          <p:nvPr/>
        </p:nvSpPr>
        <p:spPr>
          <a:xfrm>
            <a:off x="5817795" y="1916163"/>
            <a:ext cx="79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HVON = 1</a:t>
            </a:r>
          </a:p>
          <a:p>
            <a:pPr algn="ctr"/>
            <a:r>
              <a:rPr lang="en-US" sz="1200" dirty="0" smtClean="0"/>
              <a:t>RFON = 1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7415713" y="1916163"/>
            <a:ext cx="79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HVON = 1</a:t>
            </a:r>
          </a:p>
          <a:p>
            <a:pPr algn="ctr"/>
            <a:r>
              <a:rPr lang="en-US" sz="1200" dirty="0" smtClean="0"/>
              <a:t>RFON = 1</a:t>
            </a:r>
            <a:endParaRPr lang="en-US" sz="1200" dirty="0"/>
          </a:p>
        </p:txBody>
      </p:sp>
      <p:sp>
        <p:nvSpPr>
          <p:cNvPr id="97" name="Rectangle 96"/>
          <p:cNvSpPr/>
          <p:nvPr/>
        </p:nvSpPr>
        <p:spPr>
          <a:xfrm>
            <a:off x="5817795" y="5212500"/>
            <a:ext cx="79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HVON = 1</a:t>
            </a:r>
          </a:p>
          <a:p>
            <a:pPr algn="ctr"/>
            <a:r>
              <a:rPr lang="en-US" sz="1200" dirty="0" smtClean="0"/>
              <a:t>RFON = 0</a:t>
            </a:r>
            <a:endParaRPr lang="en-US" sz="1200" dirty="0"/>
          </a:p>
        </p:txBody>
      </p:sp>
      <p:sp>
        <p:nvSpPr>
          <p:cNvPr id="98" name="Rectangle 97"/>
          <p:cNvSpPr/>
          <p:nvPr/>
        </p:nvSpPr>
        <p:spPr>
          <a:xfrm>
            <a:off x="2603570" y="5256448"/>
            <a:ext cx="793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HVON = 0</a:t>
            </a:r>
          </a:p>
          <a:p>
            <a:pPr algn="ctr"/>
            <a:r>
              <a:rPr lang="en-US" sz="1200" dirty="0" smtClean="0"/>
              <a:t>RFON = 0</a:t>
            </a:r>
            <a:endParaRPr lang="en-US" sz="1200" dirty="0"/>
          </a:p>
        </p:txBody>
      </p:sp>
      <p:cxnSp>
        <p:nvCxnSpPr>
          <p:cNvPr id="99" name="Curved Connector 98"/>
          <p:cNvCxnSpPr>
            <a:stCxn id="10" idx="7"/>
            <a:endCxn id="10" idx="1"/>
          </p:cNvCxnSpPr>
          <p:nvPr/>
        </p:nvCxnSpPr>
        <p:spPr>
          <a:xfrm rot="16200000" flipV="1">
            <a:off x="7812391" y="3078756"/>
            <a:ext cx="12700" cy="560090"/>
          </a:xfrm>
          <a:prstGeom prst="curvedConnector3">
            <a:avLst>
              <a:gd name="adj1" fmla="val 23812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292948" y="2615962"/>
            <a:ext cx="1095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RfSupCond</a:t>
            </a:r>
            <a:r>
              <a:rPr lang="en-US" sz="1100" dirty="0" smtClean="0"/>
              <a:t> AND</a:t>
            </a:r>
          </a:p>
          <a:p>
            <a:pPr algn="ctr"/>
            <a:r>
              <a:rPr lang="en-US" sz="1100" dirty="0" err="1" smtClean="0"/>
              <a:t>HvSupCond</a:t>
            </a:r>
            <a:endParaRPr lang="en-US" sz="1100" dirty="0"/>
          </a:p>
        </p:txBody>
      </p:sp>
      <p:cxnSp>
        <p:nvCxnSpPr>
          <p:cNvPr id="103" name="Curved Connector 102"/>
          <p:cNvCxnSpPr>
            <a:stCxn id="8" idx="7"/>
            <a:endCxn id="8" idx="1"/>
          </p:cNvCxnSpPr>
          <p:nvPr/>
        </p:nvCxnSpPr>
        <p:spPr>
          <a:xfrm rot="16200000" flipV="1">
            <a:off x="4603859" y="3078756"/>
            <a:ext cx="12700" cy="560090"/>
          </a:xfrm>
          <a:prstGeom prst="curvedConnector3">
            <a:avLst>
              <a:gd name="adj1" fmla="val 23812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4084417" y="2688987"/>
            <a:ext cx="1038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HvSupCond</a:t>
            </a:r>
            <a:endParaRPr lang="en-US" sz="1100" dirty="0"/>
          </a:p>
        </p:txBody>
      </p:sp>
      <p:sp>
        <p:nvSpPr>
          <p:cNvPr id="107" name="Rectangle 106"/>
          <p:cNvSpPr/>
          <p:nvPr/>
        </p:nvSpPr>
        <p:spPr>
          <a:xfrm>
            <a:off x="6874742" y="4249976"/>
            <a:ext cx="110928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Not </a:t>
            </a:r>
            <a:r>
              <a:rPr lang="en-US" sz="1100" dirty="0" err="1" smtClean="0"/>
              <a:t>R</a:t>
            </a:r>
            <a:r>
              <a:rPr lang="en-US" sz="1100" dirty="0" err="1"/>
              <a:t>f</a:t>
            </a:r>
            <a:r>
              <a:rPr lang="en-US" sz="1100" dirty="0" err="1" smtClean="0"/>
              <a:t>Cmd</a:t>
            </a:r>
            <a:r>
              <a:rPr lang="en-US" sz="1100" dirty="0" smtClean="0"/>
              <a:t> OR</a:t>
            </a:r>
          </a:p>
          <a:p>
            <a:pPr algn="ctr"/>
            <a:r>
              <a:rPr lang="en-US" sz="1100" dirty="0" err="1" smtClean="0"/>
              <a:t>RfSupCond</a:t>
            </a:r>
            <a:endParaRPr lang="en-US" sz="1100" dirty="0"/>
          </a:p>
        </p:txBody>
      </p:sp>
      <p:sp>
        <p:nvSpPr>
          <p:cNvPr id="111" name="Rectangle 110"/>
          <p:cNvSpPr/>
          <p:nvPr/>
        </p:nvSpPr>
        <p:spPr>
          <a:xfrm>
            <a:off x="101463" y="5025616"/>
            <a:ext cx="2117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IF NOT </a:t>
            </a:r>
            <a:r>
              <a:rPr lang="en-US" sz="1200" dirty="0" smtClean="0"/>
              <a:t>INTERLOCK1 </a:t>
            </a:r>
            <a:r>
              <a:rPr lang="en-US" sz="1200" dirty="0" smtClean="0">
                <a:solidFill>
                  <a:srgbClr val="0000FF"/>
                </a:solidFill>
              </a:rPr>
              <a:t>AND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 smtClean="0">
                <a:solidFill>
                  <a:srgbClr val="0000FF"/>
                </a:solidFill>
              </a:rPr>
              <a:t>NOT</a:t>
            </a:r>
            <a:r>
              <a:rPr lang="en-US" sz="1200" dirty="0" smtClean="0"/>
              <a:t> INTERLOCK2 </a:t>
            </a:r>
            <a:r>
              <a:rPr lang="en-US" sz="1200" dirty="0" smtClean="0">
                <a:solidFill>
                  <a:srgbClr val="0000FF"/>
                </a:solidFill>
              </a:rPr>
              <a:t>AND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 smtClean="0">
                <a:solidFill>
                  <a:srgbClr val="0000FF"/>
                </a:solidFill>
              </a:rPr>
              <a:t>NOT</a:t>
            </a:r>
            <a:r>
              <a:rPr lang="en-US" sz="1200" dirty="0" smtClean="0"/>
              <a:t> INTERLOCK3 </a:t>
            </a:r>
            <a:r>
              <a:rPr lang="en-US" sz="1200" dirty="0" smtClean="0">
                <a:solidFill>
                  <a:srgbClr val="0000FF"/>
                </a:solidFill>
              </a:rPr>
              <a:t>THEN</a:t>
            </a:r>
          </a:p>
          <a:p>
            <a:pPr lvl="1"/>
            <a:r>
              <a:rPr lang="en-US" sz="1200" dirty="0" err="1" smtClean="0"/>
              <a:t>HvPreCond</a:t>
            </a:r>
            <a:r>
              <a:rPr lang="en-US" sz="1200" dirty="0" smtClean="0"/>
              <a:t> = 1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ELSE</a:t>
            </a:r>
          </a:p>
          <a:p>
            <a:pPr lvl="1"/>
            <a:r>
              <a:rPr lang="en-US" sz="1200" dirty="0" err="1" smtClean="0"/>
              <a:t>HvPreCond</a:t>
            </a:r>
            <a:r>
              <a:rPr lang="en-US" sz="1200" dirty="0" smtClean="0"/>
              <a:t> = 0</a:t>
            </a:r>
            <a:endParaRPr lang="en-US" sz="1200" dirty="0"/>
          </a:p>
          <a:p>
            <a:r>
              <a:rPr lang="en-US" sz="1200" dirty="0" smtClean="0">
                <a:solidFill>
                  <a:srgbClr val="0000FF"/>
                </a:solidFill>
              </a:rPr>
              <a:t>END_IF;</a:t>
            </a:r>
          </a:p>
        </p:txBody>
      </p:sp>
    </p:spTree>
    <p:extLst>
      <p:ext uri="{BB962C8B-B14F-4D97-AF65-F5344CB8AC3E}">
        <p14:creationId xmlns:p14="http://schemas.microsoft.com/office/powerpoint/2010/main" val="137954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5665" y="2708920"/>
            <a:ext cx="8064896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Calibri" panose="020F0502020204030204" pitchFamily="34" charset="0"/>
                <a:cs typeface="Helvetica Light"/>
              </a:rPr>
              <a:t>Interfaces</a:t>
            </a:r>
            <a:endParaRPr lang="en-US" sz="2000" dirty="0" smtClean="0">
              <a:latin typeface="Calibri" panose="020F0502020204030204" pitchFamily="34" charset="0"/>
              <a:cs typeface="Helvetica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>
              <a:spcBef>
                <a:spcPct val="0"/>
              </a:spcBef>
              <a:buNone/>
              <a:defRPr sz="2800" b="1" baseline="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US" dirty="0" smtClean="0"/>
              <a:t>What is covered by the LPS?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65" y="1484784"/>
            <a:ext cx="7838367" cy="53037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948264" y="2060848"/>
            <a:ext cx="290657" cy="3600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8223" y="17838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Coupler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76082" y="1830015"/>
            <a:ext cx="79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RF Power </a:t>
            </a:r>
          </a:p>
          <a:p>
            <a:pPr algn="ctr"/>
            <a:r>
              <a:rPr lang="en-US" sz="1200" dirty="0" smtClean="0"/>
              <a:t>Detector</a:t>
            </a:r>
            <a:endParaRPr lang="en-US" sz="1200" dirty="0"/>
          </a:p>
        </p:txBody>
      </p:sp>
      <p:sp>
        <p:nvSpPr>
          <p:cNvPr id="3" name="Oval 2"/>
          <p:cNvSpPr/>
          <p:nvPr/>
        </p:nvSpPr>
        <p:spPr>
          <a:xfrm>
            <a:off x="6117159" y="2359913"/>
            <a:ext cx="504056" cy="493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22724" y="2359913"/>
            <a:ext cx="504056" cy="493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24557" y="1808960"/>
            <a:ext cx="79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RF Power </a:t>
            </a:r>
          </a:p>
          <a:p>
            <a:pPr algn="ctr"/>
            <a:r>
              <a:rPr lang="en-US" sz="1200" dirty="0" smtClean="0"/>
              <a:t>Detector</a:t>
            </a:r>
            <a:endParaRPr lang="en-US" sz="1200" dirty="0"/>
          </a:p>
        </p:txBody>
      </p:sp>
      <p:sp>
        <p:nvSpPr>
          <p:cNvPr id="21" name="Oval 20"/>
          <p:cNvSpPr/>
          <p:nvPr/>
        </p:nvSpPr>
        <p:spPr>
          <a:xfrm>
            <a:off x="2741357" y="3212976"/>
            <a:ext cx="504056" cy="4930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0072" y="3656057"/>
            <a:ext cx="504056" cy="4930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2280" y="2420888"/>
            <a:ext cx="504056" cy="4930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26461" y="3687415"/>
            <a:ext cx="7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Arc</a:t>
            </a:r>
          </a:p>
          <a:p>
            <a:pPr algn="ctr"/>
            <a:r>
              <a:rPr lang="en-US" sz="1200" dirty="0" smtClean="0"/>
              <a:t>Detector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048945" y="1863534"/>
            <a:ext cx="7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Arc</a:t>
            </a:r>
          </a:p>
          <a:p>
            <a:pPr algn="ctr"/>
            <a:r>
              <a:rPr lang="en-US" sz="1200" dirty="0" smtClean="0"/>
              <a:t>Detector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1720" y="2997822"/>
            <a:ext cx="789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Arc</a:t>
            </a:r>
          </a:p>
          <a:p>
            <a:pPr algn="ctr"/>
            <a:r>
              <a:rPr lang="en-US" sz="1200" dirty="0" smtClean="0"/>
              <a:t>Detector</a:t>
            </a: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1331640" y="5085184"/>
            <a:ext cx="504056" cy="49302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7584" y="4669902"/>
            <a:ext cx="90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Modulator Fast abort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98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8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139136" cy="778098"/>
          </a:xfrm>
        </p:spPr>
        <p:txBody>
          <a:bodyPr/>
          <a:lstStyle/>
          <a:p>
            <a:r>
              <a:rPr lang="en-US" dirty="0" smtClean="0"/>
              <a:t>FIM – RF-DC converter based on </a:t>
            </a:r>
            <a:r>
              <a:rPr lang="en-US" dirty="0"/>
              <a:t>LTC5530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294366" cy="439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2856"/>
            <a:ext cx="538588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1391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cs typeface="Helvetica"/>
              </a:rPr>
              <a:t>Piecewise calibration – measured data</a:t>
            </a:r>
            <a:endParaRPr lang="en-GB" sz="2800" b="1" dirty="0">
              <a:cs typeface="Helvetic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033838" y="9401175"/>
          <a:ext cx="8913812" cy="366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23220"/>
              </p:ext>
            </p:extLst>
          </p:nvPr>
        </p:nvGraphicFramePr>
        <p:xfrm>
          <a:off x="971600" y="1556792"/>
          <a:ext cx="7344817" cy="5040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2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5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2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879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 dirty="0">
                          <a:effectLst/>
                        </a:rPr>
                        <a:t>Input [mV]</a:t>
                      </a:r>
                      <a:endParaRPr lang="sv-SE" sz="7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Output [dBm]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Output [W]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Slope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Diff with next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Est from prev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Est err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Input [V]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Output [W]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u="none" strike="noStrike">
                          <a:effectLst/>
                        </a:rPr>
                        <a:t>Slope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-40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38.01893963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41103.75191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-0.42800000000000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38.0189396320561000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41103.75191484260000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-35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120.2264435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259962.9529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-0.42600000000000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120.2264434617410000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259962.95285882000000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-30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380.1893963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378388.1787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-0.42500000000000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380.1893963205620000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378388.17870862200000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-27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758.577575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443686.8596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-0.42400000000000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758.5775750291840000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443686.85958823100000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-25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1202.264435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351598.1417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 dirty="0">
                          <a:effectLst/>
                        </a:rPr>
                        <a:t>-0.42300000000000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1202.2644346174200000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351598.14167291600000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1905.460718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371497.0008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-0.42100000000000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1905.4607179632500000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371497.00081292300000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3019.95172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260647.4143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-0.41800000000000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3019.9517204020200000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260647.41426786600000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-20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3801.893963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328135.6533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-0.41500000000000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3801.8939632056200000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328135.65334025600000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4786.300923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619647.4688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-0.41200000000000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4786.3009232263800000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619647.46875859400000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6025.595861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312035.9779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-0.41000000000000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6025.5958607435700000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312035.97790965900000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-0.405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7585.77575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491037.5275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-0.40500000000000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7585.7757502918500000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491037.52748062900000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-0.401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9549.92586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412119.7477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-0.40100000000000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9549.9258602143700000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412119.74765996700000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-0.395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12022.64435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622593.6276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-0.39500000000000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12022.6443461742000000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622593.62763759000000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15135.61248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489874.3369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-0.39000000000000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15135.6124843621000000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489874.33690879700000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-0.382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19054.60718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704817.4301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-0.38200000000000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19054.6071796325000000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704817.43008034500000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-0.375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23988.32919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690132.0015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-0.37500000000000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23988.3291901949000000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690132.00153613600000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-0.366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30199.5172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710856.5844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0.011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-0.36600000000000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30199.5172040202000000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710856.58436691400000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-0.355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38018.93963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820339.1334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0.012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-0.35500000000000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38018.9396320562000000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820339.13335064400000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-0.343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47863.00923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885210.6697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0.014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-0.34300000000000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47863.0092322639000000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885210.66965513500000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-0.329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60255.95861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1040119.926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0.015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-0.32900000000000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60255.9586074358000000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1040119.92636552000000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-0.314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75857.7575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1155382.418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0.017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-0.31400000000000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75857.7575029186000000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1155382.41760148000000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-0.297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95499.2586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1177484.993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0.021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-0.29700000000000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95499.2586021438000000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1177484.99331418000000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-0.276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120226.4435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1353464.408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0.023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-0.27600000000000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120226.4434617410000000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1353464.40790780000000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-0.253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151356.1248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1507305.652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0.026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-0.25300000000000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151356.1248436210000000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1507305.65202707000000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-0.227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190546.0718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2055717.504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0.024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-0.22700000000000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190546.0717963250000000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2055717.50440100000000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-0.203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239883.2919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1826820.004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0.034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-0.20300000000000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239883.2919019490000000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1826820.00406630000000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-0.169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301995.172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2172061.786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0.036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-0.16900000000000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301995.1720402030000000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2172061.78556554000000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-0.133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380189.3963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2343826.095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0.042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-0.13300000000000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380189.3963205620000000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2343826.09528755000000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-0.091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478630.0923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2636797.739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0.047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-0.09100000000000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478630.0923226390000000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2636797.73939828000000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-0.044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602559.5861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2943735.641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0.053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-0.04400000000000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602559.5860743590000000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2943735.64065709000000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758577.575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3273583.517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0.060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0.00900000000000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758577.5750291840000000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3273583.51653758000000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0.069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954992.586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3746543.161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0.066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0.06900000000000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954992.5860214390000000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3746543.16054510000000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0.135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1202264.435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4206713.7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0.074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0.13500000000000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1202264.4346174200000000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4206713.70025398000000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0.209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6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1513561.248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4610581.994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0.085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0.20900000000000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1513561.2484362100000000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4610581.99443574000000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0.294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7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1905460.718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5305077.431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0.093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0.29400000000000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1905460.7179632500000000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5305077.43071227000000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0.387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8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2398832.919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18821781.86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0.033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0.38700000000000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2398832.9190194900000000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18821781.86007680000000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0045"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0.42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9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3019951.72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u="none" strike="noStrike">
                          <a:effectLst/>
                        </a:rPr>
                        <a:t>#REF!</a:t>
                      </a:r>
                      <a:endParaRPr lang="sv-SE" sz="700" b="1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u="none" strike="noStrike">
                          <a:effectLst/>
                        </a:rPr>
                        <a:t>#REF!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0.42000000000000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700" u="none" strike="noStrike">
                          <a:effectLst/>
                        </a:rPr>
                        <a:t>3019951.7204020200000000</a:t>
                      </a:r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u="none" strike="noStrike" dirty="0">
                          <a:effectLst/>
                        </a:rPr>
                        <a:t>#REF!</a:t>
                      </a:r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24606</TotalTime>
  <Words>1142</Words>
  <Application>Microsoft Office PowerPoint</Application>
  <PresentationFormat>On-screen Show (4:3)</PresentationFormat>
  <Paragraphs>468</Paragraphs>
  <Slides>16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</vt:lpstr>
      <vt:lpstr>Helvetica Light</vt:lpstr>
      <vt:lpstr>Liberation Sans</vt:lpstr>
      <vt:lpstr>Times New Roman</vt:lpstr>
      <vt:lpstr>Wingdings</vt:lpstr>
      <vt:lpstr>ESS Core Powerpoint</vt:lpstr>
      <vt:lpstr>RF Local Protection System Critical Design review</vt:lpstr>
      <vt:lpstr>PowerPoint Presentation</vt:lpstr>
      <vt:lpstr>FPGA Machine State</vt:lpstr>
      <vt:lpstr>PowerPoint Presentation</vt:lpstr>
      <vt:lpstr>FPGA Machine State</vt:lpstr>
      <vt:lpstr>PowerPoint Presentation</vt:lpstr>
      <vt:lpstr>PowerPoint Presentation</vt:lpstr>
      <vt:lpstr>FIM – RF-DC converter based on LTC5530 </vt:lpstr>
      <vt:lpstr>PowerPoint Presentation</vt:lpstr>
      <vt:lpstr>PowerPoint Presentation</vt:lpstr>
      <vt:lpstr>PowerPoint Presentation</vt:lpstr>
      <vt:lpstr>CERN Arc detector configuration</vt:lpstr>
      <vt:lpstr>AFT Arc detector configuration</vt:lpstr>
      <vt:lpstr>RFLPS FIM – Cavity Interface</vt:lpstr>
      <vt:lpstr>Fast Interlock Module prototype overview</vt:lpstr>
      <vt:lpstr>PowerPoint Presentation</vt:lpstr>
    </vt:vector>
  </TitlesOfParts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Rafael Montano</cp:lastModifiedBy>
  <cp:revision>734</cp:revision>
  <dcterms:created xsi:type="dcterms:W3CDTF">2013-10-29T16:05:10Z</dcterms:created>
  <dcterms:modified xsi:type="dcterms:W3CDTF">2017-06-28T12:37:49Z</dcterms:modified>
</cp:coreProperties>
</file>