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5" r:id="rId4"/>
    <p:sldId id="286" r:id="rId5"/>
    <p:sldId id="268" r:id="rId6"/>
    <p:sldId id="274" r:id="rId7"/>
    <p:sldId id="259" r:id="rId8"/>
    <p:sldId id="269" r:id="rId9"/>
    <p:sldId id="287" r:id="rId10"/>
    <p:sldId id="273" r:id="rId11"/>
    <p:sldId id="288" r:id="rId12"/>
    <p:sldId id="275" r:id="rId13"/>
    <p:sldId id="276" r:id="rId14"/>
    <p:sldId id="277" r:id="rId15"/>
    <p:sldId id="279" r:id="rId16"/>
    <p:sldId id="281" r:id="rId17"/>
    <p:sldId id="289" r:id="rId18"/>
    <p:sldId id="282" r:id="rId19"/>
    <p:sldId id="283" r:id="rId20"/>
    <p:sldId id="280" r:id="rId21"/>
    <p:sldId id="284" r:id="rId22"/>
    <p:sldId id="290" r:id="rId23"/>
    <p:sldId id="262" r:id="rId24"/>
    <p:sldId id="267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4676" autoAdjust="0"/>
  </p:normalViewPr>
  <p:slideViewPr>
    <p:cSldViewPr>
      <p:cViewPr>
        <p:scale>
          <a:sx n="112" d="100"/>
          <a:sy n="112" d="100"/>
        </p:scale>
        <p:origin x="-760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27/06/17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27/06/17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27/06/17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27/06/17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27/06/17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27/06/17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Hardware and Firmware</a:t>
            </a:r>
            <a:br>
              <a:rPr lang="en-GB" sz="4000" dirty="0" smtClean="0"/>
            </a:br>
            <a:r>
              <a:rPr lang="en-GB" sz="4000" dirty="0" smtClean="0"/>
              <a:t>for Fast Interlock Module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27 June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3117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Twenty</a:t>
            </a:r>
            <a:r>
              <a:rPr lang="en-US" dirty="0"/>
              <a:t>(20) channels ADC 16-</a:t>
            </a:r>
            <a:r>
              <a:rPr lang="en-US" dirty="0" smtClean="0"/>
              <a:t>bit </a:t>
            </a:r>
            <a:r>
              <a:rPr lang="en-US" dirty="0"/>
              <a:t>5 </a:t>
            </a:r>
            <a:r>
              <a:rPr lang="en-US" dirty="0" err="1"/>
              <a:t>Msps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dirty="0"/>
              <a:t>Latest generation Linear </a:t>
            </a:r>
            <a:r>
              <a:rPr lang="en-US" dirty="0" smtClean="0"/>
              <a:t>Technology </a:t>
            </a:r>
            <a:r>
              <a:rPr lang="en-US" dirty="0"/>
              <a:t>LT2323-16/</a:t>
            </a:r>
            <a:r>
              <a:rPr lang="en-US" dirty="0" smtClean="0"/>
              <a:t>14</a:t>
            </a:r>
          </a:p>
          <a:p>
            <a:pPr lvl="1"/>
            <a:r>
              <a:rPr lang="en-US" sz="2400" dirty="0" smtClean="0"/>
              <a:t>Dual channel ADC </a:t>
            </a:r>
            <a:endParaRPr lang="en-US" sz="2400" dirty="0"/>
          </a:p>
          <a:p>
            <a:r>
              <a:rPr lang="en-US" dirty="0" smtClean="0"/>
              <a:t>Differential </a:t>
            </a:r>
            <a:r>
              <a:rPr lang="en-US" dirty="0"/>
              <a:t>Inputs with SW selectable </a:t>
            </a:r>
            <a:r>
              <a:rPr lang="en-US" dirty="0" smtClean="0"/>
              <a:t>range: </a:t>
            </a:r>
            <a:endParaRPr lang="en-US" sz="2400" dirty="0"/>
          </a:p>
          <a:p>
            <a:pPr lvl="1"/>
            <a:r>
              <a:rPr lang="en-US" dirty="0" smtClean="0"/>
              <a:t>+</a:t>
            </a:r>
            <a:r>
              <a:rPr lang="en-US" dirty="0"/>
              <a:t>/- 10V, +/- 5V, +/- 2.5V </a:t>
            </a:r>
            <a:r>
              <a:rPr lang="en-US" dirty="0" smtClean="0"/>
              <a:t>Differential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Two Analog </a:t>
            </a:r>
            <a:r>
              <a:rPr lang="en-US" dirty="0" smtClean="0"/>
              <a:t>outputs </a:t>
            </a:r>
            <a:r>
              <a:rPr lang="en-US" dirty="0"/>
              <a:t>driven from 16-bit DAC8563T </a:t>
            </a:r>
            <a:endParaRPr lang="en-US" dirty="0"/>
          </a:p>
          <a:p>
            <a:pPr lvl="1"/>
            <a:r>
              <a:rPr lang="en-US" sz="2000" dirty="0" smtClean="0"/>
              <a:t> </a:t>
            </a:r>
            <a:r>
              <a:rPr lang="en-US" dirty="0"/>
              <a:t>0 .. +/-10V output range </a:t>
            </a:r>
            <a:endParaRPr lang="en-US" dirty="0"/>
          </a:p>
          <a:p>
            <a:r>
              <a:rPr lang="en-US" sz="2400" dirty="0" smtClean="0"/>
              <a:t>Two</a:t>
            </a:r>
            <a:r>
              <a:rPr lang="en-US" sz="2400" dirty="0"/>
              <a:t>(2) 3M Shrunk Delta Ribbon (SDR) Right Angle Connectors </a:t>
            </a:r>
          </a:p>
          <a:p>
            <a:pPr lvl="1"/>
            <a:r>
              <a:rPr lang="en-US" dirty="0"/>
              <a:t>20 ADC inputs (Signal + GND) or Signal+/Signal-) </a:t>
            </a:r>
            <a:endParaRPr lang="en-US" sz="2000" dirty="0"/>
          </a:p>
          <a:p>
            <a:pPr lvl="1"/>
            <a:r>
              <a:rPr lang="en-US" dirty="0"/>
              <a:t>2 DAC outputs </a:t>
            </a:r>
            <a:endParaRPr lang="en-US" sz="2000" dirty="0"/>
          </a:p>
          <a:p>
            <a:pPr lvl="1"/>
            <a:r>
              <a:rPr lang="en-US" dirty="0"/>
              <a:t>2 x External Clock Reference / Trigger </a:t>
            </a:r>
            <a:r>
              <a:rPr lang="en-US" dirty="0" err="1"/>
              <a:t>Input/</a:t>
            </a:r>
            <a:r>
              <a:rPr lang="en-US" dirty="0" err="1" smtClean="0"/>
              <a:t>Output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Maximum 6 [W] power dissipation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496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ADC_3117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7" name="Picture 6" descr="ADC_3117_02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672408" cy="4896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22768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3M connectors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4917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Preamp section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40749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534359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FMC connector</a:t>
            </a:r>
          </a:p>
        </p:txBody>
      </p:sp>
    </p:spTree>
    <p:extLst>
      <p:ext uri="{BB962C8B-B14F-4D97-AF65-F5344CB8AC3E}">
        <p14:creationId xmlns:p14="http://schemas.microsoft.com/office/powerpoint/2010/main" val="280258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flow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091" r="-220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4788024" y="184482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ADC_3117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8024" y="400506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DIO_xxx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948264" y="2564904"/>
            <a:ext cx="936104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20272" y="4941168"/>
            <a:ext cx="936104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020272" y="4365104"/>
            <a:ext cx="792088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129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MPS/BIS connection either via Rear Transition Module or add-on on IFC1410.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1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(pre)processing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analog and digital input signals can be used for steering the FIM state machine</a:t>
            </a:r>
          </a:p>
          <a:p>
            <a:pPr lvl="1"/>
            <a:r>
              <a:rPr lang="en-US" dirty="0" smtClean="0"/>
              <a:t>Digital signal processing is rather straightforward</a:t>
            </a:r>
          </a:p>
          <a:p>
            <a:pPr lvl="1"/>
            <a:r>
              <a:rPr lang="en-US" dirty="0" smtClean="0"/>
              <a:t>Analog signals have more options for monitoring</a:t>
            </a:r>
          </a:p>
          <a:p>
            <a:pPr lvl="2"/>
            <a:r>
              <a:rPr lang="en-US" dirty="0" smtClean="0"/>
              <a:t>Next slide</a:t>
            </a:r>
          </a:p>
          <a:p>
            <a:pPr lvl="1"/>
            <a:r>
              <a:rPr lang="en-US" dirty="0" smtClean="0"/>
              <a:t>State of the signals after processing is fed to registers that steer the state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1890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pre-processing #1 (single input)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6" name="Picture 5" descr="analog-prep-sing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5"/>
          <a:stretch/>
        </p:blipFill>
        <p:spPr>
          <a:xfrm>
            <a:off x="683568" y="1412776"/>
            <a:ext cx="4850124" cy="4956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1772816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input can be configured  for the pre-processing functions: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Discriminator: signal higher/lower/outside a range</a:t>
            </a:r>
          </a:p>
          <a:p>
            <a:pPr marL="342900" indent="-342900">
              <a:buAutoNum type="arabicParenR"/>
            </a:pPr>
            <a:r>
              <a:rPr lang="en-US" dirty="0" smtClean="0"/>
              <a:t>Pulse width: signal above threshold for more than defined time</a:t>
            </a:r>
          </a:p>
          <a:p>
            <a:pPr marL="342900" indent="-342900">
              <a:buAutoNum type="arabicParenR"/>
            </a:pPr>
            <a:r>
              <a:rPr lang="en-US" dirty="0" smtClean="0"/>
              <a:t>Pulse frequency: pulse repeats more often than defined minimum time</a:t>
            </a:r>
          </a:p>
          <a:p>
            <a:pPr marL="342900" indent="-342900">
              <a:buAutoNum type="arabicParenR"/>
            </a:pPr>
            <a:r>
              <a:rPr lang="en-US" dirty="0" smtClean="0"/>
              <a:t>Signal deviation: signal within x% of defined value</a:t>
            </a:r>
          </a:p>
        </p:txBody>
      </p:sp>
    </p:spTree>
    <p:extLst>
      <p:ext uri="{BB962C8B-B14F-4D97-AF65-F5344CB8AC3E}">
        <p14:creationId xmlns:p14="http://schemas.microsoft.com/office/powerpoint/2010/main" val="262305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pre-processing #2 (dual input)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683568" y="4797152"/>
            <a:ext cx="7776864" cy="151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two analog input signals can be selected for processing:</a:t>
            </a:r>
          </a:p>
          <a:p>
            <a:pPr marL="342900" indent="-342900">
              <a:buAutoNum type="arabicParenR"/>
            </a:pPr>
            <a:r>
              <a:rPr lang="en-US" dirty="0" smtClean="0"/>
              <a:t>Multiply two values</a:t>
            </a:r>
          </a:p>
          <a:p>
            <a:pPr marL="342900" indent="-342900">
              <a:buAutoNum type="arabicParenR"/>
            </a:pPr>
            <a:r>
              <a:rPr lang="en-US" dirty="0" smtClean="0"/>
              <a:t>Breakpoint conversion with a look-up table (linearization)</a:t>
            </a:r>
          </a:p>
          <a:p>
            <a:pPr marL="342900" indent="-342900">
              <a:buAutoNum type="arabicParenR"/>
            </a:pPr>
            <a:r>
              <a:rPr lang="en-US" dirty="0" smtClean="0"/>
              <a:t>Sliding average with a configurable window</a:t>
            </a:r>
          </a:p>
          <a:p>
            <a:pPr marL="342900" indent="-342900">
              <a:buAutoNum type="arabicParenR"/>
            </a:pPr>
            <a:r>
              <a:rPr lang="en-US" dirty="0" smtClean="0"/>
              <a:t>Activate, or send permanent OK (or NOK)</a:t>
            </a:r>
          </a:p>
        </p:txBody>
      </p:sp>
      <p:pic>
        <p:nvPicPr>
          <p:cNvPr id="3" name="Picture 2" descr="powerAvgCe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r="14962" b="46245"/>
          <a:stretch/>
        </p:blipFill>
        <p:spPr>
          <a:xfrm>
            <a:off x="755576" y="1699200"/>
            <a:ext cx="7776000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compared to analog processing</a:t>
            </a:r>
          </a:p>
          <a:p>
            <a:pPr lvl="1"/>
            <a:r>
              <a:rPr lang="en-US" dirty="0" smtClean="0"/>
              <a:t>Permanent OK or NOK (1 or 0)</a:t>
            </a:r>
          </a:p>
          <a:p>
            <a:pPr lvl="1"/>
            <a:r>
              <a:rPr lang="en-US" dirty="0" smtClean="0"/>
              <a:t>Follow input state (OK-&gt;OK, NOK-&gt;NOK)</a:t>
            </a:r>
          </a:p>
          <a:p>
            <a:pPr lvl="1"/>
            <a:r>
              <a:rPr lang="en-US" dirty="0" smtClean="0"/>
              <a:t>Invert input state (OK-&gt;NOK, NOK-&gt;OK)</a:t>
            </a:r>
          </a:p>
          <a:p>
            <a:pPr lvl="2"/>
            <a:r>
              <a:rPr lang="en-US" dirty="0" smtClean="0"/>
              <a:t>Can be very useful - sometimes OK for one state can be bad for another state</a:t>
            </a:r>
          </a:p>
          <a:p>
            <a:r>
              <a:rPr lang="en-US" dirty="0" smtClean="0"/>
              <a:t>All inputs can be configured like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4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(processed) input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preprocessed signals go to a condition matching register</a:t>
            </a:r>
          </a:p>
          <a:p>
            <a:pPr lvl="1"/>
            <a:r>
              <a:rPr lang="en-US" dirty="0" smtClean="0"/>
              <a:t>Conditions drive the FIM state machine (next slide) </a:t>
            </a:r>
          </a:p>
          <a:p>
            <a:pPr lvl="1"/>
            <a:r>
              <a:rPr lang="en-US" dirty="0" smtClean="0"/>
              <a:t>As long as conditions for a state are valid, the state is maintained</a:t>
            </a:r>
          </a:p>
          <a:p>
            <a:pPr lvl="1"/>
            <a:r>
              <a:rPr lang="en-US" dirty="0" smtClean="0"/>
              <a:t>If condition is not valid (e.g.,  pulse length exceeded),  state machine moves to a safe state (ABORT).</a:t>
            </a:r>
          </a:p>
          <a:p>
            <a:pPr lvl="1"/>
            <a:r>
              <a:rPr lang="en-US" dirty="0" smtClean="0"/>
              <a:t>To move to a “higher” operational state, a command is required in addition to fulfilling all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826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 State machine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0" t="354" r="165" b="604"/>
          <a:stretch/>
        </p:blipFill>
        <p:spPr>
          <a:xfrm>
            <a:off x="309872" y="1760571"/>
            <a:ext cx="8154239" cy="45068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632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outputs (permits)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61249"/>
              </p:ext>
            </p:extLst>
          </p:nvPr>
        </p:nvGraphicFramePr>
        <p:xfrm>
          <a:off x="395536" y="177281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1152128"/>
                <a:gridCol w="1512168"/>
                <a:gridCol w="1316752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800" b="1" dirty="0">
                          <a:solidFill>
                            <a:srgbClr val="00007F"/>
                          </a:solidFill>
                          <a:effectLst/>
                          <a:latin typeface="Arial"/>
                        </a:rPr>
                        <a:t>FSM </a:t>
                      </a:r>
                      <a:endParaRPr lang="fi-FI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7F"/>
                          </a:solidFill>
                          <a:effectLst/>
                          <a:latin typeface="Arial"/>
                        </a:rPr>
                        <a:t>IDLE 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800" b="1">
                          <a:solidFill>
                            <a:srgbClr val="00007F"/>
                          </a:solidFill>
                          <a:effectLst/>
                          <a:latin typeface="Arial"/>
                        </a:rPr>
                        <a:t>PRE </a:t>
                      </a:r>
                      <a:endParaRPr lang="es-ES_tradnl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0007F"/>
                          </a:solidFill>
                          <a:effectLst/>
                          <a:latin typeface="Arial"/>
                        </a:rPr>
                        <a:t>RUN </a:t>
                      </a:r>
                      <a:endParaRPr lang="de-DE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1">
                          <a:solidFill>
                            <a:srgbClr val="00007F"/>
                          </a:solidFill>
                          <a:effectLst/>
                          <a:latin typeface="Arial"/>
                        </a:rPr>
                        <a:t>ABO </a:t>
                      </a:r>
                      <a:endParaRPr lang="tr-TR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  <a:latin typeface="Arial"/>
                        </a:rPr>
                        <a:t>RF_Enable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 </a:t>
                      </a:r>
                      <a:endParaRPr lang="ru-RU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  <a:latin typeface="Arial"/>
                        </a:rPr>
                        <a:t>RF_Enable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 (Spare)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b="1" dirty="0" err="1">
                          <a:effectLst/>
                          <a:latin typeface="Arial"/>
                        </a:rPr>
                        <a:t>HV_Enable</a:t>
                      </a:r>
                      <a:r>
                        <a:rPr lang="es-ES_tradnl" sz="1800" b="1" dirty="0">
                          <a:effectLst/>
                          <a:latin typeface="Arial"/>
                        </a:rPr>
                        <a:t> </a:t>
                      </a:r>
                      <a:endParaRPr lang="es-ES_tradnl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 </a:t>
                      </a:r>
                      <a:endParaRPr lang="ru-RU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 </a:t>
                      </a:r>
                      <a:endParaRPr lang="ru-RU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  <a:latin typeface="Arial"/>
                        </a:rPr>
                        <a:t>HV_Enable_N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 (Spare)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  <a:latin typeface="Arial"/>
                        </a:rPr>
                        <a:t>RF_Enable_ST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-PLC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 </a:t>
                      </a:r>
                      <a:endParaRPr lang="ru-RU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  <a:latin typeface="Arial"/>
                        </a:rPr>
                        <a:t>HV_Enable_ST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-PLC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 </a:t>
                      </a:r>
                      <a:endParaRPr lang="ru-RU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</a:t>
                      </a:r>
                      <a:r>
                        <a:rPr lang="ru-RU" sz="1800" dirty="0">
                          <a:effectLst/>
                          <a:latin typeface="ArialMT"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  <a:latin typeface="Arial"/>
                        </a:rPr>
                        <a:t>LLRF_Enable</a:t>
                      </a:r>
                      <a:r>
                        <a:rPr lang="en-US" sz="1800" b="1" dirty="0">
                          <a:effectLst/>
                          <a:latin typeface="Arial"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MT"/>
                        </a:rPr>
                        <a:t>'0' </a:t>
                      </a:r>
                      <a:endParaRPr lang="ru-RU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ArialMT"/>
                        </a:rPr>
                        <a:t>'1'</a:t>
                      </a:r>
                      <a:r>
                        <a:rPr lang="ru-RU" sz="1800" dirty="0">
                          <a:effectLst/>
                          <a:latin typeface="ArialMT"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MT"/>
                        </a:rPr>
                        <a:t>'0' </a:t>
                      </a:r>
                      <a:endParaRPr lang="ru-RU" sz="18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539552" y="544522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interpret this: for instance, LLRF is enabled only in RUN-state. In IDLE and ABO states nothing is enabled.</a:t>
            </a:r>
          </a:p>
          <a:p>
            <a:r>
              <a:rPr lang="en-US" sz="2000" dirty="0" smtClean="0"/>
              <a:t>(0-disabled, 1-enabled)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36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FIM Module overview</a:t>
            </a:r>
          </a:p>
          <a:p>
            <a:r>
              <a:rPr lang="en-US" dirty="0" smtClean="0"/>
              <a:t>IOxOS IFC1410 digital platform</a:t>
            </a:r>
          </a:p>
          <a:p>
            <a:pPr lvl="1"/>
            <a:r>
              <a:rPr lang="en-US" dirty="0" smtClean="0"/>
              <a:t>ADC3117, Digital I/O interfaces</a:t>
            </a:r>
          </a:p>
          <a:p>
            <a:r>
              <a:rPr lang="en-US" dirty="0" smtClean="0"/>
              <a:t>Signal processing</a:t>
            </a:r>
          </a:p>
          <a:p>
            <a:r>
              <a:rPr lang="en-US" dirty="0" smtClean="0"/>
              <a:t>Machine State</a:t>
            </a:r>
          </a:p>
          <a:p>
            <a:r>
              <a:rPr lang="en-US" dirty="0" smtClean="0"/>
              <a:t>EPICS communication</a:t>
            </a:r>
          </a:p>
          <a:p>
            <a:r>
              <a:rPr lang="en-US" dirty="0" smtClean="0"/>
              <a:t>BIS interface</a:t>
            </a:r>
          </a:p>
          <a:p>
            <a:r>
              <a:rPr lang="en-GB" dirty="0" smtClean="0"/>
              <a:t>Summary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Pre-processing functions can be configured</a:t>
            </a:r>
          </a:p>
          <a:p>
            <a:pPr lvl="1"/>
            <a:r>
              <a:rPr lang="en-US" dirty="0" smtClean="0"/>
              <a:t>“live” during commissioning of the RF station</a:t>
            </a:r>
          </a:p>
          <a:p>
            <a:pPr lvl="2"/>
            <a:r>
              <a:rPr lang="en-US" dirty="0" smtClean="0"/>
              <a:t>Requires a permit to be set before values can be manipulated</a:t>
            </a:r>
          </a:p>
          <a:p>
            <a:pPr lvl="2"/>
            <a:r>
              <a:rPr lang="en-US" dirty="0" smtClean="0"/>
              <a:t>Can be accessed and manipulated via EPICS</a:t>
            </a:r>
          </a:p>
          <a:p>
            <a:pPr lvl="1"/>
            <a:r>
              <a:rPr lang="en-US" dirty="0" smtClean="0"/>
              <a:t>“permanently”, by storing the configuration in a flash memory which FPGA reads on power-on</a:t>
            </a:r>
          </a:p>
          <a:p>
            <a:pPr lvl="2"/>
            <a:r>
              <a:rPr lang="en-US" dirty="0" smtClean="0"/>
              <a:t>Exact details to be defined (how to store the configurations, etc.)</a:t>
            </a:r>
          </a:p>
          <a:p>
            <a:pPr lvl="1"/>
            <a:r>
              <a:rPr lang="en-US" dirty="0" smtClean="0"/>
              <a:t>Values can (and will) be cross-checked by software</a:t>
            </a:r>
          </a:p>
          <a:p>
            <a:pPr lvl="2"/>
            <a:r>
              <a:rPr lang="en-US" dirty="0" smtClean="0"/>
              <a:t>Important after e.g. replacement of the digital board. </a:t>
            </a:r>
          </a:p>
          <a:p>
            <a:pPr lvl="2"/>
            <a:r>
              <a:rPr lang="en-US" dirty="0" smtClean="0"/>
              <a:t>A new board from stock has to be configured before operating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603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recording, history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input values (analog, digital) are continuously recorded in a circular buffer</a:t>
            </a:r>
          </a:p>
          <a:p>
            <a:pPr lvl="1"/>
            <a:r>
              <a:rPr lang="en-US" dirty="0" smtClean="0"/>
              <a:t>Including pre-processor states (OK/NOK)</a:t>
            </a:r>
          </a:p>
          <a:p>
            <a:pPr lvl="1"/>
            <a:r>
              <a:rPr lang="en-US" dirty="0" smtClean="0"/>
              <a:t>Up to 1 </a:t>
            </a:r>
            <a:r>
              <a:rPr lang="en-US" dirty="0" err="1" smtClean="0"/>
              <a:t>Gbyte</a:t>
            </a:r>
            <a:r>
              <a:rPr lang="en-US" dirty="0" smtClean="0"/>
              <a:t> in total (64-byte frames @ 1 MHz provide </a:t>
            </a:r>
            <a:r>
              <a:rPr lang="en-US" dirty="0"/>
              <a:t>16 seconds </a:t>
            </a:r>
            <a:r>
              <a:rPr lang="en-US" dirty="0" smtClean="0"/>
              <a:t>recording)</a:t>
            </a:r>
          </a:p>
          <a:p>
            <a:pPr lvl="2"/>
            <a:r>
              <a:rPr lang="en-US" dirty="0" smtClean="0"/>
              <a:t>In practice probably less will be used.</a:t>
            </a:r>
          </a:p>
          <a:p>
            <a:pPr lvl="1"/>
            <a:r>
              <a:rPr lang="en-US" dirty="0" smtClean="0"/>
              <a:t>Possibility for dual-buffering (continuous data stream)</a:t>
            </a:r>
          </a:p>
          <a:p>
            <a:r>
              <a:rPr lang="en-US" dirty="0" smtClean="0"/>
              <a:t>History buffer is available for EPICS to read out</a:t>
            </a:r>
          </a:p>
          <a:p>
            <a:r>
              <a:rPr lang="en-US" dirty="0" smtClean="0"/>
              <a:t>Recording stops when</a:t>
            </a:r>
          </a:p>
          <a:p>
            <a:pPr lvl="1"/>
            <a:r>
              <a:rPr lang="en-US" dirty="0" smtClean="0"/>
              <a:t>Interlock condition happens (drop to ABO state).</a:t>
            </a:r>
          </a:p>
          <a:p>
            <a:pPr lvl="1"/>
            <a:r>
              <a:rPr lang="en-US" dirty="0" smtClean="0"/>
              <a:t>External post-mortem request event (from timing) 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160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local CPU on the IFC_1410 board runs EPICS</a:t>
            </a:r>
          </a:p>
          <a:p>
            <a:pPr lvl="1"/>
            <a:r>
              <a:rPr lang="en-US" dirty="0" smtClean="0"/>
              <a:t>Independent unit, not affected by other processing (in a central, shared CPU)</a:t>
            </a:r>
          </a:p>
          <a:p>
            <a:pPr lvl="1"/>
            <a:r>
              <a:rPr lang="en-US" dirty="0" smtClean="0"/>
              <a:t>CPU has read access to </a:t>
            </a:r>
          </a:p>
          <a:p>
            <a:pPr lvl="2"/>
            <a:r>
              <a:rPr lang="en-US" dirty="0" smtClean="0"/>
              <a:t>the circular buffer</a:t>
            </a:r>
          </a:p>
          <a:p>
            <a:pPr lvl="2"/>
            <a:r>
              <a:rPr lang="en-US" dirty="0" smtClean="0"/>
              <a:t>ADC raw values (for display)</a:t>
            </a:r>
          </a:p>
          <a:p>
            <a:pPr lvl="2"/>
            <a:r>
              <a:rPr lang="en-US" dirty="0" smtClean="0"/>
              <a:t>Digital input and output values</a:t>
            </a:r>
          </a:p>
          <a:p>
            <a:pPr lvl="1"/>
            <a:r>
              <a:rPr lang="en-US" dirty="0" smtClean="0"/>
              <a:t>Protected write  access to pre-processing function parameters</a:t>
            </a:r>
          </a:p>
          <a:p>
            <a:pPr lvl="2"/>
            <a:r>
              <a:rPr lang="en-US" dirty="0" smtClean="0"/>
              <a:t>Required in commissioning</a:t>
            </a:r>
          </a:p>
          <a:p>
            <a:r>
              <a:rPr lang="en-US" dirty="0" smtClean="0"/>
              <a:t>CPU activity does not impact FPGA operation</a:t>
            </a:r>
          </a:p>
          <a:p>
            <a:pPr lvl="1"/>
            <a:r>
              <a:rPr lang="en-US" dirty="0" smtClean="0"/>
              <a:t>Even if CPU stops/crashes/</a:t>
            </a:r>
            <a:r>
              <a:rPr lang="is-IS" dirty="0" smtClean="0"/>
              <a:t>…, protection remains active</a:t>
            </a:r>
          </a:p>
          <a:p>
            <a:r>
              <a:rPr lang="is-IS" dirty="0" smtClean="0"/>
              <a:t>EPICS interfacing has been done</a:t>
            </a:r>
          </a:p>
          <a:p>
            <a:pPr lvl="1"/>
            <a:r>
              <a:rPr lang="en-US" dirty="0" smtClean="0"/>
              <a:t>Requires updating to accommodate the latest FIM firmware</a:t>
            </a:r>
          </a:p>
          <a:p>
            <a:pPr lvl="2"/>
            <a:r>
              <a:rPr lang="en-US" dirty="0" smtClean="0"/>
              <a:t>New state handling</a:t>
            </a:r>
          </a:p>
          <a:p>
            <a:r>
              <a:rPr lang="en-US" dirty="0" smtClean="0"/>
              <a:t>Same EPICS IOC can also talk to SIM</a:t>
            </a:r>
          </a:p>
          <a:p>
            <a:pPr lvl="1"/>
            <a:r>
              <a:rPr lang="en-US" dirty="0" smtClean="0"/>
              <a:t>Status monitoring, etc.</a:t>
            </a:r>
          </a:p>
          <a:p>
            <a:pPr lvl="1"/>
            <a:r>
              <a:rPr lang="en-US" dirty="0" smtClean="0"/>
              <a:t>Single, self-contained unit of FIM+SIM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577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Protection </a:t>
            </a:r>
            <a:r>
              <a:rPr lang="en-GB" dirty="0" smtClean="0"/>
              <a:t>System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Interfacing to </a:t>
            </a:r>
            <a:r>
              <a:rPr lang="en-US" dirty="0" smtClean="0"/>
              <a:t>MPS/BIS (Beam Interlock System)</a:t>
            </a:r>
            <a:endParaRPr lang="en-US" dirty="0" smtClean="0"/>
          </a:p>
          <a:p>
            <a:pPr lvl="1"/>
            <a:r>
              <a:rPr lang="en-US" dirty="0" smtClean="0"/>
              <a:t>ICS provide a standard interface</a:t>
            </a:r>
          </a:p>
          <a:p>
            <a:pPr lvl="1"/>
            <a:r>
              <a:rPr lang="en-US" dirty="0" smtClean="0"/>
              <a:t>Also a firmware </a:t>
            </a:r>
            <a:r>
              <a:rPr lang="en-US" dirty="0" smtClean="0"/>
              <a:t>interface (FIM-&gt; BIS)</a:t>
            </a:r>
            <a:endParaRPr lang="en-US" dirty="0" smtClean="0"/>
          </a:p>
          <a:p>
            <a:r>
              <a:rPr lang="en-US" dirty="0" smtClean="0"/>
              <a:t>Hardware i</a:t>
            </a:r>
            <a:r>
              <a:rPr lang="en-US" dirty="0" smtClean="0"/>
              <a:t>nterface consists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Discrete </a:t>
            </a:r>
            <a:r>
              <a:rPr lang="en-US" dirty="0" smtClean="0"/>
              <a:t>lines for fast switch-off</a:t>
            </a:r>
            <a:endParaRPr lang="en-US" dirty="0" smtClean="0"/>
          </a:p>
          <a:p>
            <a:pPr lvl="2"/>
            <a:r>
              <a:rPr lang="en-US" dirty="0" smtClean="0"/>
              <a:t>OK/NOK, disconnect (“3-wire”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Ethernet link (UDP)</a:t>
            </a:r>
          </a:p>
          <a:p>
            <a:pPr lvl="2"/>
            <a:r>
              <a:rPr lang="en-US" dirty="0" smtClean="0"/>
              <a:t>Operating mode checking, heartbeat, online testing</a:t>
            </a:r>
          </a:p>
          <a:p>
            <a:pPr lvl="2"/>
            <a:r>
              <a:rPr lang="en-US" dirty="0" smtClean="0"/>
              <a:t>Timing system becomes “control only” – no strict protection requirements (responsibility transferred to BIS)</a:t>
            </a:r>
          </a:p>
          <a:p>
            <a:r>
              <a:rPr lang="en-US" dirty="0" smtClean="0"/>
              <a:t>Beam permit “OK” when in “RF On” state</a:t>
            </a:r>
          </a:p>
          <a:p>
            <a:pPr lvl="1"/>
            <a:r>
              <a:rPr lang="en-US" dirty="0" smtClean="0"/>
              <a:t>May be masked in BIS, or ignored based on beam destination</a:t>
            </a:r>
          </a:p>
          <a:p>
            <a:pPr lvl="2"/>
            <a:r>
              <a:rPr lang="en-US" dirty="0" smtClean="0"/>
              <a:t>Details on MPS level to be defined.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856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Fast interlock module is a component of the RF Local Protection System</a:t>
            </a:r>
            <a:endParaRPr lang="en-US" dirty="0" smtClean="0"/>
          </a:p>
          <a:p>
            <a:r>
              <a:rPr lang="en-US" dirty="0" smtClean="0"/>
              <a:t>Implemented on ICS standard hardware</a:t>
            </a:r>
            <a:endParaRPr lang="en-US" dirty="0" smtClean="0"/>
          </a:p>
          <a:p>
            <a:pPr lvl="1"/>
            <a:r>
              <a:rPr lang="en-US" dirty="0" smtClean="0"/>
              <a:t>Full EPICS integration</a:t>
            </a:r>
          </a:p>
          <a:p>
            <a:pPr lvl="1"/>
            <a:r>
              <a:rPr lang="en-US" dirty="0" smtClean="0"/>
              <a:t>Full MPS integration, with post-mortem capabilities</a:t>
            </a:r>
            <a:endParaRPr lang="en-US" dirty="0" smtClean="0"/>
          </a:p>
          <a:p>
            <a:r>
              <a:rPr lang="en-US" dirty="0" smtClean="0"/>
              <a:t>ICS has provided some help in implementation</a:t>
            </a:r>
            <a:endParaRPr lang="en-US" dirty="0" smtClean="0"/>
          </a:p>
          <a:p>
            <a:pPr lvl="1"/>
            <a:r>
              <a:rPr lang="en-US" dirty="0" smtClean="0"/>
              <a:t>But this is still a RF Group system</a:t>
            </a:r>
          </a:p>
          <a:p>
            <a:pPr lvl="1"/>
            <a:r>
              <a:rPr lang="en-US" dirty="0" smtClean="0"/>
              <a:t>ICS will also help in providing the deployment and operating infrastructure (</a:t>
            </a:r>
            <a:r>
              <a:rPr lang="en-US" smtClean="0"/>
              <a:t>configuration management)</a:t>
            </a:r>
            <a:endParaRPr lang="en-US" dirty="0" smtClean="0"/>
          </a:p>
          <a:p>
            <a:r>
              <a:rPr lang="en-US" dirty="0" smtClean="0"/>
              <a:t>Final system implementation partially started</a:t>
            </a:r>
            <a:endParaRPr lang="en-US" dirty="0" smtClean="0"/>
          </a:p>
          <a:p>
            <a:pPr lvl="1"/>
            <a:r>
              <a:rPr lang="en-US" dirty="0" smtClean="0"/>
              <a:t>But still waiting for final testing of the FIM prototype</a:t>
            </a:r>
          </a:p>
          <a:p>
            <a:pPr lvl="1"/>
            <a:r>
              <a:rPr lang="en-US" dirty="0" smtClean="0"/>
              <a:t>To be sure that the right thing will be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335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Interlock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Component of the RF Local Protection System</a:t>
            </a:r>
          </a:p>
          <a:p>
            <a:r>
              <a:rPr lang="en-US" dirty="0" smtClean="0"/>
              <a:t>Defined and specified by the RF Group</a:t>
            </a:r>
          </a:p>
          <a:p>
            <a:pPr lvl="1"/>
            <a:r>
              <a:rPr lang="en-US" dirty="0" smtClean="0"/>
              <a:t>Rafael Montano in particular</a:t>
            </a:r>
          </a:p>
          <a:p>
            <a:r>
              <a:rPr lang="en-US" dirty="0" smtClean="0"/>
              <a:t>Implemented on ICS standard hardware platform</a:t>
            </a:r>
          </a:p>
          <a:p>
            <a:pPr lvl="1"/>
            <a:r>
              <a:rPr lang="en-US" dirty="0" smtClean="0"/>
              <a:t>IFC_1410 MTCA.4 board</a:t>
            </a:r>
          </a:p>
          <a:p>
            <a:pPr lvl="1"/>
            <a:r>
              <a:rPr lang="en-US" dirty="0" smtClean="0"/>
              <a:t>Prototype on IFC_1210 (predecessor of 1410, VME)</a:t>
            </a:r>
          </a:p>
          <a:p>
            <a:pPr lvl="2"/>
            <a:r>
              <a:rPr lang="en-US" dirty="0" smtClean="0"/>
              <a:t>Proof-of-principle but implements all functions</a:t>
            </a:r>
          </a:p>
          <a:p>
            <a:r>
              <a:rPr lang="en-US" dirty="0" smtClean="0"/>
              <a:t>ICS has supported implementation</a:t>
            </a:r>
          </a:p>
          <a:p>
            <a:pPr lvl="1"/>
            <a:r>
              <a:rPr lang="en-US" dirty="0" smtClean="0"/>
              <a:t>FPGA programming (IOxOS SA)</a:t>
            </a:r>
          </a:p>
          <a:p>
            <a:pPr lvl="1"/>
            <a:r>
              <a:rPr lang="en-US" dirty="0" smtClean="0"/>
              <a:t>EPICS integration (ESS Lund)</a:t>
            </a:r>
          </a:p>
          <a:p>
            <a:pPr lvl="1"/>
            <a:r>
              <a:rPr lang="en-US" dirty="0" smtClean="0"/>
              <a:t>Machine Protection System integration</a:t>
            </a:r>
          </a:p>
          <a:p>
            <a:r>
              <a:rPr lang="en-US" dirty="0" smtClean="0"/>
              <a:t>This talk concentrates on the final MTCA.4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86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Interlock Module (FIM)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5832648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55776" y="2564904"/>
            <a:ext cx="1512168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0192" y="1916832"/>
            <a:ext cx="266429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requirements: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React in microseconds range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Process analog and digital signals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16-bit ADC, running at 1 MSPS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Digital I/O sampled at 1 MHz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Point-to-point link to the Slow Interlock Module (SIM)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Interfaces to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Pin diode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Modulator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Klystron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RF 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54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FIM</a:t>
            </a:r>
            <a:endParaRPr lang="en-US" dirty="0"/>
          </a:p>
        </p:txBody>
      </p:sp>
      <p:cxnSp>
        <p:nvCxnSpPr>
          <p:cNvPr id="10" name="Elbow Connector 9"/>
          <p:cNvCxnSpPr>
            <a:stCxn id="8" idx="3"/>
            <a:endCxn id="6" idx="0"/>
          </p:cNvCxnSpPr>
          <p:nvPr/>
        </p:nvCxnSpPr>
        <p:spPr>
          <a:xfrm>
            <a:off x="1013787" y="1813466"/>
            <a:ext cx="2298073" cy="751438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68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IFC1410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FMC carrier </a:t>
            </a:r>
            <a:r>
              <a:rPr lang="en-US" dirty="0" smtClean="0"/>
              <a:t>board with two (</a:t>
            </a:r>
            <a:r>
              <a:rPr lang="en-US" dirty="0"/>
              <a:t>HPC) FMC </a:t>
            </a:r>
            <a:r>
              <a:rPr lang="en-US" dirty="0" smtClean="0"/>
              <a:t>slots</a:t>
            </a:r>
            <a:endParaRPr lang="en-US" dirty="0" smtClean="0"/>
          </a:p>
          <a:p>
            <a:pPr lvl="1"/>
            <a:r>
              <a:rPr lang="en-US" dirty="0" smtClean="0"/>
              <a:t>FMC = FPGA Mezzanine Card, VITA-57 industrial standard</a:t>
            </a:r>
          </a:p>
          <a:p>
            <a:pPr lvl="2"/>
            <a:r>
              <a:rPr lang="en-US" dirty="0" smtClean="0"/>
              <a:t>Defines connections from an add-on board to a FPGA</a:t>
            </a:r>
          </a:p>
          <a:p>
            <a:pPr lvl="1"/>
            <a:r>
              <a:rPr lang="en-US" dirty="0" smtClean="0"/>
              <a:t>Fairly new but widely spread standard.</a:t>
            </a:r>
            <a:endParaRPr lang="en-US" dirty="0" smtClean="0"/>
          </a:p>
          <a:p>
            <a:r>
              <a:rPr lang="en-US" dirty="0" smtClean="0"/>
              <a:t>Latest (at the moment) generation FPGA </a:t>
            </a:r>
          </a:p>
          <a:p>
            <a:pPr lvl="1"/>
            <a:r>
              <a:rPr lang="en-US" dirty="0" smtClean="0"/>
              <a:t>Xilinx </a:t>
            </a:r>
            <a:r>
              <a:rPr lang="en-US" dirty="0" err="1" smtClean="0"/>
              <a:t>Kintex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 KU040</a:t>
            </a:r>
          </a:p>
          <a:p>
            <a:pPr lvl="2"/>
            <a:r>
              <a:rPr lang="en-US" dirty="0" smtClean="0"/>
              <a:t>RAM attached to the FPGA</a:t>
            </a:r>
          </a:p>
          <a:p>
            <a:r>
              <a:rPr lang="en-US" dirty="0" smtClean="0"/>
              <a:t>On-board CPU to run EPICS control system</a:t>
            </a:r>
          </a:p>
          <a:p>
            <a:pPr lvl="1"/>
            <a:r>
              <a:rPr lang="en-US" dirty="0" smtClean="0"/>
              <a:t>4-core </a:t>
            </a:r>
            <a:r>
              <a:rPr lang="en-US" dirty="0" err="1" smtClean="0"/>
              <a:t>Hyperthreaded</a:t>
            </a:r>
            <a:r>
              <a:rPr lang="en-US" dirty="0" smtClean="0"/>
              <a:t> (8 virtual cores) 64-bit CPU</a:t>
            </a:r>
          </a:p>
          <a:p>
            <a:pPr lvl="1"/>
            <a:r>
              <a:rPr lang="en-US" dirty="0" smtClean="0"/>
              <a:t>Autonomous operation </a:t>
            </a:r>
            <a:endParaRPr lang="en-US" dirty="0" smtClean="0"/>
          </a:p>
          <a:p>
            <a:r>
              <a:rPr lang="en-US" dirty="0" smtClean="0"/>
              <a:t>TOSCA-III Firmware framework</a:t>
            </a:r>
          </a:p>
          <a:p>
            <a:pPr lvl="1"/>
            <a:r>
              <a:rPr lang="en-US" dirty="0" smtClean="0"/>
              <a:t>“operating system” of the FPGA</a:t>
            </a:r>
          </a:p>
          <a:p>
            <a:pPr lvl="1"/>
            <a:r>
              <a:rPr lang="en-US" dirty="0" smtClean="0"/>
              <a:t>Based on PCI Express (Network on Chip)</a:t>
            </a:r>
          </a:p>
          <a:p>
            <a:pPr lvl="1"/>
            <a:r>
              <a:rPr lang="en-US" dirty="0" smtClean="0"/>
              <a:t>Full source code available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73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IFC_1410 board without FMC modules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5647" r="-2564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049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rcRect l="-22091" r="-22091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IFC1410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08104" y="1916832"/>
            <a:ext cx="1368152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BIS special</a:t>
            </a:r>
          </a:p>
          <a:p>
            <a:pPr algn="ctr"/>
            <a:r>
              <a:rPr lang="en-US" dirty="0" smtClean="0"/>
              <a:t>Mezzanine</a:t>
            </a:r>
          </a:p>
          <a:p>
            <a:pPr algn="ctr"/>
            <a:r>
              <a:rPr lang="en-US" dirty="0" smtClean="0"/>
              <a:t>(backside mounted)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8024" y="184482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8024" y="400506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56166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916832"/>
            <a:ext cx="4464496" cy="3960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35896" y="3356992"/>
            <a:ext cx="936104" cy="93610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</a:p>
          <a:p>
            <a:pPr algn="ctr"/>
            <a:r>
              <a:rPr lang="en-US" dirty="0" smtClean="0"/>
              <a:t>Xilinx</a:t>
            </a:r>
          </a:p>
          <a:p>
            <a:pPr algn="ctr"/>
            <a:r>
              <a:rPr lang="en-US" dirty="0" smtClean="0"/>
              <a:t>KU040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71800" y="3284984"/>
            <a:ext cx="648072" cy="64807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</a:p>
        </p:txBody>
      </p:sp>
      <p:sp>
        <p:nvSpPr>
          <p:cNvPr id="14" name="Left-Up Arrow 13"/>
          <p:cNvSpPr/>
          <p:nvPr/>
        </p:nvSpPr>
        <p:spPr>
          <a:xfrm rot="10800000">
            <a:off x="3995936" y="2492895"/>
            <a:ext cx="720080" cy="86409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Up Arrow 14"/>
          <p:cNvSpPr/>
          <p:nvPr/>
        </p:nvSpPr>
        <p:spPr>
          <a:xfrm rot="10800000" flipV="1">
            <a:off x="3923928" y="4293096"/>
            <a:ext cx="792088" cy="86409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1512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BIS interface could also be implemented on a Rear Transition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</a:t>
            </a:r>
            <a:r>
              <a:rPr lang="en-GB" dirty="0" smtClean="0"/>
              <a:t>platform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IFC1410 </a:t>
            </a:r>
          </a:p>
          <a:p>
            <a:pPr lvl="1"/>
            <a:r>
              <a:rPr lang="en-US" dirty="0" smtClean="0"/>
              <a:t>ICS-supported platform</a:t>
            </a:r>
          </a:p>
          <a:p>
            <a:pPr lvl="2"/>
            <a:r>
              <a:rPr lang="en-US" dirty="0" smtClean="0"/>
              <a:t>Primary long-term choice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from PSI (in-kind)</a:t>
            </a:r>
          </a:p>
          <a:p>
            <a:pPr lvl="2"/>
            <a:r>
              <a:rPr lang="en-US" dirty="0" smtClean="0"/>
              <a:t>1 FPGA engineer, 1 SW engineer full time, 2 more will be employed</a:t>
            </a:r>
          </a:p>
          <a:p>
            <a:pPr lvl="2"/>
            <a:r>
              <a:rPr lang="en-US" dirty="0" smtClean="0"/>
              <a:t>Part-time support of 7 more people (controls, LLRF, instrumentation)</a:t>
            </a:r>
          </a:p>
          <a:p>
            <a:pPr lvl="2"/>
            <a:r>
              <a:rPr lang="en-US" dirty="0" smtClean="0"/>
              <a:t>Frees </a:t>
            </a:r>
            <a:r>
              <a:rPr lang="en-US" dirty="0" smtClean="0"/>
              <a:t>up </a:t>
            </a:r>
            <a:r>
              <a:rPr lang="en-US" dirty="0" smtClean="0"/>
              <a:t>ESS internal </a:t>
            </a:r>
            <a:r>
              <a:rPr lang="en-US" dirty="0" smtClean="0"/>
              <a:t>staff for integration tasks</a:t>
            </a:r>
          </a:p>
          <a:p>
            <a:pPr lvl="1"/>
            <a:r>
              <a:rPr lang="en-US" dirty="0" smtClean="0"/>
              <a:t>Hardware also contributed in-</a:t>
            </a:r>
            <a:r>
              <a:rPr lang="en-US" dirty="0" smtClean="0"/>
              <a:t>kind</a:t>
            </a:r>
          </a:p>
          <a:p>
            <a:pPr lvl="2"/>
            <a:r>
              <a:rPr lang="en-US" dirty="0" smtClean="0"/>
              <a:t>Issued “free-of-charge” to users 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437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Modules (FMC 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ADC_3117</a:t>
            </a:r>
          </a:p>
          <a:p>
            <a:pPr lvl="1"/>
            <a:r>
              <a:rPr lang="en-US" dirty="0" smtClean="0"/>
              <a:t>FMC add-on card for analog signal inputs</a:t>
            </a:r>
          </a:p>
          <a:p>
            <a:pPr lvl="1"/>
            <a:r>
              <a:rPr lang="en-US" dirty="0" smtClean="0"/>
              <a:t>More on next slide</a:t>
            </a:r>
          </a:p>
          <a:p>
            <a:r>
              <a:rPr lang="en-US" dirty="0" smtClean="0"/>
              <a:t>DIO FMC (name TBD)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Ch</a:t>
            </a:r>
            <a:r>
              <a:rPr lang="en-US" dirty="0" smtClean="0"/>
              <a:t> digital in, 16 </a:t>
            </a:r>
            <a:r>
              <a:rPr lang="en-US" dirty="0" err="1" smtClean="0"/>
              <a:t>Ch</a:t>
            </a:r>
            <a:r>
              <a:rPr lang="en-US" dirty="0" smtClean="0"/>
              <a:t> digital out</a:t>
            </a:r>
          </a:p>
          <a:p>
            <a:pPr lvl="2"/>
            <a:r>
              <a:rPr lang="en-US" dirty="0" smtClean="0"/>
              <a:t>A simple board, can be modified easily if need be.</a:t>
            </a:r>
          </a:p>
          <a:p>
            <a:pPr lvl="2"/>
            <a:r>
              <a:rPr lang="en-US" dirty="0" smtClean="0"/>
              <a:t>Basically a FMC of an existing card</a:t>
            </a:r>
          </a:p>
          <a:p>
            <a:pPr lvl="1"/>
            <a:r>
              <a:rPr lang="en-US" dirty="0" smtClean="0"/>
              <a:t>Has been ordered, waiting for first batch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025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2803</TotalTime>
  <Words>1618</Words>
  <Application>Microsoft Macintosh PowerPoint</Application>
  <PresentationFormat>On-screen Show (4:3)</PresentationFormat>
  <Paragraphs>272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Chess Core Powerpoint</vt:lpstr>
      <vt:lpstr>Hardware and Firmware for Fast Interlock Module</vt:lpstr>
      <vt:lpstr>Overview</vt:lpstr>
      <vt:lpstr>Fast Interlock Module</vt:lpstr>
      <vt:lpstr>Fast Interlock Module (FIM)</vt:lpstr>
      <vt:lpstr>IFC1410</vt:lpstr>
      <vt:lpstr>IFC_1410 board without FMC modules</vt:lpstr>
      <vt:lpstr>IFC1410 overview</vt:lpstr>
      <vt:lpstr>Digital platform support</vt:lpstr>
      <vt:lpstr>I/O Modules (FMC format)</vt:lpstr>
      <vt:lpstr>ADC 3117</vt:lpstr>
      <vt:lpstr>ADC_3117</vt:lpstr>
      <vt:lpstr>Signal flow</vt:lpstr>
      <vt:lpstr>Signal (pre)processing</vt:lpstr>
      <vt:lpstr>Analog pre-processing #1 (single input)</vt:lpstr>
      <vt:lpstr>Analog pre-processing #2 (dual input)</vt:lpstr>
      <vt:lpstr>Digital pre-processing</vt:lpstr>
      <vt:lpstr>Combination of (processed) input states</vt:lpstr>
      <vt:lpstr>FIM State machine</vt:lpstr>
      <vt:lpstr>State machine outputs (permits)</vt:lpstr>
      <vt:lpstr>Configuration management</vt:lpstr>
      <vt:lpstr>Status recording, history buffer</vt:lpstr>
      <vt:lpstr>EPICS interfacing</vt:lpstr>
      <vt:lpstr>Machine Protection System interface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74</cp:revision>
  <dcterms:created xsi:type="dcterms:W3CDTF">2013-10-29T16:05:10Z</dcterms:created>
  <dcterms:modified xsi:type="dcterms:W3CDTF">2017-06-27T22:26:19Z</dcterms:modified>
</cp:coreProperties>
</file>