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
  </p:notesMasterIdLst>
  <p:sldIdLst>
    <p:sldId id="256" r:id="rId2"/>
    <p:sldId id="283" r:id="rId3"/>
    <p:sldId id="289" r:id="rId4"/>
    <p:sldId id="343" r:id="rId5"/>
    <p:sldId id="286" r:id="rId6"/>
    <p:sldId id="344" r:id="rId7"/>
    <p:sldId id="345" r:id="rId8"/>
    <p:sldId id="268" r:id="rId9"/>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FF00"/>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9" autoAdjust="0"/>
    <p:restoredTop sz="87152" autoAdjust="0"/>
  </p:normalViewPr>
  <p:slideViewPr>
    <p:cSldViewPr>
      <p:cViewPr varScale="1">
        <p:scale>
          <a:sx n="142" d="100"/>
          <a:sy n="142" d="100"/>
        </p:scale>
        <p:origin x="2424" y="1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2017-06-27</a:t>
            </a:fld>
            <a:endParaRPr lang="sv-S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2</a:t>
            </a:fld>
            <a:endParaRPr lang="sv-SE" dirty="0"/>
          </a:p>
        </p:txBody>
      </p:sp>
    </p:spTree>
    <p:extLst>
      <p:ext uri="{BB962C8B-B14F-4D97-AF65-F5344CB8AC3E}">
        <p14:creationId xmlns:p14="http://schemas.microsoft.com/office/powerpoint/2010/main" val="1562316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3</a:t>
            </a:fld>
            <a:endParaRPr lang="sv-SE" dirty="0"/>
          </a:p>
        </p:txBody>
      </p:sp>
    </p:spTree>
    <p:extLst>
      <p:ext uri="{BB962C8B-B14F-4D97-AF65-F5344CB8AC3E}">
        <p14:creationId xmlns:p14="http://schemas.microsoft.com/office/powerpoint/2010/main" val="1562316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4</a:t>
            </a:fld>
            <a:endParaRPr lang="sv-SE" dirty="0"/>
          </a:p>
        </p:txBody>
      </p:sp>
    </p:spTree>
    <p:extLst>
      <p:ext uri="{BB962C8B-B14F-4D97-AF65-F5344CB8AC3E}">
        <p14:creationId xmlns:p14="http://schemas.microsoft.com/office/powerpoint/2010/main" val="1562316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5</a:t>
            </a:fld>
            <a:endParaRPr lang="sv-SE" dirty="0"/>
          </a:p>
        </p:txBody>
      </p:sp>
    </p:spTree>
    <p:extLst>
      <p:ext uri="{BB962C8B-B14F-4D97-AF65-F5344CB8AC3E}">
        <p14:creationId xmlns:p14="http://schemas.microsoft.com/office/powerpoint/2010/main" val="1562316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6</a:t>
            </a:fld>
            <a:endParaRPr lang="sv-SE" dirty="0"/>
          </a:p>
        </p:txBody>
      </p:sp>
    </p:spTree>
    <p:extLst>
      <p:ext uri="{BB962C8B-B14F-4D97-AF65-F5344CB8AC3E}">
        <p14:creationId xmlns:p14="http://schemas.microsoft.com/office/powerpoint/2010/main" val="3203280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7</a:t>
            </a:fld>
            <a:endParaRPr lang="sv-SE" dirty="0"/>
          </a:p>
        </p:txBody>
      </p:sp>
    </p:spTree>
    <p:extLst>
      <p:ext uri="{BB962C8B-B14F-4D97-AF65-F5344CB8AC3E}">
        <p14:creationId xmlns:p14="http://schemas.microsoft.com/office/powerpoint/2010/main" val="22123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t>2017-06-27</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6EB99CB0-346B-43FA-9EE6-F90C3F3BC0BA}" type="datetime1">
              <a:rPr lang="sv-SE" smtClean="0"/>
              <a:t>2017-06-27</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4"/>
          <p:cNvSpPr>
            <a:spLocks noGrp="1"/>
          </p:cNvSpPr>
          <p:nvPr>
            <p:ph type="dt" sz="half" idx="10"/>
          </p:nvPr>
        </p:nvSpPr>
        <p:spPr/>
        <p:txBody>
          <a:bodyPr/>
          <a:lstStyle/>
          <a:p>
            <a:fld id="{42E66B7F-8271-49DA-A25A-F4BB9F476347}" type="datetime1">
              <a:rPr lang="sv-SE" smtClean="0"/>
              <a:t>2017-06-27</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551115BC-487E-4422-894C-CB7CD3E79223}" type="slidenum">
              <a:rPr lang="sv-SE" smtClean="0"/>
              <a:t>‹#›</a:t>
            </a:fld>
            <a:endParaRPr lang="sv-SE" dirty="0"/>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p>
            <a:fld id="{3C7D23FA-05C4-4CC1-B281-2F815585BC1C}" type="datetime1">
              <a:rPr lang="sv-SE" smtClean="0"/>
              <a:t>2017-06-27</a:t>
            </a:fld>
            <a:endParaRPr lang="sv-SE" dirty="0"/>
          </a:p>
        </p:txBody>
      </p:sp>
      <p:sp>
        <p:nvSpPr>
          <p:cNvPr id="8" name="Footer Placeholder 7"/>
          <p:cNvSpPr>
            <a:spLocks noGrp="1"/>
          </p:cNvSpPr>
          <p:nvPr>
            <p:ph type="ftr" sz="quarter" idx="11"/>
          </p:nvPr>
        </p:nvSpPr>
        <p:spPr/>
        <p:txBody>
          <a:bodyPr/>
          <a:lstStyle/>
          <a:p>
            <a:endParaRPr lang="sv-SE" dirty="0"/>
          </a:p>
        </p:txBody>
      </p:sp>
      <p:sp>
        <p:nvSpPr>
          <p:cNvPr id="9" name="Slide Number Placeholder 8"/>
          <p:cNvSpPr>
            <a:spLocks noGrp="1"/>
          </p:cNvSpPr>
          <p:nvPr>
            <p:ph type="sldNum" sz="quarter" idx="12"/>
          </p:nvPr>
        </p:nvSpPr>
        <p:spPr/>
        <p:txBody>
          <a:bodyPr/>
          <a:lstStyle/>
          <a:p>
            <a:fld id="{551115BC-487E-4422-894C-CB7CD3E79223}" type="slidenum">
              <a:rPr lang="sv-SE" smtClean="0"/>
              <a:t>‹#›</a:t>
            </a:fld>
            <a:endParaRPr lang="sv-SE" dirty="0"/>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smtClean="0"/>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sv-SE" smtClean="0"/>
              <a:t>2017-06-27</a:t>
            </a:fld>
            <a:endParaRPr lang="sv-S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sv-SE" smtClean="0"/>
              <a:t>‹#›</a:t>
            </a:fld>
            <a:endParaRPr lang="sv-SE" dirty="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99592" y="2060848"/>
            <a:ext cx="7772400" cy="1298575"/>
          </a:xfrm>
        </p:spPr>
        <p:txBody>
          <a:bodyPr>
            <a:normAutofit fontScale="90000"/>
          </a:bodyPr>
          <a:lstStyle/>
          <a:p>
            <a:pPr algn="r"/>
            <a:r>
              <a:rPr lang="en-GB" sz="4000" noProof="0" dirty="0" smtClean="0">
                <a:latin typeface="+mn-lt"/>
                <a:cs typeface="Helvetica"/>
              </a:rPr>
              <a:t>RF Local Protection System</a:t>
            </a:r>
            <a:br>
              <a:rPr lang="en-GB" sz="4000" noProof="0" dirty="0" smtClean="0">
                <a:latin typeface="+mn-lt"/>
                <a:cs typeface="Helvetica"/>
              </a:rPr>
            </a:br>
            <a:r>
              <a:rPr lang="en-GB" sz="4000" smtClean="0">
                <a:latin typeface="+mn-lt"/>
                <a:cs typeface="Helvetica"/>
              </a:rPr>
              <a:t>RF-LPS </a:t>
            </a:r>
            <a:r>
              <a:rPr lang="en-GB" sz="4000" smtClean="0">
                <a:latin typeface="+mn-lt"/>
                <a:cs typeface="Helvetica"/>
              </a:rPr>
              <a:t>Critical </a:t>
            </a:r>
            <a:r>
              <a:rPr lang="en-GB" sz="4000" dirty="0" smtClean="0">
                <a:latin typeface="+mn-lt"/>
                <a:cs typeface="Helvetica"/>
              </a:rPr>
              <a:t>Design Review</a:t>
            </a:r>
            <a:endParaRPr lang="en-GB" sz="4000" noProof="0" dirty="0">
              <a:latin typeface="+mn-lt"/>
              <a:cs typeface="Helvetica"/>
            </a:endParaRPr>
          </a:p>
        </p:txBody>
      </p:sp>
      <p:sp>
        <p:nvSpPr>
          <p:cNvPr id="3" name="Subtitle 2"/>
          <p:cNvSpPr>
            <a:spLocks noGrp="1"/>
          </p:cNvSpPr>
          <p:nvPr>
            <p:ph type="subTitle" idx="1"/>
          </p:nvPr>
        </p:nvSpPr>
        <p:spPr>
          <a:xfrm>
            <a:off x="3635896" y="3356992"/>
            <a:ext cx="5000600" cy="478904"/>
          </a:xfrm>
        </p:spPr>
        <p:txBody>
          <a:bodyPr>
            <a:noAutofit/>
          </a:bodyPr>
          <a:lstStyle/>
          <a:p>
            <a:pPr algn="r"/>
            <a:r>
              <a:rPr lang="en-GB" sz="2000" noProof="0" dirty="0" smtClean="0">
                <a:solidFill>
                  <a:schemeClr val="bg1"/>
                </a:solidFill>
                <a:cs typeface="Helvetica"/>
              </a:rPr>
              <a:t>Rafael Montaño</a:t>
            </a:r>
          </a:p>
          <a:p>
            <a:pPr algn="r"/>
            <a:endParaRPr lang="en-GB" sz="2000" noProof="0" dirty="0">
              <a:solidFill>
                <a:schemeClr val="bg1"/>
              </a:solidFill>
              <a:cs typeface="Helvetica"/>
            </a:endParaRPr>
          </a:p>
        </p:txBody>
      </p:sp>
      <p:sp>
        <p:nvSpPr>
          <p:cNvPr id="4" name="Rectangle 3"/>
          <p:cNvSpPr/>
          <p:nvPr/>
        </p:nvSpPr>
        <p:spPr>
          <a:xfrm>
            <a:off x="2286000" y="5949280"/>
            <a:ext cx="4572000" cy="603242"/>
          </a:xfrm>
          <a:prstGeom prst="rect">
            <a:avLst/>
          </a:prstGeom>
        </p:spPr>
        <p:txBody>
          <a:bodyPr>
            <a:spAutoFit/>
          </a:bodyPr>
          <a:lstStyle/>
          <a:p>
            <a:pPr algn="ctr">
              <a:lnSpc>
                <a:spcPct val="120000"/>
              </a:lnSpc>
            </a:pPr>
            <a:r>
              <a:rPr lang="en-GB" sz="1600" dirty="0" err="1" smtClean="0">
                <a:solidFill>
                  <a:srgbClr val="FFFFFF"/>
                </a:solidFill>
              </a:rPr>
              <a:t>www.europeanspallationsource.se</a:t>
            </a:r>
            <a:endParaRPr lang="en-GB" sz="1600" dirty="0" smtClean="0">
              <a:solidFill>
                <a:srgbClr val="FFFFFF"/>
              </a:solidFill>
            </a:endParaRPr>
          </a:p>
          <a:p>
            <a:pPr algn="ctr"/>
            <a:fld id="{656E358F-28A8-D04A-99E6-206C49444CD4}" type="datetime3">
              <a:rPr lang="sv-SE" sz="1400" smtClean="0">
                <a:solidFill>
                  <a:srgbClr val="FFFFFF"/>
                </a:solidFill>
              </a:rPr>
              <a:t>17-06-27</a:t>
            </a:fld>
            <a:endParaRPr lang="en-GB" sz="1400" dirty="0" smtClean="0">
              <a:solidFill>
                <a:srgbClr val="FFFFFF"/>
              </a:solidFill>
            </a:endParaRPr>
          </a:p>
        </p:txBody>
      </p:sp>
    </p:spTree>
    <p:extLst>
      <p:ext uri="{BB962C8B-B14F-4D97-AF65-F5344CB8AC3E}">
        <p14:creationId xmlns:p14="http://schemas.microsoft.com/office/powerpoint/2010/main" val="1394613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en-GB" smtClean="0"/>
              <a:t>2</a:t>
            </a:fld>
            <a:endParaRPr lang="en-GB"/>
          </a:p>
        </p:txBody>
      </p:sp>
      <p:sp>
        <p:nvSpPr>
          <p:cNvPr id="7" name="TextBox 6"/>
          <p:cNvSpPr txBox="1"/>
          <p:nvPr/>
        </p:nvSpPr>
        <p:spPr>
          <a:xfrm>
            <a:off x="545665" y="2708920"/>
            <a:ext cx="8064896" cy="413959"/>
          </a:xfrm>
          <a:prstGeom prst="rect">
            <a:avLst/>
          </a:prstGeom>
          <a:noFill/>
        </p:spPr>
        <p:txBody>
          <a:bodyPr wrap="square" rtlCol="0">
            <a:spAutoFit/>
          </a:bodyPr>
          <a:lstStyle/>
          <a:p>
            <a:pPr marL="285750" indent="-285750">
              <a:lnSpc>
                <a:spcPct val="110000"/>
              </a:lnSpc>
              <a:buFont typeface="Arial"/>
              <a:buChar char="•"/>
            </a:pPr>
            <a:r>
              <a:rPr lang="en-US" sz="2000" dirty="0" smtClean="0">
                <a:latin typeface="Calibri" panose="020F0502020204030204" pitchFamily="34" charset="0"/>
                <a:cs typeface="Helvetica Light"/>
              </a:rPr>
              <a:t>Project scope</a:t>
            </a:r>
            <a:endParaRPr lang="en-US" sz="2000" dirty="0">
              <a:latin typeface="Calibri" panose="020F0502020204030204" pitchFamily="34" charset="0"/>
              <a:cs typeface="Helvetica Light"/>
            </a:endParaRPr>
          </a:p>
        </p:txBody>
      </p:sp>
      <p:sp>
        <p:nvSpPr>
          <p:cNvPr id="5" name="Title 1"/>
          <p:cNvSpPr txBox="1">
            <a:spLocks/>
          </p:cNvSpPr>
          <p:nvPr/>
        </p:nvSpPr>
        <p:spPr>
          <a:xfrm>
            <a:off x="457200" y="274638"/>
            <a:ext cx="7139136" cy="850106"/>
          </a:xfrm>
          <a:prstGeom prst="rect">
            <a:avLst/>
          </a:prstGeom>
        </p:spPr>
        <p:txBody>
          <a:bodyPr vert="horz" lIns="91440" tIns="45720" rIns="91440" bIns="45720" rtlCol="0" anchor="ctr">
            <a:normAutofit/>
          </a:bodyPr>
          <a:lstStyle>
            <a:defPPr>
              <a:defRPr lang="sv-SE"/>
            </a:defPPr>
            <a:lvl1pPr>
              <a:spcBef>
                <a:spcPct val="0"/>
              </a:spcBef>
              <a:buNone/>
              <a:defRPr sz="2800" b="1" baseline="0">
                <a:solidFill>
                  <a:schemeClr val="bg1"/>
                </a:solidFill>
                <a:latin typeface="+mj-lt"/>
                <a:ea typeface="+mj-ea"/>
                <a:cs typeface="Helvetica"/>
              </a:defRPr>
            </a:lvl1pPr>
          </a:lstStyle>
          <a:p>
            <a:r>
              <a:rPr lang="en-US" dirty="0" smtClean="0"/>
              <a:t>Concepts</a:t>
            </a:r>
            <a:endParaRPr lang="en-GB" dirty="0"/>
          </a:p>
        </p:txBody>
      </p:sp>
    </p:spTree>
    <p:extLst>
      <p:ext uri="{BB962C8B-B14F-4D97-AF65-F5344CB8AC3E}">
        <p14:creationId xmlns:p14="http://schemas.microsoft.com/office/powerpoint/2010/main" val="2336920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en-GB" smtClean="0"/>
              <a:t>3</a:t>
            </a:fld>
            <a:endParaRPr lang="en-GB"/>
          </a:p>
        </p:txBody>
      </p:sp>
      <p:sp>
        <p:nvSpPr>
          <p:cNvPr id="6" name="Title 1"/>
          <p:cNvSpPr txBox="1">
            <a:spLocks/>
          </p:cNvSpPr>
          <p:nvPr/>
        </p:nvSpPr>
        <p:spPr>
          <a:xfrm>
            <a:off x="457200" y="274638"/>
            <a:ext cx="7139136" cy="850106"/>
          </a:xfrm>
          <a:prstGeom prst="rect">
            <a:avLst/>
          </a:prstGeom>
        </p:spPr>
        <p:txBody>
          <a:bodyPr vert="horz" lIns="91440" tIns="45720" rIns="91440" bIns="45720" rtlCol="0" anchor="ctr">
            <a:normAutofit/>
          </a:bodyPr>
          <a:lstStyle>
            <a:defPPr>
              <a:defRPr lang="sv-SE"/>
            </a:defPPr>
            <a:lvl1pPr>
              <a:spcBef>
                <a:spcPct val="0"/>
              </a:spcBef>
              <a:buNone/>
              <a:defRPr sz="2800" b="1" baseline="0">
                <a:solidFill>
                  <a:schemeClr val="bg1"/>
                </a:solidFill>
                <a:latin typeface="+mj-lt"/>
                <a:ea typeface="+mj-ea"/>
                <a:cs typeface="Helvetica"/>
              </a:defRPr>
            </a:lvl1pPr>
          </a:lstStyle>
          <a:p>
            <a:r>
              <a:rPr lang="en-US" dirty="0"/>
              <a:t>Interlock concepts</a:t>
            </a:r>
            <a:endParaRPr lang="en-GB" dirty="0"/>
          </a:p>
        </p:txBody>
      </p:sp>
      <p:sp>
        <p:nvSpPr>
          <p:cNvPr id="7" name="TextBox 6"/>
          <p:cNvSpPr txBox="1"/>
          <p:nvPr/>
        </p:nvSpPr>
        <p:spPr>
          <a:xfrm>
            <a:off x="251520" y="2492896"/>
            <a:ext cx="8659913" cy="2215991"/>
          </a:xfrm>
          <a:prstGeom prst="rect">
            <a:avLst/>
          </a:prstGeom>
          <a:noFill/>
        </p:spPr>
        <p:txBody>
          <a:bodyPr wrap="square" rtlCol="0">
            <a:spAutoFit/>
          </a:bodyPr>
          <a:lstStyle/>
          <a:p>
            <a:r>
              <a:rPr lang="en-US" sz="2800" dirty="0">
                <a:latin typeface="Calibri" panose="020F0502020204030204" pitchFamily="34" charset="0"/>
                <a:cs typeface="Helvetica"/>
              </a:rPr>
              <a:t>Interlock system, main tasks</a:t>
            </a:r>
          </a:p>
          <a:p>
            <a:pPr>
              <a:lnSpc>
                <a:spcPct val="110000"/>
              </a:lnSpc>
            </a:pPr>
            <a:endParaRPr lang="en-US" sz="2000" dirty="0">
              <a:latin typeface="Calibri" panose="020F0502020204030204" pitchFamily="34" charset="0"/>
              <a:cs typeface="Helvetica Light"/>
            </a:endParaRPr>
          </a:p>
          <a:p>
            <a:pPr marL="285750" indent="-285750">
              <a:lnSpc>
                <a:spcPct val="110000"/>
              </a:lnSpc>
              <a:buFont typeface="Arial"/>
              <a:buChar char="•"/>
            </a:pPr>
            <a:r>
              <a:rPr lang="en-US" sz="2000" dirty="0" smtClean="0">
                <a:latin typeface="Calibri" panose="020F0502020204030204" pitchFamily="34" charset="0"/>
                <a:cs typeface="Helvetica Light"/>
              </a:rPr>
              <a:t>Protect the equipment related to the RF Stations.</a:t>
            </a:r>
          </a:p>
          <a:p>
            <a:pPr marL="285750" indent="-285750">
              <a:lnSpc>
                <a:spcPct val="110000"/>
              </a:lnSpc>
              <a:buFont typeface="Arial"/>
              <a:buChar char="•"/>
            </a:pPr>
            <a:r>
              <a:rPr lang="en-US" sz="2000" dirty="0" smtClean="0">
                <a:latin typeface="Calibri" panose="020F0502020204030204" pitchFamily="34" charset="0"/>
                <a:cs typeface="Helvetica Light"/>
              </a:rPr>
              <a:t>Handle a small predefined list of signals related to the cavities.</a:t>
            </a:r>
          </a:p>
          <a:p>
            <a:pPr marL="285750" indent="-285750">
              <a:lnSpc>
                <a:spcPct val="110000"/>
              </a:lnSpc>
              <a:buFont typeface="Arial"/>
              <a:buChar char="•"/>
            </a:pPr>
            <a:r>
              <a:rPr lang="en-US" sz="2000" dirty="0" smtClean="0">
                <a:latin typeface="Calibri" panose="020F0502020204030204" pitchFamily="34" charset="0"/>
                <a:cs typeface="Helvetica Light"/>
              </a:rPr>
              <a:t>Provide </a:t>
            </a:r>
            <a:r>
              <a:rPr lang="en-US" sz="2000" dirty="0">
                <a:latin typeface="Calibri" panose="020F0502020204030204" pitchFamily="34" charset="0"/>
                <a:cs typeface="Helvetica Light"/>
              </a:rPr>
              <a:t>a secure operation on the startup and operation </a:t>
            </a:r>
            <a:r>
              <a:rPr lang="en-US" sz="2000" dirty="0" smtClean="0">
                <a:latin typeface="Calibri" panose="020F0502020204030204" pitchFamily="34" charset="0"/>
                <a:cs typeface="Helvetica Light"/>
              </a:rPr>
              <a:t>modes.</a:t>
            </a:r>
          </a:p>
          <a:p>
            <a:pPr marL="285750" indent="-285750">
              <a:lnSpc>
                <a:spcPct val="110000"/>
              </a:lnSpc>
              <a:buFont typeface="Arial"/>
              <a:buChar char="•"/>
            </a:pPr>
            <a:endParaRPr lang="en-US" sz="2000" dirty="0">
              <a:latin typeface="Calibri" panose="020F0502020204030204" pitchFamily="34" charset="0"/>
              <a:cs typeface="Helvetica Light"/>
            </a:endParaRPr>
          </a:p>
        </p:txBody>
      </p:sp>
    </p:spTree>
    <p:extLst>
      <p:ext uri="{BB962C8B-B14F-4D97-AF65-F5344CB8AC3E}">
        <p14:creationId xmlns:p14="http://schemas.microsoft.com/office/powerpoint/2010/main" val="653028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en-GB" smtClean="0"/>
              <a:t>4</a:t>
            </a:fld>
            <a:endParaRPr lang="en-GB"/>
          </a:p>
        </p:txBody>
      </p:sp>
      <p:sp>
        <p:nvSpPr>
          <p:cNvPr id="6" name="Title 1"/>
          <p:cNvSpPr txBox="1">
            <a:spLocks/>
          </p:cNvSpPr>
          <p:nvPr/>
        </p:nvSpPr>
        <p:spPr>
          <a:xfrm>
            <a:off x="457200" y="274638"/>
            <a:ext cx="7139136" cy="850106"/>
          </a:xfrm>
          <a:prstGeom prst="rect">
            <a:avLst/>
          </a:prstGeom>
        </p:spPr>
        <p:txBody>
          <a:bodyPr vert="horz" lIns="91440" tIns="45720" rIns="91440" bIns="45720" rtlCol="0" anchor="ctr">
            <a:normAutofit/>
          </a:bodyPr>
          <a:lstStyle>
            <a:defPPr>
              <a:defRPr lang="sv-SE"/>
            </a:defPPr>
            <a:lvl1pPr>
              <a:spcBef>
                <a:spcPct val="0"/>
              </a:spcBef>
              <a:buNone/>
              <a:defRPr sz="2800" b="1" baseline="0">
                <a:solidFill>
                  <a:schemeClr val="bg1"/>
                </a:solidFill>
                <a:latin typeface="+mj-lt"/>
                <a:ea typeface="+mj-ea"/>
                <a:cs typeface="Helvetica"/>
              </a:defRPr>
            </a:lvl1pPr>
          </a:lstStyle>
          <a:p>
            <a:r>
              <a:rPr lang="en-US" dirty="0" smtClean="0"/>
              <a:t>Planning</a:t>
            </a:r>
            <a:endParaRPr lang="en-GB" dirty="0"/>
          </a:p>
        </p:txBody>
      </p:sp>
      <p:sp>
        <p:nvSpPr>
          <p:cNvPr id="7" name="TextBox 6"/>
          <p:cNvSpPr txBox="1"/>
          <p:nvPr/>
        </p:nvSpPr>
        <p:spPr>
          <a:xfrm>
            <a:off x="251518" y="1628800"/>
            <a:ext cx="8659913" cy="830997"/>
          </a:xfrm>
          <a:prstGeom prst="rect">
            <a:avLst/>
          </a:prstGeom>
          <a:noFill/>
        </p:spPr>
        <p:txBody>
          <a:bodyPr wrap="square" rtlCol="0">
            <a:spAutoFit/>
          </a:bodyPr>
          <a:lstStyle/>
          <a:p>
            <a:pPr algn="just"/>
            <a:r>
              <a:rPr lang="en-US" sz="2800" dirty="0" smtClean="0">
                <a:latin typeface="Calibri" panose="020F0502020204030204" pitchFamily="34" charset="0"/>
                <a:cs typeface="Helvetica"/>
              </a:rPr>
              <a:t>Primavera plan</a:t>
            </a:r>
          </a:p>
          <a:p>
            <a:pPr algn="just"/>
            <a:r>
              <a:rPr lang="en-US" sz="2000" dirty="0" smtClean="0">
                <a:latin typeface="Calibri" panose="020F0502020204030204" pitchFamily="34" charset="0"/>
                <a:cs typeface="Helvetica"/>
              </a:rPr>
              <a:t>The project scope includes the follow cavity types:</a:t>
            </a:r>
            <a:endParaRPr lang="en-US" sz="2000" dirty="0">
              <a:latin typeface="Calibri" panose="020F0502020204030204" pitchFamily="34" charset="0"/>
              <a:cs typeface="Helvetica"/>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46" y="5033324"/>
            <a:ext cx="9047154" cy="1708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4042173848"/>
              </p:ext>
            </p:extLst>
          </p:nvPr>
        </p:nvGraphicFramePr>
        <p:xfrm>
          <a:off x="1835696" y="2647816"/>
          <a:ext cx="6096000" cy="12852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latin typeface="Calibri" panose="020F0502020204030204" pitchFamily="34" charset="0"/>
                        </a:rPr>
                        <a:t>Atomki</a:t>
                      </a:r>
                      <a:r>
                        <a:rPr lang="en-US" sz="1800" dirty="0" smtClean="0">
                          <a:latin typeface="Calibri" panose="020F0502020204030204" pitchFamily="34" charset="0"/>
                        </a:rPr>
                        <a:t> MTA</a:t>
                      </a:r>
                    </a:p>
                  </a:txBody>
                  <a:tcPr/>
                </a:tc>
                <a:tc>
                  <a:txBody>
                    <a:bodyPr/>
                    <a:lstStyle/>
                    <a:p>
                      <a:r>
                        <a:rPr lang="en-US" dirty="0" smtClean="0"/>
                        <a:t>ESS Bilbao</a:t>
                      </a:r>
                      <a:endParaRPr lang="en-US" dirty="0"/>
                    </a:p>
                  </a:txBody>
                  <a:tcPr/>
                </a:tc>
                <a:tc>
                  <a:txBody>
                    <a:bodyPr/>
                    <a:lstStyle/>
                    <a:p>
                      <a:r>
                        <a:rPr lang="en-US" dirty="0" err="1" smtClean="0"/>
                        <a:t>Elettra</a:t>
                      </a:r>
                      <a:endParaRPr lang="en-US" dirty="0"/>
                    </a:p>
                  </a:txBody>
                  <a:tcPr/>
                </a:tc>
                <a:extLst>
                  <a:ext uri="{0D108BD9-81ED-4DB2-BD59-A6C34878D82A}">
                    <a16:rowId xmlns:a16="http://schemas.microsoft.com/office/drawing/2014/main" val="10000"/>
                  </a:ext>
                </a:extLst>
              </a:tr>
              <a:tr h="370840">
                <a:tc>
                  <a:txBody>
                    <a:bodyPr/>
                    <a:lstStyle/>
                    <a:p>
                      <a:pPr algn="just"/>
                      <a:r>
                        <a:rPr lang="en-US" sz="1800" dirty="0" smtClean="0">
                          <a:latin typeface="Calibri" panose="020F0502020204030204" pitchFamily="34" charset="0"/>
                        </a:rPr>
                        <a:t>36 – Medium </a:t>
                      </a:r>
                      <a:r>
                        <a:rPr lang="el-GR" sz="1800" dirty="0" smtClean="0">
                          <a:latin typeface="Calibri" panose="020F0502020204030204" pitchFamily="34" charset="0"/>
                        </a:rPr>
                        <a:t>β</a:t>
                      </a:r>
                    </a:p>
                    <a:p>
                      <a:pPr algn="just"/>
                      <a:r>
                        <a:rPr lang="en-US" sz="1800" dirty="0" smtClean="0">
                          <a:latin typeface="Calibri" panose="020F0502020204030204" pitchFamily="34" charset="0"/>
                        </a:rPr>
                        <a:t>84 – High </a:t>
                      </a:r>
                      <a:r>
                        <a:rPr lang="el-GR" sz="1800" dirty="0" smtClean="0">
                          <a:latin typeface="Calibri" panose="020F0502020204030204" pitchFamily="34" charset="0"/>
                        </a:rPr>
                        <a:t>β</a:t>
                      </a:r>
                      <a:endParaRPr lang="en-US" sz="1800" dirty="0" smtClean="0">
                        <a:latin typeface="Calibri" panose="020F0502020204030204" pitchFamily="34" charset="0"/>
                      </a:endParaRPr>
                    </a:p>
                  </a:txBody>
                  <a:tcPr/>
                </a:tc>
                <a:tc>
                  <a:txBody>
                    <a:bodyPr/>
                    <a:lstStyle/>
                    <a:p>
                      <a:pPr algn="just"/>
                      <a:r>
                        <a:rPr lang="en-US" sz="1800" dirty="0" smtClean="0">
                          <a:latin typeface="Calibri" panose="020F0502020204030204" pitchFamily="34" charset="0"/>
                        </a:rPr>
                        <a:t>1 – RFQ</a:t>
                      </a:r>
                    </a:p>
                    <a:p>
                      <a:pPr algn="just"/>
                      <a:r>
                        <a:rPr lang="en-US" sz="1800" dirty="0" smtClean="0">
                          <a:latin typeface="Calibri" panose="020F0502020204030204" pitchFamily="34" charset="0"/>
                        </a:rPr>
                        <a:t>5 – DTL</a:t>
                      </a:r>
                    </a:p>
                    <a:p>
                      <a:pPr algn="just"/>
                      <a:r>
                        <a:rPr lang="en-US" sz="1800" dirty="0" smtClean="0">
                          <a:latin typeface="Calibri" panose="020F0502020204030204" pitchFamily="34" charset="0"/>
                        </a:rPr>
                        <a:t>3 - MEBT</a:t>
                      </a:r>
                    </a:p>
                  </a:txBody>
                  <a:tcPr/>
                </a:tc>
                <a:tc>
                  <a:txBody>
                    <a:bodyPr/>
                    <a:lstStyle/>
                    <a:p>
                      <a:pPr algn="just"/>
                      <a:r>
                        <a:rPr lang="en-US" sz="1800" strike="sngStrike" baseline="0" dirty="0" smtClean="0">
                          <a:solidFill>
                            <a:srgbClr val="FF0000"/>
                          </a:solidFill>
                          <a:latin typeface="Calibri" panose="020F0502020204030204" pitchFamily="34" charset="0"/>
                        </a:rPr>
                        <a:t>26 - Spokes</a:t>
                      </a:r>
                    </a:p>
                  </a:txBody>
                  <a:tcPr/>
                </a:tc>
                <a:extLst>
                  <a:ext uri="{0D108BD9-81ED-4DB2-BD59-A6C34878D82A}">
                    <a16:rowId xmlns:a16="http://schemas.microsoft.com/office/drawing/2014/main" val="10001"/>
                  </a:ext>
                </a:extLst>
              </a:tr>
            </a:tbl>
          </a:graphicData>
        </a:graphic>
      </p:graphicFrame>
      <p:sp>
        <p:nvSpPr>
          <p:cNvPr id="8" name="TextBox 7"/>
          <p:cNvSpPr txBox="1"/>
          <p:nvPr/>
        </p:nvSpPr>
        <p:spPr>
          <a:xfrm>
            <a:off x="251517" y="4089266"/>
            <a:ext cx="8659913" cy="707886"/>
          </a:xfrm>
          <a:prstGeom prst="rect">
            <a:avLst/>
          </a:prstGeom>
          <a:noFill/>
        </p:spPr>
        <p:txBody>
          <a:bodyPr wrap="square" rtlCol="0">
            <a:spAutoFit/>
          </a:bodyPr>
          <a:lstStyle/>
          <a:p>
            <a:pPr algn="just"/>
            <a:r>
              <a:rPr lang="en-US" sz="2000" dirty="0" smtClean="0">
                <a:latin typeface="Calibri" panose="020F0502020204030204" pitchFamily="34" charset="0"/>
                <a:cs typeface="Helvetica"/>
              </a:rPr>
              <a:t>As mentioned above, the in-kind partner is being supporting the project development, aiming to build and delivery the series units. </a:t>
            </a:r>
            <a:endParaRPr lang="en-US" sz="2000" dirty="0">
              <a:latin typeface="Calibri" panose="020F0502020204030204" pitchFamily="34" charset="0"/>
              <a:cs typeface="Helvetica"/>
            </a:endParaRPr>
          </a:p>
        </p:txBody>
      </p:sp>
    </p:spTree>
    <p:extLst>
      <p:ext uri="{BB962C8B-B14F-4D97-AF65-F5344CB8AC3E}">
        <p14:creationId xmlns:p14="http://schemas.microsoft.com/office/powerpoint/2010/main" val="845961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en-GB" smtClean="0"/>
              <a:t>5</a:t>
            </a:fld>
            <a:endParaRPr lang="en-GB"/>
          </a:p>
        </p:txBody>
      </p:sp>
      <p:sp>
        <p:nvSpPr>
          <p:cNvPr id="6" name="Title 1"/>
          <p:cNvSpPr txBox="1">
            <a:spLocks/>
          </p:cNvSpPr>
          <p:nvPr/>
        </p:nvSpPr>
        <p:spPr>
          <a:xfrm>
            <a:off x="457200" y="274638"/>
            <a:ext cx="7139136" cy="850106"/>
          </a:xfrm>
          <a:prstGeom prst="rect">
            <a:avLst/>
          </a:prstGeom>
        </p:spPr>
        <p:txBody>
          <a:bodyPr vert="horz" lIns="91440" tIns="45720" rIns="91440" bIns="45720" rtlCol="0" anchor="ctr">
            <a:normAutofit/>
          </a:bodyPr>
          <a:lstStyle>
            <a:defPPr>
              <a:defRPr lang="sv-SE"/>
            </a:defPPr>
            <a:lvl1pPr>
              <a:spcBef>
                <a:spcPct val="0"/>
              </a:spcBef>
              <a:buNone/>
              <a:defRPr sz="2800" b="1" baseline="0">
                <a:solidFill>
                  <a:schemeClr val="bg1"/>
                </a:solidFill>
                <a:latin typeface="+mj-lt"/>
                <a:ea typeface="+mj-ea"/>
                <a:cs typeface="Helvetica"/>
              </a:defRPr>
            </a:lvl1pPr>
          </a:lstStyle>
          <a:p>
            <a:r>
              <a:rPr lang="en-US" dirty="0" smtClean="0"/>
              <a:t>LPS project scope</a:t>
            </a:r>
            <a:endParaRPr lang="en-GB" dirty="0"/>
          </a:p>
        </p:txBody>
      </p:sp>
      <p:sp>
        <p:nvSpPr>
          <p:cNvPr id="7" name="TextBox 6"/>
          <p:cNvSpPr txBox="1"/>
          <p:nvPr/>
        </p:nvSpPr>
        <p:spPr>
          <a:xfrm>
            <a:off x="631369" y="1628800"/>
            <a:ext cx="7653739" cy="4770537"/>
          </a:xfrm>
          <a:prstGeom prst="rect">
            <a:avLst/>
          </a:prstGeom>
          <a:noFill/>
        </p:spPr>
        <p:txBody>
          <a:bodyPr wrap="square" rtlCol="0">
            <a:spAutoFit/>
          </a:bodyPr>
          <a:lstStyle/>
          <a:p>
            <a:pPr algn="just"/>
            <a:r>
              <a:rPr lang="en-US" sz="1900" dirty="0" smtClean="0">
                <a:latin typeface="Calibri" panose="020F0502020204030204" pitchFamily="34" charset="0"/>
              </a:rPr>
              <a:t>The project scope includes the interlock system to the RF stations. This review is only focusing to the below cavity types:</a:t>
            </a:r>
          </a:p>
          <a:p>
            <a:pPr algn="just"/>
            <a:endParaRPr lang="en-US" sz="1900" dirty="0">
              <a:latin typeface="Calibri" panose="020F0502020204030204" pitchFamily="34" charset="0"/>
            </a:endParaRPr>
          </a:p>
          <a:p>
            <a:pPr algn="just"/>
            <a:r>
              <a:rPr lang="en-US" sz="1900" dirty="0" smtClean="0">
                <a:latin typeface="Calibri" panose="020F0502020204030204" pitchFamily="34" charset="0"/>
              </a:rPr>
              <a:t>704.42 MHz – SC</a:t>
            </a:r>
            <a:endParaRPr lang="en-US" sz="1900" dirty="0">
              <a:latin typeface="Calibri" panose="020F0502020204030204" pitchFamily="34" charset="0"/>
            </a:endParaRPr>
          </a:p>
          <a:p>
            <a:pPr algn="just"/>
            <a:r>
              <a:rPr lang="en-US" sz="1900" dirty="0" smtClean="0">
                <a:latin typeface="Calibri" panose="020F0502020204030204" pitchFamily="34" charset="0"/>
              </a:rPr>
              <a:t>36 </a:t>
            </a:r>
            <a:r>
              <a:rPr lang="en-US" sz="1900" dirty="0">
                <a:latin typeface="Calibri" panose="020F0502020204030204" pitchFamily="34" charset="0"/>
              </a:rPr>
              <a:t>– Medium </a:t>
            </a:r>
            <a:r>
              <a:rPr lang="el-GR" sz="1900" dirty="0">
                <a:latin typeface="Calibri" panose="020F0502020204030204" pitchFamily="34" charset="0"/>
              </a:rPr>
              <a:t>β</a:t>
            </a:r>
          </a:p>
          <a:p>
            <a:pPr algn="just"/>
            <a:r>
              <a:rPr lang="en-US" sz="1900" dirty="0">
                <a:latin typeface="Calibri" panose="020F0502020204030204" pitchFamily="34" charset="0"/>
              </a:rPr>
              <a:t>84 – High </a:t>
            </a:r>
            <a:r>
              <a:rPr lang="el-GR" sz="1900" dirty="0" smtClean="0">
                <a:latin typeface="Calibri" panose="020F0502020204030204" pitchFamily="34" charset="0"/>
              </a:rPr>
              <a:t>β</a:t>
            </a:r>
            <a:endParaRPr lang="en-US" sz="1900" dirty="0" smtClean="0">
              <a:latin typeface="Calibri" panose="020F0502020204030204" pitchFamily="34" charset="0"/>
            </a:endParaRPr>
          </a:p>
          <a:p>
            <a:pPr algn="just"/>
            <a:endParaRPr lang="en-US" sz="1900" dirty="0" smtClean="0">
              <a:latin typeface="Calibri" panose="020F0502020204030204" pitchFamily="34" charset="0"/>
            </a:endParaRPr>
          </a:p>
          <a:p>
            <a:pPr algn="just"/>
            <a:r>
              <a:rPr lang="en-US" sz="1900" dirty="0" smtClean="0">
                <a:latin typeface="Calibri" panose="020F0502020204030204" pitchFamily="34" charset="0"/>
              </a:rPr>
              <a:t>352.21 MHz – NC</a:t>
            </a:r>
          </a:p>
          <a:p>
            <a:pPr algn="just"/>
            <a:r>
              <a:rPr lang="en-US" sz="1900" dirty="0" smtClean="0">
                <a:latin typeface="Calibri" panose="020F0502020204030204" pitchFamily="34" charset="0"/>
              </a:rPr>
              <a:t>1 – RFQ</a:t>
            </a:r>
          </a:p>
          <a:p>
            <a:pPr algn="just"/>
            <a:r>
              <a:rPr lang="en-US" sz="1900" dirty="0" smtClean="0">
                <a:latin typeface="Calibri" panose="020F0502020204030204" pitchFamily="34" charset="0"/>
              </a:rPr>
              <a:t>5 – DTL</a:t>
            </a:r>
          </a:p>
          <a:p>
            <a:pPr algn="just"/>
            <a:r>
              <a:rPr lang="en-US" sz="1900" dirty="0" smtClean="0">
                <a:latin typeface="Calibri" panose="020F0502020204030204" pitchFamily="34" charset="0"/>
              </a:rPr>
              <a:t>3 </a:t>
            </a:r>
            <a:r>
              <a:rPr lang="en-US" sz="1900" dirty="0">
                <a:latin typeface="Calibri" panose="020F0502020204030204" pitchFamily="34" charset="0"/>
              </a:rPr>
              <a:t>– MEBT</a:t>
            </a:r>
          </a:p>
          <a:p>
            <a:pPr algn="just"/>
            <a:endParaRPr lang="en-US" sz="1900" dirty="0" smtClean="0">
              <a:latin typeface="Calibri" panose="020F0502020204030204" pitchFamily="34" charset="0"/>
            </a:endParaRPr>
          </a:p>
          <a:p>
            <a:pPr algn="just"/>
            <a:r>
              <a:rPr lang="en-US" sz="1900" dirty="0" smtClean="0">
                <a:latin typeface="Calibri" panose="020F0502020204030204" pitchFamily="34" charset="0"/>
              </a:rPr>
              <a:t>The system for Spokes are not included into the WP8, therefore, the RF-LPS design might not be the same for those stations.</a:t>
            </a:r>
          </a:p>
          <a:p>
            <a:pPr algn="just"/>
            <a:endParaRPr lang="en-US" sz="1900" dirty="0" smtClean="0">
              <a:latin typeface="Calibri" panose="020F0502020204030204" pitchFamily="34" charset="0"/>
            </a:endParaRPr>
          </a:p>
          <a:p>
            <a:pPr algn="just"/>
            <a:r>
              <a:rPr lang="en-US" sz="1900" strike="sngStrike" dirty="0" smtClean="0">
                <a:solidFill>
                  <a:srgbClr val="FF0000"/>
                </a:solidFill>
                <a:latin typeface="Calibri" panose="020F0502020204030204" pitchFamily="34" charset="0"/>
              </a:rPr>
              <a:t>26 </a:t>
            </a:r>
            <a:r>
              <a:rPr lang="en-US" sz="1900" strike="sngStrike" dirty="0">
                <a:solidFill>
                  <a:srgbClr val="FF0000"/>
                </a:solidFill>
                <a:latin typeface="Calibri" panose="020F0502020204030204" pitchFamily="34" charset="0"/>
              </a:rPr>
              <a:t>– </a:t>
            </a:r>
            <a:r>
              <a:rPr lang="en-US" sz="1900" strike="sngStrike" dirty="0" smtClean="0">
                <a:solidFill>
                  <a:srgbClr val="FF0000"/>
                </a:solidFill>
                <a:latin typeface="Calibri" panose="020F0502020204030204" pitchFamily="34" charset="0"/>
              </a:rPr>
              <a:t>Spokes</a:t>
            </a:r>
            <a:endParaRPr lang="en-US" sz="1900" strike="sngStrike" dirty="0">
              <a:solidFill>
                <a:srgbClr val="FF0000"/>
              </a:solidFill>
              <a:latin typeface="Calibri" panose="020F0502020204030204" pitchFamily="34" charset="0"/>
            </a:endParaRPr>
          </a:p>
        </p:txBody>
      </p:sp>
    </p:spTree>
    <p:extLst>
      <p:ext uri="{BB962C8B-B14F-4D97-AF65-F5344CB8AC3E}">
        <p14:creationId xmlns:p14="http://schemas.microsoft.com/office/powerpoint/2010/main" val="2628063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en-GB" smtClean="0"/>
              <a:t>6</a:t>
            </a:fld>
            <a:endParaRPr lang="en-GB"/>
          </a:p>
        </p:txBody>
      </p:sp>
      <p:sp>
        <p:nvSpPr>
          <p:cNvPr id="6" name="Title 1"/>
          <p:cNvSpPr txBox="1">
            <a:spLocks/>
          </p:cNvSpPr>
          <p:nvPr/>
        </p:nvSpPr>
        <p:spPr>
          <a:xfrm>
            <a:off x="457200" y="274638"/>
            <a:ext cx="7139136" cy="850106"/>
          </a:xfrm>
          <a:prstGeom prst="rect">
            <a:avLst/>
          </a:prstGeom>
        </p:spPr>
        <p:txBody>
          <a:bodyPr vert="horz" lIns="91440" tIns="45720" rIns="91440" bIns="45720" rtlCol="0" anchor="ctr">
            <a:normAutofit/>
          </a:bodyPr>
          <a:lstStyle>
            <a:defPPr>
              <a:defRPr lang="sv-SE"/>
            </a:defPPr>
            <a:lvl1pPr>
              <a:spcBef>
                <a:spcPct val="0"/>
              </a:spcBef>
              <a:buNone/>
              <a:defRPr sz="2800" b="1" baseline="0">
                <a:solidFill>
                  <a:schemeClr val="bg1"/>
                </a:solidFill>
                <a:latin typeface="+mj-lt"/>
                <a:ea typeface="+mj-ea"/>
                <a:cs typeface="Helvetica"/>
              </a:defRPr>
            </a:lvl1pPr>
          </a:lstStyle>
          <a:p>
            <a:r>
              <a:rPr lang="en-US" dirty="0" smtClean="0"/>
              <a:t>What is covered by the LPS?</a:t>
            </a:r>
            <a:endParaRPr lang="en-GB" dirty="0"/>
          </a:p>
        </p:txBody>
      </p:sp>
      <p:pic>
        <p:nvPicPr>
          <p:cNvPr id="2" name="Picture 1"/>
          <p:cNvPicPr>
            <a:picLocks noChangeAspect="1"/>
          </p:cNvPicPr>
          <p:nvPr/>
        </p:nvPicPr>
        <p:blipFill>
          <a:blip r:embed="rId3"/>
          <a:stretch>
            <a:fillRect/>
          </a:stretch>
        </p:blipFill>
        <p:spPr>
          <a:xfrm>
            <a:off x="622065" y="1484784"/>
            <a:ext cx="7838367" cy="5303728"/>
          </a:xfrm>
          <a:prstGeom prst="rect">
            <a:avLst/>
          </a:prstGeom>
        </p:spPr>
      </p:pic>
      <p:cxnSp>
        <p:nvCxnSpPr>
          <p:cNvPr id="8" name="Straight Arrow Connector 7"/>
          <p:cNvCxnSpPr/>
          <p:nvPr/>
        </p:nvCxnSpPr>
        <p:spPr>
          <a:xfrm flipH="1" flipV="1">
            <a:off x="6948264" y="2060848"/>
            <a:ext cx="360040" cy="576064"/>
          </a:xfrm>
          <a:prstGeom prst="straightConnector1">
            <a:avLst/>
          </a:prstGeom>
          <a:ln w="12700">
            <a:tailEnd type="triangle"/>
          </a:ln>
        </p:spPr>
        <p:style>
          <a:lnRef idx="1">
            <a:schemeClr val="accent2"/>
          </a:lnRef>
          <a:fillRef idx="0">
            <a:schemeClr val="accent2"/>
          </a:fillRef>
          <a:effectRef idx="0">
            <a:schemeClr val="accent2"/>
          </a:effectRef>
          <a:fontRef idx="minor">
            <a:schemeClr val="tx1"/>
          </a:fontRef>
        </p:style>
      </p:cxnSp>
      <p:sp>
        <p:nvSpPr>
          <p:cNvPr id="9" name="TextBox 8"/>
          <p:cNvSpPr txBox="1"/>
          <p:nvPr/>
        </p:nvSpPr>
        <p:spPr>
          <a:xfrm>
            <a:off x="6588223" y="1783849"/>
            <a:ext cx="720080" cy="276999"/>
          </a:xfrm>
          <a:prstGeom prst="rect">
            <a:avLst/>
          </a:prstGeom>
          <a:noFill/>
        </p:spPr>
        <p:txBody>
          <a:bodyPr wrap="square" rtlCol="0">
            <a:spAutoFit/>
          </a:bodyPr>
          <a:lstStyle/>
          <a:p>
            <a:pPr algn="ctr"/>
            <a:r>
              <a:rPr lang="en-US" sz="1200" dirty="0" smtClean="0"/>
              <a:t>Coupler</a:t>
            </a:r>
            <a:endParaRPr lang="en-US" sz="1200" dirty="0"/>
          </a:p>
        </p:txBody>
      </p:sp>
      <p:sp>
        <p:nvSpPr>
          <p:cNvPr id="10" name="TextBox 9"/>
          <p:cNvSpPr txBox="1"/>
          <p:nvPr/>
        </p:nvSpPr>
        <p:spPr>
          <a:xfrm>
            <a:off x="376919" y="4335487"/>
            <a:ext cx="1314761" cy="461665"/>
          </a:xfrm>
          <a:prstGeom prst="rect">
            <a:avLst/>
          </a:prstGeom>
          <a:noFill/>
        </p:spPr>
        <p:txBody>
          <a:bodyPr wrap="square" rtlCol="0">
            <a:spAutoFit/>
          </a:bodyPr>
          <a:lstStyle/>
          <a:p>
            <a:pPr algn="ctr"/>
            <a:r>
              <a:rPr lang="en-US" sz="1200" dirty="0" smtClean="0"/>
              <a:t>Inbuilt protection system</a:t>
            </a:r>
            <a:endParaRPr lang="en-US" sz="1200" dirty="0"/>
          </a:p>
        </p:txBody>
      </p:sp>
      <p:sp>
        <p:nvSpPr>
          <p:cNvPr id="11" name="Rectangle 10"/>
          <p:cNvSpPr/>
          <p:nvPr/>
        </p:nvSpPr>
        <p:spPr>
          <a:xfrm>
            <a:off x="251520" y="4797152"/>
            <a:ext cx="1440160" cy="199136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74174" y="1473563"/>
            <a:ext cx="1440160" cy="199136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433703" y="3458902"/>
            <a:ext cx="1314761" cy="461665"/>
          </a:xfrm>
          <a:prstGeom prst="rect">
            <a:avLst/>
          </a:prstGeom>
          <a:noFill/>
        </p:spPr>
        <p:txBody>
          <a:bodyPr wrap="square" rtlCol="0">
            <a:spAutoFit/>
          </a:bodyPr>
          <a:lstStyle/>
          <a:p>
            <a:pPr algn="ctr"/>
            <a:r>
              <a:rPr lang="en-US" sz="1200" dirty="0" smtClean="0"/>
              <a:t>Fast signals required</a:t>
            </a:r>
            <a:endParaRPr lang="en-US" sz="1200" dirty="0"/>
          </a:p>
        </p:txBody>
      </p:sp>
      <p:sp>
        <p:nvSpPr>
          <p:cNvPr id="17" name="Rectangle 16"/>
          <p:cNvSpPr/>
          <p:nvPr/>
        </p:nvSpPr>
        <p:spPr>
          <a:xfrm>
            <a:off x="1817078" y="1484784"/>
            <a:ext cx="5491225" cy="530372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713157" y="1527175"/>
            <a:ext cx="1656182" cy="461665"/>
          </a:xfrm>
          <a:prstGeom prst="rect">
            <a:avLst/>
          </a:prstGeom>
          <a:noFill/>
        </p:spPr>
        <p:txBody>
          <a:bodyPr wrap="square" rtlCol="0">
            <a:spAutoFit/>
          </a:bodyPr>
          <a:lstStyle/>
          <a:p>
            <a:pPr algn="ctr"/>
            <a:r>
              <a:rPr lang="en-US" sz="1200" dirty="0" smtClean="0"/>
              <a:t>RF Local Protection System scope</a:t>
            </a:r>
            <a:endParaRPr lang="en-US" sz="1200" dirty="0"/>
          </a:p>
        </p:txBody>
      </p:sp>
      <p:sp>
        <p:nvSpPr>
          <p:cNvPr id="20" name="Rectangle 19"/>
          <p:cNvSpPr/>
          <p:nvPr/>
        </p:nvSpPr>
        <p:spPr>
          <a:xfrm>
            <a:off x="4386544" y="6477994"/>
            <a:ext cx="2927020" cy="276999"/>
          </a:xfrm>
          <a:prstGeom prst="rect">
            <a:avLst/>
          </a:prstGeom>
        </p:spPr>
        <p:txBody>
          <a:bodyPr wrap="none">
            <a:spAutoFit/>
          </a:bodyPr>
          <a:lstStyle/>
          <a:p>
            <a:r>
              <a:rPr lang="en-US" sz="1200" dirty="0" smtClean="0"/>
              <a:t>More details on the requirements definition</a:t>
            </a:r>
            <a:endParaRPr lang="en-US" sz="1200" dirty="0"/>
          </a:p>
        </p:txBody>
      </p:sp>
    </p:spTree>
    <p:extLst>
      <p:ext uri="{BB962C8B-B14F-4D97-AF65-F5344CB8AC3E}">
        <p14:creationId xmlns:p14="http://schemas.microsoft.com/office/powerpoint/2010/main" val="3380764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animBg="1"/>
      <p:bldP spid="16" grpId="0"/>
      <p:bldP spid="17" grpId="0" animBg="1"/>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en-GB" smtClean="0"/>
              <a:t>7</a:t>
            </a:fld>
            <a:endParaRPr lang="en-GB"/>
          </a:p>
        </p:txBody>
      </p:sp>
      <p:sp>
        <p:nvSpPr>
          <p:cNvPr id="6" name="Title 1"/>
          <p:cNvSpPr txBox="1">
            <a:spLocks/>
          </p:cNvSpPr>
          <p:nvPr/>
        </p:nvSpPr>
        <p:spPr>
          <a:xfrm>
            <a:off x="457200" y="274638"/>
            <a:ext cx="7139136" cy="850106"/>
          </a:xfrm>
          <a:prstGeom prst="rect">
            <a:avLst/>
          </a:prstGeom>
        </p:spPr>
        <p:txBody>
          <a:bodyPr vert="horz" lIns="91440" tIns="45720" rIns="91440" bIns="45720" rtlCol="0" anchor="ctr">
            <a:normAutofit/>
          </a:bodyPr>
          <a:lstStyle>
            <a:defPPr>
              <a:defRPr lang="sv-SE"/>
            </a:defPPr>
            <a:lvl1pPr>
              <a:spcBef>
                <a:spcPct val="0"/>
              </a:spcBef>
              <a:buNone/>
              <a:defRPr sz="2800" b="1" baseline="0">
                <a:solidFill>
                  <a:schemeClr val="bg1"/>
                </a:solidFill>
                <a:latin typeface="+mj-lt"/>
                <a:ea typeface="+mj-ea"/>
                <a:cs typeface="Helvetica"/>
              </a:defRPr>
            </a:lvl1pPr>
          </a:lstStyle>
          <a:p>
            <a:r>
              <a:rPr lang="en-US" dirty="0" smtClean="0"/>
              <a:t>LPS project scope</a:t>
            </a:r>
            <a:endParaRPr lang="en-GB" dirty="0"/>
          </a:p>
        </p:txBody>
      </p:sp>
      <p:sp>
        <p:nvSpPr>
          <p:cNvPr id="7" name="TextBox 6"/>
          <p:cNvSpPr txBox="1"/>
          <p:nvPr/>
        </p:nvSpPr>
        <p:spPr>
          <a:xfrm>
            <a:off x="611560" y="3165936"/>
            <a:ext cx="7653739" cy="1631216"/>
          </a:xfrm>
          <a:prstGeom prst="rect">
            <a:avLst/>
          </a:prstGeom>
          <a:noFill/>
        </p:spPr>
        <p:txBody>
          <a:bodyPr wrap="square" rtlCol="0">
            <a:spAutoFit/>
          </a:bodyPr>
          <a:lstStyle/>
          <a:p>
            <a:pPr algn="just"/>
            <a:r>
              <a:rPr lang="en-US" sz="2500" dirty="0"/>
              <a:t>The RF-Interlock System is in charge of preventing damage to the RF equipment within each cell and RF chain and will also prevent any damage to other equipment related to the RF station where </a:t>
            </a:r>
            <a:r>
              <a:rPr lang="en-US" sz="2500" dirty="0" smtClean="0"/>
              <a:t>agreed.</a:t>
            </a:r>
            <a:endParaRPr lang="en-US" sz="2500" strike="sngStrike" dirty="0">
              <a:solidFill>
                <a:srgbClr val="FF0000"/>
              </a:solidFill>
              <a:latin typeface="Calibri" panose="020F0502020204030204" pitchFamily="34" charset="0"/>
            </a:endParaRPr>
          </a:p>
        </p:txBody>
      </p:sp>
    </p:spTree>
    <p:extLst>
      <p:ext uri="{BB962C8B-B14F-4D97-AF65-F5344CB8AC3E}">
        <p14:creationId xmlns:p14="http://schemas.microsoft.com/office/powerpoint/2010/main" val="2962420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en-GB" smtClean="0"/>
              <a:t>8</a:t>
            </a:fld>
            <a:endParaRPr lang="en-GB"/>
          </a:p>
        </p:txBody>
      </p:sp>
      <p:sp>
        <p:nvSpPr>
          <p:cNvPr id="2" name="TextBox 1"/>
          <p:cNvSpPr txBox="1"/>
          <p:nvPr/>
        </p:nvSpPr>
        <p:spPr>
          <a:xfrm>
            <a:off x="3500718" y="3311987"/>
            <a:ext cx="1803700" cy="954107"/>
          </a:xfrm>
          <a:prstGeom prst="rect">
            <a:avLst/>
          </a:prstGeom>
          <a:noFill/>
        </p:spPr>
        <p:txBody>
          <a:bodyPr wrap="none" rtlCol="0" anchor="ctr">
            <a:spAutoFit/>
          </a:bodyPr>
          <a:lstStyle/>
          <a:p>
            <a:pPr algn="ctr"/>
            <a:r>
              <a:rPr lang="en-US" sz="2800" dirty="0" smtClean="0">
                <a:latin typeface="Helvetica"/>
                <a:cs typeface="Helvetica"/>
              </a:rPr>
              <a:t>Thanks!!!</a:t>
            </a:r>
          </a:p>
          <a:p>
            <a:pPr algn="ctr"/>
            <a:r>
              <a:rPr lang="en-US" sz="2800" dirty="0" smtClean="0">
                <a:latin typeface="Helvetica"/>
                <a:cs typeface="Helvetica"/>
              </a:rPr>
              <a:t>Questions</a:t>
            </a:r>
            <a:endParaRPr lang="en-US" sz="2800" dirty="0">
              <a:latin typeface="Helvetica"/>
              <a:cs typeface="Helvetica"/>
            </a:endParaRPr>
          </a:p>
        </p:txBody>
      </p:sp>
      <p:pic>
        <p:nvPicPr>
          <p:cNvPr id="5" name="Picture 4"/>
          <p:cNvPicPr>
            <a:picLocks noChangeAspect="1"/>
          </p:cNvPicPr>
          <p:nvPr/>
        </p:nvPicPr>
        <p:blipFill>
          <a:blip r:embed="rId2"/>
          <a:stretch>
            <a:fillRect/>
          </a:stretch>
        </p:blipFill>
        <p:spPr>
          <a:xfrm>
            <a:off x="6732240" y="4284590"/>
            <a:ext cx="2404598" cy="2564904"/>
          </a:xfrm>
          <a:prstGeom prst="rect">
            <a:avLst/>
          </a:prstGeom>
        </p:spPr>
      </p:pic>
    </p:spTree>
    <p:extLst>
      <p:ext uri="{BB962C8B-B14F-4D97-AF65-F5344CB8AC3E}">
        <p14:creationId xmlns:p14="http://schemas.microsoft.com/office/powerpoint/2010/main" val="3899220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17374</TotalTime>
  <Words>269</Words>
  <Application>Microsoft Office PowerPoint</Application>
  <PresentationFormat>On-screen Show (4:3)</PresentationFormat>
  <Paragraphs>63</Paragraphs>
  <Slides>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Helvetica</vt:lpstr>
      <vt:lpstr>Helvetica Light</vt:lpstr>
      <vt:lpstr>ESS Core Powerpoint</vt:lpstr>
      <vt:lpstr>RF Local Protection System RF-LPS Critical Design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Heléne Björkman</dc:creator>
  <cp:lastModifiedBy>Rafael Montano</cp:lastModifiedBy>
  <cp:revision>510</cp:revision>
  <dcterms:created xsi:type="dcterms:W3CDTF">2013-10-29T16:05:10Z</dcterms:created>
  <dcterms:modified xsi:type="dcterms:W3CDTF">2017-06-27T13:04:59Z</dcterms:modified>
</cp:coreProperties>
</file>