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83" r:id="rId3"/>
    <p:sldId id="291" r:id="rId4"/>
    <p:sldId id="308" r:id="rId5"/>
    <p:sldId id="312" r:id="rId6"/>
    <p:sldId id="347" r:id="rId7"/>
    <p:sldId id="311" r:id="rId8"/>
    <p:sldId id="349" r:id="rId9"/>
    <p:sldId id="341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FF00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87152" autoAdjust="0"/>
  </p:normalViewPr>
  <p:slideViewPr>
    <p:cSldViewPr>
      <p:cViewPr varScale="1">
        <p:scale>
          <a:sx n="100" d="100"/>
          <a:sy n="100" d="100"/>
        </p:scale>
        <p:origin x="11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2017-06-26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is a brief summarize about the total system to be installed at 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2316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2316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2316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2316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1874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is a brief summarize about the total system to be installed at 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2316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617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2017-06-26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2017-06-26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2017-06-26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2017-06-26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2017-06-26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772400" cy="1298575"/>
          </a:xfrm>
        </p:spPr>
        <p:txBody>
          <a:bodyPr>
            <a:normAutofit fontScale="90000"/>
          </a:bodyPr>
          <a:lstStyle/>
          <a:p>
            <a:pPr algn="r"/>
            <a:r>
              <a:rPr lang="en-GB" sz="4000" noProof="0" dirty="0" smtClean="0">
                <a:latin typeface="+mn-lt"/>
                <a:cs typeface="Helvetica"/>
              </a:rPr>
              <a:t>RF Local Protection System</a:t>
            </a:r>
            <a:br>
              <a:rPr lang="en-GB" sz="4000" noProof="0" dirty="0" smtClean="0">
                <a:latin typeface="+mn-lt"/>
                <a:cs typeface="Helvetica"/>
              </a:rPr>
            </a:br>
            <a:r>
              <a:rPr lang="en-GB" sz="4000" dirty="0" smtClean="0">
                <a:latin typeface="+mn-lt"/>
                <a:cs typeface="Helvetica"/>
              </a:rPr>
              <a:t>RF-LPS Preliminary Design Review</a:t>
            </a:r>
            <a:endParaRPr lang="en-GB" sz="4000" noProof="0" dirty="0">
              <a:latin typeface="+mn-lt"/>
              <a:cs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896" y="3356992"/>
            <a:ext cx="5000600" cy="478904"/>
          </a:xfrm>
        </p:spPr>
        <p:txBody>
          <a:bodyPr>
            <a:noAutofit/>
          </a:bodyPr>
          <a:lstStyle/>
          <a:p>
            <a:pPr algn="r"/>
            <a:r>
              <a:rPr lang="en-GB" sz="2000" noProof="0" dirty="0" smtClean="0">
                <a:solidFill>
                  <a:schemeClr val="bg1"/>
                </a:solidFill>
                <a:cs typeface="Helvetica"/>
              </a:rPr>
              <a:t>Rafael Montaño</a:t>
            </a:r>
          </a:p>
          <a:p>
            <a:pPr algn="r"/>
            <a:endParaRPr lang="en-GB" sz="2000" noProof="0" dirty="0">
              <a:solidFill>
                <a:schemeClr val="bg1"/>
              </a:solidFill>
              <a:cs typeface="Helvetic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17-06-26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45665" y="2708920"/>
            <a:ext cx="8064896" cy="413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Helvetica Light"/>
              </a:rPr>
              <a:t>Requirements definition</a:t>
            </a:r>
            <a:endParaRPr lang="en-US" sz="2000" dirty="0" smtClean="0">
              <a:latin typeface="Calibri" panose="020F0502020204030204" pitchFamily="34" charset="0"/>
              <a:cs typeface="Helvetica Ligh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713913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>
              <a:spcBef>
                <a:spcPct val="0"/>
              </a:spcBef>
              <a:buNone/>
              <a:defRPr sz="2800" b="1" baseline="0">
                <a:solidFill>
                  <a:schemeClr val="bg1"/>
                </a:solidFill>
                <a:latin typeface="+mj-lt"/>
                <a:ea typeface="+mj-ea"/>
                <a:cs typeface="Helvetica"/>
              </a:defRPr>
            </a:lvl1pPr>
          </a:lstStyle>
          <a:p>
            <a:r>
              <a:rPr lang="en-US" dirty="0" smtClean="0"/>
              <a:t>Concepts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92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713913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>
              <a:spcBef>
                <a:spcPct val="0"/>
              </a:spcBef>
              <a:buNone/>
              <a:defRPr sz="2800" b="1" baseline="0">
                <a:solidFill>
                  <a:schemeClr val="bg1"/>
                </a:solidFill>
                <a:latin typeface="+mj-lt"/>
                <a:ea typeface="+mj-ea"/>
                <a:cs typeface="Helvetica"/>
              </a:defRPr>
            </a:lvl1pPr>
          </a:lstStyle>
          <a:p>
            <a:r>
              <a:rPr lang="en-US" dirty="0" smtClean="0"/>
              <a:t>Requirements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2132856"/>
            <a:ext cx="76537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Calibri" panose="020F0502020204030204" pitchFamily="34" charset="0"/>
              </a:rPr>
              <a:t>The requirements have been defined by the stakeholders together with the RF Group and are considered in terms of time-response. Fast Interlock Module (FIM) and Slow Interlock Module (</a:t>
            </a:r>
            <a:r>
              <a:rPr lang="en-US" sz="2000" dirty="0">
                <a:latin typeface="Calibri" panose="020F0502020204030204" pitchFamily="34" charset="0"/>
              </a:rPr>
              <a:t>SIM). No interlocks have been identified which </a:t>
            </a:r>
            <a:r>
              <a:rPr lang="en-US" sz="2000" dirty="0" smtClean="0">
                <a:latin typeface="Calibri" panose="020F0502020204030204" pitchFamily="34" charset="0"/>
              </a:rPr>
              <a:t>requires </a:t>
            </a:r>
            <a:r>
              <a:rPr lang="en-US" sz="2000" dirty="0">
                <a:latin typeface="Calibri" panose="020F0502020204030204" pitchFamily="34" charset="0"/>
              </a:rPr>
              <a:t>a time of response in less than 10 us (FIM).</a:t>
            </a:r>
          </a:p>
          <a:p>
            <a:pPr algn="just"/>
            <a:endParaRPr lang="en-US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Slow Interlock Module (PLC cycle machine) – According to the last review of the signal list there are around 60 DI/O, AI, AO signals defined so far.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Fast Interlock Module (10 us reaction time) – The critical functions are performed by the FPGA (FIM). i.e. arcing, power detectors, interfaces, etc. Around 25 AI, DI/O signals have been defined so far.</a:t>
            </a:r>
          </a:p>
        </p:txBody>
      </p:sp>
    </p:spTree>
    <p:extLst>
      <p:ext uri="{BB962C8B-B14F-4D97-AF65-F5344CB8AC3E}">
        <p14:creationId xmlns:p14="http://schemas.microsoft.com/office/powerpoint/2010/main" val="315250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713913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>
              <a:spcBef>
                <a:spcPct val="0"/>
              </a:spcBef>
              <a:buNone/>
              <a:defRPr sz="2800" b="1" baseline="0">
                <a:solidFill>
                  <a:schemeClr val="bg1"/>
                </a:solidFill>
                <a:latin typeface="+mj-lt"/>
                <a:ea typeface="+mj-ea"/>
                <a:cs typeface="Helvetica"/>
              </a:defRPr>
            </a:lvl1pPr>
          </a:lstStyle>
          <a:p>
            <a:r>
              <a:rPr lang="en-US" dirty="0" smtClean="0"/>
              <a:t>Functional requirements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1557" y="2348880"/>
            <a:ext cx="76537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The system must keep a record of n last relevant interlock events and its timestamp or order to allow post-mortem analysis.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The hardware shall be upgradeable and it shall possible to add signals as necessary, therefore a </a:t>
            </a:r>
            <a:r>
              <a:rPr lang="en-US" sz="2000" dirty="0" smtClean="0">
                <a:latin typeface="Calibri" panose="020F0502020204030204" pitchFamily="34" charset="0"/>
              </a:rPr>
              <a:t>modular </a:t>
            </a:r>
            <a:r>
              <a:rPr lang="en-US" sz="2000" dirty="0" smtClean="0">
                <a:latin typeface="Calibri" panose="020F0502020204030204" pitchFamily="34" charset="0"/>
              </a:rPr>
              <a:t>and structured hardware is required.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The interlock functions must be performed independent of the RF control function and should not be affected by software affairs (system reboot, network problems, software updates, </a:t>
            </a:r>
            <a:r>
              <a:rPr lang="en-US" sz="2000" dirty="0" err="1" smtClean="0">
                <a:latin typeface="Calibri" panose="020F0502020204030204" pitchFamily="34" charset="0"/>
              </a:rPr>
              <a:t>etc</a:t>
            </a:r>
            <a:r>
              <a:rPr lang="en-US" sz="2000" dirty="0" smtClean="0">
                <a:latin typeface="Calibri" panose="020F0502020204030204" pitchFamily="34" charset="0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The FPGA/PLC program shall be updatable remotely (i.e. Ethernet, fieldbus) preferred Ethernet.</a:t>
            </a:r>
          </a:p>
        </p:txBody>
      </p:sp>
    </p:spTree>
    <p:extLst>
      <p:ext uri="{BB962C8B-B14F-4D97-AF65-F5344CB8AC3E}">
        <p14:creationId xmlns:p14="http://schemas.microsoft.com/office/powerpoint/2010/main" val="226346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713913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>
              <a:spcBef>
                <a:spcPct val="0"/>
              </a:spcBef>
              <a:buNone/>
              <a:defRPr sz="2800" b="1" baseline="0">
                <a:solidFill>
                  <a:schemeClr val="bg1"/>
                </a:solidFill>
                <a:latin typeface="+mj-lt"/>
                <a:ea typeface="+mj-ea"/>
                <a:cs typeface="Helvetica"/>
              </a:defRPr>
            </a:lvl1pPr>
          </a:lstStyle>
          <a:p>
            <a:r>
              <a:rPr lang="en-US" dirty="0" smtClean="0"/>
              <a:t>SIM HV Interlock function requirements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3848" y="1841242"/>
            <a:ext cx="765373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dirty="0" smtClean="0">
                <a:latin typeface="Calibri" panose="020F0502020204030204" pitchFamily="34" charset="0"/>
              </a:rPr>
              <a:t>Intermediate Protection – The HV must be interrupted through FIM from SIM within following conditions: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900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900" b="1" dirty="0" smtClean="0">
                <a:latin typeface="Calibri" panose="020F0502020204030204" pitchFamily="34" charset="0"/>
              </a:rPr>
              <a:t>Filament PSU and cooling</a:t>
            </a:r>
            <a:r>
              <a:rPr lang="en-US" sz="1900" dirty="0" smtClean="0">
                <a:latin typeface="Calibri" panose="020F0502020204030204" pitchFamily="34" charset="0"/>
              </a:rPr>
              <a:t> - Interlock must be preventing the application of HV before the heater has warmed up and coolants are following.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900" b="1" dirty="0" smtClean="0">
                <a:latin typeface="Calibri" panose="020F0502020204030204" pitchFamily="34" charset="0"/>
              </a:rPr>
              <a:t>Solenoid PSU</a:t>
            </a:r>
            <a:r>
              <a:rPr lang="en-US" sz="1900" dirty="0" smtClean="0">
                <a:latin typeface="Calibri" panose="020F0502020204030204" pitchFamily="34" charset="0"/>
              </a:rPr>
              <a:t> - Protective interlock must be provided to limit the maximum Solenoid voltage/current exceeds the maximum allowable value by the user.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900" b="1" dirty="0" smtClean="0">
                <a:latin typeface="Calibri" panose="020F0502020204030204" pitchFamily="34" charset="0"/>
              </a:rPr>
              <a:t>Collector/body flow rate</a:t>
            </a:r>
            <a:r>
              <a:rPr lang="en-US" sz="1900" dirty="0" smtClean="0">
                <a:latin typeface="Calibri" panose="020F0502020204030204" pitchFamily="34" charset="0"/>
              </a:rPr>
              <a:t>: The HV shall be removed if the collector/body coolant flow falls below the user values.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900" b="1" dirty="0" smtClean="0">
                <a:latin typeface="Calibri" panose="020F0502020204030204" pitchFamily="34" charset="0"/>
              </a:rPr>
              <a:t>Oil tank temperature and flow rates - </a:t>
            </a:r>
            <a:r>
              <a:rPr lang="en-US" sz="1900" dirty="0" smtClean="0">
                <a:latin typeface="Calibri" panose="020F0502020204030204" pitchFamily="34" charset="0"/>
              </a:rPr>
              <a:t> The HV shall be removed if a temperature increasing or cooling falls.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900" dirty="0">
              <a:latin typeface="Calibri" panose="020F0502020204030204" pitchFamily="34" charset="0"/>
            </a:endParaRPr>
          </a:p>
          <a:p>
            <a:pPr algn="just"/>
            <a:r>
              <a:rPr lang="en-US" sz="1900" dirty="0">
                <a:latin typeface="Calibri" panose="020F0502020204030204" pitchFamily="34" charset="0"/>
                <a:cs typeface="Helvetica"/>
              </a:rPr>
              <a:t>Filament interruption </a:t>
            </a:r>
            <a:r>
              <a:rPr lang="en-US" sz="1900" dirty="0">
                <a:latin typeface="Calibri" panose="020F0502020204030204" pitchFamily="34" charset="0"/>
                <a:cs typeface="Helvetica Light"/>
              </a:rPr>
              <a:t>– In order to protect the filament from poor vacuum conditions, a protective circuit shall switch off the filament. </a:t>
            </a:r>
          </a:p>
        </p:txBody>
      </p:sp>
    </p:spTree>
    <p:extLst>
      <p:ext uri="{BB962C8B-B14F-4D97-AF65-F5344CB8AC3E}">
        <p14:creationId xmlns:p14="http://schemas.microsoft.com/office/powerpoint/2010/main" val="240966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6</a:t>
            </a:fld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713913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>
              <a:spcBef>
                <a:spcPct val="0"/>
              </a:spcBef>
              <a:buNone/>
              <a:defRPr sz="2800" b="1" baseline="0">
                <a:solidFill>
                  <a:schemeClr val="bg1"/>
                </a:solidFill>
                <a:latin typeface="+mj-lt"/>
                <a:ea typeface="+mj-ea"/>
                <a:cs typeface="Helvetica"/>
              </a:defRPr>
            </a:lvl1pPr>
          </a:lstStyle>
          <a:p>
            <a:r>
              <a:rPr lang="en-US" dirty="0" smtClean="0"/>
              <a:t>SIM HV Interlock function requirements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53473"/>
            <a:ext cx="8229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dirty="0" smtClean="0">
                <a:latin typeface="Calibri" panose="020F0502020204030204" pitchFamily="34" charset="0"/>
              </a:rPr>
              <a:t>The signal list and the interlocks required have been defined as has requested by the supplier from the design reports and the stakeholders</a:t>
            </a:r>
            <a:r>
              <a:rPr lang="en-US" sz="1900" dirty="0" smtClean="0">
                <a:latin typeface="Calibri" panose="020F0502020204030204" pitchFamily="34" charset="0"/>
              </a:rPr>
              <a:t>, such as cavity and the external interfaces</a:t>
            </a:r>
            <a:r>
              <a:rPr lang="en-US" sz="1900" dirty="0" smtClean="0">
                <a:latin typeface="Calibri" panose="020F0502020204030204" pitchFamily="34" charset="0"/>
              </a:rPr>
              <a:t>:</a:t>
            </a:r>
          </a:p>
          <a:p>
            <a:pPr algn="just"/>
            <a:endParaRPr lang="en-US" sz="1900" dirty="0" smtClean="0">
              <a:latin typeface="Calibri" panose="020F0502020204030204" pitchFamily="34" charset="0"/>
            </a:endParaRPr>
          </a:p>
          <a:p>
            <a:pPr algn="just"/>
            <a:r>
              <a:rPr lang="en-US" sz="1900" dirty="0" smtClean="0">
                <a:latin typeface="Calibri" panose="020F0502020204030204" pitchFamily="34" charset="0"/>
              </a:rPr>
              <a:t>150724=Design_report_E37504_rev04.pdf – Table 8.1 (page 39)</a:t>
            </a:r>
          </a:p>
          <a:p>
            <a:pPr algn="just"/>
            <a:r>
              <a:rPr lang="en-US" sz="1900" dirty="0">
                <a:latin typeface="Calibri" panose="020F0502020204030204" pitchFamily="34" charset="0"/>
              </a:rPr>
              <a:t>ESS_TH2180-Design </a:t>
            </a:r>
            <a:r>
              <a:rPr lang="en-US" sz="1900" dirty="0" smtClean="0">
                <a:latin typeface="Calibri" panose="020F0502020204030204" pitchFamily="34" charset="0"/>
              </a:rPr>
              <a:t>Report-PM-12-01.pdf – Table 7.1 (page 45)</a:t>
            </a:r>
            <a:endParaRPr lang="en-US" sz="1900" dirty="0">
              <a:latin typeface="Calibri" panose="020F0502020204030204" pitchFamily="34" charset="0"/>
            </a:endParaRPr>
          </a:p>
          <a:p>
            <a:pPr algn="just"/>
            <a:r>
              <a:rPr lang="en-US" sz="1900" dirty="0">
                <a:latin typeface="Calibri" panose="020F0502020204030204" pitchFamily="34" charset="0"/>
              </a:rPr>
              <a:t>CPI ESS Klystron Design Report DRVKP8292A Rev </a:t>
            </a:r>
            <a:r>
              <a:rPr lang="en-US" sz="1900" dirty="0" smtClean="0">
                <a:latin typeface="Calibri" panose="020F0502020204030204" pitchFamily="34" charset="0"/>
              </a:rPr>
              <a:t>1.pdf – page 36</a:t>
            </a:r>
            <a:endParaRPr lang="en-US" sz="1900" dirty="0" smtClean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900" dirty="0" smtClean="0">
              <a:latin typeface="Calibri" panose="020F0502020204030204" pitchFamily="34" charset="0"/>
            </a:endParaRPr>
          </a:p>
          <a:p>
            <a:pPr algn="just"/>
            <a:r>
              <a:rPr lang="en-US" sz="1900" dirty="0" smtClean="0">
                <a:latin typeface="Calibri" panose="020F0502020204030204" pitchFamily="34" charset="0"/>
              </a:rPr>
              <a:t>The total amount of signals have been summarized into the signal list document:</a:t>
            </a:r>
          </a:p>
          <a:p>
            <a:pPr algn="just"/>
            <a:endParaRPr lang="en-US" sz="1900" dirty="0" smtClean="0">
              <a:latin typeface="Calibri" panose="020F0502020204030204" pitchFamily="34" charset="0"/>
              <a:cs typeface="Helvetica"/>
            </a:endParaRPr>
          </a:p>
          <a:p>
            <a:pPr algn="just"/>
            <a:r>
              <a:rPr lang="en-US" sz="1900" dirty="0" smtClean="0">
                <a:latin typeface="Calibri" panose="020F0502020204030204" pitchFamily="34" charset="0"/>
                <a:cs typeface="Helvetica"/>
              </a:rPr>
              <a:t>Signal_list_and</a:t>
            </a:r>
            <a:r>
              <a:rPr lang="en-US" sz="1900" dirty="0" smtClean="0">
                <a:latin typeface="Calibri" panose="020F0502020204030204" pitchFamily="34" charset="0"/>
                <a:cs typeface="Helvetica"/>
              </a:rPr>
              <a:t>_M</a:t>
            </a:r>
            <a:r>
              <a:rPr lang="en-US" sz="1900" dirty="0" smtClean="0">
                <a:latin typeface="Calibri" panose="020F0502020204030204" pitchFamily="34" charset="0"/>
                <a:cs typeface="Helvetica"/>
              </a:rPr>
              <a:t>achine_State.xlsx </a:t>
            </a:r>
          </a:p>
          <a:p>
            <a:pPr algn="just"/>
            <a:endParaRPr lang="en-US" sz="1900" dirty="0">
              <a:latin typeface="Calibri" panose="020F0502020204030204" pitchFamily="34" charset="0"/>
              <a:cs typeface="Helvetica"/>
            </a:endParaRPr>
          </a:p>
          <a:p>
            <a:pPr algn="just"/>
            <a:r>
              <a:rPr lang="en-US" sz="1900" dirty="0" smtClean="0">
                <a:latin typeface="Calibri" panose="020F0502020204030204" pitchFamily="34" charset="0"/>
                <a:cs typeface="Helvetica"/>
              </a:rPr>
              <a:t>Which can be also found in the collaboration area:</a:t>
            </a:r>
          </a:p>
          <a:p>
            <a:pPr algn="just"/>
            <a:endParaRPr lang="en-US" sz="1900" dirty="0">
              <a:latin typeface="Calibri" panose="020F0502020204030204" pitchFamily="34" charset="0"/>
              <a:cs typeface="Helvetica"/>
            </a:endParaRPr>
          </a:p>
          <a:p>
            <a:r>
              <a:rPr lang="en-US" sz="1900" dirty="0" smtClean="0">
                <a:latin typeface="Calibri" panose="020F0502020204030204" pitchFamily="34" charset="0"/>
                <a:cs typeface="Helvetica"/>
              </a:rPr>
              <a:t>Collaboration </a:t>
            </a:r>
            <a:r>
              <a:rPr lang="en-US" sz="1900" dirty="0">
                <a:latin typeface="Calibri" panose="020F0502020204030204" pitchFamily="34" charset="0"/>
                <a:cs typeface="Helvetica"/>
              </a:rPr>
              <a:t>Area\RF Systems\RF Local Protection System\</a:t>
            </a:r>
            <a:r>
              <a:rPr lang="en-US" sz="1900" dirty="0" err="1">
                <a:latin typeface="Calibri" panose="020F0502020204030204" pitchFamily="34" charset="0"/>
                <a:cs typeface="Helvetica"/>
              </a:rPr>
              <a:t>MachineState</a:t>
            </a:r>
            <a:r>
              <a:rPr lang="en-US" sz="1900" dirty="0">
                <a:latin typeface="Calibri" panose="020F0502020204030204" pitchFamily="34" charset="0"/>
                <a:cs typeface="Helvetica"/>
              </a:rPr>
              <a:t> and Interlock </a:t>
            </a:r>
            <a:r>
              <a:rPr lang="en-US" sz="1900" dirty="0" smtClean="0">
                <a:latin typeface="Calibri" panose="020F0502020204030204" pitchFamily="34" charset="0"/>
                <a:cs typeface="Helvetica"/>
              </a:rPr>
              <a:t>logic\</a:t>
            </a:r>
            <a:endParaRPr lang="en-US" sz="1900" dirty="0" smtClean="0">
              <a:latin typeface="Calibri" panose="020F050202020403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3539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7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713913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>
              <a:spcBef>
                <a:spcPct val="0"/>
              </a:spcBef>
              <a:buNone/>
              <a:defRPr sz="2800" b="1" baseline="0">
                <a:solidFill>
                  <a:schemeClr val="bg1"/>
                </a:solidFill>
                <a:latin typeface="+mj-lt"/>
                <a:ea typeface="+mj-ea"/>
                <a:cs typeface="Helvetica"/>
              </a:defRPr>
            </a:lvl1pPr>
          </a:lstStyle>
          <a:p>
            <a:r>
              <a:rPr lang="en-US" dirty="0" smtClean="0"/>
              <a:t>Signal list document meaning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996952"/>
            <a:ext cx="7642135" cy="289788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1115616" y="2564904"/>
            <a:ext cx="0" cy="432048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835696" y="2071310"/>
            <a:ext cx="0" cy="925642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131840" y="2564904"/>
            <a:ext cx="0" cy="432048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04048" y="2564904"/>
            <a:ext cx="0" cy="432048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876256" y="2564904"/>
            <a:ext cx="0" cy="432048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8068" y="2071310"/>
            <a:ext cx="1055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Input/output </a:t>
            </a:r>
          </a:p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signal type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1318054" y="1783849"/>
            <a:ext cx="10352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Type of signal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2325060" y="2103239"/>
            <a:ext cx="1606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Signal name</a:t>
            </a:r>
          </a:p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ICS naming convention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3581276" y="1613566"/>
            <a:ext cx="1549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Machine State </a:t>
            </a:r>
          </a:p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Precondition required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55976" y="2071310"/>
            <a:ext cx="0" cy="925642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409912" y="2112019"/>
            <a:ext cx="1188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Signal </a:t>
            </a:r>
          </a:p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Location/source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6426806" y="2259092"/>
            <a:ext cx="8989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Description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4273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8</a:t>
            </a:fld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713913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>
              <a:spcBef>
                <a:spcPct val="0"/>
              </a:spcBef>
              <a:buNone/>
              <a:defRPr sz="2800" b="1" baseline="0">
                <a:solidFill>
                  <a:schemeClr val="bg1"/>
                </a:solidFill>
                <a:latin typeface="+mj-lt"/>
                <a:ea typeface="+mj-ea"/>
                <a:cs typeface="Helvetica"/>
              </a:defRPr>
            </a:lvl1pPr>
          </a:lstStyle>
          <a:p>
            <a:r>
              <a:rPr lang="en-US" dirty="0" smtClean="0"/>
              <a:t>Interlocks signal list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28800"/>
            <a:ext cx="82296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 smtClean="0">
                <a:latin typeface="Calibri" panose="020F0502020204030204" pitchFamily="34" charset="0"/>
              </a:rPr>
              <a:t>As describe into th</a:t>
            </a:r>
            <a:r>
              <a:rPr lang="en-US" sz="1500" dirty="0" smtClean="0">
                <a:latin typeface="Calibri" panose="020F0502020204030204" pitchFamily="34" charset="0"/>
              </a:rPr>
              <a:t>e signal list document, the main type of signals are described below:</a:t>
            </a:r>
          </a:p>
          <a:p>
            <a:pPr algn="just"/>
            <a:endParaRPr lang="en-US" sz="1500" dirty="0" smtClean="0">
              <a:latin typeface="Calibri" panose="020F0502020204030204" pitchFamily="34" charset="0"/>
              <a:cs typeface="Helvetica"/>
            </a:endParaRPr>
          </a:p>
          <a:p>
            <a:pPr algn="just"/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Slow Interlock Module</a:t>
            </a:r>
            <a:endParaRPr lang="en-US" sz="1500" dirty="0" smtClean="0">
              <a:latin typeface="Calibri" panose="020F0502020204030204" pitchFamily="34" charset="0"/>
              <a:cs typeface="Helvetica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Vacuum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Emergency push button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Cooling (water flow-meters, flow-switches, temperatures)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Klystron leaking detection, airflow switch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Driver amplifier</a:t>
            </a:r>
            <a:endParaRPr lang="en-US" sz="1500" dirty="0" smtClean="0">
              <a:latin typeface="Calibri" panose="020F0502020204030204" pitchFamily="34" charset="0"/>
              <a:cs typeface="Helvetica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Arc-detector (diagnostic purposes)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Power supply units control and interlock (solenoid and filament/heater)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500" dirty="0">
              <a:latin typeface="Calibri" panose="020F0502020204030204" pitchFamily="34" charset="0"/>
              <a:cs typeface="Helvetica"/>
            </a:endParaRPr>
          </a:p>
          <a:p>
            <a:pPr algn="just"/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Fast Interlock Module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Vacuum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Solenoid current deviation (CPI request)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Arc detectors (interlock purposes)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RF power detectors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LLRF monitor alarm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Cavity interface (quench detector, </a:t>
            </a:r>
            <a:r>
              <a:rPr lang="en-US" sz="1500" dirty="0" err="1" smtClean="0">
                <a:latin typeface="Calibri" panose="020F0502020204030204" pitchFamily="34" charset="0"/>
                <a:cs typeface="Helvetica"/>
              </a:rPr>
              <a:t>ePick</a:t>
            </a: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-up)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 panose="020F0502020204030204" pitchFamily="34" charset="0"/>
                <a:cs typeface="Helvetica"/>
              </a:rPr>
              <a:t>Modulator interface (Modulator ready, I/V waveform)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500" dirty="0">
              <a:latin typeface="Calibri" panose="020F0502020204030204" pitchFamily="34" charset="0"/>
              <a:cs typeface="Helvetica"/>
            </a:endParaRPr>
          </a:p>
          <a:p>
            <a:pPr algn="just"/>
            <a:r>
              <a:rPr lang="en-US" sz="1500" dirty="0" smtClean="0"/>
              <a:t>Next: Machine </a:t>
            </a:r>
            <a:r>
              <a:rPr lang="en-US" sz="1500" dirty="0"/>
              <a:t>Protection Risk analysis for RF system</a:t>
            </a:r>
            <a:endParaRPr lang="en-US" sz="1500" dirty="0" smtClean="0">
              <a:latin typeface="Calibri" panose="020F050202020403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98841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9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500718" y="3311987"/>
            <a:ext cx="1803700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>
                <a:latin typeface="Helvetica"/>
                <a:cs typeface="Helvetica"/>
              </a:rPr>
              <a:t>Thanks!!!</a:t>
            </a:r>
          </a:p>
          <a:p>
            <a:pPr algn="ctr"/>
            <a:r>
              <a:rPr lang="en-US" sz="2800" dirty="0" smtClean="0">
                <a:latin typeface="Helvetica"/>
                <a:cs typeface="Helvetica"/>
              </a:rPr>
              <a:t>Questions</a:t>
            </a:r>
            <a:endParaRPr lang="en-US" sz="2800" dirty="0">
              <a:latin typeface="Helvetica"/>
              <a:cs typeface="Helvetic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4284590"/>
            <a:ext cx="2404598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17479</TotalTime>
  <Words>646</Words>
  <Application>Microsoft Office PowerPoint</Application>
  <PresentationFormat>On-screen Show (4:3)</PresentationFormat>
  <Paragraphs>91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Helvetica Light</vt:lpstr>
      <vt:lpstr>ESS Core Powerpoint</vt:lpstr>
      <vt:lpstr>RF Local Protection System RF-LPS Preliminary Design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Rafael Montano</cp:lastModifiedBy>
  <cp:revision>514</cp:revision>
  <dcterms:created xsi:type="dcterms:W3CDTF">2013-10-29T16:05:10Z</dcterms:created>
  <dcterms:modified xsi:type="dcterms:W3CDTF">2017-06-26T11:27:48Z</dcterms:modified>
</cp:coreProperties>
</file>