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327" r:id="rId2"/>
    <p:sldId id="354" r:id="rId3"/>
    <p:sldId id="362" r:id="rId4"/>
    <p:sldId id="355" r:id="rId5"/>
    <p:sldId id="356" r:id="rId6"/>
    <p:sldId id="357" r:id="rId7"/>
    <p:sldId id="358" r:id="rId8"/>
    <p:sldId id="361" r:id="rId9"/>
    <p:sldId id="359" r:id="rId10"/>
    <p:sldId id="360" r:id="rId11"/>
    <p:sldId id="363" r:id="rId12"/>
    <p:sldId id="364" r:id="rId13"/>
  </p:sldIdLst>
  <p:sldSz cx="9144000" cy="6858000" type="screen4x3"/>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4"/>
    <a:srgbClr val="D0D8E8"/>
    <a:srgbClr val="FFA7A7"/>
    <a:srgbClr val="C00000"/>
    <a:srgbClr val="005500"/>
    <a:srgbClr val="81FF8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86857" autoAdjust="0"/>
  </p:normalViewPr>
  <p:slideViewPr>
    <p:cSldViewPr snapToGrid="0" snapToObjects="1">
      <p:cViewPr varScale="1">
        <p:scale>
          <a:sx n="75" d="100"/>
          <a:sy n="75" d="100"/>
        </p:scale>
        <p:origin x="-95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1" d="100"/>
          <a:sy n="81" d="100"/>
        </p:scale>
        <p:origin x="-3972" y="-102"/>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7B37048C-6709-4F95-B88F-4F92E6601336}" type="datetimeFigureOut">
              <a:rPr lang="en-US" smtClean="0"/>
              <a:pPr/>
              <a:t>6/27/2017</a:t>
            </a:fld>
            <a:endParaRPr lang="en-US"/>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B7BBE10E-F4C2-4285-881A-B51CE08A0AC5}" type="slidenum">
              <a:rPr lang="en-US" smtClean="0"/>
              <a:pPr/>
              <a:t>‹#›</a:t>
            </a:fld>
            <a:endParaRPr lang="en-US"/>
          </a:p>
        </p:txBody>
      </p:sp>
    </p:spTree>
    <p:extLst>
      <p:ext uri="{BB962C8B-B14F-4D97-AF65-F5344CB8AC3E}">
        <p14:creationId xmlns:p14="http://schemas.microsoft.com/office/powerpoint/2010/main" val="1755261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p>
            <a:fld id="{DFEEF2B2-33AA-4E8D-82B8-322235514DC6}" type="datetime1">
              <a:rPr lang="sv-SE" smtClean="0">
                <a:solidFill>
                  <a:prstClr val="black">
                    <a:tint val="75000"/>
                  </a:prstClr>
                </a:solidFill>
                <a:latin typeface="Calibri"/>
              </a:rPr>
              <a:t>2017-06-27</a:t>
            </a:fld>
            <a:endParaRPr lang="sv-SE"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sv-SE"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a:t>
            </a:fld>
            <a:endParaRPr lang="sv-SE" dirty="0">
              <a:solidFill>
                <a:prstClr val="black">
                  <a:tint val="75000"/>
                </a:prstClr>
              </a:solidFill>
              <a:latin typeface="Calibri"/>
            </a:endParaRPr>
          </a:p>
        </p:txBody>
      </p:sp>
      <p:pic>
        <p:nvPicPr>
          <p:cNvPr id="7" name="Bildobjekt 7" descr="ESS-vit-logg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1993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sv-SE" dirty="0">
              <a:solidFill>
                <a:srgbClr val="0094CA"/>
              </a:solidFill>
              <a:latin typeface="Calibri"/>
            </a:endParaRPr>
          </a:p>
        </p:txBody>
      </p:sp>
      <p:sp>
        <p:nvSpPr>
          <p:cNvPr id="2" name="Title 1"/>
          <p:cNvSpPr>
            <a:spLocks noGrp="1"/>
          </p:cNvSpPr>
          <p:nvPr>
            <p:ph type="title"/>
          </p:nvPr>
        </p:nvSpPr>
        <p:spPr/>
        <p:txBody>
          <a:bodyPr/>
          <a:lstStyle/>
          <a:p>
            <a:r>
              <a:rPr lang="en-GB" noProof="0" smtClean="0"/>
              <a:t>Click to edit Master title style</a:t>
            </a:r>
            <a:endParaRPr lang="en-GB" noProof="0"/>
          </a:p>
        </p:txBody>
      </p:sp>
      <p:sp>
        <p:nvSpPr>
          <p:cNvPr id="3" name="Content Placeholder 2"/>
          <p:cNvSpPr>
            <a:spLocks noGrp="1"/>
          </p:cNvSpPr>
          <p:nvPr>
            <p:ph idx="1"/>
          </p:nvPr>
        </p:nvSpPr>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Date Placeholder 3"/>
          <p:cNvSpPr>
            <a:spLocks noGrp="1"/>
          </p:cNvSpPr>
          <p:nvPr>
            <p:ph type="dt" sz="half" idx="10"/>
          </p:nvPr>
        </p:nvSpPr>
        <p:spPr/>
        <p:txBody>
          <a:bodyPr/>
          <a:lstStyle/>
          <a:p>
            <a:fld id="{EC3F5FF4-9566-41B3-9030-C17051CBE5C4}" type="datetime1">
              <a:rPr lang="sv-SE" smtClean="0">
                <a:solidFill>
                  <a:prstClr val="black">
                    <a:tint val="75000"/>
                  </a:prstClr>
                </a:solidFill>
                <a:latin typeface="Calibri"/>
              </a:rPr>
              <a:t>2017-06-27</a:t>
            </a:fld>
            <a:endParaRPr lang="sv-SE"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sv-SE"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a:t>
            </a:fld>
            <a:endParaRPr lang="sv-SE" dirty="0">
              <a:solidFill>
                <a:prstClr val="black">
                  <a:tint val="75000"/>
                </a:prstClr>
              </a:solidFill>
              <a:latin typeface="Calibri"/>
            </a:endParaRPr>
          </a:p>
        </p:txBody>
      </p:sp>
      <p:pic>
        <p:nvPicPr>
          <p:cNvPr id="8" name="Bildobjekt 5" descr="ESS-vit-logg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594008" y="319530"/>
            <a:ext cx="1370480" cy="733206"/>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93631" y="288286"/>
            <a:ext cx="1107169" cy="720000"/>
          </a:xfrm>
          <a:prstGeom prst="rect">
            <a:avLst/>
          </a:prstGeom>
        </p:spPr>
      </p:pic>
    </p:spTree>
    <p:extLst>
      <p:ext uri="{BB962C8B-B14F-4D97-AF65-F5344CB8AC3E}">
        <p14:creationId xmlns:p14="http://schemas.microsoft.com/office/powerpoint/2010/main" val="2239597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sv-SE" dirty="0">
              <a:solidFill>
                <a:srgbClr val="0094CA"/>
              </a:solidFill>
              <a:latin typeface="Calibri"/>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5" name="Date Placeholder 4"/>
          <p:cNvSpPr>
            <a:spLocks noGrp="1"/>
          </p:cNvSpPr>
          <p:nvPr>
            <p:ph type="dt" sz="half" idx="10"/>
          </p:nvPr>
        </p:nvSpPr>
        <p:spPr/>
        <p:txBody>
          <a:bodyPr/>
          <a:lstStyle/>
          <a:p>
            <a:fld id="{8F98A20A-0699-4677-8D0E-8450D544CDB8}" type="datetime1">
              <a:rPr lang="sv-SE" smtClean="0">
                <a:solidFill>
                  <a:prstClr val="black">
                    <a:tint val="75000"/>
                  </a:prstClr>
                </a:solidFill>
                <a:latin typeface="Calibri"/>
              </a:rPr>
              <a:t>2017-06-27</a:t>
            </a:fld>
            <a:endParaRPr lang="sv-SE"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sv-SE"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a:t>
            </a:fld>
            <a:endParaRPr lang="sv-SE" dirty="0">
              <a:solidFill>
                <a:prstClr val="black">
                  <a:tint val="75000"/>
                </a:prstClr>
              </a:solidFill>
              <a:latin typeface="Calibri"/>
            </a:endParaRPr>
          </a:p>
        </p:txBody>
      </p:sp>
      <p:pic>
        <p:nvPicPr>
          <p:cNvPr id="9" name="Bildobjekt 7" descr="ESS-vit-logga.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2148958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6"/>
          <p:cNvSpPr>
            <a:spLocks noGrp="1"/>
          </p:cNvSpPr>
          <p:nvPr>
            <p:ph type="dt" sz="half" idx="10"/>
          </p:nvPr>
        </p:nvSpPr>
        <p:spPr/>
        <p:txBody>
          <a:bodyPr/>
          <a:lstStyle/>
          <a:p>
            <a:fld id="{58FDCAA1-AC40-45FE-A24A-C72D4BA86A32}" type="datetime1">
              <a:rPr lang="sv-SE" smtClean="0">
                <a:solidFill>
                  <a:prstClr val="black">
                    <a:tint val="75000"/>
                  </a:prstClr>
                </a:solidFill>
                <a:latin typeface="Calibri"/>
              </a:rPr>
              <a:t>2017-06-27</a:t>
            </a:fld>
            <a:endParaRPr lang="sv-SE" dirty="0">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sv-SE" dirty="0">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a:t>
            </a:fld>
            <a:endParaRPr lang="sv-SE" dirty="0">
              <a:solidFill>
                <a:prstClr val="black">
                  <a:tint val="75000"/>
                </a:prstClr>
              </a:solidFill>
              <a:latin typeface="Calibri"/>
            </a:endParaRPr>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sv-SE" dirty="0">
              <a:solidFill>
                <a:srgbClr val="0094CA"/>
              </a:solidFill>
              <a:latin typeface="Calibri"/>
            </a:endParaRPr>
          </a:p>
        </p:txBody>
      </p:sp>
    </p:spTree>
    <p:extLst>
      <p:ext uri="{BB962C8B-B14F-4D97-AF65-F5344CB8AC3E}">
        <p14:creationId xmlns:p14="http://schemas.microsoft.com/office/powerpoint/2010/main" val="1760713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sv-SE"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74E49815-7C78-4BBA-9CC3-9C487677A97F}" type="datetime1">
              <a:rPr lang="sv-SE" smtClean="0">
                <a:solidFill>
                  <a:prstClr val="black">
                    <a:tint val="75000"/>
                  </a:prstClr>
                </a:solidFill>
                <a:latin typeface="Calibri"/>
              </a:rPr>
              <a:t>2017-06-27</a:t>
            </a:fld>
            <a:endParaRPr lang="sv-SE" dirty="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sv-SE"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551115BC-487E-4422-894C-CB7CD3E79223}" type="slidenum">
              <a:rPr lang="sv-SE" smtClean="0">
                <a:solidFill>
                  <a:prstClr val="black">
                    <a:tint val="75000"/>
                  </a:prstClr>
                </a:solidFill>
                <a:latin typeface="Calibri"/>
              </a:rPr>
              <a:pPr defTabSz="914400"/>
              <a:t>‹#›</a:t>
            </a:fld>
            <a:endParaRPr lang="sv-SE" dirty="0">
              <a:solidFill>
                <a:prstClr val="black">
                  <a:tint val="75000"/>
                </a:prstClr>
              </a:solidFill>
              <a:latin typeface="Calibri"/>
            </a:endParaRPr>
          </a:p>
        </p:txBody>
      </p:sp>
    </p:spTree>
    <p:extLst>
      <p:ext uri="{BB962C8B-B14F-4D97-AF65-F5344CB8AC3E}">
        <p14:creationId xmlns:p14="http://schemas.microsoft.com/office/powerpoint/2010/main" val="3063180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812555"/>
            <a:ext cx="7772400" cy="3445246"/>
          </a:xfrm>
        </p:spPr>
        <p:txBody>
          <a:bodyPr>
            <a:noAutofit/>
          </a:bodyPr>
          <a:lstStyle/>
          <a:p>
            <a:r>
              <a:rPr lang="en-US" sz="2400">
                <a:solidFill>
                  <a:schemeClr val="bg1"/>
                </a:solidFill>
              </a:rPr>
              <a:t>In-Kind Contribution</a:t>
            </a:r>
          </a:p>
          <a:p>
            <a:r>
              <a:rPr lang="en-US" sz="2400">
                <a:solidFill>
                  <a:schemeClr val="bg1"/>
                </a:solidFill>
              </a:rPr>
              <a:t>Radiofrequency Local Protection System (RF-LPS)</a:t>
            </a:r>
          </a:p>
          <a:p>
            <a:r>
              <a:rPr lang="en-US" sz="2400">
                <a:solidFill>
                  <a:schemeClr val="bg1"/>
                </a:solidFill>
              </a:rPr>
              <a:t>AIK 8.4</a:t>
            </a:r>
          </a:p>
          <a:p>
            <a:r>
              <a:rPr lang="hu-HU" sz="3600" b="1" smtClean="0">
                <a:solidFill>
                  <a:schemeClr val="bg1"/>
                </a:solidFill>
              </a:rPr>
              <a:t>Project schedule</a:t>
            </a:r>
            <a:br>
              <a:rPr lang="hu-HU" sz="3600" b="1" smtClean="0">
                <a:solidFill>
                  <a:schemeClr val="bg1"/>
                </a:solidFill>
              </a:rPr>
            </a:br>
            <a:r>
              <a:rPr lang="hu-HU" sz="3600" b="1" smtClean="0">
                <a:solidFill>
                  <a:schemeClr val="bg1"/>
                </a:solidFill>
              </a:rPr>
              <a:t>for the series production</a:t>
            </a:r>
            <a:endParaRPr lang="hu-HU" sz="2400" smtClean="0">
              <a:solidFill>
                <a:schemeClr val="bg1"/>
              </a:solidFill>
            </a:endParaRPr>
          </a:p>
          <a:p>
            <a:endParaRPr lang="en-US" smtClean="0">
              <a:solidFill>
                <a:schemeClr val="bg1"/>
              </a:solidFill>
            </a:endParaRPr>
          </a:p>
          <a:p>
            <a:r>
              <a:rPr lang="hu-HU" sz="1800" smtClean="0">
                <a:solidFill>
                  <a:schemeClr val="bg1"/>
                </a:solidFill>
              </a:rPr>
              <a:t>Beáta Király, MTA Atomki</a:t>
            </a:r>
            <a:endParaRPr lang="sv-SE" sz="1800" dirty="0">
              <a:solidFill>
                <a:schemeClr val="bg1"/>
              </a:solidFill>
            </a:endParaRPr>
          </a:p>
        </p:txBody>
      </p:sp>
      <p:sp>
        <p:nvSpPr>
          <p:cNvPr id="4" name="Rectangle 3"/>
          <p:cNvSpPr/>
          <p:nvPr/>
        </p:nvSpPr>
        <p:spPr>
          <a:xfrm>
            <a:off x="2286000" y="6076280"/>
            <a:ext cx="4572000" cy="368049"/>
          </a:xfrm>
          <a:prstGeom prst="rect">
            <a:avLst/>
          </a:prstGeom>
        </p:spPr>
        <p:txBody>
          <a:bodyPr>
            <a:spAutoFit/>
          </a:bodyPr>
          <a:lstStyle/>
          <a:p>
            <a:pPr algn="ctr" defTabSz="914400">
              <a:lnSpc>
                <a:spcPct val="120000"/>
              </a:lnSpc>
            </a:pPr>
            <a:r>
              <a:rPr lang="en-GB" sz="1600" dirty="0" smtClean="0">
                <a:solidFill>
                  <a:srgbClr val="FFFFFF"/>
                </a:solidFill>
                <a:latin typeface="Calibri"/>
              </a:rPr>
              <a:t>www.europeanspallationsource.se</a:t>
            </a:r>
            <a:endParaRPr lang="en-GB" sz="1600" dirty="0">
              <a:solidFill>
                <a:srgbClr val="FFFFFF"/>
              </a:solidFill>
              <a:latin typeface="Calibri"/>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7398" y="321868"/>
            <a:ext cx="1327607" cy="833934"/>
          </a:xfrm>
          <a:prstGeom prst="rect">
            <a:avLst/>
          </a:prstGeom>
        </p:spPr>
      </p:pic>
      <p:sp>
        <p:nvSpPr>
          <p:cNvPr id="7" name="Slide Number Placeholder 6"/>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1</a:t>
            </a:fld>
            <a:endParaRPr lang="sv-SE" dirty="0">
              <a:solidFill>
                <a:prstClr val="black">
                  <a:tint val="75000"/>
                </a:prstClr>
              </a:solidFill>
              <a:latin typeface="Calibri"/>
            </a:endParaRPr>
          </a:p>
        </p:txBody>
      </p:sp>
    </p:spTree>
    <p:extLst>
      <p:ext uri="{BB962C8B-B14F-4D97-AF65-F5344CB8AC3E}">
        <p14:creationId xmlns:p14="http://schemas.microsoft.com/office/powerpoint/2010/main" val="597710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Risk register</a:t>
            </a:r>
            <a:endParaRPr lang="en-US"/>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10</a:t>
            </a:fld>
            <a:endParaRPr lang="sv-SE" dirty="0">
              <a:solidFill>
                <a:prstClr val="black">
                  <a:tint val="75000"/>
                </a:prstClr>
              </a:solidFill>
              <a:latin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2465227413"/>
              </p:ext>
            </p:extLst>
          </p:nvPr>
        </p:nvGraphicFramePr>
        <p:xfrm>
          <a:off x="349250" y="1866900"/>
          <a:ext cx="8445500" cy="1597660"/>
        </p:xfrm>
        <a:graphic>
          <a:graphicData uri="http://schemas.openxmlformats.org/drawingml/2006/table">
            <a:tbl>
              <a:tblPr firstRow="1" bandRow="1">
                <a:tableStyleId>{72833802-FEF1-4C79-8D5D-14CF1EAF98D9}</a:tableStyleId>
              </a:tblPr>
              <a:tblGrid>
                <a:gridCol w="563034"/>
                <a:gridCol w="1552146"/>
                <a:gridCol w="6330320"/>
              </a:tblGrid>
              <a:tr h="370840">
                <a:tc rowSpan="4">
                  <a:txBody>
                    <a:bodyPr/>
                    <a:lstStyle/>
                    <a:p>
                      <a:pPr>
                        <a:lnSpc>
                          <a:spcPct val="100000"/>
                        </a:lnSpc>
                      </a:pPr>
                      <a:r>
                        <a:rPr lang="hu-HU" sz="1600" smtClean="0"/>
                        <a:t>3</a:t>
                      </a:r>
                      <a:endParaRPr lang="en-US" sz="1600"/>
                    </a:p>
                  </a:txBody>
                  <a:tcPr anchor="ctr" anchorCtr="1">
                    <a:lnR w="12700" cap="flat" cmpd="sng" algn="ctr">
                      <a:noFill/>
                      <a:prstDash val="solid"/>
                      <a:round/>
                      <a:headEnd type="none" w="med" len="med"/>
                      <a:tailEnd type="none" w="med" len="med"/>
                    </a:lnR>
                  </a:tcPr>
                </a:tc>
                <a:tc>
                  <a:txBody>
                    <a:bodyPr/>
                    <a:lstStyle/>
                    <a:p>
                      <a:pPr>
                        <a:lnSpc>
                          <a:spcPct val="100000"/>
                        </a:lnSpc>
                        <a:spcAft>
                          <a:spcPts val="0"/>
                        </a:spcAft>
                      </a:pPr>
                      <a:r>
                        <a:rPr lang="en-GB" sz="1600" smtClean="0">
                          <a:effectLst/>
                          <a:latin typeface="Calibri"/>
                          <a:ea typeface="Calibri"/>
                          <a:cs typeface="Times New Roman"/>
                        </a:rPr>
                        <a:t>Event</a:t>
                      </a:r>
                      <a:endParaRPr lang="en-US" sz="1600">
                        <a:effectLst/>
                        <a:latin typeface="Calibri"/>
                        <a:ea typeface="Calibri"/>
                        <a:cs typeface="Times New Roman"/>
                      </a:endParaRPr>
                    </a:p>
                  </a:txBody>
                  <a:tcPr marL="68580" marR="68580" marT="36195" marB="36195" anchor="ctr">
                    <a:lnL w="12700" cap="flat" cmpd="sng" algn="ctr">
                      <a:noFill/>
                      <a:prstDash val="solid"/>
                      <a:round/>
                      <a:headEnd type="none" w="med" len="med"/>
                      <a:tailEnd type="none" w="med" len="med"/>
                    </a:lnL>
                  </a:tcPr>
                </a:tc>
                <a:tc>
                  <a:txBody>
                    <a:bodyPr/>
                    <a:lstStyle/>
                    <a:p>
                      <a:pPr>
                        <a:lnSpc>
                          <a:spcPts val="1400"/>
                        </a:lnSpc>
                        <a:spcAft>
                          <a:spcPts val="0"/>
                        </a:spcAft>
                      </a:pPr>
                      <a:r>
                        <a:rPr lang="en-GB" sz="1600">
                          <a:effectLst/>
                          <a:latin typeface="Calibri"/>
                          <a:ea typeface="Calibri"/>
                          <a:cs typeface="Times New Roman"/>
                        </a:rPr>
                        <a:t>During engineering run high failure rate of the system</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Cause</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MTCA.4 is a very new technology without long-term verification, </a:t>
                      </a:r>
                      <a:endParaRPr lang="hu-HU" sz="1600" smtClean="0">
                        <a:effectLst/>
                        <a:latin typeface="Calibri"/>
                        <a:ea typeface="Calibri"/>
                        <a:cs typeface="Times New Roman"/>
                      </a:endParaRPr>
                    </a:p>
                    <a:p>
                      <a:pPr>
                        <a:lnSpc>
                          <a:spcPts val="1400"/>
                        </a:lnSpc>
                        <a:spcAft>
                          <a:spcPts val="0"/>
                        </a:spcAft>
                      </a:pPr>
                      <a:r>
                        <a:rPr lang="en-GB" sz="1600" smtClean="0">
                          <a:effectLst/>
                          <a:latin typeface="Calibri"/>
                          <a:ea typeface="Calibri"/>
                          <a:cs typeface="Times New Roman"/>
                        </a:rPr>
                        <a:t>experts </a:t>
                      </a:r>
                      <a:r>
                        <a:rPr lang="en-GB" sz="1600">
                          <a:effectLst/>
                          <a:latin typeface="Calibri"/>
                          <a:ea typeface="Calibri"/>
                          <a:cs typeface="Times New Roman"/>
                        </a:rPr>
                        <a:t>are not available</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Impact</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Damage of expensive devices</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Treatment plan</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Before final installation of the MTCA.4 based system, </a:t>
                      </a:r>
                      <a:endParaRPr lang="hu-HU" sz="1600" smtClean="0">
                        <a:effectLst/>
                        <a:latin typeface="Calibri"/>
                        <a:ea typeface="Calibri"/>
                        <a:cs typeface="Times New Roman"/>
                      </a:endParaRPr>
                    </a:p>
                    <a:p>
                      <a:pPr>
                        <a:lnSpc>
                          <a:spcPts val="1400"/>
                        </a:lnSpc>
                        <a:spcAft>
                          <a:spcPts val="0"/>
                        </a:spcAft>
                      </a:pPr>
                      <a:r>
                        <a:rPr lang="en-GB" sz="1600" smtClean="0">
                          <a:effectLst/>
                          <a:latin typeface="Calibri"/>
                          <a:ea typeface="Calibri"/>
                          <a:cs typeface="Times New Roman"/>
                        </a:rPr>
                        <a:t>standard </a:t>
                      </a:r>
                      <a:r>
                        <a:rPr lang="en-GB" sz="1600">
                          <a:effectLst/>
                          <a:latin typeface="Calibri"/>
                          <a:ea typeface="Calibri"/>
                          <a:cs typeface="Times New Roman"/>
                        </a:rPr>
                        <a:t>checking tests should be carefully performed</a:t>
                      </a:r>
                      <a:endParaRPr lang="en-US" sz="1600">
                        <a:effectLst/>
                        <a:latin typeface="Calibri"/>
                        <a:ea typeface="Calibri"/>
                        <a:cs typeface="Times New Roman"/>
                      </a:endParaRPr>
                    </a:p>
                  </a:txBody>
                  <a:tcPr marL="68580" marR="68580" marT="36195" marB="36195"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015463591"/>
              </p:ext>
            </p:extLst>
          </p:nvPr>
        </p:nvGraphicFramePr>
        <p:xfrm>
          <a:off x="349250" y="4051300"/>
          <a:ext cx="8445500" cy="1597660"/>
        </p:xfrm>
        <a:graphic>
          <a:graphicData uri="http://schemas.openxmlformats.org/drawingml/2006/table">
            <a:tbl>
              <a:tblPr firstRow="1" bandRow="1">
                <a:tableStyleId>{72833802-FEF1-4C79-8D5D-14CF1EAF98D9}</a:tableStyleId>
              </a:tblPr>
              <a:tblGrid>
                <a:gridCol w="563034"/>
                <a:gridCol w="1552146"/>
                <a:gridCol w="6330320"/>
              </a:tblGrid>
              <a:tr h="370840">
                <a:tc rowSpan="4">
                  <a:txBody>
                    <a:bodyPr/>
                    <a:lstStyle/>
                    <a:p>
                      <a:pPr>
                        <a:lnSpc>
                          <a:spcPct val="100000"/>
                        </a:lnSpc>
                      </a:pPr>
                      <a:r>
                        <a:rPr lang="hu-HU" sz="1600" smtClean="0"/>
                        <a:t>4</a:t>
                      </a:r>
                      <a:endParaRPr lang="en-US" sz="1600"/>
                    </a:p>
                  </a:txBody>
                  <a:tcPr anchor="ctr" anchorCtr="1">
                    <a:lnR w="12700" cap="flat" cmpd="sng" algn="ctr">
                      <a:noFill/>
                      <a:prstDash val="solid"/>
                      <a:round/>
                      <a:headEnd type="none" w="med" len="med"/>
                      <a:tailEnd type="none" w="med" len="med"/>
                    </a:lnR>
                  </a:tcPr>
                </a:tc>
                <a:tc>
                  <a:txBody>
                    <a:bodyPr/>
                    <a:lstStyle/>
                    <a:p>
                      <a:pPr>
                        <a:lnSpc>
                          <a:spcPct val="100000"/>
                        </a:lnSpc>
                        <a:spcAft>
                          <a:spcPts val="0"/>
                        </a:spcAft>
                      </a:pPr>
                      <a:r>
                        <a:rPr lang="en-GB" sz="1600" smtClean="0">
                          <a:effectLst/>
                          <a:latin typeface="Calibri"/>
                          <a:ea typeface="Calibri"/>
                          <a:cs typeface="Times New Roman"/>
                        </a:rPr>
                        <a:t>Event</a:t>
                      </a:r>
                      <a:endParaRPr lang="en-US" sz="1600">
                        <a:effectLst/>
                        <a:latin typeface="Calibri"/>
                        <a:ea typeface="Calibri"/>
                        <a:cs typeface="Times New Roman"/>
                      </a:endParaRPr>
                    </a:p>
                  </a:txBody>
                  <a:tcPr marL="68580" marR="68580" marT="36195" marB="36195" anchor="ctr">
                    <a:lnL w="12700" cap="flat" cmpd="sng" algn="ctr">
                      <a:noFill/>
                      <a:prstDash val="solid"/>
                      <a:round/>
                      <a:headEnd type="none" w="med" len="med"/>
                      <a:tailEnd type="none" w="med" len="med"/>
                    </a:lnL>
                  </a:tcPr>
                </a:tc>
                <a:tc>
                  <a:txBody>
                    <a:bodyPr/>
                    <a:lstStyle/>
                    <a:p>
                      <a:pPr>
                        <a:lnSpc>
                          <a:spcPts val="1400"/>
                        </a:lnSpc>
                        <a:spcAft>
                          <a:spcPts val="0"/>
                        </a:spcAft>
                      </a:pPr>
                      <a:r>
                        <a:rPr lang="en-GB" sz="1600">
                          <a:effectLst/>
                          <a:latin typeface="Calibri"/>
                          <a:ea typeface="Calibri"/>
                          <a:cs typeface="Times New Roman"/>
                        </a:rPr>
                        <a:t>Field experts do not accept the systems</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Cause</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The design concept of the system differs from the requirements </a:t>
                      </a:r>
                      <a:endParaRPr lang="hu-HU" sz="1600" smtClean="0">
                        <a:effectLst/>
                        <a:latin typeface="Calibri"/>
                        <a:ea typeface="Calibri"/>
                        <a:cs typeface="Times New Roman"/>
                      </a:endParaRPr>
                    </a:p>
                    <a:p>
                      <a:pPr>
                        <a:lnSpc>
                          <a:spcPts val="1400"/>
                        </a:lnSpc>
                        <a:spcAft>
                          <a:spcPts val="0"/>
                        </a:spcAft>
                      </a:pPr>
                      <a:r>
                        <a:rPr lang="en-GB" sz="1600" smtClean="0">
                          <a:effectLst/>
                          <a:latin typeface="Calibri"/>
                          <a:ea typeface="Calibri"/>
                          <a:cs typeface="Times New Roman"/>
                        </a:rPr>
                        <a:t>expected </a:t>
                      </a:r>
                      <a:r>
                        <a:rPr lang="en-GB" sz="1600">
                          <a:effectLst/>
                          <a:latin typeface="Calibri"/>
                          <a:ea typeface="Calibri"/>
                          <a:cs typeface="Times New Roman"/>
                        </a:rPr>
                        <a:t>by the field experts</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Impact</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Delay of delivery</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Treatment plan</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Re-design of the systems based on the requirements </a:t>
                      </a:r>
                      <a:endParaRPr lang="hu-HU" sz="1600" smtClean="0">
                        <a:effectLst/>
                        <a:latin typeface="Calibri"/>
                        <a:ea typeface="Calibri"/>
                        <a:cs typeface="Times New Roman"/>
                      </a:endParaRPr>
                    </a:p>
                    <a:p>
                      <a:pPr>
                        <a:lnSpc>
                          <a:spcPts val="1400"/>
                        </a:lnSpc>
                        <a:spcAft>
                          <a:spcPts val="0"/>
                        </a:spcAft>
                      </a:pPr>
                      <a:r>
                        <a:rPr lang="en-GB" sz="1600" smtClean="0">
                          <a:effectLst/>
                          <a:latin typeface="Calibri"/>
                          <a:ea typeface="Calibri"/>
                          <a:cs typeface="Times New Roman"/>
                        </a:rPr>
                        <a:t>suggested </a:t>
                      </a:r>
                      <a:r>
                        <a:rPr lang="en-GB" sz="1600">
                          <a:effectLst/>
                          <a:latin typeface="Calibri"/>
                          <a:ea typeface="Calibri"/>
                          <a:cs typeface="Times New Roman"/>
                        </a:rPr>
                        <a:t>by the field experts</a:t>
                      </a:r>
                      <a:endParaRPr lang="en-US" sz="1600">
                        <a:effectLst/>
                        <a:latin typeface="Calibri"/>
                        <a:ea typeface="Calibri"/>
                        <a:cs typeface="Times New Roman"/>
                      </a:endParaRPr>
                    </a:p>
                  </a:txBody>
                  <a:tcPr marL="68580" marR="68580" marT="36195" marB="36195" anchor="ctr"/>
                </a:tc>
              </a:tr>
            </a:tbl>
          </a:graphicData>
        </a:graphic>
      </p:graphicFrame>
    </p:spTree>
    <p:extLst>
      <p:ext uri="{BB962C8B-B14F-4D97-AF65-F5344CB8AC3E}">
        <p14:creationId xmlns:p14="http://schemas.microsoft.com/office/powerpoint/2010/main" val="305386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Responsibility</a:t>
            </a:r>
            <a:endParaRPr lang="en-US"/>
          </a:p>
        </p:txBody>
      </p:sp>
      <p:sp>
        <p:nvSpPr>
          <p:cNvPr id="3" name="Content Placeholder 2"/>
          <p:cNvSpPr>
            <a:spLocks noGrp="1"/>
          </p:cNvSpPr>
          <p:nvPr>
            <p:ph idx="1"/>
          </p:nvPr>
        </p:nvSpPr>
        <p:spPr/>
        <p:txBody>
          <a:bodyPr>
            <a:normAutofit/>
          </a:bodyPr>
          <a:lstStyle/>
          <a:p>
            <a:pPr marL="0" indent="0" algn="just">
              <a:buNone/>
            </a:pPr>
            <a:r>
              <a:rPr lang="en-US" sz="2000" b="1"/>
              <a:t>IKC Agreement 7.4.3</a:t>
            </a:r>
            <a:endParaRPr lang="hu-HU" sz="2000" b="1" smtClean="0"/>
          </a:p>
          <a:p>
            <a:pPr marL="0" indent="0" algn="just">
              <a:buNone/>
            </a:pPr>
            <a:endParaRPr lang="hu-HU" sz="1800" smtClean="0"/>
          </a:p>
          <a:p>
            <a:pPr marL="0" indent="0" algn="just">
              <a:buNone/>
            </a:pPr>
            <a:r>
              <a:rPr lang="en-US" sz="1800" smtClean="0"/>
              <a:t>ESS </a:t>
            </a:r>
            <a:r>
              <a:rPr lang="en-US" sz="1800"/>
              <a:t>ERIC and MTA Atomki agree that they shall share the risk associated with developing new technology (i.e., the risk that a solution required under the scope of works is not technically feasible</a:t>
            </a:r>
            <a:r>
              <a:rPr lang="en-US" sz="1800"/>
              <a:t>). </a:t>
            </a:r>
            <a:endParaRPr lang="hu-HU" sz="1800" smtClean="0"/>
          </a:p>
          <a:p>
            <a:pPr marL="0" indent="0" algn="just">
              <a:buNone/>
            </a:pPr>
            <a:r>
              <a:rPr lang="en-US" sz="1800" smtClean="0"/>
              <a:t>If </a:t>
            </a:r>
            <a:r>
              <a:rPr lang="en-US" sz="1800"/>
              <a:t>such a risk materialises, this shall not be considered a defect, difference or non-compliance if MTA Atomki so notifies ESS ERIC prior to the delivery of the relevant project results</a:t>
            </a:r>
            <a:r>
              <a:rPr lang="en-US" sz="1800"/>
              <a:t>. </a:t>
            </a:r>
            <a:endParaRPr lang="hu-HU" sz="1800" smtClean="0"/>
          </a:p>
          <a:p>
            <a:pPr marL="0" indent="0" algn="just">
              <a:buNone/>
            </a:pPr>
            <a:r>
              <a:rPr lang="en-US" sz="1800" smtClean="0"/>
              <a:t>Together </a:t>
            </a:r>
            <a:r>
              <a:rPr lang="en-US" sz="1800"/>
              <a:t>with any such notification, MTA Atomki shall submit evidence of the non-feasibility to ESS ERIC and they shall jointly find an alternate solution which in its technical, economic and other effects shall be as close as possible to the solution required under the scope of works and negotiate the arrangements required to implement such solution</a:t>
            </a:r>
            <a:r>
              <a:rPr lang="en-US" sz="1800"/>
              <a:t>. </a:t>
            </a:r>
            <a:r>
              <a:rPr lang="en-US" sz="1800" smtClean="0"/>
              <a:t> </a:t>
            </a:r>
            <a:endParaRPr lang="en-US" sz="1800"/>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11</a:t>
            </a:fld>
            <a:endParaRPr lang="sv-SE" dirty="0">
              <a:solidFill>
                <a:prstClr val="black">
                  <a:tint val="75000"/>
                </a:prstClr>
              </a:solidFill>
              <a:latin typeface="Calibri"/>
            </a:endParaRPr>
          </a:p>
        </p:txBody>
      </p:sp>
    </p:spTree>
    <p:extLst>
      <p:ext uri="{BB962C8B-B14F-4D97-AF65-F5344CB8AC3E}">
        <p14:creationId xmlns:p14="http://schemas.microsoft.com/office/powerpoint/2010/main" val="4101606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Simple </a:t>
            </a:r>
            <a:r>
              <a:rPr lang="en-GB" smtClean="0"/>
              <a:t>solution</a:t>
            </a:r>
            <a:r>
              <a:rPr lang="hu-HU"/>
              <a:t> and</a:t>
            </a:r>
            <a:r>
              <a:rPr lang="hu-HU"/>
              <a:t/>
            </a:r>
            <a:br>
              <a:rPr lang="hu-HU"/>
            </a:br>
            <a:r>
              <a:rPr lang="hu-HU"/>
              <a:t>v</a:t>
            </a:r>
            <a:r>
              <a:rPr lang="hu-HU" smtClean="0"/>
              <a:t>alue </a:t>
            </a:r>
            <a:r>
              <a:rPr lang="hu-HU"/>
              <a:t>engineering</a:t>
            </a:r>
            <a:endParaRPr lang="en-US"/>
          </a:p>
        </p:txBody>
      </p:sp>
      <p:sp>
        <p:nvSpPr>
          <p:cNvPr id="3" name="Content Placeholder 2"/>
          <p:cNvSpPr>
            <a:spLocks noGrp="1"/>
          </p:cNvSpPr>
          <p:nvPr>
            <p:ph idx="1"/>
          </p:nvPr>
        </p:nvSpPr>
        <p:spPr/>
        <p:txBody>
          <a:bodyPr>
            <a:noAutofit/>
          </a:bodyPr>
          <a:lstStyle/>
          <a:p>
            <a:pPr marL="0" indent="0" algn="just">
              <a:buNone/>
            </a:pPr>
            <a:r>
              <a:rPr lang="en-GB" sz="1800"/>
              <a:t>The </a:t>
            </a:r>
            <a:r>
              <a:rPr lang="en-GB" sz="1800" b="1">
                <a:solidFill>
                  <a:srgbClr val="C00000"/>
                </a:solidFill>
              </a:rPr>
              <a:t>optimal solution </a:t>
            </a:r>
            <a:r>
              <a:rPr lang="en-GB" sz="1800"/>
              <a:t>is if the interlock system can tolerate directly the signals from-to field devices, that is can be connected directly to them. The Signal Conditioning electronics should be a small part of the interlock unit or electronics placed inside the field devices instead of a standalone Signal Condition Board with serious drawbacks like </a:t>
            </a:r>
            <a:endParaRPr lang="en-US" sz="1800"/>
          </a:p>
          <a:p>
            <a:pPr marL="723900" lvl="0" indent="-355600" algn="just"/>
            <a:r>
              <a:rPr lang="en-GB" sz="1800"/>
              <a:t>consumption of high power,</a:t>
            </a:r>
            <a:endParaRPr lang="en-US" sz="1800"/>
          </a:p>
          <a:p>
            <a:pPr marL="723900" lvl="0" indent="-355600" algn="just"/>
            <a:r>
              <a:rPr lang="en-GB" sz="1800"/>
              <a:t>heat dissipation, extra cooling with ventilation,</a:t>
            </a:r>
            <a:endParaRPr lang="en-US" sz="1800"/>
          </a:p>
          <a:p>
            <a:pPr marL="723900" lvl="0" indent="-355600" algn="just"/>
            <a:r>
              <a:rPr lang="en-GB" sz="1800"/>
              <a:t>big weight and size,</a:t>
            </a:r>
            <a:endParaRPr lang="en-US" sz="1800"/>
          </a:p>
          <a:p>
            <a:pPr marL="723900" lvl="0" indent="-355600" algn="just"/>
            <a:r>
              <a:rPr lang="en-GB" sz="1800"/>
              <a:t>expensive standard mechanics,</a:t>
            </a:r>
            <a:endParaRPr lang="en-US" sz="1800"/>
          </a:p>
          <a:p>
            <a:pPr marL="723900" lvl="0" indent="-355600" algn="just"/>
            <a:r>
              <a:rPr lang="en-GB" sz="1800"/>
              <a:t>expensive operation and </a:t>
            </a:r>
            <a:endParaRPr lang="en-US" sz="1800"/>
          </a:p>
          <a:p>
            <a:pPr marL="723900" lvl="0" indent="-355600" algn="just"/>
            <a:r>
              <a:rPr lang="en-GB" sz="1800"/>
              <a:t>sophisticated </a:t>
            </a:r>
            <a:r>
              <a:rPr lang="en-GB" sz="1800"/>
              <a:t>maintenance</a:t>
            </a:r>
            <a:r>
              <a:rPr lang="en-GB" sz="1800" smtClean="0"/>
              <a:t>.</a:t>
            </a:r>
            <a:endParaRPr lang="hu-HU" sz="1800" smtClean="0"/>
          </a:p>
          <a:p>
            <a:pPr marL="368300" lvl="0" indent="0" algn="just">
              <a:buNone/>
            </a:pPr>
            <a:endParaRPr lang="hu-HU" sz="1800" smtClean="0"/>
          </a:p>
          <a:p>
            <a:pPr marL="0" lvl="0" indent="0" algn="just">
              <a:buNone/>
            </a:pPr>
            <a:r>
              <a:rPr lang="en-US" sz="1800" b="1">
                <a:solidFill>
                  <a:srgbClr val="C00000"/>
                </a:solidFill>
              </a:rPr>
              <a:t>Value engineering </a:t>
            </a:r>
            <a:r>
              <a:rPr lang="en-US" sz="1800"/>
              <a:t>is a crucial aspect of the construction phase of the ESS ERIC spallation neutron source. In case of a simple specific solution matching the real field equipment instead of a general solution ready to handle lots of yet unknown parameters, value engineering task would also be completed.</a:t>
            </a:r>
            <a:endParaRPr lang="en-US" sz="1800"/>
          </a:p>
          <a:p>
            <a:pPr marL="0" indent="0" algn="just">
              <a:buNone/>
            </a:pPr>
            <a:endParaRPr lang="en-US" sz="1800"/>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12</a:t>
            </a:fld>
            <a:endParaRPr lang="sv-SE" dirty="0">
              <a:solidFill>
                <a:prstClr val="black">
                  <a:tint val="75000"/>
                </a:prstClr>
              </a:solidFill>
              <a:latin typeface="Calibri"/>
            </a:endParaRPr>
          </a:p>
        </p:txBody>
      </p:sp>
    </p:spTree>
    <p:extLst>
      <p:ext uri="{BB962C8B-B14F-4D97-AF65-F5344CB8AC3E}">
        <p14:creationId xmlns:p14="http://schemas.microsoft.com/office/powerpoint/2010/main" val="3497816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000" y="1544637"/>
            <a:ext cx="8640000" cy="3298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hu-HU" smtClean="0"/>
              <a:t>Procurement schedule</a:t>
            </a:r>
            <a:endParaRPr lang="en-US"/>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2</a:t>
            </a:fld>
            <a:endParaRPr lang="sv-SE" dirty="0">
              <a:solidFill>
                <a:prstClr val="black">
                  <a:tint val="75000"/>
                </a:prstClr>
              </a:solidFill>
              <a:latin typeface="Calibri"/>
            </a:endParaRPr>
          </a:p>
        </p:txBody>
      </p:sp>
      <p:sp>
        <p:nvSpPr>
          <p:cNvPr id="6" name="Content Placeholder 5"/>
          <p:cNvSpPr>
            <a:spLocks noGrp="1"/>
          </p:cNvSpPr>
          <p:nvPr>
            <p:ph idx="1"/>
          </p:nvPr>
        </p:nvSpPr>
        <p:spPr>
          <a:xfrm>
            <a:off x="457200" y="4584700"/>
            <a:ext cx="8229600" cy="1866900"/>
          </a:xfrm>
        </p:spPr>
        <p:txBody>
          <a:bodyPr>
            <a:normAutofit fontScale="92500" lnSpcReduction="10000"/>
          </a:bodyPr>
          <a:lstStyle/>
          <a:p>
            <a:r>
              <a:rPr lang="hu-HU" sz="2000" smtClean="0"/>
              <a:t>Requirement to start tender for procurement and serial production:</a:t>
            </a:r>
            <a:br>
              <a:rPr lang="hu-HU" sz="2000" smtClean="0"/>
            </a:br>
            <a:r>
              <a:rPr lang="hu-HU" sz="2000" b="1" smtClean="0"/>
              <a:t>build-to-print designs </a:t>
            </a:r>
            <a:r>
              <a:rPr lang="hu-HU" sz="2000" smtClean="0"/>
              <a:t>of SIM, FIM and SCB in our hand</a:t>
            </a:r>
          </a:p>
          <a:p>
            <a:r>
              <a:rPr lang="hu-HU" sz="2000" smtClean="0"/>
              <a:t>Question: When after this CDR </a:t>
            </a:r>
            <a:r>
              <a:rPr lang="hu-HU" sz="2000"/>
              <a:t>build-to-print </a:t>
            </a:r>
            <a:r>
              <a:rPr lang="hu-HU" sz="2000" smtClean="0"/>
              <a:t>designs are available?</a:t>
            </a:r>
          </a:p>
          <a:p>
            <a:r>
              <a:rPr lang="hu-HU" sz="2000" smtClean="0"/>
              <a:t>This schedule is valid only in case the CDR answers open questions </a:t>
            </a:r>
            <a:br>
              <a:rPr lang="hu-HU" sz="2000" smtClean="0"/>
            </a:br>
            <a:r>
              <a:rPr lang="hu-HU" sz="2000" smtClean="0"/>
              <a:t>and gives </a:t>
            </a:r>
            <a:r>
              <a:rPr lang="hu-HU" sz="2000"/>
              <a:t>build-to-print designs </a:t>
            </a:r>
            <a:r>
              <a:rPr lang="hu-HU" sz="2000" smtClean="0"/>
              <a:t>immediately</a:t>
            </a:r>
          </a:p>
          <a:p>
            <a:r>
              <a:rPr lang="hu-HU" sz="2000" smtClean="0"/>
              <a:t>Otherwise: DELAY</a:t>
            </a:r>
            <a:endParaRPr lang="en-US" sz="2000"/>
          </a:p>
        </p:txBody>
      </p:sp>
    </p:spTree>
    <p:extLst>
      <p:ext uri="{BB962C8B-B14F-4D97-AF65-F5344CB8AC3E}">
        <p14:creationId xmlns:p14="http://schemas.microsoft.com/office/powerpoint/2010/main" val="382929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Tendering process</a:t>
            </a:r>
            <a:endParaRPr lang="en-US"/>
          </a:p>
        </p:txBody>
      </p:sp>
      <p:sp>
        <p:nvSpPr>
          <p:cNvPr id="3" name="Content Placeholder 2"/>
          <p:cNvSpPr>
            <a:spLocks noGrp="1"/>
          </p:cNvSpPr>
          <p:nvPr>
            <p:ph idx="1"/>
          </p:nvPr>
        </p:nvSpPr>
        <p:spPr/>
        <p:txBody>
          <a:bodyPr>
            <a:normAutofit fontScale="92500" lnSpcReduction="10000"/>
          </a:bodyPr>
          <a:lstStyle/>
          <a:p>
            <a:r>
              <a:rPr lang="hu-HU" b="1">
                <a:solidFill>
                  <a:srgbClr val="C00000"/>
                </a:solidFill>
              </a:rPr>
              <a:t>Annex 17 	Tender document in </a:t>
            </a:r>
            <a:r>
              <a:rPr lang="hu-HU" b="1" smtClean="0">
                <a:solidFill>
                  <a:srgbClr val="C00000"/>
                </a:solidFill>
              </a:rPr>
              <a:t>Hungarian</a:t>
            </a:r>
            <a:br>
              <a:rPr lang="hu-HU" b="1" smtClean="0">
                <a:solidFill>
                  <a:srgbClr val="C00000"/>
                </a:solidFill>
              </a:rPr>
            </a:br>
            <a:r>
              <a:rPr lang="hu-HU" smtClean="0">
                <a:solidFill>
                  <a:srgbClr val="C00000"/>
                </a:solidFill>
              </a:rPr>
              <a:t>(without technical specifications)</a:t>
            </a:r>
            <a:endParaRPr lang="hu-HU" b="1" smtClean="0">
              <a:solidFill>
                <a:srgbClr val="C00000"/>
              </a:solidFill>
            </a:endParaRPr>
          </a:p>
          <a:p>
            <a:endParaRPr lang="hu-HU" b="1" smtClean="0">
              <a:solidFill>
                <a:srgbClr val="C00000"/>
              </a:solidFill>
            </a:endParaRPr>
          </a:p>
          <a:p>
            <a:r>
              <a:rPr lang="hu-HU" smtClean="0"/>
              <a:t>Start: call for tender </a:t>
            </a:r>
          </a:p>
          <a:p>
            <a:r>
              <a:rPr lang="hu-HU" smtClean="0"/>
              <a:t>+2 weeks: submission deadline</a:t>
            </a:r>
          </a:p>
          <a:p>
            <a:r>
              <a:rPr lang="hu-HU" smtClean="0"/>
              <a:t>+1 week: decision</a:t>
            </a:r>
          </a:p>
          <a:p>
            <a:r>
              <a:rPr lang="hu-HU" smtClean="0"/>
              <a:t>+1 week: </a:t>
            </a:r>
            <a:r>
              <a:rPr lang="hu-HU" smtClean="0"/>
              <a:t>contract with subcontractor</a:t>
            </a:r>
          </a:p>
          <a:p>
            <a:r>
              <a:rPr lang="hu-HU" smtClean="0"/>
              <a:t>+? weeks: manufacturing</a:t>
            </a:r>
          </a:p>
          <a:p>
            <a:r>
              <a:rPr lang="hu-HU" smtClean="0"/>
              <a:t>+2 weeks: FAT</a:t>
            </a:r>
          </a:p>
          <a:p>
            <a:r>
              <a:rPr lang="hu-HU" smtClean="0"/>
              <a:t>+1 week: delivery to ESS</a:t>
            </a:r>
            <a:endParaRPr lang="en-US"/>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3</a:t>
            </a:fld>
            <a:endParaRPr lang="sv-SE" dirty="0">
              <a:solidFill>
                <a:prstClr val="black">
                  <a:tint val="75000"/>
                </a:prstClr>
              </a:solidFill>
              <a:latin typeface="Calibri"/>
            </a:endParaRPr>
          </a:p>
        </p:txBody>
      </p:sp>
    </p:spTree>
    <p:extLst>
      <p:ext uri="{BB962C8B-B14F-4D97-AF65-F5344CB8AC3E}">
        <p14:creationId xmlns:p14="http://schemas.microsoft.com/office/powerpoint/2010/main" val="1048903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4</a:t>
            </a:fld>
            <a:endParaRPr lang="sv-SE" dirty="0">
              <a:solidFill>
                <a:prstClr val="black">
                  <a:tint val="75000"/>
                </a:prstClr>
              </a:solidFill>
              <a:latin typeface="Calibri"/>
            </a:endParaRPr>
          </a:p>
        </p:txBody>
      </p:sp>
      <p:sp>
        <p:nvSpPr>
          <p:cNvPr id="3" name="Content Placeholder 2"/>
          <p:cNvSpPr>
            <a:spLocks noGrp="1"/>
          </p:cNvSpPr>
          <p:nvPr>
            <p:ph idx="1"/>
          </p:nvPr>
        </p:nvSpPr>
        <p:spPr/>
        <p:txBody>
          <a:bodyPr/>
          <a:lstStyle/>
          <a:p>
            <a:endParaRPr lang="en-US"/>
          </a:p>
        </p:txBody>
      </p:sp>
      <p:pic>
        <p:nvPicPr>
          <p:cNvPr id="2052"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6124" t="-1143" r="-6124" b="5015"/>
          <a:stretch/>
        </p:blipFill>
        <p:spPr bwMode="auto">
          <a:xfrm>
            <a:off x="127000" y="88901"/>
            <a:ext cx="8890000" cy="6543674"/>
          </a:xfrm>
          <a:prstGeom prst="rect">
            <a:avLst/>
          </a:prstGeom>
          <a:solidFill>
            <a:schemeClr val="bg1"/>
          </a:solidFill>
          <a:ln>
            <a:noFill/>
          </a:ln>
          <a:effectLst/>
        </p:spPr>
      </p:pic>
      <p:sp>
        <p:nvSpPr>
          <p:cNvPr id="5" name="Oval 4"/>
          <p:cNvSpPr/>
          <p:nvPr/>
        </p:nvSpPr>
        <p:spPr>
          <a:xfrm>
            <a:off x="1227909" y="6165352"/>
            <a:ext cx="1162594" cy="40526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521128" y="6224292"/>
            <a:ext cx="4487382" cy="307777"/>
          </a:xfrm>
          <a:prstGeom prst="rect">
            <a:avLst/>
          </a:prstGeom>
          <a:solidFill>
            <a:schemeClr val="bg1">
              <a:alpha val="50000"/>
            </a:schemeClr>
          </a:solidFill>
        </p:spPr>
        <p:txBody>
          <a:bodyPr wrap="none" rtlCol="0">
            <a:spAutoFit/>
          </a:bodyPr>
          <a:lstStyle/>
          <a:p>
            <a:r>
              <a:rPr lang="hu-HU" sz="1400" b="1" smtClean="0">
                <a:solidFill>
                  <a:srgbClr val="C00000"/>
                </a:solidFill>
              </a:rPr>
              <a:t>In-line with A49760 RF System for MB ready (13/05/2019)</a:t>
            </a:r>
            <a:endParaRPr lang="en-US" sz="1400" b="1">
              <a:solidFill>
                <a:srgbClr val="C00000"/>
              </a:solidFill>
            </a:endParaRPr>
          </a:p>
        </p:txBody>
      </p:sp>
    </p:spTree>
    <p:extLst>
      <p:ext uri="{BB962C8B-B14F-4D97-AF65-F5344CB8AC3E}">
        <p14:creationId xmlns:p14="http://schemas.microsoft.com/office/powerpoint/2010/main" val="3265124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Budget plan</a:t>
            </a:r>
            <a:endParaRPr lang="en-US"/>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5</a:t>
            </a:fld>
            <a:endParaRPr lang="sv-SE" dirty="0">
              <a:solidFill>
                <a:prstClr val="black">
                  <a:tint val="75000"/>
                </a:prstClr>
              </a:solidFill>
              <a:latin typeface="Calibri"/>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89844" y="1511300"/>
            <a:ext cx="6964313" cy="4991100"/>
          </a:xfrm>
          <a:prstGeom prst="rect">
            <a:avLst/>
          </a:prstGeom>
          <a:noFill/>
          <a:ln>
            <a:noFill/>
          </a:ln>
        </p:spPr>
      </p:pic>
      <p:sp>
        <p:nvSpPr>
          <p:cNvPr id="6" name="Oval 5"/>
          <p:cNvSpPr/>
          <p:nvPr/>
        </p:nvSpPr>
        <p:spPr>
          <a:xfrm>
            <a:off x="7015039" y="6208170"/>
            <a:ext cx="1162594" cy="40526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77437" y="3658892"/>
            <a:ext cx="8610049" cy="523220"/>
          </a:xfrm>
          <a:prstGeom prst="rect">
            <a:avLst/>
          </a:prstGeom>
          <a:solidFill>
            <a:schemeClr val="bg1">
              <a:alpha val="50000"/>
            </a:schemeClr>
          </a:solidFill>
        </p:spPr>
        <p:txBody>
          <a:bodyPr wrap="none" rtlCol="0">
            <a:spAutoFit/>
          </a:bodyPr>
          <a:lstStyle/>
          <a:p>
            <a:r>
              <a:rPr lang="hu-HU" sz="1400" b="1" smtClean="0">
                <a:solidFill>
                  <a:srgbClr val="C00000"/>
                </a:solidFill>
              </a:rPr>
              <a:t>Risk Workshop of ESS, Risk 215:</a:t>
            </a:r>
          </a:p>
          <a:p>
            <a:r>
              <a:rPr lang="en-US" sz="1400" b="1">
                <a:solidFill>
                  <a:srgbClr val="C00000"/>
                </a:solidFill>
              </a:rPr>
              <a:t>The cost of the RF hardware is significant, the risk is that procurement cost comes in significantly above estimates</a:t>
            </a:r>
          </a:p>
        </p:txBody>
      </p:sp>
    </p:spTree>
    <p:extLst>
      <p:ext uri="{BB962C8B-B14F-4D97-AF65-F5344CB8AC3E}">
        <p14:creationId xmlns:p14="http://schemas.microsoft.com/office/powerpoint/2010/main" val="244570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System verification plan</a:t>
            </a:r>
            <a:endParaRPr lang="en-US"/>
          </a:p>
        </p:txBody>
      </p:sp>
      <p:sp>
        <p:nvSpPr>
          <p:cNvPr id="3" name="Content Placeholder 2"/>
          <p:cNvSpPr>
            <a:spLocks noGrp="1"/>
          </p:cNvSpPr>
          <p:nvPr>
            <p:ph idx="1"/>
          </p:nvPr>
        </p:nvSpPr>
        <p:spPr>
          <a:xfrm>
            <a:off x="889000" y="1600200"/>
            <a:ext cx="7366000" cy="4889500"/>
          </a:xfrm>
        </p:spPr>
        <p:txBody>
          <a:bodyPr>
            <a:noAutofit/>
          </a:bodyPr>
          <a:lstStyle/>
          <a:p>
            <a:pPr marL="0" indent="0">
              <a:buNone/>
            </a:pPr>
            <a:r>
              <a:rPr lang="en-US" sz="1300"/>
              <a:t>Each </a:t>
            </a:r>
            <a:r>
              <a:rPr lang="hu-HU" sz="1300" smtClean="0"/>
              <a:t>of</a:t>
            </a:r>
            <a:r>
              <a:rPr lang="en-US" sz="1300" smtClean="0"/>
              <a:t> </a:t>
            </a:r>
            <a:r>
              <a:rPr lang="en-US" sz="1300"/>
              <a:t>36 </a:t>
            </a:r>
            <a:r>
              <a:rPr lang="en-US" sz="1300" smtClean="0"/>
              <a:t>units</a:t>
            </a:r>
            <a:r>
              <a:rPr lang="hu-HU" sz="1300" smtClean="0"/>
              <a:t> of </a:t>
            </a:r>
            <a:r>
              <a:rPr lang="en-US" sz="1300" smtClean="0"/>
              <a:t>Medium </a:t>
            </a:r>
            <a:r>
              <a:rPr lang="en-US" sz="1300"/>
              <a:t>Beta interlock system </a:t>
            </a:r>
            <a:r>
              <a:rPr lang="en-US" sz="1300" smtClean="0"/>
              <a:t>will </a:t>
            </a:r>
            <a:r>
              <a:rPr lang="en-US" sz="1300"/>
              <a:t>have its </a:t>
            </a:r>
            <a:endParaRPr lang="hu-HU" sz="1300" smtClean="0"/>
          </a:p>
          <a:p>
            <a:pPr marL="533400" indent="-355600"/>
            <a:r>
              <a:rPr lang="en-US" sz="1300" smtClean="0"/>
              <a:t>own </a:t>
            </a:r>
            <a:r>
              <a:rPr lang="en-US" sz="1300"/>
              <a:t>identification </a:t>
            </a:r>
            <a:r>
              <a:rPr lang="en-US" sz="1300" smtClean="0"/>
              <a:t>number</a:t>
            </a:r>
            <a:r>
              <a:rPr lang="hu-HU" sz="1300" smtClean="0"/>
              <a:t>.</a:t>
            </a:r>
          </a:p>
          <a:p>
            <a:pPr marL="0" indent="0">
              <a:buNone/>
            </a:pPr>
            <a:r>
              <a:rPr lang="en-US" sz="1300"/>
              <a:t>This ensures that all the individual units are </a:t>
            </a:r>
            <a:endParaRPr lang="hu-HU" sz="1300"/>
          </a:p>
          <a:p>
            <a:pPr marL="533400" indent="-355600"/>
            <a:r>
              <a:rPr lang="en-US" sz="1300" smtClean="0"/>
              <a:t>identifiable</a:t>
            </a:r>
            <a:r>
              <a:rPr lang="en-US" sz="1300"/>
              <a:t>, </a:t>
            </a:r>
            <a:endParaRPr lang="hu-HU" sz="1300" smtClean="0"/>
          </a:p>
          <a:p>
            <a:pPr marL="533400" indent="-355600"/>
            <a:r>
              <a:rPr lang="en-US" sz="1300" smtClean="0"/>
              <a:t>their characteristics </a:t>
            </a:r>
            <a:r>
              <a:rPr lang="en-US" sz="1300"/>
              <a:t>and test results are traceable in the relevant documents.</a:t>
            </a:r>
          </a:p>
          <a:p>
            <a:pPr marL="533400" indent="-355600">
              <a:buNone/>
            </a:pPr>
            <a:endParaRPr lang="hu-HU" sz="1300" smtClean="0"/>
          </a:p>
          <a:p>
            <a:pPr marL="0" indent="0">
              <a:buNone/>
            </a:pPr>
            <a:r>
              <a:rPr lang="en-US" sz="1300" smtClean="0"/>
              <a:t>The </a:t>
            </a:r>
            <a:r>
              <a:rPr lang="en-US" sz="1300"/>
              <a:t>condition and technical features of the produced units will be checked at the appropriate level </a:t>
            </a:r>
            <a:endParaRPr lang="hu-HU" sz="1300" smtClean="0"/>
          </a:p>
          <a:p>
            <a:pPr marL="533400" indent="-355600"/>
            <a:r>
              <a:rPr lang="en-US" sz="1300" smtClean="0"/>
              <a:t>visual </a:t>
            </a:r>
            <a:r>
              <a:rPr lang="en-US" sz="1300"/>
              <a:t>inspection, </a:t>
            </a:r>
            <a:endParaRPr lang="hu-HU" sz="1300" smtClean="0"/>
          </a:p>
          <a:p>
            <a:pPr marL="533400" indent="-355600"/>
            <a:r>
              <a:rPr lang="en-US" sz="1300" smtClean="0"/>
              <a:t>simple </a:t>
            </a:r>
            <a:r>
              <a:rPr lang="en-US" sz="1300"/>
              <a:t>test measurement and </a:t>
            </a:r>
            <a:endParaRPr lang="hu-HU" sz="1300" smtClean="0"/>
          </a:p>
          <a:p>
            <a:pPr marL="533400" indent="-355600"/>
            <a:r>
              <a:rPr lang="en-US" sz="1300" smtClean="0"/>
              <a:t>complete </a:t>
            </a:r>
            <a:r>
              <a:rPr lang="en-US" sz="1300"/>
              <a:t>test </a:t>
            </a:r>
            <a:r>
              <a:rPr lang="en-US" sz="1300" smtClean="0"/>
              <a:t>measurement </a:t>
            </a:r>
            <a:endParaRPr lang="hu-HU" sz="1300" smtClean="0"/>
          </a:p>
          <a:p>
            <a:pPr marL="0" indent="0">
              <a:buNone/>
            </a:pPr>
            <a:r>
              <a:rPr lang="en-US" sz="1300" smtClean="0"/>
              <a:t>before </a:t>
            </a:r>
            <a:r>
              <a:rPr lang="en-US" sz="1300"/>
              <a:t>and after critical actions (e.g. before and after delivery, before installation) </a:t>
            </a:r>
            <a:endParaRPr lang="hu-HU" sz="1300" smtClean="0"/>
          </a:p>
          <a:p>
            <a:pPr marL="0" indent="0">
              <a:buNone/>
            </a:pPr>
            <a:r>
              <a:rPr lang="en-US" sz="1300" smtClean="0"/>
              <a:t>and </a:t>
            </a:r>
            <a:r>
              <a:rPr lang="en-US" sz="1300"/>
              <a:t>in case of suspected damage</a:t>
            </a:r>
            <a:r>
              <a:rPr lang="en-US" sz="1300" smtClean="0"/>
              <a:t>.</a:t>
            </a:r>
            <a:endParaRPr lang="hu-HU" sz="1300" smtClean="0"/>
          </a:p>
          <a:p>
            <a:pPr marL="533400" indent="-355600">
              <a:buNone/>
            </a:pPr>
            <a:endParaRPr lang="en-US" sz="1300"/>
          </a:p>
          <a:p>
            <a:pPr marL="0" indent="0">
              <a:buNone/>
            </a:pPr>
            <a:r>
              <a:rPr lang="en-US" sz="1300"/>
              <a:t>Nonconforming or damaged products will be separated and </a:t>
            </a:r>
            <a:endParaRPr lang="hu-HU" sz="1300" smtClean="0"/>
          </a:p>
          <a:p>
            <a:pPr marL="0" indent="0">
              <a:buNone/>
            </a:pPr>
            <a:r>
              <a:rPr lang="en-US" sz="1300" smtClean="0"/>
              <a:t>their </a:t>
            </a:r>
            <a:r>
              <a:rPr lang="en-US" sz="1300"/>
              <a:t>status recorded in the relevant document. </a:t>
            </a:r>
            <a:endParaRPr lang="hu-HU" sz="1300" smtClean="0"/>
          </a:p>
          <a:p>
            <a:pPr marL="0" indent="0">
              <a:buNone/>
            </a:pPr>
            <a:r>
              <a:rPr lang="en-US" sz="1300" smtClean="0"/>
              <a:t>The </a:t>
            </a:r>
            <a:r>
              <a:rPr lang="en-US" sz="1300"/>
              <a:t>actions depend on the level of failure: </a:t>
            </a:r>
            <a:endParaRPr lang="hu-HU" sz="1300" smtClean="0"/>
          </a:p>
          <a:p>
            <a:pPr marL="533400" indent="-355600"/>
            <a:r>
              <a:rPr lang="en-US" sz="1300" smtClean="0"/>
              <a:t>fix</a:t>
            </a:r>
            <a:r>
              <a:rPr lang="en-US" sz="1300"/>
              <a:t>, </a:t>
            </a:r>
            <a:endParaRPr lang="hu-HU" sz="1300" smtClean="0"/>
          </a:p>
          <a:p>
            <a:pPr marL="533400" indent="-355600"/>
            <a:r>
              <a:rPr lang="en-US" sz="1300" smtClean="0"/>
              <a:t>replace </a:t>
            </a:r>
            <a:r>
              <a:rPr lang="en-US" sz="1300"/>
              <a:t>with supplementary unit or </a:t>
            </a:r>
            <a:endParaRPr lang="hu-HU" sz="1300" smtClean="0"/>
          </a:p>
          <a:p>
            <a:pPr marL="533400" indent="-355600"/>
            <a:r>
              <a:rPr lang="en-US" sz="1300" smtClean="0"/>
              <a:t>produce </a:t>
            </a:r>
            <a:r>
              <a:rPr lang="en-US" sz="1300"/>
              <a:t>new units. </a:t>
            </a:r>
            <a:endParaRPr lang="hu-HU" sz="1300" smtClean="0"/>
          </a:p>
          <a:p>
            <a:pPr marL="0" indent="0">
              <a:buNone/>
            </a:pPr>
            <a:r>
              <a:rPr lang="en-US" sz="1300" smtClean="0"/>
              <a:t>All </a:t>
            </a:r>
            <a:r>
              <a:rPr lang="en-US" sz="1300"/>
              <a:t>the corrective actions taken and the results will be recorded in the relevant document</a:t>
            </a:r>
            <a:r>
              <a:rPr lang="en-US" sz="1300" smtClean="0"/>
              <a:t>.</a:t>
            </a:r>
            <a:endParaRPr lang="en-US" sz="1300"/>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6</a:t>
            </a:fld>
            <a:endParaRPr lang="sv-SE" dirty="0">
              <a:solidFill>
                <a:prstClr val="black">
                  <a:tint val="75000"/>
                </a:prstClr>
              </a:solidFill>
              <a:latin typeface="Calibri"/>
            </a:endParaRPr>
          </a:p>
        </p:txBody>
      </p:sp>
    </p:spTree>
    <p:extLst>
      <p:ext uri="{BB962C8B-B14F-4D97-AF65-F5344CB8AC3E}">
        <p14:creationId xmlns:p14="http://schemas.microsoft.com/office/powerpoint/2010/main" val="963383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FAT – Factory Acceptance Test</a:t>
            </a:r>
            <a:endParaRPr lang="en-US"/>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7</a:t>
            </a:fld>
            <a:endParaRPr lang="sv-SE" dirty="0">
              <a:solidFill>
                <a:prstClr val="black">
                  <a:tint val="75000"/>
                </a:prstClr>
              </a:solidFill>
              <a:latin typeface="Calibri"/>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000" y="2757488"/>
            <a:ext cx="8640000" cy="2757049"/>
          </a:xfrm>
          <a:prstGeom prst="rect">
            <a:avLst/>
          </a:prstGeom>
          <a:solidFill>
            <a:schemeClr val="bg1"/>
          </a:solidFill>
          <a:ln>
            <a:noFill/>
          </a:ln>
          <a:effectLst/>
        </p:spPr>
      </p:pic>
      <p:sp>
        <p:nvSpPr>
          <p:cNvPr id="3" name="Content Placeholder 2"/>
          <p:cNvSpPr>
            <a:spLocks noGrp="1"/>
          </p:cNvSpPr>
          <p:nvPr>
            <p:ph idx="1"/>
          </p:nvPr>
        </p:nvSpPr>
        <p:spPr>
          <a:xfrm>
            <a:off x="457200" y="1600200"/>
            <a:ext cx="8229600" cy="4978400"/>
          </a:xfrm>
        </p:spPr>
        <p:txBody>
          <a:bodyPr>
            <a:noAutofit/>
          </a:bodyPr>
          <a:lstStyle/>
          <a:p>
            <a:pPr marL="0" indent="0">
              <a:buNone/>
            </a:pPr>
            <a:r>
              <a:rPr lang="en-US" sz="1800"/>
              <a:t>The Factory Acceptance </a:t>
            </a:r>
            <a:r>
              <a:rPr lang="en-US" sz="1800" smtClean="0"/>
              <a:t>Test </a:t>
            </a:r>
            <a:r>
              <a:rPr lang="en-US" sz="1800"/>
              <a:t>is performed </a:t>
            </a:r>
            <a:r>
              <a:rPr lang="en-US" sz="1800" smtClean="0"/>
              <a:t>at </a:t>
            </a:r>
            <a:r>
              <a:rPr lang="en-US" sz="1800"/>
              <a:t>the vendor prior to shipping to a client. </a:t>
            </a:r>
            <a:endParaRPr lang="hu-HU" sz="1800" smtClean="0"/>
          </a:p>
          <a:p>
            <a:pPr marL="0" indent="0">
              <a:buNone/>
            </a:pPr>
            <a:r>
              <a:rPr lang="en-US" sz="1800" smtClean="0"/>
              <a:t>The </a:t>
            </a:r>
            <a:r>
              <a:rPr lang="en-US" sz="1800"/>
              <a:t>vendor tests the system in accordance with the clients approved test plans </a:t>
            </a:r>
            <a:r>
              <a:rPr lang="hu-HU" sz="1800" smtClean="0"/>
              <a:t/>
            </a:r>
            <a:br>
              <a:rPr lang="hu-HU" sz="1800" smtClean="0"/>
            </a:br>
            <a:r>
              <a:rPr lang="en-US" sz="1800" smtClean="0"/>
              <a:t>and </a:t>
            </a:r>
            <a:r>
              <a:rPr lang="en-US" sz="1800"/>
              <a:t>specifications to show that system is at a point to be installed and tested on site</a:t>
            </a:r>
            <a:r>
              <a:rPr lang="en-US" sz="1800" smtClean="0"/>
              <a:t>. </a:t>
            </a:r>
            <a:endParaRPr lang="hu-HU" sz="1800" smtClean="0"/>
          </a:p>
          <a:p>
            <a:pPr marL="0" indent="0">
              <a:buNone/>
            </a:pPr>
            <a:endParaRPr lang="hu-HU" sz="1800"/>
          </a:p>
          <a:p>
            <a:pPr marL="0" indent="0">
              <a:buNone/>
            </a:pPr>
            <a:endParaRPr lang="hu-HU" sz="1800" smtClean="0"/>
          </a:p>
          <a:p>
            <a:pPr marL="0" indent="0">
              <a:buNone/>
            </a:pPr>
            <a:endParaRPr lang="hu-HU" sz="1800"/>
          </a:p>
          <a:p>
            <a:pPr marL="0" indent="0">
              <a:buNone/>
            </a:pPr>
            <a:endParaRPr lang="hu-HU" sz="1800" smtClean="0"/>
          </a:p>
          <a:p>
            <a:pPr marL="0" indent="0">
              <a:buNone/>
            </a:pPr>
            <a:endParaRPr lang="hu-HU" sz="1800"/>
          </a:p>
          <a:p>
            <a:pPr marL="0" indent="0">
              <a:buNone/>
            </a:pPr>
            <a:endParaRPr lang="hu-HU" sz="1800" smtClean="0"/>
          </a:p>
          <a:p>
            <a:pPr marL="0" indent="0">
              <a:buNone/>
            </a:pPr>
            <a:endParaRPr lang="hu-HU" sz="1800"/>
          </a:p>
          <a:p>
            <a:pPr marL="0" indent="0">
              <a:buNone/>
            </a:pPr>
            <a:endParaRPr lang="hu-HU" sz="1800" smtClean="0"/>
          </a:p>
          <a:p>
            <a:pPr marL="723900" indent="0">
              <a:buNone/>
            </a:pPr>
            <a:r>
              <a:rPr lang="hu-HU" sz="1800" smtClean="0"/>
              <a:t>FAT is carried out by Atomki by means of</a:t>
            </a:r>
            <a:endParaRPr lang="hu-HU" sz="1800"/>
          </a:p>
          <a:p>
            <a:pPr marL="1079500" indent="-177800"/>
            <a:r>
              <a:rPr lang="hu-HU" sz="1800" smtClean="0"/>
              <a:t>SIM simulator (</a:t>
            </a:r>
            <a:r>
              <a:rPr lang="en-GB" sz="1800"/>
              <a:t>based on </a:t>
            </a:r>
            <a:r>
              <a:rPr lang="en-GB" sz="1800"/>
              <a:t>Siemens </a:t>
            </a:r>
            <a:r>
              <a:rPr lang="en-GB" sz="1800" smtClean="0"/>
              <a:t>platform</a:t>
            </a:r>
            <a:r>
              <a:rPr lang="hu-HU" sz="1800" smtClean="0"/>
              <a:t>)</a:t>
            </a:r>
            <a:endParaRPr lang="hu-HU" sz="1800" smtClean="0"/>
          </a:p>
          <a:p>
            <a:pPr marL="1079500" indent="-177800"/>
            <a:r>
              <a:rPr lang="hu-HU" sz="1800" smtClean="0"/>
              <a:t>FIM simulator (</a:t>
            </a:r>
            <a:r>
              <a:rPr lang="en-GB" sz="1800"/>
              <a:t>based on National Instruments </a:t>
            </a:r>
            <a:r>
              <a:rPr lang="en-GB" sz="1800"/>
              <a:t>PXI </a:t>
            </a:r>
            <a:r>
              <a:rPr lang="en-GB" sz="1800" smtClean="0"/>
              <a:t>platform</a:t>
            </a:r>
            <a:r>
              <a:rPr lang="hu-HU" sz="1800" smtClean="0"/>
              <a:t>)</a:t>
            </a:r>
          </a:p>
          <a:p>
            <a:pPr marL="723900" indent="0">
              <a:buNone/>
            </a:pPr>
            <a:r>
              <a:rPr lang="hu-HU" sz="1800" smtClean="0"/>
              <a:t>both developed by Atomki.</a:t>
            </a:r>
          </a:p>
          <a:p>
            <a:pPr marL="0" indent="0">
              <a:buNone/>
            </a:pPr>
            <a:endParaRPr lang="en-US" sz="1800"/>
          </a:p>
        </p:txBody>
      </p:sp>
    </p:spTree>
    <p:extLst>
      <p:ext uri="{BB962C8B-B14F-4D97-AF65-F5344CB8AC3E}">
        <p14:creationId xmlns:p14="http://schemas.microsoft.com/office/powerpoint/2010/main" val="366880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SAR – System Acceptance Review</a:t>
            </a:r>
            <a:endParaRPr lang="en-US"/>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8</a:t>
            </a:fld>
            <a:endParaRPr lang="sv-SE" dirty="0">
              <a:solidFill>
                <a:prstClr val="black">
                  <a:tint val="75000"/>
                </a:prstClr>
              </a:solidFill>
              <a:latin typeface="Calibri"/>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000" y="3494088"/>
            <a:ext cx="8640000" cy="2757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1600200"/>
            <a:ext cx="8229600" cy="4756150"/>
          </a:xfrm>
        </p:spPr>
        <p:txBody>
          <a:bodyPr>
            <a:normAutofit/>
          </a:bodyPr>
          <a:lstStyle/>
          <a:p>
            <a:pPr marL="0" indent="0">
              <a:buNone/>
            </a:pPr>
            <a:r>
              <a:rPr lang="en-US" sz="1800"/>
              <a:t>The System Acceptance Review </a:t>
            </a:r>
            <a:r>
              <a:rPr lang="en-US" sz="1800" smtClean="0"/>
              <a:t>examines </a:t>
            </a:r>
            <a:r>
              <a:rPr lang="en-US" sz="1800"/>
              <a:t>the facility element and its documentation, and inspection, demonstration, test data and analyses that support its verification as defined in the Verification Plan and Report. </a:t>
            </a:r>
            <a:endParaRPr lang="hu-HU" sz="1800" smtClean="0"/>
          </a:p>
          <a:p>
            <a:pPr marL="0" indent="0">
              <a:buNone/>
            </a:pPr>
            <a:r>
              <a:rPr lang="en-US" sz="1800" smtClean="0"/>
              <a:t>The </a:t>
            </a:r>
            <a:r>
              <a:rPr lang="en-US" sz="1800"/>
              <a:t>SAR ensures that all the system requirements have been satisfied and that the integration activities of the facility element can start as defined in the facility element Integration Plan</a:t>
            </a:r>
            <a:r>
              <a:rPr lang="en-US" sz="1800" smtClean="0"/>
              <a:t>.</a:t>
            </a:r>
            <a:endParaRPr lang="hu-HU" sz="1800" smtClean="0"/>
          </a:p>
          <a:p>
            <a:pPr marL="0" indent="0">
              <a:buNone/>
            </a:pPr>
            <a:endParaRPr lang="hu-HU" sz="1800"/>
          </a:p>
          <a:p>
            <a:pPr marL="0" indent="0">
              <a:buNone/>
            </a:pPr>
            <a:endParaRPr lang="hu-HU" sz="1800" smtClean="0"/>
          </a:p>
          <a:p>
            <a:pPr marL="0" indent="0">
              <a:buNone/>
            </a:pPr>
            <a:endParaRPr lang="hu-HU" sz="1800"/>
          </a:p>
          <a:p>
            <a:pPr marL="0" indent="0">
              <a:buNone/>
            </a:pPr>
            <a:endParaRPr lang="hu-HU" sz="1800" smtClean="0"/>
          </a:p>
          <a:p>
            <a:pPr marL="0" indent="0">
              <a:buNone/>
            </a:pPr>
            <a:endParaRPr lang="hu-HU" sz="1800"/>
          </a:p>
          <a:p>
            <a:pPr marL="0" indent="0">
              <a:buNone/>
            </a:pPr>
            <a:endParaRPr lang="hu-HU" sz="1800" smtClean="0"/>
          </a:p>
          <a:p>
            <a:pPr marL="0" indent="0">
              <a:buNone/>
            </a:pPr>
            <a:endParaRPr lang="hu-HU" sz="1800"/>
          </a:p>
          <a:p>
            <a:pPr marL="0" indent="0">
              <a:buNone/>
            </a:pPr>
            <a:endParaRPr lang="hu-HU" sz="1800" smtClean="0"/>
          </a:p>
          <a:p>
            <a:pPr marL="723900" indent="0">
              <a:buNone/>
            </a:pPr>
            <a:r>
              <a:rPr lang="hu-HU" sz="1800" smtClean="0"/>
              <a:t>SAR is carried out by ESS</a:t>
            </a:r>
            <a:endParaRPr lang="en-US" sz="1800"/>
          </a:p>
        </p:txBody>
      </p:sp>
    </p:spTree>
    <p:extLst>
      <p:ext uri="{BB962C8B-B14F-4D97-AF65-F5344CB8AC3E}">
        <p14:creationId xmlns:p14="http://schemas.microsoft.com/office/powerpoint/2010/main" val="76712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Risk register</a:t>
            </a:r>
            <a:endParaRPr lang="en-US"/>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9</a:t>
            </a:fld>
            <a:endParaRPr lang="sv-SE" dirty="0">
              <a:solidFill>
                <a:prstClr val="black">
                  <a:tint val="75000"/>
                </a:prstClr>
              </a:solidFill>
              <a:latin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1320797479"/>
              </p:ext>
            </p:extLst>
          </p:nvPr>
        </p:nvGraphicFramePr>
        <p:xfrm>
          <a:off x="349250" y="1854200"/>
          <a:ext cx="8445500" cy="1540510"/>
        </p:xfrm>
        <a:graphic>
          <a:graphicData uri="http://schemas.openxmlformats.org/drawingml/2006/table">
            <a:tbl>
              <a:tblPr firstRow="1" bandRow="1">
                <a:tableStyleId>{72833802-FEF1-4C79-8D5D-14CF1EAF98D9}</a:tableStyleId>
              </a:tblPr>
              <a:tblGrid>
                <a:gridCol w="563034"/>
                <a:gridCol w="1552146"/>
                <a:gridCol w="6330320"/>
              </a:tblGrid>
              <a:tr h="370840">
                <a:tc rowSpan="4">
                  <a:txBody>
                    <a:bodyPr/>
                    <a:lstStyle/>
                    <a:p>
                      <a:pPr>
                        <a:lnSpc>
                          <a:spcPct val="100000"/>
                        </a:lnSpc>
                      </a:pPr>
                      <a:r>
                        <a:rPr lang="hu-HU" sz="1600" smtClean="0"/>
                        <a:t>1</a:t>
                      </a:r>
                      <a:endParaRPr lang="en-US" sz="1600"/>
                    </a:p>
                  </a:txBody>
                  <a:tcPr anchor="ctr" anchorCtr="1">
                    <a:lnR w="12700" cap="flat" cmpd="sng" algn="ctr">
                      <a:noFill/>
                      <a:prstDash val="solid"/>
                      <a:round/>
                      <a:headEnd type="none" w="med" len="med"/>
                      <a:tailEnd type="none" w="med" len="med"/>
                    </a:lnR>
                  </a:tcPr>
                </a:tc>
                <a:tc>
                  <a:txBody>
                    <a:bodyPr/>
                    <a:lstStyle/>
                    <a:p>
                      <a:pPr>
                        <a:lnSpc>
                          <a:spcPct val="100000"/>
                        </a:lnSpc>
                        <a:spcAft>
                          <a:spcPts val="0"/>
                        </a:spcAft>
                      </a:pPr>
                      <a:r>
                        <a:rPr lang="en-GB" sz="1600" smtClean="0">
                          <a:effectLst/>
                          <a:latin typeface="Calibri"/>
                          <a:ea typeface="Calibri"/>
                          <a:cs typeface="Times New Roman"/>
                        </a:rPr>
                        <a:t>Event</a:t>
                      </a:r>
                      <a:endParaRPr lang="en-US" sz="1600">
                        <a:effectLst/>
                        <a:latin typeface="Calibri"/>
                        <a:ea typeface="Calibri"/>
                        <a:cs typeface="Times New Roman"/>
                      </a:endParaRPr>
                    </a:p>
                  </a:txBody>
                  <a:tcPr marL="68580" marR="68580" marT="36195" marB="36195" anchor="ctr">
                    <a:lnL w="12700" cap="flat" cmpd="sng" algn="ctr">
                      <a:noFill/>
                      <a:prstDash val="solid"/>
                      <a:round/>
                      <a:headEnd type="none" w="med" len="med"/>
                      <a:tailEnd type="none" w="med" len="med"/>
                    </a:lnL>
                  </a:tcPr>
                </a:tc>
                <a:tc>
                  <a:txBody>
                    <a:bodyPr/>
                    <a:lstStyle/>
                    <a:p>
                      <a:pPr>
                        <a:lnSpc>
                          <a:spcPts val="1400"/>
                        </a:lnSpc>
                        <a:spcAft>
                          <a:spcPts val="0"/>
                        </a:spcAft>
                      </a:pPr>
                      <a:r>
                        <a:rPr lang="en-GB" sz="1600">
                          <a:effectLst/>
                          <a:latin typeface="Calibri"/>
                          <a:ea typeface="Calibri"/>
                          <a:cs typeface="Times New Roman"/>
                        </a:rPr>
                        <a:t>Tendering process and serial production starts with relevant delay</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Cause</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Modification is needed after the CDR and waiting for missing information</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Impact</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Delay of deliveries</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Treatment plan</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Increase the number of units per batch and </a:t>
                      </a:r>
                      <a:endParaRPr lang="hu-HU" sz="1600" smtClean="0">
                        <a:effectLst/>
                        <a:latin typeface="Calibri"/>
                        <a:ea typeface="Calibri"/>
                        <a:cs typeface="Times New Roman"/>
                      </a:endParaRPr>
                    </a:p>
                    <a:p>
                      <a:pPr>
                        <a:lnSpc>
                          <a:spcPts val="1400"/>
                        </a:lnSpc>
                        <a:spcAft>
                          <a:spcPts val="0"/>
                        </a:spcAft>
                      </a:pPr>
                      <a:r>
                        <a:rPr lang="en-GB" sz="1600" smtClean="0">
                          <a:effectLst/>
                          <a:latin typeface="Calibri"/>
                          <a:ea typeface="Calibri"/>
                          <a:cs typeface="Times New Roman"/>
                        </a:rPr>
                        <a:t>decrease </a:t>
                      </a:r>
                      <a:r>
                        <a:rPr lang="en-GB" sz="1600">
                          <a:effectLst/>
                          <a:latin typeface="Calibri"/>
                          <a:ea typeface="Calibri"/>
                          <a:cs typeface="Times New Roman"/>
                        </a:rPr>
                        <a:t>the number of batches</a:t>
                      </a:r>
                      <a:endParaRPr lang="en-US" sz="1600">
                        <a:effectLst/>
                        <a:latin typeface="Calibri"/>
                        <a:ea typeface="Calibri"/>
                        <a:cs typeface="Times New Roman"/>
                      </a:endParaRPr>
                    </a:p>
                  </a:txBody>
                  <a:tcPr marL="68580" marR="68580" marT="36195" marB="36195"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242333693"/>
              </p:ext>
            </p:extLst>
          </p:nvPr>
        </p:nvGraphicFramePr>
        <p:xfrm>
          <a:off x="349250" y="3810000"/>
          <a:ext cx="8445500" cy="1953260"/>
        </p:xfrm>
        <a:graphic>
          <a:graphicData uri="http://schemas.openxmlformats.org/drawingml/2006/table">
            <a:tbl>
              <a:tblPr firstRow="1" bandRow="1">
                <a:tableStyleId>{72833802-FEF1-4C79-8D5D-14CF1EAF98D9}</a:tableStyleId>
              </a:tblPr>
              <a:tblGrid>
                <a:gridCol w="563034"/>
                <a:gridCol w="1552146"/>
                <a:gridCol w="6330320"/>
              </a:tblGrid>
              <a:tr h="370840">
                <a:tc rowSpan="4">
                  <a:txBody>
                    <a:bodyPr/>
                    <a:lstStyle/>
                    <a:p>
                      <a:pPr>
                        <a:lnSpc>
                          <a:spcPct val="100000"/>
                        </a:lnSpc>
                      </a:pPr>
                      <a:r>
                        <a:rPr lang="hu-HU" sz="1600" smtClean="0"/>
                        <a:t>2</a:t>
                      </a:r>
                      <a:endParaRPr lang="en-US" sz="1600"/>
                    </a:p>
                  </a:txBody>
                  <a:tcPr anchor="ctr" anchorCtr="1">
                    <a:lnR w="12700" cap="flat" cmpd="sng" algn="ctr">
                      <a:noFill/>
                      <a:prstDash val="solid"/>
                      <a:round/>
                      <a:headEnd type="none" w="med" len="med"/>
                      <a:tailEnd type="none" w="med" len="med"/>
                    </a:lnR>
                  </a:tcPr>
                </a:tc>
                <a:tc>
                  <a:txBody>
                    <a:bodyPr/>
                    <a:lstStyle/>
                    <a:p>
                      <a:pPr>
                        <a:lnSpc>
                          <a:spcPct val="100000"/>
                        </a:lnSpc>
                        <a:spcAft>
                          <a:spcPts val="0"/>
                        </a:spcAft>
                      </a:pPr>
                      <a:r>
                        <a:rPr lang="en-GB" sz="1600" smtClean="0">
                          <a:effectLst/>
                          <a:latin typeface="Calibri"/>
                          <a:ea typeface="Calibri"/>
                          <a:cs typeface="Times New Roman"/>
                        </a:rPr>
                        <a:t>Event</a:t>
                      </a:r>
                      <a:endParaRPr lang="en-US" sz="1600">
                        <a:effectLst/>
                        <a:latin typeface="Calibri"/>
                        <a:ea typeface="Calibri"/>
                        <a:cs typeface="Times New Roman"/>
                      </a:endParaRPr>
                    </a:p>
                  </a:txBody>
                  <a:tcPr marL="68580" marR="68580" marT="36195" marB="36195" anchor="ctr">
                    <a:lnL w="12700" cap="flat" cmpd="sng" algn="ctr">
                      <a:noFill/>
                      <a:prstDash val="solid"/>
                      <a:round/>
                      <a:headEnd type="none" w="med" len="med"/>
                      <a:tailEnd type="none" w="med" len="med"/>
                    </a:lnL>
                  </a:tcPr>
                </a:tc>
                <a:tc>
                  <a:txBody>
                    <a:bodyPr/>
                    <a:lstStyle/>
                    <a:p>
                      <a:pPr>
                        <a:lnSpc>
                          <a:spcPts val="1400"/>
                        </a:lnSpc>
                        <a:spcAft>
                          <a:spcPts val="0"/>
                        </a:spcAft>
                      </a:pPr>
                      <a:r>
                        <a:rPr lang="en-GB" sz="1600">
                          <a:effectLst/>
                          <a:latin typeface="Calibri"/>
                          <a:ea typeface="Calibri"/>
                          <a:cs typeface="Times New Roman"/>
                        </a:rPr>
                        <a:t>Signal conditioning procedure implemented in the CB </a:t>
                      </a:r>
                      <a:endParaRPr lang="hu-HU" sz="1600" smtClean="0">
                        <a:effectLst/>
                        <a:latin typeface="Calibri"/>
                        <a:ea typeface="Calibri"/>
                        <a:cs typeface="Times New Roman"/>
                      </a:endParaRPr>
                    </a:p>
                    <a:p>
                      <a:pPr>
                        <a:lnSpc>
                          <a:spcPts val="1400"/>
                        </a:lnSpc>
                        <a:spcAft>
                          <a:spcPts val="0"/>
                        </a:spcAft>
                      </a:pPr>
                      <a:r>
                        <a:rPr lang="en-GB" sz="1600" smtClean="0">
                          <a:effectLst/>
                          <a:latin typeface="Calibri"/>
                          <a:ea typeface="Calibri"/>
                          <a:cs typeface="Times New Roman"/>
                        </a:rPr>
                        <a:t>does </a:t>
                      </a:r>
                      <a:r>
                        <a:rPr lang="en-GB" sz="1600">
                          <a:effectLst/>
                          <a:latin typeface="Calibri"/>
                          <a:ea typeface="Calibri"/>
                          <a:cs typeface="Times New Roman"/>
                        </a:rPr>
                        <a:t>not match the real field devices</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Cause</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At the time of design and development of CB, </a:t>
                      </a:r>
                      <a:endParaRPr lang="hu-HU" sz="1600" smtClean="0">
                        <a:effectLst/>
                        <a:latin typeface="Calibri"/>
                        <a:ea typeface="Calibri"/>
                        <a:cs typeface="Times New Roman"/>
                      </a:endParaRPr>
                    </a:p>
                    <a:p>
                      <a:pPr>
                        <a:lnSpc>
                          <a:spcPts val="1400"/>
                        </a:lnSpc>
                        <a:spcAft>
                          <a:spcPts val="0"/>
                        </a:spcAft>
                      </a:pPr>
                      <a:r>
                        <a:rPr lang="en-GB" sz="1600" smtClean="0">
                          <a:effectLst/>
                          <a:latin typeface="Calibri"/>
                          <a:ea typeface="Calibri"/>
                          <a:cs typeface="Times New Roman"/>
                        </a:rPr>
                        <a:t>the </a:t>
                      </a:r>
                      <a:r>
                        <a:rPr lang="en-GB" sz="1600">
                          <a:effectLst/>
                          <a:latin typeface="Calibri"/>
                          <a:ea typeface="Calibri"/>
                          <a:cs typeface="Times New Roman"/>
                        </a:rPr>
                        <a:t>parameters of the real field devices are not fully available </a:t>
                      </a:r>
                      <a:endParaRPr lang="hu-HU" sz="1600" smtClean="0">
                        <a:effectLst/>
                        <a:latin typeface="Calibri"/>
                        <a:ea typeface="Calibri"/>
                        <a:cs typeface="Times New Roman"/>
                      </a:endParaRPr>
                    </a:p>
                    <a:p>
                      <a:pPr>
                        <a:lnSpc>
                          <a:spcPts val="1400"/>
                        </a:lnSpc>
                        <a:spcAft>
                          <a:spcPts val="0"/>
                        </a:spcAft>
                      </a:pPr>
                      <a:r>
                        <a:rPr lang="en-GB" sz="1600" smtClean="0">
                          <a:effectLst/>
                          <a:latin typeface="Calibri"/>
                          <a:ea typeface="Calibri"/>
                          <a:cs typeface="Times New Roman"/>
                        </a:rPr>
                        <a:t>therefore </a:t>
                      </a:r>
                      <a:r>
                        <a:rPr lang="en-GB" sz="1600">
                          <a:effectLst/>
                          <a:latin typeface="Calibri"/>
                          <a:ea typeface="Calibri"/>
                          <a:cs typeface="Times New Roman"/>
                        </a:rPr>
                        <a:t>the initial design is very complex </a:t>
                      </a:r>
                      <a:endParaRPr lang="hu-HU" sz="1600" smtClean="0">
                        <a:effectLst/>
                        <a:latin typeface="Calibri"/>
                        <a:ea typeface="Calibri"/>
                        <a:cs typeface="Times New Roman"/>
                      </a:endParaRPr>
                    </a:p>
                    <a:p>
                      <a:pPr>
                        <a:lnSpc>
                          <a:spcPts val="1400"/>
                        </a:lnSpc>
                        <a:spcAft>
                          <a:spcPts val="0"/>
                        </a:spcAft>
                      </a:pPr>
                      <a:r>
                        <a:rPr lang="en-GB" sz="1600" smtClean="0">
                          <a:effectLst/>
                          <a:latin typeface="Calibri"/>
                          <a:ea typeface="Calibri"/>
                          <a:cs typeface="Times New Roman"/>
                        </a:rPr>
                        <a:t>with </a:t>
                      </a:r>
                      <a:r>
                        <a:rPr lang="en-GB" sz="1600">
                          <a:effectLst/>
                          <a:latin typeface="Calibri"/>
                          <a:ea typeface="Calibri"/>
                          <a:cs typeface="Times New Roman"/>
                        </a:rPr>
                        <a:t>few redundancy between options</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Impact</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Delay of completion and delivery, cost increase</a:t>
                      </a:r>
                      <a:endParaRPr lang="en-US" sz="1600">
                        <a:effectLst/>
                        <a:latin typeface="Calibri"/>
                        <a:ea typeface="Calibri"/>
                        <a:cs typeface="Times New Roman"/>
                      </a:endParaRPr>
                    </a:p>
                  </a:txBody>
                  <a:tcPr marL="68580" marR="68580" marT="36195" marB="36195" anchor="ctr"/>
                </a:tc>
              </a:tr>
              <a:tr h="370840">
                <a:tc vMerge="1">
                  <a:txBody>
                    <a:bodyPr/>
                    <a:lstStyle/>
                    <a:p>
                      <a:pPr>
                        <a:lnSpc>
                          <a:spcPct val="100000"/>
                        </a:lnSpc>
                      </a:pPr>
                      <a:endParaRPr lang="en-US" sz="2800"/>
                    </a:p>
                  </a:txBody>
                  <a:tcPr/>
                </a:tc>
                <a:tc>
                  <a:txBody>
                    <a:bodyPr/>
                    <a:lstStyle/>
                    <a:p>
                      <a:pPr>
                        <a:lnSpc>
                          <a:spcPct val="100000"/>
                        </a:lnSpc>
                        <a:spcAft>
                          <a:spcPts val="0"/>
                        </a:spcAft>
                      </a:pPr>
                      <a:r>
                        <a:rPr lang="en-GB" sz="1600">
                          <a:effectLst/>
                          <a:latin typeface="Calibri"/>
                          <a:ea typeface="Calibri"/>
                          <a:cs typeface="Times New Roman"/>
                        </a:rPr>
                        <a:t>Treatment plan</a:t>
                      </a:r>
                      <a:endParaRPr lang="en-US" sz="1600">
                        <a:effectLst/>
                        <a:latin typeface="Calibri"/>
                        <a:ea typeface="Calibri"/>
                        <a:cs typeface="Times New Roman"/>
                      </a:endParaRPr>
                    </a:p>
                  </a:txBody>
                  <a:tcPr marL="68580" marR="68580" marT="36195" marB="36195" anchor="ctr"/>
                </a:tc>
                <a:tc>
                  <a:txBody>
                    <a:bodyPr/>
                    <a:lstStyle/>
                    <a:p>
                      <a:pPr>
                        <a:lnSpc>
                          <a:spcPts val="1400"/>
                        </a:lnSpc>
                        <a:spcAft>
                          <a:spcPts val="0"/>
                        </a:spcAft>
                      </a:pPr>
                      <a:r>
                        <a:rPr lang="en-GB" sz="1600">
                          <a:effectLst/>
                          <a:latin typeface="Calibri"/>
                          <a:ea typeface="Calibri"/>
                          <a:cs typeface="Times New Roman"/>
                        </a:rPr>
                        <a:t>Re-design or modification of the circuit already implemented in CB</a:t>
                      </a:r>
                      <a:endParaRPr lang="en-US" sz="1600">
                        <a:effectLst/>
                        <a:latin typeface="Calibri"/>
                        <a:ea typeface="Calibri"/>
                        <a:cs typeface="Times New Roman"/>
                      </a:endParaRPr>
                    </a:p>
                  </a:txBody>
                  <a:tcPr marL="68580" marR="68580" marT="36195" marB="36195" anchor="ctr"/>
                </a:tc>
              </a:tr>
            </a:tbl>
          </a:graphicData>
        </a:graphic>
      </p:graphicFrame>
    </p:spTree>
    <p:extLst>
      <p:ext uri="{BB962C8B-B14F-4D97-AF65-F5344CB8AC3E}">
        <p14:creationId xmlns:p14="http://schemas.microsoft.com/office/powerpoint/2010/main" val="532130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SS Core Powerpoint">
  <a:themeElements>
    <a:clrScheme name="Custom 3">
      <a:dk1>
        <a:srgbClr val="1F497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24244</TotalTime>
  <Words>818</Words>
  <Application>Microsoft Office PowerPoint</Application>
  <PresentationFormat>On-screen Show (4:3)</PresentationFormat>
  <Paragraphs>149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ESS Core Powerpoint</vt:lpstr>
      <vt:lpstr>PowerPoint Presentation</vt:lpstr>
      <vt:lpstr>Procurement schedule</vt:lpstr>
      <vt:lpstr>Tendering process</vt:lpstr>
      <vt:lpstr>PowerPoint Presentation</vt:lpstr>
      <vt:lpstr>Budget plan</vt:lpstr>
      <vt:lpstr>System verification plan</vt:lpstr>
      <vt:lpstr>FAT – Factory Acceptance Test</vt:lpstr>
      <vt:lpstr>SAR – System Acceptance Review</vt:lpstr>
      <vt:lpstr>Risk register</vt:lpstr>
      <vt:lpstr>Risk register</vt:lpstr>
      <vt:lpstr>Responsibility</vt:lpstr>
      <vt:lpstr>Simple solution and value engineering</vt:lpstr>
    </vt:vector>
  </TitlesOfParts>
  <Company>European Spallation Source ESS 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&lt;Project/topic&gt;</dc:title>
  <dc:creator>Mats Lindroos</dc:creator>
  <cp:lastModifiedBy>KIRALY Beata</cp:lastModifiedBy>
  <cp:revision>251</cp:revision>
  <cp:lastPrinted>2016-04-21T06:02:55Z</cp:lastPrinted>
  <dcterms:created xsi:type="dcterms:W3CDTF">2015-03-24T10:23:58Z</dcterms:created>
  <dcterms:modified xsi:type="dcterms:W3CDTF">2017-06-27T20:56:06Z</dcterms:modified>
</cp:coreProperties>
</file>