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347" r:id="rId3"/>
    <p:sldId id="351" r:id="rId4"/>
    <p:sldId id="353" r:id="rId5"/>
    <p:sldId id="354" r:id="rId6"/>
    <p:sldId id="359" r:id="rId7"/>
    <p:sldId id="357" r:id="rId8"/>
    <p:sldId id="352" r:id="rId9"/>
    <p:sldId id="289" r:id="rId10"/>
    <p:sldId id="358" r:id="rId11"/>
    <p:sldId id="360" r:id="rId12"/>
    <p:sldId id="361" r:id="rId13"/>
    <p:sldId id="362" r:id="rId14"/>
    <p:sldId id="349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FF00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87152" autoAdjust="0"/>
  </p:normalViewPr>
  <p:slideViewPr>
    <p:cSldViewPr>
      <p:cViewPr varScale="1">
        <p:scale>
          <a:sx n="112" d="100"/>
          <a:sy n="112" d="100"/>
        </p:scale>
        <p:origin x="-1301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2017-06-27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2316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2316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2316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2316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2316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2316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is a brief summarize about the total system to be installed at 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2316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2316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2316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is a brief summarize about the total system to be installed at 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2316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2316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231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2017-06-27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2017-06-27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2017-06-27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2017-06-27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2017-06-27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060848"/>
            <a:ext cx="7772400" cy="1298575"/>
          </a:xfrm>
        </p:spPr>
        <p:txBody>
          <a:bodyPr>
            <a:normAutofit fontScale="90000"/>
          </a:bodyPr>
          <a:lstStyle/>
          <a:p>
            <a:pPr algn="r"/>
            <a:r>
              <a:rPr lang="en-GB" sz="4000" noProof="0" dirty="0" smtClean="0">
                <a:latin typeface="+mn-lt"/>
                <a:cs typeface="Helvetica"/>
              </a:rPr>
              <a:t>RF Local Protection System</a:t>
            </a:r>
            <a:br>
              <a:rPr lang="en-GB" sz="4000" noProof="0" dirty="0" smtClean="0">
                <a:latin typeface="+mn-lt"/>
                <a:cs typeface="Helvetica"/>
              </a:rPr>
            </a:br>
            <a:r>
              <a:rPr lang="en-GB" sz="4000" noProof="0" dirty="0" smtClean="0">
                <a:latin typeface="+mn-lt"/>
                <a:cs typeface="Helvetica"/>
              </a:rPr>
              <a:t>Slow Interlock Module. </a:t>
            </a:r>
            <a:r>
              <a:rPr lang="en-GB" sz="4000" noProof="0" dirty="0" smtClean="0">
                <a:latin typeface="+mn-lt"/>
                <a:cs typeface="Helvetica"/>
              </a:rPr>
              <a:t>Hardware Design</a:t>
            </a:r>
            <a:endParaRPr lang="en-GB" sz="4000" noProof="0" dirty="0">
              <a:latin typeface="+mn-lt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896" y="3356992"/>
            <a:ext cx="5000600" cy="478904"/>
          </a:xfrm>
        </p:spPr>
        <p:txBody>
          <a:bodyPr>
            <a:noAutofit/>
          </a:bodyPr>
          <a:lstStyle/>
          <a:p>
            <a:pPr algn="r"/>
            <a:r>
              <a:rPr lang="en-GB" sz="2000" noProof="0" dirty="0" err="1" smtClean="0">
                <a:solidFill>
                  <a:schemeClr val="bg1"/>
                </a:solidFill>
                <a:cs typeface="Helvetica"/>
              </a:rPr>
              <a:t>Iñigo</a:t>
            </a:r>
            <a:r>
              <a:rPr lang="en-GB" sz="2000" noProof="0" dirty="0" smtClean="0">
                <a:solidFill>
                  <a:schemeClr val="bg1"/>
                </a:solidFill>
                <a:cs typeface="Helvetica"/>
              </a:rPr>
              <a:t> De la </a:t>
            </a:r>
            <a:r>
              <a:rPr lang="en-GB" sz="2000" noProof="0" dirty="0" err="1" smtClean="0">
                <a:solidFill>
                  <a:schemeClr val="bg1"/>
                </a:solidFill>
                <a:cs typeface="Helvetica"/>
              </a:rPr>
              <a:t>fuente</a:t>
            </a:r>
            <a:endParaRPr lang="en-GB" sz="2000" noProof="0" dirty="0" smtClean="0">
              <a:solidFill>
                <a:schemeClr val="bg1"/>
              </a:solidFill>
              <a:cs typeface="Helvetica"/>
            </a:endParaRPr>
          </a:p>
          <a:p>
            <a:pPr algn="r"/>
            <a:endParaRPr lang="en-GB" sz="2000" noProof="0" dirty="0">
              <a:solidFill>
                <a:schemeClr val="bg1"/>
              </a:solidFill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17-06-27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10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713913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sv-SE"/>
            </a:defPPr>
            <a:lvl1pPr>
              <a:spcBef>
                <a:spcPct val="0"/>
              </a:spcBef>
              <a:buNone/>
              <a:defRPr sz="2800" b="1" baseline="0">
                <a:solidFill>
                  <a:schemeClr val="bg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n-US" dirty="0" err="1" smtClean="0"/>
              <a:t>Eplan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1002" y="1595021"/>
            <a:ext cx="86599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Helvetica"/>
              </a:rPr>
              <a:t>Circuit diagram pages</a:t>
            </a:r>
            <a:endParaRPr lang="en-US" sz="2800" dirty="0">
              <a:latin typeface="Calibri" panose="020F0502020204030204" pitchFamily="34" charset="0"/>
              <a:cs typeface="Helvetica"/>
            </a:endParaRPr>
          </a:p>
          <a:p>
            <a:pPr>
              <a:lnSpc>
                <a:spcPct val="110000"/>
              </a:lnSpc>
            </a:pPr>
            <a:endParaRPr lang="en-US" sz="2000" dirty="0">
              <a:latin typeface="Calibri" panose="020F0502020204030204" pitchFamily="34" charset="0"/>
              <a:cs typeface="Helvetica Light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Power supply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PLC Overview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PLC Supply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PLC Signal Modules:</a:t>
            </a:r>
          </a:p>
          <a:p>
            <a:pPr marL="1200150" lvl="2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Digital inputs</a:t>
            </a:r>
          </a:p>
          <a:p>
            <a:pPr marL="1200150" lvl="2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Digital outputs</a:t>
            </a:r>
          </a:p>
          <a:p>
            <a:pPr marL="1200150" lvl="2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Analogue inputs</a:t>
            </a:r>
          </a:p>
          <a:p>
            <a:pPr marL="1200150" lvl="2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Analogue output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Relays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Connectors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Potential </a:t>
            </a: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distribution</a:t>
            </a:r>
            <a:endParaRPr lang="en-US" sz="2000" dirty="0" smtClean="0">
              <a:latin typeface="Calibri" panose="020F0502020204030204" pitchFamily="34" charset="0"/>
              <a:cs typeface="Helvetica Light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Layouts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Reports</a:t>
            </a:r>
            <a:endParaRPr lang="en-US" sz="2000" dirty="0">
              <a:latin typeface="Calibri" panose="020F0502020204030204" pitchFamily="34" charset="0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2314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11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713913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sv-SE"/>
            </a:defPPr>
            <a:lvl1pPr>
              <a:spcBef>
                <a:spcPct val="0"/>
              </a:spcBef>
              <a:buNone/>
              <a:defRPr sz="2800" b="1" baseline="0">
                <a:solidFill>
                  <a:schemeClr val="bg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n-US" dirty="0" err="1" smtClean="0"/>
              <a:t>Eplan</a:t>
            </a:r>
            <a:r>
              <a:rPr lang="en-US" dirty="0" smtClean="0"/>
              <a:t> Power Supply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166481" cy="507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7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12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713913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sv-SE"/>
            </a:defPPr>
            <a:lvl1pPr>
              <a:spcBef>
                <a:spcPct val="0"/>
              </a:spcBef>
              <a:buNone/>
              <a:defRPr sz="2800" b="1" baseline="0">
                <a:solidFill>
                  <a:schemeClr val="bg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n-US" dirty="0" err="1" smtClean="0"/>
              <a:t>Eplan</a:t>
            </a:r>
            <a:r>
              <a:rPr lang="en-US" dirty="0" smtClean="0"/>
              <a:t> PLC Signals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7258046" cy="513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2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13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713913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sv-SE"/>
            </a:defPPr>
            <a:lvl1pPr>
              <a:spcBef>
                <a:spcPct val="0"/>
              </a:spcBef>
              <a:buNone/>
              <a:defRPr sz="2800" b="1" baseline="0">
                <a:solidFill>
                  <a:schemeClr val="bg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n-US" dirty="0" err="1" smtClean="0"/>
              <a:t>Eplan</a:t>
            </a:r>
            <a:r>
              <a:rPr lang="en-US" dirty="0" smtClean="0"/>
              <a:t> Connectors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7156341" cy="506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6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3500718" y="3311987"/>
            <a:ext cx="1803699" cy="95410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Thanks</a:t>
            </a:r>
          </a:p>
          <a:p>
            <a:pPr algn="ctr"/>
            <a:r>
              <a:rPr lang="en-US" sz="2800" dirty="0" smtClean="0">
                <a:latin typeface="Helvetica"/>
                <a:cs typeface="Helvetica"/>
              </a:rPr>
              <a:t>Questions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2464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713913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sv-SE"/>
            </a:defPPr>
            <a:lvl1pPr>
              <a:spcBef>
                <a:spcPct val="0"/>
              </a:spcBef>
              <a:buNone/>
              <a:defRPr sz="2800" b="1" baseline="0">
                <a:solidFill>
                  <a:schemeClr val="bg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n-GB" dirty="0" smtClean="0"/>
              <a:t>Electrical design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1519" y="1556792"/>
            <a:ext cx="8659913" cy="479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Helvetica"/>
              </a:rPr>
              <a:t>ESS Rules for electrical design ESS-0015433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Helvetica"/>
              </a:rPr>
              <a:t>CF Handbook for Electrical Design ESS-0044938</a:t>
            </a:r>
            <a:endParaRPr lang="en-US" sz="2800" dirty="0">
              <a:latin typeface="Calibri" panose="020F0502020204030204" pitchFamily="34" charset="0"/>
              <a:cs typeface="Helvetica"/>
            </a:endParaRPr>
          </a:p>
          <a:p>
            <a:pPr>
              <a:lnSpc>
                <a:spcPct val="110000"/>
              </a:lnSpc>
            </a:pPr>
            <a:endParaRPr lang="en-US" sz="2000" dirty="0">
              <a:latin typeface="Calibri" panose="020F0502020204030204" pitchFamily="34" charset="0"/>
              <a:cs typeface="Helvetica Light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err="1" smtClean="0">
                <a:latin typeface="Calibri" panose="020F0502020204030204" pitchFamily="34" charset="0"/>
                <a:cs typeface="Helvetica Light"/>
              </a:rPr>
              <a:t>Eplan</a:t>
            </a:r>
            <a:endParaRPr lang="en-US" sz="2000" dirty="0" smtClean="0">
              <a:latin typeface="Calibri" panose="020F0502020204030204" pitchFamily="34" charset="0"/>
              <a:cs typeface="Helvetica Light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Push </a:t>
            </a: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buttons </a:t>
            </a:r>
            <a:r>
              <a:rPr lang="en-US" sz="2000" dirty="0" err="1" smtClean="0">
                <a:latin typeface="Calibri" panose="020F0502020204030204" pitchFamily="34" charset="0"/>
                <a:cs typeface="Helvetica Light"/>
              </a:rPr>
              <a:t>colours</a:t>
            </a:r>
            <a:endParaRPr lang="en-US" sz="2000" dirty="0" smtClean="0">
              <a:latin typeface="Calibri" panose="020F0502020204030204" pitchFamily="34" charset="0"/>
              <a:cs typeface="Helvetica Light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Cable </a:t>
            </a: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ducts</a:t>
            </a:r>
            <a:endParaRPr lang="en-US" sz="2000" dirty="0" smtClean="0">
              <a:latin typeface="Calibri" panose="020F0502020204030204" pitchFamily="34" charset="0"/>
              <a:cs typeface="Helvetica Light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Separated </a:t>
            </a: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terminal strips</a:t>
            </a:r>
            <a:endParaRPr lang="en-US" sz="2000" dirty="0" smtClean="0">
              <a:latin typeface="Calibri" panose="020F0502020204030204" pitchFamily="34" charset="0"/>
              <a:cs typeface="Helvetica Light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Wires inside </a:t>
            </a: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enclosure </a:t>
            </a:r>
            <a:r>
              <a:rPr lang="en-US" sz="2000" dirty="0">
                <a:latin typeface="Calibri" panose="020F0502020204030204" pitchFamily="34" charset="0"/>
                <a:cs typeface="Helvetica Light"/>
              </a:rPr>
              <a:t>0,5 mm</a:t>
            </a:r>
            <a:r>
              <a:rPr lang="en-US" sz="2000" baseline="30000" dirty="0">
                <a:latin typeface="Calibri" panose="020F0502020204030204" pitchFamily="34" charset="0"/>
                <a:cs typeface="Helvetica Light"/>
              </a:rPr>
              <a:t>2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Wire </a:t>
            </a:r>
            <a:r>
              <a:rPr lang="en-US" sz="2000" dirty="0" err="1" smtClean="0">
                <a:latin typeface="Calibri" panose="020F0502020204030204" pitchFamily="34" charset="0"/>
                <a:cs typeface="Helvetica Light"/>
              </a:rPr>
              <a:t>colours</a:t>
            </a:r>
            <a:endParaRPr lang="en-US" sz="2000" dirty="0" smtClean="0">
              <a:latin typeface="Calibri" panose="020F0502020204030204" pitchFamily="34" charset="0"/>
              <a:cs typeface="Helvetica Light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Labelling </a:t>
            </a:r>
            <a:r>
              <a:rPr lang="en-US" sz="2000" dirty="0">
                <a:latin typeface="Calibri" panose="020F0502020204030204" pitchFamily="34" charset="0"/>
                <a:cs typeface="Helvetica Light"/>
              </a:rPr>
              <a:t>and marking: Cables, wires, devices, terminals</a:t>
            </a: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…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20% Spare</a:t>
            </a:r>
            <a:endParaRPr lang="en-US" sz="2000" dirty="0">
              <a:latin typeface="Calibri" panose="020F0502020204030204" pitchFamily="34" charset="0"/>
              <a:cs typeface="Helvetica Light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sz="2000" baseline="30000" dirty="0">
              <a:latin typeface="Calibri" panose="020F0502020204030204" pitchFamily="34" charset="0"/>
              <a:cs typeface="Helvetica Light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sz="2000" baseline="30000" dirty="0" smtClean="0">
              <a:latin typeface="Calibri" panose="020F0502020204030204" pitchFamily="34" charset="0"/>
              <a:cs typeface="Helvetica Light"/>
            </a:endParaRPr>
          </a:p>
          <a:p>
            <a:pPr>
              <a:lnSpc>
                <a:spcPct val="110000"/>
              </a:lnSpc>
            </a:pPr>
            <a:endParaRPr lang="en-US" sz="2000" dirty="0">
              <a:latin typeface="Calibri" panose="020F0502020204030204" pitchFamily="34" charset="0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2463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713913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sv-SE"/>
            </a:defPPr>
            <a:lvl1pPr>
              <a:spcBef>
                <a:spcPct val="0"/>
              </a:spcBef>
              <a:buNone/>
              <a:defRPr sz="2800" b="1" baseline="0">
                <a:solidFill>
                  <a:schemeClr val="bg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n-GB" dirty="0" smtClean="0"/>
              <a:t>Enclosure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1519" y="1556792"/>
            <a:ext cx="3672409" cy="565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Helvetica"/>
              </a:rPr>
              <a:t>Two mounting </a:t>
            </a:r>
            <a:r>
              <a:rPr lang="en-US" sz="2400" dirty="0" smtClean="0">
                <a:latin typeface="Calibri" panose="020F0502020204030204" pitchFamily="34" charset="0"/>
                <a:cs typeface="Helvetica"/>
              </a:rPr>
              <a:t>panels (Front and rear) </a:t>
            </a:r>
            <a:endParaRPr lang="en-US" sz="2400" dirty="0" smtClean="0">
              <a:latin typeface="Calibri" panose="020F0502020204030204" pitchFamily="34" charset="0"/>
              <a:cs typeface="Helvetic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Helvetica"/>
              </a:rPr>
              <a:t>Front </a:t>
            </a:r>
            <a:r>
              <a:rPr lang="en-US" sz="2400" dirty="0" err="1" smtClean="0">
                <a:latin typeface="Calibri" panose="020F0502020204030204" pitchFamily="34" charset="0"/>
                <a:cs typeface="Helvetica"/>
              </a:rPr>
              <a:t>subrack</a:t>
            </a:r>
            <a:r>
              <a:rPr lang="en-US" sz="2400" dirty="0" smtClean="0">
                <a:latin typeface="Calibri" panose="020F0502020204030204" pitchFamily="34" charset="0"/>
                <a:cs typeface="Helvetica"/>
              </a:rPr>
              <a:t> for pushbuttons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Helvetica"/>
              </a:rPr>
              <a:t>Rear </a:t>
            </a:r>
            <a:r>
              <a:rPr lang="en-US" sz="2400" dirty="0" err="1" smtClean="0">
                <a:latin typeface="Calibri" panose="020F0502020204030204" pitchFamily="34" charset="0"/>
                <a:cs typeface="Helvetica"/>
              </a:rPr>
              <a:t>subrack</a:t>
            </a:r>
            <a:r>
              <a:rPr lang="en-US" sz="2400" dirty="0" smtClean="0">
                <a:latin typeface="Calibri" panose="020F0502020204030204" pitchFamily="34" charset="0"/>
                <a:cs typeface="Helvetica"/>
              </a:rPr>
              <a:t> for </a:t>
            </a:r>
            <a:r>
              <a:rPr lang="en-US" sz="2400" dirty="0" smtClean="0">
                <a:latin typeface="Calibri" panose="020F0502020204030204" pitchFamily="34" charset="0"/>
                <a:cs typeface="Helvetica"/>
              </a:rPr>
              <a:t>connectors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Helvetica"/>
              </a:rPr>
              <a:t>Modular  and </a:t>
            </a:r>
            <a:r>
              <a:rPr lang="en-US" sz="2400" dirty="0" smtClean="0">
                <a:latin typeface="Calibri" panose="020F0502020204030204" pitchFamily="34" charset="0"/>
              </a:rPr>
              <a:t>upgradeable</a:t>
            </a:r>
            <a:endParaRPr lang="en-US" sz="2400" dirty="0" smtClean="0">
              <a:latin typeface="Calibri" panose="020F0502020204030204" pitchFamily="34" charset="0"/>
              <a:cs typeface="Helvetic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Helvetica"/>
              </a:rPr>
              <a:t>Easy access for work and maintenance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Helvetica"/>
              </a:rPr>
              <a:t>LEDs of the components (PLC, relays) visible</a:t>
            </a:r>
            <a:endParaRPr lang="en-US" sz="2400" dirty="0" smtClean="0">
              <a:latin typeface="Calibri" panose="020F0502020204030204" pitchFamily="34" charset="0"/>
              <a:cs typeface="Helvetica Light"/>
            </a:endParaRPr>
          </a:p>
          <a:p>
            <a:pPr>
              <a:lnSpc>
                <a:spcPct val="110000"/>
              </a:lnSpc>
            </a:pPr>
            <a:endParaRPr lang="en-US" sz="2000" dirty="0" smtClean="0">
              <a:latin typeface="Calibri" panose="020F0502020204030204" pitchFamily="34" charset="0"/>
              <a:cs typeface="Helvetica Light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sz="2000" baseline="30000" dirty="0">
              <a:latin typeface="Calibri" panose="020F0502020204030204" pitchFamily="34" charset="0"/>
              <a:cs typeface="Helvetica Light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sz="2000" baseline="30000" dirty="0" smtClean="0">
              <a:latin typeface="Calibri" panose="020F0502020204030204" pitchFamily="34" charset="0"/>
              <a:cs typeface="Helvetica Light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sz="2000" dirty="0">
              <a:latin typeface="Calibri" panose="020F0502020204030204" pitchFamily="34" charset="0"/>
              <a:cs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84784"/>
            <a:ext cx="2376264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470" y="1442269"/>
            <a:ext cx="2409732" cy="3212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689132"/>
            <a:ext cx="2747797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1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713913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sv-SE"/>
            </a:defPPr>
            <a:lvl1pPr>
              <a:spcBef>
                <a:spcPct val="0"/>
              </a:spcBef>
              <a:buNone/>
              <a:defRPr sz="2800" b="1" baseline="0">
                <a:solidFill>
                  <a:schemeClr val="bg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n-GB" dirty="0" smtClean="0"/>
              <a:t>PLC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1519" y="1556792"/>
            <a:ext cx="8659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Helvetica"/>
              </a:rPr>
              <a:t>Siemens PLC S71500 &amp; </a:t>
            </a:r>
            <a:r>
              <a:rPr lang="en-US" sz="2000" dirty="0" err="1" smtClean="0">
                <a:latin typeface="Calibri" panose="020F0502020204030204" pitchFamily="34" charset="0"/>
                <a:cs typeface="Helvetica"/>
              </a:rPr>
              <a:t>Simatic</a:t>
            </a:r>
            <a:r>
              <a:rPr lang="en-US" sz="2000" dirty="0" smtClean="0">
                <a:latin typeface="Calibri" panose="020F0502020204030204" pitchFamily="34" charset="0"/>
                <a:cs typeface="Helvetica"/>
              </a:rPr>
              <a:t> ET200SP </a:t>
            </a:r>
            <a:r>
              <a:rPr lang="en-US" sz="2000" dirty="0">
                <a:latin typeface="Calibri" panose="020F0502020204030204" pitchFamily="34" charset="0"/>
                <a:cs typeface="Helvetica"/>
              </a:rPr>
              <a:t>with all I/O modules </a:t>
            </a:r>
            <a:r>
              <a:rPr lang="en-US" sz="2000" dirty="0" smtClean="0">
                <a:latin typeface="Calibri" panose="020F0502020204030204" pitchFamily="34" charset="0"/>
                <a:cs typeface="Helvetica"/>
              </a:rPr>
              <a:t>required, connected via </a:t>
            </a:r>
            <a:r>
              <a:rPr lang="en-US" sz="2000" dirty="0" err="1" smtClean="0">
                <a:latin typeface="Calibri" panose="020F0502020204030204" pitchFamily="34" charset="0"/>
                <a:cs typeface="Helvetica"/>
              </a:rPr>
              <a:t>Profinet</a:t>
            </a:r>
            <a:endParaRPr lang="en-US" sz="2000" dirty="0">
              <a:latin typeface="Calibri" panose="020F0502020204030204" pitchFamily="34" charset="0"/>
              <a:cs typeface="Helvetica Ligh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4" y="2420888"/>
            <a:ext cx="4882068" cy="314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641" y="2679445"/>
            <a:ext cx="3715791" cy="306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16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713913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sv-SE"/>
            </a:defPPr>
            <a:lvl1pPr>
              <a:spcBef>
                <a:spcPct val="0"/>
              </a:spcBef>
              <a:buNone/>
              <a:defRPr sz="2800" b="1" baseline="0">
                <a:solidFill>
                  <a:schemeClr val="bg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n-GB" dirty="0" smtClean="0"/>
              <a:t>Power Supplies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1519" y="1556792"/>
            <a:ext cx="86599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Helvetica"/>
              </a:rPr>
              <a:t>Two </a:t>
            </a:r>
            <a:r>
              <a:rPr lang="en-US" sz="2000" dirty="0" smtClean="0">
                <a:latin typeface="Calibri" panose="020F0502020204030204" pitchFamily="34" charset="0"/>
                <a:cs typeface="Helvetica"/>
              </a:rPr>
              <a:t>Different Power Supplies:</a:t>
            </a:r>
            <a:endParaRPr lang="en-US" sz="2000" dirty="0">
              <a:latin typeface="Calibri" panose="020F0502020204030204" pitchFamily="34" charset="0"/>
              <a:cs typeface="Helvetica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latin typeface="Calibri" panose="020F0502020204030204" pitchFamily="34" charset="0"/>
                <a:cs typeface="Helvetica"/>
              </a:rPr>
              <a:t>Power supply for the PLC, </a:t>
            </a:r>
            <a:r>
              <a:rPr lang="en-US" sz="2000" dirty="0" smtClean="0">
                <a:latin typeface="Calibri" panose="020F0502020204030204" pitchFamily="34" charset="0"/>
                <a:cs typeface="Helvetica"/>
              </a:rPr>
              <a:t>pushbuttons, relays…</a:t>
            </a:r>
            <a:endParaRPr lang="en-US" sz="2000" dirty="0" smtClean="0">
              <a:latin typeface="Calibri" panose="020F0502020204030204" pitchFamily="34" charset="0"/>
              <a:cs typeface="Helvetica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latin typeface="Calibri" panose="020F0502020204030204" pitchFamily="34" charset="0"/>
                <a:cs typeface="Helvetica"/>
              </a:rPr>
              <a:t>Power supply for external signals: Flowmeters, digital </a:t>
            </a:r>
            <a:r>
              <a:rPr lang="en-US" sz="2000" dirty="0" smtClean="0">
                <a:latin typeface="Calibri" panose="020F0502020204030204" pitchFamily="34" charset="0"/>
                <a:cs typeface="Helvetica"/>
              </a:rPr>
              <a:t>thermometers</a:t>
            </a:r>
            <a:r>
              <a:rPr lang="en-US" sz="2000" dirty="0" smtClean="0">
                <a:latin typeface="Calibri" panose="020F0502020204030204" pitchFamily="34" charset="0"/>
                <a:cs typeface="Helvetica"/>
              </a:rPr>
              <a:t>, arc detectors</a:t>
            </a:r>
            <a:r>
              <a:rPr lang="en-US" sz="2000" dirty="0" smtClean="0">
                <a:latin typeface="Calibri" panose="020F0502020204030204" pitchFamily="34" charset="0"/>
                <a:cs typeface="Helvetica"/>
              </a:rPr>
              <a:t>…</a:t>
            </a:r>
            <a:endParaRPr lang="en-US" sz="2000" dirty="0" smtClean="0">
              <a:latin typeface="Calibri" panose="020F0502020204030204" pitchFamily="34" charset="0"/>
              <a:cs typeface="Helvetic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Calibri" panose="020F0502020204030204" pitchFamily="34" charset="0"/>
              <a:cs typeface="Helvetic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"/>
              </a:rPr>
              <a:t>Each </a:t>
            </a:r>
            <a:r>
              <a:rPr lang="en-US" sz="2000" dirty="0" smtClean="0">
                <a:latin typeface="Calibri" panose="020F0502020204030204" pitchFamily="34" charset="0"/>
                <a:cs typeface="Helvetica"/>
              </a:rPr>
              <a:t>power supply </a:t>
            </a:r>
            <a:r>
              <a:rPr lang="en-US" sz="2000" dirty="0" smtClean="0">
                <a:latin typeface="Calibri" panose="020F0502020204030204" pitchFamily="34" charset="0"/>
                <a:cs typeface="Helvetica"/>
              </a:rPr>
              <a:t>connected to </a:t>
            </a:r>
            <a:r>
              <a:rPr lang="en-US" sz="2000" dirty="0" smtClean="0">
                <a:latin typeface="Calibri" panose="020F0502020204030204" pitchFamily="34" charset="0"/>
                <a:cs typeface="Helvetica"/>
              </a:rPr>
              <a:t>a supply distributor (16 signals</a:t>
            </a:r>
            <a:r>
              <a:rPr lang="en-US" sz="2000" dirty="0" smtClean="0">
                <a:latin typeface="Calibri" panose="020F0502020204030204" pitchFamily="34" charset="0"/>
                <a:cs typeface="Helvetica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Helvetica"/>
            </a:endParaRPr>
          </a:p>
          <a:p>
            <a:pPr lvl="1"/>
            <a:endParaRPr lang="en-US" sz="2000" dirty="0" smtClean="0">
              <a:latin typeface="Calibri" panose="020F0502020204030204" pitchFamily="34" charset="0"/>
              <a:cs typeface="Helvetica"/>
            </a:endParaRPr>
          </a:p>
          <a:p>
            <a:pPr lvl="1"/>
            <a:r>
              <a:rPr lang="en-US" sz="2000" dirty="0" smtClean="0">
                <a:latin typeface="Calibri" panose="020F0502020204030204" pitchFamily="34" charset="0"/>
                <a:cs typeface="Helvetica"/>
              </a:rPr>
              <a:t>In case of failure from external signal PLC does not go down</a:t>
            </a:r>
            <a:endParaRPr lang="en-US" sz="2000" dirty="0" smtClean="0">
              <a:latin typeface="Calibri" panose="020F0502020204030204" pitchFamily="34" charset="0"/>
              <a:cs typeface="Helvetic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1391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6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713913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sv-SE"/>
            </a:defPPr>
            <a:lvl1pPr>
              <a:spcBef>
                <a:spcPct val="0"/>
              </a:spcBef>
              <a:buNone/>
              <a:defRPr sz="2800" b="1" baseline="0">
                <a:solidFill>
                  <a:schemeClr val="bg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n-GB" dirty="0" smtClean="0"/>
              <a:t>Interfaces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1519" y="1556792"/>
            <a:ext cx="86599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Helvetica"/>
              </a:rPr>
              <a:t>Connect to the PLC the signals needed with slow time-response requirements through connectors in the rear panel</a:t>
            </a:r>
          </a:p>
          <a:p>
            <a:endParaRPr lang="en-US" sz="2000" dirty="0" smtClean="0">
              <a:latin typeface="Calibri" panose="020F0502020204030204" pitchFamily="34" charset="0"/>
              <a:cs typeface="Helvetic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"/>
              </a:rPr>
              <a:t>Filament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"/>
              </a:rPr>
              <a:t>Solenoids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"/>
              </a:rPr>
              <a:t>Vacuum pumps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"/>
              </a:rPr>
              <a:t>Klystron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"/>
              </a:rPr>
              <a:t>Pre-amplifier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"/>
              </a:rPr>
              <a:t>Arc detectors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"/>
              </a:rPr>
              <a:t>Water patch panel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"/>
              </a:rPr>
              <a:t>FIM</a:t>
            </a:r>
            <a:endParaRPr lang="en-US" sz="2000" dirty="0" smtClean="0">
              <a:latin typeface="Calibri" panose="020F0502020204030204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3009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7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713913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sv-SE"/>
            </a:defPPr>
            <a:lvl1pPr>
              <a:spcBef>
                <a:spcPct val="0"/>
              </a:spcBef>
              <a:buNone/>
              <a:defRPr sz="2800" b="1" baseline="0">
                <a:solidFill>
                  <a:schemeClr val="bg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n-GB" dirty="0" smtClean="0"/>
              <a:t>Connectors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1519" y="1556792"/>
            <a:ext cx="86599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cs typeface="Helvetica"/>
              </a:rPr>
              <a:t>Souriau</a:t>
            </a:r>
            <a:r>
              <a:rPr lang="en-US" sz="2000" dirty="0">
                <a:latin typeface="Calibri" panose="020F0502020204030204" pitchFamily="34" charset="0"/>
                <a:cs typeface="Helvetica"/>
              </a:rPr>
              <a:t> Circular Connector, Trim Trio UT0 Series, Wall Mount </a:t>
            </a:r>
            <a:r>
              <a:rPr lang="en-US" sz="2000" dirty="0" smtClean="0">
                <a:latin typeface="Calibri" panose="020F0502020204030204" pitchFamily="34" charset="0"/>
                <a:cs typeface="Helvetica"/>
              </a:rPr>
              <a:t>Receptacle</a:t>
            </a:r>
          </a:p>
          <a:p>
            <a:endParaRPr lang="en-US" sz="2000" dirty="0">
              <a:latin typeface="Calibri" panose="020F0502020204030204" pitchFamily="34" charset="0"/>
              <a:cs typeface="Helvetic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Installed in 3U metal plate</a:t>
            </a:r>
            <a:endParaRPr lang="sv-SE" sz="2000" dirty="0" smtClean="0"/>
          </a:p>
          <a:p>
            <a:endParaRPr lang="en-US" sz="2000" dirty="0">
              <a:latin typeface="Calibri" panose="020F0502020204030204" pitchFamily="34" charset="0"/>
              <a:cs typeface="Helvetic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"/>
              </a:rPr>
              <a:t>Modular. Possibility of adding more </a:t>
            </a:r>
            <a:r>
              <a:rPr lang="en-US" sz="2000" dirty="0" smtClean="0">
                <a:latin typeface="Calibri" panose="020F0502020204030204" pitchFamily="34" charset="0"/>
                <a:cs typeface="Helvetica"/>
              </a:rPr>
              <a:t>metal plates </a:t>
            </a:r>
            <a:r>
              <a:rPr lang="en-US" sz="2000" dirty="0" smtClean="0">
                <a:latin typeface="Calibri" panose="020F0502020204030204" pitchFamily="34" charset="0"/>
                <a:cs typeface="Helvetica"/>
              </a:rPr>
              <a:t>and connectors in the </a:t>
            </a:r>
            <a:r>
              <a:rPr lang="en-US" sz="2000" dirty="0" err="1" smtClean="0">
                <a:latin typeface="Calibri" panose="020F0502020204030204" pitchFamily="34" charset="0"/>
                <a:cs typeface="Helvetica"/>
              </a:rPr>
              <a:t>subracks</a:t>
            </a:r>
            <a:endParaRPr lang="en-US" sz="2000" dirty="0" smtClean="0">
              <a:latin typeface="Calibri" panose="020F0502020204030204" pitchFamily="34" charset="0"/>
              <a:cs typeface="Helvetica"/>
            </a:endParaRPr>
          </a:p>
          <a:p>
            <a:endParaRPr lang="en-US" sz="2000" dirty="0">
              <a:latin typeface="Calibri" panose="020F0502020204030204" pitchFamily="34" charset="0"/>
              <a:cs typeface="Helvetic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"/>
              </a:rPr>
              <a:t>230VAC Connector</a:t>
            </a:r>
          </a:p>
          <a:p>
            <a:endParaRPr lang="en-US" sz="2000" dirty="0">
              <a:latin typeface="Calibri" panose="020F0502020204030204" pitchFamily="34" charset="0"/>
              <a:cs typeface="Helvetic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"/>
              </a:rPr>
              <a:t>RJ45 Connector for Ethernet</a:t>
            </a:r>
            <a:endParaRPr lang="en-US" sz="2000" dirty="0">
              <a:latin typeface="Calibri" panose="020F0502020204030204" pitchFamily="34" charset="0"/>
              <a:cs typeface="Helvetica"/>
            </a:endParaRPr>
          </a:p>
          <a:p>
            <a:endParaRPr lang="en-US" sz="2000" dirty="0" smtClean="0">
              <a:latin typeface="Calibri" panose="020F0502020204030204" pitchFamily="34" charset="0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077" y="3375879"/>
            <a:ext cx="2026518" cy="2702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92" y="3375879"/>
            <a:ext cx="2026518" cy="27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2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8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713913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sv-SE"/>
            </a:defPPr>
            <a:lvl1pPr>
              <a:spcBef>
                <a:spcPct val="0"/>
              </a:spcBef>
              <a:buNone/>
              <a:defRPr sz="2800" b="1" baseline="0">
                <a:solidFill>
                  <a:schemeClr val="bg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n-GB" dirty="0" smtClean="0"/>
              <a:t>Layout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1519" y="1556792"/>
            <a:ext cx="8659913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Calibri" panose="020F0502020204030204" pitchFamily="34" charset="0"/>
              <a:cs typeface="Helvetica Light"/>
            </a:endParaRPr>
          </a:p>
          <a:p>
            <a:pPr>
              <a:lnSpc>
                <a:spcPct val="110000"/>
              </a:lnSpc>
            </a:pPr>
            <a:endParaRPr lang="en-US" sz="2000" dirty="0" smtClean="0">
              <a:latin typeface="Calibri" panose="020F0502020204030204" pitchFamily="34" charset="0"/>
              <a:cs typeface="Helvetica Light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sz="2000" baseline="30000" dirty="0">
              <a:latin typeface="Calibri" panose="020F0502020204030204" pitchFamily="34" charset="0"/>
              <a:cs typeface="Helvetica Light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sz="2000" baseline="30000" dirty="0" smtClean="0">
              <a:latin typeface="Calibri" panose="020F0502020204030204" pitchFamily="34" charset="0"/>
              <a:cs typeface="Helvetica Light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sz="2000" dirty="0">
              <a:latin typeface="Calibri" panose="020F0502020204030204" pitchFamily="34" charset="0"/>
              <a:cs typeface="Helvetica 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04" y="1556793"/>
            <a:ext cx="818889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39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9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713913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sv-SE"/>
            </a:defPPr>
            <a:lvl1pPr>
              <a:spcBef>
                <a:spcPct val="0"/>
              </a:spcBef>
              <a:buNone/>
              <a:defRPr sz="2800" b="1" baseline="0">
                <a:solidFill>
                  <a:schemeClr val="bg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n-US" dirty="0" smtClean="0"/>
              <a:t>Schematics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1519" y="1700808"/>
            <a:ext cx="86599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alibri" panose="020F0502020204030204" pitchFamily="34" charset="0"/>
                <a:cs typeface="Helvetica"/>
              </a:rPr>
              <a:t>Eplan</a:t>
            </a:r>
            <a:r>
              <a:rPr lang="en-US" sz="2800" dirty="0" smtClean="0">
                <a:latin typeface="Calibri" panose="020F0502020204030204" pitchFamily="34" charset="0"/>
                <a:cs typeface="Helvetica"/>
              </a:rPr>
              <a:t> Electric P8 Version 2.5</a:t>
            </a:r>
            <a:endParaRPr lang="en-US" sz="2800" dirty="0">
              <a:latin typeface="Calibri" panose="020F0502020204030204" pitchFamily="34" charset="0"/>
              <a:cs typeface="Helvetica"/>
            </a:endParaRPr>
          </a:p>
          <a:p>
            <a:pPr>
              <a:lnSpc>
                <a:spcPct val="110000"/>
              </a:lnSpc>
            </a:pPr>
            <a:endParaRPr lang="en-US" sz="2000" dirty="0">
              <a:latin typeface="Calibri" panose="020F0502020204030204" pitchFamily="34" charset="0"/>
              <a:cs typeface="Helvetica Light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ESS-0028698 Using EPLAN at ESS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ESS project template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ESS </a:t>
            </a: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automatic </a:t>
            </a: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reports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90% done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Includes information about electrical installation, wiring and parts</a:t>
            </a:r>
            <a:endParaRPr lang="en-US" sz="2000" dirty="0" smtClean="0">
              <a:latin typeface="Calibri" panose="020F0502020204030204" pitchFamily="34" charset="0"/>
              <a:cs typeface="Helvetica Light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G:\Collaboration Area\</a:t>
            </a:r>
            <a:r>
              <a:rPr lang="en-US" sz="2000" dirty="0" err="1" smtClean="0">
                <a:latin typeface="Calibri" panose="020F0502020204030204" pitchFamily="34" charset="0"/>
                <a:cs typeface="Helvetica Light"/>
              </a:rPr>
              <a:t>eplan</a:t>
            </a: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\Projects\ESS\ACCELERATOR\SLOW </a:t>
            </a:r>
            <a:r>
              <a:rPr lang="en-US" sz="2000" dirty="0">
                <a:latin typeface="Calibri" panose="020F0502020204030204" pitchFamily="34" charset="0"/>
                <a:cs typeface="Helvetica Light"/>
              </a:rPr>
              <a:t>INTERLOCK </a:t>
            </a: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MODULE-TESTSTAND2.zw1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Calibri" panose="020F0502020204030204" pitchFamily="34" charset="0"/>
                <a:cs typeface="Helvetica Light"/>
              </a:rPr>
              <a:t>G:\Collaboration Area\RF Systems\RF Local Protection System\Electrical documentation\SLOW INTERLOCK MODULE-TESTSTAND2.pdf</a:t>
            </a:r>
            <a:endParaRPr lang="en-US" sz="2000" dirty="0" smtClean="0">
              <a:latin typeface="Calibri" panose="020F0502020204030204" pitchFamily="34" charset="0"/>
              <a:cs typeface="Helvetica Light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sz="2000" dirty="0">
              <a:latin typeface="Calibri" panose="020F0502020204030204" pitchFamily="34" charset="0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5302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17862</TotalTime>
  <Words>367</Words>
  <Application>Microsoft Office PowerPoint</Application>
  <PresentationFormat>On-screen Show (4:3)</PresentationFormat>
  <Paragraphs>120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ESS Core Powerpoint</vt:lpstr>
      <vt:lpstr>RF Local Protection System Slow Interlock Module. Hardware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Inigo De La Fuente</cp:lastModifiedBy>
  <cp:revision>514</cp:revision>
  <dcterms:created xsi:type="dcterms:W3CDTF">2013-10-29T16:05:10Z</dcterms:created>
  <dcterms:modified xsi:type="dcterms:W3CDTF">2017-06-27T11:53:10Z</dcterms:modified>
</cp:coreProperties>
</file>