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59" r:id="rId4"/>
    <p:sldId id="265" r:id="rId5"/>
    <p:sldId id="257" r:id="rId6"/>
    <p:sldId id="262" r:id="rId7"/>
    <p:sldId id="263" r:id="rId8"/>
    <p:sldId id="266" r:id="rId9"/>
    <p:sldId id="261" r:id="rId10"/>
    <p:sldId id="260" r:id="rId11"/>
    <p:sldId id="264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-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17-06-27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17-06-27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17-06-27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17-06-27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17-06-27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17-06-27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Machine protection Risk analysis for the RF </a:t>
            </a:r>
            <a:r>
              <a:rPr lang="en-GB" sz="4000" dirty="0" smtClean="0"/>
              <a:t>system (Medium Beta)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Enric </a:t>
            </a:r>
            <a:r>
              <a:rPr lang="en-GB" sz="2000" dirty="0" err="1" smtClean="0">
                <a:solidFill>
                  <a:schemeClr val="bg1"/>
                </a:solidFill>
              </a:rPr>
              <a:t>Bargallo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1400" dirty="0" smtClean="0">
                <a:solidFill>
                  <a:schemeClr val="bg1"/>
                </a:solidFill>
              </a:rPr>
              <a:t>Lead Analyst for Machine Protection and Dependability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27 June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MP Risk Analysis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10</a:t>
            </a:fld>
            <a:endParaRPr lang="en-GB"/>
          </a:p>
        </p:txBody>
      </p:sp>
      <p:pic>
        <p:nvPicPr>
          <p:cNvPr id="5" name="Picture 4" descr="Screen Shot 2017-06-14 at 09.37.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5170365" cy="1453209"/>
          </a:xfrm>
          <a:prstGeom prst="rect">
            <a:avLst/>
          </a:prstGeom>
        </p:spPr>
      </p:pic>
      <p:pic>
        <p:nvPicPr>
          <p:cNvPr id="6" name="Picture 5" descr="Screen Shot 2017-06-14 at 09.37.2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0" y="2996952"/>
            <a:ext cx="4387465" cy="1510631"/>
          </a:xfrm>
          <a:prstGeom prst="rect">
            <a:avLst/>
          </a:prstGeom>
        </p:spPr>
      </p:pic>
      <p:pic>
        <p:nvPicPr>
          <p:cNvPr id="7" name="Picture 6" descr="Screen Shot 2017-06-14 at 09.37.3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28800"/>
            <a:ext cx="2803695" cy="1303426"/>
          </a:xfrm>
          <a:prstGeom prst="rect">
            <a:avLst/>
          </a:prstGeom>
        </p:spPr>
      </p:pic>
      <p:pic>
        <p:nvPicPr>
          <p:cNvPr id="8" name="Picture 7" descr="Screen Shot 2017-06-14 at 09.37.4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3642927" cy="1027600"/>
          </a:xfrm>
          <a:prstGeom prst="rect">
            <a:avLst/>
          </a:prstGeom>
        </p:spPr>
      </p:pic>
      <p:pic>
        <p:nvPicPr>
          <p:cNvPr id="9" name="Picture 8" descr="Screen Shot 2017-06-14 at 09.37.51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653136"/>
            <a:ext cx="2317750" cy="298450"/>
          </a:xfrm>
          <a:prstGeom prst="rect">
            <a:avLst/>
          </a:prstGeom>
        </p:spPr>
      </p:pic>
      <p:pic>
        <p:nvPicPr>
          <p:cNvPr id="10" name="Picture 9" descr="Screen Shot 2017-06-14 at 09.38.00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157192"/>
            <a:ext cx="1971296" cy="1602285"/>
          </a:xfrm>
          <a:prstGeom prst="rect">
            <a:avLst/>
          </a:prstGeom>
        </p:spPr>
      </p:pic>
      <p:pic>
        <p:nvPicPr>
          <p:cNvPr id="11" name="Picture 10" descr="Screen Shot 2017-06-14 at 09.38.07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37112"/>
            <a:ext cx="4646282" cy="235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1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exchange in the LPS 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have an interlock from RF enable the RF LPS sends the following:</a:t>
            </a:r>
          </a:p>
          <a:p>
            <a:pPr lvl="1"/>
            <a:r>
              <a:rPr lang="en-US" dirty="0" smtClean="0"/>
              <a:t>FIM:</a:t>
            </a:r>
          </a:p>
          <a:p>
            <a:pPr lvl="2"/>
            <a:r>
              <a:rPr lang="en-US" dirty="0" smtClean="0"/>
              <a:t>Pin diode (stop RF, fast)</a:t>
            </a:r>
          </a:p>
          <a:p>
            <a:pPr lvl="2"/>
            <a:r>
              <a:rPr lang="en-US" dirty="0" smtClean="0"/>
              <a:t>RF enable status to SIM (fast)</a:t>
            </a:r>
          </a:p>
          <a:p>
            <a:pPr lvl="2"/>
            <a:r>
              <a:rPr lang="en-US" dirty="0" smtClean="0"/>
              <a:t>BIS (stop Beam)</a:t>
            </a:r>
          </a:p>
          <a:p>
            <a:pPr lvl="2"/>
            <a:r>
              <a:rPr lang="en-US" dirty="0" smtClean="0"/>
              <a:t>LLRF (?)</a:t>
            </a:r>
          </a:p>
          <a:p>
            <a:pPr lvl="1"/>
            <a:r>
              <a:rPr lang="en-US" dirty="0" smtClean="0"/>
              <a:t>SIM:</a:t>
            </a:r>
          </a:p>
          <a:p>
            <a:pPr lvl="2"/>
            <a:r>
              <a:rPr lang="en-US" dirty="0"/>
              <a:t>Driver Amplifier (stop RF, slow)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sp>
        <p:nvSpPr>
          <p:cNvPr id="5" name="TextBox 4"/>
          <p:cNvSpPr txBox="1"/>
          <p:nvPr/>
        </p:nvSpPr>
        <p:spPr>
          <a:xfrm>
            <a:off x="1043608" y="5661248"/>
            <a:ext cx="7461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FPGA we can have two blocks, but we should have two inputs also! These inputs should be inversed and then the logic in the FPGA could be different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Risk analyses for the RF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r>
              <a:rPr lang="en-US" dirty="0" smtClean="0"/>
              <a:t>The analysis is still undergoing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we have now is enough to define the needs for the common elements (logic and actuation)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Cavity protection is still not clear (signals, criticality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7412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Risk </a:t>
            </a:r>
            <a:r>
              <a:rPr lang="en-GB" dirty="0"/>
              <a:t>M</a:t>
            </a:r>
            <a:r>
              <a:rPr lang="en-GB" dirty="0" smtClean="0"/>
              <a:t>atrix for MP</a:t>
            </a:r>
            <a:endParaRPr lang="en-GB" dirty="0"/>
          </a:p>
        </p:txBody>
      </p:sp>
      <p:pic>
        <p:nvPicPr>
          <p:cNvPr id="5" name="Picture 4" descr="Screen Shot 2017-06-14 at 09.37.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204864"/>
            <a:ext cx="5170365" cy="1453209"/>
          </a:xfrm>
          <a:prstGeom prst="rect">
            <a:avLst/>
          </a:prstGeom>
        </p:spPr>
      </p:pic>
      <p:pic>
        <p:nvPicPr>
          <p:cNvPr id="6" name="Picture 5" descr="Screen Shot 2017-06-14 at 09.37.2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25144"/>
            <a:ext cx="4387465" cy="1510631"/>
          </a:xfrm>
          <a:prstGeom prst="rect">
            <a:avLst/>
          </a:prstGeom>
        </p:spPr>
      </p:pic>
      <p:pic>
        <p:nvPicPr>
          <p:cNvPr id="7" name="Picture 6" descr="Screen Shot 2017-06-14 at 09.37.3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941168"/>
            <a:ext cx="2803695" cy="1303426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149742"/>
              </p:ext>
            </p:extLst>
          </p:nvPr>
        </p:nvGraphicFramePr>
        <p:xfrm>
          <a:off x="467544" y="1772816"/>
          <a:ext cx="3192016" cy="2489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008"/>
                <a:gridCol w="1596008"/>
              </a:tblGrid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No-beam duration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Maximum occurrence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second - 6 seconds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24000 per year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 seconds - 1 minute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8000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minute - 6 minutes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1000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 minutes - 20 minutes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350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 minutes - 1 hour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hour - 3 hours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hours - 8 hours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 hours - 1 day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day - 3 days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days - 14 days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per year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 days - 3 months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in 5 years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 months - 10 months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 in 100 years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43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more than 10 months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in 500 years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71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the analysis: Klystron RF window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  <p:pic>
        <p:nvPicPr>
          <p:cNvPr id="3" name="Picture 2" descr="Screen Shot 2017-06-27 at 16.40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9144000" cy="446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66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22123"/>
              </p:ext>
            </p:extLst>
          </p:nvPr>
        </p:nvGraphicFramePr>
        <p:xfrm>
          <a:off x="35496" y="2492896"/>
          <a:ext cx="5315497" cy="1437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1"/>
                <a:gridCol w="1191051"/>
                <a:gridCol w="759357"/>
                <a:gridCol w="759357"/>
                <a:gridCol w="759357"/>
                <a:gridCol w="759357"/>
                <a:gridCol w="759357"/>
              </a:tblGrid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Downtime</a:t>
                      </a:r>
                      <a:endParaRPr lang="en-US" sz="160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&lt; 1h</a:t>
                      </a:r>
                      <a:endParaRPr lang="en-US" sz="105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1h </a:t>
                      </a:r>
                      <a:r>
                        <a:rPr lang="en-US" sz="1050" dirty="0" smtClean="0">
                          <a:effectLst/>
                        </a:rPr>
                        <a:t>– 1d</a:t>
                      </a:r>
                      <a:endParaRPr lang="en-US" sz="105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1d </a:t>
                      </a:r>
                      <a:r>
                        <a:rPr lang="en-US" sz="1050" dirty="0" smtClean="0">
                          <a:effectLst/>
                        </a:rPr>
                        <a:t>– 14d</a:t>
                      </a:r>
                      <a:endParaRPr lang="en-US" sz="105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14d – 3m</a:t>
                      </a:r>
                      <a:endParaRPr lang="en-US" sz="105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&gt; </a:t>
                      </a:r>
                      <a:r>
                        <a:rPr lang="en-US" sz="1050" dirty="0" smtClean="0">
                          <a:effectLst/>
                        </a:rPr>
                        <a:t>3m</a:t>
                      </a:r>
                      <a:endParaRPr lang="en-US" sz="105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6024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Cost</a:t>
                      </a:r>
                      <a:endParaRPr lang="en-US" sz="1600" dirty="0"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&lt; 100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k€</a:t>
                      </a:r>
                      <a:endParaRPr lang="en-US" sz="105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Moderate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100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k€</a:t>
                      </a:r>
                      <a:r>
                        <a:rPr lang="en-US" sz="1050" dirty="0" smtClean="0">
                          <a:effectLst/>
                        </a:rPr>
                        <a:t> –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1 M€</a:t>
                      </a:r>
                      <a:endParaRPr lang="en-US" sz="105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Moderate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Moderate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M€</a:t>
                      </a:r>
                      <a:r>
                        <a:rPr lang="en-US" sz="1050" dirty="0" smtClean="0">
                          <a:effectLst/>
                        </a:rPr>
                        <a:t> – 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5 M€</a:t>
                      </a:r>
                      <a:endParaRPr lang="en-US" sz="105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Significant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000000"/>
                          </a:solidFill>
                        </a:rPr>
                        <a:t>&gt; 5</a:t>
                      </a:r>
                      <a:r>
                        <a:rPr lang="en-US" sz="1050" baseline="0" dirty="0" smtClean="0">
                          <a:solidFill>
                            <a:srgbClr val="000000"/>
                          </a:solidFill>
                        </a:rPr>
                        <a:t> M€</a:t>
                      </a:r>
                      <a:endParaRPr lang="en-US" sz="105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</a:rPr>
                        <a:t>Severe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ahom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Maximum PIL in the RF cell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Breaking </a:t>
            </a:r>
            <a:r>
              <a:rPr lang="en-GB" dirty="0"/>
              <a:t>a coupler window </a:t>
            </a:r>
            <a:r>
              <a:rPr lang="en-GB" dirty="0" smtClean="0"/>
              <a:t>(complete rupture</a:t>
            </a:r>
            <a:r>
              <a:rPr lang="en-GB" dirty="0"/>
              <a:t>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5" descr="Screen Shot 2017-06-14 at 09.37.2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37112"/>
            <a:ext cx="5014883" cy="1726655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572000" y="3140968"/>
            <a:ext cx="792088" cy="288032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427984" y="6237312"/>
            <a:ext cx="432048" cy="43204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creen Shot 2017-06-14 at 09.37.4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073" y="2780928"/>
            <a:ext cx="3642927" cy="1027600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5652120" y="3212976"/>
            <a:ext cx="3384376" cy="178817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20072" y="4221088"/>
            <a:ext cx="3923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This shows the we should have had some redesign of the coupler (e.g. two windows)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This is undesirable, but at least we require a PIL 3 PF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But PIL 3 is very tough and could lead to extra cost, redesign and spurious trips. A lower one could be discussed accepting the risk.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 2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pic>
        <p:nvPicPr>
          <p:cNvPr id="5" name="Picture 4" descr="Screen Shot 2017-06-14 at 09.38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4646282" cy="235297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23528" y="2348880"/>
            <a:ext cx="4608512" cy="576064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48064" y="1916832"/>
            <a:ext cx="38979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 reach PIL 2, the system must be very well though trough with either redundancies (Hardware </a:t>
            </a:r>
            <a:r>
              <a:rPr lang="en-US" dirty="0"/>
              <a:t>F</a:t>
            </a:r>
            <a:r>
              <a:rPr lang="en-US" dirty="0" smtClean="0"/>
              <a:t>ault </a:t>
            </a:r>
            <a:r>
              <a:rPr lang="en-US" dirty="0"/>
              <a:t>T</a:t>
            </a:r>
            <a:r>
              <a:rPr lang="en-US" dirty="0" smtClean="0"/>
              <a:t>olerance) or extremely reliable components (Safe Fail Fraction) or both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763688" y="5085184"/>
            <a:ext cx="1728192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995936" y="5085184"/>
            <a:ext cx="1728192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228184" y="5085184"/>
            <a:ext cx="1728192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Actuator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3"/>
            <a:endCxn id="10" idx="1"/>
          </p:cNvCxnSpPr>
          <p:nvPr/>
        </p:nvCxnSpPr>
        <p:spPr>
          <a:xfrm>
            <a:off x="3491880" y="55172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11" idx="1"/>
          </p:cNvCxnSpPr>
          <p:nvPr/>
        </p:nvCxnSpPr>
        <p:spPr>
          <a:xfrm>
            <a:off x="5724128" y="55172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39752" y="5877272"/>
            <a:ext cx="628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 2</a:t>
            </a: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rot="5400000">
            <a:off x="4680012" y="1736812"/>
            <a:ext cx="360040" cy="6192688"/>
          </a:xfrm>
          <a:prstGeom prst="leftBrace">
            <a:avLst>
              <a:gd name="adj1" fmla="val 67857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203848" y="4221088"/>
            <a:ext cx="338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Protection function (PF) with PIL 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04248" y="5877272"/>
            <a:ext cx="628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 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877272"/>
            <a:ext cx="628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 2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851920" y="4941168"/>
            <a:ext cx="4248472" cy="1368152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615252" y="6309320"/>
            <a:ext cx="2775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Part of the system analyzed</a:t>
            </a:r>
            <a:endParaRPr lang="en-US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5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LPS PF blocks for Vacuum Window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sp>
        <p:nvSpPr>
          <p:cNvPr id="5" name="Rounded Rectangle 4"/>
          <p:cNvSpPr/>
          <p:nvPr/>
        </p:nvSpPr>
        <p:spPr>
          <a:xfrm>
            <a:off x="179512" y="3573016"/>
            <a:ext cx="93610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75656" y="1628800"/>
            <a:ext cx="3888432" cy="36724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80112" y="1628800"/>
            <a:ext cx="3384376" cy="48965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Actuators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2483768" y="2708920"/>
            <a:ext cx="180020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2483768" y="4365104"/>
            <a:ext cx="180020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FIM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6372200" y="4599712"/>
            <a:ext cx="7200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092280" y="4383688"/>
            <a:ext cx="288032" cy="21602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80312" y="4599712"/>
            <a:ext cx="79208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876256" y="4311680"/>
            <a:ext cx="720080" cy="50405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32240" y="4806444"/>
            <a:ext cx="108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 Diode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6372200" y="3140968"/>
            <a:ext cx="172819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Isosceles Triangle 47"/>
          <p:cNvSpPr/>
          <p:nvPr/>
        </p:nvSpPr>
        <p:spPr>
          <a:xfrm rot="5400000">
            <a:off x="6876256" y="2780928"/>
            <a:ext cx="720080" cy="72008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DA</a:t>
            </a:r>
            <a:endParaRPr lang="en-US" dirty="0"/>
          </a:p>
        </p:txBody>
      </p:sp>
      <p:cxnSp>
        <p:nvCxnSpPr>
          <p:cNvPr id="53" name="Straight Connector 52"/>
          <p:cNvCxnSpPr>
            <a:endCxn id="26" idx="1"/>
          </p:cNvCxnSpPr>
          <p:nvPr/>
        </p:nvCxnSpPr>
        <p:spPr>
          <a:xfrm flipV="1">
            <a:off x="1115616" y="3068960"/>
            <a:ext cx="1368152" cy="72008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27" idx="1"/>
          </p:cNvCxnSpPr>
          <p:nvPr/>
        </p:nvCxnSpPr>
        <p:spPr>
          <a:xfrm>
            <a:off x="1115616" y="4221088"/>
            <a:ext cx="1368152" cy="5040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7" idx="0"/>
            <a:endCxn id="26" idx="2"/>
          </p:cNvCxnSpPr>
          <p:nvPr/>
        </p:nvCxnSpPr>
        <p:spPr>
          <a:xfrm flipV="1">
            <a:off x="3383868" y="3429000"/>
            <a:ext cx="0" cy="936104"/>
          </a:xfrm>
          <a:prstGeom prst="line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236296" y="4086364"/>
            <a:ext cx="0" cy="21602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5868144" y="4086364"/>
            <a:ext cx="13681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4283968" y="4581128"/>
            <a:ext cx="1584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868144" y="408636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236296" y="2636912"/>
            <a:ext cx="0" cy="288032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868144" y="2636912"/>
            <a:ext cx="13681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283968" y="3068960"/>
            <a:ext cx="1584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868144" y="2636912"/>
            <a:ext cx="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868144" y="2276872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Reaction time ≈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5868144" y="3717032"/>
            <a:ext cx="2149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Reaction time &lt; 10us</a:t>
            </a:r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6372200" y="6165304"/>
            <a:ext cx="172819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6732240" y="5877272"/>
            <a:ext cx="1008112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LLRF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4283968" y="4869160"/>
            <a:ext cx="15841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7236296" y="5661248"/>
            <a:ext cx="0" cy="21602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5868144" y="5661248"/>
            <a:ext cx="13681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5868144" y="4869160"/>
            <a:ext cx="0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940152" y="5301208"/>
            <a:ext cx="2149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Reaction time &lt; 10us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8100393" y="2780928"/>
            <a:ext cx="9361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Fast enough?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884368" y="5445224"/>
            <a:ext cx="1187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/>
                </a:solidFill>
              </a:rPr>
              <a:t>Not a protection system!</a:t>
            </a:r>
            <a:endParaRPr lang="en-US" sz="1600" dirty="0">
              <a:solidFill>
                <a:schemeClr val="accent2"/>
              </a:solidFill>
            </a:endParaRPr>
          </a:p>
        </p:txBody>
      </p:sp>
      <p:pic>
        <p:nvPicPr>
          <p:cNvPr id="38" name="Picture 37" descr="Screen Shot 2017-06-14 at 09.38.0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59" b="41348"/>
          <a:stretch/>
        </p:blipFill>
        <p:spPr>
          <a:xfrm>
            <a:off x="211932" y="6161571"/>
            <a:ext cx="4646282" cy="578672"/>
          </a:xfrm>
          <a:prstGeom prst="rect">
            <a:avLst/>
          </a:prstGeom>
        </p:spPr>
      </p:pic>
      <p:pic>
        <p:nvPicPr>
          <p:cNvPr id="39" name="Picture 38" descr="Screen Shot 2017-06-14 at 09.38.0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" b="90074"/>
          <a:stretch/>
        </p:blipFill>
        <p:spPr>
          <a:xfrm>
            <a:off x="213750" y="5949280"/>
            <a:ext cx="4646282" cy="2185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5776" y="5301208"/>
            <a:ext cx="168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HFT=0 in fast PF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444208" y="648866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HFT=0 in fast PF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2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 PIL has to be reached in the </a:t>
            </a:r>
            <a:r>
              <a:rPr lang="en-US" dirty="0" smtClean="0"/>
              <a:t>logic and actuation part:</a:t>
            </a:r>
          </a:p>
          <a:p>
            <a:pPr lvl="1"/>
            <a:r>
              <a:rPr lang="en-US" dirty="0" smtClean="0"/>
              <a:t>FIM </a:t>
            </a:r>
            <a:r>
              <a:rPr lang="en-US" dirty="0" smtClean="0"/>
              <a:t>and Pin Diode must be analyzed and optimized to reach high </a:t>
            </a:r>
            <a:r>
              <a:rPr lang="en-US" dirty="0" smtClean="0"/>
              <a:t>PIL</a:t>
            </a:r>
          </a:p>
          <a:p>
            <a:pPr lvl="1"/>
            <a:r>
              <a:rPr lang="en-US" dirty="0" smtClean="0"/>
              <a:t>Consider redundancies and similar strategies in case these two elements are not as reliable as expected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Further analysis will help identifying weak points on the sensors </a:t>
            </a:r>
            <a:r>
              <a:rPr lang="en-US" dirty="0" smtClean="0"/>
              <a:t>side:</a:t>
            </a:r>
          </a:p>
          <a:p>
            <a:pPr lvl="1"/>
            <a:r>
              <a:rPr lang="en-US" dirty="0" smtClean="0"/>
              <a:t>E.g. arc </a:t>
            </a:r>
            <a:r>
              <a:rPr lang="en-US" dirty="0" smtClean="0"/>
              <a:t>detectors </a:t>
            </a:r>
            <a:r>
              <a:rPr lang="en-US" dirty="0" smtClean="0"/>
              <a:t>and RF power detector should </a:t>
            </a:r>
            <a:r>
              <a:rPr lang="en-US" dirty="0" smtClean="0"/>
              <a:t>also be analyzed and optimized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 be seen if there is a need for an extra signal to kill the beam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548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Extra slides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1879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Powerpoint.potx</Template>
  <TotalTime>7622</TotalTime>
  <Words>623</Words>
  <Application>Microsoft Macintosh PowerPoint</Application>
  <PresentationFormat>On-screen Show (4:3)</PresentationFormat>
  <Paragraphs>143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Chess Core Powerpoint</vt:lpstr>
      <vt:lpstr>Machine protection Risk analysis for the RF system (Medium Beta)</vt:lpstr>
      <vt:lpstr>MP Risk analyses for the RF System</vt:lpstr>
      <vt:lpstr>The Risk Matrix for MP</vt:lpstr>
      <vt:lpstr>Example of the analysis: Klystron RF window</vt:lpstr>
      <vt:lpstr>Maximum PIL in the RF cell</vt:lpstr>
      <vt:lpstr>PIL 2 requirements</vt:lpstr>
      <vt:lpstr>RF LPS PF blocks for Vacuum Window</vt:lpstr>
      <vt:lpstr>Summary and conclusions</vt:lpstr>
      <vt:lpstr>PowerPoint Presentation</vt:lpstr>
      <vt:lpstr>The MP Risk Analysis</vt:lpstr>
      <vt:lpstr>Signal exchange in the LPS RF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Enric Bargalló</cp:lastModifiedBy>
  <cp:revision>41</cp:revision>
  <dcterms:created xsi:type="dcterms:W3CDTF">2013-10-29T16:05:10Z</dcterms:created>
  <dcterms:modified xsi:type="dcterms:W3CDTF">2017-06-27T14:52:29Z</dcterms:modified>
</cp:coreProperties>
</file>