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363" r:id="rId4"/>
    <p:sldId id="362" r:id="rId5"/>
    <p:sldId id="360" r:id="rId6"/>
    <p:sldId id="364" r:id="rId7"/>
    <p:sldId id="268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87152" autoAdjust="0"/>
  </p:normalViewPr>
  <p:slideViewPr>
    <p:cSldViewPr>
      <p:cViewPr varScale="1">
        <p:scale>
          <a:sx n="159" d="100"/>
          <a:sy n="159" d="100"/>
        </p:scale>
        <p:origin x="33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14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84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72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298575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noProof="0" dirty="0" smtClean="0">
                <a:latin typeface="+mn-lt"/>
                <a:cs typeface="Helvetica"/>
              </a:rPr>
              <a:t>RF Local Protection System</a:t>
            </a:r>
            <a:br>
              <a:rPr lang="en-GB" sz="4000" noProof="0" dirty="0" smtClean="0">
                <a:latin typeface="+mn-lt"/>
                <a:cs typeface="Helvetica"/>
              </a:rPr>
            </a:br>
            <a:r>
              <a:rPr lang="en-GB" sz="4000" smtClean="0">
                <a:latin typeface="+mn-lt"/>
                <a:cs typeface="Helvetica"/>
              </a:rPr>
              <a:t>RF-LPS Critical </a:t>
            </a:r>
            <a:r>
              <a:rPr lang="en-GB" sz="4000" dirty="0" smtClean="0">
                <a:latin typeface="+mn-lt"/>
                <a:cs typeface="Helvetica"/>
              </a:rPr>
              <a:t>Design Review</a:t>
            </a:r>
            <a:endParaRPr lang="en-GB" sz="4000" noProof="0" dirty="0">
              <a:latin typeface="+mn-lt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000600" cy="478904"/>
          </a:xfrm>
        </p:spPr>
        <p:txBody>
          <a:bodyPr>
            <a:noAutofit/>
          </a:bodyPr>
          <a:lstStyle/>
          <a:p>
            <a:pPr algn="r"/>
            <a:r>
              <a:rPr lang="en-GB" sz="2000" noProof="0" dirty="0" smtClean="0">
                <a:solidFill>
                  <a:schemeClr val="bg1"/>
                </a:solidFill>
                <a:cs typeface="Helvetica"/>
              </a:rPr>
              <a:t>Rafael Montaño</a:t>
            </a:r>
          </a:p>
          <a:p>
            <a:pPr algn="r"/>
            <a:endParaRPr lang="en-GB" sz="2000" noProof="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17-06-27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5665" y="263691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000" dirty="0" smtClean="0"/>
              <a:t>Interfaces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 Light"/>
              </a:rPr>
              <a:t>Series units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695" y="1773684"/>
            <a:ext cx="3654753" cy="432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SIM interfaces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304742"/>
            <a:ext cx="47525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700" dirty="0" smtClean="0"/>
              <a:t>All interfaces related to the interlock signals of the SIM are defined by a hardwired connection. The connectors in the back-plain can also be defined for a specific interface from any of the I/O types of the PLC.</a:t>
            </a:r>
          </a:p>
          <a:p>
            <a:pPr algn="just"/>
            <a:endParaRPr lang="en-GB" sz="1700" dirty="0"/>
          </a:p>
          <a:p>
            <a:pPr algn="just"/>
            <a:r>
              <a:rPr lang="en-GB" sz="1700" dirty="0" smtClean="0"/>
              <a:t>The PLC enclosure design allows the upgradability of the system by adding connectors as required. These connectors then can be connected to the terminal blocks of the PLC A I/O modules.</a:t>
            </a:r>
            <a:endParaRPr lang="en-GB" sz="17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92080" y="4394870"/>
            <a:ext cx="3024336" cy="2238627"/>
            <a:chOff x="5292080" y="4394870"/>
            <a:chExt cx="3024336" cy="2238627"/>
          </a:xfrm>
        </p:grpSpPr>
        <p:sp>
          <p:nvSpPr>
            <p:cNvPr id="3" name="Rectangle 2"/>
            <p:cNvSpPr/>
            <p:nvPr/>
          </p:nvSpPr>
          <p:spPr>
            <a:xfrm>
              <a:off x="5292080" y="4394870"/>
              <a:ext cx="3024336" cy="16264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3" idx="2"/>
            </p:cNvCxnSpPr>
            <p:nvPr/>
          </p:nvCxnSpPr>
          <p:spPr>
            <a:xfrm>
              <a:off x="6804248" y="6021288"/>
              <a:ext cx="0" cy="28803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6096" y="6279554"/>
              <a:ext cx="266412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 smtClean="0"/>
                <a:t>PLC patch panel connectors</a:t>
              </a:r>
              <a:endParaRPr lang="en-GB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5110" y="2608229"/>
            <a:ext cx="595775" cy="955032"/>
            <a:chOff x="2304901" y="2316100"/>
            <a:chExt cx="595775" cy="955032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901" y="2316100"/>
              <a:ext cx="508343" cy="86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859468"/>
              <a:ext cx="416908" cy="41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2" y="2077008"/>
            <a:ext cx="620960" cy="5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SIM interfaces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0" y="1940474"/>
            <a:ext cx="2820318" cy="214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4170" y="1628800"/>
            <a:ext cx="2627318" cy="32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Klystron sensor connectors</a:t>
            </a:r>
            <a:endParaRPr lang="en-US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5" y="3857407"/>
            <a:ext cx="2093032" cy="82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8281" y="5733256"/>
            <a:ext cx="2194904" cy="810791"/>
            <a:chOff x="323528" y="5733256"/>
            <a:chExt cx="2194904" cy="81079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77272"/>
              <a:ext cx="1786648" cy="6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45" y="5733256"/>
              <a:ext cx="1380187" cy="35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6883" y="5547951"/>
            <a:ext cx="1203717" cy="32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Filament PSU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63453" y="5752253"/>
            <a:ext cx="2441870" cy="781973"/>
            <a:chOff x="3396005" y="5762074"/>
            <a:chExt cx="2153838" cy="61049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6021288"/>
              <a:ext cx="1769931" cy="35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005" y="5762074"/>
              <a:ext cx="972902" cy="43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4368582" y="5766815"/>
            <a:ext cx="1416293" cy="3174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Solenoid PSU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2523"/>
            <a:ext cx="497112" cy="4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1484784"/>
            <a:ext cx="1416293" cy="5663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Temp, flow rate, Pressure, etc.</a:t>
            </a:r>
          </a:p>
        </p:txBody>
      </p:sp>
      <p:cxnSp>
        <p:nvCxnSpPr>
          <p:cNvPr id="10" name="Straight Arrow Connector 9"/>
          <p:cNvCxnSpPr>
            <a:stCxn id="4109" idx="3"/>
          </p:cNvCxnSpPr>
          <p:nvPr/>
        </p:nvCxnSpPr>
        <p:spPr>
          <a:xfrm>
            <a:off x="1383453" y="3038764"/>
            <a:ext cx="2012552" cy="81864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102" idx="0"/>
          </p:cNvCxnSpPr>
          <p:nvPr/>
        </p:nvCxnSpPr>
        <p:spPr>
          <a:xfrm flipV="1">
            <a:off x="1863092" y="4678723"/>
            <a:ext cx="1532913" cy="105453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04" idx="0"/>
            <a:endCxn id="4099" idx="2"/>
          </p:cNvCxnSpPr>
          <p:nvPr/>
        </p:nvCxnSpPr>
        <p:spPr>
          <a:xfrm flipV="1">
            <a:off x="3814957" y="4678723"/>
            <a:ext cx="627564" cy="107353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85409" y="3483460"/>
            <a:ext cx="886791" cy="37928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489038" y="4678724"/>
            <a:ext cx="883162" cy="66754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22797" y="3205603"/>
            <a:ext cx="2" cy="64230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de ion-pump controll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8" y="4263034"/>
            <a:ext cx="764753" cy="7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0809" y="3920217"/>
            <a:ext cx="966335" cy="32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Ion-pump</a:t>
            </a:r>
            <a:endParaRPr lang="en-US" sz="1400" dirty="0" smtClean="0"/>
          </a:p>
        </p:txBody>
      </p:sp>
      <p:cxnSp>
        <p:nvCxnSpPr>
          <p:cNvPr id="32" name="Straight Arrow Connector 31"/>
          <p:cNvCxnSpPr>
            <a:stCxn id="1026" idx="3"/>
            <a:endCxn id="4099" idx="1"/>
          </p:cNvCxnSpPr>
          <p:nvPr/>
        </p:nvCxnSpPr>
        <p:spPr>
          <a:xfrm flipV="1">
            <a:off x="1355971" y="4268065"/>
            <a:ext cx="2040034" cy="34629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3724" y="5346273"/>
            <a:ext cx="2104231" cy="773965"/>
          </a:xfrm>
          <a:prstGeom prst="rect">
            <a:avLst/>
          </a:prstGeom>
        </p:spPr>
      </p:pic>
      <p:pic>
        <p:nvPicPr>
          <p:cNvPr id="1028" name="Picture 4" descr="Resultado de imagen de EPICS IO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18" y="2652973"/>
            <a:ext cx="594225" cy="5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193988" y="2320952"/>
            <a:ext cx="494650" cy="32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lnSpc>
                <a:spcPct val="110000"/>
              </a:lnSpc>
              <a:defRPr sz="1600">
                <a:latin typeface="Calibri" panose="020F0502020204030204" pitchFamily="34" charset="0"/>
                <a:cs typeface="Helvetica Light"/>
              </a:defRPr>
            </a:lvl1pPr>
          </a:lstStyle>
          <a:p>
            <a:pPr algn="ctr"/>
            <a:r>
              <a:rPr lang="en-US" sz="1400" dirty="0" smtClean="0"/>
              <a:t>IOC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459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PLC Interfaces and I/O protection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3568" y="2780928"/>
          <a:ext cx="763284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isolation / cable detection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PLC – PSUs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Dry-contacts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PLC – FPGA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Dry-contacts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PLC –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power supply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PSUs – PLC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Dry-contacts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Conn.</a:t>
                      </a:r>
                      <a:r>
                        <a:rPr lang="en-US" baseline="0" dirty="0" smtClean="0"/>
                        <a:t> Box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PS-2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mA fuses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PSUs – PLC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Cable</a:t>
                      </a:r>
                      <a:r>
                        <a:rPr lang="en-US" baseline="0" dirty="0" smtClean="0"/>
                        <a:t> detection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PLC – 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Pull-up/down signals</a:t>
                      </a:r>
                      <a:r>
                        <a:rPr lang="en-US" baseline="0" dirty="0" smtClean="0"/>
                        <a:t> when no sensor connected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PLC – Arc-detector (CERN)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arc-detector</a:t>
                      </a:r>
                      <a:r>
                        <a:rPr lang="en-US" baseline="0" dirty="0" smtClean="0"/>
                        <a:t> from a PLC command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23528" y="1687741"/>
            <a:ext cx="84969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700" dirty="0" smtClean="0"/>
              <a:t>The sensors and I/O signals where is required an external power supply (PS) can be powered from a secondary PS, then the CPU and the I/O modules are protected against an external short circuit.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807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Series units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95736" y="2123564"/>
            <a:ext cx="480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Timeline of the </a:t>
            </a:r>
            <a:r>
              <a:rPr lang="en-US" dirty="0" smtClean="0"/>
              <a:t>series units and system validation</a:t>
            </a:r>
            <a:endParaRPr lang="en-US" dirty="0"/>
          </a:p>
        </p:txBody>
      </p:sp>
      <p:cxnSp>
        <p:nvCxnSpPr>
          <p:cNvPr id="8" name="Straight Arrow Connector 7"/>
          <p:cNvCxnSpPr>
            <a:endCxn id="12" idx="0"/>
          </p:cNvCxnSpPr>
          <p:nvPr/>
        </p:nvCxnSpPr>
        <p:spPr>
          <a:xfrm>
            <a:off x="991266" y="4221088"/>
            <a:ext cx="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3" idx="0"/>
          </p:cNvCxnSpPr>
          <p:nvPr/>
        </p:nvCxnSpPr>
        <p:spPr>
          <a:xfrm>
            <a:off x="3072212" y="4221088"/>
            <a:ext cx="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329879" y="4212792"/>
            <a:ext cx="1141" cy="5099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5" idx="0"/>
          </p:cNvCxnSpPr>
          <p:nvPr/>
        </p:nvCxnSpPr>
        <p:spPr>
          <a:xfrm>
            <a:off x="6360511" y="4221088"/>
            <a:ext cx="0" cy="4957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19258" y="4725144"/>
            <a:ext cx="144016" cy="144016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00204" y="4725144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59012" y="472277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8503" y="4716848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6"/>
            <a:endCxn id="13" idx="2"/>
          </p:cNvCxnSpPr>
          <p:nvPr/>
        </p:nvCxnSpPr>
        <p:spPr>
          <a:xfrm>
            <a:off x="1063274" y="4797152"/>
            <a:ext cx="1936930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6"/>
            <a:endCxn id="14" idx="2"/>
          </p:cNvCxnSpPr>
          <p:nvPr/>
        </p:nvCxnSpPr>
        <p:spPr>
          <a:xfrm flipV="1">
            <a:off x="3144220" y="4794780"/>
            <a:ext cx="1114792" cy="2372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2"/>
            <a:endCxn id="14" idx="6"/>
          </p:cNvCxnSpPr>
          <p:nvPr/>
        </p:nvCxnSpPr>
        <p:spPr>
          <a:xfrm flipH="1">
            <a:off x="4403028" y="4788856"/>
            <a:ext cx="1885475" cy="5924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49538" y="4716848"/>
            <a:ext cx="144016" cy="144016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2"/>
            <a:endCxn id="15" idx="6"/>
          </p:cNvCxnSpPr>
          <p:nvPr/>
        </p:nvCxnSpPr>
        <p:spPr>
          <a:xfrm flipH="1">
            <a:off x="6432519" y="4788856"/>
            <a:ext cx="1717019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8221546" y="4212792"/>
            <a:ext cx="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200000">
            <a:off x="570663" y="3549977"/>
            <a:ext cx="83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System</a:t>
            </a:r>
          </a:p>
          <a:p>
            <a:r>
              <a:rPr lang="en-US" sz="1200" dirty="0" smtClean="0"/>
              <a:t>received</a:t>
            </a:r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 rot="16200000">
            <a:off x="2318440" y="3234054"/>
            <a:ext cx="1512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Connects the system </a:t>
            </a:r>
          </a:p>
          <a:p>
            <a:r>
              <a:rPr lang="en-US" sz="1200" dirty="0" smtClean="0"/>
              <a:t>to the test bench</a:t>
            </a:r>
            <a:endParaRPr lang="en-US" sz="1200" dirty="0" smtClean="0"/>
          </a:p>
        </p:txBody>
      </p:sp>
      <p:sp>
        <p:nvSpPr>
          <p:cNvPr id="24" name="Rectangle 23"/>
          <p:cNvSpPr/>
          <p:nvPr/>
        </p:nvSpPr>
        <p:spPr>
          <a:xfrm rot="16200000">
            <a:off x="5796404" y="3427773"/>
            <a:ext cx="112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Automatic </a:t>
            </a:r>
          </a:p>
          <a:p>
            <a:r>
              <a:rPr lang="en-US" sz="1200" dirty="0" smtClean="0"/>
              <a:t>logic validation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3632640" y="3247338"/>
            <a:ext cx="1394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System testing and </a:t>
            </a:r>
          </a:p>
          <a:p>
            <a:r>
              <a:rPr lang="en-US" sz="1200" dirty="0" smtClean="0"/>
              <a:t>logic validation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7639309" y="3396570"/>
            <a:ext cx="1180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Acceptance test</a:t>
            </a:r>
          </a:p>
          <a:p>
            <a:r>
              <a:rPr lang="en-US" sz="1200" dirty="0" smtClean="0"/>
              <a:t>System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88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500718" y="3311987"/>
            <a:ext cx="180370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Thanks!!!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Questions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84590"/>
            <a:ext cx="240459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18595</TotalTime>
  <Words>314</Words>
  <Application>Microsoft Office PowerPoint</Application>
  <PresentationFormat>On-screen Show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ESS Core Powerpoint</vt:lpstr>
      <vt:lpstr>RF Local Protection System RF-LPS Critical Design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Rafael Montano</cp:lastModifiedBy>
  <cp:revision>572</cp:revision>
  <dcterms:created xsi:type="dcterms:W3CDTF">2013-10-29T16:05:10Z</dcterms:created>
  <dcterms:modified xsi:type="dcterms:W3CDTF">2017-06-27T15:37:53Z</dcterms:modified>
</cp:coreProperties>
</file>