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83" r:id="rId3"/>
    <p:sldId id="358" r:id="rId4"/>
    <p:sldId id="267" r:id="rId5"/>
    <p:sldId id="347" r:id="rId6"/>
    <p:sldId id="350" r:id="rId7"/>
    <p:sldId id="363" r:id="rId8"/>
    <p:sldId id="348" r:id="rId9"/>
    <p:sldId id="349" r:id="rId10"/>
    <p:sldId id="351" r:id="rId11"/>
    <p:sldId id="315" r:id="rId12"/>
    <p:sldId id="273" r:id="rId13"/>
    <p:sldId id="319" r:id="rId14"/>
    <p:sldId id="318" r:id="rId15"/>
    <p:sldId id="353" r:id="rId16"/>
    <p:sldId id="333" r:id="rId17"/>
    <p:sldId id="332" r:id="rId18"/>
    <p:sldId id="277" r:id="rId19"/>
    <p:sldId id="352" r:id="rId20"/>
    <p:sldId id="365" r:id="rId21"/>
    <p:sldId id="354" r:id="rId22"/>
    <p:sldId id="359" r:id="rId23"/>
    <p:sldId id="364" r:id="rId24"/>
    <p:sldId id="356" r:id="rId25"/>
    <p:sldId id="357" r:id="rId26"/>
    <p:sldId id="355" r:id="rId27"/>
    <p:sldId id="268" r:id="rId2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33"/>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0" autoAdjust="0"/>
    <p:restoredTop sz="87152" autoAdjust="0"/>
  </p:normalViewPr>
  <p:slideViewPr>
    <p:cSldViewPr>
      <p:cViewPr varScale="1">
        <p:scale>
          <a:sx n="115" d="100"/>
          <a:sy n="115" d="100"/>
        </p:scale>
        <p:origin x="156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2017-06-27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dirty="0"/>
          </a:p>
        </p:txBody>
      </p:sp>
    </p:spTree>
    <p:extLst>
      <p:ext uri="{BB962C8B-B14F-4D97-AF65-F5344CB8AC3E}">
        <p14:creationId xmlns:p14="http://schemas.microsoft.com/office/powerpoint/2010/main" val="223442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36398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23</a:t>
            </a:fld>
            <a:endParaRPr lang="sv-SE" dirty="0"/>
          </a:p>
        </p:txBody>
      </p:sp>
    </p:spTree>
    <p:extLst>
      <p:ext uri="{BB962C8B-B14F-4D97-AF65-F5344CB8AC3E}">
        <p14:creationId xmlns:p14="http://schemas.microsoft.com/office/powerpoint/2010/main" val="418418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379372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323992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53250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13813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conditions</a:t>
            </a:r>
            <a:r>
              <a:rPr lang="en-US" baseline="0" dirty="0" smtClean="0"/>
              <a:t> about the Klystron protective interlocks.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30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a:p>
        </p:txBody>
      </p:sp>
    </p:spTree>
    <p:extLst>
      <p:ext uri="{BB962C8B-B14F-4D97-AF65-F5344CB8AC3E}">
        <p14:creationId xmlns:p14="http://schemas.microsoft.com/office/powerpoint/2010/main" val="389433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sv-SE" baseline="0"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a:p>
        </p:txBody>
      </p:sp>
    </p:spTree>
    <p:extLst>
      <p:ext uri="{BB962C8B-B14F-4D97-AF65-F5344CB8AC3E}">
        <p14:creationId xmlns:p14="http://schemas.microsoft.com/office/powerpoint/2010/main" val="343954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2017-06-27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2017-06-27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2017-06-27</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2017-06-27</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2017-06-27</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060848"/>
            <a:ext cx="7772400" cy="1298575"/>
          </a:xfrm>
        </p:spPr>
        <p:txBody>
          <a:bodyPr>
            <a:normAutofit fontScale="90000"/>
          </a:bodyPr>
          <a:lstStyle/>
          <a:p>
            <a:pPr algn="r"/>
            <a:r>
              <a:rPr lang="en-GB" sz="4000" noProof="0" dirty="0" smtClean="0">
                <a:latin typeface="+mn-lt"/>
                <a:cs typeface="Helvetica"/>
              </a:rPr>
              <a:t>RF Local Protection System</a:t>
            </a:r>
            <a:br>
              <a:rPr lang="en-GB" sz="4000" noProof="0" dirty="0" smtClean="0">
                <a:latin typeface="+mn-lt"/>
                <a:cs typeface="Helvetica"/>
              </a:rPr>
            </a:br>
            <a:r>
              <a:rPr lang="en-GB" sz="4000" smtClean="0">
                <a:latin typeface="+mn-lt"/>
                <a:cs typeface="Helvetica"/>
              </a:rPr>
              <a:t>RF-LPS Critical </a:t>
            </a:r>
            <a:r>
              <a:rPr lang="en-GB" sz="4000" dirty="0" smtClean="0">
                <a:latin typeface="+mn-lt"/>
                <a:cs typeface="Helvetica"/>
              </a:rPr>
              <a:t>Design Review</a:t>
            </a:r>
            <a:endParaRPr lang="en-GB" sz="4000" noProof="0" dirty="0">
              <a:latin typeface="+mn-lt"/>
              <a:cs typeface="Helvetica"/>
            </a:endParaRPr>
          </a:p>
        </p:txBody>
      </p:sp>
      <p:sp>
        <p:nvSpPr>
          <p:cNvPr id="3" name="Subtitle 2"/>
          <p:cNvSpPr>
            <a:spLocks noGrp="1"/>
          </p:cNvSpPr>
          <p:nvPr>
            <p:ph type="subTitle" idx="1"/>
          </p:nvPr>
        </p:nvSpPr>
        <p:spPr>
          <a:xfrm>
            <a:off x="3635896" y="3356992"/>
            <a:ext cx="5000600" cy="478904"/>
          </a:xfrm>
        </p:spPr>
        <p:txBody>
          <a:bodyPr>
            <a:noAutofit/>
          </a:bodyPr>
          <a:lstStyle/>
          <a:p>
            <a:pPr algn="r"/>
            <a:r>
              <a:rPr lang="en-GB" sz="2000" noProof="0" dirty="0" smtClean="0">
                <a:solidFill>
                  <a:schemeClr val="bg1"/>
                </a:solidFill>
                <a:cs typeface="Helvetica"/>
              </a:rPr>
              <a:t>Rafael Montaño</a:t>
            </a:r>
          </a:p>
          <a:p>
            <a:pPr algn="r"/>
            <a:endParaRPr lang="en-GB" sz="2000" noProof="0" dirty="0">
              <a:solidFill>
                <a:schemeClr val="bg1"/>
              </a:solidFill>
              <a:cs typeface="Helvetica"/>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sv-SE" sz="1400" smtClean="0">
                <a:solidFill>
                  <a:srgbClr val="FFFFFF"/>
                </a:solidFill>
              </a:rPr>
              <a:t>17-06-27</a:t>
            </a:fld>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PLC Machine State overview</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
        <p:nvSpPr>
          <p:cNvPr id="7" name="Rectangle 6"/>
          <p:cNvSpPr/>
          <p:nvPr/>
        </p:nvSpPr>
        <p:spPr>
          <a:xfrm>
            <a:off x="251520" y="6308079"/>
            <a:ext cx="8208912" cy="461665"/>
          </a:xfrm>
          <a:prstGeom prst="rect">
            <a:avLst/>
          </a:prstGeom>
        </p:spPr>
        <p:txBody>
          <a:bodyPr wrap="square">
            <a:spAutoFit/>
          </a:bodyPr>
          <a:lstStyle/>
          <a:p>
            <a:r>
              <a:rPr lang="en-US" sz="1200" dirty="0" smtClean="0"/>
              <a:t>For more details see: \Collaboration </a:t>
            </a:r>
            <a:r>
              <a:rPr lang="en-US" sz="1200" dirty="0"/>
              <a:t>Area\RF </a:t>
            </a:r>
            <a:r>
              <a:rPr lang="en-US" sz="1200" dirty="0" smtClean="0"/>
              <a:t>Systems\RF </a:t>
            </a:r>
            <a:r>
              <a:rPr lang="en-US" sz="1200" dirty="0"/>
              <a:t>Local Protection System\</a:t>
            </a:r>
            <a:r>
              <a:rPr lang="en-US" sz="1200" dirty="0" err="1"/>
              <a:t>MachineState</a:t>
            </a:r>
            <a:r>
              <a:rPr lang="en-US" sz="1200" dirty="0"/>
              <a:t> and Interlock </a:t>
            </a:r>
            <a:r>
              <a:rPr lang="en-US" sz="1200" dirty="0" smtClean="0"/>
              <a:t>logic</a:t>
            </a:r>
          </a:p>
          <a:p>
            <a:r>
              <a:rPr lang="en-US" sz="1200" dirty="0"/>
              <a:t>	</a:t>
            </a:r>
            <a:r>
              <a:rPr lang="en-US" sz="1200" dirty="0" smtClean="0"/>
              <a:t>	</a:t>
            </a:r>
            <a:r>
              <a:rPr lang="en-US" sz="1200" dirty="0" smtClean="0">
                <a:sym typeface="Wingdings" panose="05000000000000000000" pitchFamily="2" charset="2"/>
              </a:rPr>
              <a:t> </a:t>
            </a:r>
            <a:r>
              <a:rPr lang="en-US" sz="1200" dirty="0">
                <a:sym typeface="Wingdings" panose="05000000000000000000" pitchFamily="2" charset="2"/>
              </a:rPr>
              <a:t>ToshibaStateMachine_SIM.xlsx</a:t>
            </a:r>
            <a:endParaRPr lang="en-US" sz="1200" dirty="0"/>
          </a:p>
        </p:txBody>
      </p:sp>
      <p:sp>
        <p:nvSpPr>
          <p:cNvPr id="8" name="TextBox 7"/>
          <p:cNvSpPr txBox="1"/>
          <p:nvPr/>
        </p:nvSpPr>
        <p:spPr>
          <a:xfrm>
            <a:off x="251520" y="1555036"/>
            <a:ext cx="8496944" cy="4801314"/>
          </a:xfrm>
          <a:prstGeom prst="rect">
            <a:avLst/>
          </a:prstGeom>
          <a:noFill/>
        </p:spPr>
        <p:txBody>
          <a:bodyPr wrap="square" rtlCol="0">
            <a:spAutoFit/>
          </a:bodyPr>
          <a:lstStyle/>
          <a:p>
            <a:pPr algn="just"/>
            <a:r>
              <a:rPr lang="en-GB" sz="1700" b="1" dirty="0" smtClean="0"/>
              <a:t>OFF (Initial status): </a:t>
            </a:r>
            <a:r>
              <a:rPr lang="en-GB" sz="1700" dirty="0" smtClean="0"/>
              <a:t>Shutdown and revoke all permissions of the RF transmitter.</a:t>
            </a:r>
          </a:p>
          <a:p>
            <a:pPr lvl="1" algn="just"/>
            <a:r>
              <a:rPr lang="en-GB" sz="1700" dirty="0" smtClean="0"/>
              <a:t>HV Enable (OFF) - RF Enable (OFF) - PSUs (OFF) - MPS (OFF) - LLRF (OFF)</a:t>
            </a:r>
          </a:p>
          <a:p>
            <a:pPr algn="just"/>
            <a:r>
              <a:rPr lang="en-US" sz="1700" b="1" dirty="0" smtClean="0"/>
              <a:t>AUX (Ion-pump ON):</a:t>
            </a:r>
            <a:r>
              <a:rPr lang="en-US" sz="1700" dirty="0" smtClean="0"/>
              <a:t> Requires the Ion-pump is ON to meet this status, the PLC does not have any control on the ion-pump switch on/off commands.</a:t>
            </a:r>
          </a:p>
          <a:p>
            <a:pPr algn="just"/>
            <a:r>
              <a:rPr lang="en-US" sz="1700" b="1" dirty="0" smtClean="0"/>
              <a:t>Filament (Filament power on and current ramp): </a:t>
            </a:r>
            <a:r>
              <a:rPr lang="en-US" sz="1700" dirty="0" smtClean="0"/>
              <a:t>Requires oil tank cooling and temperature interlocks are ok to allow the user power on and ramp the Filament PS. </a:t>
            </a:r>
          </a:p>
          <a:p>
            <a:pPr algn="just"/>
            <a:r>
              <a:rPr lang="en-US" sz="1700" b="1" dirty="0" smtClean="0"/>
              <a:t>Stand-by (Solenoid power on and current set-point): </a:t>
            </a:r>
            <a:r>
              <a:rPr lang="en-US" sz="1700" dirty="0" smtClean="0"/>
              <a:t>This status requires the window, solenoid and collector cooling/temperature interlocks are ok to allow the user power on the solenoid PS. </a:t>
            </a:r>
          </a:p>
          <a:p>
            <a:pPr algn="just"/>
            <a:r>
              <a:rPr lang="en-US" sz="1700" b="1" dirty="0" smtClean="0"/>
              <a:t>HV Enable (inhibit Modulator through the FPGA): </a:t>
            </a:r>
            <a:r>
              <a:rPr lang="en-US" sz="1700" dirty="0" smtClean="0"/>
              <a:t>Requires Ion pump lower pressure interlock. Here is also include two variable calculation by the PLC: Collector and Body dissipation. Those threshold levels can be defined by the user.</a:t>
            </a:r>
          </a:p>
          <a:p>
            <a:pPr algn="just"/>
            <a:r>
              <a:rPr lang="en-US" sz="1700" b="1" dirty="0" smtClean="0"/>
              <a:t>RF Enable: (pin-diode through </a:t>
            </a:r>
            <a:r>
              <a:rPr lang="en-US" sz="1700" b="1" dirty="0"/>
              <a:t>the </a:t>
            </a:r>
            <a:r>
              <a:rPr lang="en-US" sz="1700" b="1" dirty="0" smtClean="0"/>
              <a:t>FPGA and inform to MPS):</a:t>
            </a:r>
            <a:r>
              <a:rPr lang="en-US" sz="1700" dirty="0" smtClean="0"/>
              <a:t> Requires Ion-pump high pressure, DA ready, circulator and load cooling and temperature interlocks</a:t>
            </a:r>
            <a:endParaRPr lang="en-US" sz="1700" dirty="0"/>
          </a:p>
          <a:p>
            <a:pPr algn="just"/>
            <a:endParaRPr lang="en-US" sz="1700" b="1" dirty="0" smtClean="0"/>
          </a:p>
          <a:p>
            <a:pPr algn="just"/>
            <a:r>
              <a:rPr lang="en-US" sz="1700" dirty="0" smtClean="0"/>
              <a:t>Note: for all statuses the PLC/FPGA will continue monitoring the interlocks </a:t>
            </a:r>
            <a:r>
              <a:rPr lang="en-US" sz="1700" dirty="0"/>
              <a:t>according to the threshold defined by the </a:t>
            </a:r>
            <a:r>
              <a:rPr lang="en-US" sz="1700" dirty="0" smtClean="0"/>
              <a:t>user or digital interlocks where is required. It would be defined into the supervision conditions.</a:t>
            </a:r>
            <a:endParaRPr lang="en-GB" sz="1700" dirty="0"/>
          </a:p>
        </p:txBody>
      </p:sp>
    </p:spTree>
    <p:extLst>
      <p:ext uri="{BB962C8B-B14F-4D97-AF65-F5344CB8AC3E}">
        <p14:creationId xmlns:p14="http://schemas.microsoft.com/office/powerpoint/2010/main" val="162766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11</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Machine State and SIM Interlock logic</a:t>
            </a:r>
            <a:endParaRPr lang="en-GB" sz="2800" b="1" dirty="0">
              <a:cs typeface="Helvetic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46876"/>
            <a:ext cx="8568952" cy="54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cliparts.co/cliparts/6cy/Mkr/6cyMkrEc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2806818"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79912" y="4152438"/>
            <a:ext cx="3977884" cy="369332"/>
          </a:xfrm>
          <a:prstGeom prst="rect">
            <a:avLst/>
          </a:prstGeom>
        </p:spPr>
        <p:txBody>
          <a:bodyPr wrap="none">
            <a:spAutoFit/>
          </a:bodyPr>
          <a:lstStyle/>
          <a:p>
            <a:r>
              <a:rPr lang="en-GB" dirty="0"/>
              <a:t>S7-GRAPH </a:t>
            </a:r>
            <a:r>
              <a:rPr lang="en-GB" dirty="0" smtClean="0"/>
              <a:t>(IEC </a:t>
            </a:r>
            <a:r>
              <a:rPr lang="en-GB" dirty="0"/>
              <a:t>61131-3, DIN EN 61131). </a:t>
            </a:r>
            <a:endParaRPr lang="en-US" dirty="0"/>
          </a:p>
        </p:txBody>
      </p:sp>
    </p:spTree>
    <p:extLst>
      <p:ext uri="{BB962C8B-B14F-4D97-AF65-F5344CB8AC3E}">
        <p14:creationId xmlns:p14="http://schemas.microsoft.com/office/powerpoint/2010/main" val="3214670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12</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LPS Machine State</a:t>
            </a:r>
            <a:endParaRPr lang="en-GB" sz="2800" b="1" dirty="0">
              <a:cs typeface="Helvetica"/>
            </a:endParaRPr>
          </a:p>
        </p:txBody>
      </p:sp>
      <p:sp>
        <p:nvSpPr>
          <p:cNvPr id="3" name="TextBox 2"/>
          <p:cNvSpPr txBox="1"/>
          <p:nvPr/>
        </p:nvSpPr>
        <p:spPr>
          <a:xfrm>
            <a:off x="2552949" y="1685798"/>
            <a:ext cx="6475596" cy="4832092"/>
          </a:xfrm>
          <a:prstGeom prst="rect">
            <a:avLst/>
          </a:prstGeom>
          <a:noFill/>
        </p:spPr>
        <p:txBody>
          <a:bodyPr wrap="square" rtlCol="0">
            <a:spAutoFit/>
          </a:bodyPr>
          <a:lstStyle/>
          <a:p>
            <a:r>
              <a:rPr lang="en-US" sz="1400" dirty="0" smtClean="0">
                <a:latin typeface="Calibri" panose="020F0502020204030204" pitchFamily="34" charset="0"/>
                <a:cs typeface="Helvetica Neue Light"/>
              </a:rPr>
              <a:t>Five pre-conditions and three interlocks distributed on the following way:</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(PC1) OFF        	AUX (PLC)</a:t>
            </a:r>
          </a:p>
          <a:p>
            <a:r>
              <a:rPr lang="en-US" sz="1400" dirty="0" smtClean="0">
                <a:latin typeface="Calibri" panose="020F0502020204030204" pitchFamily="34" charset="0"/>
                <a:cs typeface="Helvetica Neue Light"/>
              </a:rPr>
              <a:t>(PC2) AUX		FIL (PLC)</a:t>
            </a:r>
          </a:p>
          <a:p>
            <a:r>
              <a:rPr lang="en-US" sz="1400" dirty="0" smtClean="0">
                <a:latin typeface="Calibri" panose="020F0502020204030204" pitchFamily="34" charset="0"/>
                <a:cs typeface="Helvetica Neue Light"/>
              </a:rPr>
              <a:t>(PC3) FIL		STBY(PLC)</a:t>
            </a:r>
          </a:p>
          <a:p>
            <a:r>
              <a:rPr lang="en-US" sz="1400" dirty="0" smtClean="0">
                <a:latin typeface="Calibri" panose="020F0502020204030204" pitchFamily="34" charset="0"/>
                <a:cs typeface="Helvetica Neue Light"/>
              </a:rPr>
              <a:t>(PC4) STBY		HVON (PLC)</a:t>
            </a:r>
          </a:p>
          <a:p>
            <a:r>
              <a:rPr lang="en-US" sz="1400" dirty="0">
                <a:latin typeface="Calibri" panose="020F0502020204030204" pitchFamily="34" charset="0"/>
                <a:cs typeface="Helvetica Neue Light"/>
              </a:rPr>
              <a:t>(</a:t>
            </a:r>
            <a:r>
              <a:rPr lang="en-US" sz="1400" dirty="0" smtClean="0">
                <a:latin typeface="Calibri" panose="020F0502020204030204" pitchFamily="34" charset="0"/>
                <a:cs typeface="Helvetica Neue Light"/>
              </a:rPr>
              <a:t>PC5) </a:t>
            </a:r>
            <a:r>
              <a:rPr lang="en-US" sz="1400" dirty="0">
                <a:latin typeface="Calibri" panose="020F0502020204030204" pitchFamily="34" charset="0"/>
                <a:cs typeface="Helvetica Neue Light"/>
              </a:rPr>
              <a:t>HVON	</a:t>
            </a:r>
            <a:r>
              <a:rPr lang="en-US" sz="1400" dirty="0" smtClean="0">
                <a:latin typeface="Calibri" panose="020F0502020204030204" pitchFamily="34" charset="0"/>
                <a:cs typeface="Helvetica Neue Light"/>
              </a:rPr>
              <a:t>	RFON </a:t>
            </a:r>
            <a:r>
              <a:rPr lang="en-US" sz="1400" dirty="0">
                <a:latin typeface="Calibri" panose="020F0502020204030204" pitchFamily="34" charset="0"/>
                <a:cs typeface="Helvetica Neue Light"/>
              </a:rPr>
              <a:t>(PLC)</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The connections between the PLC and FPGA must be through hardwire, the fieldbus would be used only for diagnostics purposes.</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ITLCK_HV (FIM) 	HV Modulator</a:t>
            </a:r>
          </a:p>
          <a:p>
            <a:r>
              <a:rPr lang="en-US" sz="1400" dirty="0" smtClean="0">
                <a:latin typeface="Calibri" panose="020F0502020204030204" pitchFamily="34" charset="0"/>
                <a:cs typeface="Helvetica Neue Light"/>
              </a:rPr>
              <a:t>ITLCK_RF (FIM) 	Pin Diode</a:t>
            </a:r>
          </a:p>
          <a:p>
            <a:r>
              <a:rPr lang="en-US" sz="1400" dirty="0" smtClean="0">
                <a:latin typeface="Calibri" panose="020F0502020204030204" pitchFamily="34" charset="0"/>
                <a:cs typeface="Helvetica Neue Light"/>
              </a:rPr>
              <a:t>ITLCK_MPS_ST (FIM)	Report status</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The PLC also will handle the operation modes, and it shall be grouped to the Machine State:</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NORMAL_OP 	Normal Operation</a:t>
            </a:r>
          </a:p>
          <a:p>
            <a:r>
              <a:rPr lang="en-US" sz="1400" dirty="0" smtClean="0">
                <a:latin typeface="Calibri" panose="020F0502020204030204" pitchFamily="34" charset="0"/>
                <a:cs typeface="Helvetica Neue Light"/>
              </a:rPr>
              <a:t>RF_COND_MODE 	Conditioning Mode</a:t>
            </a:r>
          </a:p>
          <a:p>
            <a:r>
              <a:rPr lang="en-US" sz="1400" dirty="0" smtClean="0">
                <a:latin typeface="Calibri" panose="020F0502020204030204" pitchFamily="34" charset="0"/>
                <a:cs typeface="Helvetica Neue Light"/>
              </a:rPr>
              <a:t>TEST_MODE		Test Mode</a:t>
            </a:r>
          </a:p>
          <a:p>
            <a:r>
              <a:rPr lang="en-US" sz="1400" dirty="0" smtClean="0">
                <a:latin typeface="Calibri" panose="020F0502020204030204" pitchFamily="34" charset="0"/>
                <a:cs typeface="Helvetica Neue Light"/>
              </a:rPr>
              <a:t>WIRE_TEST		Wire Test</a:t>
            </a:r>
            <a:endParaRPr lang="en-US" sz="1400" dirty="0">
              <a:latin typeface="Calibri" panose="020F0502020204030204" pitchFamily="34" charset="0"/>
              <a:cs typeface="Helvetica Neue Light"/>
            </a:endParaRPr>
          </a:p>
        </p:txBody>
      </p:sp>
      <p:cxnSp>
        <p:nvCxnSpPr>
          <p:cNvPr id="5" name="Straight Arrow Connector 4"/>
          <p:cNvCxnSpPr/>
          <p:nvPr/>
        </p:nvCxnSpPr>
        <p:spPr>
          <a:xfrm>
            <a:off x="3851920" y="2276872"/>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51920" y="2492896"/>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51920" y="2708920"/>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51920" y="2924944"/>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51920" y="3140968"/>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2301429" cy="41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3995936" y="5693052"/>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95936" y="5909076"/>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95936" y="6125100"/>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5936" y="6341124"/>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11960" y="4197235"/>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11960" y="4413259"/>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211960" y="4629283"/>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674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13</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Pre-instructions</a:t>
            </a:r>
          </a:p>
          <a:p>
            <a:r>
              <a:rPr lang="en-US" sz="2800" b="1" dirty="0" smtClean="0">
                <a:cs typeface="Helvetica"/>
              </a:rPr>
              <a:t>Preconditions and Supervisions</a:t>
            </a:r>
            <a:endParaRPr lang="en-GB" sz="2800" b="1" dirty="0">
              <a:cs typeface="Helvetic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7"/>
            <a:ext cx="2505844" cy="451524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5023" y="2204864"/>
            <a:ext cx="4968551" cy="2529923"/>
          </a:xfrm>
          <a:prstGeom prst="rect">
            <a:avLst/>
          </a:prstGeom>
        </p:spPr>
        <p:txBody>
          <a:bodyPr wrap="square">
            <a:spAutoFit/>
          </a:bodyPr>
          <a:lstStyle>
            <a:defPPr>
              <a:defRPr lang="sv-SE"/>
            </a:defPPr>
            <a:lvl1pPr algn="just">
              <a:lnSpc>
                <a:spcPct val="110000"/>
              </a:lnSpc>
              <a:defRPr sz="1600">
                <a:latin typeface="Calibri" panose="020F0502020204030204" pitchFamily="34" charset="0"/>
                <a:cs typeface="Helvetica Light"/>
              </a:defRPr>
            </a:lvl1pPr>
          </a:lstStyle>
          <a:p>
            <a:r>
              <a:rPr lang="en-US" dirty="0" smtClean="0"/>
              <a:t>Before call the Machine State the preconditions and supervisions should be defined. All interlocks required to operate should be included here.</a:t>
            </a:r>
          </a:p>
          <a:p>
            <a:endParaRPr lang="en-US" dirty="0"/>
          </a:p>
          <a:p>
            <a:r>
              <a:rPr lang="en-US" dirty="0" smtClean="0"/>
              <a:t>The Machine State also include a supervision conditions which means the </a:t>
            </a:r>
            <a:r>
              <a:rPr lang="en-US" smtClean="0"/>
              <a:t>PLC should wait </a:t>
            </a:r>
            <a:r>
              <a:rPr lang="en-US" dirty="0" smtClean="0"/>
              <a:t>a predefined time in order to get the nominal conditions before achieve the requested status by the user. i.e. Filament PSU or Solenoid PSU.</a:t>
            </a:r>
            <a:endParaRPr lang="en-US" dirty="0"/>
          </a:p>
        </p:txBody>
      </p:sp>
      <p:pic>
        <p:nvPicPr>
          <p:cNvPr id="9" name="Picture 4" descr="http://www.clker.com/cliparts/N/A/y/e/G/p/and-gate-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5136300"/>
            <a:ext cx="648072" cy="3888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70819" y="5085184"/>
            <a:ext cx="1628971" cy="430887"/>
          </a:xfrm>
          <a:prstGeom prst="rect">
            <a:avLst/>
          </a:prstGeom>
        </p:spPr>
        <p:txBody>
          <a:bodyPr wrap="none" anchor="ctr">
            <a:spAutoFit/>
          </a:bodyPr>
          <a:lstStyle/>
          <a:p>
            <a:pPr algn="r"/>
            <a:r>
              <a:rPr lang="en-US" sz="1100" dirty="0" smtClean="0">
                <a:latin typeface="Calibri" panose="020F0502020204030204" pitchFamily="34" charset="0"/>
                <a:cs typeface="Helvetica Light"/>
              </a:rPr>
              <a:t>NOT Collector Flow </a:t>
            </a:r>
            <a:r>
              <a:rPr lang="en-US" sz="1100" dirty="0" err="1" smtClean="0">
                <a:latin typeface="Calibri" panose="020F0502020204030204" pitchFamily="34" charset="0"/>
                <a:cs typeface="Helvetica Light"/>
              </a:rPr>
              <a:t>Intlck</a:t>
            </a:r>
            <a:endParaRPr lang="en-US" sz="1100" dirty="0" smtClean="0">
              <a:latin typeface="Calibri" panose="020F0502020204030204" pitchFamily="34" charset="0"/>
              <a:cs typeface="Helvetica Light"/>
            </a:endParaRPr>
          </a:p>
          <a:p>
            <a:pPr algn="r"/>
            <a:r>
              <a:rPr lang="en-US" sz="1100" dirty="0">
                <a:latin typeface="Calibri" panose="020F0502020204030204" pitchFamily="34" charset="0"/>
                <a:cs typeface="Helvetica Light"/>
              </a:rPr>
              <a:t>NOT Body Temp </a:t>
            </a:r>
            <a:r>
              <a:rPr lang="en-US" sz="1100" dirty="0" err="1" smtClean="0">
                <a:latin typeface="Calibri" panose="020F0502020204030204" pitchFamily="34" charset="0"/>
                <a:cs typeface="Helvetica Light"/>
              </a:rPr>
              <a:t>Intlck</a:t>
            </a:r>
            <a:endParaRPr lang="en-US" sz="1100" dirty="0"/>
          </a:p>
        </p:txBody>
      </p:sp>
      <p:sp>
        <p:nvSpPr>
          <p:cNvPr id="13" name="Rectangle 12"/>
          <p:cNvSpPr/>
          <p:nvPr/>
        </p:nvSpPr>
        <p:spPr>
          <a:xfrm>
            <a:off x="3347864" y="5222574"/>
            <a:ext cx="872355" cy="216206"/>
          </a:xfrm>
          <a:prstGeom prst="rect">
            <a:avLst/>
          </a:prstGeom>
        </p:spPr>
        <p:txBody>
          <a:bodyPr wrap="none" anchor="ctr">
            <a:spAutoFit/>
          </a:bodyPr>
          <a:lstStyle/>
          <a:p>
            <a:pPr algn="r"/>
            <a:r>
              <a:rPr lang="en-US" sz="1100" dirty="0" err="1" smtClean="0">
                <a:latin typeface="Calibri" panose="020F0502020204030204" pitchFamily="34" charset="0"/>
                <a:cs typeface="Helvetica Light"/>
              </a:rPr>
              <a:t>PreCond</a:t>
            </a:r>
            <a:r>
              <a:rPr lang="en-US" sz="1100" dirty="0" smtClean="0">
                <a:latin typeface="Calibri" panose="020F0502020204030204" pitchFamily="34" charset="0"/>
                <a:cs typeface="Helvetica Light"/>
              </a:rPr>
              <a:t> OK</a:t>
            </a:r>
            <a:endParaRPr lang="en-US" sz="1100" dirty="0"/>
          </a:p>
        </p:txBody>
      </p:sp>
    </p:spTree>
    <p:extLst>
      <p:ext uri="{BB962C8B-B14F-4D97-AF65-F5344CB8AC3E}">
        <p14:creationId xmlns:p14="http://schemas.microsoft.com/office/powerpoint/2010/main" val="1272693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14</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Machine Status and Interlock logic</a:t>
            </a:r>
            <a:endParaRPr lang="en-GB" sz="2800" b="1" dirty="0">
              <a:cs typeface="Helvetica"/>
            </a:endParaRPr>
          </a:p>
        </p:txBody>
      </p:sp>
      <p:sp>
        <p:nvSpPr>
          <p:cNvPr id="2" name="Rectangle 1"/>
          <p:cNvSpPr/>
          <p:nvPr/>
        </p:nvSpPr>
        <p:spPr>
          <a:xfrm>
            <a:off x="1225868" y="2879358"/>
            <a:ext cx="115212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S2</a:t>
            </a:r>
          </a:p>
          <a:p>
            <a:pPr algn="ctr"/>
            <a:r>
              <a:rPr lang="en-US" dirty="0" smtClean="0"/>
              <a:t>PRE AUX</a:t>
            </a:r>
            <a:endParaRPr lang="en-US" dirty="0"/>
          </a:p>
        </p:txBody>
      </p:sp>
      <p:sp>
        <p:nvSpPr>
          <p:cNvPr id="7" name="Rectangle 6"/>
          <p:cNvSpPr/>
          <p:nvPr/>
        </p:nvSpPr>
        <p:spPr>
          <a:xfrm>
            <a:off x="1225868" y="3933056"/>
            <a:ext cx="115212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S4</a:t>
            </a:r>
          </a:p>
          <a:p>
            <a:pPr algn="ctr"/>
            <a:r>
              <a:rPr lang="en-US" dirty="0" smtClean="0"/>
              <a:t>AUX</a:t>
            </a:r>
            <a:endParaRPr lang="en-US" dirty="0"/>
          </a:p>
        </p:txBody>
      </p:sp>
      <p:cxnSp>
        <p:nvCxnSpPr>
          <p:cNvPr id="5" name="Straight Arrow Connector 4"/>
          <p:cNvCxnSpPr>
            <a:stCxn id="2" idx="2"/>
            <a:endCxn id="7" idx="0"/>
          </p:cNvCxnSpPr>
          <p:nvPr/>
        </p:nvCxnSpPr>
        <p:spPr>
          <a:xfrm>
            <a:off x="1801932" y="3455422"/>
            <a:ext cx="0" cy="47763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68" y="1556792"/>
            <a:ext cx="115212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S1</a:t>
            </a:r>
          </a:p>
          <a:p>
            <a:pPr algn="ctr"/>
            <a:r>
              <a:rPr lang="en-US" dirty="0" smtClean="0"/>
              <a:t>OFF</a:t>
            </a:r>
            <a:endParaRPr lang="en-US" dirty="0"/>
          </a:p>
        </p:txBody>
      </p:sp>
      <p:cxnSp>
        <p:nvCxnSpPr>
          <p:cNvPr id="11" name="Straight Arrow Connector 10"/>
          <p:cNvCxnSpPr>
            <a:stCxn id="10" idx="2"/>
            <a:endCxn id="2" idx="0"/>
          </p:cNvCxnSpPr>
          <p:nvPr/>
        </p:nvCxnSpPr>
        <p:spPr>
          <a:xfrm>
            <a:off x="1801932" y="2132856"/>
            <a:ext cx="0" cy="746502"/>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394472" y="3140968"/>
            <a:ext cx="132965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S3</a:t>
            </a:r>
          </a:p>
          <a:p>
            <a:pPr algn="ctr"/>
            <a:r>
              <a:rPr lang="en-US" dirty="0" smtClean="0"/>
              <a:t>AUX FAULT</a:t>
            </a:r>
            <a:endParaRPr lang="en-US" dirty="0"/>
          </a:p>
        </p:txBody>
      </p:sp>
      <p:sp>
        <p:nvSpPr>
          <p:cNvPr id="15" name="Rectangle 14"/>
          <p:cNvSpPr/>
          <p:nvPr/>
        </p:nvSpPr>
        <p:spPr>
          <a:xfrm>
            <a:off x="1225868" y="5445224"/>
            <a:ext cx="1152128" cy="576064"/>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 FIL</a:t>
            </a:r>
            <a:endParaRPr lang="en-US" dirty="0"/>
          </a:p>
        </p:txBody>
      </p:sp>
      <p:cxnSp>
        <p:nvCxnSpPr>
          <p:cNvPr id="16" name="Straight Arrow Connector 15"/>
          <p:cNvCxnSpPr>
            <a:stCxn id="7" idx="2"/>
            <a:endCxn id="15" idx="0"/>
          </p:cNvCxnSpPr>
          <p:nvPr/>
        </p:nvCxnSpPr>
        <p:spPr>
          <a:xfrm>
            <a:off x="1801932" y="4509120"/>
            <a:ext cx="0" cy="93610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4" idx="0"/>
          </p:cNvCxnSpPr>
          <p:nvPr/>
        </p:nvCxnSpPr>
        <p:spPr>
          <a:xfrm>
            <a:off x="1801932" y="2479685"/>
            <a:ext cx="3257368" cy="661283"/>
          </a:xfrm>
          <a:prstGeom prst="bentConnector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lbow Connector 19"/>
          <p:cNvCxnSpPr>
            <a:endCxn id="85" idx="0"/>
          </p:cNvCxnSpPr>
          <p:nvPr/>
        </p:nvCxnSpPr>
        <p:spPr>
          <a:xfrm>
            <a:off x="5040052" y="2479685"/>
            <a:ext cx="2499663" cy="805299"/>
          </a:xfrm>
          <a:prstGeom prst="bentConnector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0" idx="3"/>
          </p:cNvCxnSpPr>
          <p:nvPr/>
        </p:nvCxnSpPr>
        <p:spPr>
          <a:xfrm flipH="1">
            <a:off x="2377996" y="1844824"/>
            <a:ext cx="470359"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546348" y="5517232"/>
            <a:ext cx="115212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S5</a:t>
            </a:r>
          </a:p>
          <a:p>
            <a:pPr algn="ctr"/>
            <a:r>
              <a:rPr lang="en-US" dirty="0" smtClean="0"/>
              <a:t>AUX OFF</a:t>
            </a:r>
            <a:endParaRPr lang="en-US" dirty="0"/>
          </a:p>
        </p:txBody>
      </p:sp>
      <p:cxnSp>
        <p:nvCxnSpPr>
          <p:cNvPr id="40" name="Straight Arrow Connector 39"/>
          <p:cNvCxnSpPr>
            <a:stCxn id="14" idx="2"/>
            <a:endCxn id="72" idx="0"/>
          </p:cNvCxnSpPr>
          <p:nvPr/>
        </p:nvCxnSpPr>
        <p:spPr>
          <a:xfrm>
            <a:off x="5059300" y="3717032"/>
            <a:ext cx="0" cy="51113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Elbow Connector 43"/>
          <p:cNvCxnSpPr>
            <a:endCxn id="39" idx="0"/>
          </p:cNvCxnSpPr>
          <p:nvPr/>
        </p:nvCxnSpPr>
        <p:spPr>
          <a:xfrm>
            <a:off x="1801932" y="4725144"/>
            <a:ext cx="4320480" cy="792088"/>
          </a:xfrm>
          <a:prstGeom prst="bentConnector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86" idx="0"/>
          </p:cNvCxnSpPr>
          <p:nvPr/>
        </p:nvCxnSpPr>
        <p:spPr>
          <a:xfrm>
            <a:off x="4057037" y="4725144"/>
            <a:ext cx="0" cy="77529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1333880" y="2239423"/>
            <a:ext cx="468052" cy="252028"/>
            <a:chOff x="4427984" y="3520058"/>
            <a:chExt cx="360040" cy="252028"/>
          </a:xfrm>
        </p:grpSpPr>
        <p:cxnSp>
          <p:nvCxnSpPr>
            <p:cNvPr id="50" name="Straight Arrow Connector 49"/>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73740" y="2149993"/>
            <a:ext cx="1050288" cy="430887"/>
          </a:xfrm>
          <a:prstGeom prst="rect">
            <a:avLst/>
          </a:prstGeom>
        </p:spPr>
        <p:txBody>
          <a:bodyPr wrap="none" anchor="ctr">
            <a:spAutoFit/>
          </a:bodyPr>
          <a:lstStyle/>
          <a:p>
            <a:pPr algn="r"/>
            <a:r>
              <a:rPr lang="en-US" sz="1100" dirty="0">
                <a:latin typeface="Calibri" panose="020F0502020204030204" pitchFamily="34" charset="0"/>
                <a:cs typeface="Helvetica Light"/>
              </a:rPr>
              <a:t>AUX </a:t>
            </a:r>
            <a:r>
              <a:rPr lang="en-US" sz="1100" dirty="0" smtClean="0">
                <a:latin typeface="Calibri" panose="020F0502020204030204" pitchFamily="34" charset="0"/>
                <a:cs typeface="Helvetica Light"/>
              </a:rPr>
              <a:t>Command</a:t>
            </a:r>
          </a:p>
          <a:p>
            <a:pPr algn="r"/>
            <a:r>
              <a:rPr lang="en-US" sz="1100" dirty="0" err="1" smtClean="0">
                <a:latin typeface="Calibri" panose="020F0502020204030204" pitchFamily="34" charset="0"/>
                <a:cs typeface="Helvetica Light"/>
              </a:rPr>
              <a:t>AuxPreCond</a:t>
            </a:r>
            <a:endParaRPr lang="en-US" sz="1100" dirty="0"/>
          </a:p>
        </p:txBody>
      </p:sp>
      <p:pic>
        <p:nvPicPr>
          <p:cNvPr id="1028" name="Picture 4" descr="http://www.clker.com/cliparts/N/A/y/e/G/p/and-gate-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432" y="5792275"/>
            <a:ext cx="537820" cy="322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eople.cis.ksu.edu/~russfeld/cis115fall2015/4boolean/images/orgate_w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2079" y="6092361"/>
            <a:ext cx="941090" cy="470545"/>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p:cNvCxnSpPr>
            <a:stCxn id="39" idx="2"/>
            <a:endCxn id="1024" idx="0"/>
          </p:cNvCxnSpPr>
          <p:nvPr/>
        </p:nvCxnSpPr>
        <p:spPr>
          <a:xfrm>
            <a:off x="6122412" y="6093296"/>
            <a:ext cx="3807" cy="35391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4" name="Rectangle 1023"/>
          <p:cNvSpPr/>
          <p:nvPr/>
        </p:nvSpPr>
        <p:spPr>
          <a:xfrm>
            <a:off x="5959346" y="6447209"/>
            <a:ext cx="333746" cy="276999"/>
          </a:xfrm>
          <a:prstGeom prst="rect">
            <a:avLst/>
          </a:prstGeom>
        </p:spPr>
        <p:txBody>
          <a:bodyPr wrap="none">
            <a:spAutoFit/>
          </a:bodyPr>
          <a:lstStyle/>
          <a:p>
            <a:r>
              <a:rPr lang="en-US" sz="1200" dirty="0" smtClean="0">
                <a:latin typeface="Calibri" panose="020F0502020204030204" pitchFamily="34" charset="0"/>
                <a:cs typeface="Helvetica Light"/>
              </a:rPr>
              <a:t>S1</a:t>
            </a:r>
            <a:endParaRPr lang="en-US" sz="1200" dirty="0"/>
          </a:p>
        </p:txBody>
      </p:sp>
      <p:sp>
        <p:nvSpPr>
          <p:cNvPr id="71" name="Rectangle 70"/>
          <p:cNvSpPr/>
          <p:nvPr/>
        </p:nvSpPr>
        <p:spPr>
          <a:xfrm>
            <a:off x="2848355" y="1706324"/>
            <a:ext cx="338554" cy="276999"/>
          </a:xfrm>
          <a:prstGeom prst="rect">
            <a:avLst/>
          </a:prstGeom>
        </p:spPr>
        <p:txBody>
          <a:bodyPr wrap="none">
            <a:spAutoFit/>
          </a:bodyPr>
          <a:lstStyle/>
          <a:p>
            <a:r>
              <a:rPr lang="en-US" sz="1200" dirty="0" smtClean="0">
                <a:latin typeface="Calibri" panose="020F0502020204030204" pitchFamily="34" charset="0"/>
              </a:rPr>
              <a:t>T9</a:t>
            </a:r>
            <a:endParaRPr lang="en-US" sz="1200" dirty="0"/>
          </a:p>
        </p:txBody>
      </p:sp>
      <p:sp>
        <p:nvSpPr>
          <p:cNvPr id="72" name="Rectangle 71"/>
          <p:cNvSpPr/>
          <p:nvPr/>
        </p:nvSpPr>
        <p:spPr>
          <a:xfrm>
            <a:off x="4892427" y="4228167"/>
            <a:ext cx="333746" cy="276999"/>
          </a:xfrm>
          <a:prstGeom prst="rect">
            <a:avLst/>
          </a:prstGeom>
        </p:spPr>
        <p:txBody>
          <a:bodyPr wrap="none">
            <a:spAutoFit/>
          </a:bodyPr>
          <a:lstStyle/>
          <a:p>
            <a:r>
              <a:rPr lang="en-US" sz="1200" dirty="0" smtClean="0">
                <a:latin typeface="Calibri" panose="020F0502020204030204" pitchFamily="34" charset="0"/>
                <a:cs typeface="Helvetica Light"/>
              </a:rPr>
              <a:t>S5</a:t>
            </a:r>
            <a:endParaRPr lang="en-US" sz="1200" dirty="0"/>
          </a:p>
        </p:txBody>
      </p:sp>
      <p:cxnSp>
        <p:nvCxnSpPr>
          <p:cNvPr id="73" name="Straight Arrow Connector 72"/>
          <p:cNvCxnSpPr/>
          <p:nvPr/>
        </p:nvCxnSpPr>
        <p:spPr>
          <a:xfrm flipH="1">
            <a:off x="6122412" y="5332566"/>
            <a:ext cx="470359"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592771" y="5191100"/>
            <a:ext cx="333746" cy="276999"/>
          </a:xfrm>
          <a:prstGeom prst="rect">
            <a:avLst/>
          </a:prstGeom>
        </p:spPr>
        <p:txBody>
          <a:bodyPr wrap="none">
            <a:spAutoFit/>
          </a:bodyPr>
          <a:lstStyle/>
          <a:p>
            <a:r>
              <a:rPr lang="en-US" sz="1200" dirty="0" smtClean="0">
                <a:latin typeface="Calibri" panose="020F0502020204030204" pitchFamily="34" charset="0"/>
                <a:cs typeface="Helvetica Light"/>
              </a:rPr>
              <a:t>S3</a:t>
            </a:r>
            <a:endParaRPr lang="en-US" sz="1200" dirty="0"/>
          </a:p>
        </p:txBody>
      </p:sp>
      <p:cxnSp>
        <p:nvCxnSpPr>
          <p:cNvPr id="83" name="Straight Arrow Connector 82"/>
          <p:cNvCxnSpPr/>
          <p:nvPr/>
        </p:nvCxnSpPr>
        <p:spPr>
          <a:xfrm flipH="1">
            <a:off x="6122412" y="5116542"/>
            <a:ext cx="470359"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6592771" y="4979501"/>
            <a:ext cx="338554" cy="276999"/>
          </a:xfrm>
          <a:prstGeom prst="rect">
            <a:avLst/>
          </a:prstGeom>
        </p:spPr>
        <p:txBody>
          <a:bodyPr wrap="none">
            <a:spAutoFit/>
          </a:bodyPr>
          <a:lstStyle/>
          <a:p>
            <a:r>
              <a:rPr lang="en-US" sz="1200" dirty="0" smtClean="0">
                <a:latin typeface="Calibri" panose="020F0502020204030204" pitchFamily="34" charset="0"/>
                <a:cs typeface="Helvetica Light"/>
              </a:rPr>
              <a:t>T4</a:t>
            </a:r>
            <a:endParaRPr lang="en-US" sz="1200" dirty="0"/>
          </a:p>
        </p:txBody>
      </p:sp>
      <p:sp>
        <p:nvSpPr>
          <p:cNvPr id="85" name="Rectangle 84"/>
          <p:cNvSpPr/>
          <p:nvPr/>
        </p:nvSpPr>
        <p:spPr>
          <a:xfrm>
            <a:off x="7372842" y="3284984"/>
            <a:ext cx="333746" cy="276999"/>
          </a:xfrm>
          <a:prstGeom prst="rect">
            <a:avLst/>
          </a:prstGeom>
        </p:spPr>
        <p:txBody>
          <a:bodyPr wrap="none">
            <a:spAutoFit/>
          </a:bodyPr>
          <a:lstStyle/>
          <a:p>
            <a:r>
              <a:rPr lang="en-US" sz="1200" dirty="0" smtClean="0">
                <a:latin typeface="Calibri" panose="020F0502020204030204" pitchFamily="34" charset="0"/>
                <a:cs typeface="Helvetica Light"/>
              </a:rPr>
              <a:t>S5</a:t>
            </a:r>
            <a:endParaRPr lang="en-US" sz="1200" dirty="0"/>
          </a:p>
        </p:txBody>
      </p:sp>
      <p:sp>
        <p:nvSpPr>
          <p:cNvPr id="86" name="Rectangle 85"/>
          <p:cNvSpPr/>
          <p:nvPr/>
        </p:nvSpPr>
        <p:spPr>
          <a:xfrm>
            <a:off x="3890164" y="5500439"/>
            <a:ext cx="333746" cy="276999"/>
          </a:xfrm>
          <a:prstGeom prst="rect">
            <a:avLst/>
          </a:prstGeom>
        </p:spPr>
        <p:txBody>
          <a:bodyPr wrap="none">
            <a:spAutoFit/>
          </a:bodyPr>
          <a:lstStyle/>
          <a:p>
            <a:r>
              <a:rPr lang="en-US" sz="1200" dirty="0" smtClean="0">
                <a:latin typeface="Calibri" panose="020F0502020204030204" pitchFamily="34" charset="0"/>
                <a:cs typeface="Helvetica Light"/>
              </a:rPr>
              <a:t>S3</a:t>
            </a:r>
            <a:endParaRPr lang="en-US" sz="1200" dirty="0"/>
          </a:p>
        </p:txBody>
      </p:sp>
      <p:sp>
        <p:nvSpPr>
          <p:cNvPr id="1037" name="Rectangle 1036"/>
          <p:cNvSpPr/>
          <p:nvPr/>
        </p:nvSpPr>
        <p:spPr>
          <a:xfrm>
            <a:off x="1062852" y="2200567"/>
            <a:ext cx="235024" cy="369332"/>
          </a:xfrm>
          <a:prstGeom prst="rect">
            <a:avLst/>
          </a:prstGeom>
        </p:spPr>
        <p:txBody>
          <a:bodyPr wrap="square">
            <a:spAutoFit/>
          </a:bodyPr>
          <a:lstStyle/>
          <a:p>
            <a:pPr algn="ctr"/>
            <a:r>
              <a:rPr lang="en-US" dirty="0">
                <a:latin typeface="Calibri" panose="020F0502020204030204" pitchFamily="34" charset="0"/>
                <a:cs typeface="Helvetica Light"/>
              </a:rPr>
              <a:t>&amp;</a:t>
            </a:r>
            <a:endParaRPr lang="en-US" dirty="0"/>
          </a:p>
        </p:txBody>
      </p:sp>
      <p:grpSp>
        <p:nvGrpSpPr>
          <p:cNvPr id="88" name="Group 87"/>
          <p:cNvGrpSpPr/>
          <p:nvPr/>
        </p:nvGrpSpPr>
        <p:grpSpPr>
          <a:xfrm>
            <a:off x="4591247" y="2654334"/>
            <a:ext cx="468052" cy="252028"/>
            <a:chOff x="4427984" y="3520058"/>
            <a:chExt cx="360040" cy="252028"/>
          </a:xfrm>
        </p:grpSpPr>
        <p:cxnSp>
          <p:nvCxnSpPr>
            <p:cNvPr id="89" name="Straight Arrow Connector 88"/>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2511351" y="2564904"/>
            <a:ext cx="1742785" cy="430887"/>
          </a:xfrm>
          <a:prstGeom prst="rect">
            <a:avLst/>
          </a:prstGeom>
        </p:spPr>
        <p:txBody>
          <a:bodyPr wrap="none" anchor="ctr">
            <a:spAutoFit/>
          </a:bodyPr>
          <a:lstStyle/>
          <a:p>
            <a:pPr algn="r"/>
            <a:r>
              <a:rPr lang="en-US" sz="1100" dirty="0" smtClean="0">
                <a:latin typeface="Calibri" panose="020F0502020204030204" pitchFamily="34" charset="0"/>
                <a:cs typeface="Helvetica Light"/>
              </a:rPr>
              <a:t>NOT </a:t>
            </a:r>
            <a:r>
              <a:rPr lang="en-US" sz="1100" dirty="0" err="1" smtClean="0">
                <a:latin typeface="Calibri" panose="020F0502020204030204" pitchFamily="34" charset="0"/>
                <a:cs typeface="Helvetica Light"/>
              </a:rPr>
              <a:t>AuxSupCond</a:t>
            </a:r>
            <a:endParaRPr lang="en-US" sz="1100" dirty="0" smtClean="0">
              <a:latin typeface="Calibri" panose="020F0502020204030204" pitchFamily="34" charset="0"/>
              <a:cs typeface="Helvetica Light"/>
            </a:endParaRPr>
          </a:p>
          <a:p>
            <a:pPr algn="r"/>
            <a:r>
              <a:rPr lang="en-US" sz="1100" dirty="0" smtClean="0">
                <a:latin typeface="Calibri" panose="020F0502020204030204" pitchFamily="34" charset="0"/>
                <a:cs typeface="Helvetica Light"/>
              </a:rPr>
              <a:t>NOT </a:t>
            </a:r>
            <a:r>
              <a:rPr lang="en-US" sz="1100" dirty="0" err="1" smtClean="0">
                <a:latin typeface="Calibri" panose="020F0502020204030204" pitchFamily="34" charset="0"/>
                <a:cs typeface="Helvetica Light"/>
              </a:rPr>
              <a:t>AuxPreCond</a:t>
            </a:r>
            <a:r>
              <a:rPr lang="en-US" sz="1100" dirty="0" smtClean="0">
                <a:latin typeface="Calibri" panose="020F0502020204030204" pitchFamily="34" charset="0"/>
                <a:cs typeface="Helvetica Light"/>
              </a:rPr>
              <a:t> &amp;&amp; timer</a:t>
            </a:r>
            <a:endParaRPr lang="en-US" sz="1100" dirty="0"/>
          </a:p>
        </p:txBody>
      </p:sp>
      <p:sp>
        <p:nvSpPr>
          <p:cNvPr id="92" name="Rectangle 91"/>
          <p:cNvSpPr/>
          <p:nvPr/>
        </p:nvSpPr>
        <p:spPr>
          <a:xfrm>
            <a:off x="4139952" y="2615478"/>
            <a:ext cx="415291" cy="369332"/>
          </a:xfrm>
          <a:prstGeom prst="rect">
            <a:avLst/>
          </a:prstGeom>
        </p:spPr>
        <p:txBody>
          <a:bodyPr wrap="square">
            <a:spAutoFit/>
          </a:bodyPr>
          <a:lstStyle/>
          <a:p>
            <a:pPr algn="ctr"/>
            <a:r>
              <a:rPr lang="en-US" dirty="0" smtClean="0">
                <a:latin typeface="Calibri" panose="020F0502020204030204" pitchFamily="34" charset="0"/>
                <a:cs typeface="Helvetica Light"/>
              </a:rPr>
              <a:t>&gt;1</a:t>
            </a:r>
            <a:endParaRPr lang="en-US" dirty="0"/>
          </a:p>
        </p:txBody>
      </p:sp>
      <p:grpSp>
        <p:nvGrpSpPr>
          <p:cNvPr id="93" name="Group 92"/>
          <p:cNvGrpSpPr/>
          <p:nvPr/>
        </p:nvGrpSpPr>
        <p:grpSpPr>
          <a:xfrm>
            <a:off x="1333880" y="3533270"/>
            <a:ext cx="468052" cy="252028"/>
            <a:chOff x="4427984" y="3520058"/>
            <a:chExt cx="360040" cy="252028"/>
          </a:xfrm>
        </p:grpSpPr>
        <p:cxnSp>
          <p:nvCxnSpPr>
            <p:cNvPr id="94" name="Straight Arrow Connector 93"/>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41176" y="3527430"/>
            <a:ext cx="1056700"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Delay SUP time</a:t>
            </a:r>
          </a:p>
        </p:txBody>
      </p:sp>
      <p:grpSp>
        <p:nvGrpSpPr>
          <p:cNvPr id="98" name="Group 97"/>
          <p:cNvGrpSpPr/>
          <p:nvPr/>
        </p:nvGrpSpPr>
        <p:grpSpPr>
          <a:xfrm>
            <a:off x="7050685" y="2714760"/>
            <a:ext cx="468052" cy="252028"/>
            <a:chOff x="4427984" y="3520058"/>
            <a:chExt cx="360040" cy="252028"/>
          </a:xfrm>
        </p:grpSpPr>
        <p:cxnSp>
          <p:nvCxnSpPr>
            <p:cNvPr id="99" name="Straight Arrow Connector 98"/>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1" name="Rectangle 100"/>
          <p:cNvSpPr/>
          <p:nvPr/>
        </p:nvSpPr>
        <p:spPr>
          <a:xfrm>
            <a:off x="6032273" y="2708920"/>
            <a:ext cx="1026243"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OFF Command</a:t>
            </a:r>
          </a:p>
        </p:txBody>
      </p:sp>
      <p:sp>
        <p:nvSpPr>
          <p:cNvPr id="110" name="Rectangle 109"/>
          <p:cNvSpPr/>
          <p:nvPr/>
        </p:nvSpPr>
        <p:spPr>
          <a:xfrm>
            <a:off x="6770113" y="5596905"/>
            <a:ext cx="1091966" cy="430887"/>
          </a:xfrm>
          <a:prstGeom prst="rect">
            <a:avLst/>
          </a:prstGeom>
        </p:spPr>
        <p:txBody>
          <a:bodyPr wrap="none" anchor="ctr">
            <a:spAutoFit/>
          </a:bodyPr>
          <a:lstStyle/>
          <a:p>
            <a:r>
              <a:rPr lang="en-US" sz="1100" dirty="0" smtClean="0">
                <a:latin typeface="Calibri" panose="020F0502020204030204" pitchFamily="34" charset="0"/>
                <a:cs typeface="Helvetica Light"/>
              </a:rPr>
              <a:t>AUX Switch OFF</a:t>
            </a:r>
          </a:p>
          <a:p>
            <a:r>
              <a:rPr lang="en-US" sz="1100" dirty="0" smtClean="0">
                <a:latin typeface="Calibri" panose="020F0502020204030204" pitchFamily="34" charset="0"/>
              </a:rPr>
              <a:t>i.e. Ion Pump</a:t>
            </a:r>
            <a:endParaRPr lang="en-US" sz="1100" dirty="0"/>
          </a:p>
        </p:txBody>
      </p:sp>
      <p:sp>
        <p:nvSpPr>
          <p:cNvPr id="111" name="Rectangle 110"/>
          <p:cNvSpPr/>
          <p:nvPr/>
        </p:nvSpPr>
        <p:spPr>
          <a:xfrm>
            <a:off x="5698441" y="3213556"/>
            <a:ext cx="1681871" cy="430887"/>
          </a:xfrm>
          <a:prstGeom prst="rect">
            <a:avLst/>
          </a:prstGeom>
        </p:spPr>
        <p:txBody>
          <a:bodyPr wrap="none" anchor="ctr">
            <a:spAutoFit/>
          </a:bodyPr>
          <a:lstStyle/>
          <a:p>
            <a:r>
              <a:rPr lang="en-US" sz="1100" dirty="0" smtClean="0">
                <a:latin typeface="Calibri" panose="020F0502020204030204" pitchFamily="34" charset="0"/>
                <a:cs typeface="Helvetica Light"/>
              </a:rPr>
              <a:t>State Faults</a:t>
            </a:r>
          </a:p>
          <a:p>
            <a:r>
              <a:rPr lang="en-US" sz="1100" dirty="0" smtClean="0">
                <a:latin typeface="Calibri" panose="020F0502020204030204" pitchFamily="34" charset="0"/>
              </a:rPr>
              <a:t>Update command request</a:t>
            </a:r>
            <a:endParaRPr lang="en-US" sz="1100" dirty="0"/>
          </a:p>
        </p:txBody>
      </p:sp>
      <p:grpSp>
        <p:nvGrpSpPr>
          <p:cNvPr id="124" name="Group 123"/>
          <p:cNvGrpSpPr/>
          <p:nvPr/>
        </p:nvGrpSpPr>
        <p:grpSpPr>
          <a:xfrm>
            <a:off x="1332764" y="4873806"/>
            <a:ext cx="468052" cy="252028"/>
            <a:chOff x="4427984" y="3520058"/>
            <a:chExt cx="360040" cy="252028"/>
          </a:xfrm>
        </p:grpSpPr>
        <p:cxnSp>
          <p:nvCxnSpPr>
            <p:cNvPr id="125" name="Straight Arrow Connector 124"/>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7" name="Rectangle 126"/>
          <p:cNvSpPr/>
          <p:nvPr/>
        </p:nvSpPr>
        <p:spPr>
          <a:xfrm>
            <a:off x="159187" y="4784376"/>
            <a:ext cx="963725" cy="430887"/>
          </a:xfrm>
          <a:prstGeom prst="rect">
            <a:avLst/>
          </a:prstGeom>
        </p:spPr>
        <p:txBody>
          <a:bodyPr wrap="none" anchor="ctr">
            <a:spAutoFit/>
          </a:bodyPr>
          <a:lstStyle/>
          <a:p>
            <a:pPr algn="r"/>
            <a:r>
              <a:rPr lang="en-US" sz="1100" dirty="0" smtClean="0">
                <a:latin typeface="Calibri" panose="020F0502020204030204" pitchFamily="34" charset="0"/>
                <a:cs typeface="Helvetica Light"/>
              </a:rPr>
              <a:t>FIL Command</a:t>
            </a:r>
          </a:p>
          <a:p>
            <a:pPr algn="r"/>
            <a:r>
              <a:rPr lang="en-US" sz="1100" dirty="0" err="1" smtClean="0">
                <a:latin typeface="Calibri" panose="020F0502020204030204" pitchFamily="34" charset="0"/>
                <a:cs typeface="Helvetica Light"/>
              </a:rPr>
              <a:t>FilPreCond</a:t>
            </a:r>
            <a:endParaRPr lang="en-US" sz="1100" dirty="0"/>
          </a:p>
        </p:txBody>
      </p:sp>
      <p:sp>
        <p:nvSpPr>
          <p:cNvPr id="128" name="Rectangle 127"/>
          <p:cNvSpPr/>
          <p:nvPr/>
        </p:nvSpPr>
        <p:spPr>
          <a:xfrm>
            <a:off x="1061736" y="4834950"/>
            <a:ext cx="235024" cy="369332"/>
          </a:xfrm>
          <a:prstGeom prst="rect">
            <a:avLst/>
          </a:prstGeom>
        </p:spPr>
        <p:txBody>
          <a:bodyPr wrap="square">
            <a:spAutoFit/>
          </a:bodyPr>
          <a:lstStyle/>
          <a:p>
            <a:pPr algn="ctr"/>
            <a:r>
              <a:rPr lang="en-US" dirty="0">
                <a:latin typeface="Calibri" panose="020F0502020204030204" pitchFamily="34" charset="0"/>
                <a:cs typeface="Helvetica Light"/>
              </a:rPr>
              <a:t>&amp;</a:t>
            </a:r>
            <a:endParaRPr lang="en-US" dirty="0"/>
          </a:p>
        </p:txBody>
      </p:sp>
      <p:grpSp>
        <p:nvGrpSpPr>
          <p:cNvPr id="129" name="Group 128"/>
          <p:cNvGrpSpPr/>
          <p:nvPr/>
        </p:nvGrpSpPr>
        <p:grpSpPr>
          <a:xfrm>
            <a:off x="3566128" y="4931876"/>
            <a:ext cx="468052" cy="252028"/>
            <a:chOff x="4427984" y="3520058"/>
            <a:chExt cx="360040" cy="252028"/>
          </a:xfrm>
        </p:grpSpPr>
        <p:cxnSp>
          <p:nvCxnSpPr>
            <p:cNvPr id="130" name="Straight Arrow Connector 129"/>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2" name="Rectangle 131"/>
          <p:cNvSpPr/>
          <p:nvPr/>
        </p:nvSpPr>
        <p:spPr>
          <a:xfrm>
            <a:off x="2380693" y="4927085"/>
            <a:ext cx="1194558"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NOT </a:t>
            </a:r>
            <a:r>
              <a:rPr lang="en-US" sz="1100" dirty="0" err="1" smtClean="0">
                <a:latin typeface="Calibri" panose="020F0502020204030204" pitchFamily="34" charset="0"/>
                <a:cs typeface="Helvetica Light"/>
              </a:rPr>
              <a:t>AuxSupCond</a:t>
            </a:r>
            <a:endParaRPr lang="en-US" sz="1100" dirty="0" smtClean="0">
              <a:latin typeface="Calibri" panose="020F0502020204030204" pitchFamily="34" charset="0"/>
              <a:cs typeface="Helvetica Light"/>
            </a:endParaRPr>
          </a:p>
        </p:txBody>
      </p:sp>
      <p:cxnSp>
        <p:nvCxnSpPr>
          <p:cNvPr id="136" name="Straight Arrow Connector 135"/>
          <p:cNvCxnSpPr/>
          <p:nvPr/>
        </p:nvCxnSpPr>
        <p:spPr>
          <a:xfrm flipH="1">
            <a:off x="5059299" y="2938527"/>
            <a:ext cx="470359"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5529658" y="2791961"/>
            <a:ext cx="338554" cy="276999"/>
          </a:xfrm>
          <a:prstGeom prst="rect">
            <a:avLst/>
          </a:prstGeom>
        </p:spPr>
        <p:txBody>
          <a:bodyPr wrap="none">
            <a:spAutoFit/>
          </a:bodyPr>
          <a:lstStyle/>
          <a:p>
            <a:r>
              <a:rPr lang="en-US" sz="1200" dirty="0" smtClean="0">
                <a:latin typeface="Calibri" panose="020F0502020204030204" pitchFamily="34" charset="0"/>
              </a:rPr>
              <a:t>T7</a:t>
            </a:r>
            <a:endParaRPr lang="en-US" sz="1200" dirty="0"/>
          </a:p>
        </p:txBody>
      </p:sp>
      <p:sp>
        <p:nvSpPr>
          <p:cNvPr id="138" name="Rectangle 137"/>
          <p:cNvSpPr/>
          <p:nvPr/>
        </p:nvSpPr>
        <p:spPr>
          <a:xfrm>
            <a:off x="1395258" y="2348880"/>
            <a:ext cx="325730" cy="261610"/>
          </a:xfrm>
          <a:prstGeom prst="rect">
            <a:avLst/>
          </a:prstGeom>
        </p:spPr>
        <p:txBody>
          <a:bodyPr wrap="none">
            <a:spAutoFit/>
          </a:bodyPr>
          <a:lstStyle/>
          <a:p>
            <a:r>
              <a:rPr lang="en-US" sz="1100" dirty="0" smtClean="0">
                <a:latin typeface="Calibri" panose="020F0502020204030204" pitchFamily="34" charset="0"/>
              </a:rPr>
              <a:t>T1</a:t>
            </a:r>
            <a:endParaRPr lang="en-US" sz="1100" dirty="0"/>
          </a:p>
        </p:txBody>
      </p:sp>
      <p:sp>
        <p:nvSpPr>
          <p:cNvPr id="140" name="Rectangle 139"/>
          <p:cNvSpPr/>
          <p:nvPr/>
        </p:nvSpPr>
        <p:spPr>
          <a:xfrm>
            <a:off x="1395258" y="3671446"/>
            <a:ext cx="325730" cy="261610"/>
          </a:xfrm>
          <a:prstGeom prst="rect">
            <a:avLst/>
          </a:prstGeom>
        </p:spPr>
        <p:txBody>
          <a:bodyPr wrap="none">
            <a:spAutoFit/>
          </a:bodyPr>
          <a:lstStyle/>
          <a:p>
            <a:r>
              <a:rPr lang="en-US" sz="1100" dirty="0" smtClean="0">
                <a:latin typeface="Calibri" panose="020F0502020204030204" pitchFamily="34" charset="0"/>
              </a:rPr>
              <a:t>T2</a:t>
            </a:r>
            <a:endParaRPr lang="en-US" sz="1100" dirty="0"/>
          </a:p>
        </p:txBody>
      </p:sp>
      <p:sp>
        <p:nvSpPr>
          <p:cNvPr id="142" name="Rectangle 141"/>
          <p:cNvSpPr/>
          <p:nvPr/>
        </p:nvSpPr>
        <p:spPr>
          <a:xfrm>
            <a:off x="4644008" y="2813585"/>
            <a:ext cx="325730" cy="261610"/>
          </a:xfrm>
          <a:prstGeom prst="rect">
            <a:avLst/>
          </a:prstGeom>
        </p:spPr>
        <p:txBody>
          <a:bodyPr wrap="none">
            <a:spAutoFit/>
          </a:bodyPr>
          <a:lstStyle/>
          <a:p>
            <a:r>
              <a:rPr lang="en-US" sz="1100" dirty="0" smtClean="0">
                <a:latin typeface="Calibri" panose="020F0502020204030204" pitchFamily="34" charset="0"/>
              </a:rPr>
              <a:t>T3</a:t>
            </a:r>
            <a:endParaRPr lang="en-US" sz="1100" dirty="0"/>
          </a:p>
        </p:txBody>
      </p:sp>
      <p:sp>
        <p:nvSpPr>
          <p:cNvPr id="143" name="Rectangle 142"/>
          <p:cNvSpPr/>
          <p:nvPr/>
        </p:nvSpPr>
        <p:spPr>
          <a:xfrm>
            <a:off x="7121846" y="2852936"/>
            <a:ext cx="325730" cy="261610"/>
          </a:xfrm>
          <a:prstGeom prst="rect">
            <a:avLst/>
          </a:prstGeom>
        </p:spPr>
        <p:txBody>
          <a:bodyPr wrap="none">
            <a:spAutoFit/>
          </a:bodyPr>
          <a:lstStyle/>
          <a:p>
            <a:r>
              <a:rPr lang="en-US" sz="1100" dirty="0" smtClean="0">
                <a:latin typeface="Calibri" panose="020F0502020204030204" pitchFamily="34" charset="0"/>
              </a:rPr>
              <a:t>T4</a:t>
            </a:r>
            <a:endParaRPr lang="en-US" sz="1100" dirty="0"/>
          </a:p>
        </p:txBody>
      </p:sp>
      <p:sp>
        <p:nvSpPr>
          <p:cNvPr id="144" name="Rectangle 143"/>
          <p:cNvSpPr/>
          <p:nvPr/>
        </p:nvSpPr>
        <p:spPr>
          <a:xfrm>
            <a:off x="1384793" y="5013176"/>
            <a:ext cx="325730" cy="261610"/>
          </a:xfrm>
          <a:prstGeom prst="rect">
            <a:avLst/>
          </a:prstGeom>
        </p:spPr>
        <p:txBody>
          <a:bodyPr wrap="none">
            <a:spAutoFit/>
          </a:bodyPr>
          <a:lstStyle/>
          <a:p>
            <a:r>
              <a:rPr lang="en-US" sz="1100" dirty="0" smtClean="0">
                <a:latin typeface="Calibri" panose="020F0502020204030204" pitchFamily="34" charset="0"/>
              </a:rPr>
              <a:t>T6</a:t>
            </a:r>
            <a:endParaRPr lang="en-US" sz="1100" dirty="0"/>
          </a:p>
        </p:txBody>
      </p:sp>
      <p:sp>
        <p:nvSpPr>
          <p:cNvPr id="145" name="Rectangle 144"/>
          <p:cNvSpPr/>
          <p:nvPr/>
        </p:nvSpPr>
        <p:spPr>
          <a:xfrm>
            <a:off x="3632964" y="5085184"/>
            <a:ext cx="325730" cy="261610"/>
          </a:xfrm>
          <a:prstGeom prst="rect">
            <a:avLst/>
          </a:prstGeom>
        </p:spPr>
        <p:txBody>
          <a:bodyPr wrap="none">
            <a:spAutoFit/>
          </a:bodyPr>
          <a:lstStyle/>
          <a:p>
            <a:r>
              <a:rPr lang="en-US" sz="1100" dirty="0" smtClean="0">
                <a:latin typeface="Calibri" panose="020F0502020204030204" pitchFamily="34" charset="0"/>
              </a:rPr>
              <a:t>T7</a:t>
            </a:r>
            <a:endParaRPr lang="en-US" sz="1100" dirty="0"/>
          </a:p>
        </p:txBody>
      </p:sp>
      <p:grpSp>
        <p:nvGrpSpPr>
          <p:cNvPr id="146" name="Group 145"/>
          <p:cNvGrpSpPr/>
          <p:nvPr/>
        </p:nvGrpSpPr>
        <p:grpSpPr>
          <a:xfrm>
            <a:off x="5654360" y="4827177"/>
            <a:ext cx="468052" cy="252028"/>
            <a:chOff x="4427984" y="3520058"/>
            <a:chExt cx="360040" cy="252028"/>
          </a:xfrm>
        </p:grpSpPr>
        <p:cxnSp>
          <p:nvCxnSpPr>
            <p:cNvPr id="147" name="Straight Arrow Connector 146"/>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4601121" y="4821337"/>
            <a:ext cx="1026243"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OFF Command</a:t>
            </a:r>
          </a:p>
        </p:txBody>
      </p:sp>
      <p:sp>
        <p:nvSpPr>
          <p:cNvPr id="150" name="Rectangle 149"/>
          <p:cNvSpPr/>
          <p:nvPr/>
        </p:nvSpPr>
        <p:spPr>
          <a:xfrm>
            <a:off x="5725521" y="4965353"/>
            <a:ext cx="325730" cy="261610"/>
          </a:xfrm>
          <a:prstGeom prst="rect">
            <a:avLst/>
          </a:prstGeom>
        </p:spPr>
        <p:txBody>
          <a:bodyPr wrap="none">
            <a:spAutoFit/>
          </a:bodyPr>
          <a:lstStyle/>
          <a:p>
            <a:r>
              <a:rPr lang="en-US" sz="1100" dirty="0" smtClean="0">
                <a:latin typeface="Calibri" panose="020F0502020204030204" pitchFamily="34" charset="0"/>
              </a:rPr>
              <a:t>T8</a:t>
            </a:r>
            <a:endParaRPr lang="en-US" sz="1100" dirty="0"/>
          </a:p>
        </p:txBody>
      </p:sp>
      <p:grpSp>
        <p:nvGrpSpPr>
          <p:cNvPr id="155" name="Group 154"/>
          <p:cNvGrpSpPr/>
          <p:nvPr/>
        </p:nvGrpSpPr>
        <p:grpSpPr>
          <a:xfrm>
            <a:off x="5635382" y="6132076"/>
            <a:ext cx="468052" cy="252028"/>
            <a:chOff x="4427984" y="3520058"/>
            <a:chExt cx="360040" cy="252028"/>
          </a:xfrm>
        </p:grpSpPr>
        <p:cxnSp>
          <p:nvCxnSpPr>
            <p:cNvPr id="156" name="Straight Arrow Connector 155"/>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Rectangle 157"/>
          <p:cNvSpPr/>
          <p:nvPr/>
        </p:nvSpPr>
        <p:spPr>
          <a:xfrm>
            <a:off x="5706543" y="6270252"/>
            <a:ext cx="325730" cy="261610"/>
          </a:xfrm>
          <a:prstGeom prst="rect">
            <a:avLst/>
          </a:prstGeom>
        </p:spPr>
        <p:txBody>
          <a:bodyPr wrap="none">
            <a:spAutoFit/>
          </a:bodyPr>
          <a:lstStyle/>
          <a:p>
            <a:r>
              <a:rPr lang="en-US" sz="1100" dirty="0" smtClean="0">
                <a:latin typeface="Calibri" panose="020F0502020204030204" pitchFamily="34" charset="0"/>
              </a:rPr>
              <a:t>T9</a:t>
            </a:r>
            <a:endParaRPr lang="en-US" sz="1100" dirty="0"/>
          </a:p>
        </p:txBody>
      </p:sp>
      <p:grpSp>
        <p:nvGrpSpPr>
          <p:cNvPr id="167" name="Group 166"/>
          <p:cNvGrpSpPr/>
          <p:nvPr/>
        </p:nvGrpSpPr>
        <p:grpSpPr>
          <a:xfrm>
            <a:off x="4572000" y="3794880"/>
            <a:ext cx="468052" cy="252028"/>
            <a:chOff x="4427984" y="3520058"/>
            <a:chExt cx="360040" cy="252028"/>
          </a:xfrm>
        </p:grpSpPr>
        <p:cxnSp>
          <p:nvCxnSpPr>
            <p:cNvPr id="168" name="Straight Arrow Connector 167"/>
            <p:cNvCxnSpPr/>
            <p:nvPr/>
          </p:nvCxnSpPr>
          <p:spPr>
            <a:xfrm>
              <a:off x="4427984" y="3645024"/>
              <a:ext cx="36004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427984" y="3520058"/>
              <a:ext cx="0" cy="25202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0" name="Rectangle 169"/>
          <p:cNvSpPr/>
          <p:nvPr/>
        </p:nvSpPr>
        <p:spPr>
          <a:xfrm>
            <a:off x="4643161" y="3933056"/>
            <a:ext cx="325730" cy="261610"/>
          </a:xfrm>
          <a:prstGeom prst="rect">
            <a:avLst/>
          </a:prstGeom>
        </p:spPr>
        <p:txBody>
          <a:bodyPr wrap="none">
            <a:spAutoFit/>
          </a:bodyPr>
          <a:lstStyle/>
          <a:p>
            <a:r>
              <a:rPr lang="en-US" sz="1100" dirty="0" smtClean="0">
                <a:latin typeface="Calibri" panose="020F0502020204030204" pitchFamily="34" charset="0"/>
              </a:rPr>
              <a:t>T5</a:t>
            </a:r>
            <a:endParaRPr lang="en-US" sz="1100" dirty="0"/>
          </a:p>
        </p:txBody>
      </p:sp>
      <p:sp>
        <p:nvSpPr>
          <p:cNvPr id="172" name="Rectangle 171"/>
          <p:cNvSpPr/>
          <p:nvPr/>
        </p:nvSpPr>
        <p:spPr>
          <a:xfrm>
            <a:off x="2377996" y="2959799"/>
            <a:ext cx="1055097" cy="430887"/>
          </a:xfrm>
          <a:prstGeom prst="rect">
            <a:avLst/>
          </a:prstGeom>
        </p:spPr>
        <p:txBody>
          <a:bodyPr wrap="none" anchor="ctr">
            <a:spAutoFit/>
          </a:bodyPr>
          <a:lstStyle/>
          <a:p>
            <a:r>
              <a:rPr lang="en-US" sz="1100" dirty="0" smtClean="0">
                <a:latin typeface="Calibri" panose="020F0502020204030204" pitchFamily="34" charset="0"/>
                <a:cs typeface="Helvetica Light"/>
              </a:rPr>
              <a:t>AUX Switch ON</a:t>
            </a:r>
          </a:p>
          <a:p>
            <a:r>
              <a:rPr lang="en-US" sz="1100" dirty="0" smtClean="0">
                <a:latin typeface="Calibri" panose="020F0502020204030204" pitchFamily="34" charset="0"/>
              </a:rPr>
              <a:t>i.e. Ion Pump</a:t>
            </a:r>
            <a:endParaRPr lang="en-US" sz="1100" dirty="0"/>
          </a:p>
        </p:txBody>
      </p:sp>
      <p:sp>
        <p:nvSpPr>
          <p:cNvPr id="176" name="Rectangle 175"/>
          <p:cNvSpPr/>
          <p:nvPr/>
        </p:nvSpPr>
        <p:spPr>
          <a:xfrm>
            <a:off x="7156533" y="1701969"/>
            <a:ext cx="447558" cy="430887"/>
          </a:xfrm>
          <a:prstGeom prst="rect">
            <a:avLst/>
          </a:prstGeom>
        </p:spPr>
        <p:txBody>
          <a:bodyPr wrap="none" anchor="ctr">
            <a:spAutoFit/>
          </a:bodyPr>
          <a:lstStyle/>
          <a:p>
            <a:r>
              <a:rPr lang="en-US" sz="1100" dirty="0" smtClean="0">
                <a:latin typeface="Calibri" panose="020F0502020204030204" pitchFamily="34" charset="0"/>
                <a:cs typeface="Helvetica Light"/>
              </a:rPr>
              <a:t>AUX</a:t>
            </a:r>
          </a:p>
          <a:p>
            <a:r>
              <a:rPr lang="en-US" sz="1100" dirty="0" smtClean="0">
                <a:latin typeface="Calibri" panose="020F0502020204030204" pitchFamily="34" charset="0"/>
              </a:rPr>
              <a:t>True</a:t>
            </a:r>
            <a:endParaRPr lang="en-US" sz="1100" dirty="0"/>
          </a:p>
        </p:txBody>
      </p:sp>
      <p:sp>
        <p:nvSpPr>
          <p:cNvPr id="177" name="Rectangle 176"/>
          <p:cNvSpPr/>
          <p:nvPr/>
        </p:nvSpPr>
        <p:spPr>
          <a:xfrm>
            <a:off x="5962757" y="1701969"/>
            <a:ext cx="1178528" cy="430887"/>
          </a:xfrm>
          <a:prstGeom prst="rect">
            <a:avLst/>
          </a:prstGeom>
        </p:spPr>
        <p:txBody>
          <a:bodyPr wrap="none" anchor="ctr">
            <a:spAutoFit/>
          </a:bodyPr>
          <a:lstStyle/>
          <a:p>
            <a:r>
              <a:rPr lang="en-US" sz="1100" dirty="0" smtClean="0">
                <a:latin typeface="Calibri" panose="020F0502020204030204" pitchFamily="34" charset="0"/>
                <a:cs typeface="Helvetica Light"/>
              </a:rPr>
              <a:t>Command	=</a:t>
            </a:r>
          </a:p>
          <a:p>
            <a:r>
              <a:rPr lang="en-US" sz="1100" dirty="0" err="1" smtClean="0">
                <a:latin typeface="Calibri" panose="020F0502020204030204" pitchFamily="34" charset="0"/>
              </a:rPr>
              <a:t>AuxPreCond</a:t>
            </a:r>
            <a:r>
              <a:rPr lang="en-US" sz="1100" dirty="0" smtClean="0">
                <a:latin typeface="Calibri" panose="020F0502020204030204" pitchFamily="34" charset="0"/>
              </a:rPr>
              <a:t>	=</a:t>
            </a:r>
            <a:endParaRPr lang="en-US" sz="1100" dirty="0"/>
          </a:p>
        </p:txBody>
      </p:sp>
      <p:sp>
        <p:nvSpPr>
          <p:cNvPr id="178" name="Rectangle 177"/>
          <p:cNvSpPr/>
          <p:nvPr/>
        </p:nvSpPr>
        <p:spPr>
          <a:xfrm>
            <a:off x="7164288" y="1701969"/>
            <a:ext cx="473206" cy="430887"/>
          </a:xfrm>
          <a:prstGeom prst="rect">
            <a:avLst/>
          </a:prstGeom>
        </p:spPr>
        <p:txBody>
          <a:bodyPr wrap="none" anchor="ctr">
            <a:spAutoFit/>
          </a:bodyPr>
          <a:lstStyle/>
          <a:p>
            <a:r>
              <a:rPr lang="en-US" sz="1100" dirty="0" smtClean="0">
                <a:latin typeface="Calibri" panose="020F0502020204030204" pitchFamily="34" charset="0"/>
                <a:cs typeface="Helvetica Light"/>
              </a:rPr>
              <a:t>OFF</a:t>
            </a:r>
          </a:p>
          <a:p>
            <a:r>
              <a:rPr lang="en-US" sz="1100" dirty="0" smtClean="0">
                <a:latin typeface="Calibri" panose="020F0502020204030204" pitchFamily="34" charset="0"/>
              </a:rPr>
              <a:t>False</a:t>
            </a:r>
            <a:endParaRPr lang="en-US" sz="1100" dirty="0"/>
          </a:p>
        </p:txBody>
      </p:sp>
      <p:sp>
        <p:nvSpPr>
          <p:cNvPr id="201" name="Rectangle 200"/>
          <p:cNvSpPr/>
          <p:nvPr/>
        </p:nvSpPr>
        <p:spPr>
          <a:xfrm>
            <a:off x="7164288" y="1701969"/>
            <a:ext cx="473206" cy="430887"/>
          </a:xfrm>
          <a:prstGeom prst="rect">
            <a:avLst/>
          </a:prstGeom>
        </p:spPr>
        <p:txBody>
          <a:bodyPr wrap="none" anchor="ctr">
            <a:spAutoFit/>
          </a:bodyPr>
          <a:lstStyle/>
          <a:p>
            <a:r>
              <a:rPr lang="en-US" sz="1100" dirty="0" smtClean="0">
                <a:latin typeface="Calibri" panose="020F0502020204030204" pitchFamily="34" charset="0"/>
                <a:cs typeface="Helvetica Light"/>
              </a:rPr>
              <a:t>AUX</a:t>
            </a:r>
          </a:p>
          <a:p>
            <a:r>
              <a:rPr lang="en-US" sz="1100" dirty="0" smtClean="0">
                <a:latin typeface="Calibri" panose="020F0502020204030204" pitchFamily="34" charset="0"/>
              </a:rPr>
              <a:t>False</a:t>
            </a:r>
            <a:endParaRPr lang="en-US" sz="1100" dirty="0"/>
          </a:p>
        </p:txBody>
      </p:sp>
      <p:sp>
        <p:nvSpPr>
          <p:cNvPr id="202" name="Rectangle 201"/>
          <p:cNvSpPr/>
          <p:nvPr/>
        </p:nvSpPr>
        <p:spPr>
          <a:xfrm>
            <a:off x="201351" y="3790518"/>
            <a:ext cx="992579"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SUP Timer ON</a:t>
            </a:r>
          </a:p>
        </p:txBody>
      </p:sp>
      <p:sp>
        <p:nvSpPr>
          <p:cNvPr id="203" name="Rectangle 202"/>
          <p:cNvSpPr/>
          <p:nvPr/>
        </p:nvSpPr>
        <p:spPr>
          <a:xfrm>
            <a:off x="2543784" y="5198794"/>
            <a:ext cx="947695" cy="261610"/>
          </a:xfrm>
          <a:prstGeom prst="rect">
            <a:avLst/>
          </a:prstGeom>
        </p:spPr>
        <p:txBody>
          <a:bodyPr wrap="none" anchor="ctr">
            <a:spAutoFit/>
          </a:bodyPr>
          <a:lstStyle/>
          <a:p>
            <a:pPr algn="r"/>
            <a:r>
              <a:rPr lang="en-US" sz="1100" dirty="0" smtClean="0">
                <a:latin typeface="Calibri" panose="020F0502020204030204" pitchFamily="34" charset="0"/>
                <a:cs typeface="Helvetica Light"/>
              </a:rPr>
              <a:t>SUP Interlock</a:t>
            </a:r>
          </a:p>
        </p:txBody>
      </p:sp>
    </p:spTree>
    <p:extLst>
      <p:ext uri="{BB962C8B-B14F-4D97-AF65-F5344CB8AC3E}">
        <p14:creationId xmlns:p14="http://schemas.microsoft.com/office/powerpoint/2010/main" val="35587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0"/>
                                        </p:tgtEl>
                                        <p:attrNameLst>
                                          <p:attrName>fillcolor</p:attrName>
                                        </p:attrNameLst>
                                      </p:cBhvr>
                                      <p:to>
                                        <a:srgbClr val="00FF00"/>
                                      </p:to>
                                    </p:animClr>
                                    <p:set>
                                      <p:cBhvr>
                                        <p:cTn id="7" dur="1000" fill="hold"/>
                                        <p:tgtEl>
                                          <p:spTgt spid="10"/>
                                        </p:tgtEl>
                                        <p:attrNameLst>
                                          <p:attrName>fill.type</p:attrName>
                                        </p:attrNameLst>
                                      </p:cBhvr>
                                      <p:to>
                                        <p:strVal val="solid"/>
                                      </p:to>
                                    </p:set>
                                    <p:set>
                                      <p:cBhvr>
                                        <p:cTn id="8" dur="1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78"/>
                                        </p:tgtEl>
                                        <p:attrNameLst>
                                          <p:attrName>style.visibility</p:attrName>
                                        </p:attrNameLst>
                                      </p:cBhvr>
                                      <p:to>
                                        <p:strVal val="hidden"/>
                                      </p:to>
                                    </p:set>
                                  </p:childTnLst>
                                </p:cTn>
                              </p:par>
                            </p:childTnLst>
                          </p:cTn>
                        </p:par>
                        <p:par>
                          <p:cTn id="15" fill="hold">
                            <p:stCondLst>
                              <p:cond delay="0"/>
                            </p:stCondLst>
                            <p:childTnLst>
                              <p:par>
                                <p:cTn id="16" presetID="1" presetClass="emph" presetSubtype="2" fill="hold" nodeType="afterEffect">
                                  <p:stCondLst>
                                    <p:cond delay="0"/>
                                  </p:stCondLst>
                                  <p:childTnLst>
                                    <p:animClr clrSpc="rgb" dir="cw">
                                      <p:cBhvr>
                                        <p:cTn id="17" dur="1000" fill="hold"/>
                                        <p:tgtEl>
                                          <p:spTgt spid="2"/>
                                        </p:tgtEl>
                                        <p:attrNameLst>
                                          <p:attrName>fillcolor</p:attrName>
                                        </p:attrNameLst>
                                      </p:cBhvr>
                                      <p:to>
                                        <a:srgbClr val="00FF00"/>
                                      </p:to>
                                    </p:animClr>
                                    <p:set>
                                      <p:cBhvr>
                                        <p:cTn id="18" dur="1000" fill="hold"/>
                                        <p:tgtEl>
                                          <p:spTgt spid="2"/>
                                        </p:tgtEl>
                                        <p:attrNameLst>
                                          <p:attrName>fill.type</p:attrName>
                                        </p:attrNameLst>
                                      </p:cBhvr>
                                      <p:to>
                                        <p:strVal val="solid"/>
                                      </p:to>
                                    </p:set>
                                    <p:set>
                                      <p:cBhvr>
                                        <p:cTn id="19" dur="1000" fill="hold"/>
                                        <p:tgtEl>
                                          <p:spTgt spid="2"/>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1000" fill="hold"/>
                                        <p:tgtEl>
                                          <p:spTgt spid="10"/>
                                        </p:tgtEl>
                                        <p:attrNameLst>
                                          <p:attrName>fillcolor</p:attrName>
                                        </p:attrNameLst>
                                      </p:cBhvr>
                                      <p:to>
                                        <a:srgbClr val="4F81BD"/>
                                      </p:to>
                                    </p:animClr>
                                    <p:set>
                                      <p:cBhvr>
                                        <p:cTn id="22" dur="1000" fill="hold"/>
                                        <p:tgtEl>
                                          <p:spTgt spid="10"/>
                                        </p:tgtEl>
                                        <p:attrNameLst>
                                          <p:attrName>fill.type</p:attrName>
                                        </p:attrNameLst>
                                      </p:cBhvr>
                                      <p:to>
                                        <p:strVal val="solid"/>
                                      </p:to>
                                    </p:set>
                                    <p:set>
                                      <p:cBhvr>
                                        <p:cTn id="23" dur="1000" fill="hold"/>
                                        <p:tgtEl>
                                          <p:spTgt spid="10"/>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2"/>
                                        </p:tgtEl>
                                        <p:attrNameLst>
                                          <p:attrName>style.visibility</p:attrName>
                                        </p:attrNameLst>
                                      </p:cBhvr>
                                      <p:to>
                                        <p:strVal val="visible"/>
                                      </p:to>
                                    </p:set>
                                  </p:childTnLst>
                                </p:cTn>
                              </p:par>
                              <p:par>
                                <p:cTn id="28" presetID="1" presetClass="emph" presetSubtype="2" fill="hold" nodeType="withEffect">
                                  <p:stCondLst>
                                    <p:cond delay="0"/>
                                  </p:stCondLst>
                                  <p:childTnLst>
                                    <p:animClr clrSpc="rgb" dir="cw">
                                      <p:cBhvr>
                                        <p:cTn id="29" dur="1000" fill="hold"/>
                                        <p:tgtEl>
                                          <p:spTgt spid="2"/>
                                        </p:tgtEl>
                                        <p:attrNameLst>
                                          <p:attrName>fillcolor</p:attrName>
                                        </p:attrNameLst>
                                      </p:cBhvr>
                                      <p:to>
                                        <a:srgbClr val="4F81BD"/>
                                      </p:to>
                                    </p:animClr>
                                    <p:set>
                                      <p:cBhvr>
                                        <p:cTn id="30" dur="1000" fill="hold"/>
                                        <p:tgtEl>
                                          <p:spTgt spid="2"/>
                                        </p:tgtEl>
                                        <p:attrNameLst>
                                          <p:attrName>fill.type</p:attrName>
                                        </p:attrNameLst>
                                      </p:cBhvr>
                                      <p:to>
                                        <p:strVal val="solid"/>
                                      </p:to>
                                    </p:set>
                                    <p:set>
                                      <p:cBhvr>
                                        <p:cTn id="31" dur="1000" fill="hold"/>
                                        <p:tgtEl>
                                          <p:spTgt spid="2"/>
                                        </p:tgtEl>
                                        <p:attrNameLst>
                                          <p:attrName>fill.on</p:attrName>
                                        </p:attrNameLst>
                                      </p:cBhvr>
                                      <p:to>
                                        <p:strVal val="true"/>
                                      </p:to>
                                    </p:set>
                                  </p:childTnLst>
                                </p:cTn>
                              </p:par>
                            </p:childTnLst>
                          </p:cTn>
                        </p:par>
                        <p:par>
                          <p:cTn id="32" fill="hold">
                            <p:stCondLst>
                              <p:cond delay="1000"/>
                            </p:stCondLst>
                            <p:childTnLst>
                              <p:par>
                                <p:cTn id="33" presetID="1" presetClass="emph" presetSubtype="2" fill="hold" nodeType="afterEffect">
                                  <p:stCondLst>
                                    <p:cond delay="0"/>
                                  </p:stCondLst>
                                  <p:childTnLst>
                                    <p:animClr clrSpc="rgb" dir="cw">
                                      <p:cBhvr>
                                        <p:cTn id="34" dur="1000" fill="hold"/>
                                        <p:tgtEl>
                                          <p:spTgt spid="7"/>
                                        </p:tgtEl>
                                        <p:attrNameLst>
                                          <p:attrName>fillcolor</p:attrName>
                                        </p:attrNameLst>
                                      </p:cBhvr>
                                      <p:to>
                                        <a:srgbClr val="00FF00"/>
                                      </p:to>
                                    </p:animClr>
                                    <p:set>
                                      <p:cBhvr>
                                        <p:cTn id="35" dur="1000" fill="hold"/>
                                        <p:tgtEl>
                                          <p:spTgt spid="7"/>
                                        </p:tgtEl>
                                        <p:attrNameLst>
                                          <p:attrName>fill.type</p:attrName>
                                        </p:attrNameLst>
                                      </p:cBhvr>
                                      <p:to>
                                        <p:strVal val="solid"/>
                                      </p:to>
                                    </p:set>
                                    <p:set>
                                      <p:cBhvr>
                                        <p:cTn id="36" dur="1000" fill="hold"/>
                                        <p:tgtEl>
                                          <p:spTgt spid="7"/>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7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3"/>
                                        </p:tgtEl>
                                        <p:attrNameLst>
                                          <p:attrName>style.visibility</p:attrName>
                                        </p:attrNameLst>
                                      </p:cBhvr>
                                      <p:to>
                                        <p:strVal val="visible"/>
                                      </p:to>
                                    </p:set>
                                  </p:childTnLst>
                                </p:cTn>
                              </p:par>
                            </p:childTnLst>
                          </p:cTn>
                        </p:par>
                        <p:par>
                          <p:cTn id="47" fill="hold">
                            <p:stCondLst>
                              <p:cond delay="0"/>
                            </p:stCondLst>
                            <p:childTnLst>
                              <p:par>
                                <p:cTn id="48" presetID="1" presetClass="emph" presetSubtype="2" fill="hold" nodeType="afterEffect">
                                  <p:stCondLst>
                                    <p:cond delay="0"/>
                                  </p:stCondLst>
                                  <p:childTnLst>
                                    <p:animClr clrSpc="rgb" dir="cw">
                                      <p:cBhvr>
                                        <p:cTn id="49" dur="1000" fill="hold"/>
                                        <p:tgtEl>
                                          <p:spTgt spid="14"/>
                                        </p:tgtEl>
                                        <p:attrNameLst>
                                          <p:attrName>fillcolor</p:attrName>
                                        </p:attrNameLst>
                                      </p:cBhvr>
                                      <p:to>
                                        <a:srgbClr val="00FF00"/>
                                      </p:to>
                                    </p:animClr>
                                    <p:set>
                                      <p:cBhvr>
                                        <p:cTn id="50" dur="1000" fill="hold"/>
                                        <p:tgtEl>
                                          <p:spTgt spid="14"/>
                                        </p:tgtEl>
                                        <p:attrNameLst>
                                          <p:attrName>fill.type</p:attrName>
                                        </p:attrNameLst>
                                      </p:cBhvr>
                                      <p:to>
                                        <p:strVal val="solid"/>
                                      </p:to>
                                    </p:set>
                                    <p:set>
                                      <p:cBhvr>
                                        <p:cTn id="51" dur="1000" fill="hold"/>
                                        <p:tgtEl>
                                          <p:spTgt spid="14"/>
                                        </p:tgtEl>
                                        <p:attrNameLst>
                                          <p:attrName>fill.on</p:attrName>
                                        </p:attrNameLst>
                                      </p:cBhvr>
                                      <p:to>
                                        <p:strVal val="true"/>
                                      </p:to>
                                    </p:set>
                                  </p:childTnLst>
                                </p:cTn>
                              </p:par>
                            </p:childTnLst>
                          </p:cTn>
                        </p:par>
                        <p:par>
                          <p:cTn id="52" fill="hold">
                            <p:stCondLst>
                              <p:cond delay="1000"/>
                            </p:stCondLst>
                            <p:childTnLst>
                              <p:par>
                                <p:cTn id="53" presetID="1" presetClass="entr" presetSubtype="0" fill="hold" grpId="1" nodeType="afterEffect">
                                  <p:stCondLst>
                                    <p:cond delay="0"/>
                                  </p:stCondLst>
                                  <p:childTnLst>
                                    <p:set>
                                      <p:cBhvr>
                                        <p:cTn id="54" dur="1" fill="hold">
                                          <p:stCondLst>
                                            <p:cond delay="0"/>
                                          </p:stCondLst>
                                        </p:cTn>
                                        <p:tgtEl>
                                          <p:spTgt spid="178"/>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01"/>
                                        </p:tgtEl>
                                        <p:attrNameLst>
                                          <p:attrName>style.visibility</p:attrName>
                                        </p:attrNameLst>
                                      </p:cBhvr>
                                      <p:to>
                                        <p:strVal val="hidden"/>
                                      </p:to>
                                    </p:set>
                                  </p:childTnLst>
                                </p:cTn>
                              </p:par>
                              <p:par>
                                <p:cTn id="57" presetID="1" presetClass="emph" presetSubtype="2" fill="hold" nodeType="withEffect">
                                  <p:stCondLst>
                                    <p:cond delay="0"/>
                                  </p:stCondLst>
                                  <p:childTnLst>
                                    <p:animClr clrSpc="rgb" dir="cw">
                                      <p:cBhvr>
                                        <p:cTn id="58" dur="1000" fill="hold"/>
                                        <p:tgtEl>
                                          <p:spTgt spid="7"/>
                                        </p:tgtEl>
                                        <p:attrNameLst>
                                          <p:attrName>fillcolor</p:attrName>
                                        </p:attrNameLst>
                                      </p:cBhvr>
                                      <p:to>
                                        <a:srgbClr val="4F81BD"/>
                                      </p:to>
                                    </p:animClr>
                                    <p:set>
                                      <p:cBhvr>
                                        <p:cTn id="59" dur="1000" fill="hold"/>
                                        <p:tgtEl>
                                          <p:spTgt spid="7"/>
                                        </p:tgtEl>
                                        <p:attrNameLst>
                                          <p:attrName>fill.type</p:attrName>
                                        </p:attrNameLst>
                                      </p:cBhvr>
                                      <p:to>
                                        <p:strVal val="solid"/>
                                      </p:to>
                                    </p:set>
                                    <p:set>
                                      <p:cBhvr>
                                        <p:cTn id="60" dur="1000" fill="hold"/>
                                        <p:tgtEl>
                                          <p:spTgt spid="7"/>
                                        </p:tgtEl>
                                        <p:attrNameLst>
                                          <p:attrName>fill.on</p:attrName>
                                        </p:attrNameLst>
                                      </p:cBhvr>
                                      <p:to>
                                        <p:strVal val="true"/>
                                      </p:to>
                                    </p:set>
                                  </p:childTnLst>
                                </p:cTn>
                              </p:par>
                            </p:childTnLst>
                          </p:cTn>
                        </p:par>
                        <p:par>
                          <p:cTn id="61" fill="hold">
                            <p:stCondLst>
                              <p:cond delay="2000"/>
                            </p:stCondLst>
                            <p:childTnLst>
                              <p:par>
                                <p:cTn id="62" presetID="1" presetClass="emph" presetSubtype="2" fill="hold" nodeType="afterEffect">
                                  <p:stCondLst>
                                    <p:cond delay="0"/>
                                  </p:stCondLst>
                                  <p:childTnLst>
                                    <p:animClr clrSpc="rgb" dir="cw">
                                      <p:cBhvr>
                                        <p:cTn id="63" dur="1000" fill="hold"/>
                                        <p:tgtEl>
                                          <p:spTgt spid="39"/>
                                        </p:tgtEl>
                                        <p:attrNameLst>
                                          <p:attrName>fillcolor</p:attrName>
                                        </p:attrNameLst>
                                      </p:cBhvr>
                                      <p:to>
                                        <a:srgbClr val="00FF00"/>
                                      </p:to>
                                    </p:animClr>
                                    <p:set>
                                      <p:cBhvr>
                                        <p:cTn id="64" dur="1000" fill="hold"/>
                                        <p:tgtEl>
                                          <p:spTgt spid="39"/>
                                        </p:tgtEl>
                                        <p:attrNameLst>
                                          <p:attrName>fill.type</p:attrName>
                                        </p:attrNameLst>
                                      </p:cBhvr>
                                      <p:to>
                                        <p:strVal val="solid"/>
                                      </p:to>
                                    </p:set>
                                    <p:set>
                                      <p:cBhvr>
                                        <p:cTn id="65" dur="1000" fill="hold"/>
                                        <p:tgtEl>
                                          <p:spTgt spid="39"/>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14"/>
                                        </p:tgtEl>
                                        <p:attrNameLst>
                                          <p:attrName>fillcolor</p:attrName>
                                        </p:attrNameLst>
                                      </p:cBhvr>
                                      <p:to>
                                        <a:srgbClr val="4F81BD"/>
                                      </p:to>
                                    </p:animClr>
                                    <p:set>
                                      <p:cBhvr>
                                        <p:cTn id="68" dur="1000" fill="hold"/>
                                        <p:tgtEl>
                                          <p:spTgt spid="14"/>
                                        </p:tgtEl>
                                        <p:attrNameLst>
                                          <p:attrName>fill.type</p:attrName>
                                        </p:attrNameLst>
                                      </p:cBhvr>
                                      <p:to>
                                        <p:strVal val="solid"/>
                                      </p:to>
                                    </p:set>
                                    <p:set>
                                      <p:cBhvr>
                                        <p:cTn id="69" dur="1000" fill="hold"/>
                                        <p:tgtEl>
                                          <p:spTgt spid="14"/>
                                        </p:tgtEl>
                                        <p:attrNameLst>
                                          <p:attrName>fill.on</p:attrName>
                                        </p:attrNameLst>
                                      </p:cBhvr>
                                      <p:to>
                                        <p:strVal val="true"/>
                                      </p:to>
                                    </p:set>
                                  </p:childTnLst>
                                </p:cTn>
                              </p:par>
                            </p:childTnLst>
                          </p:cTn>
                        </p:par>
                        <p:par>
                          <p:cTn id="70" fill="hold">
                            <p:stCondLst>
                              <p:cond delay="3000"/>
                            </p:stCondLst>
                            <p:childTnLst>
                              <p:par>
                                <p:cTn id="71" presetID="1" presetClass="emph" presetSubtype="2" fill="hold" nodeType="afterEffect">
                                  <p:stCondLst>
                                    <p:cond delay="0"/>
                                  </p:stCondLst>
                                  <p:childTnLst>
                                    <p:animClr clrSpc="rgb" dir="cw">
                                      <p:cBhvr>
                                        <p:cTn id="72" dur="1000" fill="hold"/>
                                        <p:tgtEl>
                                          <p:spTgt spid="10"/>
                                        </p:tgtEl>
                                        <p:attrNameLst>
                                          <p:attrName>fillcolor</p:attrName>
                                        </p:attrNameLst>
                                      </p:cBhvr>
                                      <p:to>
                                        <a:srgbClr val="00FF00"/>
                                      </p:to>
                                    </p:animClr>
                                    <p:set>
                                      <p:cBhvr>
                                        <p:cTn id="73" dur="1000" fill="hold"/>
                                        <p:tgtEl>
                                          <p:spTgt spid="10"/>
                                        </p:tgtEl>
                                        <p:attrNameLst>
                                          <p:attrName>fill.type</p:attrName>
                                        </p:attrNameLst>
                                      </p:cBhvr>
                                      <p:to>
                                        <p:strVal val="solid"/>
                                      </p:to>
                                    </p:set>
                                    <p:set>
                                      <p:cBhvr>
                                        <p:cTn id="74" dur="1000" fill="hold"/>
                                        <p:tgtEl>
                                          <p:spTgt spid="10"/>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1000" fill="hold"/>
                                        <p:tgtEl>
                                          <p:spTgt spid="39"/>
                                        </p:tgtEl>
                                        <p:attrNameLst>
                                          <p:attrName>fillcolor</p:attrName>
                                        </p:attrNameLst>
                                      </p:cBhvr>
                                      <p:to>
                                        <a:srgbClr val="4F81BD"/>
                                      </p:to>
                                    </p:animClr>
                                    <p:set>
                                      <p:cBhvr>
                                        <p:cTn id="77" dur="1000" fill="hold"/>
                                        <p:tgtEl>
                                          <p:spTgt spid="39"/>
                                        </p:tgtEl>
                                        <p:attrNameLst>
                                          <p:attrName>fill.type</p:attrName>
                                        </p:attrNameLst>
                                      </p:cBhvr>
                                      <p:to>
                                        <p:strVal val="solid"/>
                                      </p:to>
                                    </p:set>
                                    <p:set>
                                      <p:cBhvr>
                                        <p:cTn id="78" dur="1000" fill="hold"/>
                                        <p:tgtEl>
                                          <p:spTgt spid="39"/>
                                        </p:tgtEl>
                                        <p:attrNameLst>
                                          <p:attrName>fill.on</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2" nodeType="clickEffect">
                                  <p:stCondLst>
                                    <p:cond delay="0"/>
                                  </p:stCondLst>
                                  <p:childTnLst>
                                    <p:animEffect transition="out" filter="fade">
                                      <p:cBhvr>
                                        <p:cTn id="82" dur="500"/>
                                        <p:tgtEl>
                                          <p:spTgt spid="178"/>
                                        </p:tgtEl>
                                      </p:cBhvr>
                                    </p:animEffect>
                                    <p:set>
                                      <p:cBhvr>
                                        <p:cTn id="83" dur="1" fill="hold">
                                          <p:stCondLst>
                                            <p:cond delay="499"/>
                                          </p:stCondLst>
                                        </p:cTn>
                                        <p:tgtEl>
                                          <p:spTgt spid="17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2" nodeType="afterEffect">
                                  <p:stCondLst>
                                    <p:cond delay="0"/>
                                  </p:stCondLst>
                                  <p:childTnLst>
                                    <p:set>
                                      <p:cBhvr>
                                        <p:cTn id="86" dur="1" fill="hold">
                                          <p:stCondLst>
                                            <p:cond delay="0"/>
                                          </p:stCondLst>
                                        </p:cTn>
                                        <p:tgtEl>
                                          <p:spTgt spid="176"/>
                                        </p:tgtEl>
                                        <p:attrNameLst>
                                          <p:attrName>style.visibility</p:attrName>
                                        </p:attrNameLst>
                                      </p:cBhvr>
                                      <p:to>
                                        <p:strVal val="visible"/>
                                      </p:to>
                                    </p:set>
                                    <p:animEffect transition="in" filter="fade">
                                      <p:cBhvr>
                                        <p:cTn id="87" dur="500"/>
                                        <p:tgtEl>
                                          <p:spTgt spid="176"/>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mph" presetSubtype="2" fill="hold" nodeType="clickEffect">
                                  <p:stCondLst>
                                    <p:cond delay="0"/>
                                  </p:stCondLst>
                                  <p:childTnLst>
                                    <p:animClr clrSpc="rgb" dir="cw">
                                      <p:cBhvr>
                                        <p:cTn id="91" dur="1000" fill="hold"/>
                                        <p:tgtEl>
                                          <p:spTgt spid="10"/>
                                        </p:tgtEl>
                                        <p:attrNameLst>
                                          <p:attrName>fillcolor</p:attrName>
                                        </p:attrNameLst>
                                      </p:cBhvr>
                                      <p:to>
                                        <a:srgbClr val="4F81BD"/>
                                      </p:to>
                                    </p:animClr>
                                    <p:set>
                                      <p:cBhvr>
                                        <p:cTn id="92" dur="1000" fill="hold"/>
                                        <p:tgtEl>
                                          <p:spTgt spid="10"/>
                                        </p:tgtEl>
                                        <p:attrNameLst>
                                          <p:attrName>fill.type</p:attrName>
                                        </p:attrNameLst>
                                      </p:cBhvr>
                                      <p:to>
                                        <p:strVal val="solid"/>
                                      </p:to>
                                    </p:set>
                                    <p:set>
                                      <p:cBhvr>
                                        <p:cTn id="93" dur="1000" fill="hold"/>
                                        <p:tgtEl>
                                          <p:spTgt spid="10"/>
                                        </p:tgtEl>
                                        <p:attrNameLst>
                                          <p:attrName>fill.on</p:attrName>
                                        </p:attrNameLst>
                                      </p:cBhvr>
                                      <p:to>
                                        <p:strVal val="true"/>
                                      </p:to>
                                    </p:set>
                                  </p:childTnLst>
                                </p:cTn>
                              </p:par>
                            </p:childTnLst>
                          </p:cTn>
                        </p:par>
                        <p:par>
                          <p:cTn id="94" fill="hold">
                            <p:stCondLst>
                              <p:cond delay="1000"/>
                            </p:stCondLst>
                            <p:childTnLst>
                              <p:par>
                                <p:cTn id="95" presetID="1" presetClass="emph" presetSubtype="2" fill="hold" nodeType="afterEffect">
                                  <p:stCondLst>
                                    <p:cond delay="0"/>
                                  </p:stCondLst>
                                  <p:childTnLst>
                                    <p:animClr clrSpc="rgb" dir="cw">
                                      <p:cBhvr>
                                        <p:cTn id="96" dur="1000" fill="hold"/>
                                        <p:tgtEl>
                                          <p:spTgt spid="2"/>
                                        </p:tgtEl>
                                        <p:attrNameLst>
                                          <p:attrName>fillcolor</p:attrName>
                                        </p:attrNameLst>
                                      </p:cBhvr>
                                      <p:to>
                                        <a:srgbClr val="00FF00"/>
                                      </p:to>
                                    </p:animClr>
                                    <p:set>
                                      <p:cBhvr>
                                        <p:cTn id="97" dur="1000" fill="hold"/>
                                        <p:tgtEl>
                                          <p:spTgt spid="2"/>
                                        </p:tgtEl>
                                        <p:attrNameLst>
                                          <p:attrName>fill.type</p:attrName>
                                        </p:attrNameLst>
                                      </p:cBhvr>
                                      <p:to>
                                        <p:strVal val="solid"/>
                                      </p:to>
                                    </p:set>
                                    <p:set>
                                      <p:cBhvr>
                                        <p:cTn id="98" dur="1000" fill="hold"/>
                                        <p:tgtEl>
                                          <p:spTgt spid="2"/>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3" nodeType="clickEffect">
                                  <p:stCondLst>
                                    <p:cond delay="0"/>
                                  </p:stCondLst>
                                  <p:childTnLst>
                                    <p:animEffect transition="out" filter="fade">
                                      <p:cBhvr>
                                        <p:cTn id="102" dur="500"/>
                                        <p:tgtEl>
                                          <p:spTgt spid="176"/>
                                        </p:tgtEl>
                                      </p:cBhvr>
                                    </p:animEffect>
                                    <p:set>
                                      <p:cBhvr>
                                        <p:cTn id="103" dur="1" fill="hold">
                                          <p:stCondLst>
                                            <p:cond delay="499"/>
                                          </p:stCondLst>
                                        </p:cTn>
                                        <p:tgtEl>
                                          <p:spTgt spid="176"/>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3" nodeType="after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500"/>
                                        <p:tgtEl>
                                          <p:spTgt spid="178"/>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mph" presetSubtype="2" fill="hold" nodeType="clickEffect">
                                  <p:stCondLst>
                                    <p:cond delay="0"/>
                                  </p:stCondLst>
                                  <p:childTnLst>
                                    <p:animClr clrSpc="rgb" dir="cw">
                                      <p:cBhvr>
                                        <p:cTn id="111" dur="1000" fill="hold"/>
                                        <p:tgtEl>
                                          <p:spTgt spid="14"/>
                                        </p:tgtEl>
                                        <p:attrNameLst>
                                          <p:attrName>fillcolor</p:attrName>
                                        </p:attrNameLst>
                                      </p:cBhvr>
                                      <p:to>
                                        <a:srgbClr val="00FF00"/>
                                      </p:to>
                                    </p:animClr>
                                    <p:set>
                                      <p:cBhvr>
                                        <p:cTn id="112" dur="1000" fill="hold"/>
                                        <p:tgtEl>
                                          <p:spTgt spid="14"/>
                                        </p:tgtEl>
                                        <p:attrNameLst>
                                          <p:attrName>fill.type</p:attrName>
                                        </p:attrNameLst>
                                      </p:cBhvr>
                                      <p:to>
                                        <p:strVal val="solid"/>
                                      </p:to>
                                    </p:set>
                                    <p:set>
                                      <p:cBhvr>
                                        <p:cTn id="113" dur="1000" fill="hold"/>
                                        <p:tgtEl>
                                          <p:spTgt spid="14"/>
                                        </p:tgtEl>
                                        <p:attrNameLst>
                                          <p:attrName>fill.on</p:attrName>
                                        </p:attrNameLst>
                                      </p:cBhvr>
                                      <p:to>
                                        <p:strVal val="true"/>
                                      </p:to>
                                    </p:set>
                                  </p:childTnLst>
                                </p:cTn>
                              </p:par>
                              <p:par>
                                <p:cTn id="114" presetID="1" presetClass="emph" presetSubtype="2" fill="hold" nodeType="withEffect">
                                  <p:stCondLst>
                                    <p:cond delay="0"/>
                                  </p:stCondLst>
                                  <p:childTnLst>
                                    <p:animClr clrSpc="rgb" dir="cw">
                                      <p:cBhvr>
                                        <p:cTn id="115" dur="1000" fill="hold"/>
                                        <p:tgtEl>
                                          <p:spTgt spid="2"/>
                                        </p:tgtEl>
                                        <p:attrNameLst>
                                          <p:attrName>fillcolor</p:attrName>
                                        </p:attrNameLst>
                                      </p:cBhvr>
                                      <p:to>
                                        <a:srgbClr val="4F81BD"/>
                                      </p:to>
                                    </p:animClr>
                                    <p:set>
                                      <p:cBhvr>
                                        <p:cTn id="116" dur="1000" fill="hold"/>
                                        <p:tgtEl>
                                          <p:spTgt spid="2"/>
                                        </p:tgtEl>
                                        <p:attrNameLst>
                                          <p:attrName>fill.type</p:attrName>
                                        </p:attrNameLst>
                                      </p:cBhvr>
                                      <p:to>
                                        <p:strVal val="solid"/>
                                      </p:to>
                                    </p:set>
                                    <p:set>
                                      <p:cBhvr>
                                        <p:cTn id="117" dur="1000" fill="hold"/>
                                        <p:tgtEl>
                                          <p:spTgt spid="2"/>
                                        </p:tgtEl>
                                        <p:attrNameLst>
                                          <p:attrName>fill.on</p:attrName>
                                        </p:attrNameLst>
                                      </p:cBhvr>
                                      <p:to>
                                        <p:strVal val="true"/>
                                      </p:to>
                                    </p:set>
                                  </p:childTnLst>
                                </p:cTn>
                              </p:par>
                            </p:childTnLst>
                          </p:cTn>
                        </p:par>
                        <p:par>
                          <p:cTn id="118" fill="hold">
                            <p:stCondLst>
                              <p:cond delay="1000"/>
                            </p:stCondLst>
                            <p:childTnLst>
                              <p:par>
                                <p:cTn id="119" presetID="1" presetClass="emph" presetSubtype="2" fill="hold" nodeType="afterEffect">
                                  <p:stCondLst>
                                    <p:cond delay="0"/>
                                  </p:stCondLst>
                                  <p:childTnLst>
                                    <p:animClr clrSpc="rgb" dir="cw">
                                      <p:cBhvr>
                                        <p:cTn id="120" dur="2000" fill="hold"/>
                                        <p:tgtEl>
                                          <p:spTgt spid="14"/>
                                        </p:tgtEl>
                                        <p:attrNameLst>
                                          <p:attrName>fillcolor</p:attrName>
                                        </p:attrNameLst>
                                      </p:cBhvr>
                                      <p:to>
                                        <a:srgbClr val="4F81BD"/>
                                      </p:to>
                                    </p:animClr>
                                    <p:set>
                                      <p:cBhvr>
                                        <p:cTn id="121" dur="2000" fill="hold"/>
                                        <p:tgtEl>
                                          <p:spTgt spid="14"/>
                                        </p:tgtEl>
                                        <p:attrNameLst>
                                          <p:attrName>fill.type</p:attrName>
                                        </p:attrNameLst>
                                      </p:cBhvr>
                                      <p:to>
                                        <p:strVal val="solid"/>
                                      </p:to>
                                    </p:set>
                                    <p:set>
                                      <p:cBhvr>
                                        <p:cTn id="122" dur="2000" fill="hold"/>
                                        <p:tgtEl>
                                          <p:spTgt spid="14"/>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2000" fill="hold"/>
                                        <p:tgtEl>
                                          <p:spTgt spid="39"/>
                                        </p:tgtEl>
                                        <p:attrNameLst>
                                          <p:attrName>fillcolor</p:attrName>
                                        </p:attrNameLst>
                                      </p:cBhvr>
                                      <p:to>
                                        <a:srgbClr val="00FF00"/>
                                      </p:to>
                                    </p:animClr>
                                    <p:set>
                                      <p:cBhvr>
                                        <p:cTn id="125" dur="2000" fill="hold"/>
                                        <p:tgtEl>
                                          <p:spTgt spid="39"/>
                                        </p:tgtEl>
                                        <p:attrNameLst>
                                          <p:attrName>fill.type</p:attrName>
                                        </p:attrNameLst>
                                      </p:cBhvr>
                                      <p:to>
                                        <p:strVal val="solid"/>
                                      </p:to>
                                    </p:set>
                                    <p:set>
                                      <p:cBhvr>
                                        <p:cTn id="126" dur="2000" fill="hold"/>
                                        <p:tgtEl>
                                          <p:spTgt spid="39"/>
                                        </p:tgtEl>
                                        <p:attrNameLst>
                                          <p:attrName>fill.on</p:attrName>
                                        </p:attrNameLst>
                                      </p:cBhvr>
                                      <p:to>
                                        <p:strVal val="true"/>
                                      </p:to>
                                    </p:set>
                                  </p:childTnLst>
                                </p:cTn>
                              </p:par>
                            </p:childTnLst>
                          </p:cTn>
                        </p:par>
                        <p:par>
                          <p:cTn id="127" fill="hold">
                            <p:stCondLst>
                              <p:cond delay="3000"/>
                            </p:stCondLst>
                            <p:childTnLst>
                              <p:par>
                                <p:cTn id="128" presetID="1" presetClass="emph" presetSubtype="2" fill="hold" nodeType="afterEffect">
                                  <p:stCondLst>
                                    <p:cond delay="0"/>
                                  </p:stCondLst>
                                  <p:childTnLst>
                                    <p:animClr clrSpc="rgb" dir="cw">
                                      <p:cBhvr>
                                        <p:cTn id="129" dur="2000" fill="hold"/>
                                        <p:tgtEl>
                                          <p:spTgt spid="10"/>
                                        </p:tgtEl>
                                        <p:attrNameLst>
                                          <p:attrName>fillcolor</p:attrName>
                                        </p:attrNameLst>
                                      </p:cBhvr>
                                      <p:to>
                                        <a:srgbClr val="00FF00"/>
                                      </p:to>
                                    </p:animClr>
                                    <p:set>
                                      <p:cBhvr>
                                        <p:cTn id="130" dur="2000" fill="hold"/>
                                        <p:tgtEl>
                                          <p:spTgt spid="10"/>
                                        </p:tgtEl>
                                        <p:attrNameLst>
                                          <p:attrName>fill.type</p:attrName>
                                        </p:attrNameLst>
                                      </p:cBhvr>
                                      <p:to>
                                        <p:strVal val="solid"/>
                                      </p:to>
                                    </p:set>
                                    <p:set>
                                      <p:cBhvr>
                                        <p:cTn id="131" dur="2000" fill="hold"/>
                                        <p:tgtEl>
                                          <p:spTgt spid="10"/>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2000" fill="hold"/>
                                        <p:tgtEl>
                                          <p:spTgt spid="39"/>
                                        </p:tgtEl>
                                        <p:attrNameLst>
                                          <p:attrName>fillcolor</p:attrName>
                                        </p:attrNameLst>
                                      </p:cBhvr>
                                      <p:to>
                                        <a:srgbClr val="4F81BD"/>
                                      </p:to>
                                    </p:animClr>
                                    <p:set>
                                      <p:cBhvr>
                                        <p:cTn id="134" dur="2000" fill="hold"/>
                                        <p:tgtEl>
                                          <p:spTgt spid="39"/>
                                        </p:tgtEl>
                                        <p:attrNameLst>
                                          <p:attrName>fill.type</p:attrName>
                                        </p:attrNameLst>
                                      </p:cBhvr>
                                      <p:to>
                                        <p:strVal val="solid"/>
                                      </p:to>
                                    </p:set>
                                    <p:set>
                                      <p:cBhvr>
                                        <p:cTn id="135" dur="20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6" grpId="1"/>
      <p:bldP spid="176" grpId="2"/>
      <p:bldP spid="176" grpId="3"/>
      <p:bldP spid="178" grpId="0"/>
      <p:bldP spid="178" grpId="1"/>
      <p:bldP spid="178" grpId="2"/>
      <p:bldP spid="178" grpId="3"/>
      <p:bldP spid="201" grpId="0"/>
      <p:bldP spid="201" grpId="1"/>
      <p:bldP spid="202" grpId="0"/>
      <p:bldP spid="2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15</a:t>
            </a:fld>
            <a:endParaRPr lang="en-GB"/>
          </a:p>
        </p:txBody>
      </p:sp>
      <p:sp>
        <p:nvSpPr>
          <p:cNvPr id="7" name="TextBox 6"/>
          <p:cNvSpPr txBox="1"/>
          <p:nvPr/>
        </p:nvSpPr>
        <p:spPr>
          <a:xfrm>
            <a:off x="545665" y="2636912"/>
            <a:ext cx="8064896" cy="2123658"/>
          </a:xfrm>
          <a:prstGeom prst="rect">
            <a:avLst/>
          </a:prstGeom>
          <a:noFill/>
        </p:spPr>
        <p:txBody>
          <a:bodyPr wrap="square" rtlCol="0">
            <a:spAutoFit/>
          </a:bodyPr>
          <a:lstStyle/>
          <a:p>
            <a:pPr>
              <a:lnSpc>
                <a:spcPct val="110000"/>
              </a:lnSpc>
            </a:pPr>
            <a:r>
              <a:rPr lang="en-US" sz="2000" dirty="0"/>
              <a:t>Slow Interlock Module design</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Signal processing</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Power Supply Units and control and interlock	</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Machine State</a:t>
            </a:r>
          </a:p>
          <a:p>
            <a:pPr marL="800100" lvl="1" indent="-342900">
              <a:lnSpc>
                <a:spcPct val="110000"/>
              </a:lnSpc>
              <a:buFont typeface="Arial" panose="020B0604020202020204" pitchFamily="34" charset="0"/>
              <a:buChar char="•"/>
            </a:pPr>
            <a:r>
              <a:rPr lang="en-US" sz="2000" dirty="0" smtClean="0"/>
              <a:t>EPICS communication (PLC)</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latin typeface="Calibri" panose="020F0502020204030204" pitchFamily="34" charset="0"/>
                <a:cs typeface="Helvetica Light"/>
              </a:rPr>
              <a:t>Test </a:t>
            </a:r>
            <a:r>
              <a:rPr lang="en-US" sz="2000" dirty="0">
                <a:solidFill>
                  <a:schemeClr val="tx1">
                    <a:lumMod val="50000"/>
                    <a:lumOff val="50000"/>
                  </a:schemeClr>
                </a:solidFill>
                <a:latin typeface="Calibri" panose="020F0502020204030204" pitchFamily="34" charset="0"/>
                <a:cs typeface="Helvetica Light"/>
              </a:rPr>
              <a:t>stand integration and SIM </a:t>
            </a:r>
            <a:r>
              <a:rPr lang="en-US" sz="2000" dirty="0" smtClean="0">
                <a:solidFill>
                  <a:schemeClr val="tx1">
                    <a:lumMod val="50000"/>
                    <a:lumOff val="50000"/>
                  </a:schemeClr>
                </a:solidFill>
                <a:latin typeface="Calibri" panose="020F0502020204030204" pitchFamily="34" charset="0"/>
                <a:cs typeface="Helvetica Light"/>
              </a:rPr>
              <a:t>commissioning</a:t>
            </a:r>
            <a:endParaRPr lang="en-US" sz="2000" dirty="0">
              <a:solidFill>
                <a:schemeClr val="tx1">
                  <a:lumMod val="50000"/>
                  <a:lumOff val="50000"/>
                </a:schemeClr>
              </a:solidFill>
              <a:latin typeface="Calibri" panose="020F0502020204030204" pitchFamily="34" charset="0"/>
              <a:cs typeface="Helvetica Light"/>
            </a:endParaRP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21847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a:xfrm>
            <a:off x="487052" y="5109950"/>
            <a:ext cx="8077200" cy="1401763"/>
          </a:xfrm>
        </p:spPr>
        <p:txBody>
          <a:bodyPr>
            <a:normAutofit fontScale="92500" lnSpcReduction="10000"/>
          </a:bodyPr>
          <a:lstStyle/>
          <a:p>
            <a:r>
              <a:rPr lang="en-US" dirty="0" smtClean="0">
                <a:solidFill>
                  <a:schemeClr val="tx1"/>
                </a:solidFill>
              </a:rPr>
              <a:t>“</a:t>
            </a:r>
            <a:r>
              <a:rPr lang="en-US" dirty="0">
                <a:solidFill>
                  <a:schemeClr val="tx1"/>
                </a:solidFill>
              </a:rPr>
              <a:t>Send and </a:t>
            </a:r>
            <a:r>
              <a:rPr lang="en-US" dirty="0" smtClean="0">
                <a:solidFill>
                  <a:schemeClr val="tx1"/>
                </a:solidFill>
              </a:rPr>
              <a:t>Receive</a:t>
            </a:r>
            <a:r>
              <a:rPr lang="en-US" dirty="0">
                <a:solidFill>
                  <a:schemeClr val="tx1"/>
                </a:solidFill>
              </a:rPr>
              <a:t>” protocol</a:t>
            </a:r>
          </a:p>
          <a:p>
            <a:r>
              <a:rPr lang="en-US" dirty="0">
                <a:solidFill>
                  <a:schemeClr val="tx1"/>
                </a:solidFill>
              </a:rPr>
              <a:t>S7plc EPICS driver (PSI</a:t>
            </a:r>
            <a:r>
              <a:rPr lang="en-US" dirty="0" smtClean="0">
                <a:solidFill>
                  <a:schemeClr val="tx1"/>
                </a:solidFill>
              </a:rPr>
              <a:t>)</a:t>
            </a:r>
          </a:p>
          <a:p>
            <a:r>
              <a:rPr lang="en-US" dirty="0" smtClean="0">
                <a:solidFill>
                  <a:schemeClr val="tx1"/>
                </a:solidFill>
              </a:rPr>
              <a:t>Variables on PLC is transparently reflected as PVs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a:p>
        </p:txBody>
      </p:sp>
      <p:pic>
        <p:nvPicPr>
          <p:cNvPr id="5" name="Picture 4"/>
          <p:cNvPicPr/>
          <p:nvPr>
            <p:extLst>
              <p:ext uri="{D42A27DB-BD31-4B8C-83A1-F6EECF244321}">
                <p14:modId xmlns:p14="http://schemas.microsoft.com/office/powerpoint/2010/main" val="2295604893"/>
              </p:ext>
            </p:extLst>
          </p:nvPr>
        </p:nvPicPr>
        <p:blipFill>
          <a:blip r:embed="rId4"/>
          <a:stretch>
            <a:fillRect/>
          </a:stretch>
        </p:blipFill>
        <p:spPr>
          <a:xfrm>
            <a:off x="1828801" y="1481137"/>
            <a:ext cx="5181600" cy="3541511"/>
          </a:xfrm>
          <a:prstGeom prst="rect">
            <a:avLst/>
          </a:prstGeom>
        </p:spPr>
      </p:pic>
    </p:spTree>
    <p:extLst>
      <p:ext uri="{BB962C8B-B14F-4D97-AF65-F5344CB8AC3E}">
        <p14:creationId xmlns:p14="http://schemas.microsoft.com/office/powerpoint/2010/main" val="1003952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251520" y="3021917"/>
            <a:ext cx="4491038" cy="2071465"/>
          </a:xfrm>
        </p:spPr>
        <p:txBody>
          <a:bodyPr wrap="square">
            <a:spAutoFit/>
          </a:bodyPr>
          <a:lstStyle/>
          <a:p>
            <a:pPr algn="just">
              <a:lnSpc>
                <a:spcPct val="110000"/>
              </a:lnSpc>
            </a:pPr>
            <a:r>
              <a:rPr lang="en-US" sz="1800" dirty="0">
                <a:solidFill>
                  <a:schemeClr val="tx1"/>
                </a:solidFill>
                <a:latin typeface="Calibri" panose="020F0502020204030204" pitchFamily="34" charset="0"/>
                <a:cs typeface="Helvetica Light"/>
              </a:rPr>
              <a:t>Communication over Ethernet and TCP</a:t>
            </a:r>
          </a:p>
          <a:p>
            <a:pPr algn="just">
              <a:lnSpc>
                <a:spcPct val="110000"/>
              </a:lnSpc>
            </a:pPr>
            <a:r>
              <a:rPr lang="en-US" sz="1800" dirty="0">
                <a:solidFill>
                  <a:schemeClr val="tx1"/>
                </a:solidFill>
                <a:latin typeface="Calibri" panose="020F0502020204030204" pitchFamily="34" charset="0"/>
                <a:cs typeface="Helvetica Light"/>
              </a:rPr>
              <a:t>No logic implemented on the </a:t>
            </a:r>
            <a:r>
              <a:rPr lang="en-US" sz="1800" dirty="0" smtClean="0">
                <a:solidFill>
                  <a:schemeClr val="tx1"/>
                </a:solidFill>
                <a:latin typeface="Calibri" panose="020F0502020204030204" pitchFamily="34" charset="0"/>
                <a:cs typeface="Helvetica Light"/>
              </a:rPr>
              <a:t>Control-box </a:t>
            </a:r>
            <a:r>
              <a:rPr lang="en-US" sz="1800" dirty="0">
                <a:solidFill>
                  <a:schemeClr val="tx1"/>
                </a:solidFill>
                <a:latin typeface="Calibri" panose="020F0502020204030204" pitchFamily="34" charset="0"/>
                <a:cs typeface="Helvetica Light"/>
              </a:rPr>
              <a:t>IOC</a:t>
            </a:r>
          </a:p>
          <a:p>
            <a:pPr algn="just">
              <a:lnSpc>
                <a:spcPct val="110000"/>
              </a:lnSpc>
            </a:pPr>
            <a:r>
              <a:rPr lang="en-US" sz="1800" dirty="0" smtClean="0">
                <a:solidFill>
                  <a:schemeClr val="tx1"/>
                </a:solidFill>
                <a:latin typeface="Calibri" panose="020F0502020204030204" pitchFamily="34" charset="0"/>
                <a:cs typeface="Helvetica Light"/>
              </a:rPr>
              <a:t>Data-blocks </a:t>
            </a:r>
            <a:r>
              <a:rPr lang="en-US" sz="1800" dirty="0">
                <a:solidFill>
                  <a:schemeClr val="tx1"/>
                </a:solidFill>
                <a:latin typeface="Calibri" panose="020F0502020204030204" pitchFamily="34" charset="0"/>
                <a:cs typeface="Helvetica Light"/>
              </a:rPr>
              <a:t>on PLC is directly mapped to PVs</a:t>
            </a:r>
          </a:p>
          <a:p>
            <a:pPr marL="0" algn="just">
              <a:lnSpc>
                <a:spcPct val="110000"/>
              </a:lnSpc>
            </a:pPr>
            <a:endParaRPr lang="en-US" sz="1800" dirty="0">
              <a:solidFill>
                <a:schemeClr val="tx1"/>
              </a:solidFill>
              <a:latin typeface="Calibri" panose="020F0502020204030204" pitchFamily="34" charset="0"/>
              <a:cs typeface="Helvetica Light"/>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pic>
        <p:nvPicPr>
          <p:cNvPr id="5" name="Picture 4"/>
          <p:cNvPicPr/>
          <p:nvPr>
            <p:extLst>
              <p:ext uri="{D42A27DB-BD31-4B8C-83A1-F6EECF244321}">
                <p14:modId xmlns:p14="http://schemas.microsoft.com/office/powerpoint/2010/main" val="3516936859"/>
              </p:ext>
            </p:extLst>
          </p:nvPr>
        </p:nvPicPr>
        <p:blipFill>
          <a:blip r:embed="rId3"/>
          <a:stretch>
            <a:fillRect/>
          </a:stretch>
        </p:blipFill>
        <p:spPr>
          <a:xfrm>
            <a:off x="4948238" y="1763713"/>
            <a:ext cx="3363912" cy="4587875"/>
          </a:xfrm>
          <a:prstGeom prst="rect">
            <a:avLst/>
          </a:prstGeom>
        </p:spPr>
      </p:pic>
    </p:spTree>
    <p:extLst>
      <p:ext uri="{BB962C8B-B14F-4D97-AF65-F5344CB8AC3E}">
        <p14:creationId xmlns:p14="http://schemas.microsoft.com/office/powerpoint/2010/main" val="45202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18</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EPICS GUI – expert UI</a:t>
            </a:r>
            <a:endParaRPr lang="en-GB" sz="2800" b="1" dirty="0">
              <a:cs typeface="Helvetic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838" y="1412775"/>
            <a:ext cx="672074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75518" y="1700807"/>
            <a:ext cx="3360370" cy="51571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15621" y="1705539"/>
            <a:ext cx="3359897" cy="31636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15148" y="4892011"/>
            <a:ext cx="3360370" cy="19659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520" y="2763932"/>
            <a:ext cx="1517048" cy="830997"/>
          </a:xfrm>
          <a:prstGeom prst="rect">
            <a:avLst/>
          </a:prstGeom>
        </p:spPr>
        <p:txBody>
          <a:bodyPr vert="horz" wrap="square" anchor="ctr">
            <a:spAutoFit/>
          </a:bodyPr>
          <a:lstStyle/>
          <a:p>
            <a:pPr algn="r"/>
            <a:r>
              <a:rPr lang="en-US" sz="1200" dirty="0" smtClean="0">
                <a:latin typeface="Calibri" panose="020F0502020204030204" pitchFamily="34" charset="0"/>
                <a:cs typeface="Helvetica Light"/>
              </a:rPr>
              <a:t>CPU Status and </a:t>
            </a:r>
          </a:p>
          <a:p>
            <a:pPr algn="r"/>
            <a:r>
              <a:rPr lang="en-US" sz="1200" dirty="0" smtClean="0">
                <a:latin typeface="Calibri" panose="020F0502020204030204" pitchFamily="34" charset="0"/>
                <a:cs typeface="Helvetica Light"/>
              </a:rPr>
              <a:t>Machine State</a:t>
            </a:r>
          </a:p>
          <a:p>
            <a:pPr algn="r"/>
            <a:r>
              <a:rPr lang="en-US" sz="1200" dirty="0" smtClean="0">
                <a:latin typeface="Calibri" panose="020F0502020204030204" pitchFamily="34" charset="0"/>
                <a:cs typeface="Helvetica Light"/>
              </a:rPr>
              <a:t>Commands and CPU configuration</a:t>
            </a:r>
          </a:p>
        </p:txBody>
      </p:sp>
      <p:sp>
        <p:nvSpPr>
          <p:cNvPr id="10" name="Rectangle 9"/>
          <p:cNvSpPr/>
          <p:nvPr/>
        </p:nvSpPr>
        <p:spPr>
          <a:xfrm>
            <a:off x="5519604" y="6021287"/>
            <a:ext cx="2265364" cy="461665"/>
          </a:xfrm>
          <a:prstGeom prst="rect">
            <a:avLst/>
          </a:prstGeom>
        </p:spPr>
        <p:txBody>
          <a:bodyPr vert="horz" wrap="none" anchor="ctr">
            <a:spAutoFit/>
          </a:bodyPr>
          <a:lstStyle/>
          <a:p>
            <a:r>
              <a:rPr lang="en-US" sz="1200" dirty="0">
                <a:latin typeface="Calibri" panose="020F0502020204030204" pitchFamily="34" charset="0"/>
                <a:cs typeface="Helvetica Light"/>
              </a:rPr>
              <a:t>Analog Input type</a:t>
            </a:r>
          </a:p>
          <a:p>
            <a:r>
              <a:rPr lang="en-US" sz="1200" dirty="0">
                <a:latin typeface="Calibri" panose="020F0502020204030204" pitchFamily="34" charset="0"/>
                <a:cs typeface="Helvetica Light"/>
              </a:rPr>
              <a:t>Commands and parameterization</a:t>
            </a:r>
            <a:endParaRPr lang="en-US" sz="1200" dirty="0" smtClean="0">
              <a:latin typeface="Calibri" panose="020F0502020204030204" pitchFamily="34" charset="0"/>
              <a:cs typeface="Helvetica Light"/>
            </a:endParaRPr>
          </a:p>
        </p:txBody>
      </p:sp>
      <p:sp>
        <p:nvSpPr>
          <p:cNvPr id="11" name="Rectangle 10"/>
          <p:cNvSpPr/>
          <p:nvPr/>
        </p:nvSpPr>
        <p:spPr>
          <a:xfrm>
            <a:off x="-108520" y="5552407"/>
            <a:ext cx="1475655" cy="646331"/>
          </a:xfrm>
          <a:prstGeom prst="rect">
            <a:avLst/>
          </a:prstGeom>
        </p:spPr>
        <p:txBody>
          <a:bodyPr vert="horz" wrap="square" anchor="ctr">
            <a:spAutoFit/>
          </a:bodyPr>
          <a:lstStyle/>
          <a:p>
            <a:pPr algn="r"/>
            <a:r>
              <a:rPr lang="en-US" sz="1200" dirty="0" smtClean="0">
                <a:latin typeface="Calibri" panose="020F0502020204030204" pitchFamily="34" charset="0"/>
                <a:cs typeface="Helvetica Light"/>
              </a:rPr>
              <a:t>DIO type</a:t>
            </a:r>
          </a:p>
          <a:p>
            <a:pPr algn="r"/>
            <a:r>
              <a:rPr lang="en-US" sz="1200" dirty="0" smtClean="0">
                <a:latin typeface="Calibri" panose="020F0502020204030204" pitchFamily="34" charset="0"/>
                <a:cs typeface="Helvetica Light"/>
              </a:rPr>
              <a:t>Commands and </a:t>
            </a:r>
          </a:p>
          <a:p>
            <a:pPr algn="r"/>
            <a:r>
              <a:rPr lang="en-US" sz="1200" dirty="0" smtClean="0">
                <a:latin typeface="Calibri" panose="020F0502020204030204" pitchFamily="34" charset="0"/>
                <a:cs typeface="Helvetica Light"/>
              </a:rPr>
              <a:t>parametrization</a:t>
            </a:r>
          </a:p>
        </p:txBody>
      </p:sp>
    </p:spTree>
    <p:extLst>
      <p:ext uri="{BB962C8B-B14F-4D97-AF65-F5344CB8AC3E}">
        <p14:creationId xmlns:p14="http://schemas.microsoft.com/office/powerpoint/2010/main" val="20428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59921"/>
            <a:ext cx="7712985" cy="539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551115BC-487E-4422-894C-CB7CD3E79223}" type="slidenum">
              <a:rPr lang="en-GB" smtClean="0"/>
              <a:t>19</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 System UI</a:t>
            </a:r>
            <a:endParaRPr lang="en-GB" sz="2800" b="1" dirty="0">
              <a:cs typeface="Helvetica"/>
            </a:endParaRPr>
          </a:p>
        </p:txBody>
      </p:sp>
    </p:spTree>
    <p:extLst>
      <p:ext uri="{BB962C8B-B14F-4D97-AF65-F5344CB8AC3E}">
        <p14:creationId xmlns:p14="http://schemas.microsoft.com/office/powerpoint/2010/main" val="1753935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
        <p:nvSpPr>
          <p:cNvPr id="7" name="TextBox 6"/>
          <p:cNvSpPr txBox="1"/>
          <p:nvPr/>
        </p:nvSpPr>
        <p:spPr>
          <a:xfrm>
            <a:off x="545665" y="2636912"/>
            <a:ext cx="8064896" cy="2123658"/>
          </a:xfrm>
          <a:prstGeom prst="rect">
            <a:avLst/>
          </a:prstGeom>
          <a:noFill/>
        </p:spPr>
        <p:txBody>
          <a:bodyPr wrap="square" rtlCol="0">
            <a:spAutoFit/>
          </a:bodyPr>
          <a:lstStyle/>
          <a:p>
            <a:pPr>
              <a:lnSpc>
                <a:spcPct val="110000"/>
              </a:lnSpc>
            </a:pPr>
            <a:r>
              <a:rPr lang="en-US" sz="2000" dirty="0"/>
              <a:t>Slow Interlock Module design</a:t>
            </a:r>
          </a:p>
          <a:p>
            <a:pPr marL="800100" lvl="1" indent="-342900">
              <a:lnSpc>
                <a:spcPct val="110000"/>
              </a:lnSpc>
              <a:buFont typeface="Arial" panose="020B0604020202020204" pitchFamily="34" charset="0"/>
              <a:buChar char="•"/>
            </a:pPr>
            <a:r>
              <a:rPr lang="en-US" sz="2000" dirty="0" smtClean="0"/>
              <a:t>Signal processing</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Power Supply Units and control and interlock	</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Machine State</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EPICS communication (PLC)</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latin typeface="Calibri" panose="020F0502020204030204" pitchFamily="34" charset="0"/>
                <a:cs typeface="Helvetica Light"/>
              </a:rPr>
              <a:t>Test </a:t>
            </a:r>
            <a:r>
              <a:rPr lang="en-US" sz="2000" dirty="0">
                <a:solidFill>
                  <a:schemeClr val="tx1">
                    <a:lumMod val="50000"/>
                    <a:lumOff val="50000"/>
                  </a:schemeClr>
                </a:solidFill>
                <a:latin typeface="Calibri" panose="020F0502020204030204" pitchFamily="34" charset="0"/>
                <a:cs typeface="Helvetica Light"/>
              </a:rPr>
              <a:t>stand integration and SIM </a:t>
            </a:r>
            <a:r>
              <a:rPr lang="en-US" sz="2000" dirty="0" smtClean="0">
                <a:solidFill>
                  <a:schemeClr val="tx1">
                    <a:lumMod val="50000"/>
                    <a:lumOff val="50000"/>
                  </a:schemeClr>
                </a:solidFill>
                <a:latin typeface="Calibri" panose="020F0502020204030204" pitchFamily="34" charset="0"/>
                <a:cs typeface="Helvetica Light"/>
              </a:rPr>
              <a:t>commissioning</a:t>
            </a:r>
            <a:endParaRPr lang="en-US" sz="2000" dirty="0">
              <a:solidFill>
                <a:schemeClr val="tx1">
                  <a:lumMod val="50000"/>
                  <a:lumOff val="50000"/>
                </a:schemeClr>
              </a:solidFill>
              <a:latin typeface="Calibri" panose="020F0502020204030204" pitchFamily="34" charset="0"/>
              <a:cs typeface="Helvetica Light"/>
            </a:endParaRP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233692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374722"/>
            <a:ext cx="8604448" cy="5483278"/>
          </a:xfrm>
          <a:prstGeom prst="rect">
            <a:avLst/>
          </a:prstGeom>
        </p:spPr>
      </p:pic>
      <p:sp>
        <p:nvSpPr>
          <p:cNvPr id="2" name="Title 1"/>
          <p:cNvSpPr>
            <a:spLocks noGrp="1"/>
          </p:cNvSpPr>
          <p:nvPr>
            <p:ph type="title"/>
          </p:nvPr>
        </p:nvSpPr>
        <p:spPr>
          <a:xfrm>
            <a:off x="323528" y="332656"/>
            <a:ext cx="7139136" cy="778098"/>
          </a:xfrm>
        </p:spPr>
        <p:txBody>
          <a:bodyPr/>
          <a:lstStyle/>
          <a:p>
            <a:r>
              <a:rPr lang="en-US" dirty="0" smtClean="0"/>
              <a:t>EPICS - non-expert User Interface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spTree>
    <p:extLst>
      <p:ext uri="{BB962C8B-B14F-4D97-AF65-F5344CB8AC3E}">
        <p14:creationId xmlns:p14="http://schemas.microsoft.com/office/powerpoint/2010/main" val="2994928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21</a:t>
            </a:fld>
            <a:endParaRPr lang="en-GB"/>
          </a:p>
        </p:txBody>
      </p:sp>
      <p:sp>
        <p:nvSpPr>
          <p:cNvPr id="7" name="TextBox 6"/>
          <p:cNvSpPr txBox="1"/>
          <p:nvPr/>
        </p:nvSpPr>
        <p:spPr>
          <a:xfrm>
            <a:off x="545665" y="2636912"/>
            <a:ext cx="8064896" cy="2123658"/>
          </a:xfrm>
          <a:prstGeom prst="rect">
            <a:avLst/>
          </a:prstGeom>
          <a:noFill/>
        </p:spPr>
        <p:txBody>
          <a:bodyPr wrap="square" rtlCol="0">
            <a:spAutoFit/>
          </a:bodyPr>
          <a:lstStyle/>
          <a:p>
            <a:pPr>
              <a:lnSpc>
                <a:spcPct val="110000"/>
              </a:lnSpc>
            </a:pPr>
            <a:r>
              <a:rPr lang="en-US" sz="2000" dirty="0" smtClean="0"/>
              <a:t>Slow Interlock Module design</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Signal processing</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Power Supply Units and control and interlock	</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Machine State</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EPICS communication (PLC)</a:t>
            </a:r>
          </a:p>
          <a:p>
            <a:pPr marL="800100" lvl="1" indent="-342900">
              <a:lnSpc>
                <a:spcPct val="110000"/>
              </a:lnSpc>
              <a:buFont typeface="Arial" panose="020B0604020202020204" pitchFamily="34" charset="0"/>
              <a:buChar char="•"/>
            </a:pPr>
            <a:r>
              <a:rPr lang="en-US" sz="2000" dirty="0" smtClean="0">
                <a:latin typeface="Calibri" panose="020F0502020204030204" pitchFamily="34" charset="0"/>
                <a:cs typeface="Helvetica Light"/>
              </a:rPr>
              <a:t>Test </a:t>
            </a:r>
            <a:r>
              <a:rPr lang="en-US" sz="2000" dirty="0">
                <a:latin typeface="Calibri" panose="020F0502020204030204" pitchFamily="34" charset="0"/>
                <a:cs typeface="Helvetica Light"/>
              </a:rPr>
              <a:t>stand integration and </a:t>
            </a:r>
            <a:r>
              <a:rPr lang="en-US" sz="2000" dirty="0" smtClean="0">
                <a:latin typeface="Calibri" panose="020F0502020204030204" pitchFamily="34" charset="0"/>
                <a:cs typeface="Helvetica Light"/>
              </a:rPr>
              <a:t>system commissioning</a:t>
            </a:r>
            <a:endParaRPr lang="en-US" sz="2000" dirty="0">
              <a:latin typeface="Calibri" panose="020F0502020204030204" pitchFamily="34" charset="0"/>
              <a:cs typeface="Helvetica Light"/>
            </a:endParaRP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167274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22</a:t>
            </a:fld>
            <a:endParaRPr lang="en-GB"/>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System testing and commissioning</a:t>
            </a:r>
            <a:endParaRPr lang="en-GB" dirty="0"/>
          </a:p>
        </p:txBody>
      </p:sp>
      <p:sp>
        <p:nvSpPr>
          <p:cNvPr id="2" name="Rectangle 1"/>
          <p:cNvSpPr/>
          <p:nvPr/>
        </p:nvSpPr>
        <p:spPr>
          <a:xfrm>
            <a:off x="1547664" y="2123564"/>
            <a:ext cx="6253571" cy="369332"/>
          </a:xfrm>
          <a:prstGeom prst="rect">
            <a:avLst/>
          </a:prstGeom>
        </p:spPr>
        <p:txBody>
          <a:bodyPr wrap="none">
            <a:spAutoFit/>
          </a:bodyPr>
          <a:lstStyle/>
          <a:p>
            <a:r>
              <a:rPr lang="en-US" dirty="0" smtClean="0"/>
              <a:t>Timeline of the project development and system commissioning</a:t>
            </a:r>
            <a:endParaRPr lang="en-US" dirty="0"/>
          </a:p>
        </p:txBody>
      </p:sp>
      <p:cxnSp>
        <p:nvCxnSpPr>
          <p:cNvPr id="8" name="Straight Arrow Connector 7"/>
          <p:cNvCxnSpPr>
            <a:endCxn id="13" idx="0"/>
          </p:cNvCxnSpPr>
          <p:nvPr/>
        </p:nvCxnSpPr>
        <p:spPr>
          <a:xfrm>
            <a:off x="991266" y="4221088"/>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4" idx="0"/>
          </p:cNvCxnSpPr>
          <p:nvPr/>
        </p:nvCxnSpPr>
        <p:spPr>
          <a:xfrm>
            <a:off x="2712172" y="4221088"/>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15" idx="0"/>
          </p:cNvCxnSpPr>
          <p:nvPr/>
        </p:nvCxnSpPr>
        <p:spPr>
          <a:xfrm>
            <a:off x="3537791" y="4212792"/>
            <a:ext cx="1141" cy="5099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a:off x="5491368" y="4221088"/>
            <a:ext cx="0" cy="49576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19258" y="4725144"/>
            <a:ext cx="144016" cy="144016"/>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40164" y="4725144"/>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66924" y="4722772"/>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19360" y="4716848"/>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3" idx="6"/>
            <a:endCxn id="14" idx="2"/>
          </p:cNvCxnSpPr>
          <p:nvPr/>
        </p:nvCxnSpPr>
        <p:spPr>
          <a:xfrm>
            <a:off x="1063274" y="4797152"/>
            <a:ext cx="1576890"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4" idx="6"/>
            <a:endCxn id="15" idx="2"/>
          </p:cNvCxnSpPr>
          <p:nvPr/>
        </p:nvCxnSpPr>
        <p:spPr>
          <a:xfrm flipV="1">
            <a:off x="2784180" y="4794780"/>
            <a:ext cx="682744" cy="2372"/>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6" idx="2"/>
            <a:endCxn id="15" idx="6"/>
          </p:cNvCxnSpPr>
          <p:nvPr/>
        </p:nvCxnSpPr>
        <p:spPr>
          <a:xfrm flipH="1">
            <a:off x="3610940" y="4788856"/>
            <a:ext cx="1808420" cy="592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205322" y="4716848"/>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2"/>
            <a:endCxn id="16" idx="6"/>
          </p:cNvCxnSpPr>
          <p:nvPr/>
        </p:nvCxnSpPr>
        <p:spPr>
          <a:xfrm flipH="1">
            <a:off x="5563376" y="4788856"/>
            <a:ext cx="641946"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6" idx="0"/>
          </p:cNvCxnSpPr>
          <p:nvPr/>
        </p:nvCxnSpPr>
        <p:spPr>
          <a:xfrm>
            <a:off x="6277330" y="4212792"/>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16200000">
            <a:off x="479924" y="3491836"/>
            <a:ext cx="1012970" cy="461665"/>
          </a:xfrm>
          <a:prstGeom prst="rect">
            <a:avLst/>
          </a:prstGeom>
        </p:spPr>
        <p:txBody>
          <a:bodyPr wrap="none">
            <a:spAutoFit/>
          </a:bodyPr>
          <a:lstStyle/>
          <a:p>
            <a:r>
              <a:rPr lang="en-US" sz="1200" dirty="0" smtClean="0"/>
              <a:t>System </a:t>
            </a:r>
          </a:p>
          <a:p>
            <a:r>
              <a:rPr lang="en-US" sz="1200" dirty="0" smtClean="0"/>
              <a:t>development</a:t>
            </a:r>
            <a:endParaRPr lang="en-US" sz="1200" dirty="0"/>
          </a:p>
        </p:txBody>
      </p:sp>
      <p:sp>
        <p:nvSpPr>
          <p:cNvPr id="39" name="Rectangle 38"/>
          <p:cNvSpPr/>
          <p:nvPr/>
        </p:nvSpPr>
        <p:spPr>
          <a:xfrm rot="16200000">
            <a:off x="2280550" y="3551039"/>
            <a:ext cx="833626" cy="461665"/>
          </a:xfrm>
          <a:prstGeom prst="rect">
            <a:avLst/>
          </a:prstGeom>
        </p:spPr>
        <p:txBody>
          <a:bodyPr wrap="none">
            <a:spAutoFit/>
          </a:bodyPr>
          <a:lstStyle/>
          <a:p>
            <a:r>
              <a:rPr lang="en-US" sz="1200" dirty="0" smtClean="0"/>
              <a:t>Low-scale </a:t>
            </a:r>
          </a:p>
          <a:p>
            <a:r>
              <a:rPr lang="en-US" sz="1200" dirty="0" smtClean="0"/>
              <a:t>prototype</a:t>
            </a:r>
            <a:endParaRPr lang="en-US" sz="1200" dirty="0"/>
          </a:p>
        </p:txBody>
      </p:sp>
      <p:sp>
        <p:nvSpPr>
          <p:cNvPr id="40" name="Rectangle 39"/>
          <p:cNvSpPr/>
          <p:nvPr/>
        </p:nvSpPr>
        <p:spPr>
          <a:xfrm rot="16200000">
            <a:off x="5808516" y="3529507"/>
            <a:ext cx="937628" cy="461665"/>
          </a:xfrm>
          <a:prstGeom prst="rect">
            <a:avLst/>
          </a:prstGeom>
        </p:spPr>
        <p:txBody>
          <a:bodyPr wrap="none">
            <a:spAutoFit/>
          </a:bodyPr>
          <a:lstStyle/>
          <a:p>
            <a:r>
              <a:rPr lang="en-US" sz="1200" dirty="0" smtClean="0"/>
              <a:t>System test </a:t>
            </a:r>
          </a:p>
          <a:p>
            <a:r>
              <a:rPr lang="en-US" sz="1200" dirty="0" smtClean="0"/>
              <a:t>simulated</a:t>
            </a:r>
            <a:endParaRPr lang="en-US" sz="1200" dirty="0"/>
          </a:p>
        </p:txBody>
      </p:sp>
      <p:sp>
        <p:nvSpPr>
          <p:cNvPr id="41" name="Rectangle 40"/>
          <p:cNvSpPr/>
          <p:nvPr/>
        </p:nvSpPr>
        <p:spPr>
          <a:xfrm rot="16200000">
            <a:off x="3070880" y="3529603"/>
            <a:ext cx="937436" cy="461665"/>
          </a:xfrm>
          <a:prstGeom prst="rect">
            <a:avLst/>
          </a:prstGeom>
        </p:spPr>
        <p:txBody>
          <a:bodyPr wrap="none">
            <a:spAutoFit/>
          </a:bodyPr>
          <a:lstStyle/>
          <a:p>
            <a:r>
              <a:rPr lang="en-US" sz="1200" dirty="0" smtClean="0"/>
              <a:t>SW </a:t>
            </a:r>
          </a:p>
          <a:p>
            <a:r>
              <a:rPr lang="en-US" sz="1200" dirty="0" smtClean="0"/>
              <a:t>deployment</a:t>
            </a:r>
            <a:endParaRPr lang="en-US" sz="1200" dirty="0"/>
          </a:p>
        </p:txBody>
      </p:sp>
      <p:sp>
        <p:nvSpPr>
          <p:cNvPr id="42" name="Rectangle 41"/>
          <p:cNvSpPr/>
          <p:nvPr/>
        </p:nvSpPr>
        <p:spPr>
          <a:xfrm rot="16200000">
            <a:off x="5088436" y="3595390"/>
            <a:ext cx="805863" cy="461665"/>
          </a:xfrm>
          <a:prstGeom prst="rect">
            <a:avLst/>
          </a:prstGeom>
        </p:spPr>
        <p:txBody>
          <a:bodyPr wrap="none">
            <a:spAutoFit/>
          </a:bodyPr>
          <a:lstStyle/>
          <a:p>
            <a:r>
              <a:rPr lang="en-US" sz="1200" dirty="0" smtClean="0"/>
              <a:t>Full scale</a:t>
            </a:r>
          </a:p>
          <a:p>
            <a:r>
              <a:rPr lang="en-US" sz="1200" dirty="0" smtClean="0"/>
              <a:t>prototype</a:t>
            </a:r>
            <a:endParaRPr lang="en-US" sz="1200" dirty="0"/>
          </a:p>
        </p:txBody>
      </p:sp>
      <p:sp>
        <p:nvSpPr>
          <p:cNvPr id="43" name="Oval 42"/>
          <p:cNvSpPr/>
          <p:nvPr/>
        </p:nvSpPr>
        <p:spPr>
          <a:xfrm>
            <a:off x="7688510" y="4716848"/>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0"/>
          </p:cNvCxnSpPr>
          <p:nvPr/>
        </p:nvCxnSpPr>
        <p:spPr>
          <a:xfrm>
            <a:off x="7760518" y="4212792"/>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199919" y="4716848"/>
            <a:ext cx="144016" cy="144016"/>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a:endCxn id="45" idx="0"/>
          </p:cNvCxnSpPr>
          <p:nvPr/>
        </p:nvCxnSpPr>
        <p:spPr>
          <a:xfrm>
            <a:off x="8271927" y="4212792"/>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214400" y="4716848"/>
            <a:ext cx="144016" cy="14401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a:endCxn id="47" idx="0"/>
          </p:cNvCxnSpPr>
          <p:nvPr/>
        </p:nvCxnSpPr>
        <p:spPr>
          <a:xfrm>
            <a:off x="7286408" y="4212792"/>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rot="16200000">
            <a:off x="6734971" y="3396570"/>
            <a:ext cx="1100751" cy="461665"/>
          </a:xfrm>
          <a:prstGeom prst="rect">
            <a:avLst/>
          </a:prstGeom>
        </p:spPr>
        <p:txBody>
          <a:bodyPr wrap="none">
            <a:spAutoFit/>
          </a:bodyPr>
          <a:lstStyle/>
          <a:p>
            <a:r>
              <a:rPr lang="en-US" sz="1200" dirty="0" smtClean="0"/>
              <a:t>LTH prototype </a:t>
            </a:r>
          </a:p>
          <a:p>
            <a:r>
              <a:rPr lang="en-US" sz="1200" dirty="0" smtClean="0"/>
              <a:t>deployment</a:t>
            </a:r>
            <a:endParaRPr lang="en-US" sz="1200" dirty="0"/>
          </a:p>
        </p:txBody>
      </p:sp>
      <p:sp>
        <p:nvSpPr>
          <p:cNvPr id="50" name="Rectangle 49"/>
          <p:cNvSpPr/>
          <p:nvPr/>
        </p:nvSpPr>
        <p:spPr>
          <a:xfrm rot="16200000">
            <a:off x="7207772" y="3405963"/>
            <a:ext cx="1119537" cy="461665"/>
          </a:xfrm>
          <a:prstGeom prst="rect">
            <a:avLst/>
          </a:prstGeom>
        </p:spPr>
        <p:txBody>
          <a:bodyPr wrap="none">
            <a:spAutoFit/>
          </a:bodyPr>
          <a:lstStyle/>
          <a:p>
            <a:r>
              <a:rPr lang="en-US" sz="1200" dirty="0" smtClean="0"/>
              <a:t>System</a:t>
            </a:r>
          </a:p>
          <a:p>
            <a:r>
              <a:rPr lang="en-US" sz="1200" dirty="0" smtClean="0"/>
              <a:t>commissioning</a:t>
            </a:r>
            <a:endParaRPr lang="en-US" sz="1200" dirty="0"/>
          </a:p>
        </p:txBody>
      </p:sp>
      <p:sp>
        <p:nvSpPr>
          <p:cNvPr id="51" name="Rectangle 50"/>
          <p:cNvSpPr/>
          <p:nvPr/>
        </p:nvSpPr>
        <p:spPr>
          <a:xfrm rot="16200000">
            <a:off x="7956575" y="3683299"/>
            <a:ext cx="630044" cy="461665"/>
          </a:xfrm>
          <a:prstGeom prst="rect">
            <a:avLst/>
          </a:prstGeom>
        </p:spPr>
        <p:txBody>
          <a:bodyPr wrap="none">
            <a:spAutoFit/>
          </a:bodyPr>
          <a:lstStyle/>
          <a:p>
            <a:r>
              <a:rPr lang="en-US" sz="1200" dirty="0" smtClean="0"/>
              <a:t>System</a:t>
            </a:r>
          </a:p>
          <a:p>
            <a:r>
              <a:rPr lang="en-US" sz="1200" dirty="0" smtClean="0"/>
              <a:t>Ready</a:t>
            </a:r>
            <a:endParaRPr lang="en-US" sz="1200" dirty="0"/>
          </a:p>
        </p:txBody>
      </p:sp>
      <p:cxnSp>
        <p:nvCxnSpPr>
          <p:cNvPr id="52" name="Straight Connector 51"/>
          <p:cNvCxnSpPr>
            <a:stCxn id="47" idx="2"/>
            <a:endCxn id="26" idx="6"/>
          </p:cNvCxnSpPr>
          <p:nvPr/>
        </p:nvCxnSpPr>
        <p:spPr>
          <a:xfrm flipH="1">
            <a:off x="6349338" y="4788856"/>
            <a:ext cx="865062"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3" idx="2"/>
            <a:endCxn id="47" idx="6"/>
          </p:cNvCxnSpPr>
          <p:nvPr/>
        </p:nvCxnSpPr>
        <p:spPr>
          <a:xfrm flipH="1">
            <a:off x="7358416" y="4788856"/>
            <a:ext cx="330094"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5" idx="2"/>
            <a:endCxn id="43" idx="6"/>
          </p:cNvCxnSpPr>
          <p:nvPr/>
        </p:nvCxnSpPr>
        <p:spPr>
          <a:xfrm flipH="1">
            <a:off x="7832526" y="4788856"/>
            <a:ext cx="367393"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240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23</a:t>
            </a:fld>
            <a:endParaRPr lang="en-GB"/>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System simulation and logic validation</a:t>
            </a:r>
            <a:endParaRPr lang="en-GB" dirty="0"/>
          </a:p>
        </p:txBody>
      </p:sp>
      <p:sp>
        <p:nvSpPr>
          <p:cNvPr id="6" name="Rectangle 5"/>
          <p:cNvSpPr/>
          <p:nvPr/>
        </p:nvSpPr>
        <p:spPr>
          <a:xfrm>
            <a:off x="457200" y="1772816"/>
            <a:ext cx="7920880" cy="1384995"/>
          </a:xfrm>
          <a:prstGeom prst="rect">
            <a:avLst/>
          </a:prstGeom>
        </p:spPr>
        <p:txBody>
          <a:bodyPr wrap="square">
            <a:spAutoFit/>
          </a:bodyPr>
          <a:lstStyle/>
          <a:p>
            <a:pPr algn="just"/>
            <a:r>
              <a:rPr lang="en-US" sz="2100" dirty="0" smtClean="0"/>
              <a:t>The system has been deployed in the technical lab, simulated and tested the interface connections. This test bench allows to simulate almost all statutes of the Machine State and the power supplies control such as ramp, max limits, etc.</a:t>
            </a:r>
          </a:p>
        </p:txBody>
      </p:sp>
      <p:sp>
        <p:nvSpPr>
          <p:cNvPr id="2" name="Rectangle 1"/>
          <p:cNvSpPr/>
          <p:nvPr/>
        </p:nvSpPr>
        <p:spPr>
          <a:xfrm>
            <a:off x="4860032" y="4797152"/>
            <a:ext cx="1728192"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SIM</a:t>
            </a:r>
          </a:p>
          <a:p>
            <a:pPr algn="ctr"/>
            <a:r>
              <a:rPr lang="en-US" sz="1200" dirty="0" smtClean="0"/>
              <a:t>(Slow Interlock Module)</a:t>
            </a:r>
            <a:endParaRPr lang="en-US" sz="1200" dirty="0"/>
          </a:p>
        </p:txBody>
      </p:sp>
      <p:sp>
        <p:nvSpPr>
          <p:cNvPr id="8" name="Rectangle 7"/>
          <p:cNvSpPr/>
          <p:nvPr/>
        </p:nvSpPr>
        <p:spPr>
          <a:xfrm>
            <a:off x="7236296" y="4797152"/>
            <a:ext cx="1584176"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Simulation Box</a:t>
            </a:r>
            <a:endParaRPr lang="en-US" dirty="0"/>
          </a:p>
        </p:txBody>
      </p:sp>
      <p:sp>
        <p:nvSpPr>
          <p:cNvPr id="9" name="Rectangle 8"/>
          <p:cNvSpPr/>
          <p:nvPr/>
        </p:nvSpPr>
        <p:spPr>
          <a:xfrm>
            <a:off x="5076056" y="3501008"/>
            <a:ext cx="1296144"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EPICS</a:t>
            </a:r>
          </a:p>
        </p:txBody>
      </p:sp>
      <p:cxnSp>
        <p:nvCxnSpPr>
          <p:cNvPr id="10" name="Straight Connector 9"/>
          <p:cNvCxnSpPr>
            <a:stCxn id="9" idx="2"/>
            <a:endCxn id="2" idx="0"/>
          </p:cNvCxnSpPr>
          <p:nvPr/>
        </p:nvCxnSpPr>
        <p:spPr>
          <a:xfrm>
            <a:off x="5724128" y="4149080"/>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8224" y="5009979"/>
            <a:ext cx="648072" cy="3197"/>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3"/>
            <a:endCxn id="8" idx="1"/>
          </p:cNvCxnSpPr>
          <p:nvPr/>
        </p:nvCxnSpPr>
        <p:spPr>
          <a:xfrm>
            <a:off x="6588224" y="5337212"/>
            <a:ext cx="648072"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88224" y="5658051"/>
            <a:ext cx="648072" cy="3197"/>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33664" y="4581128"/>
            <a:ext cx="2160240" cy="1512168"/>
          </a:xfrm>
          <a:prstGeom prst="rect">
            <a:avLst/>
          </a:prstGeom>
          <a:noFill/>
          <a:ln w="12700">
            <a:solidFill>
              <a:schemeClr val="bg1">
                <a:lumMod val="50000"/>
              </a:schemeClr>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p:cNvSpPr/>
          <p:nvPr/>
        </p:nvSpPr>
        <p:spPr>
          <a:xfrm>
            <a:off x="4979725" y="6124654"/>
            <a:ext cx="1488806" cy="369332"/>
          </a:xfrm>
          <a:prstGeom prst="rect">
            <a:avLst/>
          </a:prstGeom>
        </p:spPr>
        <p:txBody>
          <a:bodyPr wrap="none">
            <a:spAutoFit/>
          </a:bodyPr>
          <a:lstStyle/>
          <a:p>
            <a:r>
              <a:rPr lang="en-US" dirty="0" smtClean="0"/>
              <a:t>PLC enclosure</a:t>
            </a:r>
            <a:endParaRPr lang="en-US" dirty="0"/>
          </a:p>
        </p:txBody>
      </p:sp>
      <p:sp>
        <p:nvSpPr>
          <p:cNvPr id="26" name="Rectangle 25"/>
          <p:cNvSpPr/>
          <p:nvPr/>
        </p:nvSpPr>
        <p:spPr>
          <a:xfrm>
            <a:off x="457200" y="3378765"/>
            <a:ext cx="3970784" cy="2677656"/>
          </a:xfrm>
          <a:prstGeom prst="rect">
            <a:avLst/>
          </a:prstGeom>
        </p:spPr>
        <p:txBody>
          <a:bodyPr wrap="square">
            <a:spAutoFit/>
          </a:bodyPr>
          <a:lstStyle/>
          <a:p>
            <a:pPr algn="just"/>
            <a:r>
              <a:rPr lang="en-US" sz="2100" dirty="0" smtClean="0"/>
              <a:t>Through the expert mode EPICS also allow to test the system behavior by creating a script about the predefined configuration and  system setup, which means the system can be tested to check whether all parameters are properly setup.</a:t>
            </a:r>
          </a:p>
        </p:txBody>
      </p:sp>
    </p:spTree>
    <p:extLst>
      <p:ext uri="{BB962C8B-B14F-4D97-AF65-F5344CB8AC3E}">
        <p14:creationId xmlns:p14="http://schemas.microsoft.com/office/powerpoint/2010/main" val="419647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412776"/>
            <a:ext cx="4083918" cy="5445224"/>
          </a:xfrm>
          <a:prstGeom prst="rect">
            <a:avLst/>
          </a:prstGeom>
        </p:spPr>
      </p:pic>
      <p:sp>
        <p:nvSpPr>
          <p:cNvPr id="8" name="Title 1"/>
          <p:cNvSpPr txBox="1">
            <a:spLocks/>
          </p:cNvSpPr>
          <p:nvPr/>
        </p:nvSpPr>
        <p:spPr>
          <a:xfrm>
            <a:off x="457200" y="274638"/>
            <a:ext cx="7139136" cy="92211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Toshiba Klystron commissioning</a:t>
            </a:r>
            <a:endParaRPr lang="sv-SE" dirty="0"/>
          </a:p>
        </p:txBody>
      </p:sp>
      <p:pic>
        <p:nvPicPr>
          <p:cNvPr id="6" name="Picture 5"/>
          <p:cNvPicPr>
            <a:picLocks noChangeAspect="1"/>
          </p:cNvPicPr>
          <p:nvPr/>
        </p:nvPicPr>
        <p:blipFill>
          <a:blip r:embed="rId3"/>
          <a:stretch>
            <a:fillRect/>
          </a:stretch>
        </p:blipFill>
        <p:spPr>
          <a:xfrm>
            <a:off x="626582" y="1412776"/>
            <a:ext cx="4089434" cy="5452578"/>
          </a:xfrm>
          <a:prstGeom prst="rect">
            <a:avLst/>
          </a:prstGeom>
        </p:spPr>
      </p:pic>
    </p:spTree>
    <p:extLst>
      <p:ext uri="{BB962C8B-B14F-4D97-AF65-F5344CB8AC3E}">
        <p14:creationId xmlns:p14="http://schemas.microsoft.com/office/powerpoint/2010/main" val="2249118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922114"/>
          </a:xfrm>
        </p:spPr>
        <p:txBody>
          <a:bodyPr/>
          <a:lstStyle/>
          <a:p>
            <a:r>
              <a:rPr lang="en-US" dirty="0" smtClean="0"/>
              <a:t>Toshiba Klystron commissioning</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412776"/>
            <a:ext cx="4083918" cy="5445224"/>
          </a:xfrm>
          <a:prstGeom prst="rect">
            <a:avLst/>
          </a:prstGeom>
        </p:spPr>
      </p:pic>
    </p:spTree>
    <p:extLst>
      <p:ext uri="{BB962C8B-B14F-4D97-AF65-F5344CB8AC3E}">
        <p14:creationId xmlns:p14="http://schemas.microsoft.com/office/powerpoint/2010/main" val="273923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Test stand integration</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pic>
        <p:nvPicPr>
          <p:cNvPr id="5" name="Picture 4"/>
          <p:cNvPicPr>
            <a:picLocks noChangeAspect="1"/>
          </p:cNvPicPr>
          <p:nvPr/>
        </p:nvPicPr>
        <p:blipFill>
          <a:blip r:embed="rId2"/>
          <a:stretch>
            <a:fillRect/>
          </a:stretch>
        </p:blipFill>
        <p:spPr>
          <a:xfrm>
            <a:off x="323528" y="1495122"/>
            <a:ext cx="8496944" cy="5357570"/>
          </a:xfrm>
          <a:prstGeom prst="rect">
            <a:avLst/>
          </a:prstGeom>
        </p:spPr>
      </p:pic>
      <p:pic>
        <p:nvPicPr>
          <p:cNvPr id="6" name="Picture 5"/>
          <p:cNvPicPr>
            <a:picLocks noChangeAspect="1"/>
          </p:cNvPicPr>
          <p:nvPr/>
        </p:nvPicPr>
        <p:blipFill>
          <a:blip r:embed="rId3"/>
          <a:stretch>
            <a:fillRect/>
          </a:stretch>
        </p:blipFill>
        <p:spPr>
          <a:xfrm>
            <a:off x="715541" y="1473724"/>
            <a:ext cx="7712918" cy="5342281"/>
          </a:xfrm>
          <a:prstGeom prst="rect">
            <a:avLst/>
          </a:prstGeom>
        </p:spPr>
      </p:pic>
    </p:spTree>
    <p:extLst>
      <p:ext uri="{BB962C8B-B14F-4D97-AF65-F5344CB8AC3E}">
        <p14:creationId xmlns:p14="http://schemas.microsoft.com/office/powerpoint/2010/main" val="16401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27</a:t>
            </a:fld>
            <a:endParaRPr lang="en-GB"/>
          </a:p>
        </p:txBody>
      </p:sp>
      <p:sp>
        <p:nvSpPr>
          <p:cNvPr id="2" name="TextBox 1"/>
          <p:cNvSpPr txBox="1"/>
          <p:nvPr/>
        </p:nvSpPr>
        <p:spPr>
          <a:xfrm>
            <a:off x="3500718" y="3311987"/>
            <a:ext cx="1803700" cy="954107"/>
          </a:xfrm>
          <a:prstGeom prst="rect">
            <a:avLst/>
          </a:prstGeom>
          <a:noFill/>
        </p:spPr>
        <p:txBody>
          <a:bodyPr wrap="none" rtlCol="0" anchor="ctr">
            <a:spAutoFit/>
          </a:bodyPr>
          <a:lstStyle/>
          <a:p>
            <a:pPr algn="ctr"/>
            <a:r>
              <a:rPr lang="en-US" sz="2800" dirty="0" smtClean="0">
                <a:latin typeface="Helvetica"/>
                <a:cs typeface="Helvetica"/>
              </a:rPr>
              <a:t>Thanks!!!</a:t>
            </a:r>
          </a:p>
          <a:p>
            <a:pPr algn="ctr"/>
            <a:r>
              <a:rPr lang="en-US" sz="2800" dirty="0" smtClean="0">
                <a:latin typeface="Helvetica"/>
                <a:cs typeface="Helvetica"/>
              </a:rPr>
              <a:t>Questions</a:t>
            </a:r>
            <a:endParaRPr lang="en-US" sz="2800" dirty="0">
              <a:latin typeface="Helvetica"/>
              <a:cs typeface="Helvetica"/>
            </a:endParaRPr>
          </a:p>
        </p:txBody>
      </p:sp>
      <p:pic>
        <p:nvPicPr>
          <p:cNvPr id="5" name="Picture 4"/>
          <p:cNvPicPr>
            <a:picLocks noChangeAspect="1"/>
          </p:cNvPicPr>
          <p:nvPr/>
        </p:nvPicPr>
        <p:blipFill>
          <a:blip r:embed="rId2"/>
          <a:stretch>
            <a:fillRect/>
          </a:stretch>
        </p:blipFill>
        <p:spPr>
          <a:xfrm>
            <a:off x="6732240" y="4284590"/>
            <a:ext cx="2404598" cy="2564904"/>
          </a:xfrm>
          <a:prstGeom prst="rect">
            <a:avLst/>
          </a:prstGeom>
        </p:spPr>
      </p:pic>
    </p:spTree>
    <p:extLst>
      <p:ext uri="{BB962C8B-B14F-4D97-AF65-F5344CB8AC3E}">
        <p14:creationId xmlns:p14="http://schemas.microsoft.com/office/powerpoint/2010/main" val="3899220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PLC program overall layout</a:t>
            </a:r>
            <a:endParaRPr lang="en-GB" dirty="0"/>
          </a:p>
        </p:txBody>
      </p:sp>
      <p:pic>
        <p:nvPicPr>
          <p:cNvPr id="2" name="Picture 1"/>
          <p:cNvPicPr>
            <a:picLocks noChangeAspect="1"/>
          </p:cNvPicPr>
          <p:nvPr/>
        </p:nvPicPr>
        <p:blipFill>
          <a:blip r:embed="rId3"/>
          <a:stretch>
            <a:fillRect/>
          </a:stretch>
        </p:blipFill>
        <p:spPr>
          <a:xfrm>
            <a:off x="1835696" y="1555575"/>
            <a:ext cx="5066677" cy="5257801"/>
          </a:xfrm>
          <a:prstGeom prst="rect">
            <a:avLst/>
          </a:prstGeom>
        </p:spPr>
      </p:pic>
      <p:grpSp>
        <p:nvGrpSpPr>
          <p:cNvPr id="27" name="Group 26"/>
          <p:cNvGrpSpPr/>
          <p:nvPr/>
        </p:nvGrpSpPr>
        <p:grpSpPr>
          <a:xfrm>
            <a:off x="2123728" y="2276872"/>
            <a:ext cx="6856626" cy="576064"/>
            <a:chOff x="2123727" y="2204864"/>
            <a:chExt cx="6856626" cy="576064"/>
          </a:xfrm>
        </p:grpSpPr>
        <p:sp>
          <p:nvSpPr>
            <p:cNvPr id="9" name="Rectangle 8"/>
            <p:cNvSpPr/>
            <p:nvPr/>
          </p:nvSpPr>
          <p:spPr>
            <a:xfrm>
              <a:off x="2123727" y="2204864"/>
              <a:ext cx="468052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804247" y="2492896"/>
              <a:ext cx="64807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52319" y="2268451"/>
              <a:ext cx="1528034" cy="461665"/>
            </a:xfrm>
            <a:prstGeom prst="rect">
              <a:avLst/>
            </a:prstGeom>
          </p:spPr>
          <p:txBody>
            <a:bodyPr vert="horz" wrap="square" anchor="ctr">
              <a:spAutoFit/>
            </a:bodyPr>
            <a:lstStyle/>
            <a:p>
              <a:r>
                <a:rPr lang="en-US" sz="1200" dirty="0" smtClean="0">
                  <a:latin typeface="Calibri" panose="020F0502020204030204" pitchFamily="34" charset="0"/>
                  <a:cs typeface="Helvetica Light"/>
                </a:rPr>
                <a:t>EPICS communication functions</a:t>
              </a:r>
            </a:p>
          </p:txBody>
        </p:sp>
      </p:grpSp>
      <p:grpSp>
        <p:nvGrpSpPr>
          <p:cNvPr id="28" name="Group 27"/>
          <p:cNvGrpSpPr/>
          <p:nvPr/>
        </p:nvGrpSpPr>
        <p:grpSpPr>
          <a:xfrm>
            <a:off x="2123728" y="2852936"/>
            <a:ext cx="6856626" cy="720080"/>
            <a:chOff x="2123727" y="2780928"/>
            <a:chExt cx="6856626" cy="720080"/>
          </a:xfrm>
        </p:grpSpPr>
        <p:sp>
          <p:nvSpPr>
            <p:cNvPr id="3" name="Rectangle 2"/>
            <p:cNvSpPr/>
            <p:nvPr/>
          </p:nvSpPr>
          <p:spPr>
            <a:xfrm>
              <a:off x="2123727" y="2780928"/>
              <a:ext cx="468052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804247" y="3140968"/>
              <a:ext cx="64807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52319" y="2910135"/>
              <a:ext cx="1528034" cy="461665"/>
            </a:xfrm>
            <a:prstGeom prst="rect">
              <a:avLst/>
            </a:prstGeom>
          </p:spPr>
          <p:txBody>
            <a:bodyPr vert="horz" wrap="square" anchor="ctr">
              <a:spAutoFit/>
            </a:bodyPr>
            <a:lstStyle/>
            <a:p>
              <a:r>
                <a:rPr lang="en-US" sz="1200" dirty="0" smtClean="0">
                  <a:latin typeface="Calibri" panose="020F0502020204030204" pitchFamily="34" charset="0"/>
                  <a:cs typeface="Helvetica Light"/>
                </a:rPr>
                <a:t>Data-blocks to store the variables</a:t>
              </a:r>
            </a:p>
          </p:txBody>
        </p:sp>
      </p:grpSp>
      <p:grpSp>
        <p:nvGrpSpPr>
          <p:cNvPr id="31" name="Group 30"/>
          <p:cNvGrpSpPr/>
          <p:nvPr/>
        </p:nvGrpSpPr>
        <p:grpSpPr>
          <a:xfrm>
            <a:off x="35497" y="3764062"/>
            <a:ext cx="2448271" cy="1969194"/>
            <a:chOff x="35496" y="3692054"/>
            <a:chExt cx="2448271" cy="1969194"/>
          </a:xfrm>
        </p:grpSpPr>
        <p:sp>
          <p:nvSpPr>
            <p:cNvPr id="11" name="Rectangle 10"/>
            <p:cNvSpPr/>
            <p:nvPr/>
          </p:nvSpPr>
          <p:spPr>
            <a:xfrm>
              <a:off x="1907703" y="3692054"/>
              <a:ext cx="576064" cy="1969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1331639" y="4653136"/>
              <a:ext cx="57606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5496" y="4329970"/>
              <a:ext cx="1316752" cy="646331"/>
            </a:xfrm>
            <a:prstGeom prst="rect">
              <a:avLst/>
            </a:prstGeom>
          </p:spPr>
          <p:txBody>
            <a:bodyPr vert="horz" wrap="square" anchor="ctr">
              <a:spAutoFit/>
            </a:bodyPr>
            <a:lstStyle/>
            <a:p>
              <a:pPr algn="r"/>
              <a:r>
                <a:rPr lang="en-US" sz="1200" dirty="0" smtClean="0">
                  <a:latin typeface="Calibri" panose="020F0502020204030204" pitchFamily="34" charset="0"/>
                  <a:cs typeface="Helvetica Light"/>
                </a:rPr>
                <a:t>Get measurement from the I/O modules</a:t>
              </a:r>
            </a:p>
          </p:txBody>
        </p:sp>
      </p:grpSp>
      <p:grpSp>
        <p:nvGrpSpPr>
          <p:cNvPr id="30" name="Group 29"/>
          <p:cNvGrpSpPr/>
          <p:nvPr/>
        </p:nvGrpSpPr>
        <p:grpSpPr>
          <a:xfrm>
            <a:off x="2555776" y="3764062"/>
            <a:ext cx="2612897" cy="2606233"/>
            <a:chOff x="2555775" y="3692054"/>
            <a:chExt cx="2612897" cy="2606233"/>
          </a:xfrm>
        </p:grpSpPr>
        <p:sp>
          <p:nvSpPr>
            <p:cNvPr id="18" name="Rectangle 17"/>
            <p:cNvSpPr/>
            <p:nvPr/>
          </p:nvSpPr>
          <p:spPr>
            <a:xfrm>
              <a:off x="2555775" y="3692054"/>
              <a:ext cx="1152128" cy="1969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8" idx="2"/>
            </p:cNvCxnSpPr>
            <p:nvPr/>
          </p:nvCxnSpPr>
          <p:spPr>
            <a:xfrm>
              <a:off x="3131839" y="5661248"/>
              <a:ext cx="72008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51920" y="6021288"/>
              <a:ext cx="1316752" cy="276999"/>
            </a:xfrm>
            <a:prstGeom prst="rect">
              <a:avLst/>
            </a:prstGeom>
          </p:spPr>
          <p:txBody>
            <a:bodyPr vert="horz" wrap="square" anchor="ctr">
              <a:spAutoFit/>
            </a:bodyPr>
            <a:lstStyle/>
            <a:p>
              <a:r>
                <a:rPr lang="en-US" sz="1200" dirty="0" smtClean="0">
                  <a:latin typeface="Calibri" panose="020F0502020204030204" pitchFamily="34" charset="0"/>
                  <a:cs typeface="Helvetica Light"/>
                </a:rPr>
                <a:t>Signal processing</a:t>
              </a:r>
            </a:p>
          </p:txBody>
        </p:sp>
      </p:grpSp>
      <p:grpSp>
        <p:nvGrpSpPr>
          <p:cNvPr id="33" name="Group 32"/>
          <p:cNvGrpSpPr/>
          <p:nvPr/>
        </p:nvGrpSpPr>
        <p:grpSpPr>
          <a:xfrm>
            <a:off x="3707904" y="3861047"/>
            <a:ext cx="5328592" cy="1800201"/>
            <a:chOff x="3707903" y="3789039"/>
            <a:chExt cx="5328592" cy="1800201"/>
          </a:xfrm>
        </p:grpSpPr>
        <p:sp>
          <p:nvSpPr>
            <p:cNvPr id="12" name="Rectangle 11"/>
            <p:cNvSpPr/>
            <p:nvPr/>
          </p:nvSpPr>
          <p:spPr>
            <a:xfrm>
              <a:off x="3707903" y="3789039"/>
              <a:ext cx="2952328" cy="1800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6660231" y="4653136"/>
              <a:ext cx="79208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452318" y="4329969"/>
              <a:ext cx="1584177" cy="646331"/>
            </a:xfrm>
            <a:prstGeom prst="rect">
              <a:avLst/>
            </a:prstGeom>
          </p:spPr>
          <p:txBody>
            <a:bodyPr vert="horz" wrap="square" anchor="ctr">
              <a:spAutoFit/>
            </a:bodyPr>
            <a:lstStyle/>
            <a:p>
              <a:r>
                <a:rPr lang="en-US" sz="1200" dirty="0" smtClean="0">
                  <a:latin typeface="Calibri" panose="020F0502020204030204" pitchFamily="34" charset="0"/>
                  <a:cs typeface="Helvetica Light"/>
                </a:rPr>
                <a:t>Machine State </a:t>
              </a:r>
            </a:p>
            <a:p>
              <a:r>
                <a:rPr lang="en-US" sz="1200" dirty="0" smtClean="0">
                  <a:latin typeface="Calibri" panose="020F0502020204030204" pitchFamily="34" charset="0"/>
                  <a:cs typeface="Helvetica Light"/>
                </a:rPr>
                <a:t>EPICS communication is not allowed</a:t>
              </a:r>
            </a:p>
          </p:txBody>
        </p:sp>
      </p:grpSp>
      <p:sp>
        <p:nvSpPr>
          <p:cNvPr id="34" name="Rectangle 33"/>
          <p:cNvSpPr/>
          <p:nvPr/>
        </p:nvSpPr>
        <p:spPr>
          <a:xfrm>
            <a:off x="5292080" y="1450522"/>
            <a:ext cx="3925049" cy="461665"/>
          </a:xfrm>
          <a:prstGeom prst="rect">
            <a:avLst/>
          </a:prstGeom>
        </p:spPr>
        <p:txBody>
          <a:bodyPr wrap="none">
            <a:spAutoFit/>
          </a:bodyPr>
          <a:lstStyle/>
          <a:p>
            <a:r>
              <a:rPr lang="en-US" sz="1200" dirty="0" smtClean="0">
                <a:latin typeface="Calibri" panose="020F0502020204030204" pitchFamily="34" charset="0"/>
                <a:cs typeface="Helvetica Light"/>
              </a:rPr>
              <a:t>The user commands of the MS are handled by the CPU DB.</a:t>
            </a:r>
          </a:p>
          <a:p>
            <a:r>
              <a:rPr lang="en-US" sz="1200" dirty="0" smtClean="0">
                <a:latin typeface="Calibri" panose="020F0502020204030204" pitchFamily="34" charset="0"/>
                <a:cs typeface="Helvetica Light"/>
              </a:rPr>
              <a:t>Then, the “State Machine” block processes the permissions.</a:t>
            </a:r>
          </a:p>
        </p:txBody>
      </p:sp>
    </p:spTree>
    <p:extLst>
      <p:ext uri="{BB962C8B-B14F-4D97-AF65-F5344CB8AC3E}">
        <p14:creationId xmlns:p14="http://schemas.microsoft.com/office/powerpoint/2010/main" val="21816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SIM SW design </a:t>
            </a:r>
            <a:endParaRPr lang="en-GB" sz="2800" b="1" dirty="0">
              <a:cs typeface="Helvetica"/>
            </a:endParaRPr>
          </a:p>
        </p:txBody>
      </p:sp>
      <p:sp>
        <p:nvSpPr>
          <p:cNvPr id="23" name="Rectangle 22"/>
          <p:cNvSpPr/>
          <p:nvPr/>
        </p:nvSpPr>
        <p:spPr>
          <a:xfrm>
            <a:off x="251520" y="1772816"/>
            <a:ext cx="5184576" cy="1988237"/>
          </a:xfrm>
          <a:prstGeom prst="rect">
            <a:avLst/>
          </a:prstGeom>
        </p:spPr>
        <p:txBody>
          <a:bodyPr wrap="square">
            <a:spAutoFit/>
          </a:bodyPr>
          <a:lstStyle/>
          <a:p>
            <a:pPr algn="just">
              <a:lnSpc>
                <a:spcPct val="110000"/>
              </a:lnSpc>
            </a:pPr>
            <a:r>
              <a:rPr lang="en-US" sz="1600" dirty="0" smtClean="0">
                <a:latin typeface="Calibri" panose="020F0502020204030204" pitchFamily="34" charset="0"/>
                <a:cs typeface="Helvetica Light"/>
              </a:rPr>
              <a:t>The program gets the RAW values from the I/O modules, these can be an integer or Boolean values to be processed by the “Signal Processing” functions according to the type of variable.</a:t>
            </a:r>
          </a:p>
          <a:p>
            <a:pPr algn="just">
              <a:lnSpc>
                <a:spcPct val="110000"/>
              </a:lnSpc>
            </a:pPr>
            <a:endParaRPr lang="en-US" sz="1600" dirty="0">
              <a:latin typeface="Calibri" panose="020F0502020204030204" pitchFamily="34" charset="0"/>
              <a:cs typeface="Helvetica Light"/>
            </a:endParaRPr>
          </a:p>
          <a:p>
            <a:pPr algn="just">
              <a:lnSpc>
                <a:spcPct val="110000"/>
              </a:lnSpc>
            </a:pPr>
            <a:r>
              <a:rPr lang="en-US" sz="1600" dirty="0" smtClean="0">
                <a:latin typeface="Calibri" panose="020F0502020204030204" pitchFamily="34" charset="0"/>
                <a:cs typeface="Helvetica Light"/>
              </a:rPr>
              <a:t>Once the variables are processed, the Machine State takes the status of the interlock and update the output actuators.</a:t>
            </a:r>
          </a:p>
        </p:txBody>
      </p:sp>
      <p:sp>
        <p:nvSpPr>
          <p:cNvPr id="9" name="Rectangle 8"/>
          <p:cNvSpPr/>
          <p:nvPr/>
        </p:nvSpPr>
        <p:spPr>
          <a:xfrm>
            <a:off x="251520" y="5188433"/>
            <a:ext cx="5184576" cy="891270"/>
          </a:xfrm>
          <a:prstGeom prst="rect">
            <a:avLst/>
          </a:prstGeom>
        </p:spPr>
        <p:txBody>
          <a:bodyPr wrap="square">
            <a:spAutoFit/>
          </a:bodyPr>
          <a:lstStyle/>
          <a:p>
            <a:pPr algn="just">
              <a:lnSpc>
                <a:spcPct val="110000"/>
              </a:lnSpc>
            </a:pPr>
            <a:r>
              <a:rPr lang="en-US" sz="1600" dirty="0" smtClean="0">
                <a:latin typeface="Calibri" panose="020F0502020204030204" pitchFamily="34" charset="0"/>
                <a:cs typeface="Helvetica Light"/>
              </a:rPr>
              <a:t>The CPU structure handles the user commands such reset, latched and operation modes and bring the amplifier to the desire status.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861048"/>
            <a:ext cx="5184576" cy="11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916832"/>
            <a:ext cx="3495410" cy="424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970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Internal diagnostic and process data</a:t>
            </a:r>
            <a:endParaRPr lang="en-GB" sz="2800" b="1" dirty="0">
              <a:cs typeface="Helvetica"/>
            </a:endParaRPr>
          </a:p>
        </p:txBody>
      </p:sp>
      <p:sp>
        <p:nvSpPr>
          <p:cNvPr id="8" name="TextBox 7"/>
          <p:cNvSpPr txBox="1"/>
          <p:nvPr/>
        </p:nvSpPr>
        <p:spPr>
          <a:xfrm>
            <a:off x="323528" y="3212976"/>
            <a:ext cx="4320480" cy="2529923"/>
          </a:xfrm>
          <a:prstGeom prst="rect">
            <a:avLst/>
          </a:prstGeom>
        </p:spPr>
        <p:txBody>
          <a:bodyPr wrap="square">
            <a:spAutoFit/>
          </a:bodyPr>
          <a:lstStyle>
            <a:defPPr>
              <a:defRPr lang="sv-SE"/>
            </a:defPPr>
            <a:lvl1pPr algn="just">
              <a:lnSpc>
                <a:spcPct val="110000"/>
              </a:lnSpc>
              <a:defRPr sz="1600">
                <a:latin typeface="Calibri" panose="020F0502020204030204" pitchFamily="34" charset="0"/>
                <a:cs typeface="Helvetica Light"/>
              </a:defRPr>
            </a:lvl1pPr>
          </a:lstStyle>
          <a:p>
            <a:r>
              <a:rPr lang="en-US" sz="1800" dirty="0"/>
              <a:t>The reestablish mode of the interlocks would be defined by the CPU “latched” bit, which means the PLC will keep the interlock until reset is applied.</a:t>
            </a:r>
          </a:p>
          <a:p>
            <a:endParaRPr lang="en-US" sz="1800" dirty="0" smtClean="0"/>
          </a:p>
          <a:p>
            <a:r>
              <a:rPr lang="en-US" sz="1800" dirty="0" smtClean="0"/>
              <a:t>The </a:t>
            </a:r>
            <a:r>
              <a:rPr lang="en-US" sz="1800" dirty="0"/>
              <a:t>PLC </a:t>
            </a:r>
            <a:r>
              <a:rPr lang="en-US" sz="1800" dirty="0" smtClean="0"/>
              <a:t>also include </a:t>
            </a:r>
            <a:r>
              <a:rPr lang="en-US" sz="1800" dirty="0"/>
              <a:t>a diagnostic system to detect the </a:t>
            </a:r>
            <a:r>
              <a:rPr lang="en-US" sz="1800" dirty="0" smtClean="0"/>
              <a:t>time-stamp when an interlock is detected.</a:t>
            </a:r>
            <a:endParaRPr lang="en-US" sz="1800" dirty="0"/>
          </a:p>
        </p:txBody>
      </p:sp>
      <p:pic>
        <p:nvPicPr>
          <p:cNvPr id="7" name="Picture 6"/>
          <p:cNvPicPr>
            <a:picLocks noChangeAspect="1"/>
          </p:cNvPicPr>
          <p:nvPr/>
        </p:nvPicPr>
        <p:blipFill>
          <a:blip r:embed="rId2"/>
          <a:stretch>
            <a:fillRect/>
          </a:stretch>
        </p:blipFill>
        <p:spPr>
          <a:xfrm>
            <a:off x="4730700" y="3275692"/>
            <a:ext cx="3873748" cy="2801678"/>
          </a:xfrm>
          <a:prstGeom prst="rect">
            <a:avLst/>
          </a:prstGeom>
        </p:spPr>
      </p:pic>
      <p:sp>
        <p:nvSpPr>
          <p:cNvPr id="23" name="Rectangle 22"/>
          <p:cNvSpPr/>
          <p:nvPr/>
        </p:nvSpPr>
        <p:spPr>
          <a:xfrm>
            <a:off x="323528" y="1511451"/>
            <a:ext cx="7848872" cy="1311128"/>
          </a:xfrm>
          <a:prstGeom prst="rect">
            <a:avLst/>
          </a:prstGeom>
        </p:spPr>
        <p:txBody>
          <a:bodyPr wrap="square">
            <a:spAutoFit/>
          </a:bodyPr>
          <a:lstStyle/>
          <a:p>
            <a:pPr algn="just">
              <a:lnSpc>
                <a:spcPct val="110000"/>
              </a:lnSpc>
            </a:pPr>
            <a:r>
              <a:rPr lang="en-US" dirty="0" smtClean="0">
                <a:latin typeface="Calibri" panose="020F0502020204030204" pitchFamily="34" charset="0"/>
                <a:cs typeface="Helvetica Light"/>
              </a:rPr>
              <a:t>The PLC program measures the field values as an integer and scale it to engineering units (EGU). The value then will be compared to the threshold levels defined by the user through EPICS. This feature allows the user to define the operation window of the sensor described in green in the following figure.</a:t>
            </a:r>
          </a:p>
        </p:txBody>
      </p:sp>
      <p:sp>
        <p:nvSpPr>
          <p:cNvPr id="2" name="Rectangle 1"/>
          <p:cNvSpPr/>
          <p:nvPr/>
        </p:nvSpPr>
        <p:spPr>
          <a:xfrm>
            <a:off x="5450780" y="3779679"/>
            <a:ext cx="2664296" cy="394201"/>
          </a:xfrm>
          <a:prstGeom prst="rect">
            <a:avLst/>
          </a:prstGeom>
          <a:solidFill>
            <a:srgbClr val="FFC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6120122" y="3779748"/>
            <a:ext cx="1274874" cy="369332"/>
          </a:xfrm>
          <a:prstGeom prst="rect">
            <a:avLst/>
          </a:prstGeom>
        </p:spPr>
        <p:txBody>
          <a:bodyPr wrap="none">
            <a:spAutoFit/>
          </a:bodyPr>
          <a:lstStyle/>
          <a:p>
            <a:r>
              <a:rPr lang="en-US" dirty="0" smtClean="0">
                <a:latin typeface="Helvetica Light"/>
                <a:cs typeface="Helvetica Light"/>
              </a:rPr>
              <a:t>WARNING</a:t>
            </a:r>
            <a:endParaRPr lang="en-US" dirty="0"/>
          </a:p>
        </p:txBody>
      </p:sp>
      <p:sp>
        <p:nvSpPr>
          <p:cNvPr id="17" name="Rectangle 16"/>
          <p:cNvSpPr/>
          <p:nvPr/>
        </p:nvSpPr>
        <p:spPr>
          <a:xfrm>
            <a:off x="5450780" y="5195606"/>
            <a:ext cx="2664296" cy="394201"/>
          </a:xfrm>
          <a:prstGeom prst="rect">
            <a:avLst/>
          </a:prstGeom>
          <a:solidFill>
            <a:srgbClr val="FFC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25"/>
          <p:cNvSpPr/>
          <p:nvPr/>
        </p:nvSpPr>
        <p:spPr>
          <a:xfrm>
            <a:off x="6170860" y="5210616"/>
            <a:ext cx="1274874" cy="369332"/>
          </a:xfrm>
          <a:prstGeom prst="rect">
            <a:avLst/>
          </a:prstGeom>
        </p:spPr>
        <p:txBody>
          <a:bodyPr wrap="none">
            <a:spAutoFit/>
          </a:bodyPr>
          <a:lstStyle/>
          <a:p>
            <a:r>
              <a:rPr lang="en-US" dirty="0" smtClean="0">
                <a:latin typeface="Helvetica Light"/>
                <a:cs typeface="Helvetica Light"/>
              </a:rPr>
              <a:t>WARNING</a:t>
            </a:r>
            <a:endParaRPr lang="en-US" dirty="0"/>
          </a:p>
        </p:txBody>
      </p:sp>
      <p:sp>
        <p:nvSpPr>
          <p:cNvPr id="18" name="Rectangle 17"/>
          <p:cNvSpPr/>
          <p:nvPr/>
        </p:nvSpPr>
        <p:spPr>
          <a:xfrm>
            <a:off x="5450780" y="3262807"/>
            <a:ext cx="2664296" cy="394201"/>
          </a:xfrm>
          <a:prstGeom prst="rect">
            <a:avLst/>
          </a:prstGeom>
          <a:solidFill>
            <a:srgbClr val="FF0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5600652" y="3266400"/>
            <a:ext cx="2442416" cy="369332"/>
          </a:xfrm>
          <a:prstGeom prst="rect">
            <a:avLst/>
          </a:prstGeom>
        </p:spPr>
        <p:txBody>
          <a:bodyPr wrap="none">
            <a:spAutoFit/>
          </a:bodyPr>
          <a:lstStyle/>
          <a:p>
            <a:r>
              <a:rPr lang="en-US" dirty="0" smtClean="0">
                <a:latin typeface="Helvetica Light"/>
                <a:cs typeface="Helvetica Light"/>
              </a:rPr>
              <a:t>ALARM / INTERLOCK</a:t>
            </a:r>
            <a:endParaRPr lang="en-US" dirty="0"/>
          </a:p>
        </p:txBody>
      </p:sp>
      <p:sp>
        <p:nvSpPr>
          <p:cNvPr id="19" name="Rectangle 18"/>
          <p:cNvSpPr/>
          <p:nvPr/>
        </p:nvSpPr>
        <p:spPr>
          <a:xfrm>
            <a:off x="5450780" y="5683169"/>
            <a:ext cx="2664296" cy="394201"/>
          </a:xfrm>
          <a:prstGeom prst="rect">
            <a:avLst/>
          </a:prstGeom>
          <a:solidFill>
            <a:srgbClr val="FF0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p:cNvSpPr/>
          <p:nvPr/>
        </p:nvSpPr>
        <p:spPr>
          <a:xfrm>
            <a:off x="5594796" y="5723964"/>
            <a:ext cx="2442416" cy="369332"/>
          </a:xfrm>
          <a:prstGeom prst="rect">
            <a:avLst/>
          </a:prstGeom>
        </p:spPr>
        <p:txBody>
          <a:bodyPr wrap="none">
            <a:spAutoFit/>
          </a:bodyPr>
          <a:lstStyle/>
          <a:p>
            <a:r>
              <a:rPr lang="en-US" dirty="0" smtClean="0">
                <a:latin typeface="Helvetica Light"/>
                <a:cs typeface="Helvetica Light"/>
              </a:rPr>
              <a:t>ALARM / INTERLOCK</a:t>
            </a:r>
            <a:endParaRPr lang="en-US" dirty="0"/>
          </a:p>
        </p:txBody>
      </p:sp>
      <p:sp>
        <p:nvSpPr>
          <p:cNvPr id="28" name="Rectangle 27"/>
          <p:cNvSpPr/>
          <p:nvPr/>
        </p:nvSpPr>
        <p:spPr>
          <a:xfrm>
            <a:off x="5425411" y="4282330"/>
            <a:ext cx="2664296" cy="793562"/>
          </a:xfrm>
          <a:prstGeom prst="rect">
            <a:avLst/>
          </a:prstGeom>
          <a:solidFill>
            <a:srgbClr val="33CC33">
              <a:alpha val="69804"/>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p:cNvSpPr/>
          <p:nvPr/>
        </p:nvSpPr>
        <p:spPr>
          <a:xfrm>
            <a:off x="6068113" y="6196342"/>
            <a:ext cx="1377621" cy="369332"/>
          </a:xfrm>
          <a:prstGeom prst="rect">
            <a:avLst/>
          </a:prstGeom>
        </p:spPr>
        <p:txBody>
          <a:bodyPr wrap="none">
            <a:spAutoFit/>
          </a:bodyPr>
          <a:lstStyle/>
          <a:p>
            <a:pPr algn="ctr"/>
            <a:r>
              <a:rPr lang="en-US" dirty="0" smtClean="0"/>
              <a:t>AF_PROCESS</a:t>
            </a:r>
            <a:endParaRPr lang="en-US" dirty="0"/>
          </a:p>
        </p:txBody>
      </p:sp>
    </p:spTree>
    <p:extLst>
      <p:ext uri="{BB962C8B-B14F-4D97-AF65-F5344CB8AC3E}">
        <p14:creationId xmlns:p14="http://schemas.microsoft.com/office/powerpoint/2010/main" val="437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4" presetClass="entr" presetSubtype="1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25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25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par>
                          <p:cTn id="21" fill="hold">
                            <p:stCondLst>
                              <p:cond delay="1250"/>
                            </p:stCondLst>
                            <p:childTnLst>
                              <p:par>
                                <p:cTn id="22" presetID="14" presetClass="entr" presetSubtype="1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25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25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grpId="0" nodeType="withEffect">
                                  <p:stCondLst>
                                    <p:cond delay="25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17" grpId="0" animBg="1"/>
      <p:bldP spid="26" grpId="0"/>
      <p:bldP spid="18" grpId="0" animBg="1"/>
      <p:bldP spid="24" grpId="0"/>
      <p:bldP spid="19" grpId="0" animBg="1"/>
      <p:bldP spid="27"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sp>
        <p:nvSpPr>
          <p:cNvPr id="7" name="TextBox 6"/>
          <p:cNvSpPr txBox="1"/>
          <p:nvPr/>
        </p:nvSpPr>
        <p:spPr>
          <a:xfrm>
            <a:off x="545665" y="2636912"/>
            <a:ext cx="8064896" cy="2123658"/>
          </a:xfrm>
          <a:prstGeom prst="rect">
            <a:avLst/>
          </a:prstGeom>
          <a:noFill/>
        </p:spPr>
        <p:txBody>
          <a:bodyPr wrap="square" rtlCol="0">
            <a:spAutoFit/>
          </a:bodyPr>
          <a:lstStyle/>
          <a:p>
            <a:pPr>
              <a:lnSpc>
                <a:spcPct val="110000"/>
              </a:lnSpc>
            </a:pPr>
            <a:r>
              <a:rPr lang="en-US" sz="2000" dirty="0"/>
              <a:t>Slow Interlock Module design</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Signal processing</a:t>
            </a:r>
          </a:p>
          <a:p>
            <a:pPr marL="800100" lvl="1" indent="-342900">
              <a:lnSpc>
                <a:spcPct val="110000"/>
              </a:lnSpc>
              <a:buFont typeface="Arial" panose="020B0604020202020204" pitchFamily="34" charset="0"/>
              <a:buChar char="•"/>
            </a:pPr>
            <a:r>
              <a:rPr lang="en-US" sz="2000" dirty="0" smtClean="0"/>
              <a:t>Power Supply Units and control and interlock</a:t>
            </a:r>
            <a:r>
              <a:rPr lang="en-US" sz="2000" dirty="0" smtClean="0">
                <a:solidFill>
                  <a:schemeClr val="tx1">
                    <a:lumMod val="50000"/>
                    <a:lumOff val="50000"/>
                  </a:schemeClr>
                </a:solidFill>
              </a:rPr>
              <a:t>	</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Machine State</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EPICS communication (PLC)</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latin typeface="Calibri" panose="020F0502020204030204" pitchFamily="34" charset="0"/>
                <a:cs typeface="Helvetica Light"/>
              </a:rPr>
              <a:t>Test </a:t>
            </a:r>
            <a:r>
              <a:rPr lang="en-US" sz="2000" dirty="0">
                <a:solidFill>
                  <a:schemeClr val="tx1">
                    <a:lumMod val="50000"/>
                    <a:lumOff val="50000"/>
                  </a:schemeClr>
                </a:solidFill>
                <a:latin typeface="Calibri" panose="020F0502020204030204" pitchFamily="34" charset="0"/>
                <a:cs typeface="Helvetica Light"/>
              </a:rPr>
              <a:t>stand integration and SIM </a:t>
            </a:r>
            <a:r>
              <a:rPr lang="en-US" sz="2000" dirty="0" smtClean="0">
                <a:solidFill>
                  <a:schemeClr val="tx1">
                    <a:lumMod val="50000"/>
                    <a:lumOff val="50000"/>
                  </a:schemeClr>
                </a:solidFill>
                <a:latin typeface="Calibri" panose="020F0502020204030204" pitchFamily="34" charset="0"/>
                <a:cs typeface="Helvetica Light"/>
              </a:rPr>
              <a:t>commissioning</a:t>
            </a:r>
            <a:endParaRPr lang="en-US" sz="2000" dirty="0">
              <a:solidFill>
                <a:schemeClr val="tx1">
                  <a:lumMod val="50000"/>
                  <a:lumOff val="50000"/>
                </a:schemeClr>
              </a:solidFill>
              <a:latin typeface="Calibri" panose="020F0502020204030204" pitchFamily="34" charset="0"/>
              <a:cs typeface="Helvetica Light"/>
            </a:endParaRP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218896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7</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Compatible PSUs to LPS</a:t>
            </a:r>
            <a:endParaRPr lang="en-GB" sz="2800" b="1" dirty="0">
              <a:cs typeface="Helvetica"/>
            </a:endParaRPr>
          </a:p>
        </p:txBody>
      </p:sp>
      <p:sp>
        <p:nvSpPr>
          <p:cNvPr id="23" name="Rectangle 22"/>
          <p:cNvSpPr/>
          <p:nvPr/>
        </p:nvSpPr>
        <p:spPr>
          <a:xfrm>
            <a:off x="251520" y="2121818"/>
            <a:ext cx="8435280" cy="3539430"/>
          </a:xfrm>
          <a:prstGeom prst="rect">
            <a:avLst/>
          </a:prstGeom>
        </p:spPr>
        <p:txBody>
          <a:bodyPr wrap="square">
            <a:spAutoFit/>
          </a:bodyPr>
          <a:lstStyle/>
          <a:p>
            <a:r>
              <a:rPr lang="en-US" sz="1600" dirty="0"/>
              <a:t>The Slow Interlock Module (SIM) is capable to handle two types of power suppliers, TDK-Lambda </a:t>
            </a:r>
            <a:r>
              <a:rPr lang="en-US" sz="1600" dirty="0" err="1"/>
              <a:t>Genesys</a:t>
            </a:r>
            <a:r>
              <a:rPr lang="en-US" sz="1600" dirty="0"/>
              <a:t> GEN300-17 for the Solenoids and NCN 900 – 30 MOD Fug for the Filament. These are units connected to the PLC by a hardwired interface to the PLC. </a:t>
            </a:r>
            <a:endParaRPr lang="en-US" sz="1600" dirty="0" smtClean="0"/>
          </a:p>
          <a:p>
            <a:endParaRPr lang="en-US" sz="1600" dirty="0" smtClean="0"/>
          </a:p>
          <a:p>
            <a:r>
              <a:rPr lang="en-US" sz="1600" dirty="0" smtClean="0"/>
              <a:t>The PSU functions include several parameters to parametrize the units, however most of them are defined by default to predefined values, and the user can also change it from EPICS is required. Some of the main functions are described below:</a:t>
            </a:r>
          </a:p>
          <a:p>
            <a:endParaRPr lang="en-US" sz="1600" dirty="0"/>
          </a:p>
          <a:p>
            <a:pPr marL="742950" lvl="1" indent="-285750">
              <a:buFont typeface="Arial" panose="020B0604020202020204" pitchFamily="34" charset="0"/>
              <a:buChar char="•"/>
            </a:pPr>
            <a:r>
              <a:rPr lang="en-US" sz="1600" dirty="0"/>
              <a:t>Maximum current/power of the units</a:t>
            </a:r>
          </a:p>
          <a:p>
            <a:pPr marL="742950" lvl="1" indent="-285750">
              <a:buFont typeface="Arial" panose="020B0604020202020204" pitchFamily="34" charset="0"/>
              <a:buChar char="•"/>
            </a:pPr>
            <a:r>
              <a:rPr lang="en-US" sz="1600" dirty="0"/>
              <a:t>Set-points for cold and warm operations</a:t>
            </a:r>
          </a:p>
          <a:p>
            <a:pPr marL="742950" lvl="1" indent="-285750">
              <a:buFont typeface="Arial" panose="020B0604020202020204" pitchFamily="34" charset="0"/>
              <a:buChar char="•"/>
            </a:pPr>
            <a:r>
              <a:rPr lang="en-US" sz="1600" dirty="0"/>
              <a:t>Ramp or step operation </a:t>
            </a:r>
            <a:r>
              <a:rPr lang="en-US" sz="1600" dirty="0" smtClean="0"/>
              <a:t>mode</a:t>
            </a:r>
          </a:p>
          <a:p>
            <a:pPr marL="742950" lvl="1" indent="-285750">
              <a:buFont typeface="Arial" panose="020B0604020202020204" pitchFamily="34" charset="0"/>
              <a:buChar char="•"/>
            </a:pPr>
            <a:endParaRPr lang="en-US" sz="1600" dirty="0"/>
          </a:p>
          <a:p>
            <a:r>
              <a:rPr lang="en-US" sz="1600" dirty="0" smtClean="0"/>
              <a:t>The functions do not allow to set the threshold upper than the maximum levels defined by the supplier, so by hardcode the absolute maximum levels are set into the PSU functions.</a:t>
            </a:r>
          </a:p>
        </p:txBody>
      </p:sp>
    </p:spTree>
    <p:extLst>
      <p:ext uri="{BB962C8B-B14F-4D97-AF65-F5344CB8AC3E}">
        <p14:creationId xmlns:p14="http://schemas.microsoft.com/office/powerpoint/2010/main" val="3601967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55576" y="2404419"/>
            <a:ext cx="3289170" cy="304501"/>
          </a:xfrm>
          <a:prstGeom prst="rect">
            <a:avLst/>
          </a:prstGeom>
        </p:spPr>
      </p:pic>
      <p:pic>
        <p:nvPicPr>
          <p:cNvPr id="11" name="Picture 10"/>
          <p:cNvPicPr>
            <a:picLocks noChangeAspect="1"/>
          </p:cNvPicPr>
          <p:nvPr/>
        </p:nvPicPr>
        <p:blipFill>
          <a:blip r:embed="rId4"/>
          <a:stretch>
            <a:fillRect/>
          </a:stretch>
        </p:blipFill>
        <p:spPr>
          <a:xfrm>
            <a:off x="755576" y="2771549"/>
            <a:ext cx="3289169" cy="297411"/>
          </a:xfrm>
          <a:prstGeom prst="rect">
            <a:avLst/>
          </a:prstGeom>
        </p:spPr>
      </p:pic>
      <p:pic>
        <p:nvPicPr>
          <p:cNvPr id="10" name="Picture 9"/>
          <p:cNvPicPr>
            <a:picLocks noChangeAspect="1"/>
          </p:cNvPicPr>
          <p:nvPr/>
        </p:nvPicPr>
        <p:blipFill>
          <a:blip r:embed="rId5"/>
          <a:stretch>
            <a:fillRect/>
          </a:stretch>
        </p:blipFill>
        <p:spPr>
          <a:xfrm>
            <a:off x="755576" y="3138483"/>
            <a:ext cx="3289174" cy="2450757"/>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smtClean="0"/>
              <a:t>8</a:t>
            </a:fld>
            <a:endParaRPr lang="en-GB" dirty="0"/>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SIM FILAMENT PSU</a:t>
            </a:r>
            <a:endParaRPr lang="en-GB" dirty="0"/>
          </a:p>
        </p:txBody>
      </p:sp>
      <p:sp>
        <p:nvSpPr>
          <p:cNvPr id="15" name="Rectangle 14"/>
          <p:cNvSpPr/>
          <p:nvPr/>
        </p:nvSpPr>
        <p:spPr>
          <a:xfrm>
            <a:off x="2195736" y="1563603"/>
            <a:ext cx="4572000" cy="646331"/>
          </a:xfrm>
          <a:prstGeom prst="rect">
            <a:avLst/>
          </a:prstGeom>
        </p:spPr>
        <p:txBody>
          <a:bodyPr>
            <a:spAutoFit/>
          </a:bodyPr>
          <a:lstStyle/>
          <a:p>
            <a:pPr algn="ctr"/>
            <a:r>
              <a:rPr lang="en-US" dirty="0" smtClean="0">
                <a:solidFill>
                  <a:srgbClr val="000000"/>
                </a:solidFill>
                <a:latin typeface="Calibri" panose="020F0502020204030204" pitchFamily="34" charset="0"/>
              </a:rPr>
              <a:t>Filament PSU control </a:t>
            </a:r>
          </a:p>
          <a:p>
            <a:pPr algn="ctr"/>
            <a:r>
              <a:rPr lang="en-US" dirty="0" smtClean="0">
                <a:solidFill>
                  <a:srgbClr val="000000"/>
                </a:solidFill>
                <a:latin typeface="Calibri" panose="020F0502020204030204" pitchFamily="34" charset="0"/>
              </a:rPr>
              <a:t>and protection function</a:t>
            </a:r>
            <a:endParaRPr lang="en-US" dirty="0"/>
          </a:p>
        </p:txBody>
      </p:sp>
      <p:sp>
        <p:nvSpPr>
          <p:cNvPr id="16" name="Rectangle 15"/>
          <p:cNvSpPr/>
          <p:nvPr/>
        </p:nvSpPr>
        <p:spPr>
          <a:xfrm>
            <a:off x="457200" y="5892581"/>
            <a:ext cx="3744416" cy="646331"/>
          </a:xfrm>
          <a:prstGeom prst="rect">
            <a:avLst/>
          </a:prstGeom>
        </p:spPr>
        <p:txBody>
          <a:bodyPr wrap="square">
            <a:spAutoFit/>
          </a:bodyPr>
          <a:lstStyle/>
          <a:p>
            <a:r>
              <a:rPr lang="en-US" sz="1200" dirty="0" smtClean="0"/>
              <a:t>+/- I, read back monitor: The function monitors whether the I-setting will the same that the PLC is reading from the I-monitor.</a:t>
            </a:r>
            <a:endParaRPr lang="en-US" sz="1200" dirty="0"/>
          </a:p>
        </p:txBody>
      </p:sp>
      <p:pic>
        <p:nvPicPr>
          <p:cNvPr id="17" name="Picture 16"/>
          <p:cNvPicPr>
            <a:picLocks noChangeAspect="1"/>
          </p:cNvPicPr>
          <p:nvPr/>
        </p:nvPicPr>
        <p:blipFill>
          <a:blip r:embed="rId6"/>
          <a:stretch>
            <a:fillRect/>
          </a:stretch>
        </p:blipFill>
        <p:spPr>
          <a:xfrm>
            <a:off x="2078029" y="4005064"/>
            <a:ext cx="693771" cy="784854"/>
          </a:xfrm>
          <a:prstGeom prst="rect">
            <a:avLst/>
          </a:prstGeom>
        </p:spPr>
      </p:pic>
      <p:pic>
        <p:nvPicPr>
          <p:cNvPr id="18" name="Picture 17"/>
          <p:cNvPicPr>
            <a:picLocks noChangeAspect="1"/>
          </p:cNvPicPr>
          <p:nvPr/>
        </p:nvPicPr>
        <p:blipFill>
          <a:blip r:embed="rId7"/>
          <a:stretch>
            <a:fillRect/>
          </a:stretch>
        </p:blipFill>
        <p:spPr>
          <a:xfrm>
            <a:off x="5148064" y="2276548"/>
            <a:ext cx="3456384" cy="4135408"/>
          </a:xfrm>
          <a:prstGeom prst="rect">
            <a:avLst/>
          </a:prstGeom>
        </p:spPr>
      </p:pic>
      <p:pic>
        <p:nvPicPr>
          <p:cNvPr id="19" name="Picture 18"/>
          <p:cNvPicPr>
            <a:picLocks noChangeAspect="1"/>
          </p:cNvPicPr>
          <p:nvPr/>
        </p:nvPicPr>
        <p:blipFill>
          <a:blip r:embed="rId8"/>
          <a:stretch>
            <a:fillRect/>
          </a:stretch>
        </p:blipFill>
        <p:spPr>
          <a:xfrm>
            <a:off x="199375" y="2276872"/>
            <a:ext cx="4302557" cy="3744416"/>
          </a:xfrm>
          <a:prstGeom prst="rect">
            <a:avLst/>
          </a:prstGeom>
        </p:spPr>
      </p:pic>
    </p:spTree>
    <p:extLst>
      <p:ext uri="{BB962C8B-B14F-4D97-AF65-F5344CB8AC3E}">
        <p14:creationId xmlns:p14="http://schemas.microsoft.com/office/powerpoint/2010/main" val="81296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sp>
        <p:nvSpPr>
          <p:cNvPr id="7" name="TextBox 6"/>
          <p:cNvSpPr txBox="1"/>
          <p:nvPr/>
        </p:nvSpPr>
        <p:spPr>
          <a:xfrm>
            <a:off x="545665" y="2636912"/>
            <a:ext cx="8064896" cy="2123658"/>
          </a:xfrm>
          <a:prstGeom prst="rect">
            <a:avLst/>
          </a:prstGeom>
          <a:noFill/>
        </p:spPr>
        <p:txBody>
          <a:bodyPr wrap="square" rtlCol="0">
            <a:spAutoFit/>
          </a:bodyPr>
          <a:lstStyle/>
          <a:p>
            <a:pPr>
              <a:lnSpc>
                <a:spcPct val="110000"/>
              </a:lnSpc>
            </a:pPr>
            <a:r>
              <a:rPr lang="en-US" sz="2000" dirty="0"/>
              <a:t>Slow Interlock Module design</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Signal processing</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Power Supply Units and control and interlock	</a:t>
            </a:r>
          </a:p>
          <a:p>
            <a:pPr marL="800100" lvl="1" indent="-342900">
              <a:lnSpc>
                <a:spcPct val="110000"/>
              </a:lnSpc>
              <a:buFont typeface="Arial" panose="020B0604020202020204" pitchFamily="34" charset="0"/>
              <a:buChar char="•"/>
            </a:pPr>
            <a:r>
              <a:rPr lang="en-US" sz="2000" dirty="0" smtClean="0"/>
              <a:t>Machine State</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rPr>
              <a:t>EPICS communication (PLC)</a:t>
            </a:r>
          </a:p>
          <a:p>
            <a:pPr marL="800100" lvl="1" indent="-342900">
              <a:lnSpc>
                <a:spcPct val="110000"/>
              </a:lnSpc>
              <a:buFont typeface="Arial" panose="020B0604020202020204" pitchFamily="34" charset="0"/>
              <a:buChar char="•"/>
            </a:pPr>
            <a:r>
              <a:rPr lang="en-US" sz="2000" dirty="0" smtClean="0">
                <a:solidFill>
                  <a:schemeClr val="tx1">
                    <a:lumMod val="50000"/>
                    <a:lumOff val="50000"/>
                  </a:schemeClr>
                </a:solidFill>
                <a:latin typeface="Calibri" panose="020F0502020204030204" pitchFamily="34" charset="0"/>
                <a:cs typeface="Helvetica Light"/>
              </a:rPr>
              <a:t>Test </a:t>
            </a:r>
            <a:r>
              <a:rPr lang="en-US" sz="2000" dirty="0">
                <a:solidFill>
                  <a:schemeClr val="tx1">
                    <a:lumMod val="50000"/>
                    <a:lumOff val="50000"/>
                  </a:schemeClr>
                </a:solidFill>
                <a:latin typeface="Calibri" panose="020F0502020204030204" pitchFamily="34" charset="0"/>
                <a:cs typeface="Helvetica Light"/>
              </a:rPr>
              <a:t>stand integration and SIM </a:t>
            </a:r>
            <a:r>
              <a:rPr lang="en-US" sz="2000" dirty="0" smtClean="0">
                <a:solidFill>
                  <a:schemeClr val="tx1">
                    <a:lumMod val="50000"/>
                    <a:lumOff val="50000"/>
                  </a:schemeClr>
                </a:solidFill>
                <a:latin typeface="Calibri" panose="020F0502020204030204" pitchFamily="34" charset="0"/>
                <a:cs typeface="Helvetica Light"/>
              </a:rPr>
              <a:t>commissioning</a:t>
            </a:r>
            <a:endParaRPr lang="en-US" sz="2000" dirty="0">
              <a:solidFill>
                <a:schemeClr val="tx1">
                  <a:lumMod val="50000"/>
                  <a:lumOff val="50000"/>
                </a:schemeClr>
              </a:solidFill>
              <a:latin typeface="Calibri" panose="020F0502020204030204" pitchFamily="34" charset="0"/>
              <a:cs typeface="Helvetica Light"/>
            </a:endParaRP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2967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18655</TotalTime>
  <Words>1366</Words>
  <Application>Microsoft Office PowerPoint</Application>
  <PresentationFormat>On-screen Show (4:3)</PresentationFormat>
  <Paragraphs>275</Paragraphs>
  <Slides>27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Helvetica</vt:lpstr>
      <vt:lpstr>Helvetica Light</vt:lpstr>
      <vt:lpstr>Helvetica Neue Light</vt:lpstr>
      <vt:lpstr>Wingdings</vt:lpstr>
      <vt:lpstr>ESS Core Powerpoint</vt:lpstr>
      <vt:lpstr>RF Local Protection System RF-LPS Critical Design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PLC Machine State overview</vt:lpstr>
      <vt:lpstr>PowerPoint Presentation</vt:lpstr>
      <vt:lpstr>PowerPoint Presentation</vt:lpstr>
      <vt:lpstr>PowerPoint Presentation</vt:lpstr>
      <vt:lpstr>PowerPoint Presentation</vt:lpstr>
      <vt:lpstr>PowerPoint Presentation</vt:lpstr>
      <vt:lpstr>System overview</vt:lpstr>
      <vt:lpstr>Introduction</vt:lpstr>
      <vt:lpstr>PowerPoint Presentation</vt:lpstr>
      <vt:lpstr>PowerPoint Presentation</vt:lpstr>
      <vt:lpstr>EPICS - non-expert User Interface</vt:lpstr>
      <vt:lpstr>PowerPoint Presentation</vt:lpstr>
      <vt:lpstr>PowerPoint Presentation</vt:lpstr>
      <vt:lpstr>PowerPoint Presentation</vt:lpstr>
      <vt:lpstr>PowerPoint Presentation</vt:lpstr>
      <vt:lpstr>Toshiba Klystron commissioning</vt:lpstr>
      <vt:lpstr>Test stand integration</vt:lpstr>
      <vt:lpstr>PowerPoint Presentation</vt:lpstr>
    </vt:vector>
  </TitlesOfParts>
  <Company>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Rafael Montano</cp:lastModifiedBy>
  <cp:revision>557</cp:revision>
  <dcterms:created xsi:type="dcterms:W3CDTF">2013-10-29T16:05:10Z</dcterms:created>
  <dcterms:modified xsi:type="dcterms:W3CDTF">2017-06-27T19:33:24Z</dcterms:modified>
</cp:coreProperties>
</file>