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7"/>
  </p:notesMasterIdLst>
  <p:sldIdLst>
    <p:sldId id="327" r:id="rId2"/>
    <p:sldId id="354" r:id="rId3"/>
    <p:sldId id="356" r:id="rId4"/>
    <p:sldId id="355" r:id="rId5"/>
    <p:sldId id="357" r:id="rId6"/>
    <p:sldId id="365" r:id="rId7"/>
    <p:sldId id="359" r:id="rId8"/>
    <p:sldId id="362" r:id="rId9"/>
    <p:sldId id="369" r:id="rId10"/>
    <p:sldId id="366" r:id="rId11"/>
    <p:sldId id="368" r:id="rId12"/>
    <p:sldId id="363" r:id="rId13"/>
    <p:sldId id="361" r:id="rId14"/>
    <p:sldId id="360" r:id="rId15"/>
    <p:sldId id="367" r:id="rId16"/>
  </p:sldIdLst>
  <p:sldSz cx="9144000" cy="6858000" type="screen4x3"/>
  <p:notesSz cx="6794500" cy="9931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43D00F0-7E41-42F3-AC27-0578F433A5E3}">
          <p14:sldIdLst>
            <p14:sldId id="327"/>
            <p14:sldId id="354"/>
            <p14:sldId id="356"/>
            <p14:sldId id="355"/>
            <p14:sldId id="357"/>
            <p14:sldId id="365"/>
            <p14:sldId id="359"/>
            <p14:sldId id="362"/>
            <p14:sldId id="369"/>
            <p14:sldId id="366"/>
            <p14:sldId id="368"/>
            <p14:sldId id="363"/>
            <p14:sldId id="361"/>
            <p14:sldId id="360"/>
            <p14:sldId id="367"/>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9EDF4"/>
    <a:srgbClr val="D0D8E8"/>
    <a:srgbClr val="FFA7A7"/>
    <a:srgbClr val="C00000"/>
    <a:srgbClr val="005500"/>
    <a:srgbClr val="81FF8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86857" autoAdjust="0"/>
  </p:normalViewPr>
  <p:slideViewPr>
    <p:cSldViewPr snapToGrid="0" snapToObjects="1">
      <p:cViewPr varScale="1">
        <p:scale>
          <a:sx n="75" d="100"/>
          <a:sy n="75" d="100"/>
        </p:scale>
        <p:origin x="-95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1" d="100"/>
          <a:sy n="81" d="100"/>
        </p:scale>
        <p:origin x="-3972" y="-102"/>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7B37048C-6709-4F95-B88F-4F92E6601336}" type="datetimeFigureOut">
              <a:rPr lang="en-US" smtClean="0"/>
              <a:pPr/>
              <a:t>6/27/2017</a:t>
            </a:fld>
            <a:endParaRPr lang="en-US"/>
          </a:p>
        </p:txBody>
      </p:sp>
      <p:sp>
        <p:nvSpPr>
          <p:cNvPr id="4" name="Slide Image Placehold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B7BBE10E-F4C2-4285-881A-B51CE08A0AC5}" type="slidenum">
              <a:rPr lang="en-US" smtClean="0"/>
              <a:pPr/>
              <a:t>‹#›</a:t>
            </a:fld>
            <a:endParaRPr lang="en-US"/>
          </a:p>
        </p:txBody>
      </p:sp>
    </p:spTree>
    <p:extLst>
      <p:ext uri="{BB962C8B-B14F-4D97-AF65-F5344CB8AC3E}">
        <p14:creationId xmlns:p14="http://schemas.microsoft.com/office/powerpoint/2010/main" val="1755261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sv-SE" smtClean="0"/>
              <a:t>Click to edit Master title style</a:t>
            </a:r>
            <a:endParaRPr lang="sv-S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Click to edit Master subtitle style</a:t>
            </a:r>
            <a:endParaRPr lang="sv-SE"/>
          </a:p>
        </p:txBody>
      </p:sp>
      <p:sp>
        <p:nvSpPr>
          <p:cNvPr id="4" name="Date Placeholder 3"/>
          <p:cNvSpPr>
            <a:spLocks noGrp="1"/>
          </p:cNvSpPr>
          <p:nvPr>
            <p:ph type="dt" sz="half" idx="10"/>
          </p:nvPr>
        </p:nvSpPr>
        <p:spPr/>
        <p:txBody>
          <a:bodyPr/>
          <a:lstStyle/>
          <a:p>
            <a:fld id="{DFEEF2B2-33AA-4E8D-82B8-322235514DC6}" type="datetime1">
              <a:rPr lang="sv-SE" smtClean="0">
                <a:solidFill>
                  <a:prstClr val="black">
                    <a:tint val="75000"/>
                  </a:prstClr>
                </a:solidFill>
                <a:latin typeface="Calibri"/>
              </a:rPr>
              <a:t>2017-06-27</a:t>
            </a:fld>
            <a:endParaRPr lang="sv-SE"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sv-SE"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a:t>
            </a:fld>
            <a:endParaRPr lang="sv-SE" dirty="0">
              <a:solidFill>
                <a:prstClr val="black">
                  <a:tint val="75000"/>
                </a:prstClr>
              </a:solidFill>
              <a:latin typeface="Calibri"/>
            </a:endParaRPr>
          </a:p>
        </p:txBody>
      </p:sp>
      <p:pic>
        <p:nvPicPr>
          <p:cNvPr id="7" name="Bildobjekt 7" descr="ESS-vit-logga.pn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308304" y="260648"/>
            <a:ext cx="1656184" cy="886059"/>
          </a:xfrm>
          <a:prstGeom prst="rect">
            <a:avLst/>
          </a:prstGeom>
        </p:spPr>
      </p:pic>
    </p:spTree>
    <p:extLst>
      <p:ext uri="{BB962C8B-B14F-4D97-AF65-F5344CB8AC3E}">
        <p14:creationId xmlns:p14="http://schemas.microsoft.com/office/powerpoint/2010/main" val="19932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sv-SE" dirty="0">
              <a:solidFill>
                <a:srgbClr val="0094CA"/>
              </a:solidFill>
              <a:latin typeface="Calibri"/>
            </a:endParaRPr>
          </a:p>
        </p:txBody>
      </p:sp>
      <p:sp>
        <p:nvSpPr>
          <p:cNvPr id="2" name="Title 1"/>
          <p:cNvSpPr>
            <a:spLocks noGrp="1"/>
          </p:cNvSpPr>
          <p:nvPr>
            <p:ph type="title"/>
          </p:nvPr>
        </p:nvSpPr>
        <p:spPr/>
        <p:txBody>
          <a:bodyPr/>
          <a:lstStyle/>
          <a:p>
            <a:r>
              <a:rPr lang="en-GB" noProof="0" smtClean="0"/>
              <a:t>Click to edit Master title style</a:t>
            </a:r>
            <a:endParaRPr lang="en-GB" noProof="0"/>
          </a:p>
        </p:txBody>
      </p:sp>
      <p:sp>
        <p:nvSpPr>
          <p:cNvPr id="3" name="Content Placeholder 2"/>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4" name="Date Placeholder 3"/>
          <p:cNvSpPr>
            <a:spLocks noGrp="1"/>
          </p:cNvSpPr>
          <p:nvPr>
            <p:ph type="dt" sz="half" idx="10"/>
          </p:nvPr>
        </p:nvSpPr>
        <p:spPr/>
        <p:txBody>
          <a:bodyPr/>
          <a:lstStyle/>
          <a:p>
            <a:fld id="{EC3F5FF4-9566-41B3-9030-C17051CBE5C4}" type="datetime1">
              <a:rPr lang="sv-SE" smtClean="0">
                <a:solidFill>
                  <a:prstClr val="black">
                    <a:tint val="75000"/>
                  </a:prstClr>
                </a:solidFill>
                <a:latin typeface="Calibri"/>
              </a:rPr>
              <a:t>2017-06-27</a:t>
            </a:fld>
            <a:endParaRPr lang="sv-SE"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sv-SE"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a:t>
            </a:fld>
            <a:endParaRPr lang="sv-SE" dirty="0">
              <a:solidFill>
                <a:prstClr val="black">
                  <a:tint val="75000"/>
                </a:prstClr>
              </a:solidFill>
              <a:latin typeface="Calibri"/>
            </a:endParaRPr>
          </a:p>
        </p:txBody>
      </p:sp>
      <p:pic>
        <p:nvPicPr>
          <p:cNvPr id="8" name="Bildobjekt 5" descr="ESS-vit-logga.pn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594008" y="319530"/>
            <a:ext cx="1370480" cy="733206"/>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93631" y="288286"/>
            <a:ext cx="1107169" cy="720000"/>
          </a:xfrm>
          <a:prstGeom prst="rect">
            <a:avLst/>
          </a:prstGeom>
        </p:spPr>
      </p:pic>
    </p:spTree>
    <p:extLst>
      <p:ext uri="{BB962C8B-B14F-4D97-AF65-F5344CB8AC3E}">
        <p14:creationId xmlns:p14="http://schemas.microsoft.com/office/powerpoint/2010/main" val="2239597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sv-SE" dirty="0">
              <a:solidFill>
                <a:srgbClr val="0094CA"/>
              </a:solidFill>
              <a:latin typeface="Calibri"/>
            </a:endParaRPr>
          </a:p>
        </p:txBody>
      </p:sp>
      <p:sp>
        <p:nvSpPr>
          <p:cNvPr id="2" name="Title 1"/>
          <p:cNvSpPr>
            <a:spLocks noGrp="1"/>
          </p:cNvSpPr>
          <p:nvPr>
            <p:ph type="title"/>
          </p:nvPr>
        </p:nvSpPr>
        <p:spPr/>
        <p:txBody>
          <a:bodyPr/>
          <a:lstStyle/>
          <a:p>
            <a:r>
              <a:rPr lang="sv-SE" smtClean="0"/>
              <a:t>Click to edit Master title style</a:t>
            </a:r>
            <a:endParaRPr lang="sv-S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p:txBody>
      </p:sp>
      <p:sp>
        <p:nvSpPr>
          <p:cNvPr id="5" name="Date Placeholder 4"/>
          <p:cNvSpPr>
            <a:spLocks noGrp="1"/>
          </p:cNvSpPr>
          <p:nvPr>
            <p:ph type="dt" sz="half" idx="10"/>
          </p:nvPr>
        </p:nvSpPr>
        <p:spPr/>
        <p:txBody>
          <a:bodyPr/>
          <a:lstStyle/>
          <a:p>
            <a:fld id="{8F98A20A-0699-4677-8D0E-8450D544CDB8}" type="datetime1">
              <a:rPr lang="sv-SE" smtClean="0">
                <a:solidFill>
                  <a:prstClr val="black">
                    <a:tint val="75000"/>
                  </a:prstClr>
                </a:solidFill>
                <a:latin typeface="Calibri"/>
              </a:rPr>
              <a:t>2017-06-27</a:t>
            </a:fld>
            <a:endParaRPr lang="sv-SE"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sv-SE"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a:t>
            </a:fld>
            <a:endParaRPr lang="sv-SE" dirty="0">
              <a:solidFill>
                <a:prstClr val="black">
                  <a:tint val="75000"/>
                </a:prstClr>
              </a:solidFill>
              <a:latin typeface="Calibri"/>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93631" y="288286"/>
            <a:ext cx="1107169" cy="720000"/>
          </a:xfrm>
          <a:prstGeom prst="rect">
            <a:avLst/>
          </a:prstGeom>
        </p:spPr>
      </p:pic>
      <p:pic>
        <p:nvPicPr>
          <p:cNvPr id="11" name="Bildobjekt 5" descr="ESS-vit-logga.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594008" y="319530"/>
            <a:ext cx="1370480" cy="733206"/>
          </a:xfrm>
          <a:prstGeom prst="rect">
            <a:avLst/>
          </a:prstGeom>
        </p:spPr>
      </p:pic>
    </p:spTree>
    <p:extLst>
      <p:ext uri="{BB962C8B-B14F-4D97-AF65-F5344CB8AC3E}">
        <p14:creationId xmlns:p14="http://schemas.microsoft.com/office/powerpoint/2010/main" val="2148958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smtClean="0"/>
              <a:t>Click to edit Master title style</a:t>
            </a:r>
            <a:endParaRPr lang="sv-S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a:p>
        </p:txBody>
      </p:sp>
      <p:sp>
        <p:nvSpPr>
          <p:cNvPr id="7" name="Date Placeholder 6"/>
          <p:cNvSpPr>
            <a:spLocks noGrp="1"/>
          </p:cNvSpPr>
          <p:nvPr>
            <p:ph type="dt" sz="half" idx="10"/>
          </p:nvPr>
        </p:nvSpPr>
        <p:spPr/>
        <p:txBody>
          <a:bodyPr/>
          <a:lstStyle/>
          <a:p>
            <a:fld id="{58FDCAA1-AC40-45FE-A24A-C72D4BA86A32}" type="datetime1">
              <a:rPr lang="sv-SE" smtClean="0">
                <a:solidFill>
                  <a:prstClr val="black">
                    <a:tint val="75000"/>
                  </a:prstClr>
                </a:solidFill>
                <a:latin typeface="Calibri"/>
              </a:rPr>
              <a:t>2017-06-27</a:t>
            </a:fld>
            <a:endParaRPr lang="sv-SE" dirty="0">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sv-SE" dirty="0">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a:t>
            </a:fld>
            <a:endParaRPr lang="sv-SE" dirty="0">
              <a:solidFill>
                <a:prstClr val="black">
                  <a:tint val="75000"/>
                </a:prstClr>
              </a:solidFill>
              <a:latin typeface="Calibri"/>
            </a:endParaRPr>
          </a:p>
        </p:txBody>
      </p:sp>
      <p:sp>
        <p:nvSpPr>
          <p:cNvPr id="10"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sv-SE" dirty="0">
              <a:solidFill>
                <a:srgbClr val="0094CA"/>
              </a:solidFill>
              <a:latin typeface="Calibri"/>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93631" y="288286"/>
            <a:ext cx="1107169" cy="720000"/>
          </a:xfrm>
          <a:prstGeom prst="rect">
            <a:avLst/>
          </a:prstGeom>
        </p:spPr>
      </p:pic>
      <p:pic>
        <p:nvPicPr>
          <p:cNvPr id="12" name="Bildobjekt 5" descr="ESS-vit-logga.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594008" y="319530"/>
            <a:ext cx="1370480" cy="733206"/>
          </a:xfrm>
          <a:prstGeom prst="rect">
            <a:avLst/>
          </a:prstGeom>
        </p:spPr>
      </p:pic>
    </p:spTree>
    <p:extLst>
      <p:ext uri="{BB962C8B-B14F-4D97-AF65-F5344CB8AC3E}">
        <p14:creationId xmlns:p14="http://schemas.microsoft.com/office/powerpoint/2010/main" val="17607134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139136" cy="1143000"/>
          </a:xfrm>
          <a:prstGeom prst="rect">
            <a:avLst/>
          </a:prstGeom>
        </p:spPr>
        <p:txBody>
          <a:bodyPr vert="horz" lIns="91440" tIns="45720" rIns="91440" bIns="45720" rtlCol="0" anchor="ctr">
            <a:normAutofit/>
          </a:bodyPr>
          <a:lstStyle/>
          <a:p>
            <a:r>
              <a:rPr lang="sv-SE" smtClean="0"/>
              <a:t>Click to edit Master title style</a:t>
            </a:r>
            <a:endParaRPr lang="sv-SE"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74E49815-7C78-4BBA-9CC3-9C487677A97F}" type="datetime1">
              <a:rPr lang="sv-SE" smtClean="0">
                <a:solidFill>
                  <a:prstClr val="black">
                    <a:tint val="75000"/>
                  </a:prstClr>
                </a:solidFill>
                <a:latin typeface="Calibri"/>
              </a:rPr>
              <a:t>2017-06-27</a:t>
            </a:fld>
            <a:endParaRPr lang="sv-SE"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sv-SE"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551115BC-487E-4422-894C-CB7CD3E79223}" type="slidenum">
              <a:rPr lang="sv-SE" smtClean="0">
                <a:solidFill>
                  <a:prstClr val="black">
                    <a:tint val="75000"/>
                  </a:prstClr>
                </a:solidFill>
                <a:latin typeface="Calibri"/>
              </a:rPr>
              <a:pPr defTabSz="914400"/>
              <a:t>‹#›</a:t>
            </a:fld>
            <a:endParaRPr lang="sv-SE" dirty="0">
              <a:solidFill>
                <a:prstClr val="black">
                  <a:tint val="75000"/>
                </a:prstClr>
              </a:solidFill>
              <a:latin typeface="Calibri"/>
            </a:endParaRPr>
          </a:p>
        </p:txBody>
      </p:sp>
    </p:spTree>
    <p:extLst>
      <p:ext uri="{BB962C8B-B14F-4D97-AF65-F5344CB8AC3E}">
        <p14:creationId xmlns:p14="http://schemas.microsoft.com/office/powerpoint/2010/main" val="30631803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hdr="0" ftr="0" dt="0"/>
  <p:txStyles>
    <p:titleStyle>
      <a:lvl1pPr algn="l" defTabSz="914400" rtl="0" eaLnBrk="1" latinLnBrk="0" hangingPunct="1">
        <a:spcBef>
          <a:spcPct val="0"/>
        </a:spcBef>
        <a:buNone/>
        <a:defRPr sz="3200"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3.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1812555"/>
            <a:ext cx="7772400" cy="3445246"/>
          </a:xfrm>
        </p:spPr>
        <p:txBody>
          <a:bodyPr>
            <a:noAutofit/>
          </a:bodyPr>
          <a:lstStyle/>
          <a:p>
            <a:r>
              <a:rPr lang="en-US" sz="2400">
                <a:solidFill>
                  <a:schemeClr val="bg1"/>
                </a:solidFill>
              </a:rPr>
              <a:t>In-Kind Contribution</a:t>
            </a:r>
          </a:p>
          <a:p>
            <a:r>
              <a:rPr lang="en-US" sz="2400">
                <a:solidFill>
                  <a:schemeClr val="bg1"/>
                </a:solidFill>
              </a:rPr>
              <a:t>Radiofrequency Local Protection System (RF-LPS)</a:t>
            </a:r>
          </a:p>
          <a:p>
            <a:r>
              <a:rPr lang="en-US" sz="2400">
                <a:solidFill>
                  <a:schemeClr val="bg1"/>
                </a:solidFill>
              </a:rPr>
              <a:t>AIK 8.4</a:t>
            </a:r>
          </a:p>
          <a:p>
            <a:r>
              <a:rPr lang="en-US" sz="3600" b="1">
                <a:solidFill>
                  <a:schemeClr val="bg1"/>
                </a:solidFill>
              </a:rPr>
              <a:t>Signal Conditioning Boards </a:t>
            </a:r>
            <a:endParaRPr lang="hu-HU" sz="3600" b="1" smtClean="0">
              <a:solidFill>
                <a:schemeClr val="bg1"/>
              </a:solidFill>
            </a:endParaRPr>
          </a:p>
          <a:p>
            <a:r>
              <a:rPr lang="en-US" sz="2400" smtClean="0">
                <a:solidFill>
                  <a:schemeClr val="bg1"/>
                </a:solidFill>
              </a:rPr>
              <a:t>for RF-LPS </a:t>
            </a:r>
            <a:r>
              <a:rPr lang="en-US" sz="2400">
                <a:solidFill>
                  <a:schemeClr val="bg1"/>
                </a:solidFill>
              </a:rPr>
              <a:t>of Medium Beta </a:t>
            </a:r>
            <a:r>
              <a:rPr lang="en-US" sz="2400" smtClean="0">
                <a:solidFill>
                  <a:schemeClr val="bg1"/>
                </a:solidFill>
              </a:rPr>
              <a:t>Linac</a:t>
            </a:r>
            <a:endParaRPr lang="hu-HU" sz="2400" smtClean="0">
              <a:solidFill>
                <a:schemeClr val="bg1"/>
              </a:solidFill>
            </a:endParaRPr>
          </a:p>
          <a:p>
            <a:endParaRPr lang="en-US" smtClean="0">
              <a:solidFill>
                <a:schemeClr val="bg1"/>
              </a:solidFill>
            </a:endParaRPr>
          </a:p>
          <a:p>
            <a:r>
              <a:rPr lang="hu-HU" sz="1800" smtClean="0">
                <a:solidFill>
                  <a:schemeClr val="bg1"/>
                </a:solidFill>
              </a:rPr>
              <a:t>József Molnár, MTA Atomki</a:t>
            </a:r>
            <a:endParaRPr lang="sv-SE" sz="1800" dirty="0">
              <a:solidFill>
                <a:schemeClr val="bg1"/>
              </a:solidFill>
            </a:endParaRPr>
          </a:p>
        </p:txBody>
      </p:sp>
      <p:sp>
        <p:nvSpPr>
          <p:cNvPr id="4" name="Rectangle 3"/>
          <p:cNvSpPr/>
          <p:nvPr/>
        </p:nvSpPr>
        <p:spPr>
          <a:xfrm>
            <a:off x="2286000" y="6076280"/>
            <a:ext cx="4572000" cy="368049"/>
          </a:xfrm>
          <a:prstGeom prst="rect">
            <a:avLst/>
          </a:prstGeom>
        </p:spPr>
        <p:txBody>
          <a:bodyPr>
            <a:spAutoFit/>
          </a:bodyPr>
          <a:lstStyle/>
          <a:p>
            <a:pPr algn="ctr" defTabSz="914400">
              <a:lnSpc>
                <a:spcPct val="120000"/>
              </a:lnSpc>
            </a:pPr>
            <a:r>
              <a:rPr lang="en-GB" sz="1600" dirty="0" smtClean="0">
                <a:solidFill>
                  <a:srgbClr val="FFFFFF"/>
                </a:solidFill>
                <a:latin typeface="Calibri"/>
              </a:rPr>
              <a:t>www.europeanspallationsource.se</a:t>
            </a:r>
            <a:endParaRPr lang="en-GB" sz="1600" dirty="0">
              <a:solidFill>
                <a:srgbClr val="FFFFFF"/>
              </a:solidFill>
              <a:latin typeface="Calibri"/>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7398" y="321868"/>
            <a:ext cx="1327607" cy="833934"/>
          </a:xfrm>
          <a:prstGeom prst="rect">
            <a:avLst/>
          </a:prstGeom>
        </p:spPr>
      </p:pic>
      <p:sp>
        <p:nvSpPr>
          <p:cNvPr id="7" name="Slide Number Placeholder 6"/>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1</a:t>
            </a:fld>
            <a:endParaRPr lang="sv-SE" dirty="0">
              <a:solidFill>
                <a:prstClr val="black">
                  <a:tint val="75000"/>
                </a:prstClr>
              </a:solidFill>
              <a:latin typeface="Calibri"/>
            </a:endParaRPr>
          </a:p>
        </p:txBody>
      </p:sp>
    </p:spTree>
    <p:extLst>
      <p:ext uri="{BB962C8B-B14F-4D97-AF65-F5344CB8AC3E}">
        <p14:creationId xmlns:p14="http://schemas.microsoft.com/office/powerpoint/2010/main" val="5977106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100" dirty="0"/>
              <a:t>Analogue Signal Conditioning Board</a:t>
            </a:r>
          </a:p>
        </p:txBody>
      </p:sp>
      <p:sp>
        <p:nvSpPr>
          <p:cNvPr id="3" name="Content Placeholder 2"/>
          <p:cNvSpPr>
            <a:spLocks noGrp="1"/>
          </p:cNvSpPr>
          <p:nvPr>
            <p:ph idx="1"/>
          </p:nvPr>
        </p:nvSpPr>
        <p:spPr/>
        <p:txBody>
          <a:bodyPr>
            <a:noAutofit/>
          </a:bodyPr>
          <a:lstStyle/>
          <a:p>
            <a:pPr marL="0" indent="0">
              <a:buNone/>
            </a:pPr>
            <a:r>
              <a:rPr lang="en-US" sz="2000" dirty="0" smtClean="0"/>
              <a:t>Analogue </a:t>
            </a:r>
            <a:r>
              <a:rPr lang="en-US" sz="2000" dirty="0"/>
              <a:t>Conditioning Board involves: </a:t>
            </a:r>
          </a:p>
          <a:p>
            <a:pPr marL="723900"/>
            <a:r>
              <a:rPr lang="en-US" sz="2000" dirty="0"/>
              <a:t>10-channel mother board with isolated units including programmable instrumentation amplifier, high precision isolation amplifier and output drivers for monitoring purpose </a:t>
            </a:r>
          </a:p>
          <a:p>
            <a:pPr marL="723900"/>
            <a:r>
              <a:rPr lang="en-US" sz="2000" dirty="0"/>
              <a:t>10 pieces of protection daughter card including transient suppressor, low pass filter, protection diodes against overvoltage </a:t>
            </a:r>
          </a:p>
          <a:p>
            <a:pPr marL="723900"/>
            <a:r>
              <a:rPr lang="en-US" sz="2000" dirty="0"/>
              <a:t>10 pieces of RF power detector including high precision RF demodulator plus level shifter operational amplifier, resettable peak detector and output driver </a:t>
            </a:r>
          </a:p>
          <a:p>
            <a:pPr marL="0" indent="0">
              <a:buNone/>
            </a:pPr>
            <a:r>
              <a:rPr lang="en-US" sz="2000" dirty="0"/>
              <a:t>For detailed schematics of the Analogue Conditioning Board, </a:t>
            </a:r>
            <a:r>
              <a:rPr lang="en-US" sz="2000" dirty="0" smtClean="0"/>
              <a:t>see</a:t>
            </a:r>
            <a:r>
              <a:rPr lang="hu-HU" sz="2000" dirty="0" smtClean="0"/>
              <a:t>:</a:t>
            </a:r>
            <a:r>
              <a:rPr lang="en-US" sz="2000" dirty="0" smtClean="0"/>
              <a:t> </a:t>
            </a:r>
            <a:endParaRPr lang="en-US" sz="2000" dirty="0"/>
          </a:p>
          <a:p>
            <a:pPr marL="723900"/>
            <a:r>
              <a:rPr lang="en-US" sz="2000" b="1" dirty="0">
                <a:solidFill>
                  <a:srgbClr val="C00000"/>
                </a:solidFill>
              </a:rPr>
              <a:t>Annex 21 Digital Filter Wall Board - RF daughter </a:t>
            </a:r>
          </a:p>
          <a:p>
            <a:pPr marL="723900"/>
            <a:r>
              <a:rPr lang="en-US" sz="2000" b="1" dirty="0">
                <a:solidFill>
                  <a:srgbClr val="C00000"/>
                </a:solidFill>
              </a:rPr>
              <a:t>Annex 22 Digital Filter Wall Board - RF mother </a:t>
            </a:r>
          </a:p>
          <a:p>
            <a:pPr marL="723900"/>
            <a:r>
              <a:rPr lang="en-US" sz="2000" b="1" dirty="0">
                <a:solidFill>
                  <a:srgbClr val="C00000"/>
                </a:solidFill>
              </a:rPr>
              <a:t>Annex 23 Digital Filter Wall Board - Analogue </a:t>
            </a:r>
            <a:r>
              <a:rPr lang="en-US" sz="2000" b="1">
                <a:solidFill>
                  <a:srgbClr val="C00000"/>
                </a:solidFill>
              </a:rPr>
              <a:t>daughter </a:t>
            </a:r>
            <a:endParaRPr lang="hu-HU" sz="2000" dirty="0" smtClean="0">
              <a:solidFill>
                <a:srgbClr val="FF0000"/>
              </a:solidFill>
            </a:endParaRPr>
          </a:p>
        </p:txBody>
      </p:sp>
      <p:sp>
        <p:nvSpPr>
          <p:cNvPr id="4" name="Slide Number Placeholder 3"/>
          <p:cNvSpPr>
            <a:spLocks noGrp="1"/>
          </p:cNvSpPr>
          <p:nvPr>
            <p:ph type="sldNum" sz="quarter" idx="12"/>
          </p:nvPr>
        </p:nvSpPr>
        <p:spPr/>
        <p:txBody>
          <a:bodyPr/>
          <a:lstStyle/>
          <a:p>
            <a:fld id="{551115BC-487E-4422-894C-CB7CD3E79223}" type="slidenum">
              <a:rPr lang="sv-SE" smtClean="0">
                <a:solidFill>
                  <a:prstClr val="black">
                    <a:tint val="75000"/>
                  </a:prstClr>
                </a:solidFill>
              </a:rPr>
              <a:pPr/>
              <a:t>10</a:t>
            </a:fld>
            <a:endParaRPr lang="sv-SE" dirty="0">
              <a:solidFill>
                <a:prstClr val="black">
                  <a:tint val="75000"/>
                </a:prstClr>
              </a:solidFill>
            </a:endParaRPr>
          </a:p>
        </p:txBody>
      </p:sp>
    </p:spTree>
    <p:extLst>
      <p:ext uri="{BB962C8B-B14F-4D97-AF65-F5344CB8AC3E}">
        <p14:creationId xmlns:p14="http://schemas.microsoft.com/office/powerpoint/2010/main" val="37445084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100" dirty="0" smtClean="0"/>
              <a:t>Analogue Signal Conditioning Board</a:t>
            </a:r>
            <a:endParaRPr lang="en-US" sz="3100" dirty="0"/>
          </a:p>
        </p:txBody>
      </p:sp>
      <p:sp>
        <p:nvSpPr>
          <p:cNvPr id="4" name="Slide Number Placeholder 3"/>
          <p:cNvSpPr>
            <a:spLocks noGrp="1"/>
          </p:cNvSpPr>
          <p:nvPr>
            <p:ph type="sldNum" sz="quarter" idx="12"/>
          </p:nvPr>
        </p:nvSpPr>
        <p:spPr/>
        <p:txBody>
          <a:bodyPr/>
          <a:lstStyle/>
          <a:p>
            <a:fld id="{551115BC-487E-4422-894C-CB7CD3E79223}" type="slidenum">
              <a:rPr lang="sv-SE" smtClean="0">
                <a:solidFill>
                  <a:prstClr val="black">
                    <a:tint val="75000"/>
                  </a:prstClr>
                </a:solidFill>
              </a:rPr>
              <a:pPr/>
              <a:t>11</a:t>
            </a:fld>
            <a:endParaRPr lang="sv-SE" dirty="0">
              <a:solidFill>
                <a:prstClr val="black">
                  <a:tint val="75000"/>
                </a:prstClr>
              </a:solidFill>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a:stretch/>
        </p:blipFill>
        <p:spPr bwMode="auto">
          <a:xfrm>
            <a:off x="843364" y="1752600"/>
            <a:ext cx="7457272" cy="3178830"/>
          </a:xfrm>
          <a:prstGeom prst="rect">
            <a:avLst/>
          </a:prstGeom>
          <a:ln>
            <a:noFill/>
          </a:ln>
          <a:extLst>
            <a:ext uri="{53640926-AAD7-44D8-BBD7-CCE9431645EC}">
              <a14:shadowObscured xmlns:a14="http://schemas.microsoft.com/office/drawing/2010/main"/>
            </a:ext>
          </a:extLst>
        </p:spPr>
      </p:pic>
      <p:pic>
        <p:nvPicPr>
          <p:cNvPr id="6" name="Picture 5"/>
          <p:cNvPicPr/>
          <p:nvPr/>
        </p:nvPicPr>
        <p:blipFill rotWithShape="1">
          <a:blip r:embed="rId3">
            <a:extLst>
              <a:ext uri="{28A0092B-C50C-407E-A947-70E740481C1C}">
                <a14:useLocalDpi xmlns:a14="http://schemas.microsoft.com/office/drawing/2010/main" val="0"/>
              </a:ext>
            </a:extLst>
          </a:blip>
          <a:srcRect/>
          <a:stretch/>
        </p:blipFill>
        <p:spPr bwMode="auto">
          <a:xfrm rot="16200000">
            <a:off x="903762" y="4456905"/>
            <a:ext cx="1653857" cy="2586355"/>
          </a:xfrm>
          <a:prstGeom prst="rect">
            <a:avLst/>
          </a:prstGeom>
          <a:ln>
            <a:noFill/>
          </a:ln>
          <a:extLst>
            <a:ext uri="{53640926-AAD7-44D8-BBD7-CCE9431645EC}">
              <a14:shadowObscured xmlns:a14="http://schemas.microsoft.com/office/drawing/2010/main"/>
            </a:ext>
          </a:extLst>
        </p:spPr>
      </p:pic>
      <p:pic>
        <p:nvPicPr>
          <p:cNvPr id="7" name="Picture 6"/>
          <p:cNvPicPr/>
          <p:nvPr/>
        </p:nvPicPr>
        <p:blipFill rotWithShape="1">
          <a:blip r:embed="rId4">
            <a:extLst>
              <a:ext uri="{28A0092B-C50C-407E-A947-70E740481C1C}">
                <a14:useLocalDpi xmlns:a14="http://schemas.microsoft.com/office/drawing/2010/main" val="0"/>
              </a:ext>
            </a:extLst>
          </a:blip>
          <a:srcRect/>
          <a:stretch/>
        </p:blipFill>
        <p:spPr bwMode="auto">
          <a:xfrm rot="16200000">
            <a:off x="3430428" y="4456905"/>
            <a:ext cx="1670367" cy="2586355"/>
          </a:xfrm>
          <a:prstGeom prst="rect">
            <a:avLst/>
          </a:prstGeom>
          <a:ln>
            <a:noFill/>
          </a:ln>
          <a:extLst>
            <a:ext uri="{53640926-AAD7-44D8-BBD7-CCE9431645EC}">
              <a14:shadowObscured xmlns:a14="http://schemas.microsoft.com/office/drawing/2010/main"/>
            </a:ext>
          </a:extLst>
        </p:spPr>
      </p:pic>
      <p:sp>
        <p:nvSpPr>
          <p:cNvPr id="8" name="Rectangle 7"/>
          <p:cNvSpPr/>
          <p:nvPr/>
        </p:nvSpPr>
        <p:spPr>
          <a:xfrm>
            <a:off x="5549900" y="5288417"/>
            <a:ext cx="3594100" cy="923330"/>
          </a:xfrm>
          <a:prstGeom prst="rect">
            <a:avLst/>
          </a:prstGeom>
        </p:spPr>
        <p:txBody>
          <a:bodyPr wrap="square">
            <a:spAutoFit/>
          </a:bodyPr>
          <a:lstStyle/>
          <a:p>
            <a:r>
              <a:rPr lang="en-GB">
                <a:solidFill>
                  <a:srgbClr val="000000"/>
                </a:solidFill>
              </a:rPr>
              <a:t>Typical daughter cards </a:t>
            </a:r>
            <a:r>
              <a:rPr lang="hu-HU" smtClean="0">
                <a:solidFill>
                  <a:srgbClr val="000000"/>
                </a:solidFill>
              </a:rPr>
              <a:t/>
            </a:r>
            <a:br>
              <a:rPr lang="hu-HU" smtClean="0">
                <a:solidFill>
                  <a:srgbClr val="000000"/>
                </a:solidFill>
              </a:rPr>
            </a:br>
            <a:r>
              <a:rPr lang="en-GB" smtClean="0">
                <a:solidFill>
                  <a:srgbClr val="000000"/>
                </a:solidFill>
              </a:rPr>
              <a:t>(</a:t>
            </a:r>
            <a:r>
              <a:rPr lang="en-GB">
                <a:solidFill>
                  <a:srgbClr val="000000"/>
                </a:solidFill>
              </a:rPr>
              <a:t>protection and RF power detector) for Analogue Conditioning </a:t>
            </a:r>
            <a:r>
              <a:rPr lang="en-GB" smtClean="0">
                <a:solidFill>
                  <a:srgbClr val="000000"/>
                </a:solidFill>
              </a:rPr>
              <a:t>Board</a:t>
            </a:r>
            <a:endParaRPr lang="en-US">
              <a:solidFill>
                <a:srgbClr val="000000"/>
              </a:solidFill>
            </a:endParaRPr>
          </a:p>
        </p:txBody>
      </p:sp>
      <p:sp>
        <p:nvSpPr>
          <p:cNvPr id="3" name="Content Placeholder 2"/>
          <p:cNvSpPr>
            <a:spLocks noGrp="1"/>
          </p:cNvSpPr>
          <p:nvPr>
            <p:ph idx="1"/>
          </p:nvPr>
        </p:nvSpPr>
        <p:spPr/>
        <p:txBody>
          <a:bodyPr>
            <a:noAutofit/>
          </a:bodyPr>
          <a:lstStyle/>
          <a:p>
            <a:pPr marL="0" indent="0" algn="just">
              <a:spcAft>
                <a:spcPts val="1800"/>
              </a:spcAft>
              <a:buNone/>
            </a:pPr>
            <a:r>
              <a:rPr lang="en-US" sz="2000"/>
              <a:t>Analogue Conditioning Board with 10 </a:t>
            </a:r>
            <a:r>
              <a:rPr lang="en-US" sz="2000" smtClean="0"/>
              <a:t>channels </a:t>
            </a:r>
            <a:endParaRPr lang="en-US" sz="2000" dirty="0"/>
          </a:p>
        </p:txBody>
      </p:sp>
    </p:spTree>
    <p:extLst>
      <p:ext uri="{BB962C8B-B14F-4D97-AF65-F5344CB8AC3E}">
        <p14:creationId xmlns:p14="http://schemas.microsoft.com/office/powerpoint/2010/main" val="34875291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100" dirty="0"/>
              <a:t>Analogue Signal Conditioning Board</a:t>
            </a:r>
          </a:p>
        </p:txBody>
      </p:sp>
      <p:sp>
        <p:nvSpPr>
          <p:cNvPr id="3" name="Content Placeholder 2"/>
          <p:cNvSpPr>
            <a:spLocks noGrp="1"/>
          </p:cNvSpPr>
          <p:nvPr>
            <p:ph sz="half" idx="1"/>
          </p:nvPr>
        </p:nvSpPr>
        <p:spPr/>
        <p:txBody>
          <a:bodyPr>
            <a:noAutofit/>
          </a:bodyPr>
          <a:lstStyle/>
          <a:p>
            <a:pPr marL="0" indent="0">
              <a:spcAft>
                <a:spcPts val="1800"/>
              </a:spcAft>
              <a:buNone/>
            </a:pPr>
            <a:endParaRPr lang="hu-HU" sz="2000" smtClean="0">
              <a:solidFill>
                <a:srgbClr val="000000"/>
              </a:solidFill>
            </a:endParaRPr>
          </a:p>
          <a:p>
            <a:pPr marL="0" indent="0">
              <a:spcAft>
                <a:spcPts val="1800"/>
              </a:spcAft>
              <a:buNone/>
            </a:pPr>
            <a:endParaRPr lang="hu-HU" sz="2000">
              <a:solidFill>
                <a:srgbClr val="000000"/>
              </a:solidFill>
            </a:endParaRPr>
          </a:p>
          <a:p>
            <a:pPr marL="0" indent="0">
              <a:spcAft>
                <a:spcPts val="1800"/>
              </a:spcAft>
              <a:buNone/>
            </a:pPr>
            <a:r>
              <a:rPr lang="en-US" sz="2000" smtClean="0">
                <a:solidFill>
                  <a:srgbClr val="000000"/>
                </a:solidFill>
              </a:rPr>
              <a:t>Typical </a:t>
            </a:r>
            <a:r>
              <a:rPr lang="en-US" sz="2000">
                <a:solidFill>
                  <a:srgbClr val="000000"/>
                </a:solidFill>
              </a:rPr>
              <a:t>signals extracted from </a:t>
            </a:r>
            <a:r>
              <a:rPr lang="hu-HU" sz="2000" smtClean="0">
                <a:solidFill>
                  <a:srgbClr val="000000"/>
                </a:solidFill>
              </a:rPr>
              <a:t/>
            </a:r>
            <a:br>
              <a:rPr lang="hu-HU" sz="2000" smtClean="0">
                <a:solidFill>
                  <a:srgbClr val="000000"/>
                </a:solidFill>
              </a:rPr>
            </a:br>
            <a:r>
              <a:rPr lang="en-US" sz="2000" smtClean="0">
                <a:solidFill>
                  <a:srgbClr val="000000"/>
                </a:solidFill>
              </a:rPr>
              <a:t>one </a:t>
            </a:r>
            <a:r>
              <a:rPr lang="en-US" sz="2000">
                <a:solidFill>
                  <a:srgbClr val="000000"/>
                </a:solidFill>
              </a:rPr>
              <a:t>of the analogue channels </a:t>
            </a:r>
            <a:r>
              <a:rPr lang="hu-HU" sz="2000" smtClean="0">
                <a:solidFill>
                  <a:srgbClr val="000000"/>
                </a:solidFill>
              </a:rPr>
              <a:t/>
            </a:r>
            <a:br>
              <a:rPr lang="hu-HU" sz="2000" smtClean="0">
                <a:solidFill>
                  <a:srgbClr val="000000"/>
                </a:solidFill>
              </a:rPr>
            </a:br>
            <a:r>
              <a:rPr lang="en-US" sz="2000" smtClean="0">
                <a:solidFill>
                  <a:srgbClr val="000000"/>
                </a:solidFill>
              </a:rPr>
              <a:t>at 10 </a:t>
            </a:r>
            <a:r>
              <a:rPr lang="en-US" sz="2000">
                <a:solidFill>
                  <a:srgbClr val="000000"/>
                </a:solidFill>
              </a:rPr>
              <a:t>amplification </a:t>
            </a:r>
            <a:r>
              <a:rPr lang="en-US" sz="2000" smtClean="0">
                <a:solidFill>
                  <a:srgbClr val="000000"/>
                </a:solidFill>
              </a:rPr>
              <a:t>factor</a:t>
            </a:r>
            <a:endParaRPr lang="hu-HU" sz="2000" smtClean="0">
              <a:solidFill>
                <a:srgbClr val="000000"/>
              </a:solidFill>
            </a:endParaRPr>
          </a:p>
          <a:p>
            <a:pPr marL="0" indent="0">
              <a:spcAft>
                <a:spcPts val="1800"/>
              </a:spcAft>
              <a:buNone/>
            </a:pPr>
            <a:endParaRPr lang="hu-HU" sz="2000">
              <a:solidFill>
                <a:srgbClr val="000000"/>
              </a:solidFill>
            </a:endParaRPr>
          </a:p>
          <a:p>
            <a:pPr marL="0" indent="0">
              <a:spcAft>
                <a:spcPts val="1800"/>
              </a:spcAft>
              <a:buNone/>
            </a:pPr>
            <a:r>
              <a:rPr lang="en-US" sz="2000">
                <a:solidFill>
                  <a:srgbClr val="000000"/>
                </a:solidFill>
              </a:rPr>
              <a:t>Typical signals extracted from </a:t>
            </a:r>
            <a:r>
              <a:rPr lang="hu-HU" sz="2000" smtClean="0">
                <a:solidFill>
                  <a:srgbClr val="000000"/>
                </a:solidFill>
              </a:rPr>
              <a:t/>
            </a:r>
            <a:br>
              <a:rPr lang="hu-HU" sz="2000" smtClean="0">
                <a:solidFill>
                  <a:srgbClr val="000000"/>
                </a:solidFill>
              </a:rPr>
            </a:br>
            <a:r>
              <a:rPr lang="en-US" sz="2000" smtClean="0">
                <a:solidFill>
                  <a:srgbClr val="000000"/>
                </a:solidFill>
              </a:rPr>
              <a:t>one </a:t>
            </a:r>
            <a:r>
              <a:rPr lang="en-US" sz="2000">
                <a:solidFill>
                  <a:srgbClr val="000000"/>
                </a:solidFill>
              </a:rPr>
              <a:t>of the analogue channels </a:t>
            </a:r>
            <a:r>
              <a:rPr lang="hu-HU" sz="2000" smtClean="0">
                <a:solidFill>
                  <a:srgbClr val="000000"/>
                </a:solidFill>
              </a:rPr>
              <a:t/>
            </a:r>
            <a:br>
              <a:rPr lang="hu-HU" sz="2000" smtClean="0">
                <a:solidFill>
                  <a:srgbClr val="000000"/>
                </a:solidFill>
              </a:rPr>
            </a:br>
            <a:r>
              <a:rPr lang="en-US" sz="2000" smtClean="0">
                <a:solidFill>
                  <a:srgbClr val="000000"/>
                </a:solidFill>
              </a:rPr>
              <a:t>at </a:t>
            </a:r>
            <a:r>
              <a:rPr lang="en-US" sz="2000">
                <a:solidFill>
                  <a:srgbClr val="000000"/>
                </a:solidFill>
              </a:rPr>
              <a:t>1 amplification </a:t>
            </a:r>
            <a:r>
              <a:rPr lang="en-US" sz="2000" smtClean="0">
                <a:solidFill>
                  <a:srgbClr val="000000"/>
                </a:solidFill>
              </a:rPr>
              <a:t>unit</a:t>
            </a:r>
            <a:endParaRPr lang="en-US" sz="2000" dirty="0">
              <a:solidFill>
                <a:srgbClr val="000000"/>
              </a:solidFill>
            </a:endParaRPr>
          </a:p>
        </p:txBody>
      </p:sp>
      <p:sp>
        <p:nvSpPr>
          <p:cNvPr id="7" name="Content Placeholder 6"/>
          <p:cNvSpPr>
            <a:spLocks noGrp="1"/>
          </p:cNvSpPr>
          <p:nvPr>
            <p:ph sz="half" idx="2"/>
          </p:nvPr>
        </p:nvSpPr>
        <p:spPr/>
        <p:txBody>
          <a:bodyPr/>
          <a:lstStyle/>
          <a:p>
            <a:endParaRPr lang="en-US"/>
          </a:p>
        </p:txBody>
      </p:sp>
      <p:sp>
        <p:nvSpPr>
          <p:cNvPr id="4" name="Slide Number Placeholder 3"/>
          <p:cNvSpPr>
            <a:spLocks noGrp="1"/>
          </p:cNvSpPr>
          <p:nvPr>
            <p:ph type="sldNum" sz="quarter" idx="12"/>
          </p:nvPr>
        </p:nvSpPr>
        <p:spPr/>
        <p:txBody>
          <a:bodyPr/>
          <a:lstStyle/>
          <a:p>
            <a:fld id="{551115BC-487E-4422-894C-CB7CD3E79223}" type="slidenum">
              <a:rPr lang="sv-SE" smtClean="0">
                <a:solidFill>
                  <a:prstClr val="black">
                    <a:tint val="75000"/>
                  </a:prstClr>
                </a:solidFill>
              </a:rPr>
              <a:pPr/>
              <a:t>12</a:t>
            </a:fld>
            <a:endParaRPr lang="sv-SE" dirty="0">
              <a:solidFill>
                <a:prstClr val="black">
                  <a:tint val="75000"/>
                </a:prst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04400" y="1602000"/>
            <a:ext cx="4250106" cy="2520000"/>
          </a:xfrm>
          <a:prstGeom prst="rect">
            <a:avLst/>
          </a:prstGeom>
          <a:noFill/>
          <a:ln>
            <a:noFill/>
          </a:ln>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04400" y="4201200"/>
            <a:ext cx="4250106" cy="2520000"/>
          </a:xfrm>
          <a:prstGeom prst="rect">
            <a:avLst/>
          </a:prstGeom>
          <a:noFill/>
          <a:ln>
            <a:noFill/>
          </a:ln>
        </p:spPr>
      </p:pic>
    </p:spTree>
    <p:extLst>
      <p:ext uri="{BB962C8B-B14F-4D97-AF65-F5344CB8AC3E}">
        <p14:creationId xmlns:p14="http://schemas.microsoft.com/office/powerpoint/2010/main" val="37445084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 Parameters </a:t>
            </a:r>
            <a:r>
              <a:rPr lang="en-US" smtClean="0"/>
              <a:t>of SC</a:t>
            </a:r>
            <a:r>
              <a:rPr lang="hu-HU" smtClean="0"/>
              <a:t>B</a:t>
            </a:r>
            <a:r>
              <a:rPr lang="en-US" smtClean="0"/>
              <a:t>ox</a:t>
            </a:r>
            <a:endParaRPr lang="en-US" dirty="0"/>
          </a:p>
        </p:txBody>
      </p:sp>
      <p:sp>
        <p:nvSpPr>
          <p:cNvPr id="3" name="Content Placeholder 2"/>
          <p:cNvSpPr>
            <a:spLocks noGrp="1"/>
          </p:cNvSpPr>
          <p:nvPr>
            <p:ph idx="1"/>
          </p:nvPr>
        </p:nvSpPr>
        <p:spPr>
          <a:xfrm>
            <a:off x="457200" y="1600200"/>
            <a:ext cx="8521700" cy="4525963"/>
          </a:xfrm>
        </p:spPr>
        <p:txBody>
          <a:bodyPr>
            <a:noAutofit/>
          </a:bodyPr>
          <a:lstStyle/>
          <a:p>
            <a:pPr marL="0" indent="0">
              <a:buNone/>
            </a:pPr>
            <a:r>
              <a:rPr lang="en-US" sz="2000" dirty="0"/>
              <a:t>The mechanical dimensions of the Conditioning Box</a:t>
            </a:r>
            <a:r>
              <a:rPr lang="en-US" sz="2000"/>
              <a:t>: </a:t>
            </a:r>
            <a:endParaRPr lang="hu-HU" sz="2000" smtClean="0"/>
          </a:p>
          <a:p>
            <a:pPr marL="723900"/>
            <a:r>
              <a:rPr lang="en-US" sz="2000" smtClean="0"/>
              <a:t>standard </a:t>
            </a:r>
            <a:r>
              <a:rPr lang="en-US" sz="2000" dirty="0"/>
              <a:t>19” rack mounted box with 4U height</a:t>
            </a:r>
            <a:r>
              <a:rPr lang="en-US" sz="2000"/>
              <a:t>, </a:t>
            </a:r>
            <a:endParaRPr lang="hu-HU" sz="2000" smtClean="0"/>
          </a:p>
          <a:p>
            <a:pPr marL="723900"/>
            <a:r>
              <a:rPr lang="en-US" sz="2000" smtClean="0"/>
              <a:t>housing </a:t>
            </a:r>
            <a:r>
              <a:rPr lang="en-US" sz="2000" dirty="0"/>
              <a:t>all of the necessary connectors required by the field devices like klystron, PLC, modulator, RF forward and reflected power detectors, </a:t>
            </a:r>
            <a:r>
              <a:rPr lang="en-US" sz="2000" dirty="0" err="1"/>
              <a:t>fibre</a:t>
            </a:r>
            <a:r>
              <a:rPr lang="en-US" sz="2000" dirty="0"/>
              <a:t> connectors for the pin diodes and the LLRF LVDS connectors</a:t>
            </a:r>
            <a:r>
              <a:rPr lang="en-US" sz="2000"/>
              <a:t>. </a:t>
            </a:r>
            <a:endParaRPr lang="hu-HU" sz="2000" smtClean="0"/>
          </a:p>
          <a:p>
            <a:pPr marL="723900"/>
            <a:r>
              <a:rPr lang="en-US" sz="2000" smtClean="0"/>
              <a:t>Both </a:t>
            </a:r>
            <a:r>
              <a:rPr lang="en-US" sz="2000" dirty="0"/>
              <a:t>digital and analogue signal conditioning circuits are included. </a:t>
            </a:r>
            <a:endParaRPr lang="en-US" sz="2000" dirty="0" smtClean="0"/>
          </a:p>
          <a:p>
            <a:endParaRPr lang="en-US" sz="2000" dirty="0"/>
          </a:p>
          <a:p>
            <a:pPr marL="0" indent="0">
              <a:buNone/>
            </a:pPr>
            <a:r>
              <a:rPr lang="en-US" sz="2000" dirty="0"/>
              <a:t>The Conditioning Box </a:t>
            </a:r>
            <a:r>
              <a:rPr lang="en-US" sz="2000" dirty="0" smtClean="0"/>
              <a:t>involves</a:t>
            </a:r>
            <a:r>
              <a:rPr lang="hu-HU" sz="2000" dirty="0" smtClean="0"/>
              <a:t>:</a:t>
            </a:r>
            <a:endParaRPr lang="en-US" sz="2000" dirty="0"/>
          </a:p>
          <a:p>
            <a:pPr marL="723900"/>
            <a:r>
              <a:rPr lang="en-US" sz="2000" dirty="0"/>
              <a:t>1 piece of Digital Conditioning Board </a:t>
            </a:r>
          </a:p>
          <a:p>
            <a:pPr marL="723900"/>
            <a:r>
              <a:rPr lang="en-US" sz="2000" dirty="0"/>
              <a:t>2 pieces of Analogue Conditioning Board </a:t>
            </a:r>
          </a:p>
          <a:p>
            <a:pPr marL="723900"/>
            <a:r>
              <a:rPr lang="en-US" sz="2000" dirty="0"/>
              <a:t>+24 V and +5 V switch-mode power </a:t>
            </a:r>
            <a:r>
              <a:rPr lang="en-US" sz="2000"/>
              <a:t>supply </a:t>
            </a:r>
            <a:r>
              <a:rPr lang="hu-HU" sz="2000" smtClean="0"/>
              <a:t/>
            </a:r>
            <a:br>
              <a:rPr lang="hu-HU" sz="2000" smtClean="0"/>
            </a:br>
            <a:r>
              <a:rPr lang="en-US" sz="2000" smtClean="0"/>
              <a:t>with </a:t>
            </a:r>
            <a:r>
              <a:rPr lang="en-US" sz="2000" dirty="0"/>
              <a:t>low noise, low ripple and high efficiency </a:t>
            </a:r>
          </a:p>
          <a:p>
            <a:pPr>
              <a:spcAft>
                <a:spcPts val="1800"/>
              </a:spcAft>
            </a:pPr>
            <a:endParaRPr lang="en-US" sz="2000" dirty="0"/>
          </a:p>
        </p:txBody>
      </p:sp>
      <p:sp>
        <p:nvSpPr>
          <p:cNvPr id="4" name="Slide Number Placeholder 3"/>
          <p:cNvSpPr>
            <a:spLocks noGrp="1"/>
          </p:cNvSpPr>
          <p:nvPr>
            <p:ph type="sldNum" sz="quarter" idx="12"/>
          </p:nvPr>
        </p:nvSpPr>
        <p:spPr/>
        <p:txBody>
          <a:bodyPr/>
          <a:lstStyle/>
          <a:p>
            <a:fld id="{551115BC-487E-4422-894C-CB7CD3E79223}" type="slidenum">
              <a:rPr lang="sv-SE" smtClean="0">
                <a:solidFill>
                  <a:prstClr val="black">
                    <a:tint val="75000"/>
                  </a:prstClr>
                </a:solidFill>
              </a:rPr>
              <a:pPr/>
              <a:t>13</a:t>
            </a:fld>
            <a:endParaRPr lang="sv-SE" dirty="0">
              <a:solidFill>
                <a:prstClr val="black">
                  <a:tint val="75000"/>
                </a:prstClr>
              </a:solidFill>
            </a:endParaRPr>
          </a:p>
        </p:txBody>
      </p:sp>
    </p:spTree>
    <p:extLst>
      <p:ext uri="{BB962C8B-B14F-4D97-AF65-F5344CB8AC3E}">
        <p14:creationId xmlns:p14="http://schemas.microsoft.com/office/powerpoint/2010/main" val="37445084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Signal </a:t>
            </a:r>
            <a:r>
              <a:rPr lang="en-US" dirty="0"/>
              <a:t>Conditioning </a:t>
            </a:r>
            <a:r>
              <a:rPr lang="en-US" dirty="0" smtClean="0"/>
              <a:t>Box</a:t>
            </a:r>
            <a:endParaRPr lang="en-US" dirty="0"/>
          </a:p>
        </p:txBody>
      </p:sp>
      <p:sp>
        <p:nvSpPr>
          <p:cNvPr id="7" name="Content Placeholder 6"/>
          <p:cNvSpPr>
            <a:spLocks noGrp="1"/>
          </p:cNvSpPr>
          <p:nvPr>
            <p:ph sz="half" idx="2"/>
          </p:nvPr>
        </p:nvSpPr>
        <p:spPr/>
        <p:txBody>
          <a:bodyPr/>
          <a:lstStyle/>
          <a:p>
            <a:endParaRPr lang="en-US">
              <a:solidFill>
                <a:srgbClr val="000000"/>
              </a:solidFill>
            </a:endParaRPr>
          </a:p>
        </p:txBody>
      </p:sp>
      <p:sp>
        <p:nvSpPr>
          <p:cNvPr id="4" name="Slide Number Placeholder 3"/>
          <p:cNvSpPr>
            <a:spLocks noGrp="1"/>
          </p:cNvSpPr>
          <p:nvPr>
            <p:ph type="sldNum" sz="quarter" idx="12"/>
          </p:nvPr>
        </p:nvSpPr>
        <p:spPr/>
        <p:txBody>
          <a:bodyPr/>
          <a:lstStyle/>
          <a:p>
            <a:fld id="{551115BC-487E-4422-894C-CB7CD3E79223}" type="slidenum">
              <a:rPr lang="sv-SE" smtClean="0">
                <a:solidFill>
                  <a:prstClr val="black">
                    <a:tint val="75000"/>
                  </a:prstClr>
                </a:solidFill>
              </a:rPr>
              <a:pPr/>
              <a:t>14</a:t>
            </a:fld>
            <a:endParaRPr lang="sv-SE" dirty="0">
              <a:solidFill>
                <a:prstClr val="black">
                  <a:tint val="75000"/>
                </a:prst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3303033" y="1455738"/>
            <a:ext cx="5764767" cy="4938712"/>
          </a:xfrm>
          <a:prstGeom prst="rect">
            <a:avLst/>
          </a:prstGeom>
          <a:ln>
            <a:noFill/>
          </a:ln>
          <a:extLst>
            <a:ext uri="{53640926-AAD7-44D8-BBD7-CCE9431645EC}">
              <a14:shadowObscured xmlns:a14="http://schemas.microsoft.com/office/drawing/2010/main"/>
            </a:ext>
          </a:extLst>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a:stretch/>
        </p:blipFill>
        <p:spPr bwMode="auto">
          <a:xfrm>
            <a:off x="97472" y="3987800"/>
            <a:ext cx="6837332" cy="2622549"/>
          </a:xfrm>
          <a:prstGeom prst="rect">
            <a:avLst/>
          </a:prstGeom>
          <a:ln>
            <a:noFill/>
          </a:ln>
          <a:extLst>
            <a:ext uri="{53640926-AAD7-44D8-BBD7-CCE9431645EC}">
              <a14:shadowObscured xmlns:a14="http://schemas.microsoft.com/office/drawing/2010/main"/>
            </a:ext>
          </a:extLst>
        </p:spPr>
      </p:pic>
      <p:sp>
        <p:nvSpPr>
          <p:cNvPr id="3" name="Content Placeholder 2"/>
          <p:cNvSpPr>
            <a:spLocks noGrp="1"/>
          </p:cNvSpPr>
          <p:nvPr>
            <p:ph sz="half" idx="1"/>
          </p:nvPr>
        </p:nvSpPr>
        <p:spPr/>
        <p:txBody>
          <a:bodyPr>
            <a:noAutofit/>
          </a:bodyPr>
          <a:lstStyle/>
          <a:p>
            <a:pPr marL="0" indent="0">
              <a:spcAft>
                <a:spcPts val="1800"/>
              </a:spcAft>
              <a:buNone/>
            </a:pPr>
            <a:r>
              <a:rPr lang="en-US" sz="1800">
                <a:solidFill>
                  <a:srgbClr val="000000"/>
                </a:solidFill>
              </a:rPr>
              <a:t>Internal view of the </a:t>
            </a:r>
            <a:r>
              <a:rPr lang="hu-HU" sz="1800" smtClean="0">
                <a:solidFill>
                  <a:srgbClr val="000000"/>
                </a:solidFill>
              </a:rPr>
              <a:t/>
            </a:r>
            <a:br>
              <a:rPr lang="hu-HU" sz="1800" smtClean="0">
                <a:solidFill>
                  <a:srgbClr val="000000"/>
                </a:solidFill>
              </a:rPr>
            </a:br>
            <a:r>
              <a:rPr lang="en-US" sz="1800" smtClean="0">
                <a:solidFill>
                  <a:srgbClr val="000000"/>
                </a:solidFill>
              </a:rPr>
              <a:t>Conditioning Box</a:t>
            </a:r>
            <a:endParaRPr lang="hu-HU" sz="1800" smtClean="0">
              <a:solidFill>
                <a:srgbClr val="000000"/>
              </a:solidFill>
            </a:endParaRPr>
          </a:p>
          <a:p>
            <a:pPr marL="0" indent="0">
              <a:spcAft>
                <a:spcPts val="1800"/>
              </a:spcAft>
              <a:buNone/>
            </a:pPr>
            <a:endParaRPr lang="hu-HU" sz="1800" smtClean="0">
              <a:solidFill>
                <a:srgbClr val="000000"/>
              </a:solidFill>
            </a:endParaRPr>
          </a:p>
          <a:p>
            <a:pPr marL="0" indent="0">
              <a:spcAft>
                <a:spcPts val="1800"/>
              </a:spcAft>
              <a:buNone/>
            </a:pPr>
            <a:r>
              <a:rPr lang="hu-HU" sz="1800" smtClean="0">
                <a:solidFill>
                  <a:srgbClr val="000000"/>
                </a:solidFill>
              </a:rPr>
              <a:t>Front</a:t>
            </a:r>
            <a:r>
              <a:rPr lang="en-US" sz="1800" smtClean="0">
                <a:solidFill>
                  <a:srgbClr val="000000"/>
                </a:solidFill>
              </a:rPr>
              <a:t> </a:t>
            </a:r>
            <a:r>
              <a:rPr lang="en-US" sz="1800">
                <a:solidFill>
                  <a:srgbClr val="000000"/>
                </a:solidFill>
              </a:rPr>
              <a:t>panel of the </a:t>
            </a:r>
            <a:r>
              <a:rPr lang="hu-HU" sz="1800" smtClean="0">
                <a:solidFill>
                  <a:srgbClr val="000000"/>
                </a:solidFill>
              </a:rPr>
              <a:t/>
            </a:r>
            <a:br>
              <a:rPr lang="hu-HU" sz="1800" smtClean="0">
                <a:solidFill>
                  <a:srgbClr val="000000"/>
                </a:solidFill>
              </a:rPr>
            </a:br>
            <a:r>
              <a:rPr lang="en-US" sz="1800" smtClean="0">
                <a:solidFill>
                  <a:srgbClr val="000000"/>
                </a:solidFill>
              </a:rPr>
              <a:t>Conditioning </a:t>
            </a:r>
            <a:r>
              <a:rPr lang="en-US" sz="1800">
                <a:solidFill>
                  <a:srgbClr val="000000"/>
                </a:solidFill>
              </a:rPr>
              <a:t>Box </a:t>
            </a:r>
            <a:r>
              <a:rPr lang="hu-HU" sz="1800" smtClean="0">
                <a:solidFill>
                  <a:srgbClr val="000000"/>
                </a:solidFill>
              </a:rPr>
              <a:t/>
            </a:r>
            <a:br>
              <a:rPr lang="hu-HU" sz="1800" smtClean="0">
                <a:solidFill>
                  <a:srgbClr val="000000"/>
                </a:solidFill>
              </a:rPr>
            </a:br>
            <a:r>
              <a:rPr lang="en-US" sz="1800" smtClean="0">
                <a:solidFill>
                  <a:srgbClr val="000000"/>
                </a:solidFill>
              </a:rPr>
              <a:t>with </a:t>
            </a:r>
            <a:r>
              <a:rPr lang="en-US" sz="1800">
                <a:solidFill>
                  <a:srgbClr val="000000"/>
                </a:solidFill>
              </a:rPr>
              <a:t>connectors</a:t>
            </a:r>
            <a:endParaRPr lang="en-US" sz="1800" dirty="0">
              <a:solidFill>
                <a:srgbClr val="000000"/>
              </a:solidFill>
            </a:endParaRPr>
          </a:p>
        </p:txBody>
      </p:sp>
    </p:spTree>
    <p:extLst>
      <p:ext uri="{BB962C8B-B14F-4D97-AF65-F5344CB8AC3E}">
        <p14:creationId xmlns:p14="http://schemas.microsoft.com/office/powerpoint/2010/main" val="3744508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Concluding Remarks</a:t>
            </a:r>
            <a:endParaRPr lang="en-US" dirty="0"/>
          </a:p>
        </p:txBody>
      </p:sp>
      <p:sp>
        <p:nvSpPr>
          <p:cNvPr id="3" name="Content Placeholder 2"/>
          <p:cNvSpPr>
            <a:spLocks noGrp="1"/>
          </p:cNvSpPr>
          <p:nvPr>
            <p:ph idx="1"/>
          </p:nvPr>
        </p:nvSpPr>
        <p:spPr>
          <a:xfrm>
            <a:off x="457200" y="1511808"/>
            <a:ext cx="8229600" cy="4844542"/>
          </a:xfrm>
        </p:spPr>
        <p:txBody>
          <a:bodyPr>
            <a:noAutofit/>
          </a:bodyPr>
          <a:lstStyle/>
          <a:p>
            <a:pPr marL="0" indent="0" algn="just">
              <a:spcAft>
                <a:spcPts val="1800"/>
              </a:spcAft>
              <a:buNone/>
            </a:pPr>
            <a:r>
              <a:rPr lang="en-US" sz="2000" dirty="0"/>
              <a:t>The Signal Conditioning Box </a:t>
            </a:r>
            <a:r>
              <a:rPr lang="en-US" sz="2000" dirty="0" smtClean="0"/>
              <a:t>is</a:t>
            </a:r>
            <a:r>
              <a:rPr lang="hu-HU" sz="2000" dirty="0" smtClean="0"/>
              <a:t> </a:t>
            </a:r>
            <a:r>
              <a:rPr lang="en-US" sz="2000" dirty="0" smtClean="0"/>
              <a:t>used </a:t>
            </a:r>
            <a:r>
              <a:rPr lang="en-US" sz="2000" dirty="0"/>
              <a:t>for proper matching of the analogue/digital signals between the inputs/outputs of </a:t>
            </a:r>
            <a:r>
              <a:rPr lang="en-US" sz="2000" dirty="0" smtClean="0"/>
              <a:t>the</a:t>
            </a:r>
            <a:r>
              <a:rPr lang="hu-HU" sz="2000" dirty="0" smtClean="0"/>
              <a:t> LINAC</a:t>
            </a:r>
            <a:r>
              <a:rPr lang="en-US" sz="2000" dirty="0" smtClean="0"/>
              <a:t> </a:t>
            </a:r>
            <a:r>
              <a:rPr lang="en-US" sz="2000" dirty="0"/>
              <a:t>field devices and Interlock Systems. </a:t>
            </a:r>
            <a:endParaRPr lang="hu-HU" sz="2000" dirty="0" smtClean="0"/>
          </a:p>
          <a:p>
            <a:pPr marL="0" indent="0" algn="just">
              <a:spcAft>
                <a:spcPts val="1800"/>
              </a:spcAft>
              <a:buNone/>
            </a:pPr>
            <a:r>
              <a:rPr lang="en-US" sz="2000" dirty="0" smtClean="0"/>
              <a:t>SIM </a:t>
            </a:r>
            <a:r>
              <a:rPr lang="en-US" sz="2000" dirty="0"/>
              <a:t>part of the Interlock System is constructed based on Siemens </a:t>
            </a:r>
            <a:r>
              <a:rPr lang="hu-HU" sz="2000" dirty="0" smtClean="0"/>
              <a:t>A</a:t>
            </a:r>
            <a:r>
              <a:rPr lang="en-US" sz="2000" dirty="0" err="1" smtClean="0"/>
              <a:t>utomation</a:t>
            </a:r>
            <a:r>
              <a:rPr lang="en-US" sz="2000" dirty="0" smtClean="0"/>
              <a:t> </a:t>
            </a:r>
            <a:r>
              <a:rPr lang="hu-HU" sz="2000" dirty="0"/>
              <a:t>S</a:t>
            </a:r>
            <a:r>
              <a:rPr lang="en-US" sz="2000" dirty="0" err="1" smtClean="0"/>
              <a:t>tandard</a:t>
            </a:r>
            <a:r>
              <a:rPr lang="en-US" sz="2000" dirty="0" smtClean="0"/>
              <a:t> </a:t>
            </a:r>
            <a:r>
              <a:rPr lang="en-US" sz="2000" dirty="0"/>
              <a:t>PLC platform, while the FIM part uses MicroTCA.4 standard. These standards represent excellent environment and flexibility for establish the platforms used for realization of processing power both the slow and the fast signals</a:t>
            </a:r>
            <a:r>
              <a:rPr lang="en-US" sz="2000"/>
              <a:t>. </a:t>
            </a:r>
            <a:r>
              <a:rPr lang="hu-HU" sz="2000" b="1" smtClean="0">
                <a:solidFill>
                  <a:srgbClr val="C00000"/>
                </a:solidFill>
              </a:rPr>
              <a:t>However, </a:t>
            </a:r>
            <a:r>
              <a:rPr lang="hu-HU" sz="2000" b="1" dirty="0" smtClean="0">
                <a:solidFill>
                  <a:srgbClr val="C00000"/>
                </a:solidFill>
              </a:rPr>
              <a:t>any modificitations of</a:t>
            </a:r>
            <a:r>
              <a:rPr lang="en-US" sz="2000" b="1" dirty="0" smtClean="0">
                <a:solidFill>
                  <a:srgbClr val="C00000"/>
                </a:solidFill>
              </a:rPr>
              <a:t> the platforms can create impacts on the Signal Conditioning systems. </a:t>
            </a:r>
            <a:endParaRPr lang="hu-HU" sz="2000" b="1" dirty="0">
              <a:solidFill>
                <a:srgbClr val="C00000"/>
              </a:solidFill>
            </a:endParaRPr>
          </a:p>
          <a:p>
            <a:pPr marL="0" indent="0" algn="just">
              <a:spcAft>
                <a:spcPts val="1800"/>
              </a:spcAft>
              <a:buNone/>
            </a:pPr>
            <a:r>
              <a:rPr lang="hu-HU" sz="2000" dirty="0"/>
              <a:t>T</a:t>
            </a:r>
            <a:r>
              <a:rPr lang="en-US" sz="2000" dirty="0" smtClean="0"/>
              <a:t>he </a:t>
            </a:r>
            <a:r>
              <a:rPr lang="en-US" sz="2000" dirty="0"/>
              <a:t>real field devices should be specified in terms of signal lists, definition of the connectors, pin assignments of cables, timing and logic of the signals connecting in or out. </a:t>
            </a:r>
            <a:r>
              <a:rPr lang="en-US" sz="2000" b="1" dirty="0">
                <a:solidFill>
                  <a:srgbClr val="C00000"/>
                </a:solidFill>
              </a:rPr>
              <a:t>In case of missing </a:t>
            </a:r>
            <a:r>
              <a:rPr lang="en-US" sz="2000" b="1" dirty="0" smtClean="0">
                <a:solidFill>
                  <a:srgbClr val="C00000"/>
                </a:solidFill>
              </a:rPr>
              <a:t>data</a:t>
            </a:r>
            <a:r>
              <a:rPr lang="en-US" sz="2000" b="1" dirty="0">
                <a:solidFill>
                  <a:srgbClr val="C00000"/>
                </a:solidFill>
              </a:rPr>
              <a:t>, timing information describing the operation of the field devices can strongly impact on the Conditioning Boards, both analogue and digital. </a:t>
            </a:r>
          </a:p>
        </p:txBody>
      </p:sp>
      <p:sp>
        <p:nvSpPr>
          <p:cNvPr id="4" name="Slide Number Placeholder 3"/>
          <p:cNvSpPr>
            <a:spLocks noGrp="1"/>
          </p:cNvSpPr>
          <p:nvPr>
            <p:ph type="sldNum" sz="quarter" idx="12"/>
          </p:nvPr>
        </p:nvSpPr>
        <p:spPr/>
        <p:txBody>
          <a:bodyPr/>
          <a:lstStyle/>
          <a:p>
            <a:fld id="{551115BC-487E-4422-894C-CB7CD3E79223}" type="slidenum">
              <a:rPr lang="sv-SE" smtClean="0">
                <a:solidFill>
                  <a:prstClr val="black">
                    <a:tint val="75000"/>
                  </a:prstClr>
                </a:solidFill>
              </a:rPr>
              <a:pPr/>
              <a:t>15</a:t>
            </a:fld>
            <a:endParaRPr lang="sv-SE" dirty="0">
              <a:solidFill>
                <a:prstClr val="black">
                  <a:tint val="75000"/>
                </a:prstClr>
              </a:solidFill>
            </a:endParaRPr>
          </a:p>
        </p:txBody>
      </p:sp>
    </p:spTree>
    <p:extLst>
      <p:ext uri="{BB962C8B-B14F-4D97-AF65-F5344CB8AC3E}">
        <p14:creationId xmlns:p14="http://schemas.microsoft.com/office/powerpoint/2010/main" val="37445084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Architecture of RF-LPS</a:t>
            </a:r>
            <a:endParaRPr lang="en-US" dirty="0"/>
          </a:p>
        </p:txBody>
      </p:sp>
      <p:sp>
        <p:nvSpPr>
          <p:cNvPr id="3" name="Content Placeholder 2"/>
          <p:cNvSpPr>
            <a:spLocks noGrp="1"/>
          </p:cNvSpPr>
          <p:nvPr>
            <p:ph sz="half" idx="1"/>
          </p:nvPr>
        </p:nvSpPr>
        <p:spPr/>
        <p:txBody>
          <a:bodyPr>
            <a:noAutofit/>
          </a:bodyPr>
          <a:lstStyle/>
          <a:p>
            <a:pPr marL="0" indent="0">
              <a:spcAft>
                <a:spcPts val="1800"/>
              </a:spcAft>
              <a:buNone/>
            </a:pPr>
            <a:r>
              <a:rPr lang="hu-HU" sz="2000" smtClean="0">
                <a:solidFill>
                  <a:srgbClr val="000000"/>
                </a:solidFill>
              </a:rPr>
              <a:t>B</a:t>
            </a:r>
            <a:r>
              <a:rPr lang="en-US" sz="2000" smtClean="0">
                <a:solidFill>
                  <a:srgbClr val="000000"/>
                </a:solidFill>
              </a:rPr>
              <a:t>aseline documentation</a:t>
            </a:r>
            <a:r>
              <a:rPr lang="hu-HU" sz="2000" smtClean="0">
                <a:solidFill>
                  <a:srgbClr val="000000"/>
                </a:solidFill>
              </a:rPr>
              <a:t/>
            </a:r>
            <a:br>
              <a:rPr lang="hu-HU" sz="2000" smtClean="0">
                <a:solidFill>
                  <a:srgbClr val="000000"/>
                </a:solidFill>
              </a:rPr>
            </a:br>
            <a:r>
              <a:rPr lang="hu-HU" sz="2000" smtClean="0">
                <a:solidFill>
                  <a:srgbClr val="000000"/>
                </a:solidFill>
              </a:rPr>
              <a:t>2015-12-01</a:t>
            </a:r>
          </a:p>
        </p:txBody>
      </p:sp>
      <p:sp>
        <p:nvSpPr>
          <p:cNvPr id="10" name="Content Placeholder 9"/>
          <p:cNvSpPr>
            <a:spLocks noGrp="1"/>
          </p:cNvSpPr>
          <p:nvPr>
            <p:ph sz="half" idx="2"/>
          </p:nvPr>
        </p:nvSpPr>
        <p:spPr/>
        <p:txBody>
          <a:bodyPr>
            <a:normAutofit/>
          </a:bodyPr>
          <a:lstStyle/>
          <a:p>
            <a:pPr marL="0" indent="0">
              <a:buNone/>
            </a:pPr>
            <a:r>
              <a:rPr lang="hu-HU" sz="2000" smtClean="0">
                <a:solidFill>
                  <a:srgbClr val="000000"/>
                </a:solidFill>
              </a:rPr>
              <a:t>Recent version</a:t>
            </a:r>
            <a:br>
              <a:rPr lang="hu-HU" sz="2000" smtClean="0">
                <a:solidFill>
                  <a:srgbClr val="000000"/>
                </a:solidFill>
              </a:rPr>
            </a:br>
            <a:r>
              <a:rPr lang="hu-HU" sz="2000" smtClean="0">
                <a:solidFill>
                  <a:srgbClr val="000000"/>
                </a:solidFill>
              </a:rPr>
              <a:t>2017-06-28</a:t>
            </a:r>
          </a:p>
        </p:txBody>
      </p:sp>
      <p:sp>
        <p:nvSpPr>
          <p:cNvPr id="4" name="Slide Number Placeholder 3"/>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2</a:t>
            </a:fld>
            <a:endParaRPr lang="sv-SE" dirty="0">
              <a:solidFill>
                <a:prstClr val="black">
                  <a:tint val="75000"/>
                </a:prstClr>
              </a:solidFill>
              <a:latin typeface="Calibri"/>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25400" y="2641600"/>
            <a:ext cx="4218668" cy="3024000"/>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9"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5097" t="-3579" r="-4490" b="-3579"/>
          <a:stretch/>
        </p:blipFill>
        <p:spPr bwMode="auto">
          <a:xfrm>
            <a:off x="4305302" y="2641600"/>
            <a:ext cx="4815998" cy="3024000"/>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Oval 12"/>
          <p:cNvSpPr/>
          <p:nvPr/>
        </p:nvSpPr>
        <p:spPr>
          <a:xfrm>
            <a:off x="6789501" y="5189986"/>
            <a:ext cx="1162594" cy="40526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333832" y="3625352"/>
            <a:ext cx="1162594" cy="40526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9298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Role </a:t>
            </a:r>
            <a:r>
              <a:rPr lang="en-US"/>
              <a:t>of Signal Conditioning Boards</a:t>
            </a:r>
          </a:p>
        </p:txBody>
      </p:sp>
      <p:sp>
        <p:nvSpPr>
          <p:cNvPr id="3" name="Content Placeholder 2"/>
          <p:cNvSpPr>
            <a:spLocks noGrp="1"/>
          </p:cNvSpPr>
          <p:nvPr>
            <p:ph idx="1"/>
          </p:nvPr>
        </p:nvSpPr>
        <p:spPr/>
        <p:txBody>
          <a:bodyPr>
            <a:noAutofit/>
          </a:bodyPr>
          <a:lstStyle/>
          <a:p>
            <a:pPr algn="just">
              <a:spcAft>
                <a:spcPts val="1800"/>
              </a:spcAft>
            </a:pPr>
            <a:r>
              <a:rPr lang="en-US" sz="2000" dirty="0" smtClean="0"/>
              <a:t>Based </a:t>
            </a:r>
            <a:r>
              <a:rPr lang="en-US" sz="2000" dirty="0"/>
              <a:t>on the </a:t>
            </a:r>
            <a:r>
              <a:rPr lang="en-US" sz="2000" dirty="0" smtClean="0"/>
              <a:t>specifications</a:t>
            </a:r>
            <a:r>
              <a:rPr lang="hu-HU" sz="2000" dirty="0" smtClean="0"/>
              <a:t> of </a:t>
            </a:r>
            <a:r>
              <a:rPr lang="en-US" sz="2000" dirty="0" smtClean="0"/>
              <a:t>the </a:t>
            </a:r>
            <a:r>
              <a:rPr lang="en-US" sz="2000" dirty="0"/>
              <a:t>field devices </a:t>
            </a:r>
            <a:r>
              <a:rPr lang="hu-HU" sz="2000" dirty="0" smtClean="0"/>
              <a:t>to </a:t>
            </a:r>
            <a:r>
              <a:rPr lang="en-US" sz="2000" dirty="0" smtClean="0"/>
              <a:t>convert</a:t>
            </a:r>
            <a:r>
              <a:rPr lang="en-US" sz="2000" dirty="0"/>
              <a:t>, filter-out, translate both analogue and logical signals in a way which will result </a:t>
            </a:r>
            <a:r>
              <a:rPr lang="en-US" sz="2000" b="1" dirty="0">
                <a:solidFill>
                  <a:srgbClr val="C00000"/>
                </a:solidFill>
              </a:rPr>
              <a:t>correct matching of the signals </a:t>
            </a:r>
            <a:r>
              <a:rPr lang="en-US" sz="2000" dirty="0"/>
              <a:t>between the inputs and outputs of the systems connected in chain</a:t>
            </a:r>
            <a:r>
              <a:rPr lang="en-US" sz="2000" dirty="0" smtClean="0"/>
              <a:t>.</a:t>
            </a:r>
            <a:endParaRPr lang="en-US" sz="2000" dirty="0"/>
          </a:p>
          <a:p>
            <a:pPr algn="just">
              <a:spcAft>
                <a:spcPts val="1800"/>
              </a:spcAft>
            </a:pPr>
            <a:r>
              <a:rPr lang="en-US" sz="2000" dirty="0" smtClean="0"/>
              <a:t>The </a:t>
            </a:r>
            <a:r>
              <a:rPr lang="en-US" sz="2000" b="1" dirty="0">
                <a:solidFill>
                  <a:srgbClr val="C00000"/>
                </a:solidFill>
              </a:rPr>
              <a:t>grounding policy </a:t>
            </a:r>
            <a:r>
              <a:rPr lang="en-US" sz="2000" dirty="0"/>
              <a:t>is one of the most important issues in such an environment which is characterized by </a:t>
            </a:r>
            <a:r>
              <a:rPr lang="en-US" sz="2000" b="1" dirty="0">
                <a:solidFill>
                  <a:srgbClr val="C00000"/>
                </a:solidFill>
              </a:rPr>
              <a:t>electromagnetic noise </a:t>
            </a:r>
            <a:r>
              <a:rPr lang="en-US" sz="2000" dirty="0"/>
              <a:t>generated with high frequency and </a:t>
            </a:r>
            <a:r>
              <a:rPr lang="en-US" sz="2000" dirty="0" smtClean="0"/>
              <a:t>electrically </a:t>
            </a:r>
            <a:r>
              <a:rPr lang="en-US" sz="2000" dirty="0"/>
              <a:t>harsh enough due to the power. </a:t>
            </a:r>
          </a:p>
          <a:p>
            <a:pPr algn="just">
              <a:spcAft>
                <a:spcPts val="1800"/>
              </a:spcAft>
            </a:pPr>
            <a:r>
              <a:rPr lang="en-US" sz="2000" dirty="0" smtClean="0"/>
              <a:t>The </a:t>
            </a:r>
            <a:r>
              <a:rPr lang="en-US" sz="2000" b="1" dirty="0">
                <a:solidFill>
                  <a:srgbClr val="C00000"/>
                </a:solidFill>
              </a:rPr>
              <a:t>electronics of the </a:t>
            </a:r>
            <a:r>
              <a:rPr lang="en-US" sz="2000" b="1" dirty="0" smtClean="0">
                <a:solidFill>
                  <a:srgbClr val="C00000"/>
                </a:solidFill>
              </a:rPr>
              <a:t>CB</a:t>
            </a:r>
            <a:r>
              <a:rPr lang="hu-HU" sz="2000" b="1" dirty="0" smtClean="0">
                <a:solidFill>
                  <a:srgbClr val="C00000"/>
                </a:solidFill>
              </a:rPr>
              <a:t>s</a:t>
            </a:r>
            <a:r>
              <a:rPr lang="en-US" sz="2000" b="1" dirty="0" smtClean="0">
                <a:solidFill>
                  <a:srgbClr val="C00000"/>
                </a:solidFill>
              </a:rPr>
              <a:t> </a:t>
            </a:r>
            <a:r>
              <a:rPr lang="en-US" sz="2000" b="1" dirty="0">
                <a:solidFill>
                  <a:srgbClr val="C00000"/>
                </a:solidFill>
              </a:rPr>
              <a:t>should be robust </a:t>
            </a:r>
            <a:r>
              <a:rPr lang="en-US" sz="2000" dirty="0"/>
              <a:t>and immune against the electromagnetic noise coming from the environment. The ground loops are avoidable by using de-couplers, optical isolators.</a:t>
            </a:r>
          </a:p>
          <a:p>
            <a:pPr algn="just">
              <a:spcAft>
                <a:spcPts val="1800"/>
              </a:spcAft>
            </a:pPr>
            <a:r>
              <a:rPr lang="en-US" sz="2000" dirty="0" smtClean="0"/>
              <a:t>The </a:t>
            </a:r>
            <a:r>
              <a:rPr lang="en-US" sz="2000" dirty="0"/>
              <a:t>logic implemented in the </a:t>
            </a:r>
            <a:r>
              <a:rPr lang="en-US" sz="2000" b="1" dirty="0" smtClean="0">
                <a:solidFill>
                  <a:srgbClr val="C00000"/>
                </a:solidFill>
              </a:rPr>
              <a:t>CB</a:t>
            </a:r>
            <a:r>
              <a:rPr lang="hu-HU" sz="2000" b="1" dirty="0" smtClean="0">
                <a:solidFill>
                  <a:srgbClr val="C00000"/>
                </a:solidFill>
              </a:rPr>
              <a:t>s</a:t>
            </a:r>
            <a:r>
              <a:rPr lang="en-US" sz="2000" b="1" dirty="0" smtClean="0">
                <a:solidFill>
                  <a:srgbClr val="C00000"/>
                </a:solidFill>
              </a:rPr>
              <a:t> </a:t>
            </a:r>
            <a:r>
              <a:rPr lang="en-US" sz="2000" b="1" dirty="0">
                <a:solidFill>
                  <a:srgbClr val="C00000"/>
                </a:solidFill>
              </a:rPr>
              <a:t>must be always simple and reliable </a:t>
            </a:r>
            <a:r>
              <a:rPr lang="en-US" sz="2000" dirty="0"/>
              <a:t>in this way guarantee the requested safety</a:t>
            </a:r>
            <a:r>
              <a:rPr lang="en-US" sz="2000" dirty="0" smtClean="0"/>
              <a:t>.</a:t>
            </a:r>
            <a:endParaRPr lang="en-US" sz="2000" dirty="0"/>
          </a:p>
        </p:txBody>
      </p:sp>
      <p:sp>
        <p:nvSpPr>
          <p:cNvPr id="4" name="Slide Number Placeholder 3"/>
          <p:cNvSpPr>
            <a:spLocks noGrp="1"/>
          </p:cNvSpPr>
          <p:nvPr>
            <p:ph type="sldNum" sz="quarter" idx="12"/>
          </p:nvPr>
        </p:nvSpPr>
        <p:spPr/>
        <p:txBody>
          <a:bodyPr/>
          <a:lstStyle/>
          <a:p>
            <a:fld id="{551115BC-487E-4422-894C-CB7CD3E79223}" type="slidenum">
              <a:rPr lang="sv-SE" smtClean="0">
                <a:solidFill>
                  <a:prstClr val="black">
                    <a:tint val="75000"/>
                  </a:prstClr>
                </a:solidFill>
              </a:rPr>
              <a:pPr/>
              <a:t>3</a:t>
            </a:fld>
            <a:endParaRPr lang="sv-SE" dirty="0">
              <a:solidFill>
                <a:prstClr val="black">
                  <a:tint val="75000"/>
                </a:prstClr>
              </a:solidFill>
            </a:endParaRPr>
          </a:p>
        </p:txBody>
      </p:sp>
    </p:spTree>
    <p:extLst>
      <p:ext uri="{BB962C8B-B14F-4D97-AF65-F5344CB8AC3E}">
        <p14:creationId xmlns:p14="http://schemas.microsoft.com/office/powerpoint/2010/main" val="37445084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a:t>
            </a:r>
            <a:r>
              <a:rPr lang="en-US" dirty="0"/>
              <a:t>P</a:t>
            </a:r>
            <a:r>
              <a:rPr lang="en-US" dirty="0" smtClean="0"/>
              <a:t>arameters </a:t>
            </a:r>
            <a:r>
              <a:rPr lang="en-US" dirty="0"/>
              <a:t>and </a:t>
            </a:r>
            <a:r>
              <a:rPr lang="en-US" dirty="0" smtClean="0"/>
              <a:t>Instructions</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4</a:t>
            </a:fld>
            <a:endParaRPr lang="sv-SE" dirty="0">
              <a:solidFill>
                <a:prstClr val="black">
                  <a:tint val="75000"/>
                </a:prstClr>
              </a:solidFill>
              <a:latin typeface="Calibri"/>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4038" b="11510"/>
          <a:stretch/>
        </p:blipFill>
        <p:spPr bwMode="auto">
          <a:xfrm>
            <a:off x="457200" y="2463800"/>
            <a:ext cx="8231911" cy="336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057128" y="5860534"/>
            <a:ext cx="5522409" cy="646331"/>
          </a:xfrm>
          <a:prstGeom prst="rect">
            <a:avLst/>
          </a:prstGeom>
        </p:spPr>
        <p:txBody>
          <a:bodyPr wrap="none">
            <a:spAutoFit/>
          </a:bodyPr>
          <a:lstStyle/>
          <a:p>
            <a:pPr marL="285750" indent="-285750">
              <a:buFont typeface="Arial" panose="020B0604020202020204" pitchFamily="34" charset="0"/>
              <a:buChar char="•"/>
            </a:pPr>
            <a:r>
              <a:rPr lang="en-US" b="1">
                <a:solidFill>
                  <a:srgbClr val="C00000"/>
                </a:solidFill>
              </a:rPr>
              <a:t>Annex 01	FIM conditioning board requirements</a:t>
            </a:r>
            <a:endParaRPr lang="hu-HU" b="1" smtClean="0">
              <a:solidFill>
                <a:srgbClr val="C00000"/>
              </a:solidFill>
            </a:endParaRPr>
          </a:p>
          <a:p>
            <a:pPr marL="285750" indent="-285750">
              <a:buFont typeface="Arial" panose="020B0604020202020204" pitchFamily="34" charset="0"/>
              <a:buChar char="•"/>
            </a:pPr>
            <a:r>
              <a:rPr lang="hu-HU" b="1" smtClean="0">
                <a:solidFill>
                  <a:srgbClr val="C00000"/>
                </a:solidFill>
              </a:rPr>
              <a:t>Newest version:  </a:t>
            </a:r>
            <a:r>
              <a:rPr lang="en-US" b="1" smtClean="0">
                <a:solidFill>
                  <a:srgbClr val="C00000"/>
                </a:solidFill>
              </a:rPr>
              <a:t>Signal_list_and_Machine_State.xlsx</a:t>
            </a:r>
            <a:endParaRPr lang="en-US" b="1">
              <a:solidFill>
                <a:srgbClr val="C00000"/>
              </a:solidFill>
            </a:endParaRPr>
          </a:p>
        </p:txBody>
      </p:sp>
      <p:sp>
        <p:nvSpPr>
          <p:cNvPr id="6" name="Content Placeholder 5"/>
          <p:cNvSpPr>
            <a:spLocks noGrp="1"/>
          </p:cNvSpPr>
          <p:nvPr>
            <p:ph idx="1"/>
          </p:nvPr>
        </p:nvSpPr>
        <p:spPr/>
        <p:txBody>
          <a:bodyPr>
            <a:normAutofit/>
          </a:bodyPr>
          <a:lstStyle/>
          <a:p>
            <a:pPr marL="0" indent="0">
              <a:buNone/>
            </a:pPr>
            <a:r>
              <a:rPr lang="en-US" sz="1800"/>
              <a:t>Typically the signals to be processed in the conditioning are identified as fast response and its requirements have been defined from the Fast Interlock Module signal </a:t>
            </a:r>
            <a:r>
              <a:rPr lang="en-US" sz="1800" smtClean="0"/>
              <a:t>list</a:t>
            </a:r>
            <a:r>
              <a:rPr lang="hu-HU" sz="1800" smtClean="0"/>
              <a:t/>
            </a:r>
            <a:br>
              <a:rPr lang="hu-HU" sz="1800" smtClean="0"/>
            </a:br>
            <a:r>
              <a:rPr lang="hu-HU" sz="1800" smtClean="0"/>
              <a:t>altogether DI: 14, DO: 8, AI: 17 channels.</a:t>
            </a:r>
            <a:endParaRPr lang="en-US" sz="1800"/>
          </a:p>
        </p:txBody>
      </p:sp>
    </p:spTree>
    <p:extLst>
      <p:ext uri="{BB962C8B-B14F-4D97-AF65-F5344CB8AC3E}">
        <p14:creationId xmlns:p14="http://schemas.microsoft.com/office/powerpoint/2010/main" val="8785330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 Aspects of the Design </a:t>
            </a:r>
            <a:endParaRPr lang="en-US" dirty="0"/>
          </a:p>
        </p:txBody>
      </p:sp>
      <p:sp>
        <p:nvSpPr>
          <p:cNvPr id="3" name="Content Placeholder 2"/>
          <p:cNvSpPr>
            <a:spLocks noGrp="1"/>
          </p:cNvSpPr>
          <p:nvPr>
            <p:ph idx="1"/>
          </p:nvPr>
        </p:nvSpPr>
        <p:spPr>
          <a:xfrm>
            <a:off x="457200" y="1600200"/>
            <a:ext cx="8229600" cy="4756150"/>
          </a:xfrm>
        </p:spPr>
        <p:txBody>
          <a:bodyPr>
            <a:noAutofit/>
          </a:bodyPr>
          <a:lstStyle/>
          <a:p>
            <a:pPr marL="0" indent="0" algn="just">
              <a:spcAft>
                <a:spcPts val="600"/>
              </a:spcAft>
              <a:buNone/>
            </a:pPr>
            <a:r>
              <a:rPr lang="en-US" sz="2000" dirty="0"/>
              <a:t>The interlock systems can be implemented in </a:t>
            </a:r>
            <a:r>
              <a:rPr lang="en-US" sz="2000"/>
              <a:t>different </a:t>
            </a:r>
            <a:r>
              <a:rPr lang="en-US" sz="2000" smtClean="0"/>
              <a:t>ways</a:t>
            </a:r>
            <a:r>
              <a:rPr lang="hu-HU" sz="2000" smtClean="0"/>
              <a:t>:</a:t>
            </a:r>
            <a:endParaRPr lang="en-US" sz="2000" dirty="0" smtClean="0"/>
          </a:p>
          <a:p>
            <a:pPr algn="just">
              <a:spcAft>
                <a:spcPts val="600"/>
              </a:spcAft>
            </a:pPr>
            <a:r>
              <a:rPr lang="en-US" sz="2000" smtClean="0"/>
              <a:t>One of the possible solutions of the </a:t>
            </a:r>
            <a:r>
              <a:rPr lang="en-US" sz="2000" dirty="0"/>
              <a:t>electronics for the klystron amplifier and </a:t>
            </a:r>
            <a:r>
              <a:rPr lang="en-US" sz="2000" dirty="0" smtClean="0"/>
              <a:t>related</a:t>
            </a:r>
            <a:r>
              <a:rPr lang="hu-HU" sz="2000" dirty="0" smtClean="0"/>
              <a:t> field units where the necessary </a:t>
            </a:r>
            <a:r>
              <a:rPr lang="hu-HU" sz="2000" b="1" dirty="0" smtClean="0">
                <a:solidFill>
                  <a:srgbClr val="C00000"/>
                </a:solidFill>
              </a:rPr>
              <a:t>hardware </a:t>
            </a:r>
            <a:r>
              <a:rPr lang="en-US" sz="2000" b="1" dirty="0" smtClean="0">
                <a:solidFill>
                  <a:srgbClr val="C00000"/>
                </a:solidFill>
              </a:rPr>
              <a:t>is implemented</a:t>
            </a:r>
            <a:r>
              <a:rPr lang="hu-HU" sz="2000" b="1" dirty="0" smtClean="0">
                <a:solidFill>
                  <a:srgbClr val="C00000"/>
                </a:solidFill>
              </a:rPr>
              <a:t> </a:t>
            </a:r>
            <a:r>
              <a:rPr lang="en-US" sz="2000" b="1" dirty="0" smtClean="0">
                <a:solidFill>
                  <a:srgbClr val="C00000"/>
                </a:solidFill>
              </a:rPr>
              <a:t>on </a:t>
            </a:r>
            <a:r>
              <a:rPr lang="en-US" sz="2000" b="1" dirty="0">
                <a:solidFill>
                  <a:srgbClr val="C00000"/>
                </a:solidFill>
              </a:rPr>
              <a:t>printed circuit boards</a:t>
            </a:r>
            <a:r>
              <a:rPr lang="en-US" sz="2000" dirty="0"/>
              <a:t>. Indeed, the timing specifications and the need of a reliable system forbid any software solution, including real-time platforms. </a:t>
            </a:r>
            <a:r>
              <a:rPr lang="en-US" sz="2000" dirty="0" smtClean="0"/>
              <a:t>The </a:t>
            </a:r>
            <a:r>
              <a:rPr lang="en-US" sz="2000" dirty="0"/>
              <a:t>system flexibility built into this kind of solutions </a:t>
            </a:r>
            <a:r>
              <a:rPr lang="en-US" sz="2000" dirty="0" smtClean="0"/>
              <a:t>is minimal, </a:t>
            </a:r>
            <a:r>
              <a:rPr lang="en-US" sz="2000" dirty="0"/>
              <a:t>and not even satisfying when the </a:t>
            </a:r>
            <a:r>
              <a:rPr lang="en-US" sz="2000" dirty="0" smtClean="0"/>
              <a:t>technical </a:t>
            </a:r>
            <a:r>
              <a:rPr lang="en-US" sz="2000" dirty="0"/>
              <a:t>parameters of the field devices have been changed slightly. </a:t>
            </a:r>
            <a:endParaRPr lang="en-US" sz="2000" dirty="0" smtClean="0"/>
          </a:p>
          <a:p>
            <a:pPr algn="just">
              <a:spcBef>
                <a:spcPts val="0"/>
              </a:spcBef>
              <a:spcAft>
                <a:spcPts val="600"/>
              </a:spcAft>
            </a:pPr>
            <a:r>
              <a:rPr lang="en-US" sz="2000" dirty="0" smtClean="0"/>
              <a:t>A novel </a:t>
            </a:r>
            <a:r>
              <a:rPr lang="en-US" sz="2000" dirty="0"/>
              <a:t>method applied in construction of interlock </a:t>
            </a:r>
            <a:r>
              <a:rPr lang="en-US" sz="2000" dirty="0" smtClean="0"/>
              <a:t>systems</a:t>
            </a:r>
            <a:r>
              <a:rPr lang="hu-HU" sz="2000" dirty="0" smtClean="0"/>
              <a:t> where the </a:t>
            </a:r>
            <a:r>
              <a:rPr lang="hu-HU" sz="2000" b="1" dirty="0" smtClean="0">
                <a:solidFill>
                  <a:srgbClr val="C00000"/>
                </a:solidFill>
              </a:rPr>
              <a:t>electronics</a:t>
            </a:r>
            <a:r>
              <a:rPr lang="en-US" sz="2000" b="1" dirty="0" smtClean="0">
                <a:solidFill>
                  <a:srgbClr val="C00000"/>
                </a:solidFill>
              </a:rPr>
              <a:t> </a:t>
            </a:r>
            <a:r>
              <a:rPr lang="en-US" sz="2000" b="1" dirty="0">
                <a:solidFill>
                  <a:srgbClr val="C00000"/>
                </a:solidFill>
              </a:rPr>
              <a:t>is implemented in real-time based fast computer </a:t>
            </a:r>
            <a:r>
              <a:rPr lang="en-US" sz="2000" dirty="0"/>
              <a:t>like MicroTCA.4 system. </a:t>
            </a:r>
            <a:r>
              <a:rPr lang="en-US" sz="2000" dirty="0" smtClean="0"/>
              <a:t>The </a:t>
            </a:r>
            <a:r>
              <a:rPr lang="en-US" sz="2000" dirty="0"/>
              <a:t>system is equipped with </a:t>
            </a:r>
            <a:r>
              <a:rPr lang="en-US" sz="2000" dirty="0" smtClean="0"/>
              <a:t>all resources </a:t>
            </a:r>
            <a:r>
              <a:rPr lang="en-US" sz="2000" dirty="0"/>
              <a:t>which </a:t>
            </a:r>
            <a:r>
              <a:rPr lang="en-US" sz="2000" dirty="0" smtClean="0"/>
              <a:t>can cover </a:t>
            </a:r>
            <a:r>
              <a:rPr lang="en-US" sz="2000" dirty="0"/>
              <a:t>any demands aimed </a:t>
            </a:r>
            <a:r>
              <a:rPr lang="en-US" sz="2000"/>
              <a:t>by </a:t>
            </a:r>
            <a:r>
              <a:rPr lang="en-US" sz="2000" smtClean="0"/>
              <a:t>the </a:t>
            </a:r>
            <a:r>
              <a:rPr lang="en-US" sz="2000" dirty="0"/>
              <a:t>field </a:t>
            </a:r>
            <a:r>
              <a:rPr lang="en-US" sz="2000" dirty="0" smtClean="0"/>
              <a:t>devices.</a:t>
            </a:r>
            <a:r>
              <a:rPr lang="hu-HU" sz="2000" dirty="0" smtClean="0"/>
              <a:t> A benefit</a:t>
            </a:r>
            <a:r>
              <a:rPr lang="en-US" sz="2000" dirty="0" smtClean="0"/>
              <a:t> </a:t>
            </a:r>
            <a:r>
              <a:rPr lang="en-US" sz="2000" dirty="0"/>
              <a:t>that can be mentioned is the excellent flexibility of the platform in terms of hot reconfiguration capability of the system in case of any changing in the technical parameters. </a:t>
            </a:r>
          </a:p>
        </p:txBody>
      </p:sp>
      <p:sp>
        <p:nvSpPr>
          <p:cNvPr id="4" name="Slide Number Placeholder 3"/>
          <p:cNvSpPr>
            <a:spLocks noGrp="1"/>
          </p:cNvSpPr>
          <p:nvPr>
            <p:ph type="sldNum" sz="quarter" idx="12"/>
          </p:nvPr>
        </p:nvSpPr>
        <p:spPr/>
        <p:txBody>
          <a:bodyPr/>
          <a:lstStyle/>
          <a:p>
            <a:fld id="{551115BC-487E-4422-894C-CB7CD3E79223}" type="slidenum">
              <a:rPr lang="sv-SE" smtClean="0">
                <a:solidFill>
                  <a:prstClr val="black">
                    <a:tint val="75000"/>
                  </a:prstClr>
                </a:solidFill>
              </a:rPr>
              <a:pPr/>
              <a:t>5</a:t>
            </a:fld>
            <a:endParaRPr lang="sv-SE" dirty="0">
              <a:solidFill>
                <a:prstClr val="black">
                  <a:tint val="75000"/>
                </a:prstClr>
              </a:solidFill>
            </a:endParaRPr>
          </a:p>
        </p:txBody>
      </p:sp>
    </p:spTree>
    <p:extLst>
      <p:ext uri="{BB962C8B-B14F-4D97-AF65-F5344CB8AC3E}">
        <p14:creationId xmlns:p14="http://schemas.microsoft.com/office/powerpoint/2010/main" val="37445084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Digital Signal Conditioning Board</a:t>
            </a:r>
          </a:p>
        </p:txBody>
      </p:sp>
      <p:sp>
        <p:nvSpPr>
          <p:cNvPr id="3" name="Content Placeholder 2"/>
          <p:cNvSpPr>
            <a:spLocks noGrp="1"/>
          </p:cNvSpPr>
          <p:nvPr>
            <p:ph idx="1"/>
          </p:nvPr>
        </p:nvSpPr>
        <p:spPr/>
        <p:txBody>
          <a:bodyPr>
            <a:noAutofit/>
          </a:bodyPr>
          <a:lstStyle/>
          <a:p>
            <a:pPr marL="0" indent="0">
              <a:buNone/>
            </a:pPr>
            <a:r>
              <a:rPr lang="en-US" sz="2000" dirty="0"/>
              <a:t>The Digital Conditioning Board involves: </a:t>
            </a:r>
          </a:p>
          <a:p>
            <a:pPr marL="723900"/>
            <a:r>
              <a:rPr lang="en-US" sz="2000" dirty="0"/>
              <a:t>16-channel LVTTL inputs equipped with protection circuits against sparks, overvoltage, electromagnetic noise </a:t>
            </a:r>
          </a:p>
          <a:p>
            <a:pPr marL="723900"/>
            <a:r>
              <a:rPr lang="en-US" sz="2000" dirty="0"/>
              <a:t>1-channel LVDS input for interconnection to LLRF unit </a:t>
            </a:r>
          </a:p>
          <a:p>
            <a:pPr marL="723900"/>
            <a:r>
              <a:rPr lang="en-US" sz="2000" dirty="0"/>
              <a:t>10-channel </a:t>
            </a:r>
            <a:r>
              <a:rPr lang="en-US" sz="2000" dirty="0" err="1"/>
              <a:t>opto</a:t>
            </a:r>
            <a:r>
              <a:rPr lang="en-US" sz="2000" dirty="0"/>
              <a:t>-isolated output with TTL driver </a:t>
            </a:r>
          </a:p>
          <a:p>
            <a:pPr marL="723900"/>
            <a:r>
              <a:rPr lang="en-US" sz="2000" dirty="0"/>
              <a:t>4-channel </a:t>
            </a:r>
            <a:r>
              <a:rPr lang="en-US" sz="2000" dirty="0" err="1"/>
              <a:t>opto</a:t>
            </a:r>
            <a:r>
              <a:rPr lang="en-US" sz="2000" dirty="0"/>
              <a:t>-isolated output with transistor driver </a:t>
            </a:r>
          </a:p>
          <a:p>
            <a:pPr marL="723900"/>
            <a:r>
              <a:rPr lang="en-US" sz="2000" dirty="0"/>
              <a:t>2-channel driver for </a:t>
            </a:r>
            <a:r>
              <a:rPr lang="en-US" sz="2000" dirty="0" err="1"/>
              <a:t>fibre</a:t>
            </a:r>
            <a:r>
              <a:rPr lang="en-US" sz="2000" dirty="0"/>
              <a:t> optic transmission </a:t>
            </a:r>
          </a:p>
          <a:p>
            <a:pPr marL="723900"/>
            <a:r>
              <a:rPr lang="en-US" sz="2000" dirty="0"/>
              <a:t>1-channel LVDS output for interconnection to LLRF unit </a:t>
            </a:r>
          </a:p>
          <a:p>
            <a:pPr marL="0" indent="0">
              <a:buNone/>
            </a:pPr>
            <a:endParaRPr lang="hu-HU" sz="2000" smtClean="0"/>
          </a:p>
          <a:p>
            <a:pPr marL="0" indent="0">
              <a:buNone/>
            </a:pPr>
            <a:r>
              <a:rPr lang="en-US" sz="2000" smtClean="0"/>
              <a:t>For </a:t>
            </a:r>
            <a:r>
              <a:rPr lang="en-US" sz="2000" dirty="0"/>
              <a:t>detailed schematics of the Digital Conditioning Board, </a:t>
            </a:r>
            <a:r>
              <a:rPr lang="en-US" sz="2000" dirty="0" smtClean="0"/>
              <a:t>see</a:t>
            </a:r>
            <a:r>
              <a:rPr lang="hu-HU" sz="2000" dirty="0" smtClean="0"/>
              <a:t>:</a:t>
            </a:r>
            <a:r>
              <a:rPr lang="en-US" sz="2000" dirty="0" smtClean="0"/>
              <a:t> </a:t>
            </a:r>
            <a:endParaRPr lang="en-US" sz="2000" dirty="0"/>
          </a:p>
          <a:p>
            <a:pPr marL="723900"/>
            <a:r>
              <a:rPr lang="en-US" sz="2000" b="1" dirty="0">
                <a:solidFill>
                  <a:srgbClr val="C00000"/>
                </a:solidFill>
              </a:rPr>
              <a:t>Annex 18 Digital Conditioning Board </a:t>
            </a:r>
            <a:endParaRPr lang="en-US" sz="2000" dirty="0">
              <a:solidFill>
                <a:srgbClr val="C00000"/>
              </a:solidFill>
            </a:endParaRPr>
          </a:p>
          <a:p>
            <a:pPr marL="723900"/>
            <a:r>
              <a:rPr lang="en-US" sz="2000" b="1" dirty="0">
                <a:solidFill>
                  <a:srgbClr val="C00000"/>
                </a:solidFill>
              </a:rPr>
              <a:t>Annex 19 16 </a:t>
            </a:r>
            <a:r>
              <a:rPr lang="en-US" sz="2000" b="1" dirty="0" err="1">
                <a:solidFill>
                  <a:srgbClr val="C00000"/>
                </a:solidFill>
              </a:rPr>
              <a:t>Ch</a:t>
            </a:r>
            <a:r>
              <a:rPr lang="en-US" sz="2000" b="1" dirty="0">
                <a:solidFill>
                  <a:srgbClr val="C00000"/>
                </a:solidFill>
              </a:rPr>
              <a:t> LVTTL Input </a:t>
            </a:r>
            <a:endParaRPr lang="en-US" sz="2000" dirty="0">
              <a:solidFill>
                <a:srgbClr val="C00000"/>
              </a:solidFill>
            </a:endParaRPr>
          </a:p>
          <a:p>
            <a:pPr marL="723900"/>
            <a:r>
              <a:rPr lang="en-US" sz="2000" b="1" dirty="0">
                <a:solidFill>
                  <a:srgbClr val="C00000"/>
                </a:solidFill>
              </a:rPr>
              <a:t>Annex 20 14 </a:t>
            </a:r>
            <a:r>
              <a:rPr lang="en-US" sz="2000" b="1" dirty="0" err="1">
                <a:solidFill>
                  <a:srgbClr val="C00000"/>
                </a:solidFill>
              </a:rPr>
              <a:t>Ch</a:t>
            </a:r>
            <a:r>
              <a:rPr lang="en-US" sz="2000" b="1" dirty="0">
                <a:solidFill>
                  <a:srgbClr val="C00000"/>
                </a:solidFill>
              </a:rPr>
              <a:t> LVTTL Output &amp; 2 </a:t>
            </a:r>
            <a:r>
              <a:rPr lang="en-US" sz="2000" b="1" dirty="0" err="1">
                <a:solidFill>
                  <a:srgbClr val="C00000"/>
                </a:solidFill>
              </a:rPr>
              <a:t>Ch</a:t>
            </a:r>
            <a:r>
              <a:rPr lang="en-US" sz="2000" b="1" dirty="0">
                <a:solidFill>
                  <a:srgbClr val="C00000"/>
                </a:solidFill>
              </a:rPr>
              <a:t> </a:t>
            </a:r>
            <a:r>
              <a:rPr lang="en-US" sz="2000" b="1" dirty="0" smtClean="0">
                <a:solidFill>
                  <a:srgbClr val="C00000"/>
                </a:solidFill>
              </a:rPr>
              <a:t>Fib</a:t>
            </a:r>
            <a:r>
              <a:rPr lang="hu-HU" sz="2000" b="1" dirty="0" smtClean="0">
                <a:solidFill>
                  <a:srgbClr val="C00000"/>
                </a:solidFill>
              </a:rPr>
              <a:t>er</a:t>
            </a:r>
            <a:r>
              <a:rPr lang="en-US" sz="2000" b="1" dirty="0" smtClean="0">
                <a:solidFill>
                  <a:srgbClr val="C00000"/>
                </a:solidFill>
              </a:rPr>
              <a:t> </a:t>
            </a:r>
            <a:endParaRPr lang="en-US" sz="2000" dirty="0">
              <a:solidFill>
                <a:srgbClr val="C00000"/>
              </a:solidFill>
            </a:endParaRPr>
          </a:p>
          <a:p>
            <a:pPr marL="0" indent="0">
              <a:buNone/>
            </a:pPr>
            <a:endParaRPr lang="hu-HU" sz="2000" dirty="0" smtClean="0">
              <a:solidFill>
                <a:srgbClr val="FF0000"/>
              </a:solidFill>
            </a:endParaRPr>
          </a:p>
        </p:txBody>
      </p:sp>
      <p:sp>
        <p:nvSpPr>
          <p:cNvPr id="4" name="Slide Number Placeholder 3"/>
          <p:cNvSpPr>
            <a:spLocks noGrp="1"/>
          </p:cNvSpPr>
          <p:nvPr>
            <p:ph type="sldNum" sz="quarter" idx="12"/>
          </p:nvPr>
        </p:nvSpPr>
        <p:spPr/>
        <p:txBody>
          <a:bodyPr/>
          <a:lstStyle/>
          <a:p>
            <a:fld id="{551115BC-487E-4422-894C-CB7CD3E79223}" type="slidenum">
              <a:rPr lang="sv-SE" smtClean="0">
                <a:solidFill>
                  <a:prstClr val="black">
                    <a:tint val="75000"/>
                  </a:prstClr>
                </a:solidFill>
              </a:rPr>
              <a:pPr/>
              <a:t>6</a:t>
            </a:fld>
            <a:endParaRPr lang="sv-SE" dirty="0">
              <a:solidFill>
                <a:prstClr val="black">
                  <a:tint val="75000"/>
                </a:prstClr>
              </a:solidFill>
            </a:endParaRPr>
          </a:p>
        </p:txBody>
      </p:sp>
    </p:spTree>
    <p:extLst>
      <p:ext uri="{BB962C8B-B14F-4D97-AF65-F5344CB8AC3E}">
        <p14:creationId xmlns:p14="http://schemas.microsoft.com/office/powerpoint/2010/main" val="37445084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Signal Conditioning Board</a:t>
            </a:r>
            <a:endParaRPr lang="en-US" dirty="0"/>
          </a:p>
        </p:txBody>
      </p:sp>
      <p:sp>
        <p:nvSpPr>
          <p:cNvPr id="3" name="Content Placeholder 2"/>
          <p:cNvSpPr>
            <a:spLocks noGrp="1"/>
          </p:cNvSpPr>
          <p:nvPr>
            <p:ph idx="1"/>
          </p:nvPr>
        </p:nvSpPr>
        <p:spPr/>
        <p:txBody>
          <a:bodyPr>
            <a:noAutofit/>
          </a:bodyPr>
          <a:lstStyle/>
          <a:p>
            <a:pPr marL="0" indent="0">
              <a:buNone/>
            </a:pPr>
            <a:r>
              <a:rPr lang="en-GB" sz="2000"/>
              <a:t>Assembled PCB of Digital Conditioning </a:t>
            </a:r>
            <a:r>
              <a:rPr lang="en-GB" sz="2000" smtClean="0"/>
              <a:t>Board</a:t>
            </a:r>
            <a:endParaRPr lang="en-US" sz="2000"/>
          </a:p>
        </p:txBody>
      </p:sp>
      <p:sp>
        <p:nvSpPr>
          <p:cNvPr id="4" name="Slide Number Placeholder 3"/>
          <p:cNvSpPr>
            <a:spLocks noGrp="1"/>
          </p:cNvSpPr>
          <p:nvPr>
            <p:ph type="sldNum" sz="quarter" idx="12"/>
          </p:nvPr>
        </p:nvSpPr>
        <p:spPr/>
        <p:txBody>
          <a:bodyPr/>
          <a:lstStyle/>
          <a:p>
            <a:fld id="{551115BC-487E-4422-894C-CB7CD3E79223}" type="slidenum">
              <a:rPr lang="sv-SE" smtClean="0">
                <a:solidFill>
                  <a:prstClr val="black">
                    <a:tint val="75000"/>
                  </a:prstClr>
                </a:solidFill>
              </a:rPr>
              <a:pPr/>
              <a:t>7</a:t>
            </a:fld>
            <a:endParaRPr lang="sv-SE" dirty="0">
              <a:solidFill>
                <a:prstClr val="black">
                  <a:tint val="75000"/>
                </a:prstClr>
              </a:solidFill>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8988" y="2400300"/>
            <a:ext cx="8726024" cy="2743200"/>
          </a:xfrm>
          <a:prstGeom prst="rect">
            <a:avLst/>
          </a:prstGeom>
        </p:spPr>
      </p:pic>
    </p:spTree>
    <p:extLst>
      <p:ext uri="{BB962C8B-B14F-4D97-AF65-F5344CB8AC3E}">
        <p14:creationId xmlns:p14="http://schemas.microsoft.com/office/powerpoint/2010/main" val="37445084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Digital Signal Conditioning Board</a:t>
            </a:r>
          </a:p>
        </p:txBody>
      </p:sp>
      <p:sp>
        <p:nvSpPr>
          <p:cNvPr id="8" name="Content Placeholder 7"/>
          <p:cNvSpPr>
            <a:spLocks noGrp="1"/>
          </p:cNvSpPr>
          <p:nvPr>
            <p:ph sz="half" idx="2"/>
          </p:nvPr>
        </p:nvSpPr>
        <p:spPr/>
        <p:txBody>
          <a:bodyPr/>
          <a:lstStyle/>
          <a:p>
            <a:endParaRPr lang="en-US"/>
          </a:p>
        </p:txBody>
      </p:sp>
      <p:sp>
        <p:nvSpPr>
          <p:cNvPr id="4" name="Slide Number Placeholder 3"/>
          <p:cNvSpPr>
            <a:spLocks noGrp="1"/>
          </p:cNvSpPr>
          <p:nvPr>
            <p:ph type="sldNum" sz="quarter" idx="12"/>
          </p:nvPr>
        </p:nvSpPr>
        <p:spPr/>
        <p:txBody>
          <a:bodyPr/>
          <a:lstStyle/>
          <a:p>
            <a:fld id="{551115BC-487E-4422-894C-CB7CD3E79223}" type="slidenum">
              <a:rPr lang="sv-SE" smtClean="0">
                <a:solidFill>
                  <a:prstClr val="black">
                    <a:tint val="75000"/>
                  </a:prstClr>
                </a:solidFill>
              </a:rPr>
              <a:pPr/>
              <a:t>8</a:t>
            </a:fld>
            <a:endParaRPr lang="sv-SE" dirty="0">
              <a:solidFill>
                <a:prstClr val="black">
                  <a:tint val="75000"/>
                </a:prstClr>
              </a:solidFill>
            </a:endParaRPr>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t="12171" b="9336"/>
          <a:stretch/>
        </p:blipFill>
        <p:spPr bwMode="auto">
          <a:xfrm>
            <a:off x="235564" y="2070100"/>
            <a:ext cx="4311572" cy="1130300"/>
          </a:xfrm>
          <a:prstGeom prst="rect">
            <a:avLst/>
          </a:prstGeom>
          <a:noFill/>
          <a:ln>
            <a:noFill/>
          </a:ln>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a:stretch/>
        </p:blipFill>
        <p:spPr bwMode="auto">
          <a:xfrm>
            <a:off x="234950" y="3581400"/>
            <a:ext cx="4312800" cy="1440180"/>
          </a:xfrm>
          <a:prstGeom prst="rect">
            <a:avLst/>
          </a:prstGeom>
          <a:noFill/>
          <a:ln>
            <a:noFill/>
          </a:ln>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04400" y="1602000"/>
            <a:ext cx="4250105" cy="2520000"/>
          </a:xfrm>
          <a:prstGeom prst="rect">
            <a:avLst/>
          </a:prstGeom>
          <a:noFill/>
          <a:ln>
            <a:noFill/>
          </a:ln>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04400" y="4201200"/>
            <a:ext cx="4209605" cy="2520000"/>
          </a:xfrm>
          <a:prstGeom prst="rect">
            <a:avLst/>
          </a:prstGeom>
          <a:noFill/>
          <a:ln>
            <a:noFill/>
          </a:ln>
        </p:spPr>
      </p:pic>
      <p:sp>
        <p:nvSpPr>
          <p:cNvPr id="3" name="Content Placeholder 2"/>
          <p:cNvSpPr>
            <a:spLocks noGrp="1"/>
          </p:cNvSpPr>
          <p:nvPr>
            <p:ph sz="half" idx="1"/>
          </p:nvPr>
        </p:nvSpPr>
        <p:spPr/>
        <p:txBody>
          <a:bodyPr>
            <a:noAutofit/>
          </a:bodyPr>
          <a:lstStyle/>
          <a:p>
            <a:pPr marL="0" indent="0" algn="just">
              <a:spcAft>
                <a:spcPts val="1800"/>
              </a:spcAft>
              <a:buNone/>
            </a:pPr>
            <a:r>
              <a:rPr lang="en-US" sz="1200">
                <a:solidFill>
                  <a:srgbClr val="000000"/>
                </a:solidFill>
              </a:rPr>
              <a:t>First stage of digital input cannels equipped with overvoltage protection and </a:t>
            </a:r>
            <a:r>
              <a:rPr lang="en-US" sz="1200" smtClean="0">
                <a:solidFill>
                  <a:srgbClr val="000000"/>
                </a:solidFill>
              </a:rPr>
              <a:t>low </a:t>
            </a:r>
            <a:r>
              <a:rPr lang="en-US" sz="1200">
                <a:solidFill>
                  <a:srgbClr val="000000"/>
                </a:solidFill>
              </a:rPr>
              <a:t>pass filtering for attenuation of RF </a:t>
            </a:r>
            <a:r>
              <a:rPr lang="en-US" sz="1200" smtClean="0">
                <a:solidFill>
                  <a:srgbClr val="000000"/>
                </a:solidFill>
              </a:rPr>
              <a:t>noises</a:t>
            </a:r>
            <a:endParaRPr lang="hu-HU" sz="1200" smtClean="0">
              <a:solidFill>
                <a:srgbClr val="000000"/>
              </a:solidFill>
            </a:endParaRPr>
          </a:p>
          <a:p>
            <a:pPr marL="0" indent="0" algn="just">
              <a:spcAft>
                <a:spcPts val="1800"/>
              </a:spcAft>
              <a:buNone/>
            </a:pPr>
            <a:endParaRPr lang="hu-HU" sz="1200">
              <a:solidFill>
                <a:srgbClr val="000000"/>
              </a:solidFill>
            </a:endParaRPr>
          </a:p>
          <a:p>
            <a:pPr marL="0" indent="0" algn="just">
              <a:spcAft>
                <a:spcPts val="1800"/>
              </a:spcAft>
              <a:buNone/>
            </a:pPr>
            <a:endParaRPr lang="hu-HU" sz="1200" smtClean="0">
              <a:solidFill>
                <a:srgbClr val="000000"/>
              </a:solidFill>
            </a:endParaRPr>
          </a:p>
          <a:p>
            <a:pPr marL="0" indent="0" algn="just">
              <a:spcAft>
                <a:spcPts val="1800"/>
              </a:spcAft>
              <a:buNone/>
            </a:pPr>
            <a:r>
              <a:rPr lang="en-US" sz="1200" smtClean="0">
                <a:solidFill>
                  <a:srgbClr val="000000"/>
                </a:solidFill>
              </a:rPr>
              <a:t>Circuit </a:t>
            </a:r>
            <a:r>
              <a:rPr lang="en-US" sz="1200">
                <a:solidFill>
                  <a:srgbClr val="000000"/>
                </a:solidFill>
              </a:rPr>
              <a:t>of an open collector output stage on input channels with </a:t>
            </a:r>
            <a:r>
              <a:rPr lang="en-US" sz="1200" smtClean="0">
                <a:solidFill>
                  <a:srgbClr val="000000"/>
                </a:solidFill>
              </a:rPr>
              <a:t>LED </a:t>
            </a:r>
            <a:r>
              <a:rPr lang="en-US" sz="1200">
                <a:solidFill>
                  <a:srgbClr val="000000"/>
                </a:solidFill>
              </a:rPr>
              <a:t>based opto-coupler for </a:t>
            </a:r>
            <a:r>
              <a:rPr lang="en-US" sz="1200" smtClean="0">
                <a:solidFill>
                  <a:srgbClr val="000000"/>
                </a:solidFill>
              </a:rPr>
              <a:t>isolation</a:t>
            </a:r>
            <a:endParaRPr lang="hu-HU" sz="1200" smtClean="0">
              <a:solidFill>
                <a:srgbClr val="000000"/>
              </a:solidFill>
            </a:endParaRPr>
          </a:p>
          <a:p>
            <a:pPr marL="0" indent="0" algn="just">
              <a:spcAft>
                <a:spcPts val="1800"/>
              </a:spcAft>
              <a:buNone/>
            </a:pPr>
            <a:endParaRPr lang="hu-HU" sz="1200">
              <a:solidFill>
                <a:srgbClr val="000000"/>
              </a:solidFill>
            </a:endParaRPr>
          </a:p>
          <a:p>
            <a:pPr marL="0" indent="0" algn="just">
              <a:spcAft>
                <a:spcPts val="1800"/>
              </a:spcAft>
              <a:buNone/>
            </a:pPr>
            <a:endParaRPr lang="en-US" sz="1200">
              <a:solidFill>
                <a:srgbClr val="000000"/>
              </a:solidFill>
            </a:endParaRPr>
          </a:p>
          <a:p>
            <a:pPr marL="0" indent="0" algn="just">
              <a:buNone/>
            </a:pPr>
            <a:endParaRPr lang="hu-HU" sz="1200">
              <a:solidFill>
                <a:srgbClr val="000000"/>
              </a:solidFill>
            </a:endParaRPr>
          </a:p>
          <a:p>
            <a:pPr marL="0" indent="0" algn="just">
              <a:buNone/>
            </a:pPr>
            <a:r>
              <a:rPr lang="hu-HU" sz="1200" smtClean="0">
                <a:solidFill>
                  <a:srgbClr val="000000"/>
                </a:solidFill>
              </a:rPr>
              <a:t>-------------------------</a:t>
            </a:r>
          </a:p>
          <a:p>
            <a:pPr marL="0" indent="0" algn="just">
              <a:spcAft>
                <a:spcPts val="1800"/>
              </a:spcAft>
              <a:buNone/>
            </a:pPr>
            <a:r>
              <a:rPr lang="en-US" sz="1200">
                <a:solidFill>
                  <a:srgbClr val="000000"/>
                </a:solidFill>
              </a:rPr>
              <a:t>Oscillogram presenting 276 ns propagation delay of digital input channel </a:t>
            </a:r>
            <a:r>
              <a:rPr lang="en-US" sz="1200" smtClean="0">
                <a:solidFill>
                  <a:srgbClr val="000000"/>
                </a:solidFill>
              </a:rPr>
              <a:t>at </a:t>
            </a:r>
            <a:r>
              <a:rPr lang="en-US" sz="1200">
                <a:solidFill>
                  <a:srgbClr val="000000"/>
                </a:solidFill>
              </a:rPr>
              <a:t>Low to High transient. The yellow curve represents the input and the blue is the output </a:t>
            </a:r>
            <a:r>
              <a:rPr lang="en-US" sz="1200" smtClean="0">
                <a:solidFill>
                  <a:srgbClr val="000000"/>
                </a:solidFill>
              </a:rPr>
              <a:t>signal</a:t>
            </a:r>
            <a:endParaRPr lang="hu-HU" sz="1200" smtClean="0">
              <a:solidFill>
                <a:srgbClr val="000000"/>
              </a:solidFill>
            </a:endParaRPr>
          </a:p>
          <a:p>
            <a:pPr marL="0" indent="0" algn="just">
              <a:spcAft>
                <a:spcPts val="1800"/>
              </a:spcAft>
              <a:buNone/>
            </a:pPr>
            <a:r>
              <a:rPr lang="en-US" sz="1200">
                <a:solidFill>
                  <a:srgbClr val="000000"/>
                </a:solidFill>
              </a:rPr>
              <a:t>Oscillogram presenting 129 ns propagation delay of digital input channel </a:t>
            </a:r>
            <a:r>
              <a:rPr lang="en-US" sz="1200" smtClean="0">
                <a:solidFill>
                  <a:srgbClr val="000000"/>
                </a:solidFill>
              </a:rPr>
              <a:t>at </a:t>
            </a:r>
            <a:r>
              <a:rPr lang="en-US" sz="1200">
                <a:solidFill>
                  <a:srgbClr val="000000"/>
                </a:solidFill>
              </a:rPr>
              <a:t>High to Low transient. The yellow curve represents the input and the blue is the output signal</a:t>
            </a:r>
          </a:p>
          <a:p>
            <a:pPr marL="0" indent="0" algn="just">
              <a:spcAft>
                <a:spcPts val="1800"/>
              </a:spcAft>
              <a:buNone/>
            </a:pPr>
            <a:endParaRPr lang="hu-HU" sz="1200" smtClean="0">
              <a:solidFill>
                <a:srgbClr val="000000"/>
              </a:solidFill>
            </a:endParaRPr>
          </a:p>
        </p:txBody>
      </p:sp>
    </p:spTree>
    <p:extLst>
      <p:ext uri="{BB962C8B-B14F-4D97-AF65-F5344CB8AC3E}">
        <p14:creationId xmlns:p14="http://schemas.microsoft.com/office/powerpoint/2010/main" val="37445084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Digital Signal Conditioning Board</a:t>
            </a:r>
          </a:p>
        </p:txBody>
      </p:sp>
      <p:sp>
        <p:nvSpPr>
          <p:cNvPr id="8" name="Content Placeholder 7"/>
          <p:cNvSpPr>
            <a:spLocks noGrp="1"/>
          </p:cNvSpPr>
          <p:nvPr>
            <p:ph sz="half" idx="2"/>
          </p:nvPr>
        </p:nvSpPr>
        <p:spPr/>
        <p:txBody>
          <a:bodyPr/>
          <a:lstStyle/>
          <a:p>
            <a:endParaRPr lang="en-US"/>
          </a:p>
        </p:txBody>
      </p:sp>
      <p:sp>
        <p:nvSpPr>
          <p:cNvPr id="4" name="Slide Number Placeholder 3"/>
          <p:cNvSpPr>
            <a:spLocks noGrp="1"/>
          </p:cNvSpPr>
          <p:nvPr>
            <p:ph type="sldNum" sz="quarter" idx="12"/>
          </p:nvPr>
        </p:nvSpPr>
        <p:spPr/>
        <p:txBody>
          <a:bodyPr/>
          <a:lstStyle/>
          <a:p>
            <a:fld id="{551115BC-487E-4422-894C-CB7CD3E79223}" type="slidenum">
              <a:rPr lang="sv-SE" smtClean="0">
                <a:solidFill>
                  <a:prstClr val="black">
                    <a:tint val="75000"/>
                  </a:prstClr>
                </a:solidFill>
              </a:rPr>
              <a:pPr/>
              <a:t>9</a:t>
            </a:fld>
            <a:endParaRPr lang="sv-SE" dirty="0">
              <a:solidFill>
                <a:prstClr val="black">
                  <a:tint val="75000"/>
                </a:prst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5463" y="2241867"/>
            <a:ext cx="4459929" cy="2160000"/>
          </a:xfrm>
          <a:prstGeom prst="rect">
            <a:avLst/>
          </a:prstGeom>
          <a:noFill/>
          <a:ln>
            <a:noFill/>
          </a:ln>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04236" y="1600200"/>
            <a:ext cx="4250106" cy="2520000"/>
          </a:xfrm>
          <a:prstGeom prst="rect">
            <a:avLst/>
          </a:prstGeom>
          <a:noFill/>
          <a:ln>
            <a:noFill/>
          </a:ln>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04236" y="4201475"/>
            <a:ext cx="4209606" cy="2520000"/>
          </a:xfrm>
          <a:prstGeom prst="rect">
            <a:avLst/>
          </a:prstGeom>
          <a:noFill/>
          <a:ln>
            <a:noFill/>
          </a:ln>
        </p:spPr>
      </p:pic>
      <p:sp>
        <p:nvSpPr>
          <p:cNvPr id="3" name="Content Placeholder 2"/>
          <p:cNvSpPr>
            <a:spLocks noGrp="1"/>
          </p:cNvSpPr>
          <p:nvPr>
            <p:ph sz="half" idx="1"/>
          </p:nvPr>
        </p:nvSpPr>
        <p:spPr/>
        <p:txBody>
          <a:bodyPr>
            <a:noAutofit/>
          </a:bodyPr>
          <a:lstStyle/>
          <a:p>
            <a:pPr marL="0" indent="0" algn="just">
              <a:spcAft>
                <a:spcPts val="1800"/>
              </a:spcAft>
              <a:buNone/>
            </a:pPr>
            <a:r>
              <a:rPr lang="en-GB" sz="1600">
                <a:solidFill>
                  <a:srgbClr val="000000"/>
                </a:solidFill>
              </a:rPr>
              <a:t>Typical schematics of output channels having optically isolated open collector </a:t>
            </a:r>
            <a:r>
              <a:rPr lang="en-GB" sz="1600" smtClean="0">
                <a:solidFill>
                  <a:srgbClr val="000000"/>
                </a:solidFill>
              </a:rPr>
              <a:t>outputs</a:t>
            </a:r>
            <a:endParaRPr lang="hu-HU" sz="1600" smtClean="0">
              <a:solidFill>
                <a:srgbClr val="000000"/>
              </a:solidFill>
            </a:endParaRPr>
          </a:p>
          <a:p>
            <a:pPr marL="0" indent="0" algn="just">
              <a:spcAft>
                <a:spcPts val="1800"/>
              </a:spcAft>
              <a:buNone/>
            </a:pPr>
            <a:endParaRPr lang="hu-HU" sz="1600">
              <a:solidFill>
                <a:srgbClr val="000000"/>
              </a:solidFill>
            </a:endParaRPr>
          </a:p>
          <a:p>
            <a:pPr marL="0" indent="0" algn="just">
              <a:spcAft>
                <a:spcPts val="1800"/>
              </a:spcAft>
              <a:buNone/>
            </a:pPr>
            <a:endParaRPr lang="hu-HU" sz="1600" smtClean="0">
              <a:solidFill>
                <a:srgbClr val="000000"/>
              </a:solidFill>
            </a:endParaRPr>
          </a:p>
          <a:p>
            <a:pPr marL="0" indent="0" algn="just">
              <a:spcAft>
                <a:spcPts val="1800"/>
              </a:spcAft>
              <a:buNone/>
            </a:pPr>
            <a:endParaRPr lang="hu-HU" sz="1600">
              <a:solidFill>
                <a:srgbClr val="000000"/>
              </a:solidFill>
            </a:endParaRPr>
          </a:p>
          <a:p>
            <a:pPr marL="0" indent="0" algn="just">
              <a:spcAft>
                <a:spcPts val="1800"/>
              </a:spcAft>
              <a:buNone/>
            </a:pPr>
            <a:endParaRPr lang="hu-HU" sz="1600" smtClean="0">
              <a:solidFill>
                <a:srgbClr val="000000"/>
              </a:solidFill>
            </a:endParaRPr>
          </a:p>
          <a:p>
            <a:pPr marL="0" indent="0" algn="just">
              <a:buNone/>
            </a:pPr>
            <a:r>
              <a:rPr lang="hu-HU" sz="1600" smtClean="0">
                <a:solidFill>
                  <a:srgbClr val="000000"/>
                </a:solidFill>
              </a:rPr>
              <a:t>-------------------------</a:t>
            </a:r>
          </a:p>
          <a:p>
            <a:pPr marL="0" indent="0" algn="just">
              <a:spcAft>
                <a:spcPts val="1800"/>
              </a:spcAft>
              <a:buNone/>
            </a:pPr>
            <a:r>
              <a:rPr lang="en-US" sz="1600" smtClean="0">
                <a:solidFill>
                  <a:srgbClr val="000000"/>
                </a:solidFill>
              </a:rPr>
              <a:t>Oscillogram </a:t>
            </a:r>
            <a:r>
              <a:rPr lang="en-US" sz="1600">
                <a:solidFill>
                  <a:srgbClr val="000000"/>
                </a:solidFill>
              </a:rPr>
              <a:t>presenting 106 ns propagation delay at Low to High transient of output </a:t>
            </a:r>
            <a:r>
              <a:rPr lang="en-US" sz="1600" smtClean="0">
                <a:solidFill>
                  <a:srgbClr val="000000"/>
                </a:solidFill>
              </a:rPr>
              <a:t>channel</a:t>
            </a:r>
            <a:endParaRPr lang="hu-HU" sz="1600" smtClean="0">
              <a:solidFill>
                <a:srgbClr val="000000"/>
              </a:solidFill>
            </a:endParaRPr>
          </a:p>
          <a:p>
            <a:pPr marL="0" indent="0" algn="just">
              <a:spcAft>
                <a:spcPts val="1800"/>
              </a:spcAft>
              <a:buNone/>
            </a:pPr>
            <a:r>
              <a:rPr lang="en-US" sz="1600">
                <a:solidFill>
                  <a:srgbClr val="000000"/>
                </a:solidFill>
              </a:rPr>
              <a:t>Propagation delay 225 ns observed at High to Low transient of output </a:t>
            </a:r>
            <a:r>
              <a:rPr lang="en-US" sz="1600" smtClean="0">
                <a:solidFill>
                  <a:srgbClr val="000000"/>
                </a:solidFill>
              </a:rPr>
              <a:t>channel</a:t>
            </a:r>
            <a:endParaRPr lang="hu-HU" sz="1600">
              <a:solidFill>
                <a:srgbClr val="000000"/>
              </a:solidFill>
            </a:endParaRPr>
          </a:p>
          <a:p>
            <a:pPr marL="0" indent="0" algn="just">
              <a:spcAft>
                <a:spcPts val="1800"/>
              </a:spcAft>
              <a:buNone/>
            </a:pPr>
            <a:endParaRPr lang="en-US" sz="1600" dirty="0">
              <a:solidFill>
                <a:srgbClr val="000000"/>
              </a:solidFill>
            </a:endParaRPr>
          </a:p>
        </p:txBody>
      </p:sp>
    </p:spTree>
    <p:extLst>
      <p:ext uri="{BB962C8B-B14F-4D97-AF65-F5344CB8AC3E}">
        <p14:creationId xmlns:p14="http://schemas.microsoft.com/office/powerpoint/2010/main" val="1673520699"/>
      </p:ext>
    </p:extLst>
  </p:cSld>
  <p:clrMapOvr>
    <a:masterClrMapping/>
  </p:clrMapOvr>
  <p:timing>
    <p:tnLst>
      <p:par>
        <p:cTn id="1" dur="indefinite" restart="never" nodeType="tmRoot"/>
      </p:par>
    </p:tnLst>
  </p:timing>
</p:sld>
</file>

<file path=ppt/theme/theme1.xml><?xml version="1.0" encoding="utf-8"?>
<a:theme xmlns:a="http://schemas.openxmlformats.org/drawingml/2006/main" name="ESS Core Powerpoint">
  <a:themeElements>
    <a:clrScheme name="Custom 3">
      <a:dk1>
        <a:srgbClr val="1F497D"/>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24148</TotalTime>
  <Words>1015</Words>
  <Application>Microsoft Office PowerPoint</Application>
  <PresentationFormat>On-screen Show (4:3)</PresentationFormat>
  <Paragraphs>110</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ESS Core Powerpoint</vt:lpstr>
      <vt:lpstr>PowerPoint Presentation</vt:lpstr>
      <vt:lpstr>General Architecture of RF-LPS</vt:lpstr>
      <vt:lpstr>Role of Signal Conditioning Boards</vt:lpstr>
      <vt:lpstr>Initial Parameters and Instructions</vt:lpstr>
      <vt:lpstr>Technical Aspects of the Design </vt:lpstr>
      <vt:lpstr>Digital Signal Conditioning Board</vt:lpstr>
      <vt:lpstr>Digital Signal Conditioning Board</vt:lpstr>
      <vt:lpstr>Digital Signal Conditioning Board</vt:lpstr>
      <vt:lpstr>Digital Signal Conditioning Board</vt:lpstr>
      <vt:lpstr>Analogue Signal Conditioning Board</vt:lpstr>
      <vt:lpstr>Analogue Signal Conditioning Board</vt:lpstr>
      <vt:lpstr>Analogue Signal Conditioning Board</vt:lpstr>
      <vt:lpstr>Technical Parameters of SCBox</vt:lpstr>
      <vt:lpstr>Signal Conditioning Box</vt:lpstr>
      <vt:lpstr>Concluding Remarks</vt:lpstr>
    </vt:vector>
  </TitlesOfParts>
  <Company>European Spallation Source ESS 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&lt;Project/topic&gt;</dc:title>
  <dc:creator>Mats Lindroos</dc:creator>
  <cp:lastModifiedBy>KIRALY Beata</cp:lastModifiedBy>
  <cp:revision>266</cp:revision>
  <cp:lastPrinted>2016-04-21T06:02:55Z</cp:lastPrinted>
  <dcterms:created xsi:type="dcterms:W3CDTF">2015-03-24T10:23:58Z</dcterms:created>
  <dcterms:modified xsi:type="dcterms:W3CDTF">2017-06-27T18:45:46Z</dcterms:modified>
</cp:coreProperties>
</file>