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57" r:id="rId3"/>
    <p:sldId id="260" r:id="rId4"/>
    <p:sldId id="259" r:id="rId5"/>
    <p:sldId id="258" r:id="rId6"/>
    <p:sldId id="261" r:id="rId7"/>
    <p:sldId id="262" r:id="rId8"/>
    <p:sldId id="263" r:id="rId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 Marcus" initials="GM" lastIdx="1" clrIdx="0">
    <p:extLst>
      <p:ext uri="{19B8F6BF-5375-455C-9EA6-DF929625EA0E}">
        <p15:presenceInfo xmlns:p15="http://schemas.microsoft.com/office/powerpoint/2012/main" userId="S-1-5-21-1205475617-421290525-1396134992-1497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1743" autoAdjust="0"/>
  </p:normalViewPr>
  <p:slideViewPr>
    <p:cSldViewPr>
      <p:cViewPr varScale="1">
        <p:scale>
          <a:sx n="149" d="100"/>
          <a:sy n="149" d="100"/>
        </p:scale>
        <p:origin x="2124"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05T16:09:39.862"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2017-05-08</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104126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2625516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08/05/2017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08/05/2017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08/05/2017</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08/05/2017</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08/05/2017</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a:t>Proposed Installation Process</a:t>
            </a:r>
          </a:p>
        </p:txBody>
      </p:sp>
      <p:sp>
        <p:nvSpPr>
          <p:cNvPr id="3" name="Subtitle 2"/>
          <p:cNvSpPr>
            <a:spLocks noGrp="1"/>
          </p:cNvSpPr>
          <p:nvPr>
            <p:ph type="subTitle" idx="1"/>
          </p:nvPr>
        </p:nvSpPr>
        <p:spPr/>
        <p:txBody>
          <a:bodyPr>
            <a:noAutofit/>
          </a:bodyPr>
          <a:lstStyle/>
          <a:p>
            <a:r>
              <a:rPr lang="en-GB" sz="2000" dirty="0">
                <a:solidFill>
                  <a:schemeClr val="bg1"/>
                </a:solidFill>
              </a:rPr>
              <a:t>Marcus Green</a:t>
            </a:r>
          </a:p>
          <a:p>
            <a:r>
              <a:rPr lang="en-GB" sz="2000" dirty="0">
                <a:solidFill>
                  <a:schemeClr val="bg1"/>
                </a:solidFill>
              </a:rPr>
              <a:t>RF Gallery Installation Supervisor</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a:solidFill>
                  <a:srgbClr val="FFFFFF"/>
                </a:solidFill>
              </a:rPr>
              <a:t>www.europeanspallationsource.se</a:t>
            </a:r>
          </a:p>
          <a:p>
            <a:pPr algn="ctr"/>
            <a:fld id="{656E358F-28A8-D04A-99E6-206C49444CD4}" type="datetime3">
              <a:rPr lang="en-GB" sz="1400" smtClean="0">
                <a:solidFill>
                  <a:srgbClr val="FFFFFF"/>
                </a:solidFill>
              </a:rPr>
              <a:t>8 May, 2017</a:t>
            </a:fld>
            <a:endParaRPr lang="en-GB" sz="1400" dirty="0">
              <a:solidFill>
                <a:srgbClr val="FFFFFF"/>
              </a:solidFill>
            </a:endParaRPr>
          </a:p>
        </p:txBody>
      </p:sp>
    </p:spTree>
    <p:extLst>
      <p:ext uri="{BB962C8B-B14F-4D97-AF65-F5344CB8AC3E}">
        <p14:creationId xmlns:p14="http://schemas.microsoft.com/office/powerpoint/2010/main" val="139461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Defining the installation area</a:t>
            </a:r>
          </a:p>
        </p:txBody>
      </p:sp>
      <p:sp>
        <p:nvSpPr>
          <p:cNvPr id="3" name="Content Placeholder 2"/>
          <p:cNvSpPr>
            <a:spLocks noGrp="1"/>
          </p:cNvSpPr>
          <p:nvPr>
            <p:ph sz="half" idx="1"/>
          </p:nvPr>
        </p:nvSpPr>
        <p:spPr>
          <a:xfrm>
            <a:off x="457200" y="1600201"/>
            <a:ext cx="8229600" cy="1252735"/>
          </a:xfrm>
        </p:spPr>
        <p:txBody>
          <a:bodyPr>
            <a:normAutofit fontScale="62500" lnSpcReduction="20000"/>
          </a:bodyPr>
          <a:lstStyle/>
          <a:p>
            <a:r>
              <a:rPr lang="en-GB" dirty="0"/>
              <a:t>To prevent creeping along the gallery, it is important to fix and contain the installation area for each RF Cell. Therefore the location of the RACK on either side of the RF Cell shall be aligned and marked out first. These will then act as blockers and can be used for lateral reference points for marking out. The north wall will also be used as a reference point for marking out. </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5650" y="2993218"/>
            <a:ext cx="7931150" cy="3363131"/>
          </a:xfrm>
        </p:spPr>
      </p:pic>
      <p:sp>
        <p:nvSpPr>
          <p:cNvPr id="4" name="Slide Number Placeholder 3"/>
          <p:cNvSpPr>
            <a:spLocks noGrp="1"/>
          </p:cNvSpPr>
          <p:nvPr>
            <p:ph type="sldNum" sz="quarter" idx="12"/>
          </p:nvPr>
        </p:nvSpPr>
        <p:spPr/>
        <p:txBody>
          <a:bodyPr/>
          <a:lstStyle/>
          <a:p>
            <a:fld id="{551115BC-487E-4422-894C-CB7CD3E79223}" type="slidenum">
              <a:rPr lang="en-GB" smtClean="0"/>
              <a:t>2</a:t>
            </a:fld>
            <a:endParaRPr lang="en-GB" dirty="0"/>
          </a:p>
        </p:txBody>
      </p:sp>
    </p:spTree>
    <p:extLst>
      <p:ext uri="{BB962C8B-B14F-4D97-AF65-F5344CB8AC3E}">
        <p14:creationId xmlns:p14="http://schemas.microsoft.com/office/powerpoint/2010/main" val="148902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Keeping</a:t>
            </a:r>
            <a:r>
              <a:rPr lang="sv-SE" dirty="0"/>
              <a:t> the transport </a:t>
            </a:r>
            <a:r>
              <a:rPr lang="en-GB" dirty="0"/>
              <a:t>corridor</a:t>
            </a:r>
            <a:r>
              <a:rPr lang="sv-SE" dirty="0"/>
              <a:t> </a:t>
            </a:r>
            <a:r>
              <a:rPr lang="en-GB" dirty="0"/>
              <a:t>clear</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3</a:t>
            </a:fld>
            <a:endParaRPr lang="en-GB" noProof="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31176"/>
            <a:ext cx="8229600" cy="4425174"/>
          </a:xfrm>
        </p:spPr>
      </p:pic>
      <p:sp>
        <p:nvSpPr>
          <p:cNvPr id="8" name="TextBox 7"/>
          <p:cNvSpPr txBox="1"/>
          <p:nvPr/>
        </p:nvSpPr>
        <p:spPr>
          <a:xfrm>
            <a:off x="3131840" y="1566051"/>
            <a:ext cx="4752528" cy="923330"/>
          </a:xfrm>
          <a:prstGeom prst="rect">
            <a:avLst/>
          </a:prstGeom>
          <a:noFill/>
        </p:spPr>
        <p:txBody>
          <a:bodyPr wrap="square" rtlCol="0">
            <a:spAutoFit/>
          </a:bodyPr>
          <a:lstStyle/>
          <a:p>
            <a:r>
              <a:rPr lang="en-GB" dirty="0"/>
              <a:t>Scaffolding</a:t>
            </a:r>
            <a:r>
              <a:rPr lang="sv-SE" dirty="0"/>
              <a:t> at </a:t>
            </a:r>
            <a:r>
              <a:rPr lang="en-GB" dirty="0"/>
              <a:t>high</a:t>
            </a:r>
            <a:r>
              <a:rPr lang="sv-SE" dirty="0"/>
              <a:t> </a:t>
            </a:r>
            <a:r>
              <a:rPr lang="en-GB" dirty="0"/>
              <a:t>level</a:t>
            </a:r>
            <a:r>
              <a:rPr lang="sv-SE" dirty="0"/>
              <a:t> for </a:t>
            </a:r>
            <a:r>
              <a:rPr lang="en-GB" dirty="0"/>
              <a:t>cable</a:t>
            </a:r>
            <a:r>
              <a:rPr lang="sv-SE" dirty="0"/>
              <a:t> installation, </a:t>
            </a:r>
            <a:r>
              <a:rPr lang="en-GB" dirty="0"/>
              <a:t>allowing</a:t>
            </a:r>
            <a:r>
              <a:rPr lang="sv-SE" dirty="0"/>
              <a:t> </a:t>
            </a:r>
            <a:r>
              <a:rPr lang="en-GB" dirty="0"/>
              <a:t>free</a:t>
            </a:r>
            <a:r>
              <a:rPr lang="sv-SE" dirty="0"/>
              <a:t> </a:t>
            </a:r>
            <a:r>
              <a:rPr lang="en-GB" dirty="0"/>
              <a:t>movement</a:t>
            </a:r>
            <a:r>
              <a:rPr lang="sv-SE" dirty="0"/>
              <a:t> </a:t>
            </a:r>
            <a:r>
              <a:rPr lang="en-GB" dirty="0"/>
              <a:t>of</a:t>
            </a:r>
            <a:r>
              <a:rPr lang="sv-SE" dirty="0"/>
              <a:t> the transport </a:t>
            </a:r>
            <a:r>
              <a:rPr lang="en-GB" dirty="0"/>
              <a:t>corridor</a:t>
            </a:r>
          </a:p>
        </p:txBody>
      </p:sp>
      <p:cxnSp>
        <p:nvCxnSpPr>
          <p:cNvPr id="10" name="Straight Arrow Connector 9"/>
          <p:cNvCxnSpPr/>
          <p:nvPr/>
        </p:nvCxnSpPr>
        <p:spPr>
          <a:xfrm flipH="1">
            <a:off x="2555776" y="1931176"/>
            <a:ext cx="504056" cy="7057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9587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High level Cable tray and piping</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9592" y="3429000"/>
            <a:ext cx="7632848" cy="2927350"/>
          </a:xfrm>
        </p:spPr>
      </p:pic>
      <p:sp>
        <p:nvSpPr>
          <p:cNvPr id="6" name="Content Placeholder 5"/>
          <p:cNvSpPr>
            <a:spLocks noGrp="1"/>
          </p:cNvSpPr>
          <p:nvPr>
            <p:ph sz="half" idx="2"/>
          </p:nvPr>
        </p:nvSpPr>
        <p:spPr>
          <a:xfrm>
            <a:off x="899592" y="1844825"/>
            <a:ext cx="7416824" cy="1219050"/>
          </a:xfrm>
        </p:spPr>
        <p:txBody>
          <a:bodyPr>
            <a:noAutofit/>
          </a:bodyPr>
          <a:lstStyle/>
          <a:p>
            <a:r>
              <a:rPr lang="en-GB" sz="1800" dirty="0"/>
              <a:t>High level cable tray installation can commence before or after the scaffolding has been installed. This decision will be based on the procurement of the electrical contractor. High level cooling pipe installation could also commence at this stage.</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4</a:t>
            </a:fld>
            <a:endParaRPr lang="en-GB" noProof="0"/>
          </a:p>
        </p:txBody>
      </p:sp>
    </p:spTree>
    <p:extLst>
      <p:ext uri="{BB962C8B-B14F-4D97-AF65-F5344CB8AC3E}">
        <p14:creationId xmlns:p14="http://schemas.microsoft.com/office/powerpoint/2010/main" val="3694896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RF support structure and distribution cable tray</a:t>
            </a: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644921"/>
            <a:ext cx="8229599" cy="2260600"/>
          </a:xfrm>
        </p:spPr>
      </p:pic>
      <p:pic>
        <p:nvPicPr>
          <p:cNvPr id="11" name="Content Placeholder 10"/>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57201" y="4149725"/>
            <a:ext cx="8229600" cy="2206625"/>
          </a:xfrm>
        </p:spPr>
      </p:pic>
      <p:sp>
        <p:nvSpPr>
          <p:cNvPr id="4" name="Slide Number Placeholder 3"/>
          <p:cNvSpPr>
            <a:spLocks noGrp="1"/>
          </p:cNvSpPr>
          <p:nvPr>
            <p:ph type="sldNum" sz="quarter" idx="12"/>
          </p:nvPr>
        </p:nvSpPr>
        <p:spPr/>
        <p:txBody>
          <a:bodyPr/>
          <a:lstStyle/>
          <a:p>
            <a:fld id="{551115BC-487E-4422-894C-CB7CD3E79223}" type="slidenum">
              <a:rPr lang="en-GB" smtClean="0"/>
              <a:t>5</a:t>
            </a:fld>
            <a:endParaRPr lang="en-GB"/>
          </a:p>
        </p:txBody>
      </p:sp>
      <p:sp>
        <p:nvSpPr>
          <p:cNvPr id="12" name="TextBox 11"/>
          <p:cNvSpPr txBox="1"/>
          <p:nvPr/>
        </p:nvSpPr>
        <p:spPr>
          <a:xfrm>
            <a:off x="1619672" y="1811631"/>
            <a:ext cx="5472608" cy="1477328"/>
          </a:xfrm>
          <a:prstGeom prst="rect">
            <a:avLst/>
          </a:prstGeom>
          <a:noFill/>
        </p:spPr>
        <p:txBody>
          <a:bodyPr wrap="square" rtlCol="0">
            <a:spAutoFit/>
          </a:bodyPr>
          <a:lstStyle/>
          <a:p>
            <a:pPr marL="285750" indent="-285750">
              <a:buFont typeface="Arial" panose="020B0604020202020204" pitchFamily="34" charset="0"/>
              <a:buChar char="•"/>
            </a:pPr>
            <a:r>
              <a:rPr lang="en-GB" dirty="0"/>
              <a:t>The cable tray distribution shall commence once the RACKs start to be positioned. </a:t>
            </a:r>
          </a:p>
          <a:p>
            <a:pPr marL="285750" indent="-285750">
              <a:buFont typeface="Arial" panose="020B0604020202020204" pitchFamily="34" charset="0"/>
              <a:buChar char="•"/>
            </a:pPr>
            <a:r>
              <a:rPr lang="en-GB" dirty="0"/>
              <a:t>The cable installation can commence once their infrastructure installation permits. </a:t>
            </a:r>
          </a:p>
          <a:p>
            <a:pPr marL="285750" indent="-285750">
              <a:buFont typeface="Arial" panose="020B0604020202020204" pitchFamily="34" charset="0"/>
              <a:buChar char="•"/>
            </a:pPr>
            <a:r>
              <a:rPr lang="en-GB" dirty="0"/>
              <a:t>The filling of the RACKs can then begin</a:t>
            </a:r>
          </a:p>
        </p:txBody>
      </p:sp>
      <p:sp>
        <p:nvSpPr>
          <p:cNvPr id="13" name="TextBox 12"/>
          <p:cNvSpPr txBox="1"/>
          <p:nvPr/>
        </p:nvSpPr>
        <p:spPr>
          <a:xfrm>
            <a:off x="1799692" y="5118798"/>
            <a:ext cx="5112568" cy="646331"/>
          </a:xfrm>
          <a:prstGeom prst="rect">
            <a:avLst/>
          </a:prstGeom>
          <a:noFill/>
        </p:spPr>
        <p:txBody>
          <a:bodyPr wrap="square" rtlCol="0">
            <a:spAutoFit/>
          </a:bodyPr>
          <a:lstStyle/>
          <a:p>
            <a:r>
              <a:rPr lang="en-GB" dirty="0"/>
              <a:t>RF supports can also commence once the RACKs have been marked out</a:t>
            </a:r>
          </a:p>
        </p:txBody>
      </p:sp>
    </p:spTree>
    <p:extLst>
      <p:ext uri="{BB962C8B-B14F-4D97-AF65-F5344CB8AC3E}">
        <p14:creationId xmlns:p14="http://schemas.microsoft.com/office/powerpoint/2010/main" val="202481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RF Circulator installation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3107508"/>
            <a:ext cx="8229600" cy="3248842"/>
          </a:xfrm>
        </p:spPr>
      </p:pic>
      <p:sp>
        <p:nvSpPr>
          <p:cNvPr id="6" name="Content Placeholder 5"/>
          <p:cNvSpPr>
            <a:spLocks noGrp="1"/>
          </p:cNvSpPr>
          <p:nvPr>
            <p:ph sz="half" idx="2"/>
          </p:nvPr>
        </p:nvSpPr>
        <p:spPr>
          <a:xfrm>
            <a:off x="457200" y="1600201"/>
            <a:ext cx="8229600" cy="1324744"/>
          </a:xfrm>
        </p:spPr>
        <p:txBody>
          <a:bodyPr>
            <a:normAutofit/>
          </a:bodyPr>
          <a:lstStyle/>
          <a:p>
            <a:r>
              <a:rPr lang="en-GB" sz="1800" dirty="0"/>
              <a:t>The circulators will be lifted into place and aligned before being fixed in their final position. This will allow the waveguides to be installed independently of the stub installation and delivery of Klystrons.</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6</a:t>
            </a:fld>
            <a:endParaRPr lang="en-GB" noProof="0"/>
          </a:p>
        </p:txBody>
      </p:sp>
    </p:spTree>
    <p:extLst>
      <p:ext uri="{BB962C8B-B14F-4D97-AF65-F5344CB8AC3E}">
        <p14:creationId xmlns:p14="http://schemas.microsoft.com/office/powerpoint/2010/main" val="846464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Waveguide, Klystrons &amp; Modulators </a:t>
            </a:r>
          </a:p>
        </p:txBody>
      </p:sp>
      <p:pic>
        <p:nvPicPr>
          <p:cNvPr id="12" name="Content Placeholder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28000" y="3284984"/>
            <a:ext cx="8229600" cy="2753877"/>
          </a:xfrm>
        </p:spPr>
      </p:pic>
      <p:sp>
        <p:nvSpPr>
          <p:cNvPr id="14" name="Content Placeholder 13"/>
          <p:cNvSpPr>
            <a:spLocks noGrp="1"/>
          </p:cNvSpPr>
          <p:nvPr>
            <p:ph sz="half" idx="2"/>
          </p:nvPr>
        </p:nvSpPr>
        <p:spPr>
          <a:xfrm>
            <a:off x="457200" y="1600200"/>
            <a:ext cx="8229600" cy="1756791"/>
          </a:xfrm>
        </p:spPr>
        <p:txBody>
          <a:bodyPr>
            <a:normAutofit/>
          </a:bodyPr>
          <a:lstStyle/>
          <a:p>
            <a:r>
              <a:rPr lang="en-GB" sz="1800" dirty="0"/>
              <a:t>The waveguide installation can commence once the circulators have been fixed into location.</a:t>
            </a:r>
          </a:p>
          <a:p>
            <a:r>
              <a:rPr lang="en-GB" sz="1800" dirty="0"/>
              <a:t> The klystrons and modulators can be positioned into place as they arrive during this phase. With final piping and cable termination thereafter. </a:t>
            </a:r>
          </a:p>
        </p:txBody>
      </p:sp>
      <p:sp>
        <p:nvSpPr>
          <p:cNvPr id="7" name="Slide Number Placeholder 6"/>
          <p:cNvSpPr>
            <a:spLocks noGrp="1"/>
          </p:cNvSpPr>
          <p:nvPr>
            <p:ph type="sldNum" sz="quarter" idx="12"/>
          </p:nvPr>
        </p:nvSpPr>
        <p:spPr/>
        <p:txBody>
          <a:bodyPr/>
          <a:lstStyle/>
          <a:p>
            <a:fld id="{551115BC-487E-4422-894C-CB7CD3E79223}" type="slidenum">
              <a:rPr lang="en-GB" noProof="0" smtClean="0"/>
              <a:t>7</a:t>
            </a:fld>
            <a:endParaRPr lang="en-GB" noProof="0"/>
          </a:p>
        </p:txBody>
      </p:sp>
    </p:spTree>
    <p:extLst>
      <p:ext uri="{BB962C8B-B14F-4D97-AF65-F5344CB8AC3E}">
        <p14:creationId xmlns:p14="http://schemas.microsoft.com/office/powerpoint/2010/main" val="308203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 to test &amp; commissioning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551" y="1600200"/>
            <a:ext cx="8162897" cy="4525963"/>
          </a:xfrm>
        </p:spPr>
      </p:pic>
      <p:sp>
        <p:nvSpPr>
          <p:cNvPr id="4" name="Slide Number Placeholder 3"/>
          <p:cNvSpPr>
            <a:spLocks noGrp="1"/>
          </p:cNvSpPr>
          <p:nvPr>
            <p:ph type="sldNum" sz="quarter" idx="12"/>
          </p:nvPr>
        </p:nvSpPr>
        <p:spPr/>
        <p:txBody>
          <a:bodyPr/>
          <a:lstStyle/>
          <a:p>
            <a:fld id="{551115BC-487E-4422-894C-CB7CD3E79223}" type="slidenum">
              <a:rPr lang="en-GB" noProof="0" smtClean="0"/>
              <a:t>8</a:t>
            </a:fld>
            <a:endParaRPr lang="en-GB" noProof="0"/>
          </a:p>
        </p:txBody>
      </p:sp>
    </p:spTree>
    <p:extLst>
      <p:ext uri="{BB962C8B-B14F-4D97-AF65-F5344CB8AC3E}">
        <p14:creationId xmlns:p14="http://schemas.microsoft.com/office/powerpoint/2010/main" val="4271116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Template>
  <TotalTime>146</TotalTime>
  <Words>307</Words>
  <Application>Microsoft Office PowerPoint</Application>
  <PresentationFormat>On-screen Show (4:3)</PresentationFormat>
  <Paragraphs>32</Paragraphs>
  <Slides>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Proposed Installation Process</vt:lpstr>
      <vt:lpstr>Defining the installation area</vt:lpstr>
      <vt:lpstr>Keeping the transport corridor clear</vt:lpstr>
      <vt:lpstr>High level Cable tray and piping</vt:lpstr>
      <vt:lpstr>RF support structure and distribution cable tray</vt:lpstr>
      <vt:lpstr>RF Circulator installation</vt:lpstr>
      <vt:lpstr>Waveguide, Klystrons &amp; Modulators </vt:lpstr>
      <vt:lpstr>Over to test &amp; commissioning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Microsoft Office User</dc:creator>
  <cp:lastModifiedBy>Green Marcus</cp:lastModifiedBy>
  <cp:revision>18</cp:revision>
  <dcterms:created xsi:type="dcterms:W3CDTF">2017-03-23T15:54:22Z</dcterms:created>
  <dcterms:modified xsi:type="dcterms:W3CDTF">2017-05-08T07:36:15Z</dcterms:modified>
</cp:coreProperties>
</file>